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sldIdLst>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256" r:id="rId27"/>
    <p:sldId id="257" r:id="rId28"/>
    <p:sldId id="258" r:id="rId29"/>
    <p:sldId id="259" r:id="rId30"/>
    <p:sldId id="260" r:id="rId31"/>
    <p:sldId id="261" r:id="rId32"/>
    <p:sldId id="262" r:id="rId33"/>
    <p:sldId id="264" r:id="rId34"/>
    <p:sldId id="265" r:id="rId35"/>
    <p:sldId id="266" r:id="rId36"/>
    <p:sldId id="267" r:id="rId37"/>
    <p:sldId id="268" r:id="rId38"/>
    <p:sldId id="269" r:id="rId39"/>
    <p:sldId id="270" r:id="rId40"/>
    <p:sldId id="272" r:id="rId41"/>
    <p:sldId id="273" r:id="rId42"/>
    <p:sldId id="271" r:id="rId43"/>
    <p:sldId id="274" r:id="rId44"/>
    <p:sldId id="275" r:id="rId45"/>
    <p:sldId id="276" r:id="rId46"/>
    <p:sldId id="277" r:id="rId47"/>
    <p:sldId id="278" r:id="rId48"/>
    <p:sldId id="279" r:id="rId49"/>
    <p:sldId id="280" r:id="rId50"/>
    <p:sldId id="281" r:id="rId51"/>
    <p:sldId id="283" r:id="rId52"/>
    <p:sldId id="282" r:id="rId53"/>
    <p:sldId id="284" r:id="rId54"/>
    <p:sldId id="286" r:id="rId55"/>
    <p:sldId id="287" r:id="rId56"/>
    <p:sldId id="288" r:id="rId57"/>
    <p:sldId id="28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515" autoAdjust="0"/>
    <p:restoredTop sz="94660"/>
  </p:normalViewPr>
  <p:slideViewPr>
    <p:cSldViewPr>
      <p:cViewPr>
        <p:scale>
          <a:sx n="76" d="100"/>
          <a:sy n="76" d="100"/>
        </p:scale>
        <p:origin x="-1614"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C702289-D488-40D7-A32C-7142D699C53D}" type="datetimeFigureOut">
              <a:rPr lang="ar-SA" smtClean="0"/>
              <a:t>29/04/1442</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9033580-16C8-43DC-9560-5E540F3170EC}" type="slidenum">
              <a:rPr lang="ar-SA" smtClean="0"/>
              <a:t>‹#›</a:t>
            </a:fld>
            <a:endParaRPr lang="ar-SA"/>
          </a:p>
        </p:txBody>
      </p:sp>
    </p:spTree>
    <p:extLst>
      <p:ext uri="{BB962C8B-B14F-4D97-AF65-F5344CB8AC3E}">
        <p14:creationId xmlns:p14="http://schemas.microsoft.com/office/powerpoint/2010/main" val="5436091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عنصر نائب لصورة الشريحة 1"/>
          <p:cNvSpPr>
            <a:spLocks noGrp="1" noRot="1" noChangeAspect="1" noTextEdit="1"/>
          </p:cNvSpPr>
          <p:nvPr>
            <p:ph type="sldImg"/>
          </p:nvPr>
        </p:nvSpPr>
        <p:spPr>
          <a:ln/>
        </p:spPr>
      </p:sp>
      <p:sp>
        <p:nvSpPr>
          <p:cNvPr id="30723" name="عنصر نائب للملاحظات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smtClean="0">
              <a:latin typeface="Arial" pitchFamily="34" charset="0"/>
              <a:cs typeface="Arial" pitchFamily="34" charset="0"/>
            </a:endParaRPr>
          </a:p>
        </p:txBody>
      </p:sp>
      <p:sp>
        <p:nvSpPr>
          <p:cNvPr id="30724" name="عنصر نائب لرقم الشريحة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7C9025F-3EAC-4A9D-96F5-5FD607487EDB}" type="slidenum">
              <a:rPr lang="ar-JO" smtClean="0"/>
              <a:pPr eaLnBrk="1" hangingPunct="1"/>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مستطيل 19"/>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5" name="مستطيل 20"/>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6" name="مستطيل 21"/>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7" name="مستطيل 23"/>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10" name="مستطيل 24"/>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useBgFill="1">
        <p:nvSpPr>
          <p:cNvPr id="11" name="مستطيل مستدير الزوايا 25"/>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useBgFill="1">
        <p:nvSpPr>
          <p:cNvPr id="12" name="مستطيل مستدير الزوايا 26"/>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13" name="مستطيل 40"/>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14" name="مستطيل 41"/>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15" name="مستطيل 42"/>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16" name="مستطيل 43"/>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17" name="عنصر نائب للتاريخ 27"/>
          <p:cNvSpPr>
            <a:spLocks noGrp="1"/>
          </p:cNvSpPr>
          <p:nvPr>
            <p:ph type="dt" sz="half" idx="10"/>
          </p:nvPr>
        </p:nvSpPr>
        <p:spPr>
          <a:xfrm>
            <a:off x="6705600" y="4206875"/>
            <a:ext cx="960438" cy="457200"/>
          </a:xfrm>
        </p:spPr>
        <p:txBody>
          <a:bodyPr/>
          <a:lstStyle>
            <a:lvl1pPr>
              <a:defRPr/>
            </a:lvl1pPr>
          </a:lstStyle>
          <a:p>
            <a:pPr>
              <a:defRPr/>
            </a:pPr>
            <a:endParaRPr lang="en-US">
              <a:solidFill>
                <a:srgbClr val="438086"/>
              </a:solidFill>
            </a:endParaRPr>
          </a:p>
        </p:txBody>
      </p:sp>
      <p:sp>
        <p:nvSpPr>
          <p:cNvPr id="18" name="عنصر نائب للتذييل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438086"/>
              </a:solidFill>
            </a:endParaRPr>
          </a:p>
        </p:txBody>
      </p:sp>
      <p:sp>
        <p:nvSpPr>
          <p:cNvPr id="19" name="عنصر نائب لرقم الشريحة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684A35B2-FED8-46AE-8DFF-D6AFC7D5E2CE}" type="slidenum">
              <a:rPr lang="ar-JO">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7485507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5"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6" name="عنصر نائب لرقم الشريحة 22"/>
          <p:cNvSpPr>
            <a:spLocks noGrp="1"/>
          </p:cNvSpPr>
          <p:nvPr>
            <p:ph type="sldNum" sz="quarter" idx="12"/>
          </p:nvPr>
        </p:nvSpPr>
        <p:spPr/>
        <p:txBody>
          <a:bodyPr/>
          <a:lstStyle>
            <a:lvl1pPr>
              <a:defRPr/>
            </a:lvl1pPr>
          </a:lstStyle>
          <a:p>
            <a:pPr>
              <a:defRPr/>
            </a:pPr>
            <a:fld id="{2CC1B18E-35DC-4CD7-B8A1-8558FDF02F3A}" type="slidenum">
              <a:rPr lang="ar-JO"/>
              <a:pPr>
                <a:defRPr/>
              </a:pPr>
              <a:t>‹#›</a:t>
            </a:fld>
            <a:endParaRPr lang="en-US"/>
          </a:p>
        </p:txBody>
      </p:sp>
    </p:spTree>
    <p:extLst>
      <p:ext uri="{BB962C8B-B14F-4D97-AF65-F5344CB8AC3E}">
        <p14:creationId xmlns:p14="http://schemas.microsoft.com/office/powerpoint/2010/main" val="18170284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4"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5"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6" name="عنصر نائب لرقم الشريحة 22"/>
          <p:cNvSpPr>
            <a:spLocks noGrp="1"/>
          </p:cNvSpPr>
          <p:nvPr>
            <p:ph type="sldNum" sz="quarter" idx="12"/>
          </p:nvPr>
        </p:nvSpPr>
        <p:spPr/>
        <p:txBody>
          <a:bodyPr/>
          <a:lstStyle>
            <a:lvl1pPr>
              <a:defRPr/>
            </a:lvl1pPr>
          </a:lstStyle>
          <a:p>
            <a:pPr>
              <a:defRPr/>
            </a:pPr>
            <a:fld id="{5E8CAF06-EAC8-4165-A8A3-F44F43834458}" type="slidenum">
              <a:rPr lang="ar-JO"/>
              <a:pPr>
                <a:defRPr/>
              </a:pPr>
              <a:t>‹#›</a:t>
            </a:fld>
            <a:endParaRPr lang="en-US"/>
          </a:p>
        </p:txBody>
      </p:sp>
    </p:spTree>
    <p:extLst>
      <p:ext uri="{BB962C8B-B14F-4D97-AF65-F5344CB8AC3E}">
        <p14:creationId xmlns:p14="http://schemas.microsoft.com/office/powerpoint/2010/main" val="24939244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6"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7" name="عنصر نائب لرقم الشريحة 22"/>
          <p:cNvSpPr>
            <a:spLocks noGrp="1"/>
          </p:cNvSpPr>
          <p:nvPr>
            <p:ph type="sldNum" sz="quarter" idx="12"/>
          </p:nvPr>
        </p:nvSpPr>
        <p:spPr/>
        <p:txBody>
          <a:bodyPr/>
          <a:lstStyle>
            <a:lvl1pPr>
              <a:defRPr/>
            </a:lvl1pPr>
          </a:lstStyle>
          <a:p>
            <a:pPr>
              <a:defRPr/>
            </a:pPr>
            <a:fld id="{99729999-BA98-494D-BC48-17EA8C4A83E4}" type="slidenum">
              <a:rPr lang="ar-JO"/>
              <a:pPr>
                <a:defRPr/>
              </a:pPr>
              <a:t>‹#›</a:t>
            </a:fld>
            <a:endParaRPr lang="en-US"/>
          </a:p>
        </p:txBody>
      </p:sp>
    </p:spTree>
    <p:extLst>
      <p:ext uri="{BB962C8B-B14F-4D97-AF65-F5344CB8AC3E}">
        <p14:creationId xmlns:p14="http://schemas.microsoft.com/office/powerpoint/2010/main" val="24151529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lstStyle>
            <a:lvl1pPr>
              <a:defRPr sz="4000" b="0" i="0" cap="none" baseline="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25"/>
          <p:cNvSpPr>
            <a:spLocks noGrp="1"/>
          </p:cNvSpPr>
          <p:nvPr>
            <p:ph type="dt" sz="half" idx="10"/>
          </p:nvPr>
        </p:nvSpPr>
        <p:spPr/>
        <p:txBody>
          <a:bodyPr rtlCol="0"/>
          <a:lstStyle>
            <a:lvl1pPr>
              <a:defRPr/>
            </a:lvl1pPr>
          </a:lstStyle>
          <a:p>
            <a:pPr>
              <a:defRPr/>
            </a:pPr>
            <a:endParaRPr lang="en-US">
              <a:solidFill>
                <a:srgbClr val="438086"/>
              </a:solidFill>
            </a:endParaRPr>
          </a:p>
        </p:txBody>
      </p:sp>
      <p:sp>
        <p:nvSpPr>
          <p:cNvPr id="8" name="عنصر نائب لرقم الشريحة 26"/>
          <p:cNvSpPr>
            <a:spLocks noGrp="1"/>
          </p:cNvSpPr>
          <p:nvPr>
            <p:ph type="sldNum" sz="quarter" idx="11"/>
          </p:nvPr>
        </p:nvSpPr>
        <p:spPr/>
        <p:txBody>
          <a:bodyPr rtlCol="0"/>
          <a:lstStyle>
            <a:lvl1pPr>
              <a:defRPr/>
            </a:lvl1pPr>
          </a:lstStyle>
          <a:p>
            <a:pPr>
              <a:defRPr/>
            </a:pPr>
            <a:fld id="{C8F31033-430C-4970-8CA9-1BBEDE3742EE}" type="slidenum">
              <a:rPr lang="ar-JO"/>
              <a:pPr>
                <a:defRPr/>
              </a:pPr>
              <a:t>‹#›</a:t>
            </a:fld>
            <a:endParaRPr lang="en-US"/>
          </a:p>
        </p:txBody>
      </p:sp>
      <p:sp>
        <p:nvSpPr>
          <p:cNvPr id="9" name="عنصر نائب للتذييل 27"/>
          <p:cNvSpPr>
            <a:spLocks noGrp="1"/>
          </p:cNvSpPr>
          <p:nvPr>
            <p:ph type="ftr" sz="quarter" idx="12"/>
          </p:nvPr>
        </p:nvSpPr>
        <p:spPr/>
        <p:txBody>
          <a:bodyPr rtlCol="0"/>
          <a:lstStyle>
            <a:lvl1pPr>
              <a:defRPr/>
            </a:lvl1pPr>
          </a:lstStyle>
          <a:p>
            <a:pPr>
              <a:defRPr/>
            </a:pPr>
            <a:endParaRPr lang="en-US">
              <a:solidFill>
                <a:srgbClr val="438086"/>
              </a:solidFill>
            </a:endParaRPr>
          </a:p>
        </p:txBody>
      </p:sp>
    </p:spTree>
    <p:extLst>
      <p:ext uri="{BB962C8B-B14F-4D97-AF65-F5344CB8AC3E}">
        <p14:creationId xmlns:p14="http://schemas.microsoft.com/office/powerpoint/2010/main" val="17819202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lstStyle>
            <a:lvl1pPr>
              <a:defRPr sz="4000">
                <a:solidFill>
                  <a:schemeClr val="tx2"/>
                </a:solidFill>
              </a:defRPr>
            </a:lvl1p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6583363" y="612775"/>
            <a:ext cx="957262" cy="457200"/>
          </a:xfrm>
        </p:spPr>
        <p:txBody>
          <a:bodyPr/>
          <a:lstStyle>
            <a:lvl1pPr>
              <a:defRPr/>
            </a:lvl1pPr>
          </a:lstStyle>
          <a:p>
            <a:pPr>
              <a:defRPr/>
            </a:pPr>
            <a:endParaRPr lang="en-US">
              <a:solidFill>
                <a:srgbClr val="438086"/>
              </a:solidFill>
            </a:endParaRPr>
          </a:p>
        </p:txBody>
      </p:sp>
      <p:sp>
        <p:nvSpPr>
          <p:cNvPr id="4" name="عنصر نائب للتذييل 3"/>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5" name="عنصر نائب لرقم الشريحة 4"/>
          <p:cNvSpPr>
            <a:spLocks noGrp="1"/>
          </p:cNvSpPr>
          <p:nvPr>
            <p:ph type="sldNum" sz="quarter" idx="12"/>
          </p:nvPr>
        </p:nvSpPr>
        <p:spPr/>
        <p:txBody>
          <a:bodyPr/>
          <a:lstStyle>
            <a:lvl1pPr>
              <a:defRPr/>
            </a:lvl1pPr>
          </a:lstStyle>
          <a:p>
            <a:pPr>
              <a:defRPr/>
            </a:pPr>
            <a:fld id="{EFECDC8F-5C03-4609-BDE2-E68C665758F2}" type="slidenum">
              <a:rPr lang="ar-JO"/>
              <a:pPr>
                <a:defRPr/>
              </a:pPr>
              <a:t>‹#›</a:t>
            </a:fld>
            <a:endParaRPr lang="en-US"/>
          </a:p>
        </p:txBody>
      </p:sp>
    </p:spTree>
    <p:extLst>
      <p:ext uri="{BB962C8B-B14F-4D97-AF65-F5344CB8AC3E}">
        <p14:creationId xmlns:p14="http://schemas.microsoft.com/office/powerpoint/2010/main" val="4129115433"/>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3"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4" name="عنصر نائب لرقم الشريحة 22"/>
          <p:cNvSpPr>
            <a:spLocks noGrp="1"/>
          </p:cNvSpPr>
          <p:nvPr>
            <p:ph type="sldNum" sz="quarter" idx="12"/>
          </p:nvPr>
        </p:nvSpPr>
        <p:spPr/>
        <p:txBody>
          <a:bodyPr/>
          <a:lstStyle>
            <a:lvl1pPr>
              <a:defRPr/>
            </a:lvl1pPr>
          </a:lstStyle>
          <a:p>
            <a:pPr>
              <a:defRPr/>
            </a:pPr>
            <a:fld id="{E4268306-4119-4CCD-9D3C-33FA7E9969D6}" type="slidenum">
              <a:rPr lang="ar-JO"/>
              <a:pPr>
                <a:defRPr/>
              </a:pPr>
              <a:t>‹#›</a:t>
            </a:fld>
            <a:endParaRPr lang="en-US"/>
          </a:p>
        </p:txBody>
      </p:sp>
    </p:spTree>
    <p:extLst>
      <p:ext uri="{BB962C8B-B14F-4D97-AF65-F5344CB8AC3E}">
        <p14:creationId xmlns:p14="http://schemas.microsoft.com/office/powerpoint/2010/main" val="393225375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lang="ar-SA" smtClean="0"/>
              <a:t>انقر لتحرير نمط العنوان الرئيسي</a:t>
            </a:r>
            <a:endParaRPr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6"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7" name="عنصر نائب لرقم الشريحة 22"/>
          <p:cNvSpPr>
            <a:spLocks noGrp="1"/>
          </p:cNvSpPr>
          <p:nvPr>
            <p:ph type="sldNum" sz="quarter" idx="12"/>
          </p:nvPr>
        </p:nvSpPr>
        <p:spPr/>
        <p:txBody>
          <a:bodyPr/>
          <a:lstStyle>
            <a:lvl1pPr>
              <a:defRPr/>
            </a:lvl1pPr>
          </a:lstStyle>
          <a:p>
            <a:pPr>
              <a:defRPr/>
            </a:pPr>
            <a:fld id="{133D9E3D-6F16-494D-BED4-D8FA1BF22780}" type="slidenum">
              <a:rPr lang="ar-JO"/>
              <a:pPr>
                <a:defRPr/>
              </a:pPr>
              <a:t>‹#›</a:t>
            </a:fld>
            <a:endParaRPr lang="en-US"/>
          </a:p>
        </p:txBody>
      </p:sp>
    </p:spTree>
    <p:extLst>
      <p:ext uri="{BB962C8B-B14F-4D97-AF65-F5344CB8AC3E}">
        <p14:creationId xmlns:p14="http://schemas.microsoft.com/office/powerpoint/2010/main" val="302508420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ar-SA" noProof="0" smtClean="0"/>
              <a:t>انقر فوق الرمز لإضافة صورة</a:t>
            </a:r>
            <a:endParaRPr lang="en-US" noProof="0" dirty="0"/>
          </a:p>
        </p:txBody>
      </p:sp>
      <p:sp>
        <p:nvSpPr>
          <p:cNvPr id="4" name="عنصر نائب للنص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ar-SA" smtClean="0"/>
              <a:t>انقر لتحرير أنماط النص الرئيسي</a:t>
            </a:r>
          </a:p>
        </p:txBody>
      </p:sp>
      <p:sp>
        <p:nvSpPr>
          <p:cNvPr id="5"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6"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7" name="عنصر نائب لرقم الشريحة 22"/>
          <p:cNvSpPr>
            <a:spLocks noGrp="1"/>
          </p:cNvSpPr>
          <p:nvPr>
            <p:ph type="sldNum" sz="quarter" idx="12"/>
          </p:nvPr>
        </p:nvSpPr>
        <p:spPr/>
        <p:txBody>
          <a:bodyPr/>
          <a:lstStyle>
            <a:lvl1pPr>
              <a:defRPr/>
            </a:lvl1pPr>
          </a:lstStyle>
          <a:p>
            <a:pPr>
              <a:defRPr/>
            </a:pPr>
            <a:fld id="{B8BAD75A-46AA-415F-9931-D16AB1FF26DA}" type="slidenum">
              <a:rPr lang="ar-JO"/>
              <a:pPr>
                <a:defRPr/>
              </a:pPr>
              <a:t>‹#›</a:t>
            </a:fld>
            <a:endParaRPr lang="en-US"/>
          </a:p>
        </p:txBody>
      </p:sp>
    </p:spTree>
    <p:extLst>
      <p:ext uri="{BB962C8B-B14F-4D97-AF65-F5344CB8AC3E}">
        <p14:creationId xmlns:p14="http://schemas.microsoft.com/office/powerpoint/2010/main" val="288690272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5"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6" name="عنصر نائب لرقم الشريحة 22"/>
          <p:cNvSpPr>
            <a:spLocks noGrp="1"/>
          </p:cNvSpPr>
          <p:nvPr>
            <p:ph type="sldNum" sz="quarter" idx="12"/>
          </p:nvPr>
        </p:nvSpPr>
        <p:spPr/>
        <p:txBody>
          <a:bodyPr/>
          <a:lstStyle>
            <a:lvl1pPr>
              <a:defRPr/>
            </a:lvl1pPr>
          </a:lstStyle>
          <a:p>
            <a:pPr>
              <a:defRPr/>
            </a:pPr>
            <a:fld id="{F80D9FAA-4154-4610-AB4D-1F931C0085DC}" type="slidenum">
              <a:rPr lang="ar-JO"/>
              <a:pPr>
                <a:defRPr/>
              </a:pPr>
              <a:t>‹#›</a:t>
            </a:fld>
            <a:endParaRPr lang="en-US"/>
          </a:p>
        </p:txBody>
      </p:sp>
    </p:spTree>
    <p:extLst>
      <p:ext uri="{BB962C8B-B14F-4D97-AF65-F5344CB8AC3E}">
        <p14:creationId xmlns:p14="http://schemas.microsoft.com/office/powerpoint/2010/main" val="129250350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5"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6" name="عنصر نائب لرقم الشريحة 22"/>
          <p:cNvSpPr>
            <a:spLocks noGrp="1"/>
          </p:cNvSpPr>
          <p:nvPr>
            <p:ph type="sldNum" sz="quarter" idx="12"/>
          </p:nvPr>
        </p:nvSpPr>
        <p:spPr/>
        <p:txBody>
          <a:bodyPr/>
          <a:lstStyle>
            <a:lvl1pPr>
              <a:defRPr/>
            </a:lvl1pPr>
          </a:lstStyle>
          <a:p>
            <a:pPr>
              <a:defRPr/>
            </a:pPr>
            <a:fld id="{27935CDA-FA1F-460B-AEA9-92C05A85B273}" type="slidenum">
              <a:rPr lang="ar-JO"/>
              <a:pPr>
                <a:defRPr/>
              </a:pPr>
              <a:t>‹#›</a:t>
            </a:fld>
            <a:endParaRPr lang="en-US"/>
          </a:p>
        </p:txBody>
      </p:sp>
    </p:spTree>
    <p:extLst>
      <p:ext uri="{BB962C8B-B14F-4D97-AF65-F5344CB8AC3E}">
        <p14:creationId xmlns:p14="http://schemas.microsoft.com/office/powerpoint/2010/main" val="148087838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1143000"/>
            <a:ext cx="8229600" cy="54308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عنصر نائب للتاريخ 13"/>
          <p:cNvSpPr>
            <a:spLocks noGrp="1"/>
          </p:cNvSpPr>
          <p:nvPr>
            <p:ph type="dt" sz="half" idx="10"/>
          </p:nvPr>
        </p:nvSpPr>
        <p:spPr/>
        <p:txBody>
          <a:bodyPr/>
          <a:lstStyle>
            <a:lvl1pPr>
              <a:defRPr/>
            </a:lvl1pPr>
          </a:lstStyle>
          <a:p>
            <a:pPr>
              <a:defRPr/>
            </a:pPr>
            <a:endParaRPr lang="en-US">
              <a:solidFill>
                <a:srgbClr val="438086"/>
              </a:solidFill>
            </a:endParaRPr>
          </a:p>
        </p:txBody>
      </p:sp>
      <p:sp>
        <p:nvSpPr>
          <p:cNvPr id="4" name="عنصر نائب للتذييل 2"/>
          <p:cNvSpPr>
            <a:spLocks noGrp="1"/>
          </p:cNvSpPr>
          <p:nvPr>
            <p:ph type="ftr" sz="quarter" idx="11"/>
          </p:nvPr>
        </p:nvSpPr>
        <p:spPr/>
        <p:txBody>
          <a:bodyPr/>
          <a:lstStyle>
            <a:lvl1pPr>
              <a:defRPr/>
            </a:lvl1pPr>
          </a:lstStyle>
          <a:p>
            <a:pPr>
              <a:defRPr/>
            </a:pPr>
            <a:endParaRPr lang="en-US">
              <a:solidFill>
                <a:srgbClr val="438086"/>
              </a:solidFill>
            </a:endParaRPr>
          </a:p>
        </p:txBody>
      </p:sp>
      <p:sp>
        <p:nvSpPr>
          <p:cNvPr id="5" name="عنصر نائب لرقم الشريحة 22"/>
          <p:cNvSpPr>
            <a:spLocks noGrp="1"/>
          </p:cNvSpPr>
          <p:nvPr>
            <p:ph type="sldNum" sz="quarter" idx="12"/>
          </p:nvPr>
        </p:nvSpPr>
        <p:spPr/>
        <p:txBody>
          <a:bodyPr/>
          <a:lstStyle>
            <a:lvl1pPr>
              <a:defRPr/>
            </a:lvl1pPr>
          </a:lstStyle>
          <a:p>
            <a:pPr>
              <a:defRPr/>
            </a:pPr>
            <a:fld id="{EBF64572-A82D-4357-B324-E380FF0A38CA}" type="slidenum">
              <a:rPr lang="ar-JO"/>
              <a:pPr>
                <a:defRPr/>
              </a:pPr>
              <a:t>‹#›</a:t>
            </a:fld>
            <a:endParaRPr lang="en-US"/>
          </a:p>
        </p:txBody>
      </p:sp>
    </p:spTree>
    <p:extLst>
      <p:ext uri="{BB962C8B-B14F-4D97-AF65-F5344CB8AC3E}">
        <p14:creationId xmlns:p14="http://schemas.microsoft.com/office/powerpoint/2010/main" val="429276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29" name="مستطيل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30" name="مستطيل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31" name="مستطيل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32" name="مستطيل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useBgFill="1">
        <p:nvSpPr>
          <p:cNvPr id="33" name="مستطيل مستدير الزوايا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useBgFill="1">
        <p:nvSpPr>
          <p:cNvPr id="34" name="مستطيل مستدير الزوايا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35" name="مستطيل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dirty="0">
              <a:solidFill>
                <a:prstClr val="white"/>
              </a:solidFill>
            </a:endParaRPr>
          </a:p>
        </p:txBody>
      </p:sp>
      <p:sp>
        <p:nvSpPr>
          <p:cNvPr id="36" name="مستطيل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dirty="0">
              <a:solidFill>
                <a:prstClr val="white"/>
              </a:solidFill>
            </a:endParaRPr>
          </a:p>
        </p:txBody>
      </p:sp>
      <p:sp>
        <p:nvSpPr>
          <p:cNvPr id="37" name="مستطيل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38" name="مستطيل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39" name="مستطيل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a:solidFill>
                <a:prstClr val="white"/>
              </a:solidFill>
            </a:endParaRPr>
          </a:p>
        </p:txBody>
      </p:sp>
      <p:sp>
        <p:nvSpPr>
          <p:cNvPr id="40" name="مستطيل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base">
              <a:spcBef>
                <a:spcPct val="0"/>
              </a:spcBef>
              <a:spcAft>
                <a:spcPct val="0"/>
              </a:spcAft>
              <a:defRPr/>
            </a:pPr>
            <a:endParaRPr lang="en-US" dirty="0">
              <a:solidFill>
                <a:prstClr val="white"/>
              </a:solidFill>
            </a:endParaRPr>
          </a:p>
        </p:txBody>
      </p:sp>
      <p:sp>
        <p:nvSpPr>
          <p:cNvPr id="1039" name="عنصر نائب للعنوان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p>
        </p:txBody>
      </p:sp>
      <p:sp>
        <p:nvSpPr>
          <p:cNvPr id="1040" name="عنصر نائب للنص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4" name="عنصر نائب للتاريخ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pitchFamily="34" charset="0"/>
                <a:cs typeface="Arial" pitchFamily="34" charset="0"/>
              </a:defRPr>
            </a:lvl1pPr>
          </a:lstStyle>
          <a:p>
            <a:pPr rtl="1" fontAlgn="base">
              <a:spcBef>
                <a:spcPct val="0"/>
              </a:spcBef>
              <a:spcAft>
                <a:spcPct val="0"/>
              </a:spcAft>
              <a:defRPr/>
            </a:pPr>
            <a:endParaRPr lang="en-US">
              <a:solidFill>
                <a:srgbClr val="438086"/>
              </a:solidFill>
            </a:endParaRPr>
          </a:p>
        </p:txBody>
      </p:sp>
      <p:sp>
        <p:nvSpPr>
          <p:cNvPr id="3" name="عنصر نائب للتذييل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pitchFamily="34" charset="0"/>
                <a:cs typeface="Arial" pitchFamily="34" charset="0"/>
              </a:defRPr>
            </a:lvl1pPr>
          </a:lstStyle>
          <a:p>
            <a:pPr rtl="1" fontAlgn="base">
              <a:spcBef>
                <a:spcPct val="0"/>
              </a:spcBef>
              <a:spcAft>
                <a:spcPct val="0"/>
              </a:spcAft>
              <a:defRPr/>
            </a:pPr>
            <a:endParaRPr lang="en-US">
              <a:solidFill>
                <a:srgbClr val="438086"/>
              </a:solidFill>
            </a:endParaRPr>
          </a:p>
        </p:txBody>
      </p:sp>
      <p:sp>
        <p:nvSpPr>
          <p:cNvPr id="23" name="عنصر نائب لرقم الشريحة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latin typeface="Arial" pitchFamily="34" charset="0"/>
                <a:cs typeface="Arial" pitchFamily="34" charset="0"/>
              </a:defRPr>
            </a:lvl1pPr>
          </a:lstStyle>
          <a:p>
            <a:pPr rtl="1" fontAlgn="base">
              <a:spcBef>
                <a:spcPct val="0"/>
              </a:spcBef>
              <a:spcAft>
                <a:spcPct val="0"/>
              </a:spcAft>
              <a:defRPr/>
            </a:pPr>
            <a:fld id="{C7251F4E-103B-41BD-B89C-2AF3D47DDDCD}" type="slidenum">
              <a:rPr lang="ar-JO"/>
              <a:pPr rtl="1" fontAlgn="base">
                <a:spcBef>
                  <a:spcPct val="0"/>
                </a:spcBef>
                <a:spcAft>
                  <a:spcPct val="0"/>
                </a:spcAft>
                <a:defRPr/>
              </a:pPr>
              <a:t>‹#›</a:t>
            </a:fld>
            <a:endParaRPr lang="en-US"/>
          </a:p>
        </p:txBody>
      </p:sp>
    </p:spTree>
    <p:extLst>
      <p:ext uri="{BB962C8B-B14F-4D97-AF65-F5344CB8AC3E}">
        <p14:creationId xmlns:p14="http://schemas.microsoft.com/office/powerpoint/2010/main" val="2488673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1" eaLnBrk="0" fontAlgn="base" hangingPunct="0">
        <a:spcBef>
          <a:spcPct val="0"/>
        </a:spcBef>
        <a:spcAft>
          <a:spcPct val="0"/>
        </a:spcAft>
        <a:defRPr sz="4000" kern="1200">
          <a:solidFill>
            <a:schemeClr val="tx2"/>
          </a:solidFill>
          <a:latin typeface="+mj-lt"/>
          <a:ea typeface="+mj-ea"/>
          <a:cs typeface="Arial" charset="0"/>
        </a:defRPr>
      </a:lvl1pPr>
      <a:lvl2pPr algn="l" rtl="1" eaLnBrk="0" fontAlgn="base" hangingPunct="0">
        <a:spcBef>
          <a:spcPct val="0"/>
        </a:spcBef>
        <a:spcAft>
          <a:spcPct val="0"/>
        </a:spcAft>
        <a:defRPr sz="4000">
          <a:solidFill>
            <a:schemeClr val="tx2"/>
          </a:solidFill>
          <a:latin typeface="Trebuchet MS" pitchFamily="34" charset="0"/>
          <a:cs typeface="Arial" charset="0"/>
        </a:defRPr>
      </a:lvl2pPr>
      <a:lvl3pPr algn="l" rtl="1" eaLnBrk="0" fontAlgn="base" hangingPunct="0">
        <a:spcBef>
          <a:spcPct val="0"/>
        </a:spcBef>
        <a:spcAft>
          <a:spcPct val="0"/>
        </a:spcAft>
        <a:defRPr sz="4000">
          <a:solidFill>
            <a:schemeClr val="tx2"/>
          </a:solidFill>
          <a:latin typeface="Trebuchet MS" pitchFamily="34" charset="0"/>
          <a:cs typeface="Arial" charset="0"/>
        </a:defRPr>
      </a:lvl3pPr>
      <a:lvl4pPr algn="l" rtl="1" eaLnBrk="0" fontAlgn="base" hangingPunct="0">
        <a:spcBef>
          <a:spcPct val="0"/>
        </a:spcBef>
        <a:spcAft>
          <a:spcPct val="0"/>
        </a:spcAft>
        <a:defRPr sz="4000">
          <a:solidFill>
            <a:schemeClr val="tx2"/>
          </a:solidFill>
          <a:latin typeface="Trebuchet MS" pitchFamily="34" charset="0"/>
          <a:cs typeface="Arial" charset="0"/>
        </a:defRPr>
      </a:lvl4pPr>
      <a:lvl5pPr algn="l" rtl="1" eaLnBrk="0" fontAlgn="base" hangingPunct="0">
        <a:spcBef>
          <a:spcPct val="0"/>
        </a:spcBef>
        <a:spcAft>
          <a:spcPct val="0"/>
        </a:spcAft>
        <a:defRPr sz="4000">
          <a:solidFill>
            <a:schemeClr val="tx2"/>
          </a:solidFill>
          <a:latin typeface="Trebuchet MS" pitchFamily="34" charset="0"/>
          <a:cs typeface="Arial" charset="0"/>
        </a:defRPr>
      </a:lvl5pPr>
      <a:lvl6pPr marL="457200" algn="l" rtl="1" fontAlgn="base">
        <a:spcBef>
          <a:spcPct val="0"/>
        </a:spcBef>
        <a:spcAft>
          <a:spcPct val="0"/>
        </a:spcAft>
        <a:defRPr sz="4000">
          <a:solidFill>
            <a:schemeClr val="tx2"/>
          </a:solidFill>
          <a:latin typeface="Trebuchet MS" pitchFamily="34" charset="0"/>
          <a:cs typeface="Tahoma" pitchFamily="34" charset="0"/>
        </a:defRPr>
      </a:lvl6pPr>
      <a:lvl7pPr marL="914400" algn="l" rtl="1" fontAlgn="base">
        <a:spcBef>
          <a:spcPct val="0"/>
        </a:spcBef>
        <a:spcAft>
          <a:spcPct val="0"/>
        </a:spcAft>
        <a:defRPr sz="4000">
          <a:solidFill>
            <a:schemeClr val="tx2"/>
          </a:solidFill>
          <a:latin typeface="Trebuchet MS" pitchFamily="34" charset="0"/>
          <a:cs typeface="Tahoma" pitchFamily="34" charset="0"/>
        </a:defRPr>
      </a:lvl7pPr>
      <a:lvl8pPr marL="1371600" algn="l" rtl="1" fontAlgn="base">
        <a:spcBef>
          <a:spcPct val="0"/>
        </a:spcBef>
        <a:spcAft>
          <a:spcPct val="0"/>
        </a:spcAft>
        <a:defRPr sz="4000">
          <a:solidFill>
            <a:schemeClr val="tx2"/>
          </a:solidFill>
          <a:latin typeface="Trebuchet MS" pitchFamily="34" charset="0"/>
          <a:cs typeface="Tahoma" pitchFamily="34" charset="0"/>
        </a:defRPr>
      </a:lvl8pPr>
      <a:lvl9pPr marL="1828800" algn="l" rtl="1" fontAlgn="base">
        <a:spcBef>
          <a:spcPct val="0"/>
        </a:spcBef>
        <a:spcAft>
          <a:spcPct val="0"/>
        </a:spcAft>
        <a:defRPr sz="4000">
          <a:solidFill>
            <a:schemeClr val="tx2"/>
          </a:solidFill>
          <a:latin typeface="Trebuchet MS" pitchFamily="34" charset="0"/>
          <a:cs typeface="Tahoma" pitchFamily="34" charset="0"/>
        </a:defRPr>
      </a:lvl9pPr>
    </p:titleStyle>
    <p:bodyStyle>
      <a:lvl1pPr marL="365125" indent="-255588" algn="r" rtl="1"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r" rtl="1"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r" rtl="1"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r" rtl="1"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r" rtl="1"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ctrTitle"/>
          </p:nvPr>
        </p:nvSpPr>
        <p:spPr>
          <a:xfrm>
            <a:off x="457200" y="2401888"/>
            <a:ext cx="8458200" cy="1470025"/>
          </a:xfrm>
        </p:spPr>
        <p:txBody>
          <a:bodyPr/>
          <a:lstStyle/>
          <a:p>
            <a:pPr eaLnBrk="1" hangingPunct="1"/>
            <a:r>
              <a:rPr lang="en-US" smtClean="0">
                <a:cs typeface="Arial" pitchFamily="34" charset="0"/>
              </a:rPr>
              <a:t>Pupils &amp; Optic nerve </a:t>
            </a:r>
          </a:p>
        </p:txBody>
      </p:sp>
      <p:sp>
        <p:nvSpPr>
          <p:cNvPr id="5123" name="مربع نص 2"/>
          <p:cNvSpPr txBox="1">
            <a:spLocks noChangeArrowheads="1"/>
          </p:cNvSpPr>
          <p:nvPr/>
        </p:nvSpPr>
        <p:spPr bwMode="auto">
          <a:xfrm>
            <a:off x="285750" y="5429250"/>
            <a:ext cx="42862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algn="ctr" rtl="1" eaLnBrk="1" fontAlgn="base" hangingPunct="1">
              <a:spcBef>
                <a:spcPct val="0"/>
              </a:spcBef>
              <a:spcAft>
                <a:spcPct val="0"/>
              </a:spcAft>
            </a:pPr>
            <a:r>
              <a:rPr lang="en-US" sz="2800" smtClean="0">
                <a:solidFill>
                  <a:prstClr val="black"/>
                </a:solidFill>
              </a:rPr>
              <a:t>Done by : Khaled Samara</a:t>
            </a:r>
          </a:p>
          <a:p>
            <a:pPr algn="ctr" rtl="1" eaLnBrk="1" fontAlgn="base" hangingPunct="1">
              <a:spcBef>
                <a:spcPct val="0"/>
              </a:spcBef>
              <a:spcAft>
                <a:spcPct val="0"/>
              </a:spcAft>
            </a:pPr>
            <a:r>
              <a:rPr lang="en-US" sz="2800" smtClean="0">
                <a:solidFill>
                  <a:prstClr val="black"/>
                </a:solidFill>
              </a:rPr>
              <a:t>                Felasten Abed  </a:t>
            </a:r>
            <a:endParaRPr lang="ar-JO" sz="2800" smtClean="0">
              <a:solidFill>
                <a:prstClr val="black"/>
              </a:solidFill>
            </a:endParaRPr>
          </a:p>
        </p:txBody>
      </p:sp>
    </p:spTree>
    <p:extLst>
      <p:ext uri="{BB962C8B-B14F-4D97-AF65-F5344CB8AC3E}">
        <p14:creationId xmlns:p14="http://schemas.microsoft.com/office/powerpoint/2010/main" val="245370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posterior synechia secondary to HLA B27 anterior uveitis - EuroTimes"/>
          <p:cNvSpPr>
            <a:spLocks noChangeAspect="1" noChangeArrowheads="1"/>
          </p:cNvSpPr>
          <p:nvPr/>
        </p:nvSpPr>
        <p:spPr bwMode="auto">
          <a:xfrm>
            <a:off x="1571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sp>
        <p:nvSpPr>
          <p:cNvPr id="14339" name="AutoShape 4" descr="posterior synechia secondary to HLA B27 anterior uveitis - EuroTimes"/>
          <p:cNvSpPr>
            <a:spLocks noChangeAspect="1" noChangeArrowheads="1"/>
          </p:cNvSpPr>
          <p:nvPr/>
        </p:nvSpPr>
        <p:spPr bwMode="auto">
          <a:xfrm>
            <a:off x="1571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sp>
        <p:nvSpPr>
          <p:cNvPr id="14340" name="AutoShape 6" descr="posterior synechia secondary to HLA B27 anterior uveitis - EuroTimes"/>
          <p:cNvSpPr>
            <a:spLocks noChangeAspect="1" noChangeArrowheads="1"/>
          </p:cNvSpPr>
          <p:nvPr/>
        </p:nvSpPr>
        <p:spPr bwMode="auto">
          <a:xfrm>
            <a:off x="1571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sp>
        <p:nvSpPr>
          <p:cNvPr id="14341" name="AutoShape 8" descr="posterior synechia secondary to HLA B27 anterior uveitis - EuroTimes"/>
          <p:cNvSpPr>
            <a:spLocks noChangeAspect="1" noChangeArrowheads="1"/>
          </p:cNvSpPr>
          <p:nvPr/>
        </p:nvSpPr>
        <p:spPr bwMode="auto">
          <a:xfrm>
            <a:off x="1571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sp>
        <p:nvSpPr>
          <p:cNvPr id="14342" name="AutoShape 10" descr="posterior synechia secondary to HLA B27 anterior uveitis - EuroTimes"/>
          <p:cNvSpPr>
            <a:spLocks noChangeAspect="1" noChangeArrowheads="1"/>
          </p:cNvSpPr>
          <p:nvPr/>
        </p:nvSpPr>
        <p:spPr bwMode="auto">
          <a:xfrm>
            <a:off x="1571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pic>
        <p:nvPicPr>
          <p:cNvPr id="14343" name="Picture 12" descr="posterior synechia secondary to HLA B27 anterior uveitis - EuroTi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1000125"/>
            <a:ext cx="3143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مستطيل 10"/>
          <p:cNvSpPr/>
          <p:nvPr/>
        </p:nvSpPr>
        <p:spPr>
          <a:xfrm>
            <a:off x="5643563" y="3500438"/>
            <a:ext cx="3143250" cy="923925"/>
          </a:xfrm>
          <a:prstGeom prst="rect">
            <a:avLst/>
          </a:prstGeom>
        </p:spPr>
        <p:txBody>
          <a:bodyPr>
            <a:spAutoFit/>
          </a:bodyPr>
          <a:lstStyle/>
          <a:p>
            <a:pPr>
              <a:defRPr/>
            </a:pPr>
            <a:r>
              <a:rPr lang="en-US" b="1" cap="all" dirty="0"/>
              <a:t>POSTERIOR SYNECHIA SECONDARY TO HLA B27 ANTERIOR UVEITIS</a:t>
            </a:r>
          </a:p>
        </p:txBody>
      </p:sp>
      <p:pic>
        <p:nvPicPr>
          <p:cNvPr id="14345" name="Picture 14" descr="Traumatic mydriasis - American Academy of Ophthalm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571500"/>
            <a:ext cx="321468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مربع نص 12"/>
          <p:cNvSpPr txBox="1">
            <a:spLocks noChangeArrowheads="1"/>
          </p:cNvSpPr>
          <p:nvPr/>
        </p:nvSpPr>
        <p:spPr bwMode="auto">
          <a:xfrm>
            <a:off x="500063" y="3286125"/>
            <a:ext cx="2714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a:t>Traumatic mydriasis</a:t>
            </a:r>
            <a:endParaRPr lang="ar-JO" sz="2000" b="1"/>
          </a:p>
        </p:txBody>
      </p:sp>
      <p:sp>
        <p:nvSpPr>
          <p:cNvPr id="14347" name="AutoShape 16" descr="Acute Angle-closure Glaucoma | Symptoms and Treatment | Patient"/>
          <p:cNvSpPr>
            <a:spLocks noChangeAspect="1" noChangeArrowheads="1"/>
          </p:cNvSpPr>
          <p:nvPr/>
        </p:nvSpPr>
        <p:spPr bwMode="auto">
          <a:xfrm>
            <a:off x="1571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p>
        </p:txBody>
      </p:sp>
      <p:pic>
        <p:nvPicPr>
          <p:cNvPr id="14348" name="Picture 18" descr="Acute Angle-closure Glaucoma | Symptoms and Treatment | Pat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3714750"/>
            <a:ext cx="3929062"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مستطيل 15"/>
          <p:cNvSpPr>
            <a:spLocks noChangeArrowheads="1"/>
          </p:cNvSpPr>
          <p:nvPr/>
        </p:nvSpPr>
        <p:spPr bwMode="auto">
          <a:xfrm>
            <a:off x="857250" y="6215063"/>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Acute Angle-closure Glaucoma</a:t>
            </a:r>
          </a:p>
        </p:txBody>
      </p:sp>
    </p:spTree>
    <p:extLst>
      <p:ext uri="{BB962C8B-B14F-4D97-AF65-F5344CB8AC3E}">
        <p14:creationId xmlns:p14="http://schemas.microsoft.com/office/powerpoint/2010/main" val="195056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normAutofit fontScale="90000"/>
          </a:bodyPr>
          <a:lstStyle/>
          <a:p>
            <a:pPr eaLnBrk="1" fontAlgn="auto" hangingPunct="1">
              <a:spcAft>
                <a:spcPts val="0"/>
              </a:spcAft>
              <a:defRPr/>
            </a:pPr>
            <a:r>
              <a:rPr lang="en-US" smtClean="0">
                <a:cs typeface="+mj-cs"/>
              </a:rPr>
              <a:t>Neurological causes of abnormal pupil </a:t>
            </a:r>
          </a:p>
        </p:txBody>
      </p:sp>
      <p:sp>
        <p:nvSpPr>
          <p:cNvPr id="15363" name="Rectangle 3"/>
          <p:cNvSpPr>
            <a:spLocks noGrp="1" noRot="1" noChangeArrowheads="1"/>
          </p:cNvSpPr>
          <p:nvPr>
            <p:ph idx="1"/>
          </p:nvPr>
        </p:nvSpPr>
        <p:spPr/>
        <p:txBody>
          <a:bodyPr/>
          <a:lstStyle/>
          <a:p>
            <a:pPr algn="l" rtl="0" eaLnBrk="1" hangingPunct="1"/>
            <a:r>
              <a:rPr lang="en-US" smtClean="0">
                <a:cs typeface="Arial" pitchFamily="34" charset="0"/>
              </a:rPr>
              <a:t>Interruption of the sympathetic or parasympathetic nerve supply .</a:t>
            </a:r>
          </a:p>
          <a:p>
            <a:pPr algn="l" rtl="0" eaLnBrk="1" hangingPunct="1"/>
            <a:r>
              <a:rPr lang="en-US" smtClean="0">
                <a:cs typeface="Arial" pitchFamily="34" charset="0"/>
              </a:rPr>
              <a:t>As seen in :</a:t>
            </a:r>
          </a:p>
          <a:p>
            <a:pPr algn="l" rtl="0" eaLnBrk="1" hangingPunct="1">
              <a:buFont typeface="Georgia" pitchFamily="18" charset="0"/>
              <a:buNone/>
            </a:pPr>
            <a:r>
              <a:rPr lang="en-US" smtClean="0">
                <a:cs typeface="Arial" pitchFamily="34" charset="0"/>
              </a:rPr>
              <a:t>   Horner's syndrome , </a:t>
            </a:r>
          </a:p>
          <a:p>
            <a:pPr algn="l" rtl="0" eaLnBrk="1" hangingPunct="1">
              <a:buFont typeface="Georgia" pitchFamily="18" charset="0"/>
              <a:buNone/>
            </a:pPr>
            <a:r>
              <a:rPr lang="en-US" smtClean="0">
                <a:cs typeface="Arial" pitchFamily="34" charset="0"/>
              </a:rPr>
              <a:t>   Aide's pupil , </a:t>
            </a:r>
          </a:p>
          <a:p>
            <a:pPr algn="l" rtl="0" eaLnBrk="1" hangingPunct="1">
              <a:buFont typeface="Georgia" pitchFamily="18" charset="0"/>
              <a:buNone/>
            </a:pPr>
            <a:r>
              <a:rPr lang="en-US" smtClean="0">
                <a:cs typeface="Arial" pitchFamily="34" charset="0"/>
              </a:rPr>
              <a:t>   Argyll Robertson pupil </a:t>
            </a:r>
          </a:p>
          <a:p>
            <a:pPr algn="l" rtl="0" eaLnBrk="1" hangingPunct="1">
              <a:buFont typeface="Georgia" pitchFamily="18" charset="0"/>
              <a:buNone/>
            </a:pPr>
            <a:r>
              <a:rPr lang="en-US" smtClean="0">
                <a:cs typeface="Arial" pitchFamily="34" charset="0"/>
              </a:rPr>
              <a:t>   and pupil defects due to mid brain lesions </a:t>
            </a:r>
          </a:p>
        </p:txBody>
      </p:sp>
    </p:spTree>
    <p:extLst>
      <p:ext uri="{BB962C8B-B14F-4D97-AF65-F5344CB8AC3E}">
        <p14:creationId xmlns:p14="http://schemas.microsoft.com/office/powerpoint/2010/main" val="2665177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0" y="428625"/>
            <a:ext cx="8229600" cy="1066800"/>
          </a:xfrm>
        </p:spPr>
        <p:txBody>
          <a:bodyPr/>
          <a:lstStyle/>
          <a:p>
            <a:pPr eaLnBrk="1" hangingPunct="1"/>
            <a:r>
              <a:rPr lang="en-US" smtClean="0">
                <a:cs typeface="Arial" pitchFamily="34" charset="0"/>
              </a:rPr>
              <a:t>Horner's syndrome presentation </a:t>
            </a:r>
          </a:p>
        </p:txBody>
      </p:sp>
      <p:sp>
        <p:nvSpPr>
          <p:cNvPr id="16387" name="Rectangle 3"/>
          <p:cNvSpPr>
            <a:spLocks noGrp="1" noRot="1" noChangeArrowheads="1"/>
          </p:cNvSpPr>
          <p:nvPr>
            <p:ph idx="1"/>
          </p:nvPr>
        </p:nvSpPr>
        <p:spPr>
          <a:xfrm>
            <a:off x="0" y="1285875"/>
            <a:ext cx="8229600" cy="4429125"/>
          </a:xfrm>
        </p:spPr>
        <p:txBody>
          <a:bodyPr/>
          <a:lstStyle/>
          <a:p>
            <a:pPr algn="l" rtl="0" eaLnBrk="1" hangingPunct="1"/>
            <a:r>
              <a:rPr lang="en-US" smtClean="0">
                <a:cs typeface="Arial" pitchFamily="34" charset="0"/>
              </a:rPr>
              <a:t>Meiosis : small pupil on the affected side which is more prominent in dark due to dilatation of the opposite pupil </a:t>
            </a:r>
          </a:p>
          <a:p>
            <a:pPr algn="l" rtl="0" eaLnBrk="1" hangingPunct="1"/>
            <a:r>
              <a:rPr lang="en-US" smtClean="0">
                <a:cs typeface="Arial" pitchFamily="34" charset="0"/>
              </a:rPr>
              <a:t>Mild ptosis on the affected side</a:t>
            </a:r>
          </a:p>
          <a:p>
            <a:pPr algn="l" rtl="0" eaLnBrk="1" hangingPunct="1"/>
            <a:r>
              <a:rPr lang="en-US" smtClean="0">
                <a:cs typeface="Arial" pitchFamily="34" charset="0"/>
              </a:rPr>
              <a:t>Anhydrosis ( decreases sweating ) on the affected side which depends on the level of the lesion .</a:t>
            </a:r>
          </a:p>
          <a:p>
            <a:pPr algn="l" rtl="0" eaLnBrk="1" hangingPunct="1"/>
            <a:r>
              <a:rPr lang="en-US" smtClean="0">
                <a:cs typeface="Arial" pitchFamily="34" charset="0"/>
              </a:rPr>
              <a:t>Enophthalmos  </a:t>
            </a:r>
          </a:p>
          <a:p>
            <a:pPr algn="l" rtl="0" eaLnBrk="1" hangingPunct="1">
              <a:buFont typeface="Georgia" pitchFamily="18" charset="0"/>
              <a:buNone/>
            </a:pPr>
            <a:endParaRPr lang="en-US" smtClean="0">
              <a:latin typeface="Arial" pitchFamily="34" charset="0"/>
              <a:cs typeface="Arial" pitchFamily="34" charset="0"/>
            </a:endParaRP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313" y="4065588"/>
            <a:ext cx="5500687"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2084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14313" y="500063"/>
            <a:ext cx="8229600" cy="1066800"/>
          </a:xfrm>
        </p:spPr>
        <p:txBody>
          <a:bodyPr/>
          <a:lstStyle/>
          <a:p>
            <a:pPr rtl="0" eaLnBrk="1" hangingPunct="1"/>
            <a:r>
              <a:rPr lang="en-US" smtClean="0">
                <a:cs typeface="Arial" pitchFamily="34" charset="0"/>
              </a:rPr>
              <a:t>Causes</a:t>
            </a:r>
          </a:p>
        </p:txBody>
      </p:sp>
      <p:sp>
        <p:nvSpPr>
          <p:cNvPr id="17411" name="Rectangle 3"/>
          <p:cNvSpPr>
            <a:spLocks noGrp="1" noRot="1" noChangeArrowheads="1"/>
          </p:cNvSpPr>
          <p:nvPr>
            <p:ph idx="1"/>
          </p:nvPr>
        </p:nvSpPr>
        <p:spPr>
          <a:xfrm>
            <a:off x="357188" y="1428750"/>
            <a:ext cx="7872412" cy="4324350"/>
          </a:xfrm>
        </p:spPr>
        <p:txBody>
          <a:bodyPr/>
          <a:lstStyle/>
          <a:p>
            <a:pPr algn="l" rtl="0" eaLnBrk="1" hangingPunct="1">
              <a:buFont typeface="Georgia" pitchFamily="18" charset="0"/>
              <a:buNone/>
            </a:pPr>
            <a:r>
              <a:rPr lang="en-US" sz="2400" smtClean="0">
                <a:latin typeface="Arial" pitchFamily="34" charset="0"/>
                <a:cs typeface="Arial" pitchFamily="34" charset="0"/>
              </a:rPr>
              <a:t>• Syringomyelia , an expanding cavity within the spinal cord, sometimes extending into the medulla (syringobulbia), which compresses the pathway.</a:t>
            </a:r>
          </a:p>
          <a:p>
            <a:pPr algn="l" rtl="0" eaLnBrk="1" hangingPunct="1">
              <a:buFont typeface="Georgia" pitchFamily="18" charset="0"/>
              <a:buNone/>
            </a:pPr>
            <a:endParaRPr lang="en-US" sz="2400" smtClean="0">
              <a:latin typeface="Arial" pitchFamily="34" charset="0"/>
              <a:cs typeface="Arial" pitchFamily="34" charset="0"/>
            </a:endParaRPr>
          </a:p>
          <a:p>
            <a:pPr algn="l" rtl="0" eaLnBrk="1" hangingPunct="1">
              <a:buFont typeface="Georgia" pitchFamily="18" charset="0"/>
              <a:buNone/>
            </a:pPr>
            <a:r>
              <a:rPr lang="en-US" sz="2400" smtClean="0">
                <a:latin typeface="Arial" pitchFamily="34" charset="0"/>
                <a:cs typeface="Arial" pitchFamily="34" charset="0"/>
              </a:rPr>
              <a:t>• Small - cell carcinoma at the lung apex which catches the cervical sympathetic chain.</a:t>
            </a:r>
          </a:p>
          <a:p>
            <a:pPr algn="l" rtl="0" eaLnBrk="1" hangingPunct="1">
              <a:buFont typeface="Georgia" pitchFamily="18" charset="0"/>
              <a:buNone/>
            </a:pPr>
            <a:endParaRPr lang="en-US" sz="2400" smtClean="0">
              <a:latin typeface="Arial" pitchFamily="34" charset="0"/>
              <a:cs typeface="Arial" pitchFamily="34" charset="0"/>
            </a:endParaRPr>
          </a:p>
          <a:p>
            <a:pPr algn="l" rtl="0" eaLnBrk="1" hangingPunct="1">
              <a:buFont typeface="Georgia" pitchFamily="18" charset="0"/>
              <a:buNone/>
            </a:pPr>
            <a:r>
              <a:rPr lang="en-US" sz="2400" smtClean="0">
                <a:latin typeface="Arial" pitchFamily="34" charset="0"/>
                <a:cs typeface="Arial" pitchFamily="34" charset="0"/>
              </a:rPr>
              <a:t>• Neck injury, disease or surgery.</a:t>
            </a:r>
          </a:p>
          <a:p>
            <a:pPr algn="l" rtl="0" eaLnBrk="1" hangingPunct="1">
              <a:buFont typeface="Georgia" pitchFamily="18" charset="0"/>
              <a:buNone/>
            </a:pPr>
            <a:endParaRPr lang="en-US" sz="2400" smtClean="0">
              <a:latin typeface="Arial" pitchFamily="34" charset="0"/>
              <a:cs typeface="Arial" pitchFamily="34" charset="0"/>
            </a:endParaRPr>
          </a:p>
          <a:p>
            <a:pPr algn="l" rtl="0" eaLnBrk="1" hangingPunct="1">
              <a:buFont typeface="Georgia" pitchFamily="18" charset="0"/>
              <a:buNone/>
            </a:pPr>
            <a:r>
              <a:rPr lang="en-US" sz="2400" smtClean="0">
                <a:latin typeface="Arial" pitchFamily="34" charset="0"/>
                <a:cs typeface="Arial" pitchFamily="34" charset="0"/>
              </a:rPr>
              <a:t>• Cavernous sinus disease – catching the sympathetic carotid plexus in the sinus.</a:t>
            </a:r>
          </a:p>
        </p:txBody>
      </p:sp>
    </p:spTree>
    <p:extLst>
      <p:ext uri="{BB962C8B-B14F-4D97-AF65-F5344CB8AC3E}">
        <p14:creationId xmlns:p14="http://schemas.microsoft.com/office/powerpoint/2010/main" val="1273566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عنصر نائب للمحتوى 2"/>
          <p:cNvSpPr>
            <a:spLocks noGrp="1"/>
          </p:cNvSpPr>
          <p:nvPr>
            <p:ph idx="1"/>
          </p:nvPr>
        </p:nvSpPr>
        <p:spPr>
          <a:xfrm>
            <a:off x="0" y="1071563"/>
            <a:ext cx="8229600" cy="4324350"/>
          </a:xfrm>
        </p:spPr>
        <p:txBody>
          <a:bodyPr/>
          <a:lstStyle/>
          <a:p>
            <a:pPr algn="l" rtl="0" eaLnBrk="1" hangingPunct="1">
              <a:buFont typeface="Georgia" pitchFamily="18" charset="0"/>
              <a:buNone/>
            </a:pPr>
            <a:r>
              <a:rPr lang="en-US" smtClean="0">
                <a:latin typeface="Arial" pitchFamily="34" charset="0"/>
                <a:cs typeface="Arial" pitchFamily="34" charset="0"/>
              </a:rPr>
              <a:t>   Horner’s syndrome may also be congenital, in which case the iris colour may be altered when compared to the other eye ( heterochromia ).</a:t>
            </a:r>
            <a:endParaRPr lang="ar-JO" smtClean="0">
              <a:latin typeface="Arial" pitchFamily="34" charset="0"/>
            </a:endParaRPr>
          </a:p>
        </p:txBody>
      </p:sp>
      <p:pic>
        <p:nvPicPr>
          <p:cNvPr id="18435" name="Picture 5" descr="n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143250"/>
            <a:ext cx="65722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3176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a:xfrm>
            <a:off x="0" y="428625"/>
            <a:ext cx="8229600" cy="1066800"/>
          </a:xfrm>
        </p:spPr>
        <p:txBody>
          <a:bodyPr/>
          <a:lstStyle/>
          <a:p>
            <a:pPr eaLnBrk="1" hangingPunct="1"/>
            <a:r>
              <a:rPr lang="en-US" sz="3600" smtClean="0">
                <a:cs typeface="Arial" pitchFamily="34" charset="0"/>
              </a:rPr>
              <a:t> </a:t>
            </a:r>
            <a:r>
              <a:rPr lang="en-US" sz="3600" b="1" smtClean="0">
                <a:cs typeface="Arial" pitchFamily="34" charset="0"/>
              </a:rPr>
              <a:t>Relative afferent pupillary defect</a:t>
            </a:r>
            <a:endParaRPr lang="ar-JO" sz="3600" smtClean="0">
              <a:cs typeface="Arial" pitchFamily="34" charset="0"/>
            </a:endParaRPr>
          </a:p>
        </p:txBody>
      </p:sp>
      <p:sp>
        <p:nvSpPr>
          <p:cNvPr id="19459" name="عنصر نائب للمحتوى 2"/>
          <p:cNvSpPr>
            <a:spLocks noGrp="1"/>
          </p:cNvSpPr>
          <p:nvPr>
            <p:ph idx="1"/>
          </p:nvPr>
        </p:nvSpPr>
        <p:spPr>
          <a:xfrm>
            <a:off x="0" y="1143000"/>
            <a:ext cx="5000625" cy="4324350"/>
          </a:xfrm>
        </p:spPr>
        <p:txBody>
          <a:bodyPr/>
          <a:lstStyle/>
          <a:p>
            <a:pPr algn="l" rtl="0" eaLnBrk="1" hangingPunct="1">
              <a:buFont typeface="Georgia" pitchFamily="18" charset="0"/>
              <a:buNone/>
            </a:pPr>
            <a:r>
              <a:rPr lang="en-US" sz="2000" smtClean="0">
                <a:cs typeface="Arial" pitchFamily="34" charset="0"/>
              </a:rPr>
              <a:t> </a:t>
            </a:r>
          </a:p>
          <a:p>
            <a:pPr algn="l" rtl="0" eaLnBrk="1" hangingPunct="1">
              <a:buFont typeface="Georgia" pitchFamily="18" charset="0"/>
              <a:buNone/>
            </a:pPr>
            <a:r>
              <a:rPr lang="en-US" sz="2000" b="1" smtClean="0">
                <a:cs typeface="Arial" pitchFamily="34" charset="0"/>
              </a:rPr>
              <a:t>Row 1</a:t>
            </a:r>
            <a:r>
              <a:rPr lang="en-US" sz="2000" smtClean="0">
                <a:cs typeface="Arial" pitchFamily="34" charset="0"/>
              </a:rPr>
              <a:t>: Unstimulated pupils in a dark room</a:t>
            </a:r>
          </a:p>
          <a:p>
            <a:pPr algn="l" rtl="0" eaLnBrk="1" hangingPunct="1">
              <a:buFont typeface="Georgia" pitchFamily="18" charset="0"/>
              <a:buNone/>
            </a:pPr>
            <a:r>
              <a:rPr lang="en-US" sz="2000" b="1" smtClean="0">
                <a:cs typeface="Arial" pitchFamily="34" charset="0"/>
              </a:rPr>
              <a:t>Row 2</a:t>
            </a:r>
            <a:r>
              <a:rPr lang="en-US" sz="2000" smtClean="0">
                <a:cs typeface="Arial" pitchFamily="34" charset="0"/>
              </a:rPr>
              <a:t>: Stimulation of the right eye produces bilateral pupillary constriction, indicating intact afferent right limb, and intact bilateral efferent limbs.</a:t>
            </a:r>
          </a:p>
          <a:p>
            <a:pPr algn="l" rtl="0" eaLnBrk="1" hangingPunct="1">
              <a:buFont typeface="Georgia" pitchFamily="18" charset="0"/>
              <a:buNone/>
            </a:pPr>
            <a:r>
              <a:rPr lang="en-US" sz="2000" b="1" smtClean="0">
                <a:cs typeface="Arial" pitchFamily="34" charset="0"/>
              </a:rPr>
              <a:t>Row 3</a:t>
            </a:r>
            <a:r>
              <a:rPr lang="en-US" sz="2000" smtClean="0">
                <a:cs typeface="Arial" pitchFamily="34" charset="0"/>
              </a:rPr>
              <a:t>: When moving the light source from the right to left eye, the left eye paradoxically dilates. This indicates a faulty left eye afferent limb, most likely from left optic nerve dysfunction. </a:t>
            </a:r>
          </a:p>
          <a:p>
            <a:pPr algn="l" rtl="0" eaLnBrk="1" hangingPunct="1">
              <a:buFont typeface="Georgia" pitchFamily="18" charset="0"/>
              <a:buNone/>
            </a:pPr>
            <a:r>
              <a:rPr lang="en-US" sz="2000" b="1" smtClean="0">
                <a:cs typeface="Arial" pitchFamily="34" charset="0"/>
              </a:rPr>
              <a:t>Row 4:</a:t>
            </a:r>
            <a:r>
              <a:rPr lang="en-US" sz="2000" smtClean="0">
                <a:cs typeface="Arial" pitchFamily="34" charset="0"/>
              </a:rPr>
              <a:t> Demonstrates again that the right afferent pathway is functioning normally and that the problem is with the left eye’s afferent pathway.</a:t>
            </a:r>
          </a:p>
          <a:p>
            <a:pPr algn="l" rtl="0" eaLnBrk="1" hangingPunct="1">
              <a:buFont typeface="Georgia" pitchFamily="18" charset="0"/>
              <a:buNone/>
            </a:pPr>
            <a:endParaRPr lang="ar-JO" sz="2000" smtClean="0"/>
          </a:p>
        </p:txBody>
      </p:sp>
      <p:pic>
        <p:nvPicPr>
          <p:cNvPr id="19460" name="صورة 4" descr="APB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235200"/>
            <a:ext cx="4267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227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pPr eaLnBrk="1" hangingPunct="1"/>
            <a:r>
              <a:rPr lang="en-US" smtClean="0">
                <a:cs typeface="Arial" pitchFamily="34" charset="0"/>
              </a:rPr>
              <a:t>Light near dissociation </a:t>
            </a:r>
          </a:p>
        </p:txBody>
      </p:sp>
      <p:sp>
        <p:nvSpPr>
          <p:cNvPr id="20483" name="Rectangle 3"/>
          <p:cNvSpPr>
            <a:spLocks noGrp="1" noRot="1" noChangeArrowheads="1"/>
          </p:cNvSpPr>
          <p:nvPr>
            <p:ph idx="1"/>
          </p:nvPr>
        </p:nvSpPr>
        <p:spPr>
          <a:xfrm>
            <a:off x="301625" y="2143125"/>
            <a:ext cx="8842375" cy="3956050"/>
          </a:xfrm>
        </p:spPr>
        <p:txBody>
          <a:bodyPr/>
          <a:lstStyle/>
          <a:p>
            <a:pPr algn="l" rtl="0" eaLnBrk="1" hangingPunct="1">
              <a:buFont typeface="Georgia" pitchFamily="18" charset="0"/>
              <a:buNone/>
            </a:pPr>
            <a:r>
              <a:rPr lang="en-US" smtClean="0">
                <a:cs typeface="Arial" pitchFamily="34" charset="0"/>
              </a:rPr>
              <a:t>Impaired reaction of the pupils to light, while the near</a:t>
            </a:r>
          </a:p>
          <a:p>
            <a:pPr algn="l" rtl="0" eaLnBrk="1" hangingPunct="1">
              <a:buFont typeface="Georgia" pitchFamily="18" charset="0"/>
              <a:buNone/>
            </a:pPr>
            <a:r>
              <a:rPr lang="en-US" smtClean="0">
                <a:cs typeface="Arial" pitchFamily="34" charset="0"/>
              </a:rPr>
              <a:t>response to accommodation is retained. It is seen with - Adie’s tonic pupil, </a:t>
            </a:r>
          </a:p>
          <a:p>
            <a:pPr algn="l" rtl="0" eaLnBrk="1" hangingPunct="1">
              <a:buFont typeface="Georgia" pitchFamily="18" charset="0"/>
              <a:buNone/>
            </a:pPr>
            <a:r>
              <a:rPr lang="en-US" smtClean="0">
                <a:cs typeface="Arial" pitchFamily="34" charset="0"/>
              </a:rPr>
              <a:t>   - Argyll Robertson pupil </a:t>
            </a:r>
          </a:p>
          <a:p>
            <a:pPr algn="l" rtl="0" eaLnBrk="1" hangingPunct="1">
              <a:buFont typeface="Georgia" pitchFamily="18" charset="0"/>
              <a:buNone/>
            </a:pPr>
            <a:r>
              <a:rPr lang="en-US" smtClean="0">
                <a:cs typeface="Arial" pitchFamily="34" charset="0"/>
              </a:rPr>
              <a:t>   - peri-aqueductal brainstem lesions such as</a:t>
            </a:r>
          </a:p>
          <a:p>
            <a:pPr algn="l" rtl="0" eaLnBrk="1" hangingPunct="1">
              <a:buFont typeface="Georgia" pitchFamily="18" charset="0"/>
              <a:buNone/>
            </a:pPr>
            <a:r>
              <a:rPr lang="en-US" smtClean="0">
                <a:cs typeface="Arial" pitchFamily="34" charset="0"/>
              </a:rPr>
              <a:t>      Parinaud’s syndrome.</a:t>
            </a:r>
          </a:p>
          <a:p>
            <a:pPr algn="l" rtl="0" eaLnBrk="1" hangingPunct="1">
              <a:buFont typeface="Georgia" pitchFamily="18" charset="0"/>
              <a:buNone/>
            </a:pPr>
            <a:r>
              <a:rPr lang="en-US" smtClean="0">
                <a:cs typeface="Arial" pitchFamily="34" charset="0"/>
              </a:rPr>
              <a:t>Other causes include:diabetes and multiple sclerosis.</a:t>
            </a:r>
          </a:p>
        </p:txBody>
      </p:sp>
    </p:spTree>
    <p:extLst>
      <p:ext uri="{BB962C8B-B14F-4D97-AF65-F5344CB8AC3E}">
        <p14:creationId xmlns:p14="http://schemas.microsoft.com/office/powerpoint/2010/main" val="4016276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a:xfrm>
            <a:off x="0" y="571500"/>
            <a:ext cx="8229600" cy="1066800"/>
          </a:xfrm>
        </p:spPr>
        <p:txBody>
          <a:bodyPr/>
          <a:lstStyle/>
          <a:p>
            <a:pPr eaLnBrk="1" hangingPunct="1"/>
            <a:r>
              <a:rPr lang="en-US" b="1" smtClean="0">
                <a:cs typeface="Arial" pitchFamily="34" charset="0"/>
              </a:rPr>
              <a:t>Adie’s tonic pupil</a:t>
            </a:r>
            <a:endParaRPr lang="en-US" smtClean="0">
              <a:cs typeface="Arial" pitchFamily="34" charset="0"/>
            </a:endParaRPr>
          </a:p>
        </p:txBody>
      </p:sp>
      <p:sp>
        <p:nvSpPr>
          <p:cNvPr id="21507" name="Rectangle 3"/>
          <p:cNvSpPr>
            <a:spLocks noGrp="1" noRot="1" noChangeArrowheads="1"/>
          </p:cNvSpPr>
          <p:nvPr>
            <p:ph idx="1"/>
          </p:nvPr>
        </p:nvSpPr>
        <p:spPr>
          <a:xfrm>
            <a:off x="0" y="1571625"/>
            <a:ext cx="5143500" cy="5072063"/>
          </a:xfrm>
        </p:spPr>
        <p:txBody>
          <a:bodyPr/>
          <a:lstStyle/>
          <a:p>
            <a:pPr algn="l" rtl="0" eaLnBrk="1" hangingPunct="1"/>
            <a:r>
              <a:rPr lang="en-US" smtClean="0">
                <a:cs typeface="Arial" pitchFamily="34" charset="0"/>
              </a:rPr>
              <a:t>It is due to a </a:t>
            </a:r>
            <a:r>
              <a:rPr lang="en-US" i="1" smtClean="0">
                <a:cs typeface="Arial" pitchFamily="34" charset="0"/>
              </a:rPr>
              <a:t>ciliary ganglionitis which denervates </a:t>
            </a:r>
            <a:r>
              <a:rPr lang="en-US" smtClean="0">
                <a:cs typeface="Arial" pitchFamily="34" charset="0"/>
              </a:rPr>
              <a:t>the parasympathetic supply to the iris and ciliary body.</a:t>
            </a:r>
          </a:p>
          <a:p>
            <a:pPr algn="l" rtl="0" eaLnBrk="1" hangingPunct="1"/>
            <a:r>
              <a:rPr lang="en-US" smtClean="0">
                <a:cs typeface="Arial" pitchFamily="34" charset="0"/>
              </a:rPr>
              <a:t>Cause anisocoria</a:t>
            </a:r>
          </a:p>
          <a:p>
            <a:pPr algn="l" rtl="0" eaLnBrk="1" hangingPunct="1"/>
            <a:r>
              <a:rPr lang="en-US" smtClean="0">
                <a:cs typeface="Arial" pitchFamily="34" charset="0"/>
              </a:rPr>
              <a:t>More in females 2:1 </a:t>
            </a:r>
          </a:p>
          <a:p>
            <a:pPr algn="l" rtl="0" eaLnBrk="1" hangingPunct="1"/>
            <a:r>
              <a:rPr lang="en-US" smtClean="0">
                <a:cs typeface="Arial" pitchFamily="34" charset="0"/>
              </a:rPr>
              <a:t>More common in young patients</a:t>
            </a:r>
          </a:p>
          <a:p>
            <a:pPr algn="l" rtl="0" eaLnBrk="1" hangingPunct="1"/>
            <a:endParaRPr lang="en-US" smtClean="0">
              <a:cs typeface="Arial" pitchFamily="34" charset="0"/>
            </a:endParaRPr>
          </a:p>
        </p:txBody>
      </p:sp>
      <p:pic>
        <p:nvPicPr>
          <p:cNvPr id="21508" name="صورة 4" descr="Síndrome-de-Adi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67100"/>
            <a:ext cx="45720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828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r>
              <a:rPr lang="en-US" smtClean="0">
                <a:cs typeface="Arial" pitchFamily="34" charset="0"/>
              </a:rPr>
              <a:t>Presentation </a:t>
            </a:r>
          </a:p>
        </p:txBody>
      </p:sp>
      <p:sp>
        <p:nvSpPr>
          <p:cNvPr id="22531" name="Rectangle 3"/>
          <p:cNvSpPr>
            <a:spLocks noGrp="1" noRot="1" noChangeArrowheads="1"/>
          </p:cNvSpPr>
          <p:nvPr>
            <p:ph idx="1"/>
          </p:nvPr>
        </p:nvSpPr>
        <p:spPr/>
        <p:txBody>
          <a:bodyPr/>
          <a:lstStyle/>
          <a:p>
            <a:pPr algn="l" rtl="0" eaLnBrk="1" hangingPunct="1"/>
            <a:r>
              <a:rPr lang="en-US" smtClean="0">
                <a:cs typeface="Arial" pitchFamily="34" charset="0"/>
              </a:rPr>
              <a:t>Patient may complain of poor accommodation specially when change from far to near or vice versa </a:t>
            </a:r>
          </a:p>
          <a:p>
            <a:pPr algn="l" rtl="0" eaLnBrk="1" hangingPunct="1"/>
            <a:r>
              <a:rPr lang="en-US" smtClean="0">
                <a:cs typeface="Arial" pitchFamily="34" charset="0"/>
              </a:rPr>
              <a:t>Reading problems </a:t>
            </a:r>
          </a:p>
          <a:p>
            <a:pPr algn="l" rtl="0" eaLnBrk="1" hangingPunct="1"/>
            <a:endParaRPr lang="en-US" smtClean="0">
              <a:cs typeface="Arial" pitchFamily="34" charset="0"/>
            </a:endParaRPr>
          </a:p>
        </p:txBody>
      </p:sp>
    </p:spTree>
    <p:extLst>
      <p:ext uri="{BB962C8B-B14F-4D97-AF65-F5344CB8AC3E}">
        <p14:creationId xmlns:p14="http://schemas.microsoft.com/office/powerpoint/2010/main" val="27050479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r>
              <a:rPr lang="en-US" smtClean="0">
                <a:cs typeface="Arial" pitchFamily="34" charset="0"/>
              </a:rPr>
              <a:t>Pupillary finding </a:t>
            </a:r>
          </a:p>
        </p:txBody>
      </p:sp>
      <p:sp>
        <p:nvSpPr>
          <p:cNvPr id="23555" name="Rectangle 3"/>
          <p:cNvSpPr>
            <a:spLocks noGrp="1" noRot="1" noChangeArrowheads="1"/>
          </p:cNvSpPr>
          <p:nvPr>
            <p:ph idx="1"/>
          </p:nvPr>
        </p:nvSpPr>
        <p:spPr/>
        <p:txBody>
          <a:bodyPr/>
          <a:lstStyle/>
          <a:p>
            <a:pPr algn="l" rtl="0" eaLnBrk="1" hangingPunct="1"/>
            <a:r>
              <a:rPr lang="en-US" smtClean="0">
                <a:cs typeface="Arial" pitchFamily="34" charset="0"/>
              </a:rPr>
              <a:t>Large pupil</a:t>
            </a:r>
          </a:p>
          <a:p>
            <a:pPr algn="l" rtl="0" eaLnBrk="1" hangingPunct="1"/>
            <a:r>
              <a:rPr lang="en-US" smtClean="0">
                <a:cs typeface="Arial" pitchFamily="34" charset="0"/>
              </a:rPr>
              <a:t>Poor reaction to light </a:t>
            </a:r>
          </a:p>
          <a:p>
            <a:pPr algn="l" rtl="0" eaLnBrk="1" hangingPunct="1"/>
            <a:r>
              <a:rPr lang="en-US" smtClean="0">
                <a:cs typeface="Arial" pitchFamily="34" charset="0"/>
              </a:rPr>
              <a:t>Slow and sustained meiosis on accommodation </a:t>
            </a:r>
          </a:p>
          <a:p>
            <a:pPr algn="l" rtl="0" eaLnBrk="1" hangingPunct="1"/>
            <a:r>
              <a:rPr lang="en-US" smtClean="0">
                <a:cs typeface="Arial" pitchFamily="34" charset="0"/>
              </a:rPr>
              <a:t>Vermiform movement of the iris</a:t>
            </a:r>
          </a:p>
          <a:p>
            <a:pPr algn="l" rtl="0" eaLnBrk="1" hangingPunct="1"/>
            <a:r>
              <a:rPr lang="en-US" smtClean="0">
                <a:cs typeface="Arial" pitchFamily="34" charset="0"/>
              </a:rPr>
              <a:t>Supersensitive pupil to small concentration of Pilocarpine </a:t>
            </a:r>
            <a:r>
              <a:rPr lang="en-US" b="1" smtClean="0">
                <a:cs typeface="Arial" pitchFamily="34" charset="0"/>
              </a:rPr>
              <a:t>muscarenic </a:t>
            </a:r>
          </a:p>
        </p:txBody>
      </p:sp>
    </p:spTree>
    <p:extLst>
      <p:ext uri="{BB962C8B-B14F-4D97-AF65-F5344CB8AC3E}">
        <p14:creationId xmlns:p14="http://schemas.microsoft.com/office/powerpoint/2010/main" val="1169791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a:xfrm>
            <a:off x="0" y="285750"/>
            <a:ext cx="8229600" cy="1066800"/>
          </a:xfrm>
        </p:spPr>
        <p:txBody>
          <a:bodyPr/>
          <a:lstStyle/>
          <a:p>
            <a:pPr eaLnBrk="1" hangingPunct="1"/>
            <a:r>
              <a:rPr lang="en-US" smtClean="0">
                <a:cs typeface="Arial" pitchFamily="34" charset="0"/>
              </a:rPr>
              <a:t>The pupil</a:t>
            </a:r>
            <a:endParaRPr lang="ar-JO" smtClean="0">
              <a:cs typeface="Arial" pitchFamily="34" charset="0"/>
            </a:endParaRPr>
          </a:p>
        </p:txBody>
      </p:sp>
      <p:sp>
        <p:nvSpPr>
          <p:cNvPr id="6147" name="عنصر نائب للمحتوى 2"/>
          <p:cNvSpPr>
            <a:spLocks noGrp="1"/>
          </p:cNvSpPr>
          <p:nvPr>
            <p:ph idx="1"/>
          </p:nvPr>
        </p:nvSpPr>
        <p:spPr>
          <a:xfrm>
            <a:off x="0" y="1285875"/>
            <a:ext cx="8229600" cy="4324350"/>
          </a:xfrm>
        </p:spPr>
        <p:txBody>
          <a:bodyPr/>
          <a:lstStyle/>
          <a:p>
            <a:pPr algn="l" rtl="0" eaLnBrk="1" hangingPunct="1"/>
            <a:r>
              <a:rPr lang="en-US" smtClean="0">
                <a:cs typeface="Arial" pitchFamily="34" charset="0"/>
              </a:rPr>
              <a:t>The pupil is a hole located in the centre of the iris of the eye that allows light to strike the retina. It appears black because light rays entering the pupil are either absorbed by the tissues inside the eye directly, or absorbed after diffuse reflections </a:t>
            </a:r>
          </a:p>
          <a:p>
            <a:pPr algn="l" rtl="0" eaLnBrk="1" hangingPunct="1">
              <a:buFont typeface="Georgia" pitchFamily="18" charset="0"/>
              <a:buNone/>
            </a:pPr>
            <a:r>
              <a:rPr lang="en-US" smtClean="0">
                <a:cs typeface="Arial" pitchFamily="34" charset="0"/>
              </a:rPr>
              <a:t>   within the eye that </a:t>
            </a:r>
          </a:p>
          <a:p>
            <a:pPr algn="l" rtl="0" eaLnBrk="1" hangingPunct="1">
              <a:buFont typeface="Georgia" pitchFamily="18" charset="0"/>
              <a:buNone/>
            </a:pPr>
            <a:r>
              <a:rPr lang="en-US" smtClean="0">
                <a:cs typeface="Arial" pitchFamily="34" charset="0"/>
              </a:rPr>
              <a:t>   mostly miss exiting </a:t>
            </a:r>
          </a:p>
          <a:p>
            <a:pPr algn="l" rtl="0" eaLnBrk="1" hangingPunct="1">
              <a:buFont typeface="Georgia" pitchFamily="18" charset="0"/>
              <a:buNone/>
            </a:pPr>
            <a:r>
              <a:rPr lang="en-US" smtClean="0">
                <a:cs typeface="Arial" pitchFamily="34" charset="0"/>
              </a:rPr>
              <a:t>   the narrow pupil.</a:t>
            </a:r>
            <a:endParaRPr lang="ar-JO" smtClean="0"/>
          </a:p>
        </p:txBody>
      </p:sp>
      <p:pic>
        <p:nvPicPr>
          <p:cNvPr id="6148" name="صورة 4" descr="93817676_X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3643313"/>
            <a:ext cx="4786312"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370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0" y="428625"/>
            <a:ext cx="8229600" cy="1066800"/>
          </a:xfrm>
        </p:spPr>
        <p:txBody>
          <a:bodyPr/>
          <a:lstStyle/>
          <a:p>
            <a:pPr eaLnBrk="1" hangingPunct="1"/>
            <a:r>
              <a:rPr lang="en-US" smtClean="0">
                <a:cs typeface="Arial" pitchFamily="34" charset="0"/>
              </a:rPr>
              <a:t>Argyll Robertson pupil</a:t>
            </a:r>
          </a:p>
        </p:txBody>
      </p:sp>
      <p:sp>
        <p:nvSpPr>
          <p:cNvPr id="13315" name="Rectangle 3"/>
          <p:cNvSpPr>
            <a:spLocks noGrp="1" noRot="1" noChangeArrowheads="1"/>
          </p:cNvSpPr>
          <p:nvPr>
            <p:ph idx="1"/>
          </p:nvPr>
        </p:nvSpPr>
        <p:spPr>
          <a:xfrm>
            <a:off x="0" y="1357313"/>
            <a:ext cx="8858250" cy="2643187"/>
          </a:xfrm>
        </p:spPr>
        <p:txBody>
          <a:bodyPr>
            <a:normAutofit lnSpcReduction="10000"/>
          </a:bodyPr>
          <a:lstStyle/>
          <a:p>
            <a:pPr marL="365760" indent="-256032" algn="l" rtl="0" eaLnBrk="1" fontAlgn="auto" hangingPunct="1">
              <a:spcAft>
                <a:spcPts val="0"/>
              </a:spcAft>
              <a:buClr>
                <a:schemeClr val="accent3"/>
              </a:buClr>
              <a:buFont typeface="Georgia"/>
              <a:buChar char="•"/>
              <a:defRPr/>
            </a:pPr>
            <a:r>
              <a:rPr lang="en-US" dirty="0" smtClean="0"/>
              <a:t>The pupils are bilaterally small and irregular. They do not react to light but respond to accommodation.</a:t>
            </a:r>
          </a:p>
          <a:p>
            <a:pPr marL="365760" indent="-256032" algn="l" rtl="0" eaLnBrk="1" fontAlgn="auto" hangingPunct="1">
              <a:spcAft>
                <a:spcPts val="0"/>
              </a:spcAft>
              <a:buClr>
                <a:schemeClr val="accent3"/>
              </a:buClr>
              <a:buFont typeface="Georgia"/>
              <a:buChar char="•"/>
              <a:defRPr/>
            </a:pPr>
            <a:r>
              <a:rPr lang="en-US" dirty="0" smtClean="0"/>
              <a:t>Seen mainly in </a:t>
            </a:r>
            <a:r>
              <a:rPr lang="en-US" dirty="0" err="1" smtClean="0"/>
              <a:t>neurosyphilis</a:t>
            </a:r>
            <a:endParaRPr lang="en-US" dirty="0" smtClean="0"/>
          </a:p>
          <a:p>
            <a:pPr marL="365760" indent="-256032" algn="l" rtl="0" eaLnBrk="1" fontAlgn="auto" hangingPunct="1">
              <a:spcAft>
                <a:spcPts val="0"/>
              </a:spcAft>
              <a:buClr>
                <a:schemeClr val="accent3"/>
              </a:buClr>
              <a:buFont typeface="Georgia"/>
              <a:buChar char="•"/>
              <a:defRPr/>
            </a:pPr>
            <a:r>
              <a:rPr lang="en-US" dirty="0" smtClean="0"/>
              <a:t>Loss of light response and  intact accommodation .</a:t>
            </a:r>
          </a:p>
          <a:p>
            <a:pPr marL="365760" indent="-256032" algn="l" rtl="0" eaLnBrk="1" fontAlgn="auto" hangingPunct="1">
              <a:spcAft>
                <a:spcPts val="0"/>
              </a:spcAft>
              <a:buClr>
                <a:schemeClr val="accent3"/>
              </a:buClr>
              <a:buFont typeface="Georgia"/>
              <a:buChar char="•"/>
              <a:defRPr/>
            </a:pPr>
            <a:r>
              <a:rPr lang="en-US" dirty="0" smtClean="0"/>
              <a:t>Feathery appearance of the iris </a:t>
            </a:r>
            <a:r>
              <a:rPr lang="en-US" dirty="0" err="1" smtClean="0"/>
              <a:t>stroma</a:t>
            </a:r>
            <a:r>
              <a:rPr lang="en-US" dirty="0" smtClean="0"/>
              <a:t> </a:t>
            </a:r>
          </a:p>
          <a:p>
            <a:pPr marL="365760" indent="-256032" algn="l" rtl="0" eaLnBrk="1" fontAlgn="auto" hangingPunct="1">
              <a:spcAft>
                <a:spcPts val="0"/>
              </a:spcAft>
              <a:buClr>
                <a:schemeClr val="accent3"/>
              </a:buClr>
              <a:buFont typeface="Georgia"/>
              <a:buChar char="•"/>
              <a:defRPr/>
            </a:pPr>
            <a:r>
              <a:rPr lang="en-US" dirty="0" smtClean="0"/>
              <a:t>Loss of iris architecture details </a:t>
            </a:r>
          </a:p>
        </p:txBody>
      </p:sp>
      <p:pic>
        <p:nvPicPr>
          <p:cNvPr id="24580" name="صورة 4" descr="card-25976913-fro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4000500"/>
            <a:ext cx="59912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15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r>
              <a:rPr lang="en-US" smtClean="0">
                <a:cs typeface="Arial" pitchFamily="34" charset="0"/>
              </a:rPr>
              <a:t>Mid –brain pupil </a:t>
            </a:r>
          </a:p>
        </p:txBody>
      </p:sp>
      <p:sp>
        <p:nvSpPr>
          <p:cNvPr id="25603" name="Rectangle 3"/>
          <p:cNvSpPr>
            <a:spLocks noGrp="1" noRot="1" noChangeArrowheads="1"/>
          </p:cNvSpPr>
          <p:nvPr>
            <p:ph idx="1"/>
          </p:nvPr>
        </p:nvSpPr>
        <p:spPr>
          <a:xfrm>
            <a:off x="457200" y="2249488"/>
            <a:ext cx="4757738" cy="4324350"/>
          </a:xfrm>
        </p:spPr>
        <p:txBody>
          <a:bodyPr/>
          <a:lstStyle/>
          <a:p>
            <a:pPr algn="l" rtl="0" eaLnBrk="1" hangingPunct="1"/>
            <a:r>
              <a:rPr lang="en-US" smtClean="0">
                <a:cs typeface="Arial" pitchFamily="34" charset="0"/>
              </a:rPr>
              <a:t>Lesion in the region of the pretectal nuclear complex disturbing the retino-cortical fibers but preserves the accommodative fibers </a:t>
            </a:r>
          </a:p>
          <a:p>
            <a:pPr algn="l" rtl="0" eaLnBrk="1" hangingPunct="1"/>
            <a:r>
              <a:rPr lang="en-US" smtClean="0">
                <a:cs typeface="Arial" pitchFamily="34" charset="0"/>
              </a:rPr>
              <a:t>Seen in preiaqueductal (Parinaud”s ) syndrome </a:t>
            </a:r>
          </a:p>
        </p:txBody>
      </p:sp>
      <p:pic>
        <p:nvPicPr>
          <p:cNvPr id="25604" name="صورة 4" descr="6_10664145459_lo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2375" y="2643188"/>
            <a:ext cx="411162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831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smtClean="0">
                <a:cs typeface="Arial" pitchFamily="34" charset="0"/>
              </a:rPr>
              <a:t>Other causes of abnormal pupil</a:t>
            </a:r>
          </a:p>
        </p:txBody>
      </p:sp>
      <p:sp>
        <p:nvSpPr>
          <p:cNvPr id="26627" name="Rectangle 3"/>
          <p:cNvSpPr>
            <a:spLocks noGrp="1" noRot="1" noChangeArrowheads="1"/>
          </p:cNvSpPr>
          <p:nvPr>
            <p:ph idx="1"/>
          </p:nvPr>
        </p:nvSpPr>
        <p:spPr>
          <a:xfrm>
            <a:off x="457200" y="2249488"/>
            <a:ext cx="4043363" cy="1322387"/>
          </a:xfrm>
        </p:spPr>
        <p:txBody>
          <a:bodyPr/>
          <a:lstStyle/>
          <a:p>
            <a:pPr algn="l" rtl="0" eaLnBrk="1" hangingPunct="1"/>
            <a:r>
              <a:rPr lang="en-US" smtClean="0">
                <a:cs typeface="Arial" pitchFamily="34" charset="0"/>
              </a:rPr>
              <a:t>Coma </a:t>
            </a:r>
          </a:p>
          <a:p>
            <a:pPr algn="l" rtl="0" eaLnBrk="1" hangingPunct="1"/>
            <a:r>
              <a:rPr lang="en-US" smtClean="0">
                <a:cs typeface="Arial" pitchFamily="34" charset="0"/>
              </a:rPr>
              <a:t>Drugs</a:t>
            </a:r>
          </a:p>
          <a:p>
            <a:pPr algn="l" rtl="0" eaLnBrk="1" hangingPunct="1"/>
            <a:r>
              <a:rPr lang="en-US" smtClean="0">
                <a:cs typeface="Arial" pitchFamily="34" charset="0"/>
              </a:rPr>
              <a:t>CN III palsy </a:t>
            </a:r>
          </a:p>
          <a:p>
            <a:pPr algn="l" rtl="0" eaLnBrk="1" hangingPunct="1">
              <a:buFont typeface="Wingdings" pitchFamily="2" charset="2"/>
              <a:buNone/>
            </a:pPr>
            <a:r>
              <a:rPr lang="en-US" smtClean="0">
                <a:cs typeface="Arial" pitchFamily="34" charset="0"/>
              </a:rPr>
              <a:t> </a:t>
            </a:r>
          </a:p>
        </p:txBody>
      </p:sp>
      <p:pic>
        <p:nvPicPr>
          <p:cNvPr id="26628" name="Picture 7" descr="Oculomotor Nerve Palsy | Nerve palsy, Biology facts, Emergency med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3714750"/>
            <a:ext cx="50577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69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smtClean="0">
                <a:cs typeface="Arial" pitchFamily="34" charset="0"/>
              </a:rPr>
              <a:t>Drugs </a:t>
            </a:r>
          </a:p>
        </p:txBody>
      </p:sp>
      <p:sp>
        <p:nvSpPr>
          <p:cNvPr id="27651" name="Rectangle 3"/>
          <p:cNvSpPr>
            <a:spLocks noGrp="1" noRot="1" noChangeArrowheads="1"/>
          </p:cNvSpPr>
          <p:nvPr>
            <p:ph idx="1"/>
          </p:nvPr>
        </p:nvSpPr>
        <p:spPr/>
        <p:txBody>
          <a:bodyPr/>
          <a:lstStyle/>
          <a:p>
            <a:pPr algn="l" rtl="0" eaLnBrk="1" hangingPunct="1"/>
            <a:r>
              <a:rPr lang="en-US" smtClean="0">
                <a:cs typeface="Arial" pitchFamily="34" charset="0"/>
              </a:rPr>
              <a:t>Topical drugs as muscarinic blockade (cyclopentolate , tropicamide  &amp; atropine ).</a:t>
            </a:r>
          </a:p>
          <a:p>
            <a:pPr algn="l" rtl="0" eaLnBrk="1" hangingPunct="1"/>
            <a:r>
              <a:rPr lang="en-US" smtClean="0">
                <a:cs typeface="Arial" pitchFamily="34" charset="0"/>
              </a:rPr>
              <a:t>Alpha receptor agonists as ( phenylephrine &amp; adrenaline ) </a:t>
            </a:r>
          </a:p>
          <a:p>
            <a:pPr algn="l" rtl="0" eaLnBrk="1" hangingPunct="1"/>
            <a:r>
              <a:rPr lang="en-US" smtClean="0">
                <a:cs typeface="Arial" pitchFamily="34" charset="0"/>
              </a:rPr>
              <a:t>Muscarinic agonist causing constriction as Pilocarpine </a:t>
            </a:r>
          </a:p>
          <a:p>
            <a:pPr algn="l" rtl="0" eaLnBrk="1" hangingPunct="1"/>
            <a:r>
              <a:rPr lang="en-US" smtClean="0">
                <a:cs typeface="Arial" pitchFamily="34" charset="0"/>
              </a:rPr>
              <a:t>Systemic drugs as ( Atropine , adrenaline &amp; morphine ) </a:t>
            </a:r>
          </a:p>
        </p:txBody>
      </p:sp>
    </p:spTree>
    <p:extLst>
      <p:ext uri="{BB962C8B-B14F-4D97-AF65-F5344CB8AC3E}">
        <p14:creationId xmlns:p14="http://schemas.microsoft.com/office/powerpoint/2010/main" val="2664953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Italy Travel Guide | CNN Tra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مربع نص 6"/>
          <p:cNvSpPr txBox="1">
            <a:spLocks noChangeArrowheads="1"/>
          </p:cNvSpPr>
          <p:nvPr/>
        </p:nvSpPr>
        <p:spPr bwMode="auto">
          <a:xfrm>
            <a:off x="5857875" y="5715000"/>
            <a:ext cx="2571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4800" b="1">
                <a:latin typeface="Brush Script MT" pitchFamily="66" charset="0"/>
                <a:ea typeface="SimSun" pitchFamily="2" charset="-122"/>
                <a:cs typeface="Verdana" pitchFamily="34" charset="0"/>
              </a:rPr>
              <a:t>Thank you</a:t>
            </a:r>
          </a:p>
        </p:txBody>
      </p:sp>
    </p:spTree>
    <p:extLst>
      <p:ext uri="{BB962C8B-B14F-4D97-AF65-F5344CB8AC3E}">
        <p14:creationId xmlns:p14="http://schemas.microsoft.com/office/powerpoint/2010/main" val="2271910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accent6">
                    <a:lumMod val="75000"/>
                  </a:schemeClr>
                </a:solidFill>
                <a:latin typeface="Gabriola" pitchFamily="82" charset="0"/>
                <a:cs typeface="Arial" pitchFamily="34" charset="0"/>
              </a:rPr>
              <a:t>Optic Nerve Diseases</a:t>
            </a:r>
            <a:endParaRPr lang="ar-JO" sz="6000" dirty="0">
              <a:solidFill>
                <a:schemeClr val="accent6">
                  <a:lumMod val="75000"/>
                </a:schemeClr>
              </a:solidFill>
              <a:latin typeface="Gabriola" pitchFamily="82" charset="0"/>
            </a:endParaRPr>
          </a:p>
        </p:txBody>
      </p:sp>
      <p:sp>
        <p:nvSpPr>
          <p:cNvPr id="3" name="Subtitle 2"/>
          <p:cNvSpPr>
            <a:spLocks noGrp="1"/>
          </p:cNvSpPr>
          <p:nvPr>
            <p:ph type="subTitle" idx="1"/>
          </p:nvPr>
        </p:nvSpPr>
        <p:spPr/>
        <p:txBody>
          <a:bodyPr/>
          <a:lstStyle/>
          <a:p>
            <a:pPr algn="l"/>
            <a:r>
              <a:rPr lang="en-US" dirty="0" err="1" smtClean="0">
                <a:solidFill>
                  <a:schemeClr val="tx1"/>
                </a:solidFill>
                <a:latin typeface="Gabriola" pitchFamily="82" charset="0"/>
              </a:rPr>
              <a:t>Felasten</a:t>
            </a:r>
            <a:r>
              <a:rPr lang="en-US" dirty="0" smtClean="0">
                <a:solidFill>
                  <a:schemeClr val="tx1"/>
                </a:solidFill>
                <a:latin typeface="Gabriola" pitchFamily="82" charset="0"/>
              </a:rPr>
              <a:t> Abed</a:t>
            </a:r>
            <a:endParaRPr lang="ar-JO" dirty="0">
              <a:solidFill>
                <a:schemeClr val="tx1"/>
              </a:solidFill>
              <a:latin typeface="Gabriola" pitchFamily="8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b="1" dirty="0" smtClean="0">
                <a:solidFill>
                  <a:schemeClr val="accent2">
                    <a:lumMod val="75000"/>
                  </a:schemeClr>
                </a:solidFill>
                <a:latin typeface="Gabriola" pitchFamily="82" charset="0"/>
              </a:rPr>
              <a:t>Optic nerve</a:t>
            </a:r>
            <a:endParaRPr lang="ar-JO" b="1" dirty="0">
              <a:solidFill>
                <a:schemeClr val="accent2">
                  <a:lumMod val="75000"/>
                </a:schemeClr>
              </a:solidFill>
              <a:latin typeface="Gabriola" pitchFamily="82" charset="0"/>
            </a:endParaRPr>
          </a:p>
        </p:txBody>
      </p:sp>
      <p:sp>
        <p:nvSpPr>
          <p:cNvPr id="3" name="Content Placeholder 2"/>
          <p:cNvSpPr>
            <a:spLocks noGrp="1"/>
          </p:cNvSpPr>
          <p:nvPr>
            <p:ph idx="1"/>
          </p:nvPr>
        </p:nvSpPr>
        <p:spPr>
          <a:xfrm>
            <a:off x="457200" y="1143000"/>
            <a:ext cx="8229600" cy="5257800"/>
          </a:xfrm>
        </p:spPr>
        <p:txBody>
          <a:bodyPr>
            <a:normAutofit fontScale="85000" lnSpcReduction="10000"/>
          </a:bodyPr>
          <a:lstStyle/>
          <a:p>
            <a:r>
              <a:rPr lang="en-US" sz="3000" dirty="0" smtClean="0">
                <a:solidFill>
                  <a:srgbClr val="0070C0"/>
                </a:solidFill>
                <a:latin typeface="Gabriola" pitchFamily="82" charset="0"/>
                <a:cs typeface="Arial" pitchFamily="34" charset="0"/>
              </a:rPr>
              <a:t>The optic nerve is formed by the axons  arising  from the retinal ganglion cell layer , which form the nerve </a:t>
            </a:r>
            <a:r>
              <a:rPr lang="en-US" sz="3000" dirty="0" err="1" smtClean="0">
                <a:solidFill>
                  <a:srgbClr val="0070C0"/>
                </a:solidFill>
                <a:latin typeface="Gabriola" pitchFamily="82" charset="0"/>
                <a:cs typeface="Arial" pitchFamily="34" charset="0"/>
              </a:rPr>
              <a:t>fibre</a:t>
            </a:r>
            <a:r>
              <a:rPr lang="en-US" sz="3000" dirty="0" smtClean="0">
                <a:solidFill>
                  <a:srgbClr val="0070C0"/>
                </a:solidFill>
                <a:latin typeface="Gabriola" pitchFamily="82" charset="0"/>
                <a:cs typeface="Arial" pitchFamily="34" charset="0"/>
              </a:rPr>
              <a:t> layer of the retina (</a:t>
            </a:r>
            <a:r>
              <a:rPr lang="en-US" sz="3000" dirty="0" smtClean="0">
                <a:solidFill>
                  <a:srgbClr val="0070C0"/>
                </a:solidFill>
                <a:latin typeface="Gabriola" pitchFamily="82" charset="0"/>
              </a:rPr>
              <a:t>papillae)</a:t>
            </a:r>
            <a:r>
              <a:rPr lang="en-US" sz="3000" dirty="0" smtClean="0">
                <a:solidFill>
                  <a:srgbClr val="0070C0"/>
                </a:solidFill>
                <a:latin typeface="Gabriola" pitchFamily="82" charset="0"/>
                <a:cs typeface="Arial" pitchFamily="34" charset="0"/>
              </a:rPr>
              <a:t>.</a:t>
            </a:r>
          </a:p>
          <a:p>
            <a:r>
              <a:rPr lang="en-US" sz="3000" dirty="0" smtClean="0">
                <a:solidFill>
                  <a:srgbClr val="0070C0"/>
                </a:solidFill>
                <a:latin typeface="Gabriola" pitchFamily="82" charset="0"/>
              </a:rPr>
              <a:t>The optic disc or nerve head is the point where the axons from the retinal ganglion cells leave the eye.</a:t>
            </a:r>
            <a:endParaRPr lang="en-US" sz="3000" dirty="0" smtClean="0">
              <a:solidFill>
                <a:srgbClr val="0070C0"/>
              </a:solidFill>
              <a:latin typeface="Gabriola" pitchFamily="82" charset="0"/>
              <a:cs typeface="Arial" pitchFamily="34" charset="0"/>
            </a:endParaRPr>
          </a:p>
          <a:p>
            <a:r>
              <a:rPr lang="en-US" sz="3000" dirty="0" smtClean="0">
                <a:solidFill>
                  <a:srgbClr val="0070C0"/>
                </a:solidFill>
                <a:latin typeface="Gabriola" pitchFamily="82" charset="0"/>
              </a:rPr>
              <a:t>The nerve head appears as a white circular structure in the back of the eye. There are no photoreceptors on this structure. physiological blind spot.</a:t>
            </a:r>
            <a:r>
              <a:rPr lang="en-US" sz="3000" baseline="30000" dirty="0" smtClean="0">
                <a:solidFill>
                  <a:srgbClr val="0070C0"/>
                </a:solidFill>
                <a:latin typeface="Gabriola" pitchFamily="82" charset="0"/>
              </a:rPr>
              <a:t>1</a:t>
            </a:r>
            <a:r>
              <a:rPr lang="en-US" sz="3000" dirty="0" smtClean="0">
                <a:solidFill>
                  <a:srgbClr val="0070C0"/>
                </a:solidFill>
                <a:latin typeface="Gabriola" pitchFamily="82" charset="0"/>
              </a:rPr>
              <a:t>﻿</a:t>
            </a:r>
          </a:p>
          <a:p>
            <a:r>
              <a:rPr lang="en-US" sz="3000" dirty="0" smtClean="0">
                <a:solidFill>
                  <a:srgbClr val="0070C0"/>
                </a:solidFill>
                <a:latin typeface="Gabriola" pitchFamily="82" charset="0"/>
                <a:cs typeface="Arial" pitchFamily="34" charset="0"/>
              </a:rPr>
              <a:t> it passes out of the eye through the </a:t>
            </a:r>
            <a:r>
              <a:rPr lang="en-US" sz="3000" dirty="0" err="1" smtClean="0">
                <a:solidFill>
                  <a:srgbClr val="0070C0"/>
                </a:solidFill>
                <a:latin typeface="Gabriola" pitchFamily="82" charset="0"/>
                <a:cs typeface="Arial" pitchFamily="34" charset="0"/>
              </a:rPr>
              <a:t>cribriform</a:t>
            </a:r>
            <a:r>
              <a:rPr lang="en-US" sz="3000" dirty="0" smtClean="0">
                <a:solidFill>
                  <a:srgbClr val="0070C0"/>
                </a:solidFill>
                <a:latin typeface="Gabriola" pitchFamily="82" charset="0"/>
                <a:cs typeface="Arial" pitchFamily="34" charset="0"/>
              </a:rPr>
              <a:t> plate of the sclera . </a:t>
            </a:r>
            <a:r>
              <a:rPr lang="en-US" sz="3000" dirty="0" smtClean="0">
                <a:solidFill>
                  <a:srgbClr val="0070C0"/>
                </a:solidFill>
                <a:latin typeface="Gabriola" pitchFamily="82" charset="0"/>
              </a:rPr>
              <a:t>That allow  the nerve fibers to pass through many holes and into the </a:t>
            </a:r>
            <a:r>
              <a:rPr lang="en-US" sz="3000" dirty="0" err="1" smtClean="0">
                <a:solidFill>
                  <a:srgbClr val="0070C0"/>
                </a:solidFill>
                <a:latin typeface="Gabriola" pitchFamily="82" charset="0"/>
              </a:rPr>
              <a:t>extraocular</a:t>
            </a:r>
            <a:r>
              <a:rPr lang="en-US" sz="3000" dirty="0" smtClean="0">
                <a:solidFill>
                  <a:srgbClr val="0070C0"/>
                </a:solidFill>
                <a:latin typeface="Gabriola" pitchFamily="82" charset="0"/>
              </a:rPr>
              <a:t> (outside of the eyeball) space. As the fibers pass through, they become covered </a:t>
            </a:r>
            <a:r>
              <a:rPr lang="en-US" sz="3000" dirty="0" smtClean="0">
                <a:solidFill>
                  <a:srgbClr val="0070C0"/>
                </a:solidFill>
                <a:latin typeface="Gabriola" pitchFamily="82" charset="0"/>
                <a:cs typeface="Arial" pitchFamily="34" charset="0"/>
              </a:rPr>
              <a:t>by a sheath formed by </a:t>
            </a:r>
            <a:r>
              <a:rPr lang="en-US" sz="3000" dirty="0" err="1" smtClean="0">
                <a:solidFill>
                  <a:srgbClr val="0070C0"/>
                </a:solidFill>
                <a:latin typeface="Gabriola" pitchFamily="82" charset="0"/>
                <a:cs typeface="Arial" pitchFamily="34" charset="0"/>
              </a:rPr>
              <a:t>dura</a:t>
            </a:r>
            <a:r>
              <a:rPr lang="en-US" sz="3000" dirty="0" smtClean="0">
                <a:solidFill>
                  <a:srgbClr val="0070C0"/>
                </a:solidFill>
                <a:latin typeface="Gabriola" pitchFamily="82" charset="0"/>
                <a:cs typeface="Arial" pitchFamily="34" charset="0"/>
              </a:rPr>
              <a:t> , </a:t>
            </a:r>
            <a:r>
              <a:rPr lang="en-US" sz="3000" dirty="0" err="1" smtClean="0">
                <a:solidFill>
                  <a:srgbClr val="0070C0"/>
                </a:solidFill>
                <a:latin typeface="Gabriola" pitchFamily="82" charset="0"/>
                <a:cs typeface="Arial" pitchFamily="34" charset="0"/>
              </a:rPr>
              <a:t>archnoid</a:t>
            </a:r>
            <a:r>
              <a:rPr lang="en-US" sz="3000" dirty="0" smtClean="0">
                <a:solidFill>
                  <a:srgbClr val="0070C0"/>
                </a:solidFill>
                <a:latin typeface="Gabriola" pitchFamily="82" charset="0"/>
                <a:cs typeface="Arial" pitchFamily="34" charset="0"/>
              </a:rPr>
              <a:t> and </a:t>
            </a:r>
            <a:r>
              <a:rPr lang="en-US" sz="3000" dirty="0" err="1" smtClean="0">
                <a:solidFill>
                  <a:srgbClr val="0070C0"/>
                </a:solidFill>
                <a:latin typeface="Gabriola" pitchFamily="82" charset="0"/>
                <a:cs typeface="Arial" pitchFamily="34" charset="0"/>
              </a:rPr>
              <a:t>pia</a:t>
            </a:r>
            <a:r>
              <a:rPr lang="en-US" sz="3000" dirty="0" smtClean="0">
                <a:solidFill>
                  <a:srgbClr val="0070C0"/>
                </a:solidFill>
                <a:latin typeface="Gabriola" pitchFamily="82" charset="0"/>
                <a:cs typeface="Arial" pitchFamily="34" charset="0"/>
              </a:rPr>
              <a:t> , continuous with that surrounding the brain . It is bathed in CSF.</a:t>
            </a:r>
          </a:p>
          <a:p>
            <a:r>
              <a:rPr lang="en-US" sz="3000" dirty="0" smtClean="0">
                <a:solidFill>
                  <a:srgbClr val="0070C0"/>
                </a:solidFill>
                <a:latin typeface="Gabriola" pitchFamily="82" charset="0"/>
                <a:cs typeface="Arial" pitchFamily="34" charset="0"/>
              </a:rPr>
              <a:t>The central retinal vein and artery enter the eye in the center of the optic nerve </a:t>
            </a:r>
          </a:p>
          <a:p>
            <a:endParaRPr lang="en-US" sz="2800" dirty="0" smtClean="0">
              <a:latin typeface="Gabriola" pitchFamily="82" charset="0"/>
              <a:cs typeface="Arial" pitchFamily="34" charset="0"/>
            </a:endParaRPr>
          </a:p>
          <a:p>
            <a:endParaRPr lang="en-US" dirty="0" smtClean="0">
              <a:latin typeface="Gabriola" pitchFamily="82" charset="0"/>
              <a:cs typeface="Arial" pitchFamily="34" charset="0"/>
            </a:endParaRPr>
          </a:p>
          <a:p>
            <a:endParaRPr lang="en-US" dirty="0" smtClean="0">
              <a:latin typeface="Gabriola" pitchFamily="82" charset="0"/>
              <a:cs typeface="Arial" pitchFamily="34" charset="0"/>
            </a:endParaRPr>
          </a:p>
          <a:p>
            <a:endParaRPr lang="en-US" dirty="0" smtClean="0">
              <a:latin typeface="Gabriola" pitchFamily="82" charset="0"/>
              <a:cs typeface="Arial" pitchFamily="34" charset="0"/>
            </a:endParaRPr>
          </a:p>
          <a:p>
            <a:pPr>
              <a:buNone/>
            </a:pPr>
            <a:endParaRPr lang="ar-J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c00013_f013-002-9781455728749"/>
          <p:cNvPicPr>
            <a:picLocks noGrp="1" noChangeAspect="1" noChangeArrowheads="1"/>
          </p:cNvPicPr>
          <p:nvPr>
            <p:ph idx="1"/>
          </p:nvPr>
        </p:nvPicPr>
        <p:blipFill>
          <a:blip r:embed="rId2" cstate="print"/>
          <a:srcRect/>
          <a:stretch>
            <a:fillRect/>
          </a:stretch>
        </p:blipFill>
        <p:spPr bwMode="auto">
          <a:xfrm>
            <a:off x="3276600" y="0"/>
            <a:ext cx="5715000" cy="6858000"/>
          </a:xfrm>
          <a:prstGeom prst="rect">
            <a:avLst/>
          </a:prstGeom>
          <a:noFill/>
          <a:ln w="9525">
            <a:noFill/>
            <a:miter lim="800000"/>
            <a:headEnd/>
            <a:tailEnd/>
          </a:ln>
        </p:spPr>
      </p:pic>
      <p:pic>
        <p:nvPicPr>
          <p:cNvPr id="5" name="Picture 4" descr="th (18).jpg"/>
          <p:cNvPicPr>
            <a:picLocks noChangeAspect="1"/>
          </p:cNvPicPr>
          <p:nvPr/>
        </p:nvPicPr>
        <p:blipFill>
          <a:blip r:embed="rId3" cstate="print"/>
          <a:stretch>
            <a:fillRect/>
          </a:stretch>
        </p:blipFill>
        <p:spPr>
          <a:xfrm>
            <a:off x="1" y="0"/>
            <a:ext cx="3200399"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189038"/>
          </a:xfrm>
        </p:spPr>
        <p:txBody>
          <a:bodyPr>
            <a:normAutofit fontScale="90000"/>
          </a:bodyPr>
          <a:lstStyle/>
          <a:p>
            <a:pPr marL="107950" indent="0"/>
            <a:r>
              <a:rPr lang="en-US" sz="4000" b="1" dirty="0" smtClean="0">
                <a:solidFill>
                  <a:srgbClr val="7030A0"/>
                </a:solidFill>
                <a:latin typeface="Gabriola" pitchFamily="82" charset="0"/>
                <a:cs typeface="AngsanaUPC" pitchFamily="18" charset="-34"/>
              </a:rPr>
              <a:t>Optic nerve head swelling:</a:t>
            </a:r>
            <a:r>
              <a:rPr lang="en-US" sz="2000" b="1" dirty="0" smtClean="0">
                <a:solidFill>
                  <a:srgbClr val="7030A0"/>
                </a:solidFill>
                <a:latin typeface="Gabriola" pitchFamily="82" charset="0"/>
                <a:cs typeface="AngsanaUPC" pitchFamily="18" charset="-34"/>
              </a:rPr>
              <a:t/>
            </a:r>
            <a:br>
              <a:rPr lang="en-US" sz="2000" b="1" dirty="0" smtClean="0">
                <a:solidFill>
                  <a:srgbClr val="7030A0"/>
                </a:solidFill>
                <a:latin typeface="Gabriola" pitchFamily="82" charset="0"/>
                <a:cs typeface="AngsanaUPC" pitchFamily="18" charset="-34"/>
              </a:rPr>
            </a:br>
            <a:r>
              <a:rPr lang="en-US" sz="2700" dirty="0" smtClean="0">
                <a:latin typeface="Gabriola" pitchFamily="82" charset="0"/>
                <a:cs typeface="Arial" pitchFamily="34" charset="0"/>
              </a:rPr>
              <a:t> it is a swelling of the optic disc.</a:t>
            </a:r>
            <a:br>
              <a:rPr lang="en-US" sz="2700" dirty="0" smtClean="0">
                <a:latin typeface="Gabriola" pitchFamily="82" charset="0"/>
                <a:cs typeface="Arial" pitchFamily="34" charset="0"/>
              </a:rPr>
            </a:br>
            <a:r>
              <a:rPr lang="en-US" sz="2700" dirty="0" smtClean="0">
                <a:latin typeface="Gabriola" pitchFamily="82" charset="0"/>
                <a:cs typeface="Arial" pitchFamily="34" charset="0"/>
              </a:rPr>
              <a:t>In response to many  ocular or systemic disorders </a:t>
            </a:r>
            <a:r>
              <a:rPr lang="en-US" sz="2700" b="1" dirty="0" smtClean="0">
                <a:solidFill>
                  <a:srgbClr val="7030A0"/>
                </a:solidFill>
                <a:latin typeface="Gabriola" pitchFamily="82" charset="0"/>
                <a:cs typeface="AngsanaUPC" pitchFamily="18" charset="-34"/>
              </a:rPr>
              <a:t/>
            </a:r>
            <a:br>
              <a:rPr lang="en-US" sz="2700" b="1" dirty="0" smtClean="0">
                <a:solidFill>
                  <a:srgbClr val="7030A0"/>
                </a:solidFill>
                <a:latin typeface="Gabriola" pitchFamily="82" charset="0"/>
                <a:cs typeface="AngsanaUPC" pitchFamily="18" charset="-34"/>
              </a:rPr>
            </a:br>
            <a:endParaRPr lang="ar-JO" sz="2700" dirty="0">
              <a:solidFill>
                <a:srgbClr val="7030A0"/>
              </a:solidFill>
              <a:latin typeface="Gabriola" pitchFamily="82" charset="0"/>
            </a:endParaRPr>
          </a:p>
        </p:txBody>
      </p:sp>
      <p:pic>
        <p:nvPicPr>
          <p:cNvPr id="4" name="Picture 3" descr="direct-indirect-ophthalmoscope-18-638.jpg"/>
          <p:cNvPicPr>
            <a:picLocks noChangeAspect="1"/>
          </p:cNvPicPr>
          <p:nvPr/>
        </p:nvPicPr>
        <p:blipFill>
          <a:blip r:embed="rId2" cstate="print"/>
          <a:srcRect l="9875" t="24348" r="17398" b="13257"/>
          <a:stretch>
            <a:fillRect/>
          </a:stretch>
        </p:blipFill>
        <p:spPr>
          <a:xfrm>
            <a:off x="0" y="2057400"/>
            <a:ext cx="4393769" cy="4800600"/>
          </a:xfrm>
          <a:prstGeom prst="rect">
            <a:avLst/>
          </a:prstGeom>
        </p:spPr>
      </p:pic>
      <p:pic>
        <p:nvPicPr>
          <p:cNvPr id="5" name="Picture 4" descr="optic-nerve-head-swelling-2-638.jpg"/>
          <p:cNvPicPr>
            <a:picLocks noChangeAspect="1"/>
          </p:cNvPicPr>
          <p:nvPr/>
        </p:nvPicPr>
        <p:blipFill>
          <a:blip r:embed="rId3" cstate="print"/>
          <a:stretch>
            <a:fillRect/>
          </a:stretch>
        </p:blipFill>
        <p:spPr>
          <a:xfrm>
            <a:off x="4819650" y="2295525"/>
            <a:ext cx="4324350" cy="45624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latin typeface="Gabriola" pitchFamily="82" charset="0"/>
              </a:rPr>
              <a:t>Normally we have clear and distinct </a:t>
            </a:r>
            <a:r>
              <a:rPr lang="en-US" dirty="0" err="1" smtClean="0">
                <a:latin typeface="Gabriola" pitchFamily="82" charset="0"/>
              </a:rPr>
              <a:t>neuro</a:t>
            </a:r>
            <a:r>
              <a:rPr lang="en-US" dirty="0" smtClean="0">
                <a:latin typeface="Gabriola" pitchFamily="82" charset="0"/>
              </a:rPr>
              <a:t>-retinal RIM , small </a:t>
            </a:r>
            <a:r>
              <a:rPr lang="en-US" dirty="0" err="1" smtClean="0">
                <a:latin typeface="Gabriola" pitchFamily="82" charset="0"/>
              </a:rPr>
              <a:t>telangiectated</a:t>
            </a:r>
            <a:r>
              <a:rPr lang="en-US" dirty="0" smtClean="0">
                <a:latin typeface="Gabriola" pitchFamily="82" charset="0"/>
              </a:rPr>
              <a:t> </a:t>
            </a:r>
            <a:r>
              <a:rPr lang="en-US" dirty="0" err="1" smtClean="0">
                <a:latin typeface="Gabriola" pitchFamily="82" charset="0"/>
              </a:rPr>
              <a:t>vesseels</a:t>
            </a:r>
            <a:r>
              <a:rPr lang="en-US" dirty="0" smtClean="0">
                <a:latin typeface="Gabriola" pitchFamily="82" charset="0"/>
              </a:rPr>
              <a:t> on the surface ,and we can differentiate the retina from papillae( nerve fiber) ,And the optic cup is easily appreciated </a:t>
            </a:r>
          </a:p>
          <a:p>
            <a:r>
              <a:rPr lang="en-US" dirty="0" smtClean="0">
                <a:latin typeface="Gabriola" pitchFamily="82" charset="0"/>
              </a:rPr>
              <a:t>In optic nerve swelling there is </a:t>
            </a:r>
          </a:p>
          <a:p>
            <a:pPr>
              <a:buNone/>
            </a:pPr>
            <a:r>
              <a:rPr lang="en-US" dirty="0" smtClean="0">
                <a:latin typeface="Gabriola" pitchFamily="82" charset="0"/>
              </a:rPr>
              <a:t>Swollen retina , prominent capillaries , not clear </a:t>
            </a:r>
            <a:r>
              <a:rPr lang="en-US" dirty="0" err="1" smtClean="0">
                <a:latin typeface="Gabriola" pitchFamily="82" charset="0"/>
              </a:rPr>
              <a:t>neuro</a:t>
            </a:r>
            <a:r>
              <a:rPr lang="en-US" dirty="0" smtClean="0">
                <a:latin typeface="Gabriola" pitchFamily="82" charset="0"/>
              </a:rPr>
              <a:t>-retinal RIM  </a:t>
            </a:r>
          </a:p>
          <a:p>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صورة 3" descr="pupi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0" y="3960813"/>
            <a:ext cx="7429500"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ستطيل 4"/>
          <p:cNvSpPr/>
          <p:nvPr/>
        </p:nvSpPr>
        <p:spPr>
          <a:xfrm>
            <a:off x="0" y="571500"/>
            <a:ext cx="9144000" cy="3143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r>
              <a:rPr lang="en-US" sz="2000" dirty="0">
                <a:solidFill>
                  <a:schemeClr val="tx1"/>
                </a:solidFill>
                <a:latin typeface="Arial" pitchFamily="34" charset="0"/>
                <a:cs typeface="Arial" pitchFamily="34" charset="0"/>
              </a:rPr>
              <a:t>Movements of the pupil are controlled by the parasympathetic and sympathetic nervous systems. The pupils constrict ( </a:t>
            </a:r>
            <a:r>
              <a:rPr lang="en-US" sz="2000" dirty="0" err="1">
                <a:solidFill>
                  <a:srgbClr val="FF0000"/>
                </a:solidFill>
                <a:latin typeface="Arial" pitchFamily="34" charset="0"/>
                <a:cs typeface="Arial" pitchFamily="34" charset="0"/>
              </a:rPr>
              <a:t>miosis</a:t>
            </a:r>
            <a:r>
              <a:rPr lang="en-US" sz="2000" dirty="0">
                <a:solidFill>
                  <a:schemeClr val="tx1"/>
                </a:solidFill>
                <a:latin typeface="Arial" pitchFamily="34" charset="0"/>
                <a:cs typeface="Arial" pitchFamily="34" charset="0"/>
              </a:rPr>
              <a:t> ) when the eye is illuminated (parasympathetic activation, sympathetic relaxation) and dilate</a:t>
            </a:r>
          </a:p>
          <a:p>
            <a:pPr>
              <a:defRPr/>
            </a:pPr>
            <a:r>
              <a:rPr lang="en-US" sz="2000" dirty="0">
                <a:solidFill>
                  <a:schemeClr val="tx1"/>
                </a:solidFill>
                <a:latin typeface="Arial" pitchFamily="34" charset="0"/>
                <a:cs typeface="Arial" pitchFamily="34" charset="0"/>
              </a:rPr>
              <a:t>( </a:t>
            </a:r>
            <a:r>
              <a:rPr lang="en-US" sz="2000" dirty="0" err="1">
                <a:solidFill>
                  <a:srgbClr val="FF0000"/>
                </a:solidFill>
                <a:latin typeface="Arial" pitchFamily="34" charset="0"/>
                <a:cs typeface="Arial" pitchFamily="34" charset="0"/>
              </a:rPr>
              <a:t>mydriasis</a:t>
            </a:r>
            <a:r>
              <a:rPr lang="en-US" sz="2000" dirty="0">
                <a:solidFill>
                  <a:schemeClr val="tx1"/>
                </a:solidFill>
                <a:latin typeface="Arial" pitchFamily="34" charset="0"/>
                <a:cs typeface="Arial" pitchFamily="34" charset="0"/>
              </a:rPr>
              <a:t> ) in the dark (sympathetic activation, parasympathetic relaxation).</a:t>
            </a:r>
          </a:p>
          <a:p>
            <a:pPr>
              <a:defRPr/>
            </a:pPr>
            <a:endParaRPr lang="en-US" sz="2000" dirty="0">
              <a:solidFill>
                <a:schemeClr val="tx1"/>
              </a:solidFill>
              <a:latin typeface="Arial" pitchFamily="34" charset="0"/>
              <a:cs typeface="Arial" pitchFamily="34" charset="0"/>
            </a:endParaRPr>
          </a:p>
          <a:p>
            <a:pPr>
              <a:defRPr/>
            </a:pPr>
            <a:r>
              <a:rPr lang="en-US" sz="2000" dirty="0">
                <a:solidFill>
                  <a:schemeClr val="tx1"/>
                </a:solidFill>
                <a:latin typeface="Arial" pitchFamily="34" charset="0"/>
                <a:cs typeface="Arial" pitchFamily="34" charset="0"/>
              </a:rPr>
              <a:t>When the eyes focus on a near object, they converge and the pupils constrict</a:t>
            </a:r>
          </a:p>
          <a:p>
            <a:pPr>
              <a:defRPr/>
            </a:pPr>
            <a:r>
              <a:rPr lang="en-US" sz="2000" dirty="0">
                <a:solidFill>
                  <a:schemeClr val="tx1"/>
                </a:solidFill>
                <a:latin typeface="Arial" pitchFamily="34" charset="0"/>
                <a:cs typeface="Arial" pitchFamily="34" charset="0"/>
              </a:rPr>
              <a:t>(the near response ). The pupils are normally equal in size but some 20% of</a:t>
            </a:r>
          </a:p>
          <a:p>
            <a:pPr>
              <a:defRPr/>
            </a:pPr>
            <a:r>
              <a:rPr lang="en-US" sz="2000" dirty="0">
                <a:solidFill>
                  <a:schemeClr val="tx1"/>
                </a:solidFill>
                <a:latin typeface="Arial" pitchFamily="34" charset="0"/>
                <a:cs typeface="Arial" pitchFamily="34" charset="0"/>
              </a:rPr>
              <a:t>people may have noticeably unequal pupils ( </a:t>
            </a:r>
            <a:r>
              <a:rPr lang="en-US" sz="2000" dirty="0" err="1">
                <a:solidFill>
                  <a:schemeClr val="tx1"/>
                </a:solidFill>
                <a:latin typeface="Arial" pitchFamily="34" charset="0"/>
                <a:cs typeface="Arial" pitchFamily="34" charset="0"/>
              </a:rPr>
              <a:t>anisocoria</a:t>
            </a:r>
            <a:r>
              <a:rPr lang="en-US" sz="2000" dirty="0">
                <a:solidFill>
                  <a:schemeClr val="tx1"/>
                </a:solidFill>
                <a:latin typeface="Arial" pitchFamily="34" charset="0"/>
                <a:cs typeface="Arial" pitchFamily="34" charset="0"/>
              </a:rPr>
              <a:t> ) with no associated</a:t>
            </a:r>
          </a:p>
          <a:p>
            <a:pPr>
              <a:defRPr/>
            </a:pPr>
            <a:r>
              <a:rPr lang="en-US" sz="2000" dirty="0">
                <a:solidFill>
                  <a:schemeClr val="tx1"/>
                </a:solidFill>
                <a:latin typeface="Arial" pitchFamily="34" charset="0"/>
                <a:cs typeface="Arial" pitchFamily="34" charset="0"/>
              </a:rPr>
              <a:t>disease.</a:t>
            </a:r>
            <a:endParaRPr lang="ar-JO" sz="2000" dirty="0">
              <a:solidFill>
                <a:schemeClr val="tx1"/>
              </a:solidFill>
              <a:latin typeface="Arial" pitchFamily="34" charset="0"/>
            </a:endParaRPr>
          </a:p>
        </p:txBody>
      </p:sp>
    </p:spTree>
    <p:extLst>
      <p:ext uri="{BB962C8B-B14F-4D97-AF65-F5344CB8AC3E}">
        <p14:creationId xmlns:p14="http://schemas.microsoft.com/office/powerpoint/2010/main" val="2914914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europathies 4"/>
          <p:cNvPicPr>
            <a:picLocks noGrp="1" noChangeAspect="1" noChangeArrowheads="1"/>
          </p:cNvPicPr>
          <p:nvPr>
            <p:ph idx="1"/>
          </p:nvPr>
        </p:nvPicPr>
        <p:blipFill>
          <a:blip r:embed="rId2" cstate="print"/>
          <a:srcRect/>
          <a:stretch>
            <a:fillRect/>
          </a:stretch>
        </p:blipFill>
        <p:spPr bwMode="auto">
          <a:xfrm>
            <a:off x="0" y="0"/>
            <a:ext cx="5105400" cy="6629400"/>
          </a:xfrm>
          <a:prstGeom prst="rect">
            <a:avLst/>
          </a:prstGeom>
          <a:noFill/>
          <a:ln w="9525">
            <a:noFill/>
            <a:miter lim="800000"/>
            <a:headEnd/>
            <a:tailEnd/>
          </a:ln>
        </p:spPr>
      </p:pic>
      <p:sp>
        <p:nvSpPr>
          <p:cNvPr id="5" name="Oval 6"/>
          <p:cNvSpPr>
            <a:spLocks noChangeArrowheads="1"/>
          </p:cNvSpPr>
          <p:nvPr/>
        </p:nvSpPr>
        <p:spPr bwMode="auto">
          <a:xfrm>
            <a:off x="990600" y="1524000"/>
            <a:ext cx="3124200" cy="3429000"/>
          </a:xfrm>
          <a:prstGeom prst="ellipse">
            <a:avLst/>
          </a:prstGeom>
          <a:noFill/>
          <a:ln w="9525">
            <a:solidFill>
              <a:srgbClr val="00FFFF"/>
            </a:solidFill>
            <a:round/>
            <a:headEnd/>
            <a:tailEnd/>
          </a:ln>
        </p:spPr>
        <p:txBody>
          <a:bodyPr wrap="none" anchor="ctr"/>
          <a:lstStyle/>
          <a:p>
            <a:endParaRPr lang="en-US"/>
          </a:p>
        </p:txBody>
      </p:sp>
      <p:cxnSp>
        <p:nvCxnSpPr>
          <p:cNvPr id="8" name="Straight Arrow Connector 7"/>
          <p:cNvCxnSpPr/>
          <p:nvPr/>
        </p:nvCxnSpPr>
        <p:spPr>
          <a:xfrm>
            <a:off x="914400" y="1371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1066800"/>
            <a:ext cx="2549672" cy="369332"/>
          </a:xfrm>
          <a:prstGeom prst="rect">
            <a:avLst/>
          </a:prstGeom>
        </p:spPr>
        <p:txBody>
          <a:bodyPr wrap="square">
            <a:spAutoFit/>
          </a:bodyPr>
          <a:lstStyle/>
          <a:p>
            <a:pPr>
              <a:spcBef>
                <a:spcPts val="300"/>
              </a:spcBef>
              <a:buClr>
                <a:srgbClr val="A04DA3"/>
              </a:buClr>
            </a:pPr>
            <a:r>
              <a:rPr lang="en-US" dirty="0" smtClean="0">
                <a:solidFill>
                  <a:schemeClr val="bg1"/>
                </a:solidFill>
              </a:rPr>
              <a:t>swelling of the optic disc.</a:t>
            </a:r>
            <a:endParaRPr lang="en-US" dirty="0">
              <a:solidFill>
                <a:schemeClr val="bg1"/>
              </a:solidFill>
            </a:endParaRPr>
          </a:p>
        </p:txBody>
      </p:sp>
      <p:pic>
        <p:nvPicPr>
          <p:cNvPr id="10" name="Picture 4" descr="Neuropathies 4"/>
          <p:cNvPicPr>
            <a:picLocks noChangeAspect="1" noChangeArrowheads="1"/>
          </p:cNvPicPr>
          <p:nvPr/>
        </p:nvPicPr>
        <p:blipFill>
          <a:blip r:embed="rId2" cstate="print"/>
          <a:srcRect/>
          <a:stretch>
            <a:fillRect/>
          </a:stretch>
        </p:blipFill>
        <p:spPr bwMode="auto">
          <a:xfrm>
            <a:off x="5105400" y="0"/>
            <a:ext cx="40386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70C0"/>
                </a:solidFill>
                <a:latin typeface="Gabriola" pitchFamily="82" charset="0"/>
              </a:rPr>
              <a:t>Causes of ON head swelling :</a:t>
            </a:r>
            <a:endParaRPr lang="ar-JO" dirty="0">
              <a:solidFill>
                <a:srgbClr val="0070C0"/>
              </a:solidFill>
              <a:latin typeface="Gabriola" pitchFamily="82" charset="0"/>
            </a:endParaRPr>
          </a:p>
        </p:txBody>
      </p:sp>
      <p:sp>
        <p:nvSpPr>
          <p:cNvPr id="3" name="Content Placeholder 2"/>
          <p:cNvSpPr>
            <a:spLocks noGrp="1"/>
          </p:cNvSpPr>
          <p:nvPr>
            <p:ph idx="1"/>
          </p:nvPr>
        </p:nvSpPr>
        <p:spPr/>
        <p:txBody>
          <a:bodyPr>
            <a:normAutofit fontScale="85000" lnSpcReduction="20000"/>
          </a:bodyPr>
          <a:lstStyle/>
          <a:p>
            <a:pPr marL="107950" indent="0">
              <a:buNone/>
            </a:pPr>
            <a:endParaRPr lang="en-US" dirty="0" smtClean="0">
              <a:cs typeface="Arial" pitchFamily="34" charset="0"/>
            </a:endParaRPr>
          </a:p>
          <a:p>
            <a:pPr marL="107950" indent="0"/>
            <a:r>
              <a:rPr lang="en-US" dirty="0" smtClean="0">
                <a:solidFill>
                  <a:srgbClr val="7030A0"/>
                </a:solidFill>
                <a:latin typeface="Gabriola" pitchFamily="82" charset="0"/>
                <a:cs typeface="Arial" pitchFamily="34" charset="0"/>
              </a:rPr>
              <a:t>Different causes but almost comparable appearance </a:t>
            </a:r>
          </a:p>
          <a:p>
            <a:pPr marL="107950" indent="0">
              <a:buNone/>
            </a:pPr>
            <a:r>
              <a:rPr lang="en-US" sz="3600" b="1" dirty="0" smtClean="0">
                <a:solidFill>
                  <a:srgbClr val="7030A0"/>
                </a:solidFill>
                <a:latin typeface="Gabriola" pitchFamily="82" charset="0"/>
                <a:cs typeface="Arial" pitchFamily="34" charset="0"/>
              </a:rPr>
              <a:t>causes:</a:t>
            </a:r>
          </a:p>
          <a:p>
            <a:pPr marL="107950" indent="0">
              <a:buFontTx/>
              <a:buChar char="•"/>
            </a:pPr>
            <a:r>
              <a:rPr lang="en-US" dirty="0" smtClean="0">
                <a:solidFill>
                  <a:srgbClr val="7030A0"/>
                </a:solidFill>
                <a:latin typeface="Gabriola" pitchFamily="82" charset="0"/>
                <a:cs typeface="Arial" pitchFamily="34" charset="0"/>
              </a:rPr>
              <a:t>Increased ICP –&gt; </a:t>
            </a:r>
            <a:r>
              <a:rPr lang="en-US" sz="4400" b="1" dirty="0" smtClean="0">
                <a:solidFill>
                  <a:srgbClr val="7030A0"/>
                </a:solidFill>
                <a:latin typeface="Gabriola" pitchFamily="82" charset="0"/>
                <a:cs typeface="AngsanaUPC" pitchFamily="18" charset="-34"/>
              </a:rPr>
              <a:t>(</a:t>
            </a:r>
            <a:r>
              <a:rPr lang="en-US" sz="4400" b="1" dirty="0" err="1" smtClean="0">
                <a:solidFill>
                  <a:srgbClr val="7030A0"/>
                </a:solidFill>
                <a:latin typeface="Gabriola" pitchFamily="82" charset="0"/>
                <a:cs typeface="AngsanaUPC" pitchFamily="18" charset="-34"/>
              </a:rPr>
              <a:t>papilledema</a:t>
            </a:r>
            <a:r>
              <a:rPr lang="en-US" sz="4400" b="1" dirty="0" smtClean="0">
                <a:solidFill>
                  <a:srgbClr val="7030A0"/>
                </a:solidFill>
                <a:latin typeface="Gabriola" pitchFamily="82" charset="0"/>
                <a:cs typeface="AngsanaUPC" pitchFamily="18" charset="-34"/>
              </a:rPr>
              <a:t>) . </a:t>
            </a:r>
            <a:endParaRPr lang="en-US" dirty="0" smtClean="0">
              <a:solidFill>
                <a:srgbClr val="7030A0"/>
              </a:solidFill>
              <a:latin typeface="Gabriola" pitchFamily="82" charset="0"/>
              <a:cs typeface="Arial" pitchFamily="34" charset="0"/>
            </a:endParaRPr>
          </a:p>
          <a:p>
            <a:pPr marL="107950" indent="0">
              <a:buFontTx/>
              <a:buChar char="•"/>
            </a:pPr>
            <a:r>
              <a:rPr lang="en-US" dirty="0" smtClean="0">
                <a:solidFill>
                  <a:srgbClr val="7030A0"/>
                </a:solidFill>
                <a:latin typeface="Gabriola" pitchFamily="82" charset="0"/>
                <a:cs typeface="Arial" pitchFamily="34" charset="0"/>
              </a:rPr>
              <a:t>Space </a:t>
            </a:r>
            <a:r>
              <a:rPr lang="en-US" dirty="0" err="1" smtClean="0">
                <a:solidFill>
                  <a:srgbClr val="7030A0"/>
                </a:solidFill>
                <a:latin typeface="Gabriola" pitchFamily="82" charset="0"/>
                <a:cs typeface="Arial" pitchFamily="34" charset="0"/>
              </a:rPr>
              <a:t>occuping</a:t>
            </a:r>
            <a:r>
              <a:rPr lang="en-US" dirty="0" smtClean="0">
                <a:solidFill>
                  <a:srgbClr val="7030A0"/>
                </a:solidFill>
                <a:latin typeface="Gabriola" pitchFamily="82" charset="0"/>
                <a:cs typeface="Arial" pitchFamily="34" charset="0"/>
              </a:rPr>
              <a:t> </a:t>
            </a:r>
            <a:r>
              <a:rPr lang="en-US" dirty="0" err="1" smtClean="0">
                <a:solidFill>
                  <a:srgbClr val="7030A0"/>
                </a:solidFill>
                <a:latin typeface="Gabriola" pitchFamily="82" charset="0"/>
                <a:cs typeface="Arial" pitchFamily="34" charset="0"/>
              </a:rPr>
              <a:t>leasions</a:t>
            </a:r>
            <a:endParaRPr lang="en-US" dirty="0" smtClean="0">
              <a:solidFill>
                <a:srgbClr val="7030A0"/>
              </a:solidFill>
              <a:latin typeface="Gabriola" pitchFamily="82" charset="0"/>
              <a:cs typeface="Arial" pitchFamily="34" charset="0"/>
            </a:endParaRPr>
          </a:p>
          <a:p>
            <a:pPr marL="107950" indent="0">
              <a:buFontTx/>
              <a:buChar char="•"/>
            </a:pPr>
            <a:r>
              <a:rPr lang="en-US" dirty="0" err="1" smtClean="0">
                <a:solidFill>
                  <a:srgbClr val="7030A0"/>
                </a:solidFill>
                <a:latin typeface="Gabriola" pitchFamily="82" charset="0"/>
                <a:cs typeface="Arial" pitchFamily="34" charset="0"/>
              </a:rPr>
              <a:t>Papillitis</a:t>
            </a:r>
            <a:r>
              <a:rPr lang="en-US" dirty="0" smtClean="0">
                <a:solidFill>
                  <a:srgbClr val="7030A0"/>
                </a:solidFill>
                <a:latin typeface="Gabriola" pitchFamily="82" charset="0"/>
                <a:cs typeface="Arial" pitchFamily="34" charset="0"/>
              </a:rPr>
              <a:t> </a:t>
            </a:r>
          </a:p>
          <a:p>
            <a:pPr marL="107950" indent="0">
              <a:buFontTx/>
              <a:buChar char="•"/>
            </a:pPr>
            <a:r>
              <a:rPr lang="en-US" dirty="0" smtClean="0">
                <a:solidFill>
                  <a:srgbClr val="7030A0"/>
                </a:solidFill>
                <a:latin typeface="Gabriola" pitchFamily="82" charset="0"/>
                <a:cs typeface="Arial" pitchFamily="34" charset="0"/>
              </a:rPr>
              <a:t>Malignant hypertension</a:t>
            </a:r>
          </a:p>
          <a:p>
            <a:pPr marL="107950" indent="0">
              <a:buFontTx/>
              <a:buChar char="•"/>
            </a:pPr>
            <a:r>
              <a:rPr lang="en-US" dirty="0" smtClean="0">
                <a:solidFill>
                  <a:srgbClr val="7030A0"/>
                </a:solidFill>
                <a:latin typeface="Gabriola" pitchFamily="82" charset="0"/>
                <a:cs typeface="Arial" pitchFamily="34" charset="0"/>
              </a:rPr>
              <a:t>Central retinal vein occlusion ( CRVO)</a:t>
            </a:r>
          </a:p>
          <a:p>
            <a:pPr marL="107950" indent="0">
              <a:buFontTx/>
              <a:buChar char="•"/>
            </a:pPr>
            <a:r>
              <a:rPr lang="en-US" dirty="0" smtClean="0">
                <a:solidFill>
                  <a:srgbClr val="7030A0"/>
                </a:solidFill>
                <a:latin typeface="Gabriola" pitchFamily="82" charset="0"/>
                <a:cs typeface="Arial" pitchFamily="34" charset="0"/>
              </a:rPr>
              <a:t>Sub </a:t>
            </a:r>
            <a:r>
              <a:rPr lang="en-US" dirty="0" err="1" smtClean="0">
                <a:solidFill>
                  <a:srgbClr val="7030A0"/>
                </a:solidFill>
                <a:latin typeface="Gabriola" pitchFamily="82" charset="0"/>
                <a:cs typeface="Arial" pitchFamily="34" charset="0"/>
              </a:rPr>
              <a:t>dural</a:t>
            </a:r>
            <a:r>
              <a:rPr lang="en-US" dirty="0" smtClean="0">
                <a:solidFill>
                  <a:srgbClr val="7030A0"/>
                </a:solidFill>
                <a:latin typeface="Gabriola" pitchFamily="82" charset="0"/>
                <a:cs typeface="Arial" pitchFamily="34" charset="0"/>
              </a:rPr>
              <a:t> or sub </a:t>
            </a:r>
            <a:r>
              <a:rPr lang="en-US" dirty="0" err="1" smtClean="0">
                <a:solidFill>
                  <a:srgbClr val="7030A0"/>
                </a:solidFill>
                <a:latin typeface="Gabriola" pitchFamily="82" charset="0"/>
                <a:cs typeface="Arial" pitchFamily="34" charset="0"/>
              </a:rPr>
              <a:t>arachnoid</a:t>
            </a:r>
            <a:r>
              <a:rPr lang="en-US" dirty="0" smtClean="0">
                <a:solidFill>
                  <a:srgbClr val="7030A0"/>
                </a:solidFill>
                <a:latin typeface="Gabriola" pitchFamily="82" charset="0"/>
                <a:cs typeface="Arial" pitchFamily="34" charset="0"/>
              </a:rPr>
              <a:t> hemorrhage</a:t>
            </a:r>
          </a:p>
          <a:p>
            <a:pPr marL="107950" indent="0">
              <a:buFontTx/>
              <a:buChar char="•"/>
            </a:pPr>
            <a:r>
              <a:rPr lang="en-US" dirty="0" smtClean="0">
                <a:solidFill>
                  <a:srgbClr val="7030A0"/>
                </a:solidFill>
                <a:latin typeface="Gabriola" pitchFamily="82" charset="0"/>
                <a:cs typeface="Arial" pitchFamily="34" charset="0"/>
              </a:rPr>
              <a:t>Ischemic optic neuropathy </a:t>
            </a:r>
          </a:p>
          <a:p>
            <a:endParaRPr lang="ar-J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6">
                    <a:lumMod val="75000"/>
                  </a:schemeClr>
                </a:solidFill>
                <a:latin typeface="Gabriola" pitchFamily="82" charset="0"/>
              </a:rPr>
              <a:t>DDx</a:t>
            </a:r>
            <a:r>
              <a:rPr lang="en-US" dirty="0" smtClean="0">
                <a:solidFill>
                  <a:schemeClr val="accent6">
                    <a:lumMod val="75000"/>
                  </a:schemeClr>
                </a:solidFill>
                <a:latin typeface="Gabriola" pitchFamily="82" charset="0"/>
              </a:rPr>
              <a:t> of optic nerve head swelling :</a:t>
            </a:r>
            <a:endParaRPr lang="ar-JO" dirty="0">
              <a:solidFill>
                <a:schemeClr val="accent6">
                  <a:lumMod val="75000"/>
                </a:schemeClr>
              </a:solidFill>
              <a:latin typeface="Gabriola" pitchFamily="82" charset="0"/>
            </a:endParaRPr>
          </a:p>
        </p:txBody>
      </p:sp>
      <p:sp>
        <p:nvSpPr>
          <p:cNvPr id="3" name="Content Placeholder 2"/>
          <p:cNvSpPr>
            <a:spLocks noGrp="1"/>
          </p:cNvSpPr>
          <p:nvPr>
            <p:ph idx="1"/>
          </p:nvPr>
        </p:nvSpPr>
        <p:spPr/>
        <p:txBody>
          <a:bodyPr>
            <a:normAutofit/>
          </a:bodyPr>
          <a:lstStyle/>
          <a:p>
            <a:pPr>
              <a:buNone/>
            </a:pPr>
            <a:r>
              <a:rPr lang="en-US" b="1" dirty="0" err="1" smtClean="0">
                <a:solidFill>
                  <a:srgbClr val="0070C0"/>
                </a:solidFill>
                <a:latin typeface="Gabriola" pitchFamily="82" charset="0"/>
                <a:cs typeface="Arabic Typesetting" pitchFamily="66" charset="-78"/>
              </a:rPr>
              <a:t>Pseudopapilledema</a:t>
            </a:r>
            <a:r>
              <a:rPr lang="en-US" b="1" dirty="0" smtClean="0">
                <a:solidFill>
                  <a:srgbClr val="0070C0"/>
                </a:solidFill>
                <a:latin typeface="Gabriola" pitchFamily="82" charset="0"/>
                <a:cs typeface="Arabic Typesetting" pitchFamily="66" charset="-78"/>
              </a:rPr>
              <a:t> : </a:t>
            </a:r>
            <a:br>
              <a:rPr lang="en-US" b="1" dirty="0" smtClean="0">
                <a:solidFill>
                  <a:srgbClr val="0070C0"/>
                </a:solidFill>
                <a:latin typeface="Gabriola" pitchFamily="82" charset="0"/>
                <a:cs typeface="Arabic Typesetting" pitchFamily="66" charset="-78"/>
              </a:rPr>
            </a:br>
            <a:r>
              <a:rPr lang="en-US" b="1" dirty="0" smtClean="0">
                <a:solidFill>
                  <a:srgbClr val="0070C0"/>
                </a:solidFill>
                <a:latin typeface="Gabriola" pitchFamily="82" charset="0"/>
                <a:cs typeface="Arabic Typesetting" pitchFamily="66" charset="-78"/>
              </a:rPr>
              <a:t>Some normal optic nerve heads may appear to be </a:t>
            </a:r>
            <a:r>
              <a:rPr lang="en-US" b="1" dirty="0" err="1" smtClean="0">
                <a:solidFill>
                  <a:srgbClr val="0070C0"/>
                </a:solidFill>
                <a:latin typeface="Gabriola" pitchFamily="82" charset="0"/>
                <a:cs typeface="Arabic Typesetting" pitchFamily="66" charset="-78"/>
              </a:rPr>
              <a:t>swallen</a:t>
            </a:r>
            <a:r>
              <a:rPr lang="en-US" b="1" dirty="0" smtClean="0">
                <a:solidFill>
                  <a:srgbClr val="0070C0"/>
                </a:solidFill>
                <a:latin typeface="Gabriola" pitchFamily="82" charset="0"/>
                <a:cs typeface="Arabic Typesetting" pitchFamily="66" charset="-78"/>
              </a:rPr>
              <a:t> due to crowding of the nerve </a:t>
            </a:r>
            <a:r>
              <a:rPr lang="en-US" b="1" dirty="0" err="1" smtClean="0">
                <a:solidFill>
                  <a:srgbClr val="0070C0"/>
                </a:solidFill>
                <a:latin typeface="Gabriola" pitchFamily="82" charset="0"/>
                <a:cs typeface="Arabic Typesetting" pitchFamily="66" charset="-78"/>
              </a:rPr>
              <a:t>fibres</a:t>
            </a:r>
            <a:r>
              <a:rPr lang="en-US" b="1" dirty="0" smtClean="0">
                <a:solidFill>
                  <a:srgbClr val="0070C0"/>
                </a:solidFill>
                <a:latin typeface="Gabriola" pitchFamily="82" charset="0"/>
                <a:cs typeface="Arabic Typesetting" pitchFamily="66" charset="-78"/>
              </a:rPr>
              <a:t> entering the disc </a:t>
            </a:r>
            <a:endParaRPr lang="en-US" dirty="0" smtClean="0">
              <a:solidFill>
                <a:srgbClr val="0070C0"/>
              </a:solidFill>
              <a:latin typeface="Gabriola" pitchFamily="82" charset="0"/>
            </a:endParaRPr>
          </a:p>
          <a:p>
            <a:r>
              <a:rPr lang="en-US" dirty="0" smtClean="0">
                <a:solidFill>
                  <a:srgbClr val="0070C0"/>
                </a:solidFill>
                <a:latin typeface="Gabriola" pitchFamily="82" charset="0"/>
              </a:rPr>
              <a:t>1) small </a:t>
            </a:r>
            <a:r>
              <a:rPr lang="en-US" dirty="0" err="1" smtClean="0">
                <a:solidFill>
                  <a:srgbClr val="0070C0"/>
                </a:solidFill>
                <a:latin typeface="Gabriola" pitchFamily="82" charset="0"/>
              </a:rPr>
              <a:t>hypermetropic</a:t>
            </a:r>
            <a:r>
              <a:rPr lang="en-US" dirty="0" smtClean="0">
                <a:solidFill>
                  <a:srgbClr val="0070C0"/>
                </a:solidFill>
                <a:latin typeface="Gabriola" pitchFamily="82" charset="0"/>
              </a:rPr>
              <a:t> disc</a:t>
            </a:r>
          </a:p>
          <a:p>
            <a:r>
              <a:rPr lang="en-US" dirty="0" smtClean="0">
                <a:solidFill>
                  <a:srgbClr val="0070C0"/>
                </a:solidFill>
                <a:latin typeface="Gabriola" pitchFamily="82" charset="0"/>
              </a:rPr>
              <a:t>2) ON </a:t>
            </a:r>
            <a:r>
              <a:rPr lang="en-US" dirty="0" err="1" smtClean="0">
                <a:solidFill>
                  <a:srgbClr val="0070C0"/>
                </a:solidFill>
                <a:latin typeface="Gabriola" pitchFamily="82" charset="0"/>
              </a:rPr>
              <a:t>drusen</a:t>
            </a:r>
            <a:r>
              <a:rPr lang="en-US" dirty="0" smtClean="0">
                <a:solidFill>
                  <a:srgbClr val="0070C0"/>
                </a:solidFill>
                <a:latin typeface="Gabriola" pitchFamily="82" charset="0"/>
              </a:rPr>
              <a:t> </a:t>
            </a:r>
          </a:p>
          <a:p>
            <a:r>
              <a:rPr lang="en-US" dirty="0" smtClean="0">
                <a:solidFill>
                  <a:srgbClr val="0070C0"/>
                </a:solidFill>
                <a:latin typeface="Gabriola" pitchFamily="82" charset="0"/>
              </a:rPr>
              <a:t>3) </a:t>
            </a:r>
            <a:r>
              <a:rPr lang="en-US" dirty="0" err="1" smtClean="0">
                <a:solidFill>
                  <a:srgbClr val="0070C0"/>
                </a:solidFill>
                <a:latin typeface="Gabriola" pitchFamily="82" charset="0"/>
              </a:rPr>
              <a:t>Myelinated</a:t>
            </a:r>
            <a:r>
              <a:rPr lang="en-US" dirty="0" smtClean="0">
                <a:solidFill>
                  <a:srgbClr val="0070C0"/>
                </a:solidFill>
                <a:latin typeface="Gabriola" pitchFamily="82" charset="0"/>
              </a:rPr>
              <a:t> nerve fibers </a:t>
            </a:r>
          </a:p>
          <a:p>
            <a:r>
              <a:rPr lang="en-US" dirty="0" smtClean="0">
                <a:solidFill>
                  <a:srgbClr val="0070C0"/>
                </a:solidFill>
                <a:latin typeface="Gabriola" pitchFamily="82" charset="0"/>
              </a:rPr>
              <a:t>4) Dysplasia ( MC congenital optic nerve anomaly)</a:t>
            </a:r>
            <a:endParaRPr lang="ar-JO" dirty="0">
              <a:solidFill>
                <a:srgbClr val="0070C0"/>
              </a:solidFill>
              <a:latin typeface="Gabriola" pitchFamily="8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7030A0"/>
                </a:solidFill>
                <a:latin typeface="Gabriola" pitchFamily="82" charset="0"/>
              </a:rPr>
              <a:t>Symptoms of increase </a:t>
            </a:r>
            <a:r>
              <a:rPr lang="en-US" dirty="0" err="1" smtClean="0">
                <a:solidFill>
                  <a:srgbClr val="7030A0"/>
                </a:solidFill>
                <a:latin typeface="Gabriola" pitchFamily="82" charset="0"/>
              </a:rPr>
              <a:t>icp</a:t>
            </a:r>
            <a:endParaRPr lang="ar-JO" dirty="0">
              <a:solidFill>
                <a:srgbClr val="7030A0"/>
              </a:solidFill>
              <a:latin typeface="Gabriola" pitchFamily="82" charset="0"/>
            </a:endParaRPr>
          </a:p>
        </p:txBody>
      </p:sp>
      <p:sp>
        <p:nvSpPr>
          <p:cNvPr id="3" name="Content Placeholder 2"/>
          <p:cNvSpPr>
            <a:spLocks noGrp="1"/>
          </p:cNvSpPr>
          <p:nvPr>
            <p:ph idx="1"/>
          </p:nvPr>
        </p:nvSpPr>
        <p:spPr/>
        <p:txBody>
          <a:bodyPr>
            <a:normAutofit/>
          </a:bodyPr>
          <a:lstStyle/>
          <a:p>
            <a:pPr>
              <a:lnSpc>
                <a:spcPct val="90000"/>
              </a:lnSpc>
            </a:pPr>
            <a:r>
              <a:rPr lang="en-US" dirty="0" smtClean="0">
                <a:solidFill>
                  <a:srgbClr val="0070C0"/>
                </a:solidFill>
                <a:latin typeface="Gabriola" pitchFamily="82" charset="0"/>
                <a:cs typeface="Arial" pitchFamily="34" charset="0"/>
              </a:rPr>
              <a:t>Obscuration of vision : transient visual loss due to change position ( from lying to standing ) </a:t>
            </a:r>
          </a:p>
          <a:p>
            <a:pPr>
              <a:lnSpc>
                <a:spcPct val="90000"/>
              </a:lnSpc>
            </a:pPr>
            <a:r>
              <a:rPr lang="en-US" dirty="0" smtClean="0">
                <a:solidFill>
                  <a:srgbClr val="0070C0"/>
                </a:solidFill>
                <a:latin typeface="Gabriola" pitchFamily="82" charset="0"/>
                <a:cs typeface="Arial" pitchFamily="34" charset="0"/>
              </a:rPr>
              <a:t>No acute or prolonged loss of vision in the beginning </a:t>
            </a:r>
          </a:p>
          <a:p>
            <a:pPr>
              <a:lnSpc>
                <a:spcPct val="90000"/>
              </a:lnSpc>
            </a:pPr>
            <a:r>
              <a:rPr lang="en-US" dirty="0" smtClean="0">
                <a:solidFill>
                  <a:srgbClr val="0070C0"/>
                </a:solidFill>
                <a:latin typeface="Gabriola" pitchFamily="82" charset="0"/>
                <a:cs typeface="Arial" pitchFamily="34" charset="0"/>
              </a:rPr>
              <a:t>Headache worse on awaking &amp; cough </a:t>
            </a:r>
          </a:p>
          <a:p>
            <a:pPr>
              <a:lnSpc>
                <a:spcPct val="90000"/>
              </a:lnSpc>
            </a:pPr>
            <a:r>
              <a:rPr lang="en-US" dirty="0" smtClean="0">
                <a:solidFill>
                  <a:srgbClr val="0070C0"/>
                </a:solidFill>
                <a:latin typeface="Gabriola" pitchFamily="82" charset="0"/>
                <a:cs typeface="Arial" pitchFamily="34" charset="0"/>
              </a:rPr>
              <a:t>Nausea &amp; retching </a:t>
            </a:r>
          </a:p>
          <a:p>
            <a:pPr>
              <a:lnSpc>
                <a:spcPct val="90000"/>
              </a:lnSpc>
            </a:pPr>
            <a:r>
              <a:rPr lang="en-US" dirty="0" err="1" smtClean="0">
                <a:solidFill>
                  <a:srgbClr val="0070C0"/>
                </a:solidFill>
                <a:latin typeface="Gabriola" pitchFamily="82" charset="0"/>
                <a:cs typeface="Arial" pitchFamily="34" charset="0"/>
              </a:rPr>
              <a:t>Diplopia</a:t>
            </a:r>
            <a:r>
              <a:rPr lang="en-US" dirty="0" smtClean="0">
                <a:solidFill>
                  <a:srgbClr val="0070C0"/>
                </a:solidFill>
                <a:latin typeface="Gabriola" pitchFamily="82" charset="0"/>
                <a:cs typeface="Arial" pitchFamily="34" charset="0"/>
              </a:rPr>
              <a:t> due to CN  VI palsy ( </a:t>
            </a:r>
            <a:r>
              <a:rPr lang="en-US" sz="2200" dirty="0" smtClean="0">
                <a:solidFill>
                  <a:srgbClr val="0070C0"/>
                </a:solidFill>
                <a:latin typeface="Gabriola" pitchFamily="82" charset="0"/>
                <a:cs typeface="Arial" pitchFamily="34" charset="0"/>
              </a:rPr>
              <a:t>it has the longest pathway and its usually </a:t>
            </a:r>
            <a:r>
              <a:rPr lang="en-US" sz="2200" dirty="0" err="1" smtClean="0">
                <a:solidFill>
                  <a:srgbClr val="0070C0"/>
                </a:solidFill>
                <a:latin typeface="Gabriola" pitchFamily="82" charset="0"/>
                <a:cs typeface="Arial" pitchFamily="34" charset="0"/>
              </a:rPr>
              <a:t>fense</a:t>
            </a:r>
            <a:r>
              <a:rPr lang="en-US" sz="2200" dirty="0" smtClean="0">
                <a:solidFill>
                  <a:srgbClr val="0070C0"/>
                </a:solidFill>
                <a:latin typeface="Gabriola" pitchFamily="82" charset="0"/>
                <a:cs typeface="Arial" pitchFamily="34" charset="0"/>
              </a:rPr>
              <a:t> </a:t>
            </a:r>
            <a:r>
              <a:rPr lang="en-US" sz="2200" dirty="0" err="1" smtClean="0">
                <a:solidFill>
                  <a:srgbClr val="0070C0"/>
                </a:solidFill>
                <a:latin typeface="Gabriola" pitchFamily="82" charset="0"/>
                <a:cs typeface="Arial" pitchFamily="34" charset="0"/>
              </a:rPr>
              <a:t>intracranially</a:t>
            </a:r>
            <a:r>
              <a:rPr lang="en-US" sz="2200" dirty="0" smtClean="0">
                <a:solidFill>
                  <a:srgbClr val="0070C0"/>
                </a:solidFill>
                <a:latin typeface="Gabriola" pitchFamily="82" charset="0"/>
                <a:cs typeface="Arial" pitchFamily="34" charset="0"/>
              </a:rPr>
              <a:t> so involved in </a:t>
            </a:r>
            <a:r>
              <a:rPr lang="en-US" sz="2200" dirty="0" err="1" smtClean="0">
                <a:solidFill>
                  <a:srgbClr val="0070C0"/>
                </a:solidFill>
                <a:latin typeface="Gabriola" pitchFamily="82" charset="0"/>
                <a:cs typeface="Arial" pitchFamily="34" charset="0"/>
              </a:rPr>
              <a:t>increas</a:t>
            </a:r>
            <a:r>
              <a:rPr lang="en-US" sz="2200" dirty="0" smtClean="0">
                <a:solidFill>
                  <a:srgbClr val="0070C0"/>
                </a:solidFill>
                <a:latin typeface="Gabriola" pitchFamily="82" charset="0"/>
                <a:cs typeface="Arial" pitchFamily="34" charset="0"/>
              </a:rPr>
              <a:t> </a:t>
            </a:r>
            <a:r>
              <a:rPr lang="en-US" sz="2200" dirty="0" err="1" smtClean="0">
                <a:solidFill>
                  <a:srgbClr val="0070C0"/>
                </a:solidFill>
                <a:latin typeface="Gabriola" pitchFamily="82" charset="0"/>
                <a:cs typeface="Arial" pitchFamily="34" charset="0"/>
              </a:rPr>
              <a:t>icp</a:t>
            </a:r>
            <a:r>
              <a:rPr lang="en-US" sz="2200" dirty="0" smtClean="0">
                <a:solidFill>
                  <a:srgbClr val="0070C0"/>
                </a:solidFill>
                <a:latin typeface="Gabriola" pitchFamily="82" charset="0"/>
                <a:cs typeface="Arial" pitchFamily="34" charset="0"/>
              </a:rPr>
              <a:t>) </a:t>
            </a:r>
          </a:p>
          <a:p>
            <a:pPr>
              <a:lnSpc>
                <a:spcPct val="90000"/>
              </a:lnSpc>
            </a:pPr>
            <a:r>
              <a:rPr lang="en-US" dirty="0" smtClean="0">
                <a:solidFill>
                  <a:srgbClr val="0070C0"/>
                </a:solidFill>
                <a:latin typeface="Gabriola" pitchFamily="82" charset="0"/>
                <a:cs typeface="Arial" pitchFamily="34" charset="0"/>
              </a:rPr>
              <a:t>Focal neurological symptoms  ( in SOL )</a:t>
            </a:r>
          </a:p>
          <a:p>
            <a:pPr>
              <a:lnSpc>
                <a:spcPct val="90000"/>
              </a:lnSpc>
            </a:pPr>
            <a:r>
              <a:rPr lang="en-US" dirty="0" smtClean="0">
                <a:solidFill>
                  <a:srgbClr val="0070C0"/>
                </a:solidFill>
                <a:latin typeface="Gabriola" pitchFamily="82" charset="0"/>
                <a:cs typeface="Arial" pitchFamily="34" charset="0"/>
              </a:rPr>
              <a:t>History of trauma suggesting subdural hemorrhage </a:t>
            </a:r>
          </a:p>
          <a:p>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70C0"/>
                </a:solidFill>
                <a:latin typeface="Gabriola" pitchFamily="82" charset="0"/>
              </a:rPr>
              <a:t>Signs of high ICP:</a:t>
            </a:r>
            <a:endParaRPr lang="ar-JO" dirty="0">
              <a:solidFill>
                <a:srgbClr val="0070C0"/>
              </a:solidFill>
              <a:latin typeface="Gabriola" pitchFamily="82" charset="0"/>
            </a:endParaRPr>
          </a:p>
        </p:txBody>
      </p:sp>
      <p:sp>
        <p:nvSpPr>
          <p:cNvPr id="3" name="Content Placeholder 2"/>
          <p:cNvSpPr>
            <a:spLocks noGrp="1"/>
          </p:cNvSpPr>
          <p:nvPr>
            <p:ph idx="1"/>
          </p:nvPr>
        </p:nvSpPr>
        <p:spPr>
          <a:xfrm>
            <a:off x="457200" y="1600201"/>
            <a:ext cx="8229600" cy="2667000"/>
          </a:xfrm>
        </p:spPr>
        <p:txBody>
          <a:bodyPr>
            <a:normAutofit fontScale="85000" lnSpcReduction="20000"/>
          </a:bodyPr>
          <a:lstStyle/>
          <a:p>
            <a:pPr>
              <a:lnSpc>
                <a:spcPct val="90000"/>
              </a:lnSpc>
            </a:pPr>
            <a:r>
              <a:rPr lang="en-US" dirty="0" smtClean="0">
                <a:latin typeface="Gabriola" pitchFamily="82" charset="0"/>
                <a:cs typeface="Arial" pitchFamily="34" charset="0"/>
              </a:rPr>
              <a:t>Vision may be affected </a:t>
            </a:r>
          </a:p>
          <a:p>
            <a:pPr>
              <a:lnSpc>
                <a:spcPct val="90000"/>
              </a:lnSpc>
            </a:pPr>
            <a:r>
              <a:rPr lang="en-US" dirty="0" smtClean="0">
                <a:latin typeface="Gabriola" pitchFamily="82" charset="0"/>
                <a:cs typeface="Arial" pitchFamily="34" charset="0"/>
              </a:rPr>
              <a:t>Swollen optic disc with loss of margin details ,  prominent capillaries &amp; absent venous pulsation which may occur normally in 5-20% of normal population </a:t>
            </a:r>
            <a:r>
              <a:rPr lang="en-US" sz="2400" dirty="0" smtClean="0">
                <a:solidFill>
                  <a:srgbClr val="0070C0"/>
                </a:solidFill>
                <a:latin typeface="Gabriola" pitchFamily="82" charset="0"/>
                <a:cs typeface="Arial" pitchFamily="34" charset="0"/>
              </a:rPr>
              <a:t>( so if there is venous pulsation its rule out high ICP ) </a:t>
            </a:r>
          </a:p>
          <a:p>
            <a:pPr>
              <a:lnSpc>
                <a:spcPct val="90000"/>
              </a:lnSpc>
            </a:pPr>
            <a:r>
              <a:rPr lang="en-US" dirty="0" smtClean="0">
                <a:latin typeface="Gabriola" pitchFamily="82" charset="0"/>
                <a:cs typeface="Arial" pitchFamily="34" charset="0"/>
              </a:rPr>
              <a:t>Large blind spot on VF </a:t>
            </a:r>
          </a:p>
          <a:p>
            <a:pPr>
              <a:lnSpc>
                <a:spcPct val="90000"/>
              </a:lnSpc>
            </a:pPr>
            <a:r>
              <a:rPr lang="en-US" dirty="0" smtClean="0">
                <a:latin typeface="Gabriola" pitchFamily="82" charset="0"/>
                <a:cs typeface="Arial" pitchFamily="34" charset="0"/>
              </a:rPr>
              <a:t>VF constriction if chronic </a:t>
            </a:r>
            <a:r>
              <a:rPr lang="en-US" dirty="0" err="1" smtClean="0">
                <a:latin typeface="Gabriola" pitchFamily="82" charset="0"/>
                <a:cs typeface="Arial" pitchFamily="34" charset="0"/>
              </a:rPr>
              <a:t>papilledema</a:t>
            </a:r>
            <a:r>
              <a:rPr lang="en-US" dirty="0" smtClean="0">
                <a:latin typeface="Gabriola" pitchFamily="82" charset="0"/>
                <a:cs typeface="Arial" pitchFamily="34" charset="0"/>
              </a:rPr>
              <a:t> </a:t>
            </a:r>
          </a:p>
          <a:p>
            <a:pPr>
              <a:lnSpc>
                <a:spcPct val="90000"/>
              </a:lnSpc>
            </a:pPr>
            <a:r>
              <a:rPr lang="en-US" dirty="0" smtClean="0">
                <a:latin typeface="Gabriola" pitchFamily="82" charset="0"/>
                <a:cs typeface="Arial" pitchFamily="34" charset="0"/>
              </a:rPr>
              <a:t>Focal neurological signs if space occupying lesion suspected  </a:t>
            </a:r>
          </a:p>
          <a:p>
            <a:pPr>
              <a:lnSpc>
                <a:spcPct val="90000"/>
              </a:lnSpc>
            </a:pPr>
            <a:endParaRPr lang="en-US" dirty="0" smtClean="0">
              <a:latin typeface="Gabriola" pitchFamily="82" charset="0"/>
              <a:cs typeface="Arial" pitchFamily="34" charset="0"/>
            </a:endParaRPr>
          </a:p>
          <a:p>
            <a:endParaRPr lang="ar-JO" dirty="0">
              <a:latin typeface="Gabriola" pitchFamily="82" charset="0"/>
            </a:endParaRPr>
          </a:p>
        </p:txBody>
      </p:sp>
      <p:pic>
        <p:nvPicPr>
          <p:cNvPr id="4" name="Picture 3" descr="th (19).jpg"/>
          <p:cNvPicPr>
            <a:picLocks noChangeAspect="1"/>
          </p:cNvPicPr>
          <p:nvPr/>
        </p:nvPicPr>
        <p:blipFill>
          <a:blip r:embed="rId2" cstate="print"/>
          <a:stretch>
            <a:fillRect/>
          </a:stretch>
        </p:blipFill>
        <p:spPr>
          <a:xfrm>
            <a:off x="762000" y="4038600"/>
            <a:ext cx="7391400" cy="2590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Gabriola" pitchFamily="82" charset="0"/>
              </a:rPr>
              <a:t>Investigations:</a:t>
            </a:r>
            <a:endParaRPr lang="ar-JO" dirty="0">
              <a:latin typeface="Gabriola" pitchFamily="82" charset="0"/>
            </a:endParaRPr>
          </a:p>
        </p:txBody>
      </p:sp>
      <p:sp>
        <p:nvSpPr>
          <p:cNvPr id="3" name="Content Placeholder 2"/>
          <p:cNvSpPr>
            <a:spLocks noGrp="1"/>
          </p:cNvSpPr>
          <p:nvPr>
            <p:ph idx="1"/>
          </p:nvPr>
        </p:nvSpPr>
        <p:spPr/>
        <p:txBody>
          <a:bodyPr/>
          <a:lstStyle/>
          <a:p>
            <a:r>
              <a:rPr lang="en-US" dirty="0" smtClean="0">
                <a:latin typeface="Gabriola" pitchFamily="82" charset="0"/>
              </a:rPr>
              <a:t>Usually history is suggestive but we need brain imaging to rule out secondary causes:</a:t>
            </a:r>
          </a:p>
          <a:p>
            <a:r>
              <a:rPr lang="en-US" dirty="0" smtClean="0">
                <a:latin typeface="Gabriola" pitchFamily="82" charset="0"/>
              </a:rPr>
              <a:t>1) CT</a:t>
            </a:r>
          </a:p>
          <a:p>
            <a:r>
              <a:rPr lang="en-US" dirty="0" smtClean="0">
                <a:latin typeface="Gabriola" pitchFamily="82" charset="0"/>
              </a:rPr>
              <a:t>2)MRI</a:t>
            </a:r>
          </a:p>
          <a:p>
            <a:r>
              <a:rPr lang="en-US" dirty="0" smtClean="0">
                <a:latin typeface="Gabriola" pitchFamily="82" charset="0"/>
              </a:rPr>
              <a:t>3) MRV</a:t>
            </a:r>
          </a:p>
          <a:p>
            <a:r>
              <a:rPr lang="en-US" dirty="0" smtClean="0">
                <a:latin typeface="Gabriola" pitchFamily="82" charset="0"/>
              </a:rPr>
              <a:t>4) Lumber puncture to measure ICP (8-12 </a:t>
            </a:r>
            <a:r>
              <a:rPr lang="en-US" dirty="0" err="1" smtClean="0">
                <a:latin typeface="Gabriola" pitchFamily="82" charset="0"/>
              </a:rPr>
              <a:t>mmgh</a:t>
            </a:r>
            <a:r>
              <a:rPr lang="en-US" dirty="0" smtClean="0">
                <a:latin typeface="Gabriola" pitchFamily="82" charset="0"/>
              </a:rPr>
              <a:t>)</a:t>
            </a:r>
          </a:p>
          <a:p>
            <a:r>
              <a:rPr lang="en-US" dirty="0" smtClean="0">
                <a:latin typeface="Gabriola" pitchFamily="82" charset="0"/>
              </a:rPr>
              <a:t>5) </a:t>
            </a:r>
            <a:r>
              <a:rPr lang="en-US" dirty="0" err="1" smtClean="0">
                <a:latin typeface="Gabriola" pitchFamily="82" charset="0"/>
              </a:rPr>
              <a:t>multiteam</a:t>
            </a:r>
            <a:r>
              <a:rPr lang="en-US" dirty="0" smtClean="0">
                <a:latin typeface="Gabriola" pitchFamily="82" charset="0"/>
              </a:rPr>
              <a:t> care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latin typeface="Gabriola" pitchFamily="82" charset="0"/>
              </a:rPr>
              <a:t>Treatment :</a:t>
            </a:r>
            <a:endParaRPr lang="ar-JO" dirty="0">
              <a:solidFill>
                <a:schemeClr val="accent6">
                  <a:lumMod val="75000"/>
                </a:schemeClr>
              </a:solidFill>
              <a:latin typeface="Gabriola" pitchFamily="82" charset="0"/>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lumMod val="75000"/>
                  </a:schemeClr>
                </a:solidFill>
                <a:latin typeface="Gabriola" pitchFamily="82" charset="0"/>
                <a:cs typeface="Arial" pitchFamily="34" charset="0"/>
              </a:rPr>
              <a:t>Raised ICP with no other space occupying lesion or ventricle dilatation previously called benign raised ICP . Need to decrease ICP to prevent permanent visual field losses :</a:t>
            </a:r>
          </a:p>
          <a:p>
            <a:pPr>
              <a:buNone/>
            </a:pPr>
            <a:r>
              <a:rPr lang="en-US" b="1" dirty="0" smtClean="0">
                <a:latin typeface="Gabriola" pitchFamily="82" charset="0"/>
                <a:cs typeface="Arial" pitchFamily="34" charset="0"/>
              </a:rPr>
              <a:t>By decrease production of </a:t>
            </a:r>
            <a:r>
              <a:rPr lang="en-US" b="1" dirty="0" err="1" smtClean="0">
                <a:latin typeface="Gabriola" pitchFamily="82" charset="0"/>
                <a:cs typeface="Arial" pitchFamily="34" charset="0"/>
              </a:rPr>
              <a:t>csf</a:t>
            </a:r>
            <a:r>
              <a:rPr lang="en-US" b="1" dirty="0" smtClean="0">
                <a:latin typeface="Gabriola" pitchFamily="82" charset="0"/>
                <a:cs typeface="Arial" pitchFamily="34" charset="0"/>
              </a:rPr>
              <a:t> or increase </a:t>
            </a:r>
            <a:r>
              <a:rPr lang="en-US" b="1" dirty="0" err="1" smtClean="0">
                <a:latin typeface="Gabriola" pitchFamily="82" charset="0"/>
                <a:cs typeface="Arial" pitchFamily="34" charset="0"/>
              </a:rPr>
              <a:t>drainge</a:t>
            </a:r>
            <a:r>
              <a:rPr lang="en-US" b="1" dirty="0" smtClean="0">
                <a:latin typeface="Gabriola" pitchFamily="82" charset="0"/>
                <a:cs typeface="Arial" pitchFamily="34" charset="0"/>
              </a:rPr>
              <a:t> of </a:t>
            </a:r>
            <a:r>
              <a:rPr lang="en-US" b="1" dirty="0" err="1" smtClean="0">
                <a:latin typeface="Gabriola" pitchFamily="82" charset="0"/>
                <a:cs typeface="Arial" pitchFamily="34" charset="0"/>
              </a:rPr>
              <a:t>csf</a:t>
            </a:r>
            <a:r>
              <a:rPr lang="en-US" b="1" dirty="0" smtClean="0">
                <a:latin typeface="Gabriola" pitchFamily="82" charset="0"/>
                <a:cs typeface="Arial" pitchFamily="34" charset="0"/>
              </a:rPr>
              <a:t>  </a:t>
            </a:r>
          </a:p>
          <a:p>
            <a:r>
              <a:rPr lang="en-US" dirty="0" smtClean="0">
                <a:latin typeface="Gabriola" pitchFamily="82" charset="0"/>
                <a:cs typeface="Arial" pitchFamily="34" charset="0"/>
              </a:rPr>
              <a:t>Medication  ( </a:t>
            </a:r>
            <a:r>
              <a:rPr lang="en-US" dirty="0" err="1" smtClean="0">
                <a:latin typeface="Gabriola" pitchFamily="82" charset="0"/>
                <a:cs typeface="Arial" pitchFamily="34" charset="0"/>
              </a:rPr>
              <a:t>acetazolamide</a:t>
            </a:r>
            <a:r>
              <a:rPr lang="en-US" dirty="0" smtClean="0">
                <a:latin typeface="Gabriola" pitchFamily="82" charset="0"/>
                <a:cs typeface="Arial" pitchFamily="34" charset="0"/>
              </a:rPr>
              <a:t>  ) </a:t>
            </a:r>
            <a:r>
              <a:rPr lang="en-US" sz="2800" dirty="0" smtClean="0">
                <a:solidFill>
                  <a:schemeClr val="accent6">
                    <a:lumMod val="75000"/>
                  </a:schemeClr>
                </a:solidFill>
                <a:latin typeface="Gabriola" pitchFamily="82" charset="0"/>
                <a:cs typeface="Arial" pitchFamily="34" charset="0"/>
              </a:rPr>
              <a:t>( used also in glaucoma ) </a:t>
            </a:r>
          </a:p>
          <a:p>
            <a:r>
              <a:rPr lang="en-US" dirty="0" smtClean="0">
                <a:latin typeface="Gabriola" pitchFamily="82" charset="0"/>
                <a:cs typeface="Arial" pitchFamily="34" charset="0"/>
              </a:rPr>
              <a:t>VP ( </a:t>
            </a:r>
            <a:r>
              <a:rPr lang="en-US" dirty="0" err="1" smtClean="0">
                <a:latin typeface="Gabriola" pitchFamily="82" charset="0"/>
                <a:cs typeface="Arial" pitchFamily="34" charset="0"/>
              </a:rPr>
              <a:t>ventriculoperitoneal</a:t>
            </a:r>
            <a:r>
              <a:rPr lang="en-US" dirty="0" smtClean="0">
                <a:latin typeface="Gabriola" pitchFamily="82" charset="0"/>
                <a:cs typeface="Arial" pitchFamily="34" charset="0"/>
              </a:rPr>
              <a:t>) shunts .</a:t>
            </a:r>
          </a:p>
          <a:p>
            <a:r>
              <a:rPr lang="en-US" dirty="0" smtClean="0">
                <a:latin typeface="Gabriola" pitchFamily="82" charset="0"/>
                <a:cs typeface="Arial" pitchFamily="34" charset="0"/>
              </a:rPr>
              <a:t>Optic nerve decompression ( small hole around  the optic nerve sheath )  to make CSF leak </a:t>
            </a:r>
            <a:r>
              <a:rPr lang="en-US" dirty="0" smtClean="0">
                <a:solidFill>
                  <a:schemeClr val="accent6">
                    <a:lumMod val="75000"/>
                  </a:schemeClr>
                </a:solidFill>
                <a:latin typeface="Gabriola" pitchFamily="82" charset="0"/>
                <a:cs typeface="Arial" pitchFamily="34" charset="0"/>
              </a:rPr>
              <a:t>(</a:t>
            </a:r>
            <a:r>
              <a:rPr lang="en-US" sz="2800" dirty="0" smtClean="0">
                <a:solidFill>
                  <a:schemeClr val="accent6">
                    <a:lumMod val="75000"/>
                  </a:schemeClr>
                </a:solidFill>
                <a:latin typeface="Gabriola" pitchFamily="82" charset="0"/>
                <a:cs typeface="Arial" pitchFamily="34" charset="0"/>
              </a:rPr>
              <a:t>fenestration</a:t>
            </a:r>
            <a:r>
              <a:rPr lang="en-US" dirty="0" smtClean="0">
                <a:solidFill>
                  <a:schemeClr val="accent6">
                    <a:lumMod val="75000"/>
                  </a:schemeClr>
                </a:solidFill>
                <a:latin typeface="Gabriola" pitchFamily="82" charset="0"/>
                <a:cs typeface="Arial" pitchFamily="34" charset="0"/>
              </a:rPr>
              <a:t>)</a:t>
            </a:r>
          </a:p>
          <a:p>
            <a:r>
              <a:rPr lang="en-US" dirty="0" smtClean="0">
                <a:latin typeface="Gabriola" pitchFamily="82" charset="0"/>
                <a:cs typeface="Arial" pitchFamily="34" charset="0"/>
              </a:rPr>
              <a:t>Neurosurgery consults for </a:t>
            </a:r>
            <a:r>
              <a:rPr lang="en-US" dirty="0" err="1" smtClean="0">
                <a:latin typeface="Gabriola" pitchFamily="82" charset="0"/>
                <a:cs typeface="Arial" pitchFamily="34" charset="0"/>
              </a:rPr>
              <a:t>tumours</a:t>
            </a:r>
            <a:r>
              <a:rPr lang="en-US" dirty="0" smtClean="0">
                <a:latin typeface="Gabriola" pitchFamily="82" charset="0"/>
                <a:cs typeface="Arial" pitchFamily="34" charset="0"/>
              </a:rPr>
              <a:t> and SOL</a:t>
            </a:r>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Gabriola" pitchFamily="82" charset="0"/>
              </a:rPr>
              <a:t>Optic neuritis :</a:t>
            </a:r>
            <a:endParaRPr lang="ar-JO" dirty="0">
              <a:solidFill>
                <a:srgbClr val="0070C0"/>
              </a:solidFill>
              <a:latin typeface="Gabriola" pitchFamily="82" charset="0"/>
            </a:endParaRPr>
          </a:p>
        </p:txBody>
      </p:sp>
      <p:sp>
        <p:nvSpPr>
          <p:cNvPr id="3" name="Content Placeholder 2"/>
          <p:cNvSpPr>
            <a:spLocks noGrp="1"/>
          </p:cNvSpPr>
          <p:nvPr>
            <p:ph idx="1"/>
          </p:nvPr>
        </p:nvSpPr>
        <p:spPr/>
        <p:txBody>
          <a:bodyPr/>
          <a:lstStyle/>
          <a:p>
            <a:pPr>
              <a:buNone/>
            </a:pPr>
            <a:r>
              <a:rPr lang="en-US" dirty="0" smtClean="0">
                <a:solidFill>
                  <a:srgbClr val="000000"/>
                </a:solidFill>
                <a:latin typeface="Gabriola" pitchFamily="82" charset="0"/>
                <a:cs typeface="Arial" pitchFamily="34" charset="0"/>
              </a:rPr>
              <a:t>Optic neuritis”: is an inflammation or </a:t>
            </a:r>
            <a:r>
              <a:rPr lang="en-US" dirty="0" err="1" smtClean="0">
                <a:solidFill>
                  <a:srgbClr val="000000"/>
                </a:solidFill>
                <a:latin typeface="Gabriola" pitchFamily="82" charset="0"/>
                <a:cs typeface="Arial" pitchFamily="34" charset="0"/>
              </a:rPr>
              <a:t>demyelination</a:t>
            </a:r>
            <a:r>
              <a:rPr lang="en-US" dirty="0" smtClean="0">
                <a:solidFill>
                  <a:srgbClr val="000000"/>
                </a:solidFill>
                <a:latin typeface="Gabriola" pitchFamily="82" charset="0"/>
                <a:cs typeface="Arial" pitchFamily="34" charset="0"/>
              </a:rPr>
              <a:t> of the optic nerve.  </a:t>
            </a:r>
            <a:endParaRPr lang="en-US" dirty="0" smtClean="0">
              <a:solidFill>
                <a:srgbClr val="000000"/>
              </a:solidFill>
              <a:cs typeface="Arial" pitchFamily="34" charset="0"/>
            </a:endParaRPr>
          </a:p>
          <a:p>
            <a:pPr>
              <a:buFontTx/>
              <a:buChar char="•"/>
            </a:pPr>
            <a:r>
              <a:rPr lang="en-US" dirty="0" smtClean="0">
                <a:solidFill>
                  <a:srgbClr val="000000"/>
                </a:solidFill>
                <a:latin typeface="Gabriola" pitchFamily="82" charset="0"/>
                <a:cs typeface="Arial" pitchFamily="34" charset="0"/>
              </a:rPr>
              <a:t>It may affect the part of the nerve and disc within the eyeball  , anterior and visible part of ON </a:t>
            </a:r>
            <a:r>
              <a:rPr lang="en-US" i="1" dirty="0" smtClean="0">
                <a:solidFill>
                  <a:srgbClr val="0070C0"/>
                </a:solidFill>
                <a:latin typeface="Gabriola" pitchFamily="82" charset="0"/>
                <a:cs typeface="Arial" pitchFamily="34" charset="0"/>
              </a:rPr>
              <a:t>(</a:t>
            </a:r>
            <a:r>
              <a:rPr lang="en-US" sz="3600" i="1" dirty="0" err="1" smtClean="0">
                <a:solidFill>
                  <a:srgbClr val="0070C0"/>
                </a:solidFill>
                <a:latin typeface="Gabriola" pitchFamily="82" charset="0"/>
                <a:cs typeface="Arial" pitchFamily="34" charset="0"/>
              </a:rPr>
              <a:t>papillitis</a:t>
            </a:r>
            <a:r>
              <a:rPr lang="en-US" sz="3600" i="1" dirty="0" smtClean="0">
                <a:latin typeface="Gabriola" pitchFamily="82" charset="0"/>
                <a:cs typeface="Arial" pitchFamily="34" charset="0"/>
              </a:rPr>
              <a:t>)</a:t>
            </a:r>
            <a:endParaRPr lang="en-US" dirty="0" smtClean="0">
              <a:latin typeface="Gabriola" pitchFamily="82" charset="0"/>
              <a:cs typeface="Arial" pitchFamily="34" charset="0"/>
            </a:endParaRPr>
          </a:p>
          <a:p>
            <a:pPr>
              <a:buFontTx/>
              <a:buChar char="•"/>
            </a:pPr>
            <a:r>
              <a:rPr lang="en-US" dirty="0" smtClean="0">
                <a:latin typeface="Gabriola" pitchFamily="82" charset="0"/>
                <a:cs typeface="Arial" pitchFamily="34" charset="0"/>
              </a:rPr>
              <a:t> the portion behind the eyeball , posterior to sclera  </a:t>
            </a:r>
            <a:r>
              <a:rPr lang="en-US" i="1" dirty="0" smtClean="0">
                <a:solidFill>
                  <a:srgbClr val="0070C0"/>
                </a:solidFill>
                <a:latin typeface="Gabriola" pitchFamily="82" charset="0"/>
                <a:cs typeface="Arial" pitchFamily="34" charset="0"/>
              </a:rPr>
              <a:t>(</a:t>
            </a:r>
            <a:r>
              <a:rPr lang="en-US" i="1" dirty="0" err="1" smtClean="0">
                <a:solidFill>
                  <a:srgbClr val="0070C0"/>
                </a:solidFill>
                <a:latin typeface="Gabriola" pitchFamily="82" charset="0"/>
                <a:cs typeface="Arial" pitchFamily="34" charset="0"/>
              </a:rPr>
              <a:t>retrobulbar</a:t>
            </a:r>
            <a:r>
              <a:rPr lang="en-US" i="1" dirty="0" smtClean="0">
                <a:solidFill>
                  <a:srgbClr val="0070C0"/>
                </a:solidFill>
                <a:latin typeface="Gabriola" pitchFamily="82" charset="0"/>
                <a:cs typeface="Arial" pitchFamily="34" charset="0"/>
              </a:rPr>
              <a:t> optic neuritis)</a:t>
            </a:r>
            <a:r>
              <a:rPr lang="en-US" dirty="0" smtClean="0">
                <a:solidFill>
                  <a:srgbClr val="0070C0"/>
                </a:solidFill>
                <a:latin typeface="Gabriola" pitchFamily="82" charset="0"/>
                <a:cs typeface="Arial" pitchFamily="34" charset="0"/>
              </a:rPr>
              <a:t> .</a:t>
            </a:r>
          </a:p>
          <a:p>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319029_10150769475390608_4741477_n.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70C0"/>
                </a:solidFill>
                <a:latin typeface="Gabriola" pitchFamily="82" charset="0"/>
                <a:cs typeface="Calibri" pitchFamily="34" charset="0"/>
              </a:rPr>
              <a:t>Causes:</a:t>
            </a:r>
            <a:endParaRPr lang="ar-JO" dirty="0">
              <a:solidFill>
                <a:srgbClr val="0070C0"/>
              </a:solidFill>
              <a:latin typeface="Gabriola" pitchFamily="82" charset="0"/>
            </a:endParaRPr>
          </a:p>
        </p:txBody>
      </p:sp>
      <p:sp>
        <p:nvSpPr>
          <p:cNvPr id="3" name="Content Placeholder 2"/>
          <p:cNvSpPr>
            <a:spLocks noGrp="1"/>
          </p:cNvSpPr>
          <p:nvPr>
            <p:ph idx="1"/>
          </p:nvPr>
        </p:nvSpPr>
        <p:spPr/>
        <p:txBody>
          <a:bodyPr>
            <a:normAutofit fontScale="92500" lnSpcReduction="10000"/>
          </a:bodyPr>
          <a:lstStyle/>
          <a:p>
            <a:pPr>
              <a:lnSpc>
                <a:spcPct val="80000"/>
              </a:lnSpc>
              <a:buFontTx/>
              <a:buChar char="•"/>
            </a:pPr>
            <a:r>
              <a:rPr lang="en-US" dirty="0" smtClean="0">
                <a:solidFill>
                  <a:srgbClr val="000000"/>
                </a:solidFill>
                <a:latin typeface="Gabriola" pitchFamily="82" charset="0"/>
                <a:cs typeface="Calibri" pitchFamily="34" charset="0"/>
              </a:rPr>
              <a:t>Certain autoimmune diseases such as multiple sclerosis </a:t>
            </a:r>
            <a:r>
              <a:rPr lang="en-US" sz="2800" dirty="0" smtClean="0">
                <a:solidFill>
                  <a:srgbClr val="FF0000"/>
                </a:solidFill>
                <a:latin typeface="Gabriola" pitchFamily="82" charset="0"/>
                <a:cs typeface="Calibri" pitchFamily="34" charset="0"/>
              </a:rPr>
              <a:t>commonest cause</a:t>
            </a:r>
            <a:r>
              <a:rPr lang="en-US" dirty="0" smtClean="0">
                <a:solidFill>
                  <a:srgbClr val="000000"/>
                </a:solidFill>
                <a:latin typeface="Gabriola" pitchFamily="82" charset="0"/>
                <a:cs typeface="Calibri" pitchFamily="34" charset="0"/>
              </a:rPr>
              <a:t> </a:t>
            </a:r>
          </a:p>
          <a:p>
            <a:pPr>
              <a:lnSpc>
                <a:spcPct val="80000"/>
              </a:lnSpc>
              <a:buNone/>
            </a:pPr>
            <a:r>
              <a:rPr lang="en-US" sz="2400" dirty="0" smtClean="0">
                <a:solidFill>
                  <a:srgbClr val="FF0000"/>
                </a:solidFill>
                <a:latin typeface="Gabriola" pitchFamily="82" charset="0"/>
                <a:cs typeface="Calibri" pitchFamily="34" charset="0"/>
              </a:rPr>
              <a:t> 25% of MS patients come firstly with symptoms of ON</a:t>
            </a:r>
            <a:r>
              <a:rPr lang="en-US" dirty="0" smtClean="0">
                <a:solidFill>
                  <a:srgbClr val="000000"/>
                </a:solidFill>
                <a:latin typeface="Gabriola" pitchFamily="82" charset="0"/>
                <a:cs typeface="Calibri" pitchFamily="34" charset="0"/>
              </a:rPr>
              <a:t> </a:t>
            </a:r>
          </a:p>
          <a:p>
            <a:pPr>
              <a:lnSpc>
                <a:spcPct val="80000"/>
              </a:lnSpc>
              <a:buFontTx/>
              <a:buChar char="•"/>
            </a:pPr>
            <a:endParaRPr lang="en-US" dirty="0" smtClean="0">
              <a:solidFill>
                <a:srgbClr val="000000"/>
              </a:solidFill>
              <a:latin typeface="Gabriola" pitchFamily="82" charset="0"/>
              <a:cs typeface="Calibri" pitchFamily="34" charset="0"/>
            </a:endParaRPr>
          </a:p>
          <a:p>
            <a:pPr>
              <a:lnSpc>
                <a:spcPct val="80000"/>
              </a:lnSpc>
              <a:buFontTx/>
              <a:buChar char="•"/>
            </a:pPr>
            <a:r>
              <a:rPr lang="en-US" dirty="0" smtClean="0">
                <a:solidFill>
                  <a:srgbClr val="000000"/>
                </a:solidFill>
                <a:latin typeface="Gabriola" pitchFamily="82" charset="0"/>
                <a:cs typeface="Calibri" pitchFamily="34" charset="0"/>
              </a:rPr>
              <a:t>Infections such as viruses (especially in children), measles, meningitis, syphilis, sinusitis, tuberculosis, and human immunodeficiency virus (HIV)</a:t>
            </a:r>
          </a:p>
          <a:p>
            <a:pPr>
              <a:lnSpc>
                <a:spcPct val="80000"/>
              </a:lnSpc>
              <a:buFontTx/>
              <a:buChar char="•"/>
            </a:pPr>
            <a:endParaRPr lang="en-US" dirty="0" smtClean="0">
              <a:solidFill>
                <a:srgbClr val="000000"/>
              </a:solidFill>
              <a:latin typeface="Gabriola" pitchFamily="82" charset="0"/>
              <a:cs typeface="Calibri" pitchFamily="34" charset="0"/>
            </a:endParaRPr>
          </a:p>
          <a:p>
            <a:pPr>
              <a:lnSpc>
                <a:spcPct val="80000"/>
              </a:lnSpc>
              <a:buFontTx/>
              <a:buChar char="•"/>
            </a:pPr>
            <a:r>
              <a:rPr lang="en-US" dirty="0" smtClean="0">
                <a:solidFill>
                  <a:srgbClr val="000000"/>
                </a:solidFill>
                <a:latin typeface="Gabriola" pitchFamily="82" charset="0"/>
                <a:cs typeface="Calibri" pitchFamily="34" charset="0"/>
              </a:rPr>
              <a:t>Malnutrition. E.g. </a:t>
            </a:r>
            <a:r>
              <a:rPr lang="en-US" dirty="0" err="1" smtClean="0">
                <a:solidFill>
                  <a:srgbClr val="000000"/>
                </a:solidFill>
                <a:latin typeface="Gabriola" pitchFamily="82" charset="0"/>
                <a:cs typeface="Calibri" pitchFamily="34" charset="0"/>
              </a:rPr>
              <a:t>vit</a:t>
            </a:r>
            <a:r>
              <a:rPr lang="en-US" dirty="0" smtClean="0">
                <a:solidFill>
                  <a:srgbClr val="000000"/>
                </a:solidFill>
                <a:latin typeface="Gabriola" pitchFamily="82" charset="0"/>
                <a:cs typeface="Calibri" pitchFamily="34" charset="0"/>
              </a:rPr>
              <a:t> B complex deficiency.</a:t>
            </a:r>
          </a:p>
          <a:p>
            <a:pPr>
              <a:lnSpc>
                <a:spcPct val="80000"/>
              </a:lnSpc>
              <a:buFontTx/>
              <a:buChar char="•"/>
            </a:pPr>
            <a:endParaRPr lang="en-US" dirty="0" smtClean="0">
              <a:solidFill>
                <a:srgbClr val="000000"/>
              </a:solidFill>
              <a:latin typeface="Gabriola" pitchFamily="82" charset="0"/>
              <a:cs typeface="Calibri" pitchFamily="34" charset="0"/>
            </a:endParaRPr>
          </a:p>
          <a:p>
            <a:pPr>
              <a:lnSpc>
                <a:spcPct val="80000"/>
              </a:lnSpc>
              <a:buFontTx/>
              <a:buChar char="•"/>
            </a:pPr>
            <a:r>
              <a:rPr lang="en-US" dirty="0" smtClean="0">
                <a:solidFill>
                  <a:srgbClr val="000000"/>
                </a:solidFill>
                <a:latin typeface="Gabriola" pitchFamily="82" charset="0"/>
                <a:cs typeface="Calibri" pitchFamily="34" charset="0"/>
              </a:rPr>
              <a:t>Intraocular inflammation (</a:t>
            </a:r>
            <a:r>
              <a:rPr lang="en-US" dirty="0" err="1" smtClean="0">
                <a:solidFill>
                  <a:srgbClr val="000000"/>
                </a:solidFill>
                <a:latin typeface="Gabriola" pitchFamily="82" charset="0"/>
                <a:cs typeface="Calibri" pitchFamily="34" charset="0"/>
              </a:rPr>
              <a:t>uveitis</a:t>
            </a:r>
            <a:r>
              <a:rPr lang="en-US" dirty="0" smtClean="0">
                <a:solidFill>
                  <a:srgbClr val="000000"/>
                </a:solidFill>
                <a:latin typeface="Gabriola" pitchFamily="82" charset="0"/>
                <a:cs typeface="Calibri" pitchFamily="34" charset="0"/>
              </a:rPr>
              <a:t>)</a:t>
            </a:r>
          </a:p>
          <a:p>
            <a:endParaRPr lang="ar-J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US" smtClean="0">
                <a:cs typeface="Arial" pitchFamily="34" charset="0"/>
              </a:rPr>
              <a:t>Anatomy &amp; pupilary reflexes </a:t>
            </a:r>
          </a:p>
        </p:txBody>
      </p:sp>
      <p:sp>
        <p:nvSpPr>
          <p:cNvPr id="8195" name="Rectangle 3"/>
          <p:cNvSpPr>
            <a:spLocks noGrp="1" noRot="1" noChangeArrowheads="1"/>
          </p:cNvSpPr>
          <p:nvPr>
            <p:ph idx="1"/>
          </p:nvPr>
        </p:nvSpPr>
        <p:spPr/>
        <p:txBody>
          <a:bodyPr/>
          <a:lstStyle/>
          <a:p>
            <a:pPr algn="l" rtl="0" eaLnBrk="1" hangingPunct="1"/>
            <a:r>
              <a:rPr lang="en-US" smtClean="0">
                <a:cs typeface="Arial" pitchFamily="34" charset="0"/>
              </a:rPr>
              <a:t>Afferent and efferent arms .</a:t>
            </a:r>
          </a:p>
          <a:p>
            <a:pPr algn="l" rtl="0" eaLnBrk="1" hangingPunct="1"/>
            <a:r>
              <a:rPr lang="en-US" smtClean="0">
                <a:cs typeface="Arial" pitchFamily="34" charset="0"/>
              </a:rPr>
              <a:t>Normal pupillary reflexes </a:t>
            </a:r>
          </a:p>
          <a:p>
            <a:pPr algn="l" rtl="0" eaLnBrk="1" hangingPunct="1"/>
            <a:r>
              <a:rPr lang="en-US" smtClean="0">
                <a:cs typeface="Arial" pitchFamily="34" charset="0"/>
              </a:rPr>
              <a:t>Afferent Pupilary  Defect</a:t>
            </a:r>
          </a:p>
        </p:txBody>
      </p:sp>
    </p:spTree>
    <p:extLst>
      <p:ext uri="{BB962C8B-B14F-4D97-AF65-F5344CB8AC3E}">
        <p14:creationId xmlns:p14="http://schemas.microsoft.com/office/powerpoint/2010/main" val="4167594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briola" pitchFamily="82" charset="0"/>
                <a:cs typeface="Calibri" pitchFamily="34" charset="0"/>
              </a:rPr>
              <a:t>Optic Neuritis presentation </a:t>
            </a:r>
            <a:endParaRPr lang="ar-JO" dirty="0">
              <a:latin typeface="Gabriola" pitchFamily="82" charset="0"/>
            </a:endParaRPr>
          </a:p>
        </p:txBody>
      </p:sp>
      <p:sp>
        <p:nvSpPr>
          <p:cNvPr id="3" name="Content Placeholder 2"/>
          <p:cNvSpPr>
            <a:spLocks noGrp="1"/>
          </p:cNvSpPr>
          <p:nvPr>
            <p:ph idx="1"/>
          </p:nvPr>
        </p:nvSpPr>
        <p:spPr/>
        <p:txBody>
          <a:bodyPr/>
          <a:lstStyle/>
          <a:p>
            <a:r>
              <a:rPr lang="en-US" dirty="0" smtClean="0">
                <a:solidFill>
                  <a:srgbClr val="FF0000"/>
                </a:solidFill>
                <a:latin typeface="Gabriola" pitchFamily="82" charset="0"/>
                <a:cs typeface="Arial" pitchFamily="34" charset="0"/>
              </a:rPr>
              <a:t>Acute loss of vision</a:t>
            </a:r>
            <a:r>
              <a:rPr lang="en-US" dirty="0" smtClean="0">
                <a:latin typeface="Gabriola" pitchFamily="82" charset="0"/>
                <a:cs typeface="Arial" pitchFamily="34" charset="0"/>
              </a:rPr>
              <a:t> that may progress over few days then slowly improves .</a:t>
            </a:r>
          </a:p>
          <a:p>
            <a:r>
              <a:rPr lang="en-US" dirty="0" smtClean="0">
                <a:solidFill>
                  <a:srgbClr val="FF0000"/>
                </a:solidFill>
                <a:latin typeface="Gabriola" pitchFamily="82" charset="0"/>
                <a:cs typeface="Arial" pitchFamily="34" charset="0"/>
              </a:rPr>
              <a:t>Pain upon eye movement</a:t>
            </a:r>
            <a:r>
              <a:rPr lang="en-US" dirty="0" smtClean="0">
                <a:latin typeface="Gabriola" pitchFamily="82" charset="0"/>
                <a:cs typeface="Arial" pitchFamily="34" charset="0"/>
              </a:rPr>
              <a:t> due to the contact between the </a:t>
            </a:r>
            <a:r>
              <a:rPr lang="en-US" dirty="0" err="1" smtClean="0">
                <a:latin typeface="Gabriola" pitchFamily="82" charset="0"/>
                <a:cs typeface="Arial" pitchFamily="34" charset="0"/>
              </a:rPr>
              <a:t>recti</a:t>
            </a:r>
            <a:r>
              <a:rPr lang="en-US" dirty="0" smtClean="0">
                <a:latin typeface="Gabriola" pitchFamily="82" charset="0"/>
                <a:cs typeface="Arial" pitchFamily="34" charset="0"/>
              </a:rPr>
              <a:t> </a:t>
            </a:r>
            <a:r>
              <a:rPr lang="en-US" sz="2400" dirty="0" smtClean="0">
                <a:solidFill>
                  <a:srgbClr val="FF0000"/>
                </a:solidFill>
                <a:latin typeface="Gabriola" pitchFamily="82" charset="0"/>
                <a:cs typeface="Arial" pitchFamily="34" charset="0"/>
              </a:rPr>
              <a:t>( medial rectus ms</a:t>
            </a:r>
            <a:r>
              <a:rPr lang="en-US" dirty="0" smtClean="0">
                <a:latin typeface="Gabriola" pitchFamily="82" charset="0"/>
                <a:cs typeface="Arial" pitchFamily="34" charset="0"/>
              </a:rPr>
              <a:t>) and the </a:t>
            </a:r>
            <a:r>
              <a:rPr lang="en-US" dirty="0" err="1" smtClean="0">
                <a:latin typeface="Gabriola" pitchFamily="82" charset="0"/>
                <a:cs typeface="Arial" pitchFamily="34" charset="0"/>
              </a:rPr>
              <a:t>inflammed</a:t>
            </a:r>
            <a:r>
              <a:rPr lang="en-US" dirty="0" smtClean="0">
                <a:latin typeface="Gabriola" pitchFamily="82" charset="0"/>
                <a:cs typeface="Arial" pitchFamily="34" charset="0"/>
              </a:rPr>
              <a:t> ON </a:t>
            </a:r>
          </a:p>
          <a:p>
            <a:r>
              <a:rPr lang="en-US" dirty="0" smtClean="0">
                <a:latin typeface="Gabriola" pitchFamily="82" charset="0"/>
                <a:cs typeface="Arial" pitchFamily="34" charset="0"/>
              </a:rPr>
              <a:t>History of </a:t>
            </a:r>
            <a:r>
              <a:rPr lang="en-US" dirty="0" smtClean="0">
                <a:solidFill>
                  <a:srgbClr val="FF0000"/>
                </a:solidFill>
                <a:latin typeface="Gabriola" pitchFamily="82" charset="0"/>
                <a:cs typeface="Arial" pitchFamily="34" charset="0"/>
              </a:rPr>
              <a:t>viral illness</a:t>
            </a:r>
            <a:r>
              <a:rPr lang="en-US" dirty="0" smtClean="0">
                <a:latin typeface="Gabriola" pitchFamily="82" charset="0"/>
                <a:cs typeface="Arial" pitchFamily="34" charset="0"/>
              </a:rPr>
              <a:t> </a:t>
            </a:r>
          </a:p>
          <a:p>
            <a:r>
              <a:rPr lang="en-US" dirty="0" smtClean="0">
                <a:latin typeface="Gabriola" pitchFamily="82" charset="0"/>
                <a:cs typeface="Arial" pitchFamily="34" charset="0"/>
              </a:rPr>
              <a:t>Focal neurological symptoms as in Multiple sclerosis (MS )</a:t>
            </a:r>
          </a:p>
          <a:p>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030A0"/>
                </a:solidFill>
                <a:latin typeface="Gabriola" pitchFamily="82" charset="0"/>
                <a:cs typeface="Calibri" pitchFamily="34" charset="0"/>
              </a:rPr>
              <a:t>Examination: </a:t>
            </a:r>
            <a:endParaRPr lang="ar-JO" dirty="0">
              <a:solidFill>
                <a:srgbClr val="7030A0"/>
              </a:solidFill>
              <a:latin typeface="Gabriola" pitchFamily="82" charset="0"/>
            </a:endParaRPr>
          </a:p>
        </p:txBody>
      </p:sp>
      <p:sp>
        <p:nvSpPr>
          <p:cNvPr id="3" name="Content Placeholder 2"/>
          <p:cNvSpPr>
            <a:spLocks noGrp="1"/>
          </p:cNvSpPr>
          <p:nvPr>
            <p:ph idx="1"/>
          </p:nvPr>
        </p:nvSpPr>
        <p:spPr/>
        <p:txBody>
          <a:bodyPr>
            <a:normAutofit lnSpcReduction="10000"/>
          </a:bodyPr>
          <a:lstStyle/>
          <a:p>
            <a:r>
              <a:rPr lang="en-US" dirty="0" smtClean="0">
                <a:solidFill>
                  <a:srgbClr val="00B050"/>
                </a:solidFill>
                <a:latin typeface="Gabriola" pitchFamily="82" charset="0"/>
                <a:cs typeface="Arial" pitchFamily="34" charset="0"/>
              </a:rPr>
              <a:t>Reduced VA  , VF </a:t>
            </a:r>
          </a:p>
          <a:p>
            <a:r>
              <a:rPr lang="en-US" dirty="0" smtClean="0">
                <a:solidFill>
                  <a:srgbClr val="00B050"/>
                </a:solidFill>
                <a:latin typeface="Gabriola" pitchFamily="82" charset="0"/>
                <a:cs typeface="Arial" pitchFamily="34" charset="0"/>
              </a:rPr>
              <a:t>Reduced color vision </a:t>
            </a:r>
          </a:p>
          <a:p>
            <a:r>
              <a:rPr lang="en-US" dirty="0" smtClean="0">
                <a:solidFill>
                  <a:srgbClr val="00B050"/>
                </a:solidFill>
                <a:latin typeface="Gabriola" pitchFamily="82" charset="0"/>
                <a:cs typeface="Arial" pitchFamily="34" charset="0"/>
              </a:rPr>
              <a:t>Central </a:t>
            </a:r>
            <a:r>
              <a:rPr lang="en-US" dirty="0" err="1" smtClean="0">
                <a:solidFill>
                  <a:srgbClr val="00B050"/>
                </a:solidFill>
                <a:latin typeface="Gabriola" pitchFamily="82" charset="0"/>
                <a:cs typeface="Arial" pitchFamily="34" charset="0"/>
              </a:rPr>
              <a:t>scotoma</a:t>
            </a:r>
            <a:r>
              <a:rPr lang="en-US" dirty="0" smtClean="0">
                <a:solidFill>
                  <a:srgbClr val="00B050"/>
                </a:solidFill>
                <a:latin typeface="Gabriola" pitchFamily="82" charset="0"/>
                <a:cs typeface="Arial" pitchFamily="34" charset="0"/>
              </a:rPr>
              <a:t> and large blind spot </a:t>
            </a:r>
          </a:p>
          <a:p>
            <a:r>
              <a:rPr lang="en-US" dirty="0" smtClean="0">
                <a:solidFill>
                  <a:srgbClr val="00B050"/>
                </a:solidFill>
                <a:latin typeface="Gabriola" pitchFamily="82" charset="0"/>
                <a:cs typeface="Arial" pitchFamily="34" charset="0"/>
              </a:rPr>
              <a:t>RAPD –relative afferent </a:t>
            </a:r>
            <a:r>
              <a:rPr lang="en-US" dirty="0" err="1" smtClean="0">
                <a:solidFill>
                  <a:srgbClr val="00B050"/>
                </a:solidFill>
                <a:latin typeface="Gabriola" pitchFamily="82" charset="0"/>
                <a:cs typeface="Arial" pitchFamily="34" charset="0"/>
              </a:rPr>
              <a:t>pupillary</a:t>
            </a:r>
            <a:r>
              <a:rPr lang="en-US" dirty="0" smtClean="0">
                <a:solidFill>
                  <a:srgbClr val="00B050"/>
                </a:solidFill>
                <a:latin typeface="Gabriola" pitchFamily="82" charset="0"/>
                <a:cs typeface="Arial" pitchFamily="34" charset="0"/>
              </a:rPr>
              <a:t> defect- ( swinging flash light sign )  very important sign to diagnose Optic neuritis </a:t>
            </a:r>
          </a:p>
          <a:p>
            <a:r>
              <a:rPr lang="en-US" dirty="0" smtClean="0">
                <a:solidFill>
                  <a:srgbClr val="00B050"/>
                </a:solidFill>
                <a:latin typeface="Gabriola" pitchFamily="82" charset="0"/>
                <a:cs typeface="Arial" pitchFamily="34" charset="0"/>
              </a:rPr>
              <a:t>Swollen OD in </a:t>
            </a:r>
            <a:r>
              <a:rPr lang="en-US" dirty="0" err="1" smtClean="0">
                <a:solidFill>
                  <a:srgbClr val="00B050"/>
                </a:solidFill>
                <a:latin typeface="Gabriola" pitchFamily="82" charset="0"/>
                <a:cs typeface="Arial" pitchFamily="34" charset="0"/>
              </a:rPr>
              <a:t>Papillitis</a:t>
            </a:r>
            <a:r>
              <a:rPr lang="en-US" dirty="0" smtClean="0">
                <a:solidFill>
                  <a:srgbClr val="00B050"/>
                </a:solidFill>
                <a:latin typeface="Gabriola" pitchFamily="82" charset="0"/>
                <a:cs typeface="Arial" pitchFamily="34" charset="0"/>
              </a:rPr>
              <a:t> </a:t>
            </a:r>
          </a:p>
          <a:p>
            <a:r>
              <a:rPr lang="en-US" dirty="0" smtClean="0">
                <a:solidFill>
                  <a:srgbClr val="00B050"/>
                </a:solidFill>
                <a:latin typeface="Gabriola" pitchFamily="82" charset="0"/>
                <a:cs typeface="Arial" pitchFamily="34" charset="0"/>
              </a:rPr>
              <a:t>Normal OD in </a:t>
            </a:r>
            <a:r>
              <a:rPr lang="en-US" dirty="0" err="1" smtClean="0">
                <a:solidFill>
                  <a:srgbClr val="00B050"/>
                </a:solidFill>
                <a:latin typeface="Gabriola" pitchFamily="82" charset="0"/>
                <a:cs typeface="Arial" pitchFamily="34" charset="0"/>
              </a:rPr>
              <a:t>retrobulbar</a:t>
            </a:r>
            <a:r>
              <a:rPr lang="en-US" dirty="0" smtClean="0">
                <a:solidFill>
                  <a:srgbClr val="00B050"/>
                </a:solidFill>
                <a:latin typeface="Gabriola" pitchFamily="82" charset="0"/>
                <a:cs typeface="Arial" pitchFamily="34" charset="0"/>
              </a:rPr>
              <a:t> neuritis </a:t>
            </a:r>
          </a:p>
          <a:p>
            <a:r>
              <a:rPr lang="en-US" dirty="0" smtClean="0">
                <a:solidFill>
                  <a:srgbClr val="00B050"/>
                </a:solidFill>
                <a:latin typeface="Gabriola" pitchFamily="82" charset="0"/>
                <a:cs typeface="Arial" pitchFamily="34" charset="0"/>
              </a:rPr>
              <a:t>Focal neurological signs in MS </a:t>
            </a:r>
          </a:p>
          <a:p>
            <a:endParaRPr lang="ar-JO"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solidFill>
                  <a:srgbClr val="FFC000"/>
                </a:solidFill>
                <a:latin typeface="Gabriola" pitchFamily="82" charset="0"/>
                <a:cs typeface="Arial" pitchFamily="34" charset="0"/>
              </a:rPr>
              <a:t>Papillitis</a:t>
            </a:r>
            <a:endParaRPr lang="ar-JO" sz="6000" dirty="0">
              <a:solidFill>
                <a:srgbClr val="FFC000"/>
              </a:solidFill>
            </a:endParaRPr>
          </a:p>
        </p:txBody>
      </p:sp>
      <p:pic>
        <p:nvPicPr>
          <p:cNvPr id="4" name="Picture 6" descr="4_iih"/>
          <p:cNvPicPr>
            <a:picLocks noGrp="1" noChangeAspect="1" noChangeArrowheads="1"/>
          </p:cNvPicPr>
          <p:nvPr>
            <p:ph idx="1"/>
          </p:nvPr>
        </p:nvPicPr>
        <p:blipFill>
          <a:blip r:embed="rId2" cstate="print"/>
          <a:srcRect/>
          <a:stretch>
            <a:fillRect/>
          </a:stretch>
        </p:blipFill>
        <p:spPr>
          <a:xfrm>
            <a:off x="1371600" y="1600200"/>
            <a:ext cx="7010400" cy="4876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pic>
        <p:nvPicPr>
          <p:cNvPr id="4" name="Picture 5" descr="optic_neuritis_contrast"/>
          <p:cNvPicPr>
            <a:picLocks noGrp="1" noChangeAspect="1" noChangeArrowheads="1"/>
          </p:cNvPicPr>
          <p:nvPr>
            <p:ph idx="1"/>
          </p:nvPr>
        </p:nvPicPr>
        <p:blipFill>
          <a:blip r:embed="rId2" cstate="print"/>
          <a:srcRect/>
          <a:stretch>
            <a:fillRect/>
          </a:stretch>
        </p:blipFill>
        <p:spPr bwMode="auto">
          <a:xfrm>
            <a:off x="0" y="3200400"/>
            <a:ext cx="9144000" cy="3657599"/>
          </a:xfrm>
          <a:prstGeom prst="rect">
            <a:avLst/>
          </a:prstGeom>
          <a:noFill/>
          <a:ln w="9525">
            <a:noFill/>
            <a:miter lim="800000"/>
            <a:headEnd/>
            <a:tailEnd/>
          </a:ln>
        </p:spPr>
      </p:pic>
      <p:pic>
        <p:nvPicPr>
          <p:cNvPr id="5" name="Picture 4" descr="optic_neuritis"/>
          <p:cNvPicPr>
            <a:picLocks noChangeAspect="1" noChangeArrowheads="1"/>
          </p:cNvPicPr>
          <p:nvPr/>
        </p:nvPicPr>
        <p:blipFill>
          <a:blip r:embed="rId3" cstate="print"/>
          <a:srcRect/>
          <a:stretch>
            <a:fillRect/>
          </a:stretch>
        </p:blipFill>
        <p:spPr bwMode="auto">
          <a:xfrm>
            <a:off x="0" y="0"/>
            <a:ext cx="9107488" cy="3160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Gabriola" pitchFamily="82" charset="0"/>
                <a:cs typeface="Arial" pitchFamily="34" charset="0"/>
              </a:rPr>
              <a:t>Management</a:t>
            </a:r>
            <a:endParaRPr lang="ar-JO" dirty="0">
              <a:solidFill>
                <a:srgbClr val="7030A0"/>
              </a:solidFill>
              <a:latin typeface="Gabriola" pitchFamily="82" charset="0"/>
            </a:endParaRPr>
          </a:p>
        </p:txBody>
      </p:sp>
      <p:sp>
        <p:nvSpPr>
          <p:cNvPr id="3" name="Content Placeholder 2"/>
          <p:cNvSpPr>
            <a:spLocks noGrp="1"/>
          </p:cNvSpPr>
          <p:nvPr>
            <p:ph idx="1"/>
          </p:nvPr>
        </p:nvSpPr>
        <p:spPr/>
        <p:txBody>
          <a:bodyPr/>
          <a:lstStyle/>
          <a:p>
            <a:r>
              <a:rPr lang="en-US" sz="3600" dirty="0" smtClean="0">
                <a:latin typeface="Gabriola" pitchFamily="82" charset="0"/>
                <a:cs typeface="Arial" pitchFamily="34" charset="0"/>
              </a:rPr>
              <a:t>MRI to rule out or diagnose MS </a:t>
            </a:r>
          </a:p>
          <a:p>
            <a:r>
              <a:rPr lang="en-US" sz="3600" dirty="0" smtClean="0">
                <a:latin typeface="Gabriola" pitchFamily="82" charset="0"/>
                <a:cs typeface="Arial" pitchFamily="34" charset="0"/>
              </a:rPr>
              <a:t>Treatment of the primary cause if known </a:t>
            </a:r>
          </a:p>
          <a:p>
            <a:r>
              <a:rPr lang="en-US" sz="3600" dirty="0" smtClean="0">
                <a:latin typeface="Gabriola" pitchFamily="82" charset="0"/>
                <a:cs typeface="Arial" pitchFamily="34" charset="0"/>
              </a:rPr>
              <a:t>Steroid rule to speed up the resolution phase but not affect final prognosis </a:t>
            </a:r>
          </a:p>
          <a:p>
            <a:endParaRPr lang="ar-JO"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s2"/>
          <p:cNvPicPr>
            <a:picLocks noGrp="1" noChangeAspect="1" noChangeArrowheads="1"/>
          </p:cNvPicPr>
          <p:nvPr>
            <p:ph idx="1"/>
          </p:nvPr>
        </p:nvPicPr>
        <p:blipFill>
          <a:blip r:embed="rId2" cstate="print"/>
          <a:srcRect/>
          <a:stretch>
            <a:fillRect/>
          </a:stretch>
        </p:blipFill>
        <p:spPr bwMode="auto">
          <a:xfrm>
            <a:off x="14990" y="0"/>
            <a:ext cx="4703445" cy="5244655"/>
          </a:xfrm>
          <a:prstGeom prst="rect">
            <a:avLst/>
          </a:prstGeom>
          <a:noFill/>
          <a:ln w="9525">
            <a:noFill/>
            <a:miter lim="800000"/>
            <a:headEnd/>
            <a:tailEnd/>
          </a:ln>
        </p:spPr>
      </p:pic>
      <p:pic>
        <p:nvPicPr>
          <p:cNvPr id="5" name="Picture 4" descr="ms1"/>
          <p:cNvPicPr>
            <a:picLocks noChangeAspect="1" noChangeArrowheads="1"/>
          </p:cNvPicPr>
          <p:nvPr/>
        </p:nvPicPr>
        <p:blipFill>
          <a:blip r:embed="rId3" cstate="print"/>
          <a:srcRect/>
          <a:stretch>
            <a:fillRect/>
          </a:stretch>
        </p:blipFill>
        <p:spPr bwMode="auto">
          <a:xfrm>
            <a:off x="4800600" y="1"/>
            <a:ext cx="4343400" cy="5105400"/>
          </a:xfrm>
          <a:prstGeom prst="rect">
            <a:avLst/>
          </a:prstGeom>
          <a:noFill/>
          <a:ln w="9525">
            <a:noFill/>
            <a:miter lim="800000"/>
            <a:headEnd/>
            <a:tailEnd/>
          </a:ln>
        </p:spPr>
      </p:pic>
      <p:sp>
        <p:nvSpPr>
          <p:cNvPr id="6" name="Title 1"/>
          <p:cNvSpPr>
            <a:spLocks noGrp="1"/>
          </p:cNvSpPr>
          <p:nvPr>
            <p:ph type="title"/>
          </p:nvPr>
        </p:nvSpPr>
        <p:spPr>
          <a:xfrm>
            <a:off x="457200" y="5410200"/>
            <a:ext cx="8229600" cy="1066800"/>
          </a:xfrm>
        </p:spPr>
        <p:txBody>
          <a:bodyPr>
            <a:normAutofit/>
          </a:bodyPr>
          <a:lstStyle/>
          <a:p>
            <a:r>
              <a:rPr lang="en-US" sz="1800" dirty="0" smtClean="0"/>
              <a:t>on MRI </a:t>
            </a:r>
            <a:r>
              <a:rPr lang="en-US" sz="1800" dirty="0" err="1" smtClean="0"/>
              <a:t>hyperintense</a:t>
            </a:r>
            <a:r>
              <a:rPr lang="en-US" sz="1800" dirty="0" smtClean="0"/>
              <a:t> changes in on </a:t>
            </a:r>
            <a:br>
              <a:rPr lang="en-US" sz="1800" dirty="0" smtClean="0"/>
            </a:br>
            <a:r>
              <a:rPr lang="en-US" sz="1800" dirty="0" smtClean="0"/>
              <a:t>multiple  lesions on more than one level </a:t>
            </a:r>
            <a:r>
              <a:rPr lang="en-US" sz="1800" dirty="0" err="1" smtClean="0"/>
              <a:t>peri</a:t>
            </a:r>
            <a:r>
              <a:rPr lang="en-US" sz="1800" dirty="0" smtClean="0"/>
              <a:t>-ventricular , </a:t>
            </a:r>
            <a:r>
              <a:rPr lang="en-US" sz="1800" dirty="0" err="1" smtClean="0"/>
              <a:t>infratentorrial</a:t>
            </a:r>
            <a:r>
              <a:rPr lang="en-US" sz="1800" dirty="0" smtClean="0"/>
              <a:t> and spinal cord lesions </a:t>
            </a:r>
            <a:r>
              <a:rPr lang="ar-JO" sz="1800" dirty="0" smtClean="0"/>
              <a:t>&lt;</a:t>
            </a:r>
            <a:r>
              <a:rPr lang="en-US" sz="1800" dirty="0" smtClean="0"/>
              <a:t>5mm more likely the diagnosis is MS </a:t>
            </a:r>
            <a:endParaRPr lang="ar-JO"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002060"/>
                </a:solidFill>
                <a:latin typeface="Gabriola" pitchFamily="82" charset="0"/>
                <a:cs typeface="Arial" pitchFamily="34" charset="0"/>
              </a:rPr>
              <a:t>Prognosis </a:t>
            </a:r>
            <a:endParaRPr lang="ar-JO" sz="5400" dirty="0">
              <a:solidFill>
                <a:srgbClr val="002060"/>
              </a:solidFill>
              <a:latin typeface="Gabriola" pitchFamily="82" charset="0"/>
            </a:endParaRPr>
          </a:p>
        </p:txBody>
      </p:sp>
      <p:sp>
        <p:nvSpPr>
          <p:cNvPr id="3" name="Content Placeholder 2"/>
          <p:cNvSpPr>
            <a:spLocks noGrp="1"/>
          </p:cNvSpPr>
          <p:nvPr>
            <p:ph idx="1"/>
          </p:nvPr>
        </p:nvSpPr>
        <p:spPr/>
        <p:txBody>
          <a:bodyPr/>
          <a:lstStyle/>
          <a:p>
            <a:r>
              <a:rPr lang="en-US" dirty="0" smtClean="0">
                <a:solidFill>
                  <a:srgbClr val="7030A0"/>
                </a:solidFill>
                <a:latin typeface="Gabriola" pitchFamily="82" charset="0"/>
                <a:cs typeface="Arial" pitchFamily="34" charset="0"/>
              </a:rPr>
              <a:t>Variable </a:t>
            </a:r>
          </a:p>
          <a:p>
            <a:r>
              <a:rPr lang="en-US" dirty="0" smtClean="0">
                <a:solidFill>
                  <a:srgbClr val="7030A0"/>
                </a:solidFill>
                <a:latin typeface="Gabriola" pitchFamily="82" charset="0"/>
                <a:cs typeface="Arial" pitchFamily="34" charset="0"/>
              </a:rPr>
              <a:t>Mostly vision will recover slowly but some of the ON functions as color contrast and color vision will be affected permanently</a:t>
            </a:r>
          </a:p>
          <a:p>
            <a:r>
              <a:rPr lang="en-US" dirty="0" smtClean="0">
                <a:solidFill>
                  <a:srgbClr val="7030A0"/>
                </a:solidFill>
                <a:latin typeface="Gabriola" pitchFamily="82" charset="0"/>
                <a:cs typeface="Arial" pitchFamily="34" charset="0"/>
              </a:rPr>
              <a:t>Visual loss may be permanent </a:t>
            </a:r>
          </a:p>
          <a:p>
            <a:r>
              <a:rPr lang="en-US" dirty="0" smtClean="0">
                <a:solidFill>
                  <a:srgbClr val="7030A0"/>
                </a:solidFill>
                <a:latin typeface="Gabriola" pitchFamily="82" charset="0"/>
                <a:cs typeface="Arial" pitchFamily="34" charset="0"/>
              </a:rPr>
              <a:t>Recurrent attacks will lead to cumulative damage  of on functions </a:t>
            </a:r>
          </a:p>
          <a:p>
            <a:endParaRPr lang="ar-JO"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Gabriola" pitchFamily="82" charset="0"/>
              </a:rPr>
              <a:t>Ischemic optic neuropathy </a:t>
            </a:r>
            <a:endParaRPr lang="ar-JO" dirty="0">
              <a:solidFill>
                <a:srgbClr val="7030A0"/>
              </a:solidFill>
              <a:latin typeface="Gabriola" pitchFamily="82" charset="0"/>
            </a:endParaRPr>
          </a:p>
        </p:txBody>
      </p:sp>
      <p:sp>
        <p:nvSpPr>
          <p:cNvPr id="3" name="Content Placeholder 2"/>
          <p:cNvSpPr>
            <a:spLocks noGrp="1"/>
          </p:cNvSpPr>
          <p:nvPr>
            <p:ph idx="1"/>
          </p:nvPr>
        </p:nvSpPr>
        <p:spPr/>
        <p:txBody>
          <a:bodyPr/>
          <a:lstStyle/>
          <a:p>
            <a:r>
              <a:rPr lang="en-US" dirty="0" smtClean="0">
                <a:latin typeface="Gabriola" pitchFamily="82" charset="0"/>
              </a:rPr>
              <a:t>There is closure in </a:t>
            </a:r>
            <a:r>
              <a:rPr lang="en-US" dirty="0" err="1" smtClean="0">
                <a:latin typeface="Gabriola" pitchFamily="82" charset="0"/>
              </a:rPr>
              <a:t>bv</a:t>
            </a:r>
            <a:r>
              <a:rPr lang="en-US" dirty="0" smtClean="0">
                <a:latin typeface="Gabriola" pitchFamily="82" charset="0"/>
              </a:rPr>
              <a:t> </a:t>
            </a:r>
          </a:p>
          <a:p>
            <a:r>
              <a:rPr lang="en-US" dirty="0" smtClean="0">
                <a:latin typeface="Gabriola" pitchFamily="82" charset="0"/>
              </a:rPr>
              <a:t>May be are </a:t>
            </a:r>
            <a:r>
              <a:rPr lang="en-US" dirty="0" err="1" smtClean="0">
                <a:latin typeface="Gabriola" pitchFamily="82" charset="0"/>
                <a:cs typeface="Arial" pitchFamily="34" charset="0"/>
              </a:rPr>
              <a:t>artetitic</a:t>
            </a:r>
            <a:r>
              <a:rPr lang="en-US" dirty="0" smtClean="0">
                <a:latin typeface="Gabriola" pitchFamily="82" charset="0"/>
                <a:cs typeface="Arial" pitchFamily="34" charset="0"/>
              </a:rPr>
              <a:t> or non-</a:t>
            </a:r>
            <a:r>
              <a:rPr lang="en-US" dirty="0" err="1" smtClean="0">
                <a:latin typeface="Gabriola" pitchFamily="82" charset="0"/>
                <a:cs typeface="Arial" pitchFamily="34" charset="0"/>
              </a:rPr>
              <a:t>artetitic</a:t>
            </a:r>
            <a:r>
              <a:rPr lang="en-US" dirty="0" smtClean="0">
                <a:latin typeface="Gabriola" pitchFamily="82" charset="0"/>
                <a:cs typeface="Arial" pitchFamily="34" charset="0"/>
              </a:rPr>
              <a:t> </a:t>
            </a:r>
          </a:p>
          <a:p>
            <a:r>
              <a:rPr lang="en-US" dirty="0" smtClean="0">
                <a:latin typeface="Gabriola" pitchFamily="82" charset="0"/>
                <a:cs typeface="Arial" pitchFamily="34" charset="0"/>
              </a:rPr>
              <a:t>Symptoms mostly sudden loss of vision or </a:t>
            </a:r>
            <a:r>
              <a:rPr lang="en-US" dirty="0" err="1" smtClean="0">
                <a:latin typeface="Gabriola" pitchFamily="82" charset="0"/>
                <a:cs typeface="Arial" pitchFamily="34" charset="0"/>
              </a:rPr>
              <a:t>vf</a:t>
            </a:r>
            <a:r>
              <a:rPr lang="en-US" dirty="0" smtClean="0">
                <a:latin typeface="Gabriola" pitchFamily="82" charset="0"/>
                <a:cs typeface="Arial" pitchFamily="34" charset="0"/>
              </a:rPr>
              <a:t> defect</a:t>
            </a:r>
          </a:p>
          <a:p>
            <a:pPr>
              <a:buNone/>
            </a:pPr>
            <a:r>
              <a:rPr lang="en-US" dirty="0" smtClean="0">
                <a:cs typeface="Arial" pitchFamily="34" charset="0"/>
              </a:rPr>
              <a:t> </a:t>
            </a:r>
          </a:p>
          <a:p>
            <a:endParaRPr lang="ar-JO"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smtClean="0">
                <a:solidFill>
                  <a:srgbClr val="0070C0"/>
                </a:solidFill>
                <a:latin typeface="Gabriola" pitchFamily="82" charset="0"/>
              </a:rPr>
              <a:t>Aretritic</a:t>
            </a:r>
            <a:r>
              <a:rPr lang="en-US" sz="5400" dirty="0" smtClean="0">
                <a:solidFill>
                  <a:srgbClr val="0070C0"/>
                </a:solidFill>
                <a:latin typeface="Gabriola" pitchFamily="82" charset="0"/>
              </a:rPr>
              <a:t> type:</a:t>
            </a:r>
            <a:endParaRPr lang="ar-JO" sz="5400" dirty="0">
              <a:solidFill>
                <a:srgbClr val="0070C0"/>
              </a:solidFill>
              <a:latin typeface="Gabriola" pitchFamily="82" charset="0"/>
            </a:endParaRPr>
          </a:p>
        </p:txBody>
      </p:sp>
      <p:sp>
        <p:nvSpPr>
          <p:cNvPr id="3" name="Content Placeholder 2"/>
          <p:cNvSpPr>
            <a:spLocks noGrp="1"/>
          </p:cNvSpPr>
          <p:nvPr>
            <p:ph idx="1"/>
          </p:nvPr>
        </p:nvSpPr>
        <p:spPr/>
        <p:txBody>
          <a:bodyPr>
            <a:normAutofit lnSpcReduction="10000"/>
          </a:bodyPr>
          <a:lstStyle/>
          <a:p>
            <a:r>
              <a:rPr lang="en-US" dirty="0" smtClean="0">
                <a:solidFill>
                  <a:srgbClr val="0070C0"/>
                </a:solidFill>
                <a:latin typeface="Gabriola" pitchFamily="82" charset="0"/>
                <a:cs typeface="Calibri" pitchFamily="34" charset="0"/>
              </a:rPr>
              <a:t>Giant Cell </a:t>
            </a:r>
            <a:r>
              <a:rPr lang="en-US" dirty="0" err="1" smtClean="0">
                <a:solidFill>
                  <a:srgbClr val="0070C0"/>
                </a:solidFill>
                <a:latin typeface="Gabriola" pitchFamily="82" charset="0"/>
                <a:cs typeface="Calibri" pitchFamily="34" charset="0"/>
              </a:rPr>
              <a:t>Arteritis</a:t>
            </a:r>
            <a:r>
              <a:rPr lang="en-US" dirty="0" smtClean="0">
                <a:solidFill>
                  <a:srgbClr val="0070C0"/>
                </a:solidFill>
                <a:latin typeface="Gabriola" pitchFamily="82" charset="0"/>
                <a:cs typeface="Calibri" pitchFamily="34" charset="0"/>
              </a:rPr>
              <a:t> (GCA)</a:t>
            </a:r>
          </a:p>
          <a:p>
            <a:pPr>
              <a:lnSpc>
                <a:spcPct val="80000"/>
              </a:lnSpc>
            </a:pPr>
            <a:r>
              <a:rPr lang="en-US" dirty="0" smtClean="0">
                <a:solidFill>
                  <a:srgbClr val="0070C0"/>
                </a:solidFill>
                <a:latin typeface="Gabriola" pitchFamily="82" charset="0"/>
                <a:cs typeface="Arial" pitchFamily="34" charset="0"/>
              </a:rPr>
              <a:t>Autoimmune disease occurring in elderly patients over 60 years </a:t>
            </a:r>
          </a:p>
          <a:p>
            <a:pPr>
              <a:lnSpc>
                <a:spcPct val="80000"/>
              </a:lnSpc>
            </a:pPr>
            <a:r>
              <a:rPr lang="en-US" dirty="0" smtClean="0">
                <a:solidFill>
                  <a:srgbClr val="0070C0"/>
                </a:solidFill>
                <a:latin typeface="Gabriola" pitchFamily="82" charset="0"/>
                <a:cs typeface="Arial" pitchFamily="34" charset="0"/>
              </a:rPr>
              <a:t>Affect medium sized arteries with  internal elastic lamina </a:t>
            </a:r>
          </a:p>
          <a:p>
            <a:pPr>
              <a:lnSpc>
                <a:spcPct val="80000"/>
              </a:lnSpc>
            </a:pPr>
            <a:r>
              <a:rPr lang="en-US" dirty="0" smtClean="0">
                <a:solidFill>
                  <a:srgbClr val="0070C0"/>
                </a:solidFill>
                <a:latin typeface="Gabriola" pitchFamily="82" charset="0"/>
                <a:cs typeface="Arial" pitchFamily="34" charset="0"/>
              </a:rPr>
              <a:t>Presentation :  </a:t>
            </a:r>
          </a:p>
          <a:p>
            <a:pPr>
              <a:lnSpc>
                <a:spcPct val="80000"/>
              </a:lnSpc>
              <a:buNone/>
            </a:pPr>
            <a:r>
              <a:rPr lang="en-US" dirty="0" smtClean="0">
                <a:solidFill>
                  <a:srgbClr val="0070C0"/>
                </a:solidFill>
                <a:latin typeface="Gabriola" pitchFamily="82" charset="0"/>
                <a:cs typeface="Arial" pitchFamily="34" charset="0"/>
              </a:rPr>
              <a:t>       Sudden loss of vision</a:t>
            </a:r>
          </a:p>
          <a:p>
            <a:pPr>
              <a:lnSpc>
                <a:spcPct val="80000"/>
              </a:lnSpc>
              <a:buNone/>
            </a:pPr>
            <a:r>
              <a:rPr lang="en-US" dirty="0" smtClean="0">
                <a:solidFill>
                  <a:srgbClr val="0070C0"/>
                </a:solidFill>
                <a:latin typeface="Gabriola" pitchFamily="82" charset="0"/>
                <a:cs typeface="Arial" pitchFamily="34" charset="0"/>
              </a:rPr>
              <a:t>       Scalp tenderness </a:t>
            </a:r>
          </a:p>
          <a:p>
            <a:pPr>
              <a:lnSpc>
                <a:spcPct val="80000"/>
              </a:lnSpc>
              <a:buNone/>
            </a:pPr>
            <a:r>
              <a:rPr lang="en-US" dirty="0" smtClean="0">
                <a:solidFill>
                  <a:srgbClr val="0070C0"/>
                </a:solidFill>
                <a:latin typeface="Gabriola" pitchFamily="82" charset="0"/>
                <a:cs typeface="Arial" pitchFamily="34" charset="0"/>
              </a:rPr>
              <a:t>       Jaw </a:t>
            </a:r>
            <a:r>
              <a:rPr lang="en-US" dirty="0" err="1" smtClean="0">
                <a:solidFill>
                  <a:srgbClr val="0070C0"/>
                </a:solidFill>
                <a:latin typeface="Gabriola" pitchFamily="82" charset="0"/>
                <a:cs typeface="Arial" pitchFamily="34" charset="0"/>
              </a:rPr>
              <a:t>claudication</a:t>
            </a:r>
            <a:r>
              <a:rPr lang="en-US" dirty="0" smtClean="0">
                <a:solidFill>
                  <a:srgbClr val="0070C0"/>
                </a:solidFill>
                <a:latin typeface="Gabriola" pitchFamily="82" charset="0"/>
                <a:cs typeface="Arial" pitchFamily="34" charset="0"/>
              </a:rPr>
              <a:t>  ( due to affection of </a:t>
            </a:r>
            <a:r>
              <a:rPr lang="en-US" dirty="0" err="1" smtClean="0">
                <a:solidFill>
                  <a:srgbClr val="0070C0"/>
                </a:solidFill>
                <a:latin typeface="Gabriola" pitchFamily="82" charset="0"/>
                <a:cs typeface="Arial" pitchFamily="34" charset="0"/>
              </a:rPr>
              <a:t>masseter</a:t>
            </a:r>
            <a:r>
              <a:rPr lang="en-US" dirty="0" smtClean="0">
                <a:solidFill>
                  <a:srgbClr val="0070C0"/>
                </a:solidFill>
                <a:latin typeface="Gabriola" pitchFamily="82" charset="0"/>
                <a:cs typeface="Arial" pitchFamily="34" charset="0"/>
              </a:rPr>
              <a:t> muscle)</a:t>
            </a:r>
          </a:p>
          <a:p>
            <a:pPr>
              <a:lnSpc>
                <a:spcPct val="80000"/>
              </a:lnSpc>
              <a:buNone/>
            </a:pPr>
            <a:r>
              <a:rPr lang="en-US" dirty="0" smtClean="0">
                <a:solidFill>
                  <a:srgbClr val="0070C0"/>
                </a:solidFill>
                <a:latin typeface="Gabriola" pitchFamily="82" charset="0"/>
                <a:cs typeface="Arial" pitchFamily="34" charset="0"/>
              </a:rPr>
              <a:t>       Shoulder pain </a:t>
            </a:r>
          </a:p>
          <a:p>
            <a:pPr>
              <a:lnSpc>
                <a:spcPct val="80000"/>
              </a:lnSpc>
              <a:buNone/>
            </a:pPr>
            <a:r>
              <a:rPr lang="en-US" dirty="0" smtClean="0">
                <a:solidFill>
                  <a:srgbClr val="0070C0"/>
                </a:solidFill>
                <a:latin typeface="Gabriola" pitchFamily="82" charset="0"/>
                <a:cs typeface="Arial" pitchFamily="34" charset="0"/>
              </a:rPr>
              <a:t>       Malaise  </a:t>
            </a:r>
          </a:p>
          <a:p>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latin typeface="Gabriola" pitchFamily="82" charset="0"/>
                <a:cs typeface="Calibri" pitchFamily="34" charset="0"/>
              </a:rPr>
              <a:t>GCA signs </a:t>
            </a:r>
            <a:endParaRPr lang="ar-JO" dirty="0">
              <a:solidFill>
                <a:srgbClr val="0070C0"/>
              </a:solidFill>
              <a:latin typeface="Gabriola" pitchFamily="82" charset="0"/>
            </a:endParaRPr>
          </a:p>
        </p:txBody>
      </p:sp>
      <p:sp>
        <p:nvSpPr>
          <p:cNvPr id="3" name="Content Placeholder 2"/>
          <p:cNvSpPr>
            <a:spLocks noGrp="1"/>
          </p:cNvSpPr>
          <p:nvPr>
            <p:ph idx="1"/>
          </p:nvPr>
        </p:nvSpPr>
        <p:spPr>
          <a:xfrm>
            <a:off x="457200" y="1600200"/>
            <a:ext cx="4419600" cy="4525963"/>
          </a:xfrm>
        </p:spPr>
        <p:txBody>
          <a:bodyPr>
            <a:normAutofit fontScale="92500"/>
          </a:bodyPr>
          <a:lstStyle/>
          <a:p>
            <a:pPr marL="365125" indent="-255588">
              <a:spcBef>
                <a:spcPts val="300"/>
              </a:spcBef>
              <a:buClr>
                <a:srgbClr val="A04DA3"/>
              </a:buClr>
              <a:buFont typeface="Georgia" pitchFamily="18" charset="0"/>
              <a:buChar char="•"/>
            </a:pPr>
            <a:r>
              <a:rPr lang="en-US" dirty="0" smtClean="0">
                <a:latin typeface="Gabriola" pitchFamily="82" charset="0"/>
              </a:rPr>
              <a:t>Decreased VA </a:t>
            </a:r>
          </a:p>
          <a:p>
            <a:pPr marL="365125" indent="-255588">
              <a:spcBef>
                <a:spcPts val="300"/>
              </a:spcBef>
              <a:buClr>
                <a:srgbClr val="A04DA3"/>
              </a:buClr>
              <a:buFont typeface="Georgia" pitchFamily="18" charset="0"/>
              <a:buChar char="•"/>
            </a:pPr>
            <a:r>
              <a:rPr lang="en-US" dirty="0" smtClean="0">
                <a:latin typeface="Gabriola" pitchFamily="82" charset="0"/>
              </a:rPr>
              <a:t>VF defect typically lower half </a:t>
            </a:r>
            <a:r>
              <a:rPr lang="en-US" dirty="0" smtClean="0">
                <a:solidFill>
                  <a:srgbClr val="0070C0"/>
                </a:solidFill>
                <a:latin typeface="Gabriola" pitchFamily="82" charset="0"/>
              </a:rPr>
              <a:t>(altitudinal)</a:t>
            </a:r>
            <a:r>
              <a:rPr lang="en-US" dirty="0" smtClean="0">
                <a:latin typeface="Gabriola" pitchFamily="82" charset="0"/>
              </a:rPr>
              <a:t> </a:t>
            </a:r>
            <a:endParaRPr lang="en-US" sz="2400" dirty="0" smtClean="0">
              <a:solidFill>
                <a:srgbClr val="FF0000"/>
              </a:solidFill>
              <a:latin typeface="Gabriola" pitchFamily="82" charset="0"/>
            </a:endParaRPr>
          </a:p>
          <a:p>
            <a:pPr marL="365125" indent="-255588">
              <a:spcBef>
                <a:spcPts val="300"/>
              </a:spcBef>
              <a:buClr>
                <a:srgbClr val="A04DA3"/>
              </a:buClr>
              <a:buFont typeface="Georgia" pitchFamily="18" charset="0"/>
              <a:buChar char="•"/>
            </a:pPr>
            <a:r>
              <a:rPr lang="en-US" dirty="0" smtClean="0">
                <a:latin typeface="Gabriola" pitchFamily="82" charset="0"/>
              </a:rPr>
              <a:t>Swollen  and hemorrhagic disc </a:t>
            </a:r>
          </a:p>
          <a:p>
            <a:pPr marL="365125" indent="-255588">
              <a:spcBef>
                <a:spcPts val="300"/>
              </a:spcBef>
              <a:buClr>
                <a:srgbClr val="A04DA3"/>
              </a:buClr>
              <a:buFont typeface="Georgia" pitchFamily="18" charset="0"/>
              <a:buChar char="•"/>
            </a:pPr>
            <a:r>
              <a:rPr lang="en-US" dirty="0" smtClean="0">
                <a:latin typeface="Gabriola" pitchFamily="82" charset="0"/>
              </a:rPr>
              <a:t>Normal retina and blood vessels </a:t>
            </a:r>
          </a:p>
          <a:p>
            <a:pPr marL="365125" indent="-255588">
              <a:spcBef>
                <a:spcPts val="300"/>
              </a:spcBef>
              <a:buClr>
                <a:srgbClr val="A04DA3"/>
              </a:buClr>
              <a:buFont typeface="Georgia" pitchFamily="18" charset="0"/>
              <a:buChar char="•"/>
            </a:pPr>
            <a:r>
              <a:rPr lang="en-US" dirty="0" smtClean="0">
                <a:latin typeface="Gabriola" pitchFamily="82" charset="0"/>
              </a:rPr>
              <a:t>Some discs are small in size ( the fellow eye ).</a:t>
            </a:r>
            <a:r>
              <a:rPr lang="en-US" sz="2400" dirty="0" smtClean="0">
                <a:solidFill>
                  <a:srgbClr val="FF0000"/>
                </a:solidFill>
                <a:latin typeface="Gabriola" pitchFamily="82" charset="0"/>
              </a:rPr>
              <a:t> </a:t>
            </a:r>
            <a:r>
              <a:rPr lang="en-US" sz="2400" dirty="0" smtClean="0">
                <a:solidFill>
                  <a:srgbClr val="0070C0"/>
                </a:solidFill>
                <a:latin typeface="Gabriola" pitchFamily="82" charset="0"/>
              </a:rPr>
              <a:t>it’s common in </a:t>
            </a:r>
            <a:r>
              <a:rPr lang="en-US" sz="2400" dirty="0" err="1" smtClean="0">
                <a:solidFill>
                  <a:srgbClr val="0070C0"/>
                </a:solidFill>
                <a:latin typeface="Gabriola" pitchFamily="82" charset="0"/>
              </a:rPr>
              <a:t>hypermetropic</a:t>
            </a:r>
            <a:r>
              <a:rPr lang="en-US" sz="2400" dirty="0" smtClean="0">
                <a:solidFill>
                  <a:srgbClr val="0070C0"/>
                </a:solidFill>
                <a:latin typeface="Gabriola" pitchFamily="82" charset="0"/>
              </a:rPr>
              <a:t> patient  </a:t>
            </a:r>
          </a:p>
          <a:p>
            <a:pPr marL="365125" indent="-255588">
              <a:spcBef>
                <a:spcPts val="300"/>
              </a:spcBef>
              <a:buClr>
                <a:srgbClr val="A04DA3"/>
              </a:buClr>
              <a:buFont typeface="Georgia" pitchFamily="18" charset="0"/>
              <a:buChar char="•"/>
            </a:pPr>
            <a:r>
              <a:rPr lang="en-US" dirty="0" smtClean="0">
                <a:latin typeface="Gabriola" pitchFamily="82" charset="0"/>
              </a:rPr>
              <a:t>Tender temporal artery </a:t>
            </a:r>
          </a:p>
          <a:p>
            <a:endParaRPr lang="ar-JO" dirty="0">
              <a:latin typeface="Gabriola" pitchFamily="82" charset="0"/>
            </a:endParaRPr>
          </a:p>
        </p:txBody>
      </p:sp>
      <p:pic>
        <p:nvPicPr>
          <p:cNvPr id="4" name="Picture 4" descr="Neuropathies 14"/>
          <p:cNvPicPr>
            <a:picLocks noChangeAspect="1" noChangeArrowheads="1"/>
          </p:cNvPicPr>
          <p:nvPr/>
        </p:nvPicPr>
        <p:blipFill>
          <a:blip r:embed="rId2" cstate="print"/>
          <a:srcRect/>
          <a:stretch>
            <a:fillRect/>
          </a:stretch>
        </p:blipFill>
        <p:spPr bwMode="auto">
          <a:xfrm>
            <a:off x="5562600" y="2286000"/>
            <a:ext cx="3581400" cy="25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4114800" cy="1066800"/>
          </a:xfrm>
        </p:spPr>
        <p:txBody>
          <a:bodyPr>
            <a:normAutofit fontScale="90000"/>
          </a:bodyPr>
          <a:lstStyle/>
          <a:p>
            <a:pPr eaLnBrk="1" hangingPunct="1">
              <a:defRPr/>
            </a:pPr>
            <a:r>
              <a:rPr lang="en-US" sz="2900" b="1" smtClean="0"/>
              <a:t>Afferent Pathway of Pupillary Light Reflex</a:t>
            </a:r>
            <a:r>
              <a:rPr lang="en-US" sz="2900" smtClean="0"/>
              <a:t> </a:t>
            </a:r>
            <a:br>
              <a:rPr lang="en-US" sz="2900" smtClean="0"/>
            </a:br>
            <a:endParaRPr lang="ar-JO" sz="2900" smtClean="0"/>
          </a:p>
        </p:txBody>
      </p:sp>
      <p:sp>
        <p:nvSpPr>
          <p:cNvPr id="9219" name="عنصر نائب للمحتوى 2"/>
          <p:cNvSpPr>
            <a:spLocks noGrp="1"/>
          </p:cNvSpPr>
          <p:nvPr>
            <p:ph idx="1"/>
          </p:nvPr>
        </p:nvSpPr>
        <p:spPr>
          <a:xfrm>
            <a:off x="457200" y="2249488"/>
            <a:ext cx="4114800" cy="4324350"/>
          </a:xfrm>
        </p:spPr>
        <p:txBody>
          <a:bodyPr/>
          <a:lstStyle/>
          <a:p>
            <a:pPr algn="l" rtl="0" eaLnBrk="1" hangingPunct="1">
              <a:buFont typeface="Georgia" pitchFamily="18" charset="0"/>
              <a:buNone/>
            </a:pPr>
            <a:r>
              <a:rPr lang="en-US" sz="1600" smtClean="0">
                <a:cs typeface="Arial" pitchFamily="34" charset="0"/>
              </a:rPr>
              <a:t>● Light enters the </a:t>
            </a:r>
            <a:r>
              <a:rPr lang="en-US" sz="1600" b="1" smtClean="0">
                <a:cs typeface="Arial" pitchFamily="34" charset="0"/>
              </a:rPr>
              <a:t>pupil</a:t>
            </a:r>
            <a:r>
              <a:rPr lang="en-US" sz="1600" smtClean="0">
                <a:cs typeface="Arial" pitchFamily="34" charset="0"/>
              </a:rPr>
              <a:t> and stimulates the </a:t>
            </a:r>
            <a:r>
              <a:rPr lang="en-US" sz="1600" b="1" smtClean="0">
                <a:cs typeface="Arial" pitchFamily="34" charset="0"/>
              </a:rPr>
              <a:t>retina</a:t>
            </a:r>
            <a:r>
              <a:rPr lang="en-US" sz="1600" smtClean="0">
                <a:cs typeface="Arial" pitchFamily="34" charset="0"/>
              </a:rPr>
              <a:t>.</a:t>
            </a:r>
          </a:p>
          <a:p>
            <a:pPr algn="l" rtl="0" eaLnBrk="1" hangingPunct="1">
              <a:buFont typeface="Georgia" pitchFamily="18" charset="0"/>
              <a:buNone/>
            </a:pPr>
            <a:r>
              <a:rPr lang="en-US" sz="1600" smtClean="0">
                <a:cs typeface="Arial" pitchFamily="34" charset="0"/>
              </a:rPr>
              <a:t>● Retinal ganglion cells transmit the light signal to the </a:t>
            </a:r>
            <a:r>
              <a:rPr lang="en-US" sz="1600" b="1" smtClean="0">
                <a:cs typeface="Arial" pitchFamily="34" charset="0"/>
              </a:rPr>
              <a:t>optic nerve</a:t>
            </a:r>
            <a:endParaRPr lang="en-US" sz="1600" smtClean="0">
              <a:cs typeface="Arial" pitchFamily="34" charset="0"/>
            </a:endParaRPr>
          </a:p>
          <a:p>
            <a:pPr algn="l" rtl="0" eaLnBrk="1" hangingPunct="1">
              <a:buFont typeface="Georgia" pitchFamily="18" charset="0"/>
              <a:buNone/>
            </a:pPr>
            <a:r>
              <a:rPr lang="en-US" sz="1600" smtClean="0">
                <a:cs typeface="Arial" pitchFamily="34" charset="0"/>
              </a:rPr>
              <a:t>● The optic nerve enters the </a:t>
            </a:r>
            <a:r>
              <a:rPr lang="en-US" sz="1600" b="1" smtClean="0">
                <a:cs typeface="Arial" pitchFamily="34" charset="0"/>
              </a:rPr>
              <a:t>optic chiasm</a:t>
            </a:r>
            <a:r>
              <a:rPr lang="en-US" sz="1600" smtClean="0">
                <a:cs typeface="Arial" pitchFamily="34" charset="0"/>
              </a:rPr>
              <a:t> where the nasal retinal fibers cross to contralateral </a:t>
            </a:r>
            <a:r>
              <a:rPr lang="en-US" sz="1600" b="1" smtClean="0">
                <a:cs typeface="Arial" pitchFamily="34" charset="0"/>
              </a:rPr>
              <a:t>optic tract</a:t>
            </a:r>
            <a:r>
              <a:rPr lang="en-US" sz="1600" smtClean="0">
                <a:cs typeface="Arial" pitchFamily="34" charset="0"/>
              </a:rPr>
              <a:t>. while the temporal retinal fibers stay in the ipsilateral optic tract</a:t>
            </a:r>
          </a:p>
          <a:p>
            <a:pPr algn="l" rtl="0" eaLnBrk="1" hangingPunct="1">
              <a:buFont typeface="Georgia" pitchFamily="18" charset="0"/>
              <a:buNone/>
            </a:pPr>
            <a:r>
              <a:rPr lang="en-US" sz="1600" smtClean="0">
                <a:cs typeface="Arial" pitchFamily="34" charset="0"/>
              </a:rPr>
              <a:t>● Fibers from the optic tracts project and synapse in the </a:t>
            </a:r>
            <a:r>
              <a:rPr lang="en-US" sz="1600" b="1" smtClean="0">
                <a:cs typeface="Arial" pitchFamily="34" charset="0"/>
              </a:rPr>
              <a:t>pretectal nuclei</a:t>
            </a:r>
            <a:r>
              <a:rPr lang="en-US" sz="1600" smtClean="0">
                <a:cs typeface="Arial" pitchFamily="34" charset="0"/>
              </a:rPr>
              <a:t> in the dorsal midbrain in the collicular region</a:t>
            </a:r>
          </a:p>
          <a:p>
            <a:pPr algn="l" rtl="0" eaLnBrk="1" hangingPunct="1">
              <a:buFont typeface="Georgia" pitchFamily="18" charset="0"/>
              <a:buNone/>
            </a:pPr>
            <a:r>
              <a:rPr lang="en-US" sz="1600" smtClean="0">
                <a:cs typeface="Arial" pitchFamily="34" charset="0"/>
              </a:rPr>
              <a:t>● The pretectal nuclei project fibers to the ipsilateral </a:t>
            </a:r>
            <a:r>
              <a:rPr lang="en-US" sz="1600" b="1" smtClean="0">
                <a:cs typeface="Arial" pitchFamily="34" charset="0"/>
              </a:rPr>
              <a:t>Edinger-Westphal nuclei</a:t>
            </a:r>
            <a:r>
              <a:rPr lang="en-US" sz="1600" smtClean="0">
                <a:cs typeface="Arial" pitchFamily="34" charset="0"/>
              </a:rPr>
              <a:t> and also to the contralateral Edinger-Westphal nucleus via the posterior commissure</a:t>
            </a:r>
            <a:endParaRPr lang="ar-JO" sz="1600" smtClean="0"/>
          </a:p>
        </p:txBody>
      </p:sp>
      <p:sp>
        <p:nvSpPr>
          <p:cNvPr id="9220"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2ABC97-C5A2-4143-A731-18EDEF13C627}" type="slidenum">
              <a:rPr lang="ar-SA" smtClean="0">
                <a:solidFill>
                  <a:srgbClr val="FFFFFF"/>
                </a:solidFill>
              </a:rPr>
              <a:pPr eaLnBrk="1" hangingPunct="1"/>
              <a:t>5</a:t>
            </a:fld>
            <a:endParaRPr lang="en-US" smtClean="0">
              <a:solidFill>
                <a:srgbClr val="FFFFFF"/>
              </a:solidFill>
            </a:endParaRPr>
          </a:p>
        </p:txBody>
      </p:sp>
      <p:pic>
        <p:nvPicPr>
          <p:cNvPr id="9221" name="صورة 4" descr="visual pa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0"/>
            <a:ext cx="4643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85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Gabriola" pitchFamily="82" charset="0"/>
              </a:rPr>
              <a:t>Histological findings:</a:t>
            </a:r>
            <a:endParaRPr lang="ar-JO" dirty="0">
              <a:solidFill>
                <a:srgbClr val="7030A0"/>
              </a:solidFill>
              <a:latin typeface="Gabriola" pitchFamily="82" charset="0"/>
            </a:endParaRPr>
          </a:p>
        </p:txBody>
      </p:sp>
      <p:sp>
        <p:nvSpPr>
          <p:cNvPr id="3" name="Content Placeholder 2"/>
          <p:cNvSpPr>
            <a:spLocks noGrp="1"/>
          </p:cNvSpPr>
          <p:nvPr>
            <p:ph idx="1"/>
          </p:nvPr>
        </p:nvSpPr>
        <p:spPr>
          <a:xfrm>
            <a:off x="457200" y="1600201"/>
            <a:ext cx="8229600" cy="1752600"/>
          </a:xfrm>
        </p:spPr>
        <p:txBody>
          <a:bodyPr>
            <a:normAutofit/>
          </a:bodyPr>
          <a:lstStyle/>
          <a:p>
            <a:r>
              <a:rPr lang="en-US" dirty="0" smtClean="0">
                <a:latin typeface="Gabriola" pitchFamily="82" charset="0"/>
              </a:rPr>
              <a:t>1) giant cell </a:t>
            </a:r>
            <a:r>
              <a:rPr lang="en-US" dirty="0" err="1" smtClean="0">
                <a:latin typeface="Gabriola" pitchFamily="82" charset="0"/>
              </a:rPr>
              <a:t>granulomas</a:t>
            </a:r>
            <a:r>
              <a:rPr lang="en-US" dirty="0" smtClean="0">
                <a:latin typeface="Gabriola" pitchFamily="82" charset="0"/>
              </a:rPr>
              <a:t> infiltration</a:t>
            </a:r>
          </a:p>
          <a:p>
            <a:r>
              <a:rPr lang="en-US" dirty="0" smtClean="0">
                <a:latin typeface="Gabriola" pitchFamily="82" charset="0"/>
              </a:rPr>
              <a:t>2) small lumen </a:t>
            </a:r>
          </a:p>
          <a:p>
            <a:r>
              <a:rPr lang="en-US" dirty="0" smtClean="0">
                <a:latin typeface="Gabriola" pitchFamily="82" charset="0"/>
              </a:rPr>
              <a:t>3) wall infiltrated by chronic type-inflammatory cell ( T-cell)</a:t>
            </a:r>
          </a:p>
          <a:p>
            <a:pPr>
              <a:buNone/>
            </a:pPr>
            <a:endParaRPr lang="ar-JO" dirty="0"/>
          </a:p>
        </p:txBody>
      </p:sp>
      <p:pic>
        <p:nvPicPr>
          <p:cNvPr id="4" name="Picture 3" descr="1cd1b3f0529511e8a57ecbeeec3cf488-GCA-Biopsy.jpg"/>
          <p:cNvPicPr>
            <a:picLocks noChangeAspect="1"/>
          </p:cNvPicPr>
          <p:nvPr/>
        </p:nvPicPr>
        <p:blipFill>
          <a:blip r:embed="rId2" cstate="print"/>
          <a:stretch>
            <a:fillRect/>
          </a:stretch>
        </p:blipFill>
        <p:spPr>
          <a:xfrm>
            <a:off x="457200" y="3352800"/>
            <a:ext cx="8092035" cy="32004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Gabriola" pitchFamily="82" charset="0"/>
                <a:cs typeface="Arial" pitchFamily="34" charset="0"/>
              </a:rPr>
              <a:t>Investigations </a:t>
            </a:r>
            <a:endParaRPr lang="ar-JO" dirty="0">
              <a:solidFill>
                <a:srgbClr val="FF0000"/>
              </a:solidFill>
              <a:latin typeface="Gabriola" pitchFamily="82" charset="0"/>
            </a:endParaRPr>
          </a:p>
        </p:txBody>
      </p:sp>
      <p:sp>
        <p:nvSpPr>
          <p:cNvPr id="5" name="Content Placeholder 4"/>
          <p:cNvSpPr>
            <a:spLocks noGrp="1"/>
          </p:cNvSpPr>
          <p:nvPr>
            <p:ph idx="1"/>
          </p:nvPr>
        </p:nvSpPr>
        <p:spPr/>
        <p:txBody>
          <a:bodyPr>
            <a:normAutofit fontScale="92500"/>
          </a:bodyPr>
          <a:lstStyle/>
          <a:p>
            <a:r>
              <a:rPr lang="en-US" sz="3000" dirty="0" smtClean="0">
                <a:latin typeface="Gabriola" pitchFamily="82" charset="0"/>
                <a:cs typeface="Arial" pitchFamily="34" charset="0"/>
              </a:rPr>
              <a:t>ESR &amp; CRP high in most cases </a:t>
            </a:r>
          </a:p>
          <a:p>
            <a:r>
              <a:rPr lang="en-US" sz="3000" dirty="0" smtClean="0">
                <a:latin typeface="Gabriola" pitchFamily="82" charset="0"/>
                <a:cs typeface="Arial" pitchFamily="34" charset="0"/>
              </a:rPr>
              <a:t>Temporal artery biopsy ( </a:t>
            </a:r>
            <a:r>
              <a:rPr lang="en-US" sz="3000" dirty="0" smtClean="0">
                <a:solidFill>
                  <a:srgbClr val="FF0000"/>
                </a:solidFill>
                <a:latin typeface="Gabriola" pitchFamily="82" charset="0"/>
                <a:cs typeface="Arial" pitchFamily="34" charset="0"/>
              </a:rPr>
              <a:t>very important to do it because this disease may affect other </a:t>
            </a:r>
            <a:r>
              <a:rPr lang="en-US" sz="3000" dirty="0" err="1" smtClean="0">
                <a:solidFill>
                  <a:srgbClr val="FF0000"/>
                </a:solidFill>
                <a:latin typeface="Gabriola" pitchFamily="82" charset="0"/>
                <a:cs typeface="Arial" pitchFamily="34" charset="0"/>
              </a:rPr>
              <a:t>mediam</a:t>
            </a:r>
            <a:r>
              <a:rPr lang="en-US" sz="3000" dirty="0" smtClean="0">
                <a:solidFill>
                  <a:srgbClr val="FF0000"/>
                </a:solidFill>
                <a:latin typeface="Gabriola" pitchFamily="82" charset="0"/>
                <a:cs typeface="Arial" pitchFamily="34" charset="0"/>
              </a:rPr>
              <a:t> sized artery such as coronary artery and you must give steroid to prevent systemic complication</a:t>
            </a:r>
            <a:r>
              <a:rPr lang="en-US" sz="3000" dirty="0" smtClean="0">
                <a:latin typeface="Gabriola" pitchFamily="82" charset="0"/>
                <a:cs typeface="Arial" pitchFamily="34" charset="0"/>
              </a:rPr>
              <a:t> )  </a:t>
            </a:r>
          </a:p>
          <a:p>
            <a:r>
              <a:rPr lang="en-US" sz="3000" dirty="0" smtClean="0">
                <a:latin typeface="Gabriola" pitchFamily="82" charset="0"/>
                <a:cs typeface="Arial" pitchFamily="34" charset="0"/>
              </a:rPr>
              <a:t>In non-</a:t>
            </a:r>
            <a:r>
              <a:rPr lang="en-US" sz="3000" dirty="0" err="1" smtClean="0">
                <a:latin typeface="Gabriola" pitchFamily="82" charset="0"/>
                <a:cs typeface="Arial" pitchFamily="34" charset="0"/>
              </a:rPr>
              <a:t>arteritic</a:t>
            </a:r>
            <a:r>
              <a:rPr lang="en-US" sz="3000" dirty="0" smtClean="0">
                <a:latin typeface="Gabriola" pitchFamily="82" charset="0"/>
                <a:cs typeface="Arial" pitchFamily="34" charset="0"/>
              </a:rPr>
              <a:t>  ischemic optic neuropathy do : </a:t>
            </a:r>
          </a:p>
          <a:p>
            <a:pPr>
              <a:buNone/>
            </a:pPr>
            <a:r>
              <a:rPr lang="en-US" sz="3000" dirty="0" smtClean="0">
                <a:latin typeface="Gabriola" pitchFamily="82" charset="0"/>
                <a:cs typeface="Arial" pitchFamily="34" charset="0"/>
              </a:rPr>
              <a:t>            CBC to R/O anemia </a:t>
            </a:r>
          </a:p>
          <a:p>
            <a:pPr>
              <a:buNone/>
            </a:pPr>
            <a:r>
              <a:rPr lang="en-US" sz="3000" dirty="0" smtClean="0">
                <a:latin typeface="Gabriola" pitchFamily="82" charset="0"/>
                <a:cs typeface="Arial" pitchFamily="34" charset="0"/>
              </a:rPr>
              <a:t>            Blood pressure ( hyper and hypo ) - - HTN </a:t>
            </a:r>
          </a:p>
          <a:p>
            <a:pPr>
              <a:buNone/>
            </a:pPr>
            <a:r>
              <a:rPr lang="en-US" sz="3000" dirty="0" smtClean="0">
                <a:latin typeface="Gabriola" pitchFamily="82" charset="0"/>
                <a:cs typeface="Arial" pitchFamily="34" charset="0"/>
              </a:rPr>
              <a:t>            Blood sugar - - D.M </a:t>
            </a:r>
          </a:p>
          <a:p>
            <a:pPr>
              <a:buNone/>
            </a:pPr>
            <a:r>
              <a:rPr lang="en-US" sz="3000" dirty="0" smtClean="0">
                <a:latin typeface="Gabriola" pitchFamily="82" charset="0"/>
                <a:cs typeface="Arial" pitchFamily="34" charset="0"/>
              </a:rPr>
              <a:t>            Autoimmune workup </a:t>
            </a:r>
          </a:p>
          <a:p>
            <a:endParaRPr lang="ar-JO"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002060"/>
                </a:solidFill>
                <a:latin typeface="Gabriola" pitchFamily="82" charset="0"/>
                <a:cs typeface="Arial" pitchFamily="34" charset="0"/>
              </a:rPr>
              <a:t>Treatment</a:t>
            </a:r>
            <a:endParaRPr lang="ar-JO" sz="6000" dirty="0">
              <a:solidFill>
                <a:srgbClr val="002060"/>
              </a:solidFill>
              <a:latin typeface="Gabriola" pitchFamily="82" charset="0"/>
            </a:endParaRPr>
          </a:p>
        </p:txBody>
      </p:sp>
      <p:sp>
        <p:nvSpPr>
          <p:cNvPr id="3" name="Content Placeholder 2"/>
          <p:cNvSpPr>
            <a:spLocks noGrp="1"/>
          </p:cNvSpPr>
          <p:nvPr>
            <p:ph idx="1"/>
          </p:nvPr>
        </p:nvSpPr>
        <p:spPr/>
        <p:txBody>
          <a:bodyPr>
            <a:normAutofit/>
          </a:bodyPr>
          <a:lstStyle/>
          <a:p>
            <a:r>
              <a:rPr lang="en-US" dirty="0" smtClean="0">
                <a:latin typeface="Gabriola" pitchFamily="82" charset="0"/>
                <a:cs typeface="Arial" pitchFamily="34" charset="0"/>
              </a:rPr>
              <a:t>In GCA immediate treatment with steroid even before confirming the diagnosis is mandatory to prevent systemic complication and protect the other eye .</a:t>
            </a:r>
          </a:p>
          <a:p>
            <a:r>
              <a:rPr lang="en-US" dirty="0" smtClean="0">
                <a:latin typeface="Gabriola" pitchFamily="82" charset="0"/>
                <a:cs typeface="Arial" pitchFamily="34" charset="0"/>
              </a:rPr>
              <a:t>Long term steroid treatment </a:t>
            </a:r>
            <a:r>
              <a:rPr lang="en-US" dirty="0" smtClean="0">
                <a:solidFill>
                  <a:srgbClr val="0000CC"/>
                </a:solidFill>
                <a:latin typeface="Gabriola" pitchFamily="82" charset="0"/>
                <a:cs typeface="Arial" pitchFamily="34" charset="0"/>
              </a:rPr>
              <a:t>( tapering dose ) </a:t>
            </a:r>
          </a:p>
          <a:p>
            <a:r>
              <a:rPr lang="en-US" dirty="0" smtClean="0">
                <a:latin typeface="Gabriola" pitchFamily="82" charset="0"/>
                <a:cs typeface="Arial" pitchFamily="34" charset="0"/>
              </a:rPr>
              <a:t>Steroid precautions as ( DM , TB &amp;HTN )</a:t>
            </a:r>
          </a:p>
          <a:p>
            <a:r>
              <a:rPr lang="en-US" dirty="0" smtClean="0">
                <a:latin typeface="Gabriola" pitchFamily="82" charset="0"/>
                <a:cs typeface="Arial" pitchFamily="34" charset="0"/>
              </a:rPr>
              <a:t>No treatment available for the non-</a:t>
            </a:r>
            <a:r>
              <a:rPr lang="en-US" dirty="0" err="1" smtClean="0">
                <a:latin typeface="Gabriola" pitchFamily="82" charset="0"/>
                <a:cs typeface="Arial" pitchFamily="34" charset="0"/>
              </a:rPr>
              <a:t>arteritic</a:t>
            </a:r>
            <a:r>
              <a:rPr lang="en-US" dirty="0" smtClean="0">
                <a:latin typeface="Gabriola" pitchFamily="82" charset="0"/>
                <a:cs typeface="Arial" pitchFamily="34" charset="0"/>
              </a:rPr>
              <a:t> ( </a:t>
            </a:r>
            <a:r>
              <a:rPr lang="en-US" dirty="0" smtClean="0">
                <a:solidFill>
                  <a:srgbClr val="0000CC"/>
                </a:solidFill>
                <a:latin typeface="Gabriola" pitchFamily="82" charset="0"/>
                <a:cs typeface="Arial" pitchFamily="34" charset="0"/>
              </a:rPr>
              <a:t>management of underlying conditions</a:t>
            </a:r>
            <a:r>
              <a:rPr lang="en-US" dirty="0" smtClean="0">
                <a:latin typeface="Gabriola" pitchFamily="82" charset="0"/>
                <a:cs typeface="Arial" pitchFamily="34" charset="0"/>
              </a:rPr>
              <a:t> ) </a:t>
            </a:r>
          </a:p>
          <a:p>
            <a:r>
              <a:rPr lang="en-US" dirty="0" smtClean="0">
                <a:latin typeface="Gabriola" pitchFamily="82" charset="0"/>
                <a:cs typeface="Arial" pitchFamily="34" charset="0"/>
              </a:rPr>
              <a:t>Medical consult and follow up </a:t>
            </a:r>
          </a:p>
          <a:p>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latin typeface="Gabriola" pitchFamily="82" charset="0"/>
                <a:cs typeface="Arial" pitchFamily="34" charset="0"/>
              </a:rPr>
              <a:t>Prognosis </a:t>
            </a:r>
            <a:endParaRPr lang="ar-JO" dirty="0">
              <a:solidFill>
                <a:srgbClr val="7030A0"/>
              </a:solidFill>
              <a:latin typeface="Gabriola" pitchFamily="82" charset="0"/>
            </a:endParaRPr>
          </a:p>
        </p:txBody>
      </p:sp>
      <p:sp>
        <p:nvSpPr>
          <p:cNvPr id="3" name="Content Placeholder 2"/>
          <p:cNvSpPr>
            <a:spLocks noGrp="1"/>
          </p:cNvSpPr>
          <p:nvPr>
            <p:ph idx="1"/>
          </p:nvPr>
        </p:nvSpPr>
        <p:spPr/>
        <p:txBody>
          <a:bodyPr>
            <a:normAutofit/>
          </a:bodyPr>
          <a:lstStyle/>
          <a:p>
            <a:r>
              <a:rPr lang="en-US" sz="3600" dirty="0" smtClean="0">
                <a:solidFill>
                  <a:srgbClr val="7030A0"/>
                </a:solidFill>
                <a:latin typeface="Gabriola" pitchFamily="82" charset="0"/>
                <a:cs typeface="Arial" pitchFamily="34" charset="0"/>
              </a:rPr>
              <a:t>Visual loss is usually permanent </a:t>
            </a:r>
          </a:p>
          <a:p>
            <a:r>
              <a:rPr lang="en-US" sz="3600" dirty="0" smtClean="0">
                <a:solidFill>
                  <a:srgbClr val="7030A0"/>
                </a:solidFill>
                <a:latin typeface="Gabriola" pitchFamily="82" charset="0"/>
                <a:cs typeface="Arial" pitchFamily="34" charset="0"/>
              </a:rPr>
              <a:t>Fellow eye may be affected in GCA rapidly </a:t>
            </a:r>
          </a:p>
          <a:p>
            <a:r>
              <a:rPr lang="en-US" sz="3600" dirty="0" smtClean="0">
                <a:solidFill>
                  <a:srgbClr val="7030A0"/>
                </a:solidFill>
                <a:latin typeface="Gabriola" pitchFamily="82" charset="0"/>
                <a:cs typeface="Arial" pitchFamily="34" charset="0"/>
              </a:rPr>
              <a:t>In the non-</a:t>
            </a:r>
            <a:r>
              <a:rPr lang="en-US" sz="3600" dirty="0" err="1" smtClean="0">
                <a:solidFill>
                  <a:srgbClr val="7030A0"/>
                </a:solidFill>
                <a:latin typeface="Gabriola" pitchFamily="82" charset="0"/>
                <a:cs typeface="Arial" pitchFamily="34" charset="0"/>
              </a:rPr>
              <a:t>artetitic</a:t>
            </a:r>
            <a:r>
              <a:rPr lang="en-US" sz="3600" dirty="0" smtClean="0">
                <a:solidFill>
                  <a:srgbClr val="7030A0"/>
                </a:solidFill>
                <a:latin typeface="Gabriola" pitchFamily="82" charset="0"/>
                <a:cs typeface="Arial" pitchFamily="34" charset="0"/>
              </a:rPr>
              <a:t> the rate of fellow eye involvement is 40-50 % </a:t>
            </a:r>
          </a:p>
          <a:p>
            <a:endParaRPr lang="ar-JO" sz="3600" dirty="0">
              <a:solidFill>
                <a:srgbClr val="7030A0"/>
              </a:solidFill>
              <a:latin typeface="Gabriola" pitchFamily="8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briola" pitchFamily="82" charset="0"/>
              </a:rPr>
              <a:t>Optic atrophy </a:t>
            </a:r>
            <a:endParaRPr lang="ar-JO" dirty="0">
              <a:latin typeface="Gabriola" pitchFamily="82" charset="0"/>
            </a:endParaRPr>
          </a:p>
        </p:txBody>
      </p:sp>
      <p:sp>
        <p:nvSpPr>
          <p:cNvPr id="3" name="Content Placeholder 2"/>
          <p:cNvSpPr>
            <a:spLocks noGrp="1"/>
          </p:cNvSpPr>
          <p:nvPr>
            <p:ph idx="1"/>
          </p:nvPr>
        </p:nvSpPr>
        <p:spPr/>
        <p:txBody>
          <a:bodyPr>
            <a:normAutofit fontScale="92500" lnSpcReduction="10000"/>
          </a:bodyPr>
          <a:lstStyle/>
          <a:p>
            <a:pPr>
              <a:buNone/>
            </a:pPr>
            <a:r>
              <a:rPr lang="en-US" b="1" dirty="0" smtClean="0">
                <a:latin typeface="Gabriola" pitchFamily="82" charset="0"/>
                <a:cs typeface="Arial" pitchFamily="34" charset="0"/>
              </a:rPr>
              <a:t>Causes:</a:t>
            </a:r>
          </a:p>
          <a:p>
            <a:r>
              <a:rPr lang="en-US" dirty="0" smtClean="0">
                <a:latin typeface="Gabriola" pitchFamily="82" charset="0"/>
                <a:cs typeface="Arial" pitchFamily="34" charset="0"/>
              </a:rPr>
              <a:t>Optic nerve compression : </a:t>
            </a:r>
            <a:r>
              <a:rPr lang="en-US" dirty="0" err="1" smtClean="0">
                <a:latin typeface="Gabriola" pitchFamily="82" charset="0"/>
                <a:cs typeface="Arial" pitchFamily="34" charset="0"/>
              </a:rPr>
              <a:t>Hx</a:t>
            </a:r>
            <a:r>
              <a:rPr lang="en-US" dirty="0" smtClean="0">
                <a:latin typeface="Gabriola" pitchFamily="82" charset="0"/>
                <a:cs typeface="Arial" pitchFamily="34" charset="0"/>
              </a:rPr>
              <a:t> of </a:t>
            </a:r>
            <a:r>
              <a:rPr lang="en-US" dirty="0" smtClean="0">
                <a:solidFill>
                  <a:srgbClr val="0000CC"/>
                </a:solidFill>
                <a:latin typeface="Gabriola" pitchFamily="82" charset="0"/>
                <a:cs typeface="Arial" pitchFamily="34" charset="0"/>
              </a:rPr>
              <a:t>orbital or </a:t>
            </a:r>
            <a:r>
              <a:rPr lang="en-US" dirty="0" err="1" smtClean="0">
                <a:solidFill>
                  <a:srgbClr val="0000CC"/>
                </a:solidFill>
                <a:latin typeface="Gabriola" pitchFamily="82" charset="0"/>
                <a:cs typeface="Arial" pitchFamily="34" charset="0"/>
              </a:rPr>
              <a:t>chiasmal</a:t>
            </a:r>
            <a:r>
              <a:rPr lang="en-US" dirty="0" smtClean="0">
                <a:solidFill>
                  <a:srgbClr val="0000CC"/>
                </a:solidFill>
                <a:latin typeface="Gabriola" pitchFamily="82" charset="0"/>
                <a:cs typeface="Arial" pitchFamily="34" charset="0"/>
              </a:rPr>
              <a:t> disease .</a:t>
            </a:r>
          </a:p>
          <a:p>
            <a:r>
              <a:rPr lang="en-US" dirty="0" smtClean="0">
                <a:latin typeface="Gabriola" pitchFamily="82" charset="0"/>
                <a:cs typeface="Arial" pitchFamily="34" charset="0"/>
              </a:rPr>
              <a:t>Ischemic optic neuropathy :</a:t>
            </a:r>
            <a:r>
              <a:rPr lang="en-US" dirty="0" err="1" smtClean="0">
                <a:latin typeface="Gabriola" pitchFamily="82" charset="0"/>
                <a:cs typeface="Arial" pitchFamily="34" charset="0"/>
              </a:rPr>
              <a:t>Hx</a:t>
            </a:r>
            <a:r>
              <a:rPr lang="en-US" dirty="0" smtClean="0">
                <a:latin typeface="Gabriola" pitchFamily="82" charset="0"/>
                <a:cs typeface="Arial" pitchFamily="34" charset="0"/>
              </a:rPr>
              <a:t> of  </a:t>
            </a:r>
            <a:r>
              <a:rPr lang="en-US" dirty="0" smtClean="0">
                <a:solidFill>
                  <a:srgbClr val="0000CC"/>
                </a:solidFill>
                <a:latin typeface="Gabriola" pitchFamily="82" charset="0"/>
                <a:cs typeface="Arial" pitchFamily="34" charset="0"/>
              </a:rPr>
              <a:t>sudden </a:t>
            </a:r>
            <a:r>
              <a:rPr lang="en-US" dirty="0" err="1" smtClean="0">
                <a:solidFill>
                  <a:srgbClr val="0000CC"/>
                </a:solidFill>
                <a:latin typeface="Gabriola" pitchFamily="82" charset="0"/>
                <a:cs typeface="Arial" pitchFamily="34" charset="0"/>
              </a:rPr>
              <a:t>uni</a:t>
            </a:r>
            <a:r>
              <a:rPr lang="en-US" dirty="0" smtClean="0">
                <a:solidFill>
                  <a:srgbClr val="0000CC"/>
                </a:solidFill>
                <a:latin typeface="Gabriola" pitchFamily="82" charset="0"/>
                <a:cs typeface="Arial" pitchFamily="34" charset="0"/>
              </a:rPr>
              <a:t>. Visual loss</a:t>
            </a:r>
            <a:r>
              <a:rPr lang="en-US" dirty="0" smtClean="0">
                <a:latin typeface="Gabriola" pitchFamily="82" charset="0"/>
                <a:cs typeface="Arial" pitchFamily="34" charset="0"/>
              </a:rPr>
              <a:t> in the past  </a:t>
            </a:r>
          </a:p>
          <a:p>
            <a:r>
              <a:rPr lang="en-US" dirty="0" smtClean="0">
                <a:latin typeface="Gabriola" pitchFamily="82" charset="0"/>
                <a:cs typeface="Arial" pitchFamily="34" charset="0"/>
              </a:rPr>
              <a:t>Glaucoma : the optic disc is </a:t>
            </a:r>
            <a:r>
              <a:rPr lang="en-US" dirty="0" smtClean="0">
                <a:solidFill>
                  <a:srgbClr val="0000CC"/>
                </a:solidFill>
                <a:latin typeface="Gabriola" pitchFamily="82" charset="0"/>
                <a:cs typeface="Arial" pitchFamily="34" charset="0"/>
              </a:rPr>
              <a:t>pathologically cupped</a:t>
            </a:r>
            <a:r>
              <a:rPr lang="en-US" dirty="0" smtClean="0">
                <a:latin typeface="Gabriola" pitchFamily="82" charset="0"/>
                <a:cs typeface="Arial" pitchFamily="34" charset="0"/>
              </a:rPr>
              <a:t>  </a:t>
            </a:r>
          </a:p>
          <a:p>
            <a:r>
              <a:rPr lang="en-US" dirty="0" smtClean="0">
                <a:latin typeface="Gabriola" pitchFamily="82" charset="0"/>
                <a:cs typeface="Arial" pitchFamily="34" charset="0"/>
              </a:rPr>
              <a:t>ON :  </a:t>
            </a:r>
            <a:r>
              <a:rPr lang="en-US" dirty="0" err="1" smtClean="0">
                <a:latin typeface="Gabriola" pitchFamily="82" charset="0"/>
                <a:cs typeface="Arial" pitchFamily="34" charset="0"/>
              </a:rPr>
              <a:t>Hx</a:t>
            </a:r>
            <a:r>
              <a:rPr lang="en-US" dirty="0" smtClean="0">
                <a:latin typeface="Gabriola" pitchFamily="82" charset="0"/>
                <a:cs typeface="Arial" pitchFamily="34" charset="0"/>
              </a:rPr>
              <a:t> of previous </a:t>
            </a:r>
            <a:r>
              <a:rPr lang="en-US" dirty="0" smtClean="0">
                <a:solidFill>
                  <a:srgbClr val="0000CC"/>
                </a:solidFill>
                <a:latin typeface="Gabriola" pitchFamily="82" charset="0"/>
                <a:cs typeface="Arial" pitchFamily="34" charset="0"/>
              </a:rPr>
              <a:t>loss of vision</a:t>
            </a:r>
            <a:r>
              <a:rPr lang="en-US" dirty="0" smtClean="0">
                <a:latin typeface="Gabriola" pitchFamily="82" charset="0"/>
                <a:cs typeface="Arial" pitchFamily="34" charset="0"/>
              </a:rPr>
              <a:t> / signs of </a:t>
            </a:r>
            <a:r>
              <a:rPr lang="en-US" dirty="0" smtClean="0">
                <a:solidFill>
                  <a:srgbClr val="0000CC"/>
                </a:solidFill>
                <a:latin typeface="Gabriola" pitchFamily="82" charset="0"/>
                <a:cs typeface="Arial" pitchFamily="34" charset="0"/>
              </a:rPr>
              <a:t>MS</a:t>
            </a:r>
            <a:r>
              <a:rPr lang="en-US" dirty="0" smtClean="0">
                <a:latin typeface="Gabriola" pitchFamily="82" charset="0"/>
                <a:cs typeface="Arial" pitchFamily="34" charset="0"/>
              </a:rPr>
              <a:t> </a:t>
            </a:r>
          </a:p>
          <a:p>
            <a:r>
              <a:rPr lang="en-US" dirty="0" smtClean="0">
                <a:latin typeface="Gabriola" pitchFamily="82" charset="0"/>
                <a:cs typeface="Arial" pitchFamily="34" charset="0"/>
              </a:rPr>
              <a:t>Inherited diseases : In the </a:t>
            </a:r>
            <a:r>
              <a:rPr lang="en-US" dirty="0" smtClean="0">
                <a:solidFill>
                  <a:srgbClr val="0000CC"/>
                </a:solidFill>
                <a:latin typeface="Gabriola" pitchFamily="82" charset="0"/>
                <a:cs typeface="Arial" pitchFamily="34" charset="0"/>
              </a:rPr>
              <a:t>1</a:t>
            </a:r>
            <a:r>
              <a:rPr lang="en-US" baseline="30000" dirty="0" smtClean="0">
                <a:solidFill>
                  <a:srgbClr val="0000CC"/>
                </a:solidFill>
                <a:latin typeface="Gabriola" pitchFamily="82" charset="0"/>
                <a:cs typeface="Arial" pitchFamily="34" charset="0"/>
              </a:rPr>
              <a:t>st</a:t>
            </a:r>
            <a:r>
              <a:rPr lang="en-US" dirty="0" smtClean="0">
                <a:solidFill>
                  <a:srgbClr val="0000CC"/>
                </a:solidFill>
                <a:latin typeface="Gabriola" pitchFamily="82" charset="0"/>
                <a:cs typeface="Arial" pitchFamily="34" charset="0"/>
              </a:rPr>
              <a:t> few years</a:t>
            </a:r>
            <a:r>
              <a:rPr lang="en-US" dirty="0" smtClean="0">
                <a:latin typeface="Gabriola" pitchFamily="82" charset="0"/>
                <a:cs typeface="Arial" pitchFamily="34" charset="0"/>
              </a:rPr>
              <a:t> of life </a:t>
            </a:r>
          </a:p>
          <a:p>
            <a:r>
              <a:rPr lang="en-US" dirty="0" smtClean="0">
                <a:latin typeface="Gabriola" pitchFamily="82" charset="0"/>
                <a:cs typeface="Arial" pitchFamily="34" charset="0"/>
              </a:rPr>
              <a:t>Drugs and toxins : may follow </a:t>
            </a:r>
            <a:r>
              <a:rPr lang="en-US" dirty="0" smtClean="0">
                <a:solidFill>
                  <a:srgbClr val="0000CC"/>
                </a:solidFill>
                <a:latin typeface="Gabriola" pitchFamily="82" charset="0"/>
                <a:cs typeface="Arial" pitchFamily="34" charset="0"/>
              </a:rPr>
              <a:t>chemical toxins</a:t>
            </a:r>
            <a:r>
              <a:rPr lang="en-US" dirty="0" smtClean="0">
                <a:latin typeface="Gabriola" pitchFamily="82" charset="0"/>
                <a:cs typeface="Arial" pitchFamily="34" charset="0"/>
              </a:rPr>
              <a:t> </a:t>
            </a:r>
          </a:p>
          <a:p>
            <a:r>
              <a:rPr lang="en-US" dirty="0" smtClean="0">
                <a:latin typeface="Gabriola" pitchFamily="82" charset="0"/>
                <a:cs typeface="Arial" pitchFamily="34" charset="0"/>
              </a:rPr>
              <a:t>Tobacco ,Alcohol &amp; </a:t>
            </a:r>
            <a:r>
              <a:rPr lang="en-US" dirty="0" err="1" smtClean="0">
                <a:latin typeface="Gabriola" pitchFamily="82" charset="0"/>
                <a:cs typeface="Arial" pitchFamily="34" charset="0"/>
              </a:rPr>
              <a:t>vitamine</a:t>
            </a:r>
            <a:r>
              <a:rPr lang="en-US" dirty="0" smtClean="0">
                <a:latin typeface="Gabriola" pitchFamily="82" charset="0"/>
                <a:cs typeface="Arial" pitchFamily="34" charset="0"/>
              </a:rPr>
              <a:t> deficiency  </a:t>
            </a:r>
          </a:p>
          <a:p>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a:lnSpc>
                <a:spcPct val="90000"/>
              </a:lnSpc>
            </a:pPr>
            <a:r>
              <a:rPr lang="en-US" sz="3600" b="1" dirty="0" smtClean="0">
                <a:solidFill>
                  <a:srgbClr val="7030A0"/>
                </a:solidFill>
                <a:latin typeface="Gabriola" pitchFamily="82" charset="0"/>
              </a:rPr>
              <a:t>Signs &amp; symptoms:</a:t>
            </a:r>
          </a:p>
          <a:p>
            <a:pPr>
              <a:lnSpc>
                <a:spcPct val="90000"/>
              </a:lnSpc>
              <a:buFontTx/>
              <a:buChar char="•"/>
            </a:pPr>
            <a:r>
              <a:rPr lang="en-US" dirty="0" smtClean="0">
                <a:solidFill>
                  <a:srgbClr val="000000"/>
                </a:solidFill>
                <a:latin typeface="Gabriola" pitchFamily="82" charset="0"/>
              </a:rPr>
              <a:t>Loss of vision </a:t>
            </a:r>
          </a:p>
          <a:p>
            <a:pPr>
              <a:lnSpc>
                <a:spcPct val="90000"/>
              </a:lnSpc>
              <a:buFontTx/>
              <a:buChar char="•"/>
            </a:pPr>
            <a:r>
              <a:rPr lang="en-US" dirty="0" smtClean="0">
                <a:solidFill>
                  <a:srgbClr val="000000"/>
                </a:solidFill>
                <a:latin typeface="Gabriola" pitchFamily="82" charset="0"/>
              </a:rPr>
              <a:t>Loss of brightness &amp; color discrimination</a:t>
            </a:r>
          </a:p>
          <a:p>
            <a:pPr>
              <a:lnSpc>
                <a:spcPct val="90000"/>
              </a:lnSpc>
              <a:buFontTx/>
              <a:buChar char="•"/>
            </a:pPr>
            <a:r>
              <a:rPr lang="en-US" dirty="0" smtClean="0">
                <a:solidFill>
                  <a:srgbClr val="000000"/>
                </a:solidFill>
                <a:latin typeface="Gabriola" pitchFamily="82" charset="0"/>
              </a:rPr>
              <a:t>Diminished or absent </a:t>
            </a:r>
            <a:r>
              <a:rPr lang="en-US" dirty="0" err="1" smtClean="0">
                <a:solidFill>
                  <a:srgbClr val="000000"/>
                </a:solidFill>
                <a:latin typeface="Gabriola" pitchFamily="82" charset="0"/>
              </a:rPr>
              <a:t>Pupillary</a:t>
            </a:r>
            <a:r>
              <a:rPr lang="en-US" dirty="0" smtClean="0">
                <a:solidFill>
                  <a:srgbClr val="000000"/>
                </a:solidFill>
                <a:latin typeface="Gabriola" pitchFamily="82" charset="0"/>
              </a:rPr>
              <a:t> reflex</a:t>
            </a:r>
          </a:p>
          <a:p>
            <a:pPr>
              <a:lnSpc>
                <a:spcPct val="90000"/>
              </a:lnSpc>
              <a:buFontTx/>
              <a:buChar char="•"/>
            </a:pPr>
            <a:r>
              <a:rPr lang="en-US" dirty="0" smtClean="0">
                <a:solidFill>
                  <a:srgbClr val="000000"/>
                </a:solidFill>
                <a:latin typeface="Gabriola" pitchFamily="82" charset="0"/>
              </a:rPr>
              <a:t>V. F. defect</a:t>
            </a:r>
          </a:p>
          <a:p>
            <a:pPr>
              <a:lnSpc>
                <a:spcPct val="90000"/>
              </a:lnSpc>
              <a:buFontTx/>
              <a:buChar char="•"/>
            </a:pPr>
            <a:r>
              <a:rPr lang="en-US" dirty="0" smtClean="0">
                <a:solidFill>
                  <a:srgbClr val="000000"/>
                </a:solidFill>
                <a:latin typeface="Gabriola" pitchFamily="82" charset="0"/>
              </a:rPr>
              <a:t>Blindness </a:t>
            </a:r>
            <a:r>
              <a:rPr lang="en-US" sz="2800" i="1" dirty="0" smtClean="0">
                <a:solidFill>
                  <a:srgbClr val="000000"/>
                </a:solidFill>
                <a:latin typeface="Gabriola" pitchFamily="82" charset="0"/>
              </a:rPr>
              <a:t>( end result)</a:t>
            </a:r>
          </a:p>
          <a:p>
            <a:pPr>
              <a:lnSpc>
                <a:spcPct val="90000"/>
              </a:lnSpc>
              <a:buFontTx/>
              <a:buChar char="•"/>
            </a:pPr>
            <a:endParaRPr lang="en-US" sz="2800" i="1" dirty="0" smtClean="0">
              <a:solidFill>
                <a:srgbClr val="000000"/>
              </a:solidFill>
              <a:latin typeface="Gabriola" pitchFamily="82" charset="0"/>
            </a:endParaRPr>
          </a:p>
          <a:p>
            <a:pPr>
              <a:lnSpc>
                <a:spcPct val="90000"/>
              </a:lnSpc>
            </a:pPr>
            <a:r>
              <a:rPr lang="en-US" sz="3600" b="1" dirty="0" smtClean="0">
                <a:solidFill>
                  <a:srgbClr val="7030A0"/>
                </a:solidFill>
                <a:latin typeface="Gabriola" pitchFamily="82" charset="0"/>
              </a:rPr>
              <a:t>Treatment:</a:t>
            </a:r>
          </a:p>
          <a:p>
            <a:pPr>
              <a:lnSpc>
                <a:spcPct val="90000"/>
              </a:lnSpc>
              <a:buFontTx/>
              <a:buChar char="•"/>
            </a:pPr>
            <a:r>
              <a:rPr lang="en-US" dirty="0" smtClean="0">
                <a:solidFill>
                  <a:srgbClr val="000000"/>
                </a:solidFill>
                <a:latin typeface="Gabriola" pitchFamily="82" charset="0"/>
              </a:rPr>
              <a:t>Optic nerve can’t regenerate, so visual loss is irreversible.</a:t>
            </a:r>
          </a:p>
          <a:p>
            <a:endParaRPr lang="ar-JO" dirty="0">
              <a:latin typeface="Gabriola" pitchFamily="82"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normAutofit fontScale="90000"/>
          </a:bodyPr>
          <a:lstStyle/>
          <a:p>
            <a:r>
              <a:rPr lang="en-US" sz="2000" dirty="0" smtClean="0">
                <a:solidFill>
                  <a:srgbClr val="000000"/>
                </a:solidFill>
                <a:latin typeface="Georgia" pitchFamily="18" charset="0"/>
              </a:rPr>
              <a:t>Observed clinically as :</a:t>
            </a:r>
            <a:br>
              <a:rPr lang="en-US" sz="2000" dirty="0" smtClean="0">
                <a:solidFill>
                  <a:srgbClr val="000000"/>
                </a:solidFill>
                <a:latin typeface="Georgia" pitchFamily="18" charset="0"/>
              </a:rPr>
            </a:br>
            <a:r>
              <a:rPr lang="en-US" sz="2000" dirty="0" smtClean="0">
                <a:solidFill>
                  <a:schemeClr val="tx2"/>
                </a:solidFill>
                <a:latin typeface="Arial" pitchFamily="34" charset="0"/>
                <a:cs typeface="Arial" pitchFamily="34" charset="0"/>
              </a:rPr>
              <a:t>disc pale &amp; white, margins are distinct</a:t>
            </a:r>
            <a:r>
              <a:rPr lang="en-US" sz="2000" b="1" dirty="0" smtClean="0">
                <a:solidFill>
                  <a:schemeClr val="tx2"/>
                </a:solidFill>
                <a:latin typeface="Arial" pitchFamily="34" charset="0"/>
                <a:cs typeface="Arial" pitchFamily="34" charset="0"/>
              </a:rPr>
              <a:t/>
            </a:r>
            <a:br>
              <a:rPr lang="en-US" sz="2000" b="1" dirty="0" smtClean="0">
                <a:solidFill>
                  <a:schemeClr val="tx2"/>
                </a:solidFill>
                <a:latin typeface="Arial" pitchFamily="34" charset="0"/>
                <a:cs typeface="Arial" pitchFamily="34" charset="0"/>
              </a:rPr>
            </a:br>
            <a:r>
              <a:rPr lang="en-US" sz="2000" b="1" dirty="0" smtClean="0">
                <a:solidFill>
                  <a:schemeClr val="tx2"/>
                </a:solidFill>
                <a:latin typeface="Arial" pitchFamily="34" charset="0"/>
                <a:cs typeface="Arial" pitchFamily="34" charset="0"/>
              </a:rPr>
              <a:t/>
            </a:r>
            <a:br>
              <a:rPr lang="en-US" sz="2000" b="1" dirty="0" smtClean="0">
                <a:solidFill>
                  <a:schemeClr val="tx2"/>
                </a:solidFill>
                <a:latin typeface="Arial" pitchFamily="34" charset="0"/>
                <a:cs typeface="Arial" pitchFamily="34" charset="0"/>
              </a:rPr>
            </a:br>
            <a:endParaRPr lang="ar-JO" sz="2000" dirty="0"/>
          </a:p>
        </p:txBody>
      </p:sp>
      <p:pic>
        <p:nvPicPr>
          <p:cNvPr id="4" name="Picture 4" descr="atrophy"/>
          <p:cNvPicPr>
            <a:picLocks noGrp="1" noChangeAspect="1" noChangeArrowheads="1"/>
          </p:cNvPicPr>
          <p:nvPr>
            <p:ph idx="1"/>
          </p:nvPr>
        </p:nvPicPr>
        <p:blipFill>
          <a:blip r:embed="rId2" cstate="print"/>
          <a:srcRect/>
          <a:stretch>
            <a:fillRect/>
          </a:stretch>
        </p:blipFill>
        <p:spPr bwMode="auto">
          <a:xfrm>
            <a:off x="1219200" y="1676400"/>
            <a:ext cx="670560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a:xfrm>
            <a:off x="214313" y="571500"/>
            <a:ext cx="4043362" cy="1066800"/>
          </a:xfrm>
        </p:spPr>
        <p:txBody>
          <a:bodyPr/>
          <a:lstStyle/>
          <a:p>
            <a:pPr eaLnBrk="1" hangingPunct="1"/>
            <a:r>
              <a:rPr lang="en-US" sz="2800" b="1" smtClean="0">
                <a:cs typeface="Arial" pitchFamily="34" charset="0"/>
              </a:rPr>
              <a:t>Efferent Pathway of Pupillary Light Reflex</a:t>
            </a:r>
            <a:r>
              <a:rPr lang="en-US" sz="2800" smtClean="0">
                <a:cs typeface="Arial" pitchFamily="34" charset="0"/>
              </a:rPr>
              <a:t> </a:t>
            </a:r>
            <a:br>
              <a:rPr lang="en-US" sz="2800" smtClean="0">
                <a:cs typeface="Arial" pitchFamily="34" charset="0"/>
              </a:rPr>
            </a:br>
            <a:endParaRPr lang="ar-JO" sz="2800" smtClean="0">
              <a:cs typeface="Arial" pitchFamily="34" charset="0"/>
            </a:endParaRPr>
          </a:p>
        </p:txBody>
      </p:sp>
      <p:sp>
        <p:nvSpPr>
          <p:cNvPr id="10243" name="عنصر نائب للمحتوى 2"/>
          <p:cNvSpPr>
            <a:spLocks noGrp="1"/>
          </p:cNvSpPr>
          <p:nvPr>
            <p:ph idx="1"/>
          </p:nvPr>
        </p:nvSpPr>
        <p:spPr>
          <a:xfrm>
            <a:off x="0" y="1428750"/>
            <a:ext cx="4114800" cy="4324350"/>
          </a:xfrm>
        </p:spPr>
        <p:txBody>
          <a:bodyPr/>
          <a:lstStyle/>
          <a:p>
            <a:pPr algn="l" rtl="0" eaLnBrk="1" hangingPunct="1">
              <a:buFont typeface="Georgia" pitchFamily="18" charset="0"/>
              <a:buNone/>
            </a:pPr>
            <a:r>
              <a:rPr lang="en-US" sz="1600" smtClean="0">
                <a:cs typeface="Arial" pitchFamily="34" charset="0"/>
              </a:rPr>
              <a:t>● The Edinger-Westphal nucleus projects pre-ganglionic parasympathetic fibers, which exit the midbrain and travel along the </a:t>
            </a:r>
            <a:r>
              <a:rPr lang="en-US" sz="1600" b="1" smtClean="0">
                <a:cs typeface="Arial" pitchFamily="34" charset="0"/>
              </a:rPr>
              <a:t>oculomotor nerve</a:t>
            </a:r>
            <a:r>
              <a:rPr lang="en-US" sz="1600" smtClean="0">
                <a:cs typeface="Arial" pitchFamily="34" charset="0"/>
              </a:rPr>
              <a:t> (CN III) and then synapse on post-ganglionic parasympathetic fibers in the </a:t>
            </a:r>
            <a:r>
              <a:rPr lang="en-US" sz="1600" b="1" smtClean="0">
                <a:cs typeface="Arial" pitchFamily="34" charset="0"/>
              </a:rPr>
              <a:t>ciliary ganglion</a:t>
            </a:r>
            <a:endParaRPr lang="en-US" sz="1600" smtClean="0">
              <a:cs typeface="Arial" pitchFamily="34" charset="0"/>
            </a:endParaRPr>
          </a:p>
          <a:p>
            <a:pPr algn="l" rtl="0" eaLnBrk="1" hangingPunct="1">
              <a:buFont typeface="Georgia" pitchFamily="18" charset="0"/>
              <a:buNone/>
            </a:pPr>
            <a:r>
              <a:rPr lang="en-US" sz="1600" smtClean="0">
                <a:cs typeface="Arial" pitchFamily="34" charset="0"/>
              </a:rPr>
              <a:t>● Ciliary ganglion post-ganglionic parasympathetic fibers (short ciliary nerves) innervate the sphincter muscle of the pupils resulting in pupillary constriction.</a:t>
            </a:r>
          </a:p>
          <a:p>
            <a:pPr algn="l" rtl="0" eaLnBrk="1" hangingPunct="1">
              <a:buFont typeface="Georgia" pitchFamily="18" charset="0"/>
              <a:buNone/>
            </a:pPr>
            <a:r>
              <a:rPr lang="en-US" sz="1600" smtClean="0">
                <a:cs typeface="Arial" pitchFamily="34" charset="0"/>
              </a:rPr>
              <a:t>The physiological result is that light shined in one eye will result in pupillary constriction in both the ipsilateral pupil (</a:t>
            </a:r>
            <a:r>
              <a:rPr lang="en-US" sz="1600" b="1" smtClean="0">
                <a:cs typeface="Arial" pitchFamily="34" charset="0"/>
              </a:rPr>
              <a:t>direct pupillary light reflex</a:t>
            </a:r>
            <a:r>
              <a:rPr lang="en-US" sz="1600" smtClean="0">
                <a:cs typeface="Arial" pitchFamily="34" charset="0"/>
              </a:rPr>
              <a:t>) and the contralateral pupil (</a:t>
            </a:r>
            <a:r>
              <a:rPr lang="en-US" sz="1600" b="1" smtClean="0">
                <a:cs typeface="Arial" pitchFamily="34" charset="0"/>
              </a:rPr>
              <a:t>consensual pupillary light reflex)</a:t>
            </a:r>
            <a:r>
              <a:rPr lang="en-US" sz="1600" smtClean="0">
                <a:cs typeface="Arial" pitchFamily="34" charset="0"/>
              </a:rPr>
              <a:t>.</a:t>
            </a:r>
          </a:p>
          <a:p>
            <a:pPr algn="l" rtl="0" eaLnBrk="1" hangingPunct="1">
              <a:buFont typeface="Georgia" pitchFamily="18" charset="0"/>
              <a:buNone/>
            </a:pPr>
            <a:endParaRPr lang="ar-JO" sz="1600" smtClean="0"/>
          </a:p>
        </p:txBody>
      </p:sp>
      <p:sp>
        <p:nvSpPr>
          <p:cNvPr id="10244" name="عنصر نائب لرقم الشريحة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453436B-91CC-42BE-81D8-42BDBC1D2737}" type="slidenum">
              <a:rPr lang="ar-SA" smtClean="0">
                <a:solidFill>
                  <a:srgbClr val="FFFFFF"/>
                </a:solidFill>
              </a:rPr>
              <a:pPr eaLnBrk="1" hangingPunct="1"/>
              <a:t>6</a:t>
            </a:fld>
            <a:endParaRPr lang="en-US" smtClean="0">
              <a:solidFill>
                <a:srgbClr val="FFFFFF"/>
              </a:solidFill>
            </a:endParaRPr>
          </a:p>
        </p:txBody>
      </p:sp>
      <p:pic>
        <p:nvPicPr>
          <p:cNvPr id="10245" name="صورة 4" descr="visual pat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0"/>
            <a:ext cx="4643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66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eaLnBrk="1" hangingPunct="1">
              <a:defRPr/>
            </a:pPr>
            <a:r>
              <a:rPr lang="en-US" sz="2900" b="1" smtClean="0"/>
              <a:t>Normal Pupillary Light Response</a:t>
            </a:r>
            <a:r>
              <a:rPr lang="en-US" sz="2900" smtClean="0"/>
              <a:t> :</a:t>
            </a:r>
            <a:br>
              <a:rPr lang="en-US" sz="2900" smtClean="0"/>
            </a:br>
            <a:r>
              <a:rPr lang="en-US" sz="2900" smtClean="0"/>
              <a:t/>
            </a:r>
            <a:br>
              <a:rPr lang="en-US" sz="2900" smtClean="0"/>
            </a:br>
            <a:endParaRPr lang="ar-JO" sz="2900" smtClean="0"/>
          </a:p>
        </p:txBody>
      </p:sp>
      <p:sp>
        <p:nvSpPr>
          <p:cNvPr id="11267" name="عنصر نائب للمحتوى 2"/>
          <p:cNvSpPr>
            <a:spLocks noGrp="1"/>
          </p:cNvSpPr>
          <p:nvPr>
            <p:ph idx="1"/>
          </p:nvPr>
        </p:nvSpPr>
        <p:spPr>
          <a:xfrm>
            <a:off x="457200" y="2249488"/>
            <a:ext cx="4329113" cy="4324350"/>
          </a:xfrm>
        </p:spPr>
        <p:txBody>
          <a:bodyPr/>
          <a:lstStyle/>
          <a:p>
            <a:pPr algn="l" rtl="0" eaLnBrk="1" hangingPunct="1">
              <a:buFont typeface="Georgia" pitchFamily="18" charset="0"/>
              <a:buNone/>
            </a:pPr>
            <a:r>
              <a:rPr lang="en-US" b="1" smtClean="0">
                <a:cs typeface="Arial" pitchFamily="34" charset="0"/>
              </a:rPr>
              <a:t>Row 1</a:t>
            </a:r>
            <a:r>
              <a:rPr lang="en-US" smtClean="0">
                <a:cs typeface="Arial" pitchFamily="34" charset="0"/>
              </a:rPr>
              <a:t>: pupils in a dark room without light stimulation.</a:t>
            </a:r>
          </a:p>
          <a:p>
            <a:pPr algn="l" rtl="0" eaLnBrk="1" hangingPunct="1">
              <a:buFont typeface="Georgia" pitchFamily="18" charset="0"/>
              <a:buNone/>
            </a:pPr>
            <a:r>
              <a:rPr lang="en-US" b="1" smtClean="0">
                <a:cs typeface="Arial" pitchFamily="34" charset="0"/>
              </a:rPr>
              <a:t>Row 2</a:t>
            </a:r>
            <a:r>
              <a:rPr lang="en-US" smtClean="0">
                <a:cs typeface="Arial" pitchFamily="34" charset="0"/>
              </a:rPr>
              <a:t>: intact direct and consensual responses for right eye</a:t>
            </a:r>
          </a:p>
          <a:p>
            <a:pPr algn="l" rtl="0" eaLnBrk="1" hangingPunct="1">
              <a:buFont typeface="Georgia" pitchFamily="18" charset="0"/>
              <a:buNone/>
            </a:pPr>
            <a:r>
              <a:rPr lang="en-US" b="1" smtClean="0">
                <a:cs typeface="Arial" pitchFamily="34" charset="0"/>
              </a:rPr>
              <a:t>Row 3</a:t>
            </a:r>
            <a:r>
              <a:rPr lang="en-US" smtClean="0">
                <a:cs typeface="Arial" pitchFamily="34" charset="0"/>
              </a:rPr>
              <a:t>: intact direct and consensual responses for left eye</a:t>
            </a:r>
          </a:p>
          <a:p>
            <a:pPr algn="l" rtl="0" eaLnBrk="1" hangingPunct="1">
              <a:buFont typeface="Georgia" pitchFamily="18" charset="0"/>
              <a:buNone/>
            </a:pPr>
            <a:endParaRPr lang="ar-JO" smtClean="0"/>
          </a:p>
        </p:txBody>
      </p:sp>
      <p:pic>
        <p:nvPicPr>
          <p:cNvPr id="11268" name="صورة 4" descr="light reflex.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928813"/>
            <a:ext cx="428625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852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p:txBody>
          <a:bodyPr/>
          <a:lstStyle/>
          <a:p>
            <a:pPr eaLnBrk="1" hangingPunct="1"/>
            <a:r>
              <a:rPr lang="en-US" smtClean="0">
                <a:cs typeface="Arial" pitchFamily="34" charset="0"/>
              </a:rPr>
              <a:t>Causes of pupil disorders </a:t>
            </a:r>
          </a:p>
        </p:txBody>
      </p:sp>
      <p:sp>
        <p:nvSpPr>
          <p:cNvPr id="12291" name="Rectangle 3"/>
          <p:cNvSpPr>
            <a:spLocks noGrp="1" noRot="1" noChangeArrowheads="1"/>
          </p:cNvSpPr>
          <p:nvPr>
            <p:ph idx="1"/>
          </p:nvPr>
        </p:nvSpPr>
        <p:spPr/>
        <p:txBody>
          <a:bodyPr/>
          <a:lstStyle/>
          <a:p>
            <a:pPr algn="l" rtl="0" eaLnBrk="1" hangingPunct="1"/>
            <a:r>
              <a:rPr lang="en-US" smtClean="0">
                <a:cs typeface="Arial" pitchFamily="34" charset="0"/>
              </a:rPr>
              <a:t>Ocular causes</a:t>
            </a:r>
          </a:p>
          <a:p>
            <a:pPr algn="l" rtl="0" eaLnBrk="1" hangingPunct="1">
              <a:buFont typeface="Wingdings" pitchFamily="2" charset="2"/>
              <a:buNone/>
            </a:pPr>
            <a:r>
              <a:rPr lang="en-US" smtClean="0">
                <a:cs typeface="Arial" pitchFamily="34" charset="0"/>
              </a:rPr>
              <a:t> </a:t>
            </a:r>
          </a:p>
          <a:p>
            <a:pPr algn="l" rtl="0" eaLnBrk="1" hangingPunct="1"/>
            <a:r>
              <a:rPr lang="en-US" smtClean="0">
                <a:cs typeface="Arial" pitchFamily="34" charset="0"/>
              </a:rPr>
              <a:t>Neurological causes .</a:t>
            </a:r>
          </a:p>
          <a:p>
            <a:pPr algn="l" rtl="0" eaLnBrk="1" hangingPunct="1"/>
            <a:endParaRPr lang="en-US" smtClean="0">
              <a:cs typeface="Arial" pitchFamily="34" charset="0"/>
            </a:endParaRPr>
          </a:p>
          <a:p>
            <a:pPr algn="l" rtl="0" eaLnBrk="1" hangingPunct="1"/>
            <a:r>
              <a:rPr lang="en-US" smtClean="0">
                <a:cs typeface="Arial" pitchFamily="34" charset="0"/>
              </a:rPr>
              <a:t>Other causes (drugs)</a:t>
            </a:r>
          </a:p>
          <a:p>
            <a:pPr algn="l" rtl="0" eaLnBrk="1" hangingPunct="1">
              <a:buFont typeface="Georgia" pitchFamily="18" charset="0"/>
              <a:buNone/>
            </a:pPr>
            <a:r>
              <a:rPr lang="en-US" smtClean="0">
                <a:cs typeface="Arial" pitchFamily="34" charset="0"/>
              </a:rPr>
              <a:t> </a:t>
            </a:r>
          </a:p>
        </p:txBody>
      </p:sp>
    </p:spTree>
    <p:extLst>
      <p:ext uri="{BB962C8B-B14F-4D97-AF65-F5344CB8AC3E}">
        <p14:creationId xmlns:p14="http://schemas.microsoft.com/office/powerpoint/2010/main" val="151445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14313" y="571500"/>
            <a:ext cx="8229600" cy="1066800"/>
          </a:xfrm>
        </p:spPr>
        <p:txBody>
          <a:bodyPr>
            <a:normAutofit fontScale="90000"/>
          </a:bodyPr>
          <a:lstStyle/>
          <a:p>
            <a:pPr eaLnBrk="1" fontAlgn="auto" hangingPunct="1">
              <a:spcAft>
                <a:spcPts val="0"/>
              </a:spcAft>
              <a:defRPr/>
            </a:pPr>
            <a:r>
              <a:rPr lang="en-US" dirty="0" smtClean="0">
                <a:cs typeface="+mj-cs"/>
              </a:rPr>
              <a:t>Ocular causes of </a:t>
            </a:r>
            <a:r>
              <a:rPr lang="en-US" dirty="0" err="1" smtClean="0">
                <a:cs typeface="+mj-cs"/>
              </a:rPr>
              <a:t>pupillary</a:t>
            </a:r>
            <a:r>
              <a:rPr lang="en-US" dirty="0" smtClean="0">
                <a:cs typeface="+mj-cs"/>
              </a:rPr>
              <a:t> abnormalities </a:t>
            </a:r>
          </a:p>
        </p:txBody>
      </p:sp>
      <p:sp>
        <p:nvSpPr>
          <p:cNvPr id="6147" name="Rectangle 3"/>
          <p:cNvSpPr>
            <a:spLocks noGrp="1" noRot="1" noChangeArrowheads="1"/>
          </p:cNvSpPr>
          <p:nvPr>
            <p:ph idx="1"/>
          </p:nvPr>
        </p:nvSpPr>
        <p:spPr>
          <a:xfrm>
            <a:off x="214313" y="1785938"/>
            <a:ext cx="8229600" cy="4324350"/>
          </a:xfrm>
        </p:spPr>
        <p:txBody>
          <a:bodyPr>
            <a:normAutofit fontScale="92500" lnSpcReduction="10000"/>
          </a:bodyPr>
          <a:lstStyle/>
          <a:p>
            <a:pPr marL="365760" indent="-256032" algn="l" rtl="0" eaLnBrk="1" fontAlgn="auto" hangingPunct="1">
              <a:spcAft>
                <a:spcPts val="0"/>
              </a:spcAft>
              <a:buClr>
                <a:schemeClr val="accent3"/>
              </a:buClr>
              <a:buFont typeface="Georgia"/>
              <a:buNone/>
              <a:defRPr/>
            </a:pPr>
            <a:r>
              <a:rPr lang="en-US" dirty="0" smtClean="0"/>
              <a:t>Several diseases of the eye cause pupil irregularity and alter pupil reactions:</a:t>
            </a:r>
          </a:p>
          <a:p>
            <a:pPr marL="365760" indent="-256032" algn="l" rtl="0" eaLnBrk="1" fontAlgn="auto" hangingPunct="1">
              <a:spcAft>
                <a:spcPts val="0"/>
              </a:spcAft>
              <a:buClr>
                <a:schemeClr val="accent3"/>
              </a:buClr>
              <a:buFont typeface="Georgia"/>
              <a:buNone/>
              <a:defRPr/>
            </a:pPr>
            <a:endParaRPr lang="en-US" dirty="0" smtClean="0"/>
          </a:p>
          <a:p>
            <a:pPr marL="365760" indent="-256032" algn="l" rtl="0" eaLnBrk="1" fontAlgn="auto" hangingPunct="1">
              <a:spcAft>
                <a:spcPts val="0"/>
              </a:spcAft>
              <a:buClr>
                <a:schemeClr val="accent3"/>
              </a:buClr>
              <a:buFont typeface="Georgia"/>
              <a:buNone/>
              <a:defRPr/>
            </a:pPr>
            <a:r>
              <a:rPr lang="en-US" dirty="0" smtClean="0"/>
              <a:t>• </a:t>
            </a:r>
            <a:r>
              <a:rPr lang="en-US" dirty="0" smtClean="0">
                <a:solidFill>
                  <a:srgbClr val="FF0000"/>
                </a:solidFill>
              </a:rPr>
              <a:t>anterior </a:t>
            </a:r>
            <a:r>
              <a:rPr lang="en-US" dirty="0" err="1" smtClean="0">
                <a:solidFill>
                  <a:srgbClr val="FF0000"/>
                </a:solidFill>
              </a:rPr>
              <a:t>uveitis</a:t>
            </a:r>
            <a:r>
              <a:rPr lang="en-US" dirty="0" smtClean="0"/>
              <a:t>, when posterior </a:t>
            </a:r>
            <a:r>
              <a:rPr lang="en-US" dirty="0" err="1" smtClean="0"/>
              <a:t>synechiae</a:t>
            </a:r>
            <a:r>
              <a:rPr lang="en-US" dirty="0" smtClean="0"/>
              <a:t> give the pupil an irregular appearance</a:t>
            </a:r>
          </a:p>
          <a:p>
            <a:pPr marL="365760" indent="-256032" algn="l" rtl="0" eaLnBrk="1" fontAlgn="auto" hangingPunct="1">
              <a:spcAft>
                <a:spcPts val="0"/>
              </a:spcAft>
              <a:buClr>
                <a:schemeClr val="accent3"/>
              </a:buClr>
              <a:buFont typeface="Georgia"/>
              <a:buNone/>
              <a:defRPr/>
            </a:pPr>
            <a:r>
              <a:rPr lang="en-US" dirty="0" smtClean="0"/>
              <a:t>• the </a:t>
            </a:r>
            <a:r>
              <a:rPr lang="en-US" dirty="0" err="1" smtClean="0"/>
              <a:t>sequelae</a:t>
            </a:r>
            <a:r>
              <a:rPr lang="en-US" dirty="0" smtClean="0"/>
              <a:t> of intraocular surgery</a:t>
            </a:r>
          </a:p>
          <a:p>
            <a:pPr marL="365760" indent="-256032" algn="l" rtl="0" eaLnBrk="1" fontAlgn="auto" hangingPunct="1">
              <a:spcAft>
                <a:spcPts val="0"/>
              </a:spcAft>
              <a:buClr>
                <a:schemeClr val="accent3"/>
              </a:buClr>
              <a:buFont typeface="Georgia"/>
              <a:buNone/>
              <a:defRPr/>
            </a:pPr>
            <a:r>
              <a:rPr lang="en-US" dirty="0" smtClean="0"/>
              <a:t>• </a:t>
            </a:r>
            <a:r>
              <a:rPr lang="en-US" dirty="0" smtClean="0">
                <a:solidFill>
                  <a:srgbClr val="FF0000"/>
                </a:solidFill>
              </a:rPr>
              <a:t>blunt trauma to the eye</a:t>
            </a:r>
            <a:r>
              <a:rPr lang="en-US" dirty="0" smtClean="0"/>
              <a:t>, which may rupture the sphincter muscle, causing irregularity or fixed dilation </a:t>
            </a:r>
            <a:r>
              <a:rPr lang="en-US" dirty="0" smtClean="0">
                <a:solidFill>
                  <a:srgbClr val="FF0000"/>
                </a:solidFill>
              </a:rPr>
              <a:t>( </a:t>
            </a:r>
            <a:r>
              <a:rPr lang="en-US" i="1" dirty="0" smtClean="0">
                <a:solidFill>
                  <a:srgbClr val="FF0000"/>
                </a:solidFill>
              </a:rPr>
              <a:t>traumatic </a:t>
            </a:r>
            <a:r>
              <a:rPr lang="en-US" i="1" dirty="0" err="1" smtClean="0">
                <a:solidFill>
                  <a:srgbClr val="FF0000"/>
                </a:solidFill>
              </a:rPr>
              <a:t>mydriasis</a:t>
            </a:r>
            <a:r>
              <a:rPr lang="en-US" i="1" dirty="0" smtClean="0">
                <a:solidFill>
                  <a:srgbClr val="FF0000"/>
                </a:solidFill>
              </a:rPr>
              <a:t> )</a:t>
            </a:r>
          </a:p>
          <a:p>
            <a:pPr marL="365760" indent="-256032" algn="l" rtl="0" eaLnBrk="1" fontAlgn="auto" hangingPunct="1">
              <a:spcAft>
                <a:spcPts val="0"/>
              </a:spcAft>
              <a:buClr>
                <a:schemeClr val="accent3"/>
              </a:buClr>
              <a:buFont typeface="Georgia"/>
              <a:buNone/>
              <a:defRPr/>
            </a:pPr>
            <a:r>
              <a:rPr lang="en-US" dirty="0" smtClean="0"/>
              <a:t>• an acute and severe rise in ocular pressure – as in </a:t>
            </a:r>
            <a:r>
              <a:rPr lang="en-US" dirty="0" smtClean="0">
                <a:solidFill>
                  <a:srgbClr val="FF0000"/>
                </a:solidFill>
              </a:rPr>
              <a:t>acute glaucoma</a:t>
            </a:r>
            <a:r>
              <a:rPr lang="en-US" dirty="0" smtClean="0"/>
              <a:t>.</a:t>
            </a:r>
          </a:p>
        </p:txBody>
      </p:sp>
    </p:spTree>
    <p:extLst>
      <p:ext uri="{BB962C8B-B14F-4D97-AF65-F5344CB8AC3E}">
        <p14:creationId xmlns:p14="http://schemas.microsoft.com/office/powerpoint/2010/main" val="403505367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1850</Words>
  <Application>Microsoft Office PowerPoint</Application>
  <PresentationFormat>On-screen Show (4:3)</PresentationFormat>
  <Paragraphs>282</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حضري</vt:lpstr>
      <vt:lpstr>Pupils &amp; Optic nerve </vt:lpstr>
      <vt:lpstr>The pupil</vt:lpstr>
      <vt:lpstr>PowerPoint Presentation</vt:lpstr>
      <vt:lpstr>Anatomy &amp; pupilary reflexes </vt:lpstr>
      <vt:lpstr>Afferent Pathway of Pupillary Light Reflex  </vt:lpstr>
      <vt:lpstr>Efferent Pathway of Pupillary Light Reflex  </vt:lpstr>
      <vt:lpstr>Normal Pupillary Light Response :  </vt:lpstr>
      <vt:lpstr>Causes of pupil disorders </vt:lpstr>
      <vt:lpstr>Ocular causes of pupillary abnormalities </vt:lpstr>
      <vt:lpstr>PowerPoint Presentation</vt:lpstr>
      <vt:lpstr>Neurological causes of abnormal pupil </vt:lpstr>
      <vt:lpstr>Horner's syndrome presentation </vt:lpstr>
      <vt:lpstr>Causes</vt:lpstr>
      <vt:lpstr>PowerPoint Presentation</vt:lpstr>
      <vt:lpstr> Relative afferent pupillary defect</vt:lpstr>
      <vt:lpstr>Light near dissociation </vt:lpstr>
      <vt:lpstr>Adie’s tonic pupil</vt:lpstr>
      <vt:lpstr>Presentation </vt:lpstr>
      <vt:lpstr>Pupillary finding </vt:lpstr>
      <vt:lpstr>Argyll Robertson pupil</vt:lpstr>
      <vt:lpstr>Mid –brain pupil </vt:lpstr>
      <vt:lpstr>Other causes of abnormal pupil</vt:lpstr>
      <vt:lpstr>Drugs </vt:lpstr>
      <vt:lpstr>PowerPoint Presentation</vt:lpstr>
      <vt:lpstr>Optic Nerve Diseases</vt:lpstr>
      <vt:lpstr>Optic nerve</vt:lpstr>
      <vt:lpstr>PowerPoint Presentation</vt:lpstr>
      <vt:lpstr>Optic nerve head swelling:  it is a swelling of the optic disc. In response to many  ocular or systemic disorders  </vt:lpstr>
      <vt:lpstr>PowerPoint Presentation</vt:lpstr>
      <vt:lpstr>PowerPoint Presentation</vt:lpstr>
      <vt:lpstr>Causes of ON head swelling :</vt:lpstr>
      <vt:lpstr>DDx of optic nerve head swelling :</vt:lpstr>
      <vt:lpstr>Symptoms of increase icp</vt:lpstr>
      <vt:lpstr>Signs of high ICP:</vt:lpstr>
      <vt:lpstr>Investigations:</vt:lpstr>
      <vt:lpstr>Treatment :</vt:lpstr>
      <vt:lpstr>Optic neuritis :</vt:lpstr>
      <vt:lpstr>PowerPoint Presentation</vt:lpstr>
      <vt:lpstr>Causes:</vt:lpstr>
      <vt:lpstr>Optic Neuritis presentation </vt:lpstr>
      <vt:lpstr>Examination: </vt:lpstr>
      <vt:lpstr>Papillitis</vt:lpstr>
      <vt:lpstr>PowerPoint Presentation</vt:lpstr>
      <vt:lpstr>Management</vt:lpstr>
      <vt:lpstr>on MRI hyperintense changes in on  multiple  lesions on more than one level peri-ventricular , infratentorrial and spinal cord lesions &lt;5mm more likely the diagnosis is MS </vt:lpstr>
      <vt:lpstr>Prognosis </vt:lpstr>
      <vt:lpstr>Ischemic optic neuropathy </vt:lpstr>
      <vt:lpstr>Aretritic type:</vt:lpstr>
      <vt:lpstr>GCA signs </vt:lpstr>
      <vt:lpstr>Histological findings:</vt:lpstr>
      <vt:lpstr>Investigations </vt:lpstr>
      <vt:lpstr>Treatment</vt:lpstr>
      <vt:lpstr>Prognosis </vt:lpstr>
      <vt:lpstr>Optic atrophy </vt:lpstr>
      <vt:lpstr>PowerPoint Presentation</vt:lpstr>
      <vt:lpstr>Observed clinically as : disc pale &amp; white, margins are distinct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 Nerve Diseases</dc:title>
  <dc:creator>user</dc:creator>
  <cp:lastModifiedBy>Rabai </cp:lastModifiedBy>
  <cp:revision>37</cp:revision>
  <dcterms:created xsi:type="dcterms:W3CDTF">2006-08-16T00:00:00Z</dcterms:created>
  <dcterms:modified xsi:type="dcterms:W3CDTF">2020-12-13T22:31:51Z</dcterms:modified>
</cp:coreProperties>
</file>