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43.xml"/>
  <Override ContentType="application/vnd.openxmlformats-officedocument.presentationml.slide+xml" PartName="/ppt/slides/slide18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46.xml"/>
  <Override ContentType="application/vnd.openxmlformats-officedocument.presentationml.slide+xml" PartName="/ppt/slides/slide38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44.xml"/>
  <Override ContentType="application/vnd.openxmlformats-officedocument.presentationml.slide+xml" PartName="/ppt/slides/slide2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6858000" cx="9144000"/>
  <p:notesSz cx="6858000" cy="9144000"/>
  <p:defaultTextStyle>
    <a:defPPr lvl="0">
      <a:defRPr lang="ar-JO"/>
    </a:defPPr>
    <a:lvl1pPr defTabSz="914400" eaLnBrk="1" hangingPunct="1" latinLnBrk="0" lvl="0" marL="0" rtl="1" algn="r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1" algn="r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1" algn="r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1" algn="r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1" algn="r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1" algn="r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1" algn="r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1" algn="r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1" algn="r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C9AB0C6-3169-4844-9759-B0692B5E1B4D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D7D8EC-99CB-449F-9303-C6BC294C51C1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9074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T wave inversion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7D8EC-99CB-449F-9303-C6BC294C51C1}" type="slidenum">
              <a:rPr lang="ar-JO" smtClean="0"/>
              <a:pPr/>
              <a:t>10</a:t>
            </a:fld>
            <a:endParaRPr lang="ar-J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J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J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7E633-3E14-48BE-BE5D-4568A18A140B}" type="datetimeFigureOut">
              <a:rPr lang="ar-JO" smtClean="0"/>
              <a:pPr/>
              <a:t>26/10/1439</a:t>
            </a:fld>
            <a:endParaRPr lang="ar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9A612-F709-43D1-B715-5B9D3B798C1C}" type="slidenum">
              <a:rPr lang="ar-JO" smtClean="0"/>
              <a:pPr/>
              <a:t>‹#›</a:t>
            </a:fld>
            <a:endParaRPr lang="ar-J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J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2050" name="Picture 2" descr="C:\Users\admin\Desktop\ECG-Challen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3672408"/>
          </a:xfrm>
          <a:prstGeom prst="rect">
            <a:avLst/>
          </a:prstGeom>
          <a:noFill/>
        </p:spPr>
      </p:pic>
      <p:pic>
        <p:nvPicPr>
          <p:cNvPr id="2051" name="Picture 3" descr="C:\Users\admin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</p:spPr>
      </p:pic>
      <p:pic>
        <p:nvPicPr>
          <p:cNvPr id="2052" name="Picture 4" descr="C:\Users\admin\Desktop\images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9144000" cy="16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٢-٠٩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394" t="-700" r="394" b="7699"/>
          <a:stretch>
            <a:fillRect/>
          </a:stretch>
        </p:blipFill>
        <p:spPr>
          <a:xfrm>
            <a:off x="0" y="0"/>
            <a:ext cx="9144000" cy="50851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797152"/>
            <a:ext cx="9144000" cy="2060848"/>
          </a:xfrm>
          <a:ln w="28575">
            <a:solidFill>
              <a:srgbClr val="002060"/>
            </a:solidFill>
          </a:ln>
        </p:spPr>
        <p:txBody>
          <a:bodyPr>
            <a:normAutofit fontScale="85000" lnSpcReduction="10000"/>
          </a:bodyPr>
          <a:lstStyle/>
          <a:p>
            <a:pPr algn="l"/>
            <a:r>
              <a:rPr lang="en-US" sz="1800" b="1" dirty="0">
                <a:solidFill>
                  <a:srgbClr val="FF0000"/>
                </a:solidFill>
              </a:rPr>
              <a:t>Note</a:t>
            </a:r>
            <a:endParaRPr lang="en-US" sz="1900" b="1" dirty="0">
              <a:solidFill>
                <a:srgbClr val="FF0000"/>
              </a:solidFill>
            </a:endParaRPr>
          </a:p>
          <a:p>
            <a:pPr algn="l"/>
            <a:r>
              <a:rPr lang="el-GR" sz="1900" b="1" dirty="0"/>
              <a:t>Σ </a:t>
            </a:r>
            <a:r>
              <a:rPr lang="en-US" sz="1900" b="1" dirty="0"/>
              <a:t>Sinus rhythm, rate 62/min</a:t>
            </a:r>
          </a:p>
          <a:p>
            <a:pPr algn="l"/>
            <a:r>
              <a:rPr lang="en-US" sz="1900" b="1" dirty="0"/>
              <a:t>Σ Normal axis (there is a dominant S wave in lead III, but a dominant R wave in lead II)</a:t>
            </a:r>
          </a:p>
          <a:p>
            <a:pPr algn="l"/>
            <a:r>
              <a:rPr lang="en-US" sz="1900" b="1" dirty="0"/>
              <a:t>Σ Normal QRS complexes and ST segments</a:t>
            </a:r>
          </a:p>
          <a:p>
            <a:pPr algn="l"/>
            <a:r>
              <a:rPr lang="en-US" sz="1900" b="1" dirty="0"/>
              <a:t>Σ T wave inversion in all the chest leads, especially V2–V5</a:t>
            </a:r>
          </a:p>
          <a:p>
            <a:pPr algn="l"/>
            <a:r>
              <a:rPr lang="en-US" sz="1900" b="1" dirty="0"/>
              <a:t>Σ In a white man this might suggest a non-ST segment elevation myocardial infarction, but in a black man</a:t>
            </a:r>
          </a:p>
          <a:p>
            <a:pPr algn="l"/>
            <a:r>
              <a:rPr lang="en-US" sz="1900" b="1" dirty="0"/>
              <a:t>it is perfectly normal</a:t>
            </a:r>
            <a:endParaRPr lang="ar-JO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٨-١٠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87" t="20997" b="1539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٠-٠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937"/>
          <a:stretch>
            <a:fillRect/>
          </a:stretch>
        </p:blipFill>
        <p:spPr>
          <a:xfrm>
            <a:off x="0" y="0"/>
            <a:ext cx="9144000" cy="50851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085184"/>
            <a:ext cx="9144000" cy="1772816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b="1" dirty="0"/>
              <a:t>Note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Sinus rhythm, rate 80/min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PR interval prolonged at 336 ms</a:t>
            </a:r>
          </a:p>
          <a:p>
            <a:pPr algn="l"/>
            <a:r>
              <a:rPr lang="en-US" sz="1600" b="1" dirty="0"/>
              <a:t>Σ Constant PR interval in all beats</a:t>
            </a:r>
          </a:p>
          <a:p>
            <a:pPr algn="l"/>
            <a:r>
              <a:rPr lang="en-US" sz="1600" b="1" dirty="0"/>
              <a:t>Σ Loss of the R wave in lead V3 could indicate an old anterior infarction, otherwise QRS complexes,</a:t>
            </a:r>
          </a:p>
          <a:p>
            <a:pPr algn="l"/>
            <a:r>
              <a:rPr lang="en-US" sz="1600" b="1" dirty="0"/>
              <a:t>ST segments and T waves are </a:t>
            </a:r>
            <a:r>
              <a:rPr lang="en-US" sz="1600" b="1" dirty="0" err="1" smtClean="0"/>
              <a:t>norlma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٨-٤٩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75" t="15398" r="-394" b="19598"/>
          <a:stretch>
            <a:fillRect/>
          </a:stretch>
        </p:blipFill>
        <p:spPr>
          <a:xfrm>
            <a:off x="0" y="1"/>
            <a:ext cx="9144000" cy="6597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٩-٤٨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94" t="14698" b="32896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٢٠-٤٢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055" t="-700" r="7087" b="14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٢١-٠٣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62" t="13298" r="1969" b="32196"/>
          <a:stretch>
            <a:fillRect/>
          </a:stretch>
        </p:blipFill>
        <p:spPr>
          <a:xfrm>
            <a:off x="0" y="1"/>
            <a:ext cx="9144000" cy="66693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٢٤-٢٧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142" t="-700" r="9449" b="-700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٢٥-٣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205" r="18898"/>
          <a:stretch>
            <a:fillRect/>
          </a:stretch>
        </p:blipFill>
        <p:spPr>
          <a:xfrm>
            <a:off x="0" y="1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٢٦-٣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8110" t="-700" r="11811" b="-700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٠-١٨-٥٢-٥٢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780" t="1400" r="6693" b="14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٢٧-٠٨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543" r="2756" b="1400"/>
          <a:stretch>
            <a:fillRect/>
          </a:stretch>
        </p:blipFill>
        <p:spPr>
          <a:xfrm>
            <a:off x="0" y="1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٠-٥٢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969" t="700" b="1400"/>
          <a:stretch>
            <a:fillRect/>
          </a:stretch>
        </p:blipFill>
        <p:spPr>
          <a:xfrm>
            <a:off x="0" y="0"/>
            <a:ext cx="9144000" cy="53732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373216"/>
            <a:ext cx="9144000" cy="1484784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ar-JO" sz="1800" b="1" dirty="0" smtClean="0"/>
              <a:t>                        </a:t>
            </a:r>
            <a:r>
              <a:rPr lang="en-US" sz="1800" b="1" dirty="0" smtClean="0"/>
              <a:t>Sinus </a:t>
            </a:r>
            <a:r>
              <a:rPr lang="en-US" sz="1800" b="1" dirty="0"/>
              <a:t>rhythm, rate </a:t>
            </a:r>
            <a:r>
              <a:rPr lang="en-US" sz="1800" b="1" dirty="0" smtClean="0"/>
              <a:t>60/min                                          </a:t>
            </a:r>
            <a:endParaRPr lang="en-US" sz="1800" b="1" dirty="0"/>
          </a:p>
          <a:p>
            <a:pPr algn="l"/>
            <a:r>
              <a:rPr lang="en-US" sz="1800" b="1" dirty="0"/>
              <a:t>Σ QRS complexes predominantly </a:t>
            </a:r>
            <a:r>
              <a:rPr lang="en-US" sz="1800" b="1" dirty="0" smtClean="0"/>
              <a:t>downward (</a:t>
            </a:r>
            <a:r>
              <a:rPr lang="en-US" sz="1800" b="1" dirty="0"/>
              <a:t>S wave greater than R wave) in lead </a:t>
            </a:r>
            <a:r>
              <a:rPr lang="en-US" sz="1800" b="1" dirty="0" smtClean="0"/>
              <a:t>I</a:t>
            </a:r>
          </a:p>
          <a:p>
            <a:pPr algn="l"/>
            <a:r>
              <a:rPr lang="en-US" sz="1800" b="1" dirty="0"/>
              <a:t>Σ Upright QRS complexes (R wave greater </a:t>
            </a:r>
            <a:r>
              <a:rPr lang="en-US" sz="1800" b="1" dirty="0" smtClean="0"/>
              <a:t>than S </a:t>
            </a:r>
            <a:r>
              <a:rPr lang="en-US" sz="1800" b="1" dirty="0"/>
              <a:t>wave) in leads </a:t>
            </a:r>
            <a:r>
              <a:rPr lang="en-US" sz="1800" b="1" dirty="0" smtClean="0"/>
              <a:t>II–III 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QRS complexes and T waves are normal</a:t>
            </a:r>
            <a:endParaRPr lang="ar-JO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٣١-٠٩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-700" b="18198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٣٢-١٦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-394" t="2100" r="787" b="16798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٣٤-٥٠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756" t="-1400" r="1181" b="700"/>
          <a:stretch>
            <a:fillRect/>
          </a:stretch>
        </p:blipFill>
        <p:spPr>
          <a:xfrm>
            <a:off x="0" y="0"/>
            <a:ext cx="9144000" cy="48691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941168"/>
            <a:ext cx="9144000" cy="1916832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ar-JO" sz="1600" b="1" dirty="0" smtClean="0">
                <a:latin typeface="Andalus" pitchFamily="18" charset="-78"/>
              </a:rPr>
              <a:t> : </a:t>
            </a:r>
            <a:r>
              <a:rPr lang="en-US" sz="1600" b="1" dirty="0" smtClean="0">
                <a:latin typeface="Andalus" pitchFamily="18" charset="-78"/>
              </a:rPr>
              <a:t>Note</a:t>
            </a:r>
            <a:endParaRPr lang="en-US" sz="1600" b="1" dirty="0">
              <a:latin typeface="Andalus" pitchFamily="18" charset="-78"/>
            </a:endParaRPr>
          </a:p>
          <a:p>
            <a:pPr algn="l"/>
            <a:r>
              <a:rPr lang="en-US" sz="1600" b="1" dirty="0">
                <a:latin typeface="Andalus" pitchFamily="18" charset="-78"/>
              </a:rPr>
              <a:t>Σ P waves at just over 300/min (most easily seen in leads II and VR)</a:t>
            </a:r>
          </a:p>
          <a:p>
            <a:pPr algn="l"/>
            <a:r>
              <a:rPr lang="en-US" sz="1600" b="1" dirty="0">
                <a:latin typeface="Andalus" pitchFamily="18" charset="-78"/>
              </a:rPr>
              <a:t>Σ Regular QRS complexes, rate 160/min</a:t>
            </a:r>
          </a:p>
          <a:p>
            <a:pPr algn="l"/>
            <a:r>
              <a:rPr lang="en-US" sz="1600" b="1" dirty="0">
                <a:latin typeface="Andalus" pitchFamily="18" charset="-78"/>
              </a:rPr>
              <a:t>Σ Narrow QRS complexes of normal shape</a:t>
            </a:r>
          </a:p>
          <a:p>
            <a:pPr algn="l"/>
            <a:r>
              <a:rPr lang="en-US" sz="1600" b="1" dirty="0">
                <a:latin typeface="Andalus" pitchFamily="18" charset="-78"/>
              </a:rPr>
              <a:t>Σ Normal T waves (best seen in the V leads; in the limb leads it is difficult to distinguish between T and</a:t>
            </a:r>
          </a:p>
          <a:p>
            <a:pPr algn="l"/>
            <a:r>
              <a:rPr lang="en-US" sz="1600" b="1" dirty="0">
                <a:latin typeface="Andalus" pitchFamily="18" charset="-78"/>
              </a:rPr>
              <a:t>P waves)</a:t>
            </a:r>
            <a:endParaRPr lang="ar-JO" sz="1600" b="1" dirty="0">
              <a:latin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٣٧-٤٩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7087" t="700" r="2756" b="-1400"/>
          <a:stretch>
            <a:fillRect/>
          </a:stretch>
        </p:blipFill>
        <p:spPr>
          <a:xfrm>
            <a:off x="0" y="0"/>
            <a:ext cx="9144000" cy="49411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941168"/>
            <a:ext cx="9144000" cy="1916832"/>
          </a:xfr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Note : </a:t>
            </a:r>
            <a:endParaRPr lang="en-US" sz="2000" b="1" dirty="0"/>
          </a:p>
          <a:p>
            <a:pPr algn="l" rtl="0">
              <a:buFont typeface="Arial" pitchFamily="34" charset="0"/>
              <a:buChar char="•"/>
            </a:pPr>
            <a:r>
              <a:rPr lang="en-US" sz="2000" b="1" dirty="0" smtClean="0"/>
              <a:t>No </a:t>
            </a:r>
            <a:r>
              <a:rPr lang="en-US" sz="2000" b="1" dirty="0"/>
              <a:t>P waves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000" b="1" dirty="0" smtClean="0"/>
              <a:t>Regular </a:t>
            </a:r>
            <a:r>
              <a:rPr lang="en-US" sz="2000" b="1" dirty="0"/>
              <a:t>QRS complexes, rate 200/min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000" b="1" dirty="0" smtClean="0"/>
              <a:t>Broad </a:t>
            </a:r>
            <a:r>
              <a:rPr lang="en-US" sz="2000" b="1" dirty="0"/>
              <a:t>QRS complexes, duration 280 ms, with a very abnormal shape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000" b="1" dirty="0" smtClean="0"/>
              <a:t>No </a:t>
            </a:r>
            <a:r>
              <a:rPr lang="en-US" sz="2000" b="1" dirty="0"/>
              <a:t>identifiable T waves</a:t>
            </a:r>
            <a:endParaRPr lang="ar-J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٨-٢٦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937"/>
          <a:stretch>
            <a:fillRect/>
          </a:stretch>
        </p:blipFill>
        <p:spPr>
          <a:xfrm>
            <a:off x="0" y="0"/>
            <a:ext cx="9144000" cy="4797152"/>
          </a:xfrm>
          <a:ln>
            <a:solidFill>
              <a:srgbClr val="FF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797152"/>
            <a:ext cx="9144000" cy="2060848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b="1" dirty="0" smtClean="0"/>
              <a:t>Σ </a:t>
            </a:r>
            <a:r>
              <a:rPr lang="en-US" sz="1600" b="1" dirty="0"/>
              <a:t>Regular broad complex tachycardia, rate 200/min</a:t>
            </a:r>
          </a:p>
          <a:p>
            <a:pPr algn="l"/>
            <a:r>
              <a:rPr lang="es-ES" sz="1600" b="1" dirty="0"/>
              <a:t>Σ No P </a:t>
            </a:r>
            <a:r>
              <a:rPr lang="es-ES" sz="1600" b="1" dirty="0" err="1"/>
              <a:t>waves</a:t>
            </a:r>
            <a:r>
              <a:rPr lang="es-ES" sz="1600" b="1" dirty="0"/>
              <a:t> visible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Left axis deviation</a:t>
            </a:r>
          </a:p>
          <a:p>
            <a:pPr algn="l"/>
            <a:r>
              <a:rPr lang="en-US" sz="1600" b="1" dirty="0"/>
              <a:t>Σ QRS complex duration 180 ms (if &gt;160 ms, the rhythm is more likely to be ventricular in origin than</a:t>
            </a:r>
          </a:p>
          <a:p>
            <a:pPr algn="l"/>
            <a:r>
              <a:rPr lang="en-US" sz="1600" b="1" dirty="0"/>
              <a:t>to be </a:t>
            </a:r>
            <a:r>
              <a:rPr lang="en-US" sz="1600" b="1" dirty="0" err="1"/>
              <a:t>supraventricular</a:t>
            </a:r>
            <a:r>
              <a:rPr lang="en-US" sz="1600" b="1" dirty="0"/>
              <a:t> with bundle branch block)</a:t>
            </a:r>
          </a:p>
          <a:p>
            <a:pPr algn="l"/>
            <a:r>
              <a:rPr lang="en-US" sz="1600" b="1" dirty="0"/>
              <a:t>Σ QRS complexes all point the same way (upwards) in the chest leads (again, makes a ventricular</a:t>
            </a:r>
          </a:p>
          <a:p>
            <a:pPr algn="l"/>
            <a:r>
              <a:rPr lang="en-US" sz="1600" b="1" dirty="0"/>
              <a:t>origin likely)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٣٩-٠٨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331" r="9449" b="-700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٤٨-٤٧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62"/>
          <a:stretch>
            <a:fillRect/>
          </a:stretch>
        </p:blipFill>
        <p:spPr>
          <a:xfrm>
            <a:off x="0" y="0"/>
            <a:ext cx="9144000" cy="4727575"/>
          </a:xfrm>
        </p:spPr>
      </p:pic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869160"/>
            <a:ext cx="9144000" cy="1988840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en-US" b="1" dirty="0"/>
              <a:t>Note</a:t>
            </a:r>
          </a:p>
          <a:p>
            <a:pPr algn="l"/>
            <a:r>
              <a:rPr lang="el-GR" b="1" dirty="0"/>
              <a:t>Σ </a:t>
            </a:r>
            <a:r>
              <a:rPr lang="en-US" b="1" dirty="0"/>
              <a:t>No P waves</a:t>
            </a:r>
          </a:p>
          <a:p>
            <a:pPr algn="l"/>
            <a:r>
              <a:rPr lang="el-GR" b="1" dirty="0"/>
              <a:t>Σ </a:t>
            </a:r>
            <a:r>
              <a:rPr lang="en-US" b="1" dirty="0"/>
              <a:t>Irregular baseline</a:t>
            </a:r>
          </a:p>
          <a:p>
            <a:pPr algn="l"/>
            <a:r>
              <a:rPr lang="en-US" b="1" dirty="0"/>
              <a:t>Σ Irregular QRS complexes, rate varying between 75/min and 190/min</a:t>
            </a:r>
          </a:p>
          <a:p>
            <a:pPr algn="l"/>
            <a:r>
              <a:rPr lang="en-US" b="1" dirty="0"/>
              <a:t>Σ Narrow QRS complexes of normal shape</a:t>
            </a:r>
          </a:p>
          <a:p>
            <a:pPr algn="l"/>
            <a:r>
              <a:rPr lang="en-US" b="1" dirty="0"/>
              <a:t>Σ Depressed ST segments in leads V5–V6 (</a:t>
            </a:r>
            <a:r>
              <a:rPr lang="en-US" b="1" dirty="0" err="1"/>
              <a:t>digoxin</a:t>
            </a:r>
            <a:r>
              <a:rPr lang="en-US" b="1" dirty="0"/>
              <a:t> effect – see p. 101)</a:t>
            </a:r>
          </a:p>
          <a:p>
            <a:pPr algn="l"/>
            <a:r>
              <a:rPr lang="el-GR" b="1" dirty="0"/>
              <a:t>Σ </a:t>
            </a:r>
            <a:r>
              <a:rPr lang="en-US" b="1" dirty="0"/>
              <a:t>Normal T waves</a:t>
            </a:r>
            <a:endParaRPr lang="ar-JO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27784" y="4509120"/>
            <a:ext cx="3312368" cy="360040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/>
              <a:t>Atrial</a:t>
            </a:r>
            <a:r>
              <a:rPr lang="en-US" sz="2400" dirty="0"/>
              <a:t> fibrillation</a:t>
            </a:r>
            <a:endParaRPr lang="ar-JO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٠-٥١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81" t="700" b="1400"/>
          <a:stretch>
            <a:fillRect/>
          </a:stretch>
        </p:blipFill>
        <p:spPr>
          <a:xfrm>
            <a:off x="0" y="0"/>
            <a:ext cx="9144000" cy="60212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5486400" cy="8048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/>
              <a:t>no QRS complex can </a:t>
            </a:r>
            <a:r>
              <a:rPr lang="en-US" sz="2400" b="1" dirty="0" smtClean="0"/>
              <a:t>be identified</a:t>
            </a:r>
            <a:endParaRPr lang="ar-JO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٠-١٨-٥٣-٠٧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299" t="2800" r="5118" b="7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١-٣٧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81" t="2100" r="394" b="1400"/>
          <a:stretch>
            <a:fillRect/>
          </a:stretch>
        </p:blipFill>
        <p:spPr>
          <a:xfrm>
            <a:off x="0" y="0"/>
            <a:ext cx="9144000" cy="4797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869160"/>
            <a:ext cx="9144000" cy="1988840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sz="1600" b="1" dirty="0"/>
              <a:t>Sinus rhythm, rate 125/min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Right </a:t>
            </a:r>
            <a:r>
              <a:rPr lang="en-US" sz="1600" b="1" dirty="0"/>
              <a:t>axis deviation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Short </a:t>
            </a:r>
            <a:r>
              <a:rPr lang="en-US" sz="1600" b="1" dirty="0"/>
              <a:t>PR interval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Slurred </a:t>
            </a:r>
            <a:r>
              <a:rPr lang="en-US" sz="1600" b="1" dirty="0"/>
              <a:t>upstroke of the QRS complex, best seen in leads V3 and V4. Wide </a:t>
            </a:r>
            <a:r>
              <a:rPr lang="en-US" sz="1600" b="1" dirty="0" smtClean="0"/>
              <a:t>QRS complex </a:t>
            </a:r>
            <a:r>
              <a:rPr lang="en-US" sz="1600" b="1" dirty="0"/>
              <a:t>due to this ‘delta’ wave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Dominant </a:t>
            </a:r>
            <a:r>
              <a:rPr lang="en-US" sz="1600" b="1" dirty="0"/>
              <a:t>R wave in lead V1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٤-١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62" t="-700" b="1400"/>
          <a:stretch>
            <a:fillRect/>
          </a:stretch>
        </p:blipFill>
        <p:spPr>
          <a:xfrm>
            <a:off x="0" y="0"/>
            <a:ext cx="9143999" cy="51571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157192"/>
            <a:ext cx="9144000" cy="1700808"/>
          </a:xfrm>
          <a:ln w="28575"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Sinus </a:t>
            </a:r>
            <a:r>
              <a:rPr lang="en-US" sz="1600" b="1" dirty="0"/>
              <a:t>rhythm, rate 80/min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Normal </a:t>
            </a:r>
            <a:r>
              <a:rPr lang="en-US" sz="1600" b="1" dirty="0"/>
              <a:t>axis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Small </a:t>
            </a:r>
            <a:r>
              <a:rPr lang="en-US" sz="1600" b="1" dirty="0"/>
              <a:t>Q waves in leads II, III and VF – associated with flat ST segments and inverted T waves – indicate old</a:t>
            </a:r>
          </a:p>
          <a:p>
            <a:pPr algn="l"/>
            <a:r>
              <a:rPr lang="en-US" sz="1600" b="1" dirty="0"/>
              <a:t>inferior infarction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1600" b="1" dirty="0" smtClean="0"/>
              <a:t>Small </a:t>
            </a:r>
            <a:r>
              <a:rPr lang="en-US" sz="1600" b="1" dirty="0"/>
              <a:t>Q waves in leads V3–V4 – associated with raised ST segments – indicate acute anterior infarction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٦-٤٨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118" r="394"/>
          <a:stretch>
            <a:fillRect/>
          </a:stretch>
        </p:blipFill>
        <p:spPr>
          <a:xfrm>
            <a:off x="0" y="0"/>
            <a:ext cx="9144000" cy="4797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869160"/>
            <a:ext cx="9144000" cy="1988840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b="1" dirty="0"/>
              <a:t>Sinus rhythm, rate 70/min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axis</a:t>
            </a:r>
          </a:p>
          <a:p>
            <a:pPr algn="l"/>
            <a:r>
              <a:rPr lang="en-US" sz="1600" b="1" dirty="0"/>
              <a:t>Σ Q waves in leads III and VF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QRS complexes</a:t>
            </a:r>
          </a:p>
          <a:p>
            <a:pPr algn="l"/>
            <a:r>
              <a:rPr lang="en-US" sz="1600" b="1" dirty="0"/>
              <a:t>Σ Raised ST segments in leads II, III and VF</a:t>
            </a:r>
          </a:p>
          <a:p>
            <a:pPr algn="l"/>
            <a:r>
              <a:rPr lang="en-US" sz="1600" b="1" dirty="0"/>
              <a:t>Σ Inverted T waves in lead VL (abnormal) and in lead V1 (normal)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٧-١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24" t="-700" r="394"/>
          <a:stretch>
            <a:fillRect/>
          </a:stretch>
        </p:blipFill>
        <p:spPr>
          <a:xfrm>
            <a:off x="0" y="0"/>
            <a:ext cx="9144000" cy="53732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373216"/>
            <a:ext cx="9144000" cy="1484784"/>
          </a:xfrm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1800" b="1" dirty="0"/>
              <a:t>Sinus rhythm, rate 70/min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Normal axis</a:t>
            </a:r>
          </a:p>
          <a:p>
            <a:pPr algn="l"/>
            <a:r>
              <a:rPr lang="en-US" sz="1800" b="1" dirty="0"/>
              <a:t>Σ Dominant R waves in lead V1</a:t>
            </a:r>
          </a:p>
          <a:p>
            <a:pPr algn="l"/>
            <a:r>
              <a:rPr lang="en-US" sz="1800" b="1" dirty="0"/>
              <a:t>Σ Flattened T waves in leads I and VL</a:t>
            </a:r>
            <a:endParaRPr lang="ar-JO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٨-٠٩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12" b="1400"/>
          <a:stretch>
            <a:fillRect/>
          </a:stretch>
        </p:blipFill>
        <p:spPr>
          <a:xfrm>
            <a:off x="0" y="0"/>
            <a:ext cx="9144000" cy="5229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373216"/>
            <a:ext cx="9144000" cy="1484784"/>
          </a:xfrm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sz="1800" b="1" dirty="0" err="1"/>
              <a:t>Atrial</a:t>
            </a:r>
            <a:r>
              <a:rPr lang="en-US" sz="1800" b="1" dirty="0"/>
              <a:t> fibrillation</a:t>
            </a:r>
          </a:p>
          <a:p>
            <a:pPr algn="l"/>
            <a:r>
              <a:rPr lang="en-US" sz="1800" b="1" dirty="0"/>
              <a:t>Σ Ventricular rate about 85/min</a:t>
            </a:r>
          </a:p>
          <a:p>
            <a:pPr algn="l"/>
            <a:r>
              <a:rPr lang="fr-FR" sz="1800" b="1" dirty="0"/>
              <a:t>Σ Normal QRS complexes and T </a:t>
            </a:r>
            <a:r>
              <a:rPr lang="fr-FR" sz="1800" b="1" dirty="0" err="1"/>
              <a:t>waves</a:t>
            </a:r>
            <a:endParaRPr lang="fr-FR" sz="1800" b="1" dirty="0"/>
          </a:p>
          <a:p>
            <a:pPr algn="l"/>
            <a:r>
              <a:rPr lang="en-US" sz="1800" b="1" dirty="0"/>
              <a:t>Σ There is no ST segment depression, suggesting that the individual is not taking </a:t>
            </a:r>
            <a:r>
              <a:rPr lang="en-US" sz="1800" b="1" dirty="0" err="1"/>
              <a:t>digoxin</a:t>
            </a:r>
            <a:endParaRPr lang="ar-JO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٨-٤٦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150" r="-394" b="-700"/>
          <a:stretch>
            <a:fillRect/>
          </a:stretch>
        </p:blipFill>
        <p:spPr>
          <a:xfrm>
            <a:off x="0" y="0"/>
            <a:ext cx="9144000" cy="580526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877272"/>
            <a:ext cx="9144000" cy="980728"/>
          </a:xfrm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l"/>
            <a:r>
              <a:rPr lang="el-GR" sz="2000" b="1" dirty="0"/>
              <a:t>Σ </a:t>
            </a:r>
            <a:r>
              <a:rPr lang="en-US" sz="2000" b="1" dirty="0"/>
              <a:t>Sinus rhythm, rate 47/min</a:t>
            </a:r>
          </a:p>
          <a:p>
            <a:pPr algn="l"/>
            <a:r>
              <a:rPr lang="el-GR" sz="2000" b="1" dirty="0"/>
              <a:t>Σ </a:t>
            </a:r>
            <a:r>
              <a:rPr lang="en-US" sz="2000" b="1" dirty="0"/>
              <a:t>Normal QRS complexes, ST segments and T waves</a:t>
            </a:r>
            <a:endParaRPr lang="ar-J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٥٩-٢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756" r="-394"/>
          <a:stretch>
            <a:fillRect/>
          </a:stretch>
        </p:blipFill>
        <p:spPr>
          <a:xfrm>
            <a:off x="0" y="0"/>
            <a:ext cx="9144000" cy="51571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229200"/>
            <a:ext cx="9144000" cy="1628800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b="1" dirty="0"/>
              <a:t>Sinus rhythm; rate as judged from adjacent sinus beats is about 35/min</a:t>
            </a:r>
          </a:p>
          <a:p>
            <a:pPr algn="l"/>
            <a:r>
              <a:rPr lang="en-US" sz="1600" b="1" dirty="0"/>
              <a:t>Σ The overall heart rate, calculated including the </a:t>
            </a:r>
            <a:r>
              <a:rPr lang="en-US" sz="1600" b="1" dirty="0" err="1"/>
              <a:t>extrasystoles</a:t>
            </a:r>
            <a:r>
              <a:rPr lang="en-US" sz="1600" b="1" dirty="0"/>
              <a:t>, is about 45/min</a:t>
            </a:r>
          </a:p>
          <a:p>
            <a:pPr algn="l"/>
            <a:r>
              <a:rPr lang="en-US" sz="1600" b="1" dirty="0"/>
              <a:t>Σ </a:t>
            </a:r>
            <a:r>
              <a:rPr lang="en-US" sz="1600" b="1" dirty="0" err="1"/>
              <a:t>Extrasystoles</a:t>
            </a:r>
            <a:r>
              <a:rPr lang="en-US" sz="1600" b="1" dirty="0"/>
              <a:t> are identified by early P waves that are differently shaped compared with those associated</a:t>
            </a:r>
          </a:p>
          <a:p>
            <a:pPr algn="l"/>
            <a:r>
              <a:rPr lang="en-US" sz="1600" b="1" dirty="0"/>
              <a:t>with the sinus beats</a:t>
            </a:r>
          </a:p>
          <a:p>
            <a:pPr algn="l"/>
            <a:r>
              <a:rPr lang="en-US" sz="1600" b="1" dirty="0"/>
              <a:t>Σ The QRS complexes and T waves are the same in the sinus and </a:t>
            </a:r>
            <a:r>
              <a:rPr lang="en-US" sz="1600" b="1" dirty="0" err="1"/>
              <a:t>atrial</a:t>
            </a:r>
            <a:r>
              <a:rPr lang="en-US" sz="1600" b="1" dirty="0"/>
              <a:t> beats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٠٩-٣٣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331" t="-700" r="-394" b="-700"/>
          <a:stretch>
            <a:fillRect/>
          </a:stretch>
        </p:blipFill>
        <p:spPr>
          <a:xfrm>
            <a:off x="0" y="0"/>
            <a:ext cx="9144000" cy="515719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157192"/>
            <a:ext cx="9144000" cy="1700808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b="1" dirty="0"/>
              <a:t>Note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Sinus rhythm, rate 50/min</a:t>
            </a:r>
          </a:p>
          <a:p>
            <a:pPr algn="l"/>
            <a:r>
              <a:rPr lang="en-US" sz="1600" b="1" dirty="0"/>
              <a:t>Σ Frequent ventricular </a:t>
            </a:r>
            <a:r>
              <a:rPr lang="en-US" sz="1600" b="1" dirty="0" err="1"/>
              <a:t>extrasystoles</a:t>
            </a:r>
            <a:r>
              <a:rPr lang="en-US" sz="1600" b="1" dirty="0"/>
              <a:t>, identified by their early occurrence without preceding P waves, and</a:t>
            </a:r>
          </a:p>
          <a:p>
            <a:pPr algn="l"/>
            <a:r>
              <a:rPr lang="en-US" sz="1600" b="1" dirty="0"/>
              <a:t>by their wide and abnormal QRS complex and differently shaped T wave compared with the sinus beats</a:t>
            </a:r>
          </a:p>
          <a:p>
            <a:pPr algn="l"/>
            <a:r>
              <a:rPr lang="en-US" sz="1600" b="1" dirty="0"/>
              <a:t>Σ In the sinus beats the QRS complexes and T waves are normal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٣-٠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62" r="2362" b="-700"/>
          <a:stretch>
            <a:fillRect/>
          </a:stretch>
        </p:blipFill>
        <p:spPr>
          <a:xfrm>
            <a:off x="0" y="0"/>
            <a:ext cx="9144000" cy="501317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085184"/>
            <a:ext cx="9144000" cy="1772816"/>
          </a:xfrm>
          <a:ln w="28575"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l"/>
            <a:r>
              <a:rPr lang="el-GR" sz="1800" b="1" dirty="0"/>
              <a:t>Σ </a:t>
            </a:r>
            <a:r>
              <a:rPr lang="en-US" sz="1800" b="1" dirty="0"/>
              <a:t>Sinus rhythm, rate 60/min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Normal axis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Normal QRS complexes</a:t>
            </a:r>
          </a:p>
          <a:p>
            <a:pPr algn="l"/>
            <a:r>
              <a:rPr lang="en-US" sz="1800" b="1" dirty="0"/>
              <a:t>Σ ST segments depressed horizontally in leads V3–V5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Normal T waves</a:t>
            </a:r>
            <a:endParaRPr lang="ar-JO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٣-٤٩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81" t="1400" r="-394" b="1400"/>
          <a:stretch>
            <a:fillRect/>
          </a:stretch>
        </p:blipFill>
        <p:spPr>
          <a:xfrm>
            <a:off x="0" y="0"/>
            <a:ext cx="9144000" cy="479715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941168"/>
            <a:ext cx="9144000" cy="1916832"/>
          </a:xfrm>
          <a:ln w="28575">
            <a:solidFill>
              <a:srgbClr val="002060"/>
            </a:solidFill>
          </a:ln>
        </p:spPr>
        <p:txBody>
          <a:bodyPr>
            <a:normAutofit fontScale="92500" lnSpcReduction="10000"/>
          </a:bodyPr>
          <a:lstStyle/>
          <a:p>
            <a:pPr algn="l"/>
            <a:r>
              <a:rPr lang="el-GR" sz="1600" b="1" dirty="0"/>
              <a:t>Σ </a:t>
            </a:r>
            <a:r>
              <a:rPr lang="en-US" sz="1600" b="1" dirty="0"/>
              <a:t>Sinus rhythm, rate 75/min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axis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QRS complexes</a:t>
            </a:r>
          </a:p>
          <a:p>
            <a:pPr algn="l"/>
            <a:r>
              <a:rPr lang="en-US" sz="1600" b="1" dirty="0"/>
              <a:t>Σ ST segments elevated in leads V1–V5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T waves</a:t>
            </a:r>
          </a:p>
          <a:p>
            <a:pPr algn="l"/>
            <a:r>
              <a:rPr lang="en-US" sz="1600" b="1" dirty="0"/>
              <a:t>Σ The ST segment elevation could be confused with high take-off ST segments, but the trace has to be</a:t>
            </a:r>
          </a:p>
          <a:p>
            <a:pPr algn="l"/>
            <a:r>
              <a:rPr lang="en-US" sz="1600" b="1" dirty="0"/>
              <a:t>interpreted in the context of a patient with acute chest pain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creenshot_٢٠١٦-٠٩-٢٤-٢١-١٣-٠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118" t="-700" r="9449" b="700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٤-٣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362" b="-1400"/>
          <a:stretch>
            <a:fillRect/>
          </a:stretch>
        </p:blipFill>
        <p:spPr>
          <a:xfrm>
            <a:off x="0" y="0"/>
            <a:ext cx="9144000" cy="50851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051922"/>
            <a:ext cx="9144000" cy="1806078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600" b="1" dirty="0"/>
              <a:t>Note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Sinus rhythm, rate 80/min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axis</a:t>
            </a:r>
          </a:p>
          <a:p>
            <a:pPr algn="l"/>
            <a:r>
              <a:rPr lang="en-US" sz="1600" b="1" dirty="0"/>
              <a:t>Σ Q waves in leads VL and V2–V4</a:t>
            </a:r>
          </a:p>
          <a:p>
            <a:pPr algn="l"/>
            <a:r>
              <a:rPr lang="en-US" sz="1600" b="1" dirty="0"/>
              <a:t>Σ </a:t>
            </a:r>
            <a:r>
              <a:rPr lang="en-US" sz="1600" b="1" dirty="0" err="1"/>
              <a:t>Isoelectric</a:t>
            </a:r>
            <a:r>
              <a:rPr lang="en-US" sz="1600" b="1" dirty="0"/>
              <a:t> (i.e. at baseline) ST segments (except in lead V4)</a:t>
            </a:r>
          </a:p>
          <a:p>
            <a:pPr algn="l"/>
            <a:r>
              <a:rPr lang="en-US" sz="1600" b="1" dirty="0"/>
              <a:t>Σ Inverted T waves in leads I, VL and V4–V6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٥-٢١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756" b="2100"/>
          <a:stretch>
            <a:fillRect/>
          </a:stretch>
        </p:blipFill>
        <p:spPr>
          <a:xfrm>
            <a:off x="0" y="0"/>
            <a:ext cx="9144000" cy="508518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129808"/>
            <a:ext cx="9144000" cy="1728192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l-GR" sz="1800" b="1" dirty="0"/>
              <a:t>Σ </a:t>
            </a:r>
            <a:r>
              <a:rPr lang="en-US" sz="1800" b="1" dirty="0"/>
              <a:t>Sinus rhythm, rate 70/min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Normal axis</a:t>
            </a:r>
          </a:p>
          <a:p>
            <a:pPr algn="l"/>
            <a:r>
              <a:rPr lang="en-US" sz="1800" b="1" dirty="0"/>
              <a:t>Σ Small Q wave in lead III: other QRS complexes are normal</a:t>
            </a:r>
          </a:p>
          <a:p>
            <a:pPr algn="l"/>
            <a:r>
              <a:rPr lang="en-US" sz="1800" b="1" dirty="0"/>
              <a:t>Σ ST segment elevation of 3 mm in leads II, III and VF</a:t>
            </a:r>
          </a:p>
          <a:p>
            <a:pPr algn="l"/>
            <a:r>
              <a:rPr lang="en-US" sz="1800" b="1" dirty="0"/>
              <a:t>Σ T waves inverted in lead VL</a:t>
            </a:r>
            <a:endParaRPr lang="ar-JO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٦-٠٢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756" r="1969" b="-2100"/>
          <a:stretch>
            <a:fillRect/>
          </a:stretch>
        </p:blipFill>
        <p:spPr>
          <a:xfrm>
            <a:off x="0" y="0"/>
            <a:ext cx="9144000" cy="5013176"/>
          </a:xfrm>
          <a:ln>
            <a:solidFill>
              <a:srgbClr val="FF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085184"/>
            <a:ext cx="9144000" cy="1772816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l-GR" sz="1600" b="1" dirty="0"/>
              <a:t>Σ </a:t>
            </a:r>
            <a:r>
              <a:rPr lang="en-US" sz="1600" b="1" dirty="0"/>
              <a:t>Sinus rhythm, rate 60/min</a:t>
            </a:r>
          </a:p>
          <a:p>
            <a:pPr algn="l"/>
            <a:r>
              <a:rPr lang="el-GR" sz="1600" b="1" dirty="0"/>
              <a:t>Σ </a:t>
            </a:r>
            <a:r>
              <a:rPr lang="en-US" sz="1600" b="1" dirty="0"/>
              <a:t>Normal axis</a:t>
            </a:r>
          </a:p>
          <a:p>
            <a:pPr algn="l"/>
            <a:r>
              <a:rPr lang="en-US" sz="1600" b="1" dirty="0"/>
              <a:t>Σ Q waves in leads III and VF</a:t>
            </a:r>
          </a:p>
          <a:p>
            <a:pPr algn="l"/>
            <a:r>
              <a:rPr lang="en-US" sz="1600" b="1" dirty="0"/>
              <a:t>Σ ST segments in leads II, III and VF have nearly returned to the baseline</a:t>
            </a:r>
          </a:p>
          <a:p>
            <a:pPr algn="l"/>
            <a:r>
              <a:rPr lang="en-US" sz="1600" b="1" dirty="0"/>
              <a:t>Σ T waves inverted in leads II, III and VF</a:t>
            </a:r>
          </a:p>
          <a:p>
            <a:pPr algn="l"/>
            <a:r>
              <a:rPr lang="en-US" sz="1600" b="1" dirty="0"/>
              <a:t>Σ QRS complexes and T waves are normal in the anterior leads</a:t>
            </a:r>
            <a:endParaRPr lang="ar-JO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٢-١٧-٥٢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937" t="-700"/>
          <a:stretch>
            <a:fillRect/>
          </a:stretch>
        </p:blipFill>
        <p:spPr>
          <a:xfrm>
            <a:off x="0" y="0"/>
            <a:ext cx="9144000" cy="4437112"/>
          </a:xfrm>
          <a:ln>
            <a:solidFill>
              <a:srgbClr val="FF000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509120"/>
            <a:ext cx="9144000" cy="2348880"/>
          </a:xfrm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1800" b="1" dirty="0"/>
              <a:t>Note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Sinus rhythm, rate 95/min</a:t>
            </a:r>
          </a:p>
          <a:p>
            <a:pPr algn="l"/>
            <a:r>
              <a:rPr lang="en-US" sz="1800" b="1" dirty="0"/>
              <a:t>Σ Right axis deviation (QRS complexes predominantly downward in lead I)</a:t>
            </a:r>
          </a:p>
          <a:p>
            <a:pPr algn="l"/>
            <a:r>
              <a:rPr lang="en-US" sz="1800" b="1" dirty="0"/>
              <a:t>Σ Peaked P waves in lead II, suggesting right </a:t>
            </a:r>
            <a:r>
              <a:rPr lang="en-US" sz="1800" b="1" dirty="0" err="1"/>
              <a:t>atrial</a:t>
            </a:r>
            <a:r>
              <a:rPr lang="en-US" sz="1800" b="1" dirty="0"/>
              <a:t> hypertrophy</a:t>
            </a:r>
          </a:p>
          <a:p>
            <a:pPr algn="l"/>
            <a:r>
              <a:rPr lang="en-US" sz="1800" b="1" dirty="0"/>
              <a:t>Σ Persistent S wave in lead V6</a:t>
            </a:r>
          </a:p>
          <a:p>
            <a:pPr algn="l"/>
            <a:r>
              <a:rPr lang="en-US" sz="1800" b="1" dirty="0"/>
              <a:t>Σ T waves inverted in leads V1, V5, II, III and VF</a:t>
            </a:r>
          </a:p>
          <a:p>
            <a:pPr algn="l"/>
            <a:r>
              <a:rPr lang="el-GR" sz="1800" b="1" dirty="0"/>
              <a:t>Σ </a:t>
            </a:r>
            <a:r>
              <a:rPr lang="en-US" sz="1800" b="1" dirty="0"/>
              <a:t>Right bundle branch block pattern</a:t>
            </a:r>
            <a:endParaRPr lang="ar-JO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٧-٠١-٥٧-٤٦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024" t="-700" r="7087" b="-700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٧-٠١-٥٦-٤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323" t="-700" r="10630" b="-700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٧-٠١-٥٧-٠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205" t="1400" r="5118" b="1400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0" y="4549676"/>
            <a:ext cx="9144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Andalus" pitchFamily="18" charset="-78"/>
                <a:cs typeface="Andalus" pitchFamily="18" charset="-78"/>
              </a:rPr>
              <a:t>Hypertrophic cardiomyopathy</a:t>
            </a:r>
          </a:p>
          <a:p>
            <a:pPr algn="l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Note</a:t>
            </a:r>
          </a:p>
          <a:p>
            <a:pPr algn="l"/>
            <a:r>
              <a:rPr lang="el-GR" sz="1600" b="1" dirty="0" smtClean="0">
                <a:cs typeface="Andalus" pitchFamily="18" charset="-78"/>
              </a:rPr>
              <a:t>Σ 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Sinus rhythm, rate 70/min</a:t>
            </a:r>
          </a:p>
          <a:p>
            <a:pPr algn="l"/>
            <a:r>
              <a:rPr lang="el-GR" sz="1600" b="1" dirty="0" smtClean="0">
                <a:cs typeface="Andalus" pitchFamily="18" charset="-78"/>
              </a:rPr>
              <a:t>Σ </a:t>
            </a:r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Normal axis</a:t>
            </a:r>
          </a:p>
          <a:p>
            <a:pPr algn="l"/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Σ Left ventricular hypertrophy on voltage criteria (S wave in lead V1 = 28 mm, R wave in lead V5 = 30 mm)</a:t>
            </a:r>
          </a:p>
          <a:p>
            <a:pPr algn="l"/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Σ Deep T wave inversion in leads I, II, VL and V3–V6, maximal in lead V4</a:t>
            </a:r>
          </a:p>
          <a:p>
            <a:pPr algn="l"/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Σ This ECG could be due to left ventricular hypertrophy rather than hypertrophic cardiomyopathy, but the</a:t>
            </a:r>
          </a:p>
          <a:p>
            <a:pPr algn="l"/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T wave inversion is dramatic and is maximal in lead V4 rather than in V6. Anterolateral ischaemia is also</a:t>
            </a:r>
          </a:p>
          <a:p>
            <a:pPr algn="l"/>
            <a:r>
              <a:rPr lang="en-US" sz="1600" b="1" dirty="0" smtClean="0">
                <a:latin typeface="Andalus" pitchFamily="18" charset="-78"/>
                <a:cs typeface="Andalus" pitchFamily="18" charset="-78"/>
              </a:rPr>
              <a:t>unlikely, because of the marked nature of the T wave inversion</a:t>
            </a:r>
            <a:endParaRPr lang="ar-JO" sz="16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1262"/>
            <a:ext cx="1986608" cy="566738"/>
          </a:xfrm>
          <a:ln w="28575"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Pericarditis</a:t>
            </a:r>
            <a:endParaRPr lang="ar-JO" sz="2800" dirty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Placeholder 4" descr="Picture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237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7232"/>
            <a:ext cx="3787824" cy="426170"/>
          </a:xfrm>
          <a:ln w="28575">
            <a:solidFill>
              <a:srgbClr val="002060"/>
            </a:solidFill>
          </a:ln>
        </p:spPr>
        <p:txBody>
          <a:bodyPr/>
          <a:lstStyle/>
          <a:p>
            <a:pPr algn="l"/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idiopathic dilated cardiomyopathy</a:t>
            </a:r>
            <a:endParaRPr lang="ar-JO" dirty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Placeholder 4" descr="Screenshot_٢٠١٦-٠٩-٢٧-٢٣-١٧-٠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400" t="9843" r="2100" b="33858"/>
          <a:stretch>
            <a:fillRect/>
          </a:stretch>
        </p:blipFill>
        <p:spPr>
          <a:xfrm>
            <a:off x="0" y="0"/>
            <a:ext cx="9144000" cy="5373216"/>
          </a:xfrm>
          <a:ln>
            <a:solidFill>
              <a:srgbClr val="0070C0"/>
            </a:solidFill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6021288"/>
            <a:ext cx="9144000" cy="836712"/>
          </a:xfrm>
          <a:ln w="60325">
            <a:solidFill>
              <a:srgbClr val="0070C0"/>
            </a:solidFill>
            <a:prstDash val="sysDot"/>
          </a:ln>
        </p:spPr>
        <p:txBody>
          <a:bodyPr>
            <a:noAutofit/>
          </a:bodyPr>
          <a:lstStyle/>
          <a:p>
            <a:pPr algn="l"/>
            <a:r>
              <a:rPr lang="en-US" sz="2000" b="1" dirty="0" smtClean="0"/>
              <a:t>ECG of a patient with idiopathic dilated cardiomyopathy with very low ejection fraction </a:t>
            </a:r>
            <a:r>
              <a:rPr lang="ar-JO" sz="2000" b="1" dirty="0" smtClean="0"/>
              <a:t> </a:t>
            </a:r>
            <a:r>
              <a:rPr lang="en-US" sz="2000" b="1" dirty="0" smtClean="0"/>
              <a:t>and LBBB .</a:t>
            </a:r>
          </a:p>
          <a:p>
            <a:pPr algn="l"/>
            <a:endParaRPr lang="ar-J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٣-٢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756" t="6299" r="-1181" b="28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3024336" cy="566738"/>
          </a:xfrm>
          <a:ln w="28575">
            <a:solidFill>
              <a:srgbClr val="C00000"/>
            </a:solidFill>
          </a:ln>
        </p:spPr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Congestive heart failure</a:t>
            </a:r>
            <a:endParaRPr lang="ar-JO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Placeholder 4" descr="Screenshot_٢٠١٦-٠٩-٢٧-٢٣-١٩-٠٧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756" t="6299" b="31496"/>
          <a:stretch>
            <a:fillRect/>
          </a:stretch>
        </p:blipFill>
        <p:spPr>
          <a:xfrm>
            <a:off x="0" y="0"/>
            <a:ext cx="9144000" cy="6021288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3131840" cy="566738"/>
          </a:xfrm>
          <a:ln w="44450">
            <a:solidFill>
              <a:srgbClr val="C00000"/>
            </a:solidFill>
            <a:prstDash val="lgDash"/>
          </a:ln>
          <a:scene3d>
            <a:camera prst="orthographicFront"/>
            <a:lightRig rig="sunset" dir="t"/>
          </a:scene3d>
          <a:sp3d prstMaterial="legacyWireframe"/>
        </p:spPr>
        <p:txBody>
          <a:bodyPr/>
          <a:lstStyle/>
          <a:p>
            <a:pPr algn="l"/>
            <a:r>
              <a:rPr lang="en-US" dirty="0" smtClean="0">
                <a:latin typeface="Andalus" pitchFamily="18" charset="-78"/>
                <a:cs typeface="Andalus" pitchFamily="18" charset="-78"/>
              </a:rPr>
              <a:t>Hyperkalemia</a:t>
            </a:r>
            <a:endParaRPr lang="ar-JO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Placeholder 4" descr="Screenshot_٢٠١٦-٠٩-٢٧-٢٣-٣٢-٥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75" t="20297" r="787" b="19598"/>
          <a:stretch>
            <a:fillRect/>
          </a:stretch>
        </p:blipFill>
        <p:spPr>
          <a:xfrm>
            <a:off x="0" y="0"/>
            <a:ext cx="9144000" cy="5805263"/>
          </a:xfrm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093296"/>
            <a:ext cx="8352928" cy="572616"/>
          </a:xfrm>
          <a:ln w="57150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A) Digitalis effect          B) </a:t>
            </a:r>
            <a:r>
              <a:rPr lang="en-US" dirty="0" err="1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Hypokalemia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                     C)   Mitral </a:t>
            </a:r>
            <a:r>
              <a:rPr lang="en-US" dirty="0" err="1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prolapse</a:t>
            </a:r>
            <a:endParaRPr lang="ar-JO" dirty="0">
              <a:solidFill>
                <a:srgbClr val="C00000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5" name="Picture Placeholder 4" descr="Screenshot_٢٠١٦-٠٩-٢٧-٢٣-٣٤-٢٨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-787" t="16798" r="-787" b="32896"/>
          <a:stretch>
            <a:fillRect/>
          </a:stretch>
        </p:blipFill>
        <p:spPr>
          <a:xfrm>
            <a:off x="0" y="0"/>
            <a:ext cx="9144000" cy="57332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416824" cy="5544616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٣-٤٠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118" t="-1400" r="9843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٤-٠٥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150" t="2100" r="1181" b="839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٤-٥٠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937" t="-700" b="70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shot_٢٠١٦-٠٩-٢٤-٢١-١٥-٢٤.pn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992" t="-700" r="5512"/>
          <a:stretch>
            <a:fillRect/>
          </a:stretch>
        </p:blipFill>
        <p:spPr>
          <a:xfrm>
            <a:off x="0" y="0"/>
            <a:ext cx="9143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