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80" r:id="rId6"/>
    <p:sldMasterId id="2147483686" r:id="rId7"/>
  </p:sldMasterIdLst>
  <p:notesMasterIdLst>
    <p:notesMasterId r:id="rId37"/>
  </p:notesMasterIdLst>
  <p:sldIdLst>
    <p:sldId id="301" r:id="rId8"/>
    <p:sldId id="257" r:id="rId9"/>
    <p:sldId id="258" r:id="rId10"/>
    <p:sldId id="259" r:id="rId11"/>
    <p:sldId id="260" r:id="rId12"/>
    <p:sldId id="261" r:id="rId13"/>
    <p:sldId id="262" r:id="rId14"/>
    <p:sldId id="281" r:id="rId15"/>
    <p:sldId id="294" r:id="rId16"/>
    <p:sldId id="295" r:id="rId17"/>
    <p:sldId id="296" r:id="rId18"/>
    <p:sldId id="297" r:id="rId19"/>
    <p:sldId id="263" r:id="rId20"/>
    <p:sldId id="284" r:id="rId21"/>
    <p:sldId id="285" r:id="rId22"/>
    <p:sldId id="286" r:id="rId23"/>
    <p:sldId id="293" r:id="rId24"/>
    <p:sldId id="287" r:id="rId25"/>
    <p:sldId id="288" r:id="rId26"/>
    <p:sldId id="289" r:id="rId27"/>
    <p:sldId id="298" r:id="rId28"/>
    <p:sldId id="299" r:id="rId29"/>
    <p:sldId id="300" r:id="rId30"/>
    <p:sldId id="290" r:id="rId31"/>
    <p:sldId id="291" r:id="rId32"/>
    <p:sldId id="268" r:id="rId33"/>
    <p:sldId id="276" r:id="rId34"/>
    <p:sldId id="277" r:id="rId35"/>
    <p:sldId id="280" r:id="rId36"/>
  </p:sldIdLst>
  <p:sldSz cx="9144000" cy="6858000" type="screen4x3"/>
  <p:notesSz cx="9144000" cy="6858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 /><Relationship Id="rId13" Type="http://schemas.openxmlformats.org/officeDocument/2006/relationships/slide" Target="slides/slide6.xml" /><Relationship Id="rId18" Type="http://schemas.openxmlformats.org/officeDocument/2006/relationships/slide" Target="slides/slide11.xml" /><Relationship Id="rId26" Type="http://schemas.openxmlformats.org/officeDocument/2006/relationships/slide" Target="slides/slide19.xml" /><Relationship Id="rId39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4.xml" /><Relationship Id="rId34" Type="http://schemas.openxmlformats.org/officeDocument/2006/relationships/slide" Target="slides/slide27.xml" /><Relationship Id="rId7" Type="http://schemas.openxmlformats.org/officeDocument/2006/relationships/slideMaster" Target="slideMasters/slideMaster4.xml" /><Relationship Id="rId12" Type="http://schemas.openxmlformats.org/officeDocument/2006/relationships/slide" Target="slides/slide5.xml" /><Relationship Id="rId17" Type="http://schemas.openxmlformats.org/officeDocument/2006/relationships/slide" Target="slides/slide10.xml" /><Relationship Id="rId25" Type="http://schemas.openxmlformats.org/officeDocument/2006/relationships/slide" Target="slides/slide18.xml" /><Relationship Id="rId33" Type="http://schemas.openxmlformats.org/officeDocument/2006/relationships/slide" Target="slides/slide26.xml" /><Relationship Id="rId38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9.xml" /><Relationship Id="rId20" Type="http://schemas.openxmlformats.org/officeDocument/2006/relationships/slide" Target="slides/slide13.xml" /><Relationship Id="rId29" Type="http://schemas.openxmlformats.org/officeDocument/2006/relationships/slide" Target="slides/slide22.xml" /><Relationship Id="rId41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4.xml" /><Relationship Id="rId24" Type="http://schemas.openxmlformats.org/officeDocument/2006/relationships/slide" Target="slides/slide17.xml" /><Relationship Id="rId32" Type="http://schemas.openxmlformats.org/officeDocument/2006/relationships/slide" Target="slides/slide25.xml" /><Relationship Id="rId37" Type="http://schemas.openxmlformats.org/officeDocument/2006/relationships/notesMaster" Target="notesMasters/notesMaster1.xml" /><Relationship Id="rId40" Type="http://schemas.openxmlformats.org/officeDocument/2006/relationships/theme" Target="theme/theme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8.xml" /><Relationship Id="rId23" Type="http://schemas.openxmlformats.org/officeDocument/2006/relationships/slide" Target="slides/slide16.xml" /><Relationship Id="rId28" Type="http://schemas.openxmlformats.org/officeDocument/2006/relationships/slide" Target="slides/slide21.xml" /><Relationship Id="rId36" Type="http://schemas.openxmlformats.org/officeDocument/2006/relationships/slide" Target="slides/slide29.xml" /><Relationship Id="rId10" Type="http://schemas.openxmlformats.org/officeDocument/2006/relationships/slide" Target="slides/slide3.xml" /><Relationship Id="rId19" Type="http://schemas.openxmlformats.org/officeDocument/2006/relationships/slide" Target="slides/slide12.xml" /><Relationship Id="rId31" Type="http://schemas.openxmlformats.org/officeDocument/2006/relationships/slide" Target="slides/slide24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2.xml" /><Relationship Id="rId14" Type="http://schemas.openxmlformats.org/officeDocument/2006/relationships/slide" Target="slides/slide7.xml" /><Relationship Id="rId22" Type="http://schemas.openxmlformats.org/officeDocument/2006/relationships/slide" Target="slides/slide15.xml" /><Relationship Id="rId27" Type="http://schemas.openxmlformats.org/officeDocument/2006/relationships/slide" Target="slides/slide20.xml" /><Relationship Id="rId30" Type="http://schemas.openxmlformats.org/officeDocument/2006/relationships/slide" Target="slides/slide23.xml" /><Relationship Id="rId35" Type="http://schemas.openxmlformats.org/officeDocument/2006/relationships/slide" Target="slides/slide2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0FDD682-388E-4D0D-B83A-623C8B07CF5D}" type="datetimeFigureOut">
              <a:rPr lang="ar-EG" smtClean="0"/>
              <a:t>07/05/1442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1CDCD9-10D1-4407-A3EE-568C8B5DF4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208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DCD9-10D1-4407-A3EE-568C8B5DF40B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335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67C5A23-022D-474F-AE95-0F3A2943D184}" type="slidenum">
              <a:rPr lang="en-US" sz="1200">
                <a:solidFill>
                  <a:prstClr val="black"/>
                </a:solidFill>
              </a:rPr>
              <a:pPr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60F7F9E-7D5A-402D-80B8-4D5309CD78EC}" type="slidenum">
              <a:rPr lang="en-US" sz="1200">
                <a:solidFill>
                  <a:prstClr val="black"/>
                </a:solidFill>
              </a:rPr>
              <a:pPr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228600"/>
            <a:ext cx="1752600" cy="13144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828800"/>
            <a:ext cx="8128000" cy="468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625DEB8-A0E6-4B01-8747-F40590B57D73}" type="slidenum">
              <a:rPr lang="en-US" sz="1200">
                <a:solidFill>
                  <a:prstClr val="black"/>
                </a:solidFill>
              </a:rPr>
              <a:pPr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1A1153B-DDBA-4F97-B0E3-014ABC14B0BF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390EC59-6DEC-460F-B39E-679A6FD34AD8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5E2CEFC-1653-48F1-A5E7-18744E633B6D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5E83FBC-16BD-4C72-ABF5-116127031745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C04D911-AB91-4B91-B097-06C6908F7B24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3118271-AB63-4B74-9916-C100FA21BCF3}" type="slidenum">
              <a:rPr lang="en-US" sz="120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B185801-2CE7-483B-B6E6-EFA876D6DECE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6F9B78A-1734-4DD0-9D6D-73E512801151}" type="slidenum">
              <a:rPr lang="en-US" sz="1200">
                <a:solidFill>
                  <a:prstClr val="black"/>
                </a:solidFill>
              </a:rPr>
              <a:pPr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3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4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422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9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7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57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921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01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327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327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15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667000"/>
            <a:ext cx="3810000" cy="91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944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198278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181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4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1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33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9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45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80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68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82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90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35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4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image" Target="../media/image4.png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3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 /><Relationship Id="rId13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8.xml" /><Relationship Id="rId7" Type="http://schemas.openxmlformats.org/officeDocument/2006/relationships/slideLayout" Target="../slideLayouts/slideLayout12.xml" /><Relationship Id="rId12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7.xml" /><Relationship Id="rId1" Type="http://schemas.openxmlformats.org/officeDocument/2006/relationships/slideLayout" Target="../slideLayouts/slideLayout6.xml" /><Relationship Id="rId6" Type="http://schemas.openxmlformats.org/officeDocument/2006/relationships/slideLayout" Target="../slideLayouts/slideLayout11.xml" /><Relationship Id="rId11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0.xml" /><Relationship Id="rId10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9.xml" /><Relationship Id="rId9" Type="http://schemas.openxmlformats.org/officeDocument/2006/relationships/slideLayout" Target="../slideLayouts/slideLayout14.xml" /><Relationship Id="rId14" Type="http://schemas.openxmlformats.org/officeDocument/2006/relationships/theme" Target="../theme/theme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21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9.xml" /><Relationship Id="rId6" Type="http://schemas.openxmlformats.org/officeDocument/2006/relationships/theme" Target="../theme/theme3.xml" /><Relationship Id="rId5" Type="http://schemas.openxmlformats.org/officeDocument/2006/relationships/slideLayout" Target="../slideLayouts/slideLayout23.xml" /><Relationship Id="rId10" Type="http://schemas.openxmlformats.org/officeDocument/2006/relationships/image" Target="../media/image4.png" /><Relationship Id="rId4" Type="http://schemas.openxmlformats.org/officeDocument/2006/relationships/slideLayout" Target="../slideLayouts/slideLayout22.xml" /><Relationship Id="rId9" Type="http://schemas.openxmlformats.org/officeDocument/2006/relationships/image" Target="../media/image3.png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26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theme" Target="../theme/theme4.xml" /><Relationship Id="rId5" Type="http://schemas.openxmlformats.org/officeDocument/2006/relationships/slideLayout" Target="../slideLayouts/slideLayout28.xml" /><Relationship Id="rId10" Type="http://schemas.openxmlformats.org/officeDocument/2006/relationships/image" Target="../media/image4.png" /><Relationship Id="rId4" Type="http://schemas.openxmlformats.org/officeDocument/2006/relationships/slideLayout" Target="../slideLayouts/slideLayout27.xml" /><Relationship Id="rId9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79" y="2113595"/>
            <a:ext cx="8867241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9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79" y="2113595"/>
            <a:ext cx="8867241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79" y="2113595"/>
            <a:ext cx="8867241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9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3.xml" /><Relationship Id="rId5" Type="http://schemas.openxmlformats.org/officeDocument/2006/relationships/image" Target="../media/image50.jpg" /><Relationship Id="rId4" Type="http://schemas.openxmlformats.org/officeDocument/2006/relationships/image" Target="../media/image4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0.xml" /><Relationship Id="rId4" Type="http://schemas.openxmlformats.org/officeDocument/2006/relationships/image" Target="../media/image51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0.xml" /><Relationship Id="rId4" Type="http://schemas.openxmlformats.org/officeDocument/2006/relationships/image" Target="../media/image5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9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6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themedicalbiochemistrypage.org/images/catecholaminesynthesis.jpg" TargetMode="External" /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5.xml" /><Relationship Id="rId6" Type="http://schemas.openxmlformats.org/officeDocument/2006/relationships/image" Target="../media/image60.jpg" /><Relationship Id="rId5" Type="http://schemas.openxmlformats.org/officeDocument/2006/relationships/image" Target="../media/image59.png" /><Relationship Id="rId4" Type="http://schemas.openxmlformats.org/officeDocument/2006/relationships/image" Target="../media/image58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 /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6.emf" /><Relationship Id="rId4" Type="http://schemas.openxmlformats.org/officeDocument/2006/relationships/image" Target="../media/image65.png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 /><Relationship Id="rId3" Type="http://schemas.openxmlformats.org/officeDocument/2006/relationships/image" Target="../media/image68.png" /><Relationship Id="rId7" Type="http://schemas.openxmlformats.org/officeDocument/2006/relationships/image" Target="../media/image72.png" /><Relationship Id="rId2" Type="http://schemas.openxmlformats.org/officeDocument/2006/relationships/image" Target="../media/image67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71.jpg" /><Relationship Id="rId5" Type="http://schemas.openxmlformats.org/officeDocument/2006/relationships/image" Target="../media/image70.png" /><Relationship Id="rId4" Type="http://schemas.openxmlformats.org/officeDocument/2006/relationships/image" Target="../media/image69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5.png" /><Relationship Id="rId4" Type="http://schemas.openxmlformats.org/officeDocument/2006/relationships/image" Target="../media/image74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7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2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21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13" Type="http://schemas.openxmlformats.org/officeDocument/2006/relationships/image" Target="../media/image31.png" /><Relationship Id="rId18" Type="http://schemas.openxmlformats.org/officeDocument/2006/relationships/image" Target="../media/image36.png" /><Relationship Id="rId26" Type="http://schemas.openxmlformats.org/officeDocument/2006/relationships/image" Target="../media/image44.png" /><Relationship Id="rId3" Type="http://schemas.openxmlformats.org/officeDocument/2006/relationships/image" Target="../media/image6.png" /><Relationship Id="rId21" Type="http://schemas.openxmlformats.org/officeDocument/2006/relationships/image" Target="../media/image39.png" /><Relationship Id="rId7" Type="http://schemas.openxmlformats.org/officeDocument/2006/relationships/image" Target="../media/image25.png" /><Relationship Id="rId12" Type="http://schemas.openxmlformats.org/officeDocument/2006/relationships/image" Target="../media/image30.png" /><Relationship Id="rId17" Type="http://schemas.openxmlformats.org/officeDocument/2006/relationships/image" Target="../media/image35.png" /><Relationship Id="rId25" Type="http://schemas.openxmlformats.org/officeDocument/2006/relationships/image" Target="../media/image43.png" /><Relationship Id="rId2" Type="http://schemas.openxmlformats.org/officeDocument/2006/relationships/image" Target="../media/image5.png" /><Relationship Id="rId16" Type="http://schemas.openxmlformats.org/officeDocument/2006/relationships/image" Target="../media/image34.png" /><Relationship Id="rId20" Type="http://schemas.openxmlformats.org/officeDocument/2006/relationships/image" Target="../media/image3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png" /><Relationship Id="rId11" Type="http://schemas.openxmlformats.org/officeDocument/2006/relationships/image" Target="../media/image29.png" /><Relationship Id="rId24" Type="http://schemas.openxmlformats.org/officeDocument/2006/relationships/image" Target="../media/image42.png" /><Relationship Id="rId5" Type="http://schemas.openxmlformats.org/officeDocument/2006/relationships/image" Target="../media/image23.png" /><Relationship Id="rId15" Type="http://schemas.openxmlformats.org/officeDocument/2006/relationships/image" Target="../media/image33.png" /><Relationship Id="rId23" Type="http://schemas.openxmlformats.org/officeDocument/2006/relationships/image" Target="../media/image41.png" /><Relationship Id="rId10" Type="http://schemas.openxmlformats.org/officeDocument/2006/relationships/image" Target="../media/image28.png" /><Relationship Id="rId19" Type="http://schemas.openxmlformats.org/officeDocument/2006/relationships/image" Target="../media/image37.png" /><Relationship Id="rId4" Type="http://schemas.openxmlformats.org/officeDocument/2006/relationships/image" Target="../media/image22.png" /><Relationship Id="rId9" Type="http://schemas.openxmlformats.org/officeDocument/2006/relationships/image" Target="../media/image27.png" /><Relationship Id="rId14" Type="http://schemas.openxmlformats.org/officeDocument/2006/relationships/image" Target="../media/image32.png" /><Relationship Id="rId22" Type="http://schemas.openxmlformats.org/officeDocument/2006/relationships/image" Target="../media/image4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6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231106"/>
          </a:xfrm>
        </p:spPr>
        <p:txBody>
          <a:bodyPr/>
          <a:lstStyle/>
          <a:p>
            <a:pPr algn="ctr"/>
            <a:br>
              <a:rPr lang="ar-EG" sz="4000" dirty="0"/>
            </a:br>
            <a:r>
              <a:rPr lang="en-US" sz="4000" dirty="0"/>
              <a:t>NEUROTRANSMITTERS</a:t>
            </a:r>
            <a:endParaRPr lang="ar-EG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191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5867399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92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8724" y="914400"/>
            <a:ext cx="7496175" cy="10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0400" y="2667000"/>
            <a:ext cx="3352799" cy="2505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2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75" y="0"/>
            <a:ext cx="2540" cy="838200"/>
          </a:xfrm>
          <a:custGeom>
            <a:avLst/>
            <a:gdLst/>
            <a:ahLst/>
            <a:cxnLst/>
            <a:rect l="l" t="t" r="r" b="b"/>
            <a:pathLst>
              <a:path w="2540" h="838200">
                <a:moveTo>
                  <a:pt x="0" y="838200"/>
                </a:moveTo>
                <a:lnTo>
                  <a:pt x="2108" y="838200"/>
                </a:lnTo>
                <a:lnTo>
                  <a:pt x="2108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2875" y="6705600"/>
            <a:ext cx="2540" cy="152400"/>
          </a:xfrm>
          <a:custGeom>
            <a:avLst/>
            <a:gdLst/>
            <a:ahLst/>
            <a:cxnLst/>
            <a:rect l="l" t="t" r="r" b="b"/>
            <a:pathLst>
              <a:path w="2540" h="152400">
                <a:moveTo>
                  <a:pt x="0" y="152399"/>
                </a:moveTo>
                <a:lnTo>
                  <a:pt x="2108" y="152399"/>
                </a:lnTo>
                <a:lnTo>
                  <a:pt x="2108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1560" y="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1560" y="6705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" y="18288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0" y="24384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0" y="32766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000" y="41910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000" y="51816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000" y="57912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2000" y="1143000"/>
            <a:ext cx="2743200" cy="5105400"/>
          </a:xfrm>
          <a:custGeom>
            <a:avLst/>
            <a:gdLst/>
            <a:ahLst/>
            <a:cxnLst/>
            <a:rect l="l" t="t" r="r" b="b"/>
            <a:pathLst>
              <a:path w="2743200" h="5105400">
                <a:moveTo>
                  <a:pt x="0" y="5105400"/>
                </a:moveTo>
                <a:lnTo>
                  <a:pt x="2743200" y="5105400"/>
                </a:lnTo>
                <a:lnTo>
                  <a:pt x="27432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25400">
            <a:solidFill>
              <a:srgbClr val="96E3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" y="838200"/>
            <a:ext cx="3429000" cy="990600"/>
          </a:xfrm>
          <a:custGeom>
            <a:avLst/>
            <a:gdLst/>
            <a:ahLst/>
            <a:cxnLst/>
            <a:rect l="l" t="t" r="r" b="b"/>
            <a:pathLst>
              <a:path w="3429000" h="990600">
                <a:moveTo>
                  <a:pt x="0" y="990600"/>
                </a:moveTo>
                <a:lnTo>
                  <a:pt x="3429000" y="990600"/>
                </a:lnTo>
                <a:lnTo>
                  <a:pt x="3429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" y="838200"/>
            <a:ext cx="3429000" cy="990600"/>
          </a:xfrm>
          <a:custGeom>
            <a:avLst/>
            <a:gdLst/>
            <a:ahLst/>
            <a:cxnLst/>
            <a:rect l="l" t="t" r="r" b="b"/>
            <a:pathLst>
              <a:path w="3429000" h="990600">
                <a:moveTo>
                  <a:pt x="0" y="990600"/>
                </a:moveTo>
                <a:lnTo>
                  <a:pt x="3429000" y="990600"/>
                </a:lnTo>
                <a:lnTo>
                  <a:pt x="3429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939" y="854709"/>
            <a:ext cx="3176905" cy="941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400" b="0" u="none" spc="-5" dirty="0">
                <a:solidFill>
                  <a:srgbClr val="000000"/>
                </a:solidFill>
                <a:latin typeface="Georgia"/>
                <a:cs typeface="Georgia"/>
              </a:rPr>
              <a:t>1</a:t>
            </a:r>
            <a:r>
              <a:rPr sz="1800" b="0" u="none" spc="-5" dirty="0">
                <a:solidFill>
                  <a:srgbClr val="000000"/>
                </a:solidFill>
                <a:latin typeface="Georgia"/>
                <a:cs typeface="Georgia"/>
              </a:rPr>
              <a:t>.Neurotransmitters </a:t>
            </a:r>
            <a:r>
              <a:rPr sz="1800" b="0" u="none" dirty="0">
                <a:solidFill>
                  <a:srgbClr val="000000"/>
                </a:solidFill>
                <a:latin typeface="Georgia"/>
                <a:cs typeface="Georgia"/>
              </a:rPr>
              <a:t>are  </a:t>
            </a:r>
            <a:r>
              <a:rPr sz="1800" b="0" u="none" spc="-5" dirty="0">
                <a:solidFill>
                  <a:srgbClr val="000000"/>
                </a:solidFill>
                <a:latin typeface="Georgia"/>
                <a:cs typeface="Georgia"/>
              </a:rPr>
              <a:t>synthesized from </a:t>
            </a:r>
            <a:r>
              <a:rPr sz="1800" b="0" u="none" spc="-10" dirty="0">
                <a:solidFill>
                  <a:srgbClr val="000000"/>
                </a:solidFill>
                <a:latin typeface="Georgia"/>
                <a:cs typeface="Georgia"/>
              </a:rPr>
              <a:t>precursors  </a:t>
            </a:r>
            <a:r>
              <a:rPr sz="1800" b="0" u="none" spc="-5" dirty="0">
                <a:solidFill>
                  <a:srgbClr val="000000"/>
                </a:solidFill>
                <a:latin typeface="Georgia"/>
                <a:cs typeface="Georgia"/>
              </a:rPr>
              <a:t>under the influence of</a:t>
            </a:r>
            <a:r>
              <a:rPr sz="1800" b="0" u="none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Georgia"/>
                <a:cs typeface="Georgia"/>
              </a:rPr>
              <a:t>enzymes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200" y="19050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200" y="19050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200" y="2514600"/>
            <a:ext cx="3429000" cy="762000"/>
          </a:xfrm>
          <a:custGeom>
            <a:avLst/>
            <a:gdLst/>
            <a:ahLst/>
            <a:cxnLst/>
            <a:rect l="l" t="t" r="r" b="b"/>
            <a:pathLst>
              <a:path w="3429000" h="762000">
                <a:moveTo>
                  <a:pt x="0" y="762000"/>
                </a:moveTo>
                <a:lnTo>
                  <a:pt x="3429000" y="762000"/>
                </a:lnTo>
                <a:lnTo>
                  <a:pt x="3429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200" y="2514600"/>
            <a:ext cx="3429000" cy="762000"/>
          </a:xfrm>
          <a:custGeom>
            <a:avLst/>
            <a:gdLst/>
            <a:ahLst/>
            <a:cxnLst/>
            <a:rect l="l" t="t" r="r" b="b"/>
            <a:pathLst>
              <a:path w="3429000" h="762000">
                <a:moveTo>
                  <a:pt x="0" y="762000"/>
                </a:moveTo>
                <a:lnTo>
                  <a:pt x="3429000" y="762000"/>
                </a:lnTo>
                <a:lnTo>
                  <a:pt x="3429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200" y="33528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200" y="33528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200" y="4267200"/>
            <a:ext cx="3429000" cy="914400"/>
          </a:xfrm>
          <a:custGeom>
            <a:avLst/>
            <a:gdLst/>
            <a:ahLst/>
            <a:cxnLst/>
            <a:rect l="l" t="t" r="r" b="b"/>
            <a:pathLst>
              <a:path w="3429000" h="914400">
                <a:moveTo>
                  <a:pt x="0" y="914400"/>
                </a:moveTo>
                <a:lnTo>
                  <a:pt x="3429000" y="914400"/>
                </a:lnTo>
                <a:lnTo>
                  <a:pt x="3429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200" y="4267200"/>
            <a:ext cx="3429000" cy="914400"/>
          </a:xfrm>
          <a:custGeom>
            <a:avLst/>
            <a:gdLst/>
            <a:ahLst/>
            <a:cxnLst/>
            <a:rect l="l" t="t" r="r" b="b"/>
            <a:pathLst>
              <a:path w="3429000" h="914400">
                <a:moveTo>
                  <a:pt x="0" y="914400"/>
                </a:moveTo>
                <a:lnTo>
                  <a:pt x="3429000" y="914400"/>
                </a:lnTo>
                <a:lnTo>
                  <a:pt x="3429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200" y="52578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200" y="52578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200" y="58674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200" y="58674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939" y="2014473"/>
            <a:ext cx="3256279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  <a:buFontTx/>
              <a:buAutoNum type="arabicPeriod" startAt="2"/>
              <a:tabLst>
                <a:tab pos="255270" algn="l"/>
              </a:tabLst>
            </a:pP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Stored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in</a:t>
            </a:r>
            <a:r>
              <a:rPr spc="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vesicles</a:t>
            </a:r>
          </a:p>
          <a:p>
            <a:pPr marL="12700" marR="72390" algn="l" rtl="0">
              <a:spcBef>
                <a:spcPts val="1380"/>
              </a:spcBef>
              <a:buFontTx/>
              <a:buAutoNum type="arabicPeriod" startAt="2"/>
              <a:tabLst>
                <a:tab pos="201295" algn="l"/>
              </a:tabLst>
            </a:pP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Neurotransmitter molecules  that leak from their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vesicles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are  destroyed by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enzymes</a:t>
            </a:r>
          </a:p>
          <a:p>
            <a:pPr marL="12700" marR="5080" algn="just" rtl="0">
              <a:spcBef>
                <a:spcPts val="420"/>
              </a:spcBef>
              <a:buFontTx/>
              <a:buAutoNum type="arabicPeriod" startAt="2"/>
              <a:tabLst>
                <a:tab pos="257175" algn="l"/>
              </a:tabLst>
            </a:pP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Action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potential cause vesicle  to fuse with synapse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and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release  neurotransmitters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13335" algn="l" rtl="0">
              <a:spcBef>
                <a:spcPts val="1025"/>
              </a:spcBef>
              <a:buFontTx/>
              <a:buAutoNum type="arabicPeriod" startAt="2"/>
              <a:tabLst>
                <a:tab pos="248920" algn="l"/>
              </a:tabLst>
            </a:pP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Some of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binds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with auto 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receptor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and inhibit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subsequent  neurotransmitter</a:t>
            </a:r>
            <a:r>
              <a:rPr spc="-1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release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04470" indent="-191770" algn="l" rtl="0">
              <a:spcBef>
                <a:spcPts val="900"/>
              </a:spcBef>
              <a:buFontTx/>
              <a:buAutoNum type="arabicPeriod" startAt="2"/>
              <a:tabLst>
                <a:tab pos="205104" algn="l"/>
              </a:tabLst>
            </a:pP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Rest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bind to</a:t>
            </a:r>
            <a:r>
              <a:rPr spc="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post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algn="l" rtl="0"/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synaptic</a:t>
            </a:r>
            <a:r>
              <a:rPr spc="-3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receptors.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109220" algn="l" rtl="0">
              <a:spcBef>
                <a:spcPts val="600"/>
              </a:spcBef>
              <a:buFontTx/>
              <a:buAutoNum type="arabicPeriod" startAt="7"/>
              <a:tabLst>
                <a:tab pos="189865" algn="l"/>
              </a:tabLst>
            </a:pP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Released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neurotransmitters 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are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deactivated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either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by re  uptake or enzyme</a:t>
            </a:r>
            <a:r>
              <a:rPr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degradation.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1788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3732" y="0"/>
            <a:ext cx="7991856" cy="562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67180" y="0"/>
            <a:ext cx="74663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5" dirty="0">
                <a:latin typeface="Georgia"/>
                <a:cs typeface="Georgia"/>
              </a:rPr>
              <a:t>Steps </a:t>
            </a:r>
            <a:r>
              <a:rPr b="0" u="none" dirty="0">
                <a:latin typeface="Georgia"/>
                <a:cs typeface="Georgia"/>
              </a:rPr>
              <a:t>in neurotransmitter </a:t>
            </a:r>
            <a:r>
              <a:rPr b="0" u="none" spc="-5" dirty="0">
                <a:latin typeface="Georgia"/>
                <a:cs typeface="Georgia"/>
              </a:rPr>
              <a:t>processing</a:t>
            </a:r>
            <a:r>
              <a:rPr b="0" u="none" spc="-75" dirty="0">
                <a:latin typeface="Georgia"/>
                <a:cs typeface="Georgia"/>
              </a:rPr>
              <a:t> </a:t>
            </a:r>
            <a:r>
              <a:rPr b="0" u="none" dirty="0">
                <a:latin typeface="Georgia"/>
                <a:cs typeface="Georgia"/>
              </a:rPr>
              <a:t>are: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8140" y="634949"/>
            <a:ext cx="6618605" cy="15356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  <a:tabLst>
                <a:tab pos="1440180" algn="l"/>
              </a:tabLst>
            </a:pPr>
            <a:r>
              <a:rPr sz="2200" b="1" i="1" spc="50" dirty="0">
                <a:solidFill>
                  <a:prstClr val="black"/>
                </a:solidFill>
                <a:latin typeface="Times New Roman"/>
                <a:cs typeface="Times New Roman"/>
              </a:rPr>
              <a:t>Synthesis</a:t>
            </a:r>
            <a:r>
              <a:rPr sz="2200" spc="50" dirty="0">
                <a:solidFill>
                  <a:prstClr val="black"/>
                </a:solidFill>
                <a:latin typeface="Georgia"/>
                <a:cs typeface="Georgia"/>
              </a:rPr>
              <a:t>:	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Neurotransmitters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are synthesized by</a:t>
            </a:r>
            <a:r>
              <a:rPr sz="2200" spc="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Georgia"/>
                <a:cs typeface="Georgia"/>
              </a:rPr>
              <a:t>the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461770" algn="l" rtl="0"/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enzymatic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transformation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of</a:t>
            </a:r>
            <a:r>
              <a:rPr sz="2200" spc="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Georgia"/>
                <a:cs typeface="Georgia"/>
              </a:rPr>
              <a:t>precursors.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45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algn="l" rtl="0">
              <a:tabLst>
                <a:tab pos="1482725" algn="l"/>
              </a:tabLst>
            </a:pPr>
            <a:r>
              <a:rPr sz="22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Storage</a:t>
            </a:r>
            <a:r>
              <a:rPr sz="2200" spc="60" dirty="0">
                <a:solidFill>
                  <a:prstClr val="black"/>
                </a:solidFill>
                <a:latin typeface="Georgia"/>
                <a:cs typeface="Georgia"/>
              </a:rPr>
              <a:t>:	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They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are 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packaged inside synaptic</a:t>
            </a:r>
            <a:r>
              <a:rPr sz="2200" spc="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vesicles.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8140" y="2616835"/>
            <a:ext cx="10502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i="1" spc="-11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b="1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b="1" i="1" spc="8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b="1" i="1" spc="125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2200" b="1" i="1" spc="1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110" dirty="0">
                <a:solidFill>
                  <a:prstClr val="black"/>
                </a:solidFill>
                <a:latin typeface="Georgia"/>
                <a:cs typeface="Georgia"/>
              </a:rPr>
              <a:t>:</a:t>
            </a:r>
            <a:endParaRPr sz="22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5304" rIns="0" bIns="0" rtlCol="0">
            <a:spAutoFit/>
          </a:bodyPr>
          <a:lstStyle/>
          <a:p>
            <a:pPr marL="2674620" marR="5080" indent="8255">
              <a:lnSpc>
                <a:spcPct val="100000"/>
              </a:lnSpc>
              <a:spcBef>
                <a:spcPts val="95"/>
              </a:spcBef>
            </a:pPr>
            <a:r>
              <a:rPr sz="2200" b="0" spc="-35" dirty="0">
                <a:latin typeface="Georgia"/>
                <a:cs typeface="Georgia"/>
              </a:rPr>
              <a:t>They </a:t>
            </a:r>
            <a:r>
              <a:rPr sz="2200" b="0" spc="-25" dirty="0">
                <a:latin typeface="Georgia"/>
                <a:cs typeface="Georgia"/>
              </a:rPr>
              <a:t>are </a:t>
            </a:r>
            <a:r>
              <a:rPr sz="2200" b="0" spc="-20" dirty="0">
                <a:latin typeface="Georgia"/>
                <a:cs typeface="Georgia"/>
              </a:rPr>
              <a:t>released </a:t>
            </a:r>
            <a:r>
              <a:rPr sz="2200" b="0" spc="-55" dirty="0">
                <a:latin typeface="Georgia"/>
                <a:cs typeface="Georgia"/>
              </a:rPr>
              <a:t>from </a:t>
            </a:r>
            <a:r>
              <a:rPr sz="2200" b="0" spc="-30" dirty="0">
                <a:latin typeface="Georgia"/>
                <a:cs typeface="Georgia"/>
              </a:rPr>
              <a:t>presynaptic </a:t>
            </a:r>
            <a:r>
              <a:rPr sz="2200" b="0" spc="-45" dirty="0">
                <a:latin typeface="Georgia"/>
                <a:cs typeface="Georgia"/>
              </a:rPr>
              <a:t>terminal </a:t>
            </a:r>
            <a:r>
              <a:rPr sz="2200" b="0" spc="-25" dirty="0">
                <a:latin typeface="Georgia"/>
                <a:cs typeface="Georgia"/>
              </a:rPr>
              <a:t>by  </a:t>
            </a:r>
            <a:r>
              <a:rPr sz="2200" b="0" spc="-30" dirty="0">
                <a:latin typeface="Georgia"/>
                <a:cs typeface="Georgia"/>
              </a:rPr>
              <a:t>exocytosis </a:t>
            </a:r>
            <a:r>
              <a:rPr sz="2200" b="0" spc="-25" dirty="0">
                <a:latin typeface="Georgia"/>
                <a:cs typeface="Georgia"/>
              </a:rPr>
              <a:t>when </a:t>
            </a:r>
            <a:r>
              <a:rPr sz="2200" b="0" spc="-55" dirty="0">
                <a:latin typeface="Georgia"/>
                <a:cs typeface="Georgia"/>
              </a:rPr>
              <a:t>calcium </a:t>
            </a:r>
            <a:r>
              <a:rPr sz="2200" b="0" spc="-20" dirty="0">
                <a:latin typeface="Georgia"/>
                <a:cs typeface="Georgia"/>
              </a:rPr>
              <a:t>enters </a:t>
            </a:r>
            <a:r>
              <a:rPr sz="2200" b="0" spc="-65" dirty="0">
                <a:latin typeface="Georgia"/>
                <a:cs typeface="Georgia"/>
              </a:rPr>
              <a:t>axon </a:t>
            </a:r>
            <a:r>
              <a:rPr sz="2200" b="0" spc="-45" dirty="0">
                <a:latin typeface="Georgia"/>
                <a:cs typeface="Georgia"/>
              </a:rPr>
              <a:t>terminal  </a:t>
            </a:r>
            <a:r>
              <a:rPr sz="2200" b="0" spc="-40" dirty="0">
                <a:latin typeface="Georgia"/>
                <a:cs typeface="Georgia"/>
              </a:rPr>
              <a:t>during </a:t>
            </a:r>
            <a:r>
              <a:rPr sz="2200" b="0" spc="-60" dirty="0">
                <a:latin typeface="Georgia"/>
                <a:cs typeface="Georgia"/>
              </a:rPr>
              <a:t>an </a:t>
            </a:r>
            <a:r>
              <a:rPr sz="2200" b="0" spc="-40" dirty="0">
                <a:latin typeface="Georgia"/>
                <a:cs typeface="Georgia"/>
              </a:rPr>
              <a:t>action</a:t>
            </a:r>
            <a:r>
              <a:rPr sz="2200" b="0" spc="-25" dirty="0">
                <a:latin typeface="Georgia"/>
                <a:cs typeface="Georgia"/>
              </a:rPr>
              <a:t> </a:t>
            </a:r>
            <a:r>
              <a:rPr sz="2200" b="0" spc="-35" dirty="0">
                <a:latin typeface="Georgia"/>
                <a:cs typeface="Georgia"/>
              </a:rPr>
              <a:t>potential</a:t>
            </a:r>
            <a:endParaRPr sz="2200" dirty="0">
              <a:latin typeface="Georgia"/>
              <a:cs typeface="Georgia"/>
            </a:endParaRPr>
          </a:p>
          <a:p>
            <a:pPr marL="2736850" marR="1134110" indent="-27940">
              <a:lnSpc>
                <a:spcPct val="100000"/>
              </a:lnSpc>
              <a:spcBef>
                <a:spcPts val="600"/>
              </a:spcBef>
            </a:pPr>
            <a:r>
              <a:rPr sz="2200" b="0" spc="-60" dirty="0">
                <a:latin typeface="Georgia"/>
                <a:cs typeface="Georgia"/>
              </a:rPr>
              <a:t>Diffuse </a:t>
            </a:r>
            <a:r>
              <a:rPr sz="2200" b="0" spc="-25" dirty="0">
                <a:latin typeface="Georgia"/>
                <a:cs typeface="Georgia"/>
              </a:rPr>
              <a:t>across </a:t>
            </a:r>
            <a:r>
              <a:rPr sz="2200" b="0" spc="-30" dirty="0">
                <a:latin typeface="Georgia"/>
                <a:cs typeface="Georgia"/>
              </a:rPr>
              <a:t>the </a:t>
            </a:r>
            <a:r>
              <a:rPr sz="2200" b="0" spc="-35" dirty="0">
                <a:latin typeface="Georgia"/>
                <a:cs typeface="Georgia"/>
              </a:rPr>
              <a:t>synaptic </a:t>
            </a:r>
            <a:r>
              <a:rPr sz="2200" b="0" spc="-30" dirty="0">
                <a:latin typeface="Georgia"/>
                <a:cs typeface="Georgia"/>
              </a:rPr>
              <a:t>cleft </a:t>
            </a:r>
            <a:r>
              <a:rPr sz="2200" b="0" spc="-35" dirty="0">
                <a:latin typeface="Georgia"/>
                <a:cs typeface="Georgia"/>
              </a:rPr>
              <a:t>to the  </a:t>
            </a:r>
            <a:r>
              <a:rPr sz="2200" b="0" spc="-30" dirty="0">
                <a:latin typeface="Georgia"/>
                <a:cs typeface="Georgia"/>
              </a:rPr>
              <a:t>postsynaptic</a:t>
            </a:r>
            <a:r>
              <a:rPr sz="2200" b="0" spc="-20" dirty="0">
                <a:latin typeface="Georgia"/>
                <a:cs typeface="Georgia"/>
              </a:rPr>
              <a:t> </a:t>
            </a:r>
            <a:r>
              <a:rPr sz="2200" b="0" spc="-65" dirty="0">
                <a:latin typeface="Georgia"/>
                <a:cs typeface="Georgia"/>
              </a:rPr>
              <a:t>membrane.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8140" y="4857369"/>
            <a:ext cx="7264400" cy="18742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  <a:tabLst>
                <a:tab pos="1624965" algn="l"/>
              </a:tabLst>
            </a:pPr>
            <a:r>
              <a:rPr sz="2200" b="1" i="1" spc="30" dirty="0">
                <a:solidFill>
                  <a:prstClr val="black"/>
                </a:solidFill>
                <a:latin typeface="Times New Roman"/>
                <a:cs typeface="Times New Roman"/>
              </a:rPr>
              <a:t>Binding</a:t>
            </a:r>
            <a:r>
              <a:rPr sz="2200" spc="30" dirty="0">
                <a:solidFill>
                  <a:prstClr val="black"/>
                </a:solidFill>
                <a:latin typeface="Georgia"/>
                <a:cs typeface="Georgia"/>
              </a:rPr>
              <a:t>:	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They </a:t>
            </a:r>
            <a:r>
              <a:rPr sz="2200" spc="-50" dirty="0">
                <a:solidFill>
                  <a:prstClr val="black"/>
                </a:solidFill>
                <a:latin typeface="Georgia"/>
                <a:cs typeface="Georgia"/>
              </a:rPr>
              <a:t>bind 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to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receptor</a:t>
            </a:r>
            <a:r>
              <a:rPr sz="2200"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proteins.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45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47825" marR="5080" indent="-1635760" algn="l" rtl="0"/>
            <a:r>
              <a:rPr sz="2200" b="1" i="1" spc="65" dirty="0">
                <a:solidFill>
                  <a:prstClr val="black"/>
                </a:solidFill>
                <a:latin typeface="Times New Roman"/>
                <a:cs typeface="Times New Roman"/>
              </a:rPr>
              <a:t>Inactivation</a:t>
            </a:r>
            <a:r>
              <a:rPr sz="2200" spc="65" dirty="0">
                <a:solidFill>
                  <a:prstClr val="black"/>
                </a:solidFill>
                <a:latin typeface="Georgia"/>
                <a:cs typeface="Georgia"/>
              </a:rPr>
              <a:t>: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The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neurotransmitter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is </a:t>
            </a:r>
            <a:r>
              <a:rPr sz="2200" spc="-30" dirty="0">
                <a:solidFill>
                  <a:prstClr val="black"/>
                </a:solidFill>
                <a:latin typeface="Georgia"/>
                <a:cs typeface="Georgia"/>
              </a:rPr>
              <a:t>degraded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either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by 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being broken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down </a:t>
            </a:r>
            <a:r>
              <a:rPr sz="2200" spc="-55" dirty="0">
                <a:solidFill>
                  <a:prstClr val="black"/>
                </a:solidFill>
                <a:latin typeface="Georgia"/>
                <a:cs typeface="Georgia"/>
              </a:rPr>
              <a:t>enzymatically, </a:t>
            </a:r>
            <a:r>
              <a:rPr sz="2200" spc="-10" dirty="0">
                <a:solidFill>
                  <a:prstClr val="black"/>
                </a:solidFill>
                <a:latin typeface="Georgia"/>
                <a:cs typeface="Georgia"/>
              </a:rPr>
              <a:t>or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reused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by 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active</a:t>
            </a:r>
            <a:r>
              <a:rPr sz="2200"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reuptake.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6706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6423" y="304800"/>
            <a:ext cx="50202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5" dirty="0">
                <a:solidFill>
                  <a:srgbClr val="000000"/>
                </a:solidFill>
                <a:latin typeface="Georgia"/>
                <a:cs typeface="Georgia"/>
              </a:rPr>
              <a:t>ACETYLCHOLINE</a:t>
            </a:r>
            <a:r>
              <a:rPr sz="2800" u="none" spc="-3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u="none" spc="-5" dirty="0">
                <a:solidFill>
                  <a:srgbClr val="000000"/>
                </a:solidFill>
                <a:latin typeface="Georgia"/>
                <a:cs typeface="Georgia"/>
              </a:rPr>
              <a:t>(AC</a:t>
            </a:r>
            <a:r>
              <a:rPr lang="en-US" sz="2800" u="none" spc="-5" dirty="0">
                <a:solidFill>
                  <a:srgbClr val="000000"/>
                </a:solidFill>
                <a:latin typeface="Georgia"/>
                <a:cs typeface="Georgia"/>
              </a:rPr>
              <a:t>H)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7120" y="890270"/>
            <a:ext cx="7312659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100" spc="-35" dirty="0">
                <a:latin typeface="Georgia"/>
                <a:cs typeface="Georgia"/>
              </a:rPr>
              <a:t>Acetylcholine </a:t>
            </a:r>
            <a:r>
              <a:rPr sz="2100" dirty="0">
                <a:latin typeface="Georgia"/>
                <a:cs typeface="Georgia"/>
              </a:rPr>
              <a:t>was </a:t>
            </a:r>
            <a:r>
              <a:rPr sz="2100" spc="-30" dirty="0">
                <a:latin typeface="Georgia"/>
                <a:cs typeface="Georgia"/>
              </a:rPr>
              <a:t>the </a:t>
            </a:r>
            <a:r>
              <a:rPr sz="2100" spc="-20" dirty="0">
                <a:latin typeface="Georgia"/>
                <a:cs typeface="Georgia"/>
              </a:rPr>
              <a:t>first </a:t>
            </a:r>
            <a:r>
              <a:rPr sz="2100" spc="-35" dirty="0">
                <a:latin typeface="Georgia"/>
                <a:cs typeface="Georgia"/>
              </a:rPr>
              <a:t>neurotransmitter to </a:t>
            </a:r>
            <a:r>
              <a:rPr sz="2100" spc="-15" dirty="0">
                <a:latin typeface="Georgia"/>
                <a:cs typeface="Georgia"/>
              </a:rPr>
              <a:t>be</a:t>
            </a:r>
            <a:r>
              <a:rPr sz="2100" spc="-110" dirty="0">
                <a:latin typeface="Georgia"/>
                <a:cs typeface="Georgia"/>
              </a:rPr>
              <a:t> </a:t>
            </a:r>
            <a:r>
              <a:rPr sz="2100" spc="-40" dirty="0">
                <a:latin typeface="Georgia"/>
                <a:cs typeface="Georgia"/>
              </a:rPr>
              <a:t>discovered.</a:t>
            </a:r>
            <a:endParaRPr sz="2100" dirty="0">
              <a:latin typeface="Georgia"/>
              <a:cs typeface="Georgia"/>
            </a:endParaRPr>
          </a:p>
          <a:p>
            <a:pPr marL="353695" indent="-340995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353695" algn="l"/>
                <a:tab pos="354330" algn="l"/>
              </a:tabLst>
            </a:pPr>
            <a:r>
              <a:rPr sz="2100" spc="120" dirty="0">
                <a:latin typeface="Georgia"/>
                <a:cs typeface="Georgia"/>
              </a:rPr>
              <a:t>1921 </a:t>
            </a:r>
            <a:r>
              <a:rPr sz="2100" spc="-25" dirty="0">
                <a:latin typeface="Georgia"/>
                <a:cs typeface="Georgia"/>
              </a:rPr>
              <a:t>by </a:t>
            </a:r>
            <a:r>
              <a:rPr sz="2100" spc="-35" dirty="0">
                <a:latin typeface="Georgia"/>
                <a:cs typeface="Georgia"/>
              </a:rPr>
              <a:t>a </a:t>
            </a:r>
            <a:r>
              <a:rPr sz="2100" spc="-75" dirty="0">
                <a:latin typeface="Georgia"/>
                <a:cs typeface="Georgia"/>
              </a:rPr>
              <a:t>German </a:t>
            </a:r>
            <a:r>
              <a:rPr sz="2100" spc="-25" dirty="0">
                <a:latin typeface="Georgia"/>
                <a:cs typeface="Georgia"/>
              </a:rPr>
              <a:t>biologist </a:t>
            </a:r>
            <a:r>
              <a:rPr sz="2100" spc="-55" dirty="0">
                <a:latin typeface="Georgia"/>
                <a:cs typeface="Georgia"/>
              </a:rPr>
              <a:t>named </a:t>
            </a:r>
            <a:r>
              <a:rPr sz="2100" b="1" spc="-145" dirty="0">
                <a:latin typeface="Georgia"/>
                <a:cs typeface="Georgia"/>
              </a:rPr>
              <a:t>Otto</a:t>
            </a:r>
            <a:r>
              <a:rPr sz="2100" b="1" spc="-245" dirty="0">
                <a:latin typeface="Georgia"/>
                <a:cs typeface="Georgia"/>
              </a:rPr>
              <a:t> </a:t>
            </a:r>
            <a:r>
              <a:rPr sz="2100" b="1" spc="-150" dirty="0">
                <a:latin typeface="Georgia"/>
                <a:cs typeface="Georgia"/>
              </a:rPr>
              <a:t>Loewi</a:t>
            </a:r>
            <a:r>
              <a:rPr sz="2100" spc="-150" dirty="0">
                <a:latin typeface="Georgia"/>
                <a:cs typeface="Georgia"/>
              </a:rPr>
              <a:t>.</a:t>
            </a:r>
            <a:endParaRPr sz="21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623" y="2515235"/>
            <a:ext cx="7660640" cy="399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endParaRPr lang="en-US" sz="2100" spc="-6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60" dirty="0">
                <a:latin typeface="Georgia"/>
                <a:cs typeface="Georgia"/>
              </a:rPr>
              <a:t>-</a:t>
            </a:r>
            <a:r>
              <a:rPr sz="2100" spc="-60" dirty="0">
                <a:latin typeface="Georgia"/>
                <a:cs typeface="Georgia"/>
              </a:rPr>
              <a:t>Uses </a:t>
            </a:r>
            <a:r>
              <a:rPr sz="2100" i="1" spc="10" dirty="0">
                <a:latin typeface="Times New Roman"/>
                <a:cs typeface="Times New Roman"/>
              </a:rPr>
              <a:t>choline </a:t>
            </a:r>
            <a:r>
              <a:rPr sz="2100" spc="-25" dirty="0">
                <a:latin typeface="Georgia"/>
                <a:cs typeface="Georgia"/>
              </a:rPr>
              <a:t>as </a:t>
            </a:r>
            <a:r>
              <a:rPr sz="2100" spc="-35" dirty="0">
                <a:latin typeface="Georgia"/>
                <a:cs typeface="Georgia"/>
              </a:rPr>
              <a:t>a </a:t>
            </a:r>
            <a:r>
              <a:rPr sz="2100" spc="-20" dirty="0">
                <a:latin typeface="Georgia"/>
                <a:cs typeface="Georgia"/>
              </a:rPr>
              <a:t>precursor </a:t>
            </a:r>
            <a:r>
              <a:rPr sz="2100" spc="-90" dirty="0">
                <a:latin typeface="Georgia"/>
                <a:cs typeface="Georgia"/>
              </a:rPr>
              <a:t>- </a:t>
            </a:r>
            <a:r>
              <a:rPr sz="2100" b="1" spc="-125" dirty="0">
                <a:latin typeface="Georgia"/>
                <a:cs typeface="Georgia"/>
              </a:rPr>
              <a:t>cholinergic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2100" spc="-55" dirty="0">
                <a:latin typeface="Georgia"/>
                <a:cs typeface="Georgia"/>
              </a:rPr>
              <a:t>neurotransmitter.</a:t>
            </a:r>
            <a:endParaRPr sz="2750" dirty="0"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ts val="2020"/>
              </a:lnSpc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70" dirty="0">
                <a:latin typeface="Georgia"/>
                <a:cs typeface="Georgia"/>
              </a:rPr>
              <a:t>-</a:t>
            </a:r>
            <a:r>
              <a:rPr sz="2100" spc="-70" dirty="0">
                <a:latin typeface="Georgia"/>
                <a:cs typeface="Georgia"/>
              </a:rPr>
              <a:t>Used </a:t>
            </a:r>
            <a:r>
              <a:rPr sz="2100" spc="-25" dirty="0">
                <a:latin typeface="Georgia"/>
                <a:cs typeface="Georgia"/>
              </a:rPr>
              <a:t>by </a:t>
            </a:r>
            <a:r>
              <a:rPr sz="2100" spc="-30" dirty="0">
                <a:solidFill>
                  <a:srgbClr val="FF0000"/>
                </a:solidFill>
                <a:latin typeface="Georgia"/>
                <a:cs typeface="Georgia"/>
              </a:rPr>
              <a:t>the </a:t>
            </a:r>
            <a:r>
              <a:rPr sz="2100" spc="-55" dirty="0">
                <a:solidFill>
                  <a:srgbClr val="FF0000"/>
                </a:solidFill>
                <a:latin typeface="Georgia"/>
                <a:cs typeface="Georgia"/>
              </a:rPr>
              <a:t>Autonomic </a:t>
            </a:r>
            <a:r>
              <a:rPr sz="2100" spc="-40" dirty="0">
                <a:solidFill>
                  <a:srgbClr val="FF0000"/>
                </a:solidFill>
                <a:latin typeface="Georgia"/>
                <a:cs typeface="Georgia"/>
              </a:rPr>
              <a:t>Nervous </a:t>
            </a:r>
            <a:r>
              <a:rPr sz="2100" spc="-65" dirty="0">
                <a:solidFill>
                  <a:srgbClr val="FF0000"/>
                </a:solidFill>
                <a:latin typeface="Georgia"/>
                <a:cs typeface="Georgia"/>
              </a:rPr>
              <a:t>System</a:t>
            </a:r>
            <a:r>
              <a:rPr sz="2100" spc="-65" dirty="0">
                <a:latin typeface="Georgia"/>
                <a:cs typeface="Georgia"/>
              </a:rPr>
              <a:t>, </a:t>
            </a:r>
            <a:r>
              <a:rPr sz="2100" spc="-25" dirty="0">
                <a:latin typeface="Georgia"/>
                <a:cs typeface="Georgia"/>
              </a:rPr>
              <a:t>as </a:t>
            </a:r>
            <a:r>
              <a:rPr sz="2100" spc="-55" dirty="0">
                <a:latin typeface="Georgia"/>
                <a:cs typeface="Georgia"/>
              </a:rPr>
              <a:t>an </a:t>
            </a:r>
            <a:r>
              <a:rPr sz="2100" spc="-30" dirty="0">
                <a:latin typeface="Georgia"/>
                <a:cs typeface="Georgia"/>
              </a:rPr>
              <a:t>inhibitory</a:t>
            </a:r>
            <a:r>
              <a:rPr sz="2100" spc="-105" dirty="0">
                <a:latin typeface="Georgia"/>
                <a:cs typeface="Georgia"/>
              </a:rPr>
              <a:t> </a:t>
            </a:r>
            <a:r>
              <a:rPr sz="2100" spc="-55" dirty="0">
                <a:latin typeface="Georgia"/>
                <a:cs typeface="Georgia"/>
              </a:rPr>
              <a:t>neurotransmitter.</a:t>
            </a:r>
            <a:endParaRPr lang="ar-EG" sz="2100" dirty="0">
              <a:latin typeface="Georgia"/>
              <a:cs typeface="Georgia"/>
            </a:endParaRPr>
          </a:p>
          <a:p>
            <a:pPr marL="295910" marR="5080" indent="-283210" algn="l" rtl="0">
              <a:lnSpc>
                <a:spcPts val="2020"/>
              </a:lnSpc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295910" marR="102870" indent="-283210" algn="l" rtl="0">
              <a:lnSpc>
                <a:spcPct val="80000"/>
              </a:lnSpc>
              <a:spcBef>
                <a:spcPts val="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40" dirty="0">
                <a:latin typeface="Georgia"/>
                <a:cs typeface="Georgia"/>
              </a:rPr>
              <a:t>-</a:t>
            </a:r>
            <a:r>
              <a:rPr sz="2100" spc="-40" dirty="0">
                <a:latin typeface="Georgia"/>
                <a:cs typeface="Georgia"/>
              </a:rPr>
              <a:t>Responsible </a:t>
            </a:r>
            <a:r>
              <a:rPr sz="2100" spc="-30" dirty="0">
                <a:latin typeface="Georgia"/>
                <a:cs typeface="Georgia"/>
              </a:rPr>
              <a:t>for </a:t>
            </a:r>
            <a:r>
              <a:rPr sz="2100" spc="-40" dirty="0">
                <a:latin typeface="Georgia"/>
                <a:cs typeface="Georgia"/>
              </a:rPr>
              <a:t>stimulation </a:t>
            </a:r>
            <a:r>
              <a:rPr sz="2100" spc="-35" dirty="0">
                <a:latin typeface="Georgia"/>
                <a:cs typeface="Georgia"/>
              </a:rPr>
              <a:t>of </a:t>
            </a:r>
            <a:r>
              <a:rPr sz="2100" spc="-50" dirty="0">
                <a:latin typeface="Georgia"/>
                <a:cs typeface="Georgia"/>
              </a:rPr>
              <a:t>muscles, </a:t>
            </a:r>
            <a:r>
              <a:rPr sz="2100" spc="-45" dirty="0">
                <a:latin typeface="Georgia"/>
                <a:cs typeface="Georgia"/>
              </a:rPr>
              <a:t>including </a:t>
            </a:r>
            <a:r>
              <a:rPr sz="2100" spc="-30" dirty="0">
                <a:latin typeface="Georgia"/>
                <a:cs typeface="Georgia"/>
              </a:rPr>
              <a:t>the </a:t>
            </a:r>
            <a:r>
              <a:rPr sz="2100" spc="-35" dirty="0">
                <a:latin typeface="Georgia"/>
                <a:cs typeface="Georgia"/>
              </a:rPr>
              <a:t>muscles of  </a:t>
            </a:r>
            <a:r>
              <a:rPr sz="2100" spc="-30" dirty="0">
                <a:latin typeface="Georgia"/>
                <a:cs typeface="Georgia"/>
              </a:rPr>
              <a:t>the </a:t>
            </a:r>
            <a:r>
              <a:rPr sz="2100" spc="-40" dirty="0">
                <a:latin typeface="Georgia"/>
                <a:cs typeface="Georgia"/>
              </a:rPr>
              <a:t>gastro-intestinal</a:t>
            </a:r>
            <a:r>
              <a:rPr sz="2100" spc="-30" dirty="0">
                <a:latin typeface="Georgia"/>
                <a:cs typeface="Georgia"/>
              </a:rPr>
              <a:t> </a:t>
            </a:r>
            <a:r>
              <a:rPr sz="2100" spc="-45" dirty="0">
                <a:latin typeface="Georgia"/>
                <a:cs typeface="Georgia"/>
              </a:rPr>
              <a:t>system.</a:t>
            </a:r>
            <a:r>
              <a:rPr lang="ar-EG" sz="2100" dirty="0">
                <a:latin typeface="Georgia"/>
                <a:cs typeface="Georgia"/>
              </a:rPr>
              <a:t> </a:t>
            </a:r>
            <a:r>
              <a:rPr lang="en-US" sz="2100" spc="-70" dirty="0">
                <a:latin typeface="Georgia"/>
                <a:cs typeface="Georgia"/>
              </a:rPr>
              <a:t>-</a:t>
            </a:r>
            <a:r>
              <a:rPr sz="2100" spc="-70" dirty="0">
                <a:latin typeface="Georgia"/>
                <a:cs typeface="Georgia"/>
              </a:rPr>
              <a:t>Used </a:t>
            </a:r>
            <a:r>
              <a:rPr sz="2100" spc="-10" dirty="0">
                <a:latin typeface="Georgia"/>
                <a:cs typeface="Georgia"/>
              </a:rPr>
              <a:t>everywhere </a:t>
            </a:r>
            <a:r>
              <a:rPr sz="2100" spc="-55" dirty="0">
                <a:latin typeface="Georgia"/>
                <a:cs typeface="Georgia"/>
              </a:rPr>
              <a:t>in </a:t>
            </a:r>
            <a:r>
              <a:rPr sz="2100" spc="-25" dirty="0">
                <a:latin typeface="Georgia"/>
                <a:cs typeface="Georgia"/>
              </a:rPr>
              <a:t>the</a:t>
            </a:r>
            <a:r>
              <a:rPr sz="2100" spc="-35" dirty="0">
                <a:latin typeface="Georgia"/>
                <a:cs typeface="Georgia"/>
              </a:rPr>
              <a:t> </a:t>
            </a:r>
            <a:r>
              <a:rPr sz="2100" spc="-60" dirty="0">
                <a:latin typeface="Georgia"/>
                <a:cs typeface="Georgia"/>
              </a:rPr>
              <a:t>brain.</a:t>
            </a:r>
            <a:endParaRPr sz="2100" dirty="0">
              <a:latin typeface="Georgia"/>
              <a:cs typeface="Georgia"/>
            </a:endParaRPr>
          </a:p>
          <a:p>
            <a:pPr marL="295910" indent="-283210" algn="just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50" dirty="0">
                <a:latin typeface="Georgia"/>
                <a:cs typeface="Georgia"/>
              </a:rPr>
              <a:t>-</a:t>
            </a:r>
            <a:r>
              <a:rPr sz="2100" spc="-50" dirty="0">
                <a:latin typeface="Georgia"/>
                <a:cs typeface="Georgia"/>
              </a:rPr>
              <a:t>Related </a:t>
            </a:r>
            <a:r>
              <a:rPr sz="2100" spc="-30" dirty="0">
                <a:latin typeface="Georgia"/>
                <a:cs typeface="Georgia"/>
              </a:rPr>
              <a:t>to </a:t>
            </a:r>
            <a:r>
              <a:rPr sz="2100" b="1" spc="-125" dirty="0">
                <a:latin typeface="Georgia"/>
                <a:cs typeface="Georgia"/>
              </a:rPr>
              <a:t>Alzheimer's</a:t>
            </a:r>
            <a:r>
              <a:rPr sz="2100" b="1" spc="-100" dirty="0">
                <a:latin typeface="Georgia"/>
                <a:cs typeface="Georgia"/>
              </a:rPr>
              <a:t> </a:t>
            </a:r>
            <a:r>
              <a:rPr sz="2100" b="1" spc="-130" dirty="0">
                <a:latin typeface="Georgia"/>
                <a:cs typeface="Georgia"/>
              </a:rPr>
              <a:t>Disease</a:t>
            </a:r>
            <a:r>
              <a:rPr lang="en-US" sz="2100" b="1" spc="-130" dirty="0">
                <a:latin typeface="Georgia"/>
                <a:cs typeface="Georgia"/>
              </a:rPr>
              <a:t>.</a:t>
            </a:r>
            <a:r>
              <a:rPr lang="en-US" sz="2400" b="1" dirty="0">
                <a:solidFill>
                  <a:srgbClr val="202124"/>
                </a:solidFill>
                <a:latin typeface="arial"/>
              </a:rPr>
              <a:t> </a:t>
            </a:r>
            <a:r>
              <a:rPr lang="en-US" sz="2100" spc="-10" dirty="0">
                <a:latin typeface="Georgia"/>
                <a:cs typeface="Georgia"/>
              </a:rPr>
              <a:t>Acetylcholine is decreased in both concentration and function in patients with Alzheimer's disease.</a:t>
            </a:r>
          </a:p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dirty="0">
                <a:solidFill>
                  <a:srgbClr val="FF0000"/>
                </a:solidFill>
                <a:latin typeface="Georgia"/>
                <a:cs typeface="Georgia"/>
              </a:rPr>
              <a:t>Too much</a:t>
            </a:r>
            <a:r>
              <a:rPr lang="en-US" sz="2100" dirty="0">
                <a:latin typeface="Georgia"/>
                <a:cs typeface="Georgia"/>
              </a:rPr>
              <a:t>: muscle contractions- e.g. atropine poisoning</a:t>
            </a:r>
          </a:p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dirty="0">
                <a:solidFill>
                  <a:srgbClr val="FF0000"/>
                </a:solidFill>
                <a:latin typeface="Georgia"/>
                <a:cs typeface="Georgia"/>
              </a:rPr>
              <a:t>Too little</a:t>
            </a:r>
            <a:r>
              <a:rPr lang="en-US" sz="2100" dirty="0">
                <a:latin typeface="Georgia"/>
                <a:cs typeface="Georgia"/>
              </a:rPr>
              <a:t>: paralysis: </a:t>
            </a:r>
            <a:r>
              <a:rPr lang="en-US" sz="2100" dirty="0" err="1">
                <a:latin typeface="Georgia"/>
                <a:cs typeface="Georgia"/>
              </a:rPr>
              <a:t>curarae</a:t>
            </a:r>
            <a:r>
              <a:rPr lang="en-US" sz="2100" dirty="0">
                <a:latin typeface="Georgia"/>
                <a:cs typeface="Georgia"/>
              </a:rPr>
              <a:t> and botulism toxin</a:t>
            </a:r>
          </a:p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endParaRPr sz="2100" dirty="0">
              <a:latin typeface="Georgia"/>
              <a:cs typeface="Georgi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3" y="1676400"/>
            <a:ext cx="76647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53" y="0"/>
            <a:ext cx="7772400" cy="762000"/>
          </a:xfrm>
        </p:spPr>
        <p:txBody>
          <a:bodyPr/>
          <a:lstStyle/>
          <a:p>
            <a:r>
              <a:rPr lang="en-US" i="0" dirty="0">
                <a:latin typeface="Calibri" pitchFamily="34" charset="0"/>
                <a:cs typeface="Calibri" pitchFamily="34" charset="0"/>
              </a:rPr>
              <a:t>Acetylcholine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5943600" y="604837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Removal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34952" y="1217454"/>
            <a:ext cx="4114800" cy="1143000"/>
            <a:chOff x="624" y="816"/>
            <a:chExt cx="2976" cy="768"/>
          </a:xfrm>
        </p:grpSpPr>
        <p:sp>
          <p:nvSpPr>
            <p:cNvPr id="58383" name="Line 7"/>
            <p:cNvSpPr>
              <a:spLocks noChangeShapeType="1"/>
            </p:cNvSpPr>
            <p:nvPr/>
          </p:nvSpPr>
          <p:spPr bwMode="auto">
            <a:xfrm>
              <a:off x="1824" y="119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8384" name="Text Box 8"/>
            <p:cNvSpPr txBox="1">
              <a:spLocks noChangeArrowheads="1"/>
            </p:cNvSpPr>
            <p:nvPr/>
          </p:nvSpPr>
          <p:spPr bwMode="auto">
            <a:xfrm>
              <a:off x="653" y="847"/>
              <a:ext cx="1016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Acetyl CoA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+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Choline</a:t>
              </a:r>
            </a:p>
          </p:txBody>
        </p:sp>
        <p:sp>
          <p:nvSpPr>
            <p:cNvPr id="58385" name="Text Box 9"/>
            <p:cNvSpPr txBox="1">
              <a:spLocks noChangeArrowheads="1"/>
            </p:cNvSpPr>
            <p:nvPr/>
          </p:nvSpPr>
          <p:spPr bwMode="auto">
            <a:xfrm>
              <a:off x="3071" y="847"/>
              <a:ext cx="481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CoA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+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ACh</a:t>
              </a:r>
            </a:p>
          </p:txBody>
        </p:sp>
        <p:sp>
          <p:nvSpPr>
            <p:cNvPr id="58386" name="Text Box 10"/>
            <p:cNvSpPr txBox="1">
              <a:spLocks noChangeArrowheads="1"/>
            </p:cNvSpPr>
            <p:nvPr/>
          </p:nvSpPr>
          <p:spPr bwMode="auto">
            <a:xfrm>
              <a:off x="1632" y="1200"/>
              <a:ext cx="14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Choline </a:t>
              </a:r>
              <a:r>
                <a:rPr lang="en-US" sz="1400" dirty="0" err="1">
                  <a:solidFill>
                    <a:srgbClr val="000000"/>
                  </a:solidFill>
                </a:rPr>
                <a:t>Acetyltransferase</a:t>
              </a:r>
              <a:r>
                <a:rPr lang="en-US" sz="1400" dirty="0">
                  <a:solidFill>
                    <a:srgbClr val="000000"/>
                  </a:solidFill>
                </a:rPr>
                <a:t> (</a:t>
              </a:r>
              <a:r>
                <a:rPr lang="en-US" sz="1400" dirty="0" err="1">
                  <a:solidFill>
                    <a:srgbClr val="000000"/>
                  </a:solidFill>
                </a:rPr>
                <a:t>ChAT</a:t>
              </a:r>
              <a:r>
                <a:rPr lang="en-US" sz="1400" dirty="0">
                  <a:solidFill>
                    <a:srgbClr val="000000"/>
                  </a:solidFill>
                </a:rPr>
                <a:t>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8387" name="Rectangle 16"/>
            <p:cNvSpPr>
              <a:spLocks noChangeArrowheads="1"/>
            </p:cNvSpPr>
            <p:nvPr/>
          </p:nvSpPr>
          <p:spPr bwMode="auto">
            <a:xfrm>
              <a:off x="624" y="816"/>
              <a:ext cx="297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978978" y="1209517"/>
            <a:ext cx="3810000" cy="1169988"/>
            <a:chOff x="816" y="2527"/>
            <a:chExt cx="2688" cy="737"/>
          </a:xfrm>
        </p:grpSpPr>
        <p:sp>
          <p:nvSpPr>
            <p:cNvPr id="58378" name="Line 12"/>
            <p:cNvSpPr>
              <a:spLocks noChangeShapeType="1"/>
            </p:cNvSpPr>
            <p:nvPr/>
          </p:nvSpPr>
          <p:spPr bwMode="auto">
            <a:xfrm>
              <a:off x="1440" y="288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8379" name="Text Box 13"/>
            <p:cNvSpPr txBox="1">
              <a:spLocks noChangeArrowheads="1"/>
            </p:cNvSpPr>
            <p:nvPr/>
          </p:nvSpPr>
          <p:spPr bwMode="auto">
            <a:xfrm>
              <a:off x="863" y="2767"/>
              <a:ext cx="4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Ach</a:t>
              </a:r>
            </a:p>
          </p:txBody>
        </p:sp>
        <p:sp>
          <p:nvSpPr>
            <p:cNvPr id="58380" name="Text Box 14"/>
            <p:cNvSpPr txBox="1">
              <a:spLocks noChangeArrowheads="1"/>
            </p:cNvSpPr>
            <p:nvPr/>
          </p:nvSpPr>
          <p:spPr bwMode="auto">
            <a:xfrm>
              <a:off x="2749" y="2527"/>
              <a:ext cx="69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Acetate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+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Choline</a:t>
              </a:r>
            </a:p>
          </p:txBody>
        </p:sp>
        <p:sp>
          <p:nvSpPr>
            <p:cNvPr id="58381" name="Text Box 15"/>
            <p:cNvSpPr txBox="1">
              <a:spLocks noChangeArrowheads="1"/>
            </p:cNvSpPr>
            <p:nvPr/>
          </p:nvSpPr>
          <p:spPr bwMode="auto">
            <a:xfrm>
              <a:off x="1248" y="2860"/>
              <a:ext cx="14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Acetylcholine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Esterase (</a:t>
              </a:r>
              <a:r>
                <a:rPr lang="en-US" sz="1400" dirty="0" err="1">
                  <a:solidFill>
                    <a:srgbClr val="000000"/>
                  </a:solidFill>
                </a:rPr>
                <a:t>AChE</a:t>
              </a:r>
              <a:r>
                <a:rPr lang="en-US" sz="1400" dirty="0">
                  <a:solidFill>
                    <a:srgbClr val="000000"/>
                  </a:solidFill>
                </a:rPr>
                <a:t>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8382" name="Rectangle 17"/>
            <p:cNvSpPr>
              <a:spLocks noChangeArrowheads="1"/>
            </p:cNvSpPr>
            <p:nvPr/>
          </p:nvSpPr>
          <p:spPr bwMode="auto">
            <a:xfrm>
              <a:off x="816" y="2544"/>
              <a:ext cx="268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76200" y="2819400"/>
            <a:ext cx="510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 receptor types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Nicotinic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): Excitatory; found predominately on neuromuscular junctions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Muscarinic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(metabotropic) :Both excitatory and Inhibitory; found predominately in brain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1229360" y="604837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Synthesis</a:t>
            </a:r>
          </a:p>
        </p:txBody>
      </p:sp>
      <p:pic>
        <p:nvPicPr>
          <p:cNvPr id="1026" name="Picture 2" descr="Acetylcholine Recep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3427288" cy="243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utoUpdateAnimBg="0"/>
      <p:bldP spid="46098" grpId="0" autoUpdateAnimBg="0"/>
      <p:bldP spid="4610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600200"/>
          </a:xfrm>
          <a:noFill/>
        </p:spPr>
        <p:txBody>
          <a:bodyPr lIns="90488" tIns="44450" rIns="90488" bIns="44450"/>
          <a:lstStyle/>
          <a:p>
            <a:pPr algn="just"/>
            <a:r>
              <a:rPr lang="en-US" i="0" dirty="0">
                <a:latin typeface="Calibri" pitchFamily="34" charset="0"/>
                <a:cs typeface="Calibri" pitchFamily="34" charset="0"/>
              </a:rPr>
              <a:t>Monoamines</a:t>
            </a:r>
            <a:br>
              <a:rPr lang="en-US" i="0" dirty="0">
                <a:latin typeface="Calibri" pitchFamily="34" charset="0"/>
                <a:cs typeface="Calibri" pitchFamily="34" charset="0"/>
              </a:rPr>
            </a:br>
            <a:r>
              <a:rPr lang="en-US" sz="2400" i="0" dirty="0">
                <a:latin typeface="Calibri" pitchFamily="34" charset="0"/>
                <a:cs typeface="Calibri" pitchFamily="34" charset="0"/>
              </a:rPr>
              <a:t>They are neurotransmitters and neuromodulators that contain one amino group connected to an aromatic ring by a two-carbon chain (such as -CH2-CH2-).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431256"/>
            <a:ext cx="8077200" cy="3402013"/>
          </a:xfrm>
          <a:noFill/>
        </p:spPr>
        <p:txBody>
          <a:bodyPr lIns="90488" tIns="44450" rIns="90488" bIns="44450"/>
          <a:lstStyle/>
          <a:p>
            <a:r>
              <a:rPr lang="en-US" u="sng" dirty="0" err="1">
                <a:latin typeface="Calibri" pitchFamily="34" charset="0"/>
                <a:cs typeface="Calibri" pitchFamily="34" charset="0"/>
              </a:rPr>
              <a:t>Catecholamines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Dopamine -  DA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   Dopaminergic</a:t>
            </a: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Norepinephrine - NE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   Noradrenergic</a:t>
            </a: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Epinephrine - E 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    Adrenergic ~ 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438400"/>
            <a:ext cx="3810000" cy="1481138"/>
          </a:xfrm>
          <a:noFill/>
        </p:spPr>
        <p:txBody>
          <a:bodyPr lIns="90488" tIns="44450" rIns="90488" bIns="44450"/>
          <a:lstStyle/>
          <a:p>
            <a:r>
              <a:rPr lang="en-US" u="sng" dirty="0" err="1">
                <a:latin typeface="Calibri" pitchFamily="34" charset="0"/>
                <a:cs typeface="Calibri" pitchFamily="34" charset="0"/>
              </a:rPr>
              <a:t>Indolamines</a:t>
            </a:r>
            <a:endParaRPr lang="en-US" u="sng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Serotonin -  5-HT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	Serotonergic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1584325" y="5776913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3946525" y="5776913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5715000" y="464820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4521" name="Text Box 11"/>
          <p:cNvSpPr txBox="1">
            <a:spLocks noChangeArrowheads="1"/>
          </p:cNvSpPr>
          <p:nvPr/>
        </p:nvSpPr>
        <p:spPr bwMode="auto">
          <a:xfrm>
            <a:off x="4648200" y="3276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72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latin typeface="Calibri" pitchFamily="34" charset="0"/>
                <a:cs typeface="Calibri" pitchFamily="34" charset="0"/>
              </a:rPr>
              <a:t>Monoamines (DA, NE, 5-HT)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295400"/>
            <a:ext cx="4495800" cy="537993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Modulatory (can have both excitatory and inhibitory effects- varies by receptor)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Recycled by reuptake transporter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Excess NT in terminal broken down by 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monoamine oxidase (MAO)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catechol-O-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methyltranferase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- COMT</a:t>
            </a:r>
          </a:p>
          <a:p>
            <a:pPr marL="0" indent="0">
              <a:lnSpc>
                <a:spcPct val="90000"/>
              </a:lnSpc>
              <a:spcAft>
                <a:spcPct val="50000"/>
              </a:spcAft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en-US" sz="2400" dirty="0"/>
          </a:p>
        </p:txBody>
      </p:sp>
      <p:pic>
        <p:nvPicPr>
          <p:cNvPr id="117764" name="Picture 4" descr="DAvaricos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2575"/>
            <a:ext cx="35877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NEvaricositie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58298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9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medicalbiochemistrypage.org/images/catecholaminesynthesi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2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Calibri" pitchFamily="34" charset="0"/>
                <a:cs typeface="Calibri" pitchFamily="34" charset="0"/>
              </a:rPr>
              <a:t>Dopamine (DA)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5829300" cy="461665"/>
          </a:xfrm>
          <a:noFill/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Biosynthesis: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46780" y="1187576"/>
            <a:ext cx="4800600" cy="1066800"/>
            <a:chOff x="773" y="1776"/>
            <a:chExt cx="3024" cy="672"/>
          </a:xfrm>
        </p:grpSpPr>
        <p:sp>
          <p:nvSpPr>
            <p:cNvPr id="68615" name="Text Box 5"/>
            <p:cNvSpPr txBox="1">
              <a:spLocks noChangeArrowheads="1"/>
            </p:cNvSpPr>
            <p:nvPr/>
          </p:nvSpPr>
          <p:spPr bwMode="auto">
            <a:xfrm>
              <a:off x="773" y="1809"/>
              <a:ext cx="6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Tyrosine</a:t>
              </a:r>
            </a:p>
          </p:txBody>
        </p:sp>
        <p:sp>
          <p:nvSpPr>
            <p:cNvPr id="68616" name="Text Box 6"/>
            <p:cNvSpPr txBox="1">
              <a:spLocks noChangeArrowheads="1"/>
            </p:cNvSpPr>
            <p:nvPr/>
          </p:nvSpPr>
          <p:spPr bwMode="auto">
            <a:xfrm>
              <a:off x="2069" y="1807"/>
              <a:ext cx="6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L-DOPA</a:t>
              </a:r>
            </a:p>
          </p:txBody>
        </p:sp>
        <p:sp>
          <p:nvSpPr>
            <p:cNvPr id="68617" name="Text Box 7"/>
            <p:cNvSpPr txBox="1">
              <a:spLocks noChangeArrowheads="1"/>
            </p:cNvSpPr>
            <p:nvPr/>
          </p:nvSpPr>
          <p:spPr bwMode="auto">
            <a:xfrm>
              <a:off x="3410" y="1807"/>
              <a:ext cx="3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</a:t>
              </a:r>
            </a:p>
          </p:txBody>
        </p:sp>
        <p:sp>
          <p:nvSpPr>
            <p:cNvPr id="68618" name="Line 8"/>
            <p:cNvSpPr>
              <a:spLocks noChangeShapeType="1"/>
            </p:cNvSpPr>
            <p:nvPr/>
          </p:nvSpPr>
          <p:spPr bwMode="auto">
            <a:xfrm>
              <a:off x="1589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68619" name="Line 9"/>
            <p:cNvSpPr>
              <a:spLocks noChangeShapeType="1"/>
            </p:cNvSpPr>
            <p:nvPr/>
          </p:nvSpPr>
          <p:spPr bwMode="auto">
            <a:xfrm>
              <a:off x="2933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68620" name="Text Box 10"/>
            <p:cNvSpPr txBox="1">
              <a:spLocks noChangeArrowheads="1"/>
            </p:cNvSpPr>
            <p:nvPr/>
          </p:nvSpPr>
          <p:spPr bwMode="auto">
            <a:xfrm>
              <a:off x="1429" y="2011"/>
              <a:ext cx="7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Tyrosine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Hydroxylase</a:t>
              </a:r>
            </a:p>
          </p:txBody>
        </p:sp>
        <p:sp>
          <p:nvSpPr>
            <p:cNvPr id="68621" name="Text Box 11"/>
            <p:cNvSpPr txBox="1">
              <a:spLocks noChangeArrowheads="1"/>
            </p:cNvSpPr>
            <p:nvPr/>
          </p:nvSpPr>
          <p:spPr bwMode="auto">
            <a:xfrm>
              <a:off x="2692" y="2011"/>
              <a:ext cx="8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DOPA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Decarboxylase</a:t>
              </a:r>
            </a:p>
          </p:txBody>
        </p:sp>
        <p:sp>
          <p:nvSpPr>
            <p:cNvPr id="68622" name="Rectangle 12"/>
            <p:cNvSpPr>
              <a:spLocks noChangeArrowheads="1"/>
            </p:cNvSpPr>
            <p:nvPr/>
          </p:nvSpPr>
          <p:spPr bwMode="auto">
            <a:xfrm>
              <a:off x="773" y="1776"/>
              <a:ext cx="3024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571500" y="2889056"/>
            <a:ext cx="8077200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Dopamine reuptake transporter (DAT)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5 receptor types (D1–D5, all metabotropic)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little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Parkinson's disease: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Treatment: Increase available DA  via L-Dopa 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much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schizophrenia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Treatment: Reduce available DA via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antidopaminergics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/antipsychotics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  <p:bldP spid="12186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762000"/>
          </a:xfrm>
        </p:spPr>
        <p:txBody>
          <a:bodyPr/>
          <a:lstStyle/>
          <a:p>
            <a:r>
              <a:rPr lang="en-US" i="0" dirty="0">
                <a:latin typeface="Calibri" pitchFamily="34" charset="0"/>
                <a:cs typeface="Calibri" pitchFamily="34" charset="0"/>
              </a:rPr>
              <a:t>Norepinephrine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143000"/>
            <a:ext cx="5829300" cy="1016000"/>
          </a:xfrm>
          <a:noFill/>
        </p:spPr>
        <p:txBody>
          <a:bodyPr/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Generally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excitatory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behavioral effects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Biosynthesis: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03925" y="1328738"/>
            <a:ext cx="2667000" cy="1066800"/>
            <a:chOff x="1248" y="2160"/>
            <a:chExt cx="1680" cy="672"/>
          </a:xfrm>
        </p:grpSpPr>
        <p:sp>
          <p:nvSpPr>
            <p:cNvPr id="72712" name="Text Box 6"/>
            <p:cNvSpPr txBox="1">
              <a:spLocks noChangeArrowheads="1"/>
            </p:cNvSpPr>
            <p:nvPr/>
          </p:nvSpPr>
          <p:spPr bwMode="auto">
            <a:xfrm>
              <a:off x="1286" y="2191"/>
              <a:ext cx="3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</a:t>
              </a:r>
            </a:p>
          </p:txBody>
        </p:sp>
        <p:sp>
          <p:nvSpPr>
            <p:cNvPr id="72713" name="Text Box 7"/>
            <p:cNvSpPr txBox="1">
              <a:spLocks noChangeArrowheads="1"/>
            </p:cNvSpPr>
            <p:nvPr/>
          </p:nvSpPr>
          <p:spPr bwMode="auto">
            <a:xfrm>
              <a:off x="2508" y="2191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NE</a:t>
              </a:r>
            </a:p>
          </p:txBody>
        </p:sp>
        <p:sp>
          <p:nvSpPr>
            <p:cNvPr id="72714" name="Line 8"/>
            <p:cNvSpPr>
              <a:spLocks noChangeShapeType="1"/>
            </p:cNvSpPr>
            <p:nvPr/>
          </p:nvSpPr>
          <p:spPr bwMode="auto">
            <a:xfrm>
              <a:off x="1728" y="230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15" name="Text Box 9"/>
            <p:cNvSpPr txBox="1">
              <a:spLocks noChangeArrowheads="1"/>
            </p:cNvSpPr>
            <p:nvPr/>
          </p:nvSpPr>
          <p:spPr bwMode="auto">
            <a:xfrm>
              <a:off x="1543" y="2367"/>
              <a:ext cx="102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Dopamine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Beta-hydroxylase</a:t>
              </a:r>
            </a:p>
          </p:txBody>
        </p:sp>
        <p:sp>
          <p:nvSpPr>
            <p:cNvPr id="72716" name="Rectangle 10"/>
            <p:cNvSpPr>
              <a:spLocks noChangeArrowheads="1"/>
            </p:cNvSpPr>
            <p:nvPr/>
          </p:nvSpPr>
          <p:spPr bwMode="auto">
            <a:xfrm>
              <a:off x="1248" y="2160"/>
              <a:ext cx="1680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67665" y="2057400"/>
            <a:ext cx="7869555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Many receptor types (metabotropic)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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, 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1-2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(postsynaptic, excitatory)     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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2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autoreceptor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, inhibitory)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Norepinephrine is strongly associated with bringing our nervous systems into "high alert."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It increases  heart rate and  blood pressure.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It is also important for forming memories.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Catabolism 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It occurs through the actions of catecholamine-O-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methyltransferase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, (COMT) and monoamine oxidase, (MAO). Both of these enzymes are widely distributed throughout the body. However, COMT is not found in nerve endings as is MAO.</a:t>
            </a:r>
          </a:p>
        </p:txBody>
      </p:sp>
    </p:spTree>
    <p:extLst>
      <p:ext uri="{BB962C8B-B14F-4D97-AF65-F5344CB8AC3E}">
        <p14:creationId xmlns:p14="http://schemas.microsoft.com/office/powerpoint/2010/main" val="25296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/>
      <p:bldP spid="51211" grpId="0" build="p" bldLvl="2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1203" y="41148"/>
            <a:ext cx="4114800" cy="673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232" y="582168"/>
            <a:ext cx="366674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148844"/>
            <a:ext cx="3588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Georgia"/>
                <a:cs typeface="Georgia"/>
              </a:rPr>
              <a:t>INTRO</a:t>
            </a:r>
            <a:r>
              <a:rPr spc="5" dirty="0">
                <a:latin typeface="Georgia"/>
                <a:cs typeface="Georgia"/>
              </a:rPr>
              <a:t>D</a:t>
            </a:r>
            <a:r>
              <a:rPr spc="-5" dirty="0">
                <a:latin typeface="Georgia"/>
                <a:cs typeface="Georgia"/>
              </a:rPr>
              <a:t>UCTI</a:t>
            </a:r>
            <a:r>
              <a:rPr spc="-15" dirty="0">
                <a:latin typeface="Georgia"/>
                <a:cs typeface="Georgia"/>
              </a:rPr>
              <a:t>O</a:t>
            </a:r>
            <a:r>
              <a:rPr dirty="0">
                <a:latin typeface="Georgia"/>
                <a:cs typeface="Georgia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6897" y="796798"/>
            <a:ext cx="7174230" cy="319266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627380" algn="just" rtl="0">
              <a:lnSpc>
                <a:spcPct val="80000"/>
              </a:lnSpc>
              <a:spcBef>
                <a:spcPts val="620"/>
              </a:spcBef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b="1" spc="-155" dirty="0">
                <a:latin typeface="Georgia"/>
                <a:cs typeface="Georgia"/>
              </a:rPr>
              <a:t>Neurotransmitters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45" dirty="0">
                <a:latin typeface="Georgia"/>
                <a:cs typeface="Georgia"/>
              </a:rPr>
              <a:t>chemical </a:t>
            </a:r>
            <a:r>
              <a:rPr sz="2200" spc="-25" dirty="0">
                <a:latin typeface="Georgia"/>
                <a:cs typeface="Georgia"/>
              </a:rPr>
              <a:t>messengers </a:t>
            </a:r>
            <a:r>
              <a:rPr sz="2200" spc="-40" dirty="0">
                <a:latin typeface="Georgia"/>
                <a:cs typeface="Georgia"/>
              </a:rPr>
              <a:t>that  </a:t>
            </a:r>
            <a:r>
              <a:rPr sz="2200" spc="-45" dirty="0">
                <a:latin typeface="Georgia"/>
                <a:cs typeface="Georgia"/>
              </a:rPr>
              <a:t>transmit </a:t>
            </a:r>
            <a:r>
              <a:rPr sz="2200" spc="-35" dirty="0">
                <a:latin typeface="Georgia"/>
                <a:cs typeface="Georgia"/>
              </a:rPr>
              <a:t>signals </a:t>
            </a:r>
            <a:r>
              <a:rPr sz="2200" spc="-55" dirty="0">
                <a:latin typeface="Georgia"/>
                <a:cs typeface="Georgia"/>
              </a:rPr>
              <a:t>from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45" dirty="0">
                <a:latin typeface="Georgia"/>
                <a:cs typeface="Georgia"/>
              </a:rPr>
              <a:t>neuron </a:t>
            </a:r>
            <a:r>
              <a:rPr sz="2200" spc="-35" dirty="0">
                <a:latin typeface="Georgia"/>
                <a:cs typeface="Georgia"/>
              </a:rPr>
              <a:t>to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25" dirty="0">
                <a:latin typeface="Georgia"/>
                <a:cs typeface="Georgia"/>
              </a:rPr>
              <a:t>target cell across  </a:t>
            </a:r>
            <a:r>
              <a:rPr sz="2200" spc="-40" dirty="0">
                <a:latin typeface="Georgia"/>
                <a:cs typeface="Georgia"/>
              </a:rPr>
              <a:t>a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b="1" spc="-1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synapse</a:t>
            </a:r>
            <a:r>
              <a:rPr sz="2200" spc="-135" dirty="0">
                <a:latin typeface="Georgia"/>
                <a:cs typeface="Georgia"/>
              </a:rPr>
              <a:t>.</a:t>
            </a:r>
            <a:endParaRPr sz="2200" dirty="0">
              <a:latin typeface="Georgia"/>
              <a:cs typeface="Georgia"/>
            </a:endParaRPr>
          </a:p>
          <a:p>
            <a:pPr algn="l">
              <a:lnSpc>
                <a:spcPct val="100000"/>
              </a:lnSpc>
              <a:spcBef>
                <a:spcPts val="20"/>
              </a:spcBef>
              <a:buClr>
                <a:srgbClr val="D16248"/>
              </a:buClr>
            </a:pPr>
            <a:endParaRPr sz="285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ts val="2110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spc="-60" dirty="0">
                <a:latin typeface="Georgia"/>
                <a:cs typeface="Georgia"/>
              </a:rPr>
              <a:t>Target </a:t>
            </a:r>
            <a:r>
              <a:rPr sz="2200" spc="-25" dirty="0">
                <a:latin typeface="Georgia"/>
                <a:cs typeface="Georgia"/>
              </a:rPr>
              <a:t>cell </a:t>
            </a:r>
            <a:r>
              <a:rPr sz="2200" spc="-65" dirty="0">
                <a:latin typeface="Georgia"/>
                <a:cs typeface="Georgia"/>
              </a:rPr>
              <a:t>may </a:t>
            </a:r>
            <a:r>
              <a:rPr sz="2200" spc="-15" dirty="0">
                <a:latin typeface="Georgia"/>
                <a:cs typeface="Georgia"/>
              </a:rPr>
              <a:t>be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45" dirty="0">
                <a:latin typeface="Georgia"/>
                <a:cs typeface="Georgia"/>
              </a:rPr>
              <a:t>neuron </a:t>
            </a:r>
            <a:r>
              <a:rPr sz="2200" spc="-10" dirty="0">
                <a:latin typeface="Georgia"/>
                <a:cs typeface="Georgia"/>
              </a:rPr>
              <a:t>or </a:t>
            </a:r>
            <a:r>
              <a:rPr sz="2200" spc="-35" dirty="0">
                <a:latin typeface="Georgia"/>
                <a:cs typeface="Georgia"/>
              </a:rPr>
              <a:t>some </a:t>
            </a:r>
            <a:r>
              <a:rPr sz="2200" spc="-20" dirty="0">
                <a:latin typeface="Georgia"/>
                <a:cs typeface="Georgia"/>
              </a:rPr>
              <a:t>other </a:t>
            </a:r>
            <a:r>
              <a:rPr sz="2200" spc="-50" dirty="0">
                <a:latin typeface="Georgia"/>
                <a:cs typeface="Georgia"/>
              </a:rPr>
              <a:t>kind </a:t>
            </a:r>
            <a:r>
              <a:rPr sz="2200" spc="-40" dirty="0">
                <a:latin typeface="Georgia"/>
                <a:cs typeface="Georgia"/>
              </a:rPr>
              <a:t>of </a:t>
            </a:r>
            <a:r>
              <a:rPr sz="2200" spc="-25" dirty="0">
                <a:latin typeface="Georgia"/>
                <a:cs typeface="Georgia"/>
              </a:rPr>
              <a:t>cell </a:t>
            </a:r>
            <a:r>
              <a:rPr sz="2200" spc="-35" dirty="0">
                <a:latin typeface="Georgia"/>
                <a:cs typeface="Georgia"/>
              </a:rPr>
              <a:t>like 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45" dirty="0">
                <a:latin typeface="Georgia"/>
                <a:cs typeface="Georgia"/>
              </a:rPr>
              <a:t>muscle </a:t>
            </a:r>
            <a:r>
              <a:rPr sz="2200" spc="-10" dirty="0">
                <a:latin typeface="Georgia"/>
                <a:cs typeface="Georgia"/>
              </a:rPr>
              <a:t>or </a:t>
            </a:r>
            <a:r>
              <a:rPr sz="2200" spc="-55" dirty="0">
                <a:latin typeface="Georgia"/>
                <a:cs typeface="Georgia"/>
              </a:rPr>
              <a:t>gland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spc="-50" dirty="0">
                <a:latin typeface="Georgia"/>
                <a:cs typeface="Georgia"/>
              </a:rPr>
              <a:t>cell.</a:t>
            </a:r>
            <a:endParaRPr sz="2200" dirty="0">
              <a:latin typeface="Georgia"/>
              <a:cs typeface="Georgia"/>
            </a:endParaRPr>
          </a:p>
          <a:p>
            <a:pPr marL="12700" algn="l">
              <a:lnSpc>
                <a:spcPct val="100000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endParaRPr lang="ar-EG"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spc="-30" dirty="0">
                <a:latin typeface="Georgia"/>
                <a:cs typeface="Georgia"/>
              </a:rPr>
              <a:t>Necessary </a:t>
            </a:r>
            <a:r>
              <a:rPr sz="2200" spc="-35" dirty="0">
                <a:latin typeface="Georgia"/>
                <a:cs typeface="Georgia"/>
              </a:rPr>
              <a:t>for </a:t>
            </a:r>
            <a:r>
              <a:rPr sz="2200" spc="-40" dirty="0">
                <a:latin typeface="Georgia"/>
                <a:cs typeface="Georgia"/>
              </a:rPr>
              <a:t>rapid </a:t>
            </a:r>
            <a:r>
              <a:rPr sz="2200" spc="-50" dirty="0">
                <a:latin typeface="Georgia"/>
                <a:cs typeface="Georgia"/>
              </a:rPr>
              <a:t>communication </a:t>
            </a:r>
            <a:r>
              <a:rPr sz="2200" spc="-55" dirty="0">
                <a:latin typeface="Georgia"/>
                <a:cs typeface="Georgia"/>
              </a:rPr>
              <a:t>in</a:t>
            </a:r>
            <a:r>
              <a:rPr sz="2200" spc="-50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synaps</a:t>
            </a:r>
            <a:r>
              <a:rPr lang="en-US" sz="2200" spc="-40" dirty="0">
                <a:latin typeface="Georgia"/>
                <a:cs typeface="Georgia"/>
              </a:rPr>
              <a:t>e.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2375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spc="-40" dirty="0">
                <a:latin typeface="Georgia"/>
                <a:cs typeface="Georgia"/>
              </a:rPr>
              <a:t>Neurotransmitters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35" dirty="0">
                <a:latin typeface="Georgia"/>
                <a:cs typeface="Georgia"/>
              </a:rPr>
              <a:t>packaged </a:t>
            </a:r>
            <a:r>
              <a:rPr sz="2200" spc="-45" dirty="0">
                <a:latin typeface="Georgia"/>
                <a:cs typeface="Georgia"/>
              </a:rPr>
              <a:t>into </a:t>
            </a:r>
            <a:r>
              <a:rPr sz="2200" b="1" spc="-125" dirty="0">
                <a:latin typeface="Georgia"/>
                <a:cs typeface="Georgia"/>
              </a:rPr>
              <a:t>synaptic </a:t>
            </a:r>
            <a:r>
              <a:rPr sz="2200" b="1" spc="-110" dirty="0">
                <a:latin typeface="Georgia"/>
                <a:cs typeface="Georgia"/>
              </a:rPr>
              <a:t>vesicles</a:t>
            </a:r>
            <a:r>
              <a:rPr sz="2200" b="1" spc="5" dirty="0">
                <a:latin typeface="Georgia"/>
                <a:cs typeface="Georgia"/>
              </a:rPr>
              <a:t> </a:t>
            </a:r>
            <a:r>
              <a:rPr sz="2200" b="1" spc="-95" dirty="0">
                <a:latin typeface="Georgia"/>
                <a:cs typeface="Georgia"/>
              </a:rPr>
              <a:t>-</a:t>
            </a:r>
            <a:r>
              <a:rPr sz="2200" spc="-30" dirty="0">
                <a:latin typeface="Georgia"/>
                <a:cs typeface="Georgia"/>
              </a:rPr>
              <a:t>presynaptic </a:t>
            </a:r>
            <a:r>
              <a:rPr sz="2200" spc="-20" dirty="0">
                <a:latin typeface="Georgia"/>
                <a:cs typeface="Georgia"/>
              </a:rPr>
              <a:t>side </a:t>
            </a:r>
            <a:r>
              <a:rPr sz="2200" spc="-40" dirty="0">
                <a:latin typeface="Georgia"/>
                <a:cs typeface="Georgia"/>
              </a:rPr>
              <a:t>of a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synapse.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6729" y="4419600"/>
            <a:ext cx="3126613" cy="2095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Calibri" pitchFamily="34" charset="0"/>
                <a:cs typeface="Calibri" pitchFamily="34" charset="0"/>
              </a:rPr>
              <a:t>Serotonin (5-HT)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580" y="990600"/>
            <a:ext cx="7526020" cy="1384300"/>
          </a:xfrm>
          <a:noFill/>
        </p:spPr>
        <p:txBody>
          <a:bodyPr/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Varying excitatory and inhibitory behavioral effects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Biosynthesis: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869565" y="1677988"/>
            <a:ext cx="5105400" cy="1066800"/>
            <a:chOff x="480" y="2016"/>
            <a:chExt cx="3216" cy="672"/>
          </a:xfrm>
        </p:grpSpPr>
        <p:sp>
          <p:nvSpPr>
            <p:cNvPr id="76807" name="Text Box 5"/>
            <p:cNvSpPr txBox="1">
              <a:spLocks noChangeArrowheads="1"/>
            </p:cNvSpPr>
            <p:nvPr/>
          </p:nvSpPr>
          <p:spPr bwMode="auto">
            <a:xfrm>
              <a:off x="480" y="2047"/>
              <a:ext cx="8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Tryptophan</a:t>
              </a:r>
            </a:p>
          </p:txBody>
        </p:sp>
        <p:sp>
          <p:nvSpPr>
            <p:cNvPr id="76808" name="Text Box 6"/>
            <p:cNvSpPr txBox="1">
              <a:spLocks noChangeArrowheads="1"/>
            </p:cNvSpPr>
            <p:nvPr/>
          </p:nvSpPr>
          <p:spPr bwMode="auto">
            <a:xfrm>
              <a:off x="2049" y="2047"/>
              <a:ext cx="5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5-HTP</a:t>
              </a:r>
            </a:p>
          </p:txBody>
        </p:sp>
        <p:sp>
          <p:nvSpPr>
            <p:cNvPr id="76809" name="Text Box 7"/>
            <p:cNvSpPr txBox="1">
              <a:spLocks noChangeArrowheads="1"/>
            </p:cNvSpPr>
            <p:nvPr/>
          </p:nvSpPr>
          <p:spPr bwMode="auto">
            <a:xfrm>
              <a:off x="3168" y="2047"/>
              <a:ext cx="4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5-HT</a:t>
              </a:r>
            </a:p>
          </p:txBody>
        </p:sp>
        <p:sp>
          <p:nvSpPr>
            <p:cNvPr id="76810" name="Line 8"/>
            <p:cNvSpPr>
              <a:spLocks noChangeShapeType="1"/>
            </p:cNvSpPr>
            <p:nvPr/>
          </p:nvSpPr>
          <p:spPr bwMode="auto">
            <a:xfrm>
              <a:off x="1536" y="21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6811" name="Line 9"/>
            <p:cNvSpPr>
              <a:spLocks noChangeShapeType="1"/>
            </p:cNvSpPr>
            <p:nvPr/>
          </p:nvSpPr>
          <p:spPr bwMode="auto">
            <a:xfrm>
              <a:off x="2736" y="21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6812" name="Text Box 10"/>
            <p:cNvSpPr txBox="1">
              <a:spLocks noChangeArrowheads="1"/>
            </p:cNvSpPr>
            <p:nvPr/>
          </p:nvSpPr>
          <p:spPr bwMode="auto">
            <a:xfrm>
              <a:off x="1384" y="2251"/>
              <a:ext cx="7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Tryptophan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Hydroxylase</a:t>
              </a:r>
            </a:p>
          </p:txBody>
        </p:sp>
        <p:sp>
          <p:nvSpPr>
            <p:cNvPr id="76813" name="Text Box 11"/>
            <p:cNvSpPr txBox="1">
              <a:spLocks noChangeArrowheads="1"/>
            </p:cNvSpPr>
            <p:nvPr/>
          </p:nvSpPr>
          <p:spPr bwMode="auto">
            <a:xfrm>
              <a:off x="2483" y="2251"/>
              <a:ext cx="8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5-HT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Decarboxylase</a:t>
              </a:r>
            </a:p>
          </p:txBody>
        </p:sp>
        <p:sp>
          <p:nvSpPr>
            <p:cNvPr id="76814" name="Rectangle 12"/>
            <p:cNvSpPr>
              <a:spLocks noChangeArrowheads="1"/>
            </p:cNvSpPr>
            <p:nvPr/>
          </p:nvSpPr>
          <p:spPr bwMode="auto">
            <a:xfrm>
              <a:off x="480" y="2016"/>
              <a:ext cx="3216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04800" y="3105835"/>
            <a:ext cx="8290560" cy="368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At least 14 receptor types, all metabotropic and postsynaptic except: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5-HT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1A,B,D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autoreceptors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 – found in CNS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5-HT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(inhibitory,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 – found in the intestines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little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is linked to depression and sleep disorders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much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Serotonin syndrome: confusion, twitching and trembling, dilated pupils, shivering, headache, sweating and diarrhea., irregular and fast heartbeat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baseline="-250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/>
      <p:bldP spid="53261" grpId="0" build="p" bldLvl="2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4439" y="441959"/>
            <a:ext cx="3587496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5232" y="1021080"/>
            <a:ext cx="3105912" cy="129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560654"/>
            <a:ext cx="302704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u="none" spc="-10" dirty="0">
                <a:solidFill>
                  <a:srgbClr val="000000"/>
                </a:solidFill>
                <a:latin typeface="Georgia"/>
                <a:cs typeface="Georgia"/>
              </a:rPr>
              <a:t>GLUTAMATE</a:t>
            </a:r>
            <a:endParaRPr sz="3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2019122"/>
            <a:ext cx="6955790" cy="3847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spcBef>
                <a:spcPts val="100"/>
              </a:spcBef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90"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is </a:t>
            </a:r>
            <a:r>
              <a:rPr sz="2400" spc="-60" dirty="0">
                <a:solidFill>
                  <a:prstClr val="black"/>
                </a:solidFill>
                <a:latin typeface="Georgia"/>
                <a:cs typeface="Georgia"/>
              </a:rPr>
              <a:t>an amino</a:t>
            </a:r>
            <a:r>
              <a:rPr sz="2400" spc="-8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acid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55"/>
              </a:spcBef>
              <a:buClr>
                <a:srgbClr val="D16248"/>
              </a:buClr>
              <a:buFont typeface="Arial"/>
              <a:buChar char=""/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5910" indent="-283210" algn="l" rtl="0"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90"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z="2400" spc="-30" dirty="0">
                <a:solidFill>
                  <a:prstClr val="black"/>
                </a:solidFill>
                <a:latin typeface="Georgia"/>
                <a:cs typeface="Georgia"/>
              </a:rPr>
              <a:t>the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most </a:t>
            </a:r>
            <a:r>
              <a:rPr sz="2400" spc="-60" dirty="0">
                <a:solidFill>
                  <a:prstClr val="black"/>
                </a:solidFill>
                <a:latin typeface="Georgia"/>
                <a:cs typeface="Georgia"/>
              </a:rPr>
              <a:t>commonly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 found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5910" algn="l" rtl="0">
              <a:spcBef>
                <a:spcPts val="310"/>
              </a:spcBef>
            </a:pPr>
            <a:r>
              <a:rPr sz="2400" spc="-25" dirty="0">
                <a:solidFill>
                  <a:srgbClr val="FF0000"/>
                </a:solidFill>
                <a:latin typeface="Georgia"/>
                <a:cs typeface="Georgia"/>
              </a:rPr>
              <a:t>excitatory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prstClr val="black"/>
                </a:solidFill>
                <a:latin typeface="Georgia"/>
                <a:cs typeface="Georgia"/>
              </a:rPr>
              <a:t>neurotransmitter </a:t>
            </a:r>
            <a:r>
              <a:rPr sz="2400" spc="-60" dirty="0">
                <a:solidFill>
                  <a:prstClr val="black"/>
                </a:solidFill>
                <a:latin typeface="Georgia"/>
                <a:cs typeface="Georgia"/>
              </a:rPr>
              <a:t>in </a:t>
            </a:r>
            <a:r>
              <a:rPr sz="2400" spc="-30" dirty="0">
                <a:solidFill>
                  <a:prstClr val="black"/>
                </a:solidFill>
                <a:latin typeface="Georgia"/>
                <a:cs typeface="Georgia"/>
              </a:rPr>
              <a:t>the</a:t>
            </a:r>
            <a:r>
              <a:rPr sz="2400" spc="-19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65" dirty="0">
                <a:solidFill>
                  <a:prstClr val="black"/>
                </a:solidFill>
                <a:latin typeface="Georgia"/>
                <a:cs typeface="Georgia"/>
              </a:rPr>
              <a:t>brain.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40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ts val="259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90"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is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involved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in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most </a:t>
            </a:r>
            <a:r>
              <a:rPr sz="2400" spc="-20" dirty="0">
                <a:solidFill>
                  <a:prstClr val="black"/>
                </a:solidFill>
                <a:latin typeface="Georgia"/>
                <a:cs typeface="Georgia"/>
              </a:rPr>
              <a:t>aspects </a:t>
            </a:r>
            <a:r>
              <a:rPr sz="2400" spc="-40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normal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brain  function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including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cognition, </a:t>
            </a:r>
            <a:r>
              <a:rPr sz="2400" spc="-40" dirty="0">
                <a:solidFill>
                  <a:prstClr val="black"/>
                </a:solidFill>
                <a:latin typeface="Georgia"/>
                <a:cs typeface="Georgia"/>
              </a:rPr>
              <a:t>memory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and</a:t>
            </a:r>
            <a:r>
              <a:rPr sz="2400" spc="-16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learning.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55"/>
              </a:spcBef>
              <a:buClr>
                <a:srgbClr val="D16248"/>
              </a:buClr>
              <a:buFont typeface="Arial"/>
              <a:buChar char=""/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5910" indent="-283210" algn="l" rtl="0">
              <a:lnSpc>
                <a:spcPts val="245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  <a:tab pos="3068320" algn="l"/>
              </a:tabLst>
            </a:pPr>
            <a:r>
              <a:rPr sz="2400" spc="-70" dirty="0">
                <a:solidFill>
                  <a:prstClr val="black"/>
                </a:solidFill>
                <a:latin typeface="Georgia"/>
                <a:cs typeface="Georgia"/>
              </a:rPr>
              <a:t>Glutamate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is</a:t>
            </a:r>
            <a:r>
              <a:rPr sz="2400" spc="-3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formed	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from α </a:t>
            </a:r>
            <a:r>
              <a:rPr sz="2400" spc="-345" dirty="0">
                <a:solidFill>
                  <a:prstClr val="black"/>
                </a:solidFill>
                <a:latin typeface="Georgia"/>
                <a:cs typeface="Georgia"/>
              </a:rPr>
              <a:t>–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ketoglutarate,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65" dirty="0">
                <a:solidFill>
                  <a:prstClr val="black"/>
                </a:solidFill>
                <a:latin typeface="Georgia"/>
                <a:cs typeface="Georgia"/>
              </a:rPr>
              <a:t>an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5910" algn="l" rtl="0">
              <a:lnSpc>
                <a:spcPts val="2450"/>
              </a:lnSpc>
            </a:pPr>
            <a:r>
              <a:rPr sz="2400" spc="-35" dirty="0">
                <a:solidFill>
                  <a:prstClr val="black"/>
                </a:solidFill>
                <a:latin typeface="Georgia"/>
                <a:cs typeface="Georgia"/>
              </a:rPr>
              <a:t>intermediate </a:t>
            </a:r>
            <a:r>
              <a:rPr sz="2400" spc="-40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Kreb’s</a:t>
            </a:r>
            <a:r>
              <a:rPr sz="2400" spc="-12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cycle.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9087" y="152400"/>
            <a:ext cx="2133600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2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>
                <a:latin typeface="Calibri" pitchFamily="34" charset="0"/>
                <a:cs typeface="Calibri" pitchFamily="34" charset="0"/>
              </a:rPr>
              <a:t>GABA </a:t>
            </a:r>
            <a:r>
              <a:rPr lang="en-US" sz="3200" i="0">
                <a:latin typeface="Calibri" pitchFamily="34" charset="0"/>
                <a:cs typeface="Calibri" pitchFamily="34" charset="0"/>
              </a:rPr>
              <a:t>(Gamma Aminobutyric Acid)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4213" y="1598613"/>
            <a:ext cx="5829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Principal Inhibitory NT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Biosynthesis:</a:t>
            </a:r>
            <a:endParaRPr lang="en-US" sz="2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59607" y="3579361"/>
            <a:ext cx="5829300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Removed by reuptake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 receptor types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GABA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GABA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 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Cl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channel)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GABA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(metabotropic)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If GABA is lacking in certain parts of the brain,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epilepsy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results.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baseline="-25000" dirty="0">
              <a:solidFill>
                <a:srgbClr val="000000"/>
              </a:solidFill>
              <a:ea typeface="MS PGothic" pitchFamily="34" charset="-128"/>
              <a:cs typeface="Calibri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29694" y="2285548"/>
            <a:ext cx="3886200" cy="1293813"/>
            <a:chOff x="1008" y="1776"/>
            <a:chExt cx="2448" cy="752"/>
          </a:xfrm>
        </p:grpSpPr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 flipV="1">
              <a:off x="1680" y="199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056" y="1820"/>
              <a:ext cx="45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Glu</a:t>
              </a:r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2688" y="1820"/>
              <a:ext cx="75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GABA</a:t>
              </a:r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1344" y="1996"/>
              <a:ext cx="1498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Glutamic Acid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Decarboxylase (GAD) and B6</a:t>
              </a: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1008" y="1776"/>
              <a:ext cx="244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2" name="object 11"/>
          <p:cNvSpPr/>
          <p:nvPr/>
        </p:nvSpPr>
        <p:spPr>
          <a:xfrm>
            <a:off x="6515894" y="1198563"/>
            <a:ext cx="228600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3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384175"/>
            <a:ext cx="9407526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2" descr="Histamine_metabo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95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6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latin typeface="Calibri" pitchFamily="34" charset="0"/>
                <a:cs typeface="Calibri" pitchFamily="34" charset="0"/>
              </a:rPr>
              <a:t>Neuropeptides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3933384"/>
          </a:xfrm>
        </p:spPr>
        <p:txBody>
          <a:bodyPr/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Low concentration in brain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picomolar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Large vesicles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Co-localized with other transmitters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Modulatory functions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Mostly inhibitory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Virtually all metabotropic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Slow acting, long duration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Examples: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Enkephalins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Endorphins, Oxytocin, Vasopressin, Opioids</a:t>
            </a:r>
          </a:p>
        </p:txBody>
      </p:sp>
    </p:spTree>
    <p:extLst>
      <p:ext uri="{BB962C8B-B14F-4D97-AF65-F5344CB8AC3E}">
        <p14:creationId xmlns:p14="http://schemas.microsoft.com/office/powerpoint/2010/main" val="3346075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Endorphins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3843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Morphine</a:t>
            </a:r>
            <a:r>
              <a:rPr lang="en-US">
                <a:latin typeface="Calibri" pitchFamily="34" charset="0"/>
                <a:cs typeface="Calibri" pitchFamily="34" charset="0"/>
              </a:rPr>
              <a:t> and 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heroin</a:t>
            </a:r>
            <a:r>
              <a:rPr lang="en-US">
                <a:latin typeface="Calibri" pitchFamily="34" charset="0"/>
                <a:cs typeface="Calibri" pitchFamily="34" charset="0"/>
              </a:rPr>
              <a:t> are agonists that bind to receptor sites, thereby increasing endorphin activity</a:t>
            </a:r>
          </a:p>
        </p:txBody>
      </p:sp>
      <p:pic>
        <p:nvPicPr>
          <p:cNvPr id="93188" name="Picture 4" descr="Antique stainless steel nee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3912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1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6897" y="324053"/>
            <a:ext cx="398462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SEROTONIN</a:t>
            </a:r>
            <a:r>
              <a:rPr sz="3400" u="heavy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4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(5-H</a:t>
            </a:r>
            <a:r>
              <a:rPr lang="en-US" sz="3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T)</a:t>
            </a:r>
            <a:endParaRPr sz="3400" dirty="0"/>
          </a:p>
        </p:txBody>
      </p:sp>
      <p:sp>
        <p:nvSpPr>
          <p:cNvPr id="6" name="object 6"/>
          <p:cNvSpPr txBox="1"/>
          <p:nvPr/>
        </p:nvSpPr>
        <p:spPr>
          <a:xfrm>
            <a:off x="1596897" y="1366773"/>
            <a:ext cx="6770370" cy="369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35" dirty="0">
                <a:latin typeface="Georgia"/>
                <a:cs typeface="Georgia"/>
              </a:rPr>
              <a:t>Synthesized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5" dirty="0">
                <a:latin typeface="Georgia"/>
                <a:cs typeface="Georgia"/>
              </a:rPr>
              <a:t>two </a:t>
            </a:r>
            <a:r>
              <a:rPr sz="2400" spc="-15" dirty="0">
                <a:latin typeface="Georgia"/>
                <a:cs typeface="Georgia"/>
              </a:rPr>
              <a:t>steps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60" dirty="0">
                <a:latin typeface="Georgia"/>
                <a:cs typeface="Georgia"/>
              </a:rPr>
              <a:t>amino</a:t>
            </a:r>
            <a:r>
              <a:rPr sz="2400" spc="-260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acid</a:t>
            </a:r>
            <a:endParaRPr sz="2400" dirty="0">
              <a:latin typeface="Georgia"/>
              <a:cs typeface="Georgia"/>
            </a:endParaRPr>
          </a:p>
          <a:p>
            <a:pPr marL="295910" algn="l" rtl="0">
              <a:lnSpc>
                <a:spcPct val="100000"/>
              </a:lnSpc>
            </a:pPr>
            <a:r>
              <a:rPr sz="2400" b="1" i="1" spc="140" dirty="0">
                <a:latin typeface="Times New Roman"/>
                <a:cs typeface="Times New Roman"/>
              </a:rPr>
              <a:t>tryptophan</a:t>
            </a:r>
            <a:endParaRPr sz="24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0" dirty="0">
                <a:latin typeface="Georgia"/>
                <a:cs typeface="Georgia"/>
              </a:rPr>
              <a:t>Regulates </a:t>
            </a:r>
            <a:r>
              <a:rPr sz="2400" spc="-35" dirty="0">
                <a:latin typeface="Georgia"/>
                <a:cs typeface="Georgia"/>
              </a:rPr>
              <a:t>attention </a:t>
            </a:r>
            <a:r>
              <a:rPr sz="2400" spc="-55" dirty="0">
                <a:latin typeface="Georgia"/>
                <a:cs typeface="Georgia"/>
              </a:rPr>
              <a:t>and </a:t>
            </a:r>
            <a:r>
              <a:rPr sz="2400" spc="-20" dirty="0">
                <a:latin typeface="Georgia"/>
                <a:cs typeface="Georgia"/>
              </a:rPr>
              <a:t>other </a:t>
            </a:r>
            <a:r>
              <a:rPr sz="2400" spc="-50" dirty="0">
                <a:latin typeface="Georgia"/>
                <a:cs typeface="Georgia"/>
              </a:rPr>
              <a:t>complex </a:t>
            </a:r>
            <a:r>
              <a:rPr sz="2400" spc="-40" dirty="0">
                <a:latin typeface="Georgia"/>
                <a:cs typeface="Georgia"/>
              </a:rPr>
              <a:t>cognitive  </a:t>
            </a:r>
            <a:r>
              <a:rPr sz="2400" spc="-55" dirty="0">
                <a:latin typeface="Georgia"/>
                <a:cs typeface="Georgia"/>
              </a:rPr>
              <a:t>functions, </a:t>
            </a:r>
            <a:r>
              <a:rPr sz="2400" spc="-45" dirty="0">
                <a:latin typeface="Georgia"/>
                <a:cs typeface="Georgia"/>
              </a:rPr>
              <a:t>such </a:t>
            </a:r>
            <a:r>
              <a:rPr sz="2400" spc="-25" dirty="0">
                <a:latin typeface="Georgia"/>
                <a:cs typeface="Georgia"/>
              </a:rPr>
              <a:t>as </a:t>
            </a:r>
            <a:r>
              <a:rPr sz="2400" spc="-10" dirty="0">
                <a:latin typeface="Georgia"/>
                <a:cs typeface="Georgia"/>
              </a:rPr>
              <a:t>sleep </a:t>
            </a:r>
            <a:r>
              <a:rPr sz="2400" spc="-50" dirty="0">
                <a:latin typeface="Georgia"/>
                <a:cs typeface="Georgia"/>
              </a:rPr>
              <a:t>(dreaming), eating,</a:t>
            </a:r>
            <a:r>
              <a:rPr sz="2400" spc="-210" dirty="0">
                <a:latin typeface="Georgia"/>
                <a:cs typeface="Georgia"/>
              </a:rPr>
              <a:t> </a:t>
            </a:r>
            <a:r>
              <a:rPr sz="2400" spc="-75" dirty="0">
                <a:latin typeface="Georgia"/>
                <a:cs typeface="Georgia"/>
              </a:rPr>
              <a:t>mood,  </a:t>
            </a:r>
            <a:r>
              <a:rPr sz="2400" spc="-50" dirty="0">
                <a:latin typeface="Georgia"/>
                <a:cs typeface="Georgia"/>
              </a:rPr>
              <a:t>pain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50" dirty="0">
                <a:latin typeface="Georgia"/>
                <a:cs typeface="Georgia"/>
              </a:rPr>
              <a:t>regulation.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Arial"/>
              <a:buChar char=""/>
            </a:pPr>
            <a:endParaRPr sz="3550" dirty="0">
              <a:latin typeface="Times New Roman"/>
              <a:cs typeface="Times New Roman"/>
            </a:endParaRPr>
          </a:p>
          <a:p>
            <a:pPr marL="295910" marR="575310" indent="-283210" algn="l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  <a:tab pos="1928495" algn="l"/>
              </a:tabLst>
            </a:pPr>
            <a:r>
              <a:rPr sz="2400" spc="-100" dirty="0">
                <a:latin typeface="Georgia"/>
                <a:cs typeface="Georgia"/>
              </a:rPr>
              <a:t>Too </a:t>
            </a:r>
            <a:r>
              <a:rPr sz="2400" spc="-25" dirty="0">
                <a:latin typeface="Georgia"/>
                <a:cs typeface="Georgia"/>
              </a:rPr>
              <a:t>little </a:t>
            </a:r>
            <a:r>
              <a:rPr sz="2400" spc="-35" dirty="0">
                <a:latin typeface="Georgia"/>
                <a:cs typeface="Georgia"/>
              </a:rPr>
              <a:t>serotonin </a:t>
            </a:r>
            <a:r>
              <a:rPr sz="2400" spc="-40" dirty="0">
                <a:latin typeface="Georgia"/>
                <a:cs typeface="Georgia"/>
              </a:rPr>
              <a:t>has </a:t>
            </a:r>
            <a:r>
              <a:rPr sz="2400" spc="-30" dirty="0">
                <a:latin typeface="Georgia"/>
                <a:cs typeface="Georgia"/>
              </a:rPr>
              <a:t>been </a:t>
            </a:r>
            <a:r>
              <a:rPr sz="2400" spc="-25" dirty="0">
                <a:latin typeface="Georgia"/>
                <a:cs typeface="Georgia"/>
              </a:rPr>
              <a:t>shown </a:t>
            </a:r>
            <a:r>
              <a:rPr sz="2400" spc="-35" dirty="0">
                <a:latin typeface="Georgia"/>
                <a:cs typeface="Georgia"/>
              </a:rPr>
              <a:t>to lead</a:t>
            </a:r>
            <a:r>
              <a:rPr sz="2400" spc="-165" dirty="0">
                <a:latin typeface="Georgia"/>
                <a:cs typeface="Georgia"/>
              </a:rPr>
              <a:t> </a:t>
            </a:r>
            <a:r>
              <a:rPr sz="2400" spc="-30" dirty="0">
                <a:latin typeface="Georgia"/>
                <a:cs typeface="Georgia"/>
              </a:rPr>
              <a:t>to  </a:t>
            </a:r>
            <a:r>
              <a:rPr sz="2400" spc="-35" dirty="0">
                <a:latin typeface="Georgia"/>
                <a:cs typeface="Georgia"/>
              </a:rPr>
              <a:t>depression,	</a:t>
            </a:r>
            <a:r>
              <a:rPr sz="2400" spc="-30" dirty="0">
                <a:latin typeface="Georgia"/>
                <a:cs typeface="Georgia"/>
              </a:rPr>
              <a:t>anger </a:t>
            </a:r>
            <a:r>
              <a:rPr sz="2400" spc="-35" dirty="0">
                <a:latin typeface="Georgia"/>
                <a:cs typeface="Georgia"/>
              </a:rPr>
              <a:t>control</a:t>
            </a:r>
            <a:r>
              <a:rPr sz="2400" spc="-100" dirty="0">
                <a:latin typeface="Georgia"/>
                <a:cs typeface="Georgia"/>
              </a:rPr>
              <a:t> </a:t>
            </a:r>
            <a:r>
              <a:rPr sz="2400" spc="-55" dirty="0">
                <a:latin typeface="Georgia"/>
                <a:cs typeface="Georgia"/>
              </a:rPr>
              <a:t>etc.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600" y="4800600"/>
            <a:ext cx="1905000" cy="1343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103631"/>
            <a:ext cx="6556248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1224" y="652272"/>
            <a:ext cx="60076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7196" y="591312"/>
            <a:ext cx="5277612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1224" y="1139952"/>
            <a:ext cx="4829556" cy="141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692" rIns="0" bIns="0" rtlCol="0">
            <a:spAutoFit/>
          </a:bodyPr>
          <a:lstStyle/>
          <a:p>
            <a:pPr marL="137985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DISEASES </a:t>
            </a:r>
            <a:r>
              <a:rPr spc="-25" dirty="0"/>
              <a:t>ASSOCIATED</a:t>
            </a:r>
            <a:r>
              <a:rPr spc="-325" dirty="0"/>
              <a:t> </a:t>
            </a:r>
            <a:r>
              <a:rPr dirty="0"/>
              <a:t>WITH </a:t>
            </a:r>
            <a:r>
              <a:rPr u="none" dirty="0"/>
              <a:t> </a:t>
            </a:r>
            <a:r>
              <a:rPr dirty="0"/>
              <a:t>NEUROTRANSMITTERS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0489" y="1481073"/>
            <a:ext cx="3107690" cy="31874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NEUR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TRANSMITTER</a:t>
            </a:r>
            <a:endParaRPr sz="22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spcBef>
                <a:spcPts val="8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35" dirty="0">
                <a:latin typeface="Georgia"/>
                <a:cs typeface="Georgia"/>
              </a:rPr>
              <a:t>Acetylcholine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D16248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5" dirty="0">
                <a:latin typeface="Georgia"/>
                <a:cs typeface="Georgia"/>
              </a:rPr>
              <a:t>Dopamine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Arial"/>
              <a:buChar char=""/>
            </a:pPr>
            <a:endParaRPr sz="25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  <a:buClr>
                <a:srgbClr val="D16248"/>
              </a:buClr>
              <a:buFont typeface="Arial"/>
              <a:buChar char=""/>
            </a:pPr>
            <a:endParaRPr sz="225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155" dirty="0">
                <a:latin typeface="Georgia"/>
                <a:cs typeface="Georgia"/>
              </a:rPr>
              <a:t>GABA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D16248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50" dirty="0">
                <a:latin typeface="Georgia"/>
                <a:cs typeface="Georgia"/>
              </a:rPr>
              <a:t>Serotonin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0489" y="5616651"/>
            <a:ext cx="15347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  <a:tabLst>
                <a:tab pos="295910" algn="l"/>
              </a:tabLst>
            </a:pPr>
            <a:r>
              <a:rPr sz="1750" spc="-450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sz="2200" spc="-70" dirty="0">
                <a:latin typeface="Georgia"/>
                <a:cs typeface="Georgia"/>
              </a:rPr>
              <a:t>Glutamate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7471" y="1481073"/>
            <a:ext cx="2630170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36294" algn="ctr" rtl="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DISEASE</a:t>
            </a:r>
            <a:endParaRPr sz="22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spcBef>
                <a:spcPts val="8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35" dirty="0">
                <a:latin typeface="Georgia"/>
                <a:cs typeface="Georgia"/>
              </a:rPr>
              <a:t>Alzheimer’s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D16248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50" dirty="0">
                <a:latin typeface="Georgia"/>
                <a:cs typeface="Georgia"/>
              </a:rPr>
              <a:t>Parkinson’s</a:t>
            </a:r>
            <a:r>
              <a:rPr sz="2200" spc="-100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disease</a:t>
            </a:r>
            <a:endParaRPr sz="220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7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45" dirty="0">
                <a:latin typeface="Georgia"/>
                <a:cs typeface="Georgia"/>
              </a:rPr>
              <a:t>Schizophrenia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7471" y="3549522"/>
            <a:ext cx="13290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  <a:tabLst>
                <a:tab pos="295910" algn="l"/>
              </a:tabLst>
            </a:pPr>
            <a:r>
              <a:rPr sz="1750" spc="-450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sz="2200" spc="-85" dirty="0">
                <a:latin typeface="Georgia"/>
                <a:cs typeface="Georgia"/>
              </a:rPr>
              <a:t>Epi</a:t>
            </a:r>
            <a:r>
              <a:rPr sz="2200" spc="-45" dirty="0">
                <a:latin typeface="Georgia"/>
                <a:cs typeface="Georgia"/>
              </a:rPr>
              <a:t>l</a:t>
            </a:r>
            <a:r>
              <a:rPr sz="2200" spc="-15" dirty="0">
                <a:latin typeface="Georgia"/>
                <a:cs typeface="Georgia"/>
              </a:rPr>
              <a:t>ep</a:t>
            </a:r>
            <a:r>
              <a:rPr sz="2200" spc="-25" dirty="0">
                <a:latin typeface="Georgia"/>
                <a:cs typeface="Georgia"/>
              </a:rPr>
              <a:t>s</a:t>
            </a:r>
            <a:r>
              <a:rPr sz="2200" spc="20" dirty="0">
                <a:latin typeface="Georgia"/>
                <a:cs typeface="Georgia"/>
              </a:rPr>
              <a:t>y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7471" y="4238625"/>
            <a:ext cx="1653539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0" dirty="0">
                <a:latin typeface="Georgia"/>
                <a:cs typeface="Georgia"/>
              </a:rPr>
              <a:t>Migraines</a:t>
            </a:r>
            <a:endParaRPr sz="220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7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0" dirty="0">
                <a:latin typeface="Georgia"/>
                <a:cs typeface="Georgia"/>
              </a:rPr>
              <a:t>Dep</a:t>
            </a:r>
            <a:r>
              <a:rPr sz="2200" spc="-75" dirty="0">
                <a:latin typeface="Georgia"/>
                <a:cs typeface="Georgia"/>
              </a:rPr>
              <a:t>r</a:t>
            </a:r>
            <a:r>
              <a:rPr sz="2200" spc="-25" dirty="0">
                <a:latin typeface="Georgia"/>
                <a:cs typeface="Georgia"/>
              </a:rPr>
              <a:t>ession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7471" y="5616651"/>
            <a:ext cx="1367155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70" dirty="0">
                <a:latin typeface="Georgia"/>
                <a:cs typeface="Georgia"/>
              </a:rPr>
              <a:t>Migraine</a:t>
            </a:r>
            <a:endParaRPr sz="220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70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25" dirty="0">
                <a:latin typeface="Georgia"/>
                <a:cs typeface="Georgia"/>
              </a:rPr>
              <a:t>stroke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86600" y="838200"/>
            <a:ext cx="2057400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0" y="2514600"/>
            <a:ext cx="2190750" cy="2305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4200" y="4724400"/>
            <a:ext cx="1752600" cy="2133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291" y="385572"/>
            <a:ext cx="7546848" cy="815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232" y="1051560"/>
            <a:ext cx="6982968" cy="132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521030"/>
            <a:ext cx="690499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latin typeface="Georgia"/>
                <a:cs typeface="Georgia"/>
              </a:rPr>
              <a:t>RECENT</a:t>
            </a:r>
            <a:r>
              <a:rPr sz="3900" spc="-85" dirty="0">
                <a:latin typeface="Georgia"/>
                <a:cs typeface="Georgia"/>
              </a:rPr>
              <a:t> </a:t>
            </a:r>
            <a:r>
              <a:rPr sz="3900" spc="-5" dirty="0">
                <a:latin typeface="Georgia"/>
                <a:cs typeface="Georgia"/>
              </a:rPr>
              <a:t>DEVELOPMENTS</a:t>
            </a:r>
            <a:endParaRPr sz="3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1473453"/>
            <a:ext cx="7245984" cy="4621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210" algn="justLow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9166"/>
              <a:buFont typeface="Arial"/>
              <a:buChar char=""/>
              <a:tabLst>
                <a:tab pos="361315" algn="l"/>
                <a:tab pos="361950" algn="l"/>
              </a:tabLst>
            </a:pPr>
            <a:r>
              <a:rPr sz="2400" spc="-114" dirty="0">
                <a:latin typeface="Georgia"/>
                <a:cs typeface="Georgia"/>
              </a:rPr>
              <a:t>A </a:t>
            </a:r>
            <a:r>
              <a:rPr sz="2400" spc="-50" dirty="0">
                <a:latin typeface="Georgia"/>
                <a:cs typeface="Georgia"/>
              </a:rPr>
              <a:t>team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-25" dirty="0">
                <a:latin typeface="Georgia"/>
                <a:cs typeface="Georgia"/>
              </a:rPr>
              <a:t>scientists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b="1" spc="-155" dirty="0">
                <a:latin typeface="Georgia"/>
                <a:cs typeface="Georgia"/>
              </a:rPr>
              <a:t>University </a:t>
            </a:r>
            <a:r>
              <a:rPr sz="2400" b="1" spc="-165" dirty="0">
                <a:latin typeface="Georgia"/>
                <a:cs typeface="Georgia"/>
              </a:rPr>
              <a:t>of Barcelona </a:t>
            </a:r>
            <a:r>
              <a:rPr sz="2400" spc="-55" dirty="0">
                <a:latin typeface="Georgia"/>
                <a:cs typeface="Georgia"/>
              </a:rPr>
              <a:t>in  </a:t>
            </a:r>
            <a:r>
              <a:rPr sz="2400" spc="55" dirty="0">
                <a:latin typeface="Georgia"/>
                <a:cs typeface="Georgia"/>
              </a:rPr>
              <a:t>2011, </a:t>
            </a:r>
            <a:r>
              <a:rPr sz="2400" spc="-40" dirty="0">
                <a:latin typeface="Georgia"/>
                <a:cs typeface="Georgia"/>
              </a:rPr>
              <a:t>has </a:t>
            </a:r>
            <a:r>
              <a:rPr sz="2400" spc="-30" dirty="0">
                <a:latin typeface="Georgia"/>
                <a:cs typeface="Georgia"/>
              </a:rPr>
              <a:t>discovered </a:t>
            </a:r>
            <a:r>
              <a:rPr sz="2400" i="1" spc="105" dirty="0">
                <a:latin typeface="Times New Roman"/>
                <a:cs typeface="Times New Roman"/>
              </a:rPr>
              <a:t>that </a:t>
            </a:r>
            <a:r>
              <a:rPr sz="2400" b="1" i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D-aspartic </a:t>
            </a:r>
            <a:r>
              <a:rPr sz="2400" b="1" i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acid</a:t>
            </a:r>
            <a:r>
              <a:rPr sz="2400" b="1" i="1" spc="10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(D-Asp) </a:t>
            </a:r>
            <a:r>
              <a:rPr sz="2400" spc="-25" dirty="0">
                <a:latin typeface="Georgia"/>
                <a:cs typeface="Georgia"/>
              </a:rPr>
              <a:t>is  </a:t>
            </a:r>
            <a:r>
              <a:rPr sz="2400" spc="-40" dirty="0">
                <a:latin typeface="Georgia"/>
                <a:cs typeface="Georgia"/>
              </a:rPr>
              <a:t>a novel </a:t>
            </a:r>
            <a:r>
              <a:rPr sz="2400" spc="-35" dirty="0">
                <a:latin typeface="Georgia"/>
                <a:cs typeface="Georgia"/>
              </a:rPr>
              <a:t>neurotransmitter </a:t>
            </a:r>
            <a:r>
              <a:rPr sz="2400" spc="-40" dirty="0">
                <a:latin typeface="Georgia"/>
                <a:cs typeface="Georgia"/>
              </a:rPr>
              <a:t>that </a:t>
            </a:r>
            <a:r>
              <a:rPr sz="2400" spc="-45" dirty="0">
                <a:latin typeface="Georgia"/>
                <a:cs typeface="Georgia"/>
              </a:rPr>
              <a:t>could </a:t>
            </a:r>
            <a:r>
              <a:rPr sz="2400" spc="-35" dirty="0">
                <a:latin typeface="Georgia"/>
                <a:cs typeface="Georgia"/>
              </a:rPr>
              <a:t>potentially </a:t>
            </a:r>
            <a:r>
              <a:rPr sz="2400" spc="-15" dirty="0">
                <a:latin typeface="Georgia"/>
                <a:cs typeface="Georgia"/>
              </a:rPr>
              <a:t>be  </a:t>
            </a:r>
            <a:r>
              <a:rPr sz="2400" spc="-30" dirty="0">
                <a:latin typeface="Georgia"/>
                <a:cs typeface="Georgia"/>
              </a:rPr>
              <a:t>used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b="1" spc="-140" dirty="0">
                <a:latin typeface="Georgia"/>
                <a:cs typeface="Georgia"/>
              </a:rPr>
              <a:t>fight against </a:t>
            </a:r>
            <a:r>
              <a:rPr sz="2400" spc="-40" dirty="0">
                <a:latin typeface="Georgia"/>
                <a:cs typeface="Georgia"/>
              </a:rPr>
              <a:t>neurological </a:t>
            </a:r>
            <a:r>
              <a:rPr sz="2400" spc="-15" dirty="0">
                <a:latin typeface="Georgia"/>
                <a:cs typeface="Georgia"/>
              </a:rPr>
              <a:t>diseases </a:t>
            </a:r>
            <a:r>
              <a:rPr sz="2400" spc="-45" dirty="0">
                <a:latin typeface="Georgia"/>
                <a:cs typeface="Georgia"/>
              </a:rPr>
              <a:t>such  </a:t>
            </a:r>
            <a:r>
              <a:rPr sz="2400" spc="-25" dirty="0">
                <a:latin typeface="Georgia"/>
                <a:cs typeface="Georgia"/>
              </a:rPr>
              <a:t>as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Parkinson's 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and</a:t>
            </a:r>
            <a:r>
              <a:rPr sz="2400" u="heavy" spc="-1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schizophrenia.</a:t>
            </a:r>
            <a:endParaRPr sz="2400" dirty="0">
              <a:latin typeface="Georgia"/>
              <a:cs typeface="Georgia"/>
            </a:endParaRPr>
          </a:p>
          <a:p>
            <a:pPr algn="justLow" rtl="0">
              <a:lnSpc>
                <a:spcPct val="100000"/>
              </a:lnSpc>
              <a:buClr>
                <a:srgbClr val="D16248"/>
              </a:buClr>
              <a:buFont typeface="Arial"/>
              <a:buChar char=""/>
            </a:pPr>
            <a:endParaRPr sz="3550" dirty="0">
              <a:latin typeface="Times New Roman"/>
              <a:cs typeface="Times New Roman"/>
            </a:endParaRPr>
          </a:p>
          <a:p>
            <a:pPr marL="295910" marR="419100" indent="-283210" algn="justLow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0" dirty="0">
                <a:latin typeface="Georgia"/>
                <a:cs typeface="Georgia"/>
              </a:rPr>
              <a:t>According </a:t>
            </a:r>
            <a:r>
              <a:rPr sz="2400" spc="-30" dirty="0">
                <a:latin typeface="Georgia"/>
                <a:cs typeface="Georgia"/>
              </a:rPr>
              <a:t>to </a:t>
            </a:r>
            <a:r>
              <a:rPr sz="2400" spc="-40" dirty="0">
                <a:latin typeface="Georgia"/>
                <a:cs typeface="Georgia"/>
              </a:rPr>
              <a:t>a </a:t>
            </a:r>
            <a:r>
              <a:rPr sz="2400" spc="5" dirty="0">
                <a:latin typeface="Georgia"/>
                <a:cs typeface="Georgia"/>
              </a:rPr>
              <a:t>new </a:t>
            </a:r>
            <a:r>
              <a:rPr sz="2400" spc="-35" dirty="0">
                <a:latin typeface="Georgia"/>
                <a:cs typeface="Georgia"/>
              </a:rPr>
              <a:t>study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by </a:t>
            </a:r>
            <a:r>
              <a:rPr sz="2400" spc="-15" dirty="0">
                <a:latin typeface="Georgia"/>
                <a:cs typeface="Georgia"/>
              </a:rPr>
              <a:t>researchers </a:t>
            </a:r>
            <a:r>
              <a:rPr sz="2400" spc="-30" dirty="0">
                <a:latin typeface="Georgia"/>
                <a:cs typeface="Georgia"/>
              </a:rPr>
              <a:t>at</a:t>
            </a:r>
            <a:r>
              <a:rPr sz="2400" spc="-28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the  </a:t>
            </a:r>
            <a:r>
              <a:rPr sz="2400" b="1" spc="-195" dirty="0">
                <a:latin typeface="Georgia"/>
                <a:cs typeface="Georgia"/>
              </a:rPr>
              <a:t>Ohio </a:t>
            </a:r>
            <a:r>
              <a:rPr sz="2400" b="1" spc="-155" dirty="0">
                <a:latin typeface="Georgia"/>
                <a:cs typeface="Georgia"/>
              </a:rPr>
              <a:t>State University </a:t>
            </a:r>
            <a:r>
              <a:rPr sz="2400" b="1" spc="-180" dirty="0">
                <a:latin typeface="Georgia"/>
                <a:cs typeface="Georgia"/>
              </a:rPr>
              <a:t>Comprehensive </a:t>
            </a:r>
            <a:r>
              <a:rPr sz="2400" b="1" spc="-185" dirty="0">
                <a:latin typeface="Georgia"/>
                <a:cs typeface="Georgia"/>
              </a:rPr>
              <a:t>Cancer  </a:t>
            </a:r>
            <a:r>
              <a:rPr sz="2400" b="1" spc="-170" dirty="0">
                <a:latin typeface="Georgia"/>
                <a:cs typeface="Georgia"/>
              </a:rPr>
              <a:t>Center </a:t>
            </a:r>
            <a:r>
              <a:rPr sz="2400" b="1" spc="-155" dirty="0">
                <a:latin typeface="Georgia"/>
                <a:cs typeface="Georgia"/>
              </a:rPr>
              <a:t>in </a:t>
            </a:r>
            <a:r>
              <a:rPr sz="2400" b="1" spc="-10" dirty="0">
                <a:latin typeface="Georgia"/>
                <a:cs typeface="Georgia"/>
              </a:rPr>
              <a:t>2011</a:t>
            </a:r>
            <a:r>
              <a:rPr sz="2400" spc="-10" dirty="0">
                <a:latin typeface="Georgia"/>
                <a:cs typeface="Georgia"/>
              </a:rPr>
              <a:t>, </a:t>
            </a:r>
            <a:r>
              <a:rPr sz="2400" spc="-15" dirty="0">
                <a:latin typeface="Georgia"/>
                <a:cs typeface="Georgia"/>
              </a:rPr>
              <a:t>doses </a:t>
            </a:r>
            <a:r>
              <a:rPr sz="2400" spc="-40" dirty="0">
                <a:latin typeface="Georgia"/>
                <a:cs typeface="Georgia"/>
              </a:rPr>
              <a:t>of a </a:t>
            </a:r>
            <a:r>
              <a:rPr sz="2400" spc="-35" dirty="0">
                <a:latin typeface="Georgia"/>
                <a:cs typeface="Georgia"/>
              </a:rPr>
              <a:t>neurotransmitter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i="1" u="heavy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dopamine</a:t>
            </a:r>
            <a:r>
              <a:rPr sz="2400" b="1" i="1" spc="13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Georgia"/>
                <a:cs typeface="Georgia"/>
              </a:rPr>
              <a:t>might </a:t>
            </a:r>
            <a:r>
              <a:rPr sz="2400" spc="-30" dirty="0">
                <a:latin typeface="Georgia"/>
                <a:cs typeface="Georgia"/>
              </a:rPr>
              <a:t>offer </a:t>
            </a:r>
            <a:r>
              <a:rPr sz="2400" spc="-40" dirty="0">
                <a:latin typeface="Georgia"/>
                <a:cs typeface="Georgia"/>
              </a:rPr>
              <a:t>a </a:t>
            </a:r>
            <a:r>
              <a:rPr sz="2400" spc="-10" dirty="0">
                <a:latin typeface="Georgia"/>
                <a:cs typeface="Georgia"/>
              </a:rPr>
              <a:t>way </a:t>
            </a:r>
            <a:r>
              <a:rPr sz="2400" spc="-35" dirty="0">
                <a:latin typeface="Georgia"/>
                <a:cs typeface="Georgia"/>
              </a:rPr>
              <a:t>to </a:t>
            </a:r>
            <a:r>
              <a:rPr sz="2400" spc="-25" dirty="0">
                <a:latin typeface="Georgia"/>
                <a:cs typeface="Georgia"/>
              </a:rPr>
              <a:t>boost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the  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effectiveness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of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anticancer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drugs 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and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radiation  </a:t>
            </a: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therapy.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2225" y="2324100"/>
            <a:ext cx="4371975" cy="10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0"/>
            <a:ext cx="7086600" cy="6316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2044" y="6362801"/>
            <a:ext cx="69646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Illustration of the </a:t>
            </a:r>
            <a:r>
              <a:rPr sz="1800" dirty="0">
                <a:latin typeface="Georgia"/>
                <a:cs typeface="Georgia"/>
              </a:rPr>
              <a:t>major elements in </a:t>
            </a:r>
            <a:r>
              <a:rPr sz="1800" spc="-5" dirty="0">
                <a:latin typeface="Georgia"/>
                <a:cs typeface="Georgia"/>
              </a:rPr>
              <a:t>chemical synaptic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transmission.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8852" y="1350263"/>
            <a:ext cx="1662683" cy="1845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0852" y="2240279"/>
            <a:ext cx="131063" cy="13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7630" y="1406022"/>
            <a:ext cx="1505585" cy="1686560"/>
          </a:xfrm>
          <a:custGeom>
            <a:avLst/>
            <a:gdLst/>
            <a:ahLst/>
            <a:cxnLst/>
            <a:rect l="l" t="t" r="r" b="b"/>
            <a:pathLst>
              <a:path w="1505585" h="1686560">
                <a:moveTo>
                  <a:pt x="325208" y="57525"/>
                </a:moveTo>
                <a:lnTo>
                  <a:pt x="331426" y="100776"/>
                </a:lnTo>
                <a:lnTo>
                  <a:pt x="337332" y="144377"/>
                </a:lnTo>
                <a:lnTo>
                  <a:pt x="342617" y="188671"/>
                </a:lnTo>
                <a:lnTo>
                  <a:pt x="346969" y="233999"/>
                </a:lnTo>
                <a:lnTo>
                  <a:pt x="350078" y="280705"/>
                </a:lnTo>
                <a:lnTo>
                  <a:pt x="351632" y="329133"/>
                </a:lnTo>
                <a:lnTo>
                  <a:pt x="351321" y="379624"/>
                </a:lnTo>
                <a:lnTo>
                  <a:pt x="348834" y="432522"/>
                </a:lnTo>
                <a:lnTo>
                  <a:pt x="343860" y="488169"/>
                </a:lnTo>
                <a:lnTo>
                  <a:pt x="336089" y="546910"/>
                </a:lnTo>
                <a:lnTo>
                  <a:pt x="325208" y="609086"/>
                </a:lnTo>
                <a:lnTo>
                  <a:pt x="304116" y="678137"/>
                </a:lnTo>
                <a:lnTo>
                  <a:pt x="287989" y="716042"/>
                </a:lnTo>
                <a:lnTo>
                  <a:pt x="268883" y="755819"/>
                </a:lnTo>
                <a:lnTo>
                  <a:pt x="247354" y="797180"/>
                </a:lnTo>
                <a:lnTo>
                  <a:pt x="223957" y="839840"/>
                </a:lnTo>
                <a:lnTo>
                  <a:pt x="199250" y="883513"/>
                </a:lnTo>
                <a:lnTo>
                  <a:pt x="173788" y="927911"/>
                </a:lnTo>
                <a:lnTo>
                  <a:pt x="148127" y="972750"/>
                </a:lnTo>
                <a:lnTo>
                  <a:pt x="122824" y="1017743"/>
                </a:lnTo>
                <a:lnTo>
                  <a:pt x="98434" y="1062603"/>
                </a:lnTo>
                <a:lnTo>
                  <a:pt x="75514" y="1107044"/>
                </a:lnTo>
                <a:lnTo>
                  <a:pt x="54620" y="1150780"/>
                </a:lnTo>
                <a:lnTo>
                  <a:pt x="36307" y="1193525"/>
                </a:lnTo>
                <a:lnTo>
                  <a:pt x="21133" y="1234992"/>
                </a:lnTo>
                <a:lnTo>
                  <a:pt x="9653" y="1274895"/>
                </a:lnTo>
                <a:lnTo>
                  <a:pt x="2423" y="1312949"/>
                </a:lnTo>
                <a:lnTo>
                  <a:pt x="0" y="1348866"/>
                </a:lnTo>
                <a:lnTo>
                  <a:pt x="2938" y="1382360"/>
                </a:lnTo>
                <a:lnTo>
                  <a:pt x="27128" y="1440937"/>
                </a:lnTo>
                <a:lnTo>
                  <a:pt x="70643" y="1481533"/>
                </a:lnTo>
                <a:lnTo>
                  <a:pt x="127879" y="1513144"/>
                </a:lnTo>
                <a:lnTo>
                  <a:pt x="163249" y="1528546"/>
                </a:lnTo>
                <a:lnTo>
                  <a:pt x="202646" y="1543596"/>
                </a:lnTo>
                <a:lnTo>
                  <a:pt x="245713" y="1558234"/>
                </a:lnTo>
                <a:lnTo>
                  <a:pt x="292093" y="1572398"/>
                </a:lnTo>
                <a:lnTo>
                  <a:pt x="341430" y="1586027"/>
                </a:lnTo>
                <a:lnTo>
                  <a:pt x="393366" y="1599059"/>
                </a:lnTo>
                <a:lnTo>
                  <a:pt x="447545" y="1611433"/>
                </a:lnTo>
                <a:lnTo>
                  <a:pt x="503611" y="1623087"/>
                </a:lnTo>
                <a:lnTo>
                  <a:pt x="561207" y="1633960"/>
                </a:lnTo>
                <a:lnTo>
                  <a:pt x="619977" y="1643991"/>
                </a:lnTo>
                <a:lnTo>
                  <a:pt x="679562" y="1653118"/>
                </a:lnTo>
                <a:lnTo>
                  <a:pt x="739608" y="1661280"/>
                </a:lnTo>
                <a:lnTo>
                  <a:pt x="799758" y="1668415"/>
                </a:lnTo>
                <a:lnTo>
                  <a:pt x="859654" y="1674462"/>
                </a:lnTo>
                <a:lnTo>
                  <a:pt x="918940" y="1679359"/>
                </a:lnTo>
                <a:lnTo>
                  <a:pt x="977260" y="1683046"/>
                </a:lnTo>
                <a:lnTo>
                  <a:pt x="1034256" y="1685460"/>
                </a:lnTo>
                <a:lnTo>
                  <a:pt x="1089573" y="1686541"/>
                </a:lnTo>
                <a:lnTo>
                  <a:pt x="1142853" y="1686226"/>
                </a:lnTo>
                <a:lnTo>
                  <a:pt x="1193741" y="1684455"/>
                </a:lnTo>
                <a:lnTo>
                  <a:pt x="1241878" y="1681166"/>
                </a:lnTo>
                <a:lnTo>
                  <a:pt x="1286909" y="1676297"/>
                </a:lnTo>
                <a:lnTo>
                  <a:pt x="1328477" y="1669788"/>
                </a:lnTo>
                <a:lnTo>
                  <a:pt x="1366226" y="1661577"/>
                </a:lnTo>
                <a:lnTo>
                  <a:pt x="1428838" y="1639802"/>
                </a:lnTo>
                <a:lnTo>
                  <a:pt x="1471891" y="1610481"/>
                </a:lnTo>
                <a:lnTo>
                  <a:pt x="1497723" y="1565365"/>
                </a:lnTo>
                <a:lnTo>
                  <a:pt x="1505307" y="1505129"/>
                </a:lnTo>
                <a:lnTo>
                  <a:pt x="1503010" y="1470056"/>
                </a:lnTo>
                <a:lnTo>
                  <a:pt x="1497055" y="1432059"/>
                </a:lnTo>
                <a:lnTo>
                  <a:pt x="1487745" y="1391425"/>
                </a:lnTo>
                <a:lnTo>
                  <a:pt x="1475379" y="1348440"/>
                </a:lnTo>
                <a:lnTo>
                  <a:pt x="1460261" y="1303389"/>
                </a:lnTo>
                <a:lnTo>
                  <a:pt x="1442691" y="1256557"/>
                </a:lnTo>
                <a:lnTo>
                  <a:pt x="1422971" y="1208231"/>
                </a:lnTo>
                <a:lnTo>
                  <a:pt x="1401402" y="1158696"/>
                </a:lnTo>
                <a:lnTo>
                  <a:pt x="1378286" y="1108237"/>
                </a:lnTo>
                <a:lnTo>
                  <a:pt x="1353924" y="1057142"/>
                </a:lnTo>
                <a:lnTo>
                  <a:pt x="1328618" y="1005694"/>
                </a:lnTo>
                <a:lnTo>
                  <a:pt x="1302670" y="954180"/>
                </a:lnTo>
                <a:lnTo>
                  <a:pt x="1276380" y="902886"/>
                </a:lnTo>
                <a:lnTo>
                  <a:pt x="1250050" y="852097"/>
                </a:lnTo>
                <a:lnTo>
                  <a:pt x="1223982" y="802099"/>
                </a:lnTo>
                <a:lnTo>
                  <a:pt x="1198477" y="753177"/>
                </a:lnTo>
                <a:lnTo>
                  <a:pt x="1173836" y="705617"/>
                </a:lnTo>
                <a:lnTo>
                  <a:pt x="1150362" y="659706"/>
                </a:lnTo>
                <a:lnTo>
                  <a:pt x="1128355" y="615728"/>
                </a:lnTo>
                <a:lnTo>
                  <a:pt x="1108117" y="573969"/>
                </a:lnTo>
                <a:lnTo>
                  <a:pt x="1089950" y="534716"/>
                </a:lnTo>
                <a:lnTo>
                  <a:pt x="1074155" y="498253"/>
                </a:lnTo>
                <a:lnTo>
                  <a:pt x="1050886" y="434842"/>
                </a:lnTo>
                <a:lnTo>
                  <a:pt x="1025791" y="344261"/>
                </a:lnTo>
                <a:lnTo>
                  <a:pt x="1009189" y="268954"/>
                </a:lnTo>
                <a:lnTo>
                  <a:pt x="999382" y="206967"/>
                </a:lnTo>
                <a:lnTo>
                  <a:pt x="994673" y="156346"/>
                </a:lnTo>
                <a:lnTo>
                  <a:pt x="993363" y="115138"/>
                </a:lnTo>
                <a:lnTo>
                  <a:pt x="993754" y="81387"/>
                </a:lnTo>
                <a:lnTo>
                  <a:pt x="994148" y="53139"/>
                </a:lnTo>
                <a:lnTo>
                  <a:pt x="992847" y="28442"/>
                </a:lnTo>
                <a:lnTo>
                  <a:pt x="990540" y="0"/>
                </a:lnTo>
                <a:lnTo>
                  <a:pt x="993339" y="2168"/>
                </a:lnTo>
                <a:lnTo>
                  <a:pt x="999545" y="24745"/>
                </a:lnTo>
                <a:lnTo>
                  <a:pt x="1007452" y="57525"/>
                </a:lnTo>
              </a:path>
            </a:pathLst>
          </a:custGeom>
          <a:ln w="25400">
            <a:solidFill>
              <a:srgbClr val="D16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1608" y="3319271"/>
            <a:ext cx="1767839" cy="1845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4567" y="4145279"/>
            <a:ext cx="131063" cy="13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0405" y="3372348"/>
            <a:ext cx="1610995" cy="1686560"/>
          </a:xfrm>
          <a:custGeom>
            <a:avLst/>
            <a:gdLst/>
            <a:ahLst/>
            <a:cxnLst/>
            <a:rect l="l" t="t" r="r" b="b"/>
            <a:pathLst>
              <a:path w="1610995" h="1686560">
                <a:moveTo>
                  <a:pt x="1262703" y="1629038"/>
                </a:moveTo>
                <a:lnTo>
                  <a:pt x="1256039" y="1585758"/>
                </a:lnTo>
                <a:lnTo>
                  <a:pt x="1249708" y="1542139"/>
                </a:lnTo>
                <a:lnTo>
                  <a:pt x="1244044" y="1497837"/>
                </a:lnTo>
                <a:lnTo>
                  <a:pt x="1239379" y="1452508"/>
                </a:lnTo>
                <a:lnTo>
                  <a:pt x="1236047" y="1405806"/>
                </a:lnTo>
                <a:lnTo>
                  <a:pt x="1234381" y="1357387"/>
                </a:lnTo>
                <a:lnTo>
                  <a:pt x="1234714" y="1306907"/>
                </a:lnTo>
                <a:lnTo>
                  <a:pt x="1237380" y="1254021"/>
                </a:lnTo>
                <a:lnTo>
                  <a:pt x="1242711" y="1198383"/>
                </a:lnTo>
                <a:lnTo>
                  <a:pt x="1251041" y="1139650"/>
                </a:lnTo>
                <a:lnTo>
                  <a:pt x="1262703" y="1077477"/>
                </a:lnTo>
                <a:lnTo>
                  <a:pt x="1283931" y="1011596"/>
                </a:lnTo>
                <a:lnTo>
                  <a:pt x="1300068" y="975539"/>
                </a:lnTo>
                <a:lnTo>
                  <a:pt x="1319194" y="937739"/>
                </a:lnTo>
                <a:lnTo>
                  <a:pt x="1340787" y="898444"/>
                </a:lnTo>
                <a:lnTo>
                  <a:pt x="1364327" y="857906"/>
                </a:lnTo>
                <a:lnTo>
                  <a:pt x="1389293" y="816376"/>
                </a:lnTo>
                <a:lnTo>
                  <a:pt x="1415163" y="774103"/>
                </a:lnTo>
                <a:lnTo>
                  <a:pt x="1441419" y="731337"/>
                </a:lnTo>
                <a:lnTo>
                  <a:pt x="1467537" y="688330"/>
                </a:lnTo>
                <a:lnTo>
                  <a:pt x="1492999" y="645331"/>
                </a:lnTo>
                <a:lnTo>
                  <a:pt x="1517282" y="602591"/>
                </a:lnTo>
                <a:lnTo>
                  <a:pt x="1539867" y="560359"/>
                </a:lnTo>
                <a:lnTo>
                  <a:pt x="1560233" y="518888"/>
                </a:lnTo>
                <a:lnTo>
                  <a:pt x="1577858" y="478425"/>
                </a:lnTo>
                <a:lnTo>
                  <a:pt x="1592223" y="439223"/>
                </a:lnTo>
                <a:lnTo>
                  <a:pt x="1602805" y="401532"/>
                </a:lnTo>
                <a:lnTo>
                  <a:pt x="1610543" y="331680"/>
                </a:lnTo>
                <a:lnTo>
                  <a:pt x="1606656" y="300022"/>
                </a:lnTo>
                <a:lnTo>
                  <a:pt x="1580767" y="244489"/>
                </a:lnTo>
                <a:lnTo>
                  <a:pt x="1536614" y="206001"/>
                </a:lnTo>
                <a:lnTo>
                  <a:pt x="1480217" y="176252"/>
                </a:lnTo>
                <a:lnTo>
                  <a:pt x="1407024" y="147486"/>
                </a:lnTo>
                <a:lnTo>
                  <a:pt x="1364920" y="133599"/>
                </a:lnTo>
                <a:lnTo>
                  <a:pt x="1319565" y="120111"/>
                </a:lnTo>
                <a:lnTo>
                  <a:pt x="1271277" y="107071"/>
                </a:lnTo>
                <a:lnTo>
                  <a:pt x="1220371" y="94532"/>
                </a:lnTo>
                <a:lnTo>
                  <a:pt x="1167164" y="82544"/>
                </a:lnTo>
                <a:lnTo>
                  <a:pt x="1111973" y="71158"/>
                </a:lnTo>
                <a:lnTo>
                  <a:pt x="1055112" y="60424"/>
                </a:lnTo>
                <a:lnTo>
                  <a:pt x="996899" y="50395"/>
                </a:lnTo>
                <a:lnTo>
                  <a:pt x="937651" y="41120"/>
                </a:lnTo>
                <a:lnTo>
                  <a:pt x="877682" y="32650"/>
                </a:lnTo>
                <a:lnTo>
                  <a:pt x="817310" y="25037"/>
                </a:lnTo>
                <a:lnTo>
                  <a:pt x="756851" y="18331"/>
                </a:lnTo>
                <a:lnTo>
                  <a:pt x="696621" y="12584"/>
                </a:lnTo>
                <a:lnTo>
                  <a:pt x="636937" y="7845"/>
                </a:lnTo>
                <a:lnTo>
                  <a:pt x="578114" y="4167"/>
                </a:lnTo>
                <a:lnTo>
                  <a:pt x="520470" y="1599"/>
                </a:lnTo>
                <a:lnTo>
                  <a:pt x="464320" y="193"/>
                </a:lnTo>
                <a:lnTo>
                  <a:pt x="409980" y="0"/>
                </a:lnTo>
                <a:lnTo>
                  <a:pt x="357767" y="1070"/>
                </a:lnTo>
                <a:lnTo>
                  <a:pt x="307998" y="3454"/>
                </a:lnTo>
                <a:lnTo>
                  <a:pt x="260988" y="7204"/>
                </a:lnTo>
                <a:lnTo>
                  <a:pt x="217054" y="12370"/>
                </a:lnTo>
                <a:lnTo>
                  <a:pt x="176512" y="19003"/>
                </a:lnTo>
                <a:lnTo>
                  <a:pt x="106870" y="36874"/>
                </a:lnTo>
                <a:lnTo>
                  <a:pt x="54592" y="61224"/>
                </a:lnTo>
                <a:lnTo>
                  <a:pt x="19334" y="96493"/>
                </a:lnTo>
                <a:lnTo>
                  <a:pt x="1778" y="149474"/>
                </a:lnTo>
                <a:lnTo>
                  <a:pt x="0" y="181347"/>
                </a:lnTo>
                <a:lnTo>
                  <a:pt x="2457" y="216427"/>
                </a:lnTo>
                <a:lnTo>
                  <a:pt x="8828" y="254428"/>
                </a:lnTo>
                <a:lnTo>
                  <a:pt x="18789" y="295066"/>
                </a:lnTo>
                <a:lnTo>
                  <a:pt x="32019" y="338055"/>
                </a:lnTo>
                <a:lnTo>
                  <a:pt x="48194" y="383108"/>
                </a:lnTo>
                <a:lnTo>
                  <a:pt x="66992" y="429941"/>
                </a:lnTo>
                <a:lnTo>
                  <a:pt x="88091" y="478268"/>
                </a:lnTo>
                <a:lnTo>
                  <a:pt x="111167" y="527804"/>
                </a:lnTo>
                <a:lnTo>
                  <a:pt x="135898" y="578262"/>
                </a:lnTo>
                <a:lnTo>
                  <a:pt x="161962" y="629358"/>
                </a:lnTo>
                <a:lnTo>
                  <a:pt x="189036" y="680806"/>
                </a:lnTo>
                <a:lnTo>
                  <a:pt x="216796" y="732320"/>
                </a:lnTo>
                <a:lnTo>
                  <a:pt x="244922" y="783614"/>
                </a:lnTo>
                <a:lnTo>
                  <a:pt x="273089" y="834404"/>
                </a:lnTo>
                <a:lnTo>
                  <a:pt x="300976" y="884404"/>
                </a:lnTo>
                <a:lnTo>
                  <a:pt x="328259" y="933328"/>
                </a:lnTo>
                <a:lnTo>
                  <a:pt x="354617" y="980890"/>
                </a:lnTo>
                <a:lnTo>
                  <a:pt x="379726" y="1026805"/>
                </a:lnTo>
                <a:lnTo>
                  <a:pt x="403264" y="1070788"/>
                </a:lnTo>
                <a:lnTo>
                  <a:pt x="424909" y="1112553"/>
                </a:lnTo>
                <a:lnTo>
                  <a:pt x="444337" y="1151814"/>
                </a:lnTo>
                <a:lnTo>
                  <a:pt x="461226" y="1188287"/>
                </a:lnTo>
                <a:lnTo>
                  <a:pt x="486098" y="1251721"/>
                </a:lnTo>
                <a:lnTo>
                  <a:pt x="512988" y="1342297"/>
                </a:lnTo>
                <a:lnTo>
                  <a:pt x="530772" y="1417591"/>
                </a:lnTo>
                <a:lnTo>
                  <a:pt x="541272" y="1479562"/>
                </a:lnTo>
                <a:lnTo>
                  <a:pt x="546312" y="1530169"/>
                </a:lnTo>
                <a:lnTo>
                  <a:pt x="547714" y="1571370"/>
                </a:lnTo>
                <a:lnTo>
                  <a:pt x="547302" y="1605123"/>
                </a:lnTo>
                <a:lnTo>
                  <a:pt x="546899" y="1633387"/>
                </a:lnTo>
                <a:lnTo>
                  <a:pt x="548328" y="1658121"/>
                </a:lnTo>
                <a:lnTo>
                  <a:pt x="550798" y="1686563"/>
                </a:lnTo>
                <a:lnTo>
                  <a:pt x="547804" y="1684395"/>
                </a:lnTo>
                <a:lnTo>
                  <a:pt x="541166" y="1661818"/>
                </a:lnTo>
                <a:lnTo>
                  <a:pt x="532707" y="1629038"/>
                </a:lnTo>
              </a:path>
            </a:pathLst>
          </a:custGeom>
          <a:ln w="25400">
            <a:solidFill>
              <a:srgbClr val="8BA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7800" y="32639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8800" y="32639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49800" y="33401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4600" y="34163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25900" y="25781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8300" y="23495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6900" y="26543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1700" y="26543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4100" y="24257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59300" y="22733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200" y="1524000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5">
                <a:moveTo>
                  <a:pt x="0" y="0"/>
                </a:moveTo>
                <a:lnTo>
                  <a:pt x="1066800" y="165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47028" y="1321053"/>
            <a:ext cx="55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A</a:t>
            </a:r>
            <a:r>
              <a:rPr sz="1800" spc="5" dirty="0">
                <a:latin typeface="Georgia"/>
                <a:cs typeface="Georgia"/>
              </a:rPr>
              <a:t>x</a:t>
            </a:r>
            <a:r>
              <a:rPr sz="1800" spc="-5" dirty="0">
                <a:latin typeface="Georgia"/>
                <a:cs typeface="Georgia"/>
              </a:rPr>
              <a:t>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53761" y="2512948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5">
                <a:moveTo>
                  <a:pt x="0" y="1650"/>
                </a:moveTo>
                <a:lnTo>
                  <a:pt x="106680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8200" y="3200400"/>
            <a:ext cx="1447800" cy="1905"/>
          </a:xfrm>
          <a:custGeom>
            <a:avLst/>
            <a:gdLst/>
            <a:ahLst/>
            <a:cxnLst/>
            <a:rect l="l" t="t" r="r" b="b"/>
            <a:pathLst>
              <a:path w="1447800" h="1905">
                <a:moveTo>
                  <a:pt x="0" y="0"/>
                </a:moveTo>
                <a:lnTo>
                  <a:pt x="1447800" y="1524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161" y="3505200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4">
                <a:moveTo>
                  <a:pt x="0" y="1650"/>
                </a:moveTo>
                <a:lnTo>
                  <a:pt x="106680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6800" y="4267200"/>
            <a:ext cx="1371600" cy="1905"/>
          </a:xfrm>
          <a:custGeom>
            <a:avLst/>
            <a:gdLst/>
            <a:ahLst/>
            <a:cxnLst/>
            <a:rect l="l" t="t" r="r" b="b"/>
            <a:pathLst>
              <a:path w="1371600" h="1904">
                <a:moveTo>
                  <a:pt x="0" y="0"/>
                </a:moveTo>
                <a:lnTo>
                  <a:pt x="1371600" y="1524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51828" y="2312034"/>
            <a:ext cx="2050414" cy="205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Vesicles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(containing  </a:t>
            </a:r>
            <a:r>
              <a:rPr sz="1800" spc="-5" dirty="0">
                <a:latin typeface="Georgia"/>
                <a:cs typeface="Georgia"/>
              </a:rPr>
              <a:t>neurotransmitters)</a:t>
            </a:r>
            <a:endParaRPr sz="1800">
              <a:latin typeface="Georgia"/>
              <a:cs typeface="Georgia"/>
            </a:endParaRPr>
          </a:p>
          <a:p>
            <a:pPr marL="165100" marR="594995" indent="-76200">
              <a:lnSpc>
                <a:spcPct val="138900"/>
              </a:lnSpc>
              <a:spcBef>
                <a:spcPts val="240"/>
              </a:spcBef>
            </a:pPr>
            <a:r>
              <a:rPr sz="1800" spc="-5" dirty="0">
                <a:latin typeface="Georgia"/>
                <a:cs typeface="Georgia"/>
              </a:rPr>
              <a:t>Synaptic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cleft  Receptors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4699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Receiving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neuron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07794" y="2388234"/>
            <a:ext cx="2205355" cy="1821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80" algn="l" rtl="0">
              <a:lnSpc>
                <a:spcPct val="100000"/>
              </a:lnSpc>
              <a:spcBef>
                <a:spcPts val="100"/>
              </a:spcBef>
              <a:tabLst>
                <a:tab pos="2039620" algn="l"/>
              </a:tabLst>
            </a:pPr>
            <a:r>
              <a:rPr sz="1800" spc="-5" dirty="0">
                <a:latin typeface="Georgia"/>
                <a:cs typeface="Georgia"/>
              </a:rPr>
              <a:t>Pre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synaptic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	</a:t>
            </a:r>
            <a:r>
              <a:rPr sz="1800" dirty="0">
                <a:latin typeface="Georgia"/>
                <a:cs typeface="Georgia"/>
              </a:rPr>
              <a:t> knob</a:t>
            </a: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  <a:tabLst>
                <a:tab pos="2192020" algn="l"/>
              </a:tabLst>
            </a:pPr>
            <a:r>
              <a:rPr sz="1800" spc="-5" dirty="0">
                <a:latin typeface="Georgia"/>
                <a:cs typeface="Georgia"/>
              </a:rPr>
              <a:t>Post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synaptic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210" dirty="0">
                <a:latin typeface="Georgia"/>
                <a:cs typeface="Georgi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	</a:t>
            </a:r>
            <a:r>
              <a:rPr sz="1800" dirty="0">
                <a:latin typeface="Georgia"/>
                <a:cs typeface="Georgia"/>
              </a:rPr>
              <a:t> knob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69644" y="404876"/>
            <a:ext cx="794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none" dirty="0">
                <a:solidFill>
                  <a:srgbClr val="000000"/>
                </a:solidFill>
                <a:latin typeface="Georgia"/>
                <a:cs typeface="Georgia"/>
              </a:rPr>
              <a:t>A </a:t>
            </a:r>
            <a:r>
              <a:rPr sz="2400" i="1" u="none" spc="-5" dirty="0">
                <a:solidFill>
                  <a:srgbClr val="000000"/>
                </a:solidFill>
                <a:latin typeface="Georgia"/>
                <a:cs typeface="Georgia"/>
              </a:rPr>
              <a:t>schematic representation </a:t>
            </a:r>
            <a:r>
              <a:rPr sz="2400" i="1" u="none" dirty="0">
                <a:solidFill>
                  <a:srgbClr val="000000"/>
                </a:solidFill>
                <a:latin typeface="Georgia"/>
                <a:cs typeface="Georgia"/>
              </a:rPr>
              <a:t>of a </a:t>
            </a:r>
            <a:r>
              <a:rPr sz="2400" i="1" u="none" spc="-5" dirty="0">
                <a:solidFill>
                  <a:srgbClr val="000000"/>
                </a:solidFill>
                <a:latin typeface="Georgia"/>
                <a:cs typeface="Georgia"/>
              </a:rPr>
              <a:t>chemical</a:t>
            </a:r>
            <a:r>
              <a:rPr sz="2400" i="1" u="none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i="1" u="none" spc="-5" dirty="0">
                <a:solidFill>
                  <a:srgbClr val="000000"/>
                </a:solidFill>
                <a:latin typeface="Georgia"/>
                <a:cs typeface="Georgia"/>
              </a:rPr>
              <a:t>synapse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4327" y="25907"/>
            <a:ext cx="4224528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8355" y="566927"/>
            <a:ext cx="367436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8132" y="513587"/>
            <a:ext cx="5734812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2160" y="1054608"/>
            <a:ext cx="5286755" cy="12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1680" marR="5080" indent="80581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Georgia"/>
                <a:cs typeface="Georgia"/>
              </a:rPr>
              <a:t>PROPERTIES OF </a:t>
            </a:r>
            <a:r>
              <a:rPr u="none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NEUROTRANSMITTERS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56689" y="1208278"/>
            <a:ext cx="7174230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35" dirty="0">
                <a:latin typeface="Georgia"/>
                <a:cs typeface="Georgia"/>
              </a:rPr>
              <a:t>Synthesized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5" dirty="0">
                <a:latin typeface="Georgia"/>
                <a:cs typeface="Georgia"/>
              </a:rPr>
              <a:t>presynaptic</a:t>
            </a:r>
            <a:r>
              <a:rPr lang="ar-EG" sz="2400" spc="-25" dirty="0">
                <a:latin typeface="Georgia"/>
                <a:cs typeface="Georgia"/>
              </a:rPr>
              <a:t> </a:t>
            </a:r>
            <a:r>
              <a:rPr sz="2400" spc="-125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neuron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Clr>
                <a:srgbClr val="D16248"/>
              </a:buClr>
              <a:buFont typeface="Georgia"/>
              <a:buAutoNum type="arabicParenR"/>
            </a:pPr>
            <a:endParaRPr sz="3000" dirty="0">
              <a:latin typeface="Times New Roman"/>
              <a:cs typeface="Times New Roman"/>
            </a:endParaRPr>
          </a:p>
          <a:p>
            <a:pPr marL="593090" indent="-580390" algn="l" rtl="0">
              <a:lnSpc>
                <a:spcPct val="100000"/>
              </a:lnSpc>
              <a:buClr>
                <a:srgbClr val="D16248"/>
              </a:buClr>
              <a:buSzPct val="79166"/>
              <a:buAutoNum type="arabicParenR"/>
              <a:tabLst>
                <a:tab pos="593090" algn="l"/>
                <a:tab pos="593725" algn="l"/>
              </a:tabLst>
            </a:pPr>
            <a:r>
              <a:rPr sz="2400" spc="-40" dirty="0">
                <a:latin typeface="Georgia"/>
                <a:cs typeface="Georgia"/>
              </a:rPr>
              <a:t>Localized </a:t>
            </a:r>
            <a:r>
              <a:rPr sz="2400" spc="-30" dirty="0">
                <a:latin typeface="Georgia"/>
                <a:cs typeface="Georgia"/>
              </a:rPr>
              <a:t>to </a:t>
            </a:r>
            <a:r>
              <a:rPr sz="2400" spc="-20" dirty="0">
                <a:latin typeface="Georgia"/>
                <a:cs typeface="Georgia"/>
              </a:rPr>
              <a:t>vesicles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the presynaptic</a:t>
            </a:r>
            <a:r>
              <a:rPr lang="ar-EG" sz="2400" spc="-30" dirty="0">
                <a:latin typeface="Georgia"/>
                <a:cs typeface="Georgia"/>
              </a:rPr>
              <a:t> </a:t>
            </a:r>
            <a:r>
              <a:rPr sz="2400" spc="-130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neuron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  <a:buClr>
                <a:srgbClr val="D16248"/>
              </a:buClr>
              <a:buFont typeface="Georgia"/>
              <a:buAutoNum type="arabicParenR"/>
            </a:pPr>
            <a:endParaRPr sz="3300" dirty="0">
              <a:latin typeface="Times New Roman"/>
              <a:cs typeface="Times New Roman"/>
            </a:endParaRPr>
          </a:p>
          <a:p>
            <a:pPr marL="527685" marR="834390" indent="-514984" algn="l" rtl="0">
              <a:lnSpc>
                <a:spcPts val="2590"/>
              </a:lnSpc>
              <a:spcBef>
                <a:spcPts val="5"/>
              </a:spcBef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45" dirty="0">
                <a:latin typeface="Georgia"/>
                <a:cs typeface="Georgia"/>
              </a:rPr>
              <a:t>Released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5" dirty="0">
                <a:latin typeface="Georgia"/>
                <a:cs typeface="Georgia"/>
              </a:rPr>
              <a:t>presynaptic </a:t>
            </a:r>
            <a:r>
              <a:rPr sz="2400" spc="-45" dirty="0">
                <a:latin typeface="Georgia"/>
                <a:cs typeface="Georgia"/>
              </a:rPr>
              <a:t>neuron</a:t>
            </a:r>
            <a:r>
              <a:rPr sz="2400" spc="-160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under  physiological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condition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Georgia"/>
              <a:buAutoNum type="arabicParenR"/>
            </a:pPr>
            <a:endParaRPr sz="3300" dirty="0">
              <a:latin typeface="Times New Roman"/>
              <a:cs typeface="Times New Roman"/>
            </a:endParaRPr>
          </a:p>
          <a:p>
            <a:pPr marL="527685" marR="118745" indent="-514984" algn="l" rtl="0">
              <a:lnSpc>
                <a:spcPts val="2590"/>
              </a:lnSpc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65" dirty="0">
                <a:latin typeface="Georgia"/>
                <a:cs typeface="Georgia"/>
              </a:rPr>
              <a:t>Rapidly </a:t>
            </a:r>
            <a:r>
              <a:rPr sz="2400" spc="-40" dirty="0">
                <a:latin typeface="Georgia"/>
                <a:cs typeface="Georgia"/>
              </a:rPr>
              <a:t>removed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spc="-30" dirty="0">
                <a:latin typeface="Georgia"/>
                <a:cs typeface="Georgia"/>
              </a:rPr>
              <a:t>the synaptic cleft </a:t>
            </a:r>
            <a:r>
              <a:rPr sz="2400" spc="-25" dirty="0">
                <a:latin typeface="Georgia"/>
                <a:cs typeface="Georgia"/>
              </a:rPr>
              <a:t>by</a:t>
            </a:r>
            <a:r>
              <a:rPr sz="2400" spc="-150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uptake  </a:t>
            </a:r>
            <a:r>
              <a:rPr sz="2400" spc="-10" dirty="0">
                <a:latin typeface="Georgia"/>
                <a:cs typeface="Georgia"/>
              </a:rPr>
              <a:t>or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degradation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0"/>
              </a:spcBef>
              <a:buClr>
                <a:srgbClr val="D16248"/>
              </a:buClr>
              <a:buFont typeface="Georgia"/>
              <a:buAutoNum type="arabicParenR"/>
            </a:pPr>
            <a:endParaRPr sz="3000" dirty="0">
              <a:latin typeface="Times New Roman"/>
              <a:cs typeface="Times New Roman"/>
            </a:endParaRPr>
          </a:p>
          <a:p>
            <a:pPr marL="527685" indent="-514984" algn="l" rtl="0">
              <a:lnSpc>
                <a:spcPct val="100000"/>
              </a:lnSpc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30" dirty="0">
                <a:latin typeface="Georgia"/>
                <a:cs typeface="Georgia"/>
              </a:rPr>
              <a:t>Presence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-20" dirty="0">
                <a:latin typeface="Georgia"/>
                <a:cs typeface="Georgia"/>
              </a:rPr>
              <a:t>receptor </a:t>
            </a:r>
            <a:r>
              <a:rPr sz="2400" spc="-50" dirty="0">
                <a:latin typeface="Georgia"/>
                <a:cs typeface="Georgia"/>
              </a:rPr>
              <a:t>on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35" dirty="0">
                <a:latin typeface="Georgia"/>
                <a:cs typeface="Georgia"/>
              </a:rPr>
              <a:t>post-synaptic</a:t>
            </a:r>
            <a:r>
              <a:rPr lang="ar-EG" sz="2400" spc="-35" dirty="0">
                <a:latin typeface="Georgia"/>
                <a:cs typeface="Georgia"/>
              </a:rPr>
              <a:t> </a:t>
            </a:r>
            <a:r>
              <a:rPr sz="2400" spc="-160" dirty="0">
                <a:latin typeface="Georgia"/>
                <a:cs typeface="Georgia"/>
              </a:rPr>
              <a:t> </a:t>
            </a:r>
            <a:r>
              <a:rPr sz="2400" spc="-60" dirty="0">
                <a:latin typeface="Georgia"/>
                <a:cs typeface="Georgia"/>
              </a:rPr>
              <a:t>neuron.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Georgia"/>
              <a:buAutoNum type="arabicParenR"/>
            </a:pPr>
            <a:endParaRPr sz="3050" dirty="0">
              <a:latin typeface="Times New Roman"/>
              <a:cs typeface="Times New Roman"/>
            </a:endParaRPr>
          </a:p>
          <a:p>
            <a:pPr marL="527685" indent="-514984" algn="l" rtl="0">
              <a:lnSpc>
                <a:spcPct val="100000"/>
              </a:lnSpc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65" dirty="0">
                <a:latin typeface="Georgia"/>
                <a:cs typeface="Georgia"/>
              </a:rPr>
              <a:t>Binding </a:t>
            </a:r>
            <a:r>
              <a:rPr sz="2400" spc="-35" dirty="0">
                <a:latin typeface="Georgia"/>
                <a:cs typeface="Georgia"/>
              </a:rPr>
              <a:t>to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0" dirty="0">
                <a:latin typeface="Georgia"/>
                <a:cs typeface="Georgia"/>
              </a:rPr>
              <a:t>receptor </a:t>
            </a:r>
            <a:r>
              <a:rPr sz="2400" spc="-25" dirty="0">
                <a:latin typeface="Georgia"/>
                <a:cs typeface="Georgia"/>
              </a:rPr>
              <a:t>elicits </a:t>
            </a:r>
            <a:r>
              <a:rPr sz="2400" spc="-40" dirty="0">
                <a:latin typeface="Georgia"/>
                <a:cs typeface="Georgia"/>
              </a:rPr>
              <a:t>a biological</a:t>
            </a:r>
            <a:r>
              <a:rPr sz="2400" spc="-16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response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0996" y="345947"/>
            <a:ext cx="7964424" cy="673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5024" y="886967"/>
            <a:ext cx="7516368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4394" y="453593"/>
            <a:ext cx="7440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Georgia"/>
                <a:cs typeface="Georgia"/>
              </a:rPr>
              <a:t>TYPES OF</a:t>
            </a:r>
            <a:r>
              <a:rPr spc="-5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NEUROTRANSMITTERS</a:t>
            </a:r>
          </a:p>
        </p:txBody>
      </p:sp>
      <p:sp>
        <p:nvSpPr>
          <p:cNvPr id="8" name="object 8"/>
          <p:cNvSpPr/>
          <p:nvPr/>
        </p:nvSpPr>
        <p:spPr>
          <a:xfrm>
            <a:off x="6362700" y="1905000"/>
            <a:ext cx="2143125" cy="866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77888" y="2080005"/>
            <a:ext cx="9232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Georgia"/>
                <a:cs typeface="Georgia"/>
              </a:rPr>
              <a:t>BOTH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10350" y="2628900"/>
            <a:ext cx="342900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05625" y="2895600"/>
            <a:ext cx="1800225" cy="657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51623" y="3063367"/>
            <a:ext cx="13169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Georgia"/>
                <a:cs typeface="Georgia"/>
              </a:rPr>
              <a:t>Acetylcholine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10350" y="2628900"/>
            <a:ext cx="342900" cy="14382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05625" y="3771900"/>
            <a:ext cx="1800225" cy="523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06208" y="3874389"/>
            <a:ext cx="16059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Nor</a:t>
            </a:r>
            <a:r>
              <a:rPr sz="1700" spc="-10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epinephrine</a:t>
            </a:r>
          </a:p>
        </p:txBody>
      </p:sp>
      <p:sp>
        <p:nvSpPr>
          <p:cNvPr id="16" name="object 16"/>
          <p:cNvSpPr/>
          <p:nvPr/>
        </p:nvSpPr>
        <p:spPr>
          <a:xfrm>
            <a:off x="1038225" y="1866900"/>
            <a:ext cx="2552700" cy="933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93367" y="2075814"/>
            <a:ext cx="20453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Georgia"/>
                <a:cs typeface="Georgia"/>
              </a:rPr>
              <a:t>EX</a:t>
            </a:r>
            <a:r>
              <a:rPr sz="2500" dirty="0">
                <a:latin typeface="Georgia"/>
                <a:cs typeface="Georgia"/>
              </a:rPr>
              <a:t>C</a:t>
            </a:r>
            <a:r>
              <a:rPr sz="2500" spc="-5" dirty="0">
                <a:latin typeface="Georgia"/>
                <a:cs typeface="Georgia"/>
              </a:rPr>
              <a:t>ITA</a:t>
            </a:r>
            <a:r>
              <a:rPr sz="2500" dirty="0">
                <a:latin typeface="Georgia"/>
                <a:cs typeface="Georgia"/>
              </a:rPr>
              <a:t>T</a:t>
            </a:r>
            <a:r>
              <a:rPr sz="2500" spc="-10" dirty="0">
                <a:latin typeface="Georgia"/>
                <a:cs typeface="Georgia"/>
              </a:rPr>
              <a:t>ORY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00175" y="2657475"/>
            <a:ext cx="257175" cy="723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9725" y="3028950"/>
            <a:ext cx="1524000" cy="6381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28038" y="3163316"/>
            <a:ext cx="1082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Gluta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00175" y="2657475"/>
            <a:ext cx="295275" cy="1695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8300" y="4000500"/>
            <a:ext cx="1600200" cy="628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44116" y="4130166"/>
            <a:ext cx="1000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arta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00175" y="2657475"/>
            <a:ext cx="295275" cy="26098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8300" y="4914900"/>
            <a:ext cx="1581150" cy="619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11527" y="5043042"/>
            <a:ext cx="1245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Nitric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oxide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19500" y="1885950"/>
            <a:ext cx="2466975" cy="8477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80865" y="2050237"/>
            <a:ext cx="19577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Georgia"/>
                <a:cs typeface="Georgia"/>
              </a:rPr>
              <a:t>INHIBITORY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43350" y="2600325"/>
            <a:ext cx="371475" cy="6191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7200" y="2828925"/>
            <a:ext cx="1809750" cy="7048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06188" y="3021279"/>
            <a:ext cx="74612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Georgia"/>
                <a:cs typeface="Georgia"/>
              </a:rPr>
              <a:t>Glycine</a:t>
            </a:r>
            <a:endParaRPr sz="1700" dirty="0">
              <a:latin typeface="Georgia"/>
              <a:cs typeface="Georg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43350" y="2600325"/>
            <a:ext cx="371475" cy="14287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200" y="3714750"/>
            <a:ext cx="1809750" cy="5619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871973" y="3835400"/>
            <a:ext cx="6146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Georgia"/>
                <a:cs typeface="Georgia"/>
              </a:rPr>
              <a:t>GABA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43350" y="2600325"/>
            <a:ext cx="371475" cy="21526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67200" y="4419600"/>
            <a:ext cx="1819275" cy="6000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93411" y="4560265"/>
            <a:ext cx="97091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Georgia"/>
                <a:cs typeface="Georgia"/>
              </a:rPr>
              <a:t>Serotonin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43350" y="2600325"/>
            <a:ext cx="371475" cy="30003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67200" y="5191125"/>
            <a:ext cx="1819275" cy="742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66869" y="5401462"/>
            <a:ext cx="10242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Dopamine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75" y="0"/>
            <a:ext cx="2540" cy="4876800"/>
          </a:xfrm>
          <a:custGeom>
            <a:avLst/>
            <a:gdLst/>
            <a:ahLst/>
            <a:cxnLst/>
            <a:rect l="l" t="t" r="r" b="b"/>
            <a:pathLst>
              <a:path w="2540" h="4876800">
                <a:moveTo>
                  <a:pt x="0" y="4876800"/>
                </a:moveTo>
                <a:lnTo>
                  <a:pt x="2108" y="4876800"/>
                </a:lnTo>
                <a:lnTo>
                  <a:pt x="2108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875" y="6477000"/>
            <a:ext cx="2540" cy="381000"/>
          </a:xfrm>
          <a:custGeom>
            <a:avLst/>
            <a:gdLst/>
            <a:ahLst/>
            <a:cxnLst/>
            <a:rect l="l" t="t" r="r" b="b"/>
            <a:pathLst>
              <a:path w="2540" h="381000">
                <a:moveTo>
                  <a:pt x="0" y="380999"/>
                </a:moveTo>
                <a:lnTo>
                  <a:pt x="2108" y="380999"/>
                </a:lnTo>
                <a:lnTo>
                  <a:pt x="2108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1560" y="0"/>
            <a:ext cx="0" cy="4876800"/>
          </a:xfrm>
          <a:custGeom>
            <a:avLst/>
            <a:gdLst/>
            <a:ahLst/>
            <a:cxnLst/>
            <a:rect l="l" t="t" r="r" b="b"/>
            <a:pathLst>
              <a:path h="4876800">
                <a:moveTo>
                  <a:pt x="0" y="0"/>
                </a:moveTo>
                <a:lnTo>
                  <a:pt x="0" y="48768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1560" y="64770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999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200" y="0"/>
            <a:ext cx="8940799" cy="670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4876800"/>
            <a:ext cx="8407400" cy="1600200"/>
          </a:xfrm>
          <a:custGeom>
            <a:avLst/>
            <a:gdLst/>
            <a:ahLst/>
            <a:cxnLst/>
            <a:rect l="l" t="t" r="r" b="b"/>
            <a:pathLst>
              <a:path w="8407400" h="1600200">
                <a:moveTo>
                  <a:pt x="0" y="1600200"/>
                </a:moveTo>
                <a:lnTo>
                  <a:pt x="8407400" y="1600200"/>
                </a:lnTo>
                <a:lnTo>
                  <a:pt x="84074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F8D2B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199" y="76200"/>
            <a:ext cx="41788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+mj-cs"/>
              </a:rPr>
              <a:t>Receptors of neurotransmitters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A- </a:t>
            </a:r>
            <a:r>
              <a:rPr lang="en-US" sz="2000" b="1" dirty="0" err="1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Receptors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95400" y="4800600"/>
            <a:ext cx="6858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Work very fast; important role in fast neurotransmission</a:t>
            </a: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Each is made of several subunits (together form the complete receptor)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At center of receptors is channel or pore to allow flow of neurotransmitter  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At rest - receptor channels is closed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When neurotransmitter bind -- channel immediately opens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When ligand leaves binding site -- channel quickly closes</a:t>
            </a:r>
          </a:p>
        </p:txBody>
      </p:sp>
      <p:pic>
        <p:nvPicPr>
          <p:cNvPr id="25604" name="Picture 4" descr="MQ-Fig-03-09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87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28600"/>
            <a:ext cx="3044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B- Metabotropic Receptors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00200" y="4876800"/>
            <a:ext cx="5791200" cy="1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Work more slowly than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receptors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Comprise a single protein subunit, winding cell membrane seven times (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transmembrane domains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They do not possess a channel or pore</a:t>
            </a:r>
          </a:p>
        </p:txBody>
      </p:sp>
      <p:pic>
        <p:nvPicPr>
          <p:cNvPr id="27652" name="Picture 4" descr="MQ-Fig-03-10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6" r="24315"/>
          <a:stretch>
            <a:fillRect/>
          </a:stretch>
        </p:blipFill>
        <p:spPr bwMode="auto">
          <a:xfrm>
            <a:off x="2819400" y="685800"/>
            <a:ext cx="29956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4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60A3FABA4A04CA8C8F93AF1FDCBA7" ma:contentTypeVersion="2" ma:contentTypeDescription="Create a new document." ma:contentTypeScope="" ma:versionID="f41312c69caf1ffd3d49f2fb3aed95f3">
  <xsd:schema xmlns:xsd="http://www.w3.org/2001/XMLSchema" xmlns:xs="http://www.w3.org/2001/XMLSchema" xmlns:p="http://schemas.microsoft.com/office/2006/metadata/properties" xmlns:ns2="20a449d1-f8ac-4040-aa3d-c83356f31b04" targetNamespace="http://schemas.microsoft.com/office/2006/metadata/properties" ma:root="true" ma:fieldsID="6b6fb25973389350444f2df26890bd63" ns2:_="">
    <xsd:import namespace="20a449d1-f8ac-4040-aa3d-c83356f31b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449d1-f8ac-4040-aa3d-c83356f31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30708C-5330-4564-A494-CBA5A82AEB19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15F9C0DC-92A8-444B-B0A3-2A266539DD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1CC237-75BF-4AEB-8580-16FA33427F6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0a449d1-f8ac-4040-aa3d-c83356f31b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1058</Words>
  <Application>Microsoft Office PowerPoint</Application>
  <PresentationFormat>عرض على الشاشة (4:3)</PresentationFormat>
  <Paragraphs>250</Paragraphs>
  <Slides>29</Slides>
  <Notes>12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29</vt:i4>
      </vt:variant>
    </vt:vector>
  </HeadingPairs>
  <TitlesOfParts>
    <vt:vector size="33" baseType="lpstr">
      <vt:lpstr>Office Theme</vt:lpstr>
      <vt:lpstr>Blank Presentation</vt:lpstr>
      <vt:lpstr>1_Office Theme</vt:lpstr>
      <vt:lpstr>2_Office Theme</vt:lpstr>
      <vt:lpstr> NEUROTRANSMITTERS</vt:lpstr>
      <vt:lpstr>INTRODUCTION</vt:lpstr>
      <vt:lpstr>عرض تقديمي في PowerPoint</vt:lpstr>
      <vt:lpstr>A schematic representation of a chemical synapse</vt:lpstr>
      <vt:lpstr>PROPERTIES OF  NEUROTRANSMITTERS</vt:lpstr>
      <vt:lpstr>TYPES OF NEUROTRANSMITTERS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1.Neurotransmitters are  synthesized from precursors  under the influence of enzymes</vt:lpstr>
      <vt:lpstr>Steps in neurotransmitter processing are:</vt:lpstr>
      <vt:lpstr>ACETYLCHOLINE (ACH)</vt:lpstr>
      <vt:lpstr>Acetylcholine</vt:lpstr>
      <vt:lpstr>Monoamines They are neurotransmitters and neuromodulators that contain one amino group connected to an aromatic ring by a two-carbon chain (such as -CH2-CH2-). </vt:lpstr>
      <vt:lpstr>Monoamines (DA, NE, 5-HT)</vt:lpstr>
      <vt:lpstr>عرض تقديمي في PowerPoint</vt:lpstr>
      <vt:lpstr>Dopamine (DA)</vt:lpstr>
      <vt:lpstr>Norepinephrine</vt:lpstr>
      <vt:lpstr>Serotonin (5-HT)</vt:lpstr>
      <vt:lpstr>GLUTAMATE</vt:lpstr>
      <vt:lpstr>GABA (Gamma Aminobutyric Acid)</vt:lpstr>
      <vt:lpstr>عرض تقديمي في PowerPoint</vt:lpstr>
      <vt:lpstr>Neuropeptides</vt:lpstr>
      <vt:lpstr>Endorphins</vt:lpstr>
      <vt:lpstr>SEROTONIN (5-HT)</vt:lpstr>
      <vt:lpstr>DISEASES ASSOCIATED WITH  NEUROTRANSMITTERS</vt:lpstr>
      <vt:lpstr>RECENT DEVELOPMENTS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NEUROTRANSMITTERS &amp;</dc:title>
  <cp:lastModifiedBy>othman ali</cp:lastModifiedBy>
  <cp:revision>52</cp:revision>
  <dcterms:created xsi:type="dcterms:W3CDTF">2018-09-24T13:49:40Z</dcterms:created>
  <dcterms:modified xsi:type="dcterms:W3CDTF">2020-12-21T03:52:53Z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2018-09-24T00:00:00Z</vt:filetime>
  </property>
  <property fmtid="{D5CDD505-2E9C-101B-9397-08002B2CF9AE}" pid="5" name="ContentTypeId">
    <vt:lpwstr>0x0101005D260A3FABA4A04CA8C8F93AF1FDCBA7</vt:lpwstr>
  </property>
</Properties>
</file>