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44" r:id="rId2"/>
    <p:sldMasterId id="2147483762" r:id="rId3"/>
    <p:sldMasterId id="2147483774" r:id="rId4"/>
    <p:sldMasterId id="2147483786" r:id="rId5"/>
  </p:sldMasterIdLst>
  <p:notesMasterIdLst>
    <p:notesMasterId r:id="rId127"/>
  </p:notesMasterIdLst>
  <p:handoutMasterIdLst>
    <p:handoutMasterId r:id="rId128"/>
  </p:handoutMasterIdLst>
  <p:sldIdLst>
    <p:sldId id="257" r:id="rId6"/>
    <p:sldId id="294" r:id="rId7"/>
    <p:sldId id="264" r:id="rId8"/>
    <p:sldId id="266" r:id="rId9"/>
    <p:sldId id="268" r:id="rId10"/>
    <p:sldId id="273" r:id="rId11"/>
    <p:sldId id="280" r:id="rId12"/>
    <p:sldId id="281" r:id="rId13"/>
    <p:sldId id="293" r:id="rId14"/>
    <p:sldId id="267" r:id="rId15"/>
    <p:sldId id="272" r:id="rId16"/>
    <p:sldId id="269" r:id="rId17"/>
    <p:sldId id="270" r:id="rId18"/>
    <p:sldId id="292" r:id="rId19"/>
    <p:sldId id="286" r:id="rId20"/>
    <p:sldId id="287" r:id="rId21"/>
    <p:sldId id="289" r:id="rId22"/>
    <p:sldId id="290" r:id="rId23"/>
    <p:sldId id="274" r:id="rId24"/>
    <p:sldId id="275" r:id="rId25"/>
    <p:sldId id="276" r:id="rId26"/>
    <p:sldId id="277" r:id="rId27"/>
    <p:sldId id="285" r:id="rId28"/>
    <p:sldId id="282" r:id="rId29"/>
    <p:sldId id="283" r:id="rId30"/>
    <p:sldId id="284" r:id="rId31"/>
    <p:sldId id="295" r:id="rId32"/>
    <p:sldId id="296" r:id="rId33"/>
    <p:sldId id="297" r:id="rId34"/>
    <p:sldId id="298" r:id="rId35"/>
    <p:sldId id="299" r:id="rId36"/>
    <p:sldId id="300" r:id="rId37"/>
    <p:sldId id="301" r:id="rId38"/>
    <p:sldId id="302" r:id="rId39"/>
    <p:sldId id="303" r:id="rId40"/>
    <p:sldId id="304" r:id="rId41"/>
    <p:sldId id="305" r:id="rId42"/>
    <p:sldId id="306" r:id="rId43"/>
    <p:sldId id="307" r:id="rId44"/>
    <p:sldId id="308" r:id="rId45"/>
    <p:sldId id="309" r:id="rId46"/>
    <p:sldId id="310" r:id="rId47"/>
    <p:sldId id="311" r:id="rId48"/>
    <p:sldId id="312" r:id="rId49"/>
    <p:sldId id="313" r:id="rId50"/>
    <p:sldId id="314" r:id="rId51"/>
    <p:sldId id="315" r:id="rId52"/>
    <p:sldId id="316" r:id="rId53"/>
    <p:sldId id="317" r:id="rId54"/>
    <p:sldId id="318" r:id="rId55"/>
    <p:sldId id="319" r:id="rId56"/>
    <p:sldId id="320" r:id="rId57"/>
    <p:sldId id="321" r:id="rId58"/>
    <p:sldId id="322" r:id="rId59"/>
    <p:sldId id="323" r:id="rId60"/>
    <p:sldId id="324" r:id="rId61"/>
    <p:sldId id="325" r:id="rId62"/>
    <p:sldId id="326" r:id="rId63"/>
    <p:sldId id="327" r:id="rId64"/>
    <p:sldId id="328" r:id="rId65"/>
    <p:sldId id="329" r:id="rId66"/>
    <p:sldId id="330" r:id="rId67"/>
    <p:sldId id="331" r:id="rId68"/>
    <p:sldId id="332" r:id="rId69"/>
    <p:sldId id="333" r:id="rId70"/>
    <p:sldId id="334" r:id="rId71"/>
    <p:sldId id="335" r:id="rId72"/>
    <p:sldId id="336" r:id="rId73"/>
    <p:sldId id="337" r:id="rId74"/>
    <p:sldId id="338" r:id="rId75"/>
    <p:sldId id="339" r:id="rId76"/>
    <p:sldId id="340" r:id="rId77"/>
    <p:sldId id="341" r:id="rId78"/>
    <p:sldId id="342" r:id="rId79"/>
    <p:sldId id="343" r:id="rId80"/>
    <p:sldId id="344" r:id="rId81"/>
    <p:sldId id="345" r:id="rId82"/>
    <p:sldId id="346" r:id="rId83"/>
    <p:sldId id="347" r:id="rId84"/>
    <p:sldId id="348" r:id="rId85"/>
    <p:sldId id="349" r:id="rId86"/>
    <p:sldId id="350" r:id="rId87"/>
    <p:sldId id="351" r:id="rId88"/>
    <p:sldId id="352" r:id="rId89"/>
    <p:sldId id="353" r:id="rId90"/>
    <p:sldId id="354" r:id="rId91"/>
    <p:sldId id="355" r:id="rId92"/>
    <p:sldId id="356" r:id="rId93"/>
    <p:sldId id="357" r:id="rId94"/>
    <p:sldId id="358" r:id="rId95"/>
    <p:sldId id="359" r:id="rId96"/>
    <p:sldId id="360" r:id="rId97"/>
    <p:sldId id="361" r:id="rId98"/>
    <p:sldId id="362" r:id="rId99"/>
    <p:sldId id="363" r:id="rId100"/>
    <p:sldId id="364" r:id="rId101"/>
    <p:sldId id="365" r:id="rId102"/>
    <p:sldId id="366" r:id="rId103"/>
    <p:sldId id="367" r:id="rId104"/>
    <p:sldId id="368" r:id="rId105"/>
    <p:sldId id="369" r:id="rId106"/>
    <p:sldId id="370" r:id="rId107"/>
    <p:sldId id="371" r:id="rId108"/>
    <p:sldId id="372" r:id="rId109"/>
    <p:sldId id="373" r:id="rId110"/>
    <p:sldId id="374" r:id="rId111"/>
    <p:sldId id="375" r:id="rId112"/>
    <p:sldId id="376" r:id="rId113"/>
    <p:sldId id="377" r:id="rId114"/>
    <p:sldId id="378" r:id="rId115"/>
    <p:sldId id="379" r:id="rId116"/>
    <p:sldId id="380" r:id="rId117"/>
    <p:sldId id="381" r:id="rId118"/>
    <p:sldId id="382" r:id="rId119"/>
    <p:sldId id="383" r:id="rId120"/>
    <p:sldId id="384" r:id="rId121"/>
    <p:sldId id="385" r:id="rId122"/>
    <p:sldId id="386" r:id="rId123"/>
    <p:sldId id="387" r:id="rId124"/>
    <p:sldId id="388" r:id="rId125"/>
    <p:sldId id="389" r:id="rId1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87565" autoAdjust="0"/>
  </p:normalViewPr>
  <p:slideViewPr>
    <p:cSldViewPr showGuides="1">
      <p:cViewPr varScale="1">
        <p:scale>
          <a:sx n="64" d="100"/>
          <a:sy n="64" d="100"/>
        </p:scale>
        <p:origin x="-900" y="-102"/>
      </p:cViewPr>
      <p:guideLst>
        <p:guide orient="horz" pos="2160"/>
        <p:guide pos="3840"/>
      </p:guideLst>
    </p:cSldViewPr>
  </p:slideViewPr>
  <p:notesTextViewPr>
    <p:cViewPr>
      <p:scale>
        <a:sx n="1" d="1"/>
        <a:sy n="1" d="1"/>
      </p:scale>
      <p:origin x="0" y="0"/>
    </p:cViewPr>
  </p:notesTextViewPr>
  <p:notesViewPr>
    <p:cSldViewPr>
      <p:cViewPr varScale="1">
        <p:scale>
          <a:sx n="76" d="100"/>
          <a:sy n="76" d="100"/>
        </p:scale>
        <p:origin x="2412"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handoutMaster" Target="handoutMasters/handoutMaster1.xml"/><Relationship Id="rId5" Type="http://schemas.openxmlformats.org/officeDocument/2006/relationships/slideMaster" Target="slideMasters/slideMaster4.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13" Type="http://schemas.openxmlformats.org/officeDocument/2006/relationships/slide" Target="slides/slide108.xml"/><Relationship Id="rId118" Type="http://schemas.openxmlformats.org/officeDocument/2006/relationships/slide" Target="slides/slide113.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slideMaster" Target="slideMasters/slideMaster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slide" Target="slides/slide111.xml"/><Relationship Id="rId124" Type="http://schemas.openxmlformats.org/officeDocument/2006/relationships/slide" Target="slides/slide119.xml"/><Relationship Id="rId129"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3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27"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30" Type="http://schemas.openxmlformats.org/officeDocument/2006/relationships/viewProps" Target="viewProps.xml"/><Relationship Id="rId4" Type="http://schemas.openxmlformats.org/officeDocument/2006/relationships/slideMaster" Target="slideMasters/slideMaster3.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1.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theme" Target="theme/theme1.xml"/><Relationship Id="rId61" Type="http://schemas.openxmlformats.org/officeDocument/2006/relationships/slide" Target="slides/slide56.xml"/><Relationship Id="rId82" Type="http://schemas.openxmlformats.org/officeDocument/2006/relationships/slide" Target="slides/slide77.xml"/></Relationships>
</file>

<file path=ppt/diagrams/_rels/data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31.svg"/><Relationship Id="rId1" Type="http://schemas.openxmlformats.org/officeDocument/2006/relationships/image" Target="../media/image78.png"/><Relationship Id="rId4" Type="http://schemas.openxmlformats.org/officeDocument/2006/relationships/image" Target="../media/image3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31.svg"/><Relationship Id="rId1" Type="http://schemas.openxmlformats.org/officeDocument/2006/relationships/image" Target="../media/image78.png"/><Relationship Id="rId4" Type="http://schemas.openxmlformats.org/officeDocument/2006/relationships/image" Target="../media/image3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8C694C-FBDB-4E74-AEF8-82612BA11C0A}"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2992852-CB3F-4021-8208-1CF29209562C}">
      <dgm:prSet/>
      <dgm:spPr/>
      <dgm:t>
        <a:bodyPr/>
        <a:lstStyle/>
        <a:p>
          <a:pPr>
            <a:lnSpc>
              <a:spcPct val="100000"/>
            </a:lnSpc>
          </a:pPr>
          <a:r>
            <a:rPr lang="en-US"/>
            <a:t>Double-barrel Colostomy</a:t>
          </a:r>
        </a:p>
      </dgm:t>
    </dgm:pt>
    <dgm:pt modelId="{5C805E0D-B673-4E72-8320-B12D681DFE45}" type="parTrans" cxnId="{F2B2FF6A-AC85-4114-89F6-EC06D9E5FDB9}">
      <dgm:prSet/>
      <dgm:spPr/>
      <dgm:t>
        <a:bodyPr/>
        <a:lstStyle/>
        <a:p>
          <a:endParaRPr lang="en-US"/>
        </a:p>
      </dgm:t>
    </dgm:pt>
    <dgm:pt modelId="{49EF6537-8E8D-44DF-BBEE-CB760211F306}" type="sibTrans" cxnId="{F2B2FF6A-AC85-4114-89F6-EC06D9E5FDB9}">
      <dgm:prSet/>
      <dgm:spPr/>
      <dgm:t>
        <a:bodyPr/>
        <a:lstStyle/>
        <a:p>
          <a:endParaRPr lang="en-US"/>
        </a:p>
      </dgm:t>
    </dgm:pt>
    <dgm:pt modelId="{B0BA3C82-E2E4-42F4-819A-397D181C4B14}">
      <dgm:prSet/>
      <dgm:spPr/>
      <dgm:t>
        <a:bodyPr/>
        <a:lstStyle/>
        <a:p>
          <a:pPr>
            <a:lnSpc>
              <a:spcPct val="100000"/>
            </a:lnSpc>
          </a:pPr>
          <a:r>
            <a:rPr lang="en-US"/>
            <a:t>If you have to resect a short (5cm) length of gut you can bring the cut ends out through same incision (F). </a:t>
          </a:r>
        </a:p>
      </dgm:t>
    </dgm:pt>
    <dgm:pt modelId="{A4DDD507-8E3F-4642-8A75-7199ABA1BFB7}" type="parTrans" cxnId="{6F93DB7C-F013-41F9-8E7F-22235E2A5B3C}">
      <dgm:prSet/>
      <dgm:spPr/>
      <dgm:t>
        <a:bodyPr/>
        <a:lstStyle/>
        <a:p>
          <a:endParaRPr lang="en-US"/>
        </a:p>
      </dgm:t>
    </dgm:pt>
    <dgm:pt modelId="{47159C9F-4DC6-4EEC-A1C3-F3D00585B247}" type="sibTrans" cxnId="{6F93DB7C-F013-41F9-8E7F-22235E2A5B3C}">
      <dgm:prSet/>
      <dgm:spPr/>
      <dgm:t>
        <a:bodyPr/>
        <a:lstStyle/>
        <a:p>
          <a:endParaRPr lang="en-US"/>
        </a:p>
      </dgm:t>
    </dgm:pt>
    <dgm:pt modelId="{D65D6F72-A47E-41A0-B277-BBBEB2623B2D}" type="pres">
      <dgm:prSet presAssocID="{2D8C694C-FBDB-4E74-AEF8-82612BA11C0A}" presName="root" presStyleCnt="0">
        <dgm:presLayoutVars>
          <dgm:dir/>
          <dgm:resizeHandles val="exact"/>
        </dgm:presLayoutVars>
      </dgm:prSet>
      <dgm:spPr/>
      <dgm:t>
        <a:bodyPr/>
        <a:lstStyle/>
        <a:p>
          <a:pPr rtl="1"/>
          <a:endParaRPr lang="ar-JO"/>
        </a:p>
      </dgm:t>
    </dgm:pt>
    <dgm:pt modelId="{DA781983-1C92-42A8-A2A6-E4FA4E214B0C}" type="pres">
      <dgm:prSet presAssocID="{82992852-CB3F-4021-8208-1CF29209562C}" presName="compNode" presStyleCnt="0"/>
      <dgm:spPr/>
    </dgm:pt>
    <dgm:pt modelId="{452A8433-42EB-4641-8D00-B303FA579DF4}" type="pres">
      <dgm:prSet presAssocID="{82992852-CB3F-4021-8208-1CF29209562C}" presName="bgRect" presStyleLbl="bgShp" presStyleIdx="0" presStyleCnt="2"/>
      <dgm:spPr/>
    </dgm:pt>
    <dgm:pt modelId="{671852A5-FAFB-47D4-B097-2474D4D2B911}" type="pres">
      <dgm:prSet presAssocID="{82992852-CB3F-4021-8208-1CF29209562C}" presName="iconRect" presStyleLbl="node1" presStyleIdx="0" presStyleCnt="2"/>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dgm:spPr>
      <dgm:t>
        <a:bodyPr/>
        <a:lstStyle/>
        <a:p>
          <a:pPr rtl="1"/>
          <a:endParaRPr lang="ar-JO"/>
        </a:p>
      </dgm:t>
      <dgm:extLst>
        <a:ext uri="{E40237B7-FDA0-4F09-8148-C483321AD2D9}">
          <dgm14:cNvPr xmlns:dgm14="http://schemas.microsoft.com/office/drawing/2010/diagram" id="0" name="" descr="Water"/>
        </a:ext>
      </dgm:extLst>
    </dgm:pt>
    <dgm:pt modelId="{CE6568A1-22C2-4DC9-8545-730694D6FD62}" type="pres">
      <dgm:prSet presAssocID="{82992852-CB3F-4021-8208-1CF29209562C}" presName="spaceRect" presStyleCnt="0"/>
      <dgm:spPr/>
    </dgm:pt>
    <dgm:pt modelId="{927D3A65-FDCC-43F9-8232-032D2A62CF66}" type="pres">
      <dgm:prSet presAssocID="{82992852-CB3F-4021-8208-1CF29209562C}" presName="parTx" presStyleLbl="revTx" presStyleIdx="0" presStyleCnt="2">
        <dgm:presLayoutVars>
          <dgm:chMax val="0"/>
          <dgm:chPref val="0"/>
        </dgm:presLayoutVars>
      </dgm:prSet>
      <dgm:spPr/>
      <dgm:t>
        <a:bodyPr/>
        <a:lstStyle/>
        <a:p>
          <a:pPr rtl="1"/>
          <a:endParaRPr lang="ar-JO"/>
        </a:p>
      </dgm:t>
    </dgm:pt>
    <dgm:pt modelId="{B94F4948-FB9C-4C73-8A49-E5BA6DFB176F}" type="pres">
      <dgm:prSet presAssocID="{49EF6537-8E8D-44DF-BBEE-CB760211F306}" presName="sibTrans" presStyleCnt="0"/>
      <dgm:spPr/>
    </dgm:pt>
    <dgm:pt modelId="{3807DB96-3A79-4E8E-AD52-584764C91387}" type="pres">
      <dgm:prSet presAssocID="{B0BA3C82-E2E4-42F4-819A-397D181C4B14}" presName="compNode" presStyleCnt="0"/>
      <dgm:spPr/>
    </dgm:pt>
    <dgm:pt modelId="{BFDD2A2F-261F-4C9D-93B6-524335188B15}" type="pres">
      <dgm:prSet presAssocID="{B0BA3C82-E2E4-42F4-819A-397D181C4B14}" presName="bgRect" presStyleLbl="bgShp" presStyleIdx="1" presStyleCnt="2"/>
      <dgm:spPr/>
    </dgm:pt>
    <dgm:pt modelId="{2332101F-BCED-4A4E-BAFB-1C978A5CAE6A}" type="pres">
      <dgm:prSet presAssocID="{B0BA3C82-E2E4-42F4-819A-397D181C4B14}" presName="iconRect" presStyleLbl="node1" presStyleIdx="1" presStyleCnt="2"/>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dgm:spPr>
      <dgm:t>
        <a:bodyPr/>
        <a:lstStyle/>
        <a:p>
          <a:pPr rtl="1"/>
          <a:endParaRPr lang="ar-JO"/>
        </a:p>
      </dgm:t>
      <dgm:extLst>
        <a:ext uri="{E40237B7-FDA0-4F09-8148-C483321AD2D9}">
          <dgm14:cNvPr xmlns:dgm14="http://schemas.microsoft.com/office/drawing/2010/diagram" id="0" name="" descr="Kidneys"/>
        </a:ext>
      </dgm:extLst>
    </dgm:pt>
    <dgm:pt modelId="{36D06685-27EF-488B-BDDD-A80461FD5AF6}" type="pres">
      <dgm:prSet presAssocID="{B0BA3C82-E2E4-42F4-819A-397D181C4B14}" presName="spaceRect" presStyleCnt="0"/>
      <dgm:spPr/>
    </dgm:pt>
    <dgm:pt modelId="{9C7779B8-86E6-4591-B0EB-53C3EFF9217A}" type="pres">
      <dgm:prSet presAssocID="{B0BA3C82-E2E4-42F4-819A-397D181C4B14}" presName="parTx" presStyleLbl="revTx" presStyleIdx="1" presStyleCnt="2">
        <dgm:presLayoutVars>
          <dgm:chMax val="0"/>
          <dgm:chPref val="0"/>
        </dgm:presLayoutVars>
      </dgm:prSet>
      <dgm:spPr/>
      <dgm:t>
        <a:bodyPr/>
        <a:lstStyle/>
        <a:p>
          <a:pPr rtl="1"/>
          <a:endParaRPr lang="ar-JO"/>
        </a:p>
      </dgm:t>
    </dgm:pt>
  </dgm:ptLst>
  <dgm:cxnLst>
    <dgm:cxn modelId="{F2B2FF6A-AC85-4114-89F6-EC06D9E5FDB9}" srcId="{2D8C694C-FBDB-4E74-AEF8-82612BA11C0A}" destId="{82992852-CB3F-4021-8208-1CF29209562C}" srcOrd="0" destOrd="0" parTransId="{5C805E0D-B673-4E72-8320-B12D681DFE45}" sibTransId="{49EF6537-8E8D-44DF-BBEE-CB760211F306}"/>
    <dgm:cxn modelId="{F2601961-FCDB-4D2F-A7C7-061039CA8AB0}" type="presOf" srcId="{2D8C694C-FBDB-4E74-AEF8-82612BA11C0A}" destId="{D65D6F72-A47E-41A0-B277-BBBEB2623B2D}" srcOrd="0" destOrd="0" presId="urn:microsoft.com/office/officeart/2018/2/layout/IconVerticalSolidList"/>
    <dgm:cxn modelId="{7E26FCF7-6276-4967-9ED2-0CF9ED580974}" type="presOf" srcId="{B0BA3C82-E2E4-42F4-819A-397D181C4B14}" destId="{9C7779B8-86E6-4591-B0EB-53C3EFF9217A}" srcOrd="0" destOrd="0" presId="urn:microsoft.com/office/officeart/2018/2/layout/IconVerticalSolidList"/>
    <dgm:cxn modelId="{6F93DB7C-F013-41F9-8E7F-22235E2A5B3C}" srcId="{2D8C694C-FBDB-4E74-AEF8-82612BA11C0A}" destId="{B0BA3C82-E2E4-42F4-819A-397D181C4B14}" srcOrd="1" destOrd="0" parTransId="{A4DDD507-8E3F-4642-8A75-7199ABA1BFB7}" sibTransId="{47159C9F-4DC6-4EEC-A1C3-F3D00585B247}"/>
    <dgm:cxn modelId="{915302A5-D2E1-491F-82E1-3813147EB02F}" type="presOf" srcId="{82992852-CB3F-4021-8208-1CF29209562C}" destId="{927D3A65-FDCC-43F9-8232-032D2A62CF66}" srcOrd="0" destOrd="0" presId="urn:microsoft.com/office/officeart/2018/2/layout/IconVerticalSolidList"/>
    <dgm:cxn modelId="{1AC4B474-D239-42CC-B47E-5B2AABAA08D8}" type="presParOf" srcId="{D65D6F72-A47E-41A0-B277-BBBEB2623B2D}" destId="{DA781983-1C92-42A8-A2A6-E4FA4E214B0C}" srcOrd="0" destOrd="0" presId="urn:microsoft.com/office/officeart/2018/2/layout/IconVerticalSolidList"/>
    <dgm:cxn modelId="{A623349B-C837-4E01-B9C0-C1782330B98D}" type="presParOf" srcId="{DA781983-1C92-42A8-A2A6-E4FA4E214B0C}" destId="{452A8433-42EB-4641-8D00-B303FA579DF4}" srcOrd="0" destOrd="0" presId="urn:microsoft.com/office/officeart/2018/2/layout/IconVerticalSolidList"/>
    <dgm:cxn modelId="{F81838FF-34D2-490C-8422-6F375FD423A1}" type="presParOf" srcId="{DA781983-1C92-42A8-A2A6-E4FA4E214B0C}" destId="{671852A5-FAFB-47D4-B097-2474D4D2B911}" srcOrd="1" destOrd="0" presId="urn:microsoft.com/office/officeart/2018/2/layout/IconVerticalSolidList"/>
    <dgm:cxn modelId="{CB4F26BD-488F-4D92-8DAC-38C5B8A37811}" type="presParOf" srcId="{DA781983-1C92-42A8-A2A6-E4FA4E214B0C}" destId="{CE6568A1-22C2-4DC9-8545-730694D6FD62}" srcOrd="2" destOrd="0" presId="urn:microsoft.com/office/officeart/2018/2/layout/IconVerticalSolidList"/>
    <dgm:cxn modelId="{7853D105-B99F-4AE3-8F41-CAEE0DBD7919}" type="presParOf" srcId="{DA781983-1C92-42A8-A2A6-E4FA4E214B0C}" destId="{927D3A65-FDCC-43F9-8232-032D2A62CF66}" srcOrd="3" destOrd="0" presId="urn:microsoft.com/office/officeart/2018/2/layout/IconVerticalSolidList"/>
    <dgm:cxn modelId="{68A53323-CA88-47DD-B237-5ED47677F951}" type="presParOf" srcId="{D65D6F72-A47E-41A0-B277-BBBEB2623B2D}" destId="{B94F4948-FB9C-4C73-8A49-E5BA6DFB176F}" srcOrd="1" destOrd="0" presId="urn:microsoft.com/office/officeart/2018/2/layout/IconVerticalSolidList"/>
    <dgm:cxn modelId="{0D822F7B-CBE8-4200-AB5C-74F8CB16BBCA}" type="presParOf" srcId="{D65D6F72-A47E-41A0-B277-BBBEB2623B2D}" destId="{3807DB96-3A79-4E8E-AD52-584764C91387}" srcOrd="2" destOrd="0" presId="urn:microsoft.com/office/officeart/2018/2/layout/IconVerticalSolidList"/>
    <dgm:cxn modelId="{E7BBEDCB-EEA7-40D5-A905-6FC9A8A2AA73}" type="presParOf" srcId="{3807DB96-3A79-4E8E-AD52-584764C91387}" destId="{BFDD2A2F-261F-4C9D-93B6-524335188B15}" srcOrd="0" destOrd="0" presId="urn:microsoft.com/office/officeart/2018/2/layout/IconVerticalSolidList"/>
    <dgm:cxn modelId="{88038528-BC34-489B-AE89-525CA10DB9E8}" type="presParOf" srcId="{3807DB96-3A79-4E8E-AD52-584764C91387}" destId="{2332101F-BCED-4A4E-BAFB-1C978A5CAE6A}" srcOrd="1" destOrd="0" presId="urn:microsoft.com/office/officeart/2018/2/layout/IconVerticalSolidList"/>
    <dgm:cxn modelId="{58587376-95F2-4E8E-B04E-8E587D59CFD3}" type="presParOf" srcId="{3807DB96-3A79-4E8E-AD52-584764C91387}" destId="{36D06685-27EF-488B-BDDD-A80461FD5AF6}" srcOrd="2" destOrd="0" presId="urn:microsoft.com/office/officeart/2018/2/layout/IconVerticalSolidList"/>
    <dgm:cxn modelId="{BFEFF8D2-13E7-4CB7-8691-0C452792BDCD}" type="presParOf" srcId="{3807DB96-3A79-4E8E-AD52-584764C91387}" destId="{9C7779B8-86E6-4591-B0EB-53C3EFF9217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2A8433-42EB-4641-8D00-B303FA579DF4}">
      <dsp:nvSpPr>
        <dsp:cNvPr id="0" name=""/>
        <dsp:cNvSpPr/>
      </dsp:nvSpPr>
      <dsp:spPr>
        <a:xfrm>
          <a:off x="0" y="735468"/>
          <a:ext cx="5384800" cy="13577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1852A5-FAFB-47D4-B097-2474D4D2B911}">
      <dsp:nvSpPr>
        <dsp:cNvPr id="0" name=""/>
        <dsp:cNvSpPr/>
      </dsp:nvSpPr>
      <dsp:spPr>
        <a:xfrm>
          <a:off x="410731" y="1040971"/>
          <a:ext cx="746783" cy="746783"/>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7D3A65-FDCC-43F9-8232-032D2A62CF66}">
      <dsp:nvSpPr>
        <dsp:cNvPr id="0" name=""/>
        <dsp:cNvSpPr/>
      </dsp:nvSpPr>
      <dsp:spPr>
        <a:xfrm>
          <a:off x="1568246" y="735468"/>
          <a:ext cx="3816553" cy="1357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699" tIns="143699" rIns="143699" bIns="143699" numCol="1" spcCol="1270" anchor="ctr" anchorCtr="0">
          <a:noAutofit/>
        </a:bodyPr>
        <a:lstStyle/>
        <a:p>
          <a:pPr lvl="0" algn="l" defTabSz="889000">
            <a:lnSpc>
              <a:spcPct val="100000"/>
            </a:lnSpc>
            <a:spcBef>
              <a:spcPct val="0"/>
            </a:spcBef>
            <a:spcAft>
              <a:spcPct val="35000"/>
            </a:spcAft>
          </a:pPr>
          <a:r>
            <a:rPr lang="en-US" sz="2000" kern="1200"/>
            <a:t>Double-barrel Colostomy</a:t>
          </a:r>
        </a:p>
      </dsp:txBody>
      <dsp:txXfrm>
        <a:off x="1568246" y="735468"/>
        <a:ext cx="3816553" cy="1357788"/>
      </dsp:txXfrm>
    </dsp:sp>
    <dsp:sp modelId="{BFDD2A2F-261F-4C9D-93B6-524335188B15}">
      <dsp:nvSpPr>
        <dsp:cNvPr id="0" name=""/>
        <dsp:cNvSpPr/>
      </dsp:nvSpPr>
      <dsp:spPr>
        <a:xfrm>
          <a:off x="0" y="2432705"/>
          <a:ext cx="5384800" cy="13577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32101F-BCED-4A4E-BAFB-1C978A5CAE6A}">
      <dsp:nvSpPr>
        <dsp:cNvPr id="0" name=""/>
        <dsp:cNvSpPr/>
      </dsp:nvSpPr>
      <dsp:spPr>
        <a:xfrm>
          <a:off x="410731" y="2738207"/>
          <a:ext cx="746783" cy="746783"/>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7779B8-86E6-4591-B0EB-53C3EFF9217A}">
      <dsp:nvSpPr>
        <dsp:cNvPr id="0" name=""/>
        <dsp:cNvSpPr/>
      </dsp:nvSpPr>
      <dsp:spPr>
        <a:xfrm>
          <a:off x="1568246" y="2432705"/>
          <a:ext cx="3816553" cy="1357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699" tIns="143699" rIns="143699" bIns="143699" numCol="1" spcCol="1270" anchor="ctr" anchorCtr="0">
          <a:noAutofit/>
        </a:bodyPr>
        <a:lstStyle/>
        <a:p>
          <a:pPr lvl="0" algn="l" defTabSz="889000">
            <a:lnSpc>
              <a:spcPct val="100000"/>
            </a:lnSpc>
            <a:spcBef>
              <a:spcPct val="0"/>
            </a:spcBef>
            <a:spcAft>
              <a:spcPct val="35000"/>
            </a:spcAft>
          </a:pPr>
          <a:r>
            <a:rPr lang="en-US" sz="2000" kern="1200"/>
            <a:t>If you have to resect a short (5cm) length of gut you can bring the cut ends out through same incision (F). </a:t>
          </a:r>
        </a:p>
      </dsp:txBody>
      <dsp:txXfrm>
        <a:off x="1568246" y="2432705"/>
        <a:ext cx="3816553" cy="135778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132EAF-C064-4DBD-893A-E9C483F7B72B}" type="datetimeFigureOut">
              <a:rPr lang="en-US" smtClean="0"/>
              <a:pPr/>
              <a:t>10/14/2021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072E445-32C1-478D-BA37-0AEE81A2366D}" type="slidenum">
              <a:rPr lang="en-US" smtClean="0"/>
              <a:pPr/>
              <a:t>‹#›</a:t>
            </a:fld>
            <a:endParaRPr lang="en-US"/>
          </a:p>
        </p:txBody>
      </p:sp>
    </p:spTree>
    <p:extLst>
      <p:ext uri="{BB962C8B-B14F-4D97-AF65-F5344CB8AC3E}">
        <p14:creationId xmlns:p14="http://schemas.microsoft.com/office/powerpoint/2010/main" val="36994317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968482-7B14-4CB2-8D4B-1D596CC92045}" type="datetimeFigureOut">
              <a:rPr lang="en-US" smtClean="0"/>
              <a:pPr/>
              <a:t>10/14/2021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AB14A3-4BF5-4460-A475-6ABA76B862A2}" type="slidenum">
              <a:rPr lang="en-US" smtClean="0"/>
              <a:pPr/>
              <a:t>‹#›</a:t>
            </a:fld>
            <a:endParaRPr lang="en-US"/>
          </a:p>
        </p:txBody>
      </p:sp>
    </p:spTree>
    <p:extLst>
      <p:ext uri="{BB962C8B-B14F-4D97-AF65-F5344CB8AC3E}">
        <p14:creationId xmlns:p14="http://schemas.microsoft.com/office/powerpoint/2010/main" val="2215671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AB14A3-4BF5-4460-A475-6ABA76B862A2}" type="slidenum">
              <a:rPr lang="en-US" smtClean="0"/>
              <a:pPr/>
              <a:t>1</a:t>
            </a:fld>
            <a:endParaRPr lang="en-US"/>
          </a:p>
        </p:txBody>
      </p:sp>
    </p:spTree>
    <p:extLst>
      <p:ext uri="{BB962C8B-B14F-4D97-AF65-F5344CB8AC3E}">
        <p14:creationId xmlns:p14="http://schemas.microsoft.com/office/powerpoint/2010/main" val="32187790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Calibri" panose="020F0502020204030204" pitchFamily="34" charset="0"/>
              </a:rPr>
              <a:t>If an enema is to be used, water soluble contrast (</a:t>
            </a:r>
            <a:r>
              <a:rPr lang="en-US" sz="1200" dirty="0" err="1">
                <a:latin typeface="Calibri" panose="020F0502020204030204" pitchFamily="34" charset="0"/>
              </a:rPr>
              <a:t>gastrographin</a:t>
            </a:r>
            <a:r>
              <a:rPr lang="en-US" sz="1200" dirty="0">
                <a:latin typeface="Calibri" panose="020F0502020204030204" pitchFamily="34" charset="0"/>
              </a:rPr>
              <a:t>) is a must and barium should never be used. </a:t>
            </a:r>
          </a:p>
          <a:p>
            <a:endParaRPr lang="en-US" dirty="0"/>
          </a:p>
        </p:txBody>
      </p:sp>
      <p:sp>
        <p:nvSpPr>
          <p:cNvPr id="4" name="Slide Number Placeholder 3"/>
          <p:cNvSpPr>
            <a:spLocks noGrp="1"/>
          </p:cNvSpPr>
          <p:nvPr>
            <p:ph type="sldNum" sz="quarter" idx="10"/>
          </p:nvPr>
        </p:nvSpPr>
        <p:spPr/>
        <p:txBody>
          <a:bodyPr/>
          <a:lstStyle/>
          <a:p>
            <a:pPr>
              <a:defRPr/>
            </a:pPr>
            <a:fld id="{D8657B82-3729-46BD-B3EC-F05F67112584}" type="slidenum">
              <a:rPr lang="en-US" smtClean="0">
                <a:solidFill>
                  <a:prstClr val="black"/>
                </a:solidFill>
              </a:rPr>
              <a:pPr>
                <a:defRPr/>
              </a:pPr>
              <a:t>92</a:t>
            </a:fld>
            <a:endParaRPr lang="en-US">
              <a:solidFill>
                <a:prstClr val="black"/>
              </a:solidFill>
            </a:endParaRPr>
          </a:p>
        </p:txBody>
      </p:sp>
    </p:spTree>
    <p:extLst>
      <p:ext uri="{BB962C8B-B14F-4D97-AF65-F5344CB8AC3E}">
        <p14:creationId xmlns:p14="http://schemas.microsoft.com/office/powerpoint/2010/main" val="2106941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AB14A3-4BF5-4460-A475-6ABA76B862A2}" type="slidenum">
              <a:rPr lang="en-US" smtClean="0"/>
              <a:pPr/>
              <a:t>3</a:t>
            </a:fld>
            <a:endParaRPr lang="en-US"/>
          </a:p>
        </p:txBody>
      </p:sp>
    </p:spTree>
    <p:extLst>
      <p:ext uri="{BB962C8B-B14F-4D97-AF65-F5344CB8AC3E}">
        <p14:creationId xmlns:p14="http://schemas.microsoft.com/office/powerpoint/2010/main" val="2771205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AB14A3-4BF5-4460-A475-6ABA76B862A2}" type="slidenum">
              <a:rPr lang="en-US" smtClean="0"/>
              <a:pPr/>
              <a:t>16</a:t>
            </a:fld>
            <a:endParaRPr lang="en-US"/>
          </a:p>
        </p:txBody>
      </p:sp>
    </p:spTree>
    <p:extLst>
      <p:ext uri="{BB962C8B-B14F-4D97-AF65-F5344CB8AC3E}">
        <p14:creationId xmlns:p14="http://schemas.microsoft.com/office/powerpoint/2010/main" val="2933084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buClr>
                <a:schemeClr val="accent1"/>
              </a:buClr>
            </a:pPr>
            <a:r>
              <a:rPr lang="en-US" altLang="zh-TW" sz="1200" dirty="0">
                <a:latin typeface="Calibri" panose="020F0502020204030204" pitchFamily="34" charset="0"/>
                <a:cs typeface="Arial" pitchFamily="34" charset="0"/>
              </a:rPr>
              <a:t>In  non-operative management, serial physical and laboratory examinations (</a:t>
            </a:r>
            <a:r>
              <a:rPr lang="en-US" altLang="zh-TW" sz="1200" dirty="0" err="1">
                <a:latin typeface="Calibri" panose="020F0502020204030204" pitchFamily="34" charset="0"/>
                <a:cs typeface="Arial" pitchFamily="34" charset="0"/>
              </a:rPr>
              <a:t>ie</a:t>
            </a:r>
            <a:r>
              <a:rPr lang="en-US" altLang="zh-TW" sz="1200" dirty="0">
                <a:latin typeface="Calibri" panose="020F0502020204030204" pitchFamily="34" charset="0"/>
                <a:cs typeface="Arial" pitchFamily="34" charset="0"/>
              </a:rPr>
              <a:t>, hemoglobin, amylase, lipase) are required.</a:t>
            </a:r>
          </a:p>
          <a:p>
            <a:pPr eaLnBrk="1" hangingPunct="1">
              <a:buClr>
                <a:schemeClr val="accent1"/>
              </a:buClr>
            </a:pPr>
            <a:r>
              <a:rPr lang="en-US" altLang="zh-TW" sz="1200" dirty="0">
                <a:latin typeface="Calibri" panose="020F0502020204030204" pitchFamily="34" charset="0"/>
                <a:cs typeface="Arial" pitchFamily="34" charset="0"/>
              </a:rPr>
              <a:t>A continued increase in serum amylase levels or change on physical examination mandates an abdominal operation or repeat imaging with CT or ERCP.</a:t>
            </a:r>
            <a:endParaRPr lang="zh-TW" altLang="en-US" sz="1200" dirty="0">
              <a:latin typeface="Calibri" panose="020F0502020204030204" pitchFamily="34" charset="0"/>
              <a:cs typeface="Arial" pitchFamily="34" charset="0"/>
            </a:endParaRPr>
          </a:p>
          <a:p>
            <a:pPr>
              <a:buClr>
                <a:schemeClr val="accent1"/>
              </a:buClr>
            </a:pPr>
            <a:endParaRPr lang="en-US" sz="1200" dirty="0">
              <a:latin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D8657B82-3729-46BD-B3EC-F05F67112584}"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424884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latin typeface="Calibri" panose="020F0502020204030204" pitchFamily="34" charset="0"/>
              </a:rPr>
              <a:t>The operation is then suspended and the abdomen temporarily closed. The patient’s resuscitation continues in the intensive care unit. Once the physiology has been corrected, the patient warmed and the </a:t>
            </a:r>
            <a:r>
              <a:rPr lang="en-US" sz="1200" dirty="0" err="1" smtClean="0">
                <a:latin typeface="Calibri" panose="020F0502020204030204" pitchFamily="34" charset="0"/>
              </a:rPr>
              <a:t>coagulopathy</a:t>
            </a:r>
            <a:r>
              <a:rPr lang="en-US" sz="1200" dirty="0" smtClean="0">
                <a:latin typeface="Calibri" panose="020F0502020204030204" pitchFamily="34" charset="0"/>
              </a:rPr>
              <a:t> corrected, the patient is returned  to the operating theatre for any definitive surgery</a:t>
            </a:r>
            <a:endParaRPr lang="en-US" dirty="0"/>
          </a:p>
        </p:txBody>
      </p:sp>
      <p:sp>
        <p:nvSpPr>
          <p:cNvPr id="4" name="Slide Number Placeholder 3"/>
          <p:cNvSpPr>
            <a:spLocks noGrp="1"/>
          </p:cNvSpPr>
          <p:nvPr>
            <p:ph type="sldNum" sz="quarter" idx="10"/>
          </p:nvPr>
        </p:nvSpPr>
        <p:spPr/>
        <p:txBody>
          <a:bodyPr/>
          <a:lstStyle/>
          <a:p>
            <a:pPr>
              <a:defRPr/>
            </a:pPr>
            <a:fld id="{D8657B82-3729-46BD-B3EC-F05F67112584}" type="slidenum">
              <a:rPr lang="en-US" smtClean="0">
                <a:solidFill>
                  <a:prstClr val="black"/>
                </a:solidFill>
                <a:latin typeface="Calibri"/>
              </a:rPr>
              <a:pPr>
                <a:defRPr/>
              </a:pPr>
              <a:t>59</a:t>
            </a:fld>
            <a:endParaRPr lang="en-US">
              <a:solidFill>
                <a:prstClr val="black"/>
              </a:solidFill>
              <a:latin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D8657B82-3729-46BD-B3EC-F05F67112584}" type="slidenum">
              <a:rPr lang="en-US" smtClean="0">
                <a:solidFill>
                  <a:prstClr val="black"/>
                </a:solidFill>
                <a:latin typeface="Calibri"/>
              </a:rPr>
              <a:pPr>
                <a:defRPr/>
              </a:pPr>
              <a:t>62</a:t>
            </a:fld>
            <a:endParaRPr lang="en-US">
              <a:solidFill>
                <a:prstClr val="black"/>
              </a:solidFill>
              <a:latin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JO" dirty="0"/>
          </a:p>
        </p:txBody>
      </p:sp>
      <p:sp>
        <p:nvSpPr>
          <p:cNvPr id="4" name="Slide Number Placeholder 3"/>
          <p:cNvSpPr>
            <a:spLocks noGrp="1"/>
          </p:cNvSpPr>
          <p:nvPr>
            <p:ph type="sldNum" sz="quarter" idx="10"/>
          </p:nvPr>
        </p:nvSpPr>
        <p:spPr/>
        <p:txBody>
          <a:bodyPr/>
          <a:lstStyle/>
          <a:p>
            <a:fld id="{65AB14A3-4BF5-4460-A475-6ABA76B862A2}" type="slidenum">
              <a:rPr lang="en-US" smtClean="0">
                <a:solidFill>
                  <a:prstClr val="black"/>
                </a:solidFill>
                <a:latin typeface="Calibri"/>
              </a:rPr>
              <a:pPr/>
              <a:t>63</a:t>
            </a:fld>
            <a:endParaRPr lang="en-US">
              <a:solidFill>
                <a:prstClr val="black"/>
              </a:solidFill>
              <a:latin typeface="Calibri"/>
            </a:endParaRPr>
          </a:p>
        </p:txBody>
      </p:sp>
    </p:spTree>
    <p:extLst>
      <p:ext uri="{BB962C8B-B14F-4D97-AF65-F5344CB8AC3E}">
        <p14:creationId xmlns:p14="http://schemas.microsoft.com/office/powerpoint/2010/main" val="696752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D8657B82-3729-46BD-B3EC-F05F67112584}" type="slidenum">
              <a:rPr lang="en-US" smtClean="0">
                <a:solidFill>
                  <a:prstClr val="black"/>
                </a:solidFill>
                <a:latin typeface="Calibri"/>
              </a:rPr>
              <a:pPr>
                <a:defRPr/>
              </a:pPr>
              <a:t>65</a:t>
            </a:fld>
            <a:endParaRPr lang="en-US">
              <a:solidFill>
                <a:prstClr val="black"/>
              </a:solidFill>
              <a:latin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75C325-390A-40B8-A819-E0F8CEA4AD23}" type="slidenum">
              <a:rPr lang="en-US">
                <a:solidFill>
                  <a:prstClr val="black"/>
                </a:solidFill>
                <a:latin typeface="Calibri"/>
              </a:rPr>
              <a:pPr/>
              <a:t>71</a:t>
            </a:fld>
            <a:endParaRPr lang="en-US">
              <a:solidFill>
                <a:prstClr val="black"/>
              </a:solidFill>
              <a:latin typeface="Calibri"/>
            </a:endParaRPr>
          </a:p>
        </p:txBody>
      </p:sp>
      <p:sp>
        <p:nvSpPr>
          <p:cNvPr id="3430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430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08F3C9F3-BC04-43DF-BECF-ED071B5901FA}" type="datetime1">
              <a:rPr lang="en-US" smtClean="0"/>
              <a:pPr/>
              <a:t>10/14/2021</a:t>
            </a:fld>
            <a:endParaRPr lang="en-US"/>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74673C52-BC4E-4C96-AFCF-B2E7CF5882D3}" type="slidenum">
              <a:rPr lang="en-US" smtClean="0"/>
              <a:pPr/>
              <a:t>‹#›</a:t>
            </a:fld>
            <a:endParaRPr lang="en-US"/>
          </a:p>
        </p:txBody>
      </p:sp>
    </p:spTree>
    <p:extLst>
      <p:ext uri="{BB962C8B-B14F-4D97-AF65-F5344CB8AC3E}">
        <p14:creationId xmlns:p14="http://schemas.microsoft.com/office/powerpoint/2010/main" val="76222948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xmlns="">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8C6A5426-CDE5-4A9A-A2DE-4762493B25D5}" type="datetime1">
              <a:rPr lang="en-US" smtClean="0"/>
              <a:pPr/>
              <a:t>10/14/2021</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673C52-BC4E-4C96-AFCF-B2E7CF5882D3}" type="slidenum">
              <a:rPr lang="en-US" smtClean="0"/>
              <a:pPr/>
              <a:t>‹#›</a:t>
            </a:fld>
            <a:endParaRPr lang="en-US"/>
          </a:p>
        </p:txBody>
      </p:sp>
    </p:spTree>
    <p:extLst>
      <p:ext uri="{BB962C8B-B14F-4D97-AF65-F5344CB8AC3E}">
        <p14:creationId xmlns:p14="http://schemas.microsoft.com/office/powerpoint/2010/main" val="1154319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C6A5426-CDE5-4A9A-A2DE-4762493B25D5}" type="datetime1">
              <a:rPr lang="en-US" smtClean="0"/>
              <a:pPr/>
              <a:t>10/14/2021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673C52-BC4E-4C96-AFCF-B2E7CF5882D3}" type="slidenum">
              <a:rPr lang="en-US" smtClean="0"/>
              <a:pPr/>
              <a:t>‹#›</a:t>
            </a:fld>
            <a:endParaRPr lang="en-US"/>
          </a:p>
        </p:txBody>
      </p:sp>
    </p:spTree>
    <p:extLst>
      <p:ext uri="{BB962C8B-B14F-4D97-AF65-F5344CB8AC3E}">
        <p14:creationId xmlns:p14="http://schemas.microsoft.com/office/powerpoint/2010/main" val="75594671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C6A5426-CDE5-4A9A-A2DE-4762493B25D5}" type="datetime1">
              <a:rPr lang="en-US" smtClean="0"/>
              <a:pPr/>
              <a:t>10/14/2021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673C52-BC4E-4C96-AFCF-B2E7CF5882D3}" type="slidenum">
              <a:rPr lang="en-US" smtClean="0"/>
              <a:pPr/>
              <a:t>‹#›</a:t>
            </a:fld>
            <a:endParaRPr lang="en-US"/>
          </a:p>
        </p:txBody>
      </p:sp>
    </p:spTree>
    <p:extLst>
      <p:ext uri="{BB962C8B-B14F-4D97-AF65-F5344CB8AC3E}">
        <p14:creationId xmlns:p14="http://schemas.microsoft.com/office/powerpoint/2010/main" val="3791120623"/>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C6A5426-CDE5-4A9A-A2DE-4762493B25D5}" type="datetime1">
              <a:rPr lang="en-US" smtClean="0"/>
              <a:pPr/>
              <a:t>10/14/2021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673C52-BC4E-4C96-AFCF-B2E7CF5882D3}" type="slidenum">
              <a:rPr lang="en-US" smtClean="0"/>
              <a:pPr/>
              <a:t>‹#›</a:t>
            </a:fld>
            <a:endParaRPr lang="en-US"/>
          </a:p>
        </p:txBody>
      </p:sp>
    </p:spTree>
    <p:extLst>
      <p:ext uri="{BB962C8B-B14F-4D97-AF65-F5344CB8AC3E}">
        <p14:creationId xmlns:p14="http://schemas.microsoft.com/office/powerpoint/2010/main" val="4212414419"/>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C6A5426-CDE5-4A9A-A2DE-4762493B25D5}" type="datetime1">
              <a:rPr lang="en-US" smtClean="0"/>
              <a:pPr/>
              <a:t>10/14/2021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673C52-BC4E-4C96-AFCF-B2E7CF5882D3}" type="slidenum">
              <a:rPr lang="en-US" smtClean="0"/>
              <a:pPr/>
              <a:t>‹#›</a:t>
            </a:fld>
            <a:endParaRPr lang="en-US"/>
          </a:p>
        </p:txBody>
      </p:sp>
    </p:spTree>
    <p:extLst>
      <p:ext uri="{BB962C8B-B14F-4D97-AF65-F5344CB8AC3E}">
        <p14:creationId xmlns:p14="http://schemas.microsoft.com/office/powerpoint/2010/main" val="814003657"/>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C6A5426-CDE5-4A9A-A2DE-4762493B25D5}" type="datetime1">
              <a:rPr lang="en-US" smtClean="0"/>
              <a:pPr/>
              <a:t>10/14/2021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673C52-BC4E-4C96-AFCF-B2E7CF5882D3}" type="slidenum">
              <a:rPr lang="en-US" smtClean="0"/>
              <a:pPr/>
              <a:t>‹#›</a:t>
            </a:fld>
            <a:endParaRPr lang="en-US"/>
          </a:p>
        </p:txBody>
      </p:sp>
    </p:spTree>
    <p:extLst>
      <p:ext uri="{BB962C8B-B14F-4D97-AF65-F5344CB8AC3E}">
        <p14:creationId xmlns:p14="http://schemas.microsoft.com/office/powerpoint/2010/main" val="213715485"/>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13CCF0E-557A-4B3F-988B-63466321D5C5}" type="datetime1">
              <a:rPr lang="en-US" smtClean="0"/>
              <a:pPr/>
              <a:t>10/14/2021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673C52-BC4E-4C96-AFCF-B2E7CF5882D3}" type="slidenum">
              <a:rPr lang="en-US" smtClean="0"/>
              <a:pPr/>
              <a:t>‹#›</a:t>
            </a:fld>
            <a:endParaRPr lang="en-US"/>
          </a:p>
        </p:txBody>
      </p:sp>
      <p:sp>
        <p:nvSpPr>
          <p:cNvPr id="8" name="Title 1"/>
          <p:cNvSpPr>
            <a:spLocks noGrp="1"/>
          </p:cNvSpPr>
          <p:nvPr>
            <p:ph type="title"/>
          </p:nvPr>
        </p:nvSpPr>
        <p:spPr>
          <a:xfrm>
            <a:off x="685801" y="609600"/>
            <a:ext cx="10131425" cy="1456267"/>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18405498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0589C38-52EB-418D-9CD5-626E99F74889}" type="datetime1">
              <a:rPr lang="en-US" smtClean="0"/>
              <a:pPr/>
              <a:t>10/14/2021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673C52-BC4E-4C96-AFCF-B2E7CF5882D3}" type="slidenum">
              <a:rPr lang="en-US" smtClean="0"/>
              <a:pPr/>
              <a:t>‹#›</a:t>
            </a:fld>
            <a:endParaRPr lang="en-US"/>
          </a:p>
        </p:txBody>
      </p:sp>
    </p:spTree>
    <p:extLst>
      <p:ext uri="{BB962C8B-B14F-4D97-AF65-F5344CB8AC3E}">
        <p14:creationId xmlns:p14="http://schemas.microsoft.com/office/powerpoint/2010/main" val="37803891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C763299-5F88-4022-98C3-594379DFE942}" type="datetimeFigureOut">
              <a:rPr lang="en-US" smtClean="0">
                <a:solidFill>
                  <a:prstClr val="black">
                    <a:tint val="75000"/>
                  </a:prstClr>
                </a:solidFill>
              </a:rPr>
              <a:pPr>
                <a:defRPr/>
              </a:pPr>
              <a:t>10/14/2021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018B4726-2E31-4FB3-9A6D-C44911DB2FB4}" type="slidenum">
              <a:rPr lang="ar-SA" smtClean="0"/>
              <a:pPr fontAlgn="base">
                <a:spcBef>
                  <a:spcPct val="0"/>
                </a:spcBef>
                <a:spcAft>
                  <a:spcPct val="0"/>
                </a:spcAft>
              </a:pPr>
              <a:t>‹#›</a:t>
            </a:fld>
            <a:endParaRPr lang="en-US">
              <a:cs typeface="Arial" charset="0"/>
            </a:endParaRPr>
          </a:p>
        </p:txBody>
      </p:sp>
    </p:spTree>
    <p:extLst>
      <p:ext uri="{BB962C8B-B14F-4D97-AF65-F5344CB8AC3E}">
        <p14:creationId xmlns:p14="http://schemas.microsoft.com/office/powerpoint/2010/main" val="1155944788"/>
      </p:ext>
    </p:extLst>
  </p:cSld>
  <p:clrMapOvr>
    <a:masterClrMapping/>
  </p:clrMapOvr>
  <p:transition spd="slow">
    <p:zo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48FB393-E39A-445B-8F6C-93CFA8874DF6}" type="datetimeFigureOut">
              <a:rPr lang="en-US" smtClean="0">
                <a:solidFill>
                  <a:prstClr val="black">
                    <a:tint val="75000"/>
                  </a:prstClr>
                </a:solidFill>
              </a:rPr>
              <a:pPr>
                <a:defRPr/>
              </a:pPr>
              <a:t>10/14/2021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16BC3DA4-3EB5-42DB-B16D-6AADEF541391}" type="slidenum">
              <a:rPr lang="ar-SA" smtClean="0"/>
              <a:pPr fontAlgn="base">
                <a:spcBef>
                  <a:spcPct val="0"/>
                </a:spcBef>
                <a:spcAft>
                  <a:spcPct val="0"/>
                </a:spcAft>
              </a:pPr>
              <a:t>‹#›</a:t>
            </a:fld>
            <a:endParaRPr lang="en-US">
              <a:cs typeface="Arial" charset="0"/>
            </a:endParaRPr>
          </a:p>
        </p:txBody>
      </p:sp>
    </p:spTree>
    <p:extLst>
      <p:ext uri="{BB962C8B-B14F-4D97-AF65-F5344CB8AC3E}">
        <p14:creationId xmlns:p14="http://schemas.microsoft.com/office/powerpoint/2010/main" val="425647912"/>
      </p:ext>
    </p:extLst>
  </p:cSld>
  <p:clrMapOvr>
    <a:masterClrMapping/>
  </p:clrMapOvr>
  <p:transition spd="slow">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C6A5426-CDE5-4A9A-A2DE-4762493B25D5}" type="datetime1">
              <a:rPr lang="en-US" smtClean="0"/>
              <a:pPr/>
              <a:t>10/14/2021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673C52-BC4E-4C96-AFCF-B2E7CF5882D3}" type="slidenum">
              <a:rPr lang="en-US" smtClean="0"/>
              <a:pPr/>
              <a:t>‹#›</a:t>
            </a:fld>
            <a:endParaRPr lang="en-US"/>
          </a:p>
        </p:txBody>
      </p:sp>
    </p:spTree>
    <p:extLst>
      <p:ext uri="{BB962C8B-B14F-4D97-AF65-F5344CB8AC3E}">
        <p14:creationId xmlns:p14="http://schemas.microsoft.com/office/powerpoint/2010/main" val="33388242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0CB998F5-C7F1-46A3-B360-806801DF8CBB}" type="datetimeFigureOut">
              <a:rPr lang="en-US" smtClean="0">
                <a:solidFill>
                  <a:prstClr val="black">
                    <a:tint val="75000"/>
                  </a:prstClr>
                </a:solidFill>
              </a:rPr>
              <a:pPr>
                <a:defRPr/>
              </a:pPr>
              <a:t>10/14/2021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1FB9CD3E-4A65-4F2B-88A1-6E90D689A277}" type="slidenum">
              <a:rPr lang="ar-SA" smtClean="0"/>
              <a:pPr fontAlgn="base">
                <a:spcBef>
                  <a:spcPct val="0"/>
                </a:spcBef>
                <a:spcAft>
                  <a:spcPct val="0"/>
                </a:spcAft>
              </a:pPr>
              <a:t>‹#›</a:t>
            </a:fld>
            <a:endParaRPr lang="en-US">
              <a:cs typeface="Arial" charset="0"/>
            </a:endParaRPr>
          </a:p>
        </p:txBody>
      </p:sp>
    </p:spTree>
    <p:extLst>
      <p:ext uri="{BB962C8B-B14F-4D97-AF65-F5344CB8AC3E}">
        <p14:creationId xmlns:p14="http://schemas.microsoft.com/office/powerpoint/2010/main" val="1621176569"/>
      </p:ext>
    </p:extLst>
  </p:cSld>
  <p:clrMapOvr>
    <a:masterClrMapping/>
  </p:clrMapOvr>
  <p:transition spd="slow">
    <p:zo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68873F19-D1DA-4645-B186-93AFFD880E8B}" type="datetimeFigureOut">
              <a:rPr lang="en-US" smtClean="0">
                <a:solidFill>
                  <a:prstClr val="black">
                    <a:tint val="75000"/>
                  </a:prstClr>
                </a:solidFill>
              </a:rPr>
              <a:pPr>
                <a:defRPr/>
              </a:pPr>
              <a:t>10/14/2021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A2F8920F-4250-4B01-B501-89818BA338F0}" type="slidenum">
              <a:rPr lang="ar-SA" smtClean="0"/>
              <a:pPr fontAlgn="base">
                <a:spcBef>
                  <a:spcPct val="0"/>
                </a:spcBef>
                <a:spcAft>
                  <a:spcPct val="0"/>
                </a:spcAft>
              </a:pPr>
              <a:t>‹#›</a:t>
            </a:fld>
            <a:endParaRPr lang="en-US">
              <a:cs typeface="Arial" charset="0"/>
            </a:endParaRPr>
          </a:p>
        </p:txBody>
      </p:sp>
    </p:spTree>
    <p:extLst>
      <p:ext uri="{BB962C8B-B14F-4D97-AF65-F5344CB8AC3E}">
        <p14:creationId xmlns:p14="http://schemas.microsoft.com/office/powerpoint/2010/main" val="1825014016"/>
      </p:ext>
    </p:extLst>
  </p:cSld>
  <p:clrMapOvr>
    <a:masterClrMapping/>
  </p:clrMapOvr>
  <p:transition spd="slow">
    <p:zo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BEBB2994-97DD-446E-B71C-9E437B19E40F}" type="datetimeFigureOut">
              <a:rPr lang="en-US" smtClean="0">
                <a:solidFill>
                  <a:prstClr val="black">
                    <a:tint val="75000"/>
                  </a:prstClr>
                </a:solidFill>
              </a:rPr>
              <a:pPr>
                <a:defRPr/>
              </a:pPr>
              <a:t>10/14/2021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fontAlgn="base">
              <a:spcBef>
                <a:spcPct val="0"/>
              </a:spcBef>
              <a:spcAft>
                <a:spcPct val="0"/>
              </a:spcAft>
            </a:pPr>
            <a:fld id="{7F8F6093-5E43-4FB3-AD63-61017FCABC1A}" type="slidenum">
              <a:rPr lang="ar-SA" smtClean="0"/>
              <a:pPr fontAlgn="base">
                <a:spcBef>
                  <a:spcPct val="0"/>
                </a:spcBef>
                <a:spcAft>
                  <a:spcPct val="0"/>
                </a:spcAft>
              </a:pPr>
              <a:t>‹#›</a:t>
            </a:fld>
            <a:endParaRPr lang="en-US">
              <a:cs typeface="Arial" charset="0"/>
            </a:endParaRPr>
          </a:p>
        </p:txBody>
      </p:sp>
    </p:spTree>
    <p:extLst>
      <p:ext uri="{BB962C8B-B14F-4D97-AF65-F5344CB8AC3E}">
        <p14:creationId xmlns:p14="http://schemas.microsoft.com/office/powerpoint/2010/main" val="1066420916"/>
      </p:ext>
    </p:extLst>
  </p:cSld>
  <p:clrMapOvr>
    <a:masterClrMapping/>
  </p:clrMapOvr>
  <p:transition spd="slow">
    <p:zo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308D1DB1-70CE-475F-84AD-D3E510DEF707}" type="datetimeFigureOut">
              <a:rPr lang="en-US" smtClean="0">
                <a:solidFill>
                  <a:prstClr val="black">
                    <a:tint val="75000"/>
                  </a:prstClr>
                </a:solidFill>
              </a:rPr>
              <a:pPr>
                <a:defRPr/>
              </a:pPr>
              <a:t>10/14/2021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fontAlgn="base">
              <a:spcBef>
                <a:spcPct val="0"/>
              </a:spcBef>
              <a:spcAft>
                <a:spcPct val="0"/>
              </a:spcAft>
            </a:pPr>
            <a:fld id="{8F2772CB-F925-4DC8-B518-9C08D2C1EF8B}" type="slidenum">
              <a:rPr lang="ar-SA" smtClean="0"/>
              <a:pPr fontAlgn="base">
                <a:spcBef>
                  <a:spcPct val="0"/>
                </a:spcBef>
                <a:spcAft>
                  <a:spcPct val="0"/>
                </a:spcAft>
              </a:pPr>
              <a:t>‹#›</a:t>
            </a:fld>
            <a:endParaRPr lang="en-US">
              <a:cs typeface="Arial" charset="0"/>
            </a:endParaRPr>
          </a:p>
        </p:txBody>
      </p:sp>
    </p:spTree>
    <p:extLst>
      <p:ext uri="{BB962C8B-B14F-4D97-AF65-F5344CB8AC3E}">
        <p14:creationId xmlns:p14="http://schemas.microsoft.com/office/powerpoint/2010/main" val="2874500262"/>
      </p:ext>
    </p:extLst>
  </p:cSld>
  <p:clrMapOvr>
    <a:masterClrMapping/>
  </p:clrMapOvr>
  <p:transition spd="slow">
    <p:zo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BBDE2F1-3150-480E-88A4-6F6250C34559}" type="datetimeFigureOut">
              <a:rPr lang="en-US" smtClean="0">
                <a:solidFill>
                  <a:prstClr val="black">
                    <a:tint val="75000"/>
                  </a:prstClr>
                </a:solidFill>
              </a:rPr>
              <a:pPr>
                <a:defRPr/>
              </a:pPr>
              <a:t>10/14/2021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fontAlgn="base">
              <a:spcBef>
                <a:spcPct val="0"/>
              </a:spcBef>
              <a:spcAft>
                <a:spcPct val="0"/>
              </a:spcAft>
            </a:pPr>
            <a:fld id="{FAAE6847-D6EE-418F-B8F5-903713977590}" type="slidenum">
              <a:rPr lang="ar-SA" smtClean="0"/>
              <a:pPr fontAlgn="base">
                <a:spcBef>
                  <a:spcPct val="0"/>
                </a:spcBef>
                <a:spcAft>
                  <a:spcPct val="0"/>
                </a:spcAft>
              </a:pPr>
              <a:t>‹#›</a:t>
            </a:fld>
            <a:endParaRPr lang="en-US">
              <a:cs typeface="Arial" charset="0"/>
            </a:endParaRPr>
          </a:p>
        </p:txBody>
      </p:sp>
    </p:spTree>
    <p:extLst>
      <p:ext uri="{BB962C8B-B14F-4D97-AF65-F5344CB8AC3E}">
        <p14:creationId xmlns:p14="http://schemas.microsoft.com/office/powerpoint/2010/main" val="3201400028"/>
      </p:ext>
    </p:extLst>
  </p:cSld>
  <p:clrMapOvr>
    <a:masterClrMapping/>
  </p:clrMapOvr>
  <p:transition spd="slow">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68B784E-58EB-44B2-8A73-0B86F6CC5A27}" type="datetimeFigureOut">
              <a:rPr lang="en-US" smtClean="0">
                <a:solidFill>
                  <a:prstClr val="black">
                    <a:tint val="75000"/>
                  </a:prstClr>
                </a:solidFill>
              </a:rPr>
              <a:pPr>
                <a:defRPr/>
              </a:pPr>
              <a:t>10/14/2021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A7B9270F-65B6-479C-905E-0435D193DE7C}" type="slidenum">
              <a:rPr lang="ar-SA" smtClean="0"/>
              <a:pPr fontAlgn="base">
                <a:spcBef>
                  <a:spcPct val="0"/>
                </a:spcBef>
                <a:spcAft>
                  <a:spcPct val="0"/>
                </a:spcAft>
              </a:pPr>
              <a:t>‹#›</a:t>
            </a:fld>
            <a:endParaRPr lang="en-US">
              <a:cs typeface="Arial" charset="0"/>
            </a:endParaRPr>
          </a:p>
        </p:txBody>
      </p:sp>
    </p:spTree>
    <p:extLst>
      <p:ext uri="{BB962C8B-B14F-4D97-AF65-F5344CB8AC3E}">
        <p14:creationId xmlns:p14="http://schemas.microsoft.com/office/powerpoint/2010/main" val="2936540213"/>
      </p:ext>
    </p:extLst>
  </p:cSld>
  <p:clrMapOvr>
    <a:masterClrMapping/>
  </p:clrMapOvr>
  <p:transition spd="slow">
    <p:zo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0662C8F-C695-4B13-BF2E-840E469FDF16}" type="datetimeFigureOut">
              <a:rPr lang="en-US" smtClean="0">
                <a:solidFill>
                  <a:prstClr val="black">
                    <a:tint val="75000"/>
                  </a:prstClr>
                </a:solidFill>
              </a:rPr>
              <a:pPr>
                <a:defRPr/>
              </a:pPr>
              <a:t>10/14/2021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9D5F419A-FF14-4712-B363-FD1E088EA994}" type="slidenum">
              <a:rPr lang="ar-SA" smtClean="0"/>
              <a:pPr fontAlgn="base">
                <a:spcBef>
                  <a:spcPct val="0"/>
                </a:spcBef>
                <a:spcAft>
                  <a:spcPct val="0"/>
                </a:spcAft>
              </a:pPr>
              <a:t>‹#›</a:t>
            </a:fld>
            <a:endParaRPr lang="en-US">
              <a:cs typeface="Arial" charset="0"/>
            </a:endParaRPr>
          </a:p>
        </p:txBody>
      </p:sp>
    </p:spTree>
    <p:extLst>
      <p:ext uri="{BB962C8B-B14F-4D97-AF65-F5344CB8AC3E}">
        <p14:creationId xmlns:p14="http://schemas.microsoft.com/office/powerpoint/2010/main" val="674922280"/>
      </p:ext>
    </p:extLst>
  </p:cSld>
  <p:clrMapOvr>
    <a:masterClrMapping/>
  </p:clrMapOvr>
  <p:transition spd="slow">
    <p:zo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1DC372B-290B-4A00-A197-7CD8408C28F2}" type="datetimeFigureOut">
              <a:rPr lang="en-US" smtClean="0">
                <a:solidFill>
                  <a:prstClr val="black">
                    <a:tint val="75000"/>
                  </a:prstClr>
                </a:solidFill>
              </a:rPr>
              <a:pPr>
                <a:defRPr/>
              </a:pPr>
              <a:t>10/14/2021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BFF3E524-FE1C-4249-9804-D71F273FA176}" type="slidenum">
              <a:rPr lang="ar-SA" smtClean="0"/>
              <a:pPr fontAlgn="base">
                <a:spcBef>
                  <a:spcPct val="0"/>
                </a:spcBef>
                <a:spcAft>
                  <a:spcPct val="0"/>
                </a:spcAft>
              </a:pPr>
              <a:t>‹#›</a:t>
            </a:fld>
            <a:endParaRPr lang="en-US">
              <a:cs typeface="Arial" charset="0"/>
            </a:endParaRPr>
          </a:p>
        </p:txBody>
      </p:sp>
    </p:spTree>
    <p:extLst>
      <p:ext uri="{BB962C8B-B14F-4D97-AF65-F5344CB8AC3E}">
        <p14:creationId xmlns:p14="http://schemas.microsoft.com/office/powerpoint/2010/main" val="3704946274"/>
      </p:ext>
    </p:extLst>
  </p:cSld>
  <p:clrMapOvr>
    <a:masterClrMapping/>
  </p:clrMapOvr>
  <p:transition spd="slow">
    <p:zo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1DA5811-092D-49C5-9D79-9A362D5F971D}" type="datetimeFigureOut">
              <a:rPr lang="en-US" smtClean="0">
                <a:solidFill>
                  <a:prstClr val="black">
                    <a:tint val="75000"/>
                  </a:prstClr>
                </a:solidFill>
              </a:rPr>
              <a:pPr>
                <a:defRPr/>
              </a:pPr>
              <a:t>10/14/2021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A9F0C326-1A15-47B0-A26D-9B4B9AC41BE7}" type="slidenum">
              <a:rPr lang="ar-SA" smtClean="0"/>
              <a:pPr fontAlgn="base">
                <a:spcBef>
                  <a:spcPct val="0"/>
                </a:spcBef>
                <a:spcAft>
                  <a:spcPct val="0"/>
                </a:spcAft>
              </a:pPr>
              <a:t>‹#›</a:t>
            </a:fld>
            <a:endParaRPr lang="en-US">
              <a:cs typeface="Arial" charset="0"/>
            </a:endParaRPr>
          </a:p>
        </p:txBody>
      </p:sp>
    </p:spTree>
    <p:extLst>
      <p:ext uri="{BB962C8B-B14F-4D97-AF65-F5344CB8AC3E}">
        <p14:creationId xmlns:p14="http://schemas.microsoft.com/office/powerpoint/2010/main" val="1258378645"/>
      </p:ext>
    </p:extLst>
  </p:cSld>
  <p:clrMapOvr>
    <a:masterClrMapping/>
  </p:clrMapOvr>
  <p:transition spd="slow">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1"/>
          <p:cNvGrpSpPr/>
          <p:nvPr/>
        </p:nvGrpSpPr>
        <p:grpSpPr>
          <a:xfrm>
            <a:off x="-2841" y="0"/>
            <a:ext cx="12194841" cy="6858000"/>
            <a:chOff x="-2841" y="0"/>
            <a:chExt cx="12194841" cy="6858000"/>
          </a:xfrm>
        </p:grpSpPr>
        <p:sp>
          <p:nvSpPr>
            <p:cNvPr id="117" name="Rectangle 116"/>
            <p:cNvSpPr/>
            <p:nvPr/>
          </p:nvSpPr>
          <p:spPr>
            <a:xfrm>
              <a:off x="-2841" y="0"/>
              <a:ext cx="12188952"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0" name="Group 103"/>
            <p:cNvGrpSpPr>
              <a:grpSpLocks/>
            </p:cNvGrpSpPr>
            <p:nvPr/>
          </p:nvGrpSpPr>
          <p:grpSpPr bwMode="auto">
            <a:xfrm>
              <a:off x="-1" y="0"/>
              <a:ext cx="12192001" cy="6846888"/>
              <a:chOff x="0" y="0"/>
              <a:chExt cx="5745" cy="4313"/>
            </a:xfrm>
            <a:solidFill>
              <a:schemeClr val="bg2">
                <a:lumMod val="20000"/>
                <a:lumOff val="80000"/>
              </a:schemeClr>
            </a:solidFill>
          </p:grpSpPr>
          <p:sp>
            <p:nvSpPr>
              <p:cNvPr id="11" name="Rectangle 2"/>
              <p:cNvSpPr>
                <a:spLocks noChangeArrowheads="1"/>
              </p:cNvSpPr>
              <p:nvPr/>
            </p:nvSpPr>
            <p:spPr bwMode="ltGray">
              <a:xfrm>
                <a:off x="2201" y="4113"/>
                <a:ext cx="62" cy="64"/>
              </a:xfrm>
              <a:prstGeom prst="rect">
                <a:avLst/>
              </a:pr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solidFill>
                    <a:prstClr val="black"/>
                  </a:solidFill>
                </a:endParaRPr>
              </a:p>
            </p:txBody>
          </p:sp>
          <p:sp>
            <p:nvSpPr>
              <p:cNvPr id="13" name="Rectangle 3"/>
              <p:cNvSpPr>
                <a:spLocks noChangeArrowheads="1"/>
              </p:cNvSpPr>
              <p:nvPr/>
            </p:nvSpPr>
            <p:spPr bwMode="ltGray">
              <a:xfrm>
                <a:off x="276" y="3715"/>
                <a:ext cx="62" cy="65"/>
              </a:xfrm>
              <a:prstGeom prst="rect">
                <a:avLst/>
              </a:pr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solidFill>
                    <a:prstClr val="black"/>
                  </a:solidFill>
                </a:endParaRPr>
              </a:p>
            </p:txBody>
          </p:sp>
          <p:sp>
            <p:nvSpPr>
              <p:cNvPr id="14" name="Freeform 4"/>
              <p:cNvSpPr>
                <a:spLocks/>
              </p:cNvSpPr>
              <p:nvPr/>
            </p:nvSpPr>
            <p:spPr bwMode="ltGray">
              <a:xfrm>
                <a:off x="4516" y="3856"/>
                <a:ext cx="99" cy="311"/>
              </a:xfrm>
              <a:custGeom>
                <a:avLst/>
                <a:gdLst>
                  <a:gd name="T0" fmla="*/ 49 w 99"/>
                  <a:gd name="T1" fmla="*/ 304 h 311"/>
                  <a:gd name="T2" fmla="*/ 52 w 99"/>
                  <a:gd name="T3" fmla="*/ 294 h 311"/>
                  <a:gd name="T4" fmla="*/ 55 w 99"/>
                  <a:gd name="T5" fmla="*/ 288 h 311"/>
                  <a:gd name="T6" fmla="*/ 60 w 99"/>
                  <a:gd name="T7" fmla="*/ 272 h 311"/>
                  <a:gd name="T8" fmla="*/ 69 w 99"/>
                  <a:gd name="T9" fmla="*/ 245 h 311"/>
                  <a:gd name="T10" fmla="*/ 72 w 99"/>
                  <a:gd name="T11" fmla="*/ 232 h 311"/>
                  <a:gd name="T12" fmla="*/ 75 w 99"/>
                  <a:gd name="T13" fmla="*/ 213 h 311"/>
                  <a:gd name="T14" fmla="*/ 75 w 99"/>
                  <a:gd name="T15" fmla="*/ 203 h 311"/>
                  <a:gd name="T16" fmla="*/ 75 w 99"/>
                  <a:gd name="T17" fmla="*/ 191 h 311"/>
                  <a:gd name="T18" fmla="*/ 75 w 99"/>
                  <a:gd name="T19" fmla="*/ 181 h 311"/>
                  <a:gd name="T20" fmla="*/ 69 w 99"/>
                  <a:gd name="T21" fmla="*/ 171 h 311"/>
                  <a:gd name="T22" fmla="*/ 64 w 99"/>
                  <a:gd name="T23" fmla="*/ 162 h 311"/>
                  <a:gd name="T24" fmla="*/ 52 w 99"/>
                  <a:gd name="T25" fmla="*/ 148 h 311"/>
                  <a:gd name="T26" fmla="*/ 40 w 99"/>
                  <a:gd name="T27" fmla="*/ 135 h 311"/>
                  <a:gd name="T28" fmla="*/ 23 w 99"/>
                  <a:gd name="T29" fmla="*/ 110 h 311"/>
                  <a:gd name="T30" fmla="*/ 9 w 99"/>
                  <a:gd name="T31" fmla="*/ 94 h 311"/>
                  <a:gd name="T32" fmla="*/ 3 w 99"/>
                  <a:gd name="T33" fmla="*/ 84 h 311"/>
                  <a:gd name="T34" fmla="*/ 0 w 99"/>
                  <a:gd name="T35" fmla="*/ 74 h 311"/>
                  <a:gd name="T36" fmla="*/ 0 w 99"/>
                  <a:gd name="T37" fmla="*/ 58 h 311"/>
                  <a:gd name="T38" fmla="*/ 0 w 99"/>
                  <a:gd name="T39" fmla="*/ 45 h 311"/>
                  <a:gd name="T40" fmla="*/ 0 w 99"/>
                  <a:gd name="T41" fmla="*/ 32 h 311"/>
                  <a:gd name="T42" fmla="*/ 6 w 99"/>
                  <a:gd name="T43" fmla="*/ 16 h 311"/>
                  <a:gd name="T44" fmla="*/ 9 w 99"/>
                  <a:gd name="T45" fmla="*/ 0 h 311"/>
                  <a:gd name="T46" fmla="*/ 29 w 99"/>
                  <a:gd name="T47" fmla="*/ 22 h 311"/>
                  <a:gd name="T48" fmla="*/ 26 w 99"/>
                  <a:gd name="T49" fmla="*/ 32 h 311"/>
                  <a:gd name="T50" fmla="*/ 21 w 99"/>
                  <a:gd name="T51" fmla="*/ 48 h 311"/>
                  <a:gd name="T52" fmla="*/ 17 w 99"/>
                  <a:gd name="T53" fmla="*/ 62 h 311"/>
                  <a:gd name="T54" fmla="*/ 17 w 99"/>
                  <a:gd name="T55" fmla="*/ 74 h 311"/>
                  <a:gd name="T56" fmla="*/ 17 w 99"/>
                  <a:gd name="T57" fmla="*/ 84 h 311"/>
                  <a:gd name="T58" fmla="*/ 23 w 99"/>
                  <a:gd name="T59" fmla="*/ 100 h 311"/>
                  <a:gd name="T60" fmla="*/ 26 w 99"/>
                  <a:gd name="T61" fmla="*/ 110 h 311"/>
                  <a:gd name="T62" fmla="*/ 35 w 99"/>
                  <a:gd name="T63" fmla="*/ 119 h 311"/>
                  <a:gd name="T64" fmla="*/ 43 w 99"/>
                  <a:gd name="T65" fmla="*/ 129 h 311"/>
                  <a:gd name="T66" fmla="*/ 58 w 99"/>
                  <a:gd name="T67" fmla="*/ 142 h 311"/>
                  <a:gd name="T68" fmla="*/ 69 w 99"/>
                  <a:gd name="T69" fmla="*/ 154 h 311"/>
                  <a:gd name="T70" fmla="*/ 75 w 99"/>
                  <a:gd name="T71" fmla="*/ 168 h 311"/>
                  <a:gd name="T72" fmla="*/ 86 w 99"/>
                  <a:gd name="T73" fmla="*/ 187 h 311"/>
                  <a:gd name="T74" fmla="*/ 95 w 99"/>
                  <a:gd name="T75" fmla="*/ 200 h 311"/>
                  <a:gd name="T76" fmla="*/ 95 w 99"/>
                  <a:gd name="T77" fmla="*/ 210 h 311"/>
                  <a:gd name="T78" fmla="*/ 98 w 99"/>
                  <a:gd name="T79" fmla="*/ 226 h 311"/>
                  <a:gd name="T80" fmla="*/ 98 w 99"/>
                  <a:gd name="T81" fmla="*/ 248 h 311"/>
                  <a:gd name="T82" fmla="*/ 95 w 99"/>
                  <a:gd name="T83" fmla="*/ 262 h 311"/>
                  <a:gd name="T84" fmla="*/ 95 w 99"/>
                  <a:gd name="T85" fmla="*/ 278 h 311"/>
                  <a:gd name="T86" fmla="*/ 93 w 99"/>
                  <a:gd name="T87" fmla="*/ 288 h 311"/>
                  <a:gd name="T88" fmla="*/ 89 w 99"/>
                  <a:gd name="T89" fmla="*/ 300 h 311"/>
                  <a:gd name="T90" fmla="*/ 86 w 99"/>
                  <a:gd name="T91" fmla="*/ 310 h 311"/>
                  <a:gd name="T92" fmla="*/ 49 w 99"/>
                  <a:gd name="T93" fmla="*/ 304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9" h="311">
                    <a:moveTo>
                      <a:pt x="49" y="304"/>
                    </a:moveTo>
                    <a:lnTo>
                      <a:pt x="52" y="294"/>
                    </a:lnTo>
                    <a:lnTo>
                      <a:pt x="55" y="288"/>
                    </a:lnTo>
                    <a:lnTo>
                      <a:pt x="60" y="272"/>
                    </a:lnTo>
                    <a:lnTo>
                      <a:pt x="69" y="245"/>
                    </a:lnTo>
                    <a:lnTo>
                      <a:pt x="72" y="232"/>
                    </a:lnTo>
                    <a:lnTo>
                      <a:pt x="75" y="213"/>
                    </a:lnTo>
                    <a:lnTo>
                      <a:pt x="75" y="203"/>
                    </a:lnTo>
                    <a:lnTo>
                      <a:pt x="75" y="191"/>
                    </a:lnTo>
                    <a:lnTo>
                      <a:pt x="75" y="181"/>
                    </a:lnTo>
                    <a:lnTo>
                      <a:pt x="69" y="171"/>
                    </a:lnTo>
                    <a:lnTo>
                      <a:pt x="64" y="162"/>
                    </a:lnTo>
                    <a:lnTo>
                      <a:pt x="52" y="148"/>
                    </a:lnTo>
                    <a:lnTo>
                      <a:pt x="40" y="135"/>
                    </a:lnTo>
                    <a:lnTo>
                      <a:pt x="23" y="110"/>
                    </a:lnTo>
                    <a:lnTo>
                      <a:pt x="9" y="94"/>
                    </a:lnTo>
                    <a:lnTo>
                      <a:pt x="3" y="84"/>
                    </a:lnTo>
                    <a:lnTo>
                      <a:pt x="0" y="74"/>
                    </a:lnTo>
                    <a:lnTo>
                      <a:pt x="0" y="58"/>
                    </a:lnTo>
                    <a:lnTo>
                      <a:pt x="0" y="45"/>
                    </a:lnTo>
                    <a:lnTo>
                      <a:pt x="0" y="32"/>
                    </a:lnTo>
                    <a:lnTo>
                      <a:pt x="6" y="16"/>
                    </a:lnTo>
                    <a:lnTo>
                      <a:pt x="9" y="0"/>
                    </a:lnTo>
                    <a:lnTo>
                      <a:pt x="29" y="22"/>
                    </a:lnTo>
                    <a:lnTo>
                      <a:pt x="26" y="32"/>
                    </a:lnTo>
                    <a:lnTo>
                      <a:pt x="21" y="48"/>
                    </a:lnTo>
                    <a:lnTo>
                      <a:pt x="17" y="62"/>
                    </a:lnTo>
                    <a:lnTo>
                      <a:pt x="17" y="74"/>
                    </a:lnTo>
                    <a:lnTo>
                      <a:pt x="17" y="84"/>
                    </a:lnTo>
                    <a:lnTo>
                      <a:pt x="23" y="100"/>
                    </a:lnTo>
                    <a:lnTo>
                      <a:pt x="26" y="110"/>
                    </a:lnTo>
                    <a:lnTo>
                      <a:pt x="35" y="119"/>
                    </a:lnTo>
                    <a:lnTo>
                      <a:pt x="43" y="129"/>
                    </a:lnTo>
                    <a:lnTo>
                      <a:pt x="58" y="142"/>
                    </a:lnTo>
                    <a:lnTo>
                      <a:pt x="69" y="154"/>
                    </a:lnTo>
                    <a:lnTo>
                      <a:pt x="75" y="168"/>
                    </a:lnTo>
                    <a:lnTo>
                      <a:pt x="86" y="187"/>
                    </a:lnTo>
                    <a:lnTo>
                      <a:pt x="95" y="200"/>
                    </a:lnTo>
                    <a:lnTo>
                      <a:pt x="95" y="210"/>
                    </a:lnTo>
                    <a:lnTo>
                      <a:pt x="98" y="226"/>
                    </a:lnTo>
                    <a:lnTo>
                      <a:pt x="98" y="248"/>
                    </a:lnTo>
                    <a:lnTo>
                      <a:pt x="95" y="262"/>
                    </a:lnTo>
                    <a:lnTo>
                      <a:pt x="95" y="278"/>
                    </a:lnTo>
                    <a:lnTo>
                      <a:pt x="93" y="288"/>
                    </a:lnTo>
                    <a:lnTo>
                      <a:pt x="89" y="300"/>
                    </a:lnTo>
                    <a:lnTo>
                      <a:pt x="86" y="310"/>
                    </a:lnTo>
                    <a:lnTo>
                      <a:pt x="49" y="304"/>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15" name="Freeform 5"/>
              <p:cNvSpPr>
                <a:spLocks/>
              </p:cNvSpPr>
              <p:nvPr/>
            </p:nvSpPr>
            <p:spPr bwMode="ltGray">
              <a:xfrm>
                <a:off x="262" y="2361"/>
                <a:ext cx="101" cy="309"/>
              </a:xfrm>
              <a:custGeom>
                <a:avLst/>
                <a:gdLst>
                  <a:gd name="T0" fmla="*/ 50 w 101"/>
                  <a:gd name="T1" fmla="*/ 305 h 309"/>
                  <a:gd name="T2" fmla="*/ 53 w 101"/>
                  <a:gd name="T3" fmla="*/ 296 h 309"/>
                  <a:gd name="T4" fmla="*/ 56 w 101"/>
                  <a:gd name="T5" fmla="*/ 292 h 309"/>
                  <a:gd name="T6" fmla="*/ 56 w 101"/>
                  <a:gd name="T7" fmla="*/ 286 h 309"/>
                  <a:gd name="T8" fmla="*/ 65 w 101"/>
                  <a:gd name="T9" fmla="*/ 270 h 309"/>
                  <a:gd name="T10" fmla="*/ 71 w 101"/>
                  <a:gd name="T11" fmla="*/ 247 h 309"/>
                  <a:gd name="T12" fmla="*/ 76 w 101"/>
                  <a:gd name="T13" fmla="*/ 231 h 309"/>
                  <a:gd name="T14" fmla="*/ 76 w 101"/>
                  <a:gd name="T15" fmla="*/ 215 h 309"/>
                  <a:gd name="T16" fmla="*/ 80 w 101"/>
                  <a:gd name="T17" fmla="*/ 202 h 309"/>
                  <a:gd name="T18" fmla="*/ 80 w 101"/>
                  <a:gd name="T19" fmla="*/ 188 h 309"/>
                  <a:gd name="T20" fmla="*/ 76 w 101"/>
                  <a:gd name="T21" fmla="*/ 178 h 309"/>
                  <a:gd name="T22" fmla="*/ 73 w 101"/>
                  <a:gd name="T23" fmla="*/ 172 h 309"/>
                  <a:gd name="T24" fmla="*/ 65 w 101"/>
                  <a:gd name="T25" fmla="*/ 159 h 309"/>
                  <a:gd name="T26" fmla="*/ 56 w 101"/>
                  <a:gd name="T27" fmla="*/ 146 h 309"/>
                  <a:gd name="T28" fmla="*/ 44 w 101"/>
                  <a:gd name="T29" fmla="*/ 134 h 309"/>
                  <a:gd name="T30" fmla="*/ 24 w 101"/>
                  <a:gd name="T31" fmla="*/ 110 h 309"/>
                  <a:gd name="T32" fmla="*/ 12 w 101"/>
                  <a:gd name="T33" fmla="*/ 91 h 309"/>
                  <a:gd name="T34" fmla="*/ 6 w 101"/>
                  <a:gd name="T35" fmla="*/ 81 h 309"/>
                  <a:gd name="T36" fmla="*/ 3 w 101"/>
                  <a:gd name="T37" fmla="*/ 72 h 309"/>
                  <a:gd name="T38" fmla="*/ 0 w 101"/>
                  <a:gd name="T39" fmla="*/ 56 h 309"/>
                  <a:gd name="T40" fmla="*/ 0 w 101"/>
                  <a:gd name="T41" fmla="*/ 43 h 309"/>
                  <a:gd name="T42" fmla="*/ 3 w 101"/>
                  <a:gd name="T43" fmla="*/ 32 h 309"/>
                  <a:gd name="T44" fmla="*/ 6 w 101"/>
                  <a:gd name="T45" fmla="*/ 13 h 309"/>
                  <a:gd name="T46" fmla="*/ 12 w 101"/>
                  <a:gd name="T47" fmla="*/ 0 h 309"/>
                  <a:gd name="T48" fmla="*/ 29 w 101"/>
                  <a:gd name="T49" fmla="*/ 20 h 309"/>
                  <a:gd name="T50" fmla="*/ 27 w 101"/>
                  <a:gd name="T51" fmla="*/ 29 h 309"/>
                  <a:gd name="T52" fmla="*/ 24 w 101"/>
                  <a:gd name="T53" fmla="*/ 46 h 309"/>
                  <a:gd name="T54" fmla="*/ 21 w 101"/>
                  <a:gd name="T55" fmla="*/ 59 h 309"/>
                  <a:gd name="T56" fmla="*/ 21 w 101"/>
                  <a:gd name="T57" fmla="*/ 72 h 309"/>
                  <a:gd name="T58" fmla="*/ 21 w 101"/>
                  <a:gd name="T59" fmla="*/ 85 h 309"/>
                  <a:gd name="T60" fmla="*/ 27 w 101"/>
                  <a:gd name="T61" fmla="*/ 97 h 309"/>
                  <a:gd name="T62" fmla="*/ 29 w 101"/>
                  <a:gd name="T63" fmla="*/ 110 h 309"/>
                  <a:gd name="T64" fmla="*/ 36 w 101"/>
                  <a:gd name="T65" fmla="*/ 118 h 309"/>
                  <a:gd name="T66" fmla="*/ 47 w 101"/>
                  <a:gd name="T67" fmla="*/ 127 h 309"/>
                  <a:gd name="T68" fmla="*/ 61 w 101"/>
                  <a:gd name="T69" fmla="*/ 140 h 309"/>
                  <a:gd name="T70" fmla="*/ 71 w 101"/>
                  <a:gd name="T71" fmla="*/ 153 h 309"/>
                  <a:gd name="T72" fmla="*/ 80 w 101"/>
                  <a:gd name="T73" fmla="*/ 166 h 309"/>
                  <a:gd name="T74" fmla="*/ 88 w 101"/>
                  <a:gd name="T75" fmla="*/ 185 h 309"/>
                  <a:gd name="T76" fmla="*/ 97 w 101"/>
                  <a:gd name="T77" fmla="*/ 199 h 309"/>
                  <a:gd name="T78" fmla="*/ 100 w 101"/>
                  <a:gd name="T79" fmla="*/ 208 h 309"/>
                  <a:gd name="T80" fmla="*/ 100 w 101"/>
                  <a:gd name="T81" fmla="*/ 227 h 309"/>
                  <a:gd name="T82" fmla="*/ 100 w 101"/>
                  <a:gd name="T83" fmla="*/ 247 h 309"/>
                  <a:gd name="T84" fmla="*/ 100 w 101"/>
                  <a:gd name="T85" fmla="*/ 259 h 309"/>
                  <a:gd name="T86" fmla="*/ 97 w 101"/>
                  <a:gd name="T87" fmla="*/ 276 h 309"/>
                  <a:gd name="T88" fmla="*/ 94 w 101"/>
                  <a:gd name="T89" fmla="*/ 286 h 309"/>
                  <a:gd name="T90" fmla="*/ 94 w 101"/>
                  <a:gd name="T91" fmla="*/ 299 h 309"/>
                  <a:gd name="T92" fmla="*/ 88 w 101"/>
                  <a:gd name="T93" fmla="*/ 308 h 309"/>
                  <a:gd name="T94" fmla="*/ 50 w 101"/>
                  <a:gd name="T95" fmla="*/ 305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1" h="309">
                    <a:moveTo>
                      <a:pt x="50" y="305"/>
                    </a:moveTo>
                    <a:lnTo>
                      <a:pt x="53" y="296"/>
                    </a:lnTo>
                    <a:lnTo>
                      <a:pt x="56" y="292"/>
                    </a:lnTo>
                    <a:lnTo>
                      <a:pt x="56" y="286"/>
                    </a:lnTo>
                    <a:lnTo>
                      <a:pt x="65" y="270"/>
                    </a:lnTo>
                    <a:lnTo>
                      <a:pt x="71" y="247"/>
                    </a:lnTo>
                    <a:lnTo>
                      <a:pt x="76" y="231"/>
                    </a:lnTo>
                    <a:lnTo>
                      <a:pt x="76" y="215"/>
                    </a:lnTo>
                    <a:lnTo>
                      <a:pt x="80" y="202"/>
                    </a:lnTo>
                    <a:lnTo>
                      <a:pt x="80" y="188"/>
                    </a:lnTo>
                    <a:lnTo>
                      <a:pt x="76" y="178"/>
                    </a:lnTo>
                    <a:lnTo>
                      <a:pt x="73" y="172"/>
                    </a:lnTo>
                    <a:lnTo>
                      <a:pt x="65" y="159"/>
                    </a:lnTo>
                    <a:lnTo>
                      <a:pt x="56" y="146"/>
                    </a:lnTo>
                    <a:lnTo>
                      <a:pt x="44" y="134"/>
                    </a:lnTo>
                    <a:lnTo>
                      <a:pt x="24" y="110"/>
                    </a:lnTo>
                    <a:lnTo>
                      <a:pt x="12" y="91"/>
                    </a:lnTo>
                    <a:lnTo>
                      <a:pt x="6" y="81"/>
                    </a:lnTo>
                    <a:lnTo>
                      <a:pt x="3" y="72"/>
                    </a:lnTo>
                    <a:lnTo>
                      <a:pt x="0" y="56"/>
                    </a:lnTo>
                    <a:lnTo>
                      <a:pt x="0" y="43"/>
                    </a:lnTo>
                    <a:lnTo>
                      <a:pt x="3" y="32"/>
                    </a:lnTo>
                    <a:lnTo>
                      <a:pt x="6" y="13"/>
                    </a:lnTo>
                    <a:lnTo>
                      <a:pt x="12" y="0"/>
                    </a:lnTo>
                    <a:lnTo>
                      <a:pt x="29" y="20"/>
                    </a:lnTo>
                    <a:lnTo>
                      <a:pt x="27" y="29"/>
                    </a:lnTo>
                    <a:lnTo>
                      <a:pt x="24" y="46"/>
                    </a:lnTo>
                    <a:lnTo>
                      <a:pt x="21" y="59"/>
                    </a:lnTo>
                    <a:lnTo>
                      <a:pt x="21" y="72"/>
                    </a:lnTo>
                    <a:lnTo>
                      <a:pt x="21" y="85"/>
                    </a:lnTo>
                    <a:lnTo>
                      <a:pt x="27" y="97"/>
                    </a:lnTo>
                    <a:lnTo>
                      <a:pt x="29" y="110"/>
                    </a:lnTo>
                    <a:lnTo>
                      <a:pt x="36" y="118"/>
                    </a:lnTo>
                    <a:lnTo>
                      <a:pt x="47" y="127"/>
                    </a:lnTo>
                    <a:lnTo>
                      <a:pt x="61" y="140"/>
                    </a:lnTo>
                    <a:lnTo>
                      <a:pt x="71" y="153"/>
                    </a:lnTo>
                    <a:lnTo>
                      <a:pt x="80" y="166"/>
                    </a:lnTo>
                    <a:lnTo>
                      <a:pt x="88" y="185"/>
                    </a:lnTo>
                    <a:lnTo>
                      <a:pt x="97" y="199"/>
                    </a:lnTo>
                    <a:lnTo>
                      <a:pt x="100" y="208"/>
                    </a:lnTo>
                    <a:lnTo>
                      <a:pt x="100" y="227"/>
                    </a:lnTo>
                    <a:lnTo>
                      <a:pt x="100" y="247"/>
                    </a:lnTo>
                    <a:lnTo>
                      <a:pt x="100" y="259"/>
                    </a:lnTo>
                    <a:lnTo>
                      <a:pt x="97" y="276"/>
                    </a:lnTo>
                    <a:lnTo>
                      <a:pt x="94" y="286"/>
                    </a:lnTo>
                    <a:lnTo>
                      <a:pt x="94" y="299"/>
                    </a:lnTo>
                    <a:lnTo>
                      <a:pt x="88" y="308"/>
                    </a:lnTo>
                    <a:lnTo>
                      <a:pt x="50" y="305"/>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16" name="Freeform 6"/>
              <p:cNvSpPr>
                <a:spLocks/>
              </p:cNvSpPr>
              <p:nvPr/>
            </p:nvSpPr>
            <p:spPr bwMode="ltGray">
              <a:xfrm>
                <a:off x="5204" y="0"/>
                <a:ext cx="103" cy="312"/>
              </a:xfrm>
              <a:custGeom>
                <a:avLst/>
                <a:gdLst>
                  <a:gd name="T0" fmla="*/ 49 w 103"/>
                  <a:gd name="T1" fmla="*/ 305 h 312"/>
                  <a:gd name="T2" fmla="*/ 56 w 103"/>
                  <a:gd name="T3" fmla="*/ 295 h 312"/>
                  <a:gd name="T4" fmla="*/ 56 w 103"/>
                  <a:gd name="T5" fmla="*/ 292 h 312"/>
                  <a:gd name="T6" fmla="*/ 58 w 103"/>
                  <a:gd name="T7" fmla="*/ 286 h 312"/>
                  <a:gd name="T8" fmla="*/ 64 w 103"/>
                  <a:gd name="T9" fmla="*/ 269 h 312"/>
                  <a:gd name="T10" fmla="*/ 70 w 103"/>
                  <a:gd name="T11" fmla="*/ 246 h 312"/>
                  <a:gd name="T12" fmla="*/ 76 w 103"/>
                  <a:gd name="T13" fmla="*/ 234 h 312"/>
                  <a:gd name="T14" fmla="*/ 78 w 103"/>
                  <a:gd name="T15" fmla="*/ 214 h 312"/>
                  <a:gd name="T16" fmla="*/ 78 w 103"/>
                  <a:gd name="T17" fmla="*/ 202 h 312"/>
                  <a:gd name="T18" fmla="*/ 78 w 103"/>
                  <a:gd name="T19" fmla="*/ 191 h 312"/>
                  <a:gd name="T20" fmla="*/ 76 w 103"/>
                  <a:gd name="T21" fmla="*/ 178 h 312"/>
                  <a:gd name="T22" fmla="*/ 73 w 103"/>
                  <a:gd name="T23" fmla="*/ 172 h 312"/>
                  <a:gd name="T24" fmla="*/ 64 w 103"/>
                  <a:gd name="T25" fmla="*/ 159 h 312"/>
                  <a:gd name="T26" fmla="*/ 56 w 103"/>
                  <a:gd name="T27" fmla="*/ 146 h 312"/>
                  <a:gd name="T28" fmla="*/ 44 w 103"/>
                  <a:gd name="T29" fmla="*/ 133 h 312"/>
                  <a:gd name="T30" fmla="*/ 23 w 103"/>
                  <a:gd name="T31" fmla="*/ 110 h 312"/>
                  <a:gd name="T32" fmla="*/ 12 w 103"/>
                  <a:gd name="T33" fmla="*/ 94 h 312"/>
                  <a:gd name="T34" fmla="*/ 5 w 103"/>
                  <a:gd name="T35" fmla="*/ 81 h 312"/>
                  <a:gd name="T36" fmla="*/ 3 w 103"/>
                  <a:gd name="T37" fmla="*/ 72 h 312"/>
                  <a:gd name="T38" fmla="*/ 0 w 103"/>
                  <a:gd name="T39" fmla="*/ 56 h 312"/>
                  <a:gd name="T40" fmla="*/ 0 w 103"/>
                  <a:gd name="T41" fmla="*/ 43 h 312"/>
                  <a:gd name="T42" fmla="*/ 3 w 103"/>
                  <a:gd name="T43" fmla="*/ 32 h 312"/>
                  <a:gd name="T44" fmla="*/ 5 w 103"/>
                  <a:gd name="T45" fmla="*/ 16 h 312"/>
                  <a:gd name="T46" fmla="*/ 12 w 103"/>
                  <a:gd name="T47" fmla="*/ 0 h 312"/>
                  <a:gd name="T48" fmla="*/ 32 w 103"/>
                  <a:gd name="T49" fmla="*/ 19 h 312"/>
                  <a:gd name="T50" fmla="*/ 26 w 103"/>
                  <a:gd name="T51" fmla="*/ 32 h 312"/>
                  <a:gd name="T52" fmla="*/ 23 w 103"/>
                  <a:gd name="T53" fmla="*/ 46 h 312"/>
                  <a:gd name="T54" fmla="*/ 20 w 103"/>
                  <a:gd name="T55" fmla="*/ 59 h 312"/>
                  <a:gd name="T56" fmla="*/ 20 w 103"/>
                  <a:gd name="T57" fmla="*/ 72 h 312"/>
                  <a:gd name="T58" fmla="*/ 20 w 103"/>
                  <a:gd name="T59" fmla="*/ 84 h 312"/>
                  <a:gd name="T60" fmla="*/ 26 w 103"/>
                  <a:gd name="T61" fmla="*/ 100 h 312"/>
                  <a:gd name="T62" fmla="*/ 29 w 103"/>
                  <a:gd name="T63" fmla="*/ 110 h 312"/>
                  <a:gd name="T64" fmla="*/ 35 w 103"/>
                  <a:gd name="T65" fmla="*/ 121 h 312"/>
                  <a:gd name="T66" fmla="*/ 46 w 103"/>
                  <a:gd name="T67" fmla="*/ 127 h 312"/>
                  <a:gd name="T68" fmla="*/ 61 w 103"/>
                  <a:gd name="T69" fmla="*/ 143 h 312"/>
                  <a:gd name="T70" fmla="*/ 73 w 103"/>
                  <a:gd name="T71" fmla="*/ 156 h 312"/>
                  <a:gd name="T72" fmla="*/ 78 w 103"/>
                  <a:gd name="T73" fmla="*/ 165 h 312"/>
                  <a:gd name="T74" fmla="*/ 90 w 103"/>
                  <a:gd name="T75" fmla="*/ 185 h 312"/>
                  <a:gd name="T76" fmla="*/ 96 w 103"/>
                  <a:gd name="T77" fmla="*/ 198 h 312"/>
                  <a:gd name="T78" fmla="*/ 99 w 103"/>
                  <a:gd name="T79" fmla="*/ 208 h 312"/>
                  <a:gd name="T80" fmla="*/ 102 w 103"/>
                  <a:gd name="T81" fmla="*/ 227 h 312"/>
                  <a:gd name="T82" fmla="*/ 102 w 103"/>
                  <a:gd name="T83" fmla="*/ 246 h 312"/>
                  <a:gd name="T84" fmla="*/ 99 w 103"/>
                  <a:gd name="T85" fmla="*/ 259 h 312"/>
                  <a:gd name="T86" fmla="*/ 99 w 103"/>
                  <a:gd name="T87" fmla="*/ 276 h 312"/>
                  <a:gd name="T88" fmla="*/ 96 w 103"/>
                  <a:gd name="T89" fmla="*/ 289 h 312"/>
                  <a:gd name="T90" fmla="*/ 93 w 103"/>
                  <a:gd name="T91" fmla="*/ 302 h 312"/>
                  <a:gd name="T92" fmla="*/ 87 w 103"/>
                  <a:gd name="T93" fmla="*/ 311 h 312"/>
                  <a:gd name="T94" fmla="*/ 49 w 103"/>
                  <a:gd name="T95" fmla="*/ 305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3" h="312">
                    <a:moveTo>
                      <a:pt x="49" y="305"/>
                    </a:moveTo>
                    <a:lnTo>
                      <a:pt x="56" y="295"/>
                    </a:lnTo>
                    <a:lnTo>
                      <a:pt x="56" y="292"/>
                    </a:lnTo>
                    <a:lnTo>
                      <a:pt x="58" y="286"/>
                    </a:lnTo>
                    <a:lnTo>
                      <a:pt x="64" y="269"/>
                    </a:lnTo>
                    <a:lnTo>
                      <a:pt x="70" y="246"/>
                    </a:lnTo>
                    <a:lnTo>
                      <a:pt x="76" y="234"/>
                    </a:lnTo>
                    <a:lnTo>
                      <a:pt x="78" y="214"/>
                    </a:lnTo>
                    <a:lnTo>
                      <a:pt x="78" y="202"/>
                    </a:lnTo>
                    <a:lnTo>
                      <a:pt x="78" y="191"/>
                    </a:lnTo>
                    <a:lnTo>
                      <a:pt x="76" y="178"/>
                    </a:lnTo>
                    <a:lnTo>
                      <a:pt x="73" y="172"/>
                    </a:lnTo>
                    <a:lnTo>
                      <a:pt x="64" y="159"/>
                    </a:lnTo>
                    <a:lnTo>
                      <a:pt x="56" y="146"/>
                    </a:lnTo>
                    <a:lnTo>
                      <a:pt x="44" y="133"/>
                    </a:lnTo>
                    <a:lnTo>
                      <a:pt x="23" y="110"/>
                    </a:lnTo>
                    <a:lnTo>
                      <a:pt x="12" y="94"/>
                    </a:lnTo>
                    <a:lnTo>
                      <a:pt x="5" y="81"/>
                    </a:lnTo>
                    <a:lnTo>
                      <a:pt x="3" y="72"/>
                    </a:lnTo>
                    <a:lnTo>
                      <a:pt x="0" y="56"/>
                    </a:lnTo>
                    <a:lnTo>
                      <a:pt x="0" y="43"/>
                    </a:lnTo>
                    <a:lnTo>
                      <a:pt x="3" y="32"/>
                    </a:lnTo>
                    <a:lnTo>
                      <a:pt x="5" y="16"/>
                    </a:lnTo>
                    <a:lnTo>
                      <a:pt x="12" y="0"/>
                    </a:lnTo>
                    <a:lnTo>
                      <a:pt x="32" y="19"/>
                    </a:lnTo>
                    <a:lnTo>
                      <a:pt x="26" y="32"/>
                    </a:lnTo>
                    <a:lnTo>
                      <a:pt x="23" y="46"/>
                    </a:lnTo>
                    <a:lnTo>
                      <a:pt x="20" y="59"/>
                    </a:lnTo>
                    <a:lnTo>
                      <a:pt x="20" y="72"/>
                    </a:lnTo>
                    <a:lnTo>
                      <a:pt x="20" y="84"/>
                    </a:lnTo>
                    <a:lnTo>
                      <a:pt x="26" y="100"/>
                    </a:lnTo>
                    <a:lnTo>
                      <a:pt x="29" y="110"/>
                    </a:lnTo>
                    <a:lnTo>
                      <a:pt x="35" y="121"/>
                    </a:lnTo>
                    <a:lnTo>
                      <a:pt x="46" y="127"/>
                    </a:lnTo>
                    <a:lnTo>
                      <a:pt x="61" y="143"/>
                    </a:lnTo>
                    <a:lnTo>
                      <a:pt x="73" y="156"/>
                    </a:lnTo>
                    <a:lnTo>
                      <a:pt x="78" y="165"/>
                    </a:lnTo>
                    <a:lnTo>
                      <a:pt x="90" y="185"/>
                    </a:lnTo>
                    <a:lnTo>
                      <a:pt x="96" y="198"/>
                    </a:lnTo>
                    <a:lnTo>
                      <a:pt x="99" y="208"/>
                    </a:lnTo>
                    <a:lnTo>
                      <a:pt x="102" y="227"/>
                    </a:lnTo>
                    <a:lnTo>
                      <a:pt x="102" y="246"/>
                    </a:lnTo>
                    <a:lnTo>
                      <a:pt x="99" y="259"/>
                    </a:lnTo>
                    <a:lnTo>
                      <a:pt x="99" y="276"/>
                    </a:lnTo>
                    <a:lnTo>
                      <a:pt x="96" y="289"/>
                    </a:lnTo>
                    <a:lnTo>
                      <a:pt x="93" y="302"/>
                    </a:lnTo>
                    <a:lnTo>
                      <a:pt x="87" y="311"/>
                    </a:lnTo>
                    <a:lnTo>
                      <a:pt x="49" y="305"/>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17" name="Freeform 7"/>
              <p:cNvSpPr>
                <a:spLocks/>
              </p:cNvSpPr>
              <p:nvPr/>
            </p:nvSpPr>
            <p:spPr bwMode="ltGray">
              <a:xfrm>
                <a:off x="5358" y="2133"/>
                <a:ext cx="229" cy="114"/>
              </a:xfrm>
              <a:custGeom>
                <a:avLst/>
                <a:gdLst>
                  <a:gd name="T0" fmla="*/ 0 w 229"/>
                  <a:gd name="T1" fmla="*/ 110 h 114"/>
                  <a:gd name="T2" fmla="*/ 6 w 229"/>
                  <a:gd name="T3" fmla="*/ 113 h 114"/>
                  <a:gd name="T4" fmla="*/ 18 w 229"/>
                  <a:gd name="T5" fmla="*/ 113 h 114"/>
                  <a:gd name="T6" fmla="*/ 28 w 229"/>
                  <a:gd name="T7" fmla="*/ 113 h 114"/>
                  <a:gd name="T8" fmla="*/ 36 w 229"/>
                  <a:gd name="T9" fmla="*/ 110 h 114"/>
                  <a:gd name="T10" fmla="*/ 48 w 229"/>
                  <a:gd name="T11" fmla="*/ 107 h 114"/>
                  <a:gd name="T12" fmla="*/ 58 w 229"/>
                  <a:gd name="T13" fmla="*/ 103 h 114"/>
                  <a:gd name="T14" fmla="*/ 64 w 229"/>
                  <a:gd name="T15" fmla="*/ 101 h 114"/>
                  <a:gd name="T16" fmla="*/ 69 w 229"/>
                  <a:gd name="T17" fmla="*/ 92 h 114"/>
                  <a:gd name="T18" fmla="*/ 76 w 229"/>
                  <a:gd name="T19" fmla="*/ 82 h 114"/>
                  <a:gd name="T20" fmla="*/ 79 w 229"/>
                  <a:gd name="T21" fmla="*/ 77 h 114"/>
                  <a:gd name="T22" fmla="*/ 82 w 229"/>
                  <a:gd name="T23" fmla="*/ 70 h 114"/>
                  <a:gd name="T24" fmla="*/ 94 w 229"/>
                  <a:gd name="T25" fmla="*/ 55 h 114"/>
                  <a:gd name="T26" fmla="*/ 106 w 229"/>
                  <a:gd name="T27" fmla="*/ 39 h 114"/>
                  <a:gd name="T28" fmla="*/ 115 w 229"/>
                  <a:gd name="T29" fmla="*/ 36 h 114"/>
                  <a:gd name="T30" fmla="*/ 130 w 229"/>
                  <a:gd name="T31" fmla="*/ 31 h 114"/>
                  <a:gd name="T32" fmla="*/ 143 w 229"/>
                  <a:gd name="T33" fmla="*/ 24 h 114"/>
                  <a:gd name="T34" fmla="*/ 155 w 229"/>
                  <a:gd name="T35" fmla="*/ 21 h 114"/>
                  <a:gd name="T36" fmla="*/ 164 w 229"/>
                  <a:gd name="T37" fmla="*/ 18 h 114"/>
                  <a:gd name="T38" fmla="*/ 176 w 229"/>
                  <a:gd name="T39" fmla="*/ 21 h 114"/>
                  <a:gd name="T40" fmla="*/ 191 w 229"/>
                  <a:gd name="T41" fmla="*/ 24 h 114"/>
                  <a:gd name="T42" fmla="*/ 206 w 229"/>
                  <a:gd name="T43" fmla="*/ 31 h 114"/>
                  <a:gd name="T44" fmla="*/ 213 w 229"/>
                  <a:gd name="T45" fmla="*/ 36 h 114"/>
                  <a:gd name="T46" fmla="*/ 219 w 229"/>
                  <a:gd name="T47" fmla="*/ 42 h 114"/>
                  <a:gd name="T48" fmla="*/ 228 w 229"/>
                  <a:gd name="T49" fmla="*/ 11 h 114"/>
                  <a:gd name="T50" fmla="*/ 221 w 229"/>
                  <a:gd name="T51" fmla="*/ 9 h 114"/>
                  <a:gd name="T52" fmla="*/ 206 w 229"/>
                  <a:gd name="T53" fmla="*/ 3 h 114"/>
                  <a:gd name="T54" fmla="*/ 195 w 229"/>
                  <a:gd name="T55" fmla="*/ 0 h 114"/>
                  <a:gd name="T56" fmla="*/ 180 w 229"/>
                  <a:gd name="T57" fmla="*/ 0 h 114"/>
                  <a:gd name="T58" fmla="*/ 167 w 229"/>
                  <a:gd name="T59" fmla="*/ 0 h 114"/>
                  <a:gd name="T60" fmla="*/ 155 w 229"/>
                  <a:gd name="T61" fmla="*/ 3 h 114"/>
                  <a:gd name="T62" fmla="*/ 140 w 229"/>
                  <a:gd name="T63" fmla="*/ 9 h 114"/>
                  <a:gd name="T64" fmla="*/ 127 w 229"/>
                  <a:gd name="T65" fmla="*/ 15 h 114"/>
                  <a:gd name="T66" fmla="*/ 124 w 229"/>
                  <a:gd name="T67" fmla="*/ 18 h 114"/>
                  <a:gd name="T68" fmla="*/ 109 w 229"/>
                  <a:gd name="T69" fmla="*/ 31 h 114"/>
                  <a:gd name="T70" fmla="*/ 97 w 229"/>
                  <a:gd name="T71" fmla="*/ 42 h 114"/>
                  <a:gd name="T72" fmla="*/ 88 w 229"/>
                  <a:gd name="T73" fmla="*/ 55 h 114"/>
                  <a:gd name="T74" fmla="*/ 76 w 229"/>
                  <a:gd name="T75" fmla="*/ 67 h 114"/>
                  <a:gd name="T76" fmla="*/ 69 w 229"/>
                  <a:gd name="T77" fmla="*/ 73 h 114"/>
                  <a:gd name="T78" fmla="*/ 61 w 229"/>
                  <a:gd name="T79" fmla="*/ 82 h 114"/>
                  <a:gd name="T80" fmla="*/ 51 w 229"/>
                  <a:gd name="T81" fmla="*/ 85 h 114"/>
                  <a:gd name="T82" fmla="*/ 43 w 229"/>
                  <a:gd name="T83" fmla="*/ 88 h 114"/>
                  <a:gd name="T84" fmla="*/ 30 w 229"/>
                  <a:gd name="T85" fmla="*/ 88 h 114"/>
                  <a:gd name="T86" fmla="*/ 24 w 229"/>
                  <a:gd name="T87" fmla="*/ 88 h 114"/>
                  <a:gd name="T88" fmla="*/ 18 w 229"/>
                  <a:gd name="T89" fmla="*/ 85 h 114"/>
                  <a:gd name="T90" fmla="*/ 6 w 229"/>
                  <a:gd name="T91" fmla="*/ 79 h 114"/>
                  <a:gd name="T92" fmla="*/ 0 w 229"/>
                  <a:gd name="T93" fmla="*/ 11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 h="114">
                    <a:moveTo>
                      <a:pt x="0" y="110"/>
                    </a:moveTo>
                    <a:lnTo>
                      <a:pt x="6" y="113"/>
                    </a:lnTo>
                    <a:lnTo>
                      <a:pt x="18" y="113"/>
                    </a:lnTo>
                    <a:lnTo>
                      <a:pt x="28" y="113"/>
                    </a:lnTo>
                    <a:lnTo>
                      <a:pt x="36" y="110"/>
                    </a:lnTo>
                    <a:lnTo>
                      <a:pt x="48" y="107"/>
                    </a:lnTo>
                    <a:lnTo>
                      <a:pt x="58" y="103"/>
                    </a:lnTo>
                    <a:lnTo>
                      <a:pt x="64" y="101"/>
                    </a:lnTo>
                    <a:lnTo>
                      <a:pt x="69" y="92"/>
                    </a:lnTo>
                    <a:lnTo>
                      <a:pt x="76" y="82"/>
                    </a:lnTo>
                    <a:lnTo>
                      <a:pt x="79" y="77"/>
                    </a:lnTo>
                    <a:lnTo>
                      <a:pt x="82" y="70"/>
                    </a:lnTo>
                    <a:lnTo>
                      <a:pt x="94" y="55"/>
                    </a:lnTo>
                    <a:lnTo>
                      <a:pt x="106" y="39"/>
                    </a:lnTo>
                    <a:lnTo>
                      <a:pt x="115" y="36"/>
                    </a:lnTo>
                    <a:lnTo>
                      <a:pt x="130" y="31"/>
                    </a:lnTo>
                    <a:lnTo>
                      <a:pt x="143" y="24"/>
                    </a:lnTo>
                    <a:lnTo>
                      <a:pt x="155" y="21"/>
                    </a:lnTo>
                    <a:lnTo>
                      <a:pt x="164" y="18"/>
                    </a:lnTo>
                    <a:lnTo>
                      <a:pt x="176" y="21"/>
                    </a:lnTo>
                    <a:lnTo>
                      <a:pt x="191" y="24"/>
                    </a:lnTo>
                    <a:lnTo>
                      <a:pt x="206" y="31"/>
                    </a:lnTo>
                    <a:lnTo>
                      <a:pt x="213" y="36"/>
                    </a:lnTo>
                    <a:lnTo>
                      <a:pt x="219" y="42"/>
                    </a:lnTo>
                    <a:lnTo>
                      <a:pt x="228" y="11"/>
                    </a:lnTo>
                    <a:lnTo>
                      <a:pt x="221" y="9"/>
                    </a:lnTo>
                    <a:lnTo>
                      <a:pt x="206" y="3"/>
                    </a:lnTo>
                    <a:lnTo>
                      <a:pt x="195" y="0"/>
                    </a:lnTo>
                    <a:lnTo>
                      <a:pt x="180" y="0"/>
                    </a:lnTo>
                    <a:lnTo>
                      <a:pt x="167" y="0"/>
                    </a:lnTo>
                    <a:lnTo>
                      <a:pt x="155" y="3"/>
                    </a:lnTo>
                    <a:lnTo>
                      <a:pt x="140" y="9"/>
                    </a:lnTo>
                    <a:lnTo>
                      <a:pt x="127" y="15"/>
                    </a:lnTo>
                    <a:lnTo>
                      <a:pt x="124" y="18"/>
                    </a:lnTo>
                    <a:lnTo>
                      <a:pt x="109" y="31"/>
                    </a:lnTo>
                    <a:lnTo>
                      <a:pt x="97" y="42"/>
                    </a:lnTo>
                    <a:lnTo>
                      <a:pt x="88" y="55"/>
                    </a:lnTo>
                    <a:lnTo>
                      <a:pt x="76" y="67"/>
                    </a:lnTo>
                    <a:lnTo>
                      <a:pt x="69" y="73"/>
                    </a:lnTo>
                    <a:lnTo>
                      <a:pt x="61" y="82"/>
                    </a:lnTo>
                    <a:lnTo>
                      <a:pt x="51" y="85"/>
                    </a:lnTo>
                    <a:lnTo>
                      <a:pt x="43" y="88"/>
                    </a:lnTo>
                    <a:lnTo>
                      <a:pt x="30" y="88"/>
                    </a:lnTo>
                    <a:lnTo>
                      <a:pt x="24" y="88"/>
                    </a:lnTo>
                    <a:lnTo>
                      <a:pt x="18" y="85"/>
                    </a:lnTo>
                    <a:lnTo>
                      <a:pt x="6" y="79"/>
                    </a:lnTo>
                    <a:lnTo>
                      <a:pt x="0" y="110"/>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19" name="Freeform 8"/>
              <p:cNvSpPr>
                <a:spLocks/>
              </p:cNvSpPr>
              <p:nvPr/>
            </p:nvSpPr>
            <p:spPr bwMode="ltGray">
              <a:xfrm>
                <a:off x="43" y="1862"/>
                <a:ext cx="233" cy="119"/>
              </a:xfrm>
              <a:custGeom>
                <a:avLst/>
                <a:gdLst>
                  <a:gd name="T0" fmla="*/ 0 w 233"/>
                  <a:gd name="T1" fmla="*/ 115 h 119"/>
                  <a:gd name="T2" fmla="*/ 7 w 233"/>
                  <a:gd name="T3" fmla="*/ 118 h 119"/>
                  <a:gd name="T4" fmla="*/ 19 w 233"/>
                  <a:gd name="T5" fmla="*/ 118 h 119"/>
                  <a:gd name="T6" fmla="*/ 28 w 233"/>
                  <a:gd name="T7" fmla="*/ 118 h 119"/>
                  <a:gd name="T8" fmla="*/ 40 w 233"/>
                  <a:gd name="T9" fmla="*/ 118 h 119"/>
                  <a:gd name="T10" fmla="*/ 49 w 233"/>
                  <a:gd name="T11" fmla="*/ 111 h 119"/>
                  <a:gd name="T12" fmla="*/ 58 w 233"/>
                  <a:gd name="T13" fmla="*/ 108 h 119"/>
                  <a:gd name="T14" fmla="*/ 65 w 233"/>
                  <a:gd name="T15" fmla="*/ 105 h 119"/>
                  <a:gd name="T16" fmla="*/ 73 w 233"/>
                  <a:gd name="T17" fmla="*/ 95 h 119"/>
                  <a:gd name="T18" fmla="*/ 76 w 233"/>
                  <a:gd name="T19" fmla="*/ 86 h 119"/>
                  <a:gd name="T20" fmla="*/ 83 w 233"/>
                  <a:gd name="T21" fmla="*/ 79 h 119"/>
                  <a:gd name="T22" fmla="*/ 86 w 233"/>
                  <a:gd name="T23" fmla="*/ 73 h 119"/>
                  <a:gd name="T24" fmla="*/ 95 w 233"/>
                  <a:gd name="T25" fmla="*/ 58 h 119"/>
                  <a:gd name="T26" fmla="*/ 110 w 233"/>
                  <a:gd name="T27" fmla="*/ 45 h 119"/>
                  <a:gd name="T28" fmla="*/ 116 w 233"/>
                  <a:gd name="T29" fmla="*/ 39 h 119"/>
                  <a:gd name="T30" fmla="*/ 131 w 233"/>
                  <a:gd name="T31" fmla="*/ 32 h 119"/>
                  <a:gd name="T32" fmla="*/ 146 w 233"/>
                  <a:gd name="T33" fmla="*/ 26 h 119"/>
                  <a:gd name="T34" fmla="*/ 156 w 233"/>
                  <a:gd name="T35" fmla="*/ 23 h 119"/>
                  <a:gd name="T36" fmla="*/ 164 w 233"/>
                  <a:gd name="T37" fmla="*/ 23 h 119"/>
                  <a:gd name="T38" fmla="*/ 177 w 233"/>
                  <a:gd name="T39" fmla="*/ 23 h 119"/>
                  <a:gd name="T40" fmla="*/ 192 w 233"/>
                  <a:gd name="T41" fmla="*/ 26 h 119"/>
                  <a:gd name="T42" fmla="*/ 207 w 233"/>
                  <a:gd name="T43" fmla="*/ 32 h 119"/>
                  <a:gd name="T44" fmla="*/ 217 w 233"/>
                  <a:gd name="T45" fmla="*/ 42 h 119"/>
                  <a:gd name="T46" fmla="*/ 220 w 233"/>
                  <a:gd name="T47" fmla="*/ 48 h 119"/>
                  <a:gd name="T48" fmla="*/ 232 w 233"/>
                  <a:gd name="T49" fmla="*/ 16 h 119"/>
                  <a:gd name="T50" fmla="*/ 222 w 233"/>
                  <a:gd name="T51" fmla="*/ 10 h 119"/>
                  <a:gd name="T52" fmla="*/ 210 w 233"/>
                  <a:gd name="T53" fmla="*/ 4 h 119"/>
                  <a:gd name="T54" fmla="*/ 195 w 233"/>
                  <a:gd name="T55" fmla="*/ 4 h 119"/>
                  <a:gd name="T56" fmla="*/ 183 w 233"/>
                  <a:gd name="T57" fmla="*/ 0 h 119"/>
                  <a:gd name="T58" fmla="*/ 167 w 233"/>
                  <a:gd name="T59" fmla="*/ 0 h 119"/>
                  <a:gd name="T60" fmla="*/ 156 w 233"/>
                  <a:gd name="T61" fmla="*/ 4 h 119"/>
                  <a:gd name="T62" fmla="*/ 141 w 233"/>
                  <a:gd name="T63" fmla="*/ 10 h 119"/>
                  <a:gd name="T64" fmla="*/ 131 w 233"/>
                  <a:gd name="T65" fmla="*/ 16 h 119"/>
                  <a:gd name="T66" fmla="*/ 126 w 233"/>
                  <a:gd name="T67" fmla="*/ 20 h 119"/>
                  <a:gd name="T68" fmla="*/ 110 w 233"/>
                  <a:gd name="T69" fmla="*/ 32 h 119"/>
                  <a:gd name="T70" fmla="*/ 101 w 233"/>
                  <a:gd name="T71" fmla="*/ 45 h 119"/>
                  <a:gd name="T72" fmla="*/ 88 w 233"/>
                  <a:gd name="T73" fmla="*/ 58 h 119"/>
                  <a:gd name="T74" fmla="*/ 80 w 233"/>
                  <a:gd name="T75" fmla="*/ 70 h 119"/>
                  <a:gd name="T76" fmla="*/ 73 w 233"/>
                  <a:gd name="T77" fmla="*/ 79 h 119"/>
                  <a:gd name="T78" fmla="*/ 61 w 233"/>
                  <a:gd name="T79" fmla="*/ 86 h 119"/>
                  <a:gd name="T80" fmla="*/ 52 w 233"/>
                  <a:gd name="T81" fmla="*/ 89 h 119"/>
                  <a:gd name="T82" fmla="*/ 43 w 233"/>
                  <a:gd name="T83" fmla="*/ 92 h 119"/>
                  <a:gd name="T84" fmla="*/ 34 w 233"/>
                  <a:gd name="T85" fmla="*/ 92 h 119"/>
                  <a:gd name="T86" fmla="*/ 25 w 233"/>
                  <a:gd name="T87" fmla="*/ 92 h 119"/>
                  <a:gd name="T88" fmla="*/ 19 w 233"/>
                  <a:gd name="T89" fmla="*/ 89 h 119"/>
                  <a:gd name="T90" fmla="*/ 7 w 233"/>
                  <a:gd name="T91" fmla="*/ 83 h 119"/>
                  <a:gd name="T92" fmla="*/ 0 w 233"/>
                  <a:gd name="T93" fmla="*/ 11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3" h="119">
                    <a:moveTo>
                      <a:pt x="0" y="115"/>
                    </a:moveTo>
                    <a:lnTo>
                      <a:pt x="7" y="118"/>
                    </a:lnTo>
                    <a:lnTo>
                      <a:pt x="19" y="118"/>
                    </a:lnTo>
                    <a:lnTo>
                      <a:pt x="28" y="118"/>
                    </a:lnTo>
                    <a:lnTo>
                      <a:pt x="40" y="118"/>
                    </a:lnTo>
                    <a:lnTo>
                      <a:pt x="49" y="111"/>
                    </a:lnTo>
                    <a:lnTo>
                      <a:pt x="58" y="108"/>
                    </a:lnTo>
                    <a:lnTo>
                      <a:pt x="65" y="105"/>
                    </a:lnTo>
                    <a:lnTo>
                      <a:pt x="73" y="95"/>
                    </a:lnTo>
                    <a:lnTo>
                      <a:pt x="76" y="86"/>
                    </a:lnTo>
                    <a:lnTo>
                      <a:pt x="83" y="79"/>
                    </a:lnTo>
                    <a:lnTo>
                      <a:pt x="86" y="73"/>
                    </a:lnTo>
                    <a:lnTo>
                      <a:pt x="95" y="58"/>
                    </a:lnTo>
                    <a:lnTo>
                      <a:pt x="110" y="45"/>
                    </a:lnTo>
                    <a:lnTo>
                      <a:pt x="116" y="39"/>
                    </a:lnTo>
                    <a:lnTo>
                      <a:pt x="131" y="32"/>
                    </a:lnTo>
                    <a:lnTo>
                      <a:pt x="146" y="26"/>
                    </a:lnTo>
                    <a:lnTo>
                      <a:pt x="156" y="23"/>
                    </a:lnTo>
                    <a:lnTo>
                      <a:pt x="164" y="23"/>
                    </a:lnTo>
                    <a:lnTo>
                      <a:pt x="177" y="23"/>
                    </a:lnTo>
                    <a:lnTo>
                      <a:pt x="192" y="26"/>
                    </a:lnTo>
                    <a:lnTo>
                      <a:pt x="207" y="32"/>
                    </a:lnTo>
                    <a:lnTo>
                      <a:pt x="217" y="42"/>
                    </a:lnTo>
                    <a:lnTo>
                      <a:pt x="220" y="48"/>
                    </a:lnTo>
                    <a:lnTo>
                      <a:pt x="232" y="16"/>
                    </a:lnTo>
                    <a:lnTo>
                      <a:pt x="222" y="10"/>
                    </a:lnTo>
                    <a:lnTo>
                      <a:pt x="210" y="4"/>
                    </a:lnTo>
                    <a:lnTo>
                      <a:pt x="195" y="4"/>
                    </a:lnTo>
                    <a:lnTo>
                      <a:pt x="183" y="0"/>
                    </a:lnTo>
                    <a:lnTo>
                      <a:pt x="167" y="0"/>
                    </a:lnTo>
                    <a:lnTo>
                      <a:pt x="156" y="4"/>
                    </a:lnTo>
                    <a:lnTo>
                      <a:pt x="141" y="10"/>
                    </a:lnTo>
                    <a:lnTo>
                      <a:pt x="131" y="16"/>
                    </a:lnTo>
                    <a:lnTo>
                      <a:pt x="126" y="20"/>
                    </a:lnTo>
                    <a:lnTo>
                      <a:pt x="110" y="32"/>
                    </a:lnTo>
                    <a:lnTo>
                      <a:pt x="101" y="45"/>
                    </a:lnTo>
                    <a:lnTo>
                      <a:pt x="88" y="58"/>
                    </a:lnTo>
                    <a:lnTo>
                      <a:pt x="80" y="70"/>
                    </a:lnTo>
                    <a:lnTo>
                      <a:pt x="73" y="79"/>
                    </a:lnTo>
                    <a:lnTo>
                      <a:pt x="61" y="86"/>
                    </a:lnTo>
                    <a:lnTo>
                      <a:pt x="52" y="89"/>
                    </a:lnTo>
                    <a:lnTo>
                      <a:pt x="43" y="92"/>
                    </a:lnTo>
                    <a:lnTo>
                      <a:pt x="34" y="92"/>
                    </a:lnTo>
                    <a:lnTo>
                      <a:pt x="25" y="92"/>
                    </a:lnTo>
                    <a:lnTo>
                      <a:pt x="19" y="89"/>
                    </a:lnTo>
                    <a:lnTo>
                      <a:pt x="7" y="83"/>
                    </a:lnTo>
                    <a:lnTo>
                      <a:pt x="0" y="115"/>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20" name="Freeform 9"/>
              <p:cNvSpPr>
                <a:spLocks/>
              </p:cNvSpPr>
              <p:nvPr/>
            </p:nvSpPr>
            <p:spPr bwMode="ltGray">
              <a:xfrm>
                <a:off x="454" y="3914"/>
                <a:ext cx="232" cy="116"/>
              </a:xfrm>
              <a:custGeom>
                <a:avLst/>
                <a:gdLst>
                  <a:gd name="T0" fmla="*/ 0 w 232"/>
                  <a:gd name="T1" fmla="*/ 111 h 116"/>
                  <a:gd name="T2" fmla="*/ 9 w 232"/>
                  <a:gd name="T3" fmla="*/ 115 h 116"/>
                  <a:gd name="T4" fmla="*/ 19 w 232"/>
                  <a:gd name="T5" fmla="*/ 115 h 116"/>
                  <a:gd name="T6" fmla="*/ 30 w 232"/>
                  <a:gd name="T7" fmla="*/ 115 h 116"/>
                  <a:gd name="T8" fmla="*/ 40 w 232"/>
                  <a:gd name="T9" fmla="*/ 111 h 116"/>
                  <a:gd name="T10" fmla="*/ 49 w 232"/>
                  <a:gd name="T11" fmla="*/ 108 h 116"/>
                  <a:gd name="T12" fmla="*/ 61 w 232"/>
                  <a:gd name="T13" fmla="*/ 105 h 116"/>
                  <a:gd name="T14" fmla="*/ 64 w 232"/>
                  <a:gd name="T15" fmla="*/ 102 h 116"/>
                  <a:gd name="T16" fmla="*/ 73 w 232"/>
                  <a:gd name="T17" fmla="*/ 93 h 116"/>
                  <a:gd name="T18" fmla="*/ 76 w 232"/>
                  <a:gd name="T19" fmla="*/ 84 h 116"/>
                  <a:gd name="T20" fmla="*/ 82 w 232"/>
                  <a:gd name="T21" fmla="*/ 77 h 116"/>
                  <a:gd name="T22" fmla="*/ 85 w 232"/>
                  <a:gd name="T23" fmla="*/ 72 h 116"/>
                  <a:gd name="T24" fmla="*/ 95 w 232"/>
                  <a:gd name="T25" fmla="*/ 56 h 116"/>
                  <a:gd name="T26" fmla="*/ 110 w 232"/>
                  <a:gd name="T27" fmla="*/ 43 h 116"/>
                  <a:gd name="T28" fmla="*/ 116 w 232"/>
                  <a:gd name="T29" fmla="*/ 38 h 116"/>
                  <a:gd name="T30" fmla="*/ 131 w 232"/>
                  <a:gd name="T31" fmla="*/ 31 h 116"/>
                  <a:gd name="T32" fmla="*/ 146 w 232"/>
                  <a:gd name="T33" fmla="*/ 25 h 116"/>
                  <a:gd name="T34" fmla="*/ 155 w 232"/>
                  <a:gd name="T35" fmla="*/ 22 h 116"/>
                  <a:gd name="T36" fmla="*/ 167 w 232"/>
                  <a:gd name="T37" fmla="*/ 18 h 116"/>
                  <a:gd name="T38" fmla="*/ 176 w 232"/>
                  <a:gd name="T39" fmla="*/ 22 h 116"/>
                  <a:gd name="T40" fmla="*/ 191 w 232"/>
                  <a:gd name="T41" fmla="*/ 25 h 116"/>
                  <a:gd name="T42" fmla="*/ 206 w 232"/>
                  <a:gd name="T43" fmla="*/ 31 h 116"/>
                  <a:gd name="T44" fmla="*/ 216 w 232"/>
                  <a:gd name="T45" fmla="*/ 38 h 116"/>
                  <a:gd name="T46" fmla="*/ 219 w 232"/>
                  <a:gd name="T47" fmla="*/ 46 h 116"/>
                  <a:gd name="T48" fmla="*/ 231 w 232"/>
                  <a:gd name="T49" fmla="*/ 13 h 116"/>
                  <a:gd name="T50" fmla="*/ 222 w 232"/>
                  <a:gd name="T51" fmla="*/ 10 h 116"/>
                  <a:gd name="T52" fmla="*/ 209 w 232"/>
                  <a:gd name="T53" fmla="*/ 3 h 116"/>
                  <a:gd name="T54" fmla="*/ 194 w 232"/>
                  <a:gd name="T55" fmla="*/ 0 h 116"/>
                  <a:gd name="T56" fmla="*/ 182 w 232"/>
                  <a:gd name="T57" fmla="*/ 0 h 116"/>
                  <a:gd name="T58" fmla="*/ 167 w 232"/>
                  <a:gd name="T59" fmla="*/ 0 h 116"/>
                  <a:gd name="T60" fmla="*/ 155 w 232"/>
                  <a:gd name="T61" fmla="*/ 3 h 116"/>
                  <a:gd name="T62" fmla="*/ 143 w 232"/>
                  <a:gd name="T63" fmla="*/ 10 h 116"/>
                  <a:gd name="T64" fmla="*/ 131 w 232"/>
                  <a:gd name="T65" fmla="*/ 13 h 116"/>
                  <a:gd name="T66" fmla="*/ 125 w 232"/>
                  <a:gd name="T67" fmla="*/ 18 h 116"/>
                  <a:gd name="T68" fmla="*/ 113 w 232"/>
                  <a:gd name="T69" fmla="*/ 31 h 116"/>
                  <a:gd name="T70" fmla="*/ 100 w 232"/>
                  <a:gd name="T71" fmla="*/ 43 h 116"/>
                  <a:gd name="T72" fmla="*/ 88 w 232"/>
                  <a:gd name="T73" fmla="*/ 56 h 116"/>
                  <a:gd name="T74" fmla="*/ 80 w 232"/>
                  <a:gd name="T75" fmla="*/ 69 h 116"/>
                  <a:gd name="T76" fmla="*/ 73 w 232"/>
                  <a:gd name="T77" fmla="*/ 74 h 116"/>
                  <a:gd name="T78" fmla="*/ 61 w 232"/>
                  <a:gd name="T79" fmla="*/ 84 h 116"/>
                  <a:gd name="T80" fmla="*/ 52 w 232"/>
                  <a:gd name="T81" fmla="*/ 87 h 116"/>
                  <a:gd name="T82" fmla="*/ 45 w 232"/>
                  <a:gd name="T83" fmla="*/ 90 h 116"/>
                  <a:gd name="T84" fmla="*/ 34 w 232"/>
                  <a:gd name="T85" fmla="*/ 90 h 116"/>
                  <a:gd name="T86" fmla="*/ 25 w 232"/>
                  <a:gd name="T87" fmla="*/ 90 h 116"/>
                  <a:gd name="T88" fmla="*/ 19 w 232"/>
                  <a:gd name="T89" fmla="*/ 87 h 116"/>
                  <a:gd name="T90" fmla="*/ 7 w 232"/>
                  <a:gd name="T91" fmla="*/ 80 h 116"/>
                  <a:gd name="T92" fmla="*/ 0 w 232"/>
                  <a:gd name="T93" fmla="*/ 11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2" h="116">
                    <a:moveTo>
                      <a:pt x="0" y="111"/>
                    </a:moveTo>
                    <a:lnTo>
                      <a:pt x="9" y="115"/>
                    </a:lnTo>
                    <a:lnTo>
                      <a:pt x="19" y="115"/>
                    </a:lnTo>
                    <a:lnTo>
                      <a:pt x="30" y="115"/>
                    </a:lnTo>
                    <a:lnTo>
                      <a:pt x="40" y="111"/>
                    </a:lnTo>
                    <a:lnTo>
                      <a:pt x="49" y="108"/>
                    </a:lnTo>
                    <a:lnTo>
                      <a:pt x="61" y="105"/>
                    </a:lnTo>
                    <a:lnTo>
                      <a:pt x="64" y="102"/>
                    </a:lnTo>
                    <a:lnTo>
                      <a:pt x="73" y="93"/>
                    </a:lnTo>
                    <a:lnTo>
                      <a:pt x="76" y="84"/>
                    </a:lnTo>
                    <a:lnTo>
                      <a:pt x="82" y="77"/>
                    </a:lnTo>
                    <a:lnTo>
                      <a:pt x="85" y="72"/>
                    </a:lnTo>
                    <a:lnTo>
                      <a:pt x="95" y="56"/>
                    </a:lnTo>
                    <a:lnTo>
                      <a:pt x="110" y="43"/>
                    </a:lnTo>
                    <a:lnTo>
                      <a:pt x="116" y="38"/>
                    </a:lnTo>
                    <a:lnTo>
                      <a:pt x="131" y="31"/>
                    </a:lnTo>
                    <a:lnTo>
                      <a:pt x="146" y="25"/>
                    </a:lnTo>
                    <a:lnTo>
                      <a:pt x="155" y="22"/>
                    </a:lnTo>
                    <a:lnTo>
                      <a:pt x="167" y="18"/>
                    </a:lnTo>
                    <a:lnTo>
                      <a:pt x="176" y="22"/>
                    </a:lnTo>
                    <a:lnTo>
                      <a:pt x="191" y="25"/>
                    </a:lnTo>
                    <a:lnTo>
                      <a:pt x="206" y="31"/>
                    </a:lnTo>
                    <a:lnTo>
                      <a:pt x="216" y="38"/>
                    </a:lnTo>
                    <a:lnTo>
                      <a:pt x="219" y="46"/>
                    </a:lnTo>
                    <a:lnTo>
                      <a:pt x="231" y="13"/>
                    </a:lnTo>
                    <a:lnTo>
                      <a:pt x="222" y="10"/>
                    </a:lnTo>
                    <a:lnTo>
                      <a:pt x="209" y="3"/>
                    </a:lnTo>
                    <a:lnTo>
                      <a:pt x="194" y="0"/>
                    </a:lnTo>
                    <a:lnTo>
                      <a:pt x="182" y="0"/>
                    </a:lnTo>
                    <a:lnTo>
                      <a:pt x="167" y="0"/>
                    </a:lnTo>
                    <a:lnTo>
                      <a:pt x="155" y="3"/>
                    </a:lnTo>
                    <a:lnTo>
                      <a:pt x="143" y="10"/>
                    </a:lnTo>
                    <a:lnTo>
                      <a:pt x="131" y="13"/>
                    </a:lnTo>
                    <a:lnTo>
                      <a:pt x="125" y="18"/>
                    </a:lnTo>
                    <a:lnTo>
                      <a:pt x="113" y="31"/>
                    </a:lnTo>
                    <a:lnTo>
                      <a:pt x="100" y="43"/>
                    </a:lnTo>
                    <a:lnTo>
                      <a:pt x="88" y="56"/>
                    </a:lnTo>
                    <a:lnTo>
                      <a:pt x="80" y="69"/>
                    </a:lnTo>
                    <a:lnTo>
                      <a:pt x="73" y="74"/>
                    </a:lnTo>
                    <a:lnTo>
                      <a:pt x="61" y="84"/>
                    </a:lnTo>
                    <a:lnTo>
                      <a:pt x="52" y="87"/>
                    </a:lnTo>
                    <a:lnTo>
                      <a:pt x="45" y="90"/>
                    </a:lnTo>
                    <a:lnTo>
                      <a:pt x="34" y="90"/>
                    </a:lnTo>
                    <a:lnTo>
                      <a:pt x="25" y="90"/>
                    </a:lnTo>
                    <a:lnTo>
                      <a:pt x="19" y="87"/>
                    </a:lnTo>
                    <a:lnTo>
                      <a:pt x="7" y="80"/>
                    </a:lnTo>
                    <a:lnTo>
                      <a:pt x="0" y="111"/>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21" name="Freeform 10"/>
              <p:cNvSpPr>
                <a:spLocks/>
              </p:cNvSpPr>
              <p:nvPr/>
            </p:nvSpPr>
            <p:spPr bwMode="ltGray">
              <a:xfrm>
                <a:off x="5314" y="1011"/>
                <a:ext cx="233" cy="119"/>
              </a:xfrm>
              <a:custGeom>
                <a:avLst/>
                <a:gdLst>
                  <a:gd name="T0" fmla="*/ 232 w 233"/>
                  <a:gd name="T1" fmla="*/ 115 h 119"/>
                  <a:gd name="T2" fmla="*/ 222 w 233"/>
                  <a:gd name="T3" fmla="*/ 115 h 119"/>
                  <a:gd name="T4" fmla="*/ 214 w 233"/>
                  <a:gd name="T5" fmla="*/ 118 h 119"/>
                  <a:gd name="T6" fmla="*/ 201 w 233"/>
                  <a:gd name="T7" fmla="*/ 118 h 119"/>
                  <a:gd name="T8" fmla="*/ 192 w 233"/>
                  <a:gd name="T9" fmla="*/ 115 h 119"/>
                  <a:gd name="T10" fmla="*/ 183 w 233"/>
                  <a:gd name="T11" fmla="*/ 112 h 119"/>
                  <a:gd name="T12" fmla="*/ 171 w 233"/>
                  <a:gd name="T13" fmla="*/ 106 h 119"/>
                  <a:gd name="T14" fmla="*/ 164 w 233"/>
                  <a:gd name="T15" fmla="*/ 102 h 119"/>
                  <a:gd name="T16" fmla="*/ 158 w 233"/>
                  <a:gd name="T17" fmla="*/ 94 h 119"/>
                  <a:gd name="T18" fmla="*/ 153 w 233"/>
                  <a:gd name="T19" fmla="*/ 84 h 119"/>
                  <a:gd name="T20" fmla="*/ 149 w 233"/>
                  <a:gd name="T21" fmla="*/ 78 h 119"/>
                  <a:gd name="T22" fmla="*/ 146 w 233"/>
                  <a:gd name="T23" fmla="*/ 71 h 119"/>
                  <a:gd name="T24" fmla="*/ 134 w 233"/>
                  <a:gd name="T25" fmla="*/ 59 h 119"/>
                  <a:gd name="T26" fmla="*/ 122 w 233"/>
                  <a:gd name="T27" fmla="*/ 44 h 119"/>
                  <a:gd name="T28" fmla="*/ 113 w 233"/>
                  <a:gd name="T29" fmla="*/ 37 h 119"/>
                  <a:gd name="T30" fmla="*/ 97 w 233"/>
                  <a:gd name="T31" fmla="*/ 31 h 119"/>
                  <a:gd name="T32" fmla="*/ 85 w 233"/>
                  <a:gd name="T33" fmla="*/ 28 h 119"/>
                  <a:gd name="T34" fmla="*/ 73 w 233"/>
                  <a:gd name="T35" fmla="*/ 24 h 119"/>
                  <a:gd name="T36" fmla="*/ 64 w 233"/>
                  <a:gd name="T37" fmla="*/ 21 h 119"/>
                  <a:gd name="T38" fmla="*/ 52 w 233"/>
                  <a:gd name="T39" fmla="*/ 24 h 119"/>
                  <a:gd name="T40" fmla="*/ 39 w 233"/>
                  <a:gd name="T41" fmla="*/ 28 h 119"/>
                  <a:gd name="T42" fmla="*/ 24 w 233"/>
                  <a:gd name="T43" fmla="*/ 31 h 119"/>
                  <a:gd name="T44" fmla="*/ 15 w 233"/>
                  <a:gd name="T45" fmla="*/ 40 h 119"/>
                  <a:gd name="T46" fmla="*/ 9 w 233"/>
                  <a:gd name="T47" fmla="*/ 47 h 119"/>
                  <a:gd name="T48" fmla="*/ 0 w 233"/>
                  <a:gd name="T49" fmla="*/ 16 h 119"/>
                  <a:gd name="T50" fmla="*/ 6 w 233"/>
                  <a:gd name="T51" fmla="*/ 9 h 119"/>
                  <a:gd name="T52" fmla="*/ 21 w 233"/>
                  <a:gd name="T53" fmla="*/ 6 h 119"/>
                  <a:gd name="T54" fmla="*/ 33 w 233"/>
                  <a:gd name="T55" fmla="*/ 3 h 119"/>
                  <a:gd name="T56" fmla="*/ 49 w 233"/>
                  <a:gd name="T57" fmla="*/ 0 h 119"/>
                  <a:gd name="T58" fmla="*/ 61 w 233"/>
                  <a:gd name="T59" fmla="*/ 3 h 119"/>
                  <a:gd name="T60" fmla="*/ 73 w 233"/>
                  <a:gd name="T61" fmla="*/ 6 h 119"/>
                  <a:gd name="T62" fmla="*/ 88 w 233"/>
                  <a:gd name="T63" fmla="*/ 13 h 119"/>
                  <a:gd name="T64" fmla="*/ 100 w 233"/>
                  <a:gd name="T65" fmla="*/ 16 h 119"/>
                  <a:gd name="T66" fmla="*/ 107 w 233"/>
                  <a:gd name="T67" fmla="*/ 21 h 119"/>
                  <a:gd name="T68" fmla="*/ 118 w 233"/>
                  <a:gd name="T69" fmla="*/ 31 h 119"/>
                  <a:gd name="T70" fmla="*/ 131 w 233"/>
                  <a:gd name="T71" fmla="*/ 47 h 119"/>
                  <a:gd name="T72" fmla="*/ 143 w 233"/>
                  <a:gd name="T73" fmla="*/ 59 h 119"/>
                  <a:gd name="T74" fmla="*/ 153 w 233"/>
                  <a:gd name="T75" fmla="*/ 71 h 119"/>
                  <a:gd name="T76" fmla="*/ 158 w 233"/>
                  <a:gd name="T77" fmla="*/ 78 h 119"/>
                  <a:gd name="T78" fmla="*/ 168 w 233"/>
                  <a:gd name="T79" fmla="*/ 84 h 119"/>
                  <a:gd name="T80" fmla="*/ 177 w 233"/>
                  <a:gd name="T81" fmla="*/ 91 h 119"/>
                  <a:gd name="T82" fmla="*/ 186 w 233"/>
                  <a:gd name="T83" fmla="*/ 94 h 119"/>
                  <a:gd name="T84" fmla="*/ 199 w 233"/>
                  <a:gd name="T85" fmla="*/ 94 h 119"/>
                  <a:gd name="T86" fmla="*/ 204 w 233"/>
                  <a:gd name="T87" fmla="*/ 91 h 119"/>
                  <a:gd name="T88" fmla="*/ 214 w 233"/>
                  <a:gd name="T89" fmla="*/ 91 h 119"/>
                  <a:gd name="T90" fmla="*/ 225 w 233"/>
                  <a:gd name="T91" fmla="*/ 84 h 119"/>
                  <a:gd name="T92" fmla="*/ 232 w 233"/>
                  <a:gd name="T93" fmla="*/ 11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3" h="119">
                    <a:moveTo>
                      <a:pt x="232" y="115"/>
                    </a:moveTo>
                    <a:lnTo>
                      <a:pt x="222" y="115"/>
                    </a:lnTo>
                    <a:lnTo>
                      <a:pt x="214" y="118"/>
                    </a:lnTo>
                    <a:lnTo>
                      <a:pt x="201" y="118"/>
                    </a:lnTo>
                    <a:lnTo>
                      <a:pt x="192" y="115"/>
                    </a:lnTo>
                    <a:lnTo>
                      <a:pt x="183" y="112"/>
                    </a:lnTo>
                    <a:lnTo>
                      <a:pt x="171" y="106"/>
                    </a:lnTo>
                    <a:lnTo>
                      <a:pt x="164" y="102"/>
                    </a:lnTo>
                    <a:lnTo>
                      <a:pt x="158" y="94"/>
                    </a:lnTo>
                    <a:lnTo>
                      <a:pt x="153" y="84"/>
                    </a:lnTo>
                    <a:lnTo>
                      <a:pt x="149" y="78"/>
                    </a:lnTo>
                    <a:lnTo>
                      <a:pt x="146" y="71"/>
                    </a:lnTo>
                    <a:lnTo>
                      <a:pt x="134" y="59"/>
                    </a:lnTo>
                    <a:lnTo>
                      <a:pt x="122" y="44"/>
                    </a:lnTo>
                    <a:lnTo>
                      <a:pt x="113" y="37"/>
                    </a:lnTo>
                    <a:lnTo>
                      <a:pt x="97" y="31"/>
                    </a:lnTo>
                    <a:lnTo>
                      <a:pt x="85" y="28"/>
                    </a:lnTo>
                    <a:lnTo>
                      <a:pt x="73" y="24"/>
                    </a:lnTo>
                    <a:lnTo>
                      <a:pt x="64" y="21"/>
                    </a:lnTo>
                    <a:lnTo>
                      <a:pt x="52" y="24"/>
                    </a:lnTo>
                    <a:lnTo>
                      <a:pt x="39" y="28"/>
                    </a:lnTo>
                    <a:lnTo>
                      <a:pt x="24" y="31"/>
                    </a:lnTo>
                    <a:lnTo>
                      <a:pt x="15" y="40"/>
                    </a:lnTo>
                    <a:lnTo>
                      <a:pt x="9" y="47"/>
                    </a:lnTo>
                    <a:lnTo>
                      <a:pt x="0" y="16"/>
                    </a:lnTo>
                    <a:lnTo>
                      <a:pt x="6" y="9"/>
                    </a:lnTo>
                    <a:lnTo>
                      <a:pt x="21" y="6"/>
                    </a:lnTo>
                    <a:lnTo>
                      <a:pt x="33" y="3"/>
                    </a:lnTo>
                    <a:lnTo>
                      <a:pt x="49" y="0"/>
                    </a:lnTo>
                    <a:lnTo>
                      <a:pt x="61" y="3"/>
                    </a:lnTo>
                    <a:lnTo>
                      <a:pt x="73" y="6"/>
                    </a:lnTo>
                    <a:lnTo>
                      <a:pt x="88" y="13"/>
                    </a:lnTo>
                    <a:lnTo>
                      <a:pt x="100" y="16"/>
                    </a:lnTo>
                    <a:lnTo>
                      <a:pt x="107" y="21"/>
                    </a:lnTo>
                    <a:lnTo>
                      <a:pt x="118" y="31"/>
                    </a:lnTo>
                    <a:lnTo>
                      <a:pt x="131" y="47"/>
                    </a:lnTo>
                    <a:lnTo>
                      <a:pt x="143" y="59"/>
                    </a:lnTo>
                    <a:lnTo>
                      <a:pt x="153" y="71"/>
                    </a:lnTo>
                    <a:lnTo>
                      <a:pt x="158" y="78"/>
                    </a:lnTo>
                    <a:lnTo>
                      <a:pt x="168" y="84"/>
                    </a:lnTo>
                    <a:lnTo>
                      <a:pt x="177" y="91"/>
                    </a:lnTo>
                    <a:lnTo>
                      <a:pt x="186" y="94"/>
                    </a:lnTo>
                    <a:lnTo>
                      <a:pt x="199" y="94"/>
                    </a:lnTo>
                    <a:lnTo>
                      <a:pt x="204" y="91"/>
                    </a:lnTo>
                    <a:lnTo>
                      <a:pt x="214" y="91"/>
                    </a:lnTo>
                    <a:lnTo>
                      <a:pt x="225" y="84"/>
                    </a:lnTo>
                    <a:lnTo>
                      <a:pt x="232" y="115"/>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22" name="Freeform 11"/>
              <p:cNvSpPr>
                <a:spLocks/>
              </p:cNvSpPr>
              <p:nvPr/>
            </p:nvSpPr>
            <p:spPr bwMode="ltGray">
              <a:xfrm>
                <a:off x="1852" y="147"/>
                <a:ext cx="232" cy="114"/>
              </a:xfrm>
              <a:custGeom>
                <a:avLst/>
                <a:gdLst>
                  <a:gd name="T0" fmla="*/ 231 w 232"/>
                  <a:gd name="T1" fmla="*/ 110 h 114"/>
                  <a:gd name="T2" fmla="*/ 221 w 232"/>
                  <a:gd name="T3" fmla="*/ 113 h 114"/>
                  <a:gd name="T4" fmla="*/ 213 w 232"/>
                  <a:gd name="T5" fmla="*/ 113 h 114"/>
                  <a:gd name="T6" fmla="*/ 201 w 232"/>
                  <a:gd name="T7" fmla="*/ 113 h 114"/>
                  <a:gd name="T8" fmla="*/ 191 w 232"/>
                  <a:gd name="T9" fmla="*/ 113 h 114"/>
                  <a:gd name="T10" fmla="*/ 183 w 232"/>
                  <a:gd name="T11" fmla="*/ 110 h 114"/>
                  <a:gd name="T12" fmla="*/ 170 w 232"/>
                  <a:gd name="T13" fmla="*/ 104 h 114"/>
                  <a:gd name="T14" fmla="*/ 167 w 232"/>
                  <a:gd name="T15" fmla="*/ 102 h 114"/>
                  <a:gd name="T16" fmla="*/ 158 w 232"/>
                  <a:gd name="T17" fmla="*/ 92 h 114"/>
                  <a:gd name="T18" fmla="*/ 155 w 232"/>
                  <a:gd name="T19" fmla="*/ 82 h 114"/>
                  <a:gd name="T20" fmla="*/ 148 w 232"/>
                  <a:gd name="T21" fmla="*/ 77 h 114"/>
                  <a:gd name="T22" fmla="*/ 145 w 232"/>
                  <a:gd name="T23" fmla="*/ 71 h 114"/>
                  <a:gd name="T24" fmla="*/ 133 w 232"/>
                  <a:gd name="T25" fmla="*/ 56 h 114"/>
                  <a:gd name="T26" fmla="*/ 122 w 232"/>
                  <a:gd name="T27" fmla="*/ 43 h 114"/>
                  <a:gd name="T28" fmla="*/ 112 w 232"/>
                  <a:gd name="T29" fmla="*/ 36 h 114"/>
                  <a:gd name="T30" fmla="*/ 100 w 232"/>
                  <a:gd name="T31" fmla="*/ 31 h 114"/>
                  <a:gd name="T32" fmla="*/ 85 w 232"/>
                  <a:gd name="T33" fmla="*/ 25 h 114"/>
                  <a:gd name="T34" fmla="*/ 76 w 232"/>
                  <a:gd name="T35" fmla="*/ 21 h 114"/>
                  <a:gd name="T36" fmla="*/ 64 w 232"/>
                  <a:gd name="T37" fmla="*/ 21 h 114"/>
                  <a:gd name="T38" fmla="*/ 54 w 232"/>
                  <a:gd name="T39" fmla="*/ 21 h 114"/>
                  <a:gd name="T40" fmla="*/ 39 w 232"/>
                  <a:gd name="T41" fmla="*/ 25 h 114"/>
                  <a:gd name="T42" fmla="*/ 24 w 232"/>
                  <a:gd name="T43" fmla="*/ 31 h 114"/>
                  <a:gd name="T44" fmla="*/ 15 w 232"/>
                  <a:gd name="T45" fmla="*/ 36 h 114"/>
                  <a:gd name="T46" fmla="*/ 9 w 232"/>
                  <a:gd name="T47" fmla="*/ 46 h 114"/>
                  <a:gd name="T48" fmla="*/ 0 w 232"/>
                  <a:gd name="T49" fmla="*/ 15 h 114"/>
                  <a:gd name="T50" fmla="*/ 9 w 232"/>
                  <a:gd name="T51" fmla="*/ 10 h 114"/>
                  <a:gd name="T52" fmla="*/ 21 w 232"/>
                  <a:gd name="T53" fmla="*/ 3 h 114"/>
                  <a:gd name="T54" fmla="*/ 33 w 232"/>
                  <a:gd name="T55" fmla="*/ 0 h 114"/>
                  <a:gd name="T56" fmla="*/ 48 w 232"/>
                  <a:gd name="T57" fmla="*/ 0 h 114"/>
                  <a:gd name="T58" fmla="*/ 64 w 232"/>
                  <a:gd name="T59" fmla="*/ 0 h 114"/>
                  <a:gd name="T60" fmla="*/ 72 w 232"/>
                  <a:gd name="T61" fmla="*/ 3 h 114"/>
                  <a:gd name="T62" fmla="*/ 87 w 232"/>
                  <a:gd name="T63" fmla="*/ 10 h 114"/>
                  <a:gd name="T64" fmla="*/ 100 w 232"/>
                  <a:gd name="T65" fmla="*/ 15 h 114"/>
                  <a:gd name="T66" fmla="*/ 106 w 232"/>
                  <a:gd name="T67" fmla="*/ 18 h 114"/>
                  <a:gd name="T68" fmla="*/ 118 w 232"/>
                  <a:gd name="T69" fmla="*/ 31 h 114"/>
                  <a:gd name="T70" fmla="*/ 130 w 232"/>
                  <a:gd name="T71" fmla="*/ 43 h 114"/>
                  <a:gd name="T72" fmla="*/ 143 w 232"/>
                  <a:gd name="T73" fmla="*/ 58 h 114"/>
                  <a:gd name="T74" fmla="*/ 152 w 232"/>
                  <a:gd name="T75" fmla="*/ 67 h 114"/>
                  <a:gd name="T76" fmla="*/ 158 w 232"/>
                  <a:gd name="T77" fmla="*/ 77 h 114"/>
                  <a:gd name="T78" fmla="*/ 167 w 232"/>
                  <a:gd name="T79" fmla="*/ 82 h 114"/>
                  <a:gd name="T80" fmla="*/ 179 w 232"/>
                  <a:gd name="T81" fmla="*/ 86 h 114"/>
                  <a:gd name="T82" fmla="*/ 185 w 232"/>
                  <a:gd name="T83" fmla="*/ 89 h 114"/>
                  <a:gd name="T84" fmla="*/ 198 w 232"/>
                  <a:gd name="T85" fmla="*/ 89 h 114"/>
                  <a:gd name="T86" fmla="*/ 206 w 232"/>
                  <a:gd name="T87" fmla="*/ 89 h 114"/>
                  <a:gd name="T88" fmla="*/ 213 w 232"/>
                  <a:gd name="T89" fmla="*/ 86 h 114"/>
                  <a:gd name="T90" fmla="*/ 224 w 232"/>
                  <a:gd name="T91" fmla="*/ 79 h 114"/>
                  <a:gd name="T92" fmla="*/ 231 w 232"/>
                  <a:gd name="T93" fmla="*/ 11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2" h="114">
                    <a:moveTo>
                      <a:pt x="231" y="110"/>
                    </a:moveTo>
                    <a:lnTo>
                      <a:pt x="221" y="113"/>
                    </a:lnTo>
                    <a:lnTo>
                      <a:pt x="213" y="113"/>
                    </a:lnTo>
                    <a:lnTo>
                      <a:pt x="201" y="113"/>
                    </a:lnTo>
                    <a:lnTo>
                      <a:pt x="191" y="113"/>
                    </a:lnTo>
                    <a:lnTo>
                      <a:pt x="183" y="110"/>
                    </a:lnTo>
                    <a:lnTo>
                      <a:pt x="170" y="104"/>
                    </a:lnTo>
                    <a:lnTo>
                      <a:pt x="167" y="102"/>
                    </a:lnTo>
                    <a:lnTo>
                      <a:pt x="158" y="92"/>
                    </a:lnTo>
                    <a:lnTo>
                      <a:pt x="155" y="82"/>
                    </a:lnTo>
                    <a:lnTo>
                      <a:pt x="148" y="77"/>
                    </a:lnTo>
                    <a:lnTo>
                      <a:pt x="145" y="71"/>
                    </a:lnTo>
                    <a:lnTo>
                      <a:pt x="133" y="56"/>
                    </a:lnTo>
                    <a:lnTo>
                      <a:pt x="122" y="43"/>
                    </a:lnTo>
                    <a:lnTo>
                      <a:pt x="112" y="36"/>
                    </a:lnTo>
                    <a:lnTo>
                      <a:pt x="100" y="31"/>
                    </a:lnTo>
                    <a:lnTo>
                      <a:pt x="85" y="25"/>
                    </a:lnTo>
                    <a:lnTo>
                      <a:pt x="76" y="21"/>
                    </a:lnTo>
                    <a:lnTo>
                      <a:pt x="64" y="21"/>
                    </a:lnTo>
                    <a:lnTo>
                      <a:pt x="54" y="21"/>
                    </a:lnTo>
                    <a:lnTo>
                      <a:pt x="39" y="25"/>
                    </a:lnTo>
                    <a:lnTo>
                      <a:pt x="24" y="31"/>
                    </a:lnTo>
                    <a:lnTo>
                      <a:pt x="15" y="36"/>
                    </a:lnTo>
                    <a:lnTo>
                      <a:pt x="9" y="46"/>
                    </a:lnTo>
                    <a:lnTo>
                      <a:pt x="0" y="15"/>
                    </a:lnTo>
                    <a:lnTo>
                      <a:pt x="9" y="10"/>
                    </a:lnTo>
                    <a:lnTo>
                      <a:pt x="21" y="3"/>
                    </a:lnTo>
                    <a:lnTo>
                      <a:pt x="33" y="0"/>
                    </a:lnTo>
                    <a:lnTo>
                      <a:pt x="48" y="0"/>
                    </a:lnTo>
                    <a:lnTo>
                      <a:pt x="64" y="0"/>
                    </a:lnTo>
                    <a:lnTo>
                      <a:pt x="72" y="3"/>
                    </a:lnTo>
                    <a:lnTo>
                      <a:pt x="87" y="10"/>
                    </a:lnTo>
                    <a:lnTo>
                      <a:pt x="100" y="15"/>
                    </a:lnTo>
                    <a:lnTo>
                      <a:pt x="106" y="18"/>
                    </a:lnTo>
                    <a:lnTo>
                      <a:pt x="118" y="31"/>
                    </a:lnTo>
                    <a:lnTo>
                      <a:pt x="130" y="43"/>
                    </a:lnTo>
                    <a:lnTo>
                      <a:pt x="143" y="58"/>
                    </a:lnTo>
                    <a:lnTo>
                      <a:pt x="152" y="67"/>
                    </a:lnTo>
                    <a:lnTo>
                      <a:pt x="158" y="77"/>
                    </a:lnTo>
                    <a:lnTo>
                      <a:pt x="167" y="82"/>
                    </a:lnTo>
                    <a:lnTo>
                      <a:pt x="179" y="86"/>
                    </a:lnTo>
                    <a:lnTo>
                      <a:pt x="185" y="89"/>
                    </a:lnTo>
                    <a:lnTo>
                      <a:pt x="198" y="89"/>
                    </a:lnTo>
                    <a:lnTo>
                      <a:pt x="206" y="89"/>
                    </a:lnTo>
                    <a:lnTo>
                      <a:pt x="213" y="86"/>
                    </a:lnTo>
                    <a:lnTo>
                      <a:pt x="224" y="79"/>
                    </a:lnTo>
                    <a:lnTo>
                      <a:pt x="231" y="110"/>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23" name="Freeform 12"/>
              <p:cNvSpPr>
                <a:spLocks/>
              </p:cNvSpPr>
              <p:nvPr/>
            </p:nvSpPr>
            <p:spPr bwMode="ltGray">
              <a:xfrm>
                <a:off x="151" y="121"/>
                <a:ext cx="233" cy="120"/>
              </a:xfrm>
              <a:custGeom>
                <a:avLst/>
                <a:gdLst>
                  <a:gd name="T0" fmla="*/ 232 w 233"/>
                  <a:gd name="T1" fmla="*/ 116 h 120"/>
                  <a:gd name="T2" fmla="*/ 223 w 233"/>
                  <a:gd name="T3" fmla="*/ 116 h 120"/>
                  <a:gd name="T4" fmla="*/ 214 w 233"/>
                  <a:gd name="T5" fmla="*/ 119 h 120"/>
                  <a:gd name="T6" fmla="*/ 204 w 233"/>
                  <a:gd name="T7" fmla="*/ 119 h 120"/>
                  <a:gd name="T8" fmla="*/ 193 w 233"/>
                  <a:gd name="T9" fmla="*/ 116 h 120"/>
                  <a:gd name="T10" fmla="*/ 183 w 233"/>
                  <a:gd name="T11" fmla="*/ 112 h 120"/>
                  <a:gd name="T12" fmla="*/ 174 w 233"/>
                  <a:gd name="T13" fmla="*/ 106 h 120"/>
                  <a:gd name="T14" fmla="*/ 168 w 233"/>
                  <a:gd name="T15" fmla="*/ 103 h 120"/>
                  <a:gd name="T16" fmla="*/ 158 w 233"/>
                  <a:gd name="T17" fmla="*/ 94 h 120"/>
                  <a:gd name="T18" fmla="*/ 156 w 233"/>
                  <a:gd name="T19" fmla="*/ 85 h 120"/>
                  <a:gd name="T20" fmla="*/ 150 w 233"/>
                  <a:gd name="T21" fmla="*/ 78 h 120"/>
                  <a:gd name="T22" fmla="*/ 147 w 233"/>
                  <a:gd name="T23" fmla="*/ 72 h 120"/>
                  <a:gd name="T24" fmla="*/ 137 w 233"/>
                  <a:gd name="T25" fmla="*/ 60 h 120"/>
                  <a:gd name="T26" fmla="*/ 122 w 233"/>
                  <a:gd name="T27" fmla="*/ 44 h 120"/>
                  <a:gd name="T28" fmla="*/ 116 w 233"/>
                  <a:gd name="T29" fmla="*/ 38 h 120"/>
                  <a:gd name="T30" fmla="*/ 101 w 233"/>
                  <a:gd name="T31" fmla="*/ 31 h 120"/>
                  <a:gd name="T32" fmla="*/ 86 w 233"/>
                  <a:gd name="T33" fmla="*/ 25 h 120"/>
                  <a:gd name="T34" fmla="*/ 76 w 233"/>
                  <a:gd name="T35" fmla="*/ 22 h 120"/>
                  <a:gd name="T36" fmla="*/ 67 w 233"/>
                  <a:gd name="T37" fmla="*/ 22 h 120"/>
                  <a:gd name="T38" fmla="*/ 55 w 233"/>
                  <a:gd name="T39" fmla="*/ 22 h 120"/>
                  <a:gd name="T40" fmla="*/ 40 w 233"/>
                  <a:gd name="T41" fmla="*/ 28 h 120"/>
                  <a:gd name="T42" fmla="*/ 25 w 233"/>
                  <a:gd name="T43" fmla="*/ 31 h 120"/>
                  <a:gd name="T44" fmla="*/ 18 w 233"/>
                  <a:gd name="T45" fmla="*/ 41 h 120"/>
                  <a:gd name="T46" fmla="*/ 12 w 233"/>
                  <a:gd name="T47" fmla="*/ 47 h 120"/>
                  <a:gd name="T48" fmla="*/ 0 w 233"/>
                  <a:gd name="T49" fmla="*/ 16 h 120"/>
                  <a:gd name="T50" fmla="*/ 10 w 233"/>
                  <a:gd name="T51" fmla="*/ 10 h 120"/>
                  <a:gd name="T52" fmla="*/ 21 w 233"/>
                  <a:gd name="T53" fmla="*/ 7 h 120"/>
                  <a:gd name="T54" fmla="*/ 36 w 233"/>
                  <a:gd name="T55" fmla="*/ 3 h 120"/>
                  <a:gd name="T56" fmla="*/ 49 w 233"/>
                  <a:gd name="T57" fmla="*/ 0 h 120"/>
                  <a:gd name="T58" fmla="*/ 64 w 233"/>
                  <a:gd name="T59" fmla="*/ 3 h 120"/>
                  <a:gd name="T60" fmla="*/ 76 w 233"/>
                  <a:gd name="T61" fmla="*/ 7 h 120"/>
                  <a:gd name="T62" fmla="*/ 89 w 233"/>
                  <a:gd name="T63" fmla="*/ 13 h 120"/>
                  <a:gd name="T64" fmla="*/ 101 w 233"/>
                  <a:gd name="T65" fmla="*/ 16 h 120"/>
                  <a:gd name="T66" fmla="*/ 107 w 233"/>
                  <a:gd name="T67" fmla="*/ 22 h 120"/>
                  <a:gd name="T68" fmla="*/ 119 w 233"/>
                  <a:gd name="T69" fmla="*/ 31 h 120"/>
                  <a:gd name="T70" fmla="*/ 132 w 233"/>
                  <a:gd name="T71" fmla="*/ 47 h 120"/>
                  <a:gd name="T72" fmla="*/ 143 w 233"/>
                  <a:gd name="T73" fmla="*/ 60 h 120"/>
                  <a:gd name="T74" fmla="*/ 153 w 233"/>
                  <a:gd name="T75" fmla="*/ 72 h 120"/>
                  <a:gd name="T76" fmla="*/ 158 w 233"/>
                  <a:gd name="T77" fmla="*/ 78 h 120"/>
                  <a:gd name="T78" fmla="*/ 171 w 233"/>
                  <a:gd name="T79" fmla="*/ 85 h 120"/>
                  <a:gd name="T80" fmla="*/ 180 w 233"/>
                  <a:gd name="T81" fmla="*/ 91 h 120"/>
                  <a:gd name="T82" fmla="*/ 189 w 233"/>
                  <a:gd name="T83" fmla="*/ 94 h 120"/>
                  <a:gd name="T84" fmla="*/ 199 w 233"/>
                  <a:gd name="T85" fmla="*/ 94 h 120"/>
                  <a:gd name="T86" fmla="*/ 208 w 233"/>
                  <a:gd name="T87" fmla="*/ 91 h 120"/>
                  <a:gd name="T88" fmla="*/ 214 w 233"/>
                  <a:gd name="T89" fmla="*/ 91 h 120"/>
                  <a:gd name="T90" fmla="*/ 226 w 233"/>
                  <a:gd name="T91" fmla="*/ 85 h 120"/>
                  <a:gd name="T92" fmla="*/ 232 w 233"/>
                  <a:gd name="T93" fmla="*/ 11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3" h="120">
                    <a:moveTo>
                      <a:pt x="232" y="116"/>
                    </a:moveTo>
                    <a:lnTo>
                      <a:pt x="223" y="116"/>
                    </a:lnTo>
                    <a:lnTo>
                      <a:pt x="214" y="119"/>
                    </a:lnTo>
                    <a:lnTo>
                      <a:pt x="204" y="119"/>
                    </a:lnTo>
                    <a:lnTo>
                      <a:pt x="193" y="116"/>
                    </a:lnTo>
                    <a:lnTo>
                      <a:pt x="183" y="112"/>
                    </a:lnTo>
                    <a:lnTo>
                      <a:pt x="174" y="106"/>
                    </a:lnTo>
                    <a:lnTo>
                      <a:pt x="168" y="103"/>
                    </a:lnTo>
                    <a:lnTo>
                      <a:pt x="158" y="94"/>
                    </a:lnTo>
                    <a:lnTo>
                      <a:pt x="156" y="85"/>
                    </a:lnTo>
                    <a:lnTo>
                      <a:pt x="150" y="78"/>
                    </a:lnTo>
                    <a:lnTo>
                      <a:pt x="147" y="72"/>
                    </a:lnTo>
                    <a:lnTo>
                      <a:pt x="137" y="60"/>
                    </a:lnTo>
                    <a:lnTo>
                      <a:pt x="122" y="44"/>
                    </a:lnTo>
                    <a:lnTo>
                      <a:pt x="116" y="38"/>
                    </a:lnTo>
                    <a:lnTo>
                      <a:pt x="101" y="31"/>
                    </a:lnTo>
                    <a:lnTo>
                      <a:pt x="86" y="25"/>
                    </a:lnTo>
                    <a:lnTo>
                      <a:pt x="76" y="22"/>
                    </a:lnTo>
                    <a:lnTo>
                      <a:pt x="67" y="22"/>
                    </a:lnTo>
                    <a:lnTo>
                      <a:pt x="55" y="22"/>
                    </a:lnTo>
                    <a:lnTo>
                      <a:pt x="40" y="28"/>
                    </a:lnTo>
                    <a:lnTo>
                      <a:pt x="25" y="31"/>
                    </a:lnTo>
                    <a:lnTo>
                      <a:pt x="18" y="41"/>
                    </a:lnTo>
                    <a:lnTo>
                      <a:pt x="12" y="47"/>
                    </a:lnTo>
                    <a:lnTo>
                      <a:pt x="0" y="16"/>
                    </a:lnTo>
                    <a:lnTo>
                      <a:pt x="10" y="10"/>
                    </a:lnTo>
                    <a:lnTo>
                      <a:pt x="21" y="7"/>
                    </a:lnTo>
                    <a:lnTo>
                      <a:pt x="36" y="3"/>
                    </a:lnTo>
                    <a:lnTo>
                      <a:pt x="49" y="0"/>
                    </a:lnTo>
                    <a:lnTo>
                      <a:pt x="64" y="3"/>
                    </a:lnTo>
                    <a:lnTo>
                      <a:pt x="76" y="7"/>
                    </a:lnTo>
                    <a:lnTo>
                      <a:pt x="89" y="13"/>
                    </a:lnTo>
                    <a:lnTo>
                      <a:pt x="101" y="16"/>
                    </a:lnTo>
                    <a:lnTo>
                      <a:pt x="107" y="22"/>
                    </a:lnTo>
                    <a:lnTo>
                      <a:pt x="119" y="31"/>
                    </a:lnTo>
                    <a:lnTo>
                      <a:pt x="132" y="47"/>
                    </a:lnTo>
                    <a:lnTo>
                      <a:pt x="143" y="60"/>
                    </a:lnTo>
                    <a:lnTo>
                      <a:pt x="153" y="72"/>
                    </a:lnTo>
                    <a:lnTo>
                      <a:pt x="158" y="78"/>
                    </a:lnTo>
                    <a:lnTo>
                      <a:pt x="171" y="85"/>
                    </a:lnTo>
                    <a:lnTo>
                      <a:pt x="180" y="91"/>
                    </a:lnTo>
                    <a:lnTo>
                      <a:pt x="189" y="94"/>
                    </a:lnTo>
                    <a:lnTo>
                      <a:pt x="199" y="94"/>
                    </a:lnTo>
                    <a:lnTo>
                      <a:pt x="208" y="91"/>
                    </a:lnTo>
                    <a:lnTo>
                      <a:pt x="214" y="91"/>
                    </a:lnTo>
                    <a:lnTo>
                      <a:pt x="226" y="85"/>
                    </a:lnTo>
                    <a:lnTo>
                      <a:pt x="232" y="116"/>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24" name="Freeform 13"/>
              <p:cNvSpPr>
                <a:spLocks/>
              </p:cNvSpPr>
              <p:nvPr/>
            </p:nvSpPr>
            <p:spPr bwMode="ltGray">
              <a:xfrm>
                <a:off x="1756" y="3890"/>
                <a:ext cx="228" cy="116"/>
              </a:xfrm>
              <a:custGeom>
                <a:avLst/>
                <a:gdLst>
                  <a:gd name="T0" fmla="*/ 227 w 228"/>
                  <a:gd name="T1" fmla="*/ 112 h 116"/>
                  <a:gd name="T2" fmla="*/ 220 w 228"/>
                  <a:gd name="T3" fmla="*/ 115 h 116"/>
                  <a:gd name="T4" fmla="*/ 209 w 228"/>
                  <a:gd name="T5" fmla="*/ 115 h 116"/>
                  <a:gd name="T6" fmla="*/ 200 w 228"/>
                  <a:gd name="T7" fmla="*/ 115 h 116"/>
                  <a:gd name="T8" fmla="*/ 187 w 228"/>
                  <a:gd name="T9" fmla="*/ 112 h 116"/>
                  <a:gd name="T10" fmla="*/ 179 w 228"/>
                  <a:gd name="T11" fmla="*/ 108 h 116"/>
                  <a:gd name="T12" fmla="*/ 169 w 228"/>
                  <a:gd name="T13" fmla="*/ 105 h 116"/>
                  <a:gd name="T14" fmla="*/ 164 w 228"/>
                  <a:gd name="T15" fmla="*/ 100 h 116"/>
                  <a:gd name="T16" fmla="*/ 157 w 228"/>
                  <a:gd name="T17" fmla="*/ 90 h 116"/>
                  <a:gd name="T18" fmla="*/ 151 w 228"/>
                  <a:gd name="T19" fmla="*/ 84 h 116"/>
                  <a:gd name="T20" fmla="*/ 148 w 228"/>
                  <a:gd name="T21" fmla="*/ 77 h 116"/>
                  <a:gd name="T22" fmla="*/ 145 w 228"/>
                  <a:gd name="T23" fmla="*/ 72 h 116"/>
                  <a:gd name="T24" fmla="*/ 133 w 228"/>
                  <a:gd name="T25" fmla="*/ 56 h 116"/>
                  <a:gd name="T26" fmla="*/ 118 w 228"/>
                  <a:gd name="T27" fmla="*/ 41 h 116"/>
                  <a:gd name="T28" fmla="*/ 112 w 228"/>
                  <a:gd name="T29" fmla="*/ 35 h 116"/>
                  <a:gd name="T30" fmla="*/ 96 w 228"/>
                  <a:gd name="T31" fmla="*/ 31 h 116"/>
                  <a:gd name="T32" fmla="*/ 84 w 228"/>
                  <a:gd name="T33" fmla="*/ 25 h 116"/>
                  <a:gd name="T34" fmla="*/ 73 w 228"/>
                  <a:gd name="T35" fmla="*/ 22 h 116"/>
                  <a:gd name="T36" fmla="*/ 63 w 228"/>
                  <a:gd name="T37" fmla="*/ 19 h 116"/>
                  <a:gd name="T38" fmla="*/ 51 w 228"/>
                  <a:gd name="T39" fmla="*/ 22 h 116"/>
                  <a:gd name="T40" fmla="*/ 36 w 228"/>
                  <a:gd name="T41" fmla="*/ 25 h 116"/>
                  <a:gd name="T42" fmla="*/ 21 w 228"/>
                  <a:gd name="T43" fmla="*/ 31 h 116"/>
                  <a:gd name="T44" fmla="*/ 15 w 228"/>
                  <a:gd name="T45" fmla="*/ 38 h 116"/>
                  <a:gd name="T46" fmla="*/ 9 w 228"/>
                  <a:gd name="T47" fmla="*/ 43 h 116"/>
                  <a:gd name="T48" fmla="*/ 0 w 228"/>
                  <a:gd name="T49" fmla="*/ 13 h 116"/>
                  <a:gd name="T50" fmla="*/ 6 w 228"/>
                  <a:gd name="T51" fmla="*/ 10 h 116"/>
                  <a:gd name="T52" fmla="*/ 21 w 228"/>
                  <a:gd name="T53" fmla="*/ 4 h 116"/>
                  <a:gd name="T54" fmla="*/ 33 w 228"/>
                  <a:gd name="T55" fmla="*/ 0 h 116"/>
                  <a:gd name="T56" fmla="*/ 48 w 228"/>
                  <a:gd name="T57" fmla="*/ 0 h 116"/>
                  <a:gd name="T58" fmla="*/ 61 w 228"/>
                  <a:gd name="T59" fmla="*/ 0 h 116"/>
                  <a:gd name="T60" fmla="*/ 73 w 228"/>
                  <a:gd name="T61" fmla="*/ 4 h 116"/>
                  <a:gd name="T62" fmla="*/ 88 w 228"/>
                  <a:gd name="T63" fmla="*/ 10 h 116"/>
                  <a:gd name="T64" fmla="*/ 96 w 228"/>
                  <a:gd name="T65" fmla="*/ 13 h 116"/>
                  <a:gd name="T66" fmla="*/ 103 w 228"/>
                  <a:gd name="T67" fmla="*/ 19 h 116"/>
                  <a:gd name="T68" fmla="*/ 118 w 228"/>
                  <a:gd name="T69" fmla="*/ 31 h 116"/>
                  <a:gd name="T70" fmla="*/ 130 w 228"/>
                  <a:gd name="T71" fmla="*/ 43 h 116"/>
                  <a:gd name="T72" fmla="*/ 139 w 228"/>
                  <a:gd name="T73" fmla="*/ 56 h 116"/>
                  <a:gd name="T74" fmla="*/ 148 w 228"/>
                  <a:gd name="T75" fmla="*/ 69 h 116"/>
                  <a:gd name="T76" fmla="*/ 157 w 228"/>
                  <a:gd name="T77" fmla="*/ 74 h 116"/>
                  <a:gd name="T78" fmla="*/ 166 w 228"/>
                  <a:gd name="T79" fmla="*/ 84 h 116"/>
                  <a:gd name="T80" fmla="*/ 175 w 228"/>
                  <a:gd name="T81" fmla="*/ 87 h 116"/>
                  <a:gd name="T82" fmla="*/ 184 w 228"/>
                  <a:gd name="T83" fmla="*/ 90 h 116"/>
                  <a:gd name="T84" fmla="*/ 194 w 228"/>
                  <a:gd name="T85" fmla="*/ 90 h 116"/>
                  <a:gd name="T86" fmla="*/ 202 w 228"/>
                  <a:gd name="T87" fmla="*/ 90 h 116"/>
                  <a:gd name="T88" fmla="*/ 209 w 228"/>
                  <a:gd name="T89" fmla="*/ 87 h 116"/>
                  <a:gd name="T90" fmla="*/ 220 w 228"/>
                  <a:gd name="T91" fmla="*/ 81 h 116"/>
                  <a:gd name="T92" fmla="*/ 227 w 228"/>
                  <a:gd name="T93" fmla="*/ 11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8" h="116">
                    <a:moveTo>
                      <a:pt x="227" y="112"/>
                    </a:moveTo>
                    <a:lnTo>
                      <a:pt x="220" y="115"/>
                    </a:lnTo>
                    <a:lnTo>
                      <a:pt x="209" y="115"/>
                    </a:lnTo>
                    <a:lnTo>
                      <a:pt x="200" y="115"/>
                    </a:lnTo>
                    <a:lnTo>
                      <a:pt x="187" y="112"/>
                    </a:lnTo>
                    <a:lnTo>
                      <a:pt x="179" y="108"/>
                    </a:lnTo>
                    <a:lnTo>
                      <a:pt x="169" y="105"/>
                    </a:lnTo>
                    <a:lnTo>
                      <a:pt x="164" y="100"/>
                    </a:lnTo>
                    <a:lnTo>
                      <a:pt x="157" y="90"/>
                    </a:lnTo>
                    <a:lnTo>
                      <a:pt x="151" y="84"/>
                    </a:lnTo>
                    <a:lnTo>
                      <a:pt x="148" y="77"/>
                    </a:lnTo>
                    <a:lnTo>
                      <a:pt x="145" y="72"/>
                    </a:lnTo>
                    <a:lnTo>
                      <a:pt x="133" y="56"/>
                    </a:lnTo>
                    <a:lnTo>
                      <a:pt x="118" y="41"/>
                    </a:lnTo>
                    <a:lnTo>
                      <a:pt x="112" y="35"/>
                    </a:lnTo>
                    <a:lnTo>
                      <a:pt x="96" y="31"/>
                    </a:lnTo>
                    <a:lnTo>
                      <a:pt x="84" y="25"/>
                    </a:lnTo>
                    <a:lnTo>
                      <a:pt x="73" y="22"/>
                    </a:lnTo>
                    <a:lnTo>
                      <a:pt x="63" y="19"/>
                    </a:lnTo>
                    <a:lnTo>
                      <a:pt x="51" y="22"/>
                    </a:lnTo>
                    <a:lnTo>
                      <a:pt x="36" y="25"/>
                    </a:lnTo>
                    <a:lnTo>
                      <a:pt x="21" y="31"/>
                    </a:lnTo>
                    <a:lnTo>
                      <a:pt x="15" y="38"/>
                    </a:lnTo>
                    <a:lnTo>
                      <a:pt x="9" y="43"/>
                    </a:lnTo>
                    <a:lnTo>
                      <a:pt x="0" y="13"/>
                    </a:lnTo>
                    <a:lnTo>
                      <a:pt x="6" y="10"/>
                    </a:lnTo>
                    <a:lnTo>
                      <a:pt x="21" y="4"/>
                    </a:lnTo>
                    <a:lnTo>
                      <a:pt x="33" y="0"/>
                    </a:lnTo>
                    <a:lnTo>
                      <a:pt x="48" y="0"/>
                    </a:lnTo>
                    <a:lnTo>
                      <a:pt x="61" y="0"/>
                    </a:lnTo>
                    <a:lnTo>
                      <a:pt x="73" y="4"/>
                    </a:lnTo>
                    <a:lnTo>
                      <a:pt x="88" y="10"/>
                    </a:lnTo>
                    <a:lnTo>
                      <a:pt x="96" y="13"/>
                    </a:lnTo>
                    <a:lnTo>
                      <a:pt x="103" y="19"/>
                    </a:lnTo>
                    <a:lnTo>
                      <a:pt x="118" y="31"/>
                    </a:lnTo>
                    <a:lnTo>
                      <a:pt x="130" y="43"/>
                    </a:lnTo>
                    <a:lnTo>
                      <a:pt x="139" y="56"/>
                    </a:lnTo>
                    <a:lnTo>
                      <a:pt x="148" y="69"/>
                    </a:lnTo>
                    <a:lnTo>
                      <a:pt x="157" y="74"/>
                    </a:lnTo>
                    <a:lnTo>
                      <a:pt x="166" y="84"/>
                    </a:lnTo>
                    <a:lnTo>
                      <a:pt x="175" y="87"/>
                    </a:lnTo>
                    <a:lnTo>
                      <a:pt x="184" y="90"/>
                    </a:lnTo>
                    <a:lnTo>
                      <a:pt x="194" y="90"/>
                    </a:lnTo>
                    <a:lnTo>
                      <a:pt x="202" y="90"/>
                    </a:lnTo>
                    <a:lnTo>
                      <a:pt x="209" y="87"/>
                    </a:lnTo>
                    <a:lnTo>
                      <a:pt x="220" y="81"/>
                    </a:lnTo>
                    <a:lnTo>
                      <a:pt x="227" y="112"/>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26" name="Freeform 14"/>
              <p:cNvSpPr>
                <a:spLocks/>
              </p:cNvSpPr>
              <p:nvPr/>
            </p:nvSpPr>
            <p:spPr bwMode="ltGray">
              <a:xfrm>
                <a:off x="5489" y="3411"/>
                <a:ext cx="228" cy="116"/>
              </a:xfrm>
              <a:custGeom>
                <a:avLst/>
                <a:gdLst>
                  <a:gd name="T0" fmla="*/ 227 w 228"/>
                  <a:gd name="T1" fmla="*/ 3 h 116"/>
                  <a:gd name="T2" fmla="*/ 220 w 228"/>
                  <a:gd name="T3" fmla="*/ 3 h 116"/>
                  <a:gd name="T4" fmla="*/ 209 w 228"/>
                  <a:gd name="T5" fmla="*/ 0 h 116"/>
                  <a:gd name="T6" fmla="*/ 200 w 228"/>
                  <a:gd name="T7" fmla="*/ 0 h 116"/>
                  <a:gd name="T8" fmla="*/ 190 w 228"/>
                  <a:gd name="T9" fmla="*/ 3 h 116"/>
                  <a:gd name="T10" fmla="*/ 179 w 228"/>
                  <a:gd name="T11" fmla="*/ 6 h 116"/>
                  <a:gd name="T12" fmla="*/ 169 w 228"/>
                  <a:gd name="T13" fmla="*/ 9 h 116"/>
                  <a:gd name="T14" fmla="*/ 164 w 228"/>
                  <a:gd name="T15" fmla="*/ 16 h 116"/>
                  <a:gd name="T16" fmla="*/ 157 w 228"/>
                  <a:gd name="T17" fmla="*/ 24 h 116"/>
                  <a:gd name="T18" fmla="*/ 151 w 228"/>
                  <a:gd name="T19" fmla="*/ 34 h 116"/>
                  <a:gd name="T20" fmla="*/ 148 w 228"/>
                  <a:gd name="T21" fmla="*/ 40 h 116"/>
                  <a:gd name="T22" fmla="*/ 145 w 228"/>
                  <a:gd name="T23" fmla="*/ 47 h 116"/>
                  <a:gd name="T24" fmla="*/ 133 w 228"/>
                  <a:gd name="T25" fmla="*/ 58 h 116"/>
                  <a:gd name="T26" fmla="*/ 118 w 228"/>
                  <a:gd name="T27" fmla="*/ 74 h 116"/>
                  <a:gd name="T28" fmla="*/ 112 w 228"/>
                  <a:gd name="T29" fmla="*/ 78 h 116"/>
                  <a:gd name="T30" fmla="*/ 96 w 228"/>
                  <a:gd name="T31" fmla="*/ 87 h 116"/>
                  <a:gd name="T32" fmla="*/ 84 w 228"/>
                  <a:gd name="T33" fmla="*/ 90 h 116"/>
                  <a:gd name="T34" fmla="*/ 73 w 228"/>
                  <a:gd name="T35" fmla="*/ 94 h 116"/>
                  <a:gd name="T36" fmla="*/ 63 w 228"/>
                  <a:gd name="T37" fmla="*/ 96 h 116"/>
                  <a:gd name="T38" fmla="*/ 51 w 228"/>
                  <a:gd name="T39" fmla="*/ 94 h 116"/>
                  <a:gd name="T40" fmla="*/ 36 w 228"/>
                  <a:gd name="T41" fmla="*/ 90 h 116"/>
                  <a:gd name="T42" fmla="*/ 21 w 228"/>
                  <a:gd name="T43" fmla="*/ 84 h 116"/>
                  <a:gd name="T44" fmla="*/ 15 w 228"/>
                  <a:gd name="T45" fmla="*/ 78 h 116"/>
                  <a:gd name="T46" fmla="*/ 9 w 228"/>
                  <a:gd name="T47" fmla="*/ 71 h 116"/>
                  <a:gd name="T48" fmla="*/ 0 w 228"/>
                  <a:gd name="T49" fmla="*/ 102 h 116"/>
                  <a:gd name="T50" fmla="*/ 6 w 228"/>
                  <a:gd name="T51" fmla="*/ 109 h 116"/>
                  <a:gd name="T52" fmla="*/ 18 w 228"/>
                  <a:gd name="T53" fmla="*/ 112 h 116"/>
                  <a:gd name="T54" fmla="*/ 33 w 228"/>
                  <a:gd name="T55" fmla="*/ 115 h 116"/>
                  <a:gd name="T56" fmla="*/ 48 w 228"/>
                  <a:gd name="T57" fmla="*/ 115 h 116"/>
                  <a:gd name="T58" fmla="*/ 61 w 228"/>
                  <a:gd name="T59" fmla="*/ 115 h 116"/>
                  <a:gd name="T60" fmla="*/ 73 w 228"/>
                  <a:gd name="T61" fmla="*/ 112 h 116"/>
                  <a:gd name="T62" fmla="*/ 88 w 228"/>
                  <a:gd name="T63" fmla="*/ 109 h 116"/>
                  <a:gd name="T64" fmla="*/ 96 w 228"/>
                  <a:gd name="T65" fmla="*/ 102 h 116"/>
                  <a:gd name="T66" fmla="*/ 103 w 228"/>
                  <a:gd name="T67" fmla="*/ 96 h 116"/>
                  <a:gd name="T68" fmla="*/ 118 w 228"/>
                  <a:gd name="T69" fmla="*/ 84 h 116"/>
                  <a:gd name="T70" fmla="*/ 130 w 228"/>
                  <a:gd name="T71" fmla="*/ 71 h 116"/>
                  <a:gd name="T72" fmla="*/ 139 w 228"/>
                  <a:gd name="T73" fmla="*/ 58 h 116"/>
                  <a:gd name="T74" fmla="*/ 148 w 228"/>
                  <a:gd name="T75" fmla="*/ 47 h 116"/>
                  <a:gd name="T76" fmla="*/ 157 w 228"/>
                  <a:gd name="T77" fmla="*/ 40 h 116"/>
                  <a:gd name="T78" fmla="*/ 166 w 228"/>
                  <a:gd name="T79" fmla="*/ 34 h 116"/>
                  <a:gd name="T80" fmla="*/ 175 w 228"/>
                  <a:gd name="T81" fmla="*/ 27 h 116"/>
                  <a:gd name="T82" fmla="*/ 184 w 228"/>
                  <a:gd name="T83" fmla="*/ 24 h 116"/>
                  <a:gd name="T84" fmla="*/ 194 w 228"/>
                  <a:gd name="T85" fmla="*/ 24 h 116"/>
                  <a:gd name="T86" fmla="*/ 202 w 228"/>
                  <a:gd name="T87" fmla="*/ 24 h 116"/>
                  <a:gd name="T88" fmla="*/ 209 w 228"/>
                  <a:gd name="T89" fmla="*/ 27 h 116"/>
                  <a:gd name="T90" fmla="*/ 220 w 228"/>
                  <a:gd name="T91" fmla="*/ 34 h 116"/>
                  <a:gd name="T92" fmla="*/ 227 w 228"/>
                  <a:gd name="T93" fmla="*/ 3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8" h="116">
                    <a:moveTo>
                      <a:pt x="227" y="3"/>
                    </a:moveTo>
                    <a:lnTo>
                      <a:pt x="220" y="3"/>
                    </a:lnTo>
                    <a:lnTo>
                      <a:pt x="209" y="0"/>
                    </a:lnTo>
                    <a:lnTo>
                      <a:pt x="200" y="0"/>
                    </a:lnTo>
                    <a:lnTo>
                      <a:pt x="190" y="3"/>
                    </a:lnTo>
                    <a:lnTo>
                      <a:pt x="179" y="6"/>
                    </a:lnTo>
                    <a:lnTo>
                      <a:pt x="169" y="9"/>
                    </a:lnTo>
                    <a:lnTo>
                      <a:pt x="164" y="16"/>
                    </a:lnTo>
                    <a:lnTo>
                      <a:pt x="157" y="24"/>
                    </a:lnTo>
                    <a:lnTo>
                      <a:pt x="151" y="34"/>
                    </a:lnTo>
                    <a:lnTo>
                      <a:pt x="148" y="40"/>
                    </a:lnTo>
                    <a:lnTo>
                      <a:pt x="145" y="47"/>
                    </a:lnTo>
                    <a:lnTo>
                      <a:pt x="133" y="58"/>
                    </a:lnTo>
                    <a:lnTo>
                      <a:pt x="118" y="74"/>
                    </a:lnTo>
                    <a:lnTo>
                      <a:pt x="112" y="78"/>
                    </a:lnTo>
                    <a:lnTo>
                      <a:pt x="96" y="87"/>
                    </a:lnTo>
                    <a:lnTo>
                      <a:pt x="84" y="90"/>
                    </a:lnTo>
                    <a:lnTo>
                      <a:pt x="73" y="94"/>
                    </a:lnTo>
                    <a:lnTo>
                      <a:pt x="63" y="96"/>
                    </a:lnTo>
                    <a:lnTo>
                      <a:pt x="51" y="94"/>
                    </a:lnTo>
                    <a:lnTo>
                      <a:pt x="36" y="90"/>
                    </a:lnTo>
                    <a:lnTo>
                      <a:pt x="21" y="84"/>
                    </a:lnTo>
                    <a:lnTo>
                      <a:pt x="15" y="78"/>
                    </a:lnTo>
                    <a:lnTo>
                      <a:pt x="9" y="71"/>
                    </a:lnTo>
                    <a:lnTo>
                      <a:pt x="0" y="102"/>
                    </a:lnTo>
                    <a:lnTo>
                      <a:pt x="6" y="109"/>
                    </a:lnTo>
                    <a:lnTo>
                      <a:pt x="18" y="112"/>
                    </a:lnTo>
                    <a:lnTo>
                      <a:pt x="33" y="115"/>
                    </a:lnTo>
                    <a:lnTo>
                      <a:pt x="48" y="115"/>
                    </a:lnTo>
                    <a:lnTo>
                      <a:pt x="61" y="115"/>
                    </a:lnTo>
                    <a:lnTo>
                      <a:pt x="73" y="112"/>
                    </a:lnTo>
                    <a:lnTo>
                      <a:pt x="88" y="109"/>
                    </a:lnTo>
                    <a:lnTo>
                      <a:pt x="96" y="102"/>
                    </a:lnTo>
                    <a:lnTo>
                      <a:pt x="103" y="96"/>
                    </a:lnTo>
                    <a:lnTo>
                      <a:pt x="118" y="84"/>
                    </a:lnTo>
                    <a:lnTo>
                      <a:pt x="130" y="71"/>
                    </a:lnTo>
                    <a:lnTo>
                      <a:pt x="139" y="58"/>
                    </a:lnTo>
                    <a:lnTo>
                      <a:pt x="148" y="47"/>
                    </a:lnTo>
                    <a:lnTo>
                      <a:pt x="157" y="40"/>
                    </a:lnTo>
                    <a:lnTo>
                      <a:pt x="166" y="34"/>
                    </a:lnTo>
                    <a:lnTo>
                      <a:pt x="175" y="27"/>
                    </a:lnTo>
                    <a:lnTo>
                      <a:pt x="184" y="24"/>
                    </a:lnTo>
                    <a:lnTo>
                      <a:pt x="194" y="24"/>
                    </a:lnTo>
                    <a:lnTo>
                      <a:pt x="202" y="24"/>
                    </a:lnTo>
                    <a:lnTo>
                      <a:pt x="209" y="27"/>
                    </a:lnTo>
                    <a:lnTo>
                      <a:pt x="220" y="34"/>
                    </a:lnTo>
                    <a:lnTo>
                      <a:pt x="227" y="3"/>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27" name="Freeform 15"/>
              <p:cNvSpPr>
                <a:spLocks/>
              </p:cNvSpPr>
              <p:nvPr/>
            </p:nvSpPr>
            <p:spPr bwMode="ltGray">
              <a:xfrm>
                <a:off x="5442" y="2855"/>
                <a:ext cx="66" cy="61"/>
              </a:xfrm>
              <a:custGeom>
                <a:avLst/>
                <a:gdLst>
                  <a:gd name="T0" fmla="*/ 21 w 66"/>
                  <a:gd name="T1" fmla="*/ 0 h 61"/>
                  <a:gd name="T2" fmla="*/ 0 w 66"/>
                  <a:gd name="T3" fmla="*/ 39 h 61"/>
                  <a:gd name="T4" fmla="*/ 41 w 66"/>
                  <a:gd name="T5" fmla="*/ 60 h 61"/>
                  <a:gd name="T6" fmla="*/ 65 w 66"/>
                  <a:gd name="T7" fmla="*/ 20 h 61"/>
                  <a:gd name="T8" fmla="*/ 21 w 66"/>
                  <a:gd name="T9" fmla="*/ 0 h 61"/>
                </a:gdLst>
                <a:ahLst/>
                <a:cxnLst>
                  <a:cxn ang="0">
                    <a:pos x="T0" y="T1"/>
                  </a:cxn>
                  <a:cxn ang="0">
                    <a:pos x="T2" y="T3"/>
                  </a:cxn>
                  <a:cxn ang="0">
                    <a:pos x="T4" y="T5"/>
                  </a:cxn>
                  <a:cxn ang="0">
                    <a:pos x="T6" y="T7"/>
                  </a:cxn>
                  <a:cxn ang="0">
                    <a:pos x="T8" y="T9"/>
                  </a:cxn>
                </a:cxnLst>
                <a:rect l="0" t="0" r="r" b="b"/>
                <a:pathLst>
                  <a:path w="66" h="61">
                    <a:moveTo>
                      <a:pt x="21" y="0"/>
                    </a:moveTo>
                    <a:lnTo>
                      <a:pt x="0" y="39"/>
                    </a:lnTo>
                    <a:lnTo>
                      <a:pt x="41" y="60"/>
                    </a:lnTo>
                    <a:lnTo>
                      <a:pt x="65" y="20"/>
                    </a:lnTo>
                    <a:lnTo>
                      <a:pt x="21" y="0"/>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28" name="Freeform 16"/>
              <p:cNvSpPr>
                <a:spLocks/>
              </p:cNvSpPr>
              <p:nvPr/>
            </p:nvSpPr>
            <p:spPr bwMode="ltGray">
              <a:xfrm>
                <a:off x="3764" y="4046"/>
                <a:ext cx="61" cy="65"/>
              </a:xfrm>
              <a:custGeom>
                <a:avLst/>
                <a:gdLst>
                  <a:gd name="T0" fmla="*/ 20 w 61"/>
                  <a:gd name="T1" fmla="*/ 0 h 65"/>
                  <a:gd name="T2" fmla="*/ 0 w 61"/>
                  <a:gd name="T3" fmla="*/ 44 h 65"/>
                  <a:gd name="T4" fmla="*/ 40 w 61"/>
                  <a:gd name="T5" fmla="*/ 64 h 65"/>
                  <a:gd name="T6" fmla="*/ 60 w 61"/>
                  <a:gd name="T7" fmla="*/ 20 h 65"/>
                  <a:gd name="T8" fmla="*/ 20 w 61"/>
                  <a:gd name="T9" fmla="*/ 0 h 65"/>
                </a:gdLst>
                <a:ahLst/>
                <a:cxnLst>
                  <a:cxn ang="0">
                    <a:pos x="T0" y="T1"/>
                  </a:cxn>
                  <a:cxn ang="0">
                    <a:pos x="T2" y="T3"/>
                  </a:cxn>
                  <a:cxn ang="0">
                    <a:pos x="T4" y="T5"/>
                  </a:cxn>
                  <a:cxn ang="0">
                    <a:pos x="T6" y="T7"/>
                  </a:cxn>
                  <a:cxn ang="0">
                    <a:pos x="T8" y="T9"/>
                  </a:cxn>
                </a:cxnLst>
                <a:rect l="0" t="0" r="r" b="b"/>
                <a:pathLst>
                  <a:path w="61" h="65">
                    <a:moveTo>
                      <a:pt x="20" y="0"/>
                    </a:moveTo>
                    <a:lnTo>
                      <a:pt x="0" y="44"/>
                    </a:lnTo>
                    <a:lnTo>
                      <a:pt x="40" y="64"/>
                    </a:lnTo>
                    <a:lnTo>
                      <a:pt x="60" y="20"/>
                    </a:lnTo>
                    <a:lnTo>
                      <a:pt x="20" y="0"/>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30" name="Freeform 17"/>
              <p:cNvSpPr>
                <a:spLocks/>
              </p:cNvSpPr>
              <p:nvPr/>
            </p:nvSpPr>
            <p:spPr bwMode="ltGray">
              <a:xfrm>
                <a:off x="500" y="541"/>
                <a:ext cx="57" cy="65"/>
              </a:xfrm>
              <a:custGeom>
                <a:avLst/>
                <a:gdLst>
                  <a:gd name="T0" fmla="*/ 18 w 57"/>
                  <a:gd name="T1" fmla="*/ 0 h 65"/>
                  <a:gd name="T2" fmla="*/ 0 w 57"/>
                  <a:gd name="T3" fmla="*/ 44 h 65"/>
                  <a:gd name="T4" fmla="*/ 38 w 57"/>
                  <a:gd name="T5" fmla="*/ 64 h 65"/>
                  <a:gd name="T6" fmla="*/ 56 w 57"/>
                  <a:gd name="T7" fmla="*/ 23 h 65"/>
                  <a:gd name="T8" fmla="*/ 18 w 57"/>
                  <a:gd name="T9" fmla="*/ 0 h 65"/>
                </a:gdLst>
                <a:ahLst/>
                <a:cxnLst>
                  <a:cxn ang="0">
                    <a:pos x="T0" y="T1"/>
                  </a:cxn>
                  <a:cxn ang="0">
                    <a:pos x="T2" y="T3"/>
                  </a:cxn>
                  <a:cxn ang="0">
                    <a:pos x="T4" y="T5"/>
                  </a:cxn>
                  <a:cxn ang="0">
                    <a:pos x="T6" y="T7"/>
                  </a:cxn>
                  <a:cxn ang="0">
                    <a:pos x="T8" y="T9"/>
                  </a:cxn>
                </a:cxnLst>
                <a:rect l="0" t="0" r="r" b="b"/>
                <a:pathLst>
                  <a:path w="57" h="65">
                    <a:moveTo>
                      <a:pt x="18" y="0"/>
                    </a:moveTo>
                    <a:lnTo>
                      <a:pt x="0" y="44"/>
                    </a:lnTo>
                    <a:lnTo>
                      <a:pt x="38" y="64"/>
                    </a:lnTo>
                    <a:lnTo>
                      <a:pt x="56" y="23"/>
                    </a:lnTo>
                    <a:lnTo>
                      <a:pt x="18" y="0"/>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32" name="Freeform 18"/>
              <p:cNvSpPr>
                <a:spLocks/>
              </p:cNvSpPr>
              <p:nvPr/>
            </p:nvSpPr>
            <p:spPr bwMode="ltGray">
              <a:xfrm>
                <a:off x="2644" y="186"/>
                <a:ext cx="57" cy="102"/>
              </a:xfrm>
              <a:custGeom>
                <a:avLst/>
                <a:gdLst>
                  <a:gd name="T0" fmla="*/ 16 w 57"/>
                  <a:gd name="T1" fmla="*/ 0 h 102"/>
                  <a:gd name="T2" fmla="*/ 0 w 57"/>
                  <a:gd name="T3" fmla="*/ 101 h 102"/>
                  <a:gd name="T4" fmla="*/ 56 w 57"/>
                  <a:gd name="T5" fmla="*/ 49 h 102"/>
                  <a:gd name="T6" fmla="*/ 16 w 57"/>
                  <a:gd name="T7" fmla="*/ 0 h 102"/>
                </a:gdLst>
                <a:ahLst/>
                <a:cxnLst>
                  <a:cxn ang="0">
                    <a:pos x="T0" y="T1"/>
                  </a:cxn>
                  <a:cxn ang="0">
                    <a:pos x="T2" y="T3"/>
                  </a:cxn>
                  <a:cxn ang="0">
                    <a:pos x="T4" y="T5"/>
                  </a:cxn>
                  <a:cxn ang="0">
                    <a:pos x="T6" y="T7"/>
                  </a:cxn>
                </a:cxnLst>
                <a:rect l="0" t="0" r="r" b="b"/>
                <a:pathLst>
                  <a:path w="57" h="102">
                    <a:moveTo>
                      <a:pt x="16" y="0"/>
                    </a:moveTo>
                    <a:lnTo>
                      <a:pt x="0" y="101"/>
                    </a:lnTo>
                    <a:lnTo>
                      <a:pt x="56" y="49"/>
                    </a:lnTo>
                    <a:lnTo>
                      <a:pt x="16" y="0"/>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33" name="Freeform 19"/>
              <p:cNvSpPr>
                <a:spLocks/>
              </p:cNvSpPr>
              <p:nvPr/>
            </p:nvSpPr>
            <p:spPr bwMode="ltGray">
              <a:xfrm>
                <a:off x="5673" y="2034"/>
                <a:ext cx="58" cy="102"/>
              </a:xfrm>
              <a:custGeom>
                <a:avLst/>
                <a:gdLst>
                  <a:gd name="T0" fmla="*/ 16 w 58"/>
                  <a:gd name="T1" fmla="*/ 0 h 102"/>
                  <a:gd name="T2" fmla="*/ 0 w 58"/>
                  <a:gd name="T3" fmla="*/ 101 h 102"/>
                  <a:gd name="T4" fmla="*/ 57 w 58"/>
                  <a:gd name="T5" fmla="*/ 49 h 102"/>
                  <a:gd name="T6" fmla="*/ 16 w 58"/>
                  <a:gd name="T7" fmla="*/ 0 h 102"/>
                </a:gdLst>
                <a:ahLst/>
                <a:cxnLst>
                  <a:cxn ang="0">
                    <a:pos x="T0" y="T1"/>
                  </a:cxn>
                  <a:cxn ang="0">
                    <a:pos x="T2" y="T3"/>
                  </a:cxn>
                  <a:cxn ang="0">
                    <a:pos x="T4" y="T5"/>
                  </a:cxn>
                  <a:cxn ang="0">
                    <a:pos x="T6" y="T7"/>
                  </a:cxn>
                </a:cxnLst>
                <a:rect l="0" t="0" r="r" b="b"/>
                <a:pathLst>
                  <a:path w="58" h="102">
                    <a:moveTo>
                      <a:pt x="16" y="0"/>
                    </a:moveTo>
                    <a:lnTo>
                      <a:pt x="0" y="101"/>
                    </a:lnTo>
                    <a:lnTo>
                      <a:pt x="57" y="49"/>
                    </a:lnTo>
                    <a:lnTo>
                      <a:pt x="16" y="0"/>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34" name="Freeform 20"/>
              <p:cNvSpPr>
                <a:spLocks/>
              </p:cNvSpPr>
              <p:nvPr/>
            </p:nvSpPr>
            <p:spPr bwMode="ltGray">
              <a:xfrm>
                <a:off x="3478" y="3974"/>
                <a:ext cx="59" cy="104"/>
              </a:xfrm>
              <a:custGeom>
                <a:avLst/>
                <a:gdLst>
                  <a:gd name="T0" fmla="*/ 16 w 59"/>
                  <a:gd name="T1" fmla="*/ 0 h 104"/>
                  <a:gd name="T2" fmla="*/ 0 w 59"/>
                  <a:gd name="T3" fmla="*/ 103 h 104"/>
                  <a:gd name="T4" fmla="*/ 58 w 59"/>
                  <a:gd name="T5" fmla="*/ 50 h 104"/>
                  <a:gd name="T6" fmla="*/ 16 w 59"/>
                  <a:gd name="T7" fmla="*/ 0 h 104"/>
                </a:gdLst>
                <a:ahLst/>
                <a:cxnLst>
                  <a:cxn ang="0">
                    <a:pos x="T0" y="T1"/>
                  </a:cxn>
                  <a:cxn ang="0">
                    <a:pos x="T2" y="T3"/>
                  </a:cxn>
                  <a:cxn ang="0">
                    <a:pos x="T4" y="T5"/>
                  </a:cxn>
                  <a:cxn ang="0">
                    <a:pos x="T6" y="T7"/>
                  </a:cxn>
                </a:cxnLst>
                <a:rect l="0" t="0" r="r" b="b"/>
                <a:pathLst>
                  <a:path w="59" h="104">
                    <a:moveTo>
                      <a:pt x="16" y="0"/>
                    </a:moveTo>
                    <a:lnTo>
                      <a:pt x="0" y="103"/>
                    </a:lnTo>
                    <a:lnTo>
                      <a:pt x="58" y="50"/>
                    </a:lnTo>
                    <a:lnTo>
                      <a:pt x="16" y="0"/>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35" name="Freeform 21"/>
              <p:cNvSpPr>
                <a:spLocks/>
              </p:cNvSpPr>
              <p:nvPr/>
            </p:nvSpPr>
            <p:spPr bwMode="ltGray">
              <a:xfrm>
                <a:off x="426" y="4149"/>
                <a:ext cx="56" cy="102"/>
              </a:xfrm>
              <a:custGeom>
                <a:avLst/>
                <a:gdLst>
                  <a:gd name="T0" fmla="*/ 14 w 56"/>
                  <a:gd name="T1" fmla="*/ 0 h 102"/>
                  <a:gd name="T2" fmla="*/ 0 w 56"/>
                  <a:gd name="T3" fmla="*/ 101 h 102"/>
                  <a:gd name="T4" fmla="*/ 55 w 56"/>
                  <a:gd name="T5" fmla="*/ 49 h 102"/>
                  <a:gd name="T6" fmla="*/ 14 w 56"/>
                  <a:gd name="T7" fmla="*/ 0 h 102"/>
                </a:gdLst>
                <a:ahLst/>
                <a:cxnLst>
                  <a:cxn ang="0">
                    <a:pos x="T0" y="T1"/>
                  </a:cxn>
                  <a:cxn ang="0">
                    <a:pos x="T2" y="T3"/>
                  </a:cxn>
                  <a:cxn ang="0">
                    <a:pos x="T4" y="T5"/>
                  </a:cxn>
                  <a:cxn ang="0">
                    <a:pos x="T6" y="T7"/>
                  </a:cxn>
                </a:cxnLst>
                <a:rect l="0" t="0" r="r" b="b"/>
                <a:pathLst>
                  <a:path w="56" h="102">
                    <a:moveTo>
                      <a:pt x="14" y="0"/>
                    </a:moveTo>
                    <a:lnTo>
                      <a:pt x="0" y="101"/>
                    </a:lnTo>
                    <a:lnTo>
                      <a:pt x="55" y="49"/>
                    </a:lnTo>
                    <a:lnTo>
                      <a:pt x="14" y="0"/>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36" name="Freeform 22"/>
              <p:cNvSpPr>
                <a:spLocks/>
              </p:cNvSpPr>
              <p:nvPr/>
            </p:nvSpPr>
            <p:spPr bwMode="ltGray">
              <a:xfrm>
                <a:off x="1604" y="4043"/>
                <a:ext cx="57" cy="102"/>
              </a:xfrm>
              <a:custGeom>
                <a:avLst/>
                <a:gdLst>
                  <a:gd name="T0" fmla="*/ 16 w 57"/>
                  <a:gd name="T1" fmla="*/ 101 h 102"/>
                  <a:gd name="T2" fmla="*/ 0 w 57"/>
                  <a:gd name="T3" fmla="*/ 0 h 102"/>
                  <a:gd name="T4" fmla="*/ 56 w 57"/>
                  <a:gd name="T5" fmla="*/ 51 h 102"/>
                  <a:gd name="T6" fmla="*/ 16 w 57"/>
                  <a:gd name="T7" fmla="*/ 101 h 102"/>
                </a:gdLst>
                <a:ahLst/>
                <a:cxnLst>
                  <a:cxn ang="0">
                    <a:pos x="T0" y="T1"/>
                  </a:cxn>
                  <a:cxn ang="0">
                    <a:pos x="T2" y="T3"/>
                  </a:cxn>
                  <a:cxn ang="0">
                    <a:pos x="T4" y="T5"/>
                  </a:cxn>
                  <a:cxn ang="0">
                    <a:pos x="T6" y="T7"/>
                  </a:cxn>
                </a:cxnLst>
                <a:rect l="0" t="0" r="r" b="b"/>
                <a:pathLst>
                  <a:path w="57" h="102">
                    <a:moveTo>
                      <a:pt x="16" y="101"/>
                    </a:moveTo>
                    <a:lnTo>
                      <a:pt x="0" y="0"/>
                    </a:lnTo>
                    <a:lnTo>
                      <a:pt x="56" y="51"/>
                    </a:lnTo>
                    <a:lnTo>
                      <a:pt x="16" y="101"/>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37" name="Freeform 23"/>
              <p:cNvSpPr>
                <a:spLocks/>
              </p:cNvSpPr>
              <p:nvPr/>
            </p:nvSpPr>
            <p:spPr bwMode="ltGray">
              <a:xfrm>
                <a:off x="5453" y="1573"/>
                <a:ext cx="46" cy="88"/>
              </a:xfrm>
              <a:custGeom>
                <a:avLst/>
                <a:gdLst>
                  <a:gd name="T0" fmla="*/ 27 w 46"/>
                  <a:gd name="T1" fmla="*/ 87 h 88"/>
                  <a:gd name="T2" fmla="*/ 45 w 46"/>
                  <a:gd name="T3" fmla="*/ 46 h 88"/>
                  <a:gd name="T4" fmla="*/ 18 w 46"/>
                  <a:gd name="T5" fmla="*/ 0 h 88"/>
                  <a:gd name="T6" fmla="*/ 0 w 46"/>
                  <a:gd name="T7" fmla="*/ 49 h 88"/>
                  <a:gd name="T8" fmla="*/ 27 w 46"/>
                  <a:gd name="T9" fmla="*/ 87 h 88"/>
                </a:gdLst>
                <a:ahLst/>
                <a:cxnLst>
                  <a:cxn ang="0">
                    <a:pos x="T0" y="T1"/>
                  </a:cxn>
                  <a:cxn ang="0">
                    <a:pos x="T2" y="T3"/>
                  </a:cxn>
                  <a:cxn ang="0">
                    <a:pos x="T4" y="T5"/>
                  </a:cxn>
                  <a:cxn ang="0">
                    <a:pos x="T6" y="T7"/>
                  </a:cxn>
                  <a:cxn ang="0">
                    <a:pos x="T8" y="T9"/>
                  </a:cxn>
                </a:cxnLst>
                <a:rect l="0" t="0" r="r" b="b"/>
                <a:pathLst>
                  <a:path w="46" h="88">
                    <a:moveTo>
                      <a:pt x="27" y="87"/>
                    </a:moveTo>
                    <a:lnTo>
                      <a:pt x="45" y="46"/>
                    </a:lnTo>
                    <a:lnTo>
                      <a:pt x="18" y="0"/>
                    </a:lnTo>
                    <a:lnTo>
                      <a:pt x="0" y="49"/>
                    </a:lnTo>
                    <a:lnTo>
                      <a:pt x="27" y="87"/>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38" name="Freeform 24"/>
              <p:cNvSpPr>
                <a:spLocks/>
              </p:cNvSpPr>
              <p:nvPr/>
            </p:nvSpPr>
            <p:spPr bwMode="ltGray">
              <a:xfrm>
                <a:off x="5571" y="3729"/>
                <a:ext cx="47" cy="85"/>
              </a:xfrm>
              <a:custGeom>
                <a:avLst/>
                <a:gdLst>
                  <a:gd name="T0" fmla="*/ 19 w 47"/>
                  <a:gd name="T1" fmla="*/ 84 h 85"/>
                  <a:gd name="T2" fmla="*/ 0 w 47"/>
                  <a:gd name="T3" fmla="*/ 45 h 85"/>
                  <a:gd name="T4" fmla="*/ 27 w 47"/>
                  <a:gd name="T5" fmla="*/ 0 h 85"/>
                  <a:gd name="T6" fmla="*/ 46 w 47"/>
                  <a:gd name="T7" fmla="*/ 45 h 85"/>
                  <a:gd name="T8" fmla="*/ 19 w 47"/>
                  <a:gd name="T9" fmla="*/ 84 h 85"/>
                </a:gdLst>
                <a:ahLst/>
                <a:cxnLst>
                  <a:cxn ang="0">
                    <a:pos x="T0" y="T1"/>
                  </a:cxn>
                  <a:cxn ang="0">
                    <a:pos x="T2" y="T3"/>
                  </a:cxn>
                  <a:cxn ang="0">
                    <a:pos x="T4" y="T5"/>
                  </a:cxn>
                  <a:cxn ang="0">
                    <a:pos x="T6" y="T7"/>
                  </a:cxn>
                  <a:cxn ang="0">
                    <a:pos x="T8" y="T9"/>
                  </a:cxn>
                </a:cxnLst>
                <a:rect l="0" t="0" r="r" b="b"/>
                <a:pathLst>
                  <a:path w="47" h="85">
                    <a:moveTo>
                      <a:pt x="19" y="84"/>
                    </a:moveTo>
                    <a:lnTo>
                      <a:pt x="0" y="45"/>
                    </a:lnTo>
                    <a:lnTo>
                      <a:pt x="27" y="0"/>
                    </a:lnTo>
                    <a:lnTo>
                      <a:pt x="46" y="45"/>
                    </a:lnTo>
                    <a:lnTo>
                      <a:pt x="19" y="84"/>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39" name="Freeform 25"/>
              <p:cNvSpPr>
                <a:spLocks/>
              </p:cNvSpPr>
              <p:nvPr/>
            </p:nvSpPr>
            <p:spPr bwMode="ltGray">
              <a:xfrm>
                <a:off x="5394" y="746"/>
                <a:ext cx="45" cy="86"/>
              </a:xfrm>
              <a:custGeom>
                <a:avLst/>
                <a:gdLst>
                  <a:gd name="T0" fmla="*/ 18 w 45"/>
                  <a:gd name="T1" fmla="*/ 85 h 86"/>
                  <a:gd name="T2" fmla="*/ 0 w 45"/>
                  <a:gd name="T3" fmla="*/ 45 h 86"/>
                  <a:gd name="T4" fmla="*/ 26 w 45"/>
                  <a:gd name="T5" fmla="*/ 0 h 86"/>
                  <a:gd name="T6" fmla="*/ 44 w 45"/>
                  <a:gd name="T7" fmla="*/ 49 h 86"/>
                  <a:gd name="T8" fmla="*/ 18 w 45"/>
                  <a:gd name="T9" fmla="*/ 85 h 86"/>
                </a:gdLst>
                <a:ahLst/>
                <a:cxnLst>
                  <a:cxn ang="0">
                    <a:pos x="T0" y="T1"/>
                  </a:cxn>
                  <a:cxn ang="0">
                    <a:pos x="T2" y="T3"/>
                  </a:cxn>
                  <a:cxn ang="0">
                    <a:pos x="T4" y="T5"/>
                  </a:cxn>
                  <a:cxn ang="0">
                    <a:pos x="T6" y="T7"/>
                  </a:cxn>
                  <a:cxn ang="0">
                    <a:pos x="T8" y="T9"/>
                  </a:cxn>
                </a:cxnLst>
                <a:rect l="0" t="0" r="r" b="b"/>
                <a:pathLst>
                  <a:path w="45" h="86">
                    <a:moveTo>
                      <a:pt x="18" y="85"/>
                    </a:moveTo>
                    <a:lnTo>
                      <a:pt x="0" y="45"/>
                    </a:lnTo>
                    <a:lnTo>
                      <a:pt x="26" y="0"/>
                    </a:lnTo>
                    <a:lnTo>
                      <a:pt x="44" y="49"/>
                    </a:lnTo>
                    <a:lnTo>
                      <a:pt x="18" y="85"/>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40" name="Freeform 26"/>
              <p:cNvSpPr>
                <a:spLocks/>
              </p:cNvSpPr>
              <p:nvPr/>
            </p:nvSpPr>
            <p:spPr bwMode="ltGray">
              <a:xfrm>
                <a:off x="5394" y="746"/>
                <a:ext cx="45" cy="86"/>
              </a:xfrm>
              <a:custGeom>
                <a:avLst/>
                <a:gdLst>
                  <a:gd name="T0" fmla="*/ 18 w 45"/>
                  <a:gd name="T1" fmla="*/ 85 h 86"/>
                  <a:gd name="T2" fmla="*/ 0 w 45"/>
                  <a:gd name="T3" fmla="*/ 45 h 86"/>
                  <a:gd name="T4" fmla="*/ 26 w 45"/>
                  <a:gd name="T5" fmla="*/ 0 h 86"/>
                  <a:gd name="T6" fmla="*/ 44 w 45"/>
                  <a:gd name="T7" fmla="*/ 49 h 86"/>
                  <a:gd name="T8" fmla="*/ 18 w 45"/>
                  <a:gd name="T9" fmla="*/ 85 h 86"/>
                </a:gdLst>
                <a:ahLst/>
                <a:cxnLst>
                  <a:cxn ang="0">
                    <a:pos x="T0" y="T1"/>
                  </a:cxn>
                  <a:cxn ang="0">
                    <a:pos x="T2" y="T3"/>
                  </a:cxn>
                  <a:cxn ang="0">
                    <a:pos x="T4" y="T5"/>
                  </a:cxn>
                  <a:cxn ang="0">
                    <a:pos x="T6" y="T7"/>
                  </a:cxn>
                  <a:cxn ang="0">
                    <a:pos x="T8" y="T9"/>
                  </a:cxn>
                </a:cxnLst>
                <a:rect l="0" t="0" r="r" b="b"/>
                <a:pathLst>
                  <a:path w="45" h="86">
                    <a:moveTo>
                      <a:pt x="18" y="85"/>
                    </a:moveTo>
                    <a:lnTo>
                      <a:pt x="0" y="45"/>
                    </a:lnTo>
                    <a:lnTo>
                      <a:pt x="26" y="0"/>
                    </a:lnTo>
                    <a:lnTo>
                      <a:pt x="44" y="49"/>
                    </a:lnTo>
                    <a:lnTo>
                      <a:pt x="18" y="85"/>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41" name="Freeform 27"/>
              <p:cNvSpPr>
                <a:spLocks/>
              </p:cNvSpPr>
              <p:nvPr/>
            </p:nvSpPr>
            <p:spPr bwMode="ltGray">
              <a:xfrm>
                <a:off x="4854" y="237"/>
                <a:ext cx="159" cy="72"/>
              </a:xfrm>
              <a:custGeom>
                <a:avLst/>
                <a:gdLst>
                  <a:gd name="T0" fmla="*/ 152 w 159"/>
                  <a:gd name="T1" fmla="*/ 27 h 72"/>
                  <a:gd name="T2" fmla="*/ 143 w 159"/>
                  <a:gd name="T3" fmla="*/ 24 h 72"/>
                  <a:gd name="T4" fmla="*/ 130 w 159"/>
                  <a:gd name="T5" fmla="*/ 24 h 72"/>
                  <a:gd name="T6" fmla="*/ 122 w 159"/>
                  <a:gd name="T7" fmla="*/ 27 h 72"/>
                  <a:gd name="T8" fmla="*/ 115 w 159"/>
                  <a:gd name="T9" fmla="*/ 36 h 72"/>
                  <a:gd name="T10" fmla="*/ 109 w 159"/>
                  <a:gd name="T11" fmla="*/ 44 h 72"/>
                  <a:gd name="T12" fmla="*/ 97 w 159"/>
                  <a:gd name="T13" fmla="*/ 59 h 72"/>
                  <a:gd name="T14" fmla="*/ 89 w 159"/>
                  <a:gd name="T15" fmla="*/ 68 h 72"/>
                  <a:gd name="T16" fmla="*/ 73 w 159"/>
                  <a:gd name="T17" fmla="*/ 71 h 72"/>
                  <a:gd name="T18" fmla="*/ 61 w 159"/>
                  <a:gd name="T19" fmla="*/ 68 h 72"/>
                  <a:gd name="T20" fmla="*/ 51 w 159"/>
                  <a:gd name="T21" fmla="*/ 62 h 72"/>
                  <a:gd name="T22" fmla="*/ 39 w 159"/>
                  <a:gd name="T23" fmla="*/ 56 h 72"/>
                  <a:gd name="T24" fmla="*/ 28 w 159"/>
                  <a:gd name="T25" fmla="*/ 53 h 72"/>
                  <a:gd name="T26" fmla="*/ 15 w 159"/>
                  <a:gd name="T27" fmla="*/ 53 h 72"/>
                  <a:gd name="T28" fmla="*/ 6 w 159"/>
                  <a:gd name="T29" fmla="*/ 56 h 72"/>
                  <a:gd name="T30" fmla="*/ 3 w 159"/>
                  <a:gd name="T31" fmla="*/ 51 h 72"/>
                  <a:gd name="T32" fmla="*/ 9 w 159"/>
                  <a:gd name="T33" fmla="*/ 47 h 72"/>
                  <a:gd name="T34" fmla="*/ 21 w 159"/>
                  <a:gd name="T35" fmla="*/ 44 h 72"/>
                  <a:gd name="T36" fmla="*/ 30 w 159"/>
                  <a:gd name="T37" fmla="*/ 44 h 72"/>
                  <a:gd name="T38" fmla="*/ 43 w 159"/>
                  <a:gd name="T39" fmla="*/ 53 h 72"/>
                  <a:gd name="T40" fmla="*/ 54 w 159"/>
                  <a:gd name="T41" fmla="*/ 56 h 72"/>
                  <a:gd name="T42" fmla="*/ 67 w 159"/>
                  <a:gd name="T43" fmla="*/ 59 h 72"/>
                  <a:gd name="T44" fmla="*/ 79 w 159"/>
                  <a:gd name="T45" fmla="*/ 59 h 72"/>
                  <a:gd name="T46" fmla="*/ 89 w 159"/>
                  <a:gd name="T47" fmla="*/ 56 h 72"/>
                  <a:gd name="T48" fmla="*/ 97 w 159"/>
                  <a:gd name="T49" fmla="*/ 51 h 72"/>
                  <a:gd name="T50" fmla="*/ 107 w 159"/>
                  <a:gd name="T51" fmla="*/ 39 h 72"/>
                  <a:gd name="T52" fmla="*/ 115 w 159"/>
                  <a:gd name="T53" fmla="*/ 21 h 72"/>
                  <a:gd name="T54" fmla="*/ 122 w 159"/>
                  <a:gd name="T55" fmla="*/ 6 h 72"/>
                  <a:gd name="T56" fmla="*/ 130 w 159"/>
                  <a:gd name="T57" fmla="*/ 0 h 72"/>
                  <a:gd name="T58" fmla="*/ 137 w 159"/>
                  <a:gd name="T59" fmla="*/ 0 h 72"/>
                  <a:gd name="T60" fmla="*/ 146 w 159"/>
                  <a:gd name="T61" fmla="*/ 3 h 72"/>
                  <a:gd name="T62" fmla="*/ 158 w 159"/>
                  <a:gd name="T63" fmla="*/ 3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9" h="72">
                    <a:moveTo>
                      <a:pt x="158" y="30"/>
                    </a:moveTo>
                    <a:lnTo>
                      <a:pt x="152" y="27"/>
                    </a:lnTo>
                    <a:lnTo>
                      <a:pt x="146" y="24"/>
                    </a:lnTo>
                    <a:lnTo>
                      <a:pt x="143" y="24"/>
                    </a:lnTo>
                    <a:lnTo>
                      <a:pt x="137" y="24"/>
                    </a:lnTo>
                    <a:lnTo>
                      <a:pt x="130" y="24"/>
                    </a:lnTo>
                    <a:lnTo>
                      <a:pt x="125" y="27"/>
                    </a:lnTo>
                    <a:lnTo>
                      <a:pt x="122" y="27"/>
                    </a:lnTo>
                    <a:lnTo>
                      <a:pt x="119" y="30"/>
                    </a:lnTo>
                    <a:lnTo>
                      <a:pt x="115" y="36"/>
                    </a:lnTo>
                    <a:lnTo>
                      <a:pt x="109" y="41"/>
                    </a:lnTo>
                    <a:lnTo>
                      <a:pt x="109" y="44"/>
                    </a:lnTo>
                    <a:lnTo>
                      <a:pt x="104" y="53"/>
                    </a:lnTo>
                    <a:lnTo>
                      <a:pt x="97" y="59"/>
                    </a:lnTo>
                    <a:lnTo>
                      <a:pt x="94" y="65"/>
                    </a:lnTo>
                    <a:lnTo>
                      <a:pt x="89" y="68"/>
                    </a:lnTo>
                    <a:lnTo>
                      <a:pt x="79" y="71"/>
                    </a:lnTo>
                    <a:lnTo>
                      <a:pt x="73" y="71"/>
                    </a:lnTo>
                    <a:lnTo>
                      <a:pt x="67" y="71"/>
                    </a:lnTo>
                    <a:lnTo>
                      <a:pt x="61" y="68"/>
                    </a:lnTo>
                    <a:lnTo>
                      <a:pt x="54" y="65"/>
                    </a:lnTo>
                    <a:lnTo>
                      <a:pt x="51" y="62"/>
                    </a:lnTo>
                    <a:lnTo>
                      <a:pt x="46" y="59"/>
                    </a:lnTo>
                    <a:lnTo>
                      <a:pt x="39" y="56"/>
                    </a:lnTo>
                    <a:lnTo>
                      <a:pt x="33" y="53"/>
                    </a:lnTo>
                    <a:lnTo>
                      <a:pt x="28" y="53"/>
                    </a:lnTo>
                    <a:lnTo>
                      <a:pt x="21" y="51"/>
                    </a:lnTo>
                    <a:lnTo>
                      <a:pt x="15" y="53"/>
                    </a:lnTo>
                    <a:lnTo>
                      <a:pt x="9" y="53"/>
                    </a:lnTo>
                    <a:lnTo>
                      <a:pt x="6" y="56"/>
                    </a:lnTo>
                    <a:lnTo>
                      <a:pt x="0" y="59"/>
                    </a:lnTo>
                    <a:lnTo>
                      <a:pt x="3" y="51"/>
                    </a:lnTo>
                    <a:lnTo>
                      <a:pt x="6" y="47"/>
                    </a:lnTo>
                    <a:lnTo>
                      <a:pt x="9" y="47"/>
                    </a:lnTo>
                    <a:lnTo>
                      <a:pt x="15" y="44"/>
                    </a:lnTo>
                    <a:lnTo>
                      <a:pt x="21" y="44"/>
                    </a:lnTo>
                    <a:lnTo>
                      <a:pt x="24" y="44"/>
                    </a:lnTo>
                    <a:lnTo>
                      <a:pt x="30" y="44"/>
                    </a:lnTo>
                    <a:lnTo>
                      <a:pt x="33" y="47"/>
                    </a:lnTo>
                    <a:lnTo>
                      <a:pt x="43" y="53"/>
                    </a:lnTo>
                    <a:lnTo>
                      <a:pt x="49" y="56"/>
                    </a:lnTo>
                    <a:lnTo>
                      <a:pt x="54" y="56"/>
                    </a:lnTo>
                    <a:lnTo>
                      <a:pt x="58" y="59"/>
                    </a:lnTo>
                    <a:lnTo>
                      <a:pt x="67" y="59"/>
                    </a:lnTo>
                    <a:lnTo>
                      <a:pt x="76" y="59"/>
                    </a:lnTo>
                    <a:lnTo>
                      <a:pt x="79" y="59"/>
                    </a:lnTo>
                    <a:lnTo>
                      <a:pt x="85" y="59"/>
                    </a:lnTo>
                    <a:lnTo>
                      <a:pt x="89" y="56"/>
                    </a:lnTo>
                    <a:lnTo>
                      <a:pt x="94" y="53"/>
                    </a:lnTo>
                    <a:lnTo>
                      <a:pt x="97" y="51"/>
                    </a:lnTo>
                    <a:lnTo>
                      <a:pt x="100" y="47"/>
                    </a:lnTo>
                    <a:lnTo>
                      <a:pt x="107" y="39"/>
                    </a:lnTo>
                    <a:lnTo>
                      <a:pt x="109" y="32"/>
                    </a:lnTo>
                    <a:lnTo>
                      <a:pt x="115" y="21"/>
                    </a:lnTo>
                    <a:lnTo>
                      <a:pt x="122" y="12"/>
                    </a:lnTo>
                    <a:lnTo>
                      <a:pt x="122" y="6"/>
                    </a:lnTo>
                    <a:lnTo>
                      <a:pt x="128" y="3"/>
                    </a:lnTo>
                    <a:lnTo>
                      <a:pt x="130" y="0"/>
                    </a:lnTo>
                    <a:lnTo>
                      <a:pt x="134" y="0"/>
                    </a:lnTo>
                    <a:lnTo>
                      <a:pt x="137" y="0"/>
                    </a:lnTo>
                    <a:lnTo>
                      <a:pt x="143" y="0"/>
                    </a:lnTo>
                    <a:lnTo>
                      <a:pt x="146" y="3"/>
                    </a:lnTo>
                    <a:lnTo>
                      <a:pt x="152" y="6"/>
                    </a:lnTo>
                    <a:lnTo>
                      <a:pt x="158" y="30"/>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42" name="Freeform 28"/>
              <p:cNvSpPr>
                <a:spLocks/>
              </p:cNvSpPr>
              <p:nvPr/>
            </p:nvSpPr>
            <p:spPr bwMode="ltGray">
              <a:xfrm>
                <a:off x="5357" y="3223"/>
                <a:ext cx="154" cy="73"/>
              </a:xfrm>
              <a:custGeom>
                <a:avLst/>
                <a:gdLst>
                  <a:gd name="T0" fmla="*/ 147 w 154"/>
                  <a:gd name="T1" fmla="*/ 27 h 73"/>
                  <a:gd name="T2" fmla="*/ 138 w 154"/>
                  <a:gd name="T3" fmla="*/ 24 h 73"/>
                  <a:gd name="T4" fmla="*/ 127 w 154"/>
                  <a:gd name="T5" fmla="*/ 24 h 73"/>
                  <a:gd name="T6" fmla="*/ 117 w 154"/>
                  <a:gd name="T7" fmla="*/ 27 h 73"/>
                  <a:gd name="T8" fmla="*/ 112 w 154"/>
                  <a:gd name="T9" fmla="*/ 36 h 73"/>
                  <a:gd name="T10" fmla="*/ 105 w 154"/>
                  <a:gd name="T11" fmla="*/ 48 h 73"/>
                  <a:gd name="T12" fmla="*/ 97 w 154"/>
                  <a:gd name="T13" fmla="*/ 60 h 73"/>
                  <a:gd name="T14" fmla="*/ 84 w 154"/>
                  <a:gd name="T15" fmla="*/ 69 h 73"/>
                  <a:gd name="T16" fmla="*/ 69 w 154"/>
                  <a:gd name="T17" fmla="*/ 72 h 73"/>
                  <a:gd name="T18" fmla="*/ 57 w 154"/>
                  <a:gd name="T19" fmla="*/ 69 h 73"/>
                  <a:gd name="T20" fmla="*/ 49 w 154"/>
                  <a:gd name="T21" fmla="*/ 63 h 73"/>
                  <a:gd name="T22" fmla="*/ 37 w 154"/>
                  <a:gd name="T23" fmla="*/ 57 h 73"/>
                  <a:gd name="T24" fmla="*/ 24 w 154"/>
                  <a:gd name="T25" fmla="*/ 54 h 73"/>
                  <a:gd name="T26" fmla="*/ 12 w 154"/>
                  <a:gd name="T27" fmla="*/ 54 h 73"/>
                  <a:gd name="T28" fmla="*/ 4 w 154"/>
                  <a:gd name="T29" fmla="*/ 57 h 73"/>
                  <a:gd name="T30" fmla="*/ 0 w 154"/>
                  <a:gd name="T31" fmla="*/ 54 h 73"/>
                  <a:gd name="T32" fmla="*/ 7 w 154"/>
                  <a:gd name="T33" fmla="*/ 48 h 73"/>
                  <a:gd name="T34" fmla="*/ 19 w 154"/>
                  <a:gd name="T35" fmla="*/ 45 h 73"/>
                  <a:gd name="T36" fmla="*/ 27 w 154"/>
                  <a:gd name="T37" fmla="*/ 48 h 73"/>
                  <a:gd name="T38" fmla="*/ 39 w 154"/>
                  <a:gd name="T39" fmla="*/ 54 h 73"/>
                  <a:gd name="T40" fmla="*/ 52 w 154"/>
                  <a:gd name="T41" fmla="*/ 60 h 73"/>
                  <a:gd name="T42" fmla="*/ 64 w 154"/>
                  <a:gd name="T43" fmla="*/ 60 h 73"/>
                  <a:gd name="T44" fmla="*/ 75 w 154"/>
                  <a:gd name="T45" fmla="*/ 60 h 73"/>
                  <a:gd name="T46" fmla="*/ 84 w 154"/>
                  <a:gd name="T47" fmla="*/ 57 h 73"/>
                  <a:gd name="T48" fmla="*/ 93 w 154"/>
                  <a:gd name="T49" fmla="*/ 51 h 73"/>
                  <a:gd name="T50" fmla="*/ 102 w 154"/>
                  <a:gd name="T51" fmla="*/ 39 h 73"/>
                  <a:gd name="T52" fmla="*/ 112 w 154"/>
                  <a:gd name="T53" fmla="*/ 22 h 73"/>
                  <a:gd name="T54" fmla="*/ 120 w 154"/>
                  <a:gd name="T55" fmla="*/ 7 h 73"/>
                  <a:gd name="T56" fmla="*/ 127 w 154"/>
                  <a:gd name="T57" fmla="*/ 0 h 73"/>
                  <a:gd name="T58" fmla="*/ 135 w 154"/>
                  <a:gd name="T59" fmla="*/ 0 h 73"/>
                  <a:gd name="T60" fmla="*/ 145 w 154"/>
                  <a:gd name="T61" fmla="*/ 3 h 73"/>
                  <a:gd name="T62" fmla="*/ 153 w 154"/>
                  <a:gd name="T63" fmla="*/ 3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4" h="73">
                    <a:moveTo>
                      <a:pt x="153" y="30"/>
                    </a:moveTo>
                    <a:lnTo>
                      <a:pt x="147" y="27"/>
                    </a:lnTo>
                    <a:lnTo>
                      <a:pt x="142" y="24"/>
                    </a:lnTo>
                    <a:lnTo>
                      <a:pt x="138" y="24"/>
                    </a:lnTo>
                    <a:lnTo>
                      <a:pt x="132" y="24"/>
                    </a:lnTo>
                    <a:lnTo>
                      <a:pt x="127" y="24"/>
                    </a:lnTo>
                    <a:lnTo>
                      <a:pt x="123" y="27"/>
                    </a:lnTo>
                    <a:lnTo>
                      <a:pt x="117" y="27"/>
                    </a:lnTo>
                    <a:lnTo>
                      <a:pt x="115" y="30"/>
                    </a:lnTo>
                    <a:lnTo>
                      <a:pt x="112" y="36"/>
                    </a:lnTo>
                    <a:lnTo>
                      <a:pt x="105" y="42"/>
                    </a:lnTo>
                    <a:lnTo>
                      <a:pt x="105" y="48"/>
                    </a:lnTo>
                    <a:lnTo>
                      <a:pt x="99" y="54"/>
                    </a:lnTo>
                    <a:lnTo>
                      <a:pt x="97" y="60"/>
                    </a:lnTo>
                    <a:lnTo>
                      <a:pt x="90" y="66"/>
                    </a:lnTo>
                    <a:lnTo>
                      <a:pt x="84" y="69"/>
                    </a:lnTo>
                    <a:lnTo>
                      <a:pt x="75" y="72"/>
                    </a:lnTo>
                    <a:lnTo>
                      <a:pt x="69" y="72"/>
                    </a:lnTo>
                    <a:lnTo>
                      <a:pt x="64" y="72"/>
                    </a:lnTo>
                    <a:lnTo>
                      <a:pt x="57" y="69"/>
                    </a:lnTo>
                    <a:lnTo>
                      <a:pt x="52" y="66"/>
                    </a:lnTo>
                    <a:lnTo>
                      <a:pt x="49" y="63"/>
                    </a:lnTo>
                    <a:lnTo>
                      <a:pt x="42" y="60"/>
                    </a:lnTo>
                    <a:lnTo>
                      <a:pt x="37" y="57"/>
                    </a:lnTo>
                    <a:lnTo>
                      <a:pt x="30" y="54"/>
                    </a:lnTo>
                    <a:lnTo>
                      <a:pt x="24" y="54"/>
                    </a:lnTo>
                    <a:lnTo>
                      <a:pt x="19" y="51"/>
                    </a:lnTo>
                    <a:lnTo>
                      <a:pt x="12" y="54"/>
                    </a:lnTo>
                    <a:lnTo>
                      <a:pt x="7" y="54"/>
                    </a:lnTo>
                    <a:lnTo>
                      <a:pt x="4" y="57"/>
                    </a:lnTo>
                    <a:lnTo>
                      <a:pt x="0" y="60"/>
                    </a:lnTo>
                    <a:lnTo>
                      <a:pt x="0" y="54"/>
                    </a:lnTo>
                    <a:lnTo>
                      <a:pt x="4" y="51"/>
                    </a:lnTo>
                    <a:lnTo>
                      <a:pt x="7" y="48"/>
                    </a:lnTo>
                    <a:lnTo>
                      <a:pt x="12" y="45"/>
                    </a:lnTo>
                    <a:lnTo>
                      <a:pt x="19" y="45"/>
                    </a:lnTo>
                    <a:lnTo>
                      <a:pt x="22" y="45"/>
                    </a:lnTo>
                    <a:lnTo>
                      <a:pt x="27" y="48"/>
                    </a:lnTo>
                    <a:lnTo>
                      <a:pt x="30" y="48"/>
                    </a:lnTo>
                    <a:lnTo>
                      <a:pt x="39" y="54"/>
                    </a:lnTo>
                    <a:lnTo>
                      <a:pt x="49" y="57"/>
                    </a:lnTo>
                    <a:lnTo>
                      <a:pt x="52" y="60"/>
                    </a:lnTo>
                    <a:lnTo>
                      <a:pt x="57" y="60"/>
                    </a:lnTo>
                    <a:lnTo>
                      <a:pt x="64" y="60"/>
                    </a:lnTo>
                    <a:lnTo>
                      <a:pt x="72" y="60"/>
                    </a:lnTo>
                    <a:lnTo>
                      <a:pt x="75" y="60"/>
                    </a:lnTo>
                    <a:lnTo>
                      <a:pt x="82" y="60"/>
                    </a:lnTo>
                    <a:lnTo>
                      <a:pt x="84" y="57"/>
                    </a:lnTo>
                    <a:lnTo>
                      <a:pt x="90" y="54"/>
                    </a:lnTo>
                    <a:lnTo>
                      <a:pt x="93" y="51"/>
                    </a:lnTo>
                    <a:lnTo>
                      <a:pt x="97" y="48"/>
                    </a:lnTo>
                    <a:lnTo>
                      <a:pt x="102" y="39"/>
                    </a:lnTo>
                    <a:lnTo>
                      <a:pt x="108" y="33"/>
                    </a:lnTo>
                    <a:lnTo>
                      <a:pt x="112" y="22"/>
                    </a:lnTo>
                    <a:lnTo>
                      <a:pt x="117" y="12"/>
                    </a:lnTo>
                    <a:lnTo>
                      <a:pt x="120" y="7"/>
                    </a:lnTo>
                    <a:lnTo>
                      <a:pt x="123" y="3"/>
                    </a:lnTo>
                    <a:lnTo>
                      <a:pt x="127" y="0"/>
                    </a:lnTo>
                    <a:lnTo>
                      <a:pt x="132" y="0"/>
                    </a:lnTo>
                    <a:lnTo>
                      <a:pt x="135" y="0"/>
                    </a:lnTo>
                    <a:lnTo>
                      <a:pt x="138" y="0"/>
                    </a:lnTo>
                    <a:lnTo>
                      <a:pt x="145" y="3"/>
                    </a:lnTo>
                    <a:lnTo>
                      <a:pt x="147" y="7"/>
                    </a:lnTo>
                    <a:lnTo>
                      <a:pt x="153" y="30"/>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43" name="Freeform 29"/>
              <p:cNvSpPr>
                <a:spLocks/>
              </p:cNvSpPr>
              <p:nvPr/>
            </p:nvSpPr>
            <p:spPr bwMode="ltGray">
              <a:xfrm>
                <a:off x="224" y="1995"/>
                <a:ext cx="157" cy="74"/>
              </a:xfrm>
              <a:custGeom>
                <a:avLst/>
                <a:gdLst>
                  <a:gd name="T0" fmla="*/ 149 w 157"/>
                  <a:gd name="T1" fmla="*/ 27 h 74"/>
                  <a:gd name="T2" fmla="*/ 141 w 157"/>
                  <a:gd name="T3" fmla="*/ 25 h 74"/>
                  <a:gd name="T4" fmla="*/ 129 w 157"/>
                  <a:gd name="T5" fmla="*/ 25 h 74"/>
                  <a:gd name="T6" fmla="*/ 120 w 157"/>
                  <a:gd name="T7" fmla="*/ 27 h 74"/>
                  <a:gd name="T8" fmla="*/ 114 w 157"/>
                  <a:gd name="T9" fmla="*/ 36 h 74"/>
                  <a:gd name="T10" fmla="*/ 105 w 157"/>
                  <a:gd name="T11" fmla="*/ 48 h 74"/>
                  <a:gd name="T12" fmla="*/ 99 w 157"/>
                  <a:gd name="T13" fmla="*/ 61 h 74"/>
                  <a:gd name="T14" fmla="*/ 84 w 157"/>
                  <a:gd name="T15" fmla="*/ 70 h 74"/>
                  <a:gd name="T16" fmla="*/ 72 w 157"/>
                  <a:gd name="T17" fmla="*/ 73 h 74"/>
                  <a:gd name="T18" fmla="*/ 60 w 157"/>
                  <a:gd name="T19" fmla="*/ 70 h 74"/>
                  <a:gd name="T20" fmla="*/ 51 w 157"/>
                  <a:gd name="T21" fmla="*/ 64 h 74"/>
                  <a:gd name="T22" fmla="*/ 39 w 157"/>
                  <a:gd name="T23" fmla="*/ 58 h 74"/>
                  <a:gd name="T24" fmla="*/ 27 w 157"/>
                  <a:gd name="T25" fmla="*/ 51 h 74"/>
                  <a:gd name="T26" fmla="*/ 15 w 157"/>
                  <a:gd name="T27" fmla="*/ 51 h 74"/>
                  <a:gd name="T28" fmla="*/ 7 w 157"/>
                  <a:gd name="T29" fmla="*/ 58 h 74"/>
                  <a:gd name="T30" fmla="*/ 3 w 157"/>
                  <a:gd name="T31" fmla="*/ 51 h 74"/>
                  <a:gd name="T32" fmla="*/ 9 w 157"/>
                  <a:gd name="T33" fmla="*/ 48 h 74"/>
                  <a:gd name="T34" fmla="*/ 21 w 157"/>
                  <a:gd name="T35" fmla="*/ 46 h 74"/>
                  <a:gd name="T36" fmla="*/ 30 w 157"/>
                  <a:gd name="T37" fmla="*/ 46 h 74"/>
                  <a:gd name="T38" fmla="*/ 42 w 157"/>
                  <a:gd name="T39" fmla="*/ 51 h 74"/>
                  <a:gd name="T40" fmla="*/ 54 w 157"/>
                  <a:gd name="T41" fmla="*/ 58 h 74"/>
                  <a:gd name="T42" fmla="*/ 66 w 157"/>
                  <a:gd name="T43" fmla="*/ 61 h 74"/>
                  <a:gd name="T44" fmla="*/ 78 w 157"/>
                  <a:gd name="T45" fmla="*/ 61 h 74"/>
                  <a:gd name="T46" fmla="*/ 87 w 157"/>
                  <a:gd name="T47" fmla="*/ 58 h 74"/>
                  <a:gd name="T48" fmla="*/ 96 w 157"/>
                  <a:gd name="T49" fmla="*/ 51 h 74"/>
                  <a:gd name="T50" fmla="*/ 105 w 157"/>
                  <a:gd name="T51" fmla="*/ 40 h 74"/>
                  <a:gd name="T52" fmla="*/ 114 w 157"/>
                  <a:gd name="T53" fmla="*/ 21 h 74"/>
                  <a:gd name="T54" fmla="*/ 120 w 157"/>
                  <a:gd name="T55" fmla="*/ 6 h 74"/>
                  <a:gd name="T56" fmla="*/ 129 w 157"/>
                  <a:gd name="T57" fmla="*/ 0 h 74"/>
                  <a:gd name="T58" fmla="*/ 135 w 157"/>
                  <a:gd name="T59" fmla="*/ 0 h 74"/>
                  <a:gd name="T60" fmla="*/ 144 w 157"/>
                  <a:gd name="T61" fmla="*/ 3 h 74"/>
                  <a:gd name="T62" fmla="*/ 156 w 157"/>
                  <a:gd name="T63" fmla="*/ 3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7" h="74">
                    <a:moveTo>
                      <a:pt x="156" y="30"/>
                    </a:moveTo>
                    <a:lnTo>
                      <a:pt x="149" y="27"/>
                    </a:lnTo>
                    <a:lnTo>
                      <a:pt x="144" y="25"/>
                    </a:lnTo>
                    <a:lnTo>
                      <a:pt x="141" y="25"/>
                    </a:lnTo>
                    <a:lnTo>
                      <a:pt x="135" y="25"/>
                    </a:lnTo>
                    <a:lnTo>
                      <a:pt x="129" y="25"/>
                    </a:lnTo>
                    <a:lnTo>
                      <a:pt x="122" y="27"/>
                    </a:lnTo>
                    <a:lnTo>
                      <a:pt x="120" y="27"/>
                    </a:lnTo>
                    <a:lnTo>
                      <a:pt x="117" y="30"/>
                    </a:lnTo>
                    <a:lnTo>
                      <a:pt x="114" y="36"/>
                    </a:lnTo>
                    <a:lnTo>
                      <a:pt x="107" y="43"/>
                    </a:lnTo>
                    <a:lnTo>
                      <a:pt x="105" y="48"/>
                    </a:lnTo>
                    <a:lnTo>
                      <a:pt x="102" y="55"/>
                    </a:lnTo>
                    <a:lnTo>
                      <a:pt x="99" y="61"/>
                    </a:lnTo>
                    <a:lnTo>
                      <a:pt x="92" y="66"/>
                    </a:lnTo>
                    <a:lnTo>
                      <a:pt x="84" y="70"/>
                    </a:lnTo>
                    <a:lnTo>
                      <a:pt x="78" y="73"/>
                    </a:lnTo>
                    <a:lnTo>
                      <a:pt x="72" y="73"/>
                    </a:lnTo>
                    <a:lnTo>
                      <a:pt x="66" y="73"/>
                    </a:lnTo>
                    <a:lnTo>
                      <a:pt x="60" y="70"/>
                    </a:lnTo>
                    <a:lnTo>
                      <a:pt x="54" y="66"/>
                    </a:lnTo>
                    <a:lnTo>
                      <a:pt x="51" y="64"/>
                    </a:lnTo>
                    <a:lnTo>
                      <a:pt x="45" y="61"/>
                    </a:lnTo>
                    <a:lnTo>
                      <a:pt x="39" y="58"/>
                    </a:lnTo>
                    <a:lnTo>
                      <a:pt x="33" y="55"/>
                    </a:lnTo>
                    <a:lnTo>
                      <a:pt x="27" y="51"/>
                    </a:lnTo>
                    <a:lnTo>
                      <a:pt x="21" y="51"/>
                    </a:lnTo>
                    <a:lnTo>
                      <a:pt x="15" y="51"/>
                    </a:lnTo>
                    <a:lnTo>
                      <a:pt x="9" y="55"/>
                    </a:lnTo>
                    <a:lnTo>
                      <a:pt x="7" y="58"/>
                    </a:lnTo>
                    <a:lnTo>
                      <a:pt x="0" y="58"/>
                    </a:lnTo>
                    <a:lnTo>
                      <a:pt x="3" y="51"/>
                    </a:lnTo>
                    <a:lnTo>
                      <a:pt x="7" y="48"/>
                    </a:lnTo>
                    <a:lnTo>
                      <a:pt x="9" y="48"/>
                    </a:lnTo>
                    <a:lnTo>
                      <a:pt x="15" y="46"/>
                    </a:lnTo>
                    <a:lnTo>
                      <a:pt x="21" y="46"/>
                    </a:lnTo>
                    <a:lnTo>
                      <a:pt x="24" y="46"/>
                    </a:lnTo>
                    <a:lnTo>
                      <a:pt x="30" y="46"/>
                    </a:lnTo>
                    <a:lnTo>
                      <a:pt x="33" y="48"/>
                    </a:lnTo>
                    <a:lnTo>
                      <a:pt x="42" y="51"/>
                    </a:lnTo>
                    <a:lnTo>
                      <a:pt x="51" y="58"/>
                    </a:lnTo>
                    <a:lnTo>
                      <a:pt x="54" y="58"/>
                    </a:lnTo>
                    <a:lnTo>
                      <a:pt x="57" y="61"/>
                    </a:lnTo>
                    <a:lnTo>
                      <a:pt x="66" y="61"/>
                    </a:lnTo>
                    <a:lnTo>
                      <a:pt x="72" y="61"/>
                    </a:lnTo>
                    <a:lnTo>
                      <a:pt x="78" y="61"/>
                    </a:lnTo>
                    <a:lnTo>
                      <a:pt x="84" y="58"/>
                    </a:lnTo>
                    <a:lnTo>
                      <a:pt x="87" y="58"/>
                    </a:lnTo>
                    <a:lnTo>
                      <a:pt x="92" y="55"/>
                    </a:lnTo>
                    <a:lnTo>
                      <a:pt x="96" y="51"/>
                    </a:lnTo>
                    <a:lnTo>
                      <a:pt x="99" y="48"/>
                    </a:lnTo>
                    <a:lnTo>
                      <a:pt x="105" y="40"/>
                    </a:lnTo>
                    <a:lnTo>
                      <a:pt x="107" y="30"/>
                    </a:lnTo>
                    <a:lnTo>
                      <a:pt x="114" y="21"/>
                    </a:lnTo>
                    <a:lnTo>
                      <a:pt x="117" y="12"/>
                    </a:lnTo>
                    <a:lnTo>
                      <a:pt x="120" y="6"/>
                    </a:lnTo>
                    <a:lnTo>
                      <a:pt x="126" y="3"/>
                    </a:lnTo>
                    <a:lnTo>
                      <a:pt x="129" y="0"/>
                    </a:lnTo>
                    <a:lnTo>
                      <a:pt x="132" y="0"/>
                    </a:lnTo>
                    <a:lnTo>
                      <a:pt x="135" y="0"/>
                    </a:lnTo>
                    <a:lnTo>
                      <a:pt x="141" y="0"/>
                    </a:lnTo>
                    <a:lnTo>
                      <a:pt x="144" y="3"/>
                    </a:lnTo>
                    <a:lnTo>
                      <a:pt x="149" y="6"/>
                    </a:lnTo>
                    <a:lnTo>
                      <a:pt x="156" y="30"/>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44" name="Freeform 30"/>
              <p:cNvSpPr>
                <a:spLocks/>
              </p:cNvSpPr>
              <p:nvPr/>
            </p:nvSpPr>
            <p:spPr bwMode="ltGray">
              <a:xfrm>
                <a:off x="3594" y="91"/>
                <a:ext cx="158" cy="75"/>
              </a:xfrm>
              <a:custGeom>
                <a:avLst/>
                <a:gdLst>
                  <a:gd name="T0" fmla="*/ 4 w 158"/>
                  <a:gd name="T1" fmla="*/ 30 h 75"/>
                  <a:gd name="T2" fmla="*/ 15 w 158"/>
                  <a:gd name="T3" fmla="*/ 27 h 75"/>
                  <a:gd name="T4" fmla="*/ 27 w 158"/>
                  <a:gd name="T5" fmla="*/ 27 h 75"/>
                  <a:gd name="T6" fmla="*/ 37 w 158"/>
                  <a:gd name="T7" fmla="*/ 30 h 75"/>
                  <a:gd name="T8" fmla="*/ 42 w 158"/>
                  <a:gd name="T9" fmla="*/ 36 h 75"/>
                  <a:gd name="T10" fmla="*/ 49 w 158"/>
                  <a:gd name="T11" fmla="*/ 48 h 75"/>
                  <a:gd name="T12" fmla="*/ 57 w 158"/>
                  <a:gd name="T13" fmla="*/ 63 h 75"/>
                  <a:gd name="T14" fmla="*/ 70 w 158"/>
                  <a:gd name="T15" fmla="*/ 71 h 75"/>
                  <a:gd name="T16" fmla="*/ 85 w 158"/>
                  <a:gd name="T17" fmla="*/ 74 h 75"/>
                  <a:gd name="T18" fmla="*/ 97 w 158"/>
                  <a:gd name="T19" fmla="*/ 71 h 75"/>
                  <a:gd name="T20" fmla="*/ 105 w 158"/>
                  <a:gd name="T21" fmla="*/ 63 h 75"/>
                  <a:gd name="T22" fmla="*/ 118 w 158"/>
                  <a:gd name="T23" fmla="*/ 56 h 75"/>
                  <a:gd name="T24" fmla="*/ 130 w 158"/>
                  <a:gd name="T25" fmla="*/ 54 h 75"/>
                  <a:gd name="T26" fmla="*/ 142 w 158"/>
                  <a:gd name="T27" fmla="*/ 54 h 75"/>
                  <a:gd name="T28" fmla="*/ 150 w 158"/>
                  <a:gd name="T29" fmla="*/ 56 h 75"/>
                  <a:gd name="T30" fmla="*/ 154 w 158"/>
                  <a:gd name="T31" fmla="*/ 54 h 75"/>
                  <a:gd name="T32" fmla="*/ 145 w 158"/>
                  <a:gd name="T33" fmla="*/ 48 h 75"/>
                  <a:gd name="T34" fmla="*/ 135 w 158"/>
                  <a:gd name="T35" fmla="*/ 48 h 75"/>
                  <a:gd name="T36" fmla="*/ 127 w 158"/>
                  <a:gd name="T37" fmla="*/ 48 h 75"/>
                  <a:gd name="T38" fmla="*/ 115 w 158"/>
                  <a:gd name="T39" fmla="*/ 54 h 75"/>
                  <a:gd name="T40" fmla="*/ 102 w 158"/>
                  <a:gd name="T41" fmla="*/ 59 h 75"/>
                  <a:gd name="T42" fmla="*/ 87 w 158"/>
                  <a:gd name="T43" fmla="*/ 59 h 75"/>
                  <a:gd name="T44" fmla="*/ 79 w 158"/>
                  <a:gd name="T45" fmla="*/ 59 h 75"/>
                  <a:gd name="T46" fmla="*/ 70 w 158"/>
                  <a:gd name="T47" fmla="*/ 56 h 75"/>
                  <a:gd name="T48" fmla="*/ 60 w 158"/>
                  <a:gd name="T49" fmla="*/ 54 h 75"/>
                  <a:gd name="T50" fmla="*/ 52 w 158"/>
                  <a:gd name="T51" fmla="*/ 42 h 75"/>
                  <a:gd name="T52" fmla="*/ 42 w 158"/>
                  <a:gd name="T53" fmla="*/ 24 h 75"/>
                  <a:gd name="T54" fmla="*/ 34 w 158"/>
                  <a:gd name="T55" fmla="*/ 9 h 75"/>
                  <a:gd name="T56" fmla="*/ 27 w 158"/>
                  <a:gd name="T57" fmla="*/ 4 h 75"/>
                  <a:gd name="T58" fmla="*/ 19 w 158"/>
                  <a:gd name="T59" fmla="*/ 0 h 75"/>
                  <a:gd name="T60" fmla="*/ 9 w 158"/>
                  <a:gd name="T61" fmla="*/ 6 h 75"/>
                  <a:gd name="T62" fmla="*/ 0 w 158"/>
                  <a:gd name="T63" fmla="*/ 3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8" h="75">
                    <a:moveTo>
                      <a:pt x="0" y="33"/>
                    </a:moveTo>
                    <a:lnTo>
                      <a:pt x="4" y="30"/>
                    </a:lnTo>
                    <a:lnTo>
                      <a:pt x="12" y="27"/>
                    </a:lnTo>
                    <a:lnTo>
                      <a:pt x="15" y="27"/>
                    </a:lnTo>
                    <a:lnTo>
                      <a:pt x="22" y="27"/>
                    </a:lnTo>
                    <a:lnTo>
                      <a:pt x="27" y="27"/>
                    </a:lnTo>
                    <a:lnTo>
                      <a:pt x="30" y="27"/>
                    </a:lnTo>
                    <a:lnTo>
                      <a:pt x="37" y="30"/>
                    </a:lnTo>
                    <a:lnTo>
                      <a:pt x="37" y="33"/>
                    </a:lnTo>
                    <a:lnTo>
                      <a:pt x="42" y="36"/>
                    </a:lnTo>
                    <a:lnTo>
                      <a:pt x="45" y="42"/>
                    </a:lnTo>
                    <a:lnTo>
                      <a:pt x="49" y="48"/>
                    </a:lnTo>
                    <a:lnTo>
                      <a:pt x="52" y="54"/>
                    </a:lnTo>
                    <a:lnTo>
                      <a:pt x="57" y="63"/>
                    </a:lnTo>
                    <a:lnTo>
                      <a:pt x="64" y="66"/>
                    </a:lnTo>
                    <a:lnTo>
                      <a:pt x="70" y="71"/>
                    </a:lnTo>
                    <a:lnTo>
                      <a:pt x="75" y="74"/>
                    </a:lnTo>
                    <a:lnTo>
                      <a:pt x="85" y="74"/>
                    </a:lnTo>
                    <a:lnTo>
                      <a:pt x="90" y="74"/>
                    </a:lnTo>
                    <a:lnTo>
                      <a:pt x="97" y="71"/>
                    </a:lnTo>
                    <a:lnTo>
                      <a:pt x="102" y="68"/>
                    </a:lnTo>
                    <a:lnTo>
                      <a:pt x="105" y="63"/>
                    </a:lnTo>
                    <a:lnTo>
                      <a:pt x="112" y="59"/>
                    </a:lnTo>
                    <a:lnTo>
                      <a:pt x="118" y="56"/>
                    </a:lnTo>
                    <a:lnTo>
                      <a:pt x="124" y="54"/>
                    </a:lnTo>
                    <a:lnTo>
                      <a:pt x="130" y="54"/>
                    </a:lnTo>
                    <a:lnTo>
                      <a:pt x="133" y="54"/>
                    </a:lnTo>
                    <a:lnTo>
                      <a:pt x="142" y="54"/>
                    </a:lnTo>
                    <a:lnTo>
                      <a:pt x="148" y="56"/>
                    </a:lnTo>
                    <a:lnTo>
                      <a:pt x="150" y="56"/>
                    </a:lnTo>
                    <a:lnTo>
                      <a:pt x="157" y="59"/>
                    </a:lnTo>
                    <a:lnTo>
                      <a:pt x="154" y="54"/>
                    </a:lnTo>
                    <a:lnTo>
                      <a:pt x="150" y="51"/>
                    </a:lnTo>
                    <a:lnTo>
                      <a:pt x="145" y="48"/>
                    </a:lnTo>
                    <a:lnTo>
                      <a:pt x="142" y="48"/>
                    </a:lnTo>
                    <a:lnTo>
                      <a:pt x="135" y="48"/>
                    </a:lnTo>
                    <a:lnTo>
                      <a:pt x="133" y="48"/>
                    </a:lnTo>
                    <a:lnTo>
                      <a:pt x="127" y="48"/>
                    </a:lnTo>
                    <a:lnTo>
                      <a:pt x="124" y="51"/>
                    </a:lnTo>
                    <a:lnTo>
                      <a:pt x="115" y="54"/>
                    </a:lnTo>
                    <a:lnTo>
                      <a:pt x="105" y="59"/>
                    </a:lnTo>
                    <a:lnTo>
                      <a:pt x="102" y="59"/>
                    </a:lnTo>
                    <a:lnTo>
                      <a:pt x="97" y="59"/>
                    </a:lnTo>
                    <a:lnTo>
                      <a:pt x="87" y="59"/>
                    </a:lnTo>
                    <a:lnTo>
                      <a:pt x="82" y="63"/>
                    </a:lnTo>
                    <a:lnTo>
                      <a:pt x="79" y="59"/>
                    </a:lnTo>
                    <a:lnTo>
                      <a:pt x="72" y="59"/>
                    </a:lnTo>
                    <a:lnTo>
                      <a:pt x="70" y="56"/>
                    </a:lnTo>
                    <a:lnTo>
                      <a:pt x="64" y="56"/>
                    </a:lnTo>
                    <a:lnTo>
                      <a:pt x="60" y="54"/>
                    </a:lnTo>
                    <a:lnTo>
                      <a:pt x="57" y="48"/>
                    </a:lnTo>
                    <a:lnTo>
                      <a:pt x="52" y="42"/>
                    </a:lnTo>
                    <a:lnTo>
                      <a:pt x="45" y="33"/>
                    </a:lnTo>
                    <a:lnTo>
                      <a:pt x="42" y="24"/>
                    </a:lnTo>
                    <a:lnTo>
                      <a:pt x="37" y="12"/>
                    </a:lnTo>
                    <a:lnTo>
                      <a:pt x="34" y="9"/>
                    </a:lnTo>
                    <a:lnTo>
                      <a:pt x="30" y="4"/>
                    </a:lnTo>
                    <a:lnTo>
                      <a:pt x="27" y="4"/>
                    </a:lnTo>
                    <a:lnTo>
                      <a:pt x="24" y="0"/>
                    </a:lnTo>
                    <a:lnTo>
                      <a:pt x="19" y="0"/>
                    </a:lnTo>
                    <a:lnTo>
                      <a:pt x="15" y="4"/>
                    </a:lnTo>
                    <a:lnTo>
                      <a:pt x="9" y="6"/>
                    </a:lnTo>
                    <a:lnTo>
                      <a:pt x="7" y="9"/>
                    </a:lnTo>
                    <a:lnTo>
                      <a:pt x="0" y="33"/>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45" name="Freeform 31"/>
              <p:cNvSpPr>
                <a:spLocks/>
              </p:cNvSpPr>
              <p:nvPr/>
            </p:nvSpPr>
            <p:spPr bwMode="ltGray">
              <a:xfrm>
                <a:off x="148" y="3372"/>
                <a:ext cx="160" cy="73"/>
              </a:xfrm>
              <a:custGeom>
                <a:avLst/>
                <a:gdLst>
                  <a:gd name="T0" fmla="*/ 7 w 160"/>
                  <a:gd name="T1" fmla="*/ 27 h 73"/>
                  <a:gd name="T2" fmla="*/ 15 w 160"/>
                  <a:gd name="T3" fmla="*/ 24 h 73"/>
                  <a:gd name="T4" fmla="*/ 28 w 160"/>
                  <a:gd name="T5" fmla="*/ 24 h 73"/>
                  <a:gd name="T6" fmla="*/ 37 w 160"/>
                  <a:gd name="T7" fmla="*/ 30 h 73"/>
                  <a:gd name="T8" fmla="*/ 43 w 160"/>
                  <a:gd name="T9" fmla="*/ 36 h 73"/>
                  <a:gd name="T10" fmla="*/ 50 w 160"/>
                  <a:gd name="T11" fmla="*/ 49 h 73"/>
                  <a:gd name="T12" fmla="*/ 58 w 160"/>
                  <a:gd name="T13" fmla="*/ 60 h 73"/>
                  <a:gd name="T14" fmla="*/ 70 w 160"/>
                  <a:gd name="T15" fmla="*/ 69 h 73"/>
                  <a:gd name="T16" fmla="*/ 86 w 160"/>
                  <a:gd name="T17" fmla="*/ 72 h 73"/>
                  <a:gd name="T18" fmla="*/ 98 w 160"/>
                  <a:gd name="T19" fmla="*/ 72 h 73"/>
                  <a:gd name="T20" fmla="*/ 107 w 160"/>
                  <a:gd name="T21" fmla="*/ 64 h 73"/>
                  <a:gd name="T22" fmla="*/ 119 w 160"/>
                  <a:gd name="T23" fmla="*/ 57 h 73"/>
                  <a:gd name="T24" fmla="*/ 131 w 160"/>
                  <a:gd name="T25" fmla="*/ 54 h 73"/>
                  <a:gd name="T26" fmla="*/ 144 w 160"/>
                  <a:gd name="T27" fmla="*/ 54 h 73"/>
                  <a:gd name="T28" fmla="*/ 152 w 160"/>
                  <a:gd name="T29" fmla="*/ 57 h 73"/>
                  <a:gd name="T30" fmla="*/ 156 w 160"/>
                  <a:gd name="T31" fmla="*/ 54 h 73"/>
                  <a:gd name="T32" fmla="*/ 147 w 160"/>
                  <a:gd name="T33" fmla="*/ 49 h 73"/>
                  <a:gd name="T34" fmla="*/ 137 w 160"/>
                  <a:gd name="T35" fmla="*/ 45 h 73"/>
                  <a:gd name="T36" fmla="*/ 129 w 160"/>
                  <a:gd name="T37" fmla="*/ 49 h 73"/>
                  <a:gd name="T38" fmla="*/ 116 w 160"/>
                  <a:gd name="T39" fmla="*/ 54 h 73"/>
                  <a:gd name="T40" fmla="*/ 104 w 160"/>
                  <a:gd name="T41" fmla="*/ 60 h 73"/>
                  <a:gd name="T42" fmla="*/ 89 w 160"/>
                  <a:gd name="T43" fmla="*/ 60 h 73"/>
                  <a:gd name="T44" fmla="*/ 80 w 160"/>
                  <a:gd name="T45" fmla="*/ 60 h 73"/>
                  <a:gd name="T46" fmla="*/ 70 w 160"/>
                  <a:gd name="T47" fmla="*/ 57 h 73"/>
                  <a:gd name="T48" fmla="*/ 61 w 160"/>
                  <a:gd name="T49" fmla="*/ 51 h 73"/>
                  <a:gd name="T50" fmla="*/ 52 w 160"/>
                  <a:gd name="T51" fmla="*/ 39 h 73"/>
                  <a:gd name="T52" fmla="*/ 43 w 160"/>
                  <a:gd name="T53" fmla="*/ 24 h 73"/>
                  <a:gd name="T54" fmla="*/ 34 w 160"/>
                  <a:gd name="T55" fmla="*/ 7 h 73"/>
                  <a:gd name="T56" fmla="*/ 28 w 160"/>
                  <a:gd name="T57" fmla="*/ 0 h 73"/>
                  <a:gd name="T58" fmla="*/ 22 w 160"/>
                  <a:gd name="T59" fmla="*/ 0 h 73"/>
                  <a:gd name="T60" fmla="*/ 10 w 160"/>
                  <a:gd name="T61" fmla="*/ 4 h 73"/>
                  <a:gd name="T62" fmla="*/ 0 w 160"/>
                  <a:gd name="T63" fmla="*/ 3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0" h="73">
                    <a:moveTo>
                      <a:pt x="0" y="30"/>
                    </a:moveTo>
                    <a:lnTo>
                      <a:pt x="7" y="27"/>
                    </a:lnTo>
                    <a:lnTo>
                      <a:pt x="12" y="24"/>
                    </a:lnTo>
                    <a:lnTo>
                      <a:pt x="15" y="24"/>
                    </a:lnTo>
                    <a:lnTo>
                      <a:pt x="22" y="24"/>
                    </a:lnTo>
                    <a:lnTo>
                      <a:pt x="28" y="24"/>
                    </a:lnTo>
                    <a:lnTo>
                      <a:pt x="30" y="27"/>
                    </a:lnTo>
                    <a:lnTo>
                      <a:pt x="37" y="30"/>
                    </a:lnTo>
                    <a:lnTo>
                      <a:pt x="40" y="30"/>
                    </a:lnTo>
                    <a:lnTo>
                      <a:pt x="43" y="36"/>
                    </a:lnTo>
                    <a:lnTo>
                      <a:pt x="46" y="42"/>
                    </a:lnTo>
                    <a:lnTo>
                      <a:pt x="50" y="49"/>
                    </a:lnTo>
                    <a:lnTo>
                      <a:pt x="55" y="54"/>
                    </a:lnTo>
                    <a:lnTo>
                      <a:pt x="58" y="60"/>
                    </a:lnTo>
                    <a:lnTo>
                      <a:pt x="65" y="66"/>
                    </a:lnTo>
                    <a:lnTo>
                      <a:pt x="70" y="69"/>
                    </a:lnTo>
                    <a:lnTo>
                      <a:pt x="80" y="72"/>
                    </a:lnTo>
                    <a:lnTo>
                      <a:pt x="86" y="72"/>
                    </a:lnTo>
                    <a:lnTo>
                      <a:pt x="91" y="72"/>
                    </a:lnTo>
                    <a:lnTo>
                      <a:pt x="98" y="72"/>
                    </a:lnTo>
                    <a:lnTo>
                      <a:pt x="104" y="66"/>
                    </a:lnTo>
                    <a:lnTo>
                      <a:pt x="107" y="64"/>
                    </a:lnTo>
                    <a:lnTo>
                      <a:pt x="113" y="60"/>
                    </a:lnTo>
                    <a:lnTo>
                      <a:pt x="119" y="57"/>
                    </a:lnTo>
                    <a:lnTo>
                      <a:pt x="126" y="54"/>
                    </a:lnTo>
                    <a:lnTo>
                      <a:pt x="131" y="54"/>
                    </a:lnTo>
                    <a:lnTo>
                      <a:pt x="137" y="54"/>
                    </a:lnTo>
                    <a:lnTo>
                      <a:pt x="144" y="54"/>
                    </a:lnTo>
                    <a:lnTo>
                      <a:pt x="149" y="54"/>
                    </a:lnTo>
                    <a:lnTo>
                      <a:pt x="152" y="57"/>
                    </a:lnTo>
                    <a:lnTo>
                      <a:pt x="159" y="60"/>
                    </a:lnTo>
                    <a:lnTo>
                      <a:pt x="156" y="54"/>
                    </a:lnTo>
                    <a:lnTo>
                      <a:pt x="152" y="51"/>
                    </a:lnTo>
                    <a:lnTo>
                      <a:pt x="147" y="49"/>
                    </a:lnTo>
                    <a:lnTo>
                      <a:pt x="144" y="45"/>
                    </a:lnTo>
                    <a:lnTo>
                      <a:pt x="137" y="45"/>
                    </a:lnTo>
                    <a:lnTo>
                      <a:pt x="134" y="45"/>
                    </a:lnTo>
                    <a:lnTo>
                      <a:pt x="129" y="49"/>
                    </a:lnTo>
                    <a:lnTo>
                      <a:pt x="126" y="49"/>
                    </a:lnTo>
                    <a:lnTo>
                      <a:pt x="116" y="54"/>
                    </a:lnTo>
                    <a:lnTo>
                      <a:pt x="107" y="57"/>
                    </a:lnTo>
                    <a:lnTo>
                      <a:pt x="104" y="60"/>
                    </a:lnTo>
                    <a:lnTo>
                      <a:pt x="98" y="60"/>
                    </a:lnTo>
                    <a:lnTo>
                      <a:pt x="89" y="60"/>
                    </a:lnTo>
                    <a:lnTo>
                      <a:pt x="83" y="60"/>
                    </a:lnTo>
                    <a:lnTo>
                      <a:pt x="80" y="60"/>
                    </a:lnTo>
                    <a:lnTo>
                      <a:pt x="73" y="60"/>
                    </a:lnTo>
                    <a:lnTo>
                      <a:pt x="70" y="57"/>
                    </a:lnTo>
                    <a:lnTo>
                      <a:pt x="65" y="54"/>
                    </a:lnTo>
                    <a:lnTo>
                      <a:pt x="61" y="51"/>
                    </a:lnTo>
                    <a:lnTo>
                      <a:pt x="58" y="49"/>
                    </a:lnTo>
                    <a:lnTo>
                      <a:pt x="52" y="39"/>
                    </a:lnTo>
                    <a:lnTo>
                      <a:pt x="46" y="34"/>
                    </a:lnTo>
                    <a:lnTo>
                      <a:pt x="43" y="24"/>
                    </a:lnTo>
                    <a:lnTo>
                      <a:pt x="37" y="12"/>
                    </a:lnTo>
                    <a:lnTo>
                      <a:pt x="34" y="7"/>
                    </a:lnTo>
                    <a:lnTo>
                      <a:pt x="30" y="4"/>
                    </a:lnTo>
                    <a:lnTo>
                      <a:pt x="28" y="0"/>
                    </a:lnTo>
                    <a:lnTo>
                      <a:pt x="25" y="0"/>
                    </a:lnTo>
                    <a:lnTo>
                      <a:pt x="22" y="0"/>
                    </a:lnTo>
                    <a:lnTo>
                      <a:pt x="15" y="0"/>
                    </a:lnTo>
                    <a:lnTo>
                      <a:pt x="10" y="4"/>
                    </a:lnTo>
                    <a:lnTo>
                      <a:pt x="7" y="7"/>
                    </a:lnTo>
                    <a:lnTo>
                      <a:pt x="0" y="30"/>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46" name="Freeform 32"/>
              <p:cNvSpPr>
                <a:spLocks/>
              </p:cNvSpPr>
              <p:nvPr/>
            </p:nvSpPr>
            <p:spPr bwMode="ltGray">
              <a:xfrm>
                <a:off x="4006" y="3905"/>
                <a:ext cx="158" cy="75"/>
              </a:xfrm>
              <a:custGeom>
                <a:avLst/>
                <a:gdLst>
                  <a:gd name="T0" fmla="*/ 6 w 158"/>
                  <a:gd name="T1" fmla="*/ 30 h 75"/>
                  <a:gd name="T2" fmla="*/ 15 w 158"/>
                  <a:gd name="T3" fmla="*/ 27 h 75"/>
                  <a:gd name="T4" fmla="*/ 27 w 158"/>
                  <a:gd name="T5" fmla="*/ 27 h 75"/>
                  <a:gd name="T6" fmla="*/ 36 w 158"/>
                  <a:gd name="T7" fmla="*/ 30 h 75"/>
                  <a:gd name="T8" fmla="*/ 43 w 158"/>
                  <a:gd name="T9" fmla="*/ 35 h 75"/>
                  <a:gd name="T10" fmla="*/ 48 w 158"/>
                  <a:gd name="T11" fmla="*/ 47 h 75"/>
                  <a:gd name="T12" fmla="*/ 58 w 158"/>
                  <a:gd name="T13" fmla="*/ 62 h 75"/>
                  <a:gd name="T14" fmla="*/ 69 w 158"/>
                  <a:gd name="T15" fmla="*/ 71 h 75"/>
                  <a:gd name="T16" fmla="*/ 84 w 158"/>
                  <a:gd name="T17" fmla="*/ 74 h 75"/>
                  <a:gd name="T18" fmla="*/ 96 w 158"/>
                  <a:gd name="T19" fmla="*/ 71 h 75"/>
                  <a:gd name="T20" fmla="*/ 106 w 158"/>
                  <a:gd name="T21" fmla="*/ 62 h 75"/>
                  <a:gd name="T22" fmla="*/ 118 w 158"/>
                  <a:gd name="T23" fmla="*/ 56 h 75"/>
                  <a:gd name="T24" fmla="*/ 130 w 158"/>
                  <a:gd name="T25" fmla="*/ 54 h 75"/>
                  <a:gd name="T26" fmla="*/ 142 w 158"/>
                  <a:gd name="T27" fmla="*/ 54 h 75"/>
                  <a:gd name="T28" fmla="*/ 151 w 158"/>
                  <a:gd name="T29" fmla="*/ 56 h 75"/>
                  <a:gd name="T30" fmla="*/ 154 w 158"/>
                  <a:gd name="T31" fmla="*/ 54 h 75"/>
                  <a:gd name="T32" fmla="*/ 145 w 158"/>
                  <a:gd name="T33" fmla="*/ 47 h 75"/>
                  <a:gd name="T34" fmla="*/ 136 w 158"/>
                  <a:gd name="T35" fmla="*/ 47 h 75"/>
                  <a:gd name="T36" fmla="*/ 127 w 158"/>
                  <a:gd name="T37" fmla="*/ 47 h 75"/>
                  <a:gd name="T38" fmla="*/ 114 w 158"/>
                  <a:gd name="T39" fmla="*/ 54 h 75"/>
                  <a:gd name="T40" fmla="*/ 103 w 158"/>
                  <a:gd name="T41" fmla="*/ 59 h 75"/>
                  <a:gd name="T42" fmla="*/ 91 w 158"/>
                  <a:gd name="T43" fmla="*/ 62 h 75"/>
                  <a:gd name="T44" fmla="*/ 79 w 158"/>
                  <a:gd name="T45" fmla="*/ 62 h 75"/>
                  <a:gd name="T46" fmla="*/ 69 w 158"/>
                  <a:gd name="T47" fmla="*/ 56 h 75"/>
                  <a:gd name="T48" fmla="*/ 61 w 158"/>
                  <a:gd name="T49" fmla="*/ 54 h 75"/>
                  <a:gd name="T50" fmla="*/ 51 w 158"/>
                  <a:gd name="T51" fmla="*/ 42 h 75"/>
                  <a:gd name="T52" fmla="*/ 43 w 158"/>
                  <a:gd name="T53" fmla="*/ 24 h 75"/>
                  <a:gd name="T54" fmla="*/ 36 w 158"/>
                  <a:gd name="T55" fmla="*/ 9 h 75"/>
                  <a:gd name="T56" fmla="*/ 27 w 158"/>
                  <a:gd name="T57" fmla="*/ 3 h 75"/>
                  <a:gd name="T58" fmla="*/ 18 w 158"/>
                  <a:gd name="T59" fmla="*/ 0 h 75"/>
                  <a:gd name="T60" fmla="*/ 9 w 158"/>
                  <a:gd name="T61" fmla="*/ 3 h 75"/>
                  <a:gd name="T62" fmla="*/ 0 w 158"/>
                  <a:gd name="T63" fmla="*/ 3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8" h="75">
                    <a:moveTo>
                      <a:pt x="0" y="32"/>
                    </a:moveTo>
                    <a:lnTo>
                      <a:pt x="6" y="30"/>
                    </a:lnTo>
                    <a:lnTo>
                      <a:pt x="12" y="27"/>
                    </a:lnTo>
                    <a:lnTo>
                      <a:pt x="15" y="27"/>
                    </a:lnTo>
                    <a:lnTo>
                      <a:pt x="21" y="27"/>
                    </a:lnTo>
                    <a:lnTo>
                      <a:pt x="27" y="27"/>
                    </a:lnTo>
                    <a:lnTo>
                      <a:pt x="30" y="27"/>
                    </a:lnTo>
                    <a:lnTo>
                      <a:pt x="36" y="30"/>
                    </a:lnTo>
                    <a:lnTo>
                      <a:pt x="39" y="32"/>
                    </a:lnTo>
                    <a:lnTo>
                      <a:pt x="43" y="35"/>
                    </a:lnTo>
                    <a:lnTo>
                      <a:pt x="48" y="44"/>
                    </a:lnTo>
                    <a:lnTo>
                      <a:pt x="48" y="47"/>
                    </a:lnTo>
                    <a:lnTo>
                      <a:pt x="54" y="54"/>
                    </a:lnTo>
                    <a:lnTo>
                      <a:pt x="58" y="62"/>
                    </a:lnTo>
                    <a:lnTo>
                      <a:pt x="63" y="65"/>
                    </a:lnTo>
                    <a:lnTo>
                      <a:pt x="69" y="71"/>
                    </a:lnTo>
                    <a:lnTo>
                      <a:pt x="76" y="74"/>
                    </a:lnTo>
                    <a:lnTo>
                      <a:pt x="84" y="74"/>
                    </a:lnTo>
                    <a:lnTo>
                      <a:pt x="91" y="74"/>
                    </a:lnTo>
                    <a:lnTo>
                      <a:pt x="96" y="71"/>
                    </a:lnTo>
                    <a:lnTo>
                      <a:pt x="103" y="68"/>
                    </a:lnTo>
                    <a:lnTo>
                      <a:pt x="106" y="62"/>
                    </a:lnTo>
                    <a:lnTo>
                      <a:pt x="112" y="62"/>
                    </a:lnTo>
                    <a:lnTo>
                      <a:pt x="118" y="56"/>
                    </a:lnTo>
                    <a:lnTo>
                      <a:pt x="124" y="54"/>
                    </a:lnTo>
                    <a:lnTo>
                      <a:pt x="130" y="54"/>
                    </a:lnTo>
                    <a:lnTo>
                      <a:pt x="136" y="54"/>
                    </a:lnTo>
                    <a:lnTo>
                      <a:pt x="142" y="54"/>
                    </a:lnTo>
                    <a:lnTo>
                      <a:pt x="148" y="56"/>
                    </a:lnTo>
                    <a:lnTo>
                      <a:pt x="151" y="56"/>
                    </a:lnTo>
                    <a:lnTo>
                      <a:pt x="157" y="59"/>
                    </a:lnTo>
                    <a:lnTo>
                      <a:pt x="154" y="54"/>
                    </a:lnTo>
                    <a:lnTo>
                      <a:pt x="151" y="50"/>
                    </a:lnTo>
                    <a:lnTo>
                      <a:pt x="145" y="47"/>
                    </a:lnTo>
                    <a:lnTo>
                      <a:pt x="142" y="47"/>
                    </a:lnTo>
                    <a:lnTo>
                      <a:pt x="136" y="47"/>
                    </a:lnTo>
                    <a:lnTo>
                      <a:pt x="133" y="47"/>
                    </a:lnTo>
                    <a:lnTo>
                      <a:pt x="127" y="47"/>
                    </a:lnTo>
                    <a:lnTo>
                      <a:pt x="124" y="47"/>
                    </a:lnTo>
                    <a:lnTo>
                      <a:pt x="114" y="54"/>
                    </a:lnTo>
                    <a:lnTo>
                      <a:pt x="106" y="59"/>
                    </a:lnTo>
                    <a:lnTo>
                      <a:pt x="103" y="59"/>
                    </a:lnTo>
                    <a:lnTo>
                      <a:pt x="96" y="59"/>
                    </a:lnTo>
                    <a:lnTo>
                      <a:pt x="91" y="62"/>
                    </a:lnTo>
                    <a:lnTo>
                      <a:pt x="81" y="62"/>
                    </a:lnTo>
                    <a:lnTo>
                      <a:pt x="79" y="62"/>
                    </a:lnTo>
                    <a:lnTo>
                      <a:pt x="73" y="59"/>
                    </a:lnTo>
                    <a:lnTo>
                      <a:pt x="69" y="56"/>
                    </a:lnTo>
                    <a:lnTo>
                      <a:pt x="63" y="56"/>
                    </a:lnTo>
                    <a:lnTo>
                      <a:pt x="61" y="54"/>
                    </a:lnTo>
                    <a:lnTo>
                      <a:pt x="58" y="47"/>
                    </a:lnTo>
                    <a:lnTo>
                      <a:pt x="51" y="42"/>
                    </a:lnTo>
                    <a:lnTo>
                      <a:pt x="45" y="32"/>
                    </a:lnTo>
                    <a:lnTo>
                      <a:pt x="43" y="24"/>
                    </a:lnTo>
                    <a:lnTo>
                      <a:pt x="36" y="12"/>
                    </a:lnTo>
                    <a:lnTo>
                      <a:pt x="36" y="9"/>
                    </a:lnTo>
                    <a:lnTo>
                      <a:pt x="30" y="3"/>
                    </a:lnTo>
                    <a:lnTo>
                      <a:pt x="27" y="3"/>
                    </a:lnTo>
                    <a:lnTo>
                      <a:pt x="24" y="0"/>
                    </a:lnTo>
                    <a:lnTo>
                      <a:pt x="18" y="0"/>
                    </a:lnTo>
                    <a:lnTo>
                      <a:pt x="15" y="3"/>
                    </a:lnTo>
                    <a:lnTo>
                      <a:pt x="9" y="3"/>
                    </a:lnTo>
                    <a:lnTo>
                      <a:pt x="6" y="9"/>
                    </a:lnTo>
                    <a:lnTo>
                      <a:pt x="0" y="32"/>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47" name="Freeform 33"/>
              <p:cNvSpPr>
                <a:spLocks/>
              </p:cNvSpPr>
              <p:nvPr/>
            </p:nvSpPr>
            <p:spPr bwMode="ltGray">
              <a:xfrm>
                <a:off x="954" y="220"/>
                <a:ext cx="158" cy="73"/>
              </a:xfrm>
              <a:custGeom>
                <a:avLst/>
                <a:gdLst>
                  <a:gd name="T0" fmla="*/ 7 w 158"/>
                  <a:gd name="T1" fmla="*/ 27 h 73"/>
                  <a:gd name="T2" fmla="*/ 15 w 158"/>
                  <a:gd name="T3" fmla="*/ 24 h 73"/>
                  <a:gd name="T4" fmla="*/ 27 w 158"/>
                  <a:gd name="T5" fmla="*/ 27 h 73"/>
                  <a:gd name="T6" fmla="*/ 37 w 158"/>
                  <a:gd name="T7" fmla="*/ 30 h 73"/>
                  <a:gd name="T8" fmla="*/ 42 w 158"/>
                  <a:gd name="T9" fmla="*/ 36 h 73"/>
                  <a:gd name="T10" fmla="*/ 48 w 158"/>
                  <a:gd name="T11" fmla="*/ 48 h 73"/>
                  <a:gd name="T12" fmla="*/ 60 w 158"/>
                  <a:gd name="T13" fmla="*/ 63 h 73"/>
                  <a:gd name="T14" fmla="*/ 72 w 158"/>
                  <a:gd name="T15" fmla="*/ 69 h 73"/>
                  <a:gd name="T16" fmla="*/ 85 w 158"/>
                  <a:gd name="T17" fmla="*/ 72 h 73"/>
                  <a:gd name="T18" fmla="*/ 97 w 158"/>
                  <a:gd name="T19" fmla="*/ 72 h 73"/>
                  <a:gd name="T20" fmla="*/ 105 w 158"/>
                  <a:gd name="T21" fmla="*/ 63 h 73"/>
                  <a:gd name="T22" fmla="*/ 118 w 158"/>
                  <a:gd name="T23" fmla="*/ 57 h 73"/>
                  <a:gd name="T24" fmla="*/ 130 w 158"/>
                  <a:gd name="T25" fmla="*/ 54 h 73"/>
                  <a:gd name="T26" fmla="*/ 142 w 158"/>
                  <a:gd name="T27" fmla="*/ 54 h 73"/>
                  <a:gd name="T28" fmla="*/ 150 w 158"/>
                  <a:gd name="T29" fmla="*/ 57 h 73"/>
                  <a:gd name="T30" fmla="*/ 153 w 158"/>
                  <a:gd name="T31" fmla="*/ 54 h 73"/>
                  <a:gd name="T32" fmla="*/ 148 w 158"/>
                  <a:gd name="T33" fmla="*/ 48 h 73"/>
                  <a:gd name="T34" fmla="*/ 138 w 158"/>
                  <a:gd name="T35" fmla="*/ 45 h 73"/>
                  <a:gd name="T36" fmla="*/ 127 w 158"/>
                  <a:gd name="T37" fmla="*/ 48 h 73"/>
                  <a:gd name="T38" fmla="*/ 115 w 158"/>
                  <a:gd name="T39" fmla="*/ 54 h 73"/>
                  <a:gd name="T40" fmla="*/ 102 w 158"/>
                  <a:gd name="T41" fmla="*/ 60 h 73"/>
                  <a:gd name="T42" fmla="*/ 90 w 158"/>
                  <a:gd name="T43" fmla="*/ 60 h 73"/>
                  <a:gd name="T44" fmla="*/ 78 w 158"/>
                  <a:gd name="T45" fmla="*/ 60 h 73"/>
                  <a:gd name="T46" fmla="*/ 70 w 158"/>
                  <a:gd name="T47" fmla="*/ 57 h 73"/>
                  <a:gd name="T48" fmla="*/ 60 w 158"/>
                  <a:gd name="T49" fmla="*/ 51 h 73"/>
                  <a:gd name="T50" fmla="*/ 52 w 158"/>
                  <a:gd name="T51" fmla="*/ 39 h 73"/>
                  <a:gd name="T52" fmla="*/ 42 w 158"/>
                  <a:gd name="T53" fmla="*/ 24 h 73"/>
                  <a:gd name="T54" fmla="*/ 37 w 158"/>
                  <a:gd name="T55" fmla="*/ 7 h 73"/>
                  <a:gd name="T56" fmla="*/ 27 w 158"/>
                  <a:gd name="T57" fmla="*/ 0 h 73"/>
                  <a:gd name="T58" fmla="*/ 22 w 158"/>
                  <a:gd name="T59" fmla="*/ 0 h 73"/>
                  <a:gd name="T60" fmla="*/ 12 w 158"/>
                  <a:gd name="T61" fmla="*/ 3 h 73"/>
                  <a:gd name="T62" fmla="*/ 0 w 158"/>
                  <a:gd name="T63" fmla="*/ 3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8" h="73">
                    <a:moveTo>
                      <a:pt x="0" y="30"/>
                    </a:moveTo>
                    <a:lnTo>
                      <a:pt x="7" y="27"/>
                    </a:lnTo>
                    <a:lnTo>
                      <a:pt x="12" y="24"/>
                    </a:lnTo>
                    <a:lnTo>
                      <a:pt x="15" y="24"/>
                    </a:lnTo>
                    <a:lnTo>
                      <a:pt x="22" y="24"/>
                    </a:lnTo>
                    <a:lnTo>
                      <a:pt x="27" y="27"/>
                    </a:lnTo>
                    <a:lnTo>
                      <a:pt x="33" y="27"/>
                    </a:lnTo>
                    <a:lnTo>
                      <a:pt x="37" y="30"/>
                    </a:lnTo>
                    <a:lnTo>
                      <a:pt x="39" y="30"/>
                    </a:lnTo>
                    <a:lnTo>
                      <a:pt x="42" y="36"/>
                    </a:lnTo>
                    <a:lnTo>
                      <a:pt x="48" y="42"/>
                    </a:lnTo>
                    <a:lnTo>
                      <a:pt x="48" y="48"/>
                    </a:lnTo>
                    <a:lnTo>
                      <a:pt x="55" y="54"/>
                    </a:lnTo>
                    <a:lnTo>
                      <a:pt x="60" y="63"/>
                    </a:lnTo>
                    <a:lnTo>
                      <a:pt x="67" y="66"/>
                    </a:lnTo>
                    <a:lnTo>
                      <a:pt x="72" y="69"/>
                    </a:lnTo>
                    <a:lnTo>
                      <a:pt x="78" y="72"/>
                    </a:lnTo>
                    <a:lnTo>
                      <a:pt x="85" y="72"/>
                    </a:lnTo>
                    <a:lnTo>
                      <a:pt x="90" y="72"/>
                    </a:lnTo>
                    <a:lnTo>
                      <a:pt x="97" y="72"/>
                    </a:lnTo>
                    <a:lnTo>
                      <a:pt x="102" y="66"/>
                    </a:lnTo>
                    <a:lnTo>
                      <a:pt x="105" y="63"/>
                    </a:lnTo>
                    <a:lnTo>
                      <a:pt x="112" y="60"/>
                    </a:lnTo>
                    <a:lnTo>
                      <a:pt x="118" y="57"/>
                    </a:lnTo>
                    <a:lnTo>
                      <a:pt x="123" y="54"/>
                    </a:lnTo>
                    <a:lnTo>
                      <a:pt x="130" y="54"/>
                    </a:lnTo>
                    <a:lnTo>
                      <a:pt x="135" y="54"/>
                    </a:lnTo>
                    <a:lnTo>
                      <a:pt x="142" y="54"/>
                    </a:lnTo>
                    <a:lnTo>
                      <a:pt x="148" y="54"/>
                    </a:lnTo>
                    <a:lnTo>
                      <a:pt x="150" y="57"/>
                    </a:lnTo>
                    <a:lnTo>
                      <a:pt x="157" y="60"/>
                    </a:lnTo>
                    <a:lnTo>
                      <a:pt x="153" y="54"/>
                    </a:lnTo>
                    <a:lnTo>
                      <a:pt x="150" y="51"/>
                    </a:lnTo>
                    <a:lnTo>
                      <a:pt x="148" y="48"/>
                    </a:lnTo>
                    <a:lnTo>
                      <a:pt x="142" y="48"/>
                    </a:lnTo>
                    <a:lnTo>
                      <a:pt x="138" y="45"/>
                    </a:lnTo>
                    <a:lnTo>
                      <a:pt x="133" y="45"/>
                    </a:lnTo>
                    <a:lnTo>
                      <a:pt x="127" y="48"/>
                    </a:lnTo>
                    <a:lnTo>
                      <a:pt x="123" y="48"/>
                    </a:lnTo>
                    <a:lnTo>
                      <a:pt x="115" y="54"/>
                    </a:lnTo>
                    <a:lnTo>
                      <a:pt x="105" y="57"/>
                    </a:lnTo>
                    <a:lnTo>
                      <a:pt x="102" y="60"/>
                    </a:lnTo>
                    <a:lnTo>
                      <a:pt x="100" y="60"/>
                    </a:lnTo>
                    <a:lnTo>
                      <a:pt x="90" y="60"/>
                    </a:lnTo>
                    <a:lnTo>
                      <a:pt x="85" y="60"/>
                    </a:lnTo>
                    <a:lnTo>
                      <a:pt x="78" y="60"/>
                    </a:lnTo>
                    <a:lnTo>
                      <a:pt x="72" y="60"/>
                    </a:lnTo>
                    <a:lnTo>
                      <a:pt x="70" y="57"/>
                    </a:lnTo>
                    <a:lnTo>
                      <a:pt x="63" y="54"/>
                    </a:lnTo>
                    <a:lnTo>
                      <a:pt x="60" y="51"/>
                    </a:lnTo>
                    <a:lnTo>
                      <a:pt x="57" y="48"/>
                    </a:lnTo>
                    <a:lnTo>
                      <a:pt x="52" y="39"/>
                    </a:lnTo>
                    <a:lnTo>
                      <a:pt x="48" y="33"/>
                    </a:lnTo>
                    <a:lnTo>
                      <a:pt x="42" y="24"/>
                    </a:lnTo>
                    <a:lnTo>
                      <a:pt x="39" y="12"/>
                    </a:lnTo>
                    <a:lnTo>
                      <a:pt x="37" y="7"/>
                    </a:lnTo>
                    <a:lnTo>
                      <a:pt x="30" y="3"/>
                    </a:lnTo>
                    <a:lnTo>
                      <a:pt x="27" y="0"/>
                    </a:lnTo>
                    <a:lnTo>
                      <a:pt x="24" y="0"/>
                    </a:lnTo>
                    <a:lnTo>
                      <a:pt x="22" y="0"/>
                    </a:lnTo>
                    <a:lnTo>
                      <a:pt x="15" y="0"/>
                    </a:lnTo>
                    <a:lnTo>
                      <a:pt x="12" y="3"/>
                    </a:lnTo>
                    <a:lnTo>
                      <a:pt x="7" y="7"/>
                    </a:lnTo>
                    <a:lnTo>
                      <a:pt x="0" y="30"/>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48" name="Freeform 34"/>
              <p:cNvSpPr>
                <a:spLocks/>
              </p:cNvSpPr>
              <p:nvPr/>
            </p:nvSpPr>
            <p:spPr bwMode="ltGray">
              <a:xfrm>
                <a:off x="4097" y="136"/>
                <a:ext cx="156" cy="74"/>
              </a:xfrm>
              <a:custGeom>
                <a:avLst/>
                <a:gdLst>
                  <a:gd name="T0" fmla="*/ 0 w 156"/>
                  <a:gd name="T1" fmla="*/ 43 h 74"/>
                  <a:gd name="T2" fmla="*/ 4 w 156"/>
                  <a:gd name="T3" fmla="*/ 46 h 74"/>
                  <a:gd name="T4" fmla="*/ 9 w 156"/>
                  <a:gd name="T5" fmla="*/ 48 h 74"/>
                  <a:gd name="T6" fmla="*/ 15 w 156"/>
                  <a:gd name="T7" fmla="*/ 48 h 74"/>
                  <a:gd name="T8" fmla="*/ 22 w 156"/>
                  <a:gd name="T9" fmla="*/ 48 h 74"/>
                  <a:gd name="T10" fmla="*/ 27 w 156"/>
                  <a:gd name="T11" fmla="*/ 48 h 74"/>
                  <a:gd name="T12" fmla="*/ 30 w 156"/>
                  <a:gd name="T13" fmla="*/ 46 h 74"/>
                  <a:gd name="T14" fmla="*/ 37 w 156"/>
                  <a:gd name="T15" fmla="*/ 43 h 74"/>
                  <a:gd name="T16" fmla="*/ 43 w 156"/>
                  <a:gd name="T17" fmla="*/ 37 h 74"/>
                  <a:gd name="T18" fmla="*/ 45 w 156"/>
                  <a:gd name="T19" fmla="*/ 30 h 74"/>
                  <a:gd name="T20" fmla="*/ 49 w 156"/>
                  <a:gd name="T21" fmla="*/ 25 h 74"/>
                  <a:gd name="T22" fmla="*/ 52 w 156"/>
                  <a:gd name="T23" fmla="*/ 18 h 74"/>
                  <a:gd name="T24" fmla="*/ 58 w 156"/>
                  <a:gd name="T25" fmla="*/ 12 h 74"/>
                  <a:gd name="T26" fmla="*/ 64 w 156"/>
                  <a:gd name="T27" fmla="*/ 7 h 74"/>
                  <a:gd name="T28" fmla="*/ 70 w 156"/>
                  <a:gd name="T29" fmla="*/ 3 h 74"/>
                  <a:gd name="T30" fmla="*/ 76 w 156"/>
                  <a:gd name="T31" fmla="*/ 0 h 74"/>
                  <a:gd name="T32" fmla="*/ 85 w 156"/>
                  <a:gd name="T33" fmla="*/ 0 h 74"/>
                  <a:gd name="T34" fmla="*/ 91 w 156"/>
                  <a:gd name="T35" fmla="*/ 0 h 74"/>
                  <a:gd name="T36" fmla="*/ 95 w 156"/>
                  <a:gd name="T37" fmla="*/ 0 h 74"/>
                  <a:gd name="T38" fmla="*/ 100 w 156"/>
                  <a:gd name="T39" fmla="*/ 7 h 74"/>
                  <a:gd name="T40" fmla="*/ 106 w 156"/>
                  <a:gd name="T41" fmla="*/ 9 h 74"/>
                  <a:gd name="T42" fmla="*/ 110 w 156"/>
                  <a:gd name="T43" fmla="*/ 12 h 74"/>
                  <a:gd name="T44" fmla="*/ 118 w 156"/>
                  <a:gd name="T45" fmla="*/ 15 h 74"/>
                  <a:gd name="T46" fmla="*/ 125 w 156"/>
                  <a:gd name="T47" fmla="*/ 18 h 74"/>
                  <a:gd name="T48" fmla="*/ 130 w 156"/>
                  <a:gd name="T49" fmla="*/ 18 h 74"/>
                  <a:gd name="T50" fmla="*/ 136 w 156"/>
                  <a:gd name="T51" fmla="*/ 18 h 74"/>
                  <a:gd name="T52" fmla="*/ 140 w 156"/>
                  <a:gd name="T53" fmla="*/ 18 h 74"/>
                  <a:gd name="T54" fmla="*/ 146 w 156"/>
                  <a:gd name="T55" fmla="*/ 18 h 74"/>
                  <a:gd name="T56" fmla="*/ 151 w 156"/>
                  <a:gd name="T57" fmla="*/ 15 h 74"/>
                  <a:gd name="T58" fmla="*/ 155 w 156"/>
                  <a:gd name="T59" fmla="*/ 12 h 74"/>
                  <a:gd name="T60" fmla="*/ 155 w 156"/>
                  <a:gd name="T61" fmla="*/ 18 h 74"/>
                  <a:gd name="T62" fmla="*/ 151 w 156"/>
                  <a:gd name="T63" fmla="*/ 22 h 74"/>
                  <a:gd name="T64" fmla="*/ 146 w 156"/>
                  <a:gd name="T65" fmla="*/ 25 h 74"/>
                  <a:gd name="T66" fmla="*/ 143 w 156"/>
                  <a:gd name="T67" fmla="*/ 27 h 74"/>
                  <a:gd name="T68" fmla="*/ 136 w 156"/>
                  <a:gd name="T69" fmla="*/ 27 h 74"/>
                  <a:gd name="T70" fmla="*/ 133 w 156"/>
                  <a:gd name="T71" fmla="*/ 27 h 74"/>
                  <a:gd name="T72" fmla="*/ 128 w 156"/>
                  <a:gd name="T73" fmla="*/ 27 h 74"/>
                  <a:gd name="T74" fmla="*/ 121 w 156"/>
                  <a:gd name="T75" fmla="*/ 25 h 74"/>
                  <a:gd name="T76" fmla="*/ 115 w 156"/>
                  <a:gd name="T77" fmla="*/ 18 h 74"/>
                  <a:gd name="T78" fmla="*/ 106 w 156"/>
                  <a:gd name="T79" fmla="*/ 15 h 74"/>
                  <a:gd name="T80" fmla="*/ 103 w 156"/>
                  <a:gd name="T81" fmla="*/ 12 h 74"/>
                  <a:gd name="T82" fmla="*/ 97 w 156"/>
                  <a:gd name="T83" fmla="*/ 12 h 74"/>
                  <a:gd name="T84" fmla="*/ 88 w 156"/>
                  <a:gd name="T85" fmla="*/ 12 h 74"/>
                  <a:gd name="T86" fmla="*/ 82 w 156"/>
                  <a:gd name="T87" fmla="*/ 12 h 74"/>
                  <a:gd name="T88" fmla="*/ 79 w 156"/>
                  <a:gd name="T89" fmla="*/ 12 h 74"/>
                  <a:gd name="T90" fmla="*/ 73 w 156"/>
                  <a:gd name="T91" fmla="*/ 12 h 74"/>
                  <a:gd name="T92" fmla="*/ 67 w 156"/>
                  <a:gd name="T93" fmla="*/ 15 h 74"/>
                  <a:gd name="T94" fmla="*/ 64 w 156"/>
                  <a:gd name="T95" fmla="*/ 18 h 74"/>
                  <a:gd name="T96" fmla="*/ 58 w 156"/>
                  <a:gd name="T97" fmla="*/ 22 h 74"/>
                  <a:gd name="T98" fmla="*/ 55 w 156"/>
                  <a:gd name="T99" fmla="*/ 25 h 74"/>
                  <a:gd name="T100" fmla="*/ 52 w 156"/>
                  <a:gd name="T101" fmla="*/ 33 h 74"/>
                  <a:gd name="T102" fmla="*/ 45 w 156"/>
                  <a:gd name="T103" fmla="*/ 43 h 74"/>
                  <a:gd name="T104" fmla="*/ 43 w 156"/>
                  <a:gd name="T105" fmla="*/ 48 h 74"/>
                  <a:gd name="T106" fmla="*/ 37 w 156"/>
                  <a:gd name="T107" fmla="*/ 61 h 74"/>
                  <a:gd name="T108" fmla="*/ 34 w 156"/>
                  <a:gd name="T109" fmla="*/ 67 h 74"/>
                  <a:gd name="T110" fmla="*/ 30 w 156"/>
                  <a:gd name="T111" fmla="*/ 70 h 74"/>
                  <a:gd name="T112" fmla="*/ 27 w 156"/>
                  <a:gd name="T113" fmla="*/ 73 h 74"/>
                  <a:gd name="T114" fmla="*/ 22 w 156"/>
                  <a:gd name="T115" fmla="*/ 73 h 74"/>
                  <a:gd name="T116" fmla="*/ 19 w 156"/>
                  <a:gd name="T117" fmla="*/ 73 h 74"/>
                  <a:gd name="T118" fmla="*/ 15 w 156"/>
                  <a:gd name="T119" fmla="*/ 73 h 74"/>
                  <a:gd name="T120" fmla="*/ 9 w 156"/>
                  <a:gd name="T121" fmla="*/ 70 h 74"/>
                  <a:gd name="T122" fmla="*/ 7 w 156"/>
                  <a:gd name="T123" fmla="*/ 67 h 74"/>
                  <a:gd name="T124" fmla="*/ 0 w 156"/>
                  <a:gd name="T125" fmla="*/ 4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6" h="74">
                    <a:moveTo>
                      <a:pt x="0" y="43"/>
                    </a:moveTo>
                    <a:lnTo>
                      <a:pt x="4" y="46"/>
                    </a:lnTo>
                    <a:lnTo>
                      <a:pt x="9" y="48"/>
                    </a:lnTo>
                    <a:lnTo>
                      <a:pt x="15" y="48"/>
                    </a:lnTo>
                    <a:lnTo>
                      <a:pt x="22" y="48"/>
                    </a:lnTo>
                    <a:lnTo>
                      <a:pt x="27" y="48"/>
                    </a:lnTo>
                    <a:lnTo>
                      <a:pt x="30" y="46"/>
                    </a:lnTo>
                    <a:lnTo>
                      <a:pt x="37" y="43"/>
                    </a:lnTo>
                    <a:lnTo>
                      <a:pt x="43" y="37"/>
                    </a:lnTo>
                    <a:lnTo>
                      <a:pt x="45" y="30"/>
                    </a:lnTo>
                    <a:lnTo>
                      <a:pt x="49" y="25"/>
                    </a:lnTo>
                    <a:lnTo>
                      <a:pt x="52" y="18"/>
                    </a:lnTo>
                    <a:lnTo>
                      <a:pt x="58" y="12"/>
                    </a:lnTo>
                    <a:lnTo>
                      <a:pt x="64" y="7"/>
                    </a:lnTo>
                    <a:lnTo>
                      <a:pt x="70" y="3"/>
                    </a:lnTo>
                    <a:lnTo>
                      <a:pt x="76" y="0"/>
                    </a:lnTo>
                    <a:lnTo>
                      <a:pt x="85" y="0"/>
                    </a:lnTo>
                    <a:lnTo>
                      <a:pt x="91" y="0"/>
                    </a:lnTo>
                    <a:lnTo>
                      <a:pt x="95" y="0"/>
                    </a:lnTo>
                    <a:lnTo>
                      <a:pt x="100" y="7"/>
                    </a:lnTo>
                    <a:lnTo>
                      <a:pt x="106" y="9"/>
                    </a:lnTo>
                    <a:lnTo>
                      <a:pt x="110" y="12"/>
                    </a:lnTo>
                    <a:lnTo>
                      <a:pt x="118" y="15"/>
                    </a:lnTo>
                    <a:lnTo>
                      <a:pt x="125" y="18"/>
                    </a:lnTo>
                    <a:lnTo>
                      <a:pt x="130" y="18"/>
                    </a:lnTo>
                    <a:lnTo>
                      <a:pt x="136" y="18"/>
                    </a:lnTo>
                    <a:lnTo>
                      <a:pt x="140" y="18"/>
                    </a:lnTo>
                    <a:lnTo>
                      <a:pt x="146" y="18"/>
                    </a:lnTo>
                    <a:lnTo>
                      <a:pt x="151" y="15"/>
                    </a:lnTo>
                    <a:lnTo>
                      <a:pt x="155" y="12"/>
                    </a:lnTo>
                    <a:lnTo>
                      <a:pt x="155" y="18"/>
                    </a:lnTo>
                    <a:lnTo>
                      <a:pt x="151" y="22"/>
                    </a:lnTo>
                    <a:lnTo>
                      <a:pt x="146" y="25"/>
                    </a:lnTo>
                    <a:lnTo>
                      <a:pt x="143" y="27"/>
                    </a:lnTo>
                    <a:lnTo>
                      <a:pt x="136" y="27"/>
                    </a:lnTo>
                    <a:lnTo>
                      <a:pt x="133" y="27"/>
                    </a:lnTo>
                    <a:lnTo>
                      <a:pt x="128" y="27"/>
                    </a:lnTo>
                    <a:lnTo>
                      <a:pt x="121" y="25"/>
                    </a:lnTo>
                    <a:lnTo>
                      <a:pt x="115" y="18"/>
                    </a:lnTo>
                    <a:lnTo>
                      <a:pt x="106" y="15"/>
                    </a:lnTo>
                    <a:lnTo>
                      <a:pt x="103" y="12"/>
                    </a:lnTo>
                    <a:lnTo>
                      <a:pt x="97" y="12"/>
                    </a:lnTo>
                    <a:lnTo>
                      <a:pt x="88" y="12"/>
                    </a:lnTo>
                    <a:lnTo>
                      <a:pt x="82" y="12"/>
                    </a:lnTo>
                    <a:lnTo>
                      <a:pt x="79" y="12"/>
                    </a:lnTo>
                    <a:lnTo>
                      <a:pt x="73" y="12"/>
                    </a:lnTo>
                    <a:lnTo>
                      <a:pt x="67" y="15"/>
                    </a:lnTo>
                    <a:lnTo>
                      <a:pt x="64" y="18"/>
                    </a:lnTo>
                    <a:lnTo>
                      <a:pt x="58" y="22"/>
                    </a:lnTo>
                    <a:lnTo>
                      <a:pt x="55" y="25"/>
                    </a:lnTo>
                    <a:lnTo>
                      <a:pt x="52" y="33"/>
                    </a:lnTo>
                    <a:lnTo>
                      <a:pt x="45" y="43"/>
                    </a:lnTo>
                    <a:lnTo>
                      <a:pt x="43" y="48"/>
                    </a:lnTo>
                    <a:lnTo>
                      <a:pt x="37" y="61"/>
                    </a:lnTo>
                    <a:lnTo>
                      <a:pt x="34" y="67"/>
                    </a:lnTo>
                    <a:lnTo>
                      <a:pt x="30" y="70"/>
                    </a:lnTo>
                    <a:lnTo>
                      <a:pt x="27" y="73"/>
                    </a:lnTo>
                    <a:lnTo>
                      <a:pt x="22" y="73"/>
                    </a:lnTo>
                    <a:lnTo>
                      <a:pt x="19" y="73"/>
                    </a:lnTo>
                    <a:lnTo>
                      <a:pt x="15" y="73"/>
                    </a:lnTo>
                    <a:lnTo>
                      <a:pt x="9" y="70"/>
                    </a:lnTo>
                    <a:lnTo>
                      <a:pt x="7" y="67"/>
                    </a:lnTo>
                    <a:lnTo>
                      <a:pt x="0" y="43"/>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49" name="Freeform 35"/>
              <p:cNvSpPr>
                <a:spLocks/>
              </p:cNvSpPr>
              <p:nvPr/>
            </p:nvSpPr>
            <p:spPr bwMode="ltGray">
              <a:xfrm>
                <a:off x="157" y="510"/>
                <a:ext cx="153" cy="75"/>
              </a:xfrm>
              <a:custGeom>
                <a:avLst/>
                <a:gdLst>
                  <a:gd name="T0" fmla="*/ 3 w 153"/>
                  <a:gd name="T1" fmla="*/ 46 h 75"/>
                  <a:gd name="T2" fmla="*/ 15 w 153"/>
                  <a:gd name="T3" fmla="*/ 49 h 75"/>
                  <a:gd name="T4" fmla="*/ 23 w 153"/>
                  <a:gd name="T5" fmla="*/ 49 h 75"/>
                  <a:gd name="T6" fmla="*/ 33 w 153"/>
                  <a:gd name="T7" fmla="*/ 46 h 75"/>
                  <a:gd name="T8" fmla="*/ 42 w 153"/>
                  <a:gd name="T9" fmla="*/ 37 h 75"/>
                  <a:gd name="T10" fmla="*/ 48 w 153"/>
                  <a:gd name="T11" fmla="*/ 28 h 75"/>
                  <a:gd name="T12" fmla="*/ 57 w 153"/>
                  <a:gd name="T13" fmla="*/ 12 h 75"/>
                  <a:gd name="T14" fmla="*/ 68 w 153"/>
                  <a:gd name="T15" fmla="*/ 3 h 75"/>
                  <a:gd name="T16" fmla="*/ 83 w 153"/>
                  <a:gd name="T17" fmla="*/ 0 h 75"/>
                  <a:gd name="T18" fmla="*/ 92 w 153"/>
                  <a:gd name="T19" fmla="*/ 3 h 75"/>
                  <a:gd name="T20" fmla="*/ 104 w 153"/>
                  <a:gd name="T21" fmla="*/ 10 h 75"/>
                  <a:gd name="T22" fmla="*/ 113 w 153"/>
                  <a:gd name="T23" fmla="*/ 15 h 75"/>
                  <a:gd name="T24" fmla="*/ 125 w 153"/>
                  <a:gd name="T25" fmla="*/ 22 h 75"/>
                  <a:gd name="T26" fmla="*/ 137 w 153"/>
                  <a:gd name="T27" fmla="*/ 22 h 75"/>
                  <a:gd name="T28" fmla="*/ 149 w 153"/>
                  <a:gd name="T29" fmla="*/ 15 h 75"/>
                  <a:gd name="T30" fmla="*/ 152 w 153"/>
                  <a:gd name="T31" fmla="*/ 22 h 75"/>
                  <a:gd name="T32" fmla="*/ 143 w 153"/>
                  <a:gd name="T33" fmla="*/ 25 h 75"/>
                  <a:gd name="T34" fmla="*/ 134 w 153"/>
                  <a:gd name="T35" fmla="*/ 28 h 75"/>
                  <a:gd name="T36" fmla="*/ 122 w 153"/>
                  <a:gd name="T37" fmla="*/ 28 h 75"/>
                  <a:gd name="T38" fmla="*/ 113 w 153"/>
                  <a:gd name="T39" fmla="*/ 22 h 75"/>
                  <a:gd name="T40" fmla="*/ 102 w 153"/>
                  <a:gd name="T41" fmla="*/ 15 h 75"/>
                  <a:gd name="T42" fmla="*/ 87 w 153"/>
                  <a:gd name="T43" fmla="*/ 12 h 75"/>
                  <a:gd name="T44" fmla="*/ 75 w 153"/>
                  <a:gd name="T45" fmla="*/ 12 h 75"/>
                  <a:gd name="T46" fmla="*/ 65 w 153"/>
                  <a:gd name="T47" fmla="*/ 15 h 75"/>
                  <a:gd name="T48" fmla="*/ 57 w 153"/>
                  <a:gd name="T49" fmla="*/ 22 h 75"/>
                  <a:gd name="T50" fmla="*/ 50 w 153"/>
                  <a:gd name="T51" fmla="*/ 34 h 75"/>
                  <a:gd name="T52" fmla="*/ 42 w 153"/>
                  <a:gd name="T53" fmla="*/ 53 h 75"/>
                  <a:gd name="T54" fmla="*/ 33 w 153"/>
                  <a:gd name="T55" fmla="*/ 68 h 75"/>
                  <a:gd name="T56" fmla="*/ 23 w 153"/>
                  <a:gd name="T57" fmla="*/ 74 h 75"/>
                  <a:gd name="T58" fmla="*/ 18 w 153"/>
                  <a:gd name="T59" fmla="*/ 74 h 75"/>
                  <a:gd name="T60" fmla="*/ 8 w 153"/>
                  <a:gd name="T61" fmla="*/ 71 h 75"/>
                  <a:gd name="T62" fmla="*/ 0 w 153"/>
                  <a:gd name="T63" fmla="*/ 4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3" h="75">
                    <a:moveTo>
                      <a:pt x="0" y="43"/>
                    </a:moveTo>
                    <a:lnTo>
                      <a:pt x="3" y="46"/>
                    </a:lnTo>
                    <a:lnTo>
                      <a:pt x="8" y="49"/>
                    </a:lnTo>
                    <a:lnTo>
                      <a:pt x="15" y="49"/>
                    </a:lnTo>
                    <a:lnTo>
                      <a:pt x="21" y="49"/>
                    </a:lnTo>
                    <a:lnTo>
                      <a:pt x="23" y="49"/>
                    </a:lnTo>
                    <a:lnTo>
                      <a:pt x="30" y="49"/>
                    </a:lnTo>
                    <a:lnTo>
                      <a:pt x="33" y="46"/>
                    </a:lnTo>
                    <a:lnTo>
                      <a:pt x="35" y="43"/>
                    </a:lnTo>
                    <a:lnTo>
                      <a:pt x="42" y="37"/>
                    </a:lnTo>
                    <a:lnTo>
                      <a:pt x="45" y="31"/>
                    </a:lnTo>
                    <a:lnTo>
                      <a:pt x="48" y="28"/>
                    </a:lnTo>
                    <a:lnTo>
                      <a:pt x="50" y="18"/>
                    </a:lnTo>
                    <a:lnTo>
                      <a:pt x="57" y="12"/>
                    </a:lnTo>
                    <a:lnTo>
                      <a:pt x="62" y="10"/>
                    </a:lnTo>
                    <a:lnTo>
                      <a:pt x="68" y="3"/>
                    </a:lnTo>
                    <a:lnTo>
                      <a:pt x="75" y="0"/>
                    </a:lnTo>
                    <a:lnTo>
                      <a:pt x="83" y="0"/>
                    </a:lnTo>
                    <a:lnTo>
                      <a:pt x="90" y="0"/>
                    </a:lnTo>
                    <a:lnTo>
                      <a:pt x="92" y="3"/>
                    </a:lnTo>
                    <a:lnTo>
                      <a:pt x="98" y="7"/>
                    </a:lnTo>
                    <a:lnTo>
                      <a:pt x="104" y="10"/>
                    </a:lnTo>
                    <a:lnTo>
                      <a:pt x="107" y="12"/>
                    </a:lnTo>
                    <a:lnTo>
                      <a:pt x="113" y="15"/>
                    </a:lnTo>
                    <a:lnTo>
                      <a:pt x="119" y="18"/>
                    </a:lnTo>
                    <a:lnTo>
                      <a:pt x="125" y="22"/>
                    </a:lnTo>
                    <a:lnTo>
                      <a:pt x="131" y="22"/>
                    </a:lnTo>
                    <a:lnTo>
                      <a:pt x="137" y="22"/>
                    </a:lnTo>
                    <a:lnTo>
                      <a:pt x="143" y="18"/>
                    </a:lnTo>
                    <a:lnTo>
                      <a:pt x="149" y="15"/>
                    </a:lnTo>
                    <a:lnTo>
                      <a:pt x="152" y="15"/>
                    </a:lnTo>
                    <a:lnTo>
                      <a:pt x="152" y="22"/>
                    </a:lnTo>
                    <a:lnTo>
                      <a:pt x="149" y="25"/>
                    </a:lnTo>
                    <a:lnTo>
                      <a:pt x="143" y="25"/>
                    </a:lnTo>
                    <a:lnTo>
                      <a:pt x="137" y="28"/>
                    </a:lnTo>
                    <a:lnTo>
                      <a:pt x="134" y="28"/>
                    </a:lnTo>
                    <a:lnTo>
                      <a:pt x="131" y="28"/>
                    </a:lnTo>
                    <a:lnTo>
                      <a:pt x="122" y="28"/>
                    </a:lnTo>
                    <a:lnTo>
                      <a:pt x="119" y="25"/>
                    </a:lnTo>
                    <a:lnTo>
                      <a:pt x="113" y="22"/>
                    </a:lnTo>
                    <a:lnTo>
                      <a:pt x="104" y="15"/>
                    </a:lnTo>
                    <a:lnTo>
                      <a:pt x="102" y="15"/>
                    </a:lnTo>
                    <a:lnTo>
                      <a:pt x="95" y="15"/>
                    </a:lnTo>
                    <a:lnTo>
                      <a:pt x="87" y="12"/>
                    </a:lnTo>
                    <a:lnTo>
                      <a:pt x="80" y="12"/>
                    </a:lnTo>
                    <a:lnTo>
                      <a:pt x="75" y="12"/>
                    </a:lnTo>
                    <a:lnTo>
                      <a:pt x="72" y="15"/>
                    </a:lnTo>
                    <a:lnTo>
                      <a:pt x="65" y="15"/>
                    </a:lnTo>
                    <a:lnTo>
                      <a:pt x="62" y="18"/>
                    </a:lnTo>
                    <a:lnTo>
                      <a:pt x="57" y="22"/>
                    </a:lnTo>
                    <a:lnTo>
                      <a:pt x="53" y="25"/>
                    </a:lnTo>
                    <a:lnTo>
                      <a:pt x="50" y="34"/>
                    </a:lnTo>
                    <a:lnTo>
                      <a:pt x="45" y="43"/>
                    </a:lnTo>
                    <a:lnTo>
                      <a:pt x="42" y="53"/>
                    </a:lnTo>
                    <a:lnTo>
                      <a:pt x="35" y="64"/>
                    </a:lnTo>
                    <a:lnTo>
                      <a:pt x="33" y="68"/>
                    </a:lnTo>
                    <a:lnTo>
                      <a:pt x="30" y="74"/>
                    </a:lnTo>
                    <a:lnTo>
                      <a:pt x="23" y="74"/>
                    </a:lnTo>
                    <a:lnTo>
                      <a:pt x="21" y="74"/>
                    </a:lnTo>
                    <a:lnTo>
                      <a:pt x="18" y="74"/>
                    </a:lnTo>
                    <a:lnTo>
                      <a:pt x="15" y="74"/>
                    </a:lnTo>
                    <a:lnTo>
                      <a:pt x="8" y="71"/>
                    </a:lnTo>
                    <a:lnTo>
                      <a:pt x="3" y="68"/>
                    </a:lnTo>
                    <a:lnTo>
                      <a:pt x="0" y="43"/>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50" name="Freeform 36"/>
              <p:cNvSpPr>
                <a:spLocks/>
              </p:cNvSpPr>
              <p:nvPr/>
            </p:nvSpPr>
            <p:spPr bwMode="ltGray">
              <a:xfrm>
                <a:off x="5581" y="1847"/>
                <a:ext cx="154" cy="72"/>
              </a:xfrm>
              <a:custGeom>
                <a:avLst/>
                <a:gdLst>
                  <a:gd name="T0" fmla="*/ 3 w 154"/>
                  <a:gd name="T1" fmla="*/ 44 h 72"/>
                  <a:gd name="T2" fmla="*/ 15 w 154"/>
                  <a:gd name="T3" fmla="*/ 48 h 72"/>
                  <a:gd name="T4" fmla="*/ 26 w 154"/>
                  <a:gd name="T5" fmla="*/ 48 h 72"/>
                  <a:gd name="T6" fmla="*/ 33 w 154"/>
                  <a:gd name="T7" fmla="*/ 41 h 72"/>
                  <a:gd name="T8" fmla="*/ 41 w 154"/>
                  <a:gd name="T9" fmla="*/ 36 h 72"/>
                  <a:gd name="T10" fmla="*/ 48 w 154"/>
                  <a:gd name="T11" fmla="*/ 24 h 72"/>
                  <a:gd name="T12" fmla="*/ 56 w 154"/>
                  <a:gd name="T13" fmla="*/ 12 h 72"/>
                  <a:gd name="T14" fmla="*/ 69 w 154"/>
                  <a:gd name="T15" fmla="*/ 4 h 72"/>
                  <a:gd name="T16" fmla="*/ 84 w 154"/>
                  <a:gd name="T17" fmla="*/ 0 h 72"/>
                  <a:gd name="T18" fmla="*/ 93 w 154"/>
                  <a:gd name="T19" fmla="*/ 4 h 72"/>
                  <a:gd name="T20" fmla="*/ 105 w 154"/>
                  <a:gd name="T21" fmla="*/ 9 h 72"/>
                  <a:gd name="T22" fmla="*/ 116 w 154"/>
                  <a:gd name="T23" fmla="*/ 15 h 72"/>
                  <a:gd name="T24" fmla="*/ 126 w 154"/>
                  <a:gd name="T25" fmla="*/ 18 h 72"/>
                  <a:gd name="T26" fmla="*/ 138 w 154"/>
                  <a:gd name="T27" fmla="*/ 18 h 72"/>
                  <a:gd name="T28" fmla="*/ 150 w 154"/>
                  <a:gd name="T29" fmla="*/ 15 h 72"/>
                  <a:gd name="T30" fmla="*/ 153 w 154"/>
                  <a:gd name="T31" fmla="*/ 18 h 72"/>
                  <a:gd name="T32" fmla="*/ 144 w 154"/>
                  <a:gd name="T33" fmla="*/ 24 h 72"/>
                  <a:gd name="T34" fmla="*/ 135 w 154"/>
                  <a:gd name="T35" fmla="*/ 27 h 72"/>
                  <a:gd name="T36" fmla="*/ 126 w 154"/>
                  <a:gd name="T37" fmla="*/ 24 h 72"/>
                  <a:gd name="T38" fmla="*/ 114 w 154"/>
                  <a:gd name="T39" fmla="*/ 18 h 72"/>
                  <a:gd name="T40" fmla="*/ 101 w 154"/>
                  <a:gd name="T41" fmla="*/ 12 h 72"/>
                  <a:gd name="T42" fmla="*/ 86 w 154"/>
                  <a:gd name="T43" fmla="*/ 12 h 72"/>
                  <a:gd name="T44" fmla="*/ 78 w 154"/>
                  <a:gd name="T45" fmla="*/ 12 h 72"/>
                  <a:gd name="T46" fmla="*/ 66 w 154"/>
                  <a:gd name="T47" fmla="*/ 15 h 72"/>
                  <a:gd name="T48" fmla="*/ 56 w 154"/>
                  <a:gd name="T49" fmla="*/ 21 h 72"/>
                  <a:gd name="T50" fmla="*/ 51 w 154"/>
                  <a:gd name="T51" fmla="*/ 33 h 72"/>
                  <a:gd name="T52" fmla="*/ 41 w 154"/>
                  <a:gd name="T53" fmla="*/ 51 h 72"/>
                  <a:gd name="T54" fmla="*/ 33 w 154"/>
                  <a:gd name="T55" fmla="*/ 65 h 72"/>
                  <a:gd name="T56" fmla="*/ 26 w 154"/>
                  <a:gd name="T57" fmla="*/ 71 h 72"/>
                  <a:gd name="T58" fmla="*/ 18 w 154"/>
                  <a:gd name="T59" fmla="*/ 71 h 72"/>
                  <a:gd name="T60" fmla="*/ 8 w 154"/>
                  <a:gd name="T61" fmla="*/ 68 h 72"/>
                  <a:gd name="T62" fmla="*/ 0 w 154"/>
                  <a:gd name="T63" fmla="*/ 41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4" h="72">
                    <a:moveTo>
                      <a:pt x="0" y="41"/>
                    </a:moveTo>
                    <a:lnTo>
                      <a:pt x="3" y="44"/>
                    </a:lnTo>
                    <a:lnTo>
                      <a:pt x="8" y="48"/>
                    </a:lnTo>
                    <a:lnTo>
                      <a:pt x="15" y="48"/>
                    </a:lnTo>
                    <a:lnTo>
                      <a:pt x="21" y="48"/>
                    </a:lnTo>
                    <a:lnTo>
                      <a:pt x="26" y="48"/>
                    </a:lnTo>
                    <a:lnTo>
                      <a:pt x="30" y="44"/>
                    </a:lnTo>
                    <a:lnTo>
                      <a:pt x="33" y="41"/>
                    </a:lnTo>
                    <a:lnTo>
                      <a:pt x="36" y="41"/>
                    </a:lnTo>
                    <a:lnTo>
                      <a:pt x="41" y="36"/>
                    </a:lnTo>
                    <a:lnTo>
                      <a:pt x="45" y="30"/>
                    </a:lnTo>
                    <a:lnTo>
                      <a:pt x="48" y="24"/>
                    </a:lnTo>
                    <a:lnTo>
                      <a:pt x="51" y="18"/>
                    </a:lnTo>
                    <a:lnTo>
                      <a:pt x="56" y="12"/>
                    </a:lnTo>
                    <a:lnTo>
                      <a:pt x="63" y="6"/>
                    </a:lnTo>
                    <a:lnTo>
                      <a:pt x="69" y="4"/>
                    </a:lnTo>
                    <a:lnTo>
                      <a:pt x="75" y="0"/>
                    </a:lnTo>
                    <a:lnTo>
                      <a:pt x="84" y="0"/>
                    </a:lnTo>
                    <a:lnTo>
                      <a:pt x="90" y="0"/>
                    </a:lnTo>
                    <a:lnTo>
                      <a:pt x="93" y="4"/>
                    </a:lnTo>
                    <a:lnTo>
                      <a:pt x="99" y="6"/>
                    </a:lnTo>
                    <a:lnTo>
                      <a:pt x="105" y="9"/>
                    </a:lnTo>
                    <a:lnTo>
                      <a:pt x="108" y="12"/>
                    </a:lnTo>
                    <a:lnTo>
                      <a:pt x="116" y="15"/>
                    </a:lnTo>
                    <a:lnTo>
                      <a:pt x="123" y="18"/>
                    </a:lnTo>
                    <a:lnTo>
                      <a:pt x="126" y="18"/>
                    </a:lnTo>
                    <a:lnTo>
                      <a:pt x="131" y="21"/>
                    </a:lnTo>
                    <a:lnTo>
                      <a:pt x="138" y="18"/>
                    </a:lnTo>
                    <a:lnTo>
                      <a:pt x="144" y="18"/>
                    </a:lnTo>
                    <a:lnTo>
                      <a:pt x="150" y="15"/>
                    </a:lnTo>
                    <a:lnTo>
                      <a:pt x="153" y="12"/>
                    </a:lnTo>
                    <a:lnTo>
                      <a:pt x="153" y="18"/>
                    </a:lnTo>
                    <a:lnTo>
                      <a:pt x="150" y="21"/>
                    </a:lnTo>
                    <a:lnTo>
                      <a:pt x="144" y="24"/>
                    </a:lnTo>
                    <a:lnTo>
                      <a:pt x="141" y="27"/>
                    </a:lnTo>
                    <a:lnTo>
                      <a:pt x="135" y="27"/>
                    </a:lnTo>
                    <a:lnTo>
                      <a:pt x="131" y="27"/>
                    </a:lnTo>
                    <a:lnTo>
                      <a:pt x="126" y="24"/>
                    </a:lnTo>
                    <a:lnTo>
                      <a:pt x="120" y="24"/>
                    </a:lnTo>
                    <a:lnTo>
                      <a:pt x="114" y="18"/>
                    </a:lnTo>
                    <a:lnTo>
                      <a:pt x="105" y="15"/>
                    </a:lnTo>
                    <a:lnTo>
                      <a:pt x="101" y="12"/>
                    </a:lnTo>
                    <a:lnTo>
                      <a:pt x="96" y="12"/>
                    </a:lnTo>
                    <a:lnTo>
                      <a:pt x="86" y="12"/>
                    </a:lnTo>
                    <a:lnTo>
                      <a:pt x="81" y="12"/>
                    </a:lnTo>
                    <a:lnTo>
                      <a:pt x="78" y="12"/>
                    </a:lnTo>
                    <a:lnTo>
                      <a:pt x="71" y="12"/>
                    </a:lnTo>
                    <a:lnTo>
                      <a:pt x="66" y="15"/>
                    </a:lnTo>
                    <a:lnTo>
                      <a:pt x="63" y="18"/>
                    </a:lnTo>
                    <a:lnTo>
                      <a:pt x="56" y="21"/>
                    </a:lnTo>
                    <a:lnTo>
                      <a:pt x="54" y="24"/>
                    </a:lnTo>
                    <a:lnTo>
                      <a:pt x="51" y="33"/>
                    </a:lnTo>
                    <a:lnTo>
                      <a:pt x="45" y="39"/>
                    </a:lnTo>
                    <a:lnTo>
                      <a:pt x="41" y="51"/>
                    </a:lnTo>
                    <a:lnTo>
                      <a:pt x="36" y="59"/>
                    </a:lnTo>
                    <a:lnTo>
                      <a:pt x="33" y="65"/>
                    </a:lnTo>
                    <a:lnTo>
                      <a:pt x="30" y="68"/>
                    </a:lnTo>
                    <a:lnTo>
                      <a:pt x="26" y="71"/>
                    </a:lnTo>
                    <a:lnTo>
                      <a:pt x="21" y="71"/>
                    </a:lnTo>
                    <a:lnTo>
                      <a:pt x="18" y="71"/>
                    </a:lnTo>
                    <a:lnTo>
                      <a:pt x="15" y="71"/>
                    </a:lnTo>
                    <a:lnTo>
                      <a:pt x="8" y="68"/>
                    </a:lnTo>
                    <a:lnTo>
                      <a:pt x="6" y="65"/>
                    </a:lnTo>
                    <a:lnTo>
                      <a:pt x="0" y="41"/>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51" name="Freeform 37"/>
              <p:cNvSpPr>
                <a:spLocks/>
              </p:cNvSpPr>
              <p:nvPr/>
            </p:nvSpPr>
            <p:spPr bwMode="ltGray">
              <a:xfrm>
                <a:off x="4436" y="4096"/>
                <a:ext cx="57" cy="66"/>
              </a:xfrm>
              <a:custGeom>
                <a:avLst/>
                <a:gdLst>
                  <a:gd name="T0" fmla="*/ 31 w 57"/>
                  <a:gd name="T1" fmla="*/ 0 h 66"/>
                  <a:gd name="T2" fmla="*/ 0 w 57"/>
                  <a:gd name="T3" fmla="*/ 17 h 66"/>
                  <a:gd name="T4" fmla="*/ 17 w 57"/>
                  <a:gd name="T5" fmla="*/ 65 h 66"/>
                  <a:gd name="T6" fmla="*/ 56 w 57"/>
                  <a:gd name="T7" fmla="*/ 41 h 66"/>
                  <a:gd name="T8" fmla="*/ 31 w 57"/>
                  <a:gd name="T9" fmla="*/ 0 h 66"/>
                </a:gdLst>
                <a:ahLst/>
                <a:cxnLst>
                  <a:cxn ang="0">
                    <a:pos x="T0" y="T1"/>
                  </a:cxn>
                  <a:cxn ang="0">
                    <a:pos x="T2" y="T3"/>
                  </a:cxn>
                  <a:cxn ang="0">
                    <a:pos x="T4" y="T5"/>
                  </a:cxn>
                  <a:cxn ang="0">
                    <a:pos x="T6" y="T7"/>
                  </a:cxn>
                  <a:cxn ang="0">
                    <a:pos x="T8" y="T9"/>
                  </a:cxn>
                </a:cxnLst>
                <a:rect l="0" t="0" r="r" b="b"/>
                <a:pathLst>
                  <a:path w="57" h="66">
                    <a:moveTo>
                      <a:pt x="31" y="0"/>
                    </a:moveTo>
                    <a:lnTo>
                      <a:pt x="0" y="17"/>
                    </a:lnTo>
                    <a:lnTo>
                      <a:pt x="17" y="65"/>
                    </a:lnTo>
                    <a:lnTo>
                      <a:pt x="56" y="41"/>
                    </a:lnTo>
                    <a:lnTo>
                      <a:pt x="31" y="0"/>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52" name="Freeform 38"/>
              <p:cNvSpPr>
                <a:spLocks/>
              </p:cNvSpPr>
              <p:nvPr/>
            </p:nvSpPr>
            <p:spPr bwMode="ltGray">
              <a:xfrm>
                <a:off x="107" y="2501"/>
                <a:ext cx="55" cy="65"/>
              </a:xfrm>
              <a:custGeom>
                <a:avLst/>
                <a:gdLst>
                  <a:gd name="T0" fmla="*/ 30 w 55"/>
                  <a:gd name="T1" fmla="*/ 0 h 65"/>
                  <a:gd name="T2" fmla="*/ 0 w 55"/>
                  <a:gd name="T3" fmla="*/ 17 h 65"/>
                  <a:gd name="T4" fmla="*/ 16 w 55"/>
                  <a:gd name="T5" fmla="*/ 64 h 65"/>
                  <a:gd name="T6" fmla="*/ 54 w 55"/>
                  <a:gd name="T7" fmla="*/ 40 h 65"/>
                  <a:gd name="T8" fmla="*/ 30 w 55"/>
                  <a:gd name="T9" fmla="*/ 0 h 65"/>
                </a:gdLst>
                <a:ahLst/>
                <a:cxnLst>
                  <a:cxn ang="0">
                    <a:pos x="T0" y="T1"/>
                  </a:cxn>
                  <a:cxn ang="0">
                    <a:pos x="T2" y="T3"/>
                  </a:cxn>
                  <a:cxn ang="0">
                    <a:pos x="T4" y="T5"/>
                  </a:cxn>
                  <a:cxn ang="0">
                    <a:pos x="T6" y="T7"/>
                  </a:cxn>
                  <a:cxn ang="0">
                    <a:pos x="T8" y="T9"/>
                  </a:cxn>
                </a:cxnLst>
                <a:rect l="0" t="0" r="r" b="b"/>
                <a:pathLst>
                  <a:path w="55" h="65">
                    <a:moveTo>
                      <a:pt x="30" y="0"/>
                    </a:moveTo>
                    <a:lnTo>
                      <a:pt x="0" y="17"/>
                    </a:lnTo>
                    <a:lnTo>
                      <a:pt x="16" y="64"/>
                    </a:lnTo>
                    <a:lnTo>
                      <a:pt x="54" y="40"/>
                    </a:lnTo>
                    <a:lnTo>
                      <a:pt x="30" y="0"/>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53" name="Freeform 39"/>
              <p:cNvSpPr>
                <a:spLocks/>
              </p:cNvSpPr>
              <p:nvPr/>
            </p:nvSpPr>
            <p:spPr bwMode="ltGray">
              <a:xfrm>
                <a:off x="5139" y="1106"/>
                <a:ext cx="56" cy="65"/>
              </a:xfrm>
              <a:custGeom>
                <a:avLst/>
                <a:gdLst>
                  <a:gd name="T0" fmla="*/ 30 w 56"/>
                  <a:gd name="T1" fmla="*/ 0 h 65"/>
                  <a:gd name="T2" fmla="*/ 0 w 56"/>
                  <a:gd name="T3" fmla="*/ 17 h 65"/>
                  <a:gd name="T4" fmla="*/ 16 w 56"/>
                  <a:gd name="T5" fmla="*/ 64 h 65"/>
                  <a:gd name="T6" fmla="*/ 55 w 56"/>
                  <a:gd name="T7" fmla="*/ 41 h 65"/>
                  <a:gd name="T8" fmla="*/ 30 w 56"/>
                  <a:gd name="T9" fmla="*/ 0 h 65"/>
                </a:gdLst>
                <a:ahLst/>
                <a:cxnLst>
                  <a:cxn ang="0">
                    <a:pos x="T0" y="T1"/>
                  </a:cxn>
                  <a:cxn ang="0">
                    <a:pos x="T2" y="T3"/>
                  </a:cxn>
                  <a:cxn ang="0">
                    <a:pos x="T4" y="T5"/>
                  </a:cxn>
                  <a:cxn ang="0">
                    <a:pos x="T6" y="T7"/>
                  </a:cxn>
                  <a:cxn ang="0">
                    <a:pos x="T8" y="T9"/>
                  </a:cxn>
                </a:cxnLst>
                <a:rect l="0" t="0" r="r" b="b"/>
                <a:pathLst>
                  <a:path w="56" h="65">
                    <a:moveTo>
                      <a:pt x="30" y="0"/>
                    </a:moveTo>
                    <a:lnTo>
                      <a:pt x="0" y="17"/>
                    </a:lnTo>
                    <a:lnTo>
                      <a:pt x="16" y="64"/>
                    </a:lnTo>
                    <a:lnTo>
                      <a:pt x="55" y="41"/>
                    </a:lnTo>
                    <a:lnTo>
                      <a:pt x="30" y="0"/>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54" name="Freeform 40"/>
              <p:cNvSpPr>
                <a:spLocks/>
              </p:cNvSpPr>
              <p:nvPr/>
            </p:nvSpPr>
            <p:spPr bwMode="ltGray">
              <a:xfrm>
                <a:off x="4703" y="54"/>
                <a:ext cx="60" cy="81"/>
              </a:xfrm>
              <a:custGeom>
                <a:avLst/>
                <a:gdLst>
                  <a:gd name="T0" fmla="*/ 59 w 60"/>
                  <a:gd name="T1" fmla="*/ 0 h 81"/>
                  <a:gd name="T2" fmla="*/ 0 w 60"/>
                  <a:gd name="T3" fmla="*/ 30 h 81"/>
                  <a:gd name="T4" fmla="*/ 45 w 60"/>
                  <a:gd name="T5" fmla="*/ 80 h 81"/>
                  <a:gd name="T6" fmla="*/ 59 w 60"/>
                  <a:gd name="T7" fmla="*/ 0 h 81"/>
                </a:gdLst>
                <a:ahLst/>
                <a:cxnLst>
                  <a:cxn ang="0">
                    <a:pos x="T0" y="T1"/>
                  </a:cxn>
                  <a:cxn ang="0">
                    <a:pos x="T2" y="T3"/>
                  </a:cxn>
                  <a:cxn ang="0">
                    <a:pos x="T4" y="T5"/>
                  </a:cxn>
                  <a:cxn ang="0">
                    <a:pos x="T6" y="T7"/>
                  </a:cxn>
                </a:cxnLst>
                <a:rect l="0" t="0" r="r" b="b"/>
                <a:pathLst>
                  <a:path w="60" h="81">
                    <a:moveTo>
                      <a:pt x="59" y="0"/>
                    </a:moveTo>
                    <a:lnTo>
                      <a:pt x="0" y="30"/>
                    </a:lnTo>
                    <a:lnTo>
                      <a:pt x="45" y="80"/>
                    </a:lnTo>
                    <a:lnTo>
                      <a:pt x="59" y="0"/>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55" name="Freeform 41"/>
              <p:cNvSpPr>
                <a:spLocks/>
              </p:cNvSpPr>
              <p:nvPr/>
            </p:nvSpPr>
            <p:spPr bwMode="ltGray">
              <a:xfrm>
                <a:off x="5601" y="3074"/>
                <a:ext cx="60" cy="80"/>
              </a:xfrm>
              <a:custGeom>
                <a:avLst/>
                <a:gdLst>
                  <a:gd name="T0" fmla="*/ 59 w 60"/>
                  <a:gd name="T1" fmla="*/ 0 h 80"/>
                  <a:gd name="T2" fmla="*/ 0 w 60"/>
                  <a:gd name="T3" fmla="*/ 30 h 80"/>
                  <a:gd name="T4" fmla="*/ 42 w 60"/>
                  <a:gd name="T5" fmla="*/ 79 h 80"/>
                  <a:gd name="T6" fmla="*/ 59 w 60"/>
                  <a:gd name="T7" fmla="*/ 0 h 80"/>
                </a:gdLst>
                <a:ahLst/>
                <a:cxnLst>
                  <a:cxn ang="0">
                    <a:pos x="T0" y="T1"/>
                  </a:cxn>
                  <a:cxn ang="0">
                    <a:pos x="T2" y="T3"/>
                  </a:cxn>
                  <a:cxn ang="0">
                    <a:pos x="T4" y="T5"/>
                  </a:cxn>
                  <a:cxn ang="0">
                    <a:pos x="T6" y="T7"/>
                  </a:cxn>
                </a:cxnLst>
                <a:rect l="0" t="0" r="r" b="b"/>
                <a:pathLst>
                  <a:path w="60" h="80">
                    <a:moveTo>
                      <a:pt x="59" y="0"/>
                    </a:moveTo>
                    <a:lnTo>
                      <a:pt x="0" y="30"/>
                    </a:lnTo>
                    <a:lnTo>
                      <a:pt x="42" y="79"/>
                    </a:lnTo>
                    <a:lnTo>
                      <a:pt x="59" y="0"/>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56" name="Freeform 42"/>
              <p:cNvSpPr>
                <a:spLocks/>
              </p:cNvSpPr>
              <p:nvPr/>
            </p:nvSpPr>
            <p:spPr bwMode="ltGray">
              <a:xfrm>
                <a:off x="2788" y="4005"/>
                <a:ext cx="59" cy="83"/>
              </a:xfrm>
              <a:custGeom>
                <a:avLst/>
                <a:gdLst>
                  <a:gd name="T0" fmla="*/ 58 w 59"/>
                  <a:gd name="T1" fmla="*/ 0 h 83"/>
                  <a:gd name="T2" fmla="*/ 0 w 59"/>
                  <a:gd name="T3" fmla="*/ 31 h 83"/>
                  <a:gd name="T4" fmla="*/ 42 w 59"/>
                  <a:gd name="T5" fmla="*/ 82 h 83"/>
                  <a:gd name="T6" fmla="*/ 58 w 59"/>
                  <a:gd name="T7" fmla="*/ 0 h 83"/>
                </a:gdLst>
                <a:ahLst/>
                <a:cxnLst>
                  <a:cxn ang="0">
                    <a:pos x="T0" y="T1"/>
                  </a:cxn>
                  <a:cxn ang="0">
                    <a:pos x="T2" y="T3"/>
                  </a:cxn>
                  <a:cxn ang="0">
                    <a:pos x="T4" y="T5"/>
                  </a:cxn>
                  <a:cxn ang="0">
                    <a:pos x="T6" y="T7"/>
                  </a:cxn>
                </a:cxnLst>
                <a:rect l="0" t="0" r="r" b="b"/>
                <a:pathLst>
                  <a:path w="59" h="83">
                    <a:moveTo>
                      <a:pt x="58" y="0"/>
                    </a:moveTo>
                    <a:lnTo>
                      <a:pt x="0" y="31"/>
                    </a:lnTo>
                    <a:lnTo>
                      <a:pt x="42" y="82"/>
                    </a:lnTo>
                    <a:lnTo>
                      <a:pt x="58" y="0"/>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57" name="Freeform 43"/>
              <p:cNvSpPr>
                <a:spLocks/>
              </p:cNvSpPr>
              <p:nvPr/>
            </p:nvSpPr>
            <p:spPr bwMode="ltGray">
              <a:xfrm>
                <a:off x="256" y="3041"/>
                <a:ext cx="61" cy="83"/>
              </a:xfrm>
              <a:custGeom>
                <a:avLst/>
                <a:gdLst>
                  <a:gd name="T0" fmla="*/ 60 w 61"/>
                  <a:gd name="T1" fmla="*/ 0 h 83"/>
                  <a:gd name="T2" fmla="*/ 0 w 61"/>
                  <a:gd name="T3" fmla="*/ 31 h 83"/>
                  <a:gd name="T4" fmla="*/ 46 w 61"/>
                  <a:gd name="T5" fmla="*/ 82 h 83"/>
                  <a:gd name="T6" fmla="*/ 60 w 61"/>
                  <a:gd name="T7" fmla="*/ 0 h 83"/>
                </a:gdLst>
                <a:ahLst/>
                <a:cxnLst>
                  <a:cxn ang="0">
                    <a:pos x="T0" y="T1"/>
                  </a:cxn>
                  <a:cxn ang="0">
                    <a:pos x="T2" y="T3"/>
                  </a:cxn>
                  <a:cxn ang="0">
                    <a:pos x="T4" y="T5"/>
                  </a:cxn>
                  <a:cxn ang="0">
                    <a:pos x="T6" y="T7"/>
                  </a:cxn>
                </a:cxnLst>
                <a:rect l="0" t="0" r="r" b="b"/>
                <a:pathLst>
                  <a:path w="61" h="83">
                    <a:moveTo>
                      <a:pt x="60" y="0"/>
                    </a:moveTo>
                    <a:lnTo>
                      <a:pt x="0" y="31"/>
                    </a:lnTo>
                    <a:lnTo>
                      <a:pt x="46" y="82"/>
                    </a:lnTo>
                    <a:lnTo>
                      <a:pt x="60" y="0"/>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58" name="Freeform 44"/>
              <p:cNvSpPr>
                <a:spLocks/>
              </p:cNvSpPr>
              <p:nvPr/>
            </p:nvSpPr>
            <p:spPr bwMode="ltGray">
              <a:xfrm>
                <a:off x="4707" y="4074"/>
                <a:ext cx="59" cy="78"/>
              </a:xfrm>
              <a:custGeom>
                <a:avLst/>
                <a:gdLst>
                  <a:gd name="T0" fmla="*/ 58 w 59"/>
                  <a:gd name="T1" fmla="*/ 0 h 78"/>
                  <a:gd name="T2" fmla="*/ 0 w 59"/>
                  <a:gd name="T3" fmla="*/ 30 h 78"/>
                  <a:gd name="T4" fmla="*/ 42 w 59"/>
                  <a:gd name="T5" fmla="*/ 77 h 78"/>
                  <a:gd name="T6" fmla="*/ 58 w 59"/>
                  <a:gd name="T7" fmla="*/ 0 h 78"/>
                </a:gdLst>
                <a:ahLst/>
                <a:cxnLst>
                  <a:cxn ang="0">
                    <a:pos x="T0" y="T1"/>
                  </a:cxn>
                  <a:cxn ang="0">
                    <a:pos x="T2" y="T3"/>
                  </a:cxn>
                  <a:cxn ang="0">
                    <a:pos x="T4" y="T5"/>
                  </a:cxn>
                  <a:cxn ang="0">
                    <a:pos x="T6" y="T7"/>
                  </a:cxn>
                </a:cxnLst>
                <a:rect l="0" t="0" r="r" b="b"/>
                <a:pathLst>
                  <a:path w="59" h="78">
                    <a:moveTo>
                      <a:pt x="58" y="0"/>
                    </a:moveTo>
                    <a:lnTo>
                      <a:pt x="0" y="30"/>
                    </a:lnTo>
                    <a:lnTo>
                      <a:pt x="42" y="77"/>
                    </a:lnTo>
                    <a:lnTo>
                      <a:pt x="58" y="0"/>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59" name="Freeform 45"/>
              <p:cNvSpPr>
                <a:spLocks/>
              </p:cNvSpPr>
              <p:nvPr/>
            </p:nvSpPr>
            <p:spPr bwMode="ltGray">
              <a:xfrm>
                <a:off x="234" y="3987"/>
                <a:ext cx="61" cy="81"/>
              </a:xfrm>
              <a:custGeom>
                <a:avLst/>
                <a:gdLst>
                  <a:gd name="T0" fmla="*/ 0 w 61"/>
                  <a:gd name="T1" fmla="*/ 0 h 81"/>
                  <a:gd name="T2" fmla="*/ 60 w 61"/>
                  <a:gd name="T3" fmla="*/ 31 h 81"/>
                  <a:gd name="T4" fmla="*/ 18 w 61"/>
                  <a:gd name="T5" fmla="*/ 80 h 81"/>
                  <a:gd name="T6" fmla="*/ 0 w 61"/>
                  <a:gd name="T7" fmla="*/ 0 h 81"/>
                </a:gdLst>
                <a:ahLst/>
                <a:cxnLst>
                  <a:cxn ang="0">
                    <a:pos x="T0" y="T1"/>
                  </a:cxn>
                  <a:cxn ang="0">
                    <a:pos x="T2" y="T3"/>
                  </a:cxn>
                  <a:cxn ang="0">
                    <a:pos x="T4" y="T5"/>
                  </a:cxn>
                  <a:cxn ang="0">
                    <a:pos x="T6" y="T7"/>
                  </a:cxn>
                </a:cxnLst>
                <a:rect l="0" t="0" r="r" b="b"/>
                <a:pathLst>
                  <a:path w="61" h="81">
                    <a:moveTo>
                      <a:pt x="0" y="0"/>
                    </a:moveTo>
                    <a:lnTo>
                      <a:pt x="60" y="31"/>
                    </a:lnTo>
                    <a:lnTo>
                      <a:pt x="18" y="80"/>
                    </a:lnTo>
                    <a:lnTo>
                      <a:pt x="0" y="0"/>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60" name="Freeform 46"/>
              <p:cNvSpPr>
                <a:spLocks/>
              </p:cNvSpPr>
              <p:nvPr/>
            </p:nvSpPr>
            <p:spPr bwMode="ltGray">
              <a:xfrm>
                <a:off x="2285" y="99"/>
                <a:ext cx="61" cy="82"/>
              </a:xfrm>
              <a:custGeom>
                <a:avLst/>
                <a:gdLst>
                  <a:gd name="T0" fmla="*/ 0 w 61"/>
                  <a:gd name="T1" fmla="*/ 0 h 82"/>
                  <a:gd name="T2" fmla="*/ 60 w 61"/>
                  <a:gd name="T3" fmla="*/ 31 h 82"/>
                  <a:gd name="T4" fmla="*/ 18 w 61"/>
                  <a:gd name="T5" fmla="*/ 81 h 82"/>
                  <a:gd name="T6" fmla="*/ 0 w 61"/>
                  <a:gd name="T7" fmla="*/ 0 h 82"/>
                </a:gdLst>
                <a:ahLst/>
                <a:cxnLst>
                  <a:cxn ang="0">
                    <a:pos x="T0" y="T1"/>
                  </a:cxn>
                  <a:cxn ang="0">
                    <a:pos x="T2" y="T3"/>
                  </a:cxn>
                  <a:cxn ang="0">
                    <a:pos x="T4" y="T5"/>
                  </a:cxn>
                  <a:cxn ang="0">
                    <a:pos x="T6" y="T7"/>
                  </a:cxn>
                </a:cxnLst>
                <a:rect l="0" t="0" r="r" b="b"/>
                <a:pathLst>
                  <a:path w="61" h="82">
                    <a:moveTo>
                      <a:pt x="0" y="0"/>
                    </a:moveTo>
                    <a:lnTo>
                      <a:pt x="60" y="31"/>
                    </a:lnTo>
                    <a:lnTo>
                      <a:pt x="18" y="81"/>
                    </a:lnTo>
                    <a:lnTo>
                      <a:pt x="0" y="0"/>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61" name="Rectangle 47"/>
              <p:cNvSpPr>
                <a:spLocks noChangeArrowheads="1"/>
              </p:cNvSpPr>
              <p:nvPr/>
            </p:nvSpPr>
            <p:spPr bwMode="ltGray">
              <a:xfrm>
                <a:off x="1629" y="103"/>
                <a:ext cx="53" cy="56"/>
              </a:xfrm>
              <a:prstGeom prst="rect">
                <a:avLst/>
              </a:pr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solidFill>
                    <a:prstClr val="black"/>
                  </a:solidFill>
                </a:endParaRPr>
              </a:p>
            </p:txBody>
          </p:sp>
          <p:sp>
            <p:nvSpPr>
              <p:cNvPr id="62" name="Rectangle 48"/>
              <p:cNvSpPr>
                <a:spLocks noChangeArrowheads="1"/>
              </p:cNvSpPr>
              <p:nvPr/>
            </p:nvSpPr>
            <p:spPr bwMode="ltGray">
              <a:xfrm>
                <a:off x="5563" y="129"/>
                <a:ext cx="52" cy="56"/>
              </a:xfrm>
              <a:prstGeom prst="rect">
                <a:avLst/>
              </a:pr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solidFill>
                    <a:prstClr val="black"/>
                  </a:solidFill>
                </a:endParaRPr>
              </a:p>
            </p:txBody>
          </p:sp>
          <p:sp>
            <p:nvSpPr>
              <p:cNvPr id="63" name="Rectangle 49"/>
              <p:cNvSpPr>
                <a:spLocks noChangeArrowheads="1"/>
              </p:cNvSpPr>
              <p:nvPr/>
            </p:nvSpPr>
            <p:spPr bwMode="ltGray">
              <a:xfrm>
                <a:off x="5039" y="4013"/>
                <a:ext cx="53" cy="57"/>
              </a:xfrm>
              <a:prstGeom prst="rect">
                <a:avLst/>
              </a:pr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solidFill>
                    <a:prstClr val="black"/>
                  </a:solidFill>
                </a:endParaRPr>
              </a:p>
            </p:txBody>
          </p:sp>
          <p:sp>
            <p:nvSpPr>
              <p:cNvPr id="64" name="Rectangle 50"/>
              <p:cNvSpPr>
                <a:spLocks noChangeArrowheads="1"/>
              </p:cNvSpPr>
              <p:nvPr/>
            </p:nvSpPr>
            <p:spPr bwMode="ltGray">
              <a:xfrm>
                <a:off x="5651" y="782"/>
                <a:ext cx="41" cy="43"/>
              </a:xfrm>
              <a:prstGeom prst="rect">
                <a:avLst/>
              </a:pr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solidFill>
                    <a:prstClr val="black"/>
                  </a:solidFill>
                </a:endParaRPr>
              </a:p>
            </p:txBody>
          </p:sp>
          <p:sp>
            <p:nvSpPr>
              <p:cNvPr id="65" name="Rectangle 51"/>
              <p:cNvSpPr>
                <a:spLocks noChangeArrowheads="1"/>
              </p:cNvSpPr>
              <p:nvPr/>
            </p:nvSpPr>
            <p:spPr bwMode="ltGray">
              <a:xfrm>
                <a:off x="648" y="202"/>
                <a:ext cx="52" cy="54"/>
              </a:xfrm>
              <a:prstGeom prst="rect">
                <a:avLst/>
              </a:pr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solidFill>
                    <a:prstClr val="black"/>
                  </a:solidFill>
                </a:endParaRPr>
              </a:p>
            </p:txBody>
          </p:sp>
          <p:sp>
            <p:nvSpPr>
              <p:cNvPr id="66" name="Freeform 52"/>
              <p:cNvSpPr>
                <a:spLocks/>
              </p:cNvSpPr>
              <p:nvPr/>
            </p:nvSpPr>
            <p:spPr bwMode="ltGray">
              <a:xfrm>
                <a:off x="177" y="1414"/>
                <a:ext cx="229" cy="116"/>
              </a:xfrm>
              <a:custGeom>
                <a:avLst/>
                <a:gdLst>
                  <a:gd name="T0" fmla="*/ 228 w 229"/>
                  <a:gd name="T1" fmla="*/ 4 h 116"/>
                  <a:gd name="T2" fmla="*/ 222 w 229"/>
                  <a:gd name="T3" fmla="*/ 0 h 116"/>
                  <a:gd name="T4" fmla="*/ 210 w 229"/>
                  <a:gd name="T5" fmla="*/ 0 h 116"/>
                  <a:gd name="T6" fmla="*/ 200 w 229"/>
                  <a:gd name="T7" fmla="*/ 0 h 116"/>
                  <a:gd name="T8" fmla="*/ 192 w 229"/>
                  <a:gd name="T9" fmla="*/ 0 h 116"/>
                  <a:gd name="T10" fmla="*/ 180 w 229"/>
                  <a:gd name="T11" fmla="*/ 4 h 116"/>
                  <a:gd name="T12" fmla="*/ 170 w 229"/>
                  <a:gd name="T13" fmla="*/ 10 h 116"/>
                  <a:gd name="T14" fmla="*/ 164 w 229"/>
                  <a:gd name="T15" fmla="*/ 13 h 116"/>
                  <a:gd name="T16" fmla="*/ 159 w 229"/>
                  <a:gd name="T17" fmla="*/ 22 h 116"/>
                  <a:gd name="T18" fmla="*/ 152 w 229"/>
                  <a:gd name="T19" fmla="*/ 31 h 116"/>
                  <a:gd name="T20" fmla="*/ 149 w 229"/>
                  <a:gd name="T21" fmla="*/ 38 h 116"/>
                  <a:gd name="T22" fmla="*/ 146 w 229"/>
                  <a:gd name="T23" fmla="*/ 43 h 116"/>
                  <a:gd name="T24" fmla="*/ 134 w 229"/>
                  <a:gd name="T25" fmla="*/ 59 h 116"/>
                  <a:gd name="T26" fmla="*/ 122 w 229"/>
                  <a:gd name="T27" fmla="*/ 72 h 116"/>
                  <a:gd name="T28" fmla="*/ 113 w 229"/>
                  <a:gd name="T29" fmla="*/ 77 h 116"/>
                  <a:gd name="T30" fmla="*/ 98 w 229"/>
                  <a:gd name="T31" fmla="*/ 84 h 116"/>
                  <a:gd name="T32" fmla="*/ 86 w 229"/>
                  <a:gd name="T33" fmla="*/ 90 h 116"/>
                  <a:gd name="T34" fmla="*/ 73 w 229"/>
                  <a:gd name="T35" fmla="*/ 93 h 116"/>
                  <a:gd name="T36" fmla="*/ 64 w 229"/>
                  <a:gd name="T37" fmla="*/ 93 h 116"/>
                  <a:gd name="T38" fmla="*/ 52 w 229"/>
                  <a:gd name="T39" fmla="*/ 93 h 116"/>
                  <a:gd name="T40" fmla="*/ 37 w 229"/>
                  <a:gd name="T41" fmla="*/ 90 h 116"/>
                  <a:gd name="T42" fmla="*/ 25 w 229"/>
                  <a:gd name="T43" fmla="*/ 84 h 116"/>
                  <a:gd name="T44" fmla="*/ 15 w 229"/>
                  <a:gd name="T45" fmla="*/ 74 h 116"/>
                  <a:gd name="T46" fmla="*/ 10 w 229"/>
                  <a:gd name="T47" fmla="*/ 69 h 116"/>
                  <a:gd name="T48" fmla="*/ 0 w 229"/>
                  <a:gd name="T49" fmla="*/ 100 h 116"/>
                  <a:gd name="T50" fmla="*/ 7 w 229"/>
                  <a:gd name="T51" fmla="*/ 105 h 116"/>
                  <a:gd name="T52" fmla="*/ 22 w 229"/>
                  <a:gd name="T53" fmla="*/ 112 h 116"/>
                  <a:gd name="T54" fmla="*/ 33 w 229"/>
                  <a:gd name="T55" fmla="*/ 112 h 116"/>
                  <a:gd name="T56" fmla="*/ 48 w 229"/>
                  <a:gd name="T57" fmla="*/ 115 h 116"/>
                  <a:gd name="T58" fmla="*/ 61 w 229"/>
                  <a:gd name="T59" fmla="*/ 115 h 116"/>
                  <a:gd name="T60" fmla="*/ 73 w 229"/>
                  <a:gd name="T61" fmla="*/ 112 h 116"/>
                  <a:gd name="T62" fmla="*/ 88 w 229"/>
                  <a:gd name="T63" fmla="*/ 105 h 116"/>
                  <a:gd name="T64" fmla="*/ 98 w 229"/>
                  <a:gd name="T65" fmla="*/ 100 h 116"/>
                  <a:gd name="T66" fmla="*/ 104 w 229"/>
                  <a:gd name="T67" fmla="*/ 97 h 116"/>
                  <a:gd name="T68" fmla="*/ 119 w 229"/>
                  <a:gd name="T69" fmla="*/ 84 h 116"/>
                  <a:gd name="T70" fmla="*/ 131 w 229"/>
                  <a:gd name="T71" fmla="*/ 72 h 116"/>
                  <a:gd name="T72" fmla="*/ 140 w 229"/>
                  <a:gd name="T73" fmla="*/ 56 h 116"/>
                  <a:gd name="T74" fmla="*/ 149 w 229"/>
                  <a:gd name="T75" fmla="*/ 43 h 116"/>
                  <a:gd name="T76" fmla="*/ 159 w 229"/>
                  <a:gd name="T77" fmla="*/ 41 h 116"/>
                  <a:gd name="T78" fmla="*/ 167 w 229"/>
                  <a:gd name="T79" fmla="*/ 31 h 116"/>
                  <a:gd name="T80" fmla="*/ 177 w 229"/>
                  <a:gd name="T81" fmla="*/ 28 h 116"/>
                  <a:gd name="T82" fmla="*/ 185 w 229"/>
                  <a:gd name="T83" fmla="*/ 25 h 116"/>
                  <a:gd name="T84" fmla="*/ 198 w 229"/>
                  <a:gd name="T85" fmla="*/ 25 h 116"/>
                  <a:gd name="T86" fmla="*/ 204 w 229"/>
                  <a:gd name="T87" fmla="*/ 25 h 116"/>
                  <a:gd name="T88" fmla="*/ 210 w 229"/>
                  <a:gd name="T89" fmla="*/ 28 h 116"/>
                  <a:gd name="T90" fmla="*/ 222 w 229"/>
                  <a:gd name="T91" fmla="*/ 35 h 116"/>
                  <a:gd name="T92" fmla="*/ 228 w 229"/>
                  <a:gd name="T93" fmla="*/ 4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 h="116">
                    <a:moveTo>
                      <a:pt x="228" y="4"/>
                    </a:moveTo>
                    <a:lnTo>
                      <a:pt x="222" y="0"/>
                    </a:lnTo>
                    <a:lnTo>
                      <a:pt x="210" y="0"/>
                    </a:lnTo>
                    <a:lnTo>
                      <a:pt x="200" y="0"/>
                    </a:lnTo>
                    <a:lnTo>
                      <a:pt x="192" y="0"/>
                    </a:lnTo>
                    <a:lnTo>
                      <a:pt x="180" y="4"/>
                    </a:lnTo>
                    <a:lnTo>
                      <a:pt x="170" y="10"/>
                    </a:lnTo>
                    <a:lnTo>
                      <a:pt x="164" y="13"/>
                    </a:lnTo>
                    <a:lnTo>
                      <a:pt x="159" y="22"/>
                    </a:lnTo>
                    <a:lnTo>
                      <a:pt x="152" y="31"/>
                    </a:lnTo>
                    <a:lnTo>
                      <a:pt x="149" y="38"/>
                    </a:lnTo>
                    <a:lnTo>
                      <a:pt x="146" y="43"/>
                    </a:lnTo>
                    <a:lnTo>
                      <a:pt x="134" y="59"/>
                    </a:lnTo>
                    <a:lnTo>
                      <a:pt x="122" y="72"/>
                    </a:lnTo>
                    <a:lnTo>
                      <a:pt x="113" y="77"/>
                    </a:lnTo>
                    <a:lnTo>
                      <a:pt x="98" y="84"/>
                    </a:lnTo>
                    <a:lnTo>
                      <a:pt x="86" y="90"/>
                    </a:lnTo>
                    <a:lnTo>
                      <a:pt x="73" y="93"/>
                    </a:lnTo>
                    <a:lnTo>
                      <a:pt x="64" y="93"/>
                    </a:lnTo>
                    <a:lnTo>
                      <a:pt x="52" y="93"/>
                    </a:lnTo>
                    <a:lnTo>
                      <a:pt x="37" y="90"/>
                    </a:lnTo>
                    <a:lnTo>
                      <a:pt x="25" y="84"/>
                    </a:lnTo>
                    <a:lnTo>
                      <a:pt x="15" y="74"/>
                    </a:lnTo>
                    <a:lnTo>
                      <a:pt x="10" y="69"/>
                    </a:lnTo>
                    <a:lnTo>
                      <a:pt x="0" y="100"/>
                    </a:lnTo>
                    <a:lnTo>
                      <a:pt x="7" y="105"/>
                    </a:lnTo>
                    <a:lnTo>
                      <a:pt x="22" y="112"/>
                    </a:lnTo>
                    <a:lnTo>
                      <a:pt x="33" y="112"/>
                    </a:lnTo>
                    <a:lnTo>
                      <a:pt x="48" y="115"/>
                    </a:lnTo>
                    <a:lnTo>
                      <a:pt x="61" y="115"/>
                    </a:lnTo>
                    <a:lnTo>
                      <a:pt x="73" y="112"/>
                    </a:lnTo>
                    <a:lnTo>
                      <a:pt x="88" y="105"/>
                    </a:lnTo>
                    <a:lnTo>
                      <a:pt x="98" y="100"/>
                    </a:lnTo>
                    <a:lnTo>
                      <a:pt x="104" y="97"/>
                    </a:lnTo>
                    <a:lnTo>
                      <a:pt x="119" y="84"/>
                    </a:lnTo>
                    <a:lnTo>
                      <a:pt x="131" y="72"/>
                    </a:lnTo>
                    <a:lnTo>
                      <a:pt x="140" y="56"/>
                    </a:lnTo>
                    <a:lnTo>
                      <a:pt x="149" y="43"/>
                    </a:lnTo>
                    <a:lnTo>
                      <a:pt x="159" y="41"/>
                    </a:lnTo>
                    <a:lnTo>
                      <a:pt x="167" y="31"/>
                    </a:lnTo>
                    <a:lnTo>
                      <a:pt x="177" y="28"/>
                    </a:lnTo>
                    <a:lnTo>
                      <a:pt x="185" y="25"/>
                    </a:lnTo>
                    <a:lnTo>
                      <a:pt x="198" y="25"/>
                    </a:lnTo>
                    <a:lnTo>
                      <a:pt x="204" y="25"/>
                    </a:lnTo>
                    <a:lnTo>
                      <a:pt x="210" y="28"/>
                    </a:lnTo>
                    <a:lnTo>
                      <a:pt x="222" y="35"/>
                    </a:lnTo>
                    <a:lnTo>
                      <a:pt x="228" y="4"/>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67" name="Freeform 53"/>
              <p:cNvSpPr>
                <a:spLocks/>
              </p:cNvSpPr>
              <p:nvPr/>
            </p:nvSpPr>
            <p:spPr bwMode="ltGray">
              <a:xfrm>
                <a:off x="2288" y="4156"/>
                <a:ext cx="231" cy="115"/>
              </a:xfrm>
              <a:custGeom>
                <a:avLst/>
                <a:gdLst>
                  <a:gd name="T0" fmla="*/ 0 w 231"/>
                  <a:gd name="T1" fmla="*/ 111 h 115"/>
                  <a:gd name="T2" fmla="*/ 6 w 231"/>
                  <a:gd name="T3" fmla="*/ 114 h 115"/>
                  <a:gd name="T4" fmla="*/ 18 w 231"/>
                  <a:gd name="T5" fmla="*/ 114 h 115"/>
                  <a:gd name="T6" fmla="*/ 27 w 231"/>
                  <a:gd name="T7" fmla="*/ 114 h 115"/>
                  <a:gd name="T8" fmla="*/ 39 w 231"/>
                  <a:gd name="T9" fmla="*/ 111 h 115"/>
                  <a:gd name="T10" fmla="*/ 48 w 231"/>
                  <a:gd name="T11" fmla="*/ 108 h 115"/>
                  <a:gd name="T12" fmla="*/ 58 w 231"/>
                  <a:gd name="T13" fmla="*/ 104 h 115"/>
                  <a:gd name="T14" fmla="*/ 63 w 231"/>
                  <a:gd name="T15" fmla="*/ 101 h 115"/>
                  <a:gd name="T16" fmla="*/ 73 w 231"/>
                  <a:gd name="T17" fmla="*/ 93 h 115"/>
                  <a:gd name="T18" fmla="*/ 76 w 231"/>
                  <a:gd name="T19" fmla="*/ 83 h 115"/>
                  <a:gd name="T20" fmla="*/ 81 w 231"/>
                  <a:gd name="T21" fmla="*/ 77 h 115"/>
                  <a:gd name="T22" fmla="*/ 84 w 231"/>
                  <a:gd name="T23" fmla="*/ 71 h 115"/>
                  <a:gd name="T24" fmla="*/ 94 w 231"/>
                  <a:gd name="T25" fmla="*/ 55 h 115"/>
                  <a:gd name="T26" fmla="*/ 109 w 231"/>
                  <a:gd name="T27" fmla="*/ 40 h 115"/>
                  <a:gd name="T28" fmla="*/ 115 w 231"/>
                  <a:gd name="T29" fmla="*/ 37 h 115"/>
                  <a:gd name="T30" fmla="*/ 130 w 231"/>
                  <a:gd name="T31" fmla="*/ 31 h 115"/>
                  <a:gd name="T32" fmla="*/ 142 w 231"/>
                  <a:gd name="T33" fmla="*/ 24 h 115"/>
                  <a:gd name="T34" fmla="*/ 154 w 231"/>
                  <a:gd name="T35" fmla="*/ 21 h 115"/>
                  <a:gd name="T36" fmla="*/ 164 w 231"/>
                  <a:gd name="T37" fmla="*/ 18 h 115"/>
                  <a:gd name="T38" fmla="*/ 175 w 231"/>
                  <a:gd name="T39" fmla="*/ 21 h 115"/>
                  <a:gd name="T40" fmla="*/ 190 w 231"/>
                  <a:gd name="T41" fmla="*/ 24 h 115"/>
                  <a:gd name="T42" fmla="*/ 205 w 231"/>
                  <a:gd name="T43" fmla="*/ 31 h 115"/>
                  <a:gd name="T44" fmla="*/ 215 w 231"/>
                  <a:gd name="T45" fmla="*/ 37 h 115"/>
                  <a:gd name="T46" fmla="*/ 218 w 231"/>
                  <a:gd name="T47" fmla="*/ 43 h 115"/>
                  <a:gd name="T48" fmla="*/ 230 w 231"/>
                  <a:gd name="T49" fmla="*/ 12 h 115"/>
                  <a:gd name="T50" fmla="*/ 221 w 231"/>
                  <a:gd name="T51" fmla="*/ 9 h 115"/>
                  <a:gd name="T52" fmla="*/ 209 w 231"/>
                  <a:gd name="T53" fmla="*/ 3 h 115"/>
                  <a:gd name="T54" fmla="*/ 194 w 231"/>
                  <a:gd name="T55" fmla="*/ 0 h 115"/>
                  <a:gd name="T56" fmla="*/ 179 w 231"/>
                  <a:gd name="T57" fmla="*/ 0 h 115"/>
                  <a:gd name="T58" fmla="*/ 167 w 231"/>
                  <a:gd name="T59" fmla="*/ 0 h 115"/>
                  <a:gd name="T60" fmla="*/ 154 w 231"/>
                  <a:gd name="T61" fmla="*/ 3 h 115"/>
                  <a:gd name="T62" fmla="*/ 139 w 231"/>
                  <a:gd name="T63" fmla="*/ 9 h 115"/>
                  <a:gd name="T64" fmla="*/ 130 w 231"/>
                  <a:gd name="T65" fmla="*/ 12 h 115"/>
                  <a:gd name="T66" fmla="*/ 124 w 231"/>
                  <a:gd name="T67" fmla="*/ 18 h 115"/>
                  <a:gd name="T68" fmla="*/ 109 w 231"/>
                  <a:gd name="T69" fmla="*/ 31 h 115"/>
                  <a:gd name="T70" fmla="*/ 97 w 231"/>
                  <a:gd name="T71" fmla="*/ 43 h 115"/>
                  <a:gd name="T72" fmla="*/ 88 w 231"/>
                  <a:gd name="T73" fmla="*/ 55 h 115"/>
                  <a:gd name="T74" fmla="*/ 79 w 231"/>
                  <a:gd name="T75" fmla="*/ 68 h 115"/>
                  <a:gd name="T76" fmla="*/ 73 w 231"/>
                  <a:gd name="T77" fmla="*/ 73 h 115"/>
                  <a:gd name="T78" fmla="*/ 61 w 231"/>
                  <a:gd name="T79" fmla="*/ 83 h 115"/>
                  <a:gd name="T80" fmla="*/ 51 w 231"/>
                  <a:gd name="T81" fmla="*/ 86 h 115"/>
                  <a:gd name="T82" fmla="*/ 43 w 231"/>
                  <a:gd name="T83" fmla="*/ 89 h 115"/>
                  <a:gd name="T84" fmla="*/ 33 w 231"/>
                  <a:gd name="T85" fmla="*/ 89 h 115"/>
                  <a:gd name="T86" fmla="*/ 24 w 231"/>
                  <a:gd name="T87" fmla="*/ 89 h 115"/>
                  <a:gd name="T88" fmla="*/ 18 w 231"/>
                  <a:gd name="T89" fmla="*/ 86 h 115"/>
                  <a:gd name="T90" fmla="*/ 6 w 231"/>
                  <a:gd name="T91" fmla="*/ 80 h 115"/>
                  <a:gd name="T92" fmla="*/ 0 w 231"/>
                  <a:gd name="T93" fmla="*/ 111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1" h="115">
                    <a:moveTo>
                      <a:pt x="0" y="111"/>
                    </a:moveTo>
                    <a:lnTo>
                      <a:pt x="6" y="114"/>
                    </a:lnTo>
                    <a:lnTo>
                      <a:pt x="18" y="114"/>
                    </a:lnTo>
                    <a:lnTo>
                      <a:pt x="27" y="114"/>
                    </a:lnTo>
                    <a:lnTo>
                      <a:pt x="39" y="111"/>
                    </a:lnTo>
                    <a:lnTo>
                      <a:pt x="48" y="108"/>
                    </a:lnTo>
                    <a:lnTo>
                      <a:pt x="58" y="104"/>
                    </a:lnTo>
                    <a:lnTo>
                      <a:pt x="63" y="101"/>
                    </a:lnTo>
                    <a:lnTo>
                      <a:pt x="73" y="93"/>
                    </a:lnTo>
                    <a:lnTo>
                      <a:pt x="76" y="83"/>
                    </a:lnTo>
                    <a:lnTo>
                      <a:pt x="81" y="77"/>
                    </a:lnTo>
                    <a:lnTo>
                      <a:pt x="84" y="71"/>
                    </a:lnTo>
                    <a:lnTo>
                      <a:pt x="94" y="55"/>
                    </a:lnTo>
                    <a:lnTo>
                      <a:pt x="109" y="40"/>
                    </a:lnTo>
                    <a:lnTo>
                      <a:pt x="115" y="37"/>
                    </a:lnTo>
                    <a:lnTo>
                      <a:pt x="130" y="31"/>
                    </a:lnTo>
                    <a:lnTo>
                      <a:pt x="142" y="24"/>
                    </a:lnTo>
                    <a:lnTo>
                      <a:pt x="154" y="21"/>
                    </a:lnTo>
                    <a:lnTo>
                      <a:pt x="164" y="18"/>
                    </a:lnTo>
                    <a:lnTo>
                      <a:pt x="175" y="21"/>
                    </a:lnTo>
                    <a:lnTo>
                      <a:pt x="190" y="24"/>
                    </a:lnTo>
                    <a:lnTo>
                      <a:pt x="205" y="31"/>
                    </a:lnTo>
                    <a:lnTo>
                      <a:pt x="215" y="37"/>
                    </a:lnTo>
                    <a:lnTo>
                      <a:pt x="218" y="43"/>
                    </a:lnTo>
                    <a:lnTo>
                      <a:pt x="230" y="12"/>
                    </a:lnTo>
                    <a:lnTo>
                      <a:pt x="221" y="9"/>
                    </a:lnTo>
                    <a:lnTo>
                      <a:pt x="209" y="3"/>
                    </a:lnTo>
                    <a:lnTo>
                      <a:pt x="194" y="0"/>
                    </a:lnTo>
                    <a:lnTo>
                      <a:pt x="179" y="0"/>
                    </a:lnTo>
                    <a:lnTo>
                      <a:pt x="167" y="0"/>
                    </a:lnTo>
                    <a:lnTo>
                      <a:pt x="154" y="3"/>
                    </a:lnTo>
                    <a:lnTo>
                      <a:pt x="139" y="9"/>
                    </a:lnTo>
                    <a:lnTo>
                      <a:pt x="130" y="12"/>
                    </a:lnTo>
                    <a:lnTo>
                      <a:pt x="124" y="18"/>
                    </a:lnTo>
                    <a:lnTo>
                      <a:pt x="109" y="31"/>
                    </a:lnTo>
                    <a:lnTo>
                      <a:pt x="97" y="43"/>
                    </a:lnTo>
                    <a:lnTo>
                      <a:pt x="88" y="55"/>
                    </a:lnTo>
                    <a:lnTo>
                      <a:pt x="79" y="68"/>
                    </a:lnTo>
                    <a:lnTo>
                      <a:pt x="73" y="73"/>
                    </a:lnTo>
                    <a:lnTo>
                      <a:pt x="61" y="83"/>
                    </a:lnTo>
                    <a:lnTo>
                      <a:pt x="51" y="86"/>
                    </a:lnTo>
                    <a:lnTo>
                      <a:pt x="43" y="89"/>
                    </a:lnTo>
                    <a:lnTo>
                      <a:pt x="33" y="89"/>
                    </a:lnTo>
                    <a:lnTo>
                      <a:pt x="24" y="89"/>
                    </a:lnTo>
                    <a:lnTo>
                      <a:pt x="18" y="86"/>
                    </a:lnTo>
                    <a:lnTo>
                      <a:pt x="6" y="80"/>
                    </a:lnTo>
                    <a:lnTo>
                      <a:pt x="0" y="111"/>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68" name="Freeform 54"/>
              <p:cNvSpPr>
                <a:spLocks/>
              </p:cNvSpPr>
              <p:nvPr/>
            </p:nvSpPr>
            <p:spPr bwMode="ltGray">
              <a:xfrm>
                <a:off x="5310" y="388"/>
                <a:ext cx="234" cy="115"/>
              </a:xfrm>
              <a:custGeom>
                <a:avLst/>
                <a:gdLst>
                  <a:gd name="T0" fmla="*/ 233 w 234"/>
                  <a:gd name="T1" fmla="*/ 3 h 115"/>
                  <a:gd name="T2" fmla="*/ 223 w 234"/>
                  <a:gd name="T3" fmla="*/ 0 h 115"/>
                  <a:gd name="T4" fmla="*/ 214 w 234"/>
                  <a:gd name="T5" fmla="*/ 0 h 115"/>
                  <a:gd name="T6" fmla="*/ 202 w 234"/>
                  <a:gd name="T7" fmla="*/ 0 h 115"/>
                  <a:gd name="T8" fmla="*/ 193 w 234"/>
                  <a:gd name="T9" fmla="*/ 0 h 115"/>
                  <a:gd name="T10" fmla="*/ 183 w 234"/>
                  <a:gd name="T11" fmla="*/ 3 h 115"/>
                  <a:gd name="T12" fmla="*/ 172 w 234"/>
                  <a:gd name="T13" fmla="*/ 10 h 115"/>
                  <a:gd name="T14" fmla="*/ 168 w 234"/>
                  <a:gd name="T15" fmla="*/ 13 h 115"/>
                  <a:gd name="T16" fmla="*/ 159 w 234"/>
                  <a:gd name="T17" fmla="*/ 21 h 115"/>
                  <a:gd name="T18" fmla="*/ 153 w 234"/>
                  <a:gd name="T19" fmla="*/ 31 h 115"/>
                  <a:gd name="T20" fmla="*/ 150 w 234"/>
                  <a:gd name="T21" fmla="*/ 37 h 115"/>
                  <a:gd name="T22" fmla="*/ 147 w 234"/>
                  <a:gd name="T23" fmla="*/ 43 h 115"/>
                  <a:gd name="T24" fmla="*/ 138 w 234"/>
                  <a:gd name="T25" fmla="*/ 59 h 115"/>
                  <a:gd name="T26" fmla="*/ 122 w 234"/>
                  <a:gd name="T27" fmla="*/ 71 h 115"/>
                  <a:gd name="T28" fmla="*/ 114 w 234"/>
                  <a:gd name="T29" fmla="*/ 77 h 115"/>
                  <a:gd name="T30" fmla="*/ 101 w 234"/>
                  <a:gd name="T31" fmla="*/ 83 h 115"/>
                  <a:gd name="T32" fmla="*/ 86 w 234"/>
                  <a:gd name="T33" fmla="*/ 90 h 115"/>
                  <a:gd name="T34" fmla="*/ 76 w 234"/>
                  <a:gd name="T35" fmla="*/ 93 h 115"/>
                  <a:gd name="T36" fmla="*/ 65 w 234"/>
                  <a:gd name="T37" fmla="*/ 93 h 115"/>
                  <a:gd name="T38" fmla="*/ 55 w 234"/>
                  <a:gd name="T39" fmla="*/ 93 h 115"/>
                  <a:gd name="T40" fmla="*/ 40 w 234"/>
                  <a:gd name="T41" fmla="*/ 87 h 115"/>
                  <a:gd name="T42" fmla="*/ 25 w 234"/>
                  <a:gd name="T43" fmla="*/ 83 h 115"/>
                  <a:gd name="T44" fmla="*/ 15 w 234"/>
                  <a:gd name="T45" fmla="*/ 74 h 115"/>
                  <a:gd name="T46" fmla="*/ 10 w 234"/>
                  <a:gd name="T47" fmla="*/ 68 h 115"/>
                  <a:gd name="T48" fmla="*/ 0 w 234"/>
                  <a:gd name="T49" fmla="*/ 99 h 115"/>
                  <a:gd name="T50" fmla="*/ 10 w 234"/>
                  <a:gd name="T51" fmla="*/ 105 h 115"/>
                  <a:gd name="T52" fmla="*/ 22 w 234"/>
                  <a:gd name="T53" fmla="*/ 111 h 115"/>
                  <a:gd name="T54" fmla="*/ 34 w 234"/>
                  <a:gd name="T55" fmla="*/ 111 h 115"/>
                  <a:gd name="T56" fmla="*/ 50 w 234"/>
                  <a:gd name="T57" fmla="*/ 114 h 115"/>
                  <a:gd name="T58" fmla="*/ 61 w 234"/>
                  <a:gd name="T59" fmla="*/ 114 h 115"/>
                  <a:gd name="T60" fmla="*/ 74 w 234"/>
                  <a:gd name="T61" fmla="*/ 111 h 115"/>
                  <a:gd name="T62" fmla="*/ 89 w 234"/>
                  <a:gd name="T63" fmla="*/ 105 h 115"/>
                  <a:gd name="T64" fmla="*/ 101 w 234"/>
                  <a:gd name="T65" fmla="*/ 99 h 115"/>
                  <a:gd name="T66" fmla="*/ 107 w 234"/>
                  <a:gd name="T67" fmla="*/ 96 h 115"/>
                  <a:gd name="T68" fmla="*/ 119 w 234"/>
                  <a:gd name="T69" fmla="*/ 83 h 115"/>
                  <a:gd name="T70" fmla="*/ 132 w 234"/>
                  <a:gd name="T71" fmla="*/ 71 h 115"/>
                  <a:gd name="T72" fmla="*/ 144 w 234"/>
                  <a:gd name="T73" fmla="*/ 56 h 115"/>
                  <a:gd name="T74" fmla="*/ 153 w 234"/>
                  <a:gd name="T75" fmla="*/ 46 h 115"/>
                  <a:gd name="T76" fmla="*/ 159 w 234"/>
                  <a:gd name="T77" fmla="*/ 37 h 115"/>
                  <a:gd name="T78" fmla="*/ 172 w 234"/>
                  <a:gd name="T79" fmla="*/ 31 h 115"/>
                  <a:gd name="T80" fmla="*/ 180 w 234"/>
                  <a:gd name="T81" fmla="*/ 25 h 115"/>
                  <a:gd name="T82" fmla="*/ 190 w 234"/>
                  <a:gd name="T83" fmla="*/ 21 h 115"/>
                  <a:gd name="T84" fmla="*/ 199 w 234"/>
                  <a:gd name="T85" fmla="*/ 21 h 115"/>
                  <a:gd name="T86" fmla="*/ 208 w 234"/>
                  <a:gd name="T87" fmla="*/ 25 h 115"/>
                  <a:gd name="T88" fmla="*/ 214 w 234"/>
                  <a:gd name="T89" fmla="*/ 25 h 115"/>
                  <a:gd name="T90" fmla="*/ 226 w 234"/>
                  <a:gd name="T91" fmla="*/ 34 h 115"/>
                  <a:gd name="T92" fmla="*/ 233 w 234"/>
                  <a:gd name="T93" fmla="*/ 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4" h="115">
                    <a:moveTo>
                      <a:pt x="233" y="3"/>
                    </a:moveTo>
                    <a:lnTo>
                      <a:pt x="223" y="0"/>
                    </a:lnTo>
                    <a:lnTo>
                      <a:pt x="214" y="0"/>
                    </a:lnTo>
                    <a:lnTo>
                      <a:pt x="202" y="0"/>
                    </a:lnTo>
                    <a:lnTo>
                      <a:pt x="193" y="0"/>
                    </a:lnTo>
                    <a:lnTo>
                      <a:pt x="183" y="3"/>
                    </a:lnTo>
                    <a:lnTo>
                      <a:pt x="172" y="10"/>
                    </a:lnTo>
                    <a:lnTo>
                      <a:pt x="168" y="13"/>
                    </a:lnTo>
                    <a:lnTo>
                      <a:pt x="159" y="21"/>
                    </a:lnTo>
                    <a:lnTo>
                      <a:pt x="153" y="31"/>
                    </a:lnTo>
                    <a:lnTo>
                      <a:pt x="150" y="37"/>
                    </a:lnTo>
                    <a:lnTo>
                      <a:pt x="147" y="43"/>
                    </a:lnTo>
                    <a:lnTo>
                      <a:pt x="138" y="59"/>
                    </a:lnTo>
                    <a:lnTo>
                      <a:pt x="122" y="71"/>
                    </a:lnTo>
                    <a:lnTo>
                      <a:pt x="114" y="77"/>
                    </a:lnTo>
                    <a:lnTo>
                      <a:pt x="101" y="83"/>
                    </a:lnTo>
                    <a:lnTo>
                      <a:pt x="86" y="90"/>
                    </a:lnTo>
                    <a:lnTo>
                      <a:pt x="76" y="93"/>
                    </a:lnTo>
                    <a:lnTo>
                      <a:pt x="65" y="93"/>
                    </a:lnTo>
                    <a:lnTo>
                      <a:pt x="55" y="93"/>
                    </a:lnTo>
                    <a:lnTo>
                      <a:pt x="40" y="87"/>
                    </a:lnTo>
                    <a:lnTo>
                      <a:pt x="25" y="83"/>
                    </a:lnTo>
                    <a:lnTo>
                      <a:pt x="15" y="74"/>
                    </a:lnTo>
                    <a:lnTo>
                      <a:pt x="10" y="68"/>
                    </a:lnTo>
                    <a:lnTo>
                      <a:pt x="0" y="99"/>
                    </a:lnTo>
                    <a:lnTo>
                      <a:pt x="10" y="105"/>
                    </a:lnTo>
                    <a:lnTo>
                      <a:pt x="22" y="111"/>
                    </a:lnTo>
                    <a:lnTo>
                      <a:pt x="34" y="111"/>
                    </a:lnTo>
                    <a:lnTo>
                      <a:pt x="50" y="114"/>
                    </a:lnTo>
                    <a:lnTo>
                      <a:pt x="61" y="114"/>
                    </a:lnTo>
                    <a:lnTo>
                      <a:pt x="74" y="111"/>
                    </a:lnTo>
                    <a:lnTo>
                      <a:pt x="89" y="105"/>
                    </a:lnTo>
                    <a:lnTo>
                      <a:pt x="101" y="99"/>
                    </a:lnTo>
                    <a:lnTo>
                      <a:pt x="107" y="96"/>
                    </a:lnTo>
                    <a:lnTo>
                      <a:pt x="119" y="83"/>
                    </a:lnTo>
                    <a:lnTo>
                      <a:pt x="132" y="71"/>
                    </a:lnTo>
                    <a:lnTo>
                      <a:pt x="144" y="56"/>
                    </a:lnTo>
                    <a:lnTo>
                      <a:pt x="153" y="46"/>
                    </a:lnTo>
                    <a:lnTo>
                      <a:pt x="159" y="37"/>
                    </a:lnTo>
                    <a:lnTo>
                      <a:pt x="172" y="31"/>
                    </a:lnTo>
                    <a:lnTo>
                      <a:pt x="180" y="25"/>
                    </a:lnTo>
                    <a:lnTo>
                      <a:pt x="190" y="21"/>
                    </a:lnTo>
                    <a:lnTo>
                      <a:pt x="199" y="21"/>
                    </a:lnTo>
                    <a:lnTo>
                      <a:pt x="208" y="25"/>
                    </a:lnTo>
                    <a:lnTo>
                      <a:pt x="214" y="25"/>
                    </a:lnTo>
                    <a:lnTo>
                      <a:pt x="226" y="34"/>
                    </a:lnTo>
                    <a:lnTo>
                      <a:pt x="233" y="3"/>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69" name="Freeform 55"/>
              <p:cNvSpPr>
                <a:spLocks/>
              </p:cNvSpPr>
              <p:nvPr/>
            </p:nvSpPr>
            <p:spPr bwMode="ltGray">
              <a:xfrm>
                <a:off x="3135" y="4006"/>
                <a:ext cx="102" cy="307"/>
              </a:xfrm>
              <a:custGeom>
                <a:avLst/>
                <a:gdLst>
                  <a:gd name="T0" fmla="*/ 50 w 102"/>
                  <a:gd name="T1" fmla="*/ 3 h 307"/>
                  <a:gd name="T2" fmla="*/ 47 w 102"/>
                  <a:gd name="T3" fmla="*/ 13 h 307"/>
                  <a:gd name="T4" fmla="*/ 44 w 102"/>
                  <a:gd name="T5" fmla="*/ 16 h 307"/>
                  <a:gd name="T6" fmla="*/ 44 w 102"/>
                  <a:gd name="T7" fmla="*/ 23 h 307"/>
                  <a:gd name="T8" fmla="*/ 39 w 102"/>
                  <a:gd name="T9" fmla="*/ 39 h 307"/>
                  <a:gd name="T10" fmla="*/ 30 w 102"/>
                  <a:gd name="T11" fmla="*/ 61 h 307"/>
                  <a:gd name="T12" fmla="*/ 27 w 102"/>
                  <a:gd name="T13" fmla="*/ 78 h 307"/>
                  <a:gd name="T14" fmla="*/ 20 w 102"/>
                  <a:gd name="T15" fmla="*/ 94 h 307"/>
                  <a:gd name="T16" fmla="*/ 20 w 102"/>
                  <a:gd name="T17" fmla="*/ 107 h 307"/>
                  <a:gd name="T18" fmla="*/ 20 w 102"/>
                  <a:gd name="T19" fmla="*/ 120 h 307"/>
                  <a:gd name="T20" fmla="*/ 24 w 102"/>
                  <a:gd name="T21" fmla="*/ 129 h 307"/>
                  <a:gd name="T22" fmla="*/ 27 w 102"/>
                  <a:gd name="T23" fmla="*/ 136 h 307"/>
                  <a:gd name="T24" fmla="*/ 35 w 102"/>
                  <a:gd name="T25" fmla="*/ 148 h 307"/>
                  <a:gd name="T26" fmla="*/ 47 w 102"/>
                  <a:gd name="T27" fmla="*/ 161 h 307"/>
                  <a:gd name="T28" fmla="*/ 57 w 102"/>
                  <a:gd name="T29" fmla="*/ 174 h 307"/>
                  <a:gd name="T30" fmla="*/ 77 w 102"/>
                  <a:gd name="T31" fmla="*/ 196 h 307"/>
                  <a:gd name="T32" fmla="*/ 89 w 102"/>
                  <a:gd name="T33" fmla="*/ 216 h 307"/>
                  <a:gd name="T34" fmla="*/ 95 w 102"/>
                  <a:gd name="T35" fmla="*/ 225 h 307"/>
                  <a:gd name="T36" fmla="*/ 98 w 102"/>
                  <a:gd name="T37" fmla="*/ 236 h 307"/>
                  <a:gd name="T38" fmla="*/ 101 w 102"/>
                  <a:gd name="T39" fmla="*/ 252 h 307"/>
                  <a:gd name="T40" fmla="*/ 101 w 102"/>
                  <a:gd name="T41" fmla="*/ 265 h 307"/>
                  <a:gd name="T42" fmla="*/ 101 w 102"/>
                  <a:gd name="T43" fmla="*/ 274 h 307"/>
                  <a:gd name="T44" fmla="*/ 95 w 102"/>
                  <a:gd name="T45" fmla="*/ 293 h 307"/>
                  <a:gd name="T46" fmla="*/ 92 w 102"/>
                  <a:gd name="T47" fmla="*/ 306 h 307"/>
                  <a:gd name="T48" fmla="*/ 69 w 102"/>
                  <a:gd name="T49" fmla="*/ 287 h 307"/>
                  <a:gd name="T50" fmla="*/ 74 w 102"/>
                  <a:gd name="T51" fmla="*/ 274 h 307"/>
                  <a:gd name="T52" fmla="*/ 77 w 102"/>
                  <a:gd name="T53" fmla="*/ 261 h 307"/>
                  <a:gd name="T54" fmla="*/ 80 w 102"/>
                  <a:gd name="T55" fmla="*/ 249 h 307"/>
                  <a:gd name="T56" fmla="*/ 83 w 102"/>
                  <a:gd name="T57" fmla="*/ 236 h 307"/>
                  <a:gd name="T58" fmla="*/ 80 w 102"/>
                  <a:gd name="T59" fmla="*/ 222 h 307"/>
                  <a:gd name="T60" fmla="*/ 77 w 102"/>
                  <a:gd name="T61" fmla="*/ 209 h 307"/>
                  <a:gd name="T62" fmla="*/ 71 w 102"/>
                  <a:gd name="T63" fmla="*/ 196 h 307"/>
                  <a:gd name="T64" fmla="*/ 65 w 102"/>
                  <a:gd name="T65" fmla="*/ 190 h 307"/>
                  <a:gd name="T66" fmla="*/ 54 w 102"/>
                  <a:gd name="T67" fmla="*/ 180 h 307"/>
                  <a:gd name="T68" fmla="*/ 42 w 102"/>
                  <a:gd name="T69" fmla="*/ 168 h 307"/>
                  <a:gd name="T70" fmla="*/ 30 w 102"/>
                  <a:gd name="T71" fmla="*/ 155 h 307"/>
                  <a:gd name="T72" fmla="*/ 20 w 102"/>
                  <a:gd name="T73" fmla="*/ 142 h 307"/>
                  <a:gd name="T74" fmla="*/ 12 w 102"/>
                  <a:gd name="T75" fmla="*/ 123 h 307"/>
                  <a:gd name="T76" fmla="*/ 3 w 102"/>
                  <a:gd name="T77" fmla="*/ 110 h 307"/>
                  <a:gd name="T78" fmla="*/ 0 w 102"/>
                  <a:gd name="T79" fmla="*/ 100 h 307"/>
                  <a:gd name="T80" fmla="*/ 0 w 102"/>
                  <a:gd name="T81" fmla="*/ 84 h 307"/>
                  <a:gd name="T82" fmla="*/ 0 w 102"/>
                  <a:gd name="T83" fmla="*/ 61 h 307"/>
                  <a:gd name="T84" fmla="*/ 0 w 102"/>
                  <a:gd name="T85" fmla="*/ 48 h 307"/>
                  <a:gd name="T86" fmla="*/ 3 w 102"/>
                  <a:gd name="T87" fmla="*/ 32 h 307"/>
                  <a:gd name="T88" fmla="*/ 6 w 102"/>
                  <a:gd name="T89" fmla="*/ 19 h 307"/>
                  <a:gd name="T90" fmla="*/ 6 w 102"/>
                  <a:gd name="T91" fmla="*/ 10 h 307"/>
                  <a:gd name="T92" fmla="*/ 12 w 102"/>
                  <a:gd name="T93" fmla="*/ 0 h 307"/>
                  <a:gd name="T94" fmla="*/ 50 w 102"/>
                  <a:gd name="T95" fmla="*/ 3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2" h="307">
                    <a:moveTo>
                      <a:pt x="50" y="3"/>
                    </a:moveTo>
                    <a:lnTo>
                      <a:pt x="47" y="13"/>
                    </a:lnTo>
                    <a:lnTo>
                      <a:pt x="44" y="16"/>
                    </a:lnTo>
                    <a:lnTo>
                      <a:pt x="44" y="23"/>
                    </a:lnTo>
                    <a:lnTo>
                      <a:pt x="39" y="39"/>
                    </a:lnTo>
                    <a:lnTo>
                      <a:pt x="30" y="61"/>
                    </a:lnTo>
                    <a:lnTo>
                      <a:pt x="27" y="78"/>
                    </a:lnTo>
                    <a:lnTo>
                      <a:pt x="20" y="94"/>
                    </a:lnTo>
                    <a:lnTo>
                      <a:pt x="20" y="107"/>
                    </a:lnTo>
                    <a:lnTo>
                      <a:pt x="20" y="120"/>
                    </a:lnTo>
                    <a:lnTo>
                      <a:pt x="24" y="129"/>
                    </a:lnTo>
                    <a:lnTo>
                      <a:pt x="27" y="136"/>
                    </a:lnTo>
                    <a:lnTo>
                      <a:pt x="35" y="148"/>
                    </a:lnTo>
                    <a:lnTo>
                      <a:pt x="47" y="161"/>
                    </a:lnTo>
                    <a:lnTo>
                      <a:pt x="57" y="174"/>
                    </a:lnTo>
                    <a:lnTo>
                      <a:pt x="77" y="196"/>
                    </a:lnTo>
                    <a:lnTo>
                      <a:pt x="89" y="216"/>
                    </a:lnTo>
                    <a:lnTo>
                      <a:pt x="95" y="225"/>
                    </a:lnTo>
                    <a:lnTo>
                      <a:pt x="98" y="236"/>
                    </a:lnTo>
                    <a:lnTo>
                      <a:pt x="101" y="252"/>
                    </a:lnTo>
                    <a:lnTo>
                      <a:pt x="101" y="265"/>
                    </a:lnTo>
                    <a:lnTo>
                      <a:pt x="101" y="274"/>
                    </a:lnTo>
                    <a:lnTo>
                      <a:pt x="95" y="293"/>
                    </a:lnTo>
                    <a:lnTo>
                      <a:pt x="92" y="306"/>
                    </a:lnTo>
                    <a:lnTo>
                      <a:pt x="69" y="287"/>
                    </a:lnTo>
                    <a:lnTo>
                      <a:pt x="74" y="274"/>
                    </a:lnTo>
                    <a:lnTo>
                      <a:pt x="77" y="261"/>
                    </a:lnTo>
                    <a:lnTo>
                      <a:pt x="80" y="249"/>
                    </a:lnTo>
                    <a:lnTo>
                      <a:pt x="83" y="236"/>
                    </a:lnTo>
                    <a:lnTo>
                      <a:pt x="80" y="222"/>
                    </a:lnTo>
                    <a:lnTo>
                      <a:pt x="77" y="209"/>
                    </a:lnTo>
                    <a:lnTo>
                      <a:pt x="71" y="196"/>
                    </a:lnTo>
                    <a:lnTo>
                      <a:pt x="65" y="190"/>
                    </a:lnTo>
                    <a:lnTo>
                      <a:pt x="54" y="180"/>
                    </a:lnTo>
                    <a:lnTo>
                      <a:pt x="42" y="168"/>
                    </a:lnTo>
                    <a:lnTo>
                      <a:pt x="30" y="155"/>
                    </a:lnTo>
                    <a:lnTo>
                      <a:pt x="20" y="142"/>
                    </a:lnTo>
                    <a:lnTo>
                      <a:pt x="12" y="123"/>
                    </a:lnTo>
                    <a:lnTo>
                      <a:pt x="3" y="110"/>
                    </a:lnTo>
                    <a:lnTo>
                      <a:pt x="0" y="100"/>
                    </a:lnTo>
                    <a:lnTo>
                      <a:pt x="0" y="84"/>
                    </a:lnTo>
                    <a:lnTo>
                      <a:pt x="0" y="61"/>
                    </a:lnTo>
                    <a:lnTo>
                      <a:pt x="0" y="48"/>
                    </a:lnTo>
                    <a:lnTo>
                      <a:pt x="3" y="32"/>
                    </a:lnTo>
                    <a:lnTo>
                      <a:pt x="6" y="19"/>
                    </a:lnTo>
                    <a:lnTo>
                      <a:pt x="6" y="10"/>
                    </a:lnTo>
                    <a:lnTo>
                      <a:pt x="12" y="0"/>
                    </a:lnTo>
                    <a:lnTo>
                      <a:pt x="50" y="3"/>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70" name="Freeform 56"/>
              <p:cNvSpPr>
                <a:spLocks/>
              </p:cNvSpPr>
              <p:nvPr/>
            </p:nvSpPr>
            <p:spPr bwMode="ltGray">
              <a:xfrm>
                <a:off x="5643" y="2518"/>
                <a:ext cx="102" cy="312"/>
              </a:xfrm>
              <a:custGeom>
                <a:avLst/>
                <a:gdLst>
                  <a:gd name="T0" fmla="*/ 51 w 102"/>
                  <a:gd name="T1" fmla="*/ 6 h 312"/>
                  <a:gd name="T2" fmla="*/ 47 w 102"/>
                  <a:gd name="T3" fmla="*/ 16 h 312"/>
                  <a:gd name="T4" fmla="*/ 44 w 102"/>
                  <a:gd name="T5" fmla="*/ 19 h 312"/>
                  <a:gd name="T6" fmla="*/ 44 w 102"/>
                  <a:gd name="T7" fmla="*/ 26 h 312"/>
                  <a:gd name="T8" fmla="*/ 39 w 102"/>
                  <a:gd name="T9" fmla="*/ 43 h 312"/>
                  <a:gd name="T10" fmla="*/ 30 w 102"/>
                  <a:gd name="T11" fmla="*/ 65 h 312"/>
                  <a:gd name="T12" fmla="*/ 24 w 102"/>
                  <a:gd name="T13" fmla="*/ 81 h 312"/>
                  <a:gd name="T14" fmla="*/ 21 w 102"/>
                  <a:gd name="T15" fmla="*/ 97 h 312"/>
                  <a:gd name="T16" fmla="*/ 21 w 102"/>
                  <a:gd name="T17" fmla="*/ 110 h 312"/>
                  <a:gd name="T18" fmla="*/ 21 w 102"/>
                  <a:gd name="T19" fmla="*/ 120 h 312"/>
                  <a:gd name="T20" fmla="*/ 24 w 102"/>
                  <a:gd name="T21" fmla="*/ 133 h 312"/>
                  <a:gd name="T22" fmla="*/ 27 w 102"/>
                  <a:gd name="T23" fmla="*/ 140 h 312"/>
                  <a:gd name="T24" fmla="*/ 36 w 102"/>
                  <a:gd name="T25" fmla="*/ 152 h 312"/>
                  <a:gd name="T26" fmla="*/ 44 w 102"/>
                  <a:gd name="T27" fmla="*/ 165 h 312"/>
                  <a:gd name="T28" fmla="*/ 57 w 102"/>
                  <a:gd name="T29" fmla="*/ 178 h 312"/>
                  <a:gd name="T30" fmla="*/ 77 w 102"/>
                  <a:gd name="T31" fmla="*/ 201 h 312"/>
                  <a:gd name="T32" fmla="*/ 89 w 102"/>
                  <a:gd name="T33" fmla="*/ 221 h 312"/>
                  <a:gd name="T34" fmla="*/ 95 w 102"/>
                  <a:gd name="T35" fmla="*/ 230 h 312"/>
                  <a:gd name="T36" fmla="*/ 98 w 102"/>
                  <a:gd name="T37" fmla="*/ 240 h 312"/>
                  <a:gd name="T38" fmla="*/ 101 w 102"/>
                  <a:gd name="T39" fmla="*/ 256 h 312"/>
                  <a:gd name="T40" fmla="*/ 101 w 102"/>
                  <a:gd name="T41" fmla="*/ 269 h 312"/>
                  <a:gd name="T42" fmla="*/ 98 w 102"/>
                  <a:gd name="T43" fmla="*/ 279 h 312"/>
                  <a:gd name="T44" fmla="*/ 95 w 102"/>
                  <a:gd name="T45" fmla="*/ 298 h 312"/>
                  <a:gd name="T46" fmla="*/ 89 w 102"/>
                  <a:gd name="T47" fmla="*/ 311 h 312"/>
                  <a:gd name="T48" fmla="*/ 69 w 102"/>
                  <a:gd name="T49" fmla="*/ 292 h 312"/>
                  <a:gd name="T50" fmla="*/ 74 w 102"/>
                  <a:gd name="T51" fmla="*/ 279 h 312"/>
                  <a:gd name="T52" fmla="*/ 77 w 102"/>
                  <a:gd name="T53" fmla="*/ 265 h 312"/>
                  <a:gd name="T54" fmla="*/ 81 w 102"/>
                  <a:gd name="T55" fmla="*/ 253 h 312"/>
                  <a:gd name="T56" fmla="*/ 81 w 102"/>
                  <a:gd name="T57" fmla="*/ 240 h 312"/>
                  <a:gd name="T58" fmla="*/ 81 w 102"/>
                  <a:gd name="T59" fmla="*/ 227 h 312"/>
                  <a:gd name="T60" fmla="*/ 74 w 102"/>
                  <a:gd name="T61" fmla="*/ 211 h 312"/>
                  <a:gd name="T62" fmla="*/ 71 w 102"/>
                  <a:gd name="T63" fmla="*/ 201 h 312"/>
                  <a:gd name="T64" fmla="*/ 66 w 102"/>
                  <a:gd name="T65" fmla="*/ 195 h 312"/>
                  <a:gd name="T66" fmla="*/ 54 w 102"/>
                  <a:gd name="T67" fmla="*/ 184 h 312"/>
                  <a:gd name="T68" fmla="*/ 39 w 102"/>
                  <a:gd name="T69" fmla="*/ 168 h 312"/>
                  <a:gd name="T70" fmla="*/ 27 w 102"/>
                  <a:gd name="T71" fmla="*/ 156 h 312"/>
                  <a:gd name="T72" fmla="*/ 21 w 102"/>
                  <a:gd name="T73" fmla="*/ 146 h 312"/>
                  <a:gd name="T74" fmla="*/ 12 w 102"/>
                  <a:gd name="T75" fmla="*/ 127 h 312"/>
                  <a:gd name="T76" fmla="*/ 3 w 102"/>
                  <a:gd name="T77" fmla="*/ 113 h 312"/>
                  <a:gd name="T78" fmla="*/ 0 w 102"/>
                  <a:gd name="T79" fmla="*/ 103 h 312"/>
                  <a:gd name="T80" fmla="*/ 0 w 102"/>
                  <a:gd name="T81" fmla="*/ 84 h 312"/>
                  <a:gd name="T82" fmla="*/ 0 w 102"/>
                  <a:gd name="T83" fmla="*/ 65 h 312"/>
                  <a:gd name="T84" fmla="*/ 0 w 102"/>
                  <a:gd name="T85" fmla="*/ 52 h 312"/>
                  <a:gd name="T86" fmla="*/ 3 w 102"/>
                  <a:gd name="T87" fmla="*/ 35 h 312"/>
                  <a:gd name="T88" fmla="*/ 6 w 102"/>
                  <a:gd name="T89" fmla="*/ 22 h 312"/>
                  <a:gd name="T90" fmla="*/ 6 w 102"/>
                  <a:gd name="T91" fmla="*/ 10 h 312"/>
                  <a:gd name="T92" fmla="*/ 12 w 102"/>
                  <a:gd name="T93" fmla="*/ 0 h 312"/>
                  <a:gd name="T94" fmla="*/ 51 w 102"/>
                  <a:gd name="T95" fmla="*/ 6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2" h="312">
                    <a:moveTo>
                      <a:pt x="51" y="6"/>
                    </a:moveTo>
                    <a:lnTo>
                      <a:pt x="47" y="16"/>
                    </a:lnTo>
                    <a:lnTo>
                      <a:pt x="44" y="19"/>
                    </a:lnTo>
                    <a:lnTo>
                      <a:pt x="44" y="26"/>
                    </a:lnTo>
                    <a:lnTo>
                      <a:pt x="39" y="43"/>
                    </a:lnTo>
                    <a:lnTo>
                      <a:pt x="30" y="65"/>
                    </a:lnTo>
                    <a:lnTo>
                      <a:pt x="24" y="81"/>
                    </a:lnTo>
                    <a:lnTo>
                      <a:pt x="21" y="97"/>
                    </a:lnTo>
                    <a:lnTo>
                      <a:pt x="21" y="110"/>
                    </a:lnTo>
                    <a:lnTo>
                      <a:pt x="21" y="120"/>
                    </a:lnTo>
                    <a:lnTo>
                      <a:pt x="24" y="133"/>
                    </a:lnTo>
                    <a:lnTo>
                      <a:pt x="27" y="140"/>
                    </a:lnTo>
                    <a:lnTo>
                      <a:pt x="36" y="152"/>
                    </a:lnTo>
                    <a:lnTo>
                      <a:pt x="44" y="165"/>
                    </a:lnTo>
                    <a:lnTo>
                      <a:pt x="57" y="178"/>
                    </a:lnTo>
                    <a:lnTo>
                      <a:pt x="77" y="201"/>
                    </a:lnTo>
                    <a:lnTo>
                      <a:pt x="89" y="221"/>
                    </a:lnTo>
                    <a:lnTo>
                      <a:pt x="95" y="230"/>
                    </a:lnTo>
                    <a:lnTo>
                      <a:pt x="98" y="240"/>
                    </a:lnTo>
                    <a:lnTo>
                      <a:pt x="101" y="256"/>
                    </a:lnTo>
                    <a:lnTo>
                      <a:pt x="101" y="269"/>
                    </a:lnTo>
                    <a:lnTo>
                      <a:pt x="98" y="279"/>
                    </a:lnTo>
                    <a:lnTo>
                      <a:pt x="95" y="298"/>
                    </a:lnTo>
                    <a:lnTo>
                      <a:pt x="89" y="311"/>
                    </a:lnTo>
                    <a:lnTo>
                      <a:pt x="69" y="292"/>
                    </a:lnTo>
                    <a:lnTo>
                      <a:pt x="74" y="279"/>
                    </a:lnTo>
                    <a:lnTo>
                      <a:pt x="77" y="265"/>
                    </a:lnTo>
                    <a:lnTo>
                      <a:pt x="81" y="253"/>
                    </a:lnTo>
                    <a:lnTo>
                      <a:pt x="81" y="240"/>
                    </a:lnTo>
                    <a:lnTo>
                      <a:pt x="81" y="227"/>
                    </a:lnTo>
                    <a:lnTo>
                      <a:pt x="74" y="211"/>
                    </a:lnTo>
                    <a:lnTo>
                      <a:pt x="71" y="201"/>
                    </a:lnTo>
                    <a:lnTo>
                      <a:pt x="66" y="195"/>
                    </a:lnTo>
                    <a:lnTo>
                      <a:pt x="54" y="184"/>
                    </a:lnTo>
                    <a:lnTo>
                      <a:pt x="39" y="168"/>
                    </a:lnTo>
                    <a:lnTo>
                      <a:pt x="27" y="156"/>
                    </a:lnTo>
                    <a:lnTo>
                      <a:pt x="21" y="146"/>
                    </a:lnTo>
                    <a:lnTo>
                      <a:pt x="12" y="127"/>
                    </a:lnTo>
                    <a:lnTo>
                      <a:pt x="3" y="113"/>
                    </a:lnTo>
                    <a:lnTo>
                      <a:pt x="0" y="103"/>
                    </a:lnTo>
                    <a:lnTo>
                      <a:pt x="0" y="84"/>
                    </a:lnTo>
                    <a:lnTo>
                      <a:pt x="0" y="65"/>
                    </a:lnTo>
                    <a:lnTo>
                      <a:pt x="0" y="52"/>
                    </a:lnTo>
                    <a:lnTo>
                      <a:pt x="3" y="35"/>
                    </a:lnTo>
                    <a:lnTo>
                      <a:pt x="6" y="22"/>
                    </a:lnTo>
                    <a:lnTo>
                      <a:pt x="6" y="10"/>
                    </a:lnTo>
                    <a:lnTo>
                      <a:pt x="12" y="0"/>
                    </a:lnTo>
                    <a:lnTo>
                      <a:pt x="51" y="6"/>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71" name="Freeform 57"/>
              <p:cNvSpPr>
                <a:spLocks/>
              </p:cNvSpPr>
              <p:nvPr/>
            </p:nvSpPr>
            <p:spPr bwMode="ltGray">
              <a:xfrm>
                <a:off x="5449" y="3971"/>
                <a:ext cx="103" cy="313"/>
              </a:xfrm>
              <a:custGeom>
                <a:avLst/>
                <a:gdLst>
                  <a:gd name="T0" fmla="*/ 52 w 103"/>
                  <a:gd name="T1" fmla="*/ 7 h 313"/>
                  <a:gd name="T2" fmla="*/ 46 w 103"/>
                  <a:gd name="T3" fmla="*/ 16 h 313"/>
                  <a:gd name="T4" fmla="*/ 44 w 103"/>
                  <a:gd name="T5" fmla="*/ 26 h 313"/>
                  <a:gd name="T6" fmla="*/ 37 w 103"/>
                  <a:gd name="T7" fmla="*/ 43 h 313"/>
                  <a:gd name="T8" fmla="*/ 29 w 103"/>
                  <a:gd name="T9" fmla="*/ 65 h 313"/>
                  <a:gd name="T10" fmla="*/ 26 w 103"/>
                  <a:gd name="T11" fmla="*/ 78 h 313"/>
                  <a:gd name="T12" fmla="*/ 23 w 103"/>
                  <a:gd name="T13" fmla="*/ 97 h 313"/>
                  <a:gd name="T14" fmla="*/ 23 w 103"/>
                  <a:gd name="T15" fmla="*/ 110 h 313"/>
                  <a:gd name="T16" fmla="*/ 23 w 103"/>
                  <a:gd name="T17" fmla="*/ 121 h 313"/>
                  <a:gd name="T18" fmla="*/ 23 w 103"/>
                  <a:gd name="T19" fmla="*/ 134 h 313"/>
                  <a:gd name="T20" fmla="*/ 29 w 103"/>
                  <a:gd name="T21" fmla="*/ 140 h 313"/>
                  <a:gd name="T22" fmla="*/ 37 w 103"/>
                  <a:gd name="T23" fmla="*/ 153 h 313"/>
                  <a:gd name="T24" fmla="*/ 46 w 103"/>
                  <a:gd name="T25" fmla="*/ 166 h 313"/>
                  <a:gd name="T26" fmla="*/ 58 w 103"/>
                  <a:gd name="T27" fmla="*/ 178 h 313"/>
                  <a:gd name="T28" fmla="*/ 78 w 103"/>
                  <a:gd name="T29" fmla="*/ 202 h 313"/>
                  <a:gd name="T30" fmla="*/ 90 w 103"/>
                  <a:gd name="T31" fmla="*/ 218 h 313"/>
                  <a:gd name="T32" fmla="*/ 96 w 103"/>
                  <a:gd name="T33" fmla="*/ 231 h 313"/>
                  <a:gd name="T34" fmla="*/ 98 w 103"/>
                  <a:gd name="T35" fmla="*/ 240 h 313"/>
                  <a:gd name="T36" fmla="*/ 98 w 103"/>
                  <a:gd name="T37" fmla="*/ 256 h 313"/>
                  <a:gd name="T38" fmla="*/ 102 w 103"/>
                  <a:gd name="T39" fmla="*/ 266 h 313"/>
                  <a:gd name="T40" fmla="*/ 98 w 103"/>
                  <a:gd name="T41" fmla="*/ 280 h 313"/>
                  <a:gd name="T42" fmla="*/ 96 w 103"/>
                  <a:gd name="T43" fmla="*/ 299 h 313"/>
                  <a:gd name="T44" fmla="*/ 90 w 103"/>
                  <a:gd name="T45" fmla="*/ 312 h 313"/>
                  <a:gd name="T46" fmla="*/ 69 w 103"/>
                  <a:gd name="T47" fmla="*/ 292 h 313"/>
                  <a:gd name="T48" fmla="*/ 76 w 103"/>
                  <a:gd name="T49" fmla="*/ 280 h 313"/>
                  <a:gd name="T50" fmla="*/ 78 w 103"/>
                  <a:gd name="T51" fmla="*/ 266 h 313"/>
                  <a:gd name="T52" fmla="*/ 81 w 103"/>
                  <a:gd name="T53" fmla="*/ 253 h 313"/>
                  <a:gd name="T54" fmla="*/ 81 w 103"/>
                  <a:gd name="T55" fmla="*/ 240 h 313"/>
                  <a:gd name="T56" fmla="*/ 81 w 103"/>
                  <a:gd name="T57" fmla="*/ 227 h 313"/>
                  <a:gd name="T58" fmla="*/ 76 w 103"/>
                  <a:gd name="T59" fmla="*/ 211 h 313"/>
                  <a:gd name="T60" fmla="*/ 73 w 103"/>
                  <a:gd name="T61" fmla="*/ 202 h 313"/>
                  <a:gd name="T62" fmla="*/ 64 w 103"/>
                  <a:gd name="T63" fmla="*/ 194 h 313"/>
                  <a:gd name="T64" fmla="*/ 55 w 103"/>
                  <a:gd name="T65" fmla="*/ 185 h 313"/>
                  <a:gd name="T66" fmla="*/ 40 w 103"/>
                  <a:gd name="T67" fmla="*/ 169 h 313"/>
                  <a:gd name="T68" fmla="*/ 29 w 103"/>
                  <a:gd name="T69" fmla="*/ 156 h 313"/>
                  <a:gd name="T70" fmla="*/ 23 w 103"/>
                  <a:gd name="T71" fmla="*/ 146 h 313"/>
                  <a:gd name="T72" fmla="*/ 11 w 103"/>
                  <a:gd name="T73" fmla="*/ 127 h 313"/>
                  <a:gd name="T74" fmla="*/ 5 w 103"/>
                  <a:gd name="T75" fmla="*/ 110 h 313"/>
                  <a:gd name="T76" fmla="*/ 3 w 103"/>
                  <a:gd name="T77" fmla="*/ 104 h 313"/>
                  <a:gd name="T78" fmla="*/ 0 w 103"/>
                  <a:gd name="T79" fmla="*/ 85 h 313"/>
                  <a:gd name="T80" fmla="*/ 0 w 103"/>
                  <a:gd name="T81" fmla="*/ 65 h 313"/>
                  <a:gd name="T82" fmla="*/ 3 w 103"/>
                  <a:gd name="T83" fmla="*/ 49 h 313"/>
                  <a:gd name="T84" fmla="*/ 3 w 103"/>
                  <a:gd name="T85" fmla="*/ 36 h 313"/>
                  <a:gd name="T86" fmla="*/ 5 w 103"/>
                  <a:gd name="T87" fmla="*/ 23 h 313"/>
                  <a:gd name="T88" fmla="*/ 8 w 103"/>
                  <a:gd name="T89" fmla="*/ 10 h 313"/>
                  <a:gd name="T90" fmla="*/ 11 w 103"/>
                  <a:gd name="T91" fmla="*/ 0 h 313"/>
                  <a:gd name="T92" fmla="*/ 52 w 103"/>
                  <a:gd name="T93" fmla="*/ 7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3" h="313">
                    <a:moveTo>
                      <a:pt x="52" y="7"/>
                    </a:moveTo>
                    <a:lnTo>
                      <a:pt x="46" y="16"/>
                    </a:lnTo>
                    <a:lnTo>
                      <a:pt x="44" y="26"/>
                    </a:lnTo>
                    <a:lnTo>
                      <a:pt x="37" y="43"/>
                    </a:lnTo>
                    <a:lnTo>
                      <a:pt x="29" y="65"/>
                    </a:lnTo>
                    <a:lnTo>
                      <a:pt x="26" y="78"/>
                    </a:lnTo>
                    <a:lnTo>
                      <a:pt x="23" y="97"/>
                    </a:lnTo>
                    <a:lnTo>
                      <a:pt x="23" y="110"/>
                    </a:lnTo>
                    <a:lnTo>
                      <a:pt x="23" y="121"/>
                    </a:lnTo>
                    <a:lnTo>
                      <a:pt x="23" y="134"/>
                    </a:lnTo>
                    <a:lnTo>
                      <a:pt x="29" y="140"/>
                    </a:lnTo>
                    <a:lnTo>
                      <a:pt x="37" y="153"/>
                    </a:lnTo>
                    <a:lnTo>
                      <a:pt x="46" y="166"/>
                    </a:lnTo>
                    <a:lnTo>
                      <a:pt x="58" y="178"/>
                    </a:lnTo>
                    <a:lnTo>
                      <a:pt x="78" y="202"/>
                    </a:lnTo>
                    <a:lnTo>
                      <a:pt x="90" y="218"/>
                    </a:lnTo>
                    <a:lnTo>
                      <a:pt x="96" y="231"/>
                    </a:lnTo>
                    <a:lnTo>
                      <a:pt x="98" y="240"/>
                    </a:lnTo>
                    <a:lnTo>
                      <a:pt x="98" y="256"/>
                    </a:lnTo>
                    <a:lnTo>
                      <a:pt x="102" y="266"/>
                    </a:lnTo>
                    <a:lnTo>
                      <a:pt x="98" y="280"/>
                    </a:lnTo>
                    <a:lnTo>
                      <a:pt x="96" y="299"/>
                    </a:lnTo>
                    <a:lnTo>
                      <a:pt x="90" y="312"/>
                    </a:lnTo>
                    <a:lnTo>
                      <a:pt x="69" y="292"/>
                    </a:lnTo>
                    <a:lnTo>
                      <a:pt x="76" y="280"/>
                    </a:lnTo>
                    <a:lnTo>
                      <a:pt x="78" y="266"/>
                    </a:lnTo>
                    <a:lnTo>
                      <a:pt x="81" y="253"/>
                    </a:lnTo>
                    <a:lnTo>
                      <a:pt x="81" y="240"/>
                    </a:lnTo>
                    <a:lnTo>
                      <a:pt x="81" y="227"/>
                    </a:lnTo>
                    <a:lnTo>
                      <a:pt x="76" y="211"/>
                    </a:lnTo>
                    <a:lnTo>
                      <a:pt x="73" y="202"/>
                    </a:lnTo>
                    <a:lnTo>
                      <a:pt x="64" y="194"/>
                    </a:lnTo>
                    <a:lnTo>
                      <a:pt x="55" y="185"/>
                    </a:lnTo>
                    <a:lnTo>
                      <a:pt x="40" y="169"/>
                    </a:lnTo>
                    <a:lnTo>
                      <a:pt x="29" y="156"/>
                    </a:lnTo>
                    <a:lnTo>
                      <a:pt x="23" y="146"/>
                    </a:lnTo>
                    <a:lnTo>
                      <a:pt x="11" y="127"/>
                    </a:lnTo>
                    <a:lnTo>
                      <a:pt x="5" y="110"/>
                    </a:lnTo>
                    <a:lnTo>
                      <a:pt x="3" y="104"/>
                    </a:lnTo>
                    <a:lnTo>
                      <a:pt x="0" y="85"/>
                    </a:lnTo>
                    <a:lnTo>
                      <a:pt x="0" y="65"/>
                    </a:lnTo>
                    <a:lnTo>
                      <a:pt x="3" y="49"/>
                    </a:lnTo>
                    <a:lnTo>
                      <a:pt x="3" y="36"/>
                    </a:lnTo>
                    <a:lnTo>
                      <a:pt x="5" y="23"/>
                    </a:lnTo>
                    <a:lnTo>
                      <a:pt x="8" y="10"/>
                    </a:lnTo>
                    <a:lnTo>
                      <a:pt x="11" y="0"/>
                    </a:lnTo>
                    <a:lnTo>
                      <a:pt x="52" y="7"/>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72" name="Freeform 58"/>
              <p:cNvSpPr>
                <a:spLocks/>
              </p:cNvSpPr>
              <p:nvPr/>
            </p:nvSpPr>
            <p:spPr bwMode="ltGray">
              <a:xfrm>
                <a:off x="1045" y="3906"/>
                <a:ext cx="104" cy="309"/>
              </a:xfrm>
              <a:custGeom>
                <a:avLst/>
                <a:gdLst>
                  <a:gd name="T0" fmla="*/ 53 w 104"/>
                  <a:gd name="T1" fmla="*/ 6 h 309"/>
                  <a:gd name="T2" fmla="*/ 51 w 104"/>
                  <a:gd name="T3" fmla="*/ 16 h 309"/>
                  <a:gd name="T4" fmla="*/ 47 w 104"/>
                  <a:gd name="T5" fmla="*/ 16 h 309"/>
                  <a:gd name="T6" fmla="*/ 44 w 104"/>
                  <a:gd name="T7" fmla="*/ 22 h 309"/>
                  <a:gd name="T8" fmla="*/ 39 w 104"/>
                  <a:gd name="T9" fmla="*/ 42 h 309"/>
                  <a:gd name="T10" fmla="*/ 29 w 104"/>
                  <a:gd name="T11" fmla="*/ 65 h 309"/>
                  <a:gd name="T12" fmla="*/ 27 w 104"/>
                  <a:gd name="T13" fmla="*/ 77 h 309"/>
                  <a:gd name="T14" fmla="*/ 24 w 104"/>
                  <a:gd name="T15" fmla="*/ 97 h 309"/>
                  <a:gd name="T16" fmla="*/ 24 w 104"/>
                  <a:gd name="T17" fmla="*/ 106 h 309"/>
                  <a:gd name="T18" fmla="*/ 24 w 104"/>
                  <a:gd name="T19" fmla="*/ 120 h 309"/>
                  <a:gd name="T20" fmla="*/ 27 w 104"/>
                  <a:gd name="T21" fmla="*/ 130 h 309"/>
                  <a:gd name="T22" fmla="*/ 29 w 104"/>
                  <a:gd name="T23" fmla="*/ 139 h 309"/>
                  <a:gd name="T24" fmla="*/ 39 w 104"/>
                  <a:gd name="T25" fmla="*/ 149 h 309"/>
                  <a:gd name="T26" fmla="*/ 47 w 104"/>
                  <a:gd name="T27" fmla="*/ 162 h 309"/>
                  <a:gd name="T28" fmla="*/ 59 w 104"/>
                  <a:gd name="T29" fmla="*/ 178 h 309"/>
                  <a:gd name="T30" fmla="*/ 80 w 104"/>
                  <a:gd name="T31" fmla="*/ 201 h 309"/>
                  <a:gd name="T32" fmla="*/ 91 w 104"/>
                  <a:gd name="T33" fmla="*/ 217 h 309"/>
                  <a:gd name="T34" fmla="*/ 97 w 104"/>
                  <a:gd name="T35" fmla="*/ 227 h 309"/>
                  <a:gd name="T36" fmla="*/ 100 w 104"/>
                  <a:gd name="T37" fmla="*/ 239 h 309"/>
                  <a:gd name="T38" fmla="*/ 103 w 104"/>
                  <a:gd name="T39" fmla="*/ 252 h 309"/>
                  <a:gd name="T40" fmla="*/ 103 w 104"/>
                  <a:gd name="T41" fmla="*/ 265 h 309"/>
                  <a:gd name="T42" fmla="*/ 100 w 104"/>
                  <a:gd name="T43" fmla="*/ 279 h 309"/>
                  <a:gd name="T44" fmla="*/ 97 w 104"/>
                  <a:gd name="T45" fmla="*/ 295 h 309"/>
                  <a:gd name="T46" fmla="*/ 91 w 104"/>
                  <a:gd name="T47" fmla="*/ 308 h 309"/>
                  <a:gd name="T48" fmla="*/ 71 w 104"/>
                  <a:gd name="T49" fmla="*/ 288 h 309"/>
                  <a:gd name="T50" fmla="*/ 76 w 104"/>
                  <a:gd name="T51" fmla="*/ 279 h 309"/>
                  <a:gd name="T52" fmla="*/ 80 w 104"/>
                  <a:gd name="T53" fmla="*/ 262 h 309"/>
                  <a:gd name="T54" fmla="*/ 83 w 104"/>
                  <a:gd name="T55" fmla="*/ 252 h 309"/>
                  <a:gd name="T56" fmla="*/ 83 w 104"/>
                  <a:gd name="T57" fmla="*/ 236 h 309"/>
                  <a:gd name="T58" fmla="*/ 83 w 104"/>
                  <a:gd name="T59" fmla="*/ 227 h 309"/>
                  <a:gd name="T60" fmla="*/ 76 w 104"/>
                  <a:gd name="T61" fmla="*/ 211 h 309"/>
                  <a:gd name="T62" fmla="*/ 74 w 104"/>
                  <a:gd name="T63" fmla="*/ 201 h 309"/>
                  <a:gd name="T64" fmla="*/ 68 w 104"/>
                  <a:gd name="T65" fmla="*/ 190 h 309"/>
                  <a:gd name="T66" fmla="*/ 56 w 104"/>
                  <a:gd name="T67" fmla="*/ 181 h 309"/>
                  <a:gd name="T68" fmla="*/ 41 w 104"/>
                  <a:gd name="T69" fmla="*/ 168 h 309"/>
                  <a:gd name="T70" fmla="*/ 29 w 104"/>
                  <a:gd name="T71" fmla="*/ 155 h 309"/>
                  <a:gd name="T72" fmla="*/ 24 w 104"/>
                  <a:gd name="T73" fmla="*/ 146 h 309"/>
                  <a:gd name="T74" fmla="*/ 12 w 104"/>
                  <a:gd name="T75" fmla="*/ 126 h 309"/>
                  <a:gd name="T76" fmla="*/ 6 w 104"/>
                  <a:gd name="T77" fmla="*/ 109 h 309"/>
                  <a:gd name="T78" fmla="*/ 3 w 104"/>
                  <a:gd name="T79" fmla="*/ 100 h 309"/>
                  <a:gd name="T80" fmla="*/ 0 w 104"/>
                  <a:gd name="T81" fmla="*/ 84 h 309"/>
                  <a:gd name="T82" fmla="*/ 0 w 104"/>
                  <a:gd name="T83" fmla="*/ 61 h 309"/>
                  <a:gd name="T84" fmla="*/ 3 w 104"/>
                  <a:gd name="T85" fmla="*/ 49 h 309"/>
                  <a:gd name="T86" fmla="*/ 6 w 104"/>
                  <a:gd name="T87" fmla="*/ 35 h 309"/>
                  <a:gd name="T88" fmla="*/ 6 w 104"/>
                  <a:gd name="T89" fmla="*/ 22 h 309"/>
                  <a:gd name="T90" fmla="*/ 9 w 104"/>
                  <a:gd name="T91" fmla="*/ 9 h 309"/>
                  <a:gd name="T92" fmla="*/ 15 w 104"/>
                  <a:gd name="T93" fmla="*/ 0 h 309"/>
                  <a:gd name="T94" fmla="*/ 53 w 104"/>
                  <a:gd name="T95" fmla="*/ 6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4" h="309">
                    <a:moveTo>
                      <a:pt x="53" y="6"/>
                    </a:moveTo>
                    <a:lnTo>
                      <a:pt x="51" y="16"/>
                    </a:lnTo>
                    <a:lnTo>
                      <a:pt x="47" y="16"/>
                    </a:lnTo>
                    <a:lnTo>
                      <a:pt x="44" y="22"/>
                    </a:lnTo>
                    <a:lnTo>
                      <a:pt x="39" y="42"/>
                    </a:lnTo>
                    <a:lnTo>
                      <a:pt x="29" y="65"/>
                    </a:lnTo>
                    <a:lnTo>
                      <a:pt x="27" y="77"/>
                    </a:lnTo>
                    <a:lnTo>
                      <a:pt x="24" y="97"/>
                    </a:lnTo>
                    <a:lnTo>
                      <a:pt x="24" y="106"/>
                    </a:lnTo>
                    <a:lnTo>
                      <a:pt x="24" y="120"/>
                    </a:lnTo>
                    <a:lnTo>
                      <a:pt x="27" y="130"/>
                    </a:lnTo>
                    <a:lnTo>
                      <a:pt x="29" y="139"/>
                    </a:lnTo>
                    <a:lnTo>
                      <a:pt x="39" y="149"/>
                    </a:lnTo>
                    <a:lnTo>
                      <a:pt x="47" y="162"/>
                    </a:lnTo>
                    <a:lnTo>
                      <a:pt x="59" y="178"/>
                    </a:lnTo>
                    <a:lnTo>
                      <a:pt x="80" y="201"/>
                    </a:lnTo>
                    <a:lnTo>
                      <a:pt x="91" y="217"/>
                    </a:lnTo>
                    <a:lnTo>
                      <a:pt x="97" y="227"/>
                    </a:lnTo>
                    <a:lnTo>
                      <a:pt x="100" y="239"/>
                    </a:lnTo>
                    <a:lnTo>
                      <a:pt x="103" y="252"/>
                    </a:lnTo>
                    <a:lnTo>
                      <a:pt x="103" y="265"/>
                    </a:lnTo>
                    <a:lnTo>
                      <a:pt x="100" y="279"/>
                    </a:lnTo>
                    <a:lnTo>
                      <a:pt x="97" y="295"/>
                    </a:lnTo>
                    <a:lnTo>
                      <a:pt x="91" y="308"/>
                    </a:lnTo>
                    <a:lnTo>
                      <a:pt x="71" y="288"/>
                    </a:lnTo>
                    <a:lnTo>
                      <a:pt x="76" y="279"/>
                    </a:lnTo>
                    <a:lnTo>
                      <a:pt x="80" y="262"/>
                    </a:lnTo>
                    <a:lnTo>
                      <a:pt x="83" y="252"/>
                    </a:lnTo>
                    <a:lnTo>
                      <a:pt x="83" y="236"/>
                    </a:lnTo>
                    <a:lnTo>
                      <a:pt x="83" y="227"/>
                    </a:lnTo>
                    <a:lnTo>
                      <a:pt x="76" y="211"/>
                    </a:lnTo>
                    <a:lnTo>
                      <a:pt x="74" y="201"/>
                    </a:lnTo>
                    <a:lnTo>
                      <a:pt x="68" y="190"/>
                    </a:lnTo>
                    <a:lnTo>
                      <a:pt x="56" y="181"/>
                    </a:lnTo>
                    <a:lnTo>
                      <a:pt x="41" y="168"/>
                    </a:lnTo>
                    <a:lnTo>
                      <a:pt x="29" y="155"/>
                    </a:lnTo>
                    <a:lnTo>
                      <a:pt x="24" y="146"/>
                    </a:lnTo>
                    <a:lnTo>
                      <a:pt x="12" y="126"/>
                    </a:lnTo>
                    <a:lnTo>
                      <a:pt x="6" y="109"/>
                    </a:lnTo>
                    <a:lnTo>
                      <a:pt x="3" y="100"/>
                    </a:lnTo>
                    <a:lnTo>
                      <a:pt x="0" y="84"/>
                    </a:lnTo>
                    <a:lnTo>
                      <a:pt x="0" y="61"/>
                    </a:lnTo>
                    <a:lnTo>
                      <a:pt x="3" y="49"/>
                    </a:lnTo>
                    <a:lnTo>
                      <a:pt x="6" y="35"/>
                    </a:lnTo>
                    <a:lnTo>
                      <a:pt x="6" y="22"/>
                    </a:lnTo>
                    <a:lnTo>
                      <a:pt x="9" y="9"/>
                    </a:lnTo>
                    <a:lnTo>
                      <a:pt x="15" y="0"/>
                    </a:lnTo>
                    <a:lnTo>
                      <a:pt x="53" y="6"/>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73" name="Freeform 59"/>
              <p:cNvSpPr>
                <a:spLocks/>
              </p:cNvSpPr>
              <p:nvPr/>
            </p:nvSpPr>
            <p:spPr bwMode="ltGray">
              <a:xfrm>
                <a:off x="3307" y="0"/>
                <a:ext cx="102" cy="312"/>
              </a:xfrm>
              <a:custGeom>
                <a:avLst/>
                <a:gdLst>
                  <a:gd name="T0" fmla="*/ 52 w 102"/>
                  <a:gd name="T1" fmla="*/ 7 h 312"/>
                  <a:gd name="T2" fmla="*/ 50 w 102"/>
                  <a:gd name="T3" fmla="*/ 16 h 312"/>
                  <a:gd name="T4" fmla="*/ 46 w 102"/>
                  <a:gd name="T5" fmla="*/ 16 h 312"/>
                  <a:gd name="T6" fmla="*/ 46 w 102"/>
                  <a:gd name="T7" fmla="*/ 26 h 312"/>
                  <a:gd name="T8" fmla="*/ 38 w 102"/>
                  <a:gd name="T9" fmla="*/ 43 h 312"/>
                  <a:gd name="T10" fmla="*/ 32 w 102"/>
                  <a:gd name="T11" fmla="*/ 65 h 312"/>
                  <a:gd name="T12" fmla="*/ 26 w 102"/>
                  <a:gd name="T13" fmla="*/ 78 h 312"/>
                  <a:gd name="T14" fmla="*/ 23 w 102"/>
                  <a:gd name="T15" fmla="*/ 97 h 312"/>
                  <a:gd name="T16" fmla="*/ 23 w 102"/>
                  <a:gd name="T17" fmla="*/ 110 h 312"/>
                  <a:gd name="T18" fmla="*/ 23 w 102"/>
                  <a:gd name="T19" fmla="*/ 121 h 312"/>
                  <a:gd name="T20" fmla="*/ 26 w 102"/>
                  <a:gd name="T21" fmla="*/ 130 h 312"/>
                  <a:gd name="T22" fmla="*/ 29 w 102"/>
                  <a:gd name="T23" fmla="*/ 140 h 312"/>
                  <a:gd name="T24" fmla="*/ 38 w 102"/>
                  <a:gd name="T25" fmla="*/ 153 h 312"/>
                  <a:gd name="T26" fmla="*/ 46 w 102"/>
                  <a:gd name="T27" fmla="*/ 162 h 312"/>
                  <a:gd name="T28" fmla="*/ 58 w 102"/>
                  <a:gd name="T29" fmla="*/ 178 h 312"/>
                  <a:gd name="T30" fmla="*/ 78 w 102"/>
                  <a:gd name="T31" fmla="*/ 202 h 312"/>
                  <a:gd name="T32" fmla="*/ 89 w 102"/>
                  <a:gd name="T33" fmla="*/ 218 h 312"/>
                  <a:gd name="T34" fmla="*/ 96 w 102"/>
                  <a:gd name="T35" fmla="*/ 227 h 312"/>
                  <a:gd name="T36" fmla="*/ 98 w 102"/>
                  <a:gd name="T37" fmla="*/ 240 h 312"/>
                  <a:gd name="T38" fmla="*/ 101 w 102"/>
                  <a:gd name="T39" fmla="*/ 253 h 312"/>
                  <a:gd name="T40" fmla="*/ 101 w 102"/>
                  <a:gd name="T41" fmla="*/ 269 h 312"/>
                  <a:gd name="T42" fmla="*/ 98 w 102"/>
                  <a:gd name="T43" fmla="*/ 279 h 312"/>
                  <a:gd name="T44" fmla="*/ 96 w 102"/>
                  <a:gd name="T45" fmla="*/ 295 h 312"/>
                  <a:gd name="T46" fmla="*/ 89 w 102"/>
                  <a:gd name="T47" fmla="*/ 311 h 312"/>
                  <a:gd name="T48" fmla="*/ 69 w 102"/>
                  <a:gd name="T49" fmla="*/ 292 h 312"/>
                  <a:gd name="T50" fmla="*/ 75 w 102"/>
                  <a:gd name="T51" fmla="*/ 279 h 312"/>
                  <a:gd name="T52" fmla="*/ 78 w 102"/>
                  <a:gd name="T53" fmla="*/ 266 h 312"/>
                  <a:gd name="T54" fmla="*/ 81 w 102"/>
                  <a:gd name="T55" fmla="*/ 253 h 312"/>
                  <a:gd name="T56" fmla="*/ 81 w 102"/>
                  <a:gd name="T57" fmla="*/ 237 h 312"/>
                  <a:gd name="T58" fmla="*/ 81 w 102"/>
                  <a:gd name="T59" fmla="*/ 227 h 312"/>
                  <a:gd name="T60" fmla="*/ 75 w 102"/>
                  <a:gd name="T61" fmla="*/ 211 h 312"/>
                  <a:gd name="T62" fmla="*/ 72 w 102"/>
                  <a:gd name="T63" fmla="*/ 202 h 312"/>
                  <a:gd name="T64" fmla="*/ 67 w 102"/>
                  <a:gd name="T65" fmla="*/ 191 h 312"/>
                  <a:gd name="T66" fmla="*/ 55 w 102"/>
                  <a:gd name="T67" fmla="*/ 181 h 312"/>
                  <a:gd name="T68" fmla="*/ 41 w 102"/>
                  <a:gd name="T69" fmla="*/ 169 h 312"/>
                  <a:gd name="T70" fmla="*/ 29 w 102"/>
                  <a:gd name="T71" fmla="*/ 156 h 312"/>
                  <a:gd name="T72" fmla="*/ 23 w 102"/>
                  <a:gd name="T73" fmla="*/ 146 h 312"/>
                  <a:gd name="T74" fmla="*/ 14 w 102"/>
                  <a:gd name="T75" fmla="*/ 127 h 312"/>
                  <a:gd name="T76" fmla="*/ 6 w 102"/>
                  <a:gd name="T77" fmla="*/ 110 h 312"/>
                  <a:gd name="T78" fmla="*/ 3 w 102"/>
                  <a:gd name="T79" fmla="*/ 104 h 312"/>
                  <a:gd name="T80" fmla="*/ 0 w 102"/>
                  <a:gd name="T81" fmla="*/ 84 h 312"/>
                  <a:gd name="T82" fmla="*/ 0 w 102"/>
                  <a:gd name="T83" fmla="*/ 62 h 312"/>
                  <a:gd name="T84" fmla="*/ 3 w 102"/>
                  <a:gd name="T85" fmla="*/ 49 h 312"/>
                  <a:gd name="T86" fmla="*/ 6 w 102"/>
                  <a:gd name="T87" fmla="*/ 35 h 312"/>
                  <a:gd name="T88" fmla="*/ 6 w 102"/>
                  <a:gd name="T89" fmla="*/ 23 h 312"/>
                  <a:gd name="T90" fmla="*/ 9 w 102"/>
                  <a:gd name="T91" fmla="*/ 10 h 312"/>
                  <a:gd name="T92" fmla="*/ 14 w 102"/>
                  <a:gd name="T93" fmla="*/ 0 h 312"/>
                  <a:gd name="T94" fmla="*/ 52 w 102"/>
                  <a:gd name="T95" fmla="*/ 7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2" h="312">
                    <a:moveTo>
                      <a:pt x="52" y="7"/>
                    </a:moveTo>
                    <a:lnTo>
                      <a:pt x="50" y="16"/>
                    </a:lnTo>
                    <a:lnTo>
                      <a:pt x="46" y="16"/>
                    </a:lnTo>
                    <a:lnTo>
                      <a:pt x="46" y="26"/>
                    </a:lnTo>
                    <a:lnTo>
                      <a:pt x="38" y="43"/>
                    </a:lnTo>
                    <a:lnTo>
                      <a:pt x="32" y="65"/>
                    </a:lnTo>
                    <a:lnTo>
                      <a:pt x="26" y="78"/>
                    </a:lnTo>
                    <a:lnTo>
                      <a:pt x="23" y="97"/>
                    </a:lnTo>
                    <a:lnTo>
                      <a:pt x="23" y="110"/>
                    </a:lnTo>
                    <a:lnTo>
                      <a:pt x="23" y="121"/>
                    </a:lnTo>
                    <a:lnTo>
                      <a:pt x="26" y="130"/>
                    </a:lnTo>
                    <a:lnTo>
                      <a:pt x="29" y="140"/>
                    </a:lnTo>
                    <a:lnTo>
                      <a:pt x="38" y="153"/>
                    </a:lnTo>
                    <a:lnTo>
                      <a:pt x="46" y="162"/>
                    </a:lnTo>
                    <a:lnTo>
                      <a:pt x="58" y="178"/>
                    </a:lnTo>
                    <a:lnTo>
                      <a:pt x="78" y="202"/>
                    </a:lnTo>
                    <a:lnTo>
                      <a:pt x="89" y="218"/>
                    </a:lnTo>
                    <a:lnTo>
                      <a:pt x="96" y="227"/>
                    </a:lnTo>
                    <a:lnTo>
                      <a:pt x="98" y="240"/>
                    </a:lnTo>
                    <a:lnTo>
                      <a:pt x="101" y="253"/>
                    </a:lnTo>
                    <a:lnTo>
                      <a:pt x="101" y="269"/>
                    </a:lnTo>
                    <a:lnTo>
                      <a:pt x="98" y="279"/>
                    </a:lnTo>
                    <a:lnTo>
                      <a:pt x="96" y="295"/>
                    </a:lnTo>
                    <a:lnTo>
                      <a:pt x="89" y="311"/>
                    </a:lnTo>
                    <a:lnTo>
                      <a:pt x="69" y="292"/>
                    </a:lnTo>
                    <a:lnTo>
                      <a:pt x="75" y="279"/>
                    </a:lnTo>
                    <a:lnTo>
                      <a:pt x="78" y="266"/>
                    </a:lnTo>
                    <a:lnTo>
                      <a:pt x="81" y="253"/>
                    </a:lnTo>
                    <a:lnTo>
                      <a:pt x="81" y="237"/>
                    </a:lnTo>
                    <a:lnTo>
                      <a:pt x="81" y="227"/>
                    </a:lnTo>
                    <a:lnTo>
                      <a:pt x="75" y="211"/>
                    </a:lnTo>
                    <a:lnTo>
                      <a:pt x="72" y="202"/>
                    </a:lnTo>
                    <a:lnTo>
                      <a:pt x="67" y="191"/>
                    </a:lnTo>
                    <a:lnTo>
                      <a:pt x="55" y="181"/>
                    </a:lnTo>
                    <a:lnTo>
                      <a:pt x="41" y="169"/>
                    </a:lnTo>
                    <a:lnTo>
                      <a:pt x="29" y="156"/>
                    </a:lnTo>
                    <a:lnTo>
                      <a:pt x="23" y="146"/>
                    </a:lnTo>
                    <a:lnTo>
                      <a:pt x="14" y="127"/>
                    </a:lnTo>
                    <a:lnTo>
                      <a:pt x="6" y="110"/>
                    </a:lnTo>
                    <a:lnTo>
                      <a:pt x="3" y="104"/>
                    </a:lnTo>
                    <a:lnTo>
                      <a:pt x="0" y="84"/>
                    </a:lnTo>
                    <a:lnTo>
                      <a:pt x="0" y="62"/>
                    </a:lnTo>
                    <a:lnTo>
                      <a:pt x="3" y="49"/>
                    </a:lnTo>
                    <a:lnTo>
                      <a:pt x="6" y="35"/>
                    </a:lnTo>
                    <a:lnTo>
                      <a:pt x="6" y="23"/>
                    </a:lnTo>
                    <a:lnTo>
                      <a:pt x="9" y="10"/>
                    </a:lnTo>
                    <a:lnTo>
                      <a:pt x="14" y="0"/>
                    </a:lnTo>
                    <a:lnTo>
                      <a:pt x="52" y="7"/>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74" name="Freeform 60"/>
              <p:cNvSpPr>
                <a:spLocks/>
              </p:cNvSpPr>
              <p:nvPr/>
            </p:nvSpPr>
            <p:spPr bwMode="ltGray">
              <a:xfrm>
                <a:off x="2412" y="3901"/>
                <a:ext cx="58" cy="102"/>
              </a:xfrm>
              <a:custGeom>
                <a:avLst/>
                <a:gdLst>
                  <a:gd name="T0" fmla="*/ 16 w 58"/>
                  <a:gd name="T1" fmla="*/ 101 h 102"/>
                  <a:gd name="T2" fmla="*/ 0 w 58"/>
                  <a:gd name="T3" fmla="*/ 0 h 102"/>
                  <a:gd name="T4" fmla="*/ 57 w 58"/>
                  <a:gd name="T5" fmla="*/ 52 h 102"/>
                  <a:gd name="T6" fmla="*/ 16 w 58"/>
                  <a:gd name="T7" fmla="*/ 101 h 102"/>
                </a:gdLst>
                <a:ahLst/>
                <a:cxnLst>
                  <a:cxn ang="0">
                    <a:pos x="T0" y="T1"/>
                  </a:cxn>
                  <a:cxn ang="0">
                    <a:pos x="T2" y="T3"/>
                  </a:cxn>
                  <a:cxn ang="0">
                    <a:pos x="T4" y="T5"/>
                  </a:cxn>
                  <a:cxn ang="0">
                    <a:pos x="T6" y="T7"/>
                  </a:cxn>
                </a:cxnLst>
                <a:rect l="0" t="0" r="r" b="b"/>
                <a:pathLst>
                  <a:path w="58" h="102">
                    <a:moveTo>
                      <a:pt x="16" y="101"/>
                    </a:moveTo>
                    <a:lnTo>
                      <a:pt x="0" y="0"/>
                    </a:lnTo>
                    <a:lnTo>
                      <a:pt x="57" y="52"/>
                    </a:lnTo>
                    <a:lnTo>
                      <a:pt x="16" y="101"/>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75" name="Freeform 61"/>
              <p:cNvSpPr>
                <a:spLocks/>
              </p:cNvSpPr>
              <p:nvPr/>
            </p:nvSpPr>
            <p:spPr bwMode="ltGray">
              <a:xfrm>
                <a:off x="2972" y="63"/>
                <a:ext cx="56" cy="102"/>
              </a:xfrm>
              <a:custGeom>
                <a:avLst/>
                <a:gdLst>
                  <a:gd name="T0" fmla="*/ 14 w 56"/>
                  <a:gd name="T1" fmla="*/ 101 h 102"/>
                  <a:gd name="T2" fmla="*/ 0 w 56"/>
                  <a:gd name="T3" fmla="*/ 0 h 102"/>
                  <a:gd name="T4" fmla="*/ 55 w 56"/>
                  <a:gd name="T5" fmla="*/ 51 h 102"/>
                  <a:gd name="T6" fmla="*/ 14 w 56"/>
                  <a:gd name="T7" fmla="*/ 101 h 102"/>
                </a:gdLst>
                <a:ahLst/>
                <a:cxnLst>
                  <a:cxn ang="0">
                    <a:pos x="T0" y="T1"/>
                  </a:cxn>
                  <a:cxn ang="0">
                    <a:pos x="T2" y="T3"/>
                  </a:cxn>
                  <a:cxn ang="0">
                    <a:pos x="T4" y="T5"/>
                  </a:cxn>
                  <a:cxn ang="0">
                    <a:pos x="T6" y="T7"/>
                  </a:cxn>
                </a:cxnLst>
                <a:rect l="0" t="0" r="r" b="b"/>
                <a:pathLst>
                  <a:path w="56" h="102">
                    <a:moveTo>
                      <a:pt x="14" y="101"/>
                    </a:moveTo>
                    <a:lnTo>
                      <a:pt x="0" y="0"/>
                    </a:lnTo>
                    <a:lnTo>
                      <a:pt x="55" y="51"/>
                    </a:lnTo>
                    <a:lnTo>
                      <a:pt x="14" y="101"/>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76" name="Freeform 62"/>
              <p:cNvSpPr>
                <a:spLocks/>
              </p:cNvSpPr>
              <p:nvPr/>
            </p:nvSpPr>
            <p:spPr bwMode="ltGray">
              <a:xfrm>
                <a:off x="212" y="884"/>
                <a:ext cx="59" cy="101"/>
              </a:xfrm>
              <a:custGeom>
                <a:avLst/>
                <a:gdLst>
                  <a:gd name="T0" fmla="*/ 16 w 59"/>
                  <a:gd name="T1" fmla="*/ 100 h 101"/>
                  <a:gd name="T2" fmla="*/ 0 w 59"/>
                  <a:gd name="T3" fmla="*/ 0 h 101"/>
                  <a:gd name="T4" fmla="*/ 58 w 59"/>
                  <a:gd name="T5" fmla="*/ 51 h 101"/>
                  <a:gd name="T6" fmla="*/ 16 w 59"/>
                  <a:gd name="T7" fmla="*/ 100 h 101"/>
                </a:gdLst>
                <a:ahLst/>
                <a:cxnLst>
                  <a:cxn ang="0">
                    <a:pos x="T0" y="T1"/>
                  </a:cxn>
                  <a:cxn ang="0">
                    <a:pos x="T2" y="T3"/>
                  </a:cxn>
                  <a:cxn ang="0">
                    <a:pos x="T4" y="T5"/>
                  </a:cxn>
                  <a:cxn ang="0">
                    <a:pos x="T6" y="T7"/>
                  </a:cxn>
                </a:cxnLst>
                <a:rect l="0" t="0" r="r" b="b"/>
                <a:pathLst>
                  <a:path w="59" h="101">
                    <a:moveTo>
                      <a:pt x="16" y="100"/>
                    </a:moveTo>
                    <a:lnTo>
                      <a:pt x="0" y="0"/>
                    </a:lnTo>
                    <a:lnTo>
                      <a:pt x="58" y="51"/>
                    </a:lnTo>
                    <a:lnTo>
                      <a:pt x="16" y="100"/>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77" name="Freeform 63"/>
              <p:cNvSpPr>
                <a:spLocks/>
              </p:cNvSpPr>
              <p:nvPr/>
            </p:nvSpPr>
            <p:spPr bwMode="ltGray">
              <a:xfrm>
                <a:off x="1452" y="115"/>
                <a:ext cx="53" cy="68"/>
              </a:xfrm>
              <a:custGeom>
                <a:avLst/>
                <a:gdLst>
                  <a:gd name="T0" fmla="*/ 30 w 53"/>
                  <a:gd name="T1" fmla="*/ 0 h 68"/>
                  <a:gd name="T2" fmla="*/ 0 w 53"/>
                  <a:gd name="T3" fmla="*/ 18 h 68"/>
                  <a:gd name="T4" fmla="*/ 14 w 53"/>
                  <a:gd name="T5" fmla="*/ 67 h 68"/>
                  <a:gd name="T6" fmla="*/ 52 w 53"/>
                  <a:gd name="T7" fmla="*/ 42 h 68"/>
                  <a:gd name="T8" fmla="*/ 30 w 53"/>
                  <a:gd name="T9" fmla="*/ 0 h 68"/>
                </a:gdLst>
                <a:ahLst/>
                <a:cxnLst>
                  <a:cxn ang="0">
                    <a:pos x="T0" y="T1"/>
                  </a:cxn>
                  <a:cxn ang="0">
                    <a:pos x="T2" y="T3"/>
                  </a:cxn>
                  <a:cxn ang="0">
                    <a:pos x="T4" y="T5"/>
                  </a:cxn>
                  <a:cxn ang="0">
                    <a:pos x="T6" y="T7"/>
                  </a:cxn>
                  <a:cxn ang="0">
                    <a:pos x="T8" y="T9"/>
                  </a:cxn>
                </a:cxnLst>
                <a:rect l="0" t="0" r="r" b="b"/>
                <a:pathLst>
                  <a:path w="53" h="68">
                    <a:moveTo>
                      <a:pt x="30" y="0"/>
                    </a:moveTo>
                    <a:lnTo>
                      <a:pt x="0" y="18"/>
                    </a:lnTo>
                    <a:lnTo>
                      <a:pt x="14" y="67"/>
                    </a:lnTo>
                    <a:lnTo>
                      <a:pt x="52" y="42"/>
                    </a:lnTo>
                    <a:lnTo>
                      <a:pt x="30" y="0"/>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78" name="Freeform 64"/>
              <p:cNvSpPr>
                <a:spLocks/>
              </p:cNvSpPr>
              <p:nvPr/>
            </p:nvSpPr>
            <p:spPr bwMode="ltGray">
              <a:xfrm>
                <a:off x="4571" y="216"/>
                <a:ext cx="55" cy="66"/>
              </a:xfrm>
              <a:custGeom>
                <a:avLst/>
                <a:gdLst>
                  <a:gd name="T0" fmla="*/ 30 w 55"/>
                  <a:gd name="T1" fmla="*/ 0 h 66"/>
                  <a:gd name="T2" fmla="*/ 0 w 55"/>
                  <a:gd name="T3" fmla="*/ 18 h 66"/>
                  <a:gd name="T4" fmla="*/ 16 w 55"/>
                  <a:gd name="T5" fmla="*/ 65 h 66"/>
                  <a:gd name="T6" fmla="*/ 54 w 55"/>
                  <a:gd name="T7" fmla="*/ 42 h 66"/>
                  <a:gd name="T8" fmla="*/ 30 w 55"/>
                  <a:gd name="T9" fmla="*/ 0 h 66"/>
                </a:gdLst>
                <a:ahLst/>
                <a:cxnLst>
                  <a:cxn ang="0">
                    <a:pos x="T0" y="T1"/>
                  </a:cxn>
                  <a:cxn ang="0">
                    <a:pos x="T2" y="T3"/>
                  </a:cxn>
                  <a:cxn ang="0">
                    <a:pos x="T4" y="T5"/>
                  </a:cxn>
                  <a:cxn ang="0">
                    <a:pos x="T6" y="T7"/>
                  </a:cxn>
                  <a:cxn ang="0">
                    <a:pos x="T8" y="T9"/>
                  </a:cxn>
                </a:cxnLst>
                <a:rect l="0" t="0" r="r" b="b"/>
                <a:pathLst>
                  <a:path w="55" h="66">
                    <a:moveTo>
                      <a:pt x="30" y="0"/>
                    </a:moveTo>
                    <a:lnTo>
                      <a:pt x="0" y="18"/>
                    </a:lnTo>
                    <a:lnTo>
                      <a:pt x="16" y="65"/>
                    </a:lnTo>
                    <a:lnTo>
                      <a:pt x="54" y="42"/>
                    </a:lnTo>
                    <a:lnTo>
                      <a:pt x="30" y="0"/>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79" name="Freeform 65"/>
              <p:cNvSpPr>
                <a:spLocks/>
              </p:cNvSpPr>
              <p:nvPr/>
            </p:nvSpPr>
            <p:spPr bwMode="ltGray">
              <a:xfrm>
                <a:off x="5490" y="2335"/>
                <a:ext cx="57" cy="69"/>
              </a:xfrm>
              <a:custGeom>
                <a:avLst/>
                <a:gdLst>
                  <a:gd name="T0" fmla="*/ 31 w 57"/>
                  <a:gd name="T1" fmla="*/ 0 h 69"/>
                  <a:gd name="T2" fmla="*/ 0 w 57"/>
                  <a:gd name="T3" fmla="*/ 21 h 69"/>
                  <a:gd name="T4" fmla="*/ 17 w 57"/>
                  <a:gd name="T5" fmla="*/ 68 h 69"/>
                  <a:gd name="T6" fmla="*/ 56 w 57"/>
                  <a:gd name="T7" fmla="*/ 44 h 69"/>
                  <a:gd name="T8" fmla="*/ 31 w 57"/>
                  <a:gd name="T9" fmla="*/ 0 h 69"/>
                </a:gdLst>
                <a:ahLst/>
                <a:cxnLst>
                  <a:cxn ang="0">
                    <a:pos x="T0" y="T1"/>
                  </a:cxn>
                  <a:cxn ang="0">
                    <a:pos x="T2" y="T3"/>
                  </a:cxn>
                  <a:cxn ang="0">
                    <a:pos x="T4" y="T5"/>
                  </a:cxn>
                  <a:cxn ang="0">
                    <a:pos x="T6" y="T7"/>
                  </a:cxn>
                  <a:cxn ang="0">
                    <a:pos x="T8" y="T9"/>
                  </a:cxn>
                </a:cxnLst>
                <a:rect l="0" t="0" r="r" b="b"/>
                <a:pathLst>
                  <a:path w="57" h="69">
                    <a:moveTo>
                      <a:pt x="31" y="0"/>
                    </a:moveTo>
                    <a:lnTo>
                      <a:pt x="0" y="21"/>
                    </a:lnTo>
                    <a:lnTo>
                      <a:pt x="17" y="68"/>
                    </a:lnTo>
                    <a:lnTo>
                      <a:pt x="56" y="44"/>
                    </a:lnTo>
                    <a:lnTo>
                      <a:pt x="31" y="0"/>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80" name="Freeform 66"/>
              <p:cNvSpPr>
                <a:spLocks/>
              </p:cNvSpPr>
              <p:nvPr/>
            </p:nvSpPr>
            <p:spPr bwMode="ltGray">
              <a:xfrm>
                <a:off x="5631" y="1402"/>
                <a:ext cx="58" cy="65"/>
              </a:xfrm>
              <a:custGeom>
                <a:avLst/>
                <a:gdLst>
                  <a:gd name="T0" fmla="*/ 31 w 58"/>
                  <a:gd name="T1" fmla="*/ 0 h 65"/>
                  <a:gd name="T2" fmla="*/ 0 w 58"/>
                  <a:gd name="T3" fmla="*/ 17 h 65"/>
                  <a:gd name="T4" fmla="*/ 17 w 58"/>
                  <a:gd name="T5" fmla="*/ 64 h 65"/>
                  <a:gd name="T6" fmla="*/ 57 w 58"/>
                  <a:gd name="T7" fmla="*/ 41 h 65"/>
                  <a:gd name="T8" fmla="*/ 31 w 58"/>
                  <a:gd name="T9" fmla="*/ 0 h 65"/>
                </a:gdLst>
                <a:ahLst/>
                <a:cxnLst>
                  <a:cxn ang="0">
                    <a:pos x="T0" y="T1"/>
                  </a:cxn>
                  <a:cxn ang="0">
                    <a:pos x="T2" y="T3"/>
                  </a:cxn>
                  <a:cxn ang="0">
                    <a:pos x="T4" y="T5"/>
                  </a:cxn>
                  <a:cxn ang="0">
                    <a:pos x="T6" y="T7"/>
                  </a:cxn>
                  <a:cxn ang="0">
                    <a:pos x="T8" y="T9"/>
                  </a:cxn>
                </a:cxnLst>
                <a:rect l="0" t="0" r="r" b="b"/>
                <a:pathLst>
                  <a:path w="58" h="65">
                    <a:moveTo>
                      <a:pt x="31" y="0"/>
                    </a:moveTo>
                    <a:lnTo>
                      <a:pt x="0" y="17"/>
                    </a:lnTo>
                    <a:lnTo>
                      <a:pt x="17" y="64"/>
                    </a:lnTo>
                    <a:lnTo>
                      <a:pt x="57" y="41"/>
                    </a:lnTo>
                    <a:lnTo>
                      <a:pt x="31" y="0"/>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81" name="Freeform 67"/>
              <p:cNvSpPr>
                <a:spLocks/>
              </p:cNvSpPr>
              <p:nvPr/>
            </p:nvSpPr>
            <p:spPr bwMode="ltGray">
              <a:xfrm>
                <a:off x="0" y="1366"/>
                <a:ext cx="60" cy="102"/>
              </a:xfrm>
              <a:custGeom>
                <a:avLst/>
                <a:gdLst>
                  <a:gd name="T0" fmla="*/ 17 w 60"/>
                  <a:gd name="T1" fmla="*/ 101 h 102"/>
                  <a:gd name="T2" fmla="*/ 0 w 60"/>
                  <a:gd name="T3" fmla="*/ 0 h 102"/>
                  <a:gd name="T4" fmla="*/ 59 w 60"/>
                  <a:gd name="T5" fmla="*/ 52 h 102"/>
                  <a:gd name="T6" fmla="*/ 17 w 60"/>
                  <a:gd name="T7" fmla="*/ 101 h 102"/>
                </a:gdLst>
                <a:ahLst/>
                <a:cxnLst>
                  <a:cxn ang="0">
                    <a:pos x="T0" y="T1"/>
                  </a:cxn>
                  <a:cxn ang="0">
                    <a:pos x="T2" y="T3"/>
                  </a:cxn>
                  <a:cxn ang="0">
                    <a:pos x="T4" y="T5"/>
                  </a:cxn>
                  <a:cxn ang="0">
                    <a:pos x="T6" y="T7"/>
                  </a:cxn>
                </a:cxnLst>
                <a:rect l="0" t="0" r="r" b="b"/>
                <a:pathLst>
                  <a:path w="60" h="102">
                    <a:moveTo>
                      <a:pt x="17" y="101"/>
                    </a:moveTo>
                    <a:lnTo>
                      <a:pt x="0" y="0"/>
                    </a:lnTo>
                    <a:lnTo>
                      <a:pt x="59" y="52"/>
                    </a:lnTo>
                    <a:lnTo>
                      <a:pt x="17" y="101"/>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82" name="Freeform 68"/>
              <p:cNvSpPr>
                <a:spLocks/>
              </p:cNvSpPr>
              <p:nvPr/>
            </p:nvSpPr>
            <p:spPr bwMode="ltGray">
              <a:xfrm>
                <a:off x="196" y="1205"/>
                <a:ext cx="59" cy="105"/>
              </a:xfrm>
              <a:custGeom>
                <a:avLst/>
                <a:gdLst>
                  <a:gd name="T0" fmla="*/ 17 w 59"/>
                  <a:gd name="T1" fmla="*/ 104 h 105"/>
                  <a:gd name="T2" fmla="*/ 0 w 59"/>
                  <a:gd name="T3" fmla="*/ 0 h 105"/>
                  <a:gd name="T4" fmla="*/ 58 w 59"/>
                  <a:gd name="T5" fmla="*/ 54 h 105"/>
                  <a:gd name="T6" fmla="*/ 17 w 59"/>
                  <a:gd name="T7" fmla="*/ 104 h 105"/>
                </a:gdLst>
                <a:ahLst/>
                <a:cxnLst>
                  <a:cxn ang="0">
                    <a:pos x="T0" y="T1"/>
                  </a:cxn>
                  <a:cxn ang="0">
                    <a:pos x="T2" y="T3"/>
                  </a:cxn>
                  <a:cxn ang="0">
                    <a:pos x="T4" y="T5"/>
                  </a:cxn>
                  <a:cxn ang="0">
                    <a:pos x="T6" y="T7"/>
                  </a:cxn>
                </a:cxnLst>
                <a:rect l="0" t="0" r="r" b="b"/>
                <a:pathLst>
                  <a:path w="59" h="105">
                    <a:moveTo>
                      <a:pt x="17" y="104"/>
                    </a:moveTo>
                    <a:lnTo>
                      <a:pt x="0" y="0"/>
                    </a:lnTo>
                    <a:lnTo>
                      <a:pt x="58" y="54"/>
                    </a:lnTo>
                    <a:lnTo>
                      <a:pt x="17" y="104"/>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83" name="Freeform 69"/>
              <p:cNvSpPr>
                <a:spLocks/>
              </p:cNvSpPr>
              <p:nvPr/>
            </p:nvSpPr>
            <p:spPr bwMode="ltGray">
              <a:xfrm>
                <a:off x="373" y="786"/>
                <a:ext cx="104" cy="309"/>
              </a:xfrm>
              <a:custGeom>
                <a:avLst/>
                <a:gdLst>
                  <a:gd name="T0" fmla="*/ 53 w 104"/>
                  <a:gd name="T1" fmla="*/ 6 h 309"/>
                  <a:gd name="T2" fmla="*/ 51 w 104"/>
                  <a:gd name="T3" fmla="*/ 16 h 309"/>
                  <a:gd name="T4" fmla="*/ 47 w 104"/>
                  <a:gd name="T5" fmla="*/ 16 h 309"/>
                  <a:gd name="T6" fmla="*/ 44 w 104"/>
                  <a:gd name="T7" fmla="*/ 22 h 309"/>
                  <a:gd name="T8" fmla="*/ 39 w 104"/>
                  <a:gd name="T9" fmla="*/ 42 h 309"/>
                  <a:gd name="T10" fmla="*/ 29 w 104"/>
                  <a:gd name="T11" fmla="*/ 65 h 309"/>
                  <a:gd name="T12" fmla="*/ 27 w 104"/>
                  <a:gd name="T13" fmla="*/ 77 h 309"/>
                  <a:gd name="T14" fmla="*/ 24 w 104"/>
                  <a:gd name="T15" fmla="*/ 97 h 309"/>
                  <a:gd name="T16" fmla="*/ 24 w 104"/>
                  <a:gd name="T17" fmla="*/ 106 h 309"/>
                  <a:gd name="T18" fmla="*/ 24 w 104"/>
                  <a:gd name="T19" fmla="*/ 120 h 309"/>
                  <a:gd name="T20" fmla="*/ 27 w 104"/>
                  <a:gd name="T21" fmla="*/ 130 h 309"/>
                  <a:gd name="T22" fmla="*/ 29 w 104"/>
                  <a:gd name="T23" fmla="*/ 139 h 309"/>
                  <a:gd name="T24" fmla="*/ 39 w 104"/>
                  <a:gd name="T25" fmla="*/ 149 h 309"/>
                  <a:gd name="T26" fmla="*/ 47 w 104"/>
                  <a:gd name="T27" fmla="*/ 162 h 309"/>
                  <a:gd name="T28" fmla="*/ 59 w 104"/>
                  <a:gd name="T29" fmla="*/ 178 h 309"/>
                  <a:gd name="T30" fmla="*/ 80 w 104"/>
                  <a:gd name="T31" fmla="*/ 201 h 309"/>
                  <a:gd name="T32" fmla="*/ 91 w 104"/>
                  <a:gd name="T33" fmla="*/ 217 h 309"/>
                  <a:gd name="T34" fmla="*/ 97 w 104"/>
                  <a:gd name="T35" fmla="*/ 227 h 309"/>
                  <a:gd name="T36" fmla="*/ 100 w 104"/>
                  <a:gd name="T37" fmla="*/ 239 h 309"/>
                  <a:gd name="T38" fmla="*/ 103 w 104"/>
                  <a:gd name="T39" fmla="*/ 252 h 309"/>
                  <a:gd name="T40" fmla="*/ 103 w 104"/>
                  <a:gd name="T41" fmla="*/ 265 h 309"/>
                  <a:gd name="T42" fmla="*/ 100 w 104"/>
                  <a:gd name="T43" fmla="*/ 279 h 309"/>
                  <a:gd name="T44" fmla="*/ 97 w 104"/>
                  <a:gd name="T45" fmla="*/ 295 h 309"/>
                  <a:gd name="T46" fmla="*/ 91 w 104"/>
                  <a:gd name="T47" fmla="*/ 308 h 309"/>
                  <a:gd name="T48" fmla="*/ 71 w 104"/>
                  <a:gd name="T49" fmla="*/ 288 h 309"/>
                  <a:gd name="T50" fmla="*/ 76 w 104"/>
                  <a:gd name="T51" fmla="*/ 279 h 309"/>
                  <a:gd name="T52" fmla="*/ 80 w 104"/>
                  <a:gd name="T53" fmla="*/ 262 h 309"/>
                  <a:gd name="T54" fmla="*/ 83 w 104"/>
                  <a:gd name="T55" fmla="*/ 252 h 309"/>
                  <a:gd name="T56" fmla="*/ 83 w 104"/>
                  <a:gd name="T57" fmla="*/ 236 h 309"/>
                  <a:gd name="T58" fmla="*/ 83 w 104"/>
                  <a:gd name="T59" fmla="*/ 227 h 309"/>
                  <a:gd name="T60" fmla="*/ 76 w 104"/>
                  <a:gd name="T61" fmla="*/ 211 h 309"/>
                  <a:gd name="T62" fmla="*/ 74 w 104"/>
                  <a:gd name="T63" fmla="*/ 201 h 309"/>
                  <a:gd name="T64" fmla="*/ 68 w 104"/>
                  <a:gd name="T65" fmla="*/ 190 h 309"/>
                  <a:gd name="T66" fmla="*/ 56 w 104"/>
                  <a:gd name="T67" fmla="*/ 181 h 309"/>
                  <a:gd name="T68" fmla="*/ 41 w 104"/>
                  <a:gd name="T69" fmla="*/ 168 h 309"/>
                  <a:gd name="T70" fmla="*/ 29 w 104"/>
                  <a:gd name="T71" fmla="*/ 155 h 309"/>
                  <a:gd name="T72" fmla="*/ 24 w 104"/>
                  <a:gd name="T73" fmla="*/ 146 h 309"/>
                  <a:gd name="T74" fmla="*/ 12 w 104"/>
                  <a:gd name="T75" fmla="*/ 126 h 309"/>
                  <a:gd name="T76" fmla="*/ 6 w 104"/>
                  <a:gd name="T77" fmla="*/ 109 h 309"/>
                  <a:gd name="T78" fmla="*/ 3 w 104"/>
                  <a:gd name="T79" fmla="*/ 100 h 309"/>
                  <a:gd name="T80" fmla="*/ 0 w 104"/>
                  <a:gd name="T81" fmla="*/ 84 h 309"/>
                  <a:gd name="T82" fmla="*/ 0 w 104"/>
                  <a:gd name="T83" fmla="*/ 61 h 309"/>
                  <a:gd name="T84" fmla="*/ 3 w 104"/>
                  <a:gd name="T85" fmla="*/ 49 h 309"/>
                  <a:gd name="T86" fmla="*/ 6 w 104"/>
                  <a:gd name="T87" fmla="*/ 35 h 309"/>
                  <a:gd name="T88" fmla="*/ 6 w 104"/>
                  <a:gd name="T89" fmla="*/ 22 h 309"/>
                  <a:gd name="T90" fmla="*/ 9 w 104"/>
                  <a:gd name="T91" fmla="*/ 9 h 309"/>
                  <a:gd name="T92" fmla="*/ 15 w 104"/>
                  <a:gd name="T93" fmla="*/ 0 h 309"/>
                  <a:gd name="T94" fmla="*/ 53 w 104"/>
                  <a:gd name="T95" fmla="*/ 6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4" h="309">
                    <a:moveTo>
                      <a:pt x="53" y="6"/>
                    </a:moveTo>
                    <a:lnTo>
                      <a:pt x="51" y="16"/>
                    </a:lnTo>
                    <a:lnTo>
                      <a:pt x="47" y="16"/>
                    </a:lnTo>
                    <a:lnTo>
                      <a:pt x="44" y="22"/>
                    </a:lnTo>
                    <a:lnTo>
                      <a:pt x="39" y="42"/>
                    </a:lnTo>
                    <a:lnTo>
                      <a:pt x="29" y="65"/>
                    </a:lnTo>
                    <a:lnTo>
                      <a:pt x="27" y="77"/>
                    </a:lnTo>
                    <a:lnTo>
                      <a:pt x="24" y="97"/>
                    </a:lnTo>
                    <a:lnTo>
                      <a:pt x="24" y="106"/>
                    </a:lnTo>
                    <a:lnTo>
                      <a:pt x="24" y="120"/>
                    </a:lnTo>
                    <a:lnTo>
                      <a:pt x="27" y="130"/>
                    </a:lnTo>
                    <a:lnTo>
                      <a:pt x="29" y="139"/>
                    </a:lnTo>
                    <a:lnTo>
                      <a:pt x="39" y="149"/>
                    </a:lnTo>
                    <a:lnTo>
                      <a:pt x="47" y="162"/>
                    </a:lnTo>
                    <a:lnTo>
                      <a:pt x="59" y="178"/>
                    </a:lnTo>
                    <a:lnTo>
                      <a:pt x="80" y="201"/>
                    </a:lnTo>
                    <a:lnTo>
                      <a:pt x="91" y="217"/>
                    </a:lnTo>
                    <a:lnTo>
                      <a:pt x="97" y="227"/>
                    </a:lnTo>
                    <a:lnTo>
                      <a:pt x="100" y="239"/>
                    </a:lnTo>
                    <a:lnTo>
                      <a:pt x="103" y="252"/>
                    </a:lnTo>
                    <a:lnTo>
                      <a:pt x="103" y="265"/>
                    </a:lnTo>
                    <a:lnTo>
                      <a:pt x="100" y="279"/>
                    </a:lnTo>
                    <a:lnTo>
                      <a:pt x="97" y="295"/>
                    </a:lnTo>
                    <a:lnTo>
                      <a:pt x="91" y="308"/>
                    </a:lnTo>
                    <a:lnTo>
                      <a:pt x="71" y="288"/>
                    </a:lnTo>
                    <a:lnTo>
                      <a:pt x="76" y="279"/>
                    </a:lnTo>
                    <a:lnTo>
                      <a:pt x="80" y="262"/>
                    </a:lnTo>
                    <a:lnTo>
                      <a:pt x="83" y="252"/>
                    </a:lnTo>
                    <a:lnTo>
                      <a:pt x="83" y="236"/>
                    </a:lnTo>
                    <a:lnTo>
                      <a:pt x="83" y="227"/>
                    </a:lnTo>
                    <a:lnTo>
                      <a:pt x="76" y="211"/>
                    </a:lnTo>
                    <a:lnTo>
                      <a:pt x="74" y="201"/>
                    </a:lnTo>
                    <a:lnTo>
                      <a:pt x="68" y="190"/>
                    </a:lnTo>
                    <a:lnTo>
                      <a:pt x="56" y="181"/>
                    </a:lnTo>
                    <a:lnTo>
                      <a:pt x="41" y="168"/>
                    </a:lnTo>
                    <a:lnTo>
                      <a:pt x="29" y="155"/>
                    </a:lnTo>
                    <a:lnTo>
                      <a:pt x="24" y="146"/>
                    </a:lnTo>
                    <a:lnTo>
                      <a:pt x="12" y="126"/>
                    </a:lnTo>
                    <a:lnTo>
                      <a:pt x="6" y="109"/>
                    </a:lnTo>
                    <a:lnTo>
                      <a:pt x="3" y="100"/>
                    </a:lnTo>
                    <a:lnTo>
                      <a:pt x="0" y="84"/>
                    </a:lnTo>
                    <a:lnTo>
                      <a:pt x="0" y="61"/>
                    </a:lnTo>
                    <a:lnTo>
                      <a:pt x="3" y="49"/>
                    </a:lnTo>
                    <a:lnTo>
                      <a:pt x="6" y="35"/>
                    </a:lnTo>
                    <a:lnTo>
                      <a:pt x="6" y="22"/>
                    </a:lnTo>
                    <a:lnTo>
                      <a:pt x="9" y="9"/>
                    </a:lnTo>
                    <a:lnTo>
                      <a:pt x="15" y="0"/>
                    </a:lnTo>
                    <a:lnTo>
                      <a:pt x="53" y="6"/>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84" name="Rectangle 70"/>
              <p:cNvSpPr>
                <a:spLocks noChangeArrowheads="1"/>
              </p:cNvSpPr>
              <p:nvPr/>
            </p:nvSpPr>
            <p:spPr bwMode="ltGray">
              <a:xfrm>
                <a:off x="2057" y="705"/>
                <a:ext cx="62" cy="64"/>
              </a:xfrm>
              <a:prstGeom prst="rect">
                <a:avLst/>
              </a:pr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solidFill>
                    <a:prstClr val="black"/>
                  </a:solidFill>
                </a:endParaRPr>
              </a:p>
            </p:txBody>
          </p:sp>
          <p:sp>
            <p:nvSpPr>
              <p:cNvPr id="85" name="Freeform 71"/>
              <p:cNvSpPr>
                <a:spLocks/>
              </p:cNvSpPr>
              <p:nvPr/>
            </p:nvSpPr>
            <p:spPr bwMode="ltGray">
              <a:xfrm>
                <a:off x="4372" y="448"/>
                <a:ext cx="99" cy="311"/>
              </a:xfrm>
              <a:custGeom>
                <a:avLst/>
                <a:gdLst>
                  <a:gd name="T0" fmla="*/ 49 w 99"/>
                  <a:gd name="T1" fmla="*/ 304 h 311"/>
                  <a:gd name="T2" fmla="*/ 52 w 99"/>
                  <a:gd name="T3" fmla="*/ 294 h 311"/>
                  <a:gd name="T4" fmla="*/ 55 w 99"/>
                  <a:gd name="T5" fmla="*/ 288 h 311"/>
                  <a:gd name="T6" fmla="*/ 60 w 99"/>
                  <a:gd name="T7" fmla="*/ 272 h 311"/>
                  <a:gd name="T8" fmla="*/ 69 w 99"/>
                  <a:gd name="T9" fmla="*/ 245 h 311"/>
                  <a:gd name="T10" fmla="*/ 72 w 99"/>
                  <a:gd name="T11" fmla="*/ 232 h 311"/>
                  <a:gd name="T12" fmla="*/ 75 w 99"/>
                  <a:gd name="T13" fmla="*/ 213 h 311"/>
                  <a:gd name="T14" fmla="*/ 75 w 99"/>
                  <a:gd name="T15" fmla="*/ 203 h 311"/>
                  <a:gd name="T16" fmla="*/ 75 w 99"/>
                  <a:gd name="T17" fmla="*/ 191 h 311"/>
                  <a:gd name="T18" fmla="*/ 75 w 99"/>
                  <a:gd name="T19" fmla="*/ 181 h 311"/>
                  <a:gd name="T20" fmla="*/ 69 w 99"/>
                  <a:gd name="T21" fmla="*/ 171 h 311"/>
                  <a:gd name="T22" fmla="*/ 64 w 99"/>
                  <a:gd name="T23" fmla="*/ 162 h 311"/>
                  <a:gd name="T24" fmla="*/ 52 w 99"/>
                  <a:gd name="T25" fmla="*/ 148 h 311"/>
                  <a:gd name="T26" fmla="*/ 40 w 99"/>
                  <a:gd name="T27" fmla="*/ 135 h 311"/>
                  <a:gd name="T28" fmla="*/ 23 w 99"/>
                  <a:gd name="T29" fmla="*/ 110 h 311"/>
                  <a:gd name="T30" fmla="*/ 9 w 99"/>
                  <a:gd name="T31" fmla="*/ 94 h 311"/>
                  <a:gd name="T32" fmla="*/ 3 w 99"/>
                  <a:gd name="T33" fmla="*/ 84 h 311"/>
                  <a:gd name="T34" fmla="*/ 0 w 99"/>
                  <a:gd name="T35" fmla="*/ 74 h 311"/>
                  <a:gd name="T36" fmla="*/ 0 w 99"/>
                  <a:gd name="T37" fmla="*/ 58 h 311"/>
                  <a:gd name="T38" fmla="*/ 0 w 99"/>
                  <a:gd name="T39" fmla="*/ 45 h 311"/>
                  <a:gd name="T40" fmla="*/ 0 w 99"/>
                  <a:gd name="T41" fmla="*/ 32 h 311"/>
                  <a:gd name="T42" fmla="*/ 6 w 99"/>
                  <a:gd name="T43" fmla="*/ 16 h 311"/>
                  <a:gd name="T44" fmla="*/ 9 w 99"/>
                  <a:gd name="T45" fmla="*/ 0 h 311"/>
                  <a:gd name="T46" fmla="*/ 29 w 99"/>
                  <a:gd name="T47" fmla="*/ 22 h 311"/>
                  <a:gd name="T48" fmla="*/ 26 w 99"/>
                  <a:gd name="T49" fmla="*/ 32 h 311"/>
                  <a:gd name="T50" fmla="*/ 21 w 99"/>
                  <a:gd name="T51" fmla="*/ 48 h 311"/>
                  <a:gd name="T52" fmla="*/ 17 w 99"/>
                  <a:gd name="T53" fmla="*/ 62 h 311"/>
                  <a:gd name="T54" fmla="*/ 17 w 99"/>
                  <a:gd name="T55" fmla="*/ 74 h 311"/>
                  <a:gd name="T56" fmla="*/ 17 w 99"/>
                  <a:gd name="T57" fmla="*/ 84 h 311"/>
                  <a:gd name="T58" fmla="*/ 23 w 99"/>
                  <a:gd name="T59" fmla="*/ 100 h 311"/>
                  <a:gd name="T60" fmla="*/ 26 w 99"/>
                  <a:gd name="T61" fmla="*/ 110 h 311"/>
                  <a:gd name="T62" fmla="*/ 35 w 99"/>
                  <a:gd name="T63" fmla="*/ 119 h 311"/>
                  <a:gd name="T64" fmla="*/ 43 w 99"/>
                  <a:gd name="T65" fmla="*/ 129 h 311"/>
                  <a:gd name="T66" fmla="*/ 58 w 99"/>
                  <a:gd name="T67" fmla="*/ 142 h 311"/>
                  <a:gd name="T68" fmla="*/ 69 w 99"/>
                  <a:gd name="T69" fmla="*/ 154 h 311"/>
                  <a:gd name="T70" fmla="*/ 75 w 99"/>
                  <a:gd name="T71" fmla="*/ 168 h 311"/>
                  <a:gd name="T72" fmla="*/ 86 w 99"/>
                  <a:gd name="T73" fmla="*/ 187 h 311"/>
                  <a:gd name="T74" fmla="*/ 95 w 99"/>
                  <a:gd name="T75" fmla="*/ 200 h 311"/>
                  <a:gd name="T76" fmla="*/ 95 w 99"/>
                  <a:gd name="T77" fmla="*/ 210 h 311"/>
                  <a:gd name="T78" fmla="*/ 98 w 99"/>
                  <a:gd name="T79" fmla="*/ 226 h 311"/>
                  <a:gd name="T80" fmla="*/ 98 w 99"/>
                  <a:gd name="T81" fmla="*/ 248 h 311"/>
                  <a:gd name="T82" fmla="*/ 95 w 99"/>
                  <a:gd name="T83" fmla="*/ 262 h 311"/>
                  <a:gd name="T84" fmla="*/ 95 w 99"/>
                  <a:gd name="T85" fmla="*/ 278 h 311"/>
                  <a:gd name="T86" fmla="*/ 93 w 99"/>
                  <a:gd name="T87" fmla="*/ 288 h 311"/>
                  <a:gd name="T88" fmla="*/ 89 w 99"/>
                  <a:gd name="T89" fmla="*/ 300 h 311"/>
                  <a:gd name="T90" fmla="*/ 86 w 99"/>
                  <a:gd name="T91" fmla="*/ 310 h 311"/>
                  <a:gd name="T92" fmla="*/ 49 w 99"/>
                  <a:gd name="T93" fmla="*/ 304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9" h="311">
                    <a:moveTo>
                      <a:pt x="49" y="304"/>
                    </a:moveTo>
                    <a:lnTo>
                      <a:pt x="52" y="294"/>
                    </a:lnTo>
                    <a:lnTo>
                      <a:pt x="55" y="288"/>
                    </a:lnTo>
                    <a:lnTo>
                      <a:pt x="60" y="272"/>
                    </a:lnTo>
                    <a:lnTo>
                      <a:pt x="69" y="245"/>
                    </a:lnTo>
                    <a:lnTo>
                      <a:pt x="72" y="232"/>
                    </a:lnTo>
                    <a:lnTo>
                      <a:pt x="75" y="213"/>
                    </a:lnTo>
                    <a:lnTo>
                      <a:pt x="75" y="203"/>
                    </a:lnTo>
                    <a:lnTo>
                      <a:pt x="75" y="191"/>
                    </a:lnTo>
                    <a:lnTo>
                      <a:pt x="75" y="181"/>
                    </a:lnTo>
                    <a:lnTo>
                      <a:pt x="69" y="171"/>
                    </a:lnTo>
                    <a:lnTo>
                      <a:pt x="64" y="162"/>
                    </a:lnTo>
                    <a:lnTo>
                      <a:pt x="52" y="148"/>
                    </a:lnTo>
                    <a:lnTo>
                      <a:pt x="40" y="135"/>
                    </a:lnTo>
                    <a:lnTo>
                      <a:pt x="23" y="110"/>
                    </a:lnTo>
                    <a:lnTo>
                      <a:pt x="9" y="94"/>
                    </a:lnTo>
                    <a:lnTo>
                      <a:pt x="3" y="84"/>
                    </a:lnTo>
                    <a:lnTo>
                      <a:pt x="0" y="74"/>
                    </a:lnTo>
                    <a:lnTo>
                      <a:pt x="0" y="58"/>
                    </a:lnTo>
                    <a:lnTo>
                      <a:pt x="0" y="45"/>
                    </a:lnTo>
                    <a:lnTo>
                      <a:pt x="0" y="32"/>
                    </a:lnTo>
                    <a:lnTo>
                      <a:pt x="6" y="16"/>
                    </a:lnTo>
                    <a:lnTo>
                      <a:pt x="9" y="0"/>
                    </a:lnTo>
                    <a:lnTo>
                      <a:pt x="29" y="22"/>
                    </a:lnTo>
                    <a:lnTo>
                      <a:pt x="26" y="32"/>
                    </a:lnTo>
                    <a:lnTo>
                      <a:pt x="21" y="48"/>
                    </a:lnTo>
                    <a:lnTo>
                      <a:pt x="17" y="62"/>
                    </a:lnTo>
                    <a:lnTo>
                      <a:pt x="17" y="74"/>
                    </a:lnTo>
                    <a:lnTo>
                      <a:pt x="17" y="84"/>
                    </a:lnTo>
                    <a:lnTo>
                      <a:pt x="23" y="100"/>
                    </a:lnTo>
                    <a:lnTo>
                      <a:pt x="26" y="110"/>
                    </a:lnTo>
                    <a:lnTo>
                      <a:pt x="35" y="119"/>
                    </a:lnTo>
                    <a:lnTo>
                      <a:pt x="43" y="129"/>
                    </a:lnTo>
                    <a:lnTo>
                      <a:pt x="58" y="142"/>
                    </a:lnTo>
                    <a:lnTo>
                      <a:pt x="69" y="154"/>
                    </a:lnTo>
                    <a:lnTo>
                      <a:pt x="75" y="168"/>
                    </a:lnTo>
                    <a:lnTo>
                      <a:pt x="86" y="187"/>
                    </a:lnTo>
                    <a:lnTo>
                      <a:pt x="95" y="200"/>
                    </a:lnTo>
                    <a:lnTo>
                      <a:pt x="95" y="210"/>
                    </a:lnTo>
                    <a:lnTo>
                      <a:pt x="98" y="226"/>
                    </a:lnTo>
                    <a:lnTo>
                      <a:pt x="98" y="248"/>
                    </a:lnTo>
                    <a:lnTo>
                      <a:pt x="95" y="262"/>
                    </a:lnTo>
                    <a:lnTo>
                      <a:pt x="95" y="278"/>
                    </a:lnTo>
                    <a:lnTo>
                      <a:pt x="93" y="288"/>
                    </a:lnTo>
                    <a:lnTo>
                      <a:pt x="89" y="300"/>
                    </a:lnTo>
                    <a:lnTo>
                      <a:pt x="86" y="310"/>
                    </a:lnTo>
                    <a:lnTo>
                      <a:pt x="49" y="304"/>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86" name="Freeform 72"/>
              <p:cNvSpPr>
                <a:spLocks/>
              </p:cNvSpPr>
              <p:nvPr/>
            </p:nvSpPr>
            <p:spPr bwMode="ltGray">
              <a:xfrm>
                <a:off x="1612" y="482"/>
                <a:ext cx="228" cy="116"/>
              </a:xfrm>
              <a:custGeom>
                <a:avLst/>
                <a:gdLst>
                  <a:gd name="T0" fmla="*/ 227 w 228"/>
                  <a:gd name="T1" fmla="*/ 112 h 116"/>
                  <a:gd name="T2" fmla="*/ 220 w 228"/>
                  <a:gd name="T3" fmla="*/ 115 h 116"/>
                  <a:gd name="T4" fmla="*/ 209 w 228"/>
                  <a:gd name="T5" fmla="*/ 115 h 116"/>
                  <a:gd name="T6" fmla="*/ 200 w 228"/>
                  <a:gd name="T7" fmla="*/ 115 h 116"/>
                  <a:gd name="T8" fmla="*/ 187 w 228"/>
                  <a:gd name="T9" fmla="*/ 112 h 116"/>
                  <a:gd name="T10" fmla="*/ 179 w 228"/>
                  <a:gd name="T11" fmla="*/ 108 h 116"/>
                  <a:gd name="T12" fmla="*/ 169 w 228"/>
                  <a:gd name="T13" fmla="*/ 105 h 116"/>
                  <a:gd name="T14" fmla="*/ 164 w 228"/>
                  <a:gd name="T15" fmla="*/ 100 h 116"/>
                  <a:gd name="T16" fmla="*/ 157 w 228"/>
                  <a:gd name="T17" fmla="*/ 90 h 116"/>
                  <a:gd name="T18" fmla="*/ 151 w 228"/>
                  <a:gd name="T19" fmla="*/ 84 h 116"/>
                  <a:gd name="T20" fmla="*/ 148 w 228"/>
                  <a:gd name="T21" fmla="*/ 77 h 116"/>
                  <a:gd name="T22" fmla="*/ 145 w 228"/>
                  <a:gd name="T23" fmla="*/ 72 h 116"/>
                  <a:gd name="T24" fmla="*/ 133 w 228"/>
                  <a:gd name="T25" fmla="*/ 56 h 116"/>
                  <a:gd name="T26" fmla="*/ 118 w 228"/>
                  <a:gd name="T27" fmla="*/ 41 h 116"/>
                  <a:gd name="T28" fmla="*/ 112 w 228"/>
                  <a:gd name="T29" fmla="*/ 35 h 116"/>
                  <a:gd name="T30" fmla="*/ 96 w 228"/>
                  <a:gd name="T31" fmla="*/ 31 h 116"/>
                  <a:gd name="T32" fmla="*/ 84 w 228"/>
                  <a:gd name="T33" fmla="*/ 25 h 116"/>
                  <a:gd name="T34" fmla="*/ 73 w 228"/>
                  <a:gd name="T35" fmla="*/ 22 h 116"/>
                  <a:gd name="T36" fmla="*/ 63 w 228"/>
                  <a:gd name="T37" fmla="*/ 19 h 116"/>
                  <a:gd name="T38" fmla="*/ 51 w 228"/>
                  <a:gd name="T39" fmla="*/ 22 h 116"/>
                  <a:gd name="T40" fmla="*/ 36 w 228"/>
                  <a:gd name="T41" fmla="*/ 25 h 116"/>
                  <a:gd name="T42" fmla="*/ 21 w 228"/>
                  <a:gd name="T43" fmla="*/ 31 h 116"/>
                  <a:gd name="T44" fmla="*/ 15 w 228"/>
                  <a:gd name="T45" fmla="*/ 38 h 116"/>
                  <a:gd name="T46" fmla="*/ 9 w 228"/>
                  <a:gd name="T47" fmla="*/ 43 h 116"/>
                  <a:gd name="T48" fmla="*/ 0 w 228"/>
                  <a:gd name="T49" fmla="*/ 13 h 116"/>
                  <a:gd name="T50" fmla="*/ 6 w 228"/>
                  <a:gd name="T51" fmla="*/ 10 h 116"/>
                  <a:gd name="T52" fmla="*/ 21 w 228"/>
                  <a:gd name="T53" fmla="*/ 4 h 116"/>
                  <a:gd name="T54" fmla="*/ 33 w 228"/>
                  <a:gd name="T55" fmla="*/ 0 h 116"/>
                  <a:gd name="T56" fmla="*/ 48 w 228"/>
                  <a:gd name="T57" fmla="*/ 0 h 116"/>
                  <a:gd name="T58" fmla="*/ 61 w 228"/>
                  <a:gd name="T59" fmla="*/ 0 h 116"/>
                  <a:gd name="T60" fmla="*/ 73 w 228"/>
                  <a:gd name="T61" fmla="*/ 4 h 116"/>
                  <a:gd name="T62" fmla="*/ 88 w 228"/>
                  <a:gd name="T63" fmla="*/ 10 h 116"/>
                  <a:gd name="T64" fmla="*/ 96 w 228"/>
                  <a:gd name="T65" fmla="*/ 13 h 116"/>
                  <a:gd name="T66" fmla="*/ 103 w 228"/>
                  <a:gd name="T67" fmla="*/ 19 h 116"/>
                  <a:gd name="T68" fmla="*/ 118 w 228"/>
                  <a:gd name="T69" fmla="*/ 31 h 116"/>
                  <a:gd name="T70" fmla="*/ 130 w 228"/>
                  <a:gd name="T71" fmla="*/ 43 h 116"/>
                  <a:gd name="T72" fmla="*/ 139 w 228"/>
                  <a:gd name="T73" fmla="*/ 56 h 116"/>
                  <a:gd name="T74" fmla="*/ 148 w 228"/>
                  <a:gd name="T75" fmla="*/ 69 h 116"/>
                  <a:gd name="T76" fmla="*/ 157 w 228"/>
                  <a:gd name="T77" fmla="*/ 74 h 116"/>
                  <a:gd name="T78" fmla="*/ 166 w 228"/>
                  <a:gd name="T79" fmla="*/ 84 h 116"/>
                  <a:gd name="T80" fmla="*/ 175 w 228"/>
                  <a:gd name="T81" fmla="*/ 87 h 116"/>
                  <a:gd name="T82" fmla="*/ 184 w 228"/>
                  <a:gd name="T83" fmla="*/ 90 h 116"/>
                  <a:gd name="T84" fmla="*/ 194 w 228"/>
                  <a:gd name="T85" fmla="*/ 90 h 116"/>
                  <a:gd name="T86" fmla="*/ 202 w 228"/>
                  <a:gd name="T87" fmla="*/ 90 h 116"/>
                  <a:gd name="T88" fmla="*/ 209 w 228"/>
                  <a:gd name="T89" fmla="*/ 87 h 116"/>
                  <a:gd name="T90" fmla="*/ 220 w 228"/>
                  <a:gd name="T91" fmla="*/ 81 h 116"/>
                  <a:gd name="T92" fmla="*/ 227 w 228"/>
                  <a:gd name="T93" fmla="*/ 11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8" h="116">
                    <a:moveTo>
                      <a:pt x="227" y="112"/>
                    </a:moveTo>
                    <a:lnTo>
                      <a:pt x="220" y="115"/>
                    </a:lnTo>
                    <a:lnTo>
                      <a:pt x="209" y="115"/>
                    </a:lnTo>
                    <a:lnTo>
                      <a:pt x="200" y="115"/>
                    </a:lnTo>
                    <a:lnTo>
                      <a:pt x="187" y="112"/>
                    </a:lnTo>
                    <a:lnTo>
                      <a:pt x="179" y="108"/>
                    </a:lnTo>
                    <a:lnTo>
                      <a:pt x="169" y="105"/>
                    </a:lnTo>
                    <a:lnTo>
                      <a:pt x="164" y="100"/>
                    </a:lnTo>
                    <a:lnTo>
                      <a:pt x="157" y="90"/>
                    </a:lnTo>
                    <a:lnTo>
                      <a:pt x="151" y="84"/>
                    </a:lnTo>
                    <a:lnTo>
                      <a:pt x="148" y="77"/>
                    </a:lnTo>
                    <a:lnTo>
                      <a:pt x="145" y="72"/>
                    </a:lnTo>
                    <a:lnTo>
                      <a:pt x="133" y="56"/>
                    </a:lnTo>
                    <a:lnTo>
                      <a:pt x="118" y="41"/>
                    </a:lnTo>
                    <a:lnTo>
                      <a:pt x="112" y="35"/>
                    </a:lnTo>
                    <a:lnTo>
                      <a:pt x="96" y="31"/>
                    </a:lnTo>
                    <a:lnTo>
                      <a:pt x="84" y="25"/>
                    </a:lnTo>
                    <a:lnTo>
                      <a:pt x="73" y="22"/>
                    </a:lnTo>
                    <a:lnTo>
                      <a:pt x="63" y="19"/>
                    </a:lnTo>
                    <a:lnTo>
                      <a:pt x="51" y="22"/>
                    </a:lnTo>
                    <a:lnTo>
                      <a:pt x="36" y="25"/>
                    </a:lnTo>
                    <a:lnTo>
                      <a:pt x="21" y="31"/>
                    </a:lnTo>
                    <a:lnTo>
                      <a:pt x="15" y="38"/>
                    </a:lnTo>
                    <a:lnTo>
                      <a:pt x="9" y="43"/>
                    </a:lnTo>
                    <a:lnTo>
                      <a:pt x="0" y="13"/>
                    </a:lnTo>
                    <a:lnTo>
                      <a:pt x="6" y="10"/>
                    </a:lnTo>
                    <a:lnTo>
                      <a:pt x="21" y="4"/>
                    </a:lnTo>
                    <a:lnTo>
                      <a:pt x="33" y="0"/>
                    </a:lnTo>
                    <a:lnTo>
                      <a:pt x="48" y="0"/>
                    </a:lnTo>
                    <a:lnTo>
                      <a:pt x="61" y="0"/>
                    </a:lnTo>
                    <a:lnTo>
                      <a:pt x="73" y="4"/>
                    </a:lnTo>
                    <a:lnTo>
                      <a:pt x="88" y="10"/>
                    </a:lnTo>
                    <a:lnTo>
                      <a:pt x="96" y="13"/>
                    </a:lnTo>
                    <a:lnTo>
                      <a:pt x="103" y="19"/>
                    </a:lnTo>
                    <a:lnTo>
                      <a:pt x="118" y="31"/>
                    </a:lnTo>
                    <a:lnTo>
                      <a:pt x="130" y="43"/>
                    </a:lnTo>
                    <a:lnTo>
                      <a:pt x="139" y="56"/>
                    </a:lnTo>
                    <a:lnTo>
                      <a:pt x="148" y="69"/>
                    </a:lnTo>
                    <a:lnTo>
                      <a:pt x="157" y="74"/>
                    </a:lnTo>
                    <a:lnTo>
                      <a:pt x="166" y="84"/>
                    </a:lnTo>
                    <a:lnTo>
                      <a:pt x="175" y="87"/>
                    </a:lnTo>
                    <a:lnTo>
                      <a:pt x="184" y="90"/>
                    </a:lnTo>
                    <a:lnTo>
                      <a:pt x="194" y="90"/>
                    </a:lnTo>
                    <a:lnTo>
                      <a:pt x="202" y="90"/>
                    </a:lnTo>
                    <a:lnTo>
                      <a:pt x="209" y="87"/>
                    </a:lnTo>
                    <a:lnTo>
                      <a:pt x="220" y="81"/>
                    </a:lnTo>
                    <a:lnTo>
                      <a:pt x="227" y="112"/>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87" name="Freeform 73"/>
              <p:cNvSpPr>
                <a:spLocks/>
              </p:cNvSpPr>
              <p:nvPr/>
            </p:nvSpPr>
            <p:spPr bwMode="ltGray">
              <a:xfrm>
                <a:off x="3620" y="638"/>
                <a:ext cx="61" cy="65"/>
              </a:xfrm>
              <a:custGeom>
                <a:avLst/>
                <a:gdLst>
                  <a:gd name="T0" fmla="*/ 20 w 61"/>
                  <a:gd name="T1" fmla="*/ 0 h 65"/>
                  <a:gd name="T2" fmla="*/ 0 w 61"/>
                  <a:gd name="T3" fmla="*/ 44 h 65"/>
                  <a:gd name="T4" fmla="*/ 40 w 61"/>
                  <a:gd name="T5" fmla="*/ 64 h 65"/>
                  <a:gd name="T6" fmla="*/ 60 w 61"/>
                  <a:gd name="T7" fmla="*/ 20 h 65"/>
                  <a:gd name="T8" fmla="*/ 20 w 61"/>
                  <a:gd name="T9" fmla="*/ 0 h 65"/>
                </a:gdLst>
                <a:ahLst/>
                <a:cxnLst>
                  <a:cxn ang="0">
                    <a:pos x="T0" y="T1"/>
                  </a:cxn>
                  <a:cxn ang="0">
                    <a:pos x="T2" y="T3"/>
                  </a:cxn>
                  <a:cxn ang="0">
                    <a:pos x="T4" y="T5"/>
                  </a:cxn>
                  <a:cxn ang="0">
                    <a:pos x="T6" y="T7"/>
                  </a:cxn>
                  <a:cxn ang="0">
                    <a:pos x="T8" y="T9"/>
                  </a:cxn>
                </a:cxnLst>
                <a:rect l="0" t="0" r="r" b="b"/>
                <a:pathLst>
                  <a:path w="61" h="65">
                    <a:moveTo>
                      <a:pt x="20" y="0"/>
                    </a:moveTo>
                    <a:lnTo>
                      <a:pt x="0" y="44"/>
                    </a:lnTo>
                    <a:lnTo>
                      <a:pt x="40" y="64"/>
                    </a:lnTo>
                    <a:lnTo>
                      <a:pt x="60" y="20"/>
                    </a:lnTo>
                    <a:lnTo>
                      <a:pt x="20" y="0"/>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88" name="Freeform 74"/>
              <p:cNvSpPr>
                <a:spLocks/>
              </p:cNvSpPr>
              <p:nvPr/>
            </p:nvSpPr>
            <p:spPr bwMode="ltGray">
              <a:xfrm>
                <a:off x="3334" y="566"/>
                <a:ext cx="59" cy="104"/>
              </a:xfrm>
              <a:custGeom>
                <a:avLst/>
                <a:gdLst>
                  <a:gd name="T0" fmla="*/ 16 w 59"/>
                  <a:gd name="T1" fmla="*/ 0 h 104"/>
                  <a:gd name="T2" fmla="*/ 0 w 59"/>
                  <a:gd name="T3" fmla="*/ 103 h 104"/>
                  <a:gd name="T4" fmla="*/ 58 w 59"/>
                  <a:gd name="T5" fmla="*/ 50 h 104"/>
                  <a:gd name="T6" fmla="*/ 16 w 59"/>
                  <a:gd name="T7" fmla="*/ 0 h 104"/>
                </a:gdLst>
                <a:ahLst/>
                <a:cxnLst>
                  <a:cxn ang="0">
                    <a:pos x="T0" y="T1"/>
                  </a:cxn>
                  <a:cxn ang="0">
                    <a:pos x="T2" y="T3"/>
                  </a:cxn>
                  <a:cxn ang="0">
                    <a:pos x="T4" y="T5"/>
                  </a:cxn>
                  <a:cxn ang="0">
                    <a:pos x="T6" y="T7"/>
                  </a:cxn>
                </a:cxnLst>
                <a:rect l="0" t="0" r="r" b="b"/>
                <a:pathLst>
                  <a:path w="59" h="104">
                    <a:moveTo>
                      <a:pt x="16" y="0"/>
                    </a:moveTo>
                    <a:lnTo>
                      <a:pt x="0" y="103"/>
                    </a:lnTo>
                    <a:lnTo>
                      <a:pt x="58" y="50"/>
                    </a:lnTo>
                    <a:lnTo>
                      <a:pt x="16" y="0"/>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89" name="Freeform 75"/>
              <p:cNvSpPr>
                <a:spLocks/>
              </p:cNvSpPr>
              <p:nvPr/>
            </p:nvSpPr>
            <p:spPr bwMode="ltGray">
              <a:xfrm>
                <a:off x="1460" y="635"/>
                <a:ext cx="57" cy="102"/>
              </a:xfrm>
              <a:custGeom>
                <a:avLst/>
                <a:gdLst>
                  <a:gd name="T0" fmla="*/ 16 w 57"/>
                  <a:gd name="T1" fmla="*/ 101 h 102"/>
                  <a:gd name="T2" fmla="*/ 0 w 57"/>
                  <a:gd name="T3" fmla="*/ 0 h 102"/>
                  <a:gd name="T4" fmla="*/ 56 w 57"/>
                  <a:gd name="T5" fmla="*/ 51 h 102"/>
                  <a:gd name="T6" fmla="*/ 16 w 57"/>
                  <a:gd name="T7" fmla="*/ 101 h 102"/>
                </a:gdLst>
                <a:ahLst/>
                <a:cxnLst>
                  <a:cxn ang="0">
                    <a:pos x="T0" y="T1"/>
                  </a:cxn>
                  <a:cxn ang="0">
                    <a:pos x="T2" y="T3"/>
                  </a:cxn>
                  <a:cxn ang="0">
                    <a:pos x="T4" y="T5"/>
                  </a:cxn>
                  <a:cxn ang="0">
                    <a:pos x="T6" y="T7"/>
                  </a:cxn>
                </a:cxnLst>
                <a:rect l="0" t="0" r="r" b="b"/>
                <a:pathLst>
                  <a:path w="57" h="102">
                    <a:moveTo>
                      <a:pt x="16" y="101"/>
                    </a:moveTo>
                    <a:lnTo>
                      <a:pt x="0" y="0"/>
                    </a:lnTo>
                    <a:lnTo>
                      <a:pt x="56" y="51"/>
                    </a:lnTo>
                    <a:lnTo>
                      <a:pt x="16" y="101"/>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90" name="Freeform 76"/>
              <p:cNvSpPr>
                <a:spLocks/>
              </p:cNvSpPr>
              <p:nvPr/>
            </p:nvSpPr>
            <p:spPr bwMode="ltGray">
              <a:xfrm>
                <a:off x="3862" y="497"/>
                <a:ext cx="158" cy="75"/>
              </a:xfrm>
              <a:custGeom>
                <a:avLst/>
                <a:gdLst>
                  <a:gd name="T0" fmla="*/ 6 w 158"/>
                  <a:gd name="T1" fmla="*/ 30 h 75"/>
                  <a:gd name="T2" fmla="*/ 15 w 158"/>
                  <a:gd name="T3" fmla="*/ 27 h 75"/>
                  <a:gd name="T4" fmla="*/ 27 w 158"/>
                  <a:gd name="T5" fmla="*/ 27 h 75"/>
                  <a:gd name="T6" fmla="*/ 36 w 158"/>
                  <a:gd name="T7" fmla="*/ 30 h 75"/>
                  <a:gd name="T8" fmla="*/ 43 w 158"/>
                  <a:gd name="T9" fmla="*/ 35 h 75"/>
                  <a:gd name="T10" fmla="*/ 48 w 158"/>
                  <a:gd name="T11" fmla="*/ 47 h 75"/>
                  <a:gd name="T12" fmla="*/ 58 w 158"/>
                  <a:gd name="T13" fmla="*/ 62 h 75"/>
                  <a:gd name="T14" fmla="*/ 69 w 158"/>
                  <a:gd name="T15" fmla="*/ 71 h 75"/>
                  <a:gd name="T16" fmla="*/ 84 w 158"/>
                  <a:gd name="T17" fmla="*/ 74 h 75"/>
                  <a:gd name="T18" fmla="*/ 96 w 158"/>
                  <a:gd name="T19" fmla="*/ 71 h 75"/>
                  <a:gd name="T20" fmla="*/ 106 w 158"/>
                  <a:gd name="T21" fmla="*/ 62 h 75"/>
                  <a:gd name="T22" fmla="*/ 118 w 158"/>
                  <a:gd name="T23" fmla="*/ 56 h 75"/>
                  <a:gd name="T24" fmla="*/ 130 w 158"/>
                  <a:gd name="T25" fmla="*/ 54 h 75"/>
                  <a:gd name="T26" fmla="*/ 142 w 158"/>
                  <a:gd name="T27" fmla="*/ 54 h 75"/>
                  <a:gd name="T28" fmla="*/ 151 w 158"/>
                  <a:gd name="T29" fmla="*/ 56 h 75"/>
                  <a:gd name="T30" fmla="*/ 154 w 158"/>
                  <a:gd name="T31" fmla="*/ 54 h 75"/>
                  <a:gd name="T32" fmla="*/ 145 w 158"/>
                  <a:gd name="T33" fmla="*/ 47 h 75"/>
                  <a:gd name="T34" fmla="*/ 136 w 158"/>
                  <a:gd name="T35" fmla="*/ 47 h 75"/>
                  <a:gd name="T36" fmla="*/ 127 w 158"/>
                  <a:gd name="T37" fmla="*/ 47 h 75"/>
                  <a:gd name="T38" fmla="*/ 114 w 158"/>
                  <a:gd name="T39" fmla="*/ 54 h 75"/>
                  <a:gd name="T40" fmla="*/ 103 w 158"/>
                  <a:gd name="T41" fmla="*/ 59 h 75"/>
                  <a:gd name="T42" fmla="*/ 91 w 158"/>
                  <a:gd name="T43" fmla="*/ 62 h 75"/>
                  <a:gd name="T44" fmla="*/ 79 w 158"/>
                  <a:gd name="T45" fmla="*/ 62 h 75"/>
                  <a:gd name="T46" fmla="*/ 69 w 158"/>
                  <a:gd name="T47" fmla="*/ 56 h 75"/>
                  <a:gd name="T48" fmla="*/ 61 w 158"/>
                  <a:gd name="T49" fmla="*/ 54 h 75"/>
                  <a:gd name="T50" fmla="*/ 51 w 158"/>
                  <a:gd name="T51" fmla="*/ 42 h 75"/>
                  <a:gd name="T52" fmla="*/ 43 w 158"/>
                  <a:gd name="T53" fmla="*/ 24 h 75"/>
                  <a:gd name="T54" fmla="*/ 36 w 158"/>
                  <a:gd name="T55" fmla="*/ 9 h 75"/>
                  <a:gd name="T56" fmla="*/ 27 w 158"/>
                  <a:gd name="T57" fmla="*/ 3 h 75"/>
                  <a:gd name="T58" fmla="*/ 18 w 158"/>
                  <a:gd name="T59" fmla="*/ 0 h 75"/>
                  <a:gd name="T60" fmla="*/ 9 w 158"/>
                  <a:gd name="T61" fmla="*/ 3 h 75"/>
                  <a:gd name="T62" fmla="*/ 0 w 158"/>
                  <a:gd name="T63" fmla="*/ 3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8" h="75">
                    <a:moveTo>
                      <a:pt x="0" y="32"/>
                    </a:moveTo>
                    <a:lnTo>
                      <a:pt x="6" y="30"/>
                    </a:lnTo>
                    <a:lnTo>
                      <a:pt x="12" y="27"/>
                    </a:lnTo>
                    <a:lnTo>
                      <a:pt x="15" y="27"/>
                    </a:lnTo>
                    <a:lnTo>
                      <a:pt x="21" y="27"/>
                    </a:lnTo>
                    <a:lnTo>
                      <a:pt x="27" y="27"/>
                    </a:lnTo>
                    <a:lnTo>
                      <a:pt x="30" y="27"/>
                    </a:lnTo>
                    <a:lnTo>
                      <a:pt x="36" y="30"/>
                    </a:lnTo>
                    <a:lnTo>
                      <a:pt x="39" y="32"/>
                    </a:lnTo>
                    <a:lnTo>
                      <a:pt x="43" y="35"/>
                    </a:lnTo>
                    <a:lnTo>
                      <a:pt x="48" y="44"/>
                    </a:lnTo>
                    <a:lnTo>
                      <a:pt x="48" y="47"/>
                    </a:lnTo>
                    <a:lnTo>
                      <a:pt x="54" y="54"/>
                    </a:lnTo>
                    <a:lnTo>
                      <a:pt x="58" y="62"/>
                    </a:lnTo>
                    <a:lnTo>
                      <a:pt x="63" y="65"/>
                    </a:lnTo>
                    <a:lnTo>
                      <a:pt x="69" y="71"/>
                    </a:lnTo>
                    <a:lnTo>
                      <a:pt x="76" y="74"/>
                    </a:lnTo>
                    <a:lnTo>
                      <a:pt x="84" y="74"/>
                    </a:lnTo>
                    <a:lnTo>
                      <a:pt x="91" y="74"/>
                    </a:lnTo>
                    <a:lnTo>
                      <a:pt x="96" y="71"/>
                    </a:lnTo>
                    <a:lnTo>
                      <a:pt x="103" y="68"/>
                    </a:lnTo>
                    <a:lnTo>
                      <a:pt x="106" y="62"/>
                    </a:lnTo>
                    <a:lnTo>
                      <a:pt x="112" y="62"/>
                    </a:lnTo>
                    <a:lnTo>
                      <a:pt x="118" y="56"/>
                    </a:lnTo>
                    <a:lnTo>
                      <a:pt x="124" y="54"/>
                    </a:lnTo>
                    <a:lnTo>
                      <a:pt x="130" y="54"/>
                    </a:lnTo>
                    <a:lnTo>
                      <a:pt x="136" y="54"/>
                    </a:lnTo>
                    <a:lnTo>
                      <a:pt x="142" y="54"/>
                    </a:lnTo>
                    <a:lnTo>
                      <a:pt x="148" y="56"/>
                    </a:lnTo>
                    <a:lnTo>
                      <a:pt x="151" y="56"/>
                    </a:lnTo>
                    <a:lnTo>
                      <a:pt x="157" y="59"/>
                    </a:lnTo>
                    <a:lnTo>
                      <a:pt x="154" y="54"/>
                    </a:lnTo>
                    <a:lnTo>
                      <a:pt x="151" y="50"/>
                    </a:lnTo>
                    <a:lnTo>
                      <a:pt x="145" y="47"/>
                    </a:lnTo>
                    <a:lnTo>
                      <a:pt x="142" y="47"/>
                    </a:lnTo>
                    <a:lnTo>
                      <a:pt x="136" y="47"/>
                    </a:lnTo>
                    <a:lnTo>
                      <a:pt x="133" y="47"/>
                    </a:lnTo>
                    <a:lnTo>
                      <a:pt x="127" y="47"/>
                    </a:lnTo>
                    <a:lnTo>
                      <a:pt x="124" y="47"/>
                    </a:lnTo>
                    <a:lnTo>
                      <a:pt x="114" y="54"/>
                    </a:lnTo>
                    <a:lnTo>
                      <a:pt x="106" y="59"/>
                    </a:lnTo>
                    <a:lnTo>
                      <a:pt x="103" y="59"/>
                    </a:lnTo>
                    <a:lnTo>
                      <a:pt x="96" y="59"/>
                    </a:lnTo>
                    <a:lnTo>
                      <a:pt x="91" y="62"/>
                    </a:lnTo>
                    <a:lnTo>
                      <a:pt x="81" y="62"/>
                    </a:lnTo>
                    <a:lnTo>
                      <a:pt x="79" y="62"/>
                    </a:lnTo>
                    <a:lnTo>
                      <a:pt x="73" y="59"/>
                    </a:lnTo>
                    <a:lnTo>
                      <a:pt x="69" y="56"/>
                    </a:lnTo>
                    <a:lnTo>
                      <a:pt x="63" y="56"/>
                    </a:lnTo>
                    <a:lnTo>
                      <a:pt x="61" y="54"/>
                    </a:lnTo>
                    <a:lnTo>
                      <a:pt x="58" y="47"/>
                    </a:lnTo>
                    <a:lnTo>
                      <a:pt x="51" y="42"/>
                    </a:lnTo>
                    <a:lnTo>
                      <a:pt x="45" y="32"/>
                    </a:lnTo>
                    <a:lnTo>
                      <a:pt x="43" y="24"/>
                    </a:lnTo>
                    <a:lnTo>
                      <a:pt x="36" y="12"/>
                    </a:lnTo>
                    <a:lnTo>
                      <a:pt x="36" y="9"/>
                    </a:lnTo>
                    <a:lnTo>
                      <a:pt x="30" y="3"/>
                    </a:lnTo>
                    <a:lnTo>
                      <a:pt x="27" y="3"/>
                    </a:lnTo>
                    <a:lnTo>
                      <a:pt x="24" y="0"/>
                    </a:lnTo>
                    <a:lnTo>
                      <a:pt x="18" y="0"/>
                    </a:lnTo>
                    <a:lnTo>
                      <a:pt x="15" y="3"/>
                    </a:lnTo>
                    <a:lnTo>
                      <a:pt x="9" y="3"/>
                    </a:lnTo>
                    <a:lnTo>
                      <a:pt x="6" y="9"/>
                    </a:lnTo>
                    <a:lnTo>
                      <a:pt x="0" y="32"/>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91" name="Freeform 77"/>
              <p:cNvSpPr>
                <a:spLocks/>
              </p:cNvSpPr>
              <p:nvPr/>
            </p:nvSpPr>
            <p:spPr bwMode="ltGray">
              <a:xfrm>
                <a:off x="4292" y="688"/>
                <a:ext cx="57" cy="66"/>
              </a:xfrm>
              <a:custGeom>
                <a:avLst/>
                <a:gdLst>
                  <a:gd name="T0" fmla="*/ 31 w 57"/>
                  <a:gd name="T1" fmla="*/ 0 h 66"/>
                  <a:gd name="T2" fmla="*/ 0 w 57"/>
                  <a:gd name="T3" fmla="*/ 17 h 66"/>
                  <a:gd name="T4" fmla="*/ 17 w 57"/>
                  <a:gd name="T5" fmla="*/ 65 h 66"/>
                  <a:gd name="T6" fmla="*/ 56 w 57"/>
                  <a:gd name="T7" fmla="*/ 41 h 66"/>
                  <a:gd name="T8" fmla="*/ 31 w 57"/>
                  <a:gd name="T9" fmla="*/ 0 h 66"/>
                </a:gdLst>
                <a:ahLst/>
                <a:cxnLst>
                  <a:cxn ang="0">
                    <a:pos x="T0" y="T1"/>
                  </a:cxn>
                  <a:cxn ang="0">
                    <a:pos x="T2" y="T3"/>
                  </a:cxn>
                  <a:cxn ang="0">
                    <a:pos x="T4" y="T5"/>
                  </a:cxn>
                  <a:cxn ang="0">
                    <a:pos x="T6" y="T7"/>
                  </a:cxn>
                  <a:cxn ang="0">
                    <a:pos x="T8" y="T9"/>
                  </a:cxn>
                </a:cxnLst>
                <a:rect l="0" t="0" r="r" b="b"/>
                <a:pathLst>
                  <a:path w="57" h="66">
                    <a:moveTo>
                      <a:pt x="31" y="0"/>
                    </a:moveTo>
                    <a:lnTo>
                      <a:pt x="0" y="17"/>
                    </a:lnTo>
                    <a:lnTo>
                      <a:pt x="17" y="65"/>
                    </a:lnTo>
                    <a:lnTo>
                      <a:pt x="56" y="41"/>
                    </a:lnTo>
                    <a:lnTo>
                      <a:pt x="31" y="0"/>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92" name="Freeform 78"/>
              <p:cNvSpPr>
                <a:spLocks/>
              </p:cNvSpPr>
              <p:nvPr/>
            </p:nvSpPr>
            <p:spPr bwMode="ltGray">
              <a:xfrm>
                <a:off x="2644" y="597"/>
                <a:ext cx="59" cy="83"/>
              </a:xfrm>
              <a:custGeom>
                <a:avLst/>
                <a:gdLst>
                  <a:gd name="T0" fmla="*/ 58 w 59"/>
                  <a:gd name="T1" fmla="*/ 0 h 83"/>
                  <a:gd name="T2" fmla="*/ 0 w 59"/>
                  <a:gd name="T3" fmla="*/ 31 h 83"/>
                  <a:gd name="T4" fmla="*/ 42 w 59"/>
                  <a:gd name="T5" fmla="*/ 82 h 83"/>
                  <a:gd name="T6" fmla="*/ 58 w 59"/>
                  <a:gd name="T7" fmla="*/ 0 h 83"/>
                </a:gdLst>
                <a:ahLst/>
                <a:cxnLst>
                  <a:cxn ang="0">
                    <a:pos x="T0" y="T1"/>
                  </a:cxn>
                  <a:cxn ang="0">
                    <a:pos x="T2" y="T3"/>
                  </a:cxn>
                  <a:cxn ang="0">
                    <a:pos x="T4" y="T5"/>
                  </a:cxn>
                  <a:cxn ang="0">
                    <a:pos x="T6" y="T7"/>
                  </a:cxn>
                </a:cxnLst>
                <a:rect l="0" t="0" r="r" b="b"/>
                <a:pathLst>
                  <a:path w="59" h="83">
                    <a:moveTo>
                      <a:pt x="58" y="0"/>
                    </a:moveTo>
                    <a:lnTo>
                      <a:pt x="0" y="31"/>
                    </a:lnTo>
                    <a:lnTo>
                      <a:pt x="42" y="82"/>
                    </a:lnTo>
                    <a:lnTo>
                      <a:pt x="58" y="0"/>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93" name="Freeform 79"/>
              <p:cNvSpPr>
                <a:spLocks/>
              </p:cNvSpPr>
              <p:nvPr/>
            </p:nvSpPr>
            <p:spPr bwMode="ltGray">
              <a:xfrm>
                <a:off x="4563" y="666"/>
                <a:ext cx="59" cy="78"/>
              </a:xfrm>
              <a:custGeom>
                <a:avLst/>
                <a:gdLst>
                  <a:gd name="T0" fmla="*/ 58 w 59"/>
                  <a:gd name="T1" fmla="*/ 0 h 78"/>
                  <a:gd name="T2" fmla="*/ 0 w 59"/>
                  <a:gd name="T3" fmla="*/ 30 h 78"/>
                  <a:gd name="T4" fmla="*/ 42 w 59"/>
                  <a:gd name="T5" fmla="*/ 77 h 78"/>
                  <a:gd name="T6" fmla="*/ 58 w 59"/>
                  <a:gd name="T7" fmla="*/ 0 h 78"/>
                </a:gdLst>
                <a:ahLst/>
                <a:cxnLst>
                  <a:cxn ang="0">
                    <a:pos x="T0" y="T1"/>
                  </a:cxn>
                  <a:cxn ang="0">
                    <a:pos x="T2" y="T3"/>
                  </a:cxn>
                  <a:cxn ang="0">
                    <a:pos x="T4" y="T5"/>
                  </a:cxn>
                  <a:cxn ang="0">
                    <a:pos x="T6" y="T7"/>
                  </a:cxn>
                </a:cxnLst>
                <a:rect l="0" t="0" r="r" b="b"/>
                <a:pathLst>
                  <a:path w="59" h="78">
                    <a:moveTo>
                      <a:pt x="58" y="0"/>
                    </a:moveTo>
                    <a:lnTo>
                      <a:pt x="0" y="30"/>
                    </a:lnTo>
                    <a:lnTo>
                      <a:pt x="42" y="77"/>
                    </a:lnTo>
                    <a:lnTo>
                      <a:pt x="58" y="0"/>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94" name="Freeform 80"/>
              <p:cNvSpPr>
                <a:spLocks/>
              </p:cNvSpPr>
              <p:nvPr/>
            </p:nvSpPr>
            <p:spPr bwMode="ltGray">
              <a:xfrm>
                <a:off x="2144" y="748"/>
                <a:ext cx="231" cy="115"/>
              </a:xfrm>
              <a:custGeom>
                <a:avLst/>
                <a:gdLst>
                  <a:gd name="T0" fmla="*/ 0 w 231"/>
                  <a:gd name="T1" fmla="*/ 111 h 115"/>
                  <a:gd name="T2" fmla="*/ 6 w 231"/>
                  <a:gd name="T3" fmla="*/ 114 h 115"/>
                  <a:gd name="T4" fmla="*/ 18 w 231"/>
                  <a:gd name="T5" fmla="*/ 114 h 115"/>
                  <a:gd name="T6" fmla="*/ 27 w 231"/>
                  <a:gd name="T7" fmla="*/ 114 h 115"/>
                  <a:gd name="T8" fmla="*/ 39 w 231"/>
                  <a:gd name="T9" fmla="*/ 111 h 115"/>
                  <a:gd name="T10" fmla="*/ 48 w 231"/>
                  <a:gd name="T11" fmla="*/ 108 h 115"/>
                  <a:gd name="T12" fmla="*/ 58 w 231"/>
                  <a:gd name="T13" fmla="*/ 104 h 115"/>
                  <a:gd name="T14" fmla="*/ 63 w 231"/>
                  <a:gd name="T15" fmla="*/ 101 h 115"/>
                  <a:gd name="T16" fmla="*/ 73 w 231"/>
                  <a:gd name="T17" fmla="*/ 93 h 115"/>
                  <a:gd name="T18" fmla="*/ 76 w 231"/>
                  <a:gd name="T19" fmla="*/ 83 h 115"/>
                  <a:gd name="T20" fmla="*/ 81 w 231"/>
                  <a:gd name="T21" fmla="*/ 77 h 115"/>
                  <a:gd name="T22" fmla="*/ 84 w 231"/>
                  <a:gd name="T23" fmla="*/ 71 h 115"/>
                  <a:gd name="T24" fmla="*/ 94 w 231"/>
                  <a:gd name="T25" fmla="*/ 55 h 115"/>
                  <a:gd name="T26" fmla="*/ 109 w 231"/>
                  <a:gd name="T27" fmla="*/ 40 h 115"/>
                  <a:gd name="T28" fmla="*/ 115 w 231"/>
                  <a:gd name="T29" fmla="*/ 37 h 115"/>
                  <a:gd name="T30" fmla="*/ 130 w 231"/>
                  <a:gd name="T31" fmla="*/ 31 h 115"/>
                  <a:gd name="T32" fmla="*/ 142 w 231"/>
                  <a:gd name="T33" fmla="*/ 24 h 115"/>
                  <a:gd name="T34" fmla="*/ 154 w 231"/>
                  <a:gd name="T35" fmla="*/ 21 h 115"/>
                  <a:gd name="T36" fmla="*/ 164 w 231"/>
                  <a:gd name="T37" fmla="*/ 18 h 115"/>
                  <a:gd name="T38" fmla="*/ 175 w 231"/>
                  <a:gd name="T39" fmla="*/ 21 h 115"/>
                  <a:gd name="T40" fmla="*/ 190 w 231"/>
                  <a:gd name="T41" fmla="*/ 24 h 115"/>
                  <a:gd name="T42" fmla="*/ 205 w 231"/>
                  <a:gd name="T43" fmla="*/ 31 h 115"/>
                  <a:gd name="T44" fmla="*/ 215 w 231"/>
                  <a:gd name="T45" fmla="*/ 37 h 115"/>
                  <a:gd name="T46" fmla="*/ 218 w 231"/>
                  <a:gd name="T47" fmla="*/ 43 h 115"/>
                  <a:gd name="T48" fmla="*/ 230 w 231"/>
                  <a:gd name="T49" fmla="*/ 12 h 115"/>
                  <a:gd name="T50" fmla="*/ 221 w 231"/>
                  <a:gd name="T51" fmla="*/ 9 h 115"/>
                  <a:gd name="T52" fmla="*/ 209 w 231"/>
                  <a:gd name="T53" fmla="*/ 3 h 115"/>
                  <a:gd name="T54" fmla="*/ 194 w 231"/>
                  <a:gd name="T55" fmla="*/ 0 h 115"/>
                  <a:gd name="T56" fmla="*/ 179 w 231"/>
                  <a:gd name="T57" fmla="*/ 0 h 115"/>
                  <a:gd name="T58" fmla="*/ 167 w 231"/>
                  <a:gd name="T59" fmla="*/ 0 h 115"/>
                  <a:gd name="T60" fmla="*/ 154 w 231"/>
                  <a:gd name="T61" fmla="*/ 3 h 115"/>
                  <a:gd name="T62" fmla="*/ 139 w 231"/>
                  <a:gd name="T63" fmla="*/ 9 h 115"/>
                  <a:gd name="T64" fmla="*/ 130 w 231"/>
                  <a:gd name="T65" fmla="*/ 12 h 115"/>
                  <a:gd name="T66" fmla="*/ 124 w 231"/>
                  <a:gd name="T67" fmla="*/ 18 h 115"/>
                  <a:gd name="T68" fmla="*/ 109 w 231"/>
                  <a:gd name="T69" fmla="*/ 31 h 115"/>
                  <a:gd name="T70" fmla="*/ 97 w 231"/>
                  <a:gd name="T71" fmla="*/ 43 h 115"/>
                  <a:gd name="T72" fmla="*/ 88 w 231"/>
                  <a:gd name="T73" fmla="*/ 55 h 115"/>
                  <a:gd name="T74" fmla="*/ 79 w 231"/>
                  <a:gd name="T75" fmla="*/ 68 h 115"/>
                  <a:gd name="T76" fmla="*/ 73 w 231"/>
                  <a:gd name="T77" fmla="*/ 73 h 115"/>
                  <a:gd name="T78" fmla="*/ 61 w 231"/>
                  <a:gd name="T79" fmla="*/ 83 h 115"/>
                  <a:gd name="T80" fmla="*/ 51 w 231"/>
                  <a:gd name="T81" fmla="*/ 86 h 115"/>
                  <a:gd name="T82" fmla="*/ 43 w 231"/>
                  <a:gd name="T83" fmla="*/ 89 h 115"/>
                  <a:gd name="T84" fmla="*/ 33 w 231"/>
                  <a:gd name="T85" fmla="*/ 89 h 115"/>
                  <a:gd name="T86" fmla="*/ 24 w 231"/>
                  <a:gd name="T87" fmla="*/ 89 h 115"/>
                  <a:gd name="T88" fmla="*/ 18 w 231"/>
                  <a:gd name="T89" fmla="*/ 86 h 115"/>
                  <a:gd name="T90" fmla="*/ 6 w 231"/>
                  <a:gd name="T91" fmla="*/ 80 h 115"/>
                  <a:gd name="T92" fmla="*/ 0 w 231"/>
                  <a:gd name="T93" fmla="*/ 111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1" h="115">
                    <a:moveTo>
                      <a:pt x="0" y="111"/>
                    </a:moveTo>
                    <a:lnTo>
                      <a:pt x="6" y="114"/>
                    </a:lnTo>
                    <a:lnTo>
                      <a:pt x="18" y="114"/>
                    </a:lnTo>
                    <a:lnTo>
                      <a:pt x="27" y="114"/>
                    </a:lnTo>
                    <a:lnTo>
                      <a:pt x="39" y="111"/>
                    </a:lnTo>
                    <a:lnTo>
                      <a:pt x="48" y="108"/>
                    </a:lnTo>
                    <a:lnTo>
                      <a:pt x="58" y="104"/>
                    </a:lnTo>
                    <a:lnTo>
                      <a:pt x="63" y="101"/>
                    </a:lnTo>
                    <a:lnTo>
                      <a:pt x="73" y="93"/>
                    </a:lnTo>
                    <a:lnTo>
                      <a:pt x="76" y="83"/>
                    </a:lnTo>
                    <a:lnTo>
                      <a:pt x="81" y="77"/>
                    </a:lnTo>
                    <a:lnTo>
                      <a:pt x="84" y="71"/>
                    </a:lnTo>
                    <a:lnTo>
                      <a:pt x="94" y="55"/>
                    </a:lnTo>
                    <a:lnTo>
                      <a:pt x="109" y="40"/>
                    </a:lnTo>
                    <a:lnTo>
                      <a:pt x="115" y="37"/>
                    </a:lnTo>
                    <a:lnTo>
                      <a:pt x="130" y="31"/>
                    </a:lnTo>
                    <a:lnTo>
                      <a:pt x="142" y="24"/>
                    </a:lnTo>
                    <a:lnTo>
                      <a:pt x="154" y="21"/>
                    </a:lnTo>
                    <a:lnTo>
                      <a:pt x="164" y="18"/>
                    </a:lnTo>
                    <a:lnTo>
                      <a:pt x="175" y="21"/>
                    </a:lnTo>
                    <a:lnTo>
                      <a:pt x="190" y="24"/>
                    </a:lnTo>
                    <a:lnTo>
                      <a:pt x="205" y="31"/>
                    </a:lnTo>
                    <a:lnTo>
                      <a:pt x="215" y="37"/>
                    </a:lnTo>
                    <a:lnTo>
                      <a:pt x="218" y="43"/>
                    </a:lnTo>
                    <a:lnTo>
                      <a:pt x="230" y="12"/>
                    </a:lnTo>
                    <a:lnTo>
                      <a:pt x="221" y="9"/>
                    </a:lnTo>
                    <a:lnTo>
                      <a:pt x="209" y="3"/>
                    </a:lnTo>
                    <a:lnTo>
                      <a:pt x="194" y="0"/>
                    </a:lnTo>
                    <a:lnTo>
                      <a:pt x="179" y="0"/>
                    </a:lnTo>
                    <a:lnTo>
                      <a:pt x="167" y="0"/>
                    </a:lnTo>
                    <a:lnTo>
                      <a:pt x="154" y="3"/>
                    </a:lnTo>
                    <a:lnTo>
                      <a:pt x="139" y="9"/>
                    </a:lnTo>
                    <a:lnTo>
                      <a:pt x="130" y="12"/>
                    </a:lnTo>
                    <a:lnTo>
                      <a:pt x="124" y="18"/>
                    </a:lnTo>
                    <a:lnTo>
                      <a:pt x="109" y="31"/>
                    </a:lnTo>
                    <a:lnTo>
                      <a:pt x="97" y="43"/>
                    </a:lnTo>
                    <a:lnTo>
                      <a:pt x="88" y="55"/>
                    </a:lnTo>
                    <a:lnTo>
                      <a:pt x="79" y="68"/>
                    </a:lnTo>
                    <a:lnTo>
                      <a:pt x="73" y="73"/>
                    </a:lnTo>
                    <a:lnTo>
                      <a:pt x="61" y="83"/>
                    </a:lnTo>
                    <a:lnTo>
                      <a:pt x="51" y="86"/>
                    </a:lnTo>
                    <a:lnTo>
                      <a:pt x="43" y="89"/>
                    </a:lnTo>
                    <a:lnTo>
                      <a:pt x="33" y="89"/>
                    </a:lnTo>
                    <a:lnTo>
                      <a:pt x="24" y="89"/>
                    </a:lnTo>
                    <a:lnTo>
                      <a:pt x="18" y="86"/>
                    </a:lnTo>
                    <a:lnTo>
                      <a:pt x="6" y="80"/>
                    </a:lnTo>
                    <a:lnTo>
                      <a:pt x="0" y="111"/>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95" name="Freeform 81"/>
              <p:cNvSpPr>
                <a:spLocks/>
              </p:cNvSpPr>
              <p:nvPr/>
            </p:nvSpPr>
            <p:spPr bwMode="ltGray">
              <a:xfrm>
                <a:off x="2991" y="598"/>
                <a:ext cx="102" cy="307"/>
              </a:xfrm>
              <a:custGeom>
                <a:avLst/>
                <a:gdLst>
                  <a:gd name="T0" fmla="*/ 50 w 102"/>
                  <a:gd name="T1" fmla="*/ 3 h 307"/>
                  <a:gd name="T2" fmla="*/ 47 w 102"/>
                  <a:gd name="T3" fmla="*/ 13 h 307"/>
                  <a:gd name="T4" fmla="*/ 44 w 102"/>
                  <a:gd name="T5" fmla="*/ 16 h 307"/>
                  <a:gd name="T6" fmla="*/ 44 w 102"/>
                  <a:gd name="T7" fmla="*/ 23 h 307"/>
                  <a:gd name="T8" fmla="*/ 39 w 102"/>
                  <a:gd name="T9" fmla="*/ 39 h 307"/>
                  <a:gd name="T10" fmla="*/ 30 w 102"/>
                  <a:gd name="T11" fmla="*/ 61 h 307"/>
                  <a:gd name="T12" fmla="*/ 27 w 102"/>
                  <a:gd name="T13" fmla="*/ 78 h 307"/>
                  <a:gd name="T14" fmla="*/ 20 w 102"/>
                  <a:gd name="T15" fmla="*/ 94 h 307"/>
                  <a:gd name="T16" fmla="*/ 20 w 102"/>
                  <a:gd name="T17" fmla="*/ 107 h 307"/>
                  <a:gd name="T18" fmla="*/ 20 w 102"/>
                  <a:gd name="T19" fmla="*/ 120 h 307"/>
                  <a:gd name="T20" fmla="*/ 24 w 102"/>
                  <a:gd name="T21" fmla="*/ 129 h 307"/>
                  <a:gd name="T22" fmla="*/ 27 w 102"/>
                  <a:gd name="T23" fmla="*/ 136 h 307"/>
                  <a:gd name="T24" fmla="*/ 35 w 102"/>
                  <a:gd name="T25" fmla="*/ 148 h 307"/>
                  <a:gd name="T26" fmla="*/ 47 w 102"/>
                  <a:gd name="T27" fmla="*/ 161 h 307"/>
                  <a:gd name="T28" fmla="*/ 57 w 102"/>
                  <a:gd name="T29" fmla="*/ 174 h 307"/>
                  <a:gd name="T30" fmla="*/ 77 w 102"/>
                  <a:gd name="T31" fmla="*/ 196 h 307"/>
                  <a:gd name="T32" fmla="*/ 89 w 102"/>
                  <a:gd name="T33" fmla="*/ 216 h 307"/>
                  <a:gd name="T34" fmla="*/ 95 w 102"/>
                  <a:gd name="T35" fmla="*/ 225 h 307"/>
                  <a:gd name="T36" fmla="*/ 98 w 102"/>
                  <a:gd name="T37" fmla="*/ 236 h 307"/>
                  <a:gd name="T38" fmla="*/ 101 w 102"/>
                  <a:gd name="T39" fmla="*/ 252 h 307"/>
                  <a:gd name="T40" fmla="*/ 101 w 102"/>
                  <a:gd name="T41" fmla="*/ 265 h 307"/>
                  <a:gd name="T42" fmla="*/ 101 w 102"/>
                  <a:gd name="T43" fmla="*/ 274 h 307"/>
                  <a:gd name="T44" fmla="*/ 95 w 102"/>
                  <a:gd name="T45" fmla="*/ 293 h 307"/>
                  <a:gd name="T46" fmla="*/ 92 w 102"/>
                  <a:gd name="T47" fmla="*/ 306 h 307"/>
                  <a:gd name="T48" fmla="*/ 69 w 102"/>
                  <a:gd name="T49" fmla="*/ 287 h 307"/>
                  <a:gd name="T50" fmla="*/ 74 w 102"/>
                  <a:gd name="T51" fmla="*/ 274 h 307"/>
                  <a:gd name="T52" fmla="*/ 77 w 102"/>
                  <a:gd name="T53" fmla="*/ 261 h 307"/>
                  <a:gd name="T54" fmla="*/ 80 w 102"/>
                  <a:gd name="T55" fmla="*/ 249 h 307"/>
                  <a:gd name="T56" fmla="*/ 83 w 102"/>
                  <a:gd name="T57" fmla="*/ 236 h 307"/>
                  <a:gd name="T58" fmla="*/ 80 w 102"/>
                  <a:gd name="T59" fmla="*/ 222 h 307"/>
                  <a:gd name="T60" fmla="*/ 77 w 102"/>
                  <a:gd name="T61" fmla="*/ 209 h 307"/>
                  <a:gd name="T62" fmla="*/ 71 w 102"/>
                  <a:gd name="T63" fmla="*/ 196 h 307"/>
                  <a:gd name="T64" fmla="*/ 65 w 102"/>
                  <a:gd name="T65" fmla="*/ 190 h 307"/>
                  <a:gd name="T66" fmla="*/ 54 w 102"/>
                  <a:gd name="T67" fmla="*/ 180 h 307"/>
                  <a:gd name="T68" fmla="*/ 42 w 102"/>
                  <a:gd name="T69" fmla="*/ 168 h 307"/>
                  <a:gd name="T70" fmla="*/ 30 w 102"/>
                  <a:gd name="T71" fmla="*/ 155 h 307"/>
                  <a:gd name="T72" fmla="*/ 20 w 102"/>
                  <a:gd name="T73" fmla="*/ 142 h 307"/>
                  <a:gd name="T74" fmla="*/ 12 w 102"/>
                  <a:gd name="T75" fmla="*/ 123 h 307"/>
                  <a:gd name="T76" fmla="*/ 3 w 102"/>
                  <a:gd name="T77" fmla="*/ 110 h 307"/>
                  <a:gd name="T78" fmla="*/ 0 w 102"/>
                  <a:gd name="T79" fmla="*/ 100 h 307"/>
                  <a:gd name="T80" fmla="*/ 0 w 102"/>
                  <a:gd name="T81" fmla="*/ 84 h 307"/>
                  <a:gd name="T82" fmla="*/ 0 w 102"/>
                  <a:gd name="T83" fmla="*/ 61 h 307"/>
                  <a:gd name="T84" fmla="*/ 0 w 102"/>
                  <a:gd name="T85" fmla="*/ 48 h 307"/>
                  <a:gd name="T86" fmla="*/ 3 w 102"/>
                  <a:gd name="T87" fmla="*/ 32 h 307"/>
                  <a:gd name="T88" fmla="*/ 6 w 102"/>
                  <a:gd name="T89" fmla="*/ 19 h 307"/>
                  <a:gd name="T90" fmla="*/ 6 w 102"/>
                  <a:gd name="T91" fmla="*/ 10 h 307"/>
                  <a:gd name="T92" fmla="*/ 12 w 102"/>
                  <a:gd name="T93" fmla="*/ 0 h 307"/>
                  <a:gd name="T94" fmla="*/ 50 w 102"/>
                  <a:gd name="T95" fmla="*/ 3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2" h="307">
                    <a:moveTo>
                      <a:pt x="50" y="3"/>
                    </a:moveTo>
                    <a:lnTo>
                      <a:pt x="47" y="13"/>
                    </a:lnTo>
                    <a:lnTo>
                      <a:pt x="44" y="16"/>
                    </a:lnTo>
                    <a:lnTo>
                      <a:pt x="44" y="23"/>
                    </a:lnTo>
                    <a:lnTo>
                      <a:pt x="39" y="39"/>
                    </a:lnTo>
                    <a:lnTo>
                      <a:pt x="30" y="61"/>
                    </a:lnTo>
                    <a:lnTo>
                      <a:pt x="27" y="78"/>
                    </a:lnTo>
                    <a:lnTo>
                      <a:pt x="20" y="94"/>
                    </a:lnTo>
                    <a:lnTo>
                      <a:pt x="20" y="107"/>
                    </a:lnTo>
                    <a:lnTo>
                      <a:pt x="20" y="120"/>
                    </a:lnTo>
                    <a:lnTo>
                      <a:pt x="24" y="129"/>
                    </a:lnTo>
                    <a:lnTo>
                      <a:pt x="27" y="136"/>
                    </a:lnTo>
                    <a:lnTo>
                      <a:pt x="35" y="148"/>
                    </a:lnTo>
                    <a:lnTo>
                      <a:pt x="47" y="161"/>
                    </a:lnTo>
                    <a:lnTo>
                      <a:pt x="57" y="174"/>
                    </a:lnTo>
                    <a:lnTo>
                      <a:pt x="77" y="196"/>
                    </a:lnTo>
                    <a:lnTo>
                      <a:pt x="89" y="216"/>
                    </a:lnTo>
                    <a:lnTo>
                      <a:pt x="95" y="225"/>
                    </a:lnTo>
                    <a:lnTo>
                      <a:pt x="98" y="236"/>
                    </a:lnTo>
                    <a:lnTo>
                      <a:pt x="101" y="252"/>
                    </a:lnTo>
                    <a:lnTo>
                      <a:pt x="101" y="265"/>
                    </a:lnTo>
                    <a:lnTo>
                      <a:pt x="101" y="274"/>
                    </a:lnTo>
                    <a:lnTo>
                      <a:pt x="95" y="293"/>
                    </a:lnTo>
                    <a:lnTo>
                      <a:pt x="92" y="306"/>
                    </a:lnTo>
                    <a:lnTo>
                      <a:pt x="69" y="287"/>
                    </a:lnTo>
                    <a:lnTo>
                      <a:pt x="74" y="274"/>
                    </a:lnTo>
                    <a:lnTo>
                      <a:pt x="77" y="261"/>
                    </a:lnTo>
                    <a:lnTo>
                      <a:pt x="80" y="249"/>
                    </a:lnTo>
                    <a:lnTo>
                      <a:pt x="83" y="236"/>
                    </a:lnTo>
                    <a:lnTo>
                      <a:pt x="80" y="222"/>
                    </a:lnTo>
                    <a:lnTo>
                      <a:pt x="77" y="209"/>
                    </a:lnTo>
                    <a:lnTo>
                      <a:pt x="71" y="196"/>
                    </a:lnTo>
                    <a:lnTo>
                      <a:pt x="65" y="190"/>
                    </a:lnTo>
                    <a:lnTo>
                      <a:pt x="54" y="180"/>
                    </a:lnTo>
                    <a:lnTo>
                      <a:pt x="42" y="168"/>
                    </a:lnTo>
                    <a:lnTo>
                      <a:pt x="30" y="155"/>
                    </a:lnTo>
                    <a:lnTo>
                      <a:pt x="20" y="142"/>
                    </a:lnTo>
                    <a:lnTo>
                      <a:pt x="12" y="123"/>
                    </a:lnTo>
                    <a:lnTo>
                      <a:pt x="3" y="110"/>
                    </a:lnTo>
                    <a:lnTo>
                      <a:pt x="0" y="100"/>
                    </a:lnTo>
                    <a:lnTo>
                      <a:pt x="0" y="84"/>
                    </a:lnTo>
                    <a:lnTo>
                      <a:pt x="0" y="61"/>
                    </a:lnTo>
                    <a:lnTo>
                      <a:pt x="0" y="48"/>
                    </a:lnTo>
                    <a:lnTo>
                      <a:pt x="3" y="32"/>
                    </a:lnTo>
                    <a:lnTo>
                      <a:pt x="6" y="19"/>
                    </a:lnTo>
                    <a:lnTo>
                      <a:pt x="6" y="10"/>
                    </a:lnTo>
                    <a:lnTo>
                      <a:pt x="12" y="0"/>
                    </a:lnTo>
                    <a:lnTo>
                      <a:pt x="50" y="3"/>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96" name="Freeform 82"/>
              <p:cNvSpPr>
                <a:spLocks/>
              </p:cNvSpPr>
              <p:nvPr/>
            </p:nvSpPr>
            <p:spPr bwMode="ltGray">
              <a:xfrm>
                <a:off x="901" y="498"/>
                <a:ext cx="104" cy="309"/>
              </a:xfrm>
              <a:custGeom>
                <a:avLst/>
                <a:gdLst>
                  <a:gd name="T0" fmla="*/ 53 w 104"/>
                  <a:gd name="T1" fmla="*/ 6 h 309"/>
                  <a:gd name="T2" fmla="*/ 51 w 104"/>
                  <a:gd name="T3" fmla="*/ 16 h 309"/>
                  <a:gd name="T4" fmla="*/ 47 w 104"/>
                  <a:gd name="T5" fmla="*/ 16 h 309"/>
                  <a:gd name="T6" fmla="*/ 44 w 104"/>
                  <a:gd name="T7" fmla="*/ 22 h 309"/>
                  <a:gd name="T8" fmla="*/ 39 w 104"/>
                  <a:gd name="T9" fmla="*/ 42 h 309"/>
                  <a:gd name="T10" fmla="*/ 29 w 104"/>
                  <a:gd name="T11" fmla="*/ 65 h 309"/>
                  <a:gd name="T12" fmla="*/ 27 w 104"/>
                  <a:gd name="T13" fmla="*/ 77 h 309"/>
                  <a:gd name="T14" fmla="*/ 24 w 104"/>
                  <a:gd name="T15" fmla="*/ 97 h 309"/>
                  <a:gd name="T16" fmla="*/ 24 w 104"/>
                  <a:gd name="T17" fmla="*/ 106 h 309"/>
                  <a:gd name="T18" fmla="*/ 24 w 104"/>
                  <a:gd name="T19" fmla="*/ 120 h 309"/>
                  <a:gd name="T20" fmla="*/ 27 w 104"/>
                  <a:gd name="T21" fmla="*/ 130 h 309"/>
                  <a:gd name="T22" fmla="*/ 29 w 104"/>
                  <a:gd name="T23" fmla="*/ 139 h 309"/>
                  <a:gd name="T24" fmla="*/ 39 w 104"/>
                  <a:gd name="T25" fmla="*/ 149 h 309"/>
                  <a:gd name="T26" fmla="*/ 47 w 104"/>
                  <a:gd name="T27" fmla="*/ 162 h 309"/>
                  <a:gd name="T28" fmla="*/ 59 w 104"/>
                  <a:gd name="T29" fmla="*/ 178 h 309"/>
                  <a:gd name="T30" fmla="*/ 80 w 104"/>
                  <a:gd name="T31" fmla="*/ 201 h 309"/>
                  <a:gd name="T32" fmla="*/ 91 w 104"/>
                  <a:gd name="T33" fmla="*/ 217 h 309"/>
                  <a:gd name="T34" fmla="*/ 97 w 104"/>
                  <a:gd name="T35" fmla="*/ 227 h 309"/>
                  <a:gd name="T36" fmla="*/ 100 w 104"/>
                  <a:gd name="T37" fmla="*/ 239 h 309"/>
                  <a:gd name="T38" fmla="*/ 103 w 104"/>
                  <a:gd name="T39" fmla="*/ 252 h 309"/>
                  <a:gd name="T40" fmla="*/ 103 w 104"/>
                  <a:gd name="T41" fmla="*/ 265 h 309"/>
                  <a:gd name="T42" fmla="*/ 100 w 104"/>
                  <a:gd name="T43" fmla="*/ 279 h 309"/>
                  <a:gd name="T44" fmla="*/ 97 w 104"/>
                  <a:gd name="T45" fmla="*/ 295 h 309"/>
                  <a:gd name="T46" fmla="*/ 91 w 104"/>
                  <a:gd name="T47" fmla="*/ 308 h 309"/>
                  <a:gd name="T48" fmla="*/ 71 w 104"/>
                  <a:gd name="T49" fmla="*/ 288 h 309"/>
                  <a:gd name="T50" fmla="*/ 76 w 104"/>
                  <a:gd name="T51" fmla="*/ 279 h 309"/>
                  <a:gd name="T52" fmla="*/ 80 w 104"/>
                  <a:gd name="T53" fmla="*/ 262 h 309"/>
                  <a:gd name="T54" fmla="*/ 83 w 104"/>
                  <a:gd name="T55" fmla="*/ 252 h 309"/>
                  <a:gd name="T56" fmla="*/ 83 w 104"/>
                  <a:gd name="T57" fmla="*/ 236 h 309"/>
                  <a:gd name="T58" fmla="*/ 83 w 104"/>
                  <a:gd name="T59" fmla="*/ 227 h 309"/>
                  <a:gd name="T60" fmla="*/ 76 w 104"/>
                  <a:gd name="T61" fmla="*/ 211 h 309"/>
                  <a:gd name="T62" fmla="*/ 74 w 104"/>
                  <a:gd name="T63" fmla="*/ 201 h 309"/>
                  <a:gd name="T64" fmla="*/ 68 w 104"/>
                  <a:gd name="T65" fmla="*/ 190 h 309"/>
                  <a:gd name="T66" fmla="*/ 56 w 104"/>
                  <a:gd name="T67" fmla="*/ 181 h 309"/>
                  <a:gd name="T68" fmla="*/ 41 w 104"/>
                  <a:gd name="T69" fmla="*/ 168 h 309"/>
                  <a:gd name="T70" fmla="*/ 29 w 104"/>
                  <a:gd name="T71" fmla="*/ 155 h 309"/>
                  <a:gd name="T72" fmla="*/ 24 w 104"/>
                  <a:gd name="T73" fmla="*/ 146 h 309"/>
                  <a:gd name="T74" fmla="*/ 12 w 104"/>
                  <a:gd name="T75" fmla="*/ 126 h 309"/>
                  <a:gd name="T76" fmla="*/ 6 w 104"/>
                  <a:gd name="T77" fmla="*/ 109 h 309"/>
                  <a:gd name="T78" fmla="*/ 3 w 104"/>
                  <a:gd name="T79" fmla="*/ 100 h 309"/>
                  <a:gd name="T80" fmla="*/ 0 w 104"/>
                  <a:gd name="T81" fmla="*/ 84 h 309"/>
                  <a:gd name="T82" fmla="*/ 0 w 104"/>
                  <a:gd name="T83" fmla="*/ 61 h 309"/>
                  <a:gd name="T84" fmla="*/ 3 w 104"/>
                  <a:gd name="T85" fmla="*/ 49 h 309"/>
                  <a:gd name="T86" fmla="*/ 6 w 104"/>
                  <a:gd name="T87" fmla="*/ 35 h 309"/>
                  <a:gd name="T88" fmla="*/ 6 w 104"/>
                  <a:gd name="T89" fmla="*/ 22 h 309"/>
                  <a:gd name="T90" fmla="*/ 9 w 104"/>
                  <a:gd name="T91" fmla="*/ 9 h 309"/>
                  <a:gd name="T92" fmla="*/ 15 w 104"/>
                  <a:gd name="T93" fmla="*/ 0 h 309"/>
                  <a:gd name="T94" fmla="*/ 53 w 104"/>
                  <a:gd name="T95" fmla="*/ 6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4" h="309">
                    <a:moveTo>
                      <a:pt x="53" y="6"/>
                    </a:moveTo>
                    <a:lnTo>
                      <a:pt x="51" y="16"/>
                    </a:lnTo>
                    <a:lnTo>
                      <a:pt x="47" y="16"/>
                    </a:lnTo>
                    <a:lnTo>
                      <a:pt x="44" y="22"/>
                    </a:lnTo>
                    <a:lnTo>
                      <a:pt x="39" y="42"/>
                    </a:lnTo>
                    <a:lnTo>
                      <a:pt x="29" y="65"/>
                    </a:lnTo>
                    <a:lnTo>
                      <a:pt x="27" y="77"/>
                    </a:lnTo>
                    <a:lnTo>
                      <a:pt x="24" y="97"/>
                    </a:lnTo>
                    <a:lnTo>
                      <a:pt x="24" y="106"/>
                    </a:lnTo>
                    <a:lnTo>
                      <a:pt x="24" y="120"/>
                    </a:lnTo>
                    <a:lnTo>
                      <a:pt x="27" y="130"/>
                    </a:lnTo>
                    <a:lnTo>
                      <a:pt x="29" y="139"/>
                    </a:lnTo>
                    <a:lnTo>
                      <a:pt x="39" y="149"/>
                    </a:lnTo>
                    <a:lnTo>
                      <a:pt x="47" y="162"/>
                    </a:lnTo>
                    <a:lnTo>
                      <a:pt x="59" y="178"/>
                    </a:lnTo>
                    <a:lnTo>
                      <a:pt x="80" y="201"/>
                    </a:lnTo>
                    <a:lnTo>
                      <a:pt x="91" y="217"/>
                    </a:lnTo>
                    <a:lnTo>
                      <a:pt x="97" y="227"/>
                    </a:lnTo>
                    <a:lnTo>
                      <a:pt x="100" y="239"/>
                    </a:lnTo>
                    <a:lnTo>
                      <a:pt x="103" y="252"/>
                    </a:lnTo>
                    <a:lnTo>
                      <a:pt x="103" y="265"/>
                    </a:lnTo>
                    <a:lnTo>
                      <a:pt x="100" y="279"/>
                    </a:lnTo>
                    <a:lnTo>
                      <a:pt x="97" y="295"/>
                    </a:lnTo>
                    <a:lnTo>
                      <a:pt x="91" y="308"/>
                    </a:lnTo>
                    <a:lnTo>
                      <a:pt x="71" y="288"/>
                    </a:lnTo>
                    <a:lnTo>
                      <a:pt x="76" y="279"/>
                    </a:lnTo>
                    <a:lnTo>
                      <a:pt x="80" y="262"/>
                    </a:lnTo>
                    <a:lnTo>
                      <a:pt x="83" y="252"/>
                    </a:lnTo>
                    <a:lnTo>
                      <a:pt x="83" y="236"/>
                    </a:lnTo>
                    <a:lnTo>
                      <a:pt x="83" y="227"/>
                    </a:lnTo>
                    <a:lnTo>
                      <a:pt x="76" y="211"/>
                    </a:lnTo>
                    <a:lnTo>
                      <a:pt x="74" y="201"/>
                    </a:lnTo>
                    <a:lnTo>
                      <a:pt x="68" y="190"/>
                    </a:lnTo>
                    <a:lnTo>
                      <a:pt x="56" y="181"/>
                    </a:lnTo>
                    <a:lnTo>
                      <a:pt x="41" y="168"/>
                    </a:lnTo>
                    <a:lnTo>
                      <a:pt x="29" y="155"/>
                    </a:lnTo>
                    <a:lnTo>
                      <a:pt x="24" y="146"/>
                    </a:lnTo>
                    <a:lnTo>
                      <a:pt x="12" y="126"/>
                    </a:lnTo>
                    <a:lnTo>
                      <a:pt x="6" y="109"/>
                    </a:lnTo>
                    <a:lnTo>
                      <a:pt x="3" y="100"/>
                    </a:lnTo>
                    <a:lnTo>
                      <a:pt x="0" y="84"/>
                    </a:lnTo>
                    <a:lnTo>
                      <a:pt x="0" y="61"/>
                    </a:lnTo>
                    <a:lnTo>
                      <a:pt x="3" y="49"/>
                    </a:lnTo>
                    <a:lnTo>
                      <a:pt x="6" y="35"/>
                    </a:lnTo>
                    <a:lnTo>
                      <a:pt x="6" y="22"/>
                    </a:lnTo>
                    <a:lnTo>
                      <a:pt x="9" y="9"/>
                    </a:lnTo>
                    <a:lnTo>
                      <a:pt x="15" y="0"/>
                    </a:lnTo>
                    <a:lnTo>
                      <a:pt x="53" y="6"/>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97" name="Freeform 83"/>
              <p:cNvSpPr>
                <a:spLocks/>
              </p:cNvSpPr>
              <p:nvPr/>
            </p:nvSpPr>
            <p:spPr bwMode="ltGray">
              <a:xfrm>
                <a:off x="2268" y="493"/>
                <a:ext cx="58" cy="102"/>
              </a:xfrm>
              <a:custGeom>
                <a:avLst/>
                <a:gdLst>
                  <a:gd name="T0" fmla="*/ 16 w 58"/>
                  <a:gd name="T1" fmla="*/ 101 h 102"/>
                  <a:gd name="T2" fmla="*/ 0 w 58"/>
                  <a:gd name="T3" fmla="*/ 0 h 102"/>
                  <a:gd name="T4" fmla="*/ 57 w 58"/>
                  <a:gd name="T5" fmla="*/ 52 h 102"/>
                  <a:gd name="T6" fmla="*/ 16 w 58"/>
                  <a:gd name="T7" fmla="*/ 101 h 102"/>
                </a:gdLst>
                <a:ahLst/>
                <a:cxnLst>
                  <a:cxn ang="0">
                    <a:pos x="T0" y="T1"/>
                  </a:cxn>
                  <a:cxn ang="0">
                    <a:pos x="T2" y="T3"/>
                  </a:cxn>
                  <a:cxn ang="0">
                    <a:pos x="T4" y="T5"/>
                  </a:cxn>
                  <a:cxn ang="0">
                    <a:pos x="T6" y="T7"/>
                  </a:cxn>
                </a:cxnLst>
                <a:rect l="0" t="0" r="r" b="b"/>
                <a:pathLst>
                  <a:path w="58" h="102">
                    <a:moveTo>
                      <a:pt x="16" y="101"/>
                    </a:moveTo>
                    <a:lnTo>
                      <a:pt x="0" y="0"/>
                    </a:lnTo>
                    <a:lnTo>
                      <a:pt x="57" y="52"/>
                    </a:lnTo>
                    <a:lnTo>
                      <a:pt x="16" y="101"/>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98" name="Freeform 84"/>
              <p:cNvSpPr>
                <a:spLocks/>
              </p:cNvSpPr>
              <p:nvPr/>
            </p:nvSpPr>
            <p:spPr bwMode="ltGray">
              <a:xfrm>
                <a:off x="5060" y="541"/>
                <a:ext cx="57" cy="65"/>
              </a:xfrm>
              <a:custGeom>
                <a:avLst/>
                <a:gdLst>
                  <a:gd name="T0" fmla="*/ 18 w 57"/>
                  <a:gd name="T1" fmla="*/ 0 h 65"/>
                  <a:gd name="T2" fmla="*/ 0 w 57"/>
                  <a:gd name="T3" fmla="*/ 44 h 65"/>
                  <a:gd name="T4" fmla="*/ 38 w 57"/>
                  <a:gd name="T5" fmla="*/ 64 h 65"/>
                  <a:gd name="T6" fmla="*/ 56 w 57"/>
                  <a:gd name="T7" fmla="*/ 23 h 65"/>
                  <a:gd name="T8" fmla="*/ 18 w 57"/>
                  <a:gd name="T9" fmla="*/ 0 h 65"/>
                </a:gdLst>
                <a:ahLst/>
                <a:cxnLst>
                  <a:cxn ang="0">
                    <a:pos x="T0" y="T1"/>
                  </a:cxn>
                  <a:cxn ang="0">
                    <a:pos x="T2" y="T3"/>
                  </a:cxn>
                  <a:cxn ang="0">
                    <a:pos x="T4" y="T5"/>
                  </a:cxn>
                  <a:cxn ang="0">
                    <a:pos x="T6" y="T7"/>
                  </a:cxn>
                  <a:cxn ang="0">
                    <a:pos x="T8" y="T9"/>
                  </a:cxn>
                </a:cxnLst>
                <a:rect l="0" t="0" r="r" b="b"/>
                <a:pathLst>
                  <a:path w="57" h="65">
                    <a:moveTo>
                      <a:pt x="18" y="0"/>
                    </a:moveTo>
                    <a:lnTo>
                      <a:pt x="0" y="44"/>
                    </a:lnTo>
                    <a:lnTo>
                      <a:pt x="38" y="64"/>
                    </a:lnTo>
                    <a:lnTo>
                      <a:pt x="56" y="23"/>
                    </a:lnTo>
                    <a:lnTo>
                      <a:pt x="18" y="0"/>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99" name="Freeform 85"/>
              <p:cNvSpPr>
                <a:spLocks/>
              </p:cNvSpPr>
              <p:nvPr/>
            </p:nvSpPr>
            <p:spPr bwMode="ltGray">
              <a:xfrm>
                <a:off x="4717" y="510"/>
                <a:ext cx="153" cy="75"/>
              </a:xfrm>
              <a:custGeom>
                <a:avLst/>
                <a:gdLst>
                  <a:gd name="T0" fmla="*/ 3 w 153"/>
                  <a:gd name="T1" fmla="*/ 46 h 75"/>
                  <a:gd name="T2" fmla="*/ 15 w 153"/>
                  <a:gd name="T3" fmla="*/ 49 h 75"/>
                  <a:gd name="T4" fmla="*/ 23 w 153"/>
                  <a:gd name="T5" fmla="*/ 49 h 75"/>
                  <a:gd name="T6" fmla="*/ 33 w 153"/>
                  <a:gd name="T7" fmla="*/ 46 h 75"/>
                  <a:gd name="T8" fmla="*/ 42 w 153"/>
                  <a:gd name="T9" fmla="*/ 37 h 75"/>
                  <a:gd name="T10" fmla="*/ 48 w 153"/>
                  <a:gd name="T11" fmla="*/ 28 h 75"/>
                  <a:gd name="T12" fmla="*/ 57 w 153"/>
                  <a:gd name="T13" fmla="*/ 12 h 75"/>
                  <a:gd name="T14" fmla="*/ 68 w 153"/>
                  <a:gd name="T15" fmla="*/ 3 h 75"/>
                  <a:gd name="T16" fmla="*/ 83 w 153"/>
                  <a:gd name="T17" fmla="*/ 0 h 75"/>
                  <a:gd name="T18" fmla="*/ 92 w 153"/>
                  <a:gd name="T19" fmla="*/ 3 h 75"/>
                  <a:gd name="T20" fmla="*/ 104 w 153"/>
                  <a:gd name="T21" fmla="*/ 10 h 75"/>
                  <a:gd name="T22" fmla="*/ 113 w 153"/>
                  <a:gd name="T23" fmla="*/ 15 h 75"/>
                  <a:gd name="T24" fmla="*/ 125 w 153"/>
                  <a:gd name="T25" fmla="*/ 22 h 75"/>
                  <a:gd name="T26" fmla="*/ 137 w 153"/>
                  <a:gd name="T27" fmla="*/ 22 h 75"/>
                  <a:gd name="T28" fmla="*/ 149 w 153"/>
                  <a:gd name="T29" fmla="*/ 15 h 75"/>
                  <a:gd name="T30" fmla="*/ 152 w 153"/>
                  <a:gd name="T31" fmla="*/ 22 h 75"/>
                  <a:gd name="T32" fmla="*/ 143 w 153"/>
                  <a:gd name="T33" fmla="*/ 25 h 75"/>
                  <a:gd name="T34" fmla="*/ 134 w 153"/>
                  <a:gd name="T35" fmla="*/ 28 h 75"/>
                  <a:gd name="T36" fmla="*/ 122 w 153"/>
                  <a:gd name="T37" fmla="*/ 28 h 75"/>
                  <a:gd name="T38" fmla="*/ 113 w 153"/>
                  <a:gd name="T39" fmla="*/ 22 h 75"/>
                  <a:gd name="T40" fmla="*/ 102 w 153"/>
                  <a:gd name="T41" fmla="*/ 15 h 75"/>
                  <a:gd name="T42" fmla="*/ 87 w 153"/>
                  <a:gd name="T43" fmla="*/ 12 h 75"/>
                  <a:gd name="T44" fmla="*/ 75 w 153"/>
                  <a:gd name="T45" fmla="*/ 12 h 75"/>
                  <a:gd name="T46" fmla="*/ 65 w 153"/>
                  <a:gd name="T47" fmla="*/ 15 h 75"/>
                  <a:gd name="T48" fmla="*/ 57 w 153"/>
                  <a:gd name="T49" fmla="*/ 22 h 75"/>
                  <a:gd name="T50" fmla="*/ 50 w 153"/>
                  <a:gd name="T51" fmla="*/ 34 h 75"/>
                  <a:gd name="T52" fmla="*/ 42 w 153"/>
                  <a:gd name="T53" fmla="*/ 53 h 75"/>
                  <a:gd name="T54" fmla="*/ 33 w 153"/>
                  <a:gd name="T55" fmla="*/ 68 h 75"/>
                  <a:gd name="T56" fmla="*/ 23 w 153"/>
                  <a:gd name="T57" fmla="*/ 74 h 75"/>
                  <a:gd name="T58" fmla="*/ 18 w 153"/>
                  <a:gd name="T59" fmla="*/ 74 h 75"/>
                  <a:gd name="T60" fmla="*/ 8 w 153"/>
                  <a:gd name="T61" fmla="*/ 71 h 75"/>
                  <a:gd name="T62" fmla="*/ 0 w 153"/>
                  <a:gd name="T63" fmla="*/ 4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3" h="75">
                    <a:moveTo>
                      <a:pt x="0" y="43"/>
                    </a:moveTo>
                    <a:lnTo>
                      <a:pt x="3" y="46"/>
                    </a:lnTo>
                    <a:lnTo>
                      <a:pt x="8" y="49"/>
                    </a:lnTo>
                    <a:lnTo>
                      <a:pt x="15" y="49"/>
                    </a:lnTo>
                    <a:lnTo>
                      <a:pt x="21" y="49"/>
                    </a:lnTo>
                    <a:lnTo>
                      <a:pt x="23" y="49"/>
                    </a:lnTo>
                    <a:lnTo>
                      <a:pt x="30" y="49"/>
                    </a:lnTo>
                    <a:lnTo>
                      <a:pt x="33" y="46"/>
                    </a:lnTo>
                    <a:lnTo>
                      <a:pt x="35" y="43"/>
                    </a:lnTo>
                    <a:lnTo>
                      <a:pt x="42" y="37"/>
                    </a:lnTo>
                    <a:lnTo>
                      <a:pt x="45" y="31"/>
                    </a:lnTo>
                    <a:lnTo>
                      <a:pt x="48" y="28"/>
                    </a:lnTo>
                    <a:lnTo>
                      <a:pt x="50" y="18"/>
                    </a:lnTo>
                    <a:lnTo>
                      <a:pt x="57" y="12"/>
                    </a:lnTo>
                    <a:lnTo>
                      <a:pt x="62" y="10"/>
                    </a:lnTo>
                    <a:lnTo>
                      <a:pt x="68" y="3"/>
                    </a:lnTo>
                    <a:lnTo>
                      <a:pt x="75" y="0"/>
                    </a:lnTo>
                    <a:lnTo>
                      <a:pt x="83" y="0"/>
                    </a:lnTo>
                    <a:lnTo>
                      <a:pt x="90" y="0"/>
                    </a:lnTo>
                    <a:lnTo>
                      <a:pt x="92" y="3"/>
                    </a:lnTo>
                    <a:lnTo>
                      <a:pt x="98" y="7"/>
                    </a:lnTo>
                    <a:lnTo>
                      <a:pt x="104" y="10"/>
                    </a:lnTo>
                    <a:lnTo>
                      <a:pt x="107" y="12"/>
                    </a:lnTo>
                    <a:lnTo>
                      <a:pt x="113" y="15"/>
                    </a:lnTo>
                    <a:lnTo>
                      <a:pt x="119" y="18"/>
                    </a:lnTo>
                    <a:lnTo>
                      <a:pt x="125" y="22"/>
                    </a:lnTo>
                    <a:lnTo>
                      <a:pt x="131" y="22"/>
                    </a:lnTo>
                    <a:lnTo>
                      <a:pt x="137" y="22"/>
                    </a:lnTo>
                    <a:lnTo>
                      <a:pt x="143" y="18"/>
                    </a:lnTo>
                    <a:lnTo>
                      <a:pt x="149" y="15"/>
                    </a:lnTo>
                    <a:lnTo>
                      <a:pt x="152" y="15"/>
                    </a:lnTo>
                    <a:lnTo>
                      <a:pt x="152" y="22"/>
                    </a:lnTo>
                    <a:lnTo>
                      <a:pt x="149" y="25"/>
                    </a:lnTo>
                    <a:lnTo>
                      <a:pt x="143" y="25"/>
                    </a:lnTo>
                    <a:lnTo>
                      <a:pt x="137" y="28"/>
                    </a:lnTo>
                    <a:lnTo>
                      <a:pt x="134" y="28"/>
                    </a:lnTo>
                    <a:lnTo>
                      <a:pt x="131" y="28"/>
                    </a:lnTo>
                    <a:lnTo>
                      <a:pt x="122" y="28"/>
                    </a:lnTo>
                    <a:lnTo>
                      <a:pt x="119" y="25"/>
                    </a:lnTo>
                    <a:lnTo>
                      <a:pt x="113" y="22"/>
                    </a:lnTo>
                    <a:lnTo>
                      <a:pt x="104" y="15"/>
                    </a:lnTo>
                    <a:lnTo>
                      <a:pt x="102" y="15"/>
                    </a:lnTo>
                    <a:lnTo>
                      <a:pt x="95" y="15"/>
                    </a:lnTo>
                    <a:lnTo>
                      <a:pt x="87" y="12"/>
                    </a:lnTo>
                    <a:lnTo>
                      <a:pt x="80" y="12"/>
                    </a:lnTo>
                    <a:lnTo>
                      <a:pt x="75" y="12"/>
                    </a:lnTo>
                    <a:lnTo>
                      <a:pt x="72" y="15"/>
                    </a:lnTo>
                    <a:lnTo>
                      <a:pt x="65" y="15"/>
                    </a:lnTo>
                    <a:lnTo>
                      <a:pt x="62" y="18"/>
                    </a:lnTo>
                    <a:lnTo>
                      <a:pt x="57" y="22"/>
                    </a:lnTo>
                    <a:lnTo>
                      <a:pt x="53" y="25"/>
                    </a:lnTo>
                    <a:lnTo>
                      <a:pt x="50" y="34"/>
                    </a:lnTo>
                    <a:lnTo>
                      <a:pt x="45" y="43"/>
                    </a:lnTo>
                    <a:lnTo>
                      <a:pt x="42" y="53"/>
                    </a:lnTo>
                    <a:lnTo>
                      <a:pt x="35" y="64"/>
                    </a:lnTo>
                    <a:lnTo>
                      <a:pt x="33" y="68"/>
                    </a:lnTo>
                    <a:lnTo>
                      <a:pt x="30" y="74"/>
                    </a:lnTo>
                    <a:lnTo>
                      <a:pt x="23" y="74"/>
                    </a:lnTo>
                    <a:lnTo>
                      <a:pt x="21" y="74"/>
                    </a:lnTo>
                    <a:lnTo>
                      <a:pt x="18" y="74"/>
                    </a:lnTo>
                    <a:lnTo>
                      <a:pt x="15" y="74"/>
                    </a:lnTo>
                    <a:lnTo>
                      <a:pt x="8" y="71"/>
                    </a:lnTo>
                    <a:lnTo>
                      <a:pt x="3" y="68"/>
                    </a:lnTo>
                    <a:lnTo>
                      <a:pt x="0" y="43"/>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100" name="Freeform 86"/>
              <p:cNvSpPr>
                <a:spLocks/>
              </p:cNvSpPr>
              <p:nvPr/>
            </p:nvSpPr>
            <p:spPr bwMode="ltGray">
              <a:xfrm>
                <a:off x="4772" y="884"/>
                <a:ext cx="59" cy="101"/>
              </a:xfrm>
              <a:custGeom>
                <a:avLst/>
                <a:gdLst>
                  <a:gd name="T0" fmla="*/ 16 w 59"/>
                  <a:gd name="T1" fmla="*/ 100 h 101"/>
                  <a:gd name="T2" fmla="*/ 0 w 59"/>
                  <a:gd name="T3" fmla="*/ 0 h 101"/>
                  <a:gd name="T4" fmla="*/ 58 w 59"/>
                  <a:gd name="T5" fmla="*/ 51 h 101"/>
                  <a:gd name="T6" fmla="*/ 16 w 59"/>
                  <a:gd name="T7" fmla="*/ 100 h 101"/>
                </a:gdLst>
                <a:ahLst/>
                <a:cxnLst>
                  <a:cxn ang="0">
                    <a:pos x="T0" y="T1"/>
                  </a:cxn>
                  <a:cxn ang="0">
                    <a:pos x="T2" y="T3"/>
                  </a:cxn>
                  <a:cxn ang="0">
                    <a:pos x="T4" y="T5"/>
                  </a:cxn>
                  <a:cxn ang="0">
                    <a:pos x="T6" y="T7"/>
                  </a:cxn>
                </a:cxnLst>
                <a:rect l="0" t="0" r="r" b="b"/>
                <a:pathLst>
                  <a:path w="59" h="101">
                    <a:moveTo>
                      <a:pt x="16" y="100"/>
                    </a:moveTo>
                    <a:lnTo>
                      <a:pt x="0" y="0"/>
                    </a:lnTo>
                    <a:lnTo>
                      <a:pt x="58" y="51"/>
                    </a:lnTo>
                    <a:lnTo>
                      <a:pt x="16" y="100"/>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101" name="Freeform 87"/>
              <p:cNvSpPr>
                <a:spLocks/>
              </p:cNvSpPr>
              <p:nvPr/>
            </p:nvSpPr>
            <p:spPr bwMode="ltGray">
              <a:xfrm>
                <a:off x="4933" y="786"/>
                <a:ext cx="104" cy="309"/>
              </a:xfrm>
              <a:custGeom>
                <a:avLst/>
                <a:gdLst>
                  <a:gd name="T0" fmla="*/ 53 w 104"/>
                  <a:gd name="T1" fmla="*/ 6 h 309"/>
                  <a:gd name="T2" fmla="*/ 51 w 104"/>
                  <a:gd name="T3" fmla="*/ 16 h 309"/>
                  <a:gd name="T4" fmla="*/ 47 w 104"/>
                  <a:gd name="T5" fmla="*/ 16 h 309"/>
                  <a:gd name="T6" fmla="*/ 44 w 104"/>
                  <a:gd name="T7" fmla="*/ 22 h 309"/>
                  <a:gd name="T8" fmla="*/ 39 w 104"/>
                  <a:gd name="T9" fmla="*/ 42 h 309"/>
                  <a:gd name="T10" fmla="*/ 29 w 104"/>
                  <a:gd name="T11" fmla="*/ 65 h 309"/>
                  <a:gd name="T12" fmla="*/ 27 w 104"/>
                  <a:gd name="T13" fmla="*/ 77 h 309"/>
                  <a:gd name="T14" fmla="*/ 24 w 104"/>
                  <a:gd name="T15" fmla="*/ 97 h 309"/>
                  <a:gd name="T16" fmla="*/ 24 w 104"/>
                  <a:gd name="T17" fmla="*/ 106 h 309"/>
                  <a:gd name="T18" fmla="*/ 24 w 104"/>
                  <a:gd name="T19" fmla="*/ 120 h 309"/>
                  <a:gd name="T20" fmla="*/ 27 w 104"/>
                  <a:gd name="T21" fmla="*/ 130 h 309"/>
                  <a:gd name="T22" fmla="*/ 29 w 104"/>
                  <a:gd name="T23" fmla="*/ 139 h 309"/>
                  <a:gd name="T24" fmla="*/ 39 w 104"/>
                  <a:gd name="T25" fmla="*/ 149 h 309"/>
                  <a:gd name="T26" fmla="*/ 47 w 104"/>
                  <a:gd name="T27" fmla="*/ 162 h 309"/>
                  <a:gd name="T28" fmla="*/ 59 w 104"/>
                  <a:gd name="T29" fmla="*/ 178 h 309"/>
                  <a:gd name="T30" fmla="*/ 80 w 104"/>
                  <a:gd name="T31" fmla="*/ 201 h 309"/>
                  <a:gd name="T32" fmla="*/ 91 w 104"/>
                  <a:gd name="T33" fmla="*/ 217 h 309"/>
                  <a:gd name="T34" fmla="*/ 97 w 104"/>
                  <a:gd name="T35" fmla="*/ 227 h 309"/>
                  <a:gd name="T36" fmla="*/ 100 w 104"/>
                  <a:gd name="T37" fmla="*/ 239 h 309"/>
                  <a:gd name="T38" fmla="*/ 103 w 104"/>
                  <a:gd name="T39" fmla="*/ 252 h 309"/>
                  <a:gd name="T40" fmla="*/ 103 w 104"/>
                  <a:gd name="T41" fmla="*/ 265 h 309"/>
                  <a:gd name="T42" fmla="*/ 100 w 104"/>
                  <a:gd name="T43" fmla="*/ 279 h 309"/>
                  <a:gd name="T44" fmla="*/ 97 w 104"/>
                  <a:gd name="T45" fmla="*/ 295 h 309"/>
                  <a:gd name="T46" fmla="*/ 91 w 104"/>
                  <a:gd name="T47" fmla="*/ 308 h 309"/>
                  <a:gd name="T48" fmla="*/ 71 w 104"/>
                  <a:gd name="T49" fmla="*/ 288 h 309"/>
                  <a:gd name="T50" fmla="*/ 76 w 104"/>
                  <a:gd name="T51" fmla="*/ 279 h 309"/>
                  <a:gd name="T52" fmla="*/ 80 w 104"/>
                  <a:gd name="T53" fmla="*/ 262 h 309"/>
                  <a:gd name="T54" fmla="*/ 83 w 104"/>
                  <a:gd name="T55" fmla="*/ 252 h 309"/>
                  <a:gd name="T56" fmla="*/ 83 w 104"/>
                  <a:gd name="T57" fmla="*/ 236 h 309"/>
                  <a:gd name="T58" fmla="*/ 83 w 104"/>
                  <a:gd name="T59" fmla="*/ 227 h 309"/>
                  <a:gd name="T60" fmla="*/ 76 w 104"/>
                  <a:gd name="T61" fmla="*/ 211 h 309"/>
                  <a:gd name="T62" fmla="*/ 74 w 104"/>
                  <a:gd name="T63" fmla="*/ 201 h 309"/>
                  <a:gd name="T64" fmla="*/ 68 w 104"/>
                  <a:gd name="T65" fmla="*/ 190 h 309"/>
                  <a:gd name="T66" fmla="*/ 56 w 104"/>
                  <a:gd name="T67" fmla="*/ 181 h 309"/>
                  <a:gd name="T68" fmla="*/ 41 w 104"/>
                  <a:gd name="T69" fmla="*/ 168 h 309"/>
                  <a:gd name="T70" fmla="*/ 29 w 104"/>
                  <a:gd name="T71" fmla="*/ 155 h 309"/>
                  <a:gd name="T72" fmla="*/ 24 w 104"/>
                  <a:gd name="T73" fmla="*/ 146 h 309"/>
                  <a:gd name="T74" fmla="*/ 12 w 104"/>
                  <a:gd name="T75" fmla="*/ 126 h 309"/>
                  <a:gd name="T76" fmla="*/ 6 w 104"/>
                  <a:gd name="T77" fmla="*/ 109 h 309"/>
                  <a:gd name="T78" fmla="*/ 3 w 104"/>
                  <a:gd name="T79" fmla="*/ 100 h 309"/>
                  <a:gd name="T80" fmla="*/ 0 w 104"/>
                  <a:gd name="T81" fmla="*/ 84 h 309"/>
                  <a:gd name="T82" fmla="*/ 0 w 104"/>
                  <a:gd name="T83" fmla="*/ 61 h 309"/>
                  <a:gd name="T84" fmla="*/ 3 w 104"/>
                  <a:gd name="T85" fmla="*/ 49 h 309"/>
                  <a:gd name="T86" fmla="*/ 6 w 104"/>
                  <a:gd name="T87" fmla="*/ 35 h 309"/>
                  <a:gd name="T88" fmla="*/ 6 w 104"/>
                  <a:gd name="T89" fmla="*/ 22 h 309"/>
                  <a:gd name="T90" fmla="*/ 9 w 104"/>
                  <a:gd name="T91" fmla="*/ 9 h 309"/>
                  <a:gd name="T92" fmla="*/ 15 w 104"/>
                  <a:gd name="T93" fmla="*/ 0 h 309"/>
                  <a:gd name="T94" fmla="*/ 53 w 104"/>
                  <a:gd name="T95" fmla="*/ 6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4" h="309">
                    <a:moveTo>
                      <a:pt x="53" y="6"/>
                    </a:moveTo>
                    <a:lnTo>
                      <a:pt x="51" y="16"/>
                    </a:lnTo>
                    <a:lnTo>
                      <a:pt x="47" y="16"/>
                    </a:lnTo>
                    <a:lnTo>
                      <a:pt x="44" y="22"/>
                    </a:lnTo>
                    <a:lnTo>
                      <a:pt x="39" y="42"/>
                    </a:lnTo>
                    <a:lnTo>
                      <a:pt x="29" y="65"/>
                    </a:lnTo>
                    <a:lnTo>
                      <a:pt x="27" y="77"/>
                    </a:lnTo>
                    <a:lnTo>
                      <a:pt x="24" y="97"/>
                    </a:lnTo>
                    <a:lnTo>
                      <a:pt x="24" y="106"/>
                    </a:lnTo>
                    <a:lnTo>
                      <a:pt x="24" y="120"/>
                    </a:lnTo>
                    <a:lnTo>
                      <a:pt x="27" y="130"/>
                    </a:lnTo>
                    <a:lnTo>
                      <a:pt x="29" y="139"/>
                    </a:lnTo>
                    <a:lnTo>
                      <a:pt x="39" y="149"/>
                    </a:lnTo>
                    <a:lnTo>
                      <a:pt x="47" y="162"/>
                    </a:lnTo>
                    <a:lnTo>
                      <a:pt x="59" y="178"/>
                    </a:lnTo>
                    <a:lnTo>
                      <a:pt x="80" y="201"/>
                    </a:lnTo>
                    <a:lnTo>
                      <a:pt x="91" y="217"/>
                    </a:lnTo>
                    <a:lnTo>
                      <a:pt x="97" y="227"/>
                    </a:lnTo>
                    <a:lnTo>
                      <a:pt x="100" y="239"/>
                    </a:lnTo>
                    <a:lnTo>
                      <a:pt x="103" y="252"/>
                    </a:lnTo>
                    <a:lnTo>
                      <a:pt x="103" y="265"/>
                    </a:lnTo>
                    <a:lnTo>
                      <a:pt x="100" y="279"/>
                    </a:lnTo>
                    <a:lnTo>
                      <a:pt x="97" y="295"/>
                    </a:lnTo>
                    <a:lnTo>
                      <a:pt x="91" y="308"/>
                    </a:lnTo>
                    <a:lnTo>
                      <a:pt x="71" y="288"/>
                    </a:lnTo>
                    <a:lnTo>
                      <a:pt x="76" y="279"/>
                    </a:lnTo>
                    <a:lnTo>
                      <a:pt x="80" y="262"/>
                    </a:lnTo>
                    <a:lnTo>
                      <a:pt x="83" y="252"/>
                    </a:lnTo>
                    <a:lnTo>
                      <a:pt x="83" y="236"/>
                    </a:lnTo>
                    <a:lnTo>
                      <a:pt x="83" y="227"/>
                    </a:lnTo>
                    <a:lnTo>
                      <a:pt x="76" y="211"/>
                    </a:lnTo>
                    <a:lnTo>
                      <a:pt x="74" y="201"/>
                    </a:lnTo>
                    <a:lnTo>
                      <a:pt x="68" y="190"/>
                    </a:lnTo>
                    <a:lnTo>
                      <a:pt x="56" y="181"/>
                    </a:lnTo>
                    <a:lnTo>
                      <a:pt x="41" y="168"/>
                    </a:lnTo>
                    <a:lnTo>
                      <a:pt x="29" y="155"/>
                    </a:lnTo>
                    <a:lnTo>
                      <a:pt x="24" y="146"/>
                    </a:lnTo>
                    <a:lnTo>
                      <a:pt x="12" y="126"/>
                    </a:lnTo>
                    <a:lnTo>
                      <a:pt x="6" y="109"/>
                    </a:lnTo>
                    <a:lnTo>
                      <a:pt x="3" y="100"/>
                    </a:lnTo>
                    <a:lnTo>
                      <a:pt x="0" y="84"/>
                    </a:lnTo>
                    <a:lnTo>
                      <a:pt x="0" y="61"/>
                    </a:lnTo>
                    <a:lnTo>
                      <a:pt x="3" y="49"/>
                    </a:lnTo>
                    <a:lnTo>
                      <a:pt x="6" y="35"/>
                    </a:lnTo>
                    <a:lnTo>
                      <a:pt x="6" y="22"/>
                    </a:lnTo>
                    <a:lnTo>
                      <a:pt x="9" y="9"/>
                    </a:lnTo>
                    <a:lnTo>
                      <a:pt x="15" y="0"/>
                    </a:lnTo>
                    <a:lnTo>
                      <a:pt x="53" y="6"/>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102" name="Freeform 88"/>
              <p:cNvSpPr>
                <a:spLocks/>
              </p:cNvSpPr>
              <p:nvPr/>
            </p:nvSpPr>
            <p:spPr bwMode="ltGray">
              <a:xfrm>
                <a:off x="3415" y="889"/>
                <a:ext cx="233" cy="120"/>
              </a:xfrm>
              <a:custGeom>
                <a:avLst/>
                <a:gdLst>
                  <a:gd name="T0" fmla="*/ 232 w 233"/>
                  <a:gd name="T1" fmla="*/ 116 h 120"/>
                  <a:gd name="T2" fmla="*/ 223 w 233"/>
                  <a:gd name="T3" fmla="*/ 116 h 120"/>
                  <a:gd name="T4" fmla="*/ 214 w 233"/>
                  <a:gd name="T5" fmla="*/ 119 h 120"/>
                  <a:gd name="T6" fmla="*/ 204 w 233"/>
                  <a:gd name="T7" fmla="*/ 119 h 120"/>
                  <a:gd name="T8" fmla="*/ 193 w 233"/>
                  <a:gd name="T9" fmla="*/ 116 h 120"/>
                  <a:gd name="T10" fmla="*/ 183 w 233"/>
                  <a:gd name="T11" fmla="*/ 112 h 120"/>
                  <a:gd name="T12" fmla="*/ 174 w 233"/>
                  <a:gd name="T13" fmla="*/ 106 h 120"/>
                  <a:gd name="T14" fmla="*/ 168 w 233"/>
                  <a:gd name="T15" fmla="*/ 103 h 120"/>
                  <a:gd name="T16" fmla="*/ 158 w 233"/>
                  <a:gd name="T17" fmla="*/ 94 h 120"/>
                  <a:gd name="T18" fmla="*/ 156 w 233"/>
                  <a:gd name="T19" fmla="*/ 85 h 120"/>
                  <a:gd name="T20" fmla="*/ 150 w 233"/>
                  <a:gd name="T21" fmla="*/ 78 h 120"/>
                  <a:gd name="T22" fmla="*/ 147 w 233"/>
                  <a:gd name="T23" fmla="*/ 72 h 120"/>
                  <a:gd name="T24" fmla="*/ 137 w 233"/>
                  <a:gd name="T25" fmla="*/ 60 h 120"/>
                  <a:gd name="T26" fmla="*/ 122 w 233"/>
                  <a:gd name="T27" fmla="*/ 44 h 120"/>
                  <a:gd name="T28" fmla="*/ 116 w 233"/>
                  <a:gd name="T29" fmla="*/ 38 h 120"/>
                  <a:gd name="T30" fmla="*/ 101 w 233"/>
                  <a:gd name="T31" fmla="*/ 31 h 120"/>
                  <a:gd name="T32" fmla="*/ 86 w 233"/>
                  <a:gd name="T33" fmla="*/ 25 h 120"/>
                  <a:gd name="T34" fmla="*/ 76 w 233"/>
                  <a:gd name="T35" fmla="*/ 22 h 120"/>
                  <a:gd name="T36" fmla="*/ 67 w 233"/>
                  <a:gd name="T37" fmla="*/ 22 h 120"/>
                  <a:gd name="T38" fmla="*/ 55 w 233"/>
                  <a:gd name="T39" fmla="*/ 22 h 120"/>
                  <a:gd name="T40" fmla="*/ 40 w 233"/>
                  <a:gd name="T41" fmla="*/ 28 h 120"/>
                  <a:gd name="T42" fmla="*/ 25 w 233"/>
                  <a:gd name="T43" fmla="*/ 31 h 120"/>
                  <a:gd name="T44" fmla="*/ 18 w 233"/>
                  <a:gd name="T45" fmla="*/ 41 h 120"/>
                  <a:gd name="T46" fmla="*/ 12 w 233"/>
                  <a:gd name="T47" fmla="*/ 47 h 120"/>
                  <a:gd name="T48" fmla="*/ 0 w 233"/>
                  <a:gd name="T49" fmla="*/ 16 h 120"/>
                  <a:gd name="T50" fmla="*/ 10 w 233"/>
                  <a:gd name="T51" fmla="*/ 10 h 120"/>
                  <a:gd name="T52" fmla="*/ 21 w 233"/>
                  <a:gd name="T53" fmla="*/ 7 h 120"/>
                  <a:gd name="T54" fmla="*/ 36 w 233"/>
                  <a:gd name="T55" fmla="*/ 3 h 120"/>
                  <a:gd name="T56" fmla="*/ 49 w 233"/>
                  <a:gd name="T57" fmla="*/ 0 h 120"/>
                  <a:gd name="T58" fmla="*/ 64 w 233"/>
                  <a:gd name="T59" fmla="*/ 3 h 120"/>
                  <a:gd name="T60" fmla="*/ 76 w 233"/>
                  <a:gd name="T61" fmla="*/ 7 h 120"/>
                  <a:gd name="T62" fmla="*/ 89 w 233"/>
                  <a:gd name="T63" fmla="*/ 13 h 120"/>
                  <a:gd name="T64" fmla="*/ 101 w 233"/>
                  <a:gd name="T65" fmla="*/ 16 h 120"/>
                  <a:gd name="T66" fmla="*/ 107 w 233"/>
                  <a:gd name="T67" fmla="*/ 22 h 120"/>
                  <a:gd name="T68" fmla="*/ 119 w 233"/>
                  <a:gd name="T69" fmla="*/ 31 h 120"/>
                  <a:gd name="T70" fmla="*/ 132 w 233"/>
                  <a:gd name="T71" fmla="*/ 47 h 120"/>
                  <a:gd name="T72" fmla="*/ 143 w 233"/>
                  <a:gd name="T73" fmla="*/ 60 h 120"/>
                  <a:gd name="T74" fmla="*/ 153 w 233"/>
                  <a:gd name="T75" fmla="*/ 72 h 120"/>
                  <a:gd name="T76" fmla="*/ 158 w 233"/>
                  <a:gd name="T77" fmla="*/ 78 h 120"/>
                  <a:gd name="T78" fmla="*/ 171 w 233"/>
                  <a:gd name="T79" fmla="*/ 85 h 120"/>
                  <a:gd name="T80" fmla="*/ 180 w 233"/>
                  <a:gd name="T81" fmla="*/ 91 h 120"/>
                  <a:gd name="T82" fmla="*/ 189 w 233"/>
                  <a:gd name="T83" fmla="*/ 94 h 120"/>
                  <a:gd name="T84" fmla="*/ 199 w 233"/>
                  <a:gd name="T85" fmla="*/ 94 h 120"/>
                  <a:gd name="T86" fmla="*/ 208 w 233"/>
                  <a:gd name="T87" fmla="*/ 91 h 120"/>
                  <a:gd name="T88" fmla="*/ 214 w 233"/>
                  <a:gd name="T89" fmla="*/ 91 h 120"/>
                  <a:gd name="T90" fmla="*/ 226 w 233"/>
                  <a:gd name="T91" fmla="*/ 85 h 120"/>
                  <a:gd name="T92" fmla="*/ 232 w 233"/>
                  <a:gd name="T93" fmla="*/ 11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3" h="120">
                    <a:moveTo>
                      <a:pt x="232" y="116"/>
                    </a:moveTo>
                    <a:lnTo>
                      <a:pt x="223" y="116"/>
                    </a:lnTo>
                    <a:lnTo>
                      <a:pt x="214" y="119"/>
                    </a:lnTo>
                    <a:lnTo>
                      <a:pt x="204" y="119"/>
                    </a:lnTo>
                    <a:lnTo>
                      <a:pt x="193" y="116"/>
                    </a:lnTo>
                    <a:lnTo>
                      <a:pt x="183" y="112"/>
                    </a:lnTo>
                    <a:lnTo>
                      <a:pt x="174" y="106"/>
                    </a:lnTo>
                    <a:lnTo>
                      <a:pt x="168" y="103"/>
                    </a:lnTo>
                    <a:lnTo>
                      <a:pt x="158" y="94"/>
                    </a:lnTo>
                    <a:lnTo>
                      <a:pt x="156" y="85"/>
                    </a:lnTo>
                    <a:lnTo>
                      <a:pt x="150" y="78"/>
                    </a:lnTo>
                    <a:lnTo>
                      <a:pt x="147" y="72"/>
                    </a:lnTo>
                    <a:lnTo>
                      <a:pt x="137" y="60"/>
                    </a:lnTo>
                    <a:lnTo>
                      <a:pt x="122" y="44"/>
                    </a:lnTo>
                    <a:lnTo>
                      <a:pt x="116" y="38"/>
                    </a:lnTo>
                    <a:lnTo>
                      <a:pt x="101" y="31"/>
                    </a:lnTo>
                    <a:lnTo>
                      <a:pt x="86" y="25"/>
                    </a:lnTo>
                    <a:lnTo>
                      <a:pt x="76" y="22"/>
                    </a:lnTo>
                    <a:lnTo>
                      <a:pt x="67" y="22"/>
                    </a:lnTo>
                    <a:lnTo>
                      <a:pt x="55" y="22"/>
                    </a:lnTo>
                    <a:lnTo>
                      <a:pt x="40" y="28"/>
                    </a:lnTo>
                    <a:lnTo>
                      <a:pt x="25" y="31"/>
                    </a:lnTo>
                    <a:lnTo>
                      <a:pt x="18" y="41"/>
                    </a:lnTo>
                    <a:lnTo>
                      <a:pt x="12" y="47"/>
                    </a:lnTo>
                    <a:lnTo>
                      <a:pt x="0" y="16"/>
                    </a:lnTo>
                    <a:lnTo>
                      <a:pt x="10" y="10"/>
                    </a:lnTo>
                    <a:lnTo>
                      <a:pt x="21" y="7"/>
                    </a:lnTo>
                    <a:lnTo>
                      <a:pt x="36" y="3"/>
                    </a:lnTo>
                    <a:lnTo>
                      <a:pt x="49" y="0"/>
                    </a:lnTo>
                    <a:lnTo>
                      <a:pt x="64" y="3"/>
                    </a:lnTo>
                    <a:lnTo>
                      <a:pt x="76" y="7"/>
                    </a:lnTo>
                    <a:lnTo>
                      <a:pt x="89" y="13"/>
                    </a:lnTo>
                    <a:lnTo>
                      <a:pt x="101" y="16"/>
                    </a:lnTo>
                    <a:lnTo>
                      <a:pt x="107" y="22"/>
                    </a:lnTo>
                    <a:lnTo>
                      <a:pt x="119" y="31"/>
                    </a:lnTo>
                    <a:lnTo>
                      <a:pt x="132" y="47"/>
                    </a:lnTo>
                    <a:lnTo>
                      <a:pt x="143" y="60"/>
                    </a:lnTo>
                    <a:lnTo>
                      <a:pt x="153" y="72"/>
                    </a:lnTo>
                    <a:lnTo>
                      <a:pt x="158" y="78"/>
                    </a:lnTo>
                    <a:lnTo>
                      <a:pt x="171" y="85"/>
                    </a:lnTo>
                    <a:lnTo>
                      <a:pt x="180" y="91"/>
                    </a:lnTo>
                    <a:lnTo>
                      <a:pt x="189" y="94"/>
                    </a:lnTo>
                    <a:lnTo>
                      <a:pt x="199" y="94"/>
                    </a:lnTo>
                    <a:lnTo>
                      <a:pt x="208" y="91"/>
                    </a:lnTo>
                    <a:lnTo>
                      <a:pt x="214" y="91"/>
                    </a:lnTo>
                    <a:lnTo>
                      <a:pt x="226" y="85"/>
                    </a:lnTo>
                    <a:lnTo>
                      <a:pt x="232" y="116"/>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103" name="Freeform 89"/>
              <p:cNvSpPr>
                <a:spLocks/>
              </p:cNvSpPr>
              <p:nvPr/>
            </p:nvSpPr>
            <p:spPr bwMode="ltGray">
              <a:xfrm>
                <a:off x="3764" y="1309"/>
                <a:ext cx="57" cy="65"/>
              </a:xfrm>
              <a:custGeom>
                <a:avLst/>
                <a:gdLst>
                  <a:gd name="T0" fmla="*/ 18 w 57"/>
                  <a:gd name="T1" fmla="*/ 0 h 65"/>
                  <a:gd name="T2" fmla="*/ 0 w 57"/>
                  <a:gd name="T3" fmla="*/ 44 h 65"/>
                  <a:gd name="T4" fmla="*/ 38 w 57"/>
                  <a:gd name="T5" fmla="*/ 64 h 65"/>
                  <a:gd name="T6" fmla="*/ 56 w 57"/>
                  <a:gd name="T7" fmla="*/ 23 h 65"/>
                  <a:gd name="T8" fmla="*/ 18 w 57"/>
                  <a:gd name="T9" fmla="*/ 0 h 65"/>
                </a:gdLst>
                <a:ahLst/>
                <a:cxnLst>
                  <a:cxn ang="0">
                    <a:pos x="T0" y="T1"/>
                  </a:cxn>
                  <a:cxn ang="0">
                    <a:pos x="T2" y="T3"/>
                  </a:cxn>
                  <a:cxn ang="0">
                    <a:pos x="T4" y="T5"/>
                  </a:cxn>
                  <a:cxn ang="0">
                    <a:pos x="T6" y="T7"/>
                  </a:cxn>
                  <a:cxn ang="0">
                    <a:pos x="T8" y="T9"/>
                  </a:cxn>
                </a:cxnLst>
                <a:rect l="0" t="0" r="r" b="b"/>
                <a:pathLst>
                  <a:path w="57" h="65">
                    <a:moveTo>
                      <a:pt x="18" y="0"/>
                    </a:moveTo>
                    <a:lnTo>
                      <a:pt x="0" y="44"/>
                    </a:lnTo>
                    <a:lnTo>
                      <a:pt x="38" y="64"/>
                    </a:lnTo>
                    <a:lnTo>
                      <a:pt x="56" y="23"/>
                    </a:lnTo>
                    <a:lnTo>
                      <a:pt x="18" y="0"/>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104" name="Freeform 90"/>
              <p:cNvSpPr>
                <a:spLocks/>
              </p:cNvSpPr>
              <p:nvPr/>
            </p:nvSpPr>
            <p:spPr bwMode="ltGray">
              <a:xfrm>
                <a:off x="4218" y="988"/>
                <a:ext cx="158" cy="73"/>
              </a:xfrm>
              <a:custGeom>
                <a:avLst/>
                <a:gdLst>
                  <a:gd name="T0" fmla="*/ 7 w 158"/>
                  <a:gd name="T1" fmla="*/ 27 h 73"/>
                  <a:gd name="T2" fmla="*/ 15 w 158"/>
                  <a:gd name="T3" fmla="*/ 24 h 73"/>
                  <a:gd name="T4" fmla="*/ 27 w 158"/>
                  <a:gd name="T5" fmla="*/ 27 h 73"/>
                  <a:gd name="T6" fmla="*/ 37 w 158"/>
                  <a:gd name="T7" fmla="*/ 30 h 73"/>
                  <a:gd name="T8" fmla="*/ 42 w 158"/>
                  <a:gd name="T9" fmla="*/ 36 h 73"/>
                  <a:gd name="T10" fmla="*/ 48 w 158"/>
                  <a:gd name="T11" fmla="*/ 48 h 73"/>
                  <a:gd name="T12" fmla="*/ 60 w 158"/>
                  <a:gd name="T13" fmla="*/ 63 h 73"/>
                  <a:gd name="T14" fmla="*/ 72 w 158"/>
                  <a:gd name="T15" fmla="*/ 69 h 73"/>
                  <a:gd name="T16" fmla="*/ 85 w 158"/>
                  <a:gd name="T17" fmla="*/ 72 h 73"/>
                  <a:gd name="T18" fmla="*/ 97 w 158"/>
                  <a:gd name="T19" fmla="*/ 72 h 73"/>
                  <a:gd name="T20" fmla="*/ 105 w 158"/>
                  <a:gd name="T21" fmla="*/ 63 h 73"/>
                  <a:gd name="T22" fmla="*/ 118 w 158"/>
                  <a:gd name="T23" fmla="*/ 57 h 73"/>
                  <a:gd name="T24" fmla="*/ 130 w 158"/>
                  <a:gd name="T25" fmla="*/ 54 h 73"/>
                  <a:gd name="T26" fmla="*/ 142 w 158"/>
                  <a:gd name="T27" fmla="*/ 54 h 73"/>
                  <a:gd name="T28" fmla="*/ 150 w 158"/>
                  <a:gd name="T29" fmla="*/ 57 h 73"/>
                  <a:gd name="T30" fmla="*/ 153 w 158"/>
                  <a:gd name="T31" fmla="*/ 54 h 73"/>
                  <a:gd name="T32" fmla="*/ 148 w 158"/>
                  <a:gd name="T33" fmla="*/ 48 h 73"/>
                  <a:gd name="T34" fmla="*/ 138 w 158"/>
                  <a:gd name="T35" fmla="*/ 45 h 73"/>
                  <a:gd name="T36" fmla="*/ 127 w 158"/>
                  <a:gd name="T37" fmla="*/ 48 h 73"/>
                  <a:gd name="T38" fmla="*/ 115 w 158"/>
                  <a:gd name="T39" fmla="*/ 54 h 73"/>
                  <a:gd name="T40" fmla="*/ 102 w 158"/>
                  <a:gd name="T41" fmla="*/ 60 h 73"/>
                  <a:gd name="T42" fmla="*/ 90 w 158"/>
                  <a:gd name="T43" fmla="*/ 60 h 73"/>
                  <a:gd name="T44" fmla="*/ 78 w 158"/>
                  <a:gd name="T45" fmla="*/ 60 h 73"/>
                  <a:gd name="T46" fmla="*/ 70 w 158"/>
                  <a:gd name="T47" fmla="*/ 57 h 73"/>
                  <a:gd name="T48" fmla="*/ 60 w 158"/>
                  <a:gd name="T49" fmla="*/ 51 h 73"/>
                  <a:gd name="T50" fmla="*/ 52 w 158"/>
                  <a:gd name="T51" fmla="*/ 39 h 73"/>
                  <a:gd name="T52" fmla="*/ 42 w 158"/>
                  <a:gd name="T53" fmla="*/ 24 h 73"/>
                  <a:gd name="T54" fmla="*/ 37 w 158"/>
                  <a:gd name="T55" fmla="*/ 7 h 73"/>
                  <a:gd name="T56" fmla="*/ 27 w 158"/>
                  <a:gd name="T57" fmla="*/ 0 h 73"/>
                  <a:gd name="T58" fmla="*/ 22 w 158"/>
                  <a:gd name="T59" fmla="*/ 0 h 73"/>
                  <a:gd name="T60" fmla="*/ 12 w 158"/>
                  <a:gd name="T61" fmla="*/ 3 h 73"/>
                  <a:gd name="T62" fmla="*/ 0 w 158"/>
                  <a:gd name="T63" fmla="*/ 3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8" h="73">
                    <a:moveTo>
                      <a:pt x="0" y="30"/>
                    </a:moveTo>
                    <a:lnTo>
                      <a:pt x="7" y="27"/>
                    </a:lnTo>
                    <a:lnTo>
                      <a:pt x="12" y="24"/>
                    </a:lnTo>
                    <a:lnTo>
                      <a:pt x="15" y="24"/>
                    </a:lnTo>
                    <a:lnTo>
                      <a:pt x="22" y="24"/>
                    </a:lnTo>
                    <a:lnTo>
                      <a:pt x="27" y="27"/>
                    </a:lnTo>
                    <a:lnTo>
                      <a:pt x="33" y="27"/>
                    </a:lnTo>
                    <a:lnTo>
                      <a:pt x="37" y="30"/>
                    </a:lnTo>
                    <a:lnTo>
                      <a:pt x="39" y="30"/>
                    </a:lnTo>
                    <a:lnTo>
                      <a:pt x="42" y="36"/>
                    </a:lnTo>
                    <a:lnTo>
                      <a:pt x="48" y="42"/>
                    </a:lnTo>
                    <a:lnTo>
                      <a:pt x="48" y="48"/>
                    </a:lnTo>
                    <a:lnTo>
                      <a:pt x="55" y="54"/>
                    </a:lnTo>
                    <a:lnTo>
                      <a:pt x="60" y="63"/>
                    </a:lnTo>
                    <a:lnTo>
                      <a:pt x="67" y="66"/>
                    </a:lnTo>
                    <a:lnTo>
                      <a:pt x="72" y="69"/>
                    </a:lnTo>
                    <a:lnTo>
                      <a:pt x="78" y="72"/>
                    </a:lnTo>
                    <a:lnTo>
                      <a:pt x="85" y="72"/>
                    </a:lnTo>
                    <a:lnTo>
                      <a:pt x="90" y="72"/>
                    </a:lnTo>
                    <a:lnTo>
                      <a:pt x="97" y="72"/>
                    </a:lnTo>
                    <a:lnTo>
                      <a:pt x="102" y="66"/>
                    </a:lnTo>
                    <a:lnTo>
                      <a:pt x="105" y="63"/>
                    </a:lnTo>
                    <a:lnTo>
                      <a:pt x="112" y="60"/>
                    </a:lnTo>
                    <a:lnTo>
                      <a:pt x="118" y="57"/>
                    </a:lnTo>
                    <a:lnTo>
                      <a:pt x="123" y="54"/>
                    </a:lnTo>
                    <a:lnTo>
                      <a:pt x="130" y="54"/>
                    </a:lnTo>
                    <a:lnTo>
                      <a:pt x="135" y="54"/>
                    </a:lnTo>
                    <a:lnTo>
                      <a:pt x="142" y="54"/>
                    </a:lnTo>
                    <a:lnTo>
                      <a:pt x="148" y="54"/>
                    </a:lnTo>
                    <a:lnTo>
                      <a:pt x="150" y="57"/>
                    </a:lnTo>
                    <a:lnTo>
                      <a:pt x="157" y="60"/>
                    </a:lnTo>
                    <a:lnTo>
                      <a:pt x="153" y="54"/>
                    </a:lnTo>
                    <a:lnTo>
                      <a:pt x="150" y="51"/>
                    </a:lnTo>
                    <a:lnTo>
                      <a:pt x="148" y="48"/>
                    </a:lnTo>
                    <a:lnTo>
                      <a:pt x="142" y="48"/>
                    </a:lnTo>
                    <a:lnTo>
                      <a:pt x="138" y="45"/>
                    </a:lnTo>
                    <a:lnTo>
                      <a:pt x="133" y="45"/>
                    </a:lnTo>
                    <a:lnTo>
                      <a:pt x="127" y="48"/>
                    </a:lnTo>
                    <a:lnTo>
                      <a:pt x="123" y="48"/>
                    </a:lnTo>
                    <a:lnTo>
                      <a:pt x="115" y="54"/>
                    </a:lnTo>
                    <a:lnTo>
                      <a:pt x="105" y="57"/>
                    </a:lnTo>
                    <a:lnTo>
                      <a:pt x="102" y="60"/>
                    </a:lnTo>
                    <a:lnTo>
                      <a:pt x="100" y="60"/>
                    </a:lnTo>
                    <a:lnTo>
                      <a:pt x="90" y="60"/>
                    </a:lnTo>
                    <a:lnTo>
                      <a:pt x="85" y="60"/>
                    </a:lnTo>
                    <a:lnTo>
                      <a:pt x="78" y="60"/>
                    </a:lnTo>
                    <a:lnTo>
                      <a:pt x="72" y="60"/>
                    </a:lnTo>
                    <a:lnTo>
                      <a:pt x="70" y="57"/>
                    </a:lnTo>
                    <a:lnTo>
                      <a:pt x="63" y="54"/>
                    </a:lnTo>
                    <a:lnTo>
                      <a:pt x="60" y="51"/>
                    </a:lnTo>
                    <a:lnTo>
                      <a:pt x="57" y="48"/>
                    </a:lnTo>
                    <a:lnTo>
                      <a:pt x="52" y="39"/>
                    </a:lnTo>
                    <a:lnTo>
                      <a:pt x="48" y="33"/>
                    </a:lnTo>
                    <a:lnTo>
                      <a:pt x="42" y="24"/>
                    </a:lnTo>
                    <a:lnTo>
                      <a:pt x="39" y="12"/>
                    </a:lnTo>
                    <a:lnTo>
                      <a:pt x="37" y="7"/>
                    </a:lnTo>
                    <a:lnTo>
                      <a:pt x="30" y="3"/>
                    </a:lnTo>
                    <a:lnTo>
                      <a:pt x="27" y="0"/>
                    </a:lnTo>
                    <a:lnTo>
                      <a:pt x="24" y="0"/>
                    </a:lnTo>
                    <a:lnTo>
                      <a:pt x="22" y="0"/>
                    </a:lnTo>
                    <a:lnTo>
                      <a:pt x="15" y="0"/>
                    </a:lnTo>
                    <a:lnTo>
                      <a:pt x="12" y="3"/>
                    </a:lnTo>
                    <a:lnTo>
                      <a:pt x="7" y="7"/>
                    </a:lnTo>
                    <a:lnTo>
                      <a:pt x="0" y="30"/>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105" name="Freeform 91"/>
              <p:cNvSpPr>
                <a:spLocks/>
              </p:cNvSpPr>
              <p:nvPr/>
            </p:nvSpPr>
            <p:spPr bwMode="ltGray">
              <a:xfrm>
                <a:off x="3421" y="1278"/>
                <a:ext cx="153" cy="75"/>
              </a:xfrm>
              <a:custGeom>
                <a:avLst/>
                <a:gdLst>
                  <a:gd name="T0" fmla="*/ 3 w 153"/>
                  <a:gd name="T1" fmla="*/ 46 h 75"/>
                  <a:gd name="T2" fmla="*/ 15 w 153"/>
                  <a:gd name="T3" fmla="*/ 49 h 75"/>
                  <a:gd name="T4" fmla="*/ 23 w 153"/>
                  <a:gd name="T5" fmla="*/ 49 h 75"/>
                  <a:gd name="T6" fmla="*/ 33 w 153"/>
                  <a:gd name="T7" fmla="*/ 46 h 75"/>
                  <a:gd name="T8" fmla="*/ 42 w 153"/>
                  <a:gd name="T9" fmla="*/ 37 h 75"/>
                  <a:gd name="T10" fmla="*/ 48 w 153"/>
                  <a:gd name="T11" fmla="*/ 28 h 75"/>
                  <a:gd name="T12" fmla="*/ 57 w 153"/>
                  <a:gd name="T13" fmla="*/ 12 h 75"/>
                  <a:gd name="T14" fmla="*/ 68 w 153"/>
                  <a:gd name="T15" fmla="*/ 3 h 75"/>
                  <a:gd name="T16" fmla="*/ 83 w 153"/>
                  <a:gd name="T17" fmla="*/ 0 h 75"/>
                  <a:gd name="T18" fmla="*/ 92 w 153"/>
                  <a:gd name="T19" fmla="*/ 3 h 75"/>
                  <a:gd name="T20" fmla="*/ 104 w 153"/>
                  <a:gd name="T21" fmla="*/ 10 h 75"/>
                  <a:gd name="T22" fmla="*/ 113 w 153"/>
                  <a:gd name="T23" fmla="*/ 15 h 75"/>
                  <a:gd name="T24" fmla="*/ 125 w 153"/>
                  <a:gd name="T25" fmla="*/ 22 h 75"/>
                  <a:gd name="T26" fmla="*/ 137 w 153"/>
                  <a:gd name="T27" fmla="*/ 22 h 75"/>
                  <a:gd name="T28" fmla="*/ 149 w 153"/>
                  <a:gd name="T29" fmla="*/ 15 h 75"/>
                  <a:gd name="T30" fmla="*/ 152 w 153"/>
                  <a:gd name="T31" fmla="*/ 22 h 75"/>
                  <a:gd name="T32" fmla="*/ 143 w 153"/>
                  <a:gd name="T33" fmla="*/ 25 h 75"/>
                  <a:gd name="T34" fmla="*/ 134 w 153"/>
                  <a:gd name="T35" fmla="*/ 28 h 75"/>
                  <a:gd name="T36" fmla="*/ 122 w 153"/>
                  <a:gd name="T37" fmla="*/ 28 h 75"/>
                  <a:gd name="T38" fmla="*/ 113 w 153"/>
                  <a:gd name="T39" fmla="*/ 22 h 75"/>
                  <a:gd name="T40" fmla="*/ 102 w 153"/>
                  <a:gd name="T41" fmla="*/ 15 h 75"/>
                  <a:gd name="T42" fmla="*/ 87 w 153"/>
                  <a:gd name="T43" fmla="*/ 12 h 75"/>
                  <a:gd name="T44" fmla="*/ 75 w 153"/>
                  <a:gd name="T45" fmla="*/ 12 h 75"/>
                  <a:gd name="T46" fmla="*/ 65 w 153"/>
                  <a:gd name="T47" fmla="*/ 15 h 75"/>
                  <a:gd name="T48" fmla="*/ 57 w 153"/>
                  <a:gd name="T49" fmla="*/ 22 h 75"/>
                  <a:gd name="T50" fmla="*/ 50 w 153"/>
                  <a:gd name="T51" fmla="*/ 34 h 75"/>
                  <a:gd name="T52" fmla="*/ 42 w 153"/>
                  <a:gd name="T53" fmla="*/ 53 h 75"/>
                  <a:gd name="T54" fmla="*/ 33 w 153"/>
                  <a:gd name="T55" fmla="*/ 68 h 75"/>
                  <a:gd name="T56" fmla="*/ 23 w 153"/>
                  <a:gd name="T57" fmla="*/ 74 h 75"/>
                  <a:gd name="T58" fmla="*/ 18 w 153"/>
                  <a:gd name="T59" fmla="*/ 74 h 75"/>
                  <a:gd name="T60" fmla="*/ 8 w 153"/>
                  <a:gd name="T61" fmla="*/ 71 h 75"/>
                  <a:gd name="T62" fmla="*/ 0 w 153"/>
                  <a:gd name="T63" fmla="*/ 4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3" h="75">
                    <a:moveTo>
                      <a:pt x="0" y="43"/>
                    </a:moveTo>
                    <a:lnTo>
                      <a:pt x="3" y="46"/>
                    </a:lnTo>
                    <a:lnTo>
                      <a:pt x="8" y="49"/>
                    </a:lnTo>
                    <a:lnTo>
                      <a:pt x="15" y="49"/>
                    </a:lnTo>
                    <a:lnTo>
                      <a:pt x="21" y="49"/>
                    </a:lnTo>
                    <a:lnTo>
                      <a:pt x="23" y="49"/>
                    </a:lnTo>
                    <a:lnTo>
                      <a:pt x="30" y="49"/>
                    </a:lnTo>
                    <a:lnTo>
                      <a:pt x="33" y="46"/>
                    </a:lnTo>
                    <a:lnTo>
                      <a:pt x="35" y="43"/>
                    </a:lnTo>
                    <a:lnTo>
                      <a:pt x="42" y="37"/>
                    </a:lnTo>
                    <a:lnTo>
                      <a:pt x="45" y="31"/>
                    </a:lnTo>
                    <a:lnTo>
                      <a:pt x="48" y="28"/>
                    </a:lnTo>
                    <a:lnTo>
                      <a:pt x="50" y="18"/>
                    </a:lnTo>
                    <a:lnTo>
                      <a:pt x="57" y="12"/>
                    </a:lnTo>
                    <a:lnTo>
                      <a:pt x="62" y="10"/>
                    </a:lnTo>
                    <a:lnTo>
                      <a:pt x="68" y="3"/>
                    </a:lnTo>
                    <a:lnTo>
                      <a:pt x="75" y="0"/>
                    </a:lnTo>
                    <a:lnTo>
                      <a:pt x="83" y="0"/>
                    </a:lnTo>
                    <a:lnTo>
                      <a:pt x="90" y="0"/>
                    </a:lnTo>
                    <a:lnTo>
                      <a:pt x="92" y="3"/>
                    </a:lnTo>
                    <a:lnTo>
                      <a:pt x="98" y="7"/>
                    </a:lnTo>
                    <a:lnTo>
                      <a:pt x="104" y="10"/>
                    </a:lnTo>
                    <a:lnTo>
                      <a:pt x="107" y="12"/>
                    </a:lnTo>
                    <a:lnTo>
                      <a:pt x="113" y="15"/>
                    </a:lnTo>
                    <a:lnTo>
                      <a:pt x="119" y="18"/>
                    </a:lnTo>
                    <a:lnTo>
                      <a:pt x="125" y="22"/>
                    </a:lnTo>
                    <a:lnTo>
                      <a:pt x="131" y="22"/>
                    </a:lnTo>
                    <a:lnTo>
                      <a:pt x="137" y="22"/>
                    </a:lnTo>
                    <a:lnTo>
                      <a:pt x="143" y="18"/>
                    </a:lnTo>
                    <a:lnTo>
                      <a:pt x="149" y="15"/>
                    </a:lnTo>
                    <a:lnTo>
                      <a:pt x="152" y="15"/>
                    </a:lnTo>
                    <a:lnTo>
                      <a:pt x="152" y="22"/>
                    </a:lnTo>
                    <a:lnTo>
                      <a:pt x="149" y="25"/>
                    </a:lnTo>
                    <a:lnTo>
                      <a:pt x="143" y="25"/>
                    </a:lnTo>
                    <a:lnTo>
                      <a:pt x="137" y="28"/>
                    </a:lnTo>
                    <a:lnTo>
                      <a:pt x="134" y="28"/>
                    </a:lnTo>
                    <a:lnTo>
                      <a:pt x="131" y="28"/>
                    </a:lnTo>
                    <a:lnTo>
                      <a:pt x="122" y="28"/>
                    </a:lnTo>
                    <a:lnTo>
                      <a:pt x="119" y="25"/>
                    </a:lnTo>
                    <a:lnTo>
                      <a:pt x="113" y="22"/>
                    </a:lnTo>
                    <a:lnTo>
                      <a:pt x="104" y="15"/>
                    </a:lnTo>
                    <a:lnTo>
                      <a:pt x="102" y="15"/>
                    </a:lnTo>
                    <a:lnTo>
                      <a:pt x="95" y="15"/>
                    </a:lnTo>
                    <a:lnTo>
                      <a:pt x="87" y="12"/>
                    </a:lnTo>
                    <a:lnTo>
                      <a:pt x="80" y="12"/>
                    </a:lnTo>
                    <a:lnTo>
                      <a:pt x="75" y="12"/>
                    </a:lnTo>
                    <a:lnTo>
                      <a:pt x="72" y="15"/>
                    </a:lnTo>
                    <a:lnTo>
                      <a:pt x="65" y="15"/>
                    </a:lnTo>
                    <a:lnTo>
                      <a:pt x="62" y="18"/>
                    </a:lnTo>
                    <a:lnTo>
                      <a:pt x="57" y="22"/>
                    </a:lnTo>
                    <a:lnTo>
                      <a:pt x="53" y="25"/>
                    </a:lnTo>
                    <a:lnTo>
                      <a:pt x="50" y="34"/>
                    </a:lnTo>
                    <a:lnTo>
                      <a:pt x="45" y="43"/>
                    </a:lnTo>
                    <a:lnTo>
                      <a:pt x="42" y="53"/>
                    </a:lnTo>
                    <a:lnTo>
                      <a:pt x="35" y="64"/>
                    </a:lnTo>
                    <a:lnTo>
                      <a:pt x="33" y="68"/>
                    </a:lnTo>
                    <a:lnTo>
                      <a:pt x="30" y="74"/>
                    </a:lnTo>
                    <a:lnTo>
                      <a:pt x="23" y="74"/>
                    </a:lnTo>
                    <a:lnTo>
                      <a:pt x="21" y="74"/>
                    </a:lnTo>
                    <a:lnTo>
                      <a:pt x="18" y="74"/>
                    </a:lnTo>
                    <a:lnTo>
                      <a:pt x="15" y="74"/>
                    </a:lnTo>
                    <a:lnTo>
                      <a:pt x="8" y="71"/>
                    </a:lnTo>
                    <a:lnTo>
                      <a:pt x="3" y="68"/>
                    </a:lnTo>
                    <a:lnTo>
                      <a:pt x="0" y="43"/>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106" name="Rectangle 92"/>
              <p:cNvSpPr>
                <a:spLocks noChangeArrowheads="1"/>
              </p:cNvSpPr>
              <p:nvPr/>
            </p:nvSpPr>
            <p:spPr bwMode="ltGray">
              <a:xfrm>
                <a:off x="3912" y="970"/>
                <a:ext cx="52" cy="54"/>
              </a:xfrm>
              <a:prstGeom prst="rect">
                <a:avLst/>
              </a:pr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solidFill>
                    <a:prstClr val="black"/>
                  </a:solidFill>
                </a:endParaRPr>
              </a:p>
            </p:txBody>
          </p:sp>
          <p:sp>
            <p:nvSpPr>
              <p:cNvPr id="107" name="Freeform 93"/>
              <p:cNvSpPr>
                <a:spLocks/>
              </p:cNvSpPr>
              <p:nvPr/>
            </p:nvSpPr>
            <p:spPr bwMode="ltGray">
              <a:xfrm>
                <a:off x="4165" y="1266"/>
                <a:ext cx="104" cy="309"/>
              </a:xfrm>
              <a:custGeom>
                <a:avLst/>
                <a:gdLst>
                  <a:gd name="T0" fmla="*/ 53 w 104"/>
                  <a:gd name="T1" fmla="*/ 6 h 309"/>
                  <a:gd name="T2" fmla="*/ 51 w 104"/>
                  <a:gd name="T3" fmla="*/ 16 h 309"/>
                  <a:gd name="T4" fmla="*/ 47 w 104"/>
                  <a:gd name="T5" fmla="*/ 16 h 309"/>
                  <a:gd name="T6" fmla="*/ 44 w 104"/>
                  <a:gd name="T7" fmla="*/ 22 h 309"/>
                  <a:gd name="T8" fmla="*/ 39 w 104"/>
                  <a:gd name="T9" fmla="*/ 42 h 309"/>
                  <a:gd name="T10" fmla="*/ 29 w 104"/>
                  <a:gd name="T11" fmla="*/ 65 h 309"/>
                  <a:gd name="T12" fmla="*/ 27 w 104"/>
                  <a:gd name="T13" fmla="*/ 77 h 309"/>
                  <a:gd name="T14" fmla="*/ 24 w 104"/>
                  <a:gd name="T15" fmla="*/ 97 h 309"/>
                  <a:gd name="T16" fmla="*/ 24 w 104"/>
                  <a:gd name="T17" fmla="*/ 106 h 309"/>
                  <a:gd name="T18" fmla="*/ 24 w 104"/>
                  <a:gd name="T19" fmla="*/ 120 h 309"/>
                  <a:gd name="T20" fmla="*/ 27 w 104"/>
                  <a:gd name="T21" fmla="*/ 130 h 309"/>
                  <a:gd name="T22" fmla="*/ 29 w 104"/>
                  <a:gd name="T23" fmla="*/ 139 h 309"/>
                  <a:gd name="T24" fmla="*/ 39 w 104"/>
                  <a:gd name="T25" fmla="*/ 149 h 309"/>
                  <a:gd name="T26" fmla="*/ 47 w 104"/>
                  <a:gd name="T27" fmla="*/ 162 h 309"/>
                  <a:gd name="T28" fmla="*/ 59 w 104"/>
                  <a:gd name="T29" fmla="*/ 178 h 309"/>
                  <a:gd name="T30" fmla="*/ 80 w 104"/>
                  <a:gd name="T31" fmla="*/ 201 h 309"/>
                  <a:gd name="T32" fmla="*/ 91 w 104"/>
                  <a:gd name="T33" fmla="*/ 217 h 309"/>
                  <a:gd name="T34" fmla="*/ 97 w 104"/>
                  <a:gd name="T35" fmla="*/ 227 h 309"/>
                  <a:gd name="T36" fmla="*/ 100 w 104"/>
                  <a:gd name="T37" fmla="*/ 239 h 309"/>
                  <a:gd name="T38" fmla="*/ 103 w 104"/>
                  <a:gd name="T39" fmla="*/ 252 h 309"/>
                  <a:gd name="T40" fmla="*/ 103 w 104"/>
                  <a:gd name="T41" fmla="*/ 265 h 309"/>
                  <a:gd name="T42" fmla="*/ 100 w 104"/>
                  <a:gd name="T43" fmla="*/ 279 h 309"/>
                  <a:gd name="T44" fmla="*/ 97 w 104"/>
                  <a:gd name="T45" fmla="*/ 295 h 309"/>
                  <a:gd name="T46" fmla="*/ 91 w 104"/>
                  <a:gd name="T47" fmla="*/ 308 h 309"/>
                  <a:gd name="T48" fmla="*/ 71 w 104"/>
                  <a:gd name="T49" fmla="*/ 288 h 309"/>
                  <a:gd name="T50" fmla="*/ 76 w 104"/>
                  <a:gd name="T51" fmla="*/ 279 h 309"/>
                  <a:gd name="T52" fmla="*/ 80 w 104"/>
                  <a:gd name="T53" fmla="*/ 262 h 309"/>
                  <a:gd name="T54" fmla="*/ 83 w 104"/>
                  <a:gd name="T55" fmla="*/ 252 h 309"/>
                  <a:gd name="T56" fmla="*/ 83 w 104"/>
                  <a:gd name="T57" fmla="*/ 236 h 309"/>
                  <a:gd name="T58" fmla="*/ 83 w 104"/>
                  <a:gd name="T59" fmla="*/ 227 h 309"/>
                  <a:gd name="T60" fmla="*/ 76 w 104"/>
                  <a:gd name="T61" fmla="*/ 211 h 309"/>
                  <a:gd name="T62" fmla="*/ 74 w 104"/>
                  <a:gd name="T63" fmla="*/ 201 h 309"/>
                  <a:gd name="T64" fmla="*/ 68 w 104"/>
                  <a:gd name="T65" fmla="*/ 190 h 309"/>
                  <a:gd name="T66" fmla="*/ 56 w 104"/>
                  <a:gd name="T67" fmla="*/ 181 h 309"/>
                  <a:gd name="T68" fmla="*/ 41 w 104"/>
                  <a:gd name="T69" fmla="*/ 168 h 309"/>
                  <a:gd name="T70" fmla="*/ 29 w 104"/>
                  <a:gd name="T71" fmla="*/ 155 h 309"/>
                  <a:gd name="T72" fmla="*/ 24 w 104"/>
                  <a:gd name="T73" fmla="*/ 146 h 309"/>
                  <a:gd name="T74" fmla="*/ 12 w 104"/>
                  <a:gd name="T75" fmla="*/ 126 h 309"/>
                  <a:gd name="T76" fmla="*/ 6 w 104"/>
                  <a:gd name="T77" fmla="*/ 109 h 309"/>
                  <a:gd name="T78" fmla="*/ 3 w 104"/>
                  <a:gd name="T79" fmla="*/ 100 h 309"/>
                  <a:gd name="T80" fmla="*/ 0 w 104"/>
                  <a:gd name="T81" fmla="*/ 84 h 309"/>
                  <a:gd name="T82" fmla="*/ 0 w 104"/>
                  <a:gd name="T83" fmla="*/ 61 h 309"/>
                  <a:gd name="T84" fmla="*/ 3 w 104"/>
                  <a:gd name="T85" fmla="*/ 49 h 309"/>
                  <a:gd name="T86" fmla="*/ 6 w 104"/>
                  <a:gd name="T87" fmla="*/ 35 h 309"/>
                  <a:gd name="T88" fmla="*/ 6 w 104"/>
                  <a:gd name="T89" fmla="*/ 22 h 309"/>
                  <a:gd name="T90" fmla="*/ 9 w 104"/>
                  <a:gd name="T91" fmla="*/ 9 h 309"/>
                  <a:gd name="T92" fmla="*/ 15 w 104"/>
                  <a:gd name="T93" fmla="*/ 0 h 309"/>
                  <a:gd name="T94" fmla="*/ 53 w 104"/>
                  <a:gd name="T95" fmla="*/ 6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4" h="309">
                    <a:moveTo>
                      <a:pt x="53" y="6"/>
                    </a:moveTo>
                    <a:lnTo>
                      <a:pt x="51" y="16"/>
                    </a:lnTo>
                    <a:lnTo>
                      <a:pt x="47" y="16"/>
                    </a:lnTo>
                    <a:lnTo>
                      <a:pt x="44" y="22"/>
                    </a:lnTo>
                    <a:lnTo>
                      <a:pt x="39" y="42"/>
                    </a:lnTo>
                    <a:lnTo>
                      <a:pt x="29" y="65"/>
                    </a:lnTo>
                    <a:lnTo>
                      <a:pt x="27" y="77"/>
                    </a:lnTo>
                    <a:lnTo>
                      <a:pt x="24" y="97"/>
                    </a:lnTo>
                    <a:lnTo>
                      <a:pt x="24" y="106"/>
                    </a:lnTo>
                    <a:lnTo>
                      <a:pt x="24" y="120"/>
                    </a:lnTo>
                    <a:lnTo>
                      <a:pt x="27" y="130"/>
                    </a:lnTo>
                    <a:lnTo>
                      <a:pt x="29" y="139"/>
                    </a:lnTo>
                    <a:lnTo>
                      <a:pt x="39" y="149"/>
                    </a:lnTo>
                    <a:lnTo>
                      <a:pt x="47" y="162"/>
                    </a:lnTo>
                    <a:lnTo>
                      <a:pt x="59" y="178"/>
                    </a:lnTo>
                    <a:lnTo>
                      <a:pt x="80" y="201"/>
                    </a:lnTo>
                    <a:lnTo>
                      <a:pt x="91" y="217"/>
                    </a:lnTo>
                    <a:lnTo>
                      <a:pt x="97" y="227"/>
                    </a:lnTo>
                    <a:lnTo>
                      <a:pt x="100" y="239"/>
                    </a:lnTo>
                    <a:lnTo>
                      <a:pt x="103" y="252"/>
                    </a:lnTo>
                    <a:lnTo>
                      <a:pt x="103" y="265"/>
                    </a:lnTo>
                    <a:lnTo>
                      <a:pt x="100" y="279"/>
                    </a:lnTo>
                    <a:lnTo>
                      <a:pt x="97" y="295"/>
                    </a:lnTo>
                    <a:lnTo>
                      <a:pt x="91" y="308"/>
                    </a:lnTo>
                    <a:lnTo>
                      <a:pt x="71" y="288"/>
                    </a:lnTo>
                    <a:lnTo>
                      <a:pt x="76" y="279"/>
                    </a:lnTo>
                    <a:lnTo>
                      <a:pt x="80" y="262"/>
                    </a:lnTo>
                    <a:lnTo>
                      <a:pt x="83" y="252"/>
                    </a:lnTo>
                    <a:lnTo>
                      <a:pt x="83" y="236"/>
                    </a:lnTo>
                    <a:lnTo>
                      <a:pt x="83" y="227"/>
                    </a:lnTo>
                    <a:lnTo>
                      <a:pt x="76" y="211"/>
                    </a:lnTo>
                    <a:lnTo>
                      <a:pt x="74" y="201"/>
                    </a:lnTo>
                    <a:lnTo>
                      <a:pt x="68" y="190"/>
                    </a:lnTo>
                    <a:lnTo>
                      <a:pt x="56" y="181"/>
                    </a:lnTo>
                    <a:lnTo>
                      <a:pt x="41" y="168"/>
                    </a:lnTo>
                    <a:lnTo>
                      <a:pt x="29" y="155"/>
                    </a:lnTo>
                    <a:lnTo>
                      <a:pt x="24" y="146"/>
                    </a:lnTo>
                    <a:lnTo>
                      <a:pt x="12" y="126"/>
                    </a:lnTo>
                    <a:lnTo>
                      <a:pt x="6" y="109"/>
                    </a:lnTo>
                    <a:lnTo>
                      <a:pt x="3" y="100"/>
                    </a:lnTo>
                    <a:lnTo>
                      <a:pt x="0" y="84"/>
                    </a:lnTo>
                    <a:lnTo>
                      <a:pt x="0" y="61"/>
                    </a:lnTo>
                    <a:lnTo>
                      <a:pt x="3" y="49"/>
                    </a:lnTo>
                    <a:lnTo>
                      <a:pt x="6" y="35"/>
                    </a:lnTo>
                    <a:lnTo>
                      <a:pt x="6" y="22"/>
                    </a:lnTo>
                    <a:lnTo>
                      <a:pt x="9" y="9"/>
                    </a:lnTo>
                    <a:lnTo>
                      <a:pt x="15" y="0"/>
                    </a:lnTo>
                    <a:lnTo>
                      <a:pt x="53" y="6"/>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108" name="Freeform 94"/>
              <p:cNvSpPr>
                <a:spLocks/>
              </p:cNvSpPr>
              <p:nvPr/>
            </p:nvSpPr>
            <p:spPr bwMode="ltGray">
              <a:xfrm>
                <a:off x="1844" y="1008"/>
                <a:ext cx="103" cy="312"/>
              </a:xfrm>
              <a:custGeom>
                <a:avLst/>
                <a:gdLst>
                  <a:gd name="T0" fmla="*/ 49 w 103"/>
                  <a:gd name="T1" fmla="*/ 305 h 312"/>
                  <a:gd name="T2" fmla="*/ 56 w 103"/>
                  <a:gd name="T3" fmla="*/ 295 h 312"/>
                  <a:gd name="T4" fmla="*/ 56 w 103"/>
                  <a:gd name="T5" fmla="*/ 292 h 312"/>
                  <a:gd name="T6" fmla="*/ 58 w 103"/>
                  <a:gd name="T7" fmla="*/ 286 h 312"/>
                  <a:gd name="T8" fmla="*/ 64 w 103"/>
                  <a:gd name="T9" fmla="*/ 269 h 312"/>
                  <a:gd name="T10" fmla="*/ 70 w 103"/>
                  <a:gd name="T11" fmla="*/ 246 h 312"/>
                  <a:gd name="T12" fmla="*/ 76 w 103"/>
                  <a:gd name="T13" fmla="*/ 234 h 312"/>
                  <a:gd name="T14" fmla="*/ 78 w 103"/>
                  <a:gd name="T15" fmla="*/ 214 h 312"/>
                  <a:gd name="T16" fmla="*/ 78 w 103"/>
                  <a:gd name="T17" fmla="*/ 202 h 312"/>
                  <a:gd name="T18" fmla="*/ 78 w 103"/>
                  <a:gd name="T19" fmla="*/ 191 h 312"/>
                  <a:gd name="T20" fmla="*/ 76 w 103"/>
                  <a:gd name="T21" fmla="*/ 178 h 312"/>
                  <a:gd name="T22" fmla="*/ 73 w 103"/>
                  <a:gd name="T23" fmla="*/ 172 h 312"/>
                  <a:gd name="T24" fmla="*/ 64 w 103"/>
                  <a:gd name="T25" fmla="*/ 159 h 312"/>
                  <a:gd name="T26" fmla="*/ 56 w 103"/>
                  <a:gd name="T27" fmla="*/ 146 h 312"/>
                  <a:gd name="T28" fmla="*/ 44 w 103"/>
                  <a:gd name="T29" fmla="*/ 133 h 312"/>
                  <a:gd name="T30" fmla="*/ 23 w 103"/>
                  <a:gd name="T31" fmla="*/ 110 h 312"/>
                  <a:gd name="T32" fmla="*/ 12 w 103"/>
                  <a:gd name="T33" fmla="*/ 94 h 312"/>
                  <a:gd name="T34" fmla="*/ 5 w 103"/>
                  <a:gd name="T35" fmla="*/ 81 h 312"/>
                  <a:gd name="T36" fmla="*/ 3 w 103"/>
                  <a:gd name="T37" fmla="*/ 72 h 312"/>
                  <a:gd name="T38" fmla="*/ 0 w 103"/>
                  <a:gd name="T39" fmla="*/ 56 h 312"/>
                  <a:gd name="T40" fmla="*/ 0 w 103"/>
                  <a:gd name="T41" fmla="*/ 43 h 312"/>
                  <a:gd name="T42" fmla="*/ 3 w 103"/>
                  <a:gd name="T43" fmla="*/ 32 h 312"/>
                  <a:gd name="T44" fmla="*/ 5 w 103"/>
                  <a:gd name="T45" fmla="*/ 16 h 312"/>
                  <a:gd name="T46" fmla="*/ 12 w 103"/>
                  <a:gd name="T47" fmla="*/ 0 h 312"/>
                  <a:gd name="T48" fmla="*/ 32 w 103"/>
                  <a:gd name="T49" fmla="*/ 19 h 312"/>
                  <a:gd name="T50" fmla="*/ 26 w 103"/>
                  <a:gd name="T51" fmla="*/ 32 h 312"/>
                  <a:gd name="T52" fmla="*/ 23 w 103"/>
                  <a:gd name="T53" fmla="*/ 46 h 312"/>
                  <a:gd name="T54" fmla="*/ 20 w 103"/>
                  <a:gd name="T55" fmla="*/ 59 h 312"/>
                  <a:gd name="T56" fmla="*/ 20 w 103"/>
                  <a:gd name="T57" fmla="*/ 72 h 312"/>
                  <a:gd name="T58" fmla="*/ 20 w 103"/>
                  <a:gd name="T59" fmla="*/ 84 h 312"/>
                  <a:gd name="T60" fmla="*/ 26 w 103"/>
                  <a:gd name="T61" fmla="*/ 100 h 312"/>
                  <a:gd name="T62" fmla="*/ 29 w 103"/>
                  <a:gd name="T63" fmla="*/ 110 h 312"/>
                  <a:gd name="T64" fmla="*/ 35 w 103"/>
                  <a:gd name="T65" fmla="*/ 121 h 312"/>
                  <a:gd name="T66" fmla="*/ 46 w 103"/>
                  <a:gd name="T67" fmla="*/ 127 h 312"/>
                  <a:gd name="T68" fmla="*/ 61 w 103"/>
                  <a:gd name="T69" fmla="*/ 143 h 312"/>
                  <a:gd name="T70" fmla="*/ 73 w 103"/>
                  <a:gd name="T71" fmla="*/ 156 h 312"/>
                  <a:gd name="T72" fmla="*/ 78 w 103"/>
                  <a:gd name="T73" fmla="*/ 165 h 312"/>
                  <a:gd name="T74" fmla="*/ 90 w 103"/>
                  <a:gd name="T75" fmla="*/ 185 h 312"/>
                  <a:gd name="T76" fmla="*/ 96 w 103"/>
                  <a:gd name="T77" fmla="*/ 198 h 312"/>
                  <a:gd name="T78" fmla="*/ 99 w 103"/>
                  <a:gd name="T79" fmla="*/ 208 h 312"/>
                  <a:gd name="T80" fmla="*/ 102 w 103"/>
                  <a:gd name="T81" fmla="*/ 227 h 312"/>
                  <a:gd name="T82" fmla="*/ 102 w 103"/>
                  <a:gd name="T83" fmla="*/ 246 h 312"/>
                  <a:gd name="T84" fmla="*/ 99 w 103"/>
                  <a:gd name="T85" fmla="*/ 259 h 312"/>
                  <a:gd name="T86" fmla="*/ 99 w 103"/>
                  <a:gd name="T87" fmla="*/ 276 h 312"/>
                  <a:gd name="T88" fmla="*/ 96 w 103"/>
                  <a:gd name="T89" fmla="*/ 289 h 312"/>
                  <a:gd name="T90" fmla="*/ 93 w 103"/>
                  <a:gd name="T91" fmla="*/ 302 h 312"/>
                  <a:gd name="T92" fmla="*/ 87 w 103"/>
                  <a:gd name="T93" fmla="*/ 311 h 312"/>
                  <a:gd name="T94" fmla="*/ 49 w 103"/>
                  <a:gd name="T95" fmla="*/ 305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3" h="312">
                    <a:moveTo>
                      <a:pt x="49" y="305"/>
                    </a:moveTo>
                    <a:lnTo>
                      <a:pt x="56" y="295"/>
                    </a:lnTo>
                    <a:lnTo>
                      <a:pt x="56" y="292"/>
                    </a:lnTo>
                    <a:lnTo>
                      <a:pt x="58" y="286"/>
                    </a:lnTo>
                    <a:lnTo>
                      <a:pt x="64" y="269"/>
                    </a:lnTo>
                    <a:lnTo>
                      <a:pt x="70" y="246"/>
                    </a:lnTo>
                    <a:lnTo>
                      <a:pt x="76" y="234"/>
                    </a:lnTo>
                    <a:lnTo>
                      <a:pt x="78" y="214"/>
                    </a:lnTo>
                    <a:lnTo>
                      <a:pt x="78" y="202"/>
                    </a:lnTo>
                    <a:lnTo>
                      <a:pt x="78" y="191"/>
                    </a:lnTo>
                    <a:lnTo>
                      <a:pt x="76" y="178"/>
                    </a:lnTo>
                    <a:lnTo>
                      <a:pt x="73" y="172"/>
                    </a:lnTo>
                    <a:lnTo>
                      <a:pt x="64" y="159"/>
                    </a:lnTo>
                    <a:lnTo>
                      <a:pt x="56" y="146"/>
                    </a:lnTo>
                    <a:lnTo>
                      <a:pt x="44" y="133"/>
                    </a:lnTo>
                    <a:lnTo>
                      <a:pt x="23" y="110"/>
                    </a:lnTo>
                    <a:lnTo>
                      <a:pt x="12" y="94"/>
                    </a:lnTo>
                    <a:lnTo>
                      <a:pt x="5" y="81"/>
                    </a:lnTo>
                    <a:lnTo>
                      <a:pt x="3" y="72"/>
                    </a:lnTo>
                    <a:lnTo>
                      <a:pt x="0" y="56"/>
                    </a:lnTo>
                    <a:lnTo>
                      <a:pt x="0" y="43"/>
                    </a:lnTo>
                    <a:lnTo>
                      <a:pt x="3" y="32"/>
                    </a:lnTo>
                    <a:lnTo>
                      <a:pt x="5" y="16"/>
                    </a:lnTo>
                    <a:lnTo>
                      <a:pt x="12" y="0"/>
                    </a:lnTo>
                    <a:lnTo>
                      <a:pt x="32" y="19"/>
                    </a:lnTo>
                    <a:lnTo>
                      <a:pt x="26" y="32"/>
                    </a:lnTo>
                    <a:lnTo>
                      <a:pt x="23" y="46"/>
                    </a:lnTo>
                    <a:lnTo>
                      <a:pt x="20" y="59"/>
                    </a:lnTo>
                    <a:lnTo>
                      <a:pt x="20" y="72"/>
                    </a:lnTo>
                    <a:lnTo>
                      <a:pt x="20" y="84"/>
                    </a:lnTo>
                    <a:lnTo>
                      <a:pt x="26" y="100"/>
                    </a:lnTo>
                    <a:lnTo>
                      <a:pt x="29" y="110"/>
                    </a:lnTo>
                    <a:lnTo>
                      <a:pt x="35" y="121"/>
                    </a:lnTo>
                    <a:lnTo>
                      <a:pt x="46" y="127"/>
                    </a:lnTo>
                    <a:lnTo>
                      <a:pt x="61" y="143"/>
                    </a:lnTo>
                    <a:lnTo>
                      <a:pt x="73" y="156"/>
                    </a:lnTo>
                    <a:lnTo>
                      <a:pt x="78" y="165"/>
                    </a:lnTo>
                    <a:lnTo>
                      <a:pt x="90" y="185"/>
                    </a:lnTo>
                    <a:lnTo>
                      <a:pt x="96" y="198"/>
                    </a:lnTo>
                    <a:lnTo>
                      <a:pt x="99" y="208"/>
                    </a:lnTo>
                    <a:lnTo>
                      <a:pt x="102" y="227"/>
                    </a:lnTo>
                    <a:lnTo>
                      <a:pt x="102" y="246"/>
                    </a:lnTo>
                    <a:lnTo>
                      <a:pt x="99" y="259"/>
                    </a:lnTo>
                    <a:lnTo>
                      <a:pt x="99" y="276"/>
                    </a:lnTo>
                    <a:lnTo>
                      <a:pt x="96" y="289"/>
                    </a:lnTo>
                    <a:lnTo>
                      <a:pt x="93" y="302"/>
                    </a:lnTo>
                    <a:lnTo>
                      <a:pt x="87" y="311"/>
                    </a:lnTo>
                    <a:lnTo>
                      <a:pt x="49" y="305"/>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109" name="Freeform 95"/>
              <p:cNvSpPr>
                <a:spLocks/>
              </p:cNvSpPr>
              <p:nvPr/>
            </p:nvSpPr>
            <p:spPr bwMode="ltGray">
              <a:xfrm>
                <a:off x="1494" y="1245"/>
                <a:ext cx="159" cy="72"/>
              </a:xfrm>
              <a:custGeom>
                <a:avLst/>
                <a:gdLst>
                  <a:gd name="T0" fmla="*/ 152 w 159"/>
                  <a:gd name="T1" fmla="*/ 27 h 72"/>
                  <a:gd name="T2" fmla="*/ 143 w 159"/>
                  <a:gd name="T3" fmla="*/ 24 h 72"/>
                  <a:gd name="T4" fmla="*/ 130 w 159"/>
                  <a:gd name="T5" fmla="*/ 24 h 72"/>
                  <a:gd name="T6" fmla="*/ 122 w 159"/>
                  <a:gd name="T7" fmla="*/ 27 h 72"/>
                  <a:gd name="T8" fmla="*/ 115 w 159"/>
                  <a:gd name="T9" fmla="*/ 36 h 72"/>
                  <a:gd name="T10" fmla="*/ 109 w 159"/>
                  <a:gd name="T11" fmla="*/ 44 h 72"/>
                  <a:gd name="T12" fmla="*/ 97 w 159"/>
                  <a:gd name="T13" fmla="*/ 59 h 72"/>
                  <a:gd name="T14" fmla="*/ 89 w 159"/>
                  <a:gd name="T15" fmla="*/ 68 h 72"/>
                  <a:gd name="T16" fmla="*/ 73 w 159"/>
                  <a:gd name="T17" fmla="*/ 71 h 72"/>
                  <a:gd name="T18" fmla="*/ 61 w 159"/>
                  <a:gd name="T19" fmla="*/ 68 h 72"/>
                  <a:gd name="T20" fmla="*/ 51 w 159"/>
                  <a:gd name="T21" fmla="*/ 62 h 72"/>
                  <a:gd name="T22" fmla="*/ 39 w 159"/>
                  <a:gd name="T23" fmla="*/ 56 h 72"/>
                  <a:gd name="T24" fmla="*/ 28 w 159"/>
                  <a:gd name="T25" fmla="*/ 53 h 72"/>
                  <a:gd name="T26" fmla="*/ 15 w 159"/>
                  <a:gd name="T27" fmla="*/ 53 h 72"/>
                  <a:gd name="T28" fmla="*/ 6 w 159"/>
                  <a:gd name="T29" fmla="*/ 56 h 72"/>
                  <a:gd name="T30" fmla="*/ 3 w 159"/>
                  <a:gd name="T31" fmla="*/ 51 h 72"/>
                  <a:gd name="T32" fmla="*/ 9 w 159"/>
                  <a:gd name="T33" fmla="*/ 47 h 72"/>
                  <a:gd name="T34" fmla="*/ 21 w 159"/>
                  <a:gd name="T35" fmla="*/ 44 h 72"/>
                  <a:gd name="T36" fmla="*/ 30 w 159"/>
                  <a:gd name="T37" fmla="*/ 44 h 72"/>
                  <a:gd name="T38" fmla="*/ 43 w 159"/>
                  <a:gd name="T39" fmla="*/ 53 h 72"/>
                  <a:gd name="T40" fmla="*/ 54 w 159"/>
                  <a:gd name="T41" fmla="*/ 56 h 72"/>
                  <a:gd name="T42" fmla="*/ 67 w 159"/>
                  <a:gd name="T43" fmla="*/ 59 h 72"/>
                  <a:gd name="T44" fmla="*/ 79 w 159"/>
                  <a:gd name="T45" fmla="*/ 59 h 72"/>
                  <a:gd name="T46" fmla="*/ 89 w 159"/>
                  <a:gd name="T47" fmla="*/ 56 h 72"/>
                  <a:gd name="T48" fmla="*/ 97 w 159"/>
                  <a:gd name="T49" fmla="*/ 51 h 72"/>
                  <a:gd name="T50" fmla="*/ 107 w 159"/>
                  <a:gd name="T51" fmla="*/ 39 h 72"/>
                  <a:gd name="T52" fmla="*/ 115 w 159"/>
                  <a:gd name="T53" fmla="*/ 21 h 72"/>
                  <a:gd name="T54" fmla="*/ 122 w 159"/>
                  <a:gd name="T55" fmla="*/ 6 h 72"/>
                  <a:gd name="T56" fmla="*/ 130 w 159"/>
                  <a:gd name="T57" fmla="*/ 0 h 72"/>
                  <a:gd name="T58" fmla="*/ 137 w 159"/>
                  <a:gd name="T59" fmla="*/ 0 h 72"/>
                  <a:gd name="T60" fmla="*/ 146 w 159"/>
                  <a:gd name="T61" fmla="*/ 3 h 72"/>
                  <a:gd name="T62" fmla="*/ 158 w 159"/>
                  <a:gd name="T63" fmla="*/ 3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9" h="72">
                    <a:moveTo>
                      <a:pt x="158" y="30"/>
                    </a:moveTo>
                    <a:lnTo>
                      <a:pt x="152" y="27"/>
                    </a:lnTo>
                    <a:lnTo>
                      <a:pt x="146" y="24"/>
                    </a:lnTo>
                    <a:lnTo>
                      <a:pt x="143" y="24"/>
                    </a:lnTo>
                    <a:lnTo>
                      <a:pt x="137" y="24"/>
                    </a:lnTo>
                    <a:lnTo>
                      <a:pt x="130" y="24"/>
                    </a:lnTo>
                    <a:lnTo>
                      <a:pt x="125" y="27"/>
                    </a:lnTo>
                    <a:lnTo>
                      <a:pt x="122" y="27"/>
                    </a:lnTo>
                    <a:lnTo>
                      <a:pt x="119" y="30"/>
                    </a:lnTo>
                    <a:lnTo>
                      <a:pt x="115" y="36"/>
                    </a:lnTo>
                    <a:lnTo>
                      <a:pt x="109" y="41"/>
                    </a:lnTo>
                    <a:lnTo>
                      <a:pt x="109" y="44"/>
                    </a:lnTo>
                    <a:lnTo>
                      <a:pt x="104" y="53"/>
                    </a:lnTo>
                    <a:lnTo>
                      <a:pt x="97" y="59"/>
                    </a:lnTo>
                    <a:lnTo>
                      <a:pt x="94" y="65"/>
                    </a:lnTo>
                    <a:lnTo>
                      <a:pt x="89" y="68"/>
                    </a:lnTo>
                    <a:lnTo>
                      <a:pt x="79" y="71"/>
                    </a:lnTo>
                    <a:lnTo>
                      <a:pt x="73" y="71"/>
                    </a:lnTo>
                    <a:lnTo>
                      <a:pt x="67" y="71"/>
                    </a:lnTo>
                    <a:lnTo>
                      <a:pt x="61" y="68"/>
                    </a:lnTo>
                    <a:lnTo>
                      <a:pt x="54" y="65"/>
                    </a:lnTo>
                    <a:lnTo>
                      <a:pt x="51" y="62"/>
                    </a:lnTo>
                    <a:lnTo>
                      <a:pt x="46" y="59"/>
                    </a:lnTo>
                    <a:lnTo>
                      <a:pt x="39" y="56"/>
                    </a:lnTo>
                    <a:lnTo>
                      <a:pt x="33" y="53"/>
                    </a:lnTo>
                    <a:lnTo>
                      <a:pt x="28" y="53"/>
                    </a:lnTo>
                    <a:lnTo>
                      <a:pt x="21" y="51"/>
                    </a:lnTo>
                    <a:lnTo>
                      <a:pt x="15" y="53"/>
                    </a:lnTo>
                    <a:lnTo>
                      <a:pt x="9" y="53"/>
                    </a:lnTo>
                    <a:lnTo>
                      <a:pt x="6" y="56"/>
                    </a:lnTo>
                    <a:lnTo>
                      <a:pt x="0" y="59"/>
                    </a:lnTo>
                    <a:lnTo>
                      <a:pt x="3" y="51"/>
                    </a:lnTo>
                    <a:lnTo>
                      <a:pt x="6" y="47"/>
                    </a:lnTo>
                    <a:lnTo>
                      <a:pt x="9" y="47"/>
                    </a:lnTo>
                    <a:lnTo>
                      <a:pt x="15" y="44"/>
                    </a:lnTo>
                    <a:lnTo>
                      <a:pt x="21" y="44"/>
                    </a:lnTo>
                    <a:lnTo>
                      <a:pt x="24" y="44"/>
                    </a:lnTo>
                    <a:lnTo>
                      <a:pt x="30" y="44"/>
                    </a:lnTo>
                    <a:lnTo>
                      <a:pt x="33" y="47"/>
                    </a:lnTo>
                    <a:lnTo>
                      <a:pt x="43" y="53"/>
                    </a:lnTo>
                    <a:lnTo>
                      <a:pt x="49" y="56"/>
                    </a:lnTo>
                    <a:lnTo>
                      <a:pt x="54" y="56"/>
                    </a:lnTo>
                    <a:lnTo>
                      <a:pt x="58" y="59"/>
                    </a:lnTo>
                    <a:lnTo>
                      <a:pt x="67" y="59"/>
                    </a:lnTo>
                    <a:lnTo>
                      <a:pt x="76" y="59"/>
                    </a:lnTo>
                    <a:lnTo>
                      <a:pt x="79" y="59"/>
                    </a:lnTo>
                    <a:lnTo>
                      <a:pt x="85" y="59"/>
                    </a:lnTo>
                    <a:lnTo>
                      <a:pt x="89" y="56"/>
                    </a:lnTo>
                    <a:lnTo>
                      <a:pt x="94" y="53"/>
                    </a:lnTo>
                    <a:lnTo>
                      <a:pt x="97" y="51"/>
                    </a:lnTo>
                    <a:lnTo>
                      <a:pt x="100" y="47"/>
                    </a:lnTo>
                    <a:lnTo>
                      <a:pt x="107" y="39"/>
                    </a:lnTo>
                    <a:lnTo>
                      <a:pt x="109" y="32"/>
                    </a:lnTo>
                    <a:lnTo>
                      <a:pt x="115" y="21"/>
                    </a:lnTo>
                    <a:lnTo>
                      <a:pt x="122" y="12"/>
                    </a:lnTo>
                    <a:lnTo>
                      <a:pt x="122" y="6"/>
                    </a:lnTo>
                    <a:lnTo>
                      <a:pt x="128" y="3"/>
                    </a:lnTo>
                    <a:lnTo>
                      <a:pt x="130" y="0"/>
                    </a:lnTo>
                    <a:lnTo>
                      <a:pt x="134" y="0"/>
                    </a:lnTo>
                    <a:lnTo>
                      <a:pt x="137" y="0"/>
                    </a:lnTo>
                    <a:lnTo>
                      <a:pt x="143" y="0"/>
                    </a:lnTo>
                    <a:lnTo>
                      <a:pt x="146" y="3"/>
                    </a:lnTo>
                    <a:lnTo>
                      <a:pt x="152" y="6"/>
                    </a:lnTo>
                    <a:lnTo>
                      <a:pt x="158" y="30"/>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110" name="Freeform 96"/>
              <p:cNvSpPr>
                <a:spLocks/>
              </p:cNvSpPr>
              <p:nvPr/>
            </p:nvSpPr>
            <p:spPr bwMode="ltGray">
              <a:xfrm>
                <a:off x="737" y="1144"/>
                <a:ext cx="156" cy="74"/>
              </a:xfrm>
              <a:custGeom>
                <a:avLst/>
                <a:gdLst>
                  <a:gd name="T0" fmla="*/ 0 w 156"/>
                  <a:gd name="T1" fmla="*/ 43 h 74"/>
                  <a:gd name="T2" fmla="*/ 4 w 156"/>
                  <a:gd name="T3" fmla="*/ 46 h 74"/>
                  <a:gd name="T4" fmla="*/ 9 w 156"/>
                  <a:gd name="T5" fmla="*/ 48 h 74"/>
                  <a:gd name="T6" fmla="*/ 15 w 156"/>
                  <a:gd name="T7" fmla="*/ 48 h 74"/>
                  <a:gd name="T8" fmla="*/ 22 w 156"/>
                  <a:gd name="T9" fmla="*/ 48 h 74"/>
                  <a:gd name="T10" fmla="*/ 27 w 156"/>
                  <a:gd name="T11" fmla="*/ 48 h 74"/>
                  <a:gd name="T12" fmla="*/ 30 w 156"/>
                  <a:gd name="T13" fmla="*/ 46 h 74"/>
                  <a:gd name="T14" fmla="*/ 37 w 156"/>
                  <a:gd name="T15" fmla="*/ 43 h 74"/>
                  <a:gd name="T16" fmla="*/ 43 w 156"/>
                  <a:gd name="T17" fmla="*/ 37 h 74"/>
                  <a:gd name="T18" fmla="*/ 45 w 156"/>
                  <a:gd name="T19" fmla="*/ 30 h 74"/>
                  <a:gd name="T20" fmla="*/ 49 w 156"/>
                  <a:gd name="T21" fmla="*/ 25 h 74"/>
                  <a:gd name="T22" fmla="*/ 52 w 156"/>
                  <a:gd name="T23" fmla="*/ 18 h 74"/>
                  <a:gd name="T24" fmla="*/ 58 w 156"/>
                  <a:gd name="T25" fmla="*/ 12 h 74"/>
                  <a:gd name="T26" fmla="*/ 64 w 156"/>
                  <a:gd name="T27" fmla="*/ 7 h 74"/>
                  <a:gd name="T28" fmla="*/ 70 w 156"/>
                  <a:gd name="T29" fmla="*/ 3 h 74"/>
                  <a:gd name="T30" fmla="*/ 76 w 156"/>
                  <a:gd name="T31" fmla="*/ 0 h 74"/>
                  <a:gd name="T32" fmla="*/ 85 w 156"/>
                  <a:gd name="T33" fmla="*/ 0 h 74"/>
                  <a:gd name="T34" fmla="*/ 91 w 156"/>
                  <a:gd name="T35" fmla="*/ 0 h 74"/>
                  <a:gd name="T36" fmla="*/ 95 w 156"/>
                  <a:gd name="T37" fmla="*/ 0 h 74"/>
                  <a:gd name="T38" fmla="*/ 100 w 156"/>
                  <a:gd name="T39" fmla="*/ 7 h 74"/>
                  <a:gd name="T40" fmla="*/ 106 w 156"/>
                  <a:gd name="T41" fmla="*/ 9 h 74"/>
                  <a:gd name="T42" fmla="*/ 110 w 156"/>
                  <a:gd name="T43" fmla="*/ 12 h 74"/>
                  <a:gd name="T44" fmla="*/ 118 w 156"/>
                  <a:gd name="T45" fmla="*/ 15 h 74"/>
                  <a:gd name="T46" fmla="*/ 125 w 156"/>
                  <a:gd name="T47" fmla="*/ 18 h 74"/>
                  <a:gd name="T48" fmla="*/ 130 w 156"/>
                  <a:gd name="T49" fmla="*/ 18 h 74"/>
                  <a:gd name="T50" fmla="*/ 136 w 156"/>
                  <a:gd name="T51" fmla="*/ 18 h 74"/>
                  <a:gd name="T52" fmla="*/ 140 w 156"/>
                  <a:gd name="T53" fmla="*/ 18 h 74"/>
                  <a:gd name="T54" fmla="*/ 146 w 156"/>
                  <a:gd name="T55" fmla="*/ 18 h 74"/>
                  <a:gd name="T56" fmla="*/ 151 w 156"/>
                  <a:gd name="T57" fmla="*/ 15 h 74"/>
                  <a:gd name="T58" fmla="*/ 155 w 156"/>
                  <a:gd name="T59" fmla="*/ 12 h 74"/>
                  <a:gd name="T60" fmla="*/ 155 w 156"/>
                  <a:gd name="T61" fmla="*/ 18 h 74"/>
                  <a:gd name="T62" fmla="*/ 151 w 156"/>
                  <a:gd name="T63" fmla="*/ 22 h 74"/>
                  <a:gd name="T64" fmla="*/ 146 w 156"/>
                  <a:gd name="T65" fmla="*/ 25 h 74"/>
                  <a:gd name="T66" fmla="*/ 143 w 156"/>
                  <a:gd name="T67" fmla="*/ 27 h 74"/>
                  <a:gd name="T68" fmla="*/ 136 w 156"/>
                  <a:gd name="T69" fmla="*/ 27 h 74"/>
                  <a:gd name="T70" fmla="*/ 133 w 156"/>
                  <a:gd name="T71" fmla="*/ 27 h 74"/>
                  <a:gd name="T72" fmla="*/ 128 w 156"/>
                  <a:gd name="T73" fmla="*/ 27 h 74"/>
                  <a:gd name="T74" fmla="*/ 121 w 156"/>
                  <a:gd name="T75" fmla="*/ 25 h 74"/>
                  <a:gd name="T76" fmla="*/ 115 w 156"/>
                  <a:gd name="T77" fmla="*/ 18 h 74"/>
                  <a:gd name="T78" fmla="*/ 106 w 156"/>
                  <a:gd name="T79" fmla="*/ 15 h 74"/>
                  <a:gd name="T80" fmla="*/ 103 w 156"/>
                  <a:gd name="T81" fmla="*/ 12 h 74"/>
                  <a:gd name="T82" fmla="*/ 97 w 156"/>
                  <a:gd name="T83" fmla="*/ 12 h 74"/>
                  <a:gd name="T84" fmla="*/ 88 w 156"/>
                  <a:gd name="T85" fmla="*/ 12 h 74"/>
                  <a:gd name="T86" fmla="*/ 82 w 156"/>
                  <a:gd name="T87" fmla="*/ 12 h 74"/>
                  <a:gd name="T88" fmla="*/ 79 w 156"/>
                  <a:gd name="T89" fmla="*/ 12 h 74"/>
                  <a:gd name="T90" fmla="*/ 73 w 156"/>
                  <a:gd name="T91" fmla="*/ 12 h 74"/>
                  <a:gd name="T92" fmla="*/ 67 w 156"/>
                  <a:gd name="T93" fmla="*/ 15 h 74"/>
                  <a:gd name="T94" fmla="*/ 64 w 156"/>
                  <a:gd name="T95" fmla="*/ 18 h 74"/>
                  <a:gd name="T96" fmla="*/ 58 w 156"/>
                  <a:gd name="T97" fmla="*/ 22 h 74"/>
                  <a:gd name="T98" fmla="*/ 55 w 156"/>
                  <a:gd name="T99" fmla="*/ 25 h 74"/>
                  <a:gd name="T100" fmla="*/ 52 w 156"/>
                  <a:gd name="T101" fmla="*/ 33 h 74"/>
                  <a:gd name="T102" fmla="*/ 45 w 156"/>
                  <a:gd name="T103" fmla="*/ 43 h 74"/>
                  <a:gd name="T104" fmla="*/ 43 w 156"/>
                  <a:gd name="T105" fmla="*/ 48 h 74"/>
                  <a:gd name="T106" fmla="*/ 37 w 156"/>
                  <a:gd name="T107" fmla="*/ 61 h 74"/>
                  <a:gd name="T108" fmla="*/ 34 w 156"/>
                  <a:gd name="T109" fmla="*/ 67 h 74"/>
                  <a:gd name="T110" fmla="*/ 30 w 156"/>
                  <a:gd name="T111" fmla="*/ 70 h 74"/>
                  <a:gd name="T112" fmla="*/ 27 w 156"/>
                  <a:gd name="T113" fmla="*/ 73 h 74"/>
                  <a:gd name="T114" fmla="*/ 22 w 156"/>
                  <a:gd name="T115" fmla="*/ 73 h 74"/>
                  <a:gd name="T116" fmla="*/ 19 w 156"/>
                  <a:gd name="T117" fmla="*/ 73 h 74"/>
                  <a:gd name="T118" fmla="*/ 15 w 156"/>
                  <a:gd name="T119" fmla="*/ 73 h 74"/>
                  <a:gd name="T120" fmla="*/ 9 w 156"/>
                  <a:gd name="T121" fmla="*/ 70 h 74"/>
                  <a:gd name="T122" fmla="*/ 7 w 156"/>
                  <a:gd name="T123" fmla="*/ 67 h 74"/>
                  <a:gd name="T124" fmla="*/ 0 w 156"/>
                  <a:gd name="T125" fmla="*/ 4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6" h="74">
                    <a:moveTo>
                      <a:pt x="0" y="43"/>
                    </a:moveTo>
                    <a:lnTo>
                      <a:pt x="4" y="46"/>
                    </a:lnTo>
                    <a:lnTo>
                      <a:pt x="9" y="48"/>
                    </a:lnTo>
                    <a:lnTo>
                      <a:pt x="15" y="48"/>
                    </a:lnTo>
                    <a:lnTo>
                      <a:pt x="22" y="48"/>
                    </a:lnTo>
                    <a:lnTo>
                      <a:pt x="27" y="48"/>
                    </a:lnTo>
                    <a:lnTo>
                      <a:pt x="30" y="46"/>
                    </a:lnTo>
                    <a:lnTo>
                      <a:pt x="37" y="43"/>
                    </a:lnTo>
                    <a:lnTo>
                      <a:pt x="43" y="37"/>
                    </a:lnTo>
                    <a:lnTo>
                      <a:pt x="45" y="30"/>
                    </a:lnTo>
                    <a:lnTo>
                      <a:pt x="49" y="25"/>
                    </a:lnTo>
                    <a:lnTo>
                      <a:pt x="52" y="18"/>
                    </a:lnTo>
                    <a:lnTo>
                      <a:pt x="58" y="12"/>
                    </a:lnTo>
                    <a:lnTo>
                      <a:pt x="64" y="7"/>
                    </a:lnTo>
                    <a:lnTo>
                      <a:pt x="70" y="3"/>
                    </a:lnTo>
                    <a:lnTo>
                      <a:pt x="76" y="0"/>
                    </a:lnTo>
                    <a:lnTo>
                      <a:pt x="85" y="0"/>
                    </a:lnTo>
                    <a:lnTo>
                      <a:pt x="91" y="0"/>
                    </a:lnTo>
                    <a:lnTo>
                      <a:pt x="95" y="0"/>
                    </a:lnTo>
                    <a:lnTo>
                      <a:pt x="100" y="7"/>
                    </a:lnTo>
                    <a:lnTo>
                      <a:pt x="106" y="9"/>
                    </a:lnTo>
                    <a:lnTo>
                      <a:pt x="110" y="12"/>
                    </a:lnTo>
                    <a:lnTo>
                      <a:pt x="118" y="15"/>
                    </a:lnTo>
                    <a:lnTo>
                      <a:pt x="125" y="18"/>
                    </a:lnTo>
                    <a:lnTo>
                      <a:pt x="130" y="18"/>
                    </a:lnTo>
                    <a:lnTo>
                      <a:pt x="136" y="18"/>
                    </a:lnTo>
                    <a:lnTo>
                      <a:pt x="140" y="18"/>
                    </a:lnTo>
                    <a:lnTo>
                      <a:pt x="146" y="18"/>
                    </a:lnTo>
                    <a:lnTo>
                      <a:pt x="151" y="15"/>
                    </a:lnTo>
                    <a:lnTo>
                      <a:pt x="155" y="12"/>
                    </a:lnTo>
                    <a:lnTo>
                      <a:pt x="155" y="18"/>
                    </a:lnTo>
                    <a:lnTo>
                      <a:pt x="151" y="22"/>
                    </a:lnTo>
                    <a:lnTo>
                      <a:pt x="146" y="25"/>
                    </a:lnTo>
                    <a:lnTo>
                      <a:pt x="143" y="27"/>
                    </a:lnTo>
                    <a:lnTo>
                      <a:pt x="136" y="27"/>
                    </a:lnTo>
                    <a:lnTo>
                      <a:pt x="133" y="27"/>
                    </a:lnTo>
                    <a:lnTo>
                      <a:pt x="128" y="27"/>
                    </a:lnTo>
                    <a:lnTo>
                      <a:pt x="121" y="25"/>
                    </a:lnTo>
                    <a:lnTo>
                      <a:pt x="115" y="18"/>
                    </a:lnTo>
                    <a:lnTo>
                      <a:pt x="106" y="15"/>
                    </a:lnTo>
                    <a:lnTo>
                      <a:pt x="103" y="12"/>
                    </a:lnTo>
                    <a:lnTo>
                      <a:pt x="97" y="12"/>
                    </a:lnTo>
                    <a:lnTo>
                      <a:pt x="88" y="12"/>
                    </a:lnTo>
                    <a:lnTo>
                      <a:pt x="82" y="12"/>
                    </a:lnTo>
                    <a:lnTo>
                      <a:pt x="79" y="12"/>
                    </a:lnTo>
                    <a:lnTo>
                      <a:pt x="73" y="12"/>
                    </a:lnTo>
                    <a:lnTo>
                      <a:pt x="67" y="15"/>
                    </a:lnTo>
                    <a:lnTo>
                      <a:pt x="64" y="18"/>
                    </a:lnTo>
                    <a:lnTo>
                      <a:pt x="58" y="22"/>
                    </a:lnTo>
                    <a:lnTo>
                      <a:pt x="55" y="25"/>
                    </a:lnTo>
                    <a:lnTo>
                      <a:pt x="52" y="33"/>
                    </a:lnTo>
                    <a:lnTo>
                      <a:pt x="45" y="43"/>
                    </a:lnTo>
                    <a:lnTo>
                      <a:pt x="43" y="48"/>
                    </a:lnTo>
                    <a:lnTo>
                      <a:pt x="37" y="61"/>
                    </a:lnTo>
                    <a:lnTo>
                      <a:pt x="34" y="67"/>
                    </a:lnTo>
                    <a:lnTo>
                      <a:pt x="30" y="70"/>
                    </a:lnTo>
                    <a:lnTo>
                      <a:pt x="27" y="73"/>
                    </a:lnTo>
                    <a:lnTo>
                      <a:pt x="22" y="73"/>
                    </a:lnTo>
                    <a:lnTo>
                      <a:pt x="19" y="73"/>
                    </a:lnTo>
                    <a:lnTo>
                      <a:pt x="15" y="73"/>
                    </a:lnTo>
                    <a:lnTo>
                      <a:pt x="9" y="70"/>
                    </a:lnTo>
                    <a:lnTo>
                      <a:pt x="7" y="67"/>
                    </a:lnTo>
                    <a:lnTo>
                      <a:pt x="0" y="43"/>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111" name="Freeform 97"/>
              <p:cNvSpPr>
                <a:spLocks/>
              </p:cNvSpPr>
              <p:nvPr/>
            </p:nvSpPr>
            <p:spPr bwMode="ltGray">
              <a:xfrm>
                <a:off x="1343" y="1062"/>
                <a:ext cx="60" cy="81"/>
              </a:xfrm>
              <a:custGeom>
                <a:avLst/>
                <a:gdLst>
                  <a:gd name="T0" fmla="*/ 59 w 60"/>
                  <a:gd name="T1" fmla="*/ 0 h 81"/>
                  <a:gd name="T2" fmla="*/ 0 w 60"/>
                  <a:gd name="T3" fmla="*/ 30 h 81"/>
                  <a:gd name="T4" fmla="*/ 45 w 60"/>
                  <a:gd name="T5" fmla="*/ 80 h 81"/>
                  <a:gd name="T6" fmla="*/ 59 w 60"/>
                  <a:gd name="T7" fmla="*/ 0 h 81"/>
                </a:gdLst>
                <a:ahLst/>
                <a:cxnLst>
                  <a:cxn ang="0">
                    <a:pos x="T0" y="T1"/>
                  </a:cxn>
                  <a:cxn ang="0">
                    <a:pos x="T2" y="T3"/>
                  </a:cxn>
                  <a:cxn ang="0">
                    <a:pos x="T4" y="T5"/>
                  </a:cxn>
                  <a:cxn ang="0">
                    <a:pos x="T6" y="T7"/>
                  </a:cxn>
                </a:cxnLst>
                <a:rect l="0" t="0" r="r" b="b"/>
                <a:pathLst>
                  <a:path w="60" h="81">
                    <a:moveTo>
                      <a:pt x="59" y="0"/>
                    </a:moveTo>
                    <a:lnTo>
                      <a:pt x="0" y="30"/>
                    </a:lnTo>
                    <a:lnTo>
                      <a:pt x="45" y="80"/>
                    </a:lnTo>
                    <a:lnTo>
                      <a:pt x="59" y="0"/>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112" name="Rectangle 98"/>
              <p:cNvSpPr>
                <a:spLocks noChangeArrowheads="1"/>
              </p:cNvSpPr>
              <p:nvPr/>
            </p:nvSpPr>
            <p:spPr bwMode="ltGray">
              <a:xfrm>
                <a:off x="2203" y="1137"/>
                <a:ext cx="52" cy="56"/>
              </a:xfrm>
              <a:prstGeom prst="rect">
                <a:avLst/>
              </a:pr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solidFill>
                    <a:prstClr val="black"/>
                  </a:solidFill>
                </a:endParaRPr>
              </a:p>
            </p:txBody>
          </p:sp>
          <p:sp>
            <p:nvSpPr>
              <p:cNvPr id="113" name="Freeform 99"/>
              <p:cNvSpPr>
                <a:spLocks/>
              </p:cNvSpPr>
              <p:nvPr/>
            </p:nvSpPr>
            <p:spPr bwMode="ltGray">
              <a:xfrm>
                <a:off x="1211" y="1224"/>
                <a:ext cx="55" cy="66"/>
              </a:xfrm>
              <a:custGeom>
                <a:avLst/>
                <a:gdLst>
                  <a:gd name="T0" fmla="*/ 30 w 55"/>
                  <a:gd name="T1" fmla="*/ 0 h 66"/>
                  <a:gd name="T2" fmla="*/ 0 w 55"/>
                  <a:gd name="T3" fmla="*/ 18 h 66"/>
                  <a:gd name="T4" fmla="*/ 16 w 55"/>
                  <a:gd name="T5" fmla="*/ 65 h 66"/>
                  <a:gd name="T6" fmla="*/ 54 w 55"/>
                  <a:gd name="T7" fmla="*/ 42 h 66"/>
                  <a:gd name="T8" fmla="*/ 30 w 55"/>
                  <a:gd name="T9" fmla="*/ 0 h 66"/>
                </a:gdLst>
                <a:ahLst/>
                <a:cxnLst>
                  <a:cxn ang="0">
                    <a:pos x="T0" y="T1"/>
                  </a:cxn>
                  <a:cxn ang="0">
                    <a:pos x="T2" y="T3"/>
                  </a:cxn>
                  <a:cxn ang="0">
                    <a:pos x="T4" y="T5"/>
                  </a:cxn>
                  <a:cxn ang="0">
                    <a:pos x="T6" y="T7"/>
                  </a:cxn>
                  <a:cxn ang="0">
                    <a:pos x="T8" y="T9"/>
                  </a:cxn>
                </a:cxnLst>
                <a:rect l="0" t="0" r="r" b="b"/>
                <a:pathLst>
                  <a:path w="55" h="66">
                    <a:moveTo>
                      <a:pt x="30" y="0"/>
                    </a:moveTo>
                    <a:lnTo>
                      <a:pt x="0" y="18"/>
                    </a:lnTo>
                    <a:lnTo>
                      <a:pt x="16" y="65"/>
                    </a:lnTo>
                    <a:lnTo>
                      <a:pt x="54" y="42"/>
                    </a:lnTo>
                    <a:lnTo>
                      <a:pt x="30" y="0"/>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114" name="Freeform 100"/>
              <p:cNvSpPr>
                <a:spLocks/>
              </p:cNvSpPr>
              <p:nvPr/>
            </p:nvSpPr>
            <p:spPr bwMode="ltGray">
              <a:xfrm>
                <a:off x="2902" y="1082"/>
                <a:ext cx="232" cy="116"/>
              </a:xfrm>
              <a:custGeom>
                <a:avLst/>
                <a:gdLst>
                  <a:gd name="T0" fmla="*/ 0 w 232"/>
                  <a:gd name="T1" fmla="*/ 111 h 116"/>
                  <a:gd name="T2" fmla="*/ 9 w 232"/>
                  <a:gd name="T3" fmla="*/ 115 h 116"/>
                  <a:gd name="T4" fmla="*/ 19 w 232"/>
                  <a:gd name="T5" fmla="*/ 115 h 116"/>
                  <a:gd name="T6" fmla="*/ 30 w 232"/>
                  <a:gd name="T7" fmla="*/ 115 h 116"/>
                  <a:gd name="T8" fmla="*/ 40 w 232"/>
                  <a:gd name="T9" fmla="*/ 111 h 116"/>
                  <a:gd name="T10" fmla="*/ 49 w 232"/>
                  <a:gd name="T11" fmla="*/ 108 h 116"/>
                  <a:gd name="T12" fmla="*/ 61 w 232"/>
                  <a:gd name="T13" fmla="*/ 105 h 116"/>
                  <a:gd name="T14" fmla="*/ 64 w 232"/>
                  <a:gd name="T15" fmla="*/ 102 h 116"/>
                  <a:gd name="T16" fmla="*/ 73 w 232"/>
                  <a:gd name="T17" fmla="*/ 93 h 116"/>
                  <a:gd name="T18" fmla="*/ 76 w 232"/>
                  <a:gd name="T19" fmla="*/ 84 h 116"/>
                  <a:gd name="T20" fmla="*/ 82 w 232"/>
                  <a:gd name="T21" fmla="*/ 77 h 116"/>
                  <a:gd name="T22" fmla="*/ 85 w 232"/>
                  <a:gd name="T23" fmla="*/ 72 h 116"/>
                  <a:gd name="T24" fmla="*/ 95 w 232"/>
                  <a:gd name="T25" fmla="*/ 56 h 116"/>
                  <a:gd name="T26" fmla="*/ 110 w 232"/>
                  <a:gd name="T27" fmla="*/ 43 h 116"/>
                  <a:gd name="T28" fmla="*/ 116 w 232"/>
                  <a:gd name="T29" fmla="*/ 38 h 116"/>
                  <a:gd name="T30" fmla="*/ 131 w 232"/>
                  <a:gd name="T31" fmla="*/ 31 h 116"/>
                  <a:gd name="T32" fmla="*/ 146 w 232"/>
                  <a:gd name="T33" fmla="*/ 25 h 116"/>
                  <a:gd name="T34" fmla="*/ 155 w 232"/>
                  <a:gd name="T35" fmla="*/ 22 h 116"/>
                  <a:gd name="T36" fmla="*/ 167 w 232"/>
                  <a:gd name="T37" fmla="*/ 18 h 116"/>
                  <a:gd name="T38" fmla="*/ 176 w 232"/>
                  <a:gd name="T39" fmla="*/ 22 h 116"/>
                  <a:gd name="T40" fmla="*/ 191 w 232"/>
                  <a:gd name="T41" fmla="*/ 25 h 116"/>
                  <a:gd name="T42" fmla="*/ 206 w 232"/>
                  <a:gd name="T43" fmla="*/ 31 h 116"/>
                  <a:gd name="T44" fmla="*/ 216 w 232"/>
                  <a:gd name="T45" fmla="*/ 38 h 116"/>
                  <a:gd name="T46" fmla="*/ 219 w 232"/>
                  <a:gd name="T47" fmla="*/ 46 h 116"/>
                  <a:gd name="T48" fmla="*/ 231 w 232"/>
                  <a:gd name="T49" fmla="*/ 13 h 116"/>
                  <a:gd name="T50" fmla="*/ 222 w 232"/>
                  <a:gd name="T51" fmla="*/ 10 h 116"/>
                  <a:gd name="T52" fmla="*/ 209 w 232"/>
                  <a:gd name="T53" fmla="*/ 3 h 116"/>
                  <a:gd name="T54" fmla="*/ 194 w 232"/>
                  <a:gd name="T55" fmla="*/ 0 h 116"/>
                  <a:gd name="T56" fmla="*/ 182 w 232"/>
                  <a:gd name="T57" fmla="*/ 0 h 116"/>
                  <a:gd name="T58" fmla="*/ 167 w 232"/>
                  <a:gd name="T59" fmla="*/ 0 h 116"/>
                  <a:gd name="T60" fmla="*/ 155 w 232"/>
                  <a:gd name="T61" fmla="*/ 3 h 116"/>
                  <a:gd name="T62" fmla="*/ 143 w 232"/>
                  <a:gd name="T63" fmla="*/ 10 h 116"/>
                  <a:gd name="T64" fmla="*/ 131 w 232"/>
                  <a:gd name="T65" fmla="*/ 13 h 116"/>
                  <a:gd name="T66" fmla="*/ 125 w 232"/>
                  <a:gd name="T67" fmla="*/ 18 h 116"/>
                  <a:gd name="T68" fmla="*/ 113 w 232"/>
                  <a:gd name="T69" fmla="*/ 31 h 116"/>
                  <a:gd name="T70" fmla="*/ 100 w 232"/>
                  <a:gd name="T71" fmla="*/ 43 h 116"/>
                  <a:gd name="T72" fmla="*/ 88 w 232"/>
                  <a:gd name="T73" fmla="*/ 56 h 116"/>
                  <a:gd name="T74" fmla="*/ 80 w 232"/>
                  <a:gd name="T75" fmla="*/ 69 h 116"/>
                  <a:gd name="T76" fmla="*/ 73 w 232"/>
                  <a:gd name="T77" fmla="*/ 74 h 116"/>
                  <a:gd name="T78" fmla="*/ 61 w 232"/>
                  <a:gd name="T79" fmla="*/ 84 h 116"/>
                  <a:gd name="T80" fmla="*/ 52 w 232"/>
                  <a:gd name="T81" fmla="*/ 87 h 116"/>
                  <a:gd name="T82" fmla="*/ 45 w 232"/>
                  <a:gd name="T83" fmla="*/ 90 h 116"/>
                  <a:gd name="T84" fmla="*/ 34 w 232"/>
                  <a:gd name="T85" fmla="*/ 90 h 116"/>
                  <a:gd name="T86" fmla="*/ 25 w 232"/>
                  <a:gd name="T87" fmla="*/ 90 h 116"/>
                  <a:gd name="T88" fmla="*/ 19 w 232"/>
                  <a:gd name="T89" fmla="*/ 87 h 116"/>
                  <a:gd name="T90" fmla="*/ 7 w 232"/>
                  <a:gd name="T91" fmla="*/ 80 h 116"/>
                  <a:gd name="T92" fmla="*/ 0 w 232"/>
                  <a:gd name="T93" fmla="*/ 11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2" h="116">
                    <a:moveTo>
                      <a:pt x="0" y="111"/>
                    </a:moveTo>
                    <a:lnTo>
                      <a:pt x="9" y="115"/>
                    </a:lnTo>
                    <a:lnTo>
                      <a:pt x="19" y="115"/>
                    </a:lnTo>
                    <a:lnTo>
                      <a:pt x="30" y="115"/>
                    </a:lnTo>
                    <a:lnTo>
                      <a:pt x="40" y="111"/>
                    </a:lnTo>
                    <a:lnTo>
                      <a:pt x="49" y="108"/>
                    </a:lnTo>
                    <a:lnTo>
                      <a:pt x="61" y="105"/>
                    </a:lnTo>
                    <a:lnTo>
                      <a:pt x="64" y="102"/>
                    </a:lnTo>
                    <a:lnTo>
                      <a:pt x="73" y="93"/>
                    </a:lnTo>
                    <a:lnTo>
                      <a:pt x="76" y="84"/>
                    </a:lnTo>
                    <a:lnTo>
                      <a:pt x="82" y="77"/>
                    </a:lnTo>
                    <a:lnTo>
                      <a:pt x="85" y="72"/>
                    </a:lnTo>
                    <a:lnTo>
                      <a:pt x="95" y="56"/>
                    </a:lnTo>
                    <a:lnTo>
                      <a:pt x="110" y="43"/>
                    </a:lnTo>
                    <a:lnTo>
                      <a:pt x="116" y="38"/>
                    </a:lnTo>
                    <a:lnTo>
                      <a:pt x="131" y="31"/>
                    </a:lnTo>
                    <a:lnTo>
                      <a:pt x="146" y="25"/>
                    </a:lnTo>
                    <a:lnTo>
                      <a:pt x="155" y="22"/>
                    </a:lnTo>
                    <a:lnTo>
                      <a:pt x="167" y="18"/>
                    </a:lnTo>
                    <a:lnTo>
                      <a:pt x="176" y="22"/>
                    </a:lnTo>
                    <a:lnTo>
                      <a:pt x="191" y="25"/>
                    </a:lnTo>
                    <a:lnTo>
                      <a:pt x="206" y="31"/>
                    </a:lnTo>
                    <a:lnTo>
                      <a:pt x="216" y="38"/>
                    </a:lnTo>
                    <a:lnTo>
                      <a:pt x="219" y="46"/>
                    </a:lnTo>
                    <a:lnTo>
                      <a:pt x="231" y="13"/>
                    </a:lnTo>
                    <a:lnTo>
                      <a:pt x="222" y="10"/>
                    </a:lnTo>
                    <a:lnTo>
                      <a:pt x="209" y="3"/>
                    </a:lnTo>
                    <a:lnTo>
                      <a:pt x="194" y="0"/>
                    </a:lnTo>
                    <a:lnTo>
                      <a:pt x="182" y="0"/>
                    </a:lnTo>
                    <a:lnTo>
                      <a:pt x="167" y="0"/>
                    </a:lnTo>
                    <a:lnTo>
                      <a:pt x="155" y="3"/>
                    </a:lnTo>
                    <a:lnTo>
                      <a:pt x="143" y="10"/>
                    </a:lnTo>
                    <a:lnTo>
                      <a:pt x="131" y="13"/>
                    </a:lnTo>
                    <a:lnTo>
                      <a:pt x="125" y="18"/>
                    </a:lnTo>
                    <a:lnTo>
                      <a:pt x="113" y="31"/>
                    </a:lnTo>
                    <a:lnTo>
                      <a:pt x="100" y="43"/>
                    </a:lnTo>
                    <a:lnTo>
                      <a:pt x="88" y="56"/>
                    </a:lnTo>
                    <a:lnTo>
                      <a:pt x="80" y="69"/>
                    </a:lnTo>
                    <a:lnTo>
                      <a:pt x="73" y="74"/>
                    </a:lnTo>
                    <a:lnTo>
                      <a:pt x="61" y="84"/>
                    </a:lnTo>
                    <a:lnTo>
                      <a:pt x="52" y="87"/>
                    </a:lnTo>
                    <a:lnTo>
                      <a:pt x="45" y="90"/>
                    </a:lnTo>
                    <a:lnTo>
                      <a:pt x="34" y="90"/>
                    </a:lnTo>
                    <a:lnTo>
                      <a:pt x="25" y="90"/>
                    </a:lnTo>
                    <a:lnTo>
                      <a:pt x="19" y="87"/>
                    </a:lnTo>
                    <a:lnTo>
                      <a:pt x="7" y="80"/>
                    </a:lnTo>
                    <a:lnTo>
                      <a:pt x="0" y="111"/>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115" name="Freeform 101"/>
              <p:cNvSpPr>
                <a:spLocks/>
              </p:cNvSpPr>
              <p:nvPr/>
            </p:nvSpPr>
            <p:spPr bwMode="ltGray">
              <a:xfrm>
                <a:off x="2874" y="1317"/>
                <a:ext cx="56" cy="102"/>
              </a:xfrm>
              <a:custGeom>
                <a:avLst/>
                <a:gdLst>
                  <a:gd name="T0" fmla="*/ 14 w 56"/>
                  <a:gd name="T1" fmla="*/ 0 h 102"/>
                  <a:gd name="T2" fmla="*/ 0 w 56"/>
                  <a:gd name="T3" fmla="*/ 101 h 102"/>
                  <a:gd name="T4" fmla="*/ 55 w 56"/>
                  <a:gd name="T5" fmla="*/ 49 h 102"/>
                  <a:gd name="T6" fmla="*/ 14 w 56"/>
                  <a:gd name="T7" fmla="*/ 0 h 102"/>
                </a:gdLst>
                <a:ahLst/>
                <a:cxnLst>
                  <a:cxn ang="0">
                    <a:pos x="T0" y="T1"/>
                  </a:cxn>
                  <a:cxn ang="0">
                    <a:pos x="T2" y="T3"/>
                  </a:cxn>
                  <a:cxn ang="0">
                    <a:pos x="T4" y="T5"/>
                  </a:cxn>
                  <a:cxn ang="0">
                    <a:pos x="T6" y="T7"/>
                  </a:cxn>
                </a:cxnLst>
                <a:rect l="0" t="0" r="r" b="b"/>
                <a:pathLst>
                  <a:path w="56" h="102">
                    <a:moveTo>
                      <a:pt x="14" y="0"/>
                    </a:moveTo>
                    <a:lnTo>
                      <a:pt x="0" y="101"/>
                    </a:lnTo>
                    <a:lnTo>
                      <a:pt x="55" y="49"/>
                    </a:lnTo>
                    <a:lnTo>
                      <a:pt x="14" y="0"/>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116" name="Freeform 102"/>
              <p:cNvSpPr>
                <a:spLocks/>
              </p:cNvSpPr>
              <p:nvPr/>
            </p:nvSpPr>
            <p:spPr bwMode="ltGray">
              <a:xfrm>
                <a:off x="2682" y="1155"/>
                <a:ext cx="61" cy="81"/>
              </a:xfrm>
              <a:custGeom>
                <a:avLst/>
                <a:gdLst>
                  <a:gd name="T0" fmla="*/ 0 w 61"/>
                  <a:gd name="T1" fmla="*/ 0 h 81"/>
                  <a:gd name="T2" fmla="*/ 60 w 61"/>
                  <a:gd name="T3" fmla="*/ 31 h 81"/>
                  <a:gd name="T4" fmla="*/ 18 w 61"/>
                  <a:gd name="T5" fmla="*/ 80 h 81"/>
                  <a:gd name="T6" fmla="*/ 0 w 61"/>
                  <a:gd name="T7" fmla="*/ 0 h 81"/>
                </a:gdLst>
                <a:ahLst/>
                <a:cxnLst>
                  <a:cxn ang="0">
                    <a:pos x="T0" y="T1"/>
                  </a:cxn>
                  <a:cxn ang="0">
                    <a:pos x="T2" y="T3"/>
                  </a:cxn>
                  <a:cxn ang="0">
                    <a:pos x="T4" y="T5"/>
                  </a:cxn>
                  <a:cxn ang="0">
                    <a:pos x="T6" y="T7"/>
                  </a:cxn>
                </a:cxnLst>
                <a:rect l="0" t="0" r="r" b="b"/>
                <a:pathLst>
                  <a:path w="61" h="81">
                    <a:moveTo>
                      <a:pt x="0" y="0"/>
                    </a:moveTo>
                    <a:lnTo>
                      <a:pt x="60" y="31"/>
                    </a:lnTo>
                    <a:lnTo>
                      <a:pt x="18" y="80"/>
                    </a:lnTo>
                    <a:lnTo>
                      <a:pt x="0" y="0"/>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grpSp>
      </p:grpSp>
      <p:sp>
        <p:nvSpPr>
          <p:cNvPr id="219" name="Date Placeholder 3"/>
          <p:cNvSpPr>
            <a:spLocks noGrp="1"/>
          </p:cNvSpPr>
          <p:nvPr>
            <p:ph type="dt" sz="half" idx="2"/>
          </p:nvPr>
        </p:nvSpPr>
        <p:spPr>
          <a:xfrm>
            <a:off x="838200" y="6356350"/>
            <a:ext cx="3276600" cy="365125"/>
          </a:xfrm>
          <a:prstGeom prst="rect">
            <a:avLst/>
          </a:prstGeom>
        </p:spPr>
        <p:txBody>
          <a:bodyPr vert="horz" lIns="91440" tIns="45720" rIns="91440" bIns="45720" rtlCol="0" anchor="ctr"/>
          <a:lstStyle>
            <a:lvl1pPr algn="l">
              <a:defRPr sz="1200">
                <a:solidFill>
                  <a:schemeClr val="tx2"/>
                </a:solidFill>
              </a:defRPr>
            </a:lvl1pPr>
          </a:lstStyle>
          <a:p>
            <a:fld id="{08F3C9F3-BC04-43DF-BECF-ED071B5901FA}" type="datetime1">
              <a:rPr lang="en-US" smtClean="0">
                <a:solidFill>
                  <a:srgbClr val="632E62"/>
                </a:solidFill>
              </a:rPr>
              <a:pPr/>
              <a:t>10/14/2021</a:t>
            </a:fld>
            <a:endParaRPr lang="en-US">
              <a:solidFill>
                <a:srgbClr val="632E62"/>
              </a:solidFill>
            </a:endParaRPr>
          </a:p>
        </p:txBody>
      </p:sp>
      <p:sp>
        <p:nvSpPr>
          <p:cNvPr id="220" name="Footer Placeholder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dirty="0">
              <a:solidFill>
                <a:srgbClr val="632E62"/>
              </a:solidFill>
            </a:endParaRPr>
          </a:p>
        </p:txBody>
      </p:sp>
      <p:sp>
        <p:nvSpPr>
          <p:cNvPr id="221" name="Slide Number Placeholder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tx2"/>
                </a:solidFill>
              </a:defRPr>
            </a:lvl1pPr>
          </a:lstStyle>
          <a:p>
            <a:fld id="{74673C52-BC4E-4C96-AFCF-B2E7CF5882D3}" type="slidenum">
              <a:rPr lang="en-US" smtClean="0">
                <a:solidFill>
                  <a:srgbClr val="632E62"/>
                </a:solidFill>
              </a:rPr>
              <a:pPr/>
              <a:t>‹#›</a:t>
            </a:fld>
            <a:endParaRPr lang="en-US">
              <a:solidFill>
                <a:srgbClr val="632E62"/>
              </a:solidFill>
            </a:endParaRPr>
          </a:p>
        </p:txBody>
      </p:sp>
      <p:sp>
        <p:nvSpPr>
          <p:cNvPr id="25" name="Subtitle 24"/>
          <p:cNvSpPr>
            <a:spLocks noGrp="1"/>
          </p:cNvSpPr>
          <p:nvPr>
            <p:ph type="subTitle" idx="1"/>
          </p:nvPr>
        </p:nvSpPr>
        <p:spPr>
          <a:xfrm>
            <a:off x="1546698" y="4737322"/>
            <a:ext cx="9089874" cy="1101248"/>
          </a:xfrm>
          <a:prstGeom prst="rect">
            <a:avLst/>
          </a:prstGeom>
        </p:spPr>
        <p:txBody>
          <a:bodyPr lIns="45720" tIns="0" rIns="45720" bIns="0"/>
          <a:lstStyle>
            <a:lvl1pPr marL="0" indent="0" algn="ctr">
              <a:buNone/>
              <a:defRPr sz="2200">
                <a:solidFill>
                  <a:schemeClr val="bg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dirty="0"/>
          </a:p>
        </p:txBody>
      </p:sp>
      <p:sp>
        <p:nvSpPr>
          <p:cNvPr id="12" name="Title 11"/>
          <p:cNvSpPr>
            <a:spLocks noGrp="1"/>
          </p:cNvSpPr>
          <p:nvPr>
            <p:ph type="ctrTitle"/>
          </p:nvPr>
        </p:nvSpPr>
        <p:spPr>
          <a:xfrm>
            <a:off x="1565347" y="1730858"/>
            <a:ext cx="9073208" cy="2868168"/>
          </a:xfrm>
          <a:prstGeom prst="rect">
            <a:avLst/>
          </a:prstGeom>
        </p:spPr>
        <p:txBody>
          <a:bodyPr lIns="45720" tIns="0" rIns="45720">
            <a:noAutofit/>
          </a:bodyPr>
          <a:lstStyle>
            <a:lvl1pPr algn="ctr">
              <a:defRPr sz="4200" b="0">
                <a:solidFill>
                  <a:schemeClr val="tx2"/>
                </a:solidFill>
              </a:defRPr>
            </a:lvl1pPr>
            <a:extLst/>
          </a:lstStyle>
          <a:p>
            <a:r>
              <a:rPr kumimoji="0" lang="en-US" smtClean="0"/>
              <a:t>Click to edit Master title style</a:t>
            </a:r>
            <a:endParaRPr kumimoji="0" lang="en-US" dirty="0"/>
          </a:p>
        </p:txBody>
      </p:sp>
    </p:spTree>
    <p:extLst>
      <p:ext uri="{BB962C8B-B14F-4D97-AF65-F5344CB8AC3E}">
        <p14:creationId xmlns:p14="http://schemas.microsoft.com/office/powerpoint/2010/main" val="3894683353"/>
      </p:ext>
    </p:extLst>
  </p:cSld>
  <p:clrMapOvr>
    <a:masterClrMapping/>
  </p:clrMapOvr>
  <p:extLst mod="1">
    <p:ext uri="{DCECCB84-F9BA-43D5-87BE-67443E8EF086}">
      <p15:sldGuideLst xmlns="" xmlns:p15="http://schemas.microsoft.com/office/powerpoint/2012/main">
        <p15:guide id="0" orient="horz" pos="2160" userDrawn="1">
          <p15:clr>
            <a:srgbClr val="FBAE40"/>
          </p15:clr>
        </p15:guide>
        <p15:guide id="1"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90AFDBF-5861-4B02-A573-D8EB564FDE45}" type="datetime1">
              <a:rPr lang="en-US" smtClean="0"/>
              <a:pPr/>
              <a:t>10/14/2021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673C52-BC4E-4C96-AFCF-B2E7CF5882D3}" type="slidenum">
              <a:rPr lang="en-US" smtClean="0"/>
              <a:pPr/>
              <a:t>‹#›</a:t>
            </a:fld>
            <a:endParaRPr lang="en-US"/>
          </a:p>
        </p:txBody>
      </p:sp>
    </p:spTree>
    <p:extLst>
      <p:ext uri="{BB962C8B-B14F-4D97-AF65-F5344CB8AC3E}">
        <p14:creationId xmlns:p14="http://schemas.microsoft.com/office/powerpoint/2010/main" val="9225586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C6A5426-CDE5-4A9A-A2DE-4762493B25D5}" type="datetime1">
              <a:rPr lang="en-US" smtClean="0">
                <a:solidFill>
                  <a:srgbClr val="632E62"/>
                </a:solidFill>
              </a:rPr>
              <a:pPr/>
              <a:t>10/14/2021</a:t>
            </a:fld>
            <a:endParaRPr lang="en-US">
              <a:solidFill>
                <a:srgbClr val="632E62"/>
              </a:solidFill>
            </a:endParaRPr>
          </a:p>
        </p:txBody>
      </p:sp>
      <p:sp>
        <p:nvSpPr>
          <p:cNvPr id="5" name="Footer Placeholder 4"/>
          <p:cNvSpPr>
            <a:spLocks noGrp="1"/>
          </p:cNvSpPr>
          <p:nvPr>
            <p:ph type="ftr" sz="quarter" idx="11"/>
          </p:nvPr>
        </p:nvSpPr>
        <p:spPr/>
        <p:txBody>
          <a:bodyPr/>
          <a:lstStyle/>
          <a:p>
            <a:endParaRPr lang="en-US" dirty="0">
              <a:solidFill>
                <a:srgbClr val="632E62"/>
              </a:solidFill>
            </a:endParaRPr>
          </a:p>
        </p:txBody>
      </p:sp>
      <p:sp>
        <p:nvSpPr>
          <p:cNvPr id="6" name="Slide Number Placeholder 5"/>
          <p:cNvSpPr>
            <a:spLocks noGrp="1"/>
          </p:cNvSpPr>
          <p:nvPr>
            <p:ph type="sldNum" sz="quarter" idx="12"/>
          </p:nvPr>
        </p:nvSpPr>
        <p:spPr/>
        <p:txBody>
          <a:bodyPr/>
          <a:lstStyle/>
          <a:p>
            <a:fld id="{74673C52-BC4E-4C96-AFCF-B2E7CF5882D3}" type="slidenum">
              <a:rPr lang="en-US" smtClean="0">
                <a:solidFill>
                  <a:srgbClr val="632E62"/>
                </a:solidFill>
              </a:rPr>
              <a:pPr/>
              <a:t>‹#›</a:t>
            </a:fld>
            <a:endParaRPr lang="en-US">
              <a:solidFill>
                <a:srgbClr val="632E62"/>
              </a:solidFill>
            </a:endParaRPr>
          </a:p>
        </p:txBody>
      </p:sp>
      <p:sp>
        <p:nvSpPr>
          <p:cNvPr id="3" name="Content Placeholder 2"/>
          <p:cNvSpPr>
            <a:spLocks noGrp="1"/>
          </p:cNvSpPr>
          <p:nvPr>
            <p:ph idx="1"/>
          </p:nvPr>
        </p:nvSpPr>
        <p:spPr>
          <a:xfrm>
            <a:off x="838200" y="1609417"/>
            <a:ext cx="10515600" cy="4558022"/>
          </a:xfrm>
          <a:prstGeom prst="rect">
            <a:avLst/>
          </a:prstGeom>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2" name="Title 1"/>
          <p:cNvSpPr>
            <a:spLocks noGrp="1"/>
          </p:cNvSpPr>
          <p:nvPr>
            <p:ph type="title"/>
          </p:nvPr>
        </p:nvSpPr>
        <p:spPr>
          <a:xfrm>
            <a:off x="838200" y="320040"/>
            <a:ext cx="10515599" cy="1143000"/>
          </a:xfrm>
          <a:prstGeom prst="rect">
            <a:avLst/>
          </a:prstGeom>
        </p:spPr>
        <p:txBody>
          <a:bodyPr/>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11597676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7" name="Date Placeholder 3"/>
          <p:cNvSpPr>
            <a:spLocks noGrp="1"/>
          </p:cNvSpPr>
          <p:nvPr>
            <p:ph type="dt" sz="half" idx="2"/>
          </p:nvPr>
        </p:nvSpPr>
        <p:spPr>
          <a:xfrm>
            <a:off x="838200" y="6356350"/>
            <a:ext cx="3276600" cy="365125"/>
          </a:xfrm>
          <a:prstGeom prst="rect">
            <a:avLst/>
          </a:prstGeom>
        </p:spPr>
        <p:txBody>
          <a:bodyPr vert="horz" lIns="91440" tIns="45720" rIns="91440" bIns="45720" rtlCol="0" anchor="ctr"/>
          <a:lstStyle>
            <a:lvl1pPr algn="l">
              <a:defRPr sz="1200">
                <a:solidFill>
                  <a:schemeClr val="tx2"/>
                </a:solidFill>
              </a:defRPr>
            </a:lvl1pPr>
          </a:lstStyle>
          <a:p>
            <a:fld id="{390AFDBF-5861-4B02-A573-D8EB564FDE45}" type="datetime1">
              <a:rPr lang="en-US" smtClean="0">
                <a:solidFill>
                  <a:srgbClr val="632E62"/>
                </a:solidFill>
              </a:rPr>
              <a:pPr/>
              <a:t>10/14/2021</a:t>
            </a:fld>
            <a:endParaRPr lang="en-US">
              <a:solidFill>
                <a:srgbClr val="632E62"/>
              </a:solidFill>
            </a:endParaRPr>
          </a:p>
        </p:txBody>
      </p:sp>
      <p:sp>
        <p:nvSpPr>
          <p:cNvPr id="148" name="Footer Placeholder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dirty="0">
              <a:solidFill>
                <a:srgbClr val="632E62"/>
              </a:solidFill>
            </a:endParaRPr>
          </a:p>
        </p:txBody>
      </p:sp>
      <p:sp>
        <p:nvSpPr>
          <p:cNvPr id="149" name="Slide Number Placeholder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tx2"/>
                </a:solidFill>
              </a:defRPr>
            </a:lvl1pPr>
          </a:lstStyle>
          <a:p>
            <a:fld id="{74673C52-BC4E-4C96-AFCF-B2E7CF5882D3}" type="slidenum">
              <a:rPr lang="en-US" smtClean="0">
                <a:solidFill>
                  <a:srgbClr val="632E62"/>
                </a:solidFill>
              </a:rPr>
              <a:pPr/>
              <a:t>‹#›</a:t>
            </a:fld>
            <a:endParaRPr lang="en-US">
              <a:solidFill>
                <a:srgbClr val="632E62"/>
              </a:solidFill>
            </a:endParaRPr>
          </a:p>
        </p:txBody>
      </p:sp>
      <p:sp>
        <p:nvSpPr>
          <p:cNvPr id="3" name="Text Placeholder 2"/>
          <p:cNvSpPr>
            <a:spLocks noGrp="1"/>
          </p:cNvSpPr>
          <p:nvPr>
            <p:ph type="body" idx="1"/>
          </p:nvPr>
        </p:nvSpPr>
        <p:spPr>
          <a:xfrm>
            <a:off x="1422400" y="1905001"/>
            <a:ext cx="8340651" cy="743507"/>
          </a:xfrm>
          <a:prstGeom prst="rect">
            <a:avLst/>
          </a:prstGeo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2" name="Title 1"/>
          <p:cNvSpPr>
            <a:spLocks noGrp="1"/>
          </p:cNvSpPr>
          <p:nvPr>
            <p:ph type="title"/>
          </p:nvPr>
        </p:nvSpPr>
        <p:spPr>
          <a:xfrm>
            <a:off x="1422400" y="2821838"/>
            <a:ext cx="8340651" cy="1362075"/>
          </a:xfrm>
          <a:prstGeom prst="rect">
            <a:avLst/>
          </a:prstGeom>
        </p:spPr>
        <p:txBody>
          <a:bodyPr tIns="0" anchor="t"/>
          <a:lstStyle>
            <a:lvl1pPr algn="r">
              <a:buNone/>
              <a:defRPr sz="4200" b="1" cap="all"/>
            </a:lvl1pPr>
            <a:extLst/>
          </a:lstStyle>
          <a:p>
            <a:r>
              <a:rPr kumimoji="0" lang="en-US" smtClean="0"/>
              <a:t>Click to edit Master title style</a:t>
            </a:r>
            <a:endParaRPr kumimoji="0" lang="en-US"/>
          </a:p>
        </p:txBody>
      </p:sp>
    </p:spTree>
    <p:extLst>
      <p:ext uri="{BB962C8B-B14F-4D97-AF65-F5344CB8AC3E}">
        <p14:creationId xmlns:p14="http://schemas.microsoft.com/office/powerpoint/2010/main" val="27432792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0" name="Date Placeholder 3"/>
          <p:cNvSpPr>
            <a:spLocks noGrp="1"/>
          </p:cNvSpPr>
          <p:nvPr>
            <p:ph type="dt" sz="half" idx="10"/>
          </p:nvPr>
        </p:nvSpPr>
        <p:spPr>
          <a:xfrm>
            <a:off x="838200" y="6356350"/>
            <a:ext cx="3276600" cy="365125"/>
          </a:xfrm>
          <a:prstGeom prst="rect">
            <a:avLst/>
          </a:prstGeom>
        </p:spPr>
        <p:txBody>
          <a:bodyPr vert="horz" lIns="91440" tIns="45720" rIns="91440" bIns="45720" rtlCol="0" anchor="ctr"/>
          <a:lstStyle>
            <a:lvl1pPr algn="l">
              <a:defRPr sz="1200">
                <a:solidFill>
                  <a:schemeClr val="tx2"/>
                </a:solidFill>
              </a:defRPr>
            </a:lvl1pPr>
          </a:lstStyle>
          <a:p>
            <a:fld id="{9B0F8966-9D82-4D4A-91E2-46BF4F13F77B}" type="datetime1">
              <a:rPr lang="en-US" smtClean="0">
                <a:solidFill>
                  <a:srgbClr val="632E62"/>
                </a:solidFill>
              </a:rPr>
              <a:pPr/>
              <a:t>10/14/2021</a:t>
            </a:fld>
            <a:endParaRPr lang="en-US">
              <a:solidFill>
                <a:srgbClr val="632E62"/>
              </a:solidFill>
            </a:endParaRPr>
          </a:p>
        </p:txBody>
      </p:sp>
      <p:sp>
        <p:nvSpPr>
          <p:cNvPr id="11" name="Footer Placeholder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dirty="0">
              <a:solidFill>
                <a:srgbClr val="632E62"/>
              </a:solidFill>
            </a:endParaRPr>
          </a:p>
        </p:txBody>
      </p:sp>
      <p:sp>
        <p:nvSpPr>
          <p:cNvPr id="12" name="Slide Number Placeholder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tx2"/>
                </a:solidFill>
              </a:defRPr>
            </a:lvl1pPr>
          </a:lstStyle>
          <a:p>
            <a:fld id="{74673C52-BC4E-4C96-AFCF-B2E7CF5882D3}" type="slidenum">
              <a:rPr lang="en-US" smtClean="0">
                <a:solidFill>
                  <a:srgbClr val="632E62"/>
                </a:solidFill>
              </a:rPr>
              <a:pPr/>
              <a:t>‹#›</a:t>
            </a:fld>
            <a:endParaRPr lang="en-US">
              <a:solidFill>
                <a:srgbClr val="632E62"/>
              </a:solidFill>
            </a:endParaRPr>
          </a:p>
        </p:txBody>
      </p:sp>
      <p:sp>
        <p:nvSpPr>
          <p:cNvPr id="9" name="Content Placeholder 3"/>
          <p:cNvSpPr>
            <a:spLocks noGrp="1"/>
          </p:cNvSpPr>
          <p:nvPr>
            <p:ph sz="half" idx="2"/>
          </p:nvPr>
        </p:nvSpPr>
        <p:spPr>
          <a:xfrm>
            <a:off x="6172200" y="1603375"/>
            <a:ext cx="5181600" cy="45688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2"/>
          <p:cNvSpPr>
            <a:spLocks noGrp="1"/>
          </p:cNvSpPr>
          <p:nvPr>
            <p:ph sz="half" idx="1"/>
          </p:nvPr>
        </p:nvSpPr>
        <p:spPr>
          <a:xfrm>
            <a:off x="838200" y="1603375"/>
            <a:ext cx="5181600" cy="45688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838200" y="320040"/>
            <a:ext cx="10515600" cy="1143000"/>
          </a:xfrm>
          <a:prstGeom prst="rect">
            <a:avLst/>
          </a:prstGeom>
        </p:spPr>
        <p:txBody>
          <a:bodyPr/>
          <a:lstStyle>
            <a:extLst/>
          </a:lstStyle>
          <a:p>
            <a:r>
              <a:rPr kumimoji="0" lang="en-US" smtClean="0"/>
              <a:t>Click to edit Master title style</a:t>
            </a:r>
            <a:endParaRPr kumimoji="0" lang="en-US" dirty="0"/>
          </a:p>
        </p:txBody>
      </p:sp>
    </p:spTree>
    <p:extLst>
      <p:ext uri="{BB962C8B-B14F-4D97-AF65-F5344CB8AC3E}">
        <p14:creationId xmlns:p14="http://schemas.microsoft.com/office/powerpoint/2010/main" val="19081089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Date Placeholder 3"/>
          <p:cNvSpPr>
            <a:spLocks noGrp="1"/>
          </p:cNvSpPr>
          <p:nvPr>
            <p:ph type="dt" sz="half" idx="10"/>
          </p:nvPr>
        </p:nvSpPr>
        <p:spPr>
          <a:xfrm>
            <a:off x="838200" y="6356350"/>
            <a:ext cx="3276600" cy="365125"/>
          </a:xfrm>
          <a:prstGeom prst="rect">
            <a:avLst/>
          </a:prstGeom>
        </p:spPr>
        <p:txBody>
          <a:bodyPr vert="horz" lIns="91440" tIns="45720" rIns="91440" bIns="45720" rtlCol="0" anchor="ctr"/>
          <a:lstStyle>
            <a:lvl1pPr algn="l">
              <a:defRPr sz="1200">
                <a:solidFill>
                  <a:schemeClr val="tx2"/>
                </a:solidFill>
              </a:defRPr>
            </a:lvl1pPr>
          </a:lstStyle>
          <a:p>
            <a:fld id="{E80B44C1-C2AE-4920-A290-315656E06A1C}" type="datetime1">
              <a:rPr lang="en-US" smtClean="0">
                <a:solidFill>
                  <a:srgbClr val="632E62"/>
                </a:solidFill>
              </a:rPr>
              <a:pPr/>
              <a:t>10/14/2021</a:t>
            </a:fld>
            <a:endParaRPr lang="en-US">
              <a:solidFill>
                <a:srgbClr val="632E62"/>
              </a:solidFill>
            </a:endParaRPr>
          </a:p>
        </p:txBody>
      </p:sp>
      <p:sp>
        <p:nvSpPr>
          <p:cNvPr id="11" name="Footer Placeholder 4"/>
          <p:cNvSpPr>
            <a:spLocks noGrp="1"/>
          </p:cNvSpPr>
          <p:nvPr>
            <p:ph type="ftr" sz="quarter" idx="11"/>
          </p:nvPr>
        </p:nvSpPr>
        <p:spPr>
          <a:xfrm>
            <a:off x="4648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dirty="0">
              <a:solidFill>
                <a:srgbClr val="632E62"/>
              </a:solidFill>
            </a:endParaRPr>
          </a:p>
        </p:txBody>
      </p:sp>
      <p:sp>
        <p:nvSpPr>
          <p:cNvPr id="12" name="Slide Number Placeholder 5"/>
          <p:cNvSpPr>
            <a:spLocks noGrp="1"/>
          </p:cNvSpPr>
          <p:nvPr>
            <p:ph type="sldNum" sz="quarter" idx="12"/>
          </p:nvPr>
        </p:nvSpPr>
        <p:spPr>
          <a:xfrm>
            <a:off x="8077200" y="6356350"/>
            <a:ext cx="3276600" cy="365125"/>
          </a:xfrm>
          <a:prstGeom prst="rect">
            <a:avLst/>
          </a:prstGeom>
        </p:spPr>
        <p:txBody>
          <a:bodyPr vert="horz" lIns="91440" tIns="45720" rIns="91440" bIns="45720" rtlCol="0" anchor="ctr"/>
          <a:lstStyle>
            <a:lvl1pPr algn="r">
              <a:defRPr sz="1200">
                <a:solidFill>
                  <a:schemeClr val="tx2"/>
                </a:solidFill>
              </a:defRPr>
            </a:lvl1pPr>
          </a:lstStyle>
          <a:p>
            <a:fld id="{74673C52-BC4E-4C96-AFCF-B2E7CF5882D3}" type="slidenum">
              <a:rPr lang="en-US" smtClean="0">
                <a:solidFill>
                  <a:srgbClr val="632E62"/>
                </a:solidFill>
              </a:rPr>
              <a:pPr/>
              <a:t>‹#›</a:t>
            </a:fld>
            <a:endParaRPr lang="en-US">
              <a:solidFill>
                <a:srgbClr val="632E62"/>
              </a:solidFill>
            </a:endParaRPr>
          </a:p>
        </p:txBody>
      </p:sp>
      <p:sp>
        <p:nvSpPr>
          <p:cNvPr id="4" name="Text Placeholder 3"/>
          <p:cNvSpPr>
            <a:spLocks noGrp="1"/>
          </p:cNvSpPr>
          <p:nvPr>
            <p:ph type="body" sz="half" idx="3"/>
          </p:nvPr>
        </p:nvSpPr>
        <p:spPr>
          <a:xfrm>
            <a:off x="6196584" y="5715000"/>
            <a:ext cx="5157216" cy="457200"/>
          </a:xfrm>
          <a:prstGeom prst="rect">
            <a:avLst/>
          </a:prstGeom>
          <a:noFill/>
          <a:ln w="12700" cap="flat" cmpd="sng" algn="ctr">
            <a:no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6196584" y="1603375"/>
            <a:ext cx="5157216" cy="4035425"/>
          </a:xfrm>
          <a:prstGeom prst="rect">
            <a:avLst/>
          </a:prstGeo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3" name="Text Placeholder 2"/>
          <p:cNvSpPr>
            <a:spLocks noGrp="1"/>
          </p:cNvSpPr>
          <p:nvPr>
            <p:ph type="body" idx="1"/>
          </p:nvPr>
        </p:nvSpPr>
        <p:spPr>
          <a:xfrm>
            <a:off x="841422" y="5715000"/>
            <a:ext cx="5157216" cy="457200"/>
          </a:xfrm>
          <a:prstGeom prst="rect">
            <a:avLst/>
          </a:prstGeom>
          <a:noFill/>
          <a:ln w="12700" cap="flat" cmpd="sng" algn="ctr">
            <a:no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841422" y="1603375"/>
            <a:ext cx="5157216" cy="4035425"/>
          </a:xfrm>
          <a:prstGeom prst="rect">
            <a:avLst/>
          </a:prstGeo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841422" y="320040"/>
            <a:ext cx="10512378" cy="1143000"/>
          </a:xfrm>
          <a:prstGeom prst="rect">
            <a:avLst/>
          </a:prstGeom>
        </p:spPr>
        <p:txBody>
          <a:bodyPr anchor="b"/>
          <a:lstStyle>
            <a:lvl1pPr>
              <a:defRPr/>
            </a:lvl1pPr>
            <a:extLst/>
          </a:lstStyle>
          <a:p>
            <a:r>
              <a:rPr kumimoji="0" lang="en-US" smtClean="0"/>
              <a:t>Click to edit Master title style</a:t>
            </a:r>
            <a:endParaRPr kumimoji="0" lang="en-US"/>
          </a:p>
        </p:txBody>
      </p:sp>
    </p:spTree>
    <p:extLst>
      <p:ext uri="{BB962C8B-B14F-4D97-AF65-F5344CB8AC3E}">
        <p14:creationId xmlns:p14="http://schemas.microsoft.com/office/powerpoint/2010/main" val="5555991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Date Placeholder 3"/>
          <p:cNvSpPr>
            <a:spLocks noGrp="1"/>
          </p:cNvSpPr>
          <p:nvPr>
            <p:ph type="dt" sz="half" idx="2"/>
          </p:nvPr>
        </p:nvSpPr>
        <p:spPr>
          <a:xfrm>
            <a:off x="838200" y="6356350"/>
            <a:ext cx="3276600" cy="365125"/>
          </a:xfrm>
          <a:prstGeom prst="rect">
            <a:avLst/>
          </a:prstGeom>
        </p:spPr>
        <p:txBody>
          <a:bodyPr vert="horz" lIns="91440" tIns="45720" rIns="91440" bIns="45720" rtlCol="0" anchor="ctr"/>
          <a:lstStyle>
            <a:lvl1pPr algn="l">
              <a:defRPr sz="1200">
                <a:solidFill>
                  <a:schemeClr val="tx2"/>
                </a:solidFill>
              </a:defRPr>
            </a:lvl1pPr>
          </a:lstStyle>
          <a:p>
            <a:fld id="{B502AB20-3B43-43F6-A965-F9F947908B14}" type="datetime1">
              <a:rPr lang="en-US" smtClean="0">
                <a:solidFill>
                  <a:srgbClr val="632E62"/>
                </a:solidFill>
              </a:rPr>
              <a:pPr/>
              <a:t>10/14/2021</a:t>
            </a:fld>
            <a:endParaRPr lang="en-US">
              <a:solidFill>
                <a:srgbClr val="632E62"/>
              </a:solidFill>
            </a:endParaRPr>
          </a:p>
        </p:txBody>
      </p:sp>
      <p:sp>
        <p:nvSpPr>
          <p:cNvPr id="7" name="Footer Placeholder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dirty="0">
              <a:solidFill>
                <a:srgbClr val="632E62"/>
              </a:solidFill>
            </a:endParaRPr>
          </a:p>
        </p:txBody>
      </p:sp>
      <p:sp>
        <p:nvSpPr>
          <p:cNvPr id="8" name="Slide Number Placeholder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tx2"/>
                </a:solidFill>
              </a:defRPr>
            </a:lvl1pPr>
          </a:lstStyle>
          <a:p>
            <a:fld id="{74673C52-BC4E-4C96-AFCF-B2E7CF5882D3}" type="slidenum">
              <a:rPr lang="en-US" smtClean="0">
                <a:solidFill>
                  <a:srgbClr val="632E62"/>
                </a:solidFill>
              </a:rPr>
              <a:pPr/>
              <a:t>‹#›</a:t>
            </a:fld>
            <a:endParaRPr lang="en-US">
              <a:solidFill>
                <a:srgbClr val="632E62"/>
              </a:solidFill>
            </a:endParaRPr>
          </a:p>
        </p:txBody>
      </p:sp>
      <p:sp>
        <p:nvSpPr>
          <p:cNvPr id="2" name="Title 1"/>
          <p:cNvSpPr>
            <a:spLocks noGrp="1"/>
          </p:cNvSpPr>
          <p:nvPr>
            <p:ph type="title"/>
          </p:nvPr>
        </p:nvSpPr>
        <p:spPr>
          <a:xfrm>
            <a:off x="848247" y="320040"/>
            <a:ext cx="9656064" cy="1143000"/>
          </a:xfrm>
          <a:prstGeom prst="rect">
            <a:avLst/>
          </a:prstGeom>
        </p:spPr>
        <p:txBody>
          <a:bodyPr/>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31117460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p:cNvSpPr>
            <a:spLocks noGrp="1"/>
          </p:cNvSpPr>
          <p:nvPr>
            <p:ph type="dt" sz="half" idx="2"/>
          </p:nvPr>
        </p:nvSpPr>
        <p:spPr>
          <a:xfrm>
            <a:off x="838200" y="6356350"/>
            <a:ext cx="3276600" cy="365125"/>
          </a:xfrm>
          <a:prstGeom prst="rect">
            <a:avLst/>
          </a:prstGeom>
        </p:spPr>
        <p:txBody>
          <a:bodyPr vert="horz" lIns="91440" tIns="45720" rIns="91440" bIns="45720" rtlCol="0" anchor="ctr"/>
          <a:lstStyle>
            <a:lvl1pPr algn="l">
              <a:defRPr sz="1200">
                <a:solidFill>
                  <a:schemeClr val="tx2"/>
                </a:solidFill>
              </a:defRPr>
            </a:lvl1pPr>
          </a:lstStyle>
          <a:p>
            <a:fld id="{04A10EB7-16D0-402A-88DC-9B449126610D}" type="datetime1">
              <a:rPr lang="en-US" smtClean="0">
                <a:solidFill>
                  <a:srgbClr val="632E62"/>
                </a:solidFill>
              </a:rPr>
              <a:pPr/>
              <a:t>10/14/2021</a:t>
            </a:fld>
            <a:endParaRPr lang="en-US">
              <a:solidFill>
                <a:srgbClr val="632E62"/>
              </a:solidFill>
            </a:endParaRPr>
          </a:p>
        </p:txBody>
      </p:sp>
      <p:sp>
        <p:nvSpPr>
          <p:cNvPr id="6" name="Footer Placeholder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dirty="0">
              <a:solidFill>
                <a:srgbClr val="632E62"/>
              </a:solidFill>
            </a:endParaRPr>
          </a:p>
        </p:txBody>
      </p:sp>
      <p:sp>
        <p:nvSpPr>
          <p:cNvPr id="7" name="Slide Number Placeholder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tx2"/>
                </a:solidFill>
              </a:defRPr>
            </a:lvl1pPr>
          </a:lstStyle>
          <a:p>
            <a:fld id="{74673C52-BC4E-4C96-AFCF-B2E7CF5882D3}" type="slidenum">
              <a:rPr lang="en-US" smtClean="0">
                <a:solidFill>
                  <a:srgbClr val="632E62"/>
                </a:solidFill>
              </a:rPr>
              <a:pPr/>
              <a:t>‹#›</a:t>
            </a:fld>
            <a:endParaRPr lang="en-US">
              <a:solidFill>
                <a:srgbClr val="632E62"/>
              </a:solidFill>
            </a:endParaRPr>
          </a:p>
        </p:txBody>
      </p:sp>
    </p:spTree>
    <p:extLst>
      <p:ext uri="{BB962C8B-B14F-4D97-AF65-F5344CB8AC3E}">
        <p14:creationId xmlns:p14="http://schemas.microsoft.com/office/powerpoint/2010/main" val="36254361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838200" y="2133600"/>
            <a:ext cx="9652000" cy="4038600"/>
          </a:xfrm>
          <a:prstGeom prst="rect">
            <a:avLst/>
          </a:prstGeo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3" name="Text Placeholder 2"/>
          <p:cNvSpPr>
            <a:spLocks noGrp="1"/>
          </p:cNvSpPr>
          <p:nvPr>
            <p:ph type="body" idx="2"/>
          </p:nvPr>
        </p:nvSpPr>
        <p:spPr>
          <a:xfrm>
            <a:off x="838200" y="1497416"/>
            <a:ext cx="7863840" cy="602512"/>
          </a:xfrm>
          <a:prstGeom prst="rect">
            <a:avLst/>
          </a:prstGeo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2" name="Title 1"/>
          <p:cNvSpPr>
            <a:spLocks noGrp="1"/>
          </p:cNvSpPr>
          <p:nvPr>
            <p:ph type="title"/>
          </p:nvPr>
        </p:nvSpPr>
        <p:spPr>
          <a:xfrm>
            <a:off x="838200" y="228600"/>
            <a:ext cx="7863840" cy="1173480"/>
          </a:xfrm>
          <a:prstGeom prst="rect">
            <a:avLst/>
          </a:prstGeom>
        </p:spPr>
        <p:txBody>
          <a:bodyPr wrap="square" anchor="b"/>
          <a:lstStyle>
            <a:lvl1pPr algn="l">
              <a:buNone/>
              <a:defRPr lang="en-US" sz="2400" baseline="0" smtClean="0"/>
            </a:lvl1pPr>
            <a:extLst/>
          </a:lstStyle>
          <a:p>
            <a:r>
              <a:rPr kumimoji="0" lang="en-US" smtClean="0"/>
              <a:t>Click to edit Master title style</a:t>
            </a:r>
            <a:endParaRPr kumimoji="0" lang="en-US"/>
          </a:p>
        </p:txBody>
      </p:sp>
      <p:sp>
        <p:nvSpPr>
          <p:cNvPr id="8" name="Date Placeholder 7"/>
          <p:cNvSpPr>
            <a:spLocks noGrp="1"/>
          </p:cNvSpPr>
          <p:nvPr>
            <p:ph type="dt" sz="half" idx="10"/>
          </p:nvPr>
        </p:nvSpPr>
        <p:spPr/>
        <p:txBody>
          <a:bodyPr/>
          <a:lstStyle/>
          <a:p>
            <a:fld id="{8C6A5426-CDE5-4A9A-A2DE-4762493B25D5}" type="datetime1">
              <a:rPr lang="en-US" smtClean="0">
                <a:solidFill>
                  <a:srgbClr val="632E62"/>
                </a:solidFill>
              </a:rPr>
              <a:pPr/>
              <a:t>10/14/2021</a:t>
            </a:fld>
            <a:endParaRPr lang="en-US">
              <a:solidFill>
                <a:srgbClr val="632E62"/>
              </a:solidFill>
            </a:endParaRPr>
          </a:p>
        </p:txBody>
      </p:sp>
      <p:sp>
        <p:nvSpPr>
          <p:cNvPr id="9" name="Footer Placeholder 8"/>
          <p:cNvSpPr>
            <a:spLocks noGrp="1"/>
          </p:cNvSpPr>
          <p:nvPr>
            <p:ph type="ftr" sz="quarter" idx="11"/>
          </p:nvPr>
        </p:nvSpPr>
        <p:spPr/>
        <p:txBody>
          <a:bodyPr/>
          <a:lstStyle/>
          <a:p>
            <a:endParaRPr lang="en-US" dirty="0">
              <a:solidFill>
                <a:srgbClr val="632E62"/>
              </a:solidFill>
            </a:endParaRPr>
          </a:p>
        </p:txBody>
      </p:sp>
      <p:sp>
        <p:nvSpPr>
          <p:cNvPr id="10" name="Slide Number Placeholder 9"/>
          <p:cNvSpPr>
            <a:spLocks noGrp="1"/>
          </p:cNvSpPr>
          <p:nvPr>
            <p:ph type="sldNum" sz="quarter" idx="12"/>
          </p:nvPr>
        </p:nvSpPr>
        <p:spPr/>
        <p:txBody>
          <a:bodyPr/>
          <a:lstStyle/>
          <a:p>
            <a:fld id="{74673C52-BC4E-4C96-AFCF-B2E7CF5882D3}" type="slidenum">
              <a:rPr lang="en-US" smtClean="0">
                <a:solidFill>
                  <a:srgbClr val="632E62"/>
                </a:solidFill>
              </a:rPr>
              <a:pPr/>
              <a:t>‹#›</a:t>
            </a:fld>
            <a:endParaRPr lang="en-US">
              <a:solidFill>
                <a:srgbClr val="632E62"/>
              </a:solidFill>
            </a:endParaRPr>
          </a:p>
        </p:txBody>
      </p:sp>
    </p:spTree>
    <p:extLst>
      <p:ext uri="{BB962C8B-B14F-4D97-AF65-F5344CB8AC3E}">
        <p14:creationId xmlns:p14="http://schemas.microsoft.com/office/powerpoint/2010/main" val="21749999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rot="21240000">
            <a:off x="797292" y="1004669"/>
            <a:ext cx="5759369"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
        <p:nvSpPr>
          <p:cNvPr id="9" name="Rectangle 8"/>
          <p:cNvSpPr/>
          <p:nvPr/>
        </p:nvSpPr>
        <p:spPr>
          <a:xfrm rot="21420000">
            <a:off x="795609" y="998817"/>
            <a:ext cx="5759369"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
        <p:nvSpPr>
          <p:cNvPr id="10" name="Picture Placeholder 9"/>
          <p:cNvSpPr>
            <a:spLocks noGrp="1"/>
          </p:cNvSpPr>
          <p:nvPr>
            <p:ph type="pic" idx="1"/>
          </p:nvPr>
        </p:nvSpPr>
        <p:spPr>
          <a:xfrm>
            <a:off x="884909" y="1041002"/>
            <a:ext cx="5608320" cy="4206240"/>
          </a:xfrm>
          <a:prstGeom prst="rect">
            <a:avLst/>
          </a:prstGeo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smtClean="0"/>
              <a:t>Click icon to add picture</a:t>
            </a:r>
            <a:endParaRPr kumimoji="0" lang="en-US" dirty="0"/>
          </a:p>
        </p:txBody>
      </p:sp>
      <p:sp>
        <p:nvSpPr>
          <p:cNvPr id="11" name="Date Placeholder 3"/>
          <p:cNvSpPr>
            <a:spLocks noGrp="1"/>
          </p:cNvSpPr>
          <p:nvPr>
            <p:ph type="dt" sz="half" idx="10"/>
          </p:nvPr>
        </p:nvSpPr>
        <p:spPr>
          <a:xfrm>
            <a:off x="838200" y="6356350"/>
            <a:ext cx="3276600" cy="365125"/>
          </a:xfrm>
          <a:prstGeom prst="rect">
            <a:avLst/>
          </a:prstGeom>
        </p:spPr>
        <p:txBody>
          <a:bodyPr vert="horz" lIns="91440" tIns="45720" rIns="91440" bIns="45720" rtlCol="0" anchor="ctr"/>
          <a:lstStyle>
            <a:lvl1pPr algn="l">
              <a:defRPr sz="1200">
                <a:solidFill>
                  <a:schemeClr val="tx2"/>
                </a:solidFill>
              </a:defRPr>
            </a:lvl1pPr>
          </a:lstStyle>
          <a:p>
            <a:fld id="{C1449F67-1E3F-4893-9247-D97D6D0599EE}" type="datetime1">
              <a:rPr lang="en-US" smtClean="0">
                <a:solidFill>
                  <a:srgbClr val="632E62"/>
                </a:solidFill>
              </a:rPr>
              <a:pPr/>
              <a:t>10/14/2021</a:t>
            </a:fld>
            <a:endParaRPr lang="en-US">
              <a:solidFill>
                <a:srgbClr val="632E62"/>
              </a:solidFill>
            </a:endParaRPr>
          </a:p>
        </p:txBody>
      </p:sp>
      <p:sp>
        <p:nvSpPr>
          <p:cNvPr id="12" name="Footer Placeholder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dirty="0">
              <a:solidFill>
                <a:srgbClr val="632E62"/>
              </a:solidFill>
            </a:endParaRPr>
          </a:p>
        </p:txBody>
      </p:sp>
      <p:sp>
        <p:nvSpPr>
          <p:cNvPr id="13" name="Slide Number Placeholder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tx2"/>
                </a:solidFill>
              </a:defRPr>
            </a:lvl1pPr>
          </a:lstStyle>
          <a:p>
            <a:fld id="{74673C52-BC4E-4C96-AFCF-B2E7CF5882D3}" type="slidenum">
              <a:rPr lang="en-US" smtClean="0">
                <a:solidFill>
                  <a:srgbClr val="632E62"/>
                </a:solidFill>
              </a:rPr>
              <a:pPr/>
              <a:t>‹#›</a:t>
            </a:fld>
            <a:endParaRPr lang="en-US">
              <a:solidFill>
                <a:srgbClr val="632E62"/>
              </a:solidFill>
            </a:endParaRPr>
          </a:p>
        </p:txBody>
      </p:sp>
      <p:sp>
        <p:nvSpPr>
          <p:cNvPr id="4" name="Text Placeholder 3"/>
          <p:cNvSpPr>
            <a:spLocks noGrp="1"/>
          </p:cNvSpPr>
          <p:nvPr>
            <p:ph type="body" sz="half" idx="2"/>
          </p:nvPr>
        </p:nvSpPr>
        <p:spPr>
          <a:xfrm>
            <a:off x="7185464" y="3283634"/>
            <a:ext cx="4572000" cy="1920240"/>
          </a:xfrm>
          <a:prstGeom prst="rect">
            <a:avLst/>
          </a:prstGeo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smtClean="0"/>
              <a:t>Click to edit Master text styles</a:t>
            </a:r>
          </a:p>
        </p:txBody>
      </p:sp>
      <p:sp>
        <p:nvSpPr>
          <p:cNvPr id="2" name="Title 1"/>
          <p:cNvSpPr>
            <a:spLocks noGrp="1"/>
          </p:cNvSpPr>
          <p:nvPr>
            <p:ph type="title"/>
          </p:nvPr>
        </p:nvSpPr>
        <p:spPr>
          <a:xfrm>
            <a:off x="7185464" y="1143000"/>
            <a:ext cx="4572000" cy="2057400"/>
          </a:xfrm>
          <a:prstGeom prst="rect">
            <a:avLst/>
          </a:prstGeom>
        </p:spPr>
        <p:txBody>
          <a:bodyPr vert="horz" anchor="b"/>
          <a:lstStyle>
            <a:lvl1pPr algn="l">
              <a:buNone/>
              <a:defRPr sz="3000" b="1" baseline="0">
                <a:ln w="500">
                  <a:solidFill>
                    <a:schemeClr val="tx2">
                      <a:shade val="10000"/>
                      <a:satMod val="135000"/>
                    </a:schemeClr>
                  </a:solidFill>
                </a:ln>
                <a:solidFill>
                  <a:schemeClr val="tx2"/>
                </a:solidFill>
                <a:effectLst/>
              </a:defRPr>
            </a:lvl1pPr>
            <a:extLst/>
          </a:lstStyle>
          <a:p>
            <a:r>
              <a:rPr kumimoji="0" lang="en-US" smtClean="0"/>
              <a:t>Click to edit Master title style</a:t>
            </a:r>
            <a:endParaRPr kumimoji="0" lang="en-US" dirty="0"/>
          </a:p>
        </p:txBody>
      </p:sp>
    </p:spTree>
    <p:extLst>
      <p:ext uri="{BB962C8B-B14F-4D97-AF65-F5344CB8AC3E}">
        <p14:creationId xmlns:p14="http://schemas.microsoft.com/office/powerpoint/2010/main" val="20159236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838200" y="6356350"/>
            <a:ext cx="3276600" cy="365125"/>
          </a:xfrm>
          <a:prstGeom prst="rect">
            <a:avLst/>
          </a:prstGeom>
        </p:spPr>
        <p:txBody>
          <a:bodyPr vert="horz" lIns="91440" tIns="45720" rIns="91440" bIns="45720" rtlCol="0" anchor="ctr"/>
          <a:lstStyle>
            <a:lvl1pPr algn="l">
              <a:defRPr sz="1200">
                <a:solidFill>
                  <a:schemeClr val="tx2"/>
                </a:solidFill>
              </a:defRPr>
            </a:lvl1pPr>
          </a:lstStyle>
          <a:p>
            <a:fld id="{713CCF0E-557A-4B3F-988B-63466321D5C5}" type="datetime1">
              <a:rPr lang="en-US" smtClean="0">
                <a:solidFill>
                  <a:srgbClr val="632E62"/>
                </a:solidFill>
              </a:rPr>
              <a:pPr/>
              <a:t>10/14/2021</a:t>
            </a:fld>
            <a:endParaRPr lang="en-US">
              <a:solidFill>
                <a:srgbClr val="632E62"/>
              </a:solidFill>
            </a:endParaRPr>
          </a:p>
        </p:txBody>
      </p:sp>
      <p:sp>
        <p:nvSpPr>
          <p:cNvPr id="8" name="Footer Placeholder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dirty="0">
              <a:solidFill>
                <a:srgbClr val="632E62"/>
              </a:solidFill>
            </a:endParaRPr>
          </a:p>
        </p:txBody>
      </p:sp>
      <p:sp>
        <p:nvSpPr>
          <p:cNvPr id="9" name="Slide Number Placeholder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tx2"/>
                </a:solidFill>
              </a:defRPr>
            </a:lvl1pPr>
          </a:lstStyle>
          <a:p>
            <a:fld id="{74673C52-BC4E-4C96-AFCF-B2E7CF5882D3}" type="slidenum">
              <a:rPr lang="en-US" smtClean="0">
                <a:solidFill>
                  <a:srgbClr val="632E62"/>
                </a:solidFill>
              </a:rPr>
              <a:pPr/>
              <a:t>‹#›</a:t>
            </a:fld>
            <a:endParaRPr lang="en-US">
              <a:solidFill>
                <a:srgbClr val="632E62"/>
              </a:solidFill>
            </a:endParaRPr>
          </a:p>
        </p:txBody>
      </p:sp>
      <p:sp>
        <p:nvSpPr>
          <p:cNvPr id="3" name="Vertical Text Placeholder 2"/>
          <p:cNvSpPr>
            <a:spLocks noGrp="1"/>
          </p:cNvSpPr>
          <p:nvPr>
            <p:ph type="body" orient="vert" idx="1"/>
          </p:nvPr>
        </p:nvSpPr>
        <p:spPr>
          <a:xfrm>
            <a:off x="838200" y="1609417"/>
            <a:ext cx="10515600" cy="4558022"/>
          </a:xfrm>
          <a:prstGeom prst="rect">
            <a:avLst/>
          </a:prstGeo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838200" y="320040"/>
            <a:ext cx="10515598" cy="1143000"/>
          </a:xfrm>
          <a:prstGeom prst="rect">
            <a:avLst/>
          </a:prstGeom>
        </p:spPr>
        <p:txBody>
          <a:bodyPr/>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24699612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838200" y="6356350"/>
            <a:ext cx="3276600" cy="365125"/>
          </a:xfrm>
          <a:prstGeom prst="rect">
            <a:avLst/>
          </a:prstGeom>
        </p:spPr>
        <p:txBody>
          <a:bodyPr vert="horz" lIns="91440" tIns="45720" rIns="91440" bIns="45720" rtlCol="0" anchor="ctr"/>
          <a:lstStyle>
            <a:lvl1pPr algn="l">
              <a:defRPr sz="1200">
                <a:solidFill>
                  <a:schemeClr val="tx2"/>
                </a:solidFill>
              </a:defRPr>
            </a:lvl1pPr>
          </a:lstStyle>
          <a:p>
            <a:fld id="{C0589C38-52EB-418D-9CD5-626E99F74889}" type="datetime1">
              <a:rPr lang="en-US" smtClean="0">
                <a:solidFill>
                  <a:srgbClr val="632E62"/>
                </a:solidFill>
              </a:rPr>
              <a:pPr/>
              <a:t>10/14/2021</a:t>
            </a:fld>
            <a:endParaRPr lang="en-US">
              <a:solidFill>
                <a:srgbClr val="632E62"/>
              </a:solidFill>
            </a:endParaRPr>
          </a:p>
        </p:txBody>
      </p:sp>
      <p:sp>
        <p:nvSpPr>
          <p:cNvPr id="8" name="Footer Placeholder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dirty="0">
              <a:solidFill>
                <a:srgbClr val="632E62"/>
              </a:solidFill>
            </a:endParaRPr>
          </a:p>
        </p:txBody>
      </p:sp>
      <p:sp>
        <p:nvSpPr>
          <p:cNvPr id="9" name="Slide Number Placeholder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tx2"/>
                </a:solidFill>
              </a:defRPr>
            </a:lvl1pPr>
          </a:lstStyle>
          <a:p>
            <a:fld id="{74673C52-BC4E-4C96-AFCF-B2E7CF5882D3}" type="slidenum">
              <a:rPr lang="en-US" smtClean="0">
                <a:solidFill>
                  <a:srgbClr val="632E62"/>
                </a:solidFill>
              </a:rPr>
              <a:pPr/>
              <a:t>‹#›</a:t>
            </a:fld>
            <a:endParaRPr lang="en-US">
              <a:solidFill>
                <a:srgbClr val="632E62"/>
              </a:solidFill>
            </a:endParaRPr>
          </a:p>
        </p:txBody>
      </p:sp>
      <p:sp>
        <p:nvSpPr>
          <p:cNvPr id="3" name="Vertical Text Placeholder 2"/>
          <p:cNvSpPr>
            <a:spLocks noGrp="1"/>
          </p:cNvSpPr>
          <p:nvPr>
            <p:ph type="body" orient="vert" idx="1"/>
          </p:nvPr>
        </p:nvSpPr>
        <p:spPr>
          <a:xfrm>
            <a:off x="609600" y="320362"/>
            <a:ext cx="8026400" cy="5851525"/>
          </a:xfrm>
          <a:prstGeom prst="rect">
            <a:avLst/>
          </a:prstGeo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Vertical Title 1"/>
          <p:cNvSpPr>
            <a:spLocks noGrp="1"/>
          </p:cNvSpPr>
          <p:nvPr>
            <p:ph type="title" orient="vert"/>
          </p:nvPr>
        </p:nvSpPr>
        <p:spPr>
          <a:xfrm>
            <a:off x="8737600" y="320675"/>
            <a:ext cx="2032000" cy="5851525"/>
          </a:xfrm>
          <a:prstGeom prst="rect">
            <a:avLst/>
          </a:prstGeom>
        </p:spPr>
        <p:txBody>
          <a:bodyPr vert="eaVert" anchor="t"/>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3823940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B0F8966-9D82-4D4A-91E2-46BF4F13F77B}" type="datetime1">
              <a:rPr lang="en-US" smtClean="0"/>
              <a:pPr/>
              <a:t>10/14/2021</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673C52-BC4E-4C96-AFCF-B2E7CF5882D3}" type="slidenum">
              <a:rPr lang="en-US" smtClean="0"/>
              <a:pPr/>
              <a:t>‹#›</a:t>
            </a:fld>
            <a:endParaRPr lang="en-US"/>
          </a:p>
        </p:txBody>
      </p:sp>
    </p:spTree>
    <p:extLst>
      <p:ext uri="{BB962C8B-B14F-4D97-AF65-F5344CB8AC3E}">
        <p14:creationId xmlns:p14="http://schemas.microsoft.com/office/powerpoint/2010/main" val="32975861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1" y="0"/>
            <a:ext cx="12192903" cy="6858000"/>
            <a:chOff x="0" y="0"/>
            <a:chExt cx="9144677" cy="6858000"/>
          </a:xfrm>
        </p:grpSpPr>
        <p:pic>
          <p:nvPicPr>
            <p:cNvPr id="8" name="Picture 7" descr="S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7480469" y="3128434"/>
              <a:ext cx="1664208" cy="612648"/>
            </a:xfrm>
            <a:prstGeom prst="rect">
              <a:avLst/>
            </a:prstGeom>
          </p:spPr>
        </p:pic>
      </p:grpSp>
      <p:sp>
        <p:nvSpPr>
          <p:cNvPr id="2" name="Title 1"/>
          <p:cNvSpPr>
            <a:spLocks noGrp="1"/>
          </p:cNvSpPr>
          <p:nvPr>
            <p:ph type="ctrTitle"/>
          </p:nvPr>
        </p:nvSpPr>
        <p:spPr>
          <a:xfrm>
            <a:off x="2562579" y="1811864"/>
            <a:ext cx="7078488" cy="1515533"/>
          </a:xfrm>
        </p:spPr>
        <p:txBody>
          <a:bodyPr anchor="b">
            <a:noAutofit/>
          </a:bodyPr>
          <a:lstStyle>
            <a:lvl1pPr algn="ctr">
              <a:defRPr sz="4800">
                <a:effectLst/>
              </a:defRPr>
            </a:lvl1pPr>
          </a:lstStyle>
          <a:p>
            <a:r>
              <a:rPr lang="en-US" dirty="0"/>
              <a:t>Click to edit Master title style</a:t>
            </a:r>
          </a:p>
        </p:txBody>
      </p:sp>
      <p:sp>
        <p:nvSpPr>
          <p:cNvPr id="3" name="Subtitle 2"/>
          <p:cNvSpPr>
            <a:spLocks noGrp="1"/>
          </p:cNvSpPr>
          <p:nvPr>
            <p:ph type="subTitle" idx="1"/>
          </p:nvPr>
        </p:nvSpPr>
        <p:spPr>
          <a:xfrm>
            <a:off x="2562579" y="3598328"/>
            <a:ext cx="7078488"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8087223" y="5054602"/>
            <a:ext cx="897701" cy="279400"/>
          </a:xfrm>
        </p:spPr>
        <p:txBody>
          <a:bodyPr/>
          <a:lstStyle/>
          <a:p>
            <a:fld id="{B61BEF0D-F0BB-DE4B-95CE-6DB70DBA9567}" type="datetimeFigureOut">
              <a:rPr lang="en-US" dirty="0">
                <a:solidFill>
                  <a:prstClr val="black"/>
                </a:solidFill>
              </a:rPr>
              <a:pPr/>
              <a:t>10/14/2021</a:t>
            </a:fld>
            <a:endParaRPr lang="en-US" dirty="0">
              <a:solidFill>
                <a:prstClr val="black"/>
              </a:solidFill>
            </a:endParaRPr>
          </a:p>
        </p:txBody>
      </p:sp>
      <p:sp>
        <p:nvSpPr>
          <p:cNvPr id="5" name="Footer Placeholder 4"/>
          <p:cNvSpPr>
            <a:spLocks noGrp="1"/>
          </p:cNvSpPr>
          <p:nvPr>
            <p:ph type="ftr" sz="quarter" idx="11"/>
          </p:nvPr>
        </p:nvSpPr>
        <p:spPr>
          <a:xfrm>
            <a:off x="2562579" y="5054602"/>
            <a:ext cx="5419813" cy="279400"/>
          </a:xfr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9089757" y="5054602"/>
            <a:ext cx="551311" cy="279400"/>
          </a:xfrm>
        </p:spPr>
        <p:txBody>
          <a:bodyPr/>
          <a:lstStyle/>
          <a:p>
            <a:fld id="{D57F1E4F-1CFF-5643-939E-217C01CDF565}" type="slidenum">
              <a:rPr lang="en-US" dirty="0">
                <a:solidFill>
                  <a:prstClr val="black"/>
                </a:solidFill>
              </a:rPr>
              <a:pPr/>
              <a:t>‹#›</a:t>
            </a:fld>
            <a:endParaRPr lang="en-US" dirty="0">
              <a:solidFill>
                <a:prstClr val="black"/>
              </a:solidFill>
            </a:endParaRPr>
          </a:p>
        </p:txBody>
      </p:sp>
      <p:cxnSp>
        <p:nvCxnSpPr>
          <p:cNvPr id="15" name="Straight Connector 14"/>
          <p:cNvCxnSpPr/>
          <p:nvPr/>
        </p:nvCxnSpPr>
        <p:spPr>
          <a:xfrm>
            <a:off x="2693101" y="3471329"/>
            <a:ext cx="681744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693310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704620" y="2356260"/>
            <a:ext cx="879404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5BFA754-D5C3-4E66-96A6-867B257F58DC}" type="datetimeFigureOut">
              <a:rPr lang="en-US" dirty="0">
                <a:solidFill>
                  <a:prstClr val="black"/>
                </a:solidFill>
              </a:rPr>
              <a:pPr/>
              <a:t>10/14/2021</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5D84065D-F351-4B03-BD91-D8A6B8D4B362}"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992454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04620" y="1641413"/>
            <a:ext cx="8794045" cy="1822514"/>
          </a:xfrm>
        </p:spPr>
        <p:txBody>
          <a:bodyPr anchor="b">
            <a:normAutofit/>
          </a:bodyPr>
          <a:lstStyle>
            <a:lvl1pPr algn="ctr">
              <a:defRPr sz="4000" b="0" cap="none"/>
            </a:lvl1pPr>
          </a:lstStyle>
          <a:p>
            <a:r>
              <a:rPr lang="en-US" dirty="0"/>
              <a:t>Click to edit Master title style</a:t>
            </a:r>
          </a:p>
        </p:txBody>
      </p:sp>
      <p:sp>
        <p:nvSpPr>
          <p:cNvPr id="3" name="Text Placeholder 2"/>
          <p:cNvSpPr>
            <a:spLocks noGrp="1"/>
          </p:cNvSpPr>
          <p:nvPr>
            <p:ph type="body" idx="1"/>
          </p:nvPr>
        </p:nvSpPr>
        <p:spPr>
          <a:xfrm>
            <a:off x="1704620" y="3734860"/>
            <a:ext cx="8794045"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10/14/2021</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cxnSp>
        <p:nvCxnSpPr>
          <p:cNvPr id="31" name="Straight Connector 30"/>
          <p:cNvCxnSpPr/>
          <p:nvPr/>
        </p:nvCxnSpPr>
        <p:spPr>
          <a:xfrm>
            <a:off x="1704622" y="3599392"/>
            <a:ext cx="879404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557733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704620" y="2356260"/>
            <a:ext cx="879404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569155" y="915338"/>
            <a:ext cx="9064979" cy="1303867"/>
          </a:xfrm>
        </p:spPr>
        <p:txBody>
          <a:bodyPr/>
          <a:lstStyle/>
          <a:p>
            <a:r>
              <a:rPr lang="en-US" dirty="0"/>
              <a:t>Click to edit Master title style</a:t>
            </a:r>
          </a:p>
        </p:txBody>
      </p:sp>
      <p:sp>
        <p:nvSpPr>
          <p:cNvPr id="3" name="Content Placeholder 2"/>
          <p:cNvSpPr>
            <a:spLocks noGrp="1"/>
          </p:cNvSpPr>
          <p:nvPr>
            <p:ph sz="half" idx="1"/>
          </p:nvPr>
        </p:nvSpPr>
        <p:spPr>
          <a:xfrm>
            <a:off x="1569155" y="2487168"/>
            <a:ext cx="4450080" cy="3447288"/>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3536" y="2487168"/>
            <a:ext cx="4450080" cy="3447288"/>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05BFA754-D5C3-4E66-96A6-867B257F58DC}" type="datetimeFigureOut">
              <a:rPr lang="en-US" dirty="0">
                <a:solidFill>
                  <a:prstClr val="black"/>
                </a:solidFill>
              </a:rPr>
              <a:pPr/>
              <a:t>10/14/2021</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5D84065D-F351-4B03-BD91-D8A6B8D4B362}"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0098265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1569157" y="2658533"/>
            <a:ext cx="44500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569157" y="3243263"/>
            <a:ext cx="4450080" cy="2706624"/>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89109" y="2658533"/>
            <a:ext cx="44500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89109" y="3243263"/>
            <a:ext cx="4450080" cy="2706624"/>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B61BEF0D-F0BB-DE4B-95CE-6DB70DBA9567}" type="datetimeFigureOut">
              <a:rPr lang="en-US" dirty="0">
                <a:solidFill>
                  <a:prstClr val="black"/>
                </a:solidFill>
              </a:rPr>
              <a:pPr/>
              <a:t>10/14/2021</a:t>
            </a:fld>
            <a:endParaRPr lang="en-US" dirty="0">
              <a:solidFill>
                <a:prstClr val="black"/>
              </a:solidFill>
            </a:endParaRPr>
          </a:p>
        </p:txBody>
      </p:sp>
      <p:sp>
        <p:nvSpPr>
          <p:cNvPr id="8" name="Footer Placeholder 7"/>
          <p:cNvSpPr>
            <a:spLocks noGrp="1"/>
          </p:cNvSpPr>
          <p:nvPr>
            <p:ph type="ftr" sz="quarter" idx="11"/>
          </p:nvPr>
        </p:nvSpPr>
        <p:spPr/>
        <p:txBody>
          <a:bodyPr/>
          <a:lstStyle/>
          <a:p>
            <a:endParaRPr lang="en-US" dirty="0">
              <a:solidFill>
                <a:prstClr val="black"/>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cxnSp>
        <p:nvCxnSpPr>
          <p:cNvPr id="41" name="Straight Connector 40"/>
          <p:cNvCxnSpPr/>
          <p:nvPr/>
        </p:nvCxnSpPr>
        <p:spPr>
          <a:xfrm>
            <a:off x="1704622" y="2354670"/>
            <a:ext cx="879404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404354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69154" y="915338"/>
            <a:ext cx="9064980" cy="1303867"/>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solidFill>
                  <a:prstClr val="black"/>
                </a:solidFill>
              </a:rPr>
              <a:pPr/>
              <a:t>10/14/2021</a:t>
            </a:fld>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cxnSp>
        <p:nvCxnSpPr>
          <p:cNvPr id="14" name="Straight Connector 13"/>
          <p:cNvCxnSpPr/>
          <p:nvPr/>
        </p:nvCxnSpPr>
        <p:spPr>
          <a:xfrm>
            <a:off x="1704622" y="2354670"/>
            <a:ext cx="879404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097257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prstClr val="black"/>
                </a:solidFill>
              </a:rPr>
              <a:pPr/>
              <a:t>10/14/2021</a:t>
            </a:fld>
            <a:endParaRPr lang="en-US" dirty="0">
              <a:solidFill>
                <a:prstClr val="black"/>
              </a:solidFill>
            </a:endParaRPr>
          </a:p>
        </p:txBody>
      </p:sp>
      <p:sp>
        <p:nvSpPr>
          <p:cNvPr id="3" name="Footer Placeholder 2"/>
          <p:cNvSpPr>
            <a:spLocks noGrp="1"/>
          </p:cNvSpPr>
          <p:nvPr>
            <p:ph type="ftr" sz="quarter" idx="11"/>
          </p:nvPr>
        </p:nvSpPr>
        <p:spPr/>
        <p:txBody>
          <a:bodyPr/>
          <a:lstStyle/>
          <a:p>
            <a:endParaRPr lang="en-US" dirty="0">
              <a:solidFill>
                <a:prstClr val="black"/>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3122868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69153" y="1388534"/>
            <a:ext cx="3382397" cy="1371600"/>
          </a:xfrm>
        </p:spPr>
        <p:txBody>
          <a:bodyPr anchor="b">
            <a:normAutofit/>
          </a:bodyPr>
          <a:lstStyle>
            <a:lvl1pPr algn="ctr">
              <a:defRPr sz="2400" b="0"/>
            </a:lvl1pPr>
          </a:lstStyle>
          <a:p>
            <a:r>
              <a:rPr lang="en-US" dirty="0"/>
              <a:t>Click to edit Master title style</a:t>
            </a:r>
          </a:p>
        </p:txBody>
      </p:sp>
      <p:sp>
        <p:nvSpPr>
          <p:cNvPr id="3" name="Content Placeholder 2"/>
          <p:cNvSpPr>
            <a:spLocks noGrp="1"/>
          </p:cNvSpPr>
          <p:nvPr>
            <p:ph idx="1"/>
          </p:nvPr>
        </p:nvSpPr>
        <p:spPr>
          <a:xfrm>
            <a:off x="5493417" y="982133"/>
            <a:ext cx="5140719" cy="4893735"/>
          </a:xfrm>
        </p:spPr>
        <p:txBody>
          <a:bodyPr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569153" y="3031065"/>
            <a:ext cx="3382397"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solidFill>
              </a:rPr>
              <a:pPr/>
              <a:t>10/14/2021</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cxnSp>
        <p:nvCxnSpPr>
          <p:cNvPr id="16" name="Straight Connector 15"/>
          <p:cNvCxnSpPr/>
          <p:nvPr/>
        </p:nvCxnSpPr>
        <p:spPr>
          <a:xfrm>
            <a:off x="1704621" y="2912533"/>
            <a:ext cx="311145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892136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69153" y="1883832"/>
            <a:ext cx="4842936" cy="1371600"/>
          </a:xfrm>
        </p:spPr>
        <p:txBody>
          <a:bodyPr anchor="b">
            <a:normAutofit/>
          </a:bodyPr>
          <a:lstStyle>
            <a:lvl1pPr algn="ctr">
              <a:defRPr sz="2400" b="0"/>
            </a:lvl1pPr>
          </a:lstStyle>
          <a:p>
            <a:r>
              <a:rPr lang="en-US" dirty="0"/>
              <a:t>Click to edit Master title style</a:t>
            </a:r>
          </a:p>
        </p:txBody>
      </p:sp>
      <p:sp>
        <p:nvSpPr>
          <p:cNvPr id="17" name="Picture Placeholder 2"/>
          <p:cNvSpPr>
            <a:spLocks noGrp="1" noChangeAspect="1"/>
          </p:cNvSpPr>
          <p:nvPr>
            <p:ph type="pic" idx="1"/>
          </p:nvPr>
        </p:nvSpPr>
        <p:spPr>
          <a:xfrm>
            <a:off x="6910759" y="1032933"/>
            <a:ext cx="3905951"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1569154" y="3255432"/>
            <a:ext cx="4842935"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solidFill>
              </a:rPr>
              <a:pPr/>
              <a:t>10/14/2021</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8841045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69155" y="4815415"/>
            <a:ext cx="9064979" cy="566738"/>
          </a:xfrm>
        </p:spPr>
        <p:txBody>
          <a:bodyPr anchor="b">
            <a:normAutofit/>
          </a:bodyPr>
          <a:lstStyle>
            <a:lvl1pPr algn="ctr">
              <a:defRPr sz="2400" b="0"/>
            </a:lvl1pPr>
          </a:lstStyle>
          <a:p>
            <a:r>
              <a:rPr lang="en-US" dirty="0"/>
              <a:t>Click to edit Master title style</a:t>
            </a:r>
          </a:p>
        </p:txBody>
      </p:sp>
      <p:sp>
        <p:nvSpPr>
          <p:cNvPr id="3" name="Picture Placeholder 2"/>
          <p:cNvSpPr>
            <a:spLocks noGrp="1" noChangeAspect="1"/>
          </p:cNvSpPr>
          <p:nvPr>
            <p:ph type="pic" idx="1"/>
          </p:nvPr>
        </p:nvSpPr>
        <p:spPr>
          <a:xfrm>
            <a:off x="1368347" y="1032934"/>
            <a:ext cx="9455309"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1569155" y="5382153"/>
            <a:ext cx="9064979"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solidFill>
              </a:rPr>
              <a:pPr/>
              <a:t>10/14/2021</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795684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80B44C1-C2AE-4920-A290-315656E06A1C}" type="datetime1">
              <a:rPr lang="en-US" smtClean="0"/>
              <a:pPr/>
              <a:t>10/14/2021</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4673C52-BC4E-4C96-AFCF-B2E7CF5882D3}" type="slidenum">
              <a:rPr lang="en-US" smtClean="0"/>
              <a:pPr/>
              <a:t>‹#›</a:t>
            </a:fld>
            <a:endParaRPr lang="en-US"/>
          </a:p>
        </p:txBody>
      </p:sp>
    </p:spTree>
    <p:extLst>
      <p:ext uri="{BB962C8B-B14F-4D97-AF65-F5344CB8AC3E}">
        <p14:creationId xmlns:p14="http://schemas.microsoft.com/office/powerpoint/2010/main" val="4181499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569155" y="906873"/>
            <a:ext cx="9064979" cy="3097860"/>
          </a:xfrm>
        </p:spPr>
        <p:txBody>
          <a:bodyPr anchor="ctr">
            <a:normAutofit/>
          </a:bodyPr>
          <a:lstStyle>
            <a:lvl1pPr algn="ctr">
              <a:defRPr sz="3200" b="0" cap="none"/>
            </a:lvl1pPr>
          </a:lstStyle>
          <a:p>
            <a:r>
              <a:rPr lang="en-US" dirty="0"/>
              <a:t>Click to edit Master title style</a:t>
            </a:r>
          </a:p>
        </p:txBody>
      </p:sp>
      <p:sp>
        <p:nvSpPr>
          <p:cNvPr id="3" name="Text Placeholder 2"/>
          <p:cNvSpPr>
            <a:spLocks noGrp="1"/>
          </p:cNvSpPr>
          <p:nvPr>
            <p:ph type="body" idx="1"/>
          </p:nvPr>
        </p:nvSpPr>
        <p:spPr>
          <a:xfrm>
            <a:off x="1569154" y="4275666"/>
            <a:ext cx="9064981"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10/14/2021</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cxnSp>
        <p:nvCxnSpPr>
          <p:cNvPr id="15" name="Straight Connector 14"/>
          <p:cNvCxnSpPr/>
          <p:nvPr/>
        </p:nvCxnSpPr>
        <p:spPr>
          <a:xfrm>
            <a:off x="1704621" y="4140199"/>
            <a:ext cx="880856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45881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79111" y="982132"/>
            <a:ext cx="8533667" cy="2370668"/>
          </a:xfrm>
        </p:spPr>
        <p:txBody>
          <a:bodyPr anchor="ctr">
            <a:normAutofit/>
          </a:bodyPr>
          <a:lstStyle>
            <a:lvl1pPr algn="ctr">
              <a:defRPr sz="3200" b="0" cap="none">
                <a:solidFill>
                  <a:schemeClr val="tx1"/>
                </a:solidFill>
              </a:defRPr>
            </a:lvl1pPr>
          </a:lstStyle>
          <a:p>
            <a:r>
              <a:rPr lang="en-US" dirty="0"/>
              <a:t>Click to edit Master title style</a:t>
            </a:r>
          </a:p>
        </p:txBody>
      </p:sp>
      <p:sp>
        <p:nvSpPr>
          <p:cNvPr id="10" name="Text Placeholder 9"/>
          <p:cNvSpPr>
            <a:spLocks noGrp="1"/>
          </p:cNvSpPr>
          <p:nvPr>
            <p:ph type="body" sz="quarter" idx="13"/>
          </p:nvPr>
        </p:nvSpPr>
        <p:spPr>
          <a:xfrm>
            <a:off x="2133600" y="3352800"/>
            <a:ext cx="7857064"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Text Placeholder 2"/>
          <p:cNvSpPr>
            <a:spLocks noGrp="1"/>
          </p:cNvSpPr>
          <p:nvPr>
            <p:ph type="body" idx="1"/>
          </p:nvPr>
        </p:nvSpPr>
        <p:spPr>
          <a:xfrm>
            <a:off x="1569151" y="4343401"/>
            <a:ext cx="9064984"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10/14/2021</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
        <p:nvSpPr>
          <p:cNvPr id="14" name="TextBox 13"/>
          <p:cNvSpPr txBox="1"/>
          <p:nvPr/>
        </p:nvSpPr>
        <p:spPr>
          <a:xfrm>
            <a:off x="1133293" y="905362"/>
            <a:ext cx="609759" cy="584776"/>
          </a:xfrm>
          <a:prstGeom prst="rect">
            <a:avLst/>
          </a:prstGeom>
        </p:spPr>
        <p:txBody>
          <a:bodyPr vert="horz" lIns="91440" tIns="45720" rIns="91440" bIns="45720" rtlCol="0" anchor="ctr">
            <a:noAutofit/>
          </a:bodyPr>
          <a:lstStyle/>
          <a:p>
            <a:pPr fontAlgn="base">
              <a:spcBef>
                <a:spcPct val="0"/>
              </a:spcBef>
              <a:spcAft>
                <a:spcPct val="0"/>
              </a:spcAft>
            </a:pPr>
            <a:r>
              <a:rPr lang="en-US" sz="7200" dirty="0">
                <a:solidFill>
                  <a:prstClr val="black"/>
                </a:solidFill>
                <a:latin typeface="Arial" charset="0"/>
                <a:cs typeface="Arial" charset="0"/>
              </a:rPr>
              <a:t>“</a:t>
            </a:r>
          </a:p>
        </p:txBody>
      </p:sp>
      <p:sp>
        <p:nvSpPr>
          <p:cNvPr id="15" name="TextBox 14"/>
          <p:cNvSpPr txBox="1"/>
          <p:nvPr/>
        </p:nvSpPr>
        <p:spPr>
          <a:xfrm>
            <a:off x="10178005" y="2827870"/>
            <a:ext cx="609759" cy="584776"/>
          </a:xfrm>
          <a:prstGeom prst="rect">
            <a:avLst/>
          </a:prstGeom>
        </p:spPr>
        <p:txBody>
          <a:bodyPr vert="horz" lIns="91440" tIns="45720" rIns="91440" bIns="45720" rtlCol="0" anchor="ctr">
            <a:noAutofit/>
          </a:bodyPr>
          <a:lstStyle/>
          <a:p>
            <a:pPr algn="r" fontAlgn="base">
              <a:spcBef>
                <a:spcPct val="0"/>
              </a:spcBef>
              <a:spcAft>
                <a:spcPct val="0"/>
              </a:spcAft>
            </a:pPr>
            <a:r>
              <a:rPr lang="en-US" sz="7200" dirty="0">
                <a:solidFill>
                  <a:prstClr val="black"/>
                </a:solidFill>
                <a:latin typeface="Arial" charset="0"/>
                <a:cs typeface="Arial" charset="0"/>
              </a:rPr>
              <a:t>”</a:t>
            </a:r>
          </a:p>
        </p:txBody>
      </p:sp>
      <p:cxnSp>
        <p:nvCxnSpPr>
          <p:cNvPr id="19" name="Straight Connector 18"/>
          <p:cNvCxnSpPr/>
          <p:nvPr/>
        </p:nvCxnSpPr>
        <p:spPr>
          <a:xfrm>
            <a:off x="1704622" y="4140199"/>
            <a:ext cx="879404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863864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569159" y="3308581"/>
            <a:ext cx="9064971" cy="1468800"/>
          </a:xfrm>
        </p:spPr>
        <p:txBody>
          <a:bodyPr anchor="b">
            <a:normAutofit/>
          </a:bodyPr>
          <a:lstStyle>
            <a:lvl1pPr algn="l">
              <a:defRPr sz="3200" b="0" cap="none"/>
            </a:lvl1pPr>
          </a:lstStyle>
          <a:p>
            <a:r>
              <a:rPr lang="en-US" dirty="0"/>
              <a:t>Click to edit Master title style</a:t>
            </a:r>
          </a:p>
        </p:txBody>
      </p:sp>
      <p:sp>
        <p:nvSpPr>
          <p:cNvPr id="3" name="Text Placeholder 2"/>
          <p:cNvSpPr>
            <a:spLocks noGrp="1"/>
          </p:cNvSpPr>
          <p:nvPr>
            <p:ph type="body" idx="1"/>
          </p:nvPr>
        </p:nvSpPr>
        <p:spPr>
          <a:xfrm>
            <a:off x="1569158" y="4777381"/>
            <a:ext cx="9064973"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10/14/2021</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1998765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879222" y="982132"/>
            <a:ext cx="8433557" cy="2243668"/>
          </a:xfrm>
        </p:spPr>
        <p:txBody>
          <a:bodyPr anchor="ctr">
            <a:normAutofit/>
          </a:bodyPr>
          <a:lstStyle>
            <a:lvl1pPr algn="ctr">
              <a:defRPr sz="3200" b="0" cap="none">
                <a:solidFill>
                  <a:schemeClr val="tx1"/>
                </a:solidFill>
              </a:defRPr>
            </a:lvl1pPr>
          </a:lstStyle>
          <a:p>
            <a:r>
              <a:rPr lang="en-US" dirty="0"/>
              <a:t>Click to edit Master title style</a:t>
            </a:r>
          </a:p>
        </p:txBody>
      </p:sp>
      <p:sp>
        <p:nvSpPr>
          <p:cNvPr id="18" name="Text Placeholder 2"/>
          <p:cNvSpPr>
            <a:spLocks noGrp="1"/>
          </p:cNvSpPr>
          <p:nvPr>
            <p:ph type="body" idx="13"/>
          </p:nvPr>
        </p:nvSpPr>
        <p:spPr>
          <a:xfrm>
            <a:off x="1569158" y="3639312"/>
            <a:ext cx="9064973"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3" name="Text Placeholder 2"/>
          <p:cNvSpPr>
            <a:spLocks noGrp="1"/>
          </p:cNvSpPr>
          <p:nvPr>
            <p:ph type="body" idx="1"/>
          </p:nvPr>
        </p:nvSpPr>
        <p:spPr>
          <a:xfrm>
            <a:off x="1569154" y="4529667"/>
            <a:ext cx="9064981"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10/14/2021</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
        <p:nvSpPr>
          <p:cNvPr id="12" name="TextBox 11"/>
          <p:cNvSpPr txBox="1"/>
          <p:nvPr/>
        </p:nvSpPr>
        <p:spPr>
          <a:xfrm>
            <a:off x="1170747" y="896895"/>
            <a:ext cx="609759" cy="584776"/>
          </a:xfrm>
          <a:prstGeom prst="rect">
            <a:avLst/>
          </a:prstGeom>
        </p:spPr>
        <p:txBody>
          <a:bodyPr vert="horz" lIns="91440" tIns="45720" rIns="91440" bIns="45720" rtlCol="0" anchor="ctr">
            <a:noAutofit/>
          </a:bodyPr>
          <a:lstStyle/>
          <a:p>
            <a:pPr fontAlgn="base">
              <a:spcBef>
                <a:spcPct val="0"/>
              </a:spcBef>
              <a:spcAft>
                <a:spcPct val="0"/>
              </a:spcAft>
            </a:pPr>
            <a:r>
              <a:rPr lang="en-US" sz="8000" dirty="0">
                <a:solidFill>
                  <a:prstClr val="black"/>
                </a:solidFill>
                <a:latin typeface="Arial" charset="0"/>
                <a:cs typeface="Arial" charset="0"/>
              </a:rPr>
              <a:t>“</a:t>
            </a:r>
          </a:p>
        </p:txBody>
      </p:sp>
      <p:sp>
        <p:nvSpPr>
          <p:cNvPr id="13" name="TextBox 12"/>
          <p:cNvSpPr txBox="1"/>
          <p:nvPr/>
        </p:nvSpPr>
        <p:spPr>
          <a:xfrm>
            <a:off x="10199729" y="2607728"/>
            <a:ext cx="609759" cy="584776"/>
          </a:xfrm>
          <a:prstGeom prst="rect">
            <a:avLst/>
          </a:prstGeom>
        </p:spPr>
        <p:txBody>
          <a:bodyPr vert="horz" lIns="91440" tIns="45720" rIns="91440" bIns="45720" rtlCol="0" anchor="ctr">
            <a:noAutofit/>
          </a:bodyPr>
          <a:lstStyle/>
          <a:p>
            <a:pPr algn="r" fontAlgn="base">
              <a:spcBef>
                <a:spcPct val="0"/>
              </a:spcBef>
              <a:spcAft>
                <a:spcPct val="0"/>
              </a:spcAft>
            </a:pPr>
            <a:r>
              <a:rPr lang="en-US" sz="8000" dirty="0">
                <a:solidFill>
                  <a:prstClr val="black"/>
                </a:solidFill>
                <a:latin typeface="Arial" charset="0"/>
                <a:cs typeface="Arial" charset="0"/>
              </a:rPr>
              <a:t>”</a:t>
            </a:r>
          </a:p>
        </p:txBody>
      </p:sp>
      <p:cxnSp>
        <p:nvCxnSpPr>
          <p:cNvPr id="26" name="Straight Connector 25"/>
          <p:cNvCxnSpPr/>
          <p:nvPr/>
        </p:nvCxnSpPr>
        <p:spPr>
          <a:xfrm>
            <a:off x="1704622" y="3429000"/>
            <a:ext cx="879404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567524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569153" y="982132"/>
            <a:ext cx="9064979" cy="2294467"/>
          </a:xfrm>
        </p:spPr>
        <p:txBody>
          <a:bodyPr vert="horz" lIns="91440" tIns="45720" rIns="91440" bIns="45720" rtlCol="0" anchor="ctr">
            <a:normAutofit/>
          </a:bodyPr>
          <a:lstStyle>
            <a:lvl1pPr>
              <a:defRPr lang="en-US" sz="3200" b="0" dirty="0"/>
            </a:lvl1pPr>
          </a:lstStyle>
          <a:p>
            <a:pPr marL="0" lvl="0"/>
            <a:r>
              <a:rPr lang="en-US" dirty="0"/>
              <a:t>Click to edit Master title style</a:t>
            </a:r>
          </a:p>
        </p:txBody>
      </p:sp>
      <p:sp>
        <p:nvSpPr>
          <p:cNvPr id="14" name="Text Placeholder 2"/>
          <p:cNvSpPr>
            <a:spLocks noGrp="1"/>
          </p:cNvSpPr>
          <p:nvPr>
            <p:ph type="body" idx="13"/>
          </p:nvPr>
        </p:nvSpPr>
        <p:spPr>
          <a:xfrm>
            <a:off x="1569158" y="3566160"/>
            <a:ext cx="9064973"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3" name="Text Placeholder 2"/>
          <p:cNvSpPr>
            <a:spLocks noGrp="1"/>
          </p:cNvSpPr>
          <p:nvPr>
            <p:ph type="body" idx="1"/>
          </p:nvPr>
        </p:nvSpPr>
        <p:spPr>
          <a:xfrm>
            <a:off x="1569155" y="4470401"/>
            <a:ext cx="9064979"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10/14/2021</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cxnSp>
        <p:nvCxnSpPr>
          <p:cNvPr id="15" name="Straight Connector 14"/>
          <p:cNvCxnSpPr/>
          <p:nvPr/>
        </p:nvCxnSpPr>
        <p:spPr>
          <a:xfrm>
            <a:off x="1704626" y="3429000"/>
            <a:ext cx="880856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55152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3" name="Vertical Text Placeholder 2"/>
          <p:cNvSpPr>
            <a:spLocks noGrp="1"/>
          </p:cNvSpPr>
          <p:nvPr>
            <p:ph type="body" orient="vert" idx="1"/>
          </p:nvPr>
        </p:nvSpPr>
        <p:spPr>
          <a:xfrm>
            <a:off x="1569154" y="2490136"/>
            <a:ext cx="9064981" cy="3385733"/>
          </a:xfrm>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10/14/2021</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cxnSp>
        <p:nvCxnSpPr>
          <p:cNvPr id="14" name="Straight Connector 13"/>
          <p:cNvCxnSpPr/>
          <p:nvPr/>
        </p:nvCxnSpPr>
        <p:spPr>
          <a:xfrm>
            <a:off x="1704622" y="2354670"/>
            <a:ext cx="880856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515508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475556" y="906874"/>
            <a:ext cx="2158573" cy="4968995"/>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1569157" y="906874"/>
            <a:ext cx="6554012" cy="4968993"/>
          </a:xfrm>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10/14/2021</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cxnSp>
        <p:nvCxnSpPr>
          <p:cNvPr id="14" name="Straight Connector 13"/>
          <p:cNvCxnSpPr/>
          <p:nvPr/>
        </p:nvCxnSpPr>
        <p:spPr>
          <a:xfrm>
            <a:off x="8327349" y="906874"/>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75632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02AB20-3B43-43F6-A965-F9F947908B14}" type="datetime1">
              <a:rPr lang="en-US" smtClean="0"/>
              <a:pPr/>
              <a:t>10/14/2021</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4673C52-BC4E-4C96-AFCF-B2E7CF5882D3}" type="slidenum">
              <a:rPr lang="en-US" smtClean="0"/>
              <a:pPr/>
              <a:t>‹#›</a:t>
            </a:fld>
            <a:endParaRPr lang="en-US"/>
          </a:p>
        </p:txBody>
      </p:sp>
    </p:spTree>
    <p:extLst>
      <p:ext uri="{BB962C8B-B14F-4D97-AF65-F5344CB8AC3E}">
        <p14:creationId xmlns:p14="http://schemas.microsoft.com/office/powerpoint/2010/main" val="2532872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04A10EB7-16D0-402A-88DC-9B449126610D}" type="datetime1">
              <a:rPr lang="en-US" smtClean="0"/>
              <a:pPr/>
              <a:t>10/14/2021</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4673C52-BC4E-4C96-AFCF-B2E7CF5882D3}" type="slidenum">
              <a:rPr lang="en-US" smtClean="0"/>
              <a:pPr/>
              <a:t>‹#›</a:t>
            </a:fld>
            <a:endParaRPr lang="en-US"/>
          </a:p>
        </p:txBody>
      </p:sp>
    </p:spTree>
    <p:extLst>
      <p:ext uri="{BB962C8B-B14F-4D97-AF65-F5344CB8AC3E}">
        <p14:creationId xmlns:p14="http://schemas.microsoft.com/office/powerpoint/2010/main" val="4281995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8C6A5426-CDE5-4A9A-A2DE-4762493B25D5}" type="datetime1">
              <a:rPr lang="en-US" smtClean="0"/>
              <a:pPr/>
              <a:t>10/14/2021</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673C52-BC4E-4C96-AFCF-B2E7CF5882D3}" type="slidenum">
              <a:rPr lang="en-US" smtClean="0"/>
              <a:pPr/>
              <a:t>‹#›</a:t>
            </a:fld>
            <a:endParaRPr lang="en-US"/>
          </a:p>
        </p:txBody>
      </p:sp>
    </p:spTree>
    <p:extLst>
      <p:ext uri="{BB962C8B-B14F-4D97-AF65-F5344CB8AC3E}">
        <p14:creationId xmlns:p14="http://schemas.microsoft.com/office/powerpoint/2010/main" val="820226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C1449F67-1E3F-4893-9247-D97D6D0599EE}" type="datetime1">
              <a:rPr lang="en-US" smtClean="0"/>
              <a:pPr/>
              <a:t>10/14/2021</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673C52-BC4E-4C96-AFCF-B2E7CF5882D3}" type="slidenum">
              <a:rPr lang="en-US" smtClean="0"/>
              <a:pPr/>
              <a:t>‹#›</a:t>
            </a:fld>
            <a:endParaRPr lang="en-US"/>
          </a:p>
        </p:txBody>
      </p:sp>
    </p:spTree>
    <p:extLst>
      <p:ext uri="{BB962C8B-B14F-4D97-AF65-F5344CB8AC3E}">
        <p14:creationId xmlns:p14="http://schemas.microsoft.com/office/powerpoint/2010/main" val="13953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image" Target="../media/image8.pn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image" Target="../media/image7.png"/><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C6A5426-CDE5-4A9A-A2DE-4762493B25D5}" type="datetime1">
              <a:rPr lang="en-US" smtClean="0"/>
              <a:pPr/>
              <a:t>10/14/2021</a:t>
            </a:fld>
            <a:endParaRPr lang="en-US"/>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4673C52-BC4E-4C96-AFCF-B2E7CF5882D3}" type="slidenum">
              <a:rPr lang="en-US" smtClean="0"/>
              <a:pPr/>
              <a:t>‹#›</a:t>
            </a:fld>
            <a:endParaRPr lang="en-US"/>
          </a:p>
        </p:txBody>
      </p:sp>
    </p:spTree>
    <p:extLst>
      <p:ext uri="{BB962C8B-B14F-4D97-AF65-F5344CB8AC3E}">
        <p14:creationId xmlns:p14="http://schemas.microsoft.com/office/powerpoint/2010/main" val="3461550697"/>
      </p:ext>
    </p:extLst>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Lst>
  <p:hf sldNum="0"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2160" userDrawn="1">
          <p15:clr>
            <a:srgbClr val="F26B43"/>
          </p15:clr>
        </p15:guide>
        <p15:guide id="2" pos="3840" userDrawn="1">
          <p15:clr>
            <a:srgbClr val="F26B43"/>
          </p15:clr>
        </p15:guide>
        <p15:guide id="3" pos="7152" userDrawn="1">
          <p15:clr>
            <a:srgbClr val="F26B43"/>
          </p15:clr>
        </p15:guide>
        <p15:guide id="4" pos="528" userDrawn="1">
          <p15:clr>
            <a:srgbClr val="F26B43"/>
          </p15:clr>
        </p15:guide>
        <p15:guide id="5" orient="horz" pos="3888" userDrawn="1">
          <p15:clr>
            <a:srgbClr val="F26B43"/>
          </p15:clr>
        </p15:guide>
        <p15:guide id="6" orient="horz" pos="101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72482696-526B-497F-9827-F95A960BD01F}" type="datetimeFigureOut">
              <a:rPr lang="en-US" smtClean="0">
                <a:solidFill>
                  <a:prstClr val="black">
                    <a:tint val="75000"/>
                  </a:prstClr>
                </a:solidFill>
              </a:rPr>
              <a:pPr>
                <a:defRPr/>
              </a:pPr>
              <a:t>10/14/2021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fontAlgn="base">
              <a:spcBef>
                <a:spcPct val="0"/>
              </a:spcBef>
              <a:spcAft>
                <a:spcPct val="0"/>
              </a:spcAft>
            </a:pPr>
            <a:fld id="{FA7CE8C8-8FB1-4B4A-A589-04ACB56E0877}" type="slidenum">
              <a:rPr lang="ar-SA" smtClean="0"/>
              <a:pPr fontAlgn="base">
                <a:spcBef>
                  <a:spcPct val="0"/>
                </a:spcBef>
                <a:spcAft>
                  <a:spcPct val="0"/>
                </a:spcAft>
              </a:pPr>
              <a:t>‹#›</a:t>
            </a:fld>
            <a:endParaRPr lang="en-US">
              <a:cs typeface="Arial" charset="0"/>
            </a:endParaRPr>
          </a:p>
        </p:txBody>
      </p:sp>
    </p:spTree>
    <p:extLst>
      <p:ext uri="{BB962C8B-B14F-4D97-AF65-F5344CB8AC3E}">
        <p14:creationId xmlns:p14="http://schemas.microsoft.com/office/powerpoint/2010/main" val="2028326418"/>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ransition spd="slow">
    <p:zoom/>
  </p:transition>
  <p:txStyles>
    <p:titleStyle>
      <a:lvl1pPr algn="ctr" rtl="1" eaLnBrk="1" fontAlgn="base" hangingPunct="1">
        <a:spcBef>
          <a:spcPct val="0"/>
        </a:spcBef>
        <a:spcAft>
          <a:spcPct val="0"/>
        </a:spcAft>
        <a:defRPr sz="4400" kern="1200">
          <a:solidFill>
            <a:schemeClr val="tx1"/>
          </a:solidFill>
          <a:latin typeface="+mj-lt"/>
          <a:ea typeface="+mj-ea"/>
          <a:cs typeface="+mj-cs"/>
        </a:defRPr>
      </a:lvl1pPr>
      <a:lvl2pPr algn="ctr" rtl="1" eaLnBrk="1" fontAlgn="base" hangingPunct="1">
        <a:spcBef>
          <a:spcPct val="0"/>
        </a:spcBef>
        <a:spcAft>
          <a:spcPct val="0"/>
        </a:spcAft>
        <a:defRPr sz="4400">
          <a:solidFill>
            <a:schemeClr val="tx1"/>
          </a:solidFill>
          <a:latin typeface="Calibri" pitchFamily="34" charset="0"/>
        </a:defRPr>
      </a:lvl2pPr>
      <a:lvl3pPr algn="ctr" rtl="1" eaLnBrk="1" fontAlgn="base" hangingPunct="1">
        <a:spcBef>
          <a:spcPct val="0"/>
        </a:spcBef>
        <a:spcAft>
          <a:spcPct val="0"/>
        </a:spcAft>
        <a:defRPr sz="4400">
          <a:solidFill>
            <a:schemeClr val="tx1"/>
          </a:solidFill>
          <a:latin typeface="Calibri" pitchFamily="34" charset="0"/>
        </a:defRPr>
      </a:lvl3pPr>
      <a:lvl4pPr algn="ctr" rtl="1" eaLnBrk="1" fontAlgn="base" hangingPunct="1">
        <a:spcBef>
          <a:spcPct val="0"/>
        </a:spcBef>
        <a:spcAft>
          <a:spcPct val="0"/>
        </a:spcAft>
        <a:defRPr sz="4400">
          <a:solidFill>
            <a:schemeClr val="tx1"/>
          </a:solidFill>
          <a:latin typeface="Calibri" pitchFamily="34" charset="0"/>
        </a:defRPr>
      </a:lvl4pPr>
      <a:lvl5pPr algn="ctr" rtl="1" eaLnBrk="1" fontAlgn="base" hangingPunct="1">
        <a:spcBef>
          <a:spcPct val="0"/>
        </a:spcBef>
        <a:spcAft>
          <a:spcPct val="0"/>
        </a:spcAft>
        <a:defRPr sz="4400">
          <a:solidFill>
            <a:schemeClr val="tx1"/>
          </a:solidFill>
          <a:latin typeface="Calibri" pitchFamily="34" charset="0"/>
        </a:defRPr>
      </a:lvl5pPr>
      <a:lvl6pPr marL="457200" algn="ctr" rtl="1" eaLnBrk="1" fontAlgn="base" hangingPunct="1">
        <a:spcBef>
          <a:spcPct val="0"/>
        </a:spcBef>
        <a:spcAft>
          <a:spcPct val="0"/>
        </a:spcAft>
        <a:defRPr sz="4400">
          <a:solidFill>
            <a:schemeClr val="tx1"/>
          </a:solidFill>
          <a:latin typeface="Calibri" pitchFamily="34" charset="0"/>
        </a:defRPr>
      </a:lvl6pPr>
      <a:lvl7pPr marL="914400" algn="ctr" rtl="1" eaLnBrk="1" fontAlgn="base" hangingPunct="1">
        <a:spcBef>
          <a:spcPct val="0"/>
        </a:spcBef>
        <a:spcAft>
          <a:spcPct val="0"/>
        </a:spcAft>
        <a:defRPr sz="4400">
          <a:solidFill>
            <a:schemeClr val="tx1"/>
          </a:solidFill>
          <a:latin typeface="Calibri" pitchFamily="34" charset="0"/>
        </a:defRPr>
      </a:lvl7pPr>
      <a:lvl8pPr marL="1371600" algn="ctr" rtl="1" eaLnBrk="1" fontAlgn="base" hangingPunct="1">
        <a:spcBef>
          <a:spcPct val="0"/>
        </a:spcBef>
        <a:spcAft>
          <a:spcPct val="0"/>
        </a:spcAft>
        <a:defRPr sz="4400">
          <a:solidFill>
            <a:schemeClr val="tx1"/>
          </a:solidFill>
          <a:latin typeface="Calibri" pitchFamily="34" charset="0"/>
        </a:defRPr>
      </a:lvl8pPr>
      <a:lvl9pPr marL="1828800" algn="ctr" rtl="1" eaLnBrk="1" fontAlgn="base" hangingPunct="1">
        <a:spcBef>
          <a:spcPct val="0"/>
        </a:spcBef>
        <a:spcAft>
          <a:spcPct val="0"/>
        </a:spcAft>
        <a:defRPr sz="4400">
          <a:solidFill>
            <a:schemeClr val="tx1"/>
          </a:solidFill>
          <a:latin typeface="Calibri" pitchFamily="34" charset="0"/>
        </a:defRPr>
      </a:lvl9pPr>
    </p:titleStyle>
    <p:bodyStyle>
      <a:lvl1pPr marL="342900" indent="-342900" algn="r" rtl="1"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r" rtl="1"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r" rtl="1"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r" rtl="1"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r" rtl="1"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p:cNvSpPr/>
          <p:nvPr/>
        </p:nvSpPr>
        <p:spPr>
          <a:xfrm>
            <a:off x="0" y="0"/>
            <a:ext cx="12188952"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52" name="Group 71"/>
          <p:cNvGrpSpPr>
            <a:grpSpLocks/>
          </p:cNvGrpSpPr>
          <p:nvPr/>
        </p:nvGrpSpPr>
        <p:grpSpPr bwMode="auto">
          <a:xfrm>
            <a:off x="-11723" y="12699"/>
            <a:ext cx="12192000" cy="6846888"/>
            <a:chOff x="0" y="0"/>
            <a:chExt cx="5745" cy="4313"/>
          </a:xfrm>
          <a:solidFill>
            <a:schemeClr val="bg2">
              <a:lumMod val="20000"/>
              <a:lumOff val="80000"/>
            </a:schemeClr>
          </a:solidFill>
        </p:grpSpPr>
        <p:grpSp>
          <p:nvGrpSpPr>
            <p:cNvPr id="153" name="Group 69"/>
            <p:cNvGrpSpPr>
              <a:grpSpLocks/>
            </p:cNvGrpSpPr>
            <p:nvPr/>
          </p:nvGrpSpPr>
          <p:grpSpPr bwMode="auto">
            <a:xfrm>
              <a:off x="0" y="0"/>
              <a:ext cx="5745" cy="4313"/>
              <a:chOff x="0" y="0"/>
              <a:chExt cx="5745" cy="4313"/>
            </a:xfrm>
            <a:grpFill/>
          </p:grpSpPr>
          <p:sp>
            <p:nvSpPr>
              <p:cNvPr id="155" name="Rectangle 2"/>
              <p:cNvSpPr>
                <a:spLocks noChangeArrowheads="1"/>
              </p:cNvSpPr>
              <p:nvPr/>
            </p:nvSpPr>
            <p:spPr bwMode="ltGray">
              <a:xfrm>
                <a:off x="2201" y="4113"/>
                <a:ext cx="62" cy="64"/>
              </a:xfrm>
              <a:prstGeom prst="rect">
                <a:avLst/>
              </a:pr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solidFill>
                    <a:prstClr val="black"/>
                  </a:solidFill>
                </a:endParaRPr>
              </a:p>
            </p:txBody>
          </p:sp>
          <p:sp>
            <p:nvSpPr>
              <p:cNvPr id="156" name="Rectangle 3"/>
              <p:cNvSpPr>
                <a:spLocks noChangeArrowheads="1"/>
              </p:cNvSpPr>
              <p:nvPr/>
            </p:nvSpPr>
            <p:spPr bwMode="ltGray">
              <a:xfrm>
                <a:off x="276" y="3715"/>
                <a:ext cx="62" cy="65"/>
              </a:xfrm>
              <a:prstGeom prst="rect">
                <a:avLst/>
              </a:pr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solidFill>
                    <a:prstClr val="black"/>
                  </a:solidFill>
                </a:endParaRPr>
              </a:p>
            </p:txBody>
          </p:sp>
          <p:sp>
            <p:nvSpPr>
              <p:cNvPr id="157" name="Freeform 4"/>
              <p:cNvSpPr>
                <a:spLocks/>
              </p:cNvSpPr>
              <p:nvPr/>
            </p:nvSpPr>
            <p:spPr bwMode="ltGray">
              <a:xfrm>
                <a:off x="4516" y="3856"/>
                <a:ext cx="99" cy="311"/>
              </a:xfrm>
              <a:custGeom>
                <a:avLst/>
                <a:gdLst>
                  <a:gd name="T0" fmla="*/ 49 w 99"/>
                  <a:gd name="T1" fmla="*/ 304 h 311"/>
                  <a:gd name="T2" fmla="*/ 52 w 99"/>
                  <a:gd name="T3" fmla="*/ 294 h 311"/>
                  <a:gd name="T4" fmla="*/ 55 w 99"/>
                  <a:gd name="T5" fmla="*/ 288 h 311"/>
                  <a:gd name="T6" fmla="*/ 60 w 99"/>
                  <a:gd name="T7" fmla="*/ 272 h 311"/>
                  <a:gd name="T8" fmla="*/ 69 w 99"/>
                  <a:gd name="T9" fmla="*/ 245 h 311"/>
                  <a:gd name="T10" fmla="*/ 72 w 99"/>
                  <a:gd name="T11" fmla="*/ 232 h 311"/>
                  <a:gd name="T12" fmla="*/ 75 w 99"/>
                  <a:gd name="T13" fmla="*/ 213 h 311"/>
                  <a:gd name="T14" fmla="*/ 75 w 99"/>
                  <a:gd name="T15" fmla="*/ 203 h 311"/>
                  <a:gd name="T16" fmla="*/ 75 w 99"/>
                  <a:gd name="T17" fmla="*/ 191 h 311"/>
                  <a:gd name="T18" fmla="*/ 75 w 99"/>
                  <a:gd name="T19" fmla="*/ 181 h 311"/>
                  <a:gd name="T20" fmla="*/ 69 w 99"/>
                  <a:gd name="T21" fmla="*/ 171 h 311"/>
                  <a:gd name="T22" fmla="*/ 64 w 99"/>
                  <a:gd name="T23" fmla="*/ 162 h 311"/>
                  <a:gd name="T24" fmla="*/ 52 w 99"/>
                  <a:gd name="T25" fmla="*/ 148 h 311"/>
                  <a:gd name="T26" fmla="*/ 40 w 99"/>
                  <a:gd name="T27" fmla="*/ 135 h 311"/>
                  <a:gd name="T28" fmla="*/ 23 w 99"/>
                  <a:gd name="T29" fmla="*/ 110 h 311"/>
                  <a:gd name="T30" fmla="*/ 9 w 99"/>
                  <a:gd name="T31" fmla="*/ 94 h 311"/>
                  <a:gd name="T32" fmla="*/ 3 w 99"/>
                  <a:gd name="T33" fmla="*/ 84 h 311"/>
                  <a:gd name="T34" fmla="*/ 0 w 99"/>
                  <a:gd name="T35" fmla="*/ 74 h 311"/>
                  <a:gd name="T36" fmla="*/ 0 w 99"/>
                  <a:gd name="T37" fmla="*/ 58 h 311"/>
                  <a:gd name="T38" fmla="*/ 0 w 99"/>
                  <a:gd name="T39" fmla="*/ 45 h 311"/>
                  <a:gd name="T40" fmla="*/ 0 w 99"/>
                  <a:gd name="T41" fmla="*/ 32 h 311"/>
                  <a:gd name="T42" fmla="*/ 6 w 99"/>
                  <a:gd name="T43" fmla="*/ 16 h 311"/>
                  <a:gd name="T44" fmla="*/ 9 w 99"/>
                  <a:gd name="T45" fmla="*/ 0 h 311"/>
                  <a:gd name="T46" fmla="*/ 29 w 99"/>
                  <a:gd name="T47" fmla="*/ 22 h 311"/>
                  <a:gd name="T48" fmla="*/ 26 w 99"/>
                  <a:gd name="T49" fmla="*/ 32 h 311"/>
                  <a:gd name="T50" fmla="*/ 21 w 99"/>
                  <a:gd name="T51" fmla="*/ 48 h 311"/>
                  <a:gd name="T52" fmla="*/ 17 w 99"/>
                  <a:gd name="T53" fmla="*/ 62 h 311"/>
                  <a:gd name="T54" fmla="*/ 17 w 99"/>
                  <a:gd name="T55" fmla="*/ 74 h 311"/>
                  <a:gd name="T56" fmla="*/ 17 w 99"/>
                  <a:gd name="T57" fmla="*/ 84 h 311"/>
                  <a:gd name="T58" fmla="*/ 23 w 99"/>
                  <a:gd name="T59" fmla="*/ 100 h 311"/>
                  <a:gd name="T60" fmla="*/ 26 w 99"/>
                  <a:gd name="T61" fmla="*/ 110 h 311"/>
                  <a:gd name="T62" fmla="*/ 35 w 99"/>
                  <a:gd name="T63" fmla="*/ 119 h 311"/>
                  <a:gd name="T64" fmla="*/ 43 w 99"/>
                  <a:gd name="T65" fmla="*/ 129 h 311"/>
                  <a:gd name="T66" fmla="*/ 58 w 99"/>
                  <a:gd name="T67" fmla="*/ 142 h 311"/>
                  <a:gd name="T68" fmla="*/ 69 w 99"/>
                  <a:gd name="T69" fmla="*/ 154 h 311"/>
                  <a:gd name="T70" fmla="*/ 75 w 99"/>
                  <a:gd name="T71" fmla="*/ 168 h 311"/>
                  <a:gd name="T72" fmla="*/ 86 w 99"/>
                  <a:gd name="T73" fmla="*/ 187 h 311"/>
                  <a:gd name="T74" fmla="*/ 95 w 99"/>
                  <a:gd name="T75" fmla="*/ 200 h 311"/>
                  <a:gd name="T76" fmla="*/ 95 w 99"/>
                  <a:gd name="T77" fmla="*/ 210 h 311"/>
                  <a:gd name="T78" fmla="*/ 98 w 99"/>
                  <a:gd name="T79" fmla="*/ 226 h 311"/>
                  <a:gd name="T80" fmla="*/ 98 w 99"/>
                  <a:gd name="T81" fmla="*/ 248 h 311"/>
                  <a:gd name="T82" fmla="*/ 95 w 99"/>
                  <a:gd name="T83" fmla="*/ 262 h 311"/>
                  <a:gd name="T84" fmla="*/ 95 w 99"/>
                  <a:gd name="T85" fmla="*/ 278 h 311"/>
                  <a:gd name="T86" fmla="*/ 93 w 99"/>
                  <a:gd name="T87" fmla="*/ 288 h 311"/>
                  <a:gd name="T88" fmla="*/ 89 w 99"/>
                  <a:gd name="T89" fmla="*/ 300 h 311"/>
                  <a:gd name="T90" fmla="*/ 86 w 99"/>
                  <a:gd name="T91" fmla="*/ 310 h 311"/>
                  <a:gd name="T92" fmla="*/ 49 w 99"/>
                  <a:gd name="T93" fmla="*/ 304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9" h="311">
                    <a:moveTo>
                      <a:pt x="49" y="304"/>
                    </a:moveTo>
                    <a:lnTo>
                      <a:pt x="52" y="294"/>
                    </a:lnTo>
                    <a:lnTo>
                      <a:pt x="55" y="288"/>
                    </a:lnTo>
                    <a:lnTo>
                      <a:pt x="60" y="272"/>
                    </a:lnTo>
                    <a:lnTo>
                      <a:pt x="69" y="245"/>
                    </a:lnTo>
                    <a:lnTo>
                      <a:pt x="72" y="232"/>
                    </a:lnTo>
                    <a:lnTo>
                      <a:pt x="75" y="213"/>
                    </a:lnTo>
                    <a:lnTo>
                      <a:pt x="75" y="203"/>
                    </a:lnTo>
                    <a:lnTo>
                      <a:pt x="75" y="191"/>
                    </a:lnTo>
                    <a:lnTo>
                      <a:pt x="75" y="181"/>
                    </a:lnTo>
                    <a:lnTo>
                      <a:pt x="69" y="171"/>
                    </a:lnTo>
                    <a:lnTo>
                      <a:pt x="64" y="162"/>
                    </a:lnTo>
                    <a:lnTo>
                      <a:pt x="52" y="148"/>
                    </a:lnTo>
                    <a:lnTo>
                      <a:pt x="40" y="135"/>
                    </a:lnTo>
                    <a:lnTo>
                      <a:pt x="23" y="110"/>
                    </a:lnTo>
                    <a:lnTo>
                      <a:pt x="9" y="94"/>
                    </a:lnTo>
                    <a:lnTo>
                      <a:pt x="3" y="84"/>
                    </a:lnTo>
                    <a:lnTo>
                      <a:pt x="0" y="74"/>
                    </a:lnTo>
                    <a:lnTo>
                      <a:pt x="0" y="58"/>
                    </a:lnTo>
                    <a:lnTo>
                      <a:pt x="0" y="45"/>
                    </a:lnTo>
                    <a:lnTo>
                      <a:pt x="0" y="32"/>
                    </a:lnTo>
                    <a:lnTo>
                      <a:pt x="6" y="16"/>
                    </a:lnTo>
                    <a:lnTo>
                      <a:pt x="9" y="0"/>
                    </a:lnTo>
                    <a:lnTo>
                      <a:pt x="29" y="22"/>
                    </a:lnTo>
                    <a:lnTo>
                      <a:pt x="26" y="32"/>
                    </a:lnTo>
                    <a:lnTo>
                      <a:pt x="21" y="48"/>
                    </a:lnTo>
                    <a:lnTo>
                      <a:pt x="17" y="62"/>
                    </a:lnTo>
                    <a:lnTo>
                      <a:pt x="17" y="74"/>
                    </a:lnTo>
                    <a:lnTo>
                      <a:pt x="17" y="84"/>
                    </a:lnTo>
                    <a:lnTo>
                      <a:pt x="23" y="100"/>
                    </a:lnTo>
                    <a:lnTo>
                      <a:pt x="26" y="110"/>
                    </a:lnTo>
                    <a:lnTo>
                      <a:pt x="35" y="119"/>
                    </a:lnTo>
                    <a:lnTo>
                      <a:pt x="43" y="129"/>
                    </a:lnTo>
                    <a:lnTo>
                      <a:pt x="58" y="142"/>
                    </a:lnTo>
                    <a:lnTo>
                      <a:pt x="69" y="154"/>
                    </a:lnTo>
                    <a:lnTo>
                      <a:pt x="75" y="168"/>
                    </a:lnTo>
                    <a:lnTo>
                      <a:pt x="86" y="187"/>
                    </a:lnTo>
                    <a:lnTo>
                      <a:pt x="95" y="200"/>
                    </a:lnTo>
                    <a:lnTo>
                      <a:pt x="95" y="210"/>
                    </a:lnTo>
                    <a:lnTo>
                      <a:pt x="98" y="226"/>
                    </a:lnTo>
                    <a:lnTo>
                      <a:pt x="98" y="248"/>
                    </a:lnTo>
                    <a:lnTo>
                      <a:pt x="95" y="262"/>
                    </a:lnTo>
                    <a:lnTo>
                      <a:pt x="95" y="278"/>
                    </a:lnTo>
                    <a:lnTo>
                      <a:pt x="93" y="288"/>
                    </a:lnTo>
                    <a:lnTo>
                      <a:pt x="89" y="300"/>
                    </a:lnTo>
                    <a:lnTo>
                      <a:pt x="86" y="310"/>
                    </a:lnTo>
                    <a:lnTo>
                      <a:pt x="49" y="304"/>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161" name="Freeform 5"/>
              <p:cNvSpPr>
                <a:spLocks/>
              </p:cNvSpPr>
              <p:nvPr/>
            </p:nvSpPr>
            <p:spPr bwMode="ltGray">
              <a:xfrm>
                <a:off x="262" y="2361"/>
                <a:ext cx="101" cy="309"/>
              </a:xfrm>
              <a:custGeom>
                <a:avLst/>
                <a:gdLst>
                  <a:gd name="T0" fmla="*/ 50 w 101"/>
                  <a:gd name="T1" fmla="*/ 305 h 309"/>
                  <a:gd name="T2" fmla="*/ 53 w 101"/>
                  <a:gd name="T3" fmla="*/ 296 h 309"/>
                  <a:gd name="T4" fmla="*/ 56 w 101"/>
                  <a:gd name="T5" fmla="*/ 292 h 309"/>
                  <a:gd name="T6" fmla="*/ 56 w 101"/>
                  <a:gd name="T7" fmla="*/ 286 h 309"/>
                  <a:gd name="T8" fmla="*/ 65 w 101"/>
                  <a:gd name="T9" fmla="*/ 270 h 309"/>
                  <a:gd name="T10" fmla="*/ 71 w 101"/>
                  <a:gd name="T11" fmla="*/ 247 h 309"/>
                  <a:gd name="T12" fmla="*/ 76 w 101"/>
                  <a:gd name="T13" fmla="*/ 231 h 309"/>
                  <a:gd name="T14" fmla="*/ 76 w 101"/>
                  <a:gd name="T15" fmla="*/ 215 h 309"/>
                  <a:gd name="T16" fmla="*/ 80 w 101"/>
                  <a:gd name="T17" fmla="*/ 202 h 309"/>
                  <a:gd name="T18" fmla="*/ 80 w 101"/>
                  <a:gd name="T19" fmla="*/ 188 h 309"/>
                  <a:gd name="T20" fmla="*/ 76 w 101"/>
                  <a:gd name="T21" fmla="*/ 178 h 309"/>
                  <a:gd name="T22" fmla="*/ 73 w 101"/>
                  <a:gd name="T23" fmla="*/ 172 h 309"/>
                  <a:gd name="T24" fmla="*/ 65 w 101"/>
                  <a:gd name="T25" fmla="*/ 159 h 309"/>
                  <a:gd name="T26" fmla="*/ 56 w 101"/>
                  <a:gd name="T27" fmla="*/ 146 h 309"/>
                  <a:gd name="T28" fmla="*/ 44 w 101"/>
                  <a:gd name="T29" fmla="*/ 134 h 309"/>
                  <a:gd name="T30" fmla="*/ 24 w 101"/>
                  <a:gd name="T31" fmla="*/ 110 h 309"/>
                  <a:gd name="T32" fmla="*/ 12 w 101"/>
                  <a:gd name="T33" fmla="*/ 91 h 309"/>
                  <a:gd name="T34" fmla="*/ 6 w 101"/>
                  <a:gd name="T35" fmla="*/ 81 h 309"/>
                  <a:gd name="T36" fmla="*/ 3 w 101"/>
                  <a:gd name="T37" fmla="*/ 72 h 309"/>
                  <a:gd name="T38" fmla="*/ 0 w 101"/>
                  <a:gd name="T39" fmla="*/ 56 h 309"/>
                  <a:gd name="T40" fmla="*/ 0 w 101"/>
                  <a:gd name="T41" fmla="*/ 43 h 309"/>
                  <a:gd name="T42" fmla="*/ 3 w 101"/>
                  <a:gd name="T43" fmla="*/ 32 h 309"/>
                  <a:gd name="T44" fmla="*/ 6 w 101"/>
                  <a:gd name="T45" fmla="*/ 13 h 309"/>
                  <a:gd name="T46" fmla="*/ 12 w 101"/>
                  <a:gd name="T47" fmla="*/ 0 h 309"/>
                  <a:gd name="T48" fmla="*/ 29 w 101"/>
                  <a:gd name="T49" fmla="*/ 20 h 309"/>
                  <a:gd name="T50" fmla="*/ 27 w 101"/>
                  <a:gd name="T51" fmla="*/ 29 h 309"/>
                  <a:gd name="T52" fmla="*/ 24 w 101"/>
                  <a:gd name="T53" fmla="*/ 46 h 309"/>
                  <a:gd name="T54" fmla="*/ 21 w 101"/>
                  <a:gd name="T55" fmla="*/ 59 h 309"/>
                  <a:gd name="T56" fmla="*/ 21 w 101"/>
                  <a:gd name="T57" fmla="*/ 72 h 309"/>
                  <a:gd name="T58" fmla="*/ 21 w 101"/>
                  <a:gd name="T59" fmla="*/ 85 h 309"/>
                  <a:gd name="T60" fmla="*/ 27 w 101"/>
                  <a:gd name="T61" fmla="*/ 97 h 309"/>
                  <a:gd name="T62" fmla="*/ 29 w 101"/>
                  <a:gd name="T63" fmla="*/ 110 h 309"/>
                  <a:gd name="T64" fmla="*/ 36 w 101"/>
                  <a:gd name="T65" fmla="*/ 118 h 309"/>
                  <a:gd name="T66" fmla="*/ 47 w 101"/>
                  <a:gd name="T67" fmla="*/ 127 h 309"/>
                  <a:gd name="T68" fmla="*/ 61 w 101"/>
                  <a:gd name="T69" fmla="*/ 140 h 309"/>
                  <a:gd name="T70" fmla="*/ 71 w 101"/>
                  <a:gd name="T71" fmla="*/ 153 h 309"/>
                  <a:gd name="T72" fmla="*/ 80 w 101"/>
                  <a:gd name="T73" fmla="*/ 166 h 309"/>
                  <a:gd name="T74" fmla="*/ 88 w 101"/>
                  <a:gd name="T75" fmla="*/ 185 h 309"/>
                  <a:gd name="T76" fmla="*/ 97 w 101"/>
                  <a:gd name="T77" fmla="*/ 199 h 309"/>
                  <a:gd name="T78" fmla="*/ 100 w 101"/>
                  <a:gd name="T79" fmla="*/ 208 h 309"/>
                  <a:gd name="T80" fmla="*/ 100 w 101"/>
                  <a:gd name="T81" fmla="*/ 227 h 309"/>
                  <a:gd name="T82" fmla="*/ 100 w 101"/>
                  <a:gd name="T83" fmla="*/ 247 h 309"/>
                  <a:gd name="T84" fmla="*/ 100 w 101"/>
                  <a:gd name="T85" fmla="*/ 259 h 309"/>
                  <a:gd name="T86" fmla="*/ 97 w 101"/>
                  <a:gd name="T87" fmla="*/ 276 h 309"/>
                  <a:gd name="T88" fmla="*/ 94 w 101"/>
                  <a:gd name="T89" fmla="*/ 286 h 309"/>
                  <a:gd name="T90" fmla="*/ 94 w 101"/>
                  <a:gd name="T91" fmla="*/ 299 h 309"/>
                  <a:gd name="T92" fmla="*/ 88 w 101"/>
                  <a:gd name="T93" fmla="*/ 308 h 309"/>
                  <a:gd name="T94" fmla="*/ 50 w 101"/>
                  <a:gd name="T95" fmla="*/ 305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1" h="309">
                    <a:moveTo>
                      <a:pt x="50" y="305"/>
                    </a:moveTo>
                    <a:lnTo>
                      <a:pt x="53" y="296"/>
                    </a:lnTo>
                    <a:lnTo>
                      <a:pt x="56" y="292"/>
                    </a:lnTo>
                    <a:lnTo>
                      <a:pt x="56" y="286"/>
                    </a:lnTo>
                    <a:lnTo>
                      <a:pt x="65" y="270"/>
                    </a:lnTo>
                    <a:lnTo>
                      <a:pt x="71" y="247"/>
                    </a:lnTo>
                    <a:lnTo>
                      <a:pt x="76" y="231"/>
                    </a:lnTo>
                    <a:lnTo>
                      <a:pt x="76" y="215"/>
                    </a:lnTo>
                    <a:lnTo>
                      <a:pt x="80" y="202"/>
                    </a:lnTo>
                    <a:lnTo>
                      <a:pt x="80" y="188"/>
                    </a:lnTo>
                    <a:lnTo>
                      <a:pt x="76" y="178"/>
                    </a:lnTo>
                    <a:lnTo>
                      <a:pt x="73" y="172"/>
                    </a:lnTo>
                    <a:lnTo>
                      <a:pt x="65" y="159"/>
                    </a:lnTo>
                    <a:lnTo>
                      <a:pt x="56" y="146"/>
                    </a:lnTo>
                    <a:lnTo>
                      <a:pt x="44" y="134"/>
                    </a:lnTo>
                    <a:lnTo>
                      <a:pt x="24" y="110"/>
                    </a:lnTo>
                    <a:lnTo>
                      <a:pt x="12" y="91"/>
                    </a:lnTo>
                    <a:lnTo>
                      <a:pt x="6" y="81"/>
                    </a:lnTo>
                    <a:lnTo>
                      <a:pt x="3" y="72"/>
                    </a:lnTo>
                    <a:lnTo>
                      <a:pt x="0" y="56"/>
                    </a:lnTo>
                    <a:lnTo>
                      <a:pt x="0" y="43"/>
                    </a:lnTo>
                    <a:lnTo>
                      <a:pt x="3" y="32"/>
                    </a:lnTo>
                    <a:lnTo>
                      <a:pt x="6" y="13"/>
                    </a:lnTo>
                    <a:lnTo>
                      <a:pt x="12" y="0"/>
                    </a:lnTo>
                    <a:lnTo>
                      <a:pt x="29" y="20"/>
                    </a:lnTo>
                    <a:lnTo>
                      <a:pt x="27" y="29"/>
                    </a:lnTo>
                    <a:lnTo>
                      <a:pt x="24" y="46"/>
                    </a:lnTo>
                    <a:lnTo>
                      <a:pt x="21" y="59"/>
                    </a:lnTo>
                    <a:lnTo>
                      <a:pt x="21" y="72"/>
                    </a:lnTo>
                    <a:lnTo>
                      <a:pt x="21" y="85"/>
                    </a:lnTo>
                    <a:lnTo>
                      <a:pt x="27" y="97"/>
                    </a:lnTo>
                    <a:lnTo>
                      <a:pt x="29" y="110"/>
                    </a:lnTo>
                    <a:lnTo>
                      <a:pt x="36" y="118"/>
                    </a:lnTo>
                    <a:lnTo>
                      <a:pt x="47" y="127"/>
                    </a:lnTo>
                    <a:lnTo>
                      <a:pt x="61" y="140"/>
                    </a:lnTo>
                    <a:lnTo>
                      <a:pt x="71" y="153"/>
                    </a:lnTo>
                    <a:lnTo>
                      <a:pt x="80" y="166"/>
                    </a:lnTo>
                    <a:lnTo>
                      <a:pt x="88" y="185"/>
                    </a:lnTo>
                    <a:lnTo>
                      <a:pt x="97" y="199"/>
                    </a:lnTo>
                    <a:lnTo>
                      <a:pt x="100" y="208"/>
                    </a:lnTo>
                    <a:lnTo>
                      <a:pt x="100" y="227"/>
                    </a:lnTo>
                    <a:lnTo>
                      <a:pt x="100" y="247"/>
                    </a:lnTo>
                    <a:lnTo>
                      <a:pt x="100" y="259"/>
                    </a:lnTo>
                    <a:lnTo>
                      <a:pt x="97" y="276"/>
                    </a:lnTo>
                    <a:lnTo>
                      <a:pt x="94" y="286"/>
                    </a:lnTo>
                    <a:lnTo>
                      <a:pt x="94" y="299"/>
                    </a:lnTo>
                    <a:lnTo>
                      <a:pt x="88" y="308"/>
                    </a:lnTo>
                    <a:lnTo>
                      <a:pt x="50" y="305"/>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162" name="Freeform 6"/>
              <p:cNvSpPr>
                <a:spLocks/>
              </p:cNvSpPr>
              <p:nvPr/>
            </p:nvSpPr>
            <p:spPr bwMode="ltGray">
              <a:xfrm>
                <a:off x="5204" y="0"/>
                <a:ext cx="103" cy="312"/>
              </a:xfrm>
              <a:custGeom>
                <a:avLst/>
                <a:gdLst>
                  <a:gd name="T0" fmla="*/ 49 w 103"/>
                  <a:gd name="T1" fmla="*/ 305 h 312"/>
                  <a:gd name="T2" fmla="*/ 56 w 103"/>
                  <a:gd name="T3" fmla="*/ 295 h 312"/>
                  <a:gd name="T4" fmla="*/ 56 w 103"/>
                  <a:gd name="T5" fmla="*/ 292 h 312"/>
                  <a:gd name="T6" fmla="*/ 58 w 103"/>
                  <a:gd name="T7" fmla="*/ 286 h 312"/>
                  <a:gd name="T8" fmla="*/ 64 w 103"/>
                  <a:gd name="T9" fmla="*/ 269 h 312"/>
                  <a:gd name="T10" fmla="*/ 70 w 103"/>
                  <a:gd name="T11" fmla="*/ 246 h 312"/>
                  <a:gd name="T12" fmla="*/ 76 w 103"/>
                  <a:gd name="T13" fmla="*/ 234 h 312"/>
                  <a:gd name="T14" fmla="*/ 78 w 103"/>
                  <a:gd name="T15" fmla="*/ 214 h 312"/>
                  <a:gd name="T16" fmla="*/ 78 w 103"/>
                  <a:gd name="T17" fmla="*/ 202 h 312"/>
                  <a:gd name="T18" fmla="*/ 78 w 103"/>
                  <a:gd name="T19" fmla="*/ 191 h 312"/>
                  <a:gd name="T20" fmla="*/ 76 w 103"/>
                  <a:gd name="T21" fmla="*/ 178 h 312"/>
                  <a:gd name="T22" fmla="*/ 73 w 103"/>
                  <a:gd name="T23" fmla="*/ 172 h 312"/>
                  <a:gd name="T24" fmla="*/ 64 w 103"/>
                  <a:gd name="T25" fmla="*/ 159 h 312"/>
                  <a:gd name="T26" fmla="*/ 56 w 103"/>
                  <a:gd name="T27" fmla="*/ 146 h 312"/>
                  <a:gd name="T28" fmla="*/ 44 w 103"/>
                  <a:gd name="T29" fmla="*/ 133 h 312"/>
                  <a:gd name="T30" fmla="*/ 23 w 103"/>
                  <a:gd name="T31" fmla="*/ 110 h 312"/>
                  <a:gd name="T32" fmla="*/ 12 w 103"/>
                  <a:gd name="T33" fmla="*/ 94 h 312"/>
                  <a:gd name="T34" fmla="*/ 5 w 103"/>
                  <a:gd name="T35" fmla="*/ 81 h 312"/>
                  <a:gd name="T36" fmla="*/ 3 w 103"/>
                  <a:gd name="T37" fmla="*/ 72 h 312"/>
                  <a:gd name="T38" fmla="*/ 0 w 103"/>
                  <a:gd name="T39" fmla="*/ 56 h 312"/>
                  <a:gd name="T40" fmla="*/ 0 w 103"/>
                  <a:gd name="T41" fmla="*/ 43 h 312"/>
                  <a:gd name="T42" fmla="*/ 3 w 103"/>
                  <a:gd name="T43" fmla="*/ 32 h 312"/>
                  <a:gd name="T44" fmla="*/ 5 w 103"/>
                  <a:gd name="T45" fmla="*/ 16 h 312"/>
                  <a:gd name="T46" fmla="*/ 12 w 103"/>
                  <a:gd name="T47" fmla="*/ 0 h 312"/>
                  <a:gd name="T48" fmla="*/ 32 w 103"/>
                  <a:gd name="T49" fmla="*/ 19 h 312"/>
                  <a:gd name="T50" fmla="*/ 26 w 103"/>
                  <a:gd name="T51" fmla="*/ 32 h 312"/>
                  <a:gd name="T52" fmla="*/ 23 w 103"/>
                  <a:gd name="T53" fmla="*/ 46 h 312"/>
                  <a:gd name="T54" fmla="*/ 20 w 103"/>
                  <a:gd name="T55" fmla="*/ 59 h 312"/>
                  <a:gd name="T56" fmla="*/ 20 w 103"/>
                  <a:gd name="T57" fmla="*/ 72 h 312"/>
                  <a:gd name="T58" fmla="*/ 20 w 103"/>
                  <a:gd name="T59" fmla="*/ 84 h 312"/>
                  <a:gd name="T60" fmla="*/ 26 w 103"/>
                  <a:gd name="T61" fmla="*/ 100 h 312"/>
                  <a:gd name="T62" fmla="*/ 29 w 103"/>
                  <a:gd name="T63" fmla="*/ 110 h 312"/>
                  <a:gd name="T64" fmla="*/ 35 w 103"/>
                  <a:gd name="T65" fmla="*/ 121 h 312"/>
                  <a:gd name="T66" fmla="*/ 46 w 103"/>
                  <a:gd name="T67" fmla="*/ 127 h 312"/>
                  <a:gd name="T68" fmla="*/ 61 w 103"/>
                  <a:gd name="T69" fmla="*/ 143 h 312"/>
                  <a:gd name="T70" fmla="*/ 73 w 103"/>
                  <a:gd name="T71" fmla="*/ 156 h 312"/>
                  <a:gd name="T72" fmla="*/ 78 w 103"/>
                  <a:gd name="T73" fmla="*/ 165 h 312"/>
                  <a:gd name="T74" fmla="*/ 90 w 103"/>
                  <a:gd name="T75" fmla="*/ 185 h 312"/>
                  <a:gd name="T76" fmla="*/ 96 w 103"/>
                  <a:gd name="T77" fmla="*/ 198 h 312"/>
                  <a:gd name="T78" fmla="*/ 99 w 103"/>
                  <a:gd name="T79" fmla="*/ 208 h 312"/>
                  <a:gd name="T80" fmla="*/ 102 w 103"/>
                  <a:gd name="T81" fmla="*/ 227 h 312"/>
                  <a:gd name="T82" fmla="*/ 102 w 103"/>
                  <a:gd name="T83" fmla="*/ 246 h 312"/>
                  <a:gd name="T84" fmla="*/ 99 w 103"/>
                  <a:gd name="T85" fmla="*/ 259 h 312"/>
                  <a:gd name="T86" fmla="*/ 99 w 103"/>
                  <a:gd name="T87" fmla="*/ 276 h 312"/>
                  <a:gd name="T88" fmla="*/ 96 w 103"/>
                  <a:gd name="T89" fmla="*/ 289 h 312"/>
                  <a:gd name="T90" fmla="*/ 93 w 103"/>
                  <a:gd name="T91" fmla="*/ 302 h 312"/>
                  <a:gd name="T92" fmla="*/ 87 w 103"/>
                  <a:gd name="T93" fmla="*/ 311 h 312"/>
                  <a:gd name="T94" fmla="*/ 49 w 103"/>
                  <a:gd name="T95" fmla="*/ 305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3" h="312">
                    <a:moveTo>
                      <a:pt x="49" y="305"/>
                    </a:moveTo>
                    <a:lnTo>
                      <a:pt x="56" y="295"/>
                    </a:lnTo>
                    <a:lnTo>
                      <a:pt x="56" y="292"/>
                    </a:lnTo>
                    <a:lnTo>
                      <a:pt x="58" y="286"/>
                    </a:lnTo>
                    <a:lnTo>
                      <a:pt x="64" y="269"/>
                    </a:lnTo>
                    <a:lnTo>
                      <a:pt x="70" y="246"/>
                    </a:lnTo>
                    <a:lnTo>
                      <a:pt x="76" y="234"/>
                    </a:lnTo>
                    <a:lnTo>
                      <a:pt x="78" y="214"/>
                    </a:lnTo>
                    <a:lnTo>
                      <a:pt x="78" y="202"/>
                    </a:lnTo>
                    <a:lnTo>
                      <a:pt x="78" y="191"/>
                    </a:lnTo>
                    <a:lnTo>
                      <a:pt x="76" y="178"/>
                    </a:lnTo>
                    <a:lnTo>
                      <a:pt x="73" y="172"/>
                    </a:lnTo>
                    <a:lnTo>
                      <a:pt x="64" y="159"/>
                    </a:lnTo>
                    <a:lnTo>
                      <a:pt x="56" y="146"/>
                    </a:lnTo>
                    <a:lnTo>
                      <a:pt x="44" y="133"/>
                    </a:lnTo>
                    <a:lnTo>
                      <a:pt x="23" y="110"/>
                    </a:lnTo>
                    <a:lnTo>
                      <a:pt x="12" y="94"/>
                    </a:lnTo>
                    <a:lnTo>
                      <a:pt x="5" y="81"/>
                    </a:lnTo>
                    <a:lnTo>
                      <a:pt x="3" y="72"/>
                    </a:lnTo>
                    <a:lnTo>
                      <a:pt x="0" y="56"/>
                    </a:lnTo>
                    <a:lnTo>
                      <a:pt x="0" y="43"/>
                    </a:lnTo>
                    <a:lnTo>
                      <a:pt x="3" y="32"/>
                    </a:lnTo>
                    <a:lnTo>
                      <a:pt x="5" y="16"/>
                    </a:lnTo>
                    <a:lnTo>
                      <a:pt x="12" y="0"/>
                    </a:lnTo>
                    <a:lnTo>
                      <a:pt x="32" y="19"/>
                    </a:lnTo>
                    <a:lnTo>
                      <a:pt x="26" y="32"/>
                    </a:lnTo>
                    <a:lnTo>
                      <a:pt x="23" y="46"/>
                    </a:lnTo>
                    <a:lnTo>
                      <a:pt x="20" y="59"/>
                    </a:lnTo>
                    <a:lnTo>
                      <a:pt x="20" y="72"/>
                    </a:lnTo>
                    <a:lnTo>
                      <a:pt x="20" y="84"/>
                    </a:lnTo>
                    <a:lnTo>
                      <a:pt x="26" y="100"/>
                    </a:lnTo>
                    <a:lnTo>
                      <a:pt x="29" y="110"/>
                    </a:lnTo>
                    <a:lnTo>
                      <a:pt x="35" y="121"/>
                    </a:lnTo>
                    <a:lnTo>
                      <a:pt x="46" y="127"/>
                    </a:lnTo>
                    <a:lnTo>
                      <a:pt x="61" y="143"/>
                    </a:lnTo>
                    <a:lnTo>
                      <a:pt x="73" y="156"/>
                    </a:lnTo>
                    <a:lnTo>
                      <a:pt x="78" y="165"/>
                    </a:lnTo>
                    <a:lnTo>
                      <a:pt x="90" y="185"/>
                    </a:lnTo>
                    <a:lnTo>
                      <a:pt x="96" y="198"/>
                    </a:lnTo>
                    <a:lnTo>
                      <a:pt x="99" y="208"/>
                    </a:lnTo>
                    <a:lnTo>
                      <a:pt x="102" y="227"/>
                    </a:lnTo>
                    <a:lnTo>
                      <a:pt x="102" y="246"/>
                    </a:lnTo>
                    <a:lnTo>
                      <a:pt x="99" y="259"/>
                    </a:lnTo>
                    <a:lnTo>
                      <a:pt x="99" y="276"/>
                    </a:lnTo>
                    <a:lnTo>
                      <a:pt x="96" y="289"/>
                    </a:lnTo>
                    <a:lnTo>
                      <a:pt x="93" y="302"/>
                    </a:lnTo>
                    <a:lnTo>
                      <a:pt x="87" y="311"/>
                    </a:lnTo>
                    <a:lnTo>
                      <a:pt x="49" y="305"/>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163" name="Freeform 7"/>
              <p:cNvSpPr>
                <a:spLocks/>
              </p:cNvSpPr>
              <p:nvPr/>
            </p:nvSpPr>
            <p:spPr bwMode="ltGray">
              <a:xfrm>
                <a:off x="5358" y="2133"/>
                <a:ext cx="229" cy="114"/>
              </a:xfrm>
              <a:custGeom>
                <a:avLst/>
                <a:gdLst>
                  <a:gd name="T0" fmla="*/ 0 w 229"/>
                  <a:gd name="T1" fmla="*/ 110 h 114"/>
                  <a:gd name="T2" fmla="*/ 6 w 229"/>
                  <a:gd name="T3" fmla="*/ 113 h 114"/>
                  <a:gd name="T4" fmla="*/ 18 w 229"/>
                  <a:gd name="T5" fmla="*/ 113 h 114"/>
                  <a:gd name="T6" fmla="*/ 28 w 229"/>
                  <a:gd name="T7" fmla="*/ 113 h 114"/>
                  <a:gd name="T8" fmla="*/ 36 w 229"/>
                  <a:gd name="T9" fmla="*/ 110 h 114"/>
                  <a:gd name="T10" fmla="*/ 48 w 229"/>
                  <a:gd name="T11" fmla="*/ 107 h 114"/>
                  <a:gd name="T12" fmla="*/ 58 w 229"/>
                  <a:gd name="T13" fmla="*/ 103 h 114"/>
                  <a:gd name="T14" fmla="*/ 64 w 229"/>
                  <a:gd name="T15" fmla="*/ 101 h 114"/>
                  <a:gd name="T16" fmla="*/ 69 w 229"/>
                  <a:gd name="T17" fmla="*/ 92 h 114"/>
                  <a:gd name="T18" fmla="*/ 76 w 229"/>
                  <a:gd name="T19" fmla="*/ 82 h 114"/>
                  <a:gd name="T20" fmla="*/ 79 w 229"/>
                  <a:gd name="T21" fmla="*/ 77 h 114"/>
                  <a:gd name="T22" fmla="*/ 82 w 229"/>
                  <a:gd name="T23" fmla="*/ 70 h 114"/>
                  <a:gd name="T24" fmla="*/ 94 w 229"/>
                  <a:gd name="T25" fmla="*/ 55 h 114"/>
                  <a:gd name="T26" fmla="*/ 106 w 229"/>
                  <a:gd name="T27" fmla="*/ 39 h 114"/>
                  <a:gd name="T28" fmla="*/ 115 w 229"/>
                  <a:gd name="T29" fmla="*/ 36 h 114"/>
                  <a:gd name="T30" fmla="*/ 130 w 229"/>
                  <a:gd name="T31" fmla="*/ 31 h 114"/>
                  <a:gd name="T32" fmla="*/ 143 w 229"/>
                  <a:gd name="T33" fmla="*/ 24 h 114"/>
                  <a:gd name="T34" fmla="*/ 155 w 229"/>
                  <a:gd name="T35" fmla="*/ 21 h 114"/>
                  <a:gd name="T36" fmla="*/ 164 w 229"/>
                  <a:gd name="T37" fmla="*/ 18 h 114"/>
                  <a:gd name="T38" fmla="*/ 176 w 229"/>
                  <a:gd name="T39" fmla="*/ 21 h 114"/>
                  <a:gd name="T40" fmla="*/ 191 w 229"/>
                  <a:gd name="T41" fmla="*/ 24 h 114"/>
                  <a:gd name="T42" fmla="*/ 206 w 229"/>
                  <a:gd name="T43" fmla="*/ 31 h 114"/>
                  <a:gd name="T44" fmla="*/ 213 w 229"/>
                  <a:gd name="T45" fmla="*/ 36 h 114"/>
                  <a:gd name="T46" fmla="*/ 219 w 229"/>
                  <a:gd name="T47" fmla="*/ 42 h 114"/>
                  <a:gd name="T48" fmla="*/ 228 w 229"/>
                  <a:gd name="T49" fmla="*/ 11 h 114"/>
                  <a:gd name="T50" fmla="*/ 221 w 229"/>
                  <a:gd name="T51" fmla="*/ 9 h 114"/>
                  <a:gd name="T52" fmla="*/ 206 w 229"/>
                  <a:gd name="T53" fmla="*/ 3 h 114"/>
                  <a:gd name="T54" fmla="*/ 195 w 229"/>
                  <a:gd name="T55" fmla="*/ 0 h 114"/>
                  <a:gd name="T56" fmla="*/ 180 w 229"/>
                  <a:gd name="T57" fmla="*/ 0 h 114"/>
                  <a:gd name="T58" fmla="*/ 167 w 229"/>
                  <a:gd name="T59" fmla="*/ 0 h 114"/>
                  <a:gd name="T60" fmla="*/ 155 w 229"/>
                  <a:gd name="T61" fmla="*/ 3 h 114"/>
                  <a:gd name="T62" fmla="*/ 140 w 229"/>
                  <a:gd name="T63" fmla="*/ 9 h 114"/>
                  <a:gd name="T64" fmla="*/ 127 w 229"/>
                  <a:gd name="T65" fmla="*/ 15 h 114"/>
                  <a:gd name="T66" fmla="*/ 124 w 229"/>
                  <a:gd name="T67" fmla="*/ 18 h 114"/>
                  <a:gd name="T68" fmla="*/ 109 w 229"/>
                  <a:gd name="T69" fmla="*/ 31 h 114"/>
                  <a:gd name="T70" fmla="*/ 97 w 229"/>
                  <a:gd name="T71" fmla="*/ 42 h 114"/>
                  <a:gd name="T72" fmla="*/ 88 w 229"/>
                  <a:gd name="T73" fmla="*/ 55 h 114"/>
                  <a:gd name="T74" fmla="*/ 76 w 229"/>
                  <a:gd name="T75" fmla="*/ 67 h 114"/>
                  <a:gd name="T76" fmla="*/ 69 w 229"/>
                  <a:gd name="T77" fmla="*/ 73 h 114"/>
                  <a:gd name="T78" fmla="*/ 61 w 229"/>
                  <a:gd name="T79" fmla="*/ 82 h 114"/>
                  <a:gd name="T80" fmla="*/ 51 w 229"/>
                  <a:gd name="T81" fmla="*/ 85 h 114"/>
                  <a:gd name="T82" fmla="*/ 43 w 229"/>
                  <a:gd name="T83" fmla="*/ 88 h 114"/>
                  <a:gd name="T84" fmla="*/ 30 w 229"/>
                  <a:gd name="T85" fmla="*/ 88 h 114"/>
                  <a:gd name="T86" fmla="*/ 24 w 229"/>
                  <a:gd name="T87" fmla="*/ 88 h 114"/>
                  <a:gd name="T88" fmla="*/ 18 w 229"/>
                  <a:gd name="T89" fmla="*/ 85 h 114"/>
                  <a:gd name="T90" fmla="*/ 6 w 229"/>
                  <a:gd name="T91" fmla="*/ 79 h 114"/>
                  <a:gd name="T92" fmla="*/ 0 w 229"/>
                  <a:gd name="T93" fmla="*/ 11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 h="114">
                    <a:moveTo>
                      <a:pt x="0" y="110"/>
                    </a:moveTo>
                    <a:lnTo>
                      <a:pt x="6" y="113"/>
                    </a:lnTo>
                    <a:lnTo>
                      <a:pt x="18" y="113"/>
                    </a:lnTo>
                    <a:lnTo>
                      <a:pt x="28" y="113"/>
                    </a:lnTo>
                    <a:lnTo>
                      <a:pt x="36" y="110"/>
                    </a:lnTo>
                    <a:lnTo>
                      <a:pt x="48" y="107"/>
                    </a:lnTo>
                    <a:lnTo>
                      <a:pt x="58" y="103"/>
                    </a:lnTo>
                    <a:lnTo>
                      <a:pt x="64" y="101"/>
                    </a:lnTo>
                    <a:lnTo>
                      <a:pt x="69" y="92"/>
                    </a:lnTo>
                    <a:lnTo>
                      <a:pt x="76" y="82"/>
                    </a:lnTo>
                    <a:lnTo>
                      <a:pt x="79" y="77"/>
                    </a:lnTo>
                    <a:lnTo>
                      <a:pt x="82" y="70"/>
                    </a:lnTo>
                    <a:lnTo>
                      <a:pt x="94" y="55"/>
                    </a:lnTo>
                    <a:lnTo>
                      <a:pt x="106" y="39"/>
                    </a:lnTo>
                    <a:lnTo>
                      <a:pt x="115" y="36"/>
                    </a:lnTo>
                    <a:lnTo>
                      <a:pt x="130" y="31"/>
                    </a:lnTo>
                    <a:lnTo>
                      <a:pt x="143" y="24"/>
                    </a:lnTo>
                    <a:lnTo>
                      <a:pt x="155" y="21"/>
                    </a:lnTo>
                    <a:lnTo>
                      <a:pt x="164" y="18"/>
                    </a:lnTo>
                    <a:lnTo>
                      <a:pt x="176" y="21"/>
                    </a:lnTo>
                    <a:lnTo>
                      <a:pt x="191" y="24"/>
                    </a:lnTo>
                    <a:lnTo>
                      <a:pt x="206" y="31"/>
                    </a:lnTo>
                    <a:lnTo>
                      <a:pt x="213" y="36"/>
                    </a:lnTo>
                    <a:lnTo>
                      <a:pt x="219" y="42"/>
                    </a:lnTo>
                    <a:lnTo>
                      <a:pt x="228" y="11"/>
                    </a:lnTo>
                    <a:lnTo>
                      <a:pt x="221" y="9"/>
                    </a:lnTo>
                    <a:lnTo>
                      <a:pt x="206" y="3"/>
                    </a:lnTo>
                    <a:lnTo>
                      <a:pt x="195" y="0"/>
                    </a:lnTo>
                    <a:lnTo>
                      <a:pt x="180" y="0"/>
                    </a:lnTo>
                    <a:lnTo>
                      <a:pt x="167" y="0"/>
                    </a:lnTo>
                    <a:lnTo>
                      <a:pt x="155" y="3"/>
                    </a:lnTo>
                    <a:lnTo>
                      <a:pt x="140" y="9"/>
                    </a:lnTo>
                    <a:lnTo>
                      <a:pt x="127" y="15"/>
                    </a:lnTo>
                    <a:lnTo>
                      <a:pt x="124" y="18"/>
                    </a:lnTo>
                    <a:lnTo>
                      <a:pt x="109" y="31"/>
                    </a:lnTo>
                    <a:lnTo>
                      <a:pt x="97" y="42"/>
                    </a:lnTo>
                    <a:lnTo>
                      <a:pt x="88" y="55"/>
                    </a:lnTo>
                    <a:lnTo>
                      <a:pt x="76" y="67"/>
                    </a:lnTo>
                    <a:lnTo>
                      <a:pt x="69" y="73"/>
                    </a:lnTo>
                    <a:lnTo>
                      <a:pt x="61" y="82"/>
                    </a:lnTo>
                    <a:lnTo>
                      <a:pt x="51" y="85"/>
                    </a:lnTo>
                    <a:lnTo>
                      <a:pt x="43" y="88"/>
                    </a:lnTo>
                    <a:lnTo>
                      <a:pt x="30" y="88"/>
                    </a:lnTo>
                    <a:lnTo>
                      <a:pt x="24" y="88"/>
                    </a:lnTo>
                    <a:lnTo>
                      <a:pt x="18" y="85"/>
                    </a:lnTo>
                    <a:lnTo>
                      <a:pt x="6" y="79"/>
                    </a:lnTo>
                    <a:lnTo>
                      <a:pt x="0" y="110"/>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164" name="Freeform 8"/>
              <p:cNvSpPr>
                <a:spLocks/>
              </p:cNvSpPr>
              <p:nvPr/>
            </p:nvSpPr>
            <p:spPr bwMode="ltGray">
              <a:xfrm>
                <a:off x="43" y="1862"/>
                <a:ext cx="233" cy="119"/>
              </a:xfrm>
              <a:custGeom>
                <a:avLst/>
                <a:gdLst>
                  <a:gd name="T0" fmla="*/ 0 w 233"/>
                  <a:gd name="T1" fmla="*/ 115 h 119"/>
                  <a:gd name="T2" fmla="*/ 7 w 233"/>
                  <a:gd name="T3" fmla="*/ 118 h 119"/>
                  <a:gd name="T4" fmla="*/ 19 w 233"/>
                  <a:gd name="T5" fmla="*/ 118 h 119"/>
                  <a:gd name="T6" fmla="*/ 28 w 233"/>
                  <a:gd name="T7" fmla="*/ 118 h 119"/>
                  <a:gd name="T8" fmla="*/ 40 w 233"/>
                  <a:gd name="T9" fmla="*/ 118 h 119"/>
                  <a:gd name="T10" fmla="*/ 49 w 233"/>
                  <a:gd name="T11" fmla="*/ 111 h 119"/>
                  <a:gd name="T12" fmla="*/ 58 w 233"/>
                  <a:gd name="T13" fmla="*/ 108 h 119"/>
                  <a:gd name="T14" fmla="*/ 65 w 233"/>
                  <a:gd name="T15" fmla="*/ 105 h 119"/>
                  <a:gd name="T16" fmla="*/ 73 w 233"/>
                  <a:gd name="T17" fmla="*/ 95 h 119"/>
                  <a:gd name="T18" fmla="*/ 76 w 233"/>
                  <a:gd name="T19" fmla="*/ 86 h 119"/>
                  <a:gd name="T20" fmla="*/ 83 w 233"/>
                  <a:gd name="T21" fmla="*/ 79 h 119"/>
                  <a:gd name="T22" fmla="*/ 86 w 233"/>
                  <a:gd name="T23" fmla="*/ 73 h 119"/>
                  <a:gd name="T24" fmla="*/ 95 w 233"/>
                  <a:gd name="T25" fmla="*/ 58 h 119"/>
                  <a:gd name="T26" fmla="*/ 110 w 233"/>
                  <a:gd name="T27" fmla="*/ 45 h 119"/>
                  <a:gd name="T28" fmla="*/ 116 w 233"/>
                  <a:gd name="T29" fmla="*/ 39 h 119"/>
                  <a:gd name="T30" fmla="*/ 131 w 233"/>
                  <a:gd name="T31" fmla="*/ 32 h 119"/>
                  <a:gd name="T32" fmla="*/ 146 w 233"/>
                  <a:gd name="T33" fmla="*/ 26 h 119"/>
                  <a:gd name="T34" fmla="*/ 156 w 233"/>
                  <a:gd name="T35" fmla="*/ 23 h 119"/>
                  <a:gd name="T36" fmla="*/ 164 w 233"/>
                  <a:gd name="T37" fmla="*/ 23 h 119"/>
                  <a:gd name="T38" fmla="*/ 177 w 233"/>
                  <a:gd name="T39" fmla="*/ 23 h 119"/>
                  <a:gd name="T40" fmla="*/ 192 w 233"/>
                  <a:gd name="T41" fmla="*/ 26 h 119"/>
                  <a:gd name="T42" fmla="*/ 207 w 233"/>
                  <a:gd name="T43" fmla="*/ 32 h 119"/>
                  <a:gd name="T44" fmla="*/ 217 w 233"/>
                  <a:gd name="T45" fmla="*/ 42 h 119"/>
                  <a:gd name="T46" fmla="*/ 220 w 233"/>
                  <a:gd name="T47" fmla="*/ 48 h 119"/>
                  <a:gd name="T48" fmla="*/ 232 w 233"/>
                  <a:gd name="T49" fmla="*/ 16 h 119"/>
                  <a:gd name="T50" fmla="*/ 222 w 233"/>
                  <a:gd name="T51" fmla="*/ 10 h 119"/>
                  <a:gd name="T52" fmla="*/ 210 w 233"/>
                  <a:gd name="T53" fmla="*/ 4 h 119"/>
                  <a:gd name="T54" fmla="*/ 195 w 233"/>
                  <a:gd name="T55" fmla="*/ 4 h 119"/>
                  <a:gd name="T56" fmla="*/ 183 w 233"/>
                  <a:gd name="T57" fmla="*/ 0 h 119"/>
                  <a:gd name="T58" fmla="*/ 167 w 233"/>
                  <a:gd name="T59" fmla="*/ 0 h 119"/>
                  <a:gd name="T60" fmla="*/ 156 w 233"/>
                  <a:gd name="T61" fmla="*/ 4 h 119"/>
                  <a:gd name="T62" fmla="*/ 141 w 233"/>
                  <a:gd name="T63" fmla="*/ 10 h 119"/>
                  <a:gd name="T64" fmla="*/ 131 w 233"/>
                  <a:gd name="T65" fmla="*/ 16 h 119"/>
                  <a:gd name="T66" fmla="*/ 126 w 233"/>
                  <a:gd name="T67" fmla="*/ 20 h 119"/>
                  <a:gd name="T68" fmla="*/ 110 w 233"/>
                  <a:gd name="T69" fmla="*/ 32 h 119"/>
                  <a:gd name="T70" fmla="*/ 101 w 233"/>
                  <a:gd name="T71" fmla="*/ 45 h 119"/>
                  <a:gd name="T72" fmla="*/ 88 w 233"/>
                  <a:gd name="T73" fmla="*/ 58 h 119"/>
                  <a:gd name="T74" fmla="*/ 80 w 233"/>
                  <a:gd name="T75" fmla="*/ 70 h 119"/>
                  <a:gd name="T76" fmla="*/ 73 w 233"/>
                  <a:gd name="T77" fmla="*/ 79 h 119"/>
                  <a:gd name="T78" fmla="*/ 61 w 233"/>
                  <a:gd name="T79" fmla="*/ 86 h 119"/>
                  <a:gd name="T80" fmla="*/ 52 w 233"/>
                  <a:gd name="T81" fmla="*/ 89 h 119"/>
                  <a:gd name="T82" fmla="*/ 43 w 233"/>
                  <a:gd name="T83" fmla="*/ 92 h 119"/>
                  <a:gd name="T84" fmla="*/ 34 w 233"/>
                  <a:gd name="T85" fmla="*/ 92 h 119"/>
                  <a:gd name="T86" fmla="*/ 25 w 233"/>
                  <a:gd name="T87" fmla="*/ 92 h 119"/>
                  <a:gd name="T88" fmla="*/ 19 w 233"/>
                  <a:gd name="T89" fmla="*/ 89 h 119"/>
                  <a:gd name="T90" fmla="*/ 7 w 233"/>
                  <a:gd name="T91" fmla="*/ 83 h 119"/>
                  <a:gd name="T92" fmla="*/ 0 w 233"/>
                  <a:gd name="T93" fmla="*/ 11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3" h="119">
                    <a:moveTo>
                      <a:pt x="0" y="115"/>
                    </a:moveTo>
                    <a:lnTo>
                      <a:pt x="7" y="118"/>
                    </a:lnTo>
                    <a:lnTo>
                      <a:pt x="19" y="118"/>
                    </a:lnTo>
                    <a:lnTo>
                      <a:pt x="28" y="118"/>
                    </a:lnTo>
                    <a:lnTo>
                      <a:pt x="40" y="118"/>
                    </a:lnTo>
                    <a:lnTo>
                      <a:pt x="49" y="111"/>
                    </a:lnTo>
                    <a:lnTo>
                      <a:pt x="58" y="108"/>
                    </a:lnTo>
                    <a:lnTo>
                      <a:pt x="65" y="105"/>
                    </a:lnTo>
                    <a:lnTo>
                      <a:pt x="73" y="95"/>
                    </a:lnTo>
                    <a:lnTo>
                      <a:pt x="76" y="86"/>
                    </a:lnTo>
                    <a:lnTo>
                      <a:pt x="83" y="79"/>
                    </a:lnTo>
                    <a:lnTo>
                      <a:pt x="86" y="73"/>
                    </a:lnTo>
                    <a:lnTo>
                      <a:pt x="95" y="58"/>
                    </a:lnTo>
                    <a:lnTo>
                      <a:pt x="110" y="45"/>
                    </a:lnTo>
                    <a:lnTo>
                      <a:pt x="116" y="39"/>
                    </a:lnTo>
                    <a:lnTo>
                      <a:pt x="131" y="32"/>
                    </a:lnTo>
                    <a:lnTo>
                      <a:pt x="146" y="26"/>
                    </a:lnTo>
                    <a:lnTo>
                      <a:pt x="156" y="23"/>
                    </a:lnTo>
                    <a:lnTo>
                      <a:pt x="164" y="23"/>
                    </a:lnTo>
                    <a:lnTo>
                      <a:pt x="177" y="23"/>
                    </a:lnTo>
                    <a:lnTo>
                      <a:pt x="192" y="26"/>
                    </a:lnTo>
                    <a:lnTo>
                      <a:pt x="207" y="32"/>
                    </a:lnTo>
                    <a:lnTo>
                      <a:pt x="217" y="42"/>
                    </a:lnTo>
                    <a:lnTo>
                      <a:pt x="220" y="48"/>
                    </a:lnTo>
                    <a:lnTo>
                      <a:pt x="232" y="16"/>
                    </a:lnTo>
                    <a:lnTo>
                      <a:pt x="222" y="10"/>
                    </a:lnTo>
                    <a:lnTo>
                      <a:pt x="210" y="4"/>
                    </a:lnTo>
                    <a:lnTo>
                      <a:pt x="195" y="4"/>
                    </a:lnTo>
                    <a:lnTo>
                      <a:pt x="183" y="0"/>
                    </a:lnTo>
                    <a:lnTo>
                      <a:pt x="167" y="0"/>
                    </a:lnTo>
                    <a:lnTo>
                      <a:pt x="156" y="4"/>
                    </a:lnTo>
                    <a:lnTo>
                      <a:pt x="141" y="10"/>
                    </a:lnTo>
                    <a:lnTo>
                      <a:pt x="131" y="16"/>
                    </a:lnTo>
                    <a:lnTo>
                      <a:pt x="126" y="20"/>
                    </a:lnTo>
                    <a:lnTo>
                      <a:pt x="110" y="32"/>
                    </a:lnTo>
                    <a:lnTo>
                      <a:pt x="101" y="45"/>
                    </a:lnTo>
                    <a:lnTo>
                      <a:pt x="88" y="58"/>
                    </a:lnTo>
                    <a:lnTo>
                      <a:pt x="80" y="70"/>
                    </a:lnTo>
                    <a:lnTo>
                      <a:pt x="73" y="79"/>
                    </a:lnTo>
                    <a:lnTo>
                      <a:pt x="61" y="86"/>
                    </a:lnTo>
                    <a:lnTo>
                      <a:pt x="52" y="89"/>
                    </a:lnTo>
                    <a:lnTo>
                      <a:pt x="43" y="92"/>
                    </a:lnTo>
                    <a:lnTo>
                      <a:pt x="34" y="92"/>
                    </a:lnTo>
                    <a:lnTo>
                      <a:pt x="25" y="92"/>
                    </a:lnTo>
                    <a:lnTo>
                      <a:pt x="19" y="89"/>
                    </a:lnTo>
                    <a:lnTo>
                      <a:pt x="7" y="83"/>
                    </a:lnTo>
                    <a:lnTo>
                      <a:pt x="0" y="115"/>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165" name="Freeform 9"/>
              <p:cNvSpPr>
                <a:spLocks/>
              </p:cNvSpPr>
              <p:nvPr/>
            </p:nvSpPr>
            <p:spPr bwMode="ltGray">
              <a:xfrm>
                <a:off x="454" y="3914"/>
                <a:ext cx="232" cy="116"/>
              </a:xfrm>
              <a:custGeom>
                <a:avLst/>
                <a:gdLst>
                  <a:gd name="T0" fmla="*/ 0 w 232"/>
                  <a:gd name="T1" fmla="*/ 111 h 116"/>
                  <a:gd name="T2" fmla="*/ 9 w 232"/>
                  <a:gd name="T3" fmla="*/ 115 h 116"/>
                  <a:gd name="T4" fmla="*/ 19 w 232"/>
                  <a:gd name="T5" fmla="*/ 115 h 116"/>
                  <a:gd name="T6" fmla="*/ 30 w 232"/>
                  <a:gd name="T7" fmla="*/ 115 h 116"/>
                  <a:gd name="T8" fmla="*/ 40 w 232"/>
                  <a:gd name="T9" fmla="*/ 111 h 116"/>
                  <a:gd name="T10" fmla="*/ 49 w 232"/>
                  <a:gd name="T11" fmla="*/ 108 h 116"/>
                  <a:gd name="T12" fmla="*/ 61 w 232"/>
                  <a:gd name="T13" fmla="*/ 105 h 116"/>
                  <a:gd name="T14" fmla="*/ 64 w 232"/>
                  <a:gd name="T15" fmla="*/ 102 h 116"/>
                  <a:gd name="T16" fmla="*/ 73 w 232"/>
                  <a:gd name="T17" fmla="*/ 93 h 116"/>
                  <a:gd name="T18" fmla="*/ 76 w 232"/>
                  <a:gd name="T19" fmla="*/ 84 h 116"/>
                  <a:gd name="T20" fmla="*/ 82 w 232"/>
                  <a:gd name="T21" fmla="*/ 77 h 116"/>
                  <a:gd name="T22" fmla="*/ 85 w 232"/>
                  <a:gd name="T23" fmla="*/ 72 h 116"/>
                  <a:gd name="T24" fmla="*/ 95 w 232"/>
                  <a:gd name="T25" fmla="*/ 56 h 116"/>
                  <a:gd name="T26" fmla="*/ 110 w 232"/>
                  <a:gd name="T27" fmla="*/ 43 h 116"/>
                  <a:gd name="T28" fmla="*/ 116 w 232"/>
                  <a:gd name="T29" fmla="*/ 38 h 116"/>
                  <a:gd name="T30" fmla="*/ 131 w 232"/>
                  <a:gd name="T31" fmla="*/ 31 h 116"/>
                  <a:gd name="T32" fmla="*/ 146 w 232"/>
                  <a:gd name="T33" fmla="*/ 25 h 116"/>
                  <a:gd name="T34" fmla="*/ 155 w 232"/>
                  <a:gd name="T35" fmla="*/ 22 h 116"/>
                  <a:gd name="T36" fmla="*/ 167 w 232"/>
                  <a:gd name="T37" fmla="*/ 18 h 116"/>
                  <a:gd name="T38" fmla="*/ 176 w 232"/>
                  <a:gd name="T39" fmla="*/ 22 h 116"/>
                  <a:gd name="T40" fmla="*/ 191 w 232"/>
                  <a:gd name="T41" fmla="*/ 25 h 116"/>
                  <a:gd name="T42" fmla="*/ 206 w 232"/>
                  <a:gd name="T43" fmla="*/ 31 h 116"/>
                  <a:gd name="T44" fmla="*/ 216 w 232"/>
                  <a:gd name="T45" fmla="*/ 38 h 116"/>
                  <a:gd name="T46" fmla="*/ 219 w 232"/>
                  <a:gd name="T47" fmla="*/ 46 h 116"/>
                  <a:gd name="T48" fmla="*/ 231 w 232"/>
                  <a:gd name="T49" fmla="*/ 13 h 116"/>
                  <a:gd name="T50" fmla="*/ 222 w 232"/>
                  <a:gd name="T51" fmla="*/ 10 h 116"/>
                  <a:gd name="T52" fmla="*/ 209 w 232"/>
                  <a:gd name="T53" fmla="*/ 3 h 116"/>
                  <a:gd name="T54" fmla="*/ 194 w 232"/>
                  <a:gd name="T55" fmla="*/ 0 h 116"/>
                  <a:gd name="T56" fmla="*/ 182 w 232"/>
                  <a:gd name="T57" fmla="*/ 0 h 116"/>
                  <a:gd name="T58" fmla="*/ 167 w 232"/>
                  <a:gd name="T59" fmla="*/ 0 h 116"/>
                  <a:gd name="T60" fmla="*/ 155 w 232"/>
                  <a:gd name="T61" fmla="*/ 3 h 116"/>
                  <a:gd name="T62" fmla="*/ 143 w 232"/>
                  <a:gd name="T63" fmla="*/ 10 h 116"/>
                  <a:gd name="T64" fmla="*/ 131 w 232"/>
                  <a:gd name="T65" fmla="*/ 13 h 116"/>
                  <a:gd name="T66" fmla="*/ 125 w 232"/>
                  <a:gd name="T67" fmla="*/ 18 h 116"/>
                  <a:gd name="T68" fmla="*/ 113 w 232"/>
                  <a:gd name="T69" fmla="*/ 31 h 116"/>
                  <a:gd name="T70" fmla="*/ 100 w 232"/>
                  <a:gd name="T71" fmla="*/ 43 h 116"/>
                  <a:gd name="T72" fmla="*/ 88 w 232"/>
                  <a:gd name="T73" fmla="*/ 56 h 116"/>
                  <a:gd name="T74" fmla="*/ 80 w 232"/>
                  <a:gd name="T75" fmla="*/ 69 h 116"/>
                  <a:gd name="T76" fmla="*/ 73 w 232"/>
                  <a:gd name="T77" fmla="*/ 74 h 116"/>
                  <a:gd name="T78" fmla="*/ 61 w 232"/>
                  <a:gd name="T79" fmla="*/ 84 h 116"/>
                  <a:gd name="T80" fmla="*/ 52 w 232"/>
                  <a:gd name="T81" fmla="*/ 87 h 116"/>
                  <a:gd name="T82" fmla="*/ 45 w 232"/>
                  <a:gd name="T83" fmla="*/ 90 h 116"/>
                  <a:gd name="T84" fmla="*/ 34 w 232"/>
                  <a:gd name="T85" fmla="*/ 90 h 116"/>
                  <a:gd name="T86" fmla="*/ 25 w 232"/>
                  <a:gd name="T87" fmla="*/ 90 h 116"/>
                  <a:gd name="T88" fmla="*/ 19 w 232"/>
                  <a:gd name="T89" fmla="*/ 87 h 116"/>
                  <a:gd name="T90" fmla="*/ 7 w 232"/>
                  <a:gd name="T91" fmla="*/ 80 h 116"/>
                  <a:gd name="T92" fmla="*/ 0 w 232"/>
                  <a:gd name="T93" fmla="*/ 11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2" h="116">
                    <a:moveTo>
                      <a:pt x="0" y="111"/>
                    </a:moveTo>
                    <a:lnTo>
                      <a:pt x="9" y="115"/>
                    </a:lnTo>
                    <a:lnTo>
                      <a:pt x="19" y="115"/>
                    </a:lnTo>
                    <a:lnTo>
                      <a:pt x="30" y="115"/>
                    </a:lnTo>
                    <a:lnTo>
                      <a:pt x="40" y="111"/>
                    </a:lnTo>
                    <a:lnTo>
                      <a:pt x="49" y="108"/>
                    </a:lnTo>
                    <a:lnTo>
                      <a:pt x="61" y="105"/>
                    </a:lnTo>
                    <a:lnTo>
                      <a:pt x="64" y="102"/>
                    </a:lnTo>
                    <a:lnTo>
                      <a:pt x="73" y="93"/>
                    </a:lnTo>
                    <a:lnTo>
                      <a:pt x="76" y="84"/>
                    </a:lnTo>
                    <a:lnTo>
                      <a:pt x="82" y="77"/>
                    </a:lnTo>
                    <a:lnTo>
                      <a:pt x="85" y="72"/>
                    </a:lnTo>
                    <a:lnTo>
                      <a:pt x="95" y="56"/>
                    </a:lnTo>
                    <a:lnTo>
                      <a:pt x="110" y="43"/>
                    </a:lnTo>
                    <a:lnTo>
                      <a:pt x="116" y="38"/>
                    </a:lnTo>
                    <a:lnTo>
                      <a:pt x="131" y="31"/>
                    </a:lnTo>
                    <a:lnTo>
                      <a:pt x="146" y="25"/>
                    </a:lnTo>
                    <a:lnTo>
                      <a:pt x="155" y="22"/>
                    </a:lnTo>
                    <a:lnTo>
                      <a:pt x="167" y="18"/>
                    </a:lnTo>
                    <a:lnTo>
                      <a:pt x="176" y="22"/>
                    </a:lnTo>
                    <a:lnTo>
                      <a:pt x="191" y="25"/>
                    </a:lnTo>
                    <a:lnTo>
                      <a:pt x="206" y="31"/>
                    </a:lnTo>
                    <a:lnTo>
                      <a:pt x="216" y="38"/>
                    </a:lnTo>
                    <a:lnTo>
                      <a:pt x="219" y="46"/>
                    </a:lnTo>
                    <a:lnTo>
                      <a:pt x="231" y="13"/>
                    </a:lnTo>
                    <a:lnTo>
                      <a:pt x="222" y="10"/>
                    </a:lnTo>
                    <a:lnTo>
                      <a:pt x="209" y="3"/>
                    </a:lnTo>
                    <a:lnTo>
                      <a:pt x="194" y="0"/>
                    </a:lnTo>
                    <a:lnTo>
                      <a:pt x="182" y="0"/>
                    </a:lnTo>
                    <a:lnTo>
                      <a:pt x="167" y="0"/>
                    </a:lnTo>
                    <a:lnTo>
                      <a:pt x="155" y="3"/>
                    </a:lnTo>
                    <a:lnTo>
                      <a:pt x="143" y="10"/>
                    </a:lnTo>
                    <a:lnTo>
                      <a:pt x="131" y="13"/>
                    </a:lnTo>
                    <a:lnTo>
                      <a:pt x="125" y="18"/>
                    </a:lnTo>
                    <a:lnTo>
                      <a:pt x="113" y="31"/>
                    </a:lnTo>
                    <a:lnTo>
                      <a:pt x="100" y="43"/>
                    </a:lnTo>
                    <a:lnTo>
                      <a:pt x="88" y="56"/>
                    </a:lnTo>
                    <a:lnTo>
                      <a:pt x="80" y="69"/>
                    </a:lnTo>
                    <a:lnTo>
                      <a:pt x="73" y="74"/>
                    </a:lnTo>
                    <a:lnTo>
                      <a:pt x="61" y="84"/>
                    </a:lnTo>
                    <a:lnTo>
                      <a:pt x="52" y="87"/>
                    </a:lnTo>
                    <a:lnTo>
                      <a:pt x="45" y="90"/>
                    </a:lnTo>
                    <a:lnTo>
                      <a:pt x="34" y="90"/>
                    </a:lnTo>
                    <a:lnTo>
                      <a:pt x="25" y="90"/>
                    </a:lnTo>
                    <a:lnTo>
                      <a:pt x="19" y="87"/>
                    </a:lnTo>
                    <a:lnTo>
                      <a:pt x="7" y="80"/>
                    </a:lnTo>
                    <a:lnTo>
                      <a:pt x="0" y="111"/>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166" name="Freeform 10"/>
              <p:cNvSpPr>
                <a:spLocks/>
              </p:cNvSpPr>
              <p:nvPr/>
            </p:nvSpPr>
            <p:spPr bwMode="ltGray">
              <a:xfrm>
                <a:off x="5314" y="1011"/>
                <a:ext cx="233" cy="119"/>
              </a:xfrm>
              <a:custGeom>
                <a:avLst/>
                <a:gdLst>
                  <a:gd name="T0" fmla="*/ 232 w 233"/>
                  <a:gd name="T1" fmla="*/ 115 h 119"/>
                  <a:gd name="T2" fmla="*/ 222 w 233"/>
                  <a:gd name="T3" fmla="*/ 115 h 119"/>
                  <a:gd name="T4" fmla="*/ 214 w 233"/>
                  <a:gd name="T5" fmla="*/ 118 h 119"/>
                  <a:gd name="T6" fmla="*/ 201 w 233"/>
                  <a:gd name="T7" fmla="*/ 118 h 119"/>
                  <a:gd name="T8" fmla="*/ 192 w 233"/>
                  <a:gd name="T9" fmla="*/ 115 h 119"/>
                  <a:gd name="T10" fmla="*/ 183 w 233"/>
                  <a:gd name="T11" fmla="*/ 112 h 119"/>
                  <a:gd name="T12" fmla="*/ 171 w 233"/>
                  <a:gd name="T13" fmla="*/ 106 h 119"/>
                  <a:gd name="T14" fmla="*/ 164 w 233"/>
                  <a:gd name="T15" fmla="*/ 102 h 119"/>
                  <a:gd name="T16" fmla="*/ 158 w 233"/>
                  <a:gd name="T17" fmla="*/ 94 h 119"/>
                  <a:gd name="T18" fmla="*/ 153 w 233"/>
                  <a:gd name="T19" fmla="*/ 84 h 119"/>
                  <a:gd name="T20" fmla="*/ 149 w 233"/>
                  <a:gd name="T21" fmla="*/ 78 h 119"/>
                  <a:gd name="T22" fmla="*/ 146 w 233"/>
                  <a:gd name="T23" fmla="*/ 71 h 119"/>
                  <a:gd name="T24" fmla="*/ 134 w 233"/>
                  <a:gd name="T25" fmla="*/ 59 h 119"/>
                  <a:gd name="T26" fmla="*/ 122 w 233"/>
                  <a:gd name="T27" fmla="*/ 44 h 119"/>
                  <a:gd name="T28" fmla="*/ 113 w 233"/>
                  <a:gd name="T29" fmla="*/ 37 h 119"/>
                  <a:gd name="T30" fmla="*/ 97 w 233"/>
                  <a:gd name="T31" fmla="*/ 31 h 119"/>
                  <a:gd name="T32" fmla="*/ 85 w 233"/>
                  <a:gd name="T33" fmla="*/ 28 h 119"/>
                  <a:gd name="T34" fmla="*/ 73 w 233"/>
                  <a:gd name="T35" fmla="*/ 24 h 119"/>
                  <a:gd name="T36" fmla="*/ 64 w 233"/>
                  <a:gd name="T37" fmla="*/ 21 h 119"/>
                  <a:gd name="T38" fmla="*/ 52 w 233"/>
                  <a:gd name="T39" fmla="*/ 24 h 119"/>
                  <a:gd name="T40" fmla="*/ 39 w 233"/>
                  <a:gd name="T41" fmla="*/ 28 h 119"/>
                  <a:gd name="T42" fmla="*/ 24 w 233"/>
                  <a:gd name="T43" fmla="*/ 31 h 119"/>
                  <a:gd name="T44" fmla="*/ 15 w 233"/>
                  <a:gd name="T45" fmla="*/ 40 h 119"/>
                  <a:gd name="T46" fmla="*/ 9 w 233"/>
                  <a:gd name="T47" fmla="*/ 47 h 119"/>
                  <a:gd name="T48" fmla="*/ 0 w 233"/>
                  <a:gd name="T49" fmla="*/ 16 h 119"/>
                  <a:gd name="T50" fmla="*/ 6 w 233"/>
                  <a:gd name="T51" fmla="*/ 9 h 119"/>
                  <a:gd name="T52" fmla="*/ 21 w 233"/>
                  <a:gd name="T53" fmla="*/ 6 h 119"/>
                  <a:gd name="T54" fmla="*/ 33 w 233"/>
                  <a:gd name="T55" fmla="*/ 3 h 119"/>
                  <a:gd name="T56" fmla="*/ 49 w 233"/>
                  <a:gd name="T57" fmla="*/ 0 h 119"/>
                  <a:gd name="T58" fmla="*/ 61 w 233"/>
                  <a:gd name="T59" fmla="*/ 3 h 119"/>
                  <a:gd name="T60" fmla="*/ 73 w 233"/>
                  <a:gd name="T61" fmla="*/ 6 h 119"/>
                  <a:gd name="T62" fmla="*/ 88 w 233"/>
                  <a:gd name="T63" fmla="*/ 13 h 119"/>
                  <a:gd name="T64" fmla="*/ 100 w 233"/>
                  <a:gd name="T65" fmla="*/ 16 h 119"/>
                  <a:gd name="T66" fmla="*/ 107 w 233"/>
                  <a:gd name="T67" fmla="*/ 21 h 119"/>
                  <a:gd name="T68" fmla="*/ 118 w 233"/>
                  <a:gd name="T69" fmla="*/ 31 h 119"/>
                  <a:gd name="T70" fmla="*/ 131 w 233"/>
                  <a:gd name="T71" fmla="*/ 47 h 119"/>
                  <a:gd name="T72" fmla="*/ 143 w 233"/>
                  <a:gd name="T73" fmla="*/ 59 h 119"/>
                  <a:gd name="T74" fmla="*/ 153 w 233"/>
                  <a:gd name="T75" fmla="*/ 71 h 119"/>
                  <a:gd name="T76" fmla="*/ 158 w 233"/>
                  <a:gd name="T77" fmla="*/ 78 h 119"/>
                  <a:gd name="T78" fmla="*/ 168 w 233"/>
                  <a:gd name="T79" fmla="*/ 84 h 119"/>
                  <a:gd name="T80" fmla="*/ 177 w 233"/>
                  <a:gd name="T81" fmla="*/ 91 h 119"/>
                  <a:gd name="T82" fmla="*/ 186 w 233"/>
                  <a:gd name="T83" fmla="*/ 94 h 119"/>
                  <a:gd name="T84" fmla="*/ 199 w 233"/>
                  <a:gd name="T85" fmla="*/ 94 h 119"/>
                  <a:gd name="T86" fmla="*/ 204 w 233"/>
                  <a:gd name="T87" fmla="*/ 91 h 119"/>
                  <a:gd name="T88" fmla="*/ 214 w 233"/>
                  <a:gd name="T89" fmla="*/ 91 h 119"/>
                  <a:gd name="T90" fmla="*/ 225 w 233"/>
                  <a:gd name="T91" fmla="*/ 84 h 119"/>
                  <a:gd name="T92" fmla="*/ 232 w 233"/>
                  <a:gd name="T93" fmla="*/ 11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3" h="119">
                    <a:moveTo>
                      <a:pt x="232" y="115"/>
                    </a:moveTo>
                    <a:lnTo>
                      <a:pt x="222" y="115"/>
                    </a:lnTo>
                    <a:lnTo>
                      <a:pt x="214" y="118"/>
                    </a:lnTo>
                    <a:lnTo>
                      <a:pt x="201" y="118"/>
                    </a:lnTo>
                    <a:lnTo>
                      <a:pt x="192" y="115"/>
                    </a:lnTo>
                    <a:lnTo>
                      <a:pt x="183" y="112"/>
                    </a:lnTo>
                    <a:lnTo>
                      <a:pt x="171" y="106"/>
                    </a:lnTo>
                    <a:lnTo>
                      <a:pt x="164" y="102"/>
                    </a:lnTo>
                    <a:lnTo>
                      <a:pt x="158" y="94"/>
                    </a:lnTo>
                    <a:lnTo>
                      <a:pt x="153" y="84"/>
                    </a:lnTo>
                    <a:lnTo>
                      <a:pt x="149" y="78"/>
                    </a:lnTo>
                    <a:lnTo>
                      <a:pt x="146" y="71"/>
                    </a:lnTo>
                    <a:lnTo>
                      <a:pt x="134" y="59"/>
                    </a:lnTo>
                    <a:lnTo>
                      <a:pt x="122" y="44"/>
                    </a:lnTo>
                    <a:lnTo>
                      <a:pt x="113" y="37"/>
                    </a:lnTo>
                    <a:lnTo>
                      <a:pt x="97" y="31"/>
                    </a:lnTo>
                    <a:lnTo>
                      <a:pt x="85" y="28"/>
                    </a:lnTo>
                    <a:lnTo>
                      <a:pt x="73" y="24"/>
                    </a:lnTo>
                    <a:lnTo>
                      <a:pt x="64" y="21"/>
                    </a:lnTo>
                    <a:lnTo>
                      <a:pt x="52" y="24"/>
                    </a:lnTo>
                    <a:lnTo>
                      <a:pt x="39" y="28"/>
                    </a:lnTo>
                    <a:lnTo>
                      <a:pt x="24" y="31"/>
                    </a:lnTo>
                    <a:lnTo>
                      <a:pt x="15" y="40"/>
                    </a:lnTo>
                    <a:lnTo>
                      <a:pt x="9" y="47"/>
                    </a:lnTo>
                    <a:lnTo>
                      <a:pt x="0" y="16"/>
                    </a:lnTo>
                    <a:lnTo>
                      <a:pt x="6" y="9"/>
                    </a:lnTo>
                    <a:lnTo>
                      <a:pt x="21" y="6"/>
                    </a:lnTo>
                    <a:lnTo>
                      <a:pt x="33" y="3"/>
                    </a:lnTo>
                    <a:lnTo>
                      <a:pt x="49" y="0"/>
                    </a:lnTo>
                    <a:lnTo>
                      <a:pt x="61" y="3"/>
                    </a:lnTo>
                    <a:lnTo>
                      <a:pt x="73" y="6"/>
                    </a:lnTo>
                    <a:lnTo>
                      <a:pt x="88" y="13"/>
                    </a:lnTo>
                    <a:lnTo>
                      <a:pt x="100" y="16"/>
                    </a:lnTo>
                    <a:lnTo>
                      <a:pt x="107" y="21"/>
                    </a:lnTo>
                    <a:lnTo>
                      <a:pt x="118" y="31"/>
                    </a:lnTo>
                    <a:lnTo>
                      <a:pt x="131" y="47"/>
                    </a:lnTo>
                    <a:lnTo>
                      <a:pt x="143" y="59"/>
                    </a:lnTo>
                    <a:lnTo>
                      <a:pt x="153" y="71"/>
                    </a:lnTo>
                    <a:lnTo>
                      <a:pt x="158" y="78"/>
                    </a:lnTo>
                    <a:lnTo>
                      <a:pt x="168" y="84"/>
                    </a:lnTo>
                    <a:lnTo>
                      <a:pt x="177" y="91"/>
                    </a:lnTo>
                    <a:lnTo>
                      <a:pt x="186" y="94"/>
                    </a:lnTo>
                    <a:lnTo>
                      <a:pt x="199" y="94"/>
                    </a:lnTo>
                    <a:lnTo>
                      <a:pt x="204" y="91"/>
                    </a:lnTo>
                    <a:lnTo>
                      <a:pt x="214" y="91"/>
                    </a:lnTo>
                    <a:lnTo>
                      <a:pt x="225" y="84"/>
                    </a:lnTo>
                    <a:lnTo>
                      <a:pt x="232" y="115"/>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167" name="Freeform 11"/>
              <p:cNvSpPr>
                <a:spLocks/>
              </p:cNvSpPr>
              <p:nvPr/>
            </p:nvSpPr>
            <p:spPr bwMode="ltGray">
              <a:xfrm>
                <a:off x="1852" y="147"/>
                <a:ext cx="232" cy="114"/>
              </a:xfrm>
              <a:custGeom>
                <a:avLst/>
                <a:gdLst>
                  <a:gd name="T0" fmla="*/ 231 w 232"/>
                  <a:gd name="T1" fmla="*/ 110 h 114"/>
                  <a:gd name="T2" fmla="*/ 221 w 232"/>
                  <a:gd name="T3" fmla="*/ 113 h 114"/>
                  <a:gd name="T4" fmla="*/ 213 w 232"/>
                  <a:gd name="T5" fmla="*/ 113 h 114"/>
                  <a:gd name="T6" fmla="*/ 201 w 232"/>
                  <a:gd name="T7" fmla="*/ 113 h 114"/>
                  <a:gd name="T8" fmla="*/ 191 w 232"/>
                  <a:gd name="T9" fmla="*/ 113 h 114"/>
                  <a:gd name="T10" fmla="*/ 183 w 232"/>
                  <a:gd name="T11" fmla="*/ 110 h 114"/>
                  <a:gd name="T12" fmla="*/ 170 w 232"/>
                  <a:gd name="T13" fmla="*/ 104 h 114"/>
                  <a:gd name="T14" fmla="*/ 167 w 232"/>
                  <a:gd name="T15" fmla="*/ 102 h 114"/>
                  <a:gd name="T16" fmla="*/ 158 w 232"/>
                  <a:gd name="T17" fmla="*/ 92 h 114"/>
                  <a:gd name="T18" fmla="*/ 155 w 232"/>
                  <a:gd name="T19" fmla="*/ 82 h 114"/>
                  <a:gd name="T20" fmla="*/ 148 w 232"/>
                  <a:gd name="T21" fmla="*/ 77 h 114"/>
                  <a:gd name="T22" fmla="*/ 145 w 232"/>
                  <a:gd name="T23" fmla="*/ 71 h 114"/>
                  <a:gd name="T24" fmla="*/ 133 w 232"/>
                  <a:gd name="T25" fmla="*/ 56 h 114"/>
                  <a:gd name="T26" fmla="*/ 122 w 232"/>
                  <a:gd name="T27" fmla="*/ 43 h 114"/>
                  <a:gd name="T28" fmla="*/ 112 w 232"/>
                  <a:gd name="T29" fmla="*/ 36 h 114"/>
                  <a:gd name="T30" fmla="*/ 100 w 232"/>
                  <a:gd name="T31" fmla="*/ 31 h 114"/>
                  <a:gd name="T32" fmla="*/ 85 w 232"/>
                  <a:gd name="T33" fmla="*/ 25 h 114"/>
                  <a:gd name="T34" fmla="*/ 76 w 232"/>
                  <a:gd name="T35" fmla="*/ 21 h 114"/>
                  <a:gd name="T36" fmla="*/ 64 w 232"/>
                  <a:gd name="T37" fmla="*/ 21 h 114"/>
                  <a:gd name="T38" fmla="*/ 54 w 232"/>
                  <a:gd name="T39" fmla="*/ 21 h 114"/>
                  <a:gd name="T40" fmla="*/ 39 w 232"/>
                  <a:gd name="T41" fmla="*/ 25 h 114"/>
                  <a:gd name="T42" fmla="*/ 24 w 232"/>
                  <a:gd name="T43" fmla="*/ 31 h 114"/>
                  <a:gd name="T44" fmla="*/ 15 w 232"/>
                  <a:gd name="T45" fmla="*/ 36 h 114"/>
                  <a:gd name="T46" fmla="*/ 9 w 232"/>
                  <a:gd name="T47" fmla="*/ 46 h 114"/>
                  <a:gd name="T48" fmla="*/ 0 w 232"/>
                  <a:gd name="T49" fmla="*/ 15 h 114"/>
                  <a:gd name="T50" fmla="*/ 9 w 232"/>
                  <a:gd name="T51" fmla="*/ 10 h 114"/>
                  <a:gd name="T52" fmla="*/ 21 w 232"/>
                  <a:gd name="T53" fmla="*/ 3 h 114"/>
                  <a:gd name="T54" fmla="*/ 33 w 232"/>
                  <a:gd name="T55" fmla="*/ 0 h 114"/>
                  <a:gd name="T56" fmla="*/ 48 w 232"/>
                  <a:gd name="T57" fmla="*/ 0 h 114"/>
                  <a:gd name="T58" fmla="*/ 64 w 232"/>
                  <a:gd name="T59" fmla="*/ 0 h 114"/>
                  <a:gd name="T60" fmla="*/ 72 w 232"/>
                  <a:gd name="T61" fmla="*/ 3 h 114"/>
                  <a:gd name="T62" fmla="*/ 87 w 232"/>
                  <a:gd name="T63" fmla="*/ 10 h 114"/>
                  <a:gd name="T64" fmla="*/ 100 w 232"/>
                  <a:gd name="T65" fmla="*/ 15 h 114"/>
                  <a:gd name="T66" fmla="*/ 106 w 232"/>
                  <a:gd name="T67" fmla="*/ 18 h 114"/>
                  <a:gd name="T68" fmla="*/ 118 w 232"/>
                  <a:gd name="T69" fmla="*/ 31 h 114"/>
                  <a:gd name="T70" fmla="*/ 130 w 232"/>
                  <a:gd name="T71" fmla="*/ 43 h 114"/>
                  <a:gd name="T72" fmla="*/ 143 w 232"/>
                  <a:gd name="T73" fmla="*/ 58 h 114"/>
                  <a:gd name="T74" fmla="*/ 152 w 232"/>
                  <a:gd name="T75" fmla="*/ 67 h 114"/>
                  <a:gd name="T76" fmla="*/ 158 w 232"/>
                  <a:gd name="T77" fmla="*/ 77 h 114"/>
                  <a:gd name="T78" fmla="*/ 167 w 232"/>
                  <a:gd name="T79" fmla="*/ 82 h 114"/>
                  <a:gd name="T80" fmla="*/ 179 w 232"/>
                  <a:gd name="T81" fmla="*/ 86 h 114"/>
                  <a:gd name="T82" fmla="*/ 185 w 232"/>
                  <a:gd name="T83" fmla="*/ 89 h 114"/>
                  <a:gd name="T84" fmla="*/ 198 w 232"/>
                  <a:gd name="T85" fmla="*/ 89 h 114"/>
                  <a:gd name="T86" fmla="*/ 206 w 232"/>
                  <a:gd name="T87" fmla="*/ 89 h 114"/>
                  <a:gd name="T88" fmla="*/ 213 w 232"/>
                  <a:gd name="T89" fmla="*/ 86 h 114"/>
                  <a:gd name="T90" fmla="*/ 224 w 232"/>
                  <a:gd name="T91" fmla="*/ 79 h 114"/>
                  <a:gd name="T92" fmla="*/ 231 w 232"/>
                  <a:gd name="T93" fmla="*/ 11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2" h="114">
                    <a:moveTo>
                      <a:pt x="231" y="110"/>
                    </a:moveTo>
                    <a:lnTo>
                      <a:pt x="221" y="113"/>
                    </a:lnTo>
                    <a:lnTo>
                      <a:pt x="213" y="113"/>
                    </a:lnTo>
                    <a:lnTo>
                      <a:pt x="201" y="113"/>
                    </a:lnTo>
                    <a:lnTo>
                      <a:pt x="191" y="113"/>
                    </a:lnTo>
                    <a:lnTo>
                      <a:pt x="183" y="110"/>
                    </a:lnTo>
                    <a:lnTo>
                      <a:pt x="170" y="104"/>
                    </a:lnTo>
                    <a:lnTo>
                      <a:pt x="167" y="102"/>
                    </a:lnTo>
                    <a:lnTo>
                      <a:pt x="158" y="92"/>
                    </a:lnTo>
                    <a:lnTo>
                      <a:pt x="155" y="82"/>
                    </a:lnTo>
                    <a:lnTo>
                      <a:pt x="148" y="77"/>
                    </a:lnTo>
                    <a:lnTo>
                      <a:pt x="145" y="71"/>
                    </a:lnTo>
                    <a:lnTo>
                      <a:pt x="133" y="56"/>
                    </a:lnTo>
                    <a:lnTo>
                      <a:pt x="122" y="43"/>
                    </a:lnTo>
                    <a:lnTo>
                      <a:pt x="112" y="36"/>
                    </a:lnTo>
                    <a:lnTo>
                      <a:pt x="100" y="31"/>
                    </a:lnTo>
                    <a:lnTo>
                      <a:pt x="85" y="25"/>
                    </a:lnTo>
                    <a:lnTo>
                      <a:pt x="76" y="21"/>
                    </a:lnTo>
                    <a:lnTo>
                      <a:pt x="64" y="21"/>
                    </a:lnTo>
                    <a:lnTo>
                      <a:pt x="54" y="21"/>
                    </a:lnTo>
                    <a:lnTo>
                      <a:pt x="39" y="25"/>
                    </a:lnTo>
                    <a:lnTo>
                      <a:pt x="24" y="31"/>
                    </a:lnTo>
                    <a:lnTo>
                      <a:pt x="15" y="36"/>
                    </a:lnTo>
                    <a:lnTo>
                      <a:pt x="9" y="46"/>
                    </a:lnTo>
                    <a:lnTo>
                      <a:pt x="0" y="15"/>
                    </a:lnTo>
                    <a:lnTo>
                      <a:pt x="9" y="10"/>
                    </a:lnTo>
                    <a:lnTo>
                      <a:pt x="21" y="3"/>
                    </a:lnTo>
                    <a:lnTo>
                      <a:pt x="33" y="0"/>
                    </a:lnTo>
                    <a:lnTo>
                      <a:pt x="48" y="0"/>
                    </a:lnTo>
                    <a:lnTo>
                      <a:pt x="64" y="0"/>
                    </a:lnTo>
                    <a:lnTo>
                      <a:pt x="72" y="3"/>
                    </a:lnTo>
                    <a:lnTo>
                      <a:pt x="87" y="10"/>
                    </a:lnTo>
                    <a:lnTo>
                      <a:pt x="100" y="15"/>
                    </a:lnTo>
                    <a:lnTo>
                      <a:pt x="106" y="18"/>
                    </a:lnTo>
                    <a:lnTo>
                      <a:pt x="118" y="31"/>
                    </a:lnTo>
                    <a:lnTo>
                      <a:pt x="130" y="43"/>
                    </a:lnTo>
                    <a:lnTo>
                      <a:pt x="143" y="58"/>
                    </a:lnTo>
                    <a:lnTo>
                      <a:pt x="152" y="67"/>
                    </a:lnTo>
                    <a:lnTo>
                      <a:pt x="158" y="77"/>
                    </a:lnTo>
                    <a:lnTo>
                      <a:pt x="167" y="82"/>
                    </a:lnTo>
                    <a:lnTo>
                      <a:pt x="179" y="86"/>
                    </a:lnTo>
                    <a:lnTo>
                      <a:pt x="185" y="89"/>
                    </a:lnTo>
                    <a:lnTo>
                      <a:pt x="198" y="89"/>
                    </a:lnTo>
                    <a:lnTo>
                      <a:pt x="206" y="89"/>
                    </a:lnTo>
                    <a:lnTo>
                      <a:pt x="213" y="86"/>
                    </a:lnTo>
                    <a:lnTo>
                      <a:pt x="224" y="79"/>
                    </a:lnTo>
                    <a:lnTo>
                      <a:pt x="231" y="110"/>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168" name="Freeform 12"/>
              <p:cNvSpPr>
                <a:spLocks/>
              </p:cNvSpPr>
              <p:nvPr/>
            </p:nvSpPr>
            <p:spPr bwMode="ltGray">
              <a:xfrm>
                <a:off x="151" y="121"/>
                <a:ext cx="233" cy="120"/>
              </a:xfrm>
              <a:custGeom>
                <a:avLst/>
                <a:gdLst>
                  <a:gd name="T0" fmla="*/ 232 w 233"/>
                  <a:gd name="T1" fmla="*/ 116 h 120"/>
                  <a:gd name="T2" fmla="*/ 223 w 233"/>
                  <a:gd name="T3" fmla="*/ 116 h 120"/>
                  <a:gd name="T4" fmla="*/ 214 w 233"/>
                  <a:gd name="T5" fmla="*/ 119 h 120"/>
                  <a:gd name="T6" fmla="*/ 204 w 233"/>
                  <a:gd name="T7" fmla="*/ 119 h 120"/>
                  <a:gd name="T8" fmla="*/ 193 w 233"/>
                  <a:gd name="T9" fmla="*/ 116 h 120"/>
                  <a:gd name="T10" fmla="*/ 183 w 233"/>
                  <a:gd name="T11" fmla="*/ 112 h 120"/>
                  <a:gd name="T12" fmla="*/ 174 w 233"/>
                  <a:gd name="T13" fmla="*/ 106 h 120"/>
                  <a:gd name="T14" fmla="*/ 168 w 233"/>
                  <a:gd name="T15" fmla="*/ 103 h 120"/>
                  <a:gd name="T16" fmla="*/ 158 w 233"/>
                  <a:gd name="T17" fmla="*/ 94 h 120"/>
                  <a:gd name="T18" fmla="*/ 156 w 233"/>
                  <a:gd name="T19" fmla="*/ 85 h 120"/>
                  <a:gd name="T20" fmla="*/ 150 w 233"/>
                  <a:gd name="T21" fmla="*/ 78 h 120"/>
                  <a:gd name="T22" fmla="*/ 147 w 233"/>
                  <a:gd name="T23" fmla="*/ 72 h 120"/>
                  <a:gd name="T24" fmla="*/ 137 w 233"/>
                  <a:gd name="T25" fmla="*/ 60 h 120"/>
                  <a:gd name="T26" fmla="*/ 122 w 233"/>
                  <a:gd name="T27" fmla="*/ 44 h 120"/>
                  <a:gd name="T28" fmla="*/ 116 w 233"/>
                  <a:gd name="T29" fmla="*/ 38 h 120"/>
                  <a:gd name="T30" fmla="*/ 101 w 233"/>
                  <a:gd name="T31" fmla="*/ 31 h 120"/>
                  <a:gd name="T32" fmla="*/ 86 w 233"/>
                  <a:gd name="T33" fmla="*/ 25 h 120"/>
                  <a:gd name="T34" fmla="*/ 76 w 233"/>
                  <a:gd name="T35" fmla="*/ 22 h 120"/>
                  <a:gd name="T36" fmla="*/ 67 w 233"/>
                  <a:gd name="T37" fmla="*/ 22 h 120"/>
                  <a:gd name="T38" fmla="*/ 55 w 233"/>
                  <a:gd name="T39" fmla="*/ 22 h 120"/>
                  <a:gd name="T40" fmla="*/ 40 w 233"/>
                  <a:gd name="T41" fmla="*/ 28 h 120"/>
                  <a:gd name="T42" fmla="*/ 25 w 233"/>
                  <a:gd name="T43" fmla="*/ 31 h 120"/>
                  <a:gd name="T44" fmla="*/ 18 w 233"/>
                  <a:gd name="T45" fmla="*/ 41 h 120"/>
                  <a:gd name="T46" fmla="*/ 12 w 233"/>
                  <a:gd name="T47" fmla="*/ 47 h 120"/>
                  <a:gd name="T48" fmla="*/ 0 w 233"/>
                  <a:gd name="T49" fmla="*/ 16 h 120"/>
                  <a:gd name="T50" fmla="*/ 10 w 233"/>
                  <a:gd name="T51" fmla="*/ 10 h 120"/>
                  <a:gd name="T52" fmla="*/ 21 w 233"/>
                  <a:gd name="T53" fmla="*/ 7 h 120"/>
                  <a:gd name="T54" fmla="*/ 36 w 233"/>
                  <a:gd name="T55" fmla="*/ 3 h 120"/>
                  <a:gd name="T56" fmla="*/ 49 w 233"/>
                  <a:gd name="T57" fmla="*/ 0 h 120"/>
                  <a:gd name="T58" fmla="*/ 64 w 233"/>
                  <a:gd name="T59" fmla="*/ 3 h 120"/>
                  <a:gd name="T60" fmla="*/ 76 w 233"/>
                  <a:gd name="T61" fmla="*/ 7 h 120"/>
                  <a:gd name="T62" fmla="*/ 89 w 233"/>
                  <a:gd name="T63" fmla="*/ 13 h 120"/>
                  <a:gd name="T64" fmla="*/ 101 w 233"/>
                  <a:gd name="T65" fmla="*/ 16 h 120"/>
                  <a:gd name="T66" fmla="*/ 107 w 233"/>
                  <a:gd name="T67" fmla="*/ 22 h 120"/>
                  <a:gd name="T68" fmla="*/ 119 w 233"/>
                  <a:gd name="T69" fmla="*/ 31 h 120"/>
                  <a:gd name="T70" fmla="*/ 132 w 233"/>
                  <a:gd name="T71" fmla="*/ 47 h 120"/>
                  <a:gd name="T72" fmla="*/ 143 w 233"/>
                  <a:gd name="T73" fmla="*/ 60 h 120"/>
                  <a:gd name="T74" fmla="*/ 153 w 233"/>
                  <a:gd name="T75" fmla="*/ 72 h 120"/>
                  <a:gd name="T76" fmla="*/ 158 w 233"/>
                  <a:gd name="T77" fmla="*/ 78 h 120"/>
                  <a:gd name="T78" fmla="*/ 171 w 233"/>
                  <a:gd name="T79" fmla="*/ 85 h 120"/>
                  <a:gd name="T80" fmla="*/ 180 w 233"/>
                  <a:gd name="T81" fmla="*/ 91 h 120"/>
                  <a:gd name="T82" fmla="*/ 189 w 233"/>
                  <a:gd name="T83" fmla="*/ 94 h 120"/>
                  <a:gd name="T84" fmla="*/ 199 w 233"/>
                  <a:gd name="T85" fmla="*/ 94 h 120"/>
                  <a:gd name="T86" fmla="*/ 208 w 233"/>
                  <a:gd name="T87" fmla="*/ 91 h 120"/>
                  <a:gd name="T88" fmla="*/ 214 w 233"/>
                  <a:gd name="T89" fmla="*/ 91 h 120"/>
                  <a:gd name="T90" fmla="*/ 226 w 233"/>
                  <a:gd name="T91" fmla="*/ 85 h 120"/>
                  <a:gd name="T92" fmla="*/ 232 w 233"/>
                  <a:gd name="T93" fmla="*/ 11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3" h="120">
                    <a:moveTo>
                      <a:pt x="232" y="116"/>
                    </a:moveTo>
                    <a:lnTo>
                      <a:pt x="223" y="116"/>
                    </a:lnTo>
                    <a:lnTo>
                      <a:pt x="214" y="119"/>
                    </a:lnTo>
                    <a:lnTo>
                      <a:pt x="204" y="119"/>
                    </a:lnTo>
                    <a:lnTo>
                      <a:pt x="193" y="116"/>
                    </a:lnTo>
                    <a:lnTo>
                      <a:pt x="183" y="112"/>
                    </a:lnTo>
                    <a:lnTo>
                      <a:pt x="174" y="106"/>
                    </a:lnTo>
                    <a:lnTo>
                      <a:pt x="168" y="103"/>
                    </a:lnTo>
                    <a:lnTo>
                      <a:pt x="158" y="94"/>
                    </a:lnTo>
                    <a:lnTo>
                      <a:pt x="156" y="85"/>
                    </a:lnTo>
                    <a:lnTo>
                      <a:pt x="150" y="78"/>
                    </a:lnTo>
                    <a:lnTo>
                      <a:pt x="147" y="72"/>
                    </a:lnTo>
                    <a:lnTo>
                      <a:pt x="137" y="60"/>
                    </a:lnTo>
                    <a:lnTo>
                      <a:pt x="122" y="44"/>
                    </a:lnTo>
                    <a:lnTo>
                      <a:pt x="116" y="38"/>
                    </a:lnTo>
                    <a:lnTo>
                      <a:pt x="101" y="31"/>
                    </a:lnTo>
                    <a:lnTo>
                      <a:pt x="86" y="25"/>
                    </a:lnTo>
                    <a:lnTo>
                      <a:pt x="76" y="22"/>
                    </a:lnTo>
                    <a:lnTo>
                      <a:pt x="67" y="22"/>
                    </a:lnTo>
                    <a:lnTo>
                      <a:pt x="55" y="22"/>
                    </a:lnTo>
                    <a:lnTo>
                      <a:pt x="40" y="28"/>
                    </a:lnTo>
                    <a:lnTo>
                      <a:pt x="25" y="31"/>
                    </a:lnTo>
                    <a:lnTo>
                      <a:pt x="18" y="41"/>
                    </a:lnTo>
                    <a:lnTo>
                      <a:pt x="12" y="47"/>
                    </a:lnTo>
                    <a:lnTo>
                      <a:pt x="0" y="16"/>
                    </a:lnTo>
                    <a:lnTo>
                      <a:pt x="10" y="10"/>
                    </a:lnTo>
                    <a:lnTo>
                      <a:pt x="21" y="7"/>
                    </a:lnTo>
                    <a:lnTo>
                      <a:pt x="36" y="3"/>
                    </a:lnTo>
                    <a:lnTo>
                      <a:pt x="49" y="0"/>
                    </a:lnTo>
                    <a:lnTo>
                      <a:pt x="64" y="3"/>
                    </a:lnTo>
                    <a:lnTo>
                      <a:pt x="76" y="7"/>
                    </a:lnTo>
                    <a:lnTo>
                      <a:pt x="89" y="13"/>
                    </a:lnTo>
                    <a:lnTo>
                      <a:pt x="101" y="16"/>
                    </a:lnTo>
                    <a:lnTo>
                      <a:pt x="107" y="22"/>
                    </a:lnTo>
                    <a:lnTo>
                      <a:pt x="119" y="31"/>
                    </a:lnTo>
                    <a:lnTo>
                      <a:pt x="132" y="47"/>
                    </a:lnTo>
                    <a:lnTo>
                      <a:pt x="143" y="60"/>
                    </a:lnTo>
                    <a:lnTo>
                      <a:pt x="153" y="72"/>
                    </a:lnTo>
                    <a:lnTo>
                      <a:pt x="158" y="78"/>
                    </a:lnTo>
                    <a:lnTo>
                      <a:pt x="171" y="85"/>
                    </a:lnTo>
                    <a:lnTo>
                      <a:pt x="180" y="91"/>
                    </a:lnTo>
                    <a:lnTo>
                      <a:pt x="189" y="94"/>
                    </a:lnTo>
                    <a:lnTo>
                      <a:pt x="199" y="94"/>
                    </a:lnTo>
                    <a:lnTo>
                      <a:pt x="208" y="91"/>
                    </a:lnTo>
                    <a:lnTo>
                      <a:pt x="214" y="91"/>
                    </a:lnTo>
                    <a:lnTo>
                      <a:pt x="226" y="85"/>
                    </a:lnTo>
                    <a:lnTo>
                      <a:pt x="232" y="116"/>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169" name="Freeform 13"/>
              <p:cNvSpPr>
                <a:spLocks/>
              </p:cNvSpPr>
              <p:nvPr/>
            </p:nvSpPr>
            <p:spPr bwMode="ltGray">
              <a:xfrm>
                <a:off x="1756" y="3890"/>
                <a:ext cx="228" cy="116"/>
              </a:xfrm>
              <a:custGeom>
                <a:avLst/>
                <a:gdLst>
                  <a:gd name="T0" fmla="*/ 227 w 228"/>
                  <a:gd name="T1" fmla="*/ 112 h 116"/>
                  <a:gd name="T2" fmla="*/ 220 w 228"/>
                  <a:gd name="T3" fmla="*/ 115 h 116"/>
                  <a:gd name="T4" fmla="*/ 209 w 228"/>
                  <a:gd name="T5" fmla="*/ 115 h 116"/>
                  <a:gd name="T6" fmla="*/ 200 w 228"/>
                  <a:gd name="T7" fmla="*/ 115 h 116"/>
                  <a:gd name="T8" fmla="*/ 187 w 228"/>
                  <a:gd name="T9" fmla="*/ 112 h 116"/>
                  <a:gd name="T10" fmla="*/ 179 w 228"/>
                  <a:gd name="T11" fmla="*/ 108 h 116"/>
                  <a:gd name="T12" fmla="*/ 169 w 228"/>
                  <a:gd name="T13" fmla="*/ 105 h 116"/>
                  <a:gd name="T14" fmla="*/ 164 w 228"/>
                  <a:gd name="T15" fmla="*/ 100 h 116"/>
                  <a:gd name="T16" fmla="*/ 157 w 228"/>
                  <a:gd name="T17" fmla="*/ 90 h 116"/>
                  <a:gd name="T18" fmla="*/ 151 w 228"/>
                  <a:gd name="T19" fmla="*/ 84 h 116"/>
                  <a:gd name="T20" fmla="*/ 148 w 228"/>
                  <a:gd name="T21" fmla="*/ 77 h 116"/>
                  <a:gd name="T22" fmla="*/ 145 w 228"/>
                  <a:gd name="T23" fmla="*/ 72 h 116"/>
                  <a:gd name="T24" fmla="*/ 133 w 228"/>
                  <a:gd name="T25" fmla="*/ 56 h 116"/>
                  <a:gd name="T26" fmla="*/ 118 w 228"/>
                  <a:gd name="T27" fmla="*/ 41 h 116"/>
                  <a:gd name="T28" fmla="*/ 112 w 228"/>
                  <a:gd name="T29" fmla="*/ 35 h 116"/>
                  <a:gd name="T30" fmla="*/ 96 w 228"/>
                  <a:gd name="T31" fmla="*/ 31 h 116"/>
                  <a:gd name="T32" fmla="*/ 84 w 228"/>
                  <a:gd name="T33" fmla="*/ 25 h 116"/>
                  <a:gd name="T34" fmla="*/ 73 w 228"/>
                  <a:gd name="T35" fmla="*/ 22 h 116"/>
                  <a:gd name="T36" fmla="*/ 63 w 228"/>
                  <a:gd name="T37" fmla="*/ 19 h 116"/>
                  <a:gd name="T38" fmla="*/ 51 w 228"/>
                  <a:gd name="T39" fmla="*/ 22 h 116"/>
                  <a:gd name="T40" fmla="*/ 36 w 228"/>
                  <a:gd name="T41" fmla="*/ 25 h 116"/>
                  <a:gd name="T42" fmla="*/ 21 w 228"/>
                  <a:gd name="T43" fmla="*/ 31 h 116"/>
                  <a:gd name="T44" fmla="*/ 15 w 228"/>
                  <a:gd name="T45" fmla="*/ 38 h 116"/>
                  <a:gd name="T46" fmla="*/ 9 w 228"/>
                  <a:gd name="T47" fmla="*/ 43 h 116"/>
                  <a:gd name="T48" fmla="*/ 0 w 228"/>
                  <a:gd name="T49" fmla="*/ 13 h 116"/>
                  <a:gd name="T50" fmla="*/ 6 w 228"/>
                  <a:gd name="T51" fmla="*/ 10 h 116"/>
                  <a:gd name="T52" fmla="*/ 21 w 228"/>
                  <a:gd name="T53" fmla="*/ 4 h 116"/>
                  <a:gd name="T54" fmla="*/ 33 w 228"/>
                  <a:gd name="T55" fmla="*/ 0 h 116"/>
                  <a:gd name="T56" fmla="*/ 48 w 228"/>
                  <a:gd name="T57" fmla="*/ 0 h 116"/>
                  <a:gd name="T58" fmla="*/ 61 w 228"/>
                  <a:gd name="T59" fmla="*/ 0 h 116"/>
                  <a:gd name="T60" fmla="*/ 73 w 228"/>
                  <a:gd name="T61" fmla="*/ 4 h 116"/>
                  <a:gd name="T62" fmla="*/ 88 w 228"/>
                  <a:gd name="T63" fmla="*/ 10 h 116"/>
                  <a:gd name="T64" fmla="*/ 96 w 228"/>
                  <a:gd name="T65" fmla="*/ 13 h 116"/>
                  <a:gd name="T66" fmla="*/ 103 w 228"/>
                  <a:gd name="T67" fmla="*/ 19 h 116"/>
                  <a:gd name="T68" fmla="*/ 118 w 228"/>
                  <a:gd name="T69" fmla="*/ 31 h 116"/>
                  <a:gd name="T70" fmla="*/ 130 w 228"/>
                  <a:gd name="T71" fmla="*/ 43 h 116"/>
                  <a:gd name="T72" fmla="*/ 139 w 228"/>
                  <a:gd name="T73" fmla="*/ 56 h 116"/>
                  <a:gd name="T74" fmla="*/ 148 w 228"/>
                  <a:gd name="T75" fmla="*/ 69 h 116"/>
                  <a:gd name="T76" fmla="*/ 157 w 228"/>
                  <a:gd name="T77" fmla="*/ 74 h 116"/>
                  <a:gd name="T78" fmla="*/ 166 w 228"/>
                  <a:gd name="T79" fmla="*/ 84 h 116"/>
                  <a:gd name="T80" fmla="*/ 175 w 228"/>
                  <a:gd name="T81" fmla="*/ 87 h 116"/>
                  <a:gd name="T82" fmla="*/ 184 w 228"/>
                  <a:gd name="T83" fmla="*/ 90 h 116"/>
                  <a:gd name="T84" fmla="*/ 194 w 228"/>
                  <a:gd name="T85" fmla="*/ 90 h 116"/>
                  <a:gd name="T86" fmla="*/ 202 w 228"/>
                  <a:gd name="T87" fmla="*/ 90 h 116"/>
                  <a:gd name="T88" fmla="*/ 209 w 228"/>
                  <a:gd name="T89" fmla="*/ 87 h 116"/>
                  <a:gd name="T90" fmla="*/ 220 w 228"/>
                  <a:gd name="T91" fmla="*/ 81 h 116"/>
                  <a:gd name="T92" fmla="*/ 227 w 228"/>
                  <a:gd name="T93" fmla="*/ 11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8" h="116">
                    <a:moveTo>
                      <a:pt x="227" y="112"/>
                    </a:moveTo>
                    <a:lnTo>
                      <a:pt x="220" y="115"/>
                    </a:lnTo>
                    <a:lnTo>
                      <a:pt x="209" y="115"/>
                    </a:lnTo>
                    <a:lnTo>
                      <a:pt x="200" y="115"/>
                    </a:lnTo>
                    <a:lnTo>
                      <a:pt x="187" y="112"/>
                    </a:lnTo>
                    <a:lnTo>
                      <a:pt x="179" y="108"/>
                    </a:lnTo>
                    <a:lnTo>
                      <a:pt x="169" y="105"/>
                    </a:lnTo>
                    <a:lnTo>
                      <a:pt x="164" y="100"/>
                    </a:lnTo>
                    <a:lnTo>
                      <a:pt x="157" y="90"/>
                    </a:lnTo>
                    <a:lnTo>
                      <a:pt x="151" y="84"/>
                    </a:lnTo>
                    <a:lnTo>
                      <a:pt x="148" y="77"/>
                    </a:lnTo>
                    <a:lnTo>
                      <a:pt x="145" y="72"/>
                    </a:lnTo>
                    <a:lnTo>
                      <a:pt x="133" y="56"/>
                    </a:lnTo>
                    <a:lnTo>
                      <a:pt x="118" y="41"/>
                    </a:lnTo>
                    <a:lnTo>
                      <a:pt x="112" y="35"/>
                    </a:lnTo>
                    <a:lnTo>
                      <a:pt x="96" y="31"/>
                    </a:lnTo>
                    <a:lnTo>
                      <a:pt x="84" y="25"/>
                    </a:lnTo>
                    <a:lnTo>
                      <a:pt x="73" y="22"/>
                    </a:lnTo>
                    <a:lnTo>
                      <a:pt x="63" y="19"/>
                    </a:lnTo>
                    <a:lnTo>
                      <a:pt x="51" y="22"/>
                    </a:lnTo>
                    <a:lnTo>
                      <a:pt x="36" y="25"/>
                    </a:lnTo>
                    <a:lnTo>
                      <a:pt x="21" y="31"/>
                    </a:lnTo>
                    <a:lnTo>
                      <a:pt x="15" y="38"/>
                    </a:lnTo>
                    <a:lnTo>
                      <a:pt x="9" y="43"/>
                    </a:lnTo>
                    <a:lnTo>
                      <a:pt x="0" y="13"/>
                    </a:lnTo>
                    <a:lnTo>
                      <a:pt x="6" y="10"/>
                    </a:lnTo>
                    <a:lnTo>
                      <a:pt x="21" y="4"/>
                    </a:lnTo>
                    <a:lnTo>
                      <a:pt x="33" y="0"/>
                    </a:lnTo>
                    <a:lnTo>
                      <a:pt x="48" y="0"/>
                    </a:lnTo>
                    <a:lnTo>
                      <a:pt x="61" y="0"/>
                    </a:lnTo>
                    <a:lnTo>
                      <a:pt x="73" y="4"/>
                    </a:lnTo>
                    <a:lnTo>
                      <a:pt x="88" y="10"/>
                    </a:lnTo>
                    <a:lnTo>
                      <a:pt x="96" y="13"/>
                    </a:lnTo>
                    <a:lnTo>
                      <a:pt x="103" y="19"/>
                    </a:lnTo>
                    <a:lnTo>
                      <a:pt x="118" y="31"/>
                    </a:lnTo>
                    <a:lnTo>
                      <a:pt x="130" y="43"/>
                    </a:lnTo>
                    <a:lnTo>
                      <a:pt x="139" y="56"/>
                    </a:lnTo>
                    <a:lnTo>
                      <a:pt x="148" y="69"/>
                    </a:lnTo>
                    <a:lnTo>
                      <a:pt x="157" y="74"/>
                    </a:lnTo>
                    <a:lnTo>
                      <a:pt x="166" y="84"/>
                    </a:lnTo>
                    <a:lnTo>
                      <a:pt x="175" y="87"/>
                    </a:lnTo>
                    <a:lnTo>
                      <a:pt x="184" y="90"/>
                    </a:lnTo>
                    <a:lnTo>
                      <a:pt x="194" y="90"/>
                    </a:lnTo>
                    <a:lnTo>
                      <a:pt x="202" y="90"/>
                    </a:lnTo>
                    <a:lnTo>
                      <a:pt x="209" y="87"/>
                    </a:lnTo>
                    <a:lnTo>
                      <a:pt x="220" y="81"/>
                    </a:lnTo>
                    <a:lnTo>
                      <a:pt x="227" y="112"/>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170" name="Freeform 14"/>
              <p:cNvSpPr>
                <a:spLocks/>
              </p:cNvSpPr>
              <p:nvPr/>
            </p:nvSpPr>
            <p:spPr bwMode="ltGray">
              <a:xfrm>
                <a:off x="5489" y="3411"/>
                <a:ext cx="228" cy="116"/>
              </a:xfrm>
              <a:custGeom>
                <a:avLst/>
                <a:gdLst>
                  <a:gd name="T0" fmla="*/ 227 w 228"/>
                  <a:gd name="T1" fmla="*/ 3 h 116"/>
                  <a:gd name="T2" fmla="*/ 220 w 228"/>
                  <a:gd name="T3" fmla="*/ 3 h 116"/>
                  <a:gd name="T4" fmla="*/ 209 w 228"/>
                  <a:gd name="T5" fmla="*/ 0 h 116"/>
                  <a:gd name="T6" fmla="*/ 200 w 228"/>
                  <a:gd name="T7" fmla="*/ 0 h 116"/>
                  <a:gd name="T8" fmla="*/ 190 w 228"/>
                  <a:gd name="T9" fmla="*/ 3 h 116"/>
                  <a:gd name="T10" fmla="*/ 179 w 228"/>
                  <a:gd name="T11" fmla="*/ 6 h 116"/>
                  <a:gd name="T12" fmla="*/ 169 w 228"/>
                  <a:gd name="T13" fmla="*/ 9 h 116"/>
                  <a:gd name="T14" fmla="*/ 164 w 228"/>
                  <a:gd name="T15" fmla="*/ 16 h 116"/>
                  <a:gd name="T16" fmla="*/ 157 w 228"/>
                  <a:gd name="T17" fmla="*/ 24 h 116"/>
                  <a:gd name="T18" fmla="*/ 151 w 228"/>
                  <a:gd name="T19" fmla="*/ 34 h 116"/>
                  <a:gd name="T20" fmla="*/ 148 w 228"/>
                  <a:gd name="T21" fmla="*/ 40 h 116"/>
                  <a:gd name="T22" fmla="*/ 145 w 228"/>
                  <a:gd name="T23" fmla="*/ 47 h 116"/>
                  <a:gd name="T24" fmla="*/ 133 w 228"/>
                  <a:gd name="T25" fmla="*/ 58 h 116"/>
                  <a:gd name="T26" fmla="*/ 118 w 228"/>
                  <a:gd name="T27" fmla="*/ 74 h 116"/>
                  <a:gd name="T28" fmla="*/ 112 w 228"/>
                  <a:gd name="T29" fmla="*/ 78 h 116"/>
                  <a:gd name="T30" fmla="*/ 96 w 228"/>
                  <a:gd name="T31" fmla="*/ 87 h 116"/>
                  <a:gd name="T32" fmla="*/ 84 w 228"/>
                  <a:gd name="T33" fmla="*/ 90 h 116"/>
                  <a:gd name="T34" fmla="*/ 73 w 228"/>
                  <a:gd name="T35" fmla="*/ 94 h 116"/>
                  <a:gd name="T36" fmla="*/ 63 w 228"/>
                  <a:gd name="T37" fmla="*/ 96 h 116"/>
                  <a:gd name="T38" fmla="*/ 51 w 228"/>
                  <a:gd name="T39" fmla="*/ 94 h 116"/>
                  <a:gd name="T40" fmla="*/ 36 w 228"/>
                  <a:gd name="T41" fmla="*/ 90 h 116"/>
                  <a:gd name="T42" fmla="*/ 21 w 228"/>
                  <a:gd name="T43" fmla="*/ 84 h 116"/>
                  <a:gd name="T44" fmla="*/ 15 w 228"/>
                  <a:gd name="T45" fmla="*/ 78 h 116"/>
                  <a:gd name="T46" fmla="*/ 9 w 228"/>
                  <a:gd name="T47" fmla="*/ 71 h 116"/>
                  <a:gd name="T48" fmla="*/ 0 w 228"/>
                  <a:gd name="T49" fmla="*/ 102 h 116"/>
                  <a:gd name="T50" fmla="*/ 6 w 228"/>
                  <a:gd name="T51" fmla="*/ 109 h 116"/>
                  <a:gd name="T52" fmla="*/ 18 w 228"/>
                  <a:gd name="T53" fmla="*/ 112 h 116"/>
                  <a:gd name="T54" fmla="*/ 33 w 228"/>
                  <a:gd name="T55" fmla="*/ 115 h 116"/>
                  <a:gd name="T56" fmla="*/ 48 w 228"/>
                  <a:gd name="T57" fmla="*/ 115 h 116"/>
                  <a:gd name="T58" fmla="*/ 61 w 228"/>
                  <a:gd name="T59" fmla="*/ 115 h 116"/>
                  <a:gd name="T60" fmla="*/ 73 w 228"/>
                  <a:gd name="T61" fmla="*/ 112 h 116"/>
                  <a:gd name="T62" fmla="*/ 88 w 228"/>
                  <a:gd name="T63" fmla="*/ 109 h 116"/>
                  <a:gd name="T64" fmla="*/ 96 w 228"/>
                  <a:gd name="T65" fmla="*/ 102 h 116"/>
                  <a:gd name="T66" fmla="*/ 103 w 228"/>
                  <a:gd name="T67" fmla="*/ 96 h 116"/>
                  <a:gd name="T68" fmla="*/ 118 w 228"/>
                  <a:gd name="T69" fmla="*/ 84 h 116"/>
                  <a:gd name="T70" fmla="*/ 130 w 228"/>
                  <a:gd name="T71" fmla="*/ 71 h 116"/>
                  <a:gd name="T72" fmla="*/ 139 w 228"/>
                  <a:gd name="T73" fmla="*/ 58 h 116"/>
                  <a:gd name="T74" fmla="*/ 148 w 228"/>
                  <a:gd name="T75" fmla="*/ 47 h 116"/>
                  <a:gd name="T76" fmla="*/ 157 w 228"/>
                  <a:gd name="T77" fmla="*/ 40 h 116"/>
                  <a:gd name="T78" fmla="*/ 166 w 228"/>
                  <a:gd name="T79" fmla="*/ 34 h 116"/>
                  <a:gd name="T80" fmla="*/ 175 w 228"/>
                  <a:gd name="T81" fmla="*/ 27 h 116"/>
                  <a:gd name="T82" fmla="*/ 184 w 228"/>
                  <a:gd name="T83" fmla="*/ 24 h 116"/>
                  <a:gd name="T84" fmla="*/ 194 w 228"/>
                  <a:gd name="T85" fmla="*/ 24 h 116"/>
                  <a:gd name="T86" fmla="*/ 202 w 228"/>
                  <a:gd name="T87" fmla="*/ 24 h 116"/>
                  <a:gd name="T88" fmla="*/ 209 w 228"/>
                  <a:gd name="T89" fmla="*/ 27 h 116"/>
                  <a:gd name="T90" fmla="*/ 220 w 228"/>
                  <a:gd name="T91" fmla="*/ 34 h 116"/>
                  <a:gd name="T92" fmla="*/ 227 w 228"/>
                  <a:gd name="T93" fmla="*/ 3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8" h="116">
                    <a:moveTo>
                      <a:pt x="227" y="3"/>
                    </a:moveTo>
                    <a:lnTo>
                      <a:pt x="220" y="3"/>
                    </a:lnTo>
                    <a:lnTo>
                      <a:pt x="209" y="0"/>
                    </a:lnTo>
                    <a:lnTo>
                      <a:pt x="200" y="0"/>
                    </a:lnTo>
                    <a:lnTo>
                      <a:pt x="190" y="3"/>
                    </a:lnTo>
                    <a:lnTo>
                      <a:pt x="179" y="6"/>
                    </a:lnTo>
                    <a:lnTo>
                      <a:pt x="169" y="9"/>
                    </a:lnTo>
                    <a:lnTo>
                      <a:pt x="164" y="16"/>
                    </a:lnTo>
                    <a:lnTo>
                      <a:pt x="157" y="24"/>
                    </a:lnTo>
                    <a:lnTo>
                      <a:pt x="151" y="34"/>
                    </a:lnTo>
                    <a:lnTo>
                      <a:pt x="148" y="40"/>
                    </a:lnTo>
                    <a:lnTo>
                      <a:pt x="145" y="47"/>
                    </a:lnTo>
                    <a:lnTo>
                      <a:pt x="133" y="58"/>
                    </a:lnTo>
                    <a:lnTo>
                      <a:pt x="118" y="74"/>
                    </a:lnTo>
                    <a:lnTo>
                      <a:pt x="112" y="78"/>
                    </a:lnTo>
                    <a:lnTo>
                      <a:pt x="96" y="87"/>
                    </a:lnTo>
                    <a:lnTo>
                      <a:pt x="84" y="90"/>
                    </a:lnTo>
                    <a:lnTo>
                      <a:pt x="73" y="94"/>
                    </a:lnTo>
                    <a:lnTo>
                      <a:pt x="63" y="96"/>
                    </a:lnTo>
                    <a:lnTo>
                      <a:pt x="51" y="94"/>
                    </a:lnTo>
                    <a:lnTo>
                      <a:pt x="36" y="90"/>
                    </a:lnTo>
                    <a:lnTo>
                      <a:pt x="21" y="84"/>
                    </a:lnTo>
                    <a:lnTo>
                      <a:pt x="15" y="78"/>
                    </a:lnTo>
                    <a:lnTo>
                      <a:pt x="9" y="71"/>
                    </a:lnTo>
                    <a:lnTo>
                      <a:pt x="0" y="102"/>
                    </a:lnTo>
                    <a:lnTo>
                      <a:pt x="6" y="109"/>
                    </a:lnTo>
                    <a:lnTo>
                      <a:pt x="18" y="112"/>
                    </a:lnTo>
                    <a:lnTo>
                      <a:pt x="33" y="115"/>
                    </a:lnTo>
                    <a:lnTo>
                      <a:pt x="48" y="115"/>
                    </a:lnTo>
                    <a:lnTo>
                      <a:pt x="61" y="115"/>
                    </a:lnTo>
                    <a:lnTo>
                      <a:pt x="73" y="112"/>
                    </a:lnTo>
                    <a:lnTo>
                      <a:pt x="88" y="109"/>
                    </a:lnTo>
                    <a:lnTo>
                      <a:pt x="96" y="102"/>
                    </a:lnTo>
                    <a:lnTo>
                      <a:pt x="103" y="96"/>
                    </a:lnTo>
                    <a:lnTo>
                      <a:pt x="118" y="84"/>
                    </a:lnTo>
                    <a:lnTo>
                      <a:pt x="130" y="71"/>
                    </a:lnTo>
                    <a:lnTo>
                      <a:pt x="139" y="58"/>
                    </a:lnTo>
                    <a:lnTo>
                      <a:pt x="148" y="47"/>
                    </a:lnTo>
                    <a:lnTo>
                      <a:pt x="157" y="40"/>
                    </a:lnTo>
                    <a:lnTo>
                      <a:pt x="166" y="34"/>
                    </a:lnTo>
                    <a:lnTo>
                      <a:pt x="175" y="27"/>
                    </a:lnTo>
                    <a:lnTo>
                      <a:pt x="184" y="24"/>
                    </a:lnTo>
                    <a:lnTo>
                      <a:pt x="194" y="24"/>
                    </a:lnTo>
                    <a:lnTo>
                      <a:pt x="202" y="24"/>
                    </a:lnTo>
                    <a:lnTo>
                      <a:pt x="209" y="27"/>
                    </a:lnTo>
                    <a:lnTo>
                      <a:pt x="220" y="34"/>
                    </a:lnTo>
                    <a:lnTo>
                      <a:pt x="227" y="3"/>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171" name="Freeform 15"/>
              <p:cNvSpPr>
                <a:spLocks/>
              </p:cNvSpPr>
              <p:nvPr/>
            </p:nvSpPr>
            <p:spPr bwMode="ltGray">
              <a:xfrm>
                <a:off x="5442" y="2855"/>
                <a:ext cx="66" cy="61"/>
              </a:xfrm>
              <a:custGeom>
                <a:avLst/>
                <a:gdLst>
                  <a:gd name="T0" fmla="*/ 21 w 66"/>
                  <a:gd name="T1" fmla="*/ 0 h 61"/>
                  <a:gd name="T2" fmla="*/ 0 w 66"/>
                  <a:gd name="T3" fmla="*/ 39 h 61"/>
                  <a:gd name="T4" fmla="*/ 41 w 66"/>
                  <a:gd name="T5" fmla="*/ 60 h 61"/>
                  <a:gd name="T6" fmla="*/ 65 w 66"/>
                  <a:gd name="T7" fmla="*/ 20 h 61"/>
                  <a:gd name="T8" fmla="*/ 21 w 66"/>
                  <a:gd name="T9" fmla="*/ 0 h 61"/>
                </a:gdLst>
                <a:ahLst/>
                <a:cxnLst>
                  <a:cxn ang="0">
                    <a:pos x="T0" y="T1"/>
                  </a:cxn>
                  <a:cxn ang="0">
                    <a:pos x="T2" y="T3"/>
                  </a:cxn>
                  <a:cxn ang="0">
                    <a:pos x="T4" y="T5"/>
                  </a:cxn>
                  <a:cxn ang="0">
                    <a:pos x="T6" y="T7"/>
                  </a:cxn>
                  <a:cxn ang="0">
                    <a:pos x="T8" y="T9"/>
                  </a:cxn>
                </a:cxnLst>
                <a:rect l="0" t="0" r="r" b="b"/>
                <a:pathLst>
                  <a:path w="66" h="61">
                    <a:moveTo>
                      <a:pt x="21" y="0"/>
                    </a:moveTo>
                    <a:lnTo>
                      <a:pt x="0" y="39"/>
                    </a:lnTo>
                    <a:lnTo>
                      <a:pt x="41" y="60"/>
                    </a:lnTo>
                    <a:lnTo>
                      <a:pt x="65" y="20"/>
                    </a:lnTo>
                    <a:lnTo>
                      <a:pt x="21" y="0"/>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172" name="Freeform 16"/>
              <p:cNvSpPr>
                <a:spLocks/>
              </p:cNvSpPr>
              <p:nvPr/>
            </p:nvSpPr>
            <p:spPr bwMode="ltGray">
              <a:xfrm>
                <a:off x="3764" y="4046"/>
                <a:ext cx="61" cy="65"/>
              </a:xfrm>
              <a:custGeom>
                <a:avLst/>
                <a:gdLst>
                  <a:gd name="T0" fmla="*/ 20 w 61"/>
                  <a:gd name="T1" fmla="*/ 0 h 65"/>
                  <a:gd name="T2" fmla="*/ 0 w 61"/>
                  <a:gd name="T3" fmla="*/ 44 h 65"/>
                  <a:gd name="T4" fmla="*/ 40 w 61"/>
                  <a:gd name="T5" fmla="*/ 64 h 65"/>
                  <a:gd name="T6" fmla="*/ 60 w 61"/>
                  <a:gd name="T7" fmla="*/ 20 h 65"/>
                  <a:gd name="T8" fmla="*/ 20 w 61"/>
                  <a:gd name="T9" fmla="*/ 0 h 65"/>
                </a:gdLst>
                <a:ahLst/>
                <a:cxnLst>
                  <a:cxn ang="0">
                    <a:pos x="T0" y="T1"/>
                  </a:cxn>
                  <a:cxn ang="0">
                    <a:pos x="T2" y="T3"/>
                  </a:cxn>
                  <a:cxn ang="0">
                    <a:pos x="T4" y="T5"/>
                  </a:cxn>
                  <a:cxn ang="0">
                    <a:pos x="T6" y="T7"/>
                  </a:cxn>
                  <a:cxn ang="0">
                    <a:pos x="T8" y="T9"/>
                  </a:cxn>
                </a:cxnLst>
                <a:rect l="0" t="0" r="r" b="b"/>
                <a:pathLst>
                  <a:path w="61" h="65">
                    <a:moveTo>
                      <a:pt x="20" y="0"/>
                    </a:moveTo>
                    <a:lnTo>
                      <a:pt x="0" y="44"/>
                    </a:lnTo>
                    <a:lnTo>
                      <a:pt x="40" y="64"/>
                    </a:lnTo>
                    <a:lnTo>
                      <a:pt x="60" y="20"/>
                    </a:lnTo>
                    <a:lnTo>
                      <a:pt x="20" y="0"/>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173" name="Freeform 17"/>
              <p:cNvSpPr>
                <a:spLocks/>
              </p:cNvSpPr>
              <p:nvPr/>
            </p:nvSpPr>
            <p:spPr bwMode="ltGray">
              <a:xfrm>
                <a:off x="500" y="541"/>
                <a:ext cx="57" cy="65"/>
              </a:xfrm>
              <a:custGeom>
                <a:avLst/>
                <a:gdLst>
                  <a:gd name="T0" fmla="*/ 18 w 57"/>
                  <a:gd name="T1" fmla="*/ 0 h 65"/>
                  <a:gd name="T2" fmla="*/ 0 w 57"/>
                  <a:gd name="T3" fmla="*/ 44 h 65"/>
                  <a:gd name="T4" fmla="*/ 38 w 57"/>
                  <a:gd name="T5" fmla="*/ 64 h 65"/>
                  <a:gd name="T6" fmla="*/ 56 w 57"/>
                  <a:gd name="T7" fmla="*/ 23 h 65"/>
                  <a:gd name="T8" fmla="*/ 18 w 57"/>
                  <a:gd name="T9" fmla="*/ 0 h 65"/>
                </a:gdLst>
                <a:ahLst/>
                <a:cxnLst>
                  <a:cxn ang="0">
                    <a:pos x="T0" y="T1"/>
                  </a:cxn>
                  <a:cxn ang="0">
                    <a:pos x="T2" y="T3"/>
                  </a:cxn>
                  <a:cxn ang="0">
                    <a:pos x="T4" y="T5"/>
                  </a:cxn>
                  <a:cxn ang="0">
                    <a:pos x="T6" y="T7"/>
                  </a:cxn>
                  <a:cxn ang="0">
                    <a:pos x="T8" y="T9"/>
                  </a:cxn>
                </a:cxnLst>
                <a:rect l="0" t="0" r="r" b="b"/>
                <a:pathLst>
                  <a:path w="57" h="65">
                    <a:moveTo>
                      <a:pt x="18" y="0"/>
                    </a:moveTo>
                    <a:lnTo>
                      <a:pt x="0" y="44"/>
                    </a:lnTo>
                    <a:lnTo>
                      <a:pt x="38" y="64"/>
                    </a:lnTo>
                    <a:lnTo>
                      <a:pt x="56" y="23"/>
                    </a:lnTo>
                    <a:lnTo>
                      <a:pt x="18" y="0"/>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174" name="Freeform 18"/>
              <p:cNvSpPr>
                <a:spLocks/>
              </p:cNvSpPr>
              <p:nvPr/>
            </p:nvSpPr>
            <p:spPr bwMode="ltGray">
              <a:xfrm>
                <a:off x="2644" y="186"/>
                <a:ext cx="57" cy="102"/>
              </a:xfrm>
              <a:custGeom>
                <a:avLst/>
                <a:gdLst>
                  <a:gd name="T0" fmla="*/ 16 w 57"/>
                  <a:gd name="T1" fmla="*/ 0 h 102"/>
                  <a:gd name="T2" fmla="*/ 0 w 57"/>
                  <a:gd name="T3" fmla="*/ 101 h 102"/>
                  <a:gd name="T4" fmla="*/ 56 w 57"/>
                  <a:gd name="T5" fmla="*/ 49 h 102"/>
                  <a:gd name="T6" fmla="*/ 16 w 57"/>
                  <a:gd name="T7" fmla="*/ 0 h 102"/>
                </a:gdLst>
                <a:ahLst/>
                <a:cxnLst>
                  <a:cxn ang="0">
                    <a:pos x="T0" y="T1"/>
                  </a:cxn>
                  <a:cxn ang="0">
                    <a:pos x="T2" y="T3"/>
                  </a:cxn>
                  <a:cxn ang="0">
                    <a:pos x="T4" y="T5"/>
                  </a:cxn>
                  <a:cxn ang="0">
                    <a:pos x="T6" y="T7"/>
                  </a:cxn>
                </a:cxnLst>
                <a:rect l="0" t="0" r="r" b="b"/>
                <a:pathLst>
                  <a:path w="57" h="102">
                    <a:moveTo>
                      <a:pt x="16" y="0"/>
                    </a:moveTo>
                    <a:lnTo>
                      <a:pt x="0" y="101"/>
                    </a:lnTo>
                    <a:lnTo>
                      <a:pt x="56" y="49"/>
                    </a:lnTo>
                    <a:lnTo>
                      <a:pt x="16" y="0"/>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175" name="Freeform 19"/>
              <p:cNvSpPr>
                <a:spLocks/>
              </p:cNvSpPr>
              <p:nvPr/>
            </p:nvSpPr>
            <p:spPr bwMode="ltGray">
              <a:xfrm>
                <a:off x="5673" y="2034"/>
                <a:ext cx="58" cy="102"/>
              </a:xfrm>
              <a:custGeom>
                <a:avLst/>
                <a:gdLst>
                  <a:gd name="T0" fmla="*/ 16 w 58"/>
                  <a:gd name="T1" fmla="*/ 0 h 102"/>
                  <a:gd name="T2" fmla="*/ 0 w 58"/>
                  <a:gd name="T3" fmla="*/ 101 h 102"/>
                  <a:gd name="T4" fmla="*/ 57 w 58"/>
                  <a:gd name="T5" fmla="*/ 49 h 102"/>
                  <a:gd name="T6" fmla="*/ 16 w 58"/>
                  <a:gd name="T7" fmla="*/ 0 h 102"/>
                </a:gdLst>
                <a:ahLst/>
                <a:cxnLst>
                  <a:cxn ang="0">
                    <a:pos x="T0" y="T1"/>
                  </a:cxn>
                  <a:cxn ang="0">
                    <a:pos x="T2" y="T3"/>
                  </a:cxn>
                  <a:cxn ang="0">
                    <a:pos x="T4" y="T5"/>
                  </a:cxn>
                  <a:cxn ang="0">
                    <a:pos x="T6" y="T7"/>
                  </a:cxn>
                </a:cxnLst>
                <a:rect l="0" t="0" r="r" b="b"/>
                <a:pathLst>
                  <a:path w="58" h="102">
                    <a:moveTo>
                      <a:pt x="16" y="0"/>
                    </a:moveTo>
                    <a:lnTo>
                      <a:pt x="0" y="101"/>
                    </a:lnTo>
                    <a:lnTo>
                      <a:pt x="57" y="49"/>
                    </a:lnTo>
                    <a:lnTo>
                      <a:pt x="16" y="0"/>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176" name="Freeform 20"/>
              <p:cNvSpPr>
                <a:spLocks/>
              </p:cNvSpPr>
              <p:nvPr/>
            </p:nvSpPr>
            <p:spPr bwMode="ltGray">
              <a:xfrm>
                <a:off x="3478" y="3974"/>
                <a:ext cx="59" cy="104"/>
              </a:xfrm>
              <a:custGeom>
                <a:avLst/>
                <a:gdLst>
                  <a:gd name="T0" fmla="*/ 16 w 59"/>
                  <a:gd name="T1" fmla="*/ 0 h 104"/>
                  <a:gd name="T2" fmla="*/ 0 w 59"/>
                  <a:gd name="T3" fmla="*/ 103 h 104"/>
                  <a:gd name="T4" fmla="*/ 58 w 59"/>
                  <a:gd name="T5" fmla="*/ 50 h 104"/>
                  <a:gd name="T6" fmla="*/ 16 w 59"/>
                  <a:gd name="T7" fmla="*/ 0 h 104"/>
                </a:gdLst>
                <a:ahLst/>
                <a:cxnLst>
                  <a:cxn ang="0">
                    <a:pos x="T0" y="T1"/>
                  </a:cxn>
                  <a:cxn ang="0">
                    <a:pos x="T2" y="T3"/>
                  </a:cxn>
                  <a:cxn ang="0">
                    <a:pos x="T4" y="T5"/>
                  </a:cxn>
                  <a:cxn ang="0">
                    <a:pos x="T6" y="T7"/>
                  </a:cxn>
                </a:cxnLst>
                <a:rect l="0" t="0" r="r" b="b"/>
                <a:pathLst>
                  <a:path w="59" h="104">
                    <a:moveTo>
                      <a:pt x="16" y="0"/>
                    </a:moveTo>
                    <a:lnTo>
                      <a:pt x="0" y="103"/>
                    </a:lnTo>
                    <a:lnTo>
                      <a:pt x="58" y="50"/>
                    </a:lnTo>
                    <a:lnTo>
                      <a:pt x="16" y="0"/>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177" name="Freeform 21"/>
              <p:cNvSpPr>
                <a:spLocks/>
              </p:cNvSpPr>
              <p:nvPr/>
            </p:nvSpPr>
            <p:spPr bwMode="ltGray">
              <a:xfrm>
                <a:off x="426" y="4149"/>
                <a:ext cx="56" cy="102"/>
              </a:xfrm>
              <a:custGeom>
                <a:avLst/>
                <a:gdLst>
                  <a:gd name="T0" fmla="*/ 14 w 56"/>
                  <a:gd name="T1" fmla="*/ 0 h 102"/>
                  <a:gd name="T2" fmla="*/ 0 w 56"/>
                  <a:gd name="T3" fmla="*/ 101 h 102"/>
                  <a:gd name="T4" fmla="*/ 55 w 56"/>
                  <a:gd name="T5" fmla="*/ 49 h 102"/>
                  <a:gd name="T6" fmla="*/ 14 w 56"/>
                  <a:gd name="T7" fmla="*/ 0 h 102"/>
                </a:gdLst>
                <a:ahLst/>
                <a:cxnLst>
                  <a:cxn ang="0">
                    <a:pos x="T0" y="T1"/>
                  </a:cxn>
                  <a:cxn ang="0">
                    <a:pos x="T2" y="T3"/>
                  </a:cxn>
                  <a:cxn ang="0">
                    <a:pos x="T4" y="T5"/>
                  </a:cxn>
                  <a:cxn ang="0">
                    <a:pos x="T6" y="T7"/>
                  </a:cxn>
                </a:cxnLst>
                <a:rect l="0" t="0" r="r" b="b"/>
                <a:pathLst>
                  <a:path w="56" h="102">
                    <a:moveTo>
                      <a:pt x="14" y="0"/>
                    </a:moveTo>
                    <a:lnTo>
                      <a:pt x="0" y="101"/>
                    </a:lnTo>
                    <a:lnTo>
                      <a:pt x="55" y="49"/>
                    </a:lnTo>
                    <a:lnTo>
                      <a:pt x="14" y="0"/>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178" name="Freeform 22"/>
              <p:cNvSpPr>
                <a:spLocks/>
              </p:cNvSpPr>
              <p:nvPr/>
            </p:nvSpPr>
            <p:spPr bwMode="ltGray">
              <a:xfrm>
                <a:off x="1604" y="4043"/>
                <a:ext cx="57" cy="102"/>
              </a:xfrm>
              <a:custGeom>
                <a:avLst/>
                <a:gdLst>
                  <a:gd name="T0" fmla="*/ 16 w 57"/>
                  <a:gd name="T1" fmla="*/ 101 h 102"/>
                  <a:gd name="T2" fmla="*/ 0 w 57"/>
                  <a:gd name="T3" fmla="*/ 0 h 102"/>
                  <a:gd name="T4" fmla="*/ 56 w 57"/>
                  <a:gd name="T5" fmla="*/ 51 h 102"/>
                  <a:gd name="T6" fmla="*/ 16 w 57"/>
                  <a:gd name="T7" fmla="*/ 101 h 102"/>
                </a:gdLst>
                <a:ahLst/>
                <a:cxnLst>
                  <a:cxn ang="0">
                    <a:pos x="T0" y="T1"/>
                  </a:cxn>
                  <a:cxn ang="0">
                    <a:pos x="T2" y="T3"/>
                  </a:cxn>
                  <a:cxn ang="0">
                    <a:pos x="T4" y="T5"/>
                  </a:cxn>
                  <a:cxn ang="0">
                    <a:pos x="T6" y="T7"/>
                  </a:cxn>
                </a:cxnLst>
                <a:rect l="0" t="0" r="r" b="b"/>
                <a:pathLst>
                  <a:path w="57" h="102">
                    <a:moveTo>
                      <a:pt x="16" y="101"/>
                    </a:moveTo>
                    <a:lnTo>
                      <a:pt x="0" y="0"/>
                    </a:lnTo>
                    <a:lnTo>
                      <a:pt x="56" y="51"/>
                    </a:lnTo>
                    <a:lnTo>
                      <a:pt x="16" y="101"/>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179" name="Freeform 23"/>
              <p:cNvSpPr>
                <a:spLocks/>
              </p:cNvSpPr>
              <p:nvPr/>
            </p:nvSpPr>
            <p:spPr bwMode="ltGray">
              <a:xfrm>
                <a:off x="5453" y="1573"/>
                <a:ext cx="46" cy="88"/>
              </a:xfrm>
              <a:custGeom>
                <a:avLst/>
                <a:gdLst>
                  <a:gd name="T0" fmla="*/ 27 w 46"/>
                  <a:gd name="T1" fmla="*/ 87 h 88"/>
                  <a:gd name="T2" fmla="*/ 45 w 46"/>
                  <a:gd name="T3" fmla="*/ 46 h 88"/>
                  <a:gd name="T4" fmla="*/ 18 w 46"/>
                  <a:gd name="T5" fmla="*/ 0 h 88"/>
                  <a:gd name="T6" fmla="*/ 0 w 46"/>
                  <a:gd name="T7" fmla="*/ 49 h 88"/>
                  <a:gd name="T8" fmla="*/ 27 w 46"/>
                  <a:gd name="T9" fmla="*/ 87 h 88"/>
                </a:gdLst>
                <a:ahLst/>
                <a:cxnLst>
                  <a:cxn ang="0">
                    <a:pos x="T0" y="T1"/>
                  </a:cxn>
                  <a:cxn ang="0">
                    <a:pos x="T2" y="T3"/>
                  </a:cxn>
                  <a:cxn ang="0">
                    <a:pos x="T4" y="T5"/>
                  </a:cxn>
                  <a:cxn ang="0">
                    <a:pos x="T6" y="T7"/>
                  </a:cxn>
                  <a:cxn ang="0">
                    <a:pos x="T8" y="T9"/>
                  </a:cxn>
                </a:cxnLst>
                <a:rect l="0" t="0" r="r" b="b"/>
                <a:pathLst>
                  <a:path w="46" h="88">
                    <a:moveTo>
                      <a:pt x="27" y="87"/>
                    </a:moveTo>
                    <a:lnTo>
                      <a:pt x="45" y="46"/>
                    </a:lnTo>
                    <a:lnTo>
                      <a:pt x="18" y="0"/>
                    </a:lnTo>
                    <a:lnTo>
                      <a:pt x="0" y="49"/>
                    </a:lnTo>
                    <a:lnTo>
                      <a:pt x="27" y="87"/>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180" name="Freeform 24"/>
              <p:cNvSpPr>
                <a:spLocks/>
              </p:cNvSpPr>
              <p:nvPr/>
            </p:nvSpPr>
            <p:spPr bwMode="ltGray">
              <a:xfrm>
                <a:off x="5571" y="3729"/>
                <a:ext cx="47" cy="85"/>
              </a:xfrm>
              <a:custGeom>
                <a:avLst/>
                <a:gdLst>
                  <a:gd name="T0" fmla="*/ 19 w 47"/>
                  <a:gd name="T1" fmla="*/ 84 h 85"/>
                  <a:gd name="T2" fmla="*/ 0 w 47"/>
                  <a:gd name="T3" fmla="*/ 45 h 85"/>
                  <a:gd name="T4" fmla="*/ 27 w 47"/>
                  <a:gd name="T5" fmla="*/ 0 h 85"/>
                  <a:gd name="T6" fmla="*/ 46 w 47"/>
                  <a:gd name="T7" fmla="*/ 45 h 85"/>
                  <a:gd name="T8" fmla="*/ 19 w 47"/>
                  <a:gd name="T9" fmla="*/ 84 h 85"/>
                </a:gdLst>
                <a:ahLst/>
                <a:cxnLst>
                  <a:cxn ang="0">
                    <a:pos x="T0" y="T1"/>
                  </a:cxn>
                  <a:cxn ang="0">
                    <a:pos x="T2" y="T3"/>
                  </a:cxn>
                  <a:cxn ang="0">
                    <a:pos x="T4" y="T5"/>
                  </a:cxn>
                  <a:cxn ang="0">
                    <a:pos x="T6" y="T7"/>
                  </a:cxn>
                  <a:cxn ang="0">
                    <a:pos x="T8" y="T9"/>
                  </a:cxn>
                </a:cxnLst>
                <a:rect l="0" t="0" r="r" b="b"/>
                <a:pathLst>
                  <a:path w="47" h="85">
                    <a:moveTo>
                      <a:pt x="19" y="84"/>
                    </a:moveTo>
                    <a:lnTo>
                      <a:pt x="0" y="45"/>
                    </a:lnTo>
                    <a:lnTo>
                      <a:pt x="27" y="0"/>
                    </a:lnTo>
                    <a:lnTo>
                      <a:pt x="46" y="45"/>
                    </a:lnTo>
                    <a:lnTo>
                      <a:pt x="19" y="84"/>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181" name="Freeform 25"/>
              <p:cNvSpPr>
                <a:spLocks/>
              </p:cNvSpPr>
              <p:nvPr/>
            </p:nvSpPr>
            <p:spPr bwMode="ltGray">
              <a:xfrm>
                <a:off x="5394" y="746"/>
                <a:ext cx="45" cy="86"/>
              </a:xfrm>
              <a:custGeom>
                <a:avLst/>
                <a:gdLst>
                  <a:gd name="T0" fmla="*/ 18 w 45"/>
                  <a:gd name="T1" fmla="*/ 85 h 86"/>
                  <a:gd name="T2" fmla="*/ 0 w 45"/>
                  <a:gd name="T3" fmla="*/ 45 h 86"/>
                  <a:gd name="T4" fmla="*/ 26 w 45"/>
                  <a:gd name="T5" fmla="*/ 0 h 86"/>
                  <a:gd name="T6" fmla="*/ 44 w 45"/>
                  <a:gd name="T7" fmla="*/ 49 h 86"/>
                  <a:gd name="T8" fmla="*/ 18 w 45"/>
                  <a:gd name="T9" fmla="*/ 85 h 86"/>
                </a:gdLst>
                <a:ahLst/>
                <a:cxnLst>
                  <a:cxn ang="0">
                    <a:pos x="T0" y="T1"/>
                  </a:cxn>
                  <a:cxn ang="0">
                    <a:pos x="T2" y="T3"/>
                  </a:cxn>
                  <a:cxn ang="0">
                    <a:pos x="T4" y="T5"/>
                  </a:cxn>
                  <a:cxn ang="0">
                    <a:pos x="T6" y="T7"/>
                  </a:cxn>
                  <a:cxn ang="0">
                    <a:pos x="T8" y="T9"/>
                  </a:cxn>
                </a:cxnLst>
                <a:rect l="0" t="0" r="r" b="b"/>
                <a:pathLst>
                  <a:path w="45" h="86">
                    <a:moveTo>
                      <a:pt x="18" y="85"/>
                    </a:moveTo>
                    <a:lnTo>
                      <a:pt x="0" y="45"/>
                    </a:lnTo>
                    <a:lnTo>
                      <a:pt x="26" y="0"/>
                    </a:lnTo>
                    <a:lnTo>
                      <a:pt x="44" y="49"/>
                    </a:lnTo>
                    <a:lnTo>
                      <a:pt x="18" y="85"/>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182" name="Freeform 26"/>
              <p:cNvSpPr>
                <a:spLocks/>
              </p:cNvSpPr>
              <p:nvPr/>
            </p:nvSpPr>
            <p:spPr bwMode="ltGray">
              <a:xfrm>
                <a:off x="5394" y="746"/>
                <a:ext cx="45" cy="86"/>
              </a:xfrm>
              <a:custGeom>
                <a:avLst/>
                <a:gdLst>
                  <a:gd name="T0" fmla="*/ 18 w 45"/>
                  <a:gd name="T1" fmla="*/ 85 h 86"/>
                  <a:gd name="T2" fmla="*/ 0 w 45"/>
                  <a:gd name="T3" fmla="*/ 45 h 86"/>
                  <a:gd name="T4" fmla="*/ 26 w 45"/>
                  <a:gd name="T5" fmla="*/ 0 h 86"/>
                  <a:gd name="T6" fmla="*/ 44 w 45"/>
                  <a:gd name="T7" fmla="*/ 49 h 86"/>
                  <a:gd name="T8" fmla="*/ 18 w 45"/>
                  <a:gd name="T9" fmla="*/ 85 h 86"/>
                </a:gdLst>
                <a:ahLst/>
                <a:cxnLst>
                  <a:cxn ang="0">
                    <a:pos x="T0" y="T1"/>
                  </a:cxn>
                  <a:cxn ang="0">
                    <a:pos x="T2" y="T3"/>
                  </a:cxn>
                  <a:cxn ang="0">
                    <a:pos x="T4" y="T5"/>
                  </a:cxn>
                  <a:cxn ang="0">
                    <a:pos x="T6" y="T7"/>
                  </a:cxn>
                  <a:cxn ang="0">
                    <a:pos x="T8" y="T9"/>
                  </a:cxn>
                </a:cxnLst>
                <a:rect l="0" t="0" r="r" b="b"/>
                <a:pathLst>
                  <a:path w="45" h="86">
                    <a:moveTo>
                      <a:pt x="18" y="85"/>
                    </a:moveTo>
                    <a:lnTo>
                      <a:pt x="0" y="45"/>
                    </a:lnTo>
                    <a:lnTo>
                      <a:pt x="26" y="0"/>
                    </a:lnTo>
                    <a:lnTo>
                      <a:pt x="44" y="49"/>
                    </a:lnTo>
                    <a:lnTo>
                      <a:pt x="18" y="85"/>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183" name="Freeform 27"/>
              <p:cNvSpPr>
                <a:spLocks/>
              </p:cNvSpPr>
              <p:nvPr/>
            </p:nvSpPr>
            <p:spPr bwMode="ltGray">
              <a:xfrm>
                <a:off x="4854" y="237"/>
                <a:ext cx="159" cy="72"/>
              </a:xfrm>
              <a:custGeom>
                <a:avLst/>
                <a:gdLst>
                  <a:gd name="T0" fmla="*/ 152 w 159"/>
                  <a:gd name="T1" fmla="*/ 27 h 72"/>
                  <a:gd name="T2" fmla="*/ 143 w 159"/>
                  <a:gd name="T3" fmla="*/ 24 h 72"/>
                  <a:gd name="T4" fmla="*/ 130 w 159"/>
                  <a:gd name="T5" fmla="*/ 24 h 72"/>
                  <a:gd name="T6" fmla="*/ 122 w 159"/>
                  <a:gd name="T7" fmla="*/ 27 h 72"/>
                  <a:gd name="T8" fmla="*/ 115 w 159"/>
                  <a:gd name="T9" fmla="*/ 36 h 72"/>
                  <a:gd name="T10" fmla="*/ 109 w 159"/>
                  <a:gd name="T11" fmla="*/ 44 h 72"/>
                  <a:gd name="T12" fmla="*/ 97 w 159"/>
                  <a:gd name="T13" fmla="*/ 59 h 72"/>
                  <a:gd name="T14" fmla="*/ 89 w 159"/>
                  <a:gd name="T15" fmla="*/ 68 h 72"/>
                  <a:gd name="T16" fmla="*/ 73 w 159"/>
                  <a:gd name="T17" fmla="*/ 71 h 72"/>
                  <a:gd name="T18" fmla="*/ 61 w 159"/>
                  <a:gd name="T19" fmla="*/ 68 h 72"/>
                  <a:gd name="T20" fmla="*/ 51 w 159"/>
                  <a:gd name="T21" fmla="*/ 62 h 72"/>
                  <a:gd name="T22" fmla="*/ 39 w 159"/>
                  <a:gd name="T23" fmla="*/ 56 h 72"/>
                  <a:gd name="T24" fmla="*/ 28 w 159"/>
                  <a:gd name="T25" fmla="*/ 53 h 72"/>
                  <a:gd name="T26" fmla="*/ 15 w 159"/>
                  <a:gd name="T27" fmla="*/ 53 h 72"/>
                  <a:gd name="T28" fmla="*/ 6 w 159"/>
                  <a:gd name="T29" fmla="*/ 56 h 72"/>
                  <a:gd name="T30" fmla="*/ 3 w 159"/>
                  <a:gd name="T31" fmla="*/ 51 h 72"/>
                  <a:gd name="T32" fmla="*/ 9 w 159"/>
                  <a:gd name="T33" fmla="*/ 47 h 72"/>
                  <a:gd name="T34" fmla="*/ 21 w 159"/>
                  <a:gd name="T35" fmla="*/ 44 h 72"/>
                  <a:gd name="T36" fmla="*/ 30 w 159"/>
                  <a:gd name="T37" fmla="*/ 44 h 72"/>
                  <a:gd name="T38" fmla="*/ 43 w 159"/>
                  <a:gd name="T39" fmla="*/ 53 h 72"/>
                  <a:gd name="T40" fmla="*/ 54 w 159"/>
                  <a:gd name="T41" fmla="*/ 56 h 72"/>
                  <a:gd name="T42" fmla="*/ 67 w 159"/>
                  <a:gd name="T43" fmla="*/ 59 h 72"/>
                  <a:gd name="T44" fmla="*/ 79 w 159"/>
                  <a:gd name="T45" fmla="*/ 59 h 72"/>
                  <a:gd name="T46" fmla="*/ 89 w 159"/>
                  <a:gd name="T47" fmla="*/ 56 h 72"/>
                  <a:gd name="T48" fmla="*/ 97 w 159"/>
                  <a:gd name="T49" fmla="*/ 51 h 72"/>
                  <a:gd name="T50" fmla="*/ 107 w 159"/>
                  <a:gd name="T51" fmla="*/ 39 h 72"/>
                  <a:gd name="T52" fmla="*/ 115 w 159"/>
                  <a:gd name="T53" fmla="*/ 21 h 72"/>
                  <a:gd name="T54" fmla="*/ 122 w 159"/>
                  <a:gd name="T55" fmla="*/ 6 h 72"/>
                  <a:gd name="T56" fmla="*/ 130 w 159"/>
                  <a:gd name="T57" fmla="*/ 0 h 72"/>
                  <a:gd name="T58" fmla="*/ 137 w 159"/>
                  <a:gd name="T59" fmla="*/ 0 h 72"/>
                  <a:gd name="T60" fmla="*/ 146 w 159"/>
                  <a:gd name="T61" fmla="*/ 3 h 72"/>
                  <a:gd name="T62" fmla="*/ 158 w 159"/>
                  <a:gd name="T63" fmla="*/ 3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9" h="72">
                    <a:moveTo>
                      <a:pt x="158" y="30"/>
                    </a:moveTo>
                    <a:lnTo>
                      <a:pt x="152" y="27"/>
                    </a:lnTo>
                    <a:lnTo>
                      <a:pt x="146" y="24"/>
                    </a:lnTo>
                    <a:lnTo>
                      <a:pt x="143" y="24"/>
                    </a:lnTo>
                    <a:lnTo>
                      <a:pt x="137" y="24"/>
                    </a:lnTo>
                    <a:lnTo>
                      <a:pt x="130" y="24"/>
                    </a:lnTo>
                    <a:lnTo>
                      <a:pt x="125" y="27"/>
                    </a:lnTo>
                    <a:lnTo>
                      <a:pt x="122" y="27"/>
                    </a:lnTo>
                    <a:lnTo>
                      <a:pt x="119" y="30"/>
                    </a:lnTo>
                    <a:lnTo>
                      <a:pt x="115" y="36"/>
                    </a:lnTo>
                    <a:lnTo>
                      <a:pt x="109" y="41"/>
                    </a:lnTo>
                    <a:lnTo>
                      <a:pt x="109" y="44"/>
                    </a:lnTo>
                    <a:lnTo>
                      <a:pt x="104" y="53"/>
                    </a:lnTo>
                    <a:lnTo>
                      <a:pt x="97" y="59"/>
                    </a:lnTo>
                    <a:lnTo>
                      <a:pt x="94" y="65"/>
                    </a:lnTo>
                    <a:lnTo>
                      <a:pt x="89" y="68"/>
                    </a:lnTo>
                    <a:lnTo>
                      <a:pt x="79" y="71"/>
                    </a:lnTo>
                    <a:lnTo>
                      <a:pt x="73" y="71"/>
                    </a:lnTo>
                    <a:lnTo>
                      <a:pt x="67" y="71"/>
                    </a:lnTo>
                    <a:lnTo>
                      <a:pt x="61" y="68"/>
                    </a:lnTo>
                    <a:lnTo>
                      <a:pt x="54" y="65"/>
                    </a:lnTo>
                    <a:lnTo>
                      <a:pt x="51" y="62"/>
                    </a:lnTo>
                    <a:lnTo>
                      <a:pt x="46" y="59"/>
                    </a:lnTo>
                    <a:lnTo>
                      <a:pt x="39" y="56"/>
                    </a:lnTo>
                    <a:lnTo>
                      <a:pt x="33" y="53"/>
                    </a:lnTo>
                    <a:lnTo>
                      <a:pt x="28" y="53"/>
                    </a:lnTo>
                    <a:lnTo>
                      <a:pt x="21" y="51"/>
                    </a:lnTo>
                    <a:lnTo>
                      <a:pt x="15" y="53"/>
                    </a:lnTo>
                    <a:lnTo>
                      <a:pt x="9" y="53"/>
                    </a:lnTo>
                    <a:lnTo>
                      <a:pt x="6" y="56"/>
                    </a:lnTo>
                    <a:lnTo>
                      <a:pt x="0" y="59"/>
                    </a:lnTo>
                    <a:lnTo>
                      <a:pt x="3" y="51"/>
                    </a:lnTo>
                    <a:lnTo>
                      <a:pt x="6" y="47"/>
                    </a:lnTo>
                    <a:lnTo>
                      <a:pt x="9" y="47"/>
                    </a:lnTo>
                    <a:lnTo>
                      <a:pt x="15" y="44"/>
                    </a:lnTo>
                    <a:lnTo>
                      <a:pt x="21" y="44"/>
                    </a:lnTo>
                    <a:lnTo>
                      <a:pt x="24" y="44"/>
                    </a:lnTo>
                    <a:lnTo>
                      <a:pt x="30" y="44"/>
                    </a:lnTo>
                    <a:lnTo>
                      <a:pt x="33" y="47"/>
                    </a:lnTo>
                    <a:lnTo>
                      <a:pt x="43" y="53"/>
                    </a:lnTo>
                    <a:lnTo>
                      <a:pt x="49" y="56"/>
                    </a:lnTo>
                    <a:lnTo>
                      <a:pt x="54" y="56"/>
                    </a:lnTo>
                    <a:lnTo>
                      <a:pt x="58" y="59"/>
                    </a:lnTo>
                    <a:lnTo>
                      <a:pt x="67" y="59"/>
                    </a:lnTo>
                    <a:lnTo>
                      <a:pt x="76" y="59"/>
                    </a:lnTo>
                    <a:lnTo>
                      <a:pt x="79" y="59"/>
                    </a:lnTo>
                    <a:lnTo>
                      <a:pt x="85" y="59"/>
                    </a:lnTo>
                    <a:lnTo>
                      <a:pt x="89" y="56"/>
                    </a:lnTo>
                    <a:lnTo>
                      <a:pt x="94" y="53"/>
                    </a:lnTo>
                    <a:lnTo>
                      <a:pt x="97" y="51"/>
                    </a:lnTo>
                    <a:lnTo>
                      <a:pt x="100" y="47"/>
                    </a:lnTo>
                    <a:lnTo>
                      <a:pt x="107" y="39"/>
                    </a:lnTo>
                    <a:lnTo>
                      <a:pt x="109" y="32"/>
                    </a:lnTo>
                    <a:lnTo>
                      <a:pt x="115" y="21"/>
                    </a:lnTo>
                    <a:lnTo>
                      <a:pt x="122" y="12"/>
                    </a:lnTo>
                    <a:lnTo>
                      <a:pt x="122" y="6"/>
                    </a:lnTo>
                    <a:lnTo>
                      <a:pt x="128" y="3"/>
                    </a:lnTo>
                    <a:lnTo>
                      <a:pt x="130" y="0"/>
                    </a:lnTo>
                    <a:lnTo>
                      <a:pt x="134" y="0"/>
                    </a:lnTo>
                    <a:lnTo>
                      <a:pt x="137" y="0"/>
                    </a:lnTo>
                    <a:lnTo>
                      <a:pt x="143" y="0"/>
                    </a:lnTo>
                    <a:lnTo>
                      <a:pt x="146" y="3"/>
                    </a:lnTo>
                    <a:lnTo>
                      <a:pt x="152" y="6"/>
                    </a:lnTo>
                    <a:lnTo>
                      <a:pt x="158" y="30"/>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184" name="Freeform 28"/>
              <p:cNvSpPr>
                <a:spLocks/>
              </p:cNvSpPr>
              <p:nvPr/>
            </p:nvSpPr>
            <p:spPr bwMode="ltGray">
              <a:xfrm>
                <a:off x="5357" y="3223"/>
                <a:ext cx="154" cy="73"/>
              </a:xfrm>
              <a:custGeom>
                <a:avLst/>
                <a:gdLst>
                  <a:gd name="T0" fmla="*/ 147 w 154"/>
                  <a:gd name="T1" fmla="*/ 27 h 73"/>
                  <a:gd name="T2" fmla="*/ 138 w 154"/>
                  <a:gd name="T3" fmla="*/ 24 h 73"/>
                  <a:gd name="T4" fmla="*/ 127 w 154"/>
                  <a:gd name="T5" fmla="*/ 24 h 73"/>
                  <a:gd name="T6" fmla="*/ 117 w 154"/>
                  <a:gd name="T7" fmla="*/ 27 h 73"/>
                  <a:gd name="T8" fmla="*/ 112 w 154"/>
                  <a:gd name="T9" fmla="*/ 36 h 73"/>
                  <a:gd name="T10" fmla="*/ 105 w 154"/>
                  <a:gd name="T11" fmla="*/ 48 h 73"/>
                  <a:gd name="T12" fmla="*/ 97 w 154"/>
                  <a:gd name="T13" fmla="*/ 60 h 73"/>
                  <a:gd name="T14" fmla="*/ 84 w 154"/>
                  <a:gd name="T15" fmla="*/ 69 h 73"/>
                  <a:gd name="T16" fmla="*/ 69 w 154"/>
                  <a:gd name="T17" fmla="*/ 72 h 73"/>
                  <a:gd name="T18" fmla="*/ 57 w 154"/>
                  <a:gd name="T19" fmla="*/ 69 h 73"/>
                  <a:gd name="T20" fmla="*/ 49 w 154"/>
                  <a:gd name="T21" fmla="*/ 63 h 73"/>
                  <a:gd name="T22" fmla="*/ 37 w 154"/>
                  <a:gd name="T23" fmla="*/ 57 h 73"/>
                  <a:gd name="T24" fmla="*/ 24 w 154"/>
                  <a:gd name="T25" fmla="*/ 54 h 73"/>
                  <a:gd name="T26" fmla="*/ 12 w 154"/>
                  <a:gd name="T27" fmla="*/ 54 h 73"/>
                  <a:gd name="T28" fmla="*/ 4 w 154"/>
                  <a:gd name="T29" fmla="*/ 57 h 73"/>
                  <a:gd name="T30" fmla="*/ 0 w 154"/>
                  <a:gd name="T31" fmla="*/ 54 h 73"/>
                  <a:gd name="T32" fmla="*/ 7 w 154"/>
                  <a:gd name="T33" fmla="*/ 48 h 73"/>
                  <a:gd name="T34" fmla="*/ 19 w 154"/>
                  <a:gd name="T35" fmla="*/ 45 h 73"/>
                  <a:gd name="T36" fmla="*/ 27 w 154"/>
                  <a:gd name="T37" fmla="*/ 48 h 73"/>
                  <a:gd name="T38" fmla="*/ 39 w 154"/>
                  <a:gd name="T39" fmla="*/ 54 h 73"/>
                  <a:gd name="T40" fmla="*/ 52 w 154"/>
                  <a:gd name="T41" fmla="*/ 60 h 73"/>
                  <a:gd name="T42" fmla="*/ 64 w 154"/>
                  <a:gd name="T43" fmla="*/ 60 h 73"/>
                  <a:gd name="T44" fmla="*/ 75 w 154"/>
                  <a:gd name="T45" fmla="*/ 60 h 73"/>
                  <a:gd name="T46" fmla="*/ 84 w 154"/>
                  <a:gd name="T47" fmla="*/ 57 h 73"/>
                  <a:gd name="T48" fmla="*/ 93 w 154"/>
                  <a:gd name="T49" fmla="*/ 51 h 73"/>
                  <a:gd name="T50" fmla="*/ 102 w 154"/>
                  <a:gd name="T51" fmla="*/ 39 h 73"/>
                  <a:gd name="T52" fmla="*/ 112 w 154"/>
                  <a:gd name="T53" fmla="*/ 22 h 73"/>
                  <a:gd name="T54" fmla="*/ 120 w 154"/>
                  <a:gd name="T55" fmla="*/ 7 h 73"/>
                  <a:gd name="T56" fmla="*/ 127 w 154"/>
                  <a:gd name="T57" fmla="*/ 0 h 73"/>
                  <a:gd name="T58" fmla="*/ 135 w 154"/>
                  <a:gd name="T59" fmla="*/ 0 h 73"/>
                  <a:gd name="T60" fmla="*/ 145 w 154"/>
                  <a:gd name="T61" fmla="*/ 3 h 73"/>
                  <a:gd name="T62" fmla="*/ 153 w 154"/>
                  <a:gd name="T63" fmla="*/ 3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4" h="73">
                    <a:moveTo>
                      <a:pt x="153" y="30"/>
                    </a:moveTo>
                    <a:lnTo>
                      <a:pt x="147" y="27"/>
                    </a:lnTo>
                    <a:lnTo>
                      <a:pt x="142" y="24"/>
                    </a:lnTo>
                    <a:lnTo>
                      <a:pt x="138" y="24"/>
                    </a:lnTo>
                    <a:lnTo>
                      <a:pt x="132" y="24"/>
                    </a:lnTo>
                    <a:lnTo>
                      <a:pt x="127" y="24"/>
                    </a:lnTo>
                    <a:lnTo>
                      <a:pt x="123" y="27"/>
                    </a:lnTo>
                    <a:lnTo>
                      <a:pt x="117" y="27"/>
                    </a:lnTo>
                    <a:lnTo>
                      <a:pt x="115" y="30"/>
                    </a:lnTo>
                    <a:lnTo>
                      <a:pt x="112" y="36"/>
                    </a:lnTo>
                    <a:lnTo>
                      <a:pt x="105" y="42"/>
                    </a:lnTo>
                    <a:lnTo>
                      <a:pt x="105" y="48"/>
                    </a:lnTo>
                    <a:lnTo>
                      <a:pt x="99" y="54"/>
                    </a:lnTo>
                    <a:lnTo>
                      <a:pt x="97" y="60"/>
                    </a:lnTo>
                    <a:lnTo>
                      <a:pt x="90" y="66"/>
                    </a:lnTo>
                    <a:lnTo>
                      <a:pt x="84" y="69"/>
                    </a:lnTo>
                    <a:lnTo>
                      <a:pt x="75" y="72"/>
                    </a:lnTo>
                    <a:lnTo>
                      <a:pt x="69" y="72"/>
                    </a:lnTo>
                    <a:lnTo>
                      <a:pt x="64" y="72"/>
                    </a:lnTo>
                    <a:lnTo>
                      <a:pt x="57" y="69"/>
                    </a:lnTo>
                    <a:lnTo>
                      <a:pt x="52" y="66"/>
                    </a:lnTo>
                    <a:lnTo>
                      <a:pt x="49" y="63"/>
                    </a:lnTo>
                    <a:lnTo>
                      <a:pt x="42" y="60"/>
                    </a:lnTo>
                    <a:lnTo>
                      <a:pt x="37" y="57"/>
                    </a:lnTo>
                    <a:lnTo>
                      <a:pt x="30" y="54"/>
                    </a:lnTo>
                    <a:lnTo>
                      <a:pt x="24" y="54"/>
                    </a:lnTo>
                    <a:lnTo>
                      <a:pt x="19" y="51"/>
                    </a:lnTo>
                    <a:lnTo>
                      <a:pt x="12" y="54"/>
                    </a:lnTo>
                    <a:lnTo>
                      <a:pt x="7" y="54"/>
                    </a:lnTo>
                    <a:lnTo>
                      <a:pt x="4" y="57"/>
                    </a:lnTo>
                    <a:lnTo>
                      <a:pt x="0" y="60"/>
                    </a:lnTo>
                    <a:lnTo>
                      <a:pt x="0" y="54"/>
                    </a:lnTo>
                    <a:lnTo>
                      <a:pt x="4" y="51"/>
                    </a:lnTo>
                    <a:lnTo>
                      <a:pt x="7" y="48"/>
                    </a:lnTo>
                    <a:lnTo>
                      <a:pt x="12" y="45"/>
                    </a:lnTo>
                    <a:lnTo>
                      <a:pt x="19" y="45"/>
                    </a:lnTo>
                    <a:lnTo>
                      <a:pt x="22" y="45"/>
                    </a:lnTo>
                    <a:lnTo>
                      <a:pt x="27" y="48"/>
                    </a:lnTo>
                    <a:lnTo>
                      <a:pt x="30" y="48"/>
                    </a:lnTo>
                    <a:lnTo>
                      <a:pt x="39" y="54"/>
                    </a:lnTo>
                    <a:lnTo>
                      <a:pt x="49" y="57"/>
                    </a:lnTo>
                    <a:lnTo>
                      <a:pt x="52" y="60"/>
                    </a:lnTo>
                    <a:lnTo>
                      <a:pt x="57" y="60"/>
                    </a:lnTo>
                    <a:lnTo>
                      <a:pt x="64" y="60"/>
                    </a:lnTo>
                    <a:lnTo>
                      <a:pt x="72" y="60"/>
                    </a:lnTo>
                    <a:lnTo>
                      <a:pt x="75" y="60"/>
                    </a:lnTo>
                    <a:lnTo>
                      <a:pt x="82" y="60"/>
                    </a:lnTo>
                    <a:lnTo>
                      <a:pt x="84" y="57"/>
                    </a:lnTo>
                    <a:lnTo>
                      <a:pt x="90" y="54"/>
                    </a:lnTo>
                    <a:lnTo>
                      <a:pt x="93" y="51"/>
                    </a:lnTo>
                    <a:lnTo>
                      <a:pt x="97" y="48"/>
                    </a:lnTo>
                    <a:lnTo>
                      <a:pt x="102" y="39"/>
                    </a:lnTo>
                    <a:lnTo>
                      <a:pt x="108" y="33"/>
                    </a:lnTo>
                    <a:lnTo>
                      <a:pt x="112" y="22"/>
                    </a:lnTo>
                    <a:lnTo>
                      <a:pt x="117" y="12"/>
                    </a:lnTo>
                    <a:lnTo>
                      <a:pt x="120" y="7"/>
                    </a:lnTo>
                    <a:lnTo>
                      <a:pt x="123" y="3"/>
                    </a:lnTo>
                    <a:lnTo>
                      <a:pt x="127" y="0"/>
                    </a:lnTo>
                    <a:lnTo>
                      <a:pt x="132" y="0"/>
                    </a:lnTo>
                    <a:lnTo>
                      <a:pt x="135" y="0"/>
                    </a:lnTo>
                    <a:lnTo>
                      <a:pt x="138" y="0"/>
                    </a:lnTo>
                    <a:lnTo>
                      <a:pt x="145" y="3"/>
                    </a:lnTo>
                    <a:lnTo>
                      <a:pt x="147" y="7"/>
                    </a:lnTo>
                    <a:lnTo>
                      <a:pt x="153" y="30"/>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185" name="Freeform 29"/>
              <p:cNvSpPr>
                <a:spLocks/>
              </p:cNvSpPr>
              <p:nvPr/>
            </p:nvSpPr>
            <p:spPr bwMode="ltGray">
              <a:xfrm>
                <a:off x="224" y="1995"/>
                <a:ext cx="157" cy="74"/>
              </a:xfrm>
              <a:custGeom>
                <a:avLst/>
                <a:gdLst>
                  <a:gd name="T0" fmla="*/ 149 w 157"/>
                  <a:gd name="T1" fmla="*/ 27 h 74"/>
                  <a:gd name="T2" fmla="*/ 141 w 157"/>
                  <a:gd name="T3" fmla="*/ 25 h 74"/>
                  <a:gd name="T4" fmla="*/ 129 w 157"/>
                  <a:gd name="T5" fmla="*/ 25 h 74"/>
                  <a:gd name="T6" fmla="*/ 120 w 157"/>
                  <a:gd name="T7" fmla="*/ 27 h 74"/>
                  <a:gd name="T8" fmla="*/ 114 w 157"/>
                  <a:gd name="T9" fmla="*/ 36 h 74"/>
                  <a:gd name="T10" fmla="*/ 105 w 157"/>
                  <a:gd name="T11" fmla="*/ 48 h 74"/>
                  <a:gd name="T12" fmla="*/ 99 w 157"/>
                  <a:gd name="T13" fmla="*/ 61 h 74"/>
                  <a:gd name="T14" fmla="*/ 84 w 157"/>
                  <a:gd name="T15" fmla="*/ 70 h 74"/>
                  <a:gd name="T16" fmla="*/ 72 w 157"/>
                  <a:gd name="T17" fmla="*/ 73 h 74"/>
                  <a:gd name="T18" fmla="*/ 60 w 157"/>
                  <a:gd name="T19" fmla="*/ 70 h 74"/>
                  <a:gd name="T20" fmla="*/ 51 w 157"/>
                  <a:gd name="T21" fmla="*/ 64 h 74"/>
                  <a:gd name="T22" fmla="*/ 39 w 157"/>
                  <a:gd name="T23" fmla="*/ 58 h 74"/>
                  <a:gd name="T24" fmla="*/ 27 w 157"/>
                  <a:gd name="T25" fmla="*/ 51 h 74"/>
                  <a:gd name="T26" fmla="*/ 15 w 157"/>
                  <a:gd name="T27" fmla="*/ 51 h 74"/>
                  <a:gd name="T28" fmla="*/ 7 w 157"/>
                  <a:gd name="T29" fmla="*/ 58 h 74"/>
                  <a:gd name="T30" fmla="*/ 3 w 157"/>
                  <a:gd name="T31" fmla="*/ 51 h 74"/>
                  <a:gd name="T32" fmla="*/ 9 w 157"/>
                  <a:gd name="T33" fmla="*/ 48 h 74"/>
                  <a:gd name="T34" fmla="*/ 21 w 157"/>
                  <a:gd name="T35" fmla="*/ 46 h 74"/>
                  <a:gd name="T36" fmla="*/ 30 w 157"/>
                  <a:gd name="T37" fmla="*/ 46 h 74"/>
                  <a:gd name="T38" fmla="*/ 42 w 157"/>
                  <a:gd name="T39" fmla="*/ 51 h 74"/>
                  <a:gd name="T40" fmla="*/ 54 w 157"/>
                  <a:gd name="T41" fmla="*/ 58 h 74"/>
                  <a:gd name="T42" fmla="*/ 66 w 157"/>
                  <a:gd name="T43" fmla="*/ 61 h 74"/>
                  <a:gd name="T44" fmla="*/ 78 w 157"/>
                  <a:gd name="T45" fmla="*/ 61 h 74"/>
                  <a:gd name="T46" fmla="*/ 87 w 157"/>
                  <a:gd name="T47" fmla="*/ 58 h 74"/>
                  <a:gd name="T48" fmla="*/ 96 w 157"/>
                  <a:gd name="T49" fmla="*/ 51 h 74"/>
                  <a:gd name="T50" fmla="*/ 105 w 157"/>
                  <a:gd name="T51" fmla="*/ 40 h 74"/>
                  <a:gd name="T52" fmla="*/ 114 w 157"/>
                  <a:gd name="T53" fmla="*/ 21 h 74"/>
                  <a:gd name="T54" fmla="*/ 120 w 157"/>
                  <a:gd name="T55" fmla="*/ 6 h 74"/>
                  <a:gd name="T56" fmla="*/ 129 w 157"/>
                  <a:gd name="T57" fmla="*/ 0 h 74"/>
                  <a:gd name="T58" fmla="*/ 135 w 157"/>
                  <a:gd name="T59" fmla="*/ 0 h 74"/>
                  <a:gd name="T60" fmla="*/ 144 w 157"/>
                  <a:gd name="T61" fmla="*/ 3 h 74"/>
                  <a:gd name="T62" fmla="*/ 156 w 157"/>
                  <a:gd name="T63" fmla="*/ 3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7" h="74">
                    <a:moveTo>
                      <a:pt x="156" y="30"/>
                    </a:moveTo>
                    <a:lnTo>
                      <a:pt x="149" y="27"/>
                    </a:lnTo>
                    <a:lnTo>
                      <a:pt x="144" y="25"/>
                    </a:lnTo>
                    <a:lnTo>
                      <a:pt x="141" y="25"/>
                    </a:lnTo>
                    <a:lnTo>
                      <a:pt x="135" y="25"/>
                    </a:lnTo>
                    <a:lnTo>
                      <a:pt x="129" y="25"/>
                    </a:lnTo>
                    <a:lnTo>
                      <a:pt x="122" y="27"/>
                    </a:lnTo>
                    <a:lnTo>
                      <a:pt x="120" y="27"/>
                    </a:lnTo>
                    <a:lnTo>
                      <a:pt x="117" y="30"/>
                    </a:lnTo>
                    <a:lnTo>
                      <a:pt x="114" y="36"/>
                    </a:lnTo>
                    <a:lnTo>
                      <a:pt x="107" y="43"/>
                    </a:lnTo>
                    <a:lnTo>
                      <a:pt x="105" y="48"/>
                    </a:lnTo>
                    <a:lnTo>
                      <a:pt x="102" y="55"/>
                    </a:lnTo>
                    <a:lnTo>
                      <a:pt x="99" y="61"/>
                    </a:lnTo>
                    <a:lnTo>
                      <a:pt x="92" y="66"/>
                    </a:lnTo>
                    <a:lnTo>
                      <a:pt x="84" y="70"/>
                    </a:lnTo>
                    <a:lnTo>
                      <a:pt x="78" y="73"/>
                    </a:lnTo>
                    <a:lnTo>
                      <a:pt x="72" y="73"/>
                    </a:lnTo>
                    <a:lnTo>
                      <a:pt x="66" y="73"/>
                    </a:lnTo>
                    <a:lnTo>
                      <a:pt x="60" y="70"/>
                    </a:lnTo>
                    <a:lnTo>
                      <a:pt x="54" y="66"/>
                    </a:lnTo>
                    <a:lnTo>
                      <a:pt x="51" y="64"/>
                    </a:lnTo>
                    <a:lnTo>
                      <a:pt x="45" y="61"/>
                    </a:lnTo>
                    <a:lnTo>
                      <a:pt x="39" y="58"/>
                    </a:lnTo>
                    <a:lnTo>
                      <a:pt x="33" y="55"/>
                    </a:lnTo>
                    <a:lnTo>
                      <a:pt x="27" y="51"/>
                    </a:lnTo>
                    <a:lnTo>
                      <a:pt x="21" y="51"/>
                    </a:lnTo>
                    <a:lnTo>
                      <a:pt x="15" y="51"/>
                    </a:lnTo>
                    <a:lnTo>
                      <a:pt x="9" y="55"/>
                    </a:lnTo>
                    <a:lnTo>
                      <a:pt x="7" y="58"/>
                    </a:lnTo>
                    <a:lnTo>
                      <a:pt x="0" y="58"/>
                    </a:lnTo>
                    <a:lnTo>
                      <a:pt x="3" y="51"/>
                    </a:lnTo>
                    <a:lnTo>
                      <a:pt x="7" y="48"/>
                    </a:lnTo>
                    <a:lnTo>
                      <a:pt x="9" y="48"/>
                    </a:lnTo>
                    <a:lnTo>
                      <a:pt x="15" y="46"/>
                    </a:lnTo>
                    <a:lnTo>
                      <a:pt x="21" y="46"/>
                    </a:lnTo>
                    <a:lnTo>
                      <a:pt x="24" y="46"/>
                    </a:lnTo>
                    <a:lnTo>
                      <a:pt x="30" y="46"/>
                    </a:lnTo>
                    <a:lnTo>
                      <a:pt x="33" y="48"/>
                    </a:lnTo>
                    <a:lnTo>
                      <a:pt x="42" y="51"/>
                    </a:lnTo>
                    <a:lnTo>
                      <a:pt x="51" y="58"/>
                    </a:lnTo>
                    <a:lnTo>
                      <a:pt x="54" y="58"/>
                    </a:lnTo>
                    <a:lnTo>
                      <a:pt x="57" y="61"/>
                    </a:lnTo>
                    <a:lnTo>
                      <a:pt x="66" y="61"/>
                    </a:lnTo>
                    <a:lnTo>
                      <a:pt x="72" y="61"/>
                    </a:lnTo>
                    <a:lnTo>
                      <a:pt x="78" y="61"/>
                    </a:lnTo>
                    <a:lnTo>
                      <a:pt x="84" y="58"/>
                    </a:lnTo>
                    <a:lnTo>
                      <a:pt x="87" y="58"/>
                    </a:lnTo>
                    <a:lnTo>
                      <a:pt x="92" y="55"/>
                    </a:lnTo>
                    <a:lnTo>
                      <a:pt x="96" y="51"/>
                    </a:lnTo>
                    <a:lnTo>
                      <a:pt x="99" y="48"/>
                    </a:lnTo>
                    <a:lnTo>
                      <a:pt x="105" y="40"/>
                    </a:lnTo>
                    <a:lnTo>
                      <a:pt x="107" y="30"/>
                    </a:lnTo>
                    <a:lnTo>
                      <a:pt x="114" y="21"/>
                    </a:lnTo>
                    <a:lnTo>
                      <a:pt x="117" y="12"/>
                    </a:lnTo>
                    <a:lnTo>
                      <a:pt x="120" y="6"/>
                    </a:lnTo>
                    <a:lnTo>
                      <a:pt x="126" y="3"/>
                    </a:lnTo>
                    <a:lnTo>
                      <a:pt x="129" y="0"/>
                    </a:lnTo>
                    <a:lnTo>
                      <a:pt x="132" y="0"/>
                    </a:lnTo>
                    <a:lnTo>
                      <a:pt x="135" y="0"/>
                    </a:lnTo>
                    <a:lnTo>
                      <a:pt x="141" y="0"/>
                    </a:lnTo>
                    <a:lnTo>
                      <a:pt x="144" y="3"/>
                    </a:lnTo>
                    <a:lnTo>
                      <a:pt x="149" y="6"/>
                    </a:lnTo>
                    <a:lnTo>
                      <a:pt x="156" y="30"/>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186" name="Freeform 30"/>
              <p:cNvSpPr>
                <a:spLocks/>
              </p:cNvSpPr>
              <p:nvPr/>
            </p:nvSpPr>
            <p:spPr bwMode="ltGray">
              <a:xfrm>
                <a:off x="3594" y="91"/>
                <a:ext cx="158" cy="75"/>
              </a:xfrm>
              <a:custGeom>
                <a:avLst/>
                <a:gdLst>
                  <a:gd name="T0" fmla="*/ 4 w 158"/>
                  <a:gd name="T1" fmla="*/ 30 h 75"/>
                  <a:gd name="T2" fmla="*/ 15 w 158"/>
                  <a:gd name="T3" fmla="*/ 27 h 75"/>
                  <a:gd name="T4" fmla="*/ 27 w 158"/>
                  <a:gd name="T5" fmla="*/ 27 h 75"/>
                  <a:gd name="T6" fmla="*/ 37 w 158"/>
                  <a:gd name="T7" fmla="*/ 30 h 75"/>
                  <a:gd name="T8" fmla="*/ 42 w 158"/>
                  <a:gd name="T9" fmla="*/ 36 h 75"/>
                  <a:gd name="T10" fmla="*/ 49 w 158"/>
                  <a:gd name="T11" fmla="*/ 48 h 75"/>
                  <a:gd name="T12" fmla="*/ 57 w 158"/>
                  <a:gd name="T13" fmla="*/ 63 h 75"/>
                  <a:gd name="T14" fmla="*/ 70 w 158"/>
                  <a:gd name="T15" fmla="*/ 71 h 75"/>
                  <a:gd name="T16" fmla="*/ 85 w 158"/>
                  <a:gd name="T17" fmla="*/ 74 h 75"/>
                  <a:gd name="T18" fmla="*/ 97 w 158"/>
                  <a:gd name="T19" fmla="*/ 71 h 75"/>
                  <a:gd name="T20" fmla="*/ 105 w 158"/>
                  <a:gd name="T21" fmla="*/ 63 h 75"/>
                  <a:gd name="T22" fmla="*/ 118 w 158"/>
                  <a:gd name="T23" fmla="*/ 56 h 75"/>
                  <a:gd name="T24" fmla="*/ 130 w 158"/>
                  <a:gd name="T25" fmla="*/ 54 h 75"/>
                  <a:gd name="T26" fmla="*/ 142 w 158"/>
                  <a:gd name="T27" fmla="*/ 54 h 75"/>
                  <a:gd name="T28" fmla="*/ 150 w 158"/>
                  <a:gd name="T29" fmla="*/ 56 h 75"/>
                  <a:gd name="T30" fmla="*/ 154 w 158"/>
                  <a:gd name="T31" fmla="*/ 54 h 75"/>
                  <a:gd name="T32" fmla="*/ 145 w 158"/>
                  <a:gd name="T33" fmla="*/ 48 h 75"/>
                  <a:gd name="T34" fmla="*/ 135 w 158"/>
                  <a:gd name="T35" fmla="*/ 48 h 75"/>
                  <a:gd name="T36" fmla="*/ 127 w 158"/>
                  <a:gd name="T37" fmla="*/ 48 h 75"/>
                  <a:gd name="T38" fmla="*/ 115 w 158"/>
                  <a:gd name="T39" fmla="*/ 54 h 75"/>
                  <a:gd name="T40" fmla="*/ 102 w 158"/>
                  <a:gd name="T41" fmla="*/ 59 h 75"/>
                  <a:gd name="T42" fmla="*/ 87 w 158"/>
                  <a:gd name="T43" fmla="*/ 59 h 75"/>
                  <a:gd name="T44" fmla="*/ 79 w 158"/>
                  <a:gd name="T45" fmla="*/ 59 h 75"/>
                  <a:gd name="T46" fmla="*/ 70 w 158"/>
                  <a:gd name="T47" fmla="*/ 56 h 75"/>
                  <a:gd name="T48" fmla="*/ 60 w 158"/>
                  <a:gd name="T49" fmla="*/ 54 h 75"/>
                  <a:gd name="T50" fmla="*/ 52 w 158"/>
                  <a:gd name="T51" fmla="*/ 42 h 75"/>
                  <a:gd name="T52" fmla="*/ 42 w 158"/>
                  <a:gd name="T53" fmla="*/ 24 h 75"/>
                  <a:gd name="T54" fmla="*/ 34 w 158"/>
                  <a:gd name="T55" fmla="*/ 9 h 75"/>
                  <a:gd name="T56" fmla="*/ 27 w 158"/>
                  <a:gd name="T57" fmla="*/ 4 h 75"/>
                  <a:gd name="T58" fmla="*/ 19 w 158"/>
                  <a:gd name="T59" fmla="*/ 0 h 75"/>
                  <a:gd name="T60" fmla="*/ 9 w 158"/>
                  <a:gd name="T61" fmla="*/ 6 h 75"/>
                  <a:gd name="T62" fmla="*/ 0 w 158"/>
                  <a:gd name="T63" fmla="*/ 3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8" h="75">
                    <a:moveTo>
                      <a:pt x="0" y="33"/>
                    </a:moveTo>
                    <a:lnTo>
                      <a:pt x="4" y="30"/>
                    </a:lnTo>
                    <a:lnTo>
                      <a:pt x="12" y="27"/>
                    </a:lnTo>
                    <a:lnTo>
                      <a:pt x="15" y="27"/>
                    </a:lnTo>
                    <a:lnTo>
                      <a:pt x="22" y="27"/>
                    </a:lnTo>
                    <a:lnTo>
                      <a:pt x="27" y="27"/>
                    </a:lnTo>
                    <a:lnTo>
                      <a:pt x="30" y="27"/>
                    </a:lnTo>
                    <a:lnTo>
                      <a:pt x="37" y="30"/>
                    </a:lnTo>
                    <a:lnTo>
                      <a:pt x="37" y="33"/>
                    </a:lnTo>
                    <a:lnTo>
                      <a:pt x="42" y="36"/>
                    </a:lnTo>
                    <a:lnTo>
                      <a:pt x="45" y="42"/>
                    </a:lnTo>
                    <a:lnTo>
                      <a:pt x="49" y="48"/>
                    </a:lnTo>
                    <a:lnTo>
                      <a:pt x="52" y="54"/>
                    </a:lnTo>
                    <a:lnTo>
                      <a:pt x="57" y="63"/>
                    </a:lnTo>
                    <a:lnTo>
                      <a:pt x="64" y="66"/>
                    </a:lnTo>
                    <a:lnTo>
                      <a:pt x="70" y="71"/>
                    </a:lnTo>
                    <a:lnTo>
                      <a:pt x="75" y="74"/>
                    </a:lnTo>
                    <a:lnTo>
                      <a:pt x="85" y="74"/>
                    </a:lnTo>
                    <a:lnTo>
                      <a:pt x="90" y="74"/>
                    </a:lnTo>
                    <a:lnTo>
                      <a:pt x="97" y="71"/>
                    </a:lnTo>
                    <a:lnTo>
                      <a:pt x="102" y="68"/>
                    </a:lnTo>
                    <a:lnTo>
                      <a:pt x="105" y="63"/>
                    </a:lnTo>
                    <a:lnTo>
                      <a:pt x="112" y="59"/>
                    </a:lnTo>
                    <a:lnTo>
                      <a:pt x="118" y="56"/>
                    </a:lnTo>
                    <a:lnTo>
                      <a:pt x="124" y="54"/>
                    </a:lnTo>
                    <a:lnTo>
                      <a:pt x="130" y="54"/>
                    </a:lnTo>
                    <a:lnTo>
                      <a:pt x="133" y="54"/>
                    </a:lnTo>
                    <a:lnTo>
                      <a:pt x="142" y="54"/>
                    </a:lnTo>
                    <a:lnTo>
                      <a:pt x="148" y="56"/>
                    </a:lnTo>
                    <a:lnTo>
                      <a:pt x="150" y="56"/>
                    </a:lnTo>
                    <a:lnTo>
                      <a:pt x="157" y="59"/>
                    </a:lnTo>
                    <a:lnTo>
                      <a:pt x="154" y="54"/>
                    </a:lnTo>
                    <a:lnTo>
                      <a:pt x="150" y="51"/>
                    </a:lnTo>
                    <a:lnTo>
                      <a:pt x="145" y="48"/>
                    </a:lnTo>
                    <a:lnTo>
                      <a:pt x="142" y="48"/>
                    </a:lnTo>
                    <a:lnTo>
                      <a:pt x="135" y="48"/>
                    </a:lnTo>
                    <a:lnTo>
                      <a:pt x="133" y="48"/>
                    </a:lnTo>
                    <a:lnTo>
                      <a:pt x="127" y="48"/>
                    </a:lnTo>
                    <a:lnTo>
                      <a:pt x="124" y="51"/>
                    </a:lnTo>
                    <a:lnTo>
                      <a:pt x="115" y="54"/>
                    </a:lnTo>
                    <a:lnTo>
                      <a:pt x="105" y="59"/>
                    </a:lnTo>
                    <a:lnTo>
                      <a:pt x="102" y="59"/>
                    </a:lnTo>
                    <a:lnTo>
                      <a:pt x="97" y="59"/>
                    </a:lnTo>
                    <a:lnTo>
                      <a:pt x="87" y="59"/>
                    </a:lnTo>
                    <a:lnTo>
                      <a:pt x="82" y="63"/>
                    </a:lnTo>
                    <a:lnTo>
                      <a:pt x="79" y="59"/>
                    </a:lnTo>
                    <a:lnTo>
                      <a:pt x="72" y="59"/>
                    </a:lnTo>
                    <a:lnTo>
                      <a:pt x="70" y="56"/>
                    </a:lnTo>
                    <a:lnTo>
                      <a:pt x="64" y="56"/>
                    </a:lnTo>
                    <a:lnTo>
                      <a:pt x="60" y="54"/>
                    </a:lnTo>
                    <a:lnTo>
                      <a:pt x="57" y="48"/>
                    </a:lnTo>
                    <a:lnTo>
                      <a:pt x="52" y="42"/>
                    </a:lnTo>
                    <a:lnTo>
                      <a:pt x="45" y="33"/>
                    </a:lnTo>
                    <a:lnTo>
                      <a:pt x="42" y="24"/>
                    </a:lnTo>
                    <a:lnTo>
                      <a:pt x="37" y="12"/>
                    </a:lnTo>
                    <a:lnTo>
                      <a:pt x="34" y="9"/>
                    </a:lnTo>
                    <a:lnTo>
                      <a:pt x="30" y="4"/>
                    </a:lnTo>
                    <a:lnTo>
                      <a:pt x="27" y="4"/>
                    </a:lnTo>
                    <a:lnTo>
                      <a:pt x="24" y="0"/>
                    </a:lnTo>
                    <a:lnTo>
                      <a:pt x="19" y="0"/>
                    </a:lnTo>
                    <a:lnTo>
                      <a:pt x="15" y="4"/>
                    </a:lnTo>
                    <a:lnTo>
                      <a:pt x="9" y="6"/>
                    </a:lnTo>
                    <a:lnTo>
                      <a:pt x="7" y="9"/>
                    </a:lnTo>
                    <a:lnTo>
                      <a:pt x="0" y="33"/>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187" name="Freeform 31"/>
              <p:cNvSpPr>
                <a:spLocks/>
              </p:cNvSpPr>
              <p:nvPr/>
            </p:nvSpPr>
            <p:spPr bwMode="ltGray">
              <a:xfrm>
                <a:off x="148" y="3372"/>
                <a:ext cx="160" cy="73"/>
              </a:xfrm>
              <a:custGeom>
                <a:avLst/>
                <a:gdLst>
                  <a:gd name="T0" fmla="*/ 7 w 160"/>
                  <a:gd name="T1" fmla="*/ 27 h 73"/>
                  <a:gd name="T2" fmla="*/ 15 w 160"/>
                  <a:gd name="T3" fmla="*/ 24 h 73"/>
                  <a:gd name="T4" fmla="*/ 28 w 160"/>
                  <a:gd name="T5" fmla="*/ 24 h 73"/>
                  <a:gd name="T6" fmla="*/ 37 w 160"/>
                  <a:gd name="T7" fmla="*/ 30 h 73"/>
                  <a:gd name="T8" fmla="*/ 43 w 160"/>
                  <a:gd name="T9" fmla="*/ 36 h 73"/>
                  <a:gd name="T10" fmla="*/ 50 w 160"/>
                  <a:gd name="T11" fmla="*/ 49 h 73"/>
                  <a:gd name="T12" fmla="*/ 58 w 160"/>
                  <a:gd name="T13" fmla="*/ 60 h 73"/>
                  <a:gd name="T14" fmla="*/ 70 w 160"/>
                  <a:gd name="T15" fmla="*/ 69 h 73"/>
                  <a:gd name="T16" fmla="*/ 86 w 160"/>
                  <a:gd name="T17" fmla="*/ 72 h 73"/>
                  <a:gd name="T18" fmla="*/ 98 w 160"/>
                  <a:gd name="T19" fmla="*/ 72 h 73"/>
                  <a:gd name="T20" fmla="*/ 107 w 160"/>
                  <a:gd name="T21" fmla="*/ 64 h 73"/>
                  <a:gd name="T22" fmla="*/ 119 w 160"/>
                  <a:gd name="T23" fmla="*/ 57 h 73"/>
                  <a:gd name="T24" fmla="*/ 131 w 160"/>
                  <a:gd name="T25" fmla="*/ 54 h 73"/>
                  <a:gd name="T26" fmla="*/ 144 w 160"/>
                  <a:gd name="T27" fmla="*/ 54 h 73"/>
                  <a:gd name="T28" fmla="*/ 152 w 160"/>
                  <a:gd name="T29" fmla="*/ 57 h 73"/>
                  <a:gd name="T30" fmla="*/ 156 w 160"/>
                  <a:gd name="T31" fmla="*/ 54 h 73"/>
                  <a:gd name="T32" fmla="*/ 147 w 160"/>
                  <a:gd name="T33" fmla="*/ 49 h 73"/>
                  <a:gd name="T34" fmla="*/ 137 w 160"/>
                  <a:gd name="T35" fmla="*/ 45 h 73"/>
                  <a:gd name="T36" fmla="*/ 129 w 160"/>
                  <a:gd name="T37" fmla="*/ 49 h 73"/>
                  <a:gd name="T38" fmla="*/ 116 w 160"/>
                  <a:gd name="T39" fmla="*/ 54 h 73"/>
                  <a:gd name="T40" fmla="*/ 104 w 160"/>
                  <a:gd name="T41" fmla="*/ 60 h 73"/>
                  <a:gd name="T42" fmla="*/ 89 w 160"/>
                  <a:gd name="T43" fmla="*/ 60 h 73"/>
                  <a:gd name="T44" fmla="*/ 80 w 160"/>
                  <a:gd name="T45" fmla="*/ 60 h 73"/>
                  <a:gd name="T46" fmla="*/ 70 w 160"/>
                  <a:gd name="T47" fmla="*/ 57 h 73"/>
                  <a:gd name="T48" fmla="*/ 61 w 160"/>
                  <a:gd name="T49" fmla="*/ 51 h 73"/>
                  <a:gd name="T50" fmla="*/ 52 w 160"/>
                  <a:gd name="T51" fmla="*/ 39 h 73"/>
                  <a:gd name="T52" fmla="*/ 43 w 160"/>
                  <a:gd name="T53" fmla="*/ 24 h 73"/>
                  <a:gd name="T54" fmla="*/ 34 w 160"/>
                  <a:gd name="T55" fmla="*/ 7 h 73"/>
                  <a:gd name="T56" fmla="*/ 28 w 160"/>
                  <a:gd name="T57" fmla="*/ 0 h 73"/>
                  <a:gd name="T58" fmla="*/ 22 w 160"/>
                  <a:gd name="T59" fmla="*/ 0 h 73"/>
                  <a:gd name="T60" fmla="*/ 10 w 160"/>
                  <a:gd name="T61" fmla="*/ 4 h 73"/>
                  <a:gd name="T62" fmla="*/ 0 w 160"/>
                  <a:gd name="T63" fmla="*/ 3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0" h="73">
                    <a:moveTo>
                      <a:pt x="0" y="30"/>
                    </a:moveTo>
                    <a:lnTo>
                      <a:pt x="7" y="27"/>
                    </a:lnTo>
                    <a:lnTo>
                      <a:pt x="12" y="24"/>
                    </a:lnTo>
                    <a:lnTo>
                      <a:pt x="15" y="24"/>
                    </a:lnTo>
                    <a:lnTo>
                      <a:pt x="22" y="24"/>
                    </a:lnTo>
                    <a:lnTo>
                      <a:pt x="28" y="24"/>
                    </a:lnTo>
                    <a:lnTo>
                      <a:pt x="30" y="27"/>
                    </a:lnTo>
                    <a:lnTo>
                      <a:pt x="37" y="30"/>
                    </a:lnTo>
                    <a:lnTo>
                      <a:pt x="40" y="30"/>
                    </a:lnTo>
                    <a:lnTo>
                      <a:pt x="43" y="36"/>
                    </a:lnTo>
                    <a:lnTo>
                      <a:pt x="46" y="42"/>
                    </a:lnTo>
                    <a:lnTo>
                      <a:pt x="50" y="49"/>
                    </a:lnTo>
                    <a:lnTo>
                      <a:pt x="55" y="54"/>
                    </a:lnTo>
                    <a:lnTo>
                      <a:pt x="58" y="60"/>
                    </a:lnTo>
                    <a:lnTo>
                      <a:pt x="65" y="66"/>
                    </a:lnTo>
                    <a:lnTo>
                      <a:pt x="70" y="69"/>
                    </a:lnTo>
                    <a:lnTo>
                      <a:pt x="80" y="72"/>
                    </a:lnTo>
                    <a:lnTo>
                      <a:pt x="86" y="72"/>
                    </a:lnTo>
                    <a:lnTo>
                      <a:pt x="91" y="72"/>
                    </a:lnTo>
                    <a:lnTo>
                      <a:pt x="98" y="72"/>
                    </a:lnTo>
                    <a:lnTo>
                      <a:pt x="104" y="66"/>
                    </a:lnTo>
                    <a:lnTo>
                      <a:pt x="107" y="64"/>
                    </a:lnTo>
                    <a:lnTo>
                      <a:pt x="113" y="60"/>
                    </a:lnTo>
                    <a:lnTo>
                      <a:pt x="119" y="57"/>
                    </a:lnTo>
                    <a:lnTo>
                      <a:pt x="126" y="54"/>
                    </a:lnTo>
                    <a:lnTo>
                      <a:pt x="131" y="54"/>
                    </a:lnTo>
                    <a:lnTo>
                      <a:pt x="137" y="54"/>
                    </a:lnTo>
                    <a:lnTo>
                      <a:pt x="144" y="54"/>
                    </a:lnTo>
                    <a:lnTo>
                      <a:pt x="149" y="54"/>
                    </a:lnTo>
                    <a:lnTo>
                      <a:pt x="152" y="57"/>
                    </a:lnTo>
                    <a:lnTo>
                      <a:pt x="159" y="60"/>
                    </a:lnTo>
                    <a:lnTo>
                      <a:pt x="156" y="54"/>
                    </a:lnTo>
                    <a:lnTo>
                      <a:pt x="152" y="51"/>
                    </a:lnTo>
                    <a:lnTo>
                      <a:pt x="147" y="49"/>
                    </a:lnTo>
                    <a:lnTo>
                      <a:pt x="144" y="45"/>
                    </a:lnTo>
                    <a:lnTo>
                      <a:pt x="137" y="45"/>
                    </a:lnTo>
                    <a:lnTo>
                      <a:pt x="134" y="45"/>
                    </a:lnTo>
                    <a:lnTo>
                      <a:pt x="129" y="49"/>
                    </a:lnTo>
                    <a:lnTo>
                      <a:pt x="126" y="49"/>
                    </a:lnTo>
                    <a:lnTo>
                      <a:pt x="116" y="54"/>
                    </a:lnTo>
                    <a:lnTo>
                      <a:pt x="107" y="57"/>
                    </a:lnTo>
                    <a:lnTo>
                      <a:pt x="104" y="60"/>
                    </a:lnTo>
                    <a:lnTo>
                      <a:pt x="98" y="60"/>
                    </a:lnTo>
                    <a:lnTo>
                      <a:pt x="89" y="60"/>
                    </a:lnTo>
                    <a:lnTo>
                      <a:pt x="83" y="60"/>
                    </a:lnTo>
                    <a:lnTo>
                      <a:pt x="80" y="60"/>
                    </a:lnTo>
                    <a:lnTo>
                      <a:pt x="73" y="60"/>
                    </a:lnTo>
                    <a:lnTo>
                      <a:pt x="70" y="57"/>
                    </a:lnTo>
                    <a:lnTo>
                      <a:pt x="65" y="54"/>
                    </a:lnTo>
                    <a:lnTo>
                      <a:pt x="61" y="51"/>
                    </a:lnTo>
                    <a:lnTo>
                      <a:pt x="58" y="49"/>
                    </a:lnTo>
                    <a:lnTo>
                      <a:pt x="52" y="39"/>
                    </a:lnTo>
                    <a:lnTo>
                      <a:pt x="46" y="34"/>
                    </a:lnTo>
                    <a:lnTo>
                      <a:pt x="43" y="24"/>
                    </a:lnTo>
                    <a:lnTo>
                      <a:pt x="37" y="12"/>
                    </a:lnTo>
                    <a:lnTo>
                      <a:pt x="34" y="7"/>
                    </a:lnTo>
                    <a:lnTo>
                      <a:pt x="30" y="4"/>
                    </a:lnTo>
                    <a:lnTo>
                      <a:pt x="28" y="0"/>
                    </a:lnTo>
                    <a:lnTo>
                      <a:pt x="25" y="0"/>
                    </a:lnTo>
                    <a:lnTo>
                      <a:pt x="22" y="0"/>
                    </a:lnTo>
                    <a:lnTo>
                      <a:pt x="15" y="0"/>
                    </a:lnTo>
                    <a:lnTo>
                      <a:pt x="10" y="4"/>
                    </a:lnTo>
                    <a:lnTo>
                      <a:pt x="7" y="7"/>
                    </a:lnTo>
                    <a:lnTo>
                      <a:pt x="0" y="30"/>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188" name="Freeform 32"/>
              <p:cNvSpPr>
                <a:spLocks/>
              </p:cNvSpPr>
              <p:nvPr/>
            </p:nvSpPr>
            <p:spPr bwMode="ltGray">
              <a:xfrm>
                <a:off x="4006" y="3905"/>
                <a:ext cx="158" cy="75"/>
              </a:xfrm>
              <a:custGeom>
                <a:avLst/>
                <a:gdLst>
                  <a:gd name="T0" fmla="*/ 6 w 158"/>
                  <a:gd name="T1" fmla="*/ 30 h 75"/>
                  <a:gd name="T2" fmla="*/ 15 w 158"/>
                  <a:gd name="T3" fmla="*/ 27 h 75"/>
                  <a:gd name="T4" fmla="*/ 27 w 158"/>
                  <a:gd name="T5" fmla="*/ 27 h 75"/>
                  <a:gd name="T6" fmla="*/ 36 w 158"/>
                  <a:gd name="T7" fmla="*/ 30 h 75"/>
                  <a:gd name="T8" fmla="*/ 43 w 158"/>
                  <a:gd name="T9" fmla="*/ 35 h 75"/>
                  <a:gd name="T10" fmla="*/ 48 w 158"/>
                  <a:gd name="T11" fmla="*/ 47 h 75"/>
                  <a:gd name="T12" fmla="*/ 58 w 158"/>
                  <a:gd name="T13" fmla="*/ 62 h 75"/>
                  <a:gd name="T14" fmla="*/ 69 w 158"/>
                  <a:gd name="T15" fmla="*/ 71 h 75"/>
                  <a:gd name="T16" fmla="*/ 84 w 158"/>
                  <a:gd name="T17" fmla="*/ 74 h 75"/>
                  <a:gd name="T18" fmla="*/ 96 w 158"/>
                  <a:gd name="T19" fmla="*/ 71 h 75"/>
                  <a:gd name="T20" fmla="*/ 106 w 158"/>
                  <a:gd name="T21" fmla="*/ 62 h 75"/>
                  <a:gd name="T22" fmla="*/ 118 w 158"/>
                  <a:gd name="T23" fmla="*/ 56 h 75"/>
                  <a:gd name="T24" fmla="*/ 130 w 158"/>
                  <a:gd name="T25" fmla="*/ 54 h 75"/>
                  <a:gd name="T26" fmla="*/ 142 w 158"/>
                  <a:gd name="T27" fmla="*/ 54 h 75"/>
                  <a:gd name="T28" fmla="*/ 151 w 158"/>
                  <a:gd name="T29" fmla="*/ 56 h 75"/>
                  <a:gd name="T30" fmla="*/ 154 w 158"/>
                  <a:gd name="T31" fmla="*/ 54 h 75"/>
                  <a:gd name="T32" fmla="*/ 145 w 158"/>
                  <a:gd name="T33" fmla="*/ 47 h 75"/>
                  <a:gd name="T34" fmla="*/ 136 w 158"/>
                  <a:gd name="T35" fmla="*/ 47 h 75"/>
                  <a:gd name="T36" fmla="*/ 127 w 158"/>
                  <a:gd name="T37" fmla="*/ 47 h 75"/>
                  <a:gd name="T38" fmla="*/ 114 w 158"/>
                  <a:gd name="T39" fmla="*/ 54 h 75"/>
                  <a:gd name="T40" fmla="*/ 103 w 158"/>
                  <a:gd name="T41" fmla="*/ 59 h 75"/>
                  <a:gd name="T42" fmla="*/ 91 w 158"/>
                  <a:gd name="T43" fmla="*/ 62 h 75"/>
                  <a:gd name="T44" fmla="*/ 79 w 158"/>
                  <a:gd name="T45" fmla="*/ 62 h 75"/>
                  <a:gd name="T46" fmla="*/ 69 w 158"/>
                  <a:gd name="T47" fmla="*/ 56 h 75"/>
                  <a:gd name="T48" fmla="*/ 61 w 158"/>
                  <a:gd name="T49" fmla="*/ 54 h 75"/>
                  <a:gd name="T50" fmla="*/ 51 w 158"/>
                  <a:gd name="T51" fmla="*/ 42 h 75"/>
                  <a:gd name="T52" fmla="*/ 43 w 158"/>
                  <a:gd name="T53" fmla="*/ 24 h 75"/>
                  <a:gd name="T54" fmla="*/ 36 w 158"/>
                  <a:gd name="T55" fmla="*/ 9 h 75"/>
                  <a:gd name="T56" fmla="*/ 27 w 158"/>
                  <a:gd name="T57" fmla="*/ 3 h 75"/>
                  <a:gd name="T58" fmla="*/ 18 w 158"/>
                  <a:gd name="T59" fmla="*/ 0 h 75"/>
                  <a:gd name="T60" fmla="*/ 9 w 158"/>
                  <a:gd name="T61" fmla="*/ 3 h 75"/>
                  <a:gd name="T62" fmla="*/ 0 w 158"/>
                  <a:gd name="T63" fmla="*/ 3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8" h="75">
                    <a:moveTo>
                      <a:pt x="0" y="32"/>
                    </a:moveTo>
                    <a:lnTo>
                      <a:pt x="6" y="30"/>
                    </a:lnTo>
                    <a:lnTo>
                      <a:pt x="12" y="27"/>
                    </a:lnTo>
                    <a:lnTo>
                      <a:pt x="15" y="27"/>
                    </a:lnTo>
                    <a:lnTo>
                      <a:pt x="21" y="27"/>
                    </a:lnTo>
                    <a:lnTo>
                      <a:pt x="27" y="27"/>
                    </a:lnTo>
                    <a:lnTo>
                      <a:pt x="30" y="27"/>
                    </a:lnTo>
                    <a:lnTo>
                      <a:pt x="36" y="30"/>
                    </a:lnTo>
                    <a:lnTo>
                      <a:pt x="39" y="32"/>
                    </a:lnTo>
                    <a:lnTo>
                      <a:pt x="43" y="35"/>
                    </a:lnTo>
                    <a:lnTo>
                      <a:pt x="48" y="44"/>
                    </a:lnTo>
                    <a:lnTo>
                      <a:pt x="48" y="47"/>
                    </a:lnTo>
                    <a:lnTo>
                      <a:pt x="54" y="54"/>
                    </a:lnTo>
                    <a:lnTo>
                      <a:pt x="58" y="62"/>
                    </a:lnTo>
                    <a:lnTo>
                      <a:pt x="63" y="65"/>
                    </a:lnTo>
                    <a:lnTo>
                      <a:pt x="69" y="71"/>
                    </a:lnTo>
                    <a:lnTo>
                      <a:pt x="76" y="74"/>
                    </a:lnTo>
                    <a:lnTo>
                      <a:pt x="84" y="74"/>
                    </a:lnTo>
                    <a:lnTo>
                      <a:pt x="91" y="74"/>
                    </a:lnTo>
                    <a:lnTo>
                      <a:pt x="96" y="71"/>
                    </a:lnTo>
                    <a:lnTo>
                      <a:pt x="103" y="68"/>
                    </a:lnTo>
                    <a:lnTo>
                      <a:pt x="106" y="62"/>
                    </a:lnTo>
                    <a:lnTo>
                      <a:pt x="112" y="62"/>
                    </a:lnTo>
                    <a:lnTo>
                      <a:pt x="118" y="56"/>
                    </a:lnTo>
                    <a:lnTo>
                      <a:pt x="124" y="54"/>
                    </a:lnTo>
                    <a:lnTo>
                      <a:pt x="130" y="54"/>
                    </a:lnTo>
                    <a:lnTo>
                      <a:pt x="136" y="54"/>
                    </a:lnTo>
                    <a:lnTo>
                      <a:pt x="142" y="54"/>
                    </a:lnTo>
                    <a:lnTo>
                      <a:pt x="148" y="56"/>
                    </a:lnTo>
                    <a:lnTo>
                      <a:pt x="151" y="56"/>
                    </a:lnTo>
                    <a:lnTo>
                      <a:pt x="157" y="59"/>
                    </a:lnTo>
                    <a:lnTo>
                      <a:pt x="154" y="54"/>
                    </a:lnTo>
                    <a:lnTo>
                      <a:pt x="151" y="50"/>
                    </a:lnTo>
                    <a:lnTo>
                      <a:pt x="145" y="47"/>
                    </a:lnTo>
                    <a:lnTo>
                      <a:pt x="142" y="47"/>
                    </a:lnTo>
                    <a:lnTo>
                      <a:pt x="136" y="47"/>
                    </a:lnTo>
                    <a:lnTo>
                      <a:pt x="133" y="47"/>
                    </a:lnTo>
                    <a:lnTo>
                      <a:pt x="127" y="47"/>
                    </a:lnTo>
                    <a:lnTo>
                      <a:pt x="124" y="47"/>
                    </a:lnTo>
                    <a:lnTo>
                      <a:pt x="114" y="54"/>
                    </a:lnTo>
                    <a:lnTo>
                      <a:pt x="106" y="59"/>
                    </a:lnTo>
                    <a:lnTo>
                      <a:pt x="103" y="59"/>
                    </a:lnTo>
                    <a:lnTo>
                      <a:pt x="96" y="59"/>
                    </a:lnTo>
                    <a:lnTo>
                      <a:pt x="91" y="62"/>
                    </a:lnTo>
                    <a:lnTo>
                      <a:pt x="81" y="62"/>
                    </a:lnTo>
                    <a:lnTo>
                      <a:pt x="79" y="62"/>
                    </a:lnTo>
                    <a:lnTo>
                      <a:pt x="73" y="59"/>
                    </a:lnTo>
                    <a:lnTo>
                      <a:pt x="69" y="56"/>
                    </a:lnTo>
                    <a:lnTo>
                      <a:pt x="63" y="56"/>
                    </a:lnTo>
                    <a:lnTo>
                      <a:pt x="61" y="54"/>
                    </a:lnTo>
                    <a:lnTo>
                      <a:pt x="58" y="47"/>
                    </a:lnTo>
                    <a:lnTo>
                      <a:pt x="51" y="42"/>
                    </a:lnTo>
                    <a:lnTo>
                      <a:pt x="45" y="32"/>
                    </a:lnTo>
                    <a:lnTo>
                      <a:pt x="43" y="24"/>
                    </a:lnTo>
                    <a:lnTo>
                      <a:pt x="36" y="12"/>
                    </a:lnTo>
                    <a:lnTo>
                      <a:pt x="36" y="9"/>
                    </a:lnTo>
                    <a:lnTo>
                      <a:pt x="30" y="3"/>
                    </a:lnTo>
                    <a:lnTo>
                      <a:pt x="27" y="3"/>
                    </a:lnTo>
                    <a:lnTo>
                      <a:pt x="24" y="0"/>
                    </a:lnTo>
                    <a:lnTo>
                      <a:pt x="18" y="0"/>
                    </a:lnTo>
                    <a:lnTo>
                      <a:pt x="15" y="3"/>
                    </a:lnTo>
                    <a:lnTo>
                      <a:pt x="9" y="3"/>
                    </a:lnTo>
                    <a:lnTo>
                      <a:pt x="6" y="9"/>
                    </a:lnTo>
                    <a:lnTo>
                      <a:pt x="0" y="32"/>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189" name="Freeform 33"/>
              <p:cNvSpPr>
                <a:spLocks/>
              </p:cNvSpPr>
              <p:nvPr/>
            </p:nvSpPr>
            <p:spPr bwMode="ltGray">
              <a:xfrm>
                <a:off x="954" y="220"/>
                <a:ext cx="158" cy="73"/>
              </a:xfrm>
              <a:custGeom>
                <a:avLst/>
                <a:gdLst>
                  <a:gd name="T0" fmla="*/ 7 w 158"/>
                  <a:gd name="T1" fmla="*/ 27 h 73"/>
                  <a:gd name="T2" fmla="*/ 15 w 158"/>
                  <a:gd name="T3" fmla="*/ 24 h 73"/>
                  <a:gd name="T4" fmla="*/ 27 w 158"/>
                  <a:gd name="T5" fmla="*/ 27 h 73"/>
                  <a:gd name="T6" fmla="*/ 37 w 158"/>
                  <a:gd name="T7" fmla="*/ 30 h 73"/>
                  <a:gd name="T8" fmla="*/ 42 w 158"/>
                  <a:gd name="T9" fmla="*/ 36 h 73"/>
                  <a:gd name="T10" fmla="*/ 48 w 158"/>
                  <a:gd name="T11" fmla="*/ 48 h 73"/>
                  <a:gd name="T12" fmla="*/ 60 w 158"/>
                  <a:gd name="T13" fmla="*/ 63 h 73"/>
                  <a:gd name="T14" fmla="*/ 72 w 158"/>
                  <a:gd name="T15" fmla="*/ 69 h 73"/>
                  <a:gd name="T16" fmla="*/ 85 w 158"/>
                  <a:gd name="T17" fmla="*/ 72 h 73"/>
                  <a:gd name="T18" fmla="*/ 97 w 158"/>
                  <a:gd name="T19" fmla="*/ 72 h 73"/>
                  <a:gd name="T20" fmla="*/ 105 w 158"/>
                  <a:gd name="T21" fmla="*/ 63 h 73"/>
                  <a:gd name="T22" fmla="*/ 118 w 158"/>
                  <a:gd name="T23" fmla="*/ 57 h 73"/>
                  <a:gd name="T24" fmla="*/ 130 w 158"/>
                  <a:gd name="T25" fmla="*/ 54 h 73"/>
                  <a:gd name="T26" fmla="*/ 142 w 158"/>
                  <a:gd name="T27" fmla="*/ 54 h 73"/>
                  <a:gd name="T28" fmla="*/ 150 w 158"/>
                  <a:gd name="T29" fmla="*/ 57 h 73"/>
                  <a:gd name="T30" fmla="*/ 153 w 158"/>
                  <a:gd name="T31" fmla="*/ 54 h 73"/>
                  <a:gd name="T32" fmla="*/ 148 w 158"/>
                  <a:gd name="T33" fmla="*/ 48 h 73"/>
                  <a:gd name="T34" fmla="*/ 138 w 158"/>
                  <a:gd name="T35" fmla="*/ 45 h 73"/>
                  <a:gd name="T36" fmla="*/ 127 w 158"/>
                  <a:gd name="T37" fmla="*/ 48 h 73"/>
                  <a:gd name="T38" fmla="*/ 115 w 158"/>
                  <a:gd name="T39" fmla="*/ 54 h 73"/>
                  <a:gd name="T40" fmla="*/ 102 w 158"/>
                  <a:gd name="T41" fmla="*/ 60 h 73"/>
                  <a:gd name="T42" fmla="*/ 90 w 158"/>
                  <a:gd name="T43" fmla="*/ 60 h 73"/>
                  <a:gd name="T44" fmla="*/ 78 w 158"/>
                  <a:gd name="T45" fmla="*/ 60 h 73"/>
                  <a:gd name="T46" fmla="*/ 70 w 158"/>
                  <a:gd name="T47" fmla="*/ 57 h 73"/>
                  <a:gd name="T48" fmla="*/ 60 w 158"/>
                  <a:gd name="T49" fmla="*/ 51 h 73"/>
                  <a:gd name="T50" fmla="*/ 52 w 158"/>
                  <a:gd name="T51" fmla="*/ 39 h 73"/>
                  <a:gd name="T52" fmla="*/ 42 w 158"/>
                  <a:gd name="T53" fmla="*/ 24 h 73"/>
                  <a:gd name="T54" fmla="*/ 37 w 158"/>
                  <a:gd name="T55" fmla="*/ 7 h 73"/>
                  <a:gd name="T56" fmla="*/ 27 w 158"/>
                  <a:gd name="T57" fmla="*/ 0 h 73"/>
                  <a:gd name="T58" fmla="*/ 22 w 158"/>
                  <a:gd name="T59" fmla="*/ 0 h 73"/>
                  <a:gd name="T60" fmla="*/ 12 w 158"/>
                  <a:gd name="T61" fmla="*/ 3 h 73"/>
                  <a:gd name="T62" fmla="*/ 0 w 158"/>
                  <a:gd name="T63" fmla="*/ 3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8" h="73">
                    <a:moveTo>
                      <a:pt x="0" y="30"/>
                    </a:moveTo>
                    <a:lnTo>
                      <a:pt x="7" y="27"/>
                    </a:lnTo>
                    <a:lnTo>
                      <a:pt x="12" y="24"/>
                    </a:lnTo>
                    <a:lnTo>
                      <a:pt x="15" y="24"/>
                    </a:lnTo>
                    <a:lnTo>
                      <a:pt x="22" y="24"/>
                    </a:lnTo>
                    <a:lnTo>
                      <a:pt x="27" y="27"/>
                    </a:lnTo>
                    <a:lnTo>
                      <a:pt x="33" y="27"/>
                    </a:lnTo>
                    <a:lnTo>
                      <a:pt x="37" y="30"/>
                    </a:lnTo>
                    <a:lnTo>
                      <a:pt x="39" y="30"/>
                    </a:lnTo>
                    <a:lnTo>
                      <a:pt x="42" y="36"/>
                    </a:lnTo>
                    <a:lnTo>
                      <a:pt x="48" y="42"/>
                    </a:lnTo>
                    <a:lnTo>
                      <a:pt x="48" y="48"/>
                    </a:lnTo>
                    <a:lnTo>
                      <a:pt x="55" y="54"/>
                    </a:lnTo>
                    <a:lnTo>
                      <a:pt x="60" y="63"/>
                    </a:lnTo>
                    <a:lnTo>
                      <a:pt x="67" y="66"/>
                    </a:lnTo>
                    <a:lnTo>
                      <a:pt x="72" y="69"/>
                    </a:lnTo>
                    <a:lnTo>
                      <a:pt x="78" y="72"/>
                    </a:lnTo>
                    <a:lnTo>
                      <a:pt x="85" y="72"/>
                    </a:lnTo>
                    <a:lnTo>
                      <a:pt x="90" y="72"/>
                    </a:lnTo>
                    <a:lnTo>
                      <a:pt x="97" y="72"/>
                    </a:lnTo>
                    <a:lnTo>
                      <a:pt x="102" y="66"/>
                    </a:lnTo>
                    <a:lnTo>
                      <a:pt x="105" y="63"/>
                    </a:lnTo>
                    <a:lnTo>
                      <a:pt x="112" y="60"/>
                    </a:lnTo>
                    <a:lnTo>
                      <a:pt x="118" y="57"/>
                    </a:lnTo>
                    <a:lnTo>
                      <a:pt x="123" y="54"/>
                    </a:lnTo>
                    <a:lnTo>
                      <a:pt x="130" y="54"/>
                    </a:lnTo>
                    <a:lnTo>
                      <a:pt x="135" y="54"/>
                    </a:lnTo>
                    <a:lnTo>
                      <a:pt x="142" y="54"/>
                    </a:lnTo>
                    <a:lnTo>
                      <a:pt x="148" y="54"/>
                    </a:lnTo>
                    <a:lnTo>
                      <a:pt x="150" y="57"/>
                    </a:lnTo>
                    <a:lnTo>
                      <a:pt x="157" y="60"/>
                    </a:lnTo>
                    <a:lnTo>
                      <a:pt x="153" y="54"/>
                    </a:lnTo>
                    <a:lnTo>
                      <a:pt x="150" y="51"/>
                    </a:lnTo>
                    <a:lnTo>
                      <a:pt x="148" y="48"/>
                    </a:lnTo>
                    <a:lnTo>
                      <a:pt x="142" y="48"/>
                    </a:lnTo>
                    <a:lnTo>
                      <a:pt x="138" y="45"/>
                    </a:lnTo>
                    <a:lnTo>
                      <a:pt x="133" y="45"/>
                    </a:lnTo>
                    <a:lnTo>
                      <a:pt x="127" y="48"/>
                    </a:lnTo>
                    <a:lnTo>
                      <a:pt x="123" y="48"/>
                    </a:lnTo>
                    <a:lnTo>
                      <a:pt x="115" y="54"/>
                    </a:lnTo>
                    <a:lnTo>
                      <a:pt x="105" y="57"/>
                    </a:lnTo>
                    <a:lnTo>
                      <a:pt x="102" y="60"/>
                    </a:lnTo>
                    <a:lnTo>
                      <a:pt x="100" y="60"/>
                    </a:lnTo>
                    <a:lnTo>
                      <a:pt x="90" y="60"/>
                    </a:lnTo>
                    <a:lnTo>
                      <a:pt x="85" y="60"/>
                    </a:lnTo>
                    <a:lnTo>
                      <a:pt x="78" y="60"/>
                    </a:lnTo>
                    <a:lnTo>
                      <a:pt x="72" y="60"/>
                    </a:lnTo>
                    <a:lnTo>
                      <a:pt x="70" y="57"/>
                    </a:lnTo>
                    <a:lnTo>
                      <a:pt x="63" y="54"/>
                    </a:lnTo>
                    <a:lnTo>
                      <a:pt x="60" y="51"/>
                    </a:lnTo>
                    <a:lnTo>
                      <a:pt x="57" y="48"/>
                    </a:lnTo>
                    <a:lnTo>
                      <a:pt x="52" y="39"/>
                    </a:lnTo>
                    <a:lnTo>
                      <a:pt x="48" y="33"/>
                    </a:lnTo>
                    <a:lnTo>
                      <a:pt x="42" y="24"/>
                    </a:lnTo>
                    <a:lnTo>
                      <a:pt x="39" y="12"/>
                    </a:lnTo>
                    <a:lnTo>
                      <a:pt x="37" y="7"/>
                    </a:lnTo>
                    <a:lnTo>
                      <a:pt x="30" y="3"/>
                    </a:lnTo>
                    <a:lnTo>
                      <a:pt x="27" y="0"/>
                    </a:lnTo>
                    <a:lnTo>
                      <a:pt x="24" y="0"/>
                    </a:lnTo>
                    <a:lnTo>
                      <a:pt x="22" y="0"/>
                    </a:lnTo>
                    <a:lnTo>
                      <a:pt x="15" y="0"/>
                    </a:lnTo>
                    <a:lnTo>
                      <a:pt x="12" y="3"/>
                    </a:lnTo>
                    <a:lnTo>
                      <a:pt x="7" y="7"/>
                    </a:lnTo>
                    <a:lnTo>
                      <a:pt x="0" y="30"/>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190" name="Freeform 34"/>
              <p:cNvSpPr>
                <a:spLocks/>
              </p:cNvSpPr>
              <p:nvPr/>
            </p:nvSpPr>
            <p:spPr bwMode="ltGray">
              <a:xfrm>
                <a:off x="4097" y="136"/>
                <a:ext cx="156" cy="74"/>
              </a:xfrm>
              <a:custGeom>
                <a:avLst/>
                <a:gdLst>
                  <a:gd name="T0" fmla="*/ 0 w 156"/>
                  <a:gd name="T1" fmla="*/ 43 h 74"/>
                  <a:gd name="T2" fmla="*/ 4 w 156"/>
                  <a:gd name="T3" fmla="*/ 46 h 74"/>
                  <a:gd name="T4" fmla="*/ 9 w 156"/>
                  <a:gd name="T5" fmla="*/ 48 h 74"/>
                  <a:gd name="T6" fmla="*/ 15 w 156"/>
                  <a:gd name="T7" fmla="*/ 48 h 74"/>
                  <a:gd name="T8" fmla="*/ 22 w 156"/>
                  <a:gd name="T9" fmla="*/ 48 h 74"/>
                  <a:gd name="T10" fmla="*/ 27 w 156"/>
                  <a:gd name="T11" fmla="*/ 48 h 74"/>
                  <a:gd name="T12" fmla="*/ 30 w 156"/>
                  <a:gd name="T13" fmla="*/ 46 h 74"/>
                  <a:gd name="T14" fmla="*/ 37 w 156"/>
                  <a:gd name="T15" fmla="*/ 43 h 74"/>
                  <a:gd name="T16" fmla="*/ 43 w 156"/>
                  <a:gd name="T17" fmla="*/ 37 h 74"/>
                  <a:gd name="T18" fmla="*/ 45 w 156"/>
                  <a:gd name="T19" fmla="*/ 30 h 74"/>
                  <a:gd name="T20" fmla="*/ 49 w 156"/>
                  <a:gd name="T21" fmla="*/ 25 h 74"/>
                  <a:gd name="T22" fmla="*/ 52 w 156"/>
                  <a:gd name="T23" fmla="*/ 18 h 74"/>
                  <a:gd name="T24" fmla="*/ 58 w 156"/>
                  <a:gd name="T25" fmla="*/ 12 h 74"/>
                  <a:gd name="T26" fmla="*/ 64 w 156"/>
                  <a:gd name="T27" fmla="*/ 7 h 74"/>
                  <a:gd name="T28" fmla="*/ 70 w 156"/>
                  <a:gd name="T29" fmla="*/ 3 h 74"/>
                  <a:gd name="T30" fmla="*/ 76 w 156"/>
                  <a:gd name="T31" fmla="*/ 0 h 74"/>
                  <a:gd name="T32" fmla="*/ 85 w 156"/>
                  <a:gd name="T33" fmla="*/ 0 h 74"/>
                  <a:gd name="T34" fmla="*/ 91 w 156"/>
                  <a:gd name="T35" fmla="*/ 0 h 74"/>
                  <a:gd name="T36" fmla="*/ 95 w 156"/>
                  <a:gd name="T37" fmla="*/ 0 h 74"/>
                  <a:gd name="T38" fmla="*/ 100 w 156"/>
                  <a:gd name="T39" fmla="*/ 7 h 74"/>
                  <a:gd name="T40" fmla="*/ 106 w 156"/>
                  <a:gd name="T41" fmla="*/ 9 h 74"/>
                  <a:gd name="T42" fmla="*/ 110 w 156"/>
                  <a:gd name="T43" fmla="*/ 12 h 74"/>
                  <a:gd name="T44" fmla="*/ 118 w 156"/>
                  <a:gd name="T45" fmla="*/ 15 h 74"/>
                  <a:gd name="T46" fmla="*/ 125 w 156"/>
                  <a:gd name="T47" fmla="*/ 18 h 74"/>
                  <a:gd name="T48" fmla="*/ 130 w 156"/>
                  <a:gd name="T49" fmla="*/ 18 h 74"/>
                  <a:gd name="T50" fmla="*/ 136 w 156"/>
                  <a:gd name="T51" fmla="*/ 18 h 74"/>
                  <a:gd name="T52" fmla="*/ 140 w 156"/>
                  <a:gd name="T53" fmla="*/ 18 h 74"/>
                  <a:gd name="T54" fmla="*/ 146 w 156"/>
                  <a:gd name="T55" fmla="*/ 18 h 74"/>
                  <a:gd name="T56" fmla="*/ 151 w 156"/>
                  <a:gd name="T57" fmla="*/ 15 h 74"/>
                  <a:gd name="T58" fmla="*/ 155 w 156"/>
                  <a:gd name="T59" fmla="*/ 12 h 74"/>
                  <a:gd name="T60" fmla="*/ 155 w 156"/>
                  <a:gd name="T61" fmla="*/ 18 h 74"/>
                  <a:gd name="T62" fmla="*/ 151 w 156"/>
                  <a:gd name="T63" fmla="*/ 22 h 74"/>
                  <a:gd name="T64" fmla="*/ 146 w 156"/>
                  <a:gd name="T65" fmla="*/ 25 h 74"/>
                  <a:gd name="T66" fmla="*/ 143 w 156"/>
                  <a:gd name="T67" fmla="*/ 27 h 74"/>
                  <a:gd name="T68" fmla="*/ 136 w 156"/>
                  <a:gd name="T69" fmla="*/ 27 h 74"/>
                  <a:gd name="T70" fmla="*/ 133 w 156"/>
                  <a:gd name="T71" fmla="*/ 27 h 74"/>
                  <a:gd name="T72" fmla="*/ 128 w 156"/>
                  <a:gd name="T73" fmla="*/ 27 h 74"/>
                  <a:gd name="T74" fmla="*/ 121 w 156"/>
                  <a:gd name="T75" fmla="*/ 25 h 74"/>
                  <a:gd name="T76" fmla="*/ 115 w 156"/>
                  <a:gd name="T77" fmla="*/ 18 h 74"/>
                  <a:gd name="T78" fmla="*/ 106 w 156"/>
                  <a:gd name="T79" fmla="*/ 15 h 74"/>
                  <a:gd name="T80" fmla="*/ 103 w 156"/>
                  <a:gd name="T81" fmla="*/ 12 h 74"/>
                  <a:gd name="T82" fmla="*/ 97 w 156"/>
                  <a:gd name="T83" fmla="*/ 12 h 74"/>
                  <a:gd name="T84" fmla="*/ 88 w 156"/>
                  <a:gd name="T85" fmla="*/ 12 h 74"/>
                  <a:gd name="T86" fmla="*/ 82 w 156"/>
                  <a:gd name="T87" fmla="*/ 12 h 74"/>
                  <a:gd name="T88" fmla="*/ 79 w 156"/>
                  <a:gd name="T89" fmla="*/ 12 h 74"/>
                  <a:gd name="T90" fmla="*/ 73 w 156"/>
                  <a:gd name="T91" fmla="*/ 12 h 74"/>
                  <a:gd name="T92" fmla="*/ 67 w 156"/>
                  <a:gd name="T93" fmla="*/ 15 h 74"/>
                  <a:gd name="T94" fmla="*/ 64 w 156"/>
                  <a:gd name="T95" fmla="*/ 18 h 74"/>
                  <a:gd name="T96" fmla="*/ 58 w 156"/>
                  <a:gd name="T97" fmla="*/ 22 h 74"/>
                  <a:gd name="T98" fmla="*/ 55 w 156"/>
                  <a:gd name="T99" fmla="*/ 25 h 74"/>
                  <a:gd name="T100" fmla="*/ 52 w 156"/>
                  <a:gd name="T101" fmla="*/ 33 h 74"/>
                  <a:gd name="T102" fmla="*/ 45 w 156"/>
                  <a:gd name="T103" fmla="*/ 43 h 74"/>
                  <a:gd name="T104" fmla="*/ 43 w 156"/>
                  <a:gd name="T105" fmla="*/ 48 h 74"/>
                  <a:gd name="T106" fmla="*/ 37 w 156"/>
                  <a:gd name="T107" fmla="*/ 61 h 74"/>
                  <a:gd name="T108" fmla="*/ 34 w 156"/>
                  <a:gd name="T109" fmla="*/ 67 h 74"/>
                  <a:gd name="T110" fmla="*/ 30 w 156"/>
                  <a:gd name="T111" fmla="*/ 70 h 74"/>
                  <a:gd name="T112" fmla="*/ 27 w 156"/>
                  <a:gd name="T113" fmla="*/ 73 h 74"/>
                  <a:gd name="T114" fmla="*/ 22 w 156"/>
                  <a:gd name="T115" fmla="*/ 73 h 74"/>
                  <a:gd name="T116" fmla="*/ 19 w 156"/>
                  <a:gd name="T117" fmla="*/ 73 h 74"/>
                  <a:gd name="T118" fmla="*/ 15 w 156"/>
                  <a:gd name="T119" fmla="*/ 73 h 74"/>
                  <a:gd name="T120" fmla="*/ 9 w 156"/>
                  <a:gd name="T121" fmla="*/ 70 h 74"/>
                  <a:gd name="T122" fmla="*/ 7 w 156"/>
                  <a:gd name="T123" fmla="*/ 67 h 74"/>
                  <a:gd name="T124" fmla="*/ 0 w 156"/>
                  <a:gd name="T125" fmla="*/ 4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6" h="74">
                    <a:moveTo>
                      <a:pt x="0" y="43"/>
                    </a:moveTo>
                    <a:lnTo>
                      <a:pt x="4" y="46"/>
                    </a:lnTo>
                    <a:lnTo>
                      <a:pt x="9" y="48"/>
                    </a:lnTo>
                    <a:lnTo>
                      <a:pt x="15" y="48"/>
                    </a:lnTo>
                    <a:lnTo>
                      <a:pt x="22" y="48"/>
                    </a:lnTo>
                    <a:lnTo>
                      <a:pt x="27" y="48"/>
                    </a:lnTo>
                    <a:lnTo>
                      <a:pt x="30" y="46"/>
                    </a:lnTo>
                    <a:lnTo>
                      <a:pt x="37" y="43"/>
                    </a:lnTo>
                    <a:lnTo>
                      <a:pt x="43" y="37"/>
                    </a:lnTo>
                    <a:lnTo>
                      <a:pt x="45" y="30"/>
                    </a:lnTo>
                    <a:lnTo>
                      <a:pt x="49" y="25"/>
                    </a:lnTo>
                    <a:lnTo>
                      <a:pt x="52" y="18"/>
                    </a:lnTo>
                    <a:lnTo>
                      <a:pt x="58" y="12"/>
                    </a:lnTo>
                    <a:lnTo>
                      <a:pt x="64" y="7"/>
                    </a:lnTo>
                    <a:lnTo>
                      <a:pt x="70" y="3"/>
                    </a:lnTo>
                    <a:lnTo>
                      <a:pt x="76" y="0"/>
                    </a:lnTo>
                    <a:lnTo>
                      <a:pt x="85" y="0"/>
                    </a:lnTo>
                    <a:lnTo>
                      <a:pt x="91" y="0"/>
                    </a:lnTo>
                    <a:lnTo>
                      <a:pt x="95" y="0"/>
                    </a:lnTo>
                    <a:lnTo>
                      <a:pt x="100" y="7"/>
                    </a:lnTo>
                    <a:lnTo>
                      <a:pt x="106" y="9"/>
                    </a:lnTo>
                    <a:lnTo>
                      <a:pt x="110" y="12"/>
                    </a:lnTo>
                    <a:lnTo>
                      <a:pt x="118" y="15"/>
                    </a:lnTo>
                    <a:lnTo>
                      <a:pt x="125" y="18"/>
                    </a:lnTo>
                    <a:lnTo>
                      <a:pt x="130" y="18"/>
                    </a:lnTo>
                    <a:lnTo>
                      <a:pt x="136" y="18"/>
                    </a:lnTo>
                    <a:lnTo>
                      <a:pt x="140" y="18"/>
                    </a:lnTo>
                    <a:lnTo>
                      <a:pt x="146" y="18"/>
                    </a:lnTo>
                    <a:lnTo>
                      <a:pt x="151" y="15"/>
                    </a:lnTo>
                    <a:lnTo>
                      <a:pt x="155" y="12"/>
                    </a:lnTo>
                    <a:lnTo>
                      <a:pt x="155" y="18"/>
                    </a:lnTo>
                    <a:lnTo>
                      <a:pt x="151" y="22"/>
                    </a:lnTo>
                    <a:lnTo>
                      <a:pt x="146" y="25"/>
                    </a:lnTo>
                    <a:lnTo>
                      <a:pt x="143" y="27"/>
                    </a:lnTo>
                    <a:lnTo>
                      <a:pt x="136" y="27"/>
                    </a:lnTo>
                    <a:lnTo>
                      <a:pt x="133" y="27"/>
                    </a:lnTo>
                    <a:lnTo>
                      <a:pt x="128" y="27"/>
                    </a:lnTo>
                    <a:lnTo>
                      <a:pt x="121" y="25"/>
                    </a:lnTo>
                    <a:lnTo>
                      <a:pt x="115" y="18"/>
                    </a:lnTo>
                    <a:lnTo>
                      <a:pt x="106" y="15"/>
                    </a:lnTo>
                    <a:lnTo>
                      <a:pt x="103" y="12"/>
                    </a:lnTo>
                    <a:lnTo>
                      <a:pt x="97" y="12"/>
                    </a:lnTo>
                    <a:lnTo>
                      <a:pt x="88" y="12"/>
                    </a:lnTo>
                    <a:lnTo>
                      <a:pt x="82" y="12"/>
                    </a:lnTo>
                    <a:lnTo>
                      <a:pt x="79" y="12"/>
                    </a:lnTo>
                    <a:lnTo>
                      <a:pt x="73" y="12"/>
                    </a:lnTo>
                    <a:lnTo>
                      <a:pt x="67" y="15"/>
                    </a:lnTo>
                    <a:lnTo>
                      <a:pt x="64" y="18"/>
                    </a:lnTo>
                    <a:lnTo>
                      <a:pt x="58" y="22"/>
                    </a:lnTo>
                    <a:lnTo>
                      <a:pt x="55" y="25"/>
                    </a:lnTo>
                    <a:lnTo>
                      <a:pt x="52" y="33"/>
                    </a:lnTo>
                    <a:lnTo>
                      <a:pt x="45" y="43"/>
                    </a:lnTo>
                    <a:lnTo>
                      <a:pt x="43" y="48"/>
                    </a:lnTo>
                    <a:lnTo>
                      <a:pt x="37" y="61"/>
                    </a:lnTo>
                    <a:lnTo>
                      <a:pt x="34" y="67"/>
                    </a:lnTo>
                    <a:lnTo>
                      <a:pt x="30" y="70"/>
                    </a:lnTo>
                    <a:lnTo>
                      <a:pt x="27" y="73"/>
                    </a:lnTo>
                    <a:lnTo>
                      <a:pt x="22" y="73"/>
                    </a:lnTo>
                    <a:lnTo>
                      <a:pt x="19" y="73"/>
                    </a:lnTo>
                    <a:lnTo>
                      <a:pt x="15" y="73"/>
                    </a:lnTo>
                    <a:lnTo>
                      <a:pt x="9" y="70"/>
                    </a:lnTo>
                    <a:lnTo>
                      <a:pt x="7" y="67"/>
                    </a:lnTo>
                    <a:lnTo>
                      <a:pt x="0" y="43"/>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191" name="Freeform 35"/>
              <p:cNvSpPr>
                <a:spLocks/>
              </p:cNvSpPr>
              <p:nvPr/>
            </p:nvSpPr>
            <p:spPr bwMode="ltGray">
              <a:xfrm>
                <a:off x="157" y="510"/>
                <a:ext cx="153" cy="75"/>
              </a:xfrm>
              <a:custGeom>
                <a:avLst/>
                <a:gdLst>
                  <a:gd name="T0" fmla="*/ 3 w 153"/>
                  <a:gd name="T1" fmla="*/ 46 h 75"/>
                  <a:gd name="T2" fmla="*/ 15 w 153"/>
                  <a:gd name="T3" fmla="*/ 49 h 75"/>
                  <a:gd name="T4" fmla="*/ 23 w 153"/>
                  <a:gd name="T5" fmla="*/ 49 h 75"/>
                  <a:gd name="T6" fmla="*/ 33 w 153"/>
                  <a:gd name="T7" fmla="*/ 46 h 75"/>
                  <a:gd name="T8" fmla="*/ 42 w 153"/>
                  <a:gd name="T9" fmla="*/ 37 h 75"/>
                  <a:gd name="T10" fmla="*/ 48 w 153"/>
                  <a:gd name="T11" fmla="*/ 28 h 75"/>
                  <a:gd name="T12" fmla="*/ 57 w 153"/>
                  <a:gd name="T13" fmla="*/ 12 h 75"/>
                  <a:gd name="T14" fmla="*/ 68 w 153"/>
                  <a:gd name="T15" fmla="*/ 3 h 75"/>
                  <a:gd name="T16" fmla="*/ 83 w 153"/>
                  <a:gd name="T17" fmla="*/ 0 h 75"/>
                  <a:gd name="T18" fmla="*/ 92 w 153"/>
                  <a:gd name="T19" fmla="*/ 3 h 75"/>
                  <a:gd name="T20" fmla="*/ 104 w 153"/>
                  <a:gd name="T21" fmla="*/ 10 h 75"/>
                  <a:gd name="T22" fmla="*/ 113 w 153"/>
                  <a:gd name="T23" fmla="*/ 15 h 75"/>
                  <a:gd name="T24" fmla="*/ 125 w 153"/>
                  <a:gd name="T25" fmla="*/ 22 h 75"/>
                  <a:gd name="T26" fmla="*/ 137 w 153"/>
                  <a:gd name="T27" fmla="*/ 22 h 75"/>
                  <a:gd name="T28" fmla="*/ 149 w 153"/>
                  <a:gd name="T29" fmla="*/ 15 h 75"/>
                  <a:gd name="T30" fmla="*/ 152 w 153"/>
                  <a:gd name="T31" fmla="*/ 22 h 75"/>
                  <a:gd name="T32" fmla="*/ 143 w 153"/>
                  <a:gd name="T33" fmla="*/ 25 h 75"/>
                  <a:gd name="T34" fmla="*/ 134 w 153"/>
                  <a:gd name="T35" fmla="*/ 28 h 75"/>
                  <a:gd name="T36" fmla="*/ 122 w 153"/>
                  <a:gd name="T37" fmla="*/ 28 h 75"/>
                  <a:gd name="T38" fmla="*/ 113 w 153"/>
                  <a:gd name="T39" fmla="*/ 22 h 75"/>
                  <a:gd name="T40" fmla="*/ 102 w 153"/>
                  <a:gd name="T41" fmla="*/ 15 h 75"/>
                  <a:gd name="T42" fmla="*/ 87 w 153"/>
                  <a:gd name="T43" fmla="*/ 12 h 75"/>
                  <a:gd name="T44" fmla="*/ 75 w 153"/>
                  <a:gd name="T45" fmla="*/ 12 h 75"/>
                  <a:gd name="T46" fmla="*/ 65 w 153"/>
                  <a:gd name="T47" fmla="*/ 15 h 75"/>
                  <a:gd name="T48" fmla="*/ 57 w 153"/>
                  <a:gd name="T49" fmla="*/ 22 h 75"/>
                  <a:gd name="T50" fmla="*/ 50 w 153"/>
                  <a:gd name="T51" fmla="*/ 34 h 75"/>
                  <a:gd name="T52" fmla="*/ 42 w 153"/>
                  <a:gd name="T53" fmla="*/ 53 h 75"/>
                  <a:gd name="T54" fmla="*/ 33 w 153"/>
                  <a:gd name="T55" fmla="*/ 68 h 75"/>
                  <a:gd name="T56" fmla="*/ 23 w 153"/>
                  <a:gd name="T57" fmla="*/ 74 h 75"/>
                  <a:gd name="T58" fmla="*/ 18 w 153"/>
                  <a:gd name="T59" fmla="*/ 74 h 75"/>
                  <a:gd name="T60" fmla="*/ 8 w 153"/>
                  <a:gd name="T61" fmla="*/ 71 h 75"/>
                  <a:gd name="T62" fmla="*/ 0 w 153"/>
                  <a:gd name="T63" fmla="*/ 4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3" h="75">
                    <a:moveTo>
                      <a:pt x="0" y="43"/>
                    </a:moveTo>
                    <a:lnTo>
                      <a:pt x="3" y="46"/>
                    </a:lnTo>
                    <a:lnTo>
                      <a:pt x="8" y="49"/>
                    </a:lnTo>
                    <a:lnTo>
                      <a:pt x="15" y="49"/>
                    </a:lnTo>
                    <a:lnTo>
                      <a:pt x="21" y="49"/>
                    </a:lnTo>
                    <a:lnTo>
                      <a:pt x="23" y="49"/>
                    </a:lnTo>
                    <a:lnTo>
                      <a:pt x="30" y="49"/>
                    </a:lnTo>
                    <a:lnTo>
                      <a:pt x="33" y="46"/>
                    </a:lnTo>
                    <a:lnTo>
                      <a:pt x="35" y="43"/>
                    </a:lnTo>
                    <a:lnTo>
                      <a:pt x="42" y="37"/>
                    </a:lnTo>
                    <a:lnTo>
                      <a:pt x="45" y="31"/>
                    </a:lnTo>
                    <a:lnTo>
                      <a:pt x="48" y="28"/>
                    </a:lnTo>
                    <a:lnTo>
                      <a:pt x="50" y="18"/>
                    </a:lnTo>
                    <a:lnTo>
                      <a:pt x="57" y="12"/>
                    </a:lnTo>
                    <a:lnTo>
                      <a:pt x="62" y="10"/>
                    </a:lnTo>
                    <a:lnTo>
                      <a:pt x="68" y="3"/>
                    </a:lnTo>
                    <a:lnTo>
                      <a:pt x="75" y="0"/>
                    </a:lnTo>
                    <a:lnTo>
                      <a:pt x="83" y="0"/>
                    </a:lnTo>
                    <a:lnTo>
                      <a:pt x="90" y="0"/>
                    </a:lnTo>
                    <a:lnTo>
                      <a:pt x="92" y="3"/>
                    </a:lnTo>
                    <a:lnTo>
                      <a:pt x="98" y="7"/>
                    </a:lnTo>
                    <a:lnTo>
                      <a:pt x="104" y="10"/>
                    </a:lnTo>
                    <a:lnTo>
                      <a:pt x="107" y="12"/>
                    </a:lnTo>
                    <a:lnTo>
                      <a:pt x="113" y="15"/>
                    </a:lnTo>
                    <a:lnTo>
                      <a:pt x="119" y="18"/>
                    </a:lnTo>
                    <a:lnTo>
                      <a:pt x="125" y="22"/>
                    </a:lnTo>
                    <a:lnTo>
                      <a:pt x="131" y="22"/>
                    </a:lnTo>
                    <a:lnTo>
                      <a:pt x="137" y="22"/>
                    </a:lnTo>
                    <a:lnTo>
                      <a:pt x="143" y="18"/>
                    </a:lnTo>
                    <a:lnTo>
                      <a:pt x="149" y="15"/>
                    </a:lnTo>
                    <a:lnTo>
                      <a:pt x="152" y="15"/>
                    </a:lnTo>
                    <a:lnTo>
                      <a:pt x="152" y="22"/>
                    </a:lnTo>
                    <a:lnTo>
                      <a:pt x="149" y="25"/>
                    </a:lnTo>
                    <a:lnTo>
                      <a:pt x="143" y="25"/>
                    </a:lnTo>
                    <a:lnTo>
                      <a:pt x="137" y="28"/>
                    </a:lnTo>
                    <a:lnTo>
                      <a:pt x="134" y="28"/>
                    </a:lnTo>
                    <a:lnTo>
                      <a:pt x="131" y="28"/>
                    </a:lnTo>
                    <a:lnTo>
                      <a:pt x="122" y="28"/>
                    </a:lnTo>
                    <a:lnTo>
                      <a:pt x="119" y="25"/>
                    </a:lnTo>
                    <a:lnTo>
                      <a:pt x="113" y="22"/>
                    </a:lnTo>
                    <a:lnTo>
                      <a:pt x="104" y="15"/>
                    </a:lnTo>
                    <a:lnTo>
                      <a:pt x="102" y="15"/>
                    </a:lnTo>
                    <a:lnTo>
                      <a:pt x="95" y="15"/>
                    </a:lnTo>
                    <a:lnTo>
                      <a:pt x="87" y="12"/>
                    </a:lnTo>
                    <a:lnTo>
                      <a:pt x="80" y="12"/>
                    </a:lnTo>
                    <a:lnTo>
                      <a:pt x="75" y="12"/>
                    </a:lnTo>
                    <a:lnTo>
                      <a:pt x="72" y="15"/>
                    </a:lnTo>
                    <a:lnTo>
                      <a:pt x="65" y="15"/>
                    </a:lnTo>
                    <a:lnTo>
                      <a:pt x="62" y="18"/>
                    </a:lnTo>
                    <a:lnTo>
                      <a:pt x="57" y="22"/>
                    </a:lnTo>
                    <a:lnTo>
                      <a:pt x="53" y="25"/>
                    </a:lnTo>
                    <a:lnTo>
                      <a:pt x="50" y="34"/>
                    </a:lnTo>
                    <a:lnTo>
                      <a:pt x="45" y="43"/>
                    </a:lnTo>
                    <a:lnTo>
                      <a:pt x="42" y="53"/>
                    </a:lnTo>
                    <a:lnTo>
                      <a:pt x="35" y="64"/>
                    </a:lnTo>
                    <a:lnTo>
                      <a:pt x="33" y="68"/>
                    </a:lnTo>
                    <a:lnTo>
                      <a:pt x="30" y="74"/>
                    </a:lnTo>
                    <a:lnTo>
                      <a:pt x="23" y="74"/>
                    </a:lnTo>
                    <a:lnTo>
                      <a:pt x="21" y="74"/>
                    </a:lnTo>
                    <a:lnTo>
                      <a:pt x="18" y="74"/>
                    </a:lnTo>
                    <a:lnTo>
                      <a:pt x="15" y="74"/>
                    </a:lnTo>
                    <a:lnTo>
                      <a:pt x="8" y="71"/>
                    </a:lnTo>
                    <a:lnTo>
                      <a:pt x="3" y="68"/>
                    </a:lnTo>
                    <a:lnTo>
                      <a:pt x="0" y="43"/>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192" name="Freeform 36"/>
              <p:cNvSpPr>
                <a:spLocks/>
              </p:cNvSpPr>
              <p:nvPr/>
            </p:nvSpPr>
            <p:spPr bwMode="ltGray">
              <a:xfrm>
                <a:off x="5581" y="1847"/>
                <a:ext cx="154" cy="72"/>
              </a:xfrm>
              <a:custGeom>
                <a:avLst/>
                <a:gdLst>
                  <a:gd name="T0" fmla="*/ 3 w 154"/>
                  <a:gd name="T1" fmla="*/ 44 h 72"/>
                  <a:gd name="T2" fmla="*/ 15 w 154"/>
                  <a:gd name="T3" fmla="*/ 48 h 72"/>
                  <a:gd name="T4" fmla="*/ 26 w 154"/>
                  <a:gd name="T5" fmla="*/ 48 h 72"/>
                  <a:gd name="T6" fmla="*/ 33 w 154"/>
                  <a:gd name="T7" fmla="*/ 41 h 72"/>
                  <a:gd name="T8" fmla="*/ 41 w 154"/>
                  <a:gd name="T9" fmla="*/ 36 h 72"/>
                  <a:gd name="T10" fmla="*/ 48 w 154"/>
                  <a:gd name="T11" fmla="*/ 24 h 72"/>
                  <a:gd name="T12" fmla="*/ 56 w 154"/>
                  <a:gd name="T13" fmla="*/ 12 h 72"/>
                  <a:gd name="T14" fmla="*/ 69 w 154"/>
                  <a:gd name="T15" fmla="*/ 4 h 72"/>
                  <a:gd name="T16" fmla="*/ 84 w 154"/>
                  <a:gd name="T17" fmla="*/ 0 h 72"/>
                  <a:gd name="T18" fmla="*/ 93 w 154"/>
                  <a:gd name="T19" fmla="*/ 4 h 72"/>
                  <a:gd name="T20" fmla="*/ 105 w 154"/>
                  <a:gd name="T21" fmla="*/ 9 h 72"/>
                  <a:gd name="T22" fmla="*/ 116 w 154"/>
                  <a:gd name="T23" fmla="*/ 15 h 72"/>
                  <a:gd name="T24" fmla="*/ 126 w 154"/>
                  <a:gd name="T25" fmla="*/ 18 h 72"/>
                  <a:gd name="T26" fmla="*/ 138 w 154"/>
                  <a:gd name="T27" fmla="*/ 18 h 72"/>
                  <a:gd name="T28" fmla="*/ 150 w 154"/>
                  <a:gd name="T29" fmla="*/ 15 h 72"/>
                  <a:gd name="T30" fmla="*/ 153 w 154"/>
                  <a:gd name="T31" fmla="*/ 18 h 72"/>
                  <a:gd name="T32" fmla="*/ 144 w 154"/>
                  <a:gd name="T33" fmla="*/ 24 h 72"/>
                  <a:gd name="T34" fmla="*/ 135 w 154"/>
                  <a:gd name="T35" fmla="*/ 27 h 72"/>
                  <a:gd name="T36" fmla="*/ 126 w 154"/>
                  <a:gd name="T37" fmla="*/ 24 h 72"/>
                  <a:gd name="T38" fmla="*/ 114 w 154"/>
                  <a:gd name="T39" fmla="*/ 18 h 72"/>
                  <a:gd name="T40" fmla="*/ 101 w 154"/>
                  <a:gd name="T41" fmla="*/ 12 h 72"/>
                  <a:gd name="T42" fmla="*/ 86 w 154"/>
                  <a:gd name="T43" fmla="*/ 12 h 72"/>
                  <a:gd name="T44" fmla="*/ 78 w 154"/>
                  <a:gd name="T45" fmla="*/ 12 h 72"/>
                  <a:gd name="T46" fmla="*/ 66 w 154"/>
                  <a:gd name="T47" fmla="*/ 15 h 72"/>
                  <a:gd name="T48" fmla="*/ 56 w 154"/>
                  <a:gd name="T49" fmla="*/ 21 h 72"/>
                  <a:gd name="T50" fmla="*/ 51 w 154"/>
                  <a:gd name="T51" fmla="*/ 33 h 72"/>
                  <a:gd name="T52" fmla="*/ 41 w 154"/>
                  <a:gd name="T53" fmla="*/ 51 h 72"/>
                  <a:gd name="T54" fmla="*/ 33 w 154"/>
                  <a:gd name="T55" fmla="*/ 65 h 72"/>
                  <a:gd name="T56" fmla="*/ 26 w 154"/>
                  <a:gd name="T57" fmla="*/ 71 h 72"/>
                  <a:gd name="T58" fmla="*/ 18 w 154"/>
                  <a:gd name="T59" fmla="*/ 71 h 72"/>
                  <a:gd name="T60" fmla="*/ 8 w 154"/>
                  <a:gd name="T61" fmla="*/ 68 h 72"/>
                  <a:gd name="T62" fmla="*/ 0 w 154"/>
                  <a:gd name="T63" fmla="*/ 41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4" h="72">
                    <a:moveTo>
                      <a:pt x="0" y="41"/>
                    </a:moveTo>
                    <a:lnTo>
                      <a:pt x="3" y="44"/>
                    </a:lnTo>
                    <a:lnTo>
                      <a:pt x="8" y="48"/>
                    </a:lnTo>
                    <a:lnTo>
                      <a:pt x="15" y="48"/>
                    </a:lnTo>
                    <a:lnTo>
                      <a:pt x="21" y="48"/>
                    </a:lnTo>
                    <a:lnTo>
                      <a:pt x="26" y="48"/>
                    </a:lnTo>
                    <a:lnTo>
                      <a:pt x="30" y="44"/>
                    </a:lnTo>
                    <a:lnTo>
                      <a:pt x="33" y="41"/>
                    </a:lnTo>
                    <a:lnTo>
                      <a:pt x="36" y="41"/>
                    </a:lnTo>
                    <a:lnTo>
                      <a:pt x="41" y="36"/>
                    </a:lnTo>
                    <a:lnTo>
                      <a:pt x="45" y="30"/>
                    </a:lnTo>
                    <a:lnTo>
                      <a:pt x="48" y="24"/>
                    </a:lnTo>
                    <a:lnTo>
                      <a:pt x="51" y="18"/>
                    </a:lnTo>
                    <a:lnTo>
                      <a:pt x="56" y="12"/>
                    </a:lnTo>
                    <a:lnTo>
                      <a:pt x="63" y="6"/>
                    </a:lnTo>
                    <a:lnTo>
                      <a:pt x="69" y="4"/>
                    </a:lnTo>
                    <a:lnTo>
                      <a:pt x="75" y="0"/>
                    </a:lnTo>
                    <a:lnTo>
                      <a:pt x="84" y="0"/>
                    </a:lnTo>
                    <a:lnTo>
                      <a:pt x="90" y="0"/>
                    </a:lnTo>
                    <a:lnTo>
                      <a:pt x="93" y="4"/>
                    </a:lnTo>
                    <a:lnTo>
                      <a:pt x="99" y="6"/>
                    </a:lnTo>
                    <a:lnTo>
                      <a:pt x="105" y="9"/>
                    </a:lnTo>
                    <a:lnTo>
                      <a:pt x="108" y="12"/>
                    </a:lnTo>
                    <a:lnTo>
                      <a:pt x="116" y="15"/>
                    </a:lnTo>
                    <a:lnTo>
                      <a:pt x="123" y="18"/>
                    </a:lnTo>
                    <a:lnTo>
                      <a:pt x="126" y="18"/>
                    </a:lnTo>
                    <a:lnTo>
                      <a:pt x="131" y="21"/>
                    </a:lnTo>
                    <a:lnTo>
                      <a:pt x="138" y="18"/>
                    </a:lnTo>
                    <a:lnTo>
                      <a:pt x="144" y="18"/>
                    </a:lnTo>
                    <a:lnTo>
                      <a:pt x="150" y="15"/>
                    </a:lnTo>
                    <a:lnTo>
                      <a:pt x="153" y="12"/>
                    </a:lnTo>
                    <a:lnTo>
                      <a:pt x="153" y="18"/>
                    </a:lnTo>
                    <a:lnTo>
                      <a:pt x="150" y="21"/>
                    </a:lnTo>
                    <a:lnTo>
                      <a:pt x="144" y="24"/>
                    </a:lnTo>
                    <a:lnTo>
                      <a:pt x="141" y="27"/>
                    </a:lnTo>
                    <a:lnTo>
                      <a:pt x="135" y="27"/>
                    </a:lnTo>
                    <a:lnTo>
                      <a:pt x="131" y="27"/>
                    </a:lnTo>
                    <a:lnTo>
                      <a:pt x="126" y="24"/>
                    </a:lnTo>
                    <a:lnTo>
                      <a:pt x="120" y="24"/>
                    </a:lnTo>
                    <a:lnTo>
                      <a:pt x="114" y="18"/>
                    </a:lnTo>
                    <a:lnTo>
                      <a:pt x="105" y="15"/>
                    </a:lnTo>
                    <a:lnTo>
                      <a:pt x="101" y="12"/>
                    </a:lnTo>
                    <a:lnTo>
                      <a:pt x="96" y="12"/>
                    </a:lnTo>
                    <a:lnTo>
                      <a:pt x="86" y="12"/>
                    </a:lnTo>
                    <a:lnTo>
                      <a:pt x="81" y="12"/>
                    </a:lnTo>
                    <a:lnTo>
                      <a:pt x="78" y="12"/>
                    </a:lnTo>
                    <a:lnTo>
                      <a:pt x="71" y="12"/>
                    </a:lnTo>
                    <a:lnTo>
                      <a:pt x="66" y="15"/>
                    </a:lnTo>
                    <a:lnTo>
                      <a:pt x="63" y="18"/>
                    </a:lnTo>
                    <a:lnTo>
                      <a:pt x="56" y="21"/>
                    </a:lnTo>
                    <a:lnTo>
                      <a:pt x="54" y="24"/>
                    </a:lnTo>
                    <a:lnTo>
                      <a:pt x="51" y="33"/>
                    </a:lnTo>
                    <a:lnTo>
                      <a:pt x="45" y="39"/>
                    </a:lnTo>
                    <a:lnTo>
                      <a:pt x="41" y="51"/>
                    </a:lnTo>
                    <a:lnTo>
                      <a:pt x="36" y="59"/>
                    </a:lnTo>
                    <a:lnTo>
                      <a:pt x="33" y="65"/>
                    </a:lnTo>
                    <a:lnTo>
                      <a:pt x="30" y="68"/>
                    </a:lnTo>
                    <a:lnTo>
                      <a:pt x="26" y="71"/>
                    </a:lnTo>
                    <a:lnTo>
                      <a:pt x="21" y="71"/>
                    </a:lnTo>
                    <a:lnTo>
                      <a:pt x="18" y="71"/>
                    </a:lnTo>
                    <a:lnTo>
                      <a:pt x="15" y="71"/>
                    </a:lnTo>
                    <a:lnTo>
                      <a:pt x="8" y="68"/>
                    </a:lnTo>
                    <a:lnTo>
                      <a:pt x="6" y="65"/>
                    </a:lnTo>
                    <a:lnTo>
                      <a:pt x="0" y="41"/>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193" name="Freeform 37"/>
              <p:cNvSpPr>
                <a:spLocks/>
              </p:cNvSpPr>
              <p:nvPr/>
            </p:nvSpPr>
            <p:spPr bwMode="ltGray">
              <a:xfrm>
                <a:off x="4436" y="4096"/>
                <a:ext cx="57" cy="66"/>
              </a:xfrm>
              <a:custGeom>
                <a:avLst/>
                <a:gdLst>
                  <a:gd name="T0" fmla="*/ 31 w 57"/>
                  <a:gd name="T1" fmla="*/ 0 h 66"/>
                  <a:gd name="T2" fmla="*/ 0 w 57"/>
                  <a:gd name="T3" fmla="*/ 17 h 66"/>
                  <a:gd name="T4" fmla="*/ 17 w 57"/>
                  <a:gd name="T5" fmla="*/ 65 h 66"/>
                  <a:gd name="T6" fmla="*/ 56 w 57"/>
                  <a:gd name="T7" fmla="*/ 41 h 66"/>
                  <a:gd name="T8" fmla="*/ 31 w 57"/>
                  <a:gd name="T9" fmla="*/ 0 h 66"/>
                </a:gdLst>
                <a:ahLst/>
                <a:cxnLst>
                  <a:cxn ang="0">
                    <a:pos x="T0" y="T1"/>
                  </a:cxn>
                  <a:cxn ang="0">
                    <a:pos x="T2" y="T3"/>
                  </a:cxn>
                  <a:cxn ang="0">
                    <a:pos x="T4" y="T5"/>
                  </a:cxn>
                  <a:cxn ang="0">
                    <a:pos x="T6" y="T7"/>
                  </a:cxn>
                  <a:cxn ang="0">
                    <a:pos x="T8" y="T9"/>
                  </a:cxn>
                </a:cxnLst>
                <a:rect l="0" t="0" r="r" b="b"/>
                <a:pathLst>
                  <a:path w="57" h="66">
                    <a:moveTo>
                      <a:pt x="31" y="0"/>
                    </a:moveTo>
                    <a:lnTo>
                      <a:pt x="0" y="17"/>
                    </a:lnTo>
                    <a:lnTo>
                      <a:pt x="17" y="65"/>
                    </a:lnTo>
                    <a:lnTo>
                      <a:pt x="56" y="41"/>
                    </a:lnTo>
                    <a:lnTo>
                      <a:pt x="31" y="0"/>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194" name="Freeform 38"/>
              <p:cNvSpPr>
                <a:spLocks/>
              </p:cNvSpPr>
              <p:nvPr/>
            </p:nvSpPr>
            <p:spPr bwMode="ltGray">
              <a:xfrm>
                <a:off x="107" y="2501"/>
                <a:ext cx="55" cy="65"/>
              </a:xfrm>
              <a:custGeom>
                <a:avLst/>
                <a:gdLst>
                  <a:gd name="T0" fmla="*/ 30 w 55"/>
                  <a:gd name="T1" fmla="*/ 0 h 65"/>
                  <a:gd name="T2" fmla="*/ 0 w 55"/>
                  <a:gd name="T3" fmla="*/ 17 h 65"/>
                  <a:gd name="T4" fmla="*/ 16 w 55"/>
                  <a:gd name="T5" fmla="*/ 64 h 65"/>
                  <a:gd name="T6" fmla="*/ 54 w 55"/>
                  <a:gd name="T7" fmla="*/ 40 h 65"/>
                  <a:gd name="T8" fmla="*/ 30 w 55"/>
                  <a:gd name="T9" fmla="*/ 0 h 65"/>
                </a:gdLst>
                <a:ahLst/>
                <a:cxnLst>
                  <a:cxn ang="0">
                    <a:pos x="T0" y="T1"/>
                  </a:cxn>
                  <a:cxn ang="0">
                    <a:pos x="T2" y="T3"/>
                  </a:cxn>
                  <a:cxn ang="0">
                    <a:pos x="T4" y="T5"/>
                  </a:cxn>
                  <a:cxn ang="0">
                    <a:pos x="T6" y="T7"/>
                  </a:cxn>
                  <a:cxn ang="0">
                    <a:pos x="T8" y="T9"/>
                  </a:cxn>
                </a:cxnLst>
                <a:rect l="0" t="0" r="r" b="b"/>
                <a:pathLst>
                  <a:path w="55" h="65">
                    <a:moveTo>
                      <a:pt x="30" y="0"/>
                    </a:moveTo>
                    <a:lnTo>
                      <a:pt x="0" y="17"/>
                    </a:lnTo>
                    <a:lnTo>
                      <a:pt x="16" y="64"/>
                    </a:lnTo>
                    <a:lnTo>
                      <a:pt x="54" y="40"/>
                    </a:lnTo>
                    <a:lnTo>
                      <a:pt x="30" y="0"/>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195" name="Freeform 39"/>
              <p:cNvSpPr>
                <a:spLocks/>
              </p:cNvSpPr>
              <p:nvPr/>
            </p:nvSpPr>
            <p:spPr bwMode="ltGray">
              <a:xfrm>
                <a:off x="5139" y="1106"/>
                <a:ext cx="56" cy="65"/>
              </a:xfrm>
              <a:custGeom>
                <a:avLst/>
                <a:gdLst>
                  <a:gd name="T0" fmla="*/ 30 w 56"/>
                  <a:gd name="T1" fmla="*/ 0 h 65"/>
                  <a:gd name="T2" fmla="*/ 0 w 56"/>
                  <a:gd name="T3" fmla="*/ 17 h 65"/>
                  <a:gd name="T4" fmla="*/ 16 w 56"/>
                  <a:gd name="T5" fmla="*/ 64 h 65"/>
                  <a:gd name="T6" fmla="*/ 55 w 56"/>
                  <a:gd name="T7" fmla="*/ 41 h 65"/>
                  <a:gd name="T8" fmla="*/ 30 w 56"/>
                  <a:gd name="T9" fmla="*/ 0 h 65"/>
                </a:gdLst>
                <a:ahLst/>
                <a:cxnLst>
                  <a:cxn ang="0">
                    <a:pos x="T0" y="T1"/>
                  </a:cxn>
                  <a:cxn ang="0">
                    <a:pos x="T2" y="T3"/>
                  </a:cxn>
                  <a:cxn ang="0">
                    <a:pos x="T4" y="T5"/>
                  </a:cxn>
                  <a:cxn ang="0">
                    <a:pos x="T6" y="T7"/>
                  </a:cxn>
                  <a:cxn ang="0">
                    <a:pos x="T8" y="T9"/>
                  </a:cxn>
                </a:cxnLst>
                <a:rect l="0" t="0" r="r" b="b"/>
                <a:pathLst>
                  <a:path w="56" h="65">
                    <a:moveTo>
                      <a:pt x="30" y="0"/>
                    </a:moveTo>
                    <a:lnTo>
                      <a:pt x="0" y="17"/>
                    </a:lnTo>
                    <a:lnTo>
                      <a:pt x="16" y="64"/>
                    </a:lnTo>
                    <a:lnTo>
                      <a:pt x="55" y="41"/>
                    </a:lnTo>
                    <a:lnTo>
                      <a:pt x="30" y="0"/>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196" name="Freeform 40"/>
              <p:cNvSpPr>
                <a:spLocks/>
              </p:cNvSpPr>
              <p:nvPr/>
            </p:nvSpPr>
            <p:spPr bwMode="ltGray">
              <a:xfrm>
                <a:off x="4703" y="54"/>
                <a:ext cx="60" cy="81"/>
              </a:xfrm>
              <a:custGeom>
                <a:avLst/>
                <a:gdLst>
                  <a:gd name="T0" fmla="*/ 59 w 60"/>
                  <a:gd name="T1" fmla="*/ 0 h 81"/>
                  <a:gd name="T2" fmla="*/ 0 w 60"/>
                  <a:gd name="T3" fmla="*/ 30 h 81"/>
                  <a:gd name="T4" fmla="*/ 45 w 60"/>
                  <a:gd name="T5" fmla="*/ 80 h 81"/>
                  <a:gd name="T6" fmla="*/ 59 w 60"/>
                  <a:gd name="T7" fmla="*/ 0 h 81"/>
                </a:gdLst>
                <a:ahLst/>
                <a:cxnLst>
                  <a:cxn ang="0">
                    <a:pos x="T0" y="T1"/>
                  </a:cxn>
                  <a:cxn ang="0">
                    <a:pos x="T2" y="T3"/>
                  </a:cxn>
                  <a:cxn ang="0">
                    <a:pos x="T4" y="T5"/>
                  </a:cxn>
                  <a:cxn ang="0">
                    <a:pos x="T6" y="T7"/>
                  </a:cxn>
                </a:cxnLst>
                <a:rect l="0" t="0" r="r" b="b"/>
                <a:pathLst>
                  <a:path w="60" h="81">
                    <a:moveTo>
                      <a:pt x="59" y="0"/>
                    </a:moveTo>
                    <a:lnTo>
                      <a:pt x="0" y="30"/>
                    </a:lnTo>
                    <a:lnTo>
                      <a:pt x="45" y="80"/>
                    </a:lnTo>
                    <a:lnTo>
                      <a:pt x="59" y="0"/>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197" name="Freeform 41"/>
              <p:cNvSpPr>
                <a:spLocks/>
              </p:cNvSpPr>
              <p:nvPr/>
            </p:nvSpPr>
            <p:spPr bwMode="ltGray">
              <a:xfrm>
                <a:off x="5601" y="3074"/>
                <a:ext cx="60" cy="80"/>
              </a:xfrm>
              <a:custGeom>
                <a:avLst/>
                <a:gdLst>
                  <a:gd name="T0" fmla="*/ 59 w 60"/>
                  <a:gd name="T1" fmla="*/ 0 h 80"/>
                  <a:gd name="T2" fmla="*/ 0 w 60"/>
                  <a:gd name="T3" fmla="*/ 30 h 80"/>
                  <a:gd name="T4" fmla="*/ 42 w 60"/>
                  <a:gd name="T5" fmla="*/ 79 h 80"/>
                  <a:gd name="T6" fmla="*/ 59 w 60"/>
                  <a:gd name="T7" fmla="*/ 0 h 80"/>
                </a:gdLst>
                <a:ahLst/>
                <a:cxnLst>
                  <a:cxn ang="0">
                    <a:pos x="T0" y="T1"/>
                  </a:cxn>
                  <a:cxn ang="0">
                    <a:pos x="T2" y="T3"/>
                  </a:cxn>
                  <a:cxn ang="0">
                    <a:pos x="T4" y="T5"/>
                  </a:cxn>
                  <a:cxn ang="0">
                    <a:pos x="T6" y="T7"/>
                  </a:cxn>
                </a:cxnLst>
                <a:rect l="0" t="0" r="r" b="b"/>
                <a:pathLst>
                  <a:path w="60" h="80">
                    <a:moveTo>
                      <a:pt x="59" y="0"/>
                    </a:moveTo>
                    <a:lnTo>
                      <a:pt x="0" y="30"/>
                    </a:lnTo>
                    <a:lnTo>
                      <a:pt x="42" y="79"/>
                    </a:lnTo>
                    <a:lnTo>
                      <a:pt x="59" y="0"/>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198" name="Freeform 42"/>
              <p:cNvSpPr>
                <a:spLocks/>
              </p:cNvSpPr>
              <p:nvPr/>
            </p:nvSpPr>
            <p:spPr bwMode="ltGray">
              <a:xfrm>
                <a:off x="2788" y="4005"/>
                <a:ext cx="59" cy="83"/>
              </a:xfrm>
              <a:custGeom>
                <a:avLst/>
                <a:gdLst>
                  <a:gd name="T0" fmla="*/ 58 w 59"/>
                  <a:gd name="T1" fmla="*/ 0 h 83"/>
                  <a:gd name="T2" fmla="*/ 0 w 59"/>
                  <a:gd name="T3" fmla="*/ 31 h 83"/>
                  <a:gd name="T4" fmla="*/ 42 w 59"/>
                  <a:gd name="T5" fmla="*/ 82 h 83"/>
                  <a:gd name="T6" fmla="*/ 58 w 59"/>
                  <a:gd name="T7" fmla="*/ 0 h 83"/>
                </a:gdLst>
                <a:ahLst/>
                <a:cxnLst>
                  <a:cxn ang="0">
                    <a:pos x="T0" y="T1"/>
                  </a:cxn>
                  <a:cxn ang="0">
                    <a:pos x="T2" y="T3"/>
                  </a:cxn>
                  <a:cxn ang="0">
                    <a:pos x="T4" y="T5"/>
                  </a:cxn>
                  <a:cxn ang="0">
                    <a:pos x="T6" y="T7"/>
                  </a:cxn>
                </a:cxnLst>
                <a:rect l="0" t="0" r="r" b="b"/>
                <a:pathLst>
                  <a:path w="59" h="83">
                    <a:moveTo>
                      <a:pt x="58" y="0"/>
                    </a:moveTo>
                    <a:lnTo>
                      <a:pt x="0" y="31"/>
                    </a:lnTo>
                    <a:lnTo>
                      <a:pt x="42" y="82"/>
                    </a:lnTo>
                    <a:lnTo>
                      <a:pt x="58" y="0"/>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199" name="Freeform 43"/>
              <p:cNvSpPr>
                <a:spLocks/>
              </p:cNvSpPr>
              <p:nvPr/>
            </p:nvSpPr>
            <p:spPr bwMode="ltGray">
              <a:xfrm>
                <a:off x="256" y="3041"/>
                <a:ext cx="61" cy="83"/>
              </a:xfrm>
              <a:custGeom>
                <a:avLst/>
                <a:gdLst>
                  <a:gd name="T0" fmla="*/ 60 w 61"/>
                  <a:gd name="T1" fmla="*/ 0 h 83"/>
                  <a:gd name="T2" fmla="*/ 0 w 61"/>
                  <a:gd name="T3" fmla="*/ 31 h 83"/>
                  <a:gd name="T4" fmla="*/ 46 w 61"/>
                  <a:gd name="T5" fmla="*/ 82 h 83"/>
                  <a:gd name="T6" fmla="*/ 60 w 61"/>
                  <a:gd name="T7" fmla="*/ 0 h 83"/>
                </a:gdLst>
                <a:ahLst/>
                <a:cxnLst>
                  <a:cxn ang="0">
                    <a:pos x="T0" y="T1"/>
                  </a:cxn>
                  <a:cxn ang="0">
                    <a:pos x="T2" y="T3"/>
                  </a:cxn>
                  <a:cxn ang="0">
                    <a:pos x="T4" y="T5"/>
                  </a:cxn>
                  <a:cxn ang="0">
                    <a:pos x="T6" y="T7"/>
                  </a:cxn>
                </a:cxnLst>
                <a:rect l="0" t="0" r="r" b="b"/>
                <a:pathLst>
                  <a:path w="61" h="83">
                    <a:moveTo>
                      <a:pt x="60" y="0"/>
                    </a:moveTo>
                    <a:lnTo>
                      <a:pt x="0" y="31"/>
                    </a:lnTo>
                    <a:lnTo>
                      <a:pt x="46" y="82"/>
                    </a:lnTo>
                    <a:lnTo>
                      <a:pt x="60" y="0"/>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200" name="Freeform 44"/>
              <p:cNvSpPr>
                <a:spLocks/>
              </p:cNvSpPr>
              <p:nvPr/>
            </p:nvSpPr>
            <p:spPr bwMode="ltGray">
              <a:xfrm>
                <a:off x="4707" y="4074"/>
                <a:ext cx="59" cy="78"/>
              </a:xfrm>
              <a:custGeom>
                <a:avLst/>
                <a:gdLst>
                  <a:gd name="T0" fmla="*/ 58 w 59"/>
                  <a:gd name="T1" fmla="*/ 0 h 78"/>
                  <a:gd name="T2" fmla="*/ 0 w 59"/>
                  <a:gd name="T3" fmla="*/ 30 h 78"/>
                  <a:gd name="T4" fmla="*/ 42 w 59"/>
                  <a:gd name="T5" fmla="*/ 77 h 78"/>
                  <a:gd name="T6" fmla="*/ 58 w 59"/>
                  <a:gd name="T7" fmla="*/ 0 h 78"/>
                </a:gdLst>
                <a:ahLst/>
                <a:cxnLst>
                  <a:cxn ang="0">
                    <a:pos x="T0" y="T1"/>
                  </a:cxn>
                  <a:cxn ang="0">
                    <a:pos x="T2" y="T3"/>
                  </a:cxn>
                  <a:cxn ang="0">
                    <a:pos x="T4" y="T5"/>
                  </a:cxn>
                  <a:cxn ang="0">
                    <a:pos x="T6" y="T7"/>
                  </a:cxn>
                </a:cxnLst>
                <a:rect l="0" t="0" r="r" b="b"/>
                <a:pathLst>
                  <a:path w="59" h="78">
                    <a:moveTo>
                      <a:pt x="58" y="0"/>
                    </a:moveTo>
                    <a:lnTo>
                      <a:pt x="0" y="30"/>
                    </a:lnTo>
                    <a:lnTo>
                      <a:pt x="42" y="77"/>
                    </a:lnTo>
                    <a:lnTo>
                      <a:pt x="58" y="0"/>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201" name="Freeform 45"/>
              <p:cNvSpPr>
                <a:spLocks/>
              </p:cNvSpPr>
              <p:nvPr/>
            </p:nvSpPr>
            <p:spPr bwMode="ltGray">
              <a:xfrm>
                <a:off x="234" y="3987"/>
                <a:ext cx="61" cy="81"/>
              </a:xfrm>
              <a:custGeom>
                <a:avLst/>
                <a:gdLst>
                  <a:gd name="T0" fmla="*/ 0 w 61"/>
                  <a:gd name="T1" fmla="*/ 0 h 81"/>
                  <a:gd name="T2" fmla="*/ 60 w 61"/>
                  <a:gd name="T3" fmla="*/ 31 h 81"/>
                  <a:gd name="T4" fmla="*/ 18 w 61"/>
                  <a:gd name="T5" fmla="*/ 80 h 81"/>
                  <a:gd name="T6" fmla="*/ 0 w 61"/>
                  <a:gd name="T7" fmla="*/ 0 h 81"/>
                </a:gdLst>
                <a:ahLst/>
                <a:cxnLst>
                  <a:cxn ang="0">
                    <a:pos x="T0" y="T1"/>
                  </a:cxn>
                  <a:cxn ang="0">
                    <a:pos x="T2" y="T3"/>
                  </a:cxn>
                  <a:cxn ang="0">
                    <a:pos x="T4" y="T5"/>
                  </a:cxn>
                  <a:cxn ang="0">
                    <a:pos x="T6" y="T7"/>
                  </a:cxn>
                </a:cxnLst>
                <a:rect l="0" t="0" r="r" b="b"/>
                <a:pathLst>
                  <a:path w="61" h="81">
                    <a:moveTo>
                      <a:pt x="0" y="0"/>
                    </a:moveTo>
                    <a:lnTo>
                      <a:pt x="60" y="31"/>
                    </a:lnTo>
                    <a:lnTo>
                      <a:pt x="18" y="80"/>
                    </a:lnTo>
                    <a:lnTo>
                      <a:pt x="0" y="0"/>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202" name="Freeform 46"/>
              <p:cNvSpPr>
                <a:spLocks/>
              </p:cNvSpPr>
              <p:nvPr/>
            </p:nvSpPr>
            <p:spPr bwMode="ltGray">
              <a:xfrm>
                <a:off x="2285" y="99"/>
                <a:ext cx="61" cy="82"/>
              </a:xfrm>
              <a:custGeom>
                <a:avLst/>
                <a:gdLst>
                  <a:gd name="T0" fmla="*/ 0 w 61"/>
                  <a:gd name="T1" fmla="*/ 0 h 82"/>
                  <a:gd name="T2" fmla="*/ 60 w 61"/>
                  <a:gd name="T3" fmla="*/ 31 h 82"/>
                  <a:gd name="T4" fmla="*/ 18 w 61"/>
                  <a:gd name="T5" fmla="*/ 81 h 82"/>
                  <a:gd name="T6" fmla="*/ 0 w 61"/>
                  <a:gd name="T7" fmla="*/ 0 h 82"/>
                </a:gdLst>
                <a:ahLst/>
                <a:cxnLst>
                  <a:cxn ang="0">
                    <a:pos x="T0" y="T1"/>
                  </a:cxn>
                  <a:cxn ang="0">
                    <a:pos x="T2" y="T3"/>
                  </a:cxn>
                  <a:cxn ang="0">
                    <a:pos x="T4" y="T5"/>
                  </a:cxn>
                  <a:cxn ang="0">
                    <a:pos x="T6" y="T7"/>
                  </a:cxn>
                </a:cxnLst>
                <a:rect l="0" t="0" r="r" b="b"/>
                <a:pathLst>
                  <a:path w="61" h="82">
                    <a:moveTo>
                      <a:pt x="0" y="0"/>
                    </a:moveTo>
                    <a:lnTo>
                      <a:pt x="60" y="31"/>
                    </a:lnTo>
                    <a:lnTo>
                      <a:pt x="18" y="81"/>
                    </a:lnTo>
                    <a:lnTo>
                      <a:pt x="0" y="0"/>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203" name="Rectangle 47"/>
              <p:cNvSpPr>
                <a:spLocks noChangeArrowheads="1"/>
              </p:cNvSpPr>
              <p:nvPr/>
            </p:nvSpPr>
            <p:spPr bwMode="ltGray">
              <a:xfrm>
                <a:off x="1629" y="103"/>
                <a:ext cx="53" cy="56"/>
              </a:xfrm>
              <a:prstGeom prst="rect">
                <a:avLst/>
              </a:pr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solidFill>
                    <a:prstClr val="black"/>
                  </a:solidFill>
                </a:endParaRPr>
              </a:p>
            </p:txBody>
          </p:sp>
          <p:sp>
            <p:nvSpPr>
              <p:cNvPr id="204" name="Rectangle 48"/>
              <p:cNvSpPr>
                <a:spLocks noChangeArrowheads="1"/>
              </p:cNvSpPr>
              <p:nvPr/>
            </p:nvSpPr>
            <p:spPr bwMode="ltGray">
              <a:xfrm>
                <a:off x="5563" y="129"/>
                <a:ext cx="52" cy="56"/>
              </a:xfrm>
              <a:prstGeom prst="rect">
                <a:avLst/>
              </a:pr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solidFill>
                    <a:prstClr val="black"/>
                  </a:solidFill>
                </a:endParaRPr>
              </a:p>
            </p:txBody>
          </p:sp>
          <p:sp>
            <p:nvSpPr>
              <p:cNvPr id="205" name="Rectangle 49"/>
              <p:cNvSpPr>
                <a:spLocks noChangeArrowheads="1"/>
              </p:cNvSpPr>
              <p:nvPr/>
            </p:nvSpPr>
            <p:spPr bwMode="ltGray">
              <a:xfrm>
                <a:off x="5039" y="4013"/>
                <a:ext cx="53" cy="57"/>
              </a:xfrm>
              <a:prstGeom prst="rect">
                <a:avLst/>
              </a:pr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solidFill>
                    <a:prstClr val="black"/>
                  </a:solidFill>
                </a:endParaRPr>
              </a:p>
            </p:txBody>
          </p:sp>
          <p:sp>
            <p:nvSpPr>
              <p:cNvPr id="206" name="Rectangle 50"/>
              <p:cNvSpPr>
                <a:spLocks noChangeArrowheads="1"/>
              </p:cNvSpPr>
              <p:nvPr/>
            </p:nvSpPr>
            <p:spPr bwMode="ltGray">
              <a:xfrm>
                <a:off x="5651" y="782"/>
                <a:ext cx="41" cy="43"/>
              </a:xfrm>
              <a:prstGeom prst="rect">
                <a:avLst/>
              </a:pr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solidFill>
                    <a:prstClr val="black"/>
                  </a:solidFill>
                </a:endParaRPr>
              </a:p>
            </p:txBody>
          </p:sp>
          <p:sp>
            <p:nvSpPr>
              <p:cNvPr id="207" name="Rectangle 51"/>
              <p:cNvSpPr>
                <a:spLocks noChangeArrowheads="1"/>
              </p:cNvSpPr>
              <p:nvPr/>
            </p:nvSpPr>
            <p:spPr bwMode="ltGray">
              <a:xfrm>
                <a:off x="648" y="202"/>
                <a:ext cx="52" cy="54"/>
              </a:xfrm>
              <a:prstGeom prst="rect">
                <a:avLst/>
              </a:pr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solidFill>
                    <a:prstClr val="black"/>
                  </a:solidFill>
                </a:endParaRPr>
              </a:p>
            </p:txBody>
          </p:sp>
          <p:sp>
            <p:nvSpPr>
              <p:cNvPr id="208" name="Freeform 52"/>
              <p:cNvSpPr>
                <a:spLocks/>
              </p:cNvSpPr>
              <p:nvPr/>
            </p:nvSpPr>
            <p:spPr bwMode="ltGray">
              <a:xfrm>
                <a:off x="177" y="1414"/>
                <a:ext cx="229" cy="116"/>
              </a:xfrm>
              <a:custGeom>
                <a:avLst/>
                <a:gdLst>
                  <a:gd name="T0" fmla="*/ 228 w 229"/>
                  <a:gd name="T1" fmla="*/ 4 h 116"/>
                  <a:gd name="T2" fmla="*/ 222 w 229"/>
                  <a:gd name="T3" fmla="*/ 0 h 116"/>
                  <a:gd name="T4" fmla="*/ 210 w 229"/>
                  <a:gd name="T5" fmla="*/ 0 h 116"/>
                  <a:gd name="T6" fmla="*/ 200 w 229"/>
                  <a:gd name="T7" fmla="*/ 0 h 116"/>
                  <a:gd name="T8" fmla="*/ 192 w 229"/>
                  <a:gd name="T9" fmla="*/ 0 h 116"/>
                  <a:gd name="T10" fmla="*/ 180 w 229"/>
                  <a:gd name="T11" fmla="*/ 4 h 116"/>
                  <a:gd name="T12" fmla="*/ 170 w 229"/>
                  <a:gd name="T13" fmla="*/ 10 h 116"/>
                  <a:gd name="T14" fmla="*/ 164 w 229"/>
                  <a:gd name="T15" fmla="*/ 13 h 116"/>
                  <a:gd name="T16" fmla="*/ 159 w 229"/>
                  <a:gd name="T17" fmla="*/ 22 h 116"/>
                  <a:gd name="T18" fmla="*/ 152 w 229"/>
                  <a:gd name="T19" fmla="*/ 31 h 116"/>
                  <a:gd name="T20" fmla="*/ 149 w 229"/>
                  <a:gd name="T21" fmla="*/ 38 h 116"/>
                  <a:gd name="T22" fmla="*/ 146 w 229"/>
                  <a:gd name="T23" fmla="*/ 43 h 116"/>
                  <a:gd name="T24" fmla="*/ 134 w 229"/>
                  <a:gd name="T25" fmla="*/ 59 h 116"/>
                  <a:gd name="T26" fmla="*/ 122 w 229"/>
                  <a:gd name="T27" fmla="*/ 72 h 116"/>
                  <a:gd name="T28" fmla="*/ 113 w 229"/>
                  <a:gd name="T29" fmla="*/ 77 h 116"/>
                  <a:gd name="T30" fmla="*/ 98 w 229"/>
                  <a:gd name="T31" fmla="*/ 84 h 116"/>
                  <a:gd name="T32" fmla="*/ 86 w 229"/>
                  <a:gd name="T33" fmla="*/ 90 h 116"/>
                  <a:gd name="T34" fmla="*/ 73 w 229"/>
                  <a:gd name="T35" fmla="*/ 93 h 116"/>
                  <a:gd name="T36" fmla="*/ 64 w 229"/>
                  <a:gd name="T37" fmla="*/ 93 h 116"/>
                  <a:gd name="T38" fmla="*/ 52 w 229"/>
                  <a:gd name="T39" fmla="*/ 93 h 116"/>
                  <a:gd name="T40" fmla="*/ 37 w 229"/>
                  <a:gd name="T41" fmla="*/ 90 h 116"/>
                  <a:gd name="T42" fmla="*/ 25 w 229"/>
                  <a:gd name="T43" fmla="*/ 84 h 116"/>
                  <a:gd name="T44" fmla="*/ 15 w 229"/>
                  <a:gd name="T45" fmla="*/ 74 h 116"/>
                  <a:gd name="T46" fmla="*/ 10 w 229"/>
                  <a:gd name="T47" fmla="*/ 69 h 116"/>
                  <a:gd name="T48" fmla="*/ 0 w 229"/>
                  <a:gd name="T49" fmla="*/ 100 h 116"/>
                  <a:gd name="T50" fmla="*/ 7 w 229"/>
                  <a:gd name="T51" fmla="*/ 105 h 116"/>
                  <a:gd name="T52" fmla="*/ 22 w 229"/>
                  <a:gd name="T53" fmla="*/ 112 h 116"/>
                  <a:gd name="T54" fmla="*/ 33 w 229"/>
                  <a:gd name="T55" fmla="*/ 112 h 116"/>
                  <a:gd name="T56" fmla="*/ 48 w 229"/>
                  <a:gd name="T57" fmla="*/ 115 h 116"/>
                  <a:gd name="T58" fmla="*/ 61 w 229"/>
                  <a:gd name="T59" fmla="*/ 115 h 116"/>
                  <a:gd name="T60" fmla="*/ 73 w 229"/>
                  <a:gd name="T61" fmla="*/ 112 h 116"/>
                  <a:gd name="T62" fmla="*/ 88 w 229"/>
                  <a:gd name="T63" fmla="*/ 105 h 116"/>
                  <a:gd name="T64" fmla="*/ 98 w 229"/>
                  <a:gd name="T65" fmla="*/ 100 h 116"/>
                  <a:gd name="T66" fmla="*/ 104 w 229"/>
                  <a:gd name="T67" fmla="*/ 97 h 116"/>
                  <a:gd name="T68" fmla="*/ 119 w 229"/>
                  <a:gd name="T69" fmla="*/ 84 h 116"/>
                  <a:gd name="T70" fmla="*/ 131 w 229"/>
                  <a:gd name="T71" fmla="*/ 72 h 116"/>
                  <a:gd name="T72" fmla="*/ 140 w 229"/>
                  <a:gd name="T73" fmla="*/ 56 h 116"/>
                  <a:gd name="T74" fmla="*/ 149 w 229"/>
                  <a:gd name="T75" fmla="*/ 43 h 116"/>
                  <a:gd name="T76" fmla="*/ 159 w 229"/>
                  <a:gd name="T77" fmla="*/ 41 h 116"/>
                  <a:gd name="T78" fmla="*/ 167 w 229"/>
                  <a:gd name="T79" fmla="*/ 31 h 116"/>
                  <a:gd name="T80" fmla="*/ 177 w 229"/>
                  <a:gd name="T81" fmla="*/ 28 h 116"/>
                  <a:gd name="T82" fmla="*/ 185 w 229"/>
                  <a:gd name="T83" fmla="*/ 25 h 116"/>
                  <a:gd name="T84" fmla="*/ 198 w 229"/>
                  <a:gd name="T85" fmla="*/ 25 h 116"/>
                  <a:gd name="T86" fmla="*/ 204 w 229"/>
                  <a:gd name="T87" fmla="*/ 25 h 116"/>
                  <a:gd name="T88" fmla="*/ 210 w 229"/>
                  <a:gd name="T89" fmla="*/ 28 h 116"/>
                  <a:gd name="T90" fmla="*/ 222 w 229"/>
                  <a:gd name="T91" fmla="*/ 35 h 116"/>
                  <a:gd name="T92" fmla="*/ 228 w 229"/>
                  <a:gd name="T93" fmla="*/ 4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 h="116">
                    <a:moveTo>
                      <a:pt x="228" y="4"/>
                    </a:moveTo>
                    <a:lnTo>
                      <a:pt x="222" y="0"/>
                    </a:lnTo>
                    <a:lnTo>
                      <a:pt x="210" y="0"/>
                    </a:lnTo>
                    <a:lnTo>
                      <a:pt x="200" y="0"/>
                    </a:lnTo>
                    <a:lnTo>
                      <a:pt x="192" y="0"/>
                    </a:lnTo>
                    <a:lnTo>
                      <a:pt x="180" y="4"/>
                    </a:lnTo>
                    <a:lnTo>
                      <a:pt x="170" y="10"/>
                    </a:lnTo>
                    <a:lnTo>
                      <a:pt x="164" y="13"/>
                    </a:lnTo>
                    <a:lnTo>
                      <a:pt x="159" y="22"/>
                    </a:lnTo>
                    <a:lnTo>
                      <a:pt x="152" y="31"/>
                    </a:lnTo>
                    <a:lnTo>
                      <a:pt x="149" y="38"/>
                    </a:lnTo>
                    <a:lnTo>
                      <a:pt x="146" y="43"/>
                    </a:lnTo>
                    <a:lnTo>
                      <a:pt x="134" y="59"/>
                    </a:lnTo>
                    <a:lnTo>
                      <a:pt x="122" y="72"/>
                    </a:lnTo>
                    <a:lnTo>
                      <a:pt x="113" y="77"/>
                    </a:lnTo>
                    <a:lnTo>
                      <a:pt x="98" y="84"/>
                    </a:lnTo>
                    <a:lnTo>
                      <a:pt x="86" y="90"/>
                    </a:lnTo>
                    <a:lnTo>
                      <a:pt x="73" y="93"/>
                    </a:lnTo>
                    <a:lnTo>
                      <a:pt x="64" y="93"/>
                    </a:lnTo>
                    <a:lnTo>
                      <a:pt x="52" y="93"/>
                    </a:lnTo>
                    <a:lnTo>
                      <a:pt x="37" y="90"/>
                    </a:lnTo>
                    <a:lnTo>
                      <a:pt x="25" y="84"/>
                    </a:lnTo>
                    <a:lnTo>
                      <a:pt x="15" y="74"/>
                    </a:lnTo>
                    <a:lnTo>
                      <a:pt x="10" y="69"/>
                    </a:lnTo>
                    <a:lnTo>
                      <a:pt x="0" y="100"/>
                    </a:lnTo>
                    <a:lnTo>
                      <a:pt x="7" y="105"/>
                    </a:lnTo>
                    <a:lnTo>
                      <a:pt x="22" y="112"/>
                    </a:lnTo>
                    <a:lnTo>
                      <a:pt x="33" y="112"/>
                    </a:lnTo>
                    <a:lnTo>
                      <a:pt x="48" y="115"/>
                    </a:lnTo>
                    <a:lnTo>
                      <a:pt x="61" y="115"/>
                    </a:lnTo>
                    <a:lnTo>
                      <a:pt x="73" y="112"/>
                    </a:lnTo>
                    <a:lnTo>
                      <a:pt x="88" y="105"/>
                    </a:lnTo>
                    <a:lnTo>
                      <a:pt x="98" y="100"/>
                    </a:lnTo>
                    <a:lnTo>
                      <a:pt x="104" y="97"/>
                    </a:lnTo>
                    <a:lnTo>
                      <a:pt x="119" y="84"/>
                    </a:lnTo>
                    <a:lnTo>
                      <a:pt x="131" y="72"/>
                    </a:lnTo>
                    <a:lnTo>
                      <a:pt x="140" y="56"/>
                    </a:lnTo>
                    <a:lnTo>
                      <a:pt x="149" y="43"/>
                    </a:lnTo>
                    <a:lnTo>
                      <a:pt x="159" y="41"/>
                    </a:lnTo>
                    <a:lnTo>
                      <a:pt x="167" y="31"/>
                    </a:lnTo>
                    <a:lnTo>
                      <a:pt x="177" y="28"/>
                    </a:lnTo>
                    <a:lnTo>
                      <a:pt x="185" y="25"/>
                    </a:lnTo>
                    <a:lnTo>
                      <a:pt x="198" y="25"/>
                    </a:lnTo>
                    <a:lnTo>
                      <a:pt x="204" y="25"/>
                    </a:lnTo>
                    <a:lnTo>
                      <a:pt x="210" y="28"/>
                    </a:lnTo>
                    <a:lnTo>
                      <a:pt x="222" y="35"/>
                    </a:lnTo>
                    <a:lnTo>
                      <a:pt x="228" y="4"/>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209" name="Freeform 53"/>
              <p:cNvSpPr>
                <a:spLocks/>
              </p:cNvSpPr>
              <p:nvPr/>
            </p:nvSpPr>
            <p:spPr bwMode="ltGray">
              <a:xfrm>
                <a:off x="2288" y="4156"/>
                <a:ext cx="231" cy="115"/>
              </a:xfrm>
              <a:custGeom>
                <a:avLst/>
                <a:gdLst>
                  <a:gd name="T0" fmla="*/ 0 w 231"/>
                  <a:gd name="T1" fmla="*/ 111 h 115"/>
                  <a:gd name="T2" fmla="*/ 6 w 231"/>
                  <a:gd name="T3" fmla="*/ 114 h 115"/>
                  <a:gd name="T4" fmla="*/ 18 w 231"/>
                  <a:gd name="T5" fmla="*/ 114 h 115"/>
                  <a:gd name="T6" fmla="*/ 27 w 231"/>
                  <a:gd name="T7" fmla="*/ 114 h 115"/>
                  <a:gd name="T8" fmla="*/ 39 w 231"/>
                  <a:gd name="T9" fmla="*/ 111 h 115"/>
                  <a:gd name="T10" fmla="*/ 48 w 231"/>
                  <a:gd name="T11" fmla="*/ 108 h 115"/>
                  <a:gd name="T12" fmla="*/ 58 w 231"/>
                  <a:gd name="T13" fmla="*/ 104 h 115"/>
                  <a:gd name="T14" fmla="*/ 63 w 231"/>
                  <a:gd name="T15" fmla="*/ 101 h 115"/>
                  <a:gd name="T16" fmla="*/ 73 w 231"/>
                  <a:gd name="T17" fmla="*/ 93 h 115"/>
                  <a:gd name="T18" fmla="*/ 76 w 231"/>
                  <a:gd name="T19" fmla="*/ 83 h 115"/>
                  <a:gd name="T20" fmla="*/ 81 w 231"/>
                  <a:gd name="T21" fmla="*/ 77 h 115"/>
                  <a:gd name="T22" fmla="*/ 84 w 231"/>
                  <a:gd name="T23" fmla="*/ 71 h 115"/>
                  <a:gd name="T24" fmla="*/ 94 w 231"/>
                  <a:gd name="T25" fmla="*/ 55 h 115"/>
                  <a:gd name="T26" fmla="*/ 109 w 231"/>
                  <a:gd name="T27" fmla="*/ 40 h 115"/>
                  <a:gd name="T28" fmla="*/ 115 w 231"/>
                  <a:gd name="T29" fmla="*/ 37 h 115"/>
                  <a:gd name="T30" fmla="*/ 130 w 231"/>
                  <a:gd name="T31" fmla="*/ 31 h 115"/>
                  <a:gd name="T32" fmla="*/ 142 w 231"/>
                  <a:gd name="T33" fmla="*/ 24 h 115"/>
                  <a:gd name="T34" fmla="*/ 154 w 231"/>
                  <a:gd name="T35" fmla="*/ 21 h 115"/>
                  <a:gd name="T36" fmla="*/ 164 w 231"/>
                  <a:gd name="T37" fmla="*/ 18 h 115"/>
                  <a:gd name="T38" fmla="*/ 175 w 231"/>
                  <a:gd name="T39" fmla="*/ 21 h 115"/>
                  <a:gd name="T40" fmla="*/ 190 w 231"/>
                  <a:gd name="T41" fmla="*/ 24 h 115"/>
                  <a:gd name="T42" fmla="*/ 205 w 231"/>
                  <a:gd name="T43" fmla="*/ 31 h 115"/>
                  <a:gd name="T44" fmla="*/ 215 w 231"/>
                  <a:gd name="T45" fmla="*/ 37 h 115"/>
                  <a:gd name="T46" fmla="*/ 218 w 231"/>
                  <a:gd name="T47" fmla="*/ 43 h 115"/>
                  <a:gd name="T48" fmla="*/ 230 w 231"/>
                  <a:gd name="T49" fmla="*/ 12 h 115"/>
                  <a:gd name="T50" fmla="*/ 221 w 231"/>
                  <a:gd name="T51" fmla="*/ 9 h 115"/>
                  <a:gd name="T52" fmla="*/ 209 w 231"/>
                  <a:gd name="T53" fmla="*/ 3 h 115"/>
                  <a:gd name="T54" fmla="*/ 194 w 231"/>
                  <a:gd name="T55" fmla="*/ 0 h 115"/>
                  <a:gd name="T56" fmla="*/ 179 w 231"/>
                  <a:gd name="T57" fmla="*/ 0 h 115"/>
                  <a:gd name="T58" fmla="*/ 167 w 231"/>
                  <a:gd name="T59" fmla="*/ 0 h 115"/>
                  <a:gd name="T60" fmla="*/ 154 w 231"/>
                  <a:gd name="T61" fmla="*/ 3 h 115"/>
                  <a:gd name="T62" fmla="*/ 139 w 231"/>
                  <a:gd name="T63" fmla="*/ 9 h 115"/>
                  <a:gd name="T64" fmla="*/ 130 w 231"/>
                  <a:gd name="T65" fmla="*/ 12 h 115"/>
                  <a:gd name="T66" fmla="*/ 124 w 231"/>
                  <a:gd name="T67" fmla="*/ 18 h 115"/>
                  <a:gd name="T68" fmla="*/ 109 w 231"/>
                  <a:gd name="T69" fmla="*/ 31 h 115"/>
                  <a:gd name="T70" fmla="*/ 97 w 231"/>
                  <a:gd name="T71" fmla="*/ 43 h 115"/>
                  <a:gd name="T72" fmla="*/ 88 w 231"/>
                  <a:gd name="T73" fmla="*/ 55 h 115"/>
                  <a:gd name="T74" fmla="*/ 79 w 231"/>
                  <a:gd name="T75" fmla="*/ 68 h 115"/>
                  <a:gd name="T76" fmla="*/ 73 w 231"/>
                  <a:gd name="T77" fmla="*/ 73 h 115"/>
                  <a:gd name="T78" fmla="*/ 61 w 231"/>
                  <a:gd name="T79" fmla="*/ 83 h 115"/>
                  <a:gd name="T80" fmla="*/ 51 w 231"/>
                  <a:gd name="T81" fmla="*/ 86 h 115"/>
                  <a:gd name="T82" fmla="*/ 43 w 231"/>
                  <a:gd name="T83" fmla="*/ 89 h 115"/>
                  <a:gd name="T84" fmla="*/ 33 w 231"/>
                  <a:gd name="T85" fmla="*/ 89 h 115"/>
                  <a:gd name="T86" fmla="*/ 24 w 231"/>
                  <a:gd name="T87" fmla="*/ 89 h 115"/>
                  <a:gd name="T88" fmla="*/ 18 w 231"/>
                  <a:gd name="T89" fmla="*/ 86 h 115"/>
                  <a:gd name="T90" fmla="*/ 6 w 231"/>
                  <a:gd name="T91" fmla="*/ 80 h 115"/>
                  <a:gd name="T92" fmla="*/ 0 w 231"/>
                  <a:gd name="T93" fmla="*/ 111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1" h="115">
                    <a:moveTo>
                      <a:pt x="0" y="111"/>
                    </a:moveTo>
                    <a:lnTo>
                      <a:pt x="6" y="114"/>
                    </a:lnTo>
                    <a:lnTo>
                      <a:pt x="18" y="114"/>
                    </a:lnTo>
                    <a:lnTo>
                      <a:pt x="27" y="114"/>
                    </a:lnTo>
                    <a:lnTo>
                      <a:pt x="39" y="111"/>
                    </a:lnTo>
                    <a:lnTo>
                      <a:pt x="48" y="108"/>
                    </a:lnTo>
                    <a:lnTo>
                      <a:pt x="58" y="104"/>
                    </a:lnTo>
                    <a:lnTo>
                      <a:pt x="63" y="101"/>
                    </a:lnTo>
                    <a:lnTo>
                      <a:pt x="73" y="93"/>
                    </a:lnTo>
                    <a:lnTo>
                      <a:pt x="76" y="83"/>
                    </a:lnTo>
                    <a:lnTo>
                      <a:pt x="81" y="77"/>
                    </a:lnTo>
                    <a:lnTo>
                      <a:pt x="84" y="71"/>
                    </a:lnTo>
                    <a:lnTo>
                      <a:pt x="94" y="55"/>
                    </a:lnTo>
                    <a:lnTo>
                      <a:pt x="109" y="40"/>
                    </a:lnTo>
                    <a:lnTo>
                      <a:pt x="115" y="37"/>
                    </a:lnTo>
                    <a:lnTo>
                      <a:pt x="130" y="31"/>
                    </a:lnTo>
                    <a:lnTo>
                      <a:pt x="142" y="24"/>
                    </a:lnTo>
                    <a:lnTo>
                      <a:pt x="154" y="21"/>
                    </a:lnTo>
                    <a:lnTo>
                      <a:pt x="164" y="18"/>
                    </a:lnTo>
                    <a:lnTo>
                      <a:pt x="175" y="21"/>
                    </a:lnTo>
                    <a:lnTo>
                      <a:pt x="190" y="24"/>
                    </a:lnTo>
                    <a:lnTo>
                      <a:pt x="205" y="31"/>
                    </a:lnTo>
                    <a:lnTo>
                      <a:pt x="215" y="37"/>
                    </a:lnTo>
                    <a:lnTo>
                      <a:pt x="218" y="43"/>
                    </a:lnTo>
                    <a:lnTo>
                      <a:pt x="230" y="12"/>
                    </a:lnTo>
                    <a:lnTo>
                      <a:pt x="221" y="9"/>
                    </a:lnTo>
                    <a:lnTo>
                      <a:pt x="209" y="3"/>
                    </a:lnTo>
                    <a:lnTo>
                      <a:pt x="194" y="0"/>
                    </a:lnTo>
                    <a:lnTo>
                      <a:pt x="179" y="0"/>
                    </a:lnTo>
                    <a:lnTo>
                      <a:pt x="167" y="0"/>
                    </a:lnTo>
                    <a:lnTo>
                      <a:pt x="154" y="3"/>
                    </a:lnTo>
                    <a:lnTo>
                      <a:pt x="139" y="9"/>
                    </a:lnTo>
                    <a:lnTo>
                      <a:pt x="130" y="12"/>
                    </a:lnTo>
                    <a:lnTo>
                      <a:pt x="124" y="18"/>
                    </a:lnTo>
                    <a:lnTo>
                      <a:pt x="109" y="31"/>
                    </a:lnTo>
                    <a:lnTo>
                      <a:pt x="97" y="43"/>
                    </a:lnTo>
                    <a:lnTo>
                      <a:pt x="88" y="55"/>
                    </a:lnTo>
                    <a:lnTo>
                      <a:pt x="79" y="68"/>
                    </a:lnTo>
                    <a:lnTo>
                      <a:pt x="73" y="73"/>
                    </a:lnTo>
                    <a:lnTo>
                      <a:pt x="61" y="83"/>
                    </a:lnTo>
                    <a:lnTo>
                      <a:pt x="51" y="86"/>
                    </a:lnTo>
                    <a:lnTo>
                      <a:pt x="43" y="89"/>
                    </a:lnTo>
                    <a:lnTo>
                      <a:pt x="33" y="89"/>
                    </a:lnTo>
                    <a:lnTo>
                      <a:pt x="24" y="89"/>
                    </a:lnTo>
                    <a:lnTo>
                      <a:pt x="18" y="86"/>
                    </a:lnTo>
                    <a:lnTo>
                      <a:pt x="6" y="80"/>
                    </a:lnTo>
                    <a:lnTo>
                      <a:pt x="0" y="111"/>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210" name="Freeform 54"/>
              <p:cNvSpPr>
                <a:spLocks/>
              </p:cNvSpPr>
              <p:nvPr/>
            </p:nvSpPr>
            <p:spPr bwMode="ltGray">
              <a:xfrm>
                <a:off x="5310" y="388"/>
                <a:ext cx="234" cy="115"/>
              </a:xfrm>
              <a:custGeom>
                <a:avLst/>
                <a:gdLst>
                  <a:gd name="T0" fmla="*/ 233 w 234"/>
                  <a:gd name="T1" fmla="*/ 3 h 115"/>
                  <a:gd name="T2" fmla="*/ 223 w 234"/>
                  <a:gd name="T3" fmla="*/ 0 h 115"/>
                  <a:gd name="T4" fmla="*/ 214 w 234"/>
                  <a:gd name="T5" fmla="*/ 0 h 115"/>
                  <a:gd name="T6" fmla="*/ 202 w 234"/>
                  <a:gd name="T7" fmla="*/ 0 h 115"/>
                  <a:gd name="T8" fmla="*/ 193 w 234"/>
                  <a:gd name="T9" fmla="*/ 0 h 115"/>
                  <a:gd name="T10" fmla="*/ 183 w 234"/>
                  <a:gd name="T11" fmla="*/ 3 h 115"/>
                  <a:gd name="T12" fmla="*/ 172 w 234"/>
                  <a:gd name="T13" fmla="*/ 10 h 115"/>
                  <a:gd name="T14" fmla="*/ 168 w 234"/>
                  <a:gd name="T15" fmla="*/ 13 h 115"/>
                  <a:gd name="T16" fmla="*/ 159 w 234"/>
                  <a:gd name="T17" fmla="*/ 21 h 115"/>
                  <a:gd name="T18" fmla="*/ 153 w 234"/>
                  <a:gd name="T19" fmla="*/ 31 h 115"/>
                  <a:gd name="T20" fmla="*/ 150 w 234"/>
                  <a:gd name="T21" fmla="*/ 37 h 115"/>
                  <a:gd name="T22" fmla="*/ 147 w 234"/>
                  <a:gd name="T23" fmla="*/ 43 h 115"/>
                  <a:gd name="T24" fmla="*/ 138 w 234"/>
                  <a:gd name="T25" fmla="*/ 59 h 115"/>
                  <a:gd name="T26" fmla="*/ 122 w 234"/>
                  <a:gd name="T27" fmla="*/ 71 h 115"/>
                  <a:gd name="T28" fmla="*/ 114 w 234"/>
                  <a:gd name="T29" fmla="*/ 77 h 115"/>
                  <a:gd name="T30" fmla="*/ 101 w 234"/>
                  <a:gd name="T31" fmla="*/ 83 h 115"/>
                  <a:gd name="T32" fmla="*/ 86 w 234"/>
                  <a:gd name="T33" fmla="*/ 90 h 115"/>
                  <a:gd name="T34" fmla="*/ 76 w 234"/>
                  <a:gd name="T35" fmla="*/ 93 h 115"/>
                  <a:gd name="T36" fmla="*/ 65 w 234"/>
                  <a:gd name="T37" fmla="*/ 93 h 115"/>
                  <a:gd name="T38" fmla="*/ 55 w 234"/>
                  <a:gd name="T39" fmla="*/ 93 h 115"/>
                  <a:gd name="T40" fmla="*/ 40 w 234"/>
                  <a:gd name="T41" fmla="*/ 87 h 115"/>
                  <a:gd name="T42" fmla="*/ 25 w 234"/>
                  <a:gd name="T43" fmla="*/ 83 h 115"/>
                  <a:gd name="T44" fmla="*/ 15 w 234"/>
                  <a:gd name="T45" fmla="*/ 74 h 115"/>
                  <a:gd name="T46" fmla="*/ 10 w 234"/>
                  <a:gd name="T47" fmla="*/ 68 h 115"/>
                  <a:gd name="T48" fmla="*/ 0 w 234"/>
                  <a:gd name="T49" fmla="*/ 99 h 115"/>
                  <a:gd name="T50" fmla="*/ 10 w 234"/>
                  <a:gd name="T51" fmla="*/ 105 h 115"/>
                  <a:gd name="T52" fmla="*/ 22 w 234"/>
                  <a:gd name="T53" fmla="*/ 111 h 115"/>
                  <a:gd name="T54" fmla="*/ 34 w 234"/>
                  <a:gd name="T55" fmla="*/ 111 h 115"/>
                  <a:gd name="T56" fmla="*/ 50 w 234"/>
                  <a:gd name="T57" fmla="*/ 114 h 115"/>
                  <a:gd name="T58" fmla="*/ 61 w 234"/>
                  <a:gd name="T59" fmla="*/ 114 h 115"/>
                  <a:gd name="T60" fmla="*/ 74 w 234"/>
                  <a:gd name="T61" fmla="*/ 111 h 115"/>
                  <a:gd name="T62" fmla="*/ 89 w 234"/>
                  <a:gd name="T63" fmla="*/ 105 h 115"/>
                  <a:gd name="T64" fmla="*/ 101 w 234"/>
                  <a:gd name="T65" fmla="*/ 99 h 115"/>
                  <a:gd name="T66" fmla="*/ 107 w 234"/>
                  <a:gd name="T67" fmla="*/ 96 h 115"/>
                  <a:gd name="T68" fmla="*/ 119 w 234"/>
                  <a:gd name="T69" fmla="*/ 83 h 115"/>
                  <a:gd name="T70" fmla="*/ 132 w 234"/>
                  <a:gd name="T71" fmla="*/ 71 h 115"/>
                  <a:gd name="T72" fmla="*/ 144 w 234"/>
                  <a:gd name="T73" fmla="*/ 56 h 115"/>
                  <a:gd name="T74" fmla="*/ 153 w 234"/>
                  <a:gd name="T75" fmla="*/ 46 h 115"/>
                  <a:gd name="T76" fmla="*/ 159 w 234"/>
                  <a:gd name="T77" fmla="*/ 37 h 115"/>
                  <a:gd name="T78" fmla="*/ 172 w 234"/>
                  <a:gd name="T79" fmla="*/ 31 h 115"/>
                  <a:gd name="T80" fmla="*/ 180 w 234"/>
                  <a:gd name="T81" fmla="*/ 25 h 115"/>
                  <a:gd name="T82" fmla="*/ 190 w 234"/>
                  <a:gd name="T83" fmla="*/ 21 h 115"/>
                  <a:gd name="T84" fmla="*/ 199 w 234"/>
                  <a:gd name="T85" fmla="*/ 21 h 115"/>
                  <a:gd name="T86" fmla="*/ 208 w 234"/>
                  <a:gd name="T87" fmla="*/ 25 h 115"/>
                  <a:gd name="T88" fmla="*/ 214 w 234"/>
                  <a:gd name="T89" fmla="*/ 25 h 115"/>
                  <a:gd name="T90" fmla="*/ 226 w 234"/>
                  <a:gd name="T91" fmla="*/ 34 h 115"/>
                  <a:gd name="T92" fmla="*/ 233 w 234"/>
                  <a:gd name="T93" fmla="*/ 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4" h="115">
                    <a:moveTo>
                      <a:pt x="233" y="3"/>
                    </a:moveTo>
                    <a:lnTo>
                      <a:pt x="223" y="0"/>
                    </a:lnTo>
                    <a:lnTo>
                      <a:pt x="214" y="0"/>
                    </a:lnTo>
                    <a:lnTo>
                      <a:pt x="202" y="0"/>
                    </a:lnTo>
                    <a:lnTo>
                      <a:pt x="193" y="0"/>
                    </a:lnTo>
                    <a:lnTo>
                      <a:pt x="183" y="3"/>
                    </a:lnTo>
                    <a:lnTo>
                      <a:pt x="172" y="10"/>
                    </a:lnTo>
                    <a:lnTo>
                      <a:pt x="168" y="13"/>
                    </a:lnTo>
                    <a:lnTo>
                      <a:pt x="159" y="21"/>
                    </a:lnTo>
                    <a:lnTo>
                      <a:pt x="153" y="31"/>
                    </a:lnTo>
                    <a:lnTo>
                      <a:pt x="150" y="37"/>
                    </a:lnTo>
                    <a:lnTo>
                      <a:pt x="147" y="43"/>
                    </a:lnTo>
                    <a:lnTo>
                      <a:pt x="138" y="59"/>
                    </a:lnTo>
                    <a:lnTo>
                      <a:pt x="122" y="71"/>
                    </a:lnTo>
                    <a:lnTo>
                      <a:pt x="114" y="77"/>
                    </a:lnTo>
                    <a:lnTo>
                      <a:pt x="101" y="83"/>
                    </a:lnTo>
                    <a:lnTo>
                      <a:pt x="86" y="90"/>
                    </a:lnTo>
                    <a:lnTo>
                      <a:pt x="76" y="93"/>
                    </a:lnTo>
                    <a:lnTo>
                      <a:pt x="65" y="93"/>
                    </a:lnTo>
                    <a:lnTo>
                      <a:pt x="55" y="93"/>
                    </a:lnTo>
                    <a:lnTo>
                      <a:pt x="40" y="87"/>
                    </a:lnTo>
                    <a:lnTo>
                      <a:pt x="25" y="83"/>
                    </a:lnTo>
                    <a:lnTo>
                      <a:pt x="15" y="74"/>
                    </a:lnTo>
                    <a:lnTo>
                      <a:pt x="10" y="68"/>
                    </a:lnTo>
                    <a:lnTo>
                      <a:pt x="0" y="99"/>
                    </a:lnTo>
                    <a:lnTo>
                      <a:pt x="10" y="105"/>
                    </a:lnTo>
                    <a:lnTo>
                      <a:pt x="22" y="111"/>
                    </a:lnTo>
                    <a:lnTo>
                      <a:pt x="34" y="111"/>
                    </a:lnTo>
                    <a:lnTo>
                      <a:pt x="50" y="114"/>
                    </a:lnTo>
                    <a:lnTo>
                      <a:pt x="61" y="114"/>
                    </a:lnTo>
                    <a:lnTo>
                      <a:pt x="74" y="111"/>
                    </a:lnTo>
                    <a:lnTo>
                      <a:pt x="89" y="105"/>
                    </a:lnTo>
                    <a:lnTo>
                      <a:pt x="101" y="99"/>
                    </a:lnTo>
                    <a:lnTo>
                      <a:pt x="107" y="96"/>
                    </a:lnTo>
                    <a:lnTo>
                      <a:pt x="119" y="83"/>
                    </a:lnTo>
                    <a:lnTo>
                      <a:pt x="132" y="71"/>
                    </a:lnTo>
                    <a:lnTo>
                      <a:pt x="144" y="56"/>
                    </a:lnTo>
                    <a:lnTo>
                      <a:pt x="153" y="46"/>
                    </a:lnTo>
                    <a:lnTo>
                      <a:pt x="159" y="37"/>
                    </a:lnTo>
                    <a:lnTo>
                      <a:pt x="172" y="31"/>
                    </a:lnTo>
                    <a:lnTo>
                      <a:pt x="180" y="25"/>
                    </a:lnTo>
                    <a:lnTo>
                      <a:pt x="190" y="21"/>
                    </a:lnTo>
                    <a:lnTo>
                      <a:pt x="199" y="21"/>
                    </a:lnTo>
                    <a:lnTo>
                      <a:pt x="208" y="25"/>
                    </a:lnTo>
                    <a:lnTo>
                      <a:pt x="214" y="25"/>
                    </a:lnTo>
                    <a:lnTo>
                      <a:pt x="226" y="34"/>
                    </a:lnTo>
                    <a:lnTo>
                      <a:pt x="233" y="3"/>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211" name="Freeform 55"/>
              <p:cNvSpPr>
                <a:spLocks/>
              </p:cNvSpPr>
              <p:nvPr/>
            </p:nvSpPr>
            <p:spPr bwMode="ltGray">
              <a:xfrm>
                <a:off x="3135" y="4006"/>
                <a:ext cx="102" cy="307"/>
              </a:xfrm>
              <a:custGeom>
                <a:avLst/>
                <a:gdLst>
                  <a:gd name="T0" fmla="*/ 50 w 102"/>
                  <a:gd name="T1" fmla="*/ 3 h 307"/>
                  <a:gd name="T2" fmla="*/ 47 w 102"/>
                  <a:gd name="T3" fmla="*/ 13 h 307"/>
                  <a:gd name="T4" fmla="*/ 44 w 102"/>
                  <a:gd name="T5" fmla="*/ 16 h 307"/>
                  <a:gd name="T6" fmla="*/ 44 w 102"/>
                  <a:gd name="T7" fmla="*/ 23 h 307"/>
                  <a:gd name="T8" fmla="*/ 39 w 102"/>
                  <a:gd name="T9" fmla="*/ 39 h 307"/>
                  <a:gd name="T10" fmla="*/ 30 w 102"/>
                  <a:gd name="T11" fmla="*/ 61 h 307"/>
                  <a:gd name="T12" fmla="*/ 27 w 102"/>
                  <a:gd name="T13" fmla="*/ 78 h 307"/>
                  <a:gd name="T14" fmla="*/ 20 w 102"/>
                  <a:gd name="T15" fmla="*/ 94 h 307"/>
                  <a:gd name="T16" fmla="*/ 20 w 102"/>
                  <a:gd name="T17" fmla="*/ 107 h 307"/>
                  <a:gd name="T18" fmla="*/ 20 w 102"/>
                  <a:gd name="T19" fmla="*/ 120 h 307"/>
                  <a:gd name="T20" fmla="*/ 24 w 102"/>
                  <a:gd name="T21" fmla="*/ 129 h 307"/>
                  <a:gd name="T22" fmla="*/ 27 w 102"/>
                  <a:gd name="T23" fmla="*/ 136 h 307"/>
                  <a:gd name="T24" fmla="*/ 35 w 102"/>
                  <a:gd name="T25" fmla="*/ 148 h 307"/>
                  <a:gd name="T26" fmla="*/ 47 w 102"/>
                  <a:gd name="T27" fmla="*/ 161 h 307"/>
                  <a:gd name="T28" fmla="*/ 57 w 102"/>
                  <a:gd name="T29" fmla="*/ 174 h 307"/>
                  <a:gd name="T30" fmla="*/ 77 w 102"/>
                  <a:gd name="T31" fmla="*/ 196 h 307"/>
                  <a:gd name="T32" fmla="*/ 89 w 102"/>
                  <a:gd name="T33" fmla="*/ 216 h 307"/>
                  <a:gd name="T34" fmla="*/ 95 w 102"/>
                  <a:gd name="T35" fmla="*/ 225 h 307"/>
                  <a:gd name="T36" fmla="*/ 98 w 102"/>
                  <a:gd name="T37" fmla="*/ 236 h 307"/>
                  <a:gd name="T38" fmla="*/ 101 w 102"/>
                  <a:gd name="T39" fmla="*/ 252 h 307"/>
                  <a:gd name="T40" fmla="*/ 101 w 102"/>
                  <a:gd name="T41" fmla="*/ 265 h 307"/>
                  <a:gd name="T42" fmla="*/ 101 w 102"/>
                  <a:gd name="T43" fmla="*/ 274 h 307"/>
                  <a:gd name="T44" fmla="*/ 95 w 102"/>
                  <a:gd name="T45" fmla="*/ 293 h 307"/>
                  <a:gd name="T46" fmla="*/ 92 w 102"/>
                  <a:gd name="T47" fmla="*/ 306 h 307"/>
                  <a:gd name="T48" fmla="*/ 69 w 102"/>
                  <a:gd name="T49" fmla="*/ 287 h 307"/>
                  <a:gd name="T50" fmla="*/ 74 w 102"/>
                  <a:gd name="T51" fmla="*/ 274 h 307"/>
                  <a:gd name="T52" fmla="*/ 77 w 102"/>
                  <a:gd name="T53" fmla="*/ 261 h 307"/>
                  <a:gd name="T54" fmla="*/ 80 w 102"/>
                  <a:gd name="T55" fmla="*/ 249 h 307"/>
                  <a:gd name="T56" fmla="*/ 83 w 102"/>
                  <a:gd name="T57" fmla="*/ 236 h 307"/>
                  <a:gd name="T58" fmla="*/ 80 w 102"/>
                  <a:gd name="T59" fmla="*/ 222 h 307"/>
                  <a:gd name="T60" fmla="*/ 77 w 102"/>
                  <a:gd name="T61" fmla="*/ 209 h 307"/>
                  <a:gd name="T62" fmla="*/ 71 w 102"/>
                  <a:gd name="T63" fmla="*/ 196 h 307"/>
                  <a:gd name="T64" fmla="*/ 65 w 102"/>
                  <a:gd name="T65" fmla="*/ 190 h 307"/>
                  <a:gd name="T66" fmla="*/ 54 w 102"/>
                  <a:gd name="T67" fmla="*/ 180 h 307"/>
                  <a:gd name="T68" fmla="*/ 42 w 102"/>
                  <a:gd name="T69" fmla="*/ 168 h 307"/>
                  <a:gd name="T70" fmla="*/ 30 w 102"/>
                  <a:gd name="T71" fmla="*/ 155 h 307"/>
                  <a:gd name="T72" fmla="*/ 20 w 102"/>
                  <a:gd name="T73" fmla="*/ 142 h 307"/>
                  <a:gd name="T74" fmla="*/ 12 w 102"/>
                  <a:gd name="T75" fmla="*/ 123 h 307"/>
                  <a:gd name="T76" fmla="*/ 3 w 102"/>
                  <a:gd name="T77" fmla="*/ 110 h 307"/>
                  <a:gd name="T78" fmla="*/ 0 w 102"/>
                  <a:gd name="T79" fmla="*/ 100 h 307"/>
                  <a:gd name="T80" fmla="*/ 0 w 102"/>
                  <a:gd name="T81" fmla="*/ 84 h 307"/>
                  <a:gd name="T82" fmla="*/ 0 w 102"/>
                  <a:gd name="T83" fmla="*/ 61 h 307"/>
                  <a:gd name="T84" fmla="*/ 0 w 102"/>
                  <a:gd name="T85" fmla="*/ 48 h 307"/>
                  <a:gd name="T86" fmla="*/ 3 w 102"/>
                  <a:gd name="T87" fmla="*/ 32 h 307"/>
                  <a:gd name="T88" fmla="*/ 6 w 102"/>
                  <a:gd name="T89" fmla="*/ 19 h 307"/>
                  <a:gd name="T90" fmla="*/ 6 w 102"/>
                  <a:gd name="T91" fmla="*/ 10 h 307"/>
                  <a:gd name="T92" fmla="*/ 12 w 102"/>
                  <a:gd name="T93" fmla="*/ 0 h 307"/>
                  <a:gd name="T94" fmla="*/ 50 w 102"/>
                  <a:gd name="T95" fmla="*/ 3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2" h="307">
                    <a:moveTo>
                      <a:pt x="50" y="3"/>
                    </a:moveTo>
                    <a:lnTo>
                      <a:pt x="47" y="13"/>
                    </a:lnTo>
                    <a:lnTo>
                      <a:pt x="44" y="16"/>
                    </a:lnTo>
                    <a:lnTo>
                      <a:pt x="44" y="23"/>
                    </a:lnTo>
                    <a:lnTo>
                      <a:pt x="39" y="39"/>
                    </a:lnTo>
                    <a:lnTo>
                      <a:pt x="30" y="61"/>
                    </a:lnTo>
                    <a:lnTo>
                      <a:pt x="27" y="78"/>
                    </a:lnTo>
                    <a:lnTo>
                      <a:pt x="20" y="94"/>
                    </a:lnTo>
                    <a:lnTo>
                      <a:pt x="20" y="107"/>
                    </a:lnTo>
                    <a:lnTo>
                      <a:pt x="20" y="120"/>
                    </a:lnTo>
                    <a:lnTo>
                      <a:pt x="24" y="129"/>
                    </a:lnTo>
                    <a:lnTo>
                      <a:pt x="27" y="136"/>
                    </a:lnTo>
                    <a:lnTo>
                      <a:pt x="35" y="148"/>
                    </a:lnTo>
                    <a:lnTo>
                      <a:pt x="47" y="161"/>
                    </a:lnTo>
                    <a:lnTo>
                      <a:pt x="57" y="174"/>
                    </a:lnTo>
                    <a:lnTo>
                      <a:pt x="77" y="196"/>
                    </a:lnTo>
                    <a:lnTo>
                      <a:pt x="89" y="216"/>
                    </a:lnTo>
                    <a:lnTo>
                      <a:pt x="95" y="225"/>
                    </a:lnTo>
                    <a:lnTo>
                      <a:pt x="98" y="236"/>
                    </a:lnTo>
                    <a:lnTo>
                      <a:pt x="101" y="252"/>
                    </a:lnTo>
                    <a:lnTo>
                      <a:pt x="101" y="265"/>
                    </a:lnTo>
                    <a:lnTo>
                      <a:pt x="101" y="274"/>
                    </a:lnTo>
                    <a:lnTo>
                      <a:pt x="95" y="293"/>
                    </a:lnTo>
                    <a:lnTo>
                      <a:pt x="92" y="306"/>
                    </a:lnTo>
                    <a:lnTo>
                      <a:pt x="69" y="287"/>
                    </a:lnTo>
                    <a:lnTo>
                      <a:pt x="74" y="274"/>
                    </a:lnTo>
                    <a:lnTo>
                      <a:pt x="77" y="261"/>
                    </a:lnTo>
                    <a:lnTo>
                      <a:pt x="80" y="249"/>
                    </a:lnTo>
                    <a:lnTo>
                      <a:pt x="83" y="236"/>
                    </a:lnTo>
                    <a:lnTo>
                      <a:pt x="80" y="222"/>
                    </a:lnTo>
                    <a:lnTo>
                      <a:pt x="77" y="209"/>
                    </a:lnTo>
                    <a:lnTo>
                      <a:pt x="71" y="196"/>
                    </a:lnTo>
                    <a:lnTo>
                      <a:pt x="65" y="190"/>
                    </a:lnTo>
                    <a:lnTo>
                      <a:pt x="54" y="180"/>
                    </a:lnTo>
                    <a:lnTo>
                      <a:pt x="42" y="168"/>
                    </a:lnTo>
                    <a:lnTo>
                      <a:pt x="30" y="155"/>
                    </a:lnTo>
                    <a:lnTo>
                      <a:pt x="20" y="142"/>
                    </a:lnTo>
                    <a:lnTo>
                      <a:pt x="12" y="123"/>
                    </a:lnTo>
                    <a:lnTo>
                      <a:pt x="3" y="110"/>
                    </a:lnTo>
                    <a:lnTo>
                      <a:pt x="0" y="100"/>
                    </a:lnTo>
                    <a:lnTo>
                      <a:pt x="0" y="84"/>
                    </a:lnTo>
                    <a:lnTo>
                      <a:pt x="0" y="61"/>
                    </a:lnTo>
                    <a:lnTo>
                      <a:pt x="0" y="48"/>
                    </a:lnTo>
                    <a:lnTo>
                      <a:pt x="3" y="32"/>
                    </a:lnTo>
                    <a:lnTo>
                      <a:pt x="6" y="19"/>
                    </a:lnTo>
                    <a:lnTo>
                      <a:pt x="6" y="10"/>
                    </a:lnTo>
                    <a:lnTo>
                      <a:pt x="12" y="0"/>
                    </a:lnTo>
                    <a:lnTo>
                      <a:pt x="50" y="3"/>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212" name="Freeform 56"/>
              <p:cNvSpPr>
                <a:spLocks/>
              </p:cNvSpPr>
              <p:nvPr/>
            </p:nvSpPr>
            <p:spPr bwMode="ltGray">
              <a:xfrm>
                <a:off x="5643" y="2518"/>
                <a:ext cx="102" cy="312"/>
              </a:xfrm>
              <a:custGeom>
                <a:avLst/>
                <a:gdLst>
                  <a:gd name="T0" fmla="*/ 51 w 102"/>
                  <a:gd name="T1" fmla="*/ 6 h 312"/>
                  <a:gd name="T2" fmla="*/ 47 w 102"/>
                  <a:gd name="T3" fmla="*/ 16 h 312"/>
                  <a:gd name="T4" fmla="*/ 44 w 102"/>
                  <a:gd name="T5" fmla="*/ 19 h 312"/>
                  <a:gd name="T6" fmla="*/ 44 w 102"/>
                  <a:gd name="T7" fmla="*/ 26 h 312"/>
                  <a:gd name="T8" fmla="*/ 39 w 102"/>
                  <a:gd name="T9" fmla="*/ 43 h 312"/>
                  <a:gd name="T10" fmla="*/ 30 w 102"/>
                  <a:gd name="T11" fmla="*/ 65 h 312"/>
                  <a:gd name="T12" fmla="*/ 24 w 102"/>
                  <a:gd name="T13" fmla="*/ 81 h 312"/>
                  <a:gd name="T14" fmla="*/ 21 w 102"/>
                  <a:gd name="T15" fmla="*/ 97 h 312"/>
                  <a:gd name="T16" fmla="*/ 21 w 102"/>
                  <a:gd name="T17" fmla="*/ 110 h 312"/>
                  <a:gd name="T18" fmla="*/ 21 w 102"/>
                  <a:gd name="T19" fmla="*/ 120 h 312"/>
                  <a:gd name="T20" fmla="*/ 24 w 102"/>
                  <a:gd name="T21" fmla="*/ 133 h 312"/>
                  <a:gd name="T22" fmla="*/ 27 w 102"/>
                  <a:gd name="T23" fmla="*/ 140 h 312"/>
                  <a:gd name="T24" fmla="*/ 36 w 102"/>
                  <a:gd name="T25" fmla="*/ 152 h 312"/>
                  <a:gd name="T26" fmla="*/ 44 w 102"/>
                  <a:gd name="T27" fmla="*/ 165 h 312"/>
                  <a:gd name="T28" fmla="*/ 57 w 102"/>
                  <a:gd name="T29" fmla="*/ 178 h 312"/>
                  <a:gd name="T30" fmla="*/ 77 w 102"/>
                  <a:gd name="T31" fmla="*/ 201 h 312"/>
                  <a:gd name="T32" fmla="*/ 89 w 102"/>
                  <a:gd name="T33" fmla="*/ 221 h 312"/>
                  <a:gd name="T34" fmla="*/ 95 w 102"/>
                  <a:gd name="T35" fmla="*/ 230 h 312"/>
                  <a:gd name="T36" fmla="*/ 98 w 102"/>
                  <a:gd name="T37" fmla="*/ 240 h 312"/>
                  <a:gd name="T38" fmla="*/ 101 w 102"/>
                  <a:gd name="T39" fmla="*/ 256 h 312"/>
                  <a:gd name="T40" fmla="*/ 101 w 102"/>
                  <a:gd name="T41" fmla="*/ 269 h 312"/>
                  <a:gd name="T42" fmla="*/ 98 w 102"/>
                  <a:gd name="T43" fmla="*/ 279 h 312"/>
                  <a:gd name="T44" fmla="*/ 95 w 102"/>
                  <a:gd name="T45" fmla="*/ 298 h 312"/>
                  <a:gd name="T46" fmla="*/ 89 w 102"/>
                  <a:gd name="T47" fmla="*/ 311 h 312"/>
                  <a:gd name="T48" fmla="*/ 69 w 102"/>
                  <a:gd name="T49" fmla="*/ 292 h 312"/>
                  <a:gd name="T50" fmla="*/ 74 w 102"/>
                  <a:gd name="T51" fmla="*/ 279 h 312"/>
                  <a:gd name="T52" fmla="*/ 77 w 102"/>
                  <a:gd name="T53" fmla="*/ 265 h 312"/>
                  <a:gd name="T54" fmla="*/ 81 w 102"/>
                  <a:gd name="T55" fmla="*/ 253 h 312"/>
                  <a:gd name="T56" fmla="*/ 81 w 102"/>
                  <a:gd name="T57" fmla="*/ 240 h 312"/>
                  <a:gd name="T58" fmla="*/ 81 w 102"/>
                  <a:gd name="T59" fmla="*/ 227 h 312"/>
                  <a:gd name="T60" fmla="*/ 74 w 102"/>
                  <a:gd name="T61" fmla="*/ 211 h 312"/>
                  <a:gd name="T62" fmla="*/ 71 w 102"/>
                  <a:gd name="T63" fmla="*/ 201 h 312"/>
                  <a:gd name="T64" fmla="*/ 66 w 102"/>
                  <a:gd name="T65" fmla="*/ 195 h 312"/>
                  <a:gd name="T66" fmla="*/ 54 w 102"/>
                  <a:gd name="T67" fmla="*/ 184 h 312"/>
                  <a:gd name="T68" fmla="*/ 39 w 102"/>
                  <a:gd name="T69" fmla="*/ 168 h 312"/>
                  <a:gd name="T70" fmla="*/ 27 w 102"/>
                  <a:gd name="T71" fmla="*/ 156 h 312"/>
                  <a:gd name="T72" fmla="*/ 21 w 102"/>
                  <a:gd name="T73" fmla="*/ 146 h 312"/>
                  <a:gd name="T74" fmla="*/ 12 w 102"/>
                  <a:gd name="T75" fmla="*/ 127 h 312"/>
                  <a:gd name="T76" fmla="*/ 3 w 102"/>
                  <a:gd name="T77" fmla="*/ 113 h 312"/>
                  <a:gd name="T78" fmla="*/ 0 w 102"/>
                  <a:gd name="T79" fmla="*/ 103 h 312"/>
                  <a:gd name="T80" fmla="*/ 0 w 102"/>
                  <a:gd name="T81" fmla="*/ 84 h 312"/>
                  <a:gd name="T82" fmla="*/ 0 w 102"/>
                  <a:gd name="T83" fmla="*/ 65 h 312"/>
                  <a:gd name="T84" fmla="*/ 0 w 102"/>
                  <a:gd name="T85" fmla="*/ 52 h 312"/>
                  <a:gd name="T86" fmla="*/ 3 w 102"/>
                  <a:gd name="T87" fmla="*/ 35 h 312"/>
                  <a:gd name="T88" fmla="*/ 6 w 102"/>
                  <a:gd name="T89" fmla="*/ 22 h 312"/>
                  <a:gd name="T90" fmla="*/ 6 w 102"/>
                  <a:gd name="T91" fmla="*/ 10 h 312"/>
                  <a:gd name="T92" fmla="*/ 12 w 102"/>
                  <a:gd name="T93" fmla="*/ 0 h 312"/>
                  <a:gd name="T94" fmla="*/ 51 w 102"/>
                  <a:gd name="T95" fmla="*/ 6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2" h="312">
                    <a:moveTo>
                      <a:pt x="51" y="6"/>
                    </a:moveTo>
                    <a:lnTo>
                      <a:pt x="47" y="16"/>
                    </a:lnTo>
                    <a:lnTo>
                      <a:pt x="44" y="19"/>
                    </a:lnTo>
                    <a:lnTo>
                      <a:pt x="44" y="26"/>
                    </a:lnTo>
                    <a:lnTo>
                      <a:pt x="39" y="43"/>
                    </a:lnTo>
                    <a:lnTo>
                      <a:pt x="30" y="65"/>
                    </a:lnTo>
                    <a:lnTo>
                      <a:pt x="24" y="81"/>
                    </a:lnTo>
                    <a:lnTo>
                      <a:pt x="21" y="97"/>
                    </a:lnTo>
                    <a:lnTo>
                      <a:pt x="21" y="110"/>
                    </a:lnTo>
                    <a:lnTo>
                      <a:pt x="21" y="120"/>
                    </a:lnTo>
                    <a:lnTo>
                      <a:pt x="24" y="133"/>
                    </a:lnTo>
                    <a:lnTo>
                      <a:pt x="27" y="140"/>
                    </a:lnTo>
                    <a:lnTo>
                      <a:pt x="36" y="152"/>
                    </a:lnTo>
                    <a:lnTo>
                      <a:pt x="44" y="165"/>
                    </a:lnTo>
                    <a:lnTo>
                      <a:pt x="57" y="178"/>
                    </a:lnTo>
                    <a:lnTo>
                      <a:pt x="77" y="201"/>
                    </a:lnTo>
                    <a:lnTo>
                      <a:pt x="89" y="221"/>
                    </a:lnTo>
                    <a:lnTo>
                      <a:pt x="95" y="230"/>
                    </a:lnTo>
                    <a:lnTo>
                      <a:pt x="98" y="240"/>
                    </a:lnTo>
                    <a:lnTo>
                      <a:pt x="101" y="256"/>
                    </a:lnTo>
                    <a:lnTo>
                      <a:pt x="101" y="269"/>
                    </a:lnTo>
                    <a:lnTo>
                      <a:pt x="98" y="279"/>
                    </a:lnTo>
                    <a:lnTo>
                      <a:pt x="95" y="298"/>
                    </a:lnTo>
                    <a:lnTo>
                      <a:pt x="89" y="311"/>
                    </a:lnTo>
                    <a:lnTo>
                      <a:pt x="69" y="292"/>
                    </a:lnTo>
                    <a:lnTo>
                      <a:pt x="74" y="279"/>
                    </a:lnTo>
                    <a:lnTo>
                      <a:pt x="77" y="265"/>
                    </a:lnTo>
                    <a:lnTo>
                      <a:pt x="81" y="253"/>
                    </a:lnTo>
                    <a:lnTo>
                      <a:pt x="81" y="240"/>
                    </a:lnTo>
                    <a:lnTo>
                      <a:pt x="81" y="227"/>
                    </a:lnTo>
                    <a:lnTo>
                      <a:pt x="74" y="211"/>
                    </a:lnTo>
                    <a:lnTo>
                      <a:pt x="71" y="201"/>
                    </a:lnTo>
                    <a:lnTo>
                      <a:pt x="66" y="195"/>
                    </a:lnTo>
                    <a:lnTo>
                      <a:pt x="54" y="184"/>
                    </a:lnTo>
                    <a:lnTo>
                      <a:pt x="39" y="168"/>
                    </a:lnTo>
                    <a:lnTo>
                      <a:pt x="27" y="156"/>
                    </a:lnTo>
                    <a:lnTo>
                      <a:pt x="21" y="146"/>
                    </a:lnTo>
                    <a:lnTo>
                      <a:pt x="12" y="127"/>
                    </a:lnTo>
                    <a:lnTo>
                      <a:pt x="3" y="113"/>
                    </a:lnTo>
                    <a:lnTo>
                      <a:pt x="0" y="103"/>
                    </a:lnTo>
                    <a:lnTo>
                      <a:pt x="0" y="84"/>
                    </a:lnTo>
                    <a:lnTo>
                      <a:pt x="0" y="65"/>
                    </a:lnTo>
                    <a:lnTo>
                      <a:pt x="0" y="52"/>
                    </a:lnTo>
                    <a:lnTo>
                      <a:pt x="3" y="35"/>
                    </a:lnTo>
                    <a:lnTo>
                      <a:pt x="6" y="22"/>
                    </a:lnTo>
                    <a:lnTo>
                      <a:pt x="6" y="10"/>
                    </a:lnTo>
                    <a:lnTo>
                      <a:pt x="12" y="0"/>
                    </a:lnTo>
                    <a:lnTo>
                      <a:pt x="51" y="6"/>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213" name="Freeform 57"/>
              <p:cNvSpPr>
                <a:spLocks/>
              </p:cNvSpPr>
              <p:nvPr/>
            </p:nvSpPr>
            <p:spPr bwMode="ltGray">
              <a:xfrm>
                <a:off x="5449" y="3971"/>
                <a:ext cx="103" cy="313"/>
              </a:xfrm>
              <a:custGeom>
                <a:avLst/>
                <a:gdLst>
                  <a:gd name="T0" fmla="*/ 52 w 103"/>
                  <a:gd name="T1" fmla="*/ 7 h 313"/>
                  <a:gd name="T2" fmla="*/ 46 w 103"/>
                  <a:gd name="T3" fmla="*/ 16 h 313"/>
                  <a:gd name="T4" fmla="*/ 44 w 103"/>
                  <a:gd name="T5" fmla="*/ 26 h 313"/>
                  <a:gd name="T6" fmla="*/ 37 w 103"/>
                  <a:gd name="T7" fmla="*/ 43 h 313"/>
                  <a:gd name="T8" fmla="*/ 29 w 103"/>
                  <a:gd name="T9" fmla="*/ 65 h 313"/>
                  <a:gd name="T10" fmla="*/ 26 w 103"/>
                  <a:gd name="T11" fmla="*/ 78 h 313"/>
                  <a:gd name="T12" fmla="*/ 23 w 103"/>
                  <a:gd name="T13" fmla="*/ 97 h 313"/>
                  <a:gd name="T14" fmla="*/ 23 w 103"/>
                  <a:gd name="T15" fmla="*/ 110 h 313"/>
                  <a:gd name="T16" fmla="*/ 23 w 103"/>
                  <a:gd name="T17" fmla="*/ 121 h 313"/>
                  <a:gd name="T18" fmla="*/ 23 w 103"/>
                  <a:gd name="T19" fmla="*/ 134 h 313"/>
                  <a:gd name="T20" fmla="*/ 29 w 103"/>
                  <a:gd name="T21" fmla="*/ 140 h 313"/>
                  <a:gd name="T22" fmla="*/ 37 w 103"/>
                  <a:gd name="T23" fmla="*/ 153 h 313"/>
                  <a:gd name="T24" fmla="*/ 46 w 103"/>
                  <a:gd name="T25" fmla="*/ 166 h 313"/>
                  <a:gd name="T26" fmla="*/ 58 w 103"/>
                  <a:gd name="T27" fmla="*/ 178 h 313"/>
                  <a:gd name="T28" fmla="*/ 78 w 103"/>
                  <a:gd name="T29" fmla="*/ 202 h 313"/>
                  <a:gd name="T30" fmla="*/ 90 w 103"/>
                  <a:gd name="T31" fmla="*/ 218 h 313"/>
                  <a:gd name="T32" fmla="*/ 96 w 103"/>
                  <a:gd name="T33" fmla="*/ 231 h 313"/>
                  <a:gd name="T34" fmla="*/ 98 w 103"/>
                  <a:gd name="T35" fmla="*/ 240 h 313"/>
                  <a:gd name="T36" fmla="*/ 98 w 103"/>
                  <a:gd name="T37" fmla="*/ 256 h 313"/>
                  <a:gd name="T38" fmla="*/ 102 w 103"/>
                  <a:gd name="T39" fmla="*/ 266 h 313"/>
                  <a:gd name="T40" fmla="*/ 98 w 103"/>
                  <a:gd name="T41" fmla="*/ 280 h 313"/>
                  <a:gd name="T42" fmla="*/ 96 w 103"/>
                  <a:gd name="T43" fmla="*/ 299 h 313"/>
                  <a:gd name="T44" fmla="*/ 90 w 103"/>
                  <a:gd name="T45" fmla="*/ 312 h 313"/>
                  <a:gd name="T46" fmla="*/ 69 w 103"/>
                  <a:gd name="T47" fmla="*/ 292 h 313"/>
                  <a:gd name="T48" fmla="*/ 76 w 103"/>
                  <a:gd name="T49" fmla="*/ 280 h 313"/>
                  <a:gd name="T50" fmla="*/ 78 w 103"/>
                  <a:gd name="T51" fmla="*/ 266 h 313"/>
                  <a:gd name="T52" fmla="*/ 81 w 103"/>
                  <a:gd name="T53" fmla="*/ 253 h 313"/>
                  <a:gd name="T54" fmla="*/ 81 w 103"/>
                  <a:gd name="T55" fmla="*/ 240 h 313"/>
                  <a:gd name="T56" fmla="*/ 81 w 103"/>
                  <a:gd name="T57" fmla="*/ 227 h 313"/>
                  <a:gd name="T58" fmla="*/ 76 w 103"/>
                  <a:gd name="T59" fmla="*/ 211 h 313"/>
                  <a:gd name="T60" fmla="*/ 73 w 103"/>
                  <a:gd name="T61" fmla="*/ 202 h 313"/>
                  <a:gd name="T62" fmla="*/ 64 w 103"/>
                  <a:gd name="T63" fmla="*/ 194 h 313"/>
                  <a:gd name="T64" fmla="*/ 55 w 103"/>
                  <a:gd name="T65" fmla="*/ 185 h 313"/>
                  <a:gd name="T66" fmla="*/ 40 w 103"/>
                  <a:gd name="T67" fmla="*/ 169 h 313"/>
                  <a:gd name="T68" fmla="*/ 29 w 103"/>
                  <a:gd name="T69" fmla="*/ 156 h 313"/>
                  <a:gd name="T70" fmla="*/ 23 w 103"/>
                  <a:gd name="T71" fmla="*/ 146 h 313"/>
                  <a:gd name="T72" fmla="*/ 11 w 103"/>
                  <a:gd name="T73" fmla="*/ 127 h 313"/>
                  <a:gd name="T74" fmla="*/ 5 w 103"/>
                  <a:gd name="T75" fmla="*/ 110 h 313"/>
                  <a:gd name="T76" fmla="*/ 3 w 103"/>
                  <a:gd name="T77" fmla="*/ 104 h 313"/>
                  <a:gd name="T78" fmla="*/ 0 w 103"/>
                  <a:gd name="T79" fmla="*/ 85 h 313"/>
                  <a:gd name="T80" fmla="*/ 0 w 103"/>
                  <a:gd name="T81" fmla="*/ 65 h 313"/>
                  <a:gd name="T82" fmla="*/ 3 w 103"/>
                  <a:gd name="T83" fmla="*/ 49 h 313"/>
                  <a:gd name="T84" fmla="*/ 3 w 103"/>
                  <a:gd name="T85" fmla="*/ 36 h 313"/>
                  <a:gd name="T86" fmla="*/ 5 w 103"/>
                  <a:gd name="T87" fmla="*/ 23 h 313"/>
                  <a:gd name="T88" fmla="*/ 8 w 103"/>
                  <a:gd name="T89" fmla="*/ 10 h 313"/>
                  <a:gd name="T90" fmla="*/ 11 w 103"/>
                  <a:gd name="T91" fmla="*/ 0 h 313"/>
                  <a:gd name="T92" fmla="*/ 52 w 103"/>
                  <a:gd name="T93" fmla="*/ 7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3" h="313">
                    <a:moveTo>
                      <a:pt x="52" y="7"/>
                    </a:moveTo>
                    <a:lnTo>
                      <a:pt x="46" y="16"/>
                    </a:lnTo>
                    <a:lnTo>
                      <a:pt x="44" y="26"/>
                    </a:lnTo>
                    <a:lnTo>
                      <a:pt x="37" y="43"/>
                    </a:lnTo>
                    <a:lnTo>
                      <a:pt x="29" y="65"/>
                    </a:lnTo>
                    <a:lnTo>
                      <a:pt x="26" y="78"/>
                    </a:lnTo>
                    <a:lnTo>
                      <a:pt x="23" y="97"/>
                    </a:lnTo>
                    <a:lnTo>
                      <a:pt x="23" y="110"/>
                    </a:lnTo>
                    <a:lnTo>
                      <a:pt x="23" y="121"/>
                    </a:lnTo>
                    <a:lnTo>
                      <a:pt x="23" y="134"/>
                    </a:lnTo>
                    <a:lnTo>
                      <a:pt x="29" y="140"/>
                    </a:lnTo>
                    <a:lnTo>
                      <a:pt x="37" y="153"/>
                    </a:lnTo>
                    <a:lnTo>
                      <a:pt x="46" y="166"/>
                    </a:lnTo>
                    <a:lnTo>
                      <a:pt x="58" y="178"/>
                    </a:lnTo>
                    <a:lnTo>
                      <a:pt x="78" y="202"/>
                    </a:lnTo>
                    <a:lnTo>
                      <a:pt x="90" y="218"/>
                    </a:lnTo>
                    <a:lnTo>
                      <a:pt x="96" y="231"/>
                    </a:lnTo>
                    <a:lnTo>
                      <a:pt x="98" y="240"/>
                    </a:lnTo>
                    <a:lnTo>
                      <a:pt x="98" y="256"/>
                    </a:lnTo>
                    <a:lnTo>
                      <a:pt x="102" y="266"/>
                    </a:lnTo>
                    <a:lnTo>
                      <a:pt x="98" y="280"/>
                    </a:lnTo>
                    <a:lnTo>
                      <a:pt x="96" y="299"/>
                    </a:lnTo>
                    <a:lnTo>
                      <a:pt x="90" y="312"/>
                    </a:lnTo>
                    <a:lnTo>
                      <a:pt x="69" y="292"/>
                    </a:lnTo>
                    <a:lnTo>
                      <a:pt x="76" y="280"/>
                    </a:lnTo>
                    <a:lnTo>
                      <a:pt x="78" y="266"/>
                    </a:lnTo>
                    <a:lnTo>
                      <a:pt x="81" y="253"/>
                    </a:lnTo>
                    <a:lnTo>
                      <a:pt x="81" y="240"/>
                    </a:lnTo>
                    <a:lnTo>
                      <a:pt x="81" y="227"/>
                    </a:lnTo>
                    <a:lnTo>
                      <a:pt x="76" y="211"/>
                    </a:lnTo>
                    <a:lnTo>
                      <a:pt x="73" y="202"/>
                    </a:lnTo>
                    <a:lnTo>
                      <a:pt x="64" y="194"/>
                    </a:lnTo>
                    <a:lnTo>
                      <a:pt x="55" y="185"/>
                    </a:lnTo>
                    <a:lnTo>
                      <a:pt x="40" y="169"/>
                    </a:lnTo>
                    <a:lnTo>
                      <a:pt x="29" y="156"/>
                    </a:lnTo>
                    <a:lnTo>
                      <a:pt x="23" y="146"/>
                    </a:lnTo>
                    <a:lnTo>
                      <a:pt x="11" y="127"/>
                    </a:lnTo>
                    <a:lnTo>
                      <a:pt x="5" y="110"/>
                    </a:lnTo>
                    <a:lnTo>
                      <a:pt x="3" y="104"/>
                    </a:lnTo>
                    <a:lnTo>
                      <a:pt x="0" y="85"/>
                    </a:lnTo>
                    <a:lnTo>
                      <a:pt x="0" y="65"/>
                    </a:lnTo>
                    <a:lnTo>
                      <a:pt x="3" y="49"/>
                    </a:lnTo>
                    <a:lnTo>
                      <a:pt x="3" y="36"/>
                    </a:lnTo>
                    <a:lnTo>
                      <a:pt x="5" y="23"/>
                    </a:lnTo>
                    <a:lnTo>
                      <a:pt x="8" y="10"/>
                    </a:lnTo>
                    <a:lnTo>
                      <a:pt x="11" y="0"/>
                    </a:lnTo>
                    <a:lnTo>
                      <a:pt x="52" y="7"/>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214" name="Freeform 58"/>
              <p:cNvSpPr>
                <a:spLocks/>
              </p:cNvSpPr>
              <p:nvPr/>
            </p:nvSpPr>
            <p:spPr bwMode="ltGray">
              <a:xfrm>
                <a:off x="1045" y="3906"/>
                <a:ext cx="104" cy="309"/>
              </a:xfrm>
              <a:custGeom>
                <a:avLst/>
                <a:gdLst>
                  <a:gd name="T0" fmla="*/ 53 w 104"/>
                  <a:gd name="T1" fmla="*/ 6 h 309"/>
                  <a:gd name="T2" fmla="*/ 51 w 104"/>
                  <a:gd name="T3" fmla="*/ 16 h 309"/>
                  <a:gd name="T4" fmla="*/ 47 w 104"/>
                  <a:gd name="T5" fmla="*/ 16 h 309"/>
                  <a:gd name="T6" fmla="*/ 44 w 104"/>
                  <a:gd name="T7" fmla="*/ 22 h 309"/>
                  <a:gd name="T8" fmla="*/ 39 w 104"/>
                  <a:gd name="T9" fmla="*/ 42 h 309"/>
                  <a:gd name="T10" fmla="*/ 29 w 104"/>
                  <a:gd name="T11" fmla="*/ 65 h 309"/>
                  <a:gd name="T12" fmla="*/ 27 w 104"/>
                  <a:gd name="T13" fmla="*/ 77 h 309"/>
                  <a:gd name="T14" fmla="*/ 24 w 104"/>
                  <a:gd name="T15" fmla="*/ 97 h 309"/>
                  <a:gd name="T16" fmla="*/ 24 w 104"/>
                  <a:gd name="T17" fmla="*/ 106 h 309"/>
                  <a:gd name="T18" fmla="*/ 24 w 104"/>
                  <a:gd name="T19" fmla="*/ 120 h 309"/>
                  <a:gd name="T20" fmla="*/ 27 w 104"/>
                  <a:gd name="T21" fmla="*/ 130 h 309"/>
                  <a:gd name="T22" fmla="*/ 29 w 104"/>
                  <a:gd name="T23" fmla="*/ 139 h 309"/>
                  <a:gd name="T24" fmla="*/ 39 w 104"/>
                  <a:gd name="T25" fmla="*/ 149 h 309"/>
                  <a:gd name="T26" fmla="*/ 47 w 104"/>
                  <a:gd name="T27" fmla="*/ 162 h 309"/>
                  <a:gd name="T28" fmla="*/ 59 w 104"/>
                  <a:gd name="T29" fmla="*/ 178 h 309"/>
                  <a:gd name="T30" fmla="*/ 80 w 104"/>
                  <a:gd name="T31" fmla="*/ 201 h 309"/>
                  <a:gd name="T32" fmla="*/ 91 w 104"/>
                  <a:gd name="T33" fmla="*/ 217 h 309"/>
                  <a:gd name="T34" fmla="*/ 97 w 104"/>
                  <a:gd name="T35" fmla="*/ 227 h 309"/>
                  <a:gd name="T36" fmla="*/ 100 w 104"/>
                  <a:gd name="T37" fmla="*/ 239 h 309"/>
                  <a:gd name="T38" fmla="*/ 103 w 104"/>
                  <a:gd name="T39" fmla="*/ 252 h 309"/>
                  <a:gd name="T40" fmla="*/ 103 w 104"/>
                  <a:gd name="T41" fmla="*/ 265 h 309"/>
                  <a:gd name="T42" fmla="*/ 100 w 104"/>
                  <a:gd name="T43" fmla="*/ 279 h 309"/>
                  <a:gd name="T44" fmla="*/ 97 w 104"/>
                  <a:gd name="T45" fmla="*/ 295 h 309"/>
                  <a:gd name="T46" fmla="*/ 91 w 104"/>
                  <a:gd name="T47" fmla="*/ 308 h 309"/>
                  <a:gd name="T48" fmla="*/ 71 w 104"/>
                  <a:gd name="T49" fmla="*/ 288 h 309"/>
                  <a:gd name="T50" fmla="*/ 76 w 104"/>
                  <a:gd name="T51" fmla="*/ 279 h 309"/>
                  <a:gd name="T52" fmla="*/ 80 w 104"/>
                  <a:gd name="T53" fmla="*/ 262 h 309"/>
                  <a:gd name="T54" fmla="*/ 83 w 104"/>
                  <a:gd name="T55" fmla="*/ 252 h 309"/>
                  <a:gd name="T56" fmla="*/ 83 w 104"/>
                  <a:gd name="T57" fmla="*/ 236 h 309"/>
                  <a:gd name="T58" fmla="*/ 83 w 104"/>
                  <a:gd name="T59" fmla="*/ 227 h 309"/>
                  <a:gd name="T60" fmla="*/ 76 w 104"/>
                  <a:gd name="T61" fmla="*/ 211 h 309"/>
                  <a:gd name="T62" fmla="*/ 74 w 104"/>
                  <a:gd name="T63" fmla="*/ 201 h 309"/>
                  <a:gd name="T64" fmla="*/ 68 w 104"/>
                  <a:gd name="T65" fmla="*/ 190 h 309"/>
                  <a:gd name="T66" fmla="*/ 56 w 104"/>
                  <a:gd name="T67" fmla="*/ 181 h 309"/>
                  <a:gd name="T68" fmla="*/ 41 w 104"/>
                  <a:gd name="T69" fmla="*/ 168 h 309"/>
                  <a:gd name="T70" fmla="*/ 29 w 104"/>
                  <a:gd name="T71" fmla="*/ 155 h 309"/>
                  <a:gd name="T72" fmla="*/ 24 w 104"/>
                  <a:gd name="T73" fmla="*/ 146 h 309"/>
                  <a:gd name="T74" fmla="*/ 12 w 104"/>
                  <a:gd name="T75" fmla="*/ 126 h 309"/>
                  <a:gd name="T76" fmla="*/ 6 w 104"/>
                  <a:gd name="T77" fmla="*/ 109 h 309"/>
                  <a:gd name="T78" fmla="*/ 3 w 104"/>
                  <a:gd name="T79" fmla="*/ 100 h 309"/>
                  <a:gd name="T80" fmla="*/ 0 w 104"/>
                  <a:gd name="T81" fmla="*/ 84 h 309"/>
                  <a:gd name="T82" fmla="*/ 0 w 104"/>
                  <a:gd name="T83" fmla="*/ 61 h 309"/>
                  <a:gd name="T84" fmla="*/ 3 w 104"/>
                  <a:gd name="T85" fmla="*/ 49 h 309"/>
                  <a:gd name="T86" fmla="*/ 6 w 104"/>
                  <a:gd name="T87" fmla="*/ 35 h 309"/>
                  <a:gd name="T88" fmla="*/ 6 w 104"/>
                  <a:gd name="T89" fmla="*/ 22 h 309"/>
                  <a:gd name="T90" fmla="*/ 9 w 104"/>
                  <a:gd name="T91" fmla="*/ 9 h 309"/>
                  <a:gd name="T92" fmla="*/ 15 w 104"/>
                  <a:gd name="T93" fmla="*/ 0 h 309"/>
                  <a:gd name="T94" fmla="*/ 53 w 104"/>
                  <a:gd name="T95" fmla="*/ 6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4" h="309">
                    <a:moveTo>
                      <a:pt x="53" y="6"/>
                    </a:moveTo>
                    <a:lnTo>
                      <a:pt x="51" y="16"/>
                    </a:lnTo>
                    <a:lnTo>
                      <a:pt x="47" y="16"/>
                    </a:lnTo>
                    <a:lnTo>
                      <a:pt x="44" y="22"/>
                    </a:lnTo>
                    <a:lnTo>
                      <a:pt x="39" y="42"/>
                    </a:lnTo>
                    <a:lnTo>
                      <a:pt x="29" y="65"/>
                    </a:lnTo>
                    <a:lnTo>
                      <a:pt x="27" y="77"/>
                    </a:lnTo>
                    <a:lnTo>
                      <a:pt x="24" y="97"/>
                    </a:lnTo>
                    <a:lnTo>
                      <a:pt x="24" y="106"/>
                    </a:lnTo>
                    <a:lnTo>
                      <a:pt x="24" y="120"/>
                    </a:lnTo>
                    <a:lnTo>
                      <a:pt x="27" y="130"/>
                    </a:lnTo>
                    <a:lnTo>
                      <a:pt x="29" y="139"/>
                    </a:lnTo>
                    <a:lnTo>
                      <a:pt x="39" y="149"/>
                    </a:lnTo>
                    <a:lnTo>
                      <a:pt x="47" y="162"/>
                    </a:lnTo>
                    <a:lnTo>
                      <a:pt x="59" y="178"/>
                    </a:lnTo>
                    <a:lnTo>
                      <a:pt x="80" y="201"/>
                    </a:lnTo>
                    <a:lnTo>
                      <a:pt x="91" y="217"/>
                    </a:lnTo>
                    <a:lnTo>
                      <a:pt x="97" y="227"/>
                    </a:lnTo>
                    <a:lnTo>
                      <a:pt x="100" y="239"/>
                    </a:lnTo>
                    <a:lnTo>
                      <a:pt x="103" y="252"/>
                    </a:lnTo>
                    <a:lnTo>
                      <a:pt x="103" y="265"/>
                    </a:lnTo>
                    <a:lnTo>
                      <a:pt x="100" y="279"/>
                    </a:lnTo>
                    <a:lnTo>
                      <a:pt x="97" y="295"/>
                    </a:lnTo>
                    <a:lnTo>
                      <a:pt x="91" y="308"/>
                    </a:lnTo>
                    <a:lnTo>
                      <a:pt x="71" y="288"/>
                    </a:lnTo>
                    <a:lnTo>
                      <a:pt x="76" y="279"/>
                    </a:lnTo>
                    <a:lnTo>
                      <a:pt x="80" y="262"/>
                    </a:lnTo>
                    <a:lnTo>
                      <a:pt x="83" y="252"/>
                    </a:lnTo>
                    <a:lnTo>
                      <a:pt x="83" y="236"/>
                    </a:lnTo>
                    <a:lnTo>
                      <a:pt x="83" y="227"/>
                    </a:lnTo>
                    <a:lnTo>
                      <a:pt x="76" y="211"/>
                    </a:lnTo>
                    <a:lnTo>
                      <a:pt x="74" y="201"/>
                    </a:lnTo>
                    <a:lnTo>
                      <a:pt x="68" y="190"/>
                    </a:lnTo>
                    <a:lnTo>
                      <a:pt x="56" y="181"/>
                    </a:lnTo>
                    <a:lnTo>
                      <a:pt x="41" y="168"/>
                    </a:lnTo>
                    <a:lnTo>
                      <a:pt x="29" y="155"/>
                    </a:lnTo>
                    <a:lnTo>
                      <a:pt x="24" y="146"/>
                    </a:lnTo>
                    <a:lnTo>
                      <a:pt x="12" y="126"/>
                    </a:lnTo>
                    <a:lnTo>
                      <a:pt x="6" y="109"/>
                    </a:lnTo>
                    <a:lnTo>
                      <a:pt x="3" y="100"/>
                    </a:lnTo>
                    <a:lnTo>
                      <a:pt x="0" y="84"/>
                    </a:lnTo>
                    <a:lnTo>
                      <a:pt x="0" y="61"/>
                    </a:lnTo>
                    <a:lnTo>
                      <a:pt x="3" y="49"/>
                    </a:lnTo>
                    <a:lnTo>
                      <a:pt x="6" y="35"/>
                    </a:lnTo>
                    <a:lnTo>
                      <a:pt x="6" y="22"/>
                    </a:lnTo>
                    <a:lnTo>
                      <a:pt x="9" y="9"/>
                    </a:lnTo>
                    <a:lnTo>
                      <a:pt x="15" y="0"/>
                    </a:lnTo>
                    <a:lnTo>
                      <a:pt x="53" y="6"/>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215" name="Freeform 59"/>
              <p:cNvSpPr>
                <a:spLocks/>
              </p:cNvSpPr>
              <p:nvPr/>
            </p:nvSpPr>
            <p:spPr bwMode="ltGray">
              <a:xfrm>
                <a:off x="3307" y="0"/>
                <a:ext cx="102" cy="312"/>
              </a:xfrm>
              <a:custGeom>
                <a:avLst/>
                <a:gdLst>
                  <a:gd name="T0" fmla="*/ 52 w 102"/>
                  <a:gd name="T1" fmla="*/ 7 h 312"/>
                  <a:gd name="T2" fmla="*/ 50 w 102"/>
                  <a:gd name="T3" fmla="*/ 16 h 312"/>
                  <a:gd name="T4" fmla="*/ 46 w 102"/>
                  <a:gd name="T5" fmla="*/ 16 h 312"/>
                  <a:gd name="T6" fmla="*/ 46 w 102"/>
                  <a:gd name="T7" fmla="*/ 26 h 312"/>
                  <a:gd name="T8" fmla="*/ 38 w 102"/>
                  <a:gd name="T9" fmla="*/ 43 h 312"/>
                  <a:gd name="T10" fmla="*/ 32 w 102"/>
                  <a:gd name="T11" fmla="*/ 65 h 312"/>
                  <a:gd name="T12" fmla="*/ 26 w 102"/>
                  <a:gd name="T13" fmla="*/ 78 h 312"/>
                  <a:gd name="T14" fmla="*/ 23 w 102"/>
                  <a:gd name="T15" fmla="*/ 97 h 312"/>
                  <a:gd name="T16" fmla="*/ 23 w 102"/>
                  <a:gd name="T17" fmla="*/ 110 h 312"/>
                  <a:gd name="T18" fmla="*/ 23 w 102"/>
                  <a:gd name="T19" fmla="*/ 121 h 312"/>
                  <a:gd name="T20" fmla="*/ 26 w 102"/>
                  <a:gd name="T21" fmla="*/ 130 h 312"/>
                  <a:gd name="T22" fmla="*/ 29 w 102"/>
                  <a:gd name="T23" fmla="*/ 140 h 312"/>
                  <a:gd name="T24" fmla="*/ 38 w 102"/>
                  <a:gd name="T25" fmla="*/ 153 h 312"/>
                  <a:gd name="T26" fmla="*/ 46 w 102"/>
                  <a:gd name="T27" fmla="*/ 162 h 312"/>
                  <a:gd name="T28" fmla="*/ 58 w 102"/>
                  <a:gd name="T29" fmla="*/ 178 h 312"/>
                  <a:gd name="T30" fmla="*/ 78 w 102"/>
                  <a:gd name="T31" fmla="*/ 202 h 312"/>
                  <a:gd name="T32" fmla="*/ 89 w 102"/>
                  <a:gd name="T33" fmla="*/ 218 h 312"/>
                  <a:gd name="T34" fmla="*/ 96 w 102"/>
                  <a:gd name="T35" fmla="*/ 227 h 312"/>
                  <a:gd name="T36" fmla="*/ 98 w 102"/>
                  <a:gd name="T37" fmla="*/ 240 h 312"/>
                  <a:gd name="T38" fmla="*/ 101 w 102"/>
                  <a:gd name="T39" fmla="*/ 253 h 312"/>
                  <a:gd name="T40" fmla="*/ 101 w 102"/>
                  <a:gd name="T41" fmla="*/ 269 h 312"/>
                  <a:gd name="T42" fmla="*/ 98 w 102"/>
                  <a:gd name="T43" fmla="*/ 279 h 312"/>
                  <a:gd name="T44" fmla="*/ 96 w 102"/>
                  <a:gd name="T45" fmla="*/ 295 h 312"/>
                  <a:gd name="T46" fmla="*/ 89 w 102"/>
                  <a:gd name="T47" fmla="*/ 311 h 312"/>
                  <a:gd name="T48" fmla="*/ 69 w 102"/>
                  <a:gd name="T49" fmla="*/ 292 h 312"/>
                  <a:gd name="T50" fmla="*/ 75 w 102"/>
                  <a:gd name="T51" fmla="*/ 279 h 312"/>
                  <a:gd name="T52" fmla="*/ 78 w 102"/>
                  <a:gd name="T53" fmla="*/ 266 h 312"/>
                  <a:gd name="T54" fmla="*/ 81 w 102"/>
                  <a:gd name="T55" fmla="*/ 253 h 312"/>
                  <a:gd name="T56" fmla="*/ 81 w 102"/>
                  <a:gd name="T57" fmla="*/ 237 h 312"/>
                  <a:gd name="T58" fmla="*/ 81 w 102"/>
                  <a:gd name="T59" fmla="*/ 227 h 312"/>
                  <a:gd name="T60" fmla="*/ 75 w 102"/>
                  <a:gd name="T61" fmla="*/ 211 h 312"/>
                  <a:gd name="T62" fmla="*/ 72 w 102"/>
                  <a:gd name="T63" fmla="*/ 202 h 312"/>
                  <a:gd name="T64" fmla="*/ 67 w 102"/>
                  <a:gd name="T65" fmla="*/ 191 h 312"/>
                  <a:gd name="T66" fmla="*/ 55 w 102"/>
                  <a:gd name="T67" fmla="*/ 181 h 312"/>
                  <a:gd name="T68" fmla="*/ 41 w 102"/>
                  <a:gd name="T69" fmla="*/ 169 h 312"/>
                  <a:gd name="T70" fmla="*/ 29 w 102"/>
                  <a:gd name="T71" fmla="*/ 156 h 312"/>
                  <a:gd name="T72" fmla="*/ 23 w 102"/>
                  <a:gd name="T73" fmla="*/ 146 h 312"/>
                  <a:gd name="T74" fmla="*/ 14 w 102"/>
                  <a:gd name="T75" fmla="*/ 127 h 312"/>
                  <a:gd name="T76" fmla="*/ 6 w 102"/>
                  <a:gd name="T77" fmla="*/ 110 h 312"/>
                  <a:gd name="T78" fmla="*/ 3 w 102"/>
                  <a:gd name="T79" fmla="*/ 104 h 312"/>
                  <a:gd name="T80" fmla="*/ 0 w 102"/>
                  <a:gd name="T81" fmla="*/ 84 h 312"/>
                  <a:gd name="T82" fmla="*/ 0 w 102"/>
                  <a:gd name="T83" fmla="*/ 62 h 312"/>
                  <a:gd name="T84" fmla="*/ 3 w 102"/>
                  <a:gd name="T85" fmla="*/ 49 h 312"/>
                  <a:gd name="T86" fmla="*/ 6 w 102"/>
                  <a:gd name="T87" fmla="*/ 35 h 312"/>
                  <a:gd name="T88" fmla="*/ 6 w 102"/>
                  <a:gd name="T89" fmla="*/ 23 h 312"/>
                  <a:gd name="T90" fmla="*/ 9 w 102"/>
                  <a:gd name="T91" fmla="*/ 10 h 312"/>
                  <a:gd name="T92" fmla="*/ 14 w 102"/>
                  <a:gd name="T93" fmla="*/ 0 h 312"/>
                  <a:gd name="T94" fmla="*/ 52 w 102"/>
                  <a:gd name="T95" fmla="*/ 7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2" h="312">
                    <a:moveTo>
                      <a:pt x="52" y="7"/>
                    </a:moveTo>
                    <a:lnTo>
                      <a:pt x="50" y="16"/>
                    </a:lnTo>
                    <a:lnTo>
                      <a:pt x="46" y="16"/>
                    </a:lnTo>
                    <a:lnTo>
                      <a:pt x="46" y="26"/>
                    </a:lnTo>
                    <a:lnTo>
                      <a:pt x="38" y="43"/>
                    </a:lnTo>
                    <a:lnTo>
                      <a:pt x="32" y="65"/>
                    </a:lnTo>
                    <a:lnTo>
                      <a:pt x="26" y="78"/>
                    </a:lnTo>
                    <a:lnTo>
                      <a:pt x="23" y="97"/>
                    </a:lnTo>
                    <a:lnTo>
                      <a:pt x="23" y="110"/>
                    </a:lnTo>
                    <a:lnTo>
                      <a:pt x="23" y="121"/>
                    </a:lnTo>
                    <a:lnTo>
                      <a:pt x="26" y="130"/>
                    </a:lnTo>
                    <a:lnTo>
                      <a:pt x="29" y="140"/>
                    </a:lnTo>
                    <a:lnTo>
                      <a:pt x="38" y="153"/>
                    </a:lnTo>
                    <a:lnTo>
                      <a:pt x="46" y="162"/>
                    </a:lnTo>
                    <a:lnTo>
                      <a:pt x="58" y="178"/>
                    </a:lnTo>
                    <a:lnTo>
                      <a:pt x="78" y="202"/>
                    </a:lnTo>
                    <a:lnTo>
                      <a:pt x="89" y="218"/>
                    </a:lnTo>
                    <a:lnTo>
                      <a:pt x="96" y="227"/>
                    </a:lnTo>
                    <a:lnTo>
                      <a:pt x="98" y="240"/>
                    </a:lnTo>
                    <a:lnTo>
                      <a:pt x="101" y="253"/>
                    </a:lnTo>
                    <a:lnTo>
                      <a:pt x="101" y="269"/>
                    </a:lnTo>
                    <a:lnTo>
                      <a:pt x="98" y="279"/>
                    </a:lnTo>
                    <a:lnTo>
                      <a:pt x="96" y="295"/>
                    </a:lnTo>
                    <a:lnTo>
                      <a:pt x="89" y="311"/>
                    </a:lnTo>
                    <a:lnTo>
                      <a:pt x="69" y="292"/>
                    </a:lnTo>
                    <a:lnTo>
                      <a:pt x="75" y="279"/>
                    </a:lnTo>
                    <a:lnTo>
                      <a:pt x="78" y="266"/>
                    </a:lnTo>
                    <a:lnTo>
                      <a:pt x="81" y="253"/>
                    </a:lnTo>
                    <a:lnTo>
                      <a:pt x="81" y="237"/>
                    </a:lnTo>
                    <a:lnTo>
                      <a:pt x="81" y="227"/>
                    </a:lnTo>
                    <a:lnTo>
                      <a:pt x="75" y="211"/>
                    </a:lnTo>
                    <a:lnTo>
                      <a:pt x="72" y="202"/>
                    </a:lnTo>
                    <a:lnTo>
                      <a:pt x="67" y="191"/>
                    </a:lnTo>
                    <a:lnTo>
                      <a:pt x="55" y="181"/>
                    </a:lnTo>
                    <a:lnTo>
                      <a:pt x="41" y="169"/>
                    </a:lnTo>
                    <a:lnTo>
                      <a:pt x="29" y="156"/>
                    </a:lnTo>
                    <a:lnTo>
                      <a:pt x="23" y="146"/>
                    </a:lnTo>
                    <a:lnTo>
                      <a:pt x="14" y="127"/>
                    </a:lnTo>
                    <a:lnTo>
                      <a:pt x="6" y="110"/>
                    </a:lnTo>
                    <a:lnTo>
                      <a:pt x="3" y="104"/>
                    </a:lnTo>
                    <a:lnTo>
                      <a:pt x="0" y="84"/>
                    </a:lnTo>
                    <a:lnTo>
                      <a:pt x="0" y="62"/>
                    </a:lnTo>
                    <a:lnTo>
                      <a:pt x="3" y="49"/>
                    </a:lnTo>
                    <a:lnTo>
                      <a:pt x="6" y="35"/>
                    </a:lnTo>
                    <a:lnTo>
                      <a:pt x="6" y="23"/>
                    </a:lnTo>
                    <a:lnTo>
                      <a:pt x="9" y="10"/>
                    </a:lnTo>
                    <a:lnTo>
                      <a:pt x="14" y="0"/>
                    </a:lnTo>
                    <a:lnTo>
                      <a:pt x="52" y="7"/>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216" name="Freeform 60"/>
              <p:cNvSpPr>
                <a:spLocks/>
              </p:cNvSpPr>
              <p:nvPr/>
            </p:nvSpPr>
            <p:spPr bwMode="ltGray">
              <a:xfrm>
                <a:off x="2412" y="3901"/>
                <a:ext cx="58" cy="102"/>
              </a:xfrm>
              <a:custGeom>
                <a:avLst/>
                <a:gdLst>
                  <a:gd name="T0" fmla="*/ 16 w 58"/>
                  <a:gd name="T1" fmla="*/ 101 h 102"/>
                  <a:gd name="T2" fmla="*/ 0 w 58"/>
                  <a:gd name="T3" fmla="*/ 0 h 102"/>
                  <a:gd name="T4" fmla="*/ 57 w 58"/>
                  <a:gd name="T5" fmla="*/ 52 h 102"/>
                  <a:gd name="T6" fmla="*/ 16 w 58"/>
                  <a:gd name="T7" fmla="*/ 101 h 102"/>
                </a:gdLst>
                <a:ahLst/>
                <a:cxnLst>
                  <a:cxn ang="0">
                    <a:pos x="T0" y="T1"/>
                  </a:cxn>
                  <a:cxn ang="0">
                    <a:pos x="T2" y="T3"/>
                  </a:cxn>
                  <a:cxn ang="0">
                    <a:pos x="T4" y="T5"/>
                  </a:cxn>
                  <a:cxn ang="0">
                    <a:pos x="T6" y="T7"/>
                  </a:cxn>
                </a:cxnLst>
                <a:rect l="0" t="0" r="r" b="b"/>
                <a:pathLst>
                  <a:path w="58" h="102">
                    <a:moveTo>
                      <a:pt x="16" y="101"/>
                    </a:moveTo>
                    <a:lnTo>
                      <a:pt x="0" y="0"/>
                    </a:lnTo>
                    <a:lnTo>
                      <a:pt x="57" y="52"/>
                    </a:lnTo>
                    <a:lnTo>
                      <a:pt x="16" y="101"/>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217" name="Freeform 61"/>
              <p:cNvSpPr>
                <a:spLocks/>
              </p:cNvSpPr>
              <p:nvPr/>
            </p:nvSpPr>
            <p:spPr bwMode="ltGray">
              <a:xfrm>
                <a:off x="2972" y="63"/>
                <a:ext cx="56" cy="102"/>
              </a:xfrm>
              <a:custGeom>
                <a:avLst/>
                <a:gdLst>
                  <a:gd name="T0" fmla="*/ 14 w 56"/>
                  <a:gd name="T1" fmla="*/ 101 h 102"/>
                  <a:gd name="T2" fmla="*/ 0 w 56"/>
                  <a:gd name="T3" fmla="*/ 0 h 102"/>
                  <a:gd name="T4" fmla="*/ 55 w 56"/>
                  <a:gd name="T5" fmla="*/ 51 h 102"/>
                  <a:gd name="T6" fmla="*/ 14 w 56"/>
                  <a:gd name="T7" fmla="*/ 101 h 102"/>
                </a:gdLst>
                <a:ahLst/>
                <a:cxnLst>
                  <a:cxn ang="0">
                    <a:pos x="T0" y="T1"/>
                  </a:cxn>
                  <a:cxn ang="0">
                    <a:pos x="T2" y="T3"/>
                  </a:cxn>
                  <a:cxn ang="0">
                    <a:pos x="T4" y="T5"/>
                  </a:cxn>
                  <a:cxn ang="0">
                    <a:pos x="T6" y="T7"/>
                  </a:cxn>
                </a:cxnLst>
                <a:rect l="0" t="0" r="r" b="b"/>
                <a:pathLst>
                  <a:path w="56" h="102">
                    <a:moveTo>
                      <a:pt x="14" y="101"/>
                    </a:moveTo>
                    <a:lnTo>
                      <a:pt x="0" y="0"/>
                    </a:lnTo>
                    <a:lnTo>
                      <a:pt x="55" y="51"/>
                    </a:lnTo>
                    <a:lnTo>
                      <a:pt x="14" y="101"/>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218" name="Freeform 62"/>
              <p:cNvSpPr>
                <a:spLocks/>
              </p:cNvSpPr>
              <p:nvPr/>
            </p:nvSpPr>
            <p:spPr bwMode="ltGray">
              <a:xfrm>
                <a:off x="212" y="884"/>
                <a:ext cx="59" cy="101"/>
              </a:xfrm>
              <a:custGeom>
                <a:avLst/>
                <a:gdLst>
                  <a:gd name="T0" fmla="*/ 16 w 59"/>
                  <a:gd name="T1" fmla="*/ 100 h 101"/>
                  <a:gd name="T2" fmla="*/ 0 w 59"/>
                  <a:gd name="T3" fmla="*/ 0 h 101"/>
                  <a:gd name="T4" fmla="*/ 58 w 59"/>
                  <a:gd name="T5" fmla="*/ 51 h 101"/>
                  <a:gd name="T6" fmla="*/ 16 w 59"/>
                  <a:gd name="T7" fmla="*/ 100 h 101"/>
                </a:gdLst>
                <a:ahLst/>
                <a:cxnLst>
                  <a:cxn ang="0">
                    <a:pos x="T0" y="T1"/>
                  </a:cxn>
                  <a:cxn ang="0">
                    <a:pos x="T2" y="T3"/>
                  </a:cxn>
                  <a:cxn ang="0">
                    <a:pos x="T4" y="T5"/>
                  </a:cxn>
                  <a:cxn ang="0">
                    <a:pos x="T6" y="T7"/>
                  </a:cxn>
                </a:cxnLst>
                <a:rect l="0" t="0" r="r" b="b"/>
                <a:pathLst>
                  <a:path w="59" h="101">
                    <a:moveTo>
                      <a:pt x="16" y="100"/>
                    </a:moveTo>
                    <a:lnTo>
                      <a:pt x="0" y="0"/>
                    </a:lnTo>
                    <a:lnTo>
                      <a:pt x="58" y="51"/>
                    </a:lnTo>
                    <a:lnTo>
                      <a:pt x="16" y="100"/>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219" name="Freeform 63"/>
              <p:cNvSpPr>
                <a:spLocks/>
              </p:cNvSpPr>
              <p:nvPr/>
            </p:nvSpPr>
            <p:spPr bwMode="ltGray">
              <a:xfrm>
                <a:off x="1452" y="115"/>
                <a:ext cx="53" cy="68"/>
              </a:xfrm>
              <a:custGeom>
                <a:avLst/>
                <a:gdLst>
                  <a:gd name="T0" fmla="*/ 30 w 53"/>
                  <a:gd name="T1" fmla="*/ 0 h 68"/>
                  <a:gd name="T2" fmla="*/ 0 w 53"/>
                  <a:gd name="T3" fmla="*/ 18 h 68"/>
                  <a:gd name="T4" fmla="*/ 14 w 53"/>
                  <a:gd name="T5" fmla="*/ 67 h 68"/>
                  <a:gd name="T6" fmla="*/ 52 w 53"/>
                  <a:gd name="T7" fmla="*/ 42 h 68"/>
                  <a:gd name="T8" fmla="*/ 30 w 53"/>
                  <a:gd name="T9" fmla="*/ 0 h 68"/>
                </a:gdLst>
                <a:ahLst/>
                <a:cxnLst>
                  <a:cxn ang="0">
                    <a:pos x="T0" y="T1"/>
                  </a:cxn>
                  <a:cxn ang="0">
                    <a:pos x="T2" y="T3"/>
                  </a:cxn>
                  <a:cxn ang="0">
                    <a:pos x="T4" y="T5"/>
                  </a:cxn>
                  <a:cxn ang="0">
                    <a:pos x="T6" y="T7"/>
                  </a:cxn>
                  <a:cxn ang="0">
                    <a:pos x="T8" y="T9"/>
                  </a:cxn>
                </a:cxnLst>
                <a:rect l="0" t="0" r="r" b="b"/>
                <a:pathLst>
                  <a:path w="53" h="68">
                    <a:moveTo>
                      <a:pt x="30" y="0"/>
                    </a:moveTo>
                    <a:lnTo>
                      <a:pt x="0" y="18"/>
                    </a:lnTo>
                    <a:lnTo>
                      <a:pt x="14" y="67"/>
                    </a:lnTo>
                    <a:lnTo>
                      <a:pt x="52" y="42"/>
                    </a:lnTo>
                    <a:lnTo>
                      <a:pt x="30" y="0"/>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220" name="Freeform 64"/>
              <p:cNvSpPr>
                <a:spLocks/>
              </p:cNvSpPr>
              <p:nvPr/>
            </p:nvSpPr>
            <p:spPr bwMode="ltGray">
              <a:xfrm>
                <a:off x="4571" y="216"/>
                <a:ext cx="55" cy="66"/>
              </a:xfrm>
              <a:custGeom>
                <a:avLst/>
                <a:gdLst>
                  <a:gd name="T0" fmla="*/ 30 w 55"/>
                  <a:gd name="T1" fmla="*/ 0 h 66"/>
                  <a:gd name="T2" fmla="*/ 0 w 55"/>
                  <a:gd name="T3" fmla="*/ 18 h 66"/>
                  <a:gd name="T4" fmla="*/ 16 w 55"/>
                  <a:gd name="T5" fmla="*/ 65 h 66"/>
                  <a:gd name="T6" fmla="*/ 54 w 55"/>
                  <a:gd name="T7" fmla="*/ 42 h 66"/>
                  <a:gd name="T8" fmla="*/ 30 w 55"/>
                  <a:gd name="T9" fmla="*/ 0 h 66"/>
                </a:gdLst>
                <a:ahLst/>
                <a:cxnLst>
                  <a:cxn ang="0">
                    <a:pos x="T0" y="T1"/>
                  </a:cxn>
                  <a:cxn ang="0">
                    <a:pos x="T2" y="T3"/>
                  </a:cxn>
                  <a:cxn ang="0">
                    <a:pos x="T4" y="T5"/>
                  </a:cxn>
                  <a:cxn ang="0">
                    <a:pos x="T6" y="T7"/>
                  </a:cxn>
                  <a:cxn ang="0">
                    <a:pos x="T8" y="T9"/>
                  </a:cxn>
                </a:cxnLst>
                <a:rect l="0" t="0" r="r" b="b"/>
                <a:pathLst>
                  <a:path w="55" h="66">
                    <a:moveTo>
                      <a:pt x="30" y="0"/>
                    </a:moveTo>
                    <a:lnTo>
                      <a:pt x="0" y="18"/>
                    </a:lnTo>
                    <a:lnTo>
                      <a:pt x="16" y="65"/>
                    </a:lnTo>
                    <a:lnTo>
                      <a:pt x="54" y="42"/>
                    </a:lnTo>
                    <a:lnTo>
                      <a:pt x="30" y="0"/>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221" name="Freeform 65"/>
              <p:cNvSpPr>
                <a:spLocks/>
              </p:cNvSpPr>
              <p:nvPr/>
            </p:nvSpPr>
            <p:spPr bwMode="ltGray">
              <a:xfrm>
                <a:off x="5490" y="2335"/>
                <a:ext cx="57" cy="69"/>
              </a:xfrm>
              <a:custGeom>
                <a:avLst/>
                <a:gdLst>
                  <a:gd name="T0" fmla="*/ 31 w 57"/>
                  <a:gd name="T1" fmla="*/ 0 h 69"/>
                  <a:gd name="T2" fmla="*/ 0 w 57"/>
                  <a:gd name="T3" fmla="*/ 21 h 69"/>
                  <a:gd name="T4" fmla="*/ 17 w 57"/>
                  <a:gd name="T5" fmla="*/ 68 h 69"/>
                  <a:gd name="T6" fmla="*/ 56 w 57"/>
                  <a:gd name="T7" fmla="*/ 44 h 69"/>
                  <a:gd name="T8" fmla="*/ 31 w 57"/>
                  <a:gd name="T9" fmla="*/ 0 h 69"/>
                </a:gdLst>
                <a:ahLst/>
                <a:cxnLst>
                  <a:cxn ang="0">
                    <a:pos x="T0" y="T1"/>
                  </a:cxn>
                  <a:cxn ang="0">
                    <a:pos x="T2" y="T3"/>
                  </a:cxn>
                  <a:cxn ang="0">
                    <a:pos x="T4" y="T5"/>
                  </a:cxn>
                  <a:cxn ang="0">
                    <a:pos x="T6" y="T7"/>
                  </a:cxn>
                  <a:cxn ang="0">
                    <a:pos x="T8" y="T9"/>
                  </a:cxn>
                </a:cxnLst>
                <a:rect l="0" t="0" r="r" b="b"/>
                <a:pathLst>
                  <a:path w="57" h="69">
                    <a:moveTo>
                      <a:pt x="31" y="0"/>
                    </a:moveTo>
                    <a:lnTo>
                      <a:pt x="0" y="21"/>
                    </a:lnTo>
                    <a:lnTo>
                      <a:pt x="17" y="68"/>
                    </a:lnTo>
                    <a:lnTo>
                      <a:pt x="56" y="44"/>
                    </a:lnTo>
                    <a:lnTo>
                      <a:pt x="31" y="0"/>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222" name="Freeform 66"/>
              <p:cNvSpPr>
                <a:spLocks/>
              </p:cNvSpPr>
              <p:nvPr/>
            </p:nvSpPr>
            <p:spPr bwMode="ltGray">
              <a:xfrm>
                <a:off x="5631" y="1402"/>
                <a:ext cx="58" cy="65"/>
              </a:xfrm>
              <a:custGeom>
                <a:avLst/>
                <a:gdLst>
                  <a:gd name="T0" fmla="*/ 31 w 58"/>
                  <a:gd name="T1" fmla="*/ 0 h 65"/>
                  <a:gd name="T2" fmla="*/ 0 w 58"/>
                  <a:gd name="T3" fmla="*/ 17 h 65"/>
                  <a:gd name="T4" fmla="*/ 17 w 58"/>
                  <a:gd name="T5" fmla="*/ 64 h 65"/>
                  <a:gd name="T6" fmla="*/ 57 w 58"/>
                  <a:gd name="T7" fmla="*/ 41 h 65"/>
                  <a:gd name="T8" fmla="*/ 31 w 58"/>
                  <a:gd name="T9" fmla="*/ 0 h 65"/>
                </a:gdLst>
                <a:ahLst/>
                <a:cxnLst>
                  <a:cxn ang="0">
                    <a:pos x="T0" y="T1"/>
                  </a:cxn>
                  <a:cxn ang="0">
                    <a:pos x="T2" y="T3"/>
                  </a:cxn>
                  <a:cxn ang="0">
                    <a:pos x="T4" y="T5"/>
                  </a:cxn>
                  <a:cxn ang="0">
                    <a:pos x="T6" y="T7"/>
                  </a:cxn>
                  <a:cxn ang="0">
                    <a:pos x="T8" y="T9"/>
                  </a:cxn>
                </a:cxnLst>
                <a:rect l="0" t="0" r="r" b="b"/>
                <a:pathLst>
                  <a:path w="58" h="65">
                    <a:moveTo>
                      <a:pt x="31" y="0"/>
                    </a:moveTo>
                    <a:lnTo>
                      <a:pt x="0" y="17"/>
                    </a:lnTo>
                    <a:lnTo>
                      <a:pt x="17" y="64"/>
                    </a:lnTo>
                    <a:lnTo>
                      <a:pt x="57" y="41"/>
                    </a:lnTo>
                    <a:lnTo>
                      <a:pt x="31" y="0"/>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223" name="Freeform 67"/>
              <p:cNvSpPr>
                <a:spLocks/>
              </p:cNvSpPr>
              <p:nvPr/>
            </p:nvSpPr>
            <p:spPr bwMode="ltGray">
              <a:xfrm>
                <a:off x="0" y="1366"/>
                <a:ext cx="60" cy="102"/>
              </a:xfrm>
              <a:custGeom>
                <a:avLst/>
                <a:gdLst>
                  <a:gd name="T0" fmla="*/ 17 w 60"/>
                  <a:gd name="T1" fmla="*/ 101 h 102"/>
                  <a:gd name="T2" fmla="*/ 0 w 60"/>
                  <a:gd name="T3" fmla="*/ 0 h 102"/>
                  <a:gd name="T4" fmla="*/ 59 w 60"/>
                  <a:gd name="T5" fmla="*/ 52 h 102"/>
                  <a:gd name="T6" fmla="*/ 17 w 60"/>
                  <a:gd name="T7" fmla="*/ 101 h 102"/>
                </a:gdLst>
                <a:ahLst/>
                <a:cxnLst>
                  <a:cxn ang="0">
                    <a:pos x="T0" y="T1"/>
                  </a:cxn>
                  <a:cxn ang="0">
                    <a:pos x="T2" y="T3"/>
                  </a:cxn>
                  <a:cxn ang="0">
                    <a:pos x="T4" y="T5"/>
                  </a:cxn>
                  <a:cxn ang="0">
                    <a:pos x="T6" y="T7"/>
                  </a:cxn>
                </a:cxnLst>
                <a:rect l="0" t="0" r="r" b="b"/>
                <a:pathLst>
                  <a:path w="60" h="102">
                    <a:moveTo>
                      <a:pt x="17" y="101"/>
                    </a:moveTo>
                    <a:lnTo>
                      <a:pt x="0" y="0"/>
                    </a:lnTo>
                    <a:lnTo>
                      <a:pt x="59" y="52"/>
                    </a:lnTo>
                    <a:lnTo>
                      <a:pt x="17" y="101"/>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sp>
            <p:nvSpPr>
              <p:cNvPr id="224" name="Freeform 68"/>
              <p:cNvSpPr>
                <a:spLocks/>
              </p:cNvSpPr>
              <p:nvPr/>
            </p:nvSpPr>
            <p:spPr bwMode="ltGray">
              <a:xfrm>
                <a:off x="196" y="1205"/>
                <a:ext cx="59" cy="105"/>
              </a:xfrm>
              <a:custGeom>
                <a:avLst/>
                <a:gdLst>
                  <a:gd name="T0" fmla="*/ 17 w 59"/>
                  <a:gd name="T1" fmla="*/ 104 h 105"/>
                  <a:gd name="T2" fmla="*/ 0 w 59"/>
                  <a:gd name="T3" fmla="*/ 0 h 105"/>
                  <a:gd name="T4" fmla="*/ 58 w 59"/>
                  <a:gd name="T5" fmla="*/ 54 h 105"/>
                  <a:gd name="T6" fmla="*/ 17 w 59"/>
                  <a:gd name="T7" fmla="*/ 104 h 105"/>
                </a:gdLst>
                <a:ahLst/>
                <a:cxnLst>
                  <a:cxn ang="0">
                    <a:pos x="T0" y="T1"/>
                  </a:cxn>
                  <a:cxn ang="0">
                    <a:pos x="T2" y="T3"/>
                  </a:cxn>
                  <a:cxn ang="0">
                    <a:pos x="T4" y="T5"/>
                  </a:cxn>
                  <a:cxn ang="0">
                    <a:pos x="T6" y="T7"/>
                  </a:cxn>
                </a:cxnLst>
                <a:rect l="0" t="0" r="r" b="b"/>
                <a:pathLst>
                  <a:path w="59" h="105">
                    <a:moveTo>
                      <a:pt x="17" y="104"/>
                    </a:moveTo>
                    <a:lnTo>
                      <a:pt x="0" y="0"/>
                    </a:lnTo>
                    <a:lnTo>
                      <a:pt x="58" y="54"/>
                    </a:lnTo>
                    <a:lnTo>
                      <a:pt x="17" y="104"/>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grpSp>
        <p:sp>
          <p:nvSpPr>
            <p:cNvPr id="154" name="Freeform 70"/>
            <p:cNvSpPr>
              <a:spLocks/>
            </p:cNvSpPr>
            <p:nvPr/>
          </p:nvSpPr>
          <p:spPr bwMode="ltGray">
            <a:xfrm>
              <a:off x="373" y="786"/>
              <a:ext cx="104" cy="309"/>
            </a:xfrm>
            <a:custGeom>
              <a:avLst/>
              <a:gdLst>
                <a:gd name="T0" fmla="*/ 53 w 104"/>
                <a:gd name="T1" fmla="*/ 6 h 309"/>
                <a:gd name="T2" fmla="*/ 51 w 104"/>
                <a:gd name="T3" fmla="*/ 16 h 309"/>
                <a:gd name="T4" fmla="*/ 47 w 104"/>
                <a:gd name="T5" fmla="*/ 16 h 309"/>
                <a:gd name="T6" fmla="*/ 44 w 104"/>
                <a:gd name="T7" fmla="*/ 22 h 309"/>
                <a:gd name="T8" fmla="*/ 39 w 104"/>
                <a:gd name="T9" fmla="*/ 42 h 309"/>
                <a:gd name="T10" fmla="*/ 29 w 104"/>
                <a:gd name="T11" fmla="*/ 65 h 309"/>
                <a:gd name="T12" fmla="*/ 27 w 104"/>
                <a:gd name="T13" fmla="*/ 77 h 309"/>
                <a:gd name="T14" fmla="*/ 24 w 104"/>
                <a:gd name="T15" fmla="*/ 97 h 309"/>
                <a:gd name="T16" fmla="*/ 24 w 104"/>
                <a:gd name="T17" fmla="*/ 106 h 309"/>
                <a:gd name="T18" fmla="*/ 24 w 104"/>
                <a:gd name="T19" fmla="*/ 120 h 309"/>
                <a:gd name="T20" fmla="*/ 27 w 104"/>
                <a:gd name="T21" fmla="*/ 130 h 309"/>
                <a:gd name="T22" fmla="*/ 29 w 104"/>
                <a:gd name="T23" fmla="*/ 139 h 309"/>
                <a:gd name="T24" fmla="*/ 39 w 104"/>
                <a:gd name="T25" fmla="*/ 149 h 309"/>
                <a:gd name="T26" fmla="*/ 47 w 104"/>
                <a:gd name="T27" fmla="*/ 162 h 309"/>
                <a:gd name="T28" fmla="*/ 59 w 104"/>
                <a:gd name="T29" fmla="*/ 178 h 309"/>
                <a:gd name="T30" fmla="*/ 80 w 104"/>
                <a:gd name="T31" fmla="*/ 201 h 309"/>
                <a:gd name="T32" fmla="*/ 91 w 104"/>
                <a:gd name="T33" fmla="*/ 217 h 309"/>
                <a:gd name="T34" fmla="*/ 97 w 104"/>
                <a:gd name="T35" fmla="*/ 227 h 309"/>
                <a:gd name="T36" fmla="*/ 100 w 104"/>
                <a:gd name="T37" fmla="*/ 239 h 309"/>
                <a:gd name="T38" fmla="*/ 103 w 104"/>
                <a:gd name="T39" fmla="*/ 252 h 309"/>
                <a:gd name="T40" fmla="*/ 103 w 104"/>
                <a:gd name="T41" fmla="*/ 265 h 309"/>
                <a:gd name="T42" fmla="*/ 100 w 104"/>
                <a:gd name="T43" fmla="*/ 279 h 309"/>
                <a:gd name="T44" fmla="*/ 97 w 104"/>
                <a:gd name="T45" fmla="*/ 295 h 309"/>
                <a:gd name="T46" fmla="*/ 91 w 104"/>
                <a:gd name="T47" fmla="*/ 308 h 309"/>
                <a:gd name="T48" fmla="*/ 71 w 104"/>
                <a:gd name="T49" fmla="*/ 288 h 309"/>
                <a:gd name="T50" fmla="*/ 76 w 104"/>
                <a:gd name="T51" fmla="*/ 279 h 309"/>
                <a:gd name="T52" fmla="*/ 80 w 104"/>
                <a:gd name="T53" fmla="*/ 262 h 309"/>
                <a:gd name="T54" fmla="*/ 83 w 104"/>
                <a:gd name="T55" fmla="*/ 252 h 309"/>
                <a:gd name="T56" fmla="*/ 83 w 104"/>
                <a:gd name="T57" fmla="*/ 236 h 309"/>
                <a:gd name="T58" fmla="*/ 83 w 104"/>
                <a:gd name="T59" fmla="*/ 227 h 309"/>
                <a:gd name="T60" fmla="*/ 76 w 104"/>
                <a:gd name="T61" fmla="*/ 211 h 309"/>
                <a:gd name="T62" fmla="*/ 74 w 104"/>
                <a:gd name="T63" fmla="*/ 201 h 309"/>
                <a:gd name="T64" fmla="*/ 68 w 104"/>
                <a:gd name="T65" fmla="*/ 190 h 309"/>
                <a:gd name="T66" fmla="*/ 56 w 104"/>
                <a:gd name="T67" fmla="*/ 181 h 309"/>
                <a:gd name="T68" fmla="*/ 41 w 104"/>
                <a:gd name="T69" fmla="*/ 168 h 309"/>
                <a:gd name="T70" fmla="*/ 29 w 104"/>
                <a:gd name="T71" fmla="*/ 155 h 309"/>
                <a:gd name="T72" fmla="*/ 24 w 104"/>
                <a:gd name="T73" fmla="*/ 146 h 309"/>
                <a:gd name="T74" fmla="*/ 12 w 104"/>
                <a:gd name="T75" fmla="*/ 126 h 309"/>
                <a:gd name="T76" fmla="*/ 6 w 104"/>
                <a:gd name="T77" fmla="*/ 109 h 309"/>
                <a:gd name="T78" fmla="*/ 3 w 104"/>
                <a:gd name="T79" fmla="*/ 100 h 309"/>
                <a:gd name="T80" fmla="*/ 0 w 104"/>
                <a:gd name="T81" fmla="*/ 84 h 309"/>
                <a:gd name="T82" fmla="*/ 0 w 104"/>
                <a:gd name="T83" fmla="*/ 61 h 309"/>
                <a:gd name="T84" fmla="*/ 3 w 104"/>
                <a:gd name="T85" fmla="*/ 49 h 309"/>
                <a:gd name="T86" fmla="*/ 6 w 104"/>
                <a:gd name="T87" fmla="*/ 35 h 309"/>
                <a:gd name="T88" fmla="*/ 6 w 104"/>
                <a:gd name="T89" fmla="*/ 22 h 309"/>
                <a:gd name="T90" fmla="*/ 9 w 104"/>
                <a:gd name="T91" fmla="*/ 9 h 309"/>
                <a:gd name="T92" fmla="*/ 15 w 104"/>
                <a:gd name="T93" fmla="*/ 0 h 309"/>
                <a:gd name="T94" fmla="*/ 53 w 104"/>
                <a:gd name="T95" fmla="*/ 6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4" h="309">
                  <a:moveTo>
                    <a:pt x="53" y="6"/>
                  </a:moveTo>
                  <a:lnTo>
                    <a:pt x="51" y="16"/>
                  </a:lnTo>
                  <a:lnTo>
                    <a:pt x="47" y="16"/>
                  </a:lnTo>
                  <a:lnTo>
                    <a:pt x="44" y="22"/>
                  </a:lnTo>
                  <a:lnTo>
                    <a:pt x="39" y="42"/>
                  </a:lnTo>
                  <a:lnTo>
                    <a:pt x="29" y="65"/>
                  </a:lnTo>
                  <a:lnTo>
                    <a:pt x="27" y="77"/>
                  </a:lnTo>
                  <a:lnTo>
                    <a:pt x="24" y="97"/>
                  </a:lnTo>
                  <a:lnTo>
                    <a:pt x="24" y="106"/>
                  </a:lnTo>
                  <a:lnTo>
                    <a:pt x="24" y="120"/>
                  </a:lnTo>
                  <a:lnTo>
                    <a:pt x="27" y="130"/>
                  </a:lnTo>
                  <a:lnTo>
                    <a:pt x="29" y="139"/>
                  </a:lnTo>
                  <a:lnTo>
                    <a:pt x="39" y="149"/>
                  </a:lnTo>
                  <a:lnTo>
                    <a:pt x="47" y="162"/>
                  </a:lnTo>
                  <a:lnTo>
                    <a:pt x="59" y="178"/>
                  </a:lnTo>
                  <a:lnTo>
                    <a:pt x="80" y="201"/>
                  </a:lnTo>
                  <a:lnTo>
                    <a:pt x="91" y="217"/>
                  </a:lnTo>
                  <a:lnTo>
                    <a:pt x="97" y="227"/>
                  </a:lnTo>
                  <a:lnTo>
                    <a:pt x="100" y="239"/>
                  </a:lnTo>
                  <a:lnTo>
                    <a:pt x="103" y="252"/>
                  </a:lnTo>
                  <a:lnTo>
                    <a:pt x="103" y="265"/>
                  </a:lnTo>
                  <a:lnTo>
                    <a:pt x="100" y="279"/>
                  </a:lnTo>
                  <a:lnTo>
                    <a:pt x="97" y="295"/>
                  </a:lnTo>
                  <a:lnTo>
                    <a:pt x="91" y="308"/>
                  </a:lnTo>
                  <a:lnTo>
                    <a:pt x="71" y="288"/>
                  </a:lnTo>
                  <a:lnTo>
                    <a:pt x="76" y="279"/>
                  </a:lnTo>
                  <a:lnTo>
                    <a:pt x="80" y="262"/>
                  </a:lnTo>
                  <a:lnTo>
                    <a:pt x="83" y="252"/>
                  </a:lnTo>
                  <a:lnTo>
                    <a:pt x="83" y="236"/>
                  </a:lnTo>
                  <a:lnTo>
                    <a:pt x="83" y="227"/>
                  </a:lnTo>
                  <a:lnTo>
                    <a:pt x="76" y="211"/>
                  </a:lnTo>
                  <a:lnTo>
                    <a:pt x="74" y="201"/>
                  </a:lnTo>
                  <a:lnTo>
                    <a:pt x="68" y="190"/>
                  </a:lnTo>
                  <a:lnTo>
                    <a:pt x="56" y="181"/>
                  </a:lnTo>
                  <a:lnTo>
                    <a:pt x="41" y="168"/>
                  </a:lnTo>
                  <a:lnTo>
                    <a:pt x="29" y="155"/>
                  </a:lnTo>
                  <a:lnTo>
                    <a:pt x="24" y="146"/>
                  </a:lnTo>
                  <a:lnTo>
                    <a:pt x="12" y="126"/>
                  </a:lnTo>
                  <a:lnTo>
                    <a:pt x="6" y="109"/>
                  </a:lnTo>
                  <a:lnTo>
                    <a:pt x="3" y="100"/>
                  </a:lnTo>
                  <a:lnTo>
                    <a:pt x="0" y="84"/>
                  </a:lnTo>
                  <a:lnTo>
                    <a:pt x="0" y="61"/>
                  </a:lnTo>
                  <a:lnTo>
                    <a:pt x="3" y="49"/>
                  </a:lnTo>
                  <a:lnTo>
                    <a:pt x="6" y="35"/>
                  </a:lnTo>
                  <a:lnTo>
                    <a:pt x="6" y="22"/>
                  </a:lnTo>
                  <a:lnTo>
                    <a:pt x="9" y="9"/>
                  </a:lnTo>
                  <a:lnTo>
                    <a:pt x="15" y="0"/>
                  </a:lnTo>
                  <a:lnTo>
                    <a:pt x="53" y="6"/>
                  </a:lnTo>
                </a:path>
              </a:pathLst>
            </a:custGeom>
            <a:grpFill/>
            <a:ln>
              <a:noFill/>
            </a:ln>
            <a:effectLst>
              <a:outerShdw dist="35921" dir="2700000" algn="ctr" rotWithShape="0">
                <a:schemeClr val="bg2">
                  <a:alpha val="50000"/>
                </a:schemeClr>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solidFill>
                  <a:prstClr val="black"/>
                </a:solidFill>
              </a:endParaRPr>
            </a:p>
          </p:txBody>
        </p:sp>
      </p:grpSp>
      <p:sp>
        <p:nvSpPr>
          <p:cNvPr id="158" name="Date Placeholder 3"/>
          <p:cNvSpPr>
            <a:spLocks noGrp="1"/>
          </p:cNvSpPr>
          <p:nvPr>
            <p:ph type="dt" sz="half" idx="2"/>
          </p:nvPr>
        </p:nvSpPr>
        <p:spPr>
          <a:xfrm>
            <a:off x="838200" y="6356350"/>
            <a:ext cx="3276600" cy="365125"/>
          </a:xfrm>
          <a:prstGeom prst="rect">
            <a:avLst/>
          </a:prstGeom>
        </p:spPr>
        <p:txBody>
          <a:bodyPr vert="horz" lIns="91440" tIns="45720" rIns="91440" bIns="45720" rtlCol="0" anchor="ctr"/>
          <a:lstStyle>
            <a:lvl1pPr algn="l">
              <a:defRPr sz="1200">
                <a:solidFill>
                  <a:schemeClr val="tx2"/>
                </a:solidFill>
              </a:defRPr>
            </a:lvl1pPr>
          </a:lstStyle>
          <a:p>
            <a:fld id="{8C6A5426-CDE5-4A9A-A2DE-4762493B25D5}" type="datetime1">
              <a:rPr lang="en-US" smtClean="0">
                <a:solidFill>
                  <a:srgbClr val="632E62"/>
                </a:solidFill>
              </a:rPr>
              <a:pPr/>
              <a:t>10/14/2021</a:t>
            </a:fld>
            <a:endParaRPr lang="en-US">
              <a:solidFill>
                <a:srgbClr val="632E62"/>
              </a:solidFill>
            </a:endParaRPr>
          </a:p>
        </p:txBody>
      </p:sp>
      <p:sp>
        <p:nvSpPr>
          <p:cNvPr id="159" name="Footer Placeholder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dirty="0">
              <a:solidFill>
                <a:srgbClr val="632E62"/>
              </a:solidFill>
            </a:endParaRPr>
          </a:p>
        </p:txBody>
      </p:sp>
      <p:sp>
        <p:nvSpPr>
          <p:cNvPr id="160" name="Slide Number Placeholder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tx2"/>
                </a:solidFill>
              </a:defRPr>
            </a:lvl1pPr>
          </a:lstStyle>
          <a:p>
            <a:fld id="{74673C52-BC4E-4C96-AFCF-B2E7CF5882D3}" type="slidenum">
              <a:rPr lang="en-US" smtClean="0">
                <a:solidFill>
                  <a:srgbClr val="632E62"/>
                </a:solidFill>
              </a:rPr>
              <a:pPr/>
              <a:t>‹#›</a:t>
            </a:fld>
            <a:endParaRPr lang="en-US">
              <a:solidFill>
                <a:srgbClr val="632E62"/>
              </a:solidFill>
            </a:endParaRPr>
          </a:p>
        </p:txBody>
      </p:sp>
      <p:sp>
        <p:nvSpPr>
          <p:cNvPr id="225" name="Text Placeholder 30"/>
          <p:cNvSpPr>
            <a:spLocks noGrp="1"/>
          </p:cNvSpPr>
          <p:nvPr>
            <p:ph type="body" idx="1"/>
          </p:nvPr>
        </p:nvSpPr>
        <p:spPr>
          <a:xfrm>
            <a:off x="838200" y="1609417"/>
            <a:ext cx="10515600" cy="4558022"/>
          </a:xfrm>
          <a:prstGeom prst="rect">
            <a:avLst/>
          </a:prstGeom>
        </p:spPr>
        <p:txBody>
          <a:bodyPr vert="horz">
            <a:normAutofit/>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26" name="Title Placeholder 2"/>
          <p:cNvSpPr>
            <a:spLocks noGrp="1"/>
          </p:cNvSpPr>
          <p:nvPr>
            <p:ph type="title"/>
          </p:nvPr>
        </p:nvSpPr>
        <p:spPr>
          <a:xfrm>
            <a:off x="838200" y="320040"/>
            <a:ext cx="10515598" cy="1143000"/>
          </a:xfrm>
          <a:prstGeom prst="rect">
            <a:avLst/>
          </a:prstGeom>
        </p:spPr>
        <p:txBody>
          <a:bodyPr vert="horz" lIns="45720" tIns="0" rIns="45720" bIns="0" anchor="b" anchorCtr="0">
            <a:normAutofit/>
          </a:bodyPr>
          <a:lstStyle>
            <a:extLst/>
          </a:lstStyle>
          <a:p>
            <a:r>
              <a:rPr kumimoji="0" lang="en-US" smtClean="0"/>
              <a:t>Click to edit Master title style</a:t>
            </a:r>
            <a:endParaRPr kumimoji="0" lang="en-US" dirty="0"/>
          </a:p>
        </p:txBody>
      </p:sp>
    </p:spTree>
    <p:extLst>
      <p:ext uri="{BB962C8B-B14F-4D97-AF65-F5344CB8AC3E}">
        <p14:creationId xmlns:p14="http://schemas.microsoft.com/office/powerpoint/2010/main" val="4117811984"/>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hf sldNum="0" hdr="0" ftr="0" dt="0"/>
  <p:txStyles>
    <p:titleStyle>
      <a:lvl1pPr algn="l" rtl="0" eaLnBrk="1" latinLnBrk="0" hangingPunct="1">
        <a:spcBef>
          <a:spcPct val="0"/>
        </a:spcBef>
        <a:buNone/>
        <a:defRPr kumimoji="0" sz="3800" b="0" kern="1200" cap="all" baseline="0">
          <a:ln w="500">
            <a:solidFill>
              <a:schemeClr val="tx2">
                <a:shade val="20000"/>
                <a:satMod val="120000"/>
              </a:schemeClr>
            </a:solidFill>
          </a:ln>
          <a:solidFill>
            <a:schemeClr val="tx2"/>
          </a:soli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2"/>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2"/>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2"/>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2"/>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2"/>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2"/>
          </a:solidFill>
          <a:latin typeface="+mn-lt"/>
          <a:ea typeface="+mn-ea"/>
          <a:cs typeface="+mn-cs"/>
        </a:defRPr>
      </a:lvl6pPr>
      <a:lvl7pPr marL="1673352" indent="-182880" algn="l" rtl="0" eaLnBrk="1" latinLnBrk="0" hangingPunct="1">
        <a:spcBef>
          <a:spcPct val="20000"/>
        </a:spcBef>
        <a:buClr>
          <a:schemeClr val="accent4"/>
        </a:buClr>
        <a:buSzPct val="80000"/>
        <a:buFont typeface="Wingdings" panose="05000000000000000000" pitchFamily="2" charset="2"/>
        <a:buChar char=""/>
        <a:defRPr kumimoji="0" sz="1600" kern="1200" baseline="0">
          <a:solidFill>
            <a:schemeClr val="tx2"/>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2"/>
          </a:solidFill>
          <a:latin typeface="+mn-lt"/>
          <a:ea typeface="+mn-ea"/>
          <a:cs typeface="+mn-cs"/>
        </a:defRPr>
      </a:lvl8pPr>
      <a:lvl9pPr marL="2057400" indent="-182880" algn="l" rtl="0" eaLnBrk="1" latinLnBrk="0" hangingPunct="1">
        <a:spcBef>
          <a:spcPct val="20000"/>
        </a:spcBef>
        <a:buClr>
          <a:schemeClr val="accent4"/>
        </a:buClr>
        <a:buSzPct val="100000"/>
        <a:buFont typeface="Wingdings" panose="05000000000000000000" pitchFamily="2" charset="2"/>
        <a:buChar char=""/>
        <a:defRPr kumimoji="0" sz="1400" kern="1200" baseline="0">
          <a:solidFill>
            <a:schemeClr val="tx2"/>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extLst mod="1">
    <p:ext uri="{27BBF7A9-308A-43DC-89C8-2F10F3537804}">
      <p15:sldGuideLst xmlns="" xmlns:p15="http://schemas.microsoft.com/office/powerpoint/2012/main">
        <p15:guide id="0" orient="horz" pos="2160" userDrawn="1">
          <p15:clr>
            <a:srgbClr val="F26B43"/>
          </p15:clr>
        </p15:guide>
        <p15:guide id="1" pos="3840" userDrawn="1">
          <p15:clr>
            <a:srgbClr val="F26B43"/>
          </p15:clr>
        </p15:guide>
        <p15:guide id="2" pos="7152" userDrawn="1">
          <p15:clr>
            <a:srgbClr val="F26B43"/>
          </p15:clr>
        </p15:guide>
        <p15:guide id="3" pos="528" userDrawn="1">
          <p15:clr>
            <a:srgbClr val="F26B43"/>
          </p15:clr>
        </p15:guide>
        <p15:guide id="4" orient="horz" pos="3888" userDrawn="1">
          <p15:clr>
            <a:srgbClr val="F26B43"/>
          </p15:clr>
        </p15:guide>
        <p15:guide id="5" orient="horz" pos="101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 y="0"/>
            <a:ext cx="12203289" cy="6858000"/>
            <a:chOff x="0" y="0"/>
            <a:chExt cx="9152467" cy="6858000"/>
          </a:xfrm>
        </p:grpSpPr>
        <p:pic>
          <p:nvPicPr>
            <p:cNvPr id="8" name="Picture 7" descr="S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8466667" y="3128434"/>
              <a:ext cx="685800" cy="606425"/>
            </a:xfrm>
            <a:prstGeom prst="rect">
              <a:avLst/>
            </a:prstGeom>
          </p:spPr>
        </p:pic>
      </p:grpSp>
      <p:sp>
        <p:nvSpPr>
          <p:cNvPr id="2" name="Title Placeholder 1"/>
          <p:cNvSpPr>
            <a:spLocks noGrp="1"/>
          </p:cNvSpPr>
          <p:nvPr>
            <p:ph type="title"/>
          </p:nvPr>
        </p:nvSpPr>
        <p:spPr>
          <a:xfrm>
            <a:off x="1569155" y="915338"/>
            <a:ext cx="9064979" cy="1303867"/>
          </a:xfrm>
          <a:prstGeom prst="rect">
            <a:avLst/>
          </a:prstGeom>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569154" y="2490136"/>
            <a:ext cx="9064981" cy="3444997"/>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475561" y="5960533"/>
            <a:ext cx="1531044"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fontAlgn="base">
              <a:spcBef>
                <a:spcPct val="0"/>
              </a:spcBef>
              <a:spcAft>
                <a:spcPct val="0"/>
              </a:spcAft>
            </a:pPr>
            <a:fld id="{B61BEF0D-F0BB-DE4B-95CE-6DB70DBA9567}" type="datetimeFigureOut">
              <a:rPr lang="en-US" dirty="0">
                <a:solidFill>
                  <a:prstClr val="black"/>
                </a:solidFill>
                <a:cs typeface="Arial" charset="0"/>
              </a:rPr>
              <a:pPr fontAlgn="base">
                <a:spcBef>
                  <a:spcPct val="0"/>
                </a:spcBef>
                <a:spcAft>
                  <a:spcPct val="0"/>
                </a:spcAft>
              </a:pPr>
              <a:t>10/14/2021</a:t>
            </a:fld>
            <a:endParaRPr lang="en-US" dirty="0">
              <a:solidFill>
                <a:prstClr val="black"/>
              </a:solidFill>
              <a:cs typeface="Arial" charset="0"/>
            </a:endParaRPr>
          </a:p>
        </p:txBody>
      </p:sp>
      <p:sp>
        <p:nvSpPr>
          <p:cNvPr id="5" name="Footer Placeholder 4"/>
          <p:cNvSpPr>
            <a:spLocks noGrp="1"/>
          </p:cNvSpPr>
          <p:nvPr>
            <p:ph type="ftr" sz="quarter" idx="3"/>
          </p:nvPr>
        </p:nvSpPr>
        <p:spPr>
          <a:xfrm>
            <a:off x="1569154" y="5960533"/>
            <a:ext cx="6806223"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fontAlgn="base">
              <a:spcBef>
                <a:spcPct val="0"/>
              </a:spcBef>
              <a:spcAft>
                <a:spcPct val="0"/>
              </a:spcAft>
            </a:pPr>
            <a:endParaRPr lang="en-US" dirty="0">
              <a:solidFill>
                <a:prstClr val="black"/>
              </a:solidFill>
              <a:cs typeface="Arial" charset="0"/>
            </a:endParaRPr>
          </a:p>
        </p:txBody>
      </p:sp>
      <p:sp>
        <p:nvSpPr>
          <p:cNvPr id="6" name="Slide Number Placeholder 5"/>
          <p:cNvSpPr>
            <a:spLocks noGrp="1"/>
          </p:cNvSpPr>
          <p:nvPr>
            <p:ph type="sldNum" sz="quarter" idx="4"/>
          </p:nvPr>
        </p:nvSpPr>
        <p:spPr>
          <a:xfrm>
            <a:off x="10106788" y="5960533"/>
            <a:ext cx="52734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fontAlgn="base">
              <a:spcBef>
                <a:spcPct val="0"/>
              </a:spcBef>
              <a:spcAft>
                <a:spcPct val="0"/>
              </a:spcAft>
            </a:pPr>
            <a:fld id="{D57F1E4F-1CFF-5643-939E-217C01CDF565}" type="slidenum">
              <a:rPr lang="en-US" dirty="0">
                <a:solidFill>
                  <a:prstClr val="black"/>
                </a:solidFill>
                <a:cs typeface="Arial" charset="0"/>
              </a:rPr>
              <a:pPr fontAlgn="base">
                <a:spcBef>
                  <a:spcPct val="0"/>
                </a:spcBef>
                <a:spcAft>
                  <a:spcPct val="0"/>
                </a:spcAft>
              </a:pPr>
              <a:t>‹#›</a:t>
            </a:fld>
            <a:endParaRPr lang="en-US" dirty="0">
              <a:solidFill>
                <a:prstClr val="black"/>
              </a:solidFill>
              <a:cs typeface="Arial" charset="0"/>
            </a:endParaRPr>
          </a:p>
        </p:txBody>
      </p:sp>
    </p:spTree>
    <p:extLst>
      <p:ext uri="{BB962C8B-B14F-4D97-AF65-F5344CB8AC3E}">
        <p14:creationId xmlns:p14="http://schemas.microsoft.com/office/powerpoint/2010/main" val="1138534376"/>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 id="2147483803" r:id="rId17"/>
  </p:sldLayoutIdLst>
  <p:transition spd="slow">
    <p:zoom/>
  </p:transition>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1.xml"/></Relationships>
</file>

<file path=ppt/slides/_rels/slide10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5.jpeg"/><Relationship Id="rId1" Type="http://schemas.openxmlformats.org/officeDocument/2006/relationships/slideLayout" Target="../slideLayouts/slideLayout41.xml"/><Relationship Id="rId5" Type="http://schemas.openxmlformats.org/officeDocument/2006/relationships/image" Target="../media/image74.jpeg"/><Relationship Id="rId4" Type="http://schemas.openxmlformats.org/officeDocument/2006/relationships/image" Target="../media/image60.png"/></Relationships>
</file>

<file path=ppt/slides/_rels/slide10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5.jpeg"/><Relationship Id="rId1" Type="http://schemas.openxmlformats.org/officeDocument/2006/relationships/slideLayout" Target="../slideLayouts/slideLayout43.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60.png"/></Relationships>
</file>

<file path=ppt/slides/_rels/slide103.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7.png"/><Relationship Id="rId1" Type="http://schemas.openxmlformats.org/officeDocument/2006/relationships/slideLayout" Target="../slideLayouts/slideLayout4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3.xml"/></Relationships>
</file>

<file path=ppt/slides/_rels/slide10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3.xml"/></Relationships>
</file>

<file path=ppt/slides/_rels/slide10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3.xml"/></Relationships>
</file>

<file path=ppt/slides/_rels/slide10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1.xml"/></Relationships>
</file>

<file path=ppt/slides/_rels/slide108.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84.png"/><Relationship Id="rId2" Type="http://schemas.openxmlformats.org/officeDocument/2006/relationships/image" Target="../media/image55.jpeg"/><Relationship Id="rId1" Type="http://schemas.openxmlformats.org/officeDocument/2006/relationships/slideLayout" Target="../slideLayouts/slideLayout4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7.png"/></Relationships>
</file>

<file path=ppt/slides/_rels/slide10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 Id="rId5" Type="http://schemas.openxmlformats.org/officeDocument/2006/relationships/image" Target="../media/image19.jpeg"/><Relationship Id="rId4" Type="http://schemas.openxmlformats.org/officeDocument/2006/relationships/image" Target="../media/image18.png"/></Relationships>
</file>

<file path=ppt/slides/_rels/slide11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1.xml"/></Relationships>
</file>

<file path=ppt/slides/_rels/slide11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41.xml"/></Relationships>
</file>

<file path=ppt/slides/_rels/slide11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1.xml"/></Relationships>
</file>

<file path=ppt/slides/_rels/slide11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1.xml"/></Relationships>
</file>

<file path=ppt/slides/_rels/slide11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41.xml"/></Relationships>
</file>

<file path=ppt/slides/_rels/slide11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41.xml"/></Relationships>
</file>

<file path=ppt/slides/_rels/slide11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41.xml"/></Relationships>
</file>

<file path=ppt/slides/_rels/slide11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41.xml"/></Relationships>
</file>

<file path=ppt/slides/_rels/slide11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41.xml"/></Relationships>
</file>

<file path=ppt/slides/_rels/slide11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41.xml"/></Relationships>
</file>

<file path=ppt/slides/_rels/slide12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3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6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30.xml"/></Relationships>
</file>

<file path=ppt/slides/_rels/slide6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30.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7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5.xml"/></Relationships>
</file>

<file path=ppt/slides/_rels/slide7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8.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3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32.xml"/></Relationships>
</file>

<file path=ppt/slides/_rels/slide8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1.xml"/></Relationships>
</file>

<file path=ppt/slides/_rels/slide8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1.xml"/><Relationship Id="rId4" Type="http://schemas.openxmlformats.org/officeDocument/2006/relationships/image" Target="../media/image58.png"/></Relationships>
</file>

<file path=ppt/slides/_rels/slide8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5.jpeg"/><Relationship Id="rId1" Type="http://schemas.openxmlformats.org/officeDocument/2006/relationships/slideLayout" Target="../slideLayouts/slideLayout41.xml"/><Relationship Id="rId5" Type="http://schemas.openxmlformats.org/officeDocument/2006/relationships/image" Target="../media/image61.png"/><Relationship Id="rId4" Type="http://schemas.openxmlformats.org/officeDocument/2006/relationships/image" Target="../media/image60.png"/></Relationships>
</file>

<file path=ppt/slides/_rels/slide8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1.xml"/></Relationships>
</file>

<file path=ppt/slides/_rels/slide8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5.jpeg"/><Relationship Id="rId1" Type="http://schemas.openxmlformats.org/officeDocument/2006/relationships/slideLayout" Target="../slideLayouts/slideLayout4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0.png"/></Relationships>
</file>

<file path=ppt/slides/_rels/slide8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5.jpeg"/><Relationship Id="rId1" Type="http://schemas.openxmlformats.org/officeDocument/2006/relationships/slideLayout" Target="../slideLayouts/slideLayout41.xml"/><Relationship Id="rId5" Type="http://schemas.openxmlformats.org/officeDocument/2006/relationships/image" Target="../media/image65.png"/><Relationship Id="rId4" Type="http://schemas.openxmlformats.org/officeDocument/2006/relationships/image" Target="../media/image60.png"/></Relationships>
</file>

<file path=ppt/slides/_rels/slide8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1.xml"/></Relationships>
</file>

<file path=ppt/slides/_rels/slide8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55.jpeg"/><Relationship Id="rId1" Type="http://schemas.openxmlformats.org/officeDocument/2006/relationships/slideLayout" Target="../slideLayouts/slideLayout41.xml"/><Relationship Id="rId4" Type="http://schemas.openxmlformats.org/officeDocument/2006/relationships/image" Target="../media/image67.png"/></Relationships>
</file>

<file path=ppt/slides/_rels/slide8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55.jpeg"/><Relationship Id="rId1" Type="http://schemas.openxmlformats.org/officeDocument/2006/relationships/slideLayout" Target="../slideLayouts/slideLayout41.xml"/><Relationship Id="rId4" Type="http://schemas.openxmlformats.org/officeDocument/2006/relationships/image" Target="../media/image67.png"/></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1.xml"/></Relationships>
</file>

<file path=ppt/slides/_rels/slide9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1.xml"/></Relationships>
</file>

<file path=ppt/slides/_rels/slide9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9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1.xml"/></Relationships>
</file>

<file path=ppt/slides/_rels/slide9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5.jpeg"/><Relationship Id="rId1" Type="http://schemas.openxmlformats.org/officeDocument/2006/relationships/slideLayout" Target="../slideLayouts/slideLayout41.xml"/><Relationship Id="rId5" Type="http://schemas.openxmlformats.org/officeDocument/2006/relationships/image" Target="../media/image69.png"/><Relationship Id="rId4" Type="http://schemas.openxmlformats.org/officeDocument/2006/relationships/image" Target="../media/image60.png"/></Relationships>
</file>

<file path=ppt/slides/_rels/slide9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5.jpeg"/><Relationship Id="rId1" Type="http://schemas.openxmlformats.org/officeDocument/2006/relationships/slideLayout" Target="../slideLayouts/slideLayout41.xml"/><Relationship Id="rId5" Type="http://schemas.openxmlformats.org/officeDocument/2006/relationships/image" Target="../media/image70.png"/><Relationship Id="rId4" Type="http://schemas.openxmlformats.org/officeDocument/2006/relationships/image" Target="../media/image60.png"/></Relationships>
</file>

<file path=ppt/slides/_rels/slide96.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71.png"/><Relationship Id="rId2" Type="http://schemas.openxmlformats.org/officeDocument/2006/relationships/image" Target="../media/image55.jpeg"/><Relationship Id="rId1" Type="http://schemas.openxmlformats.org/officeDocument/2006/relationships/slideLayout" Target="../slideLayouts/slideLayout4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7.png"/></Relationships>
</file>

<file path=ppt/slides/_rels/slide9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5.jpeg"/><Relationship Id="rId1" Type="http://schemas.openxmlformats.org/officeDocument/2006/relationships/slideLayout" Target="../slideLayouts/slideLayout41.xml"/><Relationship Id="rId5" Type="http://schemas.openxmlformats.org/officeDocument/2006/relationships/image" Target="../media/image72.png"/><Relationship Id="rId4" Type="http://schemas.openxmlformats.org/officeDocument/2006/relationships/image" Target="../media/image60.png"/></Relationships>
</file>

<file path=ppt/slides/_rels/slide9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5.jpeg"/><Relationship Id="rId1" Type="http://schemas.openxmlformats.org/officeDocument/2006/relationships/slideLayout" Target="../slideLayouts/slideLayout41.xml"/><Relationship Id="rId5" Type="http://schemas.openxmlformats.org/officeDocument/2006/relationships/image" Target="../media/image73.jpeg"/><Relationship Id="rId4" Type="http://schemas.openxmlformats.org/officeDocument/2006/relationships/image" Target="../media/image60.png"/></Relationships>
</file>

<file path=ppt/slides/_rels/slide9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2590800"/>
            <a:ext cx="9073208" cy="1170026"/>
          </a:xfrm>
        </p:spPr>
        <p:txBody>
          <a:bodyPr/>
          <a:lstStyle/>
          <a:p>
            <a:r>
              <a:rPr lang="en-US" dirty="0" smtClean="0"/>
              <a:t>Abdominal trauma</a:t>
            </a:r>
            <a:endParaRPr lang="en-US" dirty="0"/>
          </a:p>
        </p:txBody>
      </p:sp>
      <p:sp>
        <p:nvSpPr>
          <p:cNvPr id="3" name="Subtitle 2"/>
          <p:cNvSpPr>
            <a:spLocks noGrp="1"/>
          </p:cNvSpPr>
          <p:nvPr>
            <p:ph type="subTitle" idx="1"/>
          </p:nvPr>
        </p:nvSpPr>
        <p:spPr>
          <a:xfrm>
            <a:off x="3962399" y="3789040"/>
            <a:ext cx="7197726" cy="2376264"/>
          </a:xfrm>
        </p:spPr>
        <p:txBody>
          <a:bodyPr>
            <a:normAutofit/>
          </a:bodyPr>
          <a:lstStyle/>
          <a:p>
            <a:pPr algn="l"/>
            <a:r>
              <a:rPr lang="en-US" dirty="0" smtClean="0"/>
              <a:t>Done by:                                                supervised by: </a:t>
            </a:r>
            <a:r>
              <a:rPr lang="en-US" dirty="0" err="1" smtClean="0"/>
              <a:t>dr</a:t>
            </a:r>
            <a:r>
              <a:rPr lang="en-US" dirty="0" smtClean="0"/>
              <a:t> </a:t>
            </a:r>
            <a:r>
              <a:rPr lang="en-US" dirty="0" err="1" smtClean="0"/>
              <a:t>saad</a:t>
            </a:r>
            <a:r>
              <a:rPr lang="en-US" smtClean="0"/>
              <a:t> al-azzawi</a:t>
            </a:r>
            <a:endParaRPr lang="en-US" dirty="0" smtClean="0"/>
          </a:p>
          <a:p>
            <a:pPr algn="l"/>
            <a:r>
              <a:rPr lang="en-US" dirty="0" smtClean="0"/>
              <a:t>Amer hammoudeh</a:t>
            </a:r>
          </a:p>
          <a:p>
            <a:pPr algn="l"/>
            <a:r>
              <a:rPr lang="en-US" dirty="0" smtClean="0"/>
              <a:t>Qutaiba habahbeh</a:t>
            </a:r>
          </a:p>
          <a:p>
            <a:pPr algn="l"/>
            <a:r>
              <a:rPr lang="en-US" dirty="0" err="1" smtClean="0"/>
              <a:t>Mohamad-alhmouz</a:t>
            </a:r>
            <a:endParaRPr lang="en-US" dirty="0" smtClean="0"/>
          </a:p>
          <a:p>
            <a:pPr algn="l"/>
            <a:r>
              <a:rPr lang="en-US" dirty="0" err="1" smtClean="0"/>
              <a:t>Amro-hammad</a:t>
            </a:r>
            <a:endParaRPr lang="en-US" dirty="0"/>
          </a:p>
        </p:txBody>
      </p:sp>
    </p:spTree>
    <p:extLst>
      <p:ext uri="{BB962C8B-B14F-4D97-AF65-F5344CB8AC3E}">
        <p14:creationId xmlns:p14="http://schemas.microsoft.com/office/powerpoint/2010/main" val="18718709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56182" y="116632"/>
            <a:ext cx="10131425" cy="1456267"/>
          </a:xfrm>
        </p:spPr>
        <p:txBody>
          <a:bodyPr>
            <a:normAutofit/>
          </a:bodyPr>
          <a:lstStyle/>
          <a:p>
            <a:r>
              <a:rPr lang="en-US" dirty="0" smtClean="0"/>
              <a:t>Assessment of blunt abdominal trauma:-</a:t>
            </a:r>
            <a:endParaRPr lang="en-US" dirty="0"/>
          </a:p>
        </p:txBody>
      </p:sp>
      <p:sp>
        <p:nvSpPr>
          <p:cNvPr id="3" name="Content Placeholder 2"/>
          <p:cNvSpPr>
            <a:spLocks noGrp="1"/>
          </p:cNvSpPr>
          <p:nvPr>
            <p:ph sz="half" idx="1"/>
          </p:nvPr>
        </p:nvSpPr>
        <p:spPr/>
        <p:txBody>
          <a:bodyPr>
            <a:noAutofit/>
          </a:bodyPr>
          <a:lstStyle/>
          <a:p>
            <a:pPr marL="0" indent="0">
              <a:buNone/>
            </a:pPr>
            <a:r>
              <a:rPr lang="en-US" sz="2000" dirty="0" smtClean="0"/>
              <a:t>History:-</a:t>
            </a:r>
          </a:p>
          <a:p>
            <a:pPr marL="0" indent="0">
              <a:buNone/>
            </a:pPr>
            <a:r>
              <a:rPr lang="en-US" sz="2000" dirty="0" smtClean="0"/>
              <a:t>In RTA:-</a:t>
            </a:r>
          </a:p>
          <a:p>
            <a:pPr marL="0" indent="0">
              <a:buNone/>
            </a:pPr>
            <a:r>
              <a:rPr lang="en-US" sz="2000" dirty="0" smtClean="0"/>
              <a:t>1- The type of collision.</a:t>
            </a:r>
          </a:p>
          <a:p>
            <a:pPr marL="0" indent="0">
              <a:buNone/>
            </a:pPr>
            <a:r>
              <a:rPr lang="en-US" sz="2000" dirty="0" smtClean="0"/>
              <a:t>2- The extent of vehicle damage.</a:t>
            </a:r>
          </a:p>
          <a:p>
            <a:pPr marL="0" indent="0">
              <a:buNone/>
            </a:pPr>
            <a:r>
              <a:rPr lang="en-US" sz="2000" dirty="0" smtClean="0"/>
              <a:t>3- The patient position in the vehicle.</a:t>
            </a:r>
          </a:p>
          <a:p>
            <a:pPr marL="0" indent="0">
              <a:buNone/>
            </a:pPr>
            <a:r>
              <a:rPr lang="en-US" sz="2000" dirty="0" smtClean="0"/>
              <a:t>4- The extraction time.</a:t>
            </a:r>
          </a:p>
          <a:p>
            <a:pPr marL="0" indent="0">
              <a:buNone/>
            </a:pPr>
            <a:r>
              <a:rPr lang="en-US" sz="2000" dirty="0" smtClean="0"/>
              <a:t>5- The status of other passengers.</a:t>
            </a:r>
          </a:p>
          <a:p>
            <a:pPr marL="0" indent="0">
              <a:buNone/>
            </a:pPr>
            <a:r>
              <a:rPr lang="en-US" sz="2000" dirty="0" smtClean="0"/>
              <a:t>In Falling Down patients the most important question is to ask about the height of FD and in direct blow patients you have to ask about the site of blow.</a:t>
            </a:r>
          </a:p>
          <a:p>
            <a:pPr marL="0" indent="0">
              <a:buNone/>
            </a:pPr>
            <a:r>
              <a:rPr lang="en-US" sz="2000" dirty="0" smtClean="0"/>
              <a:t>We have to ask about the BP of the patient to know if there is intraabdominal injury even if the patient arrives at hospital normotensive.</a:t>
            </a:r>
          </a:p>
        </p:txBody>
      </p:sp>
      <p:sp>
        <p:nvSpPr>
          <p:cNvPr id="2" name="Content Placeholder 1"/>
          <p:cNvSpPr>
            <a:spLocks noGrp="1"/>
          </p:cNvSpPr>
          <p:nvPr>
            <p:ph sz="half" idx="2"/>
          </p:nvPr>
        </p:nvSpPr>
        <p:spPr/>
        <p:txBody>
          <a:bodyPr>
            <a:noAutofit/>
          </a:bodyPr>
          <a:lstStyle/>
          <a:p>
            <a:r>
              <a:rPr lang="en-US" sz="2400" dirty="0" smtClean="0"/>
              <a:t>Examination:-</a:t>
            </a:r>
          </a:p>
          <a:p>
            <a:r>
              <a:rPr lang="en-US" sz="2400" dirty="0" smtClean="0"/>
              <a:t>There are some signs that indicate an intra abdominal injury such as abdominal distention, seat belt mark, abrasions and ecchymosis.</a:t>
            </a:r>
          </a:p>
          <a:p>
            <a:r>
              <a:rPr lang="en-US" sz="2400" dirty="0" smtClean="0"/>
              <a:t>The </a:t>
            </a:r>
            <a:r>
              <a:rPr lang="en-US" sz="2400" dirty="0"/>
              <a:t>most reliable signs and symptoms in alert patients are pain, tenderness, gastrointestinal hemorrhage, hypovolemia, and evidence of peritoneal </a:t>
            </a:r>
            <a:r>
              <a:rPr lang="en-US" sz="2400" dirty="0" smtClean="0"/>
              <a:t>irritation.</a:t>
            </a:r>
            <a:endParaRPr lang="en-US" sz="2400" dirty="0"/>
          </a:p>
        </p:txBody>
      </p:sp>
    </p:spTree>
    <p:extLst>
      <p:ext uri="{BB962C8B-B14F-4D97-AF65-F5344CB8AC3E}">
        <p14:creationId xmlns:p14="http://schemas.microsoft.com/office/powerpoint/2010/main" val="140501899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 xmlns:a16="http://schemas.microsoft.com/office/drawing/2014/main" id="{D12B819D-CC31-407E-85A4-38D86944A0B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7" name="Rectangle 10">
            <a:extLst>
              <a:ext uri="{FF2B5EF4-FFF2-40B4-BE49-F238E27FC236}">
                <a16:creationId xmlns="" xmlns:a16="http://schemas.microsoft.com/office/drawing/2014/main" id="{1433B347-AE1B-487E-9813-FC88C0DD71A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4663" y="469900"/>
            <a:ext cx="11239500"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contourW="12700">
            <a:bevelT w="6350" h="6350"/>
            <a:contourClr>
              <a:schemeClr val="tx2">
                <a:lumMod val="75000"/>
                <a:lumOff val="2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8" name="Rectangle 12">
            <a:extLst>
              <a:ext uri="{FF2B5EF4-FFF2-40B4-BE49-F238E27FC236}">
                <a16:creationId xmlns="" xmlns:a16="http://schemas.microsoft.com/office/drawing/2014/main" id="{7FE02B2F-D95A-47B1-8DA1-163D342608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4" name="Rectangle 2"/>
          <p:cNvSpPr txBox="1">
            <a:spLocks noChangeArrowheads="1"/>
          </p:cNvSpPr>
          <p:nvPr/>
        </p:nvSpPr>
        <p:spPr bwMode="auto">
          <a:xfrm>
            <a:off x="1295403" y="982135"/>
            <a:ext cx="9601196" cy="130386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anose="020B0603020202020204" pitchFamily="34" charset="0"/>
              </a:defRPr>
            </a:lvl2pPr>
            <a:lvl3pPr algn="l" rtl="0" eaLnBrk="0" fontAlgn="base" hangingPunct="0">
              <a:spcBef>
                <a:spcPct val="0"/>
              </a:spcBef>
              <a:spcAft>
                <a:spcPct val="0"/>
              </a:spcAft>
              <a:defRPr sz="4000">
                <a:solidFill>
                  <a:schemeClr val="tx2"/>
                </a:solidFill>
                <a:latin typeface="Trebuchet MS" panose="020B0603020202020204" pitchFamily="34" charset="0"/>
              </a:defRPr>
            </a:lvl3pPr>
            <a:lvl4pPr algn="l" rtl="0" eaLnBrk="0" fontAlgn="base" hangingPunct="0">
              <a:spcBef>
                <a:spcPct val="0"/>
              </a:spcBef>
              <a:spcAft>
                <a:spcPct val="0"/>
              </a:spcAft>
              <a:defRPr sz="4000">
                <a:solidFill>
                  <a:schemeClr val="tx2"/>
                </a:solidFill>
                <a:latin typeface="Trebuchet MS" panose="020B0603020202020204" pitchFamily="34" charset="0"/>
              </a:defRPr>
            </a:lvl4pPr>
            <a:lvl5pPr algn="l" rtl="0" eaLnBrk="0" fontAlgn="base" hangingPunct="0">
              <a:spcBef>
                <a:spcPct val="0"/>
              </a:spcBef>
              <a:spcAft>
                <a:spcPct val="0"/>
              </a:spcAft>
              <a:defRPr sz="4000">
                <a:solidFill>
                  <a:schemeClr val="tx2"/>
                </a:solidFill>
                <a:latin typeface="Trebuchet MS" panose="020B0603020202020204" pitchFamily="34" charset="0"/>
              </a:defRPr>
            </a:lvl5pPr>
            <a:lvl6pPr marL="457200" algn="l" rtl="0" fontAlgn="base">
              <a:spcBef>
                <a:spcPct val="0"/>
              </a:spcBef>
              <a:spcAft>
                <a:spcPct val="0"/>
              </a:spcAft>
              <a:defRPr sz="4000">
                <a:solidFill>
                  <a:schemeClr val="tx2"/>
                </a:solidFill>
                <a:latin typeface="Trebuchet MS" panose="020B0603020202020204" pitchFamily="34" charset="0"/>
              </a:defRPr>
            </a:lvl6pPr>
            <a:lvl7pPr marL="914400" algn="l" rtl="0" fontAlgn="base">
              <a:spcBef>
                <a:spcPct val="0"/>
              </a:spcBef>
              <a:spcAft>
                <a:spcPct val="0"/>
              </a:spcAft>
              <a:defRPr sz="4000">
                <a:solidFill>
                  <a:schemeClr val="tx2"/>
                </a:solidFill>
                <a:latin typeface="Trebuchet MS" panose="020B0603020202020204" pitchFamily="34" charset="0"/>
              </a:defRPr>
            </a:lvl7pPr>
            <a:lvl8pPr marL="1371600" algn="l" rtl="0" fontAlgn="base">
              <a:spcBef>
                <a:spcPct val="0"/>
              </a:spcBef>
              <a:spcAft>
                <a:spcPct val="0"/>
              </a:spcAft>
              <a:defRPr sz="4000">
                <a:solidFill>
                  <a:schemeClr val="tx2"/>
                </a:solidFill>
                <a:latin typeface="Trebuchet MS" panose="020B0603020202020204" pitchFamily="34" charset="0"/>
              </a:defRPr>
            </a:lvl8pPr>
            <a:lvl9pPr marL="1828800" algn="l" rtl="0" fontAlgn="base">
              <a:spcBef>
                <a:spcPct val="0"/>
              </a:spcBef>
              <a:spcAft>
                <a:spcPct val="0"/>
              </a:spcAft>
              <a:defRPr sz="4000">
                <a:solidFill>
                  <a:schemeClr val="tx2"/>
                </a:solidFill>
                <a:latin typeface="Trebuchet MS" panose="020B0603020202020204" pitchFamily="34" charset="0"/>
              </a:defRPr>
            </a:lvl9pPr>
          </a:lstStyle>
          <a:p>
            <a:pPr algn="ctr" defTabSz="457200" eaLnBrk="1" hangingPunct="1">
              <a:spcAft>
                <a:spcPts val="600"/>
              </a:spcAft>
            </a:pPr>
            <a:r>
              <a:rPr lang="en-US" sz="4400" b="1">
                <a:ln w="3175" cmpd="sng">
                  <a:noFill/>
                </a:ln>
                <a:solidFill>
                  <a:prstClr val="white"/>
                </a:solidFill>
              </a:rPr>
              <a:t>Primary Repair</a:t>
            </a:r>
          </a:p>
        </p:txBody>
      </p:sp>
      <p:cxnSp>
        <p:nvCxnSpPr>
          <p:cNvPr id="10" name="Straight Connector 14">
            <a:extLst>
              <a:ext uri="{FF2B5EF4-FFF2-40B4-BE49-F238E27FC236}">
                <a16:creationId xmlns="" xmlns:a16="http://schemas.microsoft.com/office/drawing/2014/main" id="{ED867580-55A6-4E67-A38E-4D1E3D4FBAF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1483041" y="2400639"/>
            <a:ext cx="9273859"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1295402" y="2556932"/>
            <a:ext cx="9601196" cy="3318936"/>
          </a:xfrm>
        </p:spPr>
        <p:txBody>
          <a:bodyPr vert="horz" lIns="91440" tIns="45720" rIns="91440" bIns="45720" rtlCol="0" anchor="t">
            <a:normAutofit/>
          </a:bodyPr>
          <a:lstStyle/>
          <a:p>
            <a:pPr>
              <a:lnSpc>
                <a:spcPct val="90000"/>
              </a:lnSpc>
              <a:defRPr/>
            </a:pPr>
            <a:endParaRPr lang="en-US" sz="1400" b="1">
              <a:solidFill>
                <a:schemeClr val="bg1"/>
              </a:solidFill>
            </a:endParaRPr>
          </a:p>
          <a:p>
            <a:pPr marL="457200" indent="-457200">
              <a:lnSpc>
                <a:spcPct val="90000"/>
              </a:lnSpc>
              <a:defRPr/>
            </a:pPr>
            <a:r>
              <a:rPr lang="en-US" sz="1400">
                <a:solidFill>
                  <a:schemeClr val="bg1"/>
                </a:solidFill>
              </a:rPr>
              <a:t>Necessitates the presence of the following conditions</a:t>
            </a:r>
          </a:p>
          <a:p>
            <a:pPr marL="0" indent="0">
              <a:lnSpc>
                <a:spcPct val="90000"/>
              </a:lnSpc>
              <a:defRPr/>
            </a:pPr>
            <a:endParaRPr lang="en-US" sz="1400">
              <a:solidFill>
                <a:schemeClr val="bg1"/>
              </a:solidFill>
            </a:endParaRPr>
          </a:p>
          <a:p>
            <a:pPr lvl="1">
              <a:lnSpc>
                <a:spcPct val="90000"/>
              </a:lnSpc>
              <a:defRPr/>
            </a:pPr>
            <a:r>
              <a:rPr lang="en-US" sz="1400">
                <a:solidFill>
                  <a:schemeClr val="bg1"/>
                </a:solidFill>
              </a:rPr>
              <a:t>Small tear less than 2 cm</a:t>
            </a:r>
          </a:p>
          <a:p>
            <a:pPr lvl="1">
              <a:lnSpc>
                <a:spcPct val="90000"/>
              </a:lnSpc>
              <a:defRPr/>
            </a:pPr>
            <a:r>
              <a:rPr lang="en-US" sz="1400">
                <a:solidFill>
                  <a:schemeClr val="bg1"/>
                </a:solidFill>
              </a:rPr>
              <a:t>Little contamination and minimal fecal spillage</a:t>
            </a:r>
          </a:p>
          <a:p>
            <a:pPr lvl="1">
              <a:lnSpc>
                <a:spcPct val="90000"/>
              </a:lnSpc>
              <a:defRPr/>
            </a:pPr>
            <a:r>
              <a:rPr lang="en-US" sz="1400">
                <a:solidFill>
                  <a:schemeClr val="bg1"/>
                </a:solidFill>
              </a:rPr>
              <a:t>Interference in a time less than 8 hours from wound inflection</a:t>
            </a:r>
          </a:p>
          <a:p>
            <a:pPr lvl="1">
              <a:lnSpc>
                <a:spcPct val="90000"/>
              </a:lnSpc>
              <a:defRPr/>
            </a:pPr>
            <a:r>
              <a:rPr lang="en-US" sz="1400">
                <a:solidFill>
                  <a:schemeClr val="bg1"/>
                </a:solidFill>
              </a:rPr>
              <a:t>No other large bowel injuries</a:t>
            </a:r>
          </a:p>
          <a:p>
            <a:pPr lvl="1">
              <a:lnSpc>
                <a:spcPct val="90000"/>
              </a:lnSpc>
              <a:defRPr/>
            </a:pPr>
            <a:r>
              <a:rPr lang="en-US" sz="1400">
                <a:solidFill>
                  <a:schemeClr val="bg1"/>
                </a:solidFill>
              </a:rPr>
              <a:t>No other organ injuries</a:t>
            </a:r>
          </a:p>
          <a:p>
            <a:pPr lvl="1">
              <a:lnSpc>
                <a:spcPct val="90000"/>
              </a:lnSpc>
              <a:defRPr/>
            </a:pPr>
            <a:r>
              <a:rPr lang="en-US" sz="1400">
                <a:solidFill>
                  <a:schemeClr val="bg1"/>
                </a:solidFill>
              </a:rPr>
              <a:t>No hemodynamic shock</a:t>
            </a:r>
          </a:p>
          <a:p>
            <a:pPr>
              <a:lnSpc>
                <a:spcPct val="90000"/>
              </a:lnSpc>
              <a:defRPr/>
            </a:pPr>
            <a:endParaRPr lang="en-US" sz="1400">
              <a:solidFill>
                <a:schemeClr val="bg1"/>
              </a:solidFill>
            </a:endParaRPr>
          </a:p>
          <a:p>
            <a:pPr>
              <a:lnSpc>
                <a:spcPct val="90000"/>
              </a:lnSpc>
            </a:pPr>
            <a:endParaRPr lang="en-US" sz="1400">
              <a:solidFill>
                <a:schemeClr val="bg1"/>
              </a:solidFill>
            </a:endParaRPr>
          </a:p>
        </p:txBody>
      </p:sp>
    </p:spTree>
    <p:extLst>
      <p:ext uri="{BB962C8B-B14F-4D97-AF65-F5344CB8AC3E}">
        <p14:creationId xmlns:p14="http://schemas.microsoft.com/office/powerpoint/2010/main" val="2374152808"/>
      </p:ext>
    </p:extLst>
  </p:cSld>
  <p:clrMapOvr>
    <a:masterClrMapping/>
  </p:clrMapOvr>
  <p:transition spd="slow">
    <p:zoom/>
  </p:transition>
</p:sld>
</file>

<file path=ppt/slides/slide10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 xmlns:a16="http://schemas.microsoft.com/office/drawing/2014/main" id="{7E61F402-3445-458A-9A2B-D28FD288390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grpSp>
        <p:nvGrpSpPr>
          <p:cNvPr id="8" name="Group 11">
            <a:extLst>
              <a:ext uri="{FF2B5EF4-FFF2-40B4-BE49-F238E27FC236}">
                <a16:creationId xmlns="" xmlns:a16="http://schemas.microsoft.com/office/drawing/2014/main" id="{A673C096-95AE-4644-B76C-1DF1B667DC44}"/>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5734" y="0"/>
            <a:ext cx="12229961" cy="6856214"/>
            <a:chOff x="-15736" y="0"/>
            <a:chExt cx="12229962" cy="6856214"/>
          </a:xfrm>
        </p:grpSpPr>
        <p:pic>
          <p:nvPicPr>
            <p:cNvPr id="13" name="Picture 12">
              <a:extLst>
                <a:ext uri="{FF2B5EF4-FFF2-40B4-BE49-F238E27FC236}">
                  <a16:creationId xmlns="" xmlns:a16="http://schemas.microsoft.com/office/drawing/2014/main" id="{77A91835-418B-4867-87D7-1376A57F3F75}"/>
                </a:ext>
                <a:ext uri="{C183D7F6-B498-43B3-948B-1728B52AA6E4}">
                  <adec:decorative xmlns="" xmlns:adec="http://schemas.microsoft.com/office/drawing/2017/decorative" val="1"/>
                </a:ext>
              </a:extLst>
            </p:cNvPr>
            <p:cNvPicPr>
              <a:picLocks noChangeAspect="1"/>
            </p:cNvPicPr>
            <p:nvPr>
              <p:extLst>
                <p:ext uri="{386F3935-93C4-4BCD-93E2-E3B085C9AB24}">
                  <p16:designElem xmlns=""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13">
              <a:extLst>
                <a:ext uri="{FF2B5EF4-FFF2-40B4-BE49-F238E27FC236}">
                  <a16:creationId xmlns="" xmlns:a16="http://schemas.microsoft.com/office/drawing/2014/main" id="{65B511A1-E0EC-49FE-8068-9DA29CD00E9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5" name="Picture 14">
              <a:extLst>
                <a:ext uri="{FF2B5EF4-FFF2-40B4-BE49-F238E27FC236}">
                  <a16:creationId xmlns="" xmlns:a16="http://schemas.microsoft.com/office/drawing/2014/main" id="{4A61BC5F-ADA4-4DBA-9C6B-E17E0B82EC54}"/>
                </a:ext>
                <a:ext uri="{C183D7F6-B498-43B3-948B-1728B52AA6E4}">
                  <adec:decorative xmlns="" xmlns:adec="http://schemas.microsoft.com/office/drawing/2017/decorative" val="1"/>
                </a:ext>
              </a:extLst>
            </p:cNvPr>
            <p:cNvPicPr>
              <a:picLocks noChangeAspect="1"/>
            </p:cNvPicPr>
            <p:nvPr>
              <p:extLst>
                <p:ext uri="{386F3935-93C4-4BCD-93E2-E3B085C9AB24}">
                  <p16:designElem xmlns=""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5">
              <a:extLst>
                <a:ext uri="{FF2B5EF4-FFF2-40B4-BE49-F238E27FC236}">
                  <a16:creationId xmlns="" xmlns:a16="http://schemas.microsoft.com/office/drawing/2014/main" id="{1CE6F7D2-ACED-47D2-BEFD-FB26F75374A1}"/>
                </a:ext>
                <a:ext uri="{C183D7F6-B498-43B3-948B-1728B52AA6E4}">
                  <adec:decorative xmlns="" xmlns:adec="http://schemas.microsoft.com/office/drawing/2017/decorative" val="1"/>
                </a:ext>
              </a:extLst>
            </p:cNvPr>
            <p:cNvPicPr>
              <a:picLocks noChangeAspect="1"/>
            </p:cNvPicPr>
            <p:nvPr>
              <p:extLst>
                <p:ext uri="{386F3935-93C4-4BCD-93E2-E3B085C9AB24}">
                  <p16:designElem xmlns=""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4" name="Rectangle 2"/>
          <p:cNvSpPr txBox="1">
            <a:spLocks noChangeArrowheads="1"/>
          </p:cNvSpPr>
          <p:nvPr/>
        </p:nvSpPr>
        <p:spPr bwMode="auto">
          <a:xfrm>
            <a:off x="1295401" y="982135"/>
            <a:ext cx="3660056" cy="132537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b" anchorCtr="0" compatLnSpc="1">
            <a:prstTxWarp prst="textNoShape">
              <a:avLst/>
            </a:prstTxWarp>
            <a:normAutofit/>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anose="020B0603020202020204" pitchFamily="34" charset="0"/>
              </a:defRPr>
            </a:lvl2pPr>
            <a:lvl3pPr algn="l" rtl="0" eaLnBrk="0" fontAlgn="base" hangingPunct="0">
              <a:spcBef>
                <a:spcPct val="0"/>
              </a:spcBef>
              <a:spcAft>
                <a:spcPct val="0"/>
              </a:spcAft>
              <a:defRPr sz="4000">
                <a:solidFill>
                  <a:schemeClr val="tx2"/>
                </a:solidFill>
                <a:latin typeface="Trebuchet MS" panose="020B0603020202020204" pitchFamily="34" charset="0"/>
              </a:defRPr>
            </a:lvl3pPr>
            <a:lvl4pPr algn="l" rtl="0" eaLnBrk="0" fontAlgn="base" hangingPunct="0">
              <a:spcBef>
                <a:spcPct val="0"/>
              </a:spcBef>
              <a:spcAft>
                <a:spcPct val="0"/>
              </a:spcAft>
              <a:defRPr sz="4000">
                <a:solidFill>
                  <a:schemeClr val="tx2"/>
                </a:solidFill>
                <a:latin typeface="Trebuchet MS" panose="020B0603020202020204" pitchFamily="34" charset="0"/>
              </a:defRPr>
            </a:lvl4pPr>
            <a:lvl5pPr algn="l" rtl="0" eaLnBrk="0" fontAlgn="base" hangingPunct="0">
              <a:spcBef>
                <a:spcPct val="0"/>
              </a:spcBef>
              <a:spcAft>
                <a:spcPct val="0"/>
              </a:spcAft>
              <a:defRPr sz="4000">
                <a:solidFill>
                  <a:schemeClr val="tx2"/>
                </a:solidFill>
                <a:latin typeface="Trebuchet MS" panose="020B0603020202020204" pitchFamily="34" charset="0"/>
              </a:defRPr>
            </a:lvl5pPr>
            <a:lvl6pPr marL="457200" algn="l" rtl="0" fontAlgn="base">
              <a:spcBef>
                <a:spcPct val="0"/>
              </a:spcBef>
              <a:spcAft>
                <a:spcPct val="0"/>
              </a:spcAft>
              <a:defRPr sz="4000">
                <a:solidFill>
                  <a:schemeClr val="tx2"/>
                </a:solidFill>
                <a:latin typeface="Trebuchet MS" panose="020B0603020202020204" pitchFamily="34" charset="0"/>
              </a:defRPr>
            </a:lvl6pPr>
            <a:lvl7pPr marL="914400" algn="l" rtl="0" fontAlgn="base">
              <a:spcBef>
                <a:spcPct val="0"/>
              </a:spcBef>
              <a:spcAft>
                <a:spcPct val="0"/>
              </a:spcAft>
              <a:defRPr sz="4000">
                <a:solidFill>
                  <a:schemeClr val="tx2"/>
                </a:solidFill>
                <a:latin typeface="Trebuchet MS" panose="020B0603020202020204" pitchFamily="34" charset="0"/>
              </a:defRPr>
            </a:lvl7pPr>
            <a:lvl8pPr marL="1371600" algn="l" rtl="0" fontAlgn="base">
              <a:spcBef>
                <a:spcPct val="0"/>
              </a:spcBef>
              <a:spcAft>
                <a:spcPct val="0"/>
              </a:spcAft>
              <a:defRPr sz="4000">
                <a:solidFill>
                  <a:schemeClr val="tx2"/>
                </a:solidFill>
                <a:latin typeface="Trebuchet MS" panose="020B0603020202020204" pitchFamily="34" charset="0"/>
              </a:defRPr>
            </a:lvl8pPr>
            <a:lvl9pPr marL="1828800" algn="l" rtl="0" fontAlgn="base">
              <a:spcBef>
                <a:spcPct val="0"/>
              </a:spcBef>
              <a:spcAft>
                <a:spcPct val="0"/>
              </a:spcAft>
              <a:defRPr sz="4000">
                <a:solidFill>
                  <a:schemeClr val="tx2"/>
                </a:solidFill>
                <a:latin typeface="Trebuchet MS" panose="020B0603020202020204" pitchFamily="34" charset="0"/>
              </a:defRPr>
            </a:lvl9pPr>
          </a:lstStyle>
          <a:p>
            <a:pPr algn="ctr" defTabSz="457200" eaLnBrk="1" hangingPunct="1">
              <a:spcAft>
                <a:spcPts val="600"/>
              </a:spcAft>
            </a:pPr>
            <a:r>
              <a:rPr lang="en-US" sz="2400" b="1">
                <a:ln w="3175" cmpd="sng">
                  <a:noFill/>
                </a:ln>
                <a:solidFill>
                  <a:srgbClr val="262626"/>
                </a:solidFill>
              </a:rPr>
              <a:t>Colostomy</a:t>
            </a:r>
          </a:p>
        </p:txBody>
      </p:sp>
      <p:cxnSp>
        <p:nvCxnSpPr>
          <p:cNvPr id="18" name="Straight Connector 17">
            <a:extLst>
              <a:ext uri="{FF2B5EF4-FFF2-40B4-BE49-F238E27FC236}">
                <a16:creationId xmlns="" xmlns:a16="http://schemas.microsoft.com/office/drawing/2014/main" id="{2BE880E9-2B86-4CDB-B5B7-308745CDD19D}"/>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1295402" y="2400639"/>
            <a:ext cx="3660057"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1295402" y="2493774"/>
            <a:ext cx="3660057" cy="3382094"/>
          </a:xfrm>
        </p:spPr>
        <p:txBody>
          <a:bodyPr vert="horz" lIns="91440" tIns="45720" rIns="91440" bIns="45720" rtlCol="0" anchor="t">
            <a:normAutofit/>
          </a:bodyPr>
          <a:lstStyle/>
          <a:p>
            <a:pPr algn="ctr"/>
            <a:r>
              <a:rPr lang="en-US" sz="1400">
                <a:solidFill>
                  <a:srgbClr val="262626"/>
                </a:solidFill>
              </a:rPr>
              <a:t>Several different styles of colostomies are used to manage colonic injuries. </a:t>
            </a:r>
          </a:p>
          <a:p>
            <a:pPr algn="ctr"/>
            <a:r>
              <a:rPr lang="en-US" sz="1400" b="1">
                <a:solidFill>
                  <a:srgbClr val="262626"/>
                </a:solidFill>
              </a:rPr>
              <a:t>Advantage</a:t>
            </a:r>
            <a:r>
              <a:rPr lang="en-US" sz="1400">
                <a:solidFill>
                  <a:srgbClr val="262626"/>
                </a:solidFill>
              </a:rPr>
              <a:t> of colostomy is that it avoids an unprotected suture line in the abdomen.</a:t>
            </a:r>
          </a:p>
          <a:p>
            <a:pPr algn="ctr"/>
            <a:endParaRPr lang="en-US" sz="1400">
              <a:solidFill>
                <a:srgbClr val="262626"/>
              </a:solidFill>
            </a:endParaRPr>
          </a:p>
          <a:p>
            <a:pPr algn="ctr"/>
            <a:r>
              <a:rPr lang="en-US" sz="1400" b="1">
                <a:solidFill>
                  <a:srgbClr val="262626"/>
                </a:solidFill>
              </a:rPr>
              <a:t>Disadvantage</a:t>
            </a:r>
            <a:r>
              <a:rPr lang="en-US" sz="1400">
                <a:solidFill>
                  <a:srgbClr val="262626"/>
                </a:solidFill>
              </a:rPr>
              <a:t> is that a second operation is required to close the colostomy. </a:t>
            </a:r>
          </a:p>
          <a:p>
            <a:pPr algn="ctr"/>
            <a:endParaRPr lang="en-US" sz="1400">
              <a:solidFill>
                <a:srgbClr val="262626"/>
              </a:solidFill>
            </a:endParaRPr>
          </a:p>
        </p:txBody>
      </p:sp>
      <p:pic>
        <p:nvPicPr>
          <p:cNvPr id="5" name="Picture 4" descr="colostomy.jpg"/>
          <p:cNvPicPr>
            <a:picLocks noChangeAspect="1"/>
          </p:cNvPicPr>
          <p:nvPr/>
        </p:nvPicPr>
        <p:blipFill>
          <a:blip r:embed="rId5"/>
          <a:stretch>
            <a:fillRect/>
          </a:stretch>
        </p:blipFill>
        <p:spPr>
          <a:xfrm>
            <a:off x="5418670" y="2003519"/>
            <a:ext cx="5469465" cy="2850958"/>
          </a:xfrm>
          <a:prstGeom prst="rect">
            <a:avLst/>
          </a:prstGeom>
          <a:ln w="57150" cmpd="thickThin">
            <a:solidFill>
              <a:srgbClr val="7F7F7F"/>
            </a:solidFill>
            <a:miter lim="800000"/>
          </a:ln>
        </p:spPr>
      </p:pic>
    </p:spTree>
    <p:extLst>
      <p:ext uri="{BB962C8B-B14F-4D97-AF65-F5344CB8AC3E}">
        <p14:creationId xmlns:p14="http://schemas.microsoft.com/office/powerpoint/2010/main" val="1134674236"/>
      </p:ext>
    </p:extLst>
  </p:cSld>
  <p:clrMapOvr>
    <a:masterClrMapping/>
  </p:clrMapOvr>
  <p:transition spd="slow">
    <p:zoom/>
  </p:transition>
</p:sld>
</file>

<file path=ppt/slides/slide10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 xmlns:a16="http://schemas.microsoft.com/office/drawing/2014/main" id="{C617B5E7-82EF-4F98-88F9-C0D5A5E8239B}"/>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5734" y="0"/>
            <a:ext cx="12229961" cy="6856214"/>
            <a:chOff x="-15736" y="0"/>
            <a:chExt cx="12229962" cy="6856214"/>
          </a:xfrm>
        </p:grpSpPr>
        <p:pic>
          <p:nvPicPr>
            <p:cNvPr id="13" name="Picture 12">
              <a:extLst>
                <a:ext uri="{FF2B5EF4-FFF2-40B4-BE49-F238E27FC236}">
                  <a16:creationId xmlns="" xmlns:a16="http://schemas.microsoft.com/office/drawing/2014/main" id="{EDA38C96-883D-497B-8F5D-D7E435243DA2}"/>
                </a:ext>
                <a:ext uri="{C183D7F6-B498-43B3-948B-1728B52AA6E4}">
                  <adec:decorative xmlns="" xmlns:adec="http://schemas.microsoft.com/office/drawing/2017/decorative" val="1"/>
                </a:ext>
              </a:extLst>
            </p:cNvPr>
            <p:cNvPicPr>
              <a:picLocks noChangeAspect="1"/>
            </p:cNvPicPr>
            <p:nvPr>
              <p:extLst>
                <p:ext uri="{386F3935-93C4-4BCD-93E2-E3B085C9AB24}">
                  <p16:designElem xmlns=""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a:extLst>
                <a:ext uri="{FF2B5EF4-FFF2-40B4-BE49-F238E27FC236}">
                  <a16:creationId xmlns="" xmlns:a16="http://schemas.microsoft.com/office/drawing/2014/main" id="{DB488A02-ECF8-47A5-806C-8CDF9935E68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5" name="Picture 14">
              <a:extLst>
                <a:ext uri="{FF2B5EF4-FFF2-40B4-BE49-F238E27FC236}">
                  <a16:creationId xmlns="" xmlns:a16="http://schemas.microsoft.com/office/drawing/2014/main" id="{40566D3B-3450-407D-9C9E-622BF0D9786C}"/>
                </a:ext>
                <a:ext uri="{C183D7F6-B498-43B3-948B-1728B52AA6E4}">
                  <adec:decorative xmlns="" xmlns:adec="http://schemas.microsoft.com/office/drawing/2017/decorative" val="1"/>
                </a:ext>
              </a:extLst>
            </p:cNvPr>
            <p:cNvPicPr>
              <a:picLocks noChangeAspect="1"/>
            </p:cNvPicPr>
            <p:nvPr>
              <p:extLst>
                <p:ext uri="{386F3935-93C4-4BCD-93E2-E3B085C9AB24}">
                  <p16:designElem xmlns=""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6" name="Picture 15">
              <a:extLst>
                <a:ext uri="{FF2B5EF4-FFF2-40B4-BE49-F238E27FC236}">
                  <a16:creationId xmlns="" xmlns:a16="http://schemas.microsoft.com/office/drawing/2014/main" id="{04FE625F-F961-4FE5-95C8-0AE28A5D55C3}"/>
                </a:ext>
                <a:ext uri="{C183D7F6-B498-43B3-948B-1728B52AA6E4}">
                  <adec:decorative xmlns="" xmlns:adec="http://schemas.microsoft.com/office/drawing/2017/decorative" val="1"/>
                </a:ext>
              </a:extLst>
            </p:cNvPr>
            <p:cNvPicPr>
              <a:picLocks noChangeAspect="1"/>
            </p:cNvPicPr>
            <p:nvPr>
              <p:extLst>
                <p:ext uri="{386F3935-93C4-4BCD-93E2-E3B085C9AB24}">
                  <p16:designElem xmlns=""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8" name="Straight Connector 17">
            <a:extLst>
              <a:ext uri="{FF2B5EF4-FFF2-40B4-BE49-F238E27FC236}">
                <a16:creationId xmlns="" xmlns:a16="http://schemas.microsoft.com/office/drawing/2014/main" id="{F54A39E9-7329-429E-AA37-59887458780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1396169" y="2421466"/>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20" name="Rectangle 19">
            <a:extLst>
              <a:ext uri="{FF2B5EF4-FFF2-40B4-BE49-F238E27FC236}">
                <a16:creationId xmlns="" xmlns:a16="http://schemas.microsoft.com/office/drawing/2014/main" id="{4A2AAA7B-DD5A-486B-B28F-F1958831530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grpSp>
        <p:nvGrpSpPr>
          <p:cNvPr id="22" name="Group 21">
            <a:extLst>
              <a:ext uri="{FF2B5EF4-FFF2-40B4-BE49-F238E27FC236}">
                <a16:creationId xmlns="" xmlns:a16="http://schemas.microsoft.com/office/drawing/2014/main" id="{3DB99B21-A649-42D2-BB86-486C2E73A089}"/>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5734" y="0"/>
            <a:ext cx="12229961" cy="6856214"/>
            <a:chOff x="-15736" y="0"/>
            <a:chExt cx="12229962" cy="6856214"/>
          </a:xfrm>
        </p:grpSpPr>
        <p:pic>
          <p:nvPicPr>
            <p:cNvPr id="23" name="Picture 22">
              <a:extLst>
                <a:ext uri="{FF2B5EF4-FFF2-40B4-BE49-F238E27FC236}">
                  <a16:creationId xmlns="" xmlns:a16="http://schemas.microsoft.com/office/drawing/2014/main" id="{4A631EEB-EF96-4032-8B47-62220C1316EB}"/>
                </a:ext>
                <a:ext uri="{C183D7F6-B498-43B3-948B-1728B52AA6E4}">
                  <adec:decorative xmlns="" xmlns:adec="http://schemas.microsoft.com/office/drawing/2017/decorative" val="1"/>
                </a:ext>
              </a:extLst>
            </p:cNvPr>
            <p:cNvPicPr>
              <a:picLocks noChangeAspect="1"/>
            </p:cNvPicPr>
            <p:nvPr>
              <p:extLst>
                <p:ext uri="{386F3935-93C4-4BCD-93E2-E3B085C9AB24}">
                  <p16:designElem xmlns=""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4" name="Rectangle 23">
              <a:extLst>
                <a:ext uri="{FF2B5EF4-FFF2-40B4-BE49-F238E27FC236}">
                  <a16:creationId xmlns="" xmlns:a16="http://schemas.microsoft.com/office/drawing/2014/main" id="{90B37569-6E3D-4B34-AD3E-0FC79D7CB98D}"/>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5" name="Picture 24">
              <a:extLst>
                <a:ext uri="{FF2B5EF4-FFF2-40B4-BE49-F238E27FC236}">
                  <a16:creationId xmlns="" xmlns:a16="http://schemas.microsoft.com/office/drawing/2014/main" id="{A3A0A741-DE46-43B7-A732-2C6D71E7B115}"/>
                </a:ext>
                <a:ext uri="{C183D7F6-B498-43B3-948B-1728B52AA6E4}">
                  <adec:decorative xmlns="" xmlns:adec="http://schemas.microsoft.com/office/drawing/2017/decorative" val="1"/>
                </a:ext>
              </a:extLst>
            </p:cNvPr>
            <p:cNvPicPr>
              <a:picLocks noChangeAspect="1"/>
            </p:cNvPicPr>
            <p:nvPr>
              <p:extLst>
                <p:ext uri="{386F3935-93C4-4BCD-93E2-E3B085C9AB24}">
                  <p16:designElem xmlns=""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6" name="Picture 25">
              <a:extLst>
                <a:ext uri="{FF2B5EF4-FFF2-40B4-BE49-F238E27FC236}">
                  <a16:creationId xmlns="" xmlns:a16="http://schemas.microsoft.com/office/drawing/2014/main" id="{3FB4AD13-112F-436E-9596-F7557110C0DC}"/>
                </a:ext>
                <a:ext uri="{C183D7F6-B498-43B3-948B-1728B52AA6E4}">
                  <adec:decorative xmlns="" xmlns:adec="http://schemas.microsoft.com/office/drawing/2017/decorative" val="1"/>
                </a:ext>
              </a:extLst>
            </p:cNvPr>
            <p:cNvPicPr>
              <a:picLocks noChangeAspect="1"/>
            </p:cNvPicPr>
            <p:nvPr>
              <p:extLst>
                <p:ext uri="{386F3935-93C4-4BCD-93E2-E3B085C9AB24}">
                  <p16:designElem xmlns=""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p:cNvSpPr>
            <a:spLocks noGrp="1"/>
          </p:cNvSpPr>
          <p:nvPr>
            <p:ph type="title"/>
          </p:nvPr>
        </p:nvSpPr>
        <p:spPr>
          <a:xfrm>
            <a:off x="1180102" y="982135"/>
            <a:ext cx="6354633" cy="1303867"/>
          </a:xfrm>
        </p:spPr>
        <p:txBody>
          <a:bodyPr vert="horz" lIns="91440" tIns="45720" rIns="91440" bIns="45720" rtlCol="0" anchor="ctr">
            <a:normAutofit/>
          </a:bodyPr>
          <a:lstStyle/>
          <a:p>
            <a:r>
              <a:rPr lang="en-US" sz="4100"/>
              <a:t>Types of colostomies</a:t>
            </a:r>
          </a:p>
        </p:txBody>
      </p:sp>
      <p:cxnSp>
        <p:nvCxnSpPr>
          <p:cNvPr id="28" name="Straight Connector 27">
            <a:extLst>
              <a:ext uri="{FF2B5EF4-FFF2-40B4-BE49-F238E27FC236}">
                <a16:creationId xmlns="" xmlns:a16="http://schemas.microsoft.com/office/drawing/2014/main" id="{496D98D9-A8AD-432E-BD4E-FF80012442F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1477056" y="2400639"/>
            <a:ext cx="5760720" cy="0"/>
          </a:xfrm>
          <a:prstGeom prst="line">
            <a:avLst/>
          </a:prstGeom>
        </p:spPr>
        <p:style>
          <a:lnRef idx="2">
            <a:schemeClr val="accent1"/>
          </a:lnRef>
          <a:fillRef idx="0">
            <a:schemeClr val="accent1"/>
          </a:fillRef>
          <a:effectRef idx="1">
            <a:schemeClr val="accent1"/>
          </a:effectRef>
          <a:fontRef idx="minor">
            <a:schemeClr val="tx1"/>
          </a:fontRef>
        </p:style>
      </p:cxnSp>
      <p:sp>
        <p:nvSpPr>
          <p:cNvPr id="5" name="Content Placeholder 4"/>
          <p:cNvSpPr>
            <a:spLocks noGrp="1"/>
          </p:cNvSpPr>
          <p:nvPr>
            <p:ph sz="half" idx="2"/>
          </p:nvPr>
        </p:nvSpPr>
        <p:spPr>
          <a:xfrm>
            <a:off x="1167386" y="2556932"/>
            <a:ext cx="6380065" cy="3318936"/>
          </a:xfrm>
        </p:spPr>
        <p:txBody>
          <a:bodyPr vert="horz" lIns="91440" tIns="45720" rIns="91440" bIns="45720" rtlCol="0" anchor="t">
            <a:normAutofit/>
          </a:bodyPr>
          <a:lstStyle/>
          <a:p>
            <a:pPr>
              <a:lnSpc>
                <a:spcPct val="90000"/>
              </a:lnSpc>
            </a:pPr>
            <a:r>
              <a:rPr lang="en-US" sz="1900"/>
              <a:t>Ther three possibilities: (1) If the wound involves part of the circumference of the gut, you can make a loop colostomy without dividing the gut, as in E. Loop colostomies are easier in the transverse or sigmoid colon.</a:t>
            </a:r>
          </a:p>
          <a:p>
            <a:pPr>
              <a:lnSpc>
                <a:spcPct val="90000"/>
              </a:lnSpc>
            </a:pPr>
            <a:r>
              <a:rPr lang="en-US" sz="1900"/>
              <a:t>But if you mobilise the colon properly you can use them anywhere at or beyond the hepatic flexure. The loop must lie easily on the abdominal wall without tension. If it is tight, it will gradually retract and cause great problems with abdominal wall abscesses</a:t>
            </a:r>
          </a:p>
        </p:txBody>
      </p:sp>
      <p:pic>
        <p:nvPicPr>
          <p:cNvPr id="6" name="Content Placeholder 4"/>
          <p:cNvPicPr>
            <a:picLocks noGrp="1" noChangeAspect="1"/>
          </p:cNvPicPr>
          <p:nvPr>
            <p:ph sz="half" idx="1"/>
          </p:nvPr>
        </p:nvPicPr>
        <p:blipFill rotWithShape="1">
          <a:blip r:embed="rId5"/>
          <a:srcRect l="8521" r="23536" b="-8"/>
          <a:stretch/>
        </p:blipFill>
        <p:spPr>
          <a:xfrm>
            <a:off x="8137324" y="1158024"/>
            <a:ext cx="2839277" cy="2066544"/>
          </a:xfrm>
          <a:prstGeom prst="rect">
            <a:avLst/>
          </a:prstGeom>
          <a:ln w="57150" cmpd="thickThin">
            <a:solidFill>
              <a:schemeClr val="tx1">
                <a:lumMod val="50000"/>
                <a:lumOff val="50000"/>
              </a:schemeClr>
            </a:solidFill>
            <a:miter lim="800000"/>
          </a:ln>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32647" r="-2" b="-2"/>
          <a:stretch/>
        </p:blipFill>
        <p:spPr>
          <a:xfrm>
            <a:off x="8135452" y="3631646"/>
            <a:ext cx="2843021" cy="2066544"/>
          </a:xfrm>
          <a:prstGeom prst="rect">
            <a:avLst/>
          </a:prstGeom>
          <a:ln w="57150" cmpd="thickThin">
            <a:solidFill>
              <a:schemeClr val="tx1">
                <a:lumMod val="50000"/>
                <a:lumOff val="50000"/>
              </a:schemeClr>
            </a:solidFill>
            <a:miter lim="800000"/>
          </a:ln>
        </p:spPr>
      </p:pic>
    </p:spTree>
    <p:extLst>
      <p:ext uri="{BB962C8B-B14F-4D97-AF65-F5344CB8AC3E}">
        <p14:creationId xmlns:p14="http://schemas.microsoft.com/office/powerpoint/2010/main" val="1414317065"/>
      </p:ext>
    </p:extLst>
  </p:cSld>
  <p:clrMapOvr>
    <a:masterClrMapping/>
  </p:clrMapOvr>
  <p:transition spd="slow">
    <p:zoom/>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stretch>
            <a:fillRect/>
          </a:stretch>
        </p:blipFill>
        <p:spPr>
          <a:xfrm>
            <a:off x="6073725" y="0"/>
            <a:ext cx="6118275" cy="3236976"/>
          </a:xfrm>
          <a:prstGeom prst="rect">
            <a:avLst/>
          </a:prstGeom>
        </p:spPr>
      </p:pic>
      <p:graphicFrame>
        <p:nvGraphicFramePr>
          <p:cNvPr id="10" name="Content Placeholder 3">
            <a:extLst>
              <a:ext uri="{FF2B5EF4-FFF2-40B4-BE49-F238E27FC236}">
                <a16:creationId xmlns="" xmlns:a16="http://schemas.microsoft.com/office/drawing/2014/main" id="{4DEDA597-7833-411F-B23F-A20DE7AAA284}"/>
              </a:ext>
            </a:extLst>
          </p:cNvPr>
          <p:cNvGraphicFramePr>
            <a:graphicFrameLocks noGrp="1"/>
          </p:cNvGraphicFramePr>
          <p:nvPr>
            <p:ph sz="half" idx="2"/>
            <p:extLst>
              <p:ext uri="{D42A27DB-BD31-4B8C-83A1-F6EECF244321}">
                <p14:modId xmlns:p14="http://schemas.microsoft.com/office/powerpoint/2010/main" val="91501605"/>
              </p:ext>
            </p:extLst>
          </p:nvPr>
        </p:nvGraphicFramePr>
        <p:xfrm>
          <a:off x="796955" y="706775"/>
          <a:ext cx="5384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05600" y="3733800"/>
            <a:ext cx="5136205" cy="2514600"/>
          </a:xfrm>
          <a:prstGeom prst="rect">
            <a:avLst/>
          </a:prstGeom>
        </p:spPr>
      </p:pic>
    </p:spTree>
    <p:extLst>
      <p:ext uri="{BB962C8B-B14F-4D97-AF65-F5344CB8AC3E}">
        <p14:creationId xmlns:p14="http://schemas.microsoft.com/office/powerpoint/2010/main" val="1725941838"/>
      </p:ext>
    </p:extLst>
  </p:cSld>
  <p:clrMapOvr>
    <a:masterClrMapping/>
  </p:clrMapOvr>
  <p:transition spd="slow">
    <p:zoom/>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stretch>
            <a:fillRect/>
          </a:stretch>
        </p:blipFill>
        <p:spPr>
          <a:xfrm>
            <a:off x="5194094" y="1676400"/>
            <a:ext cx="6997908" cy="4059936"/>
          </a:xfrm>
          <a:prstGeom prst="rect">
            <a:avLst/>
          </a:prstGeom>
        </p:spPr>
      </p:pic>
      <p:sp>
        <p:nvSpPr>
          <p:cNvPr id="4" name="Content Placeholder 3"/>
          <p:cNvSpPr>
            <a:spLocks noGrp="1"/>
          </p:cNvSpPr>
          <p:nvPr>
            <p:ph sz="half" idx="2"/>
          </p:nvPr>
        </p:nvSpPr>
        <p:spPr>
          <a:xfrm>
            <a:off x="461395" y="1209413"/>
            <a:ext cx="5384800" cy="4525963"/>
          </a:xfrm>
        </p:spPr>
        <p:txBody>
          <a:bodyPr/>
          <a:lstStyle/>
          <a:p>
            <a:pPr algn="l">
              <a:buNone/>
            </a:pPr>
            <a:r>
              <a:rPr lang="en-US" dirty="0"/>
              <a:t>If you have to resect a longer length of gut (more than about 5 cm), you cannot bring the two cut ends out of the same incision. So you will have to bring them out through separate incisions as </a:t>
            </a:r>
            <a:r>
              <a:rPr lang="en-US" dirty="0" err="1"/>
              <a:t>faecal</a:t>
            </a:r>
            <a:r>
              <a:rPr lang="en-US" dirty="0"/>
              <a:t> and mucous colostomies (G)</a:t>
            </a:r>
            <a:endParaRPr lang="ar-IQ" dirty="0"/>
          </a:p>
        </p:txBody>
      </p:sp>
    </p:spTree>
    <p:extLst>
      <p:ext uri="{BB962C8B-B14F-4D97-AF65-F5344CB8AC3E}">
        <p14:creationId xmlns:p14="http://schemas.microsoft.com/office/powerpoint/2010/main" val="1657687476"/>
      </p:ext>
    </p:extLst>
  </p:cSld>
  <p:clrMapOvr>
    <a:masterClrMapping/>
  </p:clrMapOvr>
  <p:transition spd="slow">
    <p:zoom/>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a:blip r:embed="rId2"/>
          <a:stretch>
            <a:fillRect/>
          </a:stretch>
        </p:blipFill>
        <p:spPr>
          <a:xfrm>
            <a:off x="1568452" y="2161275"/>
            <a:ext cx="9316963" cy="4183033"/>
          </a:xfrm>
          <a:prstGeom prst="rect">
            <a:avLst/>
          </a:prstGeom>
        </p:spPr>
      </p:pic>
      <p:sp>
        <p:nvSpPr>
          <p:cNvPr id="4" name="Content Placeholder 3"/>
          <p:cNvSpPr>
            <a:spLocks noGrp="1"/>
          </p:cNvSpPr>
          <p:nvPr>
            <p:ph sz="half" idx="2"/>
          </p:nvPr>
        </p:nvSpPr>
        <p:spPr>
          <a:xfrm>
            <a:off x="1214540" y="562205"/>
            <a:ext cx="5384800" cy="4525963"/>
          </a:xfrm>
        </p:spPr>
        <p:txBody>
          <a:bodyPr/>
          <a:lstStyle/>
          <a:p>
            <a:pPr algn="l">
              <a:buNone/>
            </a:pPr>
            <a:r>
              <a:rPr lang="en-US" dirty="0"/>
              <a:t>If the lower end of the gut is too short to bring out to the surface, you will have to use </a:t>
            </a:r>
            <a:r>
              <a:rPr lang="en-US" dirty="0">
                <a:solidFill>
                  <a:srgbClr val="FF0000"/>
                </a:solidFill>
              </a:rPr>
              <a:t>Hartmann’s procedure (H).</a:t>
            </a:r>
            <a:endParaRPr lang="ar-IQ" dirty="0">
              <a:solidFill>
                <a:srgbClr val="FF0000"/>
              </a:solidFill>
            </a:endParaRPr>
          </a:p>
        </p:txBody>
      </p:sp>
    </p:spTree>
    <p:extLst>
      <p:ext uri="{BB962C8B-B14F-4D97-AF65-F5344CB8AC3E}">
        <p14:creationId xmlns:p14="http://schemas.microsoft.com/office/powerpoint/2010/main" val="42435252"/>
      </p:ext>
    </p:extLst>
  </p:cSld>
  <p:clrMapOvr>
    <a:masterClrMapping/>
  </p:clrMapOvr>
  <p:transition spd="slow">
    <p:zoom/>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Diagram&#10;&#10;Description automatically generated">
            <a:extLst>
              <a:ext uri="{FF2B5EF4-FFF2-40B4-BE49-F238E27FC236}">
                <a16:creationId xmlns="" xmlns:a16="http://schemas.microsoft.com/office/drawing/2014/main" id="{90773CBB-EC58-456A-9606-EB2656E86EDB}"/>
              </a:ext>
            </a:extLst>
          </p:cNvPr>
          <p:cNvPicPr>
            <a:picLocks noChangeAspect="1"/>
          </p:cNvPicPr>
          <p:nvPr/>
        </p:nvPicPr>
        <p:blipFill>
          <a:blip r:embed="rId2"/>
          <a:stretch>
            <a:fillRect/>
          </a:stretch>
        </p:blipFill>
        <p:spPr>
          <a:xfrm>
            <a:off x="953551" y="523104"/>
            <a:ext cx="10480644" cy="5769853"/>
          </a:xfrm>
          <a:prstGeom prst="rect">
            <a:avLst/>
          </a:prstGeom>
        </p:spPr>
      </p:pic>
    </p:spTree>
    <p:extLst>
      <p:ext uri="{BB962C8B-B14F-4D97-AF65-F5344CB8AC3E}">
        <p14:creationId xmlns:p14="http://schemas.microsoft.com/office/powerpoint/2010/main" val="385482626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29705" name="Rectangle 71">
            <a:extLst>
              <a:ext uri="{FF2B5EF4-FFF2-40B4-BE49-F238E27FC236}">
                <a16:creationId xmlns="" xmlns:a16="http://schemas.microsoft.com/office/drawing/2014/main" id="{D12B819D-CC31-407E-85A4-38D86944A0B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9706" name="Rectangle 73">
            <a:extLst>
              <a:ext uri="{FF2B5EF4-FFF2-40B4-BE49-F238E27FC236}">
                <a16:creationId xmlns="" xmlns:a16="http://schemas.microsoft.com/office/drawing/2014/main" id="{1433B347-AE1B-487E-9813-FC88C0DD71A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4663" y="469900"/>
            <a:ext cx="11239500"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contourW="12700">
            <a:bevelT w="6350" h="6350"/>
            <a:contourClr>
              <a:schemeClr val="tx2">
                <a:lumMod val="75000"/>
                <a:lumOff val="2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9707" name="Rectangle 75">
            <a:extLst>
              <a:ext uri="{FF2B5EF4-FFF2-40B4-BE49-F238E27FC236}">
                <a16:creationId xmlns="" xmlns:a16="http://schemas.microsoft.com/office/drawing/2014/main" id="{7FE02B2F-D95A-47B1-8DA1-163D342608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9698" name="Title 4"/>
          <p:cNvSpPr>
            <a:spLocks noGrp="1"/>
          </p:cNvSpPr>
          <p:nvPr>
            <p:ph type="title"/>
          </p:nvPr>
        </p:nvSpPr>
        <p:spPr>
          <a:xfrm>
            <a:off x="1295403" y="982135"/>
            <a:ext cx="9601196" cy="1303867"/>
          </a:xfrm>
        </p:spPr>
        <p:txBody>
          <a:bodyPr>
            <a:normAutofit/>
          </a:bodyPr>
          <a:lstStyle/>
          <a:p>
            <a:pPr eaLnBrk="1" hangingPunct="1"/>
            <a:r>
              <a:rPr lang="id-ID" dirty="0" err="1">
                <a:solidFill>
                  <a:schemeClr val="bg1"/>
                </a:solidFill>
                <a:ea typeface="Calibri" pitchFamily="34" charset="0"/>
                <a:cs typeface="Times New Roman"/>
              </a:rPr>
              <a:t>Exteriorized</a:t>
            </a:r>
            <a:r>
              <a:rPr lang="id-ID" dirty="0">
                <a:solidFill>
                  <a:schemeClr val="bg1"/>
                </a:solidFill>
                <a:ea typeface="Calibri" pitchFamily="34" charset="0"/>
                <a:cs typeface="Times New Roman"/>
              </a:rPr>
              <a:t> </a:t>
            </a:r>
            <a:r>
              <a:rPr lang="id-ID" dirty="0" err="1">
                <a:solidFill>
                  <a:schemeClr val="bg1"/>
                </a:solidFill>
                <a:ea typeface="Calibri" pitchFamily="34" charset="0"/>
                <a:cs typeface="Times New Roman"/>
              </a:rPr>
              <a:t>repairs</a:t>
            </a:r>
            <a:endParaRPr lang="ar-JO" dirty="0" err="1">
              <a:solidFill>
                <a:schemeClr val="bg1"/>
              </a:solidFill>
              <a:ea typeface="Calibri" pitchFamily="34" charset="0"/>
              <a:cs typeface="Times New Roman"/>
            </a:endParaRPr>
          </a:p>
        </p:txBody>
      </p:sp>
      <p:cxnSp>
        <p:nvCxnSpPr>
          <p:cNvPr id="29708" name="Straight Connector 77">
            <a:extLst>
              <a:ext uri="{FF2B5EF4-FFF2-40B4-BE49-F238E27FC236}">
                <a16:creationId xmlns="" xmlns:a16="http://schemas.microsoft.com/office/drawing/2014/main" id="{ED867580-55A6-4E67-A38E-4D1E3D4FBAF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1483041" y="2400639"/>
            <a:ext cx="9273859"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29699" name="Content Placeholder 2"/>
          <p:cNvSpPr>
            <a:spLocks noGrp="1"/>
          </p:cNvSpPr>
          <p:nvPr>
            <p:ph idx="1"/>
          </p:nvPr>
        </p:nvSpPr>
        <p:spPr>
          <a:xfrm>
            <a:off x="1295402" y="2556932"/>
            <a:ext cx="9601196" cy="3318936"/>
          </a:xfrm>
        </p:spPr>
        <p:txBody>
          <a:bodyPr>
            <a:normAutofit/>
          </a:bodyPr>
          <a:lstStyle/>
          <a:p>
            <a:pPr marL="520700" indent="-457200" rtl="0" eaLnBrk="1" hangingPunct="1">
              <a:lnSpc>
                <a:spcPct val="90000"/>
              </a:lnSpc>
            </a:pPr>
            <a:r>
              <a:rPr lang="id-ID" sz="2200">
                <a:solidFill>
                  <a:schemeClr val="bg1"/>
                </a:solidFill>
                <a:ea typeface="Calibri" pitchFamily="34" charset="0"/>
                <a:cs typeface="Times New Roman" pitchFamily="18" charset="0"/>
              </a:rPr>
              <a:t>Exteriorized repairs are created by the suspending of a repaired perforation or anastomosis on the abdominal wall with an appliance after the fashion of a loop colostomy.</a:t>
            </a:r>
          </a:p>
          <a:p>
            <a:pPr marL="520700" indent="-457200" rtl="0" eaLnBrk="1" hangingPunct="1">
              <a:lnSpc>
                <a:spcPct val="90000"/>
              </a:lnSpc>
            </a:pPr>
            <a:r>
              <a:rPr lang="id-ID" sz="2200">
                <a:solidFill>
                  <a:schemeClr val="bg1"/>
                </a:solidFill>
                <a:ea typeface="Calibri" pitchFamily="34" charset="0"/>
                <a:cs typeface="Times New Roman" pitchFamily="18" charset="0"/>
              </a:rPr>
              <a:t> If after 10 days the suture line does not leak, it can be returned to the abdominal cavity under local anesthesia without subsequent risk of leakage. </a:t>
            </a:r>
          </a:p>
          <a:p>
            <a:pPr marL="520700" indent="-457200" rtl="0" eaLnBrk="1" hangingPunct="1">
              <a:lnSpc>
                <a:spcPct val="90000"/>
              </a:lnSpc>
            </a:pPr>
            <a:r>
              <a:rPr lang="id-ID" sz="2200">
                <a:solidFill>
                  <a:schemeClr val="bg1"/>
                </a:solidFill>
                <a:ea typeface="Calibri" pitchFamily="34" charset="0"/>
                <a:cs typeface="Times New Roman" pitchFamily="18" charset="0"/>
              </a:rPr>
              <a:t>If the repair breaks down before 10 days, it is treated as a loop colostomy. Healing is successful in 50 to 60 percent of cases. </a:t>
            </a:r>
          </a:p>
        </p:txBody>
      </p:sp>
    </p:spTree>
    <p:extLst>
      <p:ext uri="{BB962C8B-B14F-4D97-AF65-F5344CB8AC3E}">
        <p14:creationId xmlns:p14="http://schemas.microsoft.com/office/powerpoint/2010/main" val="2242029977"/>
      </p:ext>
    </p:extLst>
  </p:cSld>
  <p:clrMapOvr>
    <a:masterClrMapping/>
  </p:clrMapOvr>
  <p:transition spd="slow">
    <p:zoom/>
  </p:transition>
</p:sld>
</file>

<file path=ppt/slides/slide10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 xmlns:a16="http://schemas.microsoft.com/office/drawing/2014/main" id="{749C117F-F390-437B-ADB0-57E87EFF34F5}"/>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6932" y="0"/>
            <a:ext cx="12231159" cy="6856214"/>
            <a:chOff x="-16934" y="0"/>
            <a:chExt cx="12231160" cy="6856214"/>
          </a:xfrm>
        </p:grpSpPr>
        <p:pic>
          <p:nvPicPr>
            <p:cNvPr id="10" name="Picture 9">
              <a:extLst>
                <a:ext uri="{FF2B5EF4-FFF2-40B4-BE49-F238E27FC236}">
                  <a16:creationId xmlns="" xmlns:a16="http://schemas.microsoft.com/office/drawing/2014/main" id="{A7EF42F8-2417-49A6-95CE-DE9503B0AA66}"/>
                </a:ext>
                <a:ext uri="{C183D7F6-B498-43B3-948B-1728B52AA6E4}">
                  <adec:decorative xmlns="" xmlns:adec="http://schemas.microsoft.com/office/drawing/2017/decorative" val="1"/>
                </a:ext>
              </a:extLst>
            </p:cNvPr>
            <p:cNvPicPr>
              <a:picLocks noChangeAspect="1"/>
            </p:cNvPicPr>
            <p:nvPr>
              <p:extLst>
                <p:ext uri="{386F3935-93C4-4BCD-93E2-E3B085C9AB24}">
                  <p16:designElem xmlns=""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 name="Rectangle 10">
              <a:extLst>
                <a:ext uri="{FF2B5EF4-FFF2-40B4-BE49-F238E27FC236}">
                  <a16:creationId xmlns="" xmlns:a16="http://schemas.microsoft.com/office/drawing/2014/main" id="{AC6F623B-2003-4AED-B02F-541A150EC14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2" name="Picture 11">
              <a:extLst>
                <a:ext uri="{FF2B5EF4-FFF2-40B4-BE49-F238E27FC236}">
                  <a16:creationId xmlns="" xmlns:a16="http://schemas.microsoft.com/office/drawing/2014/main" id="{CD11837A-4F3D-419F-ACE2-E80B1EA2846F}"/>
                </a:ext>
                <a:ext uri="{C183D7F6-B498-43B3-948B-1728B52AA6E4}">
                  <adec:decorative xmlns="" xmlns:adec="http://schemas.microsoft.com/office/drawing/2017/decorative" val="1"/>
                </a:ext>
              </a:extLst>
            </p:cNvPr>
            <p:cNvPicPr>
              <a:picLocks noChangeAspect="1"/>
            </p:cNvPicPr>
            <p:nvPr>
              <p:extLst>
                <p:ext uri="{386F3935-93C4-4BCD-93E2-E3B085C9AB24}">
                  <p16:designElem xmlns=""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3" name="Picture 12">
              <a:extLst>
                <a:ext uri="{FF2B5EF4-FFF2-40B4-BE49-F238E27FC236}">
                  <a16:creationId xmlns="" xmlns:a16="http://schemas.microsoft.com/office/drawing/2014/main" id="{B9411D1A-7E2C-4A36-BE32-BF7A8E130723}"/>
                </a:ext>
                <a:ext uri="{C183D7F6-B498-43B3-948B-1728B52AA6E4}">
                  <adec:decorative xmlns="" xmlns:adec="http://schemas.microsoft.com/office/drawing/2017/decorative" val="1"/>
                </a:ext>
              </a:extLst>
            </p:cNvPr>
            <p:cNvPicPr>
              <a:picLocks noChangeAspect="1"/>
            </p:cNvPicPr>
            <p:nvPr>
              <p:extLst>
                <p:ext uri="{386F3935-93C4-4BCD-93E2-E3B085C9AB24}">
                  <p16:designElem xmlns=""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5" name="Straight Connector 14">
            <a:extLst>
              <a:ext uri="{FF2B5EF4-FFF2-40B4-BE49-F238E27FC236}">
                <a16:creationId xmlns="" xmlns:a16="http://schemas.microsoft.com/office/drawing/2014/main" id="{20742BC3-654B-4E41-9A6A-73A42E477639}"/>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 xmlns:a16="http://schemas.microsoft.com/office/drawing/2014/main" id="{9401732C-37EE-4B98-A709-9530173F380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grpSp>
        <p:nvGrpSpPr>
          <p:cNvPr id="19" name="Group 18">
            <a:extLst>
              <a:ext uri="{FF2B5EF4-FFF2-40B4-BE49-F238E27FC236}">
                <a16:creationId xmlns="" xmlns:a16="http://schemas.microsoft.com/office/drawing/2014/main" id="{654E48C8-2A00-4C54-BC9C-B18EE49E9C13}"/>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2" y="1786"/>
            <a:ext cx="12229961" cy="6856214"/>
            <a:chOff x="-15736" y="0"/>
            <a:chExt cx="12229962" cy="6856214"/>
          </a:xfrm>
        </p:grpSpPr>
        <p:pic>
          <p:nvPicPr>
            <p:cNvPr id="20" name="Picture 19">
              <a:extLst>
                <a:ext uri="{FF2B5EF4-FFF2-40B4-BE49-F238E27FC236}">
                  <a16:creationId xmlns="" xmlns:a16="http://schemas.microsoft.com/office/drawing/2014/main" id="{CE0A0544-8F52-43F0-AC3E-DF683908B568}"/>
                </a:ext>
                <a:ext uri="{C183D7F6-B498-43B3-948B-1728B52AA6E4}">
                  <adec:decorative xmlns="" xmlns:adec="http://schemas.microsoft.com/office/drawing/2017/decorative" val="1"/>
                </a:ext>
              </a:extLst>
            </p:cNvPr>
            <p:cNvPicPr>
              <a:picLocks noChangeAspect="1"/>
            </p:cNvPicPr>
            <p:nvPr>
              <p:extLst>
                <p:ext uri="{386F3935-93C4-4BCD-93E2-E3B085C9AB24}">
                  <p16:designElem xmlns=""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1" name="Rectangle 20">
              <a:extLst>
                <a:ext uri="{FF2B5EF4-FFF2-40B4-BE49-F238E27FC236}">
                  <a16:creationId xmlns="" xmlns:a16="http://schemas.microsoft.com/office/drawing/2014/main" id="{2F4057D3-A680-4443-9E51-ED920A691EB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2" name="Picture 21">
              <a:extLst>
                <a:ext uri="{FF2B5EF4-FFF2-40B4-BE49-F238E27FC236}">
                  <a16:creationId xmlns="" xmlns:a16="http://schemas.microsoft.com/office/drawing/2014/main" id="{2F6853A4-7B38-4FDE-B024-AE8BA71E738C}"/>
                </a:ext>
                <a:ext uri="{C183D7F6-B498-43B3-948B-1728B52AA6E4}">
                  <adec:decorative xmlns="" xmlns:adec="http://schemas.microsoft.com/office/drawing/2017/decorative" val="1"/>
                </a:ext>
              </a:extLst>
            </p:cNvPr>
            <p:cNvPicPr>
              <a:picLocks noChangeAspect="1"/>
            </p:cNvPicPr>
            <p:nvPr>
              <p:extLst>
                <p:ext uri="{386F3935-93C4-4BCD-93E2-E3B085C9AB24}">
                  <p16:designElem xmlns=""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3" name="Picture 22">
              <a:extLst>
                <a:ext uri="{FF2B5EF4-FFF2-40B4-BE49-F238E27FC236}">
                  <a16:creationId xmlns="" xmlns:a16="http://schemas.microsoft.com/office/drawing/2014/main" id="{86ADF4DB-4290-4441-8F8E-04152FE60631}"/>
                </a:ext>
                <a:ext uri="{C183D7F6-B498-43B3-948B-1728B52AA6E4}">
                  <adec:decorative xmlns="" xmlns:adec="http://schemas.microsoft.com/office/drawing/2017/decorative" val="1"/>
                </a:ext>
              </a:extLst>
            </p:cNvPr>
            <p:cNvPicPr>
              <a:picLocks noChangeAspect="1"/>
            </p:cNvPicPr>
            <p:nvPr>
              <p:extLst>
                <p:ext uri="{386F3935-93C4-4BCD-93E2-E3B085C9AB24}">
                  <p16:designElem xmlns=""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 xmlns:a16="http://schemas.microsoft.com/office/drawing/2014/main" id="{2FB7A202-AA88-4D61-BB29-DD904D9A9879}"/>
              </a:ext>
            </a:extLst>
          </p:cNvPr>
          <p:cNvSpPr>
            <a:spLocks noGrp="1"/>
          </p:cNvSpPr>
          <p:nvPr>
            <p:ph type="title"/>
          </p:nvPr>
        </p:nvSpPr>
        <p:spPr>
          <a:xfrm>
            <a:off x="1389016" y="4128004"/>
            <a:ext cx="9770565" cy="2823880"/>
          </a:xfrm>
        </p:spPr>
        <p:txBody>
          <a:bodyPr vert="horz" lIns="91440" tIns="45720" rIns="91440" bIns="45720" rtlCol="0" anchor="b">
            <a:normAutofit/>
          </a:bodyPr>
          <a:lstStyle/>
          <a:p>
            <a:endParaRPr lang="en-US" sz="4200">
              <a:solidFill>
                <a:srgbClr val="262626"/>
              </a:solidFill>
            </a:endParaRPr>
          </a:p>
          <a:p>
            <a:pPr algn="l"/>
            <a:r>
              <a:rPr lang="en-GB" sz="2400" dirty="0"/>
              <a:t>exteriorization of the sigmoid colon showing the mini-incision in left iliac fossa</a:t>
            </a:r>
            <a:endParaRPr lang="en-US" sz="2400" dirty="0"/>
          </a:p>
          <a:p>
            <a:endParaRPr lang="en-GB" dirty="0"/>
          </a:p>
        </p:txBody>
      </p:sp>
      <p:pic>
        <p:nvPicPr>
          <p:cNvPr id="4" name="Picture 4" descr="A picture containing arthropod, indoor, invertebrate, lobster&#10;&#10;Description automatically generated">
            <a:extLst>
              <a:ext uri="{FF2B5EF4-FFF2-40B4-BE49-F238E27FC236}">
                <a16:creationId xmlns="" xmlns:a16="http://schemas.microsoft.com/office/drawing/2014/main" id="{E6714CD9-B407-4CAC-98FF-27DB5875D5E0}"/>
              </a:ext>
            </a:extLst>
          </p:cNvPr>
          <p:cNvPicPr>
            <a:picLocks noChangeAspect="1"/>
          </p:cNvPicPr>
          <p:nvPr/>
        </p:nvPicPr>
        <p:blipFill>
          <a:blip r:embed="rId7"/>
          <a:stretch>
            <a:fillRect/>
          </a:stretch>
        </p:blipFill>
        <p:spPr>
          <a:xfrm>
            <a:off x="748797" y="597117"/>
            <a:ext cx="10684619" cy="4877294"/>
          </a:xfrm>
          <a:prstGeom prst="rect">
            <a:avLst/>
          </a:prstGeom>
          <a:ln w="57150" cmpd="thickThin">
            <a:solidFill>
              <a:srgbClr val="7F7F7F"/>
            </a:solidFill>
            <a:miter lim="800000"/>
          </a:ln>
        </p:spPr>
      </p:pic>
    </p:spTree>
    <p:extLst>
      <p:ext uri="{BB962C8B-B14F-4D97-AF65-F5344CB8AC3E}">
        <p14:creationId xmlns:p14="http://schemas.microsoft.com/office/powerpoint/2010/main" val="221652183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 xmlns:a16="http://schemas.microsoft.com/office/drawing/2014/main" id="{D12B819D-CC31-407E-85A4-38D86944A0B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74" name="Rectangle 73">
            <a:extLst>
              <a:ext uri="{FF2B5EF4-FFF2-40B4-BE49-F238E27FC236}">
                <a16:creationId xmlns="" xmlns:a16="http://schemas.microsoft.com/office/drawing/2014/main" id="{1433B347-AE1B-487E-9813-FC88C0DD71A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4663" y="469900"/>
            <a:ext cx="11239500"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contourW="12700">
            <a:bevelT w="6350" h="6350"/>
            <a:contourClr>
              <a:schemeClr val="tx2">
                <a:lumMod val="75000"/>
                <a:lumOff val="2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76" name="Rectangle 75">
            <a:extLst>
              <a:ext uri="{FF2B5EF4-FFF2-40B4-BE49-F238E27FC236}">
                <a16:creationId xmlns="" xmlns:a16="http://schemas.microsoft.com/office/drawing/2014/main" id="{7FE02B2F-D95A-47B1-8DA1-163D342608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30723" name="Title 4"/>
          <p:cNvSpPr>
            <a:spLocks noGrp="1"/>
          </p:cNvSpPr>
          <p:nvPr>
            <p:ph type="title"/>
          </p:nvPr>
        </p:nvSpPr>
        <p:spPr>
          <a:xfrm>
            <a:off x="1295403" y="982135"/>
            <a:ext cx="9601196" cy="1303867"/>
          </a:xfrm>
        </p:spPr>
        <p:txBody>
          <a:bodyPr>
            <a:normAutofit/>
          </a:bodyPr>
          <a:lstStyle/>
          <a:p>
            <a:pPr eaLnBrk="1" hangingPunct="1"/>
            <a:r>
              <a:rPr lang="id-ID">
                <a:solidFill>
                  <a:schemeClr val="bg1"/>
                </a:solidFill>
                <a:ea typeface="Calibri" pitchFamily="34" charset="0"/>
                <a:cs typeface="Times New Roman" pitchFamily="18" charset="0"/>
              </a:rPr>
              <a:t>Exteriorized repairs</a:t>
            </a:r>
            <a:endParaRPr lang="ar-JO">
              <a:solidFill>
                <a:schemeClr val="bg1"/>
              </a:solidFill>
              <a:ea typeface="Calibri" pitchFamily="34" charset="0"/>
            </a:endParaRPr>
          </a:p>
        </p:txBody>
      </p:sp>
      <p:cxnSp>
        <p:nvCxnSpPr>
          <p:cNvPr id="78" name="Straight Connector 77">
            <a:extLst>
              <a:ext uri="{FF2B5EF4-FFF2-40B4-BE49-F238E27FC236}">
                <a16:creationId xmlns="" xmlns:a16="http://schemas.microsoft.com/office/drawing/2014/main" id="{ED867580-55A6-4E67-A38E-4D1E3D4FBAF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1483041" y="2400639"/>
            <a:ext cx="9273859"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30722" name="Content Placeholder 2"/>
          <p:cNvSpPr>
            <a:spLocks noGrp="1"/>
          </p:cNvSpPr>
          <p:nvPr>
            <p:ph idx="1"/>
          </p:nvPr>
        </p:nvSpPr>
        <p:spPr>
          <a:xfrm>
            <a:off x="1295402" y="2556932"/>
            <a:ext cx="9601196" cy="3318936"/>
          </a:xfrm>
        </p:spPr>
        <p:txBody>
          <a:bodyPr>
            <a:normAutofit/>
          </a:bodyPr>
          <a:lstStyle/>
          <a:p>
            <a:pPr rtl="0" eaLnBrk="1" hangingPunct="1">
              <a:lnSpc>
                <a:spcPct val="90000"/>
              </a:lnSpc>
            </a:pPr>
            <a:endParaRPr lang="en-US" b="1">
              <a:solidFill>
                <a:schemeClr val="bg1"/>
              </a:solidFill>
              <a:ea typeface="Calibri" pitchFamily="34" charset="0"/>
              <a:cs typeface="Times New Roman" pitchFamily="18" charset="0"/>
            </a:endParaRPr>
          </a:p>
          <a:p>
            <a:pPr rtl="0" eaLnBrk="1" hangingPunct="1">
              <a:lnSpc>
                <a:spcPct val="90000"/>
              </a:lnSpc>
            </a:pPr>
            <a:endParaRPr lang="en-US" b="1">
              <a:solidFill>
                <a:schemeClr val="bg1"/>
              </a:solidFill>
              <a:ea typeface="Calibri" pitchFamily="34" charset="0"/>
              <a:cs typeface="Times New Roman" pitchFamily="18" charset="0"/>
            </a:endParaRPr>
          </a:p>
          <a:p>
            <a:pPr rtl="0" eaLnBrk="1" hangingPunct="1">
              <a:lnSpc>
                <a:spcPct val="90000"/>
              </a:lnSpc>
            </a:pPr>
            <a:r>
              <a:rPr lang="id-ID" b="1">
                <a:solidFill>
                  <a:schemeClr val="bg1"/>
                </a:solidFill>
                <a:ea typeface="Calibri" pitchFamily="34" charset="0"/>
                <a:cs typeface="Times New Roman" pitchFamily="18" charset="0"/>
              </a:rPr>
              <a:t>advantage</a:t>
            </a:r>
            <a:r>
              <a:rPr lang="id-ID">
                <a:solidFill>
                  <a:schemeClr val="bg1"/>
                </a:solidFill>
                <a:ea typeface="Calibri" pitchFamily="34" charset="0"/>
                <a:cs typeface="Times New Roman" pitchFamily="18" charset="0"/>
              </a:rPr>
              <a:t> is avoidance of an intraperitoneal suture line when it is at risk of leakage.</a:t>
            </a:r>
            <a:endParaRPr lang="en-US">
              <a:solidFill>
                <a:schemeClr val="bg1"/>
              </a:solidFill>
              <a:ea typeface="Calibri" pitchFamily="34" charset="0"/>
              <a:cs typeface="Times New Roman" pitchFamily="18" charset="0"/>
            </a:endParaRPr>
          </a:p>
          <a:p>
            <a:pPr rtl="0" eaLnBrk="1" hangingPunct="1">
              <a:lnSpc>
                <a:spcPct val="90000"/>
              </a:lnSpc>
            </a:pPr>
            <a:endParaRPr lang="id-ID">
              <a:solidFill>
                <a:schemeClr val="bg1"/>
              </a:solidFill>
              <a:ea typeface="Calibri" pitchFamily="34" charset="0"/>
              <a:cs typeface="Times New Roman" pitchFamily="18" charset="0"/>
            </a:endParaRPr>
          </a:p>
          <a:p>
            <a:pPr rtl="0" eaLnBrk="1" hangingPunct="1">
              <a:lnSpc>
                <a:spcPct val="90000"/>
              </a:lnSpc>
            </a:pPr>
            <a:r>
              <a:rPr lang="id-ID" b="1">
                <a:solidFill>
                  <a:schemeClr val="bg1"/>
                </a:solidFill>
                <a:ea typeface="Calibri" pitchFamily="34" charset="0"/>
                <a:cs typeface="Times New Roman" pitchFamily="18" charset="0"/>
              </a:rPr>
              <a:t>disadvantage</a:t>
            </a:r>
            <a:r>
              <a:rPr lang="id-ID">
                <a:solidFill>
                  <a:schemeClr val="bg1"/>
                </a:solidFill>
                <a:ea typeface="Calibri" pitchFamily="34" charset="0"/>
                <a:cs typeface="Times New Roman" pitchFamily="18" charset="0"/>
              </a:rPr>
              <a:t> is that 40</a:t>
            </a:r>
            <a:r>
              <a:rPr lang="en-US">
                <a:solidFill>
                  <a:schemeClr val="bg1"/>
                </a:solidFill>
                <a:ea typeface="Calibri" pitchFamily="34" charset="0"/>
                <a:cs typeface="Times New Roman" pitchFamily="18" charset="0"/>
              </a:rPr>
              <a:t>-</a:t>
            </a:r>
            <a:r>
              <a:rPr lang="id-ID">
                <a:solidFill>
                  <a:schemeClr val="bg1"/>
                </a:solidFill>
                <a:ea typeface="Calibri" pitchFamily="34" charset="0"/>
                <a:cs typeface="Times New Roman" pitchFamily="18" charset="0"/>
              </a:rPr>
              <a:t>50</a:t>
            </a:r>
            <a:r>
              <a:rPr lang="en-US">
                <a:solidFill>
                  <a:schemeClr val="bg1"/>
                </a:solidFill>
                <a:ea typeface="Calibri" pitchFamily="34" charset="0"/>
                <a:cs typeface="Times New Roman" pitchFamily="18" charset="0"/>
              </a:rPr>
              <a:t>%</a:t>
            </a:r>
            <a:r>
              <a:rPr lang="id-ID">
                <a:solidFill>
                  <a:schemeClr val="bg1"/>
                </a:solidFill>
                <a:ea typeface="Calibri" pitchFamily="34" charset="0"/>
                <a:cs typeface="Times New Roman" pitchFamily="18" charset="0"/>
              </a:rPr>
              <a:t> of patients require colostomy closure. </a:t>
            </a:r>
            <a:endParaRPr lang="en-US">
              <a:solidFill>
                <a:schemeClr val="bg1"/>
              </a:solidFill>
              <a:ea typeface="Calibri" pitchFamily="34" charset="0"/>
              <a:cs typeface="Times New Roman" pitchFamily="18" charset="0"/>
            </a:endParaRPr>
          </a:p>
          <a:p>
            <a:pPr rtl="0" eaLnBrk="1" hangingPunct="1">
              <a:lnSpc>
                <a:spcPct val="90000"/>
              </a:lnSpc>
            </a:pPr>
            <a:endParaRPr lang="id-ID">
              <a:solidFill>
                <a:schemeClr val="bg1"/>
              </a:solidFill>
              <a:ea typeface="Calibri" pitchFamily="34" charset="0"/>
              <a:cs typeface="Times New Roman" pitchFamily="18" charset="0"/>
            </a:endParaRPr>
          </a:p>
          <a:p>
            <a:pPr rtl="0" eaLnBrk="1" hangingPunct="1">
              <a:lnSpc>
                <a:spcPct val="90000"/>
              </a:lnSpc>
            </a:pPr>
            <a:endParaRPr lang="id-ID">
              <a:solidFill>
                <a:schemeClr val="bg1"/>
              </a:solidFill>
              <a:ea typeface="Calibri" pitchFamily="34" charset="0"/>
              <a:cs typeface="Times New Roman" pitchFamily="18" charset="0"/>
            </a:endParaRPr>
          </a:p>
        </p:txBody>
      </p:sp>
    </p:spTree>
    <p:extLst>
      <p:ext uri="{BB962C8B-B14F-4D97-AF65-F5344CB8AC3E}">
        <p14:creationId xmlns:p14="http://schemas.microsoft.com/office/powerpoint/2010/main" val="2287577438"/>
      </p:ext>
    </p:extLst>
  </p:cSld>
  <p:clrMapOvr>
    <a:masterClrMapping/>
  </p:clrMapOvr>
  <p:transition spd="slow">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نتيجة بحث الصور عن ‪blunt abdominal traum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1600" y="3581400"/>
            <a:ext cx="3886200" cy="21717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نتيجة بحث الصور عن ‪blunt abdominal trau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3429000"/>
            <a:ext cx="2857500" cy="216217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نتيجة بحث الصور عن ‪blunt abdominal traum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457200"/>
            <a:ext cx="3654425" cy="285591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نتيجة بحث الصور عن ‪blunt abdominal traum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3023" y="609600"/>
            <a:ext cx="3276600" cy="2297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110991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 xmlns:a16="http://schemas.microsoft.com/office/drawing/2014/main" id="{D12B819D-CC31-407E-85A4-38D86944A0B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79" name="Rectangle 78">
            <a:extLst>
              <a:ext uri="{FF2B5EF4-FFF2-40B4-BE49-F238E27FC236}">
                <a16:creationId xmlns="" xmlns:a16="http://schemas.microsoft.com/office/drawing/2014/main" id="{1433B347-AE1B-487E-9813-FC88C0DD71A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4663" y="469900"/>
            <a:ext cx="11239500"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contourW="12700">
            <a:bevelT w="6350" h="6350"/>
            <a:contourClr>
              <a:schemeClr val="tx2">
                <a:lumMod val="75000"/>
                <a:lumOff val="2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81" name="Rectangle 80">
            <a:extLst>
              <a:ext uri="{FF2B5EF4-FFF2-40B4-BE49-F238E27FC236}">
                <a16:creationId xmlns="" xmlns:a16="http://schemas.microsoft.com/office/drawing/2014/main" id="{7FE02B2F-D95A-47B1-8DA1-163D342608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5" name="Rectangle 2"/>
          <p:cNvSpPr txBox="1">
            <a:spLocks noChangeArrowheads="1"/>
          </p:cNvSpPr>
          <p:nvPr/>
        </p:nvSpPr>
        <p:spPr bwMode="auto">
          <a:xfrm>
            <a:off x="1295403" y="982135"/>
            <a:ext cx="9601196" cy="130386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anose="020B0603020202020204" pitchFamily="34" charset="0"/>
              </a:defRPr>
            </a:lvl2pPr>
            <a:lvl3pPr algn="l" rtl="0" eaLnBrk="0" fontAlgn="base" hangingPunct="0">
              <a:spcBef>
                <a:spcPct val="0"/>
              </a:spcBef>
              <a:spcAft>
                <a:spcPct val="0"/>
              </a:spcAft>
              <a:defRPr sz="4000">
                <a:solidFill>
                  <a:schemeClr val="tx2"/>
                </a:solidFill>
                <a:latin typeface="Trebuchet MS" panose="020B0603020202020204" pitchFamily="34" charset="0"/>
              </a:defRPr>
            </a:lvl3pPr>
            <a:lvl4pPr algn="l" rtl="0" eaLnBrk="0" fontAlgn="base" hangingPunct="0">
              <a:spcBef>
                <a:spcPct val="0"/>
              </a:spcBef>
              <a:spcAft>
                <a:spcPct val="0"/>
              </a:spcAft>
              <a:defRPr sz="4000">
                <a:solidFill>
                  <a:schemeClr val="tx2"/>
                </a:solidFill>
                <a:latin typeface="Trebuchet MS" panose="020B0603020202020204" pitchFamily="34" charset="0"/>
              </a:defRPr>
            </a:lvl4pPr>
            <a:lvl5pPr algn="l" rtl="0" eaLnBrk="0" fontAlgn="base" hangingPunct="0">
              <a:spcBef>
                <a:spcPct val="0"/>
              </a:spcBef>
              <a:spcAft>
                <a:spcPct val="0"/>
              </a:spcAft>
              <a:defRPr sz="4000">
                <a:solidFill>
                  <a:schemeClr val="tx2"/>
                </a:solidFill>
                <a:latin typeface="Trebuchet MS" panose="020B0603020202020204" pitchFamily="34" charset="0"/>
              </a:defRPr>
            </a:lvl5pPr>
            <a:lvl6pPr marL="457200" algn="l" rtl="0" fontAlgn="base">
              <a:spcBef>
                <a:spcPct val="0"/>
              </a:spcBef>
              <a:spcAft>
                <a:spcPct val="0"/>
              </a:spcAft>
              <a:defRPr sz="4000">
                <a:solidFill>
                  <a:schemeClr val="tx2"/>
                </a:solidFill>
                <a:latin typeface="Trebuchet MS" panose="020B0603020202020204" pitchFamily="34" charset="0"/>
              </a:defRPr>
            </a:lvl6pPr>
            <a:lvl7pPr marL="914400" algn="l" rtl="0" fontAlgn="base">
              <a:spcBef>
                <a:spcPct val="0"/>
              </a:spcBef>
              <a:spcAft>
                <a:spcPct val="0"/>
              </a:spcAft>
              <a:defRPr sz="4000">
                <a:solidFill>
                  <a:schemeClr val="tx2"/>
                </a:solidFill>
                <a:latin typeface="Trebuchet MS" panose="020B0603020202020204" pitchFamily="34" charset="0"/>
              </a:defRPr>
            </a:lvl7pPr>
            <a:lvl8pPr marL="1371600" algn="l" rtl="0" fontAlgn="base">
              <a:spcBef>
                <a:spcPct val="0"/>
              </a:spcBef>
              <a:spcAft>
                <a:spcPct val="0"/>
              </a:spcAft>
              <a:defRPr sz="4000">
                <a:solidFill>
                  <a:schemeClr val="tx2"/>
                </a:solidFill>
                <a:latin typeface="Trebuchet MS" panose="020B0603020202020204" pitchFamily="34" charset="0"/>
              </a:defRPr>
            </a:lvl8pPr>
            <a:lvl9pPr marL="1828800" algn="l" rtl="0" fontAlgn="base">
              <a:spcBef>
                <a:spcPct val="0"/>
              </a:spcBef>
              <a:spcAft>
                <a:spcPct val="0"/>
              </a:spcAft>
              <a:defRPr sz="4000">
                <a:solidFill>
                  <a:schemeClr val="tx2"/>
                </a:solidFill>
                <a:latin typeface="Trebuchet MS" panose="020B0603020202020204" pitchFamily="34" charset="0"/>
              </a:defRPr>
            </a:lvl9pPr>
          </a:lstStyle>
          <a:p>
            <a:pPr algn="ctr" defTabSz="457200" eaLnBrk="1" hangingPunct="1">
              <a:spcAft>
                <a:spcPts val="600"/>
              </a:spcAft>
            </a:pPr>
            <a:r>
              <a:rPr lang="en-US" sz="4400" b="1" dirty="0">
                <a:ln w="3175" cmpd="sng">
                  <a:noFill/>
                </a:ln>
                <a:solidFill>
                  <a:prstClr val="white"/>
                </a:solidFill>
              </a:rPr>
              <a:t>Complications</a:t>
            </a:r>
          </a:p>
        </p:txBody>
      </p:sp>
      <p:cxnSp>
        <p:nvCxnSpPr>
          <p:cNvPr id="83" name="Straight Connector 82">
            <a:extLst>
              <a:ext uri="{FF2B5EF4-FFF2-40B4-BE49-F238E27FC236}">
                <a16:creationId xmlns="" xmlns:a16="http://schemas.microsoft.com/office/drawing/2014/main" id="{ED867580-55A6-4E67-A38E-4D1E3D4FBAF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1483041" y="2400639"/>
            <a:ext cx="9273859"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31747" name="Content Placeholder 2"/>
          <p:cNvSpPr>
            <a:spLocks noGrp="1"/>
          </p:cNvSpPr>
          <p:nvPr>
            <p:ph idx="1"/>
          </p:nvPr>
        </p:nvSpPr>
        <p:spPr>
          <a:xfrm>
            <a:off x="1295402" y="2556932"/>
            <a:ext cx="9601196" cy="3318936"/>
          </a:xfrm>
        </p:spPr>
        <p:txBody>
          <a:bodyPr vert="horz" lIns="91440" tIns="45720" rIns="91440" bIns="45720" rtlCol="0" anchor="t">
            <a:normAutofit/>
          </a:bodyPr>
          <a:lstStyle/>
          <a:p>
            <a:r>
              <a:rPr lang="en-US" dirty="0">
                <a:solidFill>
                  <a:schemeClr val="bg1"/>
                </a:solidFill>
              </a:rPr>
              <a:t>Complications related to the colonic injury and its treatment may include :</a:t>
            </a:r>
          </a:p>
          <a:p>
            <a:pPr marL="914400" lvl="1" indent="-514350"/>
            <a:r>
              <a:rPr lang="en-US" dirty="0">
                <a:solidFill>
                  <a:schemeClr val="bg1"/>
                </a:solidFill>
              </a:rPr>
              <a:t>Intraabdominal abscess</a:t>
            </a:r>
          </a:p>
          <a:p>
            <a:pPr marL="914400" lvl="1" indent="-514350"/>
            <a:r>
              <a:rPr lang="en-US" dirty="0">
                <a:solidFill>
                  <a:schemeClr val="bg1"/>
                </a:solidFill>
              </a:rPr>
              <a:t>Fecal fistula</a:t>
            </a:r>
          </a:p>
          <a:p>
            <a:pPr marL="914400" lvl="1" indent="-514350"/>
            <a:r>
              <a:rPr lang="en-US" dirty="0">
                <a:solidFill>
                  <a:schemeClr val="bg1"/>
                </a:solidFill>
              </a:rPr>
              <a:t>Wound infection</a:t>
            </a:r>
          </a:p>
          <a:p>
            <a:pPr marL="914400" lvl="1" indent="-514350"/>
            <a:r>
              <a:rPr lang="en-US" dirty="0">
                <a:solidFill>
                  <a:schemeClr val="bg1"/>
                </a:solidFill>
              </a:rPr>
              <a:t>Stomal complications</a:t>
            </a:r>
          </a:p>
        </p:txBody>
      </p:sp>
    </p:spTree>
    <p:extLst>
      <p:ext uri="{BB962C8B-B14F-4D97-AF65-F5344CB8AC3E}">
        <p14:creationId xmlns:p14="http://schemas.microsoft.com/office/powerpoint/2010/main" val="1879388851"/>
      </p:ext>
    </p:extLst>
  </p:cSld>
  <p:clrMapOvr>
    <a:masterClrMapping/>
  </p:clrMapOvr>
  <p:transition spd="slow">
    <p:zoom/>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 xmlns:a16="http://schemas.microsoft.com/office/drawing/2014/main" id="{E97EA7C4-7E2D-4A04-982D-5E86C773EF8B}"/>
              </a:ext>
            </a:extLst>
          </p:cNvPr>
          <p:cNvPicPr>
            <a:picLocks noGrp="1" noChangeAspect="1"/>
          </p:cNvPicPr>
          <p:nvPr>
            <p:ph idx="1"/>
          </p:nvPr>
        </p:nvPicPr>
        <p:blipFill>
          <a:blip r:embed="rId2"/>
          <a:stretch>
            <a:fillRect/>
          </a:stretch>
        </p:blipFill>
        <p:spPr>
          <a:xfrm>
            <a:off x="1393440" y="878533"/>
            <a:ext cx="8661400" cy="1257300"/>
          </a:xfrm>
        </p:spPr>
      </p:pic>
      <p:pic>
        <p:nvPicPr>
          <p:cNvPr id="5" name="Picture 5" descr="Graphical user interface, text, application&#10;&#10;Description automatically generated">
            <a:extLst>
              <a:ext uri="{FF2B5EF4-FFF2-40B4-BE49-F238E27FC236}">
                <a16:creationId xmlns="" xmlns:a16="http://schemas.microsoft.com/office/drawing/2014/main" id="{5B7D9512-FA20-45F3-9ADC-1207BBD56FD6}"/>
              </a:ext>
            </a:extLst>
          </p:cNvPr>
          <p:cNvPicPr>
            <a:picLocks noChangeAspect="1"/>
          </p:cNvPicPr>
          <p:nvPr/>
        </p:nvPicPr>
        <p:blipFill>
          <a:blip r:embed="rId3"/>
          <a:stretch>
            <a:fillRect/>
          </a:stretch>
        </p:blipFill>
        <p:spPr>
          <a:xfrm>
            <a:off x="995495" y="2697228"/>
            <a:ext cx="10145084" cy="3466423"/>
          </a:xfrm>
          <a:prstGeom prst="rect">
            <a:avLst/>
          </a:prstGeom>
        </p:spPr>
      </p:pic>
    </p:spTree>
    <p:extLst>
      <p:ext uri="{BB962C8B-B14F-4D97-AF65-F5344CB8AC3E}">
        <p14:creationId xmlns:p14="http://schemas.microsoft.com/office/powerpoint/2010/main" val="421048250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 xmlns:a16="http://schemas.microsoft.com/office/drawing/2014/main" id="{E581FE5B-D1F8-49D3-8E80-23392BCDC8AF}"/>
              </a:ext>
            </a:extLst>
          </p:cNvPr>
          <p:cNvPicPr>
            <a:picLocks noGrp="1" noChangeAspect="1"/>
          </p:cNvPicPr>
          <p:nvPr>
            <p:ph idx="1"/>
          </p:nvPr>
        </p:nvPicPr>
        <p:blipFill>
          <a:blip r:embed="rId2"/>
          <a:stretch>
            <a:fillRect/>
          </a:stretch>
        </p:blipFill>
        <p:spPr>
          <a:xfrm>
            <a:off x="956472" y="623587"/>
            <a:ext cx="10444141" cy="5699536"/>
          </a:xfrm>
        </p:spPr>
      </p:pic>
    </p:spTree>
    <p:extLst>
      <p:ext uri="{BB962C8B-B14F-4D97-AF65-F5344CB8AC3E}">
        <p14:creationId xmlns:p14="http://schemas.microsoft.com/office/powerpoint/2010/main" val="80353901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a:srcRect/>
          <a:stretch>
            <a:fillRect/>
          </a:stretch>
        </p:blipFill>
        <p:spPr bwMode="auto">
          <a:xfrm>
            <a:off x="596551" y="514524"/>
            <a:ext cx="10781716" cy="5733876"/>
          </a:xfrm>
          <a:prstGeom prst="rect">
            <a:avLst/>
          </a:prstGeom>
          <a:noFill/>
          <a:ln w="9525">
            <a:noFill/>
            <a:miter lim="800000"/>
            <a:headEnd/>
            <a:tailEnd/>
          </a:ln>
          <a:effectLst/>
        </p:spPr>
      </p:pic>
    </p:spTree>
    <p:extLst>
      <p:ext uri="{BB962C8B-B14F-4D97-AF65-F5344CB8AC3E}">
        <p14:creationId xmlns:p14="http://schemas.microsoft.com/office/powerpoint/2010/main" val="2196251468"/>
      </p:ext>
    </p:extLst>
  </p:cSld>
  <p:clrMapOvr>
    <a:masterClrMapping/>
  </p:clrMapOvr>
  <p:transition spd="slow">
    <p:zoom/>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descr="colorectal-trauma-24-638.jpg"/>
          <p:cNvPicPr>
            <a:picLocks noGrp="1" noChangeAspect="1"/>
          </p:cNvPicPr>
          <p:nvPr>
            <p:ph idx="1"/>
          </p:nvPr>
        </p:nvPicPr>
        <p:blipFill>
          <a:blip r:embed="rId2"/>
          <a:stretch>
            <a:fillRect/>
          </a:stretch>
        </p:blipFill>
        <p:spPr>
          <a:xfrm>
            <a:off x="796955" y="538296"/>
            <a:ext cx="10785447" cy="5734677"/>
          </a:xfrm>
        </p:spPr>
      </p:pic>
    </p:spTree>
    <p:extLst>
      <p:ext uri="{BB962C8B-B14F-4D97-AF65-F5344CB8AC3E}">
        <p14:creationId xmlns:p14="http://schemas.microsoft.com/office/powerpoint/2010/main" val="1268151133"/>
      </p:ext>
    </p:extLst>
  </p:cSld>
  <p:clrMapOvr>
    <a:masterClrMapping/>
  </p:clrMapOvr>
  <p:transition spd="slow">
    <p:zoom/>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descr="colorectal-trauma-25-638.jpg"/>
          <p:cNvPicPr>
            <a:picLocks noGrp="1" noChangeAspect="1"/>
          </p:cNvPicPr>
          <p:nvPr>
            <p:ph idx="1"/>
          </p:nvPr>
        </p:nvPicPr>
        <p:blipFill>
          <a:blip r:embed="rId2"/>
          <a:stretch>
            <a:fillRect/>
          </a:stretch>
        </p:blipFill>
        <p:spPr>
          <a:xfrm>
            <a:off x="925585" y="457200"/>
            <a:ext cx="10643384" cy="5826256"/>
          </a:xfrm>
        </p:spPr>
      </p:pic>
    </p:spTree>
    <p:extLst>
      <p:ext uri="{BB962C8B-B14F-4D97-AF65-F5344CB8AC3E}">
        <p14:creationId xmlns:p14="http://schemas.microsoft.com/office/powerpoint/2010/main" val="1824678446"/>
      </p:ext>
    </p:extLst>
  </p:cSld>
  <p:clrMapOvr>
    <a:masterClrMapping/>
  </p:clrMapOvr>
  <p:transition spd="slow">
    <p:zoom/>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descr="download ddddd.jpg"/>
          <p:cNvPicPr>
            <a:picLocks noGrp="1" noChangeAspect="1"/>
          </p:cNvPicPr>
          <p:nvPr>
            <p:ph idx="1"/>
          </p:nvPr>
        </p:nvPicPr>
        <p:blipFill>
          <a:blip r:embed="rId2"/>
          <a:stretch>
            <a:fillRect/>
          </a:stretch>
        </p:blipFill>
        <p:spPr>
          <a:xfrm>
            <a:off x="711202" y="457200"/>
            <a:ext cx="10606100" cy="5983550"/>
          </a:xfrm>
        </p:spPr>
      </p:pic>
    </p:spTree>
    <p:extLst>
      <p:ext uri="{BB962C8B-B14F-4D97-AF65-F5344CB8AC3E}">
        <p14:creationId xmlns:p14="http://schemas.microsoft.com/office/powerpoint/2010/main" val="3858940443"/>
      </p:ext>
    </p:extLst>
  </p:cSld>
  <p:clrMapOvr>
    <a:masterClrMapping/>
  </p:clrMapOvr>
  <p:transition spd="slow">
    <p:zoom/>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descr="colorectal-trauma-27-638.jpg"/>
          <p:cNvPicPr>
            <a:picLocks noGrp="1" noChangeAspect="1"/>
          </p:cNvPicPr>
          <p:nvPr>
            <p:ph idx="1"/>
          </p:nvPr>
        </p:nvPicPr>
        <p:blipFill>
          <a:blip r:embed="rId2"/>
          <a:stretch>
            <a:fillRect/>
          </a:stretch>
        </p:blipFill>
        <p:spPr>
          <a:xfrm>
            <a:off x="902665" y="594221"/>
            <a:ext cx="10358711" cy="5531942"/>
          </a:xfrm>
        </p:spPr>
      </p:pic>
    </p:spTree>
    <p:extLst>
      <p:ext uri="{BB962C8B-B14F-4D97-AF65-F5344CB8AC3E}">
        <p14:creationId xmlns:p14="http://schemas.microsoft.com/office/powerpoint/2010/main" val="1234565341"/>
      </p:ext>
    </p:extLst>
  </p:cSld>
  <p:clrMapOvr>
    <a:masterClrMapping/>
  </p:clrMapOvr>
  <p:transition spd="slow">
    <p:zoom/>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descr="download.jpg"/>
          <p:cNvPicPr>
            <a:picLocks noGrp="1" noChangeAspect="1"/>
          </p:cNvPicPr>
          <p:nvPr>
            <p:ph idx="1"/>
          </p:nvPr>
        </p:nvPicPr>
        <p:blipFill>
          <a:blip r:embed="rId2"/>
          <a:stretch>
            <a:fillRect/>
          </a:stretch>
        </p:blipFill>
        <p:spPr>
          <a:xfrm>
            <a:off x="897625" y="606105"/>
            <a:ext cx="10588769" cy="5695427"/>
          </a:xfrm>
        </p:spPr>
      </p:pic>
    </p:spTree>
    <p:extLst>
      <p:ext uri="{BB962C8B-B14F-4D97-AF65-F5344CB8AC3E}">
        <p14:creationId xmlns:p14="http://schemas.microsoft.com/office/powerpoint/2010/main" val="1692778253"/>
      </p:ext>
    </p:extLst>
  </p:cSld>
  <p:clrMapOvr>
    <a:masterClrMapping/>
  </p:clrMapOvr>
  <p:transition spd="slow">
    <p:zoom/>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descr="colorectal-trauma-28-638.jpg"/>
          <p:cNvPicPr>
            <a:picLocks noGrp="1" noChangeAspect="1"/>
          </p:cNvPicPr>
          <p:nvPr>
            <p:ph idx="1"/>
          </p:nvPr>
        </p:nvPicPr>
        <p:blipFill>
          <a:blip r:embed="rId2"/>
          <a:stretch>
            <a:fillRect/>
          </a:stretch>
        </p:blipFill>
        <p:spPr>
          <a:xfrm>
            <a:off x="812802" y="618691"/>
            <a:ext cx="10602372" cy="5696227"/>
          </a:xfrm>
        </p:spPr>
      </p:pic>
    </p:spTree>
    <p:extLst>
      <p:ext uri="{BB962C8B-B14F-4D97-AF65-F5344CB8AC3E}">
        <p14:creationId xmlns:p14="http://schemas.microsoft.com/office/powerpoint/2010/main" val="1232907690"/>
      </p:ext>
    </p:extLst>
  </p:cSld>
  <p:clrMapOvr>
    <a:masterClrMapping/>
  </p:clrMapOvr>
  <p:transition spd="slow">
    <p:zo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Assessment of penetrating injuries:-</a:t>
            </a:r>
            <a:endParaRPr lang="en-US" dirty="0"/>
          </a:p>
        </p:txBody>
      </p:sp>
      <p:sp>
        <p:nvSpPr>
          <p:cNvPr id="3" name="Content Placeholder 2"/>
          <p:cNvSpPr>
            <a:spLocks noGrp="1"/>
          </p:cNvSpPr>
          <p:nvPr>
            <p:ph sz="half" idx="1"/>
          </p:nvPr>
        </p:nvSpPr>
        <p:spPr/>
        <p:txBody>
          <a:bodyPr>
            <a:normAutofit/>
          </a:bodyPr>
          <a:lstStyle/>
          <a:p>
            <a:r>
              <a:rPr lang="en-US" sz="2400" dirty="0" smtClean="0"/>
              <a:t>History:- generally we have to ask about the time between injury and reaching hospital and the type of weapon and the site of injury.</a:t>
            </a:r>
          </a:p>
          <a:p>
            <a:r>
              <a:rPr lang="en-US" sz="2400" dirty="0" smtClean="0"/>
              <a:t>If it is knife we have to ask about how many times and its length.</a:t>
            </a:r>
          </a:p>
          <a:p>
            <a:r>
              <a:rPr lang="en-US" sz="2400" dirty="0" smtClean="0"/>
              <a:t>If it is gunshot we have to ask about the type and how many bullets.</a:t>
            </a:r>
          </a:p>
        </p:txBody>
      </p:sp>
      <p:sp>
        <p:nvSpPr>
          <p:cNvPr id="2" name="Content Placeholder 1"/>
          <p:cNvSpPr>
            <a:spLocks noGrp="1"/>
          </p:cNvSpPr>
          <p:nvPr>
            <p:ph sz="half" idx="2"/>
          </p:nvPr>
        </p:nvSpPr>
        <p:spPr/>
        <p:txBody>
          <a:bodyPr>
            <a:normAutofit/>
          </a:bodyPr>
          <a:lstStyle/>
          <a:p>
            <a:r>
              <a:rPr lang="en-US" sz="2400" dirty="0" smtClean="0"/>
              <a:t>Examination:-</a:t>
            </a:r>
          </a:p>
          <a:p>
            <a:pPr marL="0" indent="0">
              <a:buNone/>
            </a:pPr>
            <a:r>
              <a:rPr lang="en-US" sz="2400" dirty="0" smtClean="0"/>
              <a:t>Assessment should be done when the patient is stable.</a:t>
            </a:r>
          </a:p>
        </p:txBody>
      </p:sp>
    </p:spTree>
    <p:extLst>
      <p:ext uri="{BB962C8B-B14F-4D97-AF65-F5344CB8AC3E}">
        <p14:creationId xmlns:p14="http://schemas.microsoft.com/office/powerpoint/2010/main" val="189229068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عنصر نائب للمحتوى 7" descr="PERINEAL+INJURIES+TREATMENT+Perineal+injury+with+rectal+injury.jpg"/>
          <p:cNvPicPr>
            <a:picLocks noGrp="1" noChangeAspect="1"/>
          </p:cNvPicPr>
          <p:nvPr>
            <p:ph idx="1"/>
          </p:nvPr>
        </p:nvPicPr>
        <p:blipFill>
          <a:blip r:embed="rId2"/>
          <a:stretch>
            <a:fillRect/>
          </a:stretch>
        </p:blipFill>
        <p:spPr>
          <a:xfrm>
            <a:off x="711202" y="304803"/>
            <a:ext cx="10871199" cy="5821363"/>
          </a:xfrm>
        </p:spPr>
      </p:pic>
    </p:spTree>
    <p:extLst>
      <p:ext uri="{BB962C8B-B14F-4D97-AF65-F5344CB8AC3E}">
        <p14:creationId xmlns:p14="http://schemas.microsoft.com/office/powerpoint/2010/main" val="2525902292"/>
      </p:ext>
    </p:extLst>
  </p:cSld>
  <p:clrMapOvr>
    <a:masterClrMapping/>
  </p:clrMapOvr>
  <p:transition spd="slow">
    <p:zoom/>
  </p:transition>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10">
            <a:extLst>
              <a:ext uri="{FF2B5EF4-FFF2-40B4-BE49-F238E27FC236}">
                <a16:creationId xmlns="" xmlns:a16="http://schemas.microsoft.com/office/drawing/2014/main" id="{333F0879-3DA0-4CB8-B35E-A0AD4255819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2"/>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7" name="Rectangle 12">
            <a:extLst>
              <a:ext uri="{FF2B5EF4-FFF2-40B4-BE49-F238E27FC236}">
                <a16:creationId xmlns="" xmlns:a16="http://schemas.microsoft.com/office/drawing/2014/main" id="{324D2183-F388-476E-92A9-D6639D6985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86139" y="496093"/>
            <a:ext cx="3823215" cy="5883295"/>
          </a:xfrm>
          <a:prstGeom prst="rect">
            <a:avLst/>
          </a:prstGeom>
          <a:blipFill dpi="0" rotWithShape="1">
            <a:blip r:embed="rId2"/>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9" name="Rectangle 14">
            <a:extLst>
              <a:ext uri="{FF2B5EF4-FFF2-40B4-BE49-F238E27FC236}">
                <a16:creationId xmlns="" xmlns:a16="http://schemas.microsoft.com/office/drawing/2014/main" id="{243462E7-1698-4B21-BE89-AEFAC7C2FE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08012" y="609602"/>
            <a:ext cx="3552005"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 xmlns:a16="http://schemas.microsoft.com/office/drawing/2014/main" id="{7125FB38-F6A2-4A70-8BDB-B64B3DB80C72}"/>
              </a:ext>
            </a:extLst>
          </p:cNvPr>
          <p:cNvSpPr>
            <a:spLocks noGrp="1"/>
          </p:cNvSpPr>
          <p:nvPr>
            <p:ph type="title"/>
          </p:nvPr>
        </p:nvSpPr>
        <p:spPr>
          <a:xfrm>
            <a:off x="929140" y="972766"/>
            <a:ext cx="2835464" cy="1254868"/>
          </a:xfrm>
        </p:spPr>
        <p:txBody>
          <a:bodyPr anchor="b">
            <a:normAutofit/>
          </a:bodyPr>
          <a:lstStyle/>
          <a:p>
            <a:r>
              <a:rPr lang="en-GB" sz="2400">
                <a:solidFill>
                  <a:srgbClr val="262626"/>
                </a:solidFill>
              </a:rPr>
              <a:t>THANKS FOR LISTENING</a:t>
            </a:r>
          </a:p>
        </p:txBody>
      </p:sp>
      <p:sp>
        <p:nvSpPr>
          <p:cNvPr id="10" name="Content Placeholder 7">
            <a:extLst>
              <a:ext uri="{FF2B5EF4-FFF2-40B4-BE49-F238E27FC236}">
                <a16:creationId xmlns="" xmlns:a16="http://schemas.microsoft.com/office/drawing/2014/main" id="{8BC28FEF-E83F-4BA9-9195-AE310AFC1B68}"/>
              </a:ext>
            </a:extLst>
          </p:cNvPr>
          <p:cNvSpPr>
            <a:spLocks noGrp="1"/>
          </p:cNvSpPr>
          <p:nvPr>
            <p:ph idx="1"/>
          </p:nvPr>
        </p:nvSpPr>
        <p:spPr>
          <a:xfrm>
            <a:off x="929141" y="2430474"/>
            <a:ext cx="3059171" cy="3552039"/>
          </a:xfrm>
        </p:spPr>
        <p:txBody>
          <a:bodyPr>
            <a:normAutofit/>
          </a:bodyPr>
          <a:lstStyle/>
          <a:p>
            <a:r>
              <a:rPr lang="en-US" sz="1600" dirty="0">
                <a:solidFill>
                  <a:srgbClr val="262626"/>
                </a:solidFill>
              </a:rPr>
              <a:t>DONE BY :-</a:t>
            </a:r>
            <a:r>
              <a:rPr lang="en-US" sz="4400" b="1" dirty="0">
                <a:solidFill>
                  <a:srgbClr val="262626"/>
                </a:solidFill>
              </a:rPr>
              <a:t>Amro Hamad</a:t>
            </a:r>
            <a:endParaRPr lang="en-US" dirty="0"/>
          </a:p>
        </p:txBody>
      </p:sp>
      <p:sp useBgFill="1">
        <p:nvSpPr>
          <p:cNvPr id="12" name="Rectangle 16">
            <a:extLst>
              <a:ext uri="{FF2B5EF4-FFF2-40B4-BE49-F238E27FC236}">
                <a16:creationId xmlns="" xmlns:a16="http://schemas.microsoft.com/office/drawing/2014/main" id="{6C22FCAC-D7EC-4A52-B153-FF761E2235B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95492" y="0"/>
            <a:ext cx="7396509"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pic>
        <p:nvPicPr>
          <p:cNvPr id="4" name="Picture 4">
            <a:extLst>
              <a:ext uri="{FF2B5EF4-FFF2-40B4-BE49-F238E27FC236}">
                <a16:creationId xmlns="" xmlns:a16="http://schemas.microsoft.com/office/drawing/2014/main" id="{599F232D-3918-4B6F-976C-EAFC8C262B7D}"/>
              </a:ext>
            </a:extLst>
          </p:cNvPr>
          <p:cNvPicPr>
            <a:picLocks noChangeAspect="1"/>
          </p:cNvPicPr>
          <p:nvPr/>
        </p:nvPicPr>
        <p:blipFill>
          <a:blip r:embed="rId3"/>
          <a:stretch>
            <a:fillRect/>
          </a:stretch>
        </p:blipFill>
        <p:spPr>
          <a:xfrm>
            <a:off x="5435912" y="1116714"/>
            <a:ext cx="6098041" cy="4573531"/>
          </a:xfrm>
          <a:prstGeom prst="rect">
            <a:avLst/>
          </a:prstGeom>
        </p:spPr>
      </p:pic>
    </p:spTree>
    <p:extLst>
      <p:ext uri="{BB962C8B-B14F-4D97-AF65-F5344CB8AC3E}">
        <p14:creationId xmlns:p14="http://schemas.microsoft.com/office/powerpoint/2010/main" val="3664365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cont</a:t>
            </a:r>
            <a:endParaRPr lang="en-US" dirty="0"/>
          </a:p>
        </p:txBody>
      </p:sp>
      <p:sp>
        <p:nvSpPr>
          <p:cNvPr id="3" name="Content Placeholder 2"/>
          <p:cNvSpPr>
            <a:spLocks noGrp="1"/>
          </p:cNvSpPr>
          <p:nvPr>
            <p:ph sz="half" idx="1"/>
          </p:nvPr>
        </p:nvSpPr>
        <p:spPr/>
        <p:txBody>
          <a:bodyPr>
            <a:normAutofit/>
          </a:bodyPr>
          <a:lstStyle/>
          <a:p>
            <a:r>
              <a:rPr lang="en-US" sz="2400" dirty="0" smtClean="0"/>
              <a:t>Site:-</a:t>
            </a:r>
          </a:p>
          <a:p>
            <a:r>
              <a:rPr lang="en-US" sz="2400" dirty="0" smtClean="0"/>
              <a:t>Any wound in the boundaries of the abdomen is a potential abdominal injury.</a:t>
            </a:r>
          </a:p>
          <a:p>
            <a:r>
              <a:rPr lang="en-US" sz="2400" dirty="0" smtClean="0"/>
              <a:t>If the wound in the retroperitoneum we consider it in the ascending or descending colon.</a:t>
            </a:r>
            <a:endParaRPr lang="en-US" sz="2400" dirty="0"/>
          </a:p>
        </p:txBody>
      </p:sp>
      <p:pic>
        <p:nvPicPr>
          <p:cNvPr id="2054" name="Picture 6" descr="نتيجة بحث الصور عن ‪penetrating abdominal injuries‬‏"/>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6033294" y="2251869"/>
            <a:ext cx="4572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33966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2209800"/>
            <a:ext cx="8507288" cy="4459560"/>
          </a:xfrm>
        </p:spPr>
        <p:txBody>
          <a:bodyPr/>
          <a:lstStyle/>
          <a:p>
            <a:pPr>
              <a:buClr>
                <a:schemeClr val="accent1"/>
              </a:buClr>
            </a:pPr>
            <a:r>
              <a:rPr lang="en-US" sz="2400" dirty="0">
                <a:latin typeface="Calibri" panose="020F0502020204030204" pitchFamily="34" charset="0"/>
              </a:rPr>
              <a:t>T</a:t>
            </a:r>
            <a:r>
              <a:rPr lang="en-US" sz="2400" dirty="0" smtClean="0">
                <a:latin typeface="Calibri" panose="020F0502020204030204" pitchFamily="34" charset="0"/>
              </a:rPr>
              <a:t>he </a:t>
            </a:r>
            <a:r>
              <a:rPr lang="en-US" sz="2400" dirty="0">
                <a:latin typeface="Calibri" panose="020F0502020204030204" pitchFamily="34" charset="0"/>
              </a:rPr>
              <a:t>patient must be fully </a:t>
            </a:r>
            <a:r>
              <a:rPr lang="en-US" sz="2400" dirty="0" smtClean="0">
                <a:latin typeface="Calibri" panose="020F0502020204030204" pitchFamily="34" charset="0"/>
              </a:rPr>
              <a:t>undressed.</a:t>
            </a:r>
          </a:p>
          <a:p>
            <a:pPr>
              <a:buClr>
                <a:schemeClr val="accent1"/>
              </a:buClr>
            </a:pPr>
            <a:r>
              <a:rPr lang="en-US" sz="2400" dirty="0">
                <a:latin typeface="Calibri" panose="020F0502020204030204" pitchFamily="34" charset="0"/>
              </a:rPr>
              <a:t>The </a:t>
            </a:r>
            <a:r>
              <a:rPr lang="en-US" sz="2400" dirty="0" smtClean="0">
                <a:latin typeface="Calibri" panose="020F0502020204030204" pitchFamily="34" charset="0"/>
              </a:rPr>
              <a:t>anterior and </a:t>
            </a:r>
            <a:r>
              <a:rPr lang="en-US" sz="2400" dirty="0">
                <a:latin typeface="Calibri" panose="020F0502020204030204" pitchFamily="34" charset="0"/>
              </a:rPr>
              <a:t>posterior abdomen, as well as the lower </a:t>
            </a:r>
            <a:r>
              <a:rPr lang="en-US" sz="2400" dirty="0" smtClean="0">
                <a:latin typeface="Calibri" panose="020F0502020204030204" pitchFamily="34" charset="0"/>
              </a:rPr>
              <a:t>chest and </a:t>
            </a:r>
            <a:r>
              <a:rPr lang="en-US" sz="2400" dirty="0">
                <a:latin typeface="Calibri" panose="020F0502020204030204" pitchFamily="34" charset="0"/>
              </a:rPr>
              <a:t>perineum, should be inspected </a:t>
            </a:r>
            <a:r>
              <a:rPr lang="en-US" sz="2400" dirty="0" smtClean="0">
                <a:latin typeface="Calibri" panose="020F0502020204030204" pitchFamily="34" charset="0"/>
              </a:rPr>
              <a:t>for:</a:t>
            </a:r>
            <a:endParaRPr lang="en-US" sz="2400" dirty="0">
              <a:solidFill>
                <a:schemeClr val="tx1"/>
              </a:solidFill>
              <a:latin typeface="Calibri" panose="020F0502020204030204" pitchFamily="34" charset="0"/>
            </a:endParaRPr>
          </a:p>
          <a:p>
            <a:pPr lvl="1">
              <a:buClr>
                <a:schemeClr val="accent1"/>
              </a:buClr>
              <a:buFont typeface="Wingdings" panose="05000000000000000000" pitchFamily="2" charset="2"/>
              <a:buChar char="Ø"/>
            </a:pPr>
            <a:r>
              <a:rPr lang="en-US" sz="2400" dirty="0">
                <a:solidFill>
                  <a:schemeClr val="tx1"/>
                </a:solidFill>
                <a:latin typeface="Calibri" panose="020F0502020204030204" pitchFamily="34" charset="0"/>
              </a:rPr>
              <a:t>Abrasions, contusions from restraint devices, lacerations, Penetrating wounds. </a:t>
            </a:r>
          </a:p>
          <a:p>
            <a:pPr lvl="1">
              <a:buClr>
                <a:schemeClr val="accent1"/>
              </a:buClr>
              <a:buFont typeface="Wingdings" panose="05000000000000000000" pitchFamily="2" charset="2"/>
              <a:buChar char="Ø"/>
            </a:pPr>
            <a:r>
              <a:rPr lang="en-US" sz="2400" dirty="0">
                <a:solidFill>
                  <a:schemeClr val="tx1"/>
                </a:solidFill>
                <a:latin typeface="Calibri" panose="020F0502020204030204" pitchFamily="34" charset="0"/>
              </a:rPr>
              <a:t>Abdominal distension</a:t>
            </a:r>
          </a:p>
          <a:p>
            <a:pPr lvl="1">
              <a:buClr>
                <a:schemeClr val="accent1"/>
              </a:buClr>
              <a:buFont typeface="Wingdings" panose="05000000000000000000" pitchFamily="2" charset="2"/>
              <a:buChar char="Ø"/>
            </a:pPr>
            <a:r>
              <a:rPr lang="en-US" sz="2400" dirty="0">
                <a:solidFill>
                  <a:schemeClr val="tx1"/>
                </a:solidFill>
                <a:latin typeface="Calibri" panose="020F0502020204030204" pitchFamily="34" charset="0"/>
              </a:rPr>
              <a:t>Impaled foreign bodies.</a:t>
            </a:r>
          </a:p>
          <a:p>
            <a:pPr marL="411162" lvl="1" indent="0">
              <a:buClr>
                <a:schemeClr val="accent1"/>
              </a:buClr>
              <a:buNone/>
            </a:pPr>
            <a:endParaRPr lang="en-US" sz="2400" dirty="0">
              <a:solidFill>
                <a:schemeClr val="tx1"/>
              </a:solidFill>
              <a:latin typeface="Calibri" panose="020F0502020204030204" pitchFamily="34" charset="0"/>
            </a:endParaRPr>
          </a:p>
          <a:p>
            <a:pPr>
              <a:buClr>
                <a:schemeClr val="accent1"/>
              </a:buClr>
            </a:pPr>
            <a:r>
              <a:rPr lang="en-US" sz="2400" dirty="0" smtClean="0">
                <a:latin typeface="Calibri" panose="020F0502020204030204" pitchFamily="34" charset="0"/>
              </a:rPr>
              <a:t>Log roll the patient for complete examination. </a:t>
            </a:r>
            <a:endParaRPr lang="en-US" sz="2400" dirty="0">
              <a:solidFill>
                <a:schemeClr val="tx1"/>
              </a:solidFill>
              <a:latin typeface="Calibri" panose="020F0502020204030204" pitchFamily="34" charset="0"/>
            </a:endParaRPr>
          </a:p>
        </p:txBody>
      </p:sp>
      <p:sp>
        <p:nvSpPr>
          <p:cNvPr id="4" name="Rectangle 3"/>
          <p:cNvSpPr/>
          <p:nvPr/>
        </p:nvSpPr>
        <p:spPr>
          <a:xfrm>
            <a:off x="1524000" y="228600"/>
            <a:ext cx="9144000" cy="1446550"/>
          </a:xfrm>
          <a:prstGeom prst="rect">
            <a:avLst/>
          </a:prstGeom>
          <a:noFill/>
        </p:spPr>
        <p:txBody>
          <a:bodyPr wrap="square">
            <a:spAutoFit/>
          </a:bodyPr>
          <a:lstStyle/>
          <a:p>
            <a:pPr algn="ctr">
              <a:defRPr/>
            </a:pPr>
            <a:endParaRPr lang="en-US" sz="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alibri" pitchFamily="34" charset="0"/>
            </a:endParaRPr>
          </a:p>
          <a:p>
            <a:pPr algn="ctr">
              <a:defRPr/>
            </a:pPr>
            <a:r>
              <a:rPr lang="en-US" sz="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alibri" pitchFamily="34" charset="0"/>
              </a:rPr>
              <a:t>Physical Examination: Inspection</a:t>
            </a:r>
          </a:p>
        </p:txBody>
      </p:sp>
    </p:spTree>
    <p:extLst>
      <p:ext uri="{BB962C8B-B14F-4D97-AF65-F5344CB8AC3E}">
        <p14:creationId xmlns:p14="http://schemas.microsoft.com/office/powerpoint/2010/main" val="6701620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31504" y="2276872"/>
            <a:ext cx="5380568" cy="4464496"/>
          </a:xfrm>
        </p:spPr>
        <p:txBody>
          <a:bodyPr/>
          <a:lstStyle/>
          <a:p>
            <a:pPr>
              <a:buClr>
                <a:schemeClr val="accent1"/>
              </a:buClr>
            </a:pPr>
            <a:r>
              <a:rPr lang="en-US" sz="2400" dirty="0">
                <a:latin typeface="Calibri" panose="020F0502020204030204" pitchFamily="34" charset="0"/>
              </a:rPr>
              <a:t>Distinguish superficial (abdominal wall) and deep tenderness.</a:t>
            </a:r>
            <a:endParaRPr lang="en-US" altLang="en-US" sz="2400" dirty="0">
              <a:latin typeface="Calibri" panose="020F0502020204030204" pitchFamily="34" charset="0"/>
            </a:endParaRPr>
          </a:p>
          <a:p>
            <a:pPr>
              <a:buClr>
                <a:schemeClr val="accent1"/>
              </a:buClr>
            </a:pPr>
            <a:r>
              <a:rPr lang="en-US" altLang="en-US" sz="2400" dirty="0">
                <a:latin typeface="Calibri" panose="020F0502020204030204" pitchFamily="34" charset="0"/>
              </a:rPr>
              <a:t>Signs of peritoneal irritation: </a:t>
            </a:r>
            <a:r>
              <a:rPr lang="en-US" altLang="en-US" sz="2400" dirty="0" err="1">
                <a:latin typeface="Calibri" panose="020F0502020204030204" pitchFamily="34" charset="0"/>
              </a:rPr>
              <a:t>gaurdining</a:t>
            </a:r>
            <a:r>
              <a:rPr lang="en-US" altLang="en-US" sz="2400" dirty="0">
                <a:latin typeface="Calibri" panose="020F0502020204030204" pitchFamily="34" charset="0"/>
              </a:rPr>
              <a:t>, </a:t>
            </a:r>
            <a:r>
              <a:rPr lang="en-US" altLang="en-US" sz="2400" dirty="0" smtClean="0">
                <a:latin typeface="Calibri" panose="020F0502020204030204" pitchFamily="34" charset="0"/>
              </a:rPr>
              <a:t>rigidity and rebound </a:t>
            </a:r>
            <a:r>
              <a:rPr lang="en-US" altLang="en-US" sz="2400" dirty="0">
                <a:latin typeface="Calibri" panose="020F0502020204030204" pitchFamily="34" charset="0"/>
              </a:rPr>
              <a:t>tenderness.</a:t>
            </a:r>
          </a:p>
          <a:p>
            <a:pPr>
              <a:buClr>
                <a:schemeClr val="accent1"/>
              </a:buClr>
            </a:pPr>
            <a:r>
              <a:rPr lang="en-US" altLang="en-US" sz="2400" dirty="0">
                <a:latin typeface="Calibri" panose="020F0502020204030204" pitchFamily="34" charset="0"/>
              </a:rPr>
              <a:t>Crepitus at lower thoracic cage.</a:t>
            </a:r>
          </a:p>
          <a:p>
            <a:pPr>
              <a:buClr>
                <a:schemeClr val="accent1"/>
              </a:buClr>
            </a:pPr>
            <a:r>
              <a:rPr lang="en-US" sz="2400" dirty="0">
                <a:latin typeface="Calibri" panose="020F0502020204030204" pitchFamily="34" charset="0"/>
              </a:rPr>
              <a:t>The presence of a pregnant uterus.</a:t>
            </a:r>
          </a:p>
          <a:p>
            <a:pPr>
              <a:buClr>
                <a:schemeClr val="accent1"/>
              </a:buClr>
            </a:pPr>
            <a:endParaRPr lang="en-US" sz="2400" dirty="0">
              <a:latin typeface="Calibri" panose="020F0502020204030204" pitchFamily="34" charset="0"/>
            </a:endParaRPr>
          </a:p>
        </p:txBody>
      </p:sp>
      <p:sp>
        <p:nvSpPr>
          <p:cNvPr id="4" name="Rectangle 3"/>
          <p:cNvSpPr/>
          <p:nvPr/>
        </p:nvSpPr>
        <p:spPr>
          <a:xfrm>
            <a:off x="1524000" y="620689"/>
            <a:ext cx="9144000" cy="1323439"/>
          </a:xfrm>
          <a:prstGeom prst="rect">
            <a:avLst/>
          </a:prstGeom>
          <a:noFill/>
        </p:spPr>
        <p:txBody>
          <a:bodyPr wrap="square">
            <a:spAutoFit/>
          </a:bodyPr>
          <a:lstStyle/>
          <a:p>
            <a:pPr algn="ctr">
              <a:defRPr/>
            </a:pPr>
            <a:endParaRPr lang="en-US" sz="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alibri" pitchFamily="34" charset="0"/>
            </a:endParaRPr>
          </a:p>
          <a:p>
            <a:pPr algn="ctr">
              <a:defRPr/>
            </a:pPr>
            <a:r>
              <a:rPr lang="en-US" sz="36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alibri" pitchFamily="34" charset="0"/>
              </a:rPr>
              <a:t>Physical Examination: </a:t>
            </a:r>
            <a:r>
              <a:rPr lang="en-US" sz="36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alibri" pitchFamily="34" charset="0"/>
              </a:rPr>
              <a:t>Palpation</a:t>
            </a:r>
            <a:endParaRPr lang="en-US" sz="36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alibri" pitchFamily="34" charset="0"/>
            </a:endParaRPr>
          </a:p>
        </p:txBody>
      </p:sp>
      <p:pic>
        <p:nvPicPr>
          <p:cNvPr id="8194" name="Picture 2" descr="http://img.wonderhowto.com/img/48/32/63475371745653/0/perform-basic-abdominal-examination.1280x6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6120" y="2276872"/>
            <a:ext cx="3394720" cy="43924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9475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2852936"/>
            <a:ext cx="8229600" cy="3720902"/>
          </a:xfrm>
        </p:spPr>
        <p:txBody>
          <a:bodyPr>
            <a:normAutofit/>
          </a:bodyPr>
          <a:lstStyle/>
          <a:p>
            <a:pPr>
              <a:buClr>
                <a:schemeClr val="accent1"/>
              </a:buClr>
            </a:pPr>
            <a:r>
              <a:rPr lang="en-US" sz="2800" dirty="0" smtClean="0">
                <a:latin typeface="Calibri" panose="020F0502020204030204" pitchFamily="34" charset="0"/>
              </a:rPr>
              <a:t>Used </a:t>
            </a:r>
            <a:r>
              <a:rPr lang="en-US" sz="2800" dirty="0">
                <a:latin typeface="Calibri" panose="020F0502020204030204" pitchFamily="34" charset="0"/>
              </a:rPr>
              <a:t>to </a:t>
            </a:r>
            <a:r>
              <a:rPr lang="en-US" sz="2800" dirty="0" smtClean="0">
                <a:latin typeface="Calibri" panose="020F0502020204030204" pitchFamily="34" charset="0"/>
              </a:rPr>
              <a:t>confirm the </a:t>
            </a:r>
            <a:r>
              <a:rPr lang="en-US" sz="2800" dirty="0">
                <a:latin typeface="Calibri" panose="020F0502020204030204" pitchFamily="34" charset="0"/>
              </a:rPr>
              <a:t>presence or absence of bowel </a:t>
            </a:r>
            <a:r>
              <a:rPr lang="en-US" sz="2800" dirty="0" smtClean="0">
                <a:latin typeface="Calibri" panose="020F0502020204030204" pitchFamily="34" charset="0"/>
              </a:rPr>
              <a:t>sounds.</a:t>
            </a:r>
          </a:p>
          <a:p>
            <a:pPr>
              <a:buClr>
                <a:schemeClr val="accent1"/>
              </a:buClr>
            </a:pPr>
            <a:endParaRPr lang="en-US" sz="2800" dirty="0">
              <a:latin typeface="Calibri" panose="020F0502020204030204" pitchFamily="34" charset="0"/>
            </a:endParaRPr>
          </a:p>
        </p:txBody>
      </p:sp>
      <p:sp>
        <p:nvSpPr>
          <p:cNvPr id="4" name="Rectangle 3"/>
          <p:cNvSpPr/>
          <p:nvPr/>
        </p:nvSpPr>
        <p:spPr>
          <a:xfrm>
            <a:off x="1524000" y="620688"/>
            <a:ext cx="9144000" cy="1446550"/>
          </a:xfrm>
          <a:prstGeom prst="rect">
            <a:avLst/>
          </a:prstGeom>
          <a:noFill/>
        </p:spPr>
        <p:txBody>
          <a:bodyPr wrap="square">
            <a:spAutoFit/>
          </a:bodyPr>
          <a:lstStyle/>
          <a:p>
            <a:pPr algn="ctr">
              <a:defRPr/>
            </a:pPr>
            <a:endParaRPr lang="en-US" sz="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alibri" pitchFamily="34" charset="0"/>
            </a:endParaRPr>
          </a:p>
          <a:p>
            <a:pPr algn="ctr">
              <a:defRPr/>
            </a:pPr>
            <a:r>
              <a:rPr lang="en-US" sz="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alibri" pitchFamily="34" charset="0"/>
              </a:rPr>
              <a:t>Physical Examination: Auscultation</a:t>
            </a:r>
          </a:p>
        </p:txBody>
      </p:sp>
    </p:spTree>
    <p:extLst>
      <p:ext uri="{BB962C8B-B14F-4D97-AF65-F5344CB8AC3E}">
        <p14:creationId xmlns:p14="http://schemas.microsoft.com/office/powerpoint/2010/main" val="32395774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a:buClr>
                <a:schemeClr val="accent1"/>
              </a:buClr>
            </a:pPr>
            <a:r>
              <a:rPr lang="en-US" sz="2400" dirty="0" smtClean="0">
                <a:latin typeface="Calibri" panose="020F0502020204030204" pitchFamily="34" charset="0"/>
              </a:rPr>
              <a:t>Look for evidence of urethral injury: </a:t>
            </a:r>
          </a:p>
          <a:p>
            <a:pPr lvl="1">
              <a:buClr>
                <a:schemeClr val="accent1"/>
              </a:buClr>
              <a:buFont typeface="Wingdings" panose="05000000000000000000" pitchFamily="2" charset="2"/>
              <a:buChar char="Ø"/>
            </a:pPr>
            <a:r>
              <a:rPr lang="en-US" sz="2400" dirty="0" smtClean="0">
                <a:solidFill>
                  <a:schemeClr val="tx1"/>
                </a:solidFill>
                <a:latin typeface="Calibri" panose="020F0502020204030204" pitchFamily="34" charset="0"/>
              </a:rPr>
              <a:t>Blood at the urethral meatus</a:t>
            </a:r>
          </a:p>
          <a:p>
            <a:pPr lvl="1">
              <a:buClr>
                <a:schemeClr val="accent1"/>
              </a:buClr>
              <a:buFont typeface="Wingdings" panose="05000000000000000000" pitchFamily="2" charset="2"/>
              <a:buChar char="Ø"/>
            </a:pPr>
            <a:r>
              <a:rPr lang="en-US" sz="2400" dirty="0" smtClean="0">
                <a:solidFill>
                  <a:schemeClr val="tx1"/>
                </a:solidFill>
                <a:latin typeface="Calibri" panose="020F0502020204030204" pitchFamily="34" charset="0"/>
              </a:rPr>
              <a:t>Scrotal ecchymosis or hematoma</a:t>
            </a:r>
          </a:p>
          <a:p>
            <a:pPr lvl="1">
              <a:buClr>
                <a:schemeClr val="accent1"/>
              </a:buClr>
              <a:buFont typeface="Wingdings" panose="05000000000000000000" pitchFamily="2" charset="2"/>
              <a:buChar char="Ø"/>
            </a:pPr>
            <a:endParaRPr lang="en-US" sz="2400" dirty="0" smtClean="0">
              <a:solidFill>
                <a:schemeClr val="tx1"/>
              </a:solidFill>
              <a:latin typeface="Calibri" panose="020F0502020204030204" pitchFamily="34" charset="0"/>
            </a:endParaRPr>
          </a:p>
          <a:p>
            <a:pPr lvl="1">
              <a:buClr>
                <a:schemeClr val="accent1"/>
              </a:buClr>
            </a:pPr>
            <a:endParaRPr lang="en-US" sz="2400" dirty="0" smtClean="0">
              <a:solidFill>
                <a:schemeClr val="tx1"/>
              </a:solidFill>
              <a:latin typeface="Calibri" panose="020F0502020204030204" pitchFamily="34" charset="0"/>
            </a:endParaRPr>
          </a:p>
          <a:p>
            <a:pPr>
              <a:buClr>
                <a:schemeClr val="accent1"/>
              </a:buClr>
            </a:pPr>
            <a:r>
              <a:rPr lang="en-US" sz="2400" dirty="0" smtClean="0">
                <a:latin typeface="Calibri" panose="020F0502020204030204" pitchFamily="34" charset="0"/>
              </a:rPr>
              <a:t>Rectal examination, look for: </a:t>
            </a:r>
          </a:p>
          <a:p>
            <a:pPr lvl="1">
              <a:buClr>
                <a:schemeClr val="accent1"/>
              </a:buClr>
              <a:buFont typeface="Wingdings" panose="05000000000000000000" pitchFamily="2" charset="2"/>
              <a:buChar char="Ø"/>
            </a:pPr>
            <a:r>
              <a:rPr lang="en-US" sz="2400" dirty="0" smtClean="0">
                <a:solidFill>
                  <a:schemeClr val="tx1"/>
                </a:solidFill>
                <a:latin typeface="Calibri" panose="020F0502020204030204" pitchFamily="34" charset="0"/>
              </a:rPr>
              <a:t>Assess sphincter tone and rectal mucosal integrity.</a:t>
            </a:r>
          </a:p>
          <a:p>
            <a:pPr lvl="1">
              <a:buClr>
                <a:schemeClr val="accent1"/>
              </a:buClr>
              <a:buFont typeface="Wingdings" panose="05000000000000000000" pitchFamily="2" charset="2"/>
              <a:buChar char="Ø"/>
            </a:pPr>
            <a:r>
              <a:rPr lang="en-US" sz="2400" dirty="0" smtClean="0">
                <a:solidFill>
                  <a:schemeClr val="tx1"/>
                </a:solidFill>
                <a:latin typeface="Calibri" panose="020F0502020204030204" pitchFamily="34" charset="0"/>
              </a:rPr>
              <a:t>Determine the position of the prostate.</a:t>
            </a:r>
          </a:p>
          <a:p>
            <a:pPr lvl="1">
              <a:buClr>
                <a:schemeClr val="accent1"/>
              </a:buClr>
              <a:buFont typeface="Wingdings" panose="05000000000000000000" pitchFamily="2" charset="2"/>
              <a:buChar char="Ø"/>
            </a:pPr>
            <a:r>
              <a:rPr lang="en-US" sz="2400" dirty="0" smtClean="0">
                <a:solidFill>
                  <a:schemeClr val="tx1"/>
                </a:solidFill>
                <a:latin typeface="Calibri" panose="020F0502020204030204" pitchFamily="34" charset="0"/>
              </a:rPr>
              <a:t>Identify any fractures of the pelvic bones.</a:t>
            </a:r>
          </a:p>
          <a:p>
            <a:pPr lvl="1">
              <a:buClr>
                <a:schemeClr val="accent1"/>
              </a:buClr>
              <a:buFont typeface="Wingdings" panose="05000000000000000000" pitchFamily="2" charset="2"/>
              <a:buChar char="Ø"/>
            </a:pPr>
            <a:r>
              <a:rPr lang="en-US" sz="2400" dirty="0" smtClean="0">
                <a:solidFill>
                  <a:schemeClr val="tx1"/>
                </a:solidFill>
                <a:latin typeface="Calibri" panose="020F0502020204030204" pitchFamily="34" charset="0"/>
              </a:rPr>
              <a:t>Gross blood from bowel perforation.</a:t>
            </a:r>
            <a:endParaRPr lang="en-US" sz="2400" dirty="0">
              <a:solidFill>
                <a:schemeClr val="tx1"/>
              </a:solidFill>
              <a:latin typeface="Calibri" panose="020F0502020204030204" pitchFamily="34" charset="0"/>
            </a:endParaRPr>
          </a:p>
        </p:txBody>
      </p:sp>
      <p:sp>
        <p:nvSpPr>
          <p:cNvPr id="4" name="Rectangle 3"/>
          <p:cNvSpPr/>
          <p:nvPr/>
        </p:nvSpPr>
        <p:spPr>
          <a:xfrm>
            <a:off x="1487488" y="-24011"/>
            <a:ext cx="9144000" cy="1384995"/>
          </a:xfrm>
          <a:prstGeom prst="rect">
            <a:avLst/>
          </a:prstGeom>
          <a:noFill/>
        </p:spPr>
        <p:txBody>
          <a:bodyPr wrap="square">
            <a:spAutoFit/>
          </a:bodyPr>
          <a:lstStyle/>
          <a:p>
            <a:pPr algn="ctr">
              <a:defRPr/>
            </a:pPr>
            <a:endParaRPr lang="en-US" sz="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alibri" pitchFamily="34" charset="0"/>
            </a:endParaRPr>
          </a:p>
          <a:p>
            <a:pPr algn="ctr">
              <a:defRPr/>
            </a:pPr>
            <a:r>
              <a:rPr lang="en-US" sz="4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alibri" pitchFamily="34" charset="0"/>
              </a:rPr>
              <a:t>Urethral, Perineal and Rectal examination</a:t>
            </a:r>
          </a:p>
        </p:txBody>
      </p:sp>
      <p:pic>
        <p:nvPicPr>
          <p:cNvPr id="9218" name="Picture 2" descr="http://img.medscape.com/boards/user/1df2640d/Image%201%20Urethral%20tea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80176" y="2209800"/>
            <a:ext cx="2880320" cy="26196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9052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75520" y="1988840"/>
            <a:ext cx="8640960" cy="4224958"/>
          </a:xfrm>
        </p:spPr>
        <p:txBody>
          <a:bodyPr>
            <a:noAutofit/>
          </a:bodyPr>
          <a:lstStyle/>
          <a:p>
            <a:pPr>
              <a:buClr>
                <a:schemeClr val="accent1"/>
              </a:buClr>
            </a:pPr>
            <a:r>
              <a:rPr lang="en-US" sz="2800" dirty="0">
                <a:latin typeface="Calibri" panose="020F0502020204030204" pitchFamily="34" charset="0"/>
              </a:rPr>
              <a:t>Lastly, Vaginal examination is done if severe perineal injuries, pelvic fracture or trans-pelvic gunshot are present.</a:t>
            </a:r>
          </a:p>
          <a:p>
            <a:pPr>
              <a:buClr>
                <a:schemeClr val="accent1"/>
              </a:buClr>
            </a:pPr>
            <a:r>
              <a:rPr lang="en-US" sz="2800" dirty="0">
                <a:latin typeface="Calibri" panose="020F0502020204030204" pitchFamily="34" charset="0"/>
              </a:rPr>
              <a:t>Gluteal examination: Penetrating injuries to this area are associated with up to a 50% incidence of significant intra-abdominal  injuries.</a:t>
            </a:r>
          </a:p>
          <a:p>
            <a:pPr>
              <a:buClr>
                <a:schemeClr val="accent1"/>
              </a:buClr>
            </a:pPr>
            <a:r>
              <a:rPr lang="en-US" sz="2800" dirty="0">
                <a:latin typeface="Calibri" panose="020F0502020204030204" pitchFamily="34" charset="0"/>
              </a:rPr>
              <a:t>At the conclusion of the rapid physical exam, the patient should be covered with warmed blankets to help prevent hypothermia.</a:t>
            </a:r>
          </a:p>
          <a:p>
            <a:pPr>
              <a:buClr>
                <a:schemeClr val="accent1"/>
              </a:buClr>
            </a:pPr>
            <a:r>
              <a:rPr lang="en-US" sz="2800" dirty="0">
                <a:latin typeface="Calibri" panose="020F0502020204030204" pitchFamily="34" charset="0"/>
              </a:rPr>
              <a:t>Repeated Physical examinations are encouraged to detect signs of bleeding or peritonitis developing over time. </a:t>
            </a:r>
          </a:p>
        </p:txBody>
      </p:sp>
      <p:sp>
        <p:nvSpPr>
          <p:cNvPr id="4" name="Rectangle 3"/>
          <p:cNvSpPr/>
          <p:nvPr/>
        </p:nvSpPr>
        <p:spPr>
          <a:xfrm>
            <a:off x="1524000" y="116632"/>
            <a:ext cx="9144000" cy="1446550"/>
          </a:xfrm>
          <a:prstGeom prst="rect">
            <a:avLst/>
          </a:prstGeom>
          <a:noFill/>
        </p:spPr>
        <p:txBody>
          <a:bodyPr wrap="square">
            <a:spAutoFit/>
          </a:bodyPr>
          <a:lstStyle/>
          <a:p>
            <a:pPr algn="ctr">
              <a:defRPr/>
            </a:pPr>
            <a:endParaRPr lang="en-US" sz="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alibri" pitchFamily="34" charset="0"/>
            </a:endParaRPr>
          </a:p>
          <a:p>
            <a:pPr algn="ctr">
              <a:defRPr/>
            </a:pPr>
            <a:r>
              <a:rPr lang="en-US" sz="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alibri" pitchFamily="34" charset="0"/>
              </a:rPr>
              <a:t>Physical examination</a:t>
            </a:r>
          </a:p>
        </p:txBody>
      </p:sp>
    </p:spTree>
    <p:extLst>
      <p:ext uri="{BB962C8B-B14F-4D97-AF65-F5344CB8AC3E}">
        <p14:creationId xmlns:p14="http://schemas.microsoft.com/office/powerpoint/2010/main" val="28729902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Diagnosis </a:t>
            </a:r>
            <a:endParaRPr lang="en-US" dirty="0"/>
          </a:p>
        </p:txBody>
      </p:sp>
      <p:sp>
        <p:nvSpPr>
          <p:cNvPr id="3" name="Content Placeholder 2"/>
          <p:cNvSpPr>
            <a:spLocks noGrp="1"/>
          </p:cNvSpPr>
          <p:nvPr>
            <p:ph sz="half" idx="1"/>
          </p:nvPr>
        </p:nvSpPr>
        <p:spPr/>
        <p:txBody>
          <a:bodyPr>
            <a:noAutofit/>
          </a:bodyPr>
          <a:lstStyle/>
          <a:p>
            <a:r>
              <a:rPr lang="en-US" sz="2400" dirty="0" smtClean="0"/>
              <a:t>1- Local wound exploration:-it is done for penetrating injuries if it is stab wound we dilate the wound and we put a probe to explore the wound when the probe stops it indicates the depth of the wound. If the probe passes the peritoneum then we have to do laparotomy.</a:t>
            </a:r>
          </a:p>
          <a:p>
            <a:r>
              <a:rPr lang="en-US" sz="2400" dirty="0" smtClean="0"/>
              <a:t>If the cause is gunshot then radiological studies are used to determine the depth of injury.</a:t>
            </a:r>
            <a:endParaRPr lang="en-US" sz="2400" dirty="0"/>
          </a:p>
        </p:txBody>
      </p:sp>
      <p:sp>
        <p:nvSpPr>
          <p:cNvPr id="2" name="Content Placeholder 1"/>
          <p:cNvSpPr>
            <a:spLocks noGrp="1"/>
          </p:cNvSpPr>
          <p:nvPr>
            <p:ph sz="half" idx="2"/>
          </p:nvPr>
        </p:nvSpPr>
        <p:spPr/>
        <p:txBody>
          <a:bodyPr>
            <a:noAutofit/>
          </a:bodyPr>
          <a:lstStyle/>
          <a:p>
            <a:r>
              <a:rPr lang="en-US" sz="2400" dirty="0" smtClean="0"/>
              <a:t>2- Focused abdominal sonar for trauma:- it is used to indicate the presence of blood in the abdominal cavity mainly (</a:t>
            </a:r>
            <a:r>
              <a:rPr lang="en-US" sz="2400" dirty="0" err="1" smtClean="0"/>
              <a:t>morison</a:t>
            </a:r>
            <a:r>
              <a:rPr lang="en-US" sz="2400" dirty="0" smtClean="0"/>
              <a:t> (</a:t>
            </a:r>
            <a:r>
              <a:rPr lang="en-US" sz="2400" dirty="0" err="1" smtClean="0"/>
              <a:t>hepatorenal</a:t>
            </a:r>
            <a:r>
              <a:rPr lang="en-US" sz="2400" dirty="0" smtClean="0"/>
              <a:t> recess) pouch, </a:t>
            </a:r>
            <a:r>
              <a:rPr lang="en-US" sz="2400" dirty="0" err="1" smtClean="0"/>
              <a:t>paracolic</a:t>
            </a:r>
            <a:r>
              <a:rPr lang="en-US" sz="2400" dirty="0" smtClean="0"/>
              <a:t> gutter, </a:t>
            </a:r>
            <a:r>
              <a:rPr lang="en-US" sz="2400" dirty="0" err="1" smtClean="0"/>
              <a:t>splenorenal</a:t>
            </a:r>
            <a:r>
              <a:rPr lang="en-US" sz="2400" dirty="0" smtClean="0"/>
              <a:t> recess and pouch of </a:t>
            </a:r>
            <a:r>
              <a:rPr lang="en-US" sz="2400" dirty="0" err="1" smtClean="0"/>
              <a:t>douglas</a:t>
            </a:r>
            <a:r>
              <a:rPr lang="en-US" sz="2400" dirty="0" smtClean="0"/>
              <a:t>). If it is present it is an indication of laparotomy. It can be done in unstable patients.</a:t>
            </a:r>
          </a:p>
          <a:p>
            <a:r>
              <a:rPr lang="en-US" sz="2400" dirty="0" smtClean="0"/>
              <a:t>Accurate in detecting more than 100 ml of fluid in the abdomen.</a:t>
            </a:r>
          </a:p>
          <a:p>
            <a:r>
              <a:rPr lang="en-US" sz="2400" dirty="0" smtClean="0"/>
              <a:t>Should be repeated in 30 minutes for detection of progressive </a:t>
            </a:r>
            <a:r>
              <a:rPr lang="en-US" sz="2400" dirty="0" err="1" smtClean="0"/>
              <a:t>hemoperitoneum</a:t>
            </a:r>
            <a:r>
              <a:rPr lang="en-US" sz="2400" dirty="0" smtClean="0"/>
              <a:t>.</a:t>
            </a:r>
            <a:endParaRPr lang="en-US" sz="2400" dirty="0"/>
          </a:p>
        </p:txBody>
      </p:sp>
    </p:spTree>
    <p:extLst>
      <p:ext uri="{BB962C8B-B14F-4D97-AF65-F5344CB8AC3E}">
        <p14:creationId xmlns:p14="http://schemas.microsoft.com/office/powerpoint/2010/main" val="3153037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p:cNvSpPr>
          <p:nvPr>
            <p:ph type="title"/>
          </p:nvPr>
        </p:nvSpPr>
        <p:spPr>
          <a:xfrm>
            <a:off x="1524000" y="1"/>
            <a:ext cx="8229600" cy="836613"/>
          </a:xfrm>
        </p:spPr>
        <p:txBody>
          <a:bodyPr/>
          <a:lstStyle/>
          <a:p>
            <a:pPr algn="l"/>
            <a:r>
              <a:rPr lang="en-US" altLang="en-US" sz="3200" b="1" u="sng" dirty="0"/>
              <a:t>Introduction</a:t>
            </a:r>
          </a:p>
        </p:txBody>
      </p:sp>
      <p:sp>
        <p:nvSpPr>
          <p:cNvPr id="4099" name="Rectangle 3"/>
          <p:cNvSpPr>
            <a:spLocks noGrp="1"/>
          </p:cNvSpPr>
          <p:nvPr>
            <p:ph idx="1"/>
          </p:nvPr>
        </p:nvSpPr>
        <p:spPr>
          <a:xfrm>
            <a:off x="191344" y="548680"/>
            <a:ext cx="6048672" cy="5257800"/>
          </a:xfrm>
        </p:spPr>
        <p:txBody>
          <a:bodyPr>
            <a:normAutofit lnSpcReduction="10000"/>
          </a:bodyPr>
          <a:lstStyle/>
          <a:p>
            <a:pPr rtl="1" eaLnBrk="1" hangingPunct="1">
              <a:buFont typeface="Arial" panose="020B0604020202020204" pitchFamily="34" charset="0"/>
              <a:buNone/>
            </a:pPr>
            <a:endParaRPr lang="en-US" altLang="en-US" b="1" dirty="0" smtClean="0">
              <a:solidFill>
                <a:schemeClr val="accent2"/>
              </a:solidFill>
            </a:endParaRPr>
          </a:p>
          <a:p>
            <a:pPr rtl="1" eaLnBrk="1" hangingPunct="1">
              <a:buFont typeface="Arial" panose="020B0604020202020204" pitchFamily="34" charset="0"/>
              <a:buNone/>
            </a:pPr>
            <a:r>
              <a:rPr lang="en-US" altLang="en-US" sz="2800" b="1" dirty="0"/>
              <a:t>1.</a:t>
            </a:r>
            <a:r>
              <a:rPr lang="en-US" altLang="en-US" sz="2800" u="sng" dirty="0"/>
              <a:t>Road traffic accidents is</a:t>
            </a:r>
            <a:r>
              <a:rPr lang="en-US" altLang="en-US" sz="2800" b="1" dirty="0"/>
              <a:t> </a:t>
            </a:r>
            <a:r>
              <a:rPr lang="en-US" altLang="en-US" sz="2800" dirty="0"/>
              <a:t>the</a:t>
            </a:r>
            <a:r>
              <a:rPr lang="en-US" altLang="en-US" sz="2800" b="1" dirty="0"/>
              <a:t> </a:t>
            </a:r>
            <a:r>
              <a:rPr lang="en-US" altLang="en-US" sz="2800" b="1" u="sng" dirty="0"/>
              <a:t>main cause</a:t>
            </a:r>
            <a:r>
              <a:rPr lang="en-US" altLang="en-US" sz="2800" b="1" dirty="0"/>
              <a:t> </a:t>
            </a:r>
            <a:r>
              <a:rPr lang="en-US" altLang="en-US" sz="2800" dirty="0"/>
              <a:t>of </a:t>
            </a:r>
            <a:r>
              <a:rPr lang="en-US" altLang="en-US" sz="2800" dirty="0" smtClean="0"/>
              <a:t> </a:t>
            </a:r>
            <a:r>
              <a:rPr lang="en-US" altLang="en-US" sz="2800" dirty="0"/>
              <a:t>abdominal trauma in the  civilian population </a:t>
            </a:r>
            <a:endParaRPr lang="en-US" altLang="en-US" sz="2800" u="sng" dirty="0"/>
          </a:p>
          <a:p>
            <a:pPr rtl="1" eaLnBrk="1" hangingPunct="1">
              <a:buFont typeface="Arial" panose="020B0604020202020204" pitchFamily="34" charset="0"/>
              <a:buNone/>
            </a:pPr>
            <a:endParaRPr lang="en-US" altLang="en-US" sz="2800" b="1" dirty="0"/>
          </a:p>
          <a:p>
            <a:pPr rtl="1" eaLnBrk="1" hangingPunct="1">
              <a:buFont typeface="Arial" panose="020B0604020202020204" pitchFamily="34" charset="0"/>
              <a:buNone/>
            </a:pPr>
            <a:r>
              <a:rPr lang="en-US" altLang="en-US" sz="2800" b="1" dirty="0"/>
              <a:t>2. </a:t>
            </a:r>
            <a:r>
              <a:rPr lang="en-US" altLang="en-US" sz="2800" dirty="0"/>
              <a:t>Abdominal injuries</a:t>
            </a:r>
            <a:r>
              <a:rPr lang="en-US" altLang="en-US" sz="2800" b="1" dirty="0"/>
              <a:t> </a:t>
            </a:r>
            <a:r>
              <a:rPr lang="en-US" altLang="en-US" sz="2800" b="1" u="sng" dirty="0"/>
              <a:t>rank third</a:t>
            </a:r>
            <a:r>
              <a:rPr lang="en-US" altLang="en-US" sz="2800" b="1" dirty="0"/>
              <a:t> </a:t>
            </a:r>
            <a:r>
              <a:rPr lang="en-US" altLang="en-US" sz="2800" dirty="0"/>
              <a:t>as a cause </a:t>
            </a:r>
            <a:r>
              <a:rPr lang="en-US" altLang="en-US" sz="2800" dirty="0" smtClean="0"/>
              <a:t>of  </a:t>
            </a:r>
            <a:r>
              <a:rPr lang="en-US" altLang="en-US" sz="2800" u="sng" dirty="0"/>
              <a:t>traumatic death</a:t>
            </a:r>
            <a:r>
              <a:rPr lang="en-US" altLang="en-US" sz="2800" dirty="0"/>
              <a:t> after head and chest injuries</a:t>
            </a:r>
            <a:r>
              <a:rPr lang="en-US" altLang="en-US" sz="2800" b="1" dirty="0"/>
              <a:t> </a:t>
            </a:r>
          </a:p>
          <a:p>
            <a:pPr eaLnBrk="1" hangingPunct="1">
              <a:buFont typeface="Arial" panose="020B0604020202020204" pitchFamily="34" charset="0"/>
              <a:buNone/>
            </a:pPr>
            <a:endParaRPr lang="en-US" altLang="en-US" sz="2800" b="1" dirty="0"/>
          </a:p>
          <a:p>
            <a:pPr eaLnBrk="1" hangingPunct="1">
              <a:buFont typeface="Arial" panose="020B0604020202020204" pitchFamily="34" charset="0"/>
              <a:buNone/>
            </a:pPr>
            <a:r>
              <a:rPr lang="en-US" altLang="en-US" sz="2800" b="1" dirty="0"/>
              <a:t>3. </a:t>
            </a:r>
            <a:r>
              <a:rPr lang="en-US" altLang="en-US" sz="2800" dirty="0"/>
              <a:t>The</a:t>
            </a:r>
            <a:r>
              <a:rPr lang="en-US" altLang="en-US" sz="2800" b="1" dirty="0"/>
              <a:t> </a:t>
            </a:r>
            <a:r>
              <a:rPr lang="en-US" altLang="en-US" sz="2800" b="1" u="sng" dirty="0"/>
              <a:t>primary cause</a:t>
            </a:r>
            <a:r>
              <a:rPr lang="en-US" altLang="en-US" sz="2800" b="1" dirty="0"/>
              <a:t> </a:t>
            </a:r>
            <a:r>
              <a:rPr lang="en-US" altLang="en-US" sz="2800" dirty="0"/>
              <a:t>of death in abdominal trauma is                                                                                                                 </a:t>
            </a:r>
            <a:r>
              <a:rPr lang="en-US" altLang="en-US" sz="2800" u="sng" dirty="0"/>
              <a:t>hemorrhage</a:t>
            </a:r>
            <a:r>
              <a:rPr lang="en-US" altLang="en-US" sz="2800" dirty="0"/>
              <a:t> and </a:t>
            </a:r>
            <a:r>
              <a:rPr lang="en-US" altLang="en-US" sz="2800" u="sng" dirty="0"/>
              <a:t>sepsis</a:t>
            </a:r>
            <a:r>
              <a:rPr lang="en-US" altLang="en-US" sz="2800" dirty="0"/>
              <a:t> after 48 hours</a:t>
            </a:r>
          </a:p>
        </p:txBody>
      </p:sp>
      <p:pic>
        <p:nvPicPr>
          <p:cNvPr id="4" name="Picture 2" descr="نتيجة بحث الصور عن ‪abdominal trauma epidemiolo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9976" y="1033890"/>
            <a:ext cx="6220780" cy="4267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27787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cont</a:t>
            </a:r>
            <a:endParaRPr lang="en-US" dirty="0"/>
          </a:p>
        </p:txBody>
      </p:sp>
      <p:sp>
        <p:nvSpPr>
          <p:cNvPr id="3" name="Content Placeholder 2"/>
          <p:cNvSpPr>
            <a:spLocks noGrp="1"/>
          </p:cNvSpPr>
          <p:nvPr>
            <p:ph sz="half" idx="1"/>
          </p:nvPr>
        </p:nvSpPr>
        <p:spPr/>
        <p:txBody>
          <a:bodyPr>
            <a:normAutofit fontScale="92500" lnSpcReduction="20000"/>
          </a:bodyPr>
          <a:lstStyle/>
          <a:p>
            <a:r>
              <a:rPr lang="en-US" sz="2800" dirty="0" smtClean="0"/>
              <a:t>3- CT scan:- it is used in stable patients to identify injured organs(solid and retroperitoneal)</a:t>
            </a:r>
          </a:p>
          <a:p>
            <a:r>
              <a:rPr lang="en-US" sz="2800" dirty="0" smtClean="0"/>
              <a:t>We can determine bowel perforation, diaphragmatic rupture, retroperitoneal blood and pelvic and spinal fractures.</a:t>
            </a:r>
            <a:endParaRPr lang="en-US" sz="2800" dirty="0"/>
          </a:p>
        </p:txBody>
      </p:sp>
      <p:sp>
        <p:nvSpPr>
          <p:cNvPr id="2" name="Content Placeholder 1"/>
          <p:cNvSpPr>
            <a:spLocks noGrp="1"/>
          </p:cNvSpPr>
          <p:nvPr>
            <p:ph sz="half" idx="2"/>
          </p:nvPr>
        </p:nvSpPr>
        <p:spPr/>
        <p:txBody>
          <a:bodyPr>
            <a:normAutofit fontScale="92500" lnSpcReduction="20000"/>
          </a:bodyPr>
          <a:lstStyle/>
          <a:p>
            <a:r>
              <a:rPr lang="en-US" sz="2400" dirty="0" smtClean="0"/>
              <a:t>4- DPL:- it is used to asses the presence of blood in the abdomen. </a:t>
            </a:r>
          </a:p>
          <a:p>
            <a:endParaRPr lang="en-US" sz="2400" dirty="0" smtClean="0"/>
          </a:p>
          <a:p>
            <a:r>
              <a:rPr lang="en-US" sz="2400" dirty="0"/>
              <a:t>Indications of DPL:-</a:t>
            </a:r>
          </a:p>
          <a:p>
            <a:r>
              <a:rPr lang="en-US" sz="2400" dirty="0"/>
              <a:t>1- ambiguous clinical examination.</a:t>
            </a:r>
          </a:p>
          <a:p>
            <a:r>
              <a:rPr lang="en-US" sz="2400" dirty="0"/>
              <a:t>2- difficulty in assessing the patient.</a:t>
            </a:r>
          </a:p>
          <a:p>
            <a:r>
              <a:rPr lang="en-US" sz="2400" dirty="0"/>
              <a:t>3- persistence of hypotension despite resuscitation.</a:t>
            </a:r>
          </a:p>
          <a:p>
            <a:r>
              <a:rPr lang="en-US" sz="2400" dirty="0"/>
              <a:t>4- presence of multiple injuries.</a:t>
            </a:r>
          </a:p>
          <a:p>
            <a:pPr marL="0" indent="0">
              <a:buNone/>
            </a:pPr>
            <a:endParaRPr lang="en-US" dirty="0"/>
          </a:p>
        </p:txBody>
      </p:sp>
    </p:spTree>
    <p:extLst>
      <p:ext uri="{BB962C8B-B14F-4D97-AF65-F5344CB8AC3E}">
        <p14:creationId xmlns:p14="http://schemas.microsoft.com/office/powerpoint/2010/main" val="23498579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نتيجة بحث الصور عن ‪diagnostic peritoneal lavage‬‏"/>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828800" y="838200"/>
            <a:ext cx="2728662" cy="2268526"/>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sz="half" idx="2"/>
          </p:nvPr>
        </p:nvSpPr>
        <p:spPr/>
        <p:txBody>
          <a:bodyPr>
            <a:noAutofit/>
          </a:bodyPr>
          <a:lstStyle/>
          <a:p>
            <a:r>
              <a:rPr lang="en-US" sz="2800" dirty="0" smtClean="0"/>
              <a:t>We put a cannula below the umbilicus caudally and posteriorly then we aspirate blood then we put ringer lactate then it is re-aspirated.</a:t>
            </a:r>
            <a:endParaRPr lang="en-US" sz="2800" dirty="0"/>
          </a:p>
        </p:txBody>
      </p:sp>
      <p:sp>
        <p:nvSpPr>
          <p:cNvPr id="5" name="AutoShape 4" descr="نتيجة بحث الصور عن ‪diagnostic peritoneal lav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6" name="Picture 8" descr="نتيجة بحث الصور عن ‪diagnostic peritoneal lav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276601"/>
            <a:ext cx="4267200"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95932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447800" y="1447800"/>
            <a:ext cx="9601200" cy="4568825"/>
          </a:xfrm>
        </p:spPr>
        <p:txBody>
          <a:bodyPr>
            <a:normAutofit lnSpcReduction="10000"/>
          </a:bodyPr>
          <a:lstStyle/>
          <a:p>
            <a:r>
              <a:rPr lang="en-US" sz="2800" dirty="0" smtClean="0"/>
              <a:t>Positive results of DPL:-</a:t>
            </a:r>
          </a:p>
          <a:p>
            <a:r>
              <a:rPr lang="en-US" sz="2800" dirty="0" smtClean="0"/>
              <a:t>Before putting RL:-</a:t>
            </a:r>
          </a:p>
          <a:p>
            <a:r>
              <a:rPr lang="en-US" sz="2800" dirty="0" smtClean="0"/>
              <a:t> - more than 10 ml of blood is aspirated from the abdomen at first.</a:t>
            </a:r>
          </a:p>
          <a:p>
            <a:r>
              <a:rPr lang="en-US" sz="2800" dirty="0" smtClean="0"/>
              <a:t>After putting RL</a:t>
            </a:r>
          </a:p>
          <a:p>
            <a:r>
              <a:rPr lang="en-US" sz="2800" dirty="0"/>
              <a:t> </a:t>
            </a:r>
            <a:r>
              <a:rPr lang="en-US" sz="2800" dirty="0" smtClean="0"/>
              <a:t>- the presence of more than 100,000 </a:t>
            </a:r>
            <a:r>
              <a:rPr lang="en-US" sz="2800" dirty="0"/>
              <a:t>red cells/µL </a:t>
            </a:r>
            <a:r>
              <a:rPr lang="en-US" sz="2800" dirty="0" smtClean="0"/>
              <a:t>or more than </a:t>
            </a:r>
            <a:r>
              <a:rPr lang="en-US" sz="2800" dirty="0"/>
              <a:t>500white cells/µL</a:t>
            </a:r>
            <a:r>
              <a:rPr lang="en-US" sz="2800" dirty="0" smtClean="0"/>
              <a:t>.</a:t>
            </a:r>
          </a:p>
          <a:p>
            <a:r>
              <a:rPr lang="en-US" sz="2800" dirty="0" smtClean="0"/>
              <a:t>Amylase &gt; 175 units.</a:t>
            </a:r>
          </a:p>
          <a:p>
            <a:r>
              <a:rPr lang="en-US" sz="2800" dirty="0" smtClean="0"/>
              <a:t>The presence of enteric contents or bile.</a:t>
            </a:r>
          </a:p>
          <a:p>
            <a:endParaRPr lang="en-US" dirty="0"/>
          </a:p>
        </p:txBody>
      </p:sp>
    </p:spTree>
    <p:extLst>
      <p:ext uri="{BB962C8B-B14F-4D97-AF65-F5344CB8AC3E}">
        <p14:creationId xmlns:p14="http://schemas.microsoft.com/office/powerpoint/2010/main" val="36949303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2277" y="1544215"/>
            <a:ext cx="9144000" cy="5085185"/>
          </a:xfrm>
        </p:spPr>
      </p:pic>
      <p:sp>
        <p:nvSpPr>
          <p:cNvPr id="5" name="Rectangle 4"/>
          <p:cNvSpPr/>
          <p:nvPr/>
        </p:nvSpPr>
        <p:spPr>
          <a:xfrm>
            <a:off x="1512277" y="533400"/>
            <a:ext cx="9144000" cy="923330"/>
          </a:xfrm>
          <a:prstGeom prst="rect">
            <a:avLst/>
          </a:prstGeom>
          <a:noFill/>
        </p:spPr>
        <p:txBody>
          <a:bodyPr wrap="square">
            <a:spAutoFit/>
          </a:bodyPr>
          <a:lstStyle/>
          <a:p>
            <a:pPr algn="ctr">
              <a:defRPr/>
            </a:pPr>
            <a:r>
              <a:rPr lang="en-US" sz="5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alibri" pitchFamily="34" charset="0"/>
              </a:rPr>
              <a:t>Comparison</a:t>
            </a:r>
            <a:endParaRPr lang="en-US"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alibri" pitchFamily="34" charset="0"/>
            </a:endParaRPr>
          </a:p>
        </p:txBody>
      </p:sp>
    </p:spTree>
    <p:extLst>
      <p:ext uri="{BB962C8B-B14F-4D97-AF65-F5344CB8AC3E}">
        <p14:creationId xmlns:p14="http://schemas.microsoft.com/office/powerpoint/2010/main" val="41843822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31504" y="2249488"/>
            <a:ext cx="8712968" cy="4491880"/>
          </a:xfrm>
        </p:spPr>
        <p:txBody>
          <a:bodyPr>
            <a:normAutofit/>
          </a:bodyPr>
          <a:lstStyle/>
          <a:p>
            <a:pPr>
              <a:buClr>
                <a:schemeClr val="accent1"/>
              </a:buClr>
            </a:pPr>
            <a:r>
              <a:rPr lang="en-US" sz="2400" dirty="0">
                <a:latin typeface="Calibri" panose="020F0502020204030204" pitchFamily="34" charset="0"/>
              </a:rPr>
              <a:t>Non-operative management is universally preferred for the management of solid organ injury in </a:t>
            </a:r>
            <a:r>
              <a:rPr lang="en-US" sz="2400" dirty="0" smtClean="0">
                <a:latin typeface="Calibri" panose="020F0502020204030204" pitchFamily="34" charset="0"/>
              </a:rPr>
              <a:t>hemodynamically </a:t>
            </a:r>
            <a:r>
              <a:rPr lang="en-US" sz="2400" dirty="0">
                <a:latin typeface="Calibri" panose="020F0502020204030204" pitchFamily="34" charset="0"/>
              </a:rPr>
              <a:t>stable children. However, it is also gaining acceptance in the management of adults as well. </a:t>
            </a:r>
          </a:p>
          <a:p>
            <a:pPr>
              <a:buClr>
                <a:schemeClr val="accent1"/>
              </a:buClr>
            </a:pPr>
            <a:r>
              <a:rPr lang="en-US" sz="2400" dirty="0">
                <a:latin typeface="Calibri" panose="020F0502020204030204" pitchFamily="34" charset="0"/>
              </a:rPr>
              <a:t>A stable patient and accurate CT imaging are prerequisites for this approach. </a:t>
            </a:r>
          </a:p>
        </p:txBody>
      </p:sp>
      <p:sp>
        <p:nvSpPr>
          <p:cNvPr id="4" name="Rectangle 3"/>
          <p:cNvSpPr/>
          <p:nvPr/>
        </p:nvSpPr>
        <p:spPr>
          <a:xfrm>
            <a:off x="1524000" y="620688"/>
            <a:ext cx="9144000" cy="1446550"/>
          </a:xfrm>
          <a:prstGeom prst="rect">
            <a:avLst/>
          </a:prstGeom>
          <a:noFill/>
        </p:spPr>
        <p:txBody>
          <a:bodyPr wrap="square">
            <a:spAutoFit/>
          </a:bodyPr>
          <a:lstStyle/>
          <a:p>
            <a:pPr algn="ctr">
              <a:defRPr/>
            </a:pPr>
            <a:r>
              <a:rPr lang="en-US" sz="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alibri" pitchFamily="34" charset="0"/>
              </a:rPr>
              <a:t>Observe Vs. Laparotomy</a:t>
            </a:r>
          </a:p>
          <a:p>
            <a:pPr algn="ctr">
              <a:defRPr/>
            </a:pPr>
            <a:r>
              <a:rPr lang="en-US" sz="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alibri" pitchFamily="34" charset="0"/>
              </a:rPr>
              <a:t>Non-operative Management</a:t>
            </a:r>
          </a:p>
        </p:txBody>
      </p:sp>
    </p:spTree>
    <p:extLst>
      <p:ext uri="{BB962C8B-B14F-4D97-AF65-F5344CB8AC3E}">
        <p14:creationId xmlns:p14="http://schemas.microsoft.com/office/powerpoint/2010/main" val="18993340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75520" y="2348880"/>
            <a:ext cx="8640960" cy="3766478"/>
          </a:xfrm>
        </p:spPr>
        <p:txBody>
          <a:bodyPr>
            <a:noAutofit/>
          </a:bodyPr>
          <a:lstStyle/>
          <a:p>
            <a:pPr>
              <a:buClr>
                <a:schemeClr val="accent1"/>
              </a:buClr>
            </a:pPr>
            <a:r>
              <a:rPr lang="en-US" sz="2800" dirty="0" smtClean="0">
                <a:latin typeface="Calibri" panose="020F0502020204030204" pitchFamily="34" charset="0"/>
              </a:rPr>
              <a:t>Blunt abdominal </a:t>
            </a:r>
            <a:r>
              <a:rPr lang="en-US" sz="2800" dirty="0">
                <a:latin typeface="Calibri" panose="020F0502020204030204" pitchFamily="34" charset="0"/>
              </a:rPr>
              <a:t>trauma with </a:t>
            </a:r>
            <a:r>
              <a:rPr lang="en-US" sz="2800" dirty="0" smtClean="0">
                <a:latin typeface="Calibri" panose="020F0502020204030204" pitchFamily="34" charset="0"/>
              </a:rPr>
              <a:t>hypotension with </a:t>
            </a:r>
            <a:r>
              <a:rPr lang="en-US" sz="2800" dirty="0">
                <a:latin typeface="Calibri" panose="020F0502020204030204" pitchFamily="34" charset="0"/>
              </a:rPr>
              <a:t>a positive FAST or clinical evidence </a:t>
            </a:r>
            <a:r>
              <a:rPr lang="en-US" sz="2800" dirty="0" smtClean="0">
                <a:latin typeface="Calibri" panose="020F0502020204030204" pitchFamily="34" charset="0"/>
              </a:rPr>
              <a:t>of intraperitoneal </a:t>
            </a:r>
            <a:r>
              <a:rPr lang="en-US" sz="2800" dirty="0">
                <a:latin typeface="Calibri" panose="020F0502020204030204" pitchFamily="34" charset="0"/>
              </a:rPr>
              <a:t>bleeding</a:t>
            </a:r>
          </a:p>
          <a:p>
            <a:pPr>
              <a:buClr>
                <a:schemeClr val="accent1"/>
              </a:buClr>
            </a:pPr>
            <a:r>
              <a:rPr lang="en-US" sz="2800" dirty="0" smtClean="0">
                <a:latin typeface="Calibri" panose="020F0502020204030204" pitchFamily="34" charset="0"/>
              </a:rPr>
              <a:t>Blunt </a:t>
            </a:r>
            <a:r>
              <a:rPr lang="en-US" sz="2800" dirty="0">
                <a:latin typeface="Calibri" panose="020F0502020204030204" pitchFamily="34" charset="0"/>
              </a:rPr>
              <a:t>or penetrating abdominal trauma with </a:t>
            </a:r>
            <a:r>
              <a:rPr lang="en-US" sz="2800" dirty="0" smtClean="0">
                <a:latin typeface="Calibri" panose="020F0502020204030204" pitchFamily="34" charset="0"/>
              </a:rPr>
              <a:t>a positive </a:t>
            </a:r>
            <a:r>
              <a:rPr lang="en-US" sz="2800" dirty="0">
                <a:latin typeface="Calibri" panose="020F0502020204030204" pitchFamily="34" charset="0"/>
              </a:rPr>
              <a:t>DPL</a:t>
            </a:r>
          </a:p>
          <a:p>
            <a:pPr>
              <a:buClr>
                <a:schemeClr val="accent1"/>
              </a:buClr>
            </a:pPr>
            <a:r>
              <a:rPr lang="en-US" sz="2800" dirty="0" smtClean="0">
                <a:latin typeface="Calibri" panose="020F0502020204030204" pitchFamily="34" charset="0"/>
              </a:rPr>
              <a:t>Hypotension </a:t>
            </a:r>
            <a:r>
              <a:rPr lang="en-US" sz="2800" dirty="0">
                <a:latin typeface="Calibri" panose="020F0502020204030204" pitchFamily="34" charset="0"/>
              </a:rPr>
              <a:t>with a penetrating </a:t>
            </a:r>
            <a:r>
              <a:rPr lang="en-US" sz="2800" dirty="0" smtClean="0">
                <a:latin typeface="Calibri" panose="020F0502020204030204" pitchFamily="34" charset="0"/>
              </a:rPr>
              <a:t>abdominal wound</a:t>
            </a:r>
            <a:endParaRPr lang="en-US" sz="2800" dirty="0">
              <a:latin typeface="Calibri" panose="020F0502020204030204" pitchFamily="34" charset="0"/>
            </a:endParaRPr>
          </a:p>
          <a:p>
            <a:pPr>
              <a:buClr>
                <a:schemeClr val="accent1"/>
              </a:buClr>
            </a:pPr>
            <a:r>
              <a:rPr lang="en-US" sz="2800" dirty="0" smtClean="0">
                <a:latin typeface="Calibri" panose="020F0502020204030204" pitchFamily="34" charset="0"/>
              </a:rPr>
              <a:t>Gunshot </a:t>
            </a:r>
            <a:r>
              <a:rPr lang="en-US" sz="2800" dirty="0">
                <a:latin typeface="Calibri" panose="020F0502020204030204" pitchFamily="34" charset="0"/>
              </a:rPr>
              <a:t>wounds traversing the </a:t>
            </a:r>
            <a:r>
              <a:rPr lang="en-US" sz="2800" dirty="0" smtClean="0">
                <a:latin typeface="Calibri" panose="020F0502020204030204" pitchFamily="34" charset="0"/>
              </a:rPr>
              <a:t>peritoneal cavity </a:t>
            </a:r>
            <a:r>
              <a:rPr lang="en-US" sz="2800" dirty="0">
                <a:latin typeface="Calibri" panose="020F0502020204030204" pitchFamily="34" charset="0"/>
              </a:rPr>
              <a:t>or visceral/vascular </a:t>
            </a:r>
            <a:r>
              <a:rPr lang="en-US" sz="2800" dirty="0" err="1">
                <a:latin typeface="Calibri" panose="020F0502020204030204" pitchFamily="34" charset="0"/>
              </a:rPr>
              <a:t>retroperitoneum</a:t>
            </a:r>
            <a:endParaRPr lang="en-US" sz="2800" dirty="0">
              <a:latin typeface="Calibri" panose="020F0502020204030204" pitchFamily="34" charset="0"/>
            </a:endParaRPr>
          </a:p>
          <a:p>
            <a:pPr>
              <a:buClr>
                <a:schemeClr val="accent1"/>
              </a:buClr>
            </a:pPr>
            <a:r>
              <a:rPr lang="en-US" sz="2800" dirty="0" smtClean="0">
                <a:latin typeface="Calibri" panose="020F0502020204030204" pitchFamily="34" charset="0"/>
              </a:rPr>
              <a:t>Evisceration</a:t>
            </a:r>
            <a:endParaRPr lang="en-US" sz="2800" dirty="0">
              <a:latin typeface="Calibri" panose="020F0502020204030204" pitchFamily="34" charset="0"/>
            </a:endParaRPr>
          </a:p>
        </p:txBody>
      </p:sp>
      <p:sp>
        <p:nvSpPr>
          <p:cNvPr id="4" name="Rectangle 3"/>
          <p:cNvSpPr/>
          <p:nvPr/>
        </p:nvSpPr>
        <p:spPr>
          <a:xfrm>
            <a:off x="1524000" y="620688"/>
            <a:ext cx="9144000" cy="1446550"/>
          </a:xfrm>
          <a:prstGeom prst="rect">
            <a:avLst/>
          </a:prstGeom>
          <a:noFill/>
        </p:spPr>
        <p:txBody>
          <a:bodyPr wrap="square">
            <a:spAutoFit/>
          </a:bodyPr>
          <a:lstStyle/>
          <a:p>
            <a:pPr algn="ctr">
              <a:defRPr/>
            </a:pPr>
            <a:r>
              <a:rPr lang="en-US" sz="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alibri" pitchFamily="34" charset="0"/>
              </a:rPr>
              <a:t>Observe Vs. Laparotomy</a:t>
            </a:r>
          </a:p>
          <a:p>
            <a:pPr algn="ctr">
              <a:defRPr/>
            </a:pPr>
            <a:r>
              <a:rPr lang="en-US" sz="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alibri" pitchFamily="34" charset="0"/>
              </a:rPr>
              <a:t>Indications for Laparotomy </a:t>
            </a:r>
          </a:p>
        </p:txBody>
      </p:sp>
    </p:spTree>
    <p:extLst>
      <p:ext uri="{BB962C8B-B14F-4D97-AF65-F5344CB8AC3E}">
        <p14:creationId xmlns:p14="http://schemas.microsoft.com/office/powerpoint/2010/main" val="7052407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905000"/>
            <a:ext cx="10515600" cy="4558022"/>
          </a:xfrm>
        </p:spPr>
        <p:txBody>
          <a:bodyPr>
            <a:normAutofit/>
          </a:bodyPr>
          <a:lstStyle/>
          <a:p>
            <a:pPr>
              <a:buClr>
                <a:schemeClr val="accent1"/>
              </a:buClr>
            </a:pPr>
            <a:r>
              <a:rPr lang="en-US" sz="2800" dirty="0">
                <a:latin typeface="Calibri" panose="020F0502020204030204" pitchFamily="34" charset="0"/>
              </a:rPr>
              <a:t>Bleeding from the stomach, rectum, or genitourinary tract from penetrating trauma</a:t>
            </a:r>
          </a:p>
          <a:p>
            <a:pPr>
              <a:buClr>
                <a:schemeClr val="accent1"/>
              </a:buClr>
            </a:pPr>
            <a:r>
              <a:rPr lang="en-US" sz="2800" dirty="0">
                <a:latin typeface="Calibri" panose="020F0502020204030204" pitchFamily="34" charset="0"/>
              </a:rPr>
              <a:t>Peritonitis</a:t>
            </a:r>
          </a:p>
          <a:p>
            <a:pPr>
              <a:buClr>
                <a:schemeClr val="accent1"/>
              </a:buClr>
            </a:pPr>
            <a:r>
              <a:rPr lang="en-US" sz="2800" dirty="0">
                <a:latin typeface="Calibri" panose="020F0502020204030204" pitchFamily="34" charset="0"/>
              </a:rPr>
              <a:t>Free air, retroperitoneal air, or rupture of the hemidiaphragm</a:t>
            </a:r>
          </a:p>
          <a:p>
            <a:pPr>
              <a:buClr>
                <a:schemeClr val="accent1"/>
              </a:buClr>
            </a:pPr>
            <a:r>
              <a:rPr lang="en-US" sz="2800" dirty="0">
                <a:latin typeface="Calibri" panose="020F0502020204030204" pitchFamily="34" charset="0"/>
              </a:rPr>
              <a:t>Contrast-enhanced CT that demonstrates ruptured gastrointestinal tract, intraperitoneal bladder injury, renal pedicle injury, or severe visceral parenchymal injury after blunt or penetrating trauma</a:t>
            </a:r>
          </a:p>
          <a:p>
            <a:pPr>
              <a:buClr>
                <a:schemeClr val="accent1"/>
              </a:buClr>
            </a:pPr>
            <a:endParaRPr lang="en-US" sz="2800" dirty="0"/>
          </a:p>
        </p:txBody>
      </p:sp>
      <p:sp>
        <p:nvSpPr>
          <p:cNvPr id="4" name="Rectangle 3"/>
          <p:cNvSpPr/>
          <p:nvPr/>
        </p:nvSpPr>
        <p:spPr>
          <a:xfrm>
            <a:off x="1295400" y="304800"/>
            <a:ext cx="9144000" cy="1446550"/>
          </a:xfrm>
          <a:prstGeom prst="rect">
            <a:avLst/>
          </a:prstGeom>
          <a:noFill/>
        </p:spPr>
        <p:txBody>
          <a:bodyPr wrap="square">
            <a:spAutoFit/>
          </a:bodyPr>
          <a:lstStyle/>
          <a:p>
            <a:pPr algn="ctr">
              <a:defRPr/>
            </a:pPr>
            <a:r>
              <a:rPr lang="en-US" sz="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alibri" pitchFamily="34" charset="0"/>
              </a:rPr>
              <a:t>Observe Vs. Laparotomy</a:t>
            </a:r>
          </a:p>
          <a:p>
            <a:pPr algn="ctr">
              <a:defRPr/>
            </a:pPr>
            <a:r>
              <a:rPr lang="en-US" sz="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alibri" pitchFamily="34" charset="0"/>
              </a:rPr>
              <a:t>Indications for Laparotomy </a:t>
            </a:r>
          </a:p>
        </p:txBody>
      </p:sp>
    </p:spTree>
    <p:extLst>
      <p:ext uri="{BB962C8B-B14F-4D97-AF65-F5344CB8AC3E}">
        <p14:creationId xmlns:p14="http://schemas.microsoft.com/office/powerpoint/2010/main" val="7392207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p:cNvSpPr>
          <p:nvPr>
            <p:ph type="title"/>
          </p:nvPr>
        </p:nvSpPr>
        <p:spPr/>
        <p:txBody>
          <a:bodyPr/>
          <a:lstStyle/>
          <a:p>
            <a:r>
              <a:rPr lang="en-US" dirty="0" smtClean="0"/>
              <a:t>Liver injury</a:t>
            </a:r>
          </a:p>
        </p:txBody>
      </p:sp>
      <p:pic>
        <p:nvPicPr>
          <p:cNvPr id="51204" name="Picture 3" descr="liver0001a_thumb[1]grade Iv inj..jpg"/>
          <p:cNvPicPr>
            <a:picLocks noGrp="1" noChangeAspect="1"/>
          </p:cNvPicPr>
          <p:nvPr>
            <p:ph type="body" idx="1"/>
          </p:nvPr>
        </p:nvPicPr>
        <p:blipFill>
          <a:blip r:embed="rId2"/>
          <a:srcRect/>
          <a:stretch>
            <a:fillRect/>
          </a:stretch>
        </p:blipFill>
        <p:spPr>
          <a:xfrm>
            <a:off x="3071813" y="1989139"/>
            <a:ext cx="5688012" cy="4103687"/>
          </a:xfrm>
          <a:noFill/>
          <a:ln/>
        </p:spPr>
      </p:pic>
    </p:spTree>
    <p:extLst>
      <p:ext uri="{BB962C8B-B14F-4D97-AF65-F5344CB8AC3E}">
        <p14:creationId xmlns:p14="http://schemas.microsoft.com/office/powerpoint/2010/main" val="32864721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p:cNvSpPr>
          <p:nvPr>
            <p:ph type="title"/>
          </p:nvPr>
        </p:nvSpPr>
        <p:spPr>
          <a:xfrm>
            <a:off x="695400" y="188640"/>
            <a:ext cx="10131425" cy="1456267"/>
          </a:xfrm>
        </p:spPr>
        <p:txBody>
          <a:bodyPr/>
          <a:lstStyle/>
          <a:p>
            <a:pPr algn="l"/>
            <a:r>
              <a:rPr lang="en-US" sz="2800" u="sng" dirty="0"/>
              <a:t>Symptoms of a liver injury</a:t>
            </a:r>
          </a:p>
        </p:txBody>
      </p:sp>
      <p:sp>
        <p:nvSpPr>
          <p:cNvPr id="52227" name="Rectangle 3"/>
          <p:cNvSpPr>
            <a:spLocks noGrp="1"/>
          </p:cNvSpPr>
          <p:nvPr>
            <p:ph type="body" idx="1"/>
          </p:nvPr>
        </p:nvSpPr>
        <p:spPr>
          <a:xfrm>
            <a:off x="1992313" y="1125538"/>
            <a:ext cx="8229600" cy="4525962"/>
          </a:xfrm>
        </p:spPr>
        <p:txBody>
          <a:bodyPr/>
          <a:lstStyle/>
          <a:p>
            <a:pPr algn="l">
              <a:buFont typeface="Arial" charset="0"/>
              <a:buNone/>
            </a:pPr>
            <a:r>
              <a:rPr lang="en-US" sz="2800" dirty="0"/>
              <a:t>right upper quadrant pain, increase with deep breathing. </a:t>
            </a:r>
          </a:p>
          <a:p>
            <a:pPr algn="l">
              <a:buFont typeface="Arial" charset="0"/>
              <a:buNone/>
            </a:pPr>
            <a:r>
              <a:rPr lang="en-US" sz="2800" dirty="0"/>
              <a:t>nausea or vomiting, tachycardia and fainting, </a:t>
            </a:r>
          </a:p>
          <a:p>
            <a:pPr algn="l">
              <a:buFont typeface="Arial" charset="0"/>
              <a:buNone/>
            </a:pPr>
            <a:endParaRPr lang="en-US" sz="2800" u="sng" dirty="0"/>
          </a:p>
          <a:p>
            <a:pPr algn="l">
              <a:buFont typeface="Arial" charset="0"/>
              <a:buNone/>
            </a:pPr>
            <a:r>
              <a:rPr lang="en-US" sz="2800" u="sng" dirty="0"/>
              <a:t>Physical examination</a:t>
            </a:r>
            <a:r>
              <a:rPr lang="en-US" sz="2800" dirty="0"/>
              <a:t> :</a:t>
            </a:r>
          </a:p>
          <a:p>
            <a:pPr algn="l">
              <a:buFont typeface="Arial" charset="0"/>
              <a:buNone/>
            </a:pPr>
            <a:r>
              <a:rPr lang="en-US" sz="2800" dirty="0"/>
              <a:t>tenderness to palpation in the right upper quadrant of the abdomen. Abnormalities of blood pressure and pulse will be noted (low blood pressure and pulse over 100). </a:t>
            </a:r>
          </a:p>
        </p:txBody>
      </p:sp>
    </p:spTree>
    <p:extLst>
      <p:ext uri="{BB962C8B-B14F-4D97-AF65-F5344CB8AC3E}">
        <p14:creationId xmlns:p14="http://schemas.microsoft.com/office/powerpoint/2010/main" val="9225670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ctrTitle"/>
          </p:nvPr>
        </p:nvSpPr>
        <p:spPr>
          <a:xfrm>
            <a:off x="2135560" y="-684212"/>
            <a:ext cx="7772400" cy="1470026"/>
          </a:xfrm>
        </p:spPr>
        <p:txBody>
          <a:bodyPr/>
          <a:lstStyle/>
          <a:p>
            <a:pPr algn="ctr" eaLnBrk="1" hangingPunct="1"/>
            <a:r>
              <a:rPr lang="en-US" sz="3600" b="1" u="sng" dirty="0"/>
              <a:t>Liver injury scale</a:t>
            </a:r>
          </a:p>
        </p:txBody>
      </p:sp>
      <p:sp>
        <p:nvSpPr>
          <p:cNvPr id="3" name="Subtitle 2"/>
          <p:cNvSpPr>
            <a:spLocks noGrp="1"/>
          </p:cNvSpPr>
          <p:nvPr>
            <p:ph type="subTitle" idx="1"/>
          </p:nvPr>
        </p:nvSpPr>
        <p:spPr>
          <a:xfrm>
            <a:off x="1524000" y="785814"/>
            <a:ext cx="9144000" cy="6072187"/>
          </a:xfrm>
        </p:spPr>
        <p:txBody>
          <a:bodyPr>
            <a:normAutofit/>
          </a:bodyPr>
          <a:lstStyle/>
          <a:p>
            <a:pPr algn="l" eaLnBrk="1" hangingPunct="1">
              <a:lnSpc>
                <a:spcPct val="90000"/>
              </a:lnSpc>
            </a:pPr>
            <a:r>
              <a:rPr lang="en-US" sz="2400" b="1" u="sng" dirty="0">
                <a:solidFill>
                  <a:srgbClr val="FF0000"/>
                </a:solidFill>
              </a:rPr>
              <a:t>Grade I :</a:t>
            </a:r>
            <a:r>
              <a:rPr lang="en-US" sz="2400" b="1" dirty="0"/>
              <a:t>Sub capsular hematoma &lt; 10%of surface </a:t>
            </a:r>
            <a:r>
              <a:rPr lang="en-US" sz="2400" b="1" dirty="0" err="1"/>
              <a:t>area,non</a:t>
            </a:r>
            <a:r>
              <a:rPr lang="en-US" sz="2400" b="1" dirty="0"/>
              <a:t> expanding.</a:t>
            </a:r>
          </a:p>
          <a:p>
            <a:pPr algn="l" eaLnBrk="1" hangingPunct="1">
              <a:lnSpc>
                <a:spcPct val="90000"/>
              </a:lnSpc>
            </a:pPr>
            <a:r>
              <a:rPr lang="en-US" sz="2400" b="1" dirty="0">
                <a:solidFill>
                  <a:srgbClr val="0D108F"/>
                </a:solidFill>
              </a:rPr>
              <a:t>     </a:t>
            </a:r>
            <a:r>
              <a:rPr lang="en-US" sz="2400" b="1" dirty="0"/>
              <a:t>Laceration  &lt; 1cm parenchymal  </a:t>
            </a:r>
            <a:r>
              <a:rPr lang="en-US" sz="2400" b="1" dirty="0" err="1"/>
              <a:t>depth,non</a:t>
            </a:r>
            <a:r>
              <a:rPr lang="en-US" sz="2400" b="1" dirty="0"/>
              <a:t> bleeding.</a:t>
            </a:r>
          </a:p>
          <a:p>
            <a:pPr algn="l" eaLnBrk="1" hangingPunct="1">
              <a:lnSpc>
                <a:spcPct val="90000"/>
              </a:lnSpc>
            </a:pPr>
            <a:r>
              <a:rPr lang="en-US" sz="2400" b="1" u="sng" dirty="0">
                <a:solidFill>
                  <a:srgbClr val="FF0000"/>
                </a:solidFill>
              </a:rPr>
              <a:t>Grade II :</a:t>
            </a:r>
            <a:r>
              <a:rPr lang="en-US" sz="2400" b="1" dirty="0"/>
              <a:t>Sub capsular hematoma 10-50%</a:t>
            </a:r>
          </a:p>
          <a:p>
            <a:pPr algn="l" eaLnBrk="1" hangingPunct="1">
              <a:lnSpc>
                <a:spcPct val="90000"/>
              </a:lnSpc>
            </a:pPr>
            <a:r>
              <a:rPr lang="en-US" sz="2400" b="1" dirty="0"/>
              <a:t>     parenchymal Laceration 1-3 in depth ,&lt;10 cm in length.</a:t>
            </a:r>
          </a:p>
          <a:p>
            <a:pPr algn="l" eaLnBrk="1" hangingPunct="1">
              <a:lnSpc>
                <a:spcPct val="90000"/>
              </a:lnSpc>
            </a:pPr>
            <a:r>
              <a:rPr lang="en-US" sz="2400" b="1" u="sng" dirty="0">
                <a:solidFill>
                  <a:srgbClr val="FF0000"/>
                </a:solidFill>
              </a:rPr>
              <a:t>Grade III :</a:t>
            </a:r>
            <a:r>
              <a:rPr lang="en-US" sz="2400" b="1" dirty="0"/>
              <a:t>Sub capsular hematoma  &gt;50 %</a:t>
            </a:r>
          </a:p>
          <a:p>
            <a:pPr algn="l" eaLnBrk="1" hangingPunct="1">
              <a:lnSpc>
                <a:spcPct val="90000"/>
              </a:lnSpc>
            </a:pPr>
            <a:r>
              <a:rPr lang="en-US" sz="2400" dirty="0"/>
              <a:t>                 </a:t>
            </a:r>
            <a:r>
              <a:rPr lang="en-US" sz="2400" b="1" dirty="0"/>
              <a:t>3 cm parenchymal depth.</a:t>
            </a:r>
          </a:p>
          <a:p>
            <a:pPr algn="l" eaLnBrk="1" hangingPunct="1">
              <a:lnSpc>
                <a:spcPct val="90000"/>
              </a:lnSpc>
            </a:pPr>
            <a:r>
              <a:rPr lang="en-US" sz="2400" b="1" u="sng" dirty="0">
                <a:solidFill>
                  <a:srgbClr val="FF0000"/>
                </a:solidFill>
              </a:rPr>
              <a:t>Grade IV :</a:t>
            </a:r>
            <a:r>
              <a:rPr lang="en-US" sz="2400" b="1" dirty="0">
                <a:solidFill>
                  <a:srgbClr val="0D108F"/>
                </a:solidFill>
              </a:rPr>
              <a:t> </a:t>
            </a:r>
            <a:r>
              <a:rPr lang="en-US" sz="2400" b="1" dirty="0"/>
              <a:t>Ruptured intra </a:t>
            </a:r>
            <a:r>
              <a:rPr lang="en-US" sz="2400" b="1" dirty="0" err="1"/>
              <a:t>parechymal</a:t>
            </a:r>
            <a:r>
              <a:rPr lang="en-US" sz="2400" b="1" dirty="0"/>
              <a:t> hematoma with active bleeding.</a:t>
            </a:r>
          </a:p>
          <a:p>
            <a:pPr algn="l" eaLnBrk="1" hangingPunct="1">
              <a:lnSpc>
                <a:spcPct val="90000"/>
              </a:lnSpc>
            </a:pPr>
            <a:r>
              <a:rPr lang="en-US" sz="2400" b="1" dirty="0"/>
              <a:t>      </a:t>
            </a:r>
            <a:r>
              <a:rPr lang="en-US" sz="2400" b="1" dirty="0" err="1"/>
              <a:t>Parechymal</a:t>
            </a:r>
            <a:r>
              <a:rPr lang="en-US" sz="2400" b="1" dirty="0"/>
              <a:t> </a:t>
            </a:r>
            <a:r>
              <a:rPr lang="en-US" sz="2400" b="1" dirty="0" err="1"/>
              <a:t>distruption</a:t>
            </a:r>
            <a:r>
              <a:rPr lang="en-US" sz="2400" b="1" dirty="0"/>
              <a:t> involving 25-50%of hepatic lobe.</a:t>
            </a:r>
          </a:p>
          <a:p>
            <a:pPr algn="l" eaLnBrk="1" hangingPunct="1">
              <a:lnSpc>
                <a:spcPct val="90000"/>
              </a:lnSpc>
            </a:pPr>
            <a:r>
              <a:rPr lang="en-US" sz="2400" b="1" u="sng" dirty="0">
                <a:solidFill>
                  <a:srgbClr val="FF0000"/>
                </a:solidFill>
              </a:rPr>
              <a:t>Grade V :</a:t>
            </a:r>
            <a:r>
              <a:rPr lang="en-US" sz="2400" b="1" dirty="0">
                <a:solidFill>
                  <a:srgbClr val="0D108F"/>
                </a:solidFill>
              </a:rPr>
              <a:t> </a:t>
            </a:r>
            <a:r>
              <a:rPr lang="en-US" sz="2400" b="1" dirty="0"/>
              <a:t>Parenchymal </a:t>
            </a:r>
            <a:r>
              <a:rPr lang="en-US" sz="2400" b="1" dirty="0" err="1"/>
              <a:t>distruption</a:t>
            </a:r>
            <a:r>
              <a:rPr lang="en-US" sz="2400" b="1" dirty="0"/>
              <a:t> &gt;50%of hepatic lobe</a:t>
            </a:r>
          </a:p>
          <a:p>
            <a:pPr algn="l" eaLnBrk="1" hangingPunct="1">
              <a:lnSpc>
                <a:spcPct val="90000"/>
              </a:lnSpc>
            </a:pPr>
            <a:r>
              <a:rPr lang="en-US" sz="2400" b="1" dirty="0"/>
              <a:t>    Vascular injuries :hepatic </a:t>
            </a:r>
            <a:r>
              <a:rPr lang="en-US" sz="2400" b="1" dirty="0" err="1"/>
              <a:t>veins,inf</a:t>
            </a:r>
            <a:r>
              <a:rPr lang="en-US" sz="2400" b="1" dirty="0"/>
              <a:t>. Vena cava.</a:t>
            </a:r>
          </a:p>
          <a:p>
            <a:pPr algn="l" eaLnBrk="1" hangingPunct="1">
              <a:lnSpc>
                <a:spcPct val="90000"/>
              </a:lnSpc>
            </a:pPr>
            <a:endParaRPr lang="en-US" sz="2400" b="1" dirty="0">
              <a:solidFill>
                <a:srgbClr val="0D108F"/>
              </a:solidFill>
            </a:endParaRPr>
          </a:p>
          <a:p>
            <a:pPr algn="l" eaLnBrk="1" hangingPunct="1">
              <a:lnSpc>
                <a:spcPct val="90000"/>
              </a:lnSpc>
            </a:pPr>
            <a:endParaRPr lang="en-US" sz="2400" dirty="0">
              <a:solidFill>
                <a:srgbClr val="0D108F"/>
              </a:solidFill>
            </a:endParaRPr>
          </a:p>
          <a:p>
            <a:pPr algn="l" eaLnBrk="1" hangingPunct="1">
              <a:lnSpc>
                <a:spcPct val="90000"/>
              </a:lnSpc>
              <a:buFont typeface="Wingdings" pitchFamily="2" charset="2"/>
              <a:buChar char="Ø"/>
            </a:pPr>
            <a:endParaRPr lang="en-US" sz="3400" dirty="0">
              <a:solidFill>
                <a:srgbClr val="0D108F"/>
              </a:solidFill>
            </a:endParaRPr>
          </a:p>
          <a:p>
            <a:pPr algn="l" eaLnBrk="1" hangingPunct="1">
              <a:lnSpc>
                <a:spcPct val="90000"/>
              </a:lnSpc>
            </a:pPr>
            <a:endParaRPr lang="en-US" sz="2600" dirty="0">
              <a:solidFill>
                <a:srgbClr val="0D108F"/>
              </a:solidFill>
            </a:endParaRPr>
          </a:p>
        </p:txBody>
      </p:sp>
    </p:spTree>
    <p:extLst>
      <p:ext uri="{BB962C8B-B14F-4D97-AF65-F5344CB8AC3E}">
        <p14:creationId xmlns:p14="http://schemas.microsoft.com/office/powerpoint/2010/main" val="22881915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a:t>
            </a:r>
            <a:endParaRPr lang="en-US" dirty="0"/>
          </a:p>
        </p:txBody>
      </p:sp>
      <p:sp>
        <p:nvSpPr>
          <p:cNvPr id="10" name="Content Placeholder 9"/>
          <p:cNvSpPr>
            <a:spLocks noGrp="1"/>
          </p:cNvSpPr>
          <p:nvPr>
            <p:ph sz="half" idx="1"/>
          </p:nvPr>
        </p:nvSpPr>
        <p:spPr/>
        <p:txBody>
          <a:bodyPr>
            <a:normAutofit/>
          </a:bodyPr>
          <a:lstStyle/>
          <a:p>
            <a:r>
              <a:rPr lang="en-US" sz="2400" dirty="0" smtClean="0"/>
              <a:t>There are two types of abdominal trauma:-</a:t>
            </a:r>
          </a:p>
          <a:p>
            <a:r>
              <a:rPr lang="en-US" sz="2400" dirty="0" smtClean="0"/>
              <a:t>1- Blunt abdominal trauma which is the most common cause usually due to RTA, direct blow to the abdomen or falling down.</a:t>
            </a:r>
          </a:p>
          <a:p>
            <a:r>
              <a:rPr lang="en-US" sz="2400" dirty="0" smtClean="0"/>
              <a:t>2- penetrating abdominal trauma may be due to missile injuries or stab wounds.</a:t>
            </a:r>
            <a:endParaRPr lang="en-US" sz="2400" dirty="0"/>
          </a:p>
        </p:txBody>
      </p:sp>
      <p:pic>
        <p:nvPicPr>
          <p:cNvPr id="3074" name="Picture 2" descr="نتيجة بحث الصور عن ‪types of abdominal trauma epidemiology‬‏"/>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553200" y="1219200"/>
            <a:ext cx="4876800"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6811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r>
              <a:rPr lang="en-US" b="1" dirty="0" smtClean="0"/>
              <a:t>Liver injury</a:t>
            </a:r>
          </a:p>
        </p:txBody>
      </p:sp>
      <p:pic>
        <p:nvPicPr>
          <p:cNvPr id="27651" name="Picture 2" descr="liver0002b_thumb[1]grade11 injury.jpg"/>
          <p:cNvPicPr>
            <a:picLocks noChangeAspect="1"/>
          </p:cNvPicPr>
          <p:nvPr/>
        </p:nvPicPr>
        <p:blipFill>
          <a:blip r:embed="rId2"/>
          <a:srcRect/>
          <a:stretch>
            <a:fillRect/>
          </a:stretch>
        </p:blipFill>
        <p:spPr bwMode="auto">
          <a:xfrm>
            <a:off x="1881188" y="2071688"/>
            <a:ext cx="3452812" cy="3714750"/>
          </a:xfrm>
          <a:prstGeom prst="rect">
            <a:avLst/>
          </a:prstGeom>
          <a:noFill/>
          <a:ln w="9525">
            <a:noFill/>
            <a:miter lim="800000"/>
            <a:headEnd/>
            <a:tailEnd/>
          </a:ln>
        </p:spPr>
      </p:pic>
      <p:pic>
        <p:nvPicPr>
          <p:cNvPr id="27652" name="Picture 3" descr="liver0001a_thumb[1]grade Iv inj..jpg"/>
          <p:cNvPicPr>
            <a:picLocks noChangeAspect="1"/>
          </p:cNvPicPr>
          <p:nvPr/>
        </p:nvPicPr>
        <p:blipFill>
          <a:blip r:embed="rId3"/>
          <a:srcRect/>
          <a:stretch>
            <a:fillRect/>
          </a:stretch>
        </p:blipFill>
        <p:spPr bwMode="auto">
          <a:xfrm>
            <a:off x="6381751" y="2143126"/>
            <a:ext cx="3857625" cy="3643313"/>
          </a:xfrm>
          <a:prstGeom prst="rect">
            <a:avLst/>
          </a:prstGeom>
          <a:noFill/>
          <a:ln w="9525">
            <a:noFill/>
            <a:miter lim="800000"/>
            <a:headEnd/>
            <a:tailEnd/>
          </a:ln>
        </p:spPr>
      </p:pic>
      <p:sp>
        <p:nvSpPr>
          <p:cNvPr id="27653" name="TextBox 4"/>
          <p:cNvSpPr txBox="1">
            <a:spLocks noChangeArrowheads="1"/>
          </p:cNvSpPr>
          <p:nvPr/>
        </p:nvSpPr>
        <p:spPr bwMode="auto">
          <a:xfrm>
            <a:off x="2809876" y="6143626"/>
            <a:ext cx="2714625" cy="461963"/>
          </a:xfrm>
          <a:prstGeom prst="rect">
            <a:avLst/>
          </a:prstGeom>
          <a:noFill/>
          <a:ln w="9525">
            <a:noFill/>
            <a:miter lim="800000"/>
            <a:headEnd/>
            <a:tailEnd/>
          </a:ln>
        </p:spPr>
        <p:txBody>
          <a:bodyPr>
            <a:spAutoFit/>
          </a:bodyPr>
          <a:lstStyle/>
          <a:p>
            <a:r>
              <a:rPr lang="en-US" sz="2400" b="1">
                <a:latin typeface="Calibri" pitchFamily="34" charset="0"/>
              </a:rPr>
              <a:t>Grade II</a:t>
            </a:r>
          </a:p>
        </p:txBody>
      </p:sp>
      <p:sp>
        <p:nvSpPr>
          <p:cNvPr id="27654" name="TextBox 5"/>
          <p:cNvSpPr txBox="1">
            <a:spLocks noChangeArrowheads="1"/>
          </p:cNvSpPr>
          <p:nvPr/>
        </p:nvSpPr>
        <p:spPr bwMode="auto">
          <a:xfrm>
            <a:off x="7453314" y="6286501"/>
            <a:ext cx="2428875" cy="461963"/>
          </a:xfrm>
          <a:prstGeom prst="rect">
            <a:avLst/>
          </a:prstGeom>
          <a:noFill/>
          <a:ln w="9525">
            <a:noFill/>
            <a:miter lim="800000"/>
            <a:headEnd/>
            <a:tailEnd/>
          </a:ln>
        </p:spPr>
        <p:txBody>
          <a:bodyPr>
            <a:spAutoFit/>
          </a:bodyPr>
          <a:lstStyle/>
          <a:p>
            <a:r>
              <a:rPr lang="en-US" sz="2400" b="1" dirty="0">
                <a:latin typeface="Calibri" pitchFamily="34" charset="0"/>
              </a:rPr>
              <a:t>Grade IV</a:t>
            </a:r>
          </a:p>
        </p:txBody>
      </p:sp>
    </p:spTree>
    <p:extLst>
      <p:ext uri="{BB962C8B-B14F-4D97-AF65-F5344CB8AC3E}">
        <p14:creationId xmlns:p14="http://schemas.microsoft.com/office/powerpoint/2010/main" val="2105421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descr="images (1).jpg"/>
          <p:cNvPicPr>
            <a:picLocks noChangeAspect="1"/>
          </p:cNvPicPr>
          <p:nvPr/>
        </p:nvPicPr>
        <p:blipFill>
          <a:blip r:embed="rId2"/>
          <a:stretch>
            <a:fillRect/>
          </a:stretch>
        </p:blipFill>
        <p:spPr>
          <a:xfrm>
            <a:off x="1981200" y="457200"/>
            <a:ext cx="3886200" cy="5486400"/>
          </a:xfrm>
          <a:prstGeom prst="rect">
            <a:avLst/>
          </a:prstGeom>
        </p:spPr>
      </p:pic>
      <p:pic>
        <p:nvPicPr>
          <p:cNvPr id="6" name="صورة 5" descr="liver-injury-27-638.jpg"/>
          <p:cNvPicPr>
            <a:picLocks noChangeAspect="1"/>
          </p:cNvPicPr>
          <p:nvPr/>
        </p:nvPicPr>
        <p:blipFill>
          <a:blip r:embed="rId3"/>
          <a:stretch>
            <a:fillRect/>
          </a:stretch>
        </p:blipFill>
        <p:spPr>
          <a:xfrm>
            <a:off x="6248400" y="381000"/>
            <a:ext cx="4171950" cy="5486400"/>
          </a:xfrm>
          <a:prstGeom prst="rect">
            <a:avLst/>
          </a:prstGeom>
        </p:spPr>
      </p:pic>
    </p:spTree>
    <p:extLst>
      <p:ext uri="{BB962C8B-B14F-4D97-AF65-F5344CB8AC3E}">
        <p14:creationId xmlns:p14="http://schemas.microsoft.com/office/powerpoint/2010/main" val="19586220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p:cNvSpPr>
          <p:nvPr>
            <p:ph type="title"/>
          </p:nvPr>
        </p:nvSpPr>
        <p:spPr>
          <a:xfrm>
            <a:off x="1919288" y="0"/>
            <a:ext cx="8229600" cy="922338"/>
          </a:xfrm>
        </p:spPr>
        <p:txBody>
          <a:bodyPr/>
          <a:lstStyle/>
          <a:p>
            <a:pPr algn="l"/>
            <a:r>
              <a:rPr lang="en-US">
                <a:solidFill>
                  <a:schemeClr val="accent2"/>
                </a:solidFill>
              </a:rPr>
              <a:t>Treatment of liver injury</a:t>
            </a:r>
          </a:p>
        </p:txBody>
      </p:sp>
      <p:sp>
        <p:nvSpPr>
          <p:cNvPr id="53251" name="Rectangle 3"/>
          <p:cNvSpPr>
            <a:spLocks noGrp="1"/>
          </p:cNvSpPr>
          <p:nvPr>
            <p:ph type="body" idx="1"/>
          </p:nvPr>
        </p:nvSpPr>
        <p:spPr>
          <a:xfrm>
            <a:off x="1524000" y="1497014"/>
            <a:ext cx="9144000" cy="5360987"/>
          </a:xfrm>
        </p:spPr>
        <p:txBody>
          <a:bodyPr/>
          <a:lstStyle/>
          <a:p>
            <a:pPr algn="l">
              <a:buFont typeface="Arial" charset="0"/>
              <a:buNone/>
            </a:pPr>
            <a:r>
              <a:rPr lang="en-US" sz="2400" b="1" u="sng" dirty="0" err="1">
                <a:solidFill>
                  <a:schemeClr val="accent2"/>
                </a:solidFill>
              </a:rPr>
              <a:t>Nonoperative</a:t>
            </a:r>
            <a:r>
              <a:rPr lang="en-US" sz="2400" b="1" u="sng" dirty="0">
                <a:solidFill>
                  <a:schemeClr val="accent2"/>
                </a:solidFill>
              </a:rPr>
              <a:t> management:</a:t>
            </a:r>
            <a:r>
              <a:rPr lang="en-US" sz="2400" dirty="0">
                <a:solidFill>
                  <a:schemeClr val="tx2"/>
                </a:solidFill>
              </a:rPr>
              <a:t> is safe, effective, and clearly</a:t>
            </a:r>
          </a:p>
          <a:p>
            <a:pPr algn="l">
              <a:buFont typeface="Arial" charset="0"/>
              <a:buNone/>
            </a:pPr>
            <a:r>
              <a:rPr lang="en-US" sz="2400" dirty="0">
                <a:solidFill>
                  <a:schemeClr val="tx2"/>
                </a:solidFill>
              </a:rPr>
              <a:t>the treatment modality of choice in </a:t>
            </a:r>
            <a:r>
              <a:rPr lang="en-US" sz="2400" dirty="0" err="1">
                <a:solidFill>
                  <a:schemeClr val="tx2"/>
                </a:solidFill>
              </a:rPr>
              <a:t>hemodynamically</a:t>
            </a:r>
            <a:r>
              <a:rPr lang="en-US" sz="2400" dirty="0">
                <a:solidFill>
                  <a:schemeClr val="tx2"/>
                </a:solidFill>
              </a:rPr>
              <a:t> stable patients</a:t>
            </a:r>
            <a:r>
              <a:rPr lang="en-US" dirty="0" smtClean="0">
                <a:solidFill>
                  <a:schemeClr val="tx2"/>
                </a:solidFill>
              </a:rPr>
              <a:t>. </a:t>
            </a:r>
          </a:p>
          <a:p>
            <a:pPr algn="l">
              <a:buFont typeface="Arial" charset="0"/>
              <a:buNone/>
            </a:pPr>
            <a:r>
              <a:rPr lang="en-US" sz="2400" dirty="0">
                <a:solidFill>
                  <a:schemeClr val="tx2"/>
                </a:solidFill>
              </a:rPr>
              <a:t>The weakness  in this treatment is the possibility of missing  an associated intra abdominal injury</a:t>
            </a:r>
          </a:p>
          <a:p>
            <a:pPr algn="l">
              <a:buFont typeface="Arial" charset="0"/>
              <a:buNone/>
            </a:pPr>
            <a:r>
              <a:rPr lang="en-US" sz="2400" b="1" u="sng" dirty="0">
                <a:solidFill>
                  <a:schemeClr val="accent2"/>
                </a:solidFill>
              </a:rPr>
              <a:t>Operative management</a:t>
            </a:r>
            <a:r>
              <a:rPr lang="en-US" sz="2400" dirty="0">
                <a:solidFill>
                  <a:schemeClr val="accent2"/>
                </a:solidFill>
              </a:rPr>
              <a:t> :</a:t>
            </a:r>
          </a:p>
          <a:p>
            <a:pPr algn="l">
              <a:buFont typeface="Arial" charset="0"/>
              <a:buNone/>
            </a:pPr>
            <a:r>
              <a:rPr lang="en-US" sz="2400" dirty="0">
                <a:solidFill>
                  <a:schemeClr val="tx2"/>
                </a:solidFill>
              </a:rPr>
              <a:t>    - simple suture techniques </a:t>
            </a:r>
          </a:p>
          <a:p>
            <a:pPr algn="l">
              <a:buFont typeface="Arial" charset="0"/>
              <a:buNone/>
            </a:pPr>
            <a:r>
              <a:rPr lang="en-US" sz="2400" dirty="0">
                <a:solidFill>
                  <a:schemeClr val="tx2"/>
                </a:solidFill>
              </a:rPr>
              <a:t>   - </a:t>
            </a:r>
            <a:r>
              <a:rPr lang="en-US" sz="2400" dirty="0" err="1">
                <a:solidFill>
                  <a:schemeClr val="tx2"/>
                </a:solidFill>
              </a:rPr>
              <a:t>resectional</a:t>
            </a:r>
            <a:r>
              <a:rPr lang="en-US" sz="2400" dirty="0">
                <a:solidFill>
                  <a:schemeClr val="tx2"/>
                </a:solidFill>
              </a:rPr>
              <a:t> debridement to control hemorrhage.</a:t>
            </a:r>
            <a:endParaRPr lang="ar-JO" sz="2400" dirty="0">
              <a:solidFill>
                <a:schemeClr val="tx2"/>
              </a:solidFill>
            </a:endParaRPr>
          </a:p>
          <a:p>
            <a:pPr algn="l">
              <a:buFont typeface="Arial" charset="0"/>
              <a:buNone/>
            </a:pPr>
            <a:r>
              <a:rPr lang="en-US" sz="2400" dirty="0">
                <a:solidFill>
                  <a:schemeClr val="tx2"/>
                </a:solidFill>
              </a:rPr>
              <a:t>   - Anatomic resection, </a:t>
            </a:r>
          </a:p>
          <a:p>
            <a:pPr algn="l">
              <a:buFont typeface="Arial" charset="0"/>
              <a:buNone/>
            </a:pPr>
            <a:r>
              <a:rPr lang="en-US" sz="2400" dirty="0">
                <a:solidFill>
                  <a:schemeClr val="tx2"/>
                </a:solidFill>
              </a:rPr>
              <a:t>   -hepatic artery ligation</a:t>
            </a:r>
          </a:p>
          <a:p>
            <a:pPr algn="l">
              <a:buFont typeface="Arial" charset="0"/>
              <a:buNone/>
            </a:pPr>
            <a:r>
              <a:rPr lang="en-US" sz="2400" dirty="0">
                <a:solidFill>
                  <a:schemeClr val="tx2"/>
                </a:solidFill>
              </a:rPr>
              <a:t>   - Mesh wrapping or </a:t>
            </a:r>
            <a:r>
              <a:rPr lang="en-US" sz="2400" dirty="0" err="1">
                <a:solidFill>
                  <a:schemeClr val="tx2"/>
                </a:solidFill>
              </a:rPr>
              <a:t>perihepatic</a:t>
            </a:r>
            <a:r>
              <a:rPr lang="en-US" sz="2400" dirty="0">
                <a:solidFill>
                  <a:schemeClr val="tx2"/>
                </a:solidFill>
              </a:rPr>
              <a:t> packing,</a:t>
            </a:r>
            <a:endParaRPr lang="ar-JO" sz="2400" dirty="0">
              <a:solidFill>
                <a:schemeClr val="tx2"/>
              </a:solidFill>
            </a:endParaRPr>
          </a:p>
          <a:p>
            <a:pPr algn="l">
              <a:buFont typeface="Arial" charset="0"/>
              <a:buNone/>
            </a:pPr>
            <a:r>
              <a:rPr lang="ar-JO" sz="2400" dirty="0">
                <a:solidFill>
                  <a:schemeClr val="tx2"/>
                </a:solidFill>
              </a:rPr>
              <a:t>-   </a:t>
            </a:r>
            <a:r>
              <a:rPr lang="en-US" sz="2400" dirty="0">
                <a:solidFill>
                  <a:schemeClr val="tx2"/>
                </a:solidFill>
                <a:cs typeface="Arial" charset="0"/>
              </a:rPr>
              <a:t>fibrin glue application</a:t>
            </a:r>
          </a:p>
        </p:txBody>
      </p:sp>
      <p:pic>
        <p:nvPicPr>
          <p:cNvPr id="4" name="صورة 3" descr="ahbps-20-197-g001-l.jpg"/>
          <p:cNvPicPr>
            <a:picLocks noChangeAspect="1"/>
          </p:cNvPicPr>
          <p:nvPr/>
        </p:nvPicPr>
        <p:blipFill>
          <a:blip r:embed="rId2"/>
          <a:stretch>
            <a:fillRect/>
          </a:stretch>
        </p:blipFill>
        <p:spPr>
          <a:xfrm>
            <a:off x="7924801" y="3505201"/>
            <a:ext cx="2743201" cy="2902957"/>
          </a:xfrm>
          <a:prstGeom prst="rect">
            <a:avLst/>
          </a:prstGeom>
        </p:spPr>
      </p:pic>
      <p:sp>
        <p:nvSpPr>
          <p:cNvPr id="5" name="سهم إلى اليمين 4"/>
          <p:cNvSpPr/>
          <p:nvPr/>
        </p:nvSpPr>
        <p:spPr>
          <a:xfrm>
            <a:off x="4800600" y="6172200"/>
            <a:ext cx="297180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Tree>
    <p:extLst>
      <p:ext uri="{BB962C8B-B14F-4D97-AF65-F5344CB8AC3E}">
        <p14:creationId xmlns:p14="http://schemas.microsoft.com/office/powerpoint/2010/main" val="934437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pPr algn="l">
              <a:buClr>
                <a:schemeClr val="accent1"/>
              </a:buClr>
              <a:buNone/>
            </a:pPr>
            <a:endParaRPr lang="en-US" sz="2400" dirty="0">
              <a:latin typeface="Calibri" panose="020F0502020204030204" pitchFamily="34" charset="0"/>
            </a:endParaRPr>
          </a:p>
          <a:p>
            <a:pPr>
              <a:buClr>
                <a:schemeClr val="accent1"/>
              </a:buClr>
            </a:pPr>
            <a:endParaRPr lang="en-US" dirty="0">
              <a:latin typeface="Calibri" panose="020F0502020204030204" pitchFamily="34" charset="0"/>
            </a:endParaRPr>
          </a:p>
        </p:txBody>
      </p:sp>
      <p:sp>
        <p:nvSpPr>
          <p:cNvPr id="4" name="Rectangle 3"/>
          <p:cNvSpPr/>
          <p:nvPr/>
        </p:nvSpPr>
        <p:spPr>
          <a:xfrm>
            <a:off x="1524000" y="304801"/>
            <a:ext cx="9144000" cy="1015663"/>
          </a:xfrm>
          <a:prstGeom prst="rect">
            <a:avLst/>
          </a:prstGeom>
          <a:noFill/>
        </p:spPr>
        <p:txBody>
          <a:bodyPr wrap="square">
            <a:spAutoFit/>
          </a:bodyPr>
          <a:lstStyle/>
          <a:p>
            <a:pPr algn="ctr">
              <a:defRPr/>
            </a:pPr>
            <a:r>
              <a:rPr lang="en-US" sz="6000" b="1" i="1" dirty="0">
                <a:ln w="31550" cmpd="sng">
                  <a:gradFill>
                    <a:gsLst>
                      <a:gs pos="70000">
                        <a:srgbClr val="F79646">
                          <a:shade val="50000"/>
                          <a:satMod val="190000"/>
                        </a:srgbClr>
                      </a:gs>
                      <a:gs pos="0">
                        <a:srgbClr val="F79646">
                          <a:tint val="77000"/>
                          <a:satMod val="180000"/>
                        </a:srgb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alibri" pitchFamily="34" charset="0"/>
                <a:cs typeface="Arial" charset="0"/>
              </a:rPr>
              <a:t>Pancreatic Injury</a:t>
            </a:r>
          </a:p>
        </p:txBody>
      </p:sp>
      <p:pic>
        <p:nvPicPr>
          <p:cNvPr id="5" name="Picture 4">
            <a:extLst>
              <a:ext uri="{FF2B5EF4-FFF2-40B4-BE49-F238E27FC236}">
                <a16:creationId xmlns:a16="http://schemas.microsoft.com/office/drawing/2014/main" xmlns="" id="{FF3120AC-0CE1-402D-8045-0AA7283F13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600200"/>
            <a:ext cx="9144000" cy="5257800"/>
          </a:xfrm>
          <a:prstGeom prst="rect">
            <a:avLst/>
          </a:prstGeom>
        </p:spPr>
      </p:pic>
    </p:spTree>
    <p:extLst>
      <p:ext uri="{BB962C8B-B14F-4D97-AF65-F5344CB8AC3E}">
        <p14:creationId xmlns:p14="http://schemas.microsoft.com/office/powerpoint/2010/main" val="1360841384"/>
      </p:ext>
    </p:extLst>
  </p:cSld>
  <p:clrMapOvr>
    <a:masterClrMapping/>
  </p:clrMapOvr>
  <p:transition spd="slow">
    <p:zo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pPr algn="l">
              <a:buClr>
                <a:schemeClr val="accent1"/>
              </a:buClr>
              <a:buNone/>
            </a:pPr>
            <a:r>
              <a:rPr lang="en-US" sz="2400" b="1" dirty="0">
                <a:latin typeface="Calibri" panose="020F0502020204030204" pitchFamily="34" charset="0"/>
              </a:rPr>
              <a:t> </a:t>
            </a:r>
            <a:r>
              <a:rPr lang="en-US" sz="2400" dirty="0">
                <a:latin typeface="Calibri" panose="020F0502020204030204" pitchFamily="34" charset="0"/>
              </a:rPr>
              <a:t>The pancreas, sitting in a </a:t>
            </a:r>
            <a:r>
              <a:rPr lang="en-US" sz="2400" b="1" dirty="0">
                <a:latin typeface="Calibri" panose="020F0502020204030204" pitchFamily="34" charset="0"/>
              </a:rPr>
              <a:t>relatively protected position high in the </a:t>
            </a:r>
            <a:r>
              <a:rPr lang="en-US" sz="2400" b="1" dirty="0" err="1">
                <a:latin typeface="Calibri" panose="020F0502020204030204" pitchFamily="34" charset="0"/>
              </a:rPr>
              <a:t>retroperitoneum</a:t>
            </a:r>
            <a:r>
              <a:rPr lang="en-US" sz="2400" dirty="0">
                <a:latin typeface="Calibri" panose="020F0502020204030204" pitchFamily="34" charset="0"/>
              </a:rPr>
              <a:t>, </a:t>
            </a:r>
            <a:r>
              <a:rPr lang="en-US" sz="2400" dirty="0">
                <a:solidFill>
                  <a:srgbClr val="FF0000"/>
                </a:solidFill>
                <a:latin typeface="Calibri" panose="020F0502020204030204" pitchFamily="34" charset="0"/>
              </a:rPr>
              <a:t>is infrequently injured in typical blunt injuries.</a:t>
            </a:r>
          </a:p>
          <a:p>
            <a:pPr>
              <a:buClr>
                <a:schemeClr val="accent1"/>
              </a:buClr>
            </a:pPr>
            <a:endParaRPr lang="en-US" sz="2400" b="1" dirty="0">
              <a:latin typeface="Calibri" panose="020F0502020204030204" pitchFamily="34" charset="0"/>
            </a:endParaRPr>
          </a:p>
          <a:p>
            <a:pPr algn="l">
              <a:buClr>
                <a:schemeClr val="accent1"/>
              </a:buClr>
              <a:buNone/>
            </a:pPr>
            <a:r>
              <a:rPr lang="en-US" sz="2400" b="1" dirty="0">
                <a:latin typeface="Calibri" panose="020F0502020204030204" pitchFamily="34" charset="0"/>
              </a:rPr>
              <a:t>  Penetrating trauma  </a:t>
            </a:r>
          </a:p>
          <a:p>
            <a:pPr marL="109537" indent="0" algn="l">
              <a:buClr>
                <a:schemeClr val="accent1"/>
              </a:buClr>
              <a:buNone/>
            </a:pPr>
            <a:r>
              <a:rPr lang="en-US" sz="2400" dirty="0">
                <a:latin typeface="Calibri" panose="020F0502020204030204" pitchFamily="34" charset="0"/>
              </a:rPr>
              <a:t>         - </a:t>
            </a:r>
            <a:r>
              <a:rPr lang="en-US" sz="2400" dirty="0">
                <a:solidFill>
                  <a:srgbClr val="FF0000"/>
                </a:solidFill>
                <a:latin typeface="Calibri" panose="020F0502020204030204" pitchFamily="34" charset="0"/>
              </a:rPr>
              <a:t>70%  of all pancreatic injuries</a:t>
            </a:r>
          </a:p>
          <a:p>
            <a:pPr marL="109537" indent="0" algn="l">
              <a:buClr>
                <a:schemeClr val="accent1"/>
              </a:buClr>
              <a:buNone/>
            </a:pPr>
            <a:r>
              <a:rPr lang="en-US" sz="2400" dirty="0">
                <a:solidFill>
                  <a:srgbClr val="FF0000"/>
                </a:solidFill>
                <a:latin typeface="Calibri" panose="020F0502020204030204" pitchFamily="34" charset="0"/>
              </a:rPr>
              <a:t>        </a:t>
            </a:r>
            <a:r>
              <a:rPr lang="en-IN" sz="2400" dirty="0">
                <a:solidFill>
                  <a:srgbClr val="FF0000"/>
                </a:solidFill>
                <a:latin typeface="Calibri" panose="020F0502020204030204" pitchFamily="34" charset="0"/>
              </a:rPr>
              <a:t> - Stab / firearm wounds</a:t>
            </a:r>
          </a:p>
          <a:p>
            <a:pPr marL="109537" indent="0">
              <a:buClr>
                <a:schemeClr val="accent1"/>
              </a:buClr>
              <a:buNone/>
            </a:pPr>
            <a:endParaRPr lang="en-IN" sz="2400" dirty="0">
              <a:latin typeface="Calibri" panose="020F0502020204030204" pitchFamily="34" charset="0"/>
            </a:endParaRPr>
          </a:p>
          <a:p>
            <a:pPr algn="l">
              <a:buClr>
                <a:schemeClr val="accent1"/>
              </a:buClr>
              <a:buNone/>
            </a:pPr>
            <a:r>
              <a:rPr lang="en-IN" sz="2400" b="1" dirty="0">
                <a:latin typeface="Calibri" panose="020F0502020204030204" pitchFamily="34" charset="0"/>
              </a:rPr>
              <a:t>   Blunt  abdominal trauma </a:t>
            </a:r>
          </a:p>
          <a:p>
            <a:pPr marL="109537" indent="0" algn="l">
              <a:buClr>
                <a:schemeClr val="accent1"/>
              </a:buClr>
              <a:buNone/>
            </a:pPr>
            <a:r>
              <a:rPr lang="en-IN" sz="2400" dirty="0">
                <a:solidFill>
                  <a:srgbClr val="FFFF00"/>
                </a:solidFill>
                <a:latin typeface="Calibri" panose="020F0502020204030204" pitchFamily="34" charset="0"/>
              </a:rPr>
              <a:t>         </a:t>
            </a:r>
            <a:r>
              <a:rPr lang="en-IN" sz="2400" dirty="0">
                <a:latin typeface="Calibri" panose="020F0502020204030204" pitchFamily="34" charset="0"/>
              </a:rPr>
              <a:t>- 30% cases                                    </a:t>
            </a:r>
          </a:p>
          <a:p>
            <a:pPr>
              <a:buClr>
                <a:schemeClr val="accent1"/>
              </a:buClr>
            </a:pPr>
            <a:endParaRPr lang="en-US" sz="2400" dirty="0">
              <a:latin typeface="Calibri" panose="020F0502020204030204" pitchFamily="34" charset="0"/>
            </a:endParaRPr>
          </a:p>
          <a:p>
            <a:pPr>
              <a:buClr>
                <a:schemeClr val="accent1"/>
              </a:buClr>
            </a:pPr>
            <a:endParaRPr lang="en-IN" sz="2400" dirty="0">
              <a:latin typeface="Calibri" panose="020F0502020204030204" pitchFamily="34" charset="0"/>
            </a:endParaRPr>
          </a:p>
          <a:p>
            <a:pPr marL="109537" indent="0">
              <a:buClr>
                <a:schemeClr val="accent1"/>
              </a:buClr>
              <a:buNone/>
            </a:pPr>
            <a:endParaRPr lang="en-US" sz="2400" dirty="0">
              <a:latin typeface="Calibri" panose="020F0502020204030204" pitchFamily="34" charset="0"/>
            </a:endParaRPr>
          </a:p>
        </p:txBody>
      </p:sp>
      <p:sp>
        <p:nvSpPr>
          <p:cNvPr id="4" name="Rectangle 3"/>
          <p:cNvSpPr/>
          <p:nvPr/>
        </p:nvSpPr>
        <p:spPr>
          <a:xfrm>
            <a:off x="1524000" y="304801"/>
            <a:ext cx="9144000" cy="769441"/>
          </a:xfrm>
          <a:prstGeom prst="rect">
            <a:avLst/>
          </a:prstGeom>
          <a:noFill/>
        </p:spPr>
        <p:txBody>
          <a:bodyPr wrap="square">
            <a:spAutoFit/>
          </a:bodyPr>
          <a:lstStyle/>
          <a:p>
            <a:pPr algn="ctr">
              <a:defRPr/>
            </a:pPr>
            <a:r>
              <a:rPr lang="en-US" sz="4400" b="1" dirty="0">
                <a:ln w="31550" cmpd="sng">
                  <a:gradFill>
                    <a:gsLst>
                      <a:gs pos="70000">
                        <a:srgbClr val="F79646">
                          <a:shade val="50000"/>
                          <a:satMod val="190000"/>
                        </a:srgbClr>
                      </a:gs>
                      <a:gs pos="0">
                        <a:srgbClr val="F79646">
                          <a:tint val="77000"/>
                          <a:satMod val="180000"/>
                        </a:srgb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alibri" pitchFamily="34" charset="0"/>
                <a:cs typeface="Arial" charset="0"/>
              </a:rPr>
              <a:t>Etiology</a:t>
            </a:r>
          </a:p>
        </p:txBody>
      </p:sp>
    </p:spTree>
    <p:extLst>
      <p:ext uri="{BB962C8B-B14F-4D97-AF65-F5344CB8AC3E}">
        <p14:creationId xmlns:p14="http://schemas.microsoft.com/office/powerpoint/2010/main" val="685893222"/>
      </p:ext>
    </p:extLst>
  </p:cSld>
  <p:clrMapOvr>
    <a:masterClrMapping/>
  </p:clrMapOvr>
  <p:transition spd="slow">
    <p:zo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981200" y="2420888"/>
            <a:ext cx="8229600" cy="4152950"/>
          </a:xfrm>
        </p:spPr>
        <p:txBody>
          <a:bodyPr>
            <a:normAutofit/>
          </a:bodyPr>
          <a:lstStyle/>
          <a:p>
            <a:pPr algn="l">
              <a:buClr>
                <a:schemeClr val="accent1"/>
              </a:buClr>
              <a:buNone/>
            </a:pPr>
            <a:r>
              <a:rPr lang="en-US" dirty="0">
                <a:latin typeface="Calibri" panose="020F0502020204030204" pitchFamily="34" charset="0"/>
              </a:rPr>
              <a:t>Pancreatic injury can be symptom free early in the post injury time frame and even silent in many cases. </a:t>
            </a:r>
          </a:p>
          <a:p>
            <a:pPr>
              <a:buClr>
                <a:schemeClr val="accent1"/>
              </a:buClr>
            </a:pPr>
            <a:endParaRPr lang="en-US" dirty="0">
              <a:latin typeface="Calibri" panose="020F0502020204030204" pitchFamily="34" charset="0"/>
            </a:endParaRPr>
          </a:p>
        </p:txBody>
      </p:sp>
      <p:sp>
        <p:nvSpPr>
          <p:cNvPr id="4" name="Rectangle 3"/>
          <p:cNvSpPr/>
          <p:nvPr/>
        </p:nvSpPr>
        <p:spPr>
          <a:xfrm>
            <a:off x="1524000" y="381001"/>
            <a:ext cx="9144000" cy="830997"/>
          </a:xfrm>
          <a:prstGeom prst="rect">
            <a:avLst/>
          </a:prstGeom>
          <a:noFill/>
        </p:spPr>
        <p:txBody>
          <a:bodyPr wrap="square">
            <a:spAutoFit/>
          </a:bodyPr>
          <a:lstStyle/>
          <a:p>
            <a:pPr algn="ctr">
              <a:defRPr/>
            </a:pPr>
            <a:r>
              <a:rPr lang="en-US" sz="4800" b="1" dirty="0">
                <a:ln w="31550" cmpd="sng">
                  <a:gradFill>
                    <a:gsLst>
                      <a:gs pos="70000">
                        <a:srgbClr val="F79646">
                          <a:shade val="50000"/>
                          <a:satMod val="190000"/>
                        </a:srgbClr>
                      </a:gs>
                      <a:gs pos="0">
                        <a:srgbClr val="F79646">
                          <a:tint val="77000"/>
                          <a:satMod val="180000"/>
                        </a:srgb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alibri" pitchFamily="34" charset="0"/>
                <a:cs typeface="Arial" charset="0"/>
              </a:rPr>
              <a:t>Clinical Presentation</a:t>
            </a:r>
          </a:p>
        </p:txBody>
      </p:sp>
    </p:spTree>
    <p:extLst>
      <p:ext uri="{BB962C8B-B14F-4D97-AF65-F5344CB8AC3E}">
        <p14:creationId xmlns:p14="http://schemas.microsoft.com/office/powerpoint/2010/main" val="2505921138"/>
      </p:ext>
    </p:extLst>
  </p:cSld>
  <p:clrMapOvr>
    <a:masterClrMapping/>
  </p:clrMapOvr>
  <p:transition spd="slow">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p:cNvGraphicFramePr>
          <p:nvPr>
            <p:extLst/>
          </p:nvPr>
        </p:nvGraphicFramePr>
        <p:xfrm>
          <a:off x="1703513" y="1371597"/>
          <a:ext cx="8712969" cy="5257802"/>
        </p:xfrm>
        <a:graphic>
          <a:graphicData uri="http://schemas.openxmlformats.org/drawingml/2006/table">
            <a:tbl>
              <a:tblPr firstRow="1" bandRow="1">
                <a:tableStyleId>{93296810-A885-4BE3-A3E7-6D5BEEA58F35}</a:tableStyleId>
              </a:tblPr>
              <a:tblGrid>
                <a:gridCol w="826509">
                  <a:extLst>
                    <a:ext uri="{9D8B030D-6E8A-4147-A177-3AD203B41FA5}">
                      <a16:colId xmlns:a16="http://schemas.microsoft.com/office/drawing/2014/main" xmlns="" val="20000"/>
                    </a:ext>
                  </a:extLst>
                </a:gridCol>
                <a:gridCol w="1348193">
                  <a:extLst>
                    <a:ext uri="{9D8B030D-6E8A-4147-A177-3AD203B41FA5}">
                      <a16:colId xmlns:a16="http://schemas.microsoft.com/office/drawing/2014/main" xmlns="" val="20001"/>
                    </a:ext>
                  </a:extLst>
                </a:gridCol>
                <a:gridCol w="6538267">
                  <a:extLst>
                    <a:ext uri="{9D8B030D-6E8A-4147-A177-3AD203B41FA5}">
                      <a16:colId xmlns:a16="http://schemas.microsoft.com/office/drawing/2014/main" xmlns="" val="20002"/>
                    </a:ext>
                  </a:extLst>
                </a:gridCol>
              </a:tblGrid>
              <a:tr h="612641">
                <a:tc>
                  <a:txBody>
                    <a:bodyPr/>
                    <a:lstStyle/>
                    <a:p>
                      <a:pPr algn="l"/>
                      <a:r>
                        <a:rPr lang="en-US" sz="2000" dirty="0">
                          <a:latin typeface="Calibri" panose="020F0502020204030204" pitchFamily="34" charset="0"/>
                        </a:rPr>
                        <a:t>Grade</a:t>
                      </a:r>
                      <a:endParaRPr lang="en-US" sz="2000" dirty="0">
                        <a:latin typeface="Calibri" panose="020F0502020204030204" pitchFamily="34" charset="0"/>
                        <a:cs typeface="Arial" pitchFamily="34" charset="0"/>
                      </a:endParaRPr>
                    </a:p>
                  </a:txBody>
                  <a:tcPr marL="19050" marR="19050" marT="19050" marB="19050"/>
                </a:tc>
                <a:tc>
                  <a:txBody>
                    <a:bodyPr/>
                    <a:lstStyle/>
                    <a:p>
                      <a:pPr algn="l"/>
                      <a:r>
                        <a:rPr lang="en-US" sz="2000" dirty="0">
                          <a:latin typeface="Calibri" panose="020F0502020204030204" pitchFamily="34" charset="0"/>
                        </a:rPr>
                        <a:t>Injury</a:t>
                      </a:r>
                      <a:endParaRPr lang="en-US" sz="2000" dirty="0">
                        <a:latin typeface="Calibri" panose="020F0502020204030204" pitchFamily="34" charset="0"/>
                        <a:cs typeface="Arial" pitchFamily="34" charset="0"/>
                      </a:endParaRPr>
                    </a:p>
                  </a:txBody>
                  <a:tcPr marL="19050" marR="19050" marT="19050" marB="19050"/>
                </a:tc>
                <a:tc>
                  <a:txBody>
                    <a:bodyPr/>
                    <a:lstStyle/>
                    <a:p>
                      <a:pPr algn="l"/>
                      <a:r>
                        <a:rPr lang="en-US" sz="2000" dirty="0">
                          <a:latin typeface="Calibri" panose="020F0502020204030204" pitchFamily="34" charset="0"/>
                        </a:rPr>
                        <a:t>Description</a:t>
                      </a:r>
                      <a:endParaRPr lang="en-US" sz="2000" dirty="0">
                        <a:latin typeface="Calibri" panose="020F0502020204030204" pitchFamily="34" charset="0"/>
                        <a:cs typeface="Arial" pitchFamily="34" charset="0"/>
                      </a:endParaRPr>
                    </a:p>
                  </a:txBody>
                  <a:tcPr marL="19050" marR="19050" marT="19050" marB="19050"/>
                </a:tc>
                <a:extLst>
                  <a:ext uri="{0D108BD9-81ED-4DB2-BD59-A6C34878D82A}">
                    <a16:rowId xmlns:a16="http://schemas.microsoft.com/office/drawing/2014/main" xmlns="" val="10000"/>
                  </a:ext>
                </a:extLst>
              </a:tr>
              <a:tr h="612641">
                <a:tc>
                  <a:txBody>
                    <a:bodyPr/>
                    <a:lstStyle/>
                    <a:p>
                      <a:pPr algn="l"/>
                      <a:r>
                        <a:rPr lang="en-US" sz="2000" dirty="0">
                          <a:latin typeface="Calibri" panose="020F0502020204030204" pitchFamily="34" charset="0"/>
                        </a:rPr>
                        <a:t> I</a:t>
                      </a:r>
                      <a:endParaRPr lang="en-US" sz="2000" dirty="0">
                        <a:latin typeface="Calibri" panose="020F0502020204030204" pitchFamily="34" charset="0"/>
                        <a:cs typeface="Arial" pitchFamily="34" charset="0"/>
                      </a:endParaRPr>
                    </a:p>
                  </a:txBody>
                  <a:tcPr marL="19050" marR="19050" marT="19050" marB="19050"/>
                </a:tc>
                <a:tc>
                  <a:txBody>
                    <a:bodyPr/>
                    <a:lstStyle/>
                    <a:p>
                      <a:pPr algn="l" rtl="0"/>
                      <a:r>
                        <a:rPr lang="en-US" sz="2000" dirty="0">
                          <a:latin typeface="Calibri" panose="020F0502020204030204" pitchFamily="34" charset="0"/>
                        </a:rPr>
                        <a:t>Hematoma</a:t>
                      </a:r>
                      <a:endParaRPr lang="en-US" sz="2000" dirty="0">
                        <a:latin typeface="Calibri" panose="020F0502020204030204" pitchFamily="34" charset="0"/>
                        <a:cs typeface="Arial" pitchFamily="34" charset="0"/>
                      </a:endParaRPr>
                    </a:p>
                  </a:txBody>
                  <a:tcPr marL="19050" marR="19050" marT="19050" marB="19050"/>
                </a:tc>
                <a:tc>
                  <a:txBody>
                    <a:bodyPr/>
                    <a:lstStyle/>
                    <a:p>
                      <a:pPr algn="l"/>
                      <a:r>
                        <a:rPr lang="en-US" sz="2000" dirty="0">
                          <a:latin typeface="Calibri" panose="020F0502020204030204" pitchFamily="34" charset="0"/>
                        </a:rPr>
                        <a:t>Minor contusion without duct injury</a:t>
                      </a:r>
                      <a:endParaRPr lang="en-US" sz="2000" dirty="0">
                        <a:latin typeface="Calibri" panose="020F0502020204030204" pitchFamily="34" charset="0"/>
                        <a:cs typeface="Arial" pitchFamily="34" charset="0"/>
                      </a:endParaRPr>
                    </a:p>
                  </a:txBody>
                  <a:tcPr marL="19050" marR="19050" marT="19050" marB="19050"/>
                </a:tc>
                <a:extLst>
                  <a:ext uri="{0D108BD9-81ED-4DB2-BD59-A6C34878D82A}">
                    <a16:rowId xmlns:a16="http://schemas.microsoft.com/office/drawing/2014/main" xmlns="" val="10001"/>
                  </a:ext>
                </a:extLst>
              </a:tr>
              <a:tr h="612641">
                <a:tc>
                  <a:txBody>
                    <a:bodyPr/>
                    <a:lstStyle/>
                    <a:p>
                      <a:pPr algn="l"/>
                      <a:r>
                        <a:rPr lang="zh-TW" altLang="en-US" sz="2000" dirty="0">
                          <a:latin typeface="Calibri" panose="020F0502020204030204" pitchFamily="34" charset="0"/>
                        </a:rPr>
                        <a:t> </a:t>
                      </a:r>
                      <a:endParaRPr lang="zh-TW" altLang="en-US" sz="2000" dirty="0">
                        <a:latin typeface="Calibri" panose="020F0502020204030204" pitchFamily="34" charset="0"/>
                        <a:cs typeface="Arial" pitchFamily="34" charset="0"/>
                      </a:endParaRPr>
                    </a:p>
                  </a:txBody>
                  <a:tcPr marL="19050" marR="19050" marT="19050" marB="19050"/>
                </a:tc>
                <a:tc>
                  <a:txBody>
                    <a:bodyPr/>
                    <a:lstStyle/>
                    <a:p>
                      <a:pPr algn="l"/>
                      <a:r>
                        <a:rPr lang="en-US" sz="2000" dirty="0">
                          <a:latin typeface="Calibri" panose="020F0502020204030204" pitchFamily="34" charset="0"/>
                        </a:rPr>
                        <a:t>Laceration</a:t>
                      </a:r>
                      <a:endParaRPr lang="en-US" sz="2000" dirty="0">
                        <a:latin typeface="Calibri" panose="020F0502020204030204" pitchFamily="34" charset="0"/>
                        <a:cs typeface="Arial" pitchFamily="34" charset="0"/>
                      </a:endParaRPr>
                    </a:p>
                  </a:txBody>
                  <a:tcPr marL="19050" marR="19050" marT="19050" marB="19050"/>
                </a:tc>
                <a:tc>
                  <a:txBody>
                    <a:bodyPr/>
                    <a:lstStyle/>
                    <a:p>
                      <a:pPr algn="l"/>
                      <a:r>
                        <a:rPr lang="en-US" sz="2000" dirty="0">
                          <a:latin typeface="Calibri" panose="020F0502020204030204" pitchFamily="34" charset="0"/>
                        </a:rPr>
                        <a:t>Superficial laceration without duct injury</a:t>
                      </a:r>
                      <a:endParaRPr lang="en-US" sz="2000" dirty="0">
                        <a:latin typeface="Calibri" panose="020F0502020204030204" pitchFamily="34" charset="0"/>
                        <a:cs typeface="Arial" pitchFamily="34" charset="0"/>
                      </a:endParaRPr>
                    </a:p>
                  </a:txBody>
                  <a:tcPr marL="19050" marR="19050" marT="19050" marB="19050"/>
                </a:tc>
                <a:extLst>
                  <a:ext uri="{0D108BD9-81ED-4DB2-BD59-A6C34878D82A}">
                    <a16:rowId xmlns:a16="http://schemas.microsoft.com/office/drawing/2014/main" xmlns="" val="10002"/>
                  </a:ext>
                </a:extLst>
              </a:tr>
              <a:tr h="612641">
                <a:tc>
                  <a:txBody>
                    <a:bodyPr/>
                    <a:lstStyle/>
                    <a:p>
                      <a:pPr marL="0" algn="l" defTabSz="914400" rtl="0" eaLnBrk="1" latinLnBrk="0" hangingPunct="1"/>
                      <a:r>
                        <a:rPr lang="en-US" sz="2000" kern="1200" dirty="0">
                          <a:latin typeface="Calibri" panose="020F0502020204030204" pitchFamily="34" charset="0"/>
                        </a:rPr>
                        <a:t> II</a:t>
                      </a:r>
                      <a:endParaRPr lang="en-US" sz="2000" kern="1200" dirty="0">
                        <a:solidFill>
                          <a:schemeClr val="dk1"/>
                        </a:solidFill>
                        <a:latin typeface="Calibri" panose="020F0502020204030204" pitchFamily="34" charset="0"/>
                        <a:ea typeface="+mn-ea"/>
                        <a:cs typeface="Arial" pitchFamily="34" charset="0"/>
                      </a:endParaRPr>
                    </a:p>
                  </a:txBody>
                  <a:tcPr marL="19050" marR="19050" marT="19050" marB="19050"/>
                </a:tc>
                <a:tc>
                  <a:txBody>
                    <a:bodyPr/>
                    <a:lstStyle/>
                    <a:p>
                      <a:pPr marL="0" algn="l" defTabSz="914400" rtl="0" eaLnBrk="1" latinLnBrk="0" hangingPunct="1"/>
                      <a:r>
                        <a:rPr lang="en-US" sz="2000" kern="1200" dirty="0">
                          <a:latin typeface="Calibri" panose="020F0502020204030204" pitchFamily="34" charset="0"/>
                        </a:rPr>
                        <a:t>Hematoma</a:t>
                      </a:r>
                      <a:endParaRPr lang="en-US" sz="2000" kern="1200" dirty="0">
                        <a:solidFill>
                          <a:schemeClr val="dk1"/>
                        </a:solidFill>
                        <a:latin typeface="Calibri" panose="020F0502020204030204" pitchFamily="34" charset="0"/>
                        <a:ea typeface="+mn-ea"/>
                        <a:cs typeface="Arial" pitchFamily="34" charset="0"/>
                      </a:endParaRPr>
                    </a:p>
                  </a:txBody>
                  <a:tcPr marL="19050" marR="19050" marT="19050" marB="19050"/>
                </a:tc>
                <a:tc>
                  <a:txBody>
                    <a:bodyPr/>
                    <a:lstStyle/>
                    <a:p>
                      <a:pPr marL="0" algn="l" defTabSz="914400" rtl="0" eaLnBrk="1" latinLnBrk="0" hangingPunct="1"/>
                      <a:r>
                        <a:rPr lang="en-US" sz="2000" kern="1200" dirty="0">
                          <a:latin typeface="Calibri" panose="020F0502020204030204" pitchFamily="34" charset="0"/>
                        </a:rPr>
                        <a:t>Major contusion without duct injury or tissue loss</a:t>
                      </a:r>
                      <a:endParaRPr lang="en-US" sz="2000" kern="1200" dirty="0">
                        <a:solidFill>
                          <a:schemeClr val="dk1"/>
                        </a:solidFill>
                        <a:latin typeface="Calibri" panose="020F0502020204030204" pitchFamily="34" charset="0"/>
                        <a:ea typeface="+mn-ea"/>
                        <a:cs typeface="Arial" pitchFamily="34" charset="0"/>
                      </a:endParaRPr>
                    </a:p>
                  </a:txBody>
                  <a:tcPr marL="19050" marR="19050" marT="19050" marB="19050"/>
                </a:tc>
                <a:extLst>
                  <a:ext uri="{0D108BD9-81ED-4DB2-BD59-A6C34878D82A}">
                    <a16:rowId xmlns:a16="http://schemas.microsoft.com/office/drawing/2014/main" xmlns="" val="10003"/>
                  </a:ext>
                </a:extLst>
              </a:tr>
              <a:tr h="612641">
                <a:tc>
                  <a:txBody>
                    <a:bodyPr/>
                    <a:lstStyle/>
                    <a:p>
                      <a:pPr algn="l"/>
                      <a:r>
                        <a:rPr lang="zh-TW" altLang="en-US" sz="2000" dirty="0">
                          <a:latin typeface="Calibri" panose="020F0502020204030204" pitchFamily="34" charset="0"/>
                        </a:rPr>
                        <a:t> </a:t>
                      </a:r>
                      <a:endParaRPr lang="zh-TW" altLang="en-US" sz="2000" dirty="0">
                        <a:latin typeface="Calibri" panose="020F0502020204030204" pitchFamily="34" charset="0"/>
                        <a:cs typeface="Arial" pitchFamily="34" charset="0"/>
                      </a:endParaRPr>
                    </a:p>
                  </a:txBody>
                  <a:tcPr marL="19050" marR="19050" marT="19050" marB="19050"/>
                </a:tc>
                <a:tc>
                  <a:txBody>
                    <a:bodyPr/>
                    <a:lstStyle/>
                    <a:p>
                      <a:pPr algn="l"/>
                      <a:r>
                        <a:rPr lang="en-US" sz="2000" dirty="0">
                          <a:latin typeface="Calibri" panose="020F0502020204030204" pitchFamily="34" charset="0"/>
                        </a:rPr>
                        <a:t>Laceration</a:t>
                      </a:r>
                      <a:endParaRPr lang="en-US" sz="2000" dirty="0">
                        <a:latin typeface="Calibri" panose="020F0502020204030204" pitchFamily="34" charset="0"/>
                        <a:cs typeface="Arial" pitchFamily="34" charset="0"/>
                      </a:endParaRPr>
                    </a:p>
                  </a:txBody>
                  <a:tcPr marL="19050" marR="19050" marT="19050" marB="19050"/>
                </a:tc>
                <a:tc>
                  <a:txBody>
                    <a:bodyPr/>
                    <a:lstStyle/>
                    <a:p>
                      <a:pPr algn="l"/>
                      <a:r>
                        <a:rPr lang="en-US" sz="2000" dirty="0">
                          <a:latin typeface="Calibri" panose="020F0502020204030204" pitchFamily="34" charset="0"/>
                        </a:rPr>
                        <a:t>Major laceration without duct injury or tissue loss</a:t>
                      </a:r>
                      <a:endParaRPr lang="en-US" sz="2000" dirty="0">
                        <a:latin typeface="Calibri" panose="020F0502020204030204" pitchFamily="34" charset="0"/>
                        <a:cs typeface="Arial" pitchFamily="34" charset="0"/>
                      </a:endParaRPr>
                    </a:p>
                  </a:txBody>
                  <a:tcPr marL="19050" marR="19050" marT="19050" marB="19050"/>
                </a:tc>
                <a:extLst>
                  <a:ext uri="{0D108BD9-81ED-4DB2-BD59-A6C34878D82A}">
                    <a16:rowId xmlns:a16="http://schemas.microsoft.com/office/drawing/2014/main" xmlns="" val="10004"/>
                  </a:ext>
                </a:extLst>
              </a:tr>
              <a:tr h="612641">
                <a:tc>
                  <a:txBody>
                    <a:bodyPr/>
                    <a:lstStyle/>
                    <a:p>
                      <a:pPr algn="l"/>
                      <a:r>
                        <a:rPr lang="en-US" sz="2000" dirty="0">
                          <a:latin typeface="Calibri" panose="020F0502020204030204" pitchFamily="34" charset="0"/>
                        </a:rPr>
                        <a:t> III</a:t>
                      </a:r>
                      <a:endParaRPr lang="en-US" sz="2000" dirty="0">
                        <a:latin typeface="Calibri" panose="020F0502020204030204" pitchFamily="34" charset="0"/>
                        <a:cs typeface="Arial" pitchFamily="34" charset="0"/>
                      </a:endParaRPr>
                    </a:p>
                  </a:txBody>
                  <a:tcPr marL="19050" marR="19050" marT="19050" marB="19050"/>
                </a:tc>
                <a:tc>
                  <a:txBody>
                    <a:bodyPr/>
                    <a:lstStyle/>
                    <a:p>
                      <a:pPr algn="l"/>
                      <a:r>
                        <a:rPr lang="en-US" sz="2000" dirty="0">
                          <a:latin typeface="Calibri" panose="020F0502020204030204" pitchFamily="34" charset="0"/>
                        </a:rPr>
                        <a:t>Laceration</a:t>
                      </a:r>
                      <a:endParaRPr lang="en-US" sz="2000" dirty="0">
                        <a:latin typeface="Calibri" panose="020F0502020204030204" pitchFamily="34" charset="0"/>
                        <a:cs typeface="Arial" pitchFamily="34" charset="0"/>
                      </a:endParaRPr>
                    </a:p>
                  </a:txBody>
                  <a:tcPr marL="19050" marR="19050" marT="19050" marB="19050"/>
                </a:tc>
                <a:tc>
                  <a:txBody>
                    <a:bodyPr/>
                    <a:lstStyle/>
                    <a:p>
                      <a:pPr algn="l"/>
                      <a:r>
                        <a:rPr lang="en-US" sz="2000" dirty="0">
                          <a:latin typeface="Calibri" panose="020F0502020204030204" pitchFamily="34" charset="0"/>
                        </a:rPr>
                        <a:t>Distal </a:t>
                      </a:r>
                      <a:r>
                        <a:rPr lang="en-US" sz="2000" dirty="0" err="1">
                          <a:latin typeface="Calibri" panose="020F0502020204030204" pitchFamily="34" charset="0"/>
                        </a:rPr>
                        <a:t>transection</a:t>
                      </a:r>
                      <a:r>
                        <a:rPr lang="en-US" sz="2000" dirty="0">
                          <a:latin typeface="Calibri" panose="020F0502020204030204" pitchFamily="34" charset="0"/>
                        </a:rPr>
                        <a:t> or </a:t>
                      </a:r>
                      <a:r>
                        <a:rPr lang="en-US" sz="2000" dirty="0" err="1">
                          <a:latin typeface="Calibri" panose="020F0502020204030204" pitchFamily="34" charset="0"/>
                        </a:rPr>
                        <a:t>parenchymal</a:t>
                      </a:r>
                      <a:r>
                        <a:rPr lang="en-US" sz="2000" dirty="0">
                          <a:latin typeface="Calibri" panose="020F0502020204030204" pitchFamily="34" charset="0"/>
                        </a:rPr>
                        <a:t> injury with duct injury</a:t>
                      </a:r>
                      <a:endParaRPr lang="en-US" sz="2000" dirty="0">
                        <a:solidFill>
                          <a:srgbClr val="FF0000"/>
                        </a:solidFill>
                        <a:latin typeface="Calibri" panose="020F0502020204030204" pitchFamily="34" charset="0"/>
                        <a:cs typeface="Arial" pitchFamily="34" charset="0"/>
                      </a:endParaRPr>
                    </a:p>
                  </a:txBody>
                  <a:tcPr marL="19050" marR="19050" marT="19050" marB="19050"/>
                </a:tc>
                <a:extLst>
                  <a:ext uri="{0D108BD9-81ED-4DB2-BD59-A6C34878D82A}">
                    <a16:rowId xmlns:a16="http://schemas.microsoft.com/office/drawing/2014/main" xmlns="" val="10005"/>
                  </a:ext>
                </a:extLst>
              </a:tr>
              <a:tr h="969315">
                <a:tc>
                  <a:txBody>
                    <a:bodyPr/>
                    <a:lstStyle/>
                    <a:p>
                      <a:pPr algn="l"/>
                      <a:r>
                        <a:rPr lang="en-US" sz="2000" dirty="0">
                          <a:latin typeface="Calibri" panose="020F0502020204030204" pitchFamily="34" charset="0"/>
                        </a:rPr>
                        <a:t> IV</a:t>
                      </a:r>
                      <a:endParaRPr lang="en-US" sz="2000" dirty="0">
                        <a:latin typeface="Calibri" panose="020F0502020204030204" pitchFamily="34" charset="0"/>
                        <a:cs typeface="Arial" pitchFamily="34" charset="0"/>
                      </a:endParaRPr>
                    </a:p>
                  </a:txBody>
                  <a:tcPr marL="19050" marR="19050" marT="19050" marB="19050"/>
                </a:tc>
                <a:tc>
                  <a:txBody>
                    <a:bodyPr/>
                    <a:lstStyle/>
                    <a:p>
                      <a:pPr algn="l"/>
                      <a:r>
                        <a:rPr lang="en-US" sz="2000" dirty="0">
                          <a:latin typeface="Calibri" panose="020F0502020204030204" pitchFamily="34" charset="0"/>
                        </a:rPr>
                        <a:t>Laceration</a:t>
                      </a:r>
                      <a:endParaRPr lang="en-US" sz="2000" dirty="0">
                        <a:latin typeface="Calibri" panose="020F0502020204030204" pitchFamily="34" charset="0"/>
                        <a:cs typeface="Arial" pitchFamily="34" charset="0"/>
                      </a:endParaRPr>
                    </a:p>
                  </a:txBody>
                  <a:tcPr marL="19050" marR="19050" marT="19050" marB="19050"/>
                </a:tc>
                <a:tc>
                  <a:txBody>
                    <a:bodyPr/>
                    <a:lstStyle/>
                    <a:p>
                      <a:pPr algn="l"/>
                      <a:r>
                        <a:rPr lang="en-US" sz="2000" dirty="0">
                          <a:latin typeface="Calibri" panose="020F0502020204030204" pitchFamily="34" charset="0"/>
                        </a:rPr>
                        <a:t>Proximal </a:t>
                      </a:r>
                      <a:r>
                        <a:rPr lang="en-US" sz="2000" dirty="0" err="1">
                          <a:latin typeface="Calibri" panose="020F0502020204030204" pitchFamily="34" charset="0"/>
                        </a:rPr>
                        <a:t>transection</a:t>
                      </a:r>
                      <a:r>
                        <a:rPr lang="en-US" sz="2000" dirty="0">
                          <a:latin typeface="Calibri" panose="020F0502020204030204" pitchFamily="34" charset="0"/>
                        </a:rPr>
                        <a:t> or </a:t>
                      </a:r>
                      <a:r>
                        <a:rPr lang="en-US" sz="2000" dirty="0" err="1">
                          <a:latin typeface="Calibri" panose="020F0502020204030204" pitchFamily="34" charset="0"/>
                        </a:rPr>
                        <a:t>parenchymal</a:t>
                      </a:r>
                      <a:r>
                        <a:rPr lang="en-US" sz="2000" dirty="0">
                          <a:latin typeface="Calibri" panose="020F0502020204030204" pitchFamily="34" charset="0"/>
                        </a:rPr>
                        <a:t> injury involving </a:t>
                      </a:r>
                      <a:r>
                        <a:rPr lang="en-US" sz="2000" dirty="0" err="1">
                          <a:latin typeface="Calibri" panose="020F0502020204030204" pitchFamily="34" charset="0"/>
                        </a:rPr>
                        <a:t>ampulla</a:t>
                      </a:r>
                      <a:endParaRPr lang="en-US" sz="2000" dirty="0">
                        <a:latin typeface="Calibri" panose="020F0502020204030204" pitchFamily="34" charset="0"/>
                        <a:cs typeface="Arial" pitchFamily="34" charset="0"/>
                      </a:endParaRPr>
                    </a:p>
                  </a:txBody>
                  <a:tcPr marL="19050" marR="19050" marT="19050" marB="19050"/>
                </a:tc>
                <a:extLst>
                  <a:ext uri="{0D108BD9-81ED-4DB2-BD59-A6C34878D82A}">
                    <a16:rowId xmlns:a16="http://schemas.microsoft.com/office/drawing/2014/main" xmlns="" val="10006"/>
                  </a:ext>
                </a:extLst>
              </a:tr>
              <a:tr h="612641">
                <a:tc>
                  <a:txBody>
                    <a:bodyPr/>
                    <a:lstStyle/>
                    <a:p>
                      <a:pPr algn="l"/>
                      <a:r>
                        <a:rPr lang="en-US" sz="2000" dirty="0">
                          <a:latin typeface="Calibri" panose="020F0502020204030204" pitchFamily="34" charset="0"/>
                        </a:rPr>
                        <a:t> V</a:t>
                      </a:r>
                      <a:endParaRPr lang="en-US" sz="2000" dirty="0">
                        <a:latin typeface="Calibri" panose="020F0502020204030204" pitchFamily="34" charset="0"/>
                        <a:cs typeface="Arial" pitchFamily="34" charset="0"/>
                      </a:endParaRPr>
                    </a:p>
                  </a:txBody>
                  <a:tcPr marL="19050" marR="19050" marT="19050" marB="19050"/>
                </a:tc>
                <a:tc>
                  <a:txBody>
                    <a:bodyPr/>
                    <a:lstStyle/>
                    <a:p>
                      <a:pPr algn="l"/>
                      <a:r>
                        <a:rPr lang="en-US" sz="2000" dirty="0">
                          <a:latin typeface="Calibri" panose="020F0502020204030204" pitchFamily="34" charset="0"/>
                        </a:rPr>
                        <a:t>Laceration</a:t>
                      </a:r>
                      <a:endParaRPr lang="en-US" sz="2000" dirty="0">
                        <a:latin typeface="Calibri" panose="020F0502020204030204" pitchFamily="34" charset="0"/>
                        <a:cs typeface="Arial" pitchFamily="34" charset="0"/>
                      </a:endParaRPr>
                    </a:p>
                  </a:txBody>
                  <a:tcPr marL="19050" marR="19050" marT="19050" marB="19050"/>
                </a:tc>
                <a:tc>
                  <a:txBody>
                    <a:bodyPr/>
                    <a:lstStyle/>
                    <a:p>
                      <a:pPr algn="l"/>
                      <a:r>
                        <a:rPr lang="en-US" sz="2000" dirty="0">
                          <a:latin typeface="Calibri" panose="020F0502020204030204" pitchFamily="34" charset="0"/>
                        </a:rPr>
                        <a:t>Massive disruption of pancreatic head</a:t>
                      </a:r>
                      <a:endParaRPr lang="en-US" sz="2000" dirty="0">
                        <a:latin typeface="Calibri" panose="020F0502020204030204" pitchFamily="34" charset="0"/>
                        <a:cs typeface="Arial" pitchFamily="34" charset="0"/>
                      </a:endParaRPr>
                    </a:p>
                  </a:txBody>
                  <a:tcPr marL="19050" marR="19050" marT="19050" marB="19050"/>
                </a:tc>
                <a:extLst>
                  <a:ext uri="{0D108BD9-81ED-4DB2-BD59-A6C34878D82A}">
                    <a16:rowId xmlns:a16="http://schemas.microsoft.com/office/drawing/2014/main" xmlns="" val="10007"/>
                  </a:ext>
                </a:extLst>
              </a:tr>
            </a:tbl>
          </a:graphicData>
        </a:graphic>
      </p:graphicFrame>
      <p:sp>
        <p:nvSpPr>
          <p:cNvPr id="5" name="Rectangle 2"/>
          <p:cNvSpPr txBox="1">
            <a:spLocks noChangeArrowheads="1"/>
          </p:cNvSpPr>
          <p:nvPr/>
        </p:nvSpPr>
        <p:spPr bwMode="auto">
          <a:xfrm>
            <a:off x="1524000" y="3048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anose="020B0603020202020204" pitchFamily="34" charset="0"/>
              </a:defRPr>
            </a:lvl2pPr>
            <a:lvl3pPr algn="l" rtl="0" eaLnBrk="0" fontAlgn="base" hangingPunct="0">
              <a:spcBef>
                <a:spcPct val="0"/>
              </a:spcBef>
              <a:spcAft>
                <a:spcPct val="0"/>
              </a:spcAft>
              <a:defRPr sz="4000">
                <a:solidFill>
                  <a:schemeClr val="tx2"/>
                </a:solidFill>
                <a:latin typeface="Trebuchet MS" panose="020B0603020202020204" pitchFamily="34" charset="0"/>
              </a:defRPr>
            </a:lvl3pPr>
            <a:lvl4pPr algn="l" rtl="0" eaLnBrk="0" fontAlgn="base" hangingPunct="0">
              <a:spcBef>
                <a:spcPct val="0"/>
              </a:spcBef>
              <a:spcAft>
                <a:spcPct val="0"/>
              </a:spcAft>
              <a:defRPr sz="4000">
                <a:solidFill>
                  <a:schemeClr val="tx2"/>
                </a:solidFill>
                <a:latin typeface="Trebuchet MS" panose="020B0603020202020204" pitchFamily="34" charset="0"/>
              </a:defRPr>
            </a:lvl4pPr>
            <a:lvl5pPr algn="l" rtl="0" eaLnBrk="0" fontAlgn="base" hangingPunct="0">
              <a:spcBef>
                <a:spcPct val="0"/>
              </a:spcBef>
              <a:spcAft>
                <a:spcPct val="0"/>
              </a:spcAft>
              <a:defRPr sz="4000">
                <a:solidFill>
                  <a:schemeClr val="tx2"/>
                </a:solidFill>
                <a:latin typeface="Trebuchet MS" panose="020B0603020202020204" pitchFamily="34" charset="0"/>
              </a:defRPr>
            </a:lvl5pPr>
            <a:lvl6pPr marL="457200" algn="l" rtl="0" fontAlgn="base">
              <a:spcBef>
                <a:spcPct val="0"/>
              </a:spcBef>
              <a:spcAft>
                <a:spcPct val="0"/>
              </a:spcAft>
              <a:defRPr sz="4000">
                <a:solidFill>
                  <a:schemeClr val="tx2"/>
                </a:solidFill>
                <a:latin typeface="Trebuchet MS" panose="020B0603020202020204" pitchFamily="34" charset="0"/>
              </a:defRPr>
            </a:lvl6pPr>
            <a:lvl7pPr marL="914400" algn="l" rtl="0" fontAlgn="base">
              <a:spcBef>
                <a:spcPct val="0"/>
              </a:spcBef>
              <a:spcAft>
                <a:spcPct val="0"/>
              </a:spcAft>
              <a:defRPr sz="4000">
                <a:solidFill>
                  <a:schemeClr val="tx2"/>
                </a:solidFill>
                <a:latin typeface="Trebuchet MS" panose="020B0603020202020204" pitchFamily="34" charset="0"/>
              </a:defRPr>
            </a:lvl7pPr>
            <a:lvl8pPr marL="1371600" algn="l" rtl="0" fontAlgn="base">
              <a:spcBef>
                <a:spcPct val="0"/>
              </a:spcBef>
              <a:spcAft>
                <a:spcPct val="0"/>
              </a:spcAft>
              <a:defRPr sz="4000">
                <a:solidFill>
                  <a:schemeClr val="tx2"/>
                </a:solidFill>
                <a:latin typeface="Trebuchet MS" panose="020B0603020202020204" pitchFamily="34" charset="0"/>
              </a:defRPr>
            </a:lvl8pPr>
            <a:lvl9pPr marL="1828800" algn="l" rtl="0" fontAlgn="base">
              <a:spcBef>
                <a:spcPct val="0"/>
              </a:spcBef>
              <a:spcAft>
                <a:spcPct val="0"/>
              </a:spcAft>
              <a:defRPr sz="4000">
                <a:solidFill>
                  <a:schemeClr val="tx2"/>
                </a:solidFill>
                <a:latin typeface="Trebuchet MS" panose="020B0603020202020204" pitchFamily="34" charset="0"/>
              </a:defRPr>
            </a:lvl9pPr>
          </a:lstStyle>
          <a:p>
            <a:pPr algn="ctr" eaLnBrk="1" hangingPunct="1"/>
            <a:r>
              <a:rPr lang="en-US" sz="4800" b="1" dirty="0">
                <a:ln w="31550" cmpd="sng">
                  <a:gradFill>
                    <a:gsLst>
                      <a:gs pos="70000">
                        <a:srgbClr val="F79646">
                          <a:shade val="50000"/>
                          <a:satMod val="190000"/>
                        </a:srgbClr>
                      </a:gs>
                      <a:gs pos="0">
                        <a:srgbClr val="F79646">
                          <a:tint val="77000"/>
                          <a:satMod val="180000"/>
                        </a:srgb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alibri" pitchFamily="34" charset="0"/>
              </a:rPr>
              <a:t>Pancreatic Injury Grading</a:t>
            </a:r>
            <a:endParaRPr lang="en-US" sz="4800" dirty="0">
              <a:solidFill>
                <a:srgbClr val="1F497D"/>
              </a:solidFill>
              <a:latin typeface="Calibri"/>
            </a:endParaRPr>
          </a:p>
        </p:txBody>
      </p:sp>
    </p:spTree>
    <p:extLst>
      <p:ext uri="{BB962C8B-B14F-4D97-AF65-F5344CB8AC3E}">
        <p14:creationId xmlns:p14="http://schemas.microsoft.com/office/powerpoint/2010/main" val="4101634567"/>
      </p:ext>
    </p:extLst>
  </p:cSld>
  <p:clrMapOvr>
    <a:masterClrMapping/>
  </p:clrMapOvr>
  <p:transition spd="slow">
    <p:zo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halid\Desktop\Figure-1-American-Association-for-the-Surgery-of-Trauma-classification-of-pancreatic.png"/>
          <p:cNvPicPr>
            <a:picLocks noGrp="1" noChangeAspect="1" noChangeArrowheads="1"/>
          </p:cNvPicPr>
          <p:nvPr>
            <p:ph sz="quarter" idx="1"/>
          </p:nvPr>
        </p:nvPicPr>
        <p:blipFill>
          <a:blip r:embed="rId2"/>
          <a:srcRect/>
          <a:stretch>
            <a:fillRect/>
          </a:stretch>
        </p:blipFill>
        <p:spPr bwMode="auto">
          <a:xfrm>
            <a:off x="2133600" y="609600"/>
            <a:ext cx="7924800" cy="5486400"/>
          </a:xfrm>
          <a:prstGeom prst="rect">
            <a:avLst/>
          </a:prstGeom>
          <a:noFill/>
        </p:spPr>
      </p:pic>
    </p:spTree>
    <p:extLst>
      <p:ext uri="{BB962C8B-B14F-4D97-AF65-F5344CB8AC3E}">
        <p14:creationId xmlns:p14="http://schemas.microsoft.com/office/powerpoint/2010/main" val="532211025"/>
      </p:ext>
    </p:extLst>
  </p:cSld>
  <p:clrMapOvr>
    <a:masterClrMapping/>
  </p:clrMapOvr>
  <p:transition spd="slow">
    <p:zo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981200" y="2660104"/>
            <a:ext cx="8229600" cy="3913734"/>
          </a:xfrm>
        </p:spPr>
        <p:txBody>
          <a:bodyPr/>
          <a:lstStyle/>
          <a:p>
            <a:pPr algn="l">
              <a:buClr>
                <a:schemeClr val="accent1"/>
              </a:buClr>
              <a:buNone/>
            </a:pPr>
            <a:r>
              <a:rPr lang="en-US" dirty="0">
                <a:latin typeface="Calibri" panose="020F0502020204030204" pitchFamily="34" charset="0"/>
              </a:rPr>
              <a:t>Serum amylase</a:t>
            </a:r>
          </a:p>
          <a:p>
            <a:pPr algn="l">
              <a:buClr>
                <a:schemeClr val="accent1"/>
              </a:buClr>
              <a:buNone/>
            </a:pPr>
            <a:r>
              <a:rPr lang="en-US" dirty="0">
                <a:latin typeface="Calibri" panose="020F0502020204030204" pitchFamily="34" charset="0"/>
              </a:rPr>
              <a:t>Plain abdominal x-ray</a:t>
            </a:r>
          </a:p>
          <a:p>
            <a:pPr algn="l">
              <a:buClr>
                <a:schemeClr val="accent1"/>
              </a:buClr>
              <a:buNone/>
            </a:pPr>
            <a:r>
              <a:rPr lang="en-US" dirty="0">
                <a:latin typeface="Calibri" panose="020F0502020204030204" pitchFamily="34" charset="0"/>
              </a:rPr>
              <a:t>CT Abdomen: mainstay of accurate diagnosis</a:t>
            </a:r>
          </a:p>
          <a:p>
            <a:pPr algn="l">
              <a:buClr>
                <a:schemeClr val="accent1"/>
              </a:buClr>
              <a:buNone/>
            </a:pPr>
            <a:r>
              <a:rPr lang="en-US" dirty="0">
                <a:latin typeface="Calibri" panose="020F0502020204030204" pitchFamily="34" charset="0"/>
              </a:rPr>
              <a:t>ERCP </a:t>
            </a:r>
          </a:p>
          <a:p>
            <a:pPr algn="l">
              <a:buClr>
                <a:schemeClr val="accent1"/>
              </a:buClr>
              <a:buNone/>
            </a:pPr>
            <a:r>
              <a:rPr lang="en-US" dirty="0">
                <a:latin typeface="Calibri" panose="020F0502020204030204" pitchFamily="34" charset="0"/>
              </a:rPr>
              <a:t>Exploratory </a:t>
            </a:r>
            <a:r>
              <a:rPr lang="en-US" dirty="0" err="1">
                <a:latin typeface="Calibri" panose="020F0502020204030204" pitchFamily="34" charset="0"/>
              </a:rPr>
              <a:t>laparotomy</a:t>
            </a:r>
            <a:endParaRPr lang="en-US" dirty="0">
              <a:latin typeface="Calibri" panose="020F0502020204030204" pitchFamily="34" charset="0"/>
            </a:endParaRPr>
          </a:p>
          <a:p>
            <a:pPr>
              <a:buClr>
                <a:schemeClr val="accent1"/>
              </a:buClr>
            </a:pPr>
            <a:endParaRPr lang="en-US" dirty="0">
              <a:latin typeface="Calibri" panose="020F0502020204030204" pitchFamily="34" charset="0"/>
            </a:endParaRPr>
          </a:p>
          <a:p>
            <a:pPr>
              <a:buClr>
                <a:schemeClr val="accent1"/>
              </a:buClr>
            </a:pPr>
            <a:endParaRPr lang="en-US" dirty="0">
              <a:latin typeface="Calibri" panose="020F0502020204030204" pitchFamily="34" charset="0"/>
            </a:endParaRPr>
          </a:p>
          <a:p>
            <a:pPr>
              <a:buClr>
                <a:schemeClr val="accent1"/>
              </a:buClr>
            </a:pPr>
            <a:endParaRPr lang="en-US" dirty="0">
              <a:latin typeface="Calibri" panose="020F0502020204030204" pitchFamily="34" charset="0"/>
            </a:endParaRPr>
          </a:p>
          <a:p>
            <a:pPr>
              <a:buClr>
                <a:schemeClr val="accent1"/>
              </a:buClr>
            </a:pPr>
            <a:endParaRPr lang="en-US" dirty="0">
              <a:latin typeface="Calibri" panose="020F0502020204030204" pitchFamily="34" charset="0"/>
            </a:endParaRPr>
          </a:p>
        </p:txBody>
      </p:sp>
      <p:sp>
        <p:nvSpPr>
          <p:cNvPr id="4" name="Rectangle 2"/>
          <p:cNvSpPr txBox="1">
            <a:spLocks noChangeArrowheads="1"/>
          </p:cNvSpPr>
          <p:nvPr/>
        </p:nvSpPr>
        <p:spPr bwMode="auto">
          <a:xfrm>
            <a:off x="1524000" y="228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anose="020B0603020202020204" pitchFamily="34" charset="0"/>
              </a:defRPr>
            </a:lvl2pPr>
            <a:lvl3pPr algn="l" rtl="0" eaLnBrk="0" fontAlgn="base" hangingPunct="0">
              <a:spcBef>
                <a:spcPct val="0"/>
              </a:spcBef>
              <a:spcAft>
                <a:spcPct val="0"/>
              </a:spcAft>
              <a:defRPr sz="4000">
                <a:solidFill>
                  <a:schemeClr val="tx2"/>
                </a:solidFill>
                <a:latin typeface="Trebuchet MS" panose="020B0603020202020204" pitchFamily="34" charset="0"/>
              </a:defRPr>
            </a:lvl3pPr>
            <a:lvl4pPr algn="l" rtl="0" eaLnBrk="0" fontAlgn="base" hangingPunct="0">
              <a:spcBef>
                <a:spcPct val="0"/>
              </a:spcBef>
              <a:spcAft>
                <a:spcPct val="0"/>
              </a:spcAft>
              <a:defRPr sz="4000">
                <a:solidFill>
                  <a:schemeClr val="tx2"/>
                </a:solidFill>
                <a:latin typeface="Trebuchet MS" panose="020B0603020202020204" pitchFamily="34" charset="0"/>
              </a:defRPr>
            </a:lvl4pPr>
            <a:lvl5pPr algn="l" rtl="0" eaLnBrk="0" fontAlgn="base" hangingPunct="0">
              <a:spcBef>
                <a:spcPct val="0"/>
              </a:spcBef>
              <a:spcAft>
                <a:spcPct val="0"/>
              </a:spcAft>
              <a:defRPr sz="4000">
                <a:solidFill>
                  <a:schemeClr val="tx2"/>
                </a:solidFill>
                <a:latin typeface="Trebuchet MS" panose="020B0603020202020204" pitchFamily="34" charset="0"/>
              </a:defRPr>
            </a:lvl5pPr>
            <a:lvl6pPr marL="457200" algn="l" rtl="0" fontAlgn="base">
              <a:spcBef>
                <a:spcPct val="0"/>
              </a:spcBef>
              <a:spcAft>
                <a:spcPct val="0"/>
              </a:spcAft>
              <a:defRPr sz="4000">
                <a:solidFill>
                  <a:schemeClr val="tx2"/>
                </a:solidFill>
                <a:latin typeface="Trebuchet MS" panose="020B0603020202020204" pitchFamily="34" charset="0"/>
              </a:defRPr>
            </a:lvl6pPr>
            <a:lvl7pPr marL="914400" algn="l" rtl="0" fontAlgn="base">
              <a:spcBef>
                <a:spcPct val="0"/>
              </a:spcBef>
              <a:spcAft>
                <a:spcPct val="0"/>
              </a:spcAft>
              <a:defRPr sz="4000">
                <a:solidFill>
                  <a:schemeClr val="tx2"/>
                </a:solidFill>
                <a:latin typeface="Trebuchet MS" panose="020B0603020202020204" pitchFamily="34" charset="0"/>
              </a:defRPr>
            </a:lvl7pPr>
            <a:lvl8pPr marL="1371600" algn="l" rtl="0" fontAlgn="base">
              <a:spcBef>
                <a:spcPct val="0"/>
              </a:spcBef>
              <a:spcAft>
                <a:spcPct val="0"/>
              </a:spcAft>
              <a:defRPr sz="4000">
                <a:solidFill>
                  <a:schemeClr val="tx2"/>
                </a:solidFill>
                <a:latin typeface="Trebuchet MS" panose="020B0603020202020204" pitchFamily="34" charset="0"/>
              </a:defRPr>
            </a:lvl8pPr>
            <a:lvl9pPr marL="1828800" algn="l" rtl="0" fontAlgn="base">
              <a:spcBef>
                <a:spcPct val="0"/>
              </a:spcBef>
              <a:spcAft>
                <a:spcPct val="0"/>
              </a:spcAft>
              <a:defRPr sz="4000">
                <a:solidFill>
                  <a:schemeClr val="tx2"/>
                </a:solidFill>
                <a:latin typeface="Trebuchet MS" panose="020B0603020202020204" pitchFamily="34" charset="0"/>
              </a:defRPr>
            </a:lvl9pPr>
          </a:lstStyle>
          <a:p>
            <a:pPr algn="ctr" eaLnBrk="1" hangingPunct="1"/>
            <a:r>
              <a:rPr lang="en-US" sz="4800" b="1" dirty="0">
                <a:ln w="31550" cmpd="sng">
                  <a:gradFill>
                    <a:gsLst>
                      <a:gs pos="70000">
                        <a:srgbClr val="F79646">
                          <a:shade val="50000"/>
                          <a:satMod val="190000"/>
                        </a:srgbClr>
                      </a:gs>
                      <a:gs pos="0">
                        <a:srgbClr val="F79646">
                          <a:tint val="77000"/>
                          <a:satMod val="180000"/>
                        </a:srgb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alibri" pitchFamily="34" charset="0"/>
              </a:rPr>
              <a:t>Investigations</a:t>
            </a:r>
            <a:endParaRPr lang="en-US" sz="4800" dirty="0">
              <a:solidFill>
                <a:srgbClr val="1F497D"/>
              </a:solidFill>
              <a:latin typeface="Calibri"/>
            </a:endParaRPr>
          </a:p>
        </p:txBody>
      </p:sp>
    </p:spTree>
    <p:extLst>
      <p:ext uri="{BB962C8B-B14F-4D97-AF65-F5344CB8AC3E}">
        <p14:creationId xmlns:p14="http://schemas.microsoft.com/office/powerpoint/2010/main" val="1540249658"/>
      </p:ext>
    </p:extLst>
  </p:cSld>
  <p:clrMapOvr>
    <a:masterClrMapping/>
  </p:clrMapOvr>
  <p:transition spd="slow">
    <p:zo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133600" y="1676400"/>
            <a:ext cx="6059016" cy="4324350"/>
          </a:xfrm>
        </p:spPr>
        <p:txBody>
          <a:bodyPr>
            <a:normAutofit fontScale="85000" lnSpcReduction="20000"/>
          </a:bodyPr>
          <a:lstStyle/>
          <a:p>
            <a:pPr algn="l">
              <a:buClr>
                <a:schemeClr val="accent1"/>
              </a:buClr>
              <a:buNone/>
            </a:pPr>
            <a:r>
              <a:rPr lang="en-US" sz="2600" dirty="0">
                <a:latin typeface="Calibri" panose="020F0502020204030204" pitchFamily="34" charset="0"/>
              </a:rPr>
              <a:t>In patients experiencing blunt trauma</a:t>
            </a:r>
            <a:r>
              <a:rPr lang="en-US" sz="2600" b="1" dirty="0">
                <a:latin typeface="Calibri" panose="020F0502020204030204" pitchFamily="34" charset="0"/>
              </a:rPr>
              <a:t>, </a:t>
            </a:r>
            <a:r>
              <a:rPr lang="en-US" sz="2600" b="1" dirty="0">
                <a:solidFill>
                  <a:srgbClr val="FF0000"/>
                </a:solidFill>
                <a:latin typeface="Calibri" panose="020F0502020204030204" pitchFamily="34" charset="0"/>
              </a:rPr>
              <a:t>CT scans provide the best overall method for diagnosis </a:t>
            </a:r>
            <a:r>
              <a:rPr lang="en-US" sz="2600" dirty="0">
                <a:latin typeface="Calibri" panose="020F0502020204030204" pitchFamily="34" charset="0"/>
              </a:rPr>
              <a:t>and recognition of a pancreatic injury. </a:t>
            </a:r>
          </a:p>
          <a:p>
            <a:pPr lvl="1" algn="l">
              <a:buClr>
                <a:schemeClr val="accent1"/>
              </a:buClr>
              <a:buNone/>
            </a:pPr>
            <a:endParaRPr lang="en-US" dirty="0">
              <a:latin typeface="Calibri" panose="020F0502020204030204" pitchFamily="34" charset="0"/>
            </a:endParaRPr>
          </a:p>
          <a:p>
            <a:pPr algn="l">
              <a:buClr>
                <a:schemeClr val="accent1"/>
              </a:buClr>
              <a:buNone/>
            </a:pPr>
            <a:r>
              <a:rPr lang="en-US" sz="2600" dirty="0">
                <a:latin typeface="Calibri" panose="020F0502020204030204" pitchFamily="34" charset="0"/>
              </a:rPr>
              <a:t>Findings:</a:t>
            </a:r>
          </a:p>
          <a:p>
            <a:pPr lvl="1" algn="l">
              <a:buClr>
                <a:schemeClr val="accent1"/>
              </a:buClr>
              <a:buNone/>
            </a:pPr>
            <a:r>
              <a:rPr lang="en-US" dirty="0">
                <a:solidFill>
                  <a:schemeClr val="tx1"/>
                </a:solidFill>
                <a:latin typeface="Calibri" panose="020F0502020204030204" pitchFamily="34" charset="0"/>
              </a:rPr>
              <a:t>A hematoma surrounding the pancreas</a:t>
            </a:r>
          </a:p>
          <a:p>
            <a:pPr lvl="1" algn="l">
              <a:buClr>
                <a:schemeClr val="accent1"/>
              </a:buClr>
              <a:buNone/>
            </a:pPr>
            <a:r>
              <a:rPr lang="en-US" dirty="0">
                <a:solidFill>
                  <a:schemeClr val="tx1"/>
                </a:solidFill>
                <a:latin typeface="Calibri" panose="020F0502020204030204" pitchFamily="34" charset="0"/>
              </a:rPr>
              <a:t>Fluid in the lesser sac</a:t>
            </a:r>
          </a:p>
          <a:p>
            <a:pPr lvl="1" algn="l">
              <a:buClr>
                <a:schemeClr val="accent1"/>
              </a:buClr>
              <a:buNone/>
            </a:pPr>
            <a:r>
              <a:rPr lang="en-US" dirty="0">
                <a:solidFill>
                  <a:schemeClr val="tx1"/>
                </a:solidFill>
                <a:latin typeface="Calibri" panose="020F0502020204030204" pitchFamily="34" charset="0"/>
              </a:rPr>
              <a:t>Parenchymal lacerations </a:t>
            </a:r>
          </a:p>
          <a:p>
            <a:pPr lvl="1" algn="l">
              <a:buClr>
                <a:schemeClr val="accent1"/>
              </a:buClr>
              <a:buNone/>
            </a:pPr>
            <a:r>
              <a:rPr lang="en-US" dirty="0">
                <a:solidFill>
                  <a:schemeClr val="tx1"/>
                </a:solidFill>
                <a:latin typeface="Calibri" panose="020F0502020204030204" pitchFamily="34" charset="0"/>
              </a:rPr>
              <a:t>Transections</a:t>
            </a:r>
            <a:endParaRPr lang="en-US" b="1" dirty="0">
              <a:solidFill>
                <a:schemeClr val="tx1"/>
              </a:solidFill>
              <a:latin typeface="Calibri" panose="020F0502020204030204" pitchFamily="34" charset="0"/>
            </a:endParaRPr>
          </a:p>
          <a:p>
            <a:pPr algn="l">
              <a:buClr>
                <a:schemeClr val="accent1"/>
              </a:buClr>
            </a:pPr>
            <a:endParaRPr lang="en-US" sz="2600" dirty="0">
              <a:latin typeface="Calibri" panose="020F0502020204030204" pitchFamily="34" charset="0"/>
            </a:endParaRPr>
          </a:p>
          <a:p>
            <a:pPr algn="l">
              <a:buClr>
                <a:schemeClr val="accent1"/>
              </a:buClr>
            </a:pPr>
            <a:r>
              <a:rPr lang="en-US" sz="2600" b="1" dirty="0">
                <a:latin typeface="Calibri" panose="020F0502020204030204" pitchFamily="34" charset="0"/>
              </a:rPr>
              <a:t>Contraindicated if the patient is hemodynamically unstable </a:t>
            </a:r>
          </a:p>
        </p:txBody>
      </p:sp>
      <p:sp>
        <p:nvSpPr>
          <p:cNvPr id="4" name="Rectangle 2"/>
          <p:cNvSpPr txBox="1">
            <a:spLocks noChangeArrowheads="1"/>
          </p:cNvSpPr>
          <p:nvPr/>
        </p:nvSpPr>
        <p:spPr bwMode="auto">
          <a:xfrm>
            <a:off x="1524000" y="228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anose="020B0603020202020204" pitchFamily="34" charset="0"/>
              </a:defRPr>
            </a:lvl2pPr>
            <a:lvl3pPr algn="l" rtl="0" eaLnBrk="0" fontAlgn="base" hangingPunct="0">
              <a:spcBef>
                <a:spcPct val="0"/>
              </a:spcBef>
              <a:spcAft>
                <a:spcPct val="0"/>
              </a:spcAft>
              <a:defRPr sz="4000">
                <a:solidFill>
                  <a:schemeClr val="tx2"/>
                </a:solidFill>
                <a:latin typeface="Trebuchet MS" panose="020B0603020202020204" pitchFamily="34" charset="0"/>
              </a:defRPr>
            </a:lvl3pPr>
            <a:lvl4pPr algn="l" rtl="0" eaLnBrk="0" fontAlgn="base" hangingPunct="0">
              <a:spcBef>
                <a:spcPct val="0"/>
              </a:spcBef>
              <a:spcAft>
                <a:spcPct val="0"/>
              </a:spcAft>
              <a:defRPr sz="4000">
                <a:solidFill>
                  <a:schemeClr val="tx2"/>
                </a:solidFill>
                <a:latin typeface="Trebuchet MS" panose="020B0603020202020204" pitchFamily="34" charset="0"/>
              </a:defRPr>
            </a:lvl4pPr>
            <a:lvl5pPr algn="l" rtl="0" eaLnBrk="0" fontAlgn="base" hangingPunct="0">
              <a:spcBef>
                <a:spcPct val="0"/>
              </a:spcBef>
              <a:spcAft>
                <a:spcPct val="0"/>
              </a:spcAft>
              <a:defRPr sz="4000">
                <a:solidFill>
                  <a:schemeClr val="tx2"/>
                </a:solidFill>
                <a:latin typeface="Trebuchet MS" panose="020B0603020202020204" pitchFamily="34" charset="0"/>
              </a:defRPr>
            </a:lvl5pPr>
            <a:lvl6pPr marL="457200" algn="l" rtl="0" fontAlgn="base">
              <a:spcBef>
                <a:spcPct val="0"/>
              </a:spcBef>
              <a:spcAft>
                <a:spcPct val="0"/>
              </a:spcAft>
              <a:defRPr sz="4000">
                <a:solidFill>
                  <a:schemeClr val="tx2"/>
                </a:solidFill>
                <a:latin typeface="Trebuchet MS" panose="020B0603020202020204" pitchFamily="34" charset="0"/>
              </a:defRPr>
            </a:lvl6pPr>
            <a:lvl7pPr marL="914400" algn="l" rtl="0" fontAlgn="base">
              <a:spcBef>
                <a:spcPct val="0"/>
              </a:spcBef>
              <a:spcAft>
                <a:spcPct val="0"/>
              </a:spcAft>
              <a:defRPr sz="4000">
                <a:solidFill>
                  <a:schemeClr val="tx2"/>
                </a:solidFill>
                <a:latin typeface="Trebuchet MS" panose="020B0603020202020204" pitchFamily="34" charset="0"/>
              </a:defRPr>
            </a:lvl7pPr>
            <a:lvl8pPr marL="1371600" algn="l" rtl="0" fontAlgn="base">
              <a:spcBef>
                <a:spcPct val="0"/>
              </a:spcBef>
              <a:spcAft>
                <a:spcPct val="0"/>
              </a:spcAft>
              <a:defRPr sz="4000">
                <a:solidFill>
                  <a:schemeClr val="tx2"/>
                </a:solidFill>
                <a:latin typeface="Trebuchet MS" panose="020B0603020202020204" pitchFamily="34" charset="0"/>
              </a:defRPr>
            </a:lvl8pPr>
            <a:lvl9pPr marL="1828800" algn="l" rtl="0" fontAlgn="base">
              <a:spcBef>
                <a:spcPct val="0"/>
              </a:spcBef>
              <a:spcAft>
                <a:spcPct val="0"/>
              </a:spcAft>
              <a:defRPr sz="4000">
                <a:solidFill>
                  <a:schemeClr val="tx2"/>
                </a:solidFill>
                <a:latin typeface="Trebuchet MS" panose="020B0603020202020204" pitchFamily="34" charset="0"/>
              </a:defRPr>
            </a:lvl9pPr>
          </a:lstStyle>
          <a:p>
            <a:pPr algn="ctr" eaLnBrk="1" hangingPunct="1"/>
            <a:r>
              <a:rPr lang="en-US" sz="4800" b="1" dirty="0">
                <a:ln w="31550" cmpd="sng">
                  <a:gradFill>
                    <a:gsLst>
                      <a:gs pos="70000">
                        <a:srgbClr val="F79646">
                          <a:shade val="50000"/>
                          <a:satMod val="190000"/>
                        </a:srgbClr>
                      </a:gs>
                      <a:gs pos="0">
                        <a:srgbClr val="F79646">
                          <a:tint val="77000"/>
                          <a:satMod val="180000"/>
                        </a:srgb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alibri" pitchFamily="34" charset="0"/>
              </a:rPr>
              <a:t>CT scan</a:t>
            </a:r>
            <a:endParaRPr lang="en-US" sz="4800" dirty="0">
              <a:solidFill>
                <a:srgbClr val="1F497D"/>
              </a:solidFill>
              <a:latin typeface="Calibri"/>
            </a:endParaRPr>
          </a:p>
        </p:txBody>
      </p:sp>
    </p:spTree>
    <p:extLst>
      <p:ext uri="{BB962C8B-B14F-4D97-AF65-F5344CB8AC3E}">
        <p14:creationId xmlns:p14="http://schemas.microsoft.com/office/powerpoint/2010/main" val="48636852"/>
      </p:ext>
    </p:extLst>
  </p:cSld>
  <p:clrMapOvr>
    <a:masterClrMapping/>
  </p:clrMapOvr>
  <p:transition spd="slow">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Blunt abdominal trauma:-</a:t>
            </a:r>
            <a:endParaRPr lang="en-US" dirty="0"/>
          </a:p>
        </p:txBody>
      </p:sp>
      <p:sp>
        <p:nvSpPr>
          <p:cNvPr id="3" name="Content Placeholder 2"/>
          <p:cNvSpPr>
            <a:spLocks noGrp="1"/>
          </p:cNvSpPr>
          <p:nvPr>
            <p:ph sz="half" idx="1"/>
          </p:nvPr>
        </p:nvSpPr>
        <p:spPr/>
        <p:txBody>
          <a:bodyPr>
            <a:normAutofit/>
          </a:bodyPr>
          <a:lstStyle/>
          <a:p>
            <a:r>
              <a:rPr lang="en-US" sz="2400" dirty="0" smtClean="0"/>
              <a:t>Mechanism of injury:-</a:t>
            </a:r>
          </a:p>
          <a:p>
            <a:r>
              <a:rPr lang="en-US" sz="2400" dirty="0" smtClean="0"/>
              <a:t>1- sudden deceleration can lead to differential movement among adjacent structures especially at fixed points of attachment such as (ligament of </a:t>
            </a:r>
            <a:r>
              <a:rPr lang="en-US" sz="2400" dirty="0" err="1" smtClean="0"/>
              <a:t>Treitz</a:t>
            </a:r>
            <a:r>
              <a:rPr lang="en-US" sz="2400" dirty="0" smtClean="0"/>
              <a:t>, ileocecal valve, </a:t>
            </a:r>
            <a:r>
              <a:rPr lang="en-US" sz="2400" dirty="0" err="1" smtClean="0"/>
              <a:t>phrenocolic</a:t>
            </a:r>
            <a:r>
              <a:rPr lang="en-US" sz="2400" dirty="0" smtClean="0"/>
              <a:t> ligament and ligamentum </a:t>
            </a:r>
            <a:r>
              <a:rPr lang="en-US" sz="2400" dirty="0" err="1" smtClean="0"/>
              <a:t>teres</a:t>
            </a:r>
            <a:r>
              <a:rPr lang="en-US" sz="2400" dirty="0" smtClean="0"/>
              <a:t>)</a:t>
            </a:r>
            <a:endParaRPr lang="en-US" sz="2400" dirty="0"/>
          </a:p>
        </p:txBody>
      </p:sp>
      <p:sp>
        <p:nvSpPr>
          <p:cNvPr id="2" name="Content Placeholder 1"/>
          <p:cNvSpPr>
            <a:spLocks noGrp="1"/>
          </p:cNvSpPr>
          <p:nvPr>
            <p:ph sz="half" idx="2"/>
          </p:nvPr>
        </p:nvSpPr>
        <p:spPr/>
        <p:txBody>
          <a:bodyPr>
            <a:normAutofit/>
          </a:bodyPr>
          <a:lstStyle/>
          <a:p>
            <a:r>
              <a:rPr lang="en-US" sz="2400" dirty="0" smtClean="0"/>
              <a:t>2- Compression with crush:- intraabdominal contents are crushed between anterior abdominal wall and the vertebral column.</a:t>
            </a:r>
          </a:p>
          <a:p>
            <a:r>
              <a:rPr lang="en-US" sz="2400" dirty="0" smtClean="0"/>
              <a:t>3- compression with rupture:- it affects hollow viscus organs due to sudden rise in intraabdominal pressure. </a:t>
            </a:r>
            <a:endParaRPr lang="en-US" sz="2400" dirty="0"/>
          </a:p>
        </p:txBody>
      </p:sp>
    </p:spTree>
    <p:extLst>
      <p:ext uri="{BB962C8B-B14F-4D97-AF65-F5344CB8AC3E}">
        <p14:creationId xmlns:p14="http://schemas.microsoft.com/office/powerpoint/2010/main" val="33728723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halid\Desktop\pancreas0001.jpg"/>
          <p:cNvPicPr>
            <a:picLocks noGrp="1" noChangeAspect="1" noChangeArrowheads="1"/>
          </p:cNvPicPr>
          <p:nvPr>
            <p:ph sz="quarter" idx="1"/>
          </p:nvPr>
        </p:nvPicPr>
        <p:blipFill>
          <a:blip r:embed="rId2"/>
          <a:srcRect/>
          <a:stretch>
            <a:fillRect/>
          </a:stretch>
        </p:blipFill>
        <p:spPr bwMode="auto">
          <a:xfrm>
            <a:off x="2133601" y="838200"/>
            <a:ext cx="8534399" cy="5715000"/>
          </a:xfrm>
          <a:prstGeom prst="rect">
            <a:avLst/>
          </a:prstGeom>
          <a:noFill/>
        </p:spPr>
      </p:pic>
    </p:spTree>
    <p:extLst>
      <p:ext uri="{BB962C8B-B14F-4D97-AF65-F5344CB8AC3E}">
        <p14:creationId xmlns:p14="http://schemas.microsoft.com/office/powerpoint/2010/main" val="1200533341"/>
      </p:ext>
    </p:extLst>
  </p:cSld>
  <p:clrMapOvr>
    <a:masterClrMapping/>
  </p:clrMapOvr>
  <p:transition spd="slow">
    <p:zo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016904" y="1695976"/>
            <a:ext cx="5266928" cy="4324350"/>
          </a:xfrm>
        </p:spPr>
        <p:txBody>
          <a:bodyPr>
            <a:normAutofit/>
          </a:bodyPr>
          <a:lstStyle/>
          <a:p>
            <a:pPr>
              <a:buClr>
                <a:schemeClr val="accent1"/>
              </a:buClr>
            </a:pPr>
            <a:endParaRPr lang="en-US" sz="2600" dirty="0">
              <a:latin typeface="Calibri" panose="020F0502020204030204" pitchFamily="34" charset="0"/>
            </a:endParaRPr>
          </a:p>
          <a:p>
            <a:pPr algn="l">
              <a:buClr>
                <a:schemeClr val="accent1"/>
              </a:buClr>
              <a:buNone/>
            </a:pPr>
            <a:r>
              <a:rPr lang="en-US" sz="2600" dirty="0">
                <a:latin typeface="Calibri" panose="020F0502020204030204" pitchFamily="34" charset="0"/>
              </a:rPr>
              <a:t> (ERCP)  can be used in cases where clinically there is high suspicion of pancreatic ductal injury .</a:t>
            </a:r>
          </a:p>
          <a:p>
            <a:pPr algn="l">
              <a:buClr>
                <a:schemeClr val="accent1"/>
              </a:buClr>
              <a:buNone/>
            </a:pPr>
            <a:endParaRPr lang="en-US" sz="2600" dirty="0">
              <a:latin typeface="Calibri" panose="020F0502020204030204" pitchFamily="34" charset="0"/>
            </a:endParaRPr>
          </a:p>
          <a:p>
            <a:pPr algn="l">
              <a:buClr>
                <a:schemeClr val="accent1"/>
              </a:buClr>
              <a:buNone/>
            </a:pPr>
            <a:r>
              <a:rPr lang="en-US" sz="2600" dirty="0">
                <a:latin typeface="Calibri" panose="020F0502020204030204" pitchFamily="34" charset="0"/>
              </a:rPr>
              <a:t>Preoperative ERCP may be done in a </a:t>
            </a:r>
            <a:r>
              <a:rPr lang="en-US" sz="2600" dirty="0">
                <a:solidFill>
                  <a:srgbClr val="FF0000"/>
                </a:solidFill>
                <a:latin typeface="Calibri" panose="020F0502020204030204" pitchFamily="34" charset="0"/>
              </a:rPr>
              <a:t>stable patient </a:t>
            </a:r>
            <a:r>
              <a:rPr lang="en-US" sz="2600" dirty="0">
                <a:latin typeface="Calibri" panose="020F0502020204030204" pitchFamily="34" charset="0"/>
              </a:rPr>
              <a:t>to know any pancreatic </a:t>
            </a:r>
            <a:r>
              <a:rPr lang="en-US" sz="2600" dirty="0">
                <a:solidFill>
                  <a:srgbClr val="FF0000"/>
                </a:solidFill>
                <a:latin typeface="Calibri" panose="020F0502020204030204" pitchFamily="34" charset="0"/>
              </a:rPr>
              <a:t>ductal disruption which helps to plan a definitive procedure and reduces morbidity .</a:t>
            </a:r>
          </a:p>
          <a:p>
            <a:pPr>
              <a:buClr>
                <a:schemeClr val="accent1"/>
              </a:buClr>
            </a:pPr>
            <a:endParaRPr lang="en-IN" sz="2600" dirty="0">
              <a:latin typeface="Calibri" panose="020F0502020204030204" pitchFamily="34" charset="0"/>
            </a:endParaRPr>
          </a:p>
          <a:p>
            <a:pPr>
              <a:buClr>
                <a:schemeClr val="accent1"/>
              </a:buClr>
            </a:pPr>
            <a:endParaRPr lang="en-US" sz="2600" dirty="0">
              <a:latin typeface="Calibri" panose="020F0502020204030204" pitchFamily="34" charset="0"/>
            </a:endParaRPr>
          </a:p>
        </p:txBody>
      </p:sp>
      <p:sp>
        <p:nvSpPr>
          <p:cNvPr id="4" name="Rectangle 2"/>
          <p:cNvSpPr txBox="1">
            <a:spLocks noChangeArrowheads="1"/>
          </p:cNvSpPr>
          <p:nvPr/>
        </p:nvSpPr>
        <p:spPr bwMode="auto">
          <a:xfrm>
            <a:off x="1524000" y="3810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anose="020B0603020202020204" pitchFamily="34" charset="0"/>
              </a:defRPr>
            </a:lvl2pPr>
            <a:lvl3pPr algn="l" rtl="0" eaLnBrk="0" fontAlgn="base" hangingPunct="0">
              <a:spcBef>
                <a:spcPct val="0"/>
              </a:spcBef>
              <a:spcAft>
                <a:spcPct val="0"/>
              </a:spcAft>
              <a:defRPr sz="4000">
                <a:solidFill>
                  <a:schemeClr val="tx2"/>
                </a:solidFill>
                <a:latin typeface="Trebuchet MS" panose="020B0603020202020204" pitchFamily="34" charset="0"/>
              </a:defRPr>
            </a:lvl3pPr>
            <a:lvl4pPr algn="l" rtl="0" eaLnBrk="0" fontAlgn="base" hangingPunct="0">
              <a:spcBef>
                <a:spcPct val="0"/>
              </a:spcBef>
              <a:spcAft>
                <a:spcPct val="0"/>
              </a:spcAft>
              <a:defRPr sz="4000">
                <a:solidFill>
                  <a:schemeClr val="tx2"/>
                </a:solidFill>
                <a:latin typeface="Trebuchet MS" panose="020B0603020202020204" pitchFamily="34" charset="0"/>
              </a:defRPr>
            </a:lvl4pPr>
            <a:lvl5pPr algn="l" rtl="0" eaLnBrk="0" fontAlgn="base" hangingPunct="0">
              <a:spcBef>
                <a:spcPct val="0"/>
              </a:spcBef>
              <a:spcAft>
                <a:spcPct val="0"/>
              </a:spcAft>
              <a:defRPr sz="4000">
                <a:solidFill>
                  <a:schemeClr val="tx2"/>
                </a:solidFill>
                <a:latin typeface="Trebuchet MS" panose="020B0603020202020204" pitchFamily="34" charset="0"/>
              </a:defRPr>
            </a:lvl5pPr>
            <a:lvl6pPr marL="457200" algn="l" rtl="0" fontAlgn="base">
              <a:spcBef>
                <a:spcPct val="0"/>
              </a:spcBef>
              <a:spcAft>
                <a:spcPct val="0"/>
              </a:spcAft>
              <a:defRPr sz="4000">
                <a:solidFill>
                  <a:schemeClr val="tx2"/>
                </a:solidFill>
                <a:latin typeface="Trebuchet MS" panose="020B0603020202020204" pitchFamily="34" charset="0"/>
              </a:defRPr>
            </a:lvl6pPr>
            <a:lvl7pPr marL="914400" algn="l" rtl="0" fontAlgn="base">
              <a:spcBef>
                <a:spcPct val="0"/>
              </a:spcBef>
              <a:spcAft>
                <a:spcPct val="0"/>
              </a:spcAft>
              <a:defRPr sz="4000">
                <a:solidFill>
                  <a:schemeClr val="tx2"/>
                </a:solidFill>
                <a:latin typeface="Trebuchet MS" panose="020B0603020202020204" pitchFamily="34" charset="0"/>
              </a:defRPr>
            </a:lvl7pPr>
            <a:lvl8pPr marL="1371600" algn="l" rtl="0" fontAlgn="base">
              <a:spcBef>
                <a:spcPct val="0"/>
              </a:spcBef>
              <a:spcAft>
                <a:spcPct val="0"/>
              </a:spcAft>
              <a:defRPr sz="4000">
                <a:solidFill>
                  <a:schemeClr val="tx2"/>
                </a:solidFill>
                <a:latin typeface="Trebuchet MS" panose="020B0603020202020204" pitchFamily="34" charset="0"/>
              </a:defRPr>
            </a:lvl8pPr>
            <a:lvl9pPr marL="1828800" algn="l" rtl="0" fontAlgn="base">
              <a:spcBef>
                <a:spcPct val="0"/>
              </a:spcBef>
              <a:spcAft>
                <a:spcPct val="0"/>
              </a:spcAft>
              <a:defRPr sz="4000">
                <a:solidFill>
                  <a:schemeClr val="tx2"/>
                </a:solidFill>
                <a:latin typeface="Trebuchet MS" panose="020B0603020202020204" pitchFamily="34" charset="0"/>
              </a:defRPr>
            </a:lvl9pPr>
          </a:lstStyle>
          <a:p>
            <a:pPr algn="ctr" eaLnBrk="1" hangingPunct="1"/>
            <a:r>
              <a:rPr lang="en-US" sz="4800" b="1" dirty="0">
                <a:ln w="31550" cmpd="sng">
                  <a:gradFill>
                    <a:gsLst>
                      <a:gs pos="70000">
                        <a:srgbClr val="F79646">
                          <a:shade val="50000"/>
                          <a:satMod val="190000"/>
                        </a:srgbClr>
                      </a:gs>
                      <a:gs pos="0">
                        <a:srgbClr val="F79646">
                          <a:tint val="77000"/>
                          <a:satMod val="180000"/>
                        </a:srgb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alibri" pitchFamily="34" charset="0"/>
              </a:rPr>
              <a:t>ERCP</a:t>
            </a:r>
            <a:endParaRPr lang="en-US" sz="4800" dirty="0">
              <a:solidFill>
                <a:srgbClr val="1F497D"/>
              </a:solidFill>
              <a:latin typeface="Calibri"/>
            </a:endParaRPr>
          </a:p>
        </p:txBody>
      </p:sp>
      <p:pic>
        <p:nvPicPr>
          <p:cNvPr id="5" name="Picture Placeholder 4" descr="New Pict_0.tmp"/>
          <p:cNvPicPr>
            <a:picLocks noChangeAspect="1"/>
          </p:cNvPicPr>
          <p:nvPr/>
        </p:nvPicPr>
        <p:blipFill>
          <a:blip r:embed="rId2" cstate="print"/>
          <a:srcRect l="2593" r="2593"/>
          <a:stretch>
            <a:fillRect/>
          </a:stretch>
        </p:blipFill>
        <p:spPr bwMode="auto">
          <a:xfrm>
            <a:off x="7353922" y="2132856"/>
            <a:ext cx="3278974" cy="46085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4921269"/>
      </p:ext>
    </p:extLst>
  </p:cSld>
  <p:clrMapOvr>
    <a:masterClrMapping/>
  </p:clrMapOvr>
  <p:transition spd="slow">
    <p:zo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a:xfrm>
            <a:off x="1981200" y="2420888"/>
            <a:ext cx="8229600" cy="4152950"/>
          </a:xfrm>
        </p:spPr>
        <p:txBody>
          <a:bodyPr/>
          <a:lstStyle/>
          <a:p>
            <a:pPr algn="l" eaLnBrk="1" hangingPunct="1">
              <a:buClr>
                <a:schemeClr val="accent1"/>
              </a:buClr>
              <a:buNone/>
            </a:pPr>
            <a:r>
              <a:rPr lang="en-US" altLang="zh-TW" sz="2400" dirty="0">
                <a:latin typeface="Calibri" panose="020F0502020204030204" pitchFamily="34" charset="0"/>
                <a:cs typeface="Arial" pitchFamily="34" charset="0"/>
              </a:rPr>
              <a:t>If there is </a:t>
            </a:r>
            <a:r>
              <a:rPr lang="en-US" altLang="zh-TW" sz="2400" b="1" dirty="0">
                <a:latin typeface="Calibri" panose="020F0502020204030204" pitchFamily="34" charset="0"/>
                <a:cs typeface="Arial" pitchFamily="34" charset="0"/>
              </a:rPr>
              <a:t>no evidence of a ductal injury </a:t>
            </a:r>
            <a:r>
              <a:rPr lang="en-US" altLang="zh-TW" sz="2400" dirty="0">
                <a:latin typeface="Calibri" panose="020F0502020204030204" pitchFamily="34" charset="0"/>
                <a:cs typeface="Arial" pitchFamily="34" charset="0"/>
              </a:rPr>
              <a:t>on CT, non-operative management is acceptable, although it may be wise to perform ERCP to establish normal ductal anatomy definitively.</a:t>
            </a:r>
          </a:p>
        </p:txBody>
      </p:sp>
      <p:sp>
        <p:nvSpPr>
          <p:cNvPr id="4" name="Rectangle 2"/>
          <p:cNvSpPr txBox="1">
            <a:spLocks noChangeArrowheads="1"/>
          </p:cNvSpPr>
          <p:nvPr/>
        </p:nvSpPr>
        <p:spPr bwMode="auto">
          <a:xfrm>
            <a:off x="1524000" y="692696"/>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anose="020B0603020202020204" pitchFamily="34" charset="0"/>
              </a:defRPr>
            </a:lvl2pPr>
            <a:lvl3pPr algn="l" rtl="0" eaLnBrk="0" fontAlgn="base" hangingPunct="0">
              <a:spcBef>
                <a:spcPct val="0"/>
              </a:spcBef>
              <a:spcAft>
                <a:spcPct val="0"/>
              </a:spcAft>
              <a:defRPr sz="4000">
                <a:solidFill>
                  <a:schemeClr val="tx2"/>
                </a:solidFill>
                <a:latin typeface="Trebuchet MS" panose="020B0603020202020204" pitchFamily="34" charset="0"/>
              </a:defRPr>
            </a:lvl3pPr>
            <a:lvl4pPr algn="l" rtl="0" eaLnBrk="0" fontAlgn="base" hangingPunct="0">
              <a:spcBef>
                <a:spcPct val="0"/>
              </a:spcBef>
              <a:spcAft>
                <a:spcPct val="0"/>
              </a:spcAft>
              <a:defRPr sz="4000">
                <a:solidFill>
                  <a:schemeClr val="tx2"/>
                </a:solidFill>
                <a:latin typeface="Trebuchet MS" panose="020B0603020202020204" pitchFamily="34" charset="0"/>
              </a:defRPr>
            </a:lvl4pPr>
            <a:lvl5pPr algn="l" rtl="0" eaLnBrk="0" fontAlgn="base" hangingPunct="0">
              <a:spcBef>
                <a:spcPct val="0"/>
              </a:spcBef>
              <a:spcAft>
                <a:spcPct val="0"/>
              </a:spcAft>
              <a:defRPr sz="4000">
                <a:solidFill>
                  <a:schemeClr val="tx2"/>
                </a:solidFill>
                <a:latin typeface="Trebuchet MS" panose="020B0603020202020204" pitchFamily="34" charset="0"/>
              </a:defRPr>
            </a:lvl5pPr>
            <a:lvl6pPr marL="457200" algn="l" rtl="0" fontAlgn="base">
              <a:spcBef>
                <a:spcPct val="0"/>
              </a:spcBef>
              <a:spcAft>
                <a:spcPct val="0"/>
              </a:spcAft>
              <a:defRPr sz="4000">
                <a:solidFill>
                  <a:schemeClr val="tx2"/>
                </a:solidFill>
                <a:latin typeface="Trebuchet MS" panose="020B0603020202020204" pitchFamily="34" charset="0"/>
              </a:defRPr>
            </a:lvl6pPr>
            <a:lvl7pPr marL="914400" algn="l" rtl="0" fontAlgn="base">
              <a:spcBef>
                <a:spcPct val="0"/>
              </a:spcBef>
              <a:spcAft>
                <a:spcPct val="0"/>
              </a:spcAft>
              <a:defRPr sz="4000">
                <a:solidFill>
                  <a:schemeClr val="tx2"/>
                </a:solidFill>
                <a:latin typeface="Trebuchet MS" panose="020B0603020202020204" pitchFamily="34" charset="0"/>
              </a:defRPr>
            </a:lvl7pPr>
            <a:lvl8pPr marL="1371600" algn="l" rtl="0" fontAlgn="base">
              <a:spcBef>
                <a:spcPct val="0"/>
              </a:spcBef>
              <a:spcAft>
                <a:spcPct val="0"/>
              </a:spcAft>
              <a:defRPr sz="4000">
                <a:solidFill>
                  <a:schemeClr val="tx2"/>
                </a:solidFill>
                <a:latin typeface="Trebuchet MS" panose="020B0603020202020204" pitchFamily="34" charset="0"/>
              </a:defRPr>
            </a:lvl8pPr>
            <a:lvl9pPr marL="1828800" algn="l" rtl="0" fontAlgn="base">
              <a:spcBef>
                <a:spcPct val="0"/>
              </a:spcBef>
              <a:spcAft>
                <a:spcPct val="0"/>
              </a:spcAft>
              <a:defRPr sz="4000">
                <a:solidFill>
                  <a:schemeClr val="tx2"/>
                </a:solidFill>
                <a:latin typeface="Trebuchet MS" panose="020B0603020202020204" pitchFamily="34" charset="0"/>
              </a:defRPr>
            </a:lvl9pPr>
          </a:lstStyle>
          <a:p>
            <a:pPr algn="ctr" eaLnBrk="1" hangingPunct="1"/>
            <a:r>
              <a:rPr lang="en-US" sz="4800" b="1" dirty="0">
                <a:ln w="31550" cmpd="sng">
                  <a:gradFill>
                    <a:gsLst>
                      <a:gs pos="70000">
                        <a:srgbClr val="F79646">
                          <a:shade val="50000"/>
                          <a:satMod val="190000"/>
                        </a:srgbClr>
                      </a:gs>
                      <a:gs pos="0">
                        <a:srgbClr val="F79646">
                          <a:tint val="77000"/>
                          <a:satMod val="180000"/>
                        </a:srgb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alibri" pitchFamily="34" charset="0"/>
              </a:rPr>
              <a:t>Non-operative management</a:t>
            </a:r>
            <a:endParaRPr lang="en-US" sz="4800" dirty="0">
              <a:solidFill>
                <a:srgbClr val="1F497D"/>
              </a:solidFill>
              <a:latin typeface="Calibri"/>
            </a:endParaRPr>
          </a:p>
        </p:txBody>
      </p:sp>
    </p:spTree>
    <p:extLst>
      <p:ext uri="{BB962C8B-B14F-4D97-AF65-F5344CB8AC3E}">
        <p14:creationId xmlns:p14="http://schemas.microsoft.com/office/powerpoint/2010/main" val="3707758536"/>
      </p:ext>
    </p:extLst>
  </p:cSld>
  <p:clrMapOvr>
    <a:masterClrMapping/>
  </p:clrMapOvr>
  <p:transition spd="slow">
    <p:zo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alibri" pitchFamily="34" charset="0"/>
              </a:rPr>
              <a:t>Operative Management</a:t>
            </a:r>
            <a:r>
              <a:rPr lang="en-US" dirty="0"/>
              <a:t/>
            </a:r>
            <a:br>
              <a:rPr lang="en-US" dirty="0"/>
            </a:br>
            <a:endParaRPr lang="en-US" dirty="0"/>
          </a:p>
        </p:txBody>
      </p:sp>
      <p:sp>
        <p:nvSpPr>
          <p:cNvPr id="3" name="Content Placeholder 2"/>
          <p:cNvSpPr>
            <a:spLocks noGrp="1"/>
          </p:cNvSpPr>
          <p:nvPr>
            <p:ph sz="quarter" idx="1"/>
          </p:nvPr>
        </p:nvSpPr>
        <p:spPr/>
        <p:txBody>
          <a:bodyPr/>
          <a:lstStyle/>
          <a:p>
            <a:pPr algn="l" eaLnBrk="1" hangingPunct="1">
              <a:buClr>
                <a:schemeClr val="accent1"/>
              </a:buClr>
              <a:buNone/>
              <a:defRPr/>
            </a:pPr>
            <a:r>
              <a:rPr lang="en-US" dirty="0">
                <a:latin typeface="Calibri" panose="020F0502020204030204" pitchFamily="34" charset="0"/>
                <a:cs typeface="Arial" pitchFamily="34" charset="0"/>
              </a:rPr>
              <a:t>Indications:</a:t>
            </a:r>
          </a:p>
          <a:p>
            <a:pPr algn="l" eaLnBrk="1" hangingPunct="1">
              <a:buClr>
                <a:schemeClr val="accent1"/>
              </a:buClr>
              <a:buNone/>
              <a:defRPr/>
            </a:pPr>
            <a:r>
              <a:rPr lang="en-US" dirty="0">
                <a:latin typeface="Calibri" panose="020F0502020204030204" pitchFamily="34" charset="0"/>
                <a:cs typeface="Arial" pitchFamily="34" charset="0"/>
              </a:rPr>
              <a:t>Peritonitis  on physical examination</a:t>
            </a:r>
          </a:p>
          <a:p>
            <a:pPr algn="l" eaLnBrk="1" hangingPunct="1">
              <a:buClr>
                <a:schemeClr val="accent1"/>
              </a:buClr>
              <a:buNone/>
              <a:defRPr/>
            </a:pPr>
            <a:r>
              <a:rPr lang="en-US" dirty="0">
                <a:latin typeface="Calibri" panose="020F0502020204030204" pitchFamily="34" charset="0"/>
                <a:cs typeface="Arial" pitchFamily="34" charset="0"/>
              </a:rPr>
              <a:t>Hypotension</a:t>
            </a:r>
          </a:p>
          <a:p>
            <a:pPr algn="l" eaLnBrk="1" hangingPunct="1">
              <a:buClr>
                <a:schemeClr val="accent1"/>
              </a:buClr>
              <a:buNone/>
              <a:defRPr/>
            </a:pPr>
            <a:r>
              <a:rPr lang="en-US" dirty="0">
                <a:latin typeface="Calibri" panose="020F0502020204030204" pitchFamily="34" charset="0"/>
                <a:cs typeface="Arial" pitchFamily="34" charset="0"/>
              </a:rPr>
              <a:t>Evidence of disruption of the pancreatic duct</a:t>
            </a:r>
            <a:endParaRPr lang="zh-TW" altLang="en-US" dirty="0">
              <a:latin typeface="Calibri" panose="020F0502020204030204" pitchFamily="34" charset="0"/>
              <a:cs typeface="Arial" pitchFamily="34" charset="0"/>
            </a:endParaRPr>
          </a:p>
        </p:txBody>
      </p:sp>
    </p:spTree>
    <p:extLst>
      <p:ext uri="{BB962C8B-B14F-4D97-AF65-F5344CB8AC3E}">
        <p14:creationId xmlns:p14="http://schemas.microsoft.com/office/powerpoint/2010/main" val="1374334583"/>
      </p:ext>
    </p:extLst>
  </p:cSld>
  <p:clrMapOvr>
    <a:masterClrMapping/>
  </p:clrMapOvr>
  <p:transition spd="slow">
    <p:zo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 name="Content Placeholder 3"/>
          <p:cNvPicPr>
            <a:picLocks/>
          </p:cNvPicPr>
          <p:nvPr/>
        </p:nvPicPr>
        <p:blipFill>
          <a:blip r:embed="rId2" cstate="print"/>
          <a:srcRect l="15504" t="18773" r="17131" b="9612"/>
          <a:stretch>
            <a:fillRect/>
          </a:stretch>
        </p:blipFill>
        <p:spPr bwMode="auto">
          <a:xfrm>
            <a:off x="1524000" y="0"/>
            <a:ext cx="9144000" cy="6858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6863949"/>
      </p:ext>
    </p:extLst>
  </p:cSld>
  <p:clrMapOvr>
    <a:masterClrMapping/>
  </p:clrMapOvr>
  <p:transition spd="slow">
    <p:zo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alibri" pitchFamily="34" charset="0"/>
              </a:rPr>
              <a:t>Complications of Pancreatic injury</a:t>
            </a:r>
            <a:r>
              <a:rPr lang="en-US" dirty="0"/>
              <a:t/>
            </a:r>
            <a:br>
              <a:rPr lang="en-US" dirty="0"/>
            </a:br>
            <a:endParaRPr lang="en-US" dirty="0"/>
          </a:p>
        </p:txBody>
      </p:sp>
      <p:sp>
        <p:nvSpPr>
          <p:cNvPr id="3" name="Content Placeholder 2"/>
          <p:cNvSpPr>
            <a:spLocks noGrp="1"/>
          </p:cNvSpPr>
          <p:nvPr>
            <p:ph sz="quarter" idx="1"/>
          </p:nvPr>
        </p:nvSpPr>
        <p:spPr/>
        <p:txBody>
          <a:bodyPr/>
          <a:lstStyle/>
          <a:p>
            <a:pPr algn="l">
              <a:buClr>
                <a:schemeClr val="accent1"/>
              </a:buClr>
              <a:buNone/>
            </a:pPr>
            <a:r>
              <a:rPr lang="en-US" i="1" u="sng" dirty="0">
                <a:solidFill>
                  <a:schemeClr val="accent6">
                    <a:lumMod val="50000"/>
                  </a:schemeClr>
                </a:solidFill>
                <a:latin typeface="Calibri" panose="020F0502020204030204" pitchFamily="34" charset="0"/>
              </a:rPr>
              <a:t>Fistula</a:t>
            </a:r>
            <a:r>
              <a:rPr lang="en-US" dirty="0">
                <a:latin typeface="Calibri" panose="020F0502020204030204" pitchFamily="34" charset="0"/>
              </a:rPr>
              <a:t> formation is the most frequently reported complication,</a:t>
            </a:r>
          </a:p>
          <a:p>
            <a:pPr algn="l">
              <a:buClr>
                <a:schemeClr val="accent1"/>
              </a:buClr>
              <a:buNone/>
            </a:pPr>
            <a:r>
              <a:rPr lang="en-US" dirty="0">
                <a:latin typeface="Calibri" panose="020F0502020204030204" pitchFamily="34" charset="0"/>
              </a:rPr>
              <a:t>Treatment : wide local drainage and good nutrition and supportive care, usually resolve spontaneously within 2 weeks of injury</a:t>
            </a:r>
          </a:p>
          <a:p>
            <a:pPr algn="l">
              <a:buClr>
                <a:schemeClr val="accent1"/>
              </a:buClr>
              <a:buNone/>
            </a:pPr>
            <a:r>
              <a:rPr lang="en-US" i="1" u="sng" dirty="0">
                <a:solidFill>
                  <a:schemeClr val="accent6">
                    <a:lumMod val="50000"/>
                  </a:schemeClr>
                </a:solidFill>
                <a:latin typeface="Calibri" panose="020F0502020204030204" pitchFamily="34" charset="0"/>
              </a:rPr>
              <a:t>Chronic pancreatitis</a:t>
            </a:r>
            <a:r>
              <a:rPr lang="en-US" i="1" dirty="0">
                <a:latin typeface="Calibri" panose="020F0502020204030204" pitchFamily="34" charset="0"/>
              </a:rPr>
              <a:t>,</a:t>
            </a:r>
            <a:r>
              <a:rPr lang="en-US" i="1" u="sng" dirty="0">
                <a:solidFill>
                  <a:schemeClr val="accent6">
                    <a:lumMod val="50000"/>
                  </a:schemeClr>
                </a:solidFill>
                <a:latin typeface="Calibri" panose="020F0502020204030204" pitchFamily="34" charset="0"/>
              </a:rPr>
              <a:t> traumatic </a:t>
            </a:r>
            <a:r>
              <a:rPr lang="en-US" i="1" u="sng" dirty="0" err="1">
                <a:solidFill>
                  <a:schemeClr val="accent6">
                    <a:lumMod val="50000"/>
                  </a:schemeClr>
                </a:solidFill>
                <a:latin typeface="Calibri" panose="020F0502020204030204" pitchFamily="34" charset="0"/>
              </a:rPr>
              <a:t>pseudocysts</a:t>
            </a:r>
            <a:r>
              <a:rPr lang="en-US" i="1" u="sng" dirty="0">
                <a:solidFill>
                  <a:schemeClr val="accent6">
                    <a:lumMod val="50000"/>
                  </a:schemeClr>
                </a:solidFill>
                <a:latin typeface="Calibri" panose="020F0502020204030204" pitchFamily="34" charset="0"/>
              </a:rPr>
              <a:t>.</a:t>
            </a:r>
            <a:endParaRPr lang="ar-JO" i="1" u="sng" dirty="0">
              <a:solidFill>
                <a:schemeClr val="accent6">
                  <a:lumMod val="50000"/>
                </a:schemeClr>
              </a:solidFill>
              <a:latin typeface="Calibri" panose="020F0502020204030204" pitchFamily="34" charset="0"/>
            </a:endParaRPr>
          </a:p>
          <a:p>
            <a:pPr algn="l">
              <a:buClr>
                <a:schemeClr val="accent1"/>
              </a:buClr>
              <a:buNone/>
            </a:pPr>
            <a:endParaRPr lang="en-US" dirty="0">
              <a:latin typeface="Calibri" panose="020F0502020204030204" pitchFamily="34" charset="0"/>
            </a:endParaRPr>
          </a:p>
        </p:txBody>
      </p:sp>
    </p:spTree>
    <p:extLst>
      <p:ext uri="{BB962C8B-B14F-4D97-AF65-F5344CB8AC3E}">
        <p14:creationId xmlns:p14="http://schemas.microsoft.com/office/powerpoint/2010/main" val="2284617440"/>
      </p:ext>
    </p:extLst>
  </p:cSld>
  <p:clrMapOvr>
    <a:masterClrMapping/>
  </p:clrMapOvr>
  <p:transition spd="slow">
    <p:zo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flipH="1">
            <a:off x="1905000" y="5181600"/>
            <a:ext cx="8229600" cy="2057400"/>
          </a:xfrm>
        </p:spPr>
        <p:txBody>
          <a:bodyPr/>
          <a:lstStyle/>
          <a:p>
            <a:pPr algn="l">
              <a:buClr>
                <a:schemeClr val="accent1"/>
              </a:buClr>
              <a:buNone/>
            </a:pPr>
            <a:r>
              <a:rPr lang="en-US" dirty="0">
                <a:latin typeface="Calibri" panose="020F0502020204030204" pitchFamily="34" charset="0"/>
              </a:rPr>
              <a:t>The duodenum lies </a:t>
            </a:r>
            <a:r>
              <a:rPr lang="en-US" dirty="0" err="1">
                <a:latin typeface="Calibri" panose="020F0502020204030204" pitchFamily="34" charset="0"/>
              </a:rPr>
              <a:t>retroperitoneally</a:t>
            </a:r>
            <a:r>
              <a:rPr lang="en-US" dirty="0">
                <a:latin typeface="Calibri" panose="020F0502020204030204" pitchFamily="34" charset="0"/>
              </a:rPr>
              <a:t> and so injuries are hidden and only discovered </a:t>
            </a:r>
            <a:r>
              <a:rPr lang="en-US" dirty="0">
                <a:solidFill>
                  <a:srgbClr val="FF0000"/>
                </a:solidFill>
                <a:latin typeface="Calibri" panose="020F0502020204030204" pitchFamily="34" charset="0"/>
              </a:rPr>
              <a:t>late or at laparotomy performed for other reasons.</a:t>
            </a:r>
          </a:p>
        </p:txBody>
      </p:sp>
      <p:sp>
        <p:nvSpPr>
          <p:cNvPr id="4" name="Rectangle 3"/>
          <p:cNvSpPr/>
          <p:nvPr/>
        </p:nvSpPr>
        <p:spPr>
          <a:xfrm>
            <a:off x="1524000" y="304801"/>
            <a:ext cx="9144000" cy="769441"/>
          </a:xfrm>
          <a:prstGeom prst="rect">
            <a:avLst/>
          </a:prstGeom>
          <a:noFill/>
        </p:spPr>
        <p:txBody>
          <a:bodyPr wrap="square">
            <a:spAutoFit/>
          </a:bodyPr>
          <a:lstStyle/>
          <a:p>
            <a:pPr algn="ctr">
              <a:defRPr/>
            </a:pPr>
            <a:r>
              <a:rPr lang="en-US" sz="4400" b="1" dirty="0">
                <a:ln w="31550" cmpd="sng">
                  <a:gradFill>
                    <a:gsLst>
                      <a:gs pos="70000">
                        <a:srgbClr val="F79646">
                          <a:shade val="50000"/>
                          <a:satMod val="190000"/>
                        </a:srgbClr>
                      </a:gs>
                      <a:gs pos="0">
                        <a:srgbClr val="F79646">
                          <a:tint val="77000"/>
                          <a:satMod val="180000"/>
                        </a:srgb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alibri" pitchFamily="34" charset="0"/>
                <a:cs typeface="Arial" charset="0"/>
              </a:rPr>
              <a:t>Duodenal injury</a:t>
            </a:r>
          </a:p>
        </p:txBody>
      </p:sp>
      <p:pic>
        <p:nvPicPr>
          <p:cNvPr id="5" name="Picture 4">
            <a:extLst>
              <a:ext uri="{FF2B5EF4-FFF2-40B4-BE49-F238E27FC236}">
                <a16:creationId xmlns:a16="http://schemas.microsoft.com/office/drawing/2014/main" xmlns="" id="{CAAD81E0-757C-483B-9E36-85095BF40E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1411381"/>
            <a:ext cx="8229600" cy="3617819"/>
          </a:xfrm>
          <a:prstGeom prst="rect">
            <a:avLst/>
          </a:prstGeom>
        </p:spPr>
      </p:pic>
    </p:spTree>
    <p:extLst>
      <p:ext uri="{BB962C8B-B14F-4D97-AF65-F5344CB8AC3E}">
        <p14:creationId xmlns:p14="http://schemas.microsoft.com/office/powerpoint/2010/main" val="2486883769"/>
      </p:ext>
    </p:extLst>
  </p:cSld>
  <p:clrMapOvr>
    <a:masterClrMapping/>
  </p:clrMapOvr>
  <p:transition spd="slow">
    <p:zoom/>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961664" y="1981200"/>
            <a:ext cx="8229600" cy="4403998"/>
          </a:xfrm>
        </p:spPr>
        <p:txBody>
          <a:bodyPr>
            <a:normAutofit fontScale="92500"/>
          </a:bodyPr>
          <a:lstStyle/>
          <a:p>
            <a:pPr algn="l">
              <a:buClr>
                <a:schemeClr val="accent1"/>
              </a:buClr>
              <a:buNone/>
            </a:pPr>
            <a:endParaRPr lang="en-US" sz="2400" dirty="0">
              <a:latin typeface="Calibri" panose="020F0502020204030204" pitchFamily="34" charset="0"/>
            </a:endParaRPr>
          </a:p>
          <a:p>
            <a:pPr algn="l">
              <a:buClr>
                <a:schemeClr val="accent1"/>
              </a:buClr>
              <a:buNone/>
            </a:pPr>
            <a:r>
              <a:rPr lang="en-US" sz="2400" dirty="0">
                <a:latin typeface="Calibri" panose="020F0502020204030204" pitchFamily="34" charset="0"/>
              </a:rPr>
              <a:t>The diagnostic  accuracy of duodenum injury is low because it </a:t>
            </a:r>
            <a:r>
              <a:rPr lang="en-US" sz="2400" b="1" dirty="0">
                <a:solidFill>
                  <a:srgbClr val="FF0000"/>
                </a:solidFill>
                <a:latin typeface="Calibri" panose="020F0502020204030204" pitchFamily="34" charset="0"/>
              </a:rPr>
              <a:t>has no specifical clinical symptoms</a:t>
            </a:r>
            <a:r>
              <a:rPr lang="en-US" sz="2400" dirty="0">
                <a:latin typeface="Calibri" panose="020F0502020204030204" pitchFamily="34" charset="0"/>
              </a:rPr>
              <a:t> </a:t>
            </a:r>
            <a:r>
              <a:rPr lang="en-US" sz="2400" b="1" dirty="0">
                <a:solidFill>
                  <a:srgbClr val="FF0000"/>
                </a:solidFill>
                <a:latin typeface="Calibri" panose="020F0502020204030204" pitchFamily="34" charset="0"/>
              </a:rPr>
              <a:t>and signs. </a:t>
            </a:r>
            <a:r>
              <a:rPr lang="en-US" sz="2400" dirty="0">
                <a:latin typeface="Calibri" panose="020F0502020204030204" pitchFamily="34" charset="0"/>
              </a:rPr>
              <a:t>the injury may not present with any peritoneal irritation sign, especially when the second and third parts of duodenum are injured.</a:t>
            </a:r>
          </a:p>
          <a:p>
            <a:pPr algn="l">
              <a:buClr>
                <a:schemeClr val="accent1"/>
              </a:buClr>
              <a:buNone/>
            </a:pPr>
            <a:endParaRPr lang="en-US" sz="2400" dirty="0">
              <a:latin typeface="Calibri" panose="020F0502020204030204" pitchFamily="34" charset="0"/>
            </a:endParaRPr>
          </a:p>
          <a:p>
            <a:pPr marL="566737" indent="-457200" algn="l">
              <a:buClr>
                <a:schemeClr val="accent1"/>
              </a:buClr>
              <a:buNone/>
            </a:pPr>
            <a:r>
              <a:rPr lang="en-US" sz="2400" dirty="0">
                <a:latin typeface="Calibri" panose="020F0502020204030204" pitchFamily="34" charset="0"/>
              </a:rPr>
              <a:t>Abdominal pain especially when the right upper quadrant is injured.</a:t>
            </a:r>
          </a:p>
          <a:p>
            <a:pPr marL="566737" indent="-457200" algn="l">
              <a:buClr>
                <a:schemeClr val="accent1"/>
              </a:buClr>
              <a:buNone/>
            </a:pPr>
            <a:r>
              <a:rPr lang="en-US" sz="2400" dirty="0">
                <a:latin typeface="Calibri" panose="020F0502020204030204" pitchFamily="34" charset="0"/>
              </a:rPr>
              <a:t>Retching or vomiting with blood in the vomitus. </a:t>
            </a:r>
          </a:p>
          <a:p>
            <a:pPr marL="566737" indent="-457200" algn="l">
              <a:buClr>
                <a:schemeClr val="accent1"/>
              </a:buClr>
              <a:buNone/>
            </a:pPr>
            <a:r>
              <a:rPr lang="en-US" sz="2400" dirty="0">
                <a:latin typeface="Calibri" panose="020F0502020204030204" pitchFamily="34" charset="0"/>
              </a:rPr>
              <a:t>Abdominal distension especially in the upper quadrant</a:t>
            </a:r>
          </a:p>
          <a:p>
            <a:pPr marL="566737" indent="-457200" algn="l">
              <a:buClr>
                <a:schemeClr val="accent1"/>
              </a:buClr>
              <a:buNone/>
            </a:pPr>
            <a:r>
              <a:rPr lang="en-US" sz="2400" dirty="0">
                <a:solidFill>
                  <a:srgbClr val="FF0000"/>
                </a:solidFill>
                <a:latin typeface="Calibri" panose="020F0502020204030204" pitchFamily="34" charset="0"/>
              </a:rPr>
              <a:t>Detection of  fluid  like  bile or intestinal juice by diagnostic </a:t>
            </a:r>
            <a:r>
              <a:rPr lang="en-US" sz="2400" dirty="0" err="1">
                <a:solidFill>
                  <a:srgbClr val="FF0000"/>
                </a:solidFill>
                <a:latin typeface="Calibri" panose="020F0502020204030204" pitchFamily="34" charset="0"/>
              </a:rPr>
              <a:t>abdominocentesis</a:t>
            </a:r>
            <a:r>
              <a:rPr lang="en-US" sz="2400" dirty="0">
                <a:solidFill>
                  <a:srgbClr val="FF0000"/>
                </a:solidFill>
                <a:latin typeface="Calibri" panose="020F0502020204030204" pitchFamily="34" charset="0"/>
              </a:rPr>
              <a:t>.</a:t>
            </a:r>
            <a:endParaRPr lang="ar-JO" sz="2400" dirty="0">
              <a:solidFill>
                <a:srgbClr val="FF0000"/>
              </a:solidFill>
              <a:latin typeface="Calibri" panose="020F0502020204030204" pitchFamily="34" charset="0"/>
            </a:endParaRPr>
          </a:p>
          <a:p>
            <a:pPr>
              <a:buClr>
                <a:schemeClr val="accent1"/>
              </a:buClr>
            </a:pPr>
            <a:endParaRPr lang="en-US" sz="2400" dirty="0">
              <a:latin typeface="Calibri" panose="020F0502020204030204" pitchFamily="34" charset="0"/>
            </a:endParaRPr>
          </a:p>
        </p:txBody>
      </p:sp>
      <p:sp>
        <p:nvSpPr>
          <p:cNvPr id="4" name="Rectangle 3"/>
          <p:cNvSpPr/>
          <p:nvPr/>
        </p:nvSpPr>
        <p:spPr>
          <a:xfrm>
            <a:off x="1524000" y="228601"/>
            <a:ext cx="9144000" cy="769441"/>
          </a:xfrm>
          <a:prstGeom prst="rect">
            <a:avLst/>
          </a:prstGeom>
          <a:noFill/>
        </p:spPr>
        <p:txBody>
          <a:bodyPr wrap="square">
            <a:spAutoFit/>
          </a:bodyPr>
          <a:lstStyle/>
          <a:p>
            <a:pPr algn="ctr">
              <a:defRPr/>
            </a:pPr>
            <a:r>
              <a:rPr lang="en-US" sz="4400" b="1" dirty="0">
                <a:ln w="31550" cmpd="sng">
                  <a:gradFill>
                    <a:gsLst>
                      <a:gs pos="70000">
                        <a:srgbClr val="F79646">
                          <a:shade val="50000"/>
                          <a:satMod val="190000"/>
                        </a:srgbClr>
                      </a:gs>
                      <a:gs pos="0">
                        <a:srgbClr val="F79646">
                          <a:tint val="77000"/>
                          <a:satMod val="180000"/>
                        </a:srgb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alibri" pitchFamily="34" charset="0"/>
                <a:cs typeface="Arial" charset="0"/>
              </a:rPr>
              <a:t>Clinical presentation</a:t>
            </a:r>
          </a:p>
        </p:txBody>
      </p:sp>
    </p:spTree>
    <p:extLst>
      <p:ext uri="{BB962C8B-B14F-4D97-AF65-F5344CB8AC3E}">
        <p14:creationId xmlns:p14="http://schemas.microsoft.com/office/powerpoint/2010/main" val="2689346030"/>
      </p:ext>
    </p:extLst>
  </p:cSld>
  <p:clrMapOvr>
    <a:masterClrMapping/>
  </p:clrMapOvr>
  <p:transition spd="slow">
    <p:zoom/>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981200" y="2636912"/>
            <a:ext cx="8229600" cy="3936926"/>
          </a:xfrm>
        </p:spPr>
        <p:txBody>
          <a:bodyPr/>
          <a:lstStyle/>
          <a:p>
            <a:pPr algn="l">
              <a:buClr>
                <a:schemeClr val="accent1"/>
              </a:buClr>
              <a:buNone/>
            </a:pPr>
            <a:r>
              <a:rPr lang="en-US" dirty="0">
                <a:latin typeface="Calibri" panose="020F0502020204030204" pitchFamily="34" charset="0"/>
              </a:rPr>
              <a:t>Water-soluble radiopaque contrast medium can be injected through a nasogastric tube just before the abdominal film is taken. If leakage happens, rupture of duodenum can be confirmed. </a:t>
            </a:r>
            <a:endParaRPr lang="ar-JO" dirty="0">
              <a:latin typeface="Calibri" panose="020F0502020204030204" pitchFamily="34" charset="0"/>
            </a:endParaRPr>
          </a:p>
          <a:p>
            <a:pPr algn="l">
              <a:buClr>
                <a:schemeClr val="accent1"/>
              </a:buClr>
              <a:buNone/>
            </a:pPr>
            <a:r>
              <a:rPr lang="en-US" dirty="0">
                <a:solidFill>
                  <a:srgbClr val="FF0000"/>
                </a:solidFill>
                <a:latin typeface="Calibri" panose="020F0502020204030204" pitchFamily="34" charset="0"/>
              </a:rPr>
              <a:t>The only sign may be gas in the </a:t>
            </a:r>
            <a:r>
              <a:rPr lang="en-US" dirty="0" err="1">
                <a:solidFill>
                  <a:srgbClr val="FF0000"/>
                </a:solidFill>
                <a:latin typeface="Calibri" panose="020F0502020204030204" pitchFamily="34" charset="0"/>
              </a:rPr>
              <a:t>periduodenal</a:t>
            </a:r>
            <a:r>
              <a:rPr lang="en-US" dirty="0">
                <a:solidFill>
                  <a:srgbClr val="FF0000"/>
                </a:solidFill>
                <a:latin typeface="Calibri" panose="020F0502020204030204" pitchFamily="34" charset="0"/>
              </a:rPr>
              <a:t> tissue seen at CT.</a:t>
            </a:r>
          </a:p>
        </p:txBody>
      </p:sp>
      <p:sp>
        <p:nvSpPr>
          <p:cNvPr id="4" name="Rectangle 3"/>
          <p:cNvSpPr/>
          <p:nvPr/>
        </p:nvSpPr>
        <p:spPr>
          <a:xfrm>
            <a:off x="1524000" y="832484"/>
            <a:ext cx="9144000" cy="769441"/>
          </a:xfrm>
          <a:prstGeom prst="rect">
            <a:avLst/>
          </a:prstGeom>
          <a:noFill/>
        </p:spPr>
        <p:txBody>
          <a:bodyPr wrap="square">
            <a:spAutoFit/>
          </a:bodyPr>
          <a:lstStyle/>
          <a:p>
            <a:pPr algn="ctr">
              <a:defRPr/>
            </a:pPr>
            <a:r>
              <a:rPr lang="en-US" sz="4400" b="1" dirty="0">
                <a:ln w="31550" cmpd="sng">
                  <a:gradFill>
                    <a:gsLst>
                      <a:gs pos="70000">
                        <a:srgbClr val="F79646">
                          <a:shade val="50000"/>
                          <a:satMod val="190000"/>
                        </a:srgbClr>
                      </a:gs>
                      <a:gs pos="0">
                        <a:srgbClr val="F79646">
                          <a:tint val="77000"/>
                          <a:satMod val="180000"/>
                        </a:srgb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alibri" pitchFamily="34" charset="0"/>
                <a:cs typeface="Arial" charset="0"/>
              </a:rPr>
              <a:t>Diagnosis</a:t>
            </a:r>
          </a:p>
        </p:txBody>
      </p:sp>
    </p:spTree>
    <p:extLst>
      <p:ext uri="{BB962C8B-B14F-4D97-AF65-F5344CB8AC3E}">
        <p14:creationId xmlns:p14="http://schemas.microsoft.com/office/powerpoint/2010/main" val="2591031167"/>
      </p:ext>
    </p:extLst>
  </p:cSld>
  <p:clrMapOvr>
    <a:masterClrMapping/>
  </p:clrMapOvr>
  <p:transition spd="slow">
    <p:zoom/>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1631504" y="2209800"/>
            <a:ext cx="8856984" cy="4387552"/>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
        <p:nvSpPr>
          <p:cNvPr id="5" name="Rectangle 2"/>
          <p:cNvSpPr txBox="1">
            <a:spLocks noChangeArrowheads="1"/>
          </p:cNvSpPr>
          <p:nvPr/>
        </p:nvSpPr>
        <p:spPr bwMode="auto">
          <a:xfrm>
            <a:off x="1524000" y="228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anose="020B0603020202020204" pitchFamily="34" charset="0"/>
              </a:defRPr>
            </a:lvl2pPr>
            <a:lvl3pPr algn="l" rtl="0" eaLnBrk="0" fontAlgn="base" hangingPunct="0">
              <a:spcBef>
                <a:spcPct val="0"/>
              </a:spcBef>
              <a:spcAft>
                <a:spcPct val="0"/>
              </a:spcAft>
              <a:defRPr sz="4000">
                <a:solidFill>
                  <a:schemeClr val="tx2"/>
                </a:solidFill>
                <a:latin typeface="Trebuchet MS" panose="020B0603020202020204" pitchFamily="34" charset="0"/>
              </a:defRPr>
            </a:lvl3pPr>
            <a:lvl4pPr algn="l" rtl="0" eaLnBrk="0" fontAlgn="base" hangingPunct="0">
              <a:spcBef>
                <a:spcPct val="0"/>
              </a:spcBef>
              <a:spcAft>
                <a:spcPct val="0"/>
              </a:spcAft>
              <a:defRPr sz="4000">
                <a:solidFill>
                  <a:schemeClr val="tx2"/>
                </a:solidFill>
                <a:latin typeface="Trebuchet MS" panose="020B0603020202020204" pitchFamily="34" charset="0"/>
              </a:defRPr>
            </a:lvl4pPr>
            <a:lvl5pPr algn="l" rtl="0" eaLnBrk="0" fontAlgn="base" hangingPunct="0">
              <a:spcBef>
                <a:spcPct val="0"/>
              </a:spcBef>
              <a:spcAft>
                <a:spcPct val="0"/>
              </a:spcAft>
              <a:defRPr sz="4000">
                <a:solidFill>
                  <a:schemeClr val="tx2"/>
                </a:solidFill>
                <a:latin typeface="Trebuchet MS" panose="020B0603020202020204" pitchFamily="34" charset="0"/>
              </a:defRPr>
            </a:lvl5pPr>
            <a:lvl6pPr marL="457200" algn="l" rtl="0" fontAlgn="base">
              <a:spcBef>
                <a:spcPct val="0"/>
              </a:spcBef>
              <a:spcAft>
                <a:spcPct val="0"/>
              </a:spcAft>
              <a:defRPr sz="4000">
                <a:solidFill>
                  <a:schemeClr val="tx2"/>
                </a:solidFill>
                <a:latin typeface="Trebuchet MS" panose="020B0603020202020204" pitchFamily="34" charset="0"/>
              </a:defRPr>
            </a:lvl6pPr>
            <a:lvl7pPr marL="914400" algn="l" rtl="0" fontAlgn="base">
              <a:spcBef>
                <a:spcPct val="0"/>
              </a:spcBef>
              <a:spcAft>
                <a:spcPct val="0"/>
              </a:spcAft>
              <a:defRPr sz="4000">
                <a:solidFill>
                  <a:schemeClr val="tx2"/>
                </a:solidFill>
                <a:latin typeface="Trebuchet MS" panose="020B0603020202020204" pitchFamily="34" charset="0"/>
              </a:defRPr>
            </a:lvl7pPr>
            <a:lvl8pPr marL="1371600" algn="l" rtl="0" fontAlgn="base">
              <a:spcBef>
                <a:spcPct val="0"/>
              </a:spcBef>
              <a:spcAft>
                <a:spcPct val="0"/>
              </a:spcAft>
              <a:defRPr sz="4000">
                <a:solidFill>
                  <a:schemeClr val="tx2"/>
                </a:solidFill>
                <a:latin typeface="Trebuchet MS" panose="020B0603020202020204" pitchFamily="34" charset="0"/>
              </a:defRPr>
            </a:lvl8pPr>
            <a:lvl9pPr marL="1828800" algn="l" rtl="0" fontAlgn="base">
              <a:spcBef>
                <a:spcPct val="0"/>
              </a:spcBef>
              <a:spcAft>
                <a:spcPct val="0"/>
              </a:spcAft>
              <a:defRPr sz="4000">
                <a:solidFill>
                  <a:schemeClr val="tx2"/>
                </a:solidFill>
                <a:latin typeface="Trebuchet MS" panose="020B0603020202020204" pitchFamily="34" charset="0"/>
              </a:defRPr>
            </a:lvl9pPr>
          </a:lstStyle>
          <a:p>
            <a:pPr algn="ctr" eaLnBrk="1" hangingPunct="1"/>
            <a:r>
              <a:rPr lang="en-US" sz="4800" b="1" dirty="0">
                <a:ln w="31550" cmpd="sng">
                  <a:gradFill>
                    <a:gsLst>
                      <a:gs pos="70000">
                        <a:srgbClr val="F79646">
                          <a:shade val="50000"/>
                          <a:satMod val="190000"/>
                        </a:srgbClr>
                      </a:gs>
                      <a:gs pos="0">
                        <a:srgbClr val="F79646">
                          <a:tint val="77000"/>
                          <a:satMod val="180000"/>
                        </a:srgb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alibri" pitchFamily="34" charset="0"/>
              </a:rPr>
              <a:t>Duodenal Injury Grading</a:t>
            </a:r>
            <a:endParaRPr lang="en-US" sz="4800" dirty="0">
              <a:solidFill>
                <a:srgbClr val="1F497D"/>
              </a:solidFill>
              <a:latin typeface="Calibri"/>
            </a:endParaRPr>
          </a:p>
        </p:txBody>
      </p:sp>
    </p:spTree>
    <p:extLst>
      <p:ext uri="{BB962C8B-B14F-4D97-AF65-F5344CB8AC3E}">
        <p14:creationId xmlns:p14="http://schemas.microsoft.com/office/powerpoint/2010/main" val="978296606"/>
      </p:ext>
    </p:extLst>
  </p:cSld>
  <p:clrMapOvr>
    <a:masterClrMapping/>
  </p:clrMapOvr>
  <p:transition spd="slow">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Mechanism of injury in penetrating abdominal trauma:-</a:t>
            </a:r>
            <a:endParaRPr lang="en-US" dirty="0"/>
          </a:p>
        </p:txBody>
      </p:sp>
      <p:sp>
        <p:nvSpPr>
          <p:cNvPr id="3" name="Content Placeholder 2"/>
          <p:cNvSpPr>
            <a:spLocks noGrp="1"/>
          </p:cNvSpPr>
          <p:nvPr>
            <p:ph sz="half" idx="1"/>
          </p:nvPr>
        </p:nvSpPr>
        <p:spPr>
          <a:xfrm>
            <a:off x="397933" y="1443775"/>
            <a:ext cx="4995334" cy="3649134"/>
          </a:xfrm>
        </p:spPr>
        <p:txBody>
          <a:bodyPr>
            <a:normAutofit fontScale="92500" lnSpcReduction="20000"/>
          </a:bodyPr>
          <a:lstStyle/>
          <a:p>
            <a:r>
              <a:rPr lang="en-US" sz="2400" dirty="0" smtClean="0"/>
              <a:t>The mechanism of penetrating injuries is mechanical disruption of the tissues along the pathway of the bullet or the stab.</a:t>
            </a:r>
            <a:endParaRPr lang="en-US" sz="2400" dirty="0"/>
          </a:p>
        </p:txBody>
      </p:sp>
      <p:sp>
        <p:nvSpPr>
          <p:cNvPr id="2" name="Content Placeholder 1"/>
          <p:cNvSpPr>
            <a:spLocks noGrp="1"/>
          </p:cNvSpPr>
          <p:nvPr>
            <p:ph sz="half" idx="2"/>
          </p:nvPr>
        </p:nvSpPr>
        <p:spPr/>
        <p:txBody>
          <a:bodyPr>
            <a:normAutofit fontScale="92500" lnSpcReduction="20000"/>
          </a:bodyPr>
          <a:lstStyle/>
          <a:p>
            <a:r>
              <a:rPr lang="en-US" sz="2000" dirty="0" smtClean="0"/>
              <a:t>Cavitation injuries occurs when velocities exceed 500-600 m/s which is a temporary space torn in tissues at right angles to the direction of travel. It depends on the tissue involved and its elasticity. Usually it occur in a hollow viscus organ as if it occurs in solid organs it will cause shattering of the organ.( cavitation injury require high speed and more elastic tissue)</a:t>
            </a:r>
          </a:p>
          <a:p>
            <a:r>
              <a:rPr lang="en-US" sz="2000" b="1" dirty="0">
                <a:latin typeface="+mj-lt"/>
              </a:rPr>
              <a:t>Combined Penetrating &amp; Blunt traumas </a:t>
            </a:r>
            <a:r>
              <a:rPr lang="en-US" sz="2000" dirty="0">
                <a:latin typeface="+mj-lt"/>
              </a:rPr>
              <a:t>can occur in explosive devices due to penetrating fragments wounds in addition to the patient being thrown or struck.  </a:t>
            </a:r>
          </a:p>
          <a:p>
            <a:endParaRPr lang="en-US" dirty="0"/>
          </a:p>
        </p:txBody>
      </p:sp>
      <p:pic>
        <p:nvPicPr>
          <p:cNvPr id="5122" name="Picture 2" descr="نتيجة بحث الصور عن ‪cavitation injur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464" y="4149080"/>
            <a:ext cx="2981325" cy="2191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8709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C:\Users\owner\Desktop\group pic\images.jpg"/>
          <p:cNvPicPr>
            <a:picLocks noGrp="1" noChangeAspect="1" noChangeArrowheads="1"/>
          </p:cNvPicPr>
          <p:nvPr>
            <p:ph sz="quarter" idx="1"/>
          </p:nvPr>
        </p:nvPicPr>
        <p:blipFill>
          <a:blip r:embed="rId2" cstate="print"/>
          <a:srcRect/>
          <a:stretch>
            <a:fillRect/>
          </a:stretch>
        </p:blipFill>
        <p:spPr bwMode="auto">
          <a:xfrm>
            <a:off x="2015613" y="457200"/>
            <a:ext cx="7772400" cy="6019800"/>
          </a:xfrm>
          <a:prstGeom prst="rect">
            <a:avLst/>
          </a:prstGeom>
          <a:noFill/>
        </p:spPr>
      </p:pic>
    </p:spTree>
    <p:extLst>
      <p:ext uri="{BB962C8B-B14F-4D97-AF65-F5344CB8AC3E}">
        <p14:creationId xmlns:p14="http://schemas.microsoft.com/office/powerpoint/2010/main" val="4165177591"/>
      </p:ext>
    </p:extLst>
  </p:cSld>
  <p:clrMapOvr>
    <a:masterClrMapping/>
  </p:clrMapOvr>
  <p:transition spd="slow">
    <p:zoom/>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pPr algn="l" eaLnBrk="1" hangingPunct="1">
              <a:buClr>
                <a:schemeClr val="accent1"/>
              </a:buClr>
              <a:buNone/>
            </a:pPr>
            <a:r>
              <a:rPr lang="en-US" dirty="0">
                <a:latin typeface="Calibri" panose="020F0502020204030204" pitchFamily="34" charset="0"/>
              </a:rPr>
              <a:t>Duodenal Hematoma Management:</a:t>
            </a:r>
          </a:p>
          <a:p>
            <a:pPr lvl="1" algn="l" eaLnBrk="1" hangingPunct="1">
              <a:buClr>
                <a:schemeClr val="accent1"/>
              </a:buClr>
              <a:buNone/>
            </a:pPr>
            <a:r>
              <a:rPr lang="en-US" dirty="0">
                <a:solidFill>
                  <a:schemeClr val="tx1"/>
                </a:solidFill>
                <a:latin typeface="Calibri" panose="020F0502020204030204" pitchFamily="34" charset="0"/>
              </a:rPr>
              <a:t>Non operative: NGT , TPN</a:t>
            </a:r>
          </a:p>
          <a:p>
            <a:pPr lvl="1" algn="l" eaLnBrk="1" hangingPunct="1">
              <a:buClr>
                <a:schemeClr val="accent1"/>
              </a:buClr>
              <a:buNone/>
            </a:pPr>
            <a:r>
              <a:rPr lang="en-US" dirty="0">
                <a:solidFill>
                  <a:schemeClr val="tx1"/>
                </a:solidFill>
                <a:latin typeface="Calibri" panose="020F0502020204030204" pitchFamily="34" charset="0"/>
              </a:rPr>
              <a:t>Surgical: Evacuation after 2 weeks</a:t>
            </a:r>
          </a:p>
          <a:p>
            <a:pPr marL="411162" lvl="1" indent="0" algn="l">
              <a:buClr>
                <a:schemeClr val="accent1"/>
              </a:buClr>
              <a:buNone/>
            </a:pPr>
            <a:endParaRPr lang="fr-FR" dirty="0">
              <a:solidFill>
                <a:schemeClr val="tx1"/>
              </a:solidFill>
              <a:latin typeface="Calibri" panose="020F0502020204030204" pitchFamily="34" charset="0"/>
            </a:endParaRPr>
          </a:p>
          <a:p>
            <a:pPr algn="l">
              <a:buClr>
                <a:schemeClr val="accent1"/>
              </a:buClr>
              <a:buNone/>
            </a:pPr>
            <a:r>
              <a:rPr lang="en-US" dirty="0">
                <a:latin typeface="Calibri" panose="020F0502020204030204" pitchFamily="34" charset="0"/>
              </a:rPr>
              <a:t>Duodenal perforation management: </a:t>
            </a:r>
          </a:p>
          <a:p>
            <a:pPr lvl="1" algn="l" eaLnBrk="1" hangingPunct="1">
              <a:buClr>
                <a:schemeClr val="accent1"/>
              </a:buClr>
              <a:buNone/>
            </a:pPr>
            <a:r>
              <a:rPr lang="en-US" dirty="0">
                <a:solidFill>
                  <a:schemeClr val="tx1"/>
                </a:solidFill>
                <a:latin typeface="Calibri" panose="020F0502020204030204" pitchFamily="34" charset="0"/>
              </a:rPr>
              <a:t>Primary repair ( most perforations of the duodenum can be treated by primary repair)</a:t>
            </a:r>
            <a:endParaRPr lang="fr-FR" dirty="0">
              <a:solidFill>
                <a:schemeClr val="tx1"/>
              </a:solidFill>
              <a:latin typeface="Calibri" panose="020F0502020204030204" pitchFamily="34" charset="0"/>
            </a:endParaRPr>
          </a:p>
          <a:p>
            <a:pPr>
              <a:buClr>
                <a:schemeClr val="accent1"/>
              </a:buClr>
            </a:pPr>
            <a:endParaRPr lang="en-US" dirty="0">
              <a:latin typeface="Calibri" panose="020F0502020204030204" pitchFamily="34" charset="0"/>
            </a:endParaRPr>
          </a:p>
          <a:p>
            <a:pPr lvl="1">
              <a:buClr>
                <a:schemeClr val="accent1"/>
              </a:buClr>
            </a:pPr>
            <a:endParaRPr lang="en-US" dirty="0">
              <a:latin typeface="Calibri" panose="020F0502020204030204" pitchFamily="34" charset="0"/>
            </a:endParaRPr>
          </a:p>
        </p:txBody>
      </p:sp>
      <p:sp>
        <p:nvSpPr>
          <p:cNvPr id="4" name="Rectangle 3"/>
          <p:cNvSpPr/>
          <p:nvPr/>
        </p:nvSpPr>
        <p:spPr>
          <a:xfrm>
            <a:off x="1524000" y="304801"/>
            <a:ext cx="9144000" cy="769441"/>
          </a:xfrm>
          <a:prstGeom prst="rect">
            <a:avLst/>
          </a:prstGeom>
          <a:noFill/>
        </p:spPr>
        <p:txBody>
          <a:bodyPr wrap="square">
            <a:spAutoFit/>
          </a:bodyPr>
          <a:lstStyle/>
          <a:p>
            <a:pPr algn="ctr">
              <a:defRPr/>
            </a:pPr>
            <a:r>
              <a:rPr lang="en-US" sz="4400" b="1" dirty="0">
                <a:ln w="31550" cmpd="sng">
                  <a:gradFill>
                    <a:gsLst>
                      <a:gs pos="70000">
                        <a:srgbClr val="F79646">
                          <a:shade val="50000"/>
                          <a:satMod val="190000"/>
                        </a:srgbClr>
                      </a:gs>
                      <a:gs pos="0">
                        <a:srgbClr val="F79646">
                          <a:tint val="77000"/>
                          <a:satMod val="180000"/>
                        </a:srgb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alibri" pitchFamily="34" charset="0"/>
                <a:cs typeface="Arial" charset="0"/>
              </a:rPr>
              <a:t>Management</a:t>
            </a:r>
          </a:p>
        </p:txBody>
      </p:sp>
    </p:spTree>
    <p:extLst>
      <p:ext uri="{BB962C8B-B14F-4D97-AF65-F5344CB8AC3E}">
        <p14:creationId xmlns:p14="http://schemas.microsoft.com/office/powerpoint/2010/main" val="1322451278"/>
      </p:ext>
    </p:extLst>
  </p:cSld>
  <p:clrMapOvr>
    <a:masterClrMapping/>
  </p:clrMapOvr>
  <p:transition spd="slow">
    <p:zoom/>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normAutofit/>
          </a:bodyPr>
          <a:lstStyle/>
          <a:p>
            <a:pPr algn="l">
              <a:buClr>
                <a:schemeClr val="accent1"/>
              </a:buClr>
              <a:buNone/>
            </a:pPr>
            <a:r>
              <a:rPr lang="en-US" dirty="0">
                <a:latin typeface="Calibri" panose="020F0502020204030204" pitchFamily="34" charset="0"/>
              </a:rPr>
              <a:t>Management of Duodenal injury depends on which portion is affected: </a:t>
            </a:r>
          </a:p>
          <a:p>
            <a:pPr lvl="1" algn="l" eaLnBrk="1" hangingPunct="1">
              <a:buClr>
                <a:schemeClr val="accent1"/>
              </a:buClr>
              <a:buNone/>
            </a:pPr>
            <a:r>
              <a:rPr lang="en-US" dirty="0">
                <a:solidFill>
                  <a:schemeClr val="tx1"/>
                </a:solidFill>
                <a:latin typeface="Calibri" panose="020F0502020204030204" pitchFamily="34" charset="0"/>
              </a:rPr>
              <a:t>1</a:t>
            </a:r>
            <a:r>
              <a:rPr lang="en-US" baseline="30000" dirty="0">
                <a:solidFill>
                  <a:schemeClr val="tx1"/>
                </a:solidFill>
                <a:latin typeface="Calibri" panose="020F0502020204030204" pitchFamily="34" charset="0"/>
              </a:rPr>
              <a:t>st</a:t>
            </a:r>
            <a:r>
              <a:rPr lang="en-US" dirty="0">
                <a:solidFill>
                  <a:schemeClr val="tx1"/>
                </a:solidFill>
                <a:latin typeface="Calibri" panose="020F0502020204030204" pitchFamily="34" charset="0"/>
              </a:rPr>
              <a:t> portion </a:t>
            </a:r>
            <a:r>
              <a:rPr lang="en-US" dirty="0">
                <a:solidFill>
                  <a:schemeClr val="tx1"/>
                </a:solidFill>
                <a:latin typeface="Calibri" panose="020F0502020204030204" pitchFamily="34" charset="0"/>
                <a:sym typeface="Wingdings" panose="05000000000000000000" pitchFamily="2" charset="2"/>
              </a:rPr>
              <a:t> debridement &amp; end-to-end anastomosis (because of the mobility and rich blood supply of the  gastric pylorus ) </a:t>
            </a:r>
          </a:p>
          <a:p>
            <a:pPr lvl="1" algn="l" eaLnBrk="1" hangingPunct="1">
              <a:buClr>
                <a:schemeClr val="accent1"/>
              </a:buClr>
              <a:buNone/>
            </a:pPr>
            <a:endParaRPr lang="en-US" dirty="0">
              <a:solidFill>
                <a:schemeClr val="tx1"/>
              </a:solidFill>
              <a:latin typeface="Calibri" panose="020F0502020204030204" pitchFamily="34" charset="0"/>
              <a:sym typeface="Wingdings" panose="05000000000000000000" pitchFamily="2" charset="2"/>
            </a:endParaRPr>
          </a:p>
          <a:p>
            <a:pPr lvl="1" algn="l" eaLnBrk="1" hangingPunct="1">
              <a:buClr>
                <a:schemeClr val="accent1"/>
              </a:buClr>
              <a:buNone/>
            </a:pPr>
            <a:r>
              <a:rPr lang="en-US" dirty="0">
                <a:solidFill>
                  <a:schemeClr val="tx1"/>
                </a:solidFill>
                <a:latin typeface="Calibri" panose="020F0502020204030204" pitchFamily="34" charset="0"/>
                <a:sym typeface="Wingdings" panose="05000000000000000000" pitchFamily="2" charset="2"/>
              </a:rPr>
              <a:t>2</a:t>
            </a:r>
            <a:r>
              <a:rPr lang="en-US" baseline="30000" dirty="0">
                <a:solidFill>
                  <a:schemeClr val="tx1"/>
                </a:solidFill>
                <a:latin typeface="Calibri" panose="020F0502020204030204" pitchFamily="34" charset="0"/>
                <a:sym typeface="Wingdings" panose="05000000000000000000" pitchFamily="2" charset="2"/>
              </a:rPr>
              <a:t>nd</a:t>
            </a:r>
            <a:r>
              <a:rPr lang="en-US" dirty="0">
                <a:solidFill>
                  <a:schemeClr val="tx1"/>
                </a:solidFill>
                <a:latin typeface="Calibri" panose="020F0502020204030204" pitchFamily="34" charset="0"/>
                <a:sym typeface="Wingdings" panose="05000000000000000000" pitchFamily="2" charset="2"/>
              </a:rPr>
              <a:t> portion  </a:t>
            </a:r>
            <a:r>
              <a:rPr lang="en-US" dirty="0">
                <a:solidFill>
                  <a:schemeClr val="tx1"/>
                </a:solidFill>
                <a:latin typeface="Calibri" panose="020F0502020204030204" pitchFamily="34" charset="0"/>
              </a:rPr>
              <a:t>For lesions between the accessory papilla and the papilla of </a:t>
            </a:r>
            <a:r>
              <a:rPr lang="en-US" dirty="0" err="1">
                <a:solidFill>
                  <a:schemeClr val="tx1"/>
                </a:solidFill>
                <a:latin typeface="Calibri" panose="020F0502020204030204" pitchFamily="34" charset="0"/>
              </a:rPr>
              <a:t>Vater</a:t>
            </a:r>
            <a:r>
              <a:rPr lang="en-US" dirty="0">
                <a:solidFill>
                  <a:schemeClr val="tx1"/>
                </a:solidFill>
                <a:latin typeface="Calibri" panose="020F0502020204030204" pitchFamily="34" charset="0"/>
              </a:rPr>
              <a:t>, </a:t>
            </a:r>
            <a:r>
              <a:rPr lang="en-US" dirty="0" err="1">
                <a:solidFill>
                  <a:schemeClr val="tx1"/>
                </a:solidFill>
                <a:latin typeface="Calibri" panose="020F0502020204030204" pitchFamily="34" charset="0"/>
              </a:rPr>
              <a:t>avascularized</a:t>
            </a:r>
            <a:r>
              <a:rPr lang="en-US" dirty="0">
                <a:solidFill>
                  <a:schemeClr val="tx1"/>
                </a:solidFill>
                <a:latin typeface="Calibri" panose="020F0502020204030204" pitchFamily="34" charset="0"/>
              </a:rPr>
              <a:t> </a:t>
            </a:r>
            <a:r>
              <a:rPr lang="en-US" dirty="0" err="1">
                <a:solidFill>
                  <a:schemeClr val="tx1"/>
                </a:solidFill>
                <a:latin typeface="Calibri" panose="020F0502020204030204" pitchFamily="34" charset="0"/>
              </a:rPr>
              <a:t>jejunal</a:t>
            </a:r>
            <a:r>
              <a:rPr lang="en-US" dirty="0">
                <a:solidFill>
                  <a:schemeClr val="tx1"/>
                </a:solidFill>
                <a:latin typeface="Calibri" panose="020F0502020204030204" pitchFamily="34" charset="0"/>
              </a:rPr>
              <a:t> graft, either a patch or tubular interposition graft, may be required.</a:t>
            </a:r>
            <a:endParaRPr lang="en-US" dirty="0">
              <a:solidFill>
                <a:schemeClr val="tx1"/>
              </a:solidFill>
              <a:latin typeface="Calibri" panose="020F0502020204030204" pitchFamily="34" charset="0"/>
              <a:sym typeface="Wingdings" panose="05000000000000000000" pitchFamily="2" charset="2"/>
            </a:endParaRPr>
          </a:p>
          <a:p>
            <a:pPr eaLnBrk="1" hangingPunct="1">
              <a:buClr>
                <a:schemeClr val="accent1"/>
              </a:buClr>
            </a:pPr>
            <a:endParaRPr lang="en-US" dirty="0">
              <a:latin typeface="Calibri" panose="020F0502020204030204" pitchFamily="34" charset="0"/>
              <a:sym typeface="Wingdings" panose="05000000000000000000" pitchFamily="2" charset="2"/>
            </a:endParaRPr>
          </a:p>
          <a:p>
            <a:pPr eaLnBrk="1" hangingPunct="1">
              <a:buClr>
                <a:schemeClr val="accent1"/>
              </a:buClr>
              <a:buNone/>
            </a:pPr>
            <a:endParaRPr lang="en-US" dirty="0">
              <a:latin typeface="Calibri" panose="020F0502020204030204" pitchFamily="34" charset="0"/>
              <a:sym typeface="Wingdings" panose="05000000000000000000" pitchFamily="2" charset="2"/>
            </a:endParaRPr>
          </a:p>
          <a:p>
            <a:pPr>
              <a:buClr>
                <a:schemeClr val="accent1"/>
              </a:buClr>
            </a:pPr>
            <a:endParaRPr lang="en-US" dirty="0">
              <a:latin typeface="Calibri" panose="020F0502020204030204" pitchFamily="34" charset="0"/>
            </a:endParaRPr>
          </a:p>
        </p:txBody>
      </p:sp>
      <p:sp>
        <p:nvSpPr>
          <p:cNvPr id="4" name="Rectangle 3"/>
          <p:cNvSpPr/>
          <p:nvPr/>
        </p:nvSpPr>
        <p:spPr>
          <a:xfrm>
            <a:off x="1524000" y="832484"/>
            <a:ext cx="9144000" cy="769441"/>
          </a:xfrm>
          <a:prstGeom prst="rect">
            <a:avLst/>
          </a:prstGeom>
          <a:noFill/>
        </p:spPr>
        <p:txBody>
          <a:bodyPr wrap="square">
            <a:spAutoFit/>
          </a:bodyPr>
          <a:lstStyle/>
          <a:p>
            <a:pPr algn="ctr">
              <a:defRPr/>
            </a:pPr>
            <a:r>
              <a:rPr lang="en-US" sz="4400" b="1" dirty="0">
                <a:ln w="31550" cmpd="sng">
                  <a:gradFill>
                    <a:gsLst>
                      <a:gs pos="70000">
                        <a:srgbClr val="F79646">
                          <a:shade val="50000"/>
                          <a:satMod val="190000"/>
                        </a:srgbClr>
                      </a:gs>
                      <a:gs pos="0">
                        <a:srgbClr val="F79646">
                          <a:tint val="77000"/>
                          <a:satMod val="180000"/>
                        </a:srgb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alibri" pitchFamily="34" charset="0"/>
                <a:cs typeface="Arial" charset="0"/>
              </a:rPr>
              <a:t>Management</a:t>
            </a:r>
          </a:p>
        </p:txBody>
      </p:sp>
    </p:spTree>
    <p:extLst>
      <p:ext uri="{BB962C8B-B14F-4D97-AF65-F5344CB8AC3E}">
        <p14:creationId xmlns:p14="http://schemas.microsoft.com/office/powerpoint/2010/main" val="501115782"/>
      </p:ext>
    </p:extLst>
  </p:cSld>
  <p:clrMapOvr>
    <a:masterClrMapping/>
  </p:clrMapOvr>
  <p:transition spd="slow">
    <p:zoom/>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981200" y="2420888"/>
            <a:ext cx="8229600" cy="4152950"/>
          </a:xfrm>
        </p:spPr>
        <p:txBody>
          <a:bodyPr/>
          <a:lstStyle/>
          <a:p>
            <a:pPr algn="l" eaLnBrk="1" hangingPunct="1">
              <a:buClr>
                <a:schemeClr val="accent1"/>
              </a:buClr>
              <a:buNone/>
            </a:pPr>
            <a:r>
              <a:rPr lang="en-US" dirty="0">
                <a:latin typeface="Calibri" panose="020F0502020204030204" pitchFamily="34" charset="0"/>
              </a:rPr>
              <a:t>3</a:t>
            </a:r>
            <a:r>
              <a:rPr lang="en-US" baseline="30000" dirty="0">
                <a:latin typeface="Calibri" panose="020F0502020204030204" pitchFamily="34" charset="0"/>
              </a:rPr>
              <a:t>rd</a:t>
            </a:r>
            <a:r>
              <a:rPr lang="en-US" dirty="0">
                <a:latin typeface="Calibri" panose="020F0502020204030204" pitchFamily="34" charset="0"/>
              </a:rPr>
              <a:t> &amp; 4</a:t>
            </a:r>
            <a:r>
              <a:rPr lang="en-US" baseline="30000" dirty="0">
                <a:latin typeface="Calibri" panose="020F0502020204030204" pitchFamily="34" charset="0"/>
              </a:rPr>
              <a:t>th</a:t>
            </a:r>
            <a:r>
              <a:rPr lang="en-US" dirty="0">
                <a:latin typeface="Calibri" panose="020F0502020204030204" pitchFamily="34" charset="0"/>
              </a:rPr>
              <a:t> portion </a:t>
            </a:r>
            <a:r>
              <a:rPr lang="en-US" dirty="0">
                <a:latin typeface="Calibri" panose="020F0502020204030204" pitchFamily="34" charset="0"/>
                <a:sym typeface="Wingdings" panose="05000000000000000000" pitchFamily="2" charset="2"/>
              </a:rPr>
              <a:t> </a:t>
            </a:r>
            <a:r>
              <a:rPr lang="en-US" dirty="0">
                <a:latin typeface="Calibri" panose="020F0502020204030204" pitchFamily="34" charset="0"/>
              </a:rPr>
              <a:t>resect the third and fourth portions and perform a </a:t>
            </a:r>
            <a:r>
              <a:rPr lang="en-US" dirty="0" err="1">
                <a:latin typeface="Calibri" panose="020F0502020204030204" pitchFamily="34" charset="0"/>
              </a:rPr>
              <a:t>duodenojejunostomy</a:t>
            </a:r>
            <a:r>
              <a:rPr lang="en-US" dirty="0">
                <a:latin typeface="Calibri" panose="020F0502020204030204" pitchFamily="34" charset="0"/>
              </a:rPr>
              <a:t> on the left side of the superior mesenteric vessels</a:t>
            </a:r>
          </a:p>
          <a:p>
            <a:pPr algn="l" eaLnBrk="1" hangingPunct="1">
              <a:buClr>
                <a:schemeClr val="accent1"/>
              </a:buClr>
              <a:buNone/>
            </a:pPr>
            <a:endParaRPr lang="en-US" dirty="0">
              <a:latin typeface="Calibri" panose="020F0502020204030204" pitchFamily="34" charset="0"/>
            </a:endParaRPr>
          </a:p>
          <a:p>
            <a:pPr algn="l" eaLnBrk="1" hangingPunct="1">
              <a:buClr>
                <a:schemeClr val="accent1"/>
              </a:buClr>
              <a:buNone/>
            </a:pPr>
            <a:r>
              <a:rPr lang="en-US" dirty="0">
                <a:latin typeface="Calibri" panose="020F0502020204030204" pitchFamily="34" charset="0"/>
              </a:rPr>
              <a:t>High-risk or complex duodenal repairs </a:t>
            </a:r>
            <a:r>
              <a:rPr lang="en-US" dirty="0">
                <a:latin typeface="Calibri" panose="020F0502020204030204" pitchFamily="34" charset="0"/>
                <a:sym typeface="Wingdings" panose="05000000000000000000" pitchFamily="2" charset="2"/>
              </a:rPr>
              <a:t> W</a:t>
            </a:r>
            <a:r>
              <a:rPr lang="en-US" dirty="0">
                <a:latin typeface="Calibri" panose="020F0502020204030204" pitchFamily="34" charset="0"/>
              </a:rPr>
              <a:t>hipple procedure (</a:t>
            </a:r>
            <a:r>
              <a:rPr lang="en-US" dirty="0" err="1">
                <a:latin typeface="Calibri" panose="020F0502020204030204" pitchFamily="34" charset="0"/>
              </a:rPr>
              <a:t>Pancreaticoduodenectomy</a:t>
            </a:r>
            <a:r>
              <a:rPr lang="en-US" dirty="0">
                <a:latin typeface="Calibri" panose="020F0502020204030204" pitchFamily="34" charset="0"/>
              </a:rPr>
              <a:t>)</a:t>
            </a:r>
            <a:endParaRPr lang="fr-FR" dirty="0">
              <a:latin typeface="Calibri" panose="020F0502020204030204" pitchFamily="34" charset="0"/>
            </a:endParaRPr>
          </a:p>
          <a:p>
            <a:pPr>
              <a:buClr>
                <a:schemeClr val="accent1"/>
              </a:buClr>
              <a:buFont typeface="Wingdings" panose="05000000000000000000" pitchFamily="2" charset="2"/>
              <a:buChar char="Ø"/>
            </a:pPr>
            <a:endParaRPr lang="en-US" dirty="0">
              <a:latin typeface="Calibri" panose="020F0502020204030204" pitchFamily="34" charset="0"/>
            </a:endParaRPr>
          </a:p>
        </p:txBody>
      </p:sp>
      <p:sp>
        <p:nvSpPr>
          <p:cNvPr id="4" name="Rectangle 3"/>
          <p:cNvSpPr/>
          <p:nvPr/>
        </p:nvSpPr>
        <p:spPr>
          <a:xfrm>
            <a:off x="1524000" y="832484"/>
            <a:ext cx="9144000" cy="769441"/>
          </a:xfrm>
          <a:prstGeom prst="rect">
            <a:avLst/>
          </a:prstGeom>
          <a:noFill/>
        </p:spPr>
        <p:txBody>
          <a:bodyPr wrap="square">
            <a:spAutoFit/>
          </a:bodyPr>
          <a:lstStyle/>
          <a:p>
            <a:pPr algn="ctr">
              <a:defRPr/>
            </a:pPr>
            <a:r>
              <a:rPr lang="en-US" sz="4400" b="1" dirty="0">
                <a:ln w="31550" cmpd="sng">
                  <a:gradFill>
                    <a:gsLst>
                      <a:gs pos="70000">
                        <a:srgbClr val="F79646">
                          <a:shade val="50000"/>
                          <a:satMod val="190000"/>
                        </a:srgbClr>
                      </a:gs>
                      <a:gs pos="0">
                        <a:srgbClr val="F79646">
                          <a:tint val="77000"/>
                          <a:satMod val="180000"/>
                        </a:srgb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alibri" pitchFamily="34" charset="0"/>
                <a:cs typeface="Arial" charset="0"/>
              </a:rPr>
              <a:t>Management</a:t>
            </a:r>
          </a:p>
        </p:txBody>
      </p:sp>
    </p:spTree>
    <p:extLst>
      <p:ext uri="{BB962C8B-B14F-4D97-AF65-F5344CB8AC3E}">
        <p14:creationId xmlns:p14="http://schemas.microsoft.com/office/powerpoint/2010/main" val="1039511369"/>
      </p:ext>
    </p:extLst>
  </p:cSld>
  <p:clrMapOvr>
    <a:masterClrMapping/>
  </p:clrMapOvr>
  <p:transition spd="slow">
    <p:zoom/>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khalid\Desktop\604-1875-1-PB.jpg"/>
          <p:cNvPicPr>
            <a:picLocks noGrp="1" noChangeAspect="1" noChangeArrowheads="1"/>
          </p:cNvPicPr>
          <p:nvPr>
            <p:ph sz="quarter" idx="1"/>
          </p:nvPr>
        </p:nvPicPr>
        <p:blipFill>
          <a:blip r:embed="rId2"/>
          <a:srcRect/>
          <a:stretch>
            <a:fillRect/>
          </a:stretch>
        </p:blipFill>
        <p:spPr bwMode="auto">
          <a:xfrm>
            <a:off x="2209800" y="609600"/>
            <a:ext cx="7696200" cy="5638800"/>
          </a:xfrm>
          <a:prstGeom prst="rect">
            <a:avLst/>
          </a:prstGeom>
          <a:noFill/>
        </p:spPr>
      </p:pic>
    </p:spTree>
    <p:extLst>
      <p:ext uri="{BB962C8B-B14F-4D97-AF65-F5344CB8AC3E}">
        <p14:creationId xmlns:p14="http://schemas.microsoft.com/office/powerpoint/2010/main" val="2254706160"/>
      </p:ext>
    </p:extLst>
  </p:cSld>
  <p:clrMapOvr>
    <a:masterClrMapping/>
  </p:clrMapOvr>
  <p:transition spd="slow">
    <p:zoom/>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khalid\Desktop\X2604-W-03.png"/>
          <p:cNvPicPr>
            <a:picLocks noGrp="1" noChangeAspect="1" noChangeArrowheads="1"/>
          </p:cNvPicPr>
          <p:nvPr>
            <p:ph sz="quarter" idx="1"/>
          </p:nvPr>
        </p:nvPicPr>
        <p:blipFill>
          <a:blip r:embed="rId2"/>
          <a:srcRect/>
          <a:stretch>
            <a:fillRect/>
          </a:stretch>
        </p:blipFill>
        <p:spPr bwMode="auto">
          <a:xfrm>
            <a:off x="2286000" y="1219200"/>
            <a:ext cx="7391400" cy="4953000"/>
          </a:xfrm>
          <a:prstGeom prst="rect">
            <a:avLst/>
          </a:prstGeom>
          <a:noFill/>
        </p:spPr>
      </p:pic>
    </p:spTree>
    <p:extLst>
      <p:ext uri="{BB962C8B-B14F-4D97-AF65-F5344CB8AC3E}">
        <p14:creationId xmlns:p14="http://schemas.microsoft.com/office/powerpoint/2010/main" val="3531775229"/>
      </p:ext>
    </p:extLst>
  </p:cSld>
  <p:clrMapOvr>
    <a:masterClrMapping/>
  </p:clrMapOvr>
  <p:transition spd="slow">
    <p:zoom/>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186987-0070-423A-91C8-C8DFD96603E5}"/>
              </a:ext>
            </a:extLst>
          </p:cNvPr>
          <p:cNvSpPr>
            <a:spLocks noGrp="1"/>
          </p:cNvSpPr>
          <p:nvPr>
            <p:ph type="title"/>
          </p:nvPr>
        </p:nvSpPr>
        <p:spPr>
          <a:xfrm>
            <a:off x="1828800" y="5505138"/>
            <a:ext cx="8229600" cy="1143000"/>
          </a:xfrm>
        </p:spPr>
        <p:txBody>
          <a:bodyPr/>
          <a:lstStyle/>
          <a:p>
            <a:r>
              <a:rPr lang="en-US" dirty="0"/>
              <a:t>Done by : Qutaiba habahbeh </a:t>
            </a:r>
          </a:p>
        </p:txBody>
      </p:sp>
      <p:pic>
        <p:nvPicPr>
          <p:cNvPr id="5" name="Content Placeholder 4">
            <a:extLst>
              <a:ext uri="{FF2B5EF4-FFF2-40B4-BE49-F238E27FC236}">
                <a16:creationId xmlns:a16="http://schemas.microsoft.com/office/drawing/2014/main" xmlns="" id="{01448DF0-5717-46EE-B3A2-5D188C2BE18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0259" y="1"/>
            <a:ext cx="9144000" cy="4800601"/>
          </a:xfrm>
        </p:spPr>
      </p:pic>
    </p:spTree>
    <p:extLst>
      <p:ext uri="{BB962C8B-B14F-4D97-AF65-F5344CB8AC3E}">
        <p14:creationId xmlns:p14="http://schemas.microsoft.com/office/powerpoint/2010/main" val="4172402069"/>
      </p:ext>
    </p:extLst>
  </p:cSld>
  <p:clrMapOvr>
    <a:masterClrMapping/>
  </p:clrMapOvr>
  <p:transition spd="slow">
    <p:zoom/>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81" y="2564904"/>
            <a:ext cx="12192000" cy="4293096"/>
          </a:xfrm>
        </p:spPr>
      </p:pic>
      <p:sp>
        <p:nvSpPr>
          <p:cNvPr id="3" name="Title 2"/>
          <p:cNvSpPr>
            <a:spLocks noGrp="1"/>
          </p:cNvSpPr>
          <p:nvPr>
            <p:ph type="title"/>
          </p:nvPr>
        </p:nvSpPr>
        <p:spPr/>
        <p:txBody>
          <a:bodyPr/>
          <a:lstStyle/>
          <a:p>
            <a:pPr algn="ctr"/>
            <a:r>
              <a:rPr lang="en-US" dirty="0" smtClean="0">
                <a:solidFill>
                  <a:srgbClr val="C00000"/>
                </a:solidFill>
              </a:rPr>
              <a:t>Damage control surgery </a:t>
            </a:r>
            <a:endParaRPr lang="ar-JO" dirty="0">
              <a:solidFill>
                <a:srgbClr val="C00000"/>
              </a:solidFill>
            </a:endParaRPr>
          </a:p>
        </p:txBody>
      </p:sp>
      <p:sp>
        <p:nvSpPr>
          <p:cNvPr id="5" name="Rectangle 4"/>
          <p:cNvSpPr/>
          <p:nvPr/>
        </p:nvSpPr>
        <p:spPr>
          <a:xfrm>
            <a:off x="495007" y="1484784"/>
            <a:ext cx="10729219" cy="923330"/>
          </a:xfrm>
          <a:prstGeom prst="rect">
            <a:avLst/>
          </a:prstGeom>
        </p:spPr>
        <p:style>
          <a:lnRef idx="2">
            <a:schemeClr val="dk1"/>
          </a:lnRef>
          <a:fillRef idx="1">
            <a:schemeClr val="lt1"/>
          </a:fillRef>
          <a:effectRef idx="0">
            <a:schemeClr val="dk1"/>
          </a:effectRef>
          <a:fontRef idx="minor">
            <a:schemeClr val="dk1"/>
          </a:fontRef>
        </p:style>
        <p:txBody>
          <a:bodyPr wrap="none" lIns="91440" tIns="45720" rIns="91440" bIns="45720">
            <a:spAutoFit/>
          </a:bodyPr>
          <a:lstStyle/>
          <a:p>
            <a:pPr algn="ctr"/>
            <a:r>
              <a:rPr lang="en-US" sz="5400" b="1" dirty="0" smtClean="0">
                <a:ln w="12700">
                  <a:solidFill>
                    <a:srgbClr val="632E62">
                      <a:satMod val="155000"/>
                    </a:srgbClr>
                  </a:solidFill>
                  <a:prstDash val="solid"/>
                </a:ln>
                <a:solidFill>
                  <a:srgbClr val="EAE5EB">
                    <a:tint val="85000"/>
                    <a:satMod val="155000"/>
                  </a:srgbClr>
                </a:solidFill>
                <a:effectLst>
                  <a:outerShdw blurRad="41275" dist="20320" dir="1800000" algn="tl" rotWithShape="0">
                    <a:srgbClr val="000000">
                      <a:alpha val="40000"/>
                    </a:srgbClr>
                  </a:outerShdw>
                </a:effectLst>
              </a:rPr>
              <a:t>DONE BY MOHAMAD-ALHMOUZ</a:t>
            </a:r>
            <a:endParaRPr lang="en-US" sz="5400" b="1" dirty="0">
              <a:ln w="12700">
                <a:solidFill>
                  <a:srgbClr val="632E62">
                    <a:satMod val="155000"/>
                  </a:srgbClr>
                </a:solidFill>
                <a:prstDash val="solid"/>
              </a:ln>
              <a:solidFill>
                <a:srgbClr val="EAE5EB">
                  <a:tint val="85000"/>
                  <a:satMod val="155000"/>
                </a:srgb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12248166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06400" y="1600200"/>
            <a:ext cx="11379200" cy="4324350"/>
          </a:xfrm>
        </p:spPr>
        <p:txBody>
          <a:bodyPr>
            <a:noAutofit/>
          </a:bodyPr>
          <a:lstStyle/>
          <a:p>
            <a:pPr marL="273844" indent="-191691" algn="l">
              <a:spcBef>
                <a:spcPts val="225"/>
              </a:spcBef>
              <a:buClr>
                <a:srgbClr val="53548A"/>
              </a:buClr>
              <a:buNone/>
            </a:pPr>
            <a:r>
              <a:rPr lang="en-US" altLang="en-US" sz="2400" dirty="0" smtClean="0">
                <a:solidFill>
                  <a:prstClr val="black"/>
                </a:solidFill>
                <a:latin typeface="Calibri" panose="020F0502020204030204" pitchFamily="34" charset="0"/>
              </a:rPr>
              <a:t>Multiple trauma patients are more likely to die from their intra-operative metabolic failure than from a failure to complete operative repairs.</a:t>
            </a:r>
          </a:p>
          <a:p>
            <a:pPr marL="273844" indent="-191691">
              <a:spcBef>
                <a:spcPts val="225"/>
              </a:spcBef>
              <a:buClr>
                <a:srgbClr val="53548A"/>
              </a:buClr>
            </a:pPr>
            <a:endParaRPr lang="en-US" altLang="en-US" sz="2400" dirty="0" smtClean="0">
              <a:solidFill>
                <a:prstClr val="black"/>
              </a:solidFill>
              <a:latin typeface="Calibri" panose="020F0502020204030204" pitchFamily="34" charset="0"/>
            </a:endParaRPr>
          </a:p>
          <a:p>
            <a:pPr marL="273844" indent="-191691" algn="l">
              <a:spcBef>
                <a:spcPts val="225"/>
              </a:spcBef>
              <a:buClr>
                <a:srgbClr val="53548A"/>
              </a:buClr>
              <a:buNone/>
            </a:pPr>
            <a:r>
              <a:rPr lang="en-US" altLang="en-US" sz="2400" dirty="0" smtClean="0">
                <a:solidFill>
                  <a:prstClr val="black"/>
                </a:solidFill>
                <a:latin typeface="Calibri" panose="020F0502020204030204" pitchFamily="34" charset="0"/>
              </a:rPr>
              <a:t>Those at high risk of death has the </a:t>
            </a:r>
            <a:r>
              <a:rPr lang="en-US" altLang="en-US" sz="2400" dirty="0" smtClean="0">
                <a:solidFill>
                  <a:srgbClr val="FF0000"/>
                </a:solidFill>
                <a:latin typeface="Calibri" panose="020F0502020204030204" pitchFamily="34" charset="0"/>
              </a:rPr>
              <a:t>death triad </a:t>
            </a:r>
            <a:r>
              <a:rPr lang="en-US" altLang="en-US" sz="2400" dirty="0" smtClean="0">
                <a:solidFill>
                  <a:prstClr val="black"/>
                </a:solidFill>
                <a:latin typeface="Calibri" panose="020F0502020204030204" pitchFamily="34" charset="0"/>
              </a:rPr>
              <a:t>of: </a:t>
            </a:r>
          </a:p>
          <a:p>
            <a:pPr marL="651272" lvl="1" indent="-342900" algn="l">
              <a:spcBef>
                <a:spcPts val="225"/>
              </a:spcBef>
              <a:buClr>
                <a:srgbClr val="53548A"/>
              </a:buClr>
              <a:buNone/>
            </a:pPr>
            <a:r>
              <a:rPr lang="en-US" altLang="en-US" sz="2800" dirty="0" smtClean="0">
                <a:solidFill>
                  <a:prstClr val="black"/>
                </a:solidFill>
                <a:latin typeface="Calibri" panose="020F0502020204030204" pitchFamily="34" charset="0"/>
              </a:rPr>
              <a:t>Coagulopathy,</a:t>
            </a:r>
          </a:p>
          <a:p>
            <a:pPr marL="651272" lvl="1" indent="-342900" algn="l">
              <a:spcBef>
                <a:spcPts val="225"/>
              </a:spcBef>
              <a:buClr>
                <a:srgbClr val="53548A"/>
              </a:buClr>
              <a:buNone/>
            </a:pPr>
            <a:r>
              <a:rPr lang="en-US" altLang="en-US" sz="2800" dirty="0" smtClean="0">
                <a:solidFill>
                  <a:prstClr val="black"/>
                </a:solidFill>
                <a:latin typeface="Calibri" panose="020F0502020204030204" pitchFamily="34" charset="0"/>
              </a:rPr>
              <a:t>Hypothermia and</a:t>
            </a:r>
          </a:p>
          <a:p>
            <a:pPr marL="651272" lvl="1" indent="-342900" algn="l">
              <a:spcBef>
                <a:spcPts val="225"/>
              </a:spcBef>
              <a:buClr>
                <a:srgbClr val="53548A"/>
              </a:buClr>
              <a:buNone/>
            </a:pPr>
            <a:r>
              <a:rPr lang="en-US" altLang="en-US" sz="2800" dirty="0" smtClean="0">
                <a:solidFill>
                  <a:prstClr val="black"/>
                </a:solidFill>
                <a:latin typeface="Calibri" panose="020F0502020204030204" pitchFamily="34" charset="0"/>
              </a:rPr>
              <a:t>Metabolic acidosis </a:t>
            </a:r>
          </a:p>
          <a:p>
            <a:pPr marL="651272" lvl="1" indent="-342900">
              <a:spcBef>
                <a:spcPts val="225"/>
              </a:spcBef>
              <a:buClr>
                <a:srgbClr val="53548A"/>
              </a:buClr>
              <a:buFont typeface="+mj-lt"/>
              <a:buAutoNum type="arabicPeriod"/>
            </a:pPr>
            <a:endParaRPr lang="en-US" altLang="en-US" sz="2400" dirty="0" smtClean="0">
              <a:solidFill>
                <a:prstClr val="black"/>
              </a:solidFill>
              <a:latin typeface="Calibri" panose="020F0502020204030204" pitchFamily="34" charset="0"/>
            </a:endParaRPr>
          </a:p>
        </p:txBody>
      </p:sp>
      <p:sp>
        <p:nvSpPr>
          <p:cNvPr id="4" name="Title 1"/>
          <p:cNvSpPr txBox="1">
            <a:spLocks/>
          </p:cNvSpPr>
          <p:nvPr/>
        </p:nvSpPr>
        <p:spPr bwMode="auto">
          <a:xfrm>
            <a:off x="0" y="609600"/>
            <a:ext cx="12192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anose="020B0603020202020204" pitchFamily="34" charset="0"/>
              </a:defRPr>
            </a:lvl2pPr>
            <a:lvl3pPr algn="l" rtl="0" eaLnBrk="0" fontAlgn="base" hangingPunct="0">
              <a:spcBef>
                <a:spcPct val="0"/>
              </a:spcBef>
              <a:spcAft>
                <a:spcPct val="0"/>
              </a:spcAft>
              <a:defRPr sz="4000">
                <a:solidFill>
                  <a:schemeClr val="tx2"/>
                </a:solidFill>
                <a:latin typeface="Trebuchet MS" panose="020B0603020202020204" pitchFamily="34" charset="0"/>
              </a:defRPr>
            </a:lvl3pPr>
            <a:lvl4pPr algn="l" rtl="0" eaLnBrk="0" fontAlgn="base" hangingPunct="0">
              <a:spcBef>
                <a:spcPct val="0"/>
              </a:spcBef>
              <a:spcAft>
                <a:spcPct val="0"/>
              </a:spcAft>
              <a:defRPr sz="4000">
                <a:solidFill>
                  <a:schemeClr val="tx2"/>
                </a:solidFill>
                <a:latin typeface="Trebuchet MS" panose="020B0603020202020204" pitchFamily="34" charset="0"/>
              </a:defRPr>
            </a:lvl4pPr>
            <a:lvl5pPr algn="l" rtl="0" eaLnBrk="0" fontAlgn="base" hangingPunct="0">
              <a:spcBef>
                <a:spcPct val="0"/>
              </a:spcBef>
              <a:spcAft>
                <a:spcPct val="0"/>
              </a:spcAft>
              <a:defRPr sz="4000">
                <a:solidFill>
                  <a:schemeClr val="tx2"/>
                </a:solidFill>
                <a:latin typeface="Trebuchet MS" panose="020B0603020202020204" pitchFamily="34" charset="0"/>
              </a:defRPr>
            </a:lvl5pPr>
            <a:lvl6pPr marL="457200" algn="l" rtl="0" fontAlgn="base">
              <a:spcBef>
                <a:spcPct val="0"/>
              </a:spcBef>
              <a:spcAft>
                <a:spcPct val="0"/>
              </a:spcAft>
              <a:defRPr sz="4000">
                <a:solidFill>
                  <a:schemeClr val="tx2"/>
                </a:solidFill>
                <a:latin typeface="Trebuchet MS" panose="020B0603020202020204" pitchFamily="34" charset="0"/>
              </a:defRPr>
            </a:lvl6pPr>
            <a:lvl7pPr marL="914400" algn="l" rtl="0" fontAlgn="base">
              <a:spcBef>
                <a:spcPct val="0"/>
              </a:spcBef>
              <a:spcAft>
                <a:spcPct val="0"/>
              </a:spcAft>
              <a:defRPr sz="4000">
                <a:solidFill>
                  <a:schemeClr val="tx2"/>
                </a:solidFill>
                <a:latin typeface="Trebuchet MS" panose="020B0603020202020204" pitchFamily="34" charset="0"/>
              </a:defRPr>
            </a:lvl7pPr>
            <a:lvl8pPr marL="1371600" algn="l" rtl="0" fontAlgn="base">
              <a:spcBef>
                <a:spcPct val="0"/>
              </a:spcBef>
              <a:spcAft>
                <a:spcPct val="0"/>
              </a:spcAft>
              <a:defRPr sz="4000">
                <a:solidFill>
                  <a:schemeClr val="tx2"/>
                </a:solidFill>
                <a:latin typeface="Trebuchet MS" panose="020B0603020202020204" pitchFamily="34" charset="0"/>
              </a:defRPr>
            </a:lvl8pPr>
            <a:lvl9pPr marL="1828800" algn="l" rtl="0" fontAlgn="base">
              <a:spcBef>
                <a:spcPct val="0"/>
              </a:spcBef>
              <a:spcAft>
                <a:spcPct val="0"/>
              </a:spcAft>
              <a:defRPr sz="4000">
                <a:solidFill>
                  <a:schemeClr val="tx2"/>
                </a:solidFill>
                <a:latin typeface="Trebuchet MS" panose="020B0603020202020204" pitchFamily="34" charset="0"/>
              </a:defRPr>
            </a:lvl9pPr>
          </a:lstStyle>
          <a:p>
            <a:pPr algn="ctr">
              <a:spcBef>
                <a:spcPts val="0"/>
              </a:spcBef>
              <a:defRPr/>
            </a:pPr>
            <a:r>
              <a:rPr lang="en-US" sz="4400" b="1" dirty="0" smtClean="0">
                <a:ln w="31550" cmpd="sng">
                  <a:gradFill>
                    <a:gsLst>
                      <a:gs pos="70000">
                        <a:srgbClr val="5C92B5">
                          <a:shade val="50000"/>
                          <a:satMod val="190000"/>
                        </a:srgbClr>
                      </a:gs>
                      <a:gs pos="0">
                        <a:srgbClr val="5C92B5">
                          <a:tint val="77000"/>
                          <a:satMod val="180000"/>
                        </a:srgb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alibri" pitchFamily="34" charset="0"/>
              </a:rPr>
              <a:t/>
            </a:r>
            <a:br>
              <a:rPr lang="en-US" sz="4400" b="1" dirty="0" smtClean="0">
                <a:ln w="31550" cmpd="sng">
                  <a:gradFill>
                    <a:gsLst>
                      <a:gs pos="70000">
                        <a:srgbClr val="5C92B5">
                          <a:shade val="50000"/>
                          <a:satMod val="190000"/>
                        </a:srgbClr>
                      </a:gs>
                      <a:gs pos="0">
                        <a:srgbClr val="5C92B5">
                          <a:tint val="77000"/>
                          <a:satMod val="180000"/>
                        </a:srgb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alibri" pitchFamily="34" charset="0"/>
              </a:rPr>
            </a:br>
            <a:r>
              <a:rPr lang="en-US" sz="4400" b="1" dirty="0" smtClean="0">
                <a:ln w="31550" cmpd="sng">
                  <a:gradFill>
                    <a:gsLst>
                      <a:gs pos="70000">
                        <a:srgbClr val="5C92B5">
                          <a:shade val="50000"/>
                          <a:satMod val="190000"/>
                        </a:srgbClr>
                      </a:gs>
                      <a:gs pos="0">
                        <a:srgbClr val="5C92B5">
                          <a:tint val="77000"/>
                          <a:satMod val="180000"/>
                        </a:srgb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alibri" pitchFamily="34" charset="0"/>
              </a:rPr>
              <a:t>Damage Control Surgery</a:t>
            </a:r>
            <a:br>
              <a:rPr lang="en-US" sz="4400" b="1" dirty="0" smtClean="0">
                <a:ln w="31550" cmpd="sng">
                  <a:gradFill>
                    <a:gsLst>
                      <a:gs pos="70000">
                        <a:srgbClr val="5C92B5">
                          <a:shade val="50000"/>
                          <a:satMod val="190000"/>
                        </a:srgbClr>
                      </a:gs>
                      <a:gs pos="0">
                        <a:srgbClr val="5C92B5">
                          <a:tint val="77000"/>
                          <a:satMod val="180000"/>
                        </a:srgb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alibri" pitchFamily="34" charset="0"/>
              </a:rPr>
            </a:br>
            <a:endParaRPr lang="ar-JO" sz="4400" dirty="0">
              <a:solidFill>
                <a:srgbClr val="632E62"/>
              </a:solidFill>
            </a:endParaRPr>
          </a:p>
        </p:txBody>
      </p:sp>
    </p:spTree>
    <p:extLst>
      <p:ext uri="{BB962C8B-B14F-4D97-AF65-F5344CB8AC3E}">
        <p14:creationId xmlns:p14="http://schemas.microsoft.com/office/powerpoint/2010/main" val="1446045844"/>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12192000" cy="1066800"/>
          </a:xfrm>
        </p:spPr>
        <p:txBody>
          <a:bodyPr>
            <a:noAutofit/>
          </a:bodyPr>
          <a:lstStyle/>
          <a:p>
            <a:pPr algn="ctr">
              <a:spcBef>
                <a:spcPts val="0"/>
              </a:spcBef>
              <a:defRPr/>
            </a:pPr>
            <a:r>
              <a:rPr lang="en-US" sz="4400" b="1" dirty="0">
                <a:ln w="31550" cmpd="sng">
                  <a:gradFill>
                    <a:gsLst>
                      <a:gs pos="70000">
                        <a:srgbClr val="5C92B5">
                          <a:shade val="50000"/>
                          <a:satMod val="190000"/>
                        </a:srgbClr>
                      </a:gs>
                      <a:gs pos="0">
                        <a:srgbClr val="5C92B5">
                          <a:tint val="77000"/>
                          <a:satMod val="180000"/>
                        </a:srgb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alibri" pitchFamily="34" charset="0"/>
              </a:rPr>
              <a:t/>
            </a:r>
            <a:br>
              <a:rPr lang="en-US" sz="4400" b="1" dirty="0">
                <a:ln w="31550" cmpd="sng">
                  <a:gradFill>
                    <a:gsLst>
                      <a:gs pos="70000">
                        <a:srgbClr val="5C92B5">
                          <a:shade val="50000"/>
                          <a:satMod val="190000"/>
                        </a:srgbClr>
                      </a:gs>
                      <a:gs pos="0">
                        <a:srgbClr val="5C92B5">
                          <a:tint val="77000"/>
                          <a:satMod val="180000"/>
                        </a:srgb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alibri" pitchFamily="34" charset="0"/>
              </a:rPr>
            </a:br>
            <a:r>
              <a:rPr lang="en-US" sz="4400" b="1" dirty="0">
                <a:ln w="31550" cmpd="sng">
                  <a:gradFill>
                    <a:gsLst>
                      <a:gs pos="70000">
                        <a:srgbClr val="5C92B5">
                          <a:shade val="50000"/>
                          <a:satMod val="190000"/>
                        </a:srgbClr>
                      </a:gs>
                      <a:gs pos="0">
                        <a:srgbClr val="5C92B5">
                          <a:tint val="77000"/>
                          <a:satMod val="180000"/>
                        </a:srgb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alibri" pitchFamily="34" charset="0"/>
              </a:rPr>
              <a:t>Damage Control Surgery</a:t>
            </a:r>
            <a:br>
              <a:rPr lang="en-US" sz="4400" b="1" dirty="0">
                <a:ln w="31550" cmpd="sng">
                  <a:gradFill>
                    <a:gsLst>
                      <a:gs pos="70000">
                        <a:srgbClr val="5C92B5">
                          <a:shade val="50000"/>
                          <a:satMod val="190000"/>
                        </a:srgbClr>
                      </a:gs>
                      <a:gs pos="0">
                        <a:srgbClr val="5C92B5">
                          <a:tint val="77000"/>
                          <a:satMod val="180000"/>
                        </a:srgb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alibri" pitchFamily="34" charset="0"/>
              </a:rPr>
            </a:br>
            <a:endParaRPr lang="ar-JO" sz="4400" dirty="0"/>
          </a:p>
        </p:txBody>
      </p:sp>
      <p:sp>
        <p:nvSpPr>
          <p:cNvPr id="3" name="Content Placeholder 2"/>
          <p:cNvSpPr>
            <a:spLocks noGrp="1"/>
          </p:cNvSpPr>
          <p:nvPr>
            <p:ph sz="quarter" idx="1"/>
          </p:nvPr>
        </p:nvSpPr>
        <p:spPr>
          <a:xfrm>
            <a:off x="304800" y="1981200"/>
            <a:ext cx="11277600" cy="4724400"/>
          </a:xfrm>
        </p:spPr>
        <p:txBody>
          <a:bodyPr>
            <a:normAutofit/>
          </a:bodyPr>
          <a:lstStyle/>
          <a:p>
            <a:pPr marL="273844" indent="-191691" algn="l">
              <a:spcBef>
                <a:spcPts val="225"/>
              </a:spcBef>
              <a:buClr>
                <a:srgbClr val="53548A"/>
              </a:buClr>
              <a:buNone/>
            </a:pPr>
            <a:r>
              <a:rPr lang="en-US" sz="2400" dirty="0" smtClean="0">
                <a:solidFill>
                  <a:srgbClr val="FF0000"/>
                </a:solidFill>
                <a:latin typeface="Calibri" panose="020F0502020204030204" pitchFamily="34" charset="0"/>
              </a:rPr>
              <a:t>Definition </a:t>
            </a:r>
            <a:r>
              <a:rPr lang="en-US" sz="2400" dirty="0" smtClean="0">
                <a:solidFill>
                  <a:prstClr val="black"/>
                </a:solidFill>
                <a:latin typeface="Calibri" panose="020F0502020204030204" pitchFamily="34" charset="0"/>
              </a:rPr>
              <a:t>:It </a:t>
            </a:r>
            <a:r>
              <a:rPr lang="en-US" sz="2400" dirty="0">
                <a:solidFill>
                  <a:prstClr val="black"/>
                </a:solidFill>
                <a:latin typeface="Calibri" panose="020F0502020204030204" pitchFamily="34" charset="0"/>
              </a:rPr>
              <a:t>is the minimum surgery needed to stabilize the patient’s condition until the physiological condition can be corrected. </a:t>
            </a:r>
          </a:p>
          <a:p>
            <a:pPr marL="273844" indent="-191691" algn="l">
              <a:spcBef>
                <a:spcPts val="225"/>
              </a:spcBef>
              <a:buClr>
                <a:srgbClr val="53548A"/>
              </a:buClr>
              <a:buNone/>
            </a:pPr>
            <a:r>
              <a:rPr lang="en-US" sz="2400" dirty="0">
                <a:solidFill>
                  <a:srgbClr val="FF0000"/>
                </a:solidFill>
                <a:latin typeface="Calibri" panose="020F0502020204030204" pitchFamily="34" charset="0"/>
              </a:rPr>
              <a:t>Damage control surgery is restricted to the following goals:</a:t>
            </a:r>
          </a:p>
          <a:p>
            <a:pPr marL="686990" lvl="1" indent="-385763" algn="l">
              <a:spcBef>
                <a:spcPts val="225"/>
              </a:spcBef>
              <a:buClr>
                <a:srgbClr val="53548A"/>
              </a:buClr>
              <a:buNone/>
            </a:pPr>
            <a:r>
              <a:rPr lang="en-US" sz="2800" dirty="0">
                <a:solidFill>
                  <a:prstClr val="black"/>
                </a:solidFill>
                <a:latin typeface="Calibri" panose="020F0502020204030204" pitchFamily="34" charset="0"/>
              </a:rPr>
              <a:t>Stopping any active surgical bleeding.</a:t>
            </a:r>
          </a:p>
          <a:p>
            <a:pPr marL="686990" lvl="1" indent="-385763" algn="l">
              <a:spcBef>
                <a:spcPts val="225"/>
              </a:spcBef>
              <a:buClr>
                <a:srgbClr val="53548A"/>
              </a:buClr>
              <a:buNone/>
            </a:pPr>
            <a:r>
              <a:rPr lang="en-US" sz="2800" dirty="0" smtClean="0">
                <a:solidFill>
                  <a:prstClr val="black"/>
                </a:solidFill>
                <a:latin typeface="Calibri" panose="020F0502020204030204" pitchFamily="34" charset="0"/>
              </a:rPr>
              <a:t>Controlling </a:t>
            </a:r>
            <a:r>
              <a:rPr lang="en-US" sz="2800" dirty="0">
                <a:solidFill>
                  <a:prstClr val="black"/>
                </a:solidFill>
                <a:latin typeface="Calibri" panose="020F0502020204030204" pitchFamily="34" charset="0"/>
              </a:rPr>
              <a:t>any contamination</a:t>
            </a:r>
            <a:r>
              <a:rPr lang="en-US" sz="2800" dirty="0" smtClean="0">
                <a:solidFill>
                  <a:prstClr val="black"/>
                </a:solidFill>
                <a:latin typeface="Calibri" panose="020F0502020204030204" pitchFamily="34" charset="0"/>
              </a:rPr>
              <a:t>.</a:t>
            </a:r>
          </a:p>
          <a:p>
            <a:pPr marL="644128" lvl="1" indent="-342900" algn="l">
              <a:spcBef>
                <a:spcPts val="225"/>
              </a:spcBef>
              <a:buClr>
                <a:srgbClr val="53548A"/>
              </a:buClr>
              <a:buNone/>
            </a:pPr>
            <a:r>
              <a:rPr lang="en-US" sz="2800" dirty="0" smtClean="0">
                <a:solidFill>
                  <a:prstClr val="black"/>
                </a:solidFill>
                <a:latin typeface="Calibri" panose="020F0502020204030204" pitchFamily="34" charset="0"/>
              </a:rPr>
              <a:t> Protection </a:t>
            </a:r>
            <a:r>
              <a:rPr lang="en-US" sz="2800" dirty="0">
                <a:solidFill>
                  <a:prstClr val="black"/>
                </a:solidFill>
                <a:latin typeface="Calibri" panose="020F0502020204030204" pitchFamily="34" charset="0"/>
              </a:rPr>
              <a:t>from further </a:t>
            </a:r>
            <a:r>
              <a:rPr lang="en-US" sz="2800" dirty="0" smtClean="0">
                <a:solidFill>
                  <a:prstClr val="black"/>
                </a:solidFill>
                <a:latin typeface="Calibri" panose="020F0502020204030204" pitchFamily="34" charset="0"/>
              </a:rPr>
              <a:t>injury.  </a:t>
            </a:r>
          </a:p>
          <a:p>
            <a:pPr algn="l" rtl="0">
              <a:buClr>
                <a:schemeClr val="accent1"/>
              </a:buClr>
            </a:pPr>
            <a:endParaRPr lang="en-US" sz="2400" dirty="0">
              <a:solidFill>
                <a:prstClr val="black"/>
              </a:solidFill>
              <a:latin typeface="Calibri" panose="020F0502020204030204" pitchFamily="34" charset="0"/>
            </a:endParaRPr>
          </a:p>
        </p:txBody>
      </p:sp>
    </p:spTree>
    <p:extLst>
      <p:ext uri="{BB962C8B-B14F-4D97-AF65-F5344CB8AC3E}">
        <p14:creationId xmlns:p14="http://schemas.microsoft.com/office/powerpoint/2010/main" val="1654351512"/>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نتيجة بحث الصور عن ‪cavitation injur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066800"/>
            <a:ext cx="9144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21882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khalid\Desktop\damage-control-surgery-5-638.jpg"/>
          <p:cNvPicPr>
            <a:picLocks noGrp="1" noChangeAspect="1" noChangeArrowheads="1"/>
          </p:cNvPicPr>
          <p:nvPr>
            <p:ph sz="quarter" idx="1"/>
          </p:nvPr>
        </p:nvPicPr>
        <p:blipFill>
          <a:blip r:embed="rId2"/>
          <a:srcRect/>
          <a:stretch>
            <a:fillRect/>
          </a:stretch>
        </p:blipFill>
        <p:spPr bwMode="auto">
          <a:xfrm>
            <a:off x="711200" y="228600"/>
            <a:ext cx="10668000" cy="6248400"/>
          </a:xfrm>
          <a:prstGeom prst="rect">
            <a:avLst/>
          </a:prstGeom>
          <a:noFill/>
        </p:spPr>
      </p:pic>
    </p:spTree>
    <p:extLst>
      <p:ext uri="{BB962C8B-B14F-4D97-AF65-F5344CB8AC3E}">
        <p14:creationId xmlns:p14="http://schemas.microsoft.com/office/powerpoint/2010/main" val="3908003973"/>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term damage control describe a systematic Five-stages approach designed to  disrupt the lethal cascade of event leading to death </a:t>
            </a:r>
            <a:endParaRPr lang="ar-JO" dirty="0"/>
          </a:p>
        </p:txBody>
      </p:sp>
      <p:sp>
        <p:nvSpPr>
          <p:cNvPr id="3" name="Title 2"/>
          <p:cNvSpPr>
            <a:spLocks noGrp="1"/>
          </p:cNvSpPr>
          <p:nvPr>
            <p:ph type="title"/>
          </p:nvPr>
        </p:nvSpPr>
        <p:spPr/>
        <p:txBody>
          <a:bodyPr/>
          <a:lstStyle/>
          <a:p>
            <a:r>
              <a:rPr lang="en-US" dirty="0" smtClean="0"/>
              <a:t>THE DAMGE CONTROL APPROCH </a:t>
            </a:r>
            <a:endParaRPr lang="ar-JO" dirty="0"/>
          </a:p>
        </p:txBody>
      </p:sp>
    </p:spTree>
    <p:extLst>
      <p:ext uri="{BB962C8B-B14F-4D97-AF65-F5344CB8AC3E}">
        <p14:creationId xmlns:p14="http://schemas.microsoft.com/office/powerpoint/2010/main" val="106711785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12192000" cy="1066800"/>
          </a:xfrm>
        </p:spPr>
        <p:txBody>
          <a:bodyPr/>
          <a:lstStyle/>
          <a:p>
            <a:pPr algn="ctr" rtl="0"/>
            <a:r>
              <a:rPr lang="en-US" sz="4400" b="1" dirty="0">
                <a:ln w="31550" cmpd="sng">
                  <a:gradFill>
                    <a:gsLst>
                      <a:gs pos="70000">
                        <a:srgbClr val="5C92B5">
                          <a:shade val="50000"/>
                          <a:satMod val="190000"/>
                        </a:srgbClr>
                      </a:gs>
                      <a:gs pos="0">
                        <a:srgbClr val="5C92B5">
                          <a:tint val="77000"/>
                          <a:satMod val="180000"/>
                        </a:srgb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alibri" pitchFamily="34" charset="0"/>
              </a:rPr>
              <a:t>Stages of Damage Control Surgery</a:t>
            </a:r>
            <a:endParaRPr lang="ar-JO" sz="4400" dirty="0"/>
          </a:p>
        </p:txBody>
      </p:sp>
      <p:sp>
        <p:nvSpPr>
          <p:cNvPr id="3" name="Content Placeholder 2"/>
          <p:cNvSpPr>
            <a:spLocks noGrp="1"/>
          </p:cNvSpPr>
          <p:nvPr>
            <p:ph sz="quarter" idx="1"/>
          </p:nvPr>
        </p:nvSpPr>
        <p:spPr/>
        <p:txBody>
          <a:bodyPr>
            <a:normAutofit/>
          </a:bodyPr>
          <a:lstStyle/>
          <a:p>
            <a:pPr lvl="0"/>
            <a:r>
              <a:rPr lang="en-US" b="1" dirty="0" smtClean="0">
                <a:solidFill>
                  <a:srgbClr val="FF0000"/>
                </a:solidFill>
                <a:latin typeface="Calibri" panose="020F0502020204030204" pitchFamily="34" charset="0"/>
              </a:rPr>
              <a:t>Stage </a:t>
            </a:r>
            <a:r>
              <a:rPr lang="en-US" b="1" dirty="0">
                <a:solidFill>
                  <a:srgbClr val="FF0000"/>
                </a:solidFill>
                <a:latin typeface="Calibri" panose="020F0502020204030204" pitchFamily="34" charset="0"/>
              </a:rPr>
              <a:t>I:  </a:t>
            </a:r>
            <a:r>
              <a:rPr lang="en-US" dirty="0">
                <a:latin typeface="Calibri" panose="020F0502020204030204" pitchFamily="34" charset="0"/>
              </a:rPr>
              <a:t>initial resuscitation and Patient selection based on indications.</a:t>
            </a:r>
          </a:p>
          <a:p>
            <a:pPr lvl="0"/>
            <a:r>
              <a:rPr lang="en-US" dirty="0">
                <a:solidFill>
                  <a:prstClr val="black"/>
                </a:solidFill>
                <a:latin typeface="Calibri" panose="020F0502020204030204" pitchFamily="34" charset="0"/>
              </a:rPr>
              <a:t>Most of the resuscitation is carried out in the operating room or </a:t>
            </a:r>
            <a:r>
              <a:rPr lang="en-US" dirty="0" smtClean="0">
                <a:solidFill>
                  <a:prstClr val="black"/>
                </a:solidFill>
                <a:latin typeface="Calibri" panose="020F0502020204030204" pitchFamily="34" charset="0"/>
              </a:rPr>
              <a:t>before </a:t>
            </a:r>
            <a:r>
              <a:rPr lang="en-US" dirty="0">
                <a:solidFill>
                  <a:prstClr val="black"/>
                </a:solidFill>
                <a:latin typeface="Calibri" panose="020F0502020204030204" pitchFamily="34" charset="0"/>
              </a:rPr>
              <a:t>hospital arrival.</a:t>
            </a:r>
            <a:endParaRPr lang="en-US" dirty="0">
              <a:latin typeface="Calibri" panose="020F0502020204030204" pitchFamily="34" charset="0"/>
            </a:endParaRPr>
          </a:p>
          <a:p>
            <a:r>
              <a:rPr lang="en-US" dirty="0">
                <a:latin typeface="Calibri" panose="020F0502020204030204" pitchFamily="34" charset="0"/>
              </a:rPr>
              <a:t>Commonly, the initial resuscitation is </a:t>
            </a:r>
            <a:r>
              <a:rPr lang="en-US" b="1" dirty="0">
                <a:latin typeface="Calibri" panose="020F0502020204030204" pitchFamily="34" charset="0"/>
              </a:rPr>
              <a:t>provided by large bore intravenous catheters using crystalloids</a:t>
            </a:r>
            <a:r>
              <a:rPr lang="en-US" dirty="0">
                <a:latin typeface="Calibri" panose="020F0502020204030204" pitchFamily="34" charset="0"/>
              </a:rPr>
              <a:t>. </a:t>
            </a:r>
          </a:p>
          <a:p>
            <a:r>
              <a:rPr lang="en-US" dirty="0">
                <a:latin typeface="Calibri" panose="020F0502020204030204" pitchFamily="34" charset="0"/>
              </a:rPr>
              <a:t>fluids have been given to restore normal vital parameters, </a:t>
            </a:r>
            <a:r>
              <a:rPr lang="en-US" dirty="0">
                <a:solidFill>
                  <a:srgbClr val="FF0000"/>
                </a:solidFill>
                <a:latin typeface="Calibri" panose="020F0502020204030204" pitchFamily="34" charset="0"/>
              </a:rPr>
              <a:t>goal systolic pressure of approximately 90 mm Hg </a:t>
            </a:r>
            <a:r>
              <a:rPr lang="en-US" dirty="0">
                <a:latin typeface="Calibri" panose="020F0502020204030204" pitchFamily="34" charset="0"/>
              </a:rPr>
              <a:t>.</a:t>
            </a:r>
          </a:p>
          <a:p>
            <a:pPr lvl="0">
              <a:buNone/>
            </a:pPr>
            <a:endParaRPr lang="en-US" dirty="0">
              <a:solidFill>
                <a:prstClr val="black"/>
              </a:solidFill>
              <a:latin typeface="Calibri" panose="020F0502020204030204" pitchFamily="34" charset="0"/>
            </a:endParaRPr>
          </a:p>
          <a:p>
            <a:pPr lvl="0"/>
            <a:endParaRPr lang="en-US" dirty="0">
              <a:solidFill>
                <a:prstClr val="black"/>
              </a:solidFill>
              <a:latin typeface="Calibri" panose="020F0502020204030204" pitchFamily="34" charset="0"/>
            </a:endParaRPr>
          </a:p>
        </p:txBody>
      </p:sp>
    </p:spTree>
    <p:extLst>
      <p:ext uri="{BB962C8B-B14F-4D97-AF65-F5344CB8AC3E}">
        <p14:creationId xmlns:p14="http://schemas.microsoft.com/office/powerpoint/2010/main" val="1134893442"/>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endParaRPr lang="en-US" dirty="0" smtClean="0"/>
          </a:p>
          <a:p>
            <a:pPr marL="273844" indent="-191691">
              <a:spcBef>
                <a:spcPts val="225"/>
              </a:spcBef>
              <a:buClr>
                <a:srgbClr val="53548A"/>
              </a:buClr>
              <a:buNone/>
            </a:pPr>
            <a:r>
              <a:rPr lang="en-US" sz="2800" b="1" dirty="0">
                <a:solidFill>
                  <a:srgbClr val="FF0000"/>
                </a:solidFill>
                <a:latin typeface="Calibri" panose="020F0502020204030204" pitchFamily="34" charset="0"/>
              </a:rPr>
              <a:t>Stage II: abbreviated laparotomy</a:t>
            </a:r>
          </a:p>
          <a:p>
            <a:pPr marL="660003" lvl="1" indent="-285750">
              <a:spcBef>
                <a:spcPts val="225"/>
              </a:spcBef>
              <a:buClr>
                <a:srgbClr val="53548A"/>
              </a:buClr>
              <a:buNone/>
            </a:pPr>
            <a:r>
              <a:rPr lang="en-US" sz="2800" b="1" dirty="0">
                <a:solidFill>
                  <a:schemeClr val="accent1"/>
                </a:solidFill>
                <a:latin typeface="Calibri" panose="020F0502020204030204" pitchFamily="34" charset="0"/>
              </a:rPr>
              <a:t>Control of </a:t>
            </a:r>
            <a:r>
              <a:rPr lang="en-US" sz="2800" b="1" dirty="0" err="1">
                <a:solidFill>
                  <a:schemeClr val="accent1"/>
                </a:solidFill>
                <a:latin typeface="Calibri" panose="020F0502020204030204" pitchFamily="34" charset="0"/>
              </a:rPr>
              <a:t>haemorrhage</a:t>
            </a:r>
            <a:r>
              <a:rPr lang="en-US" sz="2800" b="1" dirty="0">
                <a:solidFill>
                  <a:schemeClr val="accent1"/>
                </a:solidFill>
                <a:latin typeface="Calibri" panose="020F0502020204030204" pitchFamily="34" charset="0"/>
              </a:rPr>
              <a:t> and control of contamination </a:t>
            </a:r>
            <a:r>
              <a:rPr lang="en-US" sz="2800" dirty="0">
                <a:solidFill>
                  <a:prstClr val="black"/>
                </a:solidFill>
                <a:latin typeface="Calibri" panose="020F0502020204030204" pitchFamily="34" charset="0"/>
              </a:rPr>
              <a:t>through various techniques: </a:t>
            </a:r>
          </a:p>
          <a:p>
            <a:pPr marL="758032" lvl="2" indent="-184547">
              <a:spcBef>
                <a:spcPts val="225"/>
              </a:spcBef>
              <a:buClr>
                <a:srgbClr val="53548A"/>
              </a:buClr>
              <a:buNone/>
            </a:pPr>
            <a:r>
              <a:rPr lang="en-US" sz="2800" dirty="0">
                <a:solidFill>
                  <a:prstClr val="black"/>
                </a:solidFill>
                <a:latin typeface="Calibri" panose="020F0502020204030204" pitchFamily="34" charset="0"/>
              </a:rPr>
              <a:t>Simple ligation of bleeding vessels, </a:t>
            </a:r>
          </a:p>
          <a:p>
            <a:pPr marL="758032" lvl="2" indent="-184547">
              <a:spcBef>
                <a:spcPts val="225"/>
              </a:spcBef>
              <a:buClr>
                <a:srgbClr val="53548A"/>
              </a:buClr>
              <a:buNone/>
            </a:pPr>
            <a:r>
              <a:rPr lang="en-US" sz="2800" dirty="0" smtClean="0">
                <a:solidFill>
                  <a:prstClr val="black"/>
                </a:solidFill>
                <a:latin typeface="Calibri" panose="020F0502020204030204" pitchFamily="34" charset="0"/>
              </a:rPr>
              <a:t>multiple </a:t>
            </a:r>
            <a:r>
              <a:rPr lang="en-US" sz="2800" dirty="0">
                <a:solidFill>
                  <a:prstClr val="black"/>
                </a:solidFill>
                <a:latin typeface="Calibri" panose="020F0502020204030204" pitchFamily="34" charset="0"/>
              </a:rPr>
              <a:t>holes in bowel closed by stapling or ligation to prevent further spillage of content </a:t>
            </a:r>
          </a:p>
          <a:p>
            <a:pPr marL="758032" lvl="2" indent="-184547">
              <a:spcBef>
                <a:spcPts val="225"/>
              </a:spcBef>
              <a:buClr>
                <a:srgbClr val="53548A"/>
              </a:buClr>
              <a:buNone/>
            </a:pPr>
            <a:r>
              <a:rPr lang="en-US" sz="2800" dirty="0" smtClean="0">
                <a:solidFill>
                  <a:prstClr val="black"/>
                </a:solidFill>
                <a:latin typeface="Calibri" panose="020F0502020204030204" pitchFamily="34" charset="0"/>
              </a:rPr>
              <a:t>Therapeutic </a:t>
            </a:r>
            <a:r>
              <a:rPr lang="en-US" sz="2800" dirty="0">
                <a:solidFill>
                  <a:prstClr val="black"/>
                </a:solidFill>
                <a:latin typeface="Calibri" panose="020F0502020204030204" pitchFamily="34" charset="0"/>
              </a:rPr>
              <a:t>packing</a:t>
            </a:r>
          </a:p>
          <a:p>
            <a:pPr marL="758032" lvl="2" indent="-184547">
              <a:spcBef>
                <a:spcPts val="225"/>
              </a:spcBef>
              <a:buClr>
                <a:srgbClr val="53548A"/>
              </a:buClr>
              <a:buNone/>
            </a:pPr>
            <a:r>
              <a:rPr lang="en-US" sz="2800" dirty="0">
                <a:solidFill>
                  <a:prstClr val="black"/>
                </a:solidFill>
                <a:latin typeface="Calibri" panose="020F0502020204030204" pitchFamily="34" charset="0"/>
              </a:rPr>
              <a:t> Manual occlusion of the Aorta .</a:t>
            </a:r>
          </a:p>
          <a:p>
            <a:pPr marL="758032" lvl="2" indent="-184547">
              <a:spcBef>
                <a:spcPts val="225"/>
              </a:spcBef>
              <a:buClr>
                <a:srgbClr val="53548A"/>
              </a:buClr>
              <a:buNone/>
            </a:pPr>
            <a:r>
              <a:rPr lang="en-US" sz="2800" dirty="0">
                <a:solidFill>
                  <a:prstClr val="black"/>
                </a:solidFill>
                <a:latin typeface="Calibri" panose="020F0502020204030204" pitchFamily="34" charset="0"/>
              </a:rPr>
              <a:t>Splenic , Renal , and Pancreatic tail injuries make them candidates for total or partial resection.</a:t>
            </a:r>
          </a:p>
          <a:p>
            <a:pPr marL="758032" lvl="2" indent="-184547">
              <a:spcBef>
                <a:spcPts val="225"/>
              </a:spcBef>
              <a:buClr>
                <a:srgbClr val="53548A"/>
              </a:buClr>
              <a:buNone/>
            </a:pPr>
            <a:r>
              <a:rPr lang="en-US" sz="2800" dirty="0">
                <a:solidFill>
                  <a:prstClr val="black"/>
                </a:solidFill>
                <a:latin typeface="Calibri" panose="020F0502020204030204" pitchFamily="34" charset="0"/>
              </a:rPr>
              <a:t> Liver : Packing or Pringle </a:t>
            </a:r>
            <a:r>
              <a:rPr lang="en-US" sz="2800" dirty="0" err="1">
                <a:solidFill>
                  <a:prstClr val="black"/>
                </a:solidFill>
                <a:latin typeface="Calibri" panose="020F0502020204030204" pitchFamily="34" charset="0"/>
              </a:rPr>
              <a:t>manouver</a:t>
            </a:r>
            <a:r>
              <a:rPr lang="en-US" sz="2800" dirty="0">
                <a:solidFill>
                  <a:prstClr val="black"/>
                </a:solidFill>
                <a:latin typeface="Calibri" panose="020F0502020204030204" pitchFamily="34" charset="0"/>
              </a:rPr>
              <a:t> if the bleeding is not controlled</a:t>
            </a:r>
          </a:p>
          <a:p>
            <a:pPr marL="308372" lvl="1" indent="0">
              <a:spcBef>
                <a:spcPts val="225"/>
              </a:spcBef>
              <a:buClr>
                <a:srgbClr val="53548A"/>
              </a:buClr>
              <a:buNone/>
            </a:pPr>
            <a:endParaRPr lang="en-US" sz="2800" dirty="0">
              <a:solidFill>
                <a:prstClr val="black"/>
              </a:solidFill>
              <a:latin typeface="Calibri" panose="020F0502020204030204" pitchFamily="34" charset="0"/>
            </a:endParaRPr>
          </a:p>
          <a:p>
            <a:pPr marL="0" indent="0" algn="ctr">
              <a:buNone/>
            </a:pPr>
            <a:endParaRPr lang="en-US" dirty="0"/>
          </a:p>
        </p:txBody>
      </p:sp>
    </p:spTree>
    <p:extLst>
      <p:ext uri="{BB962C8B-B14F-4D97-AF65-F5344CB8AC3E}">
        <p14:creationId xmlns:p14="http://schemas.microsoft.com/office/powerpoint/2010/main" val="318432403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7368" y="1052736"/>
            <a:ext cx="5176435" cy="5112568"/>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1984" y="1052736"/>
            <a:ext cx="5616624" cy="4320480"/>
          </a:xfrm>
          <a:prstGeom prst="rect">
            <a:avLst/>
          </a:prstGeom>
        </p:spPr>
      </p:pic>
    </p:spTree>
    <p:extLst>
      <p:ext uri="{BB962C8B-B14F-4D97-AF65-F5344CB8AC3E}">
        <p14:creationId xmlns:p14="http://schemas.microsoft.com/office/powerpoint/2010/main" val="3733186264"/>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228600"/>
            <a:ext cx="12192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anose="020B0603020202020204" pitchFamily="34" charset="0"/>
              </a:defRPr>
            </a:lvl2pPr>
            <a:lvl3pPr algn="l" rtl="0" eaLnBrk="0" fontAlgn="base" hangingPunct="0">
              <a:spcBef>
                <a:spcPct val="0"/>
              </a:spcBef>
              <a:spcAft>
                <a:spcPct val="0"/>
              </a:spcAft>
              <a:defRPr sz="4000">
                <a:solidFill>
                  <a:schemeClr val="tx2"/>
                </a:solidFill>
                <a:latin typeface="Trebuchet MS" panose="020B0603020202020204" pitchFamily="34" charset="0"/>
              </a:defRPr>
            </a:lvl3pPr>
            <a:lvl4pPr algn="l" rtl="0" eaLnBrk="0" fontAlgn="base" hangingPunct="0">
              <a:spcBef>
                <a:spcPct val="0"/>
              </a:spcBef>
              <a:spcAft>
                <a:spcPct val="0"/>
              </a:spcAft>
              <a:defRPr sz="4000">
                <a:solidFill>
                  <a:schemeClr val="tx2"/>
                </a:solidFill>
                <a:latin typeface="Trebuchet MS" panose="020B0603020202020204" pitchFamily="34" charset="0"/>
              </a:defRPr>
            </a:lvl4pPr>
            <a:lvl5pPr algn="l" rtl="0" eaLnBrk="0" fontAlgn="base" hangingPunct="0">
              <a:spcBef>
                <a:spcPct val="0"/>
              </a:spcBef>
              <a:spcAft>
                <a:spcPct val="0"/>
              </a:spcAft>
              <a:defRPr sz="4000">
                <a:solidFill>
                  <a:schemeClr val="tx2"/>
                </a:solidFill>
                <a:latin typeface="Trebuchet MS" panose="020B0603020202020204" pitchFamily="34" charset="0"/>
              </a:defRPr>
            </a:lvl5pPr>
            <a:lvl6pPr marL="457200" algn="l" rtl="0" fontAlgn="base">
              <a:spcBef>
                <a:spcPct val="0"/>
              </a:spcBef>
              <a:spcAft>
                <a:spcPct val="0"/>
              </a:spcAft>
              <a:defRPr sz="4000">
                <a:solidFill>
                  <a:schemeClr val="tx2"/>
                </a:solidFill>
                <a:latin typeface="Trebuchet MS" panose="020B0603020202020204" pitchFamily="34" charset="0"/>
              </a:defRPr>
            </a:lvl6pPr>
            <a:lvl7pPr marL="914400" algn="l" rtl="0" fontAlgn="base">
              <a:spcBef>
                <a:spcPct val="0"/>
              </a:spcBef>
              <a:spcAft>
                <a:spcPct val="0"/>
              </a:spcAft>
              <a:defRPr sz="4000">
                <a:solidFill>
                  <a:schemeClr val="tx2"/>
                </a:solidFill>
                <a:latin typeface="Trebuchet MS" panose="020B0603020202020204" pitchFamily="34" charset="0"/>
              </a:defRPr>
            </a:lvl7pPr>
            <a:lvl8pPr marL="1371600" algn="l" rtl="0" fontAlgn="base">
              <a:spcBef>
                <a:spcPct val="0"/>
              </a:spcBef>
              <a:spcAft>
                <a:spcPct val="0"/>
              </a:spcAft>
              <a:defRPr sz="4000">
                <a:solidFill>
                  <a:schemeClr val="tx2"/>
                </a:solidFill>
                <a:latin typeface="Trebuchet MS" panose="020B0603020202020204" pitchFamily="34" charset="0"/>
              </a:defRPr>
            </a:lvl8pPr>
            <a:lvl9pPr marL="1828800" algn="l" rtl="0" fontAlgn="base">
              <a:spcBef>
                <a:spcPct val="0"/>
              </a:spcBef>
              <a:spcAft>
                <a:spcPct val="0"/>
              </a:spcAft>
              <a:defRPr sz="4000">
                <a:solidFill>
                  <a:schemeClr val="tx2"/>
                </a:solidFill>
                <a:latin typeface="Trebuchet MS" panose="020B0603020202020204" pitchFamily="34" charset="0"/>
              </a:defRPr>
            </a:lvl9pPr>
          </a:lstStyle>
          <a:p>
            <a:pPr algn="ctr">
              <a:spcBef>
                <a:spcPts val="0"/>
              </a:spcBef>
              <a:defRPr/>
            </a:pPr>
            <a:r>
              <a:rPr lang="en-US" sz="4400" b="1" dirty="0" smtClean="0">
                <a:ln w="31550" cmpd="sng">
                  <a:gradFill>
                    <a:gsLst>
                      <a:gs pos="70000">
                        <a:srgbClr val="5C92B5">
                          <a:shade val="50000"/>
                          <a:satMod val="190000"/>
                        </a:srgbClr>
                      </a:gs>
                      <a:gs pos="0">
                        <a:srgbClr val="5C92B5">
                          <a:tint val="77000"/>
                          <a:satMod val="180000"/>
                        </a:srgb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alibri" pitchFamily="34" charset="0"/>
              </a:rPr>
              <a:t>Stage 2 (Cont.)</a:t>
            </a:r>
            <a:endParaRPr lang="ar-JO" sz="4800" dirty="0">
              <a:solidFill>
                <a:srgbClr val="632E62"/>
              </a:solidFill>
            </a:endParaRPr>
          </a:p>
        </p:txBody>
      </p:sp>
      <p:sp>
        <p:nvSpPr>
          <p:cNvPr id="5" name="Content Placeholder 4"/>
          <p:cNvSpPr>
            <a:spLocks noGrp="1"/>
          </p:cNvSpPr>
          <p:nvPr>
            <p:ph sz="quarter" idx="1"/>
          </p:nvPr>
        </p:nvSpPr>
        <p:spPr/>
        <p:txBody>
          <a:bodyPr>
            <a:normAutofit/>
          </a:bodyPr>
          <a:lstStyle/>
          <a:p>
            <a:pPr marL="594122" lvl="1" indent="-285750" algn="l">
              <a:spcBef>
                <a:spcPts val="225"/>
              </a:spcBef>
              <a:buClr>
                <a:srgbClr val="53548A"/>
              </a:buClr>
              <a:buNone/>
            </a:pPr>
            <a:r>
              <a:rPr lang="en-US" sz="3600" b="1" dirty="0" smtClean="0">
                <a:solidFill>
                  <a:prstClr val="black"/>
                </a:solidFill>
                <a:latin typeface="Calibri" panose="020F0502020204030204" pitchFamily="34" charset="0"/>
              </a:rPr>
              <a:t>Temporary closure using</a:t>
            </a:r>
            <a:r>
              <a:rPr lang="en-US" sz="3600" dirty="0" smtClean="0">
                <a:solidFill>
                  <a:prstClr val="black"/>
                </a:solidFill>
                <a:latin typeface="Calibri" panose="020F0502020204030204" pitchFamily="34" charset="0"/>
              </a:rPr>
              <a:t>: </a:t>
            </a:r>
          </a:p>
          <a:p>
            <a:pPr marL="594122" lvl="1" indent="-285750">
              <a:spcBef>
                <a:spcPts val="225"/>
              </a:spcBef>
              <a:buClr>
                <a:srgbClr val="53548A"/>
              </a:buClr>
              <a:buNone/>
            </a:pPr>
            <a:r>
              <a:rPr lang="en-US" sz="3200" b="1" dirty="0">
                <a:solidFill>
                  <a:prstClr val="black"/>
                </a:solidFill>
                <a:latin typeface="Calibri" panose="020F0502020204030204" pitchFamily="34" charset="0"/>
              </a:rPr>
              <a:t>Numerous methods of temporary closure exist  Regardless of which method one decides to use it is important that the abdominal fascia is not </a:t>
            </a:r>
            <a:r>
              <a:rPr lang="en-US" sz="3200" b="1" dirty="0" err="1" smtClean="0">
                <a:solidFill>
                  <a:prstClr val="black"/>
                </a:solidFill>
                <a:latin typeface="Calibri" panose="020F0502020204030204" pitchFamily="34" charset="0"/>
              </a:rPr>
              <a:t>reapproximated</a:t>
            </a:r>
            <a:endParaRPr lang="en-US" sz="3200" b="1" dirty="0" smtClean="0">
              <a:solidFill>
                <a:prstClr val="black"/>
              </a:solidFill>
              <a:latin typeface="Calibri" panose="020F0502020204030204" pitchFamily="34" charset="0"/>
            </a:endParaRPr>
          </a:p>
          <a:p>
            <a:pPr marL="594122" lvl="1" indent="-285750">
              <a:spcBef>
                <a:spcPts val="225"/>
              </a:spcBef>
              <a:buClr>
                <a:srgbClr val="53548A"/>
              </a:buClr>
              <a:buNone/>
            </a:pPr>
            <a:r>
              <a:rPr lang="en-US" sz="3200" b="1" dirty="0" smtClean="0">
                <a:solidFill>
                  <a:prstClr val="black"/>
                </a:solidFill>
                <a:latin typeface="Calibri" panose="020F0502020204030204" pitchFamily="34" charset="0"/>
              </a:rPr>
              <a:t>-Towel-clipping </a:t>
            </a:r>
            <a:r>
              <a:rPr lang="en-US" sz="3200" b="1" dirty="0">
                <a:solidFill>
                  <a:prstClr val="black"/>
                </a:solidFill>
                <a:latin typeface="Calibri" panose="020F0502020204030204" pitchFamily="34" charset="0"/>
              </a:rPr>
              <a:t>of skin </a:t>
            </a:r>
            <a:r>
              <a:rPr lang="en-US" sz="3200" b="1" dirty="0" smtClean="0">
                <a:solidFill>
                  <a:prstClr val="black"/>
                </a:solidFill>
                <a:latin typeface="Calibri" panose="020F0502020204030204" pitchFamily="34" charset="0"/>
              </a:rPr>
              <a:t>edges</a:t>
            </a:r>
            <a:endParaRPr lang="en-US" sz="3200" b="1" dirty="0">
              <a:solidFill>
                <a:prstClr val="black"/>
              </a:solidFill>
              <a:latin typeface="Calibri" panose="020F0502020204030204" pitchFamily="34" charset="0"/>
            </a:endParaRPr>
          </a:p>
          <a:p>
            <a:pPr marL="594122" lvl="1" indent="-285750">
              <a:spcBef>
                <a:spcPts val="225"/>
              </a:spcBef>
              <a:buClr>
                <a:srgbClr val="53548A"/>
              </a:buClr>
              <a:buNone/>
            </a:pPr>
            <a:r>
              <a:rPr lang="en-US" sz="3200" b="1" dirty="0" smtClean="0">
                <a:solidFill>
                  <a:prstClr val="black"/>
                </a:solidFill>
                <a:latin typeface="Calibri" panose="020F0502020204030204" pitchFamily="34" charset="0"/>
              </a:rPr>
              <a:t>-Bogota Bag </a:t>
            </a:r>
            <a:endParaRPr lang="en-US" sz="3200" b="1" dirty="0">
              <a:solidFill>
                <a:prstClr val="black"/>
              </a:solidFill>
              <a:latin typeface="Calibri" panose="020F0502020204030204" pitchFamily="34" charset="0"/>
            </a:endParaRPr>
          </a:p>
          <a:p>
            <a:pPr marL="594122" lvl="1" indent="-285750">
              <a:spcBef>
                <a:spcPts val="225"/>
              </a:spcBef>
              <a:buClr>
                <a:srgbClr val="53548A"/>
              </a:buClr>
              <a:buNone/>
            </a:pPr>
            <a:r>
              <a:rPr lang="en-US" sz="3200" b="1" dirty="0" smtClean="0">
                <a:solidFill>
                  <a:prstClr val="black"/>
                </a:solidFill>
                <a:latin typeface="Calibri" panose="020F0502020204030204" pitchFamily="34" charset="0"/>
              </a:rPr>
              <a:t>Bogota Bag is transparent allow inspection of intestine , hemorrhage , leak and gangrene </a:t>
            </a:r>
          </a:p>
        </p:txBody>
      </p:sp>
      <p:sp>
        <p:nvSpPr>
          <p:cNvPr id="6" name="Content Placeholder 2"/>
          <p:cNvSpPr txBox="1">
            <a:spLocks/>
          </p:cNvSpPr>
          <p:nvPr/>
        </p:nvSpPr>
        <p:spPr>
          <a:xfrm>
            <a:off x="609600" y="3124200"/>
            <a:ext cx="10972800" cy="3449638"/>
          </a:xfrm>
          <a:prstGeom prst="rect">
            <a:avLst/>
          </a:prstGeom>
        </p:spPr>
        <p:txBody>
          <a:bodyPr vert="horz">
            <a:normAutofit/>
          </a:bodyPr>
          <a:lstStyle/>
          <a:p>
            <a:pPr>
              <a:spcBef>
                <a:spcPts val="700"/>
              </a:spcBef>
              <a:buClr>
                <a:srgbClr val="92278F"/>
              </a:buClr>
              <a:buSzPct val="60000"/>
              <a:buFont typeface="Wingdings"/>
              <a:buNone/>
              <a:defRPr/>
            </a:pPr>
            <a:endParaRPr lang="ar-JO" sz="2900" dirty="0">
              <a:solidFill>
                <a:prstClr val="black"/>
              </a:solidFill>
              <a:latin typeface="Calibri" panose="020F0502020204030204" pitchFamily="34" charset="0"/>
            </a:endParaRPr>
          </a:p>
        </p:txBody>
      </p:sp>
    </p:spTree>
    <p:extLst>
      <p:ext uri="{BB962C8B-B14F-4D97-AF65-F5344CB8AC3E}">
        <p14:creationId xmlns:p14="http://schemas.microsoft.com/office/powerpoint/2010/main" val="4054628872"/>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4943872" cy="68580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3872" y="-99392"/>
            <a:ext cx="7248128" cy="6957392"/>
          </a:xfrm>
          <a:prstGeom prst="rect">
            <a:avLst/>
          </a:prstGeom>
        </p:spPr>
      </p:pic>
    </p:spTree>
    <p:extLst>
      <p:ext uri="{BB962C8B-B14F-4D97-AF65-F5344CB8AC3E}">
        <p14:creationId xmlns:p14="http://schemas.microsoft.com/office/powerpoint/2010/main" val="390893043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318745490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273844" indent="-191691">
              <a:spcBef>
                <a:spcPts val="225"/>
              </a:spcBef>
              <a:buClr>
                <a:srgbClr val="53548A"/>
              </a:buClr>
              <a:buNone/>
            </a:pPr>
            <a:r>
              <a:rPr lang="en-US" b="1" dirty="0">
                <a:solidFill>
                  <a:srgbClr val="FF0000"/>
                </a:solidFill>
                <a:latin typeface="Calibri" panose="020F0502020204030204" pitchFamily="34" charset="0"/>
              </a:rPr>
              <a:t>Stage III: ICU Resuscitation</a:t>
            </a:r>
          </a:p>
          <a:p>
            <a:pPr marL="717153" lvl="1" indent="-342900">
              <a:spcBef>
                <a:spcPts val="225"/>
              </a:spcBef>
              <a:buClr>
                <a:srgbClr val="53548A"/>
              </a:buClr>
              <a:buNone/>
            </a:pPr>
            <a:r>
              <a:rPr lang="en-US" sz="2400" dirty="0">
                <a:solidFill>
                  <a:schemeClr val="tx1"/>
                </a:solidFill>
                <a:latin typeface="Calibri" panose="020F0502020204030204" pitchFamily="34" charset="0"/>
              </a:rPr>
              <a:t>Resuscitation continued in the intensive care unit the aim of this is the correction of hypothermia, acidosis and coagulopathy. Following this, further physiological investigation or radiological intervention can be carried out.</a:t>
            </a:r>
          </a:p>
          <a:p>
            <a:pPr marL="717153" lvl="1" indent="-342900">
              <a:spcBef>
                <a:spcPts val="225"/>
              </a:spcBef>
              <a:buClr>
                <a:srgbClr val="53548A"/>
              </a:buClr>
              <a:buNone/>
            </a:pPr>
            <a:endParaRPr lang="en-US" sz="2400" dirty="0">
              <a:solidFill>
                <a:schemeClr val="tx1"/>
              </a:solidFill>
              <a:latin typeface="Calibri" panose="020F0502020204030204" pitchFamily="34" charset="0"/>
            </a:endParaRPr>
          </a:p>
          <a:p>
            <a:pPr marL="717153" lvl="1" indent="-342900">
              <a:spcBef>
                <a:spcPts val="225"/>
              </a:spcBef>
              <a:buClr>
                <a:srgbClr val="53548A"/>
              </a:buClr>
              <a:buNone/>
            </a:pPr>
            <a:r>
              <a:rPr lang="en-US" sz="2400" dirty="0">
                <a:solidFill>
                  <a:schemeClr val="tx1"/>
                </a:solidFill>
                <a:latin typeface="Calibri" panose="020F0502020204030204" pitchFamily="34" charset="0"/>
              </a:rPr>
              <a:t>Monitoring for abdominal compartment syndrome development needs to be performed. Failure to recognize this clinical entity is often lethal.</a:t>
            </a:r>
          </a:p>
          <a:p>
            <a:pPr marL="0" indent="0">
              <a:buNone/>
            </a:pPr>
            <a:r>
              <a:rPr lang="en-US" dirty="0">
                <a:latin typeface="Calibri" panose="020F0502020204030204" pitchFamily="34" charset="0"/>
              </a:rPr>
              <a:t> </a:t>
            </a:r>
            <a:endParaRPr lang="ar-JO" dirty="0">
              <a:latin typeface="Calibri" panose="020F0502020204030204" pitchFamily="34" charset="0"/>
            </a:endParaRPr>
          </a:p>
          <a:p>
            <a:pPr marL="0" indent="0">
              <a:buNone/>
            </a:pPr>
            <a:endParaRPr lang="en-US" dirty="0" smtClean="0">
              <a:solidFill>
                <a:srgbClr val="C00000"/>
              </a:solidFill>
            </a:endParaRPr>
          </a:p>
          <a:p>
            <a:pPr marL="0" indent="0">
              <a:buNone/>
            </a:pPr>
            <a:endParaRPr lang="ar-JO" dirty="0">
              <a:solidFill>
                <a:srgbClr val="C00000"/>
              </a:solidFill>
            </a:endParaRPr>
          </a:p>
        </p:txBody>
      </p:sp>
    </p:spTree>
    <p:extLst>
      <p:ext uri="{BB962C8B-B14F-4D97-AF65-F5344CB8AC3E}">
        <p14:creationId xmlns:p14="http://schemas.microsoft.com/office/powerpoint/2010/main" val="157784807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273844" indent="-191691">
              <a:spcBef>
                <a:spcPts val="225"/>
              </a:spcBef>
              <a:buClr>
                <a:schemeClr val="accent1"/>
              </a:buClr>
              <a:buNone/>
            </a:pPr>
            <a:r>
              <a:rPr lang="en-US" b="1" dirty="0">
                <a:solidFill>
                  <a:srgbClr val="FF0000"/>
                </a:solidFill>
                <a:latin typeface="Calibri" panose="020F0502020204030204" pitchFamily="34" charset="0"/>
              </a:rPr>
              <a:t>Stage IV: Subsequent Laparotomy and Definitive surgery </a:t>
            </a:r>
          </a:p>
          <a:p>
            <a:pPr marL="749300" lvl="1" indent="-457200">
              <a:buClr>
                <a:schemeClr val="accent1"/>
              </a:buClr>
              <a:buNone/>
            </a:pPr>
            <a:r>
              <a:rPr lang="en-US" dirty="0">
                <a:solidFill>
                  <a:schemeClr val="tx1"/>
                </a:solidFill>
                <a:latin typeface="Calibri" panose="020F0502020204030204" pitchFamily="34" charset="0"/>
              </a:rPr>
              <a:t>After resuscitation in the ICU has allowed the patient to regain physiologic reserve, generally in 24 to 48 hours, definitive repair can be undertaken. </a:t>
            </a:r>
          </a:p>
          <a:p>
            <a:pPr marL="749300" lvl="1" indent="-457200">
              <a:buClr>
                <a:schemeClr val="accent1"/>
              </a:buClr>
              <a:buNone/>
            </a:pPr>
            <a:r>
              <a:rPr lang="en-US" b="1" dirty="0">
                <a:solidFill>
                  <a:schemeClr val="tx1"/>
                </a:solidFill>
                <a:latin typeface="Calibri" panose="020F0502020204030204" pitchFamily="34" charset="0"/>
              </a:rPr>
              <a:t>Premature</a:t>
            </a:r>
            <a:r>
              <a:rPr lang="en-US" dirty="0">
                <a:solidFill>
                  <a:schemeClr val="tx1"/>
                </a:solidFill>
                <a:latin typeface="Calibri" panose="020F0502020204030204" pitchFamily="34" charset="0"/>
              </a:rPr>
              <a:t> return to theatre will convert a definitive second operation into a </a:t>
            </a:r>
            <a:r>
              <a:rPr lang="en-US" b="1" dirty="0">
                <a:solidFill>
                  <a:schemeClr val="tx1"/>
                </a:solidFill>
                <a:latin typeface="Calibri" panose="020F0502020204030204" pitchFamily="34" charset="0"/>
              </a:rPr>
              <a:t>second damage control procedure </a:t>
            </a:r>
            <a:r>
              <a:rPr lang="en-US" dirty="0">
                <a:solidFill>
                  <a:schemeClr val="tx1"/>
                </a:solidFill>
                <a:latin typeface="Calibri" panose="020F0502020204030204" pitchFamily="34" charset="0"/>
              </a:rPr>
              <a:t>and result in further physiological insult for the patient; however, undue </a:t>
            </a:r>
            <a:r>
              <a:rPr lang="en-US" b="1" dirty="0">
                <a:solidFill>
                  <a:schemeClr val="tx1"/>
                </a:solidFill>
                <a:latin typeface="Calibri" panose="020F0502020204030204" pitchFamily="34" charset="0"/>
              </a:rPr>
              <a:t>delay</a:t>
            </a:r>
            <a:r>
              <a:rPr lang="en-US" dirty="0">
                <a:solidFill>
                  <a:schemeClr val="tx1"/>
                </a:solidFill>
                <a:latin typeface="Calibri" panose="020F0502020204030204" pitchFamily="34" charset="0"/>
              </a:rPr>
              <a:t> may </a:t>
            </a:r>
            <a:r>
              <a:rPr lang="en-US" b="1" dirty="0">
                <a:solidFill>
                  <a:schemeClr val="tx1"/>
                </a:solidFill>
                <a:latin typeface="Calibri" panose="020F0502020204030204" pitchFamily="34" charset="0"/>
              </a:rPr>
              <a:t>increase the risk of intra-abdominal sepsis </a:t>
            </a:r>
            <a:r>
              <a:rPr lang="en-US" dirty="0">
                <a:solidFill>
                  <a:schemeClr val="tx1"/>
                </a:solidFill>
                <a:latin typeface="Calibri" panose="020F0502020204030204" pitchFamily="34" charset="0"/>
              </a:rPr>
              <a:t>and the progression of previously unrecognized injuries. </a:t>
            </a:r>
          </a:p>
          <a:p>
            <a:pPr lvl="0">
              <a:buClr>
                <a:schemeClr val="accent1"/>
              </a:buClr>
              <a:buNone/>
            </a:pPr>
            <a:r>
              <a:rPr lang="en-US" b="1" dirty="0">
                <a:solidFill>
                  <a:srgbClr val="FF0000"/>
                </a:solidFill>
                <a:latin typeface="Calibri" panose="020F0502020204030204" pitchFamily="34" charset="0"/>
              </a:rPr>
              <a:t>Stage V: Abdominal closure</a:t>
            </a:r>
          </a:p>
          <a:p>
            <a:endParaRPr lang="ar-JO" dirty="0"/>
          </a:p>
        </p:txBody>
      </p:sp>
    </p:spTree>
    <p:extLst>
      <p:ext uri="{BB962C8B-B14F-4D97-AF65-F5344CB8AC3E}">
        <p14:creationId xmlns:p14="http://schemas.microsoft.com/office/powerpoint/2010/main" val="31934147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2249488"/>
            <a:ext cx="8363272" cy="4324350"/>
          </a:xfrm>
        </p:spPr>
        <p:txBody>
          <a:bodyPr/>
          <a:lstStyle/>
          <a:p>
            <a:pPr>
              <a:buClr>
                <a:schemeClr val="accent1"/>
              </a:buClr>
            </a:pPr>
            <a:r>
              <a:rPr lang="en-US" sz="2400" dirty="0">
                <a:latin typeface="Calibri" panose="020F0502020204030204" pitchFamily="34" charset="0"/>
              </a:rPr>
              <a:t>Resuscitation of all injuries to the abdomen should follow traditional Advanced Trauma Life Support (ATLS) principles: </a:t>
            </a:r>
          </a:p>
          <a:p>
            <a:pPr>
              <a:buClr>
                <a:schemeClr val="accent1"/>
              </a:buClr>
            </a:pPr>
            <a:endParaRPr lang="en-US" sz="2400" dirty="0">
              <a:latin typeface="Calibri" panose="020F0502020204030204" pitchFamily="34" charset="0"/>
            </a:endParaRPr>
          </a:p>
          <a:p>
            <a:pPr lvl="1">
              <a:buClr>
                <a:schemeClr val="accent1"/>
              </a:buClr>
              <a:buFont typeface="Wingdings" panose="05000000000000000000" pitchFamily="2" charset="2"/>
              <a:buChar char="Ø"/>
            </a:pPr>
            <a:r>
              <a:rPr lang="en-US" sz="2400" dirty="0">
                <a:solidFill>
                  <a:schemeClr val="tx1"/>
                </a:solidFill>
                <a:latin typeface="Calibri" panose="020F0502020204030204" pitchFamily="34" charset="0"/>
              </a:rPr>
              <a:t>Primary Survey (ABCDE) </a:t>
            </a:r>
          </a:p>
          <a:p>
            <a:pPr lvl="1">
              <a:buClr>
                <a:schemeClr val="accent1"/>
              </a:buClr>
              <a:buFont typeface="Wingdings" panose="05000000000000000000" pitchFamily="2" charset="2"/>
              <a:buChar char="Ø"/>
            </a:pPr>
            <a:r>
              <a:rPr lang="en-US" sz="2400" dirty="0">
                <a:solidFill>
                  <a:schemeClr val="tx1"/>
                </a:solidFill>
                <a:latin typeface="Calibri" panose="020F0502020204030204" pitchFamily="34" charset="0"/>
              </a:rPr>
              <a:t>Resuscitation</a:t>
            </a:r>
          </a:p>
          <a:p>
            <a:pPr lvl="1">
              <a:buClr>
                <a:schemeClr val="accent1"/>
              </a:buClr>
              <a:buFont typeface="Wingdings" panose="05000000000000000000" pitchFamily="2" charset="2"/>
              <a:buChar char="Ø"/>
            </a:pPr>
            <a:r>
              <a:rPr lang="en-US" sz="2400" dirty="0">
                <a:solidFill>
                  <a:schemeClr val="tx1"/>
                </a:solidFill>
                <a:latin typeface="Calibri" panose="020F0502020204030204" pitchFamily="34" charset="0"/>
              </a:rPr>
              <a:t>Secondary Survey: </a:t>
            </a:r>
          </a:p>
          <a:p>
            <a:pPr lvl="2">
              <a:buFont typeface="Arial" panose="020B0604020202020204" pitchFamily="34" charset="0"/>
              <a:buChar char="•"/>
            </a:pPr>
            <a:r>
              <a:rPr lang="en-US" dirty="0">
                <a:solidFill>
                  <a:schemeClr val="tx1"/>
                </a:solidFill>
                <a:latin typeface="Calibri" panose="020F0502020204030204" pitchFamily="34" charset="0"/>
              </a:rPr>
              <a:t>History (AMPLE) &amp; head to toe physical examination</a:t>
            </a:r>
          </a:p>
          <a:p>
            <a:pPr lvl="1">
              <a:buClr>
                <a:schemeClr val="accent1"/>
              </a:buClr>
              <a:buFont typeface="Wingdings" panose="05000000000000000000" pitchFamily="2" charset="2"/>
              <a:buChar char="Ø"/>
            </a:pPr>
            <a:r>
              <a:rPr lang="en-US" sz="2400" dirty="0">
                <a:solidFill>
                  <a:schemeClr val="tx1"/>
                </a:solidFill>
                <a:latin typeface="Calibri" panose="020F0502020204030204" pitchFamily="34" charset="0"/>
              </a:rPr>
              <a:t>Continuous monitoring and re-evaluation</a:t>
            </a:r>
          </a:p>
          <a:p>
            <a:pPr lvl="1">
              <a:buClr>
                <a:schemeClr val="accent1"/>
              </a:buClr>
              <a:buFont typeface="Wingdings" panose="05000000000000000000" pitchFamily="2" charset="2"/>
              <a:buChar char="Ø"/>
            </a:pPr>
            <a:r>
              <a:rPr lang="en-US" sz="2400" dirty="0">
                <a:solidFill>
                  <a:schemeClr val="tx1"/>
                </a:solidFill>
                <a:latin typeface="Calibri" panose="020F0502020204030204" pitchFamily="34" charset="0"/>
              </a:rPr>
              <a:t>Definitive care and transfer  </a:t>
            </a:r>
          </a:p>
          <a:p>
            <a:pPr lvl="1">
              <a:buClr>
                <a:schemeClr val="accent1"/>
              </a:buClr>
            </a:pPr>
            <a:endParaRPr lang="en-US" dirty="0">
              <a:latin typeface="Calibri" panose="020F0502020204030204" pitchFamily="34" charset="0"/>
            </a:endParaRPr>
          </a:p>
        </p:txBody>
      </p:sp>
      <p:sp>
        <p:nvSpPr>
          <p:cNvPr id="4" name="Rectangle 3"/>
          <p:cNvSpPr/>
          <p:nvPr/>
        </p:nvSpPr>
        <p:spPr>
          <a:xfrm>
            <a:off x="1524000" y="753070"/>
            <a:ext cx="9144000" cy="923330"/>
          </a:xfrm>
          <a:prstGeom prst="rect">
            <a:avLst/>
          </a:prstGeom>
          <a:noFill/>
        </p:spPr>
        <p:txBody>
          <a:bodyPr>
            <a:spAutoFit/>
          </a:bodyPr>
          <a:lstStyle/>
          <a:p>
            <a:pPr algn="ctr">
              <a:defRPr/>
            </a:pPr>
            <a:r>
              <a:rPr lang="en-US"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alibri" pitchFamily="34" charset="0"/>
              </a:rPr>
              <a:t>Approach to Patient </a:t>
            </a:r>
          </a:p>
        </p:txBody>
      </p:sp>
    </p:spTree>
    <p:extLst>
      <p:ext uri="{BB962C8B-B14F-4D97-AF65-F5344CB8AC3E}">
        <p14:creationId xmlns:p14="http://schemas.microsoft.com/office/powerpoint/2010/main" val="177003463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intra abdominal hypertension and Abdominal compartment syndrome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688" y="1512169"/>
            <a:ext cx="12288688" cy="5445223"/>
          </a:xfrm>
        </p:spPr>
      </p:pic>
    </p:spTree>
    <p:extLst>
      <p:ext uri="{BB962C8B-B14F-4D97-AF65-F5344CB8AC3E}">
        <p14:creationId xmlns:p14="http://schemas.microsoft.com/office/powerpoint/2010/main" val="413584470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p:cNvSpPr>
            <a:spLocks noGrp="1" noChangeArrowheads="1"/>
          </p:cNvSpPr>
          <p:nvPr>
            <p:ph type="title"/>
          </p:nvPr>
        </p:nvSpPr>
        <p:spPr/>
        <p:txBody>
          <a:bodyPr>
            <a:normAutofit fontScale="90000"/>
          </a:bodyPr>
          <a:lstStyle/>
          <a:p>
            <a:r>
              <a:rPr lang="en-US" dirty="0"/>
              <a:t>D</a:t>
            </a:r>
            <a:r>
              <a:rPr lang="en-US" sz="4000" dirty="0"/>
              <a:t>efinitions</a:t>
            </a:r>
            <a:r>
              <a:rPr lang="en-US" dirty="0"/>
              <a:t/>
            </a:r>
            <a:br>
              <a:rPr lang="en-US" dirty="0"/>
            </a:br>
            <a:endParaRPr lang="en-US" dirty="0"/>
          </a:p>
        </p:txBody>
      </p:sp>
      <p:sp>
        <p:nvSpPr>
          <p:cNvPr id="342019" name="Rectangle 3"/>
          <p:cNvSpPr>
            <a:spLocks noGrp="1" noChangeArrowheads="1"/>
          </p:cNvSpPr>
          <p:nvPr>
            <p:ph type="body" idx="1"/>
          </p:nvPr>
        </p:nvSpPr>
        <p:spPr/>
        <p:txBody>
          <a:bodyPr/>
          <a:lstStyle/>
          <a:p>
            <a:pPr>
              <a:lnSpc>
                <a:spcPct val="90000"/>
              </a:lnSpc>
            </a:pPr>
            <a:endParaRPr lang="en-US" sz="1200" dirty="0"/>
          </a:p>
          <a:p>
            <a:pPr>
              <a:lnSpc>
                <a:spcPct val="90000"/>
              </a:lnSpc>
            </a:pPr>
            <a:r>
              <a:rPr lang="en-US" dirty="0"/>
              <a:t>Intra-abdominal Hypertension (IAH): An IAP &gt; 12 mm Hg (often causing occult ischemia) without obvious organ failure</a:t>
            </a:r>
          </a:p>
          <a:p>
            <a:pPr>
              <a:lnSpc>
                <a:spcPct val="90000"/>
              </a:lnSpc>
              <a:buFontTx/>
              <a:buNone/>
            </a:pPr>
            <a:endParaRPr lang="en-US" sz="1200" dirty="0"/>
          </a:p>
          <a:p>
            <a:pPr>
              <a:lnSpc>
                <a:spcPct val="90000"/>
              </a:lnSpc>
            </a:pPr>
            <a:r>
              <a:rPr lang="en-US" dirty="0"/>
              <a:t>Abdominal Compartment Syndrome (ACS): </a:t>
            </a:r>
            <a:r>
              <a:rPr lang="en-US" dirty="0" smtClean="0"/>
              <a:t>IAH &gt;20mmHG </a:t>
            </a:r>
            <a:br>
              <a:rPr lang="en-US" dirty="0" smtClean="0"/>
            </a:br>
            <a:r>
              <a:rPr lang="en-US" dirty="0" smtClean="0"/>
              <a:t>+ </a:t>
            </a:r>
            <a:r>
              <a:rPr lang="en-US" dirty="0"/>
              <a:t>with at least one overt organ </a:t>
            </a:r>
            <a:r>
              <a:rPr lang="en-US" dirty="0" smtClean="0"/>
              <a:t>failure </a:t>
            </a:r>
            <a:endParaRPr lang="en-US" dirty="0"/>
          </a:p>
        </p:txBody>
      </p:sp>
    </p:spTree>
    <p:extLst>
      <p:ext uri="{BB962C8B-B14F-4D97-AF65-F5344CB8AC3E}">
        <p14:creationId xmlns:p14="http://schemas.microsoft.com/office/powerpoint/2010/main" val="19158838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509191"/>
            <a:ext cx="12192000" cy="5160169"/>
          </a:xfrm>
        </p:spPr>
      </p:pic>
      <p:sp>
        <p:nvSpPr>
          <p:cNvPr id="3" name="Title 2"/>
          <p:cNvSpPr>
            <a:spLocks noGrp="1"/>
          </p:cNvSpPr>
          <p:nvPr>
            <p:ph type="title"/>
          </p:nvPr>
        </p:nvSpPr>
        <p:spPr/>
        <p:txBody>
          <a:bodyPr/>
          <a:lstStyle/>
          <a:p>
            <a:pPr algn="ctr"/>
            <a:r>
              <a:rPr lang="en-US" b="1" dirty="0" smtClean="0">
                <a:solidFill>
                  <a:srgbClr val="C00000"/>
                </a:solidFill>
              </a:rPr>
              <a:t>Grading of IAH:</a:t>
            </a:r>
            <a:endParaRPr lang="ar-JO" b="1" dirty="0">
              <a:solidFill>
                <a:srgbClr val="C00000"/>
              </a:solidFill>
            </a:endParaRPr>
          </a:p>
        </p:txBody>
      </p:sp>
    </p:spTree>
    <p:extLst>
      <p:ext uri="{BB962C8B-B14F-4D97-AF65-F5344CB8AC3E}">
        <p14:creationId xmlns:p14="http://schemas.microsoft.com/office/powerpoint/2010/main" val="298104318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solidFill>
                  <a:schemeClr val="tx1"/>
                </a:solidFill>
              </a:rPr>
              <a:t>ACS can be classified primary or secondary.</a:t>
            </a:r>
          </a:p>
          <a:p>
            <a:endParaRPr lang="en-US" dirty="0">
              <a:solidFill>
                <a:schemeClr val="tx1"/>
              </a:solidFill>
            </a:endParaRPr>
          </a:p>
          <a:p>
            <a:r>
              <a:rPr lang="en-US" dirty="0" smtClean="0">
                <a:solidFill>
                  <a:srgbClr val="C00000"/>
                </a:solidFill>
              </a:rPr>
              <a:t>Primary  </a:t>
            </a:r>
            <a:r>
              <a:rPr lang="en-US" dirty="0" smtClean="0">
                <a:solidFill>
                  <a:schemeClr val="tx1"/>
                </a:solidFill>
              </a:rPr>
              <a:t>ACS is due to injury or disease in the </a:t>
            </a:r>
            <a:r>
              <a:rPr lang="en-US" dirty="0" err="1" smtClean="0">
                <a:solidFill>
                  <a:schemeClr val="tx1"/>
                </a:solidFill>
              </a:rPr>
              <a:t>abdominopelvic</a:t>
            </a:r>
            <a:r>
              <a:rPr lang="en-US" dirty="0" smtClean="0">
                <a:solidFill>
                  <a:schemeClr val="tx1"/>
                </a:solidFill>
              </a:rPr>
              <a:t> region (</a:t>
            </a:r>
            <a:r>
              <a:rPr lang="en-US" dirty="0" err="1" smtClean="0">
                <a:solidFill>
                  <a:schemeClr val="tx1"/>
                </a:solidFill>
              </a:rPr>
              <a:t>eg</a:t>
            </a:r>
            <a:r>
              <a:rPr lang="en-US" dirty="0" smtClean="0">
                <a:solidFill>
                  <a:schemeClr val="tx1"/>
                </a:solidFill>
              </a:rPr>
              <a:t> , abdominal trauma , </a:t>
            </a:r>
            <a:r>
              <a:rPr lang="en-US" dirty="0" err="1" smtClean="0">
                <a:solidFill>
                  <a:schemeClr val="tx1"/>
                </a:solidFill>
              </a:rPr>
              <a:t>hemopertinum</a:t>
            </a:r>
            <a:r>
              <a:rPr lang="en-US" dirty="0" smtClean="0">
                <a:solidFill>
                  <a:schemeClr val="tx1"/>
                </a:solidFill>
              </a:rPr>
              <a:t> ,pancreatitis ) intervention ( surgical, radiologic)  .</a:t>
            </a:r>
          </a:p>
          <a:p>
            <a:endParaRPr lang="en-US" dirty="0">
              <a:solidFill>
                <a:schemeClr val="tx1"/>
              </a:solidFill>
            </a:endParaRPr>
          </a:p>
          <a:p>
            <a:r>
              <a:rPr lang="en-US" dirty="0" smtClean="0">
                <a:solidFill>
                  <a:srgbClr val="C00000"/>
                </a:solidFill>
              </a:rPr>
              <a:t>Secondary </a:t>
            </a:r>
            <a:r>
              <a:rPr lang="en-US" dirty="0" smtClean="0">
                <a:solidFill>
                  <a:schemeClr val="tx1"/>
                </a:solidFill>
              </a:rPr>
              <a:t>ACS refers to condition that do not originate in the abdomen or pelvis (</a:t>
            </a:r>
            <a:r>
              <a:rPr lang="en-US" dirty="0" err="1" smtClean="0">
                <a:solidFill>
                  <a:schemeClr val="tx1"/>
                </a:solidFill>
              </a:rPr>
              <a:t>eg</a:t>
            </a:r>
            <a:r>
              <a:rPr lang="en-US" dirty="0" smtClean="0">
                <a:solidFill>
                  <a:schemeClr val="tx1"/>
                </a:solidFill>
              </a:rPr>
              <a:t> , fluid resuscitation , sepsis, burn) </a:t>
            </a:r>
            <a:endParaRPr lang="ar-JO" dirty="0">
              <a:solidFill>
                <a:srgbClr val="C00000"/>
              </a:solidFill>
            </a:endParaRPr>
          </a:p>
        </p:txBody>
      </p:sp>
      <p:sp>
        <p:nvSpPr>
          <p:cNvPr id="3" name="Title 2"/>
          <p:cNvSpPr>
            <a:spLocks noGrp="1"/>
          </p:cNvSpPr>
          <p:nvPr>
            <p:ph type="title"/>
          </p:nvPr>
        </p:nvSpPr>
        <p:spPr/>
        <p:txBody>
          <a:bodyPr/>
          <a:lstStyle/>
          <a:p>
            <a:pPr algn="ctr"/>
            <a:r>
              <a:rPr lang="en-US" dirty="0" smtClean="0">
                <a:solidFill>
                  <a:srgbClr val="C00000"/>
                </a:solidFill>
              </a:rPr>
              <a:t>ETIOLIGY </a:t>
            </a:r>
            <a:endParaRPr lang="ar-JO" dirty="0">
              <a:solidFill>
                <a:srgbClr val="C00000"/>
              </a:solidFill>
            </a:endParaRPr>
          </a:p>
        </p:txBody>
      </p:sp>
    </p:spTree>
    <p:extLst>
      <p:ext uri="{BB962C8B-B14F-4D97-AF65-F5344CB8AC3E}">
        <p14:creationId xmlns:p14="http://schemas.microsoft.com/office/powerpoint/2010/main" val="307737436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khalid\Desktop\IAP.jpg"/>
          <p:cNvPicPr>
            <a:picLocks noChangeAspect="1" noChangeArrowheads="1"/>
          </p:cNvPicPr>
          <p:nvPr/>
        </p:nvPicPr>
        <p:blipFill>
          <a:blip r:embed="rId2"/>
          <a:srcRect/>
          <a:stretch>
            <a:fillRect/>
          </a:stretch>
        </p:blipFill>
        <p:spPr bwMode="auto">
          <a:xfrm>
            <a:off x="539751" y="1047750"/>
            <a:ext cx="11112500" cy="4762500"/>
          </a:xfrm>
          <a:prstGeom prst="rect">
            <a:avLst/>
          </a:prstGeom>
          <a:noFill/>
        </p:spPr>
      </p:pic>
    </p:spTree>
    <p:extLst>
      <p:ext uri="{BB962C8B-B14F-4D97-AF65-F5344CB8AC3E}">
        <p14:creationId xmlns:p14="http://schemas.microsoft.com/office/powerpoint/2010/main" val="68440168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khalid\Desktop\occult-organ-ischemia.png"/>
          <p:cNvPicPr>
            <a:picLocks noChangeAspect="1" noChangeArrowheads="1"/>
          </p:cNvPicPr>
          <p:nvPr/>
        </p:nvPicPr>
        <p:blipFill>
          <a:blip r:embed="rId2"/>
          <a:srcRect/>
          <a:stretch>
            <a:fillRect/>
          </a:stretch>
        </p:blipFill>
        <p:spPr bwMode="auto">
          <a:xfrm>
            <a:off x="304801" y="609600"/>
            <a:ext cx="11544300" cy="5638800"/>
          </a:xfrm>
          <a:prstGeom prst="rect">
            <a:avLst/>
          </a:prstGeom>
          <a:noFill/>
        </p:spPr>
      </p:pic>
    </p:spTree>
    <p:extLst>
      <p:ext uri="{BB962C8B-B14F-4D97-AF65-F5344CB8AC3E}">
        <p14:creationId xmlns:p14="http://schemas.microsoft.com/office/powerpoint/2010/main" val="29526891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10000"/>
          </a:bodyPr>
          <a:lstStyle/>
          <a:p>
            <a:r>
              <a:rPr lang="en-US" dirty="0">
                <a:solidFill>
                  <a:schemeClr val="tx1"/>
                </a:solidFill>
              </a:rPr>
              <a:t> The history varies depending on the cause of abdominal compartment syndrome, but abdominal pain is commonly present. Abdominal pain may precede the development of abdominal compartment syndrome and may be directly related to a precipitating event, such as blunt abdominal trauma or pancreatitis</a:t>
            </a:r>
            <a:r>
              <a:rPr lang="en-US" dirty="0" smtClean="0">
                <a:solidFill>
                  <a:schemeClr val="tx1"/>
                </a:solidFill>
              </a:rPr>
              <a:t>.</a:t>
            </a:r>
          </a:p>
          <a:p>
            <a:r>
              <a:rPr lang="en-US" dirty="0" smtClean="0">
                <a:solidFill>
                  <a:schemeClr val="tx1"/>
                </a:solidFill>
              </a:rPr>
              <a:t>patients </a:t>
            </a:r>
            <a:r>
              <a:rPr lang="en-US" dirty="0">
                <a:solidFill>
                  <a:schemeClr val="tx1"/>
                </a:solidFill>
              </a:rPr>
              <a:t>who develop abdominal compartment syndrome may be unable to communicate, because they are often intubated and critically ill</a:t>
            </a:r>
            <a:r>
              <a:rPr lang="en-US" dirty="0" smtClean="0">
                <a:solidFill>
                  <a:schemeClr val="tx1"/>
                </a:solidFill>
              </a:rPr>
              <a:t>.</a:t>
            </a:r>
          </a:p>
          <a:p>
            <a:r>
              <a:rPr lang="en-US" dirty="0">
                <a:solidFill>
                  <a:schemeClr val="tx1"/>
                </a:solidFill>
              </a:rPr>
              <a:t>Signs and symptoms can include the following</a:t>
            </a:r>
            <a:r>
              <a:rPr lang="en-US" dirty="0" smtClean="0">
                <a:solidFill>
                  <a:schemeClr val="tx1"/>
                </a:solidFill>
              </a:rPr>
              <a:t>:</a:t>
            </a:r>
          </a:p>
          <a:p>
            <a:r>
              <a:rPr lang="en-US" dirty="0" smtClean="0">
                <a:solidFill>
                  <a:schemeClr val="tx1"/>
                </a:solidFill>
              </a:rPr>
              <a:t>-Tense distended abdomen </a:t>
            </a:r>
          </a:p>
          <a:p>
            <a:r>
              <a:rPr lang="en-US" dirty="0">
                <a:solidFill>
                  <a:schemeClr val="tx1"/>
                </a:solidFill>
              </a:rPr>
              <a:t>-Difficulty </a:t>
            </a:r>
            <a:r>
              <a:rPr lang="en-US" dirty="0" smtClean="0">
                <a:solidFill>
                  <a:schemeClr val="tx1"/>
                </a:solidFill>
              </a:rPr>
              <a:t>breathing</a:t>
            </a:r>
          </a:p>
          <a:p>
            <a:r>
              <a:rPr lang="en-US" dirty="0" smtClean="0">
                <a:solidFill>
                  <a:schemeClr val="tx1"/>
                </a:solidFill>
              </a:rPr>
              <a:t>-oliguria </a:t>
            </a:r>
          </a:p>
          <a:p>
            <a:pPr marL="0" indent="0">
              <a:buNone/>
            </a:pPr>
            <a:r>
              <a:rPr lang="en-US" dirty="0">
                <a:solidFill>
                  <a:schemeClr val="tx1"/>
                </a:solidFill>
              </a:rPr>
              <a:t> </a:t>
            </a:r>
            <a:endParaRPr lang="ar-JO" dirty="0">
              <a:solidFill>
                <a:schemeClr val="tx1"/>
              </a:solidFill>
            </a:endParaRPr>
          </a:p>
        </p:txBody>
      </p:sp>
      <p:sp>
        <p:nvSpPr>
          <p:cNvPr id="3" name="Title 2"/>
          <p:cNvSpPr>
            <a:spLocks noGrp="1"/>
          </p:cNvSpPr>
          <p:nvPr>
            <p:ph type="title"/>
          </p:nvPr>
        </p:nvSpPr>
        <p:spPr/>
        <p:txBody>
          <a:bodyPr/>
          <a:lstStyle/>
          <a:p>
            <a:pPr algn="ctr"/>
            <a:r>
              <a:rPr lang="en-US" dirty="0" smtClean="0">
                <a:solidFill>
                  <a:srgbClr val="C00000"/>
                </a:solidFill>
              </a:rPr>
              <a:t>Clinical presentation </a:t>
            </a:r>
            <a:endParaRPr lang="ar-JO" dirty="0">
              <a:solidFill>
                <a:srgbClr val="C00000"/>
              </a:solidFill>
            </a:endParaRPr>
          </a:p>
        </p:txBody>
      </p:sp>
    </p:spTree>
    <p:extLst>
      <p:ext uri="{BB962C8B-B14F-4D97-AF65-F5344CB8AC3E}">
        <p14:creationId xmlns:p14="http://schemas.microsoft.com/office/powerpoint/2010/main" val="164988572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 </a:t>
            </a:r>
            <a:r>
              <a:rPr lang="en-US" sz="2800" b="1" i="1" dirty="0" smtClean="0"/>
              <a:t>Definitive diagnosis of ACS requires measurement of IAP.</a:t>
            </a:r>
          </a:p>
          <a:p>
            <a:pPr marL="0" indent="0">
              <a:buNone/>
            </a:pPr>
            <a:endParaRPr lang="en-US" sz="2800" b="1" i="1" dirty="0" smtClean="0"/>
          </a:p>
          <a:p>
            <a:r>
              <a:rPr lang="en-US" sz="2800" b="1" i="1" dirty="0" smtClean="0"/>
              <a:t>Can be done indirectly using </a:t>
            </a:r>
            <a:r>
              <a:rPr lang="en-US" sz="2800" b="1" i="1" dirty="0" err="1" smtClean="0"/>
              <a:t>intragastric</a:t>
            </a:r>
            <a:r>
              <a:rPr lang="en-US" sz="2800" b="1" i="1" dirty="0" smtClean="0"/>
              <a:t> , </a:t>
            </a:r>
            <a:r>
              <a:rPr lang="en-US" sz="2800" b="1" i="1" dirty="0" err="1" smtClean="0"/>
              <a:t>intracolonic</a:t>
            </a:r>
            <a:r>
              <a:rPr lang="en-US" sz="2800" b="1" i="1" dirty="0" smtClean="0"/>
              <a:t> ,</a:t>
            </a:r>
            <a:r>
              <a:rPr lang="en-US" sz="2800" b="1" i="1" dirty="0" err="1" smtClean="0"/>
              <a:t>intravesical</a:t>
            </a:r>
            <a:r>
              <a:rPr lang="en-US" sz="2800" b="1" i="1" dirty="0" smtClean="0"/>
              <a:t> (bladder), IVC Catheter. </a:t>
            </a:r>
          </a:p>
          <a:p>
            <a:r>
              <a:rPr lang="en-US" sz="2800" b="1" i="1" dirty="0" smtClean="0"/>
              <a:t> </a:t>
            </a:r>
            <a:r>
              <a:rPr lang="en-US" sz="2800" b="1" i="1" dirty="0" err="1" smtClean="0"/>
              <a:t>Intravesical</a:t>
            </a:r>
            <a:r>
              <a:rPr lang="en-US" sz="2800" b="1" i="1" dirty="0" smtClean="0"/>
              <a:t>  It </a:t>
            </a:r>
            <a:r>
              <a:rPr lang="en-US" sz="2800" b="1" i="1" dirty="0"/>
              <a:t>is simple ,minimally invasive ,accurate and material available in all ICU.</a:t>
            </a:r>
          </a:p>
          <a:p>
            <a:endParaRPr lang="en-US" sz="2800" b="1" i="1" dirty="0" smtClean="0"/>
          </a:p>
          <a:p>
            <a:pPr marL="0" indent="0">
              <a:buNone/>
            </a:pPr>
            <a:endParaRPr lang="ar-JO" dirty="0"/>
          </a:p>
        </p:txBody>
      </p:sp>
      <p:sp>
        <p:nvSpPr>
          <p:cNvPr id="3" name="Title 2"/>
          <p:cNvSpPr>
            <a:spLocks noGrp="1"/>
          </p:cNvSpPr>
          <p:nvPr>
            <p:ph type="title"/>
          </p:nvPr>
        </p:nvSpPr>
        <p:spPr/>
        <p:txBody>
          <a:bodyPr/>
          <a:lstStyle/>
          <a:p>
            <a:pPr algn="ctr"/>
            <a:r>
              <a:rPr lang="en-US" dirty="0" smtClean="0">
                <a:solidFill>
                  <a:srgbClr val="C00000"/>
                </a:solidFill>
              </a:rPr>
              <a:t>Diagnostic evaluation </a:t>
            </a:r>
            <a:endParaRPr lang="ar-JO" dirty="0">
              <a:solidFill>
                <a:srgbClr val="C00000"/>
              </a:solidFill>
            </a:endParaRPr>
          </a:p>
        </p:txBody>
      </p:sp>
    </p:spTree>
    <p:extLst>
      <p:ext uri="{BB962C8B-B14F-4D97-AF65-F5344CB8AC3E}">
        <p14:creationId xmlns:p14="http://schemas.microsoft.com/office/powerpoint/2010/main" val="79980915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484784"/>
            <a:ext cx="12192000" cy="5373216"/>
          </a:xfrm>
        </p:spPr>
      </p:pic>
      <p:sp>
        <p:nvSpPr>
          <p:cNvPr id="3" name="Title 2"/>
          <p:cNvSpPr>
            <a:spLocks noGrp="1"/>
          </p:cNvSpPr>
          <p:nvPr>
            <p:ph type="title"/>
          </p:nvPr>
        </p:nvSpPr>
        <p:spPr/>
        <p:txBody>
          <a:bodyPr/>
          <a:lstStyle/>
          <a:p>
            <a:pPr algn="ctr"/>
            <a:r>
              <a:rPr lang="en-US" dirty="0" err="1" smtClean="0">
                <a:solidFill>
                  <a:srgbClr val="C00000"/>
                </a:solidFill>
              </a:rPr>
              <a:t>Iap</a:t>
            </a:r>
            <a:r>
              <a:rPr lang="en-US" dirty="0" smtClean="0">
                <a:solidFill>
                  <a:srgbClr val="C00000"/>
                </a:solidFill>
              </a:rPr>
              <a:t> measurement  </a:t>
            </a:r>
            <a:endParaRPr lang="ar-JO" dirty="0">
              <a:solidFill>
                <a:srgbClr val="C00000"/>
              </a:solidFill>
            </a:endParaRPr>
          </a:p>
        </p:txBody>
      </p:sp>
    </p:spTree>
    <p:extLst>
      <p:ext uri="{BB962C8B-B14F-4D97-AF65-F5344CB8AC3E}">
        <p14:creationId xmlns:p14="http://schemas.microsoft.com/office/powerpoint/2010/main" val="72662215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solidFill>
                  <a:srgbClr val="C00000"/>
                </a:solidFill>
              </a:rPr>
              <a:t>mangment</a:t>
            </a:r>
            <a:endParaRPr lang="en-US" dirty="0">
              <a:solidFill>
                <a:srgbClr val="C00000"/>
              </a:solidFill>
            </a:endParaRPr>
          </a:p>
        </p:txBody>
      </p:sp>
      <p:sp>
        <p:nvSpPr>
          <p:cNvPr id="3" name="Content Placeholder 2"/>
          <p:cNvSpPr>
            <a:spLocks noGrp="1"/>
          </p:cNvSpPr>
          <p:nvPr>
            <p:ph sz="quarter" idx="1"/>
          </p:nvPr>
        </p:nvSpPr>
        <p:spPr/>
        <p:txBody>
          <a:bodyPr>
            <a:normAutofit/>
          </a:bodyPr>
          <a:lstStyle/>
          <a:p>
            <a:r>
              <a:rPr lang="en-US" dirty="0" err="1"/>
              <a:t>Icu</a:t>
            </a:r>
            <a:r>
              <a:rPr lang="en-US" dirty="0"/>
              <a:t> admission with close </a:t>
            </a:r>
            <a:r>
              <a:rPr lang="en-US" dirty="0" err="1"/>
              <a:t>monitring</a:t>
            </a:r>
            <a:r>
              <a:rPr lang="en-US" dirty="0"/>
              <a:t>.</a:t>
            </a:r>
          </a:p>
          <a:p>
            <a:r>
              <a:rPr lang="en-US" dirty="0"/>
              <a:t>IAP  </a:t>
            </a:r>
            <a:r>
              <a:rPr lang="en-US" dirty="0" err="1"/>
              <a:t>monitring</a:t>
            </a:r>
            <a:r>
              <a:rPr lang="en-US" dirty="0"/>
              <a:t>.</a:t>
            </a:r>
          </a:p>
          <a:p>
            <a:r>
              <a:rPr lang="en-US" dirty="0"/>
              <a:t>Oxygen mask.</a:t>
            </a:r>
          </a:p>
          <a:p>
            <a:r>
              <a:rPr lang="en-US" dirty="0"/>
              <a:t>Iv fluid with restriction.</a:t>
            </a:r>
          </a:p>
          <a:p>
            <a:r>
              <a:rPr lang="en-US" dirty="0"/>
              <a:t>NG tube</a:t>
            </a:r>
          </a:p>
          <a:p>
            <a:r>
              <a:rPr lang="en-US" dirty="0"/>
              <a:t>Antibiotic .</a:t>
            </a:r>
          </a:p>
          <a:p>
            <a:r>
              <a:rPr lang="en-US" dirty="0"/>
              <a:t>Correct </a:t>
            </a:r>
            <a:r>
              <a:rPr lang="en-US" dirty="0" smtClean="0"/>
              <a:t> </a:t>
            </a:r>
            <a:r>
              <a:rPr lang="en-US" dirty="0" err="1" smtClean="0"/>
              <a:t>hypovolemia</a:t>
            </a:r>
            <a:r>
              <a:rPr lang="en-US" dirty="0" smtClean="0"/>
              <a:t> , hypothermia, coagulation </a:t>
            </a:r>
            <a:r>
              <a:rPr lang="en-US" dirty="0"/>
              <a:t>state</a:t>
            </a:r>
          </a:p>
          <a:p>
            <a:r>
              <a:rPr lang="en-US" dirty="0"/>
              <a:t>Blood </a:t>
            </a:r>
            <a:r>
              <a:rPr lang="en-US" dirty="0" smtClean="0"/>
              <a:t>transfusion</a:t>
            </a:r>
          </a:p>
          <a:p>
            <a:r>
              <a:rPr lang="en-US" dirty="0"/>
              <a:t> </a:t>
            </a:r>
            <a:r>
              <a:rPr lang="en-US" dirty="0" err="1" smtClean="0"/>
              <a:t>Decompressive</a:t>
            </a:r>
            <a:r>
              <a:rPr lang="en-US" dirty="0" smtClean="0"/>
              <a:t> laparotomy </a:t>
            </a:r>
          </a:p>
        </p:txBody>
      </p:sp>
    </p:spTree>
    <p:extLst>
      <p:ext uri="{BB962C8B-B14F-4D97-AF65-F5344CB8AC3E}">
        <p14:creationId xmlns:p14="http://schemas.microsoft.com/office/powerpoint/2010/main" val="35014478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39516" y="1154723"/>
            <a:ext cx="8712968" cy="5136704"/>
          </a:xfrm>
        </p:spPr>
        <p:txBody>
          <a:bodyPr>
            <a:normAutofit fontScale="92500" lnSpcReduction="10000"/>
          </a:bodyPr>
          <a:lstStyle/>
          <a:p>
            <a:pPr marL="109537" indent="0">
              <a:buClr>
                <a:schemeClr val="accent1"/>
              </a:buClr>
              <a:buNone/>
            </a:pPr>
            <a:endParaRPr lang="en-US" sz="2400" dirty="0">
              <a:solidFill>
                <a:srgbClr val="FF0000"/>
              </a:solidFill>
              <a:latin typeface="Calibri" panose="020F0502020204030204" pitchFamily="34" charset="0"/>
            </a:endParaRPr>
          </a:p>
          <a:p>
            <a:pPr>
              <a:buClr>
                <a:schemeClr val="accent1"/>
              </a:buClr>
            </a:pPr>
            <a:r>
              <a:rPr lang="en-US" sz="2400" b="1" dirty="0">
                <a:solidFill>
                  <a:srgbClr val="FF0000"/>
                </a:solidFill>
                <a:latin typeface="Calibri" panose="020F0502020204030204" pitchFamily="34" charset="0"/>
              </a:rPr>
              <a:t>After initial </a:t>
            </a:r>
            <a:r>
              <a:rPr lang="en-US" sz="2400" b="1" dirty="0" smtClean="0">
                <a:solidFill>
                  <a:srgbClr val="FF0000"/>
                </a:solidFill>
                <a:latin typeface="Calibri" panose="020F0502020204030204" pitchFamily="34" charset="0"/>
              </a:rPr>
              <a:t>resuscitation:</a:t>
            </a:r>
            <a:endParaRPr lang="en-US" sz="2400" b="1" dirty="0">
              <a:solidFill>
                <a:srgbClr val="FF0000"/>
              </a:solidFill>
              <a:latin typeface="Calibri" panose="020F0502020204030204" pitchFamily="34" charset="0"/>
            </a:endParaRPr>
          </a:p>
          <a:p>
            <a:pPr lvl="1">
              <a:buClr>
                <a:schemeClr val="accent1"/>
              </a:buClr>
              <a:buFont typeface="Arial" panose="020B0604020202020204" pitchFamily="34" charset="0"/>
              <a:buChar char="•"/>
            </a:pPr>
            <a:r>
              <a:rPr lang="en-US" sz="2200" dirty="0">
                <a:solidFill>
                  <a:schemeClr val="tx1"/>
                </a:solidFill>
                <a:latin typeface="Calibri" panose="020F0502020204030204" pitchFamily="34" charset="0"/>
              </a:rPr>
              <a:t>Abdominal trauma patients can generally be classified into the following categories based on their physiological condition into:</a:t>
            </a:r>
          </a:p>
          <a:p>
            <a:pPr lvl="2">
              <a:buFont typeface="Wingdings" panose="05000000000000000000" pitchFamily="2" charset="2"/>
              <a:buChar char="Ø"/>
            </a:pPr>
            <a:r>
              <a:rPr lang="en-US" sz="2200" b="1" dirty="0" err="1">
                <a:solidFill>
                  <a:srgbClr val="FF0000"/>
                </a:solidFill>
                <a:latin typeface="Calibri" panose="020F0502020204030204" pitchFamily="34" charset="0"/>
              </a:rPr>
              <a:t>Haemodynamically</a:t>
            </a:r>
            <a:r>
              <a:rPr lang="en-US" sz="2200" b="1" dirty="0">
                <a:solidFill>
                  <a:srgbClr val="FF0000"/>
                </a:solidFill>
                <a:latin typeface="Calibri" panose="020F0502020204030204" pitchFamily="34" charset="0"/>
              </a:rPr>
              <a:t> ‘normal’: </a:t>
            </a:r>
            <a:r>
              <a:rPr lang="en-US" sz="2200" dirty="0">
                <a:solidFill>
                  <a:schemeClr val="tx1"/>
                </a:solidFill>
                <a:latin typeface="Calibri" panose="020F0502020204030204" pitchFamily="34" charset="0"/>
              </a:rPr>
              <a:t>Full Assessment &amp; investigation can be completed before treatment is planned.</a:t>
            </a:r>
          </a:p>
          <a:p>
            <a:pPr lvl="2">
              <a:buFont typeface="Wingdings" panose="05000000000000000000" pitchFamily="2" charset="2"/>
              <a:buChar char="Ø"/>
            </a:pPr>
            <a:endParaRPr lang="en-US" sz="2200" dirty="0">
              <a:solidFill>
                <a:schemeClr val="tx1"/>
              </a:solidFill>
              <a:latin typeface="Calibri" panose="020F0502020204030204" pitchFamily="34" charset="0"/>
            </a:endParaRPr>
          </a:p>
          <a:p>
            <a:pPr lvl="2">
              <a:buFont typeface="Wingdings" panose="05000000000000000000" pitchFamily="2" charset="2"/>
              <a:buChar char="Ø"/>
            </a:pPr>
            <a:r>
              <a:rPr lang="en-US" sz="2200" b="1" dirty="0" err="1">
                <a:solidFill>
                  <a:srgbClr val="FF0000"/>
                </a:solidFill>
                <a:latin typeface="Calibri" panose="020F0502020204030204" pitchFamily="34" charset="0"/>
              </a:rPr>
              <a:t>Haemodynamically</a:t>
            </a:r>
            <a:r>
              <a:rPr lang="en-US" sz="2200" b="1" dirty="0">
                <a:solidFill>
                  <a:srgbClr val="FF0000"/>
                </a:solidFill>
                <a:latin typeface="Calibri" panose="020F0502020204030204" pitchFamily="34" charset="0"/>
              </a:rPr>
              <a:t> ‘stable’:</a:t>
            </a:r>
            <a:r>
              <a:rPr lang="en-US" sz="2200" dirty="0">
                <a:solidFill>
                  <a:schemeClr val="tx1"/>
                </a:solidFill>
                <a:latin typeface="Calibri" panose="020F0502020204030204" pitchFamily="34" charset="0"/>
              </a:rPr>
              <a:t> Assessment &amp; investigation is more limited aiming at  establishing whether the patient can be managed non-operatively, whether </a:t>
            </a:r>
            <a:r>
              <a:rPr lang="en-US" sz="2200" dirty="0" err="1">
                <a:solidFill>
                  <a:schemeClr val="tx1"/>
                </a:solidFill>
                <a:latin typeface="Calibri" panose="020F0502020204030204" pitchFamily="34" charset="0"/>
              </a:rPr>
              <a:t>angioembolisation</a:t>
            </a:r>
            <a:r>
              <a:rPr lang="en-US" sz="2200" dirty="0">
                <a:solidFill>
                  <a:schemeClr val="tx1"/>
                </a:solidFill>
                <a:latin typeface="Calibri" panose="020F0502020204030204" pitchFamily="34" charset="0"/>
              </a:rPr>
              <a:t> can be used, or whether surgery is required.</a:t>
            </a:r>
          </a:p>
          <a:p>
            <a:pPr lvl="2">
              <a:buFont typeface="Wingdings" panose="05000000000000000000" pitchFamily="2" charset="2"/>
              <a:buChar char="Ø"/>
            </a:pPr>
            <a:endParaRPr lang="en-US" sz="2200" dirty="0">
              <a:solidFill>
                <a:schemeClr val="tx1"/>
              </a:solidFill>
              <a:latin typeface="Calibri" panose="020F0502020204030204" pitchFamily="34" charset="0"/>
            </a:endParaRPr>
          </a:p>
          <a:p>
            <a:pPr lvl="2">
              <a:buFont typeface="Wingdings" panose="05000000000000000000" pitchFamily="2" charset="2"/>
              <a:buChar char="Ø"/>
            </a:pPr>
            <a:r>
              <a:rPr lang="en-US" sz="2200" b="1" dirty="0" err="1">
                <a:solidFill>
                  <a:srgbClr val="FF0000"/>
                </a:solidFill>
                <a:latin typeface="Calibri" panose="020F0502020204030204" pitchFamily="34" charset="0"/>
              </a:rPr>
              <a:t>Haemodynamically</a:t>
            </a:r>
            <a:r>
              <a:rPr lang="en-US" sz="2200" b="1" dirty="0">
                <a:solidFill>
                  <a:srgbClr val="FF0000"/>
                </a:solidFill>
                <a:latin typeface="Calibri" panose="020F0502020204030204" pitchFamily="34" charset="0"/>
              </a:rPr>
              <a:t> ‘unstable’: </a:t>
            </a:r>
            <a:r>
              <a:rPr lang="en-US" sz="2200" dirty="0">
                <a:solidFill>
                  <a:schemeClr val="tx1"/>
                </a:solidFill>
                <a:latin typeface="Calibri" panose="020F0502020204030204" pitchFamily="34" charset="0"/>
              </a:rPr>
              <a:t>investigations need to be suspended as immediate surgical correction of the bleeding is required.</a:t>
            </a:r>
          </a:p>
        </p:txBody>
      </p:sp>
      <p:sp>
        <p:nvSpPr>
          <p:cNvPr id="4" name="Rectangle 3"/>
          <p:cNvSpPr/>
          <p:nvPr/>
        </p:nvSpPr>
        <p:spPr>
          <a:xfrm>
            <a:off x="1524000" y="381000"/>
            <a:ext cx="9144000" cy="923330"/>
          </a:xfrm>
          <a:prstGeom prst="rect">
            <a:avLst/>
          </a:prstGeom>
          <a:noFill/>
        </p:spPr>
        <p:txBody>
          <a:bodyPr>
            <a:spAutoFit/>
          </a:bodyPr>
          <a:lstStyle/>
          <a:p>
            <a:pPr algn="ctr">
              <a:defRPr/>
            </a:pPr>
            <a:r>
              <a:rPr lang="en-US"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alibri" pitchFamily="34" charset="0"/>
              </a:rPr>
              <a:t>Approach to Patient </a:t>
            </a:r>
          </a:p>
        </p:txBody>
      </p:sp>
    </p:spTree>
    <p:extLst>
      <p:ext uri="{BB962C8B-B14F-4D97-AF65-F5344CB8AC3E}">
        <p14:creationId xmlns:p14="http://schemas.microsoft.com/office/powerpoint/2010/main" val="99561526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1211883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 xmlns:a16="http://schemas.microsoft.com/office/drawing/2014/main" id="{D12B819D-CC31-407E-85A4-38D86944A0B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41" name="Rectangle 40">
            <a:extLst>
              <a:ext uri="{FF2B5EF4-FFF2-40B4-BE49-F238E27FC236}">
                <a16:creationId xmlns="" xmlns:a16="http://schemas.microsoft.com/office/drawing/2014/main" id="{1433B347-AE1B-487E-9813-FC88C0DD71A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4663" y="469900"/>
            <a:ext cx="11239500"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contourW="12700">
            <a:bevelT w="6350" h="6350"/>
            <a:contourClr>
              <a:schemeClr val="tx2">
                <a:lumMod val="75000"/>
                <a:lumOff val="2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43" name="Rectangle 42">
            <a:extLst>
              <a:ext uri="{FF2B5EF4-FFF2-40B4-BE49-F238E27FC236}">
                <a16:creationId xmlns="" xmlns:a16="http://schemas.microsoft.com/office/drawing/2014/main" id="{7FE02B2F-D95A-47B1-8DA1-163D342608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 xmlns:a16="http://schemas.microsoft.com/office/drawing/2014/main" id="{BD48621A-AEDF-4404-A5C5-9C4BE8D11C26}"/>
              </a:ext>
            </a:extLst>
          </p:cNvPr>
          <p:cNvSpPr>
            <a:spLocks noGrp="1"/>
          </p:cNvSpPr>
          <p:nvPr>
            <p:ph type="title"/>
          </p:nvPr>
        </p:nvSpPr>
        <p:spPr>
          <a:xfrm>
            <a:off x="1295403" y="982135"/>
            <a:ext cx="9601196" cy="1303867"/>
          </a:xfrm>
        </p:spPr>
        <p:txBody>
          <a:bodyPr vert="horz" lIns="91440" tIns="45720" rIns="91440" bIns="45720" rtlCol="0" anchor="ctr">
            <a:normAutofit/>
          </a:bodyPr>
          <a:lstStyle/>
          <a:p>
            <a:r>
              <a:rPr lang="en-US" sz="4400">
                <a:solidFill>
                  <a:schemeClr val="bg1"/>
                </a:solidFill>
              </a:rPr>
              <a:t>Colorectal trauma </a:t>
            </a:r>
          </a:p>
        </p:txBody>
      </p:sp>
      <p:cxnSp>
        <p:nvCxnSpPr>
          <p:cNvPr id="45" name="Straight Connector 44">
            <a:extLst>
              <a:ext uri="{FF2B5EF4-FFF2-40B4-BE49-F238E27FC236}">
                <a16:creationId xmlns="" xmlns:a16="http://schemas.microsoft.com/office/drawing/2014/main" id="{ED867580-55A6-4E67-A38E-4D1E3D4FBAF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1483041" y="2400639"/>
            <a:ext cx="9273859"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 xmlns:a16="http://schemas.microsoft.com/office/drawing/2014/main" id="{DF21401E-E523-4B7F-89E0-2907EF96A22F}"/>
              </a:ext>
            </a:extLst>
          </p:cNvPr>
          <p:cNvSpPr txBox="1"/>
          <p:nvPr/>
        </p:nvSpPr>
        <p:spPr>
          <a:xfrm>
            <a:off x="484466" y="4528344"/>
            <a:ext cx="9601196" cy="3318936"/>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defTabSz="457200" fontAlgn="base">
              <a:spcBef>
                <a:spcPct val="20000"/>
              </a:spcBef>
              <a:spcAft>
                <a:spcPts val="600"/>
              </a:spcAft>
              <a:buClr>
                <a:srgbClr val="83992A"/>
              </a:buClr>
              <a:buSzPct val="115000"/>
              <a:buFont typeface="Arial"/>
              <a:buChar char="•"/>
            </a:pPr>
            <a:r>
              <a:rPr lang="en-US" sz="2800" b="1" dirty="0">
                <a:solidFill>
                  <a:prstClr val="white"/>
                </a:solidFill>
                <a:cs typeface="Arial" charset="0"/>
              </a:rPr>
              <a:t>Done by :Amro Hamad </a:t>
            </a:r>
          </a:p>
        </p:txBody>
      </p:sp>
    </p:spTree>
    <p:extLst>
      <p:ext uri="{BB962C8B-B14F-4D97-AF65-F5344CB8AC3E}">
        <p14:creationId xmlns:p14="http://schemas.microsoft.com/office/powerpoint/2010/main" val="1804271736"/>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 xmlns:a16="http://schemas.microsoft.com/office/drawing/2014/main" id="{03E8C8A2-D2DA-42F8-84AA-AC5AB4251D29}"/>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6932" y="0"/>
            <a:ext cx="12231159" cy="6856214"/>
            <a:chOff x="-16934" y="0"/>
            <a:chExt cx="12231160" cy="6856214"/>
          </a:xfrm>
        </p:grpSpPr>
        <p:pic>
          <p:nvPicPr>
            <p:cNvPr id="23" name="Picture 22">
              <a:extLst>
                <a:ext uri="{FF2B5EF4-FFF2-40B4-BE49-F238E27FC236}">
                  <a16:creationId xmlns="" xmlns:a16="http://schemas.microsoft.com/office/drawing/2014/main" id="{9A5D1FE1-4883-49B4-AD3E-D0A3F8DCE12C}"/>
                </a:ext>
                <a:ext uri="{C183D7F6-B498-43B3-948B-1728B52AA6E4}">
                  <adec:decorative xmlns="" xmlns:adec="http://schemas.microsoft.com/office/drawing/2017/decorative" val="1"/>
                </a:ext>
              </a:extLst>
            </p:cNvPr>
            <p:cNvPicPr>
              <a:picLocks noChangeAspect="1"/>
            </p:cNvPicPr>
            <p:nvPr>
              <p:extLst>
                <p:ext uri="{386F3935-93C4-4BCD-93E2-E3B085C9AB24}">
                  <p16:designElem xmlns=""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4" name="Rectangle 23">
              <a:extLst>
                <a:ext uri="{FF2B5EF4-FFF2-40B4-BE49-F238E27FC236}">
                  <a16:creationId xmlns="" xmlns:a16="http://schemas.microsoft.com/office/drawing/2014/main" id="{7F829EAE-7CB1-410F-BAF1-55BD6DC2497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25" name="Picture 24">
              <a:extLst>
                <a:ext uri="{FF2B5EF4-FFF2-40B4-BE49-F238E27FC236}">
                  <a16:creationId xmlns="" xmlns:a16="http://schemas.microsoft.com/office/drawing/2014/main" id="{4EA5F8CE-974F-4443-AB3C-4799C332304B}"/>
                </a:ext>
                <a:ext uri="{C183D7F6-B498-43B3-948B-1728B52AA6E4}">
                  <adec:decorative xmlns="" xmlns:adec="http://schemas.microsoft.com/office/drawing/2017/decorative" val="1"/>
                </a:ext>
              </a:extLst>
            </p:cNvPr>
            <p:cNvPicPr>
              <a:picLocks noChangeAspect="1"/>
            </p:cNvPicPr>
            <p:nvPr>
              <p:extLst>
                <p:ext uri="{386F3935-93C4-4BCD-93E2-E3B085C9AB24}">
                  <p16:designElem xmlns=""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6" name="Picture 25">
              <a:extLst>
                <a:ext uri="{FF2B5EF4-FFF2-40B4-BE49-F238E27FC236}">
                  <a16:creationId xmlns="" xmlns:a16="http://schemas.microsoft.com/office/drawing/2014/main" id="{94075D0C-1739-4729-A5C8-5C5707A942F5}"/>
                </a:ext>
                <a:ext uri="{C183D7F6-B498-43B3-948B-1728B52AA6E4}">
                  <adec:decorative xmlns="" xmlns:adec="http://schemas.microsoft.com/office/drawing/2017/decorative" val="1"/>
                </a:ext>
              </a:extLst>
            </p:cNvPr>
            <p:cNvPicPr>
              <a:picLocks noChangeAspect="1"/>
            </p:cNvPicPr>
            <p:nvPr>
              <p:extLst>
                <p:ext uri="{386F3935-93C4-4BCD-93E2-E3B085C9AB24}">
                  <p16:designElem xmlns=""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28" name="Straight Connector 27">
            <a:extLst>
              <a:ext uri="{FF2B5EF4-FFF2-40B4-BE49-F238E27FC236}">
                <a16:creationId xmlns="" xmlns:a16="http://schemas.microsoft.com/office/drawing/2014/main" id="{0DFD28A6-39F3-425F-8050-E5BF1B4523B2}"/>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30" name="Rectangle 29">
            <a:extLst>
              <a:ext uri="{FF2B5EF4-FFF2-40B4-BE49-F238E27FC236}">
                <a16:creationId xmlns="" xmlns:a16="http://schemas.microsoft.com/office/drawing/2014/main" id="{FDF8837B-BAE2-489A-8F93-69216307D5A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pic>
        <p:nvPicPr>
          <p:cNvPr id="5" name="Picture 5" descr="A picture containing text&#10;&#10;Description automatically generated">
            <a:extLst>
              <a:ext uri="{FF2B5EF4-FFF2-40B4-BE49-F238E27FC236}">
                <a16:creationId xmlns="" xmlns:a16="http://schemas.microsoft.com/office/drawing/2014/main" id="{13292E32-B073-4418-BA0D-5E9E97031230}"/>
              </a:ext>
            </a:extLst>
          </p:cNvPr>
          <p:cNvPicPr>
            <a:picLocks noChangeAspect="1"/>
          </p:cNvPicPr>
          <p:nvPr/>
        </p:nvPicPr>
        <p:blipFill rotWithShape="1">
          <a:blip r:embed="rId4">
            <a:alphaModFix amt="50000"/>
          </a:blip>
          <a:srcRect l="10667" r="2" b="2"/>
          <a:stretch/>
        </p:blipFill>
        <p:spPr>
          <a:xfrm>
            <a:off x="28" y="10"/>
            <a:ext cx="12191973" cy="6857990"/>
          </a:xfrm>
          <a:prstGeom prst="rect">
            <a:avLst/>
          </a:prstGeom>
        </p:spPr>
      </p:pic>
      <p:sp>
        <p:nvSpPr>
          <p:cNvPr id="2" name="Title 1">
            <a:extLst>
              <a:ext uri="{FF2B5EF4-FFF2-40B4-BE49-F238E27FC236}">
                <a16:creationId xmlns="" xmlns:a16="http://schemas.microsoft.com/office/drawing/2014/main" id="{6B34AF70-FF65-4BCC-AE9D-158E229A05B9}"/>
              </a:ext>
            </a:extLst>
          </p:cNvPr>
          <p:cNvSpPr>
            <a:spLocks noGrp="1"/>
          </p:cNvSpPr>
          <p:nvPr>
            <p:ph type="title"/>
          </p:nvPr>
        </p:nvSpPr>
        <p:spPr>
          <a:xfrm>
            <a:off x="2692399" y="1871134"/>
            <a:ext cx="6815669" cy="1515533"/>
          </a:xfrm>
        </p:spPr>
        <p:txBody>
          <a:bodyPr vert="horz" lIns="91440" tIns="45720" rIns="91440" bIns="45720" rtlCol="0" anchor="b">
            <a:normAutofit/>
          </a:bodyPr>
          <a:lstStyle/>
          <a:p>
            <a:r>
              <a:rPr lang="en-US" sz="5400" b="1">
                <a:solidFill>
                  <a:srgbClr val="FFFFFF"/>
                </a:solidFill>
              </a:rPr>
              <a:t>Anatomy</a:t>
            </a:r>
          </a:p>
        </p:txBody>
      </p:sp>
      <p:cxnSp>
        <p:nvCxnSpPr>
          <p:cNvPr id="32" name="Straight Connector 31">
            <a:extLst>
              <a:ext uri="{FF2B5EF4-FFF2-40B4-BE49-F238E27FC236}">
                <a16:creationId xmlns="" xmlns:a16="http://schemas.microsoft.com/office/drawing/2014/main" id="{B48BEE9B-A2F4-4BF3-9EAD-16E1A7FC2DC6}"/>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3699932" y="3510608"/>
            <a:ext cx="512064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592114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8" name="Group 8">
            <a:extLst>
              <a:ext uri="{FF2B5EF4-FFF2-40B4-BE49-F238E27FC236}">
                <a16:creationId xmlns="" xmlns:a16="http://schemas.microsoft.com/office/drawing/2014/main" id="{B77576E5-E7DB-46C7-B0D9-A0AB18787301}"/>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5734" y="0"/>
            <a:ext cx="12229961" cy="6856214"/>
            <a:chOff x="-15736" y="0"/>
            <a:chExt cx="12229962" cy="6856214"/>
          </a:xfrm>
        </p:grpSpPr>
        <p:pic>
          <p:nvPicPr>
            <p:cNvPr id="10" name="Picture 9">
              <a:extLst>
                <a:ext uri="{FF2B5EF4-FFF2-40B4-BE49-F238E27FC236}">
                  <a16:creationId xmlns="" xmlns:a16="http://schemas.microsoft.com/office/drawing/2014/main" id="{A2C244BC-AB19-460B-9A7B-5BAFE9DEAB00}"/>
                </a:ext>
                <a:ext uri="{C183D7F6-B498-43B3-948B-1728B52AA6E4}">
                  <adec:decorative xmlns="" xmlns:adec="http://schemas.microsoft.com/office/drawing/2017/decorative" val="1"/>
                </a:ext>
              </a:extLst>
            </p:cNvPr>
            <p:cNvPicPr>
              <a:picLocks noChangeAspect="1"/>
            </p:cNvPicPr>
            <p:nvPr>
              <p:extLst>
                <p:ext uri="{386F3935-93C4-4BCD-93E2-E3B085C9AB24}">
                  <p16:designElem xmlns=""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 name="Rectangle 10">
              <a:extLst>
                <a:ext uri="{FF2B5EF4-FFF2-40B4-BE49-F238E27FC236}">
                  <a16:creationId xmlns="" xmlns:a16="http://schemas.microsoft.com/office/drawing/2014/main" id="{C2D7728D-2CB0-4ADE-B6BF-4BA8ED772A3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a:extLst>
                <a:ext uri="{FF2B5EF4-FFF2-40B4-BE49-F238E27FC236}">
                  <a16:creationId xmlns="" xmlns:a16="http://schemas.microsoft.com/office/drawing/2014/main" id="{A3E0EDB8-8162-4D16-9521-52415777B0B4}"/>
                </a:ext>
                <a:ext uri="{C183D7F6-B498-43B3-948B-1728B52AA6E4}">
                  <adec:decorative xmlns="" xmlns:adec="http://schemas.microsoft.com/office/drawing/2017/decorative" val="1"/>
                </a:ext>
              </a:extLst>
            </p:cNvPr>
            <p:cNvPicPr>
              <a:picLocks noChangeAspect="1"/>
            </p:cNvPicPr>
            <p:nvPr>
              <p:extLst>
                <p:ext uri="{386F3935-93C4-4BCD-93E2-E3B085C9AB24}">
                  <p16:designElem xmlns=""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3" name="Picture 12">
              <a:extLst>
                <a:ext uri="{FF2B5EF4-FFF2-40B4-BE49-F238E27FC236}">
                  <a16:creationId xmlns="" xmlns:a16="http://schemas.microsoft.com/office/drawing/2014/main" id="{27060CB3-C139-4548-A73F-74689C9292D0}"/>
                </a:ext>
                <a:ext uri="{C183D7F6-B498-43B3-948B-1728B52AA6E4}">
                  <adec:decorative xmlns="" xmlns:adec="http://schemas.microsoft.com/office/drawing/2017/decorative" val="1"/>
                </a:ext>
              </a:extLst>
            </p:cNvPr>
            <p:cNvPicPr>
              <a:picLocks noChangeAspect="1"/>
            </p:cNvPicPr>
            <p:nvPr>
              <p:extLst>
                <p:ext uri="{386F3935-93C4-4BCD-93E2-E3B085C9AB24}">
                  <p16:designElem xmlns=""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14" name="Rectangle 14">
            <a:extLst>
              <a:ext uri="{FF2B5EF4-FFF2-40B4-BE49-F238E27FC236}">
                <a16:creationId xmlns="" xmlns:a16="http://schemas.microsoft.com/office/drawing/2014/main" id="{23E3CED3-8830-45C9-8D6C-F4ECADD4F11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pic>
        <p:nvPicPr>
          <p:cNvPr id="4" name="Picture 4" descr="Diagram&#10;&#10;Description automatically generated">
            <a:extLst>
              <a:ext uri="{FF2B5EF4-FFF2-40B4-BE49-F238E27FC236}">
                <a16:creationId xmlns="" xmlns:a16="http://schemas.microsoft.com/office/drawing/2014/main" id="{540597FF-5D67-4388-AEDE-8F6E1F8CC25D}"/>
              </a:ext>
            </a:extLst>
          </p:cNvPr>
          <p:cNvPicPr>
            <a:picLocks noChangeAspect="1"/>
          </p:cNvPicPr>
          <p:nvPr/>
        </p:nvPicPr>
        <p:blipFill>
          <a:blip r:embed="rId5"/>
          <a:stretch>
            <a:fillRect/>
          </a:stretch>
        </p:blipFill>
        <p:spPr>
          <a:xfrm>
            <a:off x="2634036" y="666798"/>
            <a:ext cx="6923928" cy="5524411"/>
          </a:xfrm>
          <a:prstGeom prst="rect">
            <a:avLst/>
          </a:prstGeom>
        </p:spPr>
      </p:pic>
      <p:sp>
        <p:nvSpPr>
          <p:cNvPr id="16" name="Rectangle 16">
            <a:extLst>
              <a:ext uri="{FF2B5EF4-FFF2-40B4-BE49-F238E27FC236}">
                <a16:creationId xmlns="" xmlns:a16="http://schemas.microsoft.com/office/drawing/2014/main" id="{66F2D62A-C66C-42DF-8C05-99B0B1A8BE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24612" y="350556"/>
            <a:ext cx="11542779" cy="6156888"/>
          </a:xfrm>
          <a:prstGeom prst="rect">
            <a:avLst/>
          </a:prstGeom>
          <a:noFill/>
          <a:ln w="25400" cap="flat">
            <a:solidFill>
              <a:schemeClr val="accent1"/>
            </a:solidFill>
            <a:miter lim="800000"/>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06391911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iagram&#10;&#10;Description automatically generated">
            <a:extLst>
              <a:ext uri="{FF2B5EF4-FFF2-40B4-BE49-F238E27FC236}">
                <a16:creationId xmlns="" xmlns:a16="http://schemas.microsoft.com/office/drawing/2014/main" id="{24F6D392-F0A9-4CCB-BE3D-335D141039F1}"/>
              </a:ext>
            </a:extLst>
          </p:cNvPr>
          <p:cNvPicPr>
            <a:picLocks noGrp="1" noChangeAspect="1"/>
          </p:cNvPicPr>
          <p:nvPr>
            <p:ph idx="1"/>
          </p:nvPr>
        </p:nvPicPr>
        <p:blipFill>
          <a:blip r:embed="rId2"/>
          <a:stretch>
            <a:fillRect/>
          </a:stretch>
        </p:blipFill>
        <p:spPr>
          <a:xfrm>
            <a:off x="1038219" y="508236"/>
            <a:ext cx="10308612" cy="5793914"/>
          </a:xfrm>
        </p:spPr>
      </p:pic>
    </p:spTree>
    <p:extLst>
      <p:ext uri="{BB962C8B-B14F-4D97-AF65-F5344CB8AC3E}">
        <p14:creationId xmlns:p14="http://schemas.microsoft.com/office/powerpoint/2010/main" val="10707184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 xmlns:a16="http://schemas.microsoft.com/office/drawing/2014/main" id="{76AC4E34-D6A0-4E21-B145-FF6CC62147EE}"/>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5734" y="0"/>
            <a:ext cx="12229961" cy="6856214"/>
            <a:chOff x="-15736" y="0"/>
            <a:chExt cx="12229962" cy="6856214"/>
          </a:xfrm>
        </p:grpSpPr>
        <p:pic>
          <p:nvPicPr>
            <p:cNvPr id="11" name="Picture 10">
              <a:extLst>
                <a:ext uri="{FF2B5EF4-FFF2-40B4-BE49-F238E27FC236}">
                  <a16:creationId xmlns="" xmlns:a16="http://schemas.microsoft.com/office/drawing/2014/main" id="{46DAF3C9-57D3-4380-91C8-0177A1E82AA0}"/>
                </a:ext>
                <a:ext uri="{C183D7F6-B498-43B3-948B-1728B52AA6E4}">
                  <adec:decorative xmlns="" xmlns:adec="http://schemas.microsoft.com/office/drawing/2017/decorative" val="1"/>
                </a:ext>
              </a:extLst>
            </p:cNvPr>
            <p:cNvPicPr>
              <a:picLocks noChangeAspect="1"/>
            </p:cNvPicPr>
            <p:nvPr>
              <p:extLst>
                <p:ext uri="{386F3935-93C4-4BCD-93E2-E3B085C9AB24}">
                  <p16:designElem xmlns=""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 name="Rectangle 11">
              <a:extLst>
                <a:ext uri="{FF2B5EF4-FFF2-40B4-BE49-F238E27FC236}">
                  <a16:creationId xmlns="" xmlns:a16="http://schemas.microsoft.com/office/drawing/2014/main" id="{CF338E7C-2928-42FC-BA07-1B825D3010F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3" name="Picture 12">
              <a:extLst>
                <a:ext uri="{FF2B5EF4-FFF2-40B4-BE49-F238E27FC236}">
                  <a16:creationId xmlns="" xmlns:a16="http://schemas.microsoft.com/office/drawing/2014/main" id="{C71FE40E-CC40-427F-AEFB-BB5EA0E97FE4}"/>
                </a:ext>
                <a:ext uri="{C183D7F6-B498-43B3-948B-1728B52AA6E4}">
                  <adec:decorative xmlns="" xmlns:adec="http://schemas.microsoft.com/office/drawing/2017/decorative" val="1"/>
                </a:ext>
              </a:extLst>
            </p:cNvPr>
            <p:cNvPicPr>
              <a:picLocks noChangeAspect="1"/>
            </p:cNvPicPr>
            <p:nvPr>
              <p:extLst>
                <p:ext uri="{386F3935-93C4-4BCD-93E2-E3B085C9AB24}">
                  <p16:designElem xmlns=""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4" name="Picture 13">
              <a:extLst>
                <a:ext uri="{FF2B5EF4-FFF2-40B4-BE49-F238E27FC236}">
                  <a16:creationId xmlns="" xmlns:a16="http://schemas.microsoft.com/office/drawing/2014/main" id="{412948D6-ACC1-4FAF-9E30-BD96CE3435EE}"/>
                </a:ext>
                <a:ext uri="{C183D7F6-B498-43B3-948B-1728B52AA6E4}">
                  <adec:decorative xmlns="" xmlns:adec="http://schemas.microsoft.com/office/drawing/2017/decorative" val="1"/>
                </a:ext>
              </a:extLst>
            </p:cNvPr>
            <p:cNvPicPr>
              <a:picLocks noChangeAspect="1"/>
            </p:cNvPicPr>
            <p:nvPr>
              <p:extLst>
                <p:ext uri="{386F3935-93C4-4BCD-93E2-E3B085C9AB24}">
                  <p16:designElem xmlns=""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useBgFill="1">
        <p:nvSpPr>
          <p:cNvPr id="16" name="Rectangle 15">
            <a:extLst>
              <a:ext uri="{FF2B5EF4-FFF2-40B4-BE49-F238E27FC236}">
                <a16:creationId xmlns="" xmlns:a16="http://schemas.microsoft.com/office/drawing/2014/main" id="{809EA27C-DE62-4CEC-A6D3-4FA9EF40A58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pic>
        <p:nvPicPr>
          <p:cNvPr id="5" name="Picture 5" descr="Diagram&#10;&#10;Description automatically generated">
            <a:extLst>
              <a:ext uri="{FF2B5EF4-FFF2-40B4-BE49-F238E27FC236}">
                <a16:creationId xmlns="" xmlns:a16="http://schemas.microsoft.com/office/drawing/2014/main" id="{A3B906D4-4135-4644-829E-EB1928809657}"/>
              </a:ext>
            </a:extLst>
          </p:cNvPr>
          <p:cNvPicPr>
            <a:picLocks noChangeAspect="1"/>
          </p:cNvPicPr>
          <p:nvPr/>
        </p:nvPicPr>
        <p:blipFill>
          <a:blip r:embed="rId5"/>
          <a:stretch>
            <a:fillRect/>
          </a:stretch>
        </p:blipFill>
        <p:spPr>
          <a:xfrm>
            <a:off x="804335" y="2078049"/>
            <a:ext cx="4969932" cy="2701907"/>
          </a:xfrm>
          <a:prstGeom prst="rect">
            <a:avLst/>
          </a:prstGeom>
          <a:ln w="127000" cap="sq">
            <a:solidFill>
              <a:srgbClr val="FFFFFF"/>
            </a:solidFill>
            <a:miter lim="800000"/>
          </a:ln>
        </p:spPr>
      </p:pic>
      <p:pic>
        <p:nvPicPr>
          <p:cNvPr id="4" name="Picture 4" descr="Diagram&#10;&#10;Description automatically generated">
            <a:extLst>
              <a:ext uri="{FF2B5EF4-FFF2-40B4-BE49-F238E27FC236}">
                <a16:creationId xmlns="" xmlns:a16="http://schemas.microsoft.com/office/drawing/2014/main" id="{2CEDB3A9-CA9F-4E4F-8A89-1ED0A0AB8CD7}"/>
              </a:ext>
            </a:extLst>
          </p:cNvPr>
          <p:cNvPicPr>
            <a:picLocks noChangeAspect="1"/>
          </p:cNvPicPr>
          <p:nvPr/>
        </p:nvPicPr>
        <p:blipFill>
          <a:blip r:embed="rId6"/>
          <a:stretch>
            <a:fillRect/>
          </a:stretch>
        </p:blipFill>
        <p:spPr>
          <a:xfrm>
            <a:off x="6417734" y="2105758"/>
            <a:ext cx="4969932" cy="2646489"/>
          </a:xfrm>
          <a:prstGeom prst="rect">
            <a:avLst/>
          </a:prstGeom>
          <a:ln w="127000" cap="sq">
            <a:solidFill>
              <a:srgbClr val="FFFFFF"/>
            </a:solidFill>
            <a:miter lim="800000"/>
          </a:ln>
        </p:spPr>
      </p:pic>
    </p:spTree>
    <p:extLst>
      <p:ext uri="{BB962C8B-B14F-4D97-AF65-F5344CB8AC3E}">
        <p14:creationId xmlns:p14="http://schemas.microsoft.com/office/powerpoint/2010/main" val="13409492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 xmlns:a16="http://schemas.microsoft.com/office/drawing/2014/main" id="{5066F8AE-A5C7-4B3E-B1DA-D0B624059BED}"/>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5734" y="0"/>
            <a:ext cx="12229961" cy="6856214"/>
            <a:chOff x="-15736" y="0"/>
            <a:chExt cx="12229962" cy="6856214"/>
          </a:xfrm>
        </p:grpSpPr>
        <p:pic>
          <p:nvPicPr>
            <p:cNvPr id="10" name="Picture 9">
              <a:extLst>
                <a:ext uri="{FF2B5EF4-FFF2-40B4-BE49-F238E27FC236}">
                  <a16:creationId xmlns="" xmlns:a16="http://schemas.microsoft.com/office/drawing/2014/main" id="{F78E901E-6697-44E3-9533-1457FA4F0488}"/>
                </a:ext>
                <a:ext uri="{C183D7F6-B498-43B3-948B-1728B52AA6E4}">
                  <adec:decorative xmlns="" xmlns:adec="http://schemas.microsoft.com/office/drawing/2017/decorative" val="1"/>
                </a:ext>
              </a:extLst>
            </p:cNvPr>
            <p:cNvPicPr>
              <a:picLocks noChangeAspect="1"/>
            </p:cNvPicPr>
            <p:nvPr>
              <p:extLst>
                <p:ext uri="{386F3935-93C4-4BCD-93E2-E3B085C9AB24}">
                  <p16:designElem xmlns=""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 name="Rectangle 10">
              <a:extLst>
                <a:ext uri="{FF2B5EF4-FFF2-40B4-BE49-F238E27FC236}">
                  <a16:creationId xmlns="" xmlns:a16="http://schemas.microsoft.com/office/drawing/2014/main" id="{C515452A-514A-4763-9932-37302A8D6DB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a:extLst>
                <a:ext uri="{FF2B5EF4-FFF2-40B4-BE49-F238E27FC236}">
                  <a16:creationId xmlns="" xmlns:a16="http://schemas.microsoft.com/office/drawing/2014/main" id="{D0EC146D-CF08-4B34-ADEB-2F0296F98A14}"/>
                </a:ext>
                <a:ext uri="{C183D7F6-B498-43B3-948B-1728B52AA6E4}">
                  <adec:decorative xmlns="" xmlns:adec="http://schemas.microsoft.com/office/drawing/2017/decorative" val="1"/>
                </a:ext>
              </a:extLst>
            </p:cNvPr>
            <p:cNvPicPr>
              <a:picLocks noChangeAspect="1"/>
            </p:cNvPicPr>
            <p:nvPr>
              <p:extLst>
                <p:ext uri="{386F3935-93C4-4BCD-93E2-E3B085C9AB24}">
                  <p16:designElem xmlns=""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3" name="Picture 12">
              <a:extLst>
                <a:ext uri="{FF2B5EF4-FFF2-40B4-BE49-F238E27FC236}">
                  <a16:creationId xmlns="" xmlns:a16="http://schemas.microsoft.com/office/drawing/2014/main" id="{E1FBA240-87AB-400A-9292-7DC6F3E55215}"/>
                </a:ext>
                <a:ext uri="{C183D7F6-B498-43B3-948B-1728B52AA6E4}">
                  <adec:decorative xmlns="" xmlns:adec="http://schemas.microsoft.com/office/drawing/2017/decorative" val="1"/>
                </a:ext>
              </a:extLst>
            </p:cNvPr>
            <p:cNvPicPr>
              <a:picLocks noChangeAspect="1"/>
            </p:cNvPicPr>
            <p:nvPr>
              <p:extLst>
                <p:ext uri="{386F3935-93C4-4BCD-93E2-E3B085C9AB24}">
                  <p16:designElem xmlns=""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useBgFill="1">
        <p:nvSpPr>
          <p:cNvPr id="15" name="Rectangle 14">
            <a:extLst>
              <a:ext uri="{FF2B5EF4-FFF2-40B4-BE49-F238E27FC236}">
                <a16:creationId xmlns="" xmlns:a16="http://schemas.microsoft.com/office/drawing/2014/main" id="{544958B8-57B6-4B37-8A18-D54A32EC2D3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pic>
        <p:nvPicPr>
          <p:cNvPr id="4" name="Picture 4" descr="Diagram&#10;&#10;Description automatically generated">
            <a:extLst>
              <a:ext uri="{FF2B5EF4-FFF2-40B4-BE49-F238E27FC236}">
                <a16:creationId xmlns="" xmlns:a16="http://schemas.microsoft.com/office/drawing/2014/main" id="{170707ED-72D5-405B-866D-BB9E96B9D10A}"/>
              </a:ext>
            </a:extLst>
          </p:cNvPr>
          <p:cNvPicPr>
            <a:picLocks noChangeAspect="1"/>
          </p:cNvPicPr>
          <p:nvPr/>
        </p:nvPicPr>
        <p:blipFill rotWithShape="1">
          <a:blip r:embed="rId5"/>
          <a:srcRect r="-2" b="11558"/>
          <a:stretch/>
        </p:blipFill>
        <p:spPr>
          <a:xfrm>
            <a:off x="486137" y="488140"/>
            <a:ext cx="11227443" cy="5883295"/>
          </a:xfrm>
          <a:prstGeom prst="rect">
            <a:avLst/>
          </a:prstGeom>
        </p:spPr>
      </p:pic>
      <p:sp>
        <p:nvSpPr>
          <p:cNvPr id="17" name="Rectangle 16">
            <a:extLst>
              <a:ext uri="{FF2B5EF4-FFF2-40B4-BE49-F238E27FC236}">
                <a16:creationId xmlns="" xmlns:a16="http://schemas.microsoft.com/office/drawing/2014/main" id="{B7E4A740-3A69-42A5-8AC0-3905D518F41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sp>
      <p:grpSp>
        <p:nvGrpSpPr>
          <p:cNvPr id="19" name="Group 18">
            <a:extLst>
              <a:ext uri="{FF2B5EF4-FFF2-40B4-BE49-F238E27FC236}">
                <a16:creationId xmlns="" xmlns:a16="http://schemas.microsoft.com/office/drawing/2014/main" id="{8283C010-53D7-404B-9300-DB1BAE1EAE91}"/>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 y="3128956"/>
            <a:ext cx="12234667" cy="658368"/>
            <a:chOff x="-18288" y="3128956"/>
            <a:chExt cx="12234672" cy="658368"/>
          </a:xfrm>
        </p:grpSpPr>
        <p:sp useBgFill="1">
          <p:nvSpPr>
            <p:cNvPr id="20" name="Rounded Rectangle 21">
              <a:extLst>
                <a:ext uri="{FF2B5EF4-FFF2-40B4-BE49-F238E27FC236}">
                  <a16:creationId xmlns="" xmlns:a16="http://schemas.microsoft.com/office/drawing/2014/main" id="{DFC03671-D6D3-4BA9-AD3E-6ADE11D07CE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21" name="Picture 20">
              <a:extLst>
                <a:ext uri="{FF2B5EF4-FFF2-40B4-BE49-F238E27FC236}">
                  <a16:creationId xmlns="" xmlns:a16="http://schemas.microsoft.com/office/drawing/2014/main" id="{DFD51935-8C23-4BCB-987B-F5AC9E3D94CA}"/>
                </a:ext>
                <a:ext uri="{C183D7F6-B498-43B3-948B-1728B52AA6E4}">
                  <adec:decorative xmlns="" xmlns:adec="http://schemas.microsoft.com/office/drawing/2017/decorative" val="1"/>
                </a:ext>
              </a:extLst>
            </p:cNvPr>
            <p:cNvPicPr>
              <a:picLocks noChangeAspect="1"/>
            </p:cNvPicPr>
            <p:nvPr>
              <p:extLst>
                <p:ext uri="{386F3935-93C4-4BCD-93E2-E3B085C9AB24}">
                  <p16:designElem xmlns=""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22" name="Rounded Rectangle 27">
              <a:extLst>
                <a:ext uri="{FF2B5EF4-FFF2-40B4-BE49-F238E27FC236}">
                  <a16:creationId xmlns="" xmlns:a16="http://schemas.microsoft.com/office/drawing/2014/main" id="{72D5A197-23EF-4751-9E72-FEB79910EF1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23" name="Picture 22">
              <a:extLst>
                <a:ext uri="{FF2B5EF4-FFF2-40B4-BE49-F238E27FC236}">
                  <a16:creationId xmlns="" xmlns:a16="http://schemas.microsoft.com/office/drawing/2014/main" id="{5DD7E4D1-EC3E-4109-9647-9E6652A92D34}"/>
                </a:ext>
                <a:ext uri="{C183D7F6-B498-43B3-948B-1728B52AA6E4}">
                  <adec:decorative xmlns="" xmlns:adec="http://schemas.microsoft.com/office/drawing/2017/decorative" val="1"/>
                </a:ext>
              </a:extLst>
            </p:cNvPr>
            <p:cNvPicPr>
              <a:picLocks noChangeAspect="1"/>
            </p:cNvPicPr>
            <p:nvPr>
              <p:extLst>
                <p:ext uri="{386F3935-93C4-4BCD-93E2-E3B085C9AB24}">
                  <p16:designElem xmlns=""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Tree>
    <p:extLst>
      <p:ext uri="{BB962C8B-B14F-4D97-AF65-F5344CB8AC3E}">
        <p14:creationId xmlns:p14="http://schemas.microsoft.com/office/powerpoint/2010/main" val="184720250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 xmlns:a16="http://schemas.microsoft.com/office/drawing/2014/main" id="{DC878D9A-77BE-4701-AE3D-EEFC53CD50B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2" name="Rectangle 21">
            <a:extLst>
              <a:ext uri="{FF2B5EF4-FFF2-40B4-BE49-F238E27FC236}">
                <a16:creationId xmlns="" xmlns:a16="http://schemas.microsoft.com/office/drawing/2014/main" id="{F643BE08-0ED1-4B73-AC6D-B7E26A59CDA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4665" y="469900"/>
            <a:ext cx="3695001"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4" name="Rectangle 23">
            <a:extLst>
              <a:ext uri="{FF2B5EF4-FFF2-40B4-BE49-F238E27FC236}">
                <a16:creationId xmlns="" xmlns:a16="http://schemas.microsoft.com/office/drawing/2014/main" id="{956B2094-7FC0-45FC-BFED-3CB88CEE63F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4" name="Rectangle 3"/>
          <p:cNvSpPr/>
          <p:nvPr/>
        </p:nvSpPr>
        <p:spPr>
          <a:xfrm>
            <a:off x="85247" y="944273"/>
            <a:ext cx="4575991" cy="4925031"/>
          </a:xfrm>
          <a:prstGeom prst="rect">
            <a:avLst/>
          </a:prstGeom>
        </p:spPr>
        <p:txBody>
          <a:bodyPr vert="horz" lIns="91440" tIns="45720" rIns="91440" bIns="45720" rtlCol="0" anchor="ctr">
            <a:normAutofit/>
          </a:bodyPr>
          <a:lstStyle/>
          <a:p>
            <a:pPr algn="ctr" defTabSz="457200" fontAlgn="base">
              <a:spcBef>
                <a:spcPct val="0"/>
              </a:spcBef>
              <a:spcAft>
                <a:spcPts val="600"/>
              </a:spcAft>
              <a:defRPr/>
            </a:pPr>
            <a:r>
              <a:rPr lang="en-US" sz="4400" b="1" dirty="0">
                <a:ln w="3175" cmpd="sng">
                  <a:noFill/>
                </a:ln>
                <a:solidFill>
                  <a:srgbClr val="FFFFFF"/>
                </a:solidFill>
                <a:cs typeface="Arial" charset="0"/>
              </a:rPr>
              <a:t>epidemiology</a:t>
            </a:r>
            <a:endParaRPr lang="en-US" sz="4400">
              <a:ln w="3175" cmpd="sng">
                <a:noFill/>
              </a:ln>
              <a:solidFill>
                <a:srgbClr val="FFFFFF"/>
              </a:solidFill>
              <a:cs typeface="Arial" charset="0"/>
            </a:endParaRPr>
          </a:p>
        </p:txBody>
      </p:sp>
      <p:sp>
        <p:nvSpPr>
          <p:cNvPr id="26" name="Rectangle 25">
            <a:extLst>
              <a:ext uri="{FF2B5EF4-FFF2-40B4-BE49-F238E27FC236}">
                <a16:creationId xmlns="" xmlns:a16="http://schemas.microsoft.com/office/drawing/2014/main" id="{07A4B640-BB7F-4272-A710-068DBA9F9A6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3" name="Content Placeholder 2"/>
          <p:cNvSpPr>
            <a:spLocks noGrp="1"/>
          </p:cNvSpPr>
          <p:nvPr>
            <p:ph idx="1"/>
          </p:nvPr>
        </p:nvSpPr>
        <p:spPr>
          <a:xfrm>
            <a:off x="5140935" y="469900"/>
            <a:ext cx="5953631" cy="5405968"/>
          </a:xfrm>
        </p:spPr>
        <p:txBody>
          <a:bodyPr vert="horz" lIns="91440" tIns="45720" rIns="91440" bIns="45720" rtlCol="0" anchor="ctr">
            <a:normAutofit/>
          </a:bodyPr>
          <a:lstStyle/>
          <a:p>
            <a:pPr>
              <a:defRPr/>
            </a:pPr>
            <a:r>
              <a:rPr lang="en-US"/>
              <a:t>Incidence:</a:t>
            </a:r>
          </a:p>
          <a:p>
            <a:pPr>
              <a:defRPr/>
            </a:pPr>
            <a:r>
              <a:rPr lang="en-US"/>
              <a:t>Penetrating 16% </a:t>
            </a:r>
          </a:p>
          <a:p>
            <a:pPr lvl="1">
              <a:defRPr/>
            </a:pPr>
            <a:r>
              <a:rPr lang="en-US"/>
              <a:t>Relatively infrequent after blunt trauma (2-5%)</a:t>
            </a:r>
          </a:p>
          <a:p>
            <a:pPr>
              <a:defRPr/>
            </a:pPr>
            <a:r>
              <a:rPr lang="en-US"/>
              <a:t>Morbidity – 20-35%</a:t>
            </a:r>
          </a:p>
          <a:p>
            <a:pPr>
              <a:defRPr/>
            </a:pPr>
            <a:r>
              <a:rPr lang="en-US"/>
              <a:t>Mortality – 3-15%</a:t>
            </a:r>
          </a:p>
          <a:p>
            <a:pPr>
              <a:defRPr/>
            </a:pPr>
            <a:r>
              <a:rPr lang="en-US"/>
              <a:t>Etiology</a:t>
            </a:r>
          </a:p>
          <a:p>
            <a:pPr marL="0" indent="0">
              <a:defRPr/>
            </a:pPr>
            <a:r>
              <a:rPr lang="en-US"/>
              <a:t>	Penetrating trauma </a:t>
            </a:r>
          </a:p>
          <a:p>
            <a:pPr marL="0" indent="0">
              <a:defRPr/>
            </a:pPr>
            <a:r>
              <a:rPr lang="en-US"/>
              <a:t>	Blunt trauma </a:t>
            </a:r>
          </a:p>
          <a:p>
            <a:endParaRPr lang="en-US"/>
          </a:p>
        </p:txBody>
      </p:sp>
    </p:spTree>
    <p:extLst>
      <p:ext uri="{BB962C8B-B14F-4D97-AF65-F5344CB8AC3E}">
        <p14:creationId xmlns:p14="http://schemas.microsoft.com/office/powerpoint/2010/main" val="2537268483"/>
      </p:ext>
    </p:extLst>
  </p:cSld>
  <p:clrMapOvr>
    <a:masterClrMapping/>
  </p:clrMapOvr>
  <p:transition spd="slow">
    <p:zoom/>
  </p:transition>
</p:sld>
</file>

<file path=ppt/slides/slide8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 xmlns:a16="http://schemas.microsoft.com/office/drawing/2014/main" id="{278BC618-3289-4C64-902D-506AF437E6A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blipFill>
            <a:blip r:embed="rId3"/>
            <a:stretch/>
          </a:blipFill>
          <a:ln w="15875" cap="flat" cmpd="sng" algn="ctr">
            <a:solidFill>
              <a:srgbClr val="AB946B">
                <a:shade val="50000"/>
              </a:srgbClr>
            </a:solidFill>
            <a:prstDash val="solid"/>
          </a:ln>
          <a:effectLst/>
        </p:spPr>
        <p:txBody>
          <a:bodyPr rtlCol="0" anchor="ctr"/>
          <a:lstStyle/>
          <a:p>
            <a:pPr algn="ctr">
              <a:defRPr/>
            </a:pPr>
            <a:endParaRPr lang="en-US" kern="0">
              <a:solidFill>
                <a:prstClr val="white"/>
              </a:solidFill>
              <a:cs typeface="Arial" charset="0"/>
            </a:endParaRPr>
          </a:p>
        </p:txBody>
      </p:sp>
      <p:pic>
        <p:nvPicPr>
          <p:cNvPr id="12" name="Picture 11">
            <a:extLst>
              <a:ext uri="{FF2B5EF4-FFF2-40B4-BE49-F238E27FC236}">
                <a16:creationId xmlns="" xmlns:a16="http://schemas.microsoft.com/office/drawing/2014/main" id="{133D31B1-9C37-4542-80D3-7B54026F28EE}"/>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4" cy="6856214"/>
          </a:xfrm>
          <a:prstGeom prst="rect">
            <a:avLst/>
          </a:prstGeom>
        </p:spPr>
      </p:pic>
      <p:sp>
        <p:nvSpPr>
          <p:cNvPr id="5" name="Rectangle 4"/>
          <p:cNvSpPr/>
          <p:nvPr/>
        </p:nvSpPr>
        <p:spPr>
          <a:xfrm>
            <a:off x="1295403" y="982135"/>
            <a:ext cx="9601196" cy="1303867"/>
          </a:xfrm>
          <a:prstGeom prst="rect">
            <a:avLst/>
          </a:prstGeom>
        </p:spPr>
        <p:txBody>
          <a:bodyPr vert="horz" lIns="91440" tIns="45720" rIns="91440" bIns="45720" rtlCol="0" anchor="ctr">
            <a:normAutofit/>
          </a:bodyPr>
          <a:lstStyle/>
          <a:p>
            <a:pPr algn="ctr" defTabSz="457200">
              <a:spcBef>
                <a:spcPct val="0"/>
              </a:spcBef>
              <a:spcAft>
                <a:spcPts val="600"/>
              </a:spcAft>
              <a:defRPr/>
            </a:pPr>
            <a:r>
              <a:rPr lang="en-US" sz="4400" b="1">
                <a:ln w="3175" cmpd="sng">
                  <a:noFill/>
                </a:ln>
                <a:solidFill>
                  <a:prstClr val="black">
                    <a:lumMod val="85000"/>
                    <a:lumOff val="15000"/>
                  </a:prstClr>
                </a:solidFill>
                <a:cs typeface="Arial" charset="0"/>
              </a:rPr>
              <a:t>Colorectal Injury</a:t>
            </a:r>
          </a:p>
        </p:txBody>
      </p:sp>
      <p:cxnSp>
        <p:nvCxnSpPr>
          <p:cNvPr id="14" name="Straight Connector 13">
            <a:extLst>
              <a:ext uri="{FF2B5EF4-FFF2-40B4-BE49-F238E27FC236}">
                <a16:creationId xmlns="" xmlns:a16="http://schemas.microsoft.com/office/drawing/2014/main" id="{10D273FA-71CB-4AEB-8F60-67AB3375E398}"/>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1483041" y="2400639"/>
            <a:ext cx="9273859"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1295402" y="2556932"/>
            <a:ext cx="9601196" cy="3318936"/>
          </a:xfrm>
        </p:spPr>
        <p:txBody>
          <a:bodyPr vert="horz" lIns="91440" tIns="45720" rIns="91440" bIns="45720" rtlCol="0" anchor="t">
            <a:normAutofit/>
          </a:bodyPr>
          <a:lstStyle/>
          <a:p>
            <a:r>
              <a:rPr lang="en-US" sz="1700" b="1"/>
              <a:t>Penetrating trauma </a:t>
            </a:r>
            <a:endParaRPr lang="en-US" sz="1700"/>
          </a:p>
          <a:p>
            <a:pPr lvl="1"/>
            <a:r>
              <a:rPr lang="en-US" sz="1700"/>
              <a:t>This is the most common type of trauma seen, and is usually due to: </a:t>
            </a:r>
          </a:p>
          <a:p>
            <a:pPr lvl="2"/>
            <a:r>
              <a:rPr lang="en-US" sz="1700"/>
              <a:t>High velocity missiles.</a:t>
            </a:r>
          </a:p>
          <a:p>
            <a:pPr lvl="2"/>
            <a:r>
              <a:rPr lang="en-US" sz="1700"/>
              <a:t>Rectal impalement injuries result when a patient falls on a penetrating object. </a:t>
            </a:r>
          </a:p>
          <a:p>
            <a:pPr lvl="2"/>
            <a:r>
              <a:rPr lang="en-US" sz="1700"/>
              <a:t>Iatrogenic injuries due to uterine perforation during curettage of the uterus, use of endoscopies or with rectal instrumentations. </a:t>
            </a:r>
          </a:p>
          <a:p>
            <a:pPr lvl="2"/>
            <a:r>
              <a:rPr lang="en-US" sz="1700"/>
              <a:t>During surgical operations for urologic or gynecologic operations. </a:t>
            </a:r>
          </a:p>
          <a:p>
            <a:endParaRPr lang="en-US" sz="1700"/>
          </a:p>
        </p:txBody>
      </p:sp>
    </p:spTree>
    <p:extLst>
      <p:ext uri="{BB962C8B-B14F-4D97-AF65-F5344CB8AC3E}">
        <p14:creationId xmlns:p14="http://schemas.microsoft.com/office/powerpoint/2010/main" val="3759873704"/>
      </p:ext>
    </p:extLst>
  </p:cSld>
  <p:clrMapOvr>
    <a:masterClrMapping/>
  </p:clrMapOvr>
  <p:transition spd="slow">
    <p:zoom/>
  </p:transition>
</p:sld>
</file>

<file path=ppt/slides/slide8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 xmlns:a16="http://schemas.microsoft.com/office/drawing/2014/main" id="{278BC618-3289-4C64-902D-506AF437E6A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blipFill>
            <a:blip r:embed="rId3"/>
            <a:stretch/>
          </a:blipFill>
          <a:ln w="15875" cap="flat" cmpd="sng" algn="ctr">
            <a:solidFill>
              <a:srgbClr val="AB946B">
                <a:shade val="50000"/>
              </a:srgbClr>
            </a:solidFill>
            <a:prstDash val="solid"/>
          </a:ln>
          <a:effectLst/>
        </p:spPr>
        <p:txBody>
          <a:bodyPr rtlCol="0" anchor="ctr"/>
          <a:lstStyle/>
          <a:p>
            <a:pPr algn="ctr">
              <a:defRPr/>
            </a:pPr>
            <a:endParaRPr lang="en-US" kern="0">
              <a:solidFill>
                <a:prstClr val="white"/>
              </a:solidFill>
              <a:cs typeface="Arial" charset="0"/>
            </a:endParaRPr>
          </a:p>
        </p:txBody>
      </p:sp>
      <p:pic>
        <p:nvPicPr>
          <p:cNvPr id="12" name="Picture 11">
            <a:extLst>
              <a:ext uri="{FF2B5EF4-FFF2-40B4-BE49-F238E27FC236}">
                <a16:creationId xmlns="" xmlns:a16="http://schemas.microsoft.com/office/drawing/2014/main" id="{133D31B1-9C37-4542-80D3-7B54026F28EE}"/>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4" cy="6856214"/>
          </a:xfrm>
          <a:prstGeom prst="rect">
            <a:avLst/>
          </a:prstGeom>
        </p:spPr>
      </p:pic>
      <p:sp>
        <p:nvSpPr>
          <p:cNvPr id="5" name="Rectangle 4"/>
          <p:cNvSpPr/>
          <p:nvPr/>
        </p:nvSpPr>
        <p:spPr>
          <a:xfrm>
            <a:off x="1295403" y="982135"/>
            <a:ext cx="9601196" cy="1303867"/>
          </a:xfrm>
          <a:prstGeom prst="rect">
            <a:avLst/>
          </a:prstGeom>
        </p:spPr>
        <p:txBody>
          <a:bodyPr vert="horz" lIns="91440" tIns="45720" rIns="91440" bIns="45720" rtlCol="0" anchor="ctr">
            <a:normAutofit/>
          </a:bodyPr>
          <a:lstStyle/>
          <a:p>
            <a:pPr algn="ctr" defTabSz="457200">
              <a:spcBef>
                <a:spcPct val="0"/>
              </a:spcBef>
              <a:spcAft>
                <a:spcPts val="600"/>
              </a:spcAft>
              <a:defRPr/>
            </a:pPr>
            <a:r>
              <a:rPr lang="en-US" sz="4400" b="1">
                <a:ln w="3175" cmpd="sng">
                  <a:noFill/>
                </a:ln>
                <a:solidFill>
                  <a:prstClr val="black">
                    <a:lumMod val="85000"/>
                    <a:lumOff val="15000"/>
                  </a:prstClr>
                </a:solidFill>
                <a:cs typeface="Arial" charset="0"/>
              </a:rPr>
              <a:t>Colorectal Injury</a:t>
            </a:r>
          </a:p>
        </p:txBody>
      </p:sp>
      <p:cxnSp>
        <p:nvCxnSpPr>
          <p:cNvPr id="14" name="Straight Connector 13">
            <a:extLst>
              <a:ext uri="{FF2B5EF4-FFF2-40B4-BE49-F238E27FC236}">
                <a16:creationId xmlns="" xmlns:a16="http://schemas.microsoft.com/office/drawing/2014/main" id="{10D273FA-71CB-4AEB-8F60-67AB3375E398}"/>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1483041" y="2400639"/>
            <a:ext cx="9273859"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1295402" y="2556932"/>
            <a:ext cx="9601196" cy="3318936"/>
          </a:xfrm>
        </p:spPr>
        <p:txBody>
          <a:bodyPr vert="horz" lIns="91440" tIns="45720" rIns="91440" bIns="45720" rtlCol="0" anchor="t">
            <a:normAutofit/>
          </a:bodyPr>
          <a:lstStyle/>
          <a:p>
            <a:pPr>
              <a:defRPr/>
            </a:pPr>
            <a:endParaRPr lang="en-US" b="1"/>
          </a:p>
          <a:p>
            <a:pPr>
              <a:defRPr/>
            </a:pPr>
            <a:r>
              <a:rPr lang="en-US" b="1"/>
              <a:t>Blunt trauma </a:t>
            </a:r>
            <a:endParaRPr lang="en-US"/>
          </a:p>
          <a:p>
            <a:pPr marL="0" indent="0">
              <a:defRPr/>
            </a:pPr>
            <a:endParaRPr lang="en-US"/>
          </a:p>
          <a:p>
            <a:pPr marL="749300" lvl="1" indent="-457200">
              <a:defRPr/>
            </a:pPr>
            <a:r>
              <a:rPr lang="en-US"/>
              <a:t>This is rare due to the protected situation of the anus and rectum and it is usually associated with fracture pelvis. The commonest cause is motor vehicle accidents followed by falls and crush injuries.</a:t>
            </a:r>
          </a:p>
          <a:p>
            <a:endParaRPr lang="en-US"/>
          </a:p>
        </p:txBody>
      </p:sp>
    </p:spTree>
    <p:extLst>
      <p:ext uri="{BB962C8B-B14F-4D97-AF65-F5344CB8AC3E}">
        <p14:creationId xmlns:p14="http://schemas.microsoft.com/office/powerpoint/2010/main" val="1304337156"/>
      </p:ext>
    </p:extLst>
  </p:cSld>
  <p:clrMapOvr>
    <a:masterClrMapping/>
  </p:clrMapOvr>
  <p:transition spd="slow">
    <p:zo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descr="liver-trauma-a-comprehensive-review-of-classification-mechanisms-early-management-and-surgical-treatment-22-638.jpg"/>
          <p:cNvPicPr>
            <a:picLocks noGrp="1" noChangeAspect="1"/>
          </p:cNvPicPr>
          <p:nvPr>
            <p:ph idx="1"/>
          </p:nvPr>
        </p:nvPicPr>
        <p:blipFill>
          <a:blip r:embed="rId2"/>
          <a:stretch>
            <a:fillRect/>
          </a:stretch>
        </p:blipFill>
        <p:spPr>
          <a:xfrm>
            <a:off x="1738282" y="785795"/>
            <a:ext cx="9144064" cy="5381644"/>
          </a:xfr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 xmlns:a16="http://schemas.microsoft.com/office/drawing/2014/main" id="{DC878D9A-77BE-4701-AE3D-EEFC53CD50B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2" name="Rectangle 11">
            <a:extLst>
              <a:ext uri="{FF2B5EF4-FFF2-40B4-BE49-F238E27FC236}">
                <a16:creationId xmlns="" xmlns:a16="http://schemas.microsoft.com/office/drawing/2014/main" id="{F643BE08-0ED1-4B73-AC6D-B7E26A59CDA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4665" y="469900"/>
            <a:ext cx="3695001"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4" name="Rectangle 13">
            <a:extLst>
              <a:ext uri="{FF2B5EF4-FFF2-40B4-BE49-F238E27FC236}">
                <a16:creationId xmlns="" xmlns:a16="http://schemas.microsoft.com/office/drawing/2014/main" id="{956B2094-7FC0-45FC-BFED-3CB88CEE63F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5" name="Rectangle 2"/>
          <p:cNvSpPr txBox="1">
            <a:spLocks noChangeArrowheads="1"/>
          </p:cNvSpPr>
          <p:nvPr/>
        </p:nvSpPr>
        <p:spPr bwMode="auto">
          <a:xfrm>
            <a:off x="952108" y="954759"/>
            <a:ext cx="2730413" cy="494600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anose="020B0603020202020204" pitchFamily="34" charset="0"/>
              </a:defRPr>
            </a:lvl2pPr>
            <a:lvl3pPr algn="l" rtl="0" eaLnBrk="0" fontAlgn="base" hangingPunct="0">
              <a:spcBef>
                <a:spcPct val="0"/>
              </a:spcBef>
              <a:spcAft>
                <a:spcPct val="0"/>
              </a:spcAft>
              <a:defRPr sz="4000">
                <a:solidFill>
                  <a:schemeClr val="tx2"/>
                </a:solidFill>
                <a:latin typeface="Trebuchet MS" panose="020B0603020202020204" pitchFamily="34" charset="0"/>
              </a:defRPr>
            </a:lvl3pPr>
            <a:lvl4pPr algn="l" rtl="0" eaLnBrk="0" fontAlgn="base" hangingPunct="0">
              <a:spcBef>
                <a:spcPct val="0"/>
              </a:spcBef>
              <a:spcAft>
                <a:spcPct val="0"/>
              </a:spcAft>
              <a:defRPr sz="4000">
                <a:solidFill>
                  <a:schemeClr val="tx2"/>
                </a:solidFill>
                <a:latin typeface="Trebuchet MS" panose="020B0603020202020204" pitchFamily="34" charset="0"/>
              </a:defRPr>
            </a:lvl4pPr>
            <a:lvl5pPr algn="l" rtl="0" eaLnBrk="0" fontAlgn="base" hangingPunct="0">
              <a:spcBef>
                <a:spcPct val="0"/>
              </a:spcBef>
              <a:spcAft>
                <a:spcPct val="0"/>
              </a:spcAft>
              <a:defRPr sz="4000">
                <a:solidFill>
                  <a:schemeClr val="tx2"/>
                </a:solidFill>
                <a:latin typeface="Trebuchet MS" panose="020B0603020202020204" pitchFamily="34" charset="0"/>
              </a:defRPr>
            </a:lvl5pPr>
            <a:lvl6pPr marL="457200" algn="l" rtl="0" fontAlgn="base">
              <a:spcBef>
                <a:spcPct val="0"/>
              </a:spcBef>
              <a:spcAft>
                <a:spcPct val="0"/>
              </a:spcAft>
              <a:defRPr sz="4000">
                <a:solidFill>
                  <a:schemeClr val="tx2"/>
                </a:solidFill>
                <a:latin typeface="Trebuchet MS" panose="020B0603020202020204" pitchFamily="34" charset="0"/>
              </a:defRPr>
            </a:lvl6pPr>
            <a:lvl7pPr marL="914400" algn="l" rtl="0" fontAlgn="base">
              <a:spcBef>
                <a:spcPct val="0"/>
              </a:spcBef>
              <a:spcAft>
                <a:spcPct val="0"/>
              </a:spcAft>
              <a:defRPr sz="4000">
                <a:solidFill>
                  <a:schemeClr val="tx2"/>
                </a:solidFill>
                <a:latin typeface="Trebuchet MS" panose="020B0603020202020204" pitchFamily="34" charset="0"/>
              </a:defRPr>
            </a:lvl7pPr>
            <a:lvl8pPr marL="1371600" algn="l" rtl="0" fontAlgn="base">
              <a:spcBef>
                <a:spcPct val="0"/>
              </a:spcBef>
              <a:spcAft>
                <a:spcPct val="0"/>
              </a:spcAft>
              <a:defRPr sz="4000">
                <a:solidFill>
                  <a:schemeClr val="tx2"/>
                </a:solidFill>
                <a:latin typeface="Trebuchet MS" panose="020B0603020202020204" pitchFamily="34" charset="0"/>
              </a:defRPr>
            </a:lvl8pPr>
            <a:lvl9pPr marL="1828800" algn="l" rtl="0" fontAlgn="base">
              <a:spcBef>
                <a:spcPct val="0"/>
              </a:spcBef>
              <a:spcAft>
                <a:spcPct val="0"/>
              </a:spcAft>
              <a:defRPr sz="4000">
                <a:solidFill>
                  <a:schemeClr val="tx2"/>
                </a:solidFill>
                <a:latin typeface="Trebuchet MS" panose="020B0603020202020204" pitchFamily="34" charset="0"/>
              </a:defRPr>
            </a:lvl9pPr>
          </a:lstStyle>
          <a:p>
            <a:pPr algn="ctr" defTabSz="457200" eaLnBrk="1" hangingPunct="1">
              <a:spcAft>
                <a:spcPts val="600"/>
              </a:spcAft>
            </a:pPr>
            <a:r>
              <a:rPr lang="en-US" sz="4400" b="1">
                <a:ln w="3175" cmpd="sng">
                  <a:noFill/>
                </a:ln>
                <a:solidFill>
                  <a:srgbClr val="FFFFFF"/>
                </a:solidFill>
              </a:rPr>
              <a:t>How to suspect large bowel injuries</a:t>
            </a:r>
            <a:r>
              <a:rPr lang="en-US" sz="4400">
                <a:ln w="3175" cmpd="sng">
                  <a:noFill/>
                </a:ln>
                <a:solidFill>
                  <a:srgbClr val="FFFFFF"/>
                </a:solidFill>
              </a:rPr>
              <a:t> </a:t>
            </a:r>
          </a:p>
        </p:txBody>
      </p:sp>
      <p:sp>
        <p:nvSpPr>
          <p:cNvPr id="16" name="Rectangle 15">
            <a:extLst>
              <a:ext uri="{FF2B5EF4-FFF2-40B4-BE49-F238E27FC236}">
                <a16:creationId xmlns="" xmlns:a16="http://schemas.microsoft.com/office/drawing/2014/main" id="{07A4B640-BB7F-4272-A710-068DBA9F9A6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3" name="Content Placeholder 2"/>
          <p:cNvSpPr>
            <a:spLocks noGrp="1"/>
          </p:cNvSpPr>
          <p:nvPr>
            <p:ph idx="1"/>
          </p:nvPr>
        </p:nvSpPr>
        <p:spPr>
          <a:xfrm>
            <a:off x="5140935" y="469900"/>
            <a:ext cx="5953631" cy="5405968"/>
          </a:xfrm>
        </p:spPr>
        <p:txBody>
          <a:bodyPr vert="horz" lIns="91440" tIns="45720" rIns="91440" bIns="45720" rtlCol="0" anchor="ctr">
            <a:normAutofit/>
          </a:bodyPr>
          <a:lstStyle/>
          <a:p>
            <a:r>
              <a:rPr lang="en-US"/>
              <a:t>Intra-abdominal injuries are diagnosed as any abdominal trauma by the presence of manifestations of peritoneal irritation, free intraperitoneal fluid or air, and/or by assuring the presence of penetration into the   peritoneal cavity. </a:t>
            </a:r>
          </a:p>
          <a:p>
            <a:endParaRPr lang="en-US"/>
          </a:p>
        </p:txBody>
      </p:sp>
    </p:spTree>
    <p:extLst>
      <p:ext uri="{BB962C8B-B14F-4D97-AF65-F5344CB8AC3E}">
        <p14:creationId xmlns:p14="http://schemas.microsoft.com/office/powerpoint/2010/main" val="2295065161"/>
      </p:ext>
    </p:extLst>
  </p:cSld>
  <p:clrMapOvr>
    <a:masterClrMapping/>
  </p:clrMapOvr>
  <p:transition spd="slow">
    <p:zoom/>
  </p:transition>
</p:sld>
</file>

<file path=ppt/slides/slide9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id="{DC878D9A-77BE-4701-AE3D-EEFC53CD50B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1" name="Rectangle 10">
            <a:extLst>
              <a:ext uri="{FF2B5EF4-FFF2-40B4-BE49-F238E27FC236}">
                <a16:creationId xmlns="" xmlns:a16="http://schemas.microsoft.com/office/drawing/2014/main" id="{F643BE08-0ED1-4B73-AC6D-B7E26A59CDA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4665" y="469900"/>
            <a:ext cx="3695001"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3" name="Rectangle 12">
            <a:extLst>
              <a:ext uri="{FF2B5EF4-FFF2-40B4-BE49-F238E27FC236}">
                <a16:creationId xmlns="" xmlns:a16="http://schemas.microsoft.com/office/drawing/2014/main" id="{956B2094-7FC0-45FC-BFED-3CB88CEE63F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4" name="Rectangle 2"/>
          <p:cNvSpPr txBox="1">
            <a:spLocks noChangeArrowheads="1"/>
          </p:cNvSpPr>
          <p:nvPr/>
        </p:nvSpPr>
        <p:spPr bwMode="auto">
          <a:xfrm>
            <a:off x="952108" y="954759"/>
            <a:ext cx="2730413" cy="494600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anose="020B0603020202020204" pitchFamily="34" charset="0"/>
              </a:defRPr>
            </a:lvl2pPr>
            <a:lvl3pPr algn="l" rtl="0" eaLnBrk="0" fontAlgn="base" hangingPunct="0">
              <a:spcBef>
                <a:spcPct val="0"/>
              </a:spcBef>
              <a:spcAft>
                <a:spcPct val="0"/>
              </a:spcAft>
              <a:defRPr sz="4000">
                <a:solidFill>
                  <a:schemeClr val="tx2"/>
                </a:solidFill>
                <a:latin typeface="Trebuchet MS" panose="020B0603020202020204" pitchFamily="34" charset="0"/>
              </a:defRPr>
            </a:lvl3pPr>
            <a:lvl4pPr algn="l" rtl="0" eaLnBrk="0" fontAlgn="base" hangingPunct="0">
              <a:spcBef>
                <a:spcPct val="0"/>
              </a:spcBef>
              <a:spcAft>
                <a:spcPct val="0"/>
              </a:spcAft>
              <a:defRPr sz="4000">
                <a:solidFill>
                  <a:schemeClr val="tx2"/>
                </a:solidFill>
                <a:latin typeface="Trebuchet MS" panose="020B0603020202020204" pitchFamily="34" charset="0"/>
              </a:defRPr>
            </a:lvl4pPr>
            <a:lvl5pPr algn="l" rtl="0" eaLnBrk="0" fontAlgn="base" hangingPunct="0">
              <a:spcBef>
                <a:spcPct val="0"/>
              </a:spcBef>
              <a:spcAft>
                <a:spcPct val="0"/>
              </a:spcAft>
              <a:defRPr sz="4000">
                <a:solidFill>
                  <a:schemeClr val="tx2"/>
                </a:solidFill>
                <a:latin typeface="Trebuchet MS" panose="020B0603020202020204" pitchFamily="34" charset="0"/>
              </a:defRPr>
            </a:lvl5pPr>
            <a:lvl6pPr marL="457200" algn="l" rtl="0" fontAlgn="base">
              <a:spcBef>
                <a:spcPct val="0"/>
              </a:spcBef>
              <a:spcAft>
                <a:spcPct val="0"/>
              </a:spcAft>
              <a:defRPr sz="4000">
                <a:solidFill>
                  <a:schemeClr val="tx2"/>
                </a:solidFill>
                <a:latin typeface="Trebuchet MS" panose="020B0603020202020204" pitchFamily="34" charset="0"/>
              </a:defRPr>
            </a:lvl6pPr>
            <a:lvl7pPr marL="914400" algn="l" rtl="0" fontAlgn="base">
              <a:spcBef>
                <a:spcPct val="0"/>
              </a:spcBef>
              <a:spcAft>
                <a:spcPct val="0"/>
              </a:spcAft>
              <a:defRPr sz="4000">
                <a:solidFill>
                  <a:schemeClr val="tx2"/>
                </a:solidFill>
                <a:latin typeface="Trebuchet MS" panose="020B0603020202020204" pitchFamily="34" charset="0"/>
              </a:defRPr>
            </a:lvl7pPr>
            <a:lvl8pPr marL="1371600" algn="l" rtl="0" fontAlgn="base">
              <a:spcBef>
                <a:spcPct val="0"/>
              </a:spcBef>
              <a:spcAft>
                <a:spcPct val="0"/>
              </a:spcAft>
              <a:defRPr sz="4000">
                <a:solidFill>
                  <a:schemeClr val="tx2"/>
                </a:solidFill>
                <a:latin typeface="Trebuchet MS" panose="020B0603020202020204" pitchFamily="34" charset="0"/>
              </a:defRPr>
            </a:lvl8pPr>
            <a:lvl9pPr marL="1828800" algn="l" rtl="0" fontAlgn="base">
              <a:spcBef>
                <a:spcPct val="0"/>
              </a:spcBef>
              <a:spcAft>
                <a:spcPct val="0"/>
              </a:spcAft>
              <a:defRPr sz="4000">
                <a:solidFill>
                  <a:schemeClr val="tx2"/>
                </a:solidFill>
                <a:latin typeface="Trebuchet MS" panose="020B0603020202020204" pitchFamily="34" charset="0"/>
              </a:defRPr>
            </a:lvl9pPr>
          </a:lstStyle>
          <a:p>
            <a:pPr algn="ctr" defTabSz="457200" eaLnBrk="1" hangingPunct="1">
              <a:spcAft>
                <a:spcPts val="600"/>
              </a:spcAft>
            </a:pPr>
            <a:r>
              <a:rPr lang="en-US" sz="4400" b="1">
                <a:ln w="3175" cmpd="sng">
                  <a:noFill/>
                </a:ln>
                <a:solidFill>
                  <a:srgbClr val="FFFFFF"/>
                </a:solidFill>
              </a:rPr>
              <a:t>How to suspect large bowel injuries</a:t>
            </a:r>
            <a:r>
              <a:rPr lang="en-US" sz="4400">
                <a:ln w="3175" cmpd="sng">
                  <a:noFill/>
                </a:ln>
                <a:solidFill>
                  <a:srgbClr val="FFFFFF"/>
                </a:solidFill>
              </a:rPr>
              <a:t> </a:t>
            </a:r>
          </a:p>
        </p:txBody>
      </p:sp>
      <p:sp>
        <p:nvSpPr>
          <p:cNvPr id="15" name="Rectangle 14">
            <a:extLst>
              <a:ext uri="{FF2B5EF4-FFF2-40B4-BE49-F238E27FC236}">
                <a16:creationId xmlns="" xmlns:a16="http://schemas.microsoft.com/office/drawing/2014/main" id="{07A4B640-BB7F-4272-A710-068DBA9F9A6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3" name="Content Placeholder 2"/>
          <p:cNvSpPr>
            <a:spLocks noGrp="1"/>
          </p:cNvSpPr>
          <p:nvPr>
            <p:ph idx="1"/>
          </p:nvPr>
        </p:nvSpPr>
        <p:spPr>
          <a:xfrm>
            <a:off x="5140935" y="469900"/>
            <a:ext cx="5953631" cy="5405968"/>
          </a:xfrm>
        </p:spPr>
        <p:txBody>
          <a:bodyPr vert="horz" lIns="91440" tIns="45720" rIns="91440" bIns="45720" rtlCol="0" anchor="ctr">
            <a:normAutofit/>
          </a:bodyPr>
          <a:lstStyle/>
          <a:p>
            <a:r>
              <a:rPr lang="en-US"/>
              <a:t>Rectal, anal canal and perineal trauma are diagnosed by proper inspection and per rectal examination of the patient. </a:t>
            </a:r>
          </a:p>
          <a:p>
            <a:r>
              <a:rPr lang="en-US"/>
              <a:t>The presence of bleeding per rectum is a very important sign. </a:t>
            </a:r>
          </a:p>
          <a:p>
            <a:r>
              <a:rPr lang="en-US"/>
              <a:t>The presence of different types of uretheral injuries as well as different types of fracture pelvis should stimulate the surgeon to properly examine and even sigmoidoscope the rectum and the pelvic colon. </a:t>
            </a:r>
          </a:p>
          <a:p>
            <a:endParaRPr lang="en-US"/>
          </a:p>
        </p:txBody>
      </p:sp>
    </p:spTree>
    <p:extLst>
      <p:ext uri="{BB962C8B-B14F-4D97-AF65-F5344CB8AC3E}">
        <p14:creationId xmlns:p14="http://schemas.microsoft.com/office/powerpoint/2010/main" val="2614056034"/>
      </p:ext>
    </p:extLst>
  </p:cSld>
  <p:clrMapOvr>
    <a:masterClrMapping/>
  </p:clrMapOvr>
  <p:transition spd="slow">
    <p:zoom/>
  </p:transition>
</p:sld>
</file>

<file path=ppt/slides/slide9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id="{42156184-C35E-40FF-9C64-B7F0FF61C20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1" name="Rectangle 10">
            <a:extLst>
              <a:ext uri="{FF2B5EF4-FFF2-40B4-BE49-F238E27FC236}">
                <a16:creationId xmlns="" xmlns:a16="http://schemas.microsoft.com/office/drawing/2014/main" id="{FE584079-BD13-4EFC-9B7D-BB620B5E70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84633" y="484635"/>
            <a:ext cx="11222737" cy="1479635"/>
          </a:xfrm>
          <a:prstGeom prst="rect">
            <a:avLst/>
          </a:prstGeom>
          <a:solidFill>
            <a:schemeClr val="bg1"/>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4" name="Rectangle 2"/>
          <p:cNvSpPr txBox="1">
            <a:spLocks noChangeArrowheads="1"/>
          </p:cNvSpPr>
          <p:nvPr/>
        </p:nvSpPr>
        <p:spPr bwMode="auto">
          <a:xfrm>
            <a:off x="804422" y="796377"/>
            <a:ext cx="10583159" cy="8800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anose="020B0603020202020204" pitchFamily="34" charset="0"/>
              </a:defRPr>
            </a:lvl2pPr>
            <a:lvl3pPr algn="l" rtl="0" eaLnBrk="0" fontAlgn="base" hangingPunct="0">
              <a:spcBef>
                <a:spcPct val="0"/>
              </a:spcBef>
              <a:spcAft>
                <a:spcPct val="0"/>
              </a:spcAft>
              <a:defRPr sz="4000">
                <a:solidFill>
                  <a:schemeClr val="tx2"/>
                </a:solidFill>
                <a:latin typeface="Trebuchet MS" panose="020B0603020202020204" pitchFamily="34" charset="0"/>
              </a:defRPr>
            </a:lvl3pPr>
            <a:lvl4pPr algn="l" rtl="0" eaLnBrk="0" fontAlgn="base" hangingPunct="0">
              <a:spcBef>
                <a:spcPct val="0"/>
              </a:spcBef>
              <a:spcAft>
                <a:spcPct val="0"/>
              </a:spcAft>
              <a:defRPr sz="4000">
                <a:solidFill>
                  <a:schemeClr val="tx2"/>
                </a:solidFill>
                <a:latin typeface="Trebuchet MS" panose="020B0603020202020204" pitchFamily="34" charset="0"/>
              </a:defRPr>
            </a:lvl4pPr>
            <a:lvl5pPr algn="l" rtl="0" eaLnBrk="0" fontAlgn="base" hangingPunct="0">
              <a:spcBef>
                <a:spcPct val="0"/>
              </a:spcBef>
              <a:spcAft>
                <a:spcPct val="0"/>
              </a:spcAft>
              <a:defRPr sz="4000">
                <a:solidFill>
                  <a:schemeClr val="tx2"/>
                </a:solidFill>
                <a:latin typeface="Trebuchet MS" panose="020B0603020202020204" pitchFamily="34" charset="0"/>
              </a:defRPr>
            </a:lvl5pPr>
            <a:lvl6pPr marL="457200" algn="l" rtl="0" fontAlgn="base">
              <a:spcBef>
                <a:spcPct val="0"/>
              </a:spcBef>
              <a:spcAft>
                <a:spcPct val="0"/>
              </a:spcAft>
              <a:defRPr sz="4000">
                <a:solidFill>
                  <a:schemeClr val="tx2"/>
                </a:solidFill>
                <a:latin typeface="Trebuchet MS" panose="020B0603020202020204" pitchFamily="34" charset="0"/>
              </a:defRPr>
            </a:lvl6pPr>
            <a:lvl7pPr marL="914400" algn="l" rtl="0" fontAlgn="base">
              <a:spcBef>
                <a:spcPct val="0"/>
              </a:spcBef>
              <a:spcAft>
                <a:spcPct val="0"/>
              </a:spcAft>
              <a:defRPr sz="4000">
                <a:solidFill>
                  <a:schemeClr val="tx2"/>
                </a:solidFill>
                <a:latin typeface="Trebuchet MS" panose="020B0603020202020204" pitchFamily="34" charset="0"/>
              </a:defRPr>
            </a:lvl7pPr>
            <a:lvl8pPr marL="1371600" algn="l" rtl="0" fontAlgn="base">
              <a:spcBef>
                <a:spcPct val="0"/>
              </a:spcBef>
              <a:spcAft>
                <a:spcPct val="0"/>
              </a:spcAft>
              <a:defRPr sz="4000">
                <a:solidFill>
                  <a:schemeClr val="tx2"/>
                </a:solidFill>
                <a:latin typeface="Trebuchet MS" panose="020B0603020202020204" pitchFamily="34" charset="0"/>
              </a:defRPr>
            </a:lvl8pPr>
            <a:lvl9pPr marL="1828800" algn="l" rtl="0" fontAlgn="base">
              <a:spcBef>
                <a:spcPct val="0"/>
              </a:spcBef>
              <a:spcAft>
                <a:spcPct val="0"/>
              </a:spcAft>
              <a:defRPr sz="4000">
                <a:solidFill>
                  <a:schemeClr val="tx2"/>
                </a:solidFill>
                <a:latin typeface="Trebuchet MS" panose="020B0603020202020204" pitchFamily="34" charset="0"/>
              </a:defRPr>
            </a:lvl9pPr>
          </a:lstStyle>
          <a:p>
            <a:pPr algn="ctr" defTabSz="457200" eaLnBrk="1" hangingPunct="1">
              <a:spcAft>
                <a:spcPts val="600"/>
              </a:spcAft>
            </a:pPr>
            <a:r>
              <a:rPr lang="en-US" sz="4400" b="1">
                <a:ln w="3175" cmpd="sng">
                  <a:noFill/>
                </a:ln>
                <a:solidFill>
                  <a:srgbClr val="212121"/>
                </a:solidFill>
              </a:rPr>
              <a:t>Investigation</a:t>
            </a:r>
            <a:endParaRPr lang="en-US" sz="4400">
              <a:ln w="3175" cmpd="sng">
                <a:noFill/>
              </a:ln>
              <a:solidFill>
                <a:srgbClr val="212121"/>
              </a:solidFill>
            </a:endParaRPr>
          </a:p>
        </p:txBody>
      </p:sp>
      <p:sp>
        <p:nvSpPr>
          <p:cNvPr id="13" name="Rectangle 12">
            <a:extLst>
              <a:ext uri="{FF2B5EF4-FFF2-40B4-BE49-F238E27FC236}">
                <a16:creationId xmlns="" xmlns:a16="http://schemas.microsoft.com/office/drawing/2014/main" id="{5C7053FF-8E4D-4155-86CE-50A72DCD326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50747" y="648377"/>
            <a:ext cx="10890504" cy="115214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 xmlns:a16="http://schemas.microsoft.com/office/drawing/2014/main" id="{D42F442A-E722-4FA8-8DA6-41899E8842F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2286000"/>
            <a:ext cx="12192000" cy="4572000"/>
          </a:xfrm>
          <a:prstGeom prst="rect">
            <a:avLst/>
          </a:prstGeom>
          <a:solidFill>
            <a:schemeClr val="tx2">
              <a:lumMod val="90000"/>
              <a:lumOff val="10000"/>
            </a:schemeClr>
          </a:solidFill>
          <a:ln>
            <a:noFill/>
          </a:ln>
          <a:effectLst>
            <a:innerShdw blurRad="63500" dist="50800" dir="162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3" name="Content Placeholder 2"/>
          <p:cNvSpPr>
            <a:spLocks noGrp="1"/>
          </p:cNvSpPr>
          <p:nvPr>
            <p:ph idx="1"/>
          </p:nvPr>
        </p:nvSpPr>
        <p:spPr>
          <a:xfrm>
            <a:off x="1295402" y="2612256"/>
            <a:ext cx="9601196" cy="3263612"/>
          </a:xfrm>
        </p:spPr>
        <p:txBody>
          <a:bodyPr vert="horz" lIns="91440" tIns="45720" rIns="91440" bIns="45720" rtlCol="0" anchor="t">
            <a:normAutofit/>
          </a:bodyPr>
          <a:lstStyle/>
          <a:p>
            <a:pPr marL="285750" indent="-285750">
              <a:lnSpc>
                <a:spcPct val="90000"/>
              </a:lnSpc>
              <a:defRPr/>
            </a:pPr>
            <a:r>
              <a:rPr lang="en-US" sz="2000">
                <a:solidFill>
                  <a:schemeClr val="bg1"/>
                </a:solidFill>
              </a:rPr>
              <a:t>CBC 	</a:t>
            </a:r>
          </a:p>
          <a:p>
            <a:pPr marL="285750" indent="-285750">
              <a:lnSpc>
                <a:spcPct val="90000"/>
              </a:lnSpc>
              <a:defRPr/>
            </a:pPr>
            <a:r>
              <a:rPr lang="en-US" sz="2000">
                <a:solidFill>
                  <a:schemeClr val="bg1"/>
                </a:solidFill>
              </a:rPr>
              <a:t>Clotting Profile</a:t>
            </a:r>
          </a:p>
          <a:p>
            <a:pPr marL="285750" indent="-285750">
              <a:lnSpc>
                <a:spcPct val="90000"/>
              </a:lnSpc>
              <a:defRPr/>
            </a:pPr>
            <a:r>
              <a:rPr lang="en-US" sz="2000">
                <a:solidFill>
                  <a:schemeClr val="bg1"/>
                </a:solidFill>
              </a:rPr>
              <a:t>ABG</a:t>
            </a:r>
          </a:p>
          <a:p>
            <a:pPr marL="285750" indent="-285750">
              <a:lnSpc>
                <a:spcPct val="90000"/>
              </a:lnSpc>
              <a:defRPr/>
            </a:pPr>
            <a:r>
              <a:rPr lang="en-US" sz="2000">
                <a:solidFill>
                  <a:schemeClr val="bg1"/>
                </a:solidFill>
              </a:rPr>
              <a:t>Urinalysis</a:t>
            </a:r>
          </a:p>
          <a:p>
            <a:pPr marL="285750" indent="-285750">
              <a:lnSpc>
                <a:spcPct val="90000"/>
              </a:lnSpc>
              <a:defRPr/>
            </a:pPr>
            <a:r>
              <a:rPr lang="en-US" sz="2000">
                <a:solidFill>
                  <a:schemeClr val="bg1"/>
                </a:solidFill>
              </a:rPr>
              <a:t>DPL : 95 % Accurate</a:t>
            </a:r>
          </a:p>
          <a:p>
            <a:pPr marL="285750" indent="-285750">
              <a:lnSpc>
                <a:spcPct val="90000"/>
              </a:lnSpc>
              <a:defRPr/>
            </a:pPr>
            <a:r>
              <a:rPr lang="en-US" sz="2000">
                <a:solidFill>
                  <a:schemeClr val="bg1"/>
                </a:solidFill>
              </a:rPr>
              <a:t>CT &amp; Ultrasound are replacing DPL</a:t>
            </a:r>
          </a:p>
          <a:p>
            <a:pPr marL="285750" indent="-285750">
              <a:lnSpc>
                <a:spcPct val="90000"/>
              </a:lnSpc>
              <a:defRPr/>
            </a:pPr>
            <a:r>
              <a:rPr lang="en-US" sz="2000">
                <a:solidFill>
                  <a:schemeClr val="bg1"/>
                </a:solidFill>
              </a:rPr>
              <a:t>Sigmoidoscope (the preferred method of investigation) the rectum and the pelvic colon. </a:t>
            </a:r>
          </a:p>
          <a:p>
            <a:pPr marL="342900" indent="-342900">
              <a:lnSpc>
                <a:spcPct val="90000"/>
              </a:lnSpc>
              <a:defRPr/>
            </a:pPr>
            <a:endParaRPr lang="en-US" sz="2000">
              <a:solidFill>
                <a:schemeClr val="bg1"/>
              </a:solidFill>
            </a:endParaRPr>
          </a:p>
          <a:p>
            <a:pPr>
              <a:lnSpc>
                <a:spcPct val="90000"/>
              </a:lnSpc>
            </a:pPr>
            <a:endParaRPr lang="en-US" sz="2000">
              <a:solidFill>
                <a:schemeClr val="bg1"/>
              </a:solidFill>
            </a:endParaRPr>
          </a:p>
        </p:txBody>
      </p:sp>
    </p:spTree>
    <p:extLst>
      <p:ext uri="{BB962C8B-B14F-4D97-AF65-F5344CB8AC3E}">
        <p14:creationId xmlns:p14="http://schemas.microsoft.com/office/powerpoint/2010/main" val="1737164929"/>
      </p:ext>
    </p:extLst>
  </p:cSld>
  <p:clrMapOvr>
    <a:masterClrMapping/>
  </p:clrMapOvr>
  <p:transition spd="slow">
    <p:zoom/>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icture containing text, different&#10;&#10;Description automatically generated">
            <a:extLst>
              <a:ext uri="{FF2B5EF4-FFF2-40B4-BE49-F238E27FC236}">
                <a16:creationId xmlns="" xmlns:a16="http://schemas.microsoft.com/office/drawing/2014/main" id="{7167E26F-B43F-4543-944F-CDEFE41D8046}"/>
              </a:ext>
            </a:extLst>
          </p:cNvPr>
          <p:cNvPicPr>
            <a:picLocks noGrp="1" noChangeAspect="1"/>
          </p:cNvPicPr>
          <p:nvPr>
            <p:ph idx="1"/>
          </p:nvPr>
        </p:nvPicPr>
        <p:blipFill>
          <a:blip r:embed="rId2"/>
          <a:stretch>
            <a:fillRect/>
          </a:stretch>
        </p:blipFill>
        <p:spPr>
          <a:xfrm>
            <a:off x="774396" y="550182"/>
            <a:ext cx="10584584" cy="5657592"/>
          </a:xfrm>
        </p:spPr>
      </p:pic>
    </p:spTree>
    <p:extLst>
      <p:ext uri="{BB962C8B-B14F-4D97-AF65-F5344CB8AC3E}">
        <p14:creationId xmlns:p14="http://schemas.microsoft.com/office/powerpoint/2010/main" val="85730656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 xmlns:a16="http://schemas.microsoft.com/office/drawing/2014/main" id="{5066F8AE-A5C7-4B3E-B1DA-D0B624059BED}"/>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5734" y="0"/>
            <a:ext cx="12229961" cy="6856214"/>
            <a:chOff x="-15736" y="0"/>
            <a:chExt cx="12229962" cy="6856214"/>
          </a:xfrm>
        </p:grpSpPr>
        <p:pic>
          <p:nvPicPr>
            <p:cNvPr id="10" name="Picture 9">
              <a:extLst>
                <a:ext uri="{FF2B5EF4-FFF2-40B4-BE49-F238E27FC236}">
                  <a16:creationId xmlns="" xmlns:a16="http://schemas.microsoft.com/office/drawing/2014/main" id="{F78E901E-6697-44E3-9533-1457FA4F0488}"/>
                </a:ext>
                <a:ext uri="{C183D7F6-B498-43B3-948B-1728B52AA6E4}">
                  <adec:decorative xmlns="" xmlns:adec="http://schemas.microsoft.com/office/drawing/2017/decorative" val="1"/>
                </a:ext>
              </a:extLst>
            </p:cNvPr>
            <p:cNvPicPr>
              <a:picLocks noChangeAspect="1"/>
            </p:cNvPicPr>
            <p:nvPr>
              <p:extLst>
                <p:ext uri="{386F3935-93C4-4BCD-93E2-E3B085C9AB24}">
                  <p16:designElem xmlns=""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 name="Rectangle 10">
              <a:extLst>
                <a:ext uri="{FF2B5EF4-FFF2-40B4-BE49-F238E27FC236}">
                  <a16:creationId xmlns="" xmlns:a16="http://schemas.microsoft.com/office/drawing/2014/main" id="{C515452A-514A-4763-9932-37302A8D6DB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a:extLst>
                <a:ext uri="{FF2B5EF4-FFF2-40B4-BE49-F238E27FC236}">
                  <a16:creationId xmlns="" xmlns:a16="http://schemas.microsoft.com/office/drawing/2014/main" id="{D0EC146D-CF08-4B34-ADEB-2F0296F98A14}"/>
                </a:ext>
                <a:ext uri="{C183D7F6-B498-43B3-948B-1728B52AA6E4}">
                  <adec:decorative xmlns="" xmlns:adec="http://schemas.microsoft.com/office/drawing/2017/decorative" val="1"/>
                </a:ext>
              </a:extLst>
            </p:cNvPr>
            <p:cNvPicPr>
              <a:picLocks noChangeAspect="1"/>
            </p:cNvPicPr>
            <p:nvPr>
              <p:extLst>
                <p:ext uri="{386F3935-93C4-4BCD-93E2-E3B085C9AB24}">
                  <p16:designElem xmlns=""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3" name="Picture 12">
              <a:extLst>
                <a:ext uri="{FF2B5EF4-FFF2-40B4-BE49-F238E27FC236}">
                  <a16:creationId xmlns="" xmlns:a16="http://schemas.microsoft.com/office/drawing/2014/main" id="{E1FBA240-87AB-400A-9292-7DC6F3E55215}"/>
                </a:ext>
                <a:ext uri="{C183D7F6-B498-43B3-948B-1728B52AA6E4}">
                  <adec:decorative xmlns="" xmlns:adec="http://schemas.microsoft.com/office/drawing/2017/decorative" val="1"/>
                </a:ext>
              </a:extLst>
            </p:cNvPr>
            <p:cNvPicPr>
              <a:picLocks noChangeAspect="1"/>
            </p:cNvPicPr>
            <p:nvPr>
              <p:extLst>
                <p:ext uri="{386F3935-93C4-4BCD-93E2-E3B085C9AB24}">
                  <p16:designElem xmlns=""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useBgFill="1">
        <p:nvSpPr>
          <p:cNvPr id="15" name="Rectangle 14">
            <a:extLst>
              <a:ext uri="{FF2B5EF4-FFF2-40B4-BE49-F238E27FC236}">
                <a16:creationId xmlns="" xmlns:a16="http://schemas.microsoft.com/office/drawing/2014/main" id="{544958B8-57B6-4B37-8A18-D54A32EC2D3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pic>
        <p:nvPicPr>
          <p:cNvPr id="4" name="Picture 4" descr="Graphical user interface, text, timeline&#10;&#10;Description automatically generated">
            <a:extLst>
              <a:ext uri="{FF2B5EF4-FFF2-40B4-BE49-F238E27FC236}">
                <a16:creationId xmlns="" xmlns:a16="http://schemas.microsoft.com/office/drawing/2014/main" id="{E332C0F0-DB5C-4EC6-BA14-57CE7E21894E}"/>
              </a:ext>
            </a:extLst>
          </p:cNvPr>
          <p:cNvPicPr>
            <a:picLocks noChangeAspect="1"/>
          </p:cNvPicPr>
          <p:nvPr/>
        </p:nvPicPr>
        <p:blipFill rotWithShape="1">
          <a:blip r:embed="rId5"/>
          <a:srcRect r="-2" b="6841"/>
          <a:stretch/>
        </p:blipFill>
        <p:spPr>
          <a:xfrm>
            <a:off x="486137" y="488140"/>
            <a:ext cx="11227443" cy="5883295"/>
          </a:xfrm>
          <a:prstGeom prst="rect">
            <a:avLst/>
          </a:prstGeom>
        </p:spPr>
      </p:pic>
      <p:sp>
        <p:nvSpPr>
          <p:cNvPr id="17" name="Rectangle 16">
            <a:extLst>
              <a:ext uri="{FF2B5EF4-FFF2-40B4-BE49-F238E27FC236}">
                <a16:creationId xmlns="" xmlns:a16="http://schemas.microsoft.com/office/drawing/2014/main" id="{B7E4A740-3A69-42A5-8AC0-3905D518F41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sp>
      <p:grpSp>
        <p:nvGrpSpPr>
          <p:cNvPr id="19" name="Group 18">
            <a:extLst>
              <a:ext uri="{FF2B5EF4-FFF2-40B4-BE49-F238E27FC236}">
                <a16:creationId xmlns="" xmlns:a16="http://schemas.microsoft.com/office/drawing/2014/main" id="{8283C010-53D7-404B-9300-DB1BAE1EAE91}"/>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 y="3128956"/>
            <a:ext cx="12234667" cy="658368"/>
            <a:chOff x="-18288" y="3128956"/>
            <a:chExt cx="12234672" cy="658368"/>
          </a:xfrm>
        </p:grpSpPr>
        <p:sp useBgFill="1">
          <p:nvSpPr>
            <p:cNvPr id="20" name="Rounded Rectangle 21">
              <a:extLst>
                <a:ext uri="{FF2B5EF4-FFF2-40B4-BE49-F238E27FC236}">
                  <a16:creationId xmlns="" xmlns:a16="http://schemas.microsoft.com/office/drawing/2014/main" id="{DFC03671-D6D3-4BA9-AD3E-6ADE11D07CE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21" name="Picture 20">
              <a:extLst>
                <a:ext uri="{FF2B5EF4-FFF2-40B4-BE49-F238E27FC236}">
                  <a16:creationId xmlns="" xmlns:a16="http://schemas.microsoft.com/office/drawing/2014/main" id="{DFD51935-8C23-4BCB-987B-F5AC9E3D94CA}"/>
                </a:ext>
                <a:ext uri="{C183D7F6-B498-43B3-948B-1728B52AA6E4}">
                  <adec:decorative xmlns="" xmlns:adec="http://schemas.microsoft.com/office/drawing/2017/decorative" val="1"/>
                </a:ext>
              </a:extLst>
            </p:cNvPr>
            <p:cNvPicPr>
              <a:picLocks noChangeAspect="1"/>
            </p:cNvPicPr>
            <p:nvPr>
              <p:extLst>
                <p:ext uri="{386F3935-93C4-4BCD-93E2-E3B085C9AB24}">
                  <p16:designElem xmlns=""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22" name="Rounded Rectangle 27">
              <a:extLst>
                <a:ext uri="{FF2B5EF4-FFF2-40B4-BE49-F238E27FC236}">
                  <a16:creationId xmlns="" xmlns:a16="http://schemas.microsoft.com/office/drawing/2014/main" id="{72D5A197-23EF-4751-9E72-FEB79910EF1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23" name="Picture 22">
              <a:extLst>
                <a:ext uri="{FF2B5EF4-FFF2-40B4-BE49-F238E27FC236}">
                  <a16:creationId xmlns="" xmlns:a16="http://schemas.microsoft.com/office/drawing/2014/main" id="{5DD7E4D1-EC3E-4109-9647-9E6652A92D34}"/>
                </a:ext>
                <a:ext uri="{C183D7F6-B498-43B3-948B-1728B52AA6E4}">
                  <adec:decorative xmlns="" xmlns:adec="http://schemas.microsoft.com/office/drawing/2017/decorative" val="1"/>
                </a:ext>
              </a:extLst>
            </p:cNvPr>
            <p:cNvPicPr>
              <a:picLocks noChangeAspect="1"/>
            </p:cNvPicPr>
            <p:nvPr>
              <p:extLst>
                <p:ext uri="{386F3935-93C4-4BCD-93E2-E3B085C9AB24}">
                  <p16:designElem xmlns=""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Tree>
    <p:extLst>
      <p:ext uri="{BB962C8B-B14F-4D97-AF65-F5344CB8AC3E}">
        <p14:creationId xmlns:p14="http://schemas.microsoft.com/office/powerpoint/2010/main" val="359412390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 xmlns:a16="http://schemas.microsoft.com/office/drawing/2014/main" id="{5066F8AE-A5C7-4B3E-B1DA-D0B624059BED}"/>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5734" y="0"/>
            <a:ext cx="12229961" cy="6856214"/>
            <a:chOff x="-15736" y="0"/>
            <a:chExt cx="12229962" cy="6856214"/>
          </a:xfrm>
        </p:grpSpPr>
        <p:pic>
          <p:nvPicPr>
            <p:cNvPr id="10" name="Picture 9">
              <a:extLst>
                <a:ext uri="{FF2B5EF4-FFF2-40B4-BE49-F238E27FC236}">
                  <a16:creationId xmlns="" xmlns:a16="http://schemas.microsoft.com/office/drawing/2014/main" id="{F78E901E-6697-44E3-9533-1457FA4F0488}"/>
                </a:ext>
                <a:ext uri="{C183D7F6-B498-43B3-948B-1728B52AA6E4}">
                  <adec:decorative xmlns="" xmlns:adec="http://schemas.microsoft.com/office/drawing/2017/decorative" val="1"/>
                </a:ext>
              </a:extLst>
            </p:cNvPr>
            <p:cNvPicPr>
              <a:picLocks noChangeAspect="1"/>
            </p:cNvPicPr>
            <p:nvPr>
              <p:extLst>
                <p:ext uri="{386F3935-93C4-4BCD-93E2-E3B085C9AB24}">
                  <p16:designElem xmlns=""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 name="Rectangle 10">
              <a:extLst>
                <a:ext uri="{FF2B5EF4-FFF2-40B4-BE49-F238E27FC236}">
                  <a16:creationId xmlns="" xmlns:a16="http://schemas.microsoft.com/office/drawing/2014/main" id="{C515452A-514A-4763-9932-37302A8D6DB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a:extLst>
                <a:ext uri="{FF2B5EF4-FFF2-40B4-BE49-F238E27FC236}">
                  <a16:creationId xmlns="" xmlns:a16="http://schemas.microsoft.com/office/drawing/2014/main" id="{D0EC146D-CF08-4B34-ADEB-2F0296F98A14}"/>
                </a:ext>
                <a:ext uri="{C183D7F6-B498-43B3-948B-1728B52AA6E4}">
                  <adec:decorative xmlns="" xmlns:adec="http://schemas.microsoft.com/office/drawing/2017/decorative" val="1"/>
                </a:ext>
              </a:extLst>
            </p:cNvPr>
            <p:cNvPicPr>
              <a:picLocks noChangeAspect="1"/>
            </p:cNvPicPr>
            <p:nvPr>
              <p:extLst>
                <p:ext uri="{386F3935-93C4-4BCD-93E2-E3B085C9AB24}">
                  <p16:designElem xmlns=""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3" name="Picture 12">
              <a:extLst>
                <a:ext uri="{FF2B5EF4-FFF2-40B4-BE49-F238E27FC236}">
                  <a16:creationId xmlns="" xmlns:a16="http://schemas.microsoft.com/office/drawing/2014/main" id="{E1FBA240-87AB-400A-9292-7DC6F3E55215}"/>
                </a:ext>
                <a:ext uri="{C183D7F6-B498-43B3-948B-1728B52AA6E4}">
                  <adec:decorative xmlns="" xmlns:adec="http://schemas.microsoft.com/office/drawing/2017/decorative" val="1"/>
                </a:ext>
              </a:extLst>
            </p:cNvPr>
            <p:cNvPicPr>
              <a:picLocks noChangeAspect="1"/>
            </p:cNvPicPr>
            <p:nvPr>
              <p:extLst>
                <p:ext uri="{386F3935-93C4-4BCD-93E2-E3B085C9AB24}">
                  <p16:designElem xmlns=""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useBgFill="1">
        <p:nvSpPr>
          <p:cNvPr id="15" name="Rectangle 14">
            <a:extLst>
              <a:ext uri="{FF2B5EF4-FFF2-40B4-BE49-F238E27FC236}">
                <a16:creationId xmlns="" xmlns:a16="http://schemas.microsoft.com/office/drawing/2014/main" id="{544958B8-57B6-4B37-8A18-D54A32EC2D3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pic>
        <p:nvPicPr>
          <p:cNvPr id="4" name="Picture 4" descr="Graphical user interface, text, timeline&#10;&#10;Description automatically generated">
            <a:extLst>
              <a:ext uri="{FF2B5EF4-FFF2-40B4-BE49-F238E27FC236}">
                <a16:creationId xmlns="" xmlns:a16="http://schemas.microsoft.com/office/drawing/2014/main" id="{A467C3E9-C497-49E0-89AC-C01D2C0E8A5E}"/>
              </a:ext>
            </a:extLst>
          </p:cNvPr>
          <p:cNvPicPr>
            <a:picLocks noChangeAspect="1"/>
          </p:cNvPicPr>
          <p:nvPr/>
        </p:nvPicPr>
        <p:blipFill rotWithShape="1">
          <a:blip r:embed="rId5"/>
          <a:srcRect r="-2" b="6841"/>
          <a:stretch/>
        </p:blipFill>
        <p:spPr>
          <a:xfrm>
            <a:off x="611973" y="519599"/>
            <a:ext cx="11227443" cy="5883295"/>
          </a:xfrm>
          <a:prstGeom prst="rect">
            <a:avLst/>
          </a:prstGeom>
        </p:spPr>
      </p:pic>
      <p:sp>
        <p:nvSpPr>
          <p:cNvPr id="17" name="Rectangle 16">
            <a:extLst>
              <a:ext uri="{FF2B5EF4-FFF2-40B4-BE49-F238E27FC236}">
                <a16:creationId xmlns="" xmlns:a16="http://schemas.microsoft.com/office/drawing/2014/main" id="{B7E4A740-3A69-42A5-8AC0-3905D518F41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sp>
      <p:grpSp>
        <p:nvGrpSpPr>
          <p:cNvPr id="19" name="Group 18">
            <a:extLst>
              <a:ext uri="{FF2B5EF4-FFF2-40B4-BE49-F238E27FC236}">
                <a16:creationId xmlns="" xmlns:a16="http://schemas.microsoft.com/office/drawing/2014/main" id="{8283C010-53D7-404B-9300-DB1BAE1EAE91}"/>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 y="3128956"/>
            <a:ext cx="12234667" cy="658368"/>
            <a:chOff x="-18288" y="3128956"/>
            <a:chExt cx="12234672" cy="658368"/>
          </a:xfrm>
        </p:grpSpPr>
        <p:sp useBgFill="1">
          <p:nvSpPr>
            <p:cNvPr id="20" name="Rounded Rectangle 21">
              <a:extLst>
                <a:ext uri="{FF2B5EF4-FFF2-40B4-BE49-F238E27FC236}">
                  <a16:creationId xmlns="" xmlns:a16="http://schemas.microsoft.com/office/drawing/2014/main" id="{DFC03671-D6D3-4BA9-AD3E-6ADE11D07CE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21" name="Picture 20">
              <a:extLst>
                <a:ext uri="{FF2B5EF4-FFF2-40B4-BE49-F238E27FC236}">
                  <a16:creationId xmlns="" xmlns:a16="http://schemas.microsoft.com/office/drawing/2014/main" id="{DFD51935-8C23-4BCB-987B-F5AC9E3D94CA}"/>
                </a:ext>
                <a:ext uri="{C183D7F6-B498-43B3-948B-1728B52AA6E4}">
                  <adec:decorative xmlns="" xmlns:adec="http://schemas.microsoft.com/office/drawing/2017/decorative" val="1"/>
                </a:ext>
              </a:extLst>
            </p:cNvPr>
            <p:cNvPicPr>
              <a:picLocks noChangeAspect="1"/>
            </p:cNvPicPr>
            <p:nvPr>
              <p:extLst>
                <p:ext uri="{386F3935-93C4-4BCD-93E2-E3B085C9AB24}">
                  <p16:designElem xmlns=""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22" name="Rounded Rectangle 27">
              <a:extLst>
                <a:ext uri="{FF2B5EF4-FFF2-40B4-BE49-F238E27FC236}">
                  <a16:creationId xmlns="" xmlns:a16="http://schemas.microsoft.com/office/drawing/2014/main" id="{72D5A197-23EF-4751-9E72-FEB79910EF1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23" name="Picture 22">
              <a:extLst>
                <a:ext uri="{FF2B5EF4-FFF2-40B4-BE49-F238E27FC236}">
                  <a16:creationId xmlns="" xmlns:a16="http://schemas.microsoft.com/office/drawing/2014/main" id="{5DD7E4D1-EC3E-4109-9647-9E6652A92D34}"/>
                </a:ext>
                <a:ext uri="{C183D7F6-B498-43B3-948B-1728B52AA6E4}">
                  <adec:decorative xmlns="" xmlns:adec="http://schemas.microsoft.com/office/drawing/2017/decorative" val="1"/>
                </a:ext>
              </a:extLst>
            </p:cNvPr>
            <p:cNvPicPr>
              <a:picLocks noChangeAspect="1"/>
            </p:cNvPicPr>
            <p:nvPr>
              <p:extLst>
                <p:ext uri="{386F3935-93C4-4BCD-93E2-E3B085C9AB24}">
                  <p16:designElem xmlns=""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Tree>
    <p:extLst>
      <p:ext uri="{BB962C8B-B14F-4D97-AF65-F5344CB8AC3E}">
        <p14:creationId xmlns:p14="http://schemas.microsoft.com/office/powerpoint/2010/main" val="79219220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 xmlns:a16="http://schemas.microsoft.com/office/drawing/2014/main" id="{749C117F-F390-437B-ADB0-57E87EFF34F5}"/>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6932" y="0"/>
            <a:ext cx="12231159" cy="6856214"/>
            <a:chOff x="-16934" y="0"/>
            <a:chExt cx="12231160" cy="6856214"/>
          </a:xfrm>
        </p:grpSpPr>
        <p:pic>
          <p:nvPicPr>
            <p:cNvPr id="11" name="Picture 10">
              <a:extLst>
                <a:ext uri="{FF2B5EF4-FFF2-40B4-BE49-F238E27FC236}">
                  <a16:creationId xmlns="" xmlns:a16="http://schemas.microsoft.com/office/drawing/2014/main" id="{A7EF42F8-2417-49A6-95CE-DE9503B0AA66}"/>
                </a:ext>
                <a:ext uri="{C183D7F6-B498-43B3-948B-1728B52AA6E4}">
                  <adec:decorative xmlns="" xmlns:adec="http://schemas.microsoft.com/office/drawing/2017/decorative" val="1"/>
                </a:ext>
              </a:extLst>
            </p:cNvPr>
            <p:cNvPicPr>
              <a:picLocks noChangeAspect="1"/>
            </p:cNvPicPr>
            <p:nvPr>
              <p:extLst>
                <p:ext uri="{386F3935-93C4-4BCD-93E2-E3B085C9AB24}">
                  <p16:designElem xmlns=""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 name="Rectangle 11">
              <a:extLst>
                <a:ext uri="{FF2B5EF4-FFF2-40B4-BE49-F238E27FC236}">
                  <a16:creationId xmlns="" xmlns:a16="http://schemas.microsoft.com/office/drawing/2014/main" id="{AC6F623B-2003-4AED-B02F-541A150EC14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3" name="Picture 12">
              <a:extLst>
                <a:ext uri="{FF2B5EF4-FFF2-40B4-BE49-F238E27FC236}">
                  <a16:creationId xmlns="" xmlns:a16="http://schemas.microsoft.com/office/drawing/2014/main" id="{CD11837A-4F3D-419F-ACE2-E80B1EA2846F}"/>
                </a:ext>
                <a:ext uri="{C183D7F6-B498-43B3-948B-1728B52AA6E4}">
                  <adec:decorative xmlns="" xmlns:adec="http://schemas.microsoft.com/office/drawing/2017/decorative" val="1"/>
                </a:ext>
              </a:extLst>
            </p:cNvPr>
            <p:cNvPicPr>
              <a:picLocks noChangeAspect="1"/>
            </p:cNvPicPr>
            <p:nvPr>
              <p:extLst>
                <p:ext uri="{386F3935-93C4-4BCD-93E2-E3B085C9AB24}">
                  <p16:designElem xmlns=""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4" name="Picture 13">
              <a:extLst>
                <a:ext uri="{FF2B5EF4-FFF2-40B4-BE49-F238E27FC236}">
                  <a16:creationId xmlns="" xmlns:a16="http://schemas.microsoft.com/office/drawing/2014/main" id="{B9411D1A-7E2C-4A36-BE32-BF7A8E130723}"/>
                </a:ext>
                <a:ext uri="{C183D7F6-B498-43B3-948B-1728B52AA6E4}">
                  <adec:decorative xmlns="" xmlns:adec="http://schemas.microsoft.com/office/drawing/2017/decorative" val="1"/>
                </a:ext>
              </a:extLst>
            </p:cNvPr>
            <p:cNvPicPr>
              <a:picLocks noChangeAspect="1"/>
            </p:cNvPicPr>
            <p:nvPr>
              <p:extLst>
                <p:ext uri="{386F3935-93C4-4BCD-93E2-E3B085C9AB24}">
                  <p16:designElem xmlns=""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6" name="Straight Connector 15">
            <a:extLst>
              <a:ext uri="{FF2B5EF4-FFF2-40B4-BE49-F238E27FC236}">
                <a16:creationId xmlns="" xmlns:a16="http://schemas.microsoft.com/office/drawing/2014/main" id="{20742BC3-654B-4E41-9A6A-73A42E477639}"/>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8" name="Rectangle 17">
            <a:extLst>
              <a:ext uri="{FF2B5EF4-FFF2-40B4-BE49-F238E27FC236}">
                <a16:creationId xmlns="" xmlns:a16="http://schemas.microsoft.com/office/drawing/2014/main" id="{1755C732-3264-4614-8316-41F75483710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grpSp>
        <p:nvGrpSpPr>
          <p:cNvPr id="20" name="Group 19">
            <a:extLst>
              <a:ext uri="{FF2B5EF4-FFF2-40B4-BE49-F238E27FC236}">
                <a16:creationId xmlns="" xmlns:a16="http://schemas.microsoft.com/office/drawing/2014/main" id="{59C7C6ED-4EA1-4532-A820-59A8ADEEE0F9}"/>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2" y="1786"/>
            <a:ext cx="12229961" cy="6856214"/>
            <a:chOff x="-15736" y="0"/>
            <a:chExt cx="12229962" cy="6856214"/>
          </a:xfrm>
        </p:grpSpPr>
        <p:pic>
          <p:nvPicPr>
            <p:cNvPr id="21" name="Picture 20">
              <a:extLst>
                <a:ext uri="{FF2B5EF4-FFF2-40B4-BE49-F238E27FC236}">
                  <a16:creationId xmlns="" xmlns:a16="http://schemas.microsoft.com/office/drawing/2014/main" id="{3A197BB7-B689-4B37-8BE2-FC23F6ED6498}"/>
                </a:ext>
                <a:ext uri="{C183D7F6-B498-43B3-948B-1728B52AA6E4}">
                  <adec:decorative xmlns="" xmlns:adec="http://schemas.microsoft.com/office/drawing/2017/decorative" val="1"/>
                </a:ext>
              </a:extLst>
            </p:cNvPr>
            <p:cNvPicPr>
              <a:picLocks noChangeAspect="1"/>
            </p:cNvPicPr>
            <p:nvPr>
              <p:extLst>
                <p:ext uri="{386F3935-93C4-4BCD-93E2-E3B085C9AB24}">
                  <p16:designElem xmlns=""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2" name="Rectangle 21">
              <a:extLst>
                <a:ext uri="{FF2B5EF4-FFF2-40B4-BE49-F238E27FC236}">
                  <a16:creationId xmlns="" xmlns:a16="http://schemas.microsoft.com/office/drawing/2014/main" id="{E93E4556-7891-471E-B9B7-A38508C7591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3" name="Picture 22">
              <a:extLst>
                <a:ext uri="{FF2B5EF4-FFF2-40B4-BE49-F238E27FC236}">
                  <a16:creationId xmlns="" xmlns:a16="http://schemas.microsoft.com/office/drawing/2014/main" id="{6F9C6176-D87B-4D8F-8BC3-FE6DF55C4ED8}"/>
                </a:ext>
                <a:ext uri="{C183D7F6-B498-43B3-948B-1728B52AA6E4}">
                  <adec:decorative xmlns="" xmlns:adec="http://schemas.microsoft.com/office/drawing/2017/decorative" val="1"/>
                </a:ext>
              </a:extLst>
            </p:cNvPr>
            <p:cNvPicPr>
              <a:picLocks noChangeAspect="1"/>
            </p:cNvPicPr>
            <p:nvPr>
              <p:extLst>
                <p:ext uri="{386F3935-93C4-4BCD-93E2-E3B085C9AB24}">
                  <p16:designElem xmlns=""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4" name="Picture 23">
              <a:extLst>
                <a:ext uri="{FF2B5EF4-FFF2-40B4-BE49-F238E27FC236}">
                  <a16:creationId xmlns="" xmlns:a16="http://schemas.microsoft.com/office/drawing/2014/main" id="{B838BA48-DDFB-46B3-9EF6-031C91D27927}"/>
                </a:ext>
                <a:ext uri="{C183D7F6-B498-43B3-948B-1728B52AA6E4}">
                  <adec:decorative xmlns="" xmlns:adec="http://schemas.microsoft.com/office/drawing/2017/decorative" val="1"/>
                </a:ext>
              </a:extLst>
            </p:cNvPr>
            <p:cNvPicPr>
              <a:picLocks noChangeAspect="1"/>
            </p:cNvPicPr>
            <p:nvPr>
              <p:extLst>
                <p:ext uri="{386F3935-93C4-4BCD-93E2-E3B085C9AB24}">
                  <p16:designElem xmlns=""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4" name="Rectangle 2"/>
          <p:cNvSpPr txBox="1">
            <a:spLocks noChangeArrowheads="1"/>
          </p:cNvSpPr>
          <p:nvPr/>
        </p:nvSpPr>
        <p:spPr bwMode="auto">
          <a:xfrm>
            <a:off x="1102620" y="4404855"/>
            <a:ext cx="9989677" cy="105474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b" anchorCtr="0" compatLnSpc="1">
            <a:prstTxWarp prst="textNoShape">
              <a:avLst/>
            </a:prstTxWarp>
            <a:normAutofit/>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anose="020B0603020202020204" pitchFamily="34" charset="0"/>
              </a:defRPr>
            </a:lvl2pPr>
            <a:lvl3pPr algn="l" rtl="0" eaLnBrk="0" fontAlgn="base" hangingPunct="0">
              <a:spcBef>
                <a:spcPct val="0"/>
              </a:spcBef>
              <a:spcAft>
                <a:spcPct val="0"/>
              </a:spcAft>
              <a:defRPr sz="4000">
                <a:solidFill>
                  <a:schemeClr val="tx2"/>
                </a:solidFill>
                <a:latin typeface="Trebuchet MS" panose="020B0603020202020204" pitchFamily="34" charset="0"/>
              </a:defRPr>
            </a:lvl3pPr>
            <a:lvl4pPr algn="l" rtl="0" eaLnBrk="0" fontAlgn="base" hangingPunct="0">
              <a:spcBef>
                <a:spcPct val="0"/>
              </a:spcBef>
              <a:spcAft>
                <a:spcPct val="0"/>
              </a:spcAft>
              <a:defRPr sz="4000">
                <a:solidFill>
                  <a:schemeClr val="tx2"/>
                </a:solidFill>
                <a:latin typeface="Trebuchet MS" panose="020B0603020202020204" pitchFamily="34" charset="0"/>
              </a:defRPr>
            </a:lvl4pPr>
            <a:lvl5pPr algn="l" rtl="0" eaLnBrk="0" fontAlgn="base" hangingPunct="0">
              <a:spcBef>
                <a:spcPct val="0"/>
              </a:spcBef>
              <a:spcAft>
                <a:spcPct val="0"/>
              </a:spcAft>
              <a:defRPr sz="4000">
                <a:solidFill>
                  <a:schemeClr val="tx2"/>
                </a:solidFill>
                <a:latin typeface="Trebuchet MS" panose="020B0603020202020204" pitchFamily="34" charset="0"/>
              </a:defRPr>
            </a:lvl5pPr>
            <a:lvl6pPr marL="457200" algn="l" rtl="0" fontAlgn="base">
              <a:spcBef>
                <a:spcPct val="0"/>
              </a:spcBef>
              <a:spcAft>
                <a:spcPct val="0"/>
              </a:spcAft>
              <a:defRPr sz="4000">
                <a:solidFill>
                  <a:schemeClr val="tx2"/>
                </a:solidFill>
                <a:latin typeface="Trebuchet MS" panose="020B0603020202020204" pitchFamily="34" charset="0"/>
              </a:defRPr>
            </a:lvl6pPr>
            <a:lvl7pPr marL="914400" algn="l" rtl="0" fontAlgn="base">
              <a:spcBef>
                <a:spcPct val="0"/>
              </a:spcBef>
              <a:spcAft>
                <a:spcPct val="0"/>
              </a:spcAft>
              <a:defRPr sz="4000">
                <a:solidFill>
                  <a:schemeClr val="tx2"/>
                </a:solidFill>
                <a:latin typeface="Trebuchet MS" panose="020B0603020202020204" pitchFamily="34" charset="0"/>
              </a:defRPr>
            </a:lvl7pPr>
            <a:lvl8pPr marL="1371600" algn="l" rtl="0" fontAlgn="base">
              <a:spcBef>
                <a:spcPct val="0"/>
              </a:spcBef>
              <a:spcAft>
                <a:spcPct val="0"/>
              </a:spcAft>
              <a:defRPr sz="4000">
                <a:solidFill>
                  <a:schemeClr val="tx2"/>
                </a:solidFill>
                <a:latin typeface="Trebuchet MS" panose="020B0603020202020204" pitchFamily="34" charset="0"/>
              </a:defRPr>
            </a:lvl8pPr>
            <a:lvl9pPr marL="1828800" algn="l" rtl="0" fontAlgn="base">
              <a:spcBef>
                <a:spcPct val="0"/>
              </a:spcBef>
              <a:spcAft>
                <a:spcPct val="0"/>
              </a:spcAft>
              <a:defRPr sz="4000">
                <a:solidFill>
                  <a:schemeClr val="tx2"/>
                </a:solidFill>
                <a:latin typeface="Trebuchet MS" panose="020B0603020202020204" pitchFamily="34" charset="0"/>
              </a:defRPr>
            </a:lvl9pPr>
          </a:lstStyle>
          <a:p>
            <a:pPr algn="ctr" defTabSz="457200" eaLnBrk="1" hangingPunct="1">
              <a:spcAft>
                <a:spcPts val="600"/>
              </a:spcAft>
            </a:pPr>
            <a:r>
              <a:rPr lang="en-US" sz="5400" b="1">
                <a:ln w="3175" cmpd="sng">
                  <a:noFill/>
                </a:ln>
                <a:solidFill>
                  <a:srgbClr val="262626"/>
                </a:solidFill>
              </a:rPr>
              <a:t>Colon Injury Grading</a:t>
            </a:r>
            <a:endParaRPr lang="en-US" sz="5400">
              <a:ln w="3175" cmpd="sng">
                <a:noFill/>
              </a:ln>
              <a:solidFill>
                <a:srgbClr val="262626"/>
              </a:solidFill>
            </a:endParaRPr>
          </a:p>
        </p:txBody>
      </p:sp>
      <p:sp>
        <p:nvSpPr>
          <p:cNvPr id="26" name="Rectangle 25">
            <a:extLst>
              <a:ext uri="{FF2B5EF4-FFF2-40B4-BE49-F238E27FC236}">
                <a16:creationId xmlns="" xmlns:a16="http://schemas.microsoft.com/office/drawing/2014/main" id="{4AD786D6-2C42-45AF-888B-F2038C4D0A7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92646" y="1092200"/>
            <a:ext cx="9999652"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pic>
        <p:nvPicPr>
          <p:cNvPr id="5" name="Picture 2"/>
          <p:cNvPicPr>
            <a:picLocks noChangeAspect="1" noChangeArrowheads="1"/>
          </p:cNvPicPr>
          <p:nvPr/>
        </p:nvPicPr>
        <p:blipFill>
          <a:blip r:embed="rId7"/>
          <a:stretch>
            <a:fillRect/>
          </a:stretch>
        </p:blipFill>
        <p:spPr bwMode="auto">
          <a:xfrm>
            <a:off x="1613566" y="1410210"/>
            <a:ext cx="8971233" cy="2455875"/>
          </a:xfrm>
          <a:prstGeom prst="rect">
            <a:avLst/>
          </a:prstGeom>
          <a:noFill/>
        </p:spPr>
      </p:pic>
      <p:cxnSp>
        <p:nvCxnSpPr>
          <p:cNvPr id="28" name="Straight Connector 27">
            <a:extLst>
              <a:ext uri="{FF2B5EF4-FFF2-40B4-BE49-F238E27FC236}">
                <a16:creationId xmlns="" xmlns:a16="http://schemas.microsoft.com/office/drawing/2014/main" id="{B8D6659D-FA60-4C6D-A9F6-063E294AA159}"/>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1298450" y="5501254"/>
            <a:ext cx="9603727"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05145961"/>
      </p:ext>
    </p:extLst>
  </p:cSld>
  <p:clrMapOvr>
    <a:masterClrMapping/>
  </p:clrMapOvr>
  <p:transition spd="slow">
    <p:zoom/>
  </p:transition>
</p:sld>
</file>

<file path=ppt/slides/slide9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 xmlns:a16="http://schemas.microsoft.com/office/drawing/2014/main" id="{5066F8AE-A5C7-4B3E-B1DA-D0B624059BED}"/>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5734" y="0"/>
            <a:ext cx="12229961" cy="6856214"/>
            <a:chOff x="-15736" y="0"/>
            <a:chExt cx="12229962" cy="6856214"/>
          </a:xfrm>
        </p:grpSpPr>
        <p:pic>
          <p:nvPicPr>
            <p:cNvPr id="10" name="Picture 9">
              <a:extLst>
                <a:ext uri="{FF2B5EF4-FFF2-40B4-BE49-F238E27FC236}">
                  <a16:creationId xmlns="" xmlns:a16="http://schemas.microsoft.com/office/drawing/2014/main" id="{F78E901E-6697-44E3-9533-1457FA4F0488}"/>
                </a:ext>
                <a:ext uri="{C183D7F6-B498-43B3-948B-1728B52AA6E4}">
                  <adec:decorative xmlns="" xmlns:adec="http://schemas.microsoft.com/office/drawing/2017/decorative" val="1"/>
                </a:ext>
              </a:extLst>
            </p:cNvPr>
            <p:cNvPicPr>
              <a:picLocks noChangeAspect="1"/>
            </p:cNvPicPr>
            <p:nvPr>
              <p:extLst>
                <p:ext uri="{386F3935-93C4-4BCD-93E2-E3B085C9AB24}">
                  <p16:designElem xmlns=""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 name="Rectangle 10">
              <a:extLst>
                <a:ext uri="{FF2B5EF4-FFF2-40B4-BE49-F238E27FC236}">
                  <a16:creationId xmlns="" xmlns:a16="http://schemas.microsoft.com/office/drawing/2014/main" id="{C515452A-514A-4763-9932-37302A8D6DB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a:extLst>
                <a:ext uri="{FF2B5EF4-FFF2-40B4-BE49-F238E27FC236}">
                  <a16:creationId xmlns="" xmlns:a16="http://schemas.microsoft.com/office/drawing/2014/main" id="{D0EC146D-CF08-4B34-ADEB-2F0296F98A14}"/>
                </a:ext>
                <a:ext uri="{C183D7F6-B498-43B3-948B-1728B52AA6E4}">
                  <adec:decorative xmlns="" xmlns:adec="http://schemas.microsoft.com/office/drawing/2017/decorative" val="1"/>
                </a:ext>
              </a:extLst>
            </p:cNvPr>
            <p:cNvPicPr>
              <a:picLocks noChangeAspect="1"/>
            </p:cNvPicPr>
            <p:nvPr>
              <p:extLst>
                <p:ext uri="{386F3935-93C4-4BCD-93E2-E3B085C9AB24}">
                  <p16:designElem xmlns=""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3" name="Picture 12">
              <a:extLst>
                <a:ext uri="{FF2B5EF4-FFF2-40B4-BE49-F238E27FC236}">
                  <a16:creationId xmlns="" xmlns:a16="http://schemas.microsoft.com/office/drawing/2014/main" id="{E1FBA240-87AB-400A-9292-7DC6F3E55215}"/>
                </a:ext>
                <a:ext uri="{C183D7F6-B498-43B3-948B-1728B52AA6E4}">
                  <adec:decorative xmlns="" xmlns:adec="http://schemas.microsoft.com/office/drawing/2017/decorative" val="1"/>
                </a:ext>
              </a:extLst>
            </p:cNvPr>
            <p:cNvPicPr>
              <a:picLocks noChangeAspect="1"/>
            </p:cNvPicPr>
            <p:nvPr>
              <p:extLst>
                <p:ext uri="{386F3935-93C4-4BCD-93E2-E3B085C9AB24}">
                  <p16:designElem xmlns=""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useBgFill="1">
        <p:nvSpPr>
          <p:cNvPr id="15" name="Rectangle 14">
            <a:extLst>
              <a:ext uri="{FF2B5EF4-FFF2-40B4-BE49-F238E27FC236}">
                <a16:creationId xmlns="" xmlns:a16="http://schemas.microsoft.com/office/drawing/2014/main" id="{544958B8-57B6-4B37-8A18-D54A32EC2D3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pic>
        <p:nvPicPr>
          <p:cNvPr id="4" name="Picture 4" descr="Table&#10;&#10;Description automatically generated">
            <a:extLst>
              <a:ext uri="{FF2B5EF4-FFF2-40B4-BE49-F238E27FC236}">
                <a16:creationId xmlns="" xmlns:a16="http://schemas.microsoft.com/office/drawing/2014/main" id="{D39D9836-FFA1-4693-91E8-C241D67F7204}"/>
              </a:ext>
            </a:extLst>
          </p:cNvPr>
          <p:cNvPicPr>
            <a:picLocks noChangeAspect="1"/>
          </p:cNvPicPr>
          <p:nvPr/>
        </p:nvPicPr>
        <p:blipFill rotWithShape="1">
          <a:blip r:embed="rId5"/>
          <a:srcRect t="1443" r="-2" b="2185"/>
          <a:stretch/>
        </p:blipFill>
        <p:spPr>
          <a:xfrm>
            <a:off x="486137" y="488140"/>
            <a:ext cx="11227443" cy="5883295"/>
          </a:xfrm>
          <a:prstGeom prst="rect">
            <a:avLst/>
          </a:prstGeom>
        </p:spPr>
      </p:pic>
      <p:sp>
        <p:nvSpPr>
          <p:cNvPr id="17" name="Rectangle 16">
            <a:extLst>
              <a:ext uri="{FF2B5EF4-FFF2-40B4-BE49-F238E27FC236}">
                <a16:creationId xmlns="" xmlns:a16="http://schemas.microsoft.com/office/drawing/2014/main" id="{B7E4A740-3A69-42A5-8AC0-3905D518F41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sp>
      <p:grpSp>
        <p:nvGrpSpPr>
          <p:cNvPr id="19" name="Group 18">
            <a:extLst>
              <a:ext uri="{FF2B5EF4-FFF2-40B4-BE49-F238E27FC236}">
                <a16:creationId xmlns="" xmlns:a16="http://schemas.microsoft.com/office/drawing/2014/main" id="{8283C010-53D7-404B-9300-DB1BAE1EAE91}"/>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 y="3128956"/>
            <a:ext cx="12234667" cy="658368"/>
            <a:chOff x="-18288" y="3128956"/>
            <a:chExt cx="12234672" cy="658368"/>
          </a:xfrm>
        </p:grpSpPr>
        <p:sp useBgFill="1">
          <p:nvSpPr>
            <p:cNvPr id="20" name="Rounded Rectangle 21">
              <a:extLst>
                <a:ext uri="{FF2B5EF4-FFF2-40B4-BE49-F238E27FC236}">
                  <a16:creationId xmlns="" xmlns:a16="http://schemas.microsoft.com/office/drawing/2014/main" id="{DFC03671-D6D3-4BA9-AD3E-6ADE11D07CE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21" name="Picture 20">
              <a:extLst>
                <a:ext uri="{FF2B5EF4-FFF2-40B4-BE49-F238E27FC236}">
                  <a16:creationId xmlns="" xmlns:a16="http://schemas.microsoft.com/office/drawing/2014/main" id="{DFD51935-8C23-4BCB-987B-F5AC9E3D94CA}"/>
                </a:ext>
                <a:ext uri="{C183D7F6-B498-43B3-948B-1728B52AA6E4}">
                  <adec:decorative xmlns="" xmlns:adec="http://schemas.microsoft.com/office/drawing/2017/decorative" val="1"/>
                </a:ext>
              </a:extLst>
            </p:cNvPr>
            <p:cNvPicPr>
              <a:picLocks noChangeAspect="1"/>
            </p:cNvPicPr>
            <p:nvPr>
              <p:extLst>
                <p:ext uri="{386F3935-93C4-4BCD-93E2-E3B085C9AB24}">
                  <p16:designElem xmlns=""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22" name="Rounded Rectangle 27">
              <a:extLst>
                <a:ext uri="{FF2B5EF4-FFF2-40B4-BE49-F238E27FC236}">
                  <a16:creationId xmlns="" xmlns:a16="http://schemas.microsoft.com/office/drawing/2014/main" id="{72D5A197-23EF-4751-9E72-FEB79910EF1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23" name="Picture 22">
              <a:extLst>
                <a:ext uri="{FF2B5EF4-FFF2-40B4-BE49-F238E27FC236}">
                  <a16:creationId xmlns="" xmlns:a16="http://schemas.microsoft.com/office/drawing/2014/main" id="{5DD7E4D1-EC3E-4109-9647-9E6652A92D34}"/>
                </a:ext>
                <a:ext uri="{C183D7F6-B498-43B3-948B-1728B52AA6E4}">
                  <adec:decorative xmlns="" xmlns:adec="http://schemas.microsoft.com/office/drawing/2017/decorative" val="1"/>
                </a:ext>
              </a:extLst>
            </p:cNvPr>
            <p:cNvPicPr>
              <a:picLocks noChangeAspect="1"/>
            </p:cNvPicPr>
            <p:nvPr>
              <p:extLst>
                <p:ext uri="{386F3935-93C4-4BCD-93E2-E3B085C9AB24}">
                  <p16:designElem xmlns=""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Tree>
    <p:extLst>
      <p:ext uri="{BB962C8B-B14F-4D97-AF65-F5344CB8AC3E}">
        <p14:creationId xmlns:p14="http://schemas.microsoft.com/office/powerpoint/2010/main" val="111347991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 xmlns:a16="http://schemas.microsoft.com/office/drawing/2014/main" id="{11C7711F-3983-4AB1-AFDE-96F7C06514D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grpSp>
        <p:nvGrpSpPr>
          <p:cNvPr id="12" name="Group 11">
            <a:extLst>
              <a:ext uri="{FF2B5EF4-FFF2-40B4-BE49-F238E27FC236}">
                <a16:creationId xmlns="" xmlns:a16="http://schemas.microsoft.com/office/drawing/2014/main" id="{89BC9D38-9241-4F71-9B45-73827299E4C5}"/>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2" y="0"/>
            <a:ext cx="12229961" cy="6856214"/>
            <a:chOff x="-15736" y="0"/>
            <a:chExt cx="12229962" cy="6856214"/>
          </a:xfrm>
        </p:grpSpPr>
        <p:pic>
          <p:nvPicPr>
            <p:cNvPr id="13" name="Picture 12">
              <a:extLst>
                <a:ext uri="{FF2B5EF4-FFF2-40B4-BE49-F238E27FC236}">
                  <a16:creationId xmlns="" xmlns:a16="http://schemas.microsoft.com/office/drawing/2014/main" id="{0D302979-39A3-4421-821D-94D6E00BCE8F}"/>
                </a:ext>
                <a:ext uri="{C183D7F6-B498-43B3-948B-1728B52AA6E4}">
                  <adec:decorative xmlns="" xmlns:adec="http://schemas.microsoft.com/office/drawing/2017/decorative" val="1"/>
                </a:ext>
              </a:extLst>
            </p:cNvPr>
            <p:cNvPicPr>
              <a:picLocks noChangeAspect="1"/>
            </p:cNvPicPr>
            <p:nvPr>
              <p:extLst>
                <p:ext uri="{386F3935-93C4-4BCD-93E2-E3B085C9AB24}">
                  <p16:designElem xmlns=""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a:extLst>
                <a:ext uri="{FF2B5EF4-FFF2-40B4-BE49-F238E27FC236}">
                  <a16:creationId xmlns="" xmlns:a16="http://schemas.microsoft.com/office/drawing/2014/main" id="{68E001BA-C181-4F47-9ABC-DF4C85AB4F17}"/>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5" name="Picture 14">
              <a:extLst>
                <a:ext uri="{FF2B5EF4-FFF2-40B4-BE49-F238E27FC236}">
                  <a16:creationId xmlns="" xmlns:a16="http://schemas.microsoft.com/office/drawing/2014/main" id="{7EF07F1E-BD52-4B06-A38E-BF29F8E28577}"/>
                </a:ext>
                <a:ext uri="{C183D7F6-B498-43B3-948B-1728B52AA6E4}">
                  <adec:decorative xmlns="" xmlns:adec="http://schemas.microsoft.com/office/drawing/2017/decorative" val="1"/>
                </a:ext>
              </a:extLst>
            </p:cNvPr>
            <p:cNvPicPr>
              <a:picLocks noChangeAspect="1"/>
            </p:cNvPicPr>
            <p:nvPr>
              <p:extLst>
                <p:ext uri="{386F3935-93C4-4BCD-93E2-E3B085C9AB24}">
                  <p16:designElem xmlns=""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6" name="Picture 15">
              <a:extLst>
                <a:ext uri="{FF2B5EF4-FFF2-40B4-BE49-F238E27FC236}">
                  <a16:creationId xmlns="" xmlns:a16="http://schemas.microsoft.com/office/drawing/2014/main" id="{A68BE646-889B-49C2-95AF-90BAE5D29A92}"/>
                </a:ext>
                <a:ext uri="{C183D7F6-B498-43B3-948B-1728B52AA6E4}">
                  <adec:decorative xmlns="" xmlns:adec="http://schemas.microsoft.com/office/drawing/2017/decorative" val="1"/>
                </a:ext>
              </a:extLst>
            </p:cNvPr>
            <p:cNvPicPr>
              <a:picLocks noChangeAspect="1"/>
            </p:cNvPicPr>
            <p:nvPr>
              <p:extLst>
                <p:ext uri="{386F3935-93C4-4BCD-93E2-E3B085C9AB24}">
                  <p16:designElem xmlns=""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4" name="Rectangle 2"/>
          <p:cNvSpPr txBox="1">
            <a:spLocks noChangeArrowheads="1"/>
          </p:cNvSpPr>
          <p:nvPr/>
        </p:nvSpPr>
        <p:spPr bwMode="auto">
          <a:xfrm>
            <a:off x="4626510" y="982135"/>
            <a:ext cx="6270089" cy="130386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anose="020B0603020202020204" pitchFamily="34" charset="0"/>
              </a:defRPr>
            </a:lvl2pPr>
            <a:lvl3pPr algn="l" rtl="0" eaLnBrk="0" fontAlgn="base" hangingPunct="0">
              <a:spcBef>
                <a:spcPct val="0"/>
              </a:spcBef>
              <a:spcAft>
                <a:spcPct val="0"/>
              </a:spcAft>
              <a:defRPr sz="4000">
                <a:solidFill>
                  <a:schemeClr val="tx2"/>
                </a:solidFill>
                <a:latin typeface="Trebuchet MS" panose="020B0603020202020204" pitchFamily="34" charset="0"/>
              </a:defRPr>
            </a:lvl3pPr>
            <a:lvl4pPr algn="l" rtl="0" eaLnBrk="0" fontAlgn="base" hangingPunct="0">
              <a:spcBef>
                <a:spcPct val="0"/>
              </a:spcBef>
              <a:spcAft>
                <a:spcPct val="0"/>
              </a:spcAft>
              <a:defRPr sz="4000">
                <a:solidFill>
                  <a:schemeClr val="tx2"/>
                </a:solidFill>
                <a:latin typeface="Trebuchet MS" panose="020B0603020202020204" pitchFamily="34" charset="0"/>
              </a:defRPr>
            </a:lvl4pPr>
            <a:lvl5pPr algn="l" rtl="0" eaLnBrk="0" fontAlgn="base" hangingPunct="0">
              <a:spcBef>
                <a:spcPct val="0"/>
              </a:spcBef>
              <a:spcAft>
                <a:spcPct val="0"/>
              </a:spcAft>
              <a:defRPr sz="4000">
                <a:solidFill>
                  <a:schemeClr val="tx2"/>
                </a:solidFill>
                <a:latin typeface="Trebuchet MS" panose="020B0603020202020204" pitchFamily="34" charset="0"/>
              </a:defRPr>
            </a:lvl5pPr>
            <a:lvl6pPr marL="457200" algn="l" rtl="0" fontAlgn="base">
              <a:spcBef>
                <a:spcPct val="0"/>
              </a:spcBef>
              <a:spcAft>
                <a:spcPct val="0"/>
              </a:spcAft>
              <a:defRPr sz="4000">
                <a:solidFill>
                  <a:schemeClr val="tx2"/>
                </a:solidFill>
                <a:latin typeface="Trebuchet MS" panose="020B0603020202020204" pitchFamily="34" charset="0"/>
              </a:defRPr>
            </a:lvl6pPr>
            <a:lvl7pPr marL="914400" algn="l" rtl="0" fontAlgn="base">
              <a:spcBef>
                <a:spcPct val="0"/>
              </a:spcBef>
              <a:spcAft>
                <a:spcPct val="0"/>
              </a:spcAft>
              <a:defRPr sz="4000">
                <a:solidFill>
                  <a:schemeClr val="tx2"/>
                </a:solidFill>
                <a:latin typeface="Trebuchet MS" panose="020B0603020202020204" pitchFamily="34" charset="0"/>
              </a:defRPr>
            </a:lvl7pPr>
            <a:lvl8pPr marL="1371600" algn="l" rtl="0" fontAlgn="base">
              <a:spcBef>
                <a:spcPct val="0"/>
              </a:spcBef>
              <a:spcAft>
                <a:spcPct val="0"/>
              </a:spcAft>
              <a:defRPr sz="4000">
                <a:solidFill>
                  <a:schemeClr val="tx2"/>
                </a:solidFill>
                <a:latin typeface="Trebuchet MS" panose="020B0603020202020204" pitchFamily="34" charset="0"/>
              </a:defRPr>
            </a:lvl8pPr>
            <a:lvl9pPr marL="1828800" algn="l" rtl="0" fontAlgn="base">
              <a:spcBef>
                <a:spcPct val="0"/>
              </a:spcBef>
              <a:spcAft>
                <a:spcPct val="0"/>
              </a:spcAft>
              <a:defRPr sz="4000">
                <a:solidFill>
                  <a:schemeClr val="tx2"/>
                </a:solidFill>
                <a:latin typeface="Trebuchet MS" panose="020B0603020202020204" pitchFamily="34" charset="0"/>
              </a:defRPr>
            </a:lvl9pPr>
          </a:lstStyle>
          <a:p>
            <a:pPr algn="ctr" defTabSz="457200" eaLnBrk="1" hangingPunct="1">
              <a:spcAft>
                <a:spcPts val="600"/>
              </a:spcAft>
            </a:pPr>
            <a:r>
              <a:rPr lang="en-US" sz="4400" b="1">
                <a:ln w="3175" cmpd="sng">
                  <a:noFill/>
                </a:ln>
                <a:solidFill>
                  <a:prstClr val="black">
                    <a:lumMod val="85000"/>
                    <a:lumOff val="15000"/>
                  </a:prstClr>
                </a:solidFill>
              </a:rPr>
              <a:t>Treatment</a:t>
            </a:r>
          </a:p>
        </p:txBody>
      </p:sp>
      <p:sp>
        <p:nvSpPr>
          <p:cNvPr id="18" name="Rectangle 17">
            <a:extLst>
              <a:ext uri="{FF2B5EF4-FFF2-40B4-BE49-F238E27FC236}">
                <a16:creationId xmlns="" xmlns:a16="http://schemas.microsoft.com/office/drawing/2014/main" id="{B3085476-B49E-49ED-87D2-1165E69D260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92644" y="1092200"/>
            <a:ext cx="3059205"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pic>
        <p:nvPicPr>
          <p:cNvPr id="5" name="Picture 5" descr="Anatomy and Lymph Drainage of Colon"/>
          <p:cNvPicPr>
            <a:picLocks noChangeAspect="1" noChangeArrowheads="1"/>
          </p:cNvPicPr>
          <p:nvPr/>
        </p:nvPicPr>
        <p:blipFill rotWithShape="1">
          <a:blip r:embed="rId5"/>
          <a:srcRect l="9996" r="31821" b="2"/>
          <a:stretch/>
        </p:blipFill>
        <p:spPr bwMode="auto">
          <a:xfrm>
            <a:off x="1412685" y="1410208"/>
            <a:ext cx="2433793" cy="3858780"/>
          </a:xfrm>
          <a:prstGeom prst="rect">
            <a:avLst/>
          </a:prstGeom>
        </p:spPr>
      </p:pic>
      <p:cxnSp>
        <p:nvCxnSpPr>
          <p:cNvPr id="20" name="Straight Connector 19">
            <a:extLst>
              <a:ext uri="{FF2B5EF4-FFF2-40B4-BE49-F238E27FC236}">
                <a16:creationId xmlns="" xmlns:a16="http://schemas.microsoft.com/office/drawing/2014/main" id="{59BA5C68-DFCC-4101-8403-F96781CDDD7A}"/>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4626508" y="2400639"/>
            <a:ext cx="6270088"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4636481" y="2556932"/>
            <a:ext cx="6260115" cy="3318936"/>
          </a:xfrm>
        </p:spPr>
        <p:txBody>
          <a:bodyPr vert="horz" lIns="91440" tIns="45720" rIns="91440" bIns="45720" rtlCol="0" anchor="t">
            <a:normAutofit/>
          </a:bodyPr>
          <a:lstStyle/>
          <a:p>
            <a:r>
              <a:rPr lang="en-US"/>
              <a:t>There are three different methods for treating colonic injuries: </a:t>
            </a:r>
          </a:p>
          <a:p>
            <a:pPr marL="914400" lvl="1" indent="-514350"/>
            <a:r>
              <a:rPr lang="en-US"/>
              <a:t>Primary repair</a:t>
            </a:r>
          </a:p>
          <a:p>
            <a:pPr marL="914400" lvl="1" indent="-514350"/>
            <a:r>
              <a:rPr lang="en-US"/>
              <a:t>Colostomy</a:t>
            </a:r>
          </a:p>
          <a:p>
            <a:pPr marL="914400" lvl="1" indent="-514350"/>
            <a:r>
              <a:rPr lang="en-US"/>
              <a:t>Exteriorized repair</a:t>
            </a:r>
          </a:p>
          <a:p>
            <a:endParaRPr lang="en-US"/>
          </a:p>
        </p:txBody>
      </p:sp>
    </p:spTree>
    <p:extLst>
      <p:ext uri="{BB962C8B-B14F-4D97-AF65-F5344CB8AC3E}">
        <p14:creationId xmlns:p14="http://schemas.microsoft.com/office/powerpoint/2010/main" val="3241177752"/>
      </p:ext>
    </p:extLst>
  </p:cSld>
  <p:clrMapOvr>
    <a:masterClrMapping/>
  </p:clrMapOvr>
  <p:transition spd="slow">
    <p:zoom/>
  </p:transition>
</p:sld>
</file>

<file path=ppt/slides/slide9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 xmlns:a16="http://schemas.microsoft.com/office/drawing/2014/main" id="{D12B819D-CC31-407E-85A4-38D86944A0B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2" name="Rectangle 21">
            <a:extLst>
              <a:ext uri="{FF2B5EF4-FFF2-40B4-BE49-F238E27FC236}">
                <a16:creationId xmlns="" xmlns:a16="http://schemas.microsoft.com/office/drawing/2014/main" id="{1433B347-AE1B-487E-9813-FC88C0DD71A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4663" y="469900"/>
            <a:ext cx="11239500"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contourW="12700">
            <a:bevelT w="6350" h="6350"/>
            <a:contourClr>
              <a:schemeClr val="tx2">
                <a:lumMod val="75000"/>
                <a:lumOff val="2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4" name="Rectangle 23">
            <a:extLst>
              <a:ext uri="{FF2B5EF4-FFF2-40B4-BE49-F238E27FC236}">
                <a16:creationId xmlns="" xmlns:a16="http://schemas.microsoft.com/office/drawing/2014/main" id="{7FE02B2F-D95A-47B1-8DA1-163D342608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4" name="Rectangle 2"/>
          <p:cNvSpPr txBox="1">
            <a:spLocks noChangeArrowheads="1"/>
          </p:cNvSpPr>
          <p:nvPr/>
        </p:nvSpPr>
        <p:spPr bwMode="auto">
          <a:xfrm>
            <a:off x="1295403" y="982135"/>
            <a:ext cx="9601196" cy="130386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anose="020B0603020202020204" pitchFamily="34" charset="0"/>
              </a:defRPr>
            </a:lvl2pPr>
            <a:lvl3pPr algn="l" rtl="0" eaLnBrk="0" fontAlgn="base" hangingPunct="0">
              <a:spcBef>
                <a:spcPct val="0"/>
              </a:spcBef>
              <a:spcAft>
                <a:spcPct val="0"/>
              </a:spcAft>
              <a:defRPr sz="4000">
                <a:solidFill>
                  <a:schemeClr val="tx2"/>
                </a:solidFill>
                <a:latin typeface="Trebuchet MS" panose="020B0603020202020204" pitchFamily="34" charset="0"/>
              </a:defRPr>
            </a:lvl3pPr>
            <a:lvl4pPr algn="l" rtl="0" eaLnBrk="0" fontAlgn="base" hangingPunct="0">
              <a:spcBef>
                <a:spcPct val="0"/>
              </a:spcBef>
              <a:spcAft>
                <a:spcPct val="0"/>
              </a:spcAft>
              <a:defRPr sz="4000">
                <a:solidFill>
                  <a:schemeClr val="tx2"/>
                </a:solidFill>
                <a:latin typeface="Trebuchet MS" panose="020B0603020202020204" pitchFamily="34" charset="0"/>
              </a:defRPr>
            </a:lvl4pPr>
            <a:lvl5pPr algn="l" rtl="0" eaLnBrk="0" fontAlgn="base" hangingPunct="0">
              <a:spcBef>
                <a:spcPct val="0"/>
              </a:spcBef>
              <a:spcAft>
                <a:spcPct val="0"/>
              </a:spcAft>
              <a:defRPr sz="4000">
                <a:solidFill>
                  <a:schemeClr val="tx2"/>
                </a:solidFill>
                <a:latin typeface="Trebuchet MS" panose="020B0603020202020204" pitchFamily="34" charset="0"/>
              </a:defRPr>
            </a:lvl5pPr>
            <a:lvl6pPr marL="457200" algn="l" rtl="0" fontAlgn="base">
              <a:spcBef>
                <a:spcPct val="0"/>
              </a:spcBef>
              <a:spcAft>
                <a:spcPct val="0"/>
              </a:spcAft>
              <a:defRPr sz="4000">
                <a:solidFill>
                  <a:schemeClr val="tx2"/>
                </a:solidFill>
                <a:latin typeface="Trebuchet MS" panose="020B0603020202020204" pitchFamily="34" charset="0"/>
              </a:defRPr>
            </a:lvl6pPr>
            <a:lvl7pPr marL="914400" algn="l" rtl="0" fontAlgn="base">
              <a:spcBef>
                <a:spcPct val="0"/>
              </a:spcBef>
              <a:spcAft>
                <a:spcPct val="0"/>
              </a:spcAft>
              <a:defRPr sz="4000">
                <a:solidFill>
                  <a:schemeClr val="tx2"/>
                </a:solidFill>
                <a:latin typeface="Trebuchet MS" panose="020B0603020202020204" pitchFamily="34" charset="0"/>
              </a:defRPr>
            </a:lvl7pPr>
            <a:lvl8pPr marL="1371600" algn="l" rtl="0" fontAlgn="base">
              <a:spcBef>
                <a:spcPct val="0"/>
              </a:spcBef>
              <a:spcAft>
                <a:spcPct val="0"/>
              </a:spcAft>
              <a:defRPr sz="4000">
                <a:solidFill>
                  <a:schemeClr val="tx2"/>
                </a:solidFill>
                <a:latin typeface="Trebuchet MS" panose="020B0603020202020204" pitchFamily="34" charset="0"/>
              </a:defRPr>
            </a:lvl8pPr>
            <a:lvl9pPr marL="1828800" algn="l" rtl="0" fontAlgn="base">
              <a:spcBef>
                <a:spcPct val="0"/>
              </a:spcBef>
              <a:spcAft>
                <a:spcPct val="0"/>
              </a:spcAft>
              <a:defRPr sz="4000">
                <a:solidFill>
                  <a:schemeClr val="tx2"/>
                </a:solidFill>
                <a:latin typeface="Trebuchet MS" panose="020B0603020202020204" pitchFamily="34" charset="0"/>
              </a:defRPr>
            </a:lvl9pPr>
          </a:lstStyle>
          <a:p>
            <a:pPr algn="ctr" defTabSz="457200" eaLnBrk="1" hangingPunct="1">
              <a:spcAft>
                <a:spcPts val="600"/>
              </a:spcAft>
            </a:pPr>
            <a:r>
              <a:rPr lang="en-US" sz="4400" b="1">
                <a:ln w="3175" cmpd="sng">
                  <a:noFill/>
                </a:ln>
                <a:solidFill>
                  <a:prstClr val="white"/>
                </a:solidFill>
              </a:rPr>
              <a:t>Primary Repair</a:t>
            </a:r>
          </a:p>
        </p:txBody>
      </p:sp>
      <p:cxnSp>
        <p:nvCxnSpPr>
          <p:cNvPr id="26" name="Straight Connector 25">
            <a:extLst>
              <a:ext uri="{FF2B5EF4-FFF2-40B4-BE49-F238E27FC236}">
                <a16:creationId xmlns="" xmlns:a16="http://schemas.microsoft.com/office/drawing/2014/main" id="{ED867580-55A6-4E67-A38E-4D1E3D4FBAF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1483041" y="2400639"/>
            <a:ext cx="9273859"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1295402" y="2556932"/>
            <a:ext cx="9601196" cy="3318936"/>
          </a:xfrm>
        </p:spPr>
        <p:txBody>
          <a:bodyPr vert="horz" lIns="91440" tIns="45720" rIns="91440" bIns="45720" rtlCol="0" anchor="t">
            <a:normAutofit/>
          </a:bodyPr>
          <a:lstStyle/>
          <a:p>
            <a:pPr marL="520700" indent="-457200">
              <a:lnSpc>
                <a:spcPct val="90000"/>
              </a:lnSpc>
            </a:pPr>
            <a:r>
              <a:rPr lang="en-US" sz="2000">
                <a:solidFill>
                  <a:schemeClr val="bg1"/>
                </a:solidFill>
              </a:rPr>
              <a:t>Include lateral suture of perforations and resection of the damaged colon with reconstruction by ileocolostomy or colocolostomy. </a:t>
            </a:r>
          </a:p>
          <a:p>
            <a:pPr marL="520700" indent="-457200">
              <a:lnSpc>
                <a:spcPct val="90000"/>
              </a:lnSpc>
            </a:pPr>
            <a:endParaRPr lang="en-US" sz="2000">
              <a:solidFill>
                <a:schemeClr val="bg1"/>
              </a:solidFill>
            </a:endParaRPr>
          </a:p>
          <a:p>
            <a:pPr marL="520700" indent="-457200">
              <a:lnSpc>
                <a:spcPct val="90000"/>
              </a:lnSpc>
            </a:pPr>
            <a:r>
              <a:rPr lang="en-US" sz="2000" b="1">
                <a:solidFill>
                  <a:schemeClr val="bg1"/>
                </a:solidFill>
              </a:rPr>
              <a:t>Advantage</a:t>
            </a:r>
            <a:r>
              <a:rPr lang="en-US" sz="2000">
                <a:solidFill>
                  <a:schemeClr val="bg1"/>
                </a:solidFill>
              </a:rPr>
              <a:t> of primary repairs is that definitive treatment is carried out at the initial operation. </a:t>
            </a:r>
          </a:p>
          <a:p>
            <a:pPr marL="520700" indent="-457200">
              <a:lnSpc>
                <a:spcPct val="90000"/>
              </a:lnSpc>
            </a:pPr>
            <a:endParaRPr lang="en-US" sz="2000">
              <a:solidFill>
                <a:schemeClr val="bg1"/>
              </a:solidFill>
            </a:endParaRPr>
          </a:p>
          <a:p>
            <a:pPr marL="520700" indent="-457200">
              <a:lnSpc>
                <a:spcPct val="90000"/>
              </a:lnSpc>
            </a:pPr>
            <a:r>
              <a:rPr lang="en-US" sz="2000" b="1">
                <a:solidFill>
                  <a:schemeClr val="bg1"/>
                </a:solidFill>
              </a:rPr>
              <a:t>Disadvantage</a:t>
            </a:r>
            <a:r>
              <a:rPr lang="en-US" sz="2000">
                <a:solidFill>
                  <a:schemeClr val="bg1"/>
                </a:solidFill>
              </a:rPr>
              <a:t> is that suture lines are created in suboptimal conditions, and leakage may occur. </a:t>
            </a:r>
          </a:p>
          <a:p>
            <a:pPr>
              <a:lnSpc>
                <a:spcPct val="90000"/>
              </a:lnSpc>
            </a:pPr>
            <a:endParaRPr lang="en-US" sz="2000">
              <a:solidFill>
                <a:schemeClr val="bg1"/>
              </a:solidFill>
            </a:endParaRPr>
          </a:p>
        </p:txBody>
      </p:sp>
    </p:spTree>
    <p:extLst>
      <p:ext uri="{BB962C8B-B14F-4D97-AF65-F5344CB8AC3E}">
        <p14:creationId xmlns:p14="http://schemas.microsoft.com/office/powerpoint/2010/main" val="4198032618"/>
      </p:ext>
    </p:extLst>
  </p:cSld>
  <p:clrMapOvr>
    <a:masterClrMapping/>
  </p:clrMapOvr>
  <p:transition spd="slow">
    <p:zoom/>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4.jpeg"/></Relationships>
</file>

<file path=ppt/theme/_rels/them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xmlns="" name="Celestial" id="{C4BB2A3D-0E93-4C5F-B0D2-9D3FCE089CC5}" vid="{42E5908D-19A2-46FD-89FA-638B126129EF}"/>
    </a:ext>
  </a:extLst>
</a:theme>
</file>

<file path=ppt/theme/theme2.xml><?xml version="1.0" encoding="utf-8"?>
<a:theme xmlns:a="http://schemas.openxmlformats.org/drawingml/2006/main" name="Abdominal trauma,201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eers design templat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spDef>
      <a:spPr>
        <a:ln>
          <a:noFill/>
        </a:ln>
      </a:spPr>
      <a:bodyPr rtlCol="0" anchor="ctr"/>
      <a:lstStyle>
        <a:defPPr algn="ctr">
          <a:defRPr dirty="0"/>
        </a:defPPr>
      </a:lstStyle>
      <a:style>
        <a:lnRef idx="1">
          <a:schemeClr val="accent2"/>
        </a:lnRef>
        <a:fillRef idx="3">
          <a:schemeClr val="accent2"/>
        </a:fillRef>
        <a:effectRef idx="2">
          <a:schemeClr val="accent2"/>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square" rtlCol="0" anchor="ctr" anchorCtr="1">
        <a:spAutoFit/>
      </a:bodyPr>
      <a:lstStyle>
        <a:defPPr>
          <a:defRPr dirty="0" smtClean="0"/>
        </a:defPPr>
      </a:lstStyle>
    </a:txDef>
  </a:objectDefaults>
  <a:extraClrSchemeLst/>
  <a:extLst>
    <a:ext uri="{05A4C25C-085E-4340-85A3-A5531E510DB2}">
      <thm15:themeFamily xmlns="" xmlns:thm15="http://schemas.microsoft.com/office/thememl/2012/main" name="Cheers design template" id="{EA53D6B0-FEE0-4DA1-9F61-74B6D0789E7F}" vid="{6E928643-8FFA-49A4-B8D6-6FEF41C8B5F6}"/>
    </a:ext>
  </a:extLst>
</a:theme>
</file>

<file path=ppt/theme/theme4.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 xmlns:thm15="http://schemas.microsoft.com/office/thememl/2012/main" name="Organic" id="{28CDC826-8792-45C0-861B-85EB3ADEDA33}" vid="{7DAC20F1-423D-49E2-BD0B-50532748BAD0}"/>
    </a:ext>
  </a:extLst>
</a:theme>
</file>

<file path=ppt/theme/theme5.xml><?xml version="1.0" encoding="utf-8"?>
<a:theme xmlns:a="http://schemas.openxmlformats.org/drawingml/2006/main" name="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C9AE6F49-95DA-42EB-A0AF-1B0AAB7EB93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TM03457452[[fn=Celestial]]</Template>
  <TotalTime>0</TotalTime>
  <Words>3895</Words>
  <Application>Microsoft Office PowerPoint</Application>
  <PresentationFormat>Custom</PresentationFormat>
  <Paragraphs>472</Paragraphs>
  <Slides>121</Slides>
  <Notes>10</Notes>
  <HiddenSlides>0</HiddenSlides>
  <MMClips>0</MMClips>
  <ScaleCrop>false</ScaleCrop>
  <HeadingPairs>
    <vt:vector size="4" baseType="variant">
      <vt:variant>
        <vt:lpstr>Theme</vt:lpstr>
      </vt:variant>
      <vt:variant>
        <vt:i4>4</vt:i4>
      </vt:variant>
      <vt:variant>
        <vt:lpstr>Slide Titles</vt:lpstr>
      </vt:variant>
      <vt:variant>
        <vt:i4>121</vt:i4>
      </vt:variant>
    </vt:vector>
  </HeadingPairs>
  <TitlesOfParts>
    <vt:vector size="125" baseType="lpstr">
      <vt:lpstr>Celestial</vt:lpstr>
      <vt:lpstr>Abdominal trauma,2015</vt:lpstr>
      <vt:lpstr>Cheers design template</vt:lpstr>
      <vt:lpstr>Organic</vt:lpstr>
      <vt:lpstr>Abdominal trauma</vt:lpstr>
      <vt:lpstr>Introduction</vt:lpstr>
      <vt:lpstr>Types:-:-</vt:lpstr>
      <vt:lpstr>Blunt abdominal trauma:-</vt:lpstr>
      <vt:lpstr>Mechanism of injury in penetrating abdominal trauma:-</vt:lpstr>
      <vt:lpstr>PowerPoint Presentation</vt:lpstr>
      <vt:lpstr>PowerPoint Presentation</vt:lpstr>
      <vt:lpstr>PowerPoint Presentation</vt:lpstr>
      <vt:lpstr>PowerPoint Presentation</vt:lpstr>
      <vt:lpstr>Assessment of blunt abdominal trauma:-</vt:lpstr>
      <vt:lpstr>PowerPoint Presentation</vt:lpstr>
      <vt:lpstr>Assessment of penetrating injuries:-</vt:lpstr>
      <vt:lpstr>cont</vt:lpstr>
      <vt:lpstr>PowerPoint Presentation</vt:lpstr>
      <vt:lpstr>PowerPoint Presentation</vt:lpstr>
      <vt:lpstr>PowerPoint Presentation</vt:lpstr>
      <vt:lpstr>PowerPoint Presentation</vt:lpstr>
      <vt:lpstr>PowerPoint Presentation</vt:lpstr>
      <vt:lpstr>Diagnosis </vt:lpstr>
      <vt:lpstr>cont</vt:lpstr>
      <vt:lpstr>PowerPoint Presentation</vt:lpstr>
      <vt:lpstr>PowerPoint Presentation</vt:lpstr>
      <vt:lpstr>PowerPoint Presentation</vt:lpstr>
      <vt:lpstr>PowerPoint Presentation</vt:lpstr>
      <vt:lpstr>PowerPoint Presentation</vt:lpstr>
      <vt:lpstr>PowerPoint Presentation</vt:lpstr>
      <vt:lpstr>Liver injury</vt:lpstr>
      <vt:lpstr>Symptoms of a liver injury</vt:lpstr>
      <vt:lpstr>Liver injury scale</vt:lpstr>
      <vt:lpstr>Liver injury</vt:lpstr>
      <vt:lpstr>PowerPoint Presentation</vt:lpstr>
      <vt:lpstr>Treatment of liver injury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Operative Management </vt:lpstr>
      <vt:lpstr>PowerPoint Presentation</vt:lpstr>
      <vt:lpstr>Complications of Pancreatic injury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Done by : Qutaiba habahbeh </vt:lpstr>
      <vt:lpstr>Damage control surgery </vt:lpstr>
      <vt:lpstr>PowerPoint Presentation</vt:lpstr>
      <vt:lpstr> Damage Control Surgery </vt:lpstr>
      <vt:lpstr>PowerPoint Presentation</vt:lpstr>
      <vt:lpstr>THE DAMGE CONTROL APPROCH </vt:lpstr>
      <vt:lpstr>Stages of Damage Control Surgery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intra abdominal hypertension and Abdominal compartment syndrome </vt:lpstr>
      <vt:lpstr>Definitions </vt:lpstr>
      <vt:lpstr>Grading of IAH:</vt:lpstr>
      <vt:lpstr>ETIOLIGY </vt:lpstr>
      <vt:lpstr>PowerPoint Presentation</vt:lpstr>
      <vt:lpstr>PowerPoint Presentation</vt:lpstr>
      <vt:lpstr>Clinical presentation </vt:lpstr>
      <vt:lpstr>Diagnostic evaluation </vt:lpstr>
      <vt:lpstr>Iap measurement  </vt:lpstr>
      <vt:lpstr>mangment</vt:lpstr>
      <vt:lpstr>PowerPoint Presentation</vt:lpstr>
      <vt:lpstr>Colorectal trauma </vt:lpstr>
      <vt:lpstr>Anatomy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Types of colostomies</vt:lpstr>
      <vt:lpstr>PowerPoint Presentation</vt:lpstr>
      <vt:lpstr>PowerPoint Presentation</vt:lpstr>
      <vt:lpstr>PowerPoint Presentation</vt:lpstr>
      <vt:lpstr>PowerPoint Presentation</vt:lpstr>
      <vt:lpstr>Exteriorized repairs</vt:lpstr>
      <vt:lpstr> exteriorization of the sigmoid colon showing the mini-incision in left iliac fossa </vt:lpstr>
      <vt:lpstr>Exteriorized repairs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 FOR LISTENING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2017-09-03T08:39:09Z</dcterms:created>
  <dcterms:modified xsi:type="dcterms:W3CDTF">2021-10-14T06:01:08Z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TC034605059991</vt:lpwstr>
  </property>
</Properties>
</file>