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45"/>
  </p:notesMasterIdLst>
  <p:sldIdLst>
    <p:sldId id="256" r:id="rId2"/>
    <p:sldId id="263" r:id="rId3"/>
    <p:sldId id="258" r:id="rId4"/>
    <p:sldId id="266" r:id="rId5"/>
    <p:sldId id="260" r:id="rId6"/>
    <p:sldId id="261" r:id="rId7"/>
    <p:sldId id="264" r:id="rId8"/>
    <p:sldId id="265" r:id="rId9"/>
    <p:sldId id="267" r:id="rId10"/>
    <p:sldId id="268" r:id="rId11"/>
    <p:sldId id="269" r:id="rId12"/>
    <p:sldId id="296" r:id="rId13"/>
    <p:sldId id="300" r:id="rId14"/>
    <p:sldId id="301" r:id="rId15"/>
    <p:sldId id="304" r:id="rId16"/>
    <p:sldId id="302" r:id="rId17"/>
    <p:sldId id="271" r:id="rId18"/>
    <p:sldId id="273" r:id="rId19"/>
    <p:sldId id="270" r:id="rId20"/>
    <p:sldId id="303" r:id="rId21"/>
    <p:sldId id="285" r:id="rId22"/>
    <p:sldId id="286" r:id="rId23"/>
    <p:sldId id="305" r:id="rId24"/>
    <p:sldId id="287" r:id="rId25"/>
    <p:sldId id="288" r:id="rId26"/>
    <p:sldId id="274" r:id="rId27"/>
    <p:sldId id="275" r:id="rId28"/>
    <p:sldId id="276" r:id="rId29"/>
    <p:sldId id="280" r:id="rId30"/>
    <p:sldId id="297" r:id="rId31"/>
    <p:sldId id="277" r:id="rId32"/>
    <p:sldId id="306" r:id="rId33"/>
    <p:sldId id="295" r:id="rId34"/>
    <p:sldId id="307" r:id="rId35"/>
    <p:sldId id="278" r:id="rId36"/>
    <p:sldId id="279" r:id="rId37"/>
    <p:sldId id="308" r:id="rId38"/>
    <p:sldId id="292" r:id="rId39"/>
    <p:sldId id="293" r:id="rId40"/>
    <p:sldId id="281" r:id="rId41"/>
    <p:sldId id="309" r:id="rId42"/>
    <p:sldId id="310" r:id="rId43"/>
    <p:sldId id="31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hilal" initials="a" lastIdx="1" clrIdx="0">
    <p:extLst>
      <p:ext uri="{19B8F6BF-5375-455C-9EA6-DF929625EA0E}">
        <p15:presenceInfo xmlns:p15="http://schemas.microsoft.com/office/powerpoint/2012/main" userId="abuhil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5663" autoAdjust="0"/>
  </p:normalViewPr>
  <p:slideViewPr>
    <p:cSldViewPr snapToGrid="0">
      <p:cViewPr varScale="1">
        <p:scale>
          <a:sx n="50" d="100"/>
          <a:sy n="50" d="100"/>
        </p:scale>
        <p:origin x="3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F25ACF-B9DD-4D03-AF55-6640C62FFA0A}" type="datetimeFigureOut">
              <a:rPr lang="ar-JO" smtClean="0"/>
              <a:pPr/>
              <a:t>10/08/1441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DB8875-8CEE-4D2D-8FD6-FA2A8E163B09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stress-fractur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Insufficiency fractures</a:t>
            </a:r>
            <a:r>
              <a:rPr lang="en-US" dirty="0"/>
              <a:t> are a type of </a:t>
            </a:r>
            <a:r>
              <a:rPr lang="en-US" dirty="0">
                <a:hlinkClick r:id="rId3"/>
              </a:rPr>
              <a:t>stress fracture</a:t>
            </a:r>
            <a:r>
              <a:rPr lang="en-US" dirty="0"/>
              <a:t>, which are the result of normal stresses on abnormal bone.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8875-8CEE-4D2D-8FD6-FA2A8E163B09}" type="slidenum">
              <a:rPr lang="ar-JO" smtClean="0"/>
              <a:pPr/>
              <a:t>4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B8875-8CEE-4D2D-8FD6-FA2A8E163B09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0314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Abduction primarily occurs via the gluteus </a:t>
            </a:r>
            <a:r>
              <a:rPr lang="en-US" dirty="0" err="1"/>
              <a:t>medius</a:t>
            </a:r>
            <a:r>
              <a:rPr lang="en-US" dirty="0"/>
              <a:t> as well as the gluteus </a:t>
            </a:r>
            <a:r>
              <a:rPr lang="en-US" dirty="0" err="1"/>
              <a:t>minimus</a:t>
            </a:r>
            <a:r>
              <a:rPr lang="en-US" dirty="0"/>
              <a:t>. Medial rotation is performed by the gluteus </a:t>
            </a:r>
            <a:r>
              <a:rPr lang="en-US" dirty="0" err="1"/>
              <a:t>medius</a:t>
            </a:r>
            <a:r>
              <a:rPr lang="en-US" dirty="0"/>
              <a:t> and gluteus </a:t>
            </a:r>
            <a:r>
              <a:rPr lang="en-US" dirty="0" err="1"/>
              <a:t>minimus</a:t>
            </a:r>
            <a:r>
              <a:rPr lang="en-US" dirty="0"/>
              <a:t>, as well as the tensor fasciae </a:t>
            </a:r>
            <a:r>
              <a:rPr lang="en-US" dirty="0" err="1"/>
              <a:t>latae</a:t>
            </a:r>
            <a:r>
              <a:rPr lang="en-US" dirty="0"/>
              <a:t> and assisted by the adductors </a:t>
            </a:r>
            <a:r>
              <a:rPr lang="en-US" dirty="0" err="1"/>
              <a:t>brevis</a:t>
            </a:r>
            <a:r>
              <a:rPr lang="en-US" dirty="0"/>
              <a:t> and </a:t>
            </a:r>
            <a:r>
              <a:rPr lang="en-US" dirty="0" err="1"/>
              <a:t>longus</a:t>
            </a:r>
            <a:r>
              <a:rPr lang="en-US" dirty="0"/>
              <a:t> and the superior portion of the adductor </a:t>
            </a:r>
            <a:r>
              <a:rPr lang="en-US" dirty="0" err="1"/>
              <a:t>magnus</a:t>
            </a:r>
            <a:r>
              <a:rPr lang="en-US" dirty="0"/>
              <a:t>.</a:t>
            </a:r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8875-8CEE-4D2D-8FD6-FA2A8E163B09}" type="slidenum">
              <a:rPr lang="ar-JO" smtClean="0"/>
              <a:pPr/>
              <a:t>8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B8875-8CEE-4D2D-8FD6-FA2A8E163B09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093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B8875-8CEE-4D2D-8FD6-FA2A8E163B09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9614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B8875-8CEE-4D2D-8FD6-FA2A8E163B09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9248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B8875-8CEE-4D2D-8FD6-FA2A8E163B09}" type="slidenum">
              <a:rPr lang="ar-JO" smtClean="0"/>
              <a:pPr/>
              <a:t>43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763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8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6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92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64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7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6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8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7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2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7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2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3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3F0C-32DE-461D-A881-BF526027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0DB9-0EF7-4AEB-8ED4-0718E2F5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1- SCFE</a:t>
            </a:r>
          </a:p>
          <a:p>
            <a:r>
              <a:rPr lang="en-US" sz="3600" dirty="0"/>
              <a:t>2-Irritable Hip</a:t>
            </a:r>
          </a:p>
          <a:p>
            <a:r>
              <a:rPr lang="en-US" sz="3600" dirty="0"/>
              <a:t>3-Perthis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Dr </a:t>
            </a:r>
            <a:r>
              <a:rPr lang="en-US" sz="3600" dirty="0" err="1"/>
              <a:t>M.Abu</a:t>
            </a:r>
            <a:r>
              <a:rPr lang="en-US" sz="3600" dirty="0"/>
              <a:t> </a:t>
            </a:r>
            <a:r>
              <a:rPr lang="en-US" sz="3600" dirty="0" err="1"/>
              <a:t>Hilal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Ass. Prof </a:t>
            </a:r>
            <a:r>
              <a:rPr lang="en-US" sz="3600" dirty="0" err="1"/>
              <a:t>Mutah</a:t>
            </a:r>
            <a:r>
              <a:rPr lang="en-US" sz="3600" dirty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194698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44EDB-EC19-4282-8E9E-6B188553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8E657-5EE4-44E8-BEC4-13F7C0821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1"/>
            <a:ext cx="8596668" cy="449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1- Blood test :TFT, PTH, Growth Hermon, KFT, Ca level, Gonadal </a:t>
            </a:r>
            <a:r>
              <a:rPr lang="en-US" sz="2800" dirty="0" err="1"/>
              <a:t>Hermons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2-XR pelvis AP and frog</a:t>
            </a:r>
          </a:p>
          <a:p>
            <a:r>
              <a:rPr lang="en-US" sz="2800" dirty="0"/>
              <a:t>Klein's line: on </a:t>
            </a:r>
            <a:r>
              <a:rPr lang="en-US" sz="2800" b="1" dirty="0"/>
              <a:t>AP view, </a:t>
            </a:r>
            <a:r>
              <a:rPr lang="en-US" sz="2800" dirty="0"/>
              <a:t>a line drawn along the </a:t>
            </a:r>
            <a:r>
              <a:rPr lang="en-US" sz="2800" b="1" dirty="0"/>
              <a:t>superior surface of the femoral neck does not pass through the head</a:t>
            </a:r>
            <a:r>
              <a:rPr lang="en-US" sz="2800" dirty="0"/>
              <a:t>(</a:t>
            </a:r>
            <a:r>
              <a:rPr lang="en-US" sz="2800" b="1" dirty="0" err="1">
                <a:solidFill>
                  <a:srgbClr val="FF0000"/>
                </a:solidFill>
              </a:rPr>
              <a:t>Trethowan’s</a:t>
            </a:r>
            <a:r>
              <a:rPr lang="en-US" sz="2800" b="1" dirty="0">
                <a:solidFill>
                  <a:srgbClr val="FF0000"/>
                </a:solidFill>
              </a:rPr>
              <a:t> sign).</a:t>
            </a:r>
          </a:p>
          <a:p>
            <a:r>
              <a:rPr lang="en-US" sz="2800" dirty="0"/>
              <a:t>The frog position XR is used to evaluate the severity of displacement </a:t>
            </a:r>
          </a:p>
        </p:txBody>
      </p:sp>
    </p:spTree>
    <p:extLst>
      <p:ext uri="{BB962C8B-B14F-4D97-AF65-F5344CB8AC3E}">
        <p14:creationId xmlns:p14="http://schemas.microsoft.com/office/powerpoint/2010/main" val="360001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A63DB5-AF93-4EDC-8DE5-AC7E9F848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5277"/>
          <a:stretch/>
        </p:blipFill>
        <p:spPr>
          <a:xfrm>
            <a:off x="0" y="866775"/>
            <a:ext cx="12192000" cy="5124450"/>
          </a:xfrm>
        </p:spPr>
      </p:pic>
    </p:spTree>
    <p:extLst>
      <p:ext uri="{BB962C8B-B14F-4D97-AF65-F5344CB8AC3E}">
        <p14:creationId xmlns:p14="http://schemas.microsoft.com/office/powerpoint/2010/main" val="92610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</a:t>
            </a:r>
            <a:endParaRPr lang="ar-JO" dirty="0"/>
          </a:p>
        </p:txBody>
      </p:sp>
      <p:pic>
        <p:nvPicPr>
          <p:cNvPr id="6" name="Content Placeholder 5" descr="A picture containing looking, photo, pair, sitting&#10;&#10;Description automatically generated">
            <a:extLst>
              <a:ext uri="{FF2B5EF4-FFF2-40B4-BE49-F238E27FC236}">
                <a16:creationId xmlns:a16="http://schemas.microsoft.com/office/drawing/2014/main" id="{B2F60B1B-3B9C-4474-8052-8953B1753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350" y="341976"/>
            <a:ext cx="8198288" cy="61487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FD99-73C3-4954-9486-02BDEE6F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sitting, monitor, food&#10;&#10;Description automatically generated">
            <a:extLst>
              <a:ext uri="{FF2B5EF4-FFF2-40B4-BE49-F238E27FC236}">
                <a16:creationId xmlns:a16="http://schemas.microsoft.com/office/drawing/2014/main" id="{8C0E52AB-07C4-444F-9268-8095FF9C5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02" y="522287"/>
            <a:ext cx="10334977" cy="5813425"/>
          </a:xfrm>
        </p:spPr>
      </p:pic>
    </p:spTree>
    <p:extLst>
      <p:ext uri="{BB962C8B-B14F-4D97-AF65-F5344CB8AC3E}">
        <p14:creationId xmlns:p14="http://schemas.microsoft.com/office/powerpoint/2010/main" val="2507985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7686-8550-4E64-B32A-83138DA3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ilm, white, table&#10;&#10;Description automatically generated">
            <a:extLst>
              <a:ext uri="{FF2B5EF4-FFF2-40B4-BE49-F238E27FC236}">
                <a16:creationId xmlns:a16="http://schemas.microsoft.com/office/drawing/2014/main" id="{7BE9A8CF-3FEB-4B1A-A993-9A864F1C0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906" y="797730"/>
            <a:ext cx="7743523" cy="5603865"/>
          </a:xfrm>
        </p:spPr>
      </p:pic>
    </p:spTree>
    <p:extLst>
      <p:ext uri="{BB962C8B-B14F-4D97-AF65-F5344CB8AC3E}">
        <p14:creationId xmlns:p14="http://schemas.microsoft.com/office/powerpoint/2010/main" val="118015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075D-7D86-4BEE-B927-91C44724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r>
              <a:rPr lang="en-US" dirty="0"/>
              <a:t>Calcifications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07772-905A-4C51-A6F6-4E8BE80BF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0651"/>
            <a:ext cx="8596668" cy="4650712"/>
          </a:xfrm>
        </p:spPr>
        <p:txBody>
          <a:bodyPr>
            <a:normAutofit/>
          </a:bodyPr>
          <a:lstStyle/>
          <a:p>
            <a:r>
              <a:rPr lang="en-US" sz="2400" b="1" dirty="0"/>
              <a:t>Stable or unstable</a:t>
            </a:r>
          </a:p>
          <a:p>
            <a:pPr marL="0" indent="0">
              <a:buNone/>
            </a:pPr>
            <a:r>
              <a:rPr lang="en-US" dirty="0"/>
              <a:t>Stable : patient can bear weight with or without crutches</a:t>
            </a:r>
          </a:p>
          <a:p>
            <a:pPr marL="0" indent="0">
              <a:buNone/>
            </a:pPr>
            <a:r>
              <a:rPr lang="en-US" dirty="0"/>
              <a:t>unstable: patient cant bear weight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b="1" dirty="0"/>
              <a:t>Mild , moderate and sever According to degree of displacement</a:t>
            </a:r>
            <a:endParaRPr lang="en-US" sz="2400" dirty="0"/>
          </a:p>
          <a:p>
            <a:r>
              <a:rPr lang="en-US" sz="2400" b="1" dirty="0"/>
              <a:t>Acute , chronic and acute on top of chronic</a:t>
            </a:r>
          </a:p>
          <a:p>
            <a:pPr marL="0" indent="0">
              <a:buNone/>
            </a:pPr>
            <a:r>
              <a:rPr lang="en-US" dirty="0"/>
              <a:t>Acute : symptoms less than 3 weeks        Chronic: more than 3 weeks</a:t>
            </a:r>
          </a:p>
          <a:p>
            <a:pPr marL="0" indent="0">
              <a:buNone/>
            </a:pPr>
            <a:r>
              <a:rPr lang="en-US" dirty="0"/>
              <a:t>Acute on top of chronic: symptoms more than 3 weeks but exacerbation happened </a:t>
            </a:r>
          </a:p>
        </p:txBody>
      </p:sp>
    </p:spTree>
    <p:extLst>
      <p:ext uri="{BB962C8B-B14F-4D97-AF65-F5344CB8AC3E}">
        <p14:creationId xmlns:p14="http://schemas.microsoft.com/office/powerpoint/2010/main" val="76807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DC02921-A50B-4BA4-96CF-FC90870D3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3" r="1" b="1"/>
          <a:stretch/>
        </p:blipFill>
        <p:spPr>
          <a:xfrm>
            <a:off x="1200150" y="0"/>
            <a:ext cx="7715250" cy="67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13EA-8D58-4FDA-BF66-F7D8A9D0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SCFE - 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949C-CCBD-4273-AA01-5785B0279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706880"/>
            <a:ext cx="9105900" cy="467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  </a:t>
            </a:r>
            <a:r>
              <a:rPr lang="en-US" sz="2800" b="1" dirty="0"/>
              <a:t>All cases regardless needs surgery for fixation</a:t>
            </a:r>
          </a:p>
          <a:p>
            <a:endParaRPr lang="en-US" sz="2400" b="1" dirty="0"/>
          </a:p>
          <a:p>
            <a:r>
              <a:rPr lang="en-US" sz="2400" b="1" dirty="0"/>
              <a:t>Minor displacement:(less then 30 degrees) fixation with pin  without reduction</a:t>
            </a:r>
          </a:p>
          <a:p>
            <a:r>
              <a:rPr lang="en-US" sz="2400" b="1" dirty="0"/>
              <a:t>Moderate displacement :(30-60 degrees) gentle reduction and pin fixation </a:t>
            </a:r>
          </a:p>
          <a:p>
            <a:r>
              <a:rPr lang="en-US" sz="2400" b="1" dirty="0"/>
              <a:t>Sever displacement </a:t>
            </a:r>
            <a:r>
              <a:rPr lang="en-US" sz="2400" b="1" dirty="0">
                <a:sym typeface="Wingdings" panose="05000000000000000000" pitchFamily="2" charset="2"/>
              </a:rPr>
              <a:t>(60-90 degrees)</a:t>
            </a:r>
            <a:r>
              <a:rPr lang="en-US" sz="2400" b="1" dirty="0"/>
              <a:t> may need osteotomy and fixation   </a:t>
            </a:r>
          </a:p>
        </p:txBody>
      </p:sp>
    </p:spTree>
    <p:extLst>
      <p:ext uri="{BB962C8B-B14F-4D97-AF65-F5344CB8AC3E}">
        <p14:creationId xmlns:p14="http://schemas.microsoft.com/office/powerpoint/2010/main" val="119537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5C34F9-39A0-4610-B250-B0D1FF3F1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0953"/>
            <a:ext cx="4784312" cy="4853400"/>
          </a:xfrm>
        </p:spPr>
      </p:pic>
      <p:pic>
        <p:nvPicPr>
          <p:cNvPr id="8" name="Picture 7" descr="A picture containing film, white, blurry&#10;&#10;Description automatically generated">
            <a:extLst>
              <a:ext uri="{FF2B5EF4-FFF2-40B4-BE49-F238E27FC236}">
                <a16:creationId xmlns:a16="http://schemas.microsoft.com/office/drawing/2014/main" id="{1B3CB48E-C83A-49F7-B1A1-3E101E106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00"/>
          <a:stretch/>
        </p:blipFill>
        <p:spPr>
          <a:xfrm>
            <a:off x="5612732" y="420050"/>
            <a:ext cx="3683667" cy="55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1590-F365-4305-8365-ACCBA372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SCFE -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A7A8-B6E0-49E2-B478-15D5F792B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Slipping at the opposite hip </a:t>
            </a:r>
            <a:r>
              <a:rPr lang="en-US" sz="2000" b="1" dirty="0">
                <a:sym typeface="Wingdings" panose="05000000000000000000" pitchFamily="2" charset="2"/>
              </a:rPr>
              <a:t> 30% risk</a:t>
            </a:r>
          </a:p>
          <a:p>
            <a:r>
              <a:rPr lang="en-US" sz="2000" b="1" dirty="0"/>
              <a:t>Avascular necrosis is the most serious complication </a:t>
            </a:r>
            <a:r>
              <a:rPr lang="en-US" sz="2000" b="1" dirty="0">
                <a:sym typeface="Wingdings" panose="05000000000000000000" pitchFamily="2" charset="2"/>
              </a:rPr>
              <a:t> if aggressive reduction of slip induced damage of remaining vessels.</a:t>
            </a:r>
          </a:p>
          <a:p>
            <a:r>
              <a:rPr lang="en-US" sz="2000" b="1" dirty="0"/>
              <a:t>Coxa </a:t>
            </a:r>
            <a:r>
              <a:rPr lang="en-US" sz="2000" b="1" dirty="0" err="1"/>
              <a:t>vara</a:t>
            </a:r>
            <a:r>
              <a:rPr lang="en-US" sz="2000" b="1" dirty="0"/>
              <a:t> deformity may result if the displacement is not reduced and the epiphysis fuses in its deformed position</a:t>
            </a:r>
          </a:p>
          <a:p>
            <a:r>
              <a:rPr lang="en-US" sz="2000" b="1" dirty="0"/>
              <a:t>Secondary osteoarthritis</a:t>
            </a:r>
          </a:p>
          <a:p>
            <a:r>
              <a:rPr lang="en-US" sz="2000" b="1" dirty="0"/>
              <a:t>Shortening and lower limb discrepancy , usually painless and less than 2-3cm</a:t>
            </a:r>
          </a:p>
          <a:p>
            <a:r>
              <a:rPr lang="en-US" sz="2000" b="1" dirty="0"/>
              <a:t>Limited ROM </a:t>
            </a:r>
          </a:p>
        </p:txBody>
      </p:sp>
    </p:spTree>
    <p:extLst>
      <p:ext uri="{BB962C8B-B14F-4D97-AF65-F5344CB8AC3E}">
        <p14:creationId xmlns:p14="http://schemas.microsoft.com/office/powerpoint/2010/main" val="241632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2590-8D72-40C7-9F5A-09189716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Supply Of Femoral Head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FF3818-305F-430D-B7BB-E8C08D24D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519" y="2839244"/>
            <a:ext cx="4953000" cy="2524125"/>
          </a:xfrm>
        </p:spPr>
      </p:pic>
    </p:spTree>
    <p:extLst>
      <p:ext uri="{BB962C8B-B14F-4D97-AF65-F5344CB8AC3E}">
        <p14:creationId xmlns:p14="http://schemas.microsoft.com/office/powerpoint/2010/main" val="40583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9EA0-33BE-4D12-93D7-0874BB4A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C5F4238-6371-47A3-AF93-C162BC871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194" y="2286000"/>
            <a:ext cx="4978468" cy="34480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114207-50CC-40B7-9705-A998D0C9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2286000"/>
            <a:ext cx="3885060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4CA1-DDC0-4895-B015-17B2B2E8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Irritable Hip – Transient Synovitis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1F622-F139-48E5-855C-86F9155E7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355725"/>
            <a:ext cx="8828087" cy="48926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2400" b="1" dirty="0"/>
              <a:t>It is a self-limiting </a:t>
            </a:r>
            <a:r>
              <a:rPr lang="en-US" sz="2400" dirty="0"/>
              <a:t>condition in which there is an </a:t>
            </a:r>
            <a:r>
              <a:rPr lang="en-US" sz="2400" b="1" dirty="0"/>
              <a:t>inflammation of </a:t>
            </a:r>
            <a:r>
              <a:rPr lang="en-US" sz="2400" dirty="0"/>
              <a:t>the inner lining (</a:t>
            </a:r>
            <a:r>
              <a:rPr lang="en-US" sz="2400" b="1" dirty="0"/>
              <a:t>the synovium</a:t>
            </a:r>
            <a:r>
              <a:rPr lang="en-US" sz="2400" dirty="0"/>
              <a:t>) of the capsule of the hip joint</a:t>
            </a:r>
          </a:p>
          <a:p>
            <a:endParaRPr lang="en-US" sz="2400" dirty="0"/>
          </a:p>
          <a:p>
            <a:r>
              <a:rPr lang="en-US" sz="2400" dirty="0"/>
              <a:t>Etiology: unknown, but usually caused by upper respiratory </a:t>
            </a:r>
            <a:r>
              <a:rPr lang="en-US" sz="2400" b="1" dirty="0"/>
              <a:t>viral infection </a:t>
            </a:r>
          </a:p>
          <a:p>
            <a:r>
              <a:rPr lang="en-US" sz="2400" dirty="0"/>
              <a:t>Incidence: </a:t>
            </a:r>
            <a:r>
              <a:rPr lang="en-US" sz="2400" b="1" dirty="0"/>
              <a:t>The most common cause of an acute limping </a:t>
            </a:r>
            <a:r>
              <a:rPr lang="en-US" sz="2400" dirty="0"/>
              <a:t>and hip pain in children.</a:t>
            </a:r>
          </a:p>
          <a:p>
            <a:r>
              <a:rPr lang="en-US" sz="2400" dirty="0"/>
              <a:t>Age: </a:t>
            </a:r>
            <a:r>
              <a:rPr lang="en-US" sz="2400" b="1" dirty="0"/>
              <a:t>3–8 </a:t>
            </a:r>
            <a:r>
              <a:rPr lang="en-US" sz="2400" dirty="0"/>
              <a:t>years but can be any age</a:t>
            </a:r>
          </a:p>
          <a:p>
            <a:r>
              <a:rPr lang="en-US" sz="2400" b="1" dirty="0"/>
              <a:t>Boys</a:t>
            </a:r>
            <a:r>
              <a:rPr lang="en-US" sz="2400" dirty="0"/>
              <a:t> affected twice as often as girls.</a:t>
            </a:r>
          </a:p>
        </p:txBody>
      </p:sp>
    </p:spTree>
    <p:extLst>
      <p:ext uri="{BB962C8B-B14F-4D97-AF65-F5344CB8AC3E}">
        <p14:creationId xmlns:p14="http://schemas.microsoft.com/office/powerpoint/2010/main" val="2185030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B8E2A-5125-46A0-A21A-56EB295C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7250"/>
          </a:xfrm>
        </p:spPr>
        <p:txBody>
          <a:bodyPr/>
          <a:lstStyle/>
          <a:p>
            <a:r>
              <a:rPr lang="en-US" dirty="0"/>
              <a:t>Irritable Hip Vs septic arthritis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521502-4043-4189-A8F7-336008F07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480589"/>
              </p:ext>
            </p:extLst>
          </p:nvPr>
        </p:nvGraphicFramePr>
        <p:xfrm>
          <a:off x="677334" y="1329315"/>
          <a:ext cx="8596312" cy="4637354"/>
        </p:xfrm>
        <a:graphic>
          <a:graphicData uri="http://schemas.openxmlformats.org/drawingml/2006/table">
            <a:tbl>
              <a:tblPr firstRow="1" lastCol="1" bandRow="1"/>
              <a:tblGrid>
                <a:gridCol w="4298156">
                  <a:extLst>
                    <a:ext uri="{9D8B030D-6E8A-4147-A177-3AD203B41FA5}">
                      <a16:colId xmlns:a16="http://schemas.microsoft.com/office/drawing/2014/main" val="659733926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925917115"/>
                    </a:ext>
                  </a:extLst>
                </a:gridCol>
              </a:tblGrid>
              <a:tr h="405635">
                <a:tc>
                  <a:txBody>
                    <a:bodyPr/>
                    <a:lstStyle/>
                    <a:p>
                      <a:r>
                        <a:rPr lang="en-US"/>
                        <a:t>Irritable 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Septic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490962"/>
                  </a:ext>
                </a:extLst>
              </a:tr>
              <a:tr h="405635">
                <a:tc>
                  <a:txBody>
                    <a:bodyPr/>
                    <a:lstStyle/>
                    <a:p>
                      <a:r>
                        <a:rPr lang="en-US"/>
                        <a:t>Pt looks 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Pt looks ill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521072"/>
                  </a:ext>
                </a:extLst>
              </a:tr>
              <a:tr h="405635">
                <a:tc>
                  <a:txBody>
                    <a:bodyPr/>
                    <a:lstStyle/>
                    <a:p>
                      <a:r>
                        <a:rPr lang="en-US"/>
                        <a:t>Normal temperature or low grade fever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High grade temperature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611186"/>
                  </a:ext>
                </a:extLst>
              </a:tr>
              <a:tr h="405635">
                <a:tc>
                  <a:txBody>
                    <a:bodyPr/>
                    <a:lstStyle/>
                    <a:p>
                      <a:r>
                        <a:rPr lang="en-US"/>
                        <a:t>Feeding Okay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Loss of appetite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32036"/>
                  </a:ext>
                </a:extLst>
              </a:tr>
              <a:tr h="700138">
                <a:tc>
                  <a:txBody>
                    <a:bodyPr/>
                    <a:lstStyle/>
                    <a:p>
                      <a:r>
                        <a:rPr lang="en-US"/>
                        <a:t>Decrease ROM of 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Decrease ROM of hip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42688"/>
                  </a:ext>
                </a:extLst>
              </a:tr>
              <a:tr h="700138">
                <a:tc>
                  <a:txBody>
                    <a:bodyPr/>
                    <a:lstStyle/>
                    <a:p>
                      <a:r>
                        <a:rPr lang="en-US"/>
                        <a:t>Pain and refuse to bear weight </a:t>
                      </a:r>
                    </a:p>
                    <a:p>
                      <a:r>
                        <a:rPr lang="en-US"/>
                        <a:t>Pseudo-paralysis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Pain and refuse to bear weight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Pseudo-paralysis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46428"/>
                  </a:ext>
                </a:extLst>
              </a:tr>
              <a:tr h="700138">
                <a:tc>
                  <a:txBody>
                    <a:bodyPr/>
                    <a:lstStyle/>
                    <a:p>
                      <a:r>
                        <a:rPr lang="en-US"/>
                        <a:t>ESR, CRP, and WBC are normal or mild 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ESR, CRP and WBC are sky high</a:t>
                      </a:r>
                    </a:p>
                    <a:p>
                      <a:r>
                        <a:rPr lang="en-US" dirty="0"/>
                        <a:t>With shift to left (</a:t>
                      </a:r>
                      <a:r>
                        <a:rPr lang="en-US" dirty="0" err="1"/>
                        <a:t>neutro</a:t>
                      </a:r>
                      <a:r>
                        <a:rPr lang="en-US" dirty="0"/>
                        <a:t> 70% or more)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860323"/>
                  </a:ext>
                </a:extLst>
              </a:tr>
              <a:tr h="700138">
                <a:tc>
                  <a:txBody>
                    <a:bodyPr/>
                    <a:lstStyle/>
                    <a:p>
                      <a:r>
                        <a:rPr lang="en-US"/>
                        <a:t>Imaging not needed (clinical diagnosis), if done , it shows minimal collection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or MRI shows significant collection inside joint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07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168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815D-5BC6-4911-84E5-FBF6BA42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8B1C84-AD21-4286-BD5F-8E754C31E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55"/>
          <a:stretch/>
        </p:blipFill>
        <p:spPr>
          <a:xfrm>
            <a:off x="133350" y="0"/>
            <a:ext cx="7285367" cy="3449547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E7D7EC-9F56-4C99-80BC-E0B98D0D9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76" y="3429000"/>
            <a:ext cx="7285367" cy="35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36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60A2-0057-4FF3-ABC4-1001BB19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Hip - 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FFEB3-ADA8-4258-B0E2-31A1329F2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Septic arthritis; patient looks ill </a:t>
            </a:r>
          </a:p>
          <a:p>
            <a:r>
              <a:rPr lang="en-US" sz="2400" b="1" dirty="0"/>
              <a:t>Perthes’ disease: painful or painless recurrent limping for weeks or months </a:t>
            </a:r>
            <a:endParaRPr lang="en-US" sz="2400" b="1" dirty="0">
              <a:sym typeface="Wingdings" panose="05000000000000000000" pitchFamily="2" charset="2"/>
            </a:endParaRPr>
          </a:p>
          <a:p>
            <a:r>
              <a:rPr lang="en-US" sz="2400" b="1" dirty="0"/>
              <a:t>Juvenile chronic arthritis </a:t>
            </a:r>
            <a:r>
              <a:rPr lang="en-US" sz="2400" b="1" dirty="0">
                <a:sym typeface="Wingdings" panose="05000000000000000000" pitchFamily="2" charset="2"/>
              </a:rPr>
              <a:t> raised ESR and CRP, and systematic symptoms </a:t>
            </a:r>
          </a:p>
          <a:p>
            <a:r>
              <a:rPr lang="en-US" sz="2400" b="1" dirty="0"/>
              <a:t>Slipped epiphysis </a:t>
            </a:r>
            <a:r>
              <a:rPr lang="en-US" sz="2400" b="1" dirty="0">
                <a:sym typeface="Wingdings" panose="05000000000000000000" pitchFamily="2" charset="2"/>
              </a:rPr>
              <a:t>: usually older patient 13-14 </a:t>
            </a:r>
            <a:r>
              <a:rPr lang="en-US" sz="2400" b="1" dirty="0" err="1">
                <a:sym typeface="Wingdings" panose="05000000000000000000" pitchFamily="2" charset="2"/>
              </a:rPr>
              <a:t>yrs</a:t>
            </a:r>
            <a:endParaRPr lang="en-US" sz="2400" b="1" dirty="0">
              <a:sym typeface="Wingdings" panose="05000000000000000000" pitchFamily="2" charset="2"/>
            </a:endParaRPr>
          </a:p>
          <a:p>
            <a:r>
              <a:rPr lang="en-US" sz="2400" b="1" dirty="0">
                <a:sym typeface="Wingdings" panose="05000000000000000000" pitchFamily="2" charset="2"/>
              </a:rPr>
              <a:t>Trauma: hx of trauma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25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D8F9-6A52-4A88-B113-E1A59F79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Hip -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BB31-D09E-40C2-8880-1D21350CA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1650"/>
            <a:ext cx="9038166" cy="4139572"/>
          </a:xfrm>
        </p:spPr>
        <p:txBody>
          <a:bodyPr>
            <a:normAutofit/>
          </a:bodyPr>
          <a:lstStyle/>
          <a:p>
            <a:r>
              <a:rPr lang="en-US" sz="2800" b="1" dirty="0"/>
              <a:t>Bed rest, reduced activity and observation</a:t>
            </a:r>
          </a:p>
          <a:p>
            <a:endParaRPr lang="en-US" sz="2800" b="1" dirty="0"/>
          </a:p>
          <a:p>
            <a:r>
              <a:rPr lang="en-US" sz="2800" b="1" dirty="0"/>
              <a:t>NSAIDS: makes dramatic improvement within 24-48 hours, if not consider your diagnosis </a:t>
            </a:r>
          </a:p>
          <a:p>
            <a:endParaRPr lang="en-US" sz="2800" b="1" dirty="0"/>
          </a:p>
          <a:p>
            <a:r>
              <a:rPr lang="en-US" sz="2800" b="1" dirty="0"/>
              <a:t>No need for antibiotic, it is not infection </a:t>
            </a:r>
          </a:p>
        </p:txBody>
      </p:sp>
    </p:spTree>
    <p:extLst>
      <p:ext uri="{BB962C8B-B14F-4D97-AF65-F5344CB8AC3E}">
        <p14:creationId xmlns:p14="http://schemas.microsoft.com/office/powerpoint/2010/main" val="21703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9FF9-114C-4489-B12D-041B2296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Perthes’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96DE-1BF9-495E-9604-5F63040C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Disorder of </a:t>
            </a:r>
            <a:r>
              <a:rPr lang="en-US" sz="2400" b="1" dirty="0"/>
              <a:t>childhood</a:t>
            </a:r>
            <a:r>
              <a:rPr lang="en-US" sz="2400" dirty="0"/>
              <a:t> characterized by </a:t>
            </a:r>
            <a:r>
              <a:rPr lang="en-US" sz="2400" b="1" dirty="0"/>
              <a:t>ischemia</a:t>
            </a:r>
            <a:r>
              <a:rPr lang="en-US" sz="2400" dirty="0"/>
              <a:t> and varying degrees of  necrosis of the femoral head with </a:t>
            </a:r>
            <a:r>
              <a:rPr lang="en-US" sz="2400" b="1" dirty="0"/>
              <a:t>no identified cause (not like AVN secondary to previous hip pathology)</a:t>
            </a:r>
          </a:p>
          <a:p>
            <a:r>
              <a:rPr lang="en-US" sz="2600" b="1" dirty="0"/>
              <a:t>Incidence: 1 in 10,000 child</a:t>
            </a:r>
          </a:p>
          <a:p>
            <a:r>
              <a:rPr lang="en-US" sz="2600" b="1" dirty="0"/>
              <a:t>Patients are usually 4-8 years old </a:t>
            </a:r>
          </a:p>
          <a:p>
            <a:r>
              <a:rPr lang="en-US" sz="2600" b="1" dirty="0"/>
              <a:t>Small in size and shows delayed skeletal maturity(related to IUGR)??</a:t>
            </a:r>
          </a:p>
          <a:p>
            <a:r>
              <a:rPr lang="en-US" sz="2600" b="1" dirty="0"/>
              <a:t>Boys are affected four times as often as girls.</a:t>
            </a:r>
          </a:p>
          <a:p>
            <a:r>
              <a:rPr lang="en-US" sz="2600" b="1" dirty="0"/>
              <a:t>Passive smokers??parents</a:t>
            </a:r>
          </a:p>
          <a:p>
            <a:r>
              <a:rPr lang="en-US" sz="2600" b="1" dirty="0"/>
              <a:t>Over active(ADHD)???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1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1F57-2D7D-43FF-9B11-D820DF9C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Femoral Head Blood Supply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C26F7D-12F9-4775-B44C-9D6CB2999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6877" y="1488281"/>
            <a:ext cx="5175249" cy="3881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44477-553C-4CA5-BEB6-A141F9F8CA74}"/>
              </a:ext>
            </a:extLst>
          </p:cNvPr>
          <p:cNvSpPr txBox="1"/>
          <p:nvPr/>
        </p:nvSpPr>
        <p:spPr>
          <a:xfrm>
            <a:off x="677334" y="2321004"/>
            <a:ext cx="6009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2400" dirty="0"/>
              <a:t>1) </a:t>
            </a:r>
            <a:r>
              <a:rPr lang="en-US" sz="2400" b="1" dirty="0"/>
              <a:t>metaphyseal vessels </a:t>
            </a:r>
            <a:r>
              <a:rPr lang="en-US" sz="2400" dirty="0"/>
              <a:t>which penetrate the growth plate: decreases by age of 4 years </a:t>
            </a:r>
          </a:p>
          <a:p>
            <a:r>
              <a:rPr lang="en-US" sz="2400" dirty="0"/>
              <a:t>(2) </a:t>
            </a:r>
            <a:r>
              <a:rPr lang="en-US" sz="2400" b="1" dirty="0"/>
              <a:t>lateral epiphyseal vessels </a:t>
            </a:r>
            <a:r>
              <a:rPr lang="en-US" sz="2400" dirty="0"/>
              <a:t>running in the retinacula: present all the time </a:t>
            </a:r>
          </a:p>
          <a:p>
            <a:r>
              <a:rPr lang="en-US" sz="2400" dirty="0"/>
              <a:t>(3) </a:t>
            </a:r>
            <a:r>
              <a:rPr lang="en-US" sz="2400" b="1" dirty="0"/>
              <a:t>ligamentum teres</a:t>
            </a:r>
            <a:r>
              <a:rPr lang="en-US" sz="2400" dirty="0"/>
              <a:t>: becomes active at age of 7-8 years </a:t>
            </a:r>
          </a:p>
        </p:txBody>
      </p:sp>
    </p:spTree>
    <p:extLst>
      <p:ext uri="{BB962C8B-B14F-4D97-AF65-F5344CB8AC3E}">
        <p14:creationId xmlns:p14="http://schemas.microsoft.com/office/powerpoint/2010/main" val="3419907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F07C-2E76-44B4-82B2-4A18E2D0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Perthes - 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9264-30B3-4E65-9DB6-C9D0AEEE1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metaphyseal supply </a:t>
            </a:r>
            <a:r>
              <a:rPr lang="en-US" sz="2400" dirty="0"/>
              <a:t>gradually </a:t>
            </a:r>
            <a:r>
              <a:rPr lang="en-US" sz="2400" b="1" dirty="0"/>
              <a:t>declines, by the age of 4 years, it has virtually disappeared;</a:t>
            </a:r>
            <a:r>
              <a:rPr lang="en-US" sz="2400" dirty="0"/>
              <a:t> by the</a:t>
            </a:r>
            <a:r>
              <a:rPr lang="en-US" sz="2400" b="1" dirty="0"/>
              <a:t> age of 7, however, the vessels in the ligamentum teres has developed. </a:t>
            </a:r>
          </a:p>
          <a:p>
            <a:r>
              <a:rPr lang="en-US" sz="2400" b="1" dirty="0"/>
              <a:t>Between 4 and 7 years </a:t>
            </a:r>
            <a:r>
              <a:rPr lang="en-US" sz="2400" dirty="0"/>
              <a:t>of age the femoral head depend for its blood supply almost entirely on the </a:t>
            </a:r>
            <a:r>
              <a:rPr lang="en-US" sz="2400" b="1" dirty="0"/>
              <a:t>lateral epiphyseal </a:t>
            </a:r>
            <a:r>
              <a:rPr lang="en-US" sz="2400" dirty="0"/>
              <a:t>vessels </a:t>
            </a:r>
          </a:p>
          <a:p>
            <a:r>
              <a:rPr lang="en-US" sz="2400" dirty="0"/>
              <a:t>Trauma or synovitis at this age affects the retinacular vessels and leads to more decrease in blood supply.</a:t>
            </a:r>
          </a:p>
        </p:txBody>
      </p:sp>
    </p:spTree>
    <p:extLst>
      <p:ext uri="{BB962C8B-B14F-4D97-AF65-F5344CB8AC3E}">
        <p14:creationId xmlns:p14="http://schemas.microsoft.com/office/powerpoint/2010/main" val="3670477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4C54-DE87-40E3-9275-48C199FB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Perthes’ Disease – Signs &amp;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4A899-D6E4-420D-A944-119D92144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patient – usually a boy of 4–8 years</a:t>
            </a:r>
          </a:p>
          <a:p>
            <a:r>
              <a:rPr lang="en-US" sz="2400" b="1" dirty="0"/>
              <a:t>Hip(groin) or knee pain exacerbated by movement.</a:t>
            </a:r>
          </a:p>
          <a:p>
            <a:r>
              <a:rPr lang="en-US" sz="2400" b="1" dirty="0"/>
              <a:t>Reduced range of motion, particularly in abduction , internal rotation and flexion.</a:t>
            </a:r>
          </a:p>
          <a:p>
            <a:r>
              <a:rPr lang="en-US" sz="2400" b="1" dirty="0"/>
              <a:t>Limping Child: recurrent and sometimes painless </a:t>
            </a:r>
          </a:p>
          <a:p>
            <a:r>
              <a:rPr lang="en-US" sz="2400" b="1" dirty="0"/>
              <a:t>Atrophy of thigh muscles may occur from disuse and an inequality of leg length</a:t>
            </a:r>
          </a:p>
        </p:txBody>
      </p:sp>
    </p:spTree>
    <p:extLst>
      <p:ext uri="{BB962C8B-B14F-4D97-AF65-F5344CB8AC3E}">
        <p14:creationId xmlns:p14="http://schemas.microsoft.com/office/powerpoint/2010/main" val="88981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267B-AC50-466D-9F77-566604F8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SCFE – Slipped Capital Femoral Epiphysis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629C9-3869-4717-806C-CFBC4ECE6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Definition:</a:t>
            </a:r>
          </a:p>
          <a:p>
            <a:r>
              <a:rPr lang="en-US" dirty="0"/>
              <a:t>Displacement of proximal femur epiphysis (</a:t>
            </a:r>
            <a:r>
              <a:rPr lang="en-US" dirty="0" err="1"/>
              <a:t>epiphysolysis</a:t>
            </a:r>
            <a:r>
              <a:rPr lang="en-US" dirty="0"/>
              <a:t>) from the neck ???</a:t>
            </a:r>
          </a:p>
          <a:p>
            <a:r>
              <a:rPr lang="en-US" sz="2400" b="1" u="sng" dirty="0"/>
              <a:t>Etiology:</a:t>
            </a:r>
          </a:p>
          <a:p>
            <a:r>
              <a:rPr lang="en-US" dirty="0"/>
              <a:t>Increased force applied across the physis</a:t>
            </a:r>
          </a:p>
          <a:p>
            <a:r>
              <a:rPr lang="en-US" dirty="0"/>
              <a:t>Decrease in the resistance (week </a:t>
            </a:r>
            <a:r>
              <a:rPr lang="en-US" dirty="0" err="1"/>
              <a:t>physis</a:t>
            </a:r>
            <a:r>
              <a:rPr lang="en-US" dirty="0"/>
              <a:t>) within the physis to shearing</a:t>
            </a:r>
          </a:p>
          <a:p>
            <a:r>
              <a:rPr lang="en-US" dirty="0"/>
              <a:t>Endocrinal factors  ( HORMONAL IMBALANCE ) </a:t>
            </a:r>
          </a:p>
          <a:p>
            <a:r>
              <a:rPr lang="en-US" dirty="0"/>
              <a:t>Chronic kidney disease and low calcium level in the body</a:t>
            </a:r>
          </a:p>
          <a:p>
            <a:r>
              <a:rPr lang="en-US" b="1" dirty="0"/>
              <a:t>Repeated minor Trauma</a:t>
            </a:r>
            <a:r>
              <a:rPr lang="en-US" dirty="0"/>
              <a:t>, Obesity, and Physical over stress)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3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2410" y="1297298"/>
            <a:ext cx="10681652" cy="4905382"/>
          </a:xfrm>
        </p:spPr>
        <p:txBody>
          <a:bodyPr>
            <a:normAutofit/>
          </a:bodyPr>
          <a:lstStyle/>
          <a:p>
            <a:r>
              <a:rPr lang="en-US" sz="2400" b="1" dirty="0"/>
              <a:t>Can be normal at early stages, MRI may be helpful  </a:t>
            </a:r>
          </a:p>
          <a:p>
            <a:endParaRPr lang="en-US" sz="2400" b="1" dirty="0"/>
          </a:p>
          <a:p>
            <a:r>
              <a:rPr lang="en-US" sz="2400" b="1" dirty="0"/>
              <a:t> XR early change is widening of joint space (the head is smaller)</a:t>
            </a:r>
          </a:p>
          <a:p>
            <a:endParaRPr lang="en-US" sz="2400" b="1" dirty="0"/>
          </a:p>
          <a:p>
            <a:r>
              <a:rPr lang="en-US" sz="2400" b="1" dirty="0"/>
              <a:t>Sclerosis :increased radiographic density in the bony </a:t>
            </a:r>
          </a:p>
          <a:p>
            <a:r>
              <a:rPr lang="en-US" sz="2400" b="1" dirty="0"/>
              <a:t>Flattening of the head due to ischemia </a:t>
            </a:r>
          </a:p>
          <a:p>
            <a:endParaRPr lang="en-US" sz="2400" b="1" dirty="0"/>
          </a:p>
          <a:p>
            <a:r>
              <a:rPr lang="en-US" sz="2400" b="1" dirty="0"/>
              <a:t>'fragmentation' and lateral displacement of the epiphysis follow</a:t>
            </a:r>
          </a:p>
          <a:p>
            <a:endParaRPr lang="en-US" sz="2400" b="1" dirty="0"/>
          </a:p>
          <a:p>
            <a:r>
              <a:rPr lang="en-US" sz="2400" b="1" dirty="0"/>
              <a:t>rarefaction and broadening of the metaphysis.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937760" y="655320"/>
            <a:ext cx="3337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haroni" pitchFamily="2" charset="-79"/>
                <a:cs typeface="Aharoni" pitchFamily="2" charset="-79"/>
              </a:rPr>
              <a:t>X-RAY</a:t>
            </a:r>
            <a:endParaRPr lang="ar-JO" sz="2400" b="1" dirty="0">
              <a:latin typeface="Aharoni" pitchFamily="2" charset="-79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DFA3-83C0-4E90-8CFB-4DD03B14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Perthes’ Disease -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B237-6425-4DB3-B956-A9346A20E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761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The pathological process takes 2–4 years to complete, passing through three stages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u="sng" dirty="0"/>
              <a:t>Stage 1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i="1" dirty="0" err="1">
                <a:solidFill>
                  <a:schemeClr val="tx1"/>
                </a:solidFill>
              </a:rPr>
              <a:t>ischaemia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part of femoral head dies; it still looks normal on plain x-ray or </a:t>
            </a: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Subtle Widening of joint space</a:t>
            </a:r>
          </a:p>
          <a:p>
            <a:endParaRPr lang="en-US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As ischemia continues the head becomes sclerotic</a:t>
            </a:r>
            <a:r>
              <a:rPr lang="en-US" sz="2400" b="1" dirty="0">
                <a:solidFill>
                  <a:schemeClr val="tx1"/>
                </a:solidFill>
              </a:rPr>
              <a:t> (dead trabeculae )</a:t>
            </a: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 then flattened </a:t>
            </a:r>
          </a:p>
        </p:txBody>
      </p:sp>
    </p:spTree>
    <p:extLst>
      <p:ext uri="{BB962C8B-B14F-4D97-AF65-F5344CB8AC3E}">
        <p14:creationId xmlns:p14="http://schemas.microsoft.com/office/powerpoint/2010/main" val="770622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E33BCC-A0A4-4BF1-A1BE-29F20AFE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0500"/>
            <a:ext cx="8596668" cy="879475"/>
          </a:xfrm>
        </p:spPr>
        <p:txBody>
          <a:bodyPr>
            <a:normAutofit/>
          </a:bodyPr>
          <a:lstStyle/>
          <a:p>
            <a:r>
              <a:rPr lang="en-US" dirty="0"/>
              <a:t>Small sclerotic head</a:t>
            </a:r>
          </a:p>
        </p:txBody>
      </p:sp>
      <p:pic>
        <p:nvPicPr>
          <p:cNvPr id="5" name="Content Placeholder 4" descr="A picture containing film&#10;&#10;Description automatically generated">
            <a:extLst>
              <a:ext uri="{FF2B5EF4-FFF2-40B4-BE49-F238E27FC236}">
                <a16:creationId xmlns:a16="http://schemas.microsoft.com/office/drawing/2014/main" id="{F153E4C4-A6C1-403C-8563-676B44634D0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2143"/>
          <a:stretch/>
        </p:blipFill>
        <p:spPr>
          <a:xfrm>
            <a:off x="0" y="1069975"/>
            <a:ext cx="8688388" cy="61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72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7883-EC90-4177-B756-92BC3536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65265"/>
            <a:ext cx="8896004" cy="5576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Stage 2: </a:t>
            </a:r>
            <a:r>
              <a:rPr lang="en-US" sz="2400" b="1" i="1" dirty="0">
                <a:solidFill>
                  <a:schemeClr val="tx1"/>
                </a:solidFill>
              </a:rPr>
              <a:t>revascularization (fragmentation and re-ossification)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 Some of the necrotic parts are resorbed and replaced by fibrous tissue, producing the x-ray appearance of epiphyseal ‘fragmentation’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new blood vessels enter the necrotic area and new bone is laid down on the dead trabeculae, producing the appearance of increased density on the x-ray. </a:t>
            </a:r>
          </a:p>
        </p:txBody>
      </p:sp>
    </p:spTree>
    <p:extLst>
      <p:ext uri="{BB962C8B-B14F-4D97-AF65-F5344CB8AC3E}">
        <p14:creationId xmlns:p14="http://schemas.microsoft.com/office/powerpoint/2010/main" val="3504021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70A0F72-13C5-404D-A1BE-CDD9CC7A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4" y="57150"/>
            <a:ext cx="8596668" cy="1320800"/>
          </a:xfrm>
        </p:spPr>
        <p:txBody>
          <a:bodyPr/>
          <a:lstStyle/>
          <a:p>
            <a:r>
              <a:rPr lang="en-US" dirty="0"/>
              <a:t>Fragmentation </a:t>
            </a:r>
          </a:p>
        </p:txBody>
      </p:sp>
      <p:pic>
        <p:nvPicPr>
          <p:cNvPr id="9" name="Content Placeholder 8" descr="A picture containing film, flower, standing, black&#10;&#10;Description automatically generated">
            <a:extLst>
              <a:ext uri="{FF2B5EF4-FFF2-40B4-BE49-F238E27FC236}">
                <a16:creationId xmlns:a16="http://schemas.microsoft.com/office/drawing/2014/main" id="{989C79B4-9E89-4285-A5CC-5FA2B03314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793750"/>
            <a:ext cx="10569575" cy="6330950"/>
          </a:xfrm>
        </p:spPr>
      </p:pic>
    </p:spTree>
    <p:extLst>
      <p:ext uri="{BB962C8B-B14F-4D97-AF65-F5344CB8AC3E}">
        <p14:creationId xmlns:p14="http://schemas.microsoft.com/office/powerpoint/2010/main" val="3868418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5603-BF89-4AA4-9644-573C4301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Perthes’ Disease – Pathological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3739-0274-40AE-851C-1D36EF3BF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2"/>
                </a:solidFill>
              </a:rPr>
              <a:t>Stage 3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chemeClr val="tx2"/>
                </a:solidFill>
              </a:rPr>
              <a:t>distortion and re-modelling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 if large part of the bony epiphysis is damaged, or repair process is slow, the </a:t>
            </a:r>
            <a:r>
              <a:rPr lang="en-US" sz="2400" b="1" i="1" dirty="0">
                <a:solidFill>
                  <a:schemeClr val="tx2"/>
                </a:solidFill>
              </a:rPr>
              <a:t>epiphysis will collapse. E</a:t>
            </a:r>
            <a:r>
              <a:rPr lang="en-US" sz="2400" b="1" dirty="0">
                <a:solidFill>
                  <a:schemeClr val="tx2"/>
                </a:solidFill>
              </a:rPr>
              <a:t>piphysis becomes more flattened (‘coxa plana’) and enlarged (‘coxa magna’) and uncovered by the acetabulum(lateral displaced) with rarefaction and broadening of the metaphysis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If small part is involved or repair is fast: remodeling </a:t>
            </a:r>
          </a:p>
        </p:txBody>
      </p:sp>
    </p:spTree>
    <p:extLst>
      <p:ext uri="{BB962C8B-B14F-4D97-AF65-F5344CB8AC3E}">
        <p14:creationId xmlns:p14="http://schemas.microsoft.com/office/powerpoint/2010/main" val="1112200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BBC0-5FFB-42EA-BD83-FD358FBF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0338"/>
            <a:ext cx="8596668" cy="8302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flattened ,enlarged and uncovered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 descr="A picture containing film, indoor, table, food&#10;&#10;Description automatically generated">
            <a:extLst>
              <a:ext uri="{FF2B5EF4-FFF2-40B4-BE49-F238E27FC236}">
                <a16:creationId xmlns:a16="http://schemas.microsoft.com/office/drawing/2014/main" id="{B25D2D79-7601-496E-8DD6-0E1A3810F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77334" y="1043380"/>
            <a:ext cx="8034404" cy="5715382"/>
          </a:xfrm>
        </p:spPr>
      </p:pic>
      <p:sp>
        <p:nvSpPr>
          <p:cNvPr id="16386" name="AutoShape 2" descr="https://images.radiopaedia.org/images/41101631/3b26c3bfda2a5da316a71b886e88bf_big_gallery.jpeg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6388" name="AutoShape 4" descr="https://images.radiopaedia.org/images/41101631/3b26c3bfda2a5da316a71b886e88bf_big_gallery.jpeg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53485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E1039-81F1-42BA-ABD7-CBB4EB12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762000"/>
          </a:xfrm>
        </p:spPr>
        <p:txBody>
          <a:bodyPr/>
          <a:lstStyle/>
          <a:p>
            <a:r>
              <a:rPr lang="en-US" dirty="0"/>
              <a:t>Remodeling of the head</a:t>
            </a:r>
          </a:p>
        </p:txBody>
      </p:sp>
      <p:pic>
        <p:nvPicPr>
          <p:cNvPr id="5" name="Content Placeholder 4" descr="A picture containing film, animal&#10;&#10;Description automatically generated">
            <a:extLst>
              <a:ext uri="{FF2B5EF4-FFF2-40B4-BE49-F238E27FC236}">
                <a16:creationId xmlns:a16="http://schemas.microsoft.com/office/drawing/2014/main" id="{F6F27597-0777-4E9F-89D0-B05CBFE5ED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7528" b="18943"/>
          <a:stretch/>
        </p:blipFill>
        <p:spPr>
          <a:xfrm>
            <a:off x="0" y="936625"/>
            <a:ext cx="11068050" cy="62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2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AAA9-87BF-4243-9A08-9BF51AEA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Perthes’ Disease - 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AF0B-F80C-4A3F-963B-5095369A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676400"/>
            <a:ext cx="8816340" cy="4234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Herring’s Classification; </a:t>
            </a:r>
            <a:r>
              <a:rPr lang="en-US" sz="2000" b="1" i="1" dirty="0">
                <a:solidFill>
                  <a:schemeClr val="tx2"/>
                </a:solidFill>
              </a:rPr>
              <a:t>it depends on the severity of affection of lateral pillar (lateral part of head), </a:t>
            </a:r>
            <a:r>
              <a:rPr lang="en-US" sz="2000" b="1" dirty="0">
                <a:solidFill>
                  <a:schemeClr val="tx2"/>
                </a:solidFill>
                <a:sym typeface="Wingdings" panose="05000000000000000000" pitchFamily="2" charset="2"/>
              </a:rPr>
              <a:t>if lateral pillar is severely affected the prognosis is worse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Group A: normal height of the lateral pillar compared to medial part of head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Group B: partial collapse but still more than 50% height ,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Group C: less than 50% of normal height, usually end up with significant distortion of the femoral head.  </a:t>
            </a:r>
          </a:p>
        </p:txBody>
      </p:sp>
    </p:spTree>
    <p:extLst>
      <p:ext uri="{BB962C8B-B14F-4D97-AF65-F5344CB8AC3E}">
        <p14:creationId xmlns:p14="http://schemas.microsoft.com/office/powerpoint/2010/main" val="3960824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1F43B2-8C50-4423-B5BA-E3AA057A1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11" r="7812" b="8719"/>
          <a:stretch/>
        </p:blipFill>
        <p:spPr>
          <a:xfrm>
            <a:off x="0" y="-1"/>
            <a:ext cx="9709266" cy="6742511"/>
          </a:xfrm>
        </p:spPr>
      </p:pic>
    </p:spTree>
    <p:extLst>
      <p:ext uri="{BB962C8B-B14F-4D97-AF65-F5344CB8AC3E}">
        <p14:creationId xmlns:p14="http://schemas.microsoft.com/office/powerpoint/2010/main" val="405676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5CDB-51FA-4D0B-ADE3-A6197F74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920" y="1546669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Physis</a:t>
            </a:r>
            <a:r>
              <a:rPr lang="en-US" sz="3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layers :insufficiency fracture through the </a:t>
            </a:r>
            <a:r>
              <a:rPr lang="en-US" sz="3100" b="1" u="sng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hypertrophic zone</a:t>
            </a:r>
            <a:br>
              <a:rPr lang="en-US" sz="3100" b="1" u="sng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B9B0C3-80C1-48FB-ACDE-28F952200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8" y="933450"/>
            <a:ext cx="6870492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38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690C-B129-4AA7-B0AC-B534CAC2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Perthes’ Disease – General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74E9A-DEA3-491B-8457-B6660C12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1-Symptomatic treatment</a:t>
            </a:r>
          </a:p>
          <a:p>
            <a:r>
              <a:rPr lang="en-US" sz="2400" b="1" dirty="0"/>
              <a:t>Bed rest and limit movement</a:t>
            </a:r>
          </a:p>
          <a:p>
            <a:r>
              <a:rPr lang="en-US" sz="2400" b="1" dirty="0"/>
              <a:t>period of skin traction for sever pain???</a:t>
            </a:r>
          </a:p>
          <a:p>
            <a:r>
              <a:rPr lang="en-US" sz="2400" b="1" dirty="0"/>
              <a:t>ROM exercise and physiotherapy</a:t>
            </a:r>
          </a:p>
          <a:p>
            <a:r>
              <a:rPr lang="en-US" sz="2400" b="1" dirty="0"/>
              <a:t>Avoid aggressive activities  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2-containment; keep head covered under acetabulum to enhance remodeling </a:t>
            </a:r>
            <a:r>
              <a:rPr lang="en-US" sz="2400" dirty="0">
                <a:sym typeface="Wingdings" panose="05000000000000000000" pitchFamily="2" charset="2"/>
              </a:rPr>
              <a:t>S</a:t>
            </a:r>
            <a:r>
              <a:rPr lang="en-US" sz="2400" dirty="0"/>
              <a:t>o that it may </a:t>
            </a:r>
            <a:r>
              <a:rPr lang="en-US" sz="2400" b="1" dirty="0"/>
              <a:t>retain sphericity</a:t>
            </a:r>
          </a:p>
        </p:txBody>
      </p:sp>
    </p:spTree>
    <p:extLst>
      <p:ext uri="{BB962C8B-B14F-4D97-AF65-F5344CB8AC3E}">
        <p14:creationId xmlns:p14="http://schemas.microsoft.com/office/powerpoint/2010/main" val="3618503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84DA-65FA-4657-84E3-C253B8FA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53C67-8E20-4243-AC58-888CE2890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Age:</a:t>
            </a:r>
          </a:p>
          <a:p>
            <a:pPr marL="0" indent="0">
              <a:buNone/>
            </a:pPr>
            <a:r>
              <a:rPr lang="en-US" sz="2000" b="1" dirty="0"/>
              <a:t>1-Less than 6 years : they do well regardless of the treatment</a:t>
            </a:r>
          </a:p>
          <a:p>
            <a:pPr marL="0" indent="0">
              <a:buNone/>
            </a:pPr>
            <a:r>
              <a:rPr lang="en-US" sz="2000" b="1" dirty="0"/>
              <a:t>2- 6-8 years: they need containment is head get lateralized to do well</a:t>
            </a:r>
          </a:p>
          <a:p>
            <a:pPr marL="0" indent="0">
              <a:buNone/>
            </a:pPr>
            <a:r>
              <a:rPr lang="en-US" sz="2000" b="1" dirty="0"/>
              <a:t>3-more than 8 years: they do bad regardless of treatment </a:t>
            </a:r>
          </a:p>
          <a:p>
            <a:r>
              <a:rPr lang="en-US" sz="2000" b="1" dirty="0"/>
              <a:t>Gender: females have bad prognosis </a:t>
            </a:r>
          </a:p>
          <a:p>
            <a:r>
              <a:rPr lang="en-US" sz="2000" b="1" dirty="0"/>
              <a:t>Severity of the collapse </a:t>
            </a:r>
          </a:p>
          <a:p>
            <a:r>
              <a:rPr lang="en-US" sz="2000" b="1" dirty="0"/>
              <a:t>Containment: to enhance remodeling </a:t>
            </a:r>
          </a:p>
          <a:p>
            <a:r>
              <a:rPr lang="en-US" sz="2000" b="1" dirty="0"/>
              <a:t>Decreased ROM and high weight are bad</a:t>
            </a:r>
          </a:p>
          <a:p>
            <a:r>
              <a:rPr lang="en-US" sz="2000" b="1" dirty="0" err="1"/>
              <a:t>Caterral</a:t>
            </a:r>
            <a:r>
              <a:rPr lang="en-US" sz="2000" b="1" dirty="0"/>
              <a:t> Signs of hip at risk: see the next slide , bad signs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55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A5FA-104F-4ECF-B206-F769BD9A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C4242B-0B13-464F-99FF-57C41DE21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85" t="4315" r="1636"/>
          <a:stretch/>
        </p:blipFill>
        <p:spPr>
          <a:xfrm>
            <a:off x="414326" y="0"/>
            <a:ext cx="8859676" cy="6882669"/>
          </a:xfrm>
        </p:spPr>
      </p:pic>
    </p:spTree>
    <p:extLst>
      <p:ext uri="{BB962C8B-B14F-4D97-AF65-F5344CB8AC3E}">
        <p14:creationId xmlns:p14="http://schemas.microsoft.com/office/powerpoint/2010/main" val="385008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" name="Graphic 29" descr="Smiling Face with No Fill">
            <a:extLst>
              <a:ext uri="{FF2B5EF4-FFF2-40B4-BE49-F238E27FC236}">
                <a16:creationId xmlns:a16="http://schemas.microsoft.com/office/drawing/2014/main" id="{2FC7B7E8-7757-401E-A7A3-B0E1A7D0E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8AFD-649A-41E0-9E84-52D3FF9AB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459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DC73-517D-4CBB-AAE5-BFE52015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0189"/>
          </a:xfrm>
        </p:spPr>
        <p:txBody>
          <a:bodyPr/>
          <a:lstStyle/>
          <a:p>
            <a:r>
              <a:rPr lang="en-US" dirty="0"/>
              <a:t>SCFE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68B4-CF12-4466-8322-1F3459A15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9789"/>
            <a:ext cx="7816601" cy="4611573"/>
          </a:xfrm>
        </p:spPr>
        <p:txBody>
          <a:bodyPr>
            <a:normAutofit/>
          </a:bodyPr>
          <a:lstStyle/>
          <a:p>
            <a:r>
              <a:rPr lang="en-US" sz="2000" dirty="0"/>
              <a:t>Uncommon, boys more common than girls </a:t>
            </a:r>
          </a:p>
          <a:p>
            <a:r>
              <a:rPr lang="en-US" sz="2000" dirty="0"/>
              <a:t>Children going through the </a:t>
            </a:r>
            <a:r>
              <a:rPr lang="en-US" sz="2000" b="1" u="sng" dirty="0"/>
              <a:t>pubertal growth spurt (13-14 in boys) and earlier in girls</a:t>
            </a:r>
          </a:p>
          <a:p>
            <a:r>
              <a:rPr lang="en-US" sz="2000" b="1" dirty="0"/>
              <a:t>unusually tall </a:t>
            </a:r>
            <a:r>
              <a:rPr lang="en-US" sz="2000" dirty="0"/>
              <a:t>or </a:t>
            </a:r>
            <a:r>
              <a:rPr lang="en-US" sz="2000" b="1" dirty="0"/>
              <a:t>obese</a:t>
            </a:r>
            <a:r>
              <a:rPr lang="en-US" sz="2000" dirty="0"/>
              <a:t>  </a:t>
            </a:r>
            <a:r>
              <a:rPr lang="en-US" sz="2000" dirty="0">
                <a:sym typeface="Wingdings" panose="05000000000000000000" pitchFamily="2" charset="2"/>
              </a:rPr>
              <a:t> Mechanical stress applied to physis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b="1" dirty="0"/>
              <a:t>delayed gonadal development</a:t>
            </a:r>
            <a:r>
              <a:rPr lang="en-US" sz="2000" b="1" dirty="0">
                <a:sym typeface="Wingdings" panose="05000000000000000000" pitchFamily="2" charset="2"/>
              </a:rPr>
              <a:t> (Endocrinal) </a:t>
            </a:r>
            <a:r>
              <a:rPr lang="en-US" sz="2000" dirty="0"/>
              <a:t>in these children there is an imbalance between growth hormone (which stimulates bone growth) and gonadal hormone (which promotes stable physeal fusion). </a:t>
            </a:r>
          </a:p>
          <a:p>
            <a:r>
              <a:rPr lang="en-US" sz="2000" b="1" dirty="0"/>
              <a:t>Growth H  more than Gonadal H :the relatively immature physis can not tolerate the increased stress of body weight </a:t>
            </a:r>
          </a:p>
          <a:p>
            <a:r>
              <a:rPr lang="en-US" sz="2000" b="1" dirty="0"/>
              <a:t>Kidney disease: </a:t>
            </a:r>
            <a:r>
              <a:rPr lang="en-US" sz="2000" b="1" dirty="0" err="1"/>
              <a:t>physis</a:t>
            </a:r>
            <a:r>
              <a:rPr lang="en-US" sz="2000" b="1" dirty="0"/>
              <a:t> not calcified as low level of calcium</a:t>
            </a:r>
          </a:p>
          <a:p>
            <a:r>
              <a:rPr lang="en-US" sz="2000" b="1" dirty="0"/>
              <a:t>Trigger ( Trauma, Obesity.) </a:t>
            </a:r>
            <a:r>
              <a:rPr lang="en-US" sz="2000" b="1" dirty="0">
                <a:sym typeface="Wingdings" panose="05000000000000000000" pitchFamily="2" charset="2"/>
              </a:rPr>
              <a:t> Slippage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08CF3-A819-40C0-8E74-557D92267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63"/>
          <a:stretch/>
        </p:blipFill>
        <p:spPr>
          <a:xfrm>
            <a:off x="8493935" y="1478150"/>
            <a:ext cx="369806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809B9-1D5C-469A-ADCC-1FA7D8E4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SCFE –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AA4E-99B2-4AD4-9B35-F1876D31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16975"/>
            <a:ext cx="6302540" cy="3777622"/>
          </a:xfrm>
        </p:spPr>
        <p:txBody>
          <a:bodyPr/>
          <a:lstStyle/>
          <a:p>
            <a:endParaRPr lang="en-US" b="1" dirty="0"/>
          </a:p>
          <a:p>
            <a:r>
              <a:rPr lang="en-US" sz="2400" b="1" dirty="0"/>
              <a:t>The head (epiphysis) remains seated in the acetabulum with no movement</a:t>
            </a:r>
          </a:p>
          <a:p>
            <a:r>
              <a:rPr lang="en-US" sz="2400" b="1" dirty="0"/>
              <a:t>Neck moves laterally and forward </a:t>
            </a:r>
            <a:r>
              <a:rPr lang="en-US" sz="2400" b="1" dirty="0">
                <a:sym typeface="Wingdings" panose="05000000000000000000" pitchFamily="2" charset="2"/>
              </a:rPr>
              <a:t>the head is retroverted relative to the neck</a:t>
            </a:r>
          </a:p>
          <a:p>
            <a:r>
              <a:rPr lang="en-US" sz="2400" b="1" dirty="0"/>
              <a:t>Like any proximal femur fracture: lower limb goes in external rotation and shortening 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35D7B-1B7D-483A-867A-EEAAD88A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337" y="1009651"/>
            <a:ext cx="4390268" cy="48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0A8F-9852-4B7F-A014-21FD2C58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r>
              <a:rPr lang="en-US" dirty="0"/>
              <a:t>Pathology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9BD8E-17E2-4C84-9E9D-081DF360D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2669"/>
            <a:ext cx="8596668" cy="4428693"/>
          </a:xfrm>
        </p:spPr>
        <p:txBody>
          <a:bodyPr>
            <a:normAutofit/>
          </a:bodyPr>
          <a:lstStyle/>
          <a:p>
            <a:r>
              <a:rPr lang="en-US" sz="2000" b="1" dirty="0"/>
              <a:t>If the slip is severe, the anterior </a:t>
            </a:r>
            <a:r>
              <a:rPr lang="en-US" sz="2000" b="1" dirty="0" err="1"/>
              <a:t>retinacular</a:t>
            </a:r>
            <a:r>
              <a:rPr lang="en-US" sz="2000" b="1" dirty="0"/>
              <a:t> vessels are torn.</a:t>
            </a:r>
          </a:p>
          <a:p>
            <a:r>
              <a:rPr lang="en-US" sz="2000" b="1" dirty="0"/>
              <a:t> However, at the back of the femoral neck the periosteum with intact  vessels is there; this may be the only source of blood supply to the femoral head, and damage to these vessels by aggressive  manipulation or operation may result in </a:t>
            </a:r>
            <a:r>
              <a:rPr lang="en-US" sz="2000" i="1" u="sng" dirty="0">
                <a:solidFill>
                  <a:srgbClr val="00B050"/>
                </a:solidFill>
              </a:rPr>
              <a:t>avascular necrosis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</a:p>
          <a:p>
            <a:r>
              <a:rPr lang="en-US" sz="2000" b="1" dirty="0"/>
              <a:t>In early stages, synovial membrane edematous &amp; hyperemic </a:t>
            </a:r>
            <a:r>
              <a:rPr lang="en-US" sz="2000" b="1" dirty="0">
                <a:sym typeface="Wingdings" panose="05000000000000000000" pitchFamily="2" charset="2"/>
              </a:rPr>
              <a:t> High pressure and decrease perfusion of blood and AVN</a:t>
            </a:r>
          </a:p>
          <a:p>
            <a:r>
              <a:rPr lang="en-US" sz="2000" b="1" dirty="0">
                <a:sym typeface="Wingdings" panose="05000000000000000000" pitchFamily="2" charset="2"/>
              </a:rPr>
              <a:t>If you don’t stop slippage, it will continue </a:t>
            </a:r>
          </a:p>
          <a:p>
            <a:r>
              <a:rPr lang="en-US" sz="2000" b="1" dirty="0"/>
              <a:t>Disruption of physis leads to premature fusion of the epiphysis – usually within 2 years of the onset of symptoms.</a:t>
            </a:r>
          </a:p>
        </p:txBody>
      </p:sp>
    </p:spTree>
    <p:extLst>
      <p:ext uri="{BB962C8B-B14F-4D97-AF65-F5344CB8AC3E}">
        <p14:creationId xmlns:p14="http://schemas.microsoft.com/office/powerpoint/2010/main" val="347413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3EB2-0018-4865-9C10-CE2D6448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SCFE - Signs &amp;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9B33-EA19-4FE3-A1E3-D320DA79C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The patient is usually an obese boy ,13-14 years and no </a:t>
            </a:r>
            <a:r>
              <a:rPr lang="en-US" sz="2000" b="1" dirty="0" err="1"/>
              <a:t>secondery</a:t>
            </a:r>
            <a:r>
              <a:rPr lang="en-US" sz="2000" b="1" dirty="0"/>
              <a:t>  sexual characters that presents with :</a:t>
            </a:r>
          </a:p>
          <a:p>
            <a:r>
              <a:rPr lang="en-US" b="1" dirty="0"/>
              <a:t>pain in the groin or the anterior part of the thigh  </a:t>
            </a:r>
          </a:p>
          <a:p>
            <a:r>
              <a:rPr lang="en-US" b="1" dirty="0"/>
              <a:t>Only Knee pain (referred pain) 25%</a:t>
            </a:r>
          </a:p>
          <a:p>
            <a:r>
              <a:rPr lang="en-US" b="1" dirty="0"/>
              <a:t>Limping </a:t>
            </a:r>
          </a:p>
          <a:p>
            <a:r>
              <a:rPr lang="en-US" b="1" dirty="0"/>
              <a:t>External rotation of the limb with or without shortening </a:t>
            </a:r>
          </a:p>
          <a:p>
            <a:r>
              <a:rPr lang="en-US" b="1" dirty="0"/>
              <a:t>Inability to bear weight </a:t>
            </a:r>
          </a:p>
          <a:p>
            <a:r>
              <a:rPr lang="en-US" b="1" dirty="0"/>
              <a:t>Decreased range of motion especially  </a:t>
            </a:r>
            <a:r>
              <a:rPr lang="en-US" b="1" dirty="0">
                <a:solidFill>
                  <a:srgbClr val="00B050"/>
                </a:solidFill>
              </a:rPr>
              <a:t>internal rotation, abduction and flexion</a:t>
            </a:r>
          </a:p>
          <a:p>
            <a:r>
              <a:rPr lang="en-US" b="1" u="sng" dirty="0"/>
              <a:t>Sometimes, all these symptoms </a:t>
            </a:r>
          </a:p>
        </p:txBody>
      </p:sp>
    </p:spTree>
    <p:extLst>
      <p:ext uri="{BB962C8B-B14F-4D97-AF65-F5344CB8AC3E}">
        <p14:creationId xmlns:p14="http://schemas.microsoft.com/office/powerpoint/2010/main" val="9856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8CFB-E296-4B26-90AA-F7F60ED5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800"/>
          </a:p>
        </p:txBody>
      </p:sp>
      <p:pic>
        <p:nvPicPr>
          <p:cNvPr id="7" name="Content Placeholder 6" descr="A picture containing person, indoor, sitting, holding&#10;&#10;Description automatically generated">
            <a:extLst>
              <a:ext uri="{FF2B5EF4-FFF2-40B4-BE49-F238E27FC236}">
                <a16:creationId xmlns:a16="http://schemas.microsoft.com/office/drawing/2014/main" id="{67CAFA81-D1DD-4BC0-B2F1-E01780A0D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051"/>
          <a:stretch/>
        </p:blipFill>
        <p:spPr>
          <a:xfrm>
            <a:off x="1432768" y="934220"/>
            <a:ext cx="3654717" cy="3866377"/>
          </a:xfrm>
          <a:prstGeom prst="rect">
            <a:avLst/>
          </a:prstGeom>
        </p:spPr>
      </p:pic>
      <p:pic>
        <p:nvPicPr>
          <p:cNvPr id="9" name="Picture 8" descr="A picture containing person, indoor, boy, young&#10;&#10;Description automatically generated">
            <a:extLst>
              <a:ext uri="{FF2B5EF4-FFF2-40B4-BE49-F238E27FC236}">
                <a16:creationId xmlns:a16="http://schemas.microsoft.com/office/drawing/2014/main" id="{B02A746C-92FD-4127-AD84-098C29A12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284" y="934222"/>
            <a:ext cx="6443966" cy="38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349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</Words>
  <Application>Microsoft Office PowerPoint</Application>
  <PresentationFormat>Widescreen</PresentationFormat>
  <Paragraphs>201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Aharoni</vt:lpstr>
      <vt:lpstr>Arial</vt:lpstr>
      <vt:lpstr>Calibri</vt:lpstr>
      <vt:lpstr>Trebuchet MS</vt:lpstr>
      <vt:lpstr>Wingdings 3</vt:lpstr>
      <vt:lpstr>Facet</vt:lpstr>
      <vt:lpstr>PowerPoint Presentation</vt:lpstr>
      <vt:lpstr>Blood Supply Of Femoral Head</vt:lpstr>
      <vt:lpstr>SCFE – Slipped Capital Femoral Epiphysis</vt:lpstr>
      <vt:lpstr>Physis layers :insufficiency fracture through the hypertrophic zone </vt:lpstr>
      <vt:lpstr>SCFE </vt:lpstr>
      <vt:lpstr>SCFE – Pathology</vt:lpstr>
      <vt:lpstr>Pathology  </vt:lpstr>
      <vt:lpstr>SCFE - Signs &amp; Symptoms</vt:lpstr>
      <vt:lpstr>PowerPoint Presentation</vt:lpstr>
      <vt:lpstr>Investigation </vt:lpstr>
      <vt:lpstr>PowerPoint Presentation</vt:lpstr>
      <vt:lpstr>                         </vt:lpstr>
      <vt:lpstr>PowerPoint Presentation</vt:lpstr>
      <vt:lpstr>PowerPoint Presentation</vt:lpstr>
      <vt:lpstr>Calcifications </vt:lpstr>
      <vt:lpstr>PowerPoint Presentation</vt:lpstr>
      <vt:lpstr>SCFE - Treatment</vt:lpstr>
      <vt:lpstr>PowerPoint Presentation</vt:lpstr>
      <vt:lpstr>SCFE - Complications</vt:lpstr>
      <vt:lpstr>PowerPoint Presentation</vt:lpstr>
      <vt:lpstr>Irritable Hip – Transient Synovitis</vt:lpstr>
      <vt:lpstr>Irritable Hip Vs septic arthritis</vt:lpstr>
      <vt:lpstr>PowerPoint Presentation</vt:lpstr>
      <vt:lpstr>Irritable Hip - Differential Diagnosis</vt:lpstr>
      <vt:lpstr>Irritable Hip - Treatment</vt:lpstr>
      <vt:lpstr>Perthes’ Disease</vt:lpstr>
      <vt:lpstr>Femoral Head Blood Supply </vt:lpstr>
      <vt:lpstr>Perthes - Etiology</vt:lpstr>
      <vt:lpstr>Perthes’ Disease – Signs &amp; Symptoms</vt:lpstr>
      <vt:lpstr>PowerPoint Presentation</vt:lpstr>
      <vt:lpstr>Perthes’ Disease - Pathology</vt:lpstr>
      <vt:lpstr>Small sclerotic head</vt:lpstr>
      <vt:lpstr>PowerPoint Presentation</vt:lpstr>
      <vt:lpstr>Fragmentation </vt:lpstr>
      <vt:lpstr>Perthes’ Disease – Pathological Stages</vt:lpstr>
      <vt:lpstr>flattened ,enlarged and uncovered</vt:lpstr>
      <vt:lpstr>Remodeling of the head</vt:lpstr>
      <vt:lpstr>Perthes’ Disease - Prognosis</vt:lpstr>
      <vt:lpstr>PowerPoint Presentation</vt:lpstr>
      <vt:lpstr>Perthes’ Disease – General Management</vt:lpstr>
      <vt:lpstr>Prognostic factors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abuhilal</dc:creator>
  <cp:lastModifiedBy>abuhilal</cp:lastModifiedBy>
  <cp:revision>1</cp:revision>
  <dcterms:created xsi:type="dcterms:W3CDTF">2020-04-04T13:23:30Z</dcterms:created>
  <dcterms:modified xsi:type="dcterms:W3CDTF">2020-04-04T13:24:35Z</dcterms:modified>
</cp:coreProperties>
</file>