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80" r:id="rId19"/>
    <p:sldId id="281" r:id="rId20"/>
    <p:sldId id="282" r:id="rId21"/>
    <p:sldId id="272" r:id="rId22"/>
    <p:sldId id="273" r:id="rId23"/>
    <p:sldId id="274" r:id="rId24"/>
    <p:sldId id="276" r:id="rId25"/>
    <p:sldId id="283" r:id="rId26"/>
    <p:sldId id="277" r:id="rId27"/>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466"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795038-A33F-4F38-B39B-505009333C9E}" type="datetimeFigureOut">
              <a:rPr lang="ar-JO" smtClean="0"/>
              <a:t>23/03/1444</a:t>
            </a:fld>
            <a:endParaRPr lang="ar-JO"/>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9D470C-FF7A-4D97-A8DD-FA65044944D5}" type="slidenum">
              <a:rPr lang="ar-JO" smtClean="0"/>
              <a:t>‹#›</a:t>
            </a:fld>
            <a:endParaRPr lang="ar-JO"/>
          </a:p>
        </p:txBody>
      </p:sp>
    </p:spTree>
    <p:extLst>
      <p:ext uri="{BB962C8B-B14F-4D97-AF65-F5344CB8AC3E}">
        <p14:creationId xmlns:p14="http://schemas.microsoft.com/office/powerpoint/2010/main" val="30691239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smtClean="0"/>
          </a:p>
          <a:p>
            <a:r>
              <a:rPr lang="en-US" dirty="0" smtClean="0"/>
              <a:t>inhibit the binding of </a:t>
            </a:r>
            <a:r>
              <a:rPr lang="en-US" dirty="0" err="1" smtClean="0"/>
              <a:t>endothelin</a:t>
            </a:r>
            <a:r>
              <a:rPr lang="en-US" dirty="0" smtClean="0"/>
              <a:t>, a </a:t>
            </a:r>
            <a:r>
              <a:rPr lang="en-US" dirty="0" err="1" smtClean="0"/>
              <a:t>vasoconstrictive</a:t>
            </a:r>
            <a:r>
              <a:rPr lang="en-US" dirty="0" smtClean="0"/>
              <a:t> peptide, to its receptors on smooth muscle cells which results in vasodilation</a:t>
            </a:r>
            <a:endParaRPr lang="ar-JO" dirty="0" smtClean="0"/>
          </a:p>
          <a:p>
            <a:r>
              <a:rPr lang="en-US" dirty="0" smtClean="0"/>
              <a:t>-Soluble </a:t>
            </a:r>
            <a:r>
              <a:rPr lang="en-US" dirty="0" err="1" smtClean="0"/>
              <a:t>guanylyl</a:t>
            </a:r>
            <a:r>
              <a:rPr lang="en-US" dirty="0" smtClean="0"/>
              <a:t> </a:t>
            </a:r>
            <a:r>
              <a:rPr lang="en-US" dirty="0" err="1" smtClean="0"/>
              <a:t>cyclase</a:t>
            </a:r>
            <a:r>
              <a:rPr lang="en-US" dirty="0" smtClean="0"/>
              <a:t> (GC-1) is the primary receptor of nitric oxide (NO) in smooth muscle cells and maintains vascular function by inducing </a:t>
            </a:r>
            <a:r>
              <a:rPr lang="en-US" dirty="0" err="1" smtClean="0"/>
              <a:t>vasorelaxation</a:t>
            </a:r>
            <a:r>
              <a:rPr lang="en-US" dirty="0" smtClean="0"/>
              <a:t> in nearby blood vessels</a:t>
            </a:r>
            <a:endParaRPr lang="ar-JO" dirty="0"/>
          </a:p>
        </p:txBody>
      </p:sp>
      <p:sp>
        <p:nvSpPr>
          <p:cNvPr id="4" name="عنصر نائب لرقم الشريحة 3"/>
          <p:cNvSpPr>
            <a:spLocks noGrp="1"/>
          </p:cNvSpPr>
          <p:nvPr>
            <p:ph type="sldNum" sz="quarter" idx="10"/>
          </p:nvPr>
        </p:nvSpPr>
        <p:spPr/>
        <p:txBody>
          <a:bodyPr/>
          <a:lstStyle/>
          <a:p>
            <a:fld id="{099D470C-FF7A-4D97-A8DD-FA65044944D5}" type="slidenum">
              <a:rPr lang="ar-JO" smtClean="0"/>
              <a:t>25</a:t>
            </a:fld>
            <a:endParaRPr lang="ar-JO"/>
          </a:p>
        </p:txBody>
      </p:sp>
    </p:spTree>
    <p:extLst>
      <p:ext uri="{BB962C8B-B14F-4D97-AF65-F5344CB8AC3E}">
        <p14:creationId xmlns:p14="http://schemas.microsoft.com/office/powerpoint/2010/main" val="566456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18/10/2022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18/10/2022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18/10/2022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18/10/2022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18/10/2022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18/10/2022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18/10/2022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18/10/2022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18/10/2022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18/10/2022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18/10/2022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18/10/2022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hs.uk/conditions/pulmonary-hypertension/causes/#pa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4">
                    <a:lumMod val="60000"/>
                    <a:lumOff val="40000"/>
                  </a:schemeClr>
                </a:solidFill>
              </a:rPr>
              <a:t>Pulmonary hypertension </a:t>
            </a:r>
          </a:p>
        </p:txBody>
      </p:sp>
      <p:sp>
        <p:nvSpPr>
          <p:cNvPr id="3" name="Subtitle 2"/>
          <p:cNvSpPr>
            <a:spLocks noGrp="1"/>
          </p:cNvSpPr>
          <p:nvPr>
            <p:ph type="subTitle" idx="1"/>
          </p:nvPr>
        </p:nvSpPr>
        <p:spPr>
          <a:xfrm>
            <a:off x="1508074" y="4609168"/>
            <a:ext cx="9070848" cy="457201"/>
          </a:xfrm>
        </p:spPr>
        <p:txBody>
          <a:bodyPr>
            <a:normAutofit/>
          </a:bodyPr>
          <a:lstStyle/>
          <a:p>
            <a:r>
              <a:rPr lang="en-US" sz="2000" b="1" dirty="0" smtClean="0">
                <a:solidFill>
                  <a:schemeClr val="tx1"/>
                </a:solidFill>
              </a:rPr>
              <a:t>DONE BY : Batool Kasasbeh , shahed Qatawneh , Hala Qatawneh </a:t>
            </a:r>
            <a:endParaRPr lang="en-US" sz="2000" b="1" dirty="0">
              <a:solidFill>
                <a:schemeClr val="tx1"/>
              </a:solidFill>
            </a:endParaRPr>
          </a:p>
        </p:txBody>
      </p:sp>
    </p:spTree>
    <p:extLst>
      <p:ext uri="{BB962C8B-B14F-4D97-AF65-F5344CB8AC3E}">
        <p14:creationId xmlns:p14="http://schemas.microsoft.com/office/powerpoint/2010/main" val="2124228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4" y="394399"/>
            <a:ext cx="10058400" cy="1371600"/>
          </a:xfrm>
        </p:spPr>
        <p:txBody>
          <a:bodyPr/>
          <a:lstStyle/>
          <a:p>
            <a:r>
              <a:rPr lang="en-US" dirty="0">
                <a:solidFill>
                  <a:schemeClr val="accent4">
                    <a:lumMod val="60000"/>
                    <a:lumOff val="40000"/>
                  </a:schemeClr>
                </a:solidFill>
              </a:rPr>
              <a:t>Clinical features </a:t>
            </a:r>
          </a:p>
        </p:txBody>
      </p:sp>
      <p:sp>
        <p:nvSpPr>
          <p:cNvPr id="3" name="Content Placeholder 2"/>
          <p:cNvSpPr>
            <a:spLocks noGrp="1"/>
          </p:cNvSpPr>
          <p:nvPr>
            <p:ph idx="1"/>
          </p:nvPr>
        </p:nvSpPr>
        <p:spPr>
          <a:xfrm>
            <a:off x="444137" y="1384665"/>
            <a:ext cx="3683725" cy="901336"/>
          </a:xfrm>
        </p:spPr>
        <p:txBody>
          <a:bodyPr>
            <a:normAutofit/>
          </a:bodyPr>
          <a:lstStyle/>
          <a:p>
            <a:r>
              <a:rPr lang="en-US" sz="4400" b="1" u="sng" dirty="0">
                <a:solidFill>
                  <a:schemeClr val="accent4">
                    <a:lumMod val="60000"/>
                    <a:lumOff val="40000"/>
                  </a:schemeClr>
                </a:solidFill>
              </a:rPr>
              <a:t>Symptoms:</a:t>
            </a:r>
          </a:p>
          <a:p>
            <a:endParaRPr lang="en-US" dirty="0"/>
          </a:p>
          <a:p>
            <a:endParaRPr lang="en-US" dirty="0"/>
          </a:p>
        </p:txBody>
      </p:sp>
      <p:sp>
        <p:nvSpPr>
          <p:cNvPr id="4" name="Rectangle 3"/>
          <p:cNvSpPr/>
          <p:nvPr/>
        </p:nvSpPr>
        <p:spPr>
          <a:xfrm>
            <a:off x="613954" y="2324079"/>
            <a:ext cx="10972799" cy="3970318"/>
          </a:xfrm>
          <a:prstGeom prst="rect">
            <a:avLst/>
          </a:prstGeom>
        </p:spPr>
        <p:txBody>
          <a:bodyPr wrap="square">
            <a:spAutoFit/>
          </a:bodyPr>
          <a:lstStyle/>
          <a:p>
            <a:r>
              <a:rPr lang="en-US" dirty="0">
                <a:solidFill>
                  <a:schemeClr val="tx1">
                    <a:lumMod val="95000"/>
                    <a:lumOff val="5000"/>
                  </a:schemeClr>
                </a:solidFill>
              </a:rPr>
              <a:t>The signs and symptoms of pulmonary hypertension develop slowly. You may not notice them for months or even years. Symptoms get worse as the disease progresses.</a:t>
            </a:r>
            <a:br>
              <a:rPr lang="en-US" dirty="0">
                <a:solidFill>
                  <a:schemeClr val="tx1">
                    <a:lumMod val="95000"/>
                    <a:lumOff val="5000"/>
                  </a:schemeClr>
                </a:solidFill>
              </a:rPr>
            </a:br>
            <a:endParaRPr lang="en-US" b="1" u="sng" dirty="0">
              <a:solidFill>
                <a:schemeClr val="tx1">
                  <a:lumMod val="95000"/>
                  <a:lumOff val="5000"/>
                </a:schemeClr>
              </a:solidFill>
            </a:endParaRPr>
          </a:p>
          <a:p>
            <a:r>
              <a:rPr lang="en-US" dirty="0">
                <a:solidFill>
                  <a:schemeClr val="tx1">
                    <a:lumMod val="95000"/>
                    <a:lumOff val="5000"/>
                  </a:schemeClr>
                </a:solidFill>
              </a:rPr>
              <a:t>  A. Dyspnea on exertion</a:t>
            </a:r>
          </a:p>
          <a:p>
            <a:r>
              <a:rPr lang="en-US" dirty="0">
                <a:solidFill>
                  <a:schemeClr val="tx1">
                    <a:lumMod val="95000"/>
                    <a:lumOff val="5000"/>
                  </a:schemeClr>
                </a:solidFill>
              </a:rPr>
              <a:t>  B. Fatigue</a:t>
            </a:r>
          </a:p>
          <a:p>
            <a:r>
              <a:rPr lang="en-US" dirty="0">
                <a:solidFill>
                  <a:schemeClr val="tx1">
                    <a:lumMod val="95000"/>
                    <a:lumOff val="5000"/>
                  </a:schemeClr>
                </a:solidFill>
              </a:rPr>
              <a:t>  C. Chest pain—exertional</a:t>
            </a:r>
          </a:p>
          <a:p>
            <a:r>
              <a:rPr lang="en-US" dirty="0">
                <a:solidFill>
                  <a:schemeClr val="tx1">
                    <a:lumMod val="95000"/>
                    <a:lumOff val="5000"/>
                  </a:schemeClr>
                </a:solidFill>
              </a:rPr>
              <a:t>  D. Syncope—exertional (with severe disease)</a:t>
            </a:r>
          </a:p>
          <a:p>
            <a:r>
              <a:rPr lang="en-US" dirty="0">
                <a:solidFill>
                  <a:schemeClr val="tx1">
                    <a:lumMod val="95000"/>
                    <a:lumOff val="5000"/>
                  </a:schemeClr>
                </a:solidFill>
              </a:rPr>
              <a:t>  E. a racing heartbeat (palpitation)</a:t>
            </a:r>
          </a:p>
          <a:p>
            <a:r>
              <a:rPr lang="en-US" dirty="0">
                <a:solidFill>
                  <a:schemeClr val="tx1">
                    <a:lumMod val="95000"/>
                    <a:lumOff val="5000"/>
                  </a:schemeClr>
                </a:solidFill>
              </a:rPr>
              <a:t>  F. swelling (</a:t>
            </a:r>
            <a:r>
              <a:rPr lang="en-US" dirty="0" err="1">
                <a:solidFill>
                  <a:schemeClr val="tx1">
                    <a:lumMod val="95000"/>
                    <a:lumOff val="5000"/>
                  </a:schemeClr>
                </a:solidFill>
              </a:rPr>
              <a:t>oedema</a:t>
            </a:r>
            <a:r>
              <a:rPr lang="en-US" dirty="0">
                <a:solidFill>
                  <a:schemeClr val="tx1">
                    <a:lumMod val="95000"/>
                    <a:lumOff val="5000"/>
                  </a:schemeClr>
                </a:solidFill>
              </a:rPr>
              <a:t>) in the legs, ankles, feet or tummy (abdomen)</a:t>
            </a:r>
          </a:p>
          <a:p>
            <a:endParaRPr lang="en-US" dirty="0">
              <a:solidFill>
                <a:schemeClr val="tx1">
                  <a:lumMod val="95000"/>
                  <a:lumOff val="5000"/>
                </a:schemeClr>
              </a:solidFill>
            </a:endParaRPr>
          </a:p>
          <a:p>
            <a:r>
              <a:rPr lang="en-US" dirty="0">
                <a:solidFill>
                  <a:schemeClr val="tx1">
                    <a:lumMod val="95000"/>
                    <a:lumOff val="5000"/>
                  </a:schemeClr>
                </a:solidFill>
              </a:rPr>
              <a:t>The symptoms often get worse during exercise, which can limit your ability to take part in physical activities.</a:t>
            </a:r>
          </a:p>
          <a:p>
            <a:r>
              <a:rPr lang="en-US" dirty="0">
                <a:solidFill>
                  <a:schemeClr val="tx1">
                    <a:lumMod val="95000"/>
                    <a:lumOff val="5000"/>
                  </a:schemeClr>
                </a:solidFill>
              </a:rPr>
              <a:t>If you have a type of pulmonary hypertension known as </a:t>
            </a:r>
            <a:r>
              <a:rPr lang="en-US" dirty="0">
                <a:solidFill>
                  <a:schemeClr val="tx1">
                    <a:lumMod val="95000"/>
                    <a:lumOff val="5000"/>
                  </a:schemeClr>
                </a:solidFill>
                <a:hlinkClick r:id="rId2">
                  <a:extLst>
                    <a:ext uri="{A12FA001-AC4F-418D-AE19-62706E023703}">
                      <ahyp:hlinkClr xmlns:lc="http://schemas.openxmlformats.org/drawingml/2006/lockedCanvas" xmlns="" xmlns:ahyp="http://schemas.microsoft.com/office/drawing/2018/hyperlinkcolor" val="tx"/>
                    </a:ext>
                  </a:extLst>
                </a:hlinkClick>
              </a:rPr>
              <a:t>pulmonary arterial hypertension (PAH)</a:t>
            </a:r>
            <a:r>
              <a:rPr lang="en-US" dirty="0">
                <a:solidFill>
                  <a:schemeClr val="tx1">
                    <a:lumMod val="95000"/>
                    <a:lumOff val="5000"/>
                  </a:schemeClr>
                </a:solidFill>
              </a:rPr>
              <a:t>, you may not have any symptoms until the condition is quite advanced.</a:t>
            </a:r>
          </a:p>
        </p:txBody>
      </p:sp>
    </p:spTree>
    <p:extLst>
      <p:ext uri="{BB962C8B-B14F-4D97-AF65-F5344CB8AC3E}">
        <p14:creationId xmlns:p14="http://schemas.microsoft.com/office/powerpoint/2010/main" val="369067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4">
                    <a:lumMod val="60000"/>
                    <a:lumOff val="40000"/>
                  </a:schemeClr>
                </a:solidFill>
              </a:rPr>
              <a:t>Signs:</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r>
              <a:rPr lang="en-US" sz="2800" dirty="0">
                <a:solidFill>
                  <a:schemeClr val="tx1">
                    <a:lumMod val="95000"/>
                    <a:lumOff val="5000"/>
                  </a:schemeClr>
                </a:solidFill>
              </a:rPr>
              <a:t> A. Loud pulmonic component of the second heart sound (P2) and subtle lift of sternum (sign of RV dilatation)—These may be the only findings, and yet the patient may still have a devastating disease!</a:t>
            </a:r>
            <a:br>
              <a:rPr lang="en-US" sz="2800" dirty="0">
                <a:solidFill>
                  <a:schemeClr val="tx1">
                    <a:lumMod val="95000"/>
                    <a:lumOff val="5000"/>
                  </a:schemeClr>
                </a:solidFill>
              </a:rPr>
            </a:br>
            <a:r>
              <a:rPr lang="en-US" sz="2800" dirty="0">
                <a:solidFill>
                  <a:schemeClr val="tx1">
                    <a:lumMod val="95000"/>
                    <a:lumOff val="5000"/>
                  </a:schemeClr>
                </a:solidFill>
              </a:rPr>
              <a:t/>
            </a:r>
            <a:br>
              <a:rPr lang="en-US" sz="2800" dirty="0">
                <a:solidFill>
                  <a:schemeClr val="tx1">
                    <a:lumMod val="95000"/>
                    <a:lumOff val="5000"/>
                  </a:schemeClr>
                </a:solidFill>
              </a:rPr>
            </a:br>
            <a:r>
              <a:rPr lang="en-US" sz="2800" dirty="0">
                <a:solidFill>
                  <a:schemeClr val="tx1">
                    <a:lumMod val="95000"/>
                    <a:lumOff val="5000"/>
                  </a:schemeClr>
                </a:solidFill>
              </a:rPr>
              <a:t>  B. When right ventricular failure occurs, the corresponding signs and symptoms appear (JVD, hepatomegaly, ascites, peripheral edema)</a:t>
            </a:r>
            <a:endParaRPr lang="en-US" sz="2800" dirty="0"/>
          </a:p>
        </p:txBody>
      </p:sp>
    </p:spTree>
    <p:extLst>
      <p:ext uri="{BB962C8B-B14F-4D97-AF65-F5344CB8AC3E}">
        <p14:creationId xmlns:p14="http://schemas.microsoft.com/office/powerpoint/2010/main" val="1790228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069" y="662748"/>
            <a:ext cx="9502310" cy="5372292"/>
          </a:xfrm>
          <a:prstGeom prst="rect">
            <a:avLst/>
          </a:prstGeom>
        </p:spPr>
      </p:pic>
    </p:spTree>
    <p:extLst>
      <p:ext uri="{BB962C8B-B14F-4D97-AF65-F5344CB8AC3E}">
        <p14:creationId xmlns:p14="http://schemas.microsoft.com/office/powerpoint/2010/main" val="351397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812" y="616628"/>
            <a:ext cx="7323835" cy="5484361"/>
          </a:xfrm>
        </p:spPr>
      </p:pic>
    </p:spTree>
    <p:extLst>
      <p:ext uri="{BB962C8B-B14F-4D97-AF65-F5344CB8AC3E}">
        <p14:creationId xmlns:p14="http://schemas.microsoft.com/office/powerpoint/2010/main" val="3278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8622" y="505836"/>
            <a:ext cx="3291823" cy="4026975"/>
          </a:xfrm>
        </p:spPr>
      </p:pic>
      <p:pic>
        <p:nvPicPr>
          <p:cNvPr id="5" name="Picture 4"/>
          <p:cNvPicPr>
            <a:picLocks noChangeAspect="1"/>
          </p:cNvPicPr>
          <p:nvPr/>
        </p:nvPicPr>
        <p:blipFill>
          <a:blip r:embed="rId3"/>
          <a:stretch>
            <a:fillRect/>
          </a:stretch>
        </p:blipFill>
        <p:spPr>
          <a:xfrm>
            <a:off x="608857" y="1268402"/>
            <a:ext cx="7707936" cy="4309437"/>
          </a:xfrm>
          <a:prstGeom prst="rect">
            <a:avLst/>
          </a:prstGeom>
        </p:spPr>
      </p:pic>
    </p:spTree>
    <p:extLst>
      <p:ext uri="{BB962C8B-B14F-4D97-AF65-F5344CB8AC3E}">
        <p14:creationId xmlns:p14="http://schemas.microsoft.com/office/powerpoint/2010/main" val="241317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6623" y="1759608"/>
            <a:ext cx="5842000" cy="3810000"/>
          </a:xfrm>
        </p:spPr>
      </p:pic>
    </p:spTree>
    <p:extLst>
      <p:ext uri="{BB962C8B-B14F-4D97-AF65-F5344CB8AC3E}">
        <p14:creationId xmlns:p14="http://schemas.microsoft.com/office/powerpoint/2010/main" val="3726043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MANAGEMENT</a:t>
            </a:r>
            <a:endParaRPr lang="ar-JO" dirty="0"/>
          </a:p>
        </p:txBody>
      </p:sp>
      <p:sp>
        <p:nvSpPr>
          <p:cNvPr id="3" name="عنصر نائب للمحتوى 2"/>
          <p:cNvSpPr>
            <a:spLocks noGrp="1"/>
          </p:cNvSpPr>
          <p:nvPr>
            <p:ph idx="1"/>
          </p:nvPr>
        </p:nvSpPr>
        <p:spPr>
          <a:xfrm>
            <a:off x="1066800" y="2708920"/>
            <a:ext cx="10058400" cy="3326120"/>
          </a:xfrm>
        </p:spPr>
        <p:txBody>
          <a:bodyPr>
            <a:normAutofit/>
          </a:bodyPr>
          <a:lstStyle/>
          <a:p>
            <a:pPr algn="ctr"/>
            <a:r>
              <a:rPr lang="en-US" sz="4400" dirty="0" smtClean="0"/>
              <a:t>INVESTIGATION+TREATMENT</a:t>
            </a:r>
          </a:p>
          <a:p>
            <a:pPr algn="ctr"/>
            <a:endParaRPr lang="en-US" sz="2800" dirty="0" smtClean="0"/>
          </a:p>
          <a:p>
            <a:endParaRPr lang="ar-JO" sz="2800" dirty="0"/>
          </a:p>
        </p:txBody>
      </p:sp>
    </p:spTree>
    <p:extLst>
      <p:ext uri="{BB962C8B-B14F-4D97-AF65-F5344CB8AC3E}">
        <p14:creationId xmlns:p14="http://schemas.microsoft.com/office/powerpoint/2010/main" val="188077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27204" y="764704"/>
            <a:ext cx="4468476" cy="646331"/>
          </a:xfrm>
          <a:prstGeom prst="rect">
            <a:avLst/>
          </a:prstGeom>
        </p:spPr>
        <p:txBody>
          <a:bodyPr wrap="square">
            <a:spAutoFit/>
          </a:bodyPr>
          <a:lstStyle/>
          <a:p>
            <a:r>
              <a:rPr lang="en-US" sz="3600" dirty="0"/>
              <a:t>INVESTIGATION</a:t>
            </a:r>
            <a:r>
              <a:rPr lang="en-US" dirty="0"/>
              <a:t>:</a:t>
            </a:r>
            <a:endParaRPr lang="ar-JO" dirty="0"/>
          </a:p>
        </p:txBody>
      </p:sp>
      <p:sp>
        <p:nvSpPr>
          <p:cNvPr id="3" name="مستطيل 2"/>
          <p:cNvSpPr/>
          <p:nvPr/>
        </p:nvSpPr>
        <p:spPr>
          <a:xfrm>
            <a:off x="880420" y="1772816"/>
            <a:ext cx="9536060" cy="4154984"/>
          </a:xfrm>
          <a:prstGeom prst="rect">
            <a:avLst/>
          </a:prstGeom>
        </p:spPr>
        <p:txBody>
          <a:bodyPr wrap="square">
            <a:spAutoFit/>
          </a:bodyPr>
          <a:lstStyle/>
          <a:p>
            <a:r>
              <a:rPr lang="en-US" sz="2400" dirty="0"/>
              <a:t>1. ECG: </a:t>
            </a:r>
          </a:p>
          <a:p>
            <a:r>
              <a:rPr lang="en-US" sz="2400" dirty="0" smtClean="0">
                <a:solidFill>
                  <a:schemeClr val="accent4">
                    <a:lumMod val="60000"/>
                    <a:lumOff val="40000"/>
                  </a:schemeClr>
                </a:solidFill>
              </a:rPr>
              <a:t>right </a:t>
            </a:r>
            <a:r>
              <a:rPr lang="en-US" sz="2400" dirty="0">
                <a:solidFill>
                  <a:schemeClr val="accent4">
                    <a:lumMod val="60000"/>
                    <a:lumOff val="40000"/>
                  </a:schemeClr>
                </a:solidFill>
              </a:rPr>
              <a:t>atrial abnormality  frequently peaked p wave </a:t>
            </a:r>
            <a:r>
              <a:rPr lang="en-US" sz="2400" dirty="0"/>
              <a:t>(p </a:t>
            </a:r>
            <a:r>
              <a:rPr lang="en-US" sz="2400" dirty="0" err="1"/>
              <a:t>pulmonale</a:t>
            </a:r>
            <a:r>
              <a:rPr lang="en-US" sz="2400" dirty="0"/>
              <a:t>)</a:t>
            </a:r>
            <a:r>
              <a:rPr lang="en-US" sz="2400" dirty="0">
                <a:solidFill>
                  <a:schemeClr val="accent4">
                    <a:lumMod val="60000"/>
                    <a:lumOff val="40000"/>
                  </a:schemeClr>
                </a:solidFill>
              </a:rPr>
              <a:t>)present </a:t>
            </a:r>
            <a:endParaRPr lang="en-US" sz="2400" dirty="0" smtClean="0">
              <a:solidFill>
                <a:schemeClr val="accent4">
                  <a:lumMod val="60000"/>
                  <a:lumOff val="40000"/>
                </a:schemeClr>
              </a:solidFill>
            </a:endParaRPr>
          </a:p>
          <a:p>
            <a:r>
              <a:rPr lang="en-US" sz="2400" dirty="0" smtClean="0">
                <a:solidFill>
                  <a:schemeClr val="accent4">
                    <a:lumMod val="60000"/>
                    <a:lumOff val="40000"/>
                  </a:schemeClr>
                </a:solidFill>
              </a:rPr>
              <a:t>Right </a:t>
            </a:r>
            <a:r>
              <a:rPr lang="en-US" sz="2400" dirty="0">
                <a:solidFill>
                  <a:schemeClr val="accent4">
                    <a:lumMod val="60000"/>
                    <a:lumOff val="40000"/>
                  </a:schemeClr>
                </a:solidFill>
              </a:rPr>
              <a:t>axis deviation</a:t>
            </a:r>
          </a:p>
          <a:p>
            <a:r>
              <a:rPr lang="en-US" sz="2400" dirty="0" err="1">
                <a:solidFill>
                  <a:schemeClr val="accent4">
                    <a:lumMod val="60000"/>
                    <a:lumOff val="40000"/>
                  </a:schemeClr>
                </a:solidFill>
              </a:rPr>
              <a:t>Rt</a:t>
            </a:r>
            <a:r>
              <a:rPr lang="en-US" sz="2400" dirty="0">
                <a:solidFill>
                  <a:schemeClr val="accent4">
                    <a:lumMod val="60000"/>
                    <a:lumOff val="40000"/>
                  </a:schemeClr>
                </a:solidFill>
              </a:rPr>
              <a:t> ventricular hypertrophy</a:t>
            </a:r>
          </a:p>
          <a:p>
            <a:r>
              <a:rPr lang="en-US" sz="2400" dirty="0"/>
              <a:t>r/s ratio MORE THAN </a:t>
            </a:r>
            <a:r>
              <a:rPr lang="en-US" sz="2400" dirty="0" smtClean="0"/>
              <a:t>1mm  </a:t>
            </a:r>
            <a:r>
              <a:rPr lang="en-US" sz="2400" dirty="0"/>
              <a:t>in v1</a:t>
            </a:r>
          </a:p>
          <a:p>
            <a:r>
              <a:rPr lang="en-US" sz="2400" dirty="0"/>
              <a:t>R wave more than </a:t>
            </a:r>
            <a:r>
              <a:rPr lang="en-US" sz="2400" dirty="0" smtClean="0"/>
              <a:t>7 mm </a:t>
            </a:r>
            <a:r>
              <a:rPr lang="en-US" sz="2400" dirty="0"/>
              <a:t>in v1</a:t>
            </a:r>
          </a:p>
          <a:p>
            <a:r>
              <a:rPr lang="en-US" sz="2400" dirty="0"/>
              <a:t>Right ventricular strain pattern (</a:t>
            </a:r>
            <a:r>
              <a:rPr lang="en-US" sz="2400" dirty="0" err="1"/>
              <a:t>st</a:t>
            </a:r>
            <a:r>
              <a:rPr lang="en-US" sz="2400" dirty="0"/>
              <a:t> segment and T wave </a:t>
            </a:r>
            <a:r>
              <a:rPr lang="en-US" sz="2400" dirty="0" err="1"/>
              <a:t>invertion</a:t>
            </a:r>
            <a:r>
              <a:rPr lang="en-US" sz="2400" dirty="0"/>
              <a:t> </a:t>
            </a:r>
          </a:p>
          <a:p>
            <a:r>
              <a:rPr lang="en-US" sz="2400" dirty="0">
                <a:solidFill>
                  <a:schemeClr val="accent4">
                    <a:lumMod val="60000"/>
                    <a:lumOff val="40000"/>
                  </a:schemeClr>
                </a:solidFill>
              </a:rPr>
              <a:t>Right bundle branch block V1/ V2  </a:t>
            </a:r>
            <a:r>
              <a:rPr lang="en-US" sz="2400" dirty="0" err="1">
                <a:solidFill>
                  <a:schemeClr val="accent4">
                    <a:lumMod val="60000"/>
                    <a:lumOff val="40000"/>
                  </a:schemeClr>
                </a:solidFill>
              </a:rPr>
              <a:t>incresed</a:t>
            </a:r>
            <a:r>
              <a:rPr lang="en-US" sz="2400" dirty="0">
                <a:solidFill>
                  <a:schemeClr val="accent4">
                    <a:lumMod val="60000"/>
                    <a:lumOff val="40000"/>
                  </a:schemeClr>
                </a:solidFill>
              </a:rPr>
              <a:t> QRS  </a:t>
            </a:r>
            <a:r>
              <a:rPr lang="en-US" sz="2400" dirty="0" smtClean="0">
                <a:solidFill>
                  <a:schemeClr val="accent4">
                    <a:lumMod val="60000"/>
                    <a:lumOff val="40000"/>
                  </a:schemeClr>
                </a:solidFill>
              </a:rPr>
              <a:t>duration more than 120 </a:t>
            </a:r>
            <a:r>
              <a:rPr lang="en-US" sz="2400" dirty="0" err="1" smtClean="0">
                <a:solidFill>
                  <a:schemeClr val="accent4">
                    <a:lumMod val="60000"/>
                    <a:lumOff val="40000"/>
                  </a:schemeClr>
                </a:solidFill>
              </a:rPr>
              <a:t>ms</a:t>
            </a:r>
            <a:r>
              <a:rPr lang="en-US" sz="2400" dirty="0" smtClean="0">
                <a:solidFill>
                  <a:schemeClr val="accent4">
                    <a:lumMod val="60000"/>
                    <a:lumOff val="40000"/>
                  </a:schemeClr>
                </a:solidFill>
              </a:rPr>
              <a:t>/ </a:t>
            </a:r>
            <a:r>
              <a:rPr lang="en-US" sz="2400" dirty="0">
                <a:solidFill>
                  <a:schemeClr val="accent4">
                    <a:lumMod val="60000"/>
                    <a:lumOff val="40000"/>
                  </a:schemeClr>
                </a:solidFill>
              </a:rPr>
              <a:t>(</a:t>
            </a:r>
            <a:r>
              <a:rPr lang="en-US" sz="2400" dirty="0" err="1">
                <a:solidFill>
                  <a:schemeClr val="accent4">
                    <a:lumMod val="60000"/>
                    <a:lumOff val="40000"/>
                  </a:schemeClr>
                </a:solidFill>
              </a:rPr>
              <a:t>rSR</a:t>
            </a:r>
            <a:r>
              <a:rPr lang="en-US" sz="2400" dirty="0" smtClean="0">
                <a:solidFill>
                  <a:schemeClr val="accent4">
                    <a:lumMod val="60000"/>
                    <a:lumOff val="40000"/>
                  </a:schemeClr>
                </a:solidFill>
              </a:rPr>
              <a:t>) bunny ear.</a:t>
            </a:r>
            <a:endParaRPr lang="en-US" sz="2400" dirty="0">
              <a:solidFill>
                <a:schemeClr val="accent4">
                  <a:lumMod val="60000"/>
                  <a:lumOff val="40000"/>
                </a:schemeClr>
              </a:solidFill>
            </a:endParaRPr>
          </a:p>
        </p:txBody>
      </p:sp>
    </p:spTree>
    <p:extLst>
      <p:ext uri="{BB962C8B-B14F-4D97-AF65-F5344CB8AC3E}">
        <p14:creationId xmlns:p14="http://schemas.microsoft.com/office/powerpoint/2010/main" val="132984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803275"/>
            <a:ext cx="10585175"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00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852488"/>
            <a:ext cx="107727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39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72" y="289897"/>
            <a:ext cx="10058400" cy="1371600"/>
          </a:xfrm>
        </p:spPr>
        <p:txBody>
          <a:bodyPr>
            <a:noAutofit/>
          </a:bodyPr>
          <a:lstStyle/>
          <a:p>
            <a:r>
              <a:rPr lang="en-US" dirty="0">
                <a:solidFill>
                  <a:schemeClr val="accent4">
                    <a:lumMod val="60000"/>
                    <a:lumOff val="40000"/>
                  </a:schemeClr>
                </a:solidFill>
              </a:rPr>
              <a:t>Definition : </a:t>
            </a:r>
          </a:p>
        </p:txBody>
      </p:sp>
      <p:sp>
        <p:nvSpPr>
          <p:cNvPr id="3" name="Content Placeholder 2"/>
          <p:cNvSpPr>
            <a:spLocks noGrp="1"/>
          </p:cNvSpPr>
          <p:nvPr>
            <p:ph idx="1"/>
          </p:nvPr>
        </p:nvSpPr>
        <p:spPr>
          <a:xfrm>
            <a:off x="444136" y="1489165"/>
            <a:ext cx="11508377" cy="4624251"/>
          </a:xfrm>
        </p:spPr>
        <p:txBody>
          <a:bodyPr>
            <a:normAutofit lnSpcReduction="10000"/>
          </a:bodyPr>
          <a:lstStyle/>
          <a:p>
            <a:r>
              <a:rPr lang="en-GB" sz="3200" dirty="0" smtClean="0"/>
              <a:t>Sever condition of multiple </a:t>
            </a:r>
            <a:r>
              <a:rPr lang="en-GB" sz="3200" dirty="0" err="1" smtClean="0"/>
              <a:t>etiologies</a:t>
            </a:r>
            <a:r>
              <a:rPr lang="en-GB" sz="3200" dirty="0" smtClean="0"/>
              <a:t> . </a:t>
            </a:r>
          </a:p>
          <a:p>
            <a:r>
              <a:rPr lang="en-GB" sz="3200" dirty="0" smtClean="0"/>
              <a:t>defined </a:t>
            </a:r>
            <a:r>
              <a:rPr lang="en-GB" sz="3200" dirty="0"/>
              <a:t>as </a:t>
            </a:r>
            <a:r>
              <a:rPr lang="en-GB" sz="3200" b="1" dirty="0" smtClean="0">
                <a:solidFill>
                  <a:schemeClr val="accent4">
                    <a:lumMod val="60000"/>
                    <a:lumOff val="40000"/>
                  </a:schemeClr>
                </a:solidFill>
              </a:rPr>
              <a:t>“ an </a:t>
            </a:r>
            <a:r>
              <a:rPr lang="en-GB" sz="3200" b="1" dirty="0">
                <a:solidFill>
                  <a:schemeClr val="accent4">
                    <a:lumMod val="60000"/>
                    <a:lumOff val="40000"/>
                  </a:schemeClr>
                </a:solidFill>
              </a:rPr>
              <a:t>increase in mean pulmonary arterial blood </a:t>
            </a:r>
            <a:r>
              <a:rPr lang="en-GB" sz="3200" b="1" dirty="0" smtClean="0">
                <a:solidFill>
                  <a:schemeClr val="accent4">
                    <a:lumMod val="60000"/>
                    <a:lumOff val="40000"/>
                  </a:schemeClr>
                </a:solidFill>
              </a:rPr>
              <a:t>pressure </a:t>
            </a:r>
            <a:r>
              <a:rPr lang="en-GB" sz="3200" b="1" dirty="0">
                <a:solidFill>
                  <a:schemeClr val="accent4">
                    <a:lumMod val="60000"/>
                    <a:lumOff val="40000"/>
                  </a:schemeClr>
                </a:solidFill>
              </a:rPr>
              <a:t>&gt; 25 mmHg at rest ,  &gt; 30 mmHg on exercise “. </a:t>
            </a:r>
            <a:endParaRPr lang="en-GB" sz="3200" b="1" dirty="0" smtClean="0">
              <a:solidFill>
                <a:schemeClr val="accent4">
                  <a:lumMod val="60000"/>
                  <a:lumOff val="40000"/>
                </a:schemeClr>
              </a:solidFill>
            </a:endParaRPr>
          </a:p>
          <a:p>
            <a:r>
              <a:rPr lang="en-GB" sz="3200" dirty="0">
                <a:solidFill>
                  <a:schemeClr val="accent4">
                    <a:lumMod val="60000"/>
                    <a:lumOff val="40000"/>
                  </a:schemeClr>
                </a:solidFill>
              </a:rPr>
              <a:t>Normal MABP 14-18 mmHg at rest.</a:t>
            </a:r>
          </a:p>
          <a:p>
            <a:r>
              <a:rPr lang="en-GB" sz="3200" dirty="0">
                <a:solidFill>
                  <a:schemeClr val="accent4">
                    <a:lumMod val="60000"/>
                    <a:lumOff val="40000"/>
                  </a:schemeClr>
                </a:solidFill>
              </a:rPr>
              <a:t> 20-25 mmHg on exercise</a:t>
            </a:r>
            <a:r>
              <a:rPr lang="en-GB" sz="3200" dirty="0" smtClean="0">
                <a:solidFill>
                  <a:schemeClr val="accent4">
                    <a:lumMod val="60000"/>
                    <a:lumOff val="40000"/>
                  </a:schemeClr>
                </a:solidFill>
              </a:rPr>
              <a:t>.</a:t>
            </a:r>
            <a:endParaRPr lang="en-GB" sz="3200" b="1" dirty="0" smtClean="0">
              <a:solidFill>
                <a:schemeClr val="accent4">
                  <a:lumMod val="60000"/>
                  <a:lumOff val="40000"/>
                </a:schemeClr>
              </a:solidFill>
            </a:endParaRPr>
          </a:p>
          <a:p>
            <a:r>
              <a:rPr lang="en-US" sz="3200" dirty="0"/>
              <a:t>It is a type of blood pressure that affects both the lung vessels and the right side of the heart .</a:t>
            </a:r>
            <a:r>
              <a:rPr lang="en-GB" sz="3200" b="1" dirty="0" smtClean="0">
                <a:solidFill>
                  <a:schemeClr val="accent4">
                    <a:lumMod val="60000"/>
                    <a:lumOff val="40000"/>
                  </a:schemeClr>
                </a:solidFill>
              </a:rPr>
              <a:t> </a:t>
            </a:r>
            <a:endParaRPr lang="en-GB" sz="3200" dirty="0"/>
          </a:p>
          <a:p>
            <a:r>
              <a:rPr lang="en-GB" sz="3200" dirty="0"/>
              <a:t>Can be measured by Right-Heart </a:t>
            </a:r>
            <a:r>
              <a:rPr lang="en-GB" sz="3200" dirty="0" err="1"/>
              <a:t>cathetrization</a:t>
            </a:r>
            <a:r>
              <a:rPr lang="en-GB" sz="3200" dirty="0" smtClean="0"/>
              <a:t>.</a:t>
            </a:r>
            <a:endParaRPr lang="en-GB" sz="3200" dirty="0"/>
          </a:p>
        </p:txBody>
      </p:sp>
    </p:spTree>
    <p:extLst>
      <p:ext uri="{BB962C8B-B14F-4D97-AF65-F5344CB8AC3E}">
        <p14:creationId xmlns:p14="http://schemas.microsoft.com/office/powerpoint/2010/main" val="2684893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80" y="548680"/>
            <a:ext cx="6748462"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07368" y="1412776"/>
            <a:ext cx="4608512" cy="3231654"/>
          </a:xfrm>
          <a:prstGeom prst="rect">
            <a:avLst/>
          </a:prstGeom>
        </p:spPr>
        <p:txBody>
          <a:bodyPr wrap="square">
            <a:spAutoFit/>
          </a:bodyPr>
          <a:lstStyle/>
          <a:p>
            <a:r>
              <a:rPr lang="en-US" sz="3600" dirty="0">
                <a:solidFill>
                  <a:srgbClr val="FFFF00"/>
                </a:solidFill>
              </a:rPr>
              <a:t>2. CXR: </a:t>
            </a:r>
          </a:p>
          <a:p>
            <a:endParaRPr lang="en-US" sz="2800" dirty="0"/>
          </a:p>
          <a:p>
            <a:r>
              <a:rPr lang="en-US" sz="2800" dirty="0"/>
              <a:t>Enlarged pulmonary arteries with or without clear lung fields based on the cause of pulmonary hypertension</a:t>
            </a:r>
          </a:p>
        </p:txBody>
      </p:sp>
    </p:spTree>
    <p:extLst>
      <p:ext uri="{BB962C8B-B14F-4D97-AF65-F5344CB8AC3E}">
        <p14:creationId xmlns:p14="http://schemas.microsoft.com/office/powerpoint/2010/main" val="2922565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865462"/>
            <a:ext cx="10417257" cy="5299842"/>
          </a:xfrm>
          <a:prstGeom prst="rect">
            <a:avLst/>
          </a:prstGeom>
        </p:spPr>
      </p:pic>
    </p:spTree>
    <p:extLst>
      <p:ext uri="{BB962C8B-B14F-4D97-AF65-F5344CB8AC3E}">
        <p14:creationId xmlns:p14="http://schemas.microsoft.com/office/powerpoint/2010/main" val="180848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7" y="940525"/>
            <a:ext cx="10720251" cy="4924697"/>
          </a:xfrm>
        </p:spPr>
        <p:txBody>
          <a:bodyPr>
            <a:normAutofit/>
          </a:bodyPr>
          <a:lstStyle/>
          <a:p>
            <a:r>
              <a:rPr lang="en-US" sz="3200" dirty="0">
                <a:solidFill>
                  <a:schemeClr val="accent4">
                    <a:lumMod val="60000"/>
                    <a:lumOff val="40000"/>
                  </a:schemeClr>
                </a:solidFill>
              </a:rPr>
              <a:t> </a:t>
            </a:r>
            <a:r>
              <a:rPr lang="en-US" sz="2800" dirty="0">
                <a:solidFill>
                  <a:schemeClr val="accent4">
                    <a:lumMod val="60000"/>
                    <a:lumOff val="40000"/>
                  </a:schemeClr>
                </a:solidFill>
              </a:rPr>
              <a:t>3. Echocardiogram:</a:t>
            </a:r>
          </a:p>
          <a:p>
            <a:r>
              <a:rPr lang="en-US" sz="2800" dirty="0"/>
              <a:t>       a. Dilated pulmonary artery </a:t>
            </a:r>
          </a:p>
          <a:p>
            <a:r>
              <a:rPr lang="en-US" sz="2800" dirty="0"/>
              <a:t>       b. Dilatation/hypertrophy of RA and RV</a:t>
            </a:r>
          </a:p>
          <a:p>
            <a:r>
              <a:rPr lang="en-US" sz="2800" dirty="0"/>
              <a:t>       c. Abnormal movement of IV septum (due to increased right ventricular volume)</a:t>
            </a:r>
          </a:p>
          <a:p>
            <a:r>
              <a:rPr lang="en-US" sz="2800" dirty="0">
                <a:solidFill>
                  <a:schemeClr val="accent4">
                    <a:lumMod val="60000"/>
                    <a:lumOff val="40000"/>
                  </a:schemeClr>
                </a:solidFill>
              </a:rPr>
              <a:t>  4. Right heart catheterization: </a:t>
            </a:r>
            <a:endParaRPr lang="en-US" sz="2800" dirty="0" smtClean="0">
              <a:solidFill>
                <a:schemeClr val="accent4">
                  <a:lumMod val="60000"/>
                  <a:lumOff val="40000"/>
                </a:schemeClr>
              </a:solidFill>
            </a:endParaRPr>
          </a:p>
          <a:p>
            <a:pPr marL="0" indent="0">
              <a:buNone/>
            </a:pPr>
            <a:r>
              <a:rPr lang="en-US" sz="2800" dirty="0" smtClean="0"/>
              <a:t>required </a:t>
            </a:r>
            <a:r>
              <a:rPr lang="en-US" sz="2800" dirty="0"/>
              <a:t>for confirmatory diagnosis of pulmonary HTN. Reveals increased mean pulmonary artery pressure &gt;25 mm </a:t>
            </a:r>
            <a:r>
              <a:rPr lang="en-US" sz="2800" dirty="0" smtClean="0"/>
              <a:t>Hg </a:t>
            </a:r>
            <a:endParaRPr lang="ar-JO" sz="2800" dirty="0"/>
          </a:p>
        </p:txBody>
      </p:sp>
    </p:spTree>
    <p:extLst>
      <p:ext uri="{BB962C8B-B14F-4D97-AF65-F5344CB8AC3E}">
        <p14:creationId xmlns:p14="http://schemas.microsoft.com/office/powerpoint/2010/main" val="242238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692696"/>
            <a:ext cx="11089232" cy="5863196"/>
          </a:xfrm>
          <a:prstGeom prst="rect">
            <a:avLst/>
          </a:prstGeom>
        </p:spPr>
      </p:pic>
    </p:spTree>
    <p:extLst>
      <p:ext uri="{BB962C8B-B14F-4D97-AF65-F5344CB8AC3E}">
        <p14:creationId xmlns:p14="http://schemas.microsoft.com/office/powerpoint/2010/main" val="2814818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60000"/>
                    <a:lumOff val="40000"/>
                  </a:schemeClr>
                </a:solidFill>
                <a:latin typeface="Algerian" pitchFamily="82" charset="0"/>
              </a:rPr>
              <a:t>Treatment </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522514" y="1841863"/>
            <a:ext cx="10602686" cy="4193177"/>
          </a:xfrm>
        </p:spPr>
        <p:txBody>
          <a:bodyPr>
            <a:normAutofit fontScale="70000" lnSpcReduction="20000"/>
          </a:bodyPr>
          <a:lstStyle/>
          <a:p>
            <a:r>
              <a:rPr lang="en-US" sz="2400" dirty="0">
                <a:solidFill>
                  <a:srgbClr val="FFFF00"/>
                </a:solidFill>
              </a:rPr>
              <a:t>Treatments include</a:t>
            </a:r>
            <a:r>
              <a:rPr lang="en-US" sz="2400" dirty="0"/>
              <a:t>:</a:t>
            </a:r>
          </a:p>
          <a:p>
            <a:r>
              <a:rPr lang="en-US" sz="2400" dirty="0"/>
              <a:t> -Treatment cause </a:t>
            </a:r>
          </a:p>
          <a:p>
            <a:r>
              <a:rPr lang="en-US" sz="2400" dirty="0"/>
              <a:t>-Treatment RSHF  </a:t>
            </a:r>
          </a:p>
          <a:p>
            <a:endParaRPr lang="en-US" sz="2400" dirty="0"/>
          </a:p>
          <a:p>
            <a:r>
              <a:rPr lang="en-US" sz="2400" b="1" dirty="0">
                <a:solidFill>
                  <a:srgbClr val="FFFF00"/>
                </a:solidFill>
              </a:rPr>
              <a:t>Supportive</a:t>
            </a:r>
            <a:r>
              <a:rPr lang="en-US" sz="2400" dirty="0"/>
              <a:t> </a:t>
            </a:r>
          </a:p>
          <a:p>
            <a:r>
              <a:rPr lang="en-US" sz="2400" dirty="0">
                <a:solidFill>
                  <a:srgbClr val="FFFF00"/>
                </a:solidFill>
              </a:rPr>
              <a:t>1. anticoagulant medicines</a:t>
            </a:r>
            <a:r>
              <a:rPr lang="en-US" sz="2400" dirty="0"/>
              <a:t> – such as warfarin to help prevent blood clots(in chronic thromboembolic pulmonary </a:t>
            </a:r>
            <a:r>
              <a:rPr lang="en-US" sz="2400" dirty="0" err="1"/>
              <a:t>hypertention</a:t>
            </a:r>
            <a:r>
              <a:rPr lang="en-US" sz="2400" dirty="0"/>
              <a:t> life long and referral </a:t>
            </a:r>
            <a:r>
              <a:rPr lang="en-US" sz="2400" dirty="0" err="1"/>
              <a:t>endarterectomy</a:t>
            </a:r>
            <a:r>
              <a:rPr lang="en-US" sz="2400" dirty="0"/>
              <a:t>))</a:t>
            </a:r>
          </a:p>
          <a:p>
            <a:r>
              <a:rPr lang="en-US" sz="2400" dirty="0">
                <a:solidFill>
                  <a:srgbClr val="FFFF00"/>
                </a:solidFill>
              </a:rPr>
              <a:t>2.diuretics (water tablets)</a:t>
            </a:r>
            <a:r>
              <a:rPr lang="en-US" sz="2400" dirty="0"/>
              <a:t> – to remove excess fluid from the body caused by heart failure</a:t>
            </a:r>
          </a:p>
          <a:p>
            <a:r>
              <a:rPr lang="en-US" sz="2400" dirty="0">
                <a:solidFill>
                  <a:srgbClr val="FFFF00"/>
                </a:solidFill>
              </a:rPr>
              <a:t>3.oxygen treatment</a:t>
            </a:r>
            <a:r>
              <a:rPr lang="en-US" sz="2400" dirty="0"/>
              <a:t> – this involves inhaling air that contains a higher concentration of oxygen than normal</a:t>
            </a:r>
          </a:p>
          <a:p>
            <a:endParaRPr lang="en-US" sz="2400" dirty="0"/>
          </a:p>
          <a:p>
            <a:r>
              <a:rPr lang="en-US" sz="2400" dirty="0">
                <a:solidFill>
                  <a:srgbClr val="FFFF00"/>
                </a:solidFill>
              </a:rPr>
              <a:t>4.digoxin –</a:t>
            </a:r>
            <a:r>
              <a:rPr lang="en-US" sz="2400" dirty="0"/>
              <a:t> this can improve your symptoms by strengthening your heart muscle contractions and slowing down your heart rate</a:t>
            </a:r>
          </a:p>
          <a:p>
            <a:r>
              <a:rPr lang="en-US" sz="2400" dirty="0">
                <a:solidFill>
                  <a:srgbClr val="FFFF00"/>
                </a:solidFill>
              </a:rPr>
              <a:t>5. lung transplant early and if late lung  and heart transplant</a:t>
            </a:r>
          </a:p>
        </p:txBody>
      </p:sp>
    </p:spTree>
    <p:extLst>
      <p:ext uri="{BB962C8B-B14F-4D97-AF65-F5344CB8AC3E}">
        <p14:creationId xmlns:p14="http://schemas.microsoft.com/office/powerpoint/2010/main" val="4016923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95400" y="1196752"/>
            <a:ext cx="7560083" cy="523220"/>
          </a:xfrm>
          <a:prstGeom prst="rect">
            <a:avLst/>
          </a:prstGeom>
        </p:spPr>
        <p:txBody>
          <a:bodyPr wrap="none">
            <a:spAutoFit/>
          </a:bodyPr>
          <a:lstStyle/>
          <a:p>
            <a:r>
              <a:rPr lang="en-US" sz="2800" dirty="0" err="1"/>
              <a:t>Specfic</a:t>
            </a:r>
            <a:r>
              <a:rPr lang="en-US" sz="2800" dirty="0"/>
              <a:t> treatment (dilated blood </a:t>
            </a:r>
            <a:r>
              <a:rPr lang="en-US" sz="2800" dirty="0" err="1" smtClean="0"/>
              <a:t>vesseles</a:t>
            </a:r>
            <a:r>
              <a:rPr lang="en-US" sz="2800" dirty="0" smtClean="0"/>
              <a:t>)</a:t>
            </a:r>
            <a:endParaRPr lang="ar-JO" sz="2800" dirty="0"/>
          </a:p>
        </p:txBody>
      </p:sp>
      <p:sp>
        <p:nvSpPr>
          <p:cNvPr id="3" name="مستطيل 2"/>
          <p:cNvSpPr/>
          <p:nvPr/>
        </p:nvSpPr>
        <p:spPr>
          <a:xfrm>
            <a:off x="695400" y="2060848"/>
            <a:ext cx="10441160" cy="3693319"/>
          </a:xfrm>
          <a:prstGeom prst="rect">
            <a:avLst/>
          </a:prstGeom>
        </p:spPr>
        <p:txBody>
          <a:bodyPr wrap="square">
            <a:spAutoFit/>
          </a:bodyPr>
          <a:lstStyle/>
          <a:p>
            <a:r>
              <a:rPr lang="en-US" dirty="0"/>
              <a:t>-There are also a number of specialist treatments for PAH that help relax the arteries in the lungs and reduce the blood pressure in the lungs.</a:t>
            </a:r>
            <a:br>
              <a:rPr lang="en-US" dirty="0"/>
            </a:br>
            <a:r>
              <a:rPr lang="en-US" dirty="0"/>
              <a:t>These medicines slow the progression of PAH, and may even reverse some of the damage to the heart and lungs.</a:t>
            </a:r>
          </a:p>
          <a:p>
            <a:endParaRPr lang="en-US" dirty="0"/>
          </a:p>
          <a:p>
            <a:r>
              <a:rPr lang="en-US" dirty="0"/>
              <a:t/>
            </a:r>
            <a:br>
              <a:rPr lang="en-US" dirty="0"/>
            </a:br>
            <a:r>
              <a:rPr lang="en-US" dirty="0"/>
              <a:t>Other treatments that are sometimes used are:</a:t>
            </a:r>
            <a:br>
              <a:rPr lang="en-US" dirty="0"/>
            </a:br>
            <a:r>
              <a:rPr lang="en-US" dirty="0"/>
              <a:t> </a:t>
            </a:r>
            <a:r>
              <a:rPr lang="en-US" dirty="0">
                <a:solidFill>
                  <a:srgbClr val="FFFF00"/>
                </a:solidFill>
              </a:rPr>
              <a:t> 1.endothelin receptor antagonists</a:t>
            </a:r>
            <a:r>
              <a:rPr lang="en-US" dirty="0"/>
              <a:t> – such as </a:t>
            </a:r>
            <a:r>
              <a:rPr lang="en-US" dirty="0" err="1"/>
              <a:t>bosentan</a:t>
            </a:r>
            <a:r>
              <a:rPr lang="en-US" dirty="0"/>
              <a:t>, </a:t>
            </a:r>
            <a:r>
              <a:rPr lang="en-US" dirty="0" err="1"/>
              <a:t>ambrisentan</a:t>
            </a:r>
            <a:r>
              <a:rPr lang="en-US" dirty="0"/>
              <a:t> , </a:t>
            </a:r>
            <a:r>
              <a:rPr lang="en-US" dirty="0" err="1"/>
              <a:t>macitentan</a:t>
            </a:r>
            <a:r>
              <a:rPr lang="en-US" dirty="0"/>
              <a:t> </a:t>
            </a:r>
            <a:br>
              <a:rPr lang="en-US" dirty="0"/>
            </a:br>
            <a:r>
              <a:rPr lang="en-US" dirty="0"/>
              <a:t>  </a:t>
            </a:r>
            <a:r>
              <a:rPr lang="en-US" dirty="0">
                <a:solidFill>
                  <a:srgbClr val="FFFF00"/>
                </a:solidFill>
              </a:rPr>
              <a:t>2.phosphodiesterase 5 inhibitors</a:t>
            </a:r>
            <a:r>
              <a:rPr lang="en-US" dirty="0"/>
              <a:t> – sildenafil and </a:t>
            </a:r>
            <a:r>
              <a:rPr lang="en-US" dirty="0" err="1"/>
              <a:t>tadalafil</a:t>
            </a:r>
            <a:r>
              <a:rPr lang="en-US" dirty="0"/>
              <a:t/>
            </a:r>
            <a:br>
              <a:rPr lang="en-US" dirty="0"/>
            </a:br>
            <a:r>
              <a:rPr lang="en-US" dirty="0"/>
              <a:t> </a:t>
            </a:r>
            <a:r>
              <a:rPr lang="en-US" dirty="0">
                <a:solidFill>
                  <a:srgbClr val="FFFF00"/>
                </a:solidFill>
              </a:rPr>
              <a:t> 3.prostaglandins</a:t>
            </a:r>
            <a:r>
              <a:rPr lang="en-US" dirty="0"/>
              <a:t> – </a:t>
            </a:r>
            <a:r>
              <a:rPr lang="en-US" dirty="0" err="1"/>
              <a:t>epoprostenol</a:t>
            </a:r>
            <a:r>
              <a:rPr lang="en-US" dirty="0"/>
              <a:t>, </a:t>
            </a:r>
            <a:r>
              <a:rPr lang="en-US" dirty="0" err="1"/>
              <a:t>iloprost</a:t>
            </a:r>
            <a:r>
              <a:rPr lang="en-US" dirty="0"/>
              <a:t> and </a:t>
            </a:r>
            <a:r>
              <a:rPr lang="en-US" dirty="0" err="1"/>
              <a:t>treprostinil</a:t>
            </a:r>
            <a:r>
              <a:rPr lang="en-US" dirty="0"/>
              <a:t/>
            </a:r>
            <a:br>
              <a:rPr lang="en-US" dirty="0"/>
            </a:br>
            <a:r>
              <a:rPr lang="en-US" dirty="0"/>
              <a:t> </a:t>
            </a:r>
            <a:r>
              <a:rPr lang="en-US" dirty="0">
                <a:solidFill>
                  <a:srgbClr val="FFFF00"/>
                </a:solidFill>
              </a:rPr>
              <a:t> 4.soluble </a:t>
            </a:r>
            <a:r>
              <a:rPr lang="en-US" dirty="0" err="1">
                <a:solidFill>
                  <a:srgbClr val="FFFF00"/>
                </a:solidFill>
              </a:rPr>
              <a:t>guanylate</a:t>
            </a:r>
            <a:r>
              <a:rPr lang="en-US" dirty="0">
                <a:solidFill>
                  <a:srgbClr val="FFFF00"/>
                </a:solidFill>
              </a:rPr>
              <a:t> </a:t>
            </a:r>
            <a:r>
              <a:rPr lang="en-US" dirty="0" err="1">
                <a:solidFill>
                  <a:srgbClr val="FFFF00"/>
                </a:solidFill>
              </a:rPr>
              <a:t>cyclase</a:t>
            </a:r>
            <a:r>
              <a:rPr lang="en-US" dirty="0">
                <a:solidFill>
                  <a:srgbClr val="FFFF00"/>
                </a:solidFill>
              </a:rPr>
              <a:t> stimulators</a:t>
            </a:r>
            <a:r>
              <a:rPr lang="en-US" dirty="0"/>
              <a:t>   the first targeted therapy to be shown to be effective in Chronic Thromboembolic Pulmonary Hypertension (CTEPH)– such as </a:t>
            </a:r>
            <a:r>
              <a:rPr lang="en-US" dirty="0" err="1"/>
              <a:t>riociguat</a:t>
            </a:r>
            <a:r>
              <a:rPr lang="en-US" dirty="0"/>
              <a:t/>
            </a:r>
            <a:br>
              <a:rPr lang="en-US" dirty="0"/>
            </a:br>
            <a:r>
              <a:rPr lang="en-US" dirty="0"/>
              <a:t> </a:t>
            </a:r>
            <a:r>
              <a:rPr lang="en-US" dirty="0">
                <a:solidFill>
                  <a:srgbClr val="FFFF00"/>
                </a:solidFill>
              </a:rPr>
              <a:t> 5.calcium channel blockers</a:t>
            </a:r>
            <a:r>
              <a:rPr lang="en-US" dirty="0"/>
              <a:t> – </a:t>
            </a:r>
            <a:r>
              <a:rPr lang="en-US" dirty="0" err="1"/>
              <a:t>nifedipine</a:t>
            </a:r>
            <a:r>
              <a:rPr lang="en-US" dirty="0"/>
              <a:t>, </a:t>
            </a:r>
            <a:r>
              <a:rPr lang="en-US" dirty="0" err="1"/>
              <a:t>diltiazem</a:t>
            </a:r>
            <a:r>
              <a:rPr lang="en-US" dirty="0"/>
              <a:t>, </a:t>
            </a:r>
            <a:r>
              <a:rPr lang="en-US" dirty="0" err="1"/>
              <a:t>nicardipine</a:t>
            </a:r>
            <a:r>
              <a:rPr lang="en-US" dirty="0"/>
              <a:t> and amlodipine</a:t>
            </a:r>
          </a:p>
        </p:txBody>
      </p:sp>
    </p:spTree>
    <p:extLst>
      <p:ext uri="{BB962C8B-B14F-4D97-AF65-F5344CB8AC3E}">
        <p14:creationId xmlns:p14="http://schemas.microsoft.com/office/powerpoint/2010/main" val="60792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046" y="420526"/>
            <a:ext cx="5590901" cy="1371600"/>
          </a:xfrm>
        </p:spPr>
        <p:txBody>
          <a:bodyPr>
            <a:normAutofit/>
          </a:bodyPr>
          <a:lstStyle/>
          <a:p>
            <a:r>
              <a:rPr lang="en-US" dirty="0" smtClean="0">
                <a:solidFill>
                  <a:schemeClr val="accent4">
                    <a:lumMod val="60000"/>
                    <a:lumOff val="40000"/>
                  </a:schemeClr>
                </a:solidFill>
              </a:rPr>
              <a:t>THANK YOU </a:t>
            </a:r>
            <a:r>
              <a:rPr lang="en-US" dirty="0" smtClean="0">
                <a:solidFill>
                  <a:schemeClr val="accent4">
                    <a:lumMod val="60000"/>
                    <a:lumOff val="40000"/>
                  </a:schemeClr>
                </a:solidFill>
                <a:sym typeface="Wingdings" panose="05000000000000000000" pitchFamily="2" charset="2"/>
              </a:rPr>
              <a:t></a:t>
            </a:r>
            <a:r>
              <a:rPr lang="en-US" dirty="0" smtClean="0">
                <a:solidFill>
                  <a:schemeClr val="accent4">
                    <a:lumMod val="60000"/>
                    <a:lumOff val="40000"/>
                  </a:schemeClr>
                </a:solidFill>
              </a:rPr>
              <a:t> </a:t>
            </a:r>
            <a:endParaRPr lang="en-US" dirty="0">
              <a:solidFill>
                <a:schemeClr val="accent4">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404664"/>
            <a:ext cx="11377264" cy="6112656"/>
          </a:xfrm>
          <a:prstGeom prst="rect">
            <a:avLst/>
          </a:prstGeom>
        </p:spPr>
      </p:pic>
    </p:spTree>
    <p:extLst>
      <p:ext uri="{BB962C8B-B14F-4D97-AF65-F5344CB8AC3E}">
        <p14:creationId xmlns:p14="http://schemas.microsoft.com/office/powerpoint/2010/main" val="313038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423" y="943040"/>
            <a:ext cx="10058400" cy="1371600"/>
          </a:xfrm>
        </p:spPr>
        <p:txBody>
          <a:bodyPr>
            <a:noAutofit/>
          </a:bodyPr>
          <a:lstStyle/>
          <a:p>
            <a:r>
              <a:rPr lang="en-US" sz="3600" dirty="0">
                <a:solidFill>
                  <a:schemeClr val="accent4">
                    <a:lumMod val="60000"/>
                    <a:lumOff val="40000"/>
                  </a:schemeClr>
                </a:solidFill>
              </a:rPr>
              <a:t>Classification of pulmonary hypertension is based on the revised WHO classification system </a:t>
            </a:r>
            <a:br>
              <a:rPr lang="en-US" sz="3600" dirty="0">
                <a:solidFill>
                  <a:schemeClr val="accent4">
                    <a:lumMod val="60000"/>
                    <a:lumOff val="40000"/>
                  </a:schemeClr>
                </a:solidFill>
              </a:rPr>
            </a:br>
            <a:endParaRPr lang="en-US" sz="3600"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514350" indent="-514350">
              <a:buAutoNum type="alphaUcPeriod"/>
            </a:pPr>
            <a:endParaRPr lang="en-US" sz="2000" dirty="0"/>
          </a:p>
          <a:p>
            <a:pPr marL="514350" indent="-514350">
              <a:buAutoNum type="alphaUcPeriod"/>
            </a:pPr>
            <a:r>
              <a:rPr lang="en-US" sz="2000" b="1" dirty="0">
                <a:solidFill>
                  <a:schemeClr val="accent4">
                    <a:lumMod val="60000"/>
                    <a:lumOff val="40000"/>
                  </a:schemeClr>
                </a:solidFill>
                <a:latin typeface="Arial Black" panose="020B0A04020102020204" pitchFamily="34" charset="0"/>
              </a:rPr>
              <a:t>Group 1 : Pulmonary arterial hypertension (PAH) </a:t>
            </a:r>
          </a:p>
          <a:p>
            <a:r>
              <a:rPr lang="en-US" sz="2000" dirty="0"/>
              <a:t> -Idiopathic , familial , </a:t>
            </a:r>
            <a:r>
              <a:rPr lang="en-US" sz="2000" dirty="0" err="1"/>
              <a:t>veno</a:t>
            </a:r>
            <a:r>
              <a:rPr lang="en-US" sz="2000" dirty="0"/>
              <a:t>-occlusive disease , and PAH with associated conditions ( connective tissue disorders , congenital shunting , HIV ) </a:t>
            </a:r>
          </a:p>
          <a:p>
            <a:r>
              <a:rPr lang="en-US" sz="2000" dirty="0"/>
              <a:t>-An abnormal increase in pulmonary arteriolar resistance leads to thickening of pulmonary arteriolar walls </a:t>
            </a:r>
            <a:r>
              <a:rPr lang="en-US" sz="2000" dirty="0" smtClean="0"/>
              <a:t>.</a:t>
            </a:r>
          </a:p>
          <a:p>
            <a:r>
              <a:rPr lang="en-US" sz="2000" dirty="0" smtClean="0"/>
              <a:t> </a:t>
            </a:r>
            <a:r>
              <a:rPr lang="en-US" sz="2000" dirty="0"/>
              <a:t>This worsens the pulmonary HTN , which in turn causes further wall thickening , thus leading to a vicious cycle . </a:t>
            </a:r>
          </a:p>
          <a:p>
            <a:r>
              <a:rPr lang="en-US" sz="2000" dirty="0"/>
              <a:t>-The cause is unknown ; it usually affects young or middle-aged women.</a:t>
            </a:r>
          </a:p>
          <a:p>
            <a:r>
              <a:rPr lang="en-US" sz="2000" dirty="0"/>
              <a:t>-The prognosis is poor . Mean survival is 2 to 3 years from the time of diagnosis .</a:t>
            </a:r>
          </a:p>
          <a:p>
            <a:endParaRPr lang="en-US" sz="2000" dirty="0"/>
          </a:p>
        </p:txBody>
      </p:sp>
    </p:spTree>
    <p:extLst>
      <p:ext uri="{BB962C8B-B14F-4D97-AF65-F5344CB8AC3E}">
        <p14:creationId xmlns:p14="http://schemas.microsoft.com/office/powerpoint/2010/main" val="132208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99" y="418011"/>
            <a:ext cx="5510438" cy="60350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662" y="391887"/>
            <a:ext cx="5929228" cy="6035039"/>
          </a:xfrm>
          <a:prstGeom prst="rect">
            <a:avLst/>
          </a:prstGeom>
        </p:spPr>
      </p:pic>
    </p:spTree>
    <p:extLst>
      <p:ext uri="{BB962C8B-B14F-4D97-AF65-F5344CB8AC3E}">
        <p14:creationId xmlns:p14="http://schemas.microsoft.com/office/powerpoint/2010/main" val="343738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68" y="809897"/>
            <a:ext cx="10445932" cy="4389120"/>
          </a:xfrm>
        </p:spPr>
        <p:txBody>
          <a:bodyPr>
            <a:noAutofit/>
          </a:bodyPr>
          <a:lstStyle/>
          <a:p>
            <a:pPr marL="0" indent="0">
              <a:buNone/>
            </a:pPr>
            <a:r>
              <a:rPr lang="en-US" sz="2400" dirty="0">
                <a:solidFill>
                  <a:schemeClr val="accent4">
                    <a:lumMod val="60000"/>
                    <a:lumOff val="40000"/>
                  </a:schemeClr>
                </a:solidFill>
              </a:rPr>
              <a:t>B. Group 2 : left heart disease </a:t>
            </a:r>
          </a:p>
          <a:p>
            <a:r>
              <a:rPr lang="en-US" sz="2400" dirty="0"/>
              <a:t>-Secondary to any cause of left heart failure , including mitral stenosis and mitral regurgitation . </a:t>
            </a:r>
            <a:endParaRPr lang="en-US" sz="2400" dirty="0" smtClean="0"/>
          </a:p>
          <a:p>
            <a:r>
              <a:rPr lang="en-US" sz="2400" dirty="0"/>
              <a:t>increased left atrial pressure is transmitted retrograde into the pulmonary veins and pulmonary capillaries and ultimately into the pulmonary </a:t>
            </a:r>
            <a:r>
              <a:rPr lang="en-US" sz="2400" dirty="0" smtClean="0"/>
              <a:t>arteries</a:t>
            </a:r>
            <a:endParaRPr lang="en-US" sz="2400" dirty="0"/>
          </a:p>
          <a:p>
            <a:pPr marL="0" indent="0">
              <a:buNone/>
            </a:pPr>
            <a:r>
              <a:rPr lang="en-US" sz="2400" dirty="0">
                <a:solidFill>
                  <a:schemeClr val="accent4">
                    <a:lumMod val="60000"/>
                    <a:lumOff val="40000"/>
                  </a:schemeClr>
                </a:solidFill>
              </a:rPr>
              <a:t>C. Group 3 : Lung disease and/or chronic hypoxemia </a:t>
            </a:r>
          </a:p>
          <a:p>
            <a:r>
              <a:rPr lang="en-US" sz="2400" dirty="0"/>
              <a:t>Causes ; </a:t>
            </a:r>
            <a:r>
              <a:rPr lang="en-US" sz="2400" dirty="0" smtClean="0"/>
              <a:t>COPD, OSA </a:t>
            </a:r>
            <a:r>
              <a:rPr lang="ar-JO" sz="2400" dirty="0" smtClean="0"/>
              <a:t>)</a:t>
            </a:r>
            <a:r>
              <a:rPr lang="en-US" sz="2400" dirty="0"/>
              <a:t> Obstructive sleep </a:t>
            </a:r>
            <a:r>
              <a:rPr lang="en-US" sz="2400" dirty="0" smtClean="0"/>
              <a:t>apnea</a:t>
            </a:r>
            <a:r>
              <a:rPr lang="ar-JO" sz="2400" dirty="0" smtClean="0"/>
              <a:t>( </a:t>
            </a:r>
            <a:r>
              <a:rPr lang="en-US" sz="2400" dirty="0" smtClean="0"/>
              <a:t>, interstitial lung disease  </a:t>
            </a:r>
            <a:endParaRPr lang="en-US" sz="2400" dirty="0"/>
          </a:p>
          <a:p>
            <a:pPr marL="0" indent="0">
              <a:buNone/>
            </a:pPr>
            <a:r>
              <a:rPr lang="en-US" sz="2400" dirty="0">
                <a:solidFill>
                  <a:schemeClr val="accent4">
                    <a:lumMod val="60000"/>
                    <a:lumOff val="40000"/>
                  </a:schemeClr>
                </a:solidFill>
              </a:rPr>
              <a:t>D. Group 4: Chronic thromboembolic disease </a:t>
            </a:r>
          </a:p>
          <a:p>
            <a:r>
              <a:rPr lang="en-US" sz="2400" dirty="0"/>
              <a:t>-Recurrent PE , including non-thrombotic etiologies ( e.g. tumor emboli )</a:t>
            </a:r>
          </a:p>
          <a:p>
            <a:pPr marL="0" indent="0">
              <a:buNone/>
            </a:pPr>
            <a:endParaRPr lang="en-US" dirty="0"/>
          </a:p>
          <a:p>
            <a:pPr marL="0" indent="0">
              <a:buNone/>
            </a:pPr>
            <a:endParaRPr lang="en-US" dirty="0"/>
          </a:p>
          <a:p>
            <a:pPr marL="0" indent="0">
              <a:buNone/>
            </a:pPr>
            <a:r>
              <a:rPr lang="en-US" sz="2400" dirty="0" smtClean="0">
                <a:solidFill>
                  <a:schemeClr val="accent4">
                    <a:lumMod val="60000"/>
                    <a:lumOff val="40000"/>
                  </a:schemeClr>
                </a:solidFill>
              </a:rPr>
              <a:t> </a:t>
            </a:r>
            <a:endParaRPr lang="en-US" sz="2400" dirty="0">
              <a:solidFill>
                <a:schemeClr val="accent4">
                  <a:lumMod val="60000"/>
                  <a:lumOff val="40000"/>
                </a:schemeClr>
              </a:solidFill>
            </a:endParaRPr>
          </a:p>
          <a:p>
            <a:endParaRPr lang="en-US" sz="2400" dirty="0"/>
          </a:p>
        </p:txBody>
      </p:sp>
    </p:spTree>
    <p:extLst>
      <p:ext uri="{BB962C8B-B14F-4D97-AF65-F5344CB8AC3E}">
        <p14:creationId xmlns:p14="http://schemas.microsoft.com/office/powerpoint/2010/main" val="920801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60000"/>
                    <a:lumOff val="40000"/>
                  </a:schemeClr>
                </a:solidFill>
              </a:rPr>
              <a:t>Other causes </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r>
              <a:rPr lang="en-US" sz="3200" dirty="0">
                <a:solidFill>
                  <a:schemeClr val="accent4">
                    <a:lumMod val="60000"/>
                    <a:lumOff val="40000"/>
                  </a:schemeClr>
                </a:solidFill>
              </a:rPr>
              <a:t>E. Group </a:t>
            </a:r>
            <a:r>
              <a:rPr lang="en-US" sz="3200" dirty="0" smtClean="0">
                <a:solidFill>
                  <a:schemeClr val="accent4">
                    <a:lumMod val="60000"/>
                    <a:lumOff val="40000"/>
                  </a:schemeClr>
                </a:solidFill>
              </a:rPr>
              <a:t>5 : </a:t>
            </a:r>
            <a:r>
              <a:rPr lang="en-US" sz="3200" dirty="0">
                <a:solidFill>
                  <a:schemeClr val="accent4">
                    <a:lumMod val="60000"/>
                    <a:lumOff val="40000"/>
                  </a:schemeClr>
                </a:solidFill>
              </a:rPr>
              <a:t>Miscellaneous </a:t>
            </a:r>
            <a:r>
              <a:rPr lang="en-US" sz="3200" dirty="0" smtClean="0">
                <a:solidFill>
                  <a:schemeClr val="accent4">
                    <a:lumMod val="60000"/>
                    <a:lumOff val="40000"/>
                  </a:schemeClr>
                </a:solidFill>
              </a:rPr>
              <a:t>: </a:t>
            </a:r>
          </a:p>
          <a:p>
            <a:r>
              <a:rPr lang="en-US" sz="2400" dirty="0" smtClean="0"/>
              <a:t>Autoimmune </a:t>
            </a:r>
            <a:r>
              <a:rPr lang="en-US" sz="2400" dirty="0"/>
              <a:t>diseases, such as scleroderma or systemic lupus erythematosus (SLE) , </a:t>
            </a:r>
            <a:endParaRPr lang="en-US" sz="2400" dirty="0" smtClean="0"/>
          </a:p>
          <a:p>
            <a:r>
              <a:rPr lang="en-US" sz="2400" dirty="0" smtClean="0"/>
              <a:t>Certain </a:t>
            </a:r>
            <a:r>
              <a:rPr lang="en-US" sz="2400" dirty="0"/>
              <a:t>medications and drugs </a:t>
            </a:r>
            <a:endParaRPr lang="en-US" sz="2400" dirty="0" smtClean="0"/>
          </a:p>
          <a:p>
            <a:r>
              <a:rPr lang="en-US" sz="2400" dirty="0" smtClean="0"/>
              <a:t>Heart </a:t>
            </a:r>
            <a:r>
              <a:rPr lang="en-US" sz="2400" dirty="0"/>
              <a:t>defects from birth (also known as congenital heart disease</a:t>
            </a:r>
            <a:r>
              <a:rPr lang="en-US" sz="2400" dirty="0" smtClean="0"/>
              <a:t>)</a:t>
            </a:r>
          </a:p>
          <a:p>
            <a:r>
              <a:rPr lang="en-US" sz="2400" dirty="0" smtClean="0"/>
              <a:t> </a:t>
            </a:r>
            <a:r>
              <a:rPr lang="en-US" sz="2400" dirty="0"/>
              <a:t>Genetics Liver </a:t>
            </a:r>
            <a:r>
              <a:rPr lang="en-US" sz="2400" dirty="0" smtClean="0"/>
              <a:t>disease </a:t>
            </a:r>
          </a:p>
          <a:p>
            <a:r>
              <a:rPr lang="en-US" sz="2400" dirty="0" smtClean="0"/>
              <a:t>HIV</a:t>
            </a:r>
            <a:endParaRPr lang="en-US" sz="2400" dirty="0"/>
          </a:p>
          <a:p>
            <a:endParaRPr lang="en-US" sz="2400" dirty="0"/>
          </a:p>
        </p:txBody>
      </p:sp>
    </p:spTree>
    <p:extLst>
      <p:ext uri="{BB962C8B-B14F-4D97-AF65-F5344CB8AC3E}">
        <p14:creationId xmlns:p14="http://schemas.microsoft.com/office/powerpoint/2010/main" val="427096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60000"/>
                    <a:lumOff val="40000"/>
                  </a:schemeClr>
                </a:solidFill>
              </a:rPr>
              <a:t>Complications: </a:t>
            </a:r>
          </a:p>
        </p:txBody>
      </p:sp>
      <p:sp>
        <p:nvSpPr>
          <p:cNvPr id="3" name="Content Placeholder 2"/>
          <p:cNvSpPr>
            <a:spLocks noGrp="1"/>
          </p:cNvSpPr>
          <p:nvPr>
            <p:ph idx="1"/>
          </p:nvPr>
        </p:nvSpPr>
        <p:spPr>
          <a:xfrm>
            <a:off x="522513" y="1828800"/>
            <a:ext cx="11194869" cy="4206240"/>
          </a:xfrm>
        </p:spPr>
        <p:txBody>
          <a:bodyPr>
            <a:normAutofit fontScale="92500" lnSpcReduction="10000"/>
          </a:bodyPr>
          <a:lstStyle/>
          <a:p>
            <a:r>
              <a:rPr lang="en-US" b="1" dirty="0">
                <a:solidFill>
                  <a:schemeClr val="accent4">
                    <a:lumMod val="60000"/>
                    <a:lumOff val="40000"/>
                  </a:schemeClr>
                </a:solidFill>
                <a:latin typeface="Helvetica" panose="020B0604020202020204" pitchFamily="34" charset="0"/>
              </a:rPr>
              <a:t>Right-sided heart enlargement and heart failure (</a:t>
            </a:r>
            <a:r>
              <a:rPr lang="en-US" b="1" dirty="0" err="1">
                <a:solidFill>
                  <a:schemeClr val="accent4">
                    <a:lumMod val="60000"/>
                    <a:lumOff val="40000"/>
                  </a:schemeClr>
                </a:solidFill>
                <a:latin typeface="Helvetica" panose="020B0604020202020204" pitchFamily="34" charset="0"/>
              </a:rPr>
              <a:t>cor</a:t>
            </a:r>
            <a:r>
              <a:rPr lang="en-US" b="1" dirty="0">
                <a:solidFill>
                  <a:schemeClr val="accent4">
                    <a:lumMod val="60000"/>
                    <a:lumOff val="40000"/>
                  </a:schemeClr>
                </a:solidFill>
                <a:latin typeface="Helvetica" panose="020B0604020202020204" pitchFamily="34" charset="0"/>
              </a:rPr>
              <a:t> </a:t>
            </a:r>
            <a:r>
              <a:rPr lang="en-US" b="1" dirty="0" err="1">
                <a:solidFill>
                  <a:schemeClr val="accent4">
                    <a:lumMod val="60000"/>
                    <a:lumOff val="40000"/>
                  </a:schemeClr>
                </a:solidFill>
                <a:latin typeface="Helvetica" panose="020B0604020202020204" pitchFamily="34" charset="0"/>
              </a:rPr>
              <a:t>pulmonale</a:t>
            </a:r>
            <a:r>
              <a:rPr lang="en-US" b="1" dirty="0">
                <a:solidFill>
                  <a:schemeClr val="accent4">
                    <a:lumMod val="60000"/>
                    <a:lumOff val="40000"/>
                  </a:schemeClr>
                </a:solidFill>
                <a:latin typeface="Helvetica" panose="020B0604020202020204" pitchFamily="34" charset="0"/>
              </a:rPr>
              <a:t>).</a:t>
            </a:r>
            <a:r>
              <a:rPr lang="en-US" dirty="0">
                <a:latin typeface="Helvetica" panose="020B0604020202020204" pitchFamily="34" charset="0"/>
              </a:rPr>
              <a:t> In </a:t>
            </a:r>
            <a:r>
              <a:rPr lang="en-US" dirty="0" err="1">
                <a:latin typeface="Helvetica" panose="020B0604020202020204" pitchFamily="34" charset="0"/>
              </a:rPr>
              <a:t>cor</a:t>
            </a:r>
            <a:r>
              <a:rPr lang="en-US" dirty="0">
                <a:latin typeface="Helvetica" panose="020B0604020202020204" pitchFamily="34" charset="0"/>
              </a:rPr>
              <a:t> </a:t>
            </a:r>
            <a:r>
              <a:rPr lang="en-US" dirty="0" err="1">
                <a:latin typeface="Helvetica" panose="020B0604020202020204" pitchFamily="34" charset="0"/>
              </a:rPr>
              <a:t>pulmonale</a:t>
            </a:r>
            <a:r>
              <a:rPr lang="en-US" dirty="0">
                <a:latin typeface="Helvetica" panose="020B0604020202020204" pitchFamily="34" charset="0"/>
              </a:rPr>
              <a:t>, the heart's right ventricle becomes enlarged and has to pump harder than usual to move blood through narrowed or blocked pulmonary arteries.</a:t>
            </a:r>
          </a:p>
          <a:p>
            <a:r>
              <a:rPr lang="en-US" dirty="0">
                <a:latin typeface="Helvetica" panose="020B0604020202020204" pitchFamily="34" charset="0"/>
              </a:rPr>
              <a:t>At first, the heart tries to compensate by thickening its walls and expanding the chamber of the right ventricle to increase the amount of blood it can hold. But these changes create more strain on the heart, and eventually the right ventricle fails.</a:t>
            </a:r>
          </a:p>
          <a:p>
            <a:r>
              <a:rPr lang="en-US" b="1" dirty="0">
                <a:solidFill>
                  <a:schemeClr val="accent4">
                    <a:lumMod val="60000"/>
                    <a:lumOff val="40000"/>
                  </a:schemeClr>
                </a:solidFill>
                <a:latin typeface="Helvetica" panose="020B0604020202020204" pitchFamily="34" charset="0"/>
              </a:rPr>
              <a:t>Blood clots.</a:t>
            </a:r>
            <a:r>
              <a:rPr lang="en-US" dirty="0">
                <a:latin typeface="Helvetica" panose="020B0604020202020204" pitchFamily="34" charset="0"/>
              </a:rPr>
              <a:t> Having pulmonary hypertension makes it likely to develop clots in the small arteries in  lungs, which is dangerous if there are already narrowed or blocked blood vessels.</a:t>
            </a:r>
          </a:p>
          <a:p>
            <a:r>
              <a:rPr lang="en-US" b="1" dirty="0">
                <a:solidFill>
                  <a:schemeClr val="accent4">
                    <a:lumMod val="60000"/>
                    <a:lumOff val="40000"/>
                  </a:schemeClr>
                </a:solidFill>
                <a:latin typeface="Helvetica" panose="020B0604020202020204" pitchFamily="34" charset="0"/>
              </a:rPr>
              <a:t>Arrhythmia.</a:t>
            </a:r>
            <a:r>
              <a:rPr lang="en-US" dirty="0">
                <a:solidFill>
                  <a:schemeClr val="accent4">
                    <a:lumMod val="60000"/>
                    <a:lumOff val="40000"/>
                  </a:schemeClr>
                </a:solidFill>
                <a:latin typeface="Helvetica" panose="020B0604020202020204" pitchFamily="34" charset="0"/>
              </a:rPr>
              <a:t> </a:t>
            </a:r>
            <a:r>
              <a:rPr lang="en-US" dirty="0">
                <a:latin typeface="Helvetica" panose="020B0604020202020204" pitchFamily="34" charset="0"/>
              </a:rPr>
              <a:t> (arrhythmias), which can lead to a pounding heartbeat (palpitations), dizziness or fainting. Certain arrhythmias can be life-threatening.</a:t>
            </a:r>
          </a:p>
          <a:p>
            <a:r>
              <a:rPr lang="en-US" b="1" dirty="0">
                <a:solidFill>
                  <a:schemeClr val="accent4">
                    <a:lumMod val="60000"/>
                    <a:lumOff val="40000"/>
                  </a:schemeClr>
                </a:solidFill>
                <a:latin typeface="Helvetica" panose="020B0604020202020204" pitchFamily="34" charset="0"/>
              </a:rPr>
              <a:t>Bleeding in the lungs.</a:t>
            </a:r>
            <a:r>
              <a:rPr lang="en-US" dirty="0">
                <a:latin typeface="Helvetica" panose="020B0604020202020204" pitchFamily="34" charset="0"/>
              </a:rPr>
              <a:t> Pulmonary hypertension can lead to life-threatening bleeding into the lungs and coughing up blood (hemoptysis).</a:t>
            </a:r>
          </a:p>
          <a:p>
            <a:r>
              <a:rPr lang="en-US" b="1" dirty="0">
                <a:solidFill>
                  <a:schemeClr val="accent4">
                    <a:lumMod val="60000"/>
                    <a:lumOff val="40000"/>
                  </a:schemeClr>
                </a:solidFill>
                <a:latin typeface="Helvetica" panose="020B0604020202020204" pitchFamily="34" charset="0"/>
              </a:rPr>
              <a:t>Pregnancy complications.</a:t>
            </a:r>
            <a:r>
              <a:rPr lang="en-US" dirty="0">
                <a:latin typeface="Helvetica" panose="020B0604020202020204" pitchFamily="34" charset="0"/>
              </a:rPr>
              <a:t> Pulmonary hypertension can be life-threatening for a woman and her developing baby.</a:t>
            </a:r>
          </a:p>
          <a:p>
            <a:endParaRPr lang="en-US" dirty="0"/>
          </a:p>
        </p:txBody>
      </p:sp>
    </p:spTree>
    <p:extLst>
      <p:ext uri="{BB962C8B-B14F-4D97-AF65-F5344CB8AC3E}">
        <p14:creationId xmlns:p14="http://schemas.microsoft.com/office/powerpoint/2010/main" val="2283535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1468" y="1086749"/>
            <a:ext cx="8478433" cy="4658375"/>
          </a:xfrm>
          <a:prstGeom prst="rect">
            <a:avLst/>
          </a:prstGeom>
        </p:spPr>
      </p:pic>
    </p:spTree>
    <p:extLst>
      <p:ext uri="{BB962C8B-B14F-4D97-AF65-F5344CB8AC3E}">
        <p14:creationId xmlns:p14="http://schemas.microsoft.com/office/powerpoint/2010/main" val="422154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3570" y="725895"/>
            <a:ext cx="9798107" cy="5335270"/>
          </a:xfrm>
          <a:prstGeom prst="rect">
            <a:avLst/>
          </a:prstGeom>
        </p:spPr>
      </p:pic>
    </p:spTree>
    <p:extLst>
      <p:ext uri="{BB962C8B-B14F-4D97-AF65-F5344CB8AC3E}">
        <p14:creationId xmlns:p14="http://schemas.microsoft.com/office/powerpoint/2010/main" val="603134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687</Words>
  <Application>Microsoft Office PowerPoint</Application>
  <PresentationFormat>Widescreen</PresentationFormat>
  <Paragraphs>96</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Arial Black</vt:lpstr>
      <vt:lpstr>Calibri</vt:lpstr>
      <vt:lpstr>Century Gothic</vt:lpstr>
      <vt:lpstr>Helvetica</vt:lpstr>
      <vt:lpstr>Tahoma</vt:lpstr>
      <vt:lpstr>Wingdings</vt:lpstr>
      <vt:lpstr>Savon</vt:lpstr>
      <vt:lpstr>Pulmonary hypertension </vt:lpstr>
      <vt:lpstr>Definition : </vt:lpstr>
      <vt:lpstr>Classification of pulmonary hypertension is based on the revised WHO classification system  </vt:lpstr>
      <vt:lpstr>PowerPoint Presentation</vt:lpstr>
      <vt:lpstr>PowerPoint Presentation</vt:lpstr>
      <vt:lpstr>Other causes </vt:lpstr>
      <vt:lpstr>Complications: </vt:lpstr>
      <vt:lpstr>PowerPoint Presentation</vt:lpstr>
      <vt:lpstr>PowerPoint Presentation</vt:lpstr>
      <vt:lpstr>Clinical features </vt:lpstr>
      <vt:lpstr>Signs:</vt:lpstr>
      <vt:lpstr>PowerPoint Presentation</vt:lpstr>
      <vt:lpstr>PowerPoint Presentation</vt:lpstr>
      <vt:lpstr>PowerPoint Presentation</vt:lpstr>
      <vt:lpstr>PowerPoint Presentation</vt:lpstr>
      <vt:lpstr>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lpstr>PowerPoint Presentation</vt:lpstr>
      <vt:lpstr>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hypertension</dc:title>
  <dc:creator>dr-shahd</dc:creator>
  <cp:lastModifiedBy>Gehan Ahmed. elgindy</cp:lastModifiedBy>
  <cp:revision>10</cp:revision>
  <dcterms:modified xsi:type="dcterms:W3CDTF">2022-10-18T08:14:12Z</dcterms:modified>
</cp:coreProperties>
</file>