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2.jpg" ContentType="image/jpg"/>
  <Override PartName="/ppt/media/image3.jpg" ContentType="image/jpg"/>
  <Override PartName="/ppt/media/image9.jpg" ContentType="image/jpg"/>
  <Override PartName="/ppt/media/image10.jpg" ContentType="image/jpg"/>
  <Override PartName="/ppt/media/image11.jpg" ContentType="image/jpg"/>
  <Override PartName="/ppt/media/image12.jpg" ContentType="image/jpg"/>
  <Override PartName="/ppt/media/image13.jpg" ContentType="image/jpg"/>
  <Override PartName="/ppt/media/image14.jpg" ContentType="image/jpg"/>
  <Override PartName="/ppt/media/image15.jpg" ContentType="image/jpg"/>
  <Override PartName="/ppt/media/image24.jpg" ContentType="image/jpg"/>
  <Override PartName="/ppt/media/image25.jpg" ContentType="image/jpg"/>
  <Override PartName="/ppt/media/image26.jpg" ContentType="image/jpg"/>
  <Override PartName="/ppt/media/image27.jpg" ContentType="image/jpg"/>
  <Override PartName="/ppt/media/image28.jpg" ContentType="image/jpg"/>
  <Override PartName="/ppt/media/image29.jpg" ContentType="image/jpg"/>
  <Override PartName="/ppt/media/image30.jpg" ContentType="image/jpg"/>
  <Override PartName="/ppt/media/image31.jpg" ContentType="image/jpg"/>
  <Override PartName="/ppt/media/image32.jpg" ContentType="image/jpg"/>
  <Override PartName="/ppt/media/image33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0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91" r:id="rId36"/>
    <p:sldId id="289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956" autoAdjust="0"/>
    <p:restoredTop sz="94322" autoAdjust="0"/>
  </p:normalViewPr>
  <p:slideViewPr>
    <p:cSldViewPr snapToGrid="0">
      <p:cViewPr varScale="1">
        <p:scale>
          <a:sx n="82" d="100"/>
          <a:sy n="82" d="100"/>
        </p:scale>
        <p:origin x="666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9" Type="http://schemas.openxmlformats.org/officeDocument/2006/relationships/viewProps" Target="viewProps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34" Type="http://schemas.openxmlformats.org/officeDocument/2006/relationships/slide" Target="slides/slide33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slide" Target="slides/slide32.xml" /><Relationship Id="rId38" Type="http://schemas.openxmlformats.org/officeDocument/2006/relationships/presProps" Target="presProp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41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slide" Target="slides/slide31.xml" /><Relationship Id="rId37" Type="http://schemas.openxmlformats.org/officeDocument/2006/relationships/slide" Target="slides/slide36.xml" /><Relationship Id="rId40" Type="http://schemas.openxmlformats.org/officeDocument/2006/relationships/theme" Target="theme/theme1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slide" Target="slides/slide35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slide" Target="slides/slide30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slide" Target="slides/slide34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20A9E-F6C4-4C0A-A0B8-86D0EBF31C97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2E7B8-7C1D-45BF-AE5D-4C112F5F1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120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20A9E-F6C4-4C0A-A0B8-86D0EBF31C97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2E7B8-7C1D-45BF-AE5D-4C112F5F1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695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20A9E-F6C4-4C0A-A0B8-86D0EBF31C97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2E7B8-7C1D-45BF-AE5D-4C112F5F1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80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20A9E-F6C4-4C0A-A0B8-86D0EBF31C97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2E7B8-7C1D-45BF-AE5D-4C112F5F1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595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20A9E-F6C4-4C0A-A0B8-86D0EBF31C97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2E7B8-7C1D-45BF-AE5D-4C112F5F1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951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20A9E-F6C4-4C0A-A0B8-86D0EBF31C97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2E7B8-7C1D-45BF-AE5D-4C112F5F1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921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20A9E-F6C4-4C0A-A0B8-86D0EBF31C97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2E7B8-7C1D-45BF-AE5D-4C112F5F1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97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20A9E-F6C4-4C0A-A0B8-86D0EBF31C97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2E7B8-7C1D-45BF-AE5D-4C112F5F1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084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20A9E-F6C4-4C0A-A0B8-86D0EBF31C97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2E7B8-7C1D-45BF-AE5D-4C112F5F1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688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20A9E-F6C4-4C0A-A0B8-86D0EBF31C97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2E7B8-7C1D-45BF-AE5D-4C112F5F1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611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20A9E-F6C4-4C0A-A0B8-86D0EBF31C97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2E7B8-7C1D-45BF-AE5D-4C112F5F1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238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320A9E-F6C4-4C0A-A0B8-86D0EBF31C97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12E7B8-7C1D-45BF-AE5D-4C112F5F1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364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 /><Relationship Id="rId1" Type="http://schemas.openxmlformats.org/officeDocument/2006/relationships/slideLayout" Target="../slideLayouts/slideLayout2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 /><Relationship Id="rId2" Type="http://schemas.openxmlformats.org/officeDocument/2006/relationships/image" Target="../media/image9.jp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 /><Relationship Id="rId2" Type="http://schemas.openxmlformats.org/officeDocument/2006/relationships/image" Target="../media/image11.jp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 /><Relationship Id="rId2" Type="http://schemas.openxmlformats.org/officeDocument/2006/relationships/image" Target="../media/image13.jp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5.jpg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 /><Relationship Id="rId2" Type="http://schemas.openxmlformats.org/officeDocument/2006/relationships/image" Target="../media/image16.pn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 /><Relationship Id="rId2" Type="http://schemas.openxmlformats.org/officeDocument/2006/relationships/image" Target="../media/image18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7.png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 /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1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 /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 /><Relationship Id="rId2" Type="http://schemas.openxmlformats.org/officeDocument/2006/relationships/image" Target="../media/image24.jpg" /><Relationship Id="rId1" Type="http://schemas.openxmlformats.org/officeDocument/2006/relationships/slideLayout" Target="../slideLayouts/slideLayout2.xml" 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 /><Relationship Id="rId1" Type="http://schemas.openxmlformats.org/officeDocument/2006/relationships/slideLayout" Target="../slideLayouts/slideLayout2.xml" 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 /><Relationship Id="rId1" Type="http://schemas.openxmlformats.org/officeDocument/2006/relationships/slideLayout" Target="../slideLayouts/slideLayout2.xml" 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 /><Relationship Id="rId1" Type="http://schemas.openxmlformats.org/officeDocument/2006/relationships/slideLayout" Target="../slideLayouts/slideLayout2.xml" 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 /><Relationship Id="rId1" Type="http://schemas.openxmlformats.org/officeDocument/2006/relationships/slideLayout" Target="../slideLayouts/slideLayout2.xml" 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 /><Relationship Id="rId1" Type="http://schemas.openxmlformats.org/officeDocument/2006/relationships/slideLayout" Target="../slideLayouts/slideLayout2.xml" 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 /><Relationship Id="rId2" Type="http://schemas.openxmlformats.org/officeDocument/2006/relationships/image" Target="../media/image32.jpg" /><Relationship Id="rId1" Type="http://schemas.openxmlformats.org/officeDocument/2006/relationships/slideLayout" Target="../slideLayouts/slideLayout2.xml" 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 /><Relationship Id="rId1" Type="http://schemas.openxmlformats.org/officeDocument/2006/relationships/slideLayout" Target="../slideLayouts/slideLayout2.xml" 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 /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33" y="2652889"/>
            <a:ext cx="4927461" cy="4069644"/>
          </a:xfrm>
          <a:prstGeom prst="rect">
            <a:avLst/>
          </a:prstGeom>
        </p:spPr>
      </p:pic>
      <p:sp>
        <p:nvSpPr>
          <p:cNvPr id="7" name="object 11"/>
          <p:cNvSpPr txBox="1">
            <a:spLocks/>
          </p:cNvSpPr>
          <p:nvPr/>
        </p:nvSpPr>
        <p:spPr>
          <a:xfrm>
            <a:off x="1593668" y="224716"/>
            <a:ext cx="8083587" cy="2228815"/>
          </a:xfrm>
          <a:prstGeom prst="rect">
            <a:avLst/>
          </a:prstGeom>
        </p:spPr>
        <p:txBody>
          <a:bodyPr vert="horz" wrap="square" lIns="0" tIns="1270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7200" spc="-5" dirty="0">
                <a:solidFill>
                  <a:srgbClr val="FF0000"/>
                </a:solidFill>
              </a:rPr>
              <a:t>ASSISTED</a:t>
            </a:r>
            <a:r>
              <a:rPr lang="en-US" sz="7200" spc="-40" dirty="0">
                <a:solidFill>
                  <a:srgbClr val="FF0000"/>
                </a:solidFill>
              </a:rPr>
              <a:t> </a:t>
            </a:r>
            <a:r>
              <a:rPr lang="en-US" sz="7200" spc="-30" dirty="0">
                <a:solidFill>
                  <a:srgbClr val="FF0000"/>
                </a:solidFill>
              </a:rPr>
              <a:t>VAGINAL </a:t>
            </a:r>
            <a:r>
              <a:rPr lang="en-US" sz="7200" spc="-5" dirty="0">
                <a:solidFill>
                  <a:srgbClr val="FF0000"/>
                </a:solidFill>
              </a:rPr>
              <a:t>DELIVERY</a:t>
            </a:r>
          </a:p>
        </p:txBody>
      </p:sp>
      <p:sp>
        <p:nvSpPr>
          <p:cNvPr id="8" name="object 11"/>
          <p:cNvSpPr txBox="1">
            <a:spLocks/>
          </p:cNvSpPr>
          <p:nvPr/>
        </p:nvSpPr>
        <p:spPr>
          <a:xfrm>
            <a:off x="7429520" y="2074082"/>
            <a:ext cx="4672169" cy="3536866"/>
          </a:xfrm>
          <a:prstGeom prst="rect">
            <a:avLst/>
          </a:prstGeom>
        </p:spPr>
        <p:txBody>
          <a:bodyPr vert="horz" wrap="square" lIns="0" tIns="1270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200" b="1" spc="-5" dirty="0">
                <a:solidFill>
                  <a:srgbClr val="FF0000"/>
                </a:solidFill>
              </a:rPr>
              <a:t>DONE BY : 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200" spc="-5" dirty="0">
                <a:solidFill>
                  <a:srgbClr val="FF0000"/>
                </a:solidFill>
              </a:rPr>
              <a:t>Esraa Hawawreh 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200" spc="-5" dirty="0">
                <a:solidFill>
                  <a:srgbClr val="FF0000"/>
                </a:solidFill>
              </a:rPr>
              <a:t>Batool Kasasbeh 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200" spc="-5" dirty="0">
                <a:solidFill>
                  <a:srgbClr val="FF0000"/>
                </a:solidFill>
              </a:rPr>
              <a:t>Lujain Bashar 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200" spc="-5" dirty="0">
                <a:solidFill>
                  <a:srgbClr val="FF0000"/>
                </a:solidFill>
              </a:rPr>
              <a:t>Yaqout Mriyan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200" spc="-5" dirty="0">
                <a:solidFill>
                  <a:srgbClr val="FF0000"/>
                </a:solidFill>
              </a:rPr>
              <a:t>Halla Qatawneh 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200" spc="-5" dirty="0">
                <a:solidFill>
                  <a:srgbClr val="FF0000"/>
                </a:solidFill>
              </a:rPr>
              <a:t>Dania AL- Hameed </a:t>
            </a:r>
          </a:p>
        </p:txBody>
      </p:sp>
      <p:sp>
        <p:nvSpPr>
          <p:cNvPr id="10" name="Rectangle 9"/>
          <p:cNvSpPr/>
          <p:nvPr/>
        </p:nvSpPr>
        <p:spPr>
          <a:xfrm>
            <a:off x="5313711" y="5424825"/>
            <a:ext cx="2918171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200" b="1" spc="-5" dirty="0">
                <a:solidFill>
                  <a:srgbClr val="FF0000"/>
                </a:solidFill>
              </a:rPr>
              <a:t>supervised by :</a:t>
            </a:r>
          </a:p>
          <a:p>
            <a:pPr fontAlgn="base"/>
            <a:r>
              <a:rPr lang="en-US" sz="3200" dirty="0">
                <a:solidFill>
                  <a:srgbClr val="FF0000"/>
                </a:solidFill>
              </a:rPr>
              <a:t>Dr. </a:t>
            </a:r>
            <a:r>
              <a:rPr lang="en-US" sz="3200" dirty="0" err="1">
                <a:solidFill>
                  <a:srgbClr val="FF0000"/>
                </a:solidFill>
              </a:rPr>
              <a:t>Suad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Jaafreh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4787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952090" y="614833"/>
            <a:ext cx="2418500" cy="5018321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61244" y="327378"/>
            <a:ext cx="8344425" cy="2810128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95885">
              <a:lnSpc>
                <a:spcPct val="100000"/>
              </a:lnSpc>
              <a:spcBef>
                <a:spcPts val="315"/>
              </a:spcBef>
            </a:pPr>
            <a:r>
              <a:rPr sz="2800" b="1" spc="-5" dirty="0">
                <a:latin typeface="Calibri"/>
                <a:cs typeface="Calibri"/>
              </a:rPr>
              <a:t>Simpson</a:t>
            </a:r>
            <a:r>
              <a:rPr sz="2800" b="1" spc="-1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forceps:</a:t>
            </a:r>
            <a:endParaRPr sz="2800" dirty="0">
              <a:latin typeface="Calibri"/>
              <a:cs typeface="Calibri"/>
            </a:endParaRPr>
          </a:p>
          <a:p>
            <a:pPr marL="553085" marR="238125" indent="-228600">
              <a:lnSpc>
                <a:spcPct val="108100"/>
              </a:lnSpc>
              <a:spcBef>
                <a:spcPts val="95"/>
              </a:spcBef>
              <a:buFont typeface="Symbol"/>
              <a:buChar char=""/>
              <a:tabLst>
                <a:tab pos="553085" algn="l"/>
                <a:tab pos="553720" algn="l"/>
              </a:tabLst>
            </a:pPr>
            <a:r>
              <a:rPr sz="2800" spc="-5" dirty="0">
                <a:latin typeface="Calibri"/>
                <a:cs typeface="Calibri"/>
              </a:rPr>
              <a:t>Which</a:t>
            </a:r>
            <a:r>
              <a:rPr sz="2800" spc="-10" dirty="0">
                <a:latin typeface="Calibri"/>
                <a:cs typeface="Calibri"/>
              </a:rPr>
              <a:t> have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pelvic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curvature,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 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cephalic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curvature,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and </a:t>
            </a:r>
            <a:r>
              <a:rPr sz="2800" spc="-10" dirty="0">
                <a:latin typeface="Calibri"/>
                <a:cs typeface="Calibri"/>
              </a:rPr>
              <a:t>locking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handles</a:t>
            </a:r>
            <a:endParaRPr sz="2800" dirty="0">
              <a:latin typeface="Calibri"/>
              <a:cs typeface="Calibri"/>
            </a:endParaRPr>
          </a:p>
          <a:p>
            <a:pPr marL="553085" indent="-229235">
              <a:lnSpc>
                <a:spcPct val="100000"/>
              </a:lnSpc>
              <a:spcBef>
                <a:spcPts val="250"/>
              </a:spcBef>
              <a:buFont typeface="Symbol"/>
              <a:buChar char=""/>
              <a:tabLst>
                <a:tab pos="553085" algn="l"/>
                <a:tab pos="553720" algn="l"/>
              </a:tabLst>
            </a:pPr>
            <a:r>
              <a:rPr sz="2800" spc="-5" dirty="0">
                <a:latin typeface="Calibri"/>
                <a:cs typeface="Calibri"/>
              </a:rPr>
              <a:t>Was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00AF50"/>
                </a:solidFill>
                <a:latin typeface="Calibri"/>
                <a:cs typeface="Calibri"/>
              </a:rPr>
              <a:t>commonly</a:t>
            </a:r>
            <a:r>
              <a:rPr sz="2800" b="1" spc="1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used.</a:t>
            </a:r>
            <a:endParaRPr sz="2800" dirty="0">
              <a:latin typeface="Calibri"/>
              <a:cs typeface="Calibri"/>
            </a:endParaRPr>
          </a:p>
          <a:p>
            <a:pPr marL="553085" indent="-229235">
              <a:lnSpc>
                <a:spcPct val="100000"/>
              </a:lnSpc>
              <a:spcBef>
                <a:spcPts val="254"/>
              </a:spcBef>
              <a:buClr>
                <a:srgbClr val="00AF50"/>
              </a:buClr>
              <a:buFont typeface="Symbol"/>
              <a:buChar char=""/>
              <a:tabLst>
                <a:tab pos="553085" algn="l"/>
                <a:tab pos="553720" algn="l"/>
              </a:tabLst>
            </a:pPr>
            <a:r>
              <a:rPr sz="2800" spc="-5" dirty="0">
                <a:latin typeface="Calibri"/>
                <a:cs typeface="Calibri"/>
              </a:rPr>
              <a:t>Used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for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aid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in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delivery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baby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in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an</a:t>
            </a:r>
            <a:endParaRPr sz="2800" dirty="0">
              <a:latin typeface="Calibri"/>
              <a:cs typeface="Calibri"/>
            </a:endParaRPr>
          </a:p>
          <a:p>
            <a:pPr marR="338455" algn="ctr">
              <a:lnSpc>
                <a:spcPct val="100000"/>
              </a:lnSpc>
              <a:spcBef>
                <a:spcPts val="155"/>
              </a:spcBef>
            </a:pPr>
            <a:r>
              <a:rPr sz="2800" b="1" spc="-5" dirty="0">
                <a:solidFill>
                  <a:srgbClr val="00AF50"/>
                </a:solidFill>
                <a:latin typeface="Calibri"/>
                <a:cs typeface="Calibri"/>
              </a:rPr>
              <a:t>ideal</a:t>
            </a:r>
            <a:r>
              <a:rPr sz="2800" b="1" spc="-1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00AF50"/>
                </a:solidFill>
                <a:latin typeface="Calibri"/>
                <a:cs typeface="Calibri"/>
              </a:rPr>
              <a:t>occiput anterior</a:t>
            </a:r>
            <a:r>
              <a:rPr sz="2800" b="1" spc="-1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00AF50"/>
                </a:solidFill>
                <a:latin typeface="Calibri"/>
                <a:cs typeface="Calibri"/>
              </a:rPr>
              <a:t>position.</a:t>
            </a:r>
            <a:endParaRPr sz="2800" dirty="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65956" y="3390963"/>
            <a:ext cx="5741244" cy="2784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1720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 txBox="1"/>
          <p:nvPr/>
        </p:nvSpPr>
        <p:spPr>
          <a:xfrm>
            <a:off x="834249" y="244485"/>
            <a:ext cx="8412480" cy="3333861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20955" rIns="0" bIns="0" rtlCol="0">
            <a:spAutoFit/>
          </a:bodyPr>
          <a:lstStyle/>
          <a:p>
            <a:pPr marL="141605">
              <a:lnSpc>
                <a:spcPts val="1880"/>
              </a:lnSpc>
              <a:spcBef>
                <a:spcPts val="165"/>
              </a:spcBef>
            </a:pPr>
            <a:endParaRPr lang="en-US" sz="3200" b="1" spc="-5" dirty="0">
              <a:latin typeface="Calibri"/>
              <a:cs typeface="Calibri"/>
            </a:endParaRPr>
          </a:p>
          <a:p>
            <a:pPr marL="141605">
              <a:lnSpc>
                <a:spcPts val="1880"/>
              </a:lnSpc>
              <a:spcBef>
                <a:spcPts val="165"/>
              </a:spcBef>
            </a:pPr>
            <a:r>
              <a:rPr sz="3200" b="1" spc="-5" dirty="0" err="1">
                <a:latin typeface="Calibri"/>
                <a:cs typeface="Calibri"/>
              </a:rPr>
              <a:t>Kielland's</a:t>
            </a:r>
            <a:r>
              <a:rPr sz="3200" b="1" spc="-20" dirty="0">
                <a:latin typeface="Calibri"/>
                <a:cs typeface="Calibri"/>
              </a:rPr>
              <a:t> </a:t>
            </a:r>
            <a:r>
              <a:rPr sz="3200" b="1" spc="-15" dirty="0">
                <a:latin typeface="Calibri"/>
                <a:cs typeface="Calibri"/>
              </a:rPr>
              <a:t>forceps:</a:t>
            </a:r>
            <a:endParaRPr lang="en-US" sz="3200" b="1" spc="-15" dirty="0">
              <a:latin typeface="Calibri"/>
              <a:cs typeface="Calibri"/>
            </a:endParaRPr>
          </a:p>
          <a:p>
            <a:pPr marL="141605">
              <a:lnSpc>
                <a:spcPts val="1880"/>
              </a:lnSpc>
              <a:spcBef>
                <a:spcPts val="165"/>
              </a:spcBef>
            </a:pPr>
            <a:endParaRPr sz="3200" dirty="0">
              <a:latin typeface="Calibri"/>
              <a:cs typeface="Calibri"/>
            </a:endParaRPr>
          </a:p>
          <a:p>
            <a:pPr marL="553085" indent="-229235">
              <a:lnSpc>
                <a:spcPts val="1800"/>
              </a:lnSpc>
              <a:buFont typeface="Symbol"/>
              <a:buChar char=""/>
              <a:tabLst>
                <a:tab pos="553085" algn="l"/>
                <a:tab pos="553720" algn="l"/>
              </a:tabLst>
            </a:pPr>
            <a:r>
              <a:rPr sz="3200" spc="-5" dirty="0">
                <a:latin typeface="Calibri"/>
                <a:cs typeface="Calibri"/>
              </a:rPr>
              <a:t>Sliding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lock,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00AF50"/>
                </a:solidFill>
                <a:latin typeface="Calibri"/>
                <a:cs typeface="Calibri"/>
              </a:rPr>
              <a:t>minimal</a:t>
            </a:r>
            <a:r>
              <a:rPr sz="3200" b="1" spc="-2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00AF50"/>
                </a:solidFill>
                <a:latin typeface="Calibri"/>
                <a:cs typeface="Calibri"/>
              </a:rPr>
              <a:t>pelvic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curvature.</a:t>
            </a:r>
            <a:endParaRPr lang="en-US" sz="3200" spc="-10" dirty="0">
              <a:latin typeface="Calibri"/>
              <a:cs typeface="Calibri"/>
            </a:endParaRPr>
          </a:p>
          <a:p>
            <a:pPr marL="553085">
              <a:lnSpc>
                <a:spcPts val="1800"/>
              </a:lnSpc>
            </a:pPr>
            <a:endParaRPr sz="3200" dirty="0">
              <a:latin typeface="Calibri"/>
              <a:cs typeface="Calibri"/>
            </a:endParaRPr>
          </a:p>
          <a:p>
            <a:pPr marL="553085" marR="161290" indent="-228600">
              <a:lnSpc>
                <a:spcPct val="91700"/>
              </a:lnSpc>
              <a:spcBef>
                <a:spcPts val="120"/>
              </a:spcBef>
              <a:buClr>
                <a:srgbClr val="00AF50"/>
              </a:buClr>
              <a:buFont typeface="Symbol"/>
              <a:buChar char=""/>
              <a:tabLst>
                <a:tab pos="553085" algn="l"/>
                <a:tab pos="553720" algn="l"/>
              </a:tabLst>
            </a:pPr>
            <a:r>
              <a:rPr sz="3200" spc="-5" dirty="0">
                <a:latin typeface="Calibri"/>
                <a:cs typeface="Calibri"/>
              </a:rPr>
              <a:t>Used </a:t>
            </a:r>
            <a:r>
              <a:rPr sz="3200" spc="-10" dirty="0">
                <a:latin typeface="Calibri"/>
                <a:cs typeface="Calibri"/>
              </a:rPr>
              <a:t>for </a:t>
            </a:r>
            <a:r>
              <a:rPr sz="3200" b="1" spc="-10" dirty="0">
                <a:latin typeface="Calibri"/>
                <a:cs typeface="Calibri"/>
              </a:rPr>
              <a:t>rotation </a:t>
            </a:r>
            <a:r>
              <a:rPr sz="3200" spc="-5" dirty="0">
                <a:latin typeface="Calibri"/>
                <a:cs typeface="Calibri"/>
              </a:rPr>
              <a:t>and </a:t>
            </a:r>
            <a:r>
              <a:rPr sz="3200" spc="-10" dirty="0">
                <a:latin typeface="Calibri"/>
                <a:cs typeface="Calibri"/>
              </a:rPr>
              <a:t>extraction of </a:t>
            </a:r>
            <a:r>
              <a:rPr sz="3200" spc="-35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the</a:t>
            </a:r>
            <a:r>
              <a:rPr sz="3200" spc="-10" dirty="0">
                <a:latin typeface="Calibri"/>
                <a:cs typeface="Calibri"/>
              </a:rPr>
              <a:t> head </a:t>
            </a:r>
            <a:r>
              <a:rPr sz="3200" spc="-5" dirty="0">
                <a:latin typeface="Calibri"/>
                <a:cs typeface="Calibri"/>
              </a:rPr>
              <a:t>which is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arrested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in the 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deep</a:t>
            </a:r>
            <a:r>
              <a:rPr sz="3200" b="1" dirty="0">
                <a:latin typeface="Calibri"/>
                <a:cs typeface="Calibri"/>
              </a:rPr>
              <a:t> </a:t>
            </a:r>
            <a:r>
              <a:rPr sz="3200" b="1" spc="-15" dirty="0">
                <a:latin typeface="Calibri"/>
                <a:cs typeface="Calibri"/>
              </a:rPr>
              <a:t>transverse</a:t>
            </a:r>
            <a:r>
              <a:rPr sz="3200" b="1" spc="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or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occipito- </a:t>
            </a:r>
            <a:r>
              <a:rPr sz="3200" b="1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posterior</a:t>
            </a:r>
            <a:r>
              <a:rPr sz="3200" b="1" spc="-5" dirty="0">
                <a:latin typeface="Calibri"/>
                <a:cs typeface="Calibri"/>
              </a:rPr>
              <a:t> position</a:t>
            </a:r>
            <a:r>
              <a:rPr sz="3200" spc="-5" dirty="0">
                <a:latin typeface="Calibri"/>
                <a:cs typeface="Calibri"/>
              </a:rPr>
              <a:t>.</a:t>
            </a:r>
            <a:endParaRPr lang="en-US" sz="3200" spc="-5" dirty="0">
              <a:latin typeface="Calibri"/>
              <a:cs typeface="Calibri"/>
            </a:endParaRPr>
          </a:p>
          <a:p>
            <a:pPr marL="324485" marR="161290">
              <a:lnSpc>
                <a:spcPct val="91700"/>
              </a:lnSpc>
              <a:spcBef>
                <a:spcPts val="120"/>
              </a:spcBef>
              <a:buClr>
                <a:srgbClr val="00AF50"/>
              </a:buClr>
              <a:tabLst>
                <a:tab pos="553085" algn="l"/>
                <a:tab pos="553720" algn="l"/>
              </a:tabLst>
            </a:pPr>
            <a:endParaRPr sz="3200" spc="-5" dirty="0">
              <a:latin typeface="Calibri"/>
              <a:cs typeface="Calibri"/>
            </a:endParaRPr>
          </a:p>
          <a:p>
            <a:pPr marL="553085" indent="-229235">
              <a:lnSpc>
                <a:spcPts val="1839"/>
              </a:lnSpc>
              <a:buFont typeface="Symbol"/>
              <a:buChar char=""/>
              <a:tabLst>
                <a:tab pos="553085" algn="l"/>
                <a:tab pos="553720" algn="l"/>
              </a:tabLst>
            </a:pPr>
            <a:r>
              <a:rPr lang="en-US" sz="3200" b="1" spc="-5" dirty="0">
                <a:latin typeface="Calibri"/>
                <a:cs typeface="Calibri"/>
              </a:rPr>
              <a:t>Not</a:t>
            </a:r>
            <a:r>
              <a:rPr lang="en-US" sz="3200" b="1" spc="-25" dirty="0">
                <a:latin typeface="Calibri"/>
                <a:cs typeface="Calibri"/>
              </a:rPr>
              <a:t> </a:t>
            </a:r>
            <a:r>
              <a:rPr lang="en-US" sz="3200" b="1" spc="-5" dirty="0">
                <a:latin typeface="Calibri"/>
                <a:cs typeface="Calibri"/>
              </a:rPr>
              <a:t>used</a:t>
            </a:r>
            <a:r>
              <a:rPr lang="en-US" sz="3200" b="1" spc="-15" dirty="0">
                <a:latin typeface="Calibri"/>
                <a:cs typeface="Calibri"/>
              </a:rPr>
              <a:t> </a:t>
            </a:r>
            <a:r>
              <a:rPr lang="en-US" sz="3200" spc="-10" dirty="0">
                <a:latin typeface="Calibri"/>
                <a:cs typeface="Calibri"/>
              </a:rPr>
              <a:t>nowadays.</a:t>
            </a:r>
            <a:endParaRPr lang="en-US" sz="3200" dirty="0">
              <a:latin typeface="Calibri"/>
              <a:cs typeface="Calibri"/>
            </a:endParaRPr>
          </a:p>
        </p:txBody>
      </p:sp>
      <p:pic>
        <p:nvPicPr>
          <p:cNvPr id="5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67842" y="681161"/>
            <a:ext cx="1140675" cy="4114528"/>
          </a:xfrm>
          <a:prstGeom prst="rect">
            <a:avLst/>
          </a:prstGeom>
        </p:spPr>
      </p:pic>
      <p:pic>
        <p:nvPicPr>
          <p:cNvPr id="6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54035" y="3709632"/>
            <a:ext cx="7264690" cy="2743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4904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467198" y="176034"/>
            <a:ext cx="9602491" cy="1893980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21590" rIns="0" bIns="0" rtlCol="0">
            <a:spAutoFit/>
          </a:bodyPr>
          <a:lstStyle/>
          <a:p>
            <a:pPr marL="95885" algn="just">
              <a:lnSpc>
                <a:spcPts val="1845"/>
              </a:lnSpc>
              <a:spcBef>
                <a:spcPts val="170"/>
              </a:spcBef>
            </a:pPr>
            <a:endParaRPr lang="ar-JO" sz="3200" b="1" spc="-5" dirty="0">
              <a:latin typeface="Calibri"/>
              <a:cs typeface="Calibri"/>
            </a:endParaRPr>
          </a:p>
          <a:p>
            <a:pPr marL="95885" algn="just">
              <a:lnSpc>
                <a:spcPts val="1845"/>
              </a:lnSpc>
              <a:spcBef>
                <a:spcPts val="170"/>
              </a:spcBef>
            </a:pPr>
            <a:r>
              <a:rPr sz="3200" b="1" spc="-5" dirty="0">
                <a:latin typeface="Calibri"/>
                <a:cs typeface="Calibri"/>
              </a:rPr>
              <a:t>Piper</a:t>
            </a:r>
            <a:r>
              <a:rPr sz="3200" b="1" spc="-30" dirty="0">
                <a:latin typeface="Calibri"/>
                <a:cs typeface="Calibri"/>
              </a:rPr>
              <a:t> </a:t>
            </a:r>
            <a:r>
              <a:rPr sz="3200" b="1" spc="-15" dirty="0">
                <a:latin typeface="Calibri"/>
                <a:cs typeface="Calibri"/>
              </a:rPr>
              <a:t>forceps:</a:t>
            </a:r>
            <a:endParaRPr sz="3200" dirty="0">
              <a:latin typeface="Calibri"/>
              <a:cs typeface="Calibri"/>
            </a:endParaRPr>
          </a:p>
          <a:p>
            <a:pPr marL="95885" marR="664210" algn="just">
              <a:lnSpc>
                <a:spcPct val="91600"/>
              </a:lnSpc>
              <a:spcBef>
                <a:spcPts val="80"/>
              </a:spcBef>
            </a:pPr>
            <a:r>
              <a:rPr sz="3200" spc="-10" dirty="0">
                <a:latin typeface="Calibri"/>
                <a:cs typeface="Calibri"/>
              </a:rPr>
              <a:t>Allows </a:t>
            </a:r>
            <a:r>
              <a:rPr sz="3200" spc="-15" dirty="0">
                <a:latin typeface="Calibri"/>
                <a:cs typeface="Calibri"/>
              </a:rPr>
              <a:t>for </a:t>
            </a:r>
            <a:r>
              <a:rPr sz="3200" spc="-5" dirty="0">
                <a:latin typeface="Calibri"/>
                <a:cs typeface="Calibri"/>
              </a:rPr>
              <a:t>application </a:t>
            </a:r>
            <a:r>
              <a:rPr sz="3200" spc="-10" dirty="0">
                <a:latin typeface="Calibri"/>
                <a:cs typeface="Calibri"/>
              </a:rPr>
              <a:t>to </a:t>
            </a:r>
            <a:r>
              <a:rPr sz="3200" spc="-5" dirty="0">
                <a:latin typeface="Calibri"/>
                <a:cs typeface="Calibri"/>
              </a:rPr>
              <a:t>the </a:t>
            </a:r>
            <a:r>
              <a:rPr sz="3200" spc="-10" dirty="0">
                <a:latin typeface="Calibri"/>
                <a:cs typeface="Calibri"/>
              </a:rPr>
              <a:t>after </a:t>
            </a:r>
            <a:r>
              <a:rPr sz="3200" spc="-35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coming head </a:t>
            </a:r>
            <a:r>
              <a:rPr sz="3200" dirty="0">
                <a:latin typeface="Calibri"/>
                <a:cs typeface="Calibri"/>
              </a:rPr>
              <a:t>in </a:t>
            </a:r>
            <a:r>
              <a:rPr sz="3200" b="1" spc="-10" dirty="0">
                <a:latin typeface="Calibri"/>
                <a:cs typeface="Calibri"/>
              </a:rPr>
              <a:t>breech deliveries. </a:t>
            </a:r>
            <a:endParaRPr lang="ar-JO" sz="3200" b="1" spc="-10" dirty="0">
              <a:latin typeface="Calibri"/>
              <a:cs typeface="Calibri"/>
            </a:endParaRPr>
          </a:p>
          <a:p>
            <a:pPr marL="95885" marR="664210" algn="just">
              <a:lnSpc>
                <a:spcPct val="91600"/>
              </a:lnSpc>
              <a:spcBef>
                <a:spcPts val="80"/>
              </a:spcBef>
            </a:pPr>
            <a:r>
              <a:rPr sz="3200" b="1" spc="-5" dirty="0">
                <a:solidFill>
                  <a:srgbClr val="00AF50"/>
                </a:solidFill>
                <a:latin typeface="Calibri"/>
                <a:cs typeface="Calibri"/>
              </a:rPr>
              <a:t>No</a:t>
            </a:r>
            <a:r>
              <a:rPr sz="3200" b="1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00AF50"/>
                </a:solidFill>
                <a:latin typeface="Calibri"/>
                <a:cs typeface="Calibri"/>
              </a:rPr>
              <a:t>pelvic</a:t>
            </a:r>
            <a:r>
              <a:rPr sz="3200" b="1" spc="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00AF50"/>
                </a:solidFill>
                <a:latin typeface="Calibri"/>
                <a:cs typeface="Calibri"/>
              </a:rPr>
              <a:t>curve</a:t>
            </a:r>
            <a:r>
              <a:rPr lang="ar-JO" sz="3200" dirty="0"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00AF50"/>
                </a:solidFill>
                <a:latin typeface="Calibri"/>
                <a:cs typeface="Calibri"/>
              </a:rPr>
              <a:t>Long</a:t>
            </a:r>
            <a:r>
              <a:rPr sz="3200" b="1" spc="-1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00AF50"/>
                </a:solidFill>
                <a:latin typeface="Calibri"/>
                <a:cs typeface="Calibri"/>
              </a:rPr>
              <a:t>shanks</a:t>
            </a:r>
            <a:r>
              <a:rPr sz="3200" b="1" spc="-1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to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contain </a:t>
            </a:r>
            <a:r>
              <a:rPr sz="3200" spc="-5" dirty="0">
                <a:latin typeface="Calibri"/>
                <a:cs typeface="Calibri"/>
              </a:rPr>
              <a:t>the</a:t>
            </a:r>
            <a:r>
              <a:rPr sz="3200" spc="-10" dirty="0">
                <a:latin typeface="Calibri"/>
                <a:cs typeface="Calibri"/>
              </a:rPr>
              <a:t> body</a:t>
            </a:r>
            <a:endParaRPr sz="3200" dirty="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566455" y="562394"/>
            <a:ext cx="1126874" cy="4300823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49531" y="4629909"/>
            <a:ext cx="6120710" cy="1992960"/>
          </a:xfrm>
          <a:prstGeom prst="rect">
            <a:avLst/>
          </a:prstGeom>
        </p:spPr>
      </p:pic>
      <p:pic>
        <p:nvPicPr>
          <p:cNvPr id="7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95023" y="2333074"/>
            <a:ext cx="4109155" cy="2272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2918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4"/>
          <p:cNvSpPr txBox="1"/>
          <p:nvPr/>
        </p:nvSpPr>
        <p:spPr>
          <a:xfrm>
            <a:off x="706061" y="160109"/>
            <a:ext cx="11056961" cy="2818592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3200" b="1" spc="-5" dirty="0">
                <a:solidFill>
                  <a:srgbClr val="00AF50"/>
                </a:solidFill>
                <a:latin typeface="Calibri"/>
                <a:cs typeface="Calibri"/>
              </a:rPr>
              <a:t>function</a:t>
            </a:r>
            <a:endParaRPr sz="3200" dirty="0">
              <a:latin typeface="Calibri"/>
              <a:cs typeface="Calibri"/>
            </a:endParaRPr>
          </a:p>
          <a:p>
            <a:pPr marL="469265" indent="-228600">
              <a:lnSpc>
                <a:spcPct val="100000"/>
              </a:lnSpc>
              <a:spcBef>
                <a:spcPts val="180"/>
              </a:spcBef>
              <a:buFont typeface="Calibri"/>
              <a:buAutoNum type="arabicParenR"/>
              <a:tabLst>
                <a:tab pos="469900" algn="l"/>
              </a:tabLst>
            </a:pPr>
            <a:r>
              <a:rPr sz="2800" b="1" spc="-5" dirty="0">
                <a:latin typeface="Calibri"/>
                <a:cs typeface="Calibri"/>
              </a:rPr>
              <a:t>Traction: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spc="-10" dirty="0">
                <a:latin typeface="Calibri"/>
                <a:cs typeface="Calibri"/>
              </a:rPr>
              <a:t> most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important function.</a:t>
            </a:r>
            <a:endParaRPr sz="2800" dirty="0">
              <a:latin typeface="Calibri"/>
              <a:cs typeface="Calibri"/>
            </a:endParaRPr>
          </a:p>
          <a:p>
            <a:pPr marL="469265" indent="-228600">
              <a:lnSpc>
                <a:spcPct val="100000"/>
              </a:lnSpc>
              <a:spcBef>
                <a:spcPts val="165"/>
              </a:spcBef>
              <a:buFont typeface="Calibri"/>
              <a:buAutoNum type="arabicParenR"/>
              <a:tabLst>
                <a:tab pos="469900" algn="l"/>
              </a:tabLst>
            </a:pPr>
            <a:r>
              <a:rPr sz="2800" b="1" spc="-5" dirty="0">
                <a:latin typeface="Calibri"/>
                <a:cs typeface="Calibri"/>
              </a:rPr>
              <a:t>Rotation</a:t>
            </a:r>
            <a:r>
              <a:rPr sz="2800" b="1" spc="-1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of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head: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(Kielland's forceps)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never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done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now.</a:t>
            </a:r>
            <a:endParaRPr sz="2800" dirty="0">
              <a:latin typeface="Calibri"/>
              <a:cs typeface="Calibri"/>
            </a:endParaRPr>
          </a:p>
          <a:p>
            <a:pPr marL="469265" marR="5080" indent="-228600" algn="just">
              <a:lnSpc>
                <a:spcPct val="108400"/>
              </a:lnSpc>
              <a:spcBef>
                <a:spcPts val="5"/>
              </a:spcBef>
              <a:buFont typeface="Calibri"/>
              <a:buAutoNum type="arabicParenR"/>
              <a:tabLst>
                <a:tab pos="469900" algn="l"/>
              </a:tabLst>
            </a:pPr>
            <a:r>
              <a:rPr sz="2800" b="1" spc="-5" dirty="0">
                <a:latin typeface="Calibri"/>
                <a:cs typeface="Calibri"/>
              </a:rPr>
              <a:t>Protective cage: </a:t>
            </a:r>
            <a:r>
              <a:rPr sz="2800" spc="-5" dirty="0">
                <a:latin typeface="Calibri"/>
                <a:cs typeface="Calibri"/>
              </a:rPr>
              <a:t>When applied on a </a:t>
            </a:r>
            <a:r>
              <a:rPr sz="2800" b="1" spc="-10" dirty="0">
                <a:latin typeface="Calibri"/>
                <a:cs typeface="Calibri"/>
              </a:rPr>
              <a:t>premature </a:t>
            </a:r>
            <a:r>
              <a:rPr sz="2800" spc="-5" dirty="0">
                <a:latin typeface="Calibri"/>
                <a:cs typeface="Calibri"/>
              </a:rPr>
              <a:t>baby it </a:t>
            </a:r>
            <a:r>
              <a:rPr sz="2800" spc="-10" dirty="0">
                <a:latin typeface="Calibri"/>
                <a:cs typeface="Calibri"/>
              </a:rPr>
              <a:t>protects </a:t>
            </a:r>
            <a:r>
              <a:rPr sz="2800" spc="-5" dirty="0">
                <a:latin typeface="Calibri"/>
                <a:cs typeface="Calibri"/>
              </a:rPr>
              <a:t> from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pressure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of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birth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canal,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and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when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applied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on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after- </a:t>
            </a:r>
            <a:r>
              <a:rPr sz="2800" b="1" spc="-35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coming</a:t>
            </a:r>
            <a:r>
              <a:rPr sz="2800" b="1" spc="-1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head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it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reduces</a:t>
            </a:r>
            <a:r>
              <a:rPr sz="2800" spc="-5" dirty="0">
                <a:latin typeface="Calibri"/>
                <a:cs typeface="Calibri"/>
              </a:rPr>
              <a:t> the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sudden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decompression</a:t>
            </a:r>
            <a:r>
              <a:rPr sz="2800" dirty="0">
                <a:latin typeface="Calibri"/>
                <a:cs typeface="Calibri"/>
              </a:rPr>
              <a:t> effect</a:t>
            </a:r>
          </a:p>
        </p:txBody>
      </p:sp>
      <p:sp>
        <p:nvSpPr>
          <p:cNvPr id="9" name="Rectangle 8"/>
          <p:cNvSpPr/>
          <p:nvPr/>
        </p:nvSpPr>
        <p:spPr>
          <a:xfrm>
            <a:off x="620889" y="3457946"/>
            <a:ext cx="10753957" cy="269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3675">
              <a:lnSpc>
                <a:spcPct val="100000"/>
              </a:lnSpc>
              <a:spcBef>
                <a:spcPts val="340"/>
              </a:spcBef>
            </a:pPr>
            <a:r>
              <a:rPr lang="en-US" sz="3200" b="1" spc="-5" dirty="0">
                <a:solidFill>
                  <a:srgbClr val="00AF50"/>
                </a:solidFill>
                <a:cs typeface="Calibri"/>
              </a:rPr>
              <a:t>Technique</a:t>
            </a:r>
            <a:r>
              <a:rPr lang="en-US" sz="3200" b="1" spc="-15" dirty="0">
                <a:solidFill>
                  <a:srgbClr val="00AF50"/>
                </a:solidFill>
                <a:cs typeface="Calibri"/>
              </a:rPr>
              <a:t> </a:t>
            </a:r>
            <a:r>
              <a:rPr lang="en-US" sz="3200" b="1" dirty="0">
                <a:solidFill>
                  <a:srgbClr val="00AF50"/>
                </a:solidFill>
                <a:cs typeface="Calibri"/>
              </a:rPr>
              <a:t>of</a:t>
            </a:r>
            <a:r>
              <a:rPr lang="en-US" sz="3200" b="1" spc="-15" dirty="0">
                <a:solidFill>
                  <a:srgbClr val="00AF50"/>
                </a:solidFill>
                <a:cs typeface="Calibri"/>
              </a:rPr>
              <a:t> </a:t>
            </a:r>
            <a:r>
              <a:rPr lang="en-US" sz="3200" b="1" spc="-5" dirty="0">
                <a:solidFill>
                  <a:srgbClr val="00AF50"/>
                </a:solidFill>
                <a:cs typeface="Calibri"/>
              </a:rPr>
              <a:t>forceps</a:t>
            </a:r>
            <a:r>
              <a:rPr lang="en-US" sz="3200" b="1" spc="-20" dirty="0">
                <a:solidFill>
                  <a:srgbClr val="00AF50"/>
                </a:solidFill>
                <a:cs typeface="Calibri"/>
              </a:rPr>
              <a:t> </a:t>
            </a:r>
            <a:r>
              <a:rPr lang="en-US" sz="3200" b="1" spc="-5" dirty="0">
                <a:solidFill>
                  <a:srgbClr val="00AF50"/>
                </a:solidFill>
                <a:cs typeface="Calibri"/>
              </a:rPr>
              <a:t>vaginal</a:t>
            </a:r>
            <a:r>
              <a:rPr lang="en-US" sz="3200" b="1" dirty="0">
                <a:solidFill>
                  <a:srgbClr val="00AF50"/>
                </a:solidFill>
                <a:cs typeface="Calibri"/>
              </a:rPr>
              <a:t> </a:t>
            </a:r>
            <a:r>
              <a:rPr lang="en-US" sz="3200" b="1" spc="-5" dirty="0">
                <a:solidFill>
                  <a:srgbClr val="00AF50"/>
                </a:solidFill>
                <a:cs typeface="Calibri"/>
              </a:rPr>
              <a:t>delivery:</a:t>
            </a:r>
            <a:endParaRPr lang="en-US" sz="3200" dirty="0">
              <a:cs typeface="Calibri"/>
            </a:endParaRPr>
          </a:p>
          <a:p>
            <a:pPr marL="650875" indent="-229235">
              <a:lnSpc>
                <a:spcPct val="100000"/>
              </a:lnSpc>
              <a:spcBef>
                <a:spcPts val="240"/>
              </a:spcBef>
              <a:buFont typeface="Symbol"/>
              <a:buChar char=""/>
              <a:tabLst>
                <a:tab pos="650875" algn="l"/>
                <a:tab pos="651510" algn="l"/>
              </a:tabLst>
            </a:pPr>
            <a:r>
              <a:rPr lang="en-US" sz="3200" spc="-5" dirty="0">
                <a:cs typeface="Calibri"/>
              </a:rPr>
              <a:t>The first</a:t>
            </a:r>
            <a:r>
              <a:rPr lang="en-US" sz="3200" dirty="0">
                <a:cs typeface="Calibri"/>
              </a:rPr>
              <a:t> </a:t>
            </a:r>
            <a:r>
              <a:rPr lang="en-US" sz="3200" spc="-5" dirty="0">
                <a:cs typeface="Calibri"/>
              </a:rPr>
              <a:t>thing</a:t>
            </a:r>
            <a:r>
              <a:rPr lang="en-US" sz="3200" dirty="0">
                <a:cs typeface="Calibri"/>
              </a:rPr>
              <a:t> </a:t>
            </a:r>
            <a:r>
              <a:rPr lang="en-US" sz="3200" spc="-5" dirty="0">
                <a:cs typeface="Calibri"/>
              </a:rPr>
              <a:t>to do is</a:t>
            </a:r>
            <a:r>
              <a:rPr lang="en-US" sz="3200" dirty="0">
                <a:cs typeface="Calibri"/>
              </a:rPr>
              <a:t> </a:t>
            </a:r>
            <a:r>
              <a:rPr lang="en-US" sz="3200" spc="-5" dirty="0">
                <a:cs typeface="Calibri"/>
              </a:rPr>
              <a:t>adequate</a:t>
            </a:r>
            <a:r>
              <a:rPr lang="en-US" sz="3200" dirty="0">
                <a:cs typeface="Calibri"/>
              </a:rPr>
              <a:t> </a:t>
            </a:r>
            <a:r>
              <a:rPr lang="en-US" sz="3200" spc="-5" dirty="0">
                <a:cs typeface="Calibri"/>
              </a:rPr>
              <a:t>verbal</a:t>
            </a:r>
            <a:r>
              <a:rPr lang="en-US" sz="3200" spc="30" dirty="0">
                <a:cs typeface="Calibri"/>
              </a:rPr>
              <a:t> </a:t>
            </a:r>
            <a:r>
              <a:rPr lang="en-US" sz="3200" spc="-10" dirty="0">
                <a:cs typeface="Calibri"/>
              </a:rPr>
              <a:t>consent</a:t>
            </a:r>
            <a:endParaRPr lang="en-US" sz="3200" dirty="0">
              <a:cs typeface="Calibri"/>
            </a:endParaRPr>
          </a:p>
          <a:p>
            <a:pPr marL="650875" indent="-229235">
              <a:lnSpc>
                <a:spcPct val="100000"/>
              </a:lnSpc>
              <a:spcBef>
                <a:spcPts val="250"/>
              </a:spcBef>
              <a:buClr>
                <a:srgbClr val="92D050"/>
              </a:buClr>
              <a:buFont typeface="Symbol"/>
              <a:buChar char=""/>
              <a:tabLst>
                <a:tab pos="650875" algn="l"/>
                <a:tab pos="651510" algn="l"/>
              </a:tabLst>
            </a:pPr>
            <a:r>
              <a:rPr lang="en-US" sz="3200" spc="-5" dirty="0">
                <a:cs typeface="Calibri"/>
              </a:rPr>
              <a:t>Application technique</a:t>
            </a:r>
            <a:r>
              <a:rPr lang="en-US" sz="3200" dirty="0">
                <a:cs typeface="Calibri"/>
              </a:rPr>
              <a:t> </a:t>
            </a:r>
            <a:r>
              <a:rPr lang="en-US" sz="3200" spc="-5" dirty="0">
                <a:cs typeface="Calibri"/>
              </a:rPr>
              <a:t>for</a:t>
            </a:r>
            <a:r>
              <a:rPr lang="en-US" sz="3200" spc="10" dirty="0">
                <a:cs typeface="Calibri"/>
              </a:rPr>
              <a:t> </a:t>
            </a:r>
            <a:r>
              <a:rPr lang="en-US" sz="3200" b="1" spc="-5" dirty="0">
                <a:solidFill>
                  <a:srgbClr val="92D050"/>
                </a:solidFill>
                <a:cs typeface="Calibri"/>
              </a:rPr>
              <a:t>occiput</a:t>
            </a:r>
            <a:r>
              <a:rPr lang="en-US" sz="3200" b="1" spc="5" dirty="0">
                <a:solidFill>
                  <a:srgbClr val="92D050"/>
                </a:solidFill>
                <a:cs typeface="Calibri"/>
              </a:rPr>
              <a:t> </a:t>
            </a:r>
            <a:r>
              <a:rPr lang="en-US" sz="3200" b="1" spc="-5" dirty="0">
                <a:solidFill>
                  <a:srgbClr val="92D050"/>
                </a:solidFill>
                <a:cs typeface="Calibri"/>
              </a:rPr>
              <a:t>anterior</a:t>
            </a:r>
            <a:r>
              <a:rPr lang="en-US" sz="3200" b="1" spc="10" dirty="0">
                <a:solidFill>
                  <a:srgbClr val="92D050"/>
                </a:solidFill>
                <a:cs typeface="Calibri"/>
              </a:rPr>
              <a:t> </a:t>
            </a:r>
            <a:r>
              <a:rPr lang="en-US" sz="3200" b="1" spc="-5" dirty="0">
                <a:solidFill>
                  <a:srgbClr val="92D050"/>
                </a:solidFill>
                <a:cs typeface="Calibri"/>
              </a:rPr>
              <a:t>position.</a:t>
            </a:r>
            <a:endParaRPr lang="en-US" sz="3200" dirty="0">
              <a:cs typeface="Calibri"/>
            </a:endParaRPr>
          </a:p>
          <a:p>
            <a:pPr marL="650875" marR="5080" indent="-228600">
              <a:lnSpc>
                <a:spcPct val="108700"/>
              </a:lnSpc>
              <a:spcBef>
                <a:spcPts val="85"/>
              </a:spcBef>
              <a:buFont typeface="Symbol"/>
              <a:buChar char=""/>
              <a:tabLst>
                <a:tab pos="650875" algn="l"/>
                <a:tab pos="651510" algn="l"/>
              </a:tabLst>
            </a:pPr>
            <a:r>
              <a:rPr lang="en-US" sz="3200" spc="-5" dirty="0">
                <a:cs typeface="Calibri"/>
              </a:rPr>
              <a:t>The</a:t>
            </a:r>
            <a:r>
              <a:rPr lang="en-US" sz="3200" spc="-55" dirty="0">
                <a:cs typeface="Calibri"/>
              </a:rPr>
              <a:t> </a:t>
            </a:r>
            <a:r>
              <a:rPr lang="en-US" sz="3200" spc="-5" dirty="0">
                <a:cs typeface="Calibri"/>
              </a:rPr>
              <a:t>presence</a:t>
            </a:r>
            <a:r>
              <a:rPr lang="en-US" sz="3200" spc="-50" dirty="0">
                <a:cs typeface="Calibri"/>
              </a:rPr>
              <a:t> </a:t>
            </a:r>
            <a:r>
              <a:rPr lang="en-US" sz="3200" spc="-5" dirty="0">
                <a:cs typeface="Calibri"/>
              </a:rPr>
              <a:t>of</a:t>
            </a:r>
            <a:r>
              <a:rPr lang="en-US" sz="3200" spc="-50" dirty="0">
                <a:cs typeface="Calibri"/>
              </a:rPr>
              <a:t> </a:t>
            </a:r>
            <a:r>
              <a:rPr lang="en-US" sz="3200" spc="-5" dirty="0">
                <a:cs typeface="Calibri"/>
              </a:rPr>
              <a:t>the</a:t>
            </a:r>
            <a:r>
              <a:rPr lang="en-US" sz="3200" spc="-50" dirty="0">
                <a:cs typeface="Calibri"/>
              </a:rPr>
              <a:t> </a:t>
            </a:r>
            <a:r>
              <a:rPr lang="en-US" sz="3200" spc="-5" dirty="0">
                <a:cs typeface="Calibri"/>
              </a:rPr>
              <a:t>sagittal</a:t>
            </a:r>
            <a:r>
              <a:rPr lang="en-US" sz="3200" spc="-40" dirty="0">
                <a:cs typeface="Calibri"/>
              </a:rPr>
              <a:t> </a:t>
            </a:r>
            <a:r>
              <a:rPr lang="en-US" sz="3200" spc="-10" dirty="0">
                <a:cs typeface="Calibri"/>
              </a:rPr>
              <a:t>suture</a:t>
            </a:r>
            <a:r>
              <a:rPr lang="en-US" sz="3200" spc="-60" dirty="0">
                <a:cs typeface="Calibri"/>
              </a:rPr>
              <a:t> </a:t>
            </a:r>
            <a:r>
              <a:rPr lang="en-US" sz="3200" spc="-5" dirty="0">
                <a:cs typeface="Calibri"/>
              </a:rPr>
              <a:t>in</a:t>
            </a:r>
            <a:r>
              <a:rPr lang="en-US" sz="3200" spc="-45" dirty="0">
                <a:cs typeface="Calibri"/>
              </a:rPr>
              <a:t> </a:t>
            </a:r>
            <a:r>
              <a:rPr lang="en-US" sz="3200" spc="-5" dirty="0">
                <a:cs typeface="Calibri"/>
              </a:rPr>
              <a:t>the</a:t>
            </a:r>
            <a:r>
              <a:rPr lang="en-US" sz="3200" spc="-55" dirty="0">
                <a:cs typeface="Calibri"/>
              </a:rPr>
              <a:t> </a:t>
            </a:r>
            <a:r>
              <a:rPr lang="en-US" sz="3200" spc="-5" dirty="0">
                <a:cs typeface="Calibri"/>
              </a:rPr>
              <a:t>anteroposterior</a:t>
            </a:r>
            <a:r>
              <a:rPr lang="en-US" sz="3200" spc="-50" dirty="0">
                <a:cs typeface="Calibri"/>
              </a:rPr>
              <a:t> </a:t>
            </a:r>
            <a:r>
              <a:rPr lang="en-US" sz="3200" spc="-5" dirty="0">
                <a:cs typeface="Calibri"/>
              </a:rPr>
              <a:t>diameter </a:t>
            </a:r>
            <a:r>
              <a:rPr lang="en-US" sz="3200" spc="-345" dirty="0">
                <a:cs typeface="Calibri"/>
              </a:rPr>
              <a:t> </a:t>
            </a:r>
            <a:r>
              <a:rPr lang="en-US" sz="3200" spc="-5" dirty="0">
                <a:cs typeface="Calibri"/>
              </a:rPr>
              <a:t>of</a:t>
            </a:r>
            <a:r>
              <a:rPr lang="en-US" sz="3200" spc="-10" dirty="0">
                <a:cs typeface="Calibri"/>
              </a:rPr>
              <a:t> </a:t>
            </a:r>
            <a:r>
              <a:rPr lang="en-US" sz="3200" spc="-5" dirty="0">
                <a:cs typeface="Calibri"/>
              </a:rPr>
              <a:t>the pelvic outlet</a:t>
            </a:r>
            <a:r>
              <a:rPr lang="en-US" sz="3200" dirty="0">
                <a:cs typeface="Calibri"/>
              </a:rPr>
              <a:t> is</a:t>
            </a:r>
            <a:r>
              <a:rPr lang="en-US" sz="3200" spc="-5" dirty="0">
                <a:cs typeface="Calibri"/>
              </a:rPr>
              <a:t> confirmed.</a:t>
            </a:r>
            <a:endParaRPr lang="en-US" sz="32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346436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313509" y="431074"/>
            <a:ext cx="11469187" cy="6126480"/>
          </a:xfrm>
          <a:custGeom>
            <a:avLst/>
            <a:gdLst/>
            <a:ahLst/>
            <a:cxnLst/>
            <a:rect l="l" t="t" r="r" b="b"/>
            <a:pathLst>
              <a:path w="6464934" h="4089400">
                <a:moveTo>
                  <a:pt x="0" y="4088891"/>
                </a:moveTo>
                <a:lnTo>
                  <a:pt x="6464808" y="4088891"/>
                </a:lnTo>
                <a:lnTo>
                  <a:pt x="6464808" y="0"/>
                </a:lnTo>
                <a:lnTo>
                  <a:pt x="0" y="0"/>
                </a:lnTo>
                <a:lnTo>
                  <a:pt x="0" y="4088891"/>
                </a:lnTo>
                <a:close/>
              </a:path>
            </a:pathLst>
          </a:custGeom>
          <a:ln w="28956">
            <a:solidFill>
              <a:srgbClr val="A6D7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3"/>
          <p:cNvSpPr txBox="1"/>
          <p:nvPr/>
        </p:nvSpPr>
        <p:spPr>
          <a:xfrm>
            <a:off x="553156" y="95140"/>
            <a:ext cx="11819467" cy="6301597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r>
              <a:rPr sz="2400" b="1" spc="-5" dirty="0">
                <a:solidFill>
                  <a:srgbClr val="00AF50"/>
                </a:solidFill>
                <a:latin typeface="Calibri"/>
                <a:cs typeface="Calibri"/>
              </a:rPr>
              <a:t>Safety</a:t>
            </a:r>
            <a:r>
              <a:rPr sz="2400" b="1" spc="1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AF50"/>
                </a:solidFill>
                <a:latin typeface="Calibri"/>
                <a:cs typeface="Calibri"/>
              </a:rPr>
              <a:t>criteria</a:t>
            </a:r>
            <a:r>
              <a:rPr sz="2400" b="1" spc="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AF50"/>
                </a:solidFill>
                <a:latin typeface="Calibri"/>
                <a:cs typeface="Calibri"/>
              </a:rPr>
              <a:t>for</a:t>
            </a:r>
            <a:r>
              <a:rPr sz="2400" b="1" spc="2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AF50"/>
                </a:solidFill>
                <a:latin typeface="Calibri"/>
                <a:cs typeface="Calibri"/>
              </a:rPr>
              <a:t>forceps</a:t>
            </a:r>
            <a:r>
              <a:rPr sz="2400" b="1" spc="2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AF50"/>
                </a:solidFill>
                <a:latin typeface="Calibri"/>
                <a:cs typeface="Calibri"/>
              </a:rPr>
              <a:t>vaginal</a:t>
            </a:r>
            <a:r>
              <a:rPr sz="2400" b="1" spc="1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AF50"/>
                </a:solidFill>
                <a:latin typeface="Calibri"/>
                <a:cs typeface="Calibri"/>
              </a:rPr>
              <a:t>delivery</a:t>
            </a:r>
            <a:r>
              <a:rPr sz="2400" b="1" spc="1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AF50"/>
                </a:solidFill>
                <a:latin typeface="Calibri"/>
                <a:cs typeface="Calibri"/>
              </a:rPr>
              <a:t>(assisted)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960"/>
              </a:spcBef>
            </a:pPr>
            <a:r>
              <a:rPr sz="2400" spc="-5" dirty="0">
                <a:latin typeface="Calibri"/>
                <a:cs typeface="Calibri"/>
              </a:rPr>
              <a:t>After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full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abdominal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and vaginal examination</a:t>
            </a:r>
            <a:endParaRPr sz="2400" dirty="0">
              <a:latin typeface="Calibri"/>
              <a:cs typeface="Calibri"/>
            </a:endParaRPr>
          </a:p>
          <a:p>
            <a:pPr marL="457200" indent="-229235">
              <a:spcBef>
                <a:spcPts val="1045"/>
              </a:spcBef>
              <a:buFont typeface="Symbol"/>
              <a:buChar char=""/>
              <a:tabLst>
                <a:tab pos="457200" algn="l"/>
                <a:tab pos="457834" algn="l"/>
              </a:tabLst>
            </a:pPr>
            <a:r>
              <a:rPr lang="en-US" sz="2400" dirty="0"/>
              <a:t>sufficiently experienced operator</a:t>
            </a:r>
          </a:p>
          <a:p>
            <a:pPr marL="457200" indent="-229235">
              <a:lnSpc>
                <a:spcPct val="100000"/>
              </a:lnSpc>
              <a:spcBef>
                <a:spcPts val="1045"/>
              </a:spcBef>
              <a:buFont typeface="Symbol"/>
              <a:buChar char=""/>
              <a:tabLst>
                <a:tab pos="457200" algn="l"/>
                <a:tab pos="457834" algn="l"/>
              </a:tabLst>
            </a:pPr>
            <a:r>
              <a:rPr sz="2400" spc="-10" dirty="0">
                <a:latin typeface="Calibri"/>
                <a:cs typeface="Calibri"/>
              </a:rPr>
              <a:t>Head</a:t>
            </a:r>
            <a:r>
              <a:rPr sz="2400" spc="-5" dirty="0">
                <a:latin typeface="Calibri"/>
                <a:cs typeface="Calibri"/>
              </a:rPr>
              <a:t> engagement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is </a:t>
            </a:r>
            <a:r>
              <a:rPr sz="2400" spc="-5" dirty="0">
                <a:latin typeface="Calibri"/>
                <a:cs typeface="Calibri"/>
              </a:rPr>
              <a:t>1/5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or</a:t>
            </a:r>
            <a:r>
              <a:rPr sz="2400" spc="-5" dirty="0">
                <a:latin typeface="Calibri"/>
                <a:cs typeface="Calibri"/>
              </a:rPr>
              <a:t> 0/5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in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role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of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fife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(stations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0/+1/=2+3)</a:t>
            </a:r>
            <a:endParaRPr sz="2400" dirty="0">
              <a:latin typeface="Calibri"/>
              <a:cs typeface="Calibri"/>
            </a:endParaRPr>
          </a:p>
          <a:p>
            <a:pPr marL="457200" indent="-229235">
              <a:lnSpc>
                <a:spcPct val="100000"/>
              </a:lnSpc>
              <a:spcBef>
                <a:spcPts val="1055"/>
              </a:spcBef>
              <a:buFont typeface="Symbol"/>
              <a:buChar char=""/>
              <a:tabLst>
                <a:tab pos="457200" algn="l"/>
                <a:tab pos="457834" algn="l"/>
              </a:tabLst>
            </a:pPr>
            <a:r>
              <a:rPr sz="2400" spc="-5" dirty="0">
                <a:latin typeface="Calibri"/>
                <a:cs typeface="Calibri"/>
              </a:rPr>
              <a:t>Fully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dilated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cervix</a:t>
            </a:r>
            <a:endParaRPr sz="2400" dirty="0">
              <a:latin typeface="Calibri"/>
              <a:cs typeface="Calibri"/>
            </a:endParaRPr>
          </a:p>
          <a:p>
            <a:pPr marL="457200" indent="-229235">
              <a:lnSpc>
                <a:spcPct val="100000"/>
              </a:lnSpc>
              <a:spcBef>
                <a:spcPts val="1045"/>
              </a:spcBef>
              <a:buFont typeface="Symbol"/>
              <a:buChar char=""/>
              <a:tabLst>
                <a:tab pos="457200" algn="l"/>
                <a:tab pos="457834" algn="l"/>
              </a:tabLst>
            </a:pPr>
            <a:r>
              <a:rPr sz="2400" spc="-5" dirty="0">
                <a:latin typeface="Calibri"/>
                <a:cs typeface="Calibri"/>
              </a:rPr>
              <a:t>Membrane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ruptured</a:t>
            </a:r>
            <a:endParaRPr sz="2400" dirty="0">
              <a:latin typeface="Calibri"/>
              <a:cs typeface="Calibri"/>
            </a:endParaRPr>
          </a:p>
          <a:p>
            <a:pPr marL="457200" marR="771525" indent="-228600">
              <a:lnSpc>
                <a:spcPct val="108900"/>
              </a:lnSpc>
              <a:spcBef>
                <a:spcPts val="869"/>
              </a:spcBef>
              <a:buFont typeface="Symbol"/>
              <a:buChar char=""/>
              <a:tabLst>
                <a:tab pos="457200" algn="l"/>
                <a:tab pos="457834" algn="l"/>
              </a:tabLst>
            </a:pPr>
            <a:r>
              <a:rPr sz="2400" spc="-5" dirty="0">
                <a:latin typeface="Calibri"/>
                <a:cs typeface="Calibri"/>
              </a:rPr>
              <a:t>Exact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position of the </a:t>
            </a:r>
            <a:r>
              <a:rPr sz="2400" spc="-10" dirty="0">
                <a:latin typeface="Calibri"/>
                <a:cs typeface="Calibri"/>
              </a:rPr>
              <a:t>head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must be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determined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to</a:t>
            </a:r>
            <a:r>
              <a:rPr sz="2400" dirty="0">
                <a:latin typeface="Calibri"/>
                <a:cs typeface="Calibri"/>
              </a:rPr>
              <a:t> place </a:t>
            </a:r>
            <a:r>
              <a:rPr sz="2400" spc="-5" dirty="0">
                <a:latin typeface="Calibri"/>
                <a:cs typeface="Calibri"/>
              </a:rPr>
              <a:t>the </a:t>
            </a:r>
            <a:r>
              <a:rPr sz="2400" spc="-34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instrument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correctly</a:t>
            </a:r>
            <a:endParaRPr sz="2400" dirty="0">
              <a:latin typeface="Calibri"/>
              <a:cs typeface="Calibri"/>
            </a:endParaRPr>
          </a:p>
          <a:p>
            <a:pPr marL="457200" indent="-229235">
              <a:lnSpc>
                <a:spcPct val="100000"/>
              </a:lnSpc>
              <a:spcBef>
                <a:spcPts val="1055"/>
              </a:spcBef>
              <a:buFont typeface="Symbol"/>
              <a:buChar char=""/>
              <a:tabLst>
                <a:tab pos="457200" algn="l"/>
                <a:tab pos="457834" algn="l"/>
              </a:tabLst>
            </a:pPr>
            <a:r>
              <a:rPr sz="2400" spc="-5" dirty="0">
                <a:latin typeface="Calibri"/>
                <a:cs typeface="Calibri"/>
              </a:rPr>
              <a:t>Caput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or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molding are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no than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moderate</a:t>
            </a:r>
            <a:endParaRPr sz="2400" dirty="0">
              <a:latin typeface="Calibri"/>
              <a:cs typeface="Calibri"/>
            </a:endParaRPr>
          </a:p>
          <a:p>
            <a:pPr marL="457200" indent="-229235">
              <a:lnSpc>
                <a:spcPct val="100000"/>
              </a:lnSpc>
              <a:spcBef>
                <a:spcPts val="1045"/>
              </a:spcBef>
              <a:buFont typeface="Symbol"/>
              <a:buChar char=""/>
              <a:tabLst>
                <a:tab pos="457200" algn="l"/>
                <a:tab pos="457834" algn="l"/>
              </a:tabLst>
            </a:pPr>
            <a:r>
              <a:rPr sz="2400" spc="-5" dirty="0">
                <a:latin typeface="Calibri"/>
                <a:cs typeface="Calibri"/>
              </a:rPr>
              <a:t>Pelvis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is</a:t>
            </a:r>
            <a:r>
              <a:rPr sz="2400" spc="-10" dirty="0">
                <a:latin typeface="Calibri"/>
                <a:cs typeface="Calibri"/>
              </a:rPr>
              <a:t> deemed </a:t>
            </a:r>
            <a:r>
              <a:rPr sz="2400" spc="-5" dirty="0">
                <a:latin typeface="Calibri"/>
                <a:cs typeface="Calibri"/>
              </a:rPr>
              <a:t>adequate</a:t>
            </a:r>
            <a:endParaRPr sz="2400" dirty="0">
              <a:latin typeface="Calibri"/>
              <a:cs typeface="Calibri"/>
            </a:endParaRPr>
          </a:p>
          <a:p>
            <a:pPr marL="457200" indent="-229235">
              <a:lnSpc>
                <a:spcPct val="100000"/>
              </a:lnSpc>
              <a:spcBef>
                <a:spcPts val="1045"/>
              </a:spcBef>
              <a:buFont typeface="Symbol"/>
              <a:buChar char=""/>
              <a:tabLst>
                <a:tab pos="457200" algn="l"/>
                <a:tab pos="457834" algn="l"/>
              </a:tabLst>
            </a:pPr>
            <a:r>
              <a:rPr sz="2400" spc="-5" dirty="0">
                <a:latin typeface="Calibri"/>
                <a:cs typeface="Calibri"/>
              </a:rPr>
              <a:t>empty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bladder ensured</a:t>
            </a:r>
            <a:endParaRPr lang="en-US" sz="2400" spc="-5" dirty="0">
              <a:latin typeface="Calibri"/>
              <a:cs typeface="Calibri"/>
            </a:endParaRPr>
          </a:p>
          <a:p>
            <a:pPr marL="457200" indent="-229235">
              <a:spcBef>
                <a:spcPts val="1045"/>
              </a:spcBef>
              <a:buFont typeface="Symbol"/>
              <a:buChar char=""/>
              <a:tabLst>
                <a:tab pos="457200" algn="l"/>
                <a:tab pos="457834" algn="l"/>
              </a:tabLst>
            </a:pPr>
            <a:r>
              <a:rPr lang="en-US" sz="2400" dirty="0">
                <a:solidFill>
                  <a:srgbClr val="FF0000"/>
                </a:solidFill>
              </a:rPr>
              <a:t>Unsuccessful trial of vacuum extraction (relative contraindication)</a:t>
            </a:r>
          </a:p>
          <a:p>
            <a:pPr marL="457200" indent="-229235">
              <a:spcBef>
                <a:spcPts val="1045"/>
              </a:spcBef>
              <a:buFont typeface="Symbol"/>
              <a:buChar char=""/>
              <a:tabLst>
                <a:tab pos="457200" algn="l"/>
                <a:tab pos="457834" algn="l"/>
              </a:tabLst>
            </a:pPr>
            <a:r>
              <a:rPr lang="en-US" sz="2400" dirty="0">
                <a:solidFill>
                  <a:srgbClr val="FF0000"/>
                </a:solidFill>
              </a:rPr>
              <a:t>Absence of adequate anesthesia or analgesia (relative contraindication)</a:t>
            </a:r>
          </a:p>
        </p:txBody>
      </p:sp>
    </p:spTree>
    <p:extLst>
      <p:ext uri="{BB962C8B-B14F-4D97-AF65-F5344CB8AC3E}">
        <p14:creationId xmlns:p14="http://schemas.microsoft.com/office/powerpoint/2010/main" val="8192615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631" y="165886"/>
            <a:ext cx="10541725" cy="669211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3454" y="5806443"/>
            <a:ext cx="4509346" cy="1051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293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1251" y="5521670"/>
            <a:ext cx="4771994" cy="121163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4217" y="241550"/>
            <a:ext cx="10263721" cy="640195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7098" y="105554"/>
            <a:ext cx="3391746" cy="1476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0133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3040" y="241328"/>
            <a:ext cx="9345943" cy="6498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0682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6549" y="130629"/>
            <a:ext cx="9118030" cy="598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0940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469" y="509579"/>
            <a:ext cx="9656856" cy="5097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339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object 6"/>
          <p:cNvGrpSpPr/>
          <p:nvPr/>
        </p:nvGrpSpPr>
        <p:grpSpPr>
          <a:xfrm>
            <a:off x="1702962" y="4467060"/>
            <a:ext cx="6070600" cy="2159635"/>
            <a:chOff x="527304" y="2977895"/>
            <a:chExt cx="6070600" cy="2159635"/>
          </a:xfrm>
        </p:grpSpPr>
        <p:pic>
          <p:nvPicPr>
            <p:cNvPr id="5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65786" y="3075431"/>
              <a:ext cx="3131609" cy="2061972"/>
            </a:xfrm>
            <a:prstGeom prst="rect">
              <a:avLst/>
            </a:prstGeom>
          </p:spPr>
        </p:pic>
        <p:pic>
          <p:nvPicPr>
            <p:cNvPr id="6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7304" y="2977895"/>
              <a:ext cx="3046475" cy="2135124"/>
            </a:xfrm>
            <a:prstGeom prst="rect">
              <a:avLst/>
            </a:prstGeom>
          </p:spPr>
        </p:pic>
      </p:grpSp>
      <p:sp>
        <p:nvSpPr>
          <p:cNvPr id="7" name="object 11"/>
          <p:cNvSpPr txBox="1">
            <a:spLocks/>
          </p:cNvSpPr>
          <p:nvPr/>
        </p:nvSpPr>
        <p:spPr>
          <a:xfrm>
            <a:off x="2045223" y="729177"/>
            <a:ext cx="8083587" cy="843821"/>
          </a:xfrm>
          <a:prstGeom prst="rect">
            <a:avLst/>
          </a:prstGeom>
        </p:spPr>
        <p:txBody>
          <a:bodyPr vert="horz" wrap="square" lIns="0" tIns="1270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5400" spc="-5" dirty="0">
                <a:solidFill>
                  <a:srgbClr val="00B050"/>
                </a:solidFill>
              </a:rPr>
              <a:t>ASSISTED</a:t>
            </a:r>
            <a:r>
              <a:rPr lang="en-US" sz="5400" spc="-40" dirty="0">
                <a:solidFill>
                  <a:srgbClr val="00B050"/>
                </a:solidFill>
              </a:rPr>
              <a:t> </a:t>
            </a:r>
            <a:r>
              <a:rPr lang="en-US" sz="5400" spc="-30" dirty="0">
                <a:solidFill>
                  <a:srgbClr val="00B050"/>
                </a:solidFill>
              </a:rPr>
              <a:t>VAGINAL </a:t>
            </a:r>
            <a:r>
              <a:rPr lang="en-US" sz="5400" spc="-5" dirty="0">
                <a:solidFill>
                  <a:srgbClr val="00B050"/>
                </a:solidFill>
              </a:rPr>
              <a:t>DELIVERY</a:t>
            </a:r>
          </a:p>
        </p:txBody>
      </p:sp>
      <p:sp>
        <p:nvSpPr>
          <p:cNvPr id="8" name="object 12"/>
          <p:cNvSpPr txBox="1"/>
          <p:nvPr/>
        </p:nvSpPr>
        <p:spPr>
          <a:xfrm>
            <a:off x="2156179" y="2655129"/>
            <a:ext cx="6407908" cy="1660070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sz="2000" b="1" spc="-10" dirty="0">
                <a:solidFill>
                  <a:srgbClr val="00AF50"/>
                </a:solidFill>
                <a:latin typeface="Calibri"/>
                <a:cs typeface="Calibri"/>
              </a:rPr>
              <a:t>Definition:</a:t>
            </a:r>
            <a:endParaRPr sz="20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sz="2000" spc="-5" dirty="0">
                <a:latin typeface="Calibri"/>
                <a:cs typeface="Calibri"/>
              </a:rPr>
              <a:t>vaginal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birth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with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the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use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of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any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type</a:t>
            </a:r>
            <a:r>
              <a:rPr sz="2000" spc="4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of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forceps</a:t>
            </a:r>
            <a:r>
              <a:rPr sz="2000" dirty="0">
                <a:latin typeface="Calibri"/>
                <a:cs typeface="Calibri"/>
              </a:rPr>
              <a:t> or</a:t>
            </a:r>
            <a:r>
              <a:rPr sz="2000" spc="-5" dirty="0">
                <a:latin typeface="Calibri"/>
                <a:cs typeface="Calibri"/>
              </a:rPr>
              <a:t> vacuum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extractor.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2790825" algn="l"/>
              </a:tabLst>
            </a:pPr>
            <a:r>
              <a:rPr sz="2000" b="1" spc="-10" dirty="0">
                <a:latin typeface="Calibri"/>
                <a:cs typeface="Calibri"/>
              </a:rPr>
              <a:t>forceps	</a:t>
            </a:r>
            <a:r>
              <a:rPr sz="2000" b="1" spc="-5" dirty="0">
                <a:latin typeface="Calibri"/>
                <a:cs typeface="Calibri"/>
              </a:rPr>
              <a:t>vacuum</a:t>
            </a:r>
            <a:endParaRPr sz="20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542255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2229" y="525604"/>
            <a:ext cx="9320614" cy="6151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7481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131" y="431074"/>
            <a:ext cx="11118669" cy="5745889"/>
          </a:xfrm>
        </p:spPr>
        <p:txBody>
          <a:bodyPr>
            <a:noAutofit/>
          </a:bodyPr>
          <a:lstStyle/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lang="en-US" sz="2400" b="1" spc="-5" dirty="0">
                <a:solidFill>
                  <a:srgbClr val="00AF50"/>
                </a:solidFill>
                <a:cs typeface="Calibri"/>
              </a:rPr>
              <a:t>Complications</a:t>
            </a:r>
            <a:endParaRPr lang="en-US" sz="2400" dirty="0">
              <a:cs typeface="Calibri"/>
            </a:endParaRPr>
          </a:p>
          <a:p>
            <a:pPr marL="12700" marR="9525">
              <a:lnSpc>
                <a:spcPct val="108100"/>
              </a:lnSpc>
              <a:spcBef>
                <a:spcPts val="15"/>
              </a:spcBef>
            </a:pPr>
            <a:r>
              <a:rPr lang="en-US" sz="2400" spc="-5" dirty="0">
                <a:cs typeface="Calibri"/>
              </a:rPr>
              <a:t>Mostly</a:t>
            </a:r>
            <a:r>
              <a:rPr lang="en-US" sz="2400" dirty="0">
                <a:cs typeface="Calibri"/>
              </a:rPr>
              <a:t> </a:t>
            </a:r>
            <a:r>
              <a:rPr lang="en-US" sz="2400" spc="-10" dirty="0">
                <a:cs typeface="Calibri"/>
              </a:rPr>
              <a:t>due</a:t>
            </a:r>
            <a:r>
              <a:rPr lang="en-US" sz="2400" spc="-5" dirty="0">
                <a:cs typeface="Calibri"/>
              </a:rPr>
              <a:t> to</a:t>
            </a:r>
            <a:r>
              <a:rPr lang="en-US" sz="2400" dirty="0">
                <a:cs typeface="Calibri"/>
              </a:rPr>
              <a:t> </a:t>
            </a:r>
            <a:r>
              <a:rPr lang="en-US" sz="2400" spc="-5" dirty="0">
                <a:cs typeface="Calibri"/>
              </a:rPr>
              <a:t>faulty</a:t>
            </a:r>
            <a:r>
              <a:rPr lang="en-US" sz="2400" spc="5" dirty="0">
                <a:cs typeface="Calibri"/>
              </a:rPr>
              <a:t> </a:t>
            </a:r>
            <a:r>
              <a:rPr lang="en-US" sz="2400" u="heavy" spc="-5" dirty="0">
                <a:uFill>
                  <a:solidFill>
                    <a:srgbClr val="000000"/>
                  </a:solidFill>
                </a:uFill>
                <a:cs typeface="Calibri"/>
              </a:rPr>
              <a:t>technique</a:t>
            </a:r>
            <a:r>
              <a:rPr lang="en-US" sz="2400" spc="10" dirty="0">
                <a:cs typeface="Calibri"/>
              </a:rPr>
              <a:t> </a:t>
            </a:r>
            <a:r>
              <a:rPr lang="en-US" sz="2400" spc="-5" dirty="0">
                <a:cs typeface="Calibri"/>
              </a:rPr>
              <a:t>rather</a:t>
            </a:r>
            <a:r>
              <a:rPr lang="en-US" sz="2400" spc="-10" dirty="0">
                <a:cs typeface="Calibri"/>
              </a:rPr>
              <a:t> </a:t>
            </a:r>
            <a:r>
              <a:rPr lang="en-US" sz="2400" spc="-5" dirty="0">
                <a:cs typeface="Calibri"/>
              </a:rPr>
              <a:t>than</a:t>
            </a:r>
            <a:r>
              <a:rPr lang="en-US" sz="2400" dirty="0">
                <a:cs typeface="Calibri"/>
              </a:rPr>
              <a:t> </a:t>
            </a:r>
            <a:r>
              <a:rPr lang="en-US" sz="2400" spc="-5" dirty="0">
                <a:cs typeface="Calibri"/>
              </a:rPr>
              <a:t>the</a:t>
            </a:r>
            <a:r>
              <a:rPr lang="en-US" sz="2400" spc="5" dirty="0">
                <a:cs typeface="Calibri"/>
              </a:rPr>
              <a:t> </a:t>
            </a:r>
            <a:r>
              <a:rPr lang="en-US" sz="2400" spc="-5" dirty="0">
                <a:cs typeface="Calibri"/>
              </a:rPr>
              <a:t>instrument, and</a:t>
            </a:r>
            <a:r>
              <a:rPr lang="en-US" sz="2400" dirty="0">
                <a:cs typeface="Calibri"/>
              </a:rPr>
              <a:t> its</a:t>
            </a:r>
            <a:r>
              <a:rPr lang="en-US" sz="2400" spc="-5" dirty="0">
                <a:cs typeface="Calibri"/>
              </a:rPr>
              <a:t> more </a:t>
            </a:r>
            <a:r>
              <a:rPr lang="en-US" sz="2400" spc="-345" dirty="0">
                <a:cs typeface="Calibri"/>
              </a:rPr>
              <a:t> </a:t>
            </a:r>
            <a:r>
              <a:rPr lang="en-US" sz="2400" spc="-5" dirty="0">
                <a:cs typeface="Calibri"/>
              </a:rPr>
              <a:t>than</a:t>
            </a:r>
            <a:r>
              <a:rPr lang="en-US" sz="2400" spc="-10" dirty="0">
                <a:cs typeface="Calibri"/>
              </a:rPr>
              <a:t> </a:t>
            </a:r>
            <a:r>
              <a:rPr lang="en-US" sz="2400" dirty="0">
                <a:cs typeface="Calibri"/>
              </a:rPr>
              <a:t>in</a:t>
            </a:r>
            <a:r>
              <a:rPr lang="en-US" sz="2400" spc="-5" dirty="0">
                <a:cs typeface="Calibri"/>
              </a:rPr>
              <a:t> vacuum</a:t>
            </a:r>
            <a:r>
              <a:rPr lang="en-US" sz="2400" dirty="0">
                <a:cs typeface="Calibri"/>
              </a:rPr>
              <a:t> </a:t>
            </a:r>
            <a:r>
              <a:rPr lang="en-US" sz="2400" spc="-5" dirty="0">
                <a:cs typeface="Calibri"/>
              </a:rPr>
              <a:t>delivery.</a:t>
            </a:r>
            <a:endParaRPr lang="en-US" sz="2400" dirty="0">
              <a:cs typeface="Calibri"/>
            </a:endParaRPr>
          </a:p>
          <a:p>
            <a:pPr marL="469265">
              <a:lnSpc>
                <a:spcPct val="100000"/>
              </a:lnSpc>
              <a:spcBef>
                <a:spcPts val="170"/>
              </a:spcBef>
              <a:buFont typeface="Wingdings"/>
              <a:buChar char=""/>
              <a:tabLst>
                <a:tab pos="469900" algn="l"/>
              </a:tabLst>
            </a:pPr>
            <a:r>
              <a:rPr lang="en-US" sz="2400" b="1" spc="-5" dirty="0">
                <a:cs typeface="Calibri"/>
              </a:rPr>
              <a:t>Maternal</a:t>
            </a:r>
            <a:r>
              <a:rPr lang="en-US" sz="2400" spc="-5" dirty="0">
                <a:cs typeface="Calibri"/>
              </a:rPr>
              <a:t>:</a:t>
            </a:r>
            <a:endParaRPr lang="en-US" sz="2400" dirty="0">
              <a:cs typeface="Calibri"/>
            </a:endParaRPr>
          </a:p>
          <a:p>
            <a:pPr marL="926465" lvl="1" indent="-229235">
              <a:lnSpc>
                <a:spcPct val="100000"/>
              </a:lnSpc>
              <a:spcBef>
                <a:spcPts val="155"/>
              </a:spcBef>
              <a:buFont typeface="Calibri"/>
              <a:buAutoNum type="arabicParenR"/>
              <a:tabLst>
                <a:tab pos="927100" algn="l"/>
              </a:tabLst>
            </a:pPr>
            <a:r>
              <a:rPr lang="en-US" b="1" spc="-5" dirty="0">
                <a:cs typeface="Calibri"/>
              </a:rPr>
              <a:t>Injury</a:t>
            </a:r>
            <a:r>
              <a:rPr lang="en-US" spc="-5" dirty="0">
                <a:cs typeface="Calibri"/>
              </a:rPr>
              <a:t>:</a:t>
            </a:r>
            <a:endParaRPr lang="en-US" dirty="0">
              <a:cs typeface="Calibri"/>
            </a:endParaRPr>
          </a:p>
          <a:p>
            <a:pPr marL="1383665" marR="9525" lvl="2">
              <a:lnSpc>
                <a:spcPct val="108800"/>
              </a:lnSpc>
              <a:buFont typeface="Arial MT"/>
              <a:buChar char="•"/>
              <a:tabLst>
                <a:tab pos="1383665" algn="l"/>
                <a:tab pos="1384300" algn="l"/>
              </a:tabLst>
            </a:pPr>
            <a:r>
              <a:rPr lang="en-US" sz="2400" spc="-5" dirty="0">
                <a:cs typeface="Calibri"/>
              </a:rPr>
              <a:t>Extension of</a:t>
            </a:r>
            <a:r>
              <a:rPr lang="en-US" sz="2400" spc="5" dirty="0">
                <a:cs typeface="Calibri"/>
              </a:rPr>
              <a:t> </a:t>
            </a:r>
            <a:r>
              <a:rPr lang="en-US" sz="2400" u="heavy" spc="-5" dirty="0">
                <a:uFill>
                  <a:solidFill>
                    <a:srgbClr val="000000"/>
                  </a:solidFill>
                </a:uFill>
                <a:cs typeface="Calibri"/>
              </a:rPr>
              <a:t>the episiotomy</a:t>
            </a:r>
            <a:r>
              <a:rPr lang="en-US" sz="2400" spc="-5" dirty="0">
                <a:cs typeface="Calibri"/>
              </a:rPr>
              <a:t> involving</a:t>
            </a:r>
            <a:r>
              <a:rPr lang="en-US" sz="2400" dirty="0">
                <a:cs typeface="Calibri"/>
              </a:rPr>
              <a:t> </a:t>
            </a:r>
            <a:r>
              <a:rPr lang="en-US" sz="2400" spc="-5" dirty="0">
                <a:cs typeface="Calibri"/>
              </a:rPr>
              <a:t>anus &amp; </a:t>
            </a:r>
            <a:r>
              <a:rPr lang="en-US" sz="2400" spc="-10" dirty="0">
                <a:cs typeface="Calibri"/>
              </a:rPr>
              <a:t>rectum</a:t>
            </a:r>
            <a:r>
              <a:rPr lang="en-US" sz="2400" spc="-5" dirty="0">
                <a:cs typeface="Calibri"/>
              </a:rPr>
              <a:t> </a:t>
            </a:r>
            <a:r>
              <a:rPr lang="en-US" sz="2400" dirty="0">
                <a:cs typeface="Calibri"/>
              </a:rPr>
              <a:t>or </a:t>
            </a:r>
            <a:r>
              <a:rPr lang="en-US" sz="2400" spc="-345" dirty="0">
                <a:cs typeface="Calibri"/>
              </a:rPr>
              <a:t> </a:t>
            </a:r>
            <a:r>
              <a:rPr lang="en-US" sz="2400" spc="-5" dirty="0">
                <a:cs typeface="Calibri"/>
              </a:rPr>
              <a:t>vaginal vault.</a:t>
            </a:r>
            <a:endParaRPr lang="en-US" sz="2400" dirty="0">
              <a:cs typeface="Calibri"/>
            </a:endParaRPr>
          </a:p>
          <a:p>
            <a:pPr marL="1383665" marR="5080" lvl="2">
              <a:lnSpc>
                <a:spcPts val="2090"/>
              </a:lnSpc>
              <a:spcBef>
                <a:spcPts val="80"/>
              </a:spcBef>
              <a:buFont typeface="Arial MT"/>
              <a:buChar char="•"/>
              <a:tabLst>
                <a:tab pos="1383665" algn="l"/>
                <a:tab pos="1384300" algn="l"/>
              </a:tabLst>
            </a:pPr>
            <a:r>
              <a:rPr lang="en-US" sz="2400" spc="-5" dirty="0">
                <a:cs typeface="Calibri"/>
              </a:rPr>
              <a:t>Vaginal</a:t>
            </a:r>
            <a:r>
              <a:rPr lang="en-US" sz="2400" spc="215" dirty="0">
                <a:cs typeface="Calibri"/>
              </a:rPr>
              <a:t> </a:t>
            </a:r>
            <a:r>
              <a:rPr lang="en-US" sz="2400" spc="-5" dirty="0">
                <a:cs typeface="Calibri"/>
              </a:rPr>
              <a:t>lacerations</a:t>
            </a:r>
            <a:r>
              <a:rPr lang="en-US" sz="2400" spc="215" dirty="0">
                <a:cs typeface="Calibri"/>
              </a:rPr>
              <a:t> </a:t>
            </a:r>
            <a:r>
              <a:rPr lang="en-US" sz="2400" spc="-5" dirty="0">
                <a:cs typeface="Calibri"/>
              </a:rPr>
              <a:t>and</a:t>
            </a:r>
            <a:r>
              <a:rPr lang="en-US" sz="2400" spc="215" dirty="0">
                <a:cs typeface="Calibri"/>
              </a:rPr>
              <a:t> </a:t>
            </a:r>
            <a:r>
              <a:rPr lang="en-US" sz="2400" spc="-5" dirty="0">
                <a:cs typeface="Calibri"/>
              </a:rPr>
              <a:t>cervical</a:t>
            </a:r>
            <a:r>
              <a:rPr lang="en-US" sz="2400" spc="220" dirty="0">
                <a:cs typeface="Calibri"/>
              </a:rPr>
              <a:t> </a:t>
            </a:r>
            <a:r>
              <a:rPr lang="en-US" sz="2400" dirty="0">
                <a:cs typeface="Calibri"/>
              </a:rPr>
              <a:t>tear</a:t>
            </a:r>
            <a:r>
              <a:rPr lang="en-US" sz="2400" spc="210" dirty="0">
                <a:cs typeface="Calibri"/>
              </a:rPr>
              <a:t> </a:t>
            </a:r>
            <a:r>
              <a:rPr lang="en-US" sz="2400" spc="-5" dirty="0">
                <a:cs typeface="Calibri"/>
              </a:rPr>
              <a:t>if</a:t>
            </a:r>
            <a:r>
              <a:rPr lang="en-US" sz="2400" spc="215" dirty="0">
                <a:cs typeface="Calibri"/>
              </a:rPr>
              <a:t> </a:t>
            </a:r>
            <a:r>
              <a:rPr lang="en-US" sz="2400" spc="-5" dirty="0">
                <a:cs typeface="Calibri"/>
              </a:rPr>
              <a:t>cervix</a:t>
            </a:r>
            <a:r>
              <a:rPr lang="en-US" sz="2400" spc="220" dirty="0">
                <a:cs typeface="Calibri"/>
              </a:rPr>
              <a:t> </a:t>
            </a:r>
            <a:r>
              <a:rPr lang="en-US" sz="2400" spc="-5" dirty="0">
                <a:cs typeface="Calibri"/>
              </a:rPr>
              <a:t>was</a:t>
            </a:r>
            <a:r>
              <a:rPr lang="en-US" sz="2400" spc="260" dirty="0">
                <a:cs typeface="Calibri"/>
              </a:rPr>
              <a:t> </a:t>
            </a:r>
            <a:r>
              <a:rPr lang="en-US" sz="2400" u="heavy" spc="-5" dirty="0">
                <a:uFill>
                  <a:solidFill>
                    <a:srgbClr val="000000"/>
                  </a:solidFill>
                </a:uFill>
                <a:cs typeface="Calibri"/>
              </a:rPr>
              <a:t>not </a:t>
            </a:r>
            <a:r>
              <a:rPr lang="en-US" sz="2400" spc="-345" dirty="0">
                <a:cs typeface="Calibri"/>
              </a:rPr>
              <a:t> </a:t>
            </a:r>
            <a:r>
              <a:rPr lang="en-US" sz="2400" u="heavy" spc="-5" dirty="0">
                <a:uFill>
                  <a:solidFill>
                    <a:srgbClr val="000000"/>
                  </a:solidFill>
                </a:uFill>
                <a:cs typeface="Calibri"/>
              </a:rPr>
              <a:t>fully dilated.</a:t>
            </a:r>
            <a:endParaRPr lang="en-US" sz="2400" dirty="0">
              <a:cs typeface="Calibri"/>
            </a:endParaRPr>
          </a:p>
          <a:p>
            <a:pPr marL="926465" lvl="1" indent="-229235">
              <a:lnSpc>
                <a:spcPct val="100000"/>
              </a:lnSpc>
              <a:spcBef>
                <a:spcPts val="60"/>
              </a:spcBef>
              <a:buFont typeface="Calibri"/>
              <a:buAutoNum type="arabicParenR"/>
              <a:tabLst>
                <a:tab pos="927100" algn="l"/>
              </a:tabLst>
            </a:pPr>
            <a:r>
              <a:rPr lang="en-US" b="1" spc="-5" dirty="0">
                <a:cs typeface="Calibri"/>
              </a:rPr>
              <a:t>Postpartum</a:t>
            </a:r>
            <a:r>
              <a:rPr lang="en-US" b="1" spc="15" dirty="0">
                <a:cs typeface="Calibri"/>
              </a:rPr>
              <a:t> </a:t>
            </a:r>
            <a:r>
              <a:rPr lang="en-US" b="1" spc="-5" dirty="0">
                <a:cs typeface="Calibri"/>
              </a:rPr>
              <a:t>hemorrhage:</a:t>
            </a:r>
            <a:r>
              <a:rPr lang="en-US" b="1" dirty="0">
                <a:cs typeface="Calibri"/>
              </a:rPr>
              <a:t> </a:t>
            </a:r>
            <a:r>
              <a:rPr lang="en-US" spc="-10" dirty="0">
                <a:cs typeface="Calibri"/>
              </a:rPr>
              <a:t>Due</a:t>
            </a:r>
            <a:r>
              <a:rPr lang="en-US" spc="-5" dirty="0">
                <a:cs typeface="Calibri"/>
              </a:rPr>
              <a:t> to</a:t>
            </a:r>
            <a:r>
              <a:rPr lang="en-US" dirty="0">
                <a:cs typeface="Calibri"/>
              </a:rPr>
              <a:t> </a:t>
            </a:r>
            <a:r>
              <a:rPr lang="en-US" spc="-5" dirty="0">
                <a:cs typeface="Calibri"/>
              </a:rPr>
              <a:t>trauma or</a:t>
            </a:r>
            <a:r>
              <a:rPr lang="en-US" dirty="0">
                <a:cs typeface="Calibri"/>
              </a:rPr>
              <a:t> </a:t>
            </a:r>
            <a:r>
              <a:rPr lang="en-US" spc="-5" dirty="0">
                <a:cs typeface="Calibri"/>
              </a:rPr>
              <a:t>Atonic uterus.</a:t>
            </a:r>
            <a:endParaRPr lang="en-US" dirty="0">
              <a:cs typeface="Calibri"/>
            </a:endParaRPr>
          </a:p>
          <a:p>
            <a:pPr marL="926465" lvl="1" indent="-229235">
              <a:lnSpc>
                <a:spcPct val="100000"/>
              </a:lnSpc>
              <a:spcBef>
                <a:spcPts val="170"/>
              </a:spcBef>
              <a:buFont typeface="Calibri"/>
              <a:buAutoNum type="arabicParenR"/>
              <a:tabLst>
                <a:tab pos="927100" algn="l"/>
              </a:tabLst>
            </a:pPr>
            <a:r>
              <a:rPr lang="en-US" b="1" spc="-5" dirty="0">
                <a:cs typeface="Calibri"/>
              </a:rPr>
              <a:t>Shock</a:t>
            </a:r>
            <a:r>
              <a:rPr lang="en-US" b="1" dirty="0">
                <a:cs typeface="Calibri"/>
              </a:rPr>
              <a:t> </a:t>
            </a:r>
            <a:r>
              <a:rPr lang="en-US" spc="-10" dirty="0">
                <a:cs typeface="Calibri"/>
              </a:rPr>
              <a:t>due</a:t>
            </a:r>
            <a:r>
              <a:rPr lang="en-US" dirty="0">
                <a:cs typeface="Calibri"/>
              </a:rPr>
              <a:t> </a:t>
            </a:r>
            <a:r>
              <a:rPr lang="en-US" spc="-5" dirty="0">
                <a:cs typeface="Calibri"/>
              </a:rPr>
              <a:t>to blood</a:t>
            </a:r>
            <a:r>
              <a:rPr lang="en-US" dirty="0">
                <a:cs typeface="Calibri"/>
              </a:rPr>
              <a:t> </a:t>
            </a:r>
            <a:r>
              <a:rPr lang="en-US" spc="-5" dirty="0">
                <a:cs typeface="Calibri"/>
              </a:rPr>
              <a:t>loss,</a:t>
            </a:r>
            <a:r>
              <a:rPr lang="en-US" spc="-10" dirty="0">
                <a:cs typeface="Calibri"/>
              </a:rPr>
              <a:t> </a:t>
            </a:r>
            <a:r>
              <a:rPr lang="en-US" spc="-5" dirty="0">
                <a:cs typeface="Calibri"/>
              </a:rPr>
              <a:t>dehydration</a:t>
            </a:r>
            <a:r>
              <a:rPr lang="en-US" dirty="0">
                <a:cs typeface="Calibri"/>
              </a:rPr>
              <a:t> </a:t>
            </a:r>
            <a:r>
              <a:rPr lang="en-US" spc="-5" dirty="0">
                <a:cs typeface="Calibri"/>
              </a:rPr>
              <a:t>or</a:t>
            </a:r>
            <a:r>
              <a:rPr lang="en-US" spc="-10" dirty="0">
                <a:cs typeface="Calibri"/>
              </a:rPr>
              <a:t> </a:t>
            </a:r>
            <a:r>
              <a:rPr lang="en-US" dirty="0">
                <a:cs typeface="Calibri"/>
              </a:rPr>
              <a:t>prolonged</a:t>
            </a:r>
            <a:r>
              <a:rPr lang="en-US" spc="10" dirty="0">
                <a:cs typeface="Calibri"/>
              </a:rPr>
              <a:t> </a:t>
            </a:r>
            <a:r>
              <a:rPr lang="en-US" spc="-5" dirty="0">
                <a:cs typeface="Calibri"/>
              </a:rPr>
              <a:t>labor.</a:t>
            </a:r>
            <a:endParaRPr lang="en-US" dirty="0">
              <a:cs typeface="Calibri"/>
            </a:endParaRPr>
          </a:p>
          <a:p>
            <a:pPr marL="926465" lvl="1" indent="-229235">
              <a:lnSpc>
                <a:spcPct val="100000"/>
              </a:lnSpc>
              <a:spcBef>
                <a:spcPts val="165"/>
              </a:spcBef>
              <a:buAutoNum type="arabicParenR"/>
              <a:tabLst>
                <a:tab pos="927100" algn="l"/>
              </a:tabLst>
            </a:pPr>
            <a:r>
              <a:rPr lang="en-US" spc="-5" dirty="0">
                <a:cs typeface="Calibri"/>
              </a:rPr>
              <a:t>Increase the</a:t>
            </a:r>
            <a:r>
              <a:rPr lang="en-US" spc="10" dirty="0">
                <a:cs typeface="Calibri"/>
              </a:rPr>
              <a:t> </a:t>
            </a:r>
            <a:r>
              <a:rPr lang="en-US" spc="-5" dirty="0">
                <a:cs typeface="Calibri"/>
              </a:rPr>
              <a:t>Use</a:t>
            </a:r>
            <a:r>
              <a:rPr lang="en-US" dirty="0">
                <a:cs typeface="Calibri"/>
              </a:rPr>
              <a:t> of</a:t>
            </a:r>
            <a:r>
              <a:rPr lang="en-US" spc="5" dirty="0">
                <a:cs typeface="Calibri"/>
              </a:rPr>
              <a:t> </a:t>
            </a:r>
            <a:r>
              <a:rPr lang="en-US" spc="-5" dirty="0">
                <a:cs typeface="Calibri"/>
              </a:rPr>
              <a:t>maternal</a:t>
            </a:r>
            <a:r>
              <a:rPr lang="en-US" dirty="0">
                <a:cs typeface="Calibri"/>
              </a:rPr>
              <a:t> </a:t>
            </a:r>
            <a:r>
              <a:rPr lang="en-US" spc="-5" dirty="0">
                <a:cs typeface="Calibri"/>
              </a:rPr>
              <a:t>regional</a:t>
            </a:r>
            <a:r>
              <a:rPr lang="en-US" spc="15" dirty="0">
                <a:cs typeface="Calibri"/>
              </a:rPr>
              <a:t> </a:t>
            </a:r>
            <a:r>
              <a:rPr lang="en-US" b="1" spc="-5" dirty="0">
                <a:cs typeface="Calibri"/>
              </a:rPr>
              <a:t>anesthesia</a:t>
            </a:r>
            <a:r>
              <a:rPr lang="en-US" spc="-5" dirty="0">
                <a:cs typeface="Calibri"/>
              </a:rPr>
              <a:t>.</a:t>
            </a:r>
            <a:endParaRPr lang="en-US" dirty="0">
              <a:cs typeface="Calibri"/>
            </a:endParaRPr>
          </a:p>
          <a:p>
            <a:pPr marL="926465" marR="61594" lvl="1">
              <a:lnSpc>
                <a:spcPts val="2090"/>
              </a:lnSpc>
              <a:spcBef>
                <a:spcPts val="85"/>
              </a:spcBef>
              <a:buAutoNum type="arabicParenR"/>
              <a:tabLst>
                <a:tab pos="927100" algn="l"/>
              </a:tabLst>
            </a:pPr>
            <a:r>
              <a:rPr lang="en-US" spc="-5" dirty="0">
                <a:cs typeface="Calibri"/>
              </a:rPr>
              <a:t>general index of </a:t>
            </a:r>
            <a:r>
              <a:rPr lang="en-US" dirty="0">
                <a:cs typeface="Calibri"/>
              </a:rPr>
              <a:t>pelvic </a:t>
            </a:r>
            <a:r>
              <a:rPr lang="en-US" spc="-5" dirty="0">
                <a:cs typeface="Calibri"/>
              </a:rPr>
              <a:t>floor disorders (incontinence of </a:t>
            </a:r>
            <a:r>
              <a:rPr lang="en-US" spc="-10" dirty="0">
                <a:cs typeface="Calibri"/>
              </a:rPr>
              <a:t>urine </a:t>
            </a:r>
            <a:r>
              <a:rPr lang="en-US" spc="-350" dirty="0">
                <a:cs typeface="Calibri"/>
              </a:rPr>
              <a:t> </a:t>
            </a:r>
            <a:r>
              <a:rPr lang="en-US" spc="-5" dirty="0">
                <a:cs typeface="Calibri"/>
              </a:rPr>
              <a:t>and feces and </a:t>
            </a:r>
            <a:r>
              <a:rPr lang="en-US" dirty="0">
                <a:cs typeface="Calibri"/>
              </a:rPr>
              <a:t>pelvic </a:t>
            </a:r>
            <a:r>
              <a:rPr lang="en-US" spc="-5" dirty="0">
                <a:cs typeface="Calibri"/>
              </a:rPr>
              <a:t>organ prolapse) </a:t>
            </a:r>
            <a:r>
              <a:rPr lang="en-US" spc="-10" dirty="0">
                <a:cs typeface="Calibri"/>
              </a:rPr>
              <a:t>due </a:t>
            </a:r>
            <a:r>
              <a:rPr lang="en-US" spc="-5" dirty="0">
                <a:cs typeface="Calibri"/>
              </a:rPr>
              <a:t>to decrease in </a:t>
            </a:r>
            <a:r>
              <a:rPr lang="en-US" dirty="0">
                <a:cs typeface="Calibri"/>
              </a:rPr>
              <a:t> </a:t>
            </a:r>
            <a:r>
              <a:rPr lang="en-US" spc="-5" dirty="0">
                <a:cs typeface="Calibri"/>
              </a:rPr>
              <a:t>pelvic</a:t>
            </a:r>
            <a:r>
              <a:rPr lang="en-US" spc="-10" dirty="0">
                <a:cs typeface="Calibri"/>
              </a:rPr>
              <a:t> muscle</a:t>
            </a:r>
            <a:r>
              <a:rPr lang="en-US" spc="5" dirty="0">
                <a:cs typeface="Calibri"/>
              </a:rPr>
              <a:t> </a:t>
            </a:r>
            <a:r>
              <a:rPr lang="en-US" spc="-5" dirty="0">
                <a:cs typeface="Calibri"/>
              </a:rPr>
              <a:t>strength.</a:t>
            </a:r>
            <a:endParaRPr lang="en-US" dirty="0">
              <a:cs typeface="Calibri"/>
            </a:endParaRPr>
          </a:p>
          <a:p>
            <a:pPr marL="1383665" marR="7620">
              <a:lnSpc>
                <a:spcPts val="2090"/>
              </a:lnSpc>
              <a:spcBef>
                <a:spcPts val="65"/>
              </a:spcBef>
              <a:buFont typeface="Symbol"/>
              <a:buChar char=""/>
              <a:tabLst>
                <a:tab pos="1383665" algn="l"/>
                <a:tab pos="1384300" algn="l"/>
              </a:tabLst>
            </a:pPr>
            <a:r>
              <a:rPr lang="en-US" sz="2400" spc="-5" dirty="0">
                <a:cs typeface="Calibri"/>
              </a:rPr>
              <a:t>Urinary incontinence has been reported in up to </a:t>
            </a:r>
            <a:r>
              <a:rPr lang="en-US" sz="2400" b="1" spc="-10" dirty="0">
                <a:cs typeface="Calibri"/>
              </a:rPr>
              <a:t>24% </a:t>
            </a:r>
            <a:r>
              <a:rPr lang="en-US" sz="2400" spc="-10" dirty="0">
                <a:cs typeface="Calibri"/>
              </a:rPr>
              <a:t>of </a:t>
            </a:r>
            <a:r>
              <a:rPr lang="en-US" sz="2400" spc="-350" dirty="0">
                <a:cs typeface="Calibri"/>
              </a:rPr>
              <a:t> </a:t>
            </a:r>
            <a:r>
              <a:rPr lang="en-US" sz="2400" spc="-5" dirty="0">
                <a:cs typeface="Calibri"/>
              </a:rPr>
              <a:t>women within</a:t>
            </a:r>
            <a:r>
              <a:rPr lang="en-US" sz="2400" spc="5" dirty="0">
                <a:cs typeface="Calibri"/>
              </a:rPr>
              <a:t> </a:t>
            </a:r>
            <a:r>
              <a:rPr lang="en-US" sz="2400" b="1" spc="-5" dirty="0">
                <a:cs typeface="Calibri"/>
              </a:rPr>
              <a:t>6</a:t>
            </a:r>
            <a:r>
              <a:rPr lang="en-US" sz="2400" b="1" spc="-10" dirty="0">
                <a:cs typeface="Calibri"/>
              </a:rPr>
              <a:t> </a:t>
            </a:r>
            <a:r>
              <a:rPr lang="en-US" sz="2400" b="1" spc="-5" dirty="0">
                <a:cs typeface="Calibri"/>
              </a:rPr>
              <a:t>months</a:t>
            </a:r>
            <a:r>
              <a:rPr lang="en-US" sz="2400" b="1" spc="10" dirty="0">
                <a:cs typeface="Calibri"/>
              </a:rPr>
              <a:t> </a:t>
            </a:r>
            <a:r>
              <a:rPr lang="en-US" sz="2400" spc="-5" dirty="0">
                <a:cs typeface="Calibri"/>
              </a:rPr>
              <a:t>of a forceps</a:t>
            </a:r>
            <a:r>
              <a:rPr lang="en-US" sz="2400" spc="10" dirty="0">
                <a:cs typeface="Calibri"/>
              </a:rPr>
              <a:t> </a:t>
            </a:r>
            <a:r>
              <a:rPr lang="en-US" sz="2400" spc="-5" dirty="0">
                <a:cs typeface="Calibri"/>
              </a:rPr>
              <a:t>delivery.</a:t>
            </a:r>
            <a:endParaRPr lang="en-US" sz="2400" dirty="0">
              <a:cs typeface="Calibri"/>
            </a:endParaRP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0984042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 txBox="1"/>
          <p:nvPr/>
        </p:nvSpPr>
        <p:spPr>
          <a:xfrm>
            <a:off x="902004" y="869339"/>
            <a:ext cx="10423493" cy="5044073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514984" indent="-274320">
              <a:lnSpc>
                <a:spcPct val="100000"/>
              </a:lnSpc>
              <a:spcBef>
                <a:spcPts val="865"/>
              </a:spcBef>
              <a:buFont typeface="Wingdings"/>
              <a:buChar char=""/>
              <a:tabLst>
                <a:tab pos="515620" algn="l"/>
              </a:tabLst>
            </a:pPr>
            <a:r>
              <a:rPr sz="2800" b="1" spc="-5" dirty="0">
                <a:latin typeface="Calibri"/>
                <a:cs typeface="Calibri"/>
              </a:rPr>
              <a:t>Fetal</a:t>
            </a:r>
            <a:r>
              <a:rPr sz="2800" b="1" spc="-2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complications:</a:t>
            </a:r>
            <a:endParaRPr sz="2800" dirty="0">
              <a:latin typeface="Calibri"/>
              <a:cs typeface="Calibri"/>
            </a:endParaRPr>
          </a:p>
          <a:p>
            <a:pPr marL="926465" marR="833119" lvl="1" indent="-228600">
              <a:lnSpc>
                <a:spcPct val="108100"/>
              </a:lnSpc>
              <a:spcBef>
                <a:spcPts val="10"/>
              </a:spcBef>
              <a:buFont typeface="Calibri"/>
              <a:buAutoNum type="alphaLcPeriod"/>
              <a:tabLst>
                <a:tab pos="927100" algn="l"/>
              </a:tabLst>
            </a:pPr>
            <a:r>
              <a:rPr sz="2800" b="1" spc="-5" dirty="0">
                <a:latin typeface="Calibri"/>
                <a:cs typeface="Calibri"/>
              </a:rPr>
              <a:t>Asphyxia</a:t>
            </a:r>
            <a:r>
              <a:rPr sz="2800" spc="-5" dirty="0">
                <a:latin typeface="Wingdings"/>
                <a:cs typeface="Wingdings"/>
              </a:rPr>
              <a:t></a:t>
            </a:r>
            <a:r>
              <a:rPr sz="2800" spc="-5" dirty="0">
                <a:latin typeface="Calibri"/>
                <a:cs typeface="Calibri"/>
              </a:rPr>
              <a:t>Cerebral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palsy, mental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retardation,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and </a:t>
            </a:r>
            <a:r>
              <a:rPr sz="2800" spc="-35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behavioral problems</a:t>
            </a:r>
            <a:endParaRPr sz="2800" dirty="0">
              <a:latin typeface="Calibri"/>
              <a:cs typeface="Calibri"/>
            </a:endParaRPr>
          </a:p>
          <a:p>
            <a:pPr marL="926465" lvl="1" indent="-229235">
              <a:lnSpc>
                <a:spcPct val="100000"/>
              </a:lnSpc>
              <a:spcBef>
                <a:spcPts val="170"/>
              </a:spcBef>
              <a:buFont typeface="Calibri"/>
              <a:buAutoNum type="alphaLcPeriod"/>
              <a:tabLst>
                <a:tab pos="927100" algn="l"/>
              </a:tabLst>
            </a:pPr>
            <a:r>
              <a:rPr sz="2800" b="1" spc="-10" dirty="0">
                <a:latin typeface="Calibri"/>
                <a:cs typeface="Calibri"/>
              </a:rPr>
              <a:t>Trauma</a:t>
            </a:r>
            <a:r>
              <a:rPr sz="2800" spc="-10" dirty="0">
                <a:latin typeface="Calibri"/>
                <a:cs typeface="Calibri"/>
              </a:rPr>
              <a:t>:</a:t>
            </a:r>
            <a:endParaRPr sz="2800" dirty="0">
              <a:latin typeface="Calibri"/>
              <a:cs typeface="Calibri"/>
            </a:endParaRPr>
          </a:p>
          <a:p>
            <a:pPr marL="1383665" lvl="2" indent="-212090">
              <a:lnSpc>
                <a:spcPct val="100000"/>
              </a:lnSpc>
              <a:spcBef>
                <a:spcPts val="165"/>
              </a:spcBef>
              <a:buAutoNum type="romanLcPeriod"/>
              <a:tabLst>
                <a:tab pos="1384300" algn="l"/>
              </a:tabLst>
            </a:pPr>
            <a:r>
              <a:rPr sz="2800" spc="-5" dirty="0">
                <a:latin typeface="Calibri"/>
                <a:cs typeface="Calibri"/>
              </a:rPr>
              <a:t>Intracranial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haemorrhage.</a:t>
            </a:r>
            <a:endParaRPr sz="2800" dirty="0">
              <a:latin typeface="Calibri"/>
              <a:cs typeface="Calibri"/>
            </a:endParaRPr>
          </a:p>
          <a:p>
            <a:pPr marL="1383665" lvl="2" indent="-259715">
              <a:lnSpc>
                <a:spcPct val="100000"/>
              </a:lnSpc>
              <a:spcBef>
                <a:spcPts val="160"/>
              </a:spcBef>
              <a:buAutoNum type="romanLcPeriod"/>
              <a:tabLst>
                <a:tab pos="1384300" algn="l"/>
              </a:tabLst>
            </a:pPr>
            <a:r>
              <a:rPr sz="2800" spc="-5" dirty="0">
                <a:latin typeface="Calibri"/>
                <a:cs typeface="Calibri"/>
              </a:rPr>
              <a:t>Cephalic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haematoma.</a:t>
            </a:r>
            <a:endParaRPr sz="2800" dirty="0">
              <a:latin typeface="Calibri"/>
              <a:cs typeface="Calibri"/>
            </a:endParaRPr>
          </a:p>
          <a:p>
            <a:pPr marL="1383665" lvl="2" indent="-305435">
              <a:lnSpc>
                <a:spcPct val="100000"/>
              </a:lnSpc>
              <a:spcBef>
                <a:spcPts val="165"/>
              </a:spcBef>
              <a:buAutoNum type="romanLcPeriod"/>
              <a:tabLst>
                <a:tab pos="1384300" algn="l"/>
              </a:tabLst>
            </a:pPr>
            <a:r>
              <a:rPr sz="2800" spc="-5" dirty="0">
                <a:latin typeface="Calibri"/>
                <a:cs typeface="Calibri"/>
              </a:rPr>
              <a:t>Facial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/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Brachial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palsy.</a:t>
            </a:r>
            <a:endParaRPr sz="2800" dirty="0">
              <a:latin typeface="Calibri"/>
              <a:cs typeface="Calibri"/>
            </a:endParaRPr>
          </a:p>
          <a:p>
            <a:pPr marL="1383665" lvl="2" indent="-303530">
              <a:lnSpc>
                <a:spcPct val="100000"/>
              </a:lnSpc>
              <a:spcBef>
                <a:spcPts val="160"/>
              </a:spcBef>
              <a:buAutoNum type="romanLcPeriod"/>
              <a:tabLst>
                <a:tab pos="1384300" algn="l"/>
              </a:tabLst>
            </a:pPr>
            <a:r>
              <a:rPr sz="2800" spc="-5" dirty="0">
                <a:latin typeface="Calibri"/>
                <a:cs typeface="Calibri"/>
              </a:rPr>
              <a:t>Injury to the </a:t>
            </a:r>
            <a:r>
              <a:rPr sz="2800" spc="-10" dirty="0">
                <a:latin typeface="Calibri"/>
                <a:cs typeface="Calibri"/>
              </a:rPr>
              <a:t>soft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tissues of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face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&amp; forehead.</a:t>
            </a:r>
            <a:endParaRPr sz="2800" dirty="0">
              <a:latin typeface="Calibri"/>
              <a:cs typeface="Calibri"/>
            </a:endParaRPr>
          </a:p>
          <a:p>
            <a:pPr marL="1383665" lvl="2" indent="-257810">
              <a:lnSpc>
                <a:spcPct val="100000"/>
              </a:lnSpc>
              <a:spcBef>
                <a:spcPts val="170"/>
              </a:spcBef>
              <a:buAutoNum type="romanLcPeriod"/>
              <a:tabLst>
                <a:tab pos="1384300" algn="l"/>
              </a:tabLst>
            </a:pPr>
            <a:r>
              <a:rPr sz="2800" spc="-10" dirty="0">
                <a:latin typeface="Calibri"/>
                <a:cs typeface="Calibri"/>
              </a:rPr>
              <a:t>Skull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fractures.</a:t>
            </a:r>
            <a:endParaRPr sz="2800" dirty="0">
              <a:latin typeface="Calibri"/>
              <a:cs typeface="Calibri"/>
            </a:endParaRPr>
          </a:p>
          <a:p>
            <a:pPr marL="926465" marR="14604" lvl="1" indent="-228600">
              <a:lnSpc>
                <a:spcPct val="108100"/>
              </a:lnSpc>
              <a:spcBef>
                <a:spcPts val="10"/>
              </a:spcBef>
              <a:buAutoNum type="alphaLcPeriod"/>
              <a:tabLst>
                <a:tab pos="927100" algn="l"/>
              </a:tabLst>
            </a:pP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spc="6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risk</a:t>
            </a:r>
            <a:r>
              <a:rPr sz="2800" spc="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for</a:t>
            </a:r>
            <a:r>
              <a:rPr sz="2800" spc="6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serious</a:t>
            </a:r>
            <a:r>
              <a:rPr sz="2800" spc="7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morbidity</a:t>
            </a:r>
            <a:r>
              <a:rPr sz="2800" spc="7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is</a:t>
            </a:r>
            <a:r>
              <a:rPr sz="2800" spc="8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1.5%</a:t>
            </a:r>
            <a:r>
              <a:rPr sz="2800" spc="7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and</a:t>
            </a:r>
            <a:r>
              <a:rPr sz="2800" spc="7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spc="7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risk</a:t>
            </a:r>
            <a:r>
              <a:rPr sz="2800" spc="7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of</a:t>
            </a:r>
            <a:r>
              <a:rPr sz="2800" spc="7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fetal</a:t>
            </a:r>
            <a:r>
              <a:rPr sz="2800" spc="7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or </a:t>
            </a:r>
            <a:r>
              <a:rPr sz="2800" spc="-34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neonatal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death </a:t>
            </a:r>
            <a:r>
              <a:rPr sz="2800" dirty="0">
                <a:latin typeface="Calibri"/>
                <a:cs typeface="Calibri"/>
              </a:rPr>
              <a:t>is</a:t>
            </a:r>
            <a:r>
              <a:rPr sz="2800" spc="-5" dirty="0">
                <a:latin typeface="Calibri"/>
                <a:cs typeface="Calibri"/>
              </a:rPr>
              <a:t> 0.05%.</a:t>
            </a:r>
            <a:endParaRPr sz="2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542710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41997" y="361406"/>
            <a:ext cx="6210518" cy="5294811"/>
          </a:xfrm>
          <a:prstGeom prst="rect">
            <a:avLst/>
          </a:prstGeom>
        </p:spPr>
      </p:pic>
      <p:pic>
        <p:nvPicPr>
          <p:cNvPr id="5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2514" y="961426"/>
            <a:ext cx="4811226" cy="3675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5812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object 4"/>
          <p:cNvGrpSpPr/>
          <p:nvPr/>
        </p:nvGrpSpPr>
        <p:grpSpPr>
          <a:xfrm>
            <a:off x="548640" y="613954"/>
            <a:ext cx="1273754" cy="1182061"/>
            <a:chOff x="226186" y="3571113"/>
            <a:chExt cx="608330" cy="650240"/>
          </a:xfrm>
        </p:grpSpPr>
        <p:sp>
          <p:nvSpPr>
            <p:cNvPr id="5" name="object 5"/>
            <p:cNvSpPr/>
            <p:nvPr/>
          </p:nvSpPr>
          <p:spPr>
            <a:xfrm>
              <a:off x="232282" y="3577209"/>
              <a:ext cx="596265" cy="638175"/>
            </a:xfrm>
            <a:custGeom>
              <a:avLst/>
              <a:gdLst/>
              <a:ahLst/>
              <a:cxnLst/>
              <a:rect l="l" t="t" r="r" b="b"/>
              <a:pathLst>
                <a:path w="596265" h="638175">
                  <a:moveTo>
                    <a:pt x="445071" y="0"/>
                  </a:moveTo>
                  <a:lnTo>
                    <a:pt x="298069" y="166624"/>
                  </a:lnTo>
                  <a:lnTo>
                    <a:pt x="151066" y="0"/>
                  </a:lnTo>
                  <a:lnTo>
                    <a:pt x="0" y="133350"/>
                  </a:lnTo>
                  <a:lnTo>
                    <a:pt x="163753" y="318896"/>
                  </a:lnTo>
                  <a:lnTo>
                    <a:pt x="0" y="504443"/>
                  </a:lnTo>
                  <a:lnTo>
                    <a:pt x="151066" y="637793"/>
                  </a:lnTo>
                  <a:lnTo>
                    <a:pt x="298069" y="471169"/>
                  </a:lnTo>
                  <a:lnTo>
                    <a:pt x="445071" y="637793"/>
                  </a:lnTo>
                  <a:lnTo>
                    <a:pt x="596138" y="504443"/>
                  </a:lnTo>
                  <a:lnTo>
                    <a:pt x="432384" y="318896"/>
                  </a:lnTo>
                  <a:lnTo>
                    <a:pt x="596138" y="133350"/>
                  </a:lnTo>
                  <a:lnTo>
                    <a:pt x="445071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 sz="2800"/>
            </a:p>
          </p:txBody>
        </p:sp>
        <p:sp>
          <p:nvSpPr>
            <p:cNvPr id="6" name="object 6"/>
            <p:cNvSpPr/>
            <p:nvPr/>
          </p:nvSpPr>
          <p:spPr>
            <a:xfrm>
              <a:off x="232282" y="3577209"/>
              <a:ext cx="596265" cy="638175"/>
            </a:xfrm>
            <a:custGeom>
              <a:avLst/>
              <a:gdLst/>
              <a:ahLst/>
              <a:cxnLst/>
              <a:rect l="l" t="t" r="r" b="b"/>
              <a:pathLst>
                <a:path w="596265" h="638175">
                  <a:moveTo>
                    <a:pt x="0" y="133350"/>
                  </a:moveTo>
                  <a:lnTo>
                    <a:pt x="151066" y="0"/>
                  </a:lnTo>
                  <a:lnTo>
                    <a:pt x="298069" y="166624"/>
                  </a:lnTo>
                  <a:lnTo>
                    <a:pt x="445071" y="0"/>
                  </a:lnTo>
                  <a:lnTo>
                    <a:pt x="596138" y="133350"/>
                  </a:lnTo>
                  <a:lnTo>
                    <a:pt x="432384" y="318896"/>
                  </a:lnTo>
                  <a:lnTo>
                    <a:pt x="596138" y="504443"/>
                  </a:lnTo>
                  <a:lnTo>
                    <a:pt x="445071" y="637793"/>
                  </a:lnTo>
                  <a:lnTo>
                    <a:pt x="298069" y="471169"/>
                  </a:lnTo>
                  <a:lnTo>
                    <a:pt x="151066" y="637793"/>
                  </a:lnTo>
                  <a:lnTo>
                    <a:pt x="0" y="504443"/>
                  </a:lnTo>
                  <a:lnTo>
                    <a:pt x="163753" y="318896"/>
                  </a:lnTo>
                  <a:lnTo>
                    <a:pt x="0" y="133350"/>
                  </a:lnTo>
                  <a:close/>
                </a:path>
              </a:pathLst>
            </a:custGeom>
            <a:ln w="1219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2800"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2130297" y="660614"/>
            <a:ext cx="9778607" cy="5536771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4"/>
              </a:spcBef>
            </a:pPr>
            <a:r>
              <a:rPr sz="2400" b="1" spc="-5" dirty="0">
                <a:solidFill>
                  <a:srgbClr val="C00000"/>
                </a:solidFill>
                <a:latin typeface="Calibri"/>
                <a:cs typeface="Calibri"/>
              </a:rPr>
              <a:t>Contraindications</a:t>
            </a:r>
            <a:r>
              <a:rPr sz="2400" b="1" spc="-5" dirty="0">
                <a:solidFill>
                  <a:srgbClr val="00AF50"/>
                </a:solidFill>
                <a:latin typeface="Calibri"/>
                <a:cs typeface="Calibri"/>
              </a:rPr>
              <a:t>:</a:t>
            </a:r>
            <a:endParaRPr sz="2400" dirty="0">
              <a:latin typeface="Calibri"/>
              <a:cs typeface="Calibri"/>
            </a:endParaRPr>
          </a:p>
          <a:p>
            <a:pPr marL="469265" indent="-228600">
              <a:lnSpc>
                <a:spcPct val="100000"/>
              </a:lnSpc>
              <a:spcBef>
                <a:spcPts val="155"/>
              </a:spcBef>
              <a:buFont typeface="Arial MT"/>
              <a:buChar char="•"/>
              <a:tabLst>
                <a:tab pos="469265" algn="l"/>
                <a:tab pos="469900" algn="l"/>
              </a:tabLst>
            </a:pPr>
            <a:r>
              <a:rPr sz="2400" spc="-5" dirty="0">
                <a:latin typeface="Calibri"/>
                <a:cs typeface="Calibri"/>
              </a:rPr>
              <a:t>Any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contraindication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to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vaginal delivery</a:t>
            </a:r>
            <a:endParaRPr sz="2400" dirty="0">
              <a:latin typeface="Calibri"/>
              <a:cs typeface="Calibri"/>
            </a:endParaRPr>
          </a:p>
          <a:p>
            <a:pPr marL="469265" indent="-228600">
              <a:lnSpc>
                <a:spcPct val="100000"/>
              </a:lnSpc>
              <a:spcBef>
                <a:spcPts val="170"/>
              </a:spcBef>
              <a:buFont typeface="Arial MT"/>
              <a:buChar char="•"/>
              <a:tabLst>
                <a:tab pos="469265" algn="l"/>
                <a:tab pos="469900" algn="l"/>
              </a:tabLst>
            </a:pPr>
            <a:r>
              <a:rPr sz="2400" spc="-5" dirty="0">
                <a:latin typeface="Calibri"/>
                <a:cs typeface="Calibri"/>
              </a:rPr>
              <a:t>Inability to obtain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adequate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verbal</a:t>
            </a:r>
            <a:r>
              <a:rPr sz="2400" spc="2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consent</a:t>
            </a:r>
            <a:endParaRPr sz="2400" dirty="0">
              <a:latin typeface="Calibri"/>
              <a:cs typeface="Calibri"/>
            </a:endParaRPr>
          </a:p>
          <a:p>
            <a:pPr marL="469265" indent="-228600">
              <a:lnSpc>
                <a:spcPct val="100000"/>
              </a:lnSpc>
              <a:spcBef>
                <a:spcPts val="165"/>
              </a:spcBef>
              <a:buFont typeface="Arial MT"/>
              <a:buChar char="•"/>
              <a:tabLst>
                <a:tab pos="469265" algn="l"/>
                <a:tab pos="469900" algn="l"/>
              </a:tabLst>
            </a:pPr>
            <a:r>
              <a:rPr sz="2400" spc="-5" dirty="0">
                <a:latin typeface="Calibri"/>
                <a:cs typeface="Calibri"/>
              </a:rPr>
              <a:t>A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cervix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that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is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not </a:t>
            </a:r>
            <a:r>
              <a:rPr sz="2400" spc="-5" dirty="0">
                <a:latin typeface="Calibri"/>
                <a:cs typeface="Calibri"/>
              </a:rPr>
              <a:t>fully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dilated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or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retracted</a:t>
            </a:r>
            <a:endParaRPr sz="2400" dirty="0">
              <a:latin typeface="Calibri"/>
              <a:cs typeface="Calibri"/>
            </a:endParaRPr>
          </a:p>
          <a:p>
            <a:pPr marL="469265" indent="-228600">
              <a:lnSpc>
                <a:spcPct val="100000"/>
              </a:lnSpc>
              <a:spcBef>
                <a:spcPts val="160"/>
              </a:spcBef>
              <a:buFont typeface="Arial MT"/>
              <a:buChar char="•"/>
              <a:tabLst>
                <a:tab pos="469265" algn="l"/>
                <a:tab pos="469900" algn="l"/>
              </a:tabLst>
            </a:pPr>
            <a:r>
              <a:rPr sz="2400" spc="-5" dirty="0">
                <a:latin typeface="Calibri"/>
                <a:cs typeface="Calibri"/>
              </a:rPr>
              <a:t>Inability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to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determine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the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presentation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and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fetal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head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position</a:t>
            </a:r>
            <a:endParaRPr sz="2400" dirty="0">
              <a:latin typeface="Calibri"/>
              <a:cs typeface="Calibri"/>
            </a:endParaRPr>
          </a:p>
          <a:p>
            <a:pPr marL="469265" indent="-228600">
              <a:lnSpc>
                <a:spcPct val="100000"/>
              </a:lnSpc>
              <a:spcBef>
                <a:spcPts val="170"/>
              </a:spcBef>
              <a:buFont typeface="Arial MT"/>
              <a:buChar char="•"/>
              <a:tabLst>
                <a:tab pos="469265" algn="l"/>
                <a:tab pos="469900" algn="l"/>
              </a:tabLst>
            </a:pPr>
            <a:r>
              <a:rPr sz="2400" spc="-5" dirty="0">
                <a:latin typeface="Calibri"/>
                <a:cs typeface="Calibri"/>
              </a:rPr>
              <a:t>Inadequate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pelvic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size</a:t>
            </a:r>
            <a:endParaRPr sz="2400" dirty="0">
              <a:latin typeface="Calibri"/>
              <a:cs typeface="Calibri"/>
            </a:endParaRPr>
          </a:p>
          <a:p>
            <a:pPr marL="469265" indent="-228600">
              <a:lnSpc>
                <a:spcPct val="100000"/>
              </a:lnSpc>
              <a:spcBef>
                <a:spcPts val="155"/>
              </a:spcBef>
              <a:buFont typeface="Arial MT"/>
              <a:buChar char="•"/>
              <a:tabLst>
                <a:tab pos="469265" algn="l"/>
                <a:tab pos="469900" algn="l"/>
              </a:tabLst>
            </a:pPr>
            <a:r>
              <a:rPr sz="2400" spc="-5" dirty="0">
                <a:latin typeface="Calibri"/>
                <a:cs typeface="Calibri"/>
              </a:rPr>
              <a:t>Confirmed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cephalopelvic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disproportion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65"/>
              </a:spcBef>
            </a:pPr>
            <a:endParaRPr lang="en-US" sz="2400" b="1" spc="-5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sz="2400" b="1" spc="-5" dirty="0">
                <a:solidFill>
                  <a:srgbClr val="C00000"/>
                </a:solidFill>
                <a:latin typeface="Calibri"/>
                <a:cs typeface="Calibri"/>
              </a:rPr>
              <a:t>relative</a:t>
            </a:r>
            <a:r>
              <a:rPr sz="2400" b="1" spc="-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Calibri"/>
                <a:cs typeface="Calibri"/>
              </a:rPr>
              <a:t>contraindication</a:t>
            </a:r>
            <a:endParaRPr lang="en-US" sz="2400" b="1" spc="-5" dirty="0">
              <a:solidFill>
                <a:srgbClr val="C00000"/>
              </a:solidFill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65"/>
              </a:spcBef>
            </a:pPr>
            <a:endParaRPr sz="2400" dirty="0">
              <a:latin typeface="Calibri"/>
              <a:cs typeface="Calibri"/>
            </a:endParaRPr>
          </a:p>
          <a:p>
            <a:pPr marL="469265" indent="-228600">
              <a:lnSpc>
                <a:spcPct val="100000"/>
              </a:lnSpc>
              <a:spcBef>
                <a:spcPts val="170"/>
              </a:spcBef>
              <a:buFont typeface="Arial MT"/>
              <a:buChar char="•"/>
              <a:tabLst>
                <a:tab pos="469265" algn="l"/>
                <a:tab pos="469900" algn="l"/>
              </a:tabLst>
            </a:pPr>
            <a:r>
              <a:rPr sz="2400" spc="-5" dirty="0">
                <a:latin typeface="Calibri"/>
                <a:cs typeface="Calibri"/>
              </a:rPr>
              <a:t>Unsuccessful trial of vacuum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extraction</a:t>
            </a:r>
            <a:endParaRPr sz="2400" dirty="0">
              <a:latin typeface="Calibri"/>
              <a:cs typeface="Calibri"/>
            </a:endParaRPr>
          </a:p>
          <a:p>
            <a:pPr marL="469265" indent="-228600">
              <a:lnSpc>
                <a:spcPct val="100000"/>
              </a:lnSpc>
              <a:spcBef>
                <a:spcPts val="155"/>
              </a:spcBef>
              <a:buFont typeface="Arial MT"/>
              <a:buChar char="•"/>
              <a:tabLst>
                <a:tab pos="469265" algn="l"/>
                <a:tab pos="469900" algn="l"/>
              </a:tabLst>
            </a:pPr>
            <a:r>
              <a:rPr sz="2400" spc="-5" dirty="0">
                <a:latin typeface="Calibri"/>
                <a:cs typeface="Calibri"/>
              </a:rPr>
              <a:t>Absence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of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adequate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anesthesia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or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analgesia</a:t>
            </a:r>
            <a:endParaRPr sz="2400" dirty="0">
              <a:latin typeface="Calibri"/>
              <a:cs typeface="Calibri"/>
            </a:endParaRPr>
          </a:p>
          <a:p>
            <a:pPr marL="469265" indent="-228600">
              <a:lnSpc>
                <a:spcPct val="100000"/>
              </a:lnSpc>
              <a:spcBef>
                <a:spcPts val="170"/>
              </a:spcBef>
              <a:buFont typeface="Arial MT"/>
              <a:buChar char="•"/>
              <a:tabLst>
                <a:tab pos="469265" algn="l"/>
                <a:tab pos="469900" algn="l"/>
              </a:tabLst>
            </a:pPr>
            <a:r>
              <a:rPr sz="2400" spc="-5" dirty="0">
                <a:latin typeface="Calibri"/>
                <a:cs typeface="Calibri"/>
              </a:rPr>
              <a:t>Inadequate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facilities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and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support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staff</a:t>
            </a:r>
            <a:endParaRPr sz="2400" dirty="0">
              <a:latin typeface="Calibri"/>
              <a:cs typeface="Calibri"/>
            </a:endParaRPr>
          </a:p>
          <a:p>
            <a:pPr marL="469265" indent="-228600">
              <a:lnSpc>
                <a:spcPct val="100000"/>
              </a:lnSpc>
              <a:spcBef>
                <a:spcPts val="155"/>
              </a:spcBef>
              <a:buFont typeface="Arial MT"/>
              <a:buChar char="•"/>
              <a:tabLst>
                <a:tab pos="469265" algn="l"/>
                <a:tab pos="469900" algn="l"/>
              </a:tabLst>
            </a:pPr>
            <a:r>
              <a:rPr sz="2400" spc="-5" dirty="0">
                <a:latin typeface="Calibri"/>
                <a:cs typeface="Calibri"/>
              </a:rPr>
              <a:t>An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insufficiently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experienced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operator</a:t>
            </a:r>
            <a:endParaRPr sz="2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418313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41771" y="1303304"/>
            <a:ext cx="3677029" cy="4287599"/>
          </a:xfrm>
          <a:prstGeom prst="rect">
            <a:avLst/>
          </a:prstGeom>
        </p:spPr>
      </p:pic>
      <p:sp>
        <p:nvSpPr>
          <p:cNvPr id="5" name="object 4"/>
          <p:cNvSpPr txBox="1">
            <a:spLocks noGrp="1"/>
          </p:cNvSpPr>
          <p:nvPr>
            <p:ph type="title"/>
          </p:nvPr>
        </p:nvSpPr>
        <p:spPr>
          <a:xfrm>
            <a:off x="3318309" y="123373"/>
            <a:ext cx="5068045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Vacuum</a:t>
            </a:r>
          </a:p>
        </p:txBody>
      </p:sp>
      <p:sp>
        <p:nvSpPr>
          <p:cNvPr id="6" name="object 5"/>
          <p:cNvSpPr txBox="1"/>
          <p:nvPr/>
        </p:nvSpPr>
        <p:spPr>
          <a:xfrm>
            <a:off x="902004" y="1265581"/>
            <a:ext cx="6648327" cy="4492577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sz="2800" b="1" spc="-5" dirty="0">
                <a:latin typeface="Calibri"/>
                <a:cs typeface="Calibri"/>
              </a:rPr>
              <a:t>Definition</a:t>
            </a:r>
            <a:r>
              <a:rPr sz="2800" spc="-5" dirty="0">
                <a:latin typeface="Calibri"/>
                <a:cs typeface="Calibri"/>
              </a:rPr>
              <a:t>:</a:t>
            </a:r>
            <a:endParaRPr sz="2800" dirty="0">
              <a:latin typeface="Calibri"/>
              <a:cs typeface="Calibri"/>
            </a:endParaRPr>
          </a:p>
          <a:p>
            <a:pPr marL="12700" marR="194310">
              <a:lnSpc>
                <a:spcPct val="108800"/>
              </a:lnSpc>
            </a:pPr>
            <a:r>
              <a:rPr sz="2800" spc="-5" dirty="0">
                <a:latin typeface="Calibri"/>
                <a:cs typeface="Calibri"/>
              </a:rPr>
              <a:t>Traction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of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fetal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head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by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creating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negative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pressure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through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suction </a:t>
            </a:r>
            <a:r>
              <a:rPr sz="2800" spc="-34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cup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applied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to the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head.</a:t>
            </a:r>
            <a:endParaRPr sz="2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2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800" b="1" spc="-10" dirty="0">
                <a:latin typeface="Calibri"/>
                <a:cs typeface="Calibri"/>
              </a:rPr>
              <a:t>Types:</a:t>
            </a:r>
            <a:endParaRPr sz="2800" dirty="0">
              <a:latin typeface="Calibri"/>
              <a:cs typeface="Calibri"/>
            </a:endParaRPr>
          </a:p>
          <a:p>
            <a:pPr marL="413384" marR="5080" indent="-228600">
              <a:lnSpc>
                <a:spcPts val="2090"/>
              </a:lnSpc>
              <a:spcBef>
                <a:spcPts val="80"/>
              </a:spcBef>
              <a:buFont typeface="Wingdings"/>
              <a:buChar char=""/>
              <a:tabLst>
                <a:tab pos="413384" algn="l"/>
                <a:tab pos="414020" algn="l"/>
              </a:tabLst>
            </a:pPr>
            <a:r>
              <a:rPr sz="2800" b="1" spc="-5" dirty="0">
                <a:latin typeface="Calibri"/>
                <a:cs typeface="Calibri"/>
              </a:rPr>
              <a:t>Soft</a:t>
            </a:r>
            <a:r>
              <a:rPr sz="2800" b="1" spc="15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Cups</a:t>
            </a:r>
            <a:r>
              <a:rPr sz="2800" b="1" spc="17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(polyethylene</a:t>
            </a:r>
            <a:r>
              <a:rPr sz="2800" spc="15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or</a:t>
            </a:r>
            <a:r>
              <a:rPr sz="2800" spc="16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silastic):</a:t>
            </a:r>
            <a:r>
              <a:rPr sz="2800" spc="17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are</a:t>
            </a:r>
            <a:r>
              <a:rPr sz="2800" spc="15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associated</a:t>
            </a:r>
            <a:r>
              <a:rPr sz="2800" spc="15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with</a:t>
            </a:r>
            <a:r>
              <a:rPr sz="2800" spc="16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less</a:t>
            </a:r>
            <a:r>
              <a:rPr sz="2800" spc="16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scalp </a:t>
            </a:r>
            <a:r>
              <a:rPr sz="2800" spc="-35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injuries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and appropriate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for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occipitoanterior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position.</a:t>
            </a:r>
            <a:endParaRPr sz="2800" dirty="0">
              <a:latin typeface="Calibri"/>
              <a:cs typeface="Calibri"/>
            </a:endParaRPr>
          </a:p>
          <a:p>
            <a:pPr marL="413384" indent="-229235">
              <a:lnSpc>
                <a:spcPct val="100000"/>
              </a:lnSpc>
              <a:spcBef>
                <a:spcPts val="75"/>
              </a:spcBef>
              <a:buFont typeface="Wingdings"/>
              <a:buChar char=""/>
              <a:tabLst>
                <a:tab pos="413384" algn="l"/>
                <a:tab pos="414020" algn="l"/>
              </a:tabLst>
            </a:pPr>
            <a:r>
              <a:rPr sz="28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There </a:t>
            </a:r>
            <a:r>
              <a:rPr sz="28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is</a:t>
            </a:r>
            <a:r>
              <a:rPr sz="2800" b="1" u="heavy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higher</a:t>
            </a:r>
            <a:r>
              <a:rPr sz="2800" b="1" u="heavy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rate </a:t>
            </a:r>
            <a:r>
              <a:rPr sz="28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of</a:t>
            </a:r>
            <a:r>
              <a:rPr sz="28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failure</a:t>
            </a:r>
            <a:r>
              <a:rPr sz="28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with</a:t>
            </a:r>
            <a:r>
              <a:rPr sz="28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soft</a:t>
            </a:r>
            <a:r>
              <a:rPr sz="2800" b="1" u="heavy" spc="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cups.</a:t>
            </a:r>
            <a:endParaRPr sz="2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127656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31875" y="1236685"/>
            <a:ext cx="4446970" cy="3688012"/>
          </a:xfrm>
          <a:prstGeom prst="rect">
            <a:avLst/>
          </a:prstGeom>
        </p:spPr>
      </p:pic>
      <p:sp>
        <p:nvSpPr>
          <p:cNvPr id="5" name="object 6"/>
          <p:cNvSpPr txBox="1"/>
          <p:nvPr/>
        </p:nvSpPr>
        <p:spPr>
          <a:xfrm>
            <a:off x="907665" y="1403049"/>
            <a:ext cx="5187315" cy="317978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0665" marR="5080" indent="-228600">
              <a:lnSpc>
                <a:spcPct val="108400"/>
              </a:lnSpc>
              <a:spcBef>
                <a:spcPts val="105"/>
              </a:spcBef>
              <a:buFont typeface="Wingdings"/>
              <a:buChar char=""/>
              <a:tabLst>
                <a:tab pos="240665" algn="l"/>
                <a:tab pos="241300" algn="l"/>
              </a:tabLst>
            </a:pPr>
            <a:r>
              <a:rPr sz="3200" b="1" spc="-5" dirty="0">
                <a:latin typeface="Calibri"/>
                <a:cs typeface="Calibri"/>
              </a:rPr>
              <a:t>Rigid </a:t>
            </a:r>
            <a:r>
              <a:rPr sz="3200" b="1" spc="-10" dirty="0">
                <a:latin typeface="Calibri"/>
                <a:cs typeface="Calibri"/>
              </a:rPr>
              <a:t>cups</a:t>
            </a:r>
            <a:r>
              <a:rPr sz="3200" b="1" spc="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(Metal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or Plastic)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are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more </a:t>
            </a:r>
            <a:r>
              <a:rPr sz="3200" spc="-5" dirty="0">
                <a:latin typeface="Calibri"/>
                <a:cs typeface="Calibri"/>
              </a:rPr>
              <a:t>suitable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for 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occipitoposterior,</a:t>
            </a:r>
            <a:r>
              <a:rPr sz="3200" b="1" spc="35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transverse</a:t>
            </a:r>
            <a:r>
              <a:rPr sz="3200" spc="-5" dirty="0">
                <a:latin typeface="Calibri"/>
                <a:cs typeface="Calibri"/>
              </a:rPr>
              <a:t>,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and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difficult</a:t>
            </a:r>
            <a:r>
              <a:rPr sz="3200" b="1" spc="15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occipitoanterior </a:t>
            </a:r>
            <a:r>
              <a:rPr sz="3200" b="1" spc="-34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position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where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the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infant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is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larger.</a:t>
            </a:r>
            <a:endParaRPr sz="32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611529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934974" y="331470"/>
            <a:ext cx="10103140" cy="6069330"/>
          </a:xfrm>
          <a:custGeom>
            <a:avLst/>
            <a:gdLst/>
            <a:ahLst/>
            <a:cxnLst/>
            <a:rect l="l" t="t" r="r" b="b"/>
            <a:pathLst>
              <a:path w="6463665" h="3810000">
                <a:moveTo>
                  <a:pt x="0" y="3810000"/>
                </a:moveTo>
                <a:lnTo>
                  <a:pt x="6463283" y="3810000"/>
                </a:lnTo>
                <a:lnTo>
                  <a:pt x="6463283" y="0"/>
                </a:lnTo>
                <a:lnTo>
                  <a:pt x="0" y="0"/>
                </a:lnTo>
                <a:lnTo>
                  <a:pt x="0" y="3810000"/>
                </a:lnTo>
                <a:close/>
              </a:path>
            </a:pathLst>
          </a:custGeom>
          <a:ln w="28956">
            <a:solidFill>
              <a:srgbClr val="A6D7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Rectangle 4"/>
          <p:cNvSpPr/>
          <p:nvPr/>
        </p:nvSpPr>
        <p:spPr>
          <a:xfrm>
            <a:off x="1166947" y="756078"/>
            <a:ext cx="9544595" cy="48835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7160">
              <a:lnSpc>
                <a:spcPct val="100000"/>
              </a:lnSpc>
              <a:spcBef>
                <a:spcPts val="1060"/>
              </a:spcBef>
            </a:pPr>
            <a:r>
              <a:rPr lang="en-US" sz="2400" b="1" spc="-5" dirty="0">
                <a:solidFill>
                  <a:srgbClr val="00AF50"/>
                </a:solidFill>
                <a:cs typeface="Calibri"/>
              </a:rPr>
              <a:t>Safety</a:t>
            </a:r>
            <a:r>
              <a:rPr lang="en-US" sz="2400" b="1" spc="5" dirty="0">
                <a:solidFill>
                  <a:srgbClr val="00AF50"/>
                </a:solidFill>
                <a:cs typeface="Calibri"/>
              </a:rPr>
              <a:t> </a:t>
            </a:r>
            <a:r>
              <a:rPr lang="en-US" sz="2400" b="1" spc="-10" dirty="0">
                <a:solidFill>
                  <a:srgbClr val="00AF50"/>
                </a:solidFill>
                <a:cs typeface="Calibri"/>
              </a:rPr>
              <a:t>criteria</a:t>
            </a:r>
            <a:r>
              <a:rPr lang="en-US" sz="2400" b="1" dirty="0">
                <a:solidFill>
                  <a:srgbClr val="00AF50"/>
                </a:solidFill>
                <a:cs typeface="Calibri"/>
              </a:rPr>
              <a:t> </a:t>
            </a:r>
            <a:r>
              <a:rPr lang="en-US" sz="2400" b="1" spc="-5" dirty="0">
                <a:solidFill>
                  <a:srgbClr val="00AF50"/>
                </a:solidFill>
                <a:cs typeface="Calibri"/>
              </a:rPr>
              <a:t>for</a:t>
            </a:r>
            <a:r>
              <a:rPr lang="en-US" sz="2400" b="1" spc="25" dirty="0">
                <a:solidFill>
                  <a:srgbClr val="00AF50"/>
                </a:solidFill>
                <a:cs typeface="Calibri"/>
              </a:rPr>
              <a:t> </a:t>
            </a:r>
            <a:r>
              <a:rPr lang="en-US" sz="2400" b="1" spc="-5" dirty="0">
                <a:solidFill>
                  <a:srgbClr val="00AF50"/>
                </a:solidFill>
                <a:cs typeface="Calibri"/>
              </a:rPr>
              <a:t>vacuum</a:t>
            </a:r>
            <a:r>
              <a:rPr lang="en-US" sz="2400" b="1" spc="10" dirty="0">
                <a:solidFill>
                  <a:srgbClr val="00AF50"/>
                </a:solidFill>
                <a:cs typeface="Calibri"/>
              </a:rPr>
              <a:t> </a:t>
            </a:r>
            <a:r>
              <a:rPr lang="en-US" sz="2400" b="1" spc="-5" dirty="0">
                <a:solidFill>
                  <a:srgbClr val="00AF50"/>
                </a:solidFill>
                <a:cs typeface="Calibri"/>
              </a:rPr>
              <a:t>vaginal</a:t>
            </a:r>
            <a:r>
              <a:rPr lang="en-US" sz="2400" b="1" dirty="0">
                <a:solidFill>
                  <a:srgbClr val="00AF50"/>
                </a:solidFill>
                <a:cs typeface="Calibri"/>
              </a:rPr>
              <a:t> </a:t>
            </a:r>
            <a:r>
              <a:rPr lang="en-US" sz="2400" b="1" spc="-10" dirty="0">
                <a:solidFill>
                  <a:srgbClr val="00AF50"/>
                </a:solidFill>
                <a:cs typeface="Calibri"/>
              </a:rPr>
              <a:t>delivery</a:t>
            </a:r>
            <a:r>
              <a:rPr lang="en-US" sz="2400" b="1" spc="10" dirty="0">
                <a:solidFill>
                  <a:srgbClr val="00AF50"/>
                </a:solidFill>
                <a:cs typeface="Calibri"/>
              </a:rPr>
              <a:t> </a:t>
            </a:r>
            <a:r>
              <a:rPr lang="en-US" sz="2400" b="1" spc="-5" dirty="0">
                <a:solidFill>
                  <a:srgbClr val="00AF50"/>
                </a:solidFill>
                <a:cs typeface="Calibri"/>
              </a:rPr>
              <a:t>(assisted)</a:t>
            </a:r>
            <a:endParaRPr lang="en-US" sz="2400" dirty="0">
              <a:cs typeface="Calibri"/>
            </a:endParaRPr>
          </a:p>
          <a:p>
            <a:pPr marL="137160">
              <a:lnSpc>
                <a:spcPct val="100000"/>
              </a:lnSpc>
              <a:spcBef>
                <a:spcPts val="960"/>
              </a:spcBef>
            </a:pPr>
            <a:r>
              <a:rPr lang="en-US" sz="2400" spc="-5" dirty="0">
                <a:cs typeface="Calibri"/>
              </a:rPr>
              <a:t>After</a:t>
            </a:r>
            <a:r>
              <a:rPr lang="en-US" sz="2400" spc="-15" dirty="0">
                <a:cs typeface="Calibri"/>
              </a:rPr>
              <a:t> </a:t>
            </a:r>
            <a:r>
              <a:rPr lang="en-US" sz="2400" spc="-5" dirty="0">
                <a:cs typeface="Calibri"/>
              </a:rPr>
              <a:t>full</a:t>
            </a:r>
            <a:r>
              <a:rPr lang="en-US" sz="2400" dirty="0">
                <a:cs typeface="Calibri"/>
              </a:rPr>
              <a:t> </a:t>
            </a:r>
            <a:r>
              <a:rPr lang="en-US" sz="2400" spc="-5" dirty="0">
                <a:cs typeface="Calibri"/>
              </a:rPr>
              <a:t>abdominal</a:t>
            </a:r>
            <a:r>
              <a:rPr lang="en-US" sz="2400" dirty="0">
                <a:cs typeface="Calibri"/>
              </a:rPr>
              <a:t> </a:t>
            </a:r>
            <a:r>
              <a:rPr lang="en-US" sz="2400" spc="-5" dirty="0">
                <a:cs typeface="Calibri"/>
              </a:rPr>
              <a:t>and vaginal examination</a:t>
            </a:r>
            <a:endParaRPr lang="en-US" sz="2400" dirty="0">
              <a:cs typeface="Calibri"/>
            </a:endParaRPr>
          </a:p>
          <a:p>
            <a:pPr marL="594360" indent="-229235">
              <a:lnSpc>
                <a:spcPct val="100000"/>
              </a:lnSpc>
              <a:spcBef>
                <a:spcPts val="1045"/>
              </a:spcBef>
              <a:buFont typeface="Symbol"/>
              <a:buChar char=""/>
              <a:tabLst>
                <a:tab pos="594360" algn="l"/>
                <a:tab pos="594995" algn="l"/>
              </a:tabLst>
            </a:pPr>
            <a:r>
              <a:rPr lang="en-US" sz="2400" spc="-10" dirty="0">
                <a:cs typeface="Calibri"/>
              </a:rPr>
              <a:t>Head</a:t>
            </a:r>
            <a:r>
              <a:rPr lang="en-US" sz="2400" spc="-5" dirty="0">
                <a:cs typeface="Calibri"/>
              </a:rPr>
              <a:t> engagement</a:t>
            </a:r>
            <a:r>
              <a:rPr lang="en-US" sz="2400" spc="5" dirty="0">
                <a:cs typeface="Calibri"/>
              </a:rPr>
              <a:t> </a:t>
            </a:r>
            <a:r>
              <a:rPr lang="en-US" sz="2400" dirty="0">
                <a:cs typeface="Calibri"/>
              </a:rPr>
              <a:t>is </a:t>
            </a:r>
            <a:r>
              <a:rPr lang="en-US" sz="2400" spc="-5" dirty="0">
                <a:cs typeface="Calibri"/>
              </a:rPr>
              <a:t>1/5</a:t>
            </a:r>
            <a:r>
              <a:rPr lang="en-US" sz="2400" spc="-10" dirty="0">
                <a:cs typeface="Calibri"/>
              </a:rPr>
              <a:t> </a:t>
            </a:r>
            <a:r>
              <a:rPr lang="en-US" sz="2400" dirty="0">
                <a:cs typeface="Calibri"/>
              </a:rPr>
              <a:t>or</a:t>
            </a:r>
            <a:r>
              <a:rPr lang="en-US" sz="2400" spc="-5" dirty="0">
                <a:cs typeface="Calibri"/>
              </a:rPr>
              <a:t> 0/5</a:t>
            </a:r>
            <a:r>
              <a:rPr lang="en-US" sz="2400" spc="-10" dirty="0">
                <a:cs typeface="Calibri"/>
              </a:rPr>
              <a:t> </a:t>
            </a:r>
            <a:r>
              <a:rPr lang="en-US" sz="2400" spc="-5" dirty="0">
                <a:cs typeface="Calibri"/>
              </a:rPr>
              <a:t>in</a:t>
            </a:r>
            <a:r>
              <a:rPr lang="en-US" sz="2400" spc="15" dirty="0">
                <a:cs typeface="Calibri"/>
              </a:rPr>
              <a:t> </a:t>
            </a:r>
            <a:r>
              <a:rPr lang="en-US" sz="2400" spc="-5" dirty="0">
                <a:cs typeface="Calibri"/>
              </a:rPr>
              <a:t>role</a:t>
            </a:r>
            <a:r>
              <a:rPr lang="en-US" sz="2400" dirty="0">
                <a:cs typeface="Calibri"/>
              </a:rPr>
              <a:t> </a:t>
            </a:r>
            <a:r>
              <a:rPr lang="en-US" sz="2400" spc="-5" dirty="0">
                <a:cs typeface="Calibri"/>
              </a:rPr>
              <a:t>of</a:t>
            </a:r>
            <a:r>
              <a:rPr lang="en-US" sz="2400" dirty="0">
                <a:cs typeface="Calibri"/>
              </a:rPr>
              <a:t> </a:t>
            </a:r>
            <a:r>
              <a:rPr lang="en-US" sz="2400" spc="-5" dirty="0">
                <a:cs typeface="Calibri"/>
              </a:rPr>
              <a:t>fife</a:t>
            </a:r>
            <a:r>
              <a:rPr lang="en-US" sz="2400" spc="5" dirty="0">
                <a:cs typeface="Calibri"/>
              </a:rPr>
              <a:t> </a:t>
            </a:r>
            <a:r>
              <a:rPr lang="en-US" sz="2400" spc="-5" dirty="0">
                <a:cs typeface="Calibri"/>
              </a:rPr>
              <a:t>(stations</a:t>
            </a:r>
            <a:r>
              <a:rPr lang="en-US" sz="2400" dirty="0">
                <a:cs typeface="Calibri"/>
              </a:rPr>
              <a:t> </a:t>
            </a:r>
            <a:r>
              <a:rPr lang="en-US" sz="2400" spc="-5" dirty="0">
                <a:cs typeface="Calibri"/>
              </a:rPr>
              <a:t>0/+1/=2+3)</a:t>
            </a:r>
            <a:endParaRPr lang="en-US" sz="2400" dirty="0">
              <a:cs typeface="Calibri"/>
            </a:endParaRPr>
          </a:p>
          <a:p>
            <a:pPr marL="594360" indent="-229235">
              <a:lnSpc>
                <a:spcPct val="100000"/>
              </a:lnSpc>
              <a:spcBef>
                <a:spcPts val="1055"/>
              </a:spcBef>
              <a:buFont typeface="Symbol"/>
              <a:buChar char=""/>
              <a:tabLst>
                <a:tab pos="594360" algn="l"/>
                <a:tab pos="594995" algn="l"/>
              </a:tabLst>
            </a:pPr>
            <a:r>
              <a:rPr lang="en-US" sz="2400" spc="-5" dirty="0">
                <a:cs typeface="Calibri"/>
              </a:rPr>
              <a:t>Fully</a:t>
            </a:r>
            <a:r>
              <a:rPr lang="en-US" sz="2400" spc="-20" dirty="0">
                <a:cs typeface="Calibri"/>
              </a:rPr>
              <a:t> </a:t>
            </a:r>
            <a:r>
              <a:rPr lang="en-US" sz="2400" spc="-5" dirty="0">
                <a:cs typeface="Calibri"/>
              </a:rPr>
              <a:t>dilated</a:t>
            </a:r>
            <a:r>
              <a:rPr lang="en-US" sz="2400" spc="-20" dirty="0">
                <a:cs typeface="Calibri"/>
              </a:rPr>
              <a:t> </a:t>
            </a:r>
            <a:r>
              <a:rPr lang="en-US" sz="2400" spc="-5" dirty="0">
                <a:cs typeface="Calibri"/>
              </a:rPr>
              <a:t>cervix</a:t>
            </a:r>
            <a:endParaRPr lang="en-US" sz="2400" dirty="0">
              <a:cs typeface="Calibri"/>
            </a:endParaRPr>
          </a:p>
          <a:p>
            <a:pPr marL="594360" indent="-229235">
              <a:lnSpc>
                <a:spcPct val="100000"/>
              </a:lnSpc>
              <a:spcBef>
                <a:spcPts val="1045"/>
              </a:spcBef>
              <a:buFont typeface="Symbol"/>
              <a:buChar char=""/>
              <a:tabLst>
                <a:tab pos="594360" algn="l"/>
                <a:tab pos="594995" algn="l"/>
              </a:tabLst>
            </a:pPr>
            <a:r>
              <a:rPr lang="en-US" sz="2400" spc="-5" dirty="0">
                <a:cs typeface="Calibri"/>
              </a:rPr>
              <a:t>Membrane</a:t>
            </a:r>
            <a:r>
              <a:rPr lang="en-US" sz="2400" spc="-20" dirty="0">
                <a:cs typeface="Calibri"/>
              </a:rPr>
              <a:t> </a:t>
            </a:r>
            <a:r>
              <a:rPr lang="en-US" sz="2400" spc="-5" dirty="0">
                <a:cs typeface="Calibri"/>
              </a:rPr>
              <a:t>ruptured</a:t>
            </a:r>
            <a:endParaRPr lang="en-US" sz="2400" dirty="0">
              <a:cs typeface="Calibri"/>
            </a:endParaRPr>
          </a:p>
          <a:p>
            <a:pPr marL="594360" marR="509270" indent="-228600">
              <a:lnSpc>
                <a:spcPct val="108100"/>
              </a:lnSpc>
              <a:spcBef>
                <a:spcPts val="900"/>
              </a:spcBef>
              <a:buFont typeface="Symbol"/>
              <a:buChar char=""/>
              <a:tabLst>
                <a:tab pos="594360" algn="l"/>
                <a:tab pos="594995" algn="l"/>
              </a:tabLst>
            </a:pPr>
            <a:r>
              <a:rPr lang="en-US" sz="2400" spc="-5" dirty="0">
                <a:cs typeface="Calibri"/>
              </a:rPr>
              <a:t>Exact</a:t>
            </a:r>
            <a:r>
              <a:rPr lang="en-US" sz="2400" dirty="0">
                <a:cs typeface="Calibri"/>
              </a:rPr>
              <a:t> </a:t>
            </a:r>
            <a:r>
              <a:rPr lang="en-US" sz="2400" spc="-5" dirty="0">
                <a:cs typeface="Calibri"/>
              </a:rPr>
              <a:t>position of the </a:t>
            </a:r>
            <a:r>
              <a:rPr lang="en-US" sz="2400" spc="-10" dirty="0">
                <a:cs typeface="Calibri"/>
              </a:rPr>
              <a:t>head</a:t>
            </a:r>
            <a:r>
              <a:rPr lang="en-US" sz="2400" spc="15" dirty="0">
                <a:cs typeface="Calibri"/>
              </a:rPr>
              <a:t> </a:t>
            </a:r>
            <a:r>
              <a:rPr lang="en-US" sz="2400" spc="-5" dirty="0">
                <a:cs typeface="Calibri"/>
              </a:rPr>
              <a:t>must be</a:t>
            </a:r>
            <a:r>
              <a:rPr lang="en-US" sz="2400" dirty="0">
                <a:cs typeface="Calibri"/>
              </a:rPr>
              <a:t> </a:t>
            </a:r>
            <a:r>
              <a:rPr lang="en-US" sz="2400" spc="-5" dirty="0">
                <a:cs typeface="Calibri"/>
              </a:rPr>
              <a:t>determined</a:t>
            </a:r>
            <a:r>
              <a:rPr lang="en-US" sz="2400" spc="10" dirty="0">
                <a:cs typeface="Calibri"/>
              </a:rPr>
              <a:t> </a:t>
            </a:r>
            <a:r>
              <a:rPr lang="en-US" sz="2400" spc="-5" dirty="0">
                <a:cs typeface="Calibri"/>
              </a:rPr>
              <a:t>to</a:t>
            </a:r>
            <a:r>
              <a:rPr lang="en-US" sz="2400" dirty="0">
                <a:cs typeface="Calibri"/>
              </a:rPr>
              <a:t> place </a:t>
            </a:r>
            <a:r>
              <a:rPr lang="en-US" sz="2400" spc="-5" dirty="0">
                <a:cs typeface="Calibri"/>
              </a:rPr>
              <a:t>the </a:t>
            </a:r>
            <a:r>
              <a:rPr lang="en-US" sz="2400" spc="-345" dirty="0">
                <a:cs typeface="Calibri"/>
              </a:rPr>
              <a:t> </a:t>
            </a:r>
            <a:r>
              <a:rPr lang="en-US" sz="2400" spc="-5" dirty="0">
                <a:cs typeface="Calibri"/>
              </a:rPr>
              <a:t>instrument</a:t>
            </a:r>
            <a:r>
              <a:rPr lang="en-US" sz="2400" spc="-10" dirty="0">
                <a:cs typeface="Calibri"/>
              </a:rPr>
              <a:t> </a:t>
            </a:r>
            <a:r>
              <a:rPr lang="en-US" sz="2400" spc="-5" dirty="0">
                <a:cs typeface="Calibri"/>
              </a:rPr>
              <a:t>correctly</a:t>
            </a:r>
            <a:endParaRPr lang="en-US" sz="2400" dirty="0">
              <a:cs typeface="Calibri"/>
            </a:endParaRPr>
          </a:p>
          <a:p>
            <a:pPr marL="594360" indent="-229235">
              <a:lnSpc>
                <a:spcPct val="100000"/>
              </a:lnSpc>
              <a:spcBef>
                <a:spcPts val="1045"/>
              </a:spcBef>
              <a:buFont typeface="Symbol"/>
              <a:buChar char=""/>
              <a:tabLst>
                <a:tab pos="594360" algn="l"/>
                <a:tab pos="594995" algn="l"/>
              </a:tabLst>
            </a:pPr>
            <a:r>
              <a:rPr lang="en-US" sz="2400" b="1" spc="-5" dirty="0">
                <a:solidFill>
                  <a:srgbClr val="FF0066"/>
                </a:solidFill>
                <a:cs typeface="Calibri"/>
              </a:rPr>
              <a:t>Cannot use</a:t>
            </a:r>
            <a:r>
              <a:rPr lang="en-US" sz="2400" b="1" spc="5" dirty="0">
                <a:solidFill>
                  <a:srgbClr val="FF0066"/>
                </a:solidFill>
                <a:cs typeface="Calibri"/>
              </a:rPr>
              <a:t> </a:t>
            </a:r>
            <a:r>
              <a:rPr lang="en-US" sz="2400" b="1" spc="-5" dirty="0">
                <a:solidFill>
                  <a:srgbClr val="FF0066"/>
                </a:solidFill>
                <a:cs typeface="Calibri"/>
              </a:rPr>
              <a:t>in</a:t>
            </a:r>
            <a:r>
              <a:rPr lang="en-US" sz="2400" b="1" spc="5" dirty="0">
                <a:solidFill>
                  <a:srgbClr val="FF0066"/>
                </a:solidFill>
                <a:cs typeface="Calibri"/>
              </a:rPr>
              <a:t> </a:t>
            </a:r>
            <a:r>
              <a:rPr lang="en-US" sz="2400" b="1" spc="-5" dirty="0">
                <a:solidFill>
                  <a:srgbClr val="FF0066"/>
                </a:solidFill>
                <a:cs typeface="Calibri"/>
              </a:rPr>
              <a:t>breech</a:t>
            </a:r>
            <a:r>
              <a:rPr lang="en-US" sz="2400" b="1" spc="-15" dirty="0">
                <a:solidFill>
                  <a:srgbClr val="FF0066"/>
                </a:solidFill>
                <a:cs typeface="Calibri"/>
              </a:rPr>
              <a:t> </a:t>
            </a:r>
            <a:r>
              <a:rPr lang="en-US" sz="2400" b="1" spc="-5" dirty="0">
                <a:solidFill>
                  <a:srgbClr val="FF0066"/>
                </a:solidFill>
                <a:cs typeface="Calibri"/>
              </a:rPr>
              <a:t>and</a:t>
            </a:r>
            <a:r>
              <a:rPr lang="en-US" sz="2400" b="1" spc="-15" dirty="0">
                <a:solidFill>
                  <a:srgbClr val="FF0066"/>
                </a:solidFill>
                <a:cs typeface="Calibri"/>
              </a:rPr>
              <a:t> </a:t>
            </a:r>
            <a:r>
              <a:rPr lang="en-US" sz="2400" b="1" spc="-5" dirty="0">
                <a:solidFill>
                  <a:srgbClr val="FF0066"/>
                </a:solidFill>
                <a:cs typeface="Calibri"/>
              </a:rPr>
              <a:t>preterm</a:t>
            </a:r>
            <a:r>
              <a:rPr lang="en-US" sz="2400" b="1" dirty="0">
                <a:solidFill>
                  <a:srgbClr val="FF0066"/>
                </a:solidFill>
                <a:cs typeface="Calibri"/>
              </a:rPr>
              <a:t> </a:t>
            </a:r>
            <a:r>
              <a:rPr lang="en-US" sz="2400" b="1" spc="-5" dirty="0">
                <a:solidFill>
                  <a:srgbClr val="FF0066"/>
                </a:solidFill>
                <a:cs typeface="Calibri"/>
              </a:rPr>
              <a:t>babies.</a:t>
            </a:r>
            <a:endParaRPr lang="en-US" sz="2400" dirty="0">
              <a:cs typeface="Calibri"/>
            </a:endParaRPr>
          </a:p>
          <a:p>
            <a:pPr marL="594360" indent="-229235">
              <a:lnSpc>
                <a:spcPct val="100000"/>
              </a:lnSpc>
              <a:spcBef>
                <a:spcPts val="1060"/>
              </a:spcBef>
              <a:buFont typeface="Symbol"/>
              <a:buChar char=""/>
              <a:tabLst>
                <a:tab pos="594360" algn="l"/>
                <a:tab pos="594995" algn="l"/>
              </a:tabLst>
            </a:pPr>
            <a:r>
              <a:rPr lang="en-US" sz="2400" spc="-5" dirty="0">
                <a:cs typeface="Calibri"/>
              </a:rPr>
              <a:t>Caput</a:t>
            </a:r>
            <a:r>
              <a:rPr lang="en-US" sz="2400" dirty="0">
                <a:cs typeface="Calibri"/>
              </a:rPr>
              <a:t> </a:t>
            </a:r>
            <a:r>
              <a:rPr lang="en-US" sz="2400" spc="-5" dirty="0">
                <a:cs typeface="Calibri"/>
              </a:rPr>
              <a:t>or</a:t>
            </a:r>
            <a:r>
              <a:rPr lang="en-US" sz="2400" spc="-15" dirty="0">
                <a:cs typeface="Calibri"/>
              </a:rPr>
              <a:t> </a:t>
            </a:r>
            <a:r>
              <a:rPr lang="en-US" sz="2400" spc="-5" dirty="0">
                <a:cs typeface="Calibri"/>
              </a:rPr>
              <a:t>molding are</a:t>
            </a:r>
            <a:r>
              <a:rPr lang="en-US" sz="2400" spc="-15" dirty="0">
                <a:cs typeface="Calibri"/>
              </a:rPr>
              <a:t> </a:t>
            </a:r>
            <a:r>
              <a:rPr lang="en-US" sz="2400" spc="-5" dirty="0">
                <a:cs typeface="Calibri"/>
              </a:rPr>
              <a:t>no than</a:t>
            </a:r>
            <a:r>
              <a:rPr lang="en-US" sz="2400" dirty="0">
                <a:cs typeface="Calibri"/>
              </a:rPr>
              <a:t> </a:t>
            </a:r>
            <a:r>
              <a:rPr lang="en-US" sz="2400" spc="-5" dirty="0">
                <a:cs typeface="Calibri"/>
              </a:rPr>
              <a:t>moderate</a:t>
            </a:r>
            <a:endParaRPr lang="en-US" sz="2400" dirty="0">
              <a:cs typeface="Calibri"/>
            </a:endParaRPr>
          </a:p>
          <a:p>
            <a:pPr marL="594360" indent="-229235">
              <a:lnSpc>
                <a:spcPct val="100000"/>
              </a:lnSpc>
              <a:spcBef>
                <a:spcPts val="1045"/>
              </a:spcBef>
              <a:buFont typeface="Symbol"/>
              <a:buChar char=""/>
              <a:tabLst>
                <a:tab pos="594360" algn="l"/>
                <a:tab pos="594995" algn="l"/>
              </a:tabLst>
            </a:pPr>
            <a:r>
              <a:rPr lang="en-US" sz="2400" spc="-5" dirty="0">
                <a:cs typeface="Calibri"/>
              </a:rPr>
              <a:t>Pelvis</a:t>
            </a:r>
            <a:r>
              <a:rPr lang="en-US" sz="2400" spc="-10" dirty="0">
                <a:cs typeface="Calibri"/>
              </a:rPr>
              <a:t> </a:t>
            </a:r>
            <a:r>
              <a:rPr lang="en-US" sz="2400" dirty="0">
                <a:cs typeface="Calibri"/>
              </a:rPr>
              <a:t>is</a:t>
            </a:r>
            <a:r>
              <a:rPr lang="en-US" sz="2400" spc="-10" dirty="0">
                <a:cs typeface="Calibri"/>
              </a:rPr>
              <a:t> deemed</a:t>
            </a:r>
            <a:r>
              <a:rPr lang="en-US" sz="2400" spc="-15" dirty="0">
                <a:cs typeface="Calibri"/>
              </a:rPr>
              <a:t> </a:t>
            </a:r>
            <a:r>
              <a:rPr lang="en-US" sz="2400" spc="-5" dirty="0">
                <a:cs typeface="Calibri"/>
              </a:rPr>
              <a:t>adequate</a:t>
            </a:r>
            <a:endParaRPr lang="en-US" sz="24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335199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58446" y="642148"/>
            <a:ext cx="4351062" cy="4948754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608946" y="748718"/>
            <a:ext cx="5556721" cy="1369477"/>
          </a:xfrm>
          <a:prstGeom prst="rect">
            <a:avLst/>
          </a:prstGeom>
          <a:ln w="28955">
            <a:solidFill>
              <a:srgbClr val="FF0066"/>
            </a:solidFill>
          </a:ln>
        </p:spPr>
        <p:txBody>
          <a:bodyPr vert="horz" wrap="square" lIns="0" tIns="27305" rIns="0" bIns="0" rtlCol="0">
            <a:spAutoFit/>
          </a:bodyPr>
          <a:lstStyle/>
          <a:p>
            <a:pPr marL="104139" marR="169545">
              <a:lnSpc>
                <a:spcPct val="108600"/>
              </a:lnSpc>
              <a:spcBef>
                <a:spcPts val="215"/>
              </a:spcBef>
            </a:pPr>
            <a:r>
              <a:rPr sz="2000" spc="-5" dirty="0">
                <a:latin typeface="Calibri"/>
                <a:cs typeface="Calibri"/>
              </a:rPr>
              <a:t>The </a:t>
            </a:r>
            <a:r>
              <a:rPr sz="2000" spc="-5" dirty="0">
                <a:solidFill>
                  <a:srgbClr val="FF0066"/>
                </a:solidFill>
                <a:latin typeface="Calibri"/>
                <a:cs typeface="Calibri"/>
              </a:rPr>
              <a:t>FLEXION </a:t>
            </a:r>
            <a:r>
              <a:rPr sz="2000" dirty="0">
                <a:solidFill>
                  <a:srgbClr val="FF0066"/>
                </a:solidFill>
                <a:latin typeface="Calibri"/>
                <a:cs typeface="Calibri"/>
              </a:rPr>
              <a:t>POINT </a:t>
            </a:r>
            <a:r>
              <a:rPr sz="2000" spc="-5" dirty="0">
                <a:latin typeface="Calibri"/>
                <a:cs typeface="Calibri"/>
              </a:rPr>
              <a:t>is a point 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over</a:t>
            </a:r>
            <a:r>
              <a:rPr sz="2000" spc="-5" dirty="0">
                <a:latin typeface="Calibri"/>
                <a:cs typeface="Calibri"/>
              </a:rPr>
              <a:t> the sagittal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suture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of the 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fetal skull,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located 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approximately 6 </a:t>
            </a:r>
            <a:r>
              <a:rPr sz="2000" dirty="0">
                <a:latin typeface="Calibri"/>
                <a:cs typeface="Calibri"/>
              </a:rPr>
              <a:t>cm </a:t>
            </a:r>
            <a:r>
              <a:rPr sz="2000" spc="-5" dirty="0">
                <a:latin typeface="Calibri"/>
                <a:cs typeface="Calibri"/>
              </a:rPr>
              <a:t>posterior to </a:t>
            </a:r>
            <a:r>
              <a:rPr sz="2000" spc="-35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the center of the anterior 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fontanel or 3 cm anterior to the 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posterior fontanel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2549" y="2302687"/>
            <a:ext cx="6096000" cy="40505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lang="en-US" sz="4400" dirty="0"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lang="en-US" sz="2800" b="1" spc="-5" dirty="0">
                <a:solidFill>
                  <a:srgbClr val="00AF50"/>
                </a:solidFill>
                <a:cs typeface="Calibri"/>
              </a:rPr>
              <a:t>Vacuum</a:t>
            </a:r>
            <a:r>
              <a:rPr lang="en-US" sz="2800" b="1" spc="-40" dirty="0">
                <a:solidFill>
                  <a:srgbClr val="00AF50"/>
                </a:solidFill>
                <a:cs typeface="Calibri"/>
              </a:rPr>
              <a:t> </a:t>
            </a:r>
            <a:r>
              <a:rPr lang="en-US" sz="2800" b="1" dirty="0">
                <a:solidFill>
                  <a:srgbClr val="00AF50"/>
                </a:solidFill>
                <a:cs typeface="Calibri"/>
              </a:rPr>
              <a:t>Extraction</a:t>
            </a:r>
            <a:r>
              <a:rPr lang="en-US" sz="2800" b="1" spc="-20" dirty="0">
                <a:solidFill>
                  <a:srgbClr val="00AF50"/>
                </a:solidFill>
                <a:cs typeface="Calibri"/>
              </a:rPr>
              <a:t> </a:t>
            </a:r>
            <a:r>
              <a:rPr lang="en-US" sz="2800" b="1" spc="-5" dirty="0">
                <a:solidFill>
                  <a:srgbClr val="00AF50"/>
                </a:solidFill>
                <a:cs typeface="Calibri"/>
              </a:rPr>
              <a:t>Technique</a:t>
            </a:r>
            <a:endParaRPr lang="en-US" sz="2800" dirty="0">
              <a:cs typeface="Calibri"/>
            </a:endParaRPr>
          </a:p>
          <a:p>
            <a:pPr marL="469265" marR="56515" indent="-228600">
              <a:lnSpc>
                <a:spcPct val="108800"/>
              </a:lnSpc>
              <a:spcBef>
                <a:spcPts val="5"/>
              </a:spcBef>
              <a:buFont typeface="Wingdings"/>
              <a:buChar char=""/>
              <a:tabLst>
                <a:tab pos="469265" algn="l"/>
                <a:tab pos="469900" algn="l"/>
              </a:tabLst>
            </a:pPr>
            <a:r>
              <a:rPr lang="en-US" sz="2400" b="1" spc="-5" dirty="0">
                <a:cs typeface="Calibri"/>
              </a:rPr>
              <a:t>Insertion</a:t>
            </a:r>
            <a:r>
              <a:rPr lang="en-US" sz="2400" spc="-5" dirty="0">
                <a:cs typeface="Calibri"/>
              </a:rPr>
              <a:t>:</a:t>
            </a:r>
            <a:r>
              <a:rPr lang="en-US" sz="2400" spc="-45" dirty="0">
                <a:cs typeface="Calibri"/>
              </a:rPr>
              <a:t> </a:t>
            </a:r>
            <a:r>
              <a:rPr lang="en-US" sz="2400" spc="-5" dirty="0">
                <a:cs typeface="Calibri"/>
              </a:rPr>
              <a:t>the</a:t>
            </a:r>
            <a:r>
              <a:rPr lang="en-US" sz="2400" spc="-45" dirty="0">
                <a:cs typeface="Calibri"/>
              </a:rPr>
              <a:t> </a:t>
            </a:r>
            <a:r>
              <a:rPr lang="en-US" sz="2400" spc="-5" dirty="0">
                <a:cs typeface="Calibri"/>
              </a:rPr>
              <a:t>labia</a:t>
            </a:r>
            <a:r>
              <a:rPr lang="en-US" sz="2400" spc="-50" dirty="0">
                <a:cs typeface="Calibri"/>
              </a:rPr>
              <a:t> </a:t>
            </a:r>
            <a:r>
              <a:rPr lang="en-US" sz="2400" spc="-5" dirty="0">
                <a:cs typeface="Calibri"/>
              </a:rPr>
              <a:t>are</a:t>
            </a:r>
            <a:r>
              <a:rPr lang="en-US" sz="2400" spc="-55" dirty="0">
                <a:cs typeface="Calibri"/>
              </a:rPr>
              <a:t> </a:t>
            </a:r>
            <a:r>
              <a:rPr lang="en-US" sz="2400" dirty="0">
                <a:cs typeface="Calibri"/>
              </a:rPr>
              <a:t>gently</a:t>
            </a:r>
            <a:r>
              <a:rPr lang="en-US" sz="2400" spc="-55" dirty="0">
                <a:cs typeface="Calibri"/>
              </a:rPr>
              <a:t> </a:t>
            </a:r>
            <a:r>
              <a:rPr lang="en-US" sz="2400" spc="-5" dirty="0">
                <a:cs typeface="Calibri"/>
              </a:rPr>
              <a:t>spread,</a:t>
            </a:r>
            <a:r>
              <a:rPr lang="en-US" sz="2400" spc="-55" dirty="0">
                <a:cs typeface="Calibri"/>
              </a:rPr>
              <a:t> </a:t>
            </a:r>
            <a:r>
              <a:rPr lang="en-US" sz="2400" spc="-5" dirty="0">
                <a:cs typeface="Calibri"/>
              </a:rPr>
              <a:t>and</a:t>
            </a:r>
            <a:r>
              <a:rPr lang="en-US" sz="2400" spc="-50" dirty="0">
                <a:cs typeface="Calibri"/>
              </a:rPr>
              <a:t> </a:t>
            </a:r>
            <a:r>
              <a:rPr lang="en-US" sz="2400" spc="-5" dirty="0">
                <a:cs typeface="Calibri"/>
              </a:rPr>
              <a:t>the</a:t>
            </a:r>
            <a:r>
              <a:rPr lang="en-US" sz="2400" spc="-45" dirty="0">
                <a:cs typeface="Calibri"/>
              </a:rPr>
              <a:t> </a:t>
            </a:r>
            <a:r>
              <a:rPr lang="en-US" sz="2400" spc="-5" dirty="0">
                <a:cs typeface="Calibri"/>
              </a:rPr>
              <a:t>device</a:t>
            </a:r>
            <a:r>
              <a:rPr lang="en-US" sz="2400" spc="-55" dirty="0">
                <a:cs typeface="Calibri"/>
              </a:rPr>
              <a:t> </a:t>
            </a:r>
            <a:r>
              <a:rPr lang="en-US" sz="2400" spc="5" dirty="0">
                <a:cs typeface="Calibri"/>
              </a:rPr>
              <a:t>is</a:t>
            </a:r>
            <a:r>
              <a:rPr lang="en-US" sz="2400" spc="-55" dirty="0">
                <a:cs typeface="Calibri"/>
              </a:rPr>
              <a:t> </a:t>
            </a:r>
            <a:r>
              <a:rPr lang="en-US" sz="2400" spc="-5" dirty="0">
                <a:cs typeface="Calibri"/>
              </a:rPr>
              <a:t>slipped</a:t>
            </a:r>
            <a:r>
              <a:rPr lang="en-US" sz="2400" spc="-45" dirty="0">
                <a:cs typeface="Calibri"/>
              </a:rPr>
              <a:t> </a:t>
            </a:r>
            <a:r>
              <a:rPr lang="en-US" sz="2400" spc="-5" dirty="0">
                <a:cs typeface="Calibri"/>
              </a:rPr>
              <a:t>into </a:t>
            </a:r>
            <a:r>
              <a:rPr lang="en-US" sz="2400" spc="-350" dirty="0">
                <a:cs typeface="Calibri"/>
              </a:rPr>
              <a:t> </a:t>
            </a:r>
            <a:r>
              <a:rPr lang="en-US" sz="2400" spc="-5" dirty="0">
                <a:cs typeface="Calibri"/>
              </a:rPr>
              <a:t>the</a:t>
            </a:r>
            <a:r>
              <a:rPr lang="en-US" sz="2400" spc="-10" dirty="0">
                <a:cs typeface="Calibri"/>
              </a:rPr>
              <a:t> </a:t>
            </a:r>
            <a:r>
              <a:rPr lang="en-US" sz="2400" spc="-5" dirty="0">
                <a:cs typeface="Calibri"/>
              </a:rPr>
              <a:t>vagina</a:t>
            </a:r>
            <a:r>
              <a:rPr lang="en-US" sz="2400" dirty="0">
                <a:cs typeface="Calibri"/>
              </a:rPr>
              <a:t> </a:t>
            </a:r>
            <a:r>
              <a:rPr lang="en-US" sz="2400" spc="-5" dirty="0">
                <a:cs typeface="Calibri"/>
              </a:rPr>
              <a:t>and then positioned against</a:t>
            </a:r>
            <a:r>
              <a:rPr lang="en-US" sz="2400" dirty="0">
                <a:cs typeface="Calibri"/>
              </a:rPr>
              <a:t> </a:t>
            </a:r>
            <a:r>
              <a:rPr lang="en-US" sz="2400" spc="-5" dirty="0">
                <a:cs typeface="Calibri"/>
              </a:rPr>
              <a:t>the</a:t>
            </a:r>
            <a:r>
              <a:rPr lang="en-US" sz="2400" dirty="0">
                <a:cs typeface="Calibri"/>
              </a:rPr>
              <a:t> </a:t>
            </a:r>
            <a:r>
              <a:rPr lang="en-US" sz="2400" spc="-5" dirty="0">
                <a:cs typeface="Calibri"/>
              </a:rPr>
              <a:t>fetal</a:t>
            </a:r>
            <a:r>
              <a:rPr lang="en-US" sz="2400" dirty="0">
                <a:cs typeface="Calibri"/>
              </a:rPr>
              <a:t> </a:t>
            </a:r>
            <a:r>
              <a:rPr lang="en-US" sz="2400" spc="-10" dirty="0">
                <a:cs typeface="Calibri"/>
              </a:rPr>
              <a:t>head.</a:t>
            </a:r>
            <a:endParaRPr lang="en-US" sz="2400" dirty="0">
              <a:cs typeface="Calibri"/>
            </a:endParaRPr>
          </a:p>
          <a:p>
            <a:pPr marL="469265" marR="60960" indent="-228600">
              <a:lnSpc>
                <a:spcPts val="2090"/>
              </a:lnSpc>
              <a:spcBef>
                <a:spcPts val="85"/>
              </a:spcBef>
              <a:buFont typeface="Wingdings"/>
              <a:buChar char=""/>
              <a:tabLst>
                <a:tab pos="469265" algn="l"/>
                <a:tab pos="469900" algn="l"/>
              </a:tabLst>
            </a:pPr>
            <a:r>
              <a:rPr lang="en-US" sz="2400" b="1" spc="-10" dirty="0">
                <a:cs typeface="Calibri"/>
              </a:rPr>
              <a:t>Correct</a:t>
            </a:r>
            <a:r>
              <a:rPr lang="en-US" sz="2400" b="1" spc="85" dirty="0">
                <a:cs typeface="Calibri"/>
              </a:rPr>
              <a:t> </a:t>
            </a:r>
            <a:r>
              <a:rPr lang="en-US" sz="2400" b="1" spc="-5" dirty="0">
                <a:cs typeface="Calibri"/>
              </a:rPr>
              <a:t>application</a:t>
            </a:r>
            <a:r>
              <a:rPr lang="en-US" sz="2400" spc="-5" dirty="0">
                <a:cs typeface="Calibri"/>
              </a:rPr>
              <a:t>:</a:t>
            </a:r>
            <a:r>
              <a:rPr lang="en-US" sz="2400" spc="80" dirty="0">
                <a:cs typeface="Calibri"/>
              </a:rPr>
              <a:t> </a:t>
            </a:r>
            <a:r>
              <a:rPr lang="en-US" sz="2400" spc="-5" dirty="0">
                <a:cs typeface="Calibri"/>
              </a:rPr>
              <a:t>the</a:t>
            </a:r>
            <a:r>
              <a:rPr lang="en-US" sz="2400" spc="75" dirty="0">
                <a:cs typeface="Calibri"/>
              </a:rPr>
              <a:t> </a:t>
            </a:r>
            <a:r>
              <a:rPr lang="en-US" sz="2400" spc="-5" dirty="0">
                <a:cs typeface="Calibri"/>
              </a:rPr>
              <a:t>vector</a:t>
            </a:r>
            <a:r>
              <a:rPr lang="en-US" sz="2400" spc="75" dirty="0">
                <a:cs typeface="Calibri"/>
              </a:rPr>
              <a:t> </a:t>
            </a:r>
            <a:r>
              <a:rPr lang="en-US" sz="2400" spc="-5" dirty="0">
                <a:cs typeface="Calibri"/>
              </a:rPr>
              <a:t>of</a:t>
            </a:r>
            <a:r>
              <a:rPr lang="en-US" sz="2400" spc="80" dirty="0">
                <a:cs typeface="Calibri"/>
              </a:rPr>
              <a:t> </a:t>
            </a:r>
            <a:r>
              <a:rPr lang="en-US" sz="2400" spc="-5" dirty="0">
                <a:cs typeface="Calibri"/>
              </a:rPr>
              <a:t>traction</a:t>
            </a:r>
            <a:r>
              <a:rPr lang="en-US" sz="2400" spc="70" dirty="0">
                <a:cs typeface="Calibri"/>
              </a:rPr>
              <a:t> </a:t>
            </a:r>
            <a:r>
              <a:rPr lang="en-US" sz="2400" spc="-5" dirty="0">
                <a:cs typeface="Calibri"/>
              </a:rPr>
              <a:t>is</a:t>
            </a:r>
            <a:r>
              <a:rPr lang="en-US" sz="2400" spc="70" dirty="0">
                <a:cs typeface="Calibri"/>
              </a:rPr>
              <a:t> </a:t>
            </a:r>
            <a:r>
              <a:rPr lang="en-US" sz="2400" spc="-5" dirty="0">
                <a:cs typeface="Calibri"/>
              </a:rPr>
              <a:t>directed</a:t>
            </a:r>
            <a:r>
              <a:rPr lang="en-US" sz="2400" spc="85" dirty="0">
                <a:cs typeface="Calibri"/>
              </a:rPr>
              <a:t> </a:t>
            </a:r>
            <a:r>
              <a:rPr lang="en-US" sz="2400" spc="-10" dirty="0">
                <a:cs typeface="Calibri"/>
              </a:rPr>
              <a:t>through</a:t>
            </a:r>
            <a:r>
              <a:rPr lang="en-US" sz="2400" spc="75" dirty="0">
                <a:cs typeface="Calibri"/>
              </a:rPr>
              <a:t> </a:t>
            </a:r>
            <a:r>
              <a:rPr lang="en-US" sz="2400" dirty="0">
                <a:cs typeface="Calibri"/>
              </a:rPr>
              <a:t>the </a:t>
            </a:r>
            <a:r>
              <a:rPr lang="en-US" sz="2400" spc="-345" dirty="0">
                <a:cs typeface="Calibri"/>
              </a:rPr>
              <a:t> </a:t>
            </a:r>
            <a:r>
              <a:rPr lang="en-US" sz="2400" spc="-5" dirty="0">
                <a:cs typeface="Calibri"/>
              </a:rPr>
              <a:t>cranial</a:t>
            </a:r>
            <a:r>
              <a:rPr lang="en-US" sz="2400" dirty="0">
                <a:cs typeface="Calibri"/>
              </a:rPr>
              <a:t> </a:t>
            </a:r>
            <a:r>
              <a:rPr lang="en-US" sz="2400" u="heavy" spc="-5" dirty="0">
                <a:uFill>
                  <a:solidFill>
                    <a:srgbClr val="000000"/>
                  </a:solidFill>
                </a:uFill>
                <a:cs typeface="Calibri"/>
              </a:rPr>
              <a:t>FLEXION </a:t>
            </a:r>
            <a:r>
              <a:rPr lang="en-US" sz="2400" u="heavy" dirty="0">
                <a:uFill>
                  <a:solidFill>
                    <a:srgbClr val="000000"/>
                  </a:solidFill>
                </a:uFill>
                <a:cs typeface="Calibri"/>
              </a:rPr>
              <a:t>point</a:t>
            </a:r>
            <a:r>
              <a:rPr lang="en-US" sz="2400" dirty="0">
                <a:cs typeface="Calibri"/>
              </a:rPr>
              <a:t>.</a:t>
            </a:r>
          </a:p>
          <a:p>
            <a:pPr marL="241300" marR="53975">
              <a:lnSpc>
                <a:spcPts val="2080"/>
              </a:lnSpc>
              <a:spcBef>
                <a:spcPts val="5"/>
              </a:spcBef>
            </a:pPr>
            <a:r>
              <a:rPr lang="en-US" sz="2400" spc="-5" dirty="0">
                <a:cs typeface="Calibri"/>
              </a:rPr>
              <a:t>Flexion</a:t>
            </a:r>
            <a:r>
              <a:rPr lang="en-US" sz="2400" spc="295" dirty="0">
                <a:cs typeface="Calibri"/>
              </a:rPr>
              <a:t> </a:t>
            </a:r>
            <a:r>
              <a:rPr lang="en-US" sz="2400" spc="-5" dirty="0">
                <a:cs typeface="Calibri"/>
              </a:rPr>
              <a:t>of</a:t>
            </a:r>
            <a:r>
              <a:rPr lang="en-US" sz="2400" spc="300" dirty="0">
                <a:cs typeface="Calibri"/>
              </a:rPr>
              <a:t> </a:t>
            </a:r>
            <a:r>
              <a:rPr lang="en-US" sz="2400" spc="-5" dirty="0">
                <a:cs typeface="Calibri"/>
              </a:rPr>
              <a:t>fetal</a:t>
            </a:r>
            <a:r>
              <a:rPr lang="en-US" sz="2400" spc="305" dirty="0">
                <a:cs typeface="Calibri"/>
              </a:rPr>
              <a:t> </a:t>
            </a:r>
            <a:r>
              <a:rPr lang="en-US" sz="2400" spc="-10" dirty="0">
                <a:cs typeface="Calibri"/>
              </a:rPr>
              <a:t>head</a:t>
            </a:r>
            <a:r>
              <a:rPr lang="en-US" sz="2400" spc="300" dirty="0">
                <a:cs typeface="Calibri"/>
              </a:rPr>
              <a:t> </a:t>
            </a:r>
            <a:r>
              <a:rPr lang="en-US" sz="2400" spc="-5" dirty="0">
                <a:cs typeface="Calibri"/>
              </a:rPr>
              <a:t>must</a:t>
            </a:r>
            <a:r>
              <a:rPr lang="en-US" sz="2400" spc="300" dirty="0">
                <a:cs typeface="Calibri"/>
              </a:rPr>
              <a:t> </a:t>
            </a:r>
            <a:r>
              <a:rPr lang="en-US" sz="2400" dirty="0">
                <a:cs typeface="Calibri"/>
              </a:rPr>
              <a:t>be</a:t>
            </a:r>
            <a:r>
              <a:rPr lang="en-US" sz="2400" spc="300" dirty="0">
                <a:cs typeface="Calibri"/>
              </a:rPr>
              <a:t> </a:t>
            </a:r>
            <a:r>
              <a:rPr lang="en-US" sz="2400" spc="-5" dirty="0">
                <a:cs typeface="Calibri"/>
              </a:rPr>
              <a:t>maintained</a:t>
            </a:r>
            <a:r>
              <a:rPr lang="en-US" sz="2400" spc="335" dirty="0">
                <a:cs typeface="Calibri"/>
              </a:rPr>
              <a:t> </a:t>
            </a:r>
            <a:r>
              <a:rPr lang="en-US" sz="2400" u="heavy" spc="-5" dirty="0">
                <a:uFill>
                  <a:solidFill>
                    <a:srgbClr val="000000"/>
                  </a:solidFill>
                </a:uFill>
                <a:cs typeface="Calibri"/>
              </a:rPr>
              <a:t>to</a:t>
            </a:r>
            <a:r>
              <a:rPr lang="en-US" sz="2400" u="heavy" spc="300" dirty="0">
                <a:uFill>
                  <a:solidFill>
                    <a:srgbClr val="000000"/>
                  </a:solidFill>
                </a:uFill>
                <a:cs typeface="Calibri"/>
              </a:rPr>
              <a:t> </a:t>
            </a:r>
            <a:r>
              <a:rPr lang="en-US" sz="2400" u="heavy" spc="-5" dirty="0">
                <a:uFill>
                  <a:solidFill>
                    <a:srgbClr val="000000"/>
                  </a:solidFill>
                </a:uFill>
                <a:cs typeface="Calibri"/>
              </a:rPr>
              <a:t>provide</a:t>
            </a:r>
            <a:r>
              <a:rPr lang="en-US" sz="2400" u="heavy" spc="295" dirty="0">
                <a:uFill>
                  <a:solidFill>
                    <a:srgbClr val="000000"/>
                  </a:solidFill>
                </a:uFill>
                <a:cs typeface="Calibri"/>
              </a:rPr>
              <a:t> </a:t>
            </a:r>
            <a:r>
              <a:rPr lang="en-US" sz="2400" u="heavy" spc="-5" dirty="0">
                <a:uFill>
                  <a:solidFill>
                    <a:srgbClr val="000000"/>
                  </a:solidFill>
                </a:uFill>
                <a:cs typeface="Calibri"/>
              </a:rPr>
              <a:t>the</a:t>
            </a:r>
            <a:r>
              <a:rPr lang="en-US" sz="2400" u="heavy" spc="295" dirty="0">
                <a:uFill>
                  <a:solidFill>
                    <a:srgbClr val="000000"/>
                  </a:solidFill>
                </a:uFill>
                <a:cs typeface="Calibri"/>
              </a:rPr>
              <a:t> </a:t>
            </a:r>
            <a:r>
              <a:rPr lang="en-US" sz="2400" u="heavy" spc="-5" dirty="0">
                <a:uFill>
                  <a:solidFill>
                    <a:srgbClr val="000000"/>
                  </a:solidFill>
                </a:uFill>
                <a:cs typeface="Calibri"/>
              </a:rPr>
              <a:t>smallest </a:t>
            </a:r>
            <a:r>
              <a:rPr lang="en-US" sz="2400" spc="-345" dirty="0">
                <a:cs typeface="Calibri"/>
              </a:rPr>
              <a:t> </a:t>
            </a:r>
            <a:r>
              <a:rPr lang="en-US" sz="2400" u="heavy" spc="-5" dirty="0">
                <a:uFill>
                  <a:solidFill>
                    <a:srgbClr val="000000"/>
                  </a:solidFill>
                </a:uFill>
                <a:cs typeface="Calibri"/>
              </a:rPr>
              <a:t>diameter </a:t>
            </a:r>
            <a:r>
              <a:rPr lang="en-US" sz="2400" spc="-5" dirty="0">
                <a:cs typeface="Calibri"/>
              </a:rPr>
              <a:t>to the</a:t>
            </a:r>
            <a:r>
              <a:rPr lang="en-US" sz="2400" spc="5" dirty="0">
                <a:cs typeface="Calibri"/>
              </a:rPr>
              <a:t> </a:t>
            </a:r>
            <a:r>
              <a:rPr lang="en-US" sz="2400" spc="-5" dirty="0">
                <a:cs typeface="Calibri"/>
              </a:rPr>
              <a:t>maternal</a:t>
            </a:r>
            <a:r>
              <a:rPr lang="en-US" sz="2400" dirty="0">
                <a:cs typeface="Calibri"/>
              </a:rPr>
              <a:t> </a:t>
            </a:r>
            <a:r>
              <a:rPr lang="en-US" sz="2400" spc="-5" dirty="0">
                <a:cs typeface="Calibri"/>
              </a:rPr>
              <a:t>pelvis by the</a:t>
            </a:r>
            <a:r>
              <a:rPr lang="en-US" sz="2400" dirty="0">
                <a:cs typeface="Calibri"/>
              </a:rPr>
              <a:t> </a:t>
            </a:r>
            <a:r>
              <a:rPr lang="en-US" sz="2400" spc="-5" dirty="0">
                <a:cs typeface="Calibri"/>
              </a:rPr>
              <a:t>correct</a:t>
            </a:r>
            <a:r>
              <a:rPr lang="en-US" sz="2400" spc="30" dirty="0">
                <a:cs typeface="Calibri"/>
              </a:rPr>
              <a:t> </a:t>
            </a:r>
            <a:r>
              <a:rPr lang="en-US" sz="2400" spc="-5" dirty="0">
                <a:cs typeface="Calibri"/>
              </a:rPr>
              <a:t>application.</a:t>
            </a:r>
            <a:endParaRPr lang="en-US" sz="24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509564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05334" y="158495"/>
            <a:ext cx="9449455" cy="4243688"/>
          </a:xfrm>
          <a:prstGeom prst="rect">
            <a:avLst/>
          </a:prstGeom>
        </p:spPr>
      </p:pic>
      <p:sp>
        <p:nvSpPr>
          <p:cNvPr id="5" name="object 4"/>
          <p:cNvSpPr txBox="1"/>
          <p:nvPr/>
        </p:nvSpPr>
        <p:spPr>
          <a:xfrm>
            <a:off x="947724" y="4638791"/>
            <a:ext cx="10181830" cy="14087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665" marR="5080" indent="-228600">
              <a:lnSpc>
                <a:spcPct val="108800"/>
              </a:lnSpc>
              <a:spcBef>
                <a:spcPts val="100"/>
              </a:spcBef>
              <a:buFont typeface="Wingdings"/>
              <a:buChar char=""/>
              <a:tabLst>
                <a:tab pos="240665" algn="l"/>
                <a:tab pos="241300" algn="l"/>
              </a:tabLst>
            </a:pPr>
            <a:r>
              <a:rPr sz="2800" b="1" spc="-5" dirty="0">
                <a:latin typeface="Calibri"/>
                <a:cs typeface="Calibri"/>
              </a:rPr>
              <a:t>360° check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should be performed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to ensure that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pelvic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tissue </a:t>
            </a:r>
            <a:r>
              <a:rPr sz="2800" spc="-35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of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 mother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(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cervix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or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vagina) or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umbilical </a:t>
            </a:r>
            <a:r>
              <a:rPr sz="2800" spc="-5" dirty="0">
                <a:latin typeface="Calibri"/>
                <a:cs typeface="Calibri"/>
              </a:rPr>
              <a:t>cord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.</a:t>
            </a:r>
            <a:endParaRPr sz="2800" dirty="0">
              <a:latin typeface="Calibri"/>
              <a:cs typeface="Calibri"/>
            </a:endParaRPr>
          </a:p>
          <a:p>
            <a:pPr marL="332105">
              <a:lnSpc>
                <a:spcPct val="100000"/>
              </a:lnSpc>
              <a:spcBef>
                <a:spcPts val="155"/>
              </a:spcBef>
            </a:pPr>
            <a:r>
              <a:rPr sz="2800" spc="-5" dirty="0">
                <a:latin typeface="Calibri"/>
                <a:cs typeface="Calibri"/>
              </a:rPr>
              <a:t>is</a:t>
            </a:r>
            <a:r>
              <a:rPr sz="2800" spc="-10" dirty="0">
                <a:latin typeface="Calibri"/>
                <a:cs typeface="Calibri"/>
              </a:rPr>
              <a:t> not</a:t>
            </a:r>
            <a:r>
              <a:rPr sz="2800" spc="-5" dirty="0">
                <a:latin typeface="Calibri"/>
                <a:cs typeface="Calibri"/>
              </a:rPr>
              <a:t> trapped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in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vacuum</a:t>
            </a:r>
            <a:r>
              <a:rPr sz="2800" dirty="0">
                <a:latin typeface="Calibri"/>
                <a:cs typeface="Calibri"/>
              </a:rPr>
              <a:t> cup.</a:t>
            </a:r>
          </a:p>
        </p:txBody>
      </p:sp>
    </p:spTree>
    <p:extLst>
      <p:ext uri="{BB962C8B-B14F-4D97-AF65-F5344CB8AC3E}">
        <p14:creationId xmlns:p14="http://schemas.microsoft.com/office/powerpoint/2010/main" val="11088249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9"/>
          <p:cNvSpPr/>
          <p:nvPr/>
        </p:nvSpPr>
        <p:spPr>
          <a:xfrm>
            <a:off x="1346672" y="195833"/>
            <a:ext cx="9639191" cy="6270281"/>
          </a:xfrm>
          <a:custGeom>
            <a:avLst/>
            <a:gdLst/>
            <a:ahLst/>
            <a:cxnLst/>
            <a:rect l="l" t="t" r="r" b="b"/>
            <a:pathLst>
              <a:path w="6464934" h="3726179">
                <a:moveTo>
                  <a:pt x="0" y="3726179"/>
                </a:moveTo>
                <a:lnTo>
                  <a:pt x="6464808" y="3726179"/>
                </a:lnTo>
                <a:lnTo>
                  <a:pt x="6464808" y="0"/>
                </a:lnTo>
                <a:lnTo>
                  <a:pt x="0" y="0"/>
                </a:lnTo>
                <a:lnTo>
                  <a:pt x="0" y="3726179"/>
                </a:lnTo>
                <a:close/>
              </a:path>
            </a:pathLst>
          </a:custGeom>
          <a:ln w="28956">
            <a:solidFill>
              <a:srgbClr val="A6D76D"/>
            </a:solidFill>
          </a:ln>
        </p:spPr>
        <p:txBody>
          <a:bodyPr wrap="square" lIns="0" tIns="0" rIns="0" bIns="0" rtlCol="0"/>
          <a:lstStyle/>
          <a:p>
            <a:endParaRPr sz="2800"/>
          </a:p>
        </p:txBody>
      </p:sp>
      <p:sp>
        <p:nvSpPr>
          <p:cNvPr id="5" name="object 10"/>
          <p:cNvSpPr txBox="1"/>
          <p:nvPr/>
        </p:nvSpPr>
        <p:spPr>
          <a:xfrm>
            <a:off x="1777941" y="723452"/>
            <a:ext cx="9220984" cy="4934428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60"/>
              </a:spcBef>
            </a:pPr>
            <a:r>
              <a:rPr sz="2400" b="1" spc="-5" dirty="0">
                <a:solidFill>
                  <a:srgbClr val="00AF50"/>
                </a:solidFill>
                <a:latin typeface="Calibri"/>
                <a:cs typeface="Calibri"/>
              </a:rPr>
              <a:t>Safety</a:t>
            </a:r>
            <a:r>
              <a:rPr sz="2400" b="1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AF50"/>
                </a:solidFill>
                <a:latin typeface="Calibri"/>
                <a:cs typeface="Calibri"/>
              </a:rPr>
              <a:t>criteria</a:t>
            </a:r>
            <a:r>
              <a:rPr sz="2400" b="1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AF50"/>
                </a:solidFill>
                <a:latin typeface="Calibri"/>
                <a:cs typeface="Calibri"/>
              </a:rPr>
              <a:t>for</a:t>
            </a:r>
            <a:r>
              <a:rPr sz="2400" b="1" spc="3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AF50"/>
                </a:solidFill>
                <a:latin typeface="Calibri"/>
                <a:cs typeface="Calibri"/>
              </a:rPr>
              <a:t>assisted vaginal</a:t>
            </a:r>
            <a:r>
              <a:rPr sz="2400" b="1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AF50"/>
                </a:solidFill>
                <a:latin typeface="Calibri"/>
                <a:cs typeface="Calibri"/>
              </a:rPr>
              <a:t>delivery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960"/>
              </a:spcBef>
            </a:pPr>
            <a:r>
              <a:rPr sz="2400" spc="-5" dirty="0">
                <a:latin typeface="Calibri"/>
                <a:cs typeface="Calibri"/>
              </a:rPr>
              <a:t>After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full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abdominal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and vaginal examination</a:t>
            </a:r>
            <a:endParaRPr sz="2400" dirty="0">
              <a:latin typeface="Calibri"/>
              <a:cs typeface="Calibri"/>
            </a:endParaRPr>
          </a:p>
          <a:p>
            <a:pPr marL="457200" indent="-228600">
              <a:lnSpc>
                <a:spcPct val="100000"/>
              </a:lnSpc>
              <a:spcBef>
                <a:spcPts val="1045"/>
              </a:spcBef>
              <a:buFont typeface="Symbol"/>
              <a:buChar char=""/>
              <a:tabLst>
                <a:tab pos="456565" algn="l"/>
                <a:tab pos="457200" algn="l"/>
              </a:tabLst>
            </a:pPr>
            <a:r>
              <a:rPr sz="2400" spc="-10" dirty="0">
                <a:latin typeface="Calibri"/>
                <a:cs typeface="Calibri"/>
              </a:rPr>
              <a:t>Head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engagement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is </a:t>
            </a:r>
            <a:r>
              <a:rPr sz="2400" spc="-5" dirty="0">
                <a:latin typeface="Calibri"/>
                <a:cs typeface="Calibri"/>
              </a:rPr>
              <a:t>1/5 </a:t>
            </a:r>
            <a:r>
              <a:rPr sz="2400" dirty="0">
                <a:latin typeface="Calibri"/>
                <a:cs typeface="Calibri"/>
              </a:rPr>
              <a:t>or </a:t>
            </a:r>
            <a:r>
              <a:rPr sz="2400" spc="-5" dirty="0">
                <a:latin typeface="Calibri"/>
                <a:cs typeface="Calibri"/>
              </a:rPr>
              <a:t>0/5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in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role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of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fife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(stations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0/+1/+2/+3)</a:t>
            </a:r>
            <a:endParaRPr sz="2400" dirty="0">
              <a:latin typeface="Calibri"/>
              <a:cs typeface="Calibri"/>
            </a:endParaRPr>
          </a:p>
          <a:p>
            <a:pPr marL="457200" indent="-228600">
              <a:lnSpc>
                <a:spcPct val="100000"/>
              </a:lnSpc>
              <a:spcBef>
                <a:spcPts val="1055"/>
              </a:spcBef>
              <a:buFont typeface="Symbol"/>
              <a:buChar char=""/>
              <a:tabLst>
                <a:tab pos="456565" algn="l"/>
                <a:tab pos="457200" algn="l"/>
              </a:tabLst>
            </a:pPr>
            <a:r>
              <a:rPr sz="2400" spc="-5" dirty="0">
                <a:latin typeface="Calibri"/>
                <a:cs typeface="Calibri"/>
              </a:rPr>
              <a:t>Fully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dilated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cervix</a:t>
            </a:r>
            <a:endParaRPr sz="2400" dirty="0">
              <a:latin typeface="Calibri"/>
              <a:cs typeface="Calibri"/>
            </a:endParaRPr>
          </a:p>
          <a:p>
            <a:pPr marL="457200" indent="-228600">
              <a:lnSpc>
                <a:spcPct val="100000"/>
              </a:lnSpc>
              <a:spcBef>
                <a:spcPts val="1045"/>
              </a:spcBef>
              <a:buFont typeface="Symbol"/>
              <a:buChar char=""/>
              <a:tabLst>
                <a:tab pos="456565" algn="l"/>
                <a:tab pos="457200" algn="l"/>
              </a:tabLst>
            </a:pPr>
            <a:r>
              <a:rPr sz="2400" spc="-5" dirty="0">
                <a:latin typeface="Calibri"/>
                <a:cs typeface="Calibri"/>
              </a:rPr>
              <a:t>Membrane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ruptured</a:t>
            </a:r>
            <a:endParaRPr sz="2400" dirty="0">
              <a:latin typeface="Calibri"/>
              <a:cs typeface="Calibri"/>
            </a:endParaRPr>
          </a:p>
          <a:p>
            <a:pPr marL="457200" marR="592455" indent="-228600">
              <a:lnSpc>
                <a:spcPct val="108800"/>
              </a:lnSpc>
              <a:spcBef>
                <a:spcPts val="875"/>
              </a:spcBef>
              <a:buFont typeface="Symbol"/>
              <a:buChar char=""/>
              <a:tabLst>
                <a:tab pos="456565" algn="l"/>
                <a:tab pos="457200" algn="l"/>
              </a:tabLst>
            </a:pPr>
            <a:r>
              <a:rPr sz="2400" spc="-5" dirty="0">
                <a:latin typeface="Calibri"/>
                <a:cs typeface="Calibri"/>
              </a:rPr>
              <a:t>Exact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position of the </a:t>
            </a:r>
            <a:r>
              <a:rPr sz="2400" spc="-10" dirty="0">
                <a:latin typeface="Calibri"/>
                <a:cs typeface="Calibri"/>
              </a:rPr>
              <a:t>head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must be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determined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to</a:t>
            </a:r>
            <a:r>
              <a:rPr sz="2400" dirty="0">
                <a:latin typeface="Calibri"/>
                <a:cs typeface="Calibri"/>
              </a:rPr>
              <a:t> place </a:t>
            </a:r>
            <a:r>
              <a:rPr sz="2400" spc="-5" dirty="0">
                <a:latin typeface="Calibri"/>
                <a:cs typeface="Calibri"/>
              </a:rPr>
              <a:t>the </a:t>
            </a:r>
            <a:r>
              <a:rPr sz="2400" spc="-34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instrument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correctly</a:t>
            </a:r>
            <a:endParaRPr sz="2400" dirty="0">
              <a:latin typeface="Calibri"/>
              <a:cs typeface="Calibri"/>
            </a:endParaRPr>
          </a:p>
          <a:p>
            <a:pPr marL="457200" indent="-228600">
              <a:lnSpc>
                <a:spcPct val="100000"/>
              </a:lnSpc>
              <a:spcBef>
                <a:spcPts val="1045"/>
              </a:spcBef>
              <a:buFont typeface="Symbol"/>
              <a:buChar char=""/>
              <a:tabLst>
                <a:tab pos="456565" algn="l"/>
                <a:tab pos="457200" algn="l"/>
              </a:tabLst>
            </a:pPr>
            <a:r>
              <a:rPr sz="2400" spc="-5" dirty="0">
                <a:latin typeface="Calibri"/>
                <a:cs typeface="Calibri"/>
              </a:rPr>
              <a:t>Caput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or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molding are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no than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moderate</a:t>
            </a:r>
            <a:endParaRPr sz="2400" dirty="0">
              <a:latin typeface="Calibri"/>
              <a:cs typeface="Calibri"/>
            </a:endParaRPr>
          </a:p>
          <a:p>
            <a:pPr marL="457200" indent="-228600">
              <a:lnSpc>
                <a:spcPct val="100000"/>
              </a:lnSpc>
              <a:spcBef>
                <a:spcPts val="1055"/>
              </a:spcBef>
              <a:buFont typeface="Symbol"/>
              <a:buChar char=""/>
              <a:tabLst>
                <a:tab pos="456565" algn="l"/>
                <a:tab pos="457200" algn="l"/>
              </a:tabLst>
            </a:pPr>
            <a:r>
              <a:rPr sz="2400" spc="-5" dirty="0">
                <a:latin typeface="Calibri"/>
                <a:cs typeface="Calibri"/>
              </a:rPr>
              <a:t>Pelvis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-10" dirty="0">
                <a:latin typeface="Calibri"/>
                <a:cs typeface="Calibri"/>
              </a:rPr>
              <a:t> deemed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adequate</a:t>
            </a:r>
            <a:endParaRPr sz="2400" dirty="0">
              <a:latin typeface="Calibri"/>
              <a:cs typeface="Calibri"/>
            </a:endParaRPr>
          </a:p>
          <a:p>
            <a:pPr marL="457200" indent="-228600">
              <a:lnSpc>
                <a:spcPct val="100000"/>
              </a:lnSpc>
              <a:spcBef>
                <a:spcPts val="1045"/>
              </a:spcBef>
              <a:buFont typeface="Symbol"/>
              <a:buChar char=""/>
              <a:tabLst>
                <a:tab pos="456565" algn="l"/>
                <a:tab pos="457200" algn="l"/>
              </a:tabLst>
            </a:pPr>
            <a:r>
              <a:rPr sz="2400" spc="-5" dirty="0">
                <a:latin typeface="Calibri"/>
                <a:cs typeface="Calibri"/>
              </a:rPr>
              <a:t>Adequate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analgesia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and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empty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bladder ensured</a:t>
            </a:r>
            <a:endParaRPr sz="2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009629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85109" y="194635"/>
            <a:ext cx="8637596" cy="3933227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25358" y="4248194"/>
            <a:ext cx="11113648" cy="2326406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240665" indent="-228600" algn="just">
              <a:lnSpc>
                <a:spcPct val="100000"/>
              </a:lnSpc>
              <a:spcBef>
                <a:spcPts val="265"/>
              </a:spcBef>
              <a:buFont typeface="Wingdings"/>
              <a:buChar char=""/>
              <a:tabLst>
                <a:tab pos="241300" algn="l"/>
              </a:tabLst>
            </a:pPr>
            <a:r>
              <a:rPr sz="2800" b="1" spc="-5" dirty="0">
                <a:latin typeface="Calibri"/>
                <a:cs typeface="Calibri"/>
              </a:rPr>
              <a:t>Traction</a:t>
            </a:r>
            <a:endParaRPr sz="2800" dirty="0">
              <a:latin typeface="Calibri"/>
              <a:cs typeface="Calibri"/>
            </a:endParaRPr>
          </a:p>
          <a:p>
            <a:pPr marL="240665" marR="5080" algn="just">
              <a:lnSpc>
                <a:spcPct val="108400"/>
              </a:lnSpc>
              <a:spcBef>
                <a:spcPts val="10"/>
              </a:spcBef>
            </a:pPr>
            <a:r>
              <a:rPr sz="2800" spc="-10" dirty="0">
                <a:latin typeface="Calibri"/>
                <a:cs typeface="Calibri"/>
              </a:rPr>
              <a:t>Once </a:t>
            </a:r>
            <a:r>
              <a:rPr sz="2800" spc="-5" dirty="0">
                <a:latin typeface="Calibri"/>
                <a:cs typeface="Calibri"/>
              </a:rPr>
              <a:t>the doctor </a:t>
            </a:r>
            <a:r>
              <a:rPr sz="2800" dirty="0">
                <a:latin typeface="Calibri"/>
                <a:cs typeface="Calibri"/>
              </a:rPr>
              <a:t>has </a:t>
            </a:r>
            <a:r>
              <a:rPr sz="2800" spc="-5" dirty="0">
                <a:latin typeface="Calibri"/>
                <a:cs typeface="Calibri"/>
              </a:rPr>
              <a:t>verified cup placement, full vacuum is applied </a:t>
            </a:r>
            <a:r>
              <a:rPr sz="2800" spc="-35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(450-600 </a:t>
            </a:r>
            <a:r>
              <a:rPr sz="2800" b="1" spc="-10" dirty="0">
                <a:latin typeface="Calibri"/>
                <a:cs typeface="Calibri"/>
              </a:rPr>
              <a:t>mm </a:t>
            </a:r>
            <a:r>
              <a:rPr sz="2800" b="1" spc="-5" dirty="0">
                <a:latin typeface="Calibri"/>
                <a:cs typeface="Calibri"/>
              </a:rPr>
              <a:t>Hg) </a:t>
            </a:r>
            <a:r>
              <a:rPr sz="2800" spc="-5" dirty="0">
                <a:latin typeface="Calibri"/>
                <a:cs typeface="Calibri"/>
              </a:rPr>
              <a:t>with </a:t>
            </a:r>
            <a:r>
              <a:rPr sz="28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onset </a:t>
            </a: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of contraction</a:t>
            </a:r>
            <a:r>
              <a:rPr sz="2800" spc="-5" dirty="0">
                <a:latin typeface="Calibri"/>
                <a:cs typeface="Calibri"/>
              </a:rPr>
              <a:t> and the traction pulls 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along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axis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of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pelvis,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handle</a:t>
            </a:r>
            <a:r>
              <a:rPr sz="2800" spc="-5" dirty="0">
                <a:latin typeface="Calibri"/>
                <a:cs typeface="Calibri"/>
              </a:rPr>
              <a:t> perpendicular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to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cup, 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paralleling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uterine</a:t>
            </a:r>
            <a:r>
              <a:rPr sz="2800" spc="-5" dirty="0">
                <a:latin typeface="Calibri"/>
                <a:cs typeface="Calibri"/>
              </a:rPr>
              <a:t> contractions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with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dirty="0">
                <a:latin typeface="Calibri"/>
                <a:cs typeface="Calibri"/>
              </a:rPr>
              <a:t> aid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of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maternal 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pushing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effort.</a:t>
            </a:r>
            <a:endParaRPr sz="2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41089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2791" y="431291"/>
            <a:ext cx="9774066" cy="3186683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182855" y="4605045"/>
            <a:ext cx="9319682" cy="107644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665" marR="5080" indent="-228600">
              <a:lnSpc>
                <a:spcPct val="108100"/>
              </a:lnSpc>
              <a:spcBef>
                <a:spcPts val="100"/>
              </a:spcBef>
              <a:buFont typeface="Wingdings"/>
              <a:buChar char=""/>
              <a:tabLst>
                <a:tab pos="240665" algn="l"/>
                <a:tab pos="241300" algn="l"/>
              </a:tabLst>
            </a:pPr>
            <a:r>
              <a:rPr sz="3200" spc="-5" dirty="0">
                <a:latin typeface="Calibri"/>
                <a:cs typeface="Calibri"/>
              </a:rPr>
              <a:t>Maximum</a:t>
            </a:r>
            <a:r>
              <a:rPr sz="3200" spc="7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time</a:t>
            </a:r>
            <a:r>
              <a:rPr sz="3200" spc="8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from</a:t>
            </a:r>
            <a:r>
              <a:rPr sz="3200" spc="8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application</a:t>
            </a:r>
            <a:r>
              <a:rPr sz="3200" spc="8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to</a:t>
            </a:r>
            <a:r>
              <a:rPr sz="3200" spc="1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delivery</a:t>
            </a:r>
            <a:r>
              <a:rPr sz="3200" spc="9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should</a:t>
            </a:r>
            <a:r>
              <a:rPr sz="3200" spc="8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ideally</a:t>
            </a:r>
            <a:r>
              <a:rPr sz="3200" spc="7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be</a:t>
            </a:r>
            <a:r>
              <a:rPr sz="3200" spc="8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less </a:t>
            </a:r>
            <a:r>
              <a:rPr sz="3200" spc="-35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than </a:t>
            </a:r>
            <a:r>
              <a:rPr sz="3200" b="1" spc="-5" dirty="0">
                <a:latin typeface="Calibri"/>
                <a:cs typeface="Calibri"/>
              </a:rPr>
              <a:t>15-20</a:t>
            </a:r>
            <a:r>
              <a:rPr sz="3200" b="1" spc="5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minutes.</a:t>
            </a:r>
            <a:endParaRPr sz="32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596679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/>
          <p:cNvSpPr txBox="1"/>
          <p:nvPr/>
        </p:nvSpPr>
        <p:spPr>
          <a:xfrm>
            <a:off x="1068867" y="813924"/>
            <a:ext cx="7401074" cy="1896032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17145" rIns="0" bIns="0" rtlCol="0">
            <a:spAutoFit/>
          </a:bodyPr>
          <a:lstStyle/>
          <a:p>
            <a:pPr marL="95885" marR="131445">
              <a:lnSpc>
                <a:spcPct val="108600"/>
              </a:lnSpc>
              <a:spcBef>
                <a:spcPts val="135"/>
              </a:spcBef>
            </a:pPr>
            <a:r>
              <a:rPr sz="2800" spc="-5" dirty="0">
                <a:latin typeface="Calibri"/>
                <a:cs typeface="Calibri"/>
              </a:rPr>
              <a:t>Applying </a:t>
            </a:r>
            <a:r>
              <a:rPr sz="2800" b="1" spc="-5" dirty="0">
                <a:latin typeface="Calibri"/>
                <a:cs typeface="Calibri"/>
              </a:rPr>
              <a:t>rotational </a:t>
            </a:r>
            <a:r>
              <a:rPr sz="2800" spc="-5" dirty="0">
                <a:latin typeface="Calibri"/>
                <a:cs typeface="Calibri"/>
              </a:rPr>
              <a:t>force 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to rotate the </a:t>
            </a:r>
            <a:r>
              <a:rPr sz="2800" spc="-10" dirty="0">
                <a:latin typeface="Calibri"/>
                <a:cs typeface="Calibri"/>
              </a:rPr>
              <a:t>head </a:t>
            </a:r>
            <a:r>
              <a:rPr sz="2800" spc="-5" dirty="0">
                <a:latin typeface="Calibri"/>
                <a:cs typeface="Calibri"/>
              </a:rPr>
              <a:t>of the 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fetus </a:t>
            </a:r>
            <a:r>
              <a:rPr sz="2800" dirty="0">
                <a:latin typeface="Calibri"/>
                <a:cs typeface="Calibri"/>
              </a:rPr>
              <a:t>is </a:t>
            </a:r>
            <a:r>
              <a:rPr sz="2800" u="heavy" spc="-5" dirty="0">
                <a:solidFill>
                  <a:srgbClr val="FF0066"/>
                </a:solidFill>
                <a:uFill>
                  <a:solidFill>
                    <a:srgbClr val="FF0066"/>
                  </a:solidFill>
                </a:uFill>
                <a:latin typeface="Calibri"/>
                <a:cs typeface="Calibri"/>
              </a:rPr>
              <a:t>contraindicated </a:t>
            </a:r>
            <a:r>
              <a:rPr sz="2800" dirty="0">
                <a:solidFill>
                  <a:srgbClr val="FF0066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because </a:t>
            </a:r>
            <a:r>
              <a:rPr sz="2800" spc="-5" dirty="0">
                <a:latin typeface="Calibri"/>
                <a:cs typeface="Calibri"/>
              </a:rPr>
              <a:t>it can </a:t>
            </a:r>
            <a:r>
              <a:rPr sz="2800" dirty="0">
                <a:latin typeface="Calibri"/>
                <a:cs typeface="Calibri"/>
              </a:rPr>
              <a:t>lead </a:t>
            </a:r>
            <a:r>
              <a:rPr sz="2800" spc="-5" dirty="0">
                <a:latin typeface="Calibri"/>
                <a:cs typeface="Calibri"/>
              </a:rPr>
              <a:t>to 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detachment of the cup, 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cephalohematoma of the 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fetus,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and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scalp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laceration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4"/>
          <p:cNvSpPr txBox="1"/>
          <p:nvPr/>
        </p:nvSpPr>
        <p:spPr>
          <a:xfrm>
            <a:off x="1544355" y="3340499"/>
            <a:ext cx="7277428" cy="2545953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9370" rIns="0" bIns="0" rtlCol="0">
            <a:spAutoFit/>
          </a:bodyPr>
          <a:lstStyle/>
          <a:p>
            <a:pPr marL="96520">
              <a:lnSpc>
                <a:spcPct val="100000"/>
              </a:lnSpc>
              <a:spcBef>
                <a:spcPts val="310"/>
              </a:spcBef>
            </a:pPr>
            <a:r>
              <a:rPr sz="2800" b="1" spc="-5" dirty="0">
                <a:latin typeface="Calibri"/>
                <a:cs typeface="Calibri"/>
              </a:rPr>
              <a:t>“Pop-off</a:t>
            </a:r>
            <a:r>
              <a:rPr sz="2800" b="1" spc="-4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“</a:t>
            </a:r>
            <a:endParaRPr sz="2800">
              <a:latin typeface="Calibri"/>
              <a:cs typeface="Calibri"/>
            </a:endParaRPr>
          </a:p>
          <a:p>
            <a:pPr marL="96520" marR="114300">
              <a:lnSpc>
                <a:spcPct val="108400"/>
              </a:lnSpc>
              <a:spcBef>
                <a:spcPts val="815"/>
              </a:spcBef>
            </a:pPr>
            <a:r>
              <a:rPr sz="2800" spc="-5" dirty="0">
                <a:latin typeface="Calibri"/>
                <a:cs typeface="Calibri"/>
              </a:rPr>
              <a:t>Detachment of the 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suction cup from </a:t>
            </a:r>
            <a:r>
              <a:rPr sz="2800" dirty="0">
                <a:latin typeface="Calibri"/>
                <a:cs typeface="Calibri"/>
              </a:rPr>
              <a:t>the </a:t>
            </a:r>
            <a:r>
              <a:rPr sz="2800" spc="-5" dirty="0">
                <a:latin typeface="Calibri"/>
                <a:cs typeface="Calibri"/>
              </a:rPr>
              <a:t>fetal </a:t>
            </a:r>
            <a:r>
              <a:rPr sz="2800" spc="-35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head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during </a:t>
            </a:r>
            <a:r>
              <a:rPr sz="2800" spc="-5" dirty="0">
                <a:latin typeface="Calibri"/>
                <a:cs typeface="Calibri"/>
              </a:rPr>
              <a:t>traction</a:t>
            </a:r>
            <a:endParaRPr sz="2800">
              <a:latin typeface="Calibri"/>
              <a:cs typeface="Calibri"/>
            </a:endParaRPr>
          </a:p>
          <a:p>
            <a:pPr marL="96520" marR="219710">
              <a:lnSpc>
                <a:spcPct val="108500"/>
              </a:lnSpc>
              <a:spcBef>
                <a:spcPts val="795"/>
              </a:spcBef>
            </a:pPr>
            <a:r>
              <a:rPr sz="2800" spc="-5" dirty="0">
                <a:latin typeface="Calibri"/>
                <a:cs typeface="Calibri"/>
              </a:rPr>
              <a:t>IF </a:t>
            </a:r>
            <a:r>
              <a:rPr sz="2800" b="1" spc="-10" dirty="0">
                <a:latin typeface="Calibri"/>
                <a:cs typeface="Calibri"/>
              </a:rPr>
              <a:t>two </a:t>
            </a:r>
            <a:r>
              <a:rPr sz="2800" spc="-5" dirty="0">
                <a:latin typeface="Calibri"/>
                <a:cs typeface="Calibri"/>
              </a:rPr>
              <a:t>“pop-offs” occur, 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 procedure should </a:t>
            </a:r>
            <a:r>
              <a:rPr sz="2800" spc="-10" dirty="0">
                <a:latin typeface="Calibri"/>
                <a:cs typeface="Calibri"/>
              </a:rPr>
              <a:t>be </a:t>
            </a:r>
            <a:r>
              <a:rPr sz="2800" spc="-35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discontinued </a:t>
            </a:r>
            <a:r>
              <a:rPr sz="2800" dirty="0">
                <a:latin typeface="Calibri"/>
                <a:cs typeface="Calibri"/>
              </a:rPr>
              <a:t>in </a:t>
            </a:r>
            <a:r>
              <a:rPr sz="2800" spc="-5" dirty="0">
                <a:latin typeface="Calibri"/>
                <a:cs typeface="Calibri"/>
              </a:rPr>
              <a:t>favor </a:t>
            </a:r>
            <a:r>
              <a:rPr sz="2800" spc="-10" dirty="0">
                <a:latin typeface="Calibri"/>
                <a:cs typeface="Calibri"/>
              </a:rPr>
              <a:t>of 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CS</a:t>
            </a:r>
            <a:r>
              <a:rPr sz="2800" spc="-5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125505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706061" y="98632"/>
            <a:ext cx="10593310" cy="3574889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sz="2400" b="1" spc="-5" dirty="0">
                <a:latin typeface="Calibri"/>
                <a:cs typeface="Calibri"/>
              </a:rPr>
              <a:t>Complication</a:t>
            </a:r>
            <a:endParaRPr sz="2400" dirty="0">
              <a:latin typeface="Calibri"/>
              <a:cs typeface="Calibri"/>
            </a:endParaRPr>
          </a:p>
          <a:p>
            <a:pPr marL="469265" indent="-228600">
              <a:lnSpc>
                <a:spcPct val="100000"/>
              </a:lnSpc>
              <a:spcBef>
                <a:spcPts val="170"/>
              </a:spcBef>
              <a:buFont typeface="Wingdings"/>
              <a:buChar char=""/>
              <a:tabLst>
                <a:tab pos="469900" algn="l"/>
              </a:tabLst>
            </a:pPr>
            <a:r>
              <a:rPr sz="2400" b="1" spc="-5" dirty="0">
                <a:latin typeface="Calibri"/>
                <a:cs typeface="Calibri"/>
              </a:rPr>
              <a:t>Fetal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injury:</a:t>
            </a:r>
            <a:endParaRPr sz="2400" dirty="0">
              <a:latin typeface="Calibri"/>
              <a:cs typeface="Calibri"/>
            </a:endParaRPr>
          </a:p>
          <a:p>
            <a:pPr marL="926465" lvl="1" indent="-228600">
              <a:lnSpc>
                <a:spcPct val="100000"/>
              </a:lnSpc>
              <a:spcBef>
                <a:spcPts val="155"/>
              </a:spcBef>
              <a:buFont typeface="Wingdings"/>
              <a:buChar char=""/>
              <a:tabLst>
                <a:tab pos="926465" algn="l"/>
                <a:tab pos="927100" algn="l"/>
              </a:tabLst>
            </a:pPr>
            <a:r>
              <a:rPr sz="2400" spc="-5" dirty="0">
                <a:latin typeface="Calibri"/>
                <a:cs typeface="Calibri"/>
              </a:rPr>
              <a:t>fetal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death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or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severe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fetal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injury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from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vacuum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extraction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(VE)</a:t>
            </a:r>
            <a:endParaRPr sz="2400" dirty="0">
              <a:latin typeface="Calibri"/>
              <a:cs typeface="Calibri"/>
            </a:endParaRPr>
          </a:p>
          <a:p>
            <a:pPr marL="926465" marR="5080">
              <a:lnSpc>
                <a:spcPct val="108100"/>
              </a:lnSpc>
              <a:spcBef>
                <a:spcPts val="15"/>
              </a:spcBef>
              <a:tabLst>
                <a:tab pos="1187450" algn="l"/>
                <a:tab pos="1682750" algn="l"/>
                <a:tab pos="2434590" algn="l"/>
                <a:tab pos="2970530" algn="l"/>
                <a:tab pos="3528695" algn="l"/>
                <a:tab pos="4105910" algn="l"/>
                <a:tab pos="4516755" algn="l"/>
                <a:tab pos="5113655" algn="l"/>
              </a:tabLst>
            </a:pPr>
            <a:r>
              <a:rPr sz="2400" spc="-5" dirty="0">
                <a:latin typeface="Calibri"/>
                <a:cs typeface="Calibri"/>
              </a:rPr>
              <a:t>is	</a:t>
            </a:r>
            <a:r>
              <a:rPr sz="2400" b="1" spc="-5" dirty="0">
                <a:latin typeface="Calibri"/>
                <a:cs typeface="Calibri"/>
              </a:rPr>
              <a:t>l</a:t>
            </a:r>
            <a:r>
              <a:rPr sz="2400" b="1" dirty="0">
                <a:latin typeface="Calibri"/>
                <a:cs typeface="Calibri"/>
              </a:rPr>
              <a:t>o</a:t>
            </a:r>
            <a:r>
              <a:rPr sz="2400" b="1" spc="-5" dirty="0">
                <a:latin typeface="Calibri"/>
                <a:cs typeface="Calibri"/>
              </a:rPr>
              <a:t>w</a:t>
            </a:r>
            <a:r>
              <a:rPr sz="2400" spc="-5" dirty="0">
                <a:latin typeface="Calibri"/>
                <a:cs typeface="Calibri"/>
              </a:rPr>
              <a:t>,</a:t>
            </a:r>
            <a:r>
              <a:rPr sz="2400" dirty="0">
                <a:latin typeface="Calibri"/>
                <a:cs typeface="Calibri"/>
              </a:rPr>
              <a:t>	</a:t>
            </a:r>
            <a:r>
              <a:rPr sz="2400" spc="-10" dirty="0">
                <a:latin typeface="Calibri"/>
                <a:cs typeface="Calibri"/>
              </a:rPr>
              <a:t>r</a:t>
            </a:r>
            <a:r>
              <a:rPr sz="2400" spc="-5" dirty="0">
                <a:latin typeface="Calibri"/>
                <a:cs typeface="Calibri"/>
              </a:rPr>
              <a:t>ang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10" dirty="0">
                <a:latin typeface="Calibri"/>
                <a:cs typeface="Calibri"/>
              </a:rPr>
              <a:t>n</a:t>
            </a:r>
            <a:r>
              <a:rPr sz="2400" spc="-5" dirty="0">
                <a:latin typeface="Calibri"/>
                <a:cs typeface="Calibri"/>
              </a:rPr>
              <a:t>g</a:t>
            </a:r>
            <a:r>
              <a:rPr sz="2400" dirty="0">
                <a:latin typeface="Calibri"/>
                <a:cs typeface="Calibri"/>
              </a:rPr>
              <a:t>	</a:t>
            </a:r>
            <a:r>
              <a:rPr sz="2400" spc="-5" dirty="0">
                <a:latin typeface="Calibri"/>
                <a:cs typeface="Calibri"/>
              </a:rPr>
              <a:t>f</a:t>
            </a:r>
            <a:r>
              <a:rPr sz="2400" spc="-10" dirty="0">
                <a:latin typeface="Calibri"/>
                <a:cs typeface="Calibri"/>
              </a:rPr>
              <a:t>ro</a:t>
            </a:r>
            <a:r>
              <a:rPr sz="2400" spc="-5" dirty="0">
                <a:latin typeface="Calibri"/>
                <a:cs typeface="Calibri"/>
              </a:rPr>
              <a:t>m</a:t>
            </a:r>
            <a:r>
              <a:rPr sz="2400" dirty="0">
                <a:latin typeface="Calibri"/>
                <a:cs typeface="Calibri"/>
              </a:rPr>
              <a:t>	</a:t>
            </a:r>
            <a:r>
              <a:rPr sz="2400" spc="-10" dirty="0">
                <a:latin typeface="Calibri"/>
                <a:cs typeface="Calibri"/>
              </a:rPr>
              <a:t>0</a:t>
            </a:r>
            <a:r>
              <a:rPr sz="2400" spc="-5" dirty="0">
                <a:latin typeface="Calibri"/>
                <a:cs typeface="Calibri"/>
              </a:rPr>
              <a:t>.</a:t>
            </a:r>
            <a:r>
              <a:rPr sz="2400" spc="5" dirty="0">
                <a:latin typeface="Calibri"/>
                <a:cs typeface="Calibri"/>
              </a:rPr>
              <a:t>1</a:t>
            </a:r>
            <a:r>
              <a:rPr sz="2400" spc="-5" dirty="0">
                <a:latin typeface="Calibri"/>
                <a:cs typeface="Calibri"/>
              </a:rPr>
              <a:t>-3</a:t>
            </a:r>
            <a:r>
              <a:rPr sz="2400" dirty="0">
                <a:latin typeface="Calibri"/>
                <a:cs typeface="Calibri"/>
              </a:rPr>
              <a:t>	</a:t>
            </a:r>
            <a:r>
              <a:rPr sz="2400" spc="-5" dirty="0">
                <a:latin typeface="Calibri"/>
                <a:cs typeface="Calibri"/>
              </a:rPr>
              <a:t>cases</a:t>
            </a:r>
            <a:r>
              <a:rPr sz="2400" dirty="0">
                <a:latin typeface="Calibri"/>
                <a:cs typeface="Calibri"/>
              </a:rPr>
              <a:t>	</a:t>
            </a:r>
            <a:r>
              <a:rPr sz="2400" spc="-10" dirty="0">
                <a:latin typeface="Calibri"/>
                <a:cs typeface="Calibri"/>
              </a:rPr>
              <a:t>pe</a:t>
            </a:r>
            <a:r>
              <a:rPr sz="2400" spc="-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	1</a:t>
            </a:r>
            <a:r>
              <a:rPr sz="2400" spc="-5" dirty="0">
                <a:latin typeface="Calibri"/>
                <a:cs typeface="Calibri"/>
              </a:rPr>
              <a:t>,0</a:t>
            </a:r>
            <a:r>
              <a:rPr sz="2400" spc="5" dirty="0">
                <a:latin typeface="Calibri"/>
                <a:cs typeface="Calibri"/>
              </a:rPr>
              <a:t>0</a:t>
            </a:r>
            <a:r>
              <a:rPr sz="2400" spc="-5" dirty="0">
                <a:latin typeface="Calibri"/>
                <a:cs typeface="Calibri"/>
              </a:rPr>
              <a:t>0</a:t>
            </a:r>
            <a:r>
              <a:rPr sz="2400" dirty="0">
                <a:latin typeface="Calibri"/>
                <a:cs typeface="Calibri"/>
              </a:rPr>
              <a:t>	</a:t>
            </a:r>
            <a:r>
              <a:rPr sz="2400" spc="-5" dirty="0">
                <a:latin typeface="Calibri"/>
                <a:cs typeface="Calibri"/>
              </a:rPr>
              <a:t>ex</a:t>
            </a:r>
            <a:r>
              <a:rPr sz="2400" dirty="0">
                <a:latin typeface="Calibri"/>
                <a:cs typeface="Calibri"/>
              </a:rPr>
              <a:t>tr</a:t>
            </a:r>
            <a:r>
              <a:rPr sz="2400" spc="-5" dirty="0">
                <a:latin typeface="Calibri"/>
                <a:cs typeface="Calibri"/>
              </a:rPr>
              <a:t>acti</a:t>
            </a:r>
            <a:r>
              <a:rPr sz="2400" spc="-10" dirty="0">
                <a:latin typeface="Calibri"/>
                <a:cs typeface="Calibri"/>
              </a:rPr>
              <a:t>on  </a:t>
            </a:r>
            <a:r>
              <a:rPr sz="2400" spc="-5" dirty="0">
                <a:latin typeface="Calibri"/>
                <a:cs typeface="Calibri"/>
              </a:rPr>
              <a:t>procedures.</a:t>
            </a:r>
            <a:endParaRPr sz="2400" dirty="0">
              <a:latin typeface="Calibri"/>
              <a:cs typeface="Calibri"/>
            </a:endParaRPr>
          </a:p>
          <a:p>
            <a:pPr marL="926465" lvl="1" indent="-229235">
              <a:lnSpc>
                <a:spcPct val="100000"/>
              </a:lnSpc>
              <a:spcBef>
                <a:spcPts val="165"/>
              </a:spcBef>
              <a:buFont typeface="Wingdings"/>
              <a:buChar char=""/>
              <a:tabLst>
                <a:tab pos="926465" algn="l"/>
                <a:tab pos="927100" algn="l"/>
              </a:tabLst>
            </a:pPr>
            <a:r>
              <a:rPr sz="2400" spc="-5" dirty="0">
                <a:latin typeface="Calibri"/>
                <a:cs typeface="Calibri"/>
              </a:rPr>
              <a:t>The most common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injuries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are to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5" dirty="0">
                <a:latin typeface="Calibri"/>
                <a:cs typeface="Calibri"/>
              </a:rPr>
              <a:t>fetal scalp.</a:t>
            </a:r>
            <a:endParaRPr sz="2400" dirty="0">
              <a:latin typeface="Calibri"/>
              <a:cs typeface="Calibri"/>
            </a:endParaRPr>
          </a:p>
          <a:p>
            <a:pPr marL="926465" marR="5715" lvl="1" indent="-228600">
              <a:lnSpc>
                <a:spcPct val="108100"/>
              </a:lnSpc>
              <a:spcBef>
                <a:spcPts val="15"/>
              </a:spcBef>
              <a:buFont typeface="Wingdings"/>
              <a:buChar char=""/>
              <a:tabLst>
                <a:tab pos="926465" algn="l"/>
                <a:tab pos="927100" algn="l"/>
              </a:tabLst>
            </a:pPr>
            <a:r>
              <a:rPr sz="2400" b="1" spc="-5" dirty="0">
                <a:latin typeface="Calibri"/>
                <a:cs typeface="Calibri"/>
              </a:rPr>
              <a:t>Cephalo-hematomas</a:t>
            </a:r>
            <a:r>
              <a:rPr sz="2400" spc="-5" dirty="0">
                <a:latin typeface="Calibri"/>
                <a:cs typeface="Calibri"/>
              </a:rPr>
              <a:t>: collection of blood </a:t>
            </a:r>
            <a:r>
              <a:rPr sz="2400" spc="-10" dirty="0">
                <a:latin typeface="Calibri"/>
                <a:cs typeface="Calibri"/>
              </a:rPr>
              <a:t>between </a:t>
            </a:r>
            <a:r>
              <a:rPr sz="2400" dirty="0">
                <a:latin typeface="Calibri"/>
                <a:cs typeface="Calibri"/>
              </a:rPr>
              <a:t>fetal </a:t>
            </a:r>
            <a:r>
              <a:rPr sz="2400" spc="-5" dirty="0">
                <a:latin typeface="Calibri"/>
                <a:cs typeface="Calibri"/>
              </a:rPr>
              <a:t>scalp </a:t>
            </a:r>
            <a:r>
              <a:rPr sz="2400" spc="-35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and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skull</a:t>
            </a:r>
            <a:endParaRPr sz="2400" dirty="0">
              <a:latin typeface="Calibri"/>
              <a:cs typeface="Calibri"/>
            </a:endParaRPr>
          </a:p>
          <a:p>
            <a:pPr marL="926465" lvl="1" indent="-229235">
              <a:lnSpc>
                <a:spcPct val="100000"/>
              </a:lnSpc>
              <a:spcBef>
                <a:spcPts val="170"/>
              </a:spcBef>
              <a:buFont typeface="Wingdings"/>
              <a:buChar char=""/>
              <a:tabLst>
                <a:tab pos="926465" algn="l"/>
                <a:tab pos="927100" algn="l"/>
              </a:tabLst>
            </a:pPr>
            <a:r>
              <a:rPr sz="2400" b="1" spc="-5" dirty="0">
                <a:latin typeface="Calibri"/>
                <a:cs typeface="Calibri"/>
              </a:rPr>
              <a:t>Caput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succedaneum</a:t>
            </a:r>
            <a:endParaRPr sz="2400" dirty="0">
              <a:latin typeface="Calibri"/>
              <a:cs typeface="Calibri"/>
            </a:endParaRPr>
          </a:p>
          <a:p>
            <a:pPr marL="926465" lvl="1" indent="-229235">
              <a:lnSpc>
                <a:spcPct val="100000"/>
              </a:lnSpc>
              <a:spcBef>
                <a:spcPts val="155"/>
              </a:spcBef>
              <a:buFont typeface="Wingdings"/>
              <a:buChar char=""/>
              <a:tabLst>
                <a:tab pos="926465" algn="l"/>
                <a:tab pos="927100" algn="l"/>
              </a:tabLst>
            </a:pPr>
            <a:r>
              <a:rPr sz="2400" b="1" spc="-5" dirty="0">
                <a:latin typeface="Calibri"/>
                <a:cs typeface="Calibri"/>
              </a:rPr>
              <a:t>Subgaleal</a:t>
            </a:r>
            <a:r>
              <a:rPr sz="2400" b="1" spc="55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hemorrhages:</a:t>
            </a:r>
            <a:r>
              <a:rPr sz="2400" b="1" spc="5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bleeding</a:t>
            </a:r>
            <a:r>
              <a:rPr sz="2400" spc="5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in</a:t>
            </a:r>
            <a:r>
              <a:rPr sz="2400" spc="5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the</a:t>
            </a:r>
            <a:r>
              <a:rPr sz="2400" spc="5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potential</a:t>
            </a:r>
            <a:r>
              <a:rPr sz="2400" spc="5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space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804647" y="3537330"/>
            <a:ext cx="106108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608965" algn="l"/>
              </a:tabLst>
            </a:pPr>
            <a:r>
              <a:rPr sz="1600" spc="-10" dirty="0">
                <a:latin typeface="Calibri"/>
                <a:cs typeface="Calibri"/>
              </a:rPr>
              <a:t>sca</a:t>
            </a:r>
            <a:r>
              <a:rPr sz="1600" spc="-5" dirty="0">
                <a:latin typeface="Calibri"/>
                <a:cs typeface="Calibri"/>
              </a:rPr>
              <a:t>lp</a:t>
            </a:r>
            <a:r>
              <a:rPr sz="1600" dirty="0">
                <a:latin typeface="Calibri"/>
                <a:cs typeface="Calibri"/>
              </a:rPr>
              <a:t>	</a:t>
            </a:r>
            <a:r>
              <a:rPr sz="1600" spc="-5" dirty="0">
                <a:latin typeface="Calibri"/>
                <a:cs typeface="Calibri"/>
              </a:rPr>
              <a:t>g</a:t>
            </a:r>
            <a:r>
              <a:rPr sz="1600" dirty="0">
                <a:latin typeface="Calibri"/>
                <a:cs typeface="Calibri"/>
              </a:rPr>
              <a:t>a</a:t>
            </a:r>
            <a:r>
              <a:rPr sz="1600" spc="-5" dirty="0">
                <a:latin typeface="Calibri"/>
                <a:cs typeface="Calibri"/>
              </a:rPr>
              <a:t>lea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68850" y="4233843"/>
            <a:ext cx="9985938" cy="939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5080">
              <a:lnSpc>
                <a:spcPct val="108800"/>
              </a:lnSpc>
              <a:spcBef>
                <a:spcPts val="100"/>
              </a:spcBef>
              <a:tabLst>
                <a:tab pos="1147445" algn="l"/>
                <a:tab pos="1604010" algn="l"/>
                <a:tab pos="2155825" algn="l"/>
                <a:tab pos="3283585" algn="l"/>
                <a:tab pos="3774440" algn="l"/>
              </a:tabLst>
            </a:pPr>
            <a:r>
              <a:rPr sz="2800" spc="-10" dirty="0">
                <a:latin typeface="Calibri"/>
                <a:cs typeface="Calibri"/>
              </a:rPr>
              <a:t>betwee</a:t>
            </a:r>
            <a:r>
              <a:rPr sz="2800" spc="-5" dirty="0">
                <a:latin typeface="Calibri"/>
                <a:cs typeface="Calibri"/>
              </a:rPr>
              <a:t>n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5" dirty="0">
                <a:latin typeface="Calibri"/>
                <a:cs typeface="Calibri"/>
              </a:rPr>
              <a:t>t</a:t>
            </a:r>
            <a:r>
              <a:rPr sz="2800" spc="-10" dirty="0">
                <a:latin typeface="Calibri"/>
                <a:cs typeface="Calibri"/>
              </a:rPr>
              <a:t>h</a:t>
            </a:r>
            <a:r>
              <a:rPr sz="2800" spc="-5" dirty="0">
                <a:latin typeface="Calibri"/>
                <a:cs typeface="Calibri"/>
              </a:rPr>
              <a:t>e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10" dirty="0">
                <a:latin typeface="Calibri"/>
                <a:cs typeface="Calibri"/>
              </a:rPr>
              <a:t>s</a:t>
            </a:r>
            <a:r>
              <a:rPr sz="2800" spc="-5" dirty="0">
                <a:latin typeface="Calibri"/>
                <a:cs typeface="Calibri"/>
              </a:rPr>
              <a:t>k</a:t>
            </a:r>
            <a:r>
              <a:rPr sz="2800" spc="-10" dirty="0">
                <a:latin typeface="Calibri"/>
                <a:cs typeface="Calibri"/>
              </a:rPr>
              <a:t>u</a:t>
            </a:r>
            <a:r>
              <a:rPr sz="2800" spc="-5" dirty="0">
                <a:latin typeface="Calibri"/>
                <a:cs typeface="Calibri"/>
              </a:rPr>
              <a:t>ll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10" dirty="0">
                <a:latin typeface="Calibri"/>
                <a:cs typeface="Calibri"/>
              </a:rPr>
              <a:t>pe</a:t>
            </a:r>
            <a:r>
              <a:rPr sz="2800" spc="-15" dirty="0">
                <a:latin typeface="Calibri"/>
                <a:cs typeface="Calibri"/>
              </a:rPr>
              <a:t>r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0" dirty="0">
                <a:latin typeface="Calibri"/>
                <a:cs typeface="Calibri"/>
              </a:rPr>
              <a:t>osteu</a:t>
            </a:r>
            <a:r>
              <a:rPr sz="2800" spc="-5" dirty="0">
                <a:latin typeface="Calibri"/>
                <a:cs typeface="Calibri"/>
              </a:rPr>
              <a:t>m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5" dirty="0">
                <a:latin typeface="Calibri"/>
                <a:cs typeface="Calibri"/>
              </a:rPr>
              <a:t>and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5" dirty="0">
                <a:latin typeface="Calibri"/>
                <a:cs typeface="Calibri"/>
              </a:rPr>
              <a:t>t</a:t>
            </a:r>
            <a:r>
              <a:rPr sz="2800" spc="-10" dirty="0">
                <a:latin typeface="Calibri"/>
                <a:cs typeface="Calibri"/>
              </a:rPr>
              <a:t>he  aponeurosis.</a:t>
            </a:r>
            <a:endParaRPr sz="28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55"/>
              </a:spcBef>
              <a:buFont typeface="Wingdings"/>
              <a:buChar char=""/>
              <a:tabLst>
                <a:tab pos="240665" algn="l"/>
                <a:tab pos="241300" algn="l"/>
              </a:tabLst>
            </a:pPr>
            <a:r>
              <a:rPr sz="2800" b="1" spc="-10" dirty="0">
                <a:latin typeface="Calibri"/>
                <a:cs typeface="Calibri"/>
              </a:rPr>
              <a:t>Intracranial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hemorrhage, </a:t>
            </a:r>
            <a:r>
              <a:rPr sz="2800" b="1" dirty="0">
                <a:latin typeface="Calibri"/>
                <a:cs typeface="Calibri"/>
              </a:rPr>
              <a:t>Scalp</a:t>
            </a:r>
            <a:r>
              <a:rPr sz="2800" b="1" spc="-5" dirty="0">
                <a:latin typeface="Calibri"/>
                <a:cs typeface="Calibri"/>
              </a:rPr>
              <a:t> Lacerations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97054" y="5262106"/>
            <a:ext cx="10658625" cy="11903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8400"/>
              </a:lnSpc>
              <a:spcBef>
                <a:spcPts val="95"/>
              </a:spcBef>
            </a:pP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Radiographic or ultrasonic studies</a:t>
            </a:r>
            <a:r>
              <a:rPr sz="2400" spc="-5" dirty="0">
                <a:latin typeface="Calibri"/>
                <a:cs typeface="Calibri"/>
              </a:rPr>
              <a:t> of the </a:t>
            </a:r>
            <a:r>
              <a:rPr sz="2400" spc="-10" dirty="0">
                <a:latin typeface="Calibri"/>
                <a:cs typeface="Calibri"/>
              </a:rPr>
              <a:t>CNS </a:t>
            </a:r>
            <a:r>
              <a:rPr sz="2400" spc="-5" dirty="0">
                <a:latin typeface="Calibri"/>
                <a:cs typeface="Calibri"/>
              </a:rPr>
              <a:t>performed on newborns 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who were delivered by instrumental assistance, </a:t>
            </a:r>
            <a:r>
              <a:rPr sz="2400" spc="-10" dirty="0">
                <a:latin typeface="Calibri"/>
                <a:cs typeface="Calibri"/>
              </a:rPr>
              <a:t>help </a:t>
            </a:r>
            <a:r>
              <a:rPr sz="2400" spc="-5" dirty="0">
                <a:latin typeface="Calibri"/>
                <a:cs typeface="Calibri"/>
              </a:rPr>
              <a:t>to </a:t>
            </a:r>
            <a:r>
              <a:rPr sz="2400" spc="-10" dirty="0">
                <a:latin typeface="Calibri"/>
                <a:cs typeface="Calibri"/>
              </a:rPr>
              <a:t>discover </a:t>
            </a:r>
            <a:r>
              <a:rPr sz="2400" spc="-5" dirty="0">
                <a:latin typeface="Calibri"/>
                <a:cs typeface="Calibri"/>
              </a:rPr>
              <a:t>injuries </a:t>
            </a:r>
            <a:r>
              <a:rPr sz="2400" spc="-35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more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frequently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than clinical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examination</a:t>
            </a:r>
            <a:endParaRPr sz="2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622262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58446" y="336730"/>
            <a:ext cx="4394732" cy="5972630"/>
          </a:xfrm>
          <a:prstGeom prst="rect">
            <a:avLst/>
          </a:prstGeom>
        </p:spPr>
      </p:pic>
      <p:pic>
        <p:nvPicPr>
          <p:cNvPr id="5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80160" y="2992915"/>
            <a:ext cx="4762063" cy="3394821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281519" y="242323"/>
            <a:ext cx="5741035" cy="2778196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240665" indent="-228600" algn="just">
              <a:lnSpc>
                <a:spcPct val="100000"/>
              </a:lnSpc>
              <a:spcBef>
                <a:spcPts val="265"/>
              </a:spcBef>
              <a:buFont typeface="Wingdings"/>
              <a:buChar char=""/>
              <a:tabLst>
                <a:tab pos="241300" algn="l"/>
              </a:tabLst>
            </a:pPr>
            <a:r>
              <a:rPr sz="2400" b="1" spc="-5" dirty="0">
                <a:latin typeface="Calibri"/>
                <a:cs typeface="Calibri"/>
              </a:rPr>
              <a:t>Maternal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injury</a:t>
            </a:r>
            <a:endParaRPr sz="2400" dirty="0">
              <a:latin typeface="Calibri"/>
              <a:cs typeface="Calibri"/>
            </a:endParaRPr>
          </a:p>
          <a:p>
            <a:pPr marL="413384" marR="5080" lvl="1" indent="-228600" algn="just">
              <a:lnSpc>
                <a:spcPct val="108300"/>
              </a:lnSpc>
              <a:spcBef>
                <a:spcPts val="10"/>
              </a:spcBef>
              <a:buFont typeface="Wingdings"/>
              <a:buChar char=""/>
              <a:tabLst>
                <a:tab pos="414020" algn="l"/>
              </a:tabLst>
            </a:pPr>
            <a:r>
              <a:rPr sz="2400" spc="-5" dirty="0">
                <a:latin typeface="Calibri"/>
                <a:cs typeface="Calibri"/>
              </a:rPr>
              <a:t>Vacuum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extraction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has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a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low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rate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of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maternal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injury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in </a:t>
            </a:r>
            <a:r>
              <a:rPr sz="2400" spc="-35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comparison with forceps operations or cesarean delivery such as </a:t>
            </a:r>
            <a:r>
              <a:rPr sz="2400" spc="-35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urinary incontinence, fecal incontinence, pelvic organ prolapse, </a:t>
            </a:r>
            <a:r>
              <a:rPr sz="2400" b="1" spc="-35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and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occasionally</a:t>
            </a:r>
            <a:r>
              <a:rPr sz="2400" b="1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fistula</a:t>
            </a:r>
            <a:r>
              <a:rPr sz="2400" b="1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formation</a:t>
            </a:r>
            <a:endParaRPr sz="2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085913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718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9753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120445" y="485423"/>
            <a:ext cx="701987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THANK YOU </a:t>
            </a:r>
          </a:p>
        </p:txBody>
      </p:sp>
      <p:sp>
        <p:nvSpPr>
          <p:cNvPr id="7" name="Rectangle 6"/>
          <p:cNvSpPr/>
          <p:nvPr/>
        </p:nvSpPr>
        <p:spPr>
          <a:xfrm>
            <a:off x="2717827" y="5058371"/>
            <a:ext cx="864852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FREE  PALESTINE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3785"/>
            <a:ext cx="12192000" cy="665870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47292" y="433754"/>
            <a:ext cx="701987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THANK YOU </a:t>
            </a:r>
          </a:p>
        </p:txBody>
      </p:sp>
    </p:spTree>
    <p:extLst>
      <p:ext uri="{BB962C8B-B14F-4D97-AF65-F5344CB8AC3E}">
        <p14:creationId xmlns:p14="http://schemas.microsoft.com/office/powerpoint/2010/main" val="33937715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148" y="0"/>
            <a:ext cx="10515600" cy="6970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7664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2"/>
          <p:cNvSpPr txBox="1"/>
          <p:nvPr/>
        </p:nvSpPr>
        <p:spPr>
          <a:xfrm>
            <a:off x="718457" y="1209609"/>
            <a:ext cx="10502537" cy="2798842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254"/>
              </a:spcBef>
            </a:pPr>
            <a:r>
              <a:rPr sz="2800" b="1" spc="-5" dirty="0">
                <a:solidFill>
                  <a:srgbClr val="00AF50"/>
                </a:solidFill>
                <a:latin typeface="Calibri"/>
                <a:cs typeface="Calibri"/>
              </a:rPr>
              <a:t>Choice</a:t>
            </a:r>
            <a:r>
              <a:rPr sz="2800" b="1" spc="-1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AF50"/>
                </a:solidFill>
                <a:latin typeface="Calibri"/>
                <a:cs typeface="Calibri"/>
              </a:rPr>
              <a:t>of</a:t>
            </a:r>
            <a:r>
              <a:rPr sz="2800" b="1" spc="-1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00AF50"/>
                </a:solidFill>
                <a:latin typeface="Calibri"/>
                <a:cs typeface="Calibri"/>
              </a:rPr>
              <a:t>the</a:t>
            </a:r>
            <a:r>
              <a:rPr sz="2800" b="1" spc="-1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00AF50"/>
                </a:solidFill>
                <a:latin typeface="Calibri"/>
                <a:cs typeface="Calibri"/>
              </a:rPr>
              <a:t>instrument:</a:t>
            </a:r>
            <a:endParaRPr sz="28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155"/>
              </a:spcBef>
            </a:pP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spc="6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choice</a:t>
            </a:r>
            <a:r>
              <a:rPr sz="2800" spc="6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of</a:t>
            </a:r>
            <a:r>
              <a:rPr sz="2800" spc="6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instrument</a:t>
            </a:r>
            <a:r>
              <a:rPr sz="2800" spc="6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should</a:t>
            </a:r>
            <a:r>
              <a:rPr sz="2800" spc="6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be</a:t>
            </a:r>
            <a:r>
              <a:rPr sz="2800" spc="6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based</a:t>
            </a:r>
            <a:r>
              <a:rPr sz="2800" spc="6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on</a:t>
            </a:r>
            <a:r>
              <a:rPr sz="2800" spc="60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6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combination</a:t>
            </a:r>
            <a:r>
              <a:rPr sz="2800" spc="60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of</a:t>
            </a:r>
            <a:endParaRPr sz="2800">
              <a:latin typeface="Calibri"/>
              <a:cs typeface="Calibri"/>
            </a:endParaRPr>
          </a:p>
          <a:p>
            <a:pPr marL="12700" marR="5080" algn="just">
              <a:lnSpc>
                <a:spcPct val="108600"/>
              </a:lnSpc>
              <a:spcBef>
                <a:spcPts val="5"/>
              </a:spcBef>
            </a:pP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indication, experience and </a:t>
            </a:r>
            <a:r>
              <a:rPr sz="28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training</a:t>
            </a:r>
            <a:r>
              <a:rPr sz="2800" dirty="0">
                <a:latin typeface="Calibri"/>
                <a:cs typeface="Calibri"/>
              </a:rPr>
              <a:t>. </a:t>
            </a:r>
            <a:r>
              <a:rPr sz="2800" spc="-5" dirty="0">
                <a:latin typeface="Calibri"/>
                <a:cs typeface="Calibri"/>
              </a:rPr>
              <a:t>The aim should be to complete </a:t>
            </a:r>
            <a:r>
              <a:rPr sz="2800" spc="-10" dirty="0">
                <a:latin typeface="Calibri"/>
                <a:cs typeface="Calibri"/>
              </a:rPr>
              <a:t>the </a:t>
            </a:r>
            <a:r>
              <a:rPr sz="2800" spc="-5" dirty="0">
                <a:latin typeface="Calibri"/>
                <a:cs typeface="Calibri"/>
              </a:rPr>
              <a:t> delivery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successfully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with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lowest</a:t>
            </a:r>
            <a:r>
              <a:rPr sz="2800" spc="-5" dirty="0">
                <a:latin typeface="Calibri"/>
                <a:cs typeface="Calibri"/>
              </a:rPr>
              <a:t> possible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morbidity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and,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where 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appropriate,</a:t>
            </a:r>
            <a:r>
              <a:rPr sz="2800" dirty="0">
                <a:latin typeface="Calibri"/>
                <a:cs typeface="Calibri"/>
              </a:rPr>
              <a:t> the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preferences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of</a:t>
            </a:r>
            <a:r>
              <a:rPr sz="2800" dirty="0">
                <a:latin typeface="Calibri"/>
                <a:cs typeface="Calibri"/>
              </a:rPr>
              <a:t> the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mother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should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be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5" dirty="0">
                <a:latin typeface="Calibri"/>
                <a:cs typeface="Calibri"/>
              </a:rPr>
              <a:t>taken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into 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account.</a:t>
            </a:r>
            <a:endParaRPr sz="28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950513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lang="en-US" b="1" spc="-5" dirty="0">
                <a:solidFill>
                  <a:srgbClr val="00AF50"/>
                </a:solidFill>
                <a:cs typeface="Calibri"/>
              </a:rPr>
              <a:t>Definition:</a:t>
            </a:r>
            <a:endParaRPr lang="en-US" dirty="0">
              <a:cs typeface="Calibri"/>
            </a:endParaRPr>
          </a:p>
          <a:p>
            <a:pPr marL="12700" marR="6985" algn="just">
              <a:lnSpc>
                <a:spcPct val="108500"/>
              </a:lnSpc>
              <a:spcBef>
                <a:spcPts val="5"/>
              </a:spcBef>
            </a:pPr>
            <a:r>
              <a:rPr lang="en-US" spc="-5" dirty="0">
                <a:cs typeface="Calibri"/>
              </a:rPr>
              <a:t>Forceps are instruments designed to </a:t>
            </a:r>
            <a:r>
              <a:rPr lang="en-US" dirty="0">
                <a:cs typeface="Calibri"/>
              </a:rPr>
              <a:t>aid </a:t>
            </a:r>
            <a:r>
              <a:rPr lang="en-US" spc="-5" dirty="0">
                <a:cs typeface="Calibri"/>
              </a:rPr>
              <a:t>in the delivery of the fetus </a:t>
            </a:r>
            <a:r>
              <a:rPr lang="en-US" spc="-10" dirty="0">
                <a:cs typeface="Calibri"/>
              </a:rPr>
              <a:t>by </a:t>
            </a:r>
            <a:r>
              <a:rPr lang="en-US" spc="-5" dirty="0">
                <a:cs typeface="Calibri"/>
              </a:rPr>
              <a:t> applying</a:t>
            </a:r>
            <a:r>
              <a:rPr lang="en-US" spc="-15" dirty="0">
                <a:cs typeface="Calibri"/>
              </a:rPr>
              <a:t> </a:t>
            </a:r>
            <a:r>
              <a:rPr lang="en-US" spc="-5" dirty="0">
                <a:cs typeface="Calibri"/>
              </a:rPr>
              <a:t>traction</a:t>
            </a:r>
            <a:r>
              <a:rPr lang="en-US" spc="-25" dirty="0">
                <a:cs typeface="Calibri"/>
              </a:rPr>
              <a:t> </a:t>
            </a:r>
            <a:r>
              <a:rPr lang="en-US" spc="-10" dirty="0">
                <a:cs typeface="Calibri"/>
              </a:rPr>
              <a:t>to</a:t>
            </a:r>
            <a:r>
              <a:rPr lang="en-US" spc="-25" dirty="0">
                <a:cs typeface="Calibri"/>
              </a:rPr>
              <a:t> </a:t>
            </a:r>
            <a:r>
              <a:rPr lang="en-US" spc="-5" dirty="0">
                <a:cs typeface="Calibri"/>
              </a:rPr>
              <a:t>the</a:t>
            </a:r>
            <a:r>
              <a:rPr lang="en-US" spc="-25" dirty="0">
                <a:cs typeface="Calibri"/>
              </a:rPr>
              <a:t> </a:t>
            </a:r>
            <a:r>
              <a:rPr lang="en-US" spc="-5" dirty="0">
                <a:cs typeface="Calibri"/>
              </a:rPr>
              <a:t>fetal</a:t>
            </a:r>
            <a:r>
              <a:rPr lang="en-US" spc="-20" dirty="0">
                <a:cs typeface="Calibri"/>
              </a:rPr>
              <a:t> </a:t>
            </a:r>
            <a:r>
              <a:rPr lang="en-US" spc="-10" dirty="0">
                <a:cs typeface="Calibri"/>
              </a:rPr>
              <a:t>head</a:t>
            </a:r>
            <a:r>
              <a:rPr lang="en-US" spc="-20" dirty="0">
                <a:cs typeface="Calibri"/>
              </a:rPr>
              <a:t> </a:t>
            </a:r>
            <a:r>
              <a:rPr lang="en-US" spc="-5" dirty="0">
                <a:cs typeface="Calibri"/>
              </a:rPr>
              <a:t>which consist</a:t>
            </a:r>
            <a:r>
              <a:rPr lang="en-US" spc="-15" dirty="0">
                <a:cs typeface="Calibri"/>
              </a:rPr>
              <a:t> </a:t>
            </a:r>
            <a:r>
              <a:rPr lang="en-US" spc="-5" dirty="0">
                <a:cs typeface="Calibri"/>
              </a:rPr>
              <a:t>of</a:t>
            </a:r>
            <a:r>
              <a:rPr lang="en-US" spc="-20" dirty="0">
                <a:cs typeface="Calibri"/>
              </a:rPr>
              <a:t> </a:t>
            </a:r>
            <a:r>
              <a:rPr lang="en-US" spc="-5" dirty="0">
                <a:cs typeface="Calibri"/>
              </a:rPr>
              <a:t>2</a:t>
            </a:r>
            <a:r>
              <a:rPr lang="en-US" spc="-15" dirty="0">
                <a:cs typeface="Calibri"/>
              </a:rPr>
              <a:t> </a:t>
            </a:r>
            <a:r>
              <a:rPr lang="en-US" spc="-5" dirty="0">
                <a:cs typeface="Calibri"/>
              </a:rPr>
              <a:t>mirror</a:t>
            </a:r>
            <a:r>
              <a:rPr lang="en-US" spc="-30" dirty="0">
                <a:cs typeface="Calibri"/>
              </a:rPr>
              <a:t> </a:t>
            </a:r>
            <a:r>
              <a:rPr lang="en-US" dirty="0">
                <a:cs typeface="Calibri"/>
              </a:rPr>
              <a:t>image</a:t>
            </a:r>
            <a:r>
              <a:rPr lang="en-US" spc="-20" dirty="0">
                <a:cs typeface="Calibri"/>
              </a:rPr>
              <a:t> </a:t>
            </a:r>
            <a:r>
              <a:rPr lang="en-US" spc="-5" dirty="0">
                <a:cs typeface="Calibri"/>
              </a:rPr>
              <a:t>metal </a:t>
            </a:r>
            <a:r>
              <a:rPr lang="en-US" spc="-350" dirty="0">
                <a:cs typeface="Calibri"/>
              </a:rPr>
              <a:t> </a:t>
            </a:r>
            <a:r>
              <a:rPr lang="en-US" spc="-5" dirty="0">
                <a:cs typeface="Calibri"/>
              </a:rPr>
              <a:t>instruments</a:t>
            </a:r>
            <a:r>
              <a:rPr lang="en-US" dirty="0">
                <a:cs typeface="Calibri"/>
              </a:rPr>
              <a:t> </a:t>
            </a:r>
            <a:r>
              <a:rPr lang="en-US" spc="-5" dirty="0">
                <a:cs typeface="Calibri"/>
              </a:rPr>
              <a:t>that</a:t>
            </a:r>
            <a:r>
              <a:rPr lang="en-US" dirty="0">
                <a:cs typeface="Calibri"/>
              </a:rPr>
              <a:t> </a:t>
            </a:r>
            <a:r>
              <a:rPr lang="en-US" spc="-5" dirty="0">
                <a:cs typeface="Calibri"/>
              </a:rPr>
              <a:t>are</a:t>
            </a:r>
            <a:r>
              <a:rPr lang="en-US" dirty="0">
                <a:cs typeface="Calibri"/>
              </a:rPr>
              <a:t> </a:t>
            </a:r>
            <a:r>
              <a:rPr lang="en-US" spc="-5" dirty="0">
                <a:cs typeface="Calibri"/>
              </a:rPr>
              <a:t>maneuvered</a:t>
            </a:r>
            <a:r>
              <a:rPr lang="en-US" dirty="0">
                <a:cs typeface="Calibri"/>
              </a:rPr>
              <a:t> </a:t>
            </a:r>
            <a:r>
              <a:rPr lang="en-US" spc="-5" dirty="0">
                <a:cs typeface="Calibri"/>
              </a:rPr>
              <a:t>to</a:t>
            </a:r>
            <a:r>
              <a:rPr lang="en-US" dirty="0">
                <a:cs typeface="Calibri"/>
              </a:rPr>
              <a:t> </a:t>
            </a:r>
            <a:r>
              <a:rPr lang="en-US" spc="-5" dirty="0">
                <a:cs typeface="Calibri"/>
              </a:rPr>
              <a:t>cradle</a:t>
            </a:r>
            <a:r>
              <a:rPr lang="en-US" dirty="0">
                <a:cs typeface="Calibri"/>
              </a:rPr>
              <a:t> </a:t>
            </a:r>
            <a:r>
              <a:rPr lang="en-US" spc="-5" dirty="0">
                <a:cs typeface="Calibri"/>
              </a:rPr>
              <a:t>the</a:t>
            </a:r>
            <a:r>
              <a:rPr lang="en-US" dirty="0">
                <a:cs typeface="Calibri"/>
              </a:rPr>
              <a:t> </a:t>
            </a:r>
            <a:r>
              <a:rPr lang="en-US" spc="-5" dirty="0">
                <a:cs typeface="Calibri"/>
              </a:rPr>
              <a:t>fetal</a:t>
            </a:r>
            <a:r>
              <a:rPr lang="en-US" dirty="0">
                <a:cs typeface="Calibri"/>
              </a:rPr>
              <a:t> </a:t>
            </a:r>
            <a:r>
              <a:rPr lang="en-US" spc="-10" dirty="0">
                <a:cs typeface="Calibri"/>
              </a:rPr>
              <a:t>head</a:t>
            </a:r>
            <a:r>
              <a:rPr lang="en-US" spc="-5" dirty="0">
                <a:cs typeface="Calibri"/>
              </a:rPr>
              <a:t> and</a:t>
            </a:r>
            <a:r>
              <a:rPr lang="en-US" dirty="0">
                <a:cs typeface="Calibri"/>
              </a:rPr>
              <a:t> </a:t>
            </a:r>
            <a:r>
              <a:rPr lang="en-US" spc="-5" dirty="0">
                <a:cs typeface="Calibri"/>
              </a:rPr>
              <a:t>are </a:t>
            </a:r>
            <a:r>
              <a:rPr lang="en-US" dirty="0">
                <a:cs typeface="Calibri"/>
              </a:rPr>
              <a:t> </a:t>
            </a:r>
            <a:r>
              <a:rPr lang="en-US" spc="-5" dirty="0">
                <a:cs typeface="Calibri"/>
              </a:rPr>
              <a:t>articulated,</a:t>
            </a:r>
            <a:r>
              <a:rPr lang="en-US" dirty="0">
                <a:cs typeface="Calibri"/>
              </a:rPr>
              <a:t> </a:t>
            </a:r>
            <a:r>
              <a:rPr lang="en-US" spc="-5" dirty="0">
                <a:cs typeface="Calibri"/>
              </a:rPr>
              <a:t>after which traction</a:t>
            </a:r>
            <a:r>
              <a:rPr lang="en-US" dirty="0">
                <a:cs typeface="Calibri"/>
              </a:rPr>
              <a:t> </a:t>
            </a:r>
            <a:r>
              <a:rPr lang="en-US" spc="-5" dirty="0">
                <a:cs typeface="Calibri"/>
              </a:rPr>
              <a:t>is</a:t>
            </a:r>
            <a:r>
              <a:rPr lang="en-US" dirty="0">
                <a:cs typeface="Calibri"/>
              </a:rPr>
              <a:t> </a:t>
            </a:r>
            <a:r>
              <a:rPr lang="en-US" spc="-5" dirty="0">
                <a:cs typeface="Calibri"/>
              </a:rPr>
              <a:t>applied</a:t>
            </a:r>
            <a:r>
              <a:rPr lang="en-US" dirty="0">
                <a:cs typeface="Calibri"/>
              </a:rPr>
              <a:t> </a:t>
            </a:r>
            <a:r>
              <a:rPr lang="en-US" spc="-5" dirty="0">
                <a:cs typeface="Calibri"/>
              </a:rPr>
              <a:t>to</a:t>
            </a:r>
            <a:r>
              <a:rPr lang="en-US" dirty="0">
                <a:cs typeface="Calibri"/>
              </a:rPr>
              <a:t> </a:t>
            </a:r>
            <a:r>
              <a:rPr lang="en-US" spc="-5" dirty="0">
                <a:cs typeface="Calibri"/>
              </a:rPr>
              <a:t>effect</a:t>
            </a:r>
            <a:r>
              <a:rPr lang="en-US" spc="5" dirty="0">
                <a:cs typeface="Calibri"/>
              </a:rPr>
              <a:t> </a:t>
            </a:r>
            <a:r>
              <a:rPr lang="en-US" spc="-5" dirty="0">
                <a:cs typeface="Calibri"/>
              </a:rPr>
              <a:t>delivery.</a:t>
            </a:r>
            <a:endParaRPr lang="en-US" dirty="0"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160"/>
              </a:spcBef>
            </a:pPr>
            <a:r>
              <a:rPr lang="en-US" spc="-5" dirty="0">
                <a:cs typeface="Calibri"/>
              </a:rPr>
              <a:t>Many different</a:t>
            </a:r>
            <a:r>
              <a:rPr lang="en-US" dirty="0">
                <a:cs typeface="Calibri"/>
              </a:rPr>
              <a:t> types </a:t>
            </a:r>
            <a:r>
              <a:rPr lang="en-US" spc="-5" dirty="0">
                <a:cs typeface="Calibri"/>
              </a:rPr>
              <a:t>of</a:t>
            </a:r>
            <a:r>
              <a:rPr lang="en-US" dirty="0">
                <a:cs typeface="Calibri"/>
              </a:rPr>
              <a:t> </a:t>
            </a:r>
            <a:r>
              <a:rPr lang="en-US" spc="-5" dirty="0">
                <a:cs typeface="Calibri"/>
              </a:rPr>
              <a:t>forceps </a:t>
            </a:r>
            <a:r>
              <a:rPr lang="en-US" dirty="0">
                <a:cs typeface="Calibri"/>
              </a:rPr>
              <a:t>have </a:t>
            </a:r>
            <a:r>
              <a:rPr lang="en-US" spc="-10" dirty="0">
                <a:cs typeface="Calibri"/>
              </a:rPr>
              <a:t>been</a:t>
            </a:r>
            <a:r>
              <a:rPr lang="en-US" dirty="0">
                <a:cs typeface="Calibri"/>
              </a:rPr>
              <a:t> </a:t>
            </a:r>
            <a:r>
              <a:rPr lang="en-US" spc="-10" dirty="0">
                <a:cs typeface="Calibri"/>
              </a:rPr>
              <a:t>described</a:t>
            </a:r>
            <a:r>
              <a:rPr lang="en-US" spc="5" dirty="0">
                <a:cs typeface="Calibri"/>
              </a:rPr>
              <a:t> </a:t>
            </a:r>
            <a:r>
              <a:rPr lang="en-US" dirty="0">
                <a:cs typeface="Calibri"/>
              </a:rPr>
              <a:t>and</a:t>
            </a:r>
            <a:r>
              <a:rPr lang="en-US" spc="-5" dirty="0">
                <a:cs typeface="Calibri"/>
              </a:rPr>
              <a:t> developed.</a:t>
            </a:r>
            <a:endParaRPr lang="en-US" dirty="0">
              <a:cs typeface="Calibri"/>
            </a:endParaRPr>
          </a:p>
          <a:p>
            <a:endParaRPr lang="en-US" dirty="0"/>
          </a:p>
        </p:txBody>
      </p:sp>
      <p:sp>
        <p:nvSpPr>
          <p:cNvPr id="4" name="object 10"/>
          <p:cNvSpPr txBox="1">
            <a:spLocks noGrp="1"/>
          </p:cNvSpPr>
          <p:nvPr>
            <p:ph type="title"/>
          </p:nvPr>
        </p:nvSpPr>
        <p:spPr>
          <a:xfrm>
            <a:off x="838200" y="682940"/>
            <a:ext cx="10515600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Forceps</a:t>
            </a:r>
          </a:p>
        </p:txBody>
      </p:sp>
    </p:spTree>
    <p:extLst>
      <p:ext uri="{BB962C8B-B14F-4D97-AF65-F5344CB8AC3E}">
        <p14:creationId xmlns:p14="http://schemas.microsoft.com/office/powerpoint/2010/main" val="30586277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1"/>
          <p:cNvSpPr txBox="1"/>
          <p:nvPr/>
        </p:nvSpPr>
        <p:spPr>
          <a:xfrm>
            <a:off x="249990" y="179590"/>
            <a:ext cx="9481032" cy="5664436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b="1" spc="-10" dirty="0">
                <a:solidFill>
                  <a:srgbClr val="00AF50"/>
                </a:solidFill>
                <a:latin typeface="Calibri"/>
                <a:cs typeface="Calibri"/>
              </a:rPr>
              <a:t>Parts: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sz="2400" spc="-5" dirty="0">
                <a:latin typeface="Calibri"/>
                <a:cs typeface="Calibri"/>
              </a:rPr>
              <a:t>Forceps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have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4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major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components,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as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follows:</a:t>
            </a:r>
            <a:endParaRPr sz="2400" dirty="0">
              <a:latin typeface="Calibri"/>
              <a:cs typeface="Calibri"/>
            </a:endParaRPr>
          </a:p>
          <a:p>
            <a:pPr marL="469265" marR="5080" indent="-228600" algn="just">
              <a:lnSpc>
                <a:spcPct val="108400"/>
              </a:lnSpc>
              <a:spcBef>
                <a:spcPts val="90"/>
              </a:spcBef>
              <a:buClr>
                <a:srgbClr val="000000"/>
              </a:buClr>
              <a:buFont typeface="Symbol"/>
              <a:buChar char=""/>
              <a:tabLst>
                <a:tab pos="469900" algn="l"/>
              </a:tabLst>
            </a:pP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Blades: </a:t>
            </a:r>
            <a:r>
              <a:rPr sz="2400" spc="-5" dirty="0">
                <a:latin typeface="Calibri"/>
                <a:cs typeface="Calibri"/>
              </a:rPr>
              <a:t>The blades grasp the fetus. </a:t>
            </a:r>
            <a:r>
              <a:rPr sz="2400" spc="-10" dirty="0">
                <a:latin typeface="Calibri"/>
                <a:cs typeface="Calibri"/>
              </a:rPr>
              <a:t>Each </a:t>
            </a:r>
            <a:r>
              <a:rPr sz="2400" spc="-5" dirty="0">
                <a:latin typeface="Calibri"/>
                <a:cs typeface="Calibri"/>
              </a:rPr>
              <a:t>blade has a curve to fit 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around the fetal head. The blades are </a:t>
            </a:r>
            <a:r>
              <a:rPr sz="2400" spc="-10" dirty="0">
                <a:latin typeface="Calibri"/>
                <a:cs typeface="Calibri"/>
              </a:rPr>
              <a:t>oval </a:t>
            </a:r>
            <a:r>
              <a:rPr sz="2400" spc="-5" dirty="0">
                <a:latin typeface="Calibri"/>
                <a:cs typeface="Calibri"/>
              </a:rPr>
              <a:t>or elliptical and can </a:t>
            </a:r>
            <a:r>
              <a:rPr sz="2400" spc="-10" dirty="0">
                <a:latin typeface="Calibri"/>
                <a:cs typeface="Calibri"/>
              </a:rPr>
              <a:t>be </a:t>
            </a:r>
            <a:r>
              <a:rPr sz="2400" spc="-5" dirty="0">
                <a:latin typeface="Calibri"/>
                <a:cs typeface="Calibri"/>
              </a:rPr>
              <a:t> fenestrated (with a hole in the middle) or solid. Many blades are 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also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curved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in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a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plane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90°</a:t>
            </a:r>
            <a:r>
              <a:rPr sz="2400" spc="-5" dirty="0">
                <a:latin typeface="Calibri"/>
                <a:cs typeface="Calibri"/>
              </a:rPr>
              <a:t> from</a:t>
            </a:r>
            <a:r>
              <a:rPr sz="2400" dirty="0">
                <a:latin typeface="Calibri"/>
                <a:cs typeface="Calibri"/>
              </a:rPr>
              <a:t> the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C45811"/>
                </a:solidFill>
                <a:latin typeface="Calibri"/>
                <a:cs typeface="Calibri"/>
              </a:rPr>
              <a:t>cephalic</a:t>
            </a:r>
            <a:r>
              <a:rPr sz="2400" dirty="0">
                <a:solidFill>
                  <a:srgbClr val="C45811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C45811"/>
                </a:solidFill>
                <a:latin typeface="Calibri"/>
                <a:cs typeface="Calibri"/>
              </a:rPr>
              <a:t>curve</a:t>
            </a:r>
            <a:r>
              <a:rPr sz="2400" dirty="0">
                <a:solidFill>
                  <a:srgbClr val="C45811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to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fit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the </a:t>
            </a:r>
            <a:r>
              <a:rPr sz="2400" spc="-5" dirty="0">
                <a:latin typeface="Calibri"/>
                <a:cs typeface="Calibri"/>
              </a:rPr>
              <a:t> maternal pelvis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0066"/>
                </a:solidFill>
                <a:latin typeface="Calibri"/>
                <a:cs typeface="Calibri"/>
              </a:rPr>
              <a:t>(pelvic </a:t>
            </a:r>
            <a:r>
              <a:rPr sz="2400" spc="-10" dirty="0">
                <a:solidFill>
                  <a:srgbClr val="FF0066"/>
                </a:solidFill>
                <a:latin typeface="Calibri"/>
                <a:cs typeface="Calibri"/>
              </a:rPr>
              <a:t>curve).</a:t>
            </a:r>
            <a:endParaRPr sz="2400" dirty="0">
              <a:latin typeface="Calibri"/>
              <a:cs typeface="Calibri"/>
            </a:endParaRPr>
          </a:p>
          <a:p>
            <a:pPr marL="469265" marR="5080" indent="-228600" algn="just">
              <a:lnSpc>
                <a:spcPct val="108900"/>
              </a:lnSpc>
              <a:spcBef>
                <a:spcPts val="80"/>
              </a:spcBef>
              <a:buClr>
                <a:srgbClr val="000000"/>
              </a:buClr>
              <a:buFont typeface="Symbol"/>
              <a:buChar char=""/>
              <a:tabLst>
                <a:tab pos="469900" algn="l"/>
              </a:tabLst>
            </a:pPr>
            <a:r>
              <a:rPr sz="2400" b="1" spc="-5" dirty="0">
                <a:solidFill>
                  <a:srgbClr val="006FC0"/>
                </a:solidFill>
                <a:latin typeface="Calibri"/>
                <a:cs typeface="Calibri"/>
              </a:rPr>
              <a:t>Shanks: </a:t>
            </a:r>
            <a:r>
              <a:rPr sz="2400" spc="-5" dirty="0">
                <a:latin typeface="Calibri"/>
                <a:cs typeface="Calibri"/>
              </a:rPr>
              <a:t>The shanks connect the blades to the handles and provide </a:t>
            </a:r>
            <a:r>
              <a:rPr sz="2400" spc="-35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the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length of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the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device.</a:t>
            </a:r>
            <a:endParaRPr sz="2400" dirty="0">
              <a:latin typeface="Calibri"/>
              <a:cs typeface="Calibri"/>
            </a:endParaRPr>
          </a:p>
          <a:p>
            <a:pPr marL="469265" marR="14604" indent="-228600" algn="just">
              <a:lnSpc>
                <a:spcPct val="108800"/>
              </a:lnSpc>
              <a:spcBef>
                <a:spcPts val="75"/>
              </a:spcBef>
              <a:buClr>
                <a:srgbClr val="000000"/>
              </a:buClr>
              <a:buFont typeface="Symbol"/>
              <a:buChar char=""/>
              <a:tabLst>
                <a:tab pos="469900" algn="l"/>
              </a:tabLst>
            </a:pPr>
            <a:r>
              <a:rPr sz="2400" b="1" spc="-5" dirty="0">
                <a:solidFill>
                  <a:srgbClr val="00AF50"/>
                </a:solidFill>
                <a:latin typeface="Calibri"/>
                <a:cs typeface="Calibri"/>
              </a:rPr>
              <a:t>Lock:</a:t>
            </a:r>
            <a:r>
              <a:rPr sz="2400" b="1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The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lock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is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the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articulation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between</a:t>
            </a:r>
            <a:r>
              <a:rPr sz="2400" spc="-5" dirty="0">
                <a:latin typeface="Calibri"/>
                <a:cs typeface="Calibri"/>
              </a:rPr>
              <a:t> the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shanks.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Many 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different types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have been designed.</a:t>
            </a:r>
            <a:endParaRPr sz="2400" dirty="0">
              <a:latin typeface="Calibri"/>
              <a:cs typeface="Calibri"/>
            </a:endParaRPr>
          </a:p>
          <a:p>
            <a:pPr marL="469265" marR="8890" indent="-228600" algn="just">
              <a:lnSpc>
                <a:spcPct val="108100"/>
              </a:lnSpc>
              <a:spcBef>
                <a:spcPts val="95"/>
              </a:spcBef>
              <a:buFont typeface="Symbol"/>
              <a:buChar char=""/>
              <a:tabLst>
                <a:tab pos="469900" algn="l"/>
              </a:tabLst>
            </a:pPr>
            <a:r>
              <a:rPr sz="2400" b="1" spc="-5" dirty="0">
                <a:latin typeface="Calibri"/>
                <a:cs typeface="Calibri"/>
              </a:rPr>
              <a:t>Handles: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handles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are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where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operator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holds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device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and </a:t>
            </a:r>
            <a:r>
              <a:rPr sz="2400" spc="-35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applies traction to the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fetal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head.</a:t>
            </a:r>
            <a:endParaRPr sz="2400" dirty="0">
              <a:latin typeface="Calibri"/>
              <a:cs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7755941" y="2144415"/>
            <a:ext cx="6580474" cy="2291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4296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140" y="419445"/>
            <a:ext cx="11268593" cy="5720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3699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7"/>
          <p:cNvSpPr txBox="1"/>
          <p:nvPr/>
        </p:nvSpPr>
        <p:spPr>
          <a:xfrm>
            <a:off x="427871" y="425238"/>
            <a:ext cx="5160129" cy="5270545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2800" b="1" spc="-5" dirty="0">
                <a:solidFill>
                  <a:srgbClr val="00AF50"/>
                </a:solidFill>
                <a:latin typeface="Calibri"/>
                <a:cs typeface="Calibri"/>
              </a:rPr>
              <a:t>Classification</a:t>
            </a:r>
            <a:r>
              <a:rPr sz="2800" b="1" spc="-2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AF50"/>
                </a:solidFill>
                <a:latin typeface="Calibri"/>
                <a:cs typeface="Calibri"/>
              </a:rPr>
              <a:t>of</a:t>
            </a:r>
            <a:r>
              <a:rPr sz="2800" b="1" spc="-3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00AF50"/>
                </a:solidFill>
                <a:latin typeface="Calibri"/>
                <a:cs typeface="Calibri"/>
              </a:rPr>
              <a:t>forceps</a:t>
            </a:r>
            <a:endParaRPr lang="en-US" sz="2800" b="1" spc="-5" dirty="0">
              <a:solidFill>
                <a:srgbClr val="00AF50"/>
              </a:solidFill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endParaRPr sz="2800" dirty="0">
              <a:latin typeface="Calibri"/>
              <a:cs typeface="Calibri"/>
            </a:endParaRPr>
          </a:p>
          <a:p>
            <a:pPr marL="12700" marR="5080">
              <a:lnSpc>
                <a:spcPct val="108800"/>
              </a:lnSpc>
              <a:spcBef>
                <a:spcPts val="10"/>
              </a:spcBef>
            </a:pP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Non-rotational</a:t>
            </a:r>
            <a:r>
              <a:rPr sz="2400" b="1" spc="-8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forceps:</a:t>
            </a:r>
            <a:r>
              <a:rPr sz="2400" b="1" spc="-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are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used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when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the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head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is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OA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with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no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more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than </a:t>
            </a:r>
            <a:r>
              <a:rPr sz="2400" spc="-3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45º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deviation to the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left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or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right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(LOA,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ROA).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sz="2400" spc="-5" dirty="0">
                <a:latin typeface="Calibri"/>
                <a:cs typeface="Calibri"/>
              </a:rPr>
              <a:t>Ex: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Simpson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forceps,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Elliot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forceps,</a:t>
            </a:r>
            <a:r>
              <a:rPr sz="2400" spc="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Wrigley's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Forceps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400" dirty="0">
              <a:latin typeface="Calibri"/>
              <a:cs typeface="Calibri"/>
            </a:endParaRPr>
          </a:p>
          <a:p>
            <a:pPr marL="12700" marR="6985">
              <a:lnSpc>
                <a:spcPct val="108100"/>
              </a:lnSpc>
            </a:pP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Rotational</a:t>
            </a:r>
            <a:r>
              <a:rPr sz="2400" b="1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forceps:</a:t>
            </a:r>
            <a:r>
              <a:rPr sz="2400" b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when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the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head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is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positioned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more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than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45º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from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the </a:t>
            </a:r>
            <a:r>
              <a:rPr sz="2400" spc="-35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vertical,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rotation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must be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accomplished before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traction.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sz="2400" spc="-5" dirty="0">
                <a:latin typeface="Calibri"/>
                <a:cs typeface="Calibri"/>
              </a:rPr>
              <a:t>Ex: Kielland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forceps, piper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forceps.</a:t>
            </a:r>
            <a:endParaRPr sz="2400" dirty="0">
              <a:latin typeface="Calibri"/>
              <a:cs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9163" y="449611"/>
            <a:ext cx="3496163" cy="257210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0074" y="3522477"/>
            <a:ext cx="5682236" cy="2189701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>
            <a:off x="9053689" y="925689"/>
            <a:ext cx="33867" cy="666044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48372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1424</Words>
  <Application>Microsoft Office PowerPoint</Application>
  <PresentationFormat>شاشة عريضة</PresentationFormat>
  <Paragraphs>164</Paragraphs>
  <Slides>36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36</vt:i4>
      </vt:variant>
    </vt:vector>
  </HeadingPairs>
  <TitlesOfParts>
    <vt:vector size="37" baseType="lpstr"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Forceps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Vacuum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 Batool Yaser</dc:creator>
  <cp:lastModifiedBy>Yagout Khaldoun Marian</cp:lastModifiedBy>
  <cp:revision>20</cp:revision>
  <dcterms:created xsi:type="dcterms:W3CDTF">2023-10-08T20:34:04Z</dcterms:created>
  <dcterms:modified xsi:type="dcterms:W3CDTF">2023-10-10T16:06:41Z</dcterms:modified>
</cp:coreProperties>
</file>