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4"/>
  </p:sldMasterIdLst>
  <p:sldIdLst>
    <p:sldId id="256" r:id="rId5"/>
    <p:sldId id="258" r:id="rId6"/>
    <p:sldId id="271" r:id="rId7"/>
    <p:sldId id="272" r:id="rId8"/>
    <p:sldId id="273" r:id="rId9"/>
    <p:sldId id="290" r:id="rId10"/>
    <p:sldId id="274" r:id="rId11"/>
    <p:sldId id="289" r:id="rId12"/>
  </p:sldIdLst>
  <p:sldSz cx="9144000" cy="6858000" type="screen4x3"/>
  <p:notesSz cx="6858000" cy="9144000"/>
  <p:defaultTextStyle>
    <a:defPPr>
      <a:defRPr lang="ar-S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394" autoAdjust="0"/>
    <p:restoredTop sz="94660"/>
  </p:normalViewPr>
  <p:slideViewPr>
    <p:cSldViewPr>
      <p:cViewPr varScale="1">
        <p:scale>
          <a:sx n="68" d="100"/>
          <a:sy n="68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حر 10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شكل حر 12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6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4A43B-864E-462A-BB1A-1959E610E8E1}" type="datetimeFigureOut">
              <a:rPr lang="ar-SA"/>
              <a:pPr>
                <a:defRPr/>
              </a:pPr>
              <a:t>05/09/1443</a:t>
            </a:fld>
            <a:endParaRPr lang="ar-SA"/>
          </a:p>
        </p:txBody>
      </p:sp>
      <p:sp>
        <p:nvSpPr>
          <p:cNvPr id="7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8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4471FC-02DE-48C3-81FE-7297836AB8AD}" type="slidenum">
              <a:rPr lang="ar-SA" altLang="en-US"/>
              <a:pPr>
                <a:defRPr/>
              </a:pPr>
              <a:t>‹#›</a:t>
            </a:fld>
            <a:endParaRPr lang="ar-SA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F1626-E535-4D46-BDF4-C0AF03F4AD79}" type="datetimeFigureOut">
              <a:rPr lang="ar-SA"/>
              <a:pPr>
                <a:defRPr/>
              </a:pPr>
              <a:t>05/09/1443</a:t>
            </a:fld>
            <a:endParaRPr lang="ar-SA"/>
          </a:p>
        </p:txBody>
      </p:sp>
      <p:sp>
        <p:nvSpPr>
          <p:cNvPr id="5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F29D2-6747-4A26-8F96-2A6A02EA4777}" type="slidenum">
              <a:rPr lang="ar-SA" altLang="en-US"/>
              <a:pPr>
                <a:defRPr/>
              </a:pPr>
              <a:t>‹#›</a:t>
            </a:fld>
            <a:endParaRPr lang="ar-SA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7B301-6DB9-4092-ACAE-29D2D8F878A2}" type="datetimeFigureOut">
              <a:rPr lang="ar-SA"/>
              <a:pPr>
                <a:defRPr/>
              </a:pPr>
              <a:t>05/09/1443</a:t>
            </a:fld>
            <a:endParaRPr lang="ar-SA"/>
          </a:p>
        </p:txBody>
      </p:sp>
      <p:sp>
        <p:nvSpPr>
          <p:cNvPr id="5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ECAE2-8F1D-4868-83CB-B130ACDB010E}" type="slidenum">
              <a:rPr lang="ar-SA" altLang="en-US"/>
              <a:pPr>
                <a:defRPr/>
              </a:pPr>
              <a:t>‹#›</a:t>
            </a:fld>
            <a:endParaRPr lang="ar-SA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899FE-4011-45CC-8974-28D953ED8055}" type="datetimeFigureOut">
              <a:rPr lang="ar-SA"/>
              <a:pPr>
                <a:defRPr/>
              </a:pPr>
              <a:t>05/09/1443</a:t>
            </a:fld>
            <a:endParaRPr lang="ar-SA"/>
          </a:p>
        </p:txBody>
      </p:sp>
      <p:sp>
        <p:nvSpPr>
          <p:cNvPr id="5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8C633-0986-444A-B3EF-574D1300B01B}" type="slidenum">
              <a:rPr lang="ar-SA" altLang="en-US"/>
              <a:pPr>
                <a:defRPr/>
              </a:pPr>
              <a:t>‹#›</a:t>
            </a:fld>
            <a:endParaRPr lang="ar-SA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حر 10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شكل حر 12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A62C0-D7F9-408E-95F9-FFAF40ECA76F}" type="datetimeFigureOut">
              <a:rPr lang="ar-SA"/>
              <a:pPr>
                <a:defRPr/>
              </a:pPr>
              <a:t>05/09/1443</a:t>
            </a:fld>
            <a:endParaRPr lang="ar-SA"/>
          </a:p>
        </p:txBody>
      </p:sp>
      <p:sp>
        <p:nvSpPr>
          <p:cNvPr id="7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8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209684-71AD-4734-9748-80295920D634}" type="slidenum">
              <a:rPr lang="ar-SA" altLang="en-US"/>
              <a:pPr>
                <a:defRPr/>
              </a:pPr>
              <a:t>‹#›</a:t>
            </a:fld>
            <a:endParaRPr lang="ar-SA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03FFE-396B-4438-B6D6-5E82DD33F07B}" type="datetimeFigureOut">
              <a:rPr lang="ar-SA"/>
              <a:pPr>
                <a:defRPr/>
              </a:pPr>
              <a:t>05/09/1443</a:t>
            </a:fld>
            <a:endParaRPr lang="ar-SA"/>
          </a:p>
        </p:txBody>
      </p:sp>
      <p:sp>
        <p:nvSpPr>
          <p:cNvPr id="6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4E63B-1624-472C-BDEC-DABE0EF863A6}" type="slidenum">
              <a:rPr lang="ar-SA" altLang="en-US"/>
              <a:pPr>
                <a:defRPr/>
              </a:pPr>
              <a:t>‹#›</a:t>
            </a:fld>
            <a:endParaRPr lang="ar-SA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13A9F-2837-4D4B-B1E6-6735693A179F}" type="datetimeFigureOut">
              <a:rPr lang="ar-SA"/>
              <a:pPr>
                <a:defRPr/>
              </a:pPr>
              <a:t>05/09/1443</a:t>
            </a:fld>
            <a:endParaRPr lang="ar-SA"/>
          </a:p>
        </p:txBody>
      </p:sp>
      <p:sp>
        <p:nvSpPr>
          <p:cNvPr id="8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0F2CF-DFD1-4455-9BDE-9B69A5B74921}" type="slidenum">
              <a:rPr lang="ar-SA" altLang="en-US"/>
              <a:pPr>
                <a:defRPr/>
              </a:pPr>
              <a:t>‹#›</a:t>
            </a:fld>
            <a:endParaRPr lang="ar-SA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0709F-A062-4D05-B9FF-2161B3D0EF52}" type="datetimeFigureOut">
              <a:rPr lang="ar-SA"/>
              <a:pPr>
                <a:defRPr/>
              </a:pPr>
              <a:t>05/09/1443</a:t>
            </a:fld>
            <a:endParaRPr lang="ar-SA"/>
          </a:p>
        </p:txBody>
      </p:sp>
      <p:sp>
        <p:nvSpPr>
          <p:cNvPr id="4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D3B41-7D99-4E57-ACD8-D6382B84D105}" type="slidenum">
              <a:rPr lang="ar-SA" altLang="en-US"/>
              <a:pPr>
                <a:defRPr/>
              </a:pPr>
              <a:t>‹#›</a:t>
            </a:fld>
            <a:endParaRPr lang="ar-SA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23C95-17D6-4868-9128-BB3D44B7BFF8}" type="datetimeFigureOut">
              <a:rPr lang="ar-SA"/>
              <a:pPr>
                <a:defRPr/>
              </a:pPr>
              <a:t>05/09/1443</a:t>
            </a:fld>
            <a:endParaRPr lang="ar-SA"/>
          </a:p>
        </p:txBody>
      </p:sp>
      <p:sp>
        <p:nvSpPr>
          <p:cNvPr id="3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145C-22D5-4E84-8B9A-E462FC14E7F4}" type="slidenum">
              <a:rPr lang="ar-SA" altLang="en-US"/>
              <a:pPr>
                <a:defRPr/>
              </a:pPr>
              <a:t>‹#›</a:t>
            </a:fld>
            <a:endParaRPr lang="ar-SA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8F7B0-98D5-4DCB-9C04-51E87CB96DF0}" type="datetimeFigureOut">
              <a:rPr lang="ar-SA"/>
              <a:pPr>
                <a:defRPr/>
              </a:pPr>
              <a:t>05/09/1443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5679B0-4A25-4663-9D4B-A5BB64DE9608}" type="slidenum">
              <a:rPr lang="ar-SA" altLang="en-US"/>
              <a:pPr>
                <a:defRPr/>
              </a:pPr>
              <a:t>‹#›</a:t>
            </a:fld>
            <a:endParaRPr lang="ar-SA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ar-SA" noProof="0" smtClean="0"/>
              <a:t>انقر فوق الرمز لإضافة صورة</a:t>
            </a:r>
            <a:endParaRPr lang="en-US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4D0A4-47AB-4B60-9237-FDE515F57F08}" type="datetimeFigureOut">
              <a:rPr lang="ar-SA"/>
              <a:pPr>
                <a:defRPr/>
              </a:pPr>
              <a:t>05/09/1443</a:t>
            </a:fld>
            <a:endParaRPr lang="ar-SA"/>
          </a:p>
        </p:txBody>
      </p:sp>
      <p:sp>
        <p:nvSpPr>
          <p:cNvPr id="6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CD82B-D7DA-44AB-9F13-F29939F01804}" type="slidenum">
              <a:rPr lang="ar-SA" altLang="en-US"/>
              <a:pPr>
                <a:defRPr/>
              </a:pPr>
              <a:t>‹#›</a:t>
            </a:fld>
            <a:endParaRPr lang="ar-SA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شكل حر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شكل حر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عنصر نائب للعنوان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 smtClean="0"/>
              <a:t>انقر لتحرير نمط العنوان الرئيسي</a:t>
            </a:r>
          </a:p>
        </p:txBody>
      </p:sp>
      <p:sp>
        <p:nvSpPr>
          <p:cNvPr id="1029" name="عنصر نائب للنص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 smtClean="0"/>
              <a:t>انقر لتحرير أنماط النص الرئيسي</a:t>
            </a:r>
          </a:p>
          <a:p>
            <a:pPr lvl="1"/>
            <a:r>
              <a:rPr lang="ar-SA" altLang="en-US" smtClean="0"/>
              <a:t>المستوى الثاني</a:t>
            </a:r>
          </a:p>
          <a:p>
            <a:pPr lvl="2"/>
            <a:r>
              <a:rPr lang="ar-SA" altLang="en-US" smtClean="0"/>
              <a:t>المستوى الثالث</a:t>
            </a:r>
          </a:p>
          <a:p>
            <a:pPr lvl="3"/>
            <a:r>
              <a:rPr lang="ar-SA" altLang="en-US" smtClean="0"/>
              <a:t>المستوى الرابع</a:t>
            </a:r>
          </a:p>
          <a:p>
            <a:pPr lvl="4"/>
            <a:r>
              <a:rPr lang="ar-SA" altLang="en-US" smtClean="0"/>
              <a:t>المستوى الخامس</a:t>
            </a:r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BCE393-D633-45A2-8960-FE5966AF9999}" type="datetimeFigureOut">
              <a:rPr lang="ar-SA"/>
              <a:pPr>
                <a:defRPr/>
              </a:pPr>
              <a:t>05/09/1443</a:t>
            </a:fld>
            <a:endParaRPr lang="ar-SA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000" smtClean="0">
                <a:solidFill>
                  <a:srgbClr val="9B9A98"/>
                </a:solidFill>
                <a:latin typeface="Arial" charset="0"/>
                <a:cs typeface="Tahoma" pitchFamily="34" charset="0"/>
              </a:defRPr>
            </a:lvl1pPr>
          </a:lstStyle>
          <a:p>
            <a:pPr>
              <a:defRPr/>
            </a:pPr>
            <a:fld id="{17380719-6B2C-4BCB-B1C2-9E4478B4AA69}" type="slidenum">
              <a:rPr lang="ar-SA" altLang="en-US"/>
              <a:pPr>
                <a:defRPr/>
              </a:pPr>
              <a:t>‹#›</a:t>
            </a:fld>
            <a:endParaRPr lang="ar-SA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7" r:id="rId1"/>
    <p:sldLayoutId id="2147483829" r:id="rId2"/>
    <p:sldLayoutId id="2147483838" r:id="rId3"/>
    <p:sldLayoutId id="2147483830" r:id="rId4"/>
    <p:sldLayoutId id="2147483831" r:id="rId5"/>
    <p:sldLayoutId id="2147483832" r:id="rId6"/>
    <p:sldLayoutId id="2147483833" r:id="rId7"/>
    <p:sldLayoutId id="2147483839" r:id="rId8"/>
    <p:sldLayoutId id="2147483834" r:id="rId9"/>
    <p:sldLayoutId id="2147483835" r:id="rId10"/>
    <p:sldLayoutId id="2147483836" r:id="rId11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  <a:cs typeface="Tahoma" panose="020B0604030504040204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  <a:cs typeface="Tahoma" panose="020B0604030504040204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  <a:cs typeface="Tahoma" panose="020B0604030504040204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  <a:cs typeface="Tahoma" panose="020B0604030504040204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  <a:cs typeface="Tahoma" panose="020B0604030504040204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  <a:cs typeface="Tahoma" panose="020B0604030504040204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  <a:cs typeface="Tahoma" panose="020B0604030504040204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anose="020B0503020102020204" pitchFamily="34" charset="0"/>
          <a:cs typeface="Tahoma" panose="020B0604030504040204" pitchFamily="34" charset="0"/>
        </a:defRPr>
      </a:lvl9pPr>
    </p:titleStyle>
    <p:bodyStyle>
      <a:lvl1pPr marL="419100" indent="-382588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r" rtl="1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r" rtl="1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r" rtl="1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11896" y="2232660"/>
            <a:ext cx="7848536" cy="2301240"/>
          </a:xfrm>
          <a:extLst>
            <a:ext uri="{909E8E84-426E-40DD-AFC4-6F175D3DCCD1}"/>
            <a:ext uri="{91240B29-F687-4F45-9708-019B960494DF}"/>
          </a:extLst>
        </p:spPr>
        <p:txBody>
          <a:bodyPr>
            <a:normAutofit/>
          </a:bodyPr>
          <a:lstStyle/>
          <a:p>
            <a:pPr algn="ctr" rtl="0" eaLnBrk="1" fontAlgn="auto" hangingPunct="1">
              <a:spcAft>
                <a:spcPts val="0"/>
              </a:spcAft>
              <a:defRPr/>
            </a:pPr>
            <a:r>
              <a:rPr dirty="0" smtClean="0">
                <a:solidFill>
                  <a:srgbClr val="002060"/>
                </a:solidFill>
              </a:rPr>
              <a:t> mechanism of skeletal muscle contraction.</a:t>
            </a:r>
            <a:endParaRPr lang="ar-SA" dirty="0">
              <a:solidFill>
                <a:srgbClr val="00206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15616" y="4725144"/>
            <a:ext cx="6400800" cy="839788"/>
          </a:xfrm>
        </p:spPr>
        <p:txBody>
          <a:bodyPr>
            <a:normAutofit/>
          </a:bodyPr>
          <a:lstStyle/>
          <a:p>
            <a:pPr algn="ctr" rtl="0" eaLnBrk="1" hangingPunct="1">
              <a:lnSpc>
                <a:spcPct val="70000"/>
              </a:lnSpc>
              <a:defRPr/>
            </a:pPr>
            <a:endParaRPr lang="ar-EG" altLang="en-US" sz="1700" b="1" dirty="0" smtClean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rtl="0" eaLnBrk="1" hangingPunct="1">
              <a:lnSpc>
                <a:spcPct val="70000"/>
              </a:lnSpc>
              <a:defRPr/>
            </a:pPr>
            <a:r>
              <a:rPr lang="en-US" alt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ahoma" pitchFamily="34" charset="0"/>
              </a:rPr>
              <a:t>Prof. </a:t>
            </a:r>
            <a:r>
              <a:rPr lang="en-US" altLang="en-US" sz="1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ahoma" pitchFamily="34" charset="0"/>
              </a:rPr>
              <a:t>Sherif</a:t>
            </a:r>
            <a:r>
              <a:rPr lang="en-US" alt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ahoma" pitchFamily="34" charset="0"/>
              </a:rPr>
              <a:t> W. </a:t>
            </a:r>
            <a:r>
              <a:rPr lang="en-US" altLang="en-US" sz="1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ahoma" pitchFamily="34" charset="0"/>
              </a:rPr>
              <a:t>Mansour</a:t>
            </a:r>
            <a:endParaRPr lang="en-US" altLang="en-US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cs typeface="Tahoma" pitchFamily="34" charset="0"/>
            </a:endParaRPr>
          </a:p>
          <a:p>
            <a:pPr algn="ctr" rtl="0" eaLnBrk="1" hangingPunct="1">
              <a:lnSpc>
                <a:spcPct val="70000"/>
              </a:lnSpc>
              <a:defRPr/>
            </a:pPr>
            <a:r>
              <a:rPr lang="en-US" alt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ahoma" pitchFamily="34" charset="0"/>
              </a:rPr>
              <a:t>Physiology dpt., </a:t>
            </a:r>
            <a:r>
              <a:rPr lang="en-US" altLang="en-US" sz="1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ahoma" pitchFamily="34" charset="0"/>
              </a:rPr>
              <a:t>Mutah</a:t>
            </a:r>
            <a:r>
              <a:rPr lang="en-US" alt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ahoma" pitchFamily="34" charset="0"/>
              </a:rPr>
              <a:t> School of medicine</a:t>
            </a:r>
            <a:endParaRPr lang="ar-EG" altLang="en-US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rtl="0" eaLnBrk="1" hangingPunct="1">
              <a:lnSpc>
                <a:spcPct val="70000"/>
              </a:lnSpc>
              <a:defRPr/>
            </a:pPr>
            <a:r>
              <a:rPr lang="en-US" altLang="en-U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ahoma" pitchFamily="34" charset="0"/>
              </a:rPr>
              <a:t>2021-2022</a:t>
            </a:r>
            <a:endParaRPr lang="ar-SA" altLang="en-US" sz="1600" b="1" dirty="0" smtClean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5124" name="Picture 2" descr="C:\Users\Dr Sherif\Desktop\مؤتة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357188"/>
            <a:ext cx="108585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33375"/>
            <a:ext cx="8785225" cy="633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950" y="0"/>
            <a:ext cx="8928100" cy="6092825"/>
          </a:xfrm>
        </p:spPr>
        <p:txBody>
          <a:bodyPr>
            <a:normAutofit/>
          </a:bodyPr>
          <a:lstStyle/>
          <a:p>
            <a:pPr marL="0" indent="0" algn="ctr" rtl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Muscle proteins</a:t>
            </a:r>
            <a:endParaRPr 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[A] Contractile proteins: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Myosin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-Myosin 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complex protein with M.W. 480,000.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-Composed 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6 polypeptide chains (2 heavy chains and 4 light chains).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-The 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heavy chains wrap spirally around each other as double helix forming long tail (light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meromyosin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and arm (heavy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meromyosin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while the terminal part combine with the 4 light chains forming 2 globular heads ,one head contains actin-binding sites and the other contain sites of ATP hydrolysis.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-Cross 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bridges arise from the head with arm of 2 flexible points called hinges (one between arm and tail and the other between the arm and heads) to bind to the actin. </a:t>
            </a:r>
            <a:endParaRPr lang="en-US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2- Actin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It is small globular protein with M.W. 42,000.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 The globules attached to each other to form filamentous structure arranged in two chains as long double helix. </a:t>
            </a:r>
          </a:p>
          <a:p>
            <a:pPr marL="274638" indent="-274638" algn="l" rtl="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638" indent="-274638" algn="l" rtl="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3" descr="screen_shot_2013-10-12_at_60815_pm-141AEB740CE0924E44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789363"/>
            <a:ext cx="8640762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950" y="0"/>
            <a:ext cx="8928100" cy="6092825"/>
          </a:xfrm>
        </p:spPr>
        <p:txBody>
          <a:bodyPr>
            <a:normAutofit/>
          </a:bodyPr>
          <a:lstStyle/>
          <a:p>
            <a:pPr marL="274638" indent="-274638" algn="l" rtl="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[B] Regulatory protein: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Tropomyosin: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-It 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long filament of two polypeptide chains twisting on each other and located between the 2 chains of actin covering  its active sites which combine to myosin and keeps the actin </a:t>
            </a: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structure.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2- Troponin: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-Small 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globules located at intervals along tropomyosin.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-Of 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subunits with MW 18,000-25,000.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1-Troponin T: binds troponin to tropomyosin.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2-Troponin I: inhibit binding of actin &amp; myosin.</a:t>
            </a:r>
          </a:p>
          <a:p>
            <a:pPr marL="0" indent="0" algn="l" rtl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3-Troponin C: bind Ca+2 ions  contraction.</a:t>
            </a:r>
          </a:p>
          <a:p>
            <a:pPr marL="274638" indent="-274638" algn="l" rtl="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2" descr="troponin"/>
          <p:cNvPicPr>
            <a:picLocks noChangeAspect="1" noChangeArrowheads="1"/>
          </p:cNvPicPr>
          <p:nvPr/>
        </p:nvPicPr>
        <p:blipFill>
          <a:blip r:embed="rId2" cstate="print"/>
          <a:srcRect l="6377" r="10240"/>
          <a:stretch>
            <a:fillRect/>
          </a:stretch>
        </p:blipFill>
        <p:spPr bwMode="auto">
          <a:xfrm>
            <a:off x="4859338" y="2492375"/>
            <a:ext cx="3757612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عنصر نائب للمحتوى 2"/>
          <p:cNvSpPr>
            <a:spLocks noGrp="1"/>
          </p:cNvSpPr>
          <p:nvPr>
            <p:ph idx="1"/>
          </p:nvPr>
        </p:nvSpPr>
        <p:spPr>
          <a:xfrm>
            <a:off x="107950" y="188640"/>
            <a:ext cx="8928100" cy="5904185"/>
          </a:xfrm>
        </p:spPr>
        <p:txBody>
          <a:bodyPr/>
          <a:lstStyle/>
          <a:p>
            <a:pPr marL="0" indent="0" algn="ctr" rtl="0" eaLnBrk="1" hangingPunct="1">
              <a:buFont typeface="Wingdings 2" pitchFamily="18" charset="2"/>
              <a:buNone/>
            </a:pPr>
            <a:r>
              <a:rPr lang="en-US" alt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Mechanism of muscle contraction    (Excitation -  contraction coupling)</a:t>
            </a:r>
            <a:r>
              <a:rPr lang="en-US" alt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 algn="ctr" rtl="0" eaLnBrk="1" hangingPunct="1">
              <a:buFont typeface="Wingdings 2" pitchFamily="18" charset="2"/>
              <a:buNone/>
            </a:pPr>
            <a:endParaRPr lang="en-US" altLang="en-US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Wingdings 2" pitchFamily="18" charset="2"/>
              <a:buNone/>
            </a:pPr>
            <a:r>
              <a:rPr lang="en-US" alt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 is the process by which depolarization of the muscle fiber initiate contraction. </a:t>
            </a:r>
          </a:p>
          <a:p>
            <a:pPr marL="0" indent="0" algn="l" rtl="0" eaLnBrk="1" hangingPunct="1">
              <a:buFont typeface="Wingdings 2" pitchFamily="18" charset="2"/>
              <a:buNone/>
            </a:pPr>
            <a:r>
              <a:rPr lang="en-US" alt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1-When a nerve impulse reach the MEP, it leads to Ach release from the nerve terminals.</a:t>
            </a:r>
          </a:p>
          <a:p>
            <a:pPr marL="0" indent="0" algn="l" rtl="0" eaLnBrk="1" hangingPunct="1">
              <a:buFont typeface="Wingdings 2" pitchFamily="18" charset="2"/>
              <a:buNone/>
            </a:pPr>
            <a:r>
              <a:rPr lang="en-US" alt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2-Ach combines with the cholinergic receptors on the muscle membrane →↑ Na+ permeability → depolarization of the membrane (</a:t>
            </a:r>
            <a:r>
              <a:rPr lang="en-US" alt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End plate potential</a:t>
            </a:r>
            <a:r>
              <a:rPr lang="en-US" alt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 algn="l" rtl="0" eaLnBrk="1" hangingPunct="1">
              <a:buFont typeface="Wingdings 2" pitchFamily="18" charset="2"/>
              <a:buNone/>
            </a:pPr>
            <a:r>
              <a:rPr lang="en-US" alt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3-When the EPP reaches the firing level → action potential that propagates along the muscle membrane and transmitted to all fibers via the T tubules.</a:t>
            </a:r>
          </a:p>
          <a:p>
            <a:pPr marL="0" indent="0" algn="l" rtl="0" eaLnBrk="1" hangingPunct="1">
              <a:buFont typeface="Wingdings 2" pitchFamily="18" charset="2"/>
              <a:buNone/>
            </a:pPr>
            <a:r>
              <a:rPr lang="en-US" alt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4-This action potential triggers the release of Ca++ ions from the terminal cisternae of  sarcoplasmic R. </a:t>
            </a:r>
          </a:p>
          <a:p>
            <a:pPr marL="0" indent="0" algn="l" rtl="0" eaLnBrk="1" hangingPunct="1">
              <a:buFont typeface="Wingdings 2" pitchFamily="18" charset="2"/>
              <a:buNone/>
            </a:pPr>
            <a:r>
              <a:rPr lang="en-US" alt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5-The concentration of Ca+2 increases and initiates contraction by binding to </a:t>
            </a:r>
            <a:r>
              <a:rPr lang="en-US" altLang="en-US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troponin</a:t>
            </a:r>
            <a:r>
              <a:rPr lang="en-US" alt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-c   leading to:</a:t>
            </a:r>
          </a:p>
          <a:p>
            <a:pPr marL="0" indent="0" algn="l" rtl="0" eaLnBrk="1" hangingPunct="1">
              <a:buFont typeface="Wingdings 2" pitchFamily="18" charset="2"/>
              <a:buNone/>
            </a:pPr>
            <a:r>
              <a:rPr lang="en-US" alt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a-	Weakness of  the binding of </a:t>
            </a:r>
            <a:r>
              <a:rPr lang="en-US" altLang="en-US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troponin</a:t>
            </a:r>
            <a:r>
              <a:rPr lang="en-US" alt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 to actin.</a:t>
            </a:r>
          </a:p>
          <a:p>
            <a:pPr marL="0" indent="0" algn="l" rtl="0" eaLnBrk="1" hangingPunct="1">
              <a:buFont typeface="Wingdings 2" pitchFamily="18" charset="2"/>
              <a:buNone/>
            </a:pPr>
            <a:r>
              <a:rPr lang="en-US" alt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b-	Movement of </a:t>
            </a:r>
            <a:r>
              <a:rPr lang="en-US" altLang="en-US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tropomyosin</a:t>
            </a:r>
            <a:r>
              <a:rPr lang="en-US" alt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laterally into the groove between the thin filaments → uncovering the binding sites of actin for the myosin heads.</a:t>
            </a:r>
          </a:p>
          <a:p>
            <a:pPr marL="0" indent="0" algn="l" rtl="0" eaLnBrk="1" hangingPunct="1">
              <a:buFont typeface="Wingdings 2" pitchFamily="18" charset="2"/>
              <a:buNone/>
            </a:pPr>
            <a:r>
              <a:rPr lang="en-US" alt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6-The interaction between actin &amp; myosin heads leads to sliding of actin filaments between myosin filaments → muscle contraction.</a:t>
            </a:r>
          </a:p>
          <a:p>
            <a:pPr marL="0" indent="0" algn="l" rtl="0" eaLnBrk="1" hangingPunct="1">
              <a:buFont typeface="Wingdings 2" pitchFamily="18" charset="2"/>
              <a:buNone/>
            </a:pPr>
            <a:r>
              <a:rPr lang="en-US" alt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6-The energy required for this mechanism is provided by breakdown of ATP to ADP by ATPase activity of myosin heads in the presence of Ca++ ions.</a:t>
            </a:r>
          </a:p>
          <a:p>
            <a:pPr marL="0" indent="0" algn="l" rtl="0" eaLnBrk="1" hangingPunct="1">
              <a:buFont typeface="Wingdings 2" pitchFamily="18" charset="2"/>
              <a:buNone/>
            </a:pPr>
            <a:endParaRPr lang="en-US" altLang="en-US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عنصر نائب للمحتوى 2"/>
          <p:cNvSpPr>
            <a:spLocks noGrp="1"/>
          </p:cNvSpPr>
          <p:nvPr>
            <p:ph idx="1"/>
          </p:nvPr>
        </p:nvSpPr>
        <p:spPr>
          <a:xfrm>
            <a:off x="107950" y="0"/>
            <a:ext cx="8928100" cy="6092825"/>
          </a:xfrm>
        </p:spPr>
        <p:txBody>
          <a:bodyPr/>
          <a:lstStyle/>
          <a:p>
            <a:pPr marL="0" indent="0" algn="l" rtl="0" eaLnBrk="1" hangingPunct="1">
              <a:buFont typeface="Wingdings 2" pitchFamily="18" charset="2"/>
              <a:buNone/>
            </a:pPr>
            <a:endParaRPr lang="en-US" altLang="en-US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2" descr="picture1"/>
          <p:cNvPicPr>
            <a:picLocks noChangeAspect="1" noChangeArrowheads="1"/>
          </p:cNvPicPr>
          <p:nvPr/>
        </p:nvPicPr>
        <p:blipFill>
          <a:blip r:embed="rId2" cstate="print"/>
          <a:srcRect b="5190"/>
          <a:stretch>
            <a:fillRect/>
          </a:stretch>
        </p:blipFill>
        <p:spPr bwMode="auto">
          <a:xfrm>
            <a:off x="179512" y="188640"/>
            <a:ext cx="8712200" cy="6437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عنصر نائب للمحتوى 2"/>
          <p:cNvSpPr>
            <a:spLocks noGrp="1"/>
          </p:cNvSpPr>
          <p:nvPr>
            <p:ph idx="1"/>
          </p:nvPr>
        </p:nvSpPr>
        <p:spPr>
          <a:xfrm>
            <a:off x="214313" y="836712"/>
            <a:ext cx="8928100" cy="5259288"/>
          </a:xfrm>
        </p:spPr>
        <p:txBody>
          <a:bodyPr/>
          <a:lstStyle/>
          <a:p>
            <a:pPr marL="0" indent="0" algn="ctr" rtl="0" eaLnBrk="1" hangingPunct="1">
              <a:buFont typeface="Wingdings 2" pitchFamily="18" charset="2"/>
              <a:buNone/>
            </a:pPr>
            <a:r>
              <a:rPr lang="en-US" alt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Results of contraction</a:t>
            </a:r>
          </a:p>
          <a:p>
            <a:pPr marL="0" indent="0" algn="l" rtl="0" eaLnBrk="1" hangingPunct="1">
              <a:buFont typeface="Wingdings 2" pitchFamily="18" charset="2"/>
              <a:buNone/>
            </a:pPr>
            <a:r>
              <a:rPr lang="en-US" alt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-The </a:t>
            </a:r>
            <a:r>
              <a:rPr lang="en-US" altLang="en-US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Sarcomere</a:t>
            </a:r>
            <a:r>
              <a:rPr lang="en-US" alt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becomes </a:t>
            </a:r>
            <a:r>
              <a:rPr lang="en-US" alt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short</a:t>
            </a:r>
          </a:p>
          <a:p>
            <a:pPr marL="0" indent="0" algn="l" rtl="0" eaLnBrk="1" hangingPunct="1">
              <a:buFont typeface="Wingdings 2" pitchFamily="18" charset="2"/>
              <a:buNone/>
            </a:pPr>
            <a:r>
              <a:rPr lang="en-US" alt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l" rtl="0" eaLnBrk="1" hangingPunct="1">
              <a:buFont typeface="Wingdings 2" pitchFamily="18" charset="2"/>
              <a:buNone/>
            </a:pPr>
            <a:r>
              <a:rPr lang="en-US" alt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-The width of </a:t>
            </a:r>
            <a:r>
              <a:rPr lang="en-US" alt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band is </a:t>
            </a:r>
            <a:r>
              <a:rPr lang="en-US" alt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decreased</a:t>
            </a:r>
            <a:r>
              <a:rPr lang="en-US" alt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l" rtl="0" eaLnBrk="1" hangingPunct="1">
              <a:buFont typeface="Wingdings 2" pitchFamily="18" charset="2"/>
              <a:buNone/>
            </a:pPr>
            <a:endParaRPr lang="en-US" altLang="en-US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Wingdings 2" pitchFamily="18" charset="2"/>
              <a:buNone/>
            </a:pPr>
            <a:r>
              <a:rPr lang="en-US" alt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-The width of </a:t>
            </a:r>
            <a:r>
              <a:rPr lang="en-US" alt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band is remained </a:t>
            </a:r>
            <a:r>
              <a:rPr lang="en-US" alt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constant</a:t>
            </a:r>
            <a:r>
              <a:rPr lang="en-US" alt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l" rtl="0" eaLnBrk="1" hangingPunct="1">
              <a:buFont typeface="Wingdings 2" pitchFamily="18" charset="2"/>
              <a:buNone/>
            </a:pPr>
            <a:endParaRPr lang="en-US" altLang="en-US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Wingdings 2" pitchFamily="18" charset="2"/>
              <a:buNone/>
            </a:pPr>
            <a:r>
              <a:rPr lang="en-US" alt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H-zone</a:t>
            </a:r>
            <a:r>
              <a:rPr lang="en-US" alt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becomes </a:t>
            </a:r>
            <a:r>
              <a:rPr lang="en-US" altLang="en-US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narrow</a:t>
            </a:r>
            <a:r>
              <a:rPr lang="en-US" alt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l" rtl="0" eaLnBrk="1" hangingPunct="1">
              <a:buFont typeface="Wingdings 2" pitchFamily="18" charset="2"/>
              <a:buNone/>
            </a:pPr>
            <a:endParaRPr lang="en-US" altLang="en-US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Wingdings 2" pitchFamily="18" charset="2"/>
              <a:buNone/>
            </a:pPr>
            <a:endParaRPr lang="en-US" altLang="en-US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None/>
              <a:defRPr/>
            </a:pP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-Mechanical changes: </a:t>
            </a: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types </a:t>
            </a: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contraction:</a:t>
            </a:r>
          </a:p>
          <a:p>
            <a:pPr marL="0" indent="0" algn="l" rtl="0" eaLnBrk="1" fontAlgn="auto" hangingPunct="1">
              <a:spcAft>
                <a:spcPts val="0"/>
              </a:spcAft>
              <a:buNone/>
              <a:defRPr/>
            </a:pPr>
            <a:endParaRPr lang="en-US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None/>
              <a:defRPr/>
            </a:pP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isometric cont</a:t>
            </a: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(CE) shortens but (SE) stretched and elongated so the total </a:t>
            </a:r>
            <a:r>
              <a:rPr lang="en-US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ms.</a:t>
            </a: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length is 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constant</a:t>
            </a: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l" rtl="0" eaLnBrk="1" fontAlgn="auto" hangingPunct="1">
              <a:spcAft>
                <a:spcPts val="0"/>
              </a:spcAft>
              <a:buNone/>
              <a:defRPr/>
            </a:pPr>
            <a:endParaRPr lang="en-US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None/>
              <a:defRPr/>
            </a:pP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isotonic cont</a:t>
            </a: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CE shortens but (SE) 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stretched </a:t>
            </a: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shorten</a:t>
            </a: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ms.</a:t>
            </a:r>
            <a:endParaRPr lang="en-US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 eaLnBrk="1" fontAlgn="auto" hangingPunct="1">
              <a:spcAft>
                <a:spcPts val="0"/>
              </a:spcAft>
              <a:buNone/>
              <a:defRPr/>
            </a:pPr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l" rtl="0" eaLnBrk="1" hangingPunct="1">
              <a:buFont typeface="Wingdings 2" pitchFamily="18" charset="2"/>
              <a:buNone/>
            </a:pPr>
            <a:endParaRPr lang="en-US" altLang="en-US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 rtl="0" eaLnBrk="1" hangingPunct="1">
              <a:buFont typeface="Wingdings 2" pitchFamily="18" charset="2"/>
              <a:buNone/>
            </a:pPr>
            <a:endParaRPr lang="en-US" altLang="en-US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060575"/>
            <a:ext cx="7467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7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en-US" sz="7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تقنية">
  <a:themeElements>
    <a:clrScheme name="تقنية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تقنية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تقنية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5D376923CF364E9345E8297AAC0723" ma:contentTypeVersion="2" ma:contentTypeDescription="Create a new document." ma:contentTypeScope="" ma:versionID="284d56d71763a8d9de63e0af2f8c8db1">
  <xsd:schema xmlns:xsd="http://www.w3.org/2001/XMLSchema" xmlns:xs="http://www.w3.org/2001/XMLSchema" xmlns:p="http://schemas.microsoft.com/office/2006/metadata/properties" xmlns:ns2="1244c8c3-b995-48f3-9b04-c6843da6a424" targetNamespace="http://schemas.microsoft.com/office/2006/metadata/properties" ma:root="true" ma:fieldsID="d514c0e2f491d97035c870c3825412a3" ns2:_="">
    <xsd:import namespace="1244c8c3-b995-48f3-9b04-c6843da6a4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44c8c3-b995-48f3-9b04-c6843da6a4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4FC00B-732C-4AAE-BDD5-4885B77A53CB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490C5AA-BD70-452A-B6CB-1C7E469BB0C5}"/>
</file>

<file path=customXml/itemProps3.xml><?xml version="1.0" encoding="utf-8"?>
<ds:datastoreItem xmlns:ds="http://schemas.openxmlformats.org/officeDocument/2006/customXml" ds:itemID="{00A1642F-FD9C-4486-B757-C81F3D911D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508</TotalTime>
  <Words>497</Words>
  <Application>Microsoft Office PowerPoint</Application>
  <PresentationFormat>On-screen Show (4:3)</PresentationFormat>
  <Paragraphs>53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تقنية</vt:lpstr>
      <vt:lpstr> mechanism of skeletal muscle contraction.</vt:lpstr>
      <vt:lpstr>Slide 2</vt:lpstr>
      <vt:lpstr>Slide 3</vt:lpstr>
      <vt:lpstr>Slide 4</vt:lpstr>
      <vt:lpstr>Slide 5</vt:lpstr>
      <vt:lpstr>Slide 6</vt:lpstr>
      <vt:lpstr>Slide 7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CARDIAC CYCLE</dc:title>
  <dc:creator>Dr.Waleed R. Ezzat</dc:creator>
  <cp:lastModifiedBy>mutah</cp:lastModifiedBy>
  <cp:revision>70</cp:revision>
  <dcterms:created xsi:type="dcterms:W3CDTF">2018-04-21T22:12:54Z</dcterms:created>
  <dcterms:modified xsi:type="dcterms:W3CDTF">2022-04-06T11:05:44Z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0x010100875D376923CF364E9345E8297AAC0723</vt:lpwstr>
  </property>
</Properties>
</file>