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3" r:id="rId3"/>
    <p:sldId id="257" r:id="rId4"/>
    <p:sldId id="259" r:id="rId5"/>
    <p:sldId id="291" r:id="rId6"/>
    <p:sldId id="261" r:id="rId7"/>
    <p:sldId id="268" r:id="rId8"/>
    <p:sldId id="269" r:id="rId9"/>
    <p:sldId id="270" r:id="rId10"/>
    <p:sldId id="264" r:id="rId11"/>
    <p:sldId id="271" r:id="rId12"/>
    <p:sldId id="272" r:id="rId13"/>
    <p:sldId id="275" r:id="rId14"/>
    <p:sldId id="273" r:id="rId15"/>
    <p:sldId id="266" r:id="rId16"/>
    <p:sldId id="277" r:id="rId17"/>
    <p:sldId id="280" r:id="rId18"/>
    <p:sldId id="281" r:id="rId19"/>
    <p:sldId id="282" r:id="rId20"/>
    <p:sldId id="283" r:id="rId21"/>
    <p:sldId id="284" r:id="rId22"/>
    <p:sldId id="285"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811" autoAdjust="0"/>
  </p:normalViewPr>
  <p:slideViewPr>
    <p:cSldViewPr>
      <p:cViewPr varScale="1">
        <p:scale>
          <a:sx n="65" d="100"/>
          <a:sy n="65" d="100"/>
        </p:scale>
        <p:origin x="-90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7B9EC-FAA6-46C3-8A89-A05DC80C0661}" type="datetimeFigureOut">
              <a:rPr lang="en-US" smtClean="0"/>
              <a:pPr/>
              <a:t>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CCDF1-6BB7-446A-96EF-B1FE75FFC0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Trichinellosis</a:t>
            </a:r>
            <a:r>
              <a:rPr lang="en-US" sz="1200" b="0" i="0" kern="1200" dirty="0" smtClean="0">
                <a:solidFill>
                  <a:schemeClr val="tx1"/>
                </a:solidFill>
                <a:latin typeface="+mn-lt"/>
                <a:ea typeface="+mn-ea"/>
                <a:cs typeface="+mn-cs"/>
              </a:rPr>
              <a:t> is acquired by (1) ingesting meat that contains cysts (encysted larvae) of </a:t>
            </a:r>
            <a:r>
              <a:rPr lang="en-US" sz="1200" b="0" i="1" kern="1200" dirty="0" smtClean="0">
                <a:solidFill>
                  <a:schemeClr val="tx1"/>
                </a:solidFill>
                <a:latin typeface="+mn-lt"/>
                <a:ea typeface="+mn-ea"/>
                <a:cs typeface="+mn-cs"/>
              </a:rPr>
              <a:t>Trichinella</a:t>
            </a:r>
            <a:r>
              <a:rPr lang="en-US" sz="1200" b="0" i="0" kern="1200" dirty="0" smtClean="0">
                <a:solidFill>
                  <a:schemeClr val="tx1"/>
                </a:solidFill>
                <a:latin typeface="+mn-lt"/>
                <a:ea typeface="+mn-ea"/>
                <a:cs typeface="+mn-cs"/>
              </a:rPr>
              <a:t>. After exposure to gastric acid and pepsin, (2) the larvae are released from the cysts and (3) invade the small bowel mucosa where they develop into adult worms (female 2.2 mm in length, males 1.2 mm; life span in the small bowel: 4 weeks). After 1 week, (4) the females release larvae that migrate to the striated muscles where (5) they </a:t>
            </a:r>
            <a:r>
              <a:rPr lang="en-US" sz="1200" b="0" i="0" kern="1200" dirty="0" err="1" smtClean="0">
                <a:solidFill>
                  <a:schemeClr val="tx1"/>
                </a:solidFill>
                <a:latin typeface="+mn-lt"/>
                <a:ea typeface="+mn-ea"/>
                <a:cs typeface="+mn-cs"/>
              </a:rPr>
              <a:t>encyst</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T. </a:t>
            </a:r>
            <a:r>
              <a:rPr lang="en-US" sz="1200" b="0" i="1" kern="1200" dirty="0" err="1" smtClean="0">
                <a:solidFill>
                  <a:schemeClr val="tx1"/>
                </a:solidFill>
                <a:latin typeface="+mn-lt"/>
                <a:ea typeface="+mn-ea"/>
                <a:cs typeface="+mn-cs"/>
              </a:rPr>
              <a:t>pseudospiralis</a:t>
            </a:r>
            <a:r>
              <a:rPr lang="en-US" sz="1200" b="0" i="0" kern="1200" dirty="0" smtClean="0">
                <a:solidFill>
                  <a:schemeClr val="tx1"/>
                </a:solidFill>
                <a:latin typeface="+mn-lt"/>
                <a:ea typeface="+mn-ea"/>
                <a:cs typeface="+mn-cs"/>
              </a:rPr>
              <a:t>, however, does not </a:t>
            </a:r>
            <a:r>
              <a:rPr lang="en-US" sz="1200" b="0" i="0" kern="1200" dirty="0" err="1" smtClean="0">
                <a:solidFill>
                  <a:schemeClr val="tx1"/>
                </a:solidFill>
                <a:latin typeface="+mn-lt"/>
                <a:ea typeface="+mn-ea"/>
                <a:cs typeface="+mn-cs"/>
              </a:rPr>
              <a:t>encyst</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Encystment</a:t>
            </a:r>
            <a:r>
              <a:rPr lang="en-US" sz="1200" b="0" i="0" kern="1200" dirty="0" smtClean="0">
                <a:solidFill>
                  <a:schemeClr val="tx1"/>
                </a:solidFill>
                <a:latin typeface="+mn-lt"/>
                <a:ea typeface="+mn-ea"/>
                <a:cs typeface="+mn-cs"/>
              </a:rPr>
              <a:t> is completed in 4–5 weeks and the encysted larvae may remain viable for several years. Ingestion of the encysted larvae perpetuates the cycle. Rats and rodents are primarily responsible for maintaining the </a:t>
            </a:r>
            <a:r>
              <a:rPr lang="en-US" sz="1200" b="0" i="0" kern="1200" dirty="0" err="1" smtClean="0">
                <a:solidFill>
                  <a:schemeClr val="tx1"/>
                </a:solidFill>
                <a:latin typeface="+mn-lt"/>
                <a:ea typeface="+mn-ea"/>
                <a:cs typeface="+mn-cs"/>
              </a:rPr>
              <a:t>endemicity</a:t>
            </a:r>
            <a:r>
              <a:rPr lang="en-US" sz="1200" b="0" i="0" kern="1200" dirty="0" smtClean="0">
                <a:solidFill>
                  <a:schemeClr val="tx1"/>
                </a:solidFill>
                <a:latin typeface="+mn-lt"/>
                <a:ea typeface="+mn-ea"/>
                <a:cs typeface="+mn-cs"/>
              </a:rPr>
              <a:t> of this infection. Carnivorous / omnivorous animals, such as pigs or bears, feed on infected rodents or meat from other animals. Different animal hosts are implicated in the life cycle of the different species of </a:t>
            </a:r>
            <a:r>
              <a:rPr lang="en-US" sz="1200" b="0" i="1" kern="1200" dirty="0" smtClean="0">
                <a:solidFill>
                  <a:schemeClr val="tx1"/>
                </a:solidFill>
                <a:latin typeface="+mn-lt"/>
                <a:ea typeface="+mn-ea"/>
                <a:cs typeface="+mn-cs"/>
              </a:rPr>
              <a:t>Trichinella</a:t>
            </a:r>
            <a:r>
              <a:rPr lang="en-US" sz="1200" b="0" i="0" kern="1200" dirty="0" smtClean="0">
                <a:solidFill>
                  <a:schemeClr val="tx1"/>
                </a:solidFill>
                <a:latin typeface="+mn-lt"/>
                <a:ea typeface="+mn-ea"/>
                <a:cs typeface="+mn-cs"/>
              </a:rPr>
              <a:t>. Humans are accidentally infected when eating improperly processed meat of these carnivorous animals (or eating food contaminated with such meat).</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Trichinella is very prolific and an infected animal might have up to several hundred larvae per gram of muscle. The life cycle in animals can continue as larvae are able to survive in decaying carcasses for a long time, facilitating transmission by scavenging.</a:t>
            </a:r>
          </a:p>
          <a:p>
            <a:endParaRPr lang="ar-SA" dirty="0"/>
          </a:p>
        </p:txBody>
      </p:sp>
      <p:sp>
        <p:nvSpPr>
          <p:cNvPr id="4" name="عنصر نائب لرقم الشريحة 3"/>
          <p:cNvSpPr>
            <a:spLocks noGrp="1"/>
          </p:cNvSpPr>
          <p:nvPr>
            <p:ph type="sldNum" sz="quarter" idx="10"/>
          </p:nvPr>
        </p:nvSpPr>
        <p:spPr/>
        <p:txBody>
          <a:bodyPr/>
          <a:lstStyle/>
          <a:p>
            <a:fld id="{620CCDF1-6BB7-446A-96EF-B1FE75FFC0FC}"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620CCDF1-6BB7-446A-96EF-B1FE75FFC0F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baseline="0" dirty="0" smtClean="0">
                <a:solidFill>
                  <a:schemeClr val="tx1"/>
                </a:solidFill>
                <a:latin typeface="+mn-lt"/>
                <a:ea typeface="+mn-ea"/>
                <a:cs typeface="+mn-cs"/>
              </a:rPr>
              <a:t>Pathogenesis and clinical features</a:t>
            </a:r>
          </a:p>
          <a:p>
            <a:r>
              <a:rPr lang="en-US" sz="1200" kern="1200" baseline="0" dirty="0" smtClean="0">
                <a:solidFill>
                  <a:schemeClr val="tx1"/>
                </a:solidFill>
                <a:latin typeface="+mn-lt"/>
                <a:ea typeface="+mn-ea"/>
                <a:cs typeface="+mn-cs"/>
              </a:rPr>
              <a:t>Clinical symptoms of trichinellosis arise from the successive</a:t>
            </a:r>
          </a:p>
          <a:p>
            <a:r>
              <a:rPr lang="en-US" sz="1200" kern="1200" baseline="0" dirty="0" smtClean="0">
                <a:solidFill>
                  <a:schemeClr val="tx1"/>
                </a:solidFill>
                <a:latin typeface="+mn-lt"/>
                <a:ea typeface="+mn-ea"/>
                <a:cs typeface="+mn-cs"/>
              </a:rPr>
              <a:t>phases of parasite enteric invasion, larval migration,</a:t>
            </a:r>
          </a:p>
          <a:p>
            <a:r>
              <a:rPr lang="en-US" sz="1200" kern="1200" baseline="0" dirty="0" smtClean="0">
                <a:solidFill>
                  <a:schemeClr val="tx1"/>
                </a:solidFill>
                <a:latin typeface="+mn-lt"/>
                <a:ea typeface="+mn-ea"/>
                <a:cs typeface="+mn-cs"/>
              </a:rPr>
              <a:t>and muscle encystment ( Fig. 126-1 ). Most light</a:t>
            </a:r>
          </a:p>
          <a:p>
            <a:r>
              <a:rPr lang="en-US" sz="1200" kern="1200" baseline="0" dirty="0" smtClean="0">
                <a:solidFill>
                  <a:schemeClr val="tx1"/>
                </a:solidFill>
                <a:latin typeface="+mn-lt"/>
                <a:ea typeface="+mn-ea"/>
                <a:cs typeface="+mn-cs"/>
              </a:rPr>
              <a:t>infections (those with &lt;10 larvae per gram of muscle)</a:t>
            </a:r>
          </a:p>
          <a:p>
            <a:r>
              <a:rPr lang="en-US" sz="1200" kern="1200" baseline="0" dirty="0" smtClean="0">
                <a:solidFill>
                  <a:schemeClr val="tx1"/>
                </a:solidFill>
                <a:latin typeface="+mn-lt"/>
                <a:ea typeface="+mn-ea"/>
                <a:cs typeface="+mn-cs"/>
              </a:rPr>
              <a:t>are asymptomatic, whereas heavy infections (which can</a:t>
            </a:r>
          </a:p>
          <a:p>
            <a:r>
              <a:rPr lang="en-US" sz="1200" kern="1200" baseline="0" dirty="0" smtClean="0">
                <a:solidFill>
                  <a:schemeClr val="tx1"/>
                </a:solidFill>
                <a:latin typeface="+mn-lt"/>
                <a:ea typeface="+mn-ea"/>
                <a:cs typeface="+mn-cs"/>
              </a:rPr>
              <a:t>involve &gt;50 larvae per gram of muscle) can be lifethreatening.</a:t>
            </a:r>
          </a:p>
          <a:p>
            <a:r>
              <a:rPr lang="en-US" sz="1200" kern="1200" baseline="0" dirty="0" smtClean="0">
                <a:solidFill>
                  <a:schemeClr val="tx1"/>
                </a:solidFill>
                <a:latin typeface="+mn-lt"/>
                <a:ea typeface="+mn-ea"/>
                <a:cs typeface="+mn-cs"/>
              </a:rPr>
              <a:t>Invasion of the gut by large numbers of parasites</a:t>
            </a:r>
          </a:p>
          <a:p>
            <a:r>
              <a:rPr lang="en-US" sz="1200" kern="1200" baseline="0" dirty="0" smtClean="0">
                <a:solidFill>
                  <a:schemeClr val="tx1"/>
                </a:solidFill>
                <a:latin typeface="+mn-lt"/>
                <a:ea typeface="+mn-ea"/>
                <a:cs typeface="+mn-cs"/>
              </a:rPr>
              <a:t>occasionally provokes diarrhea during the fi rst week</a:t>
            </a:r>
          </a:p>
          <a:p>
            <a:r>
              <a:rPr lang="en-US" sz="1200" kern="1200" baseline="0" dirty="0" smtClean="0">
                <a:solidFill>
                  <a:schemeClr val="tx1"/>
                </a:solidFill>
                <a:latin typeface="+mn-lt"/>
                <a:ea typeface="+mn-ea"/>
                <a:cs typeface="+mn-cs"/>
              </a:rPr>
              <a:t>after infection. Abdominal pain, constipation, nausea, or</a:t>
            </a:r>
          </a:p>
          <a:p>
            <a:r>
              <a:rPr lang="en-US" sz="1200" kern="1200" baseline="0" dirty="0" smtClean="0">
                <a:solidFill>
                  <a:schemeClr val="tx1"/>
                </a:solidFill>
                <a:latin typeface="+mn-lt"/>
                <a:ea typeface="+mn-ea"/>
                <a:cs typeface="+mn-cs"/>
              </a:rPr>
              <a:t>vomiting also may be prominent.</a:t>
            </a:r>
          </a:p>
          <a:p>
            <a:r>
              <a:rPr lang="en-US" sz="1200" kern="1200" baseline="0" dirty="0" smtClean="0">
                <a:solidFill>
                  <a:schemeClr val="tx1"/>
                </a:solidFill>
                <a:latin typeface="+mn-lt"/>
                <a:ea typeface="+mn-ea"/>
                <a:cs typeface="+mn-cs"/>
              </a:rPr>
              <a:t>Symptoms due to larval migration and muscle invasion</a:t>
            </a:r>
          </a:p>
          <a:p>
            <a:r>
              <a:rPr lang="en-US" sz="1200" kern="1200" baseline="0" dirty="0" smtClean="0">
                <a:solidFill>
                  <a:schemeClr val="tx1"/>
                </a:solidFill>
                <a:latin typeface="+mn-lt"/>
                <a:ea typeface="+mn-ea"/>
                <a:cs typeface="+mn-cs"/>
              </a:rPr>
              <a:t>begin to appear in the second week after infection. The migrating </a:t>
            </a:r>
            <a:r>
              <a:rPr lang="en-US" sz="1200" i="1" kern="1200" baseline="0" dirty="0" smtClean="0">
                <a:solidFill>
                  <a:schemeClr val="tx1"/>
                </a:solidFill>
                <a:latin typeface="+mn-lt"/>
                <a:ea typeface="+mn-ea"/>
                <a:cs typeface="+mn-cs"/>
              </a:rPr>
              <a:t>Trichinella larvae provoke a marked local</a:t>
            </a:r>
          </a:p>
          <a:p>
            <a:r>
              <a:rPr lang="en-US" sz="1200" kern="1200" baseline="0" dirty="0" smtClean="0">
                <a:solidFill>
                  <a:schemeClr val="tx1"/>
                </a:solidFill>
                <a:latin typeface="+mn-lt"/>
                <a:ea typeface="+mn-ea"/>
                <a:cs typeface="+mn-cs"/>
              </a:rPr>
              <a:t>and systemic hypersensitivity reaction, with fever and</a:t>
            </a:r>
          </a:p>
          <a:p>
            <a:r>
              <a:rPr lang="en-US" sz="1200" kern="1200" baseline="0" dirty="0" smtClean="0">
                <a:solidFill>
                  <a:schemeClr val="tx1"/>
                </a:solidFill>
                <a:latin typeface="+mn-lt"/>
                <a:ea typeface="+mn-ea"/>
                <a:cs typeface="+mn-cs"/>
              </a:rPr>
              <a:t>hypereosinophilia. Periorbital and facial edema is common,</a:t>
            </a:r>
          </a:p>
          <a:p>
            <a:r>
              <a:rPr lang="en-US" sz="1200" kern="1200" baseline="0" dirty="0" smtClean="0">
                <a:solidFill>
                  <a:schemeClr val="tx1"/>
                </a:solidFill>
                <a:latin typeface="+mn-lt"/>
                <a:ea typeface="+mn-ea"/>
                <a:cs typeface="+mn-cs"/>
              </a:rPr>
              <a:t>as are hemorrhages in the subconjunctivae, retina,</a:t>
            </a:r>
          </a:p>
          <a:p>
            <a:r>
              <a:rPr lang="en-US" sz="1200" kern="1200" baseline="0" dirty="0" smtClean="0">
                <a:solidFill>
                  <a:schemeClr val="tx1"/>
                </a:solidFill>
                <a:latin typeface="+mn-lt"/>
                <a:ea typeface="+mn-ea"/>
                <a:cs typeface="+mn-cs"/>
              </a:rPr>
              <a:t>and nail beds (“splinter” hemorrhages). A maculopapular</a:t>
            </a:r>
          </a:p>
          <a:p>
            <a:r>
              <a:rPr lang="en-US" sz="1200" kern="1200" baseline="0" dirty="0" smtClean="0">
                <a:solidFill>
                  <a:schemeClr val="tx1"/>
                </a:solidFill>
                <a:latin typeface="+mn-lt"/>
                <a:ea typeface="+mn-ea"/>
                <a:cs typeface="+mn-cs"/>
              </a:rPr>
              <a:t>rash, headache, cough, dyspnea, or dysphagia</a:t>
            </a:r>
          </a:p>
          <a:p>
            <a:r>
              <a:rPr lang="en-US" sz="1200" kern="1200" baseline="0" dirty="0" smtClean="0">
                <a:solidFill>
                  <a:schemeClr val="tx1"/>
                </a:solidFill>
                <a:latin typeface="+mn-lt"/>
                <a:ea typeface="+mn-ea"/>
                <a:cs typeface="+mn-cs"/>
              </a:rPr>
              <a:t>sometimes develops. Myocarditis with tachyarrhythmias</a:t>
            </a:r>
          </a:p>
          <a:p>
            <a:r>
              <a:rPr lang="en-US" sz="1200" kern="1200" baseline="0" dirty="0" smtClean="0">
                <a:solidFill>
                  <a:schemeClr val="tx1"/>
                </a:solidFill>
                <a:latin typeface="+mn-lt"/>
                <a:ea typeface="+mn-ea"/>
                <a:cs typeface="+mn-cs"/>
              </a:rPr>
              <a:t>or heart failure—and, less commonly, encephalitis</a:t>
            </a:r>
          </a:p>
          <a:p>
            <a:r>
              <a:rPr lang="en-US" sz="1200" kern="1200" baseline="0" dirty="0" smtClean="0">
                <a:solidFill>
                  <a:schemeClr val="tx1"/>
                </a:solidFill>
                <a:latin typeface="+mn-lt"/>
                <a:ea typeface="+mn-ea"/>
                <a:cs typeface="+mn-cs"/>
              </a:rPr>
              <a:t>or pneumonitis—may develop and accounts for most</a:t>
            </a:r>
          </a:p>
          <a:p>
            <a:r>
              <a:rPr lang="en-US" sz="1200" kern="1200" baseline="0" dirty="0" smtClean="0">
                <a:solidFill>
                  <a:schemeClr val="tx1"/>
                </a:solidFill>
                <a:latin typeface="+mn-lt"/>
                <a:ea typeface="+mn-ea"/>
                <a:cs typeface="+mn-cs"/>
              </a:rPr>
              <a:t>deaths of patients with trichinellosis.</a:t>
            </a:r>
          </a:p>
          <a:p>
            <a:r>
              <a:rPr lang="en-US" sz="1200" kern="1200" baseline="0" dirty="0" smtClean="0">
                <a:solidFill>
                  <a:schemeClr val="tx1"/>
                </a:solidFill>
                <a:latin typeface="+mn-lt"/>
                <a:ea typeface="+mn-ea"/>
                <a:cs typeface="+mn-cs"/>
              </a:rPr>
              <a:t>Upon onset of larval encystment in muscle 2–3 weeks</a:t>
            </a:r>
          </a:p>
          <a:p>
            <a:r>
              <a:rPr lang="en-US" sz="1200" kern="1200" baseline="0" dirty="0" smtClean="0">
                <a:solidFill>
                  <a:schemeClr val="tx1"/>
                </a:solidFill>
                <a:latin typeface="+mn-lt"/>
                <a:ea typeface="+mn-ea"/>
                <a:cs typeface="+mn-cs"/>
              </a:rPr>
              <a:t>after infection, symptoms of myositis with myalgias,</a:t>
            </a:r>
          </a:p>
          <a:p>
            <a:r>
              <a:rPr lang="en-US" sz="1200" kern="1200" baseline="0" dirty="0" smtClean="0">
                <a:solidFill>
                  <a:schemeClr val="tx1"/>
                </a:solidFill>
                <a:latin typeface="+mn-lt"/>
                <a:ea typeface="+mn-ea"/>
                <a:cs typeface="+mn-cs"/>
              </a:rPr>
              <a:t>muscle edema, and weakness develop, usually overlapping</a:t>
            </a:r>
          </a:p>
          <a:p>
            <a:r>
              <a:rPr lang="en-US" sz="1200" kern="1200" baseline="0" dirty="0" smtClean="0">
                <a:solidFill>
                  <a:schemeClr val="tx1"/>
                </a:solidFill>
                <a:latin typeface="+mn-lt"/>
                <a:ea typeface="+mn-ea"/>
                <a:cs typeface="+mn-cs"/>
              </a:rPr>
              <a:t>with the inflammatory reactions to migrating larvae.</a:t>
            </a:r>
          </a:p>
          <a:p>
            <a:r>
              <a:rPr lang="en-US" sz="1200" kern="1200" baseline="0" dirty="0" smtClean="0">
                <a:solidFill>
                  <a:schemeClr val="tx1"/>
                </a:solidFill>
                <a:latin typeface="+mn-lt"/>
                <a:ea typeface="+mn-ea"/>
                <a:cs typeface="+mn-cs"/>
              </a:rPr>
              <a:t>The most commonly involved muscle groups include the</a:t>
            </a:r>
          </a:p>
          <a:p>
            <a:r>
              <a:rPr lang="en-US" sz="1200" kern="1200" baseline="0" dirty="0" smtClean="0">
                <a:solidFill>
                  <a:schemeClr val="tx1"/>
                </a:solidFill>
                <a:latin typeface="+mn-lt"/>
                <a:ea typeface="+mn-ea"/>
                <a:cs typeface="+mn-cs"/>
              </a:rPr>
              <a:t>extraocular muscles; the biceps; and the muscles of the jaw,</a:t>
            </a:r>
          </a:p>
          <a:p>
            <a:r>
              <a:rPr lang="en-US" sz="1200" kern="1200" baseline="0" dirty="0" smtClean="0">
                <a:solidFill>
                  <a:schemeClr val="tx1"/>
                </a:solidFill>
                <a:latin typeface="+mn-lt"/>
                <a:ea typeface="+mn-ea"/>
                <a:cs typeface="+mn-cs"/>
              </a:rPr>
              <a:t>neck, lower back, and diaphragm. Peaking ∼3 weeks</a:t>
            </a:r>
          </a:p>
          <a:p>
            <a:r>
              <a:rPr lang="en-US" sz="1200" kern="1200" baseline="0" dirty="0" smtClean="0">
                <a:solidFill>
                  <a:schemeClr val="tx1"/>
                </a:solidFill>
                <a:latin typeface="+mn-lt"/>
                <a:ea typeface="+mn-ea"/>
                <a:cs typeface="+mn-cs"/>
              </a:rPr>
              <a:t>after infection, symptoms subside only gradually during</a:t>
            </a:r>
          </a:p>
          <a:p>
            <a:r>
              <a:rPr lang="en-US" sz="1200" kern="1200" baseline="0" dirty="0" smtClean="0">
                <a:solidFill>
                  <a:schemeClr val="tx1"/>
                </a:solidFill>
                <a:latin typeface="+mn-lt"/>
                <a:ea typeface="+mn-ea"/>
                <a:cs typeface="+mn-cs"/>
              </a:rPr>
              <a:t>a prolonged convalescence. Uncommon infections</a:t>
            </a:r>
          </a:p>
          <a:p>
            <a:r>
              <a:rPr lang="en-US" sz="1200" kern="1200" baseline="0" dirty="0" smtClean="0">
                <a:solidFill>
                  <a:schemeClr val="tx1"/>
                </a:solidFill>
                <a:latin typeface="+mn-lt"/>
                <a:ea typeface="+mn-ea"/>
                <a:cs typeface="+mn-cs"/>
              </a:rPr>
              <a:t>with </a:t>
            </a:r>
            <a:r>
              <a:rPr lang="en-US" sz="1200" i="1" kern="1200" baseline="0" dirty="0" smtClean="0">
                <a:solidFill>
                  <a:schemeClr val="tx1"/>
                </a:solidFill>
                <a:latin typeface="+mn-lt"/>
                <a:ea typeface="+mn-ea"/>
                <a:cs typeface="+mn-cs"/>
              </a:rPr>
              <a:t>T. pseudospiralis, whose larvae do not</a:t>
            </a:r>
          </a:p>
          <a:p>
            <a:r>
              <a:rPr lang="en-US" sz="1200" kern="1200" baseline="0" dirty="0" smtClean="0">
                <a:solidFill>
                  <a:schemeClr val="tx1"/>
                </a:solidFill>
                <a:latin typeface="+mn-lt"/>
                <a:ea typeface="+mn-ea"/>
                <a:cs typeface="+mn-cs"/>
              </a:rPr>
              <a:t>encapsulate in muscles, elicit prolonged polymyositislike</a:t>
            </a:r>
          </a:p>
          <a:p>
            <a:r>
              <a:rPr lang="en-US" sz="1200" kern="1200" baseline="0" dirty="0" smtClean="0">
                <a:solidFill>
                  <a:schemeClr val="tx1"/>
                </a:solidFill>
                <a:latin typeface="+mn-lt"/>
                <a:ea typeface="+mn-ea"/>
                <a:cs typeface="+mn-cs"/>
              </a:rPr>
              <a:t>illness.</a:t>
            </a:r>
            <a:endParaRPr lang="en-US" dirty="0"/>
          </a:p>
        </p:txBody>
      </p:sp>
      <p:sp>
        <p:nvSpPr>
          <p:cNvPr id="4" name="Slide Number Placeholder 3"/>
          <p:cNvSpPr>
            <a:spLocks noGrp="1"/>
          </p:cNvSpPr>
          <p:nvPr>
            <p:ph type="sldNum" sz="quarter" idx="10"/>
          </p:nvPr>
        </p:nvSpPr>
        <p:spPr/>
        <p:txBody>
          <a:bodyPr/>
          <a:lstStyle/>
          <a:p>
            <a:fld id="{620CCDF1-6BB7-446A-96EF-B1FE75FFC0F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baseline="0" dirty="0" smtClean="0">
                <a:solidFill>
                  <a:schemeClr val="tx1"/>
                </a:solidFill>
                <a:latin typeface="+mn-lt"/>
                <a:ea typeface="+mn-ea"/>
                <a:cs typeface="+mn-cs"/>
              </a:rPr>
              <a:t>Pathogenesis and clinical features</a:t>
            </a:r>
          </a:p>
          <a:p>
            <a:r>
              <a:rPr lang="en-US" sz="1200" kern="1200" baseline="0" dirty="0" smtClean="0">
                <a:solidFill>
                  <a:schemeClr val="tx1"/>
                </a:solidFill>
                <a:latin typeface="+mn-lt"/>
                <a:ea typeface="+mn-ea"/>
                <a:cs typeface="+mn-cs"/>
              </a:rPr>
              <a:t>Clinical symptoms of trichinellosis arise from the successive</a:t>
            </a:r>
          </a:p>
          <a:p>
            <a:r>
              <a:rPr lang="en-US" sz="1200" kern="1200" baseline="0" dirty="0" smtClean="0">
                <a:solidFill>
                  <a:schemeClr val="tx1"/>
                </a:solidFill>
                <a:latin typeface="+mn-lt"/>
                <a:ea typeface="+mn-ea"/>
                <a:cs typeface="+mn-cs"/>
              </a:rPr>
              <a:t>phases of parasite enteric invasion, larval migration,</a:t>
            </a:r>
          </a:p>
          <a:p>
            <a:r>
              <a:rPr lang="en-US" sz="1200" kern="1200" baseline="0" dirty="0" smtClean="0">
                <a:solidFill>
                  <a:schemeClr val="tx1"/>
                </a:solidFill>
                <a:latin typeface="+mn-lt"/>
                <a:ea typeface="+mn-ea"/>
                <a:cs typeface="+mn-cs"/>
              </a:rPr>
              <a:t>and muscle encystment ( Fig. 126-1 ). Most light</a:t>
            </a:r>
          </a:p>
          <a:p>
            <a:r>
              <a:rPr lang="en-US" sz="1200" kern="1200" baseline="0" dirty="0" smtClean="0">
                <a:solidFill>
                  <a:schemeClr val="tx1"/>
                </a:solidFill>
                <a:latin typeface="+mn-lt"/>
                <a:ea typeface="+mn-ea"/>
                <a:cs typeface="+mn-cs"/>
              </a:rPr>
              <a:t>infections (those with &lt;10 larvae per gram of muscle)</a:t>
            </a:r>
          </a:p>
          <a:p>
            <a:r>
              <a:rPr lang="en-US" sz="1200" kern="1200" baseline="0" dirty="0" smtClean="0">
                <a:solidFill>
                  <a:schemeClr val="tx1"/>
                </a:solidFill>
                <a:latin typeface="+mn-lt"/>
                <a:ea typeface="+mn-ea"/>
                <a:cs typeface="+mn-cs"/>
              </a:rPr>
              <a:t>are asymptomatic, whereas heavy infections (which can</a:t>
            </a:r>
          </a:p>
          <a:p>
            <a:r>
              <a:rPr lang="en-US" sz="1200" kern="1200" baseline="0" dirty="0" smtClean="0">
                <a:solidFill>
                  <a:schemeClr val="tx1"/>
                </a:solidFill>
                <a:latin typeface="+mn-lt"/>
                <a:ea typeface="+mn-ea"/>
                <a:cs typeface="+mn-cs"/>
              </a:rPr>
              <a:t>involve &gt;50 larvae per gram of muscle) can be lifethreatening.</a:t>
            </a:r>
          </a:p>
          <a:p>
            <a:r>
              <a:rPr lang="en-US" sz="1200" kern="1200" baseline="0" dirty="0" smtClean="0">
                <a:solidFill>
                  <a:schemeClr val="tx1"/>
                </a:solidFill>
                <a:latin typeface="+mn-lt"/>
                <a:ea typeface="+mn-ea"/>
                <a:cs typeface="+mn-cs"/>
              </a:rPr>
              <a:t>Invasion of the gut by large numbers of parasites</a:t>
            </a:r>
          </a:p>
          <a:p>
            <a:r>
              <a:rPr lang="en-US" sz="1200" kern="1200" baseline="0" dirty="0" smtClean="0">
                <a:solidFill>
                  <a:schemeClr val="tx1"/>
                </a:solidFill>
                <a:latin typeface="+mn-lt"/>
                <a:ea typeface="+mn-ea"/>
                <a:cs typeface="+mn-cs"/>
              </a:rPr>
              <a:t>occasionally provokes diarrhea during the fi rst week</a:t>
            </a:r>
          </a:p>
          <a:p>
            <a:r>
              <a:rPr lang="en-US" sz="1200" kern="1200" baseline="0" dirty="0" smtClean="0">
                <a:solidFill>
                  <a:schemeClr val="tx1"/>
                </a:solidFill>
                <a:latin typeface="+mn-lt"/>
                <a:ea typeface="+mn-ea"/>
                <a:cs typeface="+mn-cs"/>
              </a:rPr>
              <a:t>after infection. Abdominal pain, constipation, nausea, or</a:t>
            </a:r>
          </a:p>
          <a:p>
            <a:r>
              <a:rPr lang="en-US" sz="1200" kern="1200" baseline="0" dirty="0" smtClean="0">
                <a:solidFill>
                  <a:schemeClr val="tx1"/>
                </a:solidFill>
                <a:latin typeface="+mn-lt"/>
                <a:ea typeface="+mn-ea"/>
                <a:cs typeface="+mn-cs"/>
              </a:rPr>
              <a:t>vomiting also may be prominent.</a:t>
            </a:r>
          </a:p>
          <a:p>
            <a:r>
              <a:rPr lang="en-US" sz="1200" kern="1200" baseline="0" dirty="0" smtClean="0">
                <a:solidFill>
                  <a:schemeClr val="tx1"/>
                </a:solidFill>
                <a:latin typeface="+mn-lt"/>
                <a:ea typeface="+mn-ea"/>
                <a:cs typeface="+mn-cs"/>
              </a:rPr>
              <a:t>Symptoms due to larval migration and muscle invasion</a:t>
            </a:r>
          </a:p>
          <a:p>
            <a:r>
              <a:rPr lang="en-US" sz="1200" kern="1200" baseline="0" dirty="0" smtClean="0">
                <a:solidFill>
                  <a:schemeClr val="tx1"/>
                </a:solidFill>
                <a:latin typeface="+mn-lt"/>
                <a:ea typeface="+mn-ea"/>
                <a:cs typeface="+mn-cs"/>
              </a:rPr>
              <a:t>begin to appear in the second week after infection. The migrating </a:t>
            </a:r>
            <a:r>
              <a:rPr lang="en-US" sz="1200" i="1" kern="1200" baseline="0" dirty="0" smtClean="0">
                <a:solidFill>
                  <a:schemeClr val="tx1"/>
                </a:solidFill>
                <a:latin typeface="+mn-lt"/>
                <a:ea typeface="+mn-ea"/>
                <a:cs typeface="+mn-cs"/>
              </a:rPr>
              <a:t>Trichinella larvae provoke a marked local</a:t>
            </a:r>
          </a:p>
          <a:p>
            <a:r>
              <a:rPr lang="en-US" sz="1200" kern="1200" baseline="0" dirty="0" smtClean="0">
                <a:solidFill>
                  <a:schemeClr val="tx1"/>
                </a:solidFill>
                <a:latin typeface="+mn-lt"/>
                <a:ea typeface="+mn-ea"/>
                <a:cs typeface="+mn-cs"/>
              </a:rPr>
              <a:t>and systemic hypersensitivity reaction, with fever and</a:t>
            </a:r>
          </a:p>
          <a:p>
            <a:r>
              <a:rPr lang="en-US" sz="1200" kern="1200" baseline="0" dirty="0" smtClean="0">
                <a:solidFill>
                  <a:schemeClr val="tx1"/>
                </a:solidFill>
                <a:latin typeface="+mn-lt"/>
                <a:ea typeface="+mn-ea"/>
                <a:cs typeface="+mn-cs"/>
              </a:rPr>
              <a:t>hypereosinophilia. Periorbital and facial edema is common,</a:t>
            </a:r>
          </a:p>
          <a:p>
            <a:r>
              <a:rPr lang="en-US" sz="1200" kern="1200" baseline="0" dirty="0" smtClean="0">
                <a:solidFill>
                  <a:schemeClr val="tx1"/>
                </a:solidFill>
                <a:latin typeface="+mn-lt"/>
                <a:ea typeface="+mn-ea"/>
                <a:cs typeface="+mn-cs"/>
              </a:rPr>
              <a:t>as are hemorrhages in the subconjunctivae, retina,</a:t>
            </a:r>
          </a:p>
          <a:p>
            <a:r>
              <a:rPr lang="en-US" sz="1200" kern="1200" baseline="0" dirty="0" smtClean="0">
                <a:solidFill>
                  <a:schemeClr val="tx1"/>
                </a:solidFill>
                <a:latin typeface="+mn-lt"/>
                <a:ea typeface="+mn-ea"/>
                <a:cs typeface="+mn-cs"/>
              </a:rPr>
              <a:t>and nail beds (“splinter” hemorrhages). A maculopapular</a:t>
            </a:r>
          </a:p>
          <a:p>
            <a:r>
              <a:rPr lang="en-US" sz="1200" kern="1200" baseline="0" dirty="0" smtClean="0">
                <a:solidFill>
                  <a:schemeClr val="tx1"/>
                </a:solidFill>
                <a:latin typeface="+mn-lt"/>
                <a:ea typeface="+mn-ea"/>
                <a:cs typeface="+mn-cs"/>
              </a:rPr>
              <a:t>rash, headache, cough, dyspnea, or dysphagia</a:t>
            </a:r>
          </a:p>
          <a:p>
            <a:r>
              <a:rPr lang="en-US" sz="1200" kern="1200" baseline="0" dirty="0" smtClean="0">
                <a:solidFill>
                  <a:schemeClr val="tx1"/>
                </a:solidFill>
                <a:latin typeface="+mn-lt"/>
                <a:ea typeface="+mn-ea"/>
                <a:cs typeface="+mn-cs"/>
              </a:rPr>
              <a:t>sometimes develops. Myocarditis with tachyarrhythmias</a:t>
            </a:r>
          </a:p>
          <a:p>
            <a:r>
              <a:rPr lang="en-US" sz="1200" kern="1200" baseline="0" dirty="0" smtClean="0">
                <a:solidFill>
                  <a:schemeClr val="tx1"/>
                </a:solidFill>
                <a:latin typeface="+mn-lt"/>
                <a:ea typeface="+mn-ea"/>
                <a:cs typeface="+mn-cs"/>
              </a:rPr>
              <a:t>or heart failure—and, less commonly, encephalitis</a:t>
            </a:r>
          </a:p>
          <a:p>
            <a:r>
              <a:rPr lang="en-US" sz="1200" kern="1200" baseline="0" dirty="0" smtClean="0">
                <a:solidFill>
                  <a:schemeClr val="tx1"/>
                </a:solidFill>
                <a:latin typeface="+mn-lt"/>
                <a:ea typeface="+mn-ea"/>
                <a:cs typeface="+mn-cs"/>
              </a:rPr>
              <a:t>or pneumonitis—may develop and accounts for most</a:t>
            </a:r>
          </a:p>
          <a:p>
            <a:r>
              <a:rPr lang="en-US" sz="1200" kern="1200" baseline="0" dirty="0" smtClean="0">
                <a:solidFill>
                  <a:schemeClr val="tx1"/>
                </a:solidFill>
                <a:latin typeface="+mn-lt"/>
                <a:ea typeface="+mn-ea"/>
                <a:cs typeface="+mn-cs"/>
              </a:rPr>
              <a:t>deaths of patients with trichinellosis.</a:t>
            </a:r>
          </a:p>
          <a:p>
            <a:r>
              <a:rPr lang="en-US" sz="1200" kern="1200" baseline="0" dirty="0" smtClean="0">
                <a:solidFill>
                  <a:schemeClr val="tx1"/>
                </a:solidFill>
                <a:latin typeface="+mn-lt"/>
                <a:ea typeface="+mn-ea"/>
                <a:cs typeface="+mn-cs"/>
              </a:rPr>
              <a:t>Upon onset of larval encystment in muscle 2–3 weeks</a:t>
            </a:r>
          </a:p>
          <a:p>
            <a:r>
              <a:rPr lang="en-US" sz="1200" kern="1200" baseline="0" dirty="0" smtClean="0">
                <a:solidFill>
                  <a:schemeClr val="tx1"/>
                </a:solidFill>
                <a:latin typeface="+mn-lt"/>
                <a:ea typeface="+mn-ea"/>
                <a:cs typeface="+mn-cs"/>
              </a:rPr>
              <a:t>after infection, symptoms of myositis with myalgias,</a:t>
            </a:r>
          </a:p>
          <a:p>
            <a:r>
              <a:rPr lang="en-US" sz="1200" kern="1200" baseline="0" dirty="0" smtClean="0">
                <a:solidFill>
                  <a:schemeClr val="tx1"/>
                </a:solidFill>
                <a:latin typeface="+mn-lt"/>
                <a:ea typeface="+mn-ea"/>
                <a:cs typeface="+mn-cs"/>
              </a:rPr>
              <a:t>muscle edema, and weakness develop, usually overlapping</a:t>
            </a:r>
          </a:p>
          <a:p>
            <a:r>
              <a:rPr lang="en-US" sz="1200" kern="1200" baseline="0" dirty="0" smtClean="0">
                <a:solidFill>
                  <a:schemeClr val="tx1"/>
                </a:solidFill>
                <a:latin typeface="+mn-lt"/>
                <a:ea typeface="+mn-ea"/>
                <a:cs typeface="+mn-cs"/>
              </a:rPr>
              <a:t>with the inflammatory reactions to migrating larvae.</a:t>
            </a:r>
          </a:p>
          <a:p>
            <a:r>
              <a:rPr lang="en-US" sz="1200" kern="1200" baseline="0" dirty="0" smtClean="0">
                <a:solidFill>
                  <a:schemeClr val="tx1"/>
                </a:solidFill>
                <a:latin typeface="+mn-lt"/>
                <a:ea typeface="+mn-ea"/>
                <a:cs typeface="+mn-cs"/>
              </a:rPr>
              <a:t>The most commonly involved muscle groups include the</a:t>
            </a:r>
          </a:p>
          <a:p>
            <a:r>
              <a:rPr lang="en-US" sz="1200" kern="1200" baseline="0" dirty="0" smtClean="0">
                <a:solidFill>
                  <a:schemeClr val="tx1"/>
                </a:solidFill>
                <a:latin typeface="+mn-lt"/>
                <a:ea typeface="+mn-ea"/>
                <a:cs typeface="+mn-cs"/>
              </a:rPr>
              <a:t>extraocular muscles; the biceps; and the muscles of the jaw,</a:t>
            </a:r>
          </a:p>
          <a:p>
            <a:r>
              <a:rPr lang="en-US" sz="1200" kern="1200" baseline="0" dirty="0" smtClean="0">
                <a:solidFill>
                  <a:schemeClr val="tx1"/>
                </a:solidFill>
                <a:latin typeface="+mn-lt"/>
                <a:ea typeface="+mn-ea"/>
                <a:cs typeface="+mn-cs"/>
              </a:rPr>
              <a:t>neck, lower back, and diaphragm. Peaking ∼3 weeks</a:t>
            </a:r>
          </a:p>
          <a:p>
            <a:r>
              <a:rPr lang="en-US" sz="1200" kern="1200" baseline="0" dirty="0" smtClean="0">
                <a:solidFill>
                  <a:schemeClr val="tx1"/>
                </a:solidFill>
                <a:latin typeface="+mn-lt"/>
                <a:ea typeface="+mn-ea"/>
                <a:cs typeface="+mn-cs"/>
              </a:rPr>
              <a:t>after infection, symptoms subside only gradually during</a:t>
            </a:r>
          </a:p>
          <a:p>
            <a:r>
              <a:rPr lang="en-US" sz="1200" kern="1200" baseline="0" dirty="0" smtClean="0">
                <a:solidFill>
                  <a:schemeClr val="tx1"/>
                </a:solidFill>
                <a:latin typeface="+mn-lt"/>
                <a:ea typeface="+mn-ea"/>
                <a:cs typeface="+mn-cs"/>
              </a:rPr>
              <a:t>a prolonged convalescence. Uncommon infections</a:t>
            </a:r>
          </a:p>
          <a:p>
            <a:r>
              <a:rPr lang="en-US" sz="1200" kern="1200" baseline="0" dirty="0" smtClean="0">
                <a:solidFill>
                  <a:schemeClr val="tx1"/>
                </a:solidFill>
                <a:latin typeface="+mn-lt"/>
                <a:ea typeface="+mn-ea"/>
                <a:cs typeface="+mn-cs"/>
              </a:rPr>
              <a:t>with </a:t>
            </a:r>
            <a:r>
              <a:rPr lang="en-US" sz="1200" i="1" kern="1200" baseline="0" dirty="0" smtClean="0">
                <a:solidFill>
                  <a:schemeClr val="tx1"/>
                </a:solidFill>
                <a:latin typeface="+mn-lt"/>
                <a:ea typeface="+mn-ea"/>
                <a:cs typeface="+mn-cs"/>
              </a:rPr>
              <a:t>T. pseudospiralis, whose larvae do not</a:t>
            </a:r>
          </a:p>
          <a:p>
            <a:r>
              <a:rPr lang="en-US" sz="1200" kern="1200" baseline="0" dirty="0" smtClean="0">
                <a:solidFill>
                  <a:schemeClr val="tx1"/>
                </a:solidFill>
                <a:latin typeface="+mn-lt"/>
                <a:ea typeface="+mn-ea"/>
                <a:cs typeface="+mn-cs"/>
              </a:rPr>
              <a:t>encapsulate in muscles, elicit prolonged polymyositislike</a:t>
            </a:r>
          </a:p>
          <a:p>
            <a:r>
              <a:rPr lang="en-US" sz="1200" kern="1200" baseline="0" dirty="0" smtClean="0">
                <a:solidFill>
                  <a:schemeClr val="tx1"/>
                </a:solidFill>
                <a:latin typeface="+mn-lt"/>
                <a:ea typeface="+mn-ea"/>
                <a:cs typeface="+mn-cs"/>
              </a:rPr>
              <a:t>illness.</a:t>
            </a:r>
            <a:endParaRPr lang="en-US" dirty="0"/>
          </a:p>
        </p:txBody>
      </p:sp>
      <p:sp>
        <p:nvSpPr>
          <p:cNvPr id="4" name="Slide Number Placeholder 3"/>
          <p:cNvSpPr>
            <a:spLocks noGrp="1"/>
          </p:cNvSpPr>
          <p:nvPr>
            <p:ph type="sldNum" sz="quarter" idx="10"/>
          </p:nvPr>
        </p:nvSpPr>
        <p:spPr/>
        <p:txBody>
          <a:bodyPr/>
          <a:lstStyle/>
          <a:p>
            <a:fld id="{620CCDF1-6BB7-446A-96EF-B1FE75FFC0F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baseline="0" dirty="0" smtClean="0">
                <a:solidFill>
                  <a:schemeClr val="tx1"/>
                </a:solidFill>
                <a:latin typeface="+mn-lt"/>
                <a:ea typeface="+mn-ea"/>
                <a:cs typeface="+mn-cs"/>
              </a:rPr>
              <a:t>Pathogenesis and clinical features</a:t>
            </a:r>
          </a:p>
          <a:p>
            <a:r>
              <a:rPr lang="en-US" sz="1200" kern="1200" baseline="0" dirty="0" smtClean="0">
                <a:solidFill>
                  <a:schemeClr val="tx1"/>
                </a:solidFill>
                <a:latin typeface="+mn-lt"/>
                <a:ea typeface="+mn-ea"/>
                <a:cs typeface="+mn-cs"/>
              </a:rPr>
              <a:t>Clinical symptoms of trichinellosis arise from the successive</a:t>
            </a:r>
          </a:p>
          <a:p>
            <a:r>
              <a:rPr lang="en-US" sz="1200" kern="1200" baseline="0" dirty="0" smtClean="0">
                <a:solidFill>
                  <a:schemeClr val="tx1"/>
                </a:solidFill>
                <a:latin typeface="+mn-lt"/>
                <a:ea typeface="+mn-ea"/>
                <a:cs typeface="+mn-cs"/>
              </a:rPr>
              <a:t>phases of parasite enteric invasion, larval migration,</a:t>
            </a:r>
          </a:p>
          <a:p>
            <a:r>
              <a:rPr lang="en-US" sz="1200" kern="1200" baseline="0" dirty="0" smtClean="0">
                <a:solidFill>
                  <a:schemeClr val="tx1"/>
                </a:solidFill>
                <a:latin typeface="+mn-lt"/>
                <a:ea typeface="+mn-ea"/>
                <a:cs typeface="+mn-cs"/>
              </a:rPr>
              <a:t>and muscle encystment ( Fig. 126-1 ). Most light</a:t>
            </a:r>
          </a:p>
          <a:p>
            <a:r>
              <a:rPr lang="en-US" sz="1200" kern="1200" baseline="0" dirty="0" smtClean="0">
                <a:solidFill>
                  <a:schemeClr val="tx1"/>
                </a:solidFill>
                <a:latin typeface="+mn-lt"/>
                <a:ea typeface="+mn-ea"/>
                <a:cs typeface="+mn-cs"/>
              </a:rPr>
              <a:t>infections (those with &lt;10 larvae per gram of muscle)</a:t>
            </a:r>
          </a:p>
          <a:p>
            <a:r>
              <a:rPr lang="en-US" sz="1200" kern="1200" baseline="0" dirty="0" smtClean="0">
                <a:solidFill>
                  <a:schemeClr val="tx1"/>
                </a:solidFill>
                <a:latin typeface="+mn-lt"/>
                <a:ea typeface="+mn-ea"/>
                <a:cs typeface="+mn-cs"/>
              </a:rPr>
              <a:t>are asymptomatic, whereas heavy infections (which can</a:t>
            </a:r>
          </a:p>
          <a:p>
            <a:r>
              <a:rPr lang="en-US" sz="1200" kern="1200" baseline="0" dirty="0" smtClean="0">
                <a:solidFill>
                  <a:schemeClr val="tx1"/>
                </a:solidFill>
                <a:latin typeface="+mn-lt"/>
                <a:ea typeface="+mn-ea"/>
                <a:cs typeface="+mn-cs"/>
              </a:rPr>
              <a:t>involve &gt;50 larvae per gram of muscle) can be lifethreatening.</a:t>
            </a:r>
          </a:p>
          <a:p>
            <a:r>
              <a:rPr lang="en-US" sz="1200" kern="1200" baseline="0" dirty="0" smtClean="0">
                <a:solidFill>
                  <a:schemeClr val="tx1"/>
                </a:solidFill>
                <a:latin typeface="+mn-lt"/>
                <a:ea typeface="+mn-ea"/>
                <a:cs typeface="+mn-cs"/>
              </a:rPr>
              <a:t>Invasion of the gut by large numbers of parasites</a:t>
            </a:r>
          </a:p>
          <a:p>
            <a:r>
              <a:rPr lang="en-US" sz="1200" kern="1200" baseline="0" dirty="0" smtClean="0">
                <a:solidFill>
                  <a:schemeClr val="tx1"/>
                </a:solidFill>
                <a:latin typeface="+mn-lt"/>
                <a:ea typeface="+mn-ea"/>
                <a:cs typeface="+mn-cs"/>
              </a:rPr>
              <a:t>occasionally provokes diarrhea during the fi rst week</a:t>
            </a:r>
          </a:p>
          <a:p>
            <a:r>
              <a:rPr lang="en-US" sz="1200" kern="1200" baseline="0" dirty="0" smtClean="0">
                <a:solidFill>
                  <a:schemeClr val="tx1"/>
                </a:solidFill>
                <a:latin typeface="+mn-lt"/>
                <a:ea typeface="+mn-ea"/>
                <a:cs typeface="+mn-cs"/>
              </a:rPr>
              <a:t>after infection. Abdominal pain, constipation, nausea, or</a:t>
            </a:r>
          </a:p>
          <a:p>
            <a:r>
              <a:rPr lang="en-US" sz="1200" kern="1200" baseline="0" dirty="0" smtClean="0">
                <a:solidFill>
                  <a:schemeClr val="tx1"/>
                </a:solidFill>
                <a:latin typeface="+mn-lt"/>
                <a:ea typeface="+mn-ea"/>
                <a:cs typeface="+mn-cs"/>
              </a:rPr>
              <a:t>vomiting also may be prominent.</a:t>
            </a:r>
          </a:p>
          <a:p>
            <a:r>
              <a:rPr lang="en-US" sz="1200" kern="1200" baseline="0" dirty="0" smtClean="0">
                <a:solidFill>
                  <a:schemeClr val="tx1"/>
                </a:solidFill>
                <a:latin typeface="+mn-lt"/>
                <a:ea typeface="+mn-ea"/>
                <a:cs typeface="+mn-cs"/>
              </a:rPr>
              <a:t>Symptoms due to larval migration and muscle invasion</a:t>
            </a:r>
          </a:p>
          <a:p>
            <a:r>
              <a:rPr lang="en-US" sz="1200" kern="1200" baseline="0" dirty="0" smtClean="0">
                <a:solidFill>
                  <a:schemeClr val="tx1"/>
                </a:solidFill>
                <a:latin typeface="+mn-lt"/>
                <a:ea typeface="+mn-ea"/>
                <a:cs typeface="+mn-cs"/>
              </a:rPr>
              <a:t>begin to appear in the second week after infection. The migrating </a:t>
            </a:r>
            <a:r>
              <a:rPr lang="en-US" sz="1200" i="1" kern="1200" baseline="0" dirty="0" smtClean="0">
                <a:solidFill>
                  <a:schemeClr val="tx1"/>
                </a:solidFill>
                <a:latin typeface="+mn-lt"/>
                <a:ea typeface="+mn-ea"/>
                <a:cs typeface="+mn-cs"/>
              </a:rPr>
              <a:t>Trichinella larvae provoke a marked local</a:t>
            </a:r>
          </a:p>
          <a:p>
            <a:r>
              <a:rPr lang="en-US" sz="1200" kern="1200" baseline="0" dirty="0" smtClean="0">
                <a:solidFill>
                  <a:schemeClr val="tx1"/>
                </a:solidFill>
                <a:latin typeface="+mn-lt"/>
                <a:ea typeface="+mn-ea"/>
                <a:cs typeface="+mn-cs"/>
              </a:rPr>
              <a:t>and systemic hypersensitivity reaction, with fever and</a:t>
            </a:r>
          </a:p>
          <a:p>
            <a:r>
              <a:rPr lang="en-US" sz="1200" kern="1200" baseline="0" dirty="0" smtClean="0">
                <a:solidFill>
                  <a:schemeClr val="tx1"/>
                </a:solidFill>
                <a:latin typeface="+mn-lt"/>
                <a:ea typeface="+mn-ea"/>
                <a:cs typeface="+mn-cs"/>
              </a:rPr>
              <a:t>hypereosinophilia. Periorbital and facial edema is common,</a:t>
            </a:r>
          </a:p>
          <a:p>
            <a:r>
              <a:rPr lang="en-US" sz="1200" kern="1200" baseline="0" dirty="0" smtClean="0">
                <a:solidFill>
                  <a:schemeClr val="tx1"/>
                </a:solidFill>
                <a:latin typeface="+mn-lt"/>
                <a:ea typeface="+mn-ea"/>
                <a:cs typeface="+mn-cs"/>
              </a:rPr>
              <a:t>as are hemorrhages in the subconjunctivae, retina,</a:t>
            </a:r>
          </a:p>
          <a:p>
            <a:r>
              <a:rPr lang="en-US" sz="1200" kern="1200" baseline="0" dirty="0" smtClean="0">
                <a:solidFill>
                  <a:schemeClr val="tx1"/>
                </a:solidFill>
                <a:latin typeface="+mn-lt"/>
                <a:ea typeface="+mn-ea"/>
                <a:cs typeface="+mn-cs"/>
              </a:rPr>
              <a:t>and nail beds (“splinter” hemorrhages). A maculopapular</a:t>
            </a:r>
          </a:p>
          <a:p>
            <a:r>
              <a:rPr lang="en-US" sz="1200" kern="1200" baseline="0" dirty="0" smtClean="0">
                <a:solidFill>
                  <a:schemeClr val="tx1"/>
                </a:solidFill>
                <a:latin typeface="+mn-lt"/>
                <a:ea typeface="+mn-ea"/>
                <a:cs typeface="+mn-cs"/>
              </a:rPr>
              <a:t>rash, headache, cough, dyspnea, or dysphagia</a:t>
            </a:r>
          </a:p>
          <a:p>
            <a:r>
              <a:rPr lang="en-US" sz="1200" kern="1200" baseline="0" dirty="0" smtClean="0">
                <a:solidFill>
                  <a:schemeClr val="tx1"/>
                </a:solidFill>
                <a:latin typeface="+mn-lt"/>
                <a:ea typeface="+mn-ea"/>
                <a:cs typeface="+mn-cs"/>
              </a:rPr>
              <a:t>sometimes develops. Myocarditis with tachyarrhythmias</a:t>
            </a:r>
          </a:p>
          <a:p>
            <a:r>
              <a:rPr lang="en-US" sz="1200" kern="1200" baseline="0" dirty="0" smtClean="0">
                <a:solidFill>
                  <a:schemeClr val="tx1"/>
                </a:solidFill>
                <a:latin typeface="+mn-lt"/>
                <a:ea typeface="+mn-ea"/>
                <a:cs typeface="+mn-cs"/>
              </a:rPr>
              <a:t>or heart failure—and, less commonly, encephalitis</a:t>
            </a:r>
          </a:p>
          <a:p>
            <a:r>
              <a:rPr lang="en-US" sz="1200" kern="1200" baseline="0" dirty="0" smtClean="0">
                <a:solidFill>
                  <a:schemeClr val="tx1"/>
                </a:solidFill>
                <a:latin typeface="+mn-lt"/>
                <a:ea typeface="+mn-ea"/>
                <a:cs typeface="+mn-cs"/>
              </a:rPr>
              <a:t>or pneumonitis—may develop and accounts for most</a:t>
            </a:r>
          </a:p>
          <a:p>
            <a:r>
              <a:rPr lang="en-US" sz="1200" kern="1200" baseline="0" dirty="0" smtClean="0">
                <a:solidFill>
                  <a:schemeClr val="tx1"/>
                </a:solidFill>
                <a:latin typeface="+mn-lt"/>
                <a:ea typeface="+mn-ea"/>
                <a:cs typeface="+mn-cs"/>
              </a:rPr>
              <a:t>deaths of patients with trichinellosis.</a:t>
            </a:r>
          </a:p>
          <a:p>
            <a:r>
              <a:rPr lang="en-US" sz="1200" kern="1200" baseline="0" dirty="0" smtClean="0">
                <a:solidFill>
                  <a:schemeClr val="tx1"/>
                </a:solidFill>
                <a:latin typeface="+mn-lt"/>
                <a:ea typeface="+mn-ea"/>
                <a:cs typeface="+mn-cs"/>
              </a:rPr>
              <a:t>Upon onset of larval encystment in muscle 2–3 weeks</a:t>
            </a:r>
          </a:p>
          <a:p>
            <a:r>
              <a:rPr lang="en-US" sz="1200" kern="1200" baseline="0" dirty="0" smtClean="0">
                <a:solidFill>
                  <a:schemeClr val="tx1"/>
                </a:solidFill>
                <a:latin typeface="+mn-lt"/>
                <a:ea typeface="+mn-ea"/>
                <a:cs typeface="+mn-cs"/>
              </a:rPr>
              <a:t>after infection, symptoms of myositis with myalgias,</a:t>
            </a:r>
          </a:p>
          <a:p>
            <a:r>
              <a:rPr lang="en-US" sz="1200" kern="1200" baseline="0" dirty="0" smtClean="0">
                <a:solidFill>
                  <a:schemeClr val="tx1"/>
                </a:solidFill>
                <a:latin typeface="+mn-lt"/>
                <a:ea typeface="+mn-ea"/>
                <a:cs typeface="+mn-cs"/>
              </a:rPr>
              <a:t>muscle edema, and weakness develop, usually overlapping</a:t>
            </a:r>
          </a:p>
          <a:p>
            <a:r>
              <a:rPr lang="en-US" sz="1200" kern="1200" baseline="0" dirty="0" smtClean="0">
                <a:solidFill>
                  <a:schemeClr val="tx1"/>
                </a:solidFill>
                <a:latin typeface="+mn-lt"/>
                <a:ea typeface="+mn-ea"/>
                <a:cs typeface="+mn-cs"/>
              </a:rPr>
              <a:t>with the inflammatory reactions to migrating larvae.</a:t>
            </a:r>
          </a:p>
          <a:p>
            <a:r>
              <a:rPr lang="en-US" sz="1200" kern="1200" baseline="0" dirty="0" smtClean="0">
                <a:solidFill>
                  <a:schemeClr val="tx1"/>
                </a:solidFill>
                <a:latin typeface="+mn-lt"/>
                <a:ea typeface="+mn-ea"/>
                <a:cs typeface="+mn-cs"/>
              </a:rPr>
              <a:t>The most commonly involved muscle groups include the</a:t>
            </a:r>
          </a:p>
          <a:p>
            <a:r>
              <a:rPr lang="en-US" sz="1200" kern="1200" baseline="0" dirty="0" smtClean="0">
                <a:solidFill>
                  <a:schemeClr val="tx1"/>
                </a:solidFill>
                <a:latin typeface="+mn-lt"/>
                <a:ea typeface="+mn-ea"/>
                <a:cs typeface="+mn-cs"/>
              </a:rPr>
              <a:t>extraocular muscles; the biceps; and the muscles of the jaw,</a:t>
            </a:r>
          </a:p>
          <a:p>
            <a:r>
              <a:rPr lang="en-US" sz="1200" kern="1200" baseline="0" dirty="0" smtClean="0">
                <a:solidFill>
                  <a:schemeClr val="tx1"/>
                </a:solidFill>
                <a:latin typeface="+mn-lt"/>
                <a:ea typeface="+mn-ea"/>
                <a:cs typeface="+mn-cs"/>
              </a:rPr>
              <a:t>neck, lower back, and diaphragm. Peaking ∼3 weeks</a:t>
            </a:r>
          </a:p>
          <a:p>
            <a:r>
              <a:rPr lang="en-US" sz="1200" kern="1200" baseline="0" dirty="0" smtClean="0">
                <a:solidFill>
                  <a:schemeClr val="tx1"/>
                </a:solidFill>
                <a:latin typeface="+mn-lt"/>
                <a:ea typeface="+mn-ea"/>
                <a:cs typeface="+mn-cs"/>
              </a:rPr>
              <a:t>after infection, symptoms subside only gradually during</a:t>
            </a:r>
          </a:p>
          <a:p>
            <a:r>
              <a:rPr lang="en-US" sz="1200" kern="1200" baseline="0" dirty="0" smtClean="0">
                <a:solidFill>
                  <a:schemeClr val="tx1"/>
                </a:solidFill>
                <a:latin typeface="+mn-lt"/>
                <a:ea typeface="+mn-ea"/>
                <a:cs typeface="+mn-cs"/>
              </a:rPr>
              <a:t>a prolonged convalescence. Uncommon infections</a:t>
            </a:r>
          </a:p>
          <a:p>
            <a:r>
              <a:rPr lang="en-US" sz="1200" kern="1200" baseline="0" dirty="0" smtClean="0">
                <a:solidFill>
                  <a:schemeClr val="tx1"/>
                </a:solidFill>
                <a:latin typeface="+mn-lt"/>
                <a:ea typeface="+mn-ea"/>
                <a:cs typeface="+mn-cs"/>
              </a:rPr>
              <a:t>with </a:t>
            </a:r>
            <a:r>
              <a:rPr lang="en-US" sz="1200" i="1" kern="1200" baseline="0" dirty="0" smtClean="0">
                <a:solidFill>
                  <a:schemeClr val="tx1"/>
                </a:solidFill>
                <a:latin typeface="+mn-lt"/>
                <a:ea typeface="+mn-ea"/>
                <a:cs typeface="+mn-cs"/>
              </a:rPr>
              <a:t>T. pseudospiralis, whose larvae do not</a:t>
            </a:r>
          </a:p>
          <a:p>
            <a:r>
              <a:rPr lang="en-US" sz="1200" kern="1200" baseline="0" dirty="0" smtClean="0">
                <a:solidFill>
                  <a:schemeClr val="tx1"/>
                </a:solidFill>
                <a:latin typeface="+mn-lt"/>
                <a:ea typeface="+mn-ea"/>
                <a:cs typeface="+mn-cs"/>
              </a:rPr>
              <a:t>encapsulate in muscles, elicit prolonged polymyositislike</a:t>
            </a:r>
          </a:p>
          <a:p>
            <a:r>
              <a:rPr lang="en-US" sz="1200" kern="1200" baseline="0" dirty="0" smtClean="0">
                <a:solidFill>
                  <a:schemeClr val="tx1"/>
                </a:solidFill>
                <a:latin typeface="+mn-lt"/>
                <a:ea typeface="+mn-ea"/>
                <a:cs typeface="+mn-cs"/>
              </a:rPr>
              <a:t>illness.</a:t>
            </a:r>
            <a:endParaRPr lang="en-US" dirty="0"/>
          </a:p>
        </p:txBody>
      </p:sp>
      <p:sp>
        <p:nvSpPr>
          <p:cNvPr id="4" name="Slide Number Placeholder 3"/>
          <p:cNvSpPr>
            <a:spLocks noGrp="1"/>
          </p:cNvSpPr>
          <p:nvPr>
            <p:ph type="sldNum" sz="quarter" idx="10"/>
          </p:nvPr>
        </p:nvSpPr>
        <p:spPr/>
        <p:txBody>
          <a:bodyPr/>
          <a:lstStyle/>
          <a:p>
            <a:fld id="{620CCDF1-6BB7-446A-96EF-B1FE75FFC0F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larval </a:t>
            </a:r>
            <a:r>
              <a:rPr lang="en-US" dirty="0" err="1" smtClean="0"/>
              <a:t>encystment</a:t>
            </a:r>
            <a:r>
              <a:rPr lang="en-US" dirty="0" smtClean="0"/>
              <a:t> in muscle 2–3 weeks</a:t>
            </a:r>
          </a:p>
          <a:p>
            <a:r>
              <a:rPr lang="en-US" dirty="0" smtClean="0"/>
              <a:t>after infection, symptoms of </a:t>
            </a:r>
            <a:r>
              <a:rPr lang="en-US" dirty="0" err="1" smtClean="0"/>
              <a:t>myositis</a:t>
            </a:r>
            <a:r>
              <a:rPr lang="en-US" dirty="0" smtClean="0"/>
              <a:t> with </a:t>
            </a:r>
            <a:r>
              <a:rPr lang="en-US" dirty="0" err="1" smtClean="0"/>
              <a:t>myalgias</a:t>
            </a:r>
            <a:r>
              <a:rPr lang="en-US" dirty="0" smtClean="0"/>
              <a:t>,</a:t>
            </a:r>
          </a:p>
          <a:p>
            <a:r>
              <a:rPr lang="en-US" dirty="0" smtClean="0"/>
              <a:t>muscle edema, and weakness develop, usually overlapping</a:t>
            </a:r>
          </a:p>
          <a:p>
            <a:r>
              <a:rPr lang="en-US" dirty="0" smtClean="0"/>
              <a:t>with the inflammatory reactions to migrating larvae.</a:t>
            </a:r>
          </a:p>
          <a:p>
            <a:r>
              <a:rPr lang="en-US" dirty="0" smtClean="0"/>
              <a:t>The most commonly involved muscle groups include the</a:t>
            </a:r>
          </a:p>
          <a:p>
            <a:r>
              <a:rPr lang="en-US" dirty="0" err="1" smtClean="0"/>
              <a:t>extraocular</a:t>
            </a:r>
            <a:r>
              <a:rPr lang="en-US" dirty="0" smtClean="0"/>
              <a:t> muscles; the biceps; and the muscles of the jaw,</a:t>
            </a:r>
          </a:p>
          <a:p>
            <a:r>
              <a:rPr lang="en-US" dirty="0" smtClean="0"/>
              <a:t>neck, lower back, and diaphragm. Peaking ∼3 weeks</a:t>
            </a:r>
          </a:p>
          <a:p>
            <a:r>
              <a:rPr lang="en-US" dirty="0" smtClean="0"/>
              <a:t>after infection, symptoms subside only gradually during</a:t>
            </a:r>
          </a:p>
          <a:p>
            <a:r>
              <a:rPr lang="en-US" dirty="0" smtClean="0"/>
              <a:t>a prolonged convalescence. Uncommon infections</a:t>
            </a:r>
          </a:p>
          <a:p>
            <a:r>
              <a:rPr lang="en-US" dirty="0" smtClean="0"/>
              <a:t>with </a:t>
            </a:r>
            <a:r>
              <a:rPr lang="en-US" i="1" dirty="0" smtClean="0"/>
              <a:t>T. </a:t>
            </a:r>
            <a:r>
              <a:rPr lang="en-US" i="1" dirty="0" err="1" smtClean="0"/>
              <a:t>pseudospiralis</a:t>
            </a:r>
            <a:r>
              <a:rPr lang="en-US" i="1" dirty="0" smtClean="0"/>
              <a:t>, whose larvae do not</a:t>
            </a:r>
          </a:p>
          <a:p>
            <a:r>
              <a:rPr lang="en-US" dirty="0" smtClean="0"/>
              <a:t>encapsulate in muscles, elicit prolonged </a:t>
            </a:r>
            <a:r>
              <a:rPr lang="en-US" dirty="0" err="1" smtClean="0"/>
              <a:t>polymyositislike</a:t>
            </a:r>
            <a:endParaRPr lang="en-US" dirty="0" smtClean="0"/>
          </a:p>
          <a:p>
            <a:r>
              <a:rPr lang="en-US" dirty="0" smtClean="0"/>
              <a:t>illness.</a:t>
            </a:r>
          </a:p>
          <a:p>
            <a:endParaRPr lang="ar-SA" dirty="0"/>
          </a:p>
        </p:txBody>
      </p:sp>
      <p:sp>
        <p:nvSpPr>
          <p:cNvPr id="4" name="عنصر نائب لرقم الشريحة 3"/>
          <p:cNvSpPr>
            <a:spLocks noGrp="1"/>
          </p:cNvSpPr>
          <p:nvPr>
            <p:ph type="sldNum" sz="quarter" idx="10"/>
          </p:nvPr>
        </p:nvSpPr>
        <p:spPr/>
        <p:txBody>
          <a:bodyPr/>
          <a:lstStyle/>
          <a:p>
            <a:fld id="{620CCDF1-6BB7-446A-96EF-B1FE75FFC0FC}"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Blood </a:t>
            </a:r>
            <a:r>
              <a:rPr lang="en-US" dirty="0" err="1" smtClean="0"/>
              <a:t>eosinophilia</a:t>
            </a:r>
            <a:r>
              <a:rPr lang="en-US" dirty="0" smtClean="0"/>
              <a:t> develops in &gt;90% of patients with symptomatic </a:t>
            </a:r>
            <a:r>
              <a:rPr lang="en-US" dirty="0" err="1" smtClean="0"/>
              <a:t>trichinellosis</a:t>
            </a:r>
            <a:r>
              <a:rPr lang="en-US" dirty="0" smtClean="0"/>
              <a:t> and may peak at a level of &gt;50% 2–4 weeks after infection. Serum levels of muscle enzymes, including </a:t>
            </a:r>
            <a:r>
              <a:rPr lang="en-US" dirty="0" err="1" smtClean="0"/>
              <a:t>creatine</a:t>
            </a:r>
            <a:r>
              <a:rPr lang="en-US" dirty="0" smtClean="0"/>
              <a:t> </a:t>
            </a:r>
            <a:r>
              <a:rPr lang="en-US" dirty="0" err="1" smtClean="0"/>
              <a:t>phosphokinase</a:t>
            </a:r>
            <a:r>
              <a:rPr lang="en-US" dirty="0" smtClean="0"/>
              <a:t>, are elevated</a:t>
            </a:r>
          </a:p>
          <a:p>
            <a:r>
              <a:rPr lang="en-US" dirty="0" smtClean="0"/>
              <a:t>in most symptomatic patients. Patients should be questioned</a:t>
            </a:r>
          </a:p>
          <a:p>
            <a:r>
              <a:rPr lang="en-US" dirty="0" smtClean="0"/>
              <a:t>thoroughly about their consumption of pork or</a:t>
            </a:r>
          </a:p>
          <a:p>
            <a:r>
              <a:rPr lang="en-US" dirty="0" smtClean="0"/>
              <a:t>wild animal meat and about illness in other individuals</a:t>
            </a:r>
          </a:p>
          <a:p>
            <a:r>
              <a:rPr lang="en-US" dirty="0" smtClean="0"/>
              <a:t>who ate the same meat. A presumptive clinical diagnosis</a:t>
            </a:r>
          </a:p>
          <a:p>
            <a:r>
              <a:rPr lang="en-US" dirty="0" smtClean="0"/>
              <a:t>can be based on fevers, </a:t>
            </a:r>
            <a:r>
              <a:rPr lang="en-US" dirty="0" err="1" smtClean="0"/>
              <a:t>eosinophilia</a:t>
            </a:r>
            <a:r>
              <a:rPr lang="en-US" dirty="0" smtClean="0"/>
              <a:t>, </a:t>
            </a:r>
            <a:r>
              <a:rPr lang="en-US" dirty="0" err="1" smtClean="0"/>
              <a:t>periorbital</a:t>
            </a:r>
            <a:r>
              <a:rPr lang="en-US" dirty="0" smtClean="0"/>
              <a:t> edema,</a:t>
            </a:r>
          </a:p>
          <a:p>
            <a:r>
              <a:rPr lang="en-US" dirty="0" smtClean="0"/>
              <a:t>and </a:t>
            </a:r>
            <a:r>
              <a:rPr lang="en-US" dirty="0" err="1" smtClean="0"/>
              <a:t>myalgias</a:t>
            </a:r>
            <a:r>
              <a:rPr lang="en-US" dirty="0" smtClean="0"/>
              <a:t> after a suspect meal. A rise in the titer of</a:t>
            </a:r>
          </a:p>
          <a:p>
            <a:r>
              <a:rPr lang="en-US" dirty="0" smtClean="0"/>
              <a:t>parasite-specific antibody, which usually does not occur</a:t>
            </a:r>
          </a:p>
          <a:p>
            <a:r>
              <a:rPr lang="en-US" dirty="0" smtClean="0"/>
              <a:t>until after the third week of infection, confirms the</a:t>
            </a:r>
          </a:p>
          <a:p>
            <a:r>
              <a:rPr lang="en-US" dirty="0" smtClean="0"/>
              <a:t>diagnosis. Alternatively, a definitive diagnosis requires</a:t>
            </a:r>
          </a:p>
          <a:p>
            <a:r>
              <a:rPr lang="en-US" dirty="0" smtClean="0"/>
              <a:t>surgical biopsy of at least 1 g of involved muscle; the</a:t>
            </a:r>
          </a:p>
          <a:p>
            <a:r>
              <a:rPr lang="en-US" dirty="0" smtClean="0"/>
              <a:t>yields are highest near tendon insertions. The fresh</a:t>
            </a:r>
          </a:p>
          <a:p>
            <a:r>
              <a:rPr lang="en-US" dirty="0" smtClean="0"/>
              <a:t>muscle tissue should be compressed between glass slides</a:t>
            </a:r>
          </a:p>
          <a:p>
            <a:r>
              <a:rPr lang="en-US" dirty="0" smtClean="0"/>
              <a:t>and examined microscopically </a:t>
            </a:r>
            <a:r>
              <a:rPr lang="en-US" b="1" dirty="0" smtClean="0"/>
              <a:t>(Fig. 126-2), because</a:t>
            </a:r>
          </a:p>
          <a:p>
            <a:r>
              <a:rPr lang="en-US" dirty="0" smtClean="0"/>
              <a:t>larvae may be missed by examination of routine </a:t>
            </a:r>
            <a:r>
              <a:rPr lang="en-US" dirty="0" err="1" smtClean="0"/>
              <a:t>histopathologic</a:t>
            </a:r>
            <a:endParaRPr lang="en-US" dirty="0" smtClean="0"/>
          </a:p>
          <a:p>
            <a:r>
              <a:rPr lang="en-US" dirty="0" smtClean="0"/>
              <a:t>sections alone.</a:t>
            </a:r>
          </a:p>
          <a:p>
            <a:endParaRPr lang="ar-SA" dirty="0"/>
          </a:p>
        </p:txBody>
      </p:sp>
      <p:sp>
        <p:nvSpPr>
          <p:cNvPr id="4" name="عنصر نائب لرقم الشريحة 3"/>
          <p:cNvSpPr>
            <a:spLocks noGrp="1"/>
          </p:cNvSpPr>
          <p:nvPr>
            <p:ph type="sldNum" sz="quarter" idx="10"/>
          </p:nvPr>
        </p:nvSpPr>
        <p:spPr/>
        <p:txBody>
          <a:bodyPr/>
          <a:lstStyle/>
          <a:p>
            <a:fld id="{620CCDF1-6BB7-446A-96EF-B1FE75FFC0FC}"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Blood </a:t>
            </a:r>
            <a:r>
              <a:rPr lang="en-US" dirty="0" err="1" smtClean="0"/>
              <a:t>eosinophilia</a:t>
            </a:r>
            <a:r>
              <a:rPr lang="en-US" dirty="0" smtClean="0"/>
              <a:t> develops in &gt;90% of patients with symptomatic </a:t>
            </a:r>
            <a:r>
              <a:rPr lang="en-US" dirty="0" err="1" smtClean="0"/>
              <a:t>trichinellosis</a:t>
            </a:r>
            <a:r>
              <a:rPr lang="en-US" dirty="0" smtClean="0"/>
              <a:t> and may peak at a level of &gt;50% 2–4 weeks after infection. Serum levels of muscle enzymes, including </a:t>
            </a:r>
            <a:r>
              <a:rPr lang="en-US" dirty="0" err="1" smtClean="0"/>
              <a:t>creatine</a:t>
            </a:r>
            <a:r>
              <a:rPr lang="en-US" dirty="0" smtClean="0"/>
              <a:t> </a:t>
            </a:r>
            <a:r>
              <a:rPr lang="en-US" dirty="0" err="1" smtClean="0"/>
              <a:t>phosphokinase</a:t>
            </a:r>
            <a:r>
              <a:rPr lang="en-US" dirty="0" smtClean="0"/>
              <a:t>, are elevated</a:t>
            </a:r>
          </a:p>
          <a:p>
            <a:r>
              <a:rPr lang="en-US" dirty="0" smtClean="0"/>
              <a:t>in most symptomatic patients. Patients should be questioned</a:t>
            </a:r>
          </a:p>
          <a:p>
            <a:r>
              <a:rPr lang="en-US" dirty="0" smtClean="0"/>
              <a:t>thoroughly about their consumption of pork or</a:t>
            </a:r>
          </a:p>
          <a:p>
            <a:r>
              <a:rPr lang="en-US" dirty="0" smtClean="0"/>
              <a:t>wild animal meat and about illness in other individuals</a:t>
            </a:r>
          </a:p>
          <a:p>
            <a:r>
              <a:rPr lang="en-US" dirty="0" smtClean="0"/>
              <a:t>who ate the same meat. A presumptive clinical diagnosis</a:t>
            </a:r>
          </a:p>
          <a:p>
            <a:r>
              <a:rPr lang="en-US" dirty="0" smtClean="0"/>
              <a:t>can be based on fevers, </a:t>
            </a:r>
            <a:r>
              <a:rPr lang="en-US" dirty="0" err="1" smtClean="0"/>
              <a:t>eosinophilia</a:t>
            </a:r>
            <a:r>
              <a:rPr lang="en-US" dirty="0" smtClean="0"/>
              <a:t>, </a:t>
            </a:r>
            <a:r>
              <a:rPr lang="en-US" dirty="0" err="1" smtClean="0"/>
              <a:t>periorbital</a:t>
            </a:r>
            <a:r>
              <a:rPr lang="en-US" dirty="0" smtClean="0"/>
              <a:t> edema,</a:t>
            </a:r>
          </a:p>
          <a:p>
            <a:r>
              <a:rPr lang="en-US" dirty="0" smtClean="0"/>
              <a:t>and </a:t>
            </a:r>
            <a:r>
              <a:rPr lang="en-US" dirty="0" err="1" smtClean="0"/>
              <a:t>myalgias</a:t>
            </a:r>
            <a:r>
              <a:rPr lang="en-US" dirty="0" smtClean="0"/>
              <a:t> after a suspect meal. A rise in the titer of</a:t>
            </a:r>
          </a:p>
          <a:p>
            <a:r>
              <a:rPr lang="en-US" dirty="0" smtClean="0"/>
              <a:t>parasite-specific antibody, which usually does not occur</a:t>
            </a:r>
          </a:p>
          <a:p>
            <a:r>
              <a:rPr lang="en-US" dirty="0" smtClean="0"/>
              <a:t>until after the third week of infection, confirms the</a:t>
            </a:r>
          </a:p>
          <a:p>
            <a:r>
              <a:rPr lang="en-US" dirty="0" smtClean="0"/>
              <a:t>diagnosis. Alternatively, a definitive diagnosis requires</a:t>
            </a:r>
          </a:p>
          <a:p>
            <a:r>
              <a:rPr lang="en-US" dirty="0" smtClean="0"/>
              <a:t>surgical biopsy of at least 1 g of involved muscle; the</a:t>
            </a:r>
          </a:p>
          <a:p>
            <a:r>
              <a:rPr lang="en-US" dirty="0" smtClean="0"/>
              <a:t>yields are highest near tendon insertions. The fresh</a:t>
            </a:r>
          </a:p>
          <a:p>
            <a:r>
              <a:rPr lang="en-US" dirty="0" smtClean="0"/>
              <a:t>muscle tissue should be compressed between glass slides</a:t>
            </a:r>
          </a:p>
          <a:p>
            <a:r>
              <a:rPr lang="en-US" dirty="0" smtClean="0"/>
              <a:t>and examined microscopically </a:t>
            </a:r>
            <a:r>
              <a:rPr lang="en-US" b="1" dirty="0" smtClean="0"/>
              <a:t>(Fig. 126-2), because</a:t>
            </a:r>
          </a:p>
          <a:p>
            <a:r>
              <a:rPr lang="en-US" dirty="0" smtClean="0"/>
              <a:t>larvae may be missed by examination of routine </a:t>
            </a:r>
            <a:r>
              <a:rPr lang="en-US" dirty="0" err="1" smtClean="0"/>
              <a:t>histopathologic</a:t>
            </a:r>
            <a:endParaRPr lang="en-US" dirty="0" smtClean="0"/>
          </a:p>
          <a:p>
            <a:r>
              <a:rPr lang="en-US" dirty="0" smtClean="0"/>
              <a:t>sections alone.</a:t>
            </a:r>
          </a:p>
          <a:p>
            <a:endParaRPr lang="ar-SA" dirty="0"/>
          </a:p>
        </p:txBody>
      </p:sp>
      <p:sp>
        <p:nvSpPr>
          <p:cNvPr id="4" name="عنصر نائب لرقم الشريحة 3"/>
          <p:cNvSpPr>
            <a:spLocks noGrp="1"/>
          </p:cNvSpPr>
          <p:nvPr>
            <p:ph type="sldNum" sz="quarter" idx="10"/>
          </p:nvPr>
        </p:nvSpPr>
        <p:spPr/>
        <p:txBody>
          <a:bodyPr/>
          <a:lstStyle/>
          <a:p>
            <a:fld id="{620CCDF1-6BB7-446A-96EF-B1FE75FFC0FC}"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larval </a:t>
            </a:r>
            <a:r>
              <a:rPr lang="en-US" dirty="0" err="1" smtClean="0"/>
              <a:t>encystment</a:t>
            </a:r>
            <a:r>
              <a:rPr lang="en-US" dirty="0" smtClean="0"/>
              <a:t> in muscle 2–3 weeks</a:t>
            </a:r>
          </a:p>
          <a:p>
            <a:r>
              <a:rPr lang="en-US" dirty="0" smtClean="0"/>
              <a:t>after infection, symptoms of </a:t>
            </a:r>
            <a:r>
              <a:rPr lang="en-US" dirty="0" err="1" smtClean="0"/>
              <a:t>myositis</a:t>
            </a:r>
            <a:r>
              <a:rPr lang="en-US" dirty="0" smtClean="0"/>
              <a:t> with </a:t>
            </a:r>
            <a:r>
              <a:rPr lang="en-US" dirty="0" err="1" smtClean="0"/>
              <a:t>myalgias</a:t>
            </a:r>
            <a:r>
              <a:rPr lang="en-US" dirty="0" smtClean="0"/>
              <a:t>,</a:t>
            </a:r>
          </a:p>
          <a:p>
            <a:r>
              <a:rPr lang="en-US" dirty="0" smtClean="0"/>
              <a:t>muscle edema, and weakness develop, usually overlapping</a:t>
            </a:r>
          </a:p>
          <a:p>
            <a:r>
              <a:rPr lang="en-US" dirty="0" smtClean="0"/>
              <a:t>with the inflammatory reactions to migrating larvae.</a:t>
            </a:r>
          </a:p>
          <a:p>
            <a:r>
              <a:rPr lang="en-US" dirty="0" smtClean="0"/>
              <a:t>The most commonly involved muscle groups include the</a:t>
            </a:r>
          </a:p>
          <a:p>
            <a:r>
              <a:rPr lang="en-US" dirty="0" err="1" smtClean="0"/>
              <a:t>extraocular</a:t>
            </a:r>
            <a:r>
              <a:rPr lang="en-US" dirty="0" smtClean="0"/>
              <a:t> muscles; the biceps; and the muscles of the jaw,</a:t>
            </a:r>
          </a:p>
          <a:p>
            <a:r>
              <a:rPr lang="en-US" dirty="0" smtClean="0"/>
              <a:t>neck, lower back, and diaphragm. Peaking ∼3 weeks</a:t>
            </a:r>
          </a:p>
          <a:p>
            <a:r>
              <a:rPr lang="en-US" dirty="0" smtClean="0"/>
              <a:t>after infection, symptoms subside only gradually during</a:t>
            </a:r>
          </a:p>
          <a:p>
            <a:r>
              <a:rPr lang="en-US" dirty="0" smtClean="0"/>
              <a:t>a prolonged convalescence. Uncommon infections</a:t>
            </a:r>
          </a:p>
          <a:p>
            <a:r>
              <a:rPr lang="en-US" dirty="0" smtClean="0"/>
              <a:t>with </a:t>
            </a:r>
            <a:r>
              <a:rPr lang="en-US" i="1" dirty="0" smtClean="0"/>
              <a:t>T. </a:t>
            </a:r>
            <a:r>
              <a:rPr lang="en-US" i="1" dirty="0" err="1" smtClean="0"/>
              <a:t>pseudospiralis</a:t>
            </a:r>
            <a:r>
              <a:rPr lang="en-US" i="1" dirty="0" smtClean="0"/>
              <a:t>, whose larvae do not</a:t>
            </a:r>
          </a:p>
          <a:p>
            <a:r>
              <a:rPr lang="en-US" dirty="0" smtClean="0"/>
              <a:t>encapsulate in muscles, elicit prolonged </a:t>
            </a:r>
            <a:r>
              <a:rPr lang="en-US" dirty="0" err="1" smtClean="0"/>
              <a:t>polymyositislike</a:t>
            </a:r>
            <a:endParaRPr lang="en-US" dirty="0" smtClean="0"/>
          </a:p>
          <a:p>
            <a:r>
              <a:rPr lang="en-US" dirty="0" smtClean="0"/>
              <a:t>illness.</a:t>
            </a:r>
          </a:p>
          <a:p>
            <a:endParaRPr lang="ar-SA" dirty="0"/>
          </a:p>
        </p:txBody>
      </p:sp>
      <p:sp>
        <p:nvSpPr>
          <p:cNvPr id="4" name="عنصر نائب لرقم الشريحة 3"/>
          <p:cNvSpPr>
            <a:spLocks noGrp="1"/>
          </p:cNvSpPr>
          <p:nvPr>
            <p:ph type="sldNum" sz="quarter" idx="10"/>
          </p:nvPr>
        </p:nvSpPr>
        <p:spPr/>
        <p:txBody>
          <a:bodyPr/>
          <a:lstStyle/>
          <a:p>
            <a:fld id="{620CCDF1-6BB7-446A-96EF-B1FE75FFC0FC}"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being done to prevent or control the disease? Once widespread in domestic pigs, the disease was controlled in many countries by banning the feeding of raw swill to pigs and the application of meat inspection methods for detecting </a:t>
            </a:r>
            <a:r>
              <a:rPr lang="en-US" dirty="0" err="1" smtClean="0"/>
              <a:t>Thrichinella</a:t>
            </a:r>
            <a:r>
              <a:rPr lang="en-US" dirty="0" smtClean="0"/>
              <a:t>. Rats are known to play a role in transmitting </a:t>
            </a:r>
            <a:r>
              <a:rPr lang="en-US" dirty="0" err="1" smtClean="0"/>
              <a:t>Thrichinella</a:t>
            </a:r>
            <a:r>
              <a:rPr lang="en-US" dirty="0" smtClean="0"/>
              <a:t>, so rat control is a necessary part of any eradication effort. To systematically prevent </a:t>
            </a:r>
            <a:r>
              <a:rPr lang="en-US" dirty="0" err="1" smtClean="0"/>
              <a:t>trichinellosis</a:t>
            </a:r>
            <a:r>
              <a:rPr lang="en-US" dirty="0" smtClean="0"/>
              <a:t> from entering the food chain when there is a demonstrated risk, pork meat should be treated to a </a:t>
            </a:r>
            <a:r>
              <a:rPr lang="en-US" dirty="0" err="1" smtClean="0"/>
              <a:t>specifi</a:t>
            </a:r>
            <a:r>
              <a:rPr lang="en-US" dirty="0" smtClean="0"/>
              <a:t> c time temperature regimen for example to 60°C for 1 minute. Freezing is not recommended as a control measure; as some species are freeze tolerant. Public education to make sure that meat is well cooked has also helped control the spread of the disease. The OIE Terrestrial Animal Health Code lists the standards for certifying a country or zone to be free of </a:t>
            </a:r>
            <a:r>
              <a:rPr lang="en-US" dirty="0" err="1" smtClean="0"/>
              <a:t>trichinellosis</a:t>
            </a:r>
            <a:endParaRPr lang="en-US" dirty="0" smtClean="0"/>
          </a:p>
          <a:p>
            <a:endParaRPr lang="ar-SA" dirty="0"/>
          </a:p>
        </p:txBody>
      </p:sp>
      <p:sp>
        <p:nvSpPr>
          <p:cNvPr id="4" name="عنصر نائب لرقم الشريحة 3"/>
          <p:cNvSpPr>
            <a:spLocks noGrp="1"/>
          </p:cNvSpPr>
          <p:nvPr>
            <p:ph type="sldNum" sz="quarter" idx="10"/>
          </p:nvPr>
        </p:nvSpPr>
        <p:spPr/>
        <p:txBody>
          <a:bodyPr/>
          <a:lstStyle/>
          <a:p>
            <a:fld id="{620CCDF1-6BB7-446A-96EF-B1FE75FFC0F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639ACA-D232-47CE-B42F-D96DD6A47620}" type="datetime1">
              <a:rPr lang="en-US" smtClean="0"/>
              <a:pPr/>
              <a:t>2/2/2020</a:t>
            </a:fld>
            <a:endParaRPr lang="en-US"/>
          </a:p>
        </p:txBody>
      </p:sp>
      <p:sp>
        <p:nvSpPr>
          <p:cNvPr id="5" name="Footer Placeholder 4"/>
          <p:cNvSpPr>
            <a:spLocks noGrp="1"/>
          </p:cNvSpPr>
          <p:nvPr>
            <p:ph type="ftr" sz="quarter" idx="11"/>
          </p:nvPr>
        </p:nvSpPr>
        <p:spPr/>
        <p:txBody>
          <a:bodyPr/>
          <a:lstStyle/>
          <a:p>
            <a:r>
              <a:rPr lang="en-US" smtClean="0"/>
              <a:t>Dr. Mona El Sobky</a:t>
            </a:r>
            <a:endParaRPr lang="en-US"/>
          </a:p>
        </p:txBody>
      </p:sp>
      <p:sp>
        <p:nvSpPr>
          <p:cNvPr id="6" name="Slide Number Placeholder 5"/>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37440-B690-49F0-B6F6-E8C9B309FC3F}" type="datetime1">
              <a:rPr lang="en-US" smtClean="0"/>
              <a:pPr/>
              <a:t>2/2/2020</a:t>
            </a:fld>
            <a:endParaRPr lang="en-US"/>
          </a:p>
        </p:txBody>
      </p:sp>
      <p:sp>
        <p:nvSpPr>
          <p:cNvPr id="5" name="Footer Placeholder 4"/>
          <p:cNvSpPr>
            <a:spLocks noGrp="1"/>
          </p:cNvSpPr>
          <p:nvPr>
            <p:ph type="ftr" sz="quarter" idx="11"/>
          </p:nvPr>
        </p:nvSpPr>
        <p:spPr/>
        <p:txBody>
          <a:bodyPr/>
          <a:lstStyle/>
          <a:p>
            <a:r>
              <a:rPr lang="en-US" smtClean="0"/>
              <a:t>Dr. Mona El Sobky</a:t>
            </a:r>
            <a:endParaRPr lang="en-US"/>
          </a:p>
        </p:txBody>
      </p:sp>
      <p:sp>
        <p:nvSpPr>
          <p:cNvPr id="6" name="Slide Number Placeholder 5"/>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9FE6E-243D-4DA2-8F79-61FB6713B01D}" type="datetime1">
              <a:rPr lang="en-US" smtClean="0"/>
              <a:pPr/>
              <a:t>2/2/2020</a:t>
            </a:fld>
            <a:endParaRPr lang="en-US"/>
          </a:p>
        </p:txBody>
      </p:sp>
      <p:sp>
        <p:nvSpPr>
          <p:cNvPr id="5" name="Footer Placeholder 4"/>
          <p:cNvSpPr>
            <a:spLocks noGrp="1"/>
          </p:cNvSpPr>
          <p:nvPr>
            <p:ph type="ftr" sz="quarter" idx="11"/>
          </p:nvPr>
        </p:nvSpPr>
        <p:spPr/>
        <p:txBody>
          <a:bodyPr/>
          <a:lstStyle/>
          <a:p>
            <a:r>
              <a:rPr lang="en-US" smtClean="0"/>
              <a:t>Dr. Mona El Sobky</a:t>
            </a:r>
            <a:endParaRPr lang="en-US"/>
          </a:p>
        </p:txBody>
      </p:sp>
      <p:sp>
        <p:nvSpPr>
          <p:cNvPr id="6" name="Slide Number Placeholder 5"/>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3B771-611E-4CD0-A8B0-2A067744D4D4}" type="datetime1">
              <a:rPr lang="en-US" smtClean="0"/>
              <a:pPr/>
              <a:t>2/2/2020</a:t>
            </a:fld>
            <a:endParaRPr lang="en-US"/>
          </a:p>
        </p:txBody>
      </p:sp>
      <p:sp>
        <p:nvSpPr>
          <p:cNvPr id="5" name="Footer Placeholder 4"/>
          <p:cNvSpPr>
            <a:spLocks noGrp="1"/>
          </p:cNvSpPr>
          <p:nvPr>
            <p:ph type="ftr" sz="quarter" idx="11"/>
          </p:nvPr>
        </p:nvSpPr>
        <p:spPr/>
        <p:txBody>
          <a:bodyPr/>
          <a:lstStyle/>
          <a:p>
            <a:r>
              <a:rPr lang="en-US" smtClean="0"/>
              <a:t>Dr. Mona El Sobky</a:t>
            </a:r>
            <a:endParaRPr lang="en-US"/>
          </a:p>
        </p:txBody>
      </p:sp>
      <p:sp>
        <p:nvSpPr>
          <p:cNvPr id="6" name="Slide Number Placeholder 5"/>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DE0EF-ED44-40DA-B840-EA7EBEE4ADE3}" type="datetime1">
              <a:rPr lang="en-US" smtClean="0"/>
              <a:pPr/>
              <a:t>2/2/2020</a:t>
            </a:fld>
            <a:endParaRPr lang="en-US"/>
          </a:p>
        </p:txBody>
      </p:sp>
      <p:sp>
        <p:nvSpPr>
          <p:cNvPr id="5" name="Footer Placeholder 4"/>
          <p:cNvSpPr>
            <a:spLocks noGrp="1"/>
          </p:cNvSpPr>
          <p:nvPr>
            <p:ph type="ftr" sz="quarter" idx="11"/>
          </p:nvPr>
        </p:nvSpPr>
        <p:spPr/>
        <p:txBody>
          <a:bodyPr/>
          <a:lstStyle/>
          <a:p>
            <a:r>
              <a:rPr lang="en-US" smtClean="0"/>
              <a:t>Dr. Mona El Sobky</a:t>
            </a:r>
            <a:endParaRPr lang="en-US"/>
          </a:p>
        </p:txBody>
      </p:sp>
      <p:sp>
        <p:nvSpPr>
          <p:cNvPr id="6" name="Slide Number Placeholder 5"/>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695CA-D014-4A2D-A43A-2199E6ACE02D}" type="datetime1">
              <a:rPr lang="en-US" smtClean="0"/>
              <a:pPr/>
              <a:t>2/2/2020</a:t>
            </a:fld>
            <a:endParaRPr lang="en-US"/>
          </a:p>
        </p:txBody>
      </p:sp>
      <p:sp>
        <p:nvSpPr>
          <p:cNvPr id="6" name="Footer Placeholder 5"/>
          <p:cNvSpPr>
            <a:spLocks noGrp="1"/>
          </p:cNvSpPr>
          <p:nvPr>
            <p:ph type="ftr" sz="quarter" idx="11"/>
          </p:nvPr>
        </p:nvSpPr>
        <p:spPr/>
        <p:txBody>
          <a:bodyPr/>
          <a:lstStyle/>
          <a:p>
            <a:r>
              <a:rPr lang="en-US" smtClean="0"/>
              <a:t>Dr. Mona El Sobky</a:t>
            </a:r>
            <a:endParaRPr lang="en-US"/>
          </a:p>
        </p:txBody>
      </p:sp>
      <p:sp>
        <p:nvSpPr>
          <p:cNvPr id="7" name="Slide Number Placeholder 6"/>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5FF4C2-6722-4E8F-ADD2-BEA351050A5F}" type="datetime1">
              <a:rPr lang="en-US" smtClean="0"/>
              <a:pPr/>
              <a:t>2/2/2020</a:t>
            </a:fld>
            <a:endParaRPr lang="en-US"/>
          </a:p>
        </p:txBody>
      </p:sp>
      <p:sp>
        <p:nvSpPr>
          <p:cNvPr id="8" name="Footer Placeholder 7"/>
          <p:cNvSpPr>
            <a:spLocks noGrp="1"/>
          </p:cNvSpPr>
          <p:nvPr>
            <p:ph type="ftr" sz="quarter" idx="11"/>
          </p:nvPr>
        </p:nvSpPr>
        <p:spPr/>
        <p:txBody>
          <a:bodyPr/>
          <a:lstStyle/>
          <a:p>
            <a:r>
              <a:rPr lang="en-US" smtClean="0"/>
              <a:t>Dr. Mona El Sobky</a:t>
            </a:r>
            <a:endParaRPr lang="en-US"/>
          </a:p>
        </p:txBody>
      </p:sp>
      <p:sp>
        <p:nvSpPr>
          <p:cNvPr id="9" name="Slide Number Placeholder 8"/>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97C18-6D22-4B86-AC31-54630DAD7F6D}" type="datetime1">
              <a:rPr lang="en-US" smtClean="0"/>
              <a:pPr/>
              <a:t>2/2/2020</a:t>
            </a:fld>
            <a:endParaRPr lang="en-US"/>
          </a:p>
        </p:txBody>
      </p:sp>
      <p:sp>
        <p:nvSpPr>
          <p:cNvPr id="4" name="Footer Placeholder 3"/>
          <p:cNvSpPr>
            <a:spLocks noGrp="1"/>
          </p:cNvSpPr>
          <p:nvPr>
            <p:ph type="ftr" sz="quarter" idx="11"/>
          </p:nvPr>
        </p:nvSpPr>
        <p:spPr/>
        <p:txBody>
          <a:bodyPr/>
          <a:lstStyle/>
          <a:p>
            <a:r>
              <a:rPr lang="en-US" smtClean="0"/>
              <a:t>Dr. Mona El Sobky</a:t>
            </a:r>
            <a:endParaRPr lang="en-US"/>
          </a:p>
        </p:txBody>
      </p:sp>
      <p:sp>
        <p:nvSpPr>
          <p:cNvPr id="5" name="Slide Number Placeholder 4"/>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293FB-2FE0-4503-8158-579C53F73AB3}" type="datetime1">
              <a:rPr lang="en-US" smtClean="0"/>
              <a:pPr/>
              <a:t>2/2/2020</a:t>
            </a:fld>
            <a:endParaRPr lang="en-US"/>
          </a:p>
        </p:txBody>
      </p:sp>
      <p:sp>
        <p:nvSpPr>
          <p:cNvPr id="3" name="Footer Placeholder 2"/>
          <p:cNvSpPr>
            <a:spLocks noGrp="1"/>
          </p:cNvSpPr>
          <p:nvPr>
            <p:ph type="ftr" sz="quarter" idx="11"/>
          </p:nvPr>
        </p:nvSpPr>
        <p:spPr/>
        <p:txBody>
          <a:bodyPr/>
          <a:lstStyle/>
          <a:p>
            <a:r>
              <a:rPr lang="en-US" smtClean="0"/>
              <a:t>Dr. Mona El Sobky</a:t>
            </a:r>
            <a:endParaRPr lang="en-US"/>
          </a:p>
        </p:txBody>
      </p:sp>
      <p:sp>
        <p:nvSpPr>
          <p:cNvPr id="4" name="Slide Number Placeholder 3"/>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3684C-3978-4CEE-9FA5-00E55253AABA}" type="datetime1">
              <a:rPr lang="en-US" smtClean="0"/>
              <a:pPr/>
              <a:t>2/2/2020</a:t>
            </a:fld>
            <a:endParaRPr lang="en-US"/>
          </a:p>
        </p:txBody>
      </p:sp>
      <p:sp>
        <p:nvSpPr>
          <p:cNvPr id="6" name="Footer Placeholder 5"/>
          <p:cNvSpPr>
            <a:spLocks noGrp="1"/>
          </p:cNvSpPr>
          <p:nvPr>
            <p:ph type="ftr" sz="quarter" idx="11"/>
          </p:nvPr>
        </p:nvSpPr>
        <p:spPr/>
        <p:txBody>
          <a:bodyPr/>
          <a:lstStyle/>
          <a:p>
            <a:r>
              <a:rPr lang="en-US" smtClean="0"/>
              <a:t>Dr. Mona El Sobky</a:t>
            </a:r>
            <a:endParaRPr lang="en-US"/>
          </a:p>
        </p:txBody>
      </p:sp>
      <p:sp>
        <p:nvSpPr>
          <p:cNvPr id="7" name="Slide Number Placeholder 6"/>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E2BD9-63E8-44BE-834C-D1BADF4F7F08}" type="datetime1">
              <a:rPr lang="en-US" smtClean="0"/>
              <a:pPr/>
              <a:t>2/2/2020</a:t>
            </a:fld>
            <a:endParaRPr lang="en-US"/>
          </a:p>
        </p:txBody>
      </p:sp>
      <p:sp>
        <p:nvSpPr>
          <p:cNvPr id="6" name="Footer Placeholder 5"/>
          <p:cNvSpPr>
            <a:spLocks noGrp="1"/>
          </p:cNvSpPr>
          <p:nvPr>
            <p:ph type="ftr" sz="quarter" idx="11"/>
          </p:nvPr>
        </p:nvSpPr>
        <p:spPr/>
        <p:txBody>
          <a:bodyPr/>
          <a:lstStyle/>
          <a:p>
            <a:r>
              <a:rPr lang="en-US" smtClean="0"/>
              <a:t>Dr. Mona El Sobky</a:t>
            </a:r>
            <a:endParaRPr lang="en-US"/>
          </a:p>
        </p:txBody>
      </p:sp>
      <p:sp>
        <p:nvSpPr>
          <p:cNvPr id="7" name="Slide Number Placeholder 6"/>
          <p:cNvSpPr>
            <a:spLocks noGrp="1"/>
          </p:cNvSpPr>
          <p:nvPr>
            <p:ph type="sldNum" sz="quarter" idx="12"/>
          </p:nvPr>
        </p:nvSpPr>
        <p:spPr/>
        <p:txBody>
          <a:bodyPr/>
          <a:lstStyle/>
          <a:p>
            <a:fld id="{F74DCA1C-6433-4112-8A92-56FEDCD815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3D66-BFDF-40C8-BC73-D43C70D9FD9A}" type="datetime1">
              <a:rPr lang="en-US" smtClean="0"/>
              <a:pPr/>
              <a:t>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Mona El Sobky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DCA1C-6433-4112-8A92-56FEDCD815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00808"/>
            <a:ext cx="7772400" cy="1470025"/>
          </a:xfrm>
        </p:spPr>
        <p:txBody>
          <a:bodyPr>
            <a:normAutofit fontScale="90000"/>
          </a:bodyPr>
          <a:lstStyle/>
          <a:p>
            <a:r>
              <a:rPr lang="en-US" dirty="0" smtClean="0"/>
              <a:t>MSS Module</a:t>
            </a:r>
            <a:br>
              <a:rPr lang="en-US" dirty="0" smtClean="0"/>
            </a:br>
            <a:r>
              <a:rPr lang="en-US" dirty="0" smtClean="0"/>
              <a:t>2019-2020</a:t>
            </a:r>
            <a:br>
              <a:rPr lang="en-US" dirty="0" smtClean="0"/>
            </a:br>
            <a:r>
              <a:rPr lang="en-US" i="1" dirty="0" smtClean="0"/>
              <a:t> Trichinella &amp;Onchocercus volvolus</a:t>
            </a:r>
            <a:r>
              <a:rPr lang="en-US" b="1" i="1" dirty="0" smtClean="0">
                <a:solidFill>
                  <a:srgbClr val="C00000"/>
                </a:solidFill>
                <a:latin typeface="Arial" pitchFamily="34" charset="0"/>
                <a:cs typeface="Arial" pitchFamily="34" charset="0"/>
              </a:rPr>
              <a:t/>
            </a:r>
            <a:br>
              <a:rPr lang="en-US" b="1" i="1" dirty="0" smtClean="0">
                <a:solidFill>
                  <a:srgbClr val="C00000"/>
                </a:solidFill>
                <a:latin typeface="Arial" pitchFamily="34" charset="0"/>
                <a:cs typeface="Arial" pitchFamily="34" charset="0"/>
              </a:rPr>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Dr. Mohammad </a:t>
            </a:r>
            <a:r>
              <a:rPr lang="en-US" dirty="0" err="1" smtClean="0"/>
              <a:t>Odibat</a:t>
            </a:r>
            <a:endParaRPr lang="en-US" dirty="0"/>
          </a:p>
        </p:txBody>
      </p:sp>
      <p:sp>
        <p:nvSpPr>
          <p:cNvPr id="5" name="Slide Number Placeholder 4"/>
          <p:cNvSpPr>
            <a:spLocks noGrp="1"/>
          </p:cNvSpPr>
          <p:nvPr>
            <p:ph type="sldNum" sz="quarter" idx="12"/>
          </p:nvPr>
        </p:nvSpPr>
        <p:spPr/>
        <p:txBody>
          <a:bodyPr/>
          <a:lstStyle/>
          <a:p>
            <a:fld id="{F74DCA1C-6433-4112-8A92-56FEDCD815A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8568952" cy="5328592"/>
          </a:xfrm>
        </p:spPr>
        <p:txBody>
          <a:bodyPr>
            <a:normAutofit fontScale="85000" lnSpcReduction="20000"/>
          </a:bodyPr>
          <a:lstStyle/>
          <a:p>
            <a:pPr marL="342900" lvl="2" indent="-342900" algn="just"/>
            <a:r>
              <a:rPr lang="en-US" sz="3200" dirty="0" smtClean="0">
                <a:solidFill>
                  <a:srgbClr val="00B0F0"/>
                </a:solidFill>
              </a:rPr>
              <a:t>larval encystment in muscle: 2–3 weeks after infection.</a:t>
            </a:r>
          </a:p>
          <a:p>
            <a:pPr marL="800100" lvl="3" indent="-342900" algn="just"/>
            <a:r>
              <a:rPr lang="en-US" sz="2800" dirty="0" smtClean="0">
                <a:solidFill>
                  <a:schemeClr val="accent2">
                    <a:lumMod val="75000"/>
                  </a:schemeClr>
                </a:solidFill>
              </a:rPr>
              <a:t>Asymptomatic infection:&lt;10 larvae per gram of muscle), whereas heavy infections (which can involve &gt;50 larvae per gram of muscle) can be life threatening.</a:t>
            </a:r>
          </a:p>
          <a:p>
            <a:pPr algn="just"/>
            <a:r>
              <a:rPr lang="en-US" dirty="0" smtClean="0">
                <a:solidFill>
                  <a:srgbClr val="00B0F0"/>
                </a:solidFill>
              </a:rPr>
              <a:t>Symptoms:</a:t>
            </a:r>
          </a:p>
          <a:p>
            <a:pPr lvl="1" algn="just"/>
            <a:r>
              <a:rPr lang="en-US" sz="2600" dirty="0" err="1" smtClean="0"/>
              <a:t>myositis</a:t>
            </a:r>
            <a:r>
              <a:rPr lang="en-US" sz="2600" dirty="0" smtClean="0"/>
              <a:t> with </a:t>
            </a:r>
            <a:r>
              <a:rPr lang="en-US" sz="2600" dirty="0" err="1" smtClean="0"/>
              <a:t>myalgias</a:t>
            </a:r>
            <a:r>
              <a:rPr lang="en-US" sz="2600" dirty="0" smtClean="0"/>
              <a:t>,</a:t>
            </a:r>
          </a:p>
          <a:p>
            <a:pPr lvl="1" algn="just"/>
            <a:r>
              <a:rPr lang="en-US" sz="2600" dirty="0" smtClean="0"/>
              <a:t>muscle edema, and weakness develop, usually overlapping with the inflammatory reactions to migrating larvae.</a:t>
            </a:r>
          </a:p>
          <a:p>
            <a:pPr algn="just"/>
            <a:r>
              <a:rPr lang="en-US" dirty="0" smtClean="0">
                <a:solidFill>
                  <a:srgbClr val="00B0F0"/>
                </a:solidFill>
              </a:rPr>
              <a:t>The most commonly involved muscle groups include the:</a:t>
            </a:r>
          </a:p>
          <a:p>
            <a:pPr lvl="2" algn="just"/>
            <a:r>
              <a:rPr lang="en-US" sz="2600" dirty="0" err="1" smtClean="0"/>
              <a:t>extraocular</a:t>
            </a:r>
            <a:r>
              <a:rPr lang="en-US" sz="2600" dirty="0" smtClean="0"/>
              <a:t> muscles;</a:t>
            </a:r>
          </a:p>
          <a:p>
            <a:pPr lvl="2" algn="just"/>
            <a:r>
              <a:rPr lang="en-US" sz="2600" dirty="0" smtClean="0"/>
              <a:t>the biceps; </a:t>
            </a:r>
          </a:p>
          <a:p>
            <a:pPr lvl="2" algn="just"/>
            <a:r>
              <a:rPr lang="en-US" sz="2600" dirty="0" smtClean="0"/>
              <a:t>the muscles of the jaw, neck, lower back, and diaphragm.</a:t>
            </a:r>
          </a:p>
          <a:p>
            <a:pPr marL="0" lvl="2" algn="just"/>
            <a:r>
              <a:rPr lang="en-US" sz="3200" dirty="0" smtClean="0">
                <a:solidFill>
                  <a:srgbClr val="00B0F0"/>
                </a:solidFill>
              </a:rPr>
              <a:t>Peaking ∼3 weeks after infection, symptoms subside only gradually during a prolonged convalescence.</a:t>
            </a:r>
          </a:p>
          <a:p>
            <a:pPr marL="0" lvl="2" algn="just"/>
            <a:endParaRPr lang="en-US" sz="3200" b="1" dirty="0">
              <a:solidFill>
                <a:srgbClr val="00B0F0"/>
              </a:solidFill>
            </a:endParaRPr>
          </a:p>
        </p:txBody>
      </p:sp>
      <p:sp>
        <p:nvSpPr>
          <p:cNvPr id="4" name="Title 1"/>
          <p:cNvSpPr txBox="1">
            <a:spLocks/>
          </p:cNvSpPr>
          <p:nvPr/>
        </p:nvSpPr>
        <p:spPr>
          <a:xfrm>
            <a:off x="457200" y="44624"/>
            <a:ext cx="8229600" cy="6540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Pathogenesis and clinical features</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Content Placeholder 2"/>
          <p:cNvSpPr txBox="1">
            <a:spLocks/>
          </p:cNvSpPr>
          <p:nvPr/>
        </p:nvSpPr>
        <p:spPr>
          <a:xfrm>
            <a:off x="214281" y="836713"/>
            <a:ext cx="8606191" cy="792088"/>
          </a:xfrm>
          <a:prstGeom prst="rect">
            <a:avLst/>
          </a:prstGeom>
        </p:spPr>
        <p:txBody>
          <a:bodyPr vert="horz" lIns="91440" tIns="45720" rIns="91440" bIns="45720" rtlCol="0">
            <a:normAutofit/>
          </a:bodyPr>
          <a:lstStyle/>
          <a:p>
            <a:pPr marL="342900" lvl="0" indent="-342900">
              <a:spcBef>
                <a:spcPct val="20000"/>
              </a:spcBef>
            </a:pPr>
            <a:r>
              <a:rPr lang="en-US" sz="3200" b="1" dirty="0" smtClean="0">
                <a:solidFill>
                  <a:srgbClr val="7030A0"/>
                </a:solidFill>
              </a:rPr>
              <a:t>larval </a:t>
            </a:r>
            <a:r>
              <a:rPr lang="en-US" sz="3200" b="1" dirty="0" err="1" smtClean="0">
                <a:solidFill>
                  <a:srgbClr val="7030A0"/>
                </a:solidFill>
              </a:rPr>
              <a:t>encystment</a:t>
            </a:r>
            <a:r>
              <a:rPr lang="en-US" sz="3200" b="1" dirty="0" smtClean="0">
                <a:solidFill>
                  <a:srgbClr val="7030A0"/>
                </a:solidFill>
              </a:rPr>
              <a:t> in muscle :</a:t>
            </a:r>
          </a:p>
          <a:p>
            <a:pPr marL="514350" marR="0" lvl="1" indent="-5143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7030A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F74DCA1C-6433-4112-8A92-56FEDCD815A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trips(down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trips(down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trips(down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908720"/>
            <a:ext cx="8229600" cy="4525963"/>
          </a:xfrm>
        </p:spPr>
        <p:txBody>
          <a:bodyPr>
            <a:normAutofit/>
          </a:bodyPr>
          <a:lstStyle/>
          <a:p>
            <a:pPr algn="just"/>
            <a:r>
              <a:rPr lang="en-US" dirty="0" smtClean="0"/>
              <a:t>Patients should be questioned thoroughly about their consumption of pork or wild animal meat and about illness in other individuals who ate the same meat. </a:t>
            </a:r>
          </a:p>
          <a:p>
            <a:pPr algn="just"/>
            <a:r>
              <a:rPr lang="en-US" dirty="0" smtClean="0"/>
              <a:t>A presumptive clinical diagnosis can be based on fevers, </a:t>
            </a:r>
            <a:r>
              <a:rPr lang="en-US" dirty="0" err="1" smtClean="0"/>
              <a:t>eosinophilia</a:t>
            </a:r>
            <a:r>
              <a:rPr lang="en-US" dirty="0" smtClean="0"/>
              <a:t>, </a:t>
            </a:r>
            <a:r>
              <a:rPr lang="en-US" dirty="0" err="1" smtClean="0"/>
              <a:t>periorbital</a:t>
            </a:r>
            <a:r>
              <a:rPr lang="en-US" dirty="0" smtClean="0"/>
              <a:t> edema, and </a:t>
            </a:r>
            <a:r>
              <a:rPr lang="en-US" dirty="0" err="1" smtClean="0"/>
              <a:t>myalgias</a:t>
            </a:r>
            <a:r>
              <a:rPr lang="en-US" dirty="0" smtClean="0"/>
              <a:t> after a suspect meal</a:t>
            </a:r>
            <a:endParaRPr lang="ar-SA" dirty="0"/>
          </a:p>
        </p:txBody>
      </p:sp>
      <p:sp>
        <p:nvSpPr>
          <p:cNvPr id="4" name="Title 1"/>
          <p:cNvSpPr txBox="1">
            <a:spLocks/>
          </p:cNvSpPr>
          <p:nvPr/>
        </p:nvSpPr>
        <p:spPr>
          <a:xfrm>
            <a:off x="457200" y="116632"/>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smtClean="0">
                <a:ln>
                  <a:noFill/>
                </a:ln>
                <a:solidFill>
                  <a:srgbClr val="FF0000"/>
                </a:solidFill>
                <a:effectLst/>
                <a:uLnTx/>
                <a:uFillTx/>
                <a:latin typeface="+mj-lt"/>
                <a:ea typeface="+mj-ea"/>
                <a:cs typeface="+mj-cs"/>
              </a:rPr>
              <a:t>Laboratory findings and diagnosis</a:t>
            </a:r>
            <a:r>
              <a:rPr kumimoji="0" lang="en-US" sz="4400" b="1" i="1" u="none" strike="noStrike" kern="1200" cap="none" spc="0" normalizeH="0" baseline="0" noProof="0" dirty="0" smtClean="0">
                <a:ln>
                  <a:noFill/>
                </a:ln>
                <a:solidFill>
                  <a:schemeClr val="tx1"/>
                </a:solidFill>
                <a:effectLst/>
                <a:uLnTx/>
                <a:uFillTx/>
                <a:latin typeface="+mj-lt"/>
                <a:ea typeface="+mj-ea"/>
                <a:cs typeface="+mj-cs"/>
              </a:rPr>
              <a:t/>
            </a:r>
            <a:br>
              <a:rPr kumimoji="0" lang="en-US" sz="4400" b="1" i="1"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F74DCA1C-6433-4112-8A92-56FEDCD815A0}"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6632"/>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smtClean="0">
                <a:ln>
                  <a:noFill/>
                </a:ln>
                <a:solidFill>
                  <a:srgbClr val="FF0000"/>
                </a:solidFill>
                <a:effectLst/>
                <a:uLnTx/>
                <a:uFillTx/>
                <a:latin typeface="+mj-lt"/>
                <a:ea typeface="+mj-ea"/>
                <a:cs typeface="+mj-cs"/>
              </a:rPr>
              <a:t>Laboratory findings and diagnosis</a:t>
            </a:r>
            <a:r>
              <a:rPr kumimoji="0" lang="en-US" sz="4400" b="1" i="1" u="none" strike="noStrike" kern="1200" cap="none" spc="0" normalizeH="0" baseline="0" noProof="0" dirty="0" smtClean="0">
                <a:ln>
                  <a:noFill/>
                </a:ln>
                <a:solidFill>
                  <a:schemeClr val="tx1"/>
                </a:solidFill>
                <a:effectLst/>
                <a:uLnTx/>
                <a:uFillTx/>
                <a:latin typeface="+mj-lt"/>
                <a:ea typeface="+mj-ea"/>
                <a:cs typeface="+mj-cs"/>
              </a:rPr>
              <a:t/>
            </a:r>
            <a:br>
              <a:rPr kumimoji="0" lang="en-US" sz="4400" b="1" i="1"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7" name="Straight Connector 5"/>
          <p:cNvCxnSpPr/>
          <p:nvPr/>
        </p:nvCxnSpPr>
        <p:spPr>
          <a:xfrm rot="5400000">
            <a:off x="4251326" y="727051"/>
            <a:ext cx="214312"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857375" y="835001"/>
            <a:ext cx="250031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p:nvCxnSpPr>
        <p:spPr>
          <a:xfrm>
            <a:off x="4357688" y="835001"/>
            <a:ext cx="2786062"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Arrow Connector 12"/>
          <p:cNvCxnSpPr/>
          <p:nvPr/>
        </p:nvCxnSpPr>
        <p:spPr>
          <a:xfrm rot="5400000">
            <a:off x="7001669" y="977082"/>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4"/>
          <p:cNvCxnSpPr/>
          <p:nvPr/>
        </p:nvCxnSpPr>
        <p:spPr>
          <a:xfrm rot="5400000">
            <a:off x="1715294" y="977082"/>
            <a:ext cx="28575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1357313" y="1120751"/>
            <a:ext cx="1214437" cy="461963"/>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fontAlgn="auto">
              <a:spcBef>
                <a:spcPts val="0"/>
              </a:spcBef>
              <a:spcAft>
                <a:spcPts val="0"/>
              </a:spcAft>
              <a:defRPr/>
            </a:pPr>
            <a:r>
              <a:rPr lang="en-US" sz="2400" b="1" dirty="0">
                <a:solidFill>
                  <a:srgbClr val="C00000"/>
                </a:solidFill>
                <a:latin typeface="Arial" pitchFamily="34" charset="0"/>
                <a:cs typeface="Arial" pitchFamily="34" charset="0"/>
              </a:rPr>
              <a:t>Direct</a:t>
            </a:r>
            <a:r>
              <a:rPr lang="en-US" sz="2400" dirty="0">
                <a:solidFill>
                  <a:srgbClr val="C00000"/>
                </a:solidFill>
                <a:latin typeface="Arial" pitchFamily="34" charset="0"/>
                <a:cs typeface="Arial" pitchFamily="34" charset="0"/>
              </a:rPr>
              <a:t> </a:t>
            </a:r>
            <a:endParaRPr lang="ar-EG" sz="2400" dirty="0">
              <a:solidFill>
                <a:srgbClr val="C00000"/>
              </a:solidFill>
              <a:latin typeface="Arial" pitchFamily="34" charset="0"/>
              <a:cs typeface="Arial" pitchFamily="34" charset="0"/>
            </a:endParaRPr>
          </a:p>
        </p:txBody>
      </p:sp>
      <p:sp>
        <p:nvSpPr>
          <p:cNvPr id="13" name="TextBox 16"/>
          <p:cNvSpPr txBox="1"/>
          <p:nvPr/>
        </p:nvSpPr>
        <p:spPr>
          <a:xfrm>
            <a:off x="6500813" y="1120751"/>
            <a:ext cx="1357312" cy="461963"/>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Indirect</a:t>
            </a:r>
            <a:endParaRPr lang="ar-EG" sz="2400" b="1" dirty="0">
              <a:solidFill>
                <a:srgbClr val="C00000"/>
              </a:solidFill>
              <a:latin typeface="Arial" pitchFamily="34" charset="0"/>
              <a:cs typeface="Arial" pitchFamily="34" charset="0"/>
            </a:endParaRPr>
          </a:p>
        </p:txBody>
      </p:sp>
      <p:sp>
        <p:nvSpPr>
          <p:cNvPr id="14" name="TextBox 17"/>
          <p:cNvSpPr txBox="1"/>
          <p:nvPr/>
        </p:nvSpPr>
        <p:spPr>
          <a:xfrm>
            <a:off x="214313" y="1614464"/>
            <a:ext cx="4572000" cy="5078412"/>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lnSpc>
                <a:spcPct val="200000"/>
              </a:lnSpc>
              <a:spcBef>
                <a:spcPts val="0"/>
              </a:spcBef>
              <a:spcAft>
                <a:spcPts val="0"/>
              </a:spcAft>
              <a:buFont typeface="Arial" pitchFamily="34" charset="0"/>
              <a:buChar char="•"/>
              <a:defRPr/>
            </a:pPr>
            <a:r>
              <a:rPr lang="en-US" b="1" dirty="0">
                <a:solidFill>
                  <a:srgbClr val="C00000"/>
                </a:solidFill>
                <a:latin typeface="Arial" pitchFamily="34" charset="0"/>
                <a:cs typeface="Arial" pitchFamily="34" charset="0"/>
              </a:rPr>
              <a:t>Stool examination: </a:t>
            </a:r>
            <a:r>
              <a:rPr lang="en-US" b="1" dirty="0">
                <a:solidFill>
                  <a:srgbClr val="002060"/>
                </a:solidFill>
                <a:latin typeface="Arial" pitchFamily="34" charset="0"/>
                <a:cs typeface="Arial" pitchFamily="34" charset="0"/>
              </a:rPr>
              <a:t>For larvae or adult.</a:t>
            </a:r>
          </a:p>
          <a:p>
            <a:pPr algn="l" rtl="0" fontAlgn="auto">
              <a:lnSpc>
                <a:spcPct val="200000"/>
              </a:lnSpc>
              <a:spcBef>
                <a:spcPts val="0"/>
              </a:spcBef>
              <a:spcAft>
                <a:spcPts val="0"/>
              </a:spcAft>
              <a:buFont typeface="Arial" pitchFamily="34" charset="0"/>
              <a:buChar char="•"/>
              <a:defRPr/>
            </a:pPr>
            <a:r>
              <a:rPr lang="en-US" b="1" dirty="0">
                <a:latin typeface="Arial" pitchFamily="34" charset="0"/>
                <a:cs typeface="Arial" pitchFamily="34" charset="0"/>
              </a:rPr>
              <a:t> </a:t>
            </a:r>
            <a:r>
              <a:rPr lang="en-US" b="1" dirty="0">
                <a:solidFill>
                  <a:srgbClr val="C00000"/>
                </a:solidFill>
                <a:latin typeface="Arial" pitchFamily="34" charset="0"/>
                <a:cs typeface="Arial" pitchFamily="34" charset="0"/>
              </a:rPr>
              <a:t>Blood examination: </a:t>
            </a:r>
            <a:r>
              <a:rPr lang="en-US" b="1" dirty="0">
                <a:solidFill>
                  <a:srgbClr val="002060"/>
                </a:solidFill>
                <a:latin typeface="Arial" pitchFamily="34" charset="0"/>
                <a:cs typeface="Arial" pitchFamily="34" charset="0"/>
              </a:rPr>
              <a:t>For larvae.</a:t>
            </a:r>
          </a:p>
          <a:p>
            <a:pPr algn="just" rtl="0" fontAlgn="auto">
              <a:lnSpc>
                <a:spcPct val="200000"/>
              </a:lnSpc>
              <a:spcBef>
                <a:spcPts val="0"/>
              </a:spcBef>
              <a:spcAft>
                <a:spcPts val="0"/>
              </a:spcAft>
              <a:buFont typeface="Arial" pitchFamily="34" charset="0"/>
              <a:buChar char="•"/>
              <a:defRPr/>
            </a:pPr>
            <a:r>
              <a:rPr lang="en-US" b="1" dirty="0">
                <a:solidFill>
                  <a:srgbClr val="C00000"/>
                </a:solidFill>
                <a:latin typeface="Arial" pitchFamily="34" charset="0"/>
                <a:cs typeface="Arial" pitchFamily="34" charset="0"/>
              </a:rPr>
              <a:t>Muscle biopsy: </a:t>
            </a:r>
            <a:r>
              <a:rPr lang="en-US" b="1" dirty="0">
                <a:solidFill>
                  <a:srgbClr val="002060"/>
                </a:solidFill>
                <a:latin typeface="Arial" pitchFamily="34" charset="0"/>
                <a:cs typeface="Arial" pitchFamily="34" charset="0"/>
              </a:rPr>
              <a:t>Taken from the swollen tender part  &amp; compressed between two slides after digestion in acid pepsin to see larvae .</a:t>
            </a:r>
          </a:p>
          <a:p>
            <a:pPr algn="l" rtl="0" fontAlgn="auto">
              <a:lnSpc>
                <a:spcPct val="200000"/>
              </a:lnSpc>
              <a:spcBef>
                <a:spcPts val="0"/>
              </a:spcBef>
              <a:spcAft>
                <a:spcPts val="0"/>
              </a:spcAft>
              <a:buFont typeface="Arial" pitchFamily="34" charset="0"/>
              <a:buChar char="•"/>
              <a:defRPr/>
            </a:pPr>
            <a:r>
              <a:rPr lang="en-US" b="1" dirty="0" err="1">
                <a:solidFill>
                  <a:srgbClr val="C00000"/>
                </a:solidFill>
                <a:latin typeface="Arial" pitchFamily="34" charset="0"/>
                <a:cs typeface="Arial" pitchFamily="34" charset="0"/>
              </a:rPr>
              <a:t>Trichinoscopy</a:t>
            </a:r>
            <a:r>
              <a:rPr lang="en-US" b="1" dirty="0">
                <a:solidFill>
                  <a:srgbClr val="C00000"/>
                </a:solidFill>
                <a:latin typeface="Arial" pitchFamily="34" charset="0"/>
                <a:cs typeface="Arial" pitchFamily="34" charset="0"/>
              </a:rPr>
              <a:t>:</a:t>
            </a:r>
            <a:r>
              <a:rPr lang="en-US" b="1" dirty="0">
                <a:latin typeface="Arial" pitchFamily="34" charset="0"/>
                <a:cs typeface="Arial" pitchFamily="34" charset="0"/>
              </a:rPr>
              <a:t> </a:t>
            </a:r>
            <a:r>
              <a:rPr lang="en-US" b="1" dirty="0">
                <a:solidFill>
                  <a:srgbClr val="002060"/>
                </a:solidFill>
                <a:latin typeface="Arial" pitchFamily="34" charset="0"/>
                <a:cs typeface="Arial" pitchFamily="34" charset="0"/>
              </a:rPr>
              <a:t>To see larvae in muscle.</a:t>
            </a:r>
          </a:p>
          <a:p>
            <a:pPr algn="l" rtl="0" fontAlgn="auto">
              <a:lnSpc>
                <a:spcPct val="200000"/>
              </a:lnSpc>
              <a:spcBef>
                <a:spcPts val="0"/>
              </a:spcBef>
              <a:spcAft>
                <a:spcPts val="0"/>
              </a:spcAft>
              <a:buFont typeface="Arial" pitchFamily="34" charset="0"/>
              <a:buChar char="•"/>
              <a:defRPr/>
            </a:pPr>
            <a:r>
              <a:rPr lang="en-US" b="1" dirty="0">
                <a:solidFill>
                  <a:srgbClr val="C00000"/>
                </a:solidFill>
                <a:latin typeface="Arial" pitchFamily="34" charset="0"/>
                <a:cs typeface="Arial" pitchFamily="34" charset="0"/>
              </a:rPr>
              <a:t>X ray </a:t>
            </a:r>
            <a:r>
              <a:rPr lang="en-US" b="1" dirty="0">
                <a:solidFill>
                  <a:srgbClr val="002060"/>
                </a:solidFill>
                <a:latin typeface="Arial" pitchFamily="34" charset="0"/>
                <a:cs typeface="Arial" pitchFamily="34" charset="0"/>
              </a:rPr>
              <a:t>for calcified cyst.</a:t>
            </a:r>
          </a:p>
          <a:p>
            <a:pPr algn="l" rtl="0" fontAlgn="auto">
              <a:lnSpc>
                <a:spcPct val="200000"/>
              </a:lnSpc>
              <a:spcBef>
                <a:spcPts val="0"/>
              </a:spcBef>
              <a:spcAft>
                <a:spcPts val="0"/>
              </a:spcAft>
              <a:buFont typeface="Arial" pitchFamily="34" charset="0"/>
              <a:buChar char="•"/>
              <a:defRPr/>
            </a:pPr>
            <a:r>
              <a:rPr lang="en-US" b="1" dirty="0">
                <a:solidFill>
                  <a:srgbClr val="C00000"/>
                </a:solidFill>
                <a:latin typeface="Arial" pitchFamily="34" charset="0"/>
                <a:cs typeface="Arial" pitchFamily="34" charset="0"/>
              </a:rPr>
              <a:t>CT</a:t>
            </a:r>
            <a:r>
              <a:rPr lang="en-US" b="1" dirty="0">
                <a:latin typeface="Arial" pitchFamily="34" charset="0"/>
                <a:cs typeface="Arial" pitchFamily="34" charset="0"/>
              </a:rPr>
              <a:t> </a:t>
            </a:r>
            <a:r>
              <a:rPr lang="en-US" b="1" dirty="0">
                <a:solidFill>
                  <a:srgbClr val="002060"/>
                </a:solidFill>
                <a:latin typeface="Arial" pitchFamily="34" charset="0"/>
                <a:cs typeface="Arial" pitchFamily="34" charset="0"/>
              </a:rPr>
              <a:t>for brain lesions.</a:t>
            </a:r>
            <a:endParaRPr lang="ar-EG" dirty="0">
              <a:solidFill>
                <a:srgbClr val="002060"/>
              </a:solidFill>
            </a:endParaRPr>
          </a:p>
        </p:txBody>
      </p:sp>
      <p:sp>
        <p:nvSpPr>
          <p:cNvPr id="15" name="TextBox 18"/>
          <p:cNvSpPr txBox="1"/>
          <p:nvPr/>
        </p:nvSpPr>
        <p:spPr>
          <a:xfrm>
            <a:off x="5072063" y="1620814"/>
            <a:ext cx="3857625" cy="2308225"/>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lnSpc>
                <a:spcPct val="200000"/>
              </a:lnSpc>
              <a:spcBef>
                <a:spcPts val="0"/>
              </a:spcBef>
              <a:spcAft>
                <a:spcPts val="0"/>
              </a:spcAft>
              <a:buClr>
                <a:srgbClr val="C00000"/>
              </a:buClr>
              <a:buFont typeface="Arial" pitchFamily="34" charset="0"/>
              <a:buChar char="•"/>
              <a:defRPr/>
            </a:pPr>
            <a:r>
              <a:rPr lang="en-US" b="1" dirty="0" err="1">
                <a:solidFill>
                  <a:srgbClr val="C00000"/>
                </a:solidFill>
                <a:latin typeface="Arial" pitchFamily="34" charset="0"/>
                <a:cs typeface="Arial" pitchFamily="34" charset="0"/>
              </a:rPr>
              <a:t>Intradermal</a:t>
            </a:r>
            <a:r>
              <a:rPr lang="en-US" b="1" dirty="0">
                <a:solidFill>
                  <a:srgbClr val="C00000"/>
                </a:solidFill>
                <a:latin typeface="Arial" pitchFamily="34" charset="0"/>
                <a:cs typeface="Arial" pitchFamily="34" charset="0"/>
              </a:rPr>
              <a:t> </a:t>
            </a:r>
            <a:r>
              <a:rPr lang="en-US" b="1" dirty="0">
                <a:solidFill>
                  <a:srgbClr val="002060"/>
                </a:solidFill>
                <a:latin typeface="Arial" pitchFamily="34" charset="0"/>
                <a:cs typeface="Arial" pitchFamily="34" charset="0"/>
              </a:rPr>
              <a:t>test (Bachman test).</a:t>
            </a:r>
          </a:p>
          <a:p>
            <a:pPr algn="l" rtl="0" fontAlgn="auto">
              <a:lnSpc>
                <a:spcPct val="200000"/>
              </a:lnSpc>
              <a:spcBef>
                <a:spcPts val="0"/>
              </a:spcBef>
              <a:spcAft>
                <a:spcPts val="0"/>
              </a:spcAft>
              <a:buClr>
                <a:srgbClr val="C00000"/>
              </a:buClr>
              <a:buFont typeface="Arial" pitchFamily="34" charset="0"/>
              <a:buChar char="•"/>
              <a:defRPr/>
            </a:pPr>
            <a:r>
              <a:rPr lang="en-US" b="1" dirty="0">
                <a:solidFill>
                  <a:srgbClr val="C00000"/>
                </a:solidFill>
                <a:latin typeface="Arial" pitchFamily="34" charset="0"/>
                <a:cs typeface="Arial" pitchFamily="34" charset="0"/>
              </a:rPr>
              <a:t>Serological tests: </a:t>
            </a:r>
            <a:r>
              <a:rPr lang="en-US" b="1" dirty="0">
                <a:solidFill>
                  <a:srgbClr val="002060"/>
                </a:solidFill>
                <a:latin typeface="Arial" pitchFamily="34" charset="0"/>
                <a:cs typeface="Arial" pitchFamily="34" charset="0"/>
              </a:rPr>
              <a:t>CFT, IHA, IFAT, ELISA.</a:t>
            </a:r>
            <a:endParaRPr lang="en-US" dirty="0">
              <a:solidFill>
                <a:srgbClr val="002060"/>
              </a:solidFill>
            </a:endParaRPr>
          </a:p>
          <a:p>
            <a:pPr algn="l" rtl="0" fontAlgn="auto">
              <a:lnSpc>
                <a:spcPct val="200000"/>
              </a:lnSpc>
              <a:spcBef>
                <a:spcPts val="0"/>
              </a:spcBef>
              <a:spcAft>
                <a:spcPts val="0"/>
              </a:spcAft>
              <a:buClr>
                <a:srgbClr val="C00000"/>
              </a:buClr>
              <a:buFont typeface="Arial" pitchFamily="34" charset="0"/>
              <a:buChar char="•"/>
              <a:defRPr/>
            </a:pPr>
            <a:r>
              <a:rPr lang="en-US" dirty="0"/>
              <a:t> </a:t>
            </a:r>
            <a:r>
              <a:rPr lang="en-US" b="1" dirty="0" err="1">
                <a:solidFill>
                  <a:srgbClr val="C00000"/>
                </a:solidFill>
                <a:latin typeface="Arial" pitchFamily="34" charset="0"/>
                <a:cs typeface="Arial" pitchFamily="34" charset="0"/>
              </a:rPr>
              <a:t>Eosinophlia</a:t>
            </a:r>
            <a:r>
              <a:rPr lang="en-US" b="1" dirty="0">
                <a:solidFill>
                  <a:srgbClr val="C00000"/>
                </a:solidFill>
                <a:latin typeface="Arial" pitchFamily="34" charset="0"/>
                <a:cs typeface="Arial" pitchFamily="34" charset="0"/>
              </a:rPr>
              <a:t> (20-50%).</a:t>
            </a:r>
            <a:endParaRPr lang="ar-EG" b="1" dirty="0">
              <a:solidFill>
                <a:srgbClr val="C00000"/>
              </a:solidFill>
              <a:latin typeface="Arial" pitchFamily="34" charset="0"/>
              <a:cs typeface="Arial" pitchFamily="34" charset="0"/>
            </a:endParaRPr>
          </a:p>
        </p:txBody>
      </p:sp>
      <p:sp>
        <p:nvSpPr>
          <p:cNvPr id="17" name="Slide Number Placeholder 16"/>
          <p:cNvSpPr>
            <a:spLocks noGrp="1"/>
          </p:cNvSpPr>
          <p:nvPr>
            <p:ph type="sldNum" sz="quarter" idx="12"/>
          </p:nvPr>
        </p:nvSpPr>
        <p:spPr/>
        <p:txBody>
          <a:bodyPr/>
          <a:lstStyle/>
          <a:p>
            <a:fld id="{F74DCA1C-6433-4112-8A92-56FEDCD815A0}" type="slidenum">
              <a:rPr lang="en-US" smtClean="0"/>
              <a:pPr/>
              <a:t>12</a:t>
            </a:fld>
            <a:endParaRPr lang="en-US"/>
          </a:p>
        </p:txBody>
      </p:sp>
      <p:sp>
        <p:nvSpPr>
          <p:cNvPr id="16" name="Rectangle 15"/>
          <p:cNvSpPr/>
          <p:nvPr/>
        </p:nvSpPr>
        <p:spPr>
          <a:xfrm>
            <a:off x="4929190" y="4071942"/>
            <a:ext cx="4071934" cy="2062103"/>
          </a:xfrm>
          <a:prstGeom prst="rect">
            <a:avLst/>
          </a:prstGeom>
        </p:spPr>
        <p:txBody>
          <a:bodyPr wrap="square">
            <a:spAutoFit/>
          </a:bodyPr>
          <a:lstStyle/>
          <a:p>
            <a:r>
              <a:rPr lang="en-US" sz="2000" b="1" dirty="0" smtClean="0">
                <a:solidFill>
                  <a:srgbClr val="FF0000"/>
                </a:solidFill>
              </a:rPr>
              <a:t>Bachman test</a:t>
            </a:r>
          </a:p>
          <a:p>
            <a:r>
              <a:rPr lang="en-US" dirty="0" smtClean="0"/>
              <a:t>A</a:t>
            </a:r>
            <a:r>
              <a:rPr lang="en-US" dirty="0" smtClean="0"/>
              <a:t> skin test for </a:t>
            </a:r>
            <a:r>
              <a:rPr lang="en-US" dirty="0" smtClean="0"/>
              <a:t>trichinosis</a:t>
            </a:r>
            <a:r>
              <a:rPr lang="en-US" dirty="0" smtClean="0"/>
              <a:t> in which an </a:t>
            </a:r>
            <a:endParaRPr lang="en-US" dirty="0" smtClean="0"/>
          </a:p>
          <a:p>
            <a:r>
              <a:rPr lang="en-US" dirty="0" smtClean="0"/>
              <a:t>extract</a:t>
            </a:r>
            <a:r>
              <a:rPr lang="en-US" dirty="0" smtClean="0"/>
              <a:t> of </a:t>
            </a:r>
            <a:r>
              <a:rPr lang="en-US" i="1" dirty="0" smtClean="0"/>
              <a:t>Trichinella</a:t>
            </a:r>
            <a:r>
              <a:rPr lang="en-US" dirty="0" smtClean="0"/>
              <a:t> larvae is </a:t>
            </a:r>
            <a:r>
              <a:rPr lang="en-US" dirty="0" smtClean="0"/>
              <a:t>suspended</a:t>
            </a:r>
          </a:p>
          <a:p>
            <a:r>
              <a:rPr lang="en-US" dirty="0" smtClean="0"/>
              <a:t>in</a:t>
            </a:r>
            <a:r>
              <a:rPr lang="en-US" dirty="0" smtClean="0"/>
              <a:t> saline and injected intradermally. </a:t>
            </a:r>
            <a:endParaRPr lang="en-US" dirty="0" smtClean="0"/>
          </a:p>
          <a:p>
            <a:r>
              <a:rPr lang="en-US" dirty="0" smtClean="0"/>
              <a:t>An</a:t>
            </a:r>
            <a:r>
              <a:rPr lang="en-US" dirty="0" smtClean="0"/>
              <a:t> immediate </a:t>
            </a:r>
            <a:r>
              <a:rPr lang="en-US" dirty="0" smtClean="0"/>
              <a:t>wheal-and- flare</a:t>
            </a:r>
            <a:r>
              <a:rPr lang="en-US" dirty="0" smtClean="0"/>
              <a:t> reaction or a delayed response indicates </a:t>
            </a:r>
            <a:r>
              <a:rPr lang="en-US" dirty="0" smtClean="0"/>
              <a:t>infection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par>
                                <p:cTn id="13" presetID="18"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par>
                                <p:cTn id="16" presetID="18" presetClass="entr" presetSubtype="1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par>
                                <p:cTn id="19" presetID="18" presetClass="entr" presetSubtype="1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trips(down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bg/>
                                          </p:spTgt>
                                        </p:tgtEl>
                                        <p:attrNameLst>
                                          <p:attrName>style.visibility</p:attrName>
                                        </p:attrNameLst>
                                      </p:cBhvr>
                                      <p:to>
                                        <p:strVal val="visible"/>
                                      </p:to>
                                    </p:set>
                                    <p:animEffect transition="in" filter="wipe(down)">
                                      <p:cBhvr>
                                        <p:cTn id="39" dur="500"/>
                                        <p:tgtEl>
                                          <p:spTgt spid="14">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down)">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animEffect transition="in" filter="wipe(down)">
                                      <p:cBhvr>
                                        <p:cTn id="49" dur="500"/>
                                        <p:tgtEl>
                                          <p:spTgt spid="1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xEl>
                                              <p:pRg st="2" end="2"/>
                                            </p:txEl>
                                          </p:spTgt>
                                        </p:tgtEl>
                                        <p:attrNameLst>
                                          <p:attrName>style.visibility</p:attrName>
                                        </p:attrNameLst>
                                      </p:cBhvr>
                                      <p:to>
                                        <p:strVal val="visible"/>
                                      </p:to>
                                    </p:set>
                                    <p:animEffect transition="in" filter="wipe(down)">
                                      <p:cBhvr>
                                        <p:cTn id="54" dur="500"/>
                                        <p:tgtEl>
                                          <p:spTgt spid="1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animEffect transition="in" filter="wipe(down)">
                                      <p:cBhvr>
                                        <p:cTn id="59" dur="500"/>
                                        <p:tgtEl>
                                          <p:spTgt spid="1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4">
                                            <p:txEl>
                                              <p:pRg st="4" end="4"/>
                                            </p:txEl>
                                          </p:spTgt>
                                        </p:tgtEl>
                                        <p:attrNameLst>
                                          <p:attrName>style.visibility</p:attrName>
                                        </p:attrNameLst>
                                      </p:cBhvr>
                                      <p:to>
                                        <p:strVal val="visible"/>
                                      </p:to>
                                    </p:set>
                                    <p:animEffect transition="in" filter="wipe(down)">
                                      <p:cBhvr>
                                        <p:cTn id="64" dur="500"/>
                                        <p:tgtEl>
                                          <p:spTgt spid="14">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xEl>
                                              <p:pRg st="5" end="5"/>
                                            </p:txEl>
                                          </p:spTgt>
                                        </p:tgtEl>
                                        <p:attrNameLst>
                                          <p:attrName>style.visibility</p:attrName>
                                        </p:attrNameLst>
                                      </p:cBhvr>
                                      <p:to>
                                        <p:strVal val="visible"/>
                                      </p:to>
                                    </p:set>
                                    <p:animEffect transition="in" filter="wipe(down)">
                                      <p:cBhvr>
                                        <p:cTn id="69" dur="500"/>
                                        <p:tgtEl>
                                          <p:spTgt spid="14">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5">
                                            <p:bg/>
                                          </p:spTgt>
                                        </p:tgtEl>
                                        <p:attrNameLst>
                                          <p:attrName>style.visibility</p:attrName>
                                        </p:attrNameLst>
                                      </p:cBhvr>
                                      <p:to>
                                        <p:strVal val="visible"/>
                                      </p:to>
                                    </p:set>
                                    <p:animEffect transition="in" filter="wipe(down)">
                                      <p:cBhvr>
                                        <p:cTn id="74" dur="500"/>
                                        <p:tgtEl>
                                          <p:spTgt spid="15">
                                            <p:bg/>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down)">
                                      <p:cBhvr>
                                        <p:cTn id="79" dur="500"/>
                                        <p:tgtEl>
                                          <p:spTgt spid="15">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blinds(horizontal)">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5">
                                            <p:txEl>
                                              <p:pRg st="1" end="1"/>
                                            </p:txEl>
                                          </p:spTgt>
                                        </p:tgtEl>
                                        <p:attrNameLst>
                                          <p:attrName>style.visibility</p:attrName>
                                        </p:attrNameLst>
                                      </p:cBhvr>
                                      <p:to>
                                        <p:strVal val="visible"/>
                                      </p:to>
                                    </p:set>
                                    <p:animEffect transition="in" filter="blinds(horizontal)">
                                      <p:cBhvr>
                                        <p:cTn id="89" dur="500"/>
                                        <p:tgtEl>
                                          <p:spTgt spid="15">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15">
                                            <p:txEl>
                                              <p:pRg st="2" end="2"/>
                                            </p:txEl>
                                          </p:spTgt>
                                        </p:tgtEl>
                                        <p:attrNameLst>
                                          <p:attrName>style.visibility</p:attrName>
                                        </p:attrNameLst>
                                      </p:cBhvr>
                                      <p:to>
                                        <p:strVal val="visible"/>
                                      </p:to>
                                    </p:set>
                                    <p:animEffect transition="in" filter="blinds(horizontal)">
                                      <p:cBhvr>
                                        <p:cTn id="9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build="p" animBg="1"/>
      <p:bldP spid="15" grpId="0" uiExpand="1" build="p"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4624"/>
            <a:ext cx="8229600" cy="6540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Pathogenesis and clinical features</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Content Placeholder 2"/>
          <p:cNvSpPr txBox="1">
            <a:spLocks/>
          </p:cNvSpPr>
          <p:nvPr/>
        </p:nvSpPr>
        <p:spPr>
          <a:xfrm>
            <a:off x="214281" y="836713"/>
            <a:ext cx="8606191" cy="792088"/>
          </a:xfrm>
          <a:prstGeom prst="rect">
            <a:avLst/>
          </a:prstGeom>
        </p:spPr>
        <p:txBody>
          <a:bodyPr vert="horz" lIns="91440" tIns="45720" rIns="91440" bIns="45720" rtlCol="0">
            <a:normAutofit/>
          </a:bodyPr>
          <a:lstStyle/>
          <a:p>
            <a:pPr marL="342900" lvl="0" indent="-342900">
              <a:spcBef>
                <a:spcPct val="20000"/>
              </a:spcBef>
            </a:pPr>
            <a:r>
              <a:rPr lang="en-US" sz="3200" b="1" dirty="0" smtClean="0">
                <a:solidFill>
                  <a:srgbClr val="7030A0"/>
                </a:solidFill>
              </a:rPr>
              <a:t>larval </a:t>
            </a:r>
            <a:r>
              <a:rPr lang="en-US" sz="3200" b="1" dirty="0" err="1" smtClean="0">
                <a:solidFill>
                  <a:srgbClr val="7030A0"/>
                </a:solidFill>
              </a:rPr>
              <a:t>encystment</a:t>
            </a:r>
            <a:r>
              <a:rPr lang="en-US" sz="3200" b="1" dirty="0" smtClean="0">
                <a:solidFill>
                  <a:srgbClr val="7030A0"/>
                </a:solidFill>
              </a:rPr>
              <a:t> in muscle :</a:t>
            </a:r>
          </a:p>
          <a:p>
            <a:pPr marL="514350" marR="0" lvl="1" indent="-5143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7030A0"/>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395536" y="1412776"/>
            <a:ext cx="2736303" cy="1759052"/>
          </a:xfrm>
          <a:prstGeom prst="rect">
            <a:avLst/>
          </a:prstGeom>
          <a:noFill/>
          <a:ln w="9525">
            <a:noFill/>
            <a:miter lim="800000"/>
            <a:headEnd/>
            <a:tailEnd/>
          </a:ln>
        </p:spPr>
      </p:pic>
      <p:pic>
        <p:nvPicPr>
          <p:cNvPr id="29698" name="Picture 2" descr="ÙØªÙØ¬Ø© Ø¨Ø­Ø« Ø§ÙØµÙØ± Ø¹Ù âªbetween slides larval encystment in muscle :â¬â"/>
          <p:cNvPicPr>
            <a:picLocks noChangeAspect="1" noChangeArrowheads="1"/>
          </p:cNvPicPr>
          <p:nvPr/>
        </p:nvPicPr>
        <p:blipFill>
          <a:blip r:embed="rId4" cstate="print"/>
          <a:srcRect/>
          <a:stretch>
            <a:fillRect/>
          </a:stretch>
        </p:blipFill>
        <p:spPr bwMode="auto">
          <a:xfrm>
            <a:off x="4607496" y="1484784"/>
            <a:ext cx="4536504" cy="4536504"/>
          </a:xfrm>
          <a:prstGeom prst="rect">
            <a:avLst/>
          </a:prstGeom>
          <a:noFill/>
        </p:spPr>
      </p:pic>
      <p:sp>
        <p:nvSpPr>
          <p:cNvPr id="7" name="مستطيل 6"/>
          <p:cNvSpPr/>
          <p:nvPr/>
        </p:nvSpPr>
        <p:spPr>
          <a:xfrm>
            <a:off x="4499992" y="4941168"/>
            <a:ext cx="4644008" cy="707886"/>
          </a:xfrm>
          <a:prstGeom prst="rect">
            <a:avLst/>
          </a:prstGeom>
        </p:spPr>
        <p:txBody>
          <a:bodyPr wrap="square">
            <a:spAutoFit/>
          </a:bodyPr>
          <a:lstStyle/>
          <a:p>
            <a:pPr algn="ctr"/>
            <a:r>
              <a:rPr lang="en-US" sz="2000" b="1" dirty="0" smtClean="0">
                <a:solidFill>
                  <a:schemeClr val="accent2">
                    <a:lumMod val="75000"/>
                  </a:schemeClr>
                </a:solidFill>
              </a:rPr>
              <a:t>Trichinella </a:t>
            </a:r>
            <a:r>
              <a:rPr lang="en-US" sz="2000" b="1" dirty="0" err="1" smtClean="0">
                <a:solidFill>
                  <a:schemeClr val="accent2">
                    <a:lumMod val="75000"/>
                  </a:schemeClr>
                </a:solidFill>
              </a:rPr>
              <a:t>spiralis</a:t>
            </a:r>
            <a:r>
              <a:rPr lang="en-US" sz="2000" b="1" dirty="0" smtClean="0">
                <a:solidFill>
                  <a:schemeClr val="accent2">
                    <a:lumMod val="75000"/>
                  </a:schemeClr>
                </a:solidFill>
              </a:rPr>
              <a:t> Encysted Larvae (Microscope Slide)</a:t>
            </a:r>
            <a:endParaRPr lang="ar-SA" sz="2000" b="1" dirty="0">
              <a:solidFill>
                <a:schemeClr val="accent2">
                  <a:lumMod val="75000"/>
                </a:schemeClr>
              </a:solidFill>
            </a:endParaRPr>
          </a:p>
        </p:txBody>
      </p:sp>
      <p:sp>
        <p:nvSpPr>
          <p:cNvPr id="8" name="Text Box 8"/>
          <p:cNvSpPr txBox="1">
            <a:spLocks noChangeArrowheads="1"/>
          </p:cNvSpPr>
          <p:nvPr/>
        </p:nvSpPr>
        <p:spPr bwMode="auto">
          <a:xfrm>
            <a:off x="-252536" y="6222107"/>
            <a:ext cx="4320480" cy="646331"/>
          </a:xfrm>
          <a:prstGeom prst="rect">
            <a:avLst/>
          </a:prstGeom>
          <a:noFill/>
          <a:ln w="9525">
            <a:noFill/>
            <a:miter lim="800000"/>
            <a:headEnd/>
            <a:tailEnd/>
          </a:ln>
        </p:spPr>
        <p:txBody>
          <a:bodyPr wrap="square">
            <a:spAutoFit/>
          </a:bodyPr>
          <a:lstStyle/>
          <a:p>
            <a:pPr lvl="2">
              <a:buFontTx/>
              <a:buChar char="-"/>
            </a:pPr>
            <a:r>
              <a:rPr lang="en-US" dirty="0"/>
              <a:t> Male: up to 1.5mm</a:t>
            </a:r>
          </a:p>
          <a:p>
            <a:pPr lvl="2">
              <a:buFontTx/>
              <a:buChar char="-"/>
            </a:pPr>
            <a:r>
              <a:rPr lang="en-US" dirty="0"/>
              <a:t> Female: up to 4 mm, viviparous</a:t>
            </a:r>
          </a:p>
        </p:txBody>
      </p:sp>
      <p:pic>
        <p:nvPicPr>
          <p:cNvPr id="9" name="Picture 3"/>
          <p:cNvPicPr>
            <a:picLocks noChangeAspect="1" noChangeArrowheads="1"/>
          </p:cNvPicPr>
          <p:nvPr/>
        </p:nvPicPr>
        <p:blipFill>
          <a:blip r:embed="rId5" cstate="print"/>
          <a:srcRect/>
          <a:stretch>
            <a:fillRect/>
          </a:stretch>
        </p:blipFill>
        <p:spPr bwMode="auto">
          <a:xfrm>
            <a:off x="467544" y="3326112"/>
            <a:ext cx="2520280" cy="2916757"/>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F74DCA1C-6433-4112-8A92-56FEDCD815A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strips(downLeft)">
                                      <p:cBhvr>
                                        <p:cTn id="17" dur="500"/>
                                        <p:tgtEl>
                                          <p:spTgt spid="2969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7563" y="214313"/>
            <a:ext cx="2214562" cy="584200"/>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spcBef>
                <a:spcPts val="0"/>
              </a:spcBef>
              <a:spcAft>
                <a:spcPts val="0"/>
              </a:spcAft>
              <a:defRPr/>
            </a:pPr>
            <a:r>
              <a:rPr lang="en-US" sz="3200" b="1" dirty="0">
                <a:solidFill>
                  <a:srgbClr val="C00000"/>
                </a:solidFill>
                <a:latin typeface="Arial" pitchFamily="34" charset="0"/>
                <a:cs typeface="Arial" pitchFamily="34" charset="0"/>
              </a:rPr>
              <a:t>Treatment</a:t>
            </a:r>
            <a:endParaRPr lang="ar-EG" sz="3200" b="1" dirty="0">
              <a:solidFill>
                <a:srgbClr val="C00000"/>
              </a:solidFill>
              <a:latin typeface="Arial" pitchFamily="34" charset="0"/>
              <a:cs typeface="Arial" pitchFamily="34" charset="0"/>
            </a:endParaRPr>
          </a:p>
        </p:txBody>
      </p:sp>
      <p:cxnSp>
        <p:nvCxnSpPr>
          <p:cNvPr id="5" name="Straight Connector 5"/>
          <p:cNvCxnSpPr/>
          <p:nvPr/>
        </p:nvCxnSpPr>
        <p:spPr>
          <a:xfrm rot="5400000">
            <a:off x="4321175" y="963613"/>
            <a:ext cx="214313"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rot="10800000">
            <a:off x="1714500" y="1071563"/>
            <a:ext cx="2714625"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a:off x="4429125" y="1071563"/>
            <a:ext cx="2714625"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11"/>
          <p:cNvCxnSpPr/>
          <p:nvPr/>
        </p:nvCxnSpPr>
        <p:spPr>
          <a:xfrm rot="5400000">
            <a:off x="1608137" y="1177926"/>
            <a:ext cx="212725"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8"/>
          <p:cNvCxnSpPr/>
          <p:nvPr/>
        </p:nvCxnSpPr>
        <p:spPr>
          <a:xfrm rot="5400000">
            <a:off x="7037388" y="1177925"/>
            <a:ext cx="21431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9"/>
          <p:cNvSpPr txBox="1"/>
          <p:nvPr/>
        </p:nvSpPr>
        <p:spPr>
          <a:xfrm>
            <a:off x="500063" y="1428750"/>
            <a:ext cx="2857500" cy="461963"/>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General treatment</a:t>
            </a:r>
            <a:r>
              <a:rPr lang="en-US" sz="2400" dirty="0">
                <a:solidFill>
                  <a:srgbClr val="C00000"/>
                </a:solidFill>
                <a:latin typeface="Arial" pitchFamily="34" charset="0"/>
                <a:cs typeface="Arial" pitchFamily="34" charset="0"/>
              </a:rPr>
              <a:t> </a:t>
            </a:r>
          </a:p>
        </p:txBody>
      </p:sp>
      <p:sp>
        <p:nvSpPr>
          <p:cNvPr id="11" name="TextBox 20"/>
          <p:cNvSpPr txBox="1"/>
          <p:nvPr/>
        </p:nvSpPr>
        <p:spPr>
          <a:xfrm>
            <a:off x="5929313" y="1357313"/>
            <a:ext cx="2571750" cy="461962"/>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Specific therapy</a:t>
            </a:r>
            <a:endParaRPr lang="ar-EG" sz="2400" b="1" dirty="0">
              <a:solidFill>
                <a:srgbClr val="C00000"/>
              </a:solidFill>
              <a:latin typeface="Arial" pitchFamily="34" charset="0"/>
              <a:cs typeface="Arial" pitchFamily="34" charset="0"/>
            </a:endParaRPr>
          </a:p>
        </p:txBody>
      </p:sp>
      <p:sp>
        <p:nvSpPr>
          <p:cNvPr id="12" name="TextBox 21"/>
          <p:cNvSpPr txBox="1"/>
          <p:nvPr/>
        </p:nvSpPr>
        <p:spPr>
          <a:xfrm>
            <a:off x="214313" y="2500313"/>
            <a:ext cx="4071937" cy="3902075"/>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Bed rest and fluid therapy</a:t>
            </a:r>
          </a:p>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Sedatives for headache and muscle pain.</a:t>
            </a:r>
          </a:p>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Corticosteroids to reduce inflammatory reaction.</a:t>
            </a:r>
          </a:p>
          <a:p>
            <a:pPr algn="just"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Cardiac and respiratory monitoring.</a:t>
            </a:r>
          </a:p>
        </p:txBody>
      </p:sp>
      <p:sp>
        <p:nvSpPr>
          <p:cNvPr id="13" name="TextBox 22"/>
          <p:cNvSpPr txBox="1"/>
          <p:nvPr/>
        </p:nvSpPr>
        <p:spPr>
          <a:xfrm>
            <a:off x="5794425" y="2348880"/>
            <a:ext cx="295403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fontAlgn="auto">
              <a:lnSpc>
                <a:spcPct val="150000"/>
              </a:lnSpc>
              <a:spcBef>
                <a:spcPts val="0"/>
              </a:spcBef>
              <a:spcAft>
                <a:spcPts val="0"/>
              </a:spcAft>
              <a:buClr>
                <a:srgbClr val="C00000"/>
              </a:buClr>
              <a:buFont typeface="Arial" pitchFamily="34" charset="0"/>
              <a:buChar char="•"/>
              <a:defRPr/>
            </a:pPr>
            <a:r>
              <a:rPr lang="en-US" sz="2400" b="1" dirty="0" err="1">
                <a:solidFill>
                  <a:srgbClr val="002060"/>
                </a:solidFill>
                <a:latin typeface="Arial" pitchFamily="34" charset="0"/>
                <a:cs typeface="Arial" pitchFamily="34" charset="0"/>
              </a:rPr>
              <a:t>Thiabendazole</a:t>
            </a:r>
            <a:r>
              <a:rPr lang="en-US" sz="2400" b="1" dirty="0">
                <a:solidFill>
                  <a:srgbClr val="002060"/>
                </a:solidFill>
                <a:latin typeface="Arial" pitchFamily="34" charset="0"/>
                <a:cs typeface="Arial" pitchFamily="34" charset="0"/>
              </a:rPr>
              <a:t>.</a:t>
            </a:r>
          </a:p>
          <a:p>
            <a:pPr algn="l" rtl="0" fontAlgn="auto">
              <a:lnSpc>
                <a:spcPct val="150000"/>
              </a:lnSpc>
              <a:spcBef>
                <a:spcPts val="0"/>
              </a:spcBef>
              <a:spcAft>
                <a:spcPts val="0"/>
              </a:spcAft>
              <a:buClr>
                <a:srgbClr val="C00000"/>
              </a:buClr>
              <a:buFont typeface="Arial" pitchFamily="34" charset="0"/>
              <a:buChar char="•"/>
              <a:defRPr/>
            </a:pP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Mebendazole</a:t>
            </a:r>
            <a:r>
              <a:rPr lang="en-US" sz="2400" b="1" dirty="0">
                <a:solidFill>
                  <a:srgbClr val="002060"/>
                </a:solidFill>
                <a:latin typeface="Arial" pitchFamily="34" charset="0"/>
                <a:cs typeface="Arial" pitchFamily="34" charset="0"/>
              </a:rPr>
              <a:t>. </a:t>
            </a:r>
            <a:endParaRPr lang="ar-EG" sz="2400" b="1" dirty="0">
              <a:solidFill>
                <a:srgbClr val="002060"/>
              </a:solidFill>
              <a:latin typeface="Arial" pitchFamily="34" charset="0"/>
              <a:cs typeface="Arial" pitchFamily="34" charset="0"/>
            </a:endParaRPr>
          </a:p>
        </p:txBody>
      </p:sp>
      <p:cxnSp>
        <p:nvCxnSpPr>
          <p:cNvPr id="14" name="Straight Arrow Connector 24"/>
          <p:cNvCxnSpPr/>
          <p:nvPr/>
        </p:nvCxnSpPr>
        <p:spPr>
          <a:xfrm rot="5400000">
            <a:off x="1571625" y="2143125"/>
            <a:ext cx="28575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26"/>
          <p:cNvCxnSpPr/>
          <p:nvPr/>
        </p:nvCxnSpPr>
        <p:spPr>
          <a:xfrm rot="5400000">
            <a:off x="7074248" y="2070894"/>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F74DCA1C-6433-4112-8A92-56FEDCD815A0}"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12"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down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down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trips(downLeft)">
                                      <p:cBhvr>
                                        <p:cTn id="45" dur="500"/>
                                        <p:tgtEl>
                                          <p:spTgt spid="13"/>
                                        </p:tgtEl>
                                      </p:cBhvr>
                                    </p:animEffect>
                                  </p:childTnLst>
                                </p:cTn>
                              </p:par>
                              <p:par>
                                <p:cTn id="46" presetID="18" presetClass="entr" presetSubtype="12"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s(downLeft)">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78098"/>
          </a:xfrm>
        </p:spPr>
        <p:txBody>
          <a:bodyPr>
            <a:normAutofit/>
          </a:bodyPr>
          <a:lstStyle/>
          <a:p>
            <a:r>
              <a:rPr lang="en-US" b="1" dirty="0" smtClean="0">
                <a:solidFill>
                  <a:srgbClr val="FF0000"/>
                </a:solidFill>
              </a:rPr>
              <a:t>Prevention and Control</a:t>
            </a:r>
            <a:endParaRPr lang="en-US" b="1" dirty="0">
              <a:solidFill>
                <a:srgbClr val="FF0000"/>
              </a:solidFill>
            </a:endParaRPr>
          </a:p>
        </p:txBody>
      </p:sp>
      <p:sp>
        <p:nvSpPr>
          <p:cNvPr id="3" name="Content Placeholder 2"/>
          <p:cNvSpPr>
            <a:spLocks noGrp="1"/>
          </p:cNvSpPr>
          <p:nvPr>
            <p:ph idx="1"/>
          </p:nvPr>
        </p:nvSpPr>
        <p:spPr>
          <a:xfrm>
            <a:off x="323528" y="836712"/>
            <a:ext cx="8496944" cy="4525963"/>
          </a:xfrm>
        </p:spPr>
        <p:txBody>
          <a:bodyPr>
            <a:normAutofit lnSpcReduction="10000"/>
          </a:bodyPr>
          <a:lstStyle/>
          <a:p>
            <a:pPr algn="just"/>
            <a:r>
              <a:rPr lang="en-US" dirty="0" smtClean="0"/>
              <a:t>Application of meat inspection methods for detecting </a:t>
            </a:r>
            <a:r>
              <a:rPr lang="en-US" i="1" dirty="0" err="1" smtClean="0"/>
              <a:t>Thrichinella</a:t>
            </a:r>
            <a:r>
              <a:rPr lang="en-US" dirty="0" smtClean="0"/>
              <a:t>.</a:t>
            </a:r>
          </a:p>
          <a:p>
            <a:pPr algn="just"/>
            <a:r>
              <a:rPr lang="en-US" dirty="0" smtClean="0"/>
              <a:t>Freezing is not recommended as a control measure; as some species are freeze tolerant. </a:t>
            </a:r>
          </a:p>
          <a:p>
            <a:pPr algn="just"/>
            <a:r>
              <a:rPr lang="en-US" dirty="0" smtClean="0"/>
              <a:t>Rat control is a necessary part of any eradication effort.</a:t>
            </a:r>
          </a:p>
          <a:p>
            <a:pPr algn="just"/>
            <a:r>
              <a:rPr lang="en-US" dirty="0" smtClean="0"/>
              <a:t>Public education to make sure that meat is well cooked has also helped control the spread of the disease. </a:t>
            </a:r>
            <a:endParaRPr lang="en-US" dirty="0"/>
          </a:p>
        </p:txBody>
      </p:sp>
      <p:sp>
        <p:nvSpPr>
          <p:cNvPr id="5" name="Slide Number Placeholder 4"/>
          <p:cNvSpPr>
            <a:spLocks noGrp="1"/>
          </p:cNvSpPr>
          <p:nvPr>
            <p:ph type="sldNum" sz="quarter" idx="12"/>
          </p:nvPr>
        </p:nvSpPr>
        <p:spPr/>
        <p:txBody>
          <a:bodyPr/>
          <a:lstStyle/>
          <a:p>
            <a:fld id="{F74DCA1C-6433-4112-8A92-56FEDCD815A0}"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4624"/>
            <a:ext cx="8064896" cy="584775"/>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fontAlgn="auto">
              <a:spcBef>
                <a:spcPts val="0"/>
              </a:spcBef>
              <a:spcAft>
                <a:spcPts val="0"/>
              </a:spcAft>
              <a:defRPr/>
            </a:pPr>
            <a:r>
              <a:rPr lang="en-US" sz="3200" i="1" dirty="0" err="1">
                <a:solidFill>
                  <a:srgbClr val="C00000"/>
                </a:solidFill>
                <a:latin typeface="Arial" pitchFamily="34" charset="0"/>
                <a:cs typeface="Arial" pitchFamily="34" charset="0"/>
              </a:rPr>
              <a:t>Onchocercus</a:t>
            </a:r>
            <a:r>
              <a:rPr lang="en-US" sz="3200" i="1" dirty="0">
                <a:solidFill>
                  <a:srgbClr val="C00000"/>
                </a:solidFill>
                <a:latin typeface="Arial" pitchFamily="34" charset="0"/>
                <a:cs typeface="Arial" pitchFamily="34" charset="0"/>
              </a:rPr>
              <a:t> </a:t>
            </a:r>
            <a:r>
              <a:rPr lang="en-US" sz="3200" i="1" dirty="0" err="1" smtClean="0">
                <a:solidFill>
                  <a:srgbClr val="C00000"/>
                </a:solidFill>
                <a:latin typeface="Arial" pitchFamily="34" charset="0"/>
                <a:cs typeface="Arial" pitchFamily="34" charset="0"/>
              </a:rPr>
              <a:t>volvolus</a:t>
            </a:r>
            <a:r>
              <a:rPr lang="en-US" sz="3200" i="1" dirty="0" smtClean="0">
                <a:solidFill>
                  <a:srgbClr val="C00000"/>
                </a:solidFill>
                <a:latin typeface="Arial" pitchFamily="34" charset="0"/>
                <a:cs typeface="Arial" pitchFamily="34" charset="0"/>
              </a:rPr>
              <a:t> </a:t>
            </a:r>
            <a:r>
              <a:rPr lang="en-US" sz="2800" dirty="0" smtClean="0">
                <a:solidFill>
                  <a:srgbClr val="C00000"/>
                </a:solidFill>
                <a:latin typeface="Arial" pitchFamily="34" charset="0"/>
                <a:cs typeface="Arial" pitchFamily="34" charset="0"/>
              </a:rPr>
              <a:t>(River </a:t>
            </a:r>
            <a:r>
              <a:rPr lang="en-US" sz="2800" dirty="0">
                <a:solidFill>
                  <a:srgbClr val="C00000"/>
                </a:solidFill>
                <a:latin typeface="Arial" pitchFamily="34" charset="0"/>
                <a:cs typeface="Arial" pitchFamily="34" charset="0"/>
              </a:rPr>
              <a:t>Blindness worm) </a:t>
            </a:r>
            <a:endParaRPr lang="ar-EG" sz="2800" dirty="0">
              <a:solidFill>
                <a:srgbClr val="C00000"/>
              </a:solidFill>
              <a:latin typeface="Arial" pitchFamily="34" charset="0"/>
              <a:cs typeface="Arial" pitchFamily="34" charset="0"/>
            </a:endParaRPr>
          </a:p>
        </p:txBody>
      </p:sp>
      <p:sp>
        <p:nvSpPr>
          <p:cNvPr id="19461" name="TextBox 4"/>
          <p:cNvSpPr txBox="1">
            <a:spLocks noChangeArrowheads="1"/>
          </p:cNvSpPr>
          <p:nvPr/>
        </p:nvSpPr>
        <p:spPr bwMode="auto">
          <a:xfrm>
            <a:off x="179512" y="692696"/>
            <a:ext cx="8501062" cy="4247317"/>
          </a:xfrm>
          <a:prstGeom prst="rect">
            <a:avLst/>
          </a:prstGeom>
          <a:noFill/>
          <a:ln w="9525">
            <a:noFill/>
            <a:miter lim="800000"/>
            <a:headEnd/>
            <a:tailEnd/>
          </a:ln>
        </p:spPr>
        <p:txBody>
          <a:bodyPr>
            <a:spAutoFit/>
          </a:bodyPr>
          <a:lstStyle/>
          <a:p>
            <a:pPr marL="457200" indent="-457200" algn="just" rtl="0">
              <a:lnSpc>
                <a:spcPct val="150000"/>
              </a:lnSpc>
              <a:buClr>
                <a:srgbClr val="C00000"/>
              </a:buClr>
              <a:buFont typeface="Wingdings" pitchFamily="2" charset="2"/>
              <a:buChar char="Ø"/>
            </a:pPr>
            <a:r>
              <a:rPr lang="en-US" sz="2000" b="1" dirty="0">
                <a:solidFill>
                  <a:srgbClr val="A50021"/>
                </a:solidFill>
                <a:latin typeface="Times New Roman" pitchFamily="18" charset="0"/>
                <a:cs typeface="Times New Roman" pitchFamily="18" charset="0"/>
              </a:rPr>
              <a:t>Geographical distribution: </a:t>
            </a:r>
            <a:r>
              <a:rPr lang="en-US" sz="2000" b="1" dirty="0">
                <a:solidFill>
                  <a:srgbClr val="002060"/>
                </a:solidFill>
                <a:latin typeface="Times New Roman" pitchFamily="18" charset="0"/>
                <a:cs typeface="Times New Roman" pitchFamily="18" charset="0"/>
              </a:rPr>
              <a:t>Sudan, Saudi Arabia, Yemen and Central America. </a:t>
            </a:r>
          </a:p>
          <a:p>
            <a:pPr marL="457200" indent="-457200" algn="just" rtl="0">
              <a:lnSpc>
                <a:spcPct val="150000"/>
              </a:lnSpc>
              <a:buClr>
                <a:srgbClr val="C00000"/>
              </a:buClr>
              <a:buFont typeface="Wingdings" pitchFamily="2" charset="2"/>
              <a:buChar char="Ø"/>
            </a:pPr>
            <a:r>
              <a:rPr lang="en-US" sz="2000" b="1" dirty="0">
                <a:solidFill>
                  <a:srgbClr val="A50021"/>
                </a:solidFill>
                <a:latin typeface="Times New Roman" pitchFamily="18" charset="0"/>
                <a:cs typeface="Times New Roman" pitchFamily="18" charset="0"/>
              </a:rPr>
              <a:t>Habitat:</a:t>
            </a:r>
          </a:p>
          <a:p>
            <a:pPr marL="823913" lvl="1" indent="-457200" algn="just" rtl="0">
              <a:lnSpc>
                <a:spcPct val="150000"/>
              </a:lnSpc>
              <a:buClr>
                <a:srgbClr val="C00000"/>
              </a:buClr>
              <a:buFont typeface="Wingdings" pitchFamily="2" charset="2"/>
              <a:buChar char="Ø"/>
            </a:pPr>
            <a:r>
              <a:rPr lang="en-US" sz="2000" b="1" dirty="0">
                <a:solidFill>
                  <a:srgbClr val="C00000"/>
                </a:solidFill>
                <a:latin typeface="Times New Roman" pitchFamily="18" charset="0"/>
                <a:cs typeface="Times New Roman" pitchFamily="18" charset="0"/>
              </a:rPr>
              <a:t>Adult</a:t>
            </a:r>
            <a:r>
              <a:rPr lang="en-US" sz="2000" b="1" dirty="0">
                <a:solidFill>
                  <a:srgbClr val="002060"/>
                </a:solidFill>
                <a:latin typeface="Times New Roman" pitchFamily="18" charset="0"/>
                <a:cs typeface="Times New Roman" pitchFamily="18" charset="0"/>
              </a:rPr>
              <a:t> inhabits subcutaneous </a:t>
            </a:r>
            <a:r>
              <a:rPr lang="en-US" sz="2000" b="1" dirty="0" smtClean="0">
                <a:solidFill>
                  <a:srgbClr val="002060"/>
                </a:solidFill>
                <a:latin typeface="Times New Roman" pitchFamily="18" charset="0"/>
                <a:cs typeface="Times New Roman" pitchFamily="18" charset="0"/>
              </a:rPr>
              <a:t>tissues.</a:t>
            </a:r>
            <a:endParaRPr lang="en-US" sz="2000" b="1" dirty="0">
              <a:solidFill>
                <a:srgbClr val="002060"/>
              </a:solidFill>
              <a:latin typeface="Times New Roman" pitchFamily="18" charset="0"/>
              <a:cs typeface="Times New Roman" pitchFamily="18" charset="0"/>
            </a:endParaRPr>
          </a:p>
          <a:p>
            <a:pPr marL="823913" lvl="1" indent="-457200" algn="just" rtl="0">
              <a:lnSpc>
                <a:spcPct val="150000"/>
              </a:lnSpc>
              <a:buClr>
                <a:srgbClr val="C00000"/>
              </a:buClr>
              <a:buFont typeface="Wingdings" pitchFamily="2" charset="2"/>
              <a:buChar char="Ø"/>
            </a:pPr>
            <a:r>
              <a:rPr lang="en-US" sz="2000" b="1" dirty="0">
                <a:solidFill>
                  <a:srgbClr val="C00000"/>
                </a:solidFill>
                <a:latin typeface="Times New Roman" pitchFamily="18" charset="0"/>
                <a:cs typeface="Times New Roman" pitchFamily="18" charset="0"/>
              </a:rPr>
              <a:t>Microfilariae</a:t>
            </a:r>
            <a:r>
              <a:rPr lang="en-US" sz="2000" b="1" dirty="0">
                <a:solidFill>
                  <a:srgbClr val="002060"/>
                </a:solidFill>
                <a:latin typeface="Times New Roman" pitchFamily="18" charset="0"/>
                <a:cs typeface="Times New Roman" pitchFamily="18" charset="0"/>
              </a:rPr>
              <a:t> does not reach the circulation, they are present in the dermis, subcutaneous nodules, subcutaneous tissues, all chambers of the eye and they are </a:t>
            </a:r>
            <a:r>
              <a:rPr lang="en-US" sz="2000" b="1" dirty="0">
                <a:solidFill>
                  <a:srgbClr val="C00000"/>
                </a:solidFill>
                <a:latin typeface="Times New Roman" pitchFamily="18" charset="0"/>
                <a:cs typeface="Times New Roman" pitchFamily="18" charset="0"/>
              </a:rPr>
              <a:t>non periodic</a:t>
            </a:r>
            <a:r>
              <a:rPr lang="en-US" sz="2000" b="1" dirty="0">
                <a:solidFill>
                  <a:srgbClr val="002060"/>
                </a:solidFill>
                <a:latin typeface="Times New Roman" pitchFamily="18" charset="0"/>
                <a:cs typeface="Times New Roman" pitchFamily="18" charset="0"/>
              </a:rPr>
              <a:t>. </a:t>
            </a:r>
          </a:p>
          <a:p>
            <a:pPr marL="457200" indent="-457200" algn="just" rtl="0">
              <a:lnSpc>
                <a:spcPct val="150000"/>
              </a:lnSpc>
              <a:buClr>
                <a:srgbClr val="C00000"/>
              </a:buClr>
              <a:buFont typeface="Wingdings" pitchFamily="2" charset="2"/>
              <a:buChar char="Ø"/>
            </a:pPr>
            <a:r>
              <a:rPr lang="en-US" sz="2000" b="1" dirty="0">
                <a:solidFill>
                  <a:srgbClr val="A50021"/>
                </a:solidFill>
                <a:latin typeface="Times New Roman" pitchFamily="18" charset="0"/>
                <a:cs typeface="Times New Roman" pitchFamily="18" charset="0"/>
              </a:rPr>
              <a:t>D.H:</a:t>
            </a:r>
            <a:r>
              <a:rPr lang="en-US" b="1" dirty="0">
                <a:solidFill>
                  <a:srgbClr val="002060"/>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Man. </a:t>
            </a:r>
          </a:p>
          <a:p>
            <a:pPr marL="457200" indent="-457200" algn="just" rtl="0">
              <a:lnSpc>
                <a:spcPct val="150000"/>
              </a:lnSpc>
              <a:buClr>
                <a:srgbClr val="C00000"/>
              </a:buClr>
              <a:buFont typeface="Wingdings" pitchFamily="2" charset="2"/>
              <a:buChar char="Ø"/>
            </a:pPr>
            <a:r>
              <a:rPr lang="en-US" sz="2000" b="1" dirty="0">
                <a:solidFill>
                  <a:srgbClr val="A50021"/>
                </a:solidFill>
                <a:latin typeface="Times New Roman" pitchFamily="18" charset="0"/>
                <a:cs typeface="Times New Roman" pitchFamily="18" charset="0"/>
              </a:rPr>
              <a:t>I.H (vector): </a:t>
            </a:r>
            <a:r>
              <a:rPr lang="en-US" sz="2000" b="1" dirty="0">
                <a:solidFill>
                  <a:srgbClr val="002060"/>
                </a:solidFill>
                <a:latin typeface="Times New Roman" pitchFamily="18" charset="0"/>
                <a:cs typeface="Times New Roman" pitchFamily="18" charset="0"/>
              </a:rPr>
              <a:t>Female</a:t>
            </a:r>
            <a:r>
              <a:rPr lang="en-US" sz="2000" b="1" dirty="0">
                <a:solidFill>
                  <a:srgbClr val="A50021"/>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Black flies (</a:t>
            </a:r>
            <a:r>
              <a:rPr lang="en-US" sz="2000" b="1" i="1" dirty="0" err="1">
                <a:solidFill>
                  <a:srgbClr val="002060"/>
                </a:solidFill>
                <a:latin typeface="Times New Roman" pitchFamily="18" charset="0"/>
                <a:cs typeface="Times New Roman" pitchFamily="18" charset="0"/>
              </a:rPr>
              <a:t>Simulium</a:t>
            </a:r>
            <a:r>
              <a:rPr lang="en-US" sz="2000" b="1" dirty="0">
                <a:solidFill>
                  <a:srgbClr val="002060"/>
                </a:solidFill>
                <a:latin typeface="Times New Roman" pitchFamily="18" charset="0"/>
                <a:cs typeface="Times New Roman" pitchFamily="18" charset="0"/>
              </a:rPr>
              <a:t>).</a:t>
            </a:r>
            <a:endParaRPr lang="ar-EG" sz="2000" dirty="0">
              <a:latin typeface="Constantia" pitchFamily="18" charset="0"/>
            </a:endParaRPr>
          </a:p>
        </p:txBody>
      </p:sp>
      <p:pic>
        <p:nvPicPr>
          <p:cNvPr id="9" name="Picture 2" descr="blackfly.jpg"/>
          <p:cNvPicPr>
            <a:picLocks noChangeAspect="1"/>
          </p:cNvPicPr>
          <p:nvPr/>
        </p:nvPicPr>
        <p:blipFill>
          <a:blip r:embed="rId2" cstate="print"/>
          <a:stretch>
            <a:fillRect/>
          </a:stretch>
        </p:blipFill>
        <p:spPr>
          <a:xfrm>
            <a:off x="5508103" y="3645024"/>
            <a:ext cx="3413713" cy="2304256"/>
          </a:xfrm>
          <a:prstGeom prst="rect">
            <a:avLst/>
          </a:prstGeom>
        </p:spPr>
      </p:pic>
      <p:sp>
        <p:nvSpPr>
          <p:cNvPr id="6" name="Slide Number Placeholder 5"/>
          <p:cNvSpPr>
            <a:spLocks noGrp="1"/>
          </p:cNvSpPr>
          <p:nvPr>
            <p:ph type="sldNum" sz="quarter" idx="12"/>
          </p:nvPr>
        </p:nvSpPr>
        <p:spPr/>
        <p:txBody>
          <a:bodyPr/>
          <a:lstStyle/>
          <a:p>
            <a:fld id="{F74DCA1C-6433-4112-8A92-56FEDCD815A0}" type="slidenum">
              <a:rPr lang="en-US" smtClean="0"/>
              <a:pPr/>
              <a:t>16</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61">
                                            <p:txEl>
                                              <p:pRg st="0" end="0"/>
                                            </p:txEl>
                                          </p:spTgt>
                                        </p:tgtEl>
                                        <p:attrNameLst>
                                          <p:attrName>style.visibility</p:attrName>
                                        </p:attrNameLst>
                                      </p:cBhvr>
                                      <p:to>
                                        <p:strVal val="visible"/>
                                      </p:to>
                                    </p:set>
                                    <p:animEffect transition="in" filter="wipe(down)">
                                      <p:cBhvr>
                                        <p:cTn id="12" dur="500"/>
                                        <p:tgtEl>
                                          <p:spTgt spid="194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61">
                                            <p:txEl>
                                              <p:pRg st="1" end="1"/>
                                            </p:txEl>
                                          </p:spTgt>
                                        </p:tgtEl>
                                        <p:attrNameLst>
                                          <p:attrName>style.visibility</p:attrName>
                                        </p:attrNameLst>
                                      </p:cBhvr>
                                      <p:to>
                                        <p:strVal val="visible"/>
                                      </p:to>
                                    </p:set>
                                    <p:animEffect transition="in" filter="wipe(down)">
                                      <p:cBhvr>
                                        <p:cTn id="17" dur="500"/>
                                        <p:tgtEl>
                                          <p:spTgt spid="19461">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461">
                                            <p:txEl>
                                              <p:pRg st="2" end="2"/>
                                            </p:txEl>
                                          </p:spTgt>
                                        </p:tgtEl>
                                        <p:attrNameLst>
                                          <p:attrName>style.visibility</p:attrName>
                                        </p:attrNameLst>
                                      </p:cBhvr>
                                      <p:to>
                                        <p:strVal val="visible"/>
                                      </p:to>
                                    </p:set>
                                    <p:animEffect transition="in" filter="wipe(down)">
                                      <p:cBhvr>
                                        <p:cTn id="20" dur="500"/>
                                        <p:tgtEl>
                                          <p:spTgt spid="19461">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461">
                                            <p:txEl>
                                              <p:pRg st="3" end="3"/>
                                            </p:txEl>
                                          </p:spTgt>
                                        </p:tgtEl>
                                        <p:attrNameLst>
                                          <p:attrName>style.visibility</p:attrName>
                                        </p:attrNameLst>
                                      </p:cBhvr>
                                      <p:to>
                                        <p:strVal val="visible"/>
                                      </p:to>
                                    </p:set>
                                    <p:animEffect transition="in" filter="wipe(down)">
                                      <p:cBhvr>
                                        <p:cTn id="23" dur="500"/>
                                        <p:tgtEl>
                                          <p:spTgt spid="1946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461">
                                            <p:txEl>
                                              <p:pRg st="4" end="4"/>
                                            </p:txEl>
                                          </p:spTgt>
                                        </p:tgtEl>
                                        <p:attrNameLst>
                                          <p:attrName>style.visibility</p:attrName>
                                        </p:attrNameLst>
                                      </p:cBhvr>
                                      <p:to>
                                        <p:strVal val="visible"/>
                                      </p:to>
                                    </p:set>
                                    <p:animEffect transition="in" filter="wipe(down)">
                                      <p:cBhvr>
                                        <p:cTn id="28" dur="500"/>
                                        <p:tgtEl>
                                          <p:spTgt spid="1946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461">
                                            <p:txEl>
                                              <p:pRg st="5" end="5"/>
                                            </p:txEl>
                                          </p:spTgt>
                                        </p:tgtEl>
                                        <p:attrNameLst>
                                          <p:attrName>style.visibility</p:attrName>
                                        </p:attrNameLst>
                                      </p:cBhvr>
                                      <p:to>
                                        <p:strVal val="visible"/>
                                      </p:to>
                                    </p:set>
                                    <p:animEffect transition="in" filter="wipe(down)">
                                      <p:cBhvr>
                                        <p:cTn id="33" dur="500"/>
                                        <p:tgtEl>
                                          <p:spTgt spid="1946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46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23 (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47F3A39-E1B8-4451-A52A-069A7A49E3EB}" type="slidenum">
              <a:rPr lang="ar-EG"/>
              <a:pPr>
                <a:defRPr/>
              </a:pPr>
              <a:t>17</a:t>
            </a:fld>
            <a:endParaRPr lang="ar-EG"/>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52" y="97468"/>
            <a:ext cx="6286544" cy="52322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en-US" sz="2800" dirty="0" err="1">
                <a:solidFill>
                  <a:srgbClr val="C00000"/>
                </a:solidFill>
                <a:latin typeface="Arial" pitchFamily="34" charset="0"/>
                <a:cs typeface="Arial" pitchFamily="34" charset="0"/>
              </a:rPr>
              <a:t>Pathogenesis and symptomatology</a:t>
            </a:r>
            <a:endParaRPr lang="ar-EG" sz="2800" dirty="0" err="1">
              <a:solidFill>
                <a:srgbClr val="C00000"/>
              </a:solidFill>
              <a:latin typeface="Arial" pitchFamily="34" charset="0"/>
              <a:cs typeface="Arial" pitchFamily="34" charset="0"/>
            </a:endParaRPr>
          </a:p>
        </p:txBody>
      </p:sp>
      <p:sp>
        <p:nvSpPr>
          <p:cNvPr id="23557" name="TextBox 4"/>
          <p:cNvSpPr txBox="1">
            <a:spLocks noChangeArrowheads="1"/>
          </p:cNvSpPr>
          <p:nvPr/>
        </p:nvSpPr>
        <p:spPr bwMode="auto">
          <a:xfrm>
            <a:off x="323528" y="980728"/>
            <a:ext cx="8501062" cy="461962"/>
          </a:xfrm>
          <a:prstGeom prst="rect">
            <a:avLst/>
          </a:prstGeom>
          <a:noFill/>
          <a:ln w="9525">
            <a:noFill/>
            <a:miter lim="800000"/>
            <a:headEnd/>
            <a:tailEnd/>
          </a:ln>
        </p:spPr>
        <p:txBody>
          <a:bodyPr>
            <a:spAutoFit/>
          </a:bodyPr>
          <a:lstStyle/>
          <a:p>
            <a:pPr algn="just" rtl="0"/>
            <a:r>
              <a:rPr lang="en-US" sz="2400" b="1" dirty="0">
                <a:solidFill>
                  <a:srgbClr val="C00000"/>
                </a:solidFill>
                <a:cs typeface="Arial" pitchFamily="34" charset="0"/>
              </a:rPr>
              <a:t>Disease: </a:t>
            </a:r>
            <a:r>
              <a:rPr lang="en-US" sz="2400" b="1" dirty="0" err="1">
                <a:solidFill>
                  <a:srgbClr val="002060"/>
                </a:solidFill>
                <a:cs typeface="Arial" pitchFamily="34" charset="0"/>
              </a:rPr>
              <a:t>Onchocercosis</a:t>
            </a:r>
            <a:r>
              <a:rPr lang="en-US" sz="2400" b="1" dirty="0">
                <a:solidFill>
                  <a:srgbClr val="002060"/>
                </a:solidFill>
                <a:cs typeface="Arial" pitchFamily="34" charset="0"/>
              </a:rPr>
              <a:t> or river blindness.</a:t>
            </a:r>
            <a:endParaRPr lang="ar-EG" dirty="0">
              <a:solidFill>
                <a:srgbClr val="002060"/>
              </a:solidFill>
              <a:latin typeface="Constantia" pitchFamily="18" charset="0"/>
            </a:endParaRPr>
          </a:p>
        </p:txBody>
      </p:sp>
      <p:sp>
        <p:nvSpPr>
          <p:cNvPr id="7" name="TextBox 6"/>
          <p:cNvSpPr txBox="1"/>
          <p:nvPr/>
        </p:nvSpPr>
        <p:spPr>
          <a:xfrm>
            <a:off x="2714612" y="1772816"/>
            <a:ext cx="3357586" cy="461665"/>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1- </a:t>
            </a:r>
            <a:r>
              <a:rPr lang="en-US" sz="2400" b="1" dirty="0" err="1">
                <a:solidFill>
                  <a:srgbClr val="C00000"/>
                </a:solidFill>
                <a:latin typeface="Arial" pitchFamily="34" charset="0"/>
                <a:cs typeface="Arial" pitchFamily="34" charset="0"/>
              </a:rPr>
              <a:t>Cutaneous</a:t>
            </a:r>
            <a:r>
              <a:rPr lang="en-US" sz="2400" b="1" dirty="0">
                <a:solidFill>
                  <a:srgbClr val="C00000"/>
                </a:solidFill>
                <a:latin typeface="Arial" pitchFamily="34" charset="0"/>
                <a:cs typeface="Arial" pitchFamily="34" charset="0"/>
              </a:rPr>
              <a:t> lesions</a:t>
            </a:r>
            <a:endParaRPr lang="ar-EG" sz="2400" b="1" dirty="0">
              <a:solidFill>
                <a:srgbClr val="C00000"/>
              </a:solidFill>
              <a:latin typeface="Arial" pitchFamily="34" charset="0"/>
              <a:cs typeface="Arial" pitchFamily="34" charset="0"/>
            </a:endParaRPr>
          </a:p>
        </p:txBody>
      </p:sp>
      <p:cxnSp>
        <p:nvCxnSpPr>
          <p:cNvPr id="11" name="Straight Connector 10"/>
          <p:cNvCxnSpPr/>
          <p:nvPr/>
        </p:nvCxnSpPr>
        <p:spPr>
          <a:xfrm rot="5400000">
            <a:off x="4214019" y="2557845"/>
            <a:ext cx="142875"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357313" y="2487201"/>
            <a:ext cx="2928937"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43375" y="2487201"/>
            <a:ext cx="3286125"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144169" y="2772157"/>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215981" y="2700720"/>
            <a:ext cx="428625"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4313" y="2844389"/>
            <a:ext cx="2857500" cy="3786187"/>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algn="just" rtl="0" fontAlgn="auto">
              <a:lnSpc>
                <a:spcPct val="150000"/>
              </a:lnSpc>
              <a:spcBef>
                <a:spcPts val="0"/>
              </a:spcBef>
              <a:spcAft>
                <a:spcPts val="0"/>
              </a:spcAft>
              <a:buClr>
                <a:srgbClr val="C00000"/>
              </a:buClr>
              <a:defRPr/>
            </a:pPr>
            <a:r>
              <a:rPr lang="en-US" sz="1600" b="1" dirty="0" err="1">
                <a:solidFill>
                  <a:srgbClr val="C00000"/>
                </a:solidFill>
                <a:latin typeface="Arial" pitchFamily="34" charset="0"/>
                <a:cs typeface="Arial" pitchFamily="34" charset="0"/>
              </a:rPr>
              <a:t>Onchocerca</a:t>
            </a:r>
            <a:r>
              <a:rPr lang="en-US" sz="1600" b="1" dirty="0">
                <a:solidFill>
                  <a:srgbClr val="C00000"/>
                </a:solidFill>
                <a:latin typeface="Arial" pitchFamily="34" charset="0"/>
                <a:cs typeface="Arial" pitchFamily="34" charset="0"/>
              </a:rPr>
              <a:t> nodule (</a:t>
            </a:r>
            <a:r>
              <a:rPr lang="en-US" sz="1600" b="1" dirty="0" err="1">
                <a:solidFill>
                  <a:srgbClr val="C00000"/>
                </a:solidFill>
                <a:latin typeface="Arial" pitchFamily="34" charset="0"/>
                <a:cs typeface="Arial" pitchFamily="34" charset="0"/>
              </a:rPr>
              <a:t>onchocerchoma</a:t>
            </a:r>
            <a:r>
              <a:rPr lang="en-US" sz="1600" b="1" dirty="0">
                <a:solidFill>
                  <a:srgbClr val="C00000"/>
                </a:solidFill>
                <a:latin typeface="Arial" pitchFamily="34" charset="0"/>
                <a:cs typeface="Arial" pitchFamily="34" charset="0"/>
              </a:rPr>
              <a:t> </a:t>
            </a:r>
            <a:r>
              <a:rPr lang="en-US" sz="1600" dirty="0">
                <a:solidFill>
                  <a:srgbClr val="C00000"/>
                </a:solidFill>
              </a:rPr>
              <a:t>)</a:t>
            </a:r>
            <a:r>
              <a:rPr lang="en-US" sz="1600" b="1" dirty="0">
                <a:solidFill>
                  <a:srgbClr val="C00000"/>
                </a:solidFill>
                <a:latin typeface="Arial" pitchFamily="34" charset="0"/>
                <a:cs typeface="Arial" pitchFamily="34" charset="0"/>
              </a:rPr>
              <a:t>:</a:t>
            </a:r>
          </a:p>
          <a:p>
            <a:pPr algn="just" rtl="0" fontAlgn="auto">
              <a:lnSpc>
                <a:spcPct val="150000"/>
              </a:lnSpc>
              <a:spcBef>
                <a:spcPts val="0"/>
              </a:spcBef>
              <a:spcAft>
                <a:spcPts val="0"/>
              </a:spcAft>
              <a:buClr>
                <a:srgbClr val="C00000"/>
              </a:buClr>
              <a:buFont typeface="Arial" pitchFamily="34" charset="0"/>
              <a:buChar char="•"/>
              <a:defRPr/>
            </a:pPr>
            <a:r>
              <a:rPr lang="en-US" sz="1600" b="1" dirty="0">
                <a:solidFill>
                  <a:srgbClr val="000066"/>
                </a:solidFill>
                <a:latin typeface="Arial" pitchFamily="34" charset="0"/>
                <a:cs typeface="Arial" pitchFamily="34" charset="0"/>
              </a:rPr>
              <a:t>Fibrous subcutaneous nodules over bony prominences as scalp, elbow, knee, ribs, iliac crest &amp; scapula.</a:t>
            </a:r>
          </a:p>
          <a:p>
            <a:pPr algn="just" rtl="0" fontAlgn="auto">
              <a:lnSpc>
                <a:spcPct val="150000"/>
              </a:lnSpc>
              <a:spcBef>
                <a:spcPts val="0"/>
              </a:spcBef>
              <a:spcAft>
                <a:spcPts val="0"/>
              </a:spcAft>
              <a:buClr>
                <a:srgbClr val="C00000"/>
              </a:buClr>
              <a:buFont typeface="Arial" pitchFamily="34" charset="0"/>
              <a:buChar char="•"/>
              <a:defRPr/>
            </a:pPr>
            <a:r>
              <a:rPr lang="en-US" sz="1600" b="1" dirty="0">
                <a:solidFill>
                  <a:srgbClr val="000066"/>
                </a:solidFill>
                <a:latin typeface="Arial" pitchFamily="34" charset="0"/>
                <a:cs typeface="Arial" pitchFamily="34" charset="0"/>
              </a:rPr>
              <a:t>Firm rounded or oval.</a:t>
            </a:r>
          </a:p>
          <a:p>
            <a:pPr algn="just" rtl="0" fontAlgn="auto">
              <a:lnSpc>
                <a:spcPct val="150000"/>
              </a:lnSpc>
              <a:spcBef>
                <a:spcPts val="0"/>
              </a:spcBef>
              <a:spcAft>
                <a:spcPts val="0"/>
              </a:spcAft>
              <a:buClr>
                <a:srgbClr val="C00000"/>
              </a:buClr>
              <a:buFont typeface="Arial" pitchFamily="34" charset="0"/>
              <a:buChar char="•"/>
              <a:defRPr/>
            </a:pPr>
            <a:r>
              <a:rPr lang="en-US" sz="1600" b="1" dirty="0">
                <a:solidFill>
                  <a:srgbClr val="000066"/>
                </a:solidFill>
                <a:latin typeface="Arial" pitchFamily="34" charset="0"/>
                <a:cs typeface="Arial" pitchFamily="34" charset="0"/>
              </a:rPr>
              <a:t>Containing adults and </a:t>
            </a:r>
            <a:r>
              <a:rPr lang="en-US" sz="1600" b="1" dirty="0" err="1">
                <a:solidFill>
                  <a:srgbClr val="000066"/>
                </a:solidFill>
                <a:latin typeface="Arial" pitchFamily="34" charset="0"/>
                <a:cs typeface="Arial" pitchFamily="34" charset="0"/>
              </a:rPr>
              <a:t>microfilariae</a:t>
            </a:r>
            <a:endParaRPr lang="ar-EG" sz="1600" dirty="0">
              <a:latin typeface="Arial" pitchFamily="34" charset="0"/>
              <a:cs typeface="Arial" pitchFamily="34" charset="0"/>
            </a:endParaRPr>
          </a:p>
        </p:txBody>
      </p:sp>
      <p:sp>
        <p:nvSpPr>
          <p:cNvPr id="30" name="TextBox 29"/>
          <p:cNvSpPr txBox="1"/>
          <p:nvPr/>
        </p:nvSpPr>
        <p:spPr>
          <a:xfrm>
            <a:off x="3286125" y="2987264"/>
            <a:ext cx="3000375" cy="341630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marL="0" lvl="1" algn="just" rtl="0" fontAlgn="auto">
              <a:lnSpc>
                <a:spcPct val="150000"/>
              </a:lnSpc>
              <a:spcBef>
                <a:spcPts val="0"/>
              </a:spcBef>
              <a:spcAft>
                <a:spcPts val="0"/>
              </a:spcAft>
              <a:buClr>
                <a:srgbClr val="C00000"/>
              </a:buClr>
              <a:buFont typeface="Arial" pitchFamily="34" charset="0"/>
              <a:buChar char="•"/>
              <a:defRPr/>
            </a:pPr>
            <a:r>
              <a:rPr lang="en-US" sz="1600" b="1" dirty="0">
                <a:solidFill>
                  <a:srgbClr val="000066"/>
                </a:solidFill>
                <a:latin typeface="Arial" pitchFamily="34" charset="0"/>
                <a:cs typeface="Arial" pitchFamily="34" charset="0"/>
              </a:rPr>
              <a:t>The skin over and near nodules shows sever dermatitis, an intense itching and may lead to 2ry infection. </a:t>
            </a:r>
          </a:p>
          <a:p>
            <a:pPr marL="0" lvl="1" algn="l" rtl="0" fontAlgn="auto">
              <a:lnSpc>
                <a:spcPct val="150000"/>
              </a:lnSpc>
              <a:spcBef>
                <a:spcPts val="0"/>
              </a:spcBef>
              <a:spcAft>
                <a:spcPts val="0"/>
              </a:spcAft>
              <a:buClr>
                <a:srgbClr val="C00000"/>
              </a:buClr>
              <a:buFont typeface="Arial" pitchFamily="34" charset="0"/>
              <a:buChar char="•"/>
              <a:defRPr/>
            </a:pPr>
            <a:r>
              <a:rPr lang="en-US" sz="1600" b="1" dirty="0">
                <a:solidFill>
                  <a:srgbClr val="000066"/>
                </a:solidFill>
                <a:latin typeface="Arial" pitchFamily="34" charset="0"/>
                <a:cs typeface="Arial" pitchFamily="34" charset="0"/>
              </a:rPr>
              <a:t>Skin may be </a:t>
            </a:r>
            <a:r>
              <a:rPr lang="en-US" sz="1600" b="1" dirty="0" err="1">
                <a:solidFill>
                  <a:srgbClr val="000066"/>
                </a:solidFill>
                <a:latin typeface="Arial" pitchFamily="34" charset="0"/>
                <a:cs typeface="Arial" pitchFamily="34" charset="0"/>
              </a:rPr>
              <a:t>depigmented</a:t>
            </a:r>
            <a:r>
              <a:rPr lang="en-US" sz="1600" b="1" dirty="0">
                <a:solidFill>
                  <a:srgbClr val="000066"/>
                </a:solidFill>
                <a:latin typeface="Arial" pitchFamily="34" charset="0"/>
                <a:cs typeface="Arial" pitchFamily="34" charset="0"/>
              </a:rPr>
              <a:t> </a:t>
            </a:r>
            <a:r>
              <a:rPr lang="en-US" sz="1600" b="1" dirty="0">
                <a:solidFill>
                  <a:srgbClr val="C00000"/>
                </a:solidFill>
                <a:latin typeface="Arial" pitchFamily="34" charset="0"/>
                <a:cs typeface="Arial" pitchFamily="34" charset="0"/>
              </a:rPr>
              <a:t>(Leopard) </a:t>
            </a:r>
            <a:r>
              <a:rPr lang="en-US" sz="1600" b="1" dirty="0">
                <a:solidFill>
                  <a:srgbClr val="000066"/>
                </a:solidFill>
                <a:latin typeface="Arial" pitchFamily="34" charset="0"/>
                <a:cs typeface="Arial" pitchFamily="34" charset="0"/>
              </a:rPr>
              <a:t>or hyper pigmented </a:t>
            </a:r>
            <a:r>
              <a:rPr lang="en-US" sz="1600" b="1" dirty="0">
                <a:solidFill>
                  <a:srgbClr val="C00000"/>
                </a:solidFill>
                <a:latin typeface="Arial" pitchFamily="34" charset="0"/>
                <a:cs typeface="Arial" pitchFamily="34" charset="0"/>
              </a:rPr>
              <a:t>(</a:t>
            </a:r>
            <a:r>
              <a:rPr lang="en-US" sz="1600" b="1" dirty="0" err="1">
                <a:solidFill>
                  <a:srgbClr val="C00000"/>
                </a:solidFill>
                <a:latin typeface="Arial" pitchFamily="34" charset="0"/>
                <a:cs typeface="Arial" pitchFamily="34" charset="0"/>
              </a:rPr>
              <a:t>Sowda</a:t>
            </a:r>
            <a:r>
              <a:rPr lang="en-US" sz="1600" b="1" dirty="0">
                <a:solidFill>
                  <a:srgbClr val="C00000"/>
                </a:solidFill>
                <a:latin typeface="Arial" pitchFamily="34" charset="0"/>
                <a:cs typeface="Arial" pitchFamily="34" charset="0"/>
              </a:rPr>
              <a:t>) </a:t>
            </a:r>
            <a:r>
              <a:rPr lang="en-US" sz="1600" b="1" dirty="0">
                <a:solidFill>
                  <a:srgbClr val="000066"/>
                </a:solidFill>
                <a:latin typeface="Arial" pitchFamily="34" charset="0"/>
                <a:cs typeface="Arial" pitchFamily="34" charset="0"/>
              </a:rPr>
              <a:t>with </a:t>
            </a:r>
            <a:r>
              <a:rPr lang="en-US" sz="1600" b="1" dirty="0" err="1">
                <a:solidFill>
                  <a:srgbClr val="000066"/>
                </a:solidFill>
                <a:latin typeface="Arial" pitchFamily="34" charset="0"/>
                <a:cs typeface="Arial" pitchFamily="34" charset="0"/>
              </a:rPr>
              <a:t>oedema</a:t>
            </a:r>
            <a:r>
              <a:rPr lang="en-US" sz="1600" b="1" dirty="0">
                <a:solidFill>
                  <a:srgbClr val="000066"/>
                </a:solidFill>
                <a:latin typeface="Arial" pitchFamily="34" charset="0"/>
                <a:cs typeface="Arial" pitchFamily="34" charset="0"/>
              </a:rPr>
              <a:t>. </a:t>
            </a:r>
            <a:endParaRPr lang="ar-EG" sz="1600" dirty="0">
              <a:latin typeface="Arial" pitchFamily="34" charset="0"/>
              <a:cs typeface="Arial" pitchFamily="34" charset="0"/>
            </a:endParaRPr>
          </a:p>
        </p:txBody>
      </p:sp>
      <p:sp>
        <p:nvSpPr>
          <p:cNvPr id="31" name="TextBox 30"/>
          <p:cNvSpPr txBox="1"/>
          <p:nvPr/>
        </p:nvSpPr>
        <p:spPr>
          <a:xfrm>
            <a:off x="6429375" y="2987264"/>
            <a:ext cx="2500313" cy="2262671"/>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marL="0" lvl="1" algn="just" rtl="0" fontAlgn="auto">
              <a:lnSpc>
                <a:spcPct val="150000"/>
              </a:lnSpc>
              <a:spcBef>
                <a:spcPts val="0"/>
              </a:spcBef>
              <a:spcAft>
                <a:spcPts val="0"/>
              </a:spcAft>
              <a:defRPr/>
            </a:pPr>
            <a:r>
              <a:rPr lang="en-US" sz="1600" b="1" dirty="0">
                <a:solidFill>
                  <a:srgbClr val="000066"/>
                </a:solidFill>
                <a:latin typeface="Arial" pitchFamily="34" charset="0"/>
                <a:cs typeface="Arial" pitchFamily="34" charset="0"/>
              </a:rPr>
              <a:t>The lymph nodes in femoral triangle are enlarged (in males and females) </a:t>
            </a:r>
            <a:r>
              <a:rPr lang="en-US" sz="1600" b="1" dirty="0">
                <a:solidFill>
                  <a:srgbClr val="000066"/>
                </a:solidFill>
                <a:latin typeface="Arial" pitchFamily="34" charset="0"/>
                <a:cs typeface="Arial" pitchFamily="34" charset="0"/>
                <a:sym typeface="Wingdings" pitchFamily="2" charset="2"/>
              </a:rPr>
              <a:t></a:t>
            </a:r>
            <a:r>
              <a:rPr lang="en-US" sz="1600" b="1" dirty="0">
                <a:solidFill>
                  <a:srgbClr val="000066"/>
                </a:solidFill>
                <a:latin typeface="Arial" pitchFamily="34" charset="0"/>
                <a:cs typeface="Arial" pitchFamily="34" charset="0"/>
              </a:rPr>
              <a:t> </a:t>
            </a:r>
            <a:r>
              <a:rPr lang="en-US" sz="1600" b="1" dirty="0">
                <a:solidFill>
                  <a:srgbClr val="C00000"/>
                </a:solidFill>
                <a:latin typeface="Arial" pitchFamily="34" charset="0"/>
                <a:cs typeface="Arial" pitchFamily="34" charset="0"/>
              </a:rPr>
              <a:t>(hanging groin)</a:t>
            </a:r>
            <a:r>
              <a:rPr lang="en-US" sz="1600" b="1" dirty="0">
                <a:solidFill>
                  <a:srgbClr val="000066"/>
                </a:solidFill>
                <a:latin typeface="Arial" pitchFamily="34" charset="0"/>
                <a:cs typeface="Arial" pitchFamily="34" charset="0"/>
              </a:rPr>
              <a:t> with loss of skin </a:t>
            </a:r>
            <a:r>
              <a:rPr lang="en-US" sz="1600" b="1" dirty="0" smtClean="0">
                <a:solidFill>
                  <a:srgbClr val="000066"/>
                </a:solidFill>
                <a:latin typeface="Arial" pitchFamily="34" charset="0"/>
                <a:cs typeface="Arial" pitchFamily="34" charset="0"/>
              </a:rPr>
              <a:t>elasticity. </a:t>
            </a:r>
            <a:endParaRPr lang="ar-EG" dirty="0">
              <a:latin typeface="Arial" pitchFamily="34" charset="0"/>
              <a:cs typeface="Arial" pitchFamily="34" charset="0"/>
            </a:endParaRPr>
          </a:p>
        </p:txBody>
      </p:sp>
      <p:cxnSp>
        <p:nvCxnSpPr>
          <p:cNvPr id="37" name="Straight Arrow Connector 36"/>
          <p:cNvCxnSpPr/>
          <p:nvPr/>
        </p:nvCxnSpPr>
        <p:spPr>
          <a:xfrm rot="5400000">
            <a:off x="1177925" y="2665001"/>
            <a:ext cx="357188"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4DCA1C-6433-4112-8A92-56FEDCD815A0}" type="slidenum">
              <a:rPr lang="en-US" smtClean="0"/>
              <a:pPr/>
              <a:t>18</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strips(downLeft)">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18" presetClass="entr" presetSubtype="1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par>
                                <p:cTn id="21" presetID="18" presetClass="entr" presetSubtype="1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par>
                                <p:cTn id="24" presetID="18" presetClass="entr" presetSubtype="1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strips(downLeft)">
                                      <p:cBhvr>
                                        <p:cTn id="26" dur="500"/>
                                        <p:tgtEl>
                                          <p:spTgt spid="19"/>
                                        </p:tgtEl>
                                      </p:cBhvr>
                                    </p:animEffect>
                                  </p:childTnLst>
                                </p:cTn>
                              </p:par>
                              <p:par>
                                <p:cTn id="27" presetID="18" presetClass="entr" presetSubtype="1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Left)">
                                      <p:cBhvr>
                                        <p:cTn id="29" dur="500"/>
                                        <p:tgtEl>
                                          <p:spTgt spid="21"/>
                                        </p:tgtEl>
                                      </p:cBhvr>
                                    </p:animEffect>
                                  </p:childTnLst>
                                </p:cTn>
                              </p:par>
                              <p:par>
                                <p:cTn id="30" presetID="18" presetClass="entr" presetSubtype="12"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downLeft)">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7" grpId="0" animBg="1"/>
      <p:bldP spid="23"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Box 12"/>
          <p:cNvSpPr txBox="1">
            <a:spLocks noChangeArrowheads="1"/>
          </p:cNvSpPr>
          <p:nvPr/>
        </p:nvSpPr>
        <p:spPr bwMode="auto">
          <a:xfrm>
            <a:off x="1206450" y="2636912"/>
            <a:ext cx="2357438" cy="400110"/>
          </a:xfrm>
          <a:prstGeom prst="rect">
            <a:avLst/>
          </a:prstGeom>
          <a:noFill/>
          <a:ln w="9525">
            <a:noFill/>
            <a:miter lim="800000"/>
            <a:headEnd/>
            <a:tailEnd/>
          </a:ln>
        </p:spPr>
        <p:txBody>
          <a:bodyPr>
            <a:spAutoFit/>
          </a:bodyPr>
          <a:lstStyle/>
          <a:p>
            <a:pPr algn="l" rtl="0"/>
            <a:r>
              <a:rPr lang="en-US" sz="2000" b="1" dirty="0" err="1">
                <a:cs typeface="Arial" pitchFamily="34" charset="0"/>
              </a:rPr>
              <a:t>Onchocerca</a:t>
            </a:r>
            <a:r>
              <a:rPr lang="en-US" sz="2000" b="1" dirty="0">
                <a:cs typeface="Arial" pitchFamily="34" charset="0"/>
              </a:rPr>
              <a:t> nodule</a:t>
            </a:r>
            <a:endParaRPr lang="ar-EG" sz="2000" b="1" dirty="0">
              <a:cs typeface="Arial" pitchFamily="34" charset="0"/>
            </a:endParaRPr>
          </a:p>
        </p:txBody>
      </p:sp>
      <p:sp>
        <p:nvSpPr>
          <p:cNvPr id="24582" name="TextBox 13"/>
          <p:cNvSpPr txBox="1">
            <a:spLocks noChangeArrowheads="1"/>
          </p:cNvSpPr>
          <p:nvPr/>
        </p:nvSpPr>
        <p:spPr bwMode="auto">
          <a:xfrm>
            <a:off x="5888111" y="4725144"/>
            <a:ext cx="2500313" cy="400110"/>
          </a:xfrm>
          <a:prstGeom prst="rect">
            <a:avLst/>
          </a:prstGeom>
          <a:noFill/>
          <a:ln w="9525">
            <a:noFill/>
            <a:miter lim="800000"/>
            <a:headEnd/>
            <a:tailEnd/>
          </a:ln>
        </p:spPr>
        <p:txBody>
          <a:bodyPr>
            <a:spAutoFit/>
          </a:bodyPr>
          <a:lstStyle/>
          <a:p>
            <a:pPr algn="l" rtl="0"/>
            <a:r>
              <a:rPr lang="en-US" sz="2000" b="1">
                <a:cs typeface="Arial" pitchFamily="34" charset="0"/>
              </a:rPr>
              <a:t>Onchocerca nodule</a:t>
            </a:r>
            <a:endParaRPr lang="ar-EG" sz="2000" b="1">
              <a:cs typeface="Arial" pitchFamily="34" charset="0"/>
            </a:endParaRPr>
          </a:p>
        </p:txBody>
      </p:sp>
      <p:sp>
        <p:nvSpPr>
          <p:cNvPr id="24583" name="TextBox 15"/>
          <p:cNvSpPr txBox="1">
            <a:spLocks noChangeArrowheads="1"/>
          </p:cNvSpPr>
          <p:nvPr/>
        </p:nvSpPr>
        <p:spPr bwMode="auto">
          <a:xfrm>
            <a:off x="1489918" y="6309320"/>
            <a:ext cx="1785938" cy="400110"/>
          </a:xfrm>
          <a:prstGeom prst="rect">
            <a:avLst/>
          </a:prstGeom>
          <a:noFill/>
          <a:ln w="9525">
            <a:noFill/>
            <a:miter lim="800000"/>
            <a:headEnd/>
            <a:tailEnd/>
          </a:ln>
        </p:spPr>
        <p:txBody>
          <a:bodyPr>
            <a:spAutoFit/>
          </a:bodyPr>
          <a:lstStyle/>
          <a:p>
            <a:pPr algn="l" rtl="0"/>
            <a:r>
              <a:rPr lang="en-US" sz="2000" b="1" dirty="0">
                <a:cs typeface="Arial" pitchFamily="34" charset="0"/>
              </a:rPr>
              <a:t>hanging groin</a:t>
            </a:r>
            <a:endParaRPr lang="ar-EG" sz="2000" dirty="0">
              <a:latin typeface="Constantia" pitchFamily="18" charset="0"/>
            </a:endParaRPr>
          </a:p>
        </p:txBody>
      </p:sp>
      <p:pic>
        <p:nvPicPr>
          <p:cNvPr id="24584" name="Picture 1" descr="C:\Users\Matrix\Downloads\onchocerca noduole 2.jpg"/>
          <p:cNvPicPr>
            <a:picLocks noChangeAspect="1" noChangeArrowheads="1"/>
          </p:cNvPicPr>
          <p:nvPr/>
        </p:nvPicPr>
        <p:blipFill>
          <a:blip r:embed="rId3" cstate="print"/>
          <a:srcRect/>
          <a:stretch>
            <a:fillRect/>
          </a:stretch>
        </p:blipFill>
        <p:spPr bwMode="auto">
          <a:xfrm>
            <a:off x="357188" y="214313"/>
            <a:ext cx="4071937" cy="2428875"/>
          </a:xfrm>
          <a:prstGeom prst="rect">
            <a:avLst/>
          </a:prstGeom>
          <a:noFill/>
          <a:ln w="9525">
            <a:noFill/>
            <a:miter lim="800000"/>
            <a:headEnd/>
            <a:tailEnd/>
          </a:ln>
        </p:spPr>
      </p:pic>
      <p:pic>
        <p:nvPicPr>
          <p:cNvPr id="24586" name="Picture 3" descr="C:\Users\Matrix\Downloads\onchocerchoma 1.jpg"/>
          <p:cNvPicPr>
            <a:picLocks noChangeAspect="1" noChangeArrowheads="1"/>
          </p:cNvPicPr>
          <p:nvPr/>
        </p:nvPicPr>
        <p:blipFill>
          <a:blip r:embed="rId4" cstate="print"/>
          <a:srcRect/>
          <a:stretch>
            <a:fillRect/>
          </a:stretch>
        </p:blipFill>
        <p:spPr bwMode="auto">
          <a:xfrm>
            <a:off x="5000625" y="1628800"/>
            <a:ext cx="3857625" cy="292893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95536" y="3284984"/>
            <a:ext cx="4176464" cy="295232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strips(downLeft)">
                                      <p:cBhvr>
                                        <p:cTn id="7" dur="500"/>
                                        <p:tgtEl>
                                          <p:spTgt spid="24581"/>
                                        </p:tgtEl>
                                      </p:cBhvr>
                                    </p:animEffect>
                                  </p:childTnLst>
                                </p:cTn>
                              </p:par>
                              <p:par>
                                <p:cTn id="8" presetID="18" presetClass="entr" presetSubtype="12" fill="hold" nodeType="withEffect">
                                  <p:stCondLst>
                                    <p:cond delay="0"/>
                                  </p:stCondLst>
                                  <p:childTnLst>
                                    <p:set>
                                      <p:cBhvr>
                                        <p:cTn id="9" dur="1" fill="hold">
                                          <p:stCondLst>
                                            <p:cond delay="0"/>
                                          </p:stCondLst>
                                        </p:cTn>
                                        <p:tgtEl>
                                          <p:spTgt spid="24584"/>
                                        </p:tgtEl>
                                        <p:attrNameLst>
                                          <p:attrName>style.visibility</p:attrName>
                                        </p:attrNameLst>
                                      </p:cBhvr>
                                      <p:to>
                                        <p:strVal val="visible"/>
                                      </p:to>
                                    </p:set>
                                    <p:animEffect transition="in" filter="strips(downLeft)">
                                      <p:cBhvr>
                                        <p:cTn id="10" dur="500"/>
                                        <p:tgtEl>
                                          <p:spTgt spid="2458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strips(downLeft)">
                                      <p:cBhvr>
                                        <p:cTn id="15" dur="500"/>
                                        <p:tgtEl>
                                          <p:spTgt spid="24582"/>
                                        </p:tgtEl>
                                      </p:cBhvr>
                                    </p:animEffect>
                                  </p:childTnLst>
                                </p:cTn>
                              </p:par>
                              <p:par>
                                <p:cTn id="16" presetID="18" presetClass="entr" presetSubtype="12" fill="hold" nodeType="withEffect">
                                  <p:stCondLst>
                                    <p:cond delay="0"/>
                                  </p:stCondLst>
                                  <p:childTnLst>
                                    <p:set>
                                      <p:cBhvr>
                                        <p:cTn id="17" dur="1" fill="hold">
                                          <p:stCondLst>
                                            <p:cond delay="0"/>
                                          </p:stCondLst>
                                        </p:cTn>
                                        <p:tgtEl>
                                          <p:spTgt spid="24586"/>
                                        </p:tgtEl>
                                        <p:attrNameLst>
                                          <p:attrName>style.visibility</p:attrName>
                                        </p:attrNameLst>
                                      </p:cBhvr>
                                      <p:to>
                                        <p:strVal val="visible"/>
                                      </p:to>
                                    </p:set>
                                    <p:animEffect transition="in" filter="strips(downLeft)">
                                      <p:cBhvr>
                                        <p:cTn id="18" dur="500"/>
                                        <p:tgtEl>
                                          <p:spTgt spid="2458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4583"/>
                                        </p:tgtEl>
                                        <p:attrNameLst>
                                          <p:attrName>style.visibility</p:attrName>
                                        </p:attrNameLst>
                                      </p:cBhvr>
                                      <p:to>
                                        <p:strVal val="visible"/>
                                      </p:to>
                                    </p:set>
                                    <p:animEffect transition="in" filter="strips(downLeft)">
                                      <p:cBhvr>
                                        <p:cTn id="23" dur="500"/>
                                        <p:tgtEl>
                                          <p:spTgt spid="24583"/>
                                        </p:tgtEl>
                                      </p:cBhvr>
                                    </p:animEffect>
                                  </p:childTnLst>
                                </p:cTn>
                              </p:par>
                              <p:par>
                                <p:cTn id="24" presetID="18" presetClass="entr" presetSubtype="12"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strips(downLeft)">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6700" y="855663"/>
            <a:ext cx="84201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7171" name="Text Box 2"/>
          <p:cNvSpPr txBox="1">
            <a:spLocks noChangeArrowheads="1"/>
          </p:cNvSpPr>
          <p:nvPr/>
        </p:nvSpPr>
        <p:spPr bwMode="auto">
          <a:xfrm>
            <a:off x="982663" y="171450"/>
            <a:ext cx="6902450" cy="569913"/>
          </a:xfrm>
          <a:prstGeom prst="rect">
            <a:avLst/>
          </a:prstGeom>
          <a:noFill/>
          <a:ln w="9525">
            <a:noFill/>
            <a:miter lim="800000"/>
            <a:headEnd/>
            <a:tailEnd/>
          </a:ln>
        </p:spPr>
        <p:txBody>
          <a:bodyPr wrap="none">
            <a:spAutoFit/>
          </a:bodyPr>
          <a:lstStyle/>
          <a:p>
            <a:r>
              <a:rPr lang="en-US" sz="3100" b="1">
                <a:latin typeface="Comic Sans MS" pitchFamily="66" charset="0"/>
              </a:rPr>
              <a:t>Nematodes of medical importance</a:t>
            </a:r>
          </a:p>
        </p:txBody>
      </p:sp>
      <p:sp>
        <p:nvSpPr>
          <p:cNvPr id="21" name="Line 14"/>
          <p:cNvSpPr>
            <a:spLocks noChangeShapeType="1"/>
          </p:cNvSpPr>
          <p:nvPr/>
        </p:nvSpPr>
        <p:spPr bwMode="auto">
          <a:xfrm flipH="1">
            <a:off x="2449513" y="1033463"/>
            <a:ext cx="1492250" cy="0"/>
          </a:xfrm>
          <a:prstGeom prst="line">
            <a:avLst/>
          </a:prstGeom>
          <a:noFill/>
          <a:ln w="25400">
            <a:solidFill>
              <a:schemeClr val="accent2">
                <a:lumMod val="60000"/>
                <a:lumOff val="40000"/>
              </a:schemeClr>
            </a:solidFill>
            <a:round/>
            <a:headEnd/>
            <a:tailEnd/>
          </a:ln>
          <a:effectLst/>
        </p:spPr>
        <p:txBody>
          <a:bodyPr/>
          <a:lstStyle/>
          <a:p>
            <a:pPr fontAlgn="auto">
              <a:spcBef>
                <a:spcPts val="0"/>
              </a:spcBef>
              <a:spcAft>
                <a:spcPts val="0"/>
              </a:spcAft>
              <a:defRPr/>
            </a:pPr>
            <a:endParaRPr lang="ar-SA" sz="2400">
              <a:latin typeface="+mn-lt"/>
              <a:cs typeface="+mn-cs"/>
            </a:endParaRPr>
          </a:p>
        </p:txBody>
      </p:sp>
      <p:sp>
        <p:nvSpPr>
          <p:cNvPr id="22" name="Line 15"/>
          <p:cNvSpPr>
            <a:spLocks noChangeShapeType="1"/>
          </p:cNvSpPr>
          <p:nvPr/>
        </p:nvSpPr>
        <p:spPr bwMode="auto">
          <a:xfrm>
            <a:off x="3941763" y="1033463"/>
            <a:ext cx="2652712" cy="0"/>
          </a:xfrm>
          <a:prstGeom prst="line">
            <a:avLst/>
          </a:prstGeom>
          <a:noFill/>
          <a:ln w="25400">
            <a:solidFill>
              <a:schemeClr val="accent2">
                <a:lumMod val="60000"/>
                <a:lumOff val="40000"/>
              </a:schemeClr>
            </a:solidFill>
            <a:round/>
            <a:headEnd/>
            <a:tailEnd/>
          </a:ln>
          <a:effectLst/>
        </p:spPr>
        <p:txBody>
          <a:bodyPr/>
          <a:lstStyle/>
          <a:p>
            <a:pPr fontAlgn="auto">
              <a:spcBef>
                <a:spcPts val="0"/>
              </a:spcBef>
              <a:spcAft>
                <a:spcPts val="0"/>
              </a:spcAft>
              <a:defRPr/>
            </a:pPr>
            <a:endParaRPr lang="ar-SA" sz="2400">
              <a:latin typeface="+mn-lt"/>
              <a:cs typeface="+mn-cs"/>
            </a:endParaRPr>
          </a:p>
        </p:txBody>
      </p:sp>
      <p:sp>
        <p:nvSpPr>
          <p:cNvPr id="23" name="Line 16"/>
          <p:cNvSpPr>
            <a:spLocks noChangeShapeType="1"/>
          </p:cNvSpPr>
          <p:nvPr/>
        </p:nvSpPr>
        <p:spPr bwMode="auto">
          <a:xfrm>
            <a:off x="2576513" y="1135063"/>
            <a:ext cx="0" cy="0"/>
          </a:xfrm>
          <a:prstGeom prst="line">
            <a:avLst/>
          </a:prstGeom>
          <a:noFill/>
          <a:ln w="9525">
            <a:solidFill>
              <a:schemeClr val="accent2">
                <a:lumMod val="60000"/>
                <a:lumOff val="40000"/>
              </a:schemeClr>
            </a:solidFill>
            <a:round/>
            <a:headEnd/>
            <a:tailEnd/>
          </a:ln>
          <a:effectLst/>
        </p:spPr>
        <p:txBody>
          <a:bodyPr/>
          <a:lstStyle/>
          <a:p>
            <a:pPr fontAlgn="auto">
              <a:spcBef>
                <a:spcPts val="0"/>
              </a:spcBef>
              <a:spcAft>
                <a:spcPts val="0"/>
              </a:spcAft>
              <a:defRPr/>
            </a:pPr>
            <a:endParaRPr lang="ar-SA" sz="2400">
              <a:latin typeface="+mn-lt"/>
              <a:cs typeface="+mn-cs"/>
            </a:endParaRPr>
          </a:p>
        </p:txBody>
      </p:sp>
      <p:sp>
        <p:nvSpPr>
          <p:cNvPr id="24" name="Line 17"/>
          <p:cNvSpPr>
            <a:spLocks noChangeShapeType="1"/>
          </p:cNvSpPr>
          <p:nvPr/>
        </p:nvSpPr>
        <p:spPr bwMode="auto">
          <a:xfrm flipH="1">
            <a:off x="2203450" y="1033463"/>
            <a:ext cx="246063" cy="0"/>
          </a:xfrm>
          <a:prstGeom prst="line">
            <a:avLst/>
          </a:prstGeom>
          <a:noFill/>
          <a:ln w="25400">
            <a:solidFill>
              <a:schemeClr val="accent2">
                <a:lumMod val="60000"/>
                <a:lumOff val="40000"/>
              </a:schemeClr>
            </a:solidFill>
            <a:round/>
            <a:headEnd/>
            <a:tailEnd/>
          </a:ln>
          <a:effectLst/>
        </p:spPr>
        <p:txBody>
          <a:bodyPr/>
          <a:lstStyle/>
          <a:p>
            <a:pPr fontAlgn="auto">
              <a:spcBef>
                <a:spcPts val="0"/>
              </a:spcBef>
              <a:spcAft>
                <a:spcPts val="0"/>
              </a:spcAft>
              <a:defRPr/>
            </a:pPr>
            <a:endParaRPr lang="ar-SA" sz="2400">
              <a:latin typeface="+mn-lt"/>
              <a:cs typeface="+mn-cs"/>
            </a:endParaRPr>
          </a:p>
        </p:txBody>
      </p:sp>
      <p:sp>
        <p:nvSpPr>
          <p:cNvPr id="25" name="Line 18"/>
          <p:cNvSpPr>
            <a:spLocks noChangeShapeType="1"/>
          </p:cNvSpPr>
          <p:nvPr/>
        </p:nvSpPr>
        <p:spPr bwMode="auto">
          <a:xfrm>
            <a:off x="2203450" y="1033463"/>
            <a:ext cx="0" cy="200025"/>
          </a:xfrm>
          <a:prstGeom prst="line">
            <a:avLst/>
          </a:prstGeom>
          <a:noFill/>
          <a:ln w="25400">
            <a:solidFill>
              <a:schemeClr val="accent2">
                <a:lumMod val="60000"/>
                <a:lumOff val="40000"/>
              </a:schemeClr>
            </a:solidFill>
            <a:round/>
            <a:headEnd/>
            <a:tailEnd/>
          </a:ln>
          <a:effectLst/>
        </p:spPr>
        <p:txBody>
          <a:bodyPr/>
          <a:lstStyle/>
          <a:p>
            <a:pPr fontAlgn="auto">
              <a:spcBef>
                <a:spcPts val="0"/>
              </a:spcBef>
              <a:spcAft>
                <a:spcPts val="0"/>
              </a:spcAft>
              <a:defRPr/>
            </a:pPr>
            <a:endParaRPr lang="ar-SA" sz="2400">
              <a:latin typeface="+mn-lt"/>
              <a:cs typeface="+mn-cs"/>
            </a:endParaRPr>
          </a:p>
        </p:txBody>
      </p:sp>
      <p:sp>
        <p:nvSpPr>
          <p:cNvPr id="26" name="Line 19"/>
          <p:cNvSpPr>
            <a:spLocks noChangeShapeType="1"/>
          </p:cNvSpPr>
          <p:nvPr/>
        </p:nvSpPr>
        <p:spPr bwMode="auto">
          <a:xfrm>
            <a:off x="6607175" y="1033463"/>
            <a:ext cx="0" cy="200025"/>
          </a:xfrm>
          <a:prstGeom prst="line">
            <a:avLst/>
          </a:prstGeom>
          <a:noFill/>
          <a:ln w="25400">
            <a:solidFill>
              <a:schemeClr val="accent2">
                <a:lumMod val="60000"/>
                <a:lumOff val="40000"/>
              </a:schemeClr>
            </a:solidFill>
            <a:round/>
            <a:headEnd/>
            <a:tailEnd/>
          </a:ln>
          <a:effectLst/>
        </p:spPr>
        <p:txBody>
          <a:bodyPr/>
          <a:lstStyle/>
          <a:p>
            <a:pPr fontAlgn="auto">
              <a:spcBef>
                <a:spcPts val="0"/>
              </a:spcBef>
              <a:spcAft>
                <a:spcPts val="0"/>
              </a:spcAft>
              <a:defRPr/>
            </a:pPr>
            <a:endParaRPr lang="ar-SA" sz="2400">
              <a:latin typeface="+mn-lt"/>
              <a:cs typeface="+mn-cs"/>
            </a:endParaRPr>
          </a:p>
        </p:txBody>
      </p:sp>
      <p:sp>
        <p:nvSpPr>
          <p:cNvPr id="27" name="Text Box 20"/>
          <p:cNvSpPr txBox="1">
            <a:spLocks noChangeArrowheads="1"/>
          </p:cNvSpPr>
          <p:nvPr/>
        </p:nvSpPr>
        <p:spPr bwMode="auto">
          <a:xfrm>
            <a:off x="1525588" y="1233488"/>
            <a:ext cx="1549400" cy="461962"/>
          </a:xfrm>
          <a:prstGeom prst="rect">
            <a:avLst/>
          </a:prstGeom>
          <a:noFill/>
          <a:ln w="9525">
            <a:solidFill>
              <a:schemeClr val="accent2">
                <a:lumMod val="60000"/>
                <a:lumOff val="40000"/>
              </a:schemeClr>
            </a:solidFill>
            <a:miter lim="800000"/>
            <a:headEnd/>
            <a:tailEnd/>
          </a:ln>
          <a:effectLst/>
        </p:spPr>
        <p:txBody>
          <a:bodyPr>
            <a:spAutoFit/>
          </a:bodyPr>
          <a:lstStyle/>
          <a:p>
            <a:pPr algn="ctr" fontAlgn="auto">
              <a:spcBef>
                <a:spcPts val="0"/>
              </a:spcBef>
              <a:spcAft>
                <a:spcPts val="0"/>
              </a:spcAft>
              <a:defRPr/>
            </a:pPr>
            <a:r>
              <a:rPr lang="en-US" sz="2400" b="1" dirty="0">
                <a:solidFill>
                  <a:srgbClr val="990033"/>
                </a:solidFill>
                <a:latin typeface="+mn-lt"/>
                <a:cs typeface="+mn-cs"/>
              </a:rPr>
              <a:t>Intestinal</a:t>
            </a:r>
          </a:p>
        </p:txBody>
      </p:sp>
      <p:sp>
        <p:nvSpPr>
          <p:cNvPr id="28" name="Text Box 22"/>
          <p:cNvSpPr txBox="1">
            <a:spLocks noChangeArrowheads="1"/>
          </p:cNvSpPr>
          <p:nvPr/>
        </p:nvSpPr>
        <p:spPr bwMode="auto">
          <a:xfrm>
            <a:off x="5686425" y="1225550"/>
            <a:ext cx="2111375" cy="460375"/>
          </a:xfrm>
          <a:prstGeom prst="rect">
            <a:avLst/>
          </a:prstGeom>
          <a:noFill/>
          <a:ln w="9525">
            <a:solidFill>
              <a:schemeClr val="accent2">
                <a:lumMod val="60000"/>
                <a:lumOff val="40000"/>
              </a:schemeClr>
            </a:solidFill>
            <a:miter lim="800000"/>
            <a:headEnd/>
            <a:tailEnd/>
          </a:ln>
          <a:effectLst/>
        </p:spPr>
        <p:txBody>
          <a:bodyPr>
            <a:spAutoFit/>
          </a:bodyPr>
          <a:lstStyle/>
          <a:p>
            <a:pPr algn="ctr" fontAlgn="auto">
              <a:spcBef>
                <a:spcPts val="0"/>
              </a:spcBef>
              <a:spcAft>
                <a:spcPts val="0"/>
              </a:spcAft>
              <a:defRPr/>
            </a:pPr>
            <a:r>
              <a:rPr lang="en-US" sz="2400" b="1" dirty="0">
                <a:solidFill>
                  <a:srgbClr val="990033"/>
                </a:solidFill>
                <a:latin typeface="+mn-lt"/>
                <a:cs typeface="+mn-cs"/>
              </a:rPr>
              <a:t>Tissue &amp; Blood</a:t>
            </a:r>
          </a:p>
        </p:txBody>
      </p:sp>
      <p:sp>
        <p:nvSpPr>
          <p:cNvPr id="39" name="Line 8"/>
          <p:cNvSpPr>
            <a:spLocks noChangeShapeType="1"/>
          </p:cNvSpPr>
          <p:nvPr/>
        </p:nvSpPr>
        <p:spPr bwMode="auto">
          <a:xfrm>
            <a:off x="3978275" y="817563"/>
            <a:ext cx="0" cy="215900"/>
          </a:xfrm>
          <a:prstGeom prst="line">
            <a:avLst/>
          </a:prstGeom>
          <a:noFill/>
          <a:ln w="25400">
            <a:solidFill>
              <a:schemeClr val="accent2">
                <a:lumMod val="60000"/>
                <a:lumOff val="40000"/>
              </a:schemeClr>
            </a:solidFill>
            <a:round/>
            <a:headEnd/>
            <a:tailEnd/>
          </a:ln>
          <a:effectLst/>
        </p:spPr>
        <p:txBody>
          <a:bodyPr/>
          <a:lstStyle/>
          <a:p>
            <a:pPr fontAlgn="auto">
              <a:spcBef>
                <a:spcPts val="0"/>
              </a:spcBef>
              <a:spcAft>
                <a:spcPts val="0"/>
              </a:spcAft>
              <a:defRPr/>
            </a:pPr>
            <a:endParaRPr lang="ar-SA">
              <a:latin typeface="+mn-lt"/>
              <a:cs typeface="+mn-cs"/>
            </a:endParaRPr>
          </a:p>
        </p:txBody>
      </p:sp>
      <p:sp>
        <p:nvSpPr>
          <p:cNvPr id="44" name="TextBox 43"/>
          <p:cNvSpPr txBox="1"/>
          <p:nvPr/>
        </p:nvSpPr>
        <p:spPr>
          <a:xfrm rot="5400000">
            <a:off x="-334963" y="2770188"/>
            <a:ext cx="2232025" cy="381000"/>
          </a:xfrm>
          <a:prstGeom prst="rect">
            <a:avLst/>
          </a:prstGeom>
        </p:spPr>
        <p:style>
          <a:lnRef idx="1">
            <a:schemeClr val="accent2"/>
          </a:lnRef>
          <a:fillRef idx="2">
            <a:schemeClr val="accent2"/>
          </a:fillRef>
          <a:effectRef idx="1">
            <a:schemeClr val="accent2"/>
          </a:effectRef>
          <a:fontRef idx="minor">
            <a:schemeClr val="dk1"/>
          </a:fontRef>
        </p:style>
        <p:txBody>
          <a:bodyPr lIns="9144" tIns="36576" rIns="9144" bIns="36576" rtlCol="1">
            <a:spAutoFit/>
          </a:bodyPr>
          <a:lstStyle/>
          <a:p>
            <a:pPr algn="ctr" fontAlgn="auto">
              <a:spcBef>
                <a:spcPts val="0"/>
              </a:spcBef>
              <a:spcAft>
                <a:spcPts val="0"/>
              </a:spcAft>
              <a:defRPr/>
            </a:pPr>
            <a:r>
              <a:rPr lang="en-US" sz="2000" b="1" dirty="0"/>
              <a:t>Small intestine</a:t>
            </a:r>
            <a:endParaRPr lang="ar-SA" sz="2000" b="1" dirty="0"/>
          </a:p>
        </p:txBody>
      </p:sp>
      <p:sp>
        <p:nvSpPr>
          <p:cNvPr id="29" name="مستطيل 28"/>
          <p:cNvSpPr/>
          <p:nvPr/>
        </p:nvSpPr>
        <p:spPr>
          <a:xfrm>
            <a:off x="971550" y="1752600"/>
            <a:ext cx="3816350" cy="3416300"/>
          </a:xfrm>
          <a:prstGeom prst="rect">
            <a:avLst/>
          </a:prstGeom>
          <a:ln>
            <a:solidFill>
              <a:srgbClr val="FF0000"/>
            </a:solidFill>
          </a:ln>
        </p:spPr>
        <p:txBody>
          <a:bodyPr>
            <a:spAutoFit/>
          </a:bodyPr>
          <a:lstStyle/>
          <a:p>
            <a:pPr fontAlgn="auto">
              <a:spcBef>
                <a:spcPts val="0"/>
              </a:spcBef>
              <a:spcAft>
                <a:spcPts val="0"/>
              </a:spcAft>
              <a:buSzPct val="60000"/>
              <a:buFont typeface="Wingdings" pitchFamily="2" charset="2"/>
              <a:buChar char="q"/>
              <a:defRPr/>
            </a:pPr>
            <a:r>
              <a:rPr lang="en-US" sz="2400" u="sng" dirty="0">
                <a:solidFill>
                  <a:srgbClr val="C00000"/>
                </a:solidFill>
                <a:latin typeface="+mn-lt"/>
                <a:cs typeface="Times New Roman" pitchFamily="18" charset="0"/>
              </a:rPr>
              <a:t> With tissue stage: </a:t>
            </a:r>
          </a:p>
          <a:p>
            <a:pPr marL="274320" fontAlgn="auto">
              <a:spcBef>
                <a:spcPts val="0"/>
              </a:spcBef>
              <a:spcAft>
                <a:spcPts val="0"/>
              </a:spcAft>
              <a:buFont typeface="Arial" pitchFamily="34" charset="0"/>
              <a:buChar char="•"/>
              <a:defRPr/>
            </a:pPr>
            <a:r>
              <a:rPr lang="en-US" sz="2400" i="1" dirty="0">
                <a:latin typeface="+mn-lt"/>
                <a:cs typeface="+mn-cs"/>
              </a:rPr>
              <a:t> Ascaris </a:t>
            </a:r>
            <a:r>
              <a:rPr lang="en-US" sz="2400" i="1" dirty="0" err="1">
                <a:latin typeface="+mn-lt"/>
                <a:cs typeface="+mn-cs"/>
              </a:rPr>
              <a:t>lumbricoides</a:t>
            </a:r>
            <a:endParaRPr lang="en-US" sz="2400" i="1" dirty="0">
              <a:latin typeface="+mn-lt"/>
              <a:cs typeface="+mn-cs"/>
            </a:endParaRPr>
          </a:p>
          <a:p>
            <a:pPr marL="274320" fontAlgn="auto">
              <a:spcBef>
                <a:spcPts val="0"/>
              </a:spcBef>
              <a:spcAft>
                <a:spcPts val="0"/>
              </a:spcAft>
              <a:buFont typeface="Arial" pitchFamily="34" charset="0"/>
              <a:buChar char="•"/>
              <a:defRPr/>
            </a:pPr>
            <a:r>
              <a:rPr lang="en-US" sz="2400" i="1" dirty="0">
                <a:latin typeface="+mn-lt"/>
                <a:cs typeface="+mn-cs"/>
              </a:rPr>
              <a:t> </a:t>
            </a:r>
            <a:r>
              <a:rPr lang="en-US" sz="2400" i="1" dirty="0" err="1">
                <a:latin typeface="+mn-lt"/>
                <a:cs typeface="+mn-cs"/>
              </a:rPr>
              <a:t>Ancylostoma</a:t>
            </a:r>
            <a:r>
              <a:rPr lang="en-US" sz="2400" i="1" dirty="0">
                <a:latin typeface="+mn-lt"/>
                <a:cs typeface="+mn-cs"/>
              </a:rPr>
              <a:t> </a:t>
            </a:r>
            <a:r>
              <a:rPr lang="en-US" sz="2400" i="1" dirty="0" err="1">
                <a:latin typeface="+mn-lt"/>
                <a:cs typeface="+mn-cs"/>
              </a:rPr>
              <a:t>duodenale</a:t>
            </a:r>
            <a:endParaRPr lang="en-US" sz="2400" i="1" dirty="0">
              <a:latin typeface="+mn-lt"/>
              <a:cs typeface="+mn-cs"/>
            </a:endParaRPr>
          </a:p>
          <a:p>
            <a:pPr marL="274320" fontAlgn="auto">
              <a:spcBef>
                <a:spcPts val="0"/>
              </a:spcBef>
              <a:spcAft>
                <a:spcPts val="0"/>
              </a:spcAft>
              <a:buFont typeface="Arial" pitchFamily="34" charset="0"/>
              <a:buChar char="•"/>
              <a:defRPr/>
            </a:pPr>
            <a:r>
              <a:rPr lang="en-US" sz="2400" i="1" dirty="0">
                <a:latin typeface="+mn-lt"/>
                <a:cs typeface="+mn-cs"/>
              </a:rPr>
              <a:t> Necator americanus</a:t>
            </a:r>
          </a:p>
          <a:p>
            <a:pPr marL="274320" fontAlgn="auto">
              <a:spcBef>
                <a:spcPts val="0"/>
              </a:spcBef>
              <a:spcAft>
                <a:spcPts val="0"/>
              </a:spcAft>
              <a:buFont typeface="Arial" pitchFamily="34" charset="0"/>
              <a:buChar char="•"/>
              <a:defRPr/>
            </a:pPr>
            <a:r>
              <a:rPr lang="en-US" sz="2400" i="1" dirty="0">
                <a:latin typeface="+mn-lt"/>
                <a:cs typeface="+mn-cs"/>
              </a:rPr>
              <a:t> Strongyloides stercoralis</a:t>
            </a:r>
          </a:p>
          <a:p>
            <a:pPr marL="274320" fontAlgn="auto">
              <a:spcBef>
                <a:spcPts val="0"/>
              </a:spcBef>
              <a:spcAft>
                <a:spcPts val="0"/>
              </a:spcAft>
              <a:buFont typeface="Arial" pitchFamily="34" charset="0"/>
              <a:buChar char="•"/>
              <a:defRPr/>
            </a:pPr>
            <a:r>
              <a:rPr lang="en-US" sz="2400" i="1" dirty="0">
                <a:solidFill>
                  <a:srgbClr val="0000C0"/>
                </a:solidFill>
                <a:latin typeface="+mn-lt"/>
                <a:cs typeface="+mn-cs"/>
              </a:rPr>
              <a:t> Trichinella spiralis</a:t>
            </a:r>
          </a:p>
          <a:p>
            <a:pPr marL="274320" fontAlgn="auto">
              <a:spcBef>
                <a:spcPts val="0"/>
              </a:spcBef>
              <a:spcAft>
                <a:spcPts val="0"/>
              </a:spcAft>
              <a:buFont typeface="Arial" pitchFamily="34" charset="0"/>
              <a:buChar char="•"/>
              <a:defRPr/>
            </a:pPr>
            <a:r>
              <a:rPr lang="en-US" sz="2400" i="1" dirty="0">
                <a:solidFill>
                  <a:srgbClr val="0000C0"/>
                </a:solidFill>
                <a:latin typeface="+mn-lt"/>
                <a:cs typeface="+mn-cs"/>
              </a:rPr>
              <a:t> </a:t>
            </a:r>
            <a:r>
              <a:rPr lang="en-US" sz="2400" u="sng" dirty="0">
                <a:solidFill>
                  <a:srgbClr val="C00000"/>
                </a:solidFill>
                <a:latin typeface="+mn-lt"/>
                <a:cs typeface="Times New Roman" pitchFamily="18" charset="0"/>
              </a:rPr>
              <a:t> Without tissue stage: </a:t>
            </a:r>
          </a:p>
          <a:p>
            <a:pPr marL="274320" fontAlgn="auto">
              <a:spcBef>
                <a:spcPts val="0"/>
              </a:spcBef>
              <a:spcAft>
                <a:spcPts val="0"/>
              </a:spcAft>
              <a:buFont typeface="Arial" pitchFamily="34" charset="0"/>
              <a:buChar char="•"/>
              <a:defRPr/>
            </a:pPr>
            <a:r>
              <a:rPr lang="en-US" sz="2400" i="1" dirty="0">
                <a:latin typeface="+mn-lt"/>
                <a:cs typeface="+mn-cs"/>
              </a:rPr>
              <a:t> Enterobius vermiculars</a:t>
            </a:r>
          </a:p>
          <a:p>
            <a:pPr marL="274320" fontAlgn="auto">
              <a:spcBef>
                <a:spcPts val="0"/>
              </a:spcBef>
              <a:spcAft>
                <a:spcPts val="0"/>
              </a:spcAft>
              <a:buFont typeface="Arial" pitchFamily="34" charset="0"/>
              <a:buChar char="•"/>
              <a:defRPr/>
            </a:pPr>
            <a:r>
              <a:rPr lang="en-US" sz="2400" i="1" dirty="0">
                <a:latin typeface="+mn-lt"/>
                <a:cs typeface="+mn-cs"/>
              </a:rPr>
              <a:t> Trichuris trichiura</a:t>
            </a:r>
          </a:p>
        </p:txBody>
      </p:sp>
      <p:sp>
        <p:nvSpPr>
          <p:cNvPr id="30" name="مستطيل 29"/>
          <p:cNvSpPr>
            <a:spLocks noChangeArrowheads="1"/>
          </p:cNvSpPr>
          <p:nvPr/>
        </p:nvSpPr>
        <p:spPr bwMode="auto">
          <a:xfrm>
            <a:off x="5508625" y="1762125"/>
            <a:ext cx="3382963" cy="3836988"/>
          </a:xfrm>
          <a:prstGeom prst="rect">
            <a:avLst/>
          </a:prstGeom>
          <a:noFill/>
          <a:ln w="9525">
            <a:solidFill>
              <a:srgbClr val="FF0000"/>
            </a:solidFill>
            <a:miter lim="800000"/>
            <a:headEnd/>
            <a:tailEnd/>
          </a:ln>
        </p:spPr>
        <p:txBody>
          <a:bodyPr>
            <a:spAutoFit/>
          </a:bodyPr>
          <a:lstStyle/>
          <a:p>
            <a:pPr>
              <a:spcBef>
                <a:spcPts val="600"/>
              </a:spcBef>
              <a:buFont typeface="Arial" pitchFamily="34" charset="0"/>
              <a:buChar char="•"/>
            </a:pPr>
            <a:r>
              <a:rPr lang="en-US" sz="2400" i="1">
                <a:latin typeface="Calibri" pitchFamily="34" charset="0"/>
              </a:rPr>
              <a:t>Wuchereria bancrofti</a:t>
            </a:r>
          </a:p>
          <a:p>
            <a:pPr>
              <a:buFont typeface="Arial" pitchFamily="34" charset="0"/>
              <a:buChar char="•"/>
            </a:pPr>
            <a:r>
              <a:rPr lang="en-US" sz="2400" i="1">
                <a:latin typeface="Calibri" pitchFamily="34" charset="0"/>
              </a:rPr>
              <a:t> Brugia malayi</a:t>
            </a:r>
          </a:p>
          <a:p>
            <a:pPr>
              <a:buFont typeface="Arial" pitchFamily="34" charset="0"/>
              <a:buChar char="•"/>
            </a:pPr>
            <a:r>
              <a:rPr lang="en-US" sz="2400" i="1">
                <a:latin typeface="Calibri" pitchFamily="34" charset="0"/>
              </a:rPr>
              <a:t> Loa loa</a:t>
            </a:r>
          </a:p>
          <a:p>
            <a:pPr>
              <a:buFont typeface="Arial" pitchFamily="34" charset="0"/>
              <a:buChar char="•"/>
            </a:pPr>
            <a:r>
              <a:rPr lang="en-US" sz="2400" i="1">
                <a:latin typeface="Calibri" pitchFamily="34" charset="0"/>
              </a:rPr>
              <a:t> Onchocerca volvulus</a:t>
            </a:r>
          </a:p>
          <a:p>
            <a:pPr>
              <a:buFont typeface="Arial" pitchFamily="34" charset="0"/>
              <a:buChar char="•"/>
            </a:pPr>
            <a:r>
              <a:rPr lang="en-US" sz="2400" i="1">
                <a:latin typeface="Calibri" pitchFamily="34" charset="0"/>
              </a:rPr>
              <a:t> Dracunculus medinensis</a:t>
            </a:r>
          </a:p>
          <a:p>
            <a:pPr>
              <a:buFont typeface="Arial" pitchFamily="34" charset="0"/>
              <a:buChar char="•"/>
            </a:pPr>
            <a:r>
              <a:rPr lang="en-US" sz="2400" i="1">
                <a:solidFill>
                  <a:srgbClr val="0000C0"/>
                </a:solidFill>
                <a:latin typeface="Calibri" pitchFamily="34" charset="0"/>
              </a:rPr>
              <a:t> Trichinella spiralis</a:t>
            </a:r>
          </a:p>
          <a:p>
            <a:pPr>
              <a:spcBef>
                <a:spcPts val="400"/>
              </a:spcBef>
              <a:buSzPct val="60000"/>
              <a:buFont typeface="Wingdings" pitchFamily="2" charset="2"/>
              <a:buChar char="q"/>
            </a:pPr>
            <a:r>
              <a:rPr lang="en-US" sz="2400" u="sng">
                <a:solidFill>
                  <a:srgbClr val="C00000"/>
                </a:solidFill>
                <a:latin typeface="Calibri" pitchFamily="34" charset="0"/>
                <a:cs typeface="Times New Roman" pitchFamily="18" charset="0"/>
              </a:rPr>
              <a:t> Larva migrans: </a:t>
            </a:r>
          </a:p>
          <a:p>
            <a:pPr>
              <a:buFont typeface="Arial" pitchFamily="34" charset="0"/>
              <a:buChar char="•"/>
            </a:pPr>
            <a:r>
              <a:rPr lang="en-US" sz="2400" i="1">
                <a:latin typeface="Calibri" pitchFamily="34" charset="0"/>
              </a:rPr>
              <a:t> Ancylostoma spp.</a:t>
            </a:r>
            <a:endParaRPr lang="en-US" sz="2400">
              <a:latin typeface="Calibri" pitchFamily="34" charset="0"/>
            </a:endParaRPr>
          </a:p>
          <a:p>
            <a:pPr>
              <a:buFont typeface="Arial" pitchFamily="34" charset="0"/>
              <a:buChar char="•"/>
            </a:pPr>
            <a:r>
              <a:rPr lang="en-US" sz="2400" i="1">
                <a:latin typeface="Calibri" pitchFamily="34" charset="0"/>
              </a:rPr>
              <a:t>Toxocara spp.</a:t>
            </a:r>
          </a:p>
          <a:p>
            <a:pPr>
              <a:buFont typeface="Arial" pitchFamily="34" charset="0"/>
              <a:buChar char="•"/>
            </a:pPr>
            <a:endParaRPr lang="en-US" sz="2400" i="1">
              <a:latin typeface="Calibri" pitchFamily="34" charset="0"/>
            </a:endParaRPr>
          </a:p>
        </p:txBody>
      </p:sp>
      <p:sp>
        <p:nvSpPr>
          <p:cNvPr id="32" name="TextBox 43"/>
          <p:cNvSpPr txBox="1"/>
          <p:nvPr/>
        </p:nvSpPr>
        <p:spPr>
          <a:xfrm rot="5400000">
            <a:off x="240506" y="4499124"/>
            <a:ext cx="1081088" cy="381000"/>
          </a:xfrm>
          <a:prstGeom prst="rect">
            <a:avLst/>
          </a:prstGeom>
        </p:spPr>
        <p:style>
          <a:lnRef idx="1">
            <a:schemeClr val="accent2"/>
          </a:lnRef>
          <a:fillRef idx="2">
            <a:schemeClr val="accent2"/>
          </a:fillRef>
          <a:effectRef idx="1">
            <a:schemeClr val="accent2"/>
          </a:effectRef>
          <a:fontRef idx="minor">
            <a:schemeClr val="dk1"/>
          </a:fontRef>
        </p:style>
        <p:txBody>
          <a:bodyPr lIns="9144" tIns="36576" rIns="9144" bIns="36576" rtlCol="1">
            <a:spAutoFit/>
          </a:bodyPr>
          <a:lstStyle/>
          <a:p>
            <a:pPr algn="ctr" fontAlgn="auto">
              <a:spcBef>
                <a:spcPts val="0"/>
              </a:spcBef>
              <a:spcAft>
                <a:spcPts val="0"/>
              </a:spcAft>
              <a:defRPr/>
            </a:pPr>
            <a:r>
              <a:rPr lang="en-US" sz="2000" b="1" dirty="0"/>
              <a:t>Large  int.</a:t>
            </a:r>
            <a:endParaRPr lang="ar-SA" sz="2000" b="1" dirty="0"/>
          </a:p>
        </p:txBody>
      </p:sp>
      <p:sp>
        <p:nvSpPr>
          <p:cNvPr id="17" name="مستطيل 16"/>
          <p:cNvSpPr/>
          <p:nvPr/>
        </p:nvSpPr>
        <p:spPr>
          <a:xfrm>
            <a:off x="1259632" y="3645024"/>
            <a:ext cx="3168352" cy="3600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عنصر نائب لرقم الشريحة 17"/>
          <p:cNvSpPr>
            <a:spLocks noGrp="1"/>
          </p:cNvSpPr>
          <p:nvPr>
            <p:ph type="sldNum" sz="quarter" idx="12"/>
          </p:nvPr>
        </p:nvSpPr>
        <p:spPr/>
        <p:txBody>
          <a:bodyPr/>
          <a:lstStyle/>
          <a:p>
            <a:fld id="{F74DCA1C-6433-4112-8A92-56FEDCD815A0}" type="slidenum">
              <a:rPr lang="en-US" smtClean="0"/>
              <a:pPr/>
              <a:t>2</a:t>
            </a:fld>
            <a:endParaRPr lang="en-US"/>
          </a:p>
        </p:txBody>
      </p:sp>
      <p:sp>
        <p:nvSpPr>
          <p:cNvPr id="19" name="مستطيل 16"/>
          <p:cNvSpPr/>
          <p:nvPr/>
        </p:nvSpPr>
        <p:spPr>
          <a:xfrm>
            <a:off x="5547052" y="2928934"/>
            <a:ext cx="3168352" cy="3600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strips(downLeft)">
                                      <p:cBhvr>
                                        <p:cTn id="20" dur="500"/>
                                        <p:tgtEl>
                                          <p:spTgt spid="29">
                                            <p:txEl>
                                              <p:pRg st="1" end="1"/>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animEffect transition="in" filter="strips(downLeft)">
                                      <p:cBhvr>
                                        <p:cTn id="23" dur="500"/>
                                        <p:tgtEl>
                                          <p:spTgt spid="29">
                                            <p:txEl>
                                              <p:pRg st="2" end="2"/>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Effect transition="in" filter="strips(downLeft)">
                                      <p:cBhvr>
                                        <p:cTn id="26" dur="500"/>
                                        <p:tgtEl>
                                          <p:spTgt spid="29">
                                            <p:txEl>
                                              <p:pRg st="3" end="3"/>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29">
                                            <p:txEl>
                                              <p:pRg st="4" end="4"/>
                                            </p:txEl>
                                          </p:spTgt>
                                        </p:tgtEl>
                                        <p:attrNameLst>
                                          <p:attrName>style.visibility</p:attrName>
                                        </p:attrNameLst>
                                      </p:cBhvr>
                                      <p:to>
                                        <p:strVal val="visible"/>
                                      </p:to>
                                    </p:set>
                                    <p:animEffect transition="in" filter="strips(downLeft)">
                                      <p:cBhvr>
                                        <p:cTn id="29" dur="500"/>
                                        <p:tgtEl>
                                          <p:spTgt spid="29">
                                            <p:txEl>
                                              <p:pRg st="4" end="4"/>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strips(downLeft)">
                                      <p:cBhvr>
                                        <p:cTn id="32" dur="500"/>
                                        <p:tgtEl>
                                          <p:spTgt spid="29">
                                            <p:txEl>
                                              <p:pRg st="5" end="5"/>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29">
                                            <p:txEl>
                                              <p:pRg st="6" end="6"/>
                                            </p:txEl>
                                          </p:spTgt>
                                        </p:tgtEl>
                                        <p:attrNameLst>
                                          <p:attrName>style.visibility</p:attrName>
                                        </p:attrNameLst>
                                      </p:cBhvr>
                                      <p:to>
                                        <p:strVal val="visible"/>
                                      </p:to>
                                    </p:set>
                                    <p:animEffect transition="in" filter="strips(downLeft)">
                                      <p:cBhvr>
                                        <p:cTn id="35" dur="500"/>
                                        <p:tgtEl>
                                          <p:spTgt spid="2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29">
                                            <p:txEl>
                                              <p:pRg st="7" end="7"/>
                                            </p:txEl>
                                          </p:spTgt>
                                        </p:tgtEl>
                                        <p:attrNameLst>
                                          <p:attrName>style.visibility</p:attrName>
                                        </p:attrNameLst>
                                      </p:cBhvr>
                                      <p:to>
                                        <p:strVal val="visible"/>
                                      </p:to>
                                    </p:set>
                                    <p:animEffect transition="in" filter="strips(downLeft)">
                                      <p:cBhvr>
                                        <p:cTn id="40" dur="500"/>
                                        <p:tgtEl>
                                          <p:spTgt spid="29">
                                            <p:txEl>
                                              <p:pRg st="7" end="7"/>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29">
                                            <p:txEl>
                                              <p:pRg st="8" end="8"/>
                                            </p:txEl>
                                          </p:spTgt>
                                        </p:tgtEl>
                                        <p:attrNameLst>
                                          <p:attrName>style.visibility</p:attrName>
                                        </p:attrNameLst>
                                      </p:cBhvr>
                                      <p:to>
                                        <p:strVal val="visible"/>
                                      </p:to>
                                    </p:set>
                                    <p:animEffect transition="in" filter="strips(downLeft)">
                                      <p:cBhvr>
                                        <p:cTn id="43" dur="500"/>
                                        <p:tgtEl>
                                          <p:spTgt spid="2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strips(downLeft)">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30">
                                            <p:txEl>
                                              <p:pRg st="0" end="0"/>
                                            </p:txEl>
                                          </p:spTgt>
                                        </p:tgtEl>
                                        <p:attrNameLst>
                                          <p:attrName>style.visibility</p:attrName>
                                        </p:attrNameLst>
                                      </p:cBhvr>
                                      <p:to>
                                        <p:strVal val="visible"/>
                                      </p:to>
                                    </p:set>
                                    <p:animEffect transition="in" filter="strips(downLeft)">
                                      <p:cBhvr>
                                        <p:cTn id="58" dur="500"/>
                                        <p:tgtEl>
                                          <p:spTgt spid="30">
                                            <p:txEl>
                                              <p:pRg st="0" end="0"/>
                                            </p:txEl>
                                          </p:spTgt>
                                        </p:tgtEl>
                                      </p:cBhvr>
                                    </p:animEffect>
                                  </p:childTnLst>
                                </p:cTn>
                              </p:par>
                              <p:par>
                                <p:cTn id="59" presetID="18" presetClass="entr" presetSubtype="12" fill="hold" nodeType="withEffect">
                                  <p:stCondLst>
                                    <p:cond delay="0"/>
                                  </p:stCondLst>
                                  <p:childTnLst>
                                    <p:set>
                                      <p:cBhvr>
                                        <p:cTn id="60" dur="1" fill="hold">
                                          <p:stCondLst>
                                            <p:cond delay="0"/>
                                          </p:stCondLst>
                                        </p:cTn>
                                        <p:tgtEl>
                                          <p:spTgt spid="30">
                                            <p:txEl>
                                              <p:pRg st="1" end="1"/>
                                            </p:txEl>
                                          </p:spTgt>
                                        </p:tgtEl>
                                        <p:attrNameLst>
                                          <p:attrName>style.visibility</p:attrName>
                                        </p:attrNameLst>
                                      </p:cBhvr>
                                      <p:to>
                                        <p:strVal val="visible"/>
                                      </p:to>
                                    </p:set>
                                    <p:animEffect transition="in" filter="strips(downLeft)">
                                      <p:cBhvr>
                                        <p:cTn id="61" dur="500"/>
                                        <p:tgtEl>
                                          <p:spTgt spid="30">
                                            <p:txEl>
                                              <p:pRg st="1" end="1"/>
                                            </p:txEl>
                                          </p:spTgt>
                                        </p:tgtEl>
                                      </p:cBhvr>
                                    </p:animEffect>
                                  </p:childTnLst>
                                </p:cTn>
                              </p:par>
                              <p:par>
                                <p:cTn id="62" presetID="18" presetClass="entr" presetSubtype="12" fill="hold" nodeType="withEffect">
                                  <p:stCondLst>
                                    <p:cond delay="0"/>
                                  </p:stCondLst>
                                  <p:childTnLst>
                                    <p:set>
                                      <p:cBhvr>
                                        <p:cTn id="63" dur="1" fill="hold">
                                          <p:stCondLst>
                                            <p:cond delay="0"/>
                                          </p:stCondLst>
                                        </p:cTn>
                                        <p:tgtEl>
                                          <p:spTgt spid="30">
                                            <p:txEl>
                                              <p:pRg st="2" end="2"/>
                                            </p:txEl>
                                          </p:spTgt>
                                        </p:tgtEl>
                                        <p:attrNameLst>
                                          <p:attrName>style.visibility</p:attrName>
                                        </p:attrNameLst>
                                      </p:cBhvr>
                                      <p:to>
                                        <p:strVal val="visible"/>
                                      </p:to>
                                    </p:set>
                                    <p:animEffect transition="in" filter="strips(downLeft)">
                                      <p:cBhvr>
                                        <p:cTn id="64" dur="500"/>
                                        <p:tgtEl>
                                          <p:spTgt spid="30">
                                            <p:txEl>
                                              <p:pRg st="2" end="2"/>
                                            </p:txEl>
                                          </p:spTgt>
                                        </p:tgtEl>
                                      </p:cBhvr>
                                    </p:animEffect>
                                  </p:childTnLst>
                                </p:cTn>
                              </p:par>
                              <p:par>
                                <p:cTn id="65" presetID="18" presetClass="entr" presetSubtype="12" fill="hold" nodeType="withEffect">
                                  <p:stCondLst>
                                    <p:cond delay="0"/>
                                  </p:stCondLst>
                                  <p:childTnLst>
                                    <p:set>
                                      <p:cBhvr>
                                        <p:cTn id="66" dur="1" fill="hold">
                                          <p:stCondLst>
                                            <p:cond delay="0"/>
                                          </p:stCondLst>
                                        </p:cTn>
                                        <p:tgtEl>
                                          <p:spTgt spid="30">
                                            <p:txEl>
                                              <p:pRg st="3" end="3"/>
                                            </p:txEl>
                                          </p:spTgt>
                                        </p:tgtEl>
                                        <p:attrNameLst>
                                          <p:attrName>style.visibility</p:attrName>
                                        </p:attrNameLst>
                                      </p:cBhvr>
                                      <p:to>
                                        <p:strVal val="visible"/>
                                      </p:to>
                                    </p:set>
                                    <p:animEffect transition="in" filter="strips(downLeft)">
                                      <p:cBhvr>
                                        <p:cTn id="67" dur="500"/>
                                        <p:tgtEl>
                                          <p:spTgt spid="30">
                                            <p:txEl>
                                              <p:pRg st="3" end="3"/>
                                            </p:txEl>
                                          </p:spTgt>
                                        </p:tgtEl>
                                      </p:cBhvr>
                                    </p:animEffect>
                                  </p:childTnLst>
                                </p:cTn>
                              </p:par>
                              <p:par>
                                <p:cTn id="68" presetID="18" presetClass="entr" presetSubtype="12" fill="hold" nodeType="withEffect">
                                  <p:stCondLst>
                                    <p:cond delay="0"/>
                                  </p:stCondLst>
                                  <p:childTnLst>
                                    <p:set>
                                      <p:cBhvr>
                                        <p:cTn id="69" dur="1" fill="hold">
                                          <p:stCondLst>
                                            <p:cond delay="0"/>
                                          </p:stCondLst>
                                        </p:cTn>
                                        <p:tgtEl>
                                          <p:spTgt spid="30">
                                            <p:txEl>
                                              <p:pRg st="4" end="4"/>
                                            </p:txEl>
                                          </p:spTgt>
                                        </p:tgtEl>
                                        <p:attrNameLst>
                                          <p:attrName>style.visibility</p:attrName>
                                        </p:attrNameLst>
                                      </p:cBhvr>
                                      <p:to>
                                        <p:strVal val="visible"/>
                                      </p:to>
                                    </p:set>
                                    <p:animEffect transition="in" filter="strips(downLeft)">
                                      <p:cBhvr>
                                        <p:cTn id="70" dur="500"/>
                                        <p:tgtEl>
                                          <p:spTgt spid="30">
                                            <p:txEl>
                                              <p:pRg st="4" end="4"/>
                                            </p:txEl>
                                          </p:spTgt>
                                        </p:tgtEl>
                                      </p:cBhvr>
                                    </p:animEffect>
                                  </p:childTnLst>
                                </p:cTn>
                              </p:par>
                              <p:par>
                                <p:cTn id="71" presetID="18" presetClass="entr" presetSubtype="12" fill="hold" nodeType="withEffect">
                                  <p:stCondLst>
                                    <p:cond delay="0"/>
                                  </p:stCondLst>
                                  <p:childTnLst>
                                    <p:set>
                                      <p:cBhvr>
                                        <p:cTn id="72" dur="1" fill="hold">
                                          <p:stCondLst>
                                            <p:cond delay="0"/>
                                          </p:stCondLst>
                                        </p:cTn>
                                        <p:tgtEl>
                                          <p:spTgt spid="30">
                                            <p:txEl>
                                              <p:pRg st="5" end="5"/>
                                            </p:txEl>
                                          </p:spTgt>
                                        </p:tgtEl>
                                        <p:attrNameLst>
                                          <p:attrName>style.visibility</p:attrName>
                                        </p:attrNameLst>
                                      </p:cBhvr>
                                      <p:to>
                                        <p:strVal val="visible"/>
                                      </p:to>
                                    </p:set>
                                    <p:animEffect transition="in" filter="strips(downLeft)">
                                      <p:cBhvr>
                                        <p:cTn id="73" dur="500"/>
                                        <p:tgtEl>
                                          <p:spTgt spid="30">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12" fill="hold" nodeType="clickEffect">
                                  <p:stCondLst>
                                    <p:cond delay="0"/>
                                  </p:stCondLst>
                                  <p:childTnLst>
                                    <p:set>
                                      <p:cBhvr>
                                        <p:cTn id="77" dur="1" fill="hold">
                                          <p:stCondLst>
                                            <p:cond delay="0"/>
                                          </p:stCondLst>
                                        </p:cTn>
                                        <p:tgtEl>
                                          <p:spTgt spid="30">
                                            <p:txEl>
                                              <p:pRg st="6" end="6"/>
                                            </p:txEl>
                                          </p:spTgt>
                                        </p:tgtEl>
                                        <p:attrNameLst>
                                          <p:attrName>style.visibility</p:attrName>
                                        </p:attrNameLst>
                                      </p:cBhvr>
                                      <p:to>
                                        <p:strVal val="visible"/>
                                      </p:to>
                                    </p:set>
                                    <p:animEffect transition="in" filter="strips(downLeft)">
                                      <p:cBhvr>
                                        <p:cTn id="78" dur="500"/>
                                        <p:tgtEl>
                                          <p:spTgt spid="30">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30">
                                            <p:txEl>
                                              <p:pRg st="7" end="7"/>
                                            </p:txEl>
                                          </p:spTgt>
                                        </p:tgtEl>
                                        <p:attrNameLst>
                                          <p:attrName>style.visibility</p:attrName>
                                        </p:attrNameLst>
                                      </p:cBhvr>
                                      <p:to>
                                        <p:strVal val="visible"/>
                                      </p:to>
                                    </p:set>
                                    <p:animEffect transition="in" filter="strips(downLeft)">
                                      <p:cBhvr>
                                        <p:cTn id="83" dur="500"/>
                                        <p:tgtEl>
                                          <p:spTgt spid="30">
                                            <p:txEl>
                                              <p:pRg st="7" end="7"/>
                                            </p:txEl>
                                          </p:spTgt>
                                        </p:tgtEl>
                                      </p:cBhvr>
                                    </p:animEffect>
                                  </p:childTnLst>
                                </p:cTn>
                              </p:par>
                              <p:par>
                                <p:cTn id="84" presetID="18" presetClass="entr" presetSubtype="12" fill="hold" nodeType="withEffect">
                                  <p:stCondLst>
                                    <p:cond delay="0"/>
                                  </p:stCondLst>
                                  <p:childTnLst>
                                    <p:set>
                                      <p:cBhvr>
                                        <p:cTn id="85" dur="1" fill="hold">
                                          <p:stCondLst>
                                            <p:cond delay="0"/>
                                          </p:stCondLst>
                                        </p:cTn>
                                        <p:tgtEl>
                                          <p:spTgt spid="30">
                                            <p:txEl>
                                              <p:pRg st="8" end="8"/>
                                            </p:txEl>
                                          </p:spTgt>
                                        </p:tgtEl>
                                        <p:attrNameLst>
                                          <p:attrName>style.visibility</p:attrName>
                                        </p:attrNameLst>
                                      </p:cBhvr>
                                      <p:to>
                                        <p:strVal val="visible"/>
                                      </p:to>
                                    </p:set>
                                    <p:animEffect transition="in" filter="strips(downLeft)">
                                      <p:cBhvr>
                                        <p:cTn id="86" dur="500"/>
                                        <p:tgtEl>
                                          <p:spTgt spid="30">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44" grpId="0" animBg="1"/>
      <p:bldP spid="32" grpId="0" animBg="1"/>
      <p:bldP spid="17"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Matrix\Downloads\sowda.png"/>
          <p:cNvPicPr>
            <a:picLocks noChangeAspect="1" noChangeArrowheads="1"/>
          </p:cNvPicPr>
          <p:nvPr/>
        </p:nvPicPr>
        <p:blipFill>
          <a:blip r:embed="rId2" cstate="print"/>
          <a:srcRect/>
          <a:stretch>
            <a:fillRect/>
          </a:stretch>
        </p:blipFill>
        <p:spPr bwMode="auto">
          <a:xfrm>
            <a:off x="4714875" y="285750"/>
            <a:ext cx="4229100" cy="2825750"/>
          </a:xfrm>
          <a:prstGeom prst="rect">
            <a:avLst/>
          </a:prstGeom>
          <a:noFill/>
          <a:ln w="9525">
            <a:noFill/>
            <a:miter lim="800000"/>
            <a:headEnd/>
            <a:tailEnd/>
          </a:ln>
        </p:spPr>
      </p:pic>
      <p:pic>
        <p:nvPicPr>
          <p:cNvPr id="25603" name="Picture 3" descr="C:\Users\Matrix\Downloads\sowda 1.jpg"/>
          <p:cNvPicPr>
            <a:picLocks noChangeAspect="1" noChangeArrowheads="1"/>
          </p:cNvPicPr>
          <p:nvPr/>
        </p:nvPicPr>
        <p:blipFill>
          <a:blip r:embed="rId3" cstate="print"/>
          <a:srcRect/>
          <a:stretch>
            <a:fillRect/>
          </a:stretch>
        </p:blipFill>
        <p:spPr bwMode="auto">
          <a:xfrm>
            <a:off x="285750" y="357188"/>
            <a:ext cx="4214813" cy="2786062"/>
          </a:xfrm>
          <a:prstGeom prst="rect">
            <a:avLst/>
          </a:prstGeom>
          <a:noFill/>
          <a:ln w="9525">
            <a:noFill/>
            <a:miter lim="800000"/>
            <a:headEnd/>
            <a:tailEnd/>
          </a:ln>
        </p:spPr>
      </p:pic>
      <p:sp>
        <p:nvSpPr>
          <p:cNvPr id="25604" name="TextBox 5"/>
          <p:cNvSpPr txBox="1">
            <a:spLocks noChangeArrowheads="1"/>
          </p:cNvSpPr>
          <p:nvPr/>
        </p:nvSpPr>
        <p:spPr bwMode="auto">
          <a:xfrm>
            <a:off x="49759" y="3214688"/>
            <a:ext cx="9130753" cy="369332"/>
          </a:xfrm>
          <a:prstGeom prst="rect">
            <a:avLst/>
          </a:prstGeom>
          <a:noFill/>
          <a:ln w="9525">
            <a:noFill/>
            <a:miter lim="800000"/>
            <a:headEnd/>
            <a:tailEnd/>
          </a:ln>
        </p:spPr>
        <p:txBody>
          <a:bodyPr wrap="square">
            <a:spAutoFit/>
          </a:bodyPr>
          <a:lstStyle/>
          <a:p>
            <a:r>
              <a:rPr lang="en-US" dirty="0" smtClean="0"/>
              <a:t>Man demonstrating the difference in color and appearance of his hands and legs due to </a:t>
            </a:r>
            <a:r>
              <a:rPr lang="en-US" dirty="0" err="1" smtClean="0"/>
              <a:t>sowda</a:t>
            </a:r>
            <a:endParaRPr lang="ar-EG" b="1" dirty="0">
              <a:cs typeface="Arial" pitchFamily="34" charset="0"/>
            </a:endParaRPr>
          </a:p>
        </p:txBody>
      </p:sp>
      <p:pic>
        <p:nvPicPr>
          <p:cNvPr id="25606" name="Picture 5" descr="C:\Users\Matrix\Downloads\hypopigmentation in ochocercus.jpg"/>
          <p:cNvPicPr>
            <a:picLocks noChangeAspect="1" noChangeArrowheads="1"/>
          </p:cNvPicPr>
          <p:nvPr/>
        </p:nvPicPr>
        <p:blipFill>
          <a:blip r:embed="rId4" cstate="print"/>
          <a:srcRect/>
          <a:stretch>
            <a:fillRect/>
          </a:stretch>
        </p:blipFill>
        <p:spPr bwMode="auto">
          <a:xfrm>
            <a:off x="428625" y="3714750"/>
            <a:ext cx="4214813" cy="2500313"/>
          </a:xfrm>
          <a:prstGeom prst="rect">
            <a:avLst/>
          </a:prstGeom>
          <a:noFill/>
          <a:ln w="9525">
            <a:noFill/>
            <a:miter lim="800000"/>
            <a:headEnd/>
            <a:tailEnd/>
          </a:ln>
        </p:spPr>
      </p:pic>
      <p:sp>
        <p:nvSpPr>
          <p:cNvPr id="25607" name="TextBox 8"/>
          <p:cNvSpPr txBox="1">
            <a:spLocks noChangeArrowheads="1"/>
          </p:cNvSpPr>
          <p:nvPr/>
        </p:nvSpPr>
        <p:spPr bwMode="auto">
          <a:xfrm>
            <a:off x="1547664" y="6309320"/>
            <a:ext cx="3929063" cy="400050"/>
          </a:xfrm>
          <a:prstGeom prst="rect">
            <a:avLst/>
          </a:prstGeom>
          <a:noFill/>
          <a:ln w="9525">
            <a:noFill/>
            <a:miter lim="800000"/>
            <a:headEnd/>
            <a:tailEnd/>
          </a:ln>
        </p:spPr>
        <p:txBody>
          <a:bodyPr>
            <a:spAutoFit/>
          </a:bodyPr>
          <a:lstStyle/>
          <a:p>
            <a:pPr algn="ctr" rtl="0"/>
            <a:r>
              <a:rPr lang="en-US" sz="2000" b="1" dirty="0">
                <a:cs typeface="Arial" pitchFamily="34" charset="0"/>
              </a:rPr>
              <a:t>Leopard (</a:t>
            </a:r>
            <a:r>
              <a:rPr lang="en-US" sz="2000" b="1" dirty="0" err="1">
                <a:cs typeface="Arial" pitchFamily="34" charset="0"/>
              </a:rPr>
              <a:t>Hypopigmentation</a:t>
            </a:r>
            <a:r>
              <a:rPr lang="en-US" sz="2000" b="1" dirty="0">
                <a:cs typeface="Arial" pitchFamily="34" charset="0"/>
              </a:rPr>
              <a:t>)</a:t>
            </a:r>
            <a:endParaRPr lang="ar-EG" sz="2000" b="1" dirty="0">
              <a:cs typeface="Arial" pitchFamily="34" charset="0"/>
            </a:endParaRPr>
          </a:p>
        </p:txBody>
      </p:sp>
      <p:sp>
        <p:nvSpPr>
          <p:cNvPr id="8" name="Slide Number Placeholder 7"/>
          <p:cNvSpPr>
            <a:spLocks noGrp="1"/>
          </p:cNvSpPr>
          <p:nvPr>
            <p:ph type="sldNum" sz="quarter" idx="12"/>
          </p:nvPr>
        </p:nvSpPr>
        <p:spPr/>
        <p:txBody>
          <a:bodyPr/>
          <a:lstStyle/>
          <a:p>
            <a:pPr>
              <a:defRPr/>
            </a:pPr>
            <a:fld id="{B4AD496A-3B91-4346-B975-B1662C7786B9}" type="slidenum">
              <a:rPr lang="ar-EG"/>
              <a:pPr>
                <a:defRPr/>
              </a:pPr>
              <a:t>20</a:t>
            </a:fld>
            <a:endParaRPr lang="ar-EG"/>
          </a:p>
        </p:txBody>
      </p:sp>
      <p:pic>
        <p:nvPicPr>
          <p:cNvPr id="5122" name="Picture 2" descr="Image result for Leopard (Hypopigmentation) Onchocerca volvulus&quot;"/>
          <p:cNvPicPr>
            <a:picLocks noChangeAspect="1" noChangeArrowheads="1"/>
          </p:cNvPicPr>
          <p:nvPr/>
        </p:nvPicPr>
        <p:blipFill>
          <a:blip r:embed="rId5" cstate="print"/>
          <a:srcRect/>
          <a:stretch>
            <a:fillRect/>
          </a:stretch>
        </p:blipFill>
        <p:spPr bwMode="auto">
          <a:xfrm>
            <a:off x="5220072" y="3717032"/>
            <a:ext cx="2664296" cy="289942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trips(downLeft)">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strips(downLeft)">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strips(downLeft)">
                                      <p:cBhvr>
                                        <p:cTn id="17" dur="500"/>
                                        <p:tgtEl>
                                          <p:spTgt spid="2560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strips(downLeft)">
                                      <p:cBhvr>
                                        <p:cTn id="22" dur="500"/>
                                        <p:tgtEl>
                                          <p:spTgt spid="25606"/>
                                        </p:tgtEl>
                                      </p:cBhvr>
                                    </p:animEffect>
                                  </p:childTnLst>
                                </p:cTn>
                              </p:par>
                              <p:par>
                                <p:cTn id="23" presetID="18" presetClass="entr" presetSubtype="12"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strips(downLeft)">
                                      <p:cBhvr>
                                        <p:cTn id="25" dur="5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5607"/>
                                        </p:tgtEl>
                                        <p:attrNameLst>
                                          <p:attrName>style.visibility</p:attrName>
                                        </p:attrNameLst>
                                      </p:cBhvr>
                                      <p:to>
                                        <p:strVal val="visible"/>
                                      </p:to>
                                    </p:set>
                                    <p:animEffect transition="in" filter="strips(downLeft)">
                                      <p:cBhvr>
                                        <p:cTn id="30"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3240" y="357166"/>
            <a:ext cx="2857520" cy="52322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fontAlgn="auto">
              <a:spcBef>
                <a:spcPts val="0"/>
              </a:spcBef>
              <a:spcAft>
                <a:spcPts val="0"/>
              </a:spcAft>
              <a:defRPr/>
            </a:pPr>
            <a:r>
              <a:rPr lang="en-US" sz="2800" dirty="0" err="1">
                <a:solidFill>
                  <a:srgbClr val="C00000"/>
                </a:solidFill>
                <a:latin typeface="Arial" pitchFamily="34" charset="0"/>
                <a:cs typeface="Arial" pitchFamily="34" charset="0"/>
              </a:rPr>
              <a:t>2- Eye lesions</a:t>
            </a:r>
            <a:endParaRPr lang="ar-EG" sz="2800" dirty="0" err="1">
              <a:solidFill>
                <a:srgbClr val="C00000"/>
              </a:solidFill>
              <a:latin typeface="Arial" pitchFamily="34" charset="0"/>
              <a:cs typeface="Arial" pitchFamily="34" charset="0"/>
            </a:endParaRPr>
          </a:p>
        </p:txBody>
      </p:sp>
      <p:sp>
        <p:nvSpPr>
          <p:cNvPr id="26629" name="TextBox 4"/>
          <p:cNvSpPr txBox="1">
            <a:spLocks noChangeArrowheads="1"/>
          </p:cNvSpPr>
          <p:nvPr/>
        </p:nvSpPr>
        <p:spPr bwMode="auto">
          <a:xfrm>
            <a:off x="357188" y="1785938"/>
            <a:ext cx="8143875" cy="3785652"/>
          </a:xfrm>
          <a:prstGeom prst="rect">
            <a:avLst/>
          </a:prstGeom>
          <a:noFill/>
          <a:ln w="9525">
            <a:noFill/>
            <a:miter lim="800000"/>
            <a:headEnd/>
            <a:tailEnd/>
          </a:ln>
        </p:spPr>
        <p:txBody>
          <a:bodyPr>
            <a:spAutoFit/>
          </a:bodyPr>
          <a:lstStyle/>
          <a:p>
            <a:pPr marL="812800" lvl="2" indent="-514350" algn="just" rtl="0">
              <a:lnSpc>
                <a:spcPct val="200000"/>
              </a:lnSpc>
              <a:buClr>
                <a:srgbClr val="C00000"/>
              </a:buClr>
              <a:buSzPct val="95000"/>
              <a:buFont typeface="Wingdings" pitchFamily="2" charset="2"/>
              <a:buChar char="Ø"/>
            </a:pPr>
            <a:r>
              <a:rPr lang="en-US" sz="2400" b="1" dirty="0">
                <a:solidFill>
                  <a:srgbClr val="000066"/>
                </a:solidFill>
                <a:cs typeface="Arial" pitchFamily="34" charset="0"/>
              </a:rPr>
              <a:t>Due to immunologic response to microfilaria that invade the eye.</a:t>
            </a:r>
          </a:p>
          <a:p>
            <a:pPr marL="812800" lvl="2" indent="-514350" algn="just" rtl="0">
              <a:lnSpc>
                <a:spcPct val="200000"/>
              </a:lnSpc>
              <a:buClr>
                <a:srgbClr val="C00000"/>
              </a:buClr>
              <a:buSzPct val="95000"/>
              <a:buFont typeface="Wingdings" pitchFamily="2" charset="2"/>
              <a:buChar char="Ø"/>
            </a:pPr>
            <a:r>
              <a:rPr lang="en-US" sz="2400" b="1" dirty="0">
                <a:solidFill>
                  <a:srgbClr val="000066"/>
                </a:solidFill>
                <a:cs typeface="Arial" pitchFamily="34" charset="0"/>
              </a:rPr>
              <a:t>Microfilaria invades many parts of the eye </a:t>
            </a:r>
            <a:r>
              <a:rPr lang="en-US" sz="2400" b="1" dirty="0">
                <a:solidFill>
                  <a:srgbClr val="FF0000"/>
                </a:solidFill>
                <a:cs typeface="Arial" pitchFamily="34" charset="0"/>
                <a:sym typeface="Wingdings" pitchFamily="2" charset="2"/>
              </a:rPr>
              <a:t></a:t>
            </a:r>
            <a:r>
              <a:rPr lang="en-US" sz="2400" b="1" dirty="0">
                <a:solidFill>
                  <a:srgbClr val="000066"/>
                </a:solidFill>
                <a:cs typeface="Arial" pitchFamily="34" charset="0"/>
              </a:rPr>
              <a:t> </a:t>
            </a:r>
            <a:r>
              <a:rPr lang="en-US" sz="2400" b="1" dirty="0" err="1">
                <a:solidFill>
                  <a:srgbClr val="000066"/>
                </a:solidFill>
                <a:cs typeface="Arial" pitchFamily="34" charset="0"/>
              </a:rPr>
              <a:t>keratitis</a:t>
            </a:r>
            <a:r>
              <a:rPr lang="en-US" sz="2400" b="1" dirty="0">
                <a:solidFill>
                  <a:srgbClr val="000066"/>
                </a:solidFill>
                <a:cs typeface="Arial" pitchFamily="34" charset="0"/>
              </a:rPr>
              <a:t> with corneal opacity </a:t>
            </a:r>
            <a:r>
              <a:rPr lang="en-US" sz="2400" b="1" dirty="0">
                <a:solidFill>
                  <a:srgbClr val="FF0000"/>
                </a:solidFill>
                <a:cs typeface="Arial" pitchFamily="34" charset="0"/>
                <a:sym typeface="Wingdings" pitchFamily="2" charset="2"/>
              </a:rPr>
              <a:t></a:t>
            </a:r>
            <a:r>
              <a:rPr lang="en-US" sz="2400" b="1" dirty="0">
                <a:solidFill>
                  <a:srgbClr val="000066"/>
                </a:solidFill>
                <a:cs typeface="Arial" pitchFamily="34" charset="0"/>
              </a:rPr>
              <a:t> </a:t>
            </a:r>
            <a:r>
              <a:rPr lang="en-US" sz="2400" b="1" dirty="0" err="1" smtClean="0">
                <a:solidFill>
                  <a:srgbClr val="000066"/>
                </a:solidFill>
                <a:cs typeface="Arial" pitchFamily="34" charset="0"/>
              </a:rPr>
              <a:t>chorioretinitis</a:t>
            </a:r>
            <a:r>
              <a:rPr lang="en-US" sz="2400" b="1" dirty="0" smtClean="0">
                <a:solidFill>
                  <a:srgbClr val="000066"/>
                </a:solidFill>
                <a:cs typeface="Arial" pitchFamily="34" charset="0"/>
              </a:rPr>
              <a:t> </a:t>
            </a:r>
            <a:r>
              <a:rPr lang="en-US" sz="2400" b="1" dirty="0">
                <a:solidFill>
                  <a:srgbClr val="000066"/>
                </a:solidFill>
                <a:cs typeface="Arial" pitchFamily="34" charset="0"/>
              </a:rPr>
              <a:t>with degenerative changes and optic neuritis </a:t>
            </a:r>
            <a:r>
              <a:rPr lang="en-US" sz="2400" b="1" dirty="0">
                <a:solidFill>
                  <a:srgbClr val="FF0000"/>
                </a:solidFill>
                <a:cs typeface="Arial" pitchFamily="34" charset="0"/>
                <a:sym typeface="Wingdings" pitchFamily="2" charset="2"/>
              </a:rPr>
              <a:t></a:t>
            </a:r>
            <a:r>
              <a:rPr lang="en-US" sz="2400" b="1" dirty="0">
                <a:solidFill>
                  <a:srgbClr val="000066"/>
                </a:solidFill>
                <a:cs typeface="Arial" pitchFamily="34" charset="0"/>
              </a:rPr>
              <a:t> blindness. </a:t>
            </a:r>
            <a:endParaRPr lang="ar-EG" sz="2400" dirty="0">
              <a:cs typeface="Arial" pitchFamily="34" charset="0"/>
            </a:endParaRPr>
          </a:p>
        </p:txBody>
      </p:sp>
      <p:sp>
        <p:nvSpPr>
          <p:cNvPr id="6" name="Slide Number Placeholder 5"/>
          <p:cNvSpPr>
            <a:spLocks noGrp="1"/>
          </p:cNvSpPr>
          <p:nvPr>
            <p:ph type="sldNum" sz="quarter" idx="12"/>
          </p:nvPr>
        </p:nvSpPr>
        <p:spPr/>
        <p:txBody>
          <a:bodyPr/>
          <a:lstStyle/>
          <a:p>
            <a:pPr>
              <a:defRPr/>
            </a:pPr>
            <a:fld id="{F1D596FC-EEE7-481B-8EF5-80DE32DE8714}" type="slidenum">
              <a:rPr lang="ar-EG"/>
              <a:pPr>
                <a:defRPr/>
              </a:pPr>
              <a:t>21</a:t>
            </a:fld>
            <a:endParaRPr lang="ar-EG"/>
          </a:p>
        </p:txBody>
      </p:sp>
      <p:sp>
        <p:nvSpPr>
          <p:cNvPr id="9" name="TextBox 8"/>
          <p:cNvSpPr txBox="1"/>
          <p:nvPr/>
        </p:nvSpPr>
        <p:spPr>
          <a:xfrm>
            <a:off x="1357290" y="1071546"/>
            <a:ext cx="7000924" cy="52322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en-US" sz="2800" dirty="0" err="1">
                <a:solidFill>
                  <a:srgbClr val="C00000"/>
                </a:solidFill>
                <a:latin typeface="Arial" pitchFamily="34" charset="0"/>
                <a:cs typeface="Arial" pitchFamily="34" charset="0"/>
              </a:rPr>
              <a:t>River blindness or Sudanese blindness</a:t>
            </a:r>
            <a:endParaRPr lang="ar-EG" sz="2800" dirty="0" err="1">
              <a:solidFill>
                <a:srgbClr val="C00000"/>
              </a:solidFill>
              <a:latin typeface="Arial"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9">
                                            <p:txEl>
                                              <p:pRg st="0" end="0"/>
                                            </p:txEl>
                                          </p:spTgt>
                                        </p:tgtEl>
                                        <p:attrNameLst>
                                          <p:attrName>style.visibility</p:attrName>
                                        </p:attrNameLst>
                                      </p:cBhvr>
                                      <p:to>
                                        <p:strVal val="visible"/>
                                      </p:to>
                                    </p:set>
                                    <p:animEffect transition="in" filter="wipe(down)">
                                      <p:cBhvr>
                                        <p:cTn id="17" dur="500"/>
                                        <p:tgtEl>
                                          <p:spTgt spid="26629">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6629">
                                            <p:txEl>
                                              <p:pRg st="1" end="1"/>
                                            </p:txEl>
                                          </p:spTgt>
                                        </p:tgtEl>
                                        <p:attrNameLst>
                                          <p:attrName>style.visibility</p:attrName>
                                        </p:attrNameLst>
                                      </p:cBhvr>
                                      <p:to>
                                        <p:strVal val="visible"/>
                                      </p:to>
                                    </p:set>
                                    <p:animEffect transition="in" filter="wipe(down)">
                                      <p:cBhvr>
                                        <p:cTn id="20" dur="500"/>
                                        <p:tgtEl>
                                          <p:spTgt spid="266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629" grpId="0" build="p"/>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4438" y="5857875"/>
            <a:ext cx="6929437" cy="523875"/>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ctr" rtl="0" fontAlgn="auto">
              <a:spcBef>
                <a:spcPts val="0"/>
              </a:spcBef>
              <a:spcAft>
                <a:spcPts val="0"/>
              </a:spcAft>
              <a:defRPr/>
            </a:pPr>
            <a:r>
              <a:rPr lang="en-US" sz="2800" b="1" dirty="0">
                <a:solidFill>
                  <a:srgbClr val="000066"/>
                </a:solidFill>
                <a:latin typeface="Arial" pitchFamily="34" charset="0"/>
                <a:cs typeface="Arial" pitchFamily="34" charset="0"/>
              </a:rPr>
              <a:t>River blindness or Sudanese blindness</a:t>
            </a:r>
            <a:endParaRPr lang="ar-EG" sz="2800" dirty="0"/>
          </a:p>
        </p:txBody>
      </p:sp>
      <p:pic>
        <p:nvPicPr>
          <p:cNvPr id="27651" name="Picture 1" descr="C:\Users\Matrix\Downloads\river blindness.jpg"/>
          <p:cNvPicPr>
            <a:picLocks noChangeAspect="1" noChangeArrowheads="1"/>
          </p:cNvPicPr>
          <p:nvPr/>
        </p:nvPicPr>
        <p:blipFill>
          <a:blip r:embed="rId2" cstate="print"/>
          <a:srcRect/>
          <a:stretch>
            <a:fillRect/>
          </a:stretch>
        </p:blipFill>
        <p:spPr bwMode="auto">
          <a:xfrm>
            <a:off x="3779912" y="836712"/>
            <a:ext cx="5015801" cy="321525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B19C18E-2072-4C88-9796-5C483D186B2E}" type="slidenum">
              <a:rPr lang="ar-EG"/>
              <a:pPr>
                <a:defRPr/>
              </a:pPr>
              <a:t>22</a:t>
            </a:fld>
            <a:endParaRPr lang="ar-EG"/>
          </a:p>
        </p:txBody>
      </p:sp>
      <p:pic>
        <p:nvPicPr>
          <p:cNvPr id="2050" name="Picture 2"/>
          <p:cNvPicPr>
            <a:picLocks noChangeAspect="1" noChangeArrowheads="1"/>
          </p:cNvPicPr>
          <p:nvPr/>
        </p:nvPicPr>
        <p:blipFill>
          <a:blip r:embed="rId3" cstate="print"/>
          <a:srcRect/>
          <a:stretch>
            <a:fillRect/>
          </a:stretch>
        </p:blipFill>
        <p:spPr bwMode="auto">
          <a:xfrm>
            <a:off x="251520" y="2564904"/>
            <a:ext cx="3460208" cy="2690242"/>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trips(downLeft)">
                                      <p:cBhvr>
                                        <p:cTn id="7" dur="500"/>
                                        <p:tgtEl>
                                          <p:spTgt spid="2765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strips(downLeft)">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500042"/>
            <a:ext cx="4666840" cy="523220"/>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en-US" sz="2800" dirty="0" err="1">
                <a:solidFill>
                  <a:srgbClr val="C00000"/>
                </a:solidFill>
                <a:latin typeface="Arial" pitchFamily="34" charset="0"/>
                <a:cs typeface="Arial" pitchFamily="34" charset="0"/>
              </a:rPr>
              <a:t>Laboratory diagnosis</a:t>
            </a:r>
            <a:endParaRPr lang="ar-EG" sz="2800" dirty="0" err="1">
              <a:solidFill>
                <a:srgbClr val="C00000"/>
              </a:solidFill>
              <a:latin typeface="Arial" pitchFamily="34" charset="0"/>
              <a:cs typeface="Arial" pitchFamily="34" charset="0"/>
            </a:endParaRPr>
          </a:p>
        </p:txBody>
      </p:sp>
      <p:cxnSp>
        <p:nvCxnSpPr>
          <p:cNvPr id="5" name="Straight Connector 4"/>
          <p:cNvCxnSpPr/>
          <p:nvPr/>
        </p:nvCxnSpPr>
        <p:spPr>
          <a:xfrm rot="5400000">
            <a:off x="4215607" y="1213644"/>
            <a:ext cx="285750"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714500" y="1357313"/>
            <a:ext cx="2643188"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57688" y="1357313"/>
            <a:ext cx="3143250"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606551" y="1463675"/>
            <a:ext cx="214312"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7394576" y="1463675"/>
            <a:ext cx="214312"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85875" y="1643063"/>
            <a:ext cx="1071563" cy="4619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Direct</a:t>
            </a:r>
          </a:p>
        </p:txBody>
      </p:sp>
      <p:sp>
        <p:nvSpPr>
          <p:cNvPr id="20" name="TextBox 19"/>
          <p:cNvSpPr txBox="1"/>
          <p:nvPr/>
        </p:nvSpPr>
        <p:spPr>
          <a:xfrm>
            <a:off x="214313" y="2643188"/>
            <a:ext cx="3429000" cy="3416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rtl="0" fontAlgn="auto">
              <a:lnSpc>
                <a:spcPct val="150000"/>
              </a:lnSpc>
              <a:spcBef>
                <a:spcPts val="0"/>
              </a:spcBef>
              <a:spcAft>
                <a:spcPts val="0"/>
              </a:spcAft>
              <a:buClr>
                <a:srgbClr val="C00000"/>
              </a:buClr>
              <a:buFont typeface="Wingdings" pitchFamily="2" charset="2"/>
              <a:buChar char="Ø"/>
              <a:defRPr/>
            </a:pPr>
            <a:r>
              <a:rPr lang="en-US" b="1" dirty="0">
                <a:solidFill>
                  <a:srgbClr val="002060"/>
                </a:solidFill>
                <a:latin typeface="Arial" pitchFamily="34" charset="0"/>
                <a:cs typeface="Arial" pitchFamily="34" charset="0"/>
              </a:rPr>
              <a:t>Demonstration of microfilaria in aspirate of nodules or skin </a:t>
            </a:r>
            <a:r>
              <a:rPr lang="en-US" b="1" dirty="0" smtClean="0">
                <a:solidFill>
                  <a:srgbClr val="002060"/>
                </a:solidFill>
                <a:latin typeface="Arial" pitchFamily="34" charset="0"/>
                <a:cs typeface="Arial" pitchFamily="34" charset="0"/>
              </a:rPr>
              <a:t>snips.</a:t>
            </a:r>
          </a:p>
          <a:p>
            <a:pPr algn="just" rtl="0" fontAlgn="auto">
              <a:lnSpc>
                <a:spcPct val="150000"/>
              </a:lnSpc>
              <a:spcBef>
                <a:spcPts val="0"/>
              </a:spcBef>
              <a:spcAft>
                <a:spcPts val="0"/>
              </a:spcAft>
              <a:buClr>
                <a:srgbClr val="C00000"/>
              </a:buClr>
              <a:buFont typeface="Wingdings" pitchFamily="2" charset="2"/>
              <a:buChar char="Ø"/>
              <a:defRPr/>
            </a:pPr>
            <a:r>
              <a:rPr lang="en-US" b="1" dirty="0" smtClean="0">
                <a:solidFill>
                  <a:srgbClr val="002060"/>
                </a:solidFill>
                <a:latin typeface="Arial" pitchFamily="34" charset="0"/>
                <a:cs typeface="Arial" pitchFamily="34" charset="0"/>
              </a:rPr>
              <a:t>Determination </a:t>
            </a:r>
            <a:r>
              <a:rPr lang="en-US" b="1" dirty="0">
                <a:solidFill>
                  <a:srgbClr val="002060"/>
                </a:solidFill>
                <a:latin typeface="Arial" pitchFamily="34" charset="0"/>
                <a:cs typeface="Arial" pitchFamily="34" charset="0"/>
              </a:rPr>
              <a:t>of adult in excised </a:t>
            </a:r>
            <a:r>
              <a:rPr lang="en-US" b="1" dirty="0" smtClean="0">
                <a:solidFill>
                  <a:srgbClr val="002060"/>
                </a:solidFill>
                <a:latin typeface="Arial" pitchFamily="34" charset="0"/>
                <a:cs typeface="Arial" pitchFamily="34" charset="0"/>
              </a:rPr>
              <a:t>nodule.</a:t>
            </a:r>
            <a:endParaRPr lang="en-US" b="1" dirty="0">
              <a:solidFill>
                <a:srgbClr val="002060"/>
              </a:solidFill>
              <a:latin typeface="Arial" pitchFamily="34" charset="0"/>
              <a:cs typeface="Arial" pitchFamily="34" charset="0"/>
            </a:endParaRPr>
          </a:p>
          <a:p>
            <a:pPr algn="just" rtl="0" fontAlgn="auto">
              <a:lnSpc>
                <a:spcPct val="150000"/>
              </a:lnSpc>
              <a:spcBef>
                <a:spcPts val="0"/>
              </a:spcBef>
              <a:spcAft>
                <a:spcPts val="0"/>
              </a:spcAft>
              <a:buClr>
                <a:srgbClr val="C00000"/>
              </a:buClr>
              <a:buFont typeface="Wingdings" pitchFamily="2" charset="2"/>
              <a:buChar char="Ø"/>
              <a:defRPr/>
            </a:pPr>
            <a:r>
              <a:rPr lang="en-US" b="1" dirty="0" smtClean="0">
                <a:solidFill>
                  <a:srgbClr val="002060"/>
                </a:solidFill>
                <a:latin typeface="Arial" pitchFamily="34" charset="0"/>
                <a:cs typeface="Arial" pitchFamily="34" charset="0"/>
              </a:rPr>
              <a:t>Eye </a:t>
            </a:r>
            <a:r>
              <a:rPr lang="en-US" b="1" dirty="0">
                <a:solidFill>
                  <a:srgbClr val="002060"/>
                </a:solidFill>
                <a:latin typeface="Arial" pitchFamily="34" charset="0"/>
                <a:cs typeface="Arial" pitchFamily="34" charset="0"/>
              </a:rPr>
              <a:t>examination: presence of microfilariae in cornea and eye chambers.</a:t>
            </a:r>
          </a:p>
        </p:txBody>
      </p:sp>
      <p:sp>
        <p:nvSpPr>
          <p:cNvPr id="21" name="TextBox 20"/>
          <p:cNvSpPr txBox="1"/>
          <p:nvPr/>
        </p:nvSpPr>
        <p:spPr>
          <a:xfrm>
            <a:off x="6715125" y="1571625"/>
            <a:ext cx="1357313" cy="4619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l" rtl="0" fontAlgn="auto">
              <a:spcBef>
                <a:spcPts val="0"/>
              </a:spcBef>
              <a:spcAft>
                <a:spcPts val="0"/>
              </a:spcAft>
              <a:defRPr/>
            </a:pPr>
            <a:r>
              <a:rPr lang="en-US" sz="2400" b="1" dirty="0">
                <a:solidFill>
                  <a:srgbClr val="C00000"/>
                </a:solidFill>
                <a:latin typeface="Arial" pitchFamily="34" charset="0"/>
                <a:cs typeface="Arial" pitchFamily="34" charset="0"/>
              </a:rPr>
              <a:t>Indirect</a:t>
            </a:r>
          </a:p>
        </p:txBody>
      </p:sp>
      <p:sp>
        <p:nvSpPr>
          <p:cNvPr id="11" name="TextBox 10"/>
          <p:cNvSpPr txBox="1"/>
          <p:nvPr/>
        </p:nvSpPr>
        <p:spPr>
          <a:xfrm>
            <a:off x="4500563" y="2428875"/>
            <a:ext cx="4429125" cy="4247317"/>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rtl="0" fontAlgn="auto">
              <a:lnSpc>
                <a:spcPct val="150000"/>
              </a:lnSpc>
              <a:spcBef>
                <a:spcPts val="0"/>
              </a:spcBef>
              <a:spcAft>
                <a:spcPts val="0"/>
              </a:spcAft>
              <a:buClr>
                <a:srgbClr val="C00000"/>
              </a:buClr>
              <a:buFont typeface="Wingdings" pitchFamily="2" charset="2"/>
              <a:buChar char="Ø"/>
              <a:defRPr/>
            </a:pPr>
            <a:r>
              <a:rPr lang="en-US" b="1" dirty="0" err="1">
                <a:solidFill>
                  <a:srgbClr val="002060"/>
                </a:solidFill>
                <a:latin typeface="Arial" pitchFamily="34" charset="0"/>
                <a:cs typeface="Arial" pitchFamily="34" charset="0"/>
              </a:rPr>
              <a:t>Eosinophilia</a:t>
            </a:r>
            <a:r>
              <a:rPr lang="en-US" b="1" dirty="0">
                <a:solidFill>
                  <a:srgbClr val="002060"/>
                </a:solidFill>
                <a:latin typeface="Arial" pitchFamily="34" charset="0"/>
                <a:cs typeface="Arial" pitchFamily="34" charset="0"/>
              </a:rPr>
              <a:t> (20</a:t>
            </a:r>
            <a:r>
              <a:rPr lang="en-US" b="1" dirty="0" smtClean="0">
                <a:solidFill>
                  <a:srgbClr val="002060"/>
                </a:solidFill>
                <a:latin typeface="Arial" pitchFamily="34" charset="0"/>
                <a:cs typeface="Arial" pitchFamily="34" charset="0"/>
              </a:rPr>
              <a:t>%).</a:t>
            </a:r>
          </a:p>
          <a:p>
            <a:pPr algn="just" rtl="0" fontAlgn="auto">
              <a:lnSpc>
                <a:spcPct val="150000"/>
              </a:lnSpc>
              <a:spcBef>
                <a:spcPts val="0"/>
              </a:spcBef>
              <a:spcAft>
                <a:spcPts val="0"/>
              </a:spcAft>
              <a:buClr>
                <a:srgbClr val="C00000"/>
              </a:buClr>
              <a:buFont typeface="Wingdings" pitchFamily="2" charset="2"/>
              <a:buChar char="Ø"/>
              <a:defRPr/>
            </a:pPr>
            <a:r>
              <a:rPr lang="en-US" b="1" dirty="0" smtClean="0">
                <a:solidFill>
                  <a:srgbClr val="002060"/>
                </a:solidFill>
                <a:latin typeface="Arial" pitchFamily="34" charset="0"/>
                <a:cs typeface="Arial" pitchFamily="34" charset="0"/>
              </a:rPr>
              <a:t>Intradermal </a:t>
            </a:r>
            <a:r>
              <a:rPr lang="en-US" b="1" dirty="0">
                <a:solidFill>
                  <a:srgbClr val="002060"/>
                </a:solidFill>
                <a:latin typeface="Arial" pitchFamily="34" charset="0"/>
                <a:cs typeface="Arial" pitchFamily="34" charset="0"/>
              </a:rPr>
              <a:t>test (using </a:t>
            </a:r>
            <a:r>
              <a:rPr lang="en-US" b="1" i="1" dirty="0" smtClean="0">
                <a:solidFill>
                  <a:srgbClr val="002060"/>
                </a:solidFill>
                <a:latin typeface="Arial" pitchFamily="34" charset="0"/>
                <a:cs typeface="Arial" pitchFamily="34" charset="0"/>
              </a:rPr>
              <a:t>Dirofilaria</a:t>
            </a:r>
            <a:r>
              <a:rPr lang="en-US" b="1" dirty="0" smtClean="0">
                <a:solidFill>
                  <a:srgbClr val="002060"/>
                </a:solidFill>
                <a:latin typeface="Arial" pitchFamily="34" charset="0"/>
                <a:cs typeface="Arial" pitchFamily="34" charset="0"/>
              </a:rPr>
              <a:t> antigen).</a:t>
            </a:r>
          </a:p>
          <a:p>
            <a:pPr algn="just" rtl="0" fontAlgn="auto">
              <a:lnSpc>
                <a:spcPct val="150000"/>
              </a:lnSpc>
              <a:spcBef>
                <a:spcPts val="0"/>
              </a:spcBef>
              <a:spcAft>
                <a:spcPts val="0"/>
              </a:spcAft>
              <a:buClr>
                <a:srgbClr val="C00000"/>
              </a:buClr>
              <a:buFont typeface="Wingdings" pitchFamily="2" charset="2"/>
              <a:buChar char="Ø"/>
              <a:defRPr/>
            </a:pPr>
            <a:r>
              <a:rPr lang="en-US" b="1" dirty="0" smtClean="0">
                <a:solidFill>
                  <a:srgbClr val="002060"/>
                </a:solidFill>
                <a:latin typeface="Arial" pitchFamily="34" charset="0"/>
                <a:cs typeface="Arial" pitchFamily="34" charset="0"/>
              </a:rPr>
              <a:t>Serological </a:t>
            </a:r>
            <a:r>
              <a:rPr lang="en-US" b="1" dirty="0">
                <a:solidFill>
                  <a:srgbClr val="002060"/>
                </a:solidFill>
                <a:latin typeface="Arial" pitchFamily="34" charset="0"/>
                <a:cs typeface="Arial" pitchFamily="34" charset="0"/>
              </a:rPr>
              <a:t>tests and </a:t>
            </a:r>
            <a:r>
              <a:rPr lang="en-US" b="1" dirty="0" smtClean="0">
                <a:solidFill>
                  <a:srgbClr val="002060"/>
                </a:solidFill>
                <a:latin typeface="Arial" pitchFamily="34" charset="0"/>
                <a:cs typeface="Arial" pitchFamily="34" charset="0"/>
              </a:rPr>
              <a:t>PCR.</a:t>
            </a:r>
            <a:endParaRPr lang="en-US" b="1" dirty="0">
              <a:solidFill>
                <a:srgbClr val="002060"/>
              </a:solidFill>
              <a:latin typeface="Arial" pitchFamily="34" charset="0"/>
              <a:cs typeface="Arial" pitchFamily="34" charset="0"/>
            </a:endParaRPr>
          </a:p>
          <a:p>
            <a:pPr algn="just" rtl="0" fontAlgn="auto">
              <a:lnSpc>
                <a:spcPct val="150000"/>
              </a:lnSpc>
              <a:spcBef>
                <a:spcPts val="0"/>
              </a:spcBef>
              <a:spcAft>
                <a:spcPts val="0"/>
              </a:spcAft>
              <a:buClr>
                <a:srgbClr val="C00000"/>
              </a:buClr>
              <a:buFont typeface="Wingdings" pitchFamily="2" charset="2"/>
              <a:buChar char="Ø"/>
              <a:defRPr/>
            </a:pPr>
            <a:r>
              <a:rPr lang="en-US" b="1" dirty="0" err="1" smtClean="0">
                <a:solidFill>
                  <a:srgbClr val="C00000"/>
                </a:solidFill>
                <a:latin typeface="Arial" pitchFamily="34" charset="0"/>
                <a:cs typeface="Arial" pitchFamily="34" charset="0"/>
              </a:rPr>
              <a:t>Mazzotti</a:t>
            </a:r>
            <a:r>
              <a:rPr lang="en-US" b="1" dirty="0" smtClean="0">
                <a:solidFill>
                  <a:srgbClr val="C00000"/>
                </a:solidFill>
                <a:latin typeface="Arial" pitchFamily="34" charset="0"/>
                <a:cs typeface="Arial" pitchFamily="34" charset="0"/>
              </a:rPr>
              <a:t> </a:t>
            </a:r>
            <a:r>
              <a:rPr lang="en-US" b="1" dirty="0">
                <a:solidFill>
                  <a:srgbClr val="C00000"/>
                </a:solidFill>
                <a:latin typeface="Arial" pitchFamily="34" charset="0"/>
                <a:cs typeface="Arial" pitchFamily="34" charset="0"/>
              </a:rPr>
              <a:t>test: </a:t>
            </a:r>
            <a:r>
              <a:rPr lang="en-US" b="1" dirty="0">
                <a:solidFill>
                  <a:srgbClr val="002060"/>
                </a:solidFill>
                <a:latin typeface="Arial" pitchFamily="34" charset="0"/>
                <a:cs typeface="Arial" pitchFamily="34" charset="0"/>
              </a:rPr>
              <a:t>50 mg - 100 mg of </a:t>
            </a:r>
            <a:r>
              <a:rPr lang="en-US" b="1" dirty="0" err="1">
                <a:solidFill>
                  <a:srgbClr val="C00000"/>
                </a:solidFill>
                <a:latin typeface="Arial" pitchFamily="34" charset="0"/>
                <a:cs typeface="Arial" pitchFamily="34" charset="0"/>
              </a:rPr>
              <a:t>hetrazan</a:t>
            </a:r>
            <a:r>
              <a:rPr lang="en-US" b="1" dirty="0">
                <a:solidFill>
                  <a:srgbClr val="C00000"/>
                </a:solidFill>
                <a:latin typeface="Arial" pitchFamily="34" charset="0"/>
                <a:cs typeface="Arial" pitchFamily="34" charset="0"/>
              </a:rPr>
              <a:t> </a:t>
            </a:r>
            <a:r>
              <a:rPr lang="en-US" b="1" dirty="0">
                <a:solidFill>
                  <a:srgbClr val="002060"/>
                </a:solidFill>
                <a:latin typeface="Arial" pitchFamily="34" charset="0"/>
                <a:cs typeface="Arial" pitchFamily="34" charset="0"/>
              </a:rPr>
              <a:t>is given orally </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appearance of skin rash, itching within 24 hours (due to death of microfilaria in subcutaneous tissue and liberation of high amount of antigen and toxins). </a:t>
            </a:r>
            <a:endParaRPr lang="ar-EG" dirty="0">
              <a:solidFill>
                <a:srgbClr val="002060"/>
              </a:solidFill>
            </a:endParaRPr>
          </a:p>
        </p:txBody>
      </p:sp>
      <p:cxnSp>
        <p:nvCxnSpPr>
          <p:cNvPr id="17" name="Straight Arrow Connector 16"/>
          <p:cNvCxnSpPr/>
          <p:nvPr/>
        </p:nvCxnSpPr>
        <p:spPr>
          <a:xfrm rot="5400000">
            <a:off x="1535112" y="2392363"/>
            <a:ext cx="21431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323138" y="2178050"/>
            <a:ext cx="21431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37F9453F-15F6-486A-AF35-EC468673E6B0}" type="slidenum">
              <a:rPr lang="ar-EG"/>
              <a:pPr>
                <a:defRPr/>
              </a:pPr>
              <a:t>23</a:t>
            </a:fld>
            <a:endParaRPr lang="ar-EG"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par>
                                <p:cTn id="19" presetID="18" presetClass="entr" presetSubtype="1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500"/>
                                        <p:tgtEl>
                                          <p:spTgt spid="12"/>
                                        </p:tgtEl>
                                      </p:cBhvr>
                                    </p:animEffect>
                                  </p:childTnLst>
                                </p:cTn>
                              </p:par>
                              <p:par>
                                <p:cTn id="22" presetID="18" presetClass="entr" presetSubtype="12"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trips(down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strips(downLeft)">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strips(downLeft)">
                                      <p:cBhvr>
                                        <p:cTn id="44" dur="500"/>
                                        <p:tgtEl>
                                          <p:spTgt spid="2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20">
                                            <p:txEl>
                                              <p:pRg st="2" end="2"/>
                                            </p:txEl>
                                          </p:spTgt>
                                        </p:tgtEl>
                                        <p:attrNameLst>
                                          <p:attrName>style.visibility</p:attrName>
                                        </p:attrNameLst>
                                      </p:cBhvr>
                                      <p:to>
                                        <p:strVal val="visible"/>
                                      </p:to>
                                    </p:set>
                                    <p:animEffect transition="in" filter="strips(downLeft)">
                                      <p:cBhvr>
                                        <p:cTn id="49" dur="500"/>
                                        <p:tgtEl>
                                          <p:spTgt spid="20">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strips(downLeft)">
                                      <p:cBhvr>
                                        <p:cTn id="54" dur="500"/>
                                        <p:tgtEl>
                                          <p:spTgt spid="21"/>
                                        </p:tgtEl>
                                      </p:cBhvr>
                                    </p:animEffect>
                                  </p:childTnLst>
                                </p:cTn>
                              </p:par>
                              <p:par>
                                <p:cTn id="55" presetID="18" presetClass="entr" presetSubtype="12"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strips(down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strips(downLeft)">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strips(downLeft)">
                                      <p:cBhvr>
                                        <p:cTn id="67" dur="500"/>
                                        <p:tgtEl>
                                          <p:spTgt spid="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1">
                                            <p:txEl>
                                              <p:pRg st="2" end="2"/>
                                            </p:txEl>
                                          </p:spTgt>
                                        </p:tgtEl>
                                        <p:attrNameLst>
                                          <p:attrName>style.visibility</p:attrName>
                                        </p:attrNameLst>
                                      </p:cBhvr>
                                      <p:to>
                                        <p:strVal val="visible"/>
                                      </p:to>
                                    </p:set>
                                    <p:animEffect transition="in" filter="strips(downLeft)">
                                      <p:cBhvr>
                                        <p:cTn id="72" dur="500"/>
                                        <p:tgtEl>
                                          <p:spTgt spid="1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strips(downLeft)">
                                      <p:cBhvr>
                                        <p:cTn id="7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6116" y="571480"/>
            <a:ext cx="2500330" cy="646331"/>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rtl="0" fontAlgn="auto">
              <a:spcBef>
                <a:spcPts val="0"/>
              </a:spcBef>
              <a:spcAft>
                <a:spcPts val="0"/>
              </a:spcAft>
              <a:defRPr/>
            </a:pPr>
            <a:r>
              <a:rPr lang="en-US" sz="3600" b="1" dirty="0">
                <a:solidFill>
                  <a:srgbClr val="C00000"/>
                </a:solidFill>
                <a:latin typeface="Arial" pitchFamily="34" charset="0"/>
                <a:cs typeface="Arial" pitchFamily="34" charset="0"/>
              </a:rPr>
              <a:t>Treatment</a:t>
            </a:r>
            <a:endParaRPr lang="ar-EG" sz="3600" b="1" dirty="0">
              <a:solidFill>
                <a:srgbClr val="C00000"/>
              </a:solidFill>
              <a:latin typeface="Arial" pitchFamily="34" charset="0"/>
              <a:cs typeface="Arial" pitchFamily="34" charset="0"/>
            </a:endParaRPr>
          </a:p>
        </p:txBody>
      </p:sp>
      <p:sp>
        <p:nvSpPr>
          <p:cNvPr id="29701" name="TextBox 4"/>
          <p:cNvSpPr txBox="1">
            <a:spLocks noChangeArrowheads="1"/>
          </p:cNvSpPr>
          <p:nvPr/>
        </p:nvSpPr>
        <p:spPr bwMode="auto">
          <a:xfrm>
            <a:off x="571500" y="1643063"/>
            <a:ext cx="8072438" cy="3692525"/>
          </a:xfrm>
          <a:prstGeom prst="rect">
            <a:avLst/>
          </a:prstGeom>
          <a:noFill/>
          <a:ln w="9525">
            <a:noFill/>
            <a:miter lim="800000"/>
            <a:headEnd/>
            <a:tailEnd/>
          </a:ln>
        </p:spPr>
        <p:txBody>
          <a:bodyPr>
            <a:spAutoFit/>
          </a:bodyPr>
          <a:lstStyle/>
          <a:p>
            <a:pPr algn="l" rtl="0">
              <a:lnSpc>
                <a:spcPct val="200000"/>
              </a:lnSpc>
              <a:buClr>
                <a:srgbClr val="C00000"/>
              </a:buClr>
              <a:buFont typeface="Wingdings" pitchFamily="2" charset="2"/>
              <a:buChar char="Ø"/>
            </a:pPr>
            <a:r>
              <a:rPr lang="en-US" sz="3600" b="1">
                <a:solidFill>
                  <a:srgbClr val="002060"/>
                </a:solidFill>
                <a:cs typeface="Arial" pitchFamily="34" charset="0"/>
              </a:rPr>
              <a:t>Surgical removal of the nodule.</a:t>
            </a:r>
          </a:p>
          <a:p>
            <a:pPr algn="l" rtl="0">
              <a:lnSpc>
                <a:spcPct val="200000"/>
              </a:lnSpc>
              <a:buClr>
                <a:srgbClr val="C00000"/>
              </a:buClr>
              <a:buFont typeface="Wingdings" pitchFamily="2" charset="2"/>
              <a:buChar char="Ø"/>
            </a:pPr>
            <a:r>
              <a:rPr lang="en-US" sz="3600" b="1">
                <a:solidFill>
                  <a:srgbClr val="002060"/>
                </a:solidFill>
                <a:cs typeface="Arial" pitchFamily="34" charset="0"/>
              </a:rPr>
              <a:t>Hetrazan. </a:t>
            </a:r>
          </a:p>
          <a:p>
            <a:pPr algn="l" rtl="0">
              <a:lnSpc>
                <a:spcPct val="200000"/>
              </a:lnSpc>
              <a:buClr>
                <a:srgbClr val="C00000"/>
              </a:buClr>
              <a:buFont typeface="Wingdings" pitchFamily="2" charset="2"/>
              <a:buChar char="Ø"/>
            </a:pPr>
            <a:r>
              <a:rPr lang="en-US" sz="3600" b="1">
                <a:solidFill>
                  <a:srgbClr val="002060"/>
                </a:solidFill>
                <a:cs typeface="Arial" pitchFamily="34" charset="0"/>
              </a:rPr>
              <a:t>Ivermectin </a:t>
            </a:r>
            <a:r>
              <a:rPr lang="en-US" sz="3600" b="1">
                <a:solidFill>
                  <a:srgbClr val="C00000"/>
                </a:solidFill>
                <a:cs typeface="Arial" pitchFamily="34" charset="0"/>
              </a:rPr>
              <a:t>(Drug of choice)</a:t>
            </a:r>
            <a:r>
              <a:rPr lang="en-US" sz="3600" b="1">
                <a:solidFill>
                  <a:srgbClr val="002060"/>
                </a:solidFill>
                <a:cs typeface="Arial" pitchFamily="34" charset="0"/>
              </a:rPr>
              <a:t>.</a:t>
            </a:r>
          </a:p>
          <a:p>
            <a:pPr algn="l" rtl="0"/>
            <a:endParaRPr lang="ar-EG">
              <a:latin typeface="Constantia" pitchFamily="18" charset="0"/>
            </a:endParaRPr>
          </a:p>
        </p:txBody>
      </p:sp>
      <p:sp>
        <p:nvSpPr>
          <p:cNvPr id="6" name="Slide Number Placeholder 5"/>
          <p:cNvSpPr>
            <a:spLocks noGrp="1"/>
          </p:cNvSpPr>
          <p:nvPr>
            <p:ph type="sldNum" sz="quarter" idx="12"/>
          </p:nvPr>
        </p:nvSpPr>
        <p:spPr/>
        <p:txBody>
          <a:bodyPr/>
          <a:lstStyle/>
          <a:p>
            <a:pPr>
              <a:defRPr/>
            </a:pPr>
            <a:fld id="{BB28A9E3-9D6E-4BF9-9AF6-35C36B453717}" type="slidenum">
              <a:rPr lang="ar-EG"/>
              <a:pPr>
                <a:defRPr/>
              </a:pPr>
              <a:t>24</a:t>
            </a:fld>
            <a:endParaRPr lang="ar-EG"/>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785818"/>
          </a:xfrm>
        </p:spPr>
        <p:txBody>
          <a:bodyPr/>
          <a:lstStyle/>
          <a:p>
            <a:pPr algn="l"/>
            <a:r>
              <a:rPr lang="en-US" b="1" dirty="0" smtClean="0">
                <a:solidFill>
                  <a:srgbClr val="FF0000"/>
                </a:solidFill>
              </a:rPr>
              <a:t>What is Trichinellosis? </a:t>
            </a:r>
            <a:endParaRPr lang="en-US" b="1" dirty="0">
              <a:solidFill>
                <a:srgbClr val="FF0000"/>
              </a:solidFill>
            </a:endParaRPr>
          </a:p>
        </p:txBody>
      </p:sp>
      <p:sp>
        <p:nvSpPr>
          <p:cNvPr id="3" name="Content Placeholder 2"/>
          <p:cNvSpPr>
            <a:spLocks noGrp="1"/>
          </p:cNvSpPr>
          <p:nvPr>
            <p:ph idx="1"/>
          </p:nvPr>
        </p:nvSpPr>
        <p:spPr>
          <a:xfrm>
            <a:off x="285720" y="1214422"/>
            <a:ext cx="8501122" cy="4525963"/>
          </a:xfrm>
        </p:spPr>
        <p:txBody>
          <a:bodyPr>
            <a:normAutofit fontScale="85000" lnSpcReduction="10000"/>
          </a:bodyPr>
          <a:lstStyle/>
          <a:p>
            <a:pPr marL="0" algn="just"/>
            <a:r>
              <a:rPr lang="en-US" dirty="0" smtClean="0"/>
              <a:t>Trichinellosis is a serious zoonotic disease (an animal disease that can infect humans) caused by parasitic nematodes (roundworms) of the genus Trichinella. </a:t>
            </a:r>
          </a:p>
          <a:p>
            <a:pPr marL="0" algn="just">
              <a:buNone/>
            </a:pPr>
            <a:endParaRPr lang="en-US" dirty="0"/>
          </a:p>
          <a:p>
            <a:pPr algn="just"/>
            <a:r>
              <a:rPr lang="en-US" dirty="0"/>
              <a:t>Trichinellosis develops after the ingestion of meat </a:t>
            </a:r>
            <a:r>
              <a:rPr lang="en-US" dirty="0" smtClean="0"/>
              <a:t>containing cysts </a:t>
            </a:r>
            <a:r>
              <a:rPr lang="en-US" dirty="0"/>
              <a:t>of </a:t>
            </a:r>
            <a:r>
              <a:rPr lang="en-US" i="1" dirty="0"/>
              <a:t>Trichinella (e.g., pork or other meat </a:t>
            </a:r>
            <a:r>
              <a:rPr lang="en-US" i="1" dirty="0" smtClean="0"/>
              <a:t>from </a:t>
            </a:r>
            <a:r>
              <a:rPr lang="en-US" dirty="0" smtClean="0"/>
              <a:t>a </a:t>
            </a:r>
            <a:r>
              <a:rPr lang="en-US" dirty="0"/>
              <a:t>carnivore). </a:t>
            </a:r>
            <a:endParaRPr lang="en-US" dirty="0" smtClean="0"/>
          </a:p>
          <a:p>
            <a:pPr algn="just"/>
            <a:endParaRPr lang="en-US" dirty="0"/>
          </a:p>
          <a:p>
            <a:pPr algn="just"/>
            <a:r>
              <a:rPr lang="en-US" dirty="0" smtClean="0"/>
              <a:t>Although </a:t>
            </a:r>
            <a:r>
              <a:rPr lang="en-US" dirty="0"/>
              <a:t>most infections are mild </a:t>
            </a:r>
            <a:r>
              <a:rPr lang="en-US" dirty="0" smtClean="0"/>
              <a:t>and asymptomatic</a:t>
            </a:r>
            <a:r>
              <a:rPr lang="en-US" dirty="0"/>
              <a:t>, heavy infections can cause severe enteritis</a:t>
            </a:r>
            <a:r>
              <a:rPr lang="en-US" dirty="0" smtClean="0"/>
              <a:t>, periorbital </a:t>
            </a:r>
            <a:r>
              <a:rPr lang="en-US" dirty="0"/>
              <a:t>edema, myositis, and (infrequently) death.</a:t>
            </a:r>
          </a:p>
        </p:txBody>
      </p:sp>
      <p:sp>
        <p:nvSpPr>
          <p:cNvPr id="5" name="Slide Number Placeholder 4"/>
          <p:cNvSpPr>
            <a:spLocks noGrp="1"/>
          </p:cNvSpPr>
          <p:nvPr>
            <p:ph type="sldNum" sz="quarter" idx="12"/>
          </p:nvPr>
        </p:nvSpPr>
        <p:spPr/>
        <p:txBody>
          <a:bodyPr/>
          <a:lstStyle/>
          <a:p>
            <a:fld id="{F74DCA1C-6433-4112-8A92-56FEDCD815A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29" y="-71454"/>
            <a:ext cx="8576441" cy="1143000"/>
          </a:xfrm>
        </p:spPr>
        <p:txBody>
          <a:bodyPr>
            <a:noAutofit/>
          </a:bodyPr>
          <a:lstStyle/>
          <a:p>
            <a:pPr algn="l"/>
            <a:r>
              <a:rPr lang="en-US" sz="3200" b="1" dirty="0">
                <a:solidFill>
                  <a:srgbClr val="FF0000"/>
                </a:solidFill>
              </a:rPr>
              <a:t>How </a:t>
            </a:r>
            <a:r>
              <a:rPr lang="en-US" sz="3200" b="1" dirty="0" smtClean="0">
                <a:solidFill>
                  <a:srgbClr val="FF0000"/>
                </a:solidFill>
              </a:rPr>
              <a:t>dose the </a:t>
            </a:r>
            <a:r>
              <a:rPr lang="en-US" sz="3200" b="1" dirty="0">
                <a:solidFill>
                  <a:srgbClr val="FF0000"/>
                </a:solidFill>
              </a:rPr>
              <a:t>disease transmitted and spread? </a:t>
            </a:r>
          </a:p>
        </p:txBody>
      </p:sp>
      <p:sp>
        <p:nvSpPr>
          <p:cNvPr id="3" name="Content Placeholder 2"/>
          <p:cNvSpPr>
            <a:spLocks noGrp="1"/>
          </p:cNvSpPr>
          <p:nvPr>
            <p:ph idx="1"/>
          </p:nvPr>
        </p:nvSpPr>
        <p:spPr>
          <a:xfrm>
            <a:off x="35496" y="908720"/>
            <a:ext cx="5472608" cy="5328592"/>
          </a:xfrm>
        </p:spPr>
        <p:txBody>
          <a:bodyPr>
            <a:noAutofit/>
          </a:bodyPr>
          <a:lstStyle/>
          <a:p>
            <a:pPr algn="just"/>
            <a:r>
              <a:rPr lang="en-US" sz="2400" b="1" dirty="0" smtClean="0">
                <a:solidFill>
                  <a:srgbClr val="7030A0"/>
                </a:solidFill>
              </a:rPr>
              <a:t>Among animals:</a:t>
            </a:r>
          </a:p>
          <a:p>
            <a:pPr lvl="1" algn="just"/>
            <a:r>
              <a:rPr lang="en-US" sz="2000" dirty="0" smtClean="0"/>
              <a:t> By predation and scavenging.</a:t>
            </a:r>
          </a:p>
          <a:p>
            <a:pPr algn="just"/>
            <a:r>
              <a:rPr lang="en-US" sz="2400" b="1" dirty="0" smtClean="0">
                <a:solidFill>
                  <a:srgbClr val="7030A0"/>
                </a:solidFill>
              </a:rPr>
              <a:t>To pigs:</a:t>
            </a:r>
          </a:p>
          <a:p>
            <a:pPr lvl="1" algn="just"/>
            <a:r>
              <a:rPr lang="en-US" sz="2000" dirty="0" smtClean="0"/>
              <a:t> by feeding uncooked meat scraps or meat products or by eating rats.</a:t>
            </a:r>
          </a:p>
          <a:p>
            <a:pPr algn="just"/>
            <a:r>
              <a:rPr lang="en-US" sz="2400" b="1" dirty="0" smtClean="0">
                <a:solidFill>
                  <a:srgbClr val="7030A0"/>
                </a:solidFill>
              </a:rPr>
              <a:t>To humans:</a:t>
            </a:r>
          </a:p>
          <a:p>
            <a:pPr lvl="1" algn="just"/>
            <a:r>
              <a:rPr lang="en-US" sz="2000" dirty="0" smtClean="0"/>
              <a:t> by eating uncooked contaminated meat.</a:t>
            </a:r>
            <a:endParaRPr lang="en-US" sz="2000" dirty="0"/>
          </a:p>
          <a:p>
            <a:pPr lvl="1" algn="just"/>
            <a:r>
              <a:rPr lang="en-US" sz="2000" dirty="0" smtClean="0"/>
              <a:t>including </a:t>
            </a:r>
            <a:r>
              <a:rPr lang="en-US" sz="2000" dirty="0"/>
              <a:t>dogs (in parts of </a:t>
            </a:r>
            <a:r>
              <a:rPr lang="en-US" sz="2000" dirty="0" smtClean="0"/>
              <a:t>Asia and </a:t>
            </a:r>
            <a:r>
              <a:rPr lang="en-US" sz="2000" dirty="0"/>
              <a:t>Africa), horses (in Italy and France), and </a:t>
            </a:r>
            <a:r>
              <a:rPr lang="en-US" sz="2000" dirty="0" smtClean="0"/>
              <a:t>bears (in northern regions).</a:t>
            </a:r>
          </a:p>
          <a:p>
            <a:pPr lvl="1" algn="just"/>
            <a:r>
              <a:rPr lang="en-US" sz="2000" dirty="0" smtClean="0"/>
              <a:t>cattle (herbivores</a:t>
            </a:r>
            <a:r>
              <a:rPr lang="en-US" sz="2000" dirty="0"/>
              <a:t>) are not natural hosts of </a:t>
            </a:r>
            <a:r>
              <a:rPr lang="en-US" sz="2000" i="1" dirty="0"/>
              <a:t>Trichinella , </a:t>
            </a:r>
            <a:r>
              <a:rPr lang="en-US" sz="2000" dirty="0"/>
              <a:t>beef</a:t>
            </a:r>
            <a:r>
              <a:rPr lang="en-US" sz="2000" i="1" dirty="0"/>
              <a:t> </a:t>
            </a:r>
            <a:r>
              <a:rPr lang="en-US" sz="2000" dirty="0" smtClean="0"/>
              <a:t>has</a:t>
            </a:r>
            <a:r>
              <a:rPr lang="en-US" sz="2000" i="1" dirty="0" smtClean="0"/>
              <a:t> </a:t>
            </a:r>
            <a:r>
              <a:rPr lang="en-US" sz="2000" dirty="0" smtClean="0"/>
              <a:t>been </a:t>
            </a:r>
            <a:r>
              <a:rPr lang="en-US" sz="2000" dirty="0"/>
              <a:t>implicated in outbreaks when contaminated </a:t>
            </a:r>
            <a:r>
              <a:rPr lang="en-US" sz="2000" dirty="0" smtClean="0"/>
              <a:t>or adulterated </a:t>
            </a:r>
            <a:r>
              <a:rPr lang="en-US" sz="2000" dirty="0"/>
              <a:t>with trichinous pork.</a:t>
            </a:r>
          </a:p>
        </p:txBody>
      </p:sp>
      <p:pic>
        <p:nvPicPr>
          <p:cNvPr id="1026" name="Picture 2"/>
          <p:cNvPicPr>
            <a:picLocks noChangeAspect="1" noChangeArrowheads="1"/>
          </p:cNvPicPr>
          <p:nvPr/>
        </p:nvPicPr>
        <p:blipFill>
          <a:blip r:embed="rId2" cstate="print"/>
          <a:srcRect/>
          <a:stretch>
            <a:fillRect/>
          </a:stretch>
        </p:blipFill>
        <p:spPr bwMode="auto">
          <a:xfrm>
            <a:off x="5508104" y="1700808"/>
            <a:ext cx="3460100" cy="2016224"/>
          </a:xfrm>
          <a:prstGeom prst="rect">
            <a:avLst/>
          </a:prstGeom>
          <a:noFill/>
          <a:ln w="9525">
            <a:noFill/>
            <a:miter lim="800000"/>
            <a:headEnd/>
            <a:tailEnd/>
          </a:ln>
        </p:spPr>
      </p:pic>
      <p:pic>
        <p:nvPicPr>
          <p:cNvPr id="1028" name="Picture 4" descr="ÙØªÙØ¬Ø© Ø¨Ø­Ø« Ø§ÙØµÙØ± Ø¹Ù âªpig feeding uncooked meat scraps or meat products or by eating ratsâ¬â"/>
          <p:cNvPicPr>
            <a:picLocks noChangeAspect="1" noChangeArrowheads="1"/>
          </p:cNvPicPr>
          <p:nvPr/>
        </p:nvPicPr>
        <p:blipFill>
          <a:blip r:embed="rId3" cstate="print"/>
          <a:srcRect/>
          <a:stretch>
            <a:fillRect/>
          </a:stretch>
        </p:blipFill>
        <p:spPr bwMode="auto">
          <a:xfrm>
            <a:off x="5580112" y="3789040"/>
            <a:ext cx="3371134" cy="1872208"/>
          </a:xfrm>
          <a:prstGeom prst="rect">
            <a:avLst/>
          </a:prstGeom>
          <a:noFill/>
        </p:spPr>
      </p:pic>
      <p:sp>
        <p:nvSpPr>
          <p:cNvPr id="7" name="Slide Number Placeholder 6"/>
          <p:cNvSpPr>
            <a:spLocks noGrp="1"/>
          </p:cNvSpPr>
          <p:nvPr>
            <p:ph type="sldNum" sz="quarter" idx="12"/>
          </p:nvPr>
        </p:nvSpPr>
        <p:spPr/>
        <p:txBody>
          <a:bodyPr/>
          <a:lstStyle/>
          <a:p>
            <a:fld id="{F74DCA1C-6433-4112-8A92-56FEDCD815A0}"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0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strips(downLeft)">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strips(downLeft)">
                                      <p:cBhvr>
                                        <p:cTn id="4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72008"/>
            <a:ext cx="8229600" cy="620688"/>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Life cycle of </a:t>
            </a:r>
            <a:r>
              <a:rPr kumimoji="0" lang="en-US" sz="4400" b="1" i="1" u="none" strike="noStrike" kern="1200" cap="none" spc="0" normalizeH="0" baseline="0" noProof="0" dirty="0" smtClean="0">
                <a:ln>
                  <a:noFill/>
                </a:ln>
                <a:solidFill>
                  <a:srgbClr val="FF0000"/>
                </a:solidFill>
                <a:effectLst/>
                <a:uLnTx/>
                <a:uFillTx/>
                <a:latin typeface="+mj-lt"/>
                <a:ea typeface="+mj-ea"/>
                <a:cs typeface="+mj-cs"/>
              </a:rPr>
              <a:t>Trichinella</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1028" name="Picture 4"/>
          <p:cNvPicPr>
            <a:picLocks noChangeAspect="1" noChangeArrowheads="1"/>
          </p:cNvPicPr>
          <p:nvPr/>
        </p:nvPicPr>
        <p:blipFill>
          <a:blip r:embed="rId3" cstate="print"/>
          <a:srcRect/>
          <a:stretch>
            <a:fillRect/>
          </a:stretch>
        </p:blipFill>
        <p:spPr bwMode="auto">
          <a:xfrm>
            <a:off x="1452563" y="1238273"/>
            <a:ext cx="6238875" cy="5476875"/>
          </a:xfrm>
          <a:prstGeom prst="rect">
            <a:avLst/>
          </a:prstGeom>
          <a:noFill/>
          <a:ln w="9525">
            <a:noFill/>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6429388" y="1000108"/>
            <a:ext cx="2589817" cy="3071834"/>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428615" y="800104"/>
            <a:ext cx="2714625" cy="3200400"/>
          </a:xfrm>
          <a:prstGeom prst="rect">
            <a:avLst/>
          </a:prstGeom>
          <a:noFill/>
          <a:ln w="9525">
            <a:noFill/>
            <a:miter lim="800000"/>
            <a:headEnd/>
            <a:tailEnd/>
          </a:ln>
          <a:effectLst/>
        </p:spPr>
      </p:pic>
      <p:sp>
        <p:nvSpPr>
          <p:cNvPr id="13" name="Slide Number Placeholder 12"/>
          <p:cNvSpPr>
            <a:spLocks noGrp="1"/>
          </p:cNvSpPr>
          <p:nvPr>
            <p:ph type="sldNum" sz="quarter" idx="12"/>
          </p:nvPr>
        </p:nvSpPr>
        <p:spPr/>
        <p:txBody>
          <a:bodyPr/>
          <a:lstStyle/>
          <a:p>
            <a:fld id="{F74DCA1C-6433-4112-8A92-56FEDCD815A0}"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54032"/>
          </a:xfrm>
        </p:spPr>
        <p:txBody>
          <a:bodyPr>
            <a:noAutofit/>
          </a:bodyPr>
          <a:lstStyle/>
          <a:p>
            <a:r>
              <a:rPr lang="en-US" b="1" dirty="0" smtClean="0">
                <a:solidFill>
                  <a:srgbClr val="FF0000"/>
                </a:solidFill>
              </a:rPr>
              <a:t>Pathogenesis and clinical </a:t>
            </a:r>
            <a:r>
              <a:rPr lang="en-US" b="1" dirty="0">
                <a:solidFill>
                  <a:srgbClr val="FF0000"/>
                </a:solidFill>
              </a:rPr>
              <a:t>features</a:t>
            </a:r>
          </a:p>
        </p:txBody>
      </p:sp>
      <p:sp>
        <p:nvSpPr>
          <p:cNvPr id="3" name="Content Placeholder 2"/>
          <p:cNvSpPr>
            <a:spLocks noGrp="1"/>
          </p:cNvSpPr>
          <p:nvPr>
            <p:ph idx="1"/>
          </p:nvPr>
        </p:nvSpPr>
        <p:spPr>
          <a:xfrm>
            <a:off x="214281" y="1000108"/>
            <a:ext cx="8502015" cy="4525963"/>
          </a:xfrm>
        </p:spPr>
        <p:txBody>
          <a:bodyPr>
            <a:normAutofit/>
          </a:bodyPr>
          <a:lstStyle/>
          <a:p>
            <a:pPr marL="0">
              <a:buNone/>
            </a:pPr>
            <a:r>
              <a:rPr lang="en-US" b="1" dirty="0" smtClean="0">
                <a:solidFill>
                  <a:srgbClr val="00B0F0"/>
                </a:solidFill>
              </a:rPr>
              <a:t>Clinical symptoms of trichinellosis arise from the successive phases of:</a:t>
            </a:r>
          </a:p>
          <a:p>
            <a:pPr marL="914400" lvl="1" indent="-514350">
              <a:buFont typeface="+mj-lt"/>
              <a:buAutoNum type="arabicPeriod"/>
            </a:pPr>
            <a:r>
              <a:rPr lang="en-US" sz="3200" dirty="0" smtClean="0">
                <a:solidFill>
                  <a:srgbClr val="7030A0"/>
                </a:solidFill>
              </a:rPr>
              <a:t>Parasite enteric invasion.</a:t>
            </a:r>
          </a:p>
          <a:p>
            <a:pPr marL="914400" lvl="1" indent="-514350">
              <a:buFont typeface="+mj-lt"/>
              <a:buAutoNum type="arabicPeriod"/>
            </a:pPr>
            <a:r>
              <a:rPr lang="en-US" sz="3200" dirty="0" smtClean="0">
                <a:solidFill>
                  <a:srgbClr val="7030A0"/>
                </a:solidFill>
              </a:rPr>
              <a:t>Larval migration.</a:t>
            </a:r>
          </a:p>
          <a:p>
            <a:pPr marL="914400" lvl="1" indent="-514350">
              <a:buFont typeface="+mj-lt"/>
              <a:buAutoNum type="arabicPeriod"/>
            </a:pPr>
            <a:r>
              <a:rPr lang="en-US" sz="3200" dirty="0" smtClean="0">
                <a:solidFill>
                  <a:srgbClr val="7030A0"/>
                </a:solidFill>
              </a:rPr>
              <a:t>Muscle encystment . </a:t>
            </a:r>
          </a:p>
          <a:p>
            <a:pPr>
              <a:buNone/>
            </a:pPr>
            <a:endParaRPr lang="en-US" sz="3600" dirty="0"/>
          </a:p>
        </p:txBody>
      </p:sp>
      <p:sp>
        <p:nvSpPr>
          <p:cNvPr id="5" name="Slide Number Placeholder 4"/>
          <p:cNvSpPr>
            <a:spLocks noGrp="1"/>
          </p:cNvSpPr>
          <p:nvPr>
            <p:ph type="sldNum" sz="quarter" idx="12"/>
          </p:nvPr>
        </p:nvSpPr>
        <p:spPr/>
        <p:txBody>
          <a:bodyPr/>
          <a:lstStyle/>
          <a:p>
            <a:fld id="{F74DCA1C-6433-4112-8A92-56FEDCD815A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54032"/>
          </a:xfrm>
        </p:spPr>
        <p:txBody>
          <a:bodyPr>
            <a:noAutofit/>
          </a:bodyPr>
          <a:lstStyle/>
          <a:p>
            <a:r>
              <a:rPr lang="en-US" b="1" dirty="0" smtClean="0">
                <a:solidFill>
                  <a:srgbClr val="FF0000"/>
                </a:solidFill>
              </a:rPr>
              <a:t>Pathogenesis and clinical </a:t>
            </a:r>
            <a:r>
              <a:rPr lang="en-US" b="1" dirty="0">
                <a:solidFill>
                  <a:srgbClr val="FF0000"/>
                </a:solidFill>
              </a:rPr>
              <a:t>features</a:t>
            </a:r>
          </a:p>
        </p:txBody>
      </p:sp>
      <p:sp>
        <p:nvSpPr>
          <p:cNvPr id="3" name="Content Placeholder 2"/>
          <p:cNvSpPr>
            <a:spLocks noGrp="1"/>
          </p:cNvSpPr>
          <p:nvPr>
            <p:ph idx="1"/>
          </p:nvPr>
        </p:nvSpPr>
        <p:spPr>
          <a:xfrm>
            <a:off x="214281" y="1000108"/>
            <a:ext cx="8606191" cy="4525963"/>
          </a:xfrm>
        </p:spPr>
        <p:txBody>
          <a:bodyPr>
            <a:normAutofit fontScale="77500" lnSpcReduction="20000"/>
          </a:bodyPr>
          <a:lstStyle/>
          <a:p>
            <a:pPr marL="514350" indent="-514350" algn="just">
              <a:buNone/>
            </a:pPr>
            <a:r>
              <a:rPr lang="en-US" sz="4100" b="1" dirty="0" smtClean="0">
                <a:solidFill>
                  <a:srgbClr val="7030A0"/>
                </a:solidFill>
              </a:rPr>
              <a:t>Parasite enteric invasion:</a:t>
            </a:r>
          </a:p>
          <a:p>
            <a:pPr algn="just">
              <a:lnSpc>
                <a:spcPct val="150000"/>
              </a:lnSpc>
              <a:buClr>
                <a:srgbClr val="FF0000"/>
              </a:buClr>
            </a:pPr>
            <a:r>
              <a:rPr lang="en-US" b="1" dirty="0" smtClean="0">
                <a:solidFill>
                  <a:srgbClr val="002060"/>
                </a:solidFill>
                <a:cs typeface="Arial" pitchFamily="34" charset="0"/>
              </a:rPr>
              <a:t>Light infection usually asymptomatic.</a:t>
            </a:r>
          </a:p>
          <a:p>
            <a:pPr algn="just">
              <a:lnSpc>
                <a:spcPct val="150000"/>
              </a:lnSpc>
              <a:buClr>
                <a:srgbClr val="FF0000"/>
              </a:buClr>
            </a:pPr>
            <a:r>
              <a:rPr lang="en-US" b="1" dirty="0" smtClean="0">
                <a:solidFill>
                  <a:srgbClr val="002060"/>
                </a:solidFill>
                <a:cs typeface="Arial" pitchFamily="34" charset="0"/>
              </a:rPr>
              <a:t>Heavy infection produces symptoms such as nausea, vomiting, dyspepsia, abdominal pain and diarrhea </a:t>
            </a:r>
            <a:r>
              <a:rPr lang="en-US" b="1" dirty="0" smtClean="0">
                <a:solidFill>
                  <a:srgbClr val="C00000"/>
                </a:solidFill>
                <a:cs typeface="Arial" pitchFamily="34" charset="0"/>
              </a:rPr>
              <a:t>(like food poisoning).</a:t>
            </a:r>
          </a:p>
          <a:p>
            <a:pPr algn="just">
              <a:lnSpc>
                <a:spcPct val="150000"/>
              </a:lnSpc>
              <a:buClr>
                <a:srgbClr val="FF0000"/>
              </a:buClr>
            </a:pPr>
            <a:r>
              <a:rPr lang="en-US" b="1" dirty="0" smtClean="0">
                <a:solidFill>
                  <a:srgbClr val="002060"/>
                </a:solidFill>
                <a:cs typeface="Arial" pitchFamily="34" charset="0"/>
              </a:rPr>
              <a:t>This phase occurs </a:t>
            </a:r>
            <a:r>
              <a:rPr lang="en-US" b="1" dirty="0" smtClean="0">
                <a:solidFill>
                  <a:srgbClr val="C00000"/>
                </a:solidFill>
                <a:cs typeface="Arial" pitchFamily="34" charset="0"/>
              </a:rPr>
              <a:t>in the 1</a:t>
            </a:r>
            <a:r>
              <a:rPr lang="en-US" b="1" baseline="30000" dirty="0" smtClean="0">
                <a:solidFill>
                  <a:srgbClr val="C00000"/>
                </a:solidFill>
                <a:cs typeface="Arial" pitchFamily="34" charset="0"/>
              </a:rPr>
              <a:t>st</a:t>
            </a:r>
            <a:r>
              <a:rPr lang="en-US" b="1" dirty="0" smtClean="0">
                <a:solidFill>
                  <a:srgbClr val="C00000"/>
                </a:solidFill>
                <a:cs typeface="Arial" pitchFamily="34" charset="0"/>
              </a:rPr>
              <a:t> week after infection. </a:t>
            </a:r>
          </a:p>
          <a:p>
            <a:pPr algn="just">
              <a:lnSpc>
                <a:spcPct val="150000"/>
              </a:lnSpc>
              <a:buClr>
                <a:srgbClr val="FF0000"/>
              </a:buClr>
            </a:pPr>
            <a:r>
              <a:rPr lang="en-US" b="1" dirty="0" smtClean="0">
                <a:solidFill>
                  <a:srgbClr val="002060"/>
                </a:solidFill>
                <a:cs typeface="Arial" pitchFamily="34" charset="0"/>
              </a:rPr>
              <a:t> </a:t>
            </a:r>
            <a:r>
              <a:rPr lang="en-US" b="1" dirty="0" err="1" smtClean="0">
                <a:solidFill>
                  <a:srgbClr val="002060"/>
                </a:solidFill>
                <a:cs typeface="Arial" pitchFamily="34" charset="0"/>
              </a:rPr>
              <a:t>Eosinophilia</a:t>
            </a:r>
            <a:r>
              <a:rPr lang="en-US" b="1" dirty="0" smtClean="0">
                <a:solidFill>
                  <a:srgbClr val="002060"/>
                </a:solidFill>
                <a:cs typeface="Arial" pitchFamily="34" charset="0"/>
              </a:rPr>
              <a:t> detected early and increased.</a:t>
            </a:r>
          </a:p>
          <a:p>
            <a:pPr algn="just">
              <a:lnSpc>
                <a:spcPct val="150000"/>
              </a:lnSpc>
              <a:buClr>
                <a:srgbClr val="FF0000"/>
              </a:buClr>
            </a:pPr>
            <a:r>
              <a:rPr lang="en-US" dirty="0" smtClean="0">
                <a:solidFill>
                  <a:srgbClr val="002060"/>
                </a:solidFill>
                <a:cs typeface="Arial" pitchFamily="34" charset="0"/>
              </a:rPr>
              <a:t> </a:t>
            </a:r>
            <a:r>
              <a:rPr lang="en-US" b="1" dirty="0" smtClean="0">
                <a:solidFill>
                  <a:srgbClr val="002060"/>
                </a:solidFill>
                <a:cs typeface="Arial" pitchFamily="34" charset="0"/>
              </a:rPr>
              <a:t>Larvae can be detected in the stool.</a:t>
            </a:r>
            <a:endParaRPr lang="en-US" dirty="0" smtClean="0"/>
          </a:p>
          <a:p>
            <a:pPr marL="514350" indent="-514350" algn="just">
              <a:buNone/>
            </a:pPr>
            <a:endParaRPr lang="en-US" dirty="0"/>
          </a:p>
        </p:txBody>
      </p:sp>
      <p:sp>
        <p:nvSpPr>
          <p:cNvPr id="5" name="Slide Number Placeholder 4"/>
          <p:cNvSpPr>
            <a:spLocks noGrp="1"/>
          </p:cNvSpPr>
          <p:nvPr>
            <p:ph type="sldNum" sz="quarter" idx="12"/>
          </p:nvPr>
        </p:nvSpPr>
        <p:spPr/>
        <p:txBody>
          <a:bodyPr/>
          <a:lstStyle/>
          <a:p>
            <a:fld id="{F74DCA1C-6433-4112-8A92-56FEDCD815A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54032"/>
          </a:xfrm>
        </p:spPr>
        <p:txBody>
          <a:bodyPr>
            <a:noAutofit/>
          </a:bodyPr>
          <a:lstStyle/>
          <a:p>
            <a:r>
              <a:rPr lang="en-US" b="1" dirty="0" smtClean="0">
                <a:solidFill>
                  <a:srgbClr val="FF0000"/>
                </a:solidFill>
              </a:rPr>
              <a:t>Pathogenesis and clinical </a:t>
            </a:r>
            <a:r>
              <a:rPr lang="en-US" b="1" dirty="0">
                <a:solidFill>
                  <a:srgbClr val="FF0000"/>
                </a:solidFill>
              </a:rPr>
              <a:t>features</a:t>
            </a:r>
          </a:p>
        </p:txBody>
      </p:sp>
      <p:sp>
        <p:nvSpPr>
          <p:cNvPr id="3" name="Content Placeholder 2"/>
          <p:cNvSpPr>
            <a:spLocks noGrp="1"/>
          </p:cNvSpPr>
          <p:nvPr>
            <p:ph idx="1"/>
          </p:nvPr>
        </p:nvSpPr>
        <p:spPr>
          <a:xfrm>
            <a:off x="214281" y="836713"/>
            <a:ext cx="8606191" cy="792088"/>
          </a:xfrm>
        </p:spPr>
        <p:txBody>
          <a:bodyPr>
            <a:normAutofit/>
          </a:bodyPr>
          <a:lstStyle/>
          <a:p>
            <a:pPr>
              <a:buNone/>
            </a:pPr>
            <a:r>
              <a:rPr lang="en-US" b="1" dirty="0" smtClean="0">
                <a:solidFill>
                  <a:srgbClr val="7030A0"/>
                </a:solidFill>
              </a:rPr>
              <a:t>Larval migration:</a:t>
            </a:r>
          </a:p>
          <a:p>
            <a:pPr marL="514350" lvl="1" indent="-514350" algn="just">
              <a:buNone/>
            </a:pPr>
            <a:endParaRPr lang="en-US" sz="3200" b="1" dirty="0" smtClean="0">
              <a:solidFill>
                <a:srgbClr val="7030A0"/>
              </a:solidFill>
            </a:endParaRPr>
          </a:p>
        </p:txBody>
      </p:sp>
      <p:sp>
        <p:nvSpPr>
          <p:cNvPr id="4" name="TextBox 4"/>
          <p:cNvSpPr txBox="1"/>
          <p:nvPr/>
        </p:nvSpPr>
        <p:spPr>
          <a:xfrm>
            <a:off x="678308" y="1391047"/>
            <a:ext cx="7786688" cy="708025"/>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ctr" rtl="0" fontAlgn="auto">
              <a:spcBef>
                <a:spcPts val="0"/>
              </a:spcBef>
              <a:spcAft>
                <a:spcPts val="0"/>
              </a:spcAft>
              <a:defRPr/>
            </a:pPr>
            <a:r>
              <a:rPr lang="en-US" sz="2000" b="1" dirty="0">
                <a:solidFill>
                  <a:srgbClr val="002060"/>
                </a:solidFill>
                <a:latin typeface="Arial" pitchFamily="34" charset="0"/>
                <a:cs typeface="Arial" pitchFamily="34" charset="0"/>
              </a:rPr>
              <a:t>Larvae migrate in the blood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invade different tissue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initiate inflammatory reaction and presented by:-</a:t>
            </a:r>
            <a:endParaRPr lang="ar-EG" dirty="0">
              <a:solidFill>
                <a:srgbClr val="002060"/>
              </a:solidFill>
            </a:endParaRPr>
          </a:p>
        </p:txBody>
      </p:sp>
      <p:sp>
        <p:nvSpPr>
          <p:cNvPr id="5" name="TextBox 8"/>
          <p:cNvSpPr txBox="1"/>
          <p:nvPr/>
        </p:nvSpPr>
        <p:spPr>
          <a:xfrm>
            <a:off x="321121" y="2176859"/>
            <a:ext cx="8715375" cy="4401205"/>
          </a:xfrm>
          <a:prstGeom prst="rect">
            <a:avLst/>
          </a:prstGeom>
        </p:spPr>
        <p:style>
          <a:lnRef idx="2">
            <a:schemeClr val="accent3"/>
          </a:lnRef>
          <a:fillRef idx="1">
            <a:schemeClr val="lt1"/>
          </a:fillRef>
          <a:effectRef idx="0">
            <a:schemeClr val="accent3"/>
          </a:effectRef>
          <a:fontRef idx="minor">
            <a:schemeClr val="dk1"/>
          </a:fontRef>
        </p:style>
        <p:txBody>
          <a:bodyPr rtlCol="1">
            <a:spAutoFit/>
          </a:bodyPr>
          <a:lstStyle/>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Fever and </a:t>
            </a:r>
            <a:r>
              <a:rPr lang="en-US" sz="2000" b="1" dirty="0" err="1">
                <a:solidFill>
                  <a:srgbClr val="C00000"/>
                </a:solidFill>
                <a:latin typeface="Arial" pitchFamily="34" charset="0"/>
                <a:cs typeface="Arial" pitchFamily="34" charset="0"/>
              </a:rPr>
              <a:t>urticarial</a:t>
            </a:r>
            <a:r>
              <a:rPr lang="en-US" sz="2000" b="1" dirty="0">
                <a:solidFill>
                  <a:srgbClr val="C00000"/>
                </a:solidFill>
                <a:latin typeface="Arial" pitchFamily="34" charset="0"/>
                <a:cs typeface="Arial" pitchFamily="34" charset="0"/>
              </a:rPr>
              <a:t> rash </a:t>
            </a:r>
            <a:r>
              <a:rPr lang="en-US" sz="2000" b="1" dirty="0">
                <a:solidFill>
                  <a:srgbClr val="002060"/>
                </a:solidFill>
                <a:latin typeface="Arial" pitchFamily="34" charset="0"/>
                <a:cs typeface="Arial" pitchFamily="34" charset="0"/>
              </a:rPr>
              <a:t>due to </a:t>
            </a:r>
            <a:r>
              <a:rPr lang="en-US" sz="2000" b="1" dirty="0" err="1">
                <a:solidFill>
                  <a:srgbClr val="002060"/>
                </a:solidFill>
                <a:latin typeface="Arial" pitchFamily="34" charset="0"/>
                <a:cs typeface="Arial" pitchFamily="34" charset="0"/>
              </a:rPr>
              <a:t>toxaemia</a:t>
            </a:r>
            <a:r>
              <a:rPr lang="en-US" sz="2000" b="1" dirty="0" smtClean="0">
                <a:solidFill>
                  <a:srgbClr val="002060"/>
                </a:solidFill>
                <a:latin typeface="Arial" pitchFamily="34" charset="0"/>
                <a:cs typeface="Arial" pitchFamily="34" charset="0"/>
              </a:rPr>
              <a:t>.</a:t>
            </a:r>
            <a:endParaRPr lang="en-US" sz="2000" b="1" dirty="0">
              <a:solidFill>
                <a:srgbClr val="002060"/>
              </a:solidFill>
              <a:latin typeface="Arial" pitchFamily="34" charset="0"/>
              <a:cs typeface="Arial" pitchFamily="34" charset="0"/>
            </a:endParaRPr>
          </a:p>
          <a:p>
            <a:pPr algn="l" rtl="0" fontAlgn="auto">
              <a:spcBef>
                <a:spcPts val="0"/>
              </a:spcBef>
              <a:spcAft>
                <a:spcPts val="0"/>
              </a:spcAft>
              <a:buClr>
                <a:srgbClr val="C00000"/>
              </a:buClr>
              <a:buFont typeface="Arial" pitchFamily="34" charset="0"/>
              <a:buChar char="•"/>
              <a:defRPr/>
            </a:pPr>
            <a:r>
              <a:rPr lang="en-US" sz="2000" b="1" dirty="0">
                <a:solidFill>
                  <a:srgbClr val="002060"/>
                </a:solidFill>
                <a:latin typeface="Arial" pitchFamily="34" charset="0"/>
                <a:cs typeface="Arial" pitchFamily="34" charset="0"/>
              </a:rPr>
              <a:t>   Eye lids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periorbital oedema </a:t>
            </a:r>
            <a:r>
              <a:rPr lang="en-US" sz="2000" b="1" dirty="0">
                <a:solidFill>
                  <a:srgbClr val="C00000"/>
                </a:solidFill>
                <a:latin typeface="Arial" pitchFamily="34" charset="0"/>
                <a:cs typeface="Arial" pitchFamily="34" charset="0"/>
              </a:rPr>
              <a:t>(a classic sign)</a:t>
            </a:r>
            <a:r>
              <a:rPr lang="en-US" sz="2000" b="1" dirty="0">
                <a:solidFill>
                  <a:srgbClr val="002060"/>
                </a:solidFill>
                <a:latin typeface="Arial" pitchFamily="34" charset="0"/>
                <a:cs typeface="Arial" pitchFamily="34" charset="0"/>
              </a:rPr>
              <a:t>, subconjuctival haemorrhage and difficulty in eye movement.</a:t>
            </a:r>
          </a:p>
          <a:p>
            <a:pPr algn="l" rtl="0" fontAlgn="auto">
              <a:spcBef>
                <a:spcPts val="0"/>
              </a:spcBef>
              <a:spcAft>
                <a:spcPts val="0"/>
              </a:spcAft>
              <a:buClr>
                <a:srgbClr val="C00000"/>
              </a:buClr>
              <a:buFont typeface="Arial" pitchFamily="34" charset="0"/>
              <a:buChar char="•"/>
              <a:defRPr/>
            </a:pPr>
            <a:r>
              <a:rPr lang="en-US" sz="2000" b="1" dirty="0">
                <a:solidFill>
                  <a:srgbClr val="002060"/>
                </a:solidFill>
                <a:latin typeface="Arial" pitchFamily="34" charset="0"/>
                <a:cs typeface="Arial" pitchFamily="34" charset="0"/>
              </a:rPr>
              <a:t>  Tongue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difficulty in speaking and dysphagia.</a:t>
            </a:r>
          </a:p>
          <a:p>
            <a:pPr algn="l" rtl="0" fontAlgn="auto">
              <a:spcBef>
                <a:spcPts val="0"/>
              </a:spcBef>
              <a:spcAft>
                <a:spcPts val="0"/>
              </a:spcAft>
              <a:buClr>
                <a:srgbClr val="C00000"/>
              </a:buClr>
              <a:buFont typeface="Arial" pitchFamily="34" charset="0"/>
              <a:buChar char="•"/>
              <a:defRPr/>
            </a:pPr>
            <a:r>
              <a:rPr lang="en-US" sz="2000" b="1" dirty="0">
                <a:solidFill>
                  <a:srgbClr val="002060"/>
                </a:solidFill>
                <a:latin typeface="Arial" pitchFamily="34" charset="0"/>
                <a:cs typeface="Arial" pitchFamily="34" charset="0"/>
              </a:rPr>
              <a:t>   Diaphragm and intercostals muscles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difficulty in breathing.</a:t>
            </a:r>
          </a:p>
          <a:p>
            <a:pPr algn="l" rtl="0" fontAlgn="auto">
              <a:spcBef>
                <a:spcPts val="0"/>
              </a:spcBef>
              <a:spcAft>
                <a:spcPts val="0"/>
              </a:spcAft>
              <a:buClr>
                <a:srgbClr val="C00000"/>
              </a:buClr>
              <a:buFont typeface="Arial" pitchFamily="34" charset="0"/>
              <a:buChar char="•"/>
              <a:defRPr/>
            </a:pPr>
            <a:r>
              <a:rPr lang="en-US" sz="2000" b="1" dirty="0">
                <a:solidFill>
                  <a:srgbClr val="002060"/>
                </a:solidFill>
                <a:latin typeface="Arial" pitchFamily="34" charset="0"/>
                <a:cs typeface="Arial" pitchFamily="34" charset="0"/>
              </a:rPr>
              <a:t>   Muscles of mastication</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difficulty in mastication.</a:t>
            </a:r>
          </a:p>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Splinter haemorrhage under the nails </a:t>
            </a:r>
            <a:r>
              <a:rPr lang="en-US" sz="2000" b="1" dirty="0">
                <a:solidFill>
                  <a:srgbClr val="002060"/>
                </a:solidFill>
                <a:latin typeface="Arial" pitchFamily="34" charset="0"/>
                <a:cs typeface="Arial" pitchFamily="34" charset="0"/>
              </a:rPr>
              <a:t>(a common symptom)</a:t>
            </a:r>
          </a:p>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Larynx:  </a:t>
            </a:r>
            <a:r>
              <a:rPr lang="en-US" sz="2000" b="1" dirty="0">
                <a:solidFill>
                  <a:srgbClr val="002060"/>
                </a:solidFill>
                <a:latin typeface="Arial" pitchFamily="34" charset="0"/>
                <a:cs typeface="Arial" pitchFamily="34" charset="0"/>
              </a:rPr>
              <a:t>Hoarseness of voice.</a:t>
            </a:r>
          </a:p>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Heart:</a:t>
            </a:r>
            <a:r>
              <a:rPr lang="en-US" sz="2000" b="1" dirty="0">
                <a:solidFill>
                  <a:srgbClr val="002060"/>
                </a:solidFill>
                <a:latin typeface="Arial" pitchFamily="34" charset="0"/>
                <a:cs typeface="Arial" pitchFamily="34" charset="0"/>
              </a:rPr>
              <a:t>  Myocarditis</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may lead to heart failure.</a:t>
            </a:r>
          </a:p>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Lung:</a:t>
            </a:r>
            <a:r>
              <a:rPr lang="en-US" sz="2000" b="1" dirty="0">
                <a:solidFill>
                  <a:srgbClr val="002060"/>
                </a:solidFill>
                <a:latin typeface="Arial" pitchFamily="34" charset="0"/>
                <a:cs typeface="Arial" pitchFamily="34" charset="0"/>
              </a:rPr>
              <a:t>  Pneumonia.</a:t>
            </a:r>
          </a:p>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Brain: </a:t>
            </a:r>
            <a:r>
              <a:rPr lang="en-US" sz="2000" b="1" dirty="0">
                <a:solidFill>
                  <a:srgbClr val="002060"/>
                </a:solidFill>
                <a:latin typeface="Arial" pitchFamily="34" charset="0"/>
                <a:cs typeface="Arial" pitchFamily="34" charset="0"/>
              </a:rPr>
              <a:t>Encephalitis and meningitis.</a:t>
            </a:r>
          </a:p>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In severe cases</a:t>
            </a:r>
            <a:r>
              <a:rPr lang="en-US" sz="2000" b="1" dirty="0">
                <a:solidFill>
                  <a:srgbClr val="002060"/>
                </a:solidFill>
                <a:latin typeface="Arial" pitchFamily="34" charset="0"/>
                <a:cs typeface="Arial" pitchFamily="34" charset="0"/>
              </a:rPr>
              <a:t>, death can occur 4-6 weeks after the infection and is usually caused by myocarditis, encephalitis or pneumonia.</a:t>
            </a:r>
          </a:p>
          <a:p>
            <a:pPr algn="l" rtl="0" fontAlgn="auto">
              <a:spcBef>
                <a:spcPts val="0"/>
              </a:spcBef>
              <a:spcAft>
                <a:spcPts val="0"/>
              </a:spcAft>
              <a:buClr>
                <a:srgbClr val="C00000"/>
              </a:buClr>
              <a:buFont typeface="Wingdings" pitchFamily="2" charset="2"/>
              <a:buChar char="ü"/>
              <a:defRPr/>
            </a:pPr>
            <a:r>
              <a:rPr lang="en-US" sz="2000" b="1" dirty="0">
                <a:solidFill>
                  <a:srgbClr val="C00000"/>
                </a:solidFill>
                <a:latin typeface="Arial" pitchFamily="34" charset="0"/>
                <a:cs typeface="Arial" pitchFamily="34" charset="0"/>
              </a:rPr>
              <a:t>Eosinophilia:</a:t>
            </a:r>
            <a:r>
              <a:rPr lang="en-US" sz="2000" b="1" dirty="0">
                <a:solidFill>
                  <a:srgbClr val="002060"/>
                </a:solidFill>
                <a:latin typeface="Arial" pitchFamily="34" charset="0"/>
                <a:cs typeface="Arial" pitchFamily="34" charset="0"/>
              </a:rPr>
              <a:t> 20-50%.</a:t>
            </a:r>
          </a:p>
        </p:txBody>
      </p:sp>
      <p:sp>
        <p:nvSpPr>
          <p:cNvPr id="7" name="Slide Number Placeholder 6"/>
          <p:cNvSpPr>
            <a:spLocks noGrp="1"/>
          </p:cNvSpPr>
          <p:nvPr>
            <p:ph type="sldNum" sz="quarter" idx="12"/>
          </p:nvPr>
        </p:nvSpPr>
        <p:spPr/>
        <p:txBody>
          <a:bodyPr/>
          <a:lstStyle/>
          <a:p>
            <a:fld id="{F74DCA1C-6433-4112-8A92-56FEDCD815A0}"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down)">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wipe(down)">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wipe(down)">
                                      <p:cBhvr>
                                        <p:cTn id="52" dur="500"/>
                                        <p:tgtEl>
                                          <p:spTgt spid="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wipe(down)">
                                      <p:cBhvr>
                                        <p:cTn id="57" dur="500"/>
                                        <p:tgtEl>
                                          <p:spTgt spid="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wipe(down)">
                                      <p:cBhvr>
                                        <p:cTn id="62" dur="500"/>
                                        <p:tgtEl>
                                          <p:spTgt spid="5">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wipe(down)">
                                      <p:cBhvr>
                                        <p:cTn id="67" dur="500"/>
                                        <p:tgtEl>
                                          <p:spTgt spid="5">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wipe(down)">
                                      <p:cBhvr>
                                        <p:cTn id="72" dur="5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Effect transition="in" filter="wipe(down)">
                                      <p:cBhvr>
                                        <p:cTn id="7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9D4C356-68D1-4C8C-8DC4-E1FBEA3F9480}" type="slidenum">
              <a:rPr lang="ar-EG"/>
              <a:pPr>
                <a:defRPr/>
              </a:pPr>
              <a:t>9</a:t>
            </a:fld>
            <a:endParaRPr lang="ar-EG"/>
          </a:p>
        </p:txBody>
      </p:sp>
      <p:pic>
        <p:nvPicPr>
          <p:cNvPr id="16388" name="Picture 2" descr="C:\Documents and Settings\Admin\My Documents\Downloads\splinter haemorrhage.jpg"/>
          <p:cNvPicPr>
            <a:picLocks noChangeAspect="1" noChangeArrowheads="1"/>
          </p:cNvPicPr>
          <p:nvPr/>
        </p:nvPicPr>
        <p:blipFill>
          <a:blip r:embed="rId2" cstate="print"/>
          <a:srcRect/>
          <a:stretch>
            <a:fillRect/>
          </a:stretch>
        </p:blipFill>
        <p:spPr bwMode="auto">
          <a:xfrm>
            <a:off x="4857750" y="428625"/>
            <a:ext cx="3714750" cy="4929188"/>
          </a:xfrm>
          <a:prstGeom prst="rect">
            <a:avLst/>
          </a:prstGeom>
          <a:noFill/>
          <a:ln w="9525">
            <a:noFill/>
            <a:miter lim="800000"/>
            <a:headEnd/>
            <a:tailEnd/>
          </a:ln>
        </p:spPr>
      </p:pic>
      <p:sp>
        <p:nvSpPr>
          <p:cNvPr id="16389" name="TextBox 6"/>
          <p:cNvSpPr txBox="1">
            <a:spLocks noChangeArrowheads="1"/>
          </p:cNvSpPr>
          <p:nvPr/>
        </p:nvSpPr>
        <p:spPr bwMode="auto">
          <a:xfrm>
            <a:off x="5357813" y="5643563"/>
            <a:ext cx="3071812" cy="677862"/>
          </a:xfrm>
          <a:prstGeom prst="rect">
            <a:avLst/>
          </a:prstGeom>
          <a:noFill/>
          <a:ln w="9525">
            <a:noFill/>
            <a:miter lim="800000"/>
            <a:headEnd/>
            <a:tailEnd/>
          </a:ln>
        </p:spPr>
        <p:txBody>
          <a:bodyPr>
            <a:spAutoFit/>
          </a:bodyPr>
          <a:lstStyle/>
          <a:p>
            <a:pPr algn="ctr" rtl="0"/>
            <a:r>
              <a:rPr lang="en-US" sz="2000" b="1" dirty="0">
                <a:solidFill>
                  <a:srgbClr val="0070C0"/>
                </a:solidFill>
                <a:cs typeface="Arial" pitchFamily="34" charset="0"/>
              </a:rPr>
              <a:t>Splinter haemorrha</a:t>
            </a:r>
            <a:r>
              <a:rPr lang="en-US" b="1" dirty="0">
                <a:solidFill>
                  <a:srgbClr val="0070C0"/>
                </a:solidFill>
                <a:cs typeface="Arial" pitchFamily="34" charset="0"/>
              </a:rPr>
              <a:t>ge under the nail</a:t>
            </a:r>
          </a:p>
        </p:txBody>
      </p:sp>
      <p:pic>
        <p:nvPicPr>
          <p:cNvPr id="16390" name="Picture 3" descr="C:\Documents and Settings\Admin\My Documents\Downloads\periorbital_edema.gif"/>
          <p:cNvPicPr>
            <a:picLocks noChangeAspect="1" noChangeArrowheads="1"/>
          </p:cNvPicPr>
          <p:nvPr/>
        </p:nvPicPr>
        <p:blipFill>
          <a:blip r:embed="rId3" cstate="print"/>
          <a:srcRect/>
          <a:stretch>
            <a:fillRect/>
          </a:stretch>
        </p:blipFill>
        <p:spPr bwMode="auto">
          <a:xfrm>
            <a:off x="500063" y="428625"/>
            <a:ext cx="3786187" cy="5000625"/>
          </a:xfrm>
          <a:prstGeom prst="rect">
            <a:avLst/>
          </a:prstGeom>
          <a:noFill/>
          <a:ln w="9525">
            <a:noFill/>
            <a:miter lim="800000"/>
            <a:headEnd/>
            <a:tailEnd/>
          </a:ln>
        </p:spPr>
      </p:pic>
      <p:sp>
        <p:nvSpPr>
          <p:cNvPr id="16391" name="TextBox 8"/>
          <p:cNvSpPr txBox="1">
            <a:spLocks noChangeArrowheads="1"/>
          </p:cNvSpPr>
          <p:nvPr/>
        </p:nvSpPr>
        <p:spPr bwMode="auto">
          <a:xfrm>
            <a:off x="642938" y="5786438"/>
            <a:ext cx="3357562" cy="400050"/>
          </a:xfrm>
          <a:prstGeom prst="rect">
            <a:avLst/>
          </a:prstGeom>
          <a:noFill/>
          <a:ln w="9525">
            <a:noFill/>
            <a:miter lim="800000"/>
            <a:headEnd/>
            <a:tailEnd/>
          </a:ln>
        </p:spPr>
        <p:txBody>
          <a:bodyPr>
            <a:spAutoFit/>
          </a:bodyPr>
          <a:lstStyle/>
          <a:p>
            <a:pPr algn="ctr"/>
            <a:r>
              <a:rPr lang="en-US" sz="2000" b="1">
                <a:solidFill>
                  <a:srgbClr val="0070C0"/>
                </a:solidFill>
                <a:cs typeface="Arial" pitchFamily="34" charset="0"/>
              </a:rPr>
              <a:t>Periorbital oedema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2856</Words>
  <Application>Microsoft Office PowerPoint</Application>
  <PresentationFormat>On-screen Show (4:3)</PresentationFormat>
  <Paragraphs>357</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MSS Module 2019-2020  Trichinella &amp;Onchocercus volvolus  </vt:lpstr>
      <vt:lpstr>Slide 2</vt:lpstr>
      <vt:lpstr>What is Trichinellosis? </vt:lpstr>
      <vt:lpstr>How dose the disease transmitted and spread? </vt:lpstr>
      <vt:lpstr>Slide 5</vt:lpstr>
      <vt:lpstr>Pathogenesis and clinical features</vt:lpstr>
      <vt:lpstr>Pathogenesis and clinical features</vt:lpstr>
      <vt:lpstr>Pathogenesis and clinical features</vt:lpstr>
      <vt:lpstr>Slide 9</vt:lpstr>
      <vt:lpstr>Slide 10</vt:lpstr>
      <vt:lpstr>Slide 11</vt:lpstr>
      <vt:lpstr>Slide 12</vt:lpstr>
      <vt:lpstr>Slide 13</vt:lpstr>
      <vt:lpstr>Slide 14</vt:lpstr>
      <vt:lpstr>Prevention and Control</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frf</cp:lastModifiedBy>
  <cp:revision>70</cp:revision>
  <dcterms:created xsi:type="dcterms:W3CDTF">2018-12-05T18:50:25Z</dcterms:created>
  <dcterms:modified xsi:type="dcterms:W3CDTF">2020-02-02T18:20:03Z</dcterms:modified>
</cp:coreProperties>
</file>