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82"/>
  </p:notesMasterIdLst>
  <p:sldIdLst>
    <p:sldId id="295" r:id="rId2"/>
    <p:sldId id="296" r:id="rId3"/>
    <p:sldId id="349" r:id="rId4"/>
    <p:sldId id="350" r:id="rId5"/>
    <p:sldId id="311" r:id="rId6"/>
    <p:sldId id="379" r:id="rId7"/>
    <p:sldId id="364" r:id="rId8"/>
    <p:sldId id="381" r:id="rId9"/>
    <p:sldId id="360" r:id="rId10"/>
    <p:sldId id="380" r:id="rId11"/>
    <p:sldId id="362" r:id="rId12"/>
    <p:sldId id="352" r:id="rId13"/>
    <p:sldId id="315" r:id="rId14"/>
    <p:sldId id="358" r:id="rId15"/>
    <p:sldId id="365" r:id="rId16"/>
    <p:sldId id="366" r:id="rId17"/>
    <p:sldId id="368" r:id="rId18"/>
    <p:sldId id="370" r:id="rId19"/>
    <p:sldId id="371" r:id="rId20"/>
    <p:sldId id="383" r:id="rId21"/>
    <p:sldId id="372" r:id="rId22"/>
    <p:sldId id="373" r:id="rId23"/>
    <p:sldId id="376" r:id="rId24"/>
    <p:sldId id="374" r:id="rId25"/>
    <p:sldId id="375"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18" r:id="rId42"/>
    <p:sldId id="319" r:id="rId43"/>
    <p:sldId id="320" r:id="rId44"/>
    <p:sldId id="321" r:id="rId45"/>
    <p:sldId id="322" r:id="rId46"/>
    <p:sldId id="323" r:id="rId47"/>
    <p:sldId id="324" r:id="rId48"/>
    <p:sldId id="325" r:id="rId49"/>
    <p:sldId id="326" r:id="rId50"/>
    <p:sldId id="327" r:id="rId51"/>
    <p:sldId id="377" r:id="rId52"/>
    <p:sldId id="378" r:id="rId53"/>
    <p:sldId id="256" r:id="rId54"/>
    <p:sldId id="257" r:id="rId55"/>
    <p:sldId id="258" r:id="rId56"/>
    <p:sldId id="259" r:id="rId57"/>
    <p:sldId id="266" r:id="rId58"/>
    <p:sldId id="328" r:id="rId59"/>
    <p:sldId id="278" r:id="rId60"/>
    <p:sldId id="265" r:id="rId61"/>
    <p:sldId id="279" r:id="rId62"/>
    <p:sldId id="277"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4D44E-CBF7-4D07-A6BC-049BFA73E368}" v="429" dt="2022-10-14T15:05:34.900"/>
    <p1510:client id="{3CFE7F8E-FE08-4562-BCB9-CEBC6A001402}" v="1" dt="2022-10-14T21:20:57.579"/>
    <p1510:client id="{AD3DF81F-02E5-44D2-8B29-B8AE89A83BCB}" v="373" dt="2022-10-14T20:56:19.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7460" autoAdjust="0"/>
  </p:normalViewPr>
  <p:slideViewPr>
    <p:cSldViewPr snapToGrid="0">
      <p:cViewPr varScale="1">
        <p:scale>
          <a:sx n="45" d="100"/>
          <a:sy n="45" d="100"/>
        </p:scale>
        <p:origin x="17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25AE9-E9BC-4E52-82E8-13E65C98DB0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509F33C-4885-41B5-8220-1BEB06DC9704}">
      <dgm:prSet phldrT="[Text]" phldr="0"/>
      <dgm:spPr/>
      <dgm:t>
        <a:bodyPr/>
        <a:lstStyle/>
        <a:p>
          <a:r>
            <a:rPr lang="en-US" b="1">
              <a:latin typeface="Calibri Light" panose="020F0302020204030204"/>
            </a:rPr>
            <a:t>Cirrhosis</a:t>
          </a:r>
          <a:endParaRPr lang="en-US" b="1"/>
        </a:p>
      </dgm:t>
    </dgm:pt>
    <dgm:pt modelId="{D884FCD6-292A-4D34-A43A-7AC01D3BB4A8}" type="parTrans" cxnId="{92BA05B5-0601-4EE5-949B-BBD1611C5E7E}">
      <dgm:prSet/>
      <dgm:spPr/>
      <dgm:t>
        <a:bodyPr/>
        <a:lstStyle/>
        <a:p>
          <a:endParaRPr lang="en-US"/>
        </a:p>
      </dgm:t>
    </dgm:pt>
    <dgm:pt modelId="{83BB2520-678A-400A-A01E-178B63B1A60F}" type="sibTrans" cxnId="{92BA05B5-0601-4EE5-949B-BBD1611C5E7E}">
      <dgm:prSet/>
      <dgm:spPr/>
      <dgm:t>
        <a:bodyPr/>
        <a:lstStyle/>
        <a:p>
          <a:endParaRPr lang="en-US"/>
        </a:p>
      </dgm:t>
    </dgm:pt>
    <dgm:pt modelId="{8021D548-8834-4805-B506-F630826E5AA8}">
      <dgm:prSet phldrT="[Text]" phldr="0"/>
      <dgm:spPr/>
      <dgm:t>
        <a:bodyPr/>
        <a:lstStyle/>
        <a:p>
          <a:pPr rtl="0"/>
          <a:r>
            <a:rPr lang="en-US">
              <a:latin typeface="Calibri Light" panose="020F0302020204030204"/>
            </a:rPr>
            <a:t>Hepatitis B</a:t>
          </a:r>
        </a:p>
      </dgm:t>
    </dgm:pt>
    <dgm:pt modelId="{FB650323-B3F3-482C-9145-AE00C599B724}" type="parTrans" cxnId="{02ADB3D0-C8C5-4ADD-AFC2-7DAD66B18834}">
      <dgm:prSet/>
      <dgm:spPr/>
      <dgm:t>
        <a:bodyPr/>
        <a:lstStyle/>
        <a:p>
          <a:endParaRPr lang="en-US"/>
        </a:p>
      </dgm:t>
    </dgm:pt>
    <dgm:pt modelId="{1101644E-2BEC-4A7B-95E0-B38A546F2E86}" type="sibTrans" cxnId="{02ADB3D0-C8C5-4ADD-AFC2-7DAD66B18834}">
      <dgm:prSet/>
      <dgm:spPr/>
      <dgm:t>
        <a:bodyPr/>
        <a:lstStyle/>
        <a:p>
          <a:endParaRPr lang="en-US"/>
        </a:p>
      </dgm:t>
    </dgm:pt>
    <dgm:pt modelId="{1869D759-8446-4818-BA9E-4FD5D070AAC9}">
      <dgm:prSet phldrT="[Text]" phldr="0"/>
      <dgm:spPr/>
      <dgm:t>
        <a:bodyPr/>
        <a:lstStyle/>
        <a:p>
          <a:r>
            <a:rPr lang="en-US">
              <a:latin typeface="Calibri Light" panose="020F0302020204030204"/>
            </a:rPr>
            <a:t>NAFLD</a:t>
          </a:r>
          <a:endParaRPr lang="en-US"/>
        </a:p>
      </dgm:t>
    </dgm:pt>
    <dgm:pt modelId="{084C69C1-98C5-49EB-A390-795A12945EA8}" type="parTrans" cxnId="{3807076D-A714-488C-A0FE-384F49FD983E}">
      <dgm:prSet/>
      <dgm:spPr/>
      <dgm:t>
        <a:bodyPr/>
        <a:lstStyle/>
        <a:p>
          <a:endParaRPr lang="en-US"/>
        </a:p>
      </dgm:t>
    </dgm:pt>
    <dgm:pt modelId="{E3D6D878-5D96-45AD-8B8D-118FF07C6669}" type="sibTrans" cxnId="{3807076D-A714-488C-A0FE-384F49FD983E}">
      <dgm:prSet/>
      <dgm:spPr/>
      <dgm:t>
        <a:bodyPr/>
        <a:lstStyle/>
        <a:p>
          <a:endParaRPr lang="en-US"/>
        </a:p>
      </dgm:t>
    </dgm:pt>
    <dgm:pt modelId="{14C5B9A8-A607-435D-B3E6-00B00FF0E52A}">
      <dgm:prSet phldr="0"/>
      <dgm:spPr/>
      <dgm:t>
        <a:bodyPr/>
        <a:lstStyle/>
        <a:p>
          <a:pPr rtl="0"/>
          <a:r>
            <a:rPr lang="en-US">
              <a:latin typeface="Calibri Light" panose="020F0302020204030204"/>
            </a:rPr>
            <a:t>Hepatitis C</a:t>
          </a:r>
        </a:p>
      </dgm:t>
    </dgm:pt>
    <dgm:pt modelId="{7D713B27-55AA-4326-B2C5-D7346E5EBDBB}" type="parTrans" cxnId="{7742DC53-D921-45A7-948E-D4EF68AE7BE6}">
      <dgm:prSet/>
      <dgm:spPr/>
    </dgm:pt>
    <dgm:pt modelId="{C3A34405-1555-4490-A501-5EB590D97B73}" type="sibTrans" cxnId="{7742DC53-D921-45A7-948E-D4EF68AE7BE6}">
      <dgm:prSet/>
      <dgm:spPr/>
      <dgm:t>
        <a:bodyPr/>
        <a:lstStyle/>
        <a:p>
          <a:endParaRPr lang="en-US"/>
        </a:p>
      </dgm:t>
    </dgm:pt>
    <dgm:pt modelId="{21D76E3A-AEDC-49B8-95D1-6C566D633CE4}">
      <dgm:prSet phldr="0"/>
      <dgm:spPr/>
      <dgm:t>
        <a:bodyPr/>
        <a:lstStyle/>
        <a:p>
          <a:r>
            <a:rPr lang="en-US">
              <a:latin typeface="Calibri Light" panose="020F0302020204030204"/>
            </a:rPr>
            <a:t>Alcohol</a:t>
          </a:r>
          <a:endParaRPr lang="en-US"/>
        </a:p>
      </dgm:t>
    </dgm:pt>
    <dgm:pt modelId="{6764538D-0DFD-44C6-8C87-927039C879B5}" type="parTrans" cxnId="{D9A22BBB-67F7-4FF1-A370-68DFE3547431}">
      <dgm:prSet/>
      <dgm:spPr/>
    </dgm:pt>
    <dgm:pt modelId="{87193B06-B719-4FD1-B360-BBE0A72995A3}" type="sibTrans" cxnId="{D9A22BBB-67F7-4FF1-A370-68DFE3547431}">
      <dgm:prSet/>
      <dgm:spPr/>
      <dgm:t>
        <a:bodyPr/>
        <a:lstStyle/>
        <a:p>
          <a:endParaRPr lang="en-US"/>
        </a:p>
      </dgm:t>
    </dgm:pt>
    <dgm:pt modelId="{FE0FCAD2-DD18-49F9-879B-9B4CD27A6DEB}">
      <dgm:prSet phldr="0"/>
      <dgm:spPr/>
      <dgm:t>
        <a:bodyPr/>
        <a:lstStyle/>
        <a:p>
          <a:r>
            <a:rPr lang="en-US">
              <a:latin typeface="Calibri Light" panose="020F0302020204030204"/>
            </a:rPr>
            <a:t>Aflatoxins</a:t>
          </a:r>
        </a:p>
      </dgm:t>
    </dgm:pt>
    <dgm:pt modelId="{E2BF9FDF-A0C9-49BA-97A5-DAF35DB1C809}" type="parTrans" cxnId="{85233D00-465B-4960-A340-E45C9D253113}">
      <dgm:prSet/>
      <dgm:spPr/>
    </dgm:pt>
    <dgm:pt modelId="{1174BA69-6195-4D19-90D1-4E743ACE3A20}" type="sibTrans" cxnId="{85233D00-465B-4960-A340-E45C9D253113}">
      <dgm:prSet/>
      <dgm:spPr/>
      <dgm:t>
        <a:bodyPr/>
        <a:lstStyle/>
        <a:p>
          <a:endParaRPr lang="en-US"/>
        </a:p>
      </dgm:t>
    </dgm:pt>
    <dgm:pt modelId="{EE0233FD-AA81-4779-A50E-B0D8F4BF63B4}">
      <dgm:prSet phldr="0"/>
      <dgm:spPr/>
      <dgm:t>
        <a:bodyPr/>
        <a:lstStyle/>
        <a:p>
          <a:pPr rtl="0"/>
          <a:r>
            <a:rPr lang="en-US">
              <a:latin typeface="Calibri Light" panose="020F0302020204030204"/>
            </a:rPr>
            <a:t>Age +45</a:t>
          </a:r>
        </a:p>
      </dgm:t>
    </dgm:pt>
    <dgm:pt modelId="{87E3DC8E-BD04-4AEF-93B8-ADC950B0B1D0}" type="parTrans" cxnId="{8867C7B6-477D-40C1-9BFB-9D1375EF65E5}">
      <dgm:prSet/>
      <dgm:spPr/>
    </dgm:pt>
    <dgm:pt modelId="{10B6EE38-2B13-431C-BA1A-55E76E7E6827}" type="sibTrans" cxnId="{8867C7B6-477D-40C1-9BFB-9D1375EF65E5}">
      <dgm:prSet/>
      <dgm:spPr/>
      <dgm:t>
        <a:bodyPr/>
        <a:lstStyle/>
        <a:p>
          <a:endParaRPr lang="en-US"/>
        </a:p>
      </dgm:t>
    </dgm:pt>
    <dgm:pt modelId="{29FF7764-464B-4B71-B8D5-4ADE19F8C113}">
      <dgm:prSet phldr="0"/>
      <dgm:spPr/>
      <dgm:t>
        <a:bodyPr/>
        <a:lstStyle/>
        <a:p>
          <a:pPr rtl="0"/>
          <a:r>
            <a:rPr lang="en-US">
              <a:latin typeface="Calibri Light" panose="020F0302020204030204"/>
            </a:rPr>
            <a:t>Sex (M:F 4:1)</a:t>
          </a:r>
        </a:p>
      </dgm:t>
    </dgm:pt>
    <dgm:pt modelId="{FD6D6F32-2C58-4F51-9E2C-2A992BFFAB40}" type="parTrans" cxnId="{E8667F27-C2EB-459C-81CA-C0004E38C9C7}">
      <dgm:prSet/>
      <dgm:spPr/>
    </dgm:pt>
    <dgm:pt modelId="{B2BAAF16-C841-445A-82E8-FB113A4AF446}" type="sibTrans" cxnId="{E8667F27-C2EB-459C-81CA-C0004E38C9C7}">
      <dgm:prSet/>
      <dgm:spPr/>
      <dgm:t>
        <a:bodyPr/>
        <a:lstStyle/>
        <a:p>
          <a:endParaRPr lang="en-US"/>
        </a:p>
      </dgm:t>
    </dgm:pt>
    <dgm:pt modelId="{41E7362C-2175-422E-8F73-C9633032A76B}">
      <dgm:prSet phldr="0"/>
      <dgm:spPr/>
      <dgm:t>
        <a:bodyPr/>
        <a:lstStyle/>
        <a:p>
          <a:r>
            <a:rPr lang="en-US">
              <a:latin typeface="Calibri Light" panose="020F0302020204030204"/>
            </a:rPr>
            <a:t>ethnicity</a:t>
          </a:r>
        </a:p>
      </dgm:t>
    </dgm:pt>
    <dgm:pt modelId="{DCA4A11C-906E-407E-B034-6708F5C5B12D}" type="parTrans" cxnId="{1229D823-277B-47A7-AD68-6085AE3EA2FD}">
      <dgm:prSet/>
      <dgm:spPr/>
    </dgm:pt>
    <dgm:pt modelId="{E1A51670-DCA4-4A2D-A20A-07DF9537E3B0}" type="sibTrans" cxnId="{1229D823-277B-47A7-AD68-6085AE3EA2FD}">
      <dgm:prSet/>
      <dgm:spPr/>
      <dgm:t>
        <a:bodyPr/>
        <a:lstStyle/>
        <a:p>
          <a:endParaRPr lang="en-US"/>
        </a:p>
      </dgm:t>
    </dgm:pt>
    <dgm:pt modelId="{45B7952F-0C36-48C1-90A3-925E884E9461}" type="pres">
      <dgm:prSet presAssocID="{63F25AE9-E9BC-4E52-82E8-13E65C98DB02}" presName="diagram" presStyleCnt="0">
        <dgm:presLayoutVars>
          <dgm:dir/>
          <dgm:resizeHandles val="exact"/>
        </dgm:presLayoutVars>
      </dgm:prSet>
      <dgm:spPr/>
    </dgm:pt>
    <dgm:pt modelId="{7AEA891F-D335-4ED8-8DC7-9003EFD0FE5F}" type="pres">
      <dgm:prSet presAssocID="{4509F33C-4885-41B5-8220-1BEB06DC9704}" presName="node" presStyleLbl="node1" presStyleIdx="0" presStyleCnt="9">
        <dgm:presLayoutVars>
          <dgm:bulletEnabled val="1"/>
        </dgm:presLayoutVars>
      </dgm:prSet>
      <dgm:spPr/>
    </dgm:pt>
    <dgm:pt modelId="{9E55225A-02C7-4DD6-8C1B-D487BB89C6C4}" type="pres">
      <dgm:prSet presAssocID="{83BB2520-678A-400A-A01E-178B63B1A60F}" presName="sibTrans" presStyleCnt="0"/>
      <dgm:spPr/>
    </dgm:pt>
    <dgm:pt modelId="{11C2B755-C9E7-49F9-8658-A7B988441A92}" type="pres">
      <dgm:prSet presAssocID="{8021D548-8834-4805-B506-F630826E5AA8}" presName="node" presStyleLbl="node1" presStyleIdx="1" presStyleCnt="9">
        <dgm:presLayoutVars>
          <dgm:bulletEnabled val="1"/>
        </dgm:presLayoutVars>
      </dgm:prSet>
      <dgm:spPr/>
    </dgm:pt>
    <dgm:pt modelId="{7D3F0DAE-166C-4A3F-B0D1-9751DEE0D639}" type="pres">
      <dgm:prSet presAssocID="{1101644E-2BEC-4A7B-95E0-B38A546F2E86}" presName="sibTrans" presStyleCnt="0"/>
      <dgm:spPr/>
    </dgm:pt>
    <dgm:pt modelId="{455D8BF2-69B2-4149-AC7B-3548540342DA}" type="pres">
      <dgm:prSet presAssocID="{14C5B9A8-A607-435D-B3E6-00B00FF0E52A}" presName="node" presStyleLbl="node1" presStyleIdx="2" presStyleCnt="9">
        <dgm:presLayoutVars>
          <dgm:bulletEnabled val="1"/>
        </dgm:presLayoutVars>
      </dgm:prSet>
      <dgm:spPr/>
    </dgm:pt>
    <dgm:pt modelId="{22F4DC0B-2D74-4471-99B4-A6ED3046F7DE}" type="pres">
      <dgm:prSet presAssocID="{C3A34405-1555-4490-A501-5EB590D97B73}" presName="sibTrans" presStyleCnt="0"/>
      <dgm:spPr/>
    </dgm:pt>
    <dgm:pt modelId="{6E68A512-5E8E-40D4-B600-152932DE2B2B}" type="pres">
      <dgm:prSet presAssocID="{21D76E3A-AEDC-49B8-95D1-6C566D633CE4}" presName="node" presStyleLbl="node1" presStyleIdx="3" presStyleCnt="9">
        <dgm:presLayoutVars>
          <dgm:bulletEnabled val="1"/>
        </dgm:presLayoutVars>
      </dgm:prSet>
      <dgm:spPr/>
    </dgm:pt>
    <dgm:pt modelId="{D9A89E41-0624-410F-9D04-A88E1789B18F}" type="pres">
      <dgm:prSet presAssocID="{87193B06-B719-4FD1-B360-BBE0A72995A3}" presName="sibTrans" presStyleCnt="0"/>
      <dgm:spPr/>
    </dgm:pt>
    <dgm:pt modelId="{7BD89884-B556-430A-827C-743978637528}" type="pres">
      <dgm:prSet presAssocID="{1869D759-8446-4818-BA9E-4FD5D070AAC9}" presName="node" presStyleLbl="node1" presStyleIdx="4" presStyleCnt="9">
        <dgm:presLayoutVars>
          <dgm:bulletEnabled val="1"/>
        </dgm:presLayoutVars>
      </dgm:prSet>
      <dgm:spPr/>
    </dgm:pt>
    <dgm:pt modelId="{AEB51ADD-B981-442E-96E3-DCF517694CBB}" type="pres">
      <dgm:prSet presAssocID="{E3D6D878-5D96-45AD-8B8D-118FF07C6669}" presName="sibTrans" presStyleCnt="0"/>
      <dgm:spPr/>
    </dgm:pt>
    <dgm:pt modelId="{A8845198-4768-4923-8E9C-C9D2A75C538B}" type="pres">
      <dgm:prSet presAssocID="{FE0FCAD2-DD18-49F9-879B-9B4CD27A6DEB}" presName="node" presStyleLbl="node1" presStyleIdx="5" presStyleCnt="9">
        <dgm:presLayoutVars>
          <dgm:bulletEnabled val="1"/>
        </dgm:presLayoutVars>
      </dgm:prSet>
      <dgm:spPr/>
    </dgm:pt>
    <dgm:pt modelId="{E1B99D10-C300-4C12-B1FA-F906365D4DF5}" type="pres">
      <dgm:prSet presAssocID="{1174BA69-6195-4D19-90D1-4E743ACE3A20}" presName="sibTrans" presStyleCnt="0"/>
      <dgm:spPr/>
    </dgm:pt>
    <dgm:pt modelId="{DFC7547E-861A-4F99-91D4-FCB4C0C2A32C}" type="pres">
      <dgm:prSet presAssocID="{EE0233FD-AA81-4779-A50E-B0D8F4BF63B4}" presName="node" presStyleLbl="node1" presStyleIdx="6" presStyleCnt="9">
        <dgm:presLayoutVars>
          <dgm:bulletEnabled val="1"/>
        </dgm:presLayoutVars>
      </dgm:prSet>
      <dgm:spPr/>
    </dgm:pt>
    <dgm:pt modelId="{1E7F42E0-8C52-4CE2-8F8F-A0F4EA6C6506}" type="pres">
      <dgm:prSet presAssocID="{10B6EE38-2B13-431C-BA1A-55E76E7E6827}" presName="sibTrans" presStyleCnt="0"/>
      <dgm:spPr/>
    </dgm:pt>
    <dgm:pt modelId="{69D93419-9E05-4E3A-AFF0-A3D448E7CA8C}" type="pres">
      <dgm:prSet presAssocID="{29FF7764-464B-4B71-B8D5-4ADE19F8C113}" presName="node" presStyleLbl="node1" presStyleIdx="7" presStyleCnt="9">
        <dgm:presLayoutVars>
          <dgm:bulletEnabled val="1"/>
        </dgm:presLayoutVars>
      </dgm:prSet>
      <dgm:spPr/>
    </dgm:pt>
    <dgm:pt modelId="{7E605157-1849-42C2-8FE0-A7080633CE32}" type="pres">
      <dgm:prSet presAssocID="{B2BAAF16-C841-445A-82E8-FB113A4AF446}" presName="sibTrans" presStyleCnt="0"/>
      <dgm:spPr/>
    </dgm:pt>
    <dgm:pt modelId="{E9ED7D1F-DD2C-4F31-B0D1-FEA11C16BA7B}" type="pres">
      <dgm:prSet presAssocID="{41E7362C-2175-422E-8F73-C9633032A76B}" presName="node" presStyleLbl="node1" presStyleIdx="8" presStyleCnt="9">
        <dgm:presLayoutVars>
          <dgm:bulletEnabled val="1"/>
        </dgm:presLayoutVars>
      </dgm:prSet>
      <dgm:spPr/>
    </dgm:pt>
  </dgm:ptLst>
  <dgm:cxnLst>
    <dgm:cxn modelId="{85233D00-465B-4960-A340-E45C9D253113}" srcId="{63F25AE9-E9BC-4E52-82E8-13E65C98DB02}" destId="{FE0FCAD2-DD18-49F9-879B-9B4CD27A6DEB}" srcOrd="5" destOrd="0" parTransId="{E2BF9FDF-A0C9-49BA-97A5-DAF35DB1C809}" sibTransId="{1174BA69-6195-4D19-90D1-4E743ACE3A20}"/>
    <dgm:cxn modelId="{899E2308-3A10-4BCF-A55B-A66236F759C1}" type="presOf" srcId="{63F25AE9-E9BC-4E52-82E8-13E65C98DB02}" destId="{45B7952F-0C36-48C1-90A3-925E884E9461}" srcOrd="0" destOrd="0" presId="urn:microsoft.com/office/officeart/2005/8/layout/default"/>
    <dgm:cxn modelId="{1229D823-277B-47A7-AD68-6085AE3EA2FD}" srcId="{63F25AE9-E9BC-4E52-82E8-13E65C98DB02}" destId="{41E7362C-2175-422E-8F73-C9633032A76B}" srcOrd="8" destOrd="0" parTransId="{DCA4A11C-906E-407E-B034-6708F5C5B12D}" sibTransId="{E1A51670-DCA4-4A2D-A20A-07DF9537E3B0}"/>
    <dgm:cxn modelId="{E8667F27-C2EB-459C-81CA-C0004E38C9C7}" srcId="{63F25AE9-E9BC-4E52-82E8-13E65C98DB02}" destId="{29FF7764-464B-4B71-B8D5-4ADE19F8C113}" srcOrd="7" destOrd="0" parTransId="{FD6D6F32-2C58-4F51-9E2C-2A992BFFAB40}" sibTransId="{B2BAAF16-C841-445A-82E8-FB113A4AF446}"/>
    <dgm:cxn modelId="{A3D98D2E-38F9-47FA-95F5-71FF29F04C58}" type="presOf" srcId="{EE0233FD-AA81-4779-A50E-B0D8F4BF63B4}" destId="{DFC7547E-861A-4F99-91D4-FCB4C0C2A32C}" srcOrd="0" destOrd="0" presId="urn:microsoft.com/office/officeart/2005/8/layout/default"/>
    <dgm:cxn modelId="{9A728D4C-E411-4075-8E90-AE044E944E1E}" type="presOf" srcId="{1869D759-8446-4818-BA9E-4FD5D070AAC9}" destId="{7BD89884-B556-430A-827C-743978637528}" srcOrd="0" destOrd="0" presId="urn:microsoft.com/office/officeart/2005/8/layout/default"/>
    <dgm:cxn modelId="{3807076D-A714-488C-A0FE-384F49FD983E}" srcId="{63F25AE9-E9BC-4E52-82E8-13E65C98DB02}" destId="{1869D759-8446-4818-BA9E-4FD5D070AAC9}" srcOrd="4" destOrd="0" parTransId="{084C69C1-98C5-49EB-A390-795A12945EA8}" sibTransId="{E3D6D878-5D96-45AD-8B8D-118FF07C6669}"/>
    <dgm:cxn modelId="{7742DC53-D921-45A7-948E-D4EF68AE7BE6}" srcId="{63F25AE9-E9BC-4E52-82E8-13E65C98DB02}" destId="{14C5B9A8-A607-435D-B3E6-00B00FF0E52A}" srcOrd="2" destOrd="0" parTransId="{7D713B27-55AA-4326-B2C5-D7346E5EBDBB}" sibTransId="{C3A34405-1555-4490-A501-5EB590D97B73}"/>
    <dgm:cxn modelId="{AE76FE8A-37B0-445F-BA57-4CF4AC57345B}" type="presOf" srcId="{FE0FCAD2-DD18-49F9-879B-9B4CD27A6DEB}" destId="{A8845198-4768-4923-8E9C-C9D2A75C538B}" srcOrd="0" destOrd="0" presId="urn:microsoft.com/office/officeart/2005/8/layout/default"/>
    <dgm:cxn modelId="{C2417D95-4111-46D4-8794-9982E3D9417B}" type="presOf" srcId="{4509F33C-4885-41B5-8220-1BEB06DC9704}" destId="{7AEA891F-D335-4ED8-8DC7-9003EFD0FE5F}" srcOrd="0" destOrd="0" presId="urn:microsoft.com/office/officeart/2005/8/layout/default"/>
    <dgm:cxn modelId="{7A382398-F316-4DD4-BFBC-35280CC99D15}" type="presOf" srcId="{29FF7764-464B-4B71-B8D5-4ADE19F8C113}" destId="{69D93419-9E05-4E3A-AFF0-A3D448E7CA8C}" srcOrd="0" destOrd="0" presId="urn:microsoft.com/office/officeart/2005/8/layout/default"/>
    <dgm:cxn modelId="{7BA8AD9F-AFEF-425F-A796-E5962548E7B8}" type="presOf" srcId="{41E7362C-2175-422E-8F73-C9633032A76B}" destId="{E9ED7D1F-DD2C-4F31-B0D1-FEA11C16BA7B}" srcOrd="0" destOrd="0" presId="urn:microsoft.com/office/officeart/2005/8/layout/default"/>
    <dgm:cxn modelId="{92BA05B5-0601-4EE5-949B-BBD1611C5E7E}" srcId="{63F25AE9-E9BC-4E52-82E8-13E65C98DB02}" destId="{4509F33C-4885-41B5-8220-1BEB06DC9704}" srcOrd="0" destOrd="0" parTransId="{D884FCD6-292A-4D34-A43A-7AC01D3BB4A8}" sibTransId="{83BB2520-678A-400A-A01E-178B63B1A60F}"/>
    <dgm:cxn modelId="{8867C7B6-477D-40C1-9BFB-9D1375EF65E5}" srcId="{63F25AE9-E9BC-4E52-82E8-13E65C98DB02}" destId="{EE0233FD-AA81-4779-A50E-B0D8F4BF63B4}" srcOrd="6" destOrd="0" parTransId="{87E3DC8E-BD04-4AEF-93B8-ADC950B0B1D0}" sibTransId="{10B6EE38-2B13-431C-BA1A-55E76E7E6827}"/>
    <dgm:cxn modelId="{4E6BC7B8-AB0B-4EF4-891B-8DA9B9DD2E3A}" type="presOf" srcId="{14C5B9A8-A607-435D-B3E6-00B00FF0E52A}" destId="{455D8BF2-69B2-4149-AC7B-3548540342DA}" srcOrd="0" destOrd="0" presId="urn:microsoft.com/office/officeart/2005/8/layout/default"/>
    <dgm:cxn modelId="{D9A22BBB-67F7-4FF1-A370-68DFE3547431}" srcId="{63F25AE9-E9BC-4E52-82E8-13E65C98DB02}" destId="{21D76E3A-AEDC-49B8-95D1-6C566D633CE4}" srcOrd="3" destOrd="0" parTransId="{6764538D-0DFD-44C6-8C87-927039C879B5}" sibTransId="{87193B06-B719-4FD1-B360-BBE0A72995A3}"/>
    <dgm:cxn modelId="{02ADB3D0-C8C5-4ADD-AFC2-7DAD66B18834}" srcId="{63F25AE9-E9BC-4E52-82E8-13E65C98DB02}" destId="{8021D548-8834-4805-B506-F630826E5AA8}" srcOrd="1" destOrd="0" parTransId="{FB650323-B3F3-482C-9145-AE00C599B724}" sibTransId="{1101644E-2BEC-4A7B-95E0-B38A546F2E86}"/>
    <dgm:cxn modelId="{24747FE3-04CF-42A9-B2B5-A57BE83897A1}" type="presOf" srcId="{21D76E3A-AEDC-49B8-95D1-6C566D633CE4}" destId="{6E68A512-5E8E-40D4-B600-152932DE2B2B}" srcOrd="0" destOrd="0" presId="urn:microsoft.com/office/officeart/2005/8/layout/default"/>
    <dgm:cxn modelId="{37C8ECEB-48E1-4A4D-B22B-7B53588F845D}" type="presOf" srcId="{8021D548-8834-4805-B506-F630826E5AA8}" destId="{11C2B755-C9E7-49F9-8658-A7B988441A92}" srcOrd="0" destOrd="0" presId="urn:microsoft.com/office/officeart/2005/8/layout/default"/>
    <dgm:cxn modelId="{8BD740CC-A518-4F5B-AB76-107E4C532C59}" type="presParOf" srcId="{45B7952F-0C36-48C1-90A3-925E884E9461}" destId="{7AEA891F-D335-4ED8-8DC7-9003EFD0FE5F}" srcOrd="0" destOrd="0" presId="urn:microsoft.com/office/officeart/2005/8/layout/default"/>
    <dgm:cxn modelId="{3A0BC619-BC10-4763-AF92-E6681A48FB18}" type="presParOf" srcId="{45B7952F-0C36-48C1-90A3-925E884E9461}" destId="{9E55225A-02C7-4DD6-8C1B-D487BB89C6C4}" srcOrd="1" destOrd="0" presId="urn:microsoft.com/office/officeart/2005/8/layout/default"/>
    <dgm:cxn modelId="{89CC4FBB-7330-4C6E-BF55-88E42C16D86F}" type="presParOf" srcId="{45B7952F-0C36-48C1-90A3-925E884E9461}" destId="{11C2B755-C9E7-49F9-8658-A7B988441A92}" srcOrd="2" destOrd="0" presId="urn:microsoft.com/office/officeart/2005/8/layout/default"/>
    <dgm:cxn modelId="{CD5962B9-F04F-4954-A05B-E979DE887B7B}" type="presParOf" srcId="{45B7952F-0C36-48C1-90A3-925E884E9461}" destId="{7D3F0DAE-166C-4A3F-B0D1-9751DEE0D639}" srcOrd="3" destOrd="0" presId="urn:microsoft.com/office/officeart/2005/8/layout/default"/>
    <dgm:cxn modelId="{C023BE1C-FF11-4D77-A5F6-C5D15FF02002}" type="presParOf" srcId="{45B7952F-0C36-48C1-90A3-925E884E9461}" destId="{455D8BF2-69B2-4149-AC7B-3548540342DA}" srcOrd="4" destOrd="0" presId="urn:microsoft.com/office/officeart/2005/8/layout/default"/>
    <dgm:cxn modelId="{F986F883-5545-447A-A607-9E42E0E85ECF}" type="presParOf" srcId="{45B7952F-0C36-48C1-90A3-925E884E9461}" destId="{22F4DC0B-2D74-4471-99B4-A6ED3046F7DE}" srcOrd="5" destOrd="0" presId="urn:microsoft.com/office/officeart/2005/8/layout/default"/>
    <dgm:cxn modelId="{5A3DC350-77D3-4E26-A849-3D843F45BF09}" type="presParOf" srcId="{45B7952F-0C36-48C1-90A3-925E884E9461}" destId="{6E68A512-5E8E-40D4-B600-152932DE2B2B}" srcOrd="6" destOrd="0" presId="urn:microsoft.com/office/officeart/2005/8/layout/default"/>
    <dgm:cxn modelId="{8ABC4BBC-DB78-4828-A01C-76CB5F0588EA}" type="presParOf" srcId="{45B7952F-0C36-48C1-90A3-925E884E9461}" destId="{D9A89E41-0624-410F-9D04-A88E1789B18F}" srcOrd="7" destOrd="0" presId="urn:microsoft.com/office/officeart/2005/8/layout/default"/>
    <dgm:cxn modelId="{C44A39D3-DFD0-4675-876C-96B594C119AD}" type="presParOf" srcId="{45B7952F-0C36-48C1-90A3-925E884E9461}" destId="{7BD89884-B556-430A-827C-743978637528}" srcOrd="8" destOrd="0" presId="urn:microsoft.com/office/officeart/2005/8/layout/default"/>
    <dgm:cxn modelId="{436EB154-51E9-45E9-884E-67B6450B97A2}" type="presParOf" srcId="{45B7952F-0C36-48C1-90A3-925E884E9461}" destId="{AEB51ADD-B981-442E-96E3-DCF517694CBB}" srcOrd="9" destOrd="0" presId="urn:microsoft.com/office/officeart/2005/8/layout/default"/>
    <dgm:cxn modelId="{982A261F-9DE8-4EEE-BACF-705CD5D45B06}" type="presParOf" srcId="{45B7952F-0C36-48C1-90A3-925E884E9461}" destId="{A8845198-4768-4923-8E9C-C9D2A75C538B}" srcOrd="10" destOrd="0" presId="urn:microsoft.com/office/officeart/2005/8/layout/default"/>
    <dgm:cxn modelId="{D08252A4-C0D5-4998-A839-B196EB153C8D}" type="presParOf" srcId="{45B7952F-0C36-48C1-90A3-925E884E9461}" destId="{E1B99D10-C300-4C12-B1FA-F906365D4DF5}" srcOrd="11" destOrd="0" presId="urn:microsoft.com/office/officeart/2005/8/layout/default"/>
    <dgm:cxn modelId="{F96089E1-1C07-44E2-9EC7-ECEB47C95324}" type="presParOf" srcId="{45B7952F-0C36-48C1-90A3-925E884E9461}" destId="{DFC7547E-861A-4F99-91D4-FCB4C0C2A32C}" srcOrd="12" destOrd="0" presId="urn:microsoft.com/office/officeart/2005/8/layout/default"/>
    <dgm:cxn modelId="{921E9465-6C65-41E2-A153-EE9DE9BA0E98}" type="presParOf" srcId="{45B7952F-0C36-48C1-90A3-925E884E9461}" destId="{1E7F42E0-8C52-4CE2-8F8F-A0F4EA6C6506}" srcOrd="13" destOrd="0" presId="urn:microsoft.com/office/officeart/2005/8/layout/default"/>
    <dgm:cxn modelId="{D00A53B4-68E2-4B4F-A697-E593046EDD50}" type="presParOf" srcId="{45B7952F-0C36-48C1-90A3-925E884E9461}" destId="{69D93419-9E05-4E3A-AFF0-A3D448E7CA8C}" srcOrd="14" destOrd="0" presId="urn:microsoft.com/office/officeart/2005/8/layout/default"/>
    <dgm:cxn modelId="{D2D32B8E-9008-4D86-AE14-1CA435B38B81}" type="presParOf" srcId="{45B7952F-0C36-48C1-90A3-925E884E9461}" destId="{7E605157-1849-42C2-8FE0-A7080633CE32}" srcOrd="15" destOrd="0" presId="urn:microsoft.com/office/officeart/2005/8/layout/default"/>
    <dgm:cxn modelId="{5F412669-2E3B-4F37-9703-67F8A87B24B9}" type="presParOf" srcId="{45B7952F-0C36-48C1-90A3-925E884E9461}" destId="{E9ED7D1F-DD2C-4F31-B0D1-FEA11C16BA7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4AD88-B07A-4634-89FD-61A39155D1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1FCB544-B6B1-4565-BED9-E89A6A9FE3D5}">
      <dgm:prSet custT="1"/>
      <dgm:spPr>
        <a:ln>
          <a:solidFill>
            <a:schemeClr val="bg1"/>
          </a:solidFill>
        </a:ln>
      </dgm:spPr>
      <dgm:t>
        <a:bodyPr/>
        <a:lstStyle/>
        <a:p>
          <a:r>
            <a:rPr lang="en-US" sz="3200" dirty="0"/>
            <a:t>•</a:t>
          </a:r>
          <a:r>
            <a:rPr lang="en-US" sz="2400" dirty="0"/>
            <a:t>150.000 &amp; 34.000 new cases of CRC each year in USA &amp; UK, respectively</a:t>
          </a:r>
          <a:r>
            <a:rPr lang="en-US" sz="3400" dirty="0"/>
            <a:t>. </a:t>
          </a:r>
        </a:p>
      </dgm:t>
    </dgm:pt>
    <dgm:pt modelId="{EE383764-F96A-46D3-BD71-8C76E5B518F7}" type="parTrans" cxnId="{44071867-22C2-471C-AF13-7E008404C0E1}">
      <dgm:prSet/>
      <dgm:spPr/>
      <dgm:t>
        <a:bodyPr/>
        <a:lstStyle/>
        <a:p>
          <a:endParaRPr lang="en-US"/>
        </a:p>
      </dgm:t>
    </dgm:pt>
    <dgm:pt modelId="{EAB310C3-092E-4D2E-874D-DEC37D482A90}" type="sibTrans" cxnId="{44071867-22C2-471C-AF13-7E008404C0E1}">
      <dgm:prSet/>
      <dgm:spPr/>
      <dgm:t>
        <a:bodyPr/>
        <a:lstStyle/>
        <a:p>
          <a:endParaRPr lang="en-US"/>
        </a:p>
      </dgm:t>
    </dgm:pt>
    <dgm:pt modelId="{DFC2A198-CB65-4391-B4D4-1206551DEE78}">
      <dgm:prSet custT="1"/>
      <dgm:spPr/>
      <dgm:t>
        <a:bodyPr/>
        <a:lstStyle/>
        <a:p>
          <a:r>
            <a:rPr lang="en-US" sz="3200" dirty="0"/>
            <a:t>• </a:t>
          </a:r>
          <a:r>
            <a:rPr lang="en-US" sz="2400" dirty="0"/>
            <a:t>60% will develop metastatic disease, which is confined to the liver in half of them </a:t>
          </a:r>
        </a:p>
      </dgm:t>
    </dgm:pt>
    <dgm:pt modelId="{D19F45E5-A1C3-4F9F-9576-2775DE10FAB7}" type="parTrans" cxnId="{4C9B3C43-29BA-46A8-8BFB-C8FDF8D45A31}">
      <dgm:prSet/>
      <dgm:spPr/>
      <dgm:t>
        <a:bodyPr/>
        <a:lstStyle/>
        <a:p>
          <a:endParaRPr lang="en-US"/>
        </a:p>
      </dgm:t>
    </dgm:pt>
    <dgm:pt modelId="{E1706A58-F6B6-47A6-89BE-25741E8AB26A}" type="sibTrans" cxnId="{4C9B3C43-29BA-46A8-8BFB-C8FDF8D45A31}">
      <dgm:prSet/>
      <dgm:spPr/>
      <dgm:t>
        <a:bodyPr/>
        <a:lstStyle/>
        <a:p>
          <a:endParaRPr lang="en-US"/>
        </a:p>
      </dgm:t>
    </dgm:pt>
    <dgm:pt modelId="{8ACE1BA0-ACAD-4828-853D-1F0FB7618B8B}">
      <dgm:prSet custT="1"/>
      <dgm:spPr/>
      <dgm:t>
        <a:bodyPr/>
        <a:lstStyle/>
        <a:p>
          <a:r>
            <a:rPr lang="en-US" sz="2400" dirty="0"/>
            <a:t>• 10-30% resectable</a:t>
          </a:r>
        </a:p>
      </dgm:t>
    </dgm:pt>
    <dgm:pt modelId="{EE5286BD-8675-4AE7-9174-6A5AC6853259}" type="parTrans" cxnId="{6EAD8875-41DB-47EC-8E99-BC32808A8A05}">
      <dgm:prSet/>
      <dgm:spPr/>
      <dgm:t>
        <a:bodyPr/>
        <a:lstStyle/>
        <a:p>
          <a:endParaRPr lang="en-US"/>
        </a:p>
      </dgm:t>
    </dgm:pt>
    <dgm:pt modelId="{44DD5066-DFB1-4539-8945-14101A741599}" type="sibTrans" cxnId="{6EAD8875-41DB-47EC-8E99-BC32808A8A05}">
      <dgm:prSet/>
      <dgm:spPr/>
      <dgm:t>
        <a:bodyPr/>
        <a:lstStyle/>
        <a:p>
          <a:endParaRPr lang="en-US"/>
        </a:p>
      </dgm:t>
    </dgm:pt>
    <dgm:pt modelId="{C536B35B-A633-4F15-9FD0-1BC694C91285}" type="pres">
      <dgm:prSet presAssocID="{B284AD88-B07A-4634-89FD-61A39155D167}" presName="vert0" presStyleCnt="0">
        <dgm:presLayoutVars>
          <dgm:dir/>
          <dgm:animOne val="branch"/>
          <dgm:animLvl val="lvl"/>
        </dgm:presLayoutVars>
      </dgm:prSet>
      <dgm:spPr/>
    </dgm:pt>
    <dgm:pt modelId="{DD441D77-1B40-45FD-92A3-2BA3B7890D01}" type="pres">
      <dgm:prSet presAssocID="{71FCB544-B6B1-4565-BED9-E89A6A9FE3D5}" presName="thickLine" presStyleLbl="alignNode1" presStyleIdx="0" presStyleCnt="3"/>
      <dgm:spPr/>
    </dgm:pt>
    <dgm:pt modelId="{F3E6179A-27FF-4F6B-AB55-5EFB5DB074D6}" type="pres">
      <dgm:prSet presAssocID="{71FCB544-B6B1-4565-BED9-E89A6A9FE3D5}" presName="horz1" presStyleCnt="0"/>
      <dgm:spPr/>
    </dgm:pt>
    <dgm:pt modelId="{D73A4128-24F4-4141-B5C7-77536E4B4456}" type="pres">
      <dgm:prSet presAssocID="{71FCB544-B6B1-4565-BED9-E89A6A9FE3D5}" presName="tx1" presStyleLbl="revTx" presStyleIdx="0" presStyleCnt="3"/>
      <dgm:spPr/>
    </dgm:pt>
    <dgm:pt modelId="{67286111-3351-4E23-9C86-2AF79DE00B82}" type="pres">
      <dgm:prSet presAssocID="{71FCB544-B6B1-4565-BED9-E89A6A9FE3D5}" presName="vert1" presStyleCnt="0"/>
      <dgm:spPr/>
    </dgm:pt>
    <dgm:pt modelId="{85DF0100-8500-4A0D-805D-5317C1548F97}" type="pres">
      <dgm:prSet presAssocID="{DFC2A198-CB65-4391-B4D4-1206551DEE78}" presName="thickLine" presStyleLbl="alignNode1" presStyleIdx="1" presStyleCnt="3"/>
      <dgm:spPr/>
    </dgm:pt>
    <dgm:pt modelId="{D1CB1D87-6E8D-4F2D-A592-B9B93BED4E1E}" type="pres">
      <dgm:prSet presAssocID="{DFC2A198-CB65-4391-B4D4-1206551DEE78}" presName="horz1" presStyleCnt="0"/>
      <dgm:spPr/>
    </dgm:pt>
    <dgm:pt modelId="{8DC823A7-FD4F-4EA1-AA76-4C4CAC4EF8DB}" type="pres">
      <dgm:prSet presAssocID="{DFC2A198-CB65-4391-B4D4-1206551DEE78}" presName="tx1" presStyleLbl="revTx" presStyleIdx="1" presStyleCnt="3" custLinFactNeighborX="-503" custLinFactNeighborY="0"/>
      <dgm:spPr/>
    </dgm:pt>
    <dgm:pt modelId="{62A7A503-90F9-4EE0-98F5-07DEF391DB0C}" type="pres">
      <dgm:prSet presAssocID="{DFC2A198-CB65-4391-B4D4-1206551DEE78}" presName="vert1" presStyleCnt="0"/>
      <dgm:spPr/>
    </dgm:pt>
    <dgm:pt modelId="{D78E59F8-45EE-4A85-BE25-886F60F1B59A}" type="pres">
      <dgm:prSet presAssocID="{8ACE1BA0-ACAD-4828-853D-1F0FB7618B8B}" presName="thickLine" presStyleLbl="alignNode1" presStyleIdx="2" presStyleCnt="3"/>
      <dgm:spPr/>
    </dgm:pt>
    <dgm:pt modelId="{64A6DF48-6384-4817-8E17-92B28545C09E}" type="pres">
      <dgm:prSet presAssocID="{8ACE1BA0-ACAD-4828-853D-1F0FB7618B8B}" presName="horz1" presStyleCnt="0"/>
      <dgm:spPr/>
    </dgm:pt>
    <dgm:pt modelId="{C77D2556-DA04-48F8-9DAB-22160EDD1512}" type="pres">
      <dgm:prSet presAssocID="{8ACE1BA0-ACAD-4828-853D-1F0FB7618B8B}" presName="tx1" presStyleLbl="revTx" presStyleIdx="2" presStyleCnt="3"/>
      <dgm:spPr/>
    </dgm:pt>
    <dgm:pt modelId="{87DE88F2-4E61-4C9C-8CDA-0462F33473EA}" type="pres">
      <dgm:prSet presAssocID="{8ACE1BA0-ACAD-4828-853D-1F0FB7618B8B}" presName="vert1" presStyleCnt="0"/>
      <dgm:spPr/>
    </dgm:pt>
  </dgm:ptLst>
  <dgm:cxnLst>
    <dgm:cxn modelId="{76B12A2F-92A8-4CA3-913E-4854130AB40B}" type="presOf" srcId="{DFC2A198-CB65-4391-B4D4-1206551DEE78}" destId="{8DC823A7-FD4F-4EA1-AA76-4C4CAC4EF8DB}" srcOrd="0" destOrd="0" presId="urn:microsoft.com/office/officeart/2008/layout/LinedList"/>
    <dgm:cxn modelId="{B666AD62-6DB6-4592-B5C9-51F5014AACBC}" type="presOf" srcId="{B284AD88-B07A-4634-89FD-61A39155D167}" destId="{C536B35B-A633-4F15-9FD0-1BC694C91285}" srcOrd="0" destOrd="0" presId="urn:microsoft.com/office/officeart/2008/layout/LinedList"/>
    <dgm:cxn modelId="{4C9B3C43-29BA-46A8-8BFB-C8FDF8D45A31}" srcId="{B284AD88-B07A-4634-89FD-61A39155D167}" destId="{DFC2A198-CB65-4391-B4D4-1206551DEE78}" srcOrd="1" destOrd="0" parTransId="{D19F45E5-A1C3-4F9F-9576-2775DE10FAB7}" sibTransId="{E1706A58-F6B6-47A6-89BE-25741E8AB26A}"/>
    <dgm:cxn modelId="{44071867-22C2-471C-AF13-7E008404C0E1}" srcId="{B284AD88-B07A-4634-89FD-61A39155D167}" destId="{71FCB544-B6B1-4565-BED9-E89A6A9FE3D5}" srcOrd="0" destOrd="0" parTransId="{EE383764-F96A-46D3-BD71-8C76E5B518F7}" sibTransId="{EAB310C3-092E-4D2E-874D-DEC37D482A90}"/>
    <dgm:cxn modelId="{50B9D56F-8F5E-469C-9F0E-47FE10FFB08D}" type="presOf" srcId="{8ACE1BA0-ACAD-4828-853D-1F0FB7618B8B}" destId="{C77D2556-DA04-48F8-9DAB-22160EDD1512}" srcOrd="0" destOrd="0" presId="urn:microsoft.com/office/officeart/2008/layout/LinedList"/>
    <dgm:cxn modelId="{F9768750-0210-4A61-B25C-CD27F362C27D}" type="presOf" srcId="{71FCB544-B6B1-4565-BED9-E89A6A9FE3D5}" destId="{D73A4128-24F4-4141-B5C7-77536E4B4456}" srcOrd="0" destOrd="0" presId="urn:microsoft.com/office/officeart/2008/layout/LinedList"/>
    <dgm:cxn modelId="{6EAD8875-41DB-47EC-8E99-BC32808A8A05}" srcId="{B284AD88-B07A-4634-89FD-61A39155D167}" destId="{8ACE1BA0-ACAD-4828-853D-1F0FB7618B8B}" srcOrd="2" destOrd="0" parTransId="{EE5286BD-8675-4AE7-9174-6A5AC6853259}" sibTransId="{44DD5066-DFB1-4539-8945-14101A741599}"/>
    <dgm:cxn modelId="{865666DD-8633-4E3F-9B0A-8DDBF5FBB4D6}" type="presParOf" srcId="{C536B35B-A633-4F15-9FD0-1BC694C91285}" destId="{DD441D77-1B40-45FD-92A3-2BA3B7890D01}" srcOrd="0" destOrd="0" presId="urn:microsoft.com/office/officeart/2008/layout/LinedList"/>
    <dgm:cxn modelId="{41BFF993-103C-42FD-878D-816F3FFFEF9E}" type="presParOf" srcId="{C536B35B-A633-4F15-9FD0-1BC694C91285}" destId="{F3E6179A-27FF-4F6B-AB55-5EFB5DB074D6}" srcOrd="1" destOrd="0" presId="urn:microsoft.com/office/officeart/2008/layout/LinedList"/>
    <dgm:cxn modelId="{CE6DEBC8-832B-4988-AF3B-9530CC981B58}" type="presParOf" srcId="{F3E6179A-27FF-4F6B-AB55-5EFB5DB074D6}" destId="{D73A4128-24F4-4141-B5C7-77536E4B4456}" srcOrd="0" destOrd="0" presId="urn:microsoft.com/office/officeart/2008/layout/LinedList"/>
    <dgm:cxn modelId="{57815A7E-B9F5-47F3-ABDC-BACF34491F5D}" type="presParOf" srcId="{F3E6179A-27FF-4F6B-AB55-5EFB5DB074D6}" destId="{67286111-3351-4E23-9C86-2AF79DE00B82}" srcOrd="1" destOrd="0" presId="urn:microsoft.com/office/officeart/2008/layout/LinedList"/>
    <dgm:cxn modelId="{4C442AD4-CEED-4187-B27E-5441F7C91D2B}" type="presParOf" srcId="{C536B35B-A633-4F15-9FD0-1BC694C91285}" destId="{85DF0100-8500-4A0D-805D-5317C1548F97}" srcOrd="2" destOrd="0" presId="urn:microsoft.com/office/officeart/2008/layout/LinedList"/>
    <dgm:cxn modelId="{B0A16C3E-6AD9-4EA1-9819-70D50513D1F6}" type="presParOf" srcId="{C536B35B-A633-4F15-9FD0-1BC694C91285}" destId="{D1CB1D87-6E8D-4F2D-A592-B9B93BED4E1E}" srcOrd="3" destOrd="0" presId="urn:microsoft.com/office/officeart/2008/layout/LinedList"/>
    <dgm:cxn modelId="{8166B149-E4B0-4D03-A6EF-80829946EA64}" type="presParOf" srcId="{D1CB1D87-6E8D-4F2D-A592-B9B93BED4E1E}" destId="{8DC823A7-FD4F-4EA1-AA76-4C4CAC4EF8DB}" srcOrd="0" destOrd="0" presId="urn:microsoft.com/office/officeart/2008/layout/LinedList"/>
    <dgm:cxn modelId="{8F6F6489-6BBD-4520-82AB-799C3B04FADA}" type="presParOf" srcId="{D1CB1D87-6E8D-4F2D-A592-B9B93BED4E1E}" destId="{62A7A503-90F9-4EE0-98F5-07DEF391DB0C}" srcOrd="1" destOrd="0" presId="urn:microsoft.com/office/officeart/2008/layout/LinedList"/>
    <dgm:cxn modelId="{1FF1FB49-E823-4B0B-865B-0859680BAD0C}" type="presParOf" srcId="{C536B35B-A633-4F15-9FD0-1BC694C91285}" destId="{D78E59F8-45EE-4A85-BE25-886F60F1B59A}" srcOrd="4" destOrd="0" presId="urn:microsoft.com/office/officeart/2008/layout/LinedList"/>
    <dgm:cxn modelId="{219FF27D-C54E-499E-AAE1-92C3EF029E5E}" type="presParOf" srcId="{C536B35B-A633-4F15-9FD0-1BC694C91285}" destId="{64A6DF48-6384-4817-8E17-92B28545C09E}" srcOrd="5" destOrd="0" presId="urn:microsoft.com/office/officeart/2008/layout/LinedList"/>
    <dgm:cxn modelId="{2B298212-FC8D-47F8-937B-45F8F7FE43F3}" type="presParOf" srcId="{64A6DF48-6384-4817-8E17-92B28545C09E}" destId="{C77D2556-DA04-48F8-9DAB-22160EDD1512}" srcOrd="0" destOrd="0" presId="urn:microsoft.com/office/officeart/2008/layout/LinedList"/>
    <dgm:cxn modelId="{DE09274F-E73B-4FD2-9D37-AF39748733C4}" type="presParOf" srcId="{64A6DF48-6384-4817-8E17-92B28545C09E}" destId="{87DE88F2-4E61-4C9C-8CDA-0462F33473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891F-D335-4ED8-8DC7-9003EFD0FE5F}">
      <dsp:nvSpPr>
        <dsp:cNvPr id="0" name=""/>
        <dsp:cNvSpPr/>
      </dsp:nvSpPr>
      <dsp:spPr>
        <a:xfrm>
          <a:off x="582645" y="1178"/>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latin typeface="Calibri Light" panose="020F0302020204030204"/>
            </a:rPr>
            <a:t>Cirrhosis</a:t>
          </a:r>
          <a:endParaRPr lang="en-US" sz="3600" b="1" kern="1200"/>
        </a:p>
      </dsp:txBody>
      <dsp:txXfrm>
        <a:off x="582645" y="1178"/>
        <a:ext cx="2174490" cy="1304694"/>
      </dsp:txXfrm>
    </dsp:sp>
    <dsp:sp modelId="{11C2B755-C9E7-49F9-8658-A7B988441A92}">
      <dsp:nvSpPr>
        <dsp:cNvPr id="0" name=""/>
        <dsp:cNvSpPr/>
      </dsp:nvSpPr>
      <dsp:spPr>
        <a:xfrm>
          <a:off x="2974584" y="1178"/>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Calibri Light" panose="020F0302020204030204"/>
            </a:rPr>
            <a:t>Hepatitis B</a:t>
          </a:r>
        </a:p>
      </dsp:txBody>
      <dsp:txXfrm>
        <a:off x="2974584" y="1178"/>
        <a:ext cx="2174490" cy="1304694"/>
      </dsp:txXfrm>
    </dsp:sp>
    <dsp:sp modelId="{455D8BF2-69B2-4149-AC7B-3548540342DA}">
      <dsp:nvSpPr>
        <dsp:cNvPr id="0" name=""/>
        <dsp:cNvSpPr/>
      </dsp:nvSpPr>
      <dsp:spPr>
        <a:xfrm>
          <a:off x="5366524" y="1178"/>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Calibri Light" panose="020F0302020204030204"/>
            </a:rPr>
            <a:t>Hepatitis C</a:t>
          </a:r>
        </a:p>
      </dsp:txBody>
      <dsp:txXfrm>
        <a:off x="5366524" y="1178"/>
        <a:ext cx="2174490" cy="1304694"/>
      </dsp:txXfrm>
    </dsp:sp>
    <dsp:sp modelId="{6E68A512-5E8E-40D4-B600-152932DE2B2B}">
      <dsp:nvSpPr>
        <dsp:cNvPr id="0" name=""/>
        <dsp:cNvSpPr/>
      </dsp:nvSpPr>
      <dsp:spPr>
        <a:xfrm>
          <a:off x="7758464" y="1178"/>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Alcohol</a:t>
          </a:r>
          <a:endParaRPr lang="en-US" sz="3600" kern="1200"/>
        </a:p>
      </dsp:txBody>
      <dsp:txXfrm>
        <a:off x="7758464" y="1178"/>
        <a:ext cx="2174490" cy="1304694"/>
      </dsp:txXfrm>
    </dsp:sp>
    <dsp:sp modelId="{7BD89884-B556-430A-827C-743978637528}">
      <dsp:nvSpPr>
        <dsp:cNvPr id="0" name=""/>
        <dsp:cNvSpPr/>
      </dsp:nvSpPr>
      <dsp:spPr>
        <a:xfrm>
          <a:off x="582645" y="1523321"/>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NAFLD</a:t>
          </a:r>
          <a:endParaRPr lang="en-US" sz="3600" kern="1200"/>
        </a:p>
      </dsp:txBody>
      <dsp:txXfrm>
        <a:off x="582645" y="1523321"/>
        <a:ext cx="2174490" cy="1304694"/>
      </dsp:txXfrm>
    </dsp:sp>
    <dsp:sp modelId="{A8845198-4768-4923-8E9C-C9D2A75C538B}">
      <dsp:nvSpPr>
        <dsp:cNvPr id="0" name=""/>
        <dsp:cNvSpPr/>
      </dsp:nvSpPr>
      <dsp:spPr>
        <a:xfrm>
          <a:off x="2974584" y="1523321"/>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Aflatoxins</a:t>
          </a:r>
        </a:p>
      </dsp:txBody>
      <dsp:txXfrm>
        <a:off x="2974584" y="1523321"/>
        <a:ext cx="2174490" cy="1304694"/>
      </dsp:txXfrm>
    </dsp:sp>
    <dsp:sp modelId="{DFC7547E-861A-4F99-91D4-FCB4C0C2A32C}">
      <dsp:nvSpPr>
        <dsp:cNvPr id="0" name=""/>
        <dsp:cNvSpPr/>
      </dsp:nvSpPr>
      <dsp:spPr>
        <a:xfrm>
          <a:off x="5366524" y="1523321"/>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Calibri Light" panose="020F0302020204030204"/>
            </a:rPr>
            <a:t>Age +45</a:t>
          </a:r>
        </a:p>
      </dsp:txBody>
      <dsp:txXfrm>
        <a:off x="5366524" y="1523321"/>
        <a:ext cx="2174490" cy="1304694"/>
      </dsp:txXfrm>
    </dsp:sp>
    <dsp:sp modelId="{69D93419-9E05-4E3A-AFF0-A3D448E7CA8C}">
      <dsp:nvSpPr>
        <dsp:cNvPr id="0" name=""/>
        <dsp:cNvSpPr/>
      </dsp:nvSpPr>
      <dsp:spPr>
        <a:xfrm>
          <a:off x="7758464" y="1523321"/>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Calibri Light" panose="020F0302020204030204"/>
            </a:rPr>
            <a:t>Sex (M:F 4:1)</a:t>
          </a:r>
        </a:p>
      </dsp:txBody>
      <dsp:txXfrm>
        <a:off x="7758464" y="1523321"/>
        <a:ext cx="2174490" cy="1304694"/>
      </dsp:txXfrm>
    </dsp:sp>
    <dsp:sp modelId="{E9ED7D1F-DD2C-4F31-B0D1-FEA11C16BA7B}">
      <dsp:nvSpPr>
        <dsp:cNvPr id="0" name=""/>
        <dsp:cNvSpPr/>
      </dsp:nvSpPr>
      <dsp:spPr>
        <a:xfrm>
          <a:off x="4170554" y="3045465"/>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ethnicity</a:t>
          </a:r>
        </a:p>
      </dsp:txBody>
      <dsp:txXfrm>
        <a:off x="417055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41D77-1B40-45FD-92A3-2BA3B7890D01}">
      <dsp:nvSpPr>
        <dsp:cNvPr id="0" name=""/>
        <dsp:cNvSpPr/>
      </dsp:nvSpPr>
      <dsp:spPr>
        <a:xfrm>
          <a:off x="0" y="1605"/>
          <a:ext cx="753823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A4128-24F4-4141-B5C7-77536E4B4456}">
      <dsp:nvSpPr>
        <dsp:cNvPr id="0" name=""/>
        <dsp:cNvSpPr/>
      </dsp:nvSpPr>
      <dsp:spPr>
        <a:xfrm>
          <a:off x="0" y="1605"/>
          <a:ext cx="7538232" cy="1094842"/>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t>
          </a:r>
          <a:r>
            <a:rPr lang="en-US" sz="2400" kern="1200" dirty="0"/>
            <a:t>150.000 &amp; 34.000 new cases of CRC each year in USA &amp; UK, respectively</a:t>
          </a:r>
          <a:r>
            <a:rPr lang="en-US" sz="3400" kern="1200" dirty="0"/>
            <a:t>. </a:t>
          </a:r>
        </a:p>
      </dsp:txBody>
      <dsp:txXfrm>
        <a:off x="0" y="1605"/>
        <a:ext cx="7538232" cy="1094842"/>
      </dsp:txXfrm>
    </dsp:sp>
    <dsp:sp modelId="{85DF0100-8500-4A0D-805D-5317C1548F97}">
      <dsp:nvSpPr>
        <dsp:cNvPr id="0" name=""/>
        <dsp:cNvSpPr/>
      </dsp:nvSpPr>
      <dsp:spPr>
        <a:xfrm>
          <a:off x="0" y="1096447"/>
          <a:ext cx="753823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823A7-FD4F-4EA1-AA76-4C4CAC4EF8DB}">
      <dsp:nvSpPr>
        <dsp:cNvPr id="0" name=""/>
        <dsp:cNvSpPr/>
      </dsp:nvSpPr>
      <dsp:spPr>
        <a:xfrm>
          <a:off x="0" y="1096447"/>
          <a:ext cx="7538232" cy="109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 </a:t>
          </a:r>
          <a:r>
            <a:rPr lang="en-US" sz="2400" kern="1200" dirty="0"/>
            <a:t>60% will develop metastatic disease, which is confined to the liver in half of them </a:t>
          </a:r>
        </a:p>
      </dsp:txBody>
      <dsp:txXfrm>
        <a:off x="0" y="1096447"/>
        <a:ext cx="7538232" cy="1094842"/>
      </dsp:txXfrm>
    </dsp:sp>
    <dsp:sp modelId="{D78E59F8-45EE-4A85-BE25-886F60F1B59A}">
      <dsp:nvSpPr>
        <dsp:cNvPr id="0" name=""/>
        <dsp:cNvSpPr/>
      </dsp:nvSpPr>
      <dsp:spPr>
        <a:xfrm>
          <a:off x="0" y="2191289"/>
          <a:ext cx="753823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D2556-DA04-48F8-9DAB-22160EDD1512}">
      <dsp:nvSpPr>
        <dsp:cNvPr id="0" name=""/>
        <dsp:cNvSpPr/>
      </dsp:nvSpPr>
      <dsp:spPr>
        <a:xfrm>
          <a:off x="0" y="2191289"/>
          <a:ext cx="7538232" cy="109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 10-30% resectable</a:t>
          </a:r>
        </a:p>
      </dsp:txBody>
      <dsp:txXfrm>
        <a:off x="0" y="2191289"/>
        <a:ext cx="7538232" cy="10948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CE9B3-D90A-496D-A4E1-941BA6597AB5}" type="datetimeFigureOut">
              <a:rPr lang="en-US" smtClean="0"/>
              <a:t>28-Oct-22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03DB8-C35F-4A93-8CF5-1ACE20A7B8D8}" type="slidenum">
              <a:rPr lang="en-US" smtClean="0"/>
              <a:t>‹#›</a:t>
            </a:fld>
            <a:endParaRPr lang="en-US"/>
          </a:p>
        </p:txBody>
      </p:sp>
    </p:spTree>
    <p:extLst>
      <p:ext uri="{BB962C8B-B14F-4D97-AF65-F5344CB8AC3E}">
        <p14:creationId xmlns:p14="http://schemas.microsoft.com/office/powerpoint/2010/main" val="19275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Newborn babies: weight of liver= 125 g </a:t>
            </a:r>
          </a:p>
          <a:p>
            <a:pPr marL="171450" indent="-171450">
              <a:buFontTx/>
              <a:buChar char="-"/>
            </a:pPr>
            <a:r>
              <a:rPr lang="en-US" dirty="0"/>
              <a:t>Weight of liver in females &lt; Weight of liver in males</a:t>
            </a:r>
          </a:p>
          <a:p>
            <a:pPr marL="171450" indent="-171450">
              <a:buFontTx/>
              <a:buChar char="-"/>
            </a:pPr>
            <a:r>
              <a:rPr lang="en-US" dirty="0"/>
              <a:t>BORDERS OF THE LIVER </a:t>
            </a:r>
          </a:p>
          <a:p>
            <a:pPr marL="0" indent="0">
              <a:buFontTx/>
              <a:buNone/>
            </a:pPr>
            <a:r>
              <a:rPr lang="en-US" dirty="0"/>
              <a:t>RIGHT SIDE: from 5</a:t>
            </a:r>
            <a:r>
              <a:rPr lang="en-US" baseline="30000" dirty="0"/>
              <a:t>th</a:t>
            </a:r>
            <a:r>
              <a:rPr lang="en-US" dirty="0"/>
              <a:t>  rib to 9</a:t>
            </a:r>
            <a:r>
              <a:rPr lang="en-US" baseline="30000" dirty="0"/>
              <a:t>th</a:t>
            </a:r>
            <a:r>
              <a:rPr lang="en-US" dirty="0"/>
              <a:t> rib</a:t>
            </a:r>
          </a:p>
          <a:p>
            <a:pPr marL="0" indent="0">
              <a:buFontTx/>
              <a:buNone/>
            </a:pPr>
            <a:r>
              <a:rPr lang="en-US" dirty="0"/>
              <a:t>Left side: from 5</a:t>
            </a:r>
            <a:r>
              <a:rPr lang="en-US" baseline="30000" dirty="0"/>
              <a:t>th</a:t>
            </a:r>
            <a:r>
              <a:rPr lang="en-US" dirty="0"/>
              <a:t> inter costal space to 8</a:t>
            </a:r>
            <a:r>
              <a:rPr lang="en-US" baseline="30000" dirty="0"/>
              <a:t>th</a:t>
            </a:r>
            <a:r>
              <a:rPr lang="en-US" dirty="0"/>
              <a:t> rib</a:t>
            </a:r>
          </a:p>
        </p:txBody>
      </p:sp>
      <p:sp>
        <p:nvSpPr>
          <p:cNvPr id="4" name="Slide Number Placeholder 3"/>
          <p:cNvSpPr>
            <a:spLocks noGrp="1"/>
          </p:cNvSpPr>
          <p:nvPr>
            <p:ph type="sldNum" sz="quarter" idx="5"/>
          </p:nvPr>
        </p:nvSpPr>
        <p:spPr/>
        <p:txBody>
          <a:bodyPr/>
          <a:lstStyle/>
          <a:p>
            <a:fld id="{25A03DB8-C35F-4A93-8CF5-1ACE20A7B8D8}" type="slidenum">
              <a:rPr lang="en-US" smtClean="0"/>
              <a:t>2</a:t>
            </a:fld>
            <a:endParaRPr lang="en-US"/>
          </a:p>
        </p:txBody>
      </p:sp>
    </p:spTree>
    <p:extLst>
      <p:ext uri="{BB962C8B-B14F-4D97-AF65-F5344CB8AC3E}">
        <p14:creationId xmlns:p14="http://schemas.microsoft.com/office/powerpoint/2010/main" val="235634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Mainly : the abscess present more in the right lobe </a:t>
            </a:r>
          </a:p>
          <a:p>
            <a:pPr marL="0" indent="0">
              <a:buFontTx/>
              <a:buNone/>
            </a:pPr>
            <a:r>
              <a:rPr lang="en-US" dirty="0"/>
              <a:t>Due to high amount of blood supply</a:t>
            </a:r>
          </a:p>
        </p:txBody>
      </p:sp>
      <p:sp>
        <p:nvSpPr>
          <p:cNvPr id="4" name="Slide Number Placeholder 3"/>
          <p:cNvSpPr>
            <a:spLocks noGrp="1"/>
          </p:cNvSpPr>
          <p:nvPr>
            <p:ph type="sldNum" sz="quarter" idx="5"/>
          </p:nvPr>
        </p:nvSpPr>
        <p:spPr/>
        <p:txBody>
          <a:bodyPr/>
          <a:lstStyle/>
          <a:p>
            <a:fld id="{25A03DB8-C35F-4A93-8CF5-1ACE20A7B8D8}" type="slidenum">
              <a:rPr lang="en-US" smtClean="0"/>
              <a:t>15</a:t>
            </a:fld>
            <a:endParaRPr lang="en-US"/>
          </a:p>
        </p:txBody>
      </p:sp>
    </p:spTree>
    <p:extLst>
      <p:ext uri="{BB962C8B-B14F-4D97-AF65-F5344CB8AC3E}">
        <p14:creationId xmlns:p14="http://schemas.microsoft.com/office/powerpoint/2010/main" val="220273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BILIARY SYSTEM: as ascending cholangitis ( multiple abscess)  is now more common due to the increasing use of radiological and endoscopic intervention </a:t>
            </a:r>
          </a:p>
          <a:p>
            <a:pPr marL="171450" indent="-171450">
              <a:buFontTx/>
              <a:buChar char="-"/>
            </a:pPr>
            <a:r>
              <a:rPr lang="en-US" dirty="0"/>
              <a:t>SEPSIS: as appendicitis , diverticulitis </a:t>
            </a:r>
          </a:p>
          <a:p>
            <a:pPr marL="171450" indent="-171450">
              <a:buFontTx/>
              <a:buChar char="-"/>
            </a:pPr>
            <a:r>
              <a:rPr lang="en-US" dirty="0"/>
              <a:t>ADJACENT ORGANS : empyema of GB </a:t>
            </a:r>
          </a:p>
          <a:p>
            <a:pPr marL="171450" indent="-171450">
              <a:buFontTx/>
              <a:buChar char="-"/>
            </a:pPr>
            <a:r>
              <a:rPr lang="en-US" dirty="0"/>
              <a:t>INJURY: predisposed by alcoholism, metastatic cancer , dm ( weakened Kupffer cell) </a:t>
            </a:r>
          </a:p>
          <a:p>
            <a:pPr marL="171450" indent="-171450">
              <a:buFontTx/>
              <a:buChar char="-"/>
            </a:pPr>
            <a:r>
              <a:rPr lang="en-US" dirty="0"/>
              <a:t>- more in elderly , dm </a:t>
            </a:r>
          </a:p>
          <a:p>
            <a:pPr marL="171450" indent="-171450">
              <a:buFontTx/>
              <a:buChar char="-"/>
            </a:pPr>
            <a:r>
              <a:rPr lang="en-US" dirty="0" err="1"/>
              <a:t>Equall</a:t>
            </a:r>
            <a:r>
              <a:rPr lang="en-US" dirty="0"/>
              <a:t> in men and women </a:t>
            </a:r>
          </a:p>
        </p:txBody>
      </p:sp>
      <p:sp>
        <p:nvSpPr>
          <p:cNvPr id="4" name="Slide Number Placeholder 3"/>
          <p:cNvSpPr>
            <a:spLocks noGrp="1"/>
          </p:cNvSpPr>
          <p:nvPr>
            <p:ph type="sldNum" sz="quarter" idx="5"/>
          </p:nvPr>
        </p:nvSpPr>
        <p:spPr/>
        <p:txBody>
          <a:bodyPr/>
          <a:lstStyle/>
          <a:p>
            <a:fld id="{25A03DB8-C35F-4A93-8CF5-1ACE20A7B8D8}" type="slidenum">
              <a:rPr lang="en-US" smtClean="0"/>
              <a:t>16</a:t>
            </a:fld>
            <a:endParaRPr lang="en-US"/>
          </a:p>
        </p:txBody>
      </p:sp>
    </p:spTree>
    <p:extLst>
      <p:ext uri="{BB962C8B-B14F-4D97-AF65-F5344CB8AC3E}">
        <p14:creationId xmlns:p14="http://schemas.microsoft.com/office/powerpoint/2010/main" val="421352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MORE in the right lobe: </a:t>
            </a:r>
          </a:p>
          <a:p>
            <a:pPr marL="0" indent="0">
              <a:buFontTx/>
              <a:buNone/>
            </a:pPr>
            <a:r>
              <a:rPr lang="en-US" dirty="0"/>
              <a:t>Due to high viscosity of blood in right side </a:t>
            </a:r>
          </a:p>
        </p:txBody>
      </p:sp>
      <p:sp>
        <p:nvSpPr>
          <p:cNvPr id="4" name="Slide Number Placeholder 3"/>
          <p:cNvSpPr>
            <a:spLocks noGrp="1"/>
          </p:cNvSpPr>
          <p:nvPr>
            <p:ph type="sldNum" sz="quarter" idx="5"/>
          </p:nvPr>
        </p:nvSpPr>
        <p:spPr/>
        <p:txBody>
          <a:bodyPr/>
          <a:lstStyle/>
          <a:p>
            <a:fld id="{25A03DB8-C35F-4A93-8CF5-1ACE20A7B8D8}" type="slidenum">
              <a:rPr lang="en-US" smtClean="0"/>
              <a:t>20</a:t>
            </a:fld>
            <a:endParaRPr lang="en-US"/>
          </a:p>
        </p:txBody>
      </p:sp>
    </p:spTree>
    <p:extLst>
      <p:ext uri="{BB962C8B-B14F-4D97-AF65-F5344CB8AC3E}">
        <p14:creationId xmlns:p14="http://schemas.microsoft.com/office/powerpoint/2010/main" val="194353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Common in tropical and sub tropical area </a:t>
            </a:r>
          </a:p>
          <a:p>
            <a:pPr marL="171450" indent="-171450">
              <a:buFontTx/>
              <a:buChar char="-"/>
            </a:pPr>
            <a:r>
              <a:rPr lang="en-US" dirty="0"/>
              <a:t>Good temperature for development of </a:t>
            </a:r>
            <a:r>
              <a:rPr lang="en-US" dirty="0" err="1"/>
              <a:t>entameba</a:t>
            </a:r>
            <a:r>
              <a:rPr lang="en-US" dirty="0"/>
              <a:t> histolytica </a:t>
            </a:r>
          </a:p>
          <a:p>
            <a:pPr marL="171450" indent="-171450">
              <a:buFontTx/>
              <a:buChar char="-"/>
            </a:pPr>
            <a:r>
              <a:rPr lang="en-US" dirty="0"/>
              <a:t>Mainly affect the cecum and ascending colon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21</a:t>
            </a:fld>
            <a:endParaRPr lang="en-US"/>
          </a:p>
        </p:txBody>
      </p:sp>
    </p:spTree>
    <p:extLst>
      <p:ext uri="{BB962C8B-B14F-4D97-AF65-F5344CB8AC3E}">
        <p14:creationId xmlns:p14="http://schemas.microsoft.com/office/powerpoint/2010/main" val="20601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Contaminated food: </a:t>
            </a:r>
          </a:p>
          <a:p>
            <a:pPr marL="0" indent="0">
              <a:buFontTx/>
              <a:buNone/>
            </a:pPr>
            <a:r>
              <a:rPr lang="en-US" dirty="0"/>
              <a:t>Contains cyst </a:t>
            </a:r>
          </a:p>
          <a:p>
            <a:pPr marL="0" indent="0">
              <a:buFontTx/>
              <a:buNone/>
            </a:pPr>
            <a:r>
              <a:rPr lang="en-US" dirty="0"/>
              <a:t>Doesn’t rupture on stomach it needs alkaline media </a:t>
            </a:r>
          </a:p>
          <a:p>
            <a:pPr marL="0" indent="0">
              <a:buFontTx/>
              <a:buNone/>
            </a:pPr>
            <a:r>
              <a:rPr lang="en-US" dirty="0"/>
              <a:t>In duodenum it become ruptured </a:t>
            </a:r>
            <a:r>
              <a:rPr lang="en-US" dirty="0">
                <a:sym typeface="Wingdings" panose="05000000000000000000" pitchFamily="2" charset="2"/>
              </a:rPr>
              <a:t> delivered to colon  cecum  </a:t>
            </a:r>
            <a:r>
              <a:rPr lang="en-US" dirty="0" err="1">
                <a:sym typeface="Wingdings" panose="05000000000000000000" pitchFamily="2" charset="2"/>
              </a:rPr>
              <a:t>smv</a:t>
            </a:r>
            <a:r>
              <a:rPr lang="en-US" dirty="0">
                <a:sym typeface="Wingdings" panose="05000000000000000000" pitchFamily="2" charset="2"/>
              </a:rPr>
              <a:t>  portal system  liver </a:t>
            </a:r>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22</a:t>
            </a:fld>
            <a:endParaRPr lang="en-US"/>
          </a:p>
        </p:txBody>
      </p:sp>
    </p:spTree>
    <p:extLst>
      <p:ext uri="{BB962C8B-B14F-4D97-AF65-F5344CB8AC3E}">
        <p14:creationId xmlns:p14="http://schemas.microsoft.com/office/powerpoint/2010/main" val="41207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82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0684F-A706-49D7-9443-83FB625AAC9B}" type="slidenum">
              <a:rPr lang="en-US" smtClean="0"/>
              <a:t>31</a:t>
            </a:fld>
            <a:endParaRPr lang="en-US"/>
          </a:p>
        </p:txBody>
      </p:sp>
    </p:spTree>
    <p:extLst>
      <p:ext uri="{BB962C8B-B14F-4D97-AF65-F5344CB8AC3E}">
        <p14:creationId xmlns:p14="http://schemas.microsoft.com/office/powerpoint/2010/main" val="813882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Alcohol is the main driver of liver disease associated with HCC accounting for 30% of cases worldwide.</a:t>
            </a:r>
          </a:p>
          <a:p>
            <a:r>
              <a:rPr lang="en-US" sz="1200" b="0" i="0" kern="1200" dirty="0">
                <a:solidFill>
                  <a:schemeClr val="tx1"/>
                </a:solidFill>
                <a:effectLst/>
                <a:latin typeface="+mn-lt"/>
                <a:ea typeface="+mn-ea"/>
                <a:cs typeface="+mn-cs"/>
              </a:rPr>
              <a:t>A typical interval between HCV-associated transfusion and subsequent HCC is approximately 30 years. HCV-associated HCC patients tend to have more frequent and advanced cirrhosis, but in HBV-associated HCC, only half the patients have cirrhosis; the remainder having chronic active hepatitis.</a:t>
            </a:r>
            <a:endParaRPr lang="en-US" dirty="0"/>
          </a:p>
        </p:txBody>
      </p:sp>
      <p:sp>
        <p:nvSpPr>
          <p:cNvPr id="4" name="Slide Number Placeholder 3"/>
          <p:cNvSpPr>
            <a:spLocks noGrp="1"/>
          </p:cNvSpPr>
          <p:nvPr>
            <p:ph type="sldNum" sz="quarter" idx="10"/>
          </p:nvPr>
        </p:nvSpPr>
        <p:spPr/>
        <p:txBody>
          <a:bodyPr/>
          <a:lstStyle/>
          <a:p>
            <a:fld id="{25A03DB8-C35F-4A93-8CF5-1ACE20A7B8D8}" type="slidenum">
              <a:rPr lang="en-US" smtClean="0"/>
              <a:t>55</a:t>
            </a:fld>
            <a:endParaRPr lang="en-US"/>
          </a:p>
        </p:txBody>
      </p:sp>
    </p:spTree>
    <p:extLst>
      <p:ext uri="{BB962C8B-B14F-4D97-AF65-F5344CB8AC3E}">
        <p14:creationId xmlns:p14="http://schemas.microsoft.com/office/powerpoint/2010/main" val="248300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pressure in the liver veins can cause ascites, or an accumulation of fluid in the belly.</a:t>
            </a:r>
          </a:p>
        </p:txBody>
      </p:sp>
      <p:sp>
        <p:nvSpPr>
          <p:cNvPr id="4" name="Slide Number Placeholder 3"/>
          <p:cNvSpPr>
            <a:spLocks noGrp="1"/>
          </p:cNvSpPr>
          <p:nvPr>
            <p:ph type="sldNum" sz="quarter" idx="10"/>
          </p:nvPr>
        </p:nvSpPr>
        <p:spPr/>
        <p:txBody>
          <a:bodyPr/>
          <a:lstStyle/>
          <a:p>
            <a:fld id="{25A03DB8-C35F-4A93-8CF5-1ACE20A7B8D8}" type="slidenum">
              <a:rPr lang="en-US" smtClean="0"/>
              <a:t>57</a:t>
            </a:fld>
            <a:endParaRPr lang="en-US"/>
          </a:p>
        </p:txBody>
      </p:sp>
    </p:spTree>
    <p:extLst>
      <p:ext uri="{BB962C8B-B14F-4D97-AF65-F5344CB8AC3E}">
        <p14:creationId xmlns:p14="http://schemas.microsoft.com/office/powerpoint/2010/main" val="319278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03DB8-C35F-4A93-8CF5-1ACE20A7B8D8}" type="slidenum">
              <a:rPr lang="en-US" smtClean="0"/>
              <a:t>58</a:t>
            </a:fld>
            <a:endParaRPr lang="en-US"/>
          </a:p>
        </p:txBody>
      </p:sp>
    </p:spTree>
    <p:extLst>
      <p:ext uri="{BB962C8B-B14F-4D97-AF65-F5344CB8AC3E}">
        <p14:creationId xmlns:p14="http://schemas.microsoft.com/office/powerpoint/2010/main" val="98198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indent="0">
              <a:buFontTx/>
              <a:buNone/>
            </a:pPr>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3</a:t>
            </a:fld>
            <a:endParaRPr lang="en-US"/>
          </a:p>
        </p:txBody>
      </p:sp>
    </p:spTree>
    <p:extLst>
      <p:ext uri="{BB962C8B-B14F-4D97-AF65-F5344CB8AC3E}">
        <p14:creationId xmlns:p14="http://schemas.microsoft.com/office/powerpoint/2010/main" val="299890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Radiofrequency</a:t>
            </a:r>
            <a:r>
              <a:rPr lang="en-US" baseline="0" dirty="0"/>
              <a:t> ablation</a:t>
            </a:r>
            <a:endParaRPr lang="en-US" dirty="0"/>
          </a:p>
        </p:txBody>
      </p:sp>
      <p:sp>
        <p:nvSpPr>
          <p:cNvPr id="4" name="Slide Number Placeholder 3"/>
          <p:cNvSpPr>
            <a:spLocks noGrp="1"/>
          </p:cNvSpPr>
          <p:nvPr>
            <p:ph type="sldNum" sz="quarter" idx="10"/>
          </p:nvPr>
        </p:nvSpPr>
        <p:spPr/>
        <p:txBody>
          <a:bodyPr/>
          <a:lstStyle/>
          <a:p>
            <a:fld id="{25A03DB8-C35F-4A93-8CF5-1ACE20A7B8D8}" type="slidenum">
              <a:rPr lang="en-US" smtClean="0"/>
              <a:t>62</a:t>
            </a:fld>
            <a:endParaRPr lang="en-US"/>
          </a:p>
        </p:txBody>
      </p:sp>
    </p:spTree>
    <p:extLst>
      <p:ext uri="{BB962C8B-B14F-4D97-AF65-F5344CB8AC3E}">
        <p14:creationId xmlns:p14="http://schemas.microsoft.com/office/powerpoint/2010/main" val="38679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Beckwith-Wiedemann syndrome. This syndrome is characterized by a combination of Wilms' tumor, kidney failure, genitourinary malformations and gonad (ovaries or testes) abnormalities.</a:t>
            </a:r>
          </a:p>
          <a:p>
            <a:r>
              <a:rPr lang="en-US" sz="1200" b="0" i="0" kern="1200" dirty="0">
                <a:solidFill>
                  <a:schemeClr val="tx1"/>
                </a:solidFill>
                <a:effectLst/>
                <a:latin typeface="+mn-lt"/>
                <a:ea typeface="+mn-ea"/>
                <a:cs typeface="+mn-cs"/>
              </a:rPr>
              <a:t>Familial adenomatous polyposis. This is a group of rare inherited diseases of the gastrointestinal tract.</a:t>
            </a:r>
          </a:p>
          <a:p>
            <a:r>
              <a:rPr lang="en-US" sz="1200" b="0" i="0" kern="1200" dirty="0">
                <a:solidFill>
                  <a:schemeClr val="tx1"/>
                </a:solidFill>
                <a:effectLst/>
                <a:latin typeface="+mn-lt"/>
                <a:ea typeface="+mn-ea"/>
                <a:cs typeface="+mn-cs"/>
              </a:rPr>
              <a:t>Hemihypertrophy. This condition is the faster growth of one limb on one side of the body in comparison with the other side.</a:t>
            </a:r>
          </a:p>
          <a:p>
            <a:endParaRPr lang="en-US" dirty="0"/>
          </a:p>
        </p:txBody>
      </p:sp>
      <p:sp>
        <p:nvSpPr>
          <p:cNvPr id="4" name="Slide Number Placeholder 3"/>
          <p:cNvSpPr>
            <a:spLocks noGrp="1"/>
          </p:cNvSpPr>
          <p:nvPr>
            <p:ph type="sldNum" sz="quarter" idx="5"/>
          </p:nvPr>
        </p:nvSpPr>
        <p:spPr/>
        <p:txBody>
          <a:bodyPr/>
          <a:lstStyle/>
          <a:p>
            <a:fld id="{EF904AE4-2196-4E83-B592-7C6D389E1311}" type="slidenum">
              <a:rPr lang="en-US" smtClean="0"/>
              <a:t>65</a:t>
            </a:fld>
            <a:endParaRPr lang="en-US"/>
          </a:p>
        </p:txBody>
      </p:sp>
    </p:spTree>
    <p:extLst>
      <p:ext uri="{BB962C8B-B14F-4D97-AF65-F5344CB8AC3E}">
        <p14:creationId xmlns:p14="http://schemas.microsoft.com/office/powerpoint/2010/main" val="153352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Caudate lobe </a:t>
            </a:r>
          </a:p>
          <a:p>
            <a:pPr marL="0" indent="0">
              <a:buFontTx/>
              <a:buNone/>
            </a:pPr>
            <a:r>
              <a:rPr lang="en-US" dirty="0"/>
              <a:t>Venous drainage of it is directly to </a:t>
            </a:r>
            <a:r>
              <a:rPr lang="en-US" dirty="0" err="1"/>
              <a:t>ivc</a:t>
            </a:r>
            <a:r>
              <a:rPr lang="en-US" dirty="0"/>
              <a:t> </a:t>
            </a:r>
          </a:p>
        </p:txBody>
      </p:sp>
      <p:sp>
        <p:nvSpPr>
          <p:cNvPr id="4" name="Slide Number Placeholder 3"/>
          <p:cNvSpPr>
            <a:spLocks noGrp="1"/>
          </p:cNvSpPr>
          <p:nvPr>
            <p:ph type="sldNum" sz="quarter" idx="5"/>
          </p:nvPr>
        </p:nvSpPr>
        <p:spPr/>
        <p:txBody>
          <a:bodyPr/>
          <a:lstStyle/>
          <a:p>
            <a:fld id="{25A03DB8-C35F-4A93-8CF5-1ACE20A7B8D8}" type="slidenum">
              <a:rPr lang="en-US" smtClean="0"/>
              <a:t>4</a:t>
            </a:fld>
            <a:endParaRPr lang="en-US"/>
          </a:p>
        </p:txBody>
      </p:sp>
    </p:spTree>
    <p:extLst>
      <p:ext uri="{BB962C8B-B14F-4D97-AF65-F5344CB8AC3E}">
        <p14:creationId xmlns:p14="http://schemas.microsoft.com/office/powerpoint/2010/main" val="7289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5</a:t>
            </a:fld>
            <a:endParaRPr lang="en-US"/>
          </a:p>
        </p:txBody>
      </p:sp>
    </p:spTree>
    <p:extLst>
      <p:ext uri="{BB962C8B-B14F-4D97-AF65-F5344CB8AC3E}">
        <p14:creationId xmlns:p14="http://schemas.microsoft.com/office/powerpoint/2010/main" val="36384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6</a:t>
            </a:fld>
            <a:endParaRPr lang="en-US"/>
          </a:p>
        </p:txBody>
      </p:sp>
    </p:spTree>
    <p:extLst>
      <p:ext uri="{BB962C8B-B14F-4D97-AF65-F5344CB8AC3E}">
        <p14:creationId xmlns:p14="http://schemas.microsoft.com/office/powerpoint/2010/main" val="275119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03DB8-C35F-4A93-8CF5-1ACE20A7B8D8}" type="slidenum">
              <a:rPr lang="en-US" smtClean="0"/>
              <a:t>8</a:t>
            </a:fld>
            <a:endParaRPr lang="en-US"/>
          </a:p>
        </p:txBody>
      </p:sp>
    </p:spTree>
    <p:extLst>
      <p:ext uri="{BB962C8B-B14F-4D97-AF65-F5344CB8AC3E}">
        <p14:creationId xmlns:p14="http://schemas.microsoft.com/office/powerpoint/2010/main" val="31662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Cantlie's line </a:t>
            </a:r>
          </a:p>
          <a:p>
            <a:r>
              <a:rPr lang="en-US" dirty="0"/>
              <a:t>Imaginary vertical line that divides the liver into </a:t>
            </a:r>
            <a:r>
              <a:rPr lang="en-US" dirty="0" err="1"/>
              <a:t>r,l</a:t>
            </a:r>
            <a:r>
              <a:rPr lang="en-US" dirty="0"/>
              <a:t> lobes </a:t>
            </a:r>
          </a:p>
        </p:txBody>
      </p:sp>
      <p:sp>
        <p:nvSpPr>
          <p:cNvPr id="4" name="Slide Number Placeholder 3"/>
          <p:cNvSpPr>
            <a:spLocks noGrp="1"/>
          </p:cNvSpPr>
          <p:nvPr>
            <p:ph type="sldNum" sz="quarter" idx="5"/>
          </p:nvPr>
        </p:nvSpPr>
        <p:spPr/>
        <p:txBody>
          <a:bodyPr/>
          <a:lstStyle/>
          <a:p>
            <a:fld id="{25A03DB8-C35F-4A93-8CF5-1ACE20A7B8D8}" type="slidenum">
              <a:rPr lang="en-US" smtClean="0"/>
              <a:t>9</a:t>
            </a:fld>
            <a:endParaRPr lang="en-US"/>
          </a:p>
        </p:txBody>
      </p:sp>
    </p:spTree>
    <p:extLst>
      <p:ext uri="{BB962C8B-B14F-4D97-AF65-F5344CB8AC3E}">
        <p14:creationId xmlns:p14="http://schemas.microsoft.com/office/powerpoint/2010/main" val="119969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Liver is divided according to the blood supply that comes from portal triad </a:t>
            </a:r>
          </a:p>
          <a:p>
            <a:pPr marL="0" indent="0">
              <a:buFontTx/>
              <a:buNone/>
            </a:pPr>
            <a:r>
              <a:rPr lang="en-US" dirty="0"/>
              <a:t>- Middle </a:t>
            </a:r>
            <a:r>
              <a:rPr lang="en-US" dirty="0" err="1"/>
              <a:t>hepativ</a:t>
            </a:r>
            <a:r>
              <a:rPr lang="en-US" dirty="0"/>
              <a:t> vein that presents on main portal fissure divides the liver into 2 lobes (</a:t>
            </a:r>
            <a:r>
              <a:rPr lang="en-US" dirty="0" err="1"/>
              <a:t>r,l</a:t>
            </a:r>
            <a:r>
              <a:rPr lang="en-US" dirty="0"/>
              <a:t>)</a:t>
            </a:r>
          </a:p>
          <a:p>
            <a:pPr marL="171450" indent="-171450">
              <a:buFontTx/>
              <a:buChar char="-"/>
            </a:pPr>
            <a:r>
              <a:rPr lang="en-US" dirty="0"/>
              <a:t>Right lobe is divided  into ant and post section according to each other </a:t>
            </a:r>
          </a:p>
          <a:p>
            <a:pPr marL="171450" indent="-171450">
              <a:buFontTx/>
              <a:buChar char="-"/>
            </a:pPr>
            <a:r>
              <a:rPr lang="en-US" dirty="0"/>
              <a:t> by the course of right hepatic v that located in right portal fissure </a:t>
            </a:r>
          </a:p>
          <a:p>
            <a:pPr marL="171450" indent="-171450">
              <a:buFontTx/>
              <a:buChar char="-"/>
            </a:pPr>
            <a:r>
              <a:rPr lang="en-US" dirty="0"/>
              <a:t>Left lobe is divided into medial and </a:t>
            </a:r>
            <a:r>
              <a:rPr lang="en-US" dirty="0" err="1"/>
              <a:t>lat</a:t>
            </a:r>
            <a:r>
              <a:rPr lang="en-US" dirty="0"/>
              <a:t> according to each other section by the course of left hepatic v that located in eft portal fissure</a:t>
            </a:r>
          </a:p>
          <a:p>
            <a:pPr marL="171450" indent="-171450">
              <a:buFontTx/>
              <a:buChar char="-"/>
            </a:pPr>
            <a:r>
              <a:rPr lang="en-US" dirty="0"/>
              <a:t>…………</a:t>
            </a:r>
          </a:p>
          <a:p>
            <a:pPr marL="171450" indent="-171450">
              <a:buFontTx/>
              <a:buChar char="-"/>
            </a:pPr>
            <a:r>
              <a:rPr lang="en-US" dirty="0"/>
              <a:t> There is a transverse hepatic plane on the level of 1ry branches of portal triad </a:t>
            </a:r>
          </a:p>
          <a:p>
            <a:pPr marL="171450" indent="-171450">
              <a:buFontTx/>
              <a:buChar char="-"/>
            </a:pPr>
            <a:r>
              <a:rPr lang="en-US" dirty="0"/>
              <a:t>Starting with the 1</a:t>
            </a:r>
            <a:r>
              <a:rPr lang="en-US" baseline="30000" dirty="0"/>
              <a:t>st</a:t>
            </a:r>
            <a:r>
              <a:rPr lang="en-US" dirty="0"/>
              <a:t> segment (1) that comprised the caudate lobe </a:t>
            </a:r>
          </a:p>
          <a:p>
            <a:pPr marL="171450" indent="-171450">
              <a:buFontTx/>
              <a:buChar char="-"/>
            </a:pPr>
            <a:r>
              <a:rPr lang="en-US" dirty="0"/>
              <a:t>With clockwise direction: </a:t>
            </a:r>
          </a:p>
          <a:p>
            <a:pPr marL="171450" indent="-171450">
              <a:buFontTx/>
              <a:buChar char="-"/>
            </a:pPr>
            <a:r>
              <a:rPr lang="en-US" dirty="0"/>
              <a:t>This division is imp to surgeon </a:t>
            </a:r>
          </a:p>
        </p:txBody>
      </p:sp>
      <p:sp>
        <p:nvSpPr>
          <p:cNvPr id="4" name="Slide Number Placeholder 3"/>
          <p:cNvSpPr>
            <a:spLocks noGrp="1"/>
          </p:cNvSpPr>
          <p:nvPr>
            <p:ph type="sldNum" sz="quarter" idx="5"/>
          </p:nvPr>
        </p:nvSpPr>
        <p:spPr/>
        <p:txBody>
          <a:bodyPr/>
          <a:lstStyle/>
          <a:p>
            <a:fld id="{25A03DB8-C35F-4A93-8CF5-1ACE20A7B8D8}" type="slidenum">
              <a:rPr lang="en-US" smtClean="0"/>
              <a:t>11</a:t>
            </a:fld>
            <a:endParaRPr lang="en-US"/>
          </a:p>
        </p:txBody>
      </p:sp>
    </p:spTree>
    <p:extLst>
      <p:ext uri="{BB962C8B-B14F-4D97-AF65-F5344CB8AC3E}">
        <p14:creationId xmlns:p14="http://schemas.microsoft.com/office/powerpoint/2010/main" val="77782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Hepatic LN : in the hilum of the liver </a:t>
            </a:r>
          </a:p>
          <a:p>
            <a:pPr marL="0" indent="0">
              <a:buFontTx/>
              <a:buNone/>
            </a:pPr>
            <a:r>
              <a:rPr lang="en-US" dirty="0"/>
              <a:t>Drained to celiac nodes </a:t>
            </a:r>
          </a:p>
          <a:p>
            <a:pPr marL="171450" indent="-171450">
              <a:buFontTx/>
              <a:buChar char="-"/>
            </a:pPr>
            <a:r>
              <a:rPr lang="en-US" dirty="0"/>
              <a:t>Paracardial LN: on the posterior surface of the liver </a:t>
            </a:r>
          </a:p>
          <a:p>
            <a:pPr marL="0" indent="0">
              <a:buFontTx/>
              <a:buNone/>
            </a:pPr>
            <a:r>
              <a:rPr lang="en-US" dirty="0"/>
              <a:t>Drained in celiac nodes </a:t>
            </a:r>
          </a:p>
          <a:p>
            <a:pPr marL="171450" indent="-171450">
              <a:buFontTx/>
              <a:buChar char="-"/>
            </a:pPr>
            <a:r>
              <a:rPr lang="en-US" dirty="0"/>
              <a:t>Diaphragmatic LN :</a:t>
            </a:r>
          </a:p>
          <a:p>
            <a:pPr marL="0" indent="0">
              <a:buFontTx/>
              <a:buNone/>
            </a:pPr>
            <a:r>
              <a:rPr lang="en-US" dirty="0"/>
              <a:t>From bare area to diaphragm </a:t>
            </a:r>
          </a:p>
        </p:txBody>
      </p:sp>
      <p:sp>
        <p:nvSpPr>
          <p:cNvPr id="4" name="Slide Number Placeholder 3"/>
          <p:cNvSpPr>
            <a:spLocks noGrp="1"/>
          </p:cNvSpPr>
          <p:nvPr>
            <p:ph type="sldNum" sz="quarter" idx="5"/>
          </p:nvPr>
        </p:nvSpPr>
        <p:spPr/>
        <p:txBody>
          <a:bodyPr/>
          <a:lstStyle/>
          <a:p>
            <a:fld id="{25A03DB8-C35F-4A93-8CF5-1ACE20A7B8D8}" type="slidenum">
              <a:rPr lang="en-US" smtClean="0"/>
              <a:t>13</a:t>
            </a:fld>
            <a:endParaRPr lang="en-US"/>
          </a:p>
        </p:txBody>
      </p:sp>
    </p:spTree>
    <p:extLst>
      <p:ext uri="{BB962C8B-B14F-4D97-AF65-F5344CB8AC3E}">
        <p14:creationId xmlns:p14="http://schemas.microsoft.com/office/powerpoint/2010/main" val="272304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459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048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49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791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28-Oct-22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51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266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28-Oct-22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785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28-Oct-22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746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28-Oct-22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503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333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879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28-Oct-22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084645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radiopaedia.org/articles/hepatic-haemangioma-3?lang=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radiopaedia.org/articles/hereditary-haemorrhagic-telangiectasia?lang=us" TargetMode="External"/><Relationship Id="rId2" Type="http://schemas.openxmlformats.org/officeDocument/2006/relationships/hyperlink" Target="https://radiopaedia.org/articles/hepatic-haemangioma-3?lang=us" TargetMode="External"/><Relationship Id="rId1" Type="http://schemas.openxmlformats.org/officeDocument/2006/relationships/slideLayout" Target="../slideLayouts/slideLayout2.xml"/><Relationship Id="rId4" Type="http://schemas.openxmlformats.org/officeDocument/2006/relationships/hyperlink" Target="https://radiopaedia.org/articles/intrahepatic-arteriovenous-shunt?lang=u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https://radiopaedia.org/articles/hepatic-adenoma?lang=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radiopaedia.org/articles/liver-protocol-mri?lang=u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radiopaedia.org/articles/hepatocellular-carcinoma?lang=us" TargetMode="External"/><Relationship Id="rId2" Type="http://schemas.openxmlformats.org/officeDocument/2006/relationships/hyperlink" Target="https://radiopaedia.org/articles/hepatic-adenoma?lang=us" TargetMode="External"/><Relationship Id="rId1" Type="http://schemas.openxmlformats.org/officeDocument/2006/relationships/slideLayout" Target="../slideLayouts/slideLayout2.xml"/><Relationship Id="rId5" Type="http://schemas.openxmlformats.org/officeDocument/2006/relationships/hyperlink" Target="https://radiopaedia.org/articles/hepatic-metastases-1?lang=us" TargetMode="External"/><Relationship Id="rId4" Type="http://schemas.openxmlformats.org/officeDocument/2006/relationships/hyperlink" Target="https://radiopaedia.org/articles/hepatic-haemangioma-3?lang=u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A2CB-E0D3-4083-A1A2-8C0C465069AE}"/>
              </a:ext>
            </a:extLst>
          </p:cNvPr>
          <p:cNvSpPr>
            <a:spLocks noGrp="1"/>
          </p:cNvSpPr>
          <p:nvPr>
            <p:ph type="ctrTitle"/>
          </p:nvPr>
        </p:nvSpPr>
        <p:spPr>
          <a:xfrm>
            <a:off x="-1005386" y="-2995304"/>
            <a:ext cx="8538950" cy="4322442"/>
          </a:xfrm>
        </p:spPr>
        <p:txBody>
          <a:bodyPr/>
          <a:lstStyle/>
          <a:p>
            <a:r>
              <a:rPr lang="en-US" dirty="0"/>
              <a:t>Liver seminar</a:t>
            </a:r>
          </a:p>
        </p:txBody>
      </p:sp>
      <p:sp>
        <p:nvSpPr>
          <p:cNvPr id="3" name="Subtitle 2">
            <a:extLst>
              <a:ext uri="{FF2B5EF4-FFF2-40B4-BE49-F238E27FC236}">
                <a16:creationId xmlns:a16="http://schemas.microsoft.com/office/drawing/2014/main" id="{425BF96F-3B3C-41F2-A5BF-75D9D3CE654E}"/>
              </a:ext>
            </a:extLst>
          </p:cNvPr>
          <p:cNvSpPr>
            <a:spLocks noGrp="1"/>
          </p:cNvSpPr>
          <p:nvPr>
            <p:ph type="subTitle" idx="1"/>
          </p:nvPr>
        </p:nvSpPr>
        <p:spPr>
          <a:xfrm>
            <a:off x="-1503344" y="2184436"/>
            <a:ext cx="9247163" cy="3203917"/>
          </a:xfrm>
        </p:spPr>
        <p:txBody>
          <a:bodyPr>
            <a:normAutofit fontScale="92500" lnSpcReduction="20000"/>
          </a:bodyPr>
          <a:lstStyle/>
          <a:p>
            <a:r>
              <a:rPr lang="en-US" sz="3200" dirty="0"/>
              <a:t>Done by:</a:t>
            </a:r>
          </a:p>
          <a:p>
            <a:r>
              <a:rPr lang="en-US" sz="3200" dirty="0"/>
              <a:t>Ala’a Khader</a:t>
            </a:r>
          </a:p>
          <a:p>
            <a:r>
              <a:rPr lang="en-US" sz="3200" dirty="0"/>
              <a:t>Danah jihad</a:t>
            </a:r>
          </a:p>
          <a:p>
            <a:r>
              <a:rPr lang="en-US" sz="3200" dirty="0"/>
              <a:t>Rahaf dahamsheh</a:t>
            </a:r>
          </a:p>
          <a:p>
            <a:r>
              <a:rPr lang="en-US" sz="3200" dirty="0"/>
              <a:t>Sara AL khatib</a:t>
            </a:r>
          </a:p>
          <a:p>
            <a:r>
              <a:rPr lang="en-US" sz="3200" dirty="0"/>
              <a:t>Toqa alomari</a:t>
            </a:r>
          </a:p>
          <a:p>
            <a:r>
              <a:rPr lang="en-US" sz="3200" dirty="0"/>
              <a:t>Supervised by: Dr Yousef albustanji</a:t>
            </a:r>
          </a:p>
        </p:txBody>
      </p:sp>
      <p:pic>
        <p:nvPicPr>
          <p:cNvPr id="5" name="Picture 4">
            <a:extLst>
              <a:ext uri="{FF2B5EF4-FFF2-40B4-BE49-F238E27FC236}">
                <a16:creationId xmlns:a16="http://schemas.microsoft.com/office/drawing/2014/main" id="{0615004D-9761-4BC3-BA64-4ABDBB89AE7C}"/>
              </a:ext>
            </a:extLst>
          </p:cNvPr>
          <p:cNvPicPr>
            <a:picLocks noChangeAspect="1"/>
          </p:cNvPicPr>
          <p:nvPr/>
        </p:nvPicPr>
        <p:blipFill rotWithShape="1">
          <a:blip r:embed="rId2">
            <a:extLst>
              <a:ext uri="{28A0092B-C50C-407E-A947-70E740481C1C}">
                <a14:useLocalDpi xmlns:a14="http://schemas.microsoft.com/office/drawing/2010/main" val="0"/>
              </a:ext>
            </a:extLst>
          </a:blip>
          <a:srcRect l="27174" t="25495" r="25870" b="22498"/>
          <a:stretch/>
        </p:blipFill>
        <p:spPr>
          <a:xfrm>
            <a:off x="6096000" y="1697790"/>
            <a:ext cx="5724940" cy="4134678"/>
          </a:xfrm>
          <a:prstGeom prst="rect">
            <a:avLst/>
          </a:prstGeom>
        </p:spPr>
      </p:pic>
    </p:spTree>
    <p:extLst>
      <p:ext uri="{BB962C8B-B14F-4D97-AF65-F5344CB8AC3E}">
        <p14:creationId xmlns:p14="http://schemas.microsoft.com/office/powerpoint/2010/main" val="26940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E429E-B22A-5B7A-B0F0-70ED9CEBA9F5}"/>
              </a:ext>
            </a:extLst>
          </p:cNvPr>
          <p:cNvSpPr>
            <a:spLocks noGrp="1"/>
          </p:cNvSpPr>
          <p:nvPr>
            <p:ph idx="1"/>
          </p:nvPr>
        </p:nvSpPr>
        <p:spPr>
          <a:xfrm>
            <a:off x="121920" y="179704"/>
            <a:ext cx="11871960" cy="6083935"/>
          </a:xfrm>
        </p:spPr>
        <p:txBody>
          <a:bodyPr>
            <a:normAutofit/>
          </a:bodyPr>
          <a:lstStyle/>
          <a:p>
            <a:r>
              <a:rPr lang="en-US" dirty="0"/>
              <a:t>The liver is divided into right and left true functional surgical lobes based on the primary division of the portal triad into right and left branches.</a:t>
            </a:r>
          </a:p>
          <a:p>
            <a:r>
              <a:rPr lang="en-US" dirty="0"/>
              <a:t>The plane between the 2 lobes of the liver is the main portal fissure in which lies the middle hepatic vein .On the surface of the liver , this plane is the Cantlie line which extends from the notch of the fundus of the G.B. to the I.V.C.</a:t>
            </a:r>
          </a:p>
          <a:p>
            <a:r>
              <a:rPr lang="en-US" dirty="0"/>
              <a:t>The right and left lobes are subdivided vertically into medial and lateral divisions by the right and left portal fissures respectively , in which the right and left hepatic veins lie respectively . Each of these 4 divisions receives a secondary branch of the portal triad.</a:t>
            </a:r>
          </a:p>
          <a:p>
            <a:r>
              <a:rPr lang="en-US" dirty="0"/>
              <a:t>A transverse hepatic plane at the level of the horizontal part of the primary right and left branches of the portal triad divide the above mention divisions into 7 segment ( segments II to VIII , numbered clockwise ) , each segment receiving tertiary branches of the portal triad </a:t>
            </a:r>
          </a:p>
          <a:p>
            <a:endParaRPr lang="en-US" dirty="0"/>
          </a:p>
        </p:txBody>
      </p:sp>
    </p:spTree>
    <p:extLst>
      <p:ext uri="{BB962C8B-B14F-4D97-AF65-F5344CB8AC3E}">
        <p14:creationId xmlns:p14="http://schemas.microsoft.com/office/powerpoint/2010/main" val="375607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512" t="3598" r="1879" b="4131"/>
          <a:stretch/>
        </p:blipFill>
        <p:spPr>
          <a:xfrm>
            <a:off x="462741" y="332476"/>
            <a:ext cx="10992876" cy="6193047"/>
          </a:xfrm>
          <a:prstGeom prst="rect">
            <a:avLst/>
          </a:prstGeom>
        </p:spPr>
      </p:pic>
    </p:spTree>
    <p:extLst>
      <p:ext uri="{BB962C8B-B14F-4D97-AF65-F5344CB8AC3E}">
        <p14:creationId xmlns:p14="http://schemas.microsoft.com/office/powerpoint/2010/main" val="59783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 y="502920"/>
            <a:ext cx="10942319" cy="5349240"/>
          </a:xfrm>
        </p:spPr>
      </p:pic>
    </p:spTree>
    <p:extLst>
      <p:ext uri="{BB962C8B-B14F-4D97-AF65-F5344CB8AC3E}">
        <p14:creationId xmlns:p14="http://schemas.microsoft.com/office/powerpoint/2010/main" val="56671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E4D3E-441E-4EF7-B1D8-AFF016E8A9D2}"/>
              </a:ext>
            </a:extLst>
          </p:cNvPr>
          <p:cNvSpPr>
            <a:spLocks noGrp="1"/>
          </p:cNvSpPr>
          <p:nvPr>
            <p:ph idx="1"/>
          </p:nvPr>
        </p:nvSpPr>
        <p:spPr>
          <a:xfrm>
            <a:off x="90055" y="959017"/>
            <a:ext cx="5507182" cy="4624366"/>
          </a:xfrm>
        </p:spPr>
        <p:txBody>
          <a:bodyPr>
            <a:noAutofit/>
          </a:bodyPr>
          <a:lstStyle/>
          <a:p>
            <a:pPr marL="514350" indent="-514350">
              <a:buAutoNum type="arabicParenR"/>
            </a:pPr>
            <a:r>
              <a:rPr lang="en-US" sz="3200" dirty="0"/>
              <a:t>Mainly to hepatic lymph nodes</a:t>
            </a:r>
          </a:p>
          <a:p>
            <a:pPr marL="0" indent="0">
              <a:buNone/>
            </a:pPr>
            <a:endParaRPr lang="en-US" sz="3200" dirty="0"/>
          </a:p>
          <a:p>
            <a:pPr marL="0" indent="0">
              <a:buNone/>
            </a:pPr>
            <a:r>
              <a:rPr lang="en-US" sz="3200" dirty="0"/>
              <a:t>2) Paracardial lymph nodes</a:t>
            </a:r>
          </a:p>
          <a:p>
            <a:pPr marL="0" indent="0">
              <a:buNone/>
            </a:pPr>
            <a:endParaRPr lang="en-US" sz="3200" dirty="0"/>
          </a:p>
          <a:p>
            <a:pPr marL="0" indent="0">
              <a:buNone/>
            </a:pPr>
            <a:r>
              <a:rPr lang="en-US" sz="3200" dirty="0"/>
              <a:t>3) Coeliac lymph nodes</a:t>
            </a:r>
          </a:p>
          <a:p>
            <a:pPr marL="0" indent="0">
              <a:buNone/>
            </a:pPr>
            <a:endParaRPr lang="en-US" sz="3200" dirty="0"/>
          </a:p>
          <a:p>
            <a:pPr marL="0" indent="0">
              <a:buNone/>
            </a:pPr>
            <a:r>
              <a:rPr lang="en-US" sz="3200" dirty="0"/>
              <a:t>4) Lymph nodes around end of IVC.</a:t>
            </a:r>
          </a:p>
        </p:txBody>
      </p:sp>
      <p:pic>
        <p:nvPicPr>
          <p:cNvPr id="4" name="Content Placeholder 4">
            <a:extLst>
              <a:ext uri="{FF2B5EF4-FFF2-40B4-BE49-F238E27FC236}">
                <a16:creationId xmlns:a16="http://schemas.microsoft.com/office/drawing/2014/main" id="{D820FA6B-CD02-440A-A142-758472C73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004" y="959017"/>
            <a:ext cx="6646341" cy="5143167"/>
          </a:xfrm>
          <a:prstGeom prst="rect">
            <a:avLst/>
          </a:prstGeom>
        </p:spPr>
      </p:pic>
      <p:sp>
        <p:nvSpPr>
          <p:cNvPr id="5" name="Rectangle 4"/>
          <p:cNvSpPr/>
          <p:nvPr/>
        </p:nvSpPr>
        <p:spPr>
          <a:xfrm>
            <a:off x="0" y="223170"/>
            <a:ext cx="10637205" cy="461665"/>
          </a:xfrm>
          <a:prstGeom prst="rect">
            <a:avLst/>
          </a:prstGeom>
        </p:spPr>
        <p:txBody>
          <a:bodyPr wrap="square">
            <a:spAutoFit/>
          </a:bodyPr>
          <a:lstStyle/>
          <a:p>
            <a:r>
              <a:rPr lang="en-US" sz="2400" dirty="0"/>
              <a:t>The liver is drained by </a:t>
            </a:r>
            <a:r>
              <a:rPr lang="en-US" sz="2400" u="sng" dirty="0">
                <a:highlight>
                  <a:srgbClr val="FFFFFF"/>
                </a:highlight>
              </a:rPr>
              <a:t>superficial</a:t>
            </a:r>
            <a:r>
              <a:rPr lang="en-US" sz="2400" dirty="0"/>
              <a:t> &amp; </a:t>
            </a:r>
            <a:r>
              <a:rPr lang="en-US" sz="2400" u="sng" dirty="0">
                <a:highlight>
                  <a:srgbClr val="FFFFFF"/>
                </a:highlight>
              </a:rPr>
              <a:t>deep</a:t>
            </a:r>
            <a:r>
              <a:rPr lang="en-US" sz="2400" dirty="0"/>
              <a:t> lymph vessels which drain into :</a:t>
            </a:r>
          </a:p>
        </p:txBody>
      </p:sp>
    </p:spTree>
    <p:extLst>
      <p:ext uri="{BB962C8B-B14F-4D97-AF65-F5344CB8AC3E}">
        <p14:creationId xmlns:p14="http://schemas.microsoft.com/office/powerpoint/2010/main" val="138588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 y="-314036"/>
            <a:ext cx="10515600" cy="1325563"/>
          </a:xfrm>
        </p:spPr>
        <p:txBody>
          <a:bodyPr/>
          <a:lstStyle/>
          <a:p>
            <a:r>
              <a:rPr lang="en-US" dirty="0"/>
              <a:t>LIVER FUNCTION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694958"/>
              </p:ext>
            </p:extLst>
          </p:nvPr>
        </p:nvGraphicFramePr>
        <p:xfrm>
          <a:off x="36941" y="634135"/>
          <a:ext cx="11554694" cy="6060440"/>
        </p:xfrm>
        <a:graphic>
          <a:graphicData uri="http://schemas.openxmlformats.org/drawingml/2006/table">
            <a:tbl>
              <a:tblPr firstRow="1" bandRow="1">
                <a:tableStyleId>{5C22544A-7EE6-4342-B048-85BDC9FD1C3A}</a:tableStyleId>
              </a:tblPr>
              <a:tblGrid>
                <a:gridCol w="5777347">
                  <a:extLst>
                    <a:ext uri="{9D8B030D-6E8A-4147-A177-3AD203B41FA5}">
                      <a16:colId xmlns:a16="http://schemas.microsoft.com/office/drawing/2014/main" val="2043847961"/>
                    </a:ext>
                  </a:extLst>
                </a:gridCol>
                <a:gridCol w="5777347">
                  <a:extLst>
                    <a:ext uri="{9D8B030D-6E8A-4147-A177-3AD203B41FA5}">
                      <a16:colId xmlns:a16="http://schemas.microsoft.com/office/drawing/2014/main" val="975265394"/>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55160194"/>
                  </a:ext>
                </a:extLst>
              </a:tr>
              <a:tr h="370840">
                <a:tc>
                  <a:txBody>
                    <a:bodyPr/>
                    <a:lstStyle/>
                    <a:p>
                      <a:r>
                        <a:rPr lang="en-US" dirty="0"/>
                        <a:t>METABOLISM</a:t>
                      </a:r>
                    </a:p>
                  </a:txBody>
                  <a:tcPr/>
                </a:tc>
                <a:tc>
                  <a:txBody>
                    <a:bodyPr/>
                    <a:lstStyle/>
                    <a:p>
                      <a:pPr marL="285750" indent="-285750">
                        <a:buFontTx/>
                        <a:buChar char="-"/>
                      </a:pPr>
                      <a:r>
                        <a:rPr lang="en-US" dirty="0"/>
                        <a:t>Conversion of</a:t>
                      </a:r>
                      <a:r>
                        <a:rPr lang="en-US" baseline="0" dirty="0"/>
                        <a:t> T4 -</a:t>
                      </a:r>
                      <a:r>
                        <a:rPr lang="en-US" baseline="0" dirty="0">
                          <a:sym typeface="Wingdings" panose="05000000000000000000" pitchFamily="2" charset="2"/>
                        </a:rPr>
                        <a:t> T3</a:t>
                      </a:r>
                    </a:p>
                    <a:p>
                      <a:pPr marL="285750" indent="-285750">
                        <a:buFontTx/>
                        <a:buChar char="-"/>
                      </a:pPr>
                      <a:r>
                        <a:rPr lang="en-US" baseline="0" dirty="0">
                          <a:sym typeface="Wingdings" panose="05000000000000000000" pitchFamily="2" charset="2"/>
                        </a:rPr>
                        <a:t>Detoxification of fats</a:t>
                      </a:r>
                      <a:endParaRPr lang="en-US" dirty="0"/>
                    </a:p>
                  </a:txBody>
                  <a:tcPr/>
                </a:tc>
                <a:extLst>
                  <a:ext uri="{0D108BD9-81ED-4DB2-BD59-A6C34878D82A}">
                    <a16:rowId xmlns:a16="http://schemas.microsoft.com/office/drawing/2014/main" val="2938632669"/>
                  </a:ext>
                </a:extLst>
              </a:tr>
              <a:tr h="370840">
                <a:tc>
                  <a:txBody>
                    <a:bodyPr/>
                    <a:lstStyle/>
                    <a:p>
                      <a:r>
                        <a:rPr lang="en-US" dirty="0"/>
                        <a:t>IMMUNE SYSTEM</a:t>
                      </a:r>
                    </a:p>
                  </a:txBody>
                  <a:tcPr/>
                </a:tc>
                <a:tc>
                  <a:txBody>
                    <a:bodyPr/>
                    <a:lstStyle/>
                    <a:p>
                      <a:pPr marL="285750" indent="-285750">
                        <a:buFontTx/>
                        <a:buChar char="-"/>
                      </a:pPr>
                      <a:r>
                        <a:rPr lang="en-US" dirty="0"/>
                        <a:t>Contains viruses</a:t>
                      </a:r>
                      <a:r>
                        <a:rPr lang="en-US" baseline="0" dirty="0"/>
                        <a:t> and pathogens</a:t>
                      </a:r>
                    </a:p>
                    <a:p>
                      <a:pPr marL="285750" indent="-285750">
                        <a:buFontTx/>
                        <a:buChar char="-"/>
                      </a:pPr>
                      <a:r>
                        <a:rPr lang="en-US" baseline="0" dirty="0"/>
                        <a:t>Maintenance of the hepatic and portal vein immune system</a:t>
                      </a:r>
                      <a:endParaRPr lang="en-US" dirty="0"/>
                    </a:p>
                  </a:txBody>
                  <a:tcPr/>
                </a:tc>
                <a:extLst>
                  <a:ext uri="{0D108BD9-81ED-4DB2-BD59-A6C34878D82A}">
                    <a16:rowId xmlns:a16="http://schemas.microsoft.com/office/drawing/2014/main" val="1442878751"/>
                  </a:ext>
                </a:extLst>
              </a:tr>
              <a:tr h="370840">
                <a:tc>
                  <a:txBody>
                    <a:bodyPr/>
                    <a:lstStyle/>
                    <a:p>
                      <a:r>
                        <a:rPr lang="en-US" dirty="0"/>
                        <a:t>PROTEIN SYNTHESIS</a:t>
                      </a:r>
                    </a:p>
                  </a:txBody>
                  <a:tcPr/>
                </a:tc>
                <a:tc>
                  <a:txBody>
                    <a:bodyPr/>
                    <a:lstStyle/>
                    <a:p>
                      <a:pPr marL="285750" indent="-285750">
                        <a:buFontTx/>
                        <a:buChar char="-"/>
                      </a:pPr>
                      <a:r>
                        <a:rPr lang="en-US" dirty="0"/>
                        <a:t>Prothrombin</a:t>
                      </a:r>
                    </a:p>
                    <a:p>
                      <a:pPr marL="285750" indent="-285750">
                        <a:buFontTx/>
                        <a:buChar char="-"/>
                      </a:pPr>
                      <a:r>
                        <a:rPr lang="en-US" dirty="0"/>
                        <a:t>Lipoproteins</a:t>
                      </a:r>
                    </a:p>
                    <a:p>
                      <a:pPr marL="285750" indent="-285750">
                        <a:buFontTx/>
                        <a:buChar char="-"/>
                      </a:pPr>
                      <a:r>
                        <a:rPr lang="en-US" dirty="0"/>
                        <a:t>Globulin</a:t>
                      </a:r>
                      <a:r>
                        <a:rPr lang="en-US" baseline="0" dirty="0"/>
                        <a:t> </a:t>
                      </a:r>
                    </a:p>
                    <a:p>
                      <a:pPr marL="285750" indent="-285750">
                        <a:buFontTx/>
                        <a:buChar char="-"/>
                      </a:pPr>
                      <a:r>
                        <a:rPr lang="en-US" baseline="0" dirty="0"/>
                        <a:t>Albumin</a:t>
                      </a:r>
                    </a:p>
                  </a:txBody>
                  <a:tcPr/>
                </a:tc>
                <a:extLst>
                  <a:ext uri="{0D108BD9-81ED-4DB2-BD59-A6C34878D82A}">
                    <a16:rowId xmlns:a16="http://schemas.microsoft.com/office/drawing/2014/main" val="1803102188"/>
                  </a:ext>
                </a:extLst>
              </a:tr>
              <a:tr h="370840">
                <a:tc>
                  <a:txBody>
                    <a:bodyPr/>
                    <a:lstStyle/>
                    <a:p>
                      <a:r>
                        <a:rPr lang="en-US" dirty="0"/>
                        <a:t>DETOXIFICATION</a:t>
                      </a:r>
                    </a:p>
                  </a:txBody>
                  <a:tcPr/>
                </a:tc>
                <a:tc>
                  <a:txBody>
                    <a:bodyPr/>
                    <a:lstStyle/>
                    <a:p>
                      <a:pPr marL="285750" indent="-285750">
                        <a:buFontTx/>
                        <a:buChar char="-"/>
                      </a:pPr>
                      <a:r>
                        <a:rPr lang="en-US" dirty="0"/>
                        <a:t>Drugs</a:t>
                      </a:r>
                      <a:r>
                        <a:rPr lang="en-US" baseline="0" dirty="0"/>
                        <a:t> / Alcohol</a:t>
                      </a:r>
                    </a:p>
                    <a:p>
                      <a:pPr marL="285750" indent="-285750">
                        <a:buFontTx/>
                        <a:buChar char="-"/>
                      </a:pPr>
                      <a:r>
                        <a:rPr lang="en-US" baseline="0" dirty="0"/>
                        <a:t>FA</a:t>
                      </a:r>
                    </a:p>
                    <a:p>
                      <a:pPr marL="285750" indent="-285750">
                        <a:buFontTx/>
                        <a:buChar char="-"/>
                      </a:pPr>
                      <a:r>
                        <a:rPr lang="en-US" baseline="0" dirty="0"/>
                        <a:t>Steroid H</a:t>
                      </a:r>
                    </a:p>
                    <a:p>
                      <a:pPr marL="285750" indent="-285750">
                        <a:buFontTx/>
                        <a:buChar char="-"/>
                      </a:pPr>
                      <a:r>
                        <a:rPr lang="en-US" baseline="0" dirty="0"/>
                        <a:t>Toxins</a:t>
                      </a:r>
                    </a:p>
                    <a:p>
                      <a:pPr marL="285750" indent="-285750">
                        <a:buFontTx/>
                        <a:buChar char="-"/>
                      </a:pPr>
                      <a:r>
                        <a:rPr lang="en-US" baseline="0" dirty="0"/>
                        <a:t>Ammonia </a:t>
                      </a:r>
                      <a:r>
                        <a:rPr lang="en-US" baseline="0" dirty="0">
                          <a:sym typeface="Wingdings" panose="05000000000000000000" pitchFamily="2" charset="2"/>
                        </a:rPr>
                        <a:t> urea</a:t>
                      </a:r>
                      <a:endParaRPr lang="en-US" dirty="0"/>
                    </a:p>
                  </a:txBody>
                  <a:tcPr/>
                </a:tc>
                <a:extLst>
                  <a:ext uri="{0D108BD9-81ED-4DB2-BD59-A6C34878D82A}">
                    <a16:rowId xmlns:a16="http://schemas.microsoft.com/office/drawing/2014/main" val="3707474905"/>
                  </a:ext>
                </a:extLst>
              </a:tr>
              <a:tr h="370840">
                <a:tc>
                  <a:txBody>
                    <a:bodyPr/>
                    <a:lstStyle/>
                    <a:p>
                      <a:r>
                        <a:rPr lang="en-US" dirty="0"/>
                        <a:t>PRODUCTION OF BILE</a:t>
                      </a:r>
                    </a:p>
                  </a:txBody>
                  <a:tcPr/>
                </a:tc>
                <a:tc>
                  <a:txBody>
                    <a:bodyPr/>
                    <a:lstStyle/>
                    <a:p>
                      <a:r>
                        <a:rPr lang="en-US" dirty="0"/>
                        <a:t>- Needed</a:t>
                      </a:r>
                      <a:r>
                        <a:rPr lang="en-US" baseline="0" dirty="0"/>
                        <a:t> for digestion </a:t>
                      </a:r>
                      <a:endParaRPr lang="en-US" dirty="0"/>
                    </a:p>
                  </a:txBody>
                  <a:tcPr/>
                </a:tc>
                <a:extLst>
                  <a:ext uri="{0D108BD9-81ED-4DB2-BD59-A6C34878D82A}">
                    <a16:rowId xmlns:a16="http://schemas.microsoft.com/office/drawing/2014/main" val="3961903205"/>
                  </a:ext>
                </a:extLst>
              </a:tr>
              <a:tr h="370840">
                <a:tc>
                  <a:txBody>
                    <a:bodyPr/>
                    <a:lstStyle/>
                    <a:p>
                      <a:r>
                        <a:rPr lang="en-US" dirty="0"/>
                        <a:t>PRODUCTION OF CHOLESTEROL</a:t>
                      </a:r>
                    </a:p>
                  </a:txBody>
                  <a:tcPr/>
                </a:tc>
                <a:tc>
                  <a:txBody>
                    <a:bodyPr/>
                    <a:lstStyle/>
                    <a:p>
                      <a:r>
                        <a:rPr lang="en-US" dirty="0"/>
                        <a:t>- Precursor to </a:t>
                      </a:r>
                      <a:r>
                        <a:rPr lang="en-US" dirty="0" err="1"/>
                        <a:t>vit</a:t>
                      </a:r>
                      <a:r>
                        <a:rPr lang="en-US" dirty="0"/>
                        <a:t> D </a:t>
                      </a:r>
                    </a:p>
                  </a:txBody>
                  <a:tcPr/>
                </a:tc>
                <a:extLst>
                  <a:ext uri="{0D108BD9-81ED-4DB2-BD59-A6C34878D82A}">
                    <a16:rowId xmlns:a16="http://schemas.microsoft.com/office/drawing/2014/main" val="2026033914"/>
                  </a:ext>
                </a:extLst>
              </a:tr>
              <a:tr h="370840">
                <a:tc>
                  <a:txBody>
                    <a:bodyPr/>
                    <a:lstStyle/>
                    <a:p>
                      <a:r>
                        <a:rPr lang="en-US" dirty="0"/>
                        <a:t>STORAGE OF MICRONUTREINTS </a:t>
                      </a:r>
                    </a:p>
                  </a:txBody>
                  <a:tcPr/>
                </a:tc>
                <a:tc>
                  <a:txBody>
                    <a:bodyPr/>
                    <a:lstStyle/>
                    <a:p>
                      <a:r>
                        <a:rPr lang="en-US" dirty="0"/>
                        <a:t>-Minerals,</a:t>
                      </a:r>
                      <a:r>
                        <a:rPr lang="en-US" baseline="0" dirty="0"/>
                        <a:t> Copper, Zinc, Iron, </a:t>
                      </a:r>
                      <a:r>
                        <a:rPr lang="en-US" baseline="0" dirty="0" err="1"/>
                        <a:t>Vit</a:t>
                      </a:r>
                      <a:r>
                        <a:rPr lang="en-US" baseline="0" dirty="0"/>
                        <a:t> A,D,K,E,B12</a:t>
                      </a:r>
                      <a:endParaRPr lang="en-US" dirty="0"/>
                    </a:p>
                  </a:txBody>
                  <a:tcPr/>
                </a:tc>
                <a:extLst>
                  <a:ext uri="{0D108BD9-81ED-4DB2-BD59-A6C34878D82A}">
                    <a16:rowId xmlns:a16="http://schemas.microsoft.com/office/drawing/2014/main" val="3658871438"/>
                  </a:ext>
                </a:extLst>
              </a:tr>
              <a:tr h="370840">
                <a:tc>
                  <a:txBody>
                    <a:bodyPr/>
                    <a:lstStyle/>
                    <a:p>
                      <a:r>
                        <a:rPr lang="en-US" dirty="0"/>
                        <a:t>BLOOD</a:t>
                      </a:r>
                      <a:r>
                        <a:rPr lang="en-US" baseline="0" dirty="0"/>
                        <a:t> SUGAR BALANCE</a:t>
                      </a:r>
                      <a:endParaRPr lang="en-US" dirty="0"/>
                    </a:p>
                  </a:txBody>
                  <a:tcPr/>
                </a:tc>
                <a:tc>
                  <a:txBody>
                    <a:bodyPr/>
                    <a:lstStyle/>
                    <a:p>
                      <a:r>
                        <a:rPr lang="en-US" dirty="0"/>
                        <a:t>- Storage</a:t>
                      </a:r>
                      <a:r>
                        <a:rPr lang="en-US" baseline="0" dirty="0"/>
                        <a:t> of glycogen </a:t>
                      </a:r>
                      <a:endParaRPr lang="en-US" dirty="0"/>
                    </a:p>
                  </a:txBody>
                  <a:tcPr/>
                </a:tc>
                <a:extLst>
                  <a:ext uri="{0D108BD9-81ED-4DB2-BD59-A6C34878D82A}">
                    <a16:rowId xmlns:a16="http://schemas.microsoft.com/office/drawing/2014/main" val="1252585208"/>
                  </a:ext>
                </a:extLst>
              </a:tr>
            </a:tbl>
          </a:graphicData>
        </a:graphic>
      </p:graphicFrame>
    </p:spTree>
    <p:extLst>
      <p:ext uri="{BB962C8B-B14F-4D97-AF65-F5344CB8AC3E}">
        <p14:creationId xmlns:p14="http://schemas.microsoft.com/office/powerpoint/2010/main" val="64666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A851-899F-4456-949F-3C0F510A4FDB}"/>
              </a:ext>
            </a:extLst>
          </p:cNvPr>
          <p:cNvSpPr>
            <a:spLocks noGrp="1"/>
          </p:cNvSpPr>
          <p:nvPr>
            <p:ph type="title"/>
          </p:nvPr>
        </p:nvSpPr>
        <p:spPr>
          <a:xfrm>
            <a:off x="577898" y="741130"/>
            <a:ext cx="10515600" cy="1325563"/>
          </a:xfrm>
        </p:spPr>
        <p:txBody>
          <a:bodyPr>
            <a:normAutofit fontScale="90000"/>
          </a:bodyPr>
          <a:lstStyle/>
          <a:p>
            <a:r>
              <a:rPr lang="en-US" sz="5400" b="1" u="sng" dirty="0">
                <a:solidFill>
                  <a:srgbClr val="00B0F0"/>
                </a:solidFill>
                <a:latin typeface="Aharoni" panose="02010803020104030203" pitchFamily="2" charset="-79"/>
                <a:cs typeface="Aharoni" panose="02010803020104030203" pitchFamily="2" charset="-79"/>
              </a:rPr>
              <a:t>LIVER ABSCESS </a:t>
            </a:r>
            <a:br>
              <a:rPr lang="en-US" sz="5400" b="1" dirty="0"/>
            </a:br>
            <a:r>
              <a:rPr lang="en-US" sz="5400" b="1" dirty="0"/>
              <a:t>- </a:t>
            </a:r>
            <a:r>
              <a:rPr lang="en-US" sz="3600" b="1" dirty="0"/>
              <a:t>Mass filled with pus </a:t>
            </a:r>
            <a:r>
              <a:rPr lang="en-US" sz="3600" dirty="0"/>
              <a:t>in the liver.</a:t>
            </a:r>
            <a:br>
              <a:rPr lang="en-US" sz="5400" dirty="0"/>
            </a:br>
            <a:endParaRPr lang="en-US" sz="5400" b="1" dirty="0"/>
          </a:p>
        </p:txBody>
      </p:sp>
      <p:sp>
        <p:nvSpPr>
          <p:cNvPr id="3" name="Content Placeholder 2">
            <a:extLst>
              <a:ext uri="{FF2B5EF4-FFF2-40B4-BE49-F238E27FC236}">
                <a16:creationId xmlns:a16="http://schemas.microsoft.com/office/drawing/2014/main" id="{05BC82E9-0A87-4AD4-8FA3-FF3EFC55CA27}"/>
              </a:ext>
            </a:extLst>
          </p:cNvPr>
          <p:cNvSpPr>
            <a:spLocks noGrp="1"/>
          </p:cNvSpPr>
          <p:nvPr>
            <p:ph idx="1"/>
          </p:nvPr>
        </p:nvSpPr>
        <p:spPr>
          <a:xfrm>
            <a:off x="778462" y="2418984"/>
            <a:ext cx="11610474" cy="1985210"/>
          </a:xfrm>
        </p:spPr>
        <p:txBody>
          <a:bodyPr>
            <a:normAutofit/>
          </a:bodyPr>
          <a:lstStyle/>
          <a:p>
            <a:pPr marL="0" indent="0">
              <a:buNone/>
            </a:pPr>
            <a:r>
              <a:rPr lang="en-US" sz="7700" b="1" u="sng" dirty="0"/>
              <a:t>Types</a:t>
            </a:r>
            <a:r>
              <a:rPr lang="en-US" sz="3200" b="1" dirty="0"/>
              <a:t>:</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0" indent="0">
              <a:buNone/>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4" name="Rectangle 3">
            <a:extLst>
              <a:ext uri="{FF2B5EF4-FFF2-40B4-BE49-F238E27FC236}">
                <a16:creationId xmlns:a16="http://schemas.microsoft.com/office/drawing/2014/main" id="{284A0378-DF63-DBB5-C535-A66BBFB0BB49}"/>
              </a:ext>
            </a:extLst>
          </p:cNvPr>
          <p:cNvSpPr/>
          <p:nvPr/>
        </p:nvSpPr>
        <p:spPr>
          <a:xfrm>
            <a:off x="1203734" y="3998061"/>
            <a:ext cx="2026920" cy="12344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800" dirty="0">
                <a:solidFill>
                  <a:schemeClr val="tx1"/>
                </a:solidFill>
              </a:rPr>
              <a:t>PYOGENIC (bacterial).</a:t>
            </a:r>
          </a:p>
        </p:txBody>
      </p:sp>
      <p:sp>
        <p:nvSpPr>
          <p:cNvPr id="5" name="Rectangle 4">
            <a:extLst>
              <a:ext uri="{FF2B5EF4-FFF2-40B4-BE49-F238E27FC236}">
                <a16:creationId xmlns:a16="http://schemas.microsoft.com/office/drawing/2014/main" id="{74737D54-5D86-EBB7-3511-EEF92787FBDA}"/>
              </a:ext>
            </a:extLst>
          </p:cNvPr>
          <p:cNvSpPr/>
          <p:nvPr/>
        </p:nvSpPr>
        <p:spPr>
          <a:xfrm>
            <a:off x="4822238" y="3998061"/>
            <a:ext cx="2026920" cy="12344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800" dirty="0">
                <a:solidFill>
                  <a:schemeClr val="tx1"/>
                </a:solidFill>
              </a:rPr>
              <a:t>PARASITIC (amebic).</a:t>
            </a:r>
          </a:p>
        </p:txBody>
      </p:sp>
      <p:sp>
        <p:nvSpPr>
          <p:cNvPr id="6" name="Rectangle 5">
            <a:extLst>
              <a:ext uri="{FF2B5EF4-FFF2-40B4-BE49-F238E27FC236}">
                <a16:creationId xmlns:a16="http://schemas.microsoft.com/office/drawing/2014/main" id="{E25F286E-C0C8-C559-DBA8-71D5FCAC9DD4}"/>
              </a:ext>
            </a:extLst>
          </p:cNvPr>
          <p:cNvSpPr/>
          <p:nvPr/>
        </p:nvSpPr>
        <p:spPr>
          <a:xfrm>
            <a:off x="8793480" y="3998061"/>
            <a:ext cx="2026920" cy="12344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FUNGAL.</a:t>
            </a:r>
          </a:p>
        </p:txBody>
      </p:sp>
      <p:sp>
        <p:nvSpPr>
          <p:cNvPr id="9" name="TextBox 8">
            <a:extLst>
              <a:ext uri="{FF2B5EF4-FFF2-40B4-BE49-F238E27FC236}">
                <a16:creationId xmlns:a16="http://schemas.microsoft.com/office/drawing/2014/main" id="{E66D2DFA-6A19-4F53-40EA-FE3F0082A5CB}"/>
              </a:ext>
            </a:extLst>
          </p:cNvPr>
          <p:cNvSpPr txBox="1"/>
          <p:nvPr/>
        </p:nvSpPr>
        <p:spPr>
          <a:xfrm>
            <a:off x="1119688" y="5542920"/>
            <a:ext cx="2026920" cy="830997"/>
          </a:xfrm>
          <a:prstGeom prst="rect">
            <a:avLst/>
          </a:prstGeom>
          <a:noFill/>
        </p:spPr>
        <p:txBody>
          <a:bodyPr wrap="square">
            <a:spAutoFit/>
          </a:bodyPr>
          <a:lstStyle/>
          <a:p>
            <a:pPr lvl="0">
              <a:buClr>
                <a:srgbClr val="FF0000"/>
              </a:buClr>
              <a:buSzPct val="100000"/>
            </a:pPr>
            <a:r>
              <a:rPr lang="en-US" sz="2400" dirty="0"/>
              <a:t>80% of hepatic abscess </a:t>
            </a:r>
          </a:p>
        </p:txBody>
      </p:sp>
      <p:sp>
        <p:nvSpPr>
          <p:cNvPr id="10" name="TextBox 9">
            <a:extLst>
              <a:ext uri="{FF2B5EF4-FFF2-40B4-BE49-F238E27FC236}">
                <a16:creationId xmlns:a16="http://schemas.microsoft.com/office/drawing/2014/main" id="{ED82B363-58BD-1F06-4065-FA2C5871E773}"/>
              </a:ext>
            </a:extLst>
          </p:cNvPr>
          <p:cNvSpPr txBox="1"/>
          <p:nvPr/>
        </p:nvSpPr>
        <p:spPr>
          <a:xfrm>
            <a:off x="4822238" y="5542921"/>
            <a:ext cx="2026920" cy="830997"/>
          </a:xfrm>
          <a:prstGeom prst="rect">
            <a:avLst/>
          </a:prstGeom>
          <a:noFill/>
        </p:spPr>
        <p:txBody>
          <a:bodyPr wrap="square">
            <a:spAutoFit/>
          </a:bodyPr>
          <a:lstStyle/>
          <a:p>
            <a:pPr lvl="0">
              <a:buClr>
                <a:srgbClr val="FF0000"/>
              </a:buClr>
              <a:buSzPct val="100000"/>
            </a:pPr>
            <a:r>
              <a:rPr lang="en-US" sz="2400" dirty="0"/>
              <a:t>10% of hepatic abscess </a:t>
            </a:r>
          </a:p>
        </p:txBody>
      </p:sp>
      <p:sp>
        <p:nvSpPr>
          <p:cNvPr id="11" name="TextBox 10">
            <a:extLst>
              <a:ext uri="{FF2B5EF4-FFF2-40B4-BE49-F238E27FC236}">
                <a16:creationId xmlns:a16="http://schemas.microsoft.com/office/drawing/2014/main" id="{F124782A-68AC-1C37-1A0E-995ACB00259F}"/>
              </a:ext>
            </a:extLst>
          </p:cNvPr>
          <p:cNvSpPr txBox="1"/>
          <p:nvPr/>
        </p:nvSpPr>
        <p:spPr>
          <a:xfrm>
            <a:off x="8721260" y="5542922"/>
            <a:ext cx="2171359" cy="830997"/>
          </a:xfrm>
          <a:prstGeom prst="rect">
            <a:avLst/>
          </a:prstGeom>
          <a:noFill/>
        </p:spPr>
        <p:txBody>
          <a:bodyPr wrap="square">
            <a:spAutoFit/>
          </a:bodyPr>
          <a:lstStyle/>
          <a:p>
            <a:pPr lvl="0">
              <a:buClr>
                <a:srgbClr val="FF0000"/>
              </a:buClr>
              <a:buSzPct val="100000"/>
            </a:pPr>
            <a:r>
              <a:rPr lang="en-US" sz="2400" dirty="0"/>
              <a:t>&lt; 10% of hepatic abscess </a:t>
            </a:r>
          </a:p>
        </p:txBody>
      </p:sp>
    </p:spTree>
    <p:extLst>
      <p:ext uri="{BB962C8B-B14F-4D97-AF65-F5344CB8AC3E}">
        <p14:creationId xmlns:p14="http://schemas.microsoft.com/office/powerpoint/2010/main" val="366888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F61D-CA4F-48BA-9E1A-71A39E999E99}"/>
              </a:ext>
            </a:extLst>
          </p:cNvPr>
          <p:cNvSpPr>
            <a:spLocks noGrp="1"/>
          </p:cNvSpPr>
          <p:nvPr>
            <p:ph type="title"/>
          </p:nvPr>
        </p:nvSpPr>
        <p:spPr>
          <a:xfrm>
            <a:off x="543824" y="-28283"/>
            <a:ext cx="10463463" cy="1281614"/>
          </a:xfrm>
        </p:spPr>
        <p:txBody>
          <a:bodyPr/>
          <a:lstStyle/>
          <a:p>
            <a:r>
              <a:rPr lang="en-US" b="1" dirty="0">
                <a:solidFill>
                  <a:srgbClr val="00B0F0"/>
                </a:solidFill>
                <a:latin typeface="Aharoni" panose="02010803020104030203" pitchFamily="2" charset="-79"/>
                <a:cs typeface="Aharoni" panose="02010803020104030203" pitchFamily="2" charset="-79"/>
              </a:rPr>
              <a:t>1-Pyogenic</a:t>
            </a:r>
          </a:p>
        </p:txBody>
      </p:sp>
      <p:sp>
        <p:nvSpPr>
          <p:cNvPr id="5" name="Content Placeholder 2">
            <a:extLst>
              <a:ext uri="{FF2B5EF4-FFF2-40B4-BE49-F238E27FC236}">
                <a16:creationId xmlns:a16="http://schemas.microsoft.com/office/drawing/2014/main" id="{33656111-5893-B4EC-2385-F7944A0EED31}"/>
              </a:ext>
            </a:extLst>
          </p:cNvPr>
          <p:cNvSpPr>
            <a:spLocks noGrp="1"/>
          </p:cNvSpPr>
          <p:nvPr>
            <p:ph idx="1"/>
          </p:nvPr>
        </p:nvSpPr>
        <p:spPr>
          <a:xfrm>
            <a:off x="491687" y="1664811"/>
            <a:ext cx="10515600" cy="4351338"/>
          </a:xfrm>
        </p:spPr>
        <p:txBody>
          <a:bodyPr/>
          <a:lstStyle/>
          <a:p>
            <a:r>
              <a:rPr lang="en-US" sz="3600" b="1" dirty="0">
                <a:solidFill>
                  <a:srgbClr val="00B0F0"/>
                </a:solidFill>
                <a:latin typeface="Aharoni" panose="02010803020104030203" pitchFamily="2" charset="-79"/>
                <a:cs typeface="Aharoni" panose="02010803020104030203" pitchFamily="2" charset="-79"/>
              </a:rPr>
              <a:t>ETIOLOGY:</a:t>
            </a:r>
          </a:p>
          <a:p>
            <a:pPr>
              <a:buFontTx/>
              <a:buChar char="-"/>
            </a:pPr>
            <a:r>
              <a:rPr lang="en-US" dirty="0"/>
              <a:t>INFECTION from biliary system.</a:t>
            </a:r>
          </a:p>
          <a:p>
            <a:pPr>
              <a:buFontTx/>
              <a:buChar char="-"/>
            </a:pPr>
            <a:r>
              <a:rPr lang="en-US" dirty="0"/>
              <a:t>Abdominal SEPSIS spread through the portal vein.</a:t>
            </a:r>
          </a:p>
          <a:p>
            <a:pPr>
              <a:buFontTx/>
              <a:buChar char="-"/>
            </a:pPr>
            <a:r>
              <a:rPr lang="en-US" dirty="0"/>
              <a:t>DIRECT SPREAD from adjacent organ.</a:t>
            </a:r>
          </a:p>
          <a:p>
            <a:pPr>
              <a:buFontTx/>
              <a:buChar char="-"/>
            </a:pPr>
            <a:r>
              <a:rPr lang="en-US" dirty="0"/>
              <a:t>BLUNT, PENETRTING injury.</a:t>
            </a:r>
          </a:p>
          <a:p>
            <a:pPr>
              <a:buFontTx/>
              <a:buChar char="-"/>
            </a:pPr>
            <a:r>
              <a:rPr lang="en-US" dirty="0"/>
              <a:t>CRYPTOGENIC.</a:t>
            </a:r>
          </a:p>
          <a:p>
            <a:pPr>
              <a:buFontTx/>
              <a:buChar char="-"/>
            </a:pPr>
            <a:r>
              <a:rPr lang="en-US" dirty="0"/>
              <a:t>ESCHERICHIA COLI, </a:t>
            </a:r>
            <a:r>
              <a:rPr lang="en-US" sz="2800" dirty="0"/>
              <a:t>Streptococcus milleri, Streptococcus faecalis.</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18508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E01F-A615-46BB-B711-72A21C36E10C}"/>
              </a:ext>
            </a:extLst>
          </p:cNvPr>
          <p:cNvSpPr>
            <a:spLocks noGrp="1"/>
          </p:cNvSpPr>
          <p:nvPr>
            <p:ph type="title"/>
          </p:nvPr>
        </p:nvSpPr>
        <p:spPr>
          <a:xfrm>
            <a:off x="210457" y="-128535"/>
            <a:ext cx="10515600" cy="1325563"/>
          </a:xfrm>
        </p:spPr>
        <p:txBody>
          <a:bodyPr/>
          <a:lstStyle/>
          <a:p>
            <a:r>
              <a:rPr lang="en-US" dirty="0">
                <a:solidFill>
                  <a:srgbClr val="00B0F0"/>
                </a:solidFill>
                <a:latin typeface="Aharoni" panose="02010803020104030203" pitchFamily="2" charset="-79"/>
                <a:cs typeface="Aharoni" panose="02010803020104030203" pitchFamily="2" charset="-79"/>
              </a:rPr>
              <a:t> -Clinical Features:</a:t>
            </a:r>
          </a:p>
        </p:txBody>
      </p:sp>
      <p:sp>
        <p:nvSpPr>
          <p:cNvPr id="9" name="Content Placeholder 8">
            <a:extLst>
              <a:ext uri="{FF2B5EF4-FFF2-40B4-BE49-F238E27FC236}">
                <a16:creationId xmlns:a16="http://schemas.microsoft.com/office/drawing/2014/main" id="{07C89010-C51B-4AC0-BBF6-79AB960254A7}"/>
              </a:ext>
            </a:extLst>
          </p:cNvPr>
          <p:cNvSpPr txBox="1">
            <a:spLocks noGrp="1"/>
          </p:cNvSpPr>
          <p:nvPr>
            <p:ph idx="1"/>
          </p:nvPr>
        </p:nvSpPr>
        <p:spPr>
          <a:xfrm>
            <a:off x="530497" y="1197028"/>
            <a:ext cx="11451046" cy="5882636"/>
          </a:xfrm>
          <a:prstGeom prst="rect">
            <a:avLst/>
          </a:prstGeom>
          <a:noFill/>
        </p:spPr>
        <p:txBody>
          <a:bodyPr wrap="square" rtlCol="0">
            <a:spAutoFit/>
          </a:bodyPr>
          <a:lstStyle/>
          <a:p>
            <a:pPr marL="0" lvl="0" indent="0">
              <a:spcBef>
                <a:spcPts val="0"/>
              </a:spcBef>
              <a:buClr>
                <a:schemeClr val="dk1"/>
              </a:buClr>
              <a:buSzPts val="2400"/>
              <a:buNone/>
            </a:pPr>
            <a:r>
              <a:rPr lang="en-US" b="1" u="sng" dirty="0">
                <a:ea typeface="STXinwei" panose="02010800040101010101" pitchFamily="2" charset="-122"/>
                <a:cs typeface="Times New Roman"/>
                <a:sym typeface="Times New Roman"/>
              </a:rPr>
              <a:t>Classic triad of pyogenic liver abscess:</a:t>
            </a:r>
          </a:p>
          <a:p>
            <a:pPr marL="0" lvl="0" indent="0">
              <a:spcBef>
                <a:spcPts val="0"/>
              </a:spcBef>
              <a:buClr>
                <a:schemeClr val="dk1"/>
              </a:buClr>
              <a:buSzPts val="2400"/>
              <a:buNone/>
            </a:pPr>
            <a:r>
              <a:rPr lang="en-US" dirty="0">
                <a:ea typeface="STXinwei" panose="02010800040101010101" pitchFamily="2" charset="-122"/>
                <a:cs typeface="Times New Roman"/>
                <a:sym typeface="Times New Roman"/>
              </a:rPr>
              <a:t>- Fever, malaise, right upper quadrant pain. </a:t>
            </a:r>
          </a:p>
          <a:p>
            <a:pPr lvl="0">
              <a:spcBef>
                <a:spcPts val="0"/>
              </a:spcBef>
              <a:buClr>
                <a:schemeClr val="dk1"/>
              </a:buClr>
              <a:buSzPts val="2400"/>
            </a:pPr>
            <a:endParaRPr lang="en-US" dirty="0"/>
          </a:p>
          <a:p>
            <a:pPr marL="0" lvl="0" indent="0">
              <a:spcBef>
                <a:spcPts val="0"/>
              </a:spcBef>
              <a:buClr>
                <a:schemeClr val="dk1"/>
              </a:buClr>
              <a:buSzPts val="2400"/>
              <a:buNone/>
            </a:pPr>
            <a:r>
              <a:rPr lang="en-US" b="1" u="sng" dirty="0"/>
              <a:t>Other Symptoms:</a:t>
            </a:r>
          </a:p>
          <a:p>
            <a:pPr marL="0" lvl="0" indent="0">
              <a:buClr>
                <a:schemeClr val="dk1"/>
              </a:buClr>
              <a:buSzPts val="2400"/>
              <a:buNone/>
            </a:pPr>
            <a:r>
              <a:rPr lang="en-US" dirty="0">
                <a:ea typeface="Times New Roman"/>
                <a:cs typeface="Times New Roman"/>
                <a:sym typeface="Times New Roman"/>
              </a:rPr>
              <a:t>-</a:t>
            </a:r>
            <a:r>
              <a:rPr lang="en-US" b="1" dirty="0">
                <a:ea typeface="Times New Roman"/>
                <a:cs typeface="Times New Roman"/>
                <a:sym typeface="Times New Roman"/>
              </a:rPr>
              <a:t> </a:t>
            </a:r>
            <a:r>
              <a:rPr lang="en-US" dirty="0">
                <a:ea typeface="Times New Roman"/>
                <a:cs typeface="Times New Roman"/>
                <a:sym typeface="Times New Roman"/>
              </a:rPr>
              <a:t>Nausea and vomiting.</a:t>
            </a:r>
          </a:p>
          <a:p>
            <a:pPr lvl="0">
              <a:buClr>
                <a:schemeClr val="dk1"/>
              </a:buClr>
              <a:buSzPts val="2400"/>
              <a:buFontTx/>
              <a:buChar char="-"/>
            </a:pPr>
            <a:r>
              <a:rPr lang="en-US" dirty="0">
                <a:ea typeface="Times New Roman"/>
                <a:cs typeface="Times New Roman"/>
                <a:sym typeface="Times New Roman"/>
              </a:rPr>
              <a:t>Anorexia</a:t>
            </a:r>
            <a:r>
              <a:rPr lang="en-US" dirty="0">
                <a:sym typeface="Times New Roman"/>
              </a:rPr>
              <a:t>, </a:t>
            </a:r>
            <a:r>
              <a:rPr lang="en-US" dirty="0">
                <a:ea typeface="Times New Roman"/>
                <a:cs typeface="Times New Roman"/>
                <a:sym typeface="Times New Roman"/>
              </a:rPr>
              <a:t>Weight loss.</a:t>
            </a:r>
          </a:p>
          <a:p>
            <a:pPr marL="0" lvl="0" indent="0">
              <a:buClr>
                <a:schemeClr val="dk1"/>
              </a:buClr>
              <a:buSzPts val="2400"/>
              <a:buNone/>
            </a:pPr>
            <a:endParaRPr lang="en-US" b="1" dirty="0">
              <a:ea typeface="Times New Roman"/>
              <a:cs typeface="Times New Roman"/>
              <a:sym typeface="Times New Roman"/>
            </a:endParaRPr>
          </a:p>
          <a:p>
            <a:pPr marL="0" lvl="0" indent="0">
              <a:buClr>
                <a:schemeClr val="dk1"/>
              </a:buClr>
              <a:buSzPts val="2400"/>
              <a:buNone/>
            </a:pPr>
            <a:r>
              <a:rPr lang="en-US" b="1" u="sng" dirty="0">
                <a:ea typeface="Times New Roman"/>
                <a:cs typeface="Times New Roman"/>
                <a:sym typeface="Times New Roman"/>
              </a:rPr>
              <a:t>Physical Examination:</a:t>
            </a:r>
          </a:p>
          <a:p>
            <a:pPr lvl="0">
              <a:buClr>
                <a:schemeClr val="dk1"/>
              </a:buClr>
              <a:buSzPts val="2400"/>
              <a:buFontTx/>
              <a:buChar char="-"/>
            </a:pPr>
            <a:r>
              <a:rPr lang="en-US" dirty="0">
                <a:ea typeface="Times New Roman"/>
                <a:cs typeface="Times New Roman"/>
                <a:sym typeface="Times New Roman"/>
              </a:rPr>
              <a:t>Tender hepatomegaly.</a:t>
            </a:r>
          </a:p>
          <a:p>
            <a:pPr lvl="0">
              <a:buClr>
                <a:schemeClr val="dk1"/>
              </a:buClr>
              <a:buSzPts val="2400"/>
              <a:buFontTx/>
              <a:buChar char="-"/>
            </a:pPr>
            <a:r>
              <a:rPr lang="en-US" dirty="0">
                <a:ea typeface="Times New Roman"/>
                <a:cs typeface="Times New Roman"/>
                <a:sym typeface="Times New Roman"/>
              </a:rPr>
              <a:t>Intercostal, epigastric tenderness.</a:t>
            </a:r>
          </a:p>
          <a:p>
            <a:pPr lvl="0">
              <a:buClr>
                <a:schemeClr val="dk1"/>
              </a:buClr>
              <a:buSzPts val="2400"/>
              <a:buFontTx/>
              <a:buChar char="-"/>
            </a:pPr>
            <a:r>
              <a:rPr lang="en-US" dirty="0">
                <a:ea typeface="Times New Roman"/>
                <a:cs typeface="Times New Roman"/>
                <a:sym typeface="Times New Roman"/>
              </a:rPr>
              <a:t>Decreased breath sounds in right lower lobe of the lung.</a:t>
            </a:r>
          </a:p>
          <a:p>
            <a:pPr marL="0" lvl="0" indent="0">
              <a:buClr>
                <a:schemeClr val="dk1"/>
              </a:buClr>
              <a:buSzPts val="2400"/>
              <a:buNone/>
            </a:pPr>
            <a:r>
              <a:rPr lang="en-US" dirty="0">
                <a:ea typeface="Times New Roman"/>
                <a:cs typeface="Times New Roman"/>
                <a:sym typeface="Times New Roman"/>
              </a:rPr>
              <a:t>- Jaundice.</a:t>
            </a:r>
            <a:r>
              <a:rPr lang="en-US" dirty="0">
                <a:sym typeface="Times New Roman"/>
              </a:rPr>
              <a:t> </a:t>
            </a:r>
          </a:p>
        </p:txBody>
      </p:sp>
    </p:spTree>
    <p:extLst>
      <p:ext uri="{BB962C8B-B14F-4D97-AF65-F5344CB8AC3E}">
        <p14:creationId xmlns:p14="http://schemas.microsoft.com/office/powerpoint/2010/main" val="202295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4196-7C78-4D14-82BC-200EA41B8DF8}"/>
              </a:ext>
            </a:extLst>
          </p:cNvPr>
          <p:cNvSpPr>
            <a:spLocks noGrp="1"/>
          </p:cNvSpPr>
          <p:nvPr>
            <p:ph type="title"/>
          </p:nvPr>
        </p:nvSpPr>
        <p:spPr>
          <a:xfrm>
            <a:off x="372979" y="-244686"/>
            <a:ext cx="10515600" cy="1325563"/>
          </a:xfrm>
        </p:spPr>
        <p:txBody>
          <a:bodyPr/>
          <a:lstStyle/>
          <a:p>
            <a:r>
              <a:rPr lang="en-US" dirty="0">
                <a:solidFill>
                  <a:srgbClr val="00B0F0"/>
                </a:solidFill>
                <a:latin typeface="Aharoni" panose="02010803020104030203" pitchFamily="2" charset="-79"/>
                <a:cs typeface="Aharoni" panose="02010803020104030203" pitchFamily="2" charset="-79"/>
              </a:rPr>
              <a:t>INVESTIGATION</a:t>
            </a:r>
          </a:p>
        </p:txBody>
      </p:sp>
      <p:sp>
        <p:nvSpPr>
          <p:cNvPr id="3" name="Content Placeholder 2">
            <a:extLst>
              <a:ext uri="{FF2B5EF4-FFF2-40B4-BE49-F238E27FC236}">
                <a16:creationId xmlns:a16="http://schemas.microsoft.com/office/drawing/2014/main" id="{31242212-CB83-4EA8-B056-E8753BE5D25C}"/>
              </a:ext>
            </a:extLst>
          </p:cNvPr>
          <p:cNvSpPr>
            <a:spLocks noGrp="1"/>
          </p:cNvSpPr>
          <p:nvPr>
            <p:ph idx="1"/>
          </p:nvPr>
        </p:nvSpPr>
        <p:spPr>
          <a:xfrm>
            <a:off x="372979" y="1049004"/>
            <a:ext cx="11097126" cy="5390900"/>
          </a:xfrm>
        </p:spPr>
        <p:txBody>
          <a:bodyPr>
            <a:normAutofit fontScale="70000" lnSpcReduction="20000"/>
          </a:bodyPr>
          <a:lstStyle/>
          <a:p>
            <a:pPr lvl="0" algn="just">
              <a:spcBef>
                <a:spcPts val="0"/>
              </a:spcBef>
              <a:buClr>
                <a:schemeClr val="dk1"/>
              </a:buClr>
              <a:buSzPts val="2400"/>
            </a:pPr>
            <a:r>
              <a:rPr lang="en-US" sz="4400" b="1" i="1" u="sng" dirty="0">
                <a:latin typeface="Times New Roman"/>
                <a:ea typeface="Times New Roman"/>
                <a:cs typeface="Times New Roman"/>
                <a:sym typeface="Times New Roman"/>
              </a:rPr>
              <a:t>CBC</a:t>
            </a:r>
            <a:r>
              <a:rPr lang="en-US" sz="4400" b="1" dirty="0">
                <a:latin typeface="Times New Roman"/>
                <a:ea typeface="Times New Roman"/>
                <a:cs typeface="Times New Roman"/>
                <a:sym typeface="Times New Roman"/>
              </a:rPr>
              <a:t> ( leukocytosis)</a:t>
            </a:r>
            <a:endParaRPr lang="en-US" sz="4400" dirty="0"/>
          </a:p>
          <a:p>
            <a:pPr lvl="0" indent="-101600" algn="just">
              <a:buClr>
                <a:schemeClr val="dk1"/>
              </a:buClr>
              <a:buSzPts val="2000"/>
              <a:buNone/>
            </a:pPr>
            <a:endParaRPr lang="en-US" sz="4400" b="1" dirty="0">
              <a:latin typeface="Times New Roman"/>
              <a:ea typeface="Times New Roman"/>
              <a:cs typeface="Times New Roman"/>
              <a:sym typeface="Times New Roman"/>
            </a:endParaRPr>
          </a:p>
          <a:p>
            <a:pPr lvl="0" algn="just">
              <a:buClr>
                <a:schemeClr val="dk1"/>
              </a:buClr>
              <a:buSzPts val="2400"/>
            </a:pPr>
            <a:r>
              <a:rPr lang="en-US" sz="4400" b="1" i="1" u="sng" dirty="0">
                <a:latin typeface="Times New Roman"/>
                <a:ea typeface="Times New Roman"/>
                <a:cs typeface="Times New Roman"/>
                <a:sym typeface="Times New Roman"/>
              </a:rPr>
              <a:t>LFT</a:t>
            </a:r>
            <a:r>
              <a:rPr lang="en-US" sz="4400" b="1" dirty="0">
                <a:latin typeface="Times New Roman"/>
                <a:ea typeface="Times New Roman"/>
                <a:cs typeface="Times New Roman"/>
                <a:sym typeface="Times New Roman"/>
              </a:rPr>
              <a:t> (elevated bilirubin, elevated alkaline phosphatase, AST)</a:t>
            </a:r>
            <a:endParaRPr lang="en-US" sz="4400" dirty="0"/>
          </a:p>
          <a:p>
            <a:pPr lvl="0" indent="-101600" algn="just">
              <a:buClr>
                <a:schemeClr val="dk1"/>
              </a:buClr>
              <a:buSzPts val="2000"/>
              <a:buNone/>
            </a:pPr>
            <a:endParaRPr lang="en-US" sz="4400" b="1" dirty="0">
              <a:latin typeface="Times New Roman"/>
              <a:ea typeface="Times New Roman"/>
              <a:cs typeface="Times New Roman"/>
              <a:sym typeface="Times New Roman"/>
            </a:endParaRPr>
          </a:p>
          <a:p>
            <a:pPr lvl="0" algn="just">
              <a:buClr>
                <a:schemeClr val="dk1"/>
              </a:buClr>
              <a:buSzPts val="2400"/>
            </a:pPr>
            <a:r>
              <a:rPr lang="en-US" sz="4400" b="1" i="1" u="sng" dirty="0">
                <a:latin typeface="Times New Roman"/>
                <a:ea typeface="Times New Roman"/>
                <a:cs typeface="Times New Roman"/>
                <a:sym typeface="Times New Roman"/>
              </a:rPr>
              <a:t>Inflammatory markers  </a:t>
            </a:r>
            <a:r>
              <a:rPr lang="en-US" sz="4400" b="1" dirty="0">
                <a:latin typeface="Times New Roman"/>
                <a:ea typeface="Times New Roman"/>
                <a:cs typeface="Times New Roman"/>
                <a:sym typeface="Times New Roman"/>
              </a:rPr>
              <a:t>(elevated</a:t>
            </a:r>
            <a:r>
              <a:rPr lang="en-US" sz="4400" b="1" i="1" u="sng" dirty="0">
                <a:latin typeface="Times New Roman"/>
                <a:ea typeface="Times New Roman"/>
                <a:cs typeface="Times New Roman"/>
                <a:sym typeface="Times New Roman"/>
              </a:rPr>
              <a:t> ESR, CRP</a:t>
            </a:r>
            <a:r>
              <a:rPr lang="en-US" sz="4400" b="1" dirty="0">
                <a:latin typeface="Times New Roman"/>
                <a:ea typeface="Times New Roman"/>
                <a:cs typeface="Times New Roman"/>
                <a:sym typeface="Times New Roman"/>
              </a:rPr>
              <a:t> )</a:t>
            </a:r>
            <a:endParaRPr lang="en-US" sz="4400" dirty="0"/>
          </a:p>
          <a:p>
            <a:pPr lvl="0" indent="-101600" algn="just">
              <a:buClr>
                <a:schemeClr val="dk1"/>
              </a:buClr>
              <a:buSzPts val="2000"/>
              <a:buNone/>
            </a:pPr>
            <a:endParaRPr lang="en-US" sz="4400" b="1" dirty="0">
              <a:latin typeface="Times New Roman"/>
              <a:ea typeface="Times New Roman"/>
              <a:cs typeface="Times New Roman"/>
              <a:sym typeface="Times New Roman"/>
            </a:endParaRPr>
          </a:p>
          <a:p>
            <a:pPr lvl="0" indent="-101600" algn="just">
              <a:buClr>
                <a:schemeClr val="dk1"/>
              </a:buClr>
              <a:buSzPts val="2000"/>
              <a:buNone/>
            </a:pPr>
            <a:endParaRPr lang="en-US" sz="4400" b="1" dirty="0">
              <a:latin typeface="Times New Roman"/>
              <a:ea typeface="Times New Roman"/>
              <a:cs typeface="Times New Roman"/>
              <a:sym typeface="Times New Roman"/>
            </a:endParaRPr>
          </a:p>
          <a:p>
            <a:pPr lvl="0" algn="just">
              <a:buClr>
                <a:schemeClr val="dk1"/>
              </a:buClr>
              <a:buSzPts val="2400"/>
            </a:pPr>
            <a:r>
              <a:rPr lang="en-US" sz="4400" b="1" i="1" u="sng" dirty="0">
                <a:latin typeface="Times New Roman"/>
                <a:ea typeface="Times New Roman"/>
                <a:cs typeface="Times New Roman"/>
                <a:sym typeface="Times New Roman"/>
              </a:rPr>
              <a:t>Imaging </a:t>
            </a:r>
            <a:endParaRPr lang="en-US" sz="4400" dirty="0"/>
          </a:p>
          <a:p>
            <a:pPr lvl="0" algn="just">
              <a:buClr>
                <a:schemeClr val="dk1"/>
              </a:buClr>
              <a:buSzPts val="2000"/>
              <a:buNone/>
            </a:pPr>
            <a:r>
              <a:rPr lang="en-US" sz="4400" b="1" dirty="0">
                <a:latin typeface="Times New Roman"/>
                <a:ea typeface="Times New Roman"/>
                <a:cs typeface="Times New Roman"/>
                <a:sym typeface="Times New Roman"/>
              </a:rPr>
              <a:t>1. </a:t>
            </a:r>
            <a:r>
              <a:rPr lang="en-US" sz="4400" b="1" i="1" u="sng" dirty="0">
                <a:latin typeface="Times New Roman"/>
                <a:ea typeface="Times New Roman"/>
                <a:cs typeface="Times New Roman"/>
                <a:sym typeface="Times New Roman"/>
              </a:rPr>
              <a:t>X ray</a:t>
            </a:r>
            <a:r>
              <a:rPr lang="en-US" sz="4400" b="1" dirty="0">
                <a:latin typeface="Times New Roman"/>
                <a:ea typeface="Times New Roman"/>
                <a:cs typeface="Times New Roman"/>
                <a:sym typeface="Times New Roman"/>
              </a:rPr>
              <a:t> (elevation of diaphragm, pleural  effusion) </a:t>
            </a:r>
            <a:endParaRPr lang="en-US" sz="4400" dirty="0"/>
          </a:p>
          <a:p>
            <a:pPr lvl="0" algn="just">
              <a:buClr>
                <a:schemeClr val="dk1"/>
              </a:buClr>
              <a:buSzPts val="2000"/>
              <a:buNone/>
            </a:pPr>
            <a:endParaRPr lang="en-US" sz="4400" b="1" dirty="0">
              <a:latin typeface="Times New Roman"/>
              <a:ea typeface="Times New Roman"/>
              <a:cs typeface="Times New Roman"/>
              <a:sym typeface="Times New Roman"/>
            </a:endParaRPr>
          </a:p>
          <a:p>
            <a:pPr lvl="0" algn="just">
              <a:buClr>
                <a:schemeClr val="dk1"/>
              </a:buClr>
              <a:buSzPts val="2000"/>
              <a:buNone/>
            </a:pPr>
            <a:r>
              <a:rPr lang="en-US" sz="4400" b="1" dirty="0">
                <a:latin typeface="Times New Roman"/>
                <a:ea typeface="Times New Roman"/>
                <a:cs typeface="Times New Roman"/>
                <a:sym typeface="Times New Roman"/>
              </a:rPr>
              <a:t>2</a:t>
            </a:r>
            <a:r>
              <a:rPr lang="en-US" sz="4400" b="1" i="1" u="sng" dirty="0">
                <a:latin typeface="Times New Roman"/>
                <a:ea typeface="Times New Roman"/>
                <a:cs typeface="Times New Roman"/>
                <a:sym typeface="Times New Roman"/>
              </a:rPr>
              <a:t>. ultrasound </a:t>
            </a:r>
            <a:r>
              <a:rPr lang="en-US" sz="4400" b="1" dirty="0">
                <a:latin typeface="Times New Roman"/>
                <a:ea typeface="Times New Roman"/>
                <a:cs typeface="Times New Roman"/>
                <a:sym typeface="Times New Roman"/>
              </a:rPr>
              <a:t>:round or oval hypoechoic lesions with well-defined borders</a:t>
            </a:r>
            <a:endParaRPr lang="en-US" sz="4400" dirty="0"/>
          </a:p>
          <a:p>
            <a:endParaRPr lang="en-US" dirty="0"/>
          </a:p>
        </p:txBody>
      </p:sp>
    </p:spTree>
    <p:extLst>
      <p:ext uri="{BB962C8B-B14F-4D97-AF65-F5344CB8AC3E}">
        <p14:creationId xmlns:p14="http://schemas.microsoft.com/office/powerpoint/2010/main" val="333634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D99-2199-4C1E-983E-20C62C7CFF76}"/>
              </a:ext>
            </a:extLst>
          </p:cNvPr>
          <p:cNvSpPr>
            <a:spLocks noGrp="1"/>
          </p:cNvSpPr>
          <p:nvPr>
            <p:ph type="title"/>
          </p:nvPr>
        </p:nvSpPr>
        <p:spPr>
          <a:xfrm>
            <a:off x="502920" y="444072"/>
            <a:ext cx="10515600" cy="1325563"/>
          </a:xfrm>
        </p:spPr>
        <p:txBody>
          <a:bodyPr/>
          <a:lstStyle/>
          <a:p>
            <a:r>
              <a:rPr lang="en-US" dirty="0">
                <a:solidFill>
                  <a:srgbClr val="00B0F0"/>
                </a:solidFill>
                <a:latin typeface="Aharoni" panose="02010803020104030203" pitchFamily="2" charset="-79"/>
                <a:cs typeface="Aharoni" panose="02010803020104030203" pitchFamily="2" charset="-79"/>
              </a:rPr>
              <a:t>TREATMENT</a:t>
            </a:r>
            <a:r>
              <a:rPr lang="en-US" dirty="0">
                <a:solidFill>
                  <a:srgbClr val="00B0F0"/>
                </a:solidFill>
              </a:rPr>
              <a:t>.</a:t>
            </a:r>
          </a:p>
        </p:txBody>
      </p:sp>
      <p:sp>
        <p:nvSpPr>
          <p:cNvPr id="3" name="TextBox 2">
            <a:extLst>
              <a:ext uri="{FF2B5EF4-FFF2-40B4-BE49-F238E27FC236}">
                <a16:creationId xmlns:a16="http://schemas.microsoft.com/office/drawing/2014/main" id="{97D3E4D8-7192-A98C-CBA7-381759C11863}"/>
              </a:ext>
            </a:extLst>
          </p:cNvPr>
          <p:cNvSpPr txBox="1"/>
          <p:nvPr/>
        </p:nvSpPr>
        <p:spPr>
          <a:xfrm>
            <a:off x="838200" y="3914358"/>
            <a:ext cx="10866120" cy="1815882"/>
          </a:xfrm>
          <a:prstGeom prst="rect">
            <a:avLst/>
          </a:prstGeom>
          <a:noFill/>
        </p:spPr>
        <p:txBody>
          <a:bodyPr wrap="square" rtlCol="0">
            <a:spAutoFit/>
          </a:bodyPr>
          <a:lstStyle/>
          <a:p>
            <a:r>
              <a:rPr lang="en-US" sz="2800" u="sng" dirty="0"/>
              <a:t>Indication for surgical drainage:</a:t>
            </a:r>
          </a:p>
          <a:p>
            <a:pPr marL="285750" indent="-285750">
              <a:buFontTx/>
              <a:buChar char="-"/>
            </a:pPr>
            <a:r>
              <a:rPr lang="en-US" sz="2800" dirty="0"/>
              <a:t>Deep multiple abscess, failed percutaneous drainage.</a:t>
            </a:r>
          </a:p>
          <a:p>
            <a:pPr marL="285750" indent="-285750">
              <a:buFontTx/>
              <a:buChar char="-"/>
            </a:pPr>
            <a:r>
              <a:rPr lang="en-US" sz="2800" dirty="0"/>
              <a:t>Ruptured abscess.</a:t>
            </a:r>
          </a:p>
          <a:p>
            <a:pPr marL="285750" indent="-285750">
              <a:buFontTx/>
              <a:buChar char="-"/>
            </a:pPr>
            <a:r>
              <a:rPr lang="en-US" sz="2800" dirty="0"/>
              <a:t>Thick viscous pus which cannot be drained percutaneously.</a:t>
            </a:r>
          </a:p>
        </p:txBody>
      </p:sp>
      <p:sp>
        <p:nvSpPr>
          <p:cNvPr id="6" name="TextBox 5">
            <a:extLst>
              <a:ext uri="{FF2B5EF4-FFF2-40B4-BE49-F238E27FC236}">
                <a16:creationId xmlns:a16="http://schemas.microsoft.com/office/drawing/2014/main" id="{BFC0C6A8-6B7A-4384-3857-8A0A3F7309B9}"/>
              </a:ext>
            </a:extLst>
          </p:cNvPr>
          <p:cNvSpPr txBox="1"/>
          <p:nvPr/>
        </p:nvSpPr>
        <p:spPr>
          <a:xfrm>
            <a:off x="838200" y="2100828"/>
            <a:ext cx="7482840" cy="954107"/>
          </a:xfrm>
          <a:prstGeom prst="rect">
            <a:avLst/>
          </a:prstGeom>
          <a:noFill/>
        </p:spPr>
        <p:txBody>
          <a:bodyPr wrap="square" rtlCol="0">
            <a:spAutoFit/>
          </a:bodyPr>
          <a:lstStyle/>
          <a:p>
            <a:pPr marL="342900" indent="-342900">
              <a:buFontTx/>
              <a:buChar char="-"/>
            </a:pPr>
            <a:r>
              <a:rPr lang="en-US" sz="2800" dirty="0"/>
              <a:t>Per cutaneous drainage.</a:t>
            </a:r>
          </a:p>
          <a:p>
            <a:pPr marL="342900" indent="-342900">
              <a:buFontTx/>
              <a:buChar char="-"/>
            </a:pPr>
            <a:r>
              <a:rPr lang="en-US" sz="2800" dirty="0"/>
              <a:t>IV antibiotic (metronidazole) 7-10 days </a:t>
            </a:r>
          </a:p>
        </p:txBody>
      </p:sp>
    </p:spTree>
    <p:extLst>
      <p:ext uri="{BB962C8B-B14F-4D97-AF65-F5344CB8AC3E}">
        <p14:creationId xmlns:p14="http://schemas.microsoft.com/office/powerpoint/2010/main" val="146880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65415-411A-46A9-8970-629CEEFF68C1}"/>
              </a:ext>
            </a:extLst>
          </p:cNvPr>
          <p:cNvSpPr>
            <a:spLocks noGrp="1"/>
          </p:cNvSpPr>
          <p:nvPr>
            <p:ph idx="1"/>
          </p:nvPr>
        </p:nvSpPr>
        <p:spPr>
          <a:xfrm>
            <a:off x="0" y="167640"/>
            <a:ext cx="7254240" cy="6690360"/>
          </a:xfrm>
        </p:spPr>
        <p:txBody>
          <a:bodyPr>
            <a:normAutofit lnSpcReduction="10000"/>
          </a:bodyPr>
          <a:lstStyle/>
          <a:p>
            <a:r>
              <a:rPr lang="en-US" sz="3500" dirty="0"/>
              <a:t>Liver is the largest single visceral organ and the largest gland in the body.</a:t>
            </a:r>
          </a:p>
          <a:p>
            <a:pPr marL="0" indent="0">
              <a:buNone/>
            </a:pPr>
            <a:endParaRPr lang="en-US" sz="3500" dirty="0"/>
          </a:p>
          <a:p>
            <a:r>
              <a:rPr lang="en-US" sz="3500" dirty="0"/>
              <a:t>Location: right upper quadrant lobe of the abdomen (specific in right hypochondrium) and epigastric region and left hypochondrium region.</a:t>
            </a:r>
          </a:p>
          <a:p>
            <a:pPr marL="0" indent="0">
              <a:buNone/>
            </a:pPr>
            <a:endParaRPr lang="en-US" sz="3500" dirty="0"/>
          </a:p>
          <a:p>
            <a:r>
              <a:rPr lang="en-US" sz="3500" dirty="0"/>
              <a:t>Spongy mass of wedge-shaped lobes.</a:t>
            </a:r>
          </a:p>
          <a:p>
            <a:pPr marL="0" indent="0">
              <a:buNone/>
            </a:pPr>
            <a:endParaRPr lang="en-US" sz="3500" dirty="0"/>
          </a:p>
          <a:p>
            <a:r>
              <a:rPr lang="en-US" sz="3500" dirty="0"/>
              <a:t>Weight: 1200-1500 g.</a:t>
            </a:r>
          </a:p>
          <a:p>
            <a:pPr marL="0" indent="0">
              <a:buNone/>
            </a:pPr>
            <a:endParaRPr lang="en-US" sz="3500" dirty="0"/>
          </a:p>
          <a:p>
            <a:pPr marL="0" indent="0">
              <a:buNone/>
            </a:pPr>
            <a:endParaRPr lang="en-US" sz="35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69D5629-E970-4617-8309-12A7E27A8BCF}"/>
              </a:ext>
            </a:extLst>
          </p:cNvPr>
          <p:cNvPicPr>
            <a:picLocks noChangeAspect="1"/>
          </p:cNvPicPr>
          <p:nvPr/>
        </p:nvPicPr>
        <p:blipFill rotWithShape="1">
          <a:blip r:embed="rId3">
            <a:extLst>
              <a:ext uri="{28A0092B-C50C-407E-A947-70E740481C1C}">
                <a14:useLocalDpi xmlns:a14="http://schemas.microsoft.com/office/drawing/2010/main" val="0"/>
              </a:ext>
            </a:extLst>
          </a:blip>
          <a:srcRect l="11293" t="22411" r="9843" b="17111"/>
          <a:stretch/>
        </p:blipFill>
        <p:spPr>
          <a:xfrm>
            <a:off x="7437120" y="1173480"/>
            <a:ext cx="4591240" cy="4770120"/>
          </a:xfrm>
          <a:prstGeom prst="rect">
            <a:avLst/>
          </a:prstGeom>
        </p:spPr>
      </p:pic>
    </p:spTree>
    <p:extLst>
      <p:ext uri="{BB962C8B-B14F-4D97-AF65-F5344CB8AC3E}">
        <p14:creationId xmlns:p14="http://schemas.microsoft.com/office/powerpoint/2010/main" val="391829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42D5C-0472-A700-18B0-F9BC9296487F}"/>
              </a:ext>
            </a:extLst>
          </p:cNvPr>
          <p:cNvSpPr>
            <a:spLocks noGrp="1"/>
          </p:cNvSpPr>
          <p:nvPr>
            <p:ph type="title"/>
          </p:nvPr>
        </p:nvSpPr>
        <p:spPr>
          <a:xfrm>
            <a:off x="2381119" y="174367"/>
            <a:ext cx="10515600" cy="1325563"/>
          </a:xfrm>
        </p:spPr>
        <p:txBody>
          <a:bodyPr>
            <a:normAutofit/>
          </a:bodyPr>
          <a:lstStyle/>
          <a:p>
            <a:r>
              <a:rPr lang="en-US" sz="7200" b="1" u="sng" dirty="0">
                <a:solidFill>
                  <a:srgbClr val="00B0F0"/>
                </a:solidFill>
                <a:latin typeface="Aharoni" panose="02010803020104030203" pitchFamily="2" charset="-79"/>
                <a:cs typeface="Aharoni" panose="02010803020104030203" pitchFamily="2" charset="-79"/>
              </a:rPr>
              <a:t>P</a:t>
            </a:r>
            <a:r>
              <a:rPr lang="en-US" sz="7200" b="1" dirty="0">
                <a:solidFill>
                  <a:srgbClr val="00B0F0"/>
                </a:solidFill>
                <a:latin typeface="Aharoni" panose="02010803020104030203" pitchFamily="2" charset="-79"/>
                <a:cs typeface="Aharoni" panose="02010803020104030203" pitchFamily="2" charset="-79"/>
              </a:rPr>
              <a:t> Y </a:t>
            </a:r>
            <a:r>
              <a:rPr lang="en-US" sz="7200" b="1" u="sng" dirty="0">
                <a:solidFill>
                  <a:srgbClr val="00B0F0"/>
                </a:solidFill>
                <a:latin typeface="Aharoni" panose="02010803020104030203" pitchFamily="2" charset="-79"/>
                <a:cs typeface="Aharoni" panose="02010803020104030203" pitchFamily="2" charset="-79"/>
              </a:rPr>
              <a:t>O</a:t>
            </a:r>
            <a:r>
              <a:rPr lang="en-US" sz="7200" b="1" dirty="0">
                <a:solidFill>
                  <a:srgbClr val="00B0F0"/>
                </a:solidFill>
                <a:latin typeface="Aharoni" panose="02010803020104030203" pitchFamily="2" charset="-79"/>
                <a:cs typeface="Aharoni" panose="02010803020104030203" pitchFamily="2" charset="-79"/>
              </a:rPr>
              <a:t> </a:t>
            </a:r>
            <a:r>
              <a:rPr lang="en-US" sz="7200" b="1" u="sng" dirty="0">
                <a:solidFill>
                  <a:srgbClr val="00B0F0"/>
                </a:solidFill>
                <a:latin typeface="Aharoni" panose="02010803020104030203" pitchFamily="2" charset="-79"/>
                <a:cs typeface="Aharoni" panose="02010803020104030203" pitchFamily="2" charset="-79"/>
              </a:rPr>
              <a:t>G</a:t>
            </a:r>
            <a:r>
              <a:rPr lang="en-US" sz="7200" b="1" dirty="0">
                <a:solidFill>
                  <a:srgbClr val="00B0F0"/>
                </a:solidFill>
                <a:latin typeface="Aharoni" panose="02010803020104030203" pitchFamily="2" charset="-79"/>
                <a:cs typeface="Aharoni" panose="02010803020104030203" pitchFamily="2" charset="-79"/>
              </a:rPr>
              <a:t> </a:t>
            </a:r>
            <a:r>
              <a:rPr lang="en-US" sz="7200" b="1" u="sng" dirty="0">
                <a:solidFill>
                  <a:srgbClr val="00B0F0"/>
                </a:solidFill>
                <a:latin typeface="Aharoni" panose="02010803020104030203" pitchFamily="2" charset="-79"/>
                <a:cs typeface="Aharoni" panose="02010803020104030203" pitchFamily="2" charset="-79"/>
              </a:rPr>
              <a:t>EN</a:t>
            </a:r>
            <a:r>
              <a:rPr lang="en-US" sz="7200" b="1" dirty="0">
                <a:solidFill>
                  <a:srgbClr val="00B0F0"/>
                </a:solidFill>
                <a:latin typeface="Aharoni" panose="02010803020104030203" pitchFamily="2" charset="-79"/>
                <a:cs typeface="Aharoni" panose="02010803020104030203" pitchFamily="2" charset="-79"/>
              </a:rPr>
              <a:t> I </a:t>
            </a:r>
            <a:r>
              <a:rPr lang="en-US" sz="7200" b="1" u="sng" dirty="0">
                <a:solidFill>
                  <a:srgbClr val="00B0F0"/>
                </a:solidFill>
                <a:latin typeface="Aharoni" panose="02010803020104030203" pitchFamily="2" charset="-79"/>
                <a:cs typeface="Aharoni" panose="02010803020104030203" pitchFamily="2" charset="-79"/>
              </a:rPr>
              <a:t>C</a:t>
            </a:r>
            <a:r>
              <a:rPr lang="en-US" sz="7200" b="1" dirty="0">
                <a:solidFill>
                  <a:srgbClr val="00B0F0"/>
                </a:solidFill>
                <a:latin typeface="Aharoni" panose="02010803020104030203" pitchFamily="2" charset="-79"/>
                <a:cs typeface="Aharoni" panose="02010803020104030203" pitchFamily="2" charset="-79"/>
              </a:rPr>
              <a:t> </a:t>
            </a:r>
          </a:p>
        </p:txBody>
      </p:sp>
      <p:sp>
        <p:nvSpPr>
          <p:cNvPr id="6" name="Title 1">
            <a:extLst>
              <a:ext uri="{FF2B5EF4-FFF2-40B4-BE49-F238E27FC236}">
                <a16:creationId xmlns:a16="http://schemas.microsoft.com/office/drawing/2014/main" id="{4675D881-70D8-8A20-C535-95D5C4E4F24D}"/>
              </a:ext>
            </a:extLst>
          </p:cNvPr>
          <p:cNvSpPr>
            <a:spLocks noGrp="1"/>
          </p:cNvSpPr>
          <p:nvPr>
            <p:ph idx="1"/>
          </p:nvPr>
        </p:nvSpPr>
        <p:spPr>
          <a:xfrm>
            <a:off x="183404" y="1844040"/>
            <a:ext cx="11338036" cy="4450080"/>
          </a:xfrm>
        </p:spPr>
        <p:txBody>
          <a:bodyPr>
            <a:normAutofit fontScale="25000" lnSpcReduction="20000"/>
          </a:bodyPr>
          <a:lstStyle/>
          <a:p>
            <a:pPr>
              <a:buFontTx/>
              <a:buChar char="-"/>
            </a:pPr>
            <a:r>
              <a:rPr lang="en-US" sz="12800" dirty="0"/>
              <a:t>Poly masses (multiple).</a:t>
            </a:r>
          </a:p>
          <a:p>
            <a:pPr>
              <a:buFontTx/>
              <a:buChar char="-"/>
            </a:pPr>
            <a:r>
              <a:rPr lang="en-US" sz="12800" dirty="0"/>
              <a:t> Per cutaneous aspiration (1</a:t>
            </a:r>
            <a:r>
              <a:rPr lang="en-US" sz="12800" baseline="30000" dirty="0"/>
              <a:t>st</a:t>
            </a:r>
            <a:r>
              <a:rPr lang="en-US" sz="12800" dirty="0"/>
              <a:t> line).</a:t>
            </a:r>
          </a:p>
          <a:p>
            <a:pPr>
              <a:buFontTx/>
              <a:buChar char="-"/>
            </a:pPr>
            <a:r>
              <a:rPr lang="en-US" sz="8000" dirty="0">
                <a:latin typeface="Univers Light" panose="020B0604020202020204" pitchFamily="34" charset="0"/>
                <a:ea typeface="Times New Roman"/>
                <a:cs typeface="Times New Roman"/>
                <a:sym typeface="Times New Roman"/>
              </a:rPr>
              <a:t> </a:t>
            </a:r>
            <a:r>
              <a:rPr lang="en-US" sz="11200" dirty="0">
                <a:latin typeface="Univers Light" panose="020B0604020202020204" pitchFamily="34" charset="0"/>
                <a:ea typeface="Times New Roman"/>
                <a:cs typeface="Times New Roman"/>
                <a:sym typeface="Times New Roman"/>
              </a:rPr>
              <a:t>Positive blood culture  in 50%</a:t>
            </a:r>
          </a:p>
          <a:p>
            <a:pPr marL="0" indent="0">
              <a:buNone/>
            </a:pPr>
            <a:endParaRPr lang="en-US" sz="9600" dirty="0">
              <a:latin typeface="Univers Light" panose="020B0604020202020204" pitchFamily="34" charset="0"/>
              <a:ea typeface="Times New Roman"/>
              <a:cs typeface="Times New Roman"/>
              <a:sym typeface="Times New Roman"/>
            </a:endParaRPr>
          </a:p>
          <a:p>
            <a:pPr>
              <a:buFontTx/>
              <a:buChar char="-"/>
            </a:pPr>
            <a:r>
              <a:rPr lang="en-US" sz="12800" dirty="0"/>
              <a:t>On the right lobe of the liver.</a:t>
            </a:r>
          </a:p>
          <a:p>
            <a:endParaRPr lang="en-US" sz="7200" dirty="0">
              <a:latin typeface="Univers Light" panose="020B0604020202020204" pitchFamily="34" charset="0"/>
              <a:ea typeface="Times New Roman"/>
              <a:cs typeface="Times New Roman"/>
              <a:sym typeface="Times New Roman"/>
            </a:endParaRPr>
          </a:p>
          <a:p>
            <a:pPr marL="0" indent="0">
              <a:buNone/>
            </a:pPr>
            <a:endParaRPr lang="en-US" sz="7200" dirty="0">
              <a:latin typeface="Univers Light" panose="020B0604020202020204" pitchFamily="34" charset="0"/>
              <a:ea typeface="Times New Roman"/>
              <a:cs typeface="Times New Roman"/>
              <a:sym typeface="Times New Roman"/>
            </a:endParaRPr>
          </a:p>
          <a:p>
            <a:pPr marL="0" indent="0">
              <a:buNone/>
            </a:pPr>
            <a:r>
              <a:rPr lang="en-US" sz="12800" dirty="0"/>
              <a:t>- Gram –ve bacilli. (E.coli)</a:t>
            </a:r>
          </a:p>
          <a:p>
            <a:pPr marL="0" indent="0">
              <a:buNone/>
            </a:pPr>
            <a:endParaRPr lang="en-US" sz="9600" dirty="0"/>
          </a:p>
          <a:p>
            <a:pPr marL="0" indent="0">
              <a:buNone/>
            </a:pPr>
            <a:r>
              <a:rPr lang="en-US" sz="12800" dirty="0"/>
              <a:t>- Enhancement (peripherally).</a:t>
            </a:r>
          </a:p>
          <a:p>
            <a:endParaRPr lang="en-US" sz="9600" dirty="0"/>
          </a:p>
          <a:p>
            <a:pPr marL="0" indent="0">
              <a:buNone/>
            </a:pPr>
            <a:r>
              <a:rPr lang="en-US" sz="12800" dirty="0"/>
              <a:t>- Colease gives honeycomb appearance</a:t>
            </a:r>
          </a:p>
          <a:p>
            <a:endParaRPr lang="en-US" dirty="0"/>
          </a:p>
        </p:txBody>
      </p:sp>
      <p:sp>
        <p:nvSpPr>
          <p:cNvPr id="7" name="Title 1">
            <a:extLst>
              <a:ext uri="{FF2B5EF4-FFF2-40B4-BE49-F238E27FC236}">
                <a16:creationId xmlns:a16="http://schemas.microsoft.com/office/drawing/2014/main" id="{DE8F9A23-FEE9-D884-5994-735626DF8C92}"/>
              </a:ext>
            </a:extLst>
          </p:cNvPr>
          <p:cNvSpPr txBox="1">
            <a:spLocks/>
          </p:cNvSpPr>
          <p:nvPr/>
        </p:nvSpPr>
        <p:spPr>
          <a:xfrm>
            <a:off x="183404" y="3550920"/>
            <a:ext cx="4525755"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p:txBody>
      </p:sp>
    </p:spTree>
    <p:extLst>
      <p:ext uri="{BB962C8B-B14F-4D97-AF65-F5344CB8AC3E}">
        <p14:creationId xmlns:p14="http://schemas.microsoft.com/office/powerpoint/2010/main" val="298054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A757-2657-4FD7-BD45-752D759B7D67}"/>
              </a:ext>
            </a:extLst>
          </p:cNvPr>
          <p:cNvSpPr>
            <a:spLocks noGrp="1"/>
          </p:cNvSpPr>
          <p:nvPr>
            <p:ph type="title"/>
          </p:nvPr>
        </p:nvSpPr>
        <p:spPr/>
        <p:txBody>
          <a:bodyPr/>
          <a:lstStyle/>
          <a:p>
            <a:r>
              <a:rPr lang="en-US" b="1" dirty="0">
                <a:solidFill>
                  <a:srgbClr val="00B0F0"/>
                </a:solidFill>
                <a:latin typeface="Aharoni" panose="02010803020104030203" pitchFamily="2" charset="-79"/>
                <a:cs typeface="Aharoni" panose="02010803020104030203" pitchFamily="2" charset="-79"/>
              </a:rPr>
              <a:t>2. parasitic liver abscess:</a:t>
            </a:r>
            <a:endParaRPr lang="en-US" dirty="0">
              <a:solidFill>
                <a:srgbClr val="00B0F0"/>
              </a:solidFill>
              <a:latin typeface="Aharoni" panose="02010803020104030203" pitchFamily="2" charset="-79"/>
              <a:cs typeface="Aharoni" panose="02010803020104030203" pitchFamily="2" charset="-79"/>
            </a:endParaRPr>
          </a:p>
        </p:txBody>
      </p:sp>
      <p:sp>
        <p:nvSpPr>
          <p:cNvPr id="4" name="Google Shape;241;p31">
            <a:extLst>
              <a:ext uri="{FF2B5EF4-FFF2-40B4-BE49-F238E27FC236}">
                <a16:creationId xmlns:a16="http://schemas.microsoft.com/office/drawing/2014/main" id="{148C553E-00CC-46E1-8E43-6B2F8DF5F568}"/>
              </a:ext>
            </a:extLst>
          </p:cNvPr>
          <p:cNvSpPr txBox="1">
            <a:spLocks noGrp="1"/>
          </p:cNvSpPr>
          <p:nvPr>
            <p:ph idx="1"/>
          </p:nvPr>
        </p:nvSpPr>
        <p:spPr>
          <a:xfrm>
            <a:off x="288758" y="1106904"/>
            <a:ext cx="11534273" cy="5534527"/>
          </a:xfrm>
          <a:prstGeom prst="rect">
            <a:avLst/>
          </a:prstGeom>
          <a:noFill/>
          <a:ln>
            <a:noFill/>
          </a:ln>
        </p:spPr>
        <p:txBody>
          <a:bodyPr spcFirstLastPara="1" wrap="square" lIns="91425" tIns="45700" rIns="91425" bIns="45700" anchor="b" anchorCtr="0">
            <a:normAutofit fontScale="97500"/>
          </a:bodyPr>
          <a:lstStyle/>
          <a:p>
            <a:pPr marL="0" lvl="0" indent="0" rtl="0">
              <a:lnSpc>
                <a:spcPct val="90000"/>
              </a:lnSpc>
              <a:spcBef>
                <a:spcPts val="0"/>
              </a:spcBef>
              <a:spcAft>
                <a:spcPts val="0"/>
              </a:spcAft>
              <a:buClr>
                <a:srgbClr val="FF0000"/>
              </a:buClr>
              <a:buSzPct val="100000"/>
              <a:buFont typeface="Calibri"/>
              <a:buNone/>
            </a:pPr>
            <a:br>
              <a:rPr lang="en-US" sz="3600" dirty="0"/>
            </a:br>
            <a:r>
              <a:rPr lang="en-US" sz="3600" dirty="0"/>
              <a:t>- Caused by Entamoeba Histolytica ( typically reaches the liver via portal vein).</a:t>
            </a:r>
            <a:br>
              <a:rPr lang="en-US" sz="3600" dirty="0"/>
            </a:br>
            <a:br>
              <a:rPr lang="en-US" sz="3200" dirty="0"/>
            </a:br>
            <a:r>
              <a:rPr lang="en-US" sz="3200" dirty="0"/>
              <a:t>➢ </a:t>
            </a:r>
            <a:r>
              <a:rPr lang="en-US" sz="4000" dirty="0"/>
              <a:t>Spread</a:t>
            </a:r>
            <a:r>
              <a:rPr lang="en-US" sz="3200" dirty="0"/>
              <a:t>: </a:t>
            </a:r>
          </a:p>
          <a:p>
            <a:pPr marL="0" lvl="0" indent="0" rtl="0">
              <a:lnSpc>
                <a:spcPct val="90000"/>
              </a:lnSpc>
              <a:spcBef>
                <a:spcPts val="0"/>
              </a:spcBef>
              <a:spcAft>
                <a:spcPts val="0"/>
              </a:spcAft>
              <a:buClr>
                <a:srgbClr val="FF0000"/>
              </a:buClr>
              <a:buSzPct val="100000"/>
              <a:buFont typeface="Calibri"/>
              <a:buNone/>
            </a:pPr>
            <a:r>
              <a:rPr lang="en-US" sz="3600" dirty="0"/>
              <a:t>feco-oral transmission</a:t>
            </a:r>
            <a:r>
              <a:rPr lang="en-US" sz="3200" dirty="0"/>
              <a:t>.</a:t>
            </a:r>
            <a:br>
              <a:rPr lang="en-US" sz="3200" dirty="0"/>
            </a:br>
            <a:br>
              <a:rPr lang="en-US" sz="3200" dirty="0"/>
            </a:br>
            <a:br>
              <a:rPr lang="en-US" dirty="0"/>
            </a:br>
            <a:endParaRPr dirty="0"/>
          </a:p>
        </p:txBody>
      </p:sp>
      <p:pic>
        <p:nvPicPr>
          <p:cNvPr id="5" name="Google Shape;242;p31">
            <a:extLst>
              <a:ext uri="{FF2B5EF4-FFF2-40B4-BE49-F238E27FC236}">
                <a16:creationId xmlns:a16="http://schemas.microsoft.com/office/drawing/2014/main" id="{4E7DDEB9-74DB-444A-831F-18C840A56600}"/>
              </a:ext>
            </a:extLst>
          </p:cNvPr>
          <p:cNvPicPr preferRelativeResize="0"/>
          <p:nvPr/>
        </p:nvPicPr>
        <p:blipFill rotWithShape="1">
          <a:blip r:embed="rId3">
            <a:alphaModFix/>
          </a:blip>
          <a:srcRect/>
          <a:stretch/>
        </p:blipFill>
        <p:spPr>
          <a:xfrm>
            <a:off x="7813791" y="3571506"/>
            <a:ext cx="3925019" cy="3069925"/>
          </a:xfrm>
          <a:prstGeom prst="rect">
            <a:avLst/>
          </a:prstGeom>
          <a:noFill/>
          <a:ln>
            <a:noFill/>
          </a:ln>
        </p:spPr>
      </p:pic>
    </p:spTree>
    <p:extLst>
      <p:ext uri="{BB962C8B-B14F-4D97-AF65-F5344CB8AC3E}">
        <p14:creationId xmlns:p14="http://schemas.microsoft.com/office/powerpoint/2010/main" val="223879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C9A04-D5FA-4167-9D99-D5966E3CEB85}"/>
              </a:ext>
            </a:extLst>
          </p:cNvPr>
          <p:cNvSpPr>
            <a:spLocks noGrp="1"/>
          </p:cNvSpPr>
          <p:nvPr>
            <p:ph idx="1"/>
          </p:nvPr>
        </p:nvSpPr>
        <p:spPr>
          <a:xfrm>
            <a:off x="639381" y="645855"/>
            <a:ext cx="10457186" cy="6668655"/>
          </a:xfrm>
        </p:spPr>
        <p:txBody>
          <a:bodyPr>
            <a:normAutofit/>
          </a:bodyPr>
          <a:lstStyle/>
          <a:p>
            <a:pPr marL="0" indent="0">
              <a:buNone/>
            </a:pPr>
            <a:r>
              <a:rPr lang="en-US" sz="3200" b="1" dirty="0"/>
              <a:t>    </a:t>
            </a:r>
          </a:p>
          <a:p>
            <a:pPr marL="0" indent="0">
              <a:buNone/>
            </a:pPr>
            <a:r>
              <a:rPr lang="en-US" sz="4000" b="1" dirty="0">
                <a:solidFill>
                  <a:srgbClr val="00B0F0"/>
                </a:solidFill>
                <a:latin typeface="Aharoni" panose="02010803020104030203" pitchFamily="2" charset="-79"/>
                <a:cs typeface="Aharoni" panose="02010803020104030203" pitchFamily="2" charset="-79"/>
              </a:rPr>
              <a:t>  -</a:t>
            </a:r>
            <a:r>
              <a:rPr lang="en-US" sz="4000" b="1" u="sng" dirty="0">
                <a:solidFill>
                  <a:srgbClr val="00B0F0"/>
                </a:solidFill>
                <a:latin typeface="Aharoni" panose="02010803020104030203" pitchFamily="2" charset="-79"/>
                <a:cs typeface="Aharoni" panose="02010803020104030203" pitchFamily="2" charset="-79"/>
              </a:rPr>
              <a:t>Pathogenesis:</a:t>
            </a:r>
          </a:p>
          <a:p>
            <a:pPr marL="0" indent="0">
              <a:buNone/>
            </a:pPr>
            <a:br>
              <a:rPr lang="en-US" b="1" dirty="0"/>
            </a:br>
            <a:r>
              <a:rPr lang="en-US" b="1" dirty="0"/>
              <a:t>               </a:t>
            </a:r>
            <a:endParaRPr lang="en-US" dirty="0"/>
          </a:p>
        </p:txBody>
      </p:sp>
      <p:sp>
        <p:nvSpPr>
          <p:cNvPr id="2" name="TextBox 1">
            <a:extLst>
              <a:ext uri="{FF2B5EF4-FFF2-40B4-BE49-F238E27FC236}">
                <a16:creationId xmlns:a16="http://schemas.microsoft.com/office/drawing/2014/main" id="{17E49971-9D37-936E-B8A2-C3E1AF291A79}"/>
              </a:ext>
            </a:extLst>
          </p:cNvPr>
          <p:cNvSpPr txBox="1"/>
          <p:nvPr/>
        </p:nvSpPr>
        <p:spPr>
          <a:xfrm>
            <a:off x="746760" y="2316480"/>
            <a:ext cx="10457186" cy="3539430"/>
          </a:xfrm>
          <a:prstGeom prst="rect">
            <a:avLst/>
          </a:prstGeom>
          <a:noFill/>
        </p:spPr>
        <p:txBody>
          <a:bodyPr wrap="square" rtlCol="0">
            <a:spAutoFit/>
          </a:bodyPr>
          <a:lstStyle/>
          <a:p>
            <a:pPr marL="457200" indent="-457200">
              <a:buFontTx/>
              <a:buChar char="-"/>
            </a:pPr>
            <a:r>
              <a:rPr lang="en-US" sz="3200" dirty="0"/>
              <a:t>Through ingestion of contaminated food </a:t>
            </a:r>
            <a:r>
              <a:rPr lang="en-US" sz="3200" dirty="0">
                <a:sym typeface="Wingdings" panose="05000000000000000000" pitchFamily="2" charset="2"/>
              </a:rPr>
              <a:t> </a:t>
            </a:r>
            <a:r>
              <a:rPr lang="en-US" sz="3200" dirty="0"/>
              <a:t>TROPHOZOITES released by the cyst in the intestine (amebic colitis) may penetrate the mucosa to gain access to portal venous system and spreads to the liver .</a:t>
            </a:r>
          </a:p>
          <a:p>
            <a:endParaRPr lang="en-US" sz="3200" dirty="0"/>
          </a:p>
          <a:p>
            <a:r>
              <a:rPr lang="en-US" sz="3200" dirty="0"/>
              <a:t>-   The abscess is large, thin walled, solitary, mainly in right lobe, with brown sterile pus.</a:t>
            </a:r>
          </a:p>
        </p:txBody>
      </p:sp>
    </p:spTree>
    <p:extLst>
      <p:ext uri="{BB962C8B-B14F-4D97-AF65-F5344CB8AC3E}">
        <p14:creationId xmlns:p14="http://schemas.microsoft.com/office/powerpoint/2010/main" val="96661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146" y="292389"/>
            <a:ext cx="10515600" cy="4351338"/>
          </a:xfrm>
        </p:spPr>
        <p:txBody>
          <a:bodyPr/>
          <a:lstStyle/>
          <a:p>
            <a:r>
              <a:rPr lang="en-US" sz="4400" b="1" u="sng" dirty="0">
                <a:solidFill>
                  <a:srgbClr val="00B0F0"/>
                </a:solidFill>
                <a:latin typeface="Aharoni" panose="02010803020104030203" pitchFamily="2" charset="-79"/>
                <a:cs typeface="Aharoni" panose="02010803020104030203" pitchFamily="2" charset="-79"/>
              </a:rPr>
              <a:t>- CLINICAL PRESENTATION: </a:t>
            </a:r>
          </a:p>
          <a:p>
            <a:endParaRPr lang="en-US" dirty="0"/>
          </a:p>
        </p:txBody>
      </p:sp>
      <p:sp>
        <p:nvSpPr>
          <p:cNvPr id="4" name="Google Shape;265;p35">
            <a:extLst>
              <a:ext uri="{FF2B5EF4-FFF2-40B4-BE49-F238E27FC236}">
                <a16:creationId xmlns:a16="http://schemas.microsoft.com/office/drawing/2014/main" id="{4FF4AEE3-572F-4562-8741-E6D7BEAFD15B}"/>
              </a:ext>
            </a:extLst>
          </p:cNvPr>
          <p:cNvSpPr txBox="1">
            <a:spLocks/>
          </p:cNvSpPr>
          <p:nvPr/>
        </p:nvSpPr>
        <p:spPr>
          <a:xfrm>
            <a:off x="696009" y="1629295"/>
            <a:ext cx="10186737" cy="452596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buClr>
                <a:schemeClr val="dk1"/>
              </a:buClr>
              <a:buSzPts val="2000"/>
            </a:pPr>
            <a:r>
              <a:rPr lang="en-US" dirty="0">
                <a:latin typeface="Times New Roman"/>
                <a:ea typeface="Times New Roman"/>
                <a:cs typeface="Times New Roman"/>
                <a:sym typeface="Times New Roman"/>
              </a:rPr>
              <a:t>Right upper quadrant pain</a:t>
            </a:r>
            <a:endParaRPr lang="en-US" sz="3600" dirty="0"/>
          </a:p>
          <a:p>
            <a:pPr>
              <a:lnSpc>
                <a:spcPct val="80000"/>
              </a:lnSpc>
              <a:buClr>
                <a:schemeClr val="dk1"/>
              </a:buClr>
              <a:buSzPts val="2000"/>
            </a:pPr>
            <a:r>
              <a:rPr lang="en-US" dirty="0">
                <a:latin typeface="Times New Roman"/>
                <a:ea typeface="Times New Roman"/>
                <a:cs typeface="Times New Roman"/>
                <a:sym typeface="Times New Roman"/>
              </a:rPr>
              <a:t>Night sweat</a:t>
            </a:r>
            <a:endParaRPr lang="en-US" sz="3600" dirty="0"/>
          </a:p>
          <a:p>
            <a:pPr>
              <a:lnSpc>
                <a:spcPct val="80000"/>
              </a:lnSpc>
              <a:buClr>
                <a:schemeClr val="dk1"/>
              </a:buClr>
              <a:buSzPts val="2000"/>
            </a:pPr>
            <a:r>
              <a:rPr lang="en-US" dirty="0">
                <a:latin typeface="Times New Roman"/>
                <a:ea typeface="Times New Roman"/>
                <a:cs typeface="Times New Roman"/>
                <a:sym typeface="Times New Roman"/>
              </a:rPr>
              <a:t>Anorexia and weight loss</a:t>
            </a:r>
          </a:p>
          <a:p>
            <a:pPr marL="0" indent="0">
              <a:lnSpc>
                <a:spcPct val="80000"/>
              </a:lnSpc>
              <a:buClr>
                <a:schemeClr val="dk1"/>
              </a:buClr>
              <a:buSzPts val="2000"/>
              <a:buNone/>
            </a:pPr>
            <a:endParaRPr lang="en-US" sz="3600" dirty="0"/>
          </a:p>
          <a:p>
            <a:pPr>
              <a:lnSpc>
                <a:spcPct val="80000"/>
              </a:lnSpc>
              <a:buClr>
                <a:schemeClr val="dk1"/>
              </a:buClr>
              <a:buSzPts val="2000"/>
            </a:pPr>
            <a:r>
              <a:rPr lang="en-US" dirty="0">
                <a:latin typeface="Times New Roman"/>
                <a:ea typeface="Times New Roman"/>
                <a:cs typeface="Times New Roman"/>
                <a:sym typeface="Times New Roman"/>
              </a:rPr>
              <a:t>Tender enlargement liver.</a:t>
            </a:r>
            <a:endParaRPr lang="en-US" sz="3600" dirty="0"/>
          </a:p>
          <a:p>
            <a:pPr>
              <a:lnSpc>
                <a:spcPct val="80000"/>
              </a:lnSpc>
              <a:buClr>
                <a:schemeClr val="dk1"/>
              </a:buClr>
              <a:buSzPts val="2000"/>
            </a:pPr>
            <a:r>
              <a:rPr lang="en-US" dirty="0">
                <a:latin typeface="Times New Roman"/>
                <a:ea typeface="Times New Roman"/>
                <a:cs typeface="Times New Roman"/>
                <a:sym typeface="Times New Roman"/>
              </a:rPr>
              <a:t>Jaundice (un common).</a:t>
            </a:r>
            <a:endParaRPr lang="en-US" sz="3600" dirty="0"/>
          </a:p>
          <a:p>
            <a:pPr>
              <a:lnSpc>
                <a:spcPct val="80000"/>
              </a:lnSpc>
              <a:buClr>
                <a:schemeClr val="dk1"/>
              </a:buClr>
              <a:buSzPts val="2000"/>
            </a:pPr>
            <a:r>
              <a:rPr lang="en-US" dirty="0">
                <a:latin typeface="Times New Roman"/>
                <a:ea typeface="Times New Roman"/>
                <a:cs typeface="Times New Roman"/>
                <a:sym typeface="Times New Roman"/>
              </a:rPr>
              <a:t>Pleural effusion, basal pulmonary collapse.</a:t>
            </a:r>
            <a:endParaRPr lang="en-US" sz="3600" dirty="0"/>
          </a:p>
          <a:p>
            <a:pPr indent="-101600">
              <a:lnSpc>
                <a:spcPct val="80000"/>
              </a:lnSpc>
              <a:buClr>
                <a:schemeClr val="dk1"/>
              </a:buClr>
              <a:buSzPts val="2000"/>
              <a:buFont typeface="Arial" panose="020B0604020202020204" pitchFamily="34" charset="0"/>
              <a:buNone/>
            </a:pPr>
            <a:endParaRPr lang="en-US" dirty="0">
              <a:latin typeface="Times New Roman"/>
              <a:ea typeface="Times New Roman"/>
              <a:cs typeface="Times New Roman"/>
              <a:sym typeface="Times New Roman"/>
            </a:endParaRPr>
          </a:p>
          <a:p>
            <a:pPr indent="-101600">
              <a:lnSpc>
                <a:spcPct val="80000"/>
              </a:lnSpc>
              <a:buClr>
                <a:schemeClr val="dk1"/>
              </a:buClr>
              <a:buSzPts val="2000"/>
              <a:buFont typeface="Arial" panose="020B0604020202020204" pitchFamily="34" charset="0"/>
              <a:buNone/>
            </a:pPr>
            <a:endParaRPr lang="en-US" sz="20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76654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Rectangle 1">
            <a:extLst>
              <a:ext uri="{FF2B5EF4-FFF2-40B4-BE49-F238E27FC236}">
                <a16:creationId xmlns:a16="http://schemas.microsoft.com/office/drawing/2014/main" id="{2A6657E8-69D4-49D0-80C6-C8A089464779}"/>
              </a:ext>
            </a:extLst>
          </p:cNvPr>
          <p:cNvSpPr/>
          <p:nvPr/>
        </p:nvSpPr>
        <p:spPr>
          <a:xfrm>
            <a:off x="562811" y="323869"/>
            <a:ext cx="5975149" cy="707886"/>
          </a:xfrm>
          <a:prstGeom prst="rect">
            <a:avLst/>
          </a:prstGeom>
        </p:spPr>
        <p:txBody>
          <a:bodyPr wrap="square">
            <a:spAutoFit/>
          </a:bodyPr>
          <a:lstStyle/>
          <a:p>
            <a:r>
              <a:rPr lang="en-US" sz="4000" u="sng" dirty="0">
                <a:solidFill>
                  <a:srgbClr val="00B0F0"/>
                </a:solidFill>
                <a:latin typeface="Aharoni" panose="02010803020104030203" pitchFamily="2" charset="-79"/>
                <a:ea typeface="Times New Roman"/>
                <a:cs typeface="Aharoni" panose="02010803020104030203" pitchFamily="2" charset="-79"/>
                <a:sym typeface="Times New Roman"/>
              </a:rPr>
              <a:t>INVESTIGATION:  </a:t>
            </a:r>
            <a:endParaRPr lang="en-US" sz="4000" u="sng" dirty="0">
              <a:solidFill>
                <a:srgbClr val="00B0F0"/>
              </a:solidFill>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E4237EF8-A66E-C6F9-44F3-A781C1EAC2D7}"/>
              </a:ext>
            </a:extLst>
          </p:cNvPr>
          <p:cNvSpPr txBox="1"/>
          <p:nvPr/>
        </p:nvSpPr>
        <p:spPr>
          <a:xfrm>
            <a:off x="762000" y="1219200"/>
            <a:ext cx="10424160" cy="5786199"/>
          </a:xfrm>
          <a:prstGeom prst="rect">
            <a:avLst/>
          </a:prstGeom>
          <a:noFill/>
        </p:spPr>
        <p:txBody>
          <a:bodyPr wrap="square" rtlCol="0">
            <a:spAutoFit/>
          </a:bodyPr>
          <a:lstStyle/>
          <a:p>
            <a:pPr marL="285750" indent="-285750">
              <a:buFontTx/>
              <a:buChar char="-"/>
            </a:pPr>
            <a:r>
              <a:rPr lang="en-US" sz="3200" dirty="0"/>
              <a:t>Chest X-ray </a:t>
            </a:r>
          </a:p>
          <a:p>
            <a:r>
              <a:rPr lang="en-US" sz="3200" dirty="0"/>
              <a:t>To check for atelectasis, spread of abscess to the lung.</a:t>
            </a:r>
          </a:p>
          <a:p>
            <a:endParaRPr lang="en-US" sz="3200" dirty="0"/>
          </a:p>
          <a:p>
            <a:pPr marL="285750" indent="-285750">
              <a:buFontTx/>
              <a:buChar char="-"/>
            </a:pPr>
            <a:r>
              <a:rPr lang="en-US" sz="3200" dirty="0"/>
              <a:t>US \ CT </a:t>
            </a:r>
          </a:p>
          <a:p>
            <a:r>
              <a:rPr lang="en-US" sz="3200" dirty="0"/>
              <a:t>TO SEE THE SITE AND SIZE OF THE LIVER.</a:t>
            </a:r>
          </a:p>
          <a:p>
            <a:endParaRPr lang="en-US" sz="3200" dirty="0"/>
          </a:p>
          <a:p>
            <a:pPr marL="285750" indent="-285750">
              <a:buFontTx/>
              <a:buChar char="-"/>
            </a:pPr>
            <a:r>
              <a:rPr lang="en-US" sz="3200" dirty="0"/>
              <a:t>The stool should be examined .</a:t>
            </a:r>
          </a:p>
          <a:p>
            <a:r>
              <a:rPr lang="en-US" sz="3200" dirty="0"/>
              <a:t>For amebae trophozoite or cyst.</a:t>
            </a:r>
          </a:p>
          <a:p>
            <a:endParaRPr lang="en-US" sz="3200" dirty="0"/>
          </a:p>
          <a:p>
            <a:pPr marL="285750" indent="-285750">
              <a:buFontTx/>
              <a:buChar char="-"/>
            </a:pPr>
            <a:r>
              <a:rPr lang="en-US" sz="3200" dirty="0"/>
              <a:t>Serological test </a:t>
            </a:r>
          </a:p>
          <a:p>
            <a:r>
              <a:rPr lang="en-US" sz="3200" dirty="0"/>
              <a:t>To detect amoebic protein.</a:t>
            </a:r>
          </a:p>
          <a:p>
            <a:endParaRPr lang="en-US" dirty="0"/>
          </a:p>
        </p:txBody>
      </p:sp>
    </p:spTree>
    <p:extLst>
      <p:ext uri="{BB962C8B-B14F-4D97-AF65-F5344CB8AC3E}">
        <p14:creationId xmlns:p14="http://schemas.microsoft.com/office/powerpoint/2010/main" val="197357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5;p38">
            <a:extLst>
              <a:ext uri="{FF2B5EF4-FFF2-40B4-BE49-F238E27FC236}">
                <a16:creationId xmlns:a16="http://schemas.microsoft.com/office/drawing/2014/main" id="{52549B56-3FF2-4AC6-8B76-D5CCAE458A33}"/>
              </a:ext>
            </a:extLst>
          </p:cNvPr>
          <p:cNvSpPr txBox="1">
            <a:spLocks noGrp="1"/>
          </p:cNvSpPr>
          <p:nvPr>
            <p:ph type="title"/>
          </p:nvPr>
        </p:nvSpPr>
        <p:spPr>
          <a:xfrm>
            <a:off x="645695" y="-582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sz="5400" u="sng" dirty="0">
                <a:solidFill>
                  <a:srgbClr val="00B0F0"/>
                </a:solidFill>
                <a:latin typeface="Aharoni" panose="02010803020104030203" pitchFamily="2" charset="-79"/>
                <a:cs typeface="Aharoni" panose="02010803020104030203" pitchFamily="2" charset="-79"/>
              </a:rPr>
              <a:t>Treatment :</a:t>
            </a:r>
            <a:endParaRPr sz="5400" u="sng" dirty="0">
              <a:solidFill>
                <a:srgbClr val="00B0F0"/>
              </a:solidFill>
              <a:latin typeface="Aharoni" panose="02010803020104030203" pitchFamily="2" charset="-79"/>
              <a:cs typeface="Aharoni" panose="02010803020104030203" pitchFamily="2" charset="-79"/>
            </a:endParaRPr>
          </a:p>
        </p:txBody>
      </p:sp>
      <p:sp>
        <p:nvSpPr>
          <p:cNvPr id="5" name="Google Shape;286;p38">
            <a:extLst>
              <a:ext uri="{FF2B5EF4-FFF2-40B4-BE49-F238E27FC236}">
                <a16:creationId xmlns:a16="http://schemas.microsoft.com/office/drawing/2014/main" id="{5DB1F587-33C3-4D44-80B5-C26E7709FC29}"/>
              </a:ext>
            </a:extLst>
          </p:cNvPr>
          <p:cNvSpPr txBox="1">
            <a:spLocks noGrp="1"/>
          </p:cNvSpPr>
          <p:nvPr>
            <p:ph idx="1"/>
          </p:nvPr>
        </p:nvSpPr>
        <p:spPr>
          <a:xfrm>
            <a:off x="645695" y="1267326"/>
            <a:ext cx="11177337" cy="5225549"/>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9600" dirty="0"/>
              <a:t>-  IV Antibiotic (Metronidazole).</a:t>
            </a:r>
            <a:endParaRPr sz="4800" dirty="0"/>
          </a:p>
          <a:p>
            <a:pPr marL="228600" lvl="0" indent="-157480" algn="l" rtl="0">
              <a:lnSpc>
                <a:spcPct val="90000"/>
              </a:lnSpc>
              <a:spcBef>
                <a:spcPts val="1000"/>
              </a:spcBef>
              <a:spcAft>
                <a:spcPts val="0"/>
              </a:spcAft>
              <a:buClr>
                <a:schemeClr val="dk1"/>
              </a:buClr>
              <a:buSzPct val="100000"/>
              <a:buNone/>
            </a:pPr>
            <a:endParaRPr lang="en-US" sz="4800" dirty="0"/>
          </a:p>
          <a:p>
            <a:pPr marL="0" lvl="0" indent="0" algn="l" rtl="0">
              <a:lnSpc>
                <a:spcPct val="90000"/>
              </a:lnSpc>
              <a:spcBef>
                <a:spcPts val="1000"/>
              </a:spcBef>
              <a:spcAft>
                <a:spcPts val="0"/>
              </a:spcAft>
              <a:buClr>
                <a:srgbClr val="FF0000"/>
              </a:buClr>
              <a:buSzPct val="100000"/>
              <a:buNone/>
            </a:pPr>
            <a:r>
              <a:rPr lang="en-US" sz="9600" dirty="0"/>
              <a:t> </a:t>
            </a:r>
            <a:endParaRPr sz="4800" dirty="0"/>
          </a:p>
          <a:p>
            <a:pPr marL="0" lvl="0" indent="0" algn="l" rtl="0">
              <a:lnSpc>
                <a:spcPct val="90000"/>
              </a:lnSpc>
              <a:spcBef>
                <a:spcPts val="1000"/>
              </a:spcBef>
              <a:spcAft>
                <a:spcPts val="0"/>
              </a:spcAft>
              <a:buClr>
                <a:schemeClr val="dk1"/>
              </a:buClr>
              <a:buSzPct val="100000"/>
              <a:buNone/>
            </a:pPr>
            <a:r>
              <a:rPr lang="en-US" sz="9600" dirty="0"/>
              <a:t>- Percutaneous drainage is done in the following cases:</a:t>
            </a:r>
            <a:endParaRPr sz="4800" dirty="0"/>
          </a:p>
          <a:p>
            <a:pPr marL="0" lvl="0" indent="0" algn="l" rtl="0">
              <a:lnSpc>
                <a:spcPct val="90000"/>
              </a:lnSpc>
              <a:spcBef>
                <a:spcPts val="1000"/>
              </a:spcBef>
              <a:spcAft>
                <a:spcPts val="0"/>
              </a:spcAft>
              <a:buClr>
                <a:schemeClr val="dk1"/>
              </a:buClr>
              <a:buSzPct val="100000"/>
              <a:buNone/>
            </a:pPr>
            <a:r>
              <a:rPr lang="en-US" sz="9600" dirty="0"/>
              <a:t>* No clinical response to metronidazole within 72 H.</a:t>
            </a:r>
            <a:endParaRPr sz="4800" dirty="0"/>
          </a:p>
          <a:p>
            <a:pPr marL="0" lvl="0" indent="0" algn="l" rtl="0">
              <a:lnSpc>
                <a:spcPct val="90000"/>
              </a:lnSpc>
              <a:spcBef>
                <a:spcPts val="1000"/>
              </a:spcBef>
              <a:spcAft>
                <a:spcPts val="0"/>
              </a:spcAft>
              <a:buClr>
                <a:schemeClr val="dk1"/>
              </a:buClr>
              <a:buSzPct val="100000"/>
              <a:buNone/>
            </a:pPr>
            <a:r>
              <a:rPr lang="en-US" sz="9600" dirty="0"/>
              <a:t>* Bacterial co-infection.</a:t>
            </a:r>
            <a:endParaRPr sz="4800" dirty="0"/>
          </a:p>
          <a:p>
            <a:pPr marL="0" lvl="0" indent="0" algn="l" rtl="0">
              <a:lnSpc>
                <a:spcPct val="90000"/>
              </a:lnSpc>
              <a:spcBef>
                <a:spcPts val="1000"/>
              </a:spcBef>
              <a:spcAft>
                <a:spcPts val="0"/>
              </a:spcAft>
              <a:buClr>
                <a:schemeClr val="dk1"/>
              </a:buClr>
              <a:buSzPct val="100000"/>
              <a:buNone/>
            </a:pPr>
            <a:r>
              <a:rPr lang="en-US" sz="9600" dirty="0"/>
              <a:t>* Peritoneal rupture.</a:t>
            </a:r>
            <a:endParaRPr sz="4800" dirty="0"/>
          </a:p>
          <a:p>
            <a:pPr marL="228600" lvl="0" indent="-157480" algn="l" rtl="0">
              <a:lnSpc>
                <a:spcPct val="90000"/>
              </a:lnSpc>
              <a:spcBef>
                <a:spcPts val="1000"/>
              </a:spcBef>
              <a:spcAft>
                <a:spcPts val="0"/>
              </a:spcAft>
              <a:buClr>
                <a:schemeClr val="dk1"/>
              </a:buClr>
              <a:buSzPct val="100000"/>
              <a:buNone/>
            </a:pPr>
            <a:endParaRPr sz="4800" dirty="0"/>
          </a:p>
          <a:p>
            <a:pPr marL="0" lvl="0" indent="0" algn="l" rtl="0">
              <a:lnSpc>
                <a:spcPct val="90000"/>
              </a:lnSpc>
              <a:spcBef>
                <a:spcPts val="1000"/>
              </a:spcBef>
              <a:spcAft>
                <a:spcPts val="0"/>
              </a:spcAft>
              <a:buClr>
                <a:srgbClr val="FF0000"/>
              </a:buClr>
              <a:buSzPct val="100000"/>
              <a:buNone/>
            </a:pPr>
            <a:r>
              <a:rPr lang="en-US" sz="11200" dirty="0"/>
              <a:t> -</a:t>
            </a:r>
            <a:r>
              <a:rPr lang="en-US" sz="9800" dirty="0"/>
              <a:t>Possible complication of large left lobe abscess :</a:t>
            </a:r>
            <a:r>
              <a:rPr lang="en-US" sz="4900" dirty="0"/>
              <a:t> </a:t>
            </a:r>
          </a:p>
          <a:p>
            <a:pPr marL="0" lvl="0" indent="0" algn="l" rtl="0">
              <a:lnSpc>
                <a:spcPct val="90000"/>
              </a:lnSpc>
              <a:spcBef>
                <a:spcPts val="1000"/>
              </a:spcBef>
              <a:spcAft>
                <a:spcPts val="0"/>
              </a:spcAft>
              <a:buClr>
                <a:srgbClr val="FF0000"/>
              </a:buClr>
              <a:buSzPct val="100000"/>
              <a:buNone/>
            </a:pPr>
            <a:r>
              <a:rPr lang="en-US" sz="9800" dirty="0"/>
              <a:t>Erosion of pericardial sac (potentially fatal).</a:t>
            </a:r>
            <a:endParaRPr dirty="0"/>
          </a:p>
        </p:txBody>
      </p:sp>
    </p:spTree>
    <p:extLst>
      <p:ext uri="{BB962C8B-B14F-4D97-AF65-F5344CB8AC3E}">
        <p14:creationId xmlns:p14="http://schemas.microsoft.com/office/powerpoint/2010/main" val="309715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B2C2-75DD-E227-504F-0499D47410F5}"/>
              </a:ext>
            </a:extLst>
          </p:cNvPr>
          <p:cNvSpPr>
            <a:spLocks noGrp="1"/>
          </p:cNvSpPr>
          <p:nvPr>
            <p:ph type="ctrTitle"/>
          </p:nvPr>
        </p:nvSpPr>
        <p:spPr>
          <a:xfrm>
            <a:off x="1767342" y="2424545"/>
            <a:ext cx="8657315" cy="1278880"/>
          </a:xfrm>
        </p:spPr>
        <p:txBody>
          <a:bodyPr>
            <a:normAutofit fontScale="90000"/>
          </a:bodyPr>
          <a:lstStyle/>
          <a:p>
            <a:r>
              <a:rPr lang="en-US" sz="9600" b="1" dirty="0">
                <a:latin typeface="Angsana New" panose="02020603050405020304" pitchFamily="18" charset="-34"/>
                <a:ea typeface="Aldhabi" panose="02000000000000000000" pitchFamily="2" charset="0"/>
                <a:cs typeface="Angsana New" panose="02020603050405020304" pitchFamily="18" charset="-34"/>
              </a:rPr>
              <a:t>LIVER TUMORS</a:t>
            </a:r>
          </a:p>
        </p:txBody>
      </p:sp>
    </p:spTree>
    <p:extLst>
      <p:ext uri="{BB962C8B-B14F-4D97-AF65-F5344CB8AC3E}">
        <p14:creationId xmlns:p14="http://schemas.microsoft.com/office/powerpoint/2010/main" val="28037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D6DBA84-8FC4-508C-B99D-B1932D6BB58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792"/>
          <a:stretch/>
        </p:blipFill>
        <p:spPr>
          <a:xfrm>
            <a:off x="0" y="224206"/>
            <a:ext cx="11410122" cy="6409587"/>
          </a:xfrm>
        </p:spPr>
      </p:pic>
      <p:pic>
        <p:nvPicPr>
          <p:cNvPr id="3" name="Picture 3">
            <a:extLst>
              <a:ext uri="{FF2B5EF4-FFF2-40B4-BE49-F238E27FC236}">
                <a16:creationId xmlns:a16="http://schemas.microsoft.com/office/drawing/2014/main" id="{533E0A44-E998-ED72-09F7-B8848492A441}"/>
              </a:ext>
            </a:extLst>
          </p:cNvPr>
          <p:cNvPicPr>
            <a:picLocks noChangeAspect="1"/>
          </p:cNvPicPr>
          <p:nvPr/>
        </p:nvPicPr>
        <p:blipFill rotWithShape="1">
          <a:blip r:embed="rId3">
            <a:extLst>
              <a:ext uri="{28A0092B-C50C-407E-A947-70E740481C1C}">
                <a14:useLocalDpi xmlns:a14="http://schemas.microsoft.com/office/drawing/2010/main" val="0"/>
              </a:ext>
            </a:extLst>
          </a:blip>
          <a:srcRect l="7811" r="13083"/>
          <a:stretch/>
        </p:blipFill>
        <p:spPr>
          <a:xfrm>
            <a:off x="0" y="0"/>
            <a:ext cx="3641258" cy="3078938"/>
          </a:xfrm>
          <a:prstGeom prst="rect">
            <a:avLst/>
          </a:prstGeom>
        </p:spPr>
      </p:pic>
    </p:spTree>
    <p:extLst>
      <p:ext uri="{BB962C8B-B14F-4D97-AF65-F5344CB8AC3E}">
        <p14:creationId xmlns:p14="http://schemas.microsoft.com/office/powerpoint/2010/main" val="31399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EC80-89F3-792D-A0D9-40A607BCB7EF}"/>
              </a:ext>
            </a:extLst>
          </p:cNvPr>
          <p:cNvSpPr>
            <a:spLocks noGrp="1"/>
          </p:cNvSpPr>
          <p:nvPr>
            <p:ph type="title"/>
          </p:nvPr>
        </p:nvSpPr>
        <p:spPr>
          <a:xfrm>
            <a:off x="820438" y="365125"/>
            <a:ext cx="10515600" cy="1325563"/>
          </a:xfrm>
          <a:solidFill>
            <a:schemeClr val="bg1">
              <a:lumMod val="65000"/>
            </a:schemeClr>
          </a:solidFill>
        </p:spPr>
        <p:txBody>
          <a:bodyPr>
            <a:normAutofit/>
          </a:bodyPr>
          <a:lstStyle/>
          <a:p>
            <a:r>
              <a:rPr lang="en-US" sz="6000" b="1" dirty="0"/>
              <a:t>Benign Tumors</a:t>
            </a:r>
          </a:p>
        </p:txBody>
      </p:sp>
      <p:sp>
        <p:nvSpPr>
          <p:cNvPr id="3" name="Content Placeholder 2">
            <a:extLst>
              <a:ext uri="{FF2B5EF4-FFF2-40B4-BE49-F238E27FC236}">
                <a16:creationId xmlns:a16="http://schemas.microsoft.com/office/drawing/2014/main" id="{84CC07EB-1A73-4E05-4D6A-63E2621ECF84}"/>
              </a:ext>
            </a:extLst>
          </p:cNvPr>
          <p:cNvSpPr>
            <a:spLocks noGrp="1"/>
          </p:cNvSpPr>
          <p:nvPr>
            <p:ph idx="1"/>
          </p:nvPr>
        </p:nvSpPr>
        <p:spPr/>
        <p:txBody>
          <a:bodyPr>
            <a:normAutofit/>
          </a:bodyPr>
          <a:lstStyle/>
          <a:p>
            <a:pPr marL="514350" indent="-514350">
              <a:buFont typeface="+mj-lt"/>
              <a:buAutoNum type="arabicPeriod"/>
            </a:pPr>
            <a:r>
              <a:rPr lang="en-US" sz="4000" b="1" dirty="0">
                <a:solidFill>
                  <a:schemeClr val="bg2">
                    <a:lumMod val="25000"/>
                  </a:schemeClr>
                </a:solidFill>
              </a:rPr>
              <a:t>Hepatic hemangioma</a:t>
            </a:r>
          </a:p>
          <a:p>
            <a:pPr marL="514350" indent="-514350">
              <a:buFont typeface="+mj-lt"/>
              <a:buAutoNum type="arabicPeriod"/>
            </a:pPr>
            <a:r>
              <a:rPr lang="en-US" sz="4000" b="1" dirty="0">
                <a:solidFill>
                  <a:schemeClr val="bg2">
                    <a:lumMod val="25000"/>
                  </a:schemeClr>
                </a:solidFill>
              </a:rPr>
              <a:t>Hepatocellular Adenoma</a:t>
            </a:r>
          </a:p>
          <a:p>
            <a:pPr marL="514350" indent="-514350">
              <a:buFont typeface="+mj-lt"/>
              <a:buAutoNum type="arabicPeriod"/>
            </a:pPr>
            <a:r>
              <a:rPr lang="en-US" sz="4000" b="1" dirty="0">
                <a:solidFill>
                  <a:schemeClr val="bg2">
                    <a:lumMod val="25000"/>
                  </a:schemeClr>
                </a:solidFill>
              </a:rPr>
              <a:t>Follicular Nodular Hyperplasia</a:t>
            </a:r>
          </a:p>
          <a:p>
            <a:pPr marL="514350" indent="-514350">
              <a:buFont typeface="+mj-lt"/>
              <a:buAutoNum type="arabicPeriod"/>
            </a:pPr>
            <a:endParaRPr lang="en-US" sz="4000" b="1" dirty="0">
              <a:solidFill>
                <a:schemeClr val="bg2">
                  <a:lumMod val="25000"/>
                </a:schemeClr>
              </a:solidFill>
            </a:endParaRPr>
          </a:p>
        </p:txBody>
      </p:sp>
    </p:spTree>
    <p:extLst>
      <p:ext uri="{BB962C8B-B14F-4D97-AF65-F5344CB8AC3E}">
        <p14:creationId xmlns:p14="http://schemas.microsoft.com/office/powerpoint/2010/main" val="290247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AB4C399-57C4-F94D-CC44-DE54044F8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223" y="1488142"/>
            <a:ext cx="5154777" cy="3694801"/>
          </a:xfrm>
          <a:prstGeom prst="rect">
            <a:avLst/>
          </a:prstGeom>
        </p:spPr>
      </p:pic>
      <p:sp>
        <p:nvSpPr>
          <p:cNvPr id="6" name="Title 5">
            <a:extLst>
              <a:ext uri="{FF2B5EF4-FFF2-40B4-BE49-F238E27FC236}">
                <a16:creationId xmlns:a16="http://schemas.microsoft.com/office/drawing/2014/main" id="{F2DE93E5-1D16-6254-AE99-A6D3AA6017BC}"/>
              </a:ext>
            </a:extLst>
          </p:cNvPr>
          <p:cNvSpPr>
            <a:spLocks noGrp="1"/>
          </p:cNvSpPr>
          <p:nvPr>
            <p:ph type="title"/>
          </p:nvPr>
        </p:nvSpPr>
        <p:spPr>
          <a:xfrm>
            <a:off x="838200" y="0"/>
            <a:ext cx="10515600" cy="1325563"/>
          </a:xfrm>
          <a:solidFill>
            <a:schemeClr val="bg1">
              <a:lumMod val="65000"/>
            </a:schemeClr>
          </a:solidFill>
        </p:spPr>
        <p:txBody>
          <a:bodyPr>
            <a:normAutofit/>
          </a:bodyPr>
          <a:lstStyle/>
          <a:p>
            <a:r>
              <a:rPr lang="en-US" sz="4000" b="1" dirty="0">
                <a:solidFill>
                  <a:srgbClr val="C00000"/>
                </a:solidFill>
              </a:rPr>
              <a:t>Hepatic Hemangioma- Cavernous Hemangioma</a:t>
            </a:r>
          </a:p>
        </p:txBody>
      </p:sp>
      <p:sp>
        <p:nvSpPr>
          <p:cNvPr id="3" name="Content Placeholder 2">
            <a:extLst>
              <a:ext uri="{FF2B5EF4-FFF2-40B4-BE49-F238E27FC236}">
                <a16:creationId xmlns:a16="http://schemas.microsoft.com/office/drawing/2014/main" id="{9269A1D5-2B89-8B8C-3522-BCDFB5EB1C2C}"/>
              </a:ext>
            </a:extLst>
          </p:cNvPr>
          <p:cNvSpPr>
            <a:spLocks noGrp="1"/>
          </p:cNvSpPr>
          <p:nvPr>
            <p:ph idx="1"/>
          </p:nvPr>
        </p:nvSpPr>
        <p:spPr>
          <a:xfrm>
            <a:off x="210012" y="1488142"/>
            <a:ext cx="6827211" cy="4351338"/>
          </a:xfrm>
        </p:spPr>
        <p:txBody>
          <a:bodyPr>
            <a:normAutofit/>
          </a:bodyPr>
          <a:lstStyle/>
          <a:p>
            <a:r>
              <a:rPr lang="en-GB" sz="3200" b="1" dirty="0">
                <a:effectLst/>
              </a:rPr>
              <a:t>most common solid benign liver lesion</a:t>
            </a:r>
            <a:endParaRPr lang="en-US" sz="3200" b="1" dirty="0">
              <a:effectLst/>
            </a:endParaRPr>
          </a:p>
          <a:p>
            <a:r>
              <a:rPr lang="en-US" sz="3200" dirty="0"/>
              <a:t>5-7% of population **,more common in female than male</a:t>
            </a:r>
          </a:p>
          <a:p>
            <a:r>
              <a:rPr lang="en-GB" sz="3200" dirty="0">
                <a:effectLst/>
              </a:rPr>
              <a:t>most cases are discovered </a:t>
            </a:r>
            <a:r>
              <a:rPr lang="en-GB" sz="3200" b="1" dirty="0">
                <a:effectLst/>
              </a:rPr>
              <a:t>incidentally</a:t>
            </a:r>
            <a:r>
              <a:rPr lang="en-GB" sz="3200" dirty="0">
                <a:effectLst/>
              </a:rPr>
              <a:t> on abdominal imaging performed for other indications</a:t>
            </a:r>
            <a:endParaRPr lang="en-US" sz="3200" dirty="0">
              <a:effectLst/>
            </a:endParaRPr>
          </a:p>
        </p:txBody>
      </p:sp>
    </p:spTree>
    <p:extLst>
      <p:ext uri="{BB962C8B-B14F-4D97-AF65-F5344CB8AC3E}">
        <p14:creationId xmlns:p14="http://schemas.microsoft.com/office/powerpoint/2010/main" val="298548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778" b="1555"/>
          <a:stretch/>
        </p:blipFill>
        <p:spPr>
          <a:xfrm>
            <a:off x="-4752" y="0"/>
            <a:ext cx="12196751" cy="6858000"/>
          </a:xfrm>
        </p:spPr>
      </p:pic>
    </p:spTree>
    <p:extLst>
      <p:ext uri="{BB962C8B-B14F-4D97-AF65-F5344CB8AC3E}">
        <p14:creationId xmlns:p14="http://schemas.microsoft.com/office/powerpoint/2010/main" val="2992563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17C6-C3D6-28DF-0E46-CC2BA946CE64}"/>
              </a:ext>
            </a:extLst>
          </p:cNvPr>
          <p:cNvSpPr>
            <a:spLocks noGrp="1"/>
          </p:cNvSpPr>
          <p:nvPr>
            <p:ph type="title"/>
          </p:nvPr>
        </p:nvSpPr>
        <p:spPr>
          <a:xfrm>
            <a:off x="838200" y="-96693"/>
            <a:ext cx="10515600" cy="1325563"/>
          </a:xfrm>
        </p:spPr>
        <p:txBody>
          <a:bodyPr>
            <a:normAutofit/>
          </a:bodyPr>
          <a:lstStyle/>
          <a:p>
            <a:r>
              <a:rPr lang="en-US" sz="3600" b="1" dirty="0"/>
              <a:t>Hemangioma </a:t>
            </a:r>
          </a:p>
        </p:txBody>
      </p:sp>
      <p:sp>
        <p:nvSpPr>
          <p:cNvPr id="3" name="Content Placeholder 2">
            <a:extLst>
              <a:ext uri="{FF2B5EF4-FFF2-40B4-BE49-F238E27FC236}">
                <a16:creationId xmlns:a16="http://schemas.microsoft.com/office/drawing/2014/main" id="{D507917B-E429-BD88-7E8E-C0105D47996B}"/>
              </a:ext>
            </a:extLst>
          </p:cNvPr>
          <p:cNvSpPr>
            <a:spLocks noGrp="1"/>
          </p:cNvSpPr>
          <p:nvPr>
            <p:ph idx="1"/>
          </p:nvPr>
        </p:nvSpPr>
        <p:spPr>
          <a:xfrm>
            <a:off x="633934" y="953937"/>
            <a:ext cx="10515600" cy="2801439"/>
          </a:xfrm>
        </p:spPr>
        <p:txBody>
          <a:bodyPr>
            <a:normAutofit fontScale="92500" lnSpcReduction="20000"/>
          </a:bodyPr>
          <a:lstStyle/>
          <a:p>
            <a:r>
              <a:rPr lang="en-GB" dirty="0">
                <a:effectLst/>
              </a:rPr>
              <a:t>made up of clumped, malformed blood vessels that are fed by hepatic artery</a:t>
            </a:r>
            <a:endParaRPr lang="en-US" dirty="0">
              <a:effectLst/>
            </a:endParaRPr>
          </a:p>
          <a:p>
            <a:r>
              <a:rPr lang="en-US" dirty="0"/>
              <a:t>Often ,are multiple</a:t>
            </a:r>
            <a:endParaRPr lang="en-US" dirty="0">
              <a:effectLst/>
            </a:endParaRPr>
          </a:p>
          <a:p>
            <a:r>
              <a:rPr lang="en-US" dirty="0"/>
              <a:t>Size( 1.5-3)</a:t>
            </a:r>
          </a:p>
          <a:p>
            <a:r>
              <a:rPr lang="en-GB" dirty="0">
                <a:effectLst/>
              </a:rPr>
              <a:t>most don't cause symptoms </a:t>
            </a:r>
            <a:r>
              <a:rPr lang="en-US" b="1" dirty="0"/>
              <a:t>(small hemangioma)</a:t>
            </a:r>
            <a:endParaRPr lang="en-US" b="1" dirty="0">
              <a:effectLst/>
            </a:endParaRPr>
          </a:p>
          <a:p>
            <a:r>
              <a:rPr lang="en-US" dirty="0"/>
              <a:t>Can reach to 10cm </a:t>
            </a:r>
            <a:r>
              <a:rPr lang="en-US" b="1" dirty="0"/>
              <a:t>(Giant Hemangioma)</a:t>
            </a:r>
            <a:r>
              <a:rPr lang="en-US" dirty="0"/>
              <a:t> ,*symptomatic</a:t>
            </a:r>
          </a:p>
          <a:p>
            <a:r>
              <a:rPr lang="en-US" dirty="0"/>
              <a:t>They grow in size by ectasia. </a:t>
            </a:r>
          </a:p>
        </p:txBody>
      </p:sp>
      <p:sp>
        <p:nvSpPr>
          <p:cNvPr id="4" name="TextBox 3">
            <a:extLst>
              <a:ext uri="{FF2B5EF4-FFF2-40B4-BE49-F238E27FC236}">
                <a16:creationId xmlns:a16="http://schemas.microsoft.com/office/drawing/2014/main" id="{2A87CF4B-3900-21DF-7C8C-65EECB76EA3C}"/>
              </a:ext>
            </a:extLst>
          </p:cNvPr>
          <p:cNvSpPr txBox="1"/>
          <p:nvPr/>
        </p:nvSpPr>
        <p:spPr>
          <a:xfrm>
            <a:off x="633934" y="3839747"/>
            <a:ext cx="10345437" cy="954107"/>
          </a:xfrm>
          <a:prstGeom prst="rect">
            <a:avLst/>
          </a:prstGeom>
          <a:noFill/>
        </p:spPr>
        <p:txBody>
          <a:bodyPr wrap="square" rtlCol="0">
            <a:spAutoFit/>
          </a:bodyPr>
          <a:lstStyle/>
          <a:p>
            <a:pPr algn="l"/>
            <a:r>
              <a:rPr lang="en-US" sz="2800" b="1" dirty="0"/>
              <a:t>*They look like flat lesions with well-defined border and a dark ,red-blue color ,they may be surrounded by a thin tissue capsule </a:t>
            </a:r>
          </a:p>
        </p:txBody>
      </p:sp>
      <p:pic>
        <p:nvPicPr>
          <p:cNvPr id="6" name="Picture 7">
            <a:extLst>
              <a:ext uri="{FF2B5EF4-FFF2-40B4-BE49-F238E27FC236}">
                <a16:creationId xmlns:a16="http://schemas.microsoft.com/office/drawing/2014/main" id="{5AE0A6C3-A107-C4BA-8F2F-B4CFF87C7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3840" y="4793854"/>
            <a:ext cx="3248608" cy="1980357"/>
          </a:xfrm>
          <a:prstGeom prst="rect">
            <a:avLst/>
          </a:prstGeom>
        </p:spPr>
      </p:pic>
      <p:sp>
        <p:nvSpPr>
          <p:cNvPr id="7" name="TextBox 6">
            <a:extLst>
              <a:ext uri="{FF2B5EF4-FFF2-40B4-BE49-F238E27FC236}">
                <a16:creationId xmlns:a16="http://schemas.microsoft.com/office/drawing/2014/main" id="{CF20EFCF-568D-7352-F7DD-2C96B68DD268}"/>
              </a:ext>
            </a:extLst>
          </p:cNvPr>
          <p:cNvSpPr txBox="1"/>
          <p:nvPr/>
        </p:nvSpPr>
        <p:spPr>
          <a:xfrm>
            <a:off x="633934" y="5086931"/>
            <a:ext cx="6096533" cy="954107"/>
          </a:xfrm>
          <a:prstGeom prst="rect">
            <a:avLst/>
          </a:prstGeom>
          <a:noFill/>
        </p:spPr>
        <p:txBody>
          <a:bodyPr wrap="square" rtlCol="0">
            <a:spAutoFit/>
          </a:bodyPr>
          <a:lstStyle/>
          <a:p>
            <a:pPr algn="l"/>
            <a:r>
              <a:rPr lang="en-US" sz="2800" b="1" dirty="0"/>
              <a:t>*They are made up of cavernous vascular compartments</a:t>
            </a:r>
          </a:p>
        </p:txBody>
      </p:sp>
    </p:spTree>
    <p:extLst>
      <p:ext uri="{BB962C8B-B14F-4D97-AF65-F5344CB8AC3E}">
        <p14:creationId xmlns:p14="http://schemas.microsoft.com/office/powerpoint/2010/main" val="102698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BA3742C-6FB7-0796-C6BB-49A8BA52D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7" y="506763"/>
            <a:ext cx="5737512" cy="3551907"/>
          </a:xfrm>
          <a:prstGeom prst="rect">
            <a:avLst/>
          </a:prstGeom>
        </p:spPr>
      </p:pic>
      <p:sp>
        <p:nvSpPr>
          <p:cNvPr id="4" name="Content Placeholder 2">
            <a:extLst>
              <a:ext uri="{FF2B5EF4-FFF2-40B4-BE49-F238E27FC236}">
                <a16:creationId xmlns:a16="http://schemas.microsoft.com/office/drawing/2014/main" id="{9598AF6F-06E0-CCAC-CF68-E43E235CDA43}"/>
              </a:ext>
            </a:extLst>
          </p:cNvPr>
          <p:cNvSpPr txBox="1">
            <a:spLocks/>
          </p:cNvSpPr>
          <p:nvPr/>
        </p:nvSpPr>
        <p:spPr>
          <a:xfrm>
            <a:off x="417412" y="4029512"/>
            <a:ext cx="10515600" cy="2701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B0F0"/>
                </a:solidFill>
              </a:rPr>
              <a:t>CAUSES</a:t>
            </a:r>
          </a:p>
          <a:p>
            <a:pPr marL="514350" indent="-514350">
              <a:buFont typeface="+mj-lt"/>
              <a:buAutoNum type="arabicPeriod"/>
            </a:pPr>
            <a:r>
              <a:rPr lang="en-US" sz="2400" dirty="0"/>
              <a:t>Congenital </a:t>
            </a:r>
          </a:p>
          <a:p>
            <a:pPr marL="514350" indent="-514350">
              <a:buFont typeface="+mj-lt"/>
              <a:buAutoNum type="arabicPeriod"/>
            </a:pPr>
            <a:r>
              <a:rPr lang="en-US" sz="2400" dirty="0"/>
              <a:t>Genetically inherited </a:t>
            </a:r>
          </a:p>
          <a:p>
            <a:pPr marL="0" indent="0">
              <a:buNone/>
            </a:pPr>
            <a:endParaRPr lang="en-US" sz="2400" dirty="0"/>
          </a:p>
          <a:p>
            <a:pPr marL="0" indent="0">
              <a:buFont typeface="Arial" panose="020B0604020202020204" pitchFamily="34" charset="0"/>
              <a:buNone/>
            </a:pPr>
            <a:r>
              <a:rPr lang="en-GB" sz="2400" b="1" dirty="0"/>
              <a:t>* there also appears some connection between liver haemangioma and estrogen levels , they grow more faster when more estrogen is present </a:t>
            </a:r>
            <a:endParaRPr lang="en-US" sz="2400" b="1" dirty="0"/>
          </a:p>
          <a:p>
            <a:pPr marL="514350" indent="-514350">
              <a:buFont typeface="+mj-lt"/>
              <a:buAutoNum type="arabicPeriod"/>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
        <p:nvSpPr>
          <p:cNvPr id="2" name="TextBox 1">
            <a:extLst>
              <a:ext uri="{FF2B5EF4-FFF2-40B4-BE49-F238E27FC236}">
                <a16:creationId xmlns:a16="http://schemas.microsoft.com/office/drawing/2014/main" id="{88EF0D3D-F0AD-2A91-0243-D1E661378B5A}"/>
              </a:ext>
            </a:extLst>
          </p:cNvPr>
          <p:cNvSpPr txBox="1"/>
          <p:nvPr/>
        </p:nvSpPr>
        <p:spPr>
          <a:xfrm>
            <a:off x="360585" y="33693"/>
            <a:ext cx="5469526" cy="4154984"/>
          </a:xfrm>
          <a:prstGeom prst="rect">
            <a:avLst/>
          </a:prstGeom>
          <a:noFill/>
        </p:spPr>
        <p:txBody>
          <a:bodyPr wrap="square" rtlCol="0">
            <a:spAutoFit/>
          </a:bodyPr>
          <a:lstStyle/>
          <a:p>
            <a:pPr algn="l"/>
            <a:r>
              <a:rPr lang="en-US" sz="2400" b="1" dirty="0">
                <a:solidFill>
                  <a:srgbClr val="C00000"/>
                </a:solidFill>
              </a:rPr>
              <a:t>Hx:</a:t>
            </a:r>
          </a:p>
          <a:p>
            <a:pPr algn="l"/>
            <a:r>
              <a:rPr lang="en-US" sz="2400" b="1" dirty="0"/>
              <a:t>Symptoms </a:t>
            </a:r>
          </a:p>
          <a:p>
            <a:pPr marL="514350" indent="-514350" algn="l">
              <a:buFont typeface="+mj-lt"/>
              <a:buAutoNum type="arabicPeriod"/>
            </a:pPr>
            <a:r>
              <a:rPr lang="en-US" sz="2400" dirty="0"/>
              <a:t>Pain in URQ</a:t>
            </a:r>
          </a:p>
          <a:p>
            <a:pPr marL="514350" indent="-514350" algn="l">
              <a:buFont typeface="+mj-lt"/>
              <a:buAutoNum type="arabicPeriod"/>
            </a:pPr>
            <a:r>
              <a:rPr lang="en-US" sz="2400" dirty="0"/>
              <a:t>Early satiety </a:t>
            </a:r>
          </a:p>
          <a:p>
            <a:pPr marL="514350" indent="-514350" algn="l">
              <a:buFont typeface="+mj-lt"/>
              <a:buAutoNum type="arabicPeriod"/>
            </a:pPr>
            <a:r>
              <a:rPr lang="en-US" sz="2400" dirty="0"/>
              <a:t>Nausea &amp; vomiting</a:t>
            </a:r>
          </a:p>
          <a:p>
            <a:pPr algn="l"/>
            <a:r>
              <a:rPr lang="en-US" sz="2400" dirty="0"/>
              <a:t> </a:t>
            </a:r>
            <a:r>
              <a:rPr lang="en-US" sz="2400" b="1" dirty="0"/>
              <a:t>Hx of Hormone Replacement therapy </a:t>
            </a:r>
          </a:p>
          <a:p>
            <a:pPr algn="l"/>
            <a:r>
              <a:rPr lang="en-US" sz="2400" b="1" dirty="0"/>
              <a:t> Hx of prolonged use of OCPs</a:t>
            </a:r>
            <a:endParaRPr lang="en-US" sz="2400" dirty="0"/>
          </a:p>
          <a:p>
            <a:pPr algn="l"/>
            <a:endParaRPr lang="en-US" sz="2400" b="1" dirty="0"/>
          </a:p>
          <a:p>
            <a:pPr algn="l"/>
            <a:endParaRPr lang="en-US" sz="2400" b="1" dirty="0"/>
          </a:p>
          <a:p>
            <a:pPr algn="l"/>
            <a:endParaRPr lang="en-US" sz="2400" b="1" dirty="0"/>
          </a:p>
          <a:p>
            <a:pPr marL="514350" indent="-514350" algn="l">
              <a:buFont typeface="+mj-lt"/>
              <a:buAutoNum type="arabicPeriod"/>
            </a:pPr>
            <a:endParaRPr lang="en-US" sz="2400" dirty="0"/>
          </a:p>
        </p:txBody>
      </p:sp>
      <p:sp>
        <p:nvSpPr>
          <p:cNvPr id="6" name="TextBox 5">
            <a:extLst>
              <a:ext uri="{FF2B5EF4-FFF2-40B4-BE49-F238E27FC236}">
                <a16:creationId xmlns:a16="http://schemas.microsoft.com/office/drawing/2014/main" id="{9640FBCB-A3D4-6FE9-725A-A126708475AE}"/>
              </a:ext>
            </a:extLst>
          </p:cNvPr>
          <p:cNvSpPr txBox="1"/>
          <p:nvPr/>
        </p:nvSpPr>
        <p:spPr>
          <a:xfrm>
            <a:off x="359448" y="2725819"/>
            <a:ext cx="5320276" cy="1200329"/>
          </a:xfrm>
          <a:prstGeom prst="rect">
            <a:avLst/>
          </a:prstGeom>
          <a:noFill/>
        </p:spPr>
        <p:txBody>
          <a:bodyPr wrap="square" rtlCol="0">
            <a:spAutoFit/>
          </a:bodyPr>
          <a:lstStyle/>
          <a:p>
            <a:pPr algn="l"/>
            <a:r>
              <a:rPr lang="en-US" sz="2400" b="1" dirty="0">
                <a:solidFill>
                  <a:srgbClr val="C00000"/>
                </a:solidFill>
              </a:rPr>
              <a:t>On inspection &gt;&gt; </a:t>
            </a:r>
            <a:r>
              <a:rPr lang="en-US" sz="2400" b="1" dirty="0"/>
              <a:t>bloated stomach</a:t>
            </a:r>
          </a:p>
          <a:p>
            <a:pPr algn="l"/>
            <a:r>
              <a:rPr lang="en-US" sz="2400" b="1" dirty="0">
                <a:solidFill>
                  <a:srgbClr val="C00000"/>
                </a:solidFill>
              </a:rPr>
              <a:t>Palpation &gt;&gt; </a:t>
            </a:r>
            <a:r>
              <a:rPr lang="en-US" sz="2400" b="1" dirty="0"/>
              <a:t>mass</a:t>
            </a:r>
          </a:p>
          <a:p>
            <a:pPr algn="l"/>
            <a:r>
              <a:rPr lang="en-US" sz="2400" b="1" dirty="0">
                <a:solidFill>
                  <a:srgbClr val="C00000"/>
                </a:solidFill>
              </a:rPr>
              <a:t>Auscultation&gt;&gt; </a:t>
            </a:r>
            <a:r>
              <a:rPr lang="en-US" sz="2400" b="1" dirty="0"/>
              <a:t>Bruits</a:t>
            </a:r>
          </a:p>
        </p:txBody>
      </p:sp>
    </p:spTree>
    <p:extLst>
      <p:ext uri="{BB962C8B-B14F-4D97-AF65-F5344CB8AC3E}">
        <p14:creationId xmlns:p14="http://schemas.microsoft.com/office/powerpoint/2010/main" val="42563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3565-81CF-D3E1-99D1-9496A32BEC92}"/>
              </a:ext>
            </a:extLst>
          </p:cNvPr>
          <p:cNvSpPr>
            <a:spLocks noGrp="1"/>
          </p:cNvSpPr>
          <p:nvPr>
            <p:ph type="title"/>
          </p:nvPr>
        </p:nvSpPr>
        <p:spPr>
          <a:xfrm>
            <a:off x="216522" y="0"/>
            <a:ext cx="10515600" cy="1325563"/>
          </a:xfrm>
        </p:spPr>
        <p:txBody>
          <a:bodyPr>
            <a:normAutofit/>
          </a:bodyPr>
          <a:lstStyle/>
          <a:p>
            <a:r>
              <a:rPr lang="en-US" sz="3600" b="1" dirty="0"/>
              <a:t>HEMANGIOMA</a:t>
            </a:r>
          </a:p>
        </p:txBody>
      </p:sp>
      <p:sp>
        <p:nvSpPr>
          <p:cNvPr id="3" name="Content Placeholder 2">
            <a:extLst>
              <a:ext uri="{FF2B5EF4-FFF2-40B4-BE49-F238E27FC236}">
                <a16:creationId xmlns:a16="http://schemas.microsoft.com/office/drawing/2014/main" id="{15ADAAF3-FBE6-6D73-0DEF-15C8035FBE36}"/>
              </a:ext>
            </a:extLst>
          </p:cNvPr>
          <p:cNvSpPr>
            <a:spLocks noGrp="1"/>
          </p:cNvSpPr>
          <p:nvPr>
            <p:ph idx="1"/>
          </p:nvPr>
        </p:nvSpPr>
        <p:spPr>
          <a:xfrm>
            <a:off x="373805" y="1187073"/>
            <a:ext cx="4339492" cy="2241927"/>
          </a:xfrm>
        </p:spPr>
        <p:txBody>
          <a:bodyPr>
            <a:normAutofit fontScale="92500" lnSpcReduction="10000"/>
          </a:bodyPr>
          <a:lstStyle/>
          <a:p>
            <a:pPr marL="0" indent="0">
              <a:buNone/>
            </a:pPr>
            <a:r>
              <a:rPr lang="en-US" sz="2000" b="1" dirty="0">
                <a:solidFill>
                  <a:srgbClr val="0070C0"/>
                </a:solidFill>
              </a:rPr>
              <a:t>R.F</a:t>
            </a:r>
          </a:p>
          <a:p>
            <a:pPr marL="514350" indent="-514350">
              <a:buFont typeface="+mj-lt"/>
              <a:buAutoNum type="arabicPeriod"/>
            </a:pPr>
            <a:r>
              <a:rPr lang="en-US" sz="2000" b="1" dirty="0">
                <a:solidFill>
                  <a:srgbClr val="0070C0"/>
                </a:solidFill>
              </a:rPr>
              <a:t>Women</a:t>
            </a:r>
          </a:p>
          <a:p>
            <a:pPr marL="514350" indent="-514350">
              <a:buFont typeface="+mj-lt"/>
              <a:buAutoNum type="arabicPeriod"/>
            </a:pPr>
            <a:r>
              <a:rPr lang="en-US" sz="2000" b="1" dirty="0">
                <a:solidFill>
                  <a:srgbClr val="0070C0"/>
                </a:solidFill>
              </a:rPr>
              <a:t>Pregnancy</a:t>
            </a:r>
          </a:p>
          <a:p>
            <a:pPr marL="514350" indent="-514350">
              <a:buFont typeface="+mj-lt"/>
              <a:buAutoNum type="arabicPeriod"/>
            </a:pPr>
            <a:r>
              <a:rPr lang="en-US" sz="2000" b="1" dirty="0">
                <a:solidFill>
                  <a:srgbClr val="0070C0"/>
                </a:solidFill>
              </a:rPr>
              <a:t>Young age</a:t>
            </a:r>
          </a:p>
          <a:p>
            <a:pPr marL="514350" indent="-514350">
              <a:buFont typeface="+mj-lt"/>
              <a:buAutoNum type="arabicPeriod"/>
            </a:pPr>
            <a:r>
              <a:rPr lang="en-US" sz="2000" b="1" dirty="0">
                <a:solidFill>
                  <a:srgbClr val="0070C0"/>
                </a:solidFill>
              </a:rPr>
              <a:t>Hormone replacement therapy</a:t>
            </a:r>
          </a:p>
          <a:p>
            <a:pPr marL="514350" indent="-514350">
              <a:buFont typeface="+mj-lt"/>
              <a:buAutoNum type="arabicPeriod"/>
            </a:pPr>
            <a:r>
              <a:rPr lang="en-US" sz="2000" b="1" dirty="0">
                <a:solidFill>
                  <a:srgbClr val="0070C0"/>
                </a:solidFill>
              </a:rPr>
              <a:t>Prolonged administration of OCPs</a:t>
            </a:r>
          </a:p>
        </p:txBody>
      </p:sp>
      <p:sp>
        <p:nvSpPr>
          <p:cNvPr id="5" name="Content Placeholder 2">
            <a:extLst>
              <a:ext uri="{FF2B5EF4-FFF2-40B4-BE49-F238E27FC236}">
                <a16:creationId xmlns:a16="http://schemas.microsoft.com/office/drawing/2014/main" id="{B343CE54-8A4E-EB69-E5CA-CCF7A247203D}"/>
              </a:ext>
            </a:extLst>
          </p:cNvPr>
          <p:cNvSpPr txBox="1">
            <a:spLocks/>
          </p:cNvSpPr>
          <p:nvPr/>
        </p:nvSpPr>
        <p:spPr>
          <a:xfrm>
            <a:off x="373805" y="3622249"/>
            <a:ext cx="9528644" cy="2434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FF3636"/>
                </a:solidFill>
              </a:rPr>
              <a:t>Complications</a:t>
            </a:r>
            <a:br>
              <a:rPr lang="en-GB" sz="2000" dirty="0"/>
            </a:br>
            <a:r>
              <a:rPr lang="en-GB" sz="2000" b="1" dirty="0">
                <a:solidFill>
                  <a:srgbClr val="FF3636"/>
                </a:solidFill>
              </a:rPr>
              <a:t>1.</a:t>
            </a:r>
            <a:r>
              <a:rPr lang="en-GB" sz="2000" b="1" dirty="0"/>
              <a:t> </a:t>
            </a:r>
            <a:r>
              <a:rPr lang="en-US" sz="2000" b="1" dirty="0"/>
              <a:t>T</a:t>
            </a:r>
            <a:r>
              <a:rPr lang="en-GB" sz="2000" b="1" dirty="0"/>
              <a:t>hrombosis or </a:t>
            </a:r>
            <a:r>
              <a:rPr lang="en-US" sz="2000" b="1" dirty="0"/>
              <a:t>Obstructive </a:t>
            </a:r>
            <a:r>
              <a:rPr lang="en-GB" sz="2000" b="1" dirty="0"/>
              <a:t>jaundice</a:t>
            </a:r>
            <a:r>
              <a:rPr lang="en-US" sz="2000" dirty="0"/>
              <a:t> (due to compression)</a:t>
            </a:r>
          </a:p>
          <a:p>
            <a:pPr marL="0" indent="0">
              <a:buFont typeface="Arial" panose="020B0604020202020204" pitchFamily="34" charset="0"/>
              <a:buNone/>
            </a:pPr>
            <a:r>
              <a:rPr lang="en-US" sz="2000" b="1" dirty="0">
                <a:solidFill>
                  <a:srgbClr val="FF0000"/>
                </a:solidFill>
              </a:rPr>
              <a:t>2. </a:t>
            </a:r>
            <a:r>
              <a:rPr lang="en-US" sz="2000" b="1" dirty="0"/>
              <a:t>Infection</a:t>
            </a:r>
          </a:p>
          <a:p>
            <a:pPr marL="0" indent="0">
              <a:buFont typeface="Arial" panose="020B0604020202020204" pitchFamily="34" charset="0"/>
              <a:buNone/>
            </a:pPr>
            <a:r>
              <a:rPr lang="en-GB" sz="2000" b="1" dirty="0">
                <a:solidFill>
                  <a:srgbClr val="FF0000"/>
                </a:solidFill>
              </a:rPr>
              <a:t>3.</a:t>
            </a:r>
            <a:r>
              <a:rPr lang="en-US" sz="2000" b="1" dirty="0">
                <a:solidFill>
                  <a:srgbClr val="FF0000"/>
                </a:solidFill>
              </a:rPr>
              <a:t> </a:t>
            </a:r>
            <a:r>
              <a:rPr lang="en-US" sz="2000" b="1" dirty="0"/>
              <a:t>DIC </a:t>
            </a:r>
            <a:br>
              <a:rPr lang="en-GB" sz="2000" dirty="0"/>
            </a:br>
            <a:r>
              <a:rPr lang="en-GB" sz="2000" b="1" dirty="0">
                <a:solidFill>
                  <a:srgbClr val="FF0000"/>
                </a:solidFill>
              </a:rPr>
              <a:t>4.</a:t>
            </a:r>
            <a:r>
              <a:rPr lang="en-GB" sz="2000" b="1" dirty="0"/>
              <a:t>  </a:t>
            </a:r>
            <a:r>
              <a:rPr lang="en-US" sz="2000" b="1" dirty="0"/>
              <a:t>Rupture and internal hemorrhage</a:t>
            </a:r>
          </a:p>
          <a:p>
            <a:pPr marL="0" indent="0">
              <a:buFont typeface="Arial" panose="020B0604020202020204" pitchFamily="34" charset="0"/>
              <a:buNone/>
            </a:pPr>
            <a:r>
              <a:rPr lang="en-US" sz="2000" b="1" dirty="0">
                <a:solidFill>
                  <a:srgbClr val="FF0000"/>
                </a:solidFill>
              </a:rPr>
              <a:t>5.</a:t>
            </a:r>
            <a:r>
              <a:rPr lang="en-US" sz="2000" b="1" dirty="0"/>
              <a:t> </a:t>
            </a:r>
            <a:r>
              <a:rPr lang="en-US" sz="2000" b="1" dirty="0">
                <a:solidFill>
                  <a:schemeClr val="bg1">
                    <a:lumMod val="10000"/>
                  </a:schemeClr>
                </a:solidFill>
              </a:rPr>
              <a:t>Kasabach-Merritt Syndrome* (thrombocytopenia &amp; </a:t>
            </a:r>
            <a:r>
              <a:rPr lang="en-US" sz="2000" b="1" dirty="0" err="1">
                <a:solidFill>
                  <a:schemeClr val="bg1">
                    <a:lumMod val="10000"/>
                  </a:schemeClr>
                </a:solidFill>
              </a:rPr>
              <a:t>fibrinogenopenia</a:t>
            </a:r>
            <a:r>
              <a:rPr lang="en-US" sz="2000" b="1" dirty="0">
                <a:solidFill>
                  <a:schemeClr val="bg1">
                    <a:lumMod val="10000"/>
                  </a:schemeClr>
                </a:solidFill>
              </a:rPr>
              <a:t>)</a:t>
            </a:r>
          </a:p>
        </p:txBody>
      </p:sp>
    </p:spTree>
    <p:extLst>
      <p:ext uri="{BB962C8B-B14F-4D97-AF65-F5344CB8AC3E}">
        <p14:creationId xmlns:p14="http://schemas.microsoft.com/office/powerpoint/2010/main" val="2026520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C029-E34F-6BFF-D530-D7F7AF6D5785}"/>
              </a:ext>
            </a:extLst>
          </p:cNvPr>
          <p:cNvSpPr>
            <a:spLocks noGrp="1"/>
          </p:cNvSpPr>
          <p:nvPr>
            <p:ph type="title"/>
          </p:nvPr>
        </p:nvSpPr>
        <p:spPr>
          <a:xfrm>
            <a:off x="0" y="18255"/>
            <a:ext cx="10515600" cy="1325563"/>
          </a:xfrm>
        </p:spPr>
        <p:txBody>
          <a:bodyPr>
            <a:normAutofit/>
          </a:bodyPr>
          <a:lstStyle/>
          <a:p>
            <a:r>
              <a:rPr lang="en-US" sz="3600" b="1" dirty="0"/>
              <a:t>HEMANGIOMA</a:t>
            </a:r>
          </a:p>
        </p:txBody>
      </p:sp>
      <p:sp>
        <p:nvSpPr>
          <p:cNvPr id="3" name="Content Placeholder 2">
            <a:extLst>
              <a:ext uri="{FF2B5EF4-FFF2-40B4-BE49-F238E27FC236}">
                <a16:creationId xmlns:a16="http://schemas.microsoft.com/office/drawing/2014/main" id="{2D2766BB-10CE-EAE6-C407-AB64210A6529}"/>
              </a:ext>
            </a:extLst>
          </p:cNvPr>
          <p:cNvSpPr>
            <a:spLocks noGrp="1"/>
          </p:cNvSpPr>
          <p:nvPr>
            <p:ph idx="1"/>
          </p:nvPr>
        </p:nvSpPr>
        <p:spPr>
          <a:xfrm>
            <a:off x="74424" y="910870"/>
            <a:ext cx="8042919" cy="4351338"/>
          </a:xfrm>
        </p:spPr>
        <p:txBody>
          <a:bodyPr/>
          <a:lstStyle/>
          <a:p>
            <a:r>
              <a:rPr lang="en-US" b="1" dirty="0">
                <a:solidFill>
                  <a:srgbClr val="00B050"/>
                </a:solidFill>
              </a:rPr>
              <a:t>DIAGNOSIS</a:t>
            </a:r>
            <a:r>
              <a:rPr lang="en-US" b="1" dirty="0"/>
              <a:t> </a:t>
            </a:r>
          </a:p>
          <a:p>
            <a:pPr marL="514350" indent="-514350">
              <a:buFont typeface="+mj-lt"/>
              <a:buAutoNum type="arabicPeriod"/>
            </a:pPr>
            <a:r>
              <a:rPr lang="en-US" b="1" dirty="0"/>
              <a:t>MRI</a:t>
            </a:r>
            <a:r>
              <a:rPr lang="en-US" sz="2400" b="1" dirty="0"/>
              <a:t> </a:t>
            </a:r>
            <a:r>
              <a:rPr lang="en-US" sz="2400" dirty="0"/>
              <a:t>(Most specific to differentiate it from hepatic cancer)</a:t>
            </a:r>
            <a:endParaRPr lang="en-US" sz="2400" b="1" dirty="0"/>
          </a:p>
          <a:p>
            <a:pPr marL="514350" indent="-514350">
              <a:buFont typeface="+mj-lt"/>
              <a:buAutoNum type="arabicPeriod"/>
            </a:pPr>
            <a:r>
              <a:rPr lang="en-US" b="1" dirty="0"/>
              <a:t>CT SCAN</a:t>
            </a:r>
          </a:p>
          <a:p>
            <a:pPr marL="514350" indent="-514350">
              <a:buFont typeface="+mj-lt"/>
              <a:buAutoNum type="arabicPeriod"/>
            </a:pPr>
            <a:r>
              <a:rPr lang="en-US" b="1" dirty="0"/>
              <a:t>ULTRASOUND </a:t>
            </a:r>
            <a:endParaRPr lang="en-US" dirty="0"/>
          </a:p>
          <a:p>
            <a:pPr marL="514350" indent="-514350">
              <a:buFont typeface="+mj-lt"/>
              <a:buAutoNum type="arabicPeriod"/>
            </a:pPr>
            <a:r>
              <a:rPr lang="en-US" b="1" dirty="0"/>
              <a:t>Tagged red blood cell scan</a:t>
            </a:r>
          </a:p>
          <a:p>
            <a:pPr marL="0" indent="0">
              <a:buNone/>
            </a:pPr>
            <a:endParaRPr lang="en-US" b="1" dirty="0"/>
          </a:p>
          <a:p>
            <a:pPr marL="0" indent="0">
              <a:buNone/>
            </a:pPr>
            <a:r>
              <a:rPr lang="en-US" b="1" dirty="0"/>
              <a:t>*Tumor Markers (Normal)</a:t>
            </a:r>
          </a:p>
          <a:p>
            <a:pPr marL="0" indent="0">
              <a:buNone/>
            </a:pPr>
            <a:r>
              <a:rPr lang="en-US" b="1" dirty="0"/>
              <a:t>*No biopsy is done?</a:t>
            </a:r>
          </a:p>
        </p:txBody>
      </p:sp>
      <p:pic>
        <p:nvPicPr>
          <p:cNvPr id="4" name="Picture 4">
            <a:extLst>
              <a:ext uri="{FF2B5EF4-FFF2-40B4-BE49-F238E27FC236}">
                <a16:creationId xmlns:a16="http://schemas.microsoft.com/office/drawing/2014/main" id="{77431E89-7EDA-692F-E1A7-509C608DAA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521" y="107139"/>
            <a:ext cx="3758666" cy="3038564"/>
          </a:xfrm>
          <a:prstGeom prst="rect">
            <a:avLst/>
          </a:prstGeom>
        </p:spPr>
      </p:pic>
      <p:pic>
        <p:nvPicPr>
          <p:cNvPr id="6" name="Picture 6">
            <a:extLst>
              <a:ext uri="{FF2B5EF4-FFF2-40B4-BE49-F238E27FC236}">
                <a16:creationId xmlns:a16="http://schemas.microsoft.com/office/drawing/2014/main" id="{BA67B10C-ED1C-EFC1-B410-0BFBB25C7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809" y="3429000"/>
            <a:ext cx="3710531" cy="3156470"/>
          </a:xfrm>
          <a:prstGeom prst="rect">
            <a:avLst/>
          </a:prstGeom>
        </p:spPr>
      </p:pic>
      <p:pic>
        <p:nvPicPr>
          <p:cNvPr id="7" name="Picture 7">
            <a:extLst>
              <a:ext uri="{FF2B5EF4-FFF2-40B4-BE49-F238E27FC236}">
                <a16:creationId xmlns:a16="http://schemas.microsoft.com/office/drawing/2014/main" id="{3F504F76-0320-51B7-5BF7-948C24C1C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573" y="3429000"/>
            <a:ext cx="3524479" cy="3148535"/>
          </a:xfrm>
          <a:prstGeom prst="rect">
            <a:avLst/>
          </a:prstGeom>
        </p:spPr>
      </p:pic>
      <p:sp>
        <p:nvSpPr>
          <p:cNvPr id="8" name="TextBox 7">
            <a:extLst>
              <a:ext uri="{FF2B5EF4-FFF2-40B4-BE49-F238E27FC236}">
                <a16:creationId xmlns:a16="http://schemas.microsoft.com/office/drawing/2014/main" id="{33DF9EFF-F2ED-8780-FB8A-1A97FC706EB4}"/>
              </a:ext>
            </a:extLst>
          </p:cNvPr>
          <p:cNvSpPr txBox="1"/>
          <p:nvPr/>
        </p:nvSpPr>
        <p:spPr>
          <a:xfrm>
            <a:off x="7833502" y="152072"/>
            <a:ext cx="1828800" cy="523220"/>
          </a:xfrm>
          <a:prstGeom prst="rect">
            <a:avLst/>
          </a:prstGeom>
          <a:noFill/>
        </p:spPr>
        <p:txBody>
          <a:bodyPr wrap="square" rtlCol="0">
            <a:spAutoFit/>
          </a:bodyPr>
          <a:lstStyle/>
          <a:p>
            <a:pPr algn="l"/>
            <a:r>
              <a:rPr lang="en-US" sz="2800" b="1" dirty="0">
                <a:solidFill>
                  <a:srgbClr val="00B050"/>
                </a:solidFill>
              </a:rPr>
              <a:t>1.</a:t>
            </a:r>
          </a:p>
        </p:txBody>
      </p:sp>
      <p:sp>
        <p:nvSpPr>
          <p:cNvPr id="9" name="TextBox 8">
            <a:extLst>
              <a:ext uri="{FF2B5EF4-FFF2-40B4-BE49-F238E27FC236}">
                <a16:creationId xmlns:a16="http://schemas.microsoft.com/office/drawing/2014/main" id="{30B70337-D77F-5CA3-538C-31633A1FF8E4}"/>
              </a:ext>
            </a:extLst>
          </p:cNvPr>
          <p:cNvSpPr txBox="1"/>
          <p:nvPr/>
        </p:nvSpPr>
        <p:spPr>
          <a:xfrm>
            <a:off x="3850576" y="6054315"/>
            <a:ext cx="1948793" cy="523220"/>
          </a:xfrm>
          <a:prstGeom prst="rect">
            <a:avLst/>
          </a:prstGeom>
          <a:noFill/>
        </p:spPr>
        <p:txBody>
          <a:bodyPr wrap="square" rtlCol="0">
            <a:spAutoFit/>
          </a:bodyPr>
          <a:lstStyle/>
          <a:p>
            <a:pPr algn="l"/>
            <a:r>
              <a:rPr lang="en-US" sz="2800" b="1" dirty="0">
                <a:solidFill>
                  <a:srgbClr val="00B050"/>
                </a:solidFill>
              </a:rPr>
              <a:t>2.</a:t>
            </a:r>
          </a:p>
        </p:txBody>
      </p:sp>
      <p:sp>
        <p:nvSpPr>
          <p:cNvPr id="10" name="TextBox 9">
            <a:extLst>
              <a:ext uri="{FF2B5EF4-FFF2-40B4-BE49-F238E27FC236}">
                <a16:creationId xmlns:a16="http://schemas.microsoft.com/office/drawing/2014/main" id="{1266CB3E-372D-4C31-4054-B5C9DCA02C69}"/>
              </a:ext>
            </a:extLst>
          </p:cNvPr>
          <p:cNvSpPr txBox="1"/>
          <p:nvPr/>
        </p:nvSpPr>
        <p:spPr>
          <a:xfrm>
            <a:off x="8152867" y="6062250"/>
            <a:ext cx="2032275" cy="523220"/>
          </a:xfrm>
          <a:prstGeom prst="rect">
            <a:avLst/>
          </a:prstGeom>
          <a:noFill/>
        </p:spPr>
        <p:txBody>
          <a:bodyPr wrap="square" rtlCol="0">
            <a:spAutoFit/>
          </a:bodyPr>
          <a:lstStyle/>
          <a:p>
            <a:pPr algn="l"/>
            <a:r>
              <a:rPr lang="en-US" sz="2800" b="1" dirty="0">
                <a:solidFill>
                  <a:srgbClr val="00B050"/>
                </a:solidFill>
              </a:rPr>
              <a:t>3.</a:t>
            </a:r>
          </a:p>
        </p:txBody>
      </p:sp>
    </p:spTree>
    <p:extLst>
      <p:ext uri="{BB962C8B-B14F-4D97-AF65-F5344CB8AC3E}">
        <p14:creationId xmlns:p14="http://schemas.microsoft.com/office/powerpoint/2010/main" val="216512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3B8F-9E94-F235-1E49-9B4828620165}"/>
              </a:ext>
            </a:extLst>
          </p:cNvPr>
          <p:cNvSpPr>
            <a:spLocks noGrp="1"/>
          </p:cNvSpPr>
          <p:nvPr>
            <p:ph type="title"/>
          </p:nvPr>
        </p:nvSpPr>
        <p:spPr>
          <a:xfrm>
            <a:off x="101066" y="-161044"/>
            <a:ext cx="10515600" cy="1325563"/>
          </a:xfrm>
        </p:spPr>
        <p:txBody>
          <a:bodyPr>
            <a:normAutofit/>
          </a:bodyPr>
          <a:lstStyle/>
          <a:p>
            <a:r>
              <a:rPr lang="en-US" sz="3600" b="1" dirty="0"/>
              <a:t>HEMANGIOMA</a:t>
            </a:r>
          </a:p>
        </p:txBody>
      </p:sp>
      <p:sp>
        <p:nvSpPr>
          <p:cNvPr id="3" name="Content Placeholder 2">
            <a:extLst>
              <a:ext uri="{FF2B5EF4-FFF2-40B4-BE49-F238E27FC236}">
                <a16:creationId xmlns:a16="http://schemas.microsoft.com/office/drawing/2014/main" id="{47605D90-424C-FF4A-43E6-E7565EE7268F}"/>
              </a:ext>
            </a:extLst>
          </p:cNvPr>
          <p:cNvSpPr>
            <a:spLocks noGrp="1"/>
          </p:cNvSpPr>
          <p:nvPr>
            <p:ph idx="1"/>
          </p:nvPr>
        </p:nvSpPr>
        <p:spPr>
          <a:xfrm>
            <a:off x="101066" y="1164519"/>
            <a:ext cx="10515600" cy="4351338"/>
          </a:xfrm>
        </p:spPr>
        <p:txBody>
          <a:bodyPr>
            <a:normAutofit fontScale="92500" lnSpcReduction="20000"/>
          </a:bodyPr>
          <a:lstStyle/>
          <a:p>
            <a:pPr marL="0" indent="0">
              <a:buNone/>
            </a:pPr>
            <a:r>
              <a:rPr lang="en-US" b="1" dirty="0">
                <a:solidFill>
                  <a:srgbClr val="1447FF"/>
                </a:solidFill>
                <a:effectLst/>
              </a:rPr>
              <a:t>MANAGEMENT:</a:t>
            </a:r>
          </a:p>
          <a:p>
            <a:r>
              <a:rPr lang="en-GB" b="1" i="1" u="sng" dirty="0">
                <a:solidFill>
                  <a:srgbClr val="1447FF"/>
                </a:solidFill>
                <a:effectLst/>
              </a:rPr>
              <a:t>asymptomatic : </a:t>
            </a:r>
            <a:r>
              <a:rPr lang="en-GB" dirty="0">
                <a:effectLst/>
              </a:rPr>
              <a:t>it won't cause problems for liver ,it won't spread and rarely grow in size</a:t>
            </a:r>
            <a:r>
              <a:rPr lang="en-US" dirty="0">
                <a:effectLst/>
              </a:rPr>
              <a:t> (keep Pt under observation).</a:t>
            </a:r>
          </a:p>
          <a:p>
            <a:r>
              <a:rPr lang="en-GB" b="1" i="1" u="sng" dirty="0">
                <a:solidFill>
                  <a:srgbClr val="1447FF"/>
                </a:solidFill>
                <a:effectLst/>
              </a:rPr>
              <a:t>symptomatic</a:t>
            </a:r>
            <a:r>
              <a:rPr lang="en-GB" i="1" u="sng" dirty="0">
                <a:solidFill>
                  <a:srgbClr val="1447FF"/>
                </a:solidFill>
                <a:effectLst/>
              </a:rPr>
              <a:t>:</a:t>
            </a:r>
            <a:r>
              <a:rPr lang="en-US" i="1" u="sng" dirty="0">
                <a:solidFill>
                  <a:srgbClr val="1447FF"/>
                </a:solidFill>
                <a:effectLst/>
              </a:rPr>
              <a:t>  </a:t>
            </a:r>
            <a:r>
              <a:rPr lang="en-US" dirty="0">
                <a:effectLst/>
              </a:rPr>
              <a:t>And grows in size</a:t>
            </a:r>
            <a:r>
              <a:rPr lang="en-GB" dirty="0">
                <a:effectLst/>
              </a:rPr>
              <a:t> </a:t>
            </a:r>
            <a:r>
              <a:rPr lang="en-US" dirty="0">
                <a:effectLst/>
              </a:rPr>
              <a:t>(large ,bleeding).</a:t>
            </a:r>
          </a:p>
          <a:p>
            <a:pPr marL="0" indent="0">
              <a:buNone/>
            </a:pPr>
            <a:br>
              <a:rPr lang="en-GB" dirty="0"/>
            </a:br>
            <a:r>
              <a:rPr lang="en-GB" dirty="0"/>
              <a:t>   </a:t>
            </a:r>
            <a:r>
              <a:rPr lang="en-US" b="1" dirty="0"/>
              <a:t>1. Enucleation</a:t>
            </a:r>
          </a:p>
          <a:p>
            <a:pPr marL="0" indent="0">
              <a:buNone/>
            </a:pPr>
            <a:r>
              <a:rPr lang="en-US" b="1" dirty="0">
                <a:effectLst/>
              </a:rPr>
              <a:t>   2.liver resection (partial hepatectomy).</a:t>
            </a:r>
          </a:p>
          <a:p>
            <a:pPr marL="0" indent="0">
              <a:buNone/>
            </a:pPr>
            <a:r>
              <a:rPr lang="en-US" b="1" dirty="0"/>
              <a:t>   3.Hepatic Artery ligation.</a:t>
            </a:r>
          </a:p>
          <a:p>
            <a:pPr marL="0" indent="0">
              <a:buNone/>
            </a:pPr>
            <a:r>
              <a:rPr lang="en-US" b="1" dirty="0">
                <a:effectLst/>
              </a:rPr>
              <a:t>   4.liver transplantation </a:t>
            </a:r>
            <a:r>
              <a:rPr lang="en-US" dirty="0">
                <a:effectLst/>
              </a:rPr>
              <a:t>(very big in size).</a:t>
            </a:r>
          </a:p>
          <a:p>
            <a:pPr marL="0" indent="0">
              <a:buNone/>
            </a:pPr>
            <a:r>
              <a:rPr lang="en-US" dirty="0">
                <a:effectLst/>
              </a:rPr>
              <a:t>   </a:t>
            </a:r>
            <a:r>
              <a:rPr lang="en-US" b="1" dirty="0">
                <a:effectLst/>
              </a:rPr>
              <a:t>5.Radiation therapy </a:t>
            </a:r>
            <a:r>
              <a:rPr lang="en-US" dirty="0">
                <a:effectLst/>
              </a:rPr>
              <a:t>(rarely used).</a:t>
            </a:r>
          </a:p>
          <a:p>
            <a:pPr marL="0" indent="0">
              <a:buNone/>
            </a:pPr>
            <a:r>
              <a:rPr lang="en-US" b="1" dirty="0"/>
              <a:t>   </a:t>
            </a:r>
            <a:endParaRPr lang="en-US" b="1" dirty="0">
              <a:effectLst/>
            </a:endParaRPr>
          </a:p>
        </p:txBody>
      </p:sp>
      <p:pic>
        <p:nvPicPr>
          <p:cNvPr id="4" name="Picture 4">
            <a:extLst>
              <a:ext uri="{FF2B5EF4-FFF2-40B4-BE49-F238E27FC236}">
                <a16:creationId xmlns:a16="http://schemas.microsoft.com/office/drawing/2014/main" id="{6B324F80-8538-CD8D-BCD9-C92AEF3F4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95711"/>
            <a:ext cx="5868643" cy="3816329"/>
          </a:xfrm>
          <a:prstGeom prst="rect">
            <a:avLst/>
          </a:prstGeom>
        </p:spPr>
      </p:pic>
    </p:spTree>
    <p:extLst>
      <p:ext uri="{BB962C8B-B14F-4D97-AF65-F5344CB8AC3E}">
        <p14:creationId xmlns:p14="http://schemas.microsoft.com/office/powerpoint/2010/main" val="145490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002687-006B-0723-2B89-8D6CB7AB7E9A}"/>
              </a:ext>
            </a:extLst>
          </p:cNvPr>
          <p:cNvSpPr txBox="1"/>
          <p:nvPr/>
        </p:nvSpPr>
        <p:spPr>
          <a:xfrm>
            <a:off x="134092" y="1240059"/>
            <a:ext cx="9640100" cy="5016758"/>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t>Rare benign liver lesion</a:t>
            </a:r>
          </a:p>
          <a:p>
            <a:pPr marL="457200" indent="-457200" algn="l">
              <a:buFont typeface="Arial" panose="020B0604020202020204" pitchFamily="34" charset="0"/>
              <a:buChar char="•"/>
            </a:pPr>
            <a:r>
              <a:rPr lang="en-US" sz="3200" dirty="0"/>
              <a:t>Found in young women 25-30 y.o &amp; associated with use of estrogen containing medications</a:t>
            </a:r>
          </a:p>
          <a:p>
            <a:pPr marL="457200" indent="-457200" algn="l">
              <a:buFont typeface="Arial" panose="020B0604020202020204" pitchFamily="34" charset="0"/>
              <a:buChar char="•"/>
            </a:pPr>
            <a:r>
              <a:rPr lang="en-US" sz="3200" dirty="0"/>
              <a:t>Usually contains glycogen and lipids more than normal.</a:t>
            </a:r>
          </a:p>
          <a:p>
            <a:pPr marL="457200" indent="-457200" algn="l">
              <a:buFont typeface="Arial" panose="020B0604020202020204" pitchFamily="34" charset="0"/>
              <a:buChar char="•"/>
            </a:pPr>
            <a:r>
              <a:rPr lang="en-US" sz="3200" dirty="0"/>
              <a:t>Often solitary</a:t>
            </a:r>
          </a:p>
          <a:p>
            <a:pPr marL="457200" indent="-457200" algn="l">
              <a:buFont typeface="Arial" panose="020B0604020202020204" pitchFamily="34" charset="0"/>
              <a:buChar char="•"/>
            </a:pPr>
            <a:r>
              <a:rPr lang="en-US" sz="3200" dirty="0"/>
              <a:t>5% develop into HCC</a:t>
            </a:r>
          </a:p>
          <a:p>
            <a:pPr marL="457200" indent="-457200" algn="l">
              <a:buFont typeface="Arial" panose="020B0604020202020204" pitchFamily="34" charset="0"/>
              <a:buChar char="•"/>
            </a:pPr>
            <a:r>
              <a:rPr lang="en-US" sz="3200" dirty="0"/>
              <a:t>Half of time don’t cause symptoms</a:t>
            </a:r>
          </a:p>
          <a:p>
            <a:pPr marL="457200" indent="-457200" algn="l">
              <a:buFont typeface="Arial" panose="020B0604020202020204" pitchFamily="34" charset="0"/>
              <a:buChar char="•"/>
            </a:pPr>
            <a:r>
              <a:rPr lang="en-US" sz="3200" dirty="0"/>
              <a:t>4 types</a:t>
            </a:r>
          </a:p>
          <a:p>
            <a:pPr algn="l"/>
            <a:endParaRPr lang="en-US" sz="3200" dirty="0"/>
          </a:p>
        </p:txBody>
      </p:sp>
      <p:pic>
        <p:nvPicPr>
          <p:cNvPr id="3" name="Picture 4">
            <a:extLst>
              <a:ext uri="{FF2B5EF4-FFF2-40B4-BE49-F238E27FC236}">
                <a16:creationId xmlns:a16="http://schemas.microsoft.com/office/drawing/2014/main" id="{0CA7A5F8-A226-3C6E-4CC1-8F0770D16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82" y="3429000"/>
            <a:ext cx="5237018" cy="3429000"/>
          </a:xfrm>
          <a:prstGeom prst="rect">
            <a:avLst/>
          </a:prstGeom>
        </p:spPr>
      </p:pic>
      <p:sp>
        <p:nvSpPr>
          <p:cNvPr id="5" name="Rectangle 4"/>
          <p:cNvSpPr/>
          <p:nvPr/>
        </p:nvSpPr>
        <p:spPr>
          <a:xfrm>
            <a:off x="2743199" y="0"/>
            <a:ext cx="4812146" cy="111998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8691" y="375327"/>
            <a:ext cx="4636654" cy="523220"/>
          </a:xfrm>
          <a:prstGeom prst="rect">
            <a:avLst/>
          </a:prstGeom>
          <a:noFill/>
        </p:spPr>
        <p:txBody>
          <a:bodyPr wrap="square" rtlCol="0">
            <a:spAutoFit/>
          </a:bodyPr>
          <a:lstStyle/>
          <a:p>
            <a:r>
              <a:rPr lang="en-US" sz="2800" b="1" dirty="0">
                <a:solidFill>
                  <a:srgbClr val="C00000"/>
                </a:solidFill>
              </a:rPr>
              <a:t>HEPATOCELLULAR ADENOMA</a:t>
            </a:r>
            <a:endParaRPr lang="en-US" sz="2800" dirty="0"/>
          </a:p>
        </p:txBody>
      </p:sp>
    </p:spTree>
    <p:extLst>
      <p:ext uri="{BB962C8B-B14F-4D97-AF65-F5344CB8AC3E}">
        <p14:creationId xmlns:p14="http://schemas.microsoft.com/office/powerpoint/2010/main" val="371333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4D3B-A02C-E573-670E-4EB5017DC39C}"/>
              </a:ext>
            </a:extLst>
          </p:cNvPr>
          <p:cNvSpPr>
            <a:spLocks noGrp="1"/>
          </p:cNvSpPr>
          <p:nvPr>
            <p:ph type="title"/>
          </p:nvPr>
        </p:nvSpPr>
        <p:spPr/>
        <p:txBody>
          <a:bodyPr/>
          <a:lstStyle/>
          <a:p>
            <a:r>
              <a:rPr lang="en-US" b="1" dirty="0">
                <a:solidFill>
                  <a:srgbClr val="C00000"/>
                </a:solidFill>
              </a:rPr>
              <a:t>HCA- Causes</a:t>
            </a:r>
          </a:p>
        </p:txBody>
      </p:sp>
      <p:sp>
        <p:nvSpPr>
          <p:cNvPr id="3" name="Content Placeholder 2">
            <a:extLst>
              <a:ext uri="{FF2B5EF4-FFF2-40B4-BE49-F238E27FC236}">
                <a16:creationId xmlns:a16="http://schemas.microsoft.com/office/drawing/2014/main" id="{620FE508-96BD-74E8-FBE8-DDF48A6BABEA}"/>
              </a:ext>
            </a:extLst>
          </p:cNvPr>
          <p:cNvSpPr>
            <a:spLocks noGrp="1"/>
          </p:cNvSpPr>
          <p:nvPr>
            <p:ph idx="1"/>
          </p:nvPr>
        </p:nvSpPr>
        <p:spPr>
          <a:xfrm>
            <a:off x="838202" y="1825625"/>
            <a:ext cx="4916764" cy="3599815"/>
          </a:xfrm>
        </p:spPr>
        <p:txBody>
          <a:bodyPr>
            <a:normAutofit fontScale="92500" lnSpcReduction="10000"/>
          </a:bodyPr>
          <a:lstStyle/>
          <a:p>
            <a:pPr marL="514350" indent="-514350">
              <a:buFont typeface="+mj-lt"/>
              <a:buAutoNum type="arabicPeriod"/>
            </a:pPr>
            <a:r>
              <a:rPr lang="en-US" b="1" dirty="0"/>
              <a:t>Birth control pills </a:t>
            </a:r>
          </a:p>
          <a:p>
            <a:pPr marL="514350" indent="-514350">
              <a:buFont typeface="+mj-lt"/>
              <a:buAutoNum type="arabicPeriod"/>
            </a:pPr>
            <a:r>
              <a:rPr lang="en-US" b="1" dirty="0"/>
              <a:t>Glycogen storage disease (I,III,IV) </a:t>
            </a:r>
          </a:p>
          <a:p>
            <a:pPr marL="0" indent="0">
              <a:buNone/>
            </a:pPr>
            <a:r>
              <a:rPr lang="en-US" dirty="0"/>
              <a:t>   *Von Gierke disease </a:t>
            </a:r>
          </a:p>
          <a:p>
            <a:pPr marL="0" indent="0">
              <a:buNone/>
            </a:pPr>
            <a:r>
              <a:rPr lang="en-US" b="1" dirty="0"/>
              <a:t>3. Anabolic steroids </a:t>
            </a:r>
          </a:p>
          <a:p>
            <a:pPr marL="0" indent="0">
              <a:buNone/>
            </a:pPr>
            <a:r>
              <a:rPr lang="en-US" b="1" dirty="0"/>
              <a:t>4. </a:t>
            </a:r>
            <a:r>
              <a:rPr lang="en-US" sz="2800" b="1" dirty="0"/>
              <a:t>Barbiturates</a:t>
            </a:r>
            <a:endParaRPr lang="en-US" b="1" dirty="0"/>
          </a:p>
          <a:p>
            <a:pPr marL="0" indent="0">
              <a:buNone/>
            </a:pPr>
            <a:r>
              <a:rPr lang="en-US" sz="2800" b="1" dirty="0"/>
              <a:t>5. Clomiphene</a:t>
            </a:r>
          </a:p>
          <a:p>
            <a:pPr marL="0" indent="0">
              <a:buNone/>
            </a:pPr>
            <a:r>
              <a:rPr lang="en-US" sz="2800" b="1" dirty="0"/>
              <a:t>6. </a:t>
            </a:r>
            <a:r>
              <a:rPr lang="en-US" b="1" dirty="0"/>
              <a:t>Alcoholism</a:t>
            </a:r>
            <a:endParaRPr lang="en-US" sz="2800" b="1" dirty="0"/>
          </a:p>
          <a:p>
            <a:pPr marL="514350" indent="-514350">
              <a:buFont typeface="+mj-lt"/>
              <a:buAutoNum type="arabicPeriod"/>
            </a:pPr>
            <a:endParaRPr lang="en-US" b="1" dirty="0"/>
          </a:p>
        </p:txBody>
      </p:sp>
      <p:sp>
        <p:nvSpPr>
          <p:cNvPr id="4" name="Rectangle 3">
            <a:extLst>
              <a:ext uri="{FF2B5EF4-FFF2-40B4-BE49-F238E27FC236}">
                <a16:creationId xmlns:a16="http://schemas.microsoft.com/office/drawing/2014/main" id="{E7F67960-6DB4-F256-355B-73FC420700AD}"/>
              </a:ext>
            </a:extLst>
          </p:cNvPr>
          <p:cNvSpPr/>
          <p:nvPr/>
        </p:nvSpPr>
        <p:spPr>
          <a:xfrm>
            <a:off x="6953915" y="1549100"/>
            <a:ext cx="3792240" cy="32023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E4CBD8-240F-F59C-91EE-4C736ADCE51F}"/>
              </a:ext>
            </a:extLst>
          </p:cNvPr>
          <p:cNvSpPr txBox="1"/>
          <p:nvPr/>
        </p:nvSpPr>
        <p:spPr>
          <a:xfrm>
            <a:off x="6953915" y="1767191"/>
            <a:ext cx="4320310" cy="2246769"/>
          </a:xfrm>
          <a:prstGeom prst="rect">
            <a:avLst/>
          </a:prstGeom>
          <a:noFill/>
        </p:spPr>
        <p:txBody>
          <a:bodyPr wrap="square" rtlCol="0">
            <a:spAutoFit/>
          </a:bodyPr>
          <a:lstStyle/>
          <a:p>
            <a:pPr algn="l"/>
            <a:r>
              <a:rPr lang="en-US" sz="2800" b="1" dirty="0"/>
              <a:t>R.F</a:t>
            </a:r>
          </a:p>
          <a:p>
            <a:pPr marL="514350" indent="-514350" algn="l">
              <a:buFont typeface="+mj-lt"/>
              <a:buAutoNum type="arabicPeriod"/>
            </a:pPr>
            <a:r>
              <a:rPr lang="en-US" sz="2800" b="1" dirty="0"/>
              <a:t>Women &amp;pregnancy</a:t>
            </a:r>
          </a:p>
          <a:p>
            <a:pPr marL="514350" indent="-514350" algn="l">
              <a:buFont typeface="+mj-lt"/>
              <a:buAutoNum type="arabicPeriod"/>
            </a:pPr>
            <a:r>
              <a:rPr lang="en-US" sz="2800" b="1" dirty="0"/>
              <a:t>Obesity &amp;metabolic disorders</a:t>
            </a:r>
          </a:p>
          <a:p>
            <a:pPr marL="514350" indent="-514350" algn="l">
              <a:buFont typeface="+mj-lt"/>
              <a:buAutoNum type="arabicPeriod"/>
            </a:pPr>
            <a:endParaRPr lang="en-US" sz="2800" b="1" dirty="0"/>
          </a:p>
        </p:txBody>
      </p:sp>
    </p:spTree>
    <p:extLst>
      <p:ext uri="{BB962C8B-B14F-4D97-AF65-F5344CB8AC3E}">
        <p14:creationId xmlns:p14="http://schemas.microsoft.com/office/powerpoint/2010/main" val="167631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BC08-A3D0-2C41-6A36-9F5A900723BD}"/>
              </a:ext>
            </a:extLst>
          </p:cNvPr>
          <p:cNvSpPr>
            <a:spLocks noGrp="1"/>
          </p:cNvSpPr>
          <p:nvPr>
            <p:ph type="title"/>
          </p:nvPr>
        </p:nvSpPr>
        <p:spPr>
          <a:xfrm>
            <a:off x="411906" y="295290"/>
            <a:ext cx="10515600" cy="1325563"/>
          </a:xfrm>
        </p:spPr>
        <p:txBody>
          <a:bodyPr/>
          <a:lstStyle/>
          <a:p>
            <a:r>
              <a:rPr lang="en-US" b="1" dirty="0">
                <a:solidFill>
                  <a:srgbClr val="C00000"/>
                </a:solidFill>
              </a:rPr>
              <a:t>HCA </a:t>
            </a:r>
          </a:p>
        </p:txBody>
      </p:sp>
      <p:sp>
        <p:nvSpPr>
          <p:cNvPr id="4" name="Rectangle 3">
            <a:extLst>
              <a:ext uri="{FF2B5EF4-FFF2-40B4-BE49-F238E27FC236}">
                <a16:creationId xmlns:a16="http://schemas.microsoft.com/office/drawing/2014/main" id="{37898BDA-CC32-2F44-0F8A-999FE4458DD6}"/>
              </a:ext>
            </a:extLst>
          </p:cNvPr>
          <p:cNvSpPr/>
          <p:nvPr/>
        </p:nvSpPr>
        <p:spPr>
          <a:xfrm>
            <a:off x="314214" y="1394337"/>
            <a:ext cx="6026905" cy="437839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28E332C-87CA-52DD-0CC3-D9CDD101C462}"/>
              </a:ext>
            </a:extLst>
          </p:cNvPr>
          <p:cNvSpPr txBox="1">
            <a:spLocks/>
          </p:cNvSpPr>
          <p:nvPr/>
        </p:nvSpPr>
        <p:spPr>
          <a:xfrm>
            <a:off x="438550" y="1651958"/>
            <a:ext cx="59025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TYPES</a:t>
            </a:r>
          </a:p>
          <a:p>
            <a:pPr marL="514350" indent="-514350">
              <a:buFont typeface="+mj-lt"/>
              <a:buAutoNum type="arabicPeriod"/>
            </a:pPr>
            <a:r>
              <a:rPr lang="en-US" b="1" dirty="0"/>
              <a:t>Inflammatory: </a:t>
            </a:r>
            <a:r>
              <a:rPr lang="en-US" dirty="0"/>
              <a:t>(40-50%) ,usually in women</a:t>
            </a:r>
            <a:endParaRPr lang="en-US" b="1" dirty="0"/>
          </a:p>
          <a:p>
            <a:pPr marL="514350" indent="-514350">
              <a:buFont typeface="+mj-lt"/>
              <a:buAutoNum type="arabicPeriod"/>
            </a:pPr>
            <a:r>
              <a:rPr lang="en-US" b="1" dirty="0"/>
              <a:t> HNF-1 mutated:</a:t>
            </a:r>
            <a:r>
              <a:rPr lang="en-US" dirty="0"/>
              <a:t> (30-40%) ,women</a:t>
            </a:r>
          </a:p>
          <a:p>
            <a:pPr marL="514350" indent="-514350">
              <a:buFont typeface="+mj-lt"/>
              <a:buAutoNum type="arabicPeriod"/>
            </a:pPr>
            <a:r>
              <a:rPr lang="en-US" b="1" dirty="0"/>
              <a:t>B-catenin mutated w/ up regulation of glutamine synthetase :</a:t>
            </a:r>
            <a:r>
              <a:rPr lang="en-US" dirty="0"/>
              <a:t>(15-20%) ,in men</a:t>
            </a:r>
            <a:endParaRPr lang="en-US" b="1" dirty="0"/>
          </a:p>
          <a:p>
            <a:pPr marL="514350" indent="-514350">
              <a:buFont typeface="+mj-lt"/>
              <a:buAutoNum type="arabicPeriod"/>
            </a:pPr>
            <a:r>
              <a:rPr lang="en-US" b="1" dirty="0"/>
              <a:t>Unclassified</a:t>
            </a:r>
            <a:r>
              <a:rPr lang="en-US" b="1" dirty="0">
                <a:sym typeface="Wingdings" pitchFamily="2" charset="2"/>
              </a:rPr>
              <a:t>: </a:t>
            </a:r>
            <a:r>
              <a:rPr lang="en-US" dirty="0">
                <a:sym typeface="Wingdings" pitchFamily="2" charset="2"/>
              </a:rPr>
              <a:t>(10%) </a:t>
            </a:r>
            <a:endParaRPr lang="en-US" b="1" dirty="0"/>
          </a:p>
        </p:txBody>
      </p:sp>
      <p:sp>
        <p:nvSpPr>
          <p:cNvPr id="9" name="Rectangle 8">
            <a:extLst>
              <a:ext uri="{FF2B5EF4-FFF2-40B4-BE49-F238E27FC236}">
                <a16:creationId xmlns:a16="http://schemas.microsoft.com/office/drawing/2014/main" id="{842DC2FE-A2C6-D886-9F2B-9CD3D0F32D40}"/>
              </a:ext>
            </a:extLst>
          </p:cNvPr>
          <p:cNvSpPr/>
          <p:nvPr/>
        </p:nvSpPr>
        <p:spPr>
          <a:xfrm>
            <a:off x="6815548" y="389712"/>
            <a:ext cx="4964546" cy="181588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7F09F5-79DA-76F5-1397-6897DED9FED4}"/>
              </a:ext>
            </a:extLst>
          </p:cNvPr>
          <p:cNvSpPr txBox="1"/>
          <p:nvPr/>
        </p:nvSpPr>
        <p:spPr>
          <a:xfrm>
            <a:off x="6913240" y="486396"/>
            <a:ext cx="4964546" cy="2246769"/>
          </a:xfrm>
          <a:prstGeom prst="rect">
            <a:avLst/>
          </a:prstGeom>
          <a:noFill/>
        </p:spPr>
        <p:txBody>
          <a:bodyPr wrap="square" rtlCol="0">
            <a:spAutoFit/>
          </a:bodyPr>
          <a:lstStyle/>
          <a:p>
            <a:pPr algn="l"/>
            <a:r>
              <a:rPr lang="en-US" sz="2800" b="1" dirty="0"/>
              <a:t>Complications:</a:t>
            </a:r>
          </a:p>
          <a:p>
            <a:pPr algn="l"/>
            <a:r>
              <a:rPr lang="en-US" sz="2800" b="1" dirty="0"/>
              <a:t>1. Spontaneous Rupture and bleeding 33%</a:t>
            </a:r>
          </a:p>
          <a:p>
            <a:pPr algn="l"/>
            <a:r>
              <a:rPr lang="en-US" sz="2800" b="1" dirty="0"/>
              <a:t>2.Turn to liver cancer 5% (men)</a:t>
            </a:r>
          </a:p>
          <a:p>
            <a:pPr marL="514350" indent="-514350" algn="l">
              <a:buFont typeface="+mj-lt"/>
              <a:buAutoNum type="arabicPeriod"/>
            </a:pPr>
            <a:endParaRPr lang="en-US" sz="2800" b="1" dirty="0"/>
          </a:p>
        </p:txBody>
      </p:sp>
      <p:pic>
        <p:nvPicPr>
          <p:cNvPr id="3" name="Picture 4">
            <a:extLst>
              <a:ext uri="{FF2B5EF4-FFF2-40B4-BE49-F238E27FC236}">
                <a16:creationId xmlns:a16="http://schemas.microsoft.com/office/drawing/2014/main" id="{E2B428A1-E8B0-9E8B-CE6D-A96D25962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328" y="2398962"/>
            <a:ext cx="4810986" cy="4069326"/>
          </a:xfrm>
          <a:prstGeom prst="rect">
            <a:avLst/>
          </a:prstGeom>
        </p:spPr>
      </p:pic>
    </p:spTree>
    <p:extLst>
      <p:ext uri="{BB962C8B-B14F-4D97-AF65-F5344CB8AC3E}">
        <p14:creationId xmlns:p14="http://schemas.microsoft.com/office/powerpoint/2010/main" val="133509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7F5-F632-992D-FA74-076547B5E445}"/>
              </a:ext>
            </a:extLst>
          </p:cNvPr>
          <p:cNvSpPr>
            <a:spLocks noGrp="1"/>
          </p:cNvSpPr>
          <p:nvPr>
            <p:ph type="title"/>
          </p:nvPr>
        </p:nvSpPr>
        <p:spPr>
          <a:xfrm>
            <a:off x="648321" y="36523"/>
            <a:ext cx="10515600" cy="1325563"/>
          </a:xfrm>
        </p:spPr>
        <p:txBody>
          <a:bodyPr/>
          <a:lstStyle/>
          <a:p>
            <a:r>
              <a:rPr lang="en-US" b="1" dirty="0"/>
              <a:t>HCA</a:t>
            </a:r>
          </a:p>
        </p:txBody>
      </p:sp>
      <p:sp>
        <p:nvSpPr>
          <p:cNvPr id="3" name="Content Placeholder 2">
            <a:extLst>
              <a:ext uri="{FF2B5EF4-FFF2-40B4-BE49-F238E27FC236}">
                <a16:creationId xmlns:a16="http://schemas.microsoft.com/office/drawing/2014/main" id="{EF2444DB-61CE-5855-37E1-5EE64B6EE293}"/>
              </a:ext>
            </a:extLst>
          </p:cNvPr>
          <p:cNvSpPr>
            <a:spLocks noGrp="1"/>
          </p:cNvSpPr>
          <p:nvPr>
            <p:ph idx="1"/>
          </p:nvPr>
        </p:nvSpPr>
        <p:spPr>
          <a:xfrm>
            <a:off x="1028079" y="1362086"/>
            <a:ext cx="5186573" cy="4351338"/>
          </a:xfrm>
        </p:spPr>
        <p:txBody>
          <a:bodyPr/>
          <a:lstStyle/>
          <a:p>
            <a:pPr marL="0" indent="0">
              <a:buNone/>
            </a:pPr>
            <a:r>
              <a:rPr lang="en-US" sz="3200" b="1" dirty="0">
                <a:solidFill>
                  <a:srgbClr val="C00000"/>
                </a:solidFill>
              </a:rPr>
              <a:t>Hx: </a:t>
            </a:r>
            <a:r>
              <a:rPr lang="en-US" b="1" dirty="0">
                <a:solidFill>
                  <a:srgbClr val="C00000"/>
                </a:solidFill>
              </a:rPr>
              <a:t> </a:t>
            </a:r>
          </a:p>
          <a:p>
            <a:pPr marL="0" indent="0">
              <a:buNone/>
            </a:pPr>
            <a:r>
              <a:rPr lang="en-US" b="1" dirty="0">
                <a:solidFill>
                  <a:srgbClr val="C00000"/>
                </a:solidFill>
              </a:rPr>
              <a:t>symptoms </a:t>
            </a:r>
            <a:r>
              <a:rPr lang="en-US" b="1" dirty="0"/>
              <a:t>1.</a:t>
            </a:r>
            <a:r>
              <a:rPr lang="en-US" dirty="0"/>
              <a:t>RUQ Pain</a:t>
            </a:r>
          </a:p>
          <a:p>
            <a:pPr marL="0" indent="0">
              <a:buNone/>
            </a:pPr>
            <a:r>
              <a:rPr lang="en-US" b="1" dirty="0">
                <a:solidFill>
                  <a:srgbClr val="C00000"/>
                </a:solidFill>
              </a:rPr>
              <a:t>                    </a:t>
            </a:r>
            <a:r>
              <a:rPr lang="en-US" b="1" dirty="0"/>
              <a:t>2.</a:t>
            </a:r>
            <a:r>
              <a:rPr lang="en-US" dirty="0"/>
              <a:t>Vomiting</a:t>
            </a:r>
            <a:endParaRPr lang="en-US" b="1" dirty="0"/>
          </a:p>
          <a:p>
            <a:pPr marL="0" indent="0">
              <a:buNone/>
            </a:pPr>
            <a:r>
              <a:rPr lang="en-US" b="1" dirty="0">
                <a:solidFill>
                  <a:srgbClr val="C00000"/>
                </a:solidFill>
              </a:rPr>
              <a:t>                   </a:t>
            </a:r>
            <a:r>
              <a:rPr lang="en-US" b="1" dirty="0"/>
              <a:t> 3.</a:t>
            </a:r>
            <a:r>
              <a:rPr lang="en-US" dirty="0"/>
              <a:t>Cold sweat</a:t>
            </a:r>
            <a:endParaRPr lang="en-US" b="1" dirty="0"/>
          </a:p>
          <a:p>
            <a:pPr marL="0" indent="0">
              <a:buNone/>
            </a:pPr>
            <a:r>
              <a:rPr lang="en-US" b="1" dirty="0">
                <a:solidFill>
                  <a:srgbClr val="C00000"/>
                </a:solidFill>
              </a:rPr>
              <a:t>                 </a:t>
            </a:r>
            <a:endParaRPr lang="en-US" dirty="0"/>
          </a:p>
          <a:p>
            <a:pPr marL="0" indent="0">
              <a:buNone/>
            </a:pPr>
            <a:r>
              <a:rPr lang="en-US" b="1" dirty="0">
                <a:solidFill>
                  <a:srgbClr val="C00000"/>
                </a:solidFill>
              </a:rPr>
              <a:t>History of taking OCPs</a:t>
            </a:r>
          </a:p>
          <a:p>
            <a:pPr marL="0" indent="0">
              <a:buNone/>
            </a:pPr>
            <a:r>
              <a:rPr lang="en-US" b="1" dirty="0">
                <a:solidFill>
                  <a:srgbClr val="C00000"/>
                </a:solidFill>
              </a:rPr>
              <a:t>metabolic disorder</a:t>
            </a:r>
          </a:p>
          <a:p>
            <a:pPr marL="0" indent="0">
              <a:buNone/>
            </a:pPr>
            <a:r>
              <a:rPr lang="en-US" b="1" dirty="0">
                <a:solidFill>
                  <a:srgbClr val="C00000"/>
                </a:solidFill>
              </a:rPr>
              <a:t>Glycogen storage disease (I,III,IV)</a:t>
            </a:r>
          </a:p>
        </p:txBody>
      </p:sp>
      <p:sp>
        <p:nvSpPr>
          <p:cNvPr id="4" name="TextBox 3">
            <a:extLst>
              <a:ext uri="{FF2B5EF4-FFF2-40B4-BE49-F238E27FC236}">
                <a16:creationId xmlns:a16="http://schemas.microsoft.com/office/drawing/2014/main" id="{2FBE40CE-991F-1E0E-50C4-72AEA533D54F}"/>
              </a:ext>
            </a:extLst>
          </p:cNvPr>
          <p:cNvSpPr txBox="1"/>
          <p:nvPr/>
        </p:nvSpPr>
        <p:spPr>
          <a:xfrm>
            <a:off x="6594410" y="1362086"/>
            <a:ext cx="3973946" cy="1815882"/>
          </a:xfrm>
          <a:prstGeom prst="rect">
            <a:avLst/>
          </a:prstGeom>
          <a:noFill/>
        </p:spPr>
        <p:txBody>
          <a:bodyPr wrap="square" rtlCol="0">
            <a:spAutoFit/>
          </a:bodyPr>
          <a:lstStyle/>
          <a:p>
            <a:pPr algn="l"/>
            <a:r>
              <a:rPr lang="en-US" sz="2800" b="1" dirty="0">
                <a:solidFill>
                  <a:srgbClr val="00B0F0"/>
                </a:solidFill>
              </a:rPr>
              <a:t>Inspection:</a:t>
            </a:r>
          </a:p>
          <a:p>
            <a:pPr algn="l"/>
            <a:r>
              <a:rPr lang="en-US" sz="2800" b="1" dirty="0"/>
              <a:t>Stomach bloating</a:t>
            </a:r>
            <a:r>
              <a:rPr lang="en-US" sz="2800" b="1" dirty="0">
                <a:solidFill>
                  <a:srgbClr val="00B0F0"/>
                </a:solidFill>
              </a:rPr>
              <a:t> </a:t>
            </a:r>
          </a:p>
          <a:p>
            <a:pPr algn="l"/>
            <a:r>
              <a:rPr lang="en-US" sz="2800" b="1" dirty="0">
                <a:solidFill>
                  <a:srgbClr val="00B0F0"/>
                </a:solidFill>
              </a:rPr>
              <a:t>Palpation :</a:t>
            </a:r>
          </a:p>
          <a:p>
            <a:pPr algn="l"/>
            <a:r>
              <a:rPr lang="en-US" sz="2800" b="1" dirty="0"/>
              <a:t>mass</a:t>
            </a:r>
          </a:p>
        </p:txBody>
      </p:sp>
    </p:spTree>
    <p:extLst>
      <p:ext uri="{BB962C8B-B14F-4D97-AF65-F5344CB8AC3E}">
        <p14:creationId xmlns:p14="http://schemas.microsoft.com/office/powerpoint/2010/main" val="198240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109D-9106-F600-8ED1-3D141F07565F}"/>
              </a:ext>
            </a:extLst>
          </p:cNvPr>
          <p:cNvSpPr>
            <a:spLocks noGrp="1"/>
          </p:cNvSpPr>
          <p:nvPr>
            <p:ph type="title"/>
          </p:nvPr>
        </p:nvSpPr>
        <p:spPr/>
        <p:txBody>
          <a:bodyPr/>
          <a:lstStyle/>
          <a:p>
            <a:r>
              <a:rPr lang="en-US" b="1" dirty="0"/>
              <a:t>HCA</a:t>
            </a:r>
          </a:p>
        </p:txBody>
      </p:sp>
      <p:sp>
        <p:nvSpPr>
          <p:cNvPr id="4" name="Rectangle 3">
            <a:extLst>
              <a:ext uri="{FF2B5EF4-FFF2-40B4-BE49-F238E27FC236}">
                <a16:creationId xmlns:a16="http://schemas.microsoft.com/office/drawing/2014/main" id="{E09722F7-28EA-823C-1057-85AA2B40E9A2}"/>
              </a:ext>
            </a:extLst>
          </p:cNvPr>
          <p:cNvSpPr/>
          <p:nvPr/>
        </p:nvSpPr>
        <p:spPr>
          <a:xfrm>
            <a:off x="3939130" y="964666"/>
            <a:ext cx="7414670" cy="52629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5A4997-978E-A7BB-2A57-5D0BE722F9F3}"/>
              </a:ext>
            </a:extLst>
          </p:cNvPr>
          <p:cNvSpPr/>
          <p:nvPr/>
        </p:nvSpPr>
        <p:spPr>
          <a:xfrm>
            <a:off x="408530" y="1741698"/>
            <a:ext cx="3357063" cy="33383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7CE8AC6-FC5B-5012-97D6-B542646F9249}"/>
              </a:ext>
            </a:extLst>
          </p:cNvPr>
          <p:cNvSpPr txBox="1"/>
          <p:nvPr/>
        </p:nvSpPr>
        <p:spPr>
          <a:xfrm>
            <a:off x="582067" y="1855953"/>
            <a:ext cx="2810519" cy="2246769"/>
          </a:xfrm>
          <a:prstGeom prst="rect">
            <a:avLst/>
          </a:prstGeom>
          <a:noFill/>
        </p:spPr>
        <p:txBody>
          <a:bodyPr wrap="square" rtlCol="0">
            <a:spAutoFit/>
          </a:bodyPr>
          <a:lstStyle/>
          <a:p>
            <a:pPr algn="l"/>
            <a:r>
              <a:rPr lang="en-US" sz="2800" b="1" dirty="0"/>
              <a:t>DIAGNOSIS:</a:t>
            </a:r>
          </a:p>
          <a:p>
            <a:pPr marL="514350" indent="-514350" algn="l">
              <a:buFont typeface="+mj-lt"/>
              <a:buAutoNum type="arabicPeriod"/>
            </a:pPr>
            <a:r>
              <a:rPr lang="en-US" sz="2800" b="1" dirty="0"/>
              <a:t>Biopsy</a:t>
            </a:r>
          </a:p>
          <a:p>
            <a:pPr marL="514350" indent="-514350" algn="l">
              <a:buFont typeface="+mj-lt"/>
              <a:buAutoNum type="arabicPeriod"/>
            </a:pPr>
            <a:r>
              <a:rPr lang="en-US" sz="2800" b="1" dirty="0"/>
              <a:t>US</a:t>
            </a:r>
          </a:p>
          <a:p>
            <a:pPr marL="514350" indent="-514350" algn="l">
              <a:buFont typeface="+mj-lt"/>
              <a:buAutoNum type="arabicPeriod"/>
            </a:pPr>
            <a:r>
              <a:rPr lang="en-US" sz="2800" b="1" dirty="0"/>
              <a:t>MRI</a:t>
            </a:r>
          </a:p>
          <a:p>
            <a:pPr marL="514350" indent="-514350" algn="l">
              <a:buFont typeface="+mj-lt"/>
              <a:buAutoNum type="arabicPeriod"/>
            </a:pPr>
            <a:r>
              <a:rPr lang="en-US" sz="2800" b="1" dirty="0"/>
              <a:t>CT</a:t>
            </a:r>
          </a:p>
        </p:txBody>
      </p:sp>
      <p:sp>
        <p:nvSpPr>
          <p:cNvPr id="8" name="TextBox 7">
            <a:extLst>
              <a:ext uri="{FF2B5EF4-FFF2-40B4-BE49-F238E27FC236}">
                <a16:creationId xmlns:a16="http://schemas.microsoft.com/office/drawing/2014/main" id="{B92F09A2-42C7-CDB7-AAA5-A254D319FD7B}"/>
              </a:ext>
            </a:extLst>
          </p:cNvPr>
          <p:cNvSpPr txBox="1"/>
          <p:nvPr/>
        </p:nvSpPr>
        <p:spPr>
          <a:xfrm>
            <a:off x="3939130" y="1027906"/>
            <a:ext cx="7228523" cy="5262979"/>
          </a:xfrm>
          <a:prstGeom prst="rect">
            <a:avLst/>
          </a:prstGeom>
          <a:noFill/>
        </p:spPr>
        <p:txBody>
          <a:bodyPr wrap="square" rtlCol="0">
            <a:spAutoFit/>
          </a:bodyPr>
          <a:lstStyle/>
          <a:p>
            <a:pPr algn="l"/>
            <a:r>
              <a:rPr lang="en-US" sz="2800" b="1" dirty="0"/>
              <a:t>MANAGEMENT:</a:t>
            </a:r>
          </a:p>
          <a:p>
            <a:pPr marL="514350" indent="-514350" algn="l">
              <a:buAutoNum type="arabicPeriod"/>
            </a:pPr>
            <a:r>
              <a:rPr lang="en-US" sz="2800" b="1" dirty="0"/>
              <a:t>GENDER </a:t>
            </a:r>
          </a:p>
          <a:p>
            <a:pPr algn="l"/>
            <a:r>
              <a:rPr lang="en-US" sz="2800" b="1" dirty="0"/>
              <a:t>*female: stop taking  any medicines with estrogen , birth control pills </a:t>
            </a:r>
          </a:p>
          <a:p>
            <a:pPr algn="l"/>
            <a:r>
              <a:rPr lang="en-US" sz="2800" b="1" dirty="0"/>
              <a:t>*males : remove the tumor</a:t>
            </a:r>
          </a:p>
          <a:p>
            <a:pPr algn="l"/>
            <a:r>
              <a:rPr lang="en-US" sz="2800" b="1" dirty="0"/>
              <a:t>2.   SIZE</a:t>
            </a:r>
          </a:p>
          <a:p>
            <a:pPr marL="457200" indent="-457200" algn="l">
              <a:buFont typeface="Arial" panose="020B0604020202020204" pitchFamily="34" charset="0"/>
              <a:buChar char="•"/>
            </a:pPr>
            <a:r>
              <a:rPr lang="en-US" sz="2800" b="1" dirty="0" err="1"/>
              <a:t>Small&amp;no</a:t>
            </a:r>
            <a:r>
              <a:rPr lang="en-US" sz="2800" b="1" dirty="0"/>
              <a:t> symptoms : </a:t>
            </a:r>
            <a:r>
              <a:rPr lang="en-US" sz="2800" dirty="0"/>
              <a:t>keep </a:t>
            </a:r>
            <a:r>
              <a:rPr lang="en-US" sz="2800" dirty="0" err="1"/>
              <a:t>pt</a:t>
            </a:r>
            <a:r>
              <a:rPr lang="en-US" sz="2800" dirty="0"/>
              <a:t> under observation</a:t>
            </a:r>
            <a:endParaRPr lang="en-US" sz="2800" b="1" dirty="0"/>
          </a:p>
          <a:p>
            <a:pPr marL="457200" indent="-457200" algn="l">
              <a:buFont typeface="Arial" panose="020B0604020202020204" pitchFamily="34" charset="0"/>
              <a:buChar char="•"/>
            </a:pPr>
            <a:r>
              <a:rPr lang="en-US" sz="2800" b="1" dirty="0"/>
              <a:t>Small with symptoms : surgical resection </a:t>
            </a:r>
          </a:p>
          <a:p>
            <a:pPr marL="457200" indent="-457200" algn="l">
              <a:buFont typeface="Arial" panose="020B0604020202020204" pitchFamily="34" charset="0"/>
              <a:buChar char="•"/>
            </a:pPr>
            <a:r>
              <a:rPr lang="en-US" sz="2800" b="1" dirty="0"/>
              <a:t>Large:</a:t>
            </a:r>
            <a:r>
              <a:rPr lang="en-US" sz="2800" dirty="0"/>
              <a:t> surgical resection</a:t>
            </a:r>
          </a:p>
          <a:p>
            <a:pPr algn="l"/>
            <a:r>
              <a:rPr lang="en-US" sz="2800" b="1" dirty="0"/>
              <a:t>*</a:t>
            </a:r>
            <a:r>
              <a:rPr lang="en-US" sz="2800" b="1" dirty="0" err="1"/>
              <a:t>Transarterial</a:t>
            </a:r>
            <a:r>
              <a:rPr lang="en-US" sz="2800" b="1" dirty="0"/>
              <a:t> embolization :</a:t>
            </a:r>
            <a:r>
              <a:rPr lang="en-US" sz="2800" dirty="0" err="1"/>
              <a:t>blook</a:t>
            </a:r>
            <a:r>
              <a:rPr lang="en-US" sz="2800" dirty="0"/>
              <a:t> blood flow to the tumor</a:t>
            </a:r>
            <a:endParaRPr lang="en-US" sz="2800" b="1" dirty="0"/>
          </a:p>
        </p:txBody>
      </p:sp>
    </p:spTree>
    <p:extLst>
      <p:ext uri="{BB962C8B-B14F-4D97-AF65-F5344CB8AC3E}">
        <p14:creationId xmlns:p14="http://schemas.microsoft.com/office/powerpoint/2010/main" val="29609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40" t="1555" r="1875"/>
          <a:stretch/>
        </p:blipFill>
        <p:spPr>
          <a:xfrm>
            <a:off x="0" y="0"/>
            <a:ext cx="12192000" cy="6858000"/>
          </a:xfrm>
        </p:spPr>
      </p:pic>
      <p:sp>
        <p:nvSpPr>
          <p:cNvPr id="5" name="TextBox 4"/>
          <p:cNvSpPr txBox="1"/>
          <p:nvPr/>
        </p:nvSpPr>
        <p:spPr>
          <a:xfrm>
            <a:off x="0" y="1459855"/>
            <a:ext cx="2382983" cy="461665"/>
          </a:xfrm>
          <a:prstGeom prst="rect">
            <a:avLst/>
          </a:prstGeom>
          <a:solidFill>
            <a:schemeClr val="bg1"/>
          </a:solidFill>
        </p:spPr>
        <p:txBody>
          <a:bodyPr wrap="square" rtlCol="0">
            <a:spAutoFit/>
          </a:bodyPr>
          <a:lstStyle/>
          <a:p>
            <a:r>
              <a:rPr lang="en-US" sz="2400" b="1" dirty="0"/>
              <a:t>RIGHT LOBE</a:t>
            </a:r>
          </a:p>
        </p:txBody>
      </p:sp>
      <p:cxnSp>
        <p:nvCxnSpPr>
          <p:cNvPr id="6" name="Straight Connector 5">
            <a:extLst>
              <a:ext uri="{FF2B5EF4-FFF2-40B4-BE49-F238E27FC236}">
                <a16:creationId xmlns:a16="http://schemas.microsoft.com/office/drawing/2014/main" id="{48173C00-7089-8063-157A-D905C3340D10}"/>
              </a:ext>
            </a:extLst>
          </p:cNvPr>
          <p:cNvCxnSpPr/>
          <p:nvPr/>
        </p:nvCxnSpPr>
        <p:spPr>
          <a:xfrm>
            <a:off x="7604760" y="4693920"/>
            <a:ext cx="929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E05900AB-5A65-B114-3EF1-66213C3C7FE9}"/>
              </a:ext>
            </a:extLst>
          </p:cNvPr>
          <p:cNvSpPr/>
          <p:nvPr/>
        </p:nvSpPr>
        <p:spPr>
          <a:xfrm>
            <a:off x="7315200" y="4191000"/>
            <a:ext cx="152400" cy="152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99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992979B-2689-7685-65F1-264250F67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759" y="18367"/>
            <a:ext cx="4523338" cy="3996503"/>
          </a:xfrm>
        </p:spPr>
      </p:pic>
      <p:pic>
        <p:nvPicPr>
          <p:cNvPr id="2" name="Picture 2">
            <a:extLst>
              <a:ext uri="{FF2B5EF4-FFF2-40B4-BE49-F238E27FC236}">
                <a16:creationId xmlns:a16="http://schemas.microsoft.com/office/drawing/2014/main" id="{A9508732-5C76-A7EE-CC0C-5A5EFB33ED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99" t="10887" r="18989" b="12961"/>
          <a:stretch/>
        </p:blipFill>
        <p:spPr>
          <a:xfrm>
            <a:off x="3718856" y="3548972"/>
            <a:ext cx="4255760" cy="3309028"/>
          </a:xfrm>
          <a:prstGeom prst="rect">
            <a:avLst/>
          </a:prstGeom>
        </p:spPr>
      </p:pic>
      <p:pic>
        <p:nvPicPr>
          <p:cNvPr id="3" name="Picture 6">
            <a:extLst>
              <a:ext uri="{FF2B5EF4-FFF2-40B4-BE49-F238E27FC236}">
                <a16:creationId xmlns:a16="http://schemas.microsoft.com/office/drawing/2014/main" id="{B5A1132C-58DD-7A13-2EEA-BBB43FD3A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307" y="18367"/>
            <a:ext cx="4755403" cy="3676523"/>
          </a:xfrm>
          <a:prstGeom prst="rect">
            <a:avLst/>
          </a:prstGeom>
        </p:spPr>
      </p:pic>
    </p:spTree>
    <p:extLst>
      <p:ext uri="{BB962C8B-B14F-4D97-AF65-F5344CB8AC3E}">
        <p14:creationId xmlns:p14="http://schemas.microsoft.com/office/powerpoint/2010/main" val="580098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891" y="1464108"/>
            <a:ext cx="9144000" cy="2387600"/>
          </a:xfrm>
          <a:solidFill>
            <a:schemeClr val="bg1">
              <a:lumMod val="65000"/>
            </a:schemeClr>
          </a:solidFill>
        </p:spPr>
        <p:txBody>
          <a:bodyPr/>
          <a:lstStyle/>
          <a:p>
            <a:r>
              <a:rPr lang="en-US" dirty="0">
                <a:ea typeface="Calibri Light"/>
                <a:cs typeface="Calibri Light"/>
              </a:rPr>
              <a:t>Focal nodular hyperplasia</a:t>
            </a:r>
            <a:br>
              <a:rPr lang="ar-JO" dirty="0">
                <a:ea typeface="Calibri Light"/>
                <a:cs typeface="Calibri Light"/>
              </a:rPr>
            </a:br>
            <a:endParaRPr lang="en-US" dirty="0"/>
          </a:p>
        </p:txBody>
      </p:sp>
    </p:spTree>
    <p:extLst>
      <p:ext uri="{BB962C8B-B14F-4D97-AF65-F5344CB8AC3E}">
        <p14:creationId xmlns:p14="http://schemas.microsoft.com/office/powerpoint/2010/main" val="800312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DCA62-5BE7-9F4F-9D3E-BADDD65E313F}"/>
              </a:ext>
            </a:extLst>
          </p:cNvPr>
          <p:cNvSpPr>
            <a:spLocks noGrp="1"/>
          </p:cNvSpPr>
          <p:nvPr>
            <p:ph idx="1"/>
          </p:nvPr>
        </p:nvSpPr>
        <p:spPr/>
        <p:txBody>
          <a:bodyPr vert="horz" lIns="91440" tIns="45720" rIns="91440" bIns="45720" rtlCol="0" anchor="t">
            <a:normAutofit/>
          </a:bodyPr>
          <a:lstStyle/>
          <a:p>
            <a:r>
              <a:rPr lang="en-US" dirty="0">
                <a:ea typeface="+mn-lt"/>
                <a:cs typeface="+mn-lt"/>
              </a:rPr>
              <a:t>Is a regenerative mass lesion of the liver and the second most common benign liver lesion (the most common is a </a:t>
            </a:r>
            <a:r>
              <a:rPr lang="en-US" dirty="0">
                <a:ea typeface="+mn-lt"/>
                <a:cs typeface="+mn-lt"/>
                <a:hlinkClick r:id="rId2"/>
              </a:rPr>
              <a:t>hemangioma</a:t>
            </a:r>
            <a:r>
              <a:rPr lang="en-US" dirty="0">
                <a:ea typeface="+mn-lt"/>
                <a:cs typeface="+mn-lt"/>
              </a:rPr>
              <a:t>). Many focal nodular hyperplasia have characteristic radiographic features on multimodality imaging, but some lesions may be atypical in appearance. They are typically asymptomatic lesions, usually requiring no treatment. </a:t>
            </a:r>
            <a:endParaRPr lang="en-US" dirty="0"/>
          </a:p>
        </p:txBody>
      </p:sp>
    </p:spTree>
    <p:extLst>
      <p:ext uri="{BB962C8B-B14F-4D97-AF65-F5344CB8AC3E}">
        <p14:creationId xmlns:p14="http://schemas.microsoft.com/office/powerpoint/2010/main" val="169438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7F4E-169E-D6B4-E67E-1A2996B186D8}"/>
              </a:ext>
            </a:extLst>
          </p:cNvPr>
          <p:cNvSpPr>
            <a:spLocks noGrp="1"/>
          </p:cNvSpPr>
          <p:nvPr>
            <p:ph type="title"/>
          </p:nvPr>
        </p:nvSpPr>
        <p:spPr>
          <a:xfrm>
            <a:off x="61823" y="34445"/>
            <a:ext cx="10515600" cy="1325563"/>
          </a:xfrm>
        </p:spPr>
        <p:txBody>
          <a:bodyPr/>
          <a:lstStyle/>
          <a:p>
            <a:r>
              <a:rPr lang="en-US" b="1" dirty="0"/>
              <a:t>Epidemiology</a:t>
            </a:r>
            <a:endParaRPr lang="en-US" dirty="0"/>
          </a:p>
        </p:txBody>
      </p:sp>
      <p:sp>
        <p:nvSpPr>
          <p:cNvPr id="3" name="Content Placeholder 2">
            <a:extLst>
              <a:ext uri="{FF2B5EF4-FFF2-40B4-BE49-F238E27FC236}">
                <a16:creationId xmlns:a16="http://schemas.microsoft.com/office/drawing/2014/main" id="{7E577B5F-AD16-AB74-C166-E293A531FB6E}"/>
              </a:ext>
            </a:extLst>
          </p:cNvPr>
          <p:cNvSpPr>
            <a:spLocks noGrp="1"/>
          </p:cNvSpPr>
          <p:nvPr>
            <p:ph idx="1"/>
          </p:nvPr>
        </p:nvSpPr>
        <p:spPr>
          <a:xfrm>
            <a:off x="234351" y="1092381"/>
            <a:ext cx="11823939" cy="5573412"/>
          </a:xfrm>
        </p:spPr>
        <p:txBody>
          <a:bodyPr vert="horz" lIns="91440" tIns="45720" rIns="91440" bIns="45720" rtlCol="0" anchor="t">
            <a:normAutofit/>
          </a:bodyPr>
          <a:lstStyle/>
          <a:p>
            <a:pPr marL="0" indent="0">
              <a:buNone/>
            </a:pPr>
            <a:endParaRPr lang="en-US">
              <a:ea typeface="Calibri"/>
              <a:cs typeface="Calibri"/>
            </a:endParaRPr>
          </a:p>
          <a:p>
            <a:r>
              <a:rPr lang="en-US" dirty="0">
                <a:ea typeface="Calibri"/>
                <a:cs typeface="Calibri"/>
              </a:rPr>
              <a:t>Considered the second most common benign tumor</a:t>
            </a:r>
          </a:p>
          <a:p>
            <a:r>
              <a:rPr lang="en-US" dirty="0">
                <a:ea typeface="Calibri"/>
                <a:cs typeface="Calibri"/>
              </a:rPr>
              <a:t>Affect female of the reproductive age more than male </a:t>
            </a:r>
          </a:p>
          <a:p>
            <a:r>
              <a:rPr lang="en-US" dirty="0">
                <a:ea typeface="Calibri"/>
                <a:cs typeface="Calibri"/>
              </a:rPr>
              <a:t>There is an association with OCP use but not as strong as hepatocellular adenoma </a:t>
            </a:r>
          </a:p>
          <a:p>
            <a:r>
              <a:rPr lang="en-US" dirty="0">
                <a:ea typeface="+mn-lt"/>
                <a:cs typeface="+mn-lt"/>
              </a:rPr>
              <a:t>isolated occurrence is the most common but up to 20% of cases may be multiple and can occur with other lesions such as hemangiomas</a:t>
            </a:r>
          </a:p>
          <a:p>
            <a:pPr>
              <a:buNone/>
            </a:pPr>
            <a:r>
              <a:rPr lang="en-US" dirty="0">
                <a:ea typeface="+mn-lt"/>
                <a:cs typeface="+mn-lt"/>
              </a:rPr>
              <a:t>An association with other benign lesions is commonly seen (~25%) </a:t>
            </a:r>
            <a:r>
              <a:rPr lang="en-US" baseline="30000" dirty="0">
                <a:ea typeface="+mn-lt"/>
                <a:cs typeface="+mn-lt"/>
              </a:rPr>
              <a:t>8</a:t>
            </a:r>
            <a:r>
              <a:rPr lang="en-US" dirty="0">
                <a:ea typeface="+mn-lt"/>
                <a:cs typeface="+mn-lt"/>
              </a:rPr>
              <a:t>:</a:t>
            </a:r>
            <a:endParaRPr lang="en-US" dirty="0"/>
          </a:p>
          <a:p>
            <a:pPr>
              <a:buFont typeface="Arial"/>
              <a:buChar char="•"/>
            </a:pPr>
            <a:r>
              <a:rPr lang="en-US" dirty="0">
                <a:ea typeface="+mn-lt"/>
                <a:cs typeface="+mn-lt"/>
                <a:hlinkClick r:id="rId2"/>
              </a:rPr>
              <a:t>hepatic hemangioma</a:t>
            </a:r>
            <a:r>
              <a:rPr lang="en-US" dirty="0">
                <a:ea typeface="+mn-lt"/>
                <a:cs typeface="+mn-lt"/>
              </a:rPr>
              <a:t> (most common) </a:t>
            </a:r>
            <a:r>
              <a:rPr lang="en-US" baseline="30000" dirty="0">
                <a:ea typeface="+mn-lt"/>
                <a:cs typeface="+mn-lt"/>
              </a:rPr>
              <a:t>6</a:t>
            </a:r>
            <a:endParaRPr lang="en-US" dirty="0"/>
          </a:p>
          <a:p>
            <a:pPr>
              <a:buFont typeface="Arial"/>
              <a:buChar char="•"/>
            </a:pPr>
            <a:r>
              <a:rPr lang="en-US" dirty="0">
                <a:ea typeface="+mn-lt"/>
                <a:cs typeface="+mn-lt"/>
                <a:hlinkClick r:id="rId3"/>
              </a:rPr>
              <a:t>hereditary hemorrhagic telangiectasia</a:t>
            </a:r>
            <a:endParaRPr lang="en-US"/>
          </a:p>
          <a:p>
            <a:pPr>
              <a:buFont typeface="Arial"/>
              <a:buChar char="•"/>
            </a:pPr>
            <a:r>
              <a:rPr lang="en-US" dirty="0">
                <a:ea typeface="+mn-lt"/>
                <a:cs typeface="+mn-lt"/>
                <a:hlinkClick r:id="rId4"/>
              </a:rPr>
              <a:t>arteriovenous malformation (AVM)</a:t>
            </a:r>
            <a:endParaRPr lang="en-US"/>
          </a:p>
          <a:p>
            <a:pPr marL="0" indent="0">
              <a:buNone/>
            </a:pPr>
            <a:endParaRPr lang="en-US" dirty="0">
              <a:ea typeface="Calibri"/>
              <a:cs typeface="Calibri"/>
            </a:endParaRPr>
          </a:p>
        </p:txBody>
      </p:sp>
    </p:spTree>
    <p:extLst>
      <p:ext uri="{BB962C8B-B14F-4D97-AF65-F5344CB8AC3E}">
        <p14:creationId xmlns:p14="http://schemas.microsoft.com/office/powerpoint/2010/main" val="1355270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6578C-7F19-90A8-51D7-4EE55A33AE69}"/>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Morphology : </a:t>
            </a:r>
          </a:p>
          <a:p>
            <a:pPr indent="-228600">
              <a:buFont typeface="Arial" panose="020B0604020202020204" pitchFamily="34" charset="0"/>
              <a:buChar char="•"/>
            </a:pPr>
            <a:r>
              <a:rPr lang="en-US" sz="2000" dirty="0"/>
              <a:t>Appears as well demarcated poorly encapsulated nodule ranging up to many centimeters in diameter</a:t>
            </a:r>
          </a:p>
          <a:p>
            <a:pPr indent="-228600">
              <a:buFont typeface="Arial" panose="020B0604020202020204" pitchFamily="34" charset="0"/>
              <a:buChar char="•"/>
            </a:pPr>
            <a:r>
              <a:rPr lang="en-US" sz="2000" dirty="0"/>
              <a:t>It present as a mass lesion in an otherwise normal liver most frequently in young to middle age adults </a:t>
            </a:r>
          </a:p>
          <a:p>
            <a:pPr indent="-228600">
              <a:buFont typeface="Arial" panose="020B0604020202020204" pitchFamily="34" charset="0"/>
              <a:buChar char="•"/>
            </a:pPr>
            <a:r>
              <a:rPr lang="en-US" sz="2000" dirty="0"/>
              <a:t>There is a central gray-white depressed stellate</a:t>
            </a:r>
          </a:p>
        </p:txBody>
      </p:sp>
      <p:pic>
        <p:nvPicPr>
          <p:cNvPr id="5" name="Picture 5" descr="Map&#10;&#10;Description automatically generated">
            <a:extLst>
              <a:ext uri="{FF2B5EF4-FFF2-40B4-BE49-F238E27FC236}">
                <a16:creationId xmlns:a16="http://schemas.microsoft.com/office/drawing/2014/main" id="{49C44926-7642-BE88-DF12-900F06AC67DF}"/>
              </a:ext>
            </a:extLst>
          </p:cNvPr>
          <p:cNvPicPr>
            <a:picLocks noGrp="1" noChangeAspect="1"/>
          </p:cNvPicPr>
          <p:nvPr>
            <p:ph type="pic" idx="1"/>
          </p:nvPr>
        </p:nvPicPr>
        <p:blipFill rotWithShape="1">
          <a:blip r:embed="rId2"/>
          <a:srcRect l="2128" r="20604" b="1"/>
          <a:stretch/>
        </p:blipFill>
        <p:spPr>
          <a:xfrm>
            <a:off x="5977788" y="799352"/>
            <a:ext cx="5425410" cy="5259296"/>
          </a:xfrm>
          <a:prstGeom prst="rect">
            <a:avLst/>
          </a:prstGeom>
        </p:spPr>
      </p:pic>
    </p:spTree>
    <p:extLst>
      <p:ext uri="{BB962C8B-B14F-4D97-AF65-F5344CB8AC3E}">
        <p14:creationId xmlns:p14="http://schemas.microsoft.com/office/powerpoint/2010/main" val="98632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5F3F1-8079-5769-3D0B-95CF611A7AB2}"/>
              </a:ext>
            </a:extLst>
          </p:cNvPr>
          <p:cNvSpPr>
            <a:spLocks noGrp="1"/>
          </p:cNvSpPr>
          <p:nvPr>
            <p:ph idx="1"/>
          </p:nvPr>
        </p:nvSpPr>
        <p:spPr>
          <a:xfrm>
            <a:off x="182418" y="813356"/>
            <a:ext cx="10515600" cy="4955187"/>
          </a:xfrm>
        </p:spPr>
        <p:txBody>
          <a:bodyPr vert="horz" lIns="91440" tIns="45720" rIns="91440" bIns="45720" rtlCol="0" anchor="t">
            <a:normAutofit/>
          </a:bodyPr>
          <a:lstStyle/>
          <a:p>
            <a:r>
              <a:rPr lang="en-US" dirty="0">
                <a:ea typeface="+mn-lt"/>
                <a:cs typeface="+mn-lt"/>
              </a:rPr>
              <a:t>Focal nodular hyperplasia are either found incidentally on imaging or present due to mass effect, with right upper quadrant pain in 20% . Unlike </a:t>
            </a:r>
            <a:r>
              <a:rPr lang="en-US" dirty="0">
                <a:ea typeface="+mn-lt"/>
                <a:cs typeface="+mn-lt"/>
                <a:hlinkClick r:id="rId2"/>
              </a:rPr>
              <a:t>hepatic adenomas</a:t>
            </a:r>
            <a:r>
              <a:rPr lang="en-US" dirty="0">
                <a:ea typeface="+mn-lt"/>
                <a:cs typeface="+mn-lt"/>
              </a:rPr>
              <a:t>, complication by spontaneous rupture and hemorrhage is rare .</a:t>
            </a:r>
          </a:p>
          <a:p>
            <a:r>
              <a:rPr lang="en-US" dirty="0">
                <a:ea typeface="Calibri"/>
                <a:cs typeface="Calibri"/>
              </a:rPr>
              <a:t>FNH is divided into two type:</a:t>
            </a:r>
          </a:p>
          <a:p>
            <a:r>
              <a:rPr lang="en-US" dirty="0">
                <a:ea typeface="Calibri"/>
                <a:cs typeface="Calibri"/>
              </a:rPr>
              <a:t>Typical : a </a:t>
            </a:r>
            <a:r>
              <a:rPr lang="en-US" dirty="0">
                <a:ea typeface="+mn-lt"/>
                <a:cs typeface="+mn-lt"/>
              </a:rPr>
              <a:t> mass which is often quite large with well-circumscribed margins but poorly encapsulated. A characteristic feature is a prominent central scar</a:t>
            </a:r>
          </a:p>
          <a:p>
            <a:r>
              <a:rPr lang="en-US" dirty="0">
                <a:ea typeface="Calibri"/>
                <a:cs typeface="Calibri"/>
              </a:rPr>
              <a:t>Atypical : </a:t>
            </a:r>
            <a:r>
              <a:rPr lang="en-US" dirty="0">
                <a:ea typeface="+mn-lt"/>
                <a:cs typeface="+mn-lt"/>
              </a:rPr>
              <a:t>a lesion which lacks the central scar and central artery</a:t>
            </a:r>
            <a:endParaRPr lang="en-US" dirty="0">
              <a:ea typeface="Calibri"/>
              <a:cs typeface="Calibri"/>
            </a:endParaRPr>
          </a:p>
        </p:txBody>
      </p:sp>
    </p:spTree>
    <p:extLst>
      <p:ext uri="{BB962C8B-B14F-4D97-AF65-F5344CB8AC3E}">
        <p14:creationId xmlns:p14="http://schemas.microsoft.com/office/powerpoint/2010/main" val="520522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E0F2-19CB-6932-5514-63BCF3F50C9C}"/>
              </a:ext>
            </a:extLst>
          </p:cNvPr>
          <p:cNvSpPr>
            <a:spLocks noGrp="1"/>
          </p:cNvSpPr>
          <p:nvPr>
            <p:ph type="title"/>
          </p:nvPr>
        </p:nvSpPr>
        <p:spPr/>
        <p:txBody>
          <a:bodyPr/>
          <a:lstStyle/>
          <a:p>
            <a:r>
              <a:rPr lang="en-US" dirty="0">
                <a:ea typeface="Calibri Light"/>
                <a:cs typeface="Calibri Light"/>
              </a:rPr>
              <a:t>Diagnosis :</a:t>
            </a:r>
            <a:endParaRPr lang="en-US" dirty="0"/>
          </a:p>
        </p:txBody>
      </p:sp>
      <p:sp>
        <p:nvSpPr>
          <p:cNvPr id="3" name="Content Placeholder 2">
            <a:extLst>
              <a:ext uri="{FF2B5EF4-FFF2-40B4-BE49-F238E27FC236}">
                <a16:creationId xmlns:a16="http://schemas.microsoft.com/office/drawing/2014/main" id="{96361FC1-CF26-D549-1220-3BEDF6ED2D3F}"/>
              </a:ext>
            </a:extLst>
          </p:cNvPr>
          <p:cNvSpPr>
            <a:spLocks noGrp="1"/>
          </p:cNvSpPr>
          <p:nvPr>
            <p:ph idx="1"/>
          </p:nvPr>
        </p:nvSpPr>
        <p:spPr/>
        <p:txBody>
          <a:bodyPr vert="horz" lIns="91440" tIns="45720" rIns="91440" bIns="45720" rtlCol="0" anchor="t">
            <a:normAutofit/>
          </a:bodyPr>
          <a:lstStyle/>
          <a:p>
            <a:r>
              <a:rPr lang="en-US" dirty="0">
                <a:ea typeface="Calibri"/>
                <a:cs typeface="Calibri"/>
              </a:rPr>
              <a:t>FNH is diagnosed by ultrasound ,CT scan , MRI , and biopsy </a:t>
            </a:r>
          </a:p>
          <a:p>
            <a:r>
              <a:rPr lang="en-US" sz="3600" dirty="0">
                <a:ea typeface="Calibri"/>
                <a:cs typeface="Calibri"/>
              </a:rPr>
              <a:t>1) Ultrasound : </a:t>
            </a:r>
            <a:r>
              <a:rPr lang="en-US" dirty="0">
                <a:ea typeface="+mn-lt"/>
                <a:cs typeface="+mn-lt"/>
              </a:rPr>
              <a:t>The echogenicity of both focal nodular hyperplasia and its scar is variable, and it may be difficult to detect on ultrasound. Some lesions are well-marginated and easily seen whereas others are isoechoic with surrounding liver.</a:t>
            </a:r>
            <a:r>
              <a:rPr lang="en-US" sz="3600" dirty="0">
                <a:ea typeface="+mn-lt"/>
                <a:cs typeface="+mn-lt"/>
              </a:rPr>
              <a:t> </a:t>
            </a:r>
          </a:p>
          <a:p>
            <a:r>
              <a:rPr lang="en-US" dirty="0">
                <a:ea typeface="+mn-lt"/>
                <a:cs typeface="+mn-lt"/>
              </a:rPr>
              <a:t>On color doppler examination : Detectable lesions characteristically demonstrate a central scar with displacement of peripheral vasculature</a:t>
            </a:r>
          </a:p>
        </p:txBody>
      </p:sp>
    </p:spTree>
    <p:extLst>
      <p:ext uri="{BB962C8B-B14F-4D97-AF65-F5344CB8AC3E}">
        <p14:creationId xmlns:p14="http://schemas.microsoft.com/office/powerpoint/2010/main" val="1624038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40ACB-D498-26CC-70D3-7D466203B2F5}"/>
              </a:ext>
            </a:extLst>
          </p:cNvPr>
          <p:cNvSpPr>
            <a:spLocks noGrp="1"/>
          </p:cNvSpPr>
          <p:nvPr>
            <p:ph idx="4294967295"/>
          </p:nvPr>
        </p:nvSpPr>
        <p:spPr>
          <a:xfrm>
            <a:off x="43132" y="100342"/>
            <a:ext cx="12384656" cy="6580068"/>
          </a:xfrm>
        </p:spPr>
        <p:txBody>
          <a:bodyPr vert="horz" lIns="91440" tIns="45720" rIns="91440" bIns="45720" rtlCol="0" anchor="t">
            <a:normAutofit fontScale="92500" lnSpcReduction="10000"/>
          </a:bodyPr>
          <a:lstStyle/>
          <a:p>
            <a:r>
              <a:rPr lang="en-US" sz="4400" dirty="0">
                <a:ea typeface="Calibri"/>
                <a:cs typeface="Calibri"/>
              </a:rPr>
              <a:t>2)CT scan :</a:t>
            </a:r>
            <a:r>
              <a:rPr lang="en-US" sz="4400" dirty="0">
                <a:ea typeface="+mn-lt"/>
                <a:cs typeface="+mn-lt"/>
              </a:rPr>
              <a:t> </a:t>
            </a:r>
            <a:r>
              <a:rPr lang="en-US" dirty="0">
                <a:ea typeface="+mn-lt"/>
                <a:cs typeface="+mn-lt"/>
              </a:rPr>
              <a:t>On the non-contrast series, the lesion is usually hypo- or </a:t>
            </a:r>
            <a:r>
              <a:rPr lang="en-US" dirty="0" err="1">
                <a:ea typeface="+mn-lt"/>
                <a:cs typeface="+mn-lt"/>
              </a:rPr>
              <a:t>isoattenuating</a:t>
            </a:r>
            <a:r>
              <a:rPr lang="en-US" dirty="0">
                <a:ea typeface="+mn-lt"/>
                <a:cs typeface="+mn-lt"/>
              </a:rPr>
              <a:t> but may appear hyperattenuating if the rest of the liver is fatty. A hypoattenuating central scar can be seen in up to 60% of lesions &gt;3 cm in size </a:t>
            </a:r>
            <a:r>
              <a:rPr lang="en-US" baseline="30000" dirty="0">
                <a:ea typeface="+mn-lt"/>
                <a:cs typeface="+mn-lt"/>
              </a:rPr>
              <a:t>4</a:t>
            </a:r>
            <a:r>
              <a:rPr lang="en-US" dirty="0">
                <a:ea typeface="+mn-lt"/>
                <a:cs typeface="+mn-lt"/>
              </a:rPr>
              <a:t>.</a:t>
            </a:r>
            <a:endParaRPr lang="en-US" dirty="0">
              <a:ea typeface="Calibri"/>
              <a:cs typeface="Calibri"/>
            </a:endParaRPr>
          </a:p>
          <a:p>
            <a:r>
              <a:rPr lang="en-US" dirty="0">
                <a:ea typeface="+mn-lt"/>
                <a:cs typeface="+mn-lt"/>
              </a:rPr>
              <a:t>Focal nodular hyperplasia demonstrates bright homogeneous arterial contrast enhancement except for the central scar which remains hypoattenuating </a:t>
            </a:r>
            <a:r>
              <a:rPr lang="en-US" baseline="30000" dirty="0">
                <a:ea typeface="+mn-lt"/>
                <a:cs typeface="+mn-lt"/>
              </a:rPr>
              <a:t>4</a:t>
            </a:r>
            <a:r>
              <a:rPr lang="en-US" dirty="0">
                <a:ea typeface="+mn-lt"/>
                <a:cs typeface="+mn-lt"/>
              </a:rPr>
              <a:t>. Enlarged central arteries may be seen. </a:t>
            </a:r>
            <a:endParaRPr lang="en-US" dirty="0"/>
          </a:p>
          <a:p>
            <a:r>
              <a:rPr lang="en-US" sz="4400" dirty="0">
                <a:ea typeface="Calibri" panose="020F0502020204030204"/>
                <a:cs typeface="Calibri" panose="020F0502020204030204"/>
              </a:rPr>
              <a:t>3)MRI :</a:t>
            </a:r>
            <a:r>
              <a:rPr lang="en-US" dirty="0">
                <a:ea typeface="+mn-lt"/>
                <a:cs typeface="+mn-lt"/>
                <a:hlinkClick r:id="rId2"/>
              </a:rPr>
              <a:t>Liver MRI</a:t>
            </a:r>
            <a:r>
              <a:rPr lang="en-US" dirty="0">
                <a:ea typeface="+mn-lt"/>
                <a:cs typeface="+mn-lt"/>
              </a:rPr>
              <a:t> is both sensitive (70%) and specific (98%). </a:t>
            </a:r>
          </a:p>
          <a:p>
            <a:r>
              <a:rPr lang="en-US" b="1" dirty="0">
                <a:ea typeface="+mn-lt"/>
                <a:cs typeface="+mn-lt"/>
              </a:rPr>
              <a:t>T1</a:t>
            </a:r>
            <a:endParaRPr lang="en-US" dirty="0">
              <a:ea typeface="Calibri" panose="020F0502020204030204"/>
              <a:cs typeface="Calibri" panose="020F0502020204030204"/>
            </a:endParaRPr>
          </a:p>
          <a:p>
            <a:pPr lvl="1"/>
            <a:r>
              <a:rPr lang="en-US" sz="2800" dirty="0">
                <a:ea typeface="+mn-lt"/>
                <a:cs typeface="+mn-lt"/>
              </a:rPr>
              <a:t>iso to moderately hypointense</a:t>
            </a:r>
            <a:endParaRPr lang="en-US" sz="2800" dirty="0">
              <a:ea typeface="Calibri"/>
              <a:cs typeface="Calibri"/>
            </a:endParaRPr>
          </a:p>
          <a:p>
            <a:pPr lvl="1"/>
            <a:r>
              <a:rPr lang="en-US" sz="2800" dirty="0">
                <a:ea typeface="+mn-lt"/>
                <a:cs typeface="+mn-lt"/>
              </a:rPr>
              <a:t>hypointense central scar</a:t>
            </a:r>
            <a:endParaRPr lang="en-US" sz="2800" dirty="0">
              <a:ea typeface="Calibri"/>
              <a:cs typeface="Calibri"/>
            </a:endParaRPr>
          </a:p>
          <a:p>
            <a:r>
              <a:rPr lang="en-US" b="1" dirty="0">
                <a:ea typeface="+mn-lt"/>
                <a:cs typeface="+mn-lt"/>
              </a:rPr>
              <a:t>T2</a:t>
            </a:r>
            <a:endParaRPr lang="en-US" dirty="0"/>
          </a:p>
          <a:p>
            <a:pPr lvl="1"/>
            <a:r>
              <a:rPr lang="en-US" sz="2800" dirty="0">
                <a:ea typeface="+mn-lt"/>
                <a:cs typeface="+mn-lt"/>
              </a:rPr>
              <a:t>iso to somewhat hyperintense</a:t>
            </a:r>
            <a:endParaRPr lang="en-US" sz="2800" dirty="0">
              <a:ea typeface="Calibri"/>
              <a:cs typeface="Calibri"/>
            </a:endParaRPr>
          </a:p>
          <a:p>
            <a:pPr lvl="1"/>
            <a:r>
              <a:rPr lang="en-US" sz="2800" dirty="0">
                <a:ea typeface="+mn-lt"/>
                <a:cs typeface="+mn-lt"/>
              </a:rPr>
              <a:t>hyperintense central scar</a:t>
            </a:r>
            <a:endParaRPr lang="en-US" sz="2800" dirty="0">
              <a:ea typeface="Calibri"/>
              <a:cs typeface="Calibri"/>
            </a:endParaRPr>
          </a:p>
          <a:p>
            <a:pPr marL="0" indent="0">
              <a:buNone/>
            </a:pPr>
            <a:br>
              <a:rPr lang="en-US" dirty="0"/>
            </a:br>
            <a:endParaRPr lang="en-US" dirty="0"/>
          </a:p>
        </p:txBody>
      </p:sp>
    </p:spTree>
    <p:extLst>
      <p:ext uri="{BB962C8B-B14F-4D97-AF65-F5344CB8AC3E}">
        <p14:creationId xmlns:p14="http://schemas.microsoft.com/office/powerpoint/2010/main" val="3743640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8396-DF29-BEC4-E14B-B165B6B196A0}"/>
              </a:ext>
            </a:extLst>
          </p:cNvPr>
          <p:cNvSpPr>
            <a:spLocks noGrp="1"/>
          </p:cNvSpPr>
          <p:nvPr>
            <p:ph type="title"/>
          </p:nvPr>
        </p:nvSpPr>
        <p:spPr>
          <a:xfrm>
            <a:off x="378125" y="178219"/>
            <a:ext cx="10515600" cy="1325563"/>
          </a:xfrm>
        </p:spPr>
        <p:txBody>
          <a:bodyPr/>
          <a:lstStyle/>
          <a:p>
            <a:r>
              <a:rPr lang="en-US">
                <a:ea typeface="Calibri Light"/>
                <a:cs typeface="Calibri Light"/>
              </a:rPr>
              <a:t>Differential diagnosis:</a:t>
            </a:r>
            <a:endParaRPr lang="en-US" dirty="0"/>
          </a:p>
        </p:txBody>
      </p:sp>
      <p:sp>
        <p:nvSpPr>
          <p:cNvPr id="3" name="Content Placeholder 2">
            <a:extLst>
              <a:ext uri="{FF2B5EF4-FFF2-40B4-BE49-F238E27FC236}">
                <a16:creationId xmlns:a16="http://schemas.microsoft.com/office/drawing/2014/main" id="{759898F6-3977-735A-1292-EC47244C072B}"/>
              </a:ext>
            </a:extLst>
          </p:cNvPr>
          <p:cNvSpPr>
            <a:spLocks noGrp="1"/>
          </p:cNvSpPr>
          <p:nvPr>
            <p:ph idx="1"/>
          </p:nvPr>
        </p:nvSpPr>
        <p:spPr>
          <a:xfrm>
            <a:off x="219974" y="1308041"/>
            <a:ext cx="11133826" cy="5357752"/>
          </a:xfrm>
        </p:spPr>
        <p:txBody>
          <a:bodyPr vert="horz" lIns="91440" tIns="45720" rIns="91440" bIns="45720" rtlCol="0" anchor="t">
            <a:normAutofit/>
          </a:bodyPr>
          <a:lstStyle/>
          <a:p>
            <a:r>
              <a:rPr lang="en-US" dirty="0">
                <a:ea typeface="Calibri"/>
                <a:cs typeface="Calibri"/>
              </a:rPr>
              <a:t>1.</a:t>
            </a:r>
            <a:r>
              <a:rPr lang="en-US" u="sng" dirty="0">
                <a:ea typeface="+mn-lt"/>
                <a:cs typeface="+mn-lt"/>
                <a:hlinkClick r:id="rId2"/>
              </a:rPr>
              <a:t>hepatic adenoma</a:t>
            </a:r>
            <a:r>
              <a:rPr lang="en-US" dirty="0">
                <a:ea typeface="+mn-lt"/>
                <a:cs typeface="+mn-lt"/>
              </a:rPr>
              <a:t>:differ on CT scan</a:t>
            </a:r>
          </a:p>
          <a:p>
            <a:r>
              <a:rPr lang="en-US" dirty="0">
                <a:ea typeface="Calibri" panose="020F0502020204030204"/>
                <a:cs typeface="Calibri" panose="020F0502020204030204"/>
              </a:rPr>
              <a:t>2.</a:t>
            </a:r>
            <a:r>
              <a:rPr lang="en-US" dirty="0">
                <a:ea typeface="+mn-lt"/>
                <a:cs typeface="+mn-lt"/>
                <a:hlinkClick r:id="rId3"/>
              </a:rPr>
              <a:t>hepatocellular carcinoma (HCC)</a:t>
            </a:r>
            <a:r>
              <a:rPr lang="en-US" dirty="0">
                <a:ea typeface="+mn-lt"/>
                <a:cs typeface="+mn-lt"/>
              </a:rPr>
              <a:t>: usually in cirrhosis; vascular invasion </a:t>
            </a:r>
            <a:endParaRPr lang="en-US" dirty="0">
              <a:ea typeface="Calibri" panose="020F0502020204030204"/>
              <a:cs typeface="Calibri" panose="020F0502020204030204"/>
            </a:endParaRPr>
          </a:p>
          <a:p>
            <a:r>
              <a:rPr lang="en-US" dirty="0">
                <a:ea typeface="Calibri" panose="020F0502020204030204"/>
                <a:cs typeface="Calibri" panose="020F0502020204030204"/>
              </a:rPr>
              <a:t>3.</a:t>
            </a:r>
            <a:r>
              <a:rPr lang="en-US" u="sng" dirty="0">
                <a:solidFill>
                  <a:srgbClr val="0066CC"/>
                </a:solidFill>
                <a:ea typeface="+mn-lt"/>
                <a:cs typeface="+mn-lt"/>
              </a:rPr>
              <a:t>fibrolamellar (FL) hepatocellular carcinoma</a:t>
            </a:r>
            <a:r>
              <a:rPr lang="en-US" u="sng" dirty="0">
                <a:ea typeface="+mn-lt"/>
                <a:cs typeface="+mn-lt"/>
              </a:rPr>
              <a:t> : larger ,calcified and differ on MRI </a:t>
            </a:r>
          </a:p>
          <a:p>
            <a:r>
              <a:rPr lang="en-US" u="sng" dirty="0">
                <a:ea typeface="Calibri" panose="020F0502020204030204"/>
                <a:cs typeface="Calibri" panose="020F0502020204030204"/>
              </a:rPr>
              <a:t>4.</a:t>
            </a:r>
            <a:r>
              <a:rPr lang="en-US" u="sng" dirty="0">
                <a:ea typeface="+mn-lt"/>
                <a:cs typeface="+mn-lt"/>
                <a:hlinkClick r:id="rId4"/>
              </a:rPr>
              <a:t>hepatic hemangioma</a:t>
            </a:r>
            <a:r>
              <a:rPr lang="en-US" dirty="0">
                <a:ea typeface="+mn-lt"/>
                <a:cs typeface="+mn-lt"/>
              </a:rPr>
              <a:t>:no central scar </a:t>
            </a:r>
          </a:p>
          <a:p>
            <a:r>
              <a:rPr lang="en-US" dirty="0">
                <a:ea typeface="Calibri" panose="020F0502020204030204"/>
                <a:cs typeface="Calibri" panose="020F0502020204030204"/>
              </a:rPr>
              <a:t>5.</a:t>
            </a:r>
            <a:r>
              <a:rPr lang="en-US" dirty="0">
                <a:ea typeface="+mn-lt"/>
                <a:cs typeface="+mn-lt"/>
                <a:hlinkClick r:id="rId5"/>
              </a:rPr>
              <a:t>hypervascular hepatic metastases</a:t>
            </a:r>
            <a:r>
              <a:rPr lang="en-US" dirty="0">
                <a:ea typeface="+mn-lt"/>
                <a:cs typeface="+mn-lt"/>
              </a:rPr>
              <a:t>: older patients with known primary tumor</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9053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7EDE-F7D0-269D-B6E3-A6A059AFE27F}"/>
              </a:ext>
            </a:extLst>
          </p:cNvPr>
          <p:cNvSpPr>
            <a:spLocks noGrp="1"/>
          </p:cNvSpPr>
          <p:nvPr>
            <p:ph type="title"/>
          </p:nvPr>
        </p:nvSpPr>
        <p:spPr>
          <a:solidFill>
            <a:schemeClr val="bg1">
              <a:lumMod val="65000"/>
            </a:schemeClr>
          </a:solidFill>
        </p:spPr>
        <p:txBody>
          <a:bodyPr/>
          <a:lstStyle/>
          <a:p>
            <a:r>
              <a:rPr lang="en-US" dirty="0">
                <a:ea typeface="Calibri Light"/>
                <a:cs typeface="Calibri Light"/>
              </a:rPr>
              <a:t>Treatment:</a:t>
            </a:r>
          </a:p>
        </p:txBody>
      </p:sp>
      <p:sp>
        <p:nvSpPr>
          <p:cNvPr id="3" name="Content Placeholder 2">
            <a:extLst>
              <a:ext uri="{FF2B5EF4-FFF2-40B4-BE49-F238E27FC236}">
                <a16:creationId xmlns:a16="http://schemas.microsoft.com/office/drawing/2014/main" id="{49C404E9-5108-522D-9CFA-027617E7A5FC}"/>
              </a:ext>
            </a:extLst>
          </p:cNvPr>
          <p:cNvSpPr>
            <a:spLocks noGrp="1"/>
          </p:cNvSpPr>
          <p:nvPr>
            <p:ph idx="1"/>
          </p:nvPr>
        </p:nvSpPr>
        <p:spPr/>
        <p:txBody>
          <a:bodyPr vert="horz" lIns="91440" tIns="45720" rIns="91440" bIns="45720" rtlCol="0" anchor="t">
            <a:normAutofit/>
          </a:bodyPr>
          <a:lstStyle/>
          <a:p>
            <a:r>
              <a:rPr lang="en-US" dirty="0">
                <a:ea typeface="+mn-lt"/>
                <a:cs typeface="+mn-lt"/>
              </a:rPr>
              <a:t>Focal nodular hyperplasia is benign, with no malignant potential and a minuscule risk of complication (rupture, hemorrhage) and thus are usually treated conservatively</a:t>
            </a:r>
          </a:p>
          <a:p>
            <a:r>
              <a:rPr lang="en-US" dirty="0">
                <a:ea typeface="Calibri"/>
                <a:cs typeface="Calibri"/>
              </a:rPr>
              <a:t>If the </a:t>
            </a:r>
            <a:r>
              <a:rPr lang="en-US" dirty="0" err="1">
                <a:ea typeface="Calibri"/>
                <a:cs typeface="Calibri"/>
              </a:rPr>
              <a:t>pateint</a:t>
            </a:r>
            <a:r>
              <a:rPr lang="en-US" dirty="0">
                <a:ea typeface="Calibri"/>
                <a:cs typeface="Calibri"/>
              </a:rPr>
              <a:t> is symptomatic : resection or embolization</a:t>
            </a:r>
          </a:p>
        </p:txBody>
      </p:sp>
    </p:spTree>
    <p:extLst>
      <p:ext uri="{BB962C8B-B14F-4D97-AF65-F5344CB8AC3E}">
        <p14:creationId xmlns:p14="http://schemas.microsoft.com/office/powerpoint/2010/main" val="369364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97F5-CB40-4A08-9837-AF27FE4C8FFB}"/>
              </a:ext>
            </a:extLst>
          </p:cNvPr>
          <p:cNvSpPr>
            <a:spLocks noGrp="1"/>
          </p:cNvSpPr>
          <p:nvPr>
            <p:ph type="title"/>
          </p:nvPr>
        </p:nvSpPr>
        <p:spPr>
          <a:xfrm>
            <a:off x="467139" y="-244475"/>
            <a:ext cx="10515600" cy="1325563"/>
          </a:xfrm>
        </p:spPr>
        <p:txBody>
          <a:bodyPr/>
          <a:lstStyle/>
          <a:p>
            <a:r>
              <a:rPr lang="en-US" dirty="0"/>
              <a:t>Blood supply</a:t>
            </a:r>
          </a:p>
        </p:txBody>
      </p:sp>
      <p:sp>
        <p:nvSpPr>
          <p:cNvPr id="6" name="Content Placeholder 5">
            <a:extLst>
              <a:ext uri="{FF2B5EF4-FFF2-40B4-BE49-F238E27FC236}">
                <a16:creationId xmlns:a16="http://schemas.microsoft.com/office/drawing/2014/main" id="{BA010255-64B2-44D4-A173-6521CD2EC7E2}"/>
              </a:ext>
            </a:extLst>
          </p:cNvPr>
          <p:cNvSpPr>
            <a:spLocks noGrp="1"/>
          </p:cNvSpPr>
          <p:nvPr>
            <p:ph idx="1"/>
          </p:nvPr>
        </p:nvSpPr>
        <p:spPr>
          <a:xfrm>
            <a:off x="0" y="867728"/>
            <a:ext cx="12085983" cy="5622096"/>
          </a:xfrm>
        </p:spPr>
        <p:txBody>
          <a:bodyPr>
            <a:normAutofit/>
          </a:bodyPr>
          <a:lstStyle/>
          <a:p>
            <a:pPr marL="0" indent="0">
              <a:buNone/>
            </a:pPr>
            <a:r>
              <a:rPr lang="en-US" dirty="0"/>
              <a:t> - The liver is normally receives 100-130 ml of blood per min per Kg. </a:t>
            </a:r>
          </a:p>
          <a:p>
            <a:pPr marL="0" indent="0">
              <a:buNone/>
            </a:pPr>
            <a:r>
              <a:rPr lang="en-US" dirty="0"/>
              <a:t>And has dual blood supply.</a:t>
            </a:r>
          </a:p>
          <a:p>
            <a:pPr marL="0" indent="0">
              <a:buNone/>
            </a:pPr>
            <a:r>
              <a:rPr lang="en-US" dirty="0"/>
              <a:t>    </a:t>
            </a:r>
          </a:p>
          <a:p>
            <a:pPr marL="0" indent="0">
              <a:buNone/>
            </a:pPr>
            <a:r>
              <a:rPr lang="en-US" dirty="0"/>
              <a:t>     - </a:t>
            </a:r>
            <a:r>
              <a:rPr lang="en-US" dirty="0">
                <a:highlight>
                  <a:srgbClr val="C0C0C0"/>
                </a:highlight>
              </a:rPr>
              <a:t>Portal vein </a:t>
            </a:r>
            <a:r>
              <a:rPr lang="en-US" dirty="0"/>
              <a:t>(80%)</a:t>
            </a:r>
          </a:p>
          <a:p>
            <a:pPr marL="0" indent="0">
              <a:buNone/>
            </a:pPr>
            <a:r>
              <a:rPr lang="en-US" dirty="0"/>
              <a:t> formed by the confluence of splenic vein + SMV </a:t>
            </a:r>
          </a:p>
          <a:p>
            <a:pPr marL="0" indent="0">
              <a:buNone/>
            </a:pPr>
            <a:endParaRPr lang="en-US" dirty="0"/>
          </a:p>
          <a:p>
            <a:pPr marL="0" indent="0">
              <a:buNone/>
            </a:pPr>
            <a:r>
              <a:rPr lang="en-US" dirty="0"/>
              <a:t>     - </a:t>
            </a:r>
            <a:r>
              <a:rPr lang="en-US" dirty="0">
                <a:highlight>
                  <a:srgbClr val="C0C0C0"/>
                </a:highlight>
              </a:rPr>
              <a:t>Hepatic artery </a:t>
            </a:r>
            <a:r>
              <a:rPr lang="en-US" dirty="0"/>
              <a:t>(20%)</a:t>
            </a:r>
          </a:p>
          <a:p>
            <a:pPr marL="0" indent="0">
              <a:buNone/>
            </a:pPr>
            <a:r>
              <a:rPr lang="en-US" dirty="0"/>
              <a:t>It is a branch of the coeliac trunk </a:t>
            </a:r>
          </a:p>
          <a:p>
            <a:pPr marL="0" indent="0">
              <a:buNone/>
            </a:pPr>
            <a:r>
              <a:rPr lang="en-US" dirty="0"/>
              <a:t>which is short major artery arising</a:t>
            </a:r>
          </a:p>
          <a:p>
            <a:pPr marL="0" indent="0">
              <a:buNone/>
            </a:pPr>
            <a:r>
              <a:rPr lang="en-US" dirty="0"/>
              <a:t> from the aorta</a:t>
            </a:r>
          </a:p>
          <a:p>
            <a:pPr marL="0" indent="0">
              <a:buNone/>
            </a:pPr>
            <a:endParaRPr lang="en-US" dirty="0"/>
          </a:p>
          <a:p>
            <a:pPr marL="0" indent="0">
              <a:buNone/>
            </a:pPr>
            <a:endParaRPr lang="en-US" dirty="0"/>
          </a:p>
        </p:txBody>
      </p:sp>
      <p:pic>
        <p:nvPicPr>
          <p:cNvPr id="3" name="Content Placeholder 3">
            <a:extLst>
              <a:ext uri="{FF2B5EF4-FFF2-40B4-BE49-F238E27FC236}">
                <a16:creationId xmlns:a16="http://schemas.microsoft.com/office/drawing/2014/main" id="{CD669E75-B92B-2F4F-9BAA-DACB13C118F9}"/>
              </a:ext>
            </a:extLst>
          </p:cNvPr>
          <p:cNvPicPr>
            <a:picLocks noChangeAspect="1"/>
          </p:cNvPicPr>
          <p:nvPr/>
        </p:nvPicPr>
        <p:blipFill rotWithShape="1">
          <a:blip r:embed="rId3">
            <a:extLst>
              <a:ext uri="{28A0092B-C50C-407E-A947-70E740481C1C}">
                <a14:useLocalDpi xmlns:a14="http://schemas.microsoft.com/office/drawing/2010/main" val="0"/>
              </a:ext>
            </a:extLst>
          </a:blip>
          <a:srcRect l="2091" t="8083" r="2812" b="2869"/>
          <a:stretch/>
        </p:blipFill>
        <p:spPr>
          <a:xfrm>
            <a:off x="6601664" y="3322320"/>
            <a:ext cx="5590336" cy="3535679"/>
          </a:xfrm>
          <a:prstGeom prst="rect">
            <a:avLst/>
          </a:prstGeom>
        </p:spPr>
      </p:pic>
    </p:spTree>
    <p:extLst>
      <p:ext uri="{BB962C8B-B14F-4D97-AF65-F5344CB8AC3E}">
        <p14:creationId xmlns:p14="http://schemas.microsoft.com/office/powerpoint/2010/main" val="428939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9B55-8314-85DD-88CB-C6DC4A80FBEF}"/>
              </a:ext>
            </a:extLst>
          </p:cNvPr>
          <p:cNvSpPr>
            <a:spLocks noGrp="1"/>
          </p:cNvSpPr>
          <p:nvPr>
            <p:ph type="title"/>
          </p:nvPr>
        </p:nvSpPr>
        <p:spPr>
          <a:xfrm>
            <a:off x="1057025" y="922644"/>
            <a:ext cx="5040285" cy="1169585"/>
          </a:xfrm>
        </p:spPr>
        <p:txBody>
          <a:bodyPr vert="horz" lIns="91440" tIns="45720" rIns="91440" bIns="45720" rtlCol="0" anchor="b">
            <a:normAutofit/>
          </a:bodyPr>
          <a:lstStyle/>
          <a:p>
            <a:endParaRPr lang="en-US" sz="40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2536A2F-E74D-C17A-A4CC-C908BEC645C2}"/>
              </a:ext>
            </a:extLst>
          </p:cNvPr>
          <p:cNvSpPr>
            <a:spLocks noGrp="1"/>
          </p:cNvSpPr>
          <p:nvPr>
            <p:ph type="body" sz="half" idx="2"/>
          </p:nvPr>
        </p:nvSpPr>
        <p:spPr>
          <a:xfrm>
            <a:off x="1055715" y="2508105"/>
            <a:ext cx="5040285" cy="3632493"/>
          </a:xfrm>
        </p:spPr>
        <p:txBody>
          <a:bodyPr vert="horz" lIns="91440" tIns="45720" rIns="91440" bIns="45720" rtlCol="0" anchor="ctr">
            <a:normAutofit/>
          </a:bodyPr>
          <a:lstStyle/>
          <a:p>
            <a:pPr indent="-228600">
              <a:buFont typeface="Arial" panose="020B0604020202020204" pitchFamily="34" charset="0"/>
              <a:buChar char="•"/>
            </a:pPr>
            <a:endParaRPr lang="en-US" sz="2000"/>
          </a:p>
        </p:txBody>
      </p:sp>
      <p:pic>
        <p:nvPicPr>
          <p:cNvPr id="6" name="Picture 6" descr="A picture containing text&#10;&#10;Description automatically generated">
            <a:extLst>
              <a:ext uri="{FF2B5EF4-FFF2-40B4-BE49-F238E27FC236}">
                <a16:creationId xmlns:a16="http://schemas.microsoft.com/office/drawing/2014/main" id="{993B97AE-5E89-D14E-0043-06AE75538784}"/>
              </a:ext>
            </a:extLst>
          </p:cNvPr>
          <p:cNvPicPr>
            <a:picLocks noChangeAspect="1"/>
          </p:cNvPicPr>
          <p:nvPr/>
        </p:nvPicPr>
        <p:blipFill rotWithShape="1">
          <a:blip r:embed="rId2"/>
          <a:srcRect l="8395" r="2" b="2"/>
          <a:stretch/>
        </p:blipFill>
        <p:spPr>
          <a:xfrm>
            <a:off x="6342817" y="2902134"/>
            <a:ext cx="4225735" cy="3250503"/>
          </a:xfrm>
          <a:prstGeom prst="rect">
            <a:avLst/>
          </a:prstGeom>
        </p:spPr>
      </p:pic>
      <p:pic>
        <p:nvPicPr>
          <p:cNvPr id="7" name="Picture 7">
            <a:extLst>
              <a:ext uri="{FF2B5EF4-FFF2-40B4-BE49-F238E27FC236}">
                <a16:creationId xmlns:a16="http://schemas.microsoft.com/office/drawing/2014/main" id="{2BA5EB72-6129-50D5-F9EE-D40528FD7296}"/>
              </a:ext>
            </a:extLst>
          </p:cNvPr>
          <p:cNvPicPr>
            <a:picLocks noChangeAspect="1"/>
          </p:cNvPicPr>
          <p:nvPr/>
        </p:nvPicPr>
        <p:blipFill rotWithShape="1">
          <a:blip r:embed="rId3"/>
          <a:srcRect l="10001" r="10881" b="4"/>
          <a:stretch/>
        </p:blipFill>
        <p:spPr>
          <a:xfrm>
            <a:off x="6707485" y="256700"/>
            <a:ext cx="4010075" cy="2373484"/>
          </a:xfrm>
          <a:prstGeom prst="rect">
            <a:avLst/>
          </a:prstGeom>
        </p:spPr>
      </p:pic>
      <p:pic>
        <p:nvPicPr>
          <p:cNvPr id="5" name="Picture 5" descr="A picture containing text, food&#10;&#10;Description automatically generated">
            <a:extLst>
              <a:ext uri="{FF2B5EF4-FFF2-40B4-BE49-F238E27FC236}">
                <a16:creationId xmlns:a16="http://schemas.microsoft.com/office/drawing/2014/main" id="{5C74F081-C50C-7A49-335E-67C705F6C28C}"/>
              </a:ext>
            </a:extLst>
          </p:cNvPr>
          <p:cNvPicPr>
            <a:picLocks noGrp="1" noChangeAspect="1"/>
          </p:cNvPicPr>
          <p:nvPr>
            <p:ph type="pic" idx="1"/>
          </p:nvPr>
        </p:nvPicPr>
        <p:blipFill rotWithShape="1">
          <a:blip r:embed="rId4"/>
          <a:srcRect t="1392" r="2" b="2"/>
          <a:stretch/>
        </p:blipFill>
        <p:spPr>
          <a:xfrm>
            <a:off x="1117408" y="1443442"/>
            <a:ext cx="4978591" cy="4493127"/>
          </a:xfrm>
          <a:prstGeom prst="rect">
            <a:avLst/>
          </a:prstGeom>
        </p:spPr>
      </p:pic>
    </p:spTree>
    <p:extLst>
      <p:ext uri="{BB962C8B-B14F-4D97-AF65-F5344CB8AC3E}">
        <p14:creationId xmlns:p14="http://schemas.microsoft.com/office/powerpoint/2010/main" val="2888122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2327" y="5578764"/>
            <a:ext cx="184727" cy="369332"/>
          </a:xfrm>
          <a:prstGeom prst="rect">
            <a:avLst/>
          </a:prstGeom>
          <a:noFill/>
        </p:spPr>
        <p:txBody>
          <a:bodyPr wrap="square" rtlCol="0">
            <a:spAutoFit/>
          </a:bodyPr>
          <a:lstStyle/>
          <a:p>
            <a:endParaRPr lang="en-US"/>
          </a:p>
        </p:txBody>
      </p:sp>
      <p:sp>
        <p:nvSpPr>
          <p:cNvPr id="2" name="Rectangle 1"/>
          <p:cNvSpPr/>
          <p:nvPr/>
        </p:nvSpPr>
        <p:spPr>
          <a:xfrm>
            <a:off x="3694545" y="0"/>
            <a:ext cx="3463637" cy="66501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33092" y="0"/>
            <a:ext cx="3814617" cy="646331"/>
          </a:xfrm>
          <a:prstGeom prst="rect">
            <a:avLst/>
          </a:prstGeom>
          <a:noFill/>
        </p:spPr>
        <p:txBody>
          <a:bodyPr wrap="square" rtlCol="0">
            <a:spAutoFit/>
          </a:bodyPr>
          <a:lstStyle/>
          <a:p>
            <a:r>
              <a:rPr lang="en-US" sz="3600" b="1" dirty="0">
                <a:latin typeface="Arial Narrow" panose="020B0606020202030204" pitchFamily="34" charset="0"/>
              </a:rPr>
              <a:t>Simple liver cyst</a:t>
            </a:r>
          </a:p>
        </p:txBody>
      </p:sp>
      <p:sp>
        <p:nvSpPr>
          <p:cNvPr id="4" name="TextBox 3"/>
          <p:cNvSpPr txBox="1"/>
          <p:nvPr/>
        </p:nvSpPr>
        <p:spPr>
          <a:xfrm>
            <a:off x="147782" y="812801"/>
            <a:ext cx="11905673" cy="707886"/>
          </a:xfrm>
          <a:prstGeom prst="rect">
            <a:avLst/>
          </a:prstGeom>
          <a:noFill/>
        </p:spPr>
        <p:txBody>
          <a:bodyPr wrap="square" rtlCol="0">
            <a:spAutoFit/>
          </a:bodyPr>
          <a:lstStyle/>
          <a:p>
            <a:r>
              <a:rPr lang="en-US" sz="2000" b="1" dirty="0">
                <a:latin typeface="Arial Narrow" panose="020B0606020202030204" pitchFamily="34" charset="0"/>
              </a:rPr>
              <a:t> **They’re fluid-filled sacs that appear on the liver. Nearly all liver cysts are benign (noncancerous) and don’t grow large enough to cause symptoms</a:t>
            </a:r>
            <a:r>
              <a:rPr lang="en-US" dirty="0"/>
              <a:t>.</a:t>
            </a:r>
          </a:p>
        </p:txBody>
      </p:sp>
      <p:sp>
        <p:nvSpPr>
          <p:cNvPr id="5" name="Right Arrow 4"/>
          <p:cNvSpPr/>
          <p:nvPr/>
        </p:nvSpPr>
        <p:spPr>
          <a:xfrm>
            <a:off x="170873" y="2198139"/>
            <a:ext cx="942109" cy="258618"/>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86873" y="2077962"/>
            <a:ext cx="9107054" cy="53570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6873" y="2152006"/>
            <a:ext cx="9204036" cy="461665"/>
          </a:xfrm>
          <a:prstGeom prst="rect">
            <a:avLst/>
          </a:prstGeom>
          <a:noFill/>
        </p:spPr>
        <p:txBody>
          <a:bodyPr wrap="square" rtlCol="0">
            <a:spAutoFit/>
          </a:bodyPr>
          <a:lstStyle/>
          <a:p>
            <a:r>
              <a:rPr lang="en-US" sz="2400" b="1" dirty="0">
                <a:latin typeface="Franklin Gothic Book" panose="020B0503020102020204" pitchFamily="34" charset="0"/>
              </a:rPr>
              <a:t>It’s found accidentally when scan are performed for other reasons. </a:t>
            </a:r>
          </a:p>
        </p:txBody>
      </p:sp>
      <p:sp>
        <p:nvSpPr>
          <p:cNvPr id="12" name="TextBox 11"/>
          <p:cNvSpPr txBox="1"/>
          <p:nvPr/>
        </p:nvSpPr>
        <p:spPr>
          <a:xfrm>
            <a:off x="401782" y="3068845"/>
            <a:ext cx="11651673" cy="1107996"/>
          </a:xfrm>
          <a:prstGeom prst="rect">
            <a:avLst/>
          </a:prstGeom>
          <a:noFill/>
        </p:spPr>
        <p:txBody>
          <a:bodyPr wrap="square" rtlCol="0">
            <a:spAutoFit/>
          </a:bodyPr>
          <a:lstStyle/>
          <a:p>
            <a:r>
              <a:rPr lang="en-US" sz="2400" b="1" dirty="0">
                <a:latin typeface="Franklin Gothic Book" panose="020B0503020102020204" pitchFamily="34" charset="0"/>
              </a:rPr>
              <a:t>**Can occur anywhere in the liver, there may be a greater towards the right lobe of the liver</a:t>
            </a:r>
            <a:r>
              <a:rPr lang="en-US" b="1" dirty="0">
                <a:latin typeface="Franklin Gothic Book" panose="020B0503020102020204" pitchFamily="34" charset="0"/>
              </a:rPr>
              <a:t>.</a:t>
            </a:r>
          </a:p>
          <a:p>
            <a:endParaRPr lang="en-US" dirty="0"/>
          </a:p>
        </p:txBody>
      </p:sp>
      <p:sp>
        <p:nvSpPr>
          <p:cNvPr id="13" name="TextBox 12"/>
          <p:cNvSpPr txBox="1"/>
          <p:nvPr/>
        </p:nvSpPr>
        <p:spPr>
          <a:xfrm>
            <a:off x="267855" y="4232291"/>
            <a:ext cx="5357090" cy="1569660"/>
          </a:xfrm>
          <a:prstGeom prst="rect">
            <a:avLst/>
          </a:prstGeom>
          <a:noFill/>
        </p:spPr>
        <p:txBody>
          <a:bodyPr wrap="square" rtlCol="0">
            <a:spAutoFit/>
          </a:bodyPr>
          <a:lstStyle/>
          <a:p>
            <a:r>
              <a:rPr lang="en-US" sz="2400" b="1" dirty="0">
                <a:latin typeface="Franklin Gothic Book" panose="020B0503020102020204" pitchFamily="34" charset="0"/>
              </a:rPr>
              <a:t>*DIAGNOSIS:</a:t>
            </a:r>
          </a:p>
          <a:p>
            <a:r>
              <a:rPr lang="en-US" sz="2400" b="1" dirty="0">
                <a:latin typeface="Franklin Gothic Book" panose="020B0503020102020204" pitchFamily="34" charset="0"/>
              </a:rPr>
              <a:t>1)US.</a:t>
            </a:r>
          </a:p>
          <a:p>
            <a:r>
              <a:rPr lang="en-US" sz="2400" b="1" dirty="0">
                <a:latin typeface="Franklin Gothic Book" panose="020B0503020102020204" pitchFamily="34" charset="0"/>
              </a:rPr>
              <a:t>2)CT SCAN.</a:t>
            </a:r>
          </a:p>
          <a:p>
            <a:r>
              <a:rPr lang="en-US" sz="2400" b="1" dirty="0">
                <a:latin typeface="Franklin Gothic Book" panose="020B0503020102020204" pitchFamily="34" charset="0"/>
              </a:rPr>
              <a:t>3)MRI.</a:t>
            </a:r>
          </a:p>
        </p:txBody>
      </p:sp>
    </p:spTree>
    <p:extLst>
      <p:ext uri="{BB962C8B-B14F-4D97-AF65-F5344CB8AC3E}">
        <p14:creationId xmlns:p14="http://schemas.microsoft.com/office/powerpoint/2010/main" val="53296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438" y="6160849"/>
            <a:ext cx="10419339" cy="662137"/>
          </a:xfrm>
        </p:spPr>
        <p:txBody>
          <a:bodyPr/>
          <a:lstStyle/>
          <a:p>
            <a:r>
              <a:rPr lang="en-US" sz="3200" b="1" dirty="0">
                <a:latin typeface="Franklin Gothic Book" panose="020B0503020102020204" pitchFamily="34" charset="0"/>
              </a:rPr>
              <a:t>**Treatment : </a:t>
            </a:r>
            <a:r>
              <a:rPr lang="en-US" sz="2000" b="1" dirty="0">
                <a:latin typeface="Franklin Gothic Book" panose="020B0503020102020204" pitchFamily="34" charset="0"/>
              </a:rPr>
              <a:t>laparoscopic removal of a portion of the cyst wall.</a:t>
            </a:r>
          </a:p>
          <a:p>
            <a:endParaRPr lang="en-US" dirty="0"/>
          </a:p>
        </p:txBody>
      </p:sp>
      <p:sp>
        <p:nvSpPr>
          <p:cNvPr id="6" name="Rectangle 5"/>
          <p:cNvSpPr/>
          <p:nvPr/>
        </p:nvSpPr>
        <p:spPr>
          <a:xfrm>
            <a:off x="461457" y="185522"/>
            <a:ext cx="6096000" cy="5847755"/>
          </a:xfrm>
          <a:prstGeom prst="rect">
            <a:avLst/>
          </a:prstGeom>
        </p:spPr>
        <p:txBody>
          <a:bodyPr>
            <a:spAutoFit/>
          </a:bodyPr>
          <a:lstStyle/>
          <a:p>
            <a:r>
              <a:rPr lang="en-US" sz="2800" b="1" dirty="0">
                <a:latin typeface="Franklin Gothic Book" panose="020B0503020102020204" pitchFamily="34" charset="0"/>
              </a:rPr>
              <a:t>**SIGNS AND SYMPTOMS:</a:t>
            </a:r>
          </a:p>
          <a:p>
            <a:endParaRPr lang="en-US" sz="2800" b="1" dirty="0">
              <a:latin typeface="Franklin Gothic Book" panose="020B0503020102020204" pitchFamily="34" charset="0"/>
            </a:endParaRPr>
          </a:p>
          <a:p>
            <a:r>
              <a:rPr lang="en-US" sz="2000" b="1" dirty="0">
                <a:latin typeface="Franklin Gothic Book" panose="020B0503020102020204" pitchFamily="34" charset="0"/>
              </a:rPr>
              <a:t>1)uncomfortable feeling in the abdomen.</a:t>
            </a:r>
          </a:p>
          <a:p>
            <a:endParaRPr lang="en-US" sz="2000" b="1" dirty="0">
              <a:latin typeface="Franklin Gothic Book" panose="020B0503020102020204" pitchFamily="34" charset="0"/>
            </a:endParaRPr>
          </a:p>
          <a:p>
            <a:r>
              <a:rPr lang="en-US" sz="2000" b="1" dirty="0">
                <a:latin typeface="Franklin Gothic Book" panose="020B0503020102020204" pitchFamily="34" charset="0"/>
              </a:rPr>
              <a:t>2)severe upper right abdominal pain.</a:t>
            </a:r>
          </a:p>
          <a:p>
            <a:endParaRPr lang="en-US" sz="2000" b="1" dirty="0">
              <a:latin typeface="Franklin Gothic Book" panose="020B0503020102020204" pitchFamily="34" charset="0"/>
            </a:endParaRPr>
          </a:p>
          <a:p>
            <a:r>
              <a:rPr lang="en-US" sz="2000" b="1" dirty="0">
                <a:latin typeface="Franklin Gothic Book" panose="020B0503020102020204" pitchFamily="34" charset="0"/>
              </a:rPr>
              <a:t>3)Pressure on stomach : feeling full quickly.</a:t>
            </a:r>
          </a:p>
          <a:p>
            <a:endParaRPr lang="en-US" sz="2000" b="1" dirty="0">
              <a:latin typeface="Franklin Gothic Book" panose="020B0503020102020204" pitchFamily="34" charset="0"/>
            </a:endParaRPr>
          </a:p>
          <a:p>
            <a:r>
              <a:rPr lang="en-US" sz="2000" b="1" dirty="0">
                <a:latin typeface="Franklin Gothic Book" panose="020B0503020102020204" pitchFamily="34" charset="0"/>
              </a:rPr>
              <a:t>4)Reflux.</a:t>
            </a:r>
          </a:p>
          <a:p>
            <a:endParaRPr lang="en-US" sz="2000" b="1" dirty="0">
              <a:latin typeface="Franklin Gothic Book" panose="020B0503020102020204" pitchFamily="34" charset="0"/>
            </a:endParaRPr>
          </a:p>
          <a:p>
            <a:r>
              <a:rPr lang="en-US" sz="2000" b="1" dirty="0">
                <a:latin typeface="Franklin Gothic Book" panose="020B0503020102020204" pitchFamily="34" charset="0"/>
              </a:rPr>
              <a:t>5)Vomiting: if cyst of Lt side and large enough.</a:t>
            </a:r>
          </a:p>
          <a:p>
            <a:endParaRPr lang="en-US" dirty="0"/>
          </a:p>
          <a:p>
            <a:r>
              <a:rPr lang="en-US" sz="2000" b="1" dirty="0">
                <a:latin typeface="Franklin Gothic Book" panose="020B0503020102020204" pitchFamily="34" charset="0"/>
              </a:rPr>
              <a:t>6)Rarely :</a:t>
            </a:r>
          </a:p>
          <a:p>
            <a:r>
              <a:rPr lang="en-US" sz="2000" b="1" dirty="0">
                <a:latin typeface="Franklin Gothic Book" panose="020B0503020102020204" pitchFamily="34" charset="0"/>
              </a:rPr>
              <a:t>*rupture : fluid leak out.</a:t>
            </a:r>
          </a:p>
          <a:p>
            <a:r>
              <a:rPr lang="en-US" sz="2000" b="1" dirty="0">
                <a:latin typeface="Franklin Gothic Book" panose="020B0503020102020204" pitchFamily="34" charset="0"/>
              </a:rPr>
              <a:t>*bleeding.</a:t>
            </a:r>
          </a:p>
          <a:p>
            <a:endParaRPr lang="en-US" dirty="0"/>
          </a:p>
          <a:p>
            <a:endParaRPr lang="en-US" dirty="0"/>
          </a:p>
          <a:p>
            <a:r>
              <a:rPr lang="en-US" sz="2400" b="1" dirty="0">
                <a:latin typeface="Franklin Gothic Book" panose="020B0503020102020204" pitchFamily="34" charset="0"/>
              </a:rPr>
              <a:t>**Rare &lt;5 cm to cause pain or discomfort.</a:t>
            </a:r>
          </a:p>
        </p:txBody>
      </p:sp>
    </p:spTree>
    <p:extLst>
      <p:ext uri="{BB962C8B-B14F-4D97-AF65-F5344CB8AC3E}">
        <p14:creationId xmlns:p14="http://schemas.microsoft.com/office/powerpoint/2010/main" val="4274850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080" y="2575965"/>
            <a:ext cx="7426036" cy="2387600"/>
          </a:xfrm>
        </p:spPr>
        <p:txBody>
          <a:bodyPr>
            <a:normAutofit fontScale="90000"/>
          </a:bodyPr>
          <a:lstStyle/>
          <a:p>
            <a:pPr algn="l"/>
            <a:br>
              <a:rPr lang="en-US" sz="3300" b="1" i="1" dirty="0">
                <a:latin typeface="+mn-lt"/>
                <a:ea typeface="+mj-lt"/>
                <a:cs typeface="+mj-lt"/>
              </a:rPr>
            </a:br>
            <a:br>
              <a:rPr lang="en-US" sz="3300" b="1" dirty="0">
                <a:latin typeface="+mn-lt"/>
                <a:ea typeface="+mj-lt"/>
                <a:cs typeface="+mj-lt"/>
              </a:rPr>
            </a:br>
            <a:r>
              <a:rPr lang="en-US" sz="3300" dirty="0">
                <a:ea typeface="+mj-lt"/>
                <a:cs typeface="+mj-lt"/>
              </a:rPr>
              <a:t>Hepatocellular carcinoma (HCC) is the most common type of primary liver cancer.</a:t>
            </a:r>
            <a:br>
              <a:rPr lang="en-US" sz="3300" dirty="0">
                <a:ea typeface="+mj-lt"/>
                <a:cs typeface="+mj-lt"/>
              </a:rPr>
            </a:br>
            <a:br>
              <a:rPr lang="en-US" sz="3300" b="1" dirty="0">
                <a:latin typeface="+mn-lt"/>
                <a:ea typeface="+mj-lt"/>
                <a:cs typeface="+mj-lt"/>
              </a:rPr>
            </a:br>
            <a:r>
              <a:rPr lang="en-US" sz="2400" b="1" dirty="0">
                <a:latin typeface="Calibri Light"/>
                <a:ea typeface="+mj-lt"/>
                <a:cs typeface="+mj-lt"/>
              </a:rPr>
              <a:t>It  is caused by chronic exposure of  liver to  injury that causes repeated hepatocyte damage and sets up a vicious cycle of cell death and regeneration which eventually results in cirrhosis. The resultant genomic instability leads to initiation of HCC. </a:t>
            </a:r>
            <a:br>
              <a:rPr lang="en-US" sz="2400" b="1" dirty="0">
                <a:latin typeface="Calibri Light"/>
                <a:ea typeface="+mj-lt"/>
                <a:cs typeface="+mj-lt"/>
              </a:rPr>
            </a:br>
            <a:br>
              <a:rPr lang="en-US" sz="2400" b="1" dirty="0">
                <a:latin typeface="Calibri Light"/>
                <a:ea typeface="+mj-lt"/>
                <a:cs typeface="+mj-lt"/>
              </a:rPr>
            </a:br>
            <a:r>
              <a:rPr lang="en-US" sz="2400" dirty="0"/>
              <a:t>** Almost 90% of cases of HCC develop in a context of underlying chronic liver disease, usually advanced and accompanied by severe liver fibrosis and cirrhosis</a:t>
            </a:r>
            <a:br>
              <a:rPr lang="en-US" sz="2400" b="1" dirty="0">
                <a:latin typeface="Calibri Light"/>
                <a:ea typeface="+mj-lt"/>
                <a:cs typeface="+mj-lt"/>
              </a:rPr>
            </a:br>
            <a:endParaRPr lang="en-US" sz="2400" b="1" dirty="0">
              <a:latin typeface="Calibri Light"/>
              <a:cs typeface="Calibri Light"/>
            </a:endParaRPr>
          </a:p>
        </p:txBody>
      </p:sp>
      <p:sp>
        <p:nvSpPr>
          <p:cNvPr id="3" name="Subtitle 2"/>
          <p:cNvSpPr>
            <a:spLocks noGrp="1"/>
          </p:cNvSpPr>
          <p:nvPr>
            <p:ph type="subTitle" idx="1"/>
          </p:nvPr>
        </p:nvSpPr>
        <p:spPr>
          <a:xfrm>
            <a:off x="64656" y="4827326"/>
            <a:ext cx="7767780" cy="1834747"/>
          </a:xfrm>
        </p:spPr>
        <p:txBody>
          <a:bodyPr vert="horz" lIns="91440" tIns="45720" rIns="91440" bIns="45720" rtlCol="0" anchor="t">
            <a:normAutofit fontScale="92500" lnSpcReduction="20000"/>
          </a:bodyPr>
          <a:lstStyle/>
          <a:p>
            <a:pPr algn="l"/>
            <a:r>
              <a:rPr lang="en-US" b="1" dirty="0">
                <a:latin typeface="Calibri Light"/>
                <a:ea typeface="+mn-lt"/>
                <a:cs typeface="+mn-lt"/>
              </a:rPr>
              <a:t>**HCC is the sixth most diagnosed malignancy and the third leading cause of cancer-related death worldwide.</a:t>
            </a:r>
          </a:p>
          <a:p>
            <a:pPr algn="l"/>
            <a:r>
              <a:rPr lang="en-US" b="1" dirty="0">
                <a:latin typeface="Calibri Light"/>
                <a:ea typeface="+mn-lt"/>
                <a:cs typeface="+mn-lt"/>
              </a:rPr>
              <a:t>**It's also the 5th most common cancer in men and the 9th in women globally. The global incidence of HCC is diverse due to the variable prevalence of associated etiologies.</a:t>
            </a:r>
          </a:p>
          <a:p>
            <a:pPr algn="l"/>
            <a:r>
              <a:rPr lang="en-US" dirty="0"/>
              <a:t>.</a:t>
            </a:r>
            <a:endParaRPr lang="en-US" b="1" dirty="0">
              <a:latin typeface="Calibri Light"/>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116" y="3232728"/>
            <a:ext cx="4475884" cy="3662218"/>
          </a:xfrm>
          <a:prstGeom prst="rect">
            <a:avLst/>
          </a:prstGeom>
        </p:spPr>
      </p:pic>
      <p:sp>
        <p:nvSpPr>
          <p:cNvPr id="5" name="Rectangle 4"/>
          <p:cNvSpPr/>
          <p:nvPr/>
        </p:nvSpPr>
        <p:spPr>
          <a:xfrm>
            <a:off x="3011055" y="0"/>
            <a:ext cx="6299200" cy="87745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4181" y="207895"/>
            <a:ext cx="6363856" cy="523220"/>
          </a:xfrm>
          <a:prstGeom prst="rect">
            <a:avLst/>
          </a:prstGeom>
          <a:noFill/>
        </p:spPr>
        <p:txBody>
          <a:bodyPr wrap="square" rtlCol="0">
            <a:spAutoFit/>
          </a:bodyPr>
          <a:lstStyle/>
          <a:p>
            <a:r>
              <a:rPr lang="en-US" sz="2800" b="1" dirty="0">
                <a:latin typeface="Arial Narrow" panose="020B0606020202030204" pitchFamily="34" charset="0"/>
              </a:rPr>
              <a:t>Hepatocellular carcinoma (HCC)(Hepatoma)</a:t>
            </a:r>
          </a:p>
        </p:txBody>
      </p:sp>
    </p:spTree>
    <p:extLst>
      <p:ext uri="{BB962C8B-B14F-4D97-AF65-F5344CB8AC3E}">
        <p14:creationId xmlns:p14="http://schemas.microsoft.com/office/powerpoint/2010/main" val="109857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7" name="Picture 1106">
            <a:extLst>
              <a:ext uri="{FF2B5EF4-FFF2-40B4-BE49-F238E27FC236}">
                <a16:creationId xmlns:a16="http://schemas.microsoft.com/office/drawing/2014/main" id="{36E32D71-5C12-B85E-0A1C-9CAB020D7809}"/>
              </a:ext>
            </a:extLst>
          </p:cNvPr>
          <p:cNvPicPr>
            <a:picLocks noChangeAspect="1"/>
          </p:cNvPicPr>
          <p:nvPr/>
        </p:nvPicPr>
        <p:blipFill rotWithShape="1">
          <a:blip r:embed="rId2"/>
          <a:srcRect r="9091" b="30189"/>
          <a:stretch/>
        </p:blipFill>
        <p:spPr>
          <a:xfrm>
            <a:off x="20" y="10"/>
            <a:ext cx="12191980" cy="6857990"/>
          </a:xfrm>
          <a:prstGeom prst="rect">
            <a:avLst/>
          </a:prstGeom>
        </p:spPr>
      </p:pic>
      <p:sp>
        <p:nvSpPr>
          <p:cNvPr id="1120" name="Rectangle 11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95FF63-4268-15E8-6D40-82BA0BD9AD54}"/>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t>**Risk factors of HCC</a:t>
            </a:r>
          </a:p>
        </p:txBody>
      </p:sp>
      <p:graphicFrame>
        <p:nvGraphicFramePr>
          <p:cNvPr id="27" name="Diagram 27">
            <a:extLst>
              <a:ext uri="{FF2B5EF4-FFF2-40B4-BE49-F238E27FC236}">
                <a16:creationId xmlns:a16="http://schemas.microsoft.com/office/drawing/2014/main" id="{F19DDA45-7DBE-D3B5-8B4D-9F4E2E8A5812}"/>
              </a:ext>
            </a:extLst>
          </p:cNvPr>
          <p:cNvGraphicFramePr/>
          <p:nvPr>
            <p:extLst>
              <p:ext uri="{D42A27DB-BD31-4B8C-83A1-F6EECF244321}">
                <p14:modId xmlns:p14="http://schemas.microsoft.com/office/powerpoint/2010/main" val="11309931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357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694A7-3917-0C70-CF95-296741566F4D}"/>
              </a:ext>
            </a:extLst>
          </p:cNvPr>
          <p:cNvSpPr>
            <a:spLocks noGrp="1"/>
          </p:cNvSpPr>
          <p:nvPr>
            <p:ph idx="1"/>
          </p:nvPr>
        </p:nvSpPr>
        <p:spPr>
          <a:xfrm>
            <a:off x="259738" y="333269"/>
            <a:ext cx="11605437" cy="4351338"/>
          </a:xfrm>
        </p:spPr>
        <p:txBody>
          <a:bodyPr vert="horz" lIns="91440" tIns="45720" rIns="91440" bIns="45720" rtlCol="0" anchor="t">
            <a:normAutofit fontScale="25000" lnSpcReduction="20000"/>
          </a:bodyPr>
          <a:lstStyle/>
          <a:p>
            <a:pPr marL="0" indent="0">
              <a:buNone/>
            </a:pPr>
            <a:r>
              <a:rPr lang="en-US" sz="9600" b="1" i="1" dirty="0">
                <a:latin typeface="Franklin Gothic Book" panose="020B0503020102020204" pitchFamily="34" charset="0"/>
                <a:cs typeface="Calibri"/>
              </a:rPr>
              <a:t>1)Cirrhosis:</a:t>
            </a:r>
            <a:r>
              <a:rPr lang="en-US" sz="8000" b="1" dirty="0">
                <a:latin typeface="Franklin Gothic Book" panose="020B0503020102020204" pitchFamily="34" charset="0"/>
                <a:cs typeface="Calibri"/>
              </a:rPr>
              <a:t> </a:t>
            </a:r>
            <a:r>
              <a:rPr lang="en-US" sz="8000" b="1" dirty="0">
                <a:latin typeface="+mj-lt"/>
                <a:cs typeface="Calibri"/>
              </a:rPr>
              <a:t>It's the most common cause of HCC (80%)</a:t>
            </a:r>
          </a:p>
          <a:p>
            <a:pPr marL="0" indent="0">
              <a:buNone/>
            </a:pPr>
            <a:r>
              <a:rPr lang="en-US" sz="8000" b="1" dirty="0">
                <a:latin typeface="+mj-lt"/>
                <a:cs typeface="Calibri"/>
              </a:rPr>
              <a:t>it's a chronic inflammation of the liver , that cause small clusters of abnormal cells called nodules , the inflamed nodular liver is an ideal environment for malignant tumors to develop</a:t>
            </a:r>
          </a:p>
          <a:p>
            <a:r>
              <a:rPr lang="en-US" sz="8000" dirty="0">
                <a:cs typeface="Calibri"/>
              </a:rPr>
              <a:t>Enhance hepatocytes turnover and increase mutation rates.</a:t>
            </a:r>
          </a:p>
          <a:p>
            <a:r>
              <a:rPr lang="en-US" sz="8000" dirty="0">
                <a:cs typeface="Calibri"/>
              </a:rPr>
              <a:t>Symptoms often don't appear in the early stages of HCC.</a:t>
            </a:r>
          </a:p>
          <a:p>
            <a:pPr>
              <a:buNone/>
            </a:pPr>
            <a:endParaRPr lang="en-US" sz="8000" dirty="0">
              <a:cs typeface="Calibri"/>
            </a:endParaRPr>
          </a:p>
          <a:p>
            <a:pPr>
              <a:buNone/>
            </a:pPr>
            <a:r>
              <a:rPr lang="en-US" sz="9600" b="1" i="1" dirty="0">
                <a:latin typeface="Franklin Gothic Book" panose="020B0503020102020204" pitchFamily="34" charset="0"/>
                <a:ea typeface="+mn-lt"/>
                <a:cs typeface="+mn-lt"/>
              </a:rPr>
              <a:t>2) HBV and HCV:  </a:t>
            </a:r>
            <a:r>
              <a:rPr lang="en-US" sz="8000" b="1" dirty="0">
                <a:latin typeface="+mj-lt"/>
                <a:ea typeface="+mn-lt"/>
                <a:cs typeface="+mn-lt"/>
              </a:rPr>
              <a:t>both  are known to cause HCC via promoting inflammatory reactions and oxidative stress in the liver, though HCV is thought to contribute to greater oxidative DNA damage than HBV . Under these conditions, liver damage occurs, and sequentially followed by fibrosis, cirrhosis, and HCC.</a:t>
            </a:r>
          </a:p>
          <a:p>
            <a:pPr>
              <a:buNone/>
            </a:pPr>
            <a:endParaRPr lang="en-US" sz="8000" b="1" dirty="0">
              <a:latin typeface="+mj-lt"/>
              <a:cs typeface="Calibri"/>
            </a:endParaRPr>
          </a:p>
          <a:p>
            <a:pPr marL="0" indent="0">
              <a:buNone/>
            </a:pPr>
            <a:r>
              <a:rPr lang="en-US" sz="9600" b="1" i="1" dirty="0">
                <a:latin typeface="Franklin Gothic Book" panose="020B0503020102020204" pitchFamily="34" charset="0"/>
                <a:cs typeface="Calibri"/>
              </a:rPr>
              <a:t>3)alcohol </a:t>
            </a:r>
            <a:r>
              <a:rPr lang="en-US" sz="8000" dirty="0">
                <a:latin typeface="Franklin Gothic Book" panose="020B0503020102020204" pitchFamily="34" charset="0"/>
                <a:cs typeface="Calibri"/>
              </a:rPr>
              <a:t>: </a:t>
            </a:r>
            <a:r>
              <a:rPr lang="en-US" sz="8000" b="1" dirty="0">
                <a:latin typeface="+mj-lt"/>
              </a:rPr>
              <a:t>Alcohol is the primary cause when HCC develops in a patient who is a heavy alcoholic, and it </a:t>
            </a:r>
            <a:r>
              <a:rPr lang="en" sz="8000" b="1" dirty="0">
                <a:latin typeface="+mj-lt"/>
                <a:ea typeface="+mn-lt"/>
                <a:cs typeface="+mn-lt"/>
              </a:rPr>
              <a:t>is a cofactor for the development of HCC when alcohol use is present together with another causative agent, such as hepatitis C,B </a:t>
            </a:r>
            <a:endParaRPr lang="en" sz="8000" b="1" i="1" dirty="0">
              <a:latin typeface="+mj-lt"/>
              <a:ea typeface="+mn-lt"/>
              <a:cs typeface="+mn-lt"/>
            </a:endParaRPr>
          </a:p>
          <a:p>
            <a:pPr marL="0" indent="0">
              <a:buNone/>
            </a:pPr>
            <a:r>
              <a:rPr lang="en" sz="9600" b="1" i="1" dirty="0">
                <a:latin typeface="Franklin Gothic Book" panose="020B0503020102020204" pitchFamily="34" charset="0"/>
                <a:ea typeface="+mn-lt"/>
                <a:cs typeface="+mn-lt"/>
              </a:rPr>
              <a:t>5) </a:t>
            </a:r>
            <a:r>
              <a:rPr lang="en-US" sz="9600" b="1" i="1" dirty="0">
                <a:latin typeface="Franklin Gothic Book" panose="020B0503020102020204" pitchFamily="34" charset="0"/>
                <a:ea typeface="+mn-lt"/>
                <a:cs typeface="+mn-lt"/>
              </a:rPr>
              <a:t>A</a:t>
            </a:r>
            <a:r>
              <a:rPr lang="en" sz="9600" b="1" i="1" dirty="0">
                <a:latin typeface="Franklin Gothic Book" panose="020B0503020102020204" pitchFamily="34" charset="0"/>
                <a:ea typeface="+mn-lt"/>
                <a:cs typeface="+mn-lt"/>
              </a:rPr>
              <a:t>flatoxins </a:t>
            </a:r>
            <a:r>
              <a:rPr lang="en" sz="8000" dirty="0">
                <a:latin typeface="Franklin Gothic Book" panose="020B0503020102020204" pitchFamily="34" charset="0"/>
                <a:ea typeface="+mn-lt"/>
                <a:cs typeface="+mn-lt"/>
              </a:rPr>
              <a:t>:</a:t>
            </a:r>
            <a:r>
              <a:rPr lang="en-US" sz="8000" dirty="0">
                <a:latin typeface="Franklin Gothic Book" panose="020B0503020102020204" pitchFamily="34" charset="0"/>
              </a:rPr>
              <a:t> </a:t>
            </a:r>
            <a:r>
              <a:rPr lang="en-US" sz="8000" b="1" dirty="0">
                <a:latin typeface="+mj-lt"/>
              </a:rPr>
              <a:t>cancer-causing substances are made by a fungus that contaminates peanuts, wheat, soybeans, ground nuts, corn, and rice</a:t>
            </a:r>
            <a:r>
              <a:rPr lang="en-US" sz="8000" dirty="0">
                <a:latin typeface="+mj-lt"/>
              </a:rPr>
              <a:t>.</a:t>
            </a:r>
          </a:p>
          <a:p>
            <a:r>
              <a:rPr lang="en-US" sz="8000" b="1" dirty="0">
                <a:latin typeface="+mj-lt"/>
                <a:ea typeface="+mn-lt"/>
                <a:cs typeface="+mn-lt"/>
              </a:rPr>
              <a:t>Chronic exposure to aflatoxin may result in cirrhosis of the liver and ultimately lead to hepatocellular carcinoma.</a:t>
            </a:r>
          </a:p>
          <a:p>
            <a:r>
              <a:rPr lang="en-US" sz="8000" b="1" dirty="0">
                <a:latin typeface="+mj-lt"/>
                <a:cs typeface="Calibri"/>
              </a:rPr>
              <a:t>Aflatoxin  causes inactivation of p53 suppressor gene which lead to uncontrolled cell proliferation.</a:t>
            </a:r>
          </a:p>
          <a:p>
            <a:r>
              <a:rPr lang="en-US" sz="8000" b="1" dirty="0">
                <a:latin typeface="+mj-lt"/>
                <a:cs typeface="Calibri"/>
              </a:rPr>
              <a:t>Active </a:t>
            </a:r>
            <a:r>
              <a:rPr lang="en-US" sz="8000" b="1" dirty="0" err="1">
                <a:latin typeface="+mj-lt"/>
                <a:cs typeface="Calibri"/>
              </a:rPr>
              <a:t>Hbv</a:t>
            </a:r>
            <a:r>
              <a:rPr lang="en-US" sz="8000" b="1" dirty="0">
                <a:latin typeface="+mj-lt"/>
                <a:cs typeface="Calibri"/>
              </a:rPr>
              <a:t> is known to be synergistic with aflatoxin in causing HCC.</a:t>
            </a:r>
            <a:endParaRPr lang="en-US" sz="8000" b="1" dirty="0">
              <a:cs typeface="Calibri"/>
            </a:endParaRPr>
          </a:p>
          <a:p>
            <a:pPr marL="0" indent="0">
              <a:buNone/>
            </a:pPr>
            <a:endParaRPr lang="en-US" sz="8000" dirty="0">
              <a:cs typeface="Calibri"/>
            </a:endParaRPr>
          </a:p>
          <a:p>
            <a:pPr>
              <a:buNone/>
            </a:pPr>
            <a:br>
              <a:rPr lang="en-US" dirty="0"/>
            </a:br>
            <a:endParaRPr lang="en-US" dirty="0"/>
          </a:p>
          <a:p>
            <a:pPr>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466508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37E8-997A-C2A5-9A33-39815D7F1EDD}"/>
              </a:ext>
            </a:extLst>
          </p:cNvPr>
          <p:cNvSpPr>
            <a:spLocks noGrp="1"/>
          </p:cNvSpPr>
          <p:nvPr>
            <p:ph type="title"/>
          </p:nvPr>
        </p:nvSpPr>
        <p:spPr>
          <a:xfrm>
            <a:off x="166255" y="203200"/>
            <a:ext cx="10762672" cy="3158836"/>
          </a:xfrm>
        </p:spPr>
        <p:txBody>
          <a:bodyPr>
            <a:normAutofit/>
          </a:bodyPr>
          <a:lstStyle/>
          <a:p>
            <a:r>
              <a:rPr lang="en" sz="2800" b="1" i="1" dirty="0">
                <a:latin typeface="Franklin Gothic Book" panose="020B0503020102020204" pitchFamily="34" charset="0"/>
                <a:ea typeface="+mn-lt"/>
                <a:cs typeface="+mn-lt"/>
              </a:rPr>
              <a:t>4)ethnicity:</a:t>
            </a:r>
            <a:r>
              <a:rPr lang="en" sz="2000" dirty="0">
                <a:latin typeface="Franklin Gothic Book" panose="020B0503020102020204" pitchFamily="34" charset="0"/>
                <a:ea typeface="+mn-lt"/>
                <a:cs typeface="+mn-lt"/>
              </a:rPr>
              <a:t> </a:t>
            </a:r>
            <a:r>
              <a:rPr lang="en" sz="2400" b="1" dirty="0">
                <a:ea typeface="+mn-lt"/>
                <a:cs typeface="+mn-lt"/>
              </a:rPr>
              <a:t>asian-americans and pacific islands have the highest rate of liver cancer</a:t>
            </a:r>
            <a:br>
              <a:rPr lang="en" sz="2400" b="1" dirty="0">
                <a:ea typeface="+mn-lt"/>
                <a:cs typeface="+mn-lt"/>
              </a:rPr>
            </a:br>
            <a:br>
              <a:rPr lang="en-US" sz="2400" b="1" i="1" dirty="0">
                <a:latin typeface="Franklin Gothic Book" panose="020B0503020102020204" pitchFamily="34" charset="0"/>
              </a:rPr>
            </a:br>
            <a:r>
              <a:rPr lang="en-US" sz="2400" b="1" i="1" dirty="0">
                <a:latin typeface="Franklin Gothic Book" panose="020B0503020102020204" pitchFamily="34" charset="0"/>
              </a:rPr>
              <a:t>6)NAFLD :  </a:t>
            </a:r>
            <a:r>
              <a:rPr lang="en-US" sz="2200" b="1" dirty="0"/>
              <a:t>abnormal fat accumulation in the liver that is NOT due to excessive alcohol consumption</a:t>
            </a:r>
            <a:br>
              <a:rPr lang="en-US" sz="2200" b="1" dirty="0"/>
            </a:br>
            <a:r>
              <a:rPr lang="en-US" sz="2200" b="1" dirty="0"/>
              <a:t>*when it develops to inflammation (NASH),destruction of liver tissue occurs.</a:t>
            </a:r>
            <a:br>
              <a:rPr lang="en-US" sz="2200" b="1" dirty="0"/>
            </a:br>
            <a:r>
              <a:rPr lang="en-US" sz="2200" b="1" dirty="0"/>
              <a:t>*severe destruction leads to scarring ,cirrhosis and HCC.</a:t>
            </a:r>
            <a:br>
              <a:rPr lang="en-US" sz="2200" b="1" dirty="0"/>
            </a:br>
            <a:r>
              <a:rPr lang="en-US" sz="2200" b="1" dirty="0"/>
              <a:t> </a:t>
            </a:r>
            <a:br>
              <a:rPr lang="en-US" sz="2200" b="1" dirty="0"/>
            </a:br>
            <a:r>
              <a:rPr lang="en-US" sz="2700" b="1" i="1" dirty="0">
                <a:latin typeface="Franklin Gothic Book" panose="020B0503020102020204" pitchFamily="34" charset="0"/>
              </a:rPr>
              <a:t>7) others </a:t>
            </a:r>
            <a:r>
              <a:rPr lang="en-US" sz="2200" b="1" dirty="0">
                <a:latin typeface="Franklin Gothic Book" panose="020B0503020102020204" pitchFamily="34" charset="0"/>
              </a:rPr>
              <a:t>: </a:t>
            </a:r>
            <a:r>
              <a:rPr lang="en-US" sz="2200" b="1" dirty="0"/>
              <a:t>type2 DM , obesity , smoking ,metabolic syndrome , genetic factors.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3460426"/>
            <a:ext cx="5689600" cy="33890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81508"/>
            <a:ext cx="5800437" cy="3394966"/>
          </a:xfrm>
          <a:prstGeom prst="rect">
            <a:avLst/>
          </a:prstGeom>
        </p:spPr>
      </p:pic>
    </p:spTree>
    <p:extLst>
      <p:ext uri="{BB962C8B-B14F-4D97-AF65-F5344CB8AC3E}">
        <p14:creationId xmlns:p14="http://schemas.microsoft.com/office/powerpoint/2010/main" val="1631883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5606070"/>
              </p:ext>
            </p:extLst>
          </p:nvPr>
        </p:nvGraphicFramePr>
        <p:xfrm>
          <a:off x="5929741" y="584775"/>
          <a:ext cx="6253020" cy="5324710"/>
        </p:xfrm>
        <a:graphic>
          <a:graphicData uri="http://schemas.openxmlformats.org/drawingml/2006/table">
            <a:tbl>
              <a:tblPr firstRow="1" bandRow="1">
                <a:tableStyleId>{073A0DAA-6AF3-43AB-8588-CEC1D06C72B9}</a:tableStyleId>
              </a:tblPr>
              <a:tblGrid>
                <a:gridCol w="2084340">
                  <a:extLst>
                    <a:ext uri="{9D8B030D-6E8A-4147-A177-3AD203B41FA5}">
                      <a16:colId xmlns:a16="http://schemas.microsoft.com/office/drawing/2014/main" val="2126704451"/>
                    </a:ext>
                  </a:extLst>
                </a:gridCol>
                <a:gridCol w="2084340">
                  <a:extLst>
                    <a:ext uri="{9D8B030D-6E8A-4147-A177-3AD203B41FA5}">
                      <a16:colId xmlns:a16="http://schemas.microsoft.com/office/drawing/2014/main" val="198181973"/>
                    </a:ext>
                  </a:extLst>
                </a:gridCol>
                <a:gridCol w="2084340">
                  <a:extLst>
                    <a:ext uri="{9D8B030D-6E8A-4147-A177-3AD203B41FA5}">
                      <a16:colId xmlns:a16="http://schemas.microsoft.com/office/drawing/2014/main" val="1327170678"/>
                    </a:ext>
                  </a:extLst>
                </a:gridCol>
              </a:tblGrid>
              <a:tr h="590192">
                <a:tc>
                  <a:txBody>
                    <a:bodyPr/>
                    <a:lstStyle/>
                    <a:p>
                      <a:r>
                        <a:rPr lang="en-US" dirty="0"/>
                        <a:t>Decompensated</a:t>
                      </a:r>
                      <a:r>
                        <a:rPr lang="en-US" baseline="0" dirty="0"/>
                        <a:t> cirrhosis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Classical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797760"/>
                  </a:ext>
                </a:extLst>
              </a:tr>
              <a:tr h="758704">
                <a:tc>
                  <a:txBody>
                    <a:bodyPr/>
                    <a:lstStyle/>
                    <a:p>
                      <a:r>
                        <a:rPr lang="en-US" sz="2000" b="1" dirty="0"/>
                        <a:t>Hepatic</a:t>
                      </a:r>
                      <a:r>
                        <a:rPr lang="en-US" sz="2000" b="1" baseline="0" dirty="0"/>
                        <a:t> </a:t>
                      </a:r>
                      <a:r>
                        <a:rPr lang="en-US" sz="2000" b="1" dirty="0"/>
                        <a:t>encephalopathy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2000" b="1" dirty="0"/>
                        <a:t>RUQ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Bone pain</a:t>
                      </a:r>
                      <a:r>
                        <a:rPr lang="en-US" sz="2400" b="1" dirty="0">
                          <a:solidFill>
                            <a:srgbClr val="FF0000"/>
                          </a:solidFill>
                          <a:latin typeface="Barlow Condensed Light" panose="00000406000000000000" pitchFamily="2" charset="0"/>
                        </a:rPr>
                        <a:t>.(metastasize)</a:t>
                      </a:r>
                    </a:p>
                    <a:p>
                      <a:endParaRPr lang="en-US" sz="2400" b="1" dirty="0">
                        <a:solidFill>
                          <a:srgbClr val="FF0000"/>
                        </a:solidFill>
                        <a:latin typeface="Barlow Condensed Light" panose="00000406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71429"/>
                  </a:ext>
                </a:extLst>
              </a:tr>
              <a:tr h="722230">
                <a:tc>
                  <a:txBody>
                    <a:bodyPr/>
                    <a:lstStyle/>
                    <a:p>
                      <a:r>
                        <a:rPr lang="en-US" sz="2000" b="1" dirty="0"/>
                        <a:t>Jaundice/itching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Weight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Difficulty breathing (dyspnea). </a:t>
                      </a:r>
                      <a:r>
                        <a:rPr lang="en-US" sz="2400" b="1" dirty="0">
                          <a:solidFill>
                            <a:srgbClr val="FF0000"/>
                          </a:solidFill>
                          <a:latin typeface="Barlow Condensed Light" panose="00000406000000000000" pitchFamily="2" charset="0"/>
                        </a:rPr>
                        <a:t>(metastasize)</a:t>
                      </a:r>
                      <a:endParaRPr lang="en-US" sz="2400" b="1" dirty="0">
                        <a:solidFill>
                          <a:srgbClr val="FF0000"/>
                        </a:solidFill>
                        <a:latin typeface="Barlow Condensed Light" panose="00000406000000000000" pitchFamily="2" charset="0"/>
                        <a:cs typeface="Andalus"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25840"/>
                  </a:ext>
                </a:extLst>
              </a:tr>
              <a:tr h="722230">
                <a:tc>
                  <a:txBody>
                    <a:bodyPr/>
                    <a:lstStyle/>
                    <a:p>
                      <a:r>
                        <a:rPr lang="en-US" sz="2000" b="1" dirty="0"/>
                        <a:t>Ascites: fluid leakage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Hard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intraperitoneal hemorrhage</a:t>
                      </a:r>
                      <a:r>
                        <a:rPr lang="en-US" sz="2400" b="1" dirty="0">
                          <a:solidFill>
                            <a:srgbClr val="FF0000"/>
                          </a:solidFill>
                          <a:latin typeface="Barlow Condensed Light" panose="00000406000000000000" pitchFamily="2" charset="0"/>
                        </a:rPr>
                        <a:t>. (rupturing)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1365192"/>
                  </a:ext>
                </a:extLst>
              </a:tr>
              <a:tr h="722230">
                <a:tc>
                  <a:txBody>
                    <a:bodyPr/>
                    <a:lstStyle/>
                    <a:p>
                      <a:r>
                        <a:rPr lang="en-US" sz="2000" b="1" dirty="0" err="1">
                          <a:solidFill>
                            <a:schemeClr val="tx1"/>
                          </a:solidFill>
                          <a:latin typeface="Work Sans"/>
                        </a:rPr>
                        <a:t>variceal</a:t>
                      </a:r>
                      <a:r>
                        <a:rPr lang="en-US" sz="2000" b="1" dirty="0">
                          <a:solidFill>
                            <a:schemeClr val="tx1"/>
                          </a:solidFill>
                          <a:latin typeface="Work Sans"/>
                        </a:rPr>
                        <a:t> bleeding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2000" b="1" dirty="0"/>
                        <a:t>Bruits</a:t>
                      </a:r>
                      <a:r>
                        <a:rPr lang="en-US" sz="2000" b="1" baseline="0" dirty="0"/>
                        <a:t> over the liver</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Paraneoplastic syndrome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145022"/>
                  </a:ext>
                </a:extLst>
              </a:tr>
            </a:tbl>
          </a:graphicData>
        </a:graphic>
      </p:graphicFrame>
      <p:sp>
        <p:nvSpPr>
          <p:cNvPr id="3" name="TextBox 2"/>
          <p:cNvSpPr txBox="1"/>
          <p:nvPr/>
        </p:nvSpPr>
        <p:spPr>
          <a:xfrm>
            <a:off x="50800" y="1161435"/>
            <a:ext cx="3962401" cy="3077766"/>
          </a:xfrm>
          <a:prstGeom prst="rect">
            <a:avLst/>
          </a:prstGeom>
          <a:noFill/>
        </p:spPr>
        <p:txBody>
          <a:bodyPr wrap="square" rtlCol="0">
            <a:spAutoFit/>
          </a:bodyPr>
          <a:lstStyle/>
          <a:p>
            <a:r>
              <a:rPr lang="en-US" sz="2000" b="1" dirty="0">
                <a:solidFill>
                  <a:srgbClr val="FF0000"/>
                </a:solidFill>
                <a:latin typeface="Andalus" panose="02020603050405020304" pitchFamily="18" charset="-78"/>
                <a:cs typeface="Andalus" panose="02020603050405020304" pitchFamily="18" charset="-78"/>
              </a:rPr>
              <a:t>Unfortunately liver cancer presents very late in the disease ,so when the patients start having symptoms they’re already very advanced.</a:t>
            </a:r>
          </a:p>
          <a:p>
            <a:endParaRPr lang="en-US" sz="2000" b="1" dirty="0">
              <a:latin typeface="Andalus" panose="02020603050405020304" pitchFamily="18" charset="-78"/>
              <a:cs typeface="Andalus" panose="02020603050405020304" pitchFamily="18" charset="-78"/>
            </a:endParaRPr>
          </a:p>
          <a:p>
            <a:r>
              <a:rPr lang="en-US" sz="2000" b="1" dirty="0">
                <a:solidFill>
                  <a:srgbClr val="FF0000"/>
                </a:solidFill>
              </a:rPr>
              <a:t>**Early HCC discovered only  by screening(US,AFP).</a:t>
            </a:r>
          </a:p>
          <a:p>
            <a:endParaRPr lang="en-US" b="1" dirty="0">
              <a:latin typeface="Andalus" panose="02020603050405020304" pitchFamily="18" charset="-78"/>
              <a:cs typeface="Andalus" panose="02020603050405020304" pitchFamily="18" charset="-78"/>
            </a:endParaRPr>
          </a:p>
          <a:p>
            <a:endParaRPr lang="en-US" dirty="0"/>
          </a:p>
          <a:p>
            <a:endParaRPr lang="en-US" dirty="0"/>
          </a:p>
        </p:txBody>
      </p:sp>
      <p:sp>
        <p:nvSpPr>
          <p:cNvPr id="5" name="TextBox 4"/>
          <p:cNvSpPr txBox="1"/>
          <p:nvPr/>
        </p:nvSpPr>
        <p:spPr>
          <a:xfrm>
            <a:off x="0" y="0"/>
            <a:ext cx="6169891" cy="584775"/>
          </a:xfrm>
          <a:prstGeom prst="rect">
            <a:avLst/>
          </a:prstGeom>
          <a:solidFill>
            <a:schemeClr val="bg2">
              <a:lumMod val="75000"/>
            </a:schemeClr>
          </a:solidFill>
        </p:spPr>
        <p:txBody>
          <a:bodyPr wrap="square" rtlCol="0">
            <a:spAutoFit/>
          </a:bodyPr>
          <a:lstStyle/>
          <a:p>
            <a:r>
              <a:rPr lang="en-US" sz="3200" b="1" dirty="0"/>
              <a:t>SIGNS AND SYMPTOMS:</a:t>
            </a:r>
          </a:p>
        </p:txBody>
      </p:sp>
      <p:sp>
        <p:nvSpPr>
          <p:cNvPr id="10" name="Rectangle 9"/>
          <p:cNvSpPr/>
          <p:nvPr/>
        </p:nvSpPr>
        <p:spPr>
          <a:xfrm>
            <a:off x="5943598" y="5176649"/>
            <a:ext cx="2092041" cy="124444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Portal hypertension</a:t>
            </a:r>
            <a:r>
              <a:rPr lang="en-US" sz="1600" b="1" dirty="0">
                <a:solidFill>
                  <a:schemeClr val="tx1"/>
                </a:solidFill>
              </a:rPr>
              <a:t>:</a:t>
            </a:r>
          </a:p>
          <a:p>
            <a:r>
              <a:rPr lang="en-US" sz="1600" b="1" dirty="0">
                <a:solidFill>
                  <a:srgbClr val="FF0000"/>
                </a:solidFill>
                <a:latin typeface="Bahnschrift Light" panose="020B0502040204020203" pitchFamily="34" charset="0"/>
              </a:rPr>
              <a:t>from the invasion of the portal vein</a:t>
            </a:r>
          </a:p>
        </p:txBody>
      </p:sp>
      <p:sp>
        <p:nvSpPr>
          <p:cNvPr id="11" name="TextBox 10"/>
          <p:cNvSpPr txBox="1"/>
          <p:nvPr/>
        </p:nvSpPr>
        <p:spPr>
          <a:xfrm>
            <a:off x="3870033" y="584775"/>
            <a:ext cx="2078184" cy="646331"/>
          </a:xfrm>
          <a:prstGeom prst="rect">
            <a:avLst/>
          </a:prstGeom>
          <a:solidFill>
            <a:schemeClr val="tx1"/>
          </a:solidFill>
        </p:spPr>
        <p:txBody>
          <a:bodyPr wrap="square" rtlCol="0">
            <a:spAutoFit/>
          </a:bodyPr>
          <a:lstStyle/>
          <a:p>
            <a:r>
              <a:rPr lang="en-US" dirty="0">
                <a:solidFill>
                  <a:schemeClr val="bg1"/>
                </a:solidFill>
              </a:rPr>
              <a:t>General symptoms</a:t>
            </a:r>
          </a:p>
          <a:p>
            <a:endParaRPr lang="en-US" dirty="0">
              <a:solidFill>
                <a:schemeClr val="bg1"/>
              </a:solidFill>
            </a:endParaRPr>
          </a:p>
        </p:txBody>
      </p:sp>
      <p:sp>
        <p:nvSpPr>
          <p:cNvPr id="19" name="Rectangle 18"/>
          <p:cNvSpPr/>
          <p:nvPr/>
        </p:nvSpPr>
        <p:spPr>
          <a:xfrm>
            <a:off x="3870033" y="3367861"/>
            <a:ext cx="2059708" cy="115293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ysClr val="windowText" lastClr="000000"/>
              </a:solidFill>
            </a:endParaRPr>
          </a:p>
        </p:txBody>
      </p:sp>
      <p:sp>
        <p:nvSpPr>
          <p:cNvPr id="23" name="TextBox 22"/>
          <p:cNvSpPr txBox="1"/>
          <p:nvPr/>
        </p:nvSpPr>
        <p:spPr>
          <a:xfrm flipH="1">
            <a:off x="4271350" y="2569678"/>
            <a:ext cx="1653771" cy="646331"/>
          </a:xfrm>
          <a:prstGeom prst="rect">
            <a:avLst/>
          </a:prstGeom>
          <a:noFill/>
        </p:spPr>
        <p:txBody>
          <a:bodyPr wrap="square" rtlCol="0">
            <a:spAutoFit/>
          </a:bodyPr>
          <a:lstStyle/>
          <a:p>
            <a:r>
              <a:rPr lang="en-US"/>
              <a:t>Nasea and vomiting</a:t>
            </a:r>
            <a:endParaRPr lang="en-US" dirty="0"/>
          </a:p>
        </p:txBody>
      </p:sp>
      <p:sp>
        <p:nvSpPr>
          <p:cNvPr id="24" name="Rectangle 23"/>
          <p:cNvSpPr/>
          <p:nvPr/>
        </p:nvSpPr>
        <p:spPr>
          <a:xfrm flipH="1">
            <a:off x="3865415" y="1211534"/>
            <a:ext cx="2068944" cy="213544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3851558" y="2352269"/>
            <a:ext cx="2096659" cy="1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1557" y="1215531"/>
            <a:ext cx="2055553" cy="984885"/>
          </a:xfrm>
          <a:prstGeom prst="rect">
            <a:avLst/>
          </a:prstGeom>
          <a:noFill/>
        </p:spPr>
        <p:txBody>
          <a:bodyPr wrap="square" rtlCol="0">
            <a:spAutoFit/>
          </a:bodyPr>
          <a:lstStyle/>
          <a:p>
            <a:r>
              <a:rPr lang="en-US" sz="2000" b="1" dirty="0"/>
              <a:t>Loss of appetite and early satiety</a:t>
            </a:r>
          </a:p>
          <a:p>
            <a:endParaRPr lang="en-US" dirty="0"/>
          </a:p>
        </p:txBody>
      </p:sp>
      <p:sp>
        <p:nvSpPr>
          <p:cNvPr id="29" name="TextBox 28"/>
          <p:cNvSpPr txBox="1"/>
          <p:nvPr/>
        </p:nvSpPr>
        <p:spPr>
          <a:xfrm flipH="1">
            <a:off x="3879270" y="3169874"/>
            <a:ext cx="2134060" cy="1477328"/>
          </a:xfrm>
          <a:prstGeom prst="rect">
            <a:avLst/>
          </a:prstGeom>
          <a:noFill/>
        </p:spPr>
        <p:txBody>
          <a:bodyPr wrap="square" rtlCol="0">
            <a:spAutoFit/>
          </a:bodyPr>
          <a:lstStyle/>
          <a:p>
            <a:endParaRPr lang="en-US" sz="2000" b="1" dirty="0"/>
          </a:p>
          <a:p>
            <a:r>
              <a:rPr lang="en-US" b="1" dirty="0"/>
              <a:t>Pale, chalky bowel movements:</a:t>
            </a:r>
            <a:r>
              <a:rPr lang="en-US" sz="1600" b="1" dirty="0"/>
              <a:t> lack of bile</a:t>
            </a:r>
            <a:endParaRPr lang="en-US" b="1" dirty="0"/>
          </a:p>
          <a:p>
            <a:endParaRPr lang="en-US" b="1" dirty="0"/>
          </a:p>
        </p:txBody>
      </p:sp>
      <p:sp>
        <p:nvSpPr>
          <p:cNvPr id="30" name="Rectangle 29"/>
          <p:cNvSpPr/>
          <p:nvPr/>
        </p:nvSpPr>
        <p:spPr>
          <a:xfrm>
            <a:off x="3860330" y="4453143"/>
            <a:ext cx="2069405" cy="716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Fever</a:t>
            </a:r>
          </a:p>
        </p:txBody>
      </p:sp>
      <p:sp>
        <p:nvSpPr>
          <p:cNvPr id="31" name="TextBox 30"/>
          <p:cNvSpPr txBox="1"/>
          <p:nvPr/>
        </p:nvSpPr>
        <p:spPr>
          <a:xfrm>
            <a:off x="138550" y="5001499"/>
            <a:ext cx="3786899" cy="1754326"/>
          </a:xfrm>
          <a:prstGeom prst="rect">
            <a:avLst/>
          </a:prstGeom>
          <a:noFill/>
        </p:spPr>
        <p:txBody>
          <a:bodyPr wrap="square" rtlCol="0">
            <a:spAutoFit/>
          </a:bodyPr>
          <a:lstStyle/>
          <a:p>
            <a:r>
              <a:rPr lang="en-US" b="1" dirty="0"/>
              <a:t>**signs of chronic liver disease</a:t>
            </a:r>
            <a:r>
              <a:rPr lang="en-US" dirty="0"/>
              <a:t> such as clubbing, palmar erythema, leukonychia, bruising, spider </a:t>
            </a:r>
            <a:r>
              <a:rPr lang="en-US" dirty="0" err="1"/>
              <a:t>naevi</a:t>
            </a:r>
            <a:r>
              <a:rPr lang="en-US" dirty="0"/>
              <a:t>, gynecomastia , caput-</a:t>
            </a:r>
            <a:r>
              <a:rPr lang="en-US" dirty="0" err="1"/>
              <a:t>medusae</a:t>
            </a:r>
            <a:r>
              <a:rPr lang="en-US" dirty="0"/>
              <a:t> and peripheral </a:t>
            </a:r>
            <a:r>
              <a:rPr lang="en-US" dirty="0" err="1"/>
              <a:t>oedema</a:t>
            </a:r>
            <a:br>
              <a:rPr lang="en-US" dirty="0"/>
            </a:br>
            <a:endParaRPr lang="en-US" dirty="0"/>
          </a:p>
        </p:txBody>
      </p:sp>
      <p:sp>
        <p:nvSpPr>
          <p:cNvPr id="32" name="Rectangle 31"/>
          <p:cNvSpPr/>
          <p:nvPr/>
        </p:nvSpPr>
        <p:spPr>
          <a:xfrm>
            <a:off x="10090727" y="5176650"/>
            <a:ext cx="2092034" cy="6237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090727" y="5176650"/>
            <a:ext cx="2142833" cy="677108"/>
          </a:xfrm>
          <a:prstGeom prst="rect">
            <a:avLst/>
          </a:prstGeom>
          <a:noFill/>
        </p:spPr>
        <p:txBody>
          <a:bodyPr wrap="square" rtlCol="0">
            <a:spAutoFit/>
          </a:bodyPr>
          <a:lstStyle/>
          <a:p>
            <a:r>
              <a:rPr lang="en-US" sz="2000" b="1" dirty="0"/>
              <a:t>bruises.</a:t>
            </a:r>
          </a:p>
          <a:p>
            <a:endParaRPr lang="en-US" dirty="0"/>
          </a:p>
        </p:txBody>
      </p:sp>
      <p:sp>
        <p:nvSpPr>
          <p:cNvPr id="34" name="Rectangle 33"/>
          <p:cNvSpPr/>
          <p:nvPr/>
        </p:nvSpPr>
        <p:spPr>
          <a:xfrm>
            <a:off x="3863104" y="2352269"/>
            <a:ext cx="2073565" cy="100047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 </a:t>
            </a:r>
          </a:p>
          <a:p>
            <a:r>
              <a:rPr lang="en-US" sz="2000" b="1" dirty="0">
                <a:solidFill>
                  <a:schemeClr val="tx1"/>
                </a:solidFill>
              </a:rPr>
              <a:t>Nausea and vomiting</a:t>
            </a:r>
          </a:p>
          <a:p>
            <a:endParaRPr lang="en-US" dirty="0"/>
          </a:p>
          <a:p>
            <a:pPr algn="ctr"/>
            <a:endParaRPr lang="en-US" dirty="0"/>
          </a:p>
        </p:txBody>
      </p:sp>
      <p:sp>
        <p:nvSpPr>
          <p:cNvPr id="6" name="Rectangle 5"/>
          <p:cNvSpPr/>
          <p:nvPr/>
        </p:nvSpPr>
        <p:spPr>
          <a:xfrm>
            <a:off x="3855709" y="5176649"/>
            <a:ext cx="2074029" cy="124312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25449" y="5247398"/>
            <a:ext cx="1971956" cy="1292662"/>
          </a:xfrm>
          <a:prstGeom prst="rect">
            <a:avLst/>
          </a:prstGeom>
          <a:noFill/>
        </p:spPr>
        <p:txBody>
          <a:bodyPr wrap="square" rtlCol="0">
            <a:spAutoFit/>
          </a:bodyPr>
          <a:lstStyle/>
          <a:p>
            <a:r>
              <a:rPr lang="en-US" sz="2400" b="1" dirty="0"/>
              <a:t>Dark urine : </a:t>
            </a:r>
            <a:r>
              <a:rPr lang="en-US" b="1" dirty="0"/>
              <a:t>excretion of bilirubin by kidney</a:t>
            </a:r>
          </a:p>
          <a:p>
            <a:endParaRPr lang="en-US" dirty="0"/>
          </a:p>
        </p:txBody>
      </p:sp>
    </p:spTree>
    <p:extLst>
      <p:ext uri="{BB962C8B-B14F-4D97-AF65-F5344CB8AC3E}">
        <p14:creationId xmlns:p14="http://schemas.microsoft.com/office/powerpoint/2010/main" val="1361039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781" y="0"/>
            <a:ext cx="6049817" cy="6858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036" y="106218"/>
            <a:ext cx="6289964" cy="6751782"/>
          </a:xfrm>
          <a:prstGeom prst="rect">
            <a:avLst/>
          </a:prstGeom>
        </p:spPr>
      </p:pic>
      <p:sp>
        <p:nvSpPr>
          <p:cNvPr id="6" name="Rectangle 5"/>
          <p:cNvSpPr/>
          <p:nvPr/>
        </p:nvSpPr>
        <p:spPr>
          <a:xfrm>
            <a:off x="628073" y="6179127"/>
            <a:ext cx="4461163" cy="678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9745" y="6179127"/>
            <a:ext cx="4239491" cy="984885"/>
          </a:xfrm>
          <a:prstGeom prst="rect">
            <a:avLst/>
          </a:prstGeom>
          <a:noFill/>
        </p:spPr>
        <p:txBody>
          <a:bodyPr wrap="square" rtlCol="0">
            <a:spAutoFit/>
          </a:bodyPr>
          <a:lstStyle/>
          <a:p>
            <a:r>
              <a:rPr lang="en-US" sz="2000" dirty="0"/>
              <a:t>Ascites : indicator for late stage liver disease</a:t>
            </a:r>
          </a:p>
          <a:p>
            <a:endParaRPr lang="en-US" dirty="0"/>
          </a:p>
        </p:txBody>
      </p:sp>
    </p:spTree>
    <p:extLst>
      <p:ext uri="{BB962C8B-B14F-4D97-AF65-F5344CB8AC3E}">
        <p14:creationId xmlns:p14="http://schemas.microsoft.com/office/powerpoint/2010/main" val="988482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0" y="0"/>
            <a:ext cx="2798618" cy="951345"/>
          </a:xfrm>
          <a:solidFill>
            <a:schemeClr val="bg1">
              <a:lumMod val="65000"/>
            </a:schemeClr>
          </a:solidFill>
        </p:spPr>
        <p:txBody>
          <a:bodyPr/>
          <a:lstStyle/>
          <a:p>
            <a:pPr algn="ctr"/>
            <a:r>
              <a:rPr lang="en-US" b="1" dirty="0"/>
              <a:t>Diagnosis:</a:t>
            </a:r>
          </a:p>
        </p:txBody>
      </p:sp>
      <p:cxnSp>
        <p:nvCxnSpPr>
          <p:cNvPr id="6" name="Straight Connector 5"/>
          <p:cNvCxnSpPr>
            <a:stCxn id="2" idx="2"/>
          </p:cNvCxnSpPr>
          <p:nvPr/>
        </p:nvCxnSpPr>
        <p:spPr>
          <a:xfrm>
            <a:off x="5740399" y="951345"/>
            <a:ext cx="0" cy="637310"/>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89527" y="1588655"/>
            <a:ext cx="10889673" cy="0"/>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9527" y="1588655"/>
            <a:ext cx="0" cy="877454"/>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5791" y="2373745"/>
            <a:ext cx="1246909" cy="914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hnschrift" panose="020B0502040204020203" pitchFamily="34" charset="0"/>
                <a:cs typeface="Microsoft Tai Le" panose="020B0502040204020203" pitchFamily="34" charset="0"/>
              </a:rPr>
              <a:t>CBC: HB% usually low.</a:t>
            </a:r>
          </a:p>
        </p:txBody>
      </p:sp>
      <p:cxnSp>
        <p:nvCxnSpPr>
          <p:cNvPr id="14" name="Straight Connector 13"/>
          <p:cNvCxnSpPr/>
          <p:nvPr/>
        </p:nvCxnSpPr>
        <p:spPr>
          <a:xfrm flipH="1">
            <a:off x="2292062" y="1588655"/>
            <a:ext cx="9236" cy="877454"/>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41085" y="2373745"/>
            <a:ext cx="1335809" cy="923330"/>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Liver function test</a:t>
            </a:r>
          </a:p>
        </p:txBody>
      </p:sp>
      <p:cxnSp>
        <p:nvCxnSpPr>
          <p:cNvPr id="19" name="Straight Arrow Connector 18"/>
          <p:cNvCxnSpPr/>
          <p:nvPr/>
        </p:nvCxnSpPr>
        <p:spPr>
          <a:xfrm>
            <a:off x="2250156" y="3324169"/>
            <a:ext cx="20204" cy="674408"/>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68582" y="3703934"/>
            <a:ext cx="1556039" cy="20963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hnschrift" panose="020B0502040204020203" pitchFamily="34" charset="0"/>
              </a:rPr>
              <a:t>1)Elevated bilirubin.</a:t>
            </a:r>
          </a:p>
          <a:p>
            <a:pPr algn="ctr"/>
            <a:r>
              <a:rPr lang="en-US" b="1" dirty="0">
                <a:solidFill>
                  <a:schemeClr val="tx1"/>
                </a:solidFill>
                <a:latin typeface="Bahnschrift" panose="020B0502040204020203" pitchFamily="34" charset="0"/>
              </a:rPr>
              <a:t>2)Elevated globulin.</a:t>
            </a:r>
          </a:p>
          <a:p>
            <a:pPr algn="ctr"/>
            <a:r>
              <a:rPr lang="en-US" b="1" dirty="0">
                <a:solidFill>
                  <a:schemeClr val="tx1"/>
                </a:solidFill>
                <a:latin typeface="Bahnschrift" panose="020B0502040204020203" pitchFamily="34" charset="0"/>
              </a:rPr>
              <a:t>3)Decreased albumin.</a:t>
            </a:r>
          </a:p>
        </p:txBody>
      </p:sp>
      <p:cxnSp>
        <p:nvCxnSpPr>
          <p:cNvPr id="28" name="Straight Arrow Connector 27"/>
          <p:cNvCxnSpPr/>
          <p:nvPr/>
        </p:nvCxnSpPr>
        <p:spPr>
          <a:xfrm>
            <a:off x="4475017" y="1588655"/>
            <a:ext cx="0" cy="877454"/>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73185" y="2395186"/>
            <a:ext cx="1335809" cy="646331"/>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Alpha fetoprotein</a:t>
            </a:r>
          </a:p>
        </p:txBody>
      </p:sp>
      <p:cxnSp>
        <p:nvCxnSpPr>
          <p:cNvPr id="33" name="Straight Arrow Connector 32"/>
          <p:cNvCxnSpPr/>
          <p:nvPr/>
        </p:nvCxnSpPr>
        <p:spPr>
          <a:xfrm flipH="1">
            <a:off x="4345673" y="3033037"/>
            <a:ext cx="4616" cy="623133"/>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31063" y="3519268"/>
            <a:ext cx="1549778" cy="2031325"/>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Elevated</a:t>
            </a:r>
          </a:p>
          <a:p>
            <a:pPr algn="ctr"/>
            <a:endParaRPr lang="en-US" b="1" dirty="0">
              <a:latin typeface="Bahnschrift" panose="020B0502040204020203" pitchFamily="34" charset="0"/>
            </a:endParaRPr>
          </a:p>
          <a:p>
            <a:pPr algn="ctr"/>
            <a:r>
              <a:rPr lang="en-US" b="1" dirty="0"/>
              <a:t>*AFP &gt;400–500 ng/ml is considered diagnostic for HCC.</a:t>
            </a:r>
            <a:endParaRPr lang="en-US" b="1" dirty="0">
              <a:latin typeface="Bahnschrift" panose="020B0502040204020203" pitchFamily="34" charset="0"/>
            </a:endParaRPr>
          </a:p>
        </p:txBody>
      </p:sp>
      <p:cxnSp>
        <p:nvCxnSpPr>
          <p:cNvPr id="35" name="Straight Arrow Connector 34"/>
          <p:cNvCxnSpPr/>
          <p:nvPr/>
        </p:nvCxnSpPr>
        <p:spPr>
          <a:xfrm>
            <a:off x="7929568" y="1588655"/>
            <a:ext cx="0" cy="877454"/>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61663" y="2397258"/>
            <a:ext cx="1335809" cy="369332"/>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Imaging</a:t>
            </a:r>
          </a:p>
        </p:txBody>
      </p:sp>
      <p:cxnSp>
        <p:nvCxnSpPr>
          <p:cNvPr id="40" name="Straight Connector 39"/>
          <p:cNvCxnSpPr>
            <a:stCxn id="36" idx="2"/>
          </p:cNvCxnSpPr>
          <p:nvPr/>
        </p:nvCxnSpPr>
        <p:spPr>
          <a:xfrm flipH="1">
            <a:off x="7929567" y="2766590"/>
            <a:ext cx="1" cy="563479"/>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900438" y="3353735"/>
            <a:ext cx="3540721" cy="0"/>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6685" y="3404252"/>
            <a:ext cx="0" cy="381222"/>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36085" y="3367306"/>
            <a:ext cx="0" cy="381222"/>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48800" y="3353735"/>
            <a:ext cx="0" cy="381222"/>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49868" y="3725826"/>
            <a:ext cx="673165" cy="461665"/>
          </a:xfrm>
          <a:prstGeom prst="rect">
            <a:avLst/>
          </a:prstGeom>
          <a:solidFill>
            <a:schemeClr val="bg1">
              <a:lumMod val="65000"/>
            </a:schemeClr>
          </a:solidFill>
          <a:ln>
            <a:solidFill>
              <a:schemeClr val="tx1"/>
            </a:solidFill>
          </a:ln>
        </p:spPr>
        <p:txBody>
          <a:bodyPr wrap="square" rtlCol="0">
            <a:spAutoFit/>
          </a:bodyPr>
          <a:lstStyle/>
          <a:p>
            <a:pPr algn="ctr"/>
            <a:r>
              <a:rPr lang="en-US" sz="2400" b="1" dirty="0">
                <a:latin typeface="Bahnschrift" panose="020B0502040204020203" pitchFamily="34" charset="0"/>
              </a:rPr>
              <a:t>US</a:t>
            </a:r>
          </a:p>
        </p:txBody>
      </p:sp>
      <p:sp>
        <p:nvSpPr>
          <p:cNvPr id="50" name="TextBox 49"/>
          <p:cNvSpPr txBox="1"/>
          <p:nvPr/>
        </p:nvSpPr>
        <p:spPr>
          <a:xfrm>
            <a:off x="8812645" y="3725873"/>
            <a:ext cx="1559795" cy="369332"/>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angiography</a:t>
            </a:r>
          </a:p>
        </p:txBody>
      </p:sp>
      <p:sp>
        <p:nvSpPr>
          <p:cNvPr id="51" name="TextBox 50"/>
          <p:cNvSpPr txBox="1"/>
          <p:nvPr/>
        </p:nvSpPr>
        <p:spPr>
          <a:xfrm>
            <a:off x="7929568" y="3734957"/>
            <a:ext cx="667905" cy="369332"/>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MRI</a:t>
            </a:r>
          </a:p>
        </p:txBody>
      </p:sp>
      <p:sp>
        <p:nvSpPr>
          <p:cNvPr id="52" name="TextBox 51"/>
          <p:cNvSpPr txBox="1"/>
          <p:nvPr/>
        </p:nvSpPr>
        <p:spPr>
          <a:xfrm>
            <a:off x="6829390" y="3725826"/>
            <a:ext cx="693737" cy="646331"/>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CT scan</a:t>
            </a:r>
          </a:p>
        </p:txBody>
      </p:sp>
      <p:cxnSp>
        <p:nvCxnSpPr>
          <p:cNvPr id="58" name="Straight Connector 57"/>
          <p:cNvCxnSpPr/>
          <p:nvPr/>
        </p:nvCxnSpPr>
        <p:spPr>
          <a:xfrm>
            <a:off x="5904479" y="3344604"/>
            <a:ext cx="0" cy="381222"/>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1379200" y="1588655"/>
            <a:ext cx="0" cy="877454"/>
          </a:xfrm>
          <a:prstGeom prst="straightConnector1">
            <a:avLst/>
          </a:prstGeom>
          <a:ln>
            <a:solidFill>
              <a:schemeClr val="tx1"/>
            </a:solidFill>
            <a:tailEnd type="triangle"/>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589491" y="2318648"/>
            <a:ext cx="1335809" cy="369332"/>
          </a:xfrm>
          <a:prstGeom prst="rect">
            <a:avLst/>
          </a:prstGeom>
          <a:solidFill>
            <a:schemeClr val="bg1">
              <a:lumMod val="65000"/>
            </a:schemeClr>
          </a:solidFill>
          <a:ln>
            <a:solidFill>
              <a:schemeClr val="tx1"/>
            </a:solidFill>
          </a:ln>
        </p:spPr>
        <p:txBody>
          <a:bodyPr wrap="square" rtlCol="0">
            <a:spAutoFit/>
          </a:bodyPr>
          <a:lstStyle/>
          <a:p>
            <a:pPr algn="ctr"/>
            <a:r>
              <a:rPr lang="en-US" b="1" dirty="0">
                <a:latin typeface="Bahnschrift" panose="020B0502040204020203" pitchFamily="34" charset="0"/>
              </a:rPr>
              <a:t>Biopsy</a:t>
            </a:r>
          </a:p>
        </p:txBody>
      </p:sp>
      <p:sp>
        <p:nvSpPr>
          <p:cNvPr id="3" name="TextBox 2"/>
          <p:cNvSpPr txBox="1"/>
          <p:nvPr/>
        </p:nvSpPr>
        <p:spPr>
          <a:xfrm>
            <a:off x="5262664" y="4312971"/>
            <a:ext cx="1263548" cy="707886"/>
          </a:xfrm>
          <a:prstGeom prst="rect">
            <a:avLst/>
          </a:prstGeom>
          <a:solidFill>
            <a:schemeClr val="accent2"/>
          </a:solidFill>
        </p:spPr>
        <p:txBody>
          <a:bodyPr wrap="square" rtlCol="0">
            <a:spAutoFit/>
          </a:bodyPr>
          <a:lstStyle/>
          <a:p>
            <a:r>
              <a:rPr lang="en-US" sz="2000" b="1" dirty="0">
                <a:latin typeface="Bahnschrift Light" panose="020B0502040204020203" pitchFamily="34" charset="0"/>
              </a:rPr>
              <a:t>modality of choice</a:t>
            </a:r>
          </a:p>
        </p:txBody>
      </p:sp>
      <p:sp>
        <p:nvSpPr>
          <p:cNvPr id="4" name="Rectangle 3"/>
          <p:cNvSpPr/>
          <p:nvPr/>
        </p:nvSpPr>
        <p:spPr>
          <a:xfrm>
            <a:off x="8752103" y="4530737"/>
            <a:ext cx="1680877" cy="861774"/>
          </a:xfrm>
          <a:prstGeom prst="rect">
            <a:avLst/>
          </a:prstGeom>
          <a:solidFill>
            <a:schemeClr val="bg1">
              <a:lumMod val="65000"/>
            </a:schemeClr>
          </a:solidFill>
        </p:spPr>
        <p:txBody>
          <a:bodyPr wrap="square">
            <a:spAutoFit/>
          </a:bodyPr>
          <a:lstStyle/>
          <a:p>
            <a:r>
              <a:rPr lang="en-US" dirty="0">
                <a:solidFill>
                  <a:srgbClr val="202124"/>
                </a:solidFill>
                <a:latin typeface="arial" panose="020B0604020202020204" pitchFamily="34" charset="0"/>
              </a:rPr>
              <a:t> </a:t>
            </a:r>
            <a:r>
              <a:rPr lang="en-US" sz="1600" b="1" dirty="0">
                <a:solidFill>
                  <a:srgbClr val="202124"/>
                </a:solidFill>
                <a:latin typeface="arial" panose="020B0604020202020204" pitchFamily="34" charset="0"/>
              </a:rPr>
              <a:t>a type of X-ray used to check blood vessels</a:t>
            </a:r>
            <a:r>
              <a:rPr lang="en-US" sz="1600" dirty="0">
                <a:solidFill>
                  <a:srgbClr val="202124"/>
                </a:solidFill>
                <a:latin typeface="arial" panose="020B0604020202020204" pitchFamily="34" charset="0"/>
              </a:rPr>
              <a:t>.</a:t>
            </a:r>
            <a:endParaRPr lang="en-US" sz="1600" dirty="0"/>
          </a:p>
        </p:txBody>
      </p:sp>
      <p:cxnSp>
        <p:nvCxnSpPr>
          <p:cNvPr id="31" name="Straight Connector 30"/>
          <p:cNvCxnSpPr/>
          <p:nvPr/>
        </p:nvCxnSpPr>
        <p:spPr>
          <a:xfrm>
            <a:off x="9631795" y="4122360"/>
            <a:ext cx="0" cy="381222"/>
          </a:xfrm>
          <a:prstGeom prst="line">
            <a:avLst/>
          </a:prstGeom>
          <a:ln>
            <a:solidFill>
              <a:schemeClr val="tx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4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9F7A18-F3EE-0169-EC1B-82D218CC78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8258" t="24573" r="24008" b="28572"/>
          <a:stretch/>
        </p:blipFill>
        <p:spPr>
          <a:xfrm>
            <a:off x="251187" y="0"/>
            <a:ext cx="11689626" cy="6710953"/>
          </a:xfrm>
        </p:spPr>
      </p:pic>
    </p:spTree>
    <p:extLst>
      <p:ext uri="{BB962C8B-B14F-4D97-AF65-F5344CB8AC3E}">
        <p14:creationId xmlns:p14="http://schemas.microsoft.com/office/powerpoint/2010/main" val="674115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83491"/>
            <a:ext cx="12192000" cy="6174509"/>
          </a:xfrm>
          <a:prstGeom prst="rect">
            <a:avLst/>
          </a:prstGeom>
        </p:spPr>
      </p:pic>
      <p:sp>
        <p:nvSpPr>
          <p:cNvPr id="2" name="Rectangle 1"/>
          <p:cNvSpPr/>
          <p:nvPr/>
        </p:nvSpPr>
        <p:spPr>
          <a:xfrm>
            <a:off x="1" y="0"/>
            <a:ext cx="2586182" cy="70196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7017" y="74044"/>
            <a:ext cx="1690255" cy="523220"/>
          </a:xfrm>
          <a:prstGeom prst="rect">
            <a:avLst/>
          </a:prstGeom>
          <a:noFill/>
        </p:spPr>
        <p:txBody>
          <a:bodyPr wrap="square" rtlCol="0">
            <a:spAutoFit/>
          </a:bodyPr>
          <a:lstStyle/>
          <a:p>
            <a:r>
              <a:rPr lang="en-US" sz="2800" b="1" dirty="0">
                <a:latin typeface="Agency FB" panose="020B0503020202020204" pitchFamily="34" charset="0"/>
              </a:rPr>
              <a:t>STAGING</a:t>
            </a:r>
          </a:p>
        </p:txBody>
      </p:sp>
    </p:spTree>
    <p:extLst>
      <p:ext uri="{BB962C8B-B14F-4D97-AF65-F5344CB8AC3E}">
        <p14:creationId xmlns:p14="http://schemas.microsoft.com/office/powerpoint/2010/main" val="3912270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88365" y="0"/>
            <a:ext cx="6003635" cy="3694545"/>
          </a:xfrm>
          <a:prstGeom prst="rect">
            <a:avLst/>
          </a:prstGeom>
        </p:spPr>
      </p:pic>
      <p:pic>
        <p:nvPicPr>
          <p:cNvPr id="5" name="Picture 4"/>
          <p:cNvPicPr>
            <a:picLocks noChangeAspect="1"/>
          </p:cNvPicPr>
          <p:nvPr/>
        </p:nvPicPr>
        <p:blipFill>
          <a:blip r:embed="rId3"/>
          <a:stretch>
            <a:fillRect/>
          </a:stretch>
        </p:blipFill>
        <p:spPr>
          <a:xfrm>
            <a:off x="-1" y="-1"/>
            <a:ext cx="6354619" cy="3731492"/>
          </a:xfrm>
          <a:prstGeom prst="rect">
            <a:avLst/>
          </a:prstGeom>
        </p:spPr>
      </p:pic>
      <p:pic>
        <p:nvPicPr>
          <p:cNvPr id="6" name="Picture 5"/>
          <p:cNvPicPr>
            <a:picLocks noChangeAspect="1"/>
          </p:cNvPicPr>
          <p:nvPr/>
        </p:nvPicPr>
        <p:blipFill>
          <a:blip r:embed="rId4"/>
          <a:stretch>
            <a:fillRect/>
          </a:stretch>
        </p:blipFill>
        <p:spPr>
          <a:xfrm>
            <a:off x="-2" y="3731491"/>
            <a:ext cx="6354619" cy="3126509"/>
          </a:xfrm>
          <a:prstGeom prst="rect">
            <a:avLst/>
          </a:prstGeom>
        </p:spPr>
      </p:pic>
      <p:pic>
        <p:nvPicPr>
          <p:cNvPr id="3" name="Picture 2"/>
          <p:cNvPicPr>
            <a:picLocks noChangeAspect="1"/>
          </p:cNvPicPr>
          <p:nvPr/>
        </p:nvPicPr>
        <p:blipFill>
          <a:blip r:embed="rId5"/>
          <a:stretch>
            <a:fillRect/>
          </a:stretch>
        </p:blipFill>
        <p:spPr>
          <a:xfrm>
            <a:off x="6305456" y="3694545"/>
            <a:ext cx="5886544" cy="3174235"/>
          </a:xfrm>
          <a:prstGeom prst="rect">
            <a:avLst/>
          </a:prstGeom>
        </p:spPr>
      </p:pic>
    </p:spTree>
    <p:extLst>
      <p:ext uri="{BB962C8B-B14F-4D97-AF65-F5344CB8AC3E}">
        <p14:creationId xmlns:p14="http://schemas.microsoft.com/office/powerpoint/2010/main" val="1862815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91" y="552555"/>
            <a:ext cx="11963400" cy="5424920"/>
          </a:xfrm>
        </p:spPr>
        <p:txBody>
          <a:bodyPr>
            <a:noAutofit/>
          </a:bodyPr>
          <a:lstStyle/>
          <a:p>
            <a:pPr marL="0" indent="0">
              <a:buNone/>
            </a:pPr>
            <a:r>
              <a:rPr lang="en-US" sz="2000" b="1" dirty="0"/>
              <a:t>1)RESECTION:</a:t>
            </a:r>
            <a:r>
              <a:rPr lang="en-US" sz="2000" b="1" dirty="0">
                <a:latin typeface="+mj-lt"/>
              </a:rPr>
              <a:t> a potentially curative surgical treatment option by  removing the HCC with an adequate margin, while preserving as much functional liver parenchyma to avoid post-resection hepatic failure</a:t>
            </a:r>
            <a:r>
              <a:rPr lang="en-US" sz="2000" dirty="0">
                <a:latin typeface="+mj-lt"/>
              </a:rPr>
              <a:t>.</a:t>
            </a:r>
          </a:p>
          <a:p>
            <a:pPr marL="0" indent="0">
              <a:buNone/>
            </a:pPr>
            <a:r>
              <a:rPr lang="en-US" sz="2000" b="1" dirty="0"/>
              <a:t>2)Transplantation </a:t>
            </a:r>
            <a:r>
              <a:rPr lang="en-US" sz="2000" b="1" dirty="0">
                <a:latin typeface="+mj-lt"/>
              </a:rPr>
              <a:t>:it is not always an option because the number of available donor livers is very limited.</a:t>
            </a:r>
          </a:p>
          <a:p>
            <a:pPr marL="0" indent="0">
              <a:buNone/>
            </a:pPr>
            <a:r>
              <a:rPr lang="en-US" sz="2000" b="1" dirty="0"/>
              <a:t>3)Ablation:  treatment that destroys liver tumors without removing them</a:t>
            </a:r>
          </a:p>
          <a:p>
            <a:pPr marL="0" indent="0">
              <a:buNone/>
            </a:pPr>
            <a:r>
              <a:rPr lang="en-US" sz="2000" b="1" dirty="0"/>
              <a:t>                     -RFA</a:t>
            </a:r>
            <a:r>
              <a:rPr lang="en-US" sz="2000" b="1" dirty="0">
                <a:latin typeface="+mj-lt"/>
              </a:rPr>
              <a:t>: heat + radio waves</a:t>
            </a:r>
            <a:r>
              <a:rPr lang="en-US" sz="2000" dirty="0"/>
              <a:t>.</a:t>
            </a:r>
          </a:p>
          <a:p>
            <a:pPr marL="0" indent="0">
              <a:buNone/>
            </a:pPr>
            <a:r>
              <a:rPr lang="en-US" sz="2000" b="1" dirty="0"/>
              <a:t>                     -MWA</a:t>
            </a:r>
            <a:r>
              <a:rPr lang="en-US" sz="2000" dirty="0"/>
              <a:t>: heat + microwaves.</a:t>
            </a:r>
          </a:p>
          <a:p>
            <a:pPr marL="0" indent="0">
              <a:buNone/>
            </a:pPr>
            <a:r>
              <a:rPr lang="en-US" sz="2000" b="1" dirty="0"/>
              <a:t>                     -PEI: </a:t>
            </a:r>
            <a:r>
              <a:rPr lang="en-US" sz="2000" dirty="0"/>
              <a:t> </a:t>
            </a:r>
            <a:r>
              <a:rPr lang="en-US" sz="2000" b="1" dirty="0">
                <a:latin typeface="+mj-lt"/>
              </a:rPr>
              <a:t>alcohol is injected directly into the liver tumor to destroy it</a:t>
            </a:r>
          </a:p>
          <a:p>
            <a:pPr marL="0" indent="0">
              <a:buNone/>
            </a:pPr>
            <a:r>
              <a:rPr lang="en-US" sz="2000" b="1" dirty="0"/>
              <a:t>                    - </a:t>
            </a:r>
            <a:r>
              <a:rPr lang="en-US" sz="2000" b="1" dirty="0" err="1"/>
              <a:t>Cryoablation</a:t>
            </a:r>
            <a:r>
              <a:rPr lang="en-US" sz="2000" b="1" dirty="0"/>
              <a:t>:</a:t>
            </a:r>
            <a:r>
              <a:rPr lang="en-US" sz="2000" dirty="0"/>
              <a:t> </a:t>
            </a:r>
            <a:r>
              <a:rPr lang="en-US" sz="2000" b="1" dirty="0">
                <a:latin typeface="+mj-lt"/>
              </a:rPr>
              <a:t>It involves using extremely cold temperatures(produced by liquid nitrogen) to kill cancerous tissue.</a:t>
            </a:r>
          </a:p>
          <a:p>
            <a:pPr marL="0" indent="0">
              <a:buNone/>
            </a:pPr>
            <a:r>
              <a:rPr lang="en-US" sz="2000" b="1" dirty="0"/>
              <a:t>4)TACE: </a:t>
            </a:r>
            <a:r>
              <a:rPr lang="en-US" sz="2000" b="1" dirty="0">
                <a:latin typeface="+mj-lt"/>
              </a:rPr>
              <a:t>liver tumors mostly get their blood supply from the hepatic artery. In trans arterial </a:t>
            </a:r>
            <a:r>
              <a:rPr lang="en-US" sz="2000" dirty="0"/>
              <a:t>Chemoembolization </a:t>
            </a:r>
            <a:r>
              <a:rPr lang="en-US" sz="2000" b="1" dirty="0">
                <a:latin typeface="+mj-lt"/>
              </a:rPr>
              <a:t>(TACE), </a:t>
            </a:r>
            <a:r>
              <a:rPr lang="en-US" sz="2000" b="1" u="sng" dirty="0">
                <a:solidFill>
                  <a:srgbClr val="FF0000"/>
                </a:solidFill>
                <a:latin typeface="+mj-lt"/>
              </a:rPr>
              <a:t>chemotherapy is delivered directly to the tumor through this artery</a:t>
            </a:r>
          </a:p>
          <a:p>
            <a:pPr marL="0" indent="0">
              <a:buNone/>
            </a:pPr>
            <a:endParaRPr lang="en-US" sz="2000" dirty="0"/>
          </a:p>
          <a:p>
            <a:pPr marL="0" indent="0">
              <a:buNone/>
            </a:pPr>
            <a:r>
              <a:rPr lang="en-US" sz="2000" b="1" dirty="0"/>
              <a:t>5)Systemic treatment </a:t>
            </a:r>
            <a:r>
              <a:rPr lang="en-US" sz="2000" b="1" dirty="0">
                <a:latin typeface="+mj-lt"/>
              </a:rPr>
              <a:t>: Drug therapies that can spread throughout the whole body to treat cancer cells wherever they may be, which can be helpful for cancer that has spread (metastatic cancer).</a:t>
            </a:r>
          </a:p>
          <a:p>
            <a:pPr marL="0" indent="0">
              <a:buNone/>
            </a:pPr>
            <a:endParaRPr lang="en-US" sz="2000" b="1" dirty="0">
              <a:latin typeface="+mj-lt"/>
            </a:endParaRPr>
          </a:p>
          <a:p>
            <a:pPr marL="0" indent="0">
              <a:buNone/>
            </a:pPr>
            <a:r>
              <a:rPr lang="en-US" sz="2000" b="1" dirty="0"/>
              <a:t>6) best supportive care </a:t>
            </a:r>
            <a:r>
              <a:rPr lang="en-US" sz="2000" b="1" dirty="0">
                <a:latin typeface="+mj-lt"/>
              </a:rPr>
              <a:t>: palliative treatment , Treatment may include radiation therapy; pain management; drainage of fluid (ascites); or insertion of a stent in the bile duct to relieve </a:t>
            </a:r>
            <a:r>
              <a:rPr lang="en-US" sz="2000" b="1" u="sng" dirty="0">
                <a:latin typeface="+mj-lt"/>
              </a:rPr>
              <a:t>jaundice</a:t>
            </a:r>
            <a:br>
              <a:rPr lang="en-US" sz="2000" b="1" dirty="0">
                <a:latin typeface="+mj-lt"/>
              </a:rPr>
            </a:br>
            <a:endParaRPr lang="en-US" sz="2000" b="1" dirty="0">
              <a:latin typeface="+mj-lt"/>
            </a:endParaRPr>
          </a:p>
        </p:txBody>
      </p:sp>
      <p:sp>
        <p:nvSpPr>
          <p:cNvPr id="4" name="Rectangle 3"/>
          <p:cNvSpPr/>
          <p:nvPr/>
        </p:nvSpPr>
        <p:spPr>
          <a:xfrm>
            <a:off x="3805384" y="0"/>
            <a:ext cx="2697018" cy="58189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43218" y="29335"/>
            <a:ext cx="2909454" cy="523220"/>
          </a:xfrm>
          <a:prstGeom prst="rect">
            <a:avLst/>
          </a:prstGeom>
          <a:noFill/>
        </p:spPr>
        <p:txBody>
          <a:bodyPr wrap="square" rtlCol="0">
            <a:spAutoFit/>
          </a:bodyPr>
          <a:lstStyle/>
          <a:p>
            <a:r>
              <a:rPr lang="en-US" sz="2800" b="1" dirty="0"/>
              <a:t>TREATMENT:</a:t>
            </a:r>
          </a:p>
        </p:txBody>
      </p:sp>
    </p:spTree>
    <p:extLst>
      <p:ext uri="{BB962C8B-B14F-4D97-AF65-F5344CB8AC3E}">
        <p14:creationId xmlns:p14="http://schemas.microsoft.com/office/powerpoint/2010/main" val="303846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5625-F3DF-44C7-A4E5-5C3A97BAB98E}"/>
              </a:ext>
            </a:extLst>
          </p:cNvPr>
          <p:cNvSpPr>
            <a:spLocks noGrp="1"/>
          </p:cNvSpPr>
          <p:nvPr>
            <p:ph type="ctrTitle"/>
          </p:nvPr>
        </p:nvSpPr>
        <p:spPr>
          <a:xfrm>
            <a:off x="1524000" y="0"/>
            <a:ext cx="9144000" cy="1943100"/>
          </a:xfrm>
        </p:spPr>
        <p:txBody>
          <a:bodyPr>
            <a:normAutofit/>
          </a:bodyPr>
          <a:lstStyle/>
          <a:p>
            <a:r>
              <a:rPr lang="en-US" sz="8000" dirty="0">
                <a:effectLst>
                  <a:outerShdw blurRad="38100" dist="38100" dir="2700000" algn="tl">
                    <a:srgbClr val="000000">
                      <a:alpha val="43137"/>
                    </a:srgbClr>
                  </a:outerShdw>
                </a:effectLst>
              </a:rPr>
              <a:t>Hepatoblastoma </a:t>
            </a:r>
          </a:p>
        </p:txBody>
      </p:sp>
      <p:sp>
        <p:nvSpPr>
          <p:cNvPr id="3" name="Subtitle 2">
            <a:extLst>
              <a:ext uri="{FF2B5EF4-FFF2-40B4-BE49-F238E27FC236}">
                <a16:creationId xmlns:a16="http://schemas.microsoft.com/office/drawing/2014/main" id="{C6A25878-1149-4333-84D7-39F9B8A361DC}"/>
              </a:ext>
            </a:extLst>
          </p:cNvPr>
          <p:cNvSpPr>
            <a:spLocks noGrp="1"/>
          </p:cNvSpPr>
          <p:nvPr>
            <p:ph type="subTitle" idx="1"/>
          </p:nvPr>
        </p:nvSpPr>
        <p:spPr>
          <a:xfrm>
            <a:off x="2981324" y="3788229"/>
            <a:ext cx="6521905" cy="1469571"/>
          </a:xfrm>
        </p:spPr>
        <p:txBody>
          <a:bodyPr/>
          <a:lstStyle/>
          <a:p>
            <a:endParaRPr lang="en-US" dirty="0"/>
          </a:p>
        </p:txBody>
      </p:sp>
      <p:pic>
        <p:nvPicPr>
          <p:cNvPr id="5" name="Picture 4">
            <a:extLst>
              <a:ext uri="{FF2B5EF4-FFF2-40B4-BE49-F238E27FC236}">
                <a16:creationId xmlns:a16="http://schemas.microsoft.com/office/drawing/2014/main" id="{03F7EFAA-7941-43CA-9E91-B6C7E0E43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662" y="2263359"/>
            <a:ext cx="7686675" cy="4086225"/>
          </a:xfrm>
          <a:prstGeom prst="rect">
            <a:avLst/>
          </a:prstGeom>
        </p:spPr>
      </p:pic>
    </p:spTree>
    <p:extLst>
      <p:ext uri="{BB962C8B-B14F-4D97-AF65-F5344CB8AC3E}">
        <p14:creationId xmlns:p14="http://schemas.microsoft.com/office/powerpoint/2010/main" val="4162618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FFE2-7334-4BF9-939C-8CD736C624A6}"/>
              </a:ext>
            </a:extLst>
          </p:cNvPr>
          <p:cNvSpPr>
            <a:spLocks noGrp="1"/>
          </p:cNvSpPr>
          <p:nvPr>
            <p:ph type="ctrTitle"/>
          </p:nvPr>
        </p:nvSpPr>
        <p:spPr>
          <a:xfrm>
            <a:off x="-941140" y="760630"/>
            <a:ext cx="8083826" cy="1272208"/>
          </a:xfrm>
        </p:spPr>
        <p:txBody>
          <a:bodyPr>
            <a:noAutofit/>
          </a:bodyPr>
          <a:lstStyle/>
          <a:p>
            <a:r>
              <a:rPr lang="en-US" sz="4400" dirty="0">
                <a:effectLst>
                  <a:outerShdw blurRad="38100" dist="38100" dir="2700000" algn="tl">
                    <a:srgbClr val="000000">
                      <a:alpha val="43137"/>
                    </a:srgbClr>
                  </a:outerShdw>
                </a:effectLst>
              </a:rPr>
              <a:t>What is hepatoblastoma?</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endParaRPr lang="en-US" sz="44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82074142-6A14-4E33-B4F4-24EA5915413E}"/>
              </a:ext>
            </a:extLst>
          </p:cNvPr>
          <p:cNvSpPr>
            <a:spLocks noGrp="1"/>
          </p:cNvSpPr>
          <p:nvPr>
            <p:ph type="subTitle" idx="1"/>
          </p:nvPr>
        </p:nvSpPr>
        <p:spPr>
          <a:xfrm>
            <a:off x="0" y="1021177"/>
            <a:ext cx="12066814" cy="3024049"/>
          </a:xfrm>
        </p:spPr>
        <p:txBody>
          <a:bodyPr/>
          <a:lstStyle/>
          <a:p>
            <a:pPr algn="l"/>
            <a:r>
              <a:rPr lang="en-US" dirty="0"/>
              <a:t>Hepatoblastoma is a rare tumor (an abnormal tissue growth) that derived from embryonic liver </a:t>
            </a:r>
            <a:r>
              <a:rPr lang="en-US" dirty="0" err="1"/>
              <a:t>cells,It</a:t>
            </a:r>
            <a:r>
              <a:rPr lang="en-US" dirty="0"/>
              <a:t> is the </a:t>
            </a:r>
            <a:r>
              <a:rPr lang="en-US" dirty="0">
                <a:solidFill>
                  <a:srgbClr val="C00000"/>
                </a:solidFill>
              </a:rPr>
              <a:t>most common cancerous (malignant) liver tumor in early childhood</a:t>
            </a:r>
            <a:r>
              <a:rPr lang="en-US" dirty="0"/>
              <a:t>.</a:t>
            </a:r>
          </a:p>
          <a:p>
            <a:pPr algn="l"/>
            <a:r>
              <a:rPr lang="en-US" dirty="0"/>
              <a:t> Most hepatoblastoma tumors begin in the </a:t>
            </a:r>
            <a:r>
              <a:rPr lang="en-US" dirty="0">
                <a:solidFill>
                  <a:srgbClr val="C00000"/>
                </a:solidFill>
              </a:rPr>
              <a:t>right lobe of the liver</a:t>
            </a:r>
            <a:r>
              <a:rPr lang="en-US" dirty="0"/>
              <a:t>. Hepatoblastoma cancer cells also can spread (metastasize) to other areas of the body. </a:t>
            </a:r>
            <a:r>
              <a:rPr lang="en-US" dirty="0">
                <a:solidFill>
                  <a:srgbClr val="C00000"/>
                </a:solidFill>
              </a:rPr>
              <a:t>The most common site of metastasis is the lungs.</a:t>
            </a:r>
          </a:p>
        </p:txBody>
      </p:sp>
      <p:sp>
        <p:nvSpPr>
          <p:cNvPr id="7" name="TextBox 6">
            <a:extLst>
              <a:ext uri="{FF2B5EF4-FFF2-40B4-BE49-F238E27FC236}">
                <a16:creationId xmlns:a16="http://schemas.microsoft.com/office/drawing/2014/main" id="{68CEA0CE-9F27-4EE6-8CEC-2D78CDBC356A}"/>
              </a:ext>
            </a:extLst>
          </p:cNvPr>
          <p:cNvSpPr txBox="1"/>
          <p:nvPr/>
        </p:nvSpPr>
        <p:spPr>
          <a:xfrm>
            <a:off x="125186" y="3068463"/>
            <a:ext cx="2699657"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Incidence:</a:t>
            </a:r>
          </a:p>
        </p:txBody>
      </p:sp>
      <p:sp>
        <p:nvSpPr>
          <p:cNvPr id="9" name="TextBox 8">
            <a:extLst>
              <a:ext uri="{FF2B5EF4-FFF2-40B4-BE49-F238E27FC236}">
                <a16:creationId xmlns:a16="http://schemas.microsoft.com/office/drawing/2014/main" id="{AB72086B-C89D-49DB-AD2D-E62C846E5899}"/>
              </a:ext>
            </a:extLst>
          </p:cNvPr>
          <p:cNvSpPr txBox="1"/>
          <p:nvPr/>
        </p:nvSpPr>
        <p:spPr>
          <a:xfrm>
            <a:off x="0" y="3714794"/>
            <a:ext cx="6616811" cy="2215991"/>
          </a:xfrm>
          <a:prstGeom prst="rect">
            <a:avLst/>
          </a:prstGeom>
          <a:noFill/>
        </p:spPr>
        <p:txBody>
          <a:bodyPr wrap="none" rtlCol="0">
            <a:spAutoFit/>
          </a:bodyPr>
          <a:lstStyle/>
          <a:p>
            <a:pPr marL="285750" indent="-285750">
              <a:buFont typeface="Arial" panose="020B0604020202020204" pitchFamily="34" charset="0"/>
              <a:buChar char="•"/>
            </a:pPr>
            <a:r>
              <a:rPr lang="en-US" sz="2300" dirty="0"/>
              <a:t>infancy to about 3 years of age</a:t>
            </a:r>
          </a:p>
          <a:p>
            <a:pPr marL="342900" indent="-342900">
              <a:buFont typeface="Arial" panose="020B0604020202020204" pitchFamily="34" charset="0"/>
              <a:buChar char="•"/>
            </a:pPr>
            <a:r>
              <a:rPr lang="en-US" sz="2300" dirty="0"/>
              <a:t>Most cases during the first 18 months of life</a:t>
            </a:r>
          </a:p>
          <a:p>
            <a:pPr marL="342900" indent="-342900">
              <a:buFont typeface="Arial" panose="020B0604020202020204" pitchFamily="34" charset="0"/>
              <a:buChar char="•"/>
            </a:pPr>
            <a:r>
              <a:rPr lang="en-US" sz="2300" dirty="0"/>
              <a:t>white children more frequently than black children</a:t>
            </a:r>
          </a:p>
          <a:p>
            <a:pPr marL="342900" indent="-342900">
              <a:buFont typeface="Arial" panose="020B0604020202020204" pitchFamily="34" charset="0"/>
              <a:buChar char="•"/>
            </a:pPr>
            <a:r>
              <a:rPr lang="en-US" sz="2300" dirty="0"/>
              <a:t>more common in boys than girls</a:t>
            </a:r>
          </a:p>
          <a:p>
            <a:pPr marL="342900" indent="-342900">
              <a:buFont typeface="Arial" panose="020B0604020202020204" pitchFamily="34" charset="0"/>
              <a:buChar char="•"/>
            </a:pPr>
            <a:r>
              <a:rPr lang="en-US" sz="2300" dirty="0"/>
              <a:t>more frequently in children who were born</a:t>
            </a:r>
          </a:p>
          <a:p>
            <a:r>
              <a:rPr lang="en-US" sz="2300" dirty="0"/>
              <a:t> very prematurely (early) with very low birth weights</a:t>
            </a:r>
            <a:r>
              <a:rPr lang="en-US" dirty="0"/>
              <a:t>.</a:t>
            </a:r>
          </a:p>
        </p:txBody>
      </p:sp>
    </p:spTree>
    <p:extLst>
      <p:ext uri="{BB962C8B-B14F-4D97-AF65-F5344CB8AC3E}">
        <p14:creationId xmlns:p14="http://schemas.microsoft.com/office/powerpoint/2010/main" val="2949019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7588-F65E-4D75-BA7D-F1A8EA376D74}"/>
              </a:ext>
            </a:extLst>
          </p:cNvPr>
          <p:cNvSpPr>
            <a:spLocks noGrp="1"/>
          </p:cNvSpPr>
          <p:nvPr>
            <p:ph type="title"/>
          </p:nvPr>
        </p:nvSpPr>
        <p:spPr>
          <a:xfrm>
            <a:off x="0" y="218167"/>
            <a:ext cx="12192000" cy="1325563"/>
          </a:xfrm>
        </p:spPr>
        <p:txBody>
          <a:bodyPr>
            <a:noAutofit/>
          </a:bodyPr>
          <a:lstStyle/>
          <a:p>
            <a:r>
              <a:rPr lang="en-US" sz="2800" dirty="0">
                <a:latin typeface="+mn-lt"/>
              </a:rPr>
              <a:t>The exact cause of liver cancer is still unknown  ,but there are a number of genetic conditions that are associated with an increased risk for developing hepatoblastoma. </a:t>
            </a:r>
            <a:r>
              <a:rPr lang="en-US" sz="2800" dirty="0">
                <a:solidFill>
                  <a:srgbClr val="C00000"/>
                </a:solidFill>
                <a:effectLst>
                  <a:outerShdw blurRad="38100" dist="38100" dir="2700000" algn="tl">
                    <a:srgbClr val="000000">
                      <a:alpha val="43137"/>
                    </a:srgbClr>
                  </a:outerShdw>
                </a:effectLst>
                <a:latin typeface="+mn-lt"/>
              </a:rPr>
              <a:t>They include:</a:t>
            </a:r>
          </a:p>
        </p:txBody>
      </p:sp>
      <p:sp>
        <p:nvSpPr>
          <p:cNvPr id="3" name="Content Placeholder 2">
            <a:extLst>
              <a:ext uri="{FF2B5EF4-FFF2-40B4-BE49-F238E27FC236}">
                <a16:creationId xmlns:a16="http://schemas.microsoft.com/office/drawing/2014/main" id="{1C6A614E-C372-4209-991F-7195D48D49F1}"/>
              </a:ext>
            </a:extLst>
          </p:cNvPr>
          <p:cNvSpPr>
            <a:spLocks noGrp="1"/>
          </p:cNvSpPr>
          <p:nvPr>
            <p:ph idx="1"/>
          </p:nvPr>
        </p:nvSpPr>
        <p:spPr>
          <a:xfrm>
            <a:off x="0" y="2103211"/>
            <a:ext cx="12192000" cy="4351338"/>
          </a:xfrm>
        </p:spPr>
        <p:txBody>
          <a:bodyPr/>
          <a:lstStyle/>
          <a:p>
            <a:r>
              <a:rPr lang="en-US" dirty="0"/>
              <a:t>Beckwith-Wiedemann syndrome</a:t>
            </a:r>
          </a:p>
          <a:p>
            <a:endParaRPr lang="en-US" dirty="0"/>
          </a:p>
          <a:p>
            <a:r>
              <a:rPr lang="en-US" dirty="0"/>
              <a:t>Familial adenomatous polyposis.</a:t>
            </a:r>
          </a:p>
          <a:p>
            <a:endParaRPr lang="en-US" dirty="0"/>
          </a:p>
          <a:p>
            <a:r>
              <a:rPr lang="en-US" dirty="0"/>
              <a:t>Hemihypertrophy</a:t>
            </a:r>
          </a:p>
        </p:txBody>
      </p:sp>
      <p:sp>
        <p:nvSpPr>
          <p:cNvPr id="4" name="TextBox 3">
            <a:extLst>
              <a:ext uri="{FF2B5EF4-FFF2-40B4-BE49-F238E27FC236}">
                <a16:creationId xmlns:a16="http://schemas.microsoft.com/office/drawing/2014/main" id="{F62DEF0A-B77A-46A3-A281-3BE896390FFA}"/>
              </a:ext>
            </a:extLst>
          </p:cNvPr>
          <p:cNvSpPr txBox="1"/>
          <p:nvPr/>
        </p:nvSpPr>
        <p:spPr>
          <a:xfrm>
            <a:off x="97971" y="5453742"/>
            <a:ext cx="1199605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t>Children who are exposed to hepatitis B infection at an early age, or those who have biliary atresia, are also at increased risk for developing liver cancer.</a:t>
            </a:r>
          </a:p>
        </p:txBody>
      </p:sp>
    </p:spTree>
    <p:extLst>
      <p:ext uri="{BB962C8B-B14F-4D97-AF65-F5344CB8AC3E}">
        <p14:creationId xmlns:p14="http://schemas.microsoft.com/office/powerpoint/2010/main" val="2925798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CDD3-FB91-4AB3-82C4-D4E0D965AA98}"/>
              </a:ext>
            </a:extLst>
          </p:cNvPr>
          <p:cNvSpPr>
            <a:spLocks noGrp="1"/>
          </p:cNvSpPr>
          <p:nvPr>
            <p:ph type="title"/>
          </p:nvPr>
        </p:nvSpPr>
        <p:spPr>
          <a:xfrm>
            <a:off x="217713" y="316932"/>
            <a:ext cx="10515600" cy="1325563"/>
          </a:xfrm>
        </p:spPr>
        <p:txBody>
          <a:bodyPr>
            <a:normAutofit fontScale="90000"/>
          </a:bodyPr>
          <a:lstStyle/>
          <a:p>
            <a:r>
              <a:rPr lang="en-US" dirty="0">
                <a:effectLst>
                  <a:outerShdw blurRad="38100" dist="38100" dir="2700000" algn="tl">
                    <a:srgbClr val="000000">
                      <a:alpha val="43137"/>
                    </a:srgbClr>
                  </a:outerShdw>
                </a:effectLst>
                <a:latin typeface="+mn-lt"/>
              </a:rPr>
              <a:t>Pediatric Hepatoblastoma Clinical Presentation</a:t>
            </a:r>
            <a:br>
              <a:rPr lang="en-US" dirty="0">
                <a:effectLst>
                  <a:outerShdw blurRad="38100" dist="38100" dir="2700000" algn="tl">
                    <a:srgbClr val="000000">
                      <a:alpha val="43137"/>
                    </a:srgbClr>
                  </a:outerShdw>
                </a:effectLst>
                <a:latin typeface="+mn-lt"/>
              </a:rPr>
            </a:br>
            <a:br>
              <a:rPr lang="en-US" dirty="0">
                <a:effectLst>
                  <a:outerShdw blurRad="38100" dist="38100" dir="2700000" algn="tl">
                    <a:srgbClr val="000000">
                      <a:alpha val="43137"/>
                    </a:srgbClr>
                  </a:outerShdw>
                </a:effectLst>
                <a:latin typeface="+mn-lt"/>
              </a:rPr>
            </a:br>
            <a:endParaRPr lang="en-US"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F1A8C67C-5F30-40D9-802D-AE7BC0B7BF47}"/>
              </a:ext>
            </a:extLst>
          </p:cNvPr>
          <p:cNvSpPr>
            <a:spLocks noGrp="1"/>
          </p:cNvSpPr>
          <p:nvPr>
            <p:ph idx="1"/>
          </p:nvPr>
        </p:nvSpPr>
        <p:spPr>
          <a:xfrm>
            <a:off x="217713" y="1221297"/>
            <a:ext cx="11974287" cy="5094518"/>
          </a:xfrm>
        </p:spPr>
        <p:txBody>
          <a:bodyPr>
            <a:normAutofit/>
          </a:bodyPr>
          <a:lstStyle/>
          <a:p>
            <a:pPr marL="0" indent="0">
              <a:buNone/>
            </a:pPr>
            <a:r>
              <a:rPr lang="en-US" sz="3600" dirty="0">
                <a:effectLst>
                  <a:outerShdw blurRad="38100" dist="38100" dir="2700000" algn="tl">
                    <a:srgbClr val="000000">
                      <a:alpha val="43137"/>
                    </a:srgbClr>
                  </a:outerShdw>
                </a:effectLst>
              </a:rPr>
              <a:t>On History:</a:t>
            </a:r>
          </a:p>
          <a:p>
            <a:r>
              <a:rPr lang="en-US" dirty="0"/>
              <a:t>Weight loss</a:t>
            </a:r>
          </a:p>
          <a:p>
            <a:r>
              <a:rPr lang="en-US" dirty="0"/>
              <a:t>Decreased appetite</a:t>
            </a:r>
          </a:p>
          <a:p>
            <a:r>
              <a:rPr lang="en-US" dirty="0"/>
              <a:t>Vomiting</a:t>
            </a:r>
          </a:p>
          <a:p>
            <a:r>
              <a:rPr lang="en-US" dirty="0"/>
              <a:t>Itchy skin</a:t>
            </a:r>
          </a:p>
          <a:p>
            <a:r>
              <a:rPr lang="en-US" dirty="0"/>
              <a:t>Osteopenia (Back pain)</a:t>
            </a:r>
          </a:p>
          <a:p>
            <a:r>
              <a:rPr lang="en-US" dirty="0"/>
              <a:t>Acute abdominal pain.</a:t>
            </a:r>
          </a:p>
        </p:txBody>
      </p:sp>
      <p:sp>
        <p:nvSpPr>
          <p:cNvPr id="4" name="TextBox 3">
            <a:extLst>
              <a:ext uri="{FF2B5EF4-FFF2-40B4-BE49-F238E27FC236}">
                <a16:creationId xmlns:a16="http://schemas.microsoft.com/office/drawing/2014/main" id="{680CD50F-E5BA-4548-84C8-0190B16F62F4}"/>
              </a:ext>
            </a:extLst>
          </p:cNvPr>
          <p:cNvSpPr txBox="1"/>
          <p:nvPr/>
        </p:nvSpPr>
        <p:spPr>
          <a:xfrm>
            <a:off x="217713" y="5636703"/>
            <a:ext cx="1175657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t>These signs and symptoms of pediatric hepatoblastoma often depend on the size of the tumor and whether it has spread to other parts of the body</a:t>
            </a:r>
          </a:p>
        </p:txBody>
      </p:sp>
    </p:spTree>
    <p:extLst>
      <p:ext uri="{BB962C8B-B14F-4D97-AF65-F5344CB8AC3E}">
        <p14:creationId xmlns:p14="http://schemas.microsoft.com/office/powerpoint/2010/main" val="3391360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E4B5-D1FA-4133-94C7-94D0484E61AE}"/>
              </a:ext>
            </a:extLst>
          </p:cNvPr>
          <p:cNvSpPr>
            <a:spLocks noGrp="1"/>
          </p:cNvSpPr>
          <p:nvPr>
            <p:ph type="title"/>
          </p:nvPr>
        </p:nvSpPr>
        <p:spPr>
          <a:xfrm>
            <a:off x="332015" y="152853"/>
            <a:ext cx="10515600" cy="1325563"/>
          </a:xfrm>
        </p:spPr>
        <p:txBody>
          <a:bodyPr>
            <a:normAutofit/>
          </a:bodyPr>
          <a:lstStyle/>
          <a:p>
            <a:r>
              <a:rPr lang="en-US" sz="3600" dirty="0">
                <a:effectLst>
                  <a:outerShdw blurRad="38100" dist="38100" dir="2700000" algn="tl">
                    <a:srgbClr val="000000">
                      <a:alpha val="43137"/>
                    </a:srgbClr>
                  </a:outerShdw>
                </a:effectLst>
                <a:latin typeface="+mn-lt"/>
              </a:rPr>
              <a:t>Physical examination: </a:t>
            </a:r>
          </a:p>
        </p:txBody>
      </p:sp>
      <p:sp>
        <p:nvSpPr>
          <p:cNvPr id="3" name="Content Placeholder 2">
            <a:extLst>
              <a:ext uri="{FF2B5EF4-FFF2-40B4-BE49-F238E27FC236}">
                <a16:creationId xmlns:a16="http://schemas.microsoft.com/office/drawing/2014/main" id="{B885882C-F05B-4E9F-A2E6-EFFCFA07902B}"/>
              </a:ext>
            </a:extLst>
          </p:cNvPr>
          <p:cNvSpPr>
            <a:spLocks noGrp="1"/>
          </p:cNvSpPr>
          <p:nvPr>
            <p:ph idx="1"/>
          </p:nvPr>
        </p:nvSpPr>
        <p:spPr>
          <a:xfrm>
            <a:off x="332015" y="1478416"/>
            <a:ext cx="11527970" cy="4351338"/>
          </a:xfrm>
        </p:spPr>
        <p:txBody>
          <a:bodyPr/>
          <a:lstStyle/>
          <a:p>
            <a:r>
              <a:rPr lang="en-US" dirty="0"/>
              <a:t>A large mass in the abdomen(In RUQ moves with respiration )</a:t>
            </a:r>
          </a:p>
          <a:p>
            <a:r>
              <a:rPr lang="en-US" dirty="0"/>
              <a:t>Swollen abdomen</a:t>
            </a:r>
          </a:p>
          <a:p>
            <a:r>
              <a:rPr lang="en-US" dirty="0"/>
              <a:t>Jaundice (yellowing of eyes and skin)</a:t>
            </a:r>
          </a:p>
          <a:p>
            <a:r>
              <a:rPr lang="en-US" dirty="0"/>
              <a:t>Anemia</a:t>
            </a:r>
          </a:p>
          <a:p>
            <a:r>
              <a:rPr lang="en-US" dirty="0"/>
              <a:t>Approximately 10% of patients have incidental findings of hemihypertrophy</a:t>
            </a:r>
          </a:p>
        </p:txBody>
      </p:sp>
    </p:spTree>
    <p:extLst>
      <p:ext uri="{BB962C8B-B14F-4D97-AF65-F5344CB8AC3E}">
        <p14:creationId xmlns:p14="http://schemas.microsoft.com/office/powerpoint/2010/main" val="1337818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936E-D388-410F-9C28-EFAC5D1B50A7}"/>
              </a:ext>
            </a:extLst>
          </p:cNvPr>
          <p:cNvSpPr>
            <a:spLocks noGrp="1"/>
          </p:cNvSpPr>
          <p:nvPr>
            <p:ph type="title"/>
          </p:nvPr>
        </p:nvSpPr>
        <p:spPr>
          <a:xfrm>
            <a:off x="136071" y="-33679"/>
            <a:ext cx="10515600" cy="1325563"/>
          </a:xfrm>
        </p:spPr>
        <p:txBody>
          <a:bodyPr/>
          <a:lstStyle/>
          <a:p>
            <a:r>
              <a:rPr lang="en-US" dirty="0">
                <a:effectLst>
                  <a:outerShdw blurRad="38100" dist="38100" dir="2700000" algn="tl">
                    <a:srgbClr val="000000">
                      <a:alpha val="43137"/>
                    </a:srgbClr>
                  </a:outerShdw>
                </a:effectLst>
              </a:rPr>
              <a:t>Diagnosis</a:t>
            </a:r>
          </a:p>
        </p:txBody>
      </p:sp>
      <p:sp>
        <p:nvSpPr>
          <p:cNvPr id="3" name="Content Placeholder 2">
            <a:extLst>
              <a:ext uri="{FF2B5EF4-FFF2-40B4-BE49-F238E27FC236}">
                <a16:creationId xmlns:a16="http://schemas.microsoft.com/office/drawing/2014/main" id="{6B1405F7-29F1-422C-9ACF-17D44C4DA81E}"/>
              </a:ext>
            </a:extLst>
          </p:cNvPr>
          <p:cNvSpPr>
            <a:spLocks noGrp="1"/>
          </p:cNvSpPr>
          <p:nvPr>
            <p:ph idx="1"/>
          </p:nvPr>
        </p:nvSpPr>
        <p:spPr>
          <a:xfrm>
            <a:off x="0" y="1073717"/>
            <a:ext cx="12191999" cy="5402830"/>
          </a:xfrm>
        </p:spPr>
        <p:txBody>
          <a:bodyPr>
            <a:normAutofit/>
          </a:bodyPr>
          <a:lstStyle/>
          <a:p>
            <a:pPr marL="0" indent="0">
              <a:buNone/>
            </a:pPr>
            <a:r>
              <a:rPr lang="en-US" sz="2400" dirty="0"/>
              <a:t>Patients with hepatoblastoma are usually asymptomatic at diagnosis. Disease is advanced at diagnosis in approximately 40% of patients, and 20% have pulmonary metastases.</a:t>
            </a:r>
          </a:p>
          <a:p>
            <a:pPr marL="0" indent="0">
              <a:buNone/>
            </a:pPr>
            <a:endParaRPr lang="en-US" sz="2400" dirty="0"/>
          </a:p>
          <a:p>
            <a:pPr marL="0" indent="0">
              <a:buNone/>
            </a:pPr>
            <a:r>
              <a:rPr lang="en-US" sz="2400" dirty="0"/>
              <a:t>Diagnostic evaluation of a child in whom a liver tumor is suggested should include the following:</a:t>
            </a:r>
          </a:p>
        </p:txBody>
      </p:sp>
      <p:graphicFrame>
        <p:nvGraphicFramePr>
          <p:cNvPr id="4" name="Table 4">
            <a:extLst>
              <a:ext uri="{FF2B5EF4-FFF2-40B4-BE49-F238E27FC236}">
                <a16:creationId xmlns:a16="http://schemas.microsoft.com/office/drawing/2014/main" id="{49B76921-51E3-4827-8175-970B4A508905}"/>
              </a:ext>
            </a:extLst>
          </p:cNvPr>
          <p:cNvGraphicFramePr>
            <a:graphicFrameLocks noGrp="1"/>
          </p:cNvGraphicFramePr>
          <p:nvPr/>
        </p:nvGraphicFramePr>
        <p:xfrm>
          <a:off x="583292" y="2890158"/>
          <a:ext cx="10638972" cy="3184069"/>
        </p:xfrm>
        <a:graphic>
          <a:graphicData uri="http://schemas.openxmlformats.org/drawingml/2006/table">
            <a:tbl>
              <a:tblPr firstRow="1" bandRow="1">
                <a:tableStyleId>{073A0DAA-6AF3-43AB-8588-CEC1D06C72B9}</a:tableStyleId>
              </a:tblPr>
              <a:tblGrid>
                <a:gridCol w="10638972">
                  <a:extLst>
                    <a:ext uri="{9D8B030D-6E8A-4147-A177-3AD203B41FA5}">
                      <a16:colId xmlns:a16="http://schemas.microsoft.com/office/drawing/2014/main" val="55376943"/>
                    </a:ext>
                  </a:extLst>
                </a:gridCol>
              </a:tblGrid>
              <a:tr h="714957">
                <a:tc>
                  <a:txBody>
                    <a:bodyPr/>
                    <a:lstStyle/>
                    <a:p>
                      <a:r>
                        <a:rPr lang="en-US" sz="3200" dirty="0"/>
                        <a:t>Diagnostic Evaluation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745040331"/>
                  </a:ext>
                </a:extLst>
              </a:tr>
              <a:tr h="617278">
                <a:tc>
                  <a:txBody>
                    <a:bodyPr/>
                    <a:lstStyle/>
                    <a:p>
                      <a:r>
                        <a:rPr lang="en-US" sz="2600" dirty="0"/>
                        <a:t>CBC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4034165"/>
                  </a:ext>
                </a:extLst>
              </a:tr>
              <a:tr h="617278">
                <a:tc>
                  <a:txBody>
                    <a:bodyPr/>
                    <a:lstStyle/>
                    <a:p>
                      <a:r>
                        <a:rPr lang="en-US" sz="2600" dirty="0"/>
                        <a:t>Liver Enzyme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1788152"/>
                  </a:ext>
                </a:extLst>
              </a:tr>
              <a:tr h="617278">
                <a:tc>
                  <a:txBody>
                    <a:bodyPr/>
                    <a:lstStyle/>
                    <a:p>
                      <a:r>
                        <a:rPr lang="el-GR" sz="2600" b="0" i="0" kern="1200" dirty="0">
                          <a:solidFill>
                            <a:schemeClr val="dk1"/>
                          </a:solidFill>
                          <a:effectLst/>
                          <a:latin typeface="+mn-lt"/>
                          <a:ea typeface="+mn-ea"/>
                          <a:cs typeface="+mn-cs"/>
                        </a:rPr>
                        <a:t>α-</a:t>
                      </a:r>
                      <a:r>
                        <a:rPr lang="en-US" sz="2600" b="0" i="0" kern="1200" dirty="0">
                          <a:solidFill>
                            <a:schemeClr val="dk1"/>
                          </a:solidFill>
                          <a:effectLst/>
                          <a:latin typeface="+mn-lt"/>
                          <a:ea typeface="+mn-ea"/>
                          <a:cs typeface="+mn-cs"/>
                        </a:rPr>
                        <a:t>Fetoprotein (AFP) </a:t>
                      </a:r>
                      <a:endParaRPr lang="en-US" sz="2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3948705"/>
                  </a:ext>
                </a:extLst>
              </a:tr>
              <a:tr h="617278">
                <a:tc>
                  <a:txBody>
                    <a:bodyPr/>
                    <a:lstStyle/>
                    <a:p>
                      <a:r>
                        <a:rPr lang="en-US" sz="2600" dirty="0"/>
                        <a:t>Imaging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0621485"/>
                  </a:ext>
                </a:extLst>
              </a:tr>
            </a:tbl>
          </a:graphicData>
        </a:graphic>
      </p:graphicFrame>
      <p:graphicFrame>
        <p:nvGraphicFramePr>
          <p:cNvPr id="9" name="Table 8">
            <a:extLst>
              <a:ext uri="{FF2B5EF4-FFF2-40B4-BE49-F238E27FC236}">
                <a16:creationId xmlns:a16="http://schemas.microsoft.com/office/drawing/2014/main" id="{330E8547-9BA1-4886-AFBB-A45481D0EF84}"/>
              </a:ext>
            </a:extLst>
          </p:cNvPr>
          <p:cNvGraphicFramePr>
            <a:graphicFrameLocks noGrp="1"/>
          </p:cNvGraphicFramePr>
          <p:nvPr/>
        </p:nvGraphicFramePr>
        <p:xfrm>
          <a:off x="571499" y="6095095"/>
          <a:ext cx="10662557" cy="538842"/>
        </p:xfrm>
        <a:graphic>
          <a:graphicData uri="http://schemas.openxmlformats.org/drawingml/2006/table">
            <a:tbl>
              <a:tblPr>
                <a:tableStyleId>{0505E3EF-67EA-436B-97B2-0124C06EBD24}</a:tableStyleId>
              </a:tblPr>
              <a:tblGrid>
                <a:gridCol w="10662557">
                  <a:extLst>
                    <a:ext uri="{9D8B030D-6E8A-4147-A177-3AD203B41FA5}">
                      <a16:colId xmlns:a16="http://schemas.microsoft.com/office/drawing/2014/main" val="1282472069"/>
                    </a:ext>
                  </a:extLst>
                </a:gridCol>
              </a:tblGrid>
              <a:tr h="538842">
                <a:tc>
                  <a:txBody>
                    <a:bodyPr/>
                    <a:lstStyle/>
                    <a:p>
                      <a:r>
                        <a:rPr lang="en-US" sz="2600" dirty="0"/>
                        <a:t>Biopsy</a:t>
                      </a:r>
                    </a:p>
                  </a:txBody>
                  <a:tcPr>
                    <a:solidFill>
                      <a:schemeClr val="bg1">
                        <a:lumMod val="75000"/>
                      </a:schemeClr>
                    </a:solidFill>
                  </a:tcPr>
                </a:tc>
                <a:extLst>
                  <a:ext uri="{0D108BD9-81ED-4DB2-BD59-A6C34878D82A}">
                    <a16:rowId xmlns:a16="http://schemas.microsoft.com/office/drawing/2014/main" val="1668980488"/>
                  </a:ext>
                </a:extLst>
              </a:tr>
            </a:tbl>
          </a:graphicData>
        </a:graphic>
      </p:graphicFrame>
    </p:spTree>
    <p:extLst>
      <p:ext uri="{BB962C8B-B14F-4D97-AF65-F5344CB8AC3E}">
        <p14:creationId xmlns:p14="http://schemas.microsoft.com/office/powerpoint/2010/main" val="19378118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C132C-3E8C-4161-81A5-89E877E35608}"/>
              </a:ext>
            </a:extLst>
          </p:cNvPr>
          <p:cNvSpPr>
            <a:spLocks noGrp="1"/>
          </p:cNvSpPr>
          <p:nvPr>
            <p:ph idx="1"/>
          </p:nvPr>
        </p:nvSpPr>
        <p:spPr>
          <a:xfrm>
            <a:off x="168728" y="258082"/>
            <a:ext cx="11653157" cy="6322332"/>
          </a:xfrm>
        </p:spPr>
        <p:txBody>
          <a:bodyPr>
            <a:normAutofit fontScale="85000" lnSpcReduction="20000"/>
          </a:bodyPr>
          <a:lstStyle/>
          <a:p>
            <a:pPr>
              <a:buFont typeface="Wingdings" panose="05000000000000000000" pitchFamily="2" charset="2"/>
              <a:buChar char="v"/>
            </a:pPr>
            <a:r>
              <a:rPr lang="en-US" dirty="0">
                <a:effectLst>
                  <a:outerShdw blurRad="38100" dist="38100" dir="2700000" algn="tl">
                    <a:srgbClr val="000000">
                      <a:alpha val="43137"/>
                    </a:srgbClr>
                  </a:outerShdw>
                </a:effectLst>
              </a:rPr>
              <a:t>CBC</a:t>
            </a:r>
          </a:p>
          <a:p>
            <a:r>
              <a:rPr lang="en-US" sz="2500" dirty="0"/>
              <a:t>Normochromic normocytic anemia is often present.</a:t>
            </a:r>
          </a:p>
          <a:p>
            <a:r>
              <a:rPr lang="en-US" sz="2500" dirty="0"/>
              <a:t>Thrombocytosis may be present. In a study by Ortega et al, 60% of patients had platelet counts greater than 500 X 10</a:t>
            </a:r>
            <a:r>
              <a:rPr lang="en-US" sz="2500" baseline="30000" dirty="0"/>
              <a:t>9</a:t>
            </a:r>
            <a:r>
              <a:rPr lang="en-US" sz="2500" dirty="0"/>
              <a:t>/L, and 12% had platelet counts greater than 1000 X 10</a:t>
            </a:r>
            <a:r>
              <a:rPr lang="en-US" sz="2500" baseline="30000" dirty="0"/>
              <a:t>9</a:t>
            </a:r>
            <a:r>
              <a:rPr lang="en-US" sz="2500" dirty="0"/>
              <a:t>/L</a:t>
            </a:r>
          </a:p>
          <a:p>
            <a:pPr>
              <a:buFont typeface="Wingdings" panose="05000000000000000000" pitchFamily="2" charset="2"/>
              <a:buChar char="v"/>
            </a:pPr>
            <a:r>
              <a:rPr lang="en-US" dirty="0">
                <a:effectLst>
                  <a:outerShdw blurRad="38100" dist="38100" dir="2700000" algn="tl">
                    <a:srgbClr val="000000">
                      <a:alpha val="43137"/>
                    </a:srgbClr>
                  </a:outerShdw>
                </a:effectLst>
              </a:rPr>
              <a:t>Liver Enzyme level</a:t>
            </a:r>
          </a:p>
          <a:p>
            <a:pPr marL="0" indent="0">
              <a:buNone/>
            </a:pPr>
            <a:r>
              <a:rPr lang="en-US" sz="2500" dirty="0"/>
              <a:t>Moderately elevated in 15-30% of patients.</a:t>
            </a:r>
          </a:p>
          <a:p>
            <a:pPr>
              <a:buFont typeface="Wingdings" panose="05000000000000000000" pitchFamily="2" charset="2"/>
              <a:buChar char="v"/>
            </a:pPr>
            <a:r>
              <a:rPr lang="el-GR" dirty="0">
                <a:solidFill>
                  <a:schemeClr val="dk1"/>
                </a:solidFill>
                <a:effectLst>
                  <a:outerShdw blurRad="38100" dist="38100" dir="2700000" algn="tl">
                    <a:srgbClr val="000000">
                      <a:alpha val="43137"/>
                    </a:srgbClr>
                  </a:outerShdw>
                </a:effectLst>
              </a:rPr>
              <a:t>α-</a:t>
            </a:r>
            <a:r>
              <a:rPr lang="en-US" dirty="0">
                <a:solidFill>
                  <a:schemeClr val="dk1"/>
                </a:solidFill>
                <a:effectLst>
                  <a:outerShdw blurRad="38100" dist="38100" dir="2700000" algn="tl">
                    <a:srgbClr val="000000">
                      <a:alpha val="43137"/>
                    </a:srgbClr>
                  </a:outerShdw>
                </a:effectLst>
              </a:rPr>
              <a:t>Fetoprotein (AFP) </a:t>
            </a:r>
            <a:endParaRPr lang="en-US" dirty="0">
              <a:effectLst>
                <a:outerShdw blurRad="38100" dist="38100" dir="2700000" algn="tl">
                  <a:srgbClr val="000000">
                    <a:alpha val="43137"/>
                  </a:srgbClr>
                </a:outerShdw>
              </a:effectLst>
            </a:endParaRPr>
          </a:p>
          <a:p>
            <a:r>
              <a:rPr lang="en-US" sz="2500" dirty="0"/>
              <a:t>α-Fetoprotein (AFP) is a major serum protein synthesized by fetal liver cells, yolk sacs, and the GI tract. AFP is found in high concentrations in fetal serum and in children with hepatoblastoma, hepatocellular carcinoma, germ cell tumors, or teratocarcinoma. The tumor's ability to synthesize AFP reflects its fetal origin. Embryonal tumors produce less AFP than fetal tumors.</a:t>
            </a:r>
          </a:p>
          <a:p>
            <a:r>
              <a:rPr lang="en-US" sz="2500" dirty="0"/>
              <a:t>Levels of AFP in hepatoblastoma are often as high as 100,000-300,000 mcg/</a:t>
            </a:r>
            <a:r>
              <a:rPr lang="en-US" sz="2500" dirty="0" err="1"/>
              <a:t>mL.</a:t>
            </a:r>
            <a:r>
              <a:rPr lang="en-US" sz="2500" dirty="0"/>
              <a:t> AFP levels elevated 90% of patients.</a:t>
            </a:r>
            <a:r>
              <a:rPr lang="en-US" sz="2500" baseline="30000" dirty="0"/>
              <a:t> </a:t>
            </a:r>
            <a:endParaRPr lang="en-US" sz="2500" dirty="0"/>
          </a:p>
          <a:p>
            <a:r>
              <a:rPr lang="en-US" sz="2500" dirty="0"/>
              <a:t>The half-life of AFP is 4-9 days, and levels usually fall to within reference range within 4-6 weeks following resection.</a:t>
            </a:r>
          </a:p>
          <a:p>
            <a:r>
              <a:rPr lang="en-US" sz="2500" dirty="0"/>
              <a:t>Other causes of elevated AFP levels include viral hepatitis, cirrhosis, inflammatory bowel disease, and yolk sac tumors.</a:t>
            </a:r>
          </a:p>
          <a:p>
            <a:r>
              <a:rPr lang="en-US" sz="2500" dirty="0"/>
              <a:t>Although elevated AFP levels are not specific for hepatoblastoma, they provide an excellent marker for response to therapy, disease progression, and detection of recurrent disease.</a:t>
            </a:r>
          </a:p>
          <a:p>
            <a:pPr marL="0" indent="0">
              <a:buNone/>
            </a:pPr>
            <a:endParaRPr lang="en-US" sz="2600" dirty="0"/>
          </a:p>
        </p:txBody>
      </p:sp>
    </p:spTree>
    <p:extLst>
      <p:ext uri="{BB962C8B-B14F-4D97-AF65-F5344CB8AC3E}">
        <p14:creationId xmlns:p14="http://schemas.microsoft.com/office/powerpoint/2010/main" val="179666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17" y="691833"/>
            <a:ext cx="11976010" cy="3443009"/>
          </a:xfrm>
        </p:spPr>
      </p:pic>
      <p:sp>
        <p:nvSpPr>
          <p:cNvPr id="5" name="Rectangle 4"/>
          <p:cNvSpPr/>
          <p:nvPr/>
        </p:nvSpPr>
        <p:spPr>
          <a:xfrm>
            <a:off x="120073" y="0"/>
            <a:ext cx="6383094" cy="646331"/>
          </a:xfrm>
          <a:prstGeom prst="rect">
            <a:avLst/>
          </a:prstGeom>
        </p:spPr>
        <p:txBody>
          <a:bodyPr wrap="none">
            <a:spAutoFit/>
          </a:bodyPr>
          <a:lstStyle/>
          <a:p>
            <a:r>
              <a:rPr lang="en-US" sz="3600" dirty="0"/>
              <a:t>Normal variants of hepatic artery</a:t>
            </a:r>
          </a:p>
        </p:txBody>
      </p:sp>
      <p:sp>
        <p:nvSpPr>
          <p:cNvPr id="6" name="Rectangle 5"/>
          <p:cNvSpPr/>
          <p:nvPr/>
        </p:nvSpPr>
        <p:spPr>
          <a:xfrm>
            <a:off x="220584" y="4180344"/>
            <a:ext cx="11727576" cy="2677656"/>
          </a:xfrm>
          <a:prstGeom prst="rect">
            <a:avLst/>
          </a:prstGeom>
        </p:spPr>
        <p:txBody>
          <a:bodyPr wrap="square">
            <a:spAutoFit/>
          </a:bodyPr>
          <a:lstStyle/>
          <a:p>
            <a:r>
              <a:rPr lang="en-US" sz="2000" dirty="0">
                <a:solidFill>
                  <a:srgbClr val="111111"/>
                </a:solidFill>
                <a:latin typeface="Roboto" panose="02000000000000000000" pitchFamily="2" charset="0"/>
              </a:rPr>
              <a:t> </a:t>
            </a:r>
            <a:r>
              <a:rPr lang="en-US" sz="2800" dirty="0">
                <a:solidFill>
                  <a:srgbClr val="111111"/>
                </a:solidFill>
                <a:latin typeface="Roboto" panose="02000000000000000000" pitchFamily="2" charset="0"/>
              </a:rPr>
              <a:t>a. Normal anatomy.</a:t>
            </a:r>
          </a:p>
          <a:p>
            <a:r>
              <a:rPr lang="en-US" sz="2800" dirty="0">
                <a:solidFill>
                  <a:srgbClr val="111111"/>
                </a:solidFill>
                <a:latin typeface="Roboto" panose="02000000000000000000" pitchFamily="2" charset="0"/>
              </a:rPr>
              <a:t> b. Replaced left hepatic artery originating from the left gastric artery. </a:t>
            </a:r>
          </a:p>
          <a:p>
            <a:r>
              <a:rPr lang="en-US" sz="2800" dirty="0">
                <a:solidFill>
                  <a:srgbClr val="111111"/>
                </a:solidFill>
                <a:latin typeface="Roboto" panose="02000000000000000000" pitchFamily="2" charset="0"/>
              </a:rPr>
              <a:t> c. Replaced right hepatic artery originating from the superior mesenteric artery. </a:t>
            </a:r>
          </a:p>
          <a:p>
            <a:r>
              <a:rPr lang="en-US" sz="2800" dirty="0">
                <a:solidFill>
                  <a:srgbClr val="111111"/>
                </a:solidFill>
                <a:latin typeface="Roboto" panose="02000000000000000000" pitchFamily="2" charset="0"/>
              </a:rPr>
              <a:t> d. Co-existence of Type II and III </a:t>
            </a:r>
          </a:p>
          <a:p>
            <a:r>
              <a:rPr lang="en-US" sz="2800" dirty="0">
                <a:solidFill>
                  <a:srgbClr val="111111"/>
                </a:solidFill>
                <a:latin typeface="Roboto" panose="02000000000000000000" pitchFamily="2" charset="0"/>
              </a:rPr>
              <a:t> e.. Accessory left hepatic artery originating from the left gastric artery. </a:t>
            </a:r>
            <a:endParaRPr lang="en-US" sz="2800" b="0" i="0" dirty="0">
              <a:solidFill>
                <a:srgbClr val="111111"/>
              </a:solidFill>
              <a:effectLst/>
              <a:latin typeface="Roboto" panose="02000000000000000000" pitchFamily="2" charset="0"/>
            </a:endParaRPr>
          </a:p>
        </p:txBody>
      </p:sp>
    </p:spTree>
    <p:extLst>
      <p:ext uri="{BB962C8B-B14F-4D97-AF65-F5344CB8AC3E}">
        <p14:creationId xmlns:p14="http://schemas.microsoft.com/office/powerpoint/2010/main" val="3012285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1451-F8EE-4575-A973-767A98DB4712}"/>
              </a:ext>
            </a:extLst>
          </p:cNvPr>
          <p:cNvSpPr>
            <a:spLocks noGrp="1"/>
          </p:cNvSpPr>
          <p:nvPr>
            <p:ph type="title"/>
          </p:nvPr>
        </p:nvSpPr>
        <p:spPr>
          <a:xfrm>
            <a:off x="348343" y="18255"/>
            <a:ext cx="10515600" cy="1325563"/>
          </a:xfrm>
        </p:spPr>
        <p:txBody>
          <a:bodyPr/>
          <a:lstStyle/>
          <a:p>
            <a:r>
              <a:rPr lang="en-US" sz="4800" dirty="0">
                <a:effectLst>
                  <a:outerShdw blurRad="38100" dist="38100" dir="2700000" algn="tl">
                    <a:srgbClr val="000000">
                      <a:alpha val="43137"/>
                    </a:srgbClr>
                  </a:outerShdw>
                </a:effectLst>
              </a:rPr>
              <a:t>Imaging</a:t>
            </a:r>
            <a:r>
              <a:rPr lang="en-US" dirty="0">
                <a:effectLst>
                  <a:outerShdw blurRad="38100" dist="38100" dir="2700000" algn="tl">
                    <a:srgbClr val="000000">
                      <a:alpha val="43137"/>
                    </a:srgbClr>
                  </a:outerShdw>
                </a:effectLst>
              </a:rPr>
              <a:t> </a:t>
            </a:r>
            <a:r>
              <a:rPr lang="en-US" sz="2400" dirty="0">
                <a:latin typeface="+mn-lt"/>
              </a:rPr>
              <a:t>(Abdominal radiography, Ultrasonography , CT , MRI)</a:t>
            </a:r>
          </a:p>
        </p:txBody>
      </p:sp>
      <p:sp>
        <p:nvSpPr>
          <p:cNvPr id="3" name="Content Placeholder 2">
            <a:extLst>
              <a:ext uri="{FF2B5EF4-FFF2-40B4-BE49-F238E27FC236}">
                <a16:creationId xmlns:a16="http://schemas.microsoft.com/office/drawing/2014/main" id="{1DA61342-174C-440F-87AA-27BA8C6FC8F1}"/>
              </a:ext>
            </a:extLst>
          </p:cNvPr>
          <p:cNvSpPr>
            <a:spLocks noGrp="1"/>
          </p:cNvSpPr>
          <p:nvPr>
            <p:ph idx="1"/>
          </p:nvPr>
        </p:nvSpPr>
        <p:spPr>
          <a:xfrm>
            <a:off x="114300" y="1600200"/>
            <a:ext cx="11919857" cy="4735286"/>
          </a:xfrm>
        </p:spPr>
        <p:txBody>
          <a:bodyPr/>
          <a:lstStyle/>
          <a:p>
            <a:r>
              <a:rPr lang="en-US" dirty="0">
                <a:solidFill>
                  <a:srgbClr val="C00000"/>
                </a:solidFill>
              </a:rPr>
              <a:t>Abdominal ultrasonography</a:t>
            </a:r>
            <a:r>
              <a:rPr lang="en-US" dirty="0"/>
              <a:t> allows assessment of tumor size and anatomy, which helps in surgical planning.</a:t>
            </a:r>
          </a:p>
          <a:p>
            <a:r>
              <a:rPr lang="en-US" dirty="0">
                <a:solidFill>
                  <a:srgbClr val="C00000"/>
                </a:solidFill>
              </a:rPr>
              <a:t>Abdominal radiography </a:t>
            </a:r>
            <a:r>
              <a:rPr lang="en-US" dirty="0"/>
              <a:t>Plain abdominal films reveal a right upper quadrant abdominal mass.</a:t>
            </a:r>
          </a:p>
          <a:p>
            <a:r>
              <a:rPr lang="en-US" dirty="0">
                <a:solidFill>
                  <a:srgbClr val="C00000"/>
                </a:solidFill>
              </a:rPr>
              <a:t>CT scanning  </a:t>
            </a:r>
            <a:r>
              <a:rPr lang="en-US" dirty="0"/>
              <a:t>which often predicts </a:t>
            </a:r>
            <a:r>
              <a:rPr lang="en-US" dirty="0" err="1"/>
              <a:t>resectability</a:t>
            </a:r>
            <a:r>
              <a:rPr lang="en-US" dirty="0"/>
              <a:t> reveals involvement of nearby </a:t>
            </a:r>
            <a:r>
              <a:rPr lang="en-US" dirty="0" err="1"/>
              <a:t>structures,Regional</a:t>
            </a:r>
            <a:r>
              <a:rPr lang="en-US" dirty="0"/>
              <a:t> lymph nodes are almost never involved.</a:t>
            </a:r>
          </a:p>
          <a:p>
            <a:r>
              <a:rPr lang="en-US" dirty="0">
                <a:solidFill>
                  <a:srgbClr val="C00000"/>
                </a:solidFill>
              </a:rPr>
              <a:t>MRI</a:t>
            </a:r>
            <a:r>
              <a:rPr lang="en-US" dirty="0"/>
              <a:t>: MRI shows more detailed images than CT and ultrasound and can help doctors see if the cancer has invaded one of the major blood vessels located near the liver.</a:t>
            </a:r>
          </a:p>
        </p:txBody>
      </p:sp>
    </p:spTree>
    <p:extLst>
      <p:ext uri="{BB962C8B-B14F-4D97-AF65-F5344CB8AC3E}">
        <p14:creationId xmlns:p14="http://schemas.microsoft.com/office/powerpoint/2010/main" val="128948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1C4-83E4-4C42-A445-4BA262D61DF7}"/>
              </a:ext>
            </a:extLst>
          </p:cNvPr>
          <p:cNvSpPr>
            <a:spLocks noGrp="1"/>
          </p:cNvSpPr>
          <p:nvPr>
            <p:ph type="title"/>
          </p:nvPr>
        </p:nvSpPr>
        <p:spPr>
          <a:xfrm>
            <a:off x="201385" y="0"/>
            <a:ext cx="10515600" cy="1325563"/>
          </a:xfrm>
        </p:spPr>
        <p:txBody>
          <a:bodyPr>
            <a:normAutofit/>
          </a:bodyPr>
          <a:lstStyle/>
          <a:p>
            <a:r>
              <a:rPr lang="en-US" sz="4800" dirty="0">
                <a:effectLst>
                  <a:outerShdw blurRad="38100" dist="38100" dir="2700000" algn="tl">
                    <a:srgbClr val="000000">
                      <a:alpha val="43137"/>
                    </a:srgbClr>
                  </a:outerShdw>
                </a:effectLst>
              </a:rPr>
              <a:t>Treatment</a:t>
            </a:r>
          </a:p>
        </p:txBody>
      </p:sp>
      <p:sp>
        <p:nvSpPr>
          <p:cNvPr id="3" name="Content Placeholder 2">
            <a:extLst>
              <a:ext uri="{FF2B5EF4-FFF2-40B4-BE49-F238E27FC236}">
                <a16:creationId xmlns:a16="http://schemas.microsoft.com/office/drawing/2014/main" id="{53BD400A-9874-4D86-825C-6F1BE5114C89}"/>
              </a:ext>
            </a:extLst>
          </p:cNvPr>
          <p:cNvSpPr>
            <a:spLocks noGrp="1"/>
          </p:cNvSpPr>
          <p:nvPr>
            <p:ph idx="1"/>
          </p:nvPr>
        </p:nvSpPr>
        <p:spPr>
          <a:xfrm>
            <a:off x="0" y="1393826"/>
            <a:ext cx="11990616" cy="4967855"/>
          </a:xfrm>
        </p:spPr>
        <p:txBody>
          <a:bodyPr>
            <a:normAutofit/>
          </a:bodyPr>
          <a:lstStyle/>
          <a:p>
            <a:r>
              <a:rPr lang="en-US" sz="2600" dirty="0"/>
              <a:t>Treatment for hepatoblastoma is aimed at removing </a:t>
            </a:r>
            <a:r>
              <a:rPr lang="en-US" sz="2600" dirty="0">
                <a:solidFill>
                  <a:srgbClr val="C00000"/>
                </a:solidFill>
              </a:rPr>
              <a:t>(resecting) </a:t>
            </a:r>
            <a:r>
              <a:rPr lang="en-US" sz="2600" dirty="0"/>
              <a:t>as much of the tumor as </a:t>
            </a:r>
            <a:r>
              <a:rPr lang="en-US" sz="2600" dirty="0" err="1"/>
              <a:t>possible,Liver</a:t>
            </a:r>
            <a:r>
              <a:rPr lang="en-US" sz="2600" dirty="0"/>
              <a:t> tissue can regenerate after a portion is removed.</a:t>
            </a:r>
          </a:p>
          <a:p>
            <a:pPr marL="0" indent="0">
              <a:buNone/>
            </a:pPr>
            <a:r>
              <a:rPr lang="en-US" sz="2600" dirty="0"/>
              <a:t>Most hepatoblastomas also require treatment with </a:t>
            </a:r>
            <a:r>
              <a:rPr lang="en-US" sz="2600" dirty="0">
                <a:solidFill>
                  <a:srgbClr val="C00000"/>
                </a:solidFill>
              </a:rPr>
              <a:t>chemotherapy to shrink the tumor before surgery</a:t>
            </a:r>
            <a:r>
              <a:rPr lang="en-US" sz="2600" dirty="0"/>
              <a:t>. This makes it easier and safer for the surgeon to remove the mass. Chemotherapy </a:t>
            </a:r>
            <a:r>
              <a:rPr lang="en-US" sz="2600" dirty="0">
                <a:solidFill>
                  <a:srgbClr val="C00000"/>
                </a:solidFill>
              </a:rPr>
              <a:t>is</a:t>
            </a:r>
            <a:r>
              <a:rPr lang="en-US" sz="2600" dirty="0"/>
              <a:t> </a:t>
            </a:r>
            <a:r>
              <a:rPr lang="en-US" sz="2600" dirty="0">
                <a:solidFill>
                  <a:srgbClr val="C00000"/>
                </a:solidFill>
              </a:rPr>
              <a:t>also given after surgery </a:t>
            </a:r>
            <a:r>
              <a:rPr lang="en-US" sz="2600" dirty="0"/>
              <a:t>to minimize the chance of recurrence (cancer regrowth).</a:t>
            </a:r>
          </a:p>
          <a:p>
            <a:pPr marL="0" indent="0">
              <a:buNone/>
            </a:pPr>
            <a:r>
              <a:rPr lang="en-US" sz="2600" dirty="0"/>
              <a:t>Continuous </a:t>
            </a:r>
            <a:r>
              <a:rPr lang="en-US" sz="2600" dirty="0">
                <a:solidFill>
                  <a:srgbClr val="C00000"/>
                </a:solidFill>
              </a:rPr>
              <a:t>follow-up care </a:t>
            </a:r>
            <a:r>
              <a:rPr lang="en-US" sz="2600" dirty="0"/>
              <a:t>is essential for a child diagnosed with hepatoblastoma because side effects of radiation and chemotherapy may occur, as well as second malignancies</a:t>
            </a:r>
            <a:r>
              <a:rPr lang="en-US" sz="2400" dirty="0"/>
              <a:t>.</a:t>
            </a:r>
          </a:p>
          <a:p>
            <a:pPr marL="0" indent="0">
              <a:buNone/>
            </a:pPr>
            <a:endParaRPr lang="en-US" sz="2400" dirty="0"/>
          </a:p>
          <a:p>
            <a:r>
              <a:rPr lang="en-US" sz="2400" dirty="0"/>
              <a:t>Overall survival rate from this tumor approximately </a:t>
            </a:r>
            <a:r>
              <a:rPr lang="en-US" sz="2400" dirty="0">
                <a:solidFill>
                  <a:srgbClr val="C00000"/>
                </a:solidFill>
                <a:effectLst>
                  <a:outerShdw blurRad="38100" dist="38100" dir="2700000" algn="tl">
                    <a:srgbClr val="000000">
                      <a:alpha val="43137"/>
                    </a:srgbClr>
                  </a:outerShdw>
                </a:effectLst>
              </a:rPr>
              <a:t>50%</a:t>
            </a:r>
          </a:p>
        </p:txBody>
      </p:sp>
    </p:spTree>
    <p:extLst>
      <p:ext uri="{BB962C8B-B14F-4D97-AF65-F5344CB8AC3E}">
        <p14:creationId xmlns:p14="http://schemas.microsoft.com/office/powerpoint/2010/main" val="587847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5BC5-9051-CA2A-B93D-3CC97FB045DF}"/>
              </a:ext>
            </a:extLst>
          </p:cNvPr>
          <p:cNvSpPr>
            <a:spLocks noGrp="1"/>
          </p:cNvSpPr>
          <p:nvPr>
            <p:ph type="title"/>
          </p:nvPr>
        </p:nvSpPr>
        <p:spPr>
          <a:xfrm>
            <a:off x="758456" y="524613"/>
            <a:ext cx="10081437" cy="1325563"/>
          </a:xfrm>
        </p:spPr>
        <p:txBody>
          <a:bodyPr/>
          <a:lstStyle/>
          <a:p>
            <a:pPr>
              <a:spcBef>
                <a:spcPts val="1000"/>
              </a:spcBef>
            </a:pPr>
            <a:r>
              <a:rPr lang="en-US" b="1" dirty="0">
                <a:ea typeface="+mj-lt"/>
                <a:cs typeface="+mj-lt"/>
              </a:rPr>
              <a:t>Secondary liver tumors</a:t>
            </a:r>
            <a:r>
              <a:rPr lang="en-US" dirty="0">
                <a:ea typeface="+mj-lt"/>
                <a:cs typeface="+mj-lt"/>
              </a:rPr>
              <a:t>(LIVER METASTASES)</a:t>
            </a:r>
            <a:r>
              <a:rPr lang="en-US" b="1" dirty="0">
                <a:ea typeface="+mj-lt"/>
                <a:cs typeface="+mj-lt"/>
              </a:rPr>
              <a:t> </a:t>
            </a:r>
            <a:endParaRPr lang="en-US" b="1" dirty="0">
              <a:cs typeface="Calibri Light"/>
            </a:endParaRPr>
          </a:p>
          <a:p>
            <a:endParaRPr lang="en-US" dirty="0">
              <a:cs typeface="Calibri Light"/>
            </a:endParaRPr>
          </a:p>
        </p:txBody>
      </p:sp>
      <p:sp>
        <p:nvSpPr>
          <p:cNvPr id="3" name="Content Placeholder 2">
            <a:extLst>
              <a:ext uri="{FF2B5EF4-FFF2-40B4-BE49-F238E27FC236}">
                <a16:creationId xmlns:a16="http://schemas.microsoft.com/office/drawing/2014/main" id="{F85D4A42-2FF5-CF8C-12A9-FB1916F2C4F7}"/>
              </a:ext>
            </a:extLst>
          </p:cNvPr>
          <p:cNvSpPr>
            <a:spLocks noGrp="1"/>
          </p:cNvSpPr>
          <p:nvPr>
            <p:ph idx="1"/>
          </p:nvPr>
        </p:nvSpPr>
        <p:spPr>
          <a:xfrm>
            <a:off x="541374" y="1377377"/>
            <a:ext cx="10515600" cy="4103245"/>
          </a:xfrm>
        </p:spPr>
        <p:txBody>
          <a:bodyPr vert="horz" lIns="91440" tIns="45720" rIns="91440" bIns="45720" rtlCol="0" anchor="t">
            <a:noAutofit/>
          </a:bodyPr>
          <a:lstStyle/>
          <a:p>
            <a:r>
              <a:rPr lang="en-US" sz="2500" b="1" dirty="0">
                <a:solidFill>
                  <a:srgbClr val="C00000"/>
                </a:solidFill>
                <a:ea typeface="+mn-lt"/>
                <a:cs typeface="+mn-lt"/>
              </a:rPr>
              <a:t>Colo-rectal cancer </a:t>
            </a:r>
            <a:endParaRPr lang="en-US" sz="2500" b="1" dirty="0">
              <a:solidFill>
                <a:srgbClr val="C00000"/>
              </a:solidFill>
              <a:cs typeface="Calibri" panose="020F0502020204030204"/>
            </a:endParaRPr>
          </a:p>
          <a:p>
            <a:pPr marL="0" indent="0">
              <a:buNone/>
            </a:pPr>
            <a:r>
              <a:rPr lang="en-US" sz="2500" dirty="0">
                <a:ea typeface="+mn-lt"/>
                <a:cs typeface="+mn-lt"/>
              </a:rPr>
              <a:t>• GI (anywhere) </a:t>
            </a:r>
          </a:p>
          <a:p>
            <a:pPr marL="0" indent="0">
              <a:buNone/>
            </a:pPr>
            <a:r>
              <a:rPr lang="en-US" sz="2500" dirty="0">
                <a:ea typeface="+mn-lt"/>
                <a:cs typeface="+mn-lt"/>
              </a:rPr>
              <a:t>• Breast </a:t>
            </a:r>
          </a:p>
          <a:p>
            <a:pPr marL="0" indent="0">
              <a:buNone/>
            </a:pPr>
            <a:endParaRPr lang="en-US" sz="2500" dirty="0">
              <a:ea typeface="+mn-lt"/>
              <a:cs typeface="+mn-lt"/>
            </a:endParaRPr>
          </a:p>
          <a:p>
            <a:pPr marL="0" indent="0">
              <a:buNone/>
            </a:pPr>
            <a:r>
              <a:rPr lang="en-US" sz="2500" dirty="0">
                <a:ea typeface="+mn-lt"/>
                <a:cs typeface="+mn-lt"/>
              </a:rPr>
              <a:t>• Others </a:t>
            </a:r>
          </a:p>
          <a:p>
            <a:pPr marL="0" indent="0">
              <a:buNone/>
            </a:pPr>
            <a:r>
              <a:rPr lang="en-US" sz="2500" dirty="0">
                <a:ea typeface="+mn-lt"/>
                <a:cs typeface="+mn-lt"/>
              </a:rPr>
              <a:t>» Neuro-endocrine tumors </a:t>
            </a:r>
          </a:p>
          <a:p>
            <a:pPr marL="0" indent="0">
              <a:buNone/>
            </a:pPr>
            <a:r>
              <a:rPr lang="en-US" sz="2500" dirty="0">
                <a:ea typeface="+mn-lt"/>
                <a:cs typeface="+mn-lt"/>
              </a:rPr>
              <a:t>» Renal </a:t>
            </a:r>
          </a:p>
          <a:p>
            <a:pPr marL="0" indent="0">
              <a:buNone/>
            </a:pPr>
            <a:r>
              <a:rPr lang="en-US" sz="2500" dirty="0">
                <a:ea typeface="+mn-lt"/>
                <a:cs typeface="+mn-lt"/>
              </a:rPr>
              <a:t>» Endocrine </a:t>
            </a:r>
          </a:p>
          <a:p>
            <a:pPr marL="0" indent="0">
              <a:buNone/>
            </a:pPr>
            <a:r>
              <a:rPr lang="en-US" sz="2500" dirty="0">
                <a:ea typeface="+mn-lt"/>
                <a:cs typeface="+mn-lt"/>
              </a:rPr>
              <a:t>» Genitourinary inc. prostate. </a:t>
            </a:r>
          </a:p>
          <a:p>
            <a:pPr marL="0" indent="0">
              <a:buNone/>
            </a:pPr>
            <a:r>
              <a:rPr lang="en-US" sz="2500" dirty="0">
                <a:ea typeface="+mn-lt"/>
                <a:cs typeface="+mn-lt"/>
              </a:rPr>
              <a:t>» Melanoma, sarcomas </a:t>
            </a:r>
          </a:p>
          <a:p>
            <a:pPr marL="0" indent="0">
              <a:buNone/>
            </a:pPr>
            <a:r>
              <a:rPr lang="en-US" sz="2500" dirty="0">
                <a:ea typeface="+mn-lt"/>
                <a:cs typeface="+mn-lt"/>
              </a:rPr>
              <a:t>» Anal</a:t>
            </a:r>
            <a:endParaRPr lang="en-US" sz="2500" dirty="0">
              <a:cs typeface="Calibri"/>
            </a:endParaRPr>
          </a:p>
        </p:txBody>
      </p:sp>
    </p:spTree>
    <p:extLst>
      <p:ext uri="{BB962C8B-B14F-4D97-AF65-F5344CB8AC3E}">
        <p14:creationId xmlns:p14="http://schemas.microsoft.com/office/powerpoint/2010/main" val="818463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6" y="1543593"/>
            <a:ext cx="4180114" cy="3770813"/>
          </a:xfrm>
          <a:noFill/>
        </p:spPr>
        <p:txBody>
          <a:bodyPr vert="horz" lIns="91440" tIns="45720" rIns="91440" bIns="45720" rtlCol="0" anchor="ctr">
            <a:normAutofit/>
          </a:bodyPr>
          <a:lstStyle/>
          <a:p>
            <a:r>
              <a:rPr lang="en-US" sz="5400" b="1" kern="1200" dirty="0">
                <a:effectLst>
                  <a:outerShdw blurRad="38100" dist="38100" dir="2700000" algn="tl">
                    <a:srgbClr val="000000">
                      <a:alpha val="43137"/>
                    </a:srgbClr>
                  </a:outerShdw>
                </a:effectLst>
                <a:latin typeface="+mn-lt"/>
                <a:ea typeface="+mj-ea"/>
                <a:cs typeface="+mj-cs"/>
              </a:rPr>
              <a:t>Colorectal liver metastases</a:t>
            </a:r>
          </a:p>
        </p:txBody>
      </p:sp>
      <p:pic>
        <p:nvPicPr>
          <p:cNvPr id="4" name="Picture 4" descr="Diagram&#10;&#10;Description automatically generated">
            <a:extLst>
              <a:ext uri="{FF2B5EF4-FFF2-40B4-BE49-F238E27FC236}">
                <a16:creationId xmlns:a16="http://schemas.microsoft.com/office/drawing/2014/main" id="{5AF30BBE-40FE-0493-B4F6-D75F4671370E}"/>
              </a:ext>
            </a:extLst>
          </p:cNvPr>
          <p:cNvPicPr>
            <a:picLocks noChangeAspect="1"/>
          </p:cNvPicPr>
          <p:nvPr/>
        </p:nvPicPr>
        <p:blipFill>
          <a:blip r:embed="rId2"/>
          <a:stretch>
            <a:fillRect/>
          </a:stretch>
        </p:blipFill>
        <p:spPr>
          <a:xfrm>
            <a:off x="4777316" y="1046115"/>
            <a:ext cx="6780700" cy="4763441"/>
          </a:xfrm>
          <a:prstGeom prst="rect">
            <a:avLst/>
          </a:prstGeom>
        </p:spPr>
      </p:pic>
    </p:spTree>
    <p:extLst>
      <p:ext uri="{BB962C8B-B14F-4D97-AF65-F5344CB8AC3E}">
        <p14:creationId xmlns:p14="http://schemas.microsoft.com/office/powerpoint/2010/main" val="803877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EDB5-CEF2-4BAB-8E89-25431F05E2CA}"/>
              </a:ext>
            </a:extLst>
          </p:cNvPr>
          <p:cNvSpPr>
            <a:spLocks noGrp="1"/>
          </p:cNvSpPr>
          <p:nvPr>
            <p:ph type="title"/>
          </p:nvPr>
        </p:nvSpPr>
        <p:spPr>
          <a:xfrm>
            <a:off x="486508" y="252583"/>
            <a:ext cx="10515600" cy="1325563"/>
          </a:xfrm>
        </p:spPr>
        <p:txBody>
          <a:bodyPr/>
          <a:lstStyle/>
          <a:p>
            <a:r>
              <a:rPr lang="en-US" dirty="0">
                <a:effectLst>
                  <a:outerShdw blurRad="38100" dist="38100" dir="2700000" algn="tl">
                    <a:srgbClr val="000000">
                      <a:alpha val="43137"/>
                    </a:srgbClr>
                  </a:outerShdw>
                </a:effectLst>
              </a:rPr>
              <a:t>CRC LM</a:t>
            </a:r>
            <a:endParaRPr lang="en-US" dirty="0"/>
          </a:p>
        </p:txBody>
      </p:sp>
      <p:sp>
        <p:nvSpPr>
          <p:cNvPr id="3" name="Content Placeholder 2">
            <a:extLst>
              <a:ext uri="{FF2B5EF4-FFF2-40B4-BE49-F238E27FC236}">
                <a16:creationId xmlns:a16="http://schemas.microsoft.com/office/drawing/2014/main" id="{D1742CE6-5A11-4F04-8962-6D1276303BAE}"/>
              </a:ext>
            </a:extLst>
          </p:cNvPr>
          <p:cNvSpPr>
            <a:spLocks noGrp="1"/>
          </p:cNvSpPr>
          <p:nvPr>
            <p:ph idx="1"/>
          </p:nvPr>
        </p:nvSpPr>
        <p:spPr>
          <a:xfrm>
            <a:off x="205154" y="1445797"/>
            <a:ext cx="11850858" cy="4351338"/>
          </a:xfrm>
        </p:spPr>
        <p:txBody>
          <a:bodyPr/>
          <a:lstStyle/>
          <a:p>
            <a:r>
              <a:rPr lang="en-US" dirty="0"/>
              <a:t>Metastasis of CRC remains a major problem after curative treatment and is the critical cause of CRC-related death. The liver is the most common organ of distant metastasis in CRC. </a:t>
            </a:r>
            <a:r>
              <a:rPr lang="en-US" dirty="0">
                <a:solidFill>
                  <a:srgbClr val="C00000"/>
                </a:solidFill>
                <a:effectLst>
                  <a:outerShdw blurRad="38100" dist="38100" dir="2700000" algn="tl">
                    <a:srgbClr val="000000">
                      <a:alpha val="43137"/>
                    </a:srgbClr>
                  </a:outerShdw>
                </a:effectLst>
              </a:rPr>
              <a:t>Liver metastasis of CRC may be associated with the following factors:</a:t>
            </a:r>
          </a:p>
          <a:p>
            <a:pPr>
              <a:buFont typeface="Wingdings" panose="05000000000000000000" pitchFamily="2" charset="2"/>
              <a:buChar char="v"/>
            </a:pPr>
            <a:r>
              <a:rPr lang="en-US" dirty="0"/>
              <a:t> The portal vein system directly connecting the colorectal and liver, which is associated with abundant blood supply</a:t>
            </a:r>
          </a:p>
          <a:p>
            <a:pPr>
              <a:buFont typeface="Wingdings" panose="05000000000000000000" pitchFamily="2" charset="2"/>
              <a:buChar char="v"/>
            </a:pPr>
            <a:r>
              <a:rPr lang="en-US" dirty="0"/>
              <a:t> location .</a:t>
            </a:r>
          </a:p>
          <a:p>
            <a:pPr>
              <a:buFont typeface="Wingdings" panose="05000000000000000000" pitchFamily="2" charset="2"/>
              <a:buChar char="v"/>
            </a:pPr>
            <a:r>
              <a:rPr lang="en-US" dirty="0"/>
              <a:t>histological type of primary tumor.</a:t>
            </a:r>
          </a:p>
        </p:txBody>
      </p:sp>
    </p:spTree>
    <p:extLst>
      <p:ext uri="{BB962C8B-B14F-4D97-AF65-F5344CB8AC3E}">
        <p14:creationId xmlns:p14="http://schemas.microsoft.com/office/powerpoint/2010/main" val="3940464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5424-0349-B5CD-BCD7-A0FE4D0442F9}"/>
              </a:ext>
            </a:extLst>
          </p:cNvPr>
          <p:cNvSpPr>
            <a:spLocks noGrp="1"/>
          </p:cNvSpPr>
          <p:nvPr>
            <p:ph type="title"/>
          </p:nvPr>
        </p:nvSpPr>
        <p:spPr>
          <a:xfrm>
            <a:off x="533262" y="-608428"/>
            <a:ext cx="3416494" cy="5105400"/>
          </a:xfrm>
          <a:ln>
            <a:solidFill>
              <a:schemeClr val="bg1"/>
            </a:solidFill>
          </a:ln>
        </p:spPr>
        <p:txBody>
          <a:bodyPr>
            <a:normAutofit/>
          </a:bodyPr>
          <a:lstStyle/>
          <a:p>
            <a:r>
              <a:rPr lang="en-US" sz="3600" b="1" dirty="0">
                <a:effectLst>
                  <a:outerShdw blurRad="38100" dist="38100" dir="2700000" algn="tl">
                    <a:srgbClr val="000000">
                      <a:alpha val="43137"/>
                    </a:srgbClr>
                  </a:outerShdw>
                </a:effectLst>
                <a:latin typeface="+mn-lt"/>
                <a:ea typeface="+mj-lt"/>
                <a:cs typeface="+mj-lt"/>
              </a:rPr>
              <a:t>CRC LM - EPIDEMIOLOGY</a:t>
            </a:r>
            <a:endParaRPr lang="en-US" sz="3600" b="1" dirty="0">
              <a:effectLst>
                <a:outerShdw blurRad="38100" dist="38100" dir="2700000" algn="tl">
                  <a:srgbClr val="000000">
                    <a:alpha val="43137"/>
                  </a:srgbClr>
                </a:outerShdw>
              </a:effectLst>
              <a:latin typeface="+mn-lt"/>
              <a:cs typeface="Calibri Light"/>
            </a:endParaRPr>
          </a:p>
        </p:txBody>
      </p:sp>
      <p:graphicFrame>
        <p:nvGraphicFramePr>
          <p:cNvPr id="5" name="Content Placeholder 2">
            <a:extLst>
              <a:ext uri="{FF2B5EF4-FFF2-40B4-BE49-F238E27FC236}">
                <a16:creationId xmlns:a16="http://schemas.microsoft.com/office/drawing/2014/main" id="{4F9EB57E-1511-E423-790F-946821237C11}"/>
              </a:ext>
            </a:extLst>
          </p:cNvPr>
          <p:cNvGraphicFramePr>
            <a:graphicFrameLocks noGrp="1"/>
          </p:cNvGraphicFramePr>
          <p:nvPr>
            <p:ph idx="1"/>
          </p:nvPr>
        </p:nvGraphicFramePr>
        <p:xfrm>
          <a:off x="4120506" y="412065"/>
          <a:ext cx="7538232" cy="328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36466DE-0F76-4D95-A710-EBEBF76FD990}"/>
              </a:ext>
            </a:extLst>
          </p:cNvPr>
          <p:cNvSpPr txBox="1"/>
          <p:nvPr/>
        </p:nvSpPr>
        <p:spPr>
          <a:xfrm>
            <a:off x="389478" y="4824435"/>
            <a:ext cx="3416494"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Signs/symptoms</a:t>
            </a:r>
          </a:p>
        </p:txBody>
      </p:sp>
      <p:sp>
        <p:nvSpPr>
          <p:cNvPr id="4" name="TextBox 3">
            <a:extLst>
              <a:ext uri="{FF2B5EF4-FFF2-40B4-BE49-F238E27FC236}">
                <a16:creationId xmlns:a16="http://schemas.microsoft.com/office/drawing/2014/main" id="{B0206C67-5276-4F3A-9F8E-F000F05785D0}"/>
              </a:ext>
            </a:extLst>
          </p:cNvPr>
          <p:cNvSpPr txBox="1"/>
          <p:nvPr/>
        </p:nvSpPr>
        <p:spPr>
          <a:xfrm>
            <a:off x="4120506" y="4178105"/>
            <a:ext cx="6567888" cy="1938992"/>
          </a:xfrm>
          <a:prstGeom prst="rect">
            <a:avLst/>
          </a:prstGeom>
          <a:noFill/>
        </p:spPr>
        <p:txBody>
          <a:bodyPr wrap="none" rtlCol="0">
            <a:spAutoFit/>
          </a:bodyPr>
          <a:lstStyle/>
          <a:p>
            <a:pPr marL="285750" indent="-285750">
              <a:buFont typeface="Arial" panose="020B0604020202020204" pitchFamily="34" charset="0"/>
              <a:buChar char="•"/>
            </a:pPr>
            <a:r>
              <a:rPr lang="en-US" sz="2400" dirty="0"/>
              <a:t>Bloating</a:t>
            </a:r>
          </a:p>
          <a:p>
            <a:pPr marL="285750" indent="-285750">
              <a:buFont typeface="Arial" panose="020B0604020202020204" pitchFamily="34" charset="0"/>
              <a:buChar char="•"/>
            </a:pPr>
            <a:r>
              <a:rPr lang="en-US" sz="2400" dirty="0"/>
              <a:t>Pain in the right side of the abdomen or stomach</a:t>
            </a:r>
          </a:p>
          <a:p>
            <a:pPr marL="285750" indent="-285750">
              <a:buFont typeface="Arial" panose="020B0604020202020204" pitchFamily="34" charset="0"/>
              <a:buChar char="•"/>
            </a:pPr>
            <a:r>
              <a:rPr lang="en-US" sz="2400" dirty="0"/>
              <a:t>Itching</a:t>
            </a:r>
          </a:p>
          <a:p>
            <a:pPr marL="285750" indent="-285750">
              <a:buFont typeface="Arial" panose="020B0604020202020204" pitchFamily="34" charset="0"/>
              <a:buChar char="•"/>
            </a:pPr>
            <a:r>
              <a:rPr lang="en-US" sz="2400" dirty="0"/>
              <a:t>Jaundice</a:t>
            </a:r>
          </a:p>
          <a:p>
            <a:pPr marL="285750" indent="-285750">
              <a:buFont typeface="Arial" panose="020B0604020202020204" pitchFamily="34" charset="0"/>
              <a:buChar char="•"/>
            </a:pPr>
            <a:r>
              <a:rPr lang="en-US" sz="2400" dirty="0"/>
              <a:t>Abdominal pain</a:t>
            </a:r>
          </a:p>
        </p:txBody>
      </p:sp>
    </p:spTree>
    <p:extLst>
      <p:ext uri="{BB962C8B-B14F-4D97-AF65-F5344CB8AC3E}">
        <p14:creationId xmlns:p14="http://schemas.microsoft.com/office/powerpoint/2010/main" val="41170864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96F-8173-4E2F-9DA5-C9C23CD2B1E7}"/>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mn-lt"/>
              </a:rPr>
              <a:t>CRC LM – DIAGNOSIS / STAGING</a:t>
            </a:r>
          </a:p>
        </p:txBody>
      </p:sp>
      <p:sp>
        <p:nvSpPr>
          <p:cNvPr id="11" name="Rectangle: Rounded Corners 10">
            <a:extLst>
              <a:ext uri="{FF2B5EF4-FFF2-40B4-BE49-F238E27FC236}">
                <a16:creationId xmlns:a16="http://schemas.microsoft.com/office/drawing/2014/main" id="{54DD3467-CFC7-4F20-9FE8-262DC911F567}"/>
              </a:ext>
            </a:extLst>
          </p:cNvPr>
          <p:cNvSpPr/>
          <p:nvPr/>
        </p:nvSpPr>
        <p:spPr>
          <a:xfrm>
            <a:off x="970670" y="1941342"/>
            <a:ext cx="1913207" cy="7737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t>US</a:t>
            </a:r>
          </a:p>
        </p:txBody>
      </p:sp>
      <p:sp>
        <p:nvSpPr>
          <p:cNvPr id="12" name="Rectangle: Rounded Corners 11">
            <a:extLst>
              <a:ext uri="{FF2B5EF4-FFF2-40B4-BE49-F238E27FC236}">
                <a16:creationId xmlns:a16="http://schemas.microsoft.com/office/drawing/2014/main" id="{2235C6B9-86F9-4F2A-BEBC-8662F392595B}"/>
              </a:ext>
            </a:extLst>
          </p:cNvPr>
          <p:cNvSpPr/>
          <p:nvPr/>
        </p:nvSpPr>
        <p:spPr>
          <a:xfrm>
            <a:off x="970670" y="3123029"/>
            <a:ext cx="1913207" cy="7737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t>CT</a:t>
            </a:r>
          </a:p>
        </p:txBody>
      </p:sp>
      <p:sp>
        <p:nvSpPr>
          <p:cNvPr id="14" name="Rectangle: Rounded Corners 13">
            <a:extLst>
              <a:ext uri="{FF2B5EF4-FFF2-40B4-BE49-F238E27FC236}">
                <a16:creationId xmlns:a16="http://schemas.microsoft.com/office/drawing/2014/main" id="{418B0834-4499-4404-AAAF-AAC296680743}"/>
              </a:ext>
            </a:extLst>
          </p:cNvPr>
          <p:cNvSpPr/>
          <p:nvPr/>
        </p:nvSpPr>
        <p:spPr>
          <a:xfrm>
            <a:off x="970670" y="4304717"/>
            <a:ext cx="1913207" cy="7737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t>MRI</a:t>
            </a:r>
          </a:p>
        </p:txBody>
      </p:sp>
      <p:sp>
        <p:nvSpPr>
          <p:cNvPr id="15" name="Rectangle: Rounded Corners 14">
            <a:extLst>
              <a:ext uri="{FF2B5EF4-FFF2-40B4-BE49-F238E27FC236}">
                <a16:creationId xmlns:a16="http://schemas.microsoft.com/office/drawing/2014/main" id="{CED03AFF-D472-4364-B168-6AC3766CD660}"/>
              </a:ext>
            </a:extLst>
          </p:cNvPr>
          <p:cNvSpPr/>
          <p:nvPr/>
        </p:nvSpPr>
        <p:spPr>
          <a:xfrm>
            <a:off x="970668" y="5329094"/>
            <a:ext cx="1913207" cy="7737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FDG-PET</a:t>
            </a:r>
          </a:p>
        </p:txBody>
      </p:sp>
      <p:sp>
        <p:nvSpPr>
          <p:cNvPr id="16" name="Rectangle: Rounded Corners 15">
            <a:extLst>
              <a:ext uri="{FF2B5EF4-FFF2-40B4-BE49-F238E27FC236}">
                <a16:creationId xmlns:a16="http://schemas.microsoft.com/office/drawing/2014/main" id="{C2FC1D84-4E9D-415D-A457-DE73B3BD5D04}"/>
              </a:ext>
            </a:extLst>
          </p:cNvPr>
          <p:cNvSpPr/>
          <p:nvPr/>
        </p:nvSpPr>
        <p:spPr>
          <a:xfrm>
            <a:off x="3545057" y="1941342"/>
            <a:ext cx="7808743" cy="773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a:t>solid/fluid differentiation </a:t>
            </a:r>
          </a:p>
        </p:txBody>
      </p:sp>
      <p:sp>
        <p:nvSpPr>
          <p:cNvPr id="17" name="Rectangle: Rounded Corners 16">
            <a:extLst>
              <a:ext uri="{FF2B5EF4-FFF2-40B4-BE49-F238E27FC236}">
                <a16:creationId xmlns:a16="http://schemas.microsoft.com/office/drawing/2014/main" id="{7DFB8157-4401-4BC6-906E-32F37166CAEA}"/>
              </a:ext>
            </a:extLst>
          </p:cNvPr>
          <p:cNvSpPr/>
          <p:nvPr/>
        </p:nvSpPr>
        <p:spPr>
          <a:xfrm>
            <a:off x="3516923" y="3123029"/>
            <a:ext cx="7836877" cy="773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a:t>high sensitivity/specificity</a:t>
            </a:r>
          </a:p>
        </p:txBody>
      </p:sp>
      <p:sp>
        <p:nvSpPr>
          <p:cNvPr id="18" name="Rectangle: Rounded Corners 17">
            <a:extLst>
              <a:ext uri="{FF2B5EF4-FFF2-40B4-BE49-F238E27FC236}">
                <a16:creationId xmlns:a16="http://schemas.microsoft.com/office/drawing/2014/main" id="{F681D8EA-E882-4D06-B5D2-BE5086725F6D}"/>
              </a:ext>
            </a:extLst>
          </p:cNvPr>
          <p:cNvSpPr/>
          <p:nvPr/>
        </p:nvSpPr>
        <p:spPr>
          <a:xfrm>
            <a:off x="3516923" y="4304717"/>
            <a:ext cx="7836877" cy="773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further characterization in selected cases.</a:t>
            </a:r>
          </a:p>
        </p:txBody>
      </p:sp>
      <p:sp>
        <p:nvSpPr>
          <p:cNvPr id="19" name="Rectangle: Rounded Corners 18">
            <a:extLst>
              <a:ext uri="{FF2B5EF4-FFF2-40B4-BE49-F238E27FC236}">
                <a16:creationId xmlns:a16="http://schemas.microsoft.com/office/drawing/2014/main" id="{A02C3982-FFF5-407C-904C-D477F4B95C25}"/>
              </a:ext>
            </a:extLst>
          </p:cNvPr>
          <p:cNvSpPr/>
          <p:nvPr/>
        </p:nvSpPr>
        <p:spPr>
          <a:xfrm>
            <a:off x="3545056" y="5329095"/>
            <a:ext cx="7836877" cy="773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if high clinical suspicion &amp; negative imaging above. </a:t>
            </a:r>
          </a:p>
        </p:txBody>
      </p:sp>
      <p:sp>
        <p:nvSpPr>
          <p:cNvPr id="20" name="TextBox 19">
            <a:extLst>
              <a:ext uri="{FF2B5EF4-FFF2-40B4-BE49-F238E27FC236}">
                <a16:creationId xmlns:a16="http://schemas.microsoft.com/office/drawing/2014/main" id="{F9087B44-3D2E-4EDD-B05D-7F301BFFBAA0}"/>
              </a:ext>
            </a:extLst>
          </p:cNvPr>
          <p:cNvSpPr txBox="1"/>
          <p:nvPr/>
        </p:nvSpPr>
        <p:spPr>
          <a:xfrm>
            <a:off x="5641144" y="2968283"/>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3044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59A1-2784-4947-86CE-3B5031150BCC}"/>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mn-lt"/>
              </a:rPr>
              <a:t>Invasive Assessment </a:t>
            </a:r>
          </a:p>
        </p:txBody>
      </p:sp>
      <p:sp>
        <p:nvSpPr>
          <p:cNvPr id="3" name="Content Placeholder 2">
            <a:extLst>
              <a:ext uri="{FF2B5EF4-FFF2-40B4-BE49-F238E27FC236}">
                <a16:creationId xmlns:a16="http://schemas.microsoft.com/office/drawing/2014/main" id="{723CBA76-D191-4606-A2A3-A4F83F197483}"/>
              </a:ext>
            </a:extLst>
          </p:cNvPr>
          <p:cNvSpPr>
            <a:spLocks noGrp="1"/>
          </p:cNvSpPr>
          <p:nvPr>
            <p:ph idx="1"/>
          </p:nvPr>
        </p:nvSpPr>
        <p:spPr>
          <a:xfrm>
            <a:off x="233289" y="1811557"/>
            <a:ext cx="11428828" cy="4351338"/>
          </a:xfrm>
        </p:spPr>
        <p:txBody>
          <a:bodyPr>
            <a:normAutofit fontScale="92500" lnSpcReduction="20000"/>
          </a:bodyPr>
          <a:lstStyle/>
          <a:p>
            <a:r>
              <a:rPr lang="en-US" dirty="0">
                <a:solidFill>
                  <a:srgbClr val="C00000"/>
                </a:solidFill>
                <a:effectLst>
                  <a:outerShdw blurRad="38100" dist="38100" dir="2700000" algn="tl">
                    <a:srgbClr val="000000">
                      <a:alpha val="43137"/>
                    </a:srgbClr>
                  </a:outerShdw>
                </a:effectLst>
              </a:rPr>
              <a:t>Endoscopic Ultrasound (in selected cases) </a:t>
            </a:r>
          </a:p>
          <a:p>
            <a:pPr marL="0" indent="0">
              <a:buNone/>
            </a:pPr>
            <a:r>
              <a:rPr lang="en-US" dirty="0"/>
              <a:t>– For lymph node assessment</a:t>
            </a:r>
          </a:p>
          <a:p>
            <a:pPr marL="0" indent="0">
              <a:buNone/>
            </a:pPr>
            <a:r>
              <a:rPr lang="en-US" dirty="0"/>
              <a:t> – For vascular involvement.</a:t>
            </a:r>
          </a:p>
          <a:p>
            <a:pPr marL="0" indent="0">
              <a:buNone/>
            </a:pPr>
            <a:r>
              <a:rPr lang="en-US" dirty="0"/>
              <a:t> </a:t>
            </a:r>
          </a:p>
          <a:p>
            <a:pPr marL="0" indent="0">
              <a:buNone/>
            </a:pPr>
            <a:r>
              <a:rPr lang="en-US" dirty="0">
                <a:solidFill>
                  <a:srgbClr val="C00000"/>
                </a:solidFill>
                <a:effectLst>
                  <a:outerShdw blurRad="38100" dist="38100" dir="2700000" algn="tl">
                    <a:srgbClr val="000000">
                      <a:alpha val="43137"/>
                    </a:srgbClr>
                  </a:outerShdw>
                </a:effectLst>
              </a:rPr>
              <a:t>• Laparoscopy (intra-operatively before resection)</a:t>
            </a:r>
          </a:p>
          <a:p>
            <a:pPr marL="0" indent="0">
              <a:buNone/>
            </a:pPr>
            <a:r>
              <a:rPr lang="en-US" dirty="0"/>
              <a:t> – For peritoneal deposits</a:t>
            </a:r>
          </a:p>
          <a:p>
            <a:pPr marL="0" indent="0">
              <a:buNone/>
            </a:pPr>
            <a:r>
              <a:rPr lang="en-US" dirty="0"/>
              <a:t> – For vascular involvement</a:t>
            </a:r>
          </a:p>
          <a:p>
            <a:pPr marL="0" indent="0">
              <a:buNone/>
            </a:pPr>
            <a:endParaRPr lang="en-US" dirty="0"/>
          </a:p>
          <a:p>
            <a:pPr marL="0" indent="0">
              <a:buNone/>
            </a:pPr>
            <a:r>
              <a:rPr lang="en-US" dirty="0">
                <a:solidFill>
                  <a:srgbClr val="C00000"/>
                </a:solidFill>
                <a:effectLst>
                  <a:outerShdw blurRad="38100" dist="38100" dir="2700000" algn="tl">
                    <a:srgbClr val="000000">
                      <a:alpha val="43137"/>
                    </a:srgbClr>
                  </a:outerShdw>
                </a:effectLst>
              </a:rPr>
              <a:t> • Intraoperative US + bimanual palpation </a:t>
            </a:r>
          </a:p>
          <a:p>
            <a:pPr marL="0" indent="0">
              <a:buNone/>
            </a:pPr>
            <a:r>
              <a:rPr lang="en-US" dirty="0"/>
              <a:t>– To help in assessing the tumor’s location and depth during surgical resection</a:t>
            </a:r>
          </a:p>
        </p:txBody>
      </p:sp>
    </p:spTree>
    <p:extLst>
      <p:ext uri="{BB962C8B-B14F-4D97-AF65-F5344CB8AC3E}">
        <p14:creationId xmlns:p14="http://schemas.microsoft.com/office/powerpoint/2010/main" val="3496778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EC2A-A838-415C-8503-135B422BC7BB}"/>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mn-lt"/>
              </a:rPr>
              <a:t>TUMOR MARKERS </a:t>
            </a:r>
          </a:p>
        </p:txBody>
      </p:sp>
      <p:sp>
        <p:nvSpPr>
          <p:cNvPr id="3" name="Content Placeholder 2">
            <a:extLst>
              <a:ext uri="{FF2B5EF4-FFF2-40B4-BE49-F238E27FC236}">
                <a16:creationId xmlns:a16="http://schemas.microsoft.com/office/drawing/2014/main" id="{94E77BE4-4075-4254-A923-0FC20D8675FF}"/>
              </a:ext>
            </a:extLst>
          </p:cNvPr>
          <p:cNvSpPr>
            <a:spLocks noGrp="1"/>
          </p:cNvSpPr>
          <p:nvPr>
            <p:ph idx="1"/>
          </p:nvPr>
        </p:nvSpPr>
        <p:spPr/>
        <p:txBody>
          <a:bodyPr/>
          <a:lstStyle/>
          <a:p>
            <a:r>
              <a:rPr lang="en-US" dirty="0">
                <a:solidFill>
                  <a:srgbClr val="C00000"/>
                </a:solidFill>
                <a:effectLst>
                  <a:outerShdw blurRad="38100" dist="38100" dir="2700000" algn="tl">
                    <a:srgbClr val="000000">
                      <a:alpha val="43137"/>
                    </a:srgbClr>
                  </a:outerShdw>
                </a:effectLst>
              </a:rPr>
              <a:t>– CEA            </a:t>
            </a:r>
            <a:r>
              <a:rPr lang="en-US" dirty="0"/>
              <a:t>false</a:t>
            </a:r>
            <a:r>
              <a:rPr lang="en-US" dirty="0">
                <a:solidFill>
                  <a:srgbClr val="C00000"/>
                </a:solidFill>
              </a:rPr>
              <a:t> </a:t>
            </a:r>
            <a:r>
              <a:rPr lang="en-US" dirty="0"/>
              <a:t>–ve in 30% of cases.</a:t>
            </a:r>
          </a:p>
          <a:p>
            <a:r>
              <a:rPr lang="en-US" dirty="0">
                <a:solidFill>
                  <a:srgbClr val="C00000"/>
                </a:solidFill>
                <a:effectLst>
                  <a:outerShdw blurRad="38100" dist="38100" dir="2700000" algn="tl">
                    <a:srgbClr val="000000">
                      <a:alpha val="43137"/>
                    </a:srgbClr>
                  </a:outerShdw>
                </a:effectLst>
              </a:rPr>
              <a:t>– CA 19-9 </a:t>
            </a:r>
          </a:p>
        </p:txBody>
      </p:sp>
    </p:spTree>
    <p:extLst>
      <p:ext uri="{BB962C8B-B14F-4D97-AF65-F5344CB8AC3E}">
        <p14:creationId xmlns:p14="http://schemas.microsoft.com/office/powerpoint/2010/main" val="3793414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86C-68AD-455A-B04C-BBA63A75745A}"/>
              </a:ext>
            </a:extLst>
          </p:cNvPr>
          <p:cNvSpPr>
            <a:spLocks noGrp="1"/>
          </p:cNvSpPr>
          <p:nvPr>
            <p:ph type="title"/>
          </p:nvPr>
        </p:nvSpPr>
        <p:spPr>
          <a:xfrm>
            <a:off x="854612" y="0"/>
            <a:ext cx="10515600" cy="1325563"/>
          </a:xfrm>
        </p:spPr>
        <p:txBody>
          <a:bodyPr/>
          <a:lstStyle/>
          <a:p>
            <a:pPr algn="ctr"/>
            <a:r>
              <a:rPr lang="en-US" dirty="0">
                <a:effectLst>
                  <a:outerShdw blurRad="38100" dist="38100" dir="2700000" algn="tl">
                    <a:srgbClr val="000000">
                      <a:alpha val="43137"/>
                    </a:srgbClr>
                  </a:outerShdw>
                </a:effectLst>
                <a:latin typeface="+mn-lt"/>
              </a:rPr>
              <a:t>CRC LM – SCORING SYSTEM for prognosis </a:t>
            </a:r>
          </a:p>
        </p:txBody>
      </p:sp>
      <p:sp>
        <p:nvSpPr>
          <p:cNvPr id="3" name="Content Placeholder 2">
            <a:extLst>
              <a:ext uri="{FF2B5EF4-FFF2-40B4-BE49-F238E27FC236}">
                <a16:creationId xmlns:a16="http://schemas.microsoft.com/office/drawing/2014/main" id="{81D2CF81-F80E-4B80-802A-51DF1D0DF565}"/>
              </a:ext>
            </a:extLst>
          </p:cNvPr>
          <p:cNvSpPr>
            <a:spLocks noGrp="1"/>
          </p:cNvSpPr>
          <p:nvPr>
            <p:ph idx="1"/>
          </p:nvPr>
        </p:nvSpPr>
        <p:spPr>
          <a:xfrm>
            <a:off x="436098" y="1184251"/>
            <a:ext cx="11352628" cy="5047737"/>
          </a:xfrm>
        </p:spPr>
        <p:txBody>
          <a:bodyPr>
            <a:normAutofit/>
          </a:bodyPr>
          <a:lstStyle/>
          <a:p>
            <a:r>
              <a:rPr lang="en-US" sz="2400" dirty="0">
                <a:solidFill>
                  <a:srgbClr val="C00000"/>
                </a:solidFill>
                <a:effectLst>
                  <a:outerShdw blurRad="38100" dist="38100" dir="2700000" algn="tl">
                    <a:srgbClr val="000000">
                      <a:alpha val="43137"/>
                    </a:srgbClr>
                  </a:outerShdw>
                </a:effectLst>
              </a:rPr>
              <a:t>Number of lesions                                           </a:t>
            </a:r>
            <a:r>
              <a:rPr lang="en-US" sz="2400" dirty="0"/>
              <a:t>&gt; 1</a:t>
            </a:r>
          </a:p>
          <a:p>
            <a:r>
              <a:rPr lang="en-US" sz="2400" dirty="0">
                <a:solidFill>
                  <a:srgbClr val="C00000"/>
                </a:solidFill>
                <a:effectLst>
                  <a:outerShdw blurRad="38100" dist="38100" dir="2700000" algn="tl">
                    <a:srgbClr val="000000">
                      <a:alpha val="43137"/>
                    </a:srgbClr>
                  </a:outerShdw>
                </a:effectLst>
              </a:rPr>
              <a:t>Size of largest lesion                                        </a:t>
            </a:r>
            <a:r>
              <a:rPr lang="en-US" sz="2400" dirty="0"/>
              <a:t>&gt; 5 cm</a:t>
            </a:r>
          </a:p>
          <a:p>
            <a:r>
              <a:rPr lang="en-US" sz="2400" dirty="0">
                <a:solidFill>
                  <a:srgbClr val="C00000"/>
                </a:solidFill>
                <a:effectLst>
                  <a:outerShdw blurRad="38100" dist="38100" dir="2700000" algn="tl">
                    <a:srgbClr val="000000">
                      <a:alpha val="43137"/>
                    </a:srgbClr>
                  </a:outerShdw>
                </a:effectLst>
              </a:rPr>
              <a:t>CEA level                                                            </a:t>
            </a:r>
            <a:r>
              <a:rPr lang="en-US" sz="2400" dirty="0"/>
              <a:t>&gt; 200 ng/ml </a:t>
            </a:r>
          </a:p>
          <a:p>
            <a:r>
              <a:rPr lang="en-US" sz="2400" dirty="0">
                <a:solidFill>
                  <a:srgbClr val="C00000"/>
                </a:solidFill>
                <a:effectLst>
                  <a:outerShdw blurRad="38100" dist="38100" dir="2700000" algn="tl">
                    <a:srgbClr val="000000">
                      <a:alpha val="43137"/>
                    </a:srgbClr>
                  </a:outerShdw>
                </a:effectLst>
              </a:rPr>
              <a:t>Presentation  </a:t>
            </a:r>
            <a:r>
              <a:rPr lang="en-US" sz="2400" dirty="0">
                <a:solidFill>
                  <a:srgbClr val="C00000"/>
                </a:solidFill>
              </a:rPr>
              <a:t>                                                    </a:t>
            </a:r>
            <a:r>
              <a:rPr lang="en-US" sz="2400" dirty="0"/>
              <a:t>&lt; 1 years from primary</a:t>
            </a:r>
          </a:p>
          <a:p>
            <a:r>
              <a:rPr lang="en-US" sz="2400" dirty="0">
                <a:solidFill>
                  <a:srgbClr val="C00000"/>
                </a:solidFill>
                <a:effectLst>
                  <a:outerShdw blurRad="38100" dist="38100" dir="2700000" algn="tl">
                    <a:srgbClr val="000000">
                      <a:alpha val="43137"/>
                    </a:srgbClr>
                  </a:outerShdw>
                </a:effectLst>
              </a:rPr>
              <a:t> Stage of primary                                              </a:t>
            </a:r>
            <a:r>
              <a:rPr lang="en-US" sz="2400" dirty="0"/>
              <a:t>Positive nodal status</a:t>
            </a:r>
          </a:p>
          <a:p>
            <a:endParaRPr lang="en-US" sz="2400" dirty="0"/>
          </a:p>
          <a:p>
            <a:r>
              <a:rPr lang="en-US" sz="2400" u="sng" dirty="0">
                <a:solidFill>
                  <a:srgbClr val="C00000"/>
                </a:solidFill>
                <a:effectLst>
                  <a:outerShdw blurRad="38100" dist="38100" dir="2700000" algn="tl">
                    <a:srgbClr val="000000">
                      <a:alpha val="43137"/>
                    </a:srgbClr>
                  </a:outerShdw>
                </a:effectLst>
              </a:rPr>
              <a:t>Risk</a:t>
            </a:r>
            <a:r>
              <a:rPr lang="en-US" sz="2400" dirty="0">
                <a:effectLst>
                  <a:outerShdw blurRad="38100" dist="38100" dir="2700000" algn="tl">
                    <a:srgbClr val="000000">
                      <a:alpha val="43137"/>
                    </a:srgbClr>
                  </a:outerShdw>
                </a:effectLst>
              </a:rPr>
              <a:t> </a:t>
            </a:r>
            <a:r>
              <a:rPr lang="en-US" sz="2400" dirty="0"/>
              <a:t>                                                                     0-2 low       3-5 high</a:t>
            </a:r>
          </a:p>
          <a:p>
            <a:endParaRPr lang="en-US" sz="2400" dirty="0"/>
          </a:p>
          <a:p>
            <a:r>
              <a:rPr lang="en-US" sz="2400" dirty="0">
                <a:solidFill>
                  <a:srgbClr val="C00000"/>
                </a:solidFill>
                <a:effectLst>
                  <a:outerShdw blurRad="38100" dist="38100" dir="2700000" algn="tl">
                    <a:srgbClr val="000000">
                      <a:alpha val="43137"/>
                    </a:srgbClr>
                  </a:outerShdw>
                </a:effectLst>
              </a:rPr>
              <a:t>5 years actuarial survival                                  </a:t>
            </a:r>
            <a:r>
              <a:rPr lang="en-US" sz="2400" dirty="0"/>
              <a:t>0 points 60%, 1 point 50% </a:t>
            </a:r>
          </a:p>
          <a:p>
            <a:pPr marL="0" indent="0">
              <a:buNone/>
            </a:pPr>
            <a:r>
              <a:rPr lang="en-US" sz="2400" dirty="0"/>
              <a:t>                                                                                  2 points 40%, 3 points 20% </a:t>
            </a:r>
          </a:p>
          <a:p>
            <a:pPr marL="0" indent="0">
              <a:buNone/>
            </a:pPr>
            <a:r>
              <a:rPr lang="en-US" sz="2400" dirty="0"/>
              <a:t>                                                                                  5 points 14%</a:t>
            </a:r>
          </a:p>
        </p:txBody>
      </p:sp>
    </p:spTree>
    <p:extLst>
      <p:ext uri="{BB962C8B-B14F-4D97-AF65-F5344CB8AC3E}">
        <p14:creationId xmlns:p14="http://schemas.microsoft.com/office/powerpoint/2010/main" val="167192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FD37A46-27B4-50B4-1588-242932D89BDC}"/>
              </a:ext>
            </a:extLst>
          </p:cNvPr>
          <p:cNvSpPr>
            <a:spLocks noGrp="1"/>
          </p:cNvSpPr>
          <p:nvPr>
            <p:ph idx="1"/>
          </p:nvPr>
        </p:nvSpPr>
        <p:spPr>
          <a:xfrm>
            <a:off x="838200" y="1033144"/>
            <a:ext cx="10515600" cy="5078095"/>
          </a:xfrm>
        </p:spPr>
        <p:txBody>
          <a:bodyPr>
            <a:normAutofit/>
          </a:bodyPr>
          <a:lstStyle/>
          <a:p>
            <a:pPr marL="0" indent="0">
              <a:buNone/>
            </a:pPr>
            <a:endParaRPr lang="en-US" dirty="0"/>
          </a:p>
          <a:p>
            <a:pPr marL="0" indent="0">
              <a:buNone/>
            </a:pPr>
            <a:r>
              <a:rPr lang="en-US" dirty="0"/>
              <a:t>-</a:t>
            </a:r>
            <a:r>
              <a:rPr lang="en-US" sz="3200" dirty="0"/>
              <a:t>Peritoneal relations: </a:t>
            </a:r>
          </a:p>
          <a:p>
            <a:pPr marL="0" indent="0">
              <a:buNone/>
            </a:pPr>
            <a:r>
              <a:rPr lang="en-US" sz="3200" dirty="0"/>
              <a:t>• The liver is completely covered with peritoneum except:</a:t>
            </a:r>
          </a:p>
          <a:p>
            <a:pPr marL="0" indent="0">
              <a:buNone/>
            </a:pPr>
            <a:r>
              <a:rPr lang="en-US" sz="3200" dirty="0"/>
              <a:t> </a:t>
            </a:r>
          </a:p>
          <a:p>
            <a:pPr marL="0" indent="0">
              <a:buNone/>
            </a:pPr>
            <a:r>
              <a:rPr lang="en-US" sz="3200" dirty="0"/>
              <a:t>1- Bare area related to the diaphragm, on the posterior surface. </a:t>
            </a:r>
          </a:p>
          <a:p>
            <a:pPr marL="0" indent="0">
              <a:buNone/>
            </a:pPr>
            <a:r>
              <a:rPr lang="en-US" sz="3200" dirty="0"/>
              <a:t>2- Groove for IVC, on the posterior surface. </a:t>
            </a:r>
          </a:p>
          <a:p>
            <a:pPr marL="0" indent="0">
              <a:buNone/>
            </a:pPr>
            <a:r>
              <a:rPr lang="en-US" sz="3200" dirty="0"/>
              <a:t>3- Fossa for GB. </a:t>
            </a:r>
          </a:p>
          <a:p>
            <a:pPr marL="0" indent="0">
              <a:buNone/>
            </a:pPr>
            <a:r>
              <a:rPr lang="en-US" sz="3200" dirty="0"/>
              <a:t>4- Porta hepatis.</a:t>
            </a:r>
          </a:p>
        </p:txBody>
      </p:sp>
    </p:spTree>
    <p:extLst>
      <p:ext uri="{BB962C8B-B14F-4D97-AF65-F5344CB8AC3E}">
        <p14:creationId xmlns:p14="http://schemas.microsoft.com/office/powerpoint/2010/main" val="1766991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5CC8-4C70-4A60-B953-43AE349E90B1}"/>
              </a:ext>
            </a:extLst>
          </p:cNvPr>
          <p:cNvSpPr>
            <a:spLocks noGrp="1"/>
          </p:cNvSpPr>
          <p:nvPr>
            <p:ph type="title"/>
          </p:nvPr>
        </p:nvSpPr>
        <p:spPr/>
        <p:txBody>
          <a:bodyPr>
            <a:normAutofit/>
          </a:bodyPr>
          <a:lstStyle/>
          <a:p>
            <a:pPr algn="ctr"/>
            <a:r>
              <a:rPr lang="en-US" sz="4800" dirty="0">
                <a:effectLst>
                  <a:outerShdw blurRad="38100" dist="38100" dir="2700000" algn="tl">
                    <a:srgbClr val="000000">
                      <a:alpha val="43137"/>
                    </a:srgbClr>
                  </a:outerShdw>
                </a:effectLst>
                <a:latin typeface="+mn-lt"/>
              </a:rPr>
              <a:t>Treatment</a:t>
            </a:r>
          </a:p>
        </p:txBody>
      </p:sp>
      <p:sp>
        <p:nvSpPr>
          <p:cNvPr id="3" name="Content Placeholder 2">
            <a:extLst>
              <a:ext uri="{FF2B5EF4-FFF2-40B4-BE49-F238E27FC236}">
                <a16:creationId xmlns:a16="http://schemas.microsoft.com/office/drawing/2014/main" id="{B3AFD9DD-2E35-4A46-8563-8C4EC73DA46B}"/>
              </a:ext>
            </a:extLst>
          </p:cNvPr>
          <p:cNvSpPr>
            <a:spLocks noGrp="1"/>
          </p:cNvSpPr>
          <p:nvPr>
            <p:ph idx="1"/>
          </p:nvPr>
        </p:nvSpPr>
        <p:spPr>
          <a:xfrm>
            <a:off x="205155" y="1690688"/>
            <a:ext cx="11499166" cy="4351338"/>
          </a:xfrm>
        </p:spPr>
        <p:txBody>
          <a:bodyPr/>
          <a:lstStyle/>
          <a:p>
            <a:r>
              <a:rPr lang="en-US" sz="2400" dirty="0">
                <a:solidFill>
                  <a:srgbClr val="C00000"/>
                </a:solidFill>
              </a:rPr>
              <a:t>Curative resection and chemotherapy are the standard methods treatment in patients with colorectal liver metastasis (CRLM)</a:t>
            </a:r>
            <a:r>
              <a:rPr lang="en-US" sz="2400" dirty="0"/>
              <a:t>, However, due to factors such as the location and size of the tumor, unresectable disease, presence of extrahepatic disease, or patients’ comorbidities, surgery is only applicable in 10–20% of cases, with a 5-year survival rate as low as 30%</a:t>
            </a:r>
          </a:p>
        </p:txBody>
      </p:sp>
    </p:spTree>
    <p:extLst>
      <p:ext uri="{BB962C8B-B14F-4D97-AF65-F5344CB8AC3E}">
        <p14:creationId xmlns:p14="http://schemas.microsoft.com/office/powerpoint/2010/main" val="291890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B51623-9D07-4ECA-92B5-1EC51F9D7EA9}"/>
              </a:ext>
            </a:extLst>
          </p:cNvPr>
          <p:cNvSpPr>
            <a:spLocks noGrp="1"/>
          </p:cNvSpPr>
          <p:nvPr>
            <p:ph idx="1"/>
          </p:nvPr>
        </p:nvSpPr>
        <p:spPr>
          <a:xfrm>
            <a:off x="213359" y="825075"/>
            <a:ext cx="7001163" cy="6427779"/>
          </a:xfrm>
        </p:spPr>
        <p:txBody>
          <a:bodyPr>
            <a:normAutofit/>
          </a:bodyPr>
          <a:lstStyle/>
          <a:p>
            <a:pPr marL="0" indent="0">
              <a:buNone/>
            </a:pPr>
            <a:r>
              <a:rPr lang="en-US" sz="4400" b="1" dirty="0">
                <a:latin typeface="Arabic Typesetting" panose="03020402040406030203" pitchFamily="66" charset="-78"/>
                <a:cs typeface="Arabic Typesetting" panose="03020402040406030203" pitchFamily="66" charset="-78"/>
              </a:rPr>
              <a:t>  </a:t>
            </a:r>
            <a:r>
              <a:rPr lang="en-US" sz="4400" b="1" dirty="0">
                <a:latin typeface="+mj-lt"/>
                <a:cs typeface="Arabic Typesetting" panose="03020402040406030203" pitchFamily="66" charset="-78"/>
              </a:rPr>
              <a:t>-</a:t>
            </a:r>
            <a:r>
              <a:rPr lang="en-US" sz="4000" b="1" dirty="0">
                <a:latin typeface="+mj-lt"/>
                <a:cs typeface="Arabic Typesetting" panose="03020402040406030203" pitchFamily="66" charset="-78"/>
              </a:rPr>
              <a:t>Liver is Surgically divided into right and left lobes by CANTLIES LINE  (gall bladder fossa in front and IVC groove beneath)  </a:t>
            </a:r>
          </a:p>
          <a:p>
            <a:pPr marL="0" indent="0">
              <a:buNone/>
            </a:pPr>
            <a:r>
              <a:rPr lang="en-US" sz="4000" b="1" dirty="0">
                <a:latin typeface="+mj-lt"/>
                <a:cs typeface="Arabic Typesetting" panose="03020402040406030203" pitchFamily="66" charset="-78"/>
              </a:rPr>
              <a:t>LOBAR ANATOMY.</a:t>
            </a:r>
          </a:p>
          <a:p>
            <a:pPr marL="0" indent="0">
              <a:buNone/>
            </a:pPr>
            <a:endParaRPr lang="en-US" sz="3200" b="1" dirty="0">
              <a:latin typeface="+mj-lt"/>
              <a:cs typeface="Arabic Typesetting" panose="03020402040406030203" pitchFamily="66" charset="-78"/>
            </a:endParaRPr>
          </a:p>
          <a:p>
            <a:pPr marL="0" indent="0">
              <a:buNone/>
            </a:pPr>
            <a:r>
              <a:rPr lang="en-US" sz="4000" b="1" dirty="0">
                <a:latin typeface="+mj-lt"/>
                <a:cs typeface="Arabic Typesetting" panose="03020402040406030203" pitchFamily="66" charset="-78"/>
              </a:rPr>
              <a:t>  -MHV (middle hepatic vein) </a:t>
            </a:r>
          </a:p>
          <a:p>
            <a:pPr marL="0" indent="0">
              <a:buNone/>
            </a:pPr>
            <a:r>
              <a:rPr lang="en-US" sz="4000" b="1" dirty="0">
                <a:latin typeface="+mj-lt"/>
                <a:cs typeface="Arabic Typesetting" panose="03020402040406030203" pitchFamily="66" charset="-78"/>
              </a:rPr>
              <a:t>lies in CANTLIES LINE</a:t>
            </a:r>
            <a:r>
              <a:rPr lang="en-US" sz="4000" dirty="0">
                <a:latin typeface="+mj-lt"/>
                <a:cs typeface="Arabic Typesetting" panose="03020402040406030203" pitchFamily="66" charset="-78"/>
              </a:rPr>
              <a:t>.</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162" y="1615440"/>
            <a:ext cx="5107709" cy="3644669"/>
          </a:xfrm>
          <a:prstGeom prst="rect">
            <a:avLst/>
          </a:prstGeom>
        </p:spPr>
      </p:pic>
    </p:spTree>
    <p:extLst>
      <p:ext uri="{BB962C8B-B14F-4D97-AF65-F5344CB8AC3E}">
        <p14:creationId xmlns:p14="http://schemas.microsoft.com/office/powerpoint/2010/main" val="3556999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3813</TotalTime>
  <Words>5140</Words>
  <Application>Microsoft Office PowerPoint</Application>
  <PresentationFormat>Widescreen</PresentationFormat>
  <Paragraphs>695</Paragraphs>
  <Slides>80</Slides>
  <Notes>21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80</vt:i4>
      </vt:variant>
    </vt:vector>
  </HeadingPairs>
  <TitlesOfParts>
    <vt:vector size="100" baseType="lpstr">
      <vt:lpstr>Agency FB</vt:lpstr>
      <vt:lpstr>Aharoni</vt:lpstr>
      <vt:lpstr>Andalus</vt:lpstr>
      <vt:lpstr>Angsana New</vt:lpstr>
      <vt:lpstr>Arabic Typesetting</vt:lpstr>
      <vt:lpstr>arial</vt:lpstr>
      <vt:lpstr>arial</vt:lpstr>
      <vt:lpstr>Arial Narrow</vt:lpstr>
      <vt:lpstr>Bahnschrift</vt:lpstr>
      <vt:lpstr>Bahnschrift Light</vt:lpstr>
      <vt:lpstr>Barlow Condensed Light</vt:lpstr>
      <vt:lpstr>Calibri</vt:lpstr>
      <vt:lpstr>Calibri Light</vt:lpstr>
      <vt:lpstr>Franklin Gothic Book</vt:lpstr>
      <vt:lpstr>Roboto</vt:lpstr>
      <vt:lpstr>Times New Roman</vt:lpstr>
      <vt:lpstr>Univers Light</vt:lpstr>
      <vt:lpstr>Wingdings</vt:lpstr>
      <vt:lpstr>Work Sans</vt:lpstr>
      <vt:lpstr>Office Theme</vt:lpstr>
      <vt:lpstr>Liver seminar</vt:lpstr>
      <vt:lpstr>PowerPoint Presentation</vt:lpstr>
      <vt:lpstr>PowerPoint Presentation</vt:lpstr>
      <vt:lpstr>PowerPoint Presentation</vt:lpstr>
      <vt:lpstr>Blood supply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LIVER FUNCTION</vt:lpstr>
      <vt:lpstr>LIVER ABSCESS  - Mass filled with pus in the liver. </vt:lpstr>
      <vt:lpstr>1-Pyogenic</vt:lpstr>
      <vt:lpstr> -Clinical Features:</vt:lpstr>
      <vt:lpstr>INVESTIGATION</vt:lpstr>
      <vt:lpstr>TREATMENT.</vt:lpstr>
      <vt:lpstr>P Y O G EN I C </vt:lpstr>
      <vt:lpstr>2. parasitic liver abscess:</vt:lpstr>
      <vt:lpstr>PowerPoint Presentation</vt:lpstr>
      <vt:lpstr>PowerPoint Presentation</vt:lpstr>
      <vt:lpstr>PowerPoint Presentation</vt:lpstr>
      <vt:lpstr>Treatment :</vt:lpstr>
      <vt:lpstr>LIVER TUMORS</vt:lpstr>
      <vt:lpstr>PowerPoint Presentation</vt:lpstr>
      <vt:lpstr>Benign Tumors</vt:lpstr>
      <vt:lpstr>Hepatic Hemangioma- Cavernous Hemangioma</vt:lpstr>
      <vt:lpstr>Hemangioma </vt:lpstr>
      <vt:lpstr>PowerPoint Presentation</vt:lpstr>
      <vt:lpstr>HEMANGIOMA</vt:lpstr>
      <vt:lpstr>HEMANGIOMA</vt:lpstr>
      <vt:lpstr>HEMANGIOMA</vt:lpstr>
      <vt:lpstr>PowerPoint Presentation</vt:lpstr>
      <vt:lpstr>HCA- Causes</vt:lpstr>
      <vt:lpstr>HCA </vt:lpstr>
      <vt:lpstr>HCA</vt:lpstr>
      <vt:lpstr>HCA</vt:lpstr>
      <vt:lpstr>PowerPoint Presentation</vt:lpstr>
      <vt:lpstr>Focal nodular hyperplasia </vt:lpstr>
      <vt:lpstr>PowerPoint Presentation</vt:lpstr>
      <vt:lpstr>Epidemiology</vt:lpstr>
      <vt:lpstr>PowerPoint Presentation</vt:lpstr>
      <vt:lpstr>PowerPoint Presentation</vt:lpstr>
      <vt:lpstr>Diagnosis :</vt:lpstr>
      <vt:lpstr>PowerPoint Presentation</vt:lpstr>
      <vt:lpstr>Differential diagnosis:</vt:lpstr>
      <vt:lpstr>Treatment:</vt:lpstr>
      <vt:lpstr>PowerPoint Presentation</vt:lpstr>
      <vt:lpstr>PowerPoint Presentation</vt:lpstr>
      <vt:lpstr>PowerPoint Presentation</vt:lpstr>
      <vt:lpstr>  Hepatocellular carcinoma (HCC) is the most common type of primary liver cancer.  It  is caused by chronic exposure of  liver to  injury that causes repeated hepatocyte damage and sets up a vicious cycle of cell death and regeneration which eventually results in cirrhosis. The resultant genomic instability leads to initiation of HCC.   ** Almost 90% of cases of HCC develop in a context of underlying chronic liver disease, usually advanced and accompanied by severe liver fibrosis and cirrhosis </vt:lpstr>
      <vt:lpstr>**Risk factors of HCC</vt:lpstr>
      <vt:lpstr>PowerPoint Presentation</vt:lpstr>
      <vt:lpstr>4)ethnicity: asian-americans and pacific islands have the highest rate of liver cancer  6)NAFLD :  abnormal fat accumulation in the liver that is NOT due to excessive alcohol consumption *when it develops to inflammation (NASH),destruction of liver tissue occurs. *severe destruction leads to scarring ,cirrhosis and HCC.   7) others : type2 DM , obesity , smoking ,metabolic syndrome , genetic factors.</vt:lpstr>
      <vt:lpstr>PowerPoint Presentation</vt:lpstr>
      <vt:lpstr>PowerPoint Presentation</vt:lpstr>
      <vt:lpstr>Diagnosis:</vt:lpstr>
      <vt:lpstr>PowerPoint Presentation</vt:lpstr>
      <vt:lpstr>PowerPoint Presentation</vt:lpstr>
      <vt:lpstr>PowerPoint Presentation</vt:lpstr>
      <vt:lpstr>Hepatoblastoma </vt:lpstr>
      <vt:lpstr>What is hepatoblastoma?  </vt:lpstr>
      <vt:lpstr>The exact cause of liver cancer is still unknown  ,but there are a number of genetic conditions that are associated with an increased risk for developing hepatoblastoma. They include:</vt:lpstr>
      <vt:lpstr>Pediatric Hepatoblastoma Clinical Presentation  </vt:lpstr>
      <vt:lpstr>Physical examination: </vt:lpstr>
      <vt:lpstr>Diagnosis</vt:lpstr>
      <vt:lpstr>PowerPoint Presentation</vt:lpstr>
      <vt:lpstr>Imaging (Abdominal radiography, Ultrasonography , CT , MRI)</vt:lpstr>
      <vt:lpstr>Treatment</vt:lpstr>
      <vt:lpstr>Secondary liver tumors(LIVER METASTASES)  </vt:lpstr>
      <vt:lpstr>Colorectal liver metastases</vt:lpstr>
      <vt:lpstr>CRC LM</vt:lpstr>
      <vt:lpstr>CRC LM - EPIDEMIOLOGY</vt:lpstr>
      <vt:lpstr>CRC LM – DIAGNOSIS / STAGING</vt:lpstr>
      <vt:lpstr>Invasive Assessment </vt:lpstr>
      <vt:lpstr>TUMOR MARKERS </vt:lpstr>
      <vt:lpstr>CRC LM – SCORING SYSTEM for prognosis </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alkateeb</dc:creator>
  <cp:lastModifiedBy>Dana jihad Haj Salim</cp:lastModifiedBy>
  <cp:revision>115</cp:revision>
  <dcterms:created xsi:type="dcterms:W3CDTF">2022-10-14T12:59:09Z</dcterms:created>
  <dcterms:modified xsi:type="dcterms:W3CDTF">2022-10-28T10:23:52Z</dcterms:modified>
</cp:coreProperties>
</file>