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67"/>
  </p:notesMasterIdLst>
  <p:sldIdLst>
    <p:sldId id="347" r:id="rId5"/>
    <p:sldId id="319" r:id="rId6"/>
    <p:sldId id="313" r:id="rId7"/>
    <p:sldId id="314" r:id="rId8"/>
    <p:sldId id="315" r:id="rId9"/>
    <p:sldId id="294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8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358" r:id="rId48"/>
    <p:sldId id="359" r:id="rId49"/>
    <p:sldId id="360" r:id="rId50"/>
    <p:sldId id="361" r:id="rId51"/>
    <p:sldId id="362" r:id="rId52"/>
    <p:sldId id="363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279" r:id="rId66"/>
  </p:sldIdLst>
  <p:sldSz cx="9144000" cy="5143500" type="screen16x9"/>
  <p:notesSz cx="6858000" cy="9144000"/>
  <p:embeddedFontLst>
    <p:embeddedFont>
      <p:font typeface="Arial Unicode MS" panose="020B0604020202020204" pitchFamily="34" charset="-128"/>
      <p:regular r:id="rId68"/>
    </p:embeddedFont>
    <p:embeddedFont>
      <p:font typeface="Dosis" panose="02010503020202060003" pitchFamily="2" charset="0"/>
      <p:regular r:id="rId69"/>
      <p:bold r:id="rId70"/>
    </p:embeddedFont>
    <p:embeddedFont>
      <p:font typeface="Dosis Light" panose="02010503020202060003" pitchFamily="2" charset="0"/>
      <p:regular r:id="rId71"/>
      <p:bold r:id="rId72"/>
    </p:embeddedFont>
    <p:embeddedFont>
      <p:font typeface="Tahoma" panose="020B0604030504040204" pitchFamily="34" charset="0"/>
      <p:regular r:id="rId73"/>
      <p:bold r:id="rId74"/>
    </p:embeddedFont>
    <p:embeddedFont>
      <p:font typeface="Times" panose="02020603050405020304" pitchFamily="18" charset="0"/>
      <p:regular r:id="rId75"/>
      <p:bold r:id="rId76"/>
    </p:embeddedFont>
    <p:embeddedFont>
      <p:font typeface="Titillium Web Light" pitchFamily="2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80E3EF-31EE-496E-9ACF-2AFDB4CAA7EE}">
  <a:tblStyle styleId="{FA80E3EF-31EE-496E-9ACF-2AFDB4CAA7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slide" Target="slides/slide43.xml" /><Relationship Id="rId50" Type="http://schemas.openxmlformats.org/officeDocument/2006/relationships/slide" Target="slides/slide46.xml" /><Relationship Id="rId55" Type="http://schemas.openxmlformats.org/officeDocument/2006/relationships/slide" Target="slides/slide51.xml" /><Relationship Id="rId63" Type="http://schemas.openxmlformats.org/officeDocument/2006/relationships/slide" Target="slides/slide59.xml" /><Relationship Id="rId68" Type="http://schemas.openxmlformats.org/officeDocument/2006/relationships/font" Target="fonts/font1.fntdata" /><Relationship Id="rId76" Type="http://schemas.openxmlformats.org/officeDocument/2006/relationships/font" Target="fonts/font9.fntdata" /><Relationship Id="rId84" Type="http://schemas.openxmlformats.org/officeDocument/2006/relationships/tableStyles" Target="tableStyles.xml" /><Relationship Id="rId7" Type="http://schemas.openxmlformats.org/officeDocument/2006/relationships/slide" Target="slides/slide3.xml" /><Relationship Id="rId71" Type="http://schemas.openxmlformats.org/officeDocument/2006/relationships/font" Target="fonts/font4.fntdata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9" Type="http://schemas.openxmlformats.org/officeDocument/2006/relationships/slide" Target="slides/slide25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slide" Target="slides/slide41.xml" /><Relationship Id="rId53" Type="http://schemas.openxmlformats.org/officeDocument/2006/relationships/slide" Target="slides/slide49.xml" /><Relationship Id="rId58" Type="http://schemas.openxmlformats.org/officeDocument/2006/relationships/slide" Target="slides/slide54.xml" /><Relationship Id="rId66" Type="http://schemas.openxmlformats.org/officeDocument/2006/relationships/slide" Target="slides/slide62.xml" /><Relationship Id="rId74" Type="http://schemas.openxmlformats.org/officeDocument/2006/relationships/font" Target="fonts/font7.fntdata" /><Relationship Id="rId79" Type="http://schemas.openxmlformats.org/officeDocument/2006/relationships/font" Target="fonts/font12.fntdata" /><Relationship Id="rId5" Type="http://schemas.openxmlformats.org/officeDocument/2006/relationships/slide" Target="slides/slide1.xml" /><Relationship Id="rId61" Type="http://schemas.openxmlformats.org/officeDocument/2006/relationships/slide" Target="slides/slide57.xml" /><Relationship Id="rId82" Type="http://schemas.openxmlformats.org/officeDocument/2006/relationships/viewProps" Target="view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52" Type="http://schemas.openxmlformats.org/officeDocument/2006/relationships/slide" Target="slides/slide48.xml" /><Relationship Id="rId60" Type="http://schemas.openxmlformats.org/officeDocument/2006/relationships/slide" Target="slides/slide56.xml" /><Relationship Id="rId65" Type="http://schemas.openxmlformats.org/officeDocument/2006/relationships/slide" Target="slides/slide61.xml" /><Relationship Id="rId73" Type="http://schemas.openxmlformats.org/officeDocument/2006/relationships/font" Target="fonts/font6.fntdata" /><Relationship Id="rId78" Type="http://schemas.openxmlformats.org/officeDocument/2006/relationships/font" Target="fonts/font11.fntdata" /><Relationship Id="rId81" Type="http://schemas.openxmlformats.org/officeDocument/2006/relationships/presProps" Target="presProp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slide" Target="slides/slide44.xml" /><Relationship Id="rId56" Type="http://schemas.openxmlformats.org/officeDocument/2006/relationships/slide" Target="slides/slide52.xml" /><Relationship Id="rId64" Type="http://schemas.openxmlformats.org/officeDocument/2006/relationships/slide" Target="slides/slide60.xml" /><Relationship Id="rId69" Type="http://schemas.openxmlformats.org/officeDocument/2006/relationships/font" Target="fonts/font2.fntdata" /><Relationship Id="rId77" Type="http://schemas.openxmlformats.org/officeDocument/2006/relationships/font" Target="fonts/font10.fntdata" /><Relationship Id="rId8" Type="http://schemas.openxmlformats.org/officeDocument/2006/relationships/slide" Target="slides/slide4.xml" /><Relationship Id="rId51" Type="http://schemas.openxmlformats.org/officeDocument/2006/relationships/slide" Target="slides/slide47.xml" /><Relationship Id="rId72" Type="http://schemas.openxmlformats.org/officeDocument/2006/relationships/font" Target="fonts/font5.fntdata" /><Relationship Id="rId80" Type="http://schemas.openxmlformats.org/officeDocument/2006/relationships/font" Target="fonts/font13.fntdata" /><Relationship Id="rId3" Type="http://schemas.openxmlformats.org/officeDocument/2006/relationships/customXml" Target="../customXml/item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slide" Target="slides/slide42.xml" /><Relationship Id="rId59" Type="http://schemas.openxmlformats.org/officeDocument/2006/relationships/slide" Target="slides/slide55.xml" /><Relationship Id="rId67" Type="http://schemas.openxmlformats.org/officeDocument/2006/relationships/notesMaster" Target="notesMasters/notesMaster1.xml" /><Relationship Id="rId20" Type="http://schemas.openxmlformats.org/officeDocument/2006/relationships/slide" Target="slides/slide16.xml" /><Relationship Id="rId41" Type="http://schemas.openxmlformats.org/officeDocument/2006/relationships/slide" Target="slides/slide37.xml" /><Relationship Id="rId54" Type="http://schemas.openxmlformats.org/officeDocument/2006/relationships/slide" Target="slides/slide50.xml" /><Relationship Id="rId62" Type="http://schemas.openxmlformats.org/officeDocument/2006/relationships/slide" Target="slides/slide58.xml" /><Relationship Id="rId70" Type="http://schemas.openxmlformats.org/officeDocument/2006/relationships/font" Target="fonts/font3.fntdata" /><Relationship Id="rId75" Type="http://schemas.openxmlformats.org/officeDocument/2006/relationships/font" Target="fonts/font8.fntdata" /><Relationship Id="rId83" Type="http://schemas.openxmlformats.org/officeDocument/2006/relationships/theme" Target="theme/theme1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slide" Target="slides/slide45.xml" /><Relationship Id="rId57" Type="http://schemas.openxmlformats.org/officeDocument/2006/relationships/slide" Target="slides/slide5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034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6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500">
                <a:latin typeface="Arial Unicode MS" pitchFamily="34" charset="-128"/>
              </a:rPr>
              <a:t>SLIDE 12: Kidney, necrosis of tubular cells</a:t>
            </a:r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5" name="Google Shape;387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Google Shape;403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6" name="Google Shape;403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4400" y="0"/>
            <a:ext cx="4419600" cy="5143500"/>
          </a:xfrm>
          <a:solidFill>
            <a:schemeClr val="bg1">
              <a:lumMod val="95000"/>
            </a:schemeClr>
          </a:solidFill>
        </p:spPr>
        <p:txBody>
          <a:bodyPr vert="horz" wrap="square" lIns="68580" tIns="34290" rIns="68580" bIns="34290" rtlCol="0" anchor="ctr" anchorCtr="1">
            <a:noAutofit/>
          </a:bodyPr>
          <a:lstStyle>
            <a:lvl1pPr marL="0" indent="0">
              <a:buNone/>
              <a:defRPr lang="en-GB" sz="140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6" y="536531"/>
            <a:ext cx="3878036" cy="484748"/>
          </a:xfrm>
        </p:spPr>
        <p:txBody>
          <a:bodyPr vert="horz" wrap="square" lIns="68580" tIns="34290" rIns="68580" bIns="34290" rtlCol="0" anchor="ctr">
            <a:spAutoFit/>
          </a:bodyPr>
          <a:lstStyle>
            <a:lvl1pPr>
              <a:defRPr lang="en-GB" sz="2700" spc="-45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1545874"/>
            <a:ext cx="3784147" cy="250881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8625" y="2031171"/>
            <a:ext cx="3784147" cy="2671457"/>
          </a:xfrm>
        </p:spPr>
        <p:txBody>
          <a:bodyPr>
            <a:noAutofit/>
          </a:bodyPr>
          <a:lstStyle>
            <a:lvl1pPr marL="0" indent="0" algn="l"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96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994" y="93715"/>
            <a:ext cx="8958011" cy="3279290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68580" tIns="34290" rIns="68580" bIns="34290" rtlCol="0" anchor="ctr" anchorCtr="1">
            <a:noAutofit/>
          </a:bodyPr>
          <a:lstStyle>
            <a:lvl1pPr marL="0" indent="0">
              <a:buNone/>
              <a:defRPr lang="en-GB" sz="1400" dirty="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4202386"/>
            <a:ext cx="6858000" cy="361637"/>
          </a:xfrm>
        </p:spPr>
        <p:txBody>
          <a:bodyPr vert="horz" lIns="68580" tIns="34290" rIns="68580" bIns="34290" rtlCol="0">
            <a:spAutoFit/>
          </a:bodyPr>
          <a:lstStyle>
            <a:lvl1pPr marL="0" indent="0">
              <a:buNone/>
              <a:defRPr lang="en-GB" sz="14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171450" lvl="0" indent="-17145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3625305"/>
            <a:ext cx="7955280" cy="577081"/>
          </a:xfrm>
        </p:spPr>
        <p:txBody>
          <a:bodyPr vert="horz" lIns="68580" tIns="34290" rIns="68580" bIns="34290" rtlCol="0" anchor="b">
            <a:spAutoFit/>
          </a:bodyPr>
          <a:lstStyle>
            <a:lvl1pPr>
              <a:defRPr lang="en-GB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3544839"/>
            <a:ext cx="54428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264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2"/>
            <a:ext cx="9144001" cy="5143502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994" y="3440908"/>
            <a:ext cx="8958011" cy="1610081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68580" tIns="34290" rIns="68580" bIns="34290" rtlCol="0" anchor="ctr" anchorCtr="1">
            <a:noAutofit/>
          </a:bodyPr>
          <a:lstStyle>
            <a:lvl1pPr marL="0" indent="0">
              <a:buNone/>
              <a:defRPr lang="en-GB" sz="1400" dirty="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208537"/>
            <a:ext cx="7249886" cy="560135"/>
          </a:xfrm>
        </p:spPr>
        <p:txBody>
          <a:bodyPr anchor="t">
            <a:noAutofit/>
          </a:bodyPr>
          <a:lstStyle>
            <a:lvl1pPr>
              <a:defRPr sz="3600" spc="-1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1848319"/>
            <a:ext cx="7249886" cy="261610"/>
          </a:xfrm>
        </p:spPr>
        <p:txBody>
          <a:bodyPr tIns="0" bIns="0">
            <a:spAutoFit/>
          </a:bodyPr>
          <a:lstStyle>
            <a:lvl1pPr marL="0" indent="0">
              <a:buNone/>
              <a:defRPr sz="12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149037"/>
            <a:ext cx="54428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36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96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36657"/>
            <a:ext cx="9144000" cy="1589485"/>
          </a:xfrm>
          <a:solidFill>
            <a:schemeClr val="bg1">
              <a:lumMod val="95000"/>
            </a:schemeClr>
          </a:solidFill>
        </p:spPr>
        <p:txBody>
          <a:bodyPr vert="horz" wrap="square" lIns="68580" tIns="34290" rIns="68580" bIns="34290" rtlCol="0" anchor="ctr" anchorCtr="1">
            <a:noAutofit/>
          </a:bodyPr>
          <a:lstStyle>
            <a:lvl1pPr marL="0" indent="0">
              <a:buNone/>
              <a:defRPr lang="en-GB" sz="140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430" y="2851549"/>
            <a:ext cx="2115571" cy="250881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67270" y="2851549"/>
            <a:ext cx="2115571" cy="250881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000" y="2851549"/>
            <a:ext cx="2115571" cy="250881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1430" y="3220727"/>
            <a:ext cx="2115571" cy="1122674"/>
          </a:xfrm>
        </p:spPr>
        <p:txBody>
          <a:bodyPr>
            <a:noAutofit/>
          </a:bodyPr>
          <a:lstStyle>
            <a:lvl1pPr marL="0" indent="0" algn="l">
              <a:spcAft>
                <a:spcPts val="45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7270" y="3220727"/>
            <a:ext cx="2115571" cy="1122674"/>
          </a:xfrm>
        </p:spPr>
        <p:txBody>
          <a:bodyPr>
            <a:noAutofit/>
          </a:bodyPr>
          <a:lstStyle>
            <a:lvl1pPr marL="0" indent="0" algn="l">
              <a:spcAft>
                <a:spcPts val="45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7000" y="3220727"/>
            <a:ext cx="2115571" cy="1122674"/>
          </a:xfrm>
        </p:spPr>
        <p:txBody>
          <a:bodyPr>
            <a:noAutofit/>
          </a:bodyPr>
          <a:lstStyle>
            <a:lvl1pPr marL="0" indent="0" algn="l">
              <a:spcAft>
                <a:spcPts val="45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386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96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5735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96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1132220"/>
            <a:ext cx="3675290" cy="250881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40085" y="1132220"/>
            <a:ext cx="3675290" cy="250881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8625" y="1617517"/>
            <a:ext cx="3675290" cy="2671457"/>
          </a:xfrm>
        </p:spPr>
        <p:txBody>
          <a:bodyPr>
            <a:noAutofit/>
          </a:bodyPr>
          <a:lstStyle>
            <a:lvl1pPr marL="0" indent="0" algn="l"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0085" y="1617517"/>
            <a:ext cx="3675290" cy="2671457"/>
          </a:xfrm>
        </p:spPr>
        <p:txBody>
          <a:bodyPr>
            <a:noAutofit/>
          </a:bodyPr>
          <a:lstStyle>
            <a:lvl1pPr marL="0" indent="0" algn="l"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375162"/>
            <a:ext cx="838064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11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1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9143999" cy="5143500"/>
          </a:xfrm>
          <a:solidFill>
            <a:schemeClr val="bg1">
              <a:lumMod val="95000"/>
            </a:schemeClr>
          </a:solidFill>
        </p:spPr>
        <p:txBody>
          <a:bodyPr vert="horz" wrap="square" lIns="68580" tIns="34290" rIns="68580" bIns="34290" rtlCol="0" anchor="ctr" anchorCtr="1">
            <a:noAutofit/>
          </a:bodyPr>
          <a:lstStyle>
            <a:lvl1pPr marL="0" indent="0">
              <a:buNone/>
              <a:defRPr lang="en-GB" sz="1400" dirty="0">
                <a:solidFill>
                  <a:schemeClr val="tx1"/>
                </a:solidFill>
              </a:defRPr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2895600"/>
            <a:ext cx="7249886" cy="1265040"/>
          </a:xfrm>
        </p:spPr>
        <p:txBody>
          <a:bodyPr anchor="b">
            <a:noAutofit/>
          </a:bodyPr>
          <a:lstStyle>
            <a:lvl1pPr>
              <a:defRPr sz="3600" spc="-11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4207628"/>
            <a:ext cx="7249886" cy="261610"/>
          </a:xfrm>
        </p:spPr>
        <p:txBody>
          <a:bodyPr tIns="0" bIns="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08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 rot="10800000" flipH="1">
            <a:off x="7663675" y="3684808"/>
            <a:ext cx="1034700" cy="89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6"/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4562088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/>
          <p:nvPr/>
        </p:nvSpPr>
        <p:spPr>
          <a:xfrm rot="10800000" flipH="1">
            <a:off x="-123826" y="10589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/>
          <p:nvPr/>
        </p:nvSpPr>
        <p:spPr>
          <a:xfrm rot="10800000" flipH="1">
            <a:off x="638175" y="14401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"/>
          <p:cNvSpPr/>
          <p:nvPr/>
        </p:nvSpPr>
        <p:spPr>
          <a:xfrm rot="10800000" flipH="1">
            <a:off x="1495424" y="-1316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"/>
          <p:cNvSpPr/>
          <p:nvPr/>
        </p:nvSpPr>
        <p:spPr>
          <a:xfrm rot="10800000" flipH="1">
            <a:off x="327800" y="889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6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181" name="Google Shape;181;p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6"/>
          <p:cNvSpPr/>
          <p:nvPr/>
        </p:nvSpPr>
        <p:spPr>
          <a:xfrm>
            <a:off x="203100" y="1270177"/>
            <a:ext cx="166061" cy="28770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" name="Google Shape;184;p6"/>
          <p:cNvGrpSpPr/>
          <p:nvPr/>
        </p:nvGrpSpPr>
        <p:grpSpPr>
          <a:xfrm>
            <a:off x="904276" y="515192"/>
            <a:ext cx="382958" cy="607111"/>
            <a:chOff x="6718575" y="2318625"/>
            <a:chExt cx="256950" cy="407375"/>
          </a:xfrm>
        </p:grpSpPr>
        <p:sp>
          <p:nvSpPr>
            <p:cNvPr id="185" name="Google Shape;185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6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194" name="Google Shape;194;p6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6"/>
          <p:cNvSpPr/>
          <p:nvPr/>
        </p:nvSpPr>
        <p:spPr>
          <a:xfrm rot="10800000" flipH="1">
            <a:off x="8486774" y="42307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8124824" y="4615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7821348" y="2935400"/>
            <a:ext cx="819900" cy="709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8486775" y="351217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6"/>
          <p:cNvSpPr/>
          <p:nvPr/>
        </p:nvSpPr>
        <p:spPr>
          <a:xfrm>
            <a:off x="8772688" y="4461808"/>
            <a:ext cx="248073" cy="248058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" name="Google Shape;203;p6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204" name="Google Shape;204;p6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6"/>
          <p:cNvSpPr/>
          <p:nvPr/>
        </p:nvSpPr>
        <p:spPr>
          <a:xfrm>
            <a:off x="8081326" y="3153875"/>
            <a:ext cx="299952" cy="272838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71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5" name="Google Shape;2955;p10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956" name="Google Shape;2956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3" name="Google Shape;3013;p10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014" name="Google Shape;3014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6" name="Google Shape;3076;p10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077" name="Google Shape;3077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10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179" name="Google Shape;3179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9" name="Google Shape;3229;p1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003B5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1" name="Google Shape;3231;p11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3232" name="Google Shape;3232;p11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9" name="Google Shape;3289;p11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290" name="Google Shape;3290;p11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2" name="Google Shape;3352;p11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353" name="Google Shape;3353;p11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4" name="Google Shape;3454;p11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455" name="Google Shape;3455;p11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5" name="Google Shape;3505;p1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80BFB7"/>
                </a:solidFill>
              </a:defRPr>
            </a:lvl1pPr>
            <a:lvl2pPr lvl="1">
              <a:buNone/>
              <a:defRPr>
                <a:solidFill>
                  <a:srgbClr val="80BFB7"/>
                </a:solidFill>
              </a:defRPr>
            </a:lvl2pPr>
            <a:lvl3pPr lvl="2">
              <a:buNone/>
              <a:defRPr>
                <a:solidFill>
                  <a:srgbClr val="80BFB7"/>
                </a:solidFill>
              </a:defRPr>
            </a:lvl3pPr>
            <a:lvl4pPr lvl="3">
              <a:buNone/>
              <a:defRPr>
                <a:solidFill>
                  <a:srgbClr val="80BFB7"/>
                </a:solidFill>
              </a:defRPr>
            </a:lvl4pPr>
            <a:lvl5pPr lvl="4">
              <a:buNone/>
              <a:defRPr>
                <a:solidFill>
                  <a:srgbClr val="80BFB7"/>
                </a:solidFill>
              </a:defRPr>
            </a:lvl5pPr>
            <a:lvl6pPr lvl="5">
              <a:buNone/>
              <a:defRPr>
                <a:solidFill>
                  <a:srgbClr val="80BFB7"/>
                </a:solidFill>
              </a:defRPr>
            </a:lvl6pPr>
            <a:lvl7pPr lvl="6">
              <a:buNone/>
              <a:defRPr>
                <a:solidFill>
                  <a:srgbClr val="80BFB7"/>
                </a:solidFill>
              </a:defRPr>
            </a:lvl7pPr>
            <a:lvl8pPr lvl="7">
              <a:buNone/>
              <a:defRPr>
                <a:solidFill>
                  <a:srgbClr val="80BFB7"/>
                </a:solidFill>
              </a:defRPr>
            </a:lvl8pPr>
            <a:lvl9pPr lvl="8">
              <a:buNone/>
              <a:defRPr>
                <a:solidFill>
                  <a:srgbClr val="80BFB7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5071C-B308-4371-93B3-7A2281C8F3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22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4682729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4682729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FFCA3-5C7E-4516-9799-FD456094AA8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727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9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8138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0B87A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○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■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4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D3EBD5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>
              <a:solidFill>
                <a:srgbClr val="D3EBD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047" name="Google Shape;1047;p4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048" name="Google Shape;1048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4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1129" name="Google Shape;1129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4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1249" name="Google Shape;1249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8" name="Google Shape;1458;p4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1459" name="Google Shape;1459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2" name="Google Shape;1562;p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48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9143999" cy="2971800"/>
          </a:xfrm>
          <a:solidFill>
            <a:schemeClr val="bg1">
              <a:lumMod val="95000"/>
            </a:schemeClr>
          </a:solidFill>
        </p:spPr>
        <p:txBody>
          <a:bodyPr vert="horz" wrap="square" lIns="68580" tIns="34290" rIns="68580" bIns="34290" rtlCol="0" anchor="ctr" anchorCtr="1">
            <a:noAutofit/>
          </a:bodyPr>
          <a:lstStyle>
            <a:lvl1pPr marL="0" indent="0">
              <a:buNone/>
              <a:defRPr lang="en-GB" sz="1400" dirty="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4202386"/>
            <a:ext cx="6858000" cy="361637"/>
          </a:xfrm>
        </p:spPr>
        <p:txBody>
          <a:bodyPr vert="horz" lIns="68580" tIns="34290" rIns="68580" bIns="34290" rtlCol="0">
            <a:spAutoFit/>
          </a:bodyPr>
          <a:lstStyle>
            <a:lvl1pPr marL="0" indent="0">
              <a:buNone/>
              <a:defRPr lang="en-GB" sz="14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171450" lvl="0" indent="-17145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3625305"/>
            <a:ext cx="7955280" cy="577081"/>
          </a:xfrm>
        </p:spPr>
        <p:txBody>
          <a:bodyPr vert="horz" lIns="68580" tIns="34290" rIns="68580" bIns="34290" rtlCol="0" anchor="b">
            <a:spAutoFit/>
          </a:bodyPr>
          <a:lstStyle>
            <a:lvl1pPr>
              <a:defRPr lang="en-GB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3544839"/>
            <a:ext cx="54428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8256672" y="4665244"/>
            <a:ext cx="649705" cy="47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57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5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8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8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3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5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9.xml" /><Relationship Id="rId4" Type="http://schemas.openxmlformats.org/officeDocument/2006/relationships/image" Target="../media/image25.png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9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9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9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5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5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0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10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0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10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3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0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10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10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10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11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40.jpg" /><Relationship Id="rId1" Type="http://schemas.openxmlformats.org/officeDocument/2006/relationships/slideLayout" Target="../slideLayouts/slideLayout5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5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5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47.jpe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1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51.jpe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image" Target="../media/image52.jp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5.jpg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 /><Relationship Id="rId1" Type="http://schemas.openxmlformats.org/officeDocument/2006/relationships/slideLayout" Target="../slideLayouts/slideLayout14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 /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57.jpeg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 /><Relationship Id="rId2" Type="http://schemas.openxmlformats.org/officeDocument/2006/relationships/image" Target="../media/image58.jpe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60.png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 /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9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63.jpeg" /><Relationship Id="rId1" Type="http://schemas.openxmlformats.org/officeDocument/2006/relationships/slideLayout" Target="../slideLayouts/slideLayout4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4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4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 /><Relationship Id="rId2" Type="http://schemas.openxmlformats.org/officeDocument/2006/relationships/image" Target="../media/image67.jpg" /><Relationship Id="rId1" Type="http://schemas.openxmlformats.org/officeDocument/2006/relationships/slideLayout" Target="../slideLayouts/slideLayout15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.jpg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 /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71.png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 /><Relationship Id="rId1" Type="http://schemas.openxmlformats.org/officeDocument/2006/relationships/slideLayout" Target="../slideLayouts/slideLayout14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 /><Relationship Id="rId1" Type="http://schemas.openxmlformats.org/officeDocument/2006/relationships/slideLayout" Target="../slideLayouts/slideLayout10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 /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5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 /><Relationship Id="rId1" Type="http://schemas.openxmlformats.org/officeDocument/2006/relationships/slideLayout" Target="../slideLayouts/slideLayout5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 /><Relationship Id="rId2" Type="http://schemas.openxmlformats.org/officeDocument/2006/relationships/image" Target="../media/image77.jpeg" /><Relationship Id="rId1" Type="http://schemas.openxmlformats.org/officeDocument/2006/relationships/slideLayout" Target="../slideLayouts/slideLayout10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 /><Relationship Id="rId1" Type="http://schemas.openxmlformats.org/officeDocument/2006/relationships/slideLayout" Target="../slideLayouts/slideLayout16.xml" 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80.png" /><Relationship Id="rId1" Type="http://schemas.openxmlformats.org/officeDocument/2006/relationships/slideLayout" Target="../slideLayouts/slideLayout17.xml" /><Relationship Id="rId4" Type="http://schemas.openxmlformats.org/officeDocument/2006/relationships/image" Target="../media/image81.png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 /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10.xml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 /><Relationship Id="rId2" Type="http://schemas.openxmlformats.org/officeDocument/2006/relationships/image" Target="../media/image84.jpg" /><Relationship Id="rId1" Type="http://schemas.openxmlformats.org/officeDocument/2006/relationships/slideLayout" Target="../slideLayouts/slideLayout18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 /><Relationship Id="rId1" Type="http://schemas.openxmlformats.org/officeDocument/2006/relationships/slideLayout" Target="../slideLayouts/slideLayout6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 /><Relationship Id="rId1" Type="http://schemas.openxmlformats.org/officeDocument/2006/relationships/slideLayout" Target="../slideLayouts/slideLayout6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3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5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xfrm>
            <a:off x="467544" y="1779662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</a:t>
            </a:r>
            <a:r>
              <a:rPr lang="en-US" dirty="0"/>
              <a:t>a</a:t>
            </a:r>
            <a:r>
              <a:rPr lang="en" dirty="0"/>
              <a:t>b M</a:t>
            </a:r>
            <a:r>
              <a:rPr lang="en-US" dirty="0"/>
              <a:t>a</a:t>
            </a:r>
            <a:r>
              <a:rPr lang="en" dirty="0"/>
              <a:t>terial</a:t>
            </a:r>
            <a:br>
              <a:rPr lang="en" dirty="0"/>
            </a:b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4139952" y="429994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Ghadeer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Hayel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M.D.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Histopathologist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29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4" name="Rectangle 1030"/>
          <p:cNvSpPr>
            <a:spLocks noGrp="1" noChangeArrowheads="1"/>
          </p:cNvSpPr>
          <p:nvPr>
            <p:ph type="title"/>
          </p:nvPr>
        </p:nvSpPr>
        <p:spPr>
          <a:xfrm>
            <a:off x="539552" y="1995686"/>
            <a:ext cx="3960440" cy="857400"/>
          </a:xfrm>
        </p:spPr>
        <p:txBody>
          <a:bodyPr/>
          <a:lstStyle/>
          <a:p>
            <a:pPr>
              <a:defRPr/>
            </a:pPr>
            <a:r>
              <a:rPr lang="en-US" sz="4000" b="1" dirty="0" err="1"/>
              <a:t>Liquefactive</a:t>
            </a:r>
            <a:r>
              <a:rPr lang="en-US" sz="4000" b="1" dirty="0"/>
              <a:t> necrosis</a:t>
            </a:r>
            <a:endParaRPr lang="en-US" sz="37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1510"/>
            <a:ext cx="3744416" cy="400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79114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3"/>
          <a:stretch/>
        </p:blipFill>
        <p:spPr>
          <a:xfrm>
            <a:off x="539552" y="-109432"/>
            <a:ext cx="6624736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1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15" y="722665"/>
            <a:ext cx="46863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5" y="1995686"/>
            <a:ext cx="4039096" cy="2690038"/>
          </a:xfrm>
          <a:prstGeom prst="rect">
            <a:avLst/>
          </a:prstGeom>
        </p:spPr>
      </p:pic>
      <p:sp>
        <p:nvSpPr>
          <p:cNvPr id="5" name="Rectangle 1030"/>
          <p:cNvSpPr txBox="1">
            <a:spLocks noChangeArrowheads="1"/>
          </p:cNvSpPr>
          <p:nvPr/>
        </p:nvSpPr>
        <p:spPr>
          <a:xfrm>
            <a:off x="251520" y="555526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Caseous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Necrosis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001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 txBox="1">
            <a:spLocks noChangeArrowheads="1"/>
          </p:cNvSpPr>
          <p:nvPr/>
        </p:nvSpPr>
        <p:spPr>
          <a:xfrm>
            <a:off x="215820" y="274190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Caseous  Necrosis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131590"/>
            <a:ext cx="4320481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0" y="1131590"/>
            <a:ext cx="442798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31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56" y="699542"/>
            <a:ext cx="468630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Fat necrosis</a:t>
            </a:r>
          </a:p>
        </p:txBody>
      </p:sp>
    </p:spTree>
    <p:extLst>
      <p:ext uri="{BB962C8B-B14F-4D97-AF65-F5344CB8AC3E}">
        <p14:creationId xmlns:p14="http://schemas.microsoft.com/office/powerpoint/2010/main" val="1562631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55576" y="1203598"/>
            <a:ext cx="4281000" cy="3692400"/>
          </a:xfrm>
        </p:spPr>
        <p:txBody>
          <a:bodyPr/>
          <a:lstStyle/>
          <a:p>
            <a:pPr marL="38100" indent="0">
              <a:buNone/>
            </a:pPr>
            <a:r>
              <a:rPr lang="en-US" i="0" dirty="0" err="1"/>
              <a:t>Fibrinoid</a:t>
            </a:r>
            <a:r>
              <a:rPr lang="en-US" i="0" dirty="0"/>
              <a:t> necrosis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75606"/>
            <a:ext cx="4874332" cy="30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344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83518"/>
            <a:ext cx="6761100" cy="1728192"/>
          </a:xfrm>
        </p:spPr>
        <p:txBody>
          <a:bodyPr/>
          <a:lstStyle/>
          <a:p>
            <a:pPr lvl="1"/>
            <a:r>
              <a:rPr lang="en-US" sz="4000" b="1" dirty="0"/>
              <a:t>Gangrenous necrosis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7094856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9" name="Google Shape;3879;p19"/>
          <p:cNvSpPr/>
          <p:nvPr/>
        </p:nvSpPr>
        <p:spPr>
          <a:xfrm>
            <a:off x="2347313" y="2155769"/>
            <a:ext cx="270850" cy="25861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0" name="Google Shape;3880;p19"/>
          <p:cNvGrpSpPr/>
          <p:nvPr/>
        </p:nvGrpSpPr>
        <p:grpSpPr>
          <a:xfrm>
            <a:off x="2011275" y="703738"/>
            <a:ext cx="1160371" cy="1160688"/>
            <a:chOff x="6654650" y="3665275"/>
            <a:chExt cx="409100" cy="409125"/>
          </a:xfrm>
        </p:grpSpPr>
        <p:sp>
          <p:nvSpPr>
            <p:cNvPr id="3881" name="Google Shape;3881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9"/>
          <p:cNvGrpSpPr/>
          <p:nvPr/>
        </p:nvGrpSpPr>
        <p:grpSpPr>
          <a:xfrm rot="1057001">
            <a:off x="892483" y="1616446"/>
            <a:ext cx="766645" cy="766759"/>
            <a:chOff x="570875" y="4322250"/>
            <a:chExt cx="443300" cy="443325"/>
          </a:xfrm>
        </p:grpSpPr>
        <p:sp>
          <p:nvSpPr>
            <p:cNvPr id="3884" name="Google Shape;3884;p1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8" name="Google Shape;3888;p19"/>
          <p:cNvSpPr/>
          <p:nvPr/>
        </p:nvSpPr>
        <p:spPr>
          <a:xfrm rot="2466991">
            <a:off x="978868" y="928441"/>
            <a:ext cx="376301" cy="35930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9" name="Google Shape;3889;p19"/>
          <p:cNvSpPr/>
          <p:nvPr/>
        </p:nvSpPr>
        <p:spPr>
          <a:xfrm rot="-1609377">
            <a:off x="1529232" y="1154513"/>
            <a:ext cx="270839" cy="25860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0" name="Google Shape;3890;p19"/>
          <p:cNvSpPr/>
          <p:nvPr/>
        </p:nvSpPr>
        <p:spPr>
          <a:xfrm rot="2925705">
            <a:off x="3171263" y="1359369"/>
            <a:ext cx="202799" cy="19364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1" name="Google Shape;3891;p19"/>
          <p:cNvSpPr/>
          <p:nvPr/>
        </p:nvSpPr>
        <p:spPr>
          <a:xfrm rot="-1609197">
            <a:off x="2135091" y="394613"/>
            <a:ext cx="182676" cy="17442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1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026" name="Picture 2" descr="Image result for gangrenous necr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7401"/>
            <a:ext cx="7700488" cy="45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687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7504" y="195486"/>
            <a:ext cx="6761100" cy="2980500"/>
          </a:xfrm>
        </p:spPr>
        <p:txBody>
          <a:bodyPr/>
          <a:lstStyle/>
          <a:p>
            <a:pPr marL="76200" lvl="2" indent="0">
              <a:spcBef>
                <a:spcPts val="600"/>
              </a:spcBef>
              <a:buNone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Apoptosis During embryogenesis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3" name="Picture 4" descr="18_18_sculpts_digi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5" t="27246" r="10093" b="28671"/>
          <a:stretch/>
        </p:blipFill>
        <p:spPr bwMode="auto">
          <a:xfrm>
            <a:off x="539552" y="915566"/>
            <a:ext cx="5962262" cy="247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18_19_tadpole_fr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34015" r="4559" b="35238"/>
          <a:stretch/>
        </p:blipFill>
        <p:spPr bwMode="auto">
          <a:xfrm>
            <a:off x="4099181" y="3690207"/>
            <a:ext cx="4805265" cy="13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5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7494"/>
            <a:ext cx="6761100" cy="857400"/>
          </a:xfrm>
        </p:spPr>
        <p:txBody>
          <a:bodyPr lIns="90488" tIns="44450" rIns="90488" bIns="44450" anchor="ctr"/>
          <a:lstStyle/>
          <a:p>
            <a:pPr eaLnBrk="1" hangingPunct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Apoptosis Morphology: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1470"/>
            <a:ext cx="3200632" cy="2515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2580616"/>
            <a:ext cx="3200632" cy="22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388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139702"/>
            <a:ext cx="6761100" cy="8574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main morphological abnormalities in reversible cell injury;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Cellular Swelling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071C-B308-4371-93B3-7A2281C8F3A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605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022" y="3414289"/>
            <a:ext cx="7955280" cy="57708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Hypertrophy - physiologic - stimulation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0931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30" y="0"/>
            <a:ext cx="3077309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239" y="0"/>
            <a:ext cx="3015761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832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229" y="3414289"/>
            <a:ext cx="7955280" cy="57708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Hypertrophy - physiologic - ↑ demand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8555" r="11285" b="25317"/>
          <a:stretch/>
        </p:blipFill>
        <p:spPr>
          <a:xfrm>
            <a:off x="1" y="1"/>
            <a:ext cx="9143999" cy="317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55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984" y="3361535"/>
            <a:ext cx="7955280" cy="57708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Hypertrophy - pathologic - ↑ demand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4" y="202224"/>
            <a:ext cx="7014064" cy="312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163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079" y="3405497"/>
            <a:ext cx="7955280" cy="57708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Atrophy - pathologic - ↓ blood supply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93" y="457200"/>
            <a:ext cx="7482254" cy="275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179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920" y="606669"/>
            <a:ext cx="3819858" cy="3577574"/>
          </a:xfrm>
        </p:spPr>
        <p:txBody>
          <a:bodyPr/>
          <a:lstStyle/>
          <a:p>
            <a:r>
              <a:rPr lang="en-US" sz="1600" b="1" dirty="0">
                <a:solidFill>
                  <a:schemeClr val="accent3"/>
                </a:solidFill>
                <a:sym typeface="Wingdings" pitchFamily="2" charset="2"/>
              </a:rPr>
              <a:t>Metaplasia  </a:t>
            </a:r>
            <a:r>
              <a:rPr lang="en-US" sz="1600" b="1" dirty="0">
                <a:solidFill>
                  <a:schemeClr val="accent3"/>
                </a:solidFill>
              </a:rPr>
              <a:t>stratified squamous epithelial cells.</a:t>
            </a:r>
            <a:endParaRPr lang="en-US" sz="1600" b="1" u="sng" dirty="0">
              <a:solidFill>
                <a:schemeClr val="accent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81" y="298939"/>
            <a:ext cx="4286542" cy="43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9341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149" y="806011"/>
            <a:ext cx="3819858" cy="3577574"/>
          </a:xfrm>
        </p:spPr>
        <p:txBody>
          <a:bodyPr/>
          <a:lstStyle/>
          <a:p>
            <a:r>
              <a:rPr lang="en-US" sz="1600" b="1" dirty="0"/>
              <a:t>Metaplasia</a:t>
            </a:r>
            <a:r>
              <a:rPr lang="en-US" sz="1600" b="1" dirty="0">
                <a:sym typeface="Wingdings" pitchFamily="2" charset="2"/>
              </a:rPr>
              <a:t></a:t>
            </a:r>
            <a:r>
              <a:rPr lang="en-US" sz="1600" b="1" dirty="0"/>
              <a:t> gastric or intestinal-type columnar epithelium. </a:t>
            </a:r>
          </a:p>
          <a:p>
            <a:endParaRPr lang="en-US" sz="1600" b="1" dirty="0"/>
          </a:p>
        </p:txBody>
      </p:sp>
      <p:pic>
        <p:nvPicPr>
          <p:cNvPr id="4098" name="Picture 2" descr="Image result for barrett esophagu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08" y="474785"/>
            <a:ext cx="4904093" cy="42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99835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699960"/>
            <a:ext cx="5230796" cy="500137"/>
          </a:xfrm>
        </p:spPr>
        <p:txBody>
          <a:bodyPr/>
          <a:lstStyle/>
          <a:p>
            <a:r>
              <a:rPr lang="en-US" sz="2800" b="1" dirty="0">
                <a:solidFill>
                  <a:schemeClr val="accent2"/>
                </a:solidFill>
              </a:rPr>
              <a:t>Fatty Change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26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Image result for Fatty Ch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47" y="509954"/>
            <a:ext cx="3783831" cy="381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3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50" y="393563"/>
            <a:ext cx="4009110" cy="954051"/>
          </a:xfrm>
        </p:spPr>
        <p:txBody>
          <a:bodyPr/>
          <a:lstStyle/>
          <a:p>
            <a:r>
              <a:rPr lang="en-US" sz="2800" b="1" dirty="0">
                <a:solidFill>
                  <a:schemeClr val="accent2"/>
                </a:solidFill>
              </a:rPr>
              <a:t>Cholesterol and Cholesteryl Esters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27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library.med.utah.edu/WebPath/jpeg5/CV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51670"/>
            <a:ext cx="3600450" cy="22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ibrary.med.utah.edu/WebPath/jpeg5/CV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94" y="2646484"/>
            <a:ext cx="3600450" cy="200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70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7" y="424340"/>
            <a:ext cx="3757881" cy="438582"/>
          </a:xfrm>
        </p:spPr>
        <p:txBody>
          <a:bodyPr/>
          <a:lstStyle/>
          <a:p>
            <a:r>
              <a:rPr lang="en-US" sz="2400" b="1" dirty="0">
                <a:solidFill>
                  <a:schemeClr val="accent2"/>
                </a:solidFill>
              </a:rPr>
              <a:t>Glycogen.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28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99542"/>
            <a:ext cx="5681489" cy="375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44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" y="459501"/>
            <a:ext cx="5230796" cy="561692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Pigments – Carbon 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29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95035"/>
            <a:ext cx="5430643" cy="34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9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7574"/>
            <a:ext cx="3888432" cy="329183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99" t="41176" r="34490" b="-41176"/>
          <a:stretch/>
        </p:blipFill>
        <p:spPr bwMode="auto">
          <a:xfrm>
            <a:off x="2843807" y="1131590"/>
            <a:ext cx="5885859" cy="502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83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16" y="188810"/>
            <a:ext cx="7125800" cy="1054135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Pigments-</a:t>
            </a:r>
            <a:r>
              <a:rPr lang="en-US" sz="3200" b="1" dirty="0" err="1">
                <a:solidFill>
                  <a:schemeClr val="accent2"/>
                </a:solidFill>
              </a:rPr>
              <a:t>Lipofuscin</a:t>
            </a:r>
            <a:r>
              <a:rPr lang="en-US" sz="3200" b="1" dirty="0">
                <a:solidFill>
                  <a:schemeClr val="accent2"/>
                </a:solidFill>
              </a:rPr>
              <a:t>  “wear-and-tear pigment’’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30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03598"/>
            <a:ext cx="5688632" cy="309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857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1" y="584501"/>
            <a:ext cx="5863842" cy="561692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Pigments - Melanin.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31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 descr="File:Skin Tumors-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23192"/>
            <a:ext cx="5250348" cy="345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34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1" y="391052"/>
            <a:ext cx="3320331" cy="807913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Pigments – Hemosiderin in liver hepatocytes</a:t>
            </a:r>
            <a:endParaRPr lang="en-GB" sz="2400" dirty="0">
              <a:solidFill>
                <a:schemeClr val="accent2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0981" y="1144842"/>
            <a:ext cx="4457073" cy="3017392"/>
          </a:xfrm>
        </p:spPr>
        <p:txBody>
          <a:bodyPr/>
          <a:lstStyle/>
          <a:p>
            <a:pPr marL="257175" indent="-257175">
              <a:buFont typeface="Arial" pitchFamily="34" charset="0"/>
              <a:buChar char="•"/>
            </a:pPr>
            <a:endParaRPr lang="en-US" sz="1500" dirty="0">
              <a:solidFill>
                <a:schemeClr val="accent2"/>
              </a:solidFill>
            </a:endParaRPr>
          </a:p>
          <a:p>
            <a:endParaRPr lang="en-US" sz="1500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32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79" y="735715"/>
            <a:ext cx="3400425" cy="373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544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1" y="544940"/>
            <a:ext cx="5863842" cy="500137"/>
          </a:xfrm>
        </p:spPr>
        <p:txBody>
          <a:bodyPr/>
          <a:lstStyle/>
          <a:p>
            <a:r>
              <a:rPr lang="en-US" sz="2800" b="1" dirty="0">
                <a:solidFill>
                  <a:schemeClr val="accent2"/>
                </a:solidFill>
              </a:rPr>
              <a:t>… Pigments </a:t>
            </a:r>
            <a:r>
              <a:rPr lang="en-US" sz="2800" b="1">
                <a:solidFill>
                  <a:schemeClr val="accent2"/>
                </a:solidFill>
              </a:rPr>
              <a:t>- Hemosiderin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0981" y="1144842"/>
            <a:ext cx="4457073" cy="3017392"/>
          </a:xfrm>
        </p:spPr>
        <p:txBody>
          <a:bodyPr/>
          <a:lstStyle/>
          <a:p>
            <a:pPr marL="257175" indent="-257175">
              <a:buFont typeface="Arial" pitchFamily="34" charset="0"/>
              <a:buChar char="•"/>
            </a:pPr>
            <a:r>
              <a:rPr lang="en-US" sz="1500" dirty="0">
                <a:solidFill>
                  <a:schemeClr val="accent2"/>
                </a:solidFill>
              </a:rPr>
              <a:t>the iron can be unambiguously identified by the Prussian blue </a:t>
            </a:r>
            <a:r>
              <a:rPr lang="en-US" sz="1500" dirty="0" err="1">
                <a:solidFill>
                  <a:schemeClr val="accent2"/>
                </a:solidFill>
              </a:rPr>
              <a:t>histochemical</a:t>
            </a:r>
            <a:r>
              <a:rPr lang="en-US" sz="1500" dirty="0">
                <a:solidFill>
                  <a:schemeClr val="accent2"/>
                </a:solidFill>
              </a:rPr>
              <a:t> reaction</a:t>
            </a:r>
          </a:p>
          <a:p>
            <a:endParaRPr lang="en-US" sz="1500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33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79" y="640556"/>
            <a:ext cx="3400425" cy="413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155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urtle in ocean">
            <a:extLst>
              <a:ext uri="{FF2B5EF4-FFF2-40B4-BE49-F238E27FC236}">
                <a16:creationId xmlns:a16="http://schemas.microsoft.com/office/drawing/2014/main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01" t="28284" r="101" b="22912"/>
          <a:stretch/>
        </p:blipFill>
        <p:spPr>
          <a:xfrm>
            <a:off x="92994" y="93715"/>
            <a:ext cx="8958011" cy="3279290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153" y="3625305"/>
            <a:ext cx="7955280" cy="577081"/>
          </a:xfrm>
        </p:spPr>
        <p:txBody>
          <a:bodyPr/>
          <a:lstStyle/>
          <a:p>
            <a:r>
              <a:rPr lang="en-US" dirty="0"/>
              <a:t>Hemodynamic  Disorders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788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059582"/>
            <a:ext cx="8380640" cy="1565044"/>
          </a:xfrm>
        </p:spPr>
        <p:txBody>
          <a:bodyPr/>
          <a:lstStyle/>
          <a:p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Anasarca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44" y="219807"/>
            <a:ext cx="3251264" cy="44137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9" y="2426675"/>
            <a:ext cx="4000500" cy="247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4523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" y="375230"/>
            <a:ext cx="8380640" cy="1404431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Lymphatic Obstruction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17" y="583316"/>
            <a:ext cx="2974822" cy="377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Image result for peudo orange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peudo orange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4868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81" y="234554"/>
            <a:ext cx="8380640" cy="1689124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Lymphatic Obstruction</a:t>
            </a:r>
            <a:endParaRPr lang="en-GB" dirty="0"/>
          </a:p>
        </p:txBody>
      </p:sp>
      <p:sp>
        <p:nvSpPr>
          <p:cNvPr id="2" name="AutoShape 4" descr="Image result for peudo orange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peudo orange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13" y="234554"/>
            <a:ext cx="3059723" cy="2417884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877" y="2617269"/>
            <a:ext cx="2889923" cy="207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85129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7B128-5866-4067-9B7F-0E73E6CB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884" y="542284"/>
            <a:ext cx="5043724" cy="507831"/>
          </a:xfrm>
        </p:spPr>
        <p:txBody>
          <a:bodyPr/>
          <a:lstStyle/>
          <a:p>
            <a:pPr marL="257175" indent="-257175">
              <a:buFont typeface="Wingdings" pitchFamily="2" charset="2"/>
              <a:buChar char="Ø"/>
            </a:pPr>
            <a:r>
              <a:rPr lang="en-US" sz="2800" b="1" dirty="0"/>
              <a:t>Subcutaneous edema</a:t>
            </a:r>
            <a:endParaRPr lang="en-US" sz="2800" dirty="0"/>
          </a:p>
        </p:txBody>
      </p:sp>
      <p:pic>
        <p:nvPicPr>
          <p:cNvPr id="11" name="Picture Placeholder 10" descr="Divider slide accent image">
            <a:extLst>
              <a:ext uri="{FF2B5EF4-FFF2-40B4-BE49-F238E27FC236}">
                <a16:creationId xmlns:a16="http://schemas.microsoft.com/office/drawing/2014/main" id="{E8D5AD70-28A1-4A01-AE97-1F4CBFF499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6" name="Rectangle 15" descr="Slide number background block">
            <a:extLst>
              <a:ext uri="{FF2B5EF4-FFF2-40B4-BE49-F238E27FC236}">
                <a16:creationId xmlns:a16="http://schemas.microsoft.com/office/drawing/2014/main" id="{4EB8303B-9502-480C-9C51-6EF9094D5E4F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A910B8A-C82A-4E81-9270-CD27D277859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38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Image result for pitting edema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39" y="120253"/>
            <a:ext cx="2242746" cy="2051447"/>
          </a:xfrm>
          <a:prstGeom prst="rect">
            <a:avLst/>
          </a:prstGeom>
        </p:spPr>
      </p:pic>
      <p:pic>
        <p:nvPicPr>
          <p:cNvPr id="8198" name="Picture 6" descr="Image result for (periorbital edema) nephro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757" y="2313968"/>
            <a:ext cx="2910255" cy="22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94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7B128-5866-4067-9B7F-0E73E6CB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344" y="764151"/>
            <a:ext cx="3434025" cy="892552"/>
          </a:xfrm>
        </p:spPr>
        <p:txBody>
          <a:bodyPr/>
          <a:lstStyle/>
          <a:p>
            <a:endParaRPr lang="en-US" sz="2400" b="1" dirty="0"/>
          </a:p>
          <a:p>
            <a:r>
              <a:rPr lang="en-US" sz="2400" b="1" dirty="0"/>
              <a:t>+ Brain edema </a:t>
            </a:r>
          </a:p>
        </p:txBody>
      </p:sp>
      <p:pic>
        <p:nvPicPr>
          <p:cNvPr id="11" name="Picture Placeholder 10" descr="Divider slide accent image">
            <a:extLst>
              <a:ext uri="{FF2B5EF4-FFF2-40B4-BE49-F238E27FC236}">
                <a16:creationId xmlns:a16="http://schemas.microsoft.com/office/drawing/2014/main" id="{E8D5AD70-28A1-4A01-AE97-1F4CBFF499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6" name="Rectangle 15" descr="Slide number background block">
            <a:extLst>
              <a:ext uri="{FF2B5EF4-FFF2-40B4-BE49-F238E27FC236}">
                <a16:creationId xmlns:a16="http://schemas.microsoft.com/office/drawing/2014/main" id="{4EB8303B-9502-480C-9C51-6EF9094D5E4F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A910B8A-C82A-4E81-9270-CD27D277859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39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00017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93" y="593298"/>
            <a:ext cx="4721469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69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51670"/>
            <a:ext cx="6761100" cy="8574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main morphological abnormalities in reversible cell injury;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Fatty change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071C-B308-4371-93B3-7A2281C8F3A3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341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82" y="199315"/>
            <a:ext cx="8380640" cy="44319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Morphology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999" y="2886718"/>
            <a:ext cx="2115571" cy="250881"/>
          </a:xfrm>
        </p:spPr>
        <p:txBody>
          <a:bodyPr/>
          <a:lstStyle/>
          <a:p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pulmonary</a:t>
            </a:r>
            <a:b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congestion</a:t>
            </a:r>
            <a:endParaRPr lang="en-GB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71800" y="3400618"/>
            <a:ext cx="2115571" cy="454360"/>
          </a:xfrm>
        </p:spPr>
        <p:txBody>
          <a:bodyPr/>
          <a:lstStyle/>
          <a:p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 pulmonary congestion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53" y="576996"/>
            <a:ext cx="5090747" cy="219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996"/>
            <a:ext cx="4730261" cy="219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hronic Pulmonary conges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260" y="2769577"/>
            <a:ext cx="4413740" cy="228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6865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82" y="199315"/>
            <a:ext cx="8380640" cy="44319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Morphology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091" y="2921887"/>
            <a:ext cx="2115571" cy="250881"/>
          </a:xfrm>
        </p:spPr>
        <p:txBody>
          <a:bodyPr/>
          <a:lstStyle/>
          <a:p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hepatic congestion</a:t>
            </a:r>
            <a:endParaRPr lang="en-GB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72094" y="3965330"/>
            <a:ext cx="2115571" cy="454360"/>
          </a:xfrm>
        </p:spPr>
        <p:txBody>
          <a:bodyPr/>
          <a:lstStyle/>
          <a:p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 passive  hepatic congestion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996"/>
            <a:ext cx="4668716" cy="2283251"/>
          </a:xfrm>
          <a:prstGeom prst="rect">
            <a:avLst/>
          </a:prstGeom>
        </p:spPr>
      </p:pic>
      <p:pic>
        <p:nvPicPr>
          <p:cNvPr id="17" name="Picture 2" descr="C:\Users\Mohammed\Desktop\ciculatory-problems-pathology-15-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323" y="2787161"/>
            <a:ext cx="4712677" cy="23563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1" y="576998"/>
            <a:ext cx="4642338" cy="221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39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5"/>
          <p:cNvSpPr>
            <a:spLocks noGrp="1" noChangeArrowheads="1"/>
          </p:cNvSpPr>
          <p:nvPr>
            <p:ph type="title"/>
          </p:nvPr>
        </p:nvSpPr>
        <p:spPr>
          <a:xfrm>
            <a:off x="290146" y="601581"/>
            <a:ext cx="8229600" cy="443198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Chronic Liver congestion(Nutmeg liver)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46" y="1037492"/>
            <a:ext cx="4857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61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354387"/>
            <a:ext cx="8380640" cy="484748"/>
          </a:xfrm>
        </p:spPr>
        <p:txBody>
          <a:bodyPr/>
          <a:lstStyle/>
          <a:p>
            <a:r>
              <a:rPr lang="en-US" sz="3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features of hemorrhages.. </a:t>
            </a:r>
            <a:endParaRPr lang="en-GB" sz="3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116" y="3124111"/>
            <a:ext cx="2115571" cy="250881"/>
          </a:xfrm>
        </p:spPr>
        <p:txBody>
          <a:bodyPr/>
          <a:lstStyle/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Body cavities</a:t>
            </a:r>
            <a:endParaRPr lang="en-GB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93647" y="3106526"/>
            <a:ext cx="2115571" cy="250881"/>
          </a:xfrm>
        </p:spPr>
        <p:txBody>
          <a:bodyPr/>
          <a:lstStyle/>
          <a:p>
            <a:r>
              <a:rPr lang="en-GB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ematoma</a:t>
            </a:r>
            <a:endParaRPr lang="en-GB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C:\Users\Mohammed\Desktop\c11_s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02324"/>
            <a:ext cx="3365806" cy="198706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06" y="1002324"/>
            <a:ext cx="3288323" cy="1987061"/>
          </a:xfrm>
          <a:prstGeom prst="rect">
            <a:avLst/>
          </a:prstGeom>
        </p:spPr>
      </p:pic>
      <p:pic>
        <p:nvPicPr>
          <p:cNvPr id="1026" name="Picture 2" descr="Hepatitis Types and Inform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128" y="1002323"/>
            <a:ext cx="2489872" cy="198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1278" y="3115317"/>
            <a:ext cx="2115571" cy="250881"/>
          </a:xfrm>
        </p:spPr>
        <p:txBody>
          <a:bodyPr/>
          <a:lstStyle/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Jaundice</a:t>
            </a:r>
            <a:endParaRPr lang="en-GB" sz="2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0411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015" y="2578987"/>
            <a:ext cx="2115571" cy="250881"/>
          </a:xfrm>
        </p:spPr>
        <p:txBody>
          <a:bodyPr/>
          <a:lstStyle/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Ecchymosis</a:t>
            </a:r>
            <a:endParaRPr lang="en-GB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06399" y="2672863"/>
            <a:ext cx="2115571" cy="250881"/>
          </a:xfrm>
        </p:spPr>
        <p:txBody>
          <a:bodyPr/>
          <a:lstStyle/>
          <a:p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Purpura</a:t>
            </a:r>
            <a:endParaRPr lang="en-GB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8849DCBF-FE6C-4038-BE61-0BE3E249C3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83269" y="2628901"/>
            <a:ext cx="2115571" cy="250881"/>
          </a:xfrm>
        </p:spPr>
        <p:txBody>
          <a:bodyPr/>
          <a:lstStyle/>
          <a:p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Petechiae</a:t>
            </a:r>
            <a:endParaRPr lang="en-GB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C:\Users\Mohammed\Desktop\تنزيل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244361" cy="253218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08" y="262259"/>
            <a:ext cx="2751992" cy="21995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244361" y="21845"/>
            <a:ext cx="3147647" cy="251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986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984" y="3464838"/>
            <a:ext cx="7955280" cy="623248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Platelets</a:t>
            </a:r>
            <a:endParaRPr lang="en-GB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546"/>
            <a:ext cx="4624754" cy="279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55" y="61546"/>
            <a:ext cx="4519245" cy="279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836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112" y="497040"/>
            <a:ext cx="4474657" cy="387740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US" b="1" dirty="0">
                <a:solidFill>
                  <a:schemeClr val="accent3"/>
                </a:solidFill>
              </a:rPr>
              <a:t>lines of Zahn;</a:t>
            </a:r>
          </a:p>
        </p:txBody>
      </p:sp>
      <p:pic>
        <p:nvPicPr>
          <p:cNvPr id="2050" name="Picture 2" descr="https://library.med.utah.edu/WebPath/jpeg1/LUNG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66293"/>
            <a:ext cx="4707836" cy="196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ine of zah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58"/>
          <a:stretch/>
        </p:blipFill>
        <p:spPr bwMode="auto">
          <a:xfrm>
            <a:off x="3923928" y="497040"/>
            <a:ext cx="4707836" cy="220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886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1" y="465992"/>
            <a:ext cx="4352192" cy="416673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3"/>
                </a:solidFill>
              </a:rPr>
              <a:t>Mural thrombi</a:t>
            </a:r>
            <a:endParaRPr lang="en-US" sz="2000" dirty="0">
              <a:solidFill>
                <a:schemeClr val="accent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4639"/>
            <a:ext cx="4769995" cy="463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812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736" y="413239"/>
            <a:ext cx="3980090" cy="4404122"/>
          </a:xfrm>
        </p:spPr>
        <p:txBody>
          <a:bodyPr>
            <a:normAutofit/>
          </a:bodyPr>
          <a:lstStyle/>
          <a:p>
            <a:r>
              <a:rPr lang="en-US" b="1" dirty="0"/>
              <a:t>Arterial thrombi </a:t>
            </a:r>
            <a:r>
              <a:rPr lang="en-US" b="1" dirty="0" err="1"/>
              <a:t>vs</a:t>
            </a:r>
            <a:r>
              <a:rPr lang="en-US" b="1" dirty="0"/>
              <a:t> </a:t>
            </a:r>
          </a:p>
          <a:p>
            <a:r>
              <a:rPr lang="en-US" b="1" dirty="0"/>
              <a:t>Venous thrombi (</a:t>
            </a:r>
            <a:r>
              <a:rPr lang="en-US" b="1" dirty="0" err="1"/>
              <a:t>phlebothrombosis</a:t>
            </a:r>
            <a:r>
              <a:rPr lang="en-US" b="1" dirty="0"/>
              <a:t>)</a:t>
            </a:r>
            <a:endParaRPr lang="en-US" dirty="0"/>
          </a:p>
        </p:txBody>
      </p:sp>
      <p:pic>
        <p:nvPicPr>
          <p:cNvPr id="4098" name="Picture 2" descr="Image result for venous vs arterial thromb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r="11474"/>
          <a:stretch/>
        </p:blipFill>
        <p:spPr bwMode="auto">
          <a:xfrm>
            <a:off x="4360984" y="861647"/>
            <a:ext cx="4554416" cy="339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718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59423"/>
            <a:ext cx="4504661" cy="205739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postmortem clots </a:t>
            </a:r>
            <a:r>
              <a:rPr lang="en-US" sz="2000" dirty="0" err="1">
                <a:solidFill>
                  <a:schemeClr val="accent2"/>
                </a:solidFill>
              </a:rPr>
              <a:t>vs</a:t>
            </a:r>
            <a:r>
              <a:rPr lang="en-US" sz="2000" dirty="0">
                <a:solidFill>
                  <a:schemeClr val="accent2"/>
                </a:solidFill>
              </a:rPr>
              <a:t> red thrombi (venous)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66292"/>
            <a:ext cx="4475537" cy="201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04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9702"/>
            <a:ext cx="3534915" cy="2160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3" y="483518"/>
            <a:ext cx="4104456" cy="3855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4734"/>
            <a:ext cx="3462907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02" y="2139702"/>
            <a:ext cx="3704860" cy="264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l.yimg.com/g/images/spaceou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" y="-102394"/>
            <a:ext cx="7144" cy="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l.yimg.com/g/images/spaceou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2" y="11907"/>
            <a:ext cx="7144" cy="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4" y="860640"/>
            <a:ext cx="3974123" cy="3803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125" y="334107"/>
            <a:ext cx="460398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chemeClr val="accent3"/>
                </a:solidFill>
              </a:rPr>
              <a:t>Thrombi</a:t>
            </a:r>
            <a:r>
              <a:rPr lang="en-US" sz="1800" dirty="0">
                <a:solidFill>
                  <a:schemeClr val="accent3"/>
                </a:solidFill>
              </a:rPr>
              <a:t> </a:t>
            </a:r>
            <a:r>
              <a:rPr lang="en-US" sz="1800" b="1" dirty="0">
                <a:solidFill>
                  <a:schemeClr val="accent3"/>
                </a:solidFill>
              </a:rPr>
              <a:t>Organization and recanalization</a:t>
            </a:r>
          </a:p>
          <a:p>
            <a:endParaRPr lang="en-US" sz="1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199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59" y="463085"/>
            <a:ext cx="8380640" cy="44319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Saddle embolus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23" y="1000208"/>
            <a:ext cx="6954716" cy="390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652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0" y="779405"/>
            <a:ext cx="5230796" cy="1936361"/>
          </a:xfrm>
        </p:spPr>
        <p:txBody>
          <a:bodyPr/>
          <a:lstStyle/>
          <a:p>
            <a:r>
              <a:rPr lang="en-US" sz="4000" dirty="0"/>
              <a:t>fat embolism</a:t>
            </a:r>
            <a:endParaRPr lang="en-GB" sz="4000" dirty="0"/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52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3"/>
          <a:stretch/>
        </p:blipFill>
        <p:spPr bwMode="auto">
          <a:xfrm>
            <a:off x="4809393" y="1540996"/>
            <a:ext cx="3649073" cy="330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041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06" y="757034"/>
            <a:ext cx="4808764" cy="357757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fat embolism</a:t>
            </a:r>
            <a:endParaRPr lang="en-US" sz="3600" b="1" dirty="0"/>
          </a:p>
        </p:txBody>
      </p:sp>
      <p:pic>
        <p:nvPicPr>
          <p:cNvPr id="2050" name="Picture 2" descr="Image result for fat embol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3" y="2074985"/>
            <a:ext cx="4898507" cy="25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r="5642" b="2445"/>
          <a:stretch/>
        </p:blipFill>
        <p:spPr>
          <a:xfrm>
            <a:off x="5574324" y="826477"/>
            <a:ext cx="3182816" cy="350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25796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999" y="1528103"/>
            <a:ext cx="4219679" cy="2287759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Amniotic fluid embolism</a:t>
            </a:r>
            <a:endParaRPr lang="en-US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6"/>
          <a:stretch/>
        </p:blipFill>
        <p:spPr bwMode="auto">
          <a:xfrm>
            <a:off x="3923929" y="1178169"/>
            <a:ext cx="4741716" cy="334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388038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14" y="462605"/>
            <a:ext cx="3878036" cy="931024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Red infarcts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55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library.med.utah.edu/WebPath/jpeg4/GI4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36" y="448408"/>
            <a:ext cx="3600450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76" y="2870140"/>
            <a:ext cx="2828925" cy="218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683568" y="1534411"/>
            <a:ext cx="3784147" cy="2671457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Bowel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Lung</a:t>
            </a:r>
          </a:p>
        </p:txBody>
      </p:sp>
    </p:spTree>
    <p:extLst>
      <p:ext uri="{BB962C8B-B14F-4D97-AF65-F5344CB8AC3E}">
        <p14:creationId xmlns:p14="http://schemas.microsoft.com/office/powerpoint/2010/main" val="19542569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9615"/>
            <a:ext cx="5717342" cy="4234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27560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Ovarian red infarction</a:t>
            </a:r>
          </a:p>
        </p:txBody>
      </p:sp>
    </p:spTree>
    <p:extLst>
      <p:ext uri="{BB962C8B-B14F-4D97-AF65-F5344CB8AC3E}">
        <p14:creationId xmlns:p14="http://schemas.microsoft.com/office/powerpoint/2010/main" val="32050578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Large full slide image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143999" cy="5143500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326572" y="3544839"/>
            <a:ext cx="54428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62" y="2996371"/>
            <a:ext cx="7249886" cy="1265040"/>
          </a:xfrm>
        </p:spPr>
        <p:txBody>
          <a:bodyPr/>
          <a:lstStyle/>
          <a:p>
            <a:r>
              <a:rPr lang="en-US" sz="4000" dirty="0"/>
              <a:t>White infarction</a:t>
            </a:r>
            <a:endParaRPr lang="en-GB" sz="4000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prstClr val="white"/>
                </a:solidFill>
              </a:rPr>
              <a:pPr/>
              <a:t>57</a:t>
            </a:fld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5486"/>
            <a:ext cx="4465603" cy="470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886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31909" y="883775"/>
            <a:ext cx="3784147" cy="914253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Infarction scar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16" y="683602"/>
            <a:ext cx="4070838" cy="294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9" y="2067694"/>
            <a:ext cx="3965330" cy="281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36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264" y="1215736"/>
            <a:ext cx="5912428" cy="666400"/>
          </a:xfrm>
        </p:spPr>
        <p:txBody>
          <a:bodyPr/>
          <a:lstStyle/>
          <a:p>
            <a:r>
              <a:rPr lang="en-US" sz="1800" b="1" dirty="0"/>
              <a:t>Cutaneous vasoconstriction causes the characteristic “</a:t>
            </a:r>
            <a:r>
              <a:rPr lang="en-US" sz="1800" b="1" dirty="0" err="1"/>
              <a:t>shocky</a:t>
            </a:r>
            <a:r>
              <a:rPr lang="en-US" sz="1800" b="1" dirty="0"/>
              <a:t>” skin coolness and pallor. </a:t>
            </a:r>
            <a:br>
              <a:rPr lang="en-US" sz="1800" b="1" dirty="0"/>
            </a:br>
            <a:r>
              <a:rPr lang="en-US" sz="1800" b="1" dirty="0"/>
              <a:t>Septic shock can initially cause cutaneous vasodilation, so the patient may present with warm, flushed skin.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59</a:t>
            </a:fld>
            <a:endParaRPr lang="en"/>
          </a:p>
        </p:txBody>
      </p:sp>
      <p:sp>
        <p:nvSpPr>
          <p:cNvPr id="6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Related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54" y="1963539"/>
            <a:ext cx="2844079" cy="2382528"/>
          </a:xfrm>
          <a:prstGeom prst="rect">
            <a:avLst/>
          </a:prstGeom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73" y="1963539"/>
            <a:ext cx="2930236" cy="23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99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1510"/>
            <a:ext cx="6733232" cy="412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293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555526"/>
            <a:ext cx="7169726" cy="2194214"/>
          </a:xfrm>
        </p:spPr>
        <p:txBody>
          <a:bodyPr/>
          <a:lstStyle/>
          <a:p>
            <a:pPr marL="76200" indent="0">
              <a:buNone/>
            </a:pPr>
            <a:r>
              <a:rPr lang="en-US" sz="1800" b="1" dirty="0"/>
              <a:t>Fibrin thrombi </a:t>
            </a:r>
            <a:r>
              <a:rPr lang="en-US" sz="1800" dirty="0"/>
              <a:t>in kidney glomeruli.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  <p:pic>
        <p:nvPicPr>
          <p:cNvPr id="3074" name="Picture 2" descr="https://www.researchgate.net/profile/Marianna_Strakhan2/publication/268228787/figure/fig1/AS:324766452994048@1454441764850/Kidney-biopsy-showing-thrombotic-microangiopathy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3" y="1563638"/>
            <a:ext cx="5715000" cy="326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4666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7855" y="426027"/>
            <a:ext cx="7211289" cy="2275610"/>
          </a:xfrm>
        </p:spPr>
        <p:txBody>
          <a:bodyPr/>
          <a:lstStyle/>
          <a:p>
            <a:pPr marL="76200" indent="0">
              <a:buNone/>
            </a:pPr>
            <a:r>
              <a:rPr lang="en-US" sz="1800" b="1" dirty="0"/>
              <a:t>Lungs </a:t>
            </a:r>
            <a:r>
              <a:rPr lang="en-US" sz="1800" dirty="0"/>
              <a:t>diffuse alveolar damage.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61</a:t>
            </a:fld>
            <a:endParaRPr lang="en"/>
          </a:p>
        </p:txBody>
      </p:sp>
      <p:pic>
        <p:nvPicPr>
          <p:cNvPr id="4098" name="Picture 2" descr="Image result for diffuse alveolar da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5" y="1563639"/>
            <a:ext cx="5693147" cy="344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80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p36"/>
          <p:cNvSpPr txBox="1">
            <a:spLocks noGrp="1"/>
          </p:cNvSpPr>
          <p:nvPr>
            <p:ph type="ctrTitle" idx="4294967295"/>
          </p:nvPr>
        </p:nvSpPr>
        <p:spPr>
          <a:xfrm>
            <a:off x="685800" y="745150"/>
            <a:ext cx="4863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80BFB7"/>
                </a:solidFill>
              </a:rPr>
              <a:t>THANKS!</a:t>
            </a:r>
            <a:endParaRPr sz="6000" dirty="0">
              <a:solidFill>
                <a:srgbClr val="80BFB7"/>
              </a:solidFill>
            </a:endParaRPr>
          </a:p>
        </p:txBody>
      </p:sp>
      <p:sp>
        <p:nvSpPr>
          <p:cNvPr id="4039" name="Google Shape;4039;p36"/>
          <p:cNvSpPr txBox="1">
            <a:spLocks noGrp="1"/>
          </p:cNvSpPr>
          <p:nvPr>
            <p:ph type="subTitle" idx="4294967295"/>
          </p:nvPr>
        </p:nvSpPr>
        <p:spPr>
          <a:xfrm>
            <a:off x="685800" y="1944725"/>
            <a:ext cx="4863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D3EBD5"/>
                </a:solidFill>
                <a:highlight>
                  <a:srgbClr val="01597F"/>
                </a:highlight>
              </a:rPr>
              <a:t>Best of luck!</a:t>
            </a:r>
            <a:endParaRPr sz="3600" dirty="0">
              <a:solidFill>
                <a:srgbClr val="D3EBD5"/>
              </a:solidFill>
              <a:highlight>
                <a:srgbClr val="01597F"/>
              </a:highlight>
            </a:endParaRPr>
          </a:p>
        </p:txBody>
      </p:sp>
      <p:sp>
        <p:nvSpPr>
          <p:cNvPr id="4041" name="Google Shape;4041;p3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7504" y="51470"/>
            <a:ext cx="6761100" cy="1257273"/>
          </a:xfrm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altLang="en-US" sz="2800" dirty="0">
                <a:solidFill>
                  <a:schemeClr val="accent5">
                    <a:lumMod val="75000"/>
                  </a:schemeClr>
                </a:solidFill>
              </a:rPr>
              <a:t>Microscopic appearance of Necrotic cell: 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Cytoplasmic 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9" descr="02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71550"/>
            <a:ext cx="388734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4184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82166"/>
            <a:ext cx="82423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4"/>
          <p:cNvSpPr txBox="1">
            <a:spLocks noChangeArrowheads="1"/>
          </p:cNvSpPr>
          <p:nvPr/>
        </p:nvSpPr>
        <p:spPr bwMode="auto">
          <a:xfrm>
            <a:off x="2555876" y="4569619"/>
            <a:ext cx="4968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400"/>
              <a:t>Kidney, necrosis of tubular cells</a:t>
            </a:r>
          </a:p>
        </p:txBody>
      </p:sp>
    </p:spTree>
    <p:extLst>
      <p:ext uri="{BB962C8B-B14F-4D97-AF65-F5344CB8AC3E}">
        <p14:creationId xmlns:p14="http://schemas.microsoft.com/office/powerpoint/2010/main" val="3589029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" y="1240261"/>
            <a:ext cx="9078192" cy="419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30"/>
          <p:cNvSpPr>
            <a:spLocks noGrp="1" noChangeArrowheads="1"/>
          </p:cNvSpPr>
          <p:nvPr>
            <p:ph type="title"/>
          </p:nvPr>
        </p:nvSpPr>
        <p:spPr>
          <a:xfrm>
            <a:off x="251520" y="267494"/>
            <a:ext cx="6761100" cy="857400"/>
          </a:xfrm>
        </p:spPr>
        <p:txBody>
          <a:bodyPr/>
          <a:lstStyle/>
          <a:p>
            <a:pPr>
              <a:defRPr/>
            </a:pPr>
            <a:r>
              <a:rPr lang="en-US" altLang="en-US" sz="4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Coagulative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necrosi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endParaRPr lang="en-US" sz="3700" b="1" dirty="0"/>
          </a:p>
        </p:txBody>
      </p:sp>
    </p:spTree>
    <p:extLst>
      <p:ext uri="{BB962C8B-B14F-4D97-AF65-F5344CB8AC3E}">
        <p14:creationId xmlns:p14="http://schemas.microsoft.com/office/powerpoint/2010/main" val="2542084291"/>
      </p:ext>
    </p:extLst>
  </p:cSld>
  <p:clrMapOvr>
    <a:masterClrMapping/>
  </p:clrMapOvr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CE2C4C7B96C94992FCDCD516328081" ma:contentTypeVersion="2" ma:contentTypeDescription="Create a new document." ma:contentTypeScope="" ma:versionID="5eea047ca148aa844cb93a8c99a2675b">
  <xsd:schema xmlns:xsd="http://www.w3.org/2001/XMLSchema" xmlns:xs="http://www.w3.org/2001/XMLSchema" xmlns:p="http://schemas.microsoft.com/office/2006/metadata/properties" xmlns:ns2="e0585ad6-e60d-4dbf-9f0f-7ca5398387e1" targetNamespace="http://schemas.microsoft.com/office/2006/metadata/properties" ma:root="true" ma:fieldsID="9e91d4b2b676e2469954a00a9ec9651c" ns2:_="">
    <xsd:import namespace="e0585ad6-e60d-4dbf-9f0f-7ca539838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85ad6-e60d-4dbf-9f0f-7ca539838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A2BF89-59B0-4858-BEB2-5360457316DE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5C59CFEF-76D4-40C9-BAF2-AF742C1BC95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585ad6-e60d-4dbf-9f0f-7ca5398387e1"/>
  </ds:schemaRefs>
</ds:datastoreItem>
</file>

<file path=customXml/itemProps3.xml><?xml version="1.0" encoding="utf-8"?>
<ds:datastoreItem xmlns:ds="http://schemas.openxmlformats.org/officeDocument/2006/customXml" ds:itemID="{3DDDD051-8890-4323-BE12-F4BD332754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301</Words>
  <Application>Microsoft Office PowerPoint</Application>
  <PresentationFormat>عرض على الشاشة (16:9)</PresentationFormat>
  <Paragraphs>104</Paragraphs>
  <Slides>62</Slides>
  <Notes>5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62</vt:i4>
      </vt:variant>
    </vt:vector>
  </HeadingPairs>
  <TitlesOfParts>
    <vt:vector size="63" baseType="lpstr">
      <vt:lpstr>Mowbray template</vt:lpstr>
      <vt:lpstr>Lab Material </vt:lpstr>
      <vt:lpstr>Two main morphological abnormalities in reversible cell injury; 1. Cellular Swelling </vt:lpstr>
      <vt:lpstr>عرض تقديمي في PowerPoint</vt:lpstr>
      <vt:lpstr>Two main morphological abnormalities in reversible cell injury; 2. Fatty change</vt:lpstr>
      <vt:lpstr>عرض تقديمي في PowerPoint</vt:lpstr>
      <vt:lpstr>عرض تقديمي في PowerPoint</vt:lpstr>
      <vt:lpstr>Microscopic appearance of Necrotic cell: Cytoplasmic </vt:lpstr>
      <vt:lpstr>عرض تقديمي في PowerPoint</vt:lpstr>
      <vt:lpstr>Coagulative necrosis</vt:lpstr>
      <vt:lpstr>Liquefactive necrosis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Gangrenous necrosis</vt:lpstr>
      <vt:lpstr>عرض تقديمي في PowerPoint</vt:lpstr>
      <vt:lpstr>عرض تقديمي في PowerPoint</vt:lpstr>
      <vt:lpstr>Apoptosis Morphology:</vt:lpstr>
      <vt:lpstr>Hypertrophy - physiologic - stimulation</vt:lpstr>
      <vt:lpstr>Hypertrophy - physiologic - ↑ demand</vt:lpstr>
      <vt:lpstr>Hypertrophy - pathologic - ↑ demand</vt:lpstr>
      <vt:lpstr>Atrophy - pathologic - ↓ blood supply</vt:lpstr>
      <vt:lpstr>عرض تقديمي في PowerPoint</vt:lpstr>
      <vt:lpstr>عرض تقديمي في PowerPoint</vt:lpstr>
      <vt:lpstr>Fatty Change</vt:lpstr>
      <vt:lpstr>Cholesterol and Cholesteryl Esters</vt:lpstr>
      <vt:lpstr>Glycogen.</vt:lpstr>
      <vt:lpstr>Pigments – Carbon </vt:lpstr>
      <vt:lpstr>Pigments-Lipofuscin  “wear-and-tear pigment’’</vt:lpstr>
      <vt:lpstr>Pigments - Melanin.</vt:lpstr>
      <vt:lpstr>Pigments – Hemosiderin in liver hepatocytes</vt:lpstr>
      <vt:lpstr>… Pigments - Hemosiderin</vt:lpstr>
      <vt:lpstr>Hemodynamic  Disorders </vt:lpstr>
      <vt:lpstr> Anasarca   </vt:lpstr>
      <vt:lpstr>Lymphatic Obstruction</vt:lpstr>
      <vt:lpstr>Lymphatic Obstruction</vt:lpstr>
      <vt:lpstr>عرض تقديمي في PowerPoint</vt:lpstr>
      <vt:lpstr>عرض تقديمي في PowerPoint</vt:lpstr>
      <vt:lpstr>Morphology </vt:lpstr>
      <vt:lpstr>Morphology </vt:lpstr>
      <vt:lpstr>Chronic Liver congestion(Nutmeg liver)</vt:lpstr>
      <vt:lpstr>Clinical features of hemorrhages.. </vt:lpstr>
      <vt:lpstr>Title </vt:lpstr>
      <vt:lpstr>Platelets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Saddle embolus</vt:lpstr>
      <vt:lpstr>fat embolism</vt:lpstr>
      <vt:lpstr>عرض تقديمي في PowerPoint</vt:lpstr>
      <vt:lpstr>عرض تقديمي في PowerPoint</vt:lpstr>
      <vt:lpstr>Red infarcts  </vt:lpstr>
      <vt:lpstr>عرض تقديمي في PowerPoint</vt:lpstr>
      <vt:lpstr>White infarction</vt:lpstr>
      <vt:lpstr>عرض تقديمي في PowerPoint</vt:lpstr>
      <vt:lpstr>Cutaneous vasoconstriction causes the characteristic “shocky” skin coolness and pallor.  Septic shock can initially cause cutaneous vasodilation, so the patient may present with warm, flushed skin.</vt:lpstr>
      <vt:lpstr>عرض تقديمي في PowerPoint</vt:lpstr>
      <vt:lpstr>عرض تقديمي في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</dc:title>
  <dc:creator>mohammed hayel</dc:creator>
  <cp:lastModifiedBy>Ahmad Maaitah</cp:lastModifiedBy>
  <cp:revision>80</cp:revision>
  <dcterms:modified xsi:type="dcterms:W3CDTF">2021-01-08T14:55:48Z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0x010100A4CE2C4C7B96C94992FCDCD516328081</vt:lpwstr>
  </property>
</Properties>
</file>