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2" r:id="rId2"/>
    <p:sldId id="260" r:id="rId3"/>
    <p:sldId id="329" r:id="rId4"/>
    <p:sldId id="263" r:id="rId5"/>
    <p:sldId id="270" r:id="rId6"/>
    <p:sldId id="340" r:id="rId7"/>
    <p:sldId id="271" r:id="rId8"/>
    <p:sldId id="272" r:id="rId9"/>
    <p:sldId id="273" r:id="rId10"/>
    <p:sldId id="274" r:id="rId11"/>
    <p:sldId id="275" r:id="rId12"/>
    <p:sldId id="277" r:id="rId13"/>
    <p:sldId id="330" r:id="rId14"/>
    <p:sldId id="281" r:id="rId15"/>
    <p:sldId id="338" r:id="rId16"/>
    <p:sldId id="282" r:id="rId17"/>
    <p:sldId id="286" r:id="rId18"/>
    <p:sldId id="342" r:id="rId19"/>
    <p:sldId id="341" r:id="rId20"/>
    <p:sldId id="339" r:id="rId21"/>
    <p:sldId id="343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CC00"/>
    <a:srgbClr val="FBE69B"/>
    <a:srgbClr val="FF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84230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2ACC21-B3B0-4A30-9E61-DFA1357DB9E6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20A1A6-6A38-420F-8E04-B8585EB74CB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CC8C1-D716-405E-ACBB-39E57054828F}" type="slidenum">
              <a:rPr lang="en-US"/>
              <a:pPr/>
              <a:t>13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6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2B6E-0A09-49D2-905E-A85BB0877A0F}" type="datetimeFigureOut">
              <a:rPr lang="ar-SA" smtClean="0"/>
              <a:pPr/>
              <a:t>18/10/1444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DCA5-8468-4A7C-AC1E-5243FD4CC3D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066800" y="2514600"/>
            <a:ext cx="49761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>
                  <a:gradFill>
                    <a:gsLst>
                      <a:gs pos="21000">
                        <a:schemeClr val="accent1">
                          <a:tint val="66000"/>
                          <a:satMod val="160000"/>
                          <a:alpha val="82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Thyroid gland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85800" y="5257800"/>
            <a:ext cx="535710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200" b="1" dirty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Dr. Nour A. Mohammed</a:t>
            </a:r>
          </a:p>
          <a:p>
            <a:pPr algn="ctr" rtl="0"/>
            <a:r>
              <a:rPr lang="en-US" sz="3200" b="1" dirty="0">
                <a:ln w="1143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MUTAH SCHOOL OF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52400"/>
            <a:ext cx="9144000" cy="66294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On CVS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a. They increase all cardiac properties by increasing   number and affinity of B adrenergic receptors ( to catecholamines ) and by direct effect which lead to : </a:t>
            </a:r>
          </a:p>
          <a:p>
            <a:pPr lvl="2"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heart rate ( H.R. ) </a:t>
            </a:r>
          </a:p>
          <a:p>
            <a:pPr lvl="2" algn="l" rtl="0"/>
            <a:r>
              <a:rPr lang="en-US" sz="3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stroke volume ( S.V. )</a:t>
            </a:r>
          </a:p>
          <a:p>
            <a:pPr lvl="2" algn="l" rtl="0"/>
            <a:r>
              <a:rPr lang="en-US" sz="3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cardiac out put ( COP )</a:t>
            </a:r>
          </a:p>
          <a:p>
            <a:pPr lvl="2" algn="l" rtl="0"/>
            <a:r>
              <a:rPr lang="en-US" sz="3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systolic blood pressure .</a:t>
            </a:r>
          </a:p>
          <a:p>
            <a:pPr algn="l" rtl="0"/>
            <a:endParaRPr lang="en-US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 Cutaneous V.D occurs by the produced heat .                 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↓ peripheral resistance causes 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decreased diastolic blood pressure .</a:t>
            </a:r>
          </a:p>
          <a:p>
            <a:pPr algn="l" rtl="0">
              <a:buNone/>
            </a:pPr>
            <a:endParaRPr lang="en-US" sz="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 Increased pulse pressure.</a:t>
            </a:r>
          </a:p>
          <a:p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89964" y="76200"/>
            <a:ext cx="9149398" cy="678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On respiration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shift of O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curve to Rt by increasing 2,3 DPG in RBCs 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pulmonary ventilation due to increased metabolic rate with more O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utilization and more CO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formation ( through activation of chemoreceptors ) .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1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On GIT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appetite and food intake .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GIT motility .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On sex functions :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Thyroid hormone are essential for                              normal menstrual cycle &amp; 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Spermatogenesis (normal fertility)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fertility </a:t>
            </a:r>
          </a:p>
          <a:p>
            <a:pPr marL="0" lvl="0" indent="0" algn="l" rtl="0">
              <a:buNone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Regulation of thyroid hormone </a:t>
            </a:r>
            <a:b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ar-SA" b="1" dirty="0">
              <a:ln w="1143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Hypothalamic regulation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1. TRH ( thyrotropin releasing hormone )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2"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Exposure to cold increase TRH release </a:t>
            </a:r>
          </a:p>
          <a:p>
            <a:pPr lvl="2"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Stress , emotions and warmth decrease TRH</a:t>
            </a:r>
          </a:p>
          <a:p>
            <a:pPr lvl="2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Somatostatin </a:t>
            </a:r>
          </a:p>
          <a:p>
            <a:pPr lvl="2"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inhibit TSH secretion thus it inhibit                           thyroid hormone secretion .</a:t>
            </a:r>
          </a:p>
          <a:p>
            <a:endParaRPr lang="ar-SA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Hypothalamic-Pituitary-Thyroid Axis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Negative Feedback Mechanism</a:t>
            </a:r>
          </a:p>
        </p:txBody>
      </p:sp>
      <p:pic>
        <p:nvPicPr>
          <p:cNvPr id="1142789" name="Picture 5" descr="C:\Documents and Settings\Luba\My Documents\Web_Images\pi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323305"/>
            <a:ext cx="9220200" cy="725750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686800" cy="6096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Pituitary regulation ( TSH )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Feedback regulation : 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- ↑ free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blood inhibit TSH secretion by negative feedback on anterior pituitary and hypothalamus .</a:t>
            </a:r>
          </a:p>
          <a:p>
            <a:pPr marL="457200" lvl="1" indent="0" algn="l" rtl="0">
              <a:buNone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Thus , when free T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T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decreased in blood TSH secretion will be increased .</a:t>
            </a:r>
          </a:p>
          <a:p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C371-0593-4C86-B8D1-D932DECD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Blood  iodide level :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Adequate dietary iodine intake is essential for normal thyroid function .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Decreased iodine intake → ↓ T3 and T4 synthesis and release → ↑ TSH → ↑ size of the gland = thyroid enlargement ( goiter )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Excess iodide in blood → decreases thyroid hormone in blood as it inhibits thyroid hormone 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synthesis and release by blocking the </a:t>
            </a:r>
          </a:p>
          <a:p>
            <a:pPr marL="457200" lvl="1" indent="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action of TSH .</a:t>
            </a:r>
          </a:p>
          <a:p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Goiter</a:t>
            </a:r>
            <a:b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 descr="F:\القرص C\My Pictures\thyroid\goitre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0"/>
            <a:ext cx="3352799" cy="32766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81000" y="1752600"/>
            <a:ext cx="82296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 : goiter is non-inflammatory and non-malignant thyroid enlargement .</a:t>
            </a:r>
          </a:p>
          <a:p>
            <a:pPr algn="l" rtl="0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5DDC-2BCA-4F6D-8158-29C35EF6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0B1C-9962-4CCA-8D05-6186D57F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62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:</a:t>
            </a:r>
          </a:p>
          <a:p>
            <a:pPr lvl="0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Simple goiter :                                                                               It is associated with normal thyroid function </a:t>
            </a:r>
          </a:p>
          <a:p>
            <a:pPr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It is due to 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Mild iodine deficiency  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During puberty and pregnancy , due to increase need for iodine 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Thyroid hormone decreased at first causing increase in TSH which causes thyroid enlargement with more formation of thyroid hormone thus thyroid function remains normal 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8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1A9CD6-5A63-497B-90A3-CB9444DA855A}"/>
              </a:ext>
            </a:extLst>
          </p:cNvPr>
          <p:cNvSpPr txBox="1"/>
          <p:nvPr/>
        </p:nvSpPr>
        <p:spPr>
          <a:xfrm>
            <a:off x="152400" y="1447800"/>
            <a:ext cx="8077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Colloid Goiter :</a:t>
            </a:r>
          </a:p>
          <a:p>
            <a:pPr lvl="1"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 : severe iodine deficiency </a:t>
            </a:r>
          </a:p>
          <a:p>
            <a:pPr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Here , the enlarged thyroid gland can’t synthesize excess thyroid hormone due to sever </a:t>
            </a:r>
          </a:p>
          <a:p>
            <a:pPr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iodine deficiency .</a:t>
            </a:r>
          </a:p>
          <a:p>
            <a:pPr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It is associated with hypothyroidism .</a:t>
            </a:r>
          </a:p>
        </p:txBody>
      </p:sp>
    </p:spTree>
    <p:extLst>
      <p:ext uri="{BB962C8B-B14F-4D97-AF65-F5344CB8AC3E}">
        <p14:creationId xmlns:p14="http://schemas.microsoft.com/office/powerpoint/2010/main" val="19378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formed of two lobes connected by a narrow isthmus .</a:t>
            </a:r>
          </a:p>
          <a:p>
            <a:pPr lvl="0"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gland is formed of thyroid follicles , each follicle is surrounded by a single layer of epithelial cells and its lumen is filled with a protein material called colloid ( which is formed and secreted by follicular cells ).</a:t>
            </a:r>
          </a:p>
          <a:p>
            <a:pPr lvl="0"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between the follicles there are other cells called parafollicular cells .</a:t>
            </a:r>
          </a:p>
          <a:p>
            <a:pPr lvl="0" algn="l" rtl="0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gland is richly supplied with 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blood vessels .</a:t>
            </a:r>
          </a:p>
          <a:p>
            <a:pPr>
              <a:buNone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24200" y="228600"/>
            <a:ext cx="2860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Structure</a:t>
            </a:r>
            <a:endParaRPr lang="ar-SA" sz="5400" b="1" cap="none" spc="0" dirty="0">
              <a:ln w="1143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0B031A-DC16-40F9-B2A6-5F2DB19C6666}"/>
              </a:ext>
            </a:extLst>
          </p:cNvPr>
          <p:cNvSpPr txBox="1"/>
          <p:nvPr/>
        </p:nvSpPr>
        <p:spPr>
          <a:xfrm>
            <a:off x="152400" y="1447800"/>
            <a:ext cx="6477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Toxic Goiter : This thyroid enlargement is associated with thyroid hyper function . </a:t>
            </a:r>
          </a:p>
          <a:p>
            <a:pPr lvl="1" algn="l" rtl="0"/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called Graves’ disease .</a:t>
            </a:r>
          </a:p>
          <a:p>
            <a:pPr lvl="0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an auto immune disease in which the immune system secretes auto antibodies called long- acting thyroid stimulators </a:t>
            </a:r>
          </a:p>
          <a:p>
            <a:pPr lvl="0"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(LATS ) . </a:t>
            </a:r>
          </a:p>
          <a:p>
            <a:pPr algn="l" rtl="0">
              <a:buNone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These antibodies activate TSH receptors producing hyperthyroidism due to increased formation of thyroid hormone .</a:t>
            </a:r>
          </a:p>
          <a:p>
            <a:pPr algn="l" rtl="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LATS have long duration of action .</a:t>
            </a:r>
          </a:p>
          <a:p>
            <a:pPr lvl="1" algn="l" rtl="0"/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37700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5AB41-D4A3-47A6-B490-CBA8EF39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C:\Documents and Settings\Luba\My Documents\Web_Images\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Thyroid hormones</a:t>
            </a:r>
            <a:endParaRPr lang="ar-SA" sz="5400" b="1" dirty="0">
              <a:ln w="1143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lvl="0" indent="-514350" algn="l" rtl="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Thyroxine (T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: tetraiodothyronine </a:t>
            </a:r>
          </a:p>
          <a:p>
            <a:pPr marL="514350" lvl="0" indent="-514350" algn="l" rtl="0"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Triiodothyronine (T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</a:p>
          <a:p>
            <a:pPr marL="514350" lvl="0" indent="-514350" algn="l" rtl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both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are  formed by thyroid follicles </a:t>
            </a:r>
          </a:p>
          <a:p>
            <a:pPr marL="514350" lvl="0" indent="-514350" algn="l" rtl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Calcitonin : secreted by parafollicular cells   (C cells ) it causes lowering of blood Ca</a:t>
            </a:r>
            <a:r>
              <a:rPr lang="en-US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++ 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level .</a:t>
            </a:r>
          </a:p>
          <a:p>
            <a:pPr algn="l"/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rtl="0"/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Transport of thyroid hormone 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Once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enter the circulation , they bound to plasma proteins and only less than 1% of the hormones are free .</a:t>
            </a:r>
          </a:p>
          <a:p>
            <a:pPr lvl="0" algn="l" rtl="0"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free form of the hormone is the active form that can perform its actions .</a:t>
            </a:r>
          </a:p>
          <a:p>
            <a:pPr lvl="0" algn="l" rtl="0"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more active than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converted to T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inside target cells.</a:t>
            </a:r>
          </a:p>
          <a:p>
            <a:pPr algn="l" rtl="0"/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654A-F235-4533-AC3F-E254B476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A08A8-9FB1-45B7-8365-0E91506E8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9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4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Actions of T</a:t>
            </a:r>
            <a:r>
              <a:rPr lang="en-US" b="1" baseline="-25000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3</a:t>
            </a:r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and T</a:t>
            </a:r>
            <a:r>
              <a:rPr lang="en-US" b="1" baseline="-25000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4</a:t>
            </a:r>
            <a:r>
              <a:rPr lang="en-US" b="1" dirty="0">
                <a:ln w="1143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b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257800"/>
          </a:xfrm>
          <a:noFill/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Metabolic function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lvl="0" indent="-514350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a. </a:t>
            </a:r>
            <a:r>
              <a:rPr lang="en-US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Calorigenic action :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Thyroid hormones increase O</a:t>
            </a:r>
            <a:r>
              <a:rPr lang="en-US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consumption, 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heat production and basal metabolic rate (BMR).</a:t>
            </a:r>
          </a:p>
          <a:p>
            <a:pPr algn="l" rtl="0">
              <a:buNone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b. On protein metabolism :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Normal level of thyroid hormones increase    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 synthesis ( anabolic effect ) .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High level of thyroid hormones increase      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protein breakdown ( catabolic effect )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28600" y="457200"/>
            <a:ext cx="8915400" cy="640080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 On carbohydrate metabolism :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Thyroid hormone increase glucose absorption  from GIT so blood glucose increase after meal , but rapidly fall to normal level again due to increased uptake of glucose by the tissues to be used for energy production .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d. On lipid and cholesterol metabolism :</a:t>
            </a: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They lower blood lipid and cholesterol by  increasing its removal from circulation by the  liver.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e. Stimulate conversion of carotenes </a:t>
            </a:r>
          </a:p>
          <a:p>
            <a:pPr lvl="0"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to vitamin A in the liver .</a:t>
            </a:r>
          </a:p>
          <a:p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2. Effect on growth and development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Thyroid hormones are necessary for growth and maturation of most tissues.</a:t>
            </a:r>
          </a:p>
          <a:p>
            <a:pPr algn="l" rtl="0">
              <a:buNone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 rtl="0">
              <a:buNone/>
            </a:pPr>
            <a:r>
              <a:rPr lang="en-US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3. On CNS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Thyroid hormones are essential for normal brain development during fetal life and in children .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adult , they increase response of 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brain to catecholamines and increase 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activity of reticular activating system</a:t>
            </a:r>
          </a:p>
          <a:p>
            <a:pPr lvl="1" algn="l" rtl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( RAS ) .</a:t>
            </a:r>
          </a:p>
          <a:p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920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سمة Office</vt:lpstr>
      <vt:lpstr>PowerPoint Presentation</vt:lpstr>
      <vt:lpstr> </vt:lpstr>
      <vt:lpstr>PowerPoint Presentation</vt:lpstr>
      <vt:lpstr>Thyroid hormones</vt:lpstr>
      <vt:lpstr>Transport of thyroid hormone </vt:lpstr>
      <vt:lpstr>PowerPoint Presentation</vt:lpstr>
      <vt:lpstr>Actions of T3 and T4  </vt:lpstr>
      <vt:lpstr>PowerPoint Presentation</vt:lpstr>
      <vt:lpstr>PowerPoint Presentation</vt:lpstr>
      <vt:lpstr>PowerPoint Presentation</vt:lpstr>
      <vt:lpstr>PowerPoint Presentation</vt:lpstr>
      <vt:lpstr>Regulation of thyroid hormone  </vt:lpstr>
      <vt:lpstr>Hypothalamic-Pituitary-Thyroid Axis Negative Feedback Mechanism</vt:lpstr>
      <vt:lpstr>PowerPoint Presentation</vt:lpstr>
      <vt:lpstr>PowerPoint Presentation</vt:lpstr>
      <vt:lpstr>PowerPoint Presentation</vt:lpstr>
      <vt:lpstr>Goiter 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</dc:title>
  <dc:creator>Admin Main</dc:creator>
  <cp:lastModifiedBy>razanemad852@gmail.com</cp:lastModifiedBy>
  <cp:revision>261</cp:revision>
  <dcterms:created xsi:type="dcterms:W3CDTF">2011-11-05T22:49:23Z</dcterms:created>
  <dcterms:modified xsi:type="dcterms:W3CDTF">2023-05-08T03:02:36Z</dcterms:modified>
</cp:coreProperties>
</file>