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72" r:id="rId3"/>
    <p:sldId id="259" r:id="rId4"/>
    <p:sldId id="286" r:id="rId5"/>
    <p:sldId id="276" r:id="rId6"/>
    <p:sldId id="257" r:id="rId7"/>
    <p:sldId id="260" r:id="rId8"/>
    <p:sldId id="274" r:id="rId9"/>
    <p:sldId id="261" r:id="rId10"/>
    <p:sldId id="287" r:id="rId11"/>
    <p:sldId id="262" r:id="rId12"/>
    <p:sldId id="275" r:id="rId13"/>
    <p:sldId id="277" r:id="rId14"/>
    <p:sldId id="278" r:id="rId15"/>
    <p:sldId id="280" r:id="rId16"/>
    <p:sldId id="281" r:id="rId17"/>
    <p:sldId id="282" r:id="rId18"/>
    <p:sldId id="289" r:id="rId19"/>
    <p:sldId id="29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3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8" d="100"/>
          <a:sy n="88" d="100"/>
        </p:scale>
        <p:origin x="312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31397-A047-4D15-BDD8-9387F5C10CFD}" type="datetimeFigureOut">
              <a:rPr lang="en-US" smtClean="0"/>
              <a:t>19/04/2023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1B8DF125-6A9A-4F92-84E7-86D51AD8FB6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011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31397-A047-4D15-BDD8-9387F5C10CFD}" type="datetimeFigureOut">
              <a:rPr lang="en-US" smtClean="0"/>
              <a:t>19/04/2023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F125-6A9A-4F92-84E7-86D51AD8FB6E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356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31397-A047-4D15-BDD8-9387F5C10CFD}" type="datetimeFigureOut">
              <a:rPr lang="en-US" smtClean="0"/>
              <a:t>19/04/2023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F125-6A9A-4F92-84E7-86D51AD8FB6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510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31397-A047-4D15-BDD8-9387F5C10CFD}" type="datetimeFigureOut">
              <a:rPr lang="en-US" smtClean="0"/>
              <a:t>19/04/2023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F125-6A9A-4F92-84E7-86D51AD8FB6E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339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31397-A047-4D15-BDD8-9387F5C10CFD}" type="datetimeFigureOut">
              <a:rPr lang="en-US" smtClean="0"/>
              <a:t>19/04/2023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F125-6A9A-4F92-84E7-86D51AD8FB6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9283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31397-A047-4D15-BDD8-9387F5C10CFD}" type="datetimeFigureOut">
              <a:rPr lang="en-US" smtClean="0"/>
              <a:t>19/04/2023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F125-6A9A-4F92-84E7-86D51AD8FB6E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446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31397-A047-4D15-BDD8-9387F5C10CFD}" type="datetimeFigureOut">
              <a:rPr lang="en-US" smtClean="0"/>
              <a:t>19/04/2023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F125-6A9A-4F92-84E7-86D51AD8FB6E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215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31397-A047-4D15-BDD8-9387F5C10CFD}" type="datetimeFigureOut">
              <a:rPr lang="en-US" smtClean="0"/>
              <a:t>19/04/2023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F125-6A9A-4F92-84E7-86D51AD8FB6E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801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31397-A047-4D15-BDD8-9387F5C10CFD}" type="datetimeFigureOut">
              <a:rPr lang="en-US" smtClean="0"/>
              <a:t>19/04/2023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F125-6A9A-4F92-84E7-86D51AD8F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95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31397-A047-4D15-BDD8-9387F5C10CFD}" type="datetimeFigureOut">
              <a:rPr lang="en-US" smtClean="0"/>
              <a:t>19/04/2023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F125-6A9A-4F92-84E7-86D51AD8FB6E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2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8E31397-A047-4D15-BDD8-9387F5C10CFD}" type="datetimeFigureOut">
              <a:rPr lang="en-US" smtClean="0"/>
              <a:t>19/04/2023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DF125-6A9A-4F92-84E7-86D51AD8FB6E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157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31397-A047-4D15-BDD8-9387F5C10CFD}" type="datetimeFigureOut">
              <a:rPr lang="en-US" smtClean="0"/>
              <a:t>19/04/2023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B8DF125-6A9A-4F92-84E7-86D51AD8FB6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183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3965F-7A79-14EF-8BC6-54C417D434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Pleural effusion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B8269B-74D1-D8DC-9E9A-C3177BD478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Mohammad AL </a:t>
            </a:r>
            <a:r>
              <a:rPr lang="en-US" dirty="0" err="1"/>
              <a:t>sarayreh</a:t>
            </a:r>
            <a:endParaRPr lang="en-US" dirty="0"/>
          </a:p>
          <a:p>
            <a:r>
              <a:rPr lang="en-US" dirty="0"/>
              <a:t>Hamzah AL </a:t>
            </a:r>
            <a:r>
              <a:rPr lang="en-US" dirty="0" err="1"/>
              <a:t>adaile</a:t>
            </a:r>
            <a:endParaRPr lang="en-US" dirty="0"/>
          </a:p>
          <a:p>
            <a:r>
              <a:rPr lang="en-US" dirty="0"/>
              <a:t>Mohammad AL </a:t>
            </a:r>
            <a:r>
              <a:rPr lang="en-US" dirty="0" err="1"/>
              <a:t>thnebat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32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DEF18-F8F0-317C-E080-8FED03B88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pc="-5" dirty="0"/>
              <a:t>Composition</a:t>
            </a:r>
            <a:r>
              <a:rPr lang="en-US" b="1" spc="20" dirty="0"/>
              <a:t> </a:t>
            </a:r>
            <a:r>
              <a:rPr lang="en-US" b="1" spc="-5" dirty="0"/>
              <a:t>of </a:t>
            </a:r>
            <a:r>
              <a:rPr lang="en-US" b="1" dirty="0"/>
              <a:t>pleural</a:t>
            </a:r>
            <a:r>
              <a:rPr lang="en-US" b="1" spc="-90" dirty="0"/>
              <a:t> </a:t>
            </a:r>
            <a:r>
              <a:rPr lang="en-US" b="1" spc="-5" dirty="0"/>
              <a:t>fluid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64158-71EA-4180-2C64-A9C6C65AA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581400" cy="4351338"/>
          </a:xfrm>
        </p:spPr>
        <p:txBody>
          <a:bodyPr>
            <a:normAutofit fontScale="92500" lnSpcReduction="20000"/>
          </a:bodyPr>
          <a:lstStyle/>
          <a:p>
            <a:pPr marL="294640" indent="-281940" fontAlgn="auto">
              <a:spcBef>
                <a:spcPts val="1500"/>
              </a:spcBef>
              <a:spcAft>
                <a:spcPts val="0"/>
              </a:spcAft>
              <a:buFont typeface="Arial"/>
              <a:buChar char="•"/>
              <a:tabLst>
                <a:tab pos="294005" algn="l"/>
                <a:tab pos="294640" algn="l"/>
              </a:tabLst>
              <a:defRPr/>
            </a:pPr>
            <a:r>
              <a:rPr lang="en-US" sz="2400" b="1" spc="-80" dirty="0">
                <a:solidFill>
                  <a:srgbClr val="313131"/>
                </a:solidFill>
                <a:latin typeface="Times New Roman"/>
                <a:cs typeface="Times New Roman"/>
              </a:rPr>
              <a:t>Volume </a:t>
            </a:r>
            <a:endParaRPr lang="en-US" sz="2400" dirty="0">
              <a:latin typeface="Times New Roman"/>
              <a:cs typeface="Times New Roman"/>
            </a:endParaRPr>
          </a:p>
          <a:p>
            <a:pPr marL="294640" indent="-281940" fontAlgn="auto">
              <a:spcBef>
                <a:spcPts val="1405"/>
              </a:spcBef>
              <a:spcAft>
                <a:spcPts val="0"/>
              </a:spcAft>
              <a:buFont typeface="Arial"/>
              <a:buChar char="•"/>
              <a:tabLst>
                <a:tab pos="294005" algn="l"/>
                <a:tab pos="294640" algn="l"/>
              </a:tabLst>
              <a:defRPr/>
            </a:pPr>
            <a:r>
              <a:rPr lang="en-US" sz="2400" b="1" dirty="0">
                <a:solidFill>
                  <a:srgbClr val="313131"/>
                </a:solidFill>
                <a:latin typeface="Times New Roman"/>
                <a:cs typeface="Times New Roman"/>
              </a:rPr>
              <a:t>Cells/</a:t>
            </a:r>
            <a:r>
              <a:rPr lang="en-US" sz="2400" b="1" spc="-4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>
                <a:solidFill>
                  <a:srgbClr val="313131"/>
                </a:solidFill>
                <a:latin typeface="Times New Roman"/>
                <a:cs typeface="Times New Roman"/>
              </a:rPr>
              <a:t>mm3</a:t>
            </a:r>
            <a:endParaRPr lang="en-US" sz="2400" dirty="0">
              <a:latin typeface="Times New Roman"/>
              <a:cs typeface="Times New Roman"/>
            </a:endParaRPr>
          </a:p>
          <a:p>
            <a:pPr marL="294005" lvl="1" indent="0" fontAlgn="auto">
              <a:spcBef>
                <a:spcPts val="40"/>
              </a:spcBef>
              <a:spcAft>
                <a:spcPts val="0"/>
              </a:spcAft>
              <a:buClr>
                <a:srgbClr val="848484"/>
              </a:buClr>
              <a:buNone/>
              <a:tabLst>
                <a:tab pos="589915" algn="l"/>
                <a:tab pos="590550" algn="l"/>
              </a:tabLst>
              <a:defRPr/>
            </a:pPr>
            <a:r>
              <a:rPr lang="en-US" sz="2400" b="1" dirty="0">
                <a:solidFill>
                  <a:srgbClr val="313131"/>
                </a:solidFill>
                <a:latin typeface="Times New Roman"/>
                <a:cs typeface="Times New Roman"/>
              </a:rPr>
              <a:t>Mesothelial</a:t>
            </a:r>
            <a:r>
              <a:rPr lang="en-US" sz="2400" b="1" spc="-10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>
                <a:solidFill>
                  <a:srgbClr val="313131"/>
                </a:solidFill>
                <a:latin typeface="Times New Roman"/>
                <a:cs typeface="Times New Roman"/>
              </a:rPr>
              <a:t>cells</a:t>
            </a:r>
            <a:br>
              <a:rPr lang="en-US" sz="2400" b="1" dirty="0">
                <a:solidFill>
                  <a:srgbClr val="313131"/>
                </a:solidFill>
                <a:latin typeface="Times New Roman"/>
                <a:cs typeface="Times New Roman"/>
              </a:rPr>
            </a:br>
            <a:r>
              <a:rPr lang="en-US" sz="2400" b="1" dirty="0">
                <a:solidFill>
                  <a:srgbClr val="313131"/>
                </a:solidFill>
                <a:latin typeface="Times New Roman"/>
                <a:cs typeface="Times New Roman"/>
              </a:rPr>
              <a:t>Monocytes</a:t>
            </a:r>
            <a:endParaRPr lang="en-US" sz="2400" dirty="0">
              <a:latin typeface="Times New Roman"/>
              <a:cs typeface="Times New Roman"/>
            </a:endParaRPr>
          </a:p>
          <a:p>
            <a:pPr marL="294005" lvl="1" indent="0" fontAlgn="auto">
              <a:spcBef>
                <a:spcPts val="5"/>
              </a:spcBef>
              <a:spcAft>
                <a:spcPts val="0"/>
              </a:spcAft>
              <a:buClr>
                <a:srgbClr val="848484"/>
              </a:buClr>
              <a:buNone/>
              <a:tabLst>
                <a:tab pos="589915" algn="l"/>
                <a:tab pos="590550" algn="l"/>
              </a:tabLst>
              <a:defRPr/>
            </a:pPr>
            <a:r>
              <a:rPr lang="en-US" sz="2400" b="1" spc="-30" dirty="0">
                <a:solidFill>
                  <a:srgbClr val="313131"/>
                </a:solidFill>
                <a:latin typeface="Times New Roman"/>
                <a:cs typeface="Times New Roman"/>
              </a:rPr>
              <a:t>Lymphocytes</a:t>
            </a:r>
            <a:endParaRPr lang="en-US" sz="2400" dirty="0">
              <a:latin typeface="Times New Roman"/>
              <a:cs typeface="Times New Roman"/>
            </a:endParaRPr>
          </a:p>
          <a:p>
            <a:pPr marL="294005" lvl="1" indent="0" fontAlgn="auto">
              <a:spcBef>
                <a:spcPts val="0"/>
              </a:spcBef>
              <a:spcAft>
                <a:spcPts val="0"/>
              </a:spcAft>
              <a:buClr>
                <a:srgbClr val="848484"/>
              </a:buClr>
              <a:buNone/>
              <a:tabLst>
                <a:tab pos="589915" algn="l"/>
                <a:tab pos="590550" algn="l"/>
              </a:tabLst>
              <a:defRPr/>
            </a:pPr>
            <a:r>
              <a:rPr lang="en-US" sz="2400" b="1" spc="-35" dirty="0">
                <a:solidFill>
                  <a:srgbClr val="313131"/>
                </a:solidFill>
                <a:latin typeface="Times New Roman"/>
                <a:cs typeface="Times New Roman"/>
              </a:rPr>
              <a:t>PMN’s</a:t>
            </a:r>
            <a:endParaRPr lang="en-US" sz="2400" dirty="0">
              <a:latin typeface="Times New Roman"/>
              <a:cs typeface="Times New Roman"/>
            </a:endParaRPr>
          </a:p>
          <a:p>
            <a:pPr marL="294640" indent="-281940" fontAlgn="auto">
              <a:spcBef>
                <a:spcPts val="1500"/>
              </a:spcBef>
              <a:spcAft>
                <a:spcPts val="0"/>
              </a:spcAft>
              <a:buFont typeface="Arial"/>
              <a:buChar char="•"/>
              <a:tabLst>
                <a:tab pos="294005" algn="l"/>
                <a:tab pos="294640" algn="l"/>
              </a:tabLst>
              <a:defRPr/>
            </a:pPr>
            <a:r>
              <a:rPr lang="en-US" sz="2400" b="1" spc="-15" dirty="0">
                <a:solidFill>
                  <a:srgbClr val="313131"/>
                </a:solidFill>
                <a:latin typeface="Times New Roman"/>
                <a:cs typeface="Times New Roman"/>
              </a:rPr>
              <a:t>Protein</a:t>
            </a:r>
            <a:endParaRPr lang="en-US" sz="2400" dirty="0">
              <a:latin typeface="Times New Roman"/>
              <a:cs typeface="Times New Roman"/>
            </a:endParaRPr>
          </a:p>
          <a:p>
            <a:pPr marL="294640" indent="-281940" fontAlgn="auto">
              <a:spcBef>
                <a:spcPts val="1410"/>
              </a:spcBef>
              <a:spcAft>
                <a:spcPts val="0"/>
              </a:spcAft>
              <a:buFont typeface="Arial"/>
              <a:buChar char="•"/>
              <a:tabLst>
                <a:tab pos="294005" algn="l"/>
                <a:tab pos="294640" algn="l"/>
              </a:tabLst>
              <a:defRPr/>
            </a:pPr>
            <a:r>
              <a:rPr lang="en-US" sz="2400" b="1" spc="-10" dirty="0">
                <a:solidFill>
                  <a:srgbClr val="313131"/>
                </a:solidFill>
                <a:latin typeface="Times New Roman"/>
                <a:cs typeface="Times New Roman"/>
              </a:rPr>
              <a:t>LDH</a:t>
            </a:r>
            <a:endParaRPr lang="en-US" sz="2400" dirty="0">
              <a:latin typeface="Times New Roman"/>
              <a:cs typeface="Times New Roman"/>
            </a:endParaRPr>
          </a:p>
          <a:p>
            <a:pPr marL="294640" indent="-281940" fontAlgn="auto">
              <a:spcBef>
                <a:spcPts val="1390"/>
              </a:spcBef>
              <a:spcAft>
                <a:spcPts val="0"/>
              </a:spcAft>
              <a:buFont typeface="Arial"/>
              <a:buChar char="•"/>
              <a:tabLst>
                <a:tab pos="294005" algn="l"/>
                <a:tab pos="294640" algn="l"/>
              </a:tabLst>
              <a:defRPr/>
            </a:pPr>
            <a:r>
              <a:rPr lang="en-US" sz="2400" b="1" dirty="0">
                <a:solidFill>
                  <a:srgbClr val="313131"/>
                </a:solidFill>
                <a:latin typeface="Times New Roman"/>
                <a:cs typeface="Times New Roman"/>
              </a:rPr>
              <a:t>Glucose</a:t>
            </a:r>
            <a:endParaRPr lang="en-US" sz="2400" dirty="0">
              <a:latin typeface="Times New Roman"/>
              <a:cs typeface="Times New Roman"/>
            </a:endParaRPr>
          </a:p>
          <a:p>
            <a:pPr marL="294640" indent="-281940" fontAlgn="auto">
              <a:spcBef>
                <a:spcPts val="1405"/>
              </a:spcBef>
              <a:spcAft>
                <a:spcPts val="0"/>
              </a:spcAft>
              <a:buFont typeface="Arial"/>
              <a:buChar char="•"/>
              <a:tabLst>
                <a:tab pos="294005" algn="l"/>
                <a:tab pos="294640" algn="l"/>
              </a:tabLst>
              <a:defRPr/>
            </a:pPr>
            <a:r>
              <a:rPr lang="en-US" sz="2400" b="1" spc="-5" dirty="0">
                <a:solidFill>
                  <a:srgbClr val="313131"/>
                </a:solidFill>
                <a:latin typeface="Times New Roman"/>
                <a:cs typeface="Times New Roman"/>
              </a:rPr>
              <a:t>pH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E040434-6D93-AD2C-F8D5-266195A53141}"/>
              </a:ext>
            </a:extLst>
          </p:cNvPr>
          <p:cNvSpPr txBox="1">
            <a:spLocks/>
          </p:cNvSpPr>
          <p:nvPr/>
        </p:nvSpPr>
        <p:spPr>
          <a:xfrm>
            <a:off x="4419600" y="1825625"/>
            <a:ext cx="40862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9000"/>
              </a:lnSpc>
              <a:spcBef>
                <a:spcPts val="100"/>
              </a:spcBef>
              <a:buNone/>
            </a:pPr>
            <a:r>
              <a:rPr lang="en-US" altLang="en-US" sz="1800" b="1" dirty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 mL/kg  </a:t>
            </a:r>
          </a:p>
          <a:p>
            <a:pPr marL="0" indent="0">
              <a:lnSpc>
                <a:spcPct val="149000"/>
              </a:lnSpc>
              <a:spcBef>
                <a:spcPts val="100"/>
              </a:spcBef>
              <a:buNone/>
            </a:pPr>
            <a:r>
              <a:rPr lang="en-US" altLang="en-US" sz="1600" b="1" dirty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– 5000</a:t>
            </a:r>
            <a:br>
              <a:rPr lang="en-US" altLang="en-US" sz="1600" b="1" dirty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600" b="1" dirty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 </a:t>
            </a:r>
            <a:br>
              <a:rPr lang="en-US" altLang="en-US" sz="1600" b="1" dirty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600" b="1" dirty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 </a:t>
            </a:r>
            <a:br>
              <a:rPr lang="en-US" altLang="en-US" sz="1600" b="1" dirty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600" b="1" dirty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  <a:br>
              <a:rPr lang="en-US" altLang="en-US" sz="1600" b="1" dirty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600" b="1" dirty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  <a:endParaRPr lang="en-US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400"/>
              </a:spcBef>
              <a:buNone/>
            </a:pPr>
            <a:r>
              <a:rPr lang="en-US" altLang="en-US" sz="1800" b="1" dirty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1-2 g/dL</a:t>
            </a:r>
            <a:endPara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400"/>
              </a:spcBef>
              <a:buNone/>
            </a:pPr>
            <a:r>
              <a:rPr lang="en-US" altLang="en-US" sz="1800" b="1" dirty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&lt;50% plasma level(105-333IU/L)</a:t>
            </a:r>
            <a:endPara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425"/>
              </a:spcBef>
              <a:buNone/>
            </a:pPr>
            <a:r>
              <a:rPr lang="en-US" altLang="en-US" sz="1800" b="1" dirty="0">
                <a:solidFill>
                  <a:srgbClr val="313131"/>
                </a:solidFill>
                <a:latin typeface="Symbol" panose="05050102010706020507" pitchFamily="18" charset="2"/>
                <a:ea typeface="Symbol" panose="05050102010706020507" pitchFamily="18" charset="2"/>
                <a:cs typeface="Symbol" panose="05050102010706020507" pitchFamily="18" charset="2"/>
              </a:rPr>
              <a:t></a:t>
            </a:r>
            <a:r>
              <a:rPr lang="en-US" altLang="en-US" sz="1800" b="1" dirty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plasma level(90-120)</a:t>
            </a:r>
            <a:endPara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375"/>
              </a:spcBef>
              <a:buNone/>
            </a:pPr>
            <a:r>
              <a:rPr lang="en-US" altLang="en-US" sz="1800" b="1" dirty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≥ plasma level(7.6-7.64)</a:t>
            </a:r>
            <a:endPara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9">
            <a:extLst>
              <a:ext uri="{FF2B5EF4-FFF2-40B4-BE49-F238E27FC236}">
                <a16:creationId xmlns:a16="http://schemas.microsoft.com/office/drawing/2014/main" id="{3F433C44-357F-7A2F-E4B1-9F42B4DC2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4650" y="1864519"/>
            <a:ext cx="3359150" cy="22415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1079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98588-1AC1-4176-70B8-E9EC0320D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Analysis</a:t>
            </a:r>
            <a:br>
              <a:rPr lang="en-US" b="1" dirty="0"/>
            </a:br>
            <a:r>
              <a:rPr lang="en-US" b="1" dirty="0"/>
              <a:t>1. Transudate vs Exudate </a:t>
            </a:r>
          </a:p>
        </p:txBody>
      </p:sp>
      <p:pic>
        <p:nvPicPr>
          <p:cNvPr id="4" name="Picture 2" descr="How to Determine if Pleural Effusion is Exudate or - MEDizzy">
            <a:extLst>
              <a:ext uri="{FF2B5EF4-FFF2-40B4-BE49-F238E27FC236}">
                <a16:creationId xmlns:a16="http://schemas.microsoft.com/office/drawing/2014/main" id="{63D59FF4-A6F7-34CD-FA1A-0F98A76C2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61215"/>
            <a:ext cx="6848476" cy="519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561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FE435-5234-4B9A-BB9E-3D18B6F1C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D6199-57B3-C2EC-0E5A-A02B2D293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Pleural Effusions: Transudate vs. Exudate | Medcomic">
            <a:extLst>
              <a:ext uri="{FF2B5EF4-FFF2-40B4-BE49-F238E27FC236}">
                <a16:creationId xmlns:a16="http://schemas.microsoft.com/office/drawing/2014/main" id="{FBA4DC40-8010-5BBA-745E-952D827B8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1219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818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11A4F-E82E-3BF8-772A-C5E1E4880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Analysis</a:t>
            </a:r>
            <a:br>
              <a:rPr lang="en-US" b="1" dirty="0"/>
            </a:br>
            <a:r>
              <a:rPr lang="en-US" b="1" dirty="0"/>
              <a:t>2. Cell counts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DC672-E938-93B1-2B0A-FE6938F8A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rgbClr val="FF0000"/>
                </a:solidFill>
                <a:highlight>
                  <a:srgbClr val="FFFF00"/>
                </a:highlight>
                <a:latin typeface="StoneSans"/>
              </a:rPr>
              <a:t>A. RBC count </a:t>
            </a:r>
            <a:r>
              <a:rPr lang="en-US" sz="2400" b="1" i="0" u="none" strike="noStrike" baseline="0" dirty="0">
                <a:solidFill>
                  <a:srgbClr val="FF0000"/>
                </a:solidFill>
                <a:highlight>
                  <a:srgbClr val="FFFF00"/>
                </a:highlight>
                <a:latin typeface="SymbolNew-Medium"/>
              </a:rPr>
              <a:t>&gt;</a:t>
            </a:r>
            <a:r>
              <a:rPr lang="en-US" sz="2400" b="1" i="0" u="none" strike="noStrike" baseline="0" dirty="0">
                <a:solidFill>
                  <a:srgbClr val="FF0000"/>
                </a:solidFill>
                <a:highlight>
                  <a:srgbClr val="FFFF00"/>
                </a:highlight>
                <a:latin typeface="StoneSans"/>
              </a:rPr>
              <a:t>100,000/</a:t>
            </a:r>
            <a:r>
              <a:rPr lang="en-US" sz="2400" b="1" i="0" u="none" strike="noStrike" baseline="0" dirty="0">
                <a:solidFill>
                  <a:srgbClr val="FF0000"/>
                </a:solidFill>
                <a:highlight>
                  <a:srgbClr val="FFFF00"/>
                </a:highlight>
                <a:latin typeface="SymbolNew-Medium"/>
              </a:rPr>
              <a:t>μ</a:t>
            </a:r>
            <a:r>
              <a:rPr lang="en-US" sz="2400" b="1" i="0" u="none" strike="noStrike" baseline="0" dirty="0">
                <a:solidFill>
                  <a:srgbClr val="FF0000"/>
                </a:solidFill>
                <a:highlight>
                  <a:srgbClr val="FFFF00"/>
                </a:highlight>
                <a:latin typeface="StoneSans"/>
              </a:rPr>
              <a:t>L suggests:</a:t>
            </a:r>
          </a:p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rgbClr val="241F1F"/>
                </a:solidFill>
                <a:latin typeface="StoneSans"/>
              </a:rPr>
              <a:t>1. Trauma 2. Malignancy 3. Pulmonary embolism with infarction</a:t>
            </a:r>
          </a:p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rgbClr val="FF0000"/>
                </a:solidFill>
                <a:highlight>
                  <a:srgbClr val="FFFF00"/>
                </a:highlight>
                <a:latin typeface="StoneSans"/>
              </a:rPr>
              <a:t>B. WBC count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241F1F"/>
                </a:solidFill>
                <a:latin typeface="SymbolNew-Medium"/>
              </a:rPr>
              <a:t>1. </a:t>
            </a:r>
            <a:r>
              <a:rPr lang="el-GR" sz="2400" b="0" i="0" u="none" strike="noStrike" baseline="0" dirty="0">
                <a:solidFill>
                  <a:srgbClr val="241F1F"/>
                </a:solidFill>
                <a:latin typeface="SymbolNew-Medium"/>
              </a:rPr>
              <a:t>&lt;</a:t>
            </a:r>
            <a:r>
              <a:rPr lang="el-GR" sz="2400" b="0" i="0" u="none" strike="noStrike" baseline="0" dirty="0">
                <a:solidFill>
                  <a:srgbClr val="241F1F"/>
                </a:solidFill>
                <a:latin typeface="StoneSans"/>
              </a:rPr>
              <a:t>1000/</a:t>
            </a:r>
            <a:r>
              <a:rPr lang="el-GR" sz="2400" b="0" i="0" u="none" strike="noStrike" baseline="0" dirty="0">
                <a:solidFill>
                  <a:srgbClr val="241F1F"/>
                </a:solidFill>
                <a:latin typeface="SymbolNew-Medium"/>
              </a:rPr>
              <a:t>μ</a:t>
            </a:r>
            <a:r>
              <a:rPr lang="en-US" sz="2400" b="0" i="0" u="none" strike="noStrike" baseline="0" dirty="0">
                <a:solidFill>
                  <a:srgbClr val="241F1F"/>
                </a:solidFill>
                <a:latin typeface="StoneSans"/>
              </a:rPr>
              <a:t>L suggests </a:t>
            </a:r>
            <a:r>
              <a:rPr lang="en-US" sz="2400" b="1" i="0" u="none" strike="noStrike" baseline="0" dirty="0">
                <a:solidFill>
                  <a:srgbClr val="241F1F"/>
                </a:solidFill>
                <a:latin typeface="StoneSans"/>
              </a:rPr>
              <a:t>transudate</a:t>
            </a:r>
            <a:r>
              <a:rPr lang="en-US" sz="2400" b="0" i="0" u="none" strike="noStrike" baseline="0" dirty="0">
                <a:solidFill>
                  <a:srgbClr val="241F1F"/>
                </a:solidFill>
                <a:latin typeface="StoneSans"/>
              </a:rPr>
              <a:t> 2. </a:t>
            </a:r>
            <a:r>
              <a:rPr lang="el-GR" sz="2400" b="0" i="0" u="none" strike="noStrike" baseline="0" dirty="0">
                <a:solidFill>
                  <a:srgbClr val="241F1F"/>
                </a:solidFill>
                <a:latin typeface="SymbolNew-Medium"/>
              </a:rPr>
              <a:t>&gt;</a:t>
            </a:r>
            <a:r>
              <a:rPr lang="el-GR" sz="2400" b="0" i="0" u="none" strike="noStrike" baseline="0" dirty="0">
                <a:solidFill>
                  <a:srgbClr val="241F1F"/>
                </a:solidFill>
                <a:latin typeface="StoneSans"/>
              </a:rPr>
              <a:t>1000/</a:t>
            </a:r>
            <a:r>
              <a:rPr lang="el-GR" sz="2400" b="0" i="0" u="none" strike="noStrike" baseline="0" dirty="0">
                <a:solidFill>
                  <a:srgbClr val="241F1F"/>
                </a:solidFill>
                <a:latin typeface="SymbolNew-Medium"/>
              </a:rPr>
              <a:t>μ</a:t>
            </a:r>
            <a:r>
              <a:rPr lang="en-US" sz="2400" b="0" i="0" u="none" strike="noStrike" baseline="0" dirty="0">
                <a:solidFill>
                  <a:srgbClr val="241F1F"/>
                </a:solidFill>
                <a:latin typeface="StoneSans"/>
              </a:rPr>
              <a:t>L suggests </a:t>
            </a:r>
            <a:r>
              <a:rPr lang="en-US" sz="2400" b="1" i="0" u="none" strike="noStrike" baseline="0" dirty="0">
                <a:solidFill>
                  <a:srgbClr val="241F1F"/>
                </a:solidFill>
                <a:latin typeface="StoneSans"/>
              </a:rPr>
              <a:t>exudate</a:t>
            </a:r>
          </a:p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rgbClr val="FF0000"/>
                </a:solidFill>
                <a:highlight>
                  <a:srgbClr val="FFFF00"/>
                </a:highlight>
                <a:latin typeface="StoneSans"/>
              </a:rPr>
              <a:t>C. WBC differential</a:t>
            </a:r>
          </a:p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rgbClr val="241F1F"/>
                </a:solidFill>
                <a:latin typeface="SymbolNew-Medium"/>
              </a:rPr>
              <a:t>1. &gt;</a:t>
            </a:r>
            <a:r>
              <a:rPr lang="en-US" sz="2400" b="1" i="0" u="none" strike="noStrike" baseline="0" dirty="0">
                <a:solidFill>
                  <a:srgbClr val="241F1F"/>
                </a:solidFill>
                <a:latin typeface="StoneSans"/>
              </a:rPr>
              <a:t>10,000 neutrophils/</a:t>
            </a:r>
            <a:r>
              <a:rPr lang="en-US" sz="2400" b="1" i="0" u="none" strike="noStrike" baseline="0" dirty="0">
                <a:solidFill>
                  <a:srgbClr val="241F1F"/>
                </a:solidFill>
                <a:latin typeface="SymbolNew-Medium"/>
              </a:rPr>
              <a:t>μ</a:t>
            </a:r>
            <a:r>
              <a:rPr lang="en-US" sz="2400" b="1" i="0" u="none" strike="noStrike" baseline="0" dirty="0">
                <a:solidFill>
                  <a:srgbClr val="241F1F"/>
                </a:solidFill>
                <a:latin typeface="StoneSans"/>
              </a:rPr>
              <a:t>L</a:t>
            </a:r>
            <a:r>
              <a:rPr lang="en-US" sz="2400" b="0" i="0" u="none" strike="noStrike" baseline="0" dirty="0">
                <a:solidFill>
                  <a:srgbClr val="241F1F"/>
                </a:solidFill>
                <a:latin typeface="StoneSans"/>
              </a:rPr>
              <a:t> suggests </a:t>
            </a:r>
            <a:r>
              <a:rPr lang="en-US" sz="2400" b="1" i="0" u="none" strike="noStrike" baseline="0" dirty="0">
                <a:solidFill>
                  <a:srgbClr val="241F1F"/>
                </a:solidFill>
                <a:latin typeface="StoneSans"/>
              </a:rPr>
              <a:t>parapneumonic effusion or empyema</a:t>
            </a:r>
            <a:r>
              <a:rPr lang="en-US" sz="2400" dirty="0">
                <a:solidFill>
                  <a:srgbClr val="241F1F"/>
                </a:solidFill>
                <a:latin typeface="StoneSans"/>
              </a:rPr>
              <a:t>.</a:t>
            </a:r>
          </a:p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rgbClr val="241F1F"/>
                </a:solidFill>
                <a:latin typeface="SymbolNew-Medium"/>
              </a:rPr>
              <a:t>2. &gt;</a:t>
            </a:r>
            <a:r>
              <a:rPr lang="en-US" sz="2400" b="1" i="0" u="none" strike="noStrike" baseline="0" dirty="0">
                <a:solidFill>
                  <a:srgbClr val="241F1F"/>
                </a:solidFill>
                <a:latin typeface="StoneSans"/>
              </a:rPr>
              <a:t>50% lymphocytes </a:t>
            </a:r>
            <a:r>
              <a:rPr lang="en-US" sz="2400" b="0" i="0" u="none" strike="noStrike" baseline="0" dirty="0">
                <a:solidFill>
                  <a:srgbClr val="241F1F"/>
                </a:solidFill>
                <a:latin typeface="StoneSans"/>
              </a:rPr>
              <a:t>suggests </a:t>
            </a:r>
            <a:r>
              <a:rPr lang="en-US" sz="2400" b="1" i="0" u="none" strike="noStrike" baseline="0" dirty="0">
                <a:solidFill>
                  <a:srgbClr val="241F1F"/>
                </a:solidFill>
                <a:latin typeface="StoneSans"/>
              </a:rPr>
              <a:t>tuberculosis or malignancy. </a:t>
            </a:r>
          </a:p>
        </p:txBody>
      </p:sp>
    </p:spTree>
    <p:extLst>
      <p:ext uri="{BB962C8B-B14F-4D97-AF65-F5344CB8AC3E}">
        <p14:creationId xmlns:p14="http://schemas.microsoft.com/office/powerpoint/2010/main" val="2215671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011B-4D7F-DF89-99E4-9D86319C5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Analysis</a:t>
            </a:r>
            <a:br>
              <a:rPr lang="en-US" b="1" dirty="0"/>
            </a:br>
            <a:r>
              <a:rPr lang="en-US" b="1" dirty="0"/>
              <a:t>3. Glucose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2DB4B-8D6C-8674-4A05-0160F5246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Glucose &lt;60 mg/dL suggests: </a:t>
            </a:r>
            <a:r>
              <a:rPr lang="en-US" b="1" dirty="0"/>
              <a:t>used by the cells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1. Parapneumonic effusion </a:t>
            </a:r>
            <a:br>
              <a:rPr lang="en-US" dirty="0"/>
            </a:br>
            <a:r>
              <a:rPr lang="en-US" dirty="0"/>
              <a:t>2. Empyema </a:t>
            </a:r>
            <a:br>
              <a:rPr lang="en-US" dirty="0"/>
            </a:br>
            <a:r>
              <a:rPr lang="en-US" dirty="0"/>
              <a:t>3. Rheumatoid pleurisy </a:t>
            </a:r>
            <a:br>
              <a:rPr lang="en-US" dirty="0"/>
            </a:br>
            <a:r>
              <a:rPr lang="en-US" dirty="0"/>
              <a:t>4. Malignant effusion</a:t>
            </a:r>
            <a:br>
              <a:rPr lang="en-US" dirty="0"/>
            </a:br>
            <a:r>
              <a:rPr lang="en-US" dirty="0"/>
              <a:t>5. Tuberculous pleuritis</a:t>
            </a:r>
          </a:p>
        </p:txBody>
      </p:sp>
    </p:spTree>
    <p:extLst>
      <p:ext uri="{BB962C8B-B14F-4D97-AF65-F5344CB8AC3E}">
        <p14:creationId xmlns:p14="http://schemas.microsoft.com/office/powerpoint/2010/main" val="1342619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011B-4D7F-DF89-99E4-9D86319C5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Analysis</a:t>
            </a:r>
            <a:br>
              <a:rPr lang="en-US" b="1" dirty="0"/>
            </a:br>
            <a:r>
              <a:rPr lang="en-US" b="1" dirty="0"/>
              <a:t>4. pH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2DB4B-8D6C-8674-4A05-0160F5246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i="0" u="none" strike="noStrike" baseline="0" dirty="0">
                <a:solidFill>
                  <a:srgbClr val="FF0000"/>
                </a:solidFill>
                <a:highlight>
                  <a:srgbClr val="FFFF00"/>
                </a:highlight>
                <a:latin typeface="StoneSans"/>
              </a:rPr>
              <a:t>pH </a:t>
            </a:r>
            <a:r>
              <a:rPr lang="en-US" b="1" i="0" u="none" strike="noStrike" baseline="0" dirty="0">
                <a:solidFill>
                  <a:srgbClr val="FF0000"/>
                </a:solidFill>
                <a:highlight>
                  <a:srgbClr val="FFFF00"/>
                </a:highlight>
                <a:latin typeface="SymbolNew-Medium"/>
              </a:rPr>
              <a:t>&lt;</a:t>
            </a:r>
            <a:r>
              <a:rPr lang="en-US" b="1" i="0" u="none" strike="noStrike" baseline="0" dirty="0">
                <a:solidFill>
                  <a:srgbClr val="FF0000"/>
                </a:solidFill>
                <a:highlight>
                  <a:srgbClr val="FFFF00"/>
                </a:highlight>
                <a:latin typeface="StoneSans"/>
              </a:rPr>
              <a:t>7.2 suggests:</a:t>
            </a:r>
          </a:p>
          <a:p>
            <a:pPr marL="0" indent="0" algn="l">
              <a:buNone/>
            </a:pPr>
            <a:r>
              <a:rPr lang="en-US" b="0" i="0" u="none" strike="noStrike" baseline="0" dirty="0">
                <a:solidFill>
                  <a:srgbClr val="241F1F"/>
                </a:solidFill>
                <a:latin typeface="StoneSans"/>
              </a:rPr>
              <a:t>1. Complicated parapneumonic effusion</a:t>
            </a:r>
          </a:p>
          <a:p>
            <a:pPr marL="0" indent="0" algn="l">
              <a:buNone/>
            </a:pPr>
            <a:r>
              <a:rPr lang="en-US" b="0" i="0" u="none" strike="noStrike" baseline="0" dirty="0">
                <a:solidFill>
                  <a:srgbClr val="241F1F"/>
                </a:solidFill>
                <a:latin typeface="StoneSans"/>
              </a:rPr>
              <a:t>2. Empyema</a:t>
            </a:r>
          </a:p>
          <a:p>
            <a:pPr marL="0" indent="0" algn="l">
              <a:buNone/>
            </a:pPr>
            <a:r>
              <a:rPr lang="en-US" b="0" i="0" u="none" strike="noStrike" baseline="0" dirty="0">
                <a:solidFill>
                  <a:srgbClr val="241F1F"/>
                </a:solidFill>
                <a:latin typeface="StoneSans"/>
              </a:rPr>
              <a:t>3. Esophageal rupture</a:t>
            </a:r>
          </a:p>
          <a:p>
            <a:pPr marL="0" indent="0" algn="l">
              <a:buNone/>
            </a:pPr>
            <a:r>
              <a:rPr lang="en-US" b="0" i="0" u="none" strike="noStrike" baseline="0" dirty="0">
                <a:solidFill>
                  <a:srgbClr val="241F1F"/>
                </a:solidFill>
                <a:latin typeface="StoneSans"/>
              </a:rPr>
              <a:t>4. Rheumatoid pleurisy</a:t>
            </a:r>
          </a:p>
          <a:p>
            <a:pPr marL="0" indent="0" algn="l">
              <a:buNone/>
            </a:pPr>
            <a:r>
              <a:rPr lang="en-US" b="0" i="0" u="none" strike="noStrike" baseline="0" dirty="0">
                <a:solidFill>
                  <a:srgbClr val="241F1F"/>
                </a:solidFill>
                <a:latin typeface="StoneSans"/>
              </a:rPr>
              <a:t>5. Malignant effusion</a:t>
            </a:r>
          </a:p>
          <a:p>
            <a:pPr algn="l"/>
            <a:r>
              <a:rPr lang="en-US" b="1" i="0" u="none" strike="noStrike" baseline="0" dirty="0">
                <a:solidFill>
                  <a:srgbClr val="FF0000"/>
                </a:solidFill>
                <a:highlight>
                  <a:srgbClr val="FFFF00"/>
                </a:highlight>
                <a:latin typeface="StoneSans"/>
              </a:rPr>
              <a:t>pH </a:t>
            </a:r>
            <a:r>
              <a:rPr lang="en-US" b="1" i="0" u="none" strike="noStrike" baseline="0" dirty="0">
                <a:solidFill>
                  <a:srgbClr val="FF0000"/>
                </a:solidFill>
                <a:highlight>
                  <a:srgbClr val="FFFF00"/>
                </a:highlight>
                <a:latin typeface="SymbolNew-Medium"/>
              </a:rPr>
              <a:t>&gt;</a:t>
            </a:r>
            <a:r>
              <a:rPr lang="en-US" b="1" i="0" u="none" strike="noStrike" baseline="0" dirty="0">
                <a:solidFill>
                  <a:srgbClr val="FF0000"/>
                </a:solidFill>
                <a:highlight>
                  <a:srgbClr val="FFFF00"/>
                </a:highlight>
                <a:latin typeface="StoneSans"/>
              </a:rPr>
              <a:t>7.8 suggests </a:t>
            </a:r>
            <a:r>
              <a:rPr lang="en-US" b="0" i="1" u="none" strike="noStrike" baseline="0" dirty="0">
                <a:solidFill>
                  <a:srgbClr val="241F1F"/>
                </a:solidFill>
                <a:latin typeface="StoneSans-Italic"/>
              </a:rPr>
              <a:t>Proteus </a:t>
            </a:r>
            <a:r>
              <a:rPr lang="en-US" b="0" i="0" u="none" strike="noStrike" baseline="0" dirty="0">
                <a:solidFill>
                  <a:srgbClr val="241F1F"/>
                </a:solidFill>
                <a:latin typeface="StoneSans"/>
              </a:rPr>
              <a:t>infection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84639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011B-4D7F-DF89-99E4-9D86319C5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Analysis</a:t>
            </a:r>
            <a:br>
              <a:rPr lang="en-US" b="1" dirty="0"/>
            </a:br>
            <a:r>
              <a:rPr lang="en-US" b="1" dirty="0"/>
              <a:t>5. Specific tests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2DB4B-8D6C-8674-4A05-0160F5246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/>
            <a:r>
              <a:rPr lang="en-US" sz="3600" b="1" i="0" u="none" strike="noStrike" baseline="0" dirty="0">
                <a:solidFill>
                  <a:srgbClr val="FF0000"/>
                </a:solidFill>
                <a:highlight>
                  <a:srgbClr val="FFFF00"/>
                </a:highlight>
                <a:latin typeface="StoneSans"/>
              </a:rPr>
              <a:t>Amylase:</a:t>
            </a:r>
            <a:r>
              <a:rPr lang="en-US" sz="3600" b="1" i="0" u="none" strike="noStrike" baseline="0" dirty="0">
                <a:solidFill>
                  <a:srgbClr val="FF0000"/>
                </a:solidFill>
                <a:latin typeface="StoneSans"/>
              </a:rPr>
              <a:t> </a:t>
            </a:r>
            <a:r>
              <a:rPr lang="en-US" sz="3600" b="0" i="0" u="none" strike="noStrike" baseline="0" dirty="0">
                <a:solidFill>
                  <a:srgbClr val="241F1F"/>
                </a:solidFill>
                <a:latin typeface="StoneSans"/>
              </a:rPr>
              <a:t> Pancreatic disease and esophageal rupture</a:t>
            </a:r>
            <a:endParaRPr lang="en-US" sz="3600" b="1" i="0" u="none" strike="noStrike" baseline="0" dirty="0">
              <a:solidFill>
                <a:srgbClr val="FF0000"/>
              </a:solidFill>
              <a:highlight>
                <a:srgbClr val="FFFF00"/>
              </a:highlight>
              <a:latin typeface="StoneSans"/>
            </a:endParaRPr>
          </a:p>
          <a:p>
            <a:pPr algn="l"/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StoneSans"/>
              </a:rPr>
              <a:t>Triglycerides:</a:t>
            </a:r>
            <a:r>
              <a:rPr lang="en-US" sz="3600" b="1" dirty="0">
                <a:solidFill>
                  <a:srgbClr val="FF0000"/>
                </a:solidFill>
                <a:latin typeface="StoneSans"/>
              </a:rPr>
              <a:t> </a:t>
            </a:r>
            <a:r>
              <a:rPr lang="en-US" sz="3600" b="0" i="0" u="none" strike="noStrike" baseline="0" dirty="0">
                <a:solidFill>
                  <a:srgbClr val="241F1F"/>
                </a:solidFill>
                <a:latin typeface="StoneSans"/>
              </a:rPr>
              <a:t>Thoracic duct rupture</a:t>
            </a:r>
            <a:endParaRPr lang="en-US" sz="3600" b="1" dirty="0">
              <a:solidFill>
                <a:srgbClr val="FF0000"/>
              </a:solidFill>
              <a:highlight>
                <a:srgbClr val="FFFF00"/>
              </a:highlight>
              <a:latin typeface="StoneSans"/>
            </a:endParaRPr>
          </a:p>
          <a:p>
            <a:pPr algn="l"/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StoneSans"/>
              </a:rPr>
              <a:t>ANA:</a:t>
            </a:r>
            <a:r>
              <a:rPr lang="en-US" sz="3600" b="1" dirty="0">
                <a:solidFill>
                  <a:srgbClr val="FF0000"/>
                </a:solidFill>
                <a:latin typeface="StoneSans"/>
              </a:rPr>
              <a:t> </a:t>
            </a:r>
            <a:r>
              <a:rPr lang="en-US" sz="3600" b="0" i="0" u="none" strike="noStrike" baseline="0" dirty="0">
                <a:solidFill>
                  <a:srgbClr val="241F1F"/>
                </a:solidFill>
                <a:latin typeface="StoneSans"/>
              </a:rPr>
              <a:t>SLE</a:t>
            </a:r>
            <a:endParaRPr lang="en-US" sz="3600" b="1" dirty="0">
              <a:solidFill>
                <a:srgbClr val="FF0000"/>
              </a:solidFill>
              <a:highlight>
                <a:srgbClr val="FFFF00"/>
              </a:highlight>
              <a:latin typeface="StoneSans"/>
            </a:endParaRPr>
          </a:p>
          <a:p>
            <a:pPr algn="l"/>
            <a:r>
              <a:rPr lang="en-US" sz="3600" b="1" i="0" u="none" strike="noStrike" baseline="0" dirty="0">
                <a:solidFill>
                  <a:srgbClr val="FF0000"/>
                </a:solidFill>
                <a:highlight>
                  <a:srgbClr val="FFFF00"/>
                </a:highlight>
                <a:latin typeface="StoneSans"/>
              </a:rPr>
              <a:t>Adenosine deaminase:</a:t>
            </a:r>
            <a:r>
              <a:rPr lang="en-US" sz="3600" b="1" i="0" u="none" strike="noStrike" baseline="0" dirty="0">
                <a:solidFill>
                  <a:srgbClr val="FF0000"/>
                </a:solidFill>
                <a:latin typeface="StoneSans"/>
              </a:rPr>
              <a:t> </a:t>
            </a:r>
            <a:r>
              <a:rPr lang="en-US" sz="3600" dirty="0">
                <a:solidFill>
                  <a:srgbClr val="241F1F"/>
                </a:solidFill>
                <a:latin typeface="StoneSans"/>
              </a:rPr>
              <a:t> </a:t>
            </a:r>
            <a:r>
              <a:rPr lang="en-US" sz="3600" b="0" i="0" u="none" strike="noStrike" baseline="0" dirty="0">
                <a:solidFill>
                  <a:srgbClr val="241F1F"/>
                </a:solidFill>
                <a:latin typeface="StoneSans"/>
              </a:rPr>
              <a:t>TB</a:t>
            </a:r>
            <a:endParaRPr lang="en-US" sz="3600" b="1" i="0" u="none" strike="noStrike" baseline="0" dirty="0">
              <a:solidFill>
                <a:srgbClr val="FF0000"/>
              </a:solidFill>
              <a:highlight>
                <a:srgbClr val="FFFF00"/>
              </a:highlight>
              <a:latin typeface="StoneSans"/>
            </a:endParaRPr>
          </a:p>
          <a:p>
            <a:pPr algn="l"/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StoneSans"/>
              </a:rPr>
              <a:t>Interferon gamma:</a:t>
            </a:r>
            <a:r>
              <a:rPr lang="en-US" sz="3600" b="1" dirty="0">
                <a:solidFill>
                  <a:srgbClr val="FF0000"/>
                </a:solidFill>
                <a:latin typeface="StoneSans"/>
              </a:rPr>
              <a:t> </a:t>
            </a:r>
            <a:r>
              <a:rPr lang="en-US" sz="3600" b="0" i="0" u="none" strike="noStrike" baseline="0" dirty="0">
                <a:solidFill>
                  <a:srgbClr val="241F1F"/>
                </a:solidFill>
                <a:latin typeface="StoneSans"/>
              </a:rPr>
              <a:t>TB</a:t>
            </a:r>
            <a:endParaRPr lang="en-US" sz="3600" b="1" i="0" u="none" strike="noStrike" baseline="0" dirty="0">
              <a:solidFill>
                <a:srgbClr val="FF0000"/>
              </a:solidFill>
              <a:highlight>
                <a:srgbClr val="FFFF00"/>
              </a:highlight>
              <a:latin typeface="StoneSans"/>
            </a:endParaRPr>
          </a:p>
        </p:txBody>
      </p:sp>
    </p:spTree>
    <p:extLst>
      <p:ext uri="{BB962C8B-B14F-4D97-AF65-F5344CB8AC3E}">
        <p14:creationId xmlns:p14="http://schemas.microsoft.com/office/powerpoint/2010/main" val="1819572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D8A42-9253-F381-38FE-507B9BD18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28073-A595-56C1-5F4C-096025667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B06B3F-6419-4957-05EB-E63B9D7CF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780993"/>
            <a:ext cx="10325100" cy="401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92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4ED5C-478F-7177-E4D8-E4C4FE9D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725"/>
            <a:ext cx="10515600" cy="5588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2A9DA-1CD5-279B-2EAF-A735731F3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44525"/>
            <a:ext cx="10515600" cy="37084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Treat the cause </a:t>
            </a:r>
            <a:r>
              <a:rPr lang="en-US" dirty="0"/>
              <a:t>(HF&gt; diuretics, pneumonia&gt; antibiotics, hypoalbuminemia&gt; albumin, TB&gt; antituberculosis)</a:t>
            </a:r>
          </a:p>
          <a:p>
            <a:pPr marL="514350" indent="-514350">
              <a:buAutoNum type="arabicPeriod"/>
            </a:pPr>
            <a:r>
              <a:rPr lang="en-US" dirty="0"/>
              <a:t>If it is severe and huge pleural effusion&gt; 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chest tube</a:t>
            </a:r>
            <a:r>
              <a:rPr lang="en-US" dirty="0"/>
              <a:t> and connected with one-way valve bag or under water seal.</a:t>
            </a:r>
          </a:p>
          <a:p>
            <a:pPr marL="514350" indent="-514350">
              <a:buAutoNum type="arabicPeriod"/>
            </a:pPr>
            <a:r>
              <a:rPr lang="en-US" dirty="0"/>
              <a:t>Failure to drain with a single small-bore tube  should also lead to thoracic surgery consultation to  avoid delays in case 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video assisted thoracoscopy  (VATS).</a:t>
            </a:r>
          </a:p>
          <a:p>
            <a:pPr marL="514350" indent="-514350">
              <a:buAutoNum type="arabicPeriod"/>
            </a:pPr>
            <a:r>
              <a:rPr lang="en-US" dirty="0"/>
              <a:t>Recurrent pleural effusion: 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Chemical pleurodesis</a:t>
            </a:r>
          </a:p>
        </p:txBody>
      </p:sp>
      <p:grpSp>
        <p:nvGrpSpPr>
          <p:cNvPr id="4" name="object 3">
            <a:extLst>
              <a:ext uri="{FF2B5EF4-FFF2-40B4-BE49-F238E27FC236}">
                <a16:creationId xmlns:a16="http://schemas.microsoft.com/office/drawing/2014/main" id="{8B83E3C6-9101-40C9-BCB4-0CF57E4FCA95}"/>
              </a:ext>
            </a:extLst>
          </p:cNvPr>
          <p:cNvGrpSpPr>
            <a:grpSpLocks/>
          </p:cNvGrpSpPr>
          <p:nvPr/>
        </p:nvGrpSpPr>
        <p:grpSpPr bwMode="auto">
          <a:xfrm>
            <a:off x="104775" y="4945062"/>
            <a:ext cx="3067050" cy="1827213"/>
            <a:chOff x="990600" y="3238498"/>
            <a:chExt cx="6400800" cy="3619500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AB155F03-32B4-681E-913D-FF055BB9D3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0600" y="3238498"/>
              <a:ext cx="2628900" cy="36195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D1F9FC84-8E6B-29B2-F1B5-5F9A442B3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3241546"/>
              <a:ext cx="2819400" cy="3616451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7" name="object 3">
            <a:extLst>
              <a:ext uri="{FF2B5EF4-FFF2-40B4-BE49-F238E27FC236}">
                <a16:creationId xmlns:a16="http://schemas.microsoft.com/office/drawing/2014/main" id="{E4B53C7B-C847-6552-575A-8F946D096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1425" y="4322103"/>
            <a:ext cx="2305050" cy="253589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AC84ED-0250-7A70-A2EC-85ACD4D973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6074" y="4389576"/>
            <a:ext cx="4448175" cy="243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51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F9C62-6112-0447-ADDF-171D9205F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0294"/>
            <a:ext cx="10515600" cy="5786670"/>
          </a:xfrm>
          <a:blipFill dpi="0" rotWithShape="1">
            <a:blip r:embed="rId2"/>
            <a:srcRect/>
            <a:tile tx="0" ty="0" sx="100000" sy="100000" flip="none" algn="tl"/>
          </a:blipFill>
          <a:effectLst>
            <a:reflection endPos="0" dist="50800" dir="5400000" sy="-100000" algn="bl" rotWithShape="0"/>
          </a:effectLst>
        </p:spPr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sz="7200" dirty="0">
                <a:solidFill>
                  <a:schemeClr val="bg2">
                    <a:lumMod val="10000"/>
                  </a:schemeClr>
                </a:solidFill>
                <a:effectLst>
                  <a:glow>
                    <a:schemeClr val="accent1">
                      <a:alpha val="40000"/>
                    </a:schemeClr>
                  </a:glow>
                  <a:reflection endPos="0" dist="50800" dir="5400000" sy="-100000" algn="bl" rotWithShape="0"/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Thanks for listening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055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D7AA6-1ABD-304E-A092-FD2E01E70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7026"/>
            <a:ext cx="6648450" cy="12827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Pleural effusion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E373E-E796-44AF-82BA-58CD7D25E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758950"/>
            <a:ext cx="6915150" cy="5099050"/>
          </a:xfrm>
        </p:spPr>
        <p:txBody>
          <a:bodyPr>
            <a:normAutofit/>
          </a:bodyPr>
          <a:lstStyle/>
          <a:p>
            <a:r>
              <a:rPr lang="en-US" dirty="0"/>
              <a:t>Presence of fluid inside pleural cavity not inside the alveoli. </a:t>
            </a:r>
          </a:p>
          <a:p>
            <a:r>
              <a:rPr lang="en-US" b="1" dirty="0">
                <a:solidFill>
                  <a:srgbClr val="FF0000"/>
                </a:solidFill>
              </a:rPr>
              <a:t>Symptom: </a:t>
            </a:r>
            <a:r>
              <a:rPr lang="en-US" dirty="0"/>
              <a:t>SOB!</a:t>
            </a:r>
          </a:p>
          <a:p>
            <a:r>
              <a:rPr lang="en-US" b="1" dirty="0">
                <a:solidFill>
                  <a:srgbClr val="FF0000"/>
                </a:solidFill>
              </a:rPr>
              <a:t>Physical examination: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1. Palpation: decrease tactile fremitus </a:t>
            </a:r>
            <a:br>
              <a:rPr lang="en-US" dirty="0"/>
            </a:br>
            <a:r>
              <a:rPr lang="en-US" dirty="0"/>
              <a:t>2. Percussion: dull </a:t>
            </a:r>
            <a:br>
              <a:rPr lang="en-US" dirty="0"/>
            </a:br>
            <a:r>
              <a:rPr lang="en-US" dirty="0"/>
              <a:t>3. Auscultation: absence breath sound </a:t>
            </a:r>
          </a:p>
          <a:p>
            <a:r>
              <a:rPr lang="en-US" b="1" dirty="0">
                <a:solidFill>
                  <a:srgbClr val="FF0000"/>
                </a:solidFill>
              </a:rPr>
              <a:t>Chest x-ray findings: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1. Obliteration of costophrenic angle</a:t>
            </a:r>
            <a:br>
              <a:rPr lang="en-US" dirty="0"/>
            </a:br>
            <a:r>
              <a:rPr lang="en-US" dirty="0"/>
              <a:t>2. Meniscus sign “concave line obscuring the costophrenic angle”.</a:t>
            </a:r>
          </a:p>
          <a:p>
            <a:endParaRPr lang="en-US" dirty="0"/>
          </a:p>
        </p:txBody>
      </p:sp>
      <p:pic>
        <p:nvPicPr>
          <p:cNvPr id="8194" name="Picture 2" descr="Pleural effusion | Radiology Case | Radiopaedia.org">
            <a:extLst>
              <a:ext uri="{FF2B5EF4-FFF2-40B4-BE49-F238E27FC236}">
                <a16:creationId xmlns:a16="http://schemas.microsoft.com/office/drawing/2014/main" id="{0E982259-913E-9882-8BDC-CD0D84EE2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925" y="2899389"/>
            <a:ext cx="3848100" cy="379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1693AB-1DE5-0A38-92B5-EE83A4B1C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2925" y="0"/>
            <a:ext cx="4029075" cy="289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10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96815E7-556D-720E-3D05-5E474A9795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8038" y="404814"/>
            <a:ext cx="6786562" cy="757237"/>
          </a:xfrm>
        </p:spPr>
        <p:txBody>
          <a:bodyPr vert="horz" lIns="91440" tIns="12700" rIns="91440" bIns="45720" rtlCol="0" anchor="ctr">
            <a:norm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b="1" spc="-20" dirty="0">
                <a:latin typeface="Carlito"/>
                <a:cs typeface="Carlito"/>
              </a:rPr>
              <a:t>More </a:t>
            </a:r>
            <a:r>
              <a:rPr b="1" spc="-5" dirty="0">
                <a:latin typeface="Carlito"/>
                <a:cs typeface="Carlito"/>
              </a:rPr>
              <a:t>Definitions</a:t>
            </a:r>
            <a:r>
              <a:rPr b="1" spc="-140" dirty="0">
                <a:latin typeface="Carlito"/>
                <a:cs typeface="Carlito"/>
              </a:rPr>
              <a:t> </a:t>
            </a:r>
            <a:r>
              <a:rPr b="1" dirty="0">
                <a:latin typeface="Carlito"/>
                <a:cs typeface="Carlito"/>
              </a:rPr>
              <a:t>?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E03B183A-2FBF-C7B3-7097-90011E4C21EA}"/>
              </a:ext>
            </a:extLst>
          </p:cNvPr>
          <p:cNvSpPr txBox="1"/>
          <p:nvPr/>
        </p:nvSpPr>
        <p:spPr>
          <a:xfrm>
            <a:off x="404812" y="1724025"/>
            <a:ext cx="11382375" cy="2793329"/>
          </a:xfrm>
          <a:prstGeom prst="rect">
            <a:avLst/>
          </a:prstGeom>
        </p:spPr>
        <p:txBody>
          <a:bodyPr wrap="square" lIns="0" tIns="57785" rIns="0" bIns="0">
            <a:spAutoFit/>
          </a:bodyPr>
          <a:lstStyle>
            <a:lvl1pPr marL="355600" indent="-3429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3000"/>
              </a:lnSpc>
              <a:buClr>
                <a:srgbClr val="FFFFFF"/>
              </a:buClr>
              <a:buFontTx/>
              <a:buChar char="•"/>
            </a:pPr>
            <a:r>
              <a:rPr lang="en-US" altLang="en-US" sz="28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Loculated Effusion : </a:t>
            </a:r>
            <a:r>
              <a:rPr lang="en-US" altLang="en-US" sz="2800" dirty="0">
                <a:solidFill>
                  <a:srgbClr val="252525"/>
                </a:solidFill>
                <a:latin typeface="Arial" panose="020B0604020202020204" pitchFamily="34" charset="0"/>
              </a:rPr>
              <a:t>Fluid anatomically confined and  not freely flowing in the pleural space when there are  adhesions between the visceral and the parietal  pleura .</a:t>
            </a:r>
            <a:endParaRPr lang="en-US" altLang="en-US" sz="2800" dirty="0">
              <a:latin typeface="Arial" panose="020B0604020202020204" pitchFamily="34" charset="0"/>
            </a:endParaRPr>
          </a:p>
          <a:p>
            <a:pPr>
              <a:spcBef>
                <a:spcPts val="25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altLang="en-US" sz="3300" dirty="0">
              <a:latin typeface="Arial" panose="020B0604020202020204" pitchFamily="34" charset="0"/>
            </a:endParaRPr>
          </a:p>
          <a:p>
            <a:pPr>
              <a:lnSpc>
                <a:spcPts val="3000"/>
              </a:lnSpc>
              <a:buClr>
                <a:srgbClr val="FFFFFF"/>
              </a:buClr>
              <a:buFontTx/>
              <a:buChar char="•"/>
            </a:pPr>
            <a:r>
              <a:rPr lang="en-US" altLang="en-US" sz="28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Sub-Pulmonic Effusion</a:t>
            </a:r>
            <a:r>
              <a:rPr lang="en-US" altLang="en-US" sz="2800" dirty="0">
                <a:solidFill>
                  <a:srgbClr val="252525"/>
                </a:solidFill>
                <a:latin typeface="Arial" panose="020B0604020202020204" pitchFamily="34" charset="0"/>
              </a:rPr>
              <a:t>: accumulation of fluid between  the lung &amp; the diaphragm which gives the false  impression of an elevated hemi-diaphragm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bject 2">
            <a:extLst>
              <a:ext uri="{FF2B5EF4-FFF2-40B4-BE49-F238E27FC236}">
                <a16:creationId xmlns:a16="http://schemas.microsoft.com/office/drawing/2014/main" id="{8CD07D82-7EF2-C77B-F912-CAFA2D0B1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1" y="152400"/>
            <a:ext cx="2936875" cy="27622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41C03373-CB07-8C4F-B74B-1ED309AC8842}"/>
              </a:ext>
            </a:extLst>
          </p:cNvPr>
          <p:cNvSpPr txBox="1"/>
          <p:nvPr/>
        </p:nvSpPr>
        <p:spPr>
          <a:xfrm>
            <a:off x="2441576" y="2971801"/>
            <a:ext cx="2359025" cy="290513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algn="ctr">
              <a:spcBef>
                <a:spcPts val="100"/>
              </a:spcBef>
              <a:defRPr/>
            </a:pPr>
            <a:r>
              <a:rPr b="1" spc="-10" dirty="0">
                <a:latin typeface="Carlito"/>
                <a:cs typeface="Carlito"/>
              </a:rPr>
              <a:t>Pleural</a:t>
            </a:r>
            <a:r>
              <a:rPr b="1" spc="-40" dirty="0">
                <a:latin typeface="Carlito"/>
                <a:cs typeface="Carlito"/>
              </a:rPr>
              <a:t> </a:t>
            </a:r>
            <a:r>
              <a:rPr b="1" spc="-15" dirty="0">
                <a:latin typeface="Carlito"/>
                <a:cs typeface="Carlito"/>
              </a:rPr>
              <a:t>Effusion</a:t>
            </a:r>
            <a:endParaRPr b="1">
              <a:latin typeface="Carlito"/>
              <a:cs typeface="Carlito"/>
            </a:endParaRPr>
          </a:p>
        </p:txBody>
      </p:sp>
      <p:grpSp>
        <p:nvGrpSpPr>
          <p:cNvPr id="11268" name="object 4">
            <a:extLst>
              <a:ext uri="{FF2B5EF4-FFF2-40B4-BE49-F238E27FC236}">
                <a16:creationId xmlns:a16="http://schemas.microsoft.com/office/drawing/2014/main" id="{DD520916-AF9F-B535-A90B-E375195A4F7D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228600"/>
            <a:ext cx="9144000" cy="6477000"/>
            <a:chOff x="381001" y="228600"/>
            <a:chExt cx="7531606" cy="6096000"/>
          </a:xfrm>
        </p:grpSpPr>
        <p:sp>
          <p:nvSpPr>
            <p:cNvPr id="11275" name="object 5">
              <a:extLst>
                <a:ext uri="{FF2B5EF4-FFF2-40B4-BE49-F238E27FC236}">
                  <a16:creationId xmlns:a16="http://schemas.microsoft.com/office/drawing/2014/main" id="{678AA9EB-2C56-9DD0-FCBD-3AF28571AC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1600" y="228600"/>
              <a:ext cx="2731007" cy="27432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76" name="object 6">
              <a:extLst>
                <a:ext uri="{FF2B5EF4-FFF2-40B4-BE49-F238E27FC236}">
                  <a16:creationId xmlns:a16="http://schemas.microsoft.com/office/drawing/2014/main" id="{C04EE02F-7E71-797A-A84C-C9E77DA03F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1" y="3581400"/>
              <a:ext cx="3355045" cy="2743200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7" name="object 7">
            <a:extLst>
              <a:ext uri="{FF2B5EF4-FFF2-40B4-BE49-F238E27FC236}">
                <a16:creationId xmlns:a16="http://schemas.microsoft.com/office/drawing/2014/main" id="{5B8DA2F8-2EBB-B646-DB7D-BE23386FF958}"/>
              </a:ext>
            </a:extLst>
          </p:cNvPr>
          <p:cNvSpPr txBox="1"/>
          <p:nvPr/>
        </p:nvSpPr>
        <p:spPr>
          <a:xfrm>
            <a:off x="7620001" y="2971801"/>
            <a:ext cx="2746375" cy="290513"/>
          </a:xfrm>
          <a:prstGeom prst="rect">
            <a:avLst/>
          </a:prstGeom>
          <a:solidFill>
            <a:srgbClr val="FFFF00"/>
          </a:solidFill>
        </p:spPr>
        <p:txBody>
          <a:bodyPr lIns="0" tIns="12700" rIns="0" bIns="0">
            <a:spAutoFit/>
          </a:bodyPr>
          <a:lstStyle/>
          <a:p>
            <a:pPr marL="12700" algn="ctr">
              <a:spcBef>
                <a:spcPts val="100"/>
              </a:spcBef>
              <a:defRPr/>
            </a:pPr>
            <a:r>
              <a:rPr b="1" spc="-10" dirty="0">
                <a:latin typeface="Carlito"/>
                <a:cs typeface="Carlito"/>
              </a:rPr>
              <a:t>Parapneumonic</a:t>
            </a:r>
            <a:r>
              <a:rPr b="1" spc="5" dirty="0">
                <a:latin typeface="Carlito"/>
                <a:cs typeface="Carlito"/>
              </a:rPr>
              <a:t> </a:t>
            </a:r>
            <a:r>
              <a:rPr b="1" spc="-10" dirty="0">
                <a:latin typeface="Carlito"/>
                <a:cs typeface="Carlito"/>
              </a:rPr>
              <a:t>effusion</a:t>
            </a:r>
            <a:endParaRPr b="1">
              <a:latin typeface="Carlito"/>
              <a:cs typeface="Carlito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9E26A40B-F316-7389-E62F-1386CBD44D38}"/>
              </a:ext>
            </a:extLst>
          </p:cNvPr>
          <p:cNvSpPr txBox="1"/>
          <p:nvPr/>
        </p:nvSpPr>
        <p:spPr>
          <a:xfrm>
            <a:off x="2136776" y="6410326"/>
            <a:ext cx="2968625" cy="392113"/>
          </a:xfrm>
          <a:prstGeom prst="rect">
            <a:avLst/>
          </a:prstGeom>
          <a:solidFill>
            <a:srgbClr val="FFFF00"/>
          </a:solidFill>
        </p:spPr>
        <p:txBody>
          <a:bodyPr lIns="0" tIns="12700" rIns="0" bIns="0">
            <a:spAutoFit/>
          </a:bodyPr>
          <a:lstStyle/>
          <a:p>
            <a:pPr marL="12700" algn="ctr">
              <a:spcBef>
                <a:spcPts val="100"/>
              </a:spcBef>
              <a:defRPr/>
            </a:pPr>
            <a:r>
              <a:rPr sz="2400" spc="-10" dirty="0">
                <a:latin typeface="Carlito"/>
                <a:cs typeface="Carlito"/>
              </a:rPr>
              <a:t>Loculated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spc="-20" dirty="0">
                <a:latin typeface="Carlito"/>
                <a:cs typeface="Carlito"/>
              </a:rPr>
              <a:t>Effusion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11271" name="object 9">
            <a:extLst>
              <a:ext uri="{FF2B5EF4-FFF2-40B4-BE49-F238E27FC236}">
                <a16:creationId xmlns:a16="http://schemas.microsoft.com/office/drawing/2014/main" id="{A2E0F409-F410-1FBF-EBE6-6CA222CA527A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3505201"/>
            <a:ext cx="4953000" cy="2670175"/>
            <a:chOff x="4191000" y="3505200"/>
            <a:chExt cx="4953000" cy="2670175"/>
          </a:xfrm>
        </p:grpSpPr>
        <p:sp>
          <p:nvSpPr>
            <p:cNvPr id="11273" name="object 10">
              <a:extLst>
                <a:ext uri="{FF2B5EF4-FFF2-40B4-BE49-F238E27FC236}">
                  <a16:creationId xmlns:a16="http://schemas.microsoft.com/office/drawing/2014/main" id="{549658A2-3765-4E63-8E50-A2E9D14D10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4200" y="3505200"/>
              <a:ext cx="2209800" cy="2514600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74" name="object 11">
              <a:extLst>
                <a:ext uri="{FF2B5EF4-FFF2-40B4-BE49-F238E27FC236}">
                  <a16:creationId xmlns:a16="http://schemas.microsoft.com/office/drawing/2014/main" id="{EA8C6AEA-D41E-8D13-1F2B-860B28402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0" y="3581400"/>
              <a:ext cx="2743200" cy="2593848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2" name="object 12">
            <a:extLst>
              <a:ext uri="{FF2B5EF4-FFF2-40B4-BE49-F238E27FC236}">
                <a16:creationId xmlns:a16="http://schemas.microsoft.com/office/drawing/2014/main" id="{4DB47426-37D2-6C94-0991-30F0F2EE0E8A}"/>
              </a:ext>
            </a:extLst>
          </p:cNvPr>
          <p:cNvSpPr txBox="1"/>
          <p:nvPr/>
        </p:nvSpPr>
        <p:spPr>
          <a:xfrm>
            <a:off x="6400801" y="6248401"/>
            <a:ext cx="3694113" cy="390525"/>
          </a:xfrm>
          <a:prstGeom prst="rect">
            <a:avLst/>
          </a:prstGeom>
          <a:solidFill>
            <a:srgbClr val="FFFF00"/>
          </a:solidFill>
        </p:spPr>
        <p:txBody>
          <a:bodyPr lIns="0" tIns="12700" rIns="0" bIns="0">
            <a:spAutoFit/>
          </a:bodyPr>
          <a:lstStyle/>
          <a:p>
            <a:pPr marL="12700" algn="ctr">
              <a:spcBef>
                <a:spcPts val="100"/>
              </a:spcBef>
              <a:defRPr/>
            </a:pPr>
            <a:r>
              <a:rPr sz="2400" spc="-5" dirty="0">
                <a:latin typeface="Carlito"/>
                <a:cs typeface="Carlito"/>
              </a:rPr>
              <a:t>Subpulmonic</a:t>
            </a:r>
            <a:r>
              <a:rPr sz="2400" spc="-55" dirty="0">
                <a:latin typeface="Carlito"/>
                <a:cs typeface="Carlito"/>
              </a:rPr>
              <a:t> </a:t>
            </a:r>
            <a:r>
              <a:rPr sz="2400" spc="-20" dirty="0">
                <a:latin typeface="Carlito"/>
                <a:cs typeface="Carlito"/>
              </a:rPr>
              <a:t>Effusion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038B2-25AB-0F83-3BEC-E8CCCB9DF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Diagnosis of pleural effusion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060C1-F490-F1A3-D4B6-668391D0F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1. CXR (PA and lateral):</a:t>
            </a:r>
            <a:r>
              <a:rPr lang="en-US" dirty="0"/>
              <a:t>look for the following: about 250 mL of pleural fluid must accumulate before an effusion can be detected.</a:t>
            </a:r>
          </a:p>
          <a:p>
            <a:pPr marL="0" indent="0">
              <a:buNone/>
            </a:pPr>
            <a:r>
              <a:rPr lang="en-US" dirty="0"/>
              <a:t>Lateral decubitus films: more reliable than PA and lateral CXRs for detecting (15 ml can be detected)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2. CT chest</a:t>
            </a:r>
            <a:r>
              <a:rPr lang="en-US" dirty="0"/>
              <a:t>—more reliable than CXR for detecting effusions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3. Echocardiography: </a:t>
            </a:r>
            <a:r>
              <a:rPr lang="en-US" dirty="0"/>
              <a:t>to exclude HF as a cause.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4. Urinalysis: </a:t>
            </a:r>
            <a:r>
              <a:rPr lang="en-US" dirty="0"/>
              <a:t>to exclude nephrotic syndrome</a:t>
            </a:r>
          </a:p>
        </p:txBody>
      </p:sp>
    </p:spTree>
    <p:extLst>
      <p:ext uri="{BB962C8B-B14F-4D97-AF65-F5344CB8AC3E}">
        <p14:creationId xmlns:p14="http://schemas.microsoft.com/office/powerpoint/2010/main" val="156807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6BE83-FD5E-70C2-F9A4-198B6DD06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3" y="-315416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Starling </a:t>
            </a:r>
            <a:r>
              <a:rPr lang="en-US" b="1" dirty="0"/>
              <a:t>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F1B00-65E5-2EE9-47ED-2F1466981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381" y="740702"/>
            <a:ext cx="11353800" cy="477172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Hydrostatic pressure gradient</a:t>
            </a:r>
            <a:r>
              <a:rPr lang="en-US" dirty="0"/>
              <a:t>: difference between hydrostatic pressure intravascularly and interstitial. </a:t>
            </a:r>
          </a:p>
          <a:p>
            <a:pPr marL="0" indent="0">
              <a:buNone/>
            </a:pPr>
            <a:r>
              <a:rPr lang="en-US" dirty="0"/>
              <a:t>More pressure intravascular &gt; fluid out to interstitial.</a:t>
            </a:r>
          </a:p>
          <a:p>
            <a:r>
              <a:rPr lang="en-US" b="1" dirty="0">
                <a:solidFill>
                  <a:srgbClr val="FF0000"/>
                </a:solidFill>
              </a:rPr>
              <a:t>Oncotic pressure gradient? </a:t>
            </a:r>
          </a:p>
          <a:p>
            <a:pPr marL="0" indent="0">
              <a:buNone/>
            </a:pPr>
            <a:r>
              <a:rPr lang="en-US" dirty="0"/>
              <a:t>More oncotic pressure intravascular &gt; fluid tends</a:t>
            </a:r>
          </a:p>
          <a:p>
            <a:r>
              <a:rPr lang="en-US" b="1" dirty="0">
                <a:solidFill>
                  <a:srgbClr val="FF0000"/>
                </a:solidFill>
              </a:rPr>
              <a:t>Net gradient: </a:t>
            </a:r>
            <a:r>
              <a:rPr lang="en-US" dirty="0"/>
              <a:t>net of oncotic and hydrostatic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65F3E9-EBDA-C208-D1FA-28659B3D5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628" y="3801376"/>
            <a:ext cx="7146233" cy="305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9296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AF1CE-6BA2-F550-C212-9DA2BC900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851"/>
            <a:ext cx="10515600" cy="44921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Pathophysiology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A518A-8079-8E63-C398-C2955C36F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19066"/>
            <a:ext cx="10515600" cy="4351338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Transudate: </a:t>
            </a:r>
            <a:r>
              <a:rPr lang="en-US" dirty="0"/>
              <a:t>leakage of fluid due to </a:t>
            </a:r>
            <a:r>
              <a:rPr lang="en-US" b="1" u="sng" dirty="0"/>
              <a:t>increase capillary pressure </a:t>
            </a:r>
            <a:r>
              <a:rPr lang="en-US" dirty="0"/>
              <a:t>(</a:t>
            </a:r>
            <a:r>
              <a:rPr lang="en-US" b="1" dirty="0">
                <a:solidFill>
                  <a:srgbClr val="FF0000"/>
                </a:solidFill>
              </a:rPr>
              <a:t>Example: Heart failure</a:t>
            </a:r>
            <a:r>
              <a:rPr lang="en-US" dirty="0"/>
              <a:t>) or </a:t>
            </a:r>
            <a:r>
              <a:rPr lang="en-US" b="1" u="sng" dirty="0"/>
              <a:t>decrease oncotic pressure</a:t>
            </a:r>
            <a:r>
              <a:rPr lang="en-US" dirty="0"/>
              <a:t> (due to decrease synthesis of albumin “</a:t>
            </a:r>
            <a:r>
              <a:rPr lang="en-US" b="1" dirty="0">
                <a:solidFill>
                  <a:srgbClr val="FF0000"/>
                </a:solidFill>
              </a:rPr>
              <a:t>Example: liver cirrhosis</a:t>
            </a:r>
            <a:r>
              <a:rPr lang="en-US" dirty="0"/>
              <a:t>” or loss of albumin in urine “</a:t>
            </a:r>
            <a:r>
              <a:rPr lang="en-US" b="1" dirty="0">
                <a:solidFill>
                  <a:srgbClr val="FF0000"/>
                </a:solidFill>
              </a:rPr>
              <a:t>Example: nephrotic syndrome</a:t>
            </a:r>
            <a:r>
              <a:rPr lang="en-US" dirty="0"/>
              <a:t>”). </a:t>
            </a:r>
            <a:br>
              <a:rPr lang="en-US" dirty="0"/>
            </a:br>
            <a:r>
              <a:rPr lang="en-US" b="1" u="sng" dirty="0">
                <a:highlight>
                  <a:srgbClr val="FFFF00"/>
                </a:highlight>
              </a:rPr>
              <a:t>Content of leaked fluid:</a:t>
            </a:r>
            <a:r>
              <a:rPr lang="en-US" dirty="0"/>
              <a:t> Low protein </a:t>
            </a:r>
          </a:p>
          <a:p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Exudate: </a:t>
            </a:r>
            <a:r>
              <a:rPr lang="en-US" dirty="0"/>
              <a:t>leakage of fluid due to increase oncotic pressure in the interstitial fluid. (leakage of fluid and protein due to increase permeability of endothelium)</a:t>
            </a:r>
            <a:br>
              <a:rPr lang="en-US" dirty="0"/>
            </a:br>
            <a:r>
              <a:rPr lang="en-US" b="1" u="sng" dirty="0">
                <a:highlight>
                  <a:srgbClr val="FFFF00"/>
                </a:highlight>
              </a:rPr>
              <a:t>Content of leaked fluid:</a:t>
            </a:r>
            <a:r>
              <a:rPr lang="en-US" dirty="0"/>
              <a:t> High protein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6D38B5-0E03-70CA-0AF9-D6FD9B242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594" y="4114020"/>
            <a:ext cx="6975605" cy="267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36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C7F89-8840-538E-C51D-8B39B70E2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Exudate 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8A4E4-2768-4E06-16D6-F484A097A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Rupture of the structure containing high protein content: </a:t>
            </a:r>
            <a:r>
              <a:rPr lang="en-US" dirty="0"/>
              <a:t>rupture of the esophagus, thoracic duct rupture and pancreatitis.</a:t>
            </a:r>
          </a:p>
          <a:p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Debris of necrotic cell from the inflammatory reaction: </a:t>
            </a:r>
            <a:r>
              <a:rPr lang="en-US" dirty="0"/>
              <a:t>pneumonia, autoimmune diseases (SLE, RA, vasculitis) , pericarditis, Pulmonary embolism and TB.</a:t>
            </a:r>
          </a:p>
          <a:p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Malignancy: </a:t>
            </a:r>
            <a:r>
              <a:rPr lang="en-US" dirty="0"/>
              <a:t>secrete protein in the interstitial fluid. Lung cancer, lymphoma and leukemias.</a:t>
            </a:r>
          </a:p>
          <a:p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Drugs: </a:t>
            </a:r>
            <a:r>
              <a:rPr lang="en-US" dirty="0"/>
              <a:t>Bromocriptine, amiodarone, </a:t>
            </a:r>
            <a:r>
              <a:rPr lang="en-US" dirty="0" err="1"/>
              <a:t>nitofurantoin</a:t>
            </a:r>
            <a:r>
              <a:rPr lang="en-US" dirty="0"/>
              <a:t>, dantrolene, INH, PAS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641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325F-9D50-82DB-9DB3-4D77604A4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Thoracentesis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E4AD5-78BB-448E-CA57-98E890091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4675"/>
            <a:ext cx="5324475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 of ultrasound guidance decreases complication rate, permits sampling of small and/or loculated effusions, and is rapidly becoming the standard of care for thoracentesis</a:t>
            </a:r>
          </a:p>
        </p:txBody>
      </p:sp>
      <p:pic>
        <p:nvPicPr>
          <p:cNvPr id="3074" name="Picture 2" descr="Thoracentesis: what is it, symptoms and treatment | Top Doctors">
            <a:extLst>
              <a:ext uri="{FF2B5EF4-FFF2-40B4-BE49-F238E27FC236}">
                <a16:creationId xmlns:a16="http://schemas.microsoft.com/office/drawing/2014/main" id="{66E9F7E0-A7E1-47AD-47D5-9F376796B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115" y="1690688"/>
            <a:ext cx="536926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62317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{A111F6E1-CA6E-5446-B7F3-8418298F14A7}tf10001119</Template>
  <TotalTime>428</TotalTime>
  <Words>588</Words>
  <Application>Microsoft Office PowerPoint</Application>
  <PresentationFormat>Widescreen</PresentationFormat>
  <Paragraphs>91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Apple Chancery</vt:lpstr>
      <vt:lpstr>Arial</vt:lpstr>
      <vt:lpstr>Calibri</vt:lpstr>
      <vt:lpstr>Carlito</vt:lpstr>
      <vt:lpstr>Gill Sans MT</vt:lpstr>
      <vt:lpstr>StoneSans</vt:lpstr>
      <vt:lpstr>StoneSans-Italic</vt:lpstr>
      <vt:lpstr>Symbol</vt:lpstr>
      <vt:lpstr>SymbolNew-Medium</vt:lpstr>
      <vt:lpstr>Times New Roman</vt:lpstr>
      <vt:lpstr>Gallery</vt:lpstr>
      <vt:lpstr>Pleural effusion</vt:lpstr>
      <vt:lpstr>Pleural effusion</vt:lpstr>
      <vt:lpstr>More Definitions ?</vt:lpstr>
      <vt:lpstr>PowerPoint Presentation</vt:lpstr>
      <vt:lpstr>Diagnosis of pleural effusion</vt:lpstr>
      <vt:lpstr> Starling law</vt:lpstr>
      <vt:lpstr>Pathophysiology</vt:lpstr>
      <vt:lpstr>Exudate formation</vt:lpstr>
      <vt:lpstr>Thoracentesis </vt:lpstr>
      <vt:lpstr>Composition of pleural fluid</vt:lpstr>
      <vt:lpstr>Analysis 1. Transudate vs Exudate </vt:lpstr>
      <vt:lpstr>PowerPoint Presentation</vt:lpstr>
      <vt:lpstr>Analysis 2. Cell counts</vt:lpstr>
      <vt:lpstr>Analysis 3. Glucose</vt:lpstr>
      <vt:lpstr>Analysis 4. pH</vt:lpstr>
      <vt:lpstr>Analysis 5. Specific tests</vt:lpstr>
      <vt:lpstr>PowerPoint Presentation</vt:lpstr>
      <vt:lpstr>Treatment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Pleural effusion</dc:title>
  <dc:creator>Laith Mazin Haddadin</dc:creator>
  <cp:lastModifiedBy>Admin</cp:lastModifiedBy>
  <cp:revision>9</cp:revision>
  <dcterms:created xsi:type="dcterms:W3CDTF">2023-02-19T22:55:01Z</dcterms:created>
  <dcterms:modified xsi:type="dcterms:W3CDTF">2023-04-19T07:01:20Z</dcterms:modified>
</cp:coreProperties>
</file>