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3" r:id="rId5"/>
  </p:sldMasterIdLst>
  <p:sldIdLst>
    <p:sldId id="264" r:id="rId6"/>
    <p:sldId id="270" r:id="rId7"/>
    <p:sldId id="269" r:id="rId8"/>
    <p:sldId id="262" r:id="rId9"/>
    <p:sldId id="261" r:id="rId10"/>
    <p:sldId id="260" r:id="rId11"/>
    <p:sldId id="265" r:id="rId12"/>
    <p:sldId id="266" r:id="rId13"/>
    <p:sldId id="267"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4E"/>
    <a:srgbClr val="003A39"/>
    <a:srgbClr val="007774"/>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3" d="100"/>
          <a:sy n="83" d="100"/>
        </p:scale>
        <p:origin x="10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theme" Target="theme/theme1.xml" /><Relationship Id="rId3" Type="http://schemas.openxmlformats.org/officeDocument/2006/relationships/customXml" Target="../customXml/item3.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5" Type="http://schemas.openxmlformats.org/officeDocument/2006/relationships/slideMaster" Target="slideMasters/slideMaster2.xml" /><Relationship Id="rId15" Type="http://schemas.openxmlformats.org/officeDocument/2006/relationships/slide" Target="slides/slide10.xml" /><Relationship Id="rId10" Type="http://schemas.openxmlformats.org/officeDocument/2006/relationships/slide" Target="slides/slide5.xml" /><Relationship Id="rId19"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4.xml" /><Relationship Id="rId14" Type="http://schemas.openxmlformats.org/officeDocument/2006/relationships/slide" Target="slides/slide9.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969FF35-622C-4C45-AE7B-528B25334CFA}"/>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7008880F-CCF5-4B28-9800-3AF585CC3D9E}"/>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983A9110-B445-4267-BE27-71D226690EE9}"/>
              </a:ext>
            </a:extLst>
          </p:cNvPr>
          <p:cNvSpPr>
            <a:spLocks noGrp="1"/>
          </p:cNvSpPr>
          <p:nvPr>
            <p:ph type="sldNum" sz="quarter" idx="12"/>
          </p:nvPr>
        </p:nvSpPr>
        <p:spPr/>
        <p:txBody>
          <a:bodyPr/>
          <a:lstStyle>
            <a:lvl1pPr>
              <a:defRPr/>
            </a:lvl1pPr>
          </a:lstStyle>
          <a:p>
            <a:pPr>
              <a:defRPr/>
            </a:pPr>
            <a:fld id="{B37C334B-36BE-4152-B6CE-7DC53DE35FBE}" type="slidenum">
              <a:rPr lang="pt-PT" altLang="en-US"/>
              <a:pPr>
                <a:defRPr/>
              </a:pPr>
              <a:t>‹#›</a:t>
            </a:fld>
            <a:endParaRPr lang="pt-PT" altLang="en-US"/>
          </a:p>
        </p:txBody>
      </p:sp>
    </p:spTree>
    <p:extLst>
      <p:ext uri="{BB962C8B-B14F-4D97-AF65-F5344CB8AC3E}">
        <p14:creationId xmlns:p14="http://schemas.microsoft.com/office/powerpoint/2010/main" val="356233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C0C03-77AF-4480-A13F-2309C276CD51}"/>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1B3128C8-24FE-4E50-953E-9FE09BD6C19C}"/>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68F61C25-F132-4553-9F99-F36110B2E8DD}"/>
              </a:ext>
            </a:extLst>
          </p:cNvPr>
          <p:cNvSpPr>
            <a:spLocks noGrp="1"/>
          </p:cNvSpPr>
          <p:nvPr>
            <p:ph type="sldNum" sz="quarter" idx="12"/>
          </p:nvPr>
        </p:nvSpPr>
        <p:spPr/>
        <p:txBody>
          <a:bodyPr/>
          <a:lstStyle>
            <a:lvl1pPr>
              <a:defRPr/>
            </a:lvl1pPr>
          </a:lstStyle>
          <a:p>
            <a:pPr>
              <a:defRPr/>
            </a:pPr>
            <a:fld id="{F247275D-D5B2-461D-8ADE-21C9B6537C28}" type="slidenum">
              <a:rPr lang="pt-PT" altLang="en-US"/>
              <a:pPr>
                <a:defRPr/>
              </a:pPr>
              <a:t>‹#›</a:t>
            </a:fld>
            <a:endParaRPr lang="pt-PT" altLang="en-US"/>
          </a:p>
        </p:txBody>
      </p:sp>
    </p:spTree>
    <p:extLst>
      <p:ext uri="{BB962C8B-B14F-4D97-AF65-F5344CB8AC3E}">
        <p14:creationId xmlns:p14="http://schemas.microsoft.com/office/powerpoint/2010/main" val="120859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7B008-BE69-4AB1-9F8D-551EAD8E3F9A}"/>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91CA9099-065F-4B9F-B85B-D7DCEB3F7D4B}"/>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D54726CD-4B78-4787-8938-829C1A890C53}"/>
              </a:ext>
            </a:extLst>
          </p:cNvPr>
          <p:cNvSpPr>
            <a:spLocks noGrp="1"/>
          </p:cNvSpPr>
          <p:nvPr>
            <p:ph type="sldNum" sz="quarter" idx="12"/>
          </p:nvPr>
        </p:nvSpPr>
        <p:spPr/>
        <p:txBody>
          <a:bodyPr/>
          <a:lstStyle>
            <a:lvl1pPr>
              <a:defRPr/>
            </a:lvl1pPr>
          </a:lstStyle>
          <a:p>
            <a:pPr>
              <a:defRPr/>
            </a:pPr>
            <a:fld id="{47ED3306-6467-403D-B739-823D67D08D66}" type="slidenum">
              <a:rPr lang="pt-PT" altLang="en-US"/>
              <a:pPr>
                <a:defRPr/>
              </a:pPr>
              <a:t>‹#›</a:t>
            </a:fld>
            <a:endParaRPr lang="pt-PT" altLang="en-US"/>
          </a:p>
        </p:txBody>
      </p:sp>
    </p:spTree>
    <p:extLst>
      <p:ext uri="{BB962C8B-B14F-4D97-AF65-F5344CB8AC3E}">
        <p14:creationId xmlns:p14="http://schemas.microsoft.com/office/powerpoint/2010/main" val="233133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A3D68A-D445-4953-9DF9-45F1D1D25AE4}"/>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FC7715E5-0A03-407B-A9FF-3ADE00965B29}"/>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5DAF977B-D4D4-4613-BFAD-2D9175669C9D}"/>
              </a:ext>
            </a:extLst>
          </p:cNvPr>
          <p:cNvSpPr>
            <a:spLocks noGrp="1"/>
          </p:cNvSpPr>
          <p:nvPr>
            <p:ph type="sldNum" sz="quarter" idx="12"/>
          </p:nvPr>
        </p:nvSpPr>
        <p:spPr/>
        <p:txBody>
          <a:bodyPr/>
          <a:lstStyle>
            <a:lvl1pPr>
              <a:defRPr/>
            </a:lvl1pPr>
          </a:lstStyle>
          <a:p>
            <a:pPr>
              <a:defRPr/>
            </a:pPr>
            <a:fld id="{A7B9FA30-1ADF-4B1B-AB64-AEB016A3C78D}" type="slidenum">
              <a:rPr lang="pt-PT" altLang="en-US"/>
              <a:pPr>
                <a:defRPr/>
              </a:pPr>
              <a:t>‹#›</a:t>
            </a:fld>
            <a:endParaRPr lang="pt-PT" altLang="en-US"/>
          </a:p>
        </p:txBody>
      </p:sp>
    </p:spTree>
    <p:extLst>
      <p:ext uri="{BB962C8B-B14F-4D97-AF65-F5344CB8AC3E}">
        <p14:creationId xmlns:p14="http://schemas.microsoft.com/office/powerpoint/2010/main" val="42073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7402-F3E9-4C15-A812-63BCCBB3DA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460121-4B10-4AB8-8669-92A7FD6985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4FAB16B-ADE7-46D2-BAF5-A01D6F1BAD87}"/>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5" name="Footer Placeholder 4">
            <a:extLst>
              <a:ext uri="{FF2B5EF4-FFF2-40B4-BE49-F238E27FC236}">
                <a16:creationId xmlns:a16="http://schemas.microsoft.com/office/drawing/2014/main" id="{F8E35663-2A43-40EF-9C6B-65516BBC7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2477-CE2E-4CDA-AE25-25A030D52537}"/>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9123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8B8B-F4D8-4052-9E98-EF5A218B6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A794C-30D7-4307-87FD-55462B5A1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0281-64CF-4683-84BC-AEA48984485A}"/>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5" name="Footer Placeholder 4">
            <a:extLst>
              <a:ext uri="{FF2B5EF4-FFF2-40B4-BE49-F238E27FC236}">
                <a16:creationId xmlns:a16="http://schemas.microsoft.com/office/drawing/2014/main" id="{79EA6ABE-B02B-4C91-9B61-C1F106BA5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9F23-4D31-4A4E-9734-1E5FF61BC1E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09336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7678-31E4-4A1D-A7FB-861F91D9F5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6C07F8-F01B-44E3-9906-E57F717009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C501E-81E7-416F-875E-1978234979C0}"/>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5" name="Footer Placeholder 4">
            <a:extLst>
              <a:ext uri="{FF2B5EF4-FFF2-40B4-BE49-F238E27FC236}">
                <a16:creationId xmlns:a16="http://schemas.microsoft.com/office/drawing/2014/main" id="{BDC1BCA4-B427-4A44-8850-FB1A8115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B76F3-8000-467E-8E9B-23B8B37CDF5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02088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3E0-29A8-40AC-99E7-96ADDDDD4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80E63-EB0E-4DAE-A63F-723071D99E2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C23F5-E5B7-4143-9060-39BCA55996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38164-F1FA-428C-A73F-1A9EE4B5D0FD}"/>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6" name="Footer Placeholder 5">
            <a:extLst>
              <a:ext uri="{FF2B5EF4-FFF2-40B4-BE49-F238E27FC236}">
                <a16:creationId xmlns:a16="http://schemas.microsoft.com/office/drawing/2014/main" id="{D2BCB5BE-C9D6-4E99-8D6E-2B0396A6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36719-7D5C-4D12-BB10-A1FC0E2AB80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8792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9B7E-9DEC-42E1-904D-D5E24A4E2CF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A5460-EA95-40B6-8FF0-0B6974A42E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360A1-066F-4F47-9650-7D4E1FE6F0F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054B4-267B-4E29-AD5A-98B1D63305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3906A-FE2D-4DFD-BE72-D0D85C3AFEB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7C61C-0A98-4A8B-AE0E-24D906AE0233}"/>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8" name="Footer Placeholder 7">
            <a:extLst>
              <a:ext uri="{FF2B5EF4-FFF2-40B4-BE49-F238E27FC236}">
                <a16:creationId xmlns:a16="http://schemas.microsoft.com/office/drawing/2014/main" id="{841AD8C2-3EC9-4F5C-8BAC-8E8A59BD3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0F3D-2F9D-4D5E-801F-7CDFBCA8DA9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752538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EF6-3F2E-4706-B3C6-CDB986AA3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E19CE-0E7A-49D7-9729-E2E52022CFD9}"/>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4" name="Footer Placeholder 3">
            <a:extLst>
              <a:ext uri="{FF2B5EF4-FFF2-40B4-BE49-F238E27FC236}">
                <a16:creationId xmlns:a16="http://schemas.microsoft.com/office/drawing/2014/main" id="{5CF04AA5-8026-496A-9467-74418909B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F03AA-47EB-41D8-9E35-7BFC53A0F7A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91874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78AB8-87C8-4F21-9C7C-A64AB8A4D1AD}"/>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3" name="Footer Placeholder 2">
            <a:extLst>
              <a:ext uri="{FF2B5EF4-FFF2-40B4-BE49-F238E27FC236}">
                <a16:creationId xmlns:a16="http://schemas.microsoft.com/office/drawing/2014/main" id="{B91D8833-26E3-429D-9CD8-06760792C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82653-E1BD-4650-BE2E-DF1C8AF8066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417337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8A8E6-F73B-4071-AAAF-DDF1B1603A56}"/>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F36BA2B9-22EC-4638-9A75-4E32D174FBDA}"/>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902A82D6-76D0-4DE8-A93E-BAD37FC7BABC}"/>
              </a:ext>
            </a:extLst>
          </p:cNvPr>
          <p:cNvSpPr>
            <a:spLocks noGrp="1"/>
          </p:cNvSpPr>
          <p:nvPr>
            <p:ph type="sldNum" sz="quarter" idx="12"/>
          </p:nvPr>
        </p:nvSpPr>
        <p:spPr/>
        <p:txBody>
          <a:bodyPr/>
          <a:lstStyle>
            <a:lvl1pPr>
              <a:defRPr/>
            </a:lvl1pPr>
          </a:lstStyle>
          <a:p>
            <a:pPr>
              <a:defRPr/>
            </a:pPr>
            <a:fld id="{31218A5F-9F81-4ABC-85D6-428181E79731}" type="slidenum">
              <a:rPr lang="pt-PT" altLang="en-US"/>
              <a:pPr>
                <a:defRPr/>
              </a:pPr>
              <a:t>‹#›</a:t>
            </a:fld>
            <a:endParaRPr lang="pt-PT" altLang="en-US"/>
          </a:p>
        </p:txBody>
      </p:sp>
    </p:spTree>
    <p:extLst>
      <p:ext uri="{BB962C8B-B14F-4D97-AF65-F5344CB8AC3E}">
        <p14:creationId xmlns:p14="http://schemas.microsoft.com/office/powerpoint/2010/main" val="1975470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5EC0-CE00-4B36-A938-811CD8A55D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88F6AF-0670-4FCF-9321-3C5E31606F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82C2D-4BFA-4202-8329-8956548B95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53F692-431F-4044-B257-3E36D2B5414C}"/>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6" name="Footer Placeholder 5">
            <a:extLst>
              <a:ext uri="{FF2B5EF4-FFF2-40B4-BE49-F238E27FC236}">
                <a16:creationId xmlns:a16="http://schemas.microsoft.com/office/drawing/2014/main" id="{D5C1DFFF-EE2F-4F08-A205-2C67F4CF5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CCB01-E9F9-48C1-9B15-2F7026467F2C}"/>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408700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E050-B924-4BFD-8828-B72B2D45DE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E83364-0D7C-4279-9B21-691BDF3A71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455C3C-C780-467F-AEA3-8B900C8FD1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8AF237-C62D-4BA4-9DF3-3522463E6046}"/>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6" name="Footer Placeholder 5">
            <a:extLst>
              <a:ext uri="{FF2B5EF4-FFF2-40B4-BE49-F238E27FC236}">
                <a16:creationId xmlns:a16="http://schemas.microsoft.com/office/drawing/2014/main" id="{7C7DA034-F140-43F4-81B2-EA2837CB0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E53A1-25C2-4B4A-9BAE-EBCD1E905698}"/>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85272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596-C8A8-4261-9D38-8920C7948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F2F4F-111D-450E-B3ED-EFAE1C868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3BBF2-7C76-4EA2-B7D0-D698D43453B4}"/>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5" name="Footer Placeholder 4">
            <a:extLst>
              <a:ext uri="{FF2B5EF4-FFF2-40B4-BE49-F238E27FC236}">
                <a16:creationId xmlns:a16="http://schemas.microsoft.com/office/drawing/2014/main" id="{FA93BD73-F9E4-48A1-9070-046E3C9D1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6D862-389A-49CF-BD26-69ACA0F6DD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54327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B28A-6F80-444B-975B-C99EC5233A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21CC9-B9A2-4BF3-B250-74E9E9CEAC5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B39B8-A9A9-45E9-A3DD-0B7CF2AF36B6}"/>
              </a:ext>
            </a:extLst>
          </p:cNvPr>
          <p:cNvSpPr>
            <a:spLocks noGrp="1"/>
          </p:cNvSpPr>
          <p:nvPr>
            <p:ph type="dt" sz="half" idx="10"/>
          </p:nvPr>
        </p:nvSpPr>
        <p:spPr/>
        <p:txBody>
          <a:bodyPr/>
          <a:lstStyle/>
          <a:p>
            <a:fld id="{4B2E8A1A-3CCA-4C44-B6CF-CA518E0305C2}" type="datetimeFigureOut">
              <a:rPr lang="en-US" smtClean="0"/>
              <a:t>12/27/2021</a:t>
            </a:fld>
            <a:endParaRPr lang="en-US"/>
          </a:p>
        </p:txBody>
      </p:sp>
      <p:sp>
        <p:nvSpPr>
          <p:cNvPr id="5" name="Footer Placeholder 4">
            <a:extLst>
              <a:ext uri="{FF2B5EF4-FFF2-40B4-BE49-F238E27FC236}">
                <a16:creationId xmlns:a16="http://schemas.microsoft.com/office/drawing/2014/main" id="{26627791-E2F6-48F4-B274-4C3123F50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3F83-92DD-42C6-84F0-D8C9F7C61F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91621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D3E0BD-E59B-41BE-991B-A7B5D9962A5C}"/>
              </a:ext>
            </a:extLst>
          </p:cNvPr>
          <p:cNvSpPr>
            <a:spLocks noGrp="1"/>
          </p:cNvSpPr>
          <p:nvPr>
            <p:ph type="dt" sz="half" idx="10"/>
          </p:nvPr>
        </p:nvSpPr>
        <p:spPr/>
        <p:txBody>
          <a:bodyPr/>
          <a:lstStyle>
            <a:lvl1pPr>
              <a:defRPr/>
            </a:lvl1pPr>
          </a:lstStyle>
          <a:p>
            <a:pPr>
              <a:defRPr/>
            </a:pPr>
            <a:endParaRPr lang="pt-PT"/>
          </a:p>
        </p:txBody>
      </p:sp>
      <p:sp>
        <p:nvSpPr>
          <p:cNvPr id="5" name="Footer Placeholder 4">
            <a:extLst>
              <a:ext uri="{FF2B5EF4-FFF2-40B4-BE49-F238E27FC236}">
                <a16:creationId xmlns:a16="http://schemas.microsoft.com/office/drawing/2014/main" id="{6687E8E2-04E6-4AA6-820D-0E96FECF9993}"/>
              </a:ext>
            </a:extLst>
          </p:cNvPr>
          <p:cNvSpPr>
            <a:spLocks noGrp="1"/>
          </p:cNvSpPr>
          <p:nvPr>
            <p:ph type="ftr" sz="quarter" idx="11"/>
          </p:nvPr>
        </p:nvSpPr>
        <p:spPr/>
        <p:txBody>
          <a:bodyPr/>
          <a:lstStyle>
            <a:lvl1pPr>
              <a:defRPr/>
            </a:lvl1pPr>
          </a:lstStyle>
          <a:p>
            <a:pPr>
              <a:defRPr/>
            </a:pPr>
            <a:endParaRPr lang="pt-PT"/>
          </a:p>
        </p:txBody>
      </p:sp>
      <p:sp>
        <p:nvSpPr>
          <p:cNvPr id="6" name="Slide Number Placeholder 5">
            <a:extLst>
              <a:ext uri="{FF2B5EF4-FFF2-40B4-BE49-F238E27FC236}">
                <a16:creationId xmlns:a16="http://schemas.microsoft.com/office/drawing/2014/main" id="{E2D08A8F-7BE1-4FEB-A40A-AE9E4046E890}"/>
              </a:ext>
            </a:extLst>
          </p:cNvPr>
          <p:cNvSpPr>
            <a:spLocks noGrp="1"/>
          </p:cNvSpPr>
          <p:nvPr>
            <p:ph type="sldNum" sz="quarter" idx="12"/>
          </p:nvPr>
        </p:nvSpPr>
        <p:spPr/>
        <p:txBody>
          <a:bodyPr/>
          <a:lstStyle>
            <a:lvl1pPr>
              <a:defRPr/>
            </a:lvl1pPr>
          </a:lstStyle>
          <a:p>
            <a:pPr>
              <a:defRPr/>
            </a:pPr>
            <a:fld id="{2866DCEF-15AD-42F5-8794-51F2FB700739}" type="slidenum">
              <a:rPr lang="pt-PT" altLang="en-US"/>
              <a:pPr>
                <a:defRPr/>
              </a:pPr>
              <a:t>‹#›</a:t>
            </a:fld>
            <a:endParaRPr lang="pt-PT" altLang="en-US"/>
          </a:p>
        </p:txBody>
      </p:sp>
    </p:spTree>
    <p:extLst>
      <p:ext uri="{BB962C8B-B14F-4D97-AF65-F5344CB8AC3E}">
        <p14:creationId xmlns:p14="http://schemas.microsoft.com/office/powerpoint/2010/main" val="66185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F7AC6C-9048-4125-BFB4-9E13CC4507CB}"/>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02496920-8D30-4F77-AB4B-202172818387}"/>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071B5D4D-79B5-43A1-B719-BCDB74DFBB21}"/>
              </a:ext>
            </a:extLst>
          </p:cNvPr>
          <p:cNvSpPr>
            <a:spLocks noGrp="1"/>
          </p:cNvSpPr>
          <p:nvPr>
            <p:ph type="sldNum" sz="quarter" idx="12"/>
          </p:nvPr>
        </p:nvSpPr>
        <p:spPr/>
        <p:txBody>
          <a:bodyPr/>
          <a:lstStyle>
            <a:lvl1pPr>
              <a:defRPr/>
            </a:lvl1pPr>
          </a:lstStyle>
          <a:p>
            <a:pPr>
              <a:defRPr/>
            </a:pPr>
            <a:fld id="{147EEF2A-E9BD-444D-9498-88916A9005A8}" type="slidenum">
              <a:rPr lang="pt-PT" altLang="en-US"/>
              <a:pPr>
                <a:defRPr/>
              </a:pPr>
              <a:t>‹#›</a:t>
            </a:fld>
            <a:endParaRPr lang="pt-PT" altLang="en-US"/>
          </a:p>
        </p:txBody>
      </p:sp>
    </p:spTree>
    <p:extLst>
      <p:ext uri="{BB962C8B-B14F-4D97-AF65-F5344CB8AC3E}">
        <p14:creationId xmlns:p14="http://schemas.microsoft.com/office/powerpoint/2010/main" val="137031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43D7E6-4CD0-419E-8ADD-85133E645D79}"/>
              </a:ext>
            </a:extLst>
          </p:cNvPr>
          <p:cNvSpPr>
            <a:spLocks noGrp="1"/>
          </p:cNvSpPr>
          <p:nvPr>
            <p:ph type="dt" sz="half" idx="10"/>
          </p:nvPr>
        </p:nvSpPr>
        <p:spPr/>
        <p:txBody>
          <a:bodyPr/>
          <a:lstStyle>
            <a:lvl1pPr>
              <a:defRPr/>
            </a:lvl1pPr>
          </a:lstStyle>
          <a:p>
            <a:pPr>
              <a:defRPr/>
            </a:pPr>
            <a:endParaRPr lang="pt-PT"/>
          </a:p>
        </p:txBody>
      </p:sp>
      <p:sp>
        <p:nvSpPr>
          <p:cNvPr id="8" name="Footer Placeholder 4">
            <a:extLst>
              <a:ext uri="{FF2B5EF4-FFF2-40B4-BE49-F238E27FC236}">
                <a16:creationId xmlns:a16="http://schemas.microsoft.com/office/drawing/2014/main" id="{11FB6802-CFA7-4E42-93C3-70C03DE4F73E}"/>
              </a:ext>
            </a:extLst>
          </p:cNvPr>
          <p:cNvSpPr>
            <a:spLocks noGrp="1"/>
          </p:cNvSpPr>
          <p:nvPr>
            <p:ph type="ftr" sz="quarter" idx="11"/>
          </p:nvPr>
        </p:nvSpPr>
        <p:spPr/>
        <p:txBody>
          <a:bodyPr/>
          <a:lstStyle>
            <a:lvl1pPr>
              <a:defRPr/>
            </a:lvl1pPr>
          </a:lstStyle>
          <a:p>
            <a:pPr>
              <a:defRPr/>
            </a:pPr>
            <a:endParaRPr lang="pt-PT"/>
          </a:p>
        </p:txBody>
      </p:sp>
      <p:sp>
        <p:nvSpPr>
          <p:cNvPr id="9" name="Slide Number Placeholder 5">
            <a:extLst>
              <a:ext uri="{FF2B5EF4-FFF2-40B4-BE49-F238E27FC236}">
                <a16:creationId xmlns:a16="http://schemas.microsoft.com/office/drawing/2014/main" id="{0A7EDDB5-F87D-4443-9002-94BE576A5E8A}"/>
              </a:ext>
            </a:extLst>
          </p:cNvPr>
          <p:cNvSpPr>
            <a:spLocks noGrp="1"/>
          </p:cNvSpPr>
          <p:nvPr>
            <p:ph type="sldNum" sz="quarter" idx="12"/>
          </p:nvPr>
        </p:nvSpPr>
        <p:spPr/>
        <p:txBody>
          <a:bodyPr/>
          <a:lstStyle>
            <a:lvl1pPr>
              <a:defRPr/>
            </a:lvl1pPr>
          </a:lstStyle>
          <a:p>
            <a:pPr>
              <a:defRPr/>
            </a:pPr>
            <a:fld id="{DADC86B3-1662-46F8-A5D0-3C3E5DEA2E47}" type="slidenum">
              <a:rPr lang="pt-PT" altLang="en-US"/>
              <a:pPr>
                <a:defRPr/>
              </a:pPr>
              <a:t>‹#›</a:t>
            </a:fld>
            <a:endParaRPr lang="pt-PT" altLang="en-US"/>
          </a:p>
        </p:txBody>
      </p:sp>
    </p:spTree>
    <p:extLst>
      <p:ext uri="{BB962C8B-B14F-4D97-AF65-F5344CB8AC3E}">
        <p14:creationId xmlns:p14="http://schemas.microsoft.com/office/powerpoint/2010/main" val="221801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E5C1AC-804F-4182-B3A0-4913530E8E72}"/>
              </a:ext>
            </a:extLst>
          </p:cNvPr>
          <p:cNvSpPr>
            <a:spLocks noGrp="1"/>
          </p:cNvSpPr>
          <p:nvPr>
            <p:ph type="dt" sz="half" idx="10"/>
          </p:nvPr>
        </p:nvSpPr>
        <p:spPr/>
        <p:txBody>
          <a:bodyPr/>
          <a:lstStyle>
            <a:lvl1pPr>
              <a:defRPr/>
            </a:lvl1pPr>
          </a:lstStyle>
          <a:p>
            <a:pPr>
              <a:defRPr/>
            </a:pPr>
            <a:endParaRPr lang="pt-PT"/>
          </a:p>
        </p:txBody>
      </p:sp>
      <p:sp>
        <p:nvSpPr>
          <p:cNvPr id="4" name="Footer Placeholder 4">
            <a:extLst>
              <a:ext uri="{FF2B5EF4-FFF2-40B4-BE49-F238E27FC236}">
                <a16:creationId xmlns:a16="http://schemas.microsoft.com/office/drawing/2014/main" id="{314B37B8-7EFD-4A31-AE60-6327F26DDE58}"/>
              </a:ext>
            </a:extLst>
          </p:cNvPr>
          <p:cNvSpPr>
            <a:spLocks noGrp="1"/>
          </p:cNvSpPr>
          <p:nvPr>
            <p:ph type="ftr" sz="quarter" idx="11"/>
          </p:nvPr>
        </p:nvSpPr>
        <p:spPr/>
        <p:txBody>
          <a:bodyPr/>
          <a:lstStyle>
            <a:lvl1pPr>
              <a:defRPr/>
            </a:lvl1pPr>
          </a:lstStyle>
          <a:p>
            <a:pPr>
              <a:defRPr/>
            </a:pPr>
            <a:endParaRPr lang="pt-PT"/>
          </a:p>
        </p:txBody>
      </p:sp>
      <p:sp>
        <p:nvSpPr>
          <p:cNvPr id="5" name="Slide Number Placeholder 5">
            <a:extLst>
              <a:ext uri="{FF2B5EF4-FFF2-40B4-BE49-F238E27FC236}">
                <a16:creationId xmlns:a16="http://schemas.microsoft.com/office/drawing/2014/main" id="{C65DF70B-CA72-4D79-86E8-068EB2C036AD}"/>
              </a:ext>
            </a:extLst>
          </p:cNvPr>
          <p:cNvSpPr>
            <a:spLocks noGrp="1"/>
          </p:cNvSpPr>
          <p:nvPr>
            <p:ph type="sldNum" sz="quarter" idx="12"/>
          </p:nvPr>
        </p:nvSpPr>
        <p:spPr/>
        <p:txBody>
          <a:bodyPr/>
          <a:lstStyle>
            <a:lvl1pPr>
              <a:defRPr/>
            </a:lvl1pPr>
          </a:lstStyle>
          <a:p>
            <a:pPr>
              <a:defRPr/>
            </a:pPr>
            <a:fld id="{965FC541-9267-40B4-A1AC-59D1AE6F0FDD}" type="slidenum">
              <a:rPr lang="pt-PT" altLang="en-US"/>
              <a:pPr>
                <a:defRPr/>
              </a:pPr>
              <a:t>‹#›</a:t>
            </a:fld>
            <a:endParaRPr lang="pt-PT" altLang="en-US"/>
          </a:p>
        </p:txBody>
      </p:sp>
    </p:spTree>
    <p:extLst>
      <p:ext uri="{BB962C8B-B14F-4D97-AF65-F5344CB8AC3E}">
        <p14:creationId xmlns:p14="http://schemas.microsoft.com/office/powerpoint/2010/main" val="259528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010244-AA4F-401B-88F6-2240447841B2}"/>
              </a:ext>
            </a:extLst>
          </p:cNvPr>
          <p:cNvSpPr>
            <a:spLocks noGrp="1"/>
          </p:cNvSpPr>
          <p:nvPr>
            <p:ph type="dt" sz="half" idx="10"/>
          </p:nvPr>
        </p:nvSpPr>
        <p:spPr/>
        <p:txBody>
          <a:bodyPr/>
          <a:lstStyle>
            <a:lvl1pPr>
              <a:defRPr/>
            </a:lvl1pPr>
          </a:lstStyle>
          <a:p>
            <a:pPr>
              <a:defRPr/>
            </a:pPr>
            <a:endParaRPr lang="pt-PT"/>
          </a:p>
        </p:txBody>
      </p:sp>
      <p:sp>
        <p:nvSpPr>
          <p:cNvPr id="3" name="Footer Placeholder 4">
            <a:extLst>
              <a:ext uri="{FF2B5EF4-FFF2-40B4-BE49-F238E27FC236}">
                <a16:creationId xmlns:a16="http://schemas.microsoft.com/office/drawing/2014/main" id="{6795CA9C-BAEE-4673-8AC3-9447330F5586}"/>
              </a:ext>
            </a:extLst>
          </p:cNvPr>
          <p:cNvSpPr>
            <a:spLocks noGrp="1"/>
          </p:cNvSpPr>
          <p:nvPr>
            <p:ph type="ftr" sz="quarter" idx="11"/>
          </p:nvPr>
        </p:nvSpPr>
        <p:spPr/>
        <p:txBody>
          <a:bodyPr/>
          <a:lstStyle>
            <a:lvl1pPr>
              <a:defRPr/>
            </a:lvl1pPr>
          </a:lstStyle>
          <a:p>
            <a:pPr>
              <a:defRPr/>
            </a:pPr>
            <a:endParaRPr lang="pt-PT"/>
          </a:p>
        </p:txBody>
      </p:sp>
      <p:sp>
        <p:nvSpPr>
          <p:cNvPr id="4" name="Slide Number Placeholder 5">
            <a:extLst>
              <a:ext uri="{FF2B5EF4-FFF2-40B4-BE49-F238E27FC236}">
                <a16:creationId xmlns:a16="http://schemas.microsoft.com/office/drawing/2014/main" id="{D6E8E257-B021-4E62-9317-1477D3A06407}"/>
              </a:ext>
            </a:extLst>
          </p:cNvPr>
          <p:cNvSpPr>
            <a:spLocks noGrp="1"/>
          </p:cNvSpPr>
          <p:nvPr>
            <p:ph type="sldNum" sz="quarter" idx="12"/>
          </p:nvPr>
        </p:nvSpPr>
        <p:spPr/>
        <p:txBody>
          <a:bodyPr/>
          <a:lstStyle>
            <a:lvl1pPr>
              <a:defRPr/>
            </a:lvl1pPr>
          </a:lstStyle>
          <a:p>
            <a:pPr>
              <a:defRPr/>
            </a:pPr>
            <a:fld id="{BB8519B7-48FD-4D13-A6CB-A9BB8B70D722}" type="slidenum">
              <a:rPr lang="pt-PT" altLang="en-US"/>
              <a:pPr>
                <a:defRPr/>
              </a:pPr>
              <a:t>‹#›</a:t>
            </a:fld>
            <a:endParaRPr lang="pt-PT" altLang="en-US"/>
          </a:p>
        </p:txBody>
      </p:sp>
    </p:spTree>
    <p:extLst>
      <p:ext uri="{BB962C8B-B14F-4D97-AF65-F5344CB8AC3E}">
        <p14:creationId xmlns:p14="http://schemas.microsoft.com/office/powerpoint/2010/main" val="80132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EEBB051-2A00-4F74-8055-AB069B814A7D}"/>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6C5421F8-7809-4B87-AA8E-D1807FB73AB6}"/>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EFCE61D5-EF9B-4D5B-AB6D-B55FFA2AB593}"/>
              </a:ext>
            </a:extLst>
          </p:cNvPr>
          <p:cNvSpPr>
            <a:spLocks noGrp="1"/>
          </p:cNvSpPr>
          <p:nvPr>
            <p:ph type="sldNum" sz="quarter" idx="12"/>
          </p:nvPr>
        </p:nvSpPr>
        <p:spPr/>
        <p:txBody>
          <a:bodyPr/>
          <a:lstStyle>
            <a:lvl1pPr>
              <a:defRPr/>
            </a:lvl1pPr>
          </a:lstStyle>
          <a:p>
            <a:pPr>
              <a:defRPr/>
            </a:pPr>
            <a:fld id="{D2ECE4EF-5896-4766-8286-ED575B18D509}" type="slidenum">
              <a:rPr lang="pt-PT" altLang="en-US"/>
              <a:pPr>
                <a:defRPr/>
              </a:pPr>
              <a:t>‹#›</a:t>
            </a:fld>
            <a:endParaRPr lang="pt-PT" altLang="en-US"/>
          </a:p>
        </p:txBody>
      </p:sp>
    </p:spTree>
    <p:extLst>
      <p:ext uri="{BB962C8B-B14F-4D97-AF65-F5344CB8AC3E}">
        <p14:creationId xmlns:p14="http://schemas.microsoft.com/office/powerpoint/2010/main" val="46136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9D317F5-A130-4F22-95BE-6A4E6D623B65}"/>
              </a:ext>
            </a:extLst>
          </p:cNvPr>
          <p:cNvSpPr>
            <a:spLocks noGrp="1"/>
          </p:cNvSpPr>
          <p:nvPr>
            <p:ph type="dt" sz="half" idx="10"/>
          </p:nvPr>
        </p:nvSpPr>
        <p:spPr/>
        <p:txBody>
          <a:bodyPr/>
          <a:lstStyle>
            <a:lvl1pPr>
              <a:defRPr/>
            </a:lvl1pPr>
          </a:lstStyle>
          <a:p>
            <a:pPr>
              <a:defRPr/>
            </a:pPr>
            <a:endParaRPr lang="pt-PT"/>
          </a:p>
        </p:txBody>
      </p:sp>
      <p:sp>
        <p:nvSpPr>
          <p:cNvPr id="6" name="Footer Placeholder 4">
            <a:extLst>
              <a:ext uri="{FF2B5EF4-FFF2-40B4-BE49-F238E27FC236}">
                <a16:creationId xmlns:a16="http://schemas.microsoft.com/office/drawing/2014/main" id="{AA75539B-3EDA-4F4B-9169-A324C76FB1E1}"/>
              </a:ext>
            </a:extLst>
          </p:cNvPr>
          <p:cNvSpPr>
            <a:spLocks noGrp="1"/>
          </p:cNvSpPr>
          <p:nvPr>
            <p:ph type="ftr" sz="quarter" idx="11"/>
          </p:nvPr>
        </p:nvSpPr>
        <p:spPr/>
        <p:txBody>
          <a:bodyPr/>
          <a:lstStyle>
            <a:lvl1pPr>
              <a:defRPr/>
            </a:lvl1pPr>
          </a:lstStyle>
          <a:p>
            <a:pPr>
              <a:defRPr/>
            </a:pPr>
            <a:endParaRPr lang="pt-PT"/>
          </a:p>
        </p:txBody>
      </p:sp>
      <p:sp>
        <p:nvSpPr>
          <p:cNvPr id="7" name="Slide Number Placeholder 5">
            <a:extLst>
              <a:ext uri="{FF2B5EF4-FFF2-40B4-BE49-F238E27FC236}">
                <a16:creationId xmlns:a16="http://schemas.microsoft.com/office/drawing/2014/main" id="{AA0FFDF4-1FCE-45B5-8DC2-E851E6FA5E82}"/>
              </a:ext>
            </a:extLst>
          </p:cNvPr>
          <p:cNvSpPr>
            <a:spLocks noGrp="1"/>
          </p:cNvSpPr>
          <p:nvPr>
            <p:ph type="sldNum" sz="quarter" idx="12"/>
          </p:nvPr>
        </p:nvSpPr>
        <p:spPr/>
        <p:txBody>
          <a:bodyPr/>
          <a:lstStyle>
            <a:lvl1pPr>
              <a:defRPr/>
            </a:lvl1pPr>
          </a:lstStyle>
          <a:p>
            <a:pPr>
              <a:defRPr/>
            </a:pPr>
            <a:fld id="{FEEC9299-B0DE-462A-A3A9-0BDD54D56E8F}" type="slidenum">
              <a:rPr lang="pt-PT" altLang="en-US"/>
              <a:pPr>
                <a:defRPr/>
              </a:pPr>
              <a:t>‹#›</a:t>
            </a:fld>
            <a:endParaRPr lang="pt-PT" altLang="en-US"/>
          </a:p>
        </p:txBody>
      </p:sp>
    </p:spTree>
    <p:extLst>
      <p:ext uri="{BB962C8B-B14F-4D97-AF65-F5344CB8AC3E}">
        <p14:creationId xmlns:p14="http://schemas.microsoft.com/office/powerpoint/2010/main" val="54886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535C05-C3A7-4587-B0D6-F2CE1957F6A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887A959E-60ED-49A6-88A7-C2C8FEAA83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9BAC5-9711-4C9A-B62F-F2B153D388A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pt-PT"/>
          </a:p>
        </p:txBody>
      </p:sp>
      <p:sp>
        <p:nvSpPr>
          <p:cNvPr id="5" name="Footer Placeholder 4">
            <a:extLst>
              <a:ext uri="{FF2B5EF4-FFF2-40B4-BE49-F238E27FC236}">
                <a16:creationId xmlns:a16="http://schemas.microsoft.com/office/drawing/2014/main" id="{85CAE192-F09D-4ACD-A0CB-8EAC48CF32F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pt-PT"/>
          </a:p>
        </p:txBody>
      </p:sp>
      <p:sp>
        <p:nvSpPr>
          <p:cNvPr id="6" name="Slide Number Placeholder 5">
            <a:extLst>
              <a:ext uri="{FF2B5EF4-FFF2-40B4-BE49-F238E27FC236}">
                <a16:creationId xmlns:a16="http://schemas.microsoft.com/office/drawing/2014/main" id="{50741FAE-8825-42C2-BF4A-BE92568A580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F0776CBB-39AD-4E55-9E80-C5C83670B0C2}" type="slidenum">
              <a:rPr lang="pt-PT" altLang="en-US"/>
              <a:pPr>
                <a:defRPr/>
              </a:pPr>
              <a:t>‹#›</a:t>
            </a:fld>
            <a:endParaRPr lang="pt-PT"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609C9-7099-470D-BD42-F9E62AA9553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0CCA0-E7B1-489C-B1BE-F6CF5EAA7B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436D-D4EB-4B6B-82F7-9C573D91722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2E8A1A-3CCA-4C44-B6CF-CA518E0305C2}" type="datetimeFigureOut">
              <a:rPr lang="en-US" smtClean="0"/>
              <a:t>12/27/2021</a:t>
            </a:fld>
            <a:endParaRPr lang="en-US"/>
          </a:p>
        </p:txBody>
      </p:sp>
      <p:sp>
        <p:nvSpPr>
          <p:cNvPr id="5" name="Footer Placeholder 4">
            <a:extLst>
              <a:ext uri="{FF2B5EF4-FFF2-40B4-BE49-F238E27FC236}">
                <a16:creationId xmlns:a16="http://schemas.microsoft.com/office/drawing/2014/main" id="{CEAB095B-83C7-448E-92D1-A3DD90770B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26412-572B-4770-A397-0C74EB900BC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9A1E0B-49F5-4F56-8E2D-D8AE278BD391}" type="slidenum">
              <a:rPr lang="en-US" smtClean="0"/>
              <a:t>‹#›</a:t>
            </a:fld>
            <a:endParaRPr lang="en-US"/>
          </a:p>
        </p:txBody>
      </p:sp>
    </p:spTree>
    <p:extLst>
      <p:ext uri="{BB962C8B-B14F-4D97-AF65-F5344CB8AC3E}">
        <p14:creationId xmlns:p14="http://schemas.microsoft.com/office/powerpoint/2010/main" val="7334721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0" name="Title 1">
            <a:extLst>
              <a:ext uri="{FF2B5EF4-FFF2-40B4-BE49-F238E27FC236}">
                <a16:creationId xmlns:a16="http://schemas.microsoft.com/office/drawing/2014/main" id="{EB284EE1-6263-402E-ABFB-5DD89F6283C7}"/>
              </a:ext>
            </a:extLst>
          </p:cNvPr>
          <p:cNvSpPr>
            <a:spLocks noGrp="1" noChangeArrowheads="1"/>
          </p:cNvSpPr>
          <p:nvPr>
            <p:ph type="ctrTitle"/>
          </p:nvPr>
        </p:nvSpPr>
        <p:spPr>
          <a:xfrm>
            <a:off x="825501" y="1097339"/>
            <a:ext cx="7508874" cy="2623885"/>
          </a:xfrm>
        </p:spPr>
        <p:txBody>
          <a:bodyPr anchor="ctr">
            <a:normAutofit/>
          </a:bodyPr>
          <a:lstStyle/>
          <a:p>
            <a:r>
              <a:rPr lang="en-US" altLang="en-US" sz="5700" dirty="0">
                <a:solidFill>
                  <a:srgbClr val="FFFFFF"/>
                </a:solidFill>
              </a:rPr>
              <a:t>Arousal mechanism and reticular activating system </a:t>
            </a:r>
          </a:p>
        </p:txBody>
      </p:sp>
      <p:sp>
        <p:nvSpPr>
          <p:cNvPr id="74" name="Rectangle 73">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0491" y="4521269"/>
            <a:ext cx="5040623"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1" name="Subtitle 2">
            <a:extLst>
              <a:ext uri="{FF2B5EF4-FFF2-40B4-BE49-F238E27FC236}">
                <a16:creationId xmlns:a16="http://schemas.microsoft.com/office/drawing/2014/main" id="{ACD4135D-60B3-48EF-BBD1-E4873E7343EF}"/>
              </a:ext>
            </a:extLst>
          </p:cNvPr>
          <p:cNvSpPr>
            <a:spLocks noGrp="1" noChangeArrowheads="1"/>
          </p:cNvSpPr>
          <p:nvPr>
            <p:ph type="subTitle" idx="1"/>
          </p:nvPr>
        </p:nvSpPr>
        <p:spPr bwMode="auto">
          <a:xfrm>
            <a:off x="2419619" y="4843002"/>
            <a:ext cx="4320637" cy="1234345"/>
          </a:xfrm>
        </p:spPr>
        <p:txBody>
          <a:bodyPr numCol="1" anchor="ctr" anchorCtr="0" compatLnSpc="1">
            <a:prstTxWarp prst="textNoShape">
              <a:avLst/>
            </a:prstTxWarp>
            <a:normAutofit/>
          </a:bodyPr>
          <a:lstStyle/>
          <a:p>
            <a:r>
              <a:rPr lang="en-US" altLang="en-US" sz="2300">
                <a:solidFill>
                  <a:schemeClr val="tx1">
                    <a:lumMod val="95000"/>
                    <a:lumOff val="5000"/>
                  </a:schemeClr>
                </a:solidFill>
              </a:rPr>
              <a:t>Dr. Arwa Rawashdeh </a:t>
            </a:r>
          </a:p>
        </p:txBody>
      </p:sp>
      <p:sp>
        <p:nvSpPr>
          <p:cNvPr id="78" name="Rectangle 7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216D3-FA18-4F29-AA8E-DA20B1ECB304}"/>
              </a:ext>
            </a:extLst>
          </p:cNvPr>
          <p:cNvSpPr>
            <a:spLocks noGrp="1"/>
          </p:cNvSpPr>
          <p:nvPr>
            <p:ph idx="1"/>
          </p:nvPr>
        </p:nvSpPr>
        <p:spPr>
          <a:xfrm>
            <a:off x="628650" y="836712"/>
            <a:ext cx="7886700" cy="4937197"/>
          </a:xfrm>
        </p:spPr>
        <p:txBody>
          <a:bodyPr>
            <a:normAutofit lnSpcReduction="10000"/>
          </a:bodyPr>
          <a:lstStyle/>
          <a:p>
            <a:r>
              <a:rPr lang="en-US" i="1" dirty="0"/>
              <a:t>The double process of excitation in nicotinic receptors and inhibition in muscarinic receptors you have the maximum activity of the projection of the neuron that sending information to the cortex that is a characteristics of the wakefulness </a:t>
            </a:r>
          </a:p>
          <a:p>
            <a:pPr marL="0" indent="0">
              <a:buNone/>
            </a:pPr>
            <a:r>
              <a:rPr lang="en-US" i="1" dirty="0"/>
              <a:t> </a:t>
            </a:r>
          </a:p>
          <a:p>
            <a:r>
              <a:rPr lang="en-US" i="1" dirty="0"/>
              <a:t>Tuberomammillary nuclei in the hypothalamus that is the only nucleus in the system that fabricate histamine ; you realize that when you take antihistamine you would eliminate inhibition sending and therefore you depress the activity of the thalamus and become drowsy </a:t>
            </a:r>
          </a:p>
          <a:p>
            <a:pPr marL="0" indent="0">
              <a:buNone/>
            </a:pPr>
            <a:endParaRPr lang="en-US" i="1" dirty="0"/>
          </a:p>
          <a:p>
            <a:r>
              <a:rPr lang="en-US" i="1" dirty="0"/>
              <a:t>Serotonin multi various function substances in alertness increasing and tuning attention process, it does so by mostly influencing the cortical area   in the thalamus; it excites the interneuron which in turn inhibit the projection neuron and end up with the decreasing the excitability of projection neuron </a:t>
            </a:r>
          </a:p>
        </p:txBody>
      </p:sp>
    </p:spTree>
    <p:extLst>
      <p:ext uri="{BB962C8B-B14F-4D97-AF65-F5344CB8AC3E}">
        <p14:creationId xmlns:p14="http://schemas.microsoft.com/office/powerpoint/2010/main" val="239920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C100-E67E-4A93-B82B-A53052F6081F}"/>
              </a:ext>
            </a:extLst>
          </p:cNvPr>
          <p:cNvSpPr>
            <a:spLocks noGrp="1"/>
          </p:cNvSpPr>
          <p:nvPr>
            <p:ph type="title"/>
          </p:nvPr>
        </p:nvSpPr>
        <p:spPr>
          <a:xfrm>
            <a:off x="836676" y="1268730"/>
            <a:ext cx="7626096" cy="884682"/>
          </a:xfrm>
        </p:spPr>
        <p:txBody>
          <a:bodyPr>
            <a:normAutofit/>
          </a:bodyPr>
          <a:lstStyle/>
          <a:p>
            <a:r>
              <a:rPr lang="en-US" sz="3000" b="1" dirty="0"/>
              <a:t>Physiological basic of this phenomenon </a:t>
            </a:r>
          </a:p>
        </p:txBody>
      </p:sp>
      <p:pic>
        <p:nvPicPr>
          <p:cNvPr id="4" name="Picture 3">
            <a:extLst>
              <a:ext uri="{FF2B5EF4-FFF2-40B4-BE49-F238E27FC236}">
                <a16:creationId xmlns:a16="http://schemas.microsoft.com/office/drawing/2014/main" id="{72CC6EEB-6335-489C-9DE8-440940638A28}"/>
              </a:ext>
            </a:extLst>
          </p:cNvPr>
          <p:cNvPicPr>
            <a:picLocks noChangeAspect="1"/>
          </p:cNvPicPr>
          <p:nvPr/>
        </p:nvPicPr>
        <p:blipFill rotWithShape="1">
          <a:blip r:embed="rId2"/>
          <a:srcRect t="3199" r="2" b="2"/>
          <a:stretch/>
        </p:blipFill>
        <p:spPr>
          <a:xfrm>
            <a:off x="681229" y="2715768"/>
            <a:ext cx="3890772" cy="2770632"/>
          </a:xfrm>
          <a:prstGeom prst="rect">
            <a:avLst/>
          </a:prstGeom>
        </p:spPr>
      </p:pic>
      <p:sp>
        <p:nvSpPr>
          <p:cNvPr id="3" name="Content Placeholder 2">
            <a:extLst>
              <a:ext uri="{FF2B5EF4-FFF2-40B4-BE49-F238E27FC236}">
                <a16:creationId xmlns:a16="http://schemas.microsoft.com/office/drawing/2014/main" id="{023F167C-7938-4468-BF53-8E2B685CC46C}"/>
              </a:ext>
            </a:extLst>
          </p:cNvPr>
          <p:cNvSpPr>
            <a:spLocks noGrp="1"/>
          </p:cNvSpPr>
          <p:nvPr>
            <p:ph idx="1"/>
          </p:nvPr>
        </p:nvSpPr>
        <p:spPr>
          <a:xfrm>
            <a:off x="4572001" y="2371354"/>
            <a:ext cx="4571999" cy="3629396"/>
          </a:xfrm>
        </p:spPr>
        <p:txBody>
          <a:bodyPr anchor="ctr">
            <a:normAutofit/>
          </a:bodyPr>
          <a:lstStyle/>
          <a:p>
            <a:r>
              <a:rPr lang="en-US" sz="975" b="1" i="1" dirty="0">
                <a:solidFill>
                  <a:schemeClr val="accent1"/>
                </a:solidFill>
              </a:rPr>
              <a:t>In 1930 in Belgium  </a:t>
            </a:r>
            <a:r>
              <a:rPr lang="en-US" sz="975" b="1" i="1" dirty="0"/>
              <a:t>; he was working essentially on cats </a:t>
            </a:r>
          </a:p>
          <a:p>
            <a:pPr marL="0" indent="0">
              <a:buNone/>
            </a:pPr>
            <a:r>
              <a:rPr lang="en-US" sz="975" b="1" i="1" dirty="0"/>
              <a:t>He made a transection in the rostral portion of the midbrain he found that the EEG rhythms is Delta rhythm that means that there is something is really important to maintain alertness  </a:t>
            </a:r>
          </a:p>
          <a:p>
            <a:pPr marL="0" indent="0">
              <a:buNone/>
            </a:pPr>
            <a:r>
              <a:rPr lang="en-US" sz="975" b="1" i="1" dirty="0"/>
              <a:t>He cut between the medulla and the spinal cord at the C1 level , the EEG for the cat like normal animal </a:t>
            </a:r>
          </a:p>
          <a:p>
            <a:pPr marL="0" indent="0">
              <a:buNone/>
            </a:pPr>
            <a:endParaRPr lang="en-US" sz="975" b="1" i="1" dirty="0"/>
          </a:p>
          <a:p>
            <a:pPr>
              <a:buFont typeface="Wingdings" panose="05000000000000000000" pitchFamily="2" charset="2"/>
              <a:buChar char="§"/>
            </a:pPr>
            <a:r>
              <a:rPr lang="en-US" sz="975" b="1" i="1" dirty="0">
                <a:solidFill>
                  <a:schemeClr val="accent1"/>
                </a:solidFill>
              </a:rPr>
              <a:t>In the 1940s in Italy, </a:t>
            </a:r>
            <a:r>
              <a:rPr lang="en-US" sz="975" b="1" i="1" dirty="0"/>
              <a:t>they stimulating electrodes at different points of brain stem </a:t>
            </a:r>
          </a:p>
          <a:p>
            <a:pPr marL="0" indent="0">
              <a:buNone/>
            </a:pPr>
            <a:r>
              <a:rPr lang="en-US" sz="975" b="1" i="1" dirty="0"/>
              <a:t>they noticed no matter where you put the electrodes at different region of brain stem especially rostrally these resulted in alertness .</a:t>
            </a:r>
          </a:p>
          <a:p>
            <a:pPr marL="0" indent="0">
              <a:buNone/>
            </a:pPr>
            <a:r>
              <a:rPr lang="en-US" sz="975" b="1" i="1" dirty="0"/>
              <a:t>At the level of the brain stem there is a reticular  activating system  </a:t>
            </a:r>
          </a:p>
        </p:txBody>
      </p:sp>
    </p:spTree>
    <p:extLst>
      <p:ext uri="{BB962C8B-B14F-4D97-AF65-F5344CB8AC3E}">
        <p14:creationId xmlns:p14="http://schemas.microsoft.com/office/powerpoint/2010/main" val="77647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973-FB23-4919-A1B3-1575E0572DB1}"/>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defTabSz="914400"/>
            <a:r>
              <a:rPr lang="en-US" altLang="en-US" sz="3700" b="1" kern="1200">
                <a:solidFill>
                  <a:schemeClr val="tx1"/>
                </a:solidFill>
                <a:latin typeface="+mj-lt"/>
                <a:ea typeface="+mj-ea"/>
                <a:cs typeface="+mj-cs"/>
              </a:rPr>
              <a:t>Old definition </a:t>
            </a:r>
            <a:br>
              <a:rPr lang="en-US" altLang="en-US" sz="3700" b="1" kern="1200">
                <a:solidFill>
                  <a:schemeClr val="tx1"/>
                </a:solidFill>
                <a:latin typeface="+mj-lt"/>
                <a:ea typeface="+mj-ea"/>
                <a:cs typeface="+mj-cs"/>
              </a:rPr>
            </a:br>
            <a:endParaRPr lang="en-US" sz="37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23434E4E-B917-488A-8A5A-51DF63508B12}"/>
              </a:ext>
            </a:extLst>
          </p:cNvPr>
          <p:cNvSpPr>
            <a:spLocks noGrp="1"/>
          </p:cNvSpPr>
          <p:nvPr>
            <p:ph type="body" sz="half" idx="1"/>
          </p:nvPr>
        </p:nvSpPr>
        <p:spPr>
          <a:xfrm>
            <a:off x="486698" y="2438400"/>
            <a:ext cx="2629120" cy="3785419"/>
          </a:xfrm>
        </p:spPr>
        <p:txBody>
          <a:bodyPr vert="horz" lIns="91440" tIns="45720" rIns="91440" bIns="45720" rtlCol="0">
            <a:normAutofit/>
          </a:bodyPr>
          <a:lstStyle/>
          <a:p>
            <a:pPr indent="-228600" defTabSz="914400" fontAlgn="auto">
              <a:spcAft>
                <a:spcPts val="0"/>
              </a:spcAft>
              <a:defRPr/>
            </a:pPr>
            <a:endParaRPr lang="en-US" altLang="en-US" sz="1700" b="1"/>
          </a:p>
          <a:p>
            <a:pPr indent="-228600" defTabSz="914400" fontAlgn="auto">
              <a:spcAft>
                <a:spcPts val="0"/>
              </a:spcAft>
              <a:defRPr/>
            </a:pPr>
            <a:r>
              <a:rPr lang="en-US" altLang="en-US" sz="1700" b="1"/>
              <a:t>Diffuse mass of neurons &amp; nerve fibers that make the core of the brain stem;</a:t>
            </a:r>
          </a:p>
          <a:p>
            <a:pPr indent="-228600" defTabSz="914400" fontAlgn="auto">
              <a:spcAft>
                <a:spcPts val="0"/>
              </a:spcAft>
              <a:defRPr/>
            </a:pPr>
            <a:endParaRPr lang="en-US" altLang="en-US" sz="1700" b="1"/>
          </a:p>
          <a:p>
            <a:pPr indent="-228600" defTabSz="914400" fontAlgn="auto">
              <a:spcAft>
                <a:spcPts val="0"/>
              </a:spcAft>
              <a:defRPr/>
            </a:pPr>
            <a:r>
              <a:rPr lang="en-US" altLang="en-US" sz="1700" b="1"/>
              <a:t>They run through the medulla oblongata, pons &amp; midbrain;</a:t>
            </a:r>
          </a:p>
          <a:p>
            <a:pPr indent="-228600" defTabSz="914400"/>
            <a:endParaRPr lang="en-US" sz="1700"/>
          </a:p>
        </p:txBody>
      </p:sp>
      <p:sp>
        <p:nvSpPr>
          <p:cNvPr id="33" name="Rectangle 3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65D582E-4A8C-4173-9BB4-38E2DB57576B}"/>
              </a:ext>
            </a:extLst>
          </p:cNvPr>
          <p:cNvPicPr>
            <a:picLocks noGrp="1" noChangeAspect="1"/>
          </p:cNvPicPr>
          <p:nvPr>
            <p:ph sz="half" idx="2"/>
          </p:nvPr>
        </p:nvPicPr>
        <p:blipFill>
          <a:blip r:embed="rId2"/>
          <a:stretch>
            <a:fillRect/>
          </a:stretch>
        </p:blipFill>
        <p:spPr>
          <a:xfrm>
            <a:off x="4054396" y="1186024"/>
            <a:ext cx="4514498" cy="4482705"/>
          </a:xfrm>
          <a:prstGeom prst="rect">
            <a:avLst/>
          </a:prstGeom>
          <a:effectLst/>
        </p:spPr>
      </p:pic>
    </p:spTree>
    <p:extLst>
      <p:ext uri="{BB962C8B-B14F-4D97-AF65-F5344CB8AC3E}">
        <p14:creationId xmlns:p14="http://schemas.microsoft.com/office/powerpoint/2010/main" val="315940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1B24-FEFD-4D1F-BC05-A6553526E9B6}"/>
              </a:ext>
            </a:extLst>
          </p:cNvPr>
          <p:cNvSpPr>
            <a:spLocks noGrp="1"/>
          </p:cNvSpPr>
          <p:nvPr>
            <p:ph type="title"/>
          </p:nvPr>
        </p:nvSpPr>
        <p:spPr>
          <a:xfrm>
            <a:off x="836676" y="1268730"/>
            <a:ext cx="7626096" cy="884682"/>
          </a:xfrm>
        </p:spPr>
        <p:txBody>
          <a:bodyPr>
            <a:normAutofit/>
          </a:bodyPr>
          <a:lstStyle/>
          <a:p>
            <a:r>
              <a:rPr lang="en-US" sz="3000" b="1" dirty="0"/>
              <a:t>Reticular activating system (RAS) </a:t>
            </a:r>
          </a:p>
        </p:txBody>
      </p:sp>
      <p:pic>
        <p:nvPicPr>
          <p:cNvPr id="4" name="Picture 3">
            <a:extLst>
              <a:ext uri="{FF2B5EF4-FFF2-40B4-BE49-F238E27FC236}">
                <a16:creationId xmlns:a16="http://schemas.microsoft.com/office/drawing/2014/main" id="{55C0D2B2-9D09-4DC9-A039-B312FFA8A613}"/>
              </a:ext>
            </a:extLst>
          </p:cNvPr>
          <p:cNvPicPr>
            <a:picLocks noChangeAspect="1"/>
          </p:cNvPicPr>
          <p:nvPr/>
        </p:nvPicPr>
        <p:blipFill rotWithShape="1">
          <a:blip r:embed="rId2"/>
          <a:srcRect t="51" r="2" b="2"/>
          <a:stretch/>
        </p:blipFill>
        <p:spPr>
          <a:xfrm>
            <a:off x="168813" y="2371354"/>
            <a:ext cx="5389777" cy="3444757"/>
          </a:xfrm>
          <a:prstGeom prst="rect">
            <a:avLst/>
          </a:prstGeom>
        </p:spPr>
      </p:pic>
      <p:sp>
        <p:nvSpPr>
          <p:cNvPr id="3" name="Content Placeholder 2">
            <a:extLst>
              <a:ext uri="{FF2B5EF4-FFF2-40B4-BE49-F238E27FC236}">
                <a16:creationId xmlns:a16="http://schemas.microsoft.com/office/drawing/2014/main" id="{FD9E9EE7-8872-4E3A-A03D-CC2B95055EA4}"/>
              </a:ext>
            </a:extLst>
          </p:cNvPr>
          <p:cNvSpPr>
            <a:spLocks noGrp="1"/>
          </p:cNvSpPr>
          <p:nvPr>
            <p:ph idx="1"/>
          </p:nvPr>
        </p:nvSpPr>
        <p:spPr>
          <a:xfrm>
            <a:off x="5558590" y="2371353"/>
            <a:ext cx="3416598" cy="3444757"/>
          </a:xfrm>
        </p:spPr>
        <p:txBody>
          <a:bodyPr anchor="ctr">
            <a:normAutofit/>
          </a:bodyPr>
          <a:lstStyle/>
          <a:p>
            <a:pPr marL="0" indent="0">
              <a:buNone/>
            </a:pPr>
            <a:r>
              <a:rPr lang="en-US" sz="1050" b="1" i="1" dirty="0"/>
              <a:t>We know that discrete nuclear masses that releases neurotransmitter that are ascending and project to the thalamus and cerebral cortex; a very beautiful example of diffuse masses in order of 10 to 15  </a:t>
            </a:r>
          </a:p>
          <a:p>
            <a:pPr marL="0" indent="0">
              <a:buNone/>
            </a:pPr>
            <a:r>
              <a:rPr lang="en-US" sz="1050" b="1" i="1" dirty="0"/>
              <a:t>In the middle of the brain stem synthesis NE; they provide noradrenergic innervation to wide areas of the nervous system </a:t>
            </a:r>
          </a:p>
          <a:p>
            <a:pPr marL="0" indent="0">
              <a:buNone/>
            </a:pPr>
            <a:r>
              <a:rPr lang="en-US" sz="1050" b="1" i="1" dirty="0"/>
              <a:t> rostral than this at the midbrain and pones junction  raphe nuclei that joins both side provide serotonin </a:t>
            </a:r>
          </a:p>
          <a:p>
            <a:pPr marL="0" indent="0">
              <a:buNone/>
            </a:pPr>
            <a:endParaRPr lang="en-US" sz="1050" b="1" i="1" dirty="0"/>
          </a:p>
          <a:p>
            <a:pPr marL="0" indent="0">
              <a:buNone/>
            </a:pPr>
            <a:r>
              <a:rPr lang="en-US" sz="1050" b="1" i="1" dirty="0"/>
              <a:t>More rostral to the midbrain ; inferior colliculi and massive decussation here of the superior cerebellar peduncle . In the dorsal lateral of the pones there is nuclei parochial nuclei that surrounds superior cerebellar peduncle and provide cholinergic innervation  </a:t>
            </a:r>
          </a:p>
          <a:p>
            <a:pPr marL="0" indent="0">
              <a:buNone/>
            </a:pPr>
            <a:endParaRPr lang="en-US" sz="1050" b="1" i="1" dirty="0"/>
          </a:p>
          <a:p>
            <a:pPr marL="0" indent="0">
              <a:buNone/>
            </a:pPr>
            <a:r>
              <a:rPr lang="en-US" sz="1050" b="1" i="1" dirty="0"/>
              <a:t>More rostral in the midline and medially to the substantial nigra there's is ventral tegmentum area release dopamine  </a:t>
            </a:r>
          </a:p>
          <a:p>
            <a:endParaRPr lang="en-US" sz="825" dirty="0"/>
          </a:p>
        </p:txBody>
      </p:sp>
    </p:spTree>
    <p:extLst>
      <p:ext uri="{BB962C8B-B14F-4D97-AF65-F5344CB8AC3E}">
        <p14:creationId xmlns:p14="http://schemas.microsoft.com/office/powerpoint/2010/main" val="320907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FC50C6EF-732F-4367-B458-C49E5FE906AD}"/>
              </a:ext>
            </a:extLst>
          </p:cNvPr>
          <p:cNvSpPr>
            <a:spLocks noGrp="1" noChangeArrowheads="1"/>
          </p:cNvSpPr>
          <p:nvPr>
            <p:ph type="title" idx="4294967295"/>
          </p:nvPr>
        </p:nvSpPr>
        <p:spPr>
          <a:xfrm>
            <a:off x="0" y="333375"/>
            <a:ext cx="8229600" cy="449263"/>
          </a:xfrm>
        </p:spPr>
        <p:txBody>
          <a:bodyPr rtlCol="0">
            <a:normAutofit/>
          </a:bodyPr>
          <a:lstStyle/>
          <a:p>
            <a:pPr fontAlgn="auto">
              <a:spcAft>
                <a:spcPts val="0"/>
              </a:spcAft>
              <a:defRPr/>
            </a:pPr>
            <a:r>
              <a:rPr lang="pt-PT" sz="2000" b="1" dirty="0">
                <a:effectLst>
                  <a:outerShdw blurRad="38100" dist="38100" dir="2700000" algn="tl">
                    <a:srgbClr val="FFFFFF"/>
                  </a:outerShdw>
                </a:effectLst>
              </a:rPr>
              <a:t>AFFERENT &amp; EFFERENT CONNECTIONS OF RETICULAR FORMATION</a:t>
            </a:r>
            <a:endParaRPr lang="pt-PT" sz="2000" b="1" dirty="0"/>
          </a:p>
        </p:txBody>
      </p:sp>
      <p:sp>
        <p:nvSpPr>
          <p:cNvPr id="5123" name="Oval 11">
            <a:extLst>
              <a:ext uri="{FF2B5EF4-FFF2-40B4-BE49-F238E27FC236}">
                <a16:creationId xmlns:a16="http://schemas.microsoft.com/office/drawing/2014/main" id="{E5EFC8D1-6EA5-4422-B268-0A0C1131B3A1}"/>
              </a:ext>
            </a:extLst>
          </p:cNvPr>
          <p:cNvSpPr>
            <a:spLocks noChangeArrowheads="1"/>
          </p:cNvSpPr>
          <p:nvPr/>
        </p:nvSpPr>
        <p:spPr bwMode="auto">
          <a:xfrm>
            <a:off x="1403350" y="2708275"/>
            <a:ext cx="1368425" cy="144145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5124" name="Oval 12">
            <a:extLst>
              <a:ext uri="{FF2B5EF4-FFF2-40B4-BE49-F238E27FC236}">
                <a16:creationId xmlns:a16="http://schemas.microsoft.com/office/drawing/2014/main" id="{BE8BC8E1-3A65-4A78-9E52-C0D7EC9AD6E7}"/>
              </a:ext>
            </a:extLst>
          </p:cNvPr>
          <p:cNvSpPr>
            <a:spLocks noChangeArrowheads="1"/>
          </p:cNvSpPr>
          <p:nvPr/>
        </p:nvSpPr>
        <p:spPr bwMode="auto">
          <a:xfrm>
            <a:off x="6084888" y="2781300"/>
            <a:ext cx="1368425" cy="1441450"/>
          </a:xfrm>
          <a:prstGeom prst="ellipse">
            <a:avLst/>
          </a:prstGeom>
          <a:solidFill>
            <a:schemeClr val="fo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5125" name="Text Box 13">
            <a:extLst>
              <a:ext uri="{FF2B5EF4-FFF2-40B4-BE49-F238E27FC236}">
                <a16:creationId xmlns:a16="http://schemas.microsoft.com/office/drawing/2014/main" id="{B018E843-7413-4503-9B3E-DAF1F8E5FD22}"/>
              </a:ext>
            </a:extLst>
          </p:cNvPr>
          <p:cNvSpPr txBox="1">
            <a:spLocks noChangeArrowheads="1"/>
          </p:cNvSpPr>
          <p:nvPr/>
        </p:nvSpPr>
        <p:spPr bwMode="auto">
          <a:xfrm>
            <a:off x="1403350" y="3068638"/>
            <a:ext cx="143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b="1">
                <a:latin typeface="Arial" panose="020B0604020202020204" pitchFamily="34" charset="0"/>
                <a:cs typeface="Arial" panose="020B0604020202020204" pitchFamily="34" charset="0"/>
              </a:rPr>
              <a:t>Reticular Formation</a:t>
            </a:r>
          </a:p>
        </p:txBody>
      </p:sp>
      <p:sp>
        <p:nvSpPr>
          <p:cNvPr id="5126" name="Text Box 14">
            <a:extLst>
              <a:ext uri="{FF2B5EF4-FFF2-40B4-BE49-F238E27FC236}">
                <a16:creationId xmlns:a16="http://schemas.microsoft.com/office/drawing/2014/main" id="{13D507E6-23BA-4C49-9B1E-FCC04FC58166}"/>
              </a:ext>
            </a:extLst>
          </p:cNvPr>
          <p:cNvSpPr txBox="1">
            <a:spLocks noChangeArrowheads="1"/>
          </p:cNvSpPr>
          <p:nvPr/>
        </p:nvSpPr>
        <p:spPr bwMode="auto">
          <a:xfrm>
            <a:off x="6084888" y="3141663"/>
            <a:ext cx="1439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b="1">
                <a:latin typeface="Arial" panose="020B0604020202020204" pitchFamily="34" charset="0"/>
                <a:cs typeface="Arial" panose="020B0604020202020204" pitchFamily="34" charset="0"/>
              </a:rPr>
              <a:t>Reticular Formation</a:t>
            </a:r>
          </a:p>
        </p:txBody>
      </p:sp>
      <p:sp>
        <p:nvSpPr>
          <p:cNvPr id="5127" name="Text Box 16">
            <a:extLst>
              <a:ext uri="{FF2B5EF4-FFF2-40B4-BE49-F238E27FC236}">
                <a16:creationId xmlns:a16="http://schemas.microsoft.com/office/drawing/2014/main" id="{43A3D54F-1C9B-4C83-9FE4-D595FCB95091}"/>
              </a:ext>
            </a:extLst>
          </p:cNvPr>
          <p:cNvSpPr txBox="1">
            <a:spLocks noChangeArrowheads="1"/>
          </p:cNvSpPr>
          <p:nvPr/>
        </p:nvSpPr>
        <p:spPr bwMode="auto">
          <a:xfrm>
            <a:off x="1187450" y="1557338"/>
            <a:ext cx="1871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Cerebellum</a:t>
            </a:r>
          </a:p>
        </p:txBody>
      </p:sp>
      <p:sp>
        <p:nvSpPr>
          <p:cNvPr id="5128" name="Line 23">
            <a:extLst>
              <a:ext uri="{FF2B5EF4-FFF2-40B4-BE49-F238E27FC236}">
                <a16:creationId xmlns:a16="http://schemas.microsoft.com/office/drawing/2014/main" id="{E1EDE829-C6DC-4E45-B3F5-6A90E5479C57}"/>
              </a:ext>
            </a:extLst>
          </p:cNvPr>
          <p:cNvSpPr>
            <a:spLocks noChangeShapeType="1"/>
          </p:cNvSpPr>
          <p:nvPr/>
        </p:nvSpPr>
        <p:spPr bwMode="auto">
          <a:xfrm>
            <a:off x="2051050" y="42211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24">
            <a:extLst>
              <a:ext uri="{FF2B5EF4-FFF2-40B4-BE49-F238E27FC236}">
                <a16:creationId xmlns:a16="http://schemas.microsoft.com/office/drawing/2014/main" id="{EB39A641-5227-4ABB-A683-9B88A8DB48B5}"/>
              </a:ext>
            </a:extLst>
          </p:cNvPr>
          <p:cNvSpPr>
            <a:spLocks noChangeShapeType="1"/>
          </p:cNvSpPr>
          <p:nvPr/>
        </p:nvSpPr>
        <p:spPr bwMode="auto">
          <a:xfrm flipV="1">
            <a:off x="2124075" y="2060575"/>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26">
            <a:extLst>
              <a:ext uri="{FF2B5EF4-FFF2-40B4-BE49-F238E27FC236}">
                <a16:creationId xmlns:a16="http://schemas.microsoft.com/office/drawing/2014/main" id="{967CA9F1-3955-41A7-A5A2-93ED6B88A4ED}"/>
              </a:ext>
            </a:extLst>
          </p:cNvPr>
          <p:cNvSpPr>
            <a:spLocks noChangeShapeType="1"/>
          </p:cNvSpPr>
          <p:nvPr/>
        </p:nvSpPr>
        <p:spPr bwMode="auto">
          <a:xfrm>
            <a:off x="2843213" y="3429000"/>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7">
            <a:extLst>
              <a:ext uri="{FF2B5EF4-FFF2-40B4-BE49-F238E27FC236}">
                <a16:creationId xmlns:a16="http://schemas.microsoft.com/office/drawing/2014/main" id="{6AD625A1-1805-4201-9643-1F3D33CADE3C}"/>
              </a:ext>
            </a:extLst>
          </p:cNvPr>
          <p:cNvSpPr>
            <a:spLocks noChangeShapeType="1"/>
          </p:cNvSpPr>
          <p:nvPr/>
        </p:nvSpPr>
        <p:spPr bwMode="auto">
          <a:xfrm flipH="1" flipV="1">
            <a:off x="971550" y="2708275"/>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8">
            <a:extLst>
              <a:ext uri="{FF2B5EF4-FFF2-40B4-BE49-F238E27FC236}">
                <a16:creationId xmlns:a16="http://schemas.microsoft.com/office/drawing/2014/main" id="{CAF4BCE8-3ACD-432F-BD3A-63EE79ED58DB}"/>
              </a:ext>
            </a:extLst>
          </p:cNvPr>
          <p:cNvSpPr>
            <a:spLocks noChangeShapeType="1"/>
          </p:cNvSpPr>
          <p:nvPr/>
        </p:nvSpPr>
        <p:spPr bwMode="auto">
          <a:xfrm flipH="1">
            <a:off x="1042988" y="3644900"/>
            <a:ext cx="2889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29">
            <a:extLst>
              <a:ext uri="{FF2B5EF4-FFF2-40B4-BE49-F238E27FC236}">
                <a16:creationId xmlns:a16="http://schemas.microsoft.com/office/drawing/2014/main" id="{5084F91D-F238-4E6B-BC3D-2B4DF99FA591}"/>
              </a:ext>
            </a:extLst>
          </p:cNvPr>
          <p:cNvSpPr txBox="1">
            <a:spLocks noChangeArrowheads="1"/>
          </p:cNvSpPr>
          <p:nvPr/>
        </p:nvSpPr>
        <p:spPr bwMode="auto">
          <a:xfrm>
            <a:off x="3141663" y="3087688"/>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Red Nucleus  </a:t>
            </a:r>
            <a:r>
              <a:rPr lang="pt-PT" altLang="en-US" sz="1400">
                <a:latin typeface="Arial" panose="020B0604020202020204" pitchFamily="34" charset="0"/>
                <a:cs typeface="Arial" panose="020B0604020202020204" pitchFamily="34" charset="0"/>
              </a:rPr>
              <a:t>coordination of sensorimotor information </a:t>
            </a:r>
          </a:p>
        </p:txBody>
      </p:sp>
      <p:sp>
        <p:nvSpPr>
          <p:cNvPr id="5134" name="Text Box 30">
            <a:extLst>
              <a:ext uri="{FF2B5EF4-FFF2-40B4-BE49-F238E27FC236}">
                <a16:creationId xmlns:a16="http://schemas.microsoft.com/office/drawing/2014/main" id="{7D0183FE-CF78-49EE-8B11-ACA020BAC003}"/>
              </a:ext>
            </a:extLst>
          </p:cNvPr>
          <p:cNvSpPr txBox="1">
            <a:spLocks noChangeArrowheads="1"/>
          </p:cNvSpPr>
          <p:nvPr/>
        </p:nvSpPr>
        <p:spPr bwMode="auto">
          <a:xfrm>
            <a:off x="1042988" y="4724400"/>
            <a:ext cx="1944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Thalamus, Hypothalamus</a:t>
            </a:r>
          </a:p>
        </p:txBody>
      </p:sp>
      <p:sp>
        <p:nvSpPr>
          <p:cNvPr id="5135" name="Text Box 31">
            <a:extLst>
              <a:ext uri="{FF2B5EF4-FFF2-40B4-BE49-F238E27FC236}">
                <a16:creationId xmlns:a16="http://schemas.microsoft.com/office/drawing/2014/main" id="{3DB11DDE-67BC-4932-AB83-553D952780FF}"/>
              </a:ext>
            </a:extLst>
          </p:cNvPr>
          <p:cNvSpPr txBox="1">
            <a:spLocks noChangeArrowheads="1"/>
          </p:cNvSpPr>
          <p:nvPr/>
        </p:nvSpPr>
        <p:spPr bwMode="auto">
          <a:xfrm>
            <a:off x="323850" y="3789363"/>
            <a:ext cx="1150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Superior colliculus</a:t>
            </a:r>
          </a:p>
        </p:txBody>
      </p:sp>
      <p:sp>
        <p:nvSpPr>
          <p:cNvPr id="5136" name="Text Box 33">
            <a:extLst>
              <a:ext uri="{FF2B5EF4-FFF2-40B4-BE49-F238E27FC236}">
                <a16:creationId xmlns:a16="http://schemas.microsoft.com/office/drawing/2014/main" id="{5ED8B91F-6C93-48F7-9A97-335153A1397A}"/>
              </a:ext>
            </a:extLst>
          </p:cNvPr>
          <p:cNvSpPr txBox="1">
            <a:spLocks noChangeArrowheads="1"/>
          </p:cNvSpPr>
          <p:nvPr/>
        </p:nvSpPr>
        <p:spPr bwMode="auto">
          <a:xfrm>
            <a:off x="179388" y="23495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Cortex</a:t>
            </a:r>
          </a:p>
        </p:txBody>
      </p:sp>
      <p:sp>
        <p:nvSpPr>
          <p:cNvPr id="5137" name="Line 34">
            <a:extLst>
              <a:ext uri="{FF2B5EF4-FFF2-40B4-BE49-F238E27FC236}">
                <a16:creationId xmlns:a16="http://schemas.microsoft.com/office/drawing/2014/main" id="{9531D297-9AD9-454F-BD63-FF5E50B5D0F6}"/>
              </a:ext>
            </a:extLst>
          </p:cNvPr>
          <p:cNvSpPr>
            <a:spLocks noChangeShapeType="1"/>
          </p:cNvSpPr>
          <p:nvPr/>
        </p:nvSpPr>
        <p:spPr bwMode="auto">
          <a:xfrm flipV="1">
            <a:off x="2700338" y="2565400"/>
            <a:ext cx="35877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8" name="Text Box 35">
            <a:extLst>
              <a:ext uri="{FF2B5EF4-FFF2-40B4-BE49-F238E27FC236}">
                <a16:creationId xmlns:a16="http://schemas.microsoft.com/office/drawing/2014/main" id="{4B9ED959-1118-46BE-85DD-566B5F2562A4}"/>
              </a:ext>
            </a:extLst>
          </p:cNvPr>
          <p:cNvSpPr txBox="1">
            <a:spLocks noChangeArrowheads="1"/>
          </p:cNvSpPr>
          <p:nvPr/>
        </p:nvSpPr>
        <p:spPr bwMode="auto">
          <a:xfrm>
            <a:off x="2924175" y="1779588"/>
            <a:ext cx="201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Substancia Nigra ( reward and movement)</a:t>
            </a:r>
          </a:p>
        </p:txBody>
      </p:sp>
      <p:sp>
        <p:nvSpPr>
          <p:cNvPr id="5139" name="Line 36">
            <a:extLst>
              <a:ext uri="{FF2B5EF4-FFF2-40B4-BE49-F238E27FC236}">
                <a16:creationId xmlns:a16="http://schemas.microsoft.com/office/drawing/2014/main" id="{A12E0EF2-F037-44C0-8150-1A4DD35F0EA9}"/>
              </a:ext>
            </a:extLst>
          </p:cNvPr>
          <p:cNvSpPr>
            <a:spLocks noChangeShapeType="1"/>
          </p:cNvSpPr>
          <p:nvPr/>
        </p:nvSpPr>
        <p:spPr bwMode="auto">
          <a:xfrm>
            <a:off x="2627313" y="4005263"/>
            <a:ext cx="28892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0" name="Text Box 37">
            <a:extLst>
              <a:ext uri="{FF2B5EF4-FFF2-40B4-BE49-F238E27FC236}">
                <a16:creationId xmlns:a16="http://schemas.microsoft.com/office/drawing/2014/main" id="{D076278B-4D32-440B-AE2C-58A88E5BF88A}"/>
              </a:ext>
            </a:extLst>
          </p:cNvPr>
          <p:cNvSpPr txBox="1">
            <a:spLocks noChangeArrowheads="1"/>
          </p:cNvSpPr>
          <p:nvPr/>
        </p:nvSpPr>
        <p:spPr bwMode="auto">
          <a:xfrm>
            <a:off x="3059113" y="422116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pt-PT" altLang="en-US">
                <a:latin typeface="Arial" panose="020B0604020202020204" pitchFamily="34" charset="0"/>
                <a:cs typeface="Arial" panose="020B0604020202020204" pitchFamily="34" charset="0"/>
              </a:rPr>
              <a:t>Tectum</a:t>
            </a:r>
          </a:p>
        </p:txBody>
      </p:sp>
      <p:sp>
        <p:nvSpPr>
          <p:cNvPr id="15398" name="Text Box 38">
            <a:extLst>
              <a:ext uri="{FF2B5EF4-FFF2-40B4-BE49-F238E27FC236}">
                <a16:creationId xmlns:a16="http://schemas.microsoft.com/office/drawing/2014/main" id="{9E59584E-8B74-462D-8F96-8D25BC13DEEA}"/>
              </a:ext>
            </a:extLst>
          </p:cNvPr>
          <p:cNvSpPr txBox="1">
            <a:spLocks noChangeArrowheads="1"/>
          </p:cNvSpPr>
          <p:nvPr/>
        </p:nvSpPr>
        <p:spPr bwMode="auto">
          <a:xfrm>
            <a:off x="395288" y="5734050"/>
            <a:ext cx="3455987"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pt-PT" sz="1600" b="1">
                <a:solidFill>
                  <a:schemeClr val="folHlink"/>
                </a:solidFill>
                <a:effectLst>
                  <a:outerShdw blurRad="38100" dist="38100" dir="2700000" algn="tl">
                    <a:srgbClr val="000000"/>
                  </a:outerShdw>
                </a:effectLst>
                <a:latin typeface="Arial" charset="0"/>
                <a:cs typeface="Arial" charset="0"/>
              </a:rPr>
              <a:t>EFFERENT CONNECTION TO THE RETICULAR FORMATION</a:t>
            </a:r>
          </a:p>
        </p:txBody>
      </p:sp>
      <p:sp>
        <p:nvSpPr>
          <p:cNvPr id="15406" name="Text Box 46">
            <a:extLst>
              <a:ext uri="{FF2B5EF4-FFF2-40B4-BE49-F238E27FC236}">
                <a16:creationId xmlns:a16="http://schemas.microsoft.com/office/drawing/2014/main" id="{137FAA9B-7B18-4239-85AD-AA9CD5ED68F5}"/>
              </a:ext>
            </a:extLst>
          </p:cNvPr>
          <p:cNvSpPr txBox="1">
            <a:spLocks noChangeArrowheads="1"/>
          </p:cNvSpPr>
          <p:nvPr/>
        </p:nvSpPr>
        <p:spPr bwMode="auto">
          <a:xfrm>
            <a:off x="5148263" y="5734050"/>
            <a:ext cx="3384550"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pt-PT" sz="1600" b="1">
                <a:solidFill>
                  <a:schemeClr val="folHlink"/>
                </a:solidFill>
                <a:effectLst>
                  <a:outerShdw blurRad="38100" dist="38100" dir="2700000" algn="tl">
                    <a:srgbClr val="000000"/>
                  </a:outerShdw>
                </a:effectLst>
                <a:latin typeface="Arial" charset="0"/>
                <a:cs typeface="Arial" charset="0"/>
              </a:rPr>
              <a:t>AFFERENT CONNECTION TO THE RETICULAR FORMATION</a:t>
            </a:r>
          </a:p>
        </p:txBody>
      </p:sp>
      <p:sp>
        <p:nvSpPr>
          <p:cNvPr id="5143" name="Line 48">
            <a:extLst>
              <a:ext uri="{FF2B5EF4-FFF2-40B4-BE49-F238E27FC236}">
                <a16:creationId xmlns:a16="http://schemas.microsoft.com/office/drawing/2014/main" id="{F280021B-DC02-44FE-820E-61F6FD8C142F}"/>
              </a:ext>
            </a:extLst>
          </p:cNvPr>
          <p:cNvSpPr>
            <a:spLocks noChangeShapeType="1"/>
          </p:cNvSpPr>
          <p:nvPr/>
        </p:nvSpPr>
        <p:spPr bwMode="auto">
          <a:xfrm>
            <a:off x="6804025" y="2133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49">
            <a:extLst>
              <a:ext uri="{FF2B5EF4-FFF2-40B4-BE49-F238E27FC236}">
                <a16:creationId xmlns:a16="http://schemas.microsoft.com/office/drawing/2014/main" id="{814C3157-D0BC-48F1-AA76-BEFD6844D79B}"/>
              </a:ext>
            </a:extLst>
          </p:cNvPr>
          <p:cNvSpPr>
            <a:spLocks noChangeShapeType="1"/>
          </p:cNvSpPr>
          <p:nvPr/>
        </p:nvSpPr>
        <p:spPr bwMode="auto">
          <a:xfrm flipV="1">
            <a:off x="6804025" y="42926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50">
            <a:extLst>
              <a:ext uri="{FF2B5EF4-FFF2-40B4-BE49-F238E27FC236}">
                <a16:creationId xmlns:a16="http://schemas.microsoft.com/office/drawing/2014/main" id="{0AFF3841-9A88-4D4C-9D61-8D1ED6F2D0CF}"/>
              </a:ext>
            </a:extLst>
          </p:cNvPr>
          <p:cNvSpPr>
            <a:spLocks noChangeShapeType="1"/>
          </p:cNvSpPr>
          <p:nvPr/>
        </p:nvSpPr>
        <p:spPr bwMode="auto">
          <a:xfrm flipH="1">
            <a:off x="7524750" y="350043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51">
            <a:extLst>
              <a:ext uri="{FF2B5EF4-FFF2-40B4-BE49-F238E27FC236}">
                <a16:creationId xmlns:a16="http://schemas.microsoft.com/office/drawing/2014/main" id="{735BD90D-034B-431A-8C51-4CD57D3B292E}"/>
              </a:ext>
            </a:extLst>
          </p:cNvPr>
          <p:cNvSpPr>
            <a:spLocks noChangeShapeType="1"/>
          </p:cNvSpPr>
          <p:nvPr/>
        </p:nvSpPr>
        <p:spPr bwMode="auto">
          <a:xfrm>
            <a:off x="5795963" y="35004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Line 53">
            <a:extLst>
              <a:ext uri="{FF2B5EF4-FFF2-40B4-BE49-F238E27FC236}">
                <a16:creationId xmlns:a16="http://schemas.microsoft.com/office/drawing/2014/main" id="{192CDF00-725E-41A2-830E-76CDA9C2E8BF}"/>
              </a:ext>
            </a:extLst>
          </p:cNvPr>
          <p:cNvSpPr>
            <a:spLocks noChangeShapeType="1"/>
          </p:cNvSpPr>
          <p:nvPr/>
        </p:nvSpPr>
        <p:spPr bwMode="auto">
          <a:xfrm flipH="1" flipV="1">
            <a:off x="7451725" y="4005263"/>
            <a:ext cx="360363"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Line 54">
            <a:extLst>
              <a:ext uri="{FF2B5EF4-FFF2-40B4-BE49-F238E27FC236}">
                <a16:creationId xmlns:a16="http://schemas.microsoft.com/office/drawing/2014/main" id="{24292CBE-4A4D-4131-8DD6-5E2F91F720DE}"/>
              </a:ext>
            </a:extLst>
          </p:cNvPr>
          <p:cNvSpPr>
            <a:spLocks noChangeShapeType="1"/>
          </p:cNvSpPr>
          <p:nvPr/>
        </p:nvSpPr>
        <p:spPr bwMode="auto">
          <a:xfrm>
            <a:off x="5867400" y="2565400"/>
            <a:ext cx="360363"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Text Box 55">
            <a:extLst>
              <a:ext uri="{FF2B5EF4-FFF2-40B4-BE49-F238E27FC236}">
                <a16:creationId xmlns:a16="http://schemas.microsoft.com/office/drawing/2014/main" id="{C581DE1B-F91B-473C-84DD-E62B4125415D}"/>
              </a:ext>
            </a:extLst>
          </p:cNvPr>
          <p:cNvSpPr txBox="1">
            <a:spLocks noChangeArrowheads="1"/>
          </p:cNvSpPr>
          <p:nvPr/>
        </p:nvSpPr>
        <p:spPr bwMode="auto">
          <a:xfrm>
            <a:off x="7885113" y="328453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Cortex</a:t>
            </a:r>
          </a:p>
        </p:txBody>
      </p:sp>
      <p:sp>
        <p:nvSpPr>
          <p:cNvPr id="5150" name="Text Box 56">
            <a:extLst>
              <a:ext uri="{FF2B5EF4-FFF2-40B4-BE49-F238E27FC236}">
                <a16:creationId xmlns:a16="http://schemas.microsoft.com/office/drawing/2014/main" id="{BBA85B8A-103A-4DFE-97BE-62F26FF92B86}"/>
              </a:ext>
            </a:extLst>
          </p:cNvPr>
          <p:cNvSpPr txBox="1">
            <a:spLocks noChangeArrowheads="1"/>
          </p:cNvSpPr>
          <p:nvPr/>
        </p:nvSpPr>
        <p:spPr bwMode="auto">
          <a:xfrm>
            <a:off x="5003800" y="22050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Thalamus</a:t>
            </a:r>
          </a:p>
        </p:txBody>
      </p:sp>
      <p:sp>
        <p:nvSpPr>
          <p:cNvPr id="5151" name="Text Box 57">
            <a:extLst>
              <a:ext uri="{FF2B5EF4-FFF2-40B4-BE49-F238E27FC236}">
                <a16:creationId xmlns:a16="http://schemas.microsoft.com/office/drawing/2014/main" id="{916985B9-86C2-4C63-B224-2EBC3203029B}"/>
              </a:ext>
            </a:extLst>
          </p:cNvPr>
          <p:cNvSpPr txBox="1">
            <a:spLocks noChangeArrowheads="1"/>
          </p:cNvSpPr>
          <p:nvPr/>
        </p:nvSpPr>
        <p:spPr bwMode="auto">
          <a:xfrm>
            <a:off x="6011863" y="4868863"/>
            <a:ext cx="1582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Corpus Striatum</a:t>
            </a:r>
          </a:p>
        </p:txBody>
      </p:sp>
      <p:sp>
        <p:nvSpPr>
          <p:cNvPr id="5152" name="Text Box 58">
            <a:extLst>
              <a:ext uri="{FF2B5EF4-FFF2-40B4-BE49-F238E27FC236}">
                <a16:creationId xmlns:a16="http://schemas.microsoft.com/office/drawing/2014/main" id="{151B6356-E660-48F3-88F7-AE37F49D098D}"/>
              </a:ext>
            </a:extLst>
          </p:cNvPr>
          <p:cNvSpPr txBox="1">
            <a:spLocks noChangeArrowheads="1"/>
          </p:cNvSpPr>
          <p:nvPr/>
        </p:nvSpPr>
        <p:spPr bwMode="auto">
          <a:xfrm>
            <a:off x="4427538" y="3284538"/>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Cerebellum</a:t>
            </a:r>
          </a:p>
        </p:txBody>
      </p:sp>
      <p:sp>
        <p:nvSpPr>
          <p:cNvPr id="5153" name="Text Box 60">
            <a:extLst>
              <a:ext uri="{FF2B5EF4-FFF2-40B4-BE49-F238E27FC236}">
                <a16:creationId xmlns:a16="http://schemas.microsoft.com/office/drawing/2014/main" id="{157EF560-9501-405F-A450-1ABD94AB4C9E}"/>
              </a:ext>
            </a:extLst>
          </p:cNvPr>
          <p:cNvSpPr txBox="1">
            <a:spLocks noChangeArrowheads="1"/>
          </p:cNvSpPr>
          <p:nvPr/>
        </p:nvSpPr>
        <p:spPr bwMode="auto">
          <a:xfrm>
            <a:off x="7667625" y="4149725"/>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Superior colliculus </a:t>
            </a:r>
          </a:p>
        </p:txBody>
      </p:sp>
      <p:sp>
        <p:nvSpPr>
          <p:cNvPr id="5154" name="Text Box 61">
            <a:extLst>
              <a:ext uri="{FF2B5EF4-FFF2-40B4-BE49-F238E27FC236}">
                <a16:creationId xmlns:a16="http://schemas.microsoft.com/office/drawing/2014/main" id="{5B5BF43B-9B36-4C28-B841-9C220E395484}"/>
              </a:ext>
            </a:extLst>
          </p:cNvPr>
          <p:cNvSpPr txBox="1">
            <a:spLocks noChangeArrowheads="1"/>
          </p:cNvSpPr>
          <p:nvPr/>
        </p:nvSpPr>
        <p:spPr bwMode="auto">
          <a:xfrm>
            <a:off x="6156325" y="148431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a:latin typeface="Arial" panose="020B0604020202020204" pitchFamily="34" charset="0"/>
                <a:cs typeface="Arial" panose="020B0604020202020204" pitchFamily="34" charset="0"/>
              </a:rPr>
              <a:t>Sensory Pathways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a:extLst>
              <a:ext uri="{FF2B5EF4-FFF2-40B4-BE49-F238E27FC236}">
                <a16:creationId xmlns:a16="http://schemas.microsoft.com/office/drawing/2014/main" id="{E9188B21-7D11-4E0C-9959-1D21F32285C3}"/>
              </a:ext>
            </a:extLst>
          </p:cNvPr>
          <p:cNvSpPr txBox="1">
            <a:spLocks noChangeArrowheads="1"/>
          </p:cNvSpPr>
          <p:nvPr/>
        </p:nvSpPr>
        <p:spPr bwMode="auto">
          <a:xfrm>
            <a:off x="3276600" y="836613"/>
            <a:ext cx="3168650" cy="10064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pt-PT" sz="2000" b="1" dirty="0">
                <a:effectLst>
                  <a:outerShdw blurRad="38100" dist="38100" dir="2700000" algn="tl">
                    <a:srgbClr val="FFFFFF"/>
                  </a:outerShdw>
                </a:effectLst>
                <a:latin typeface="Arial" charset="0"/>
                <a:cs typeface="Arial" charset="0"/>
              </a:rPr>
              <a:t>RETICULAR ACTIVATION SYSTEM (RAS)</a:t>
            </a:r>
          </a:p>
        </p:txBody>
      </p:sp>
      <p:sp>
        <p:nvSpPr>
          <p:cNvPr id="4099" name="AutoShape 7">
            <a:extLst>
              <a:ext uri="{FF2B5EF4-FFF2-40B4-BE49-F238E27FC236}">
                <a16:creationId xmlns:a16="http://schemas.microsoft.com/office/drawing/2014/main" id="{FABD2AB2-8966-424D-8955-2437B2A7AB43}"/>
              </a:ext>
            </a:extLst>
          </p:cNvPr>
          <p:cNvSpPr>
            <a:spLocks noChangeArrowheads="1"/>
          </p:cNvSpPr>
          <p:nvPr/>
        </p:nvSpPr>
        <p:spPr bwMode="auto">
          <a:xfrm>
            <a:off x="4716463" y="1916113"/>
            <a:ext cx="215900" cy="576262"/>
          </a:xfrm>
          <a:prstGeom prst="downArrow">
            <a:avLst>
              <a:gd name="adj1" fmla="val 50000"/>
              <a:gd name="adj2" fmla="val 66728"/>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100" name="Text Box 8">
            <a:extLst>
              <a:ext uri="{FF2B5EF4-FFF2-40B4-BE49-F238E27FC236}">
                <a16:creationId xmlns:a16="http://schemas.microsoft.com/office/drawing/2014/main" id="{53383E50-EE11-4624-B13B-ECF5998DD862}"/>
              </a:ext>
            </a:extLst>
          </p:cNvPr>
          <p:cNvSpPr txBox="1">
            <a:spLocks noChangeArrowheads="1"/>
          </p:cNvSpPr>
          <p:nvPr/>
        </p:nvSpPr>
        <p:spPr bwMode="auto">
          <a:xfrm>
            <a:off x="2268538" y="2708275"/>
            <a:ext cx="503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sz="1600" dirty="0">
                <a:latin typeface="Arial" panose="020B0604020202020204" pitchFamily="34" charset="0"/>
                <a:cs typeface="Arial" panose="020B0604020202020204" pitchFamily="34" charset="0"/>
              </a:rPr>
              <a:t>RETICULAR FORMATION &amp; ITS CONNECTIONS</a:t>
            </a:r>
          </a:p>
        </p:txBody>
      </p:sp>
      <p:sp>
        <p:nvSpPr>
          <p:cNvPr id="4101" name="AutoShape 10">
            <a:extLst>
              <a:ext uri="{FF2B5EF4-FFF2-40B4-BE49-F238E27FC236}">
                <a16:creationId xmlns:a16="http://schemas.microsoft.com/office/drawing/2014/main" id="{02BA3B11-0E0A-488D-961C-5247A40CCB36}"/>
              </a:ext>
            </a:extLst>
          </p:cNvPr>
          <p:cNvSpPr>
            <a:spLocks noChangeArrowheads="1"/>
          </p:cNvSpPr>
          <p:nvPr/>
        </p:nvSpPr>
        <p:spPr bwMode="auto">
          <a:xfrm>
            <a:off x="4716463" y="3355975"/>
            <a:ext cx="215900" cy="576263"/>
          </a:xfrm>
          <a:prstGeom prst="downArrow">
            <a:avLst>
              <a:gd name="adj1" fmla="val 50000"/>
              <a:gd name="adj2" fmla="val 66728"/>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102" name="Rectangle 12">
            <a:extLst>
              <a:ext uri="{FF2B5EF4-FFF2-40B4-BE49-F238E27FC236}">
                <a16:creationId xmlns:a16="http://schemas.microsoft.com/office/drawing/2014/main" id="{9A64337B-D4BF-4458-B618-C280BF40D69D}"/>
              </a:ext>
            </a:extLst>
          </p:cNvPr>
          <p:cNvSpPr>
            <a:spLocks noChangeArrowheads="1"/>
          </p:cNvSpPr>
          <p:nvPr/>
        </p:nvSpPr>
        <p:spPr bwMode="auto">
          <a:xfrm>
            <a:off x="2051050" y="2565400"/>
            <a:ext cx="5545138" cy="720725"/>
          </a:xfrm>
          <a:prstGeom prst="rect">
            <a:avLst/>
          </a:prstGeom>
          <a:noFill/>
          <a:ln w="28575">
            <a:solidFill>
              <a:srgbClr val="003A3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103" name="Line 13">
            <a:extLst>
              <a:ext uri="{FF2B5EF4-FFF2-40B4-BE49-F238E27FC236}">
                <a16:creationId xmlns:a16="http://schemas.microsoft.com/office/drawing/2014/main" id="{EDA5A763-FD92-4EEB-9722-26F11415947E}"/>
              </a:ext>
            </a:extLst>
          </p:cNvPr>
          <p:cNvSpPr>
            <a:spLocks noChangeShapeType="1"/>
          </p:cNvSpPr>
          <p:nvPr/>
        </p:nvSpPr>
        <p:spPr bwMode="auto">
          <a:xfrm flipH="1">
            <a:off x="4073525" y="4197350"/>
            <a:ext cx="504825"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4" name="Line 14">
            <a:extLst>
              <a:ext uri="{FF2B5EF4-FFF2-40B4-BE49-F238E27FC236}">
                <a16:creationId xmlns:a16="http://schemas.microsoft.com/office/drawing/2014/main" id="{2193A904-3692-48A7-B79F-19B414093D57}"/>
              </a:ext>
            </a:extLst>
          </p:cNvPr>
          <p:cNvSpPr>
            <a:spLocks noChangeShapeType="1"/>
          </p:cNvSpPr>
          <p:nvPr/>
        </p:nvSpPr>
        <p:spPr bwMode="auto">
          <a:xfrm>
            <a:off x="4962525" y="4197350"/>
            <a:ext cx="430213"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Text Box 16">
            <a:extLst>
              <a:ext uri="{FF2B5EF4-FFF2-40B4-BE49-F238E27FC236}">
                <a16:creationId xmlns:a16="http://schemas.microsoft.com/office/drawing/2014/main" id="{BB496D06-2F35-48EB-98AE-208465A55DE7}"/>
              </a:ext>
            </a:extLst>
          </p:cNvPr>
          <p:cNvSpPr txBox="1">
            <a:spLocks noChangeArrowheads="1"/>
          </p:cNvSpPr>
          <p:nvPr/>
        </p:nvSpPr>
        <p:spPr bwMode="auto">
          <a:xfrm>
            <a:off x="1373188" y="5070475"/>
            <a:ext cx="2952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sz="1600" b="1" u="sng">
                <a:solidFill>
                  <a:schemeClr val="accent1"/>
                </a:solidFill>
                <a:latin typeface="Arial" panose="020B0604020202020204" pitchFamily="34" charset="0"/>
                <a:cs typeface="Arial" panose="020B0604020202020204" pitchFamily="34" charset="0"/>
              </a:rPr>
              <a:t>ASCENDING RETICULAR ACTIVATION SYSTEM</a:t>
            </a:r>
          </a:p>
        </p:txBody>
      </p:sp>
      <p:sp>
        <p:nvSpPr>
          <p:cNvPr id="4106" name="Text Box 18">
            <a:extLst>
              <a:ext uri="{FF2B5EF4-FFF2-40B4-BE49-F238E27FC236}">
                <a16:creationId xmlns:a16="http://schemas.microsoft.com/office/drawing/2014/main" id="{8318FFA2-2140-45A7-AA8B-D2BF2F118B2F}"/>
              </a:ext>
            </a:extLst>
          </p:cNvPr>
          <p:cNvSpPr txBox="1">
            <a:spLocks noChangeArrowheads="1"/>
          </p:cNvSpPr>
          <p:nvPr/>
        </p:nvSpPr>
        <p:spPr bwMode="auto">
          <a:xfrm>
            <a:off x="4683125" y="5140325"/>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pt-PT" altLang="en-US" sz="1600" b="1" u="sng">
                <a:solidFill>
                  <a:schemeClr val="accent1"/>
                </a:solidFill>
                <a:latin typeface="Arial" panose="020B0604020202020204" pitchFamily="34" charset="0"/>
                <a:cs typeface="Arial" panose="020B0604020202020204" pitchFamily="34" charset="0"/>
              </a:rPr>
              <a:t>DESCENDING RETICULAR ACTIVATION SYSTEM via reticulospinal tracts </a:t>
            </a:r>
            <a:endParaRPr lang="pt-PT" altLang="en-US" sz="1600">
              <a:solidFill>
                <a:schemeClr val="accent1"/>
              </a:solidFill>
              <a:latin typeface="Arial" panose="020B0604020202020204" pitchFamily="34" charset="0"/>
              <a:cs typeface="Arial" panose="020B0604020202020204" pitchFamily="34" charset="0"/>
            </a:endParaRPr>
          </a:p>
        </p:txBody>
      </p:sp>
      <p:sp>
        <p:nvSpPr>
          <p:cNvPr id="4107" name="Text Box 20">
            <a:extLst>
              <a:ext uri="{FF2B5EF4-FFF2-40B4-BE49-F238E27FC236}">
                <a16:creationId xmlns:a16="http://schemas.microsoft.com/office/drawing/2014/main" id="{537D3051-BA45-4EDA-AB86-F6AE916B279E}"/>
              </a:ext>
            </a:extLst>
          </p:cNvPr>
          <p:cNvSpPr txBox="1">
            <a:spLocks noChangeArrowheads="1"/>
          </p:cNvSpPr>
          <p:nvPr/>
        </p:nvSpPr>
        <p:spPr bwMode="auto">
          <a:xfrm>
            <a:off x="539750" y="1341438"/>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cs-CZ" altLang="en-US">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17BC3C7-A3D5-4AFB-AA7C-199709C25067}"/>
              </a:ext>
            </a:extLst>
          </p:cNvPr>
          <p:cNvSpPr>
            <a:spLocks noGrp="1" noChangeArrowheads="1"/>
          </p:cNvSpPr>
          <p:nvPr>
            <p:ph type="title"/>
          </p:nvPr>
        </p:nvSpPr>
        <p:spPr>
          <a:xfrm>
            <a:off x="1240022" y="365760"/>
            <a:ext cx="7025402" cy="1188720"/>
          </a:xfrm>
        </p:spPr>
        <p:txBody>
          <a:bodyPr vert="horz" lIns="91440" tIns="45720" rIns="91440" bIns="45720" rtlCol="0" anchor="ctr">
            <a:normAutofit/>
          </a:bodyPr>
          <a:lstStyle/>
          <a:p>
            <a:pPr defTabSz="914400"/>
            <a:r>
              <a:rPr lang="en-US" altLang="en-US" sz="3700" kern="1200">
                <a:solidFill>
                  <a:schemeClr val="tx1"/>
                </a:solidFill>
                <a:latin typeface="+mj-lt"/>
                <a:ea typeface="+mj-ea"/>
                <a:cs typeface="+mj-cs"/>
              </a:rPr>
              <a:t>Function of reticular activating system </a:t>
            </a:r>
          </a:p>
        </p:txBody>
      </p:sp>
      <p:sp>
        <p:nvSpPr>
          <p:cNvPr id="6149" name="Freeform: Shape 7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0" name="Freeform: Shape 7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1" name="Freeform: Shape 7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7" name="Content Placeholder 3">
            <a:extLst>
              <a:ext uri="{FF2B5EF4-FFF2-40B4-BE49-F238E27FC236}">
                <a16:creationId xmlns:a16="http://schemas.microsoft.com/office/drawing/2014/main" id="{A46B4B5E-FCFC-490F-9641-201ACA4BC917}"/>
              </a:ext>
            </a:extLst>
          </p:cNvPr>
          <p:cNvSpPr>
            <a:spLocks noGrp="1" noChangeArrowheads="1"/>
          </p:cNvSpPr>
          <p:nvPr>
            <p:ph sz="half" idx="2"/>
          </p:nvPr>
        </p:nvSpPr>
        <p:spPr bwMode="auto">
          <a:xfrm>
            <a:off x="1240022" y="2176272"/>
            <a:ext cx="7025403" cy="4041648"/>
          </a:xfrm>
        </p:spPr>
        <p:txBody>
          <a:bodyPr vert="horz" lIns="91440" tIns="45720" rIns="91440" bIns="45720" numCol="1" rtlCol="0" anchor="t" anchorCtr="0" compatLnSpc="1">
            <a:prstTxWarp prst="textNoShape">
              <a:avLst/>
            </a:prstTxWarp>
            <a:normAutofit/>
          </a:bodyPr>
          <a:lstStyle/>
          <a:p>
            <a:pPr indent="-228600" defTabSz="914400"/>
            <a:r>
              <a:rPr lang="en-US" altLang="en-US" sz="1500" dirty="0"/>
              <a:t>Somatic motor control – Some motor neurons send their axons to the reticular formation nuclei, giving rise to the reticulospinal tracts of the spinal cord, during body movements. </a:t>
            </a:r>
          </a:p>
          <a:p>
            <a:pPr indent="-228600" defTabSz="914400"/>
            <a:r>
              <a:rPr lang="en-US" altLang="en-US" sz="1500" dirty="0"/>
              <a:t>The reticular formation also relays eye and ear signals to the cerebellum so that the cerebellum can integrate visual, auditory, and vestibular stimuli in motor coordination. </a:t>
            </a:r>
          </a:p>
          <a:p>
            <a:pPr indent="-228600" defTabSz="914400"/>
            <a:r>
              <a:rPr lang="en-US" altLang="en-US" sz="1500" dirty="0"/>
              <a:t>Other motor nuclei include gaze centers, which enable the eyes to track and fixate objects, and central pattern generators, which produce rhythmic signals of breathing and swallowing.</a:t>
            </a:r>
          </a:p>
          <a:p>
            <a:pPr indent="-228600" defTabSz="914400"/>
            <a:r>
              <a:rPr lang="en-US" altLang="en-US" sz="1500" dirty="0"/>
              <a:t>Cardiovascular control – The reticular formation includes the cardiac and vasomotor centers of the medulla oblongata.</a:t>
            </a:r>
          </a:p>
          <a:p>
            <a:pPr indent="-228600" defTabSz="914400"/>
            <a:r>
              <a:rPr lang="en-US" altLang="en-US" sz="1500" dirty="0"/>
              <a:t>Pain modulation </a:t>
            </a:r>
          </a:p>
          <a:p>
            <a:pPr indent="-228600" defTabSz="914400"/>
            <a:r>
              <a:rPr lang="en-US" altLang="en-US" sz="1500" dirty="0"/>
              <a:t>Sleep and consciousness –It plays a central role in states of consciousness like alertness and sleep. Injury to the reticular formation can result in irreversible coma.</a:t>
            </a:r>
          </a:p>
          <a:p>
            <a:pPr indent="-228600" defTabSz="914400"/>
            <a:r>
              <a:rPr lang="en-US" altLang="en-US" sz="1500" dirty="0"/>
              <a:t>Mediate autonomic function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BA84C7-4636-42FA-87DA-66A367A8224D}"/>
              </a:ext>
            </a:extLst>
          </p:cNvPr>
          <p:cNvSpPr txBox="1"/>
          <p:nvPr/>
        </p:nvSpPr>
        <p:spPr>
          <a:xfrm>
            <a:off x="628649" y="291090"/>
            <a:ext cx="7886699" cy="932688"/>
          </a:xfrm>
          <a:prstGeom prst="rect">
            <a:avLst/>
          </a:prstGeom>
        </p:spPr>
        <p:txBody>
          <a:bodyPr vert="horz" lIns="91440" tIns="45720" rIns="91440" bIns="45720" rtlCol="0" anchor="b">
            <a:normAutofit/>
          </a:bodyPr>
          <a:lstStyle/>
          <a:p>
            <a:pPr eaLnBrk="1" hangingPunct="1">
              <a:lnSpc>
                <a:spcPct val="90000"/>
              </a:lnSpc>
              <a:spcAft>
                <a:spcPts val="600"/>
              </a:spcAft>
            </a:pPr>
            <a:r>
              <a:rPr lang="en-US" sz="2900" kern="1200">
                <a:solidFill>
                  <a:schemeClr val="tx1"/>
                </a:solidFill>
                <a:latin typeface="+mj-lt"/>
                <a:ea typeface="+mj-ea"/>
                <a:cs typeface="+mj-cs"/>
              </a:rPr>
              <a:t>Influence of ascending system on thalamocortical interactions according to behavioral state (ARAS)</a:t>
            </a:r>
          </a:p>
        </p:txBody>
      </p:sp>
      <p:pic>
        <p:nvPicPr>
          <p:cNvPr id="8" name="Picture 7">
            <a:extLst>
              <a:ext uri="{FF2B5EF4-FFF2-40B4-BE49-F238E27FC236}">
                <a16:creationId xmlns:a16="http://schemas.microsoft.com/office/drawing/2014/main" id="{AA1B6BA0-9991-4BB0-B3BB-99AB4913E594}"/>
              </a:ext>
            </a:extLst>
          </p:cNvPr>
          <p:cNvPicPr>
            <a:picLocks noChangeAspect="1"/>
          </p:cNvPicPr>
          <p:nvPr/>
        </p:nvPicPr>
        <p:blipFill>
          <a:blip r:embed="rId2"/>
          <a:stretch>
            <a:fillRect/>
          </a:stretch>
        </p:blipFill>
        <p:spPr>
          <a:xfrm>
            <a:off x="395536" y="1340768"/>
            <a:ext cx="8280920" cy="5400600"/>
          </a:xfrm>
          <a:prstGeom prst="rect">
            <a:avLst/>
          </a:prstGeom>
        </p:spPr>
      </p:pic>
    </p:spTree>
    <p:extLst>
      <p:ext uri="{BB962C8B-B14F-4D97-AF65-F5344CB8AC3E}">
        <p14:creationId xmlns:p14="http://schemas.microsoft.com/office/powerpoint/2010/main" val="419627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F3B591-45F5-4EE7-AA80-FF452D4F33E8}"/>
              </a:ext>
            </a:extLst>
          </p:cNvPr>
          <p:cNvSpPr>
            <a:spLocks noGrp="1"/>
          </p:cNvSpPr>
          <p:nvPr>
            <p:ph type="body" sz="half" idx="1"/>
          </p:nvPr>
        </p:nvSpPr>
        <p:spPr>
          <a:xfrm>
            <a:off x="282352" y="1268760"/>
            <a:ext cx="8579296" cy="4525963"/>
          </a:xfrm>
        </p:spPr>
        <p:txBody>
          <a:bodyPr>
            <a:normAutofit/>
          </a:bodyPr>
          <a:lstStyle/>
          <a:p>
            <a:pPr marL="0" indent="0">
              <a:buNone/>
            </a:pPr>
            <a:r>
              <a:rPr lang="en-US" b="1" i="1" dirty="0"/>
              <a:t>The stimulus is still going on, but you are sleep </a:t>
            </a:r>
          </a:p>
          <a:p>
            <a:pPr marL="0" indent="0">
              <a:buNone/>
            </a:pPr>
            <a:r>
              <a:rPr lang="en-US" b="1" i="1" dirty="0"/>
              <a:t>When you are  watching a television and you fall asleep and your eyelid is drop, you have the information going to the eyelid you don’t see form or patterns but you have different level of illumination that go through eyelid perfect well which means that the stimuli is still going on but you are sleep </a:t>
            </a:r>
          </a:p>
          <a:p>
            <a:pPr marL="0" indent="0">
              <a:buNone/>
            </a:pPr>
            <a:endParaRPr lang="en-US" b="1" i="1" dirty="0"/>
          </a:p>
          <a:p>
            <a:pPr marL="0" indent="0">
              <a:buNone/>
            </a:pPr>
            <a:endParaRPr lang="en-US" b="1" i="1" dirty="0"/>
          </a:p>
          <a:p>
            <a:pPr marL="0" indent="0">
              <a:buNone/>
            </a:pPr>
            <a:endParaRPr lang="en-US" b="1" i="1" dirty="0"/>
          </a:p>
          <a:p>
            <a:pPr marL="0" indent="0">
              <a:buNone/>
            </a:pPr>
            <a:r>
              <a:rPr lang="en-US" b="1" i="1" dirty="0"/>
              <a:t>The function of the thalamus not only processing the information before it send to the cortical network but also gates the information so that during drowsiness or sleep it shut off this input still go to the thalamus but not to the cortex , so you are sleep despite the noises and the siren </a:t>
            </a:r>
          </a:p>
          <a:p>
            <a:endParaRPr lang="en-US" dirty="0"/>
          </a:p>
        </p:txBody>
      </p:sp>
    </p:spTree>
    <p:extLst>
      <p:ext uri="{BB962C8B-B14F-4D97-AF65-F5344CB8AC3E}">
        <p14:creationId xmlns:p14="http://schemas.microsoft.com/office/powerpoint/2010/main" val="174533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DB647AE44DF4BAE5DC62529B122B1" ma:contentTypeVersion="5" ma:contentTypeDescription="Create a new document." ma:contentTypeScope="" ma:versionID="b06e03018a097dde117357aaf14b1eae">
  <xsd:schema xmlns:xsd="http://www.w3.org/2001/XMLSchema" xmlns:xs="http://www.w3.org/2001/XMLSchema" xmlns:p="http://schemas.microsoft.com/office/2006/metadata/properties" xmlns:ns2="4900a897-af03-4fca-af40-02b01c647703" targetNamespace="http://schemas.microsoft.com/office/2006/metadata/properties" ma:root="true" ma:fieldsID="44acdbb259b2d190c87bd28feb5744b5" ns2:_="">
    <xsd:import namespace="4900a897-af03-4fca-af40-02b01c6477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1DA764-E88F-4400-B7E3-8322B881F9FD}">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customXml/itemProps2.xml><?xml version="1.0" encoding="utf-8"?>
<ds:datastoreItem xmlns:ds="http://schemas.openxmlformats.org/officeDocument/2006/customXml" ds:itemID="{2C4C732E-EB12-467E-BC67-14816B271EED}">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1C5F6FD8-2563-484E-B490-FF26E9D8FD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1384</TotalTime>
  <Words>780</Words>
  <Application>Microsoft Office PowerPoint</Application>
  <PresentationFormat>On-screen Show (4:3)</PresentationFormat>
  <Paragraphs>65</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Arousal mechanism and reticular activating system </vt:lpstr>
      <vt:lpstr>Physiological basic of this phenomenon </vt:lpstr>
      <vt:lpstr>Old definition  </vt:lpstr>
      <vt:lpstr>Reticular activating system (RAS) </vt:lpstr>
      <vt:lpstr>AFFERENT &amp; EFFERENT CONNECTIONS OF RETICULAR FORMATION</vt:lpstr>
      <vt:lpstr>PowerPoint Presentation</vt:lpstr>
      <vt:lpstr>Function of reticular activating system </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raquel</dc:creator>
  <cp:lastModifiedBy>Sanabil Hassanat</cp:lastModifiedBy>
  <cp:revision>63</cp:revision>
  <dcterms:created xsi:type="dcterms:W3CDTF">2009-05-05T15:31:04Z</dcterms:created>
  <dcterms:modified xsi:type="dcterms:W3CDTF">2021-12-27T16:17:48Z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