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Override1.xml" ContentType="application/vnd.openxmlformats-officedocument.themeOverride+xml"/>
  <Override PartName="/ppt/slideLayouts/slideLayout4.xml" ContentType="application/vnd.openxmlformats-officedocument.presentationml.slideLayout+xml"/>
  <Override PartName="/ppt/theme/themeOverride2.xml" ContentType="application/vnd.openxmlformats-officedocument.themeOverr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Override3.xml" ContentType="application/vnd.openxmlformats-officedocument.themeOverr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4.xml" ContentType="application/vnd.openxmlformats-officedocument.themeOverr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slideMasters/slideMaster2.xml" ContentType="application/vnd.openxmlformats-officedocument.presentationml.slideMaster+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Slides/notesSlide1.xml" ContentType="application/vnd.openxmlformats-officedocument.presentationml.notesSlide+xml"/>
  <Override PartName="/ppt/slides/slide27.xml" ContentType="application/vnd.openxmlformats-officedocument.presentationml.slide+xml"/>
  <Override PartName="/ppt/notesSlides/notesSlide2.xml" ContentType="application/vnd.openxmlformats-officedocument.presentationml.notes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saveSubsetFonts="1">
  <p:sldMasterIdLst>
    <p:sldMasterId id="2147483673" r:id="rId1"/>
    <p:sldMasterId id="2147483674" r:id="rId2"/>
  </p:sldMasterIdLst>
  <p:notesMasterIdLst>
    <p:notesMasterId r:id="rId3"/>
  </p:notesMasterIdLst>
  <p:sldIdLst>
    <p:sldId id="332" r:id="rId4"/>
    <p:sldId id="333" r:id="rId5"/>
    <p:sldId id="334" r:id="rId6"/>
    <p:sldId id="335" r:id="rId7"/>
    <p:sldId id="336" r:id="rId8"/>
    <p:sldId id="337" r:id="rId9"/>
    <p:sldId id="338" r:id="rId10"/>
    <p:sldId id="339" r:id="rId11"/>
    <p:sldId id="340" r:id="rId12"/>
    <p:sldId id="341" r:id="rId13"/>
    <p:sldId id="342" r:id="rId14"/>
    <p:sldId id="343" r:id="rId15"/>
    <p:sldId id="344" r:id="rId16"/>
    <p:sldId id="345" r:id="rId17"/>
    <p:sldId id="346" r:id="rId18"/>
    <p:sldId id="347" r:id="rId19"/>
    <p:sldId id="348" r:id="rId20"/>
    <p:sldId id="349" r:id="rId21"/>
    <p:sldId id="350" r:id="rId22"/>
    <p:sldId id="351" r:id="rId23"/>
    <p:sldId id="352" r:id="rId24"/>
    <p:sldId id="353" r:id="rId25"/>
    <p:sldId id="354" r:id="rId26"/>
    <p:sldId id="355" r:id="rId27"/>
    <p:sldId id="356" r:id="rId28"/>
    <p:sldId id="357" r:id="rId29"/>
    <p:sldId id="358" r:id="rId30"/>
    <p:sldId id="359" r:id="rId31"/>
    <p:sldId id="360" r:id="rId32"/>
    <p:sldId id="361" r:id="rId33"/>
    <p:sldId id="362" r:id="rId34"/>
    <p:sldId id="363" r:id="rId35"/>
    <p:sldId id="364" r:id="rId36"/>
    <p:sldId id="365" r:id="rId37"/>
    <p:sldId id="366" r:id="rId38"/>
    <p:sldId id="367" r:id="rId39"/>
    <p:sldId id="368" r:id="rId40"/>
    <p:sldId id="369" r:id="rId41"/>
    <p:sldId id="370" r:id="rId42"/>
    <p:sldId id="371" r:id="rId43"/>
    <p:sldId id="372" r:id="rId44"/>
    <p:sldId id="373" r:id="rId45"/>
    <p:sldId id="374" r:id="rId46"/>
    <p:sldId id="375" r:id="rId47"/>
    <p:sldId id="376" r:id="rId48"/>
    <p:sldId id="377" r:id="rId49"/>
    <p:sldId id="378" r:id="rId50"/>
    <p:sldId id="379" r:id="rId51"/>
    <p:sldId id="380" r:id="rId52"/>
    <p:sldId id="381" r:id="rId53"/>
    <p:sldId id="382" r:id="rId54"/>
    <p:sldId id="383" r:id="rId55"/>
    <p:sldId id="384" r:id="rId56"/>
    <p:sldId id="385" r:id="rId57"/>
    <p:sldId id="386" r:id="rId58"/>
    <p:sldId id="387" r:id="rId59"/>
    <p:sldId id="388" r:id="rId60"/>
    <p:sldId id="389" r:id="rId61"/>
    <p:sldId id="390" r:id="rId62"/>
    <p:sldId id="391" r:id="rId63"/>
    <p:sldId id="392" r:id="rId64"/>
    <p:sldId id="393" r:id="rId65"/>
    <p:sldId id="394" r:id="rId66"/>
    <p:sldId id="395" r:id="rId67"/>
    <p:sldId id="396" r:id="rId68"/>
    <p:sldId id="397" r:id="rId69"/>
    <p:sldId id="398" r:id="rId70"/>
    <p:sldId id="399" r:id="rId71"/>
    <p:sldId id="400" r:id="rId72"/>
    <p:sldId id="401" r:id="rId73"/>
    <p:sldId id="402" r:id="rId74"/>
    <p:sldId id="403" r:id="rId75"/>
  </p:sldIdLst>
  <p:sldSz type="screen4x3" cy="6858000" cx="9144000"/>
  <p:notesSz cx="6858000" cy="9144000"/>
  <p:defaultTextStyle>
    <a:defPPr>
      <a:defRPr lang="en-US"/>
    </a:defPPr>
    <a:lvl1pPr algn="l" fontAlgn="base" rtl="0">
      <a:spcBef>
        <a:spcPct val="0"/>
      </a:spcBef>
      <a:spcAft>
        <a:spcPct val="0"/>
      </a:spcAft>
      <a:defRPr kern="1200">
        <a:solidFill>
          <a:schemeClr val="tx1"/>
        </a:solidFill>
        <a:latin typeface="Arial" pitchFamily="34" charset="0"/>
        <a:ea typeface="+mn-ea"/>
        <a:cs typeface="Arial" pitchFamily="34" charset="0"/>
      </a:defRPr>
    </a:lvl1pPr>
    <a:lvl2pPr algn="l" fontAlgn="base" marL="457200" rtl="0">
      <a:spcBef>
        <a:spcPct val="0"/>
      </a:spcBef>
      <a:spcAft>
        <a:spcPct val="0"/>
      </a:spcAft>
      <a:defRPr kern="1200">
        <a:solidFill>
          <a:schemeClr val="tx1"/>
        </a:solidFill>
        <a:latin typeface="Arial" pitchFamily="34" charset="0"/>
        <a:ea typeface="+mn-ea"/>
        <a:cs typeface="Arial" pitchFamily="34" charset="0"/>
      </a:defRPr>
    </a:lvl2pPr>
    <a:lvl3pPr algn="l" fontAlgn="base" marL="914400" rtl="0">
      <a:spcBef>
        <a:spcPct val="0"/>
      </a:spcBef>
      <a:spcAft>
        <a:spcPct val="0"/>
      </a:spcAft>
      <a:defRPr kern="1200">
        <a:solidFill>
          <a:schemeClr val="tx1"/>
        </a:solidFill>
        <a:latin typeface="Arial" pitchFamily="34" charset="0"/>
        <a:ea typeface="+mn-ea"/>
        <a:cs typeface="Arial" pitchFamily="34" charset="0"/>
      </a:defRPr>
    </a:lvl3pPr>
    <a:lvl4pPr algn="l" fontAlgn="base" marL="1371600" rtl="0">
      <a:spcBef>
        <a:spcPct val="0"/>
      </a:spcBef>
      <a:spcAft>
        <a:spcPct val="0"/>
      </a:spcAft>
      <a:defRPr kern="1200">
        <a:solidFill>
          <a:schemeClr val="tx1"/>
        </a:solidFill>
        <a:latin typeface="Arial" pitchFamily="34" charset="0"/>
        <a:ea typeface="+mn-ea"/>
        <a:cs typeface="Arial" pitchFamily="34" charset="0"/>
      </a:defRPr>
    </a:lvl4pPr>
    <a:lvl5pPr algn="l" fontAlgn="base" marL="1828800" rtl="0">
      <a:spcBef>
        <a:spcPct val="0"/>
      </a:spcBef>
      <a:spcAft>
        <a:spcPct val="0"/>
      </a:spcAft>
      <a:defRPr kern="1200">
        <a:solidFill>
          <a:schemeClr val="tx1"/>
        </a:solidFill>
        <a:latin typeface="Arial" pitchFamily="34" charset="0"/>
        <a:ea typeface="+mn-ea"/>
        <a:cs typeface="Arial" pitchFamily="34" charset="0"/>
      </a:defRPr>
    </a:lvl5pPr>
    <a:lvl6pPr algn="r" defTabSz="914400" eaLnBrk="1" hangingPunct="1" latinLnBrk="0" marL="2286000" rtl="1">
      <a:defRPr kern="1200">
        <a:solidFill>
          <a:schemeClr val="tx1"/>
        </a:solidFill>
        <a:latin typeface="Arial" pitchFamily="34" charset="0"/>
        <a:ea typeface="+mn-ea"/>
        <a:cs typeface="Arial" pitchFamily="34" charset="0"/>
      </a:defRPr>
    </a:lvl6pPr>
    <a:lvl7pPr algn="r" defTabSz="914400" eaLnBrk="1" hangingPunct="1" latinLnBrk="0" marL="2743200" rtl="1">
      <a:defRPr kern="1200">
        <a:solidFill>
          <a:schemeClr val="tx1"/>
        </a:solidFill>
        <a:latin typeface="Arial" pitchFamily="34" charset="0"/>
        <a:ea typeface="+mn-ea"/>
        <a:cs typeface="Arial" pitchFamily="34" charset="0"/>
      </a:defRPr>
    </a:lvl7pPr>
    <a:lvl8pPr algn="r" defTabSz="914400" eaLnBrk="1" hangingPunct="1" latinLnBrk="0" marL="3200400" rtl="1">
      <a:defRPr kern="1200">
        <a:solidFill>
          <a:schemeClr val="tx1"/>
        </a:solidFill>
        <a:latin typeface="Arial" pitchFamily="34" charset="0"/>
        <a:ea typeface="+mn-ea"/>
        <a:cs typeface="Arial" pitchFamily="34" charset="0"/>
      </a:defRPr>
    </a:lvl8pPr>
    <a:lvl9pPr algn="r" defTabSz="914400" eaLnBrk="1" hangingPunct="1" latinLnBrk="0" marL="3657600" rtl="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p:showPr>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p:normalViewPr>
    <p:restoredLeft sz="15588" autoAdjust="0"/>
    <p:restoredTop sz="95018" autoAdjust="0"/>
  </p:normalViewPr>
  <p:slideViewPr>
    <p:cSldViewPr>
      <p:cViewPr>
        <p:scale>
          <a:sx n="76" d="100"/>
          <a:sy n="76" d="100"/>
        </p:scale>
        <p:origin x="-1206" y="156"/>
      </p:cViewPr>
      <p:guideLst>
        <p:guide orient="horz" pos="2160"/>
        <p:guide pos="2880"/>
      </p:guideLst>
    </p:cSldViewPr>
  </p:slideViewPr>
  <p:outlineViewPr>
    <p:cViewPr>
      <p:scale>
        <a:sx n="33" d="100"/>
        <a:sy n="33" d="100"/>
      </p:scale>
      <p:origin x="102"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slide" Target="slides/slide62.xml"/><Relationship Id="rId66" Type="http://schemas.openxmlformats.org/officeDocument/2006/relationships/slide" Target="slides/slide63.xml"/><Relationship Id="rId67" Type="http://schemas.openxmlformats.org/officeDocument/2006/relationships/slide" Target="slides/slide64.xml"/><Relationship Id="rId68" Type="http://schemas.openxmlformats.org/officeDocument/2006/relationships/slide" Target="slides/slide65.xml"/><Relationship Id="rId69" Type="http://schemas.openxmlformats.org/officeDocument/2006/relationships/slide" Target="slides/slide66.xml"/><Relationship Id="rId70" Type="http://schemas.openxmlformats.org/officeDocument/2006/relationships/slide" Target="slides/slide67.xml"/><Relationship Id="rId71" Type="http://schemas.openxmlformats.org/officeDocument/2006/relationships/slide" Target="slides/slide68.xml"/><Relationship Id="rId72" Type="http://schemas.openxmlformats.org/officeDocument/2006/relationships/slide" Target="slides/slide69.xml"/><Relationship Id="rId73" Type="http://schemas.openxmlformats.org/officeDocument/2006/relationships/slide" Target="slides/slide70.xml"/><Relationship Id="rId74" Type="http://schemas.openxmlformats.org/officeDocument/2006/relationships/slide" Target="slides/slide71.xml"/><Relationship Id="rId75" Type="http://schemas.openxmlformats.org/officeDocument/2006/relationships/slide" Target="slides/slide72.xml"/><Relationship Id="rId76" Type="http://schemas.openxmlformats.org/officeDocument/2006/relationships/tableStyles" Target="tableStyles.xml"/><Relationship Id="rId77" Type="http://schemas.openxmlformats.org/officeDocument/2006/relationships/presProps" Target="presProps.xml"/><Relationship Id="rId78" Type="http://schemas.openxmlformats.org/officeDocument/2006/relationships/viewProps" Target="viewProps.xml"/><Relationship Id="rId7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200" name=""/>
        <p:cNvGrpSpPr/>
        <p:nvPr/>
      </p:nvGrpSpPr>
      <p:grpSpPr>
        <a:xfrm>
          <a:off x="0" y="0"/>
          <a:ext cx="0" cy="0"/>
          <a:chOff x="0" y="0"/>
          <a:chExt cx="0" cy="0"/>
        </a:xfrm>
      </p:grpSpPr>
      <p:sp>
        <p:nvSpPr>
          <p:cNvPr id="1048871" name="Header Placeholder 1"/>
          <p:cNvSpPr>
            <a:spLocks noGrp="1"/>
          </p:cNvSpPr>
          <p:nvPr>
            <p:ph type="hdr" sz="quarter"/>
          </p:nvPr>
        </p:nvSpPr>
        <p:spPr>
          <a:xfrm>
            <a:off x="0" y="0"/>
            <a:ext cx="2971800" cy="457200"/>
          </a:xfrm>
          <a:prstGeom prst="rect"/>
        </p:spPr>
        <p:txBody>
          <a:bodyPr bIns="45720" lIns="91440" rIns="91440" rtlCol="0" tIns="45720" vert="horz"/>
          <a:lstStyle>
            <a:lvl1pPr algn="l">
              <a:defRPr sz="1200" smtClean="0"/>
            </a:lvl1pPr>
          </a:lstStyle>
          <a:p>
            <a:endParaRPr lang="en-US"/>
          </a:p>
        </p:txBody>
      </p:sp>
      <p:sp>
        <p:nvSpPr>
          <p:cNvPr id="1048872" name="Date Placeholder 2"/>
          <p:cNvSpPr>
            <a:spLocks noGrp="1"/>
          </p:cNvSpPr>
          <p:nvPr>
            <p:ph type="dt" idx="1"/>
          </p:nvPr>
        </p:nvSpPr>
        <p:spPr>
          <a:xfrm>
            <a:off x="3884613" y="0"/>
            <a:ext cx="2971800" cy="457200"/>
          </a:xfrm>
          <a:prstGeom prst="rect"/>
        </p:spPr>
        <p:txBody>
          <a:bodyPr bIns="45720" lIns="91440" rIns="91440" rtlCol="0" tIns="45720" vert="horz"/>
          <a:lstStyle>
            <a:lvl1pPr algn="r">
              <a:defRPr sz="1200" smtClean="0"/>
            </a:lvl1pPr>
          </a:lstStyle>
          <a:p>
            <a:fld id="{3649D35A-C102-478C-A3EB-40210DEC3CFA}" type="datetimeFigureOut">
              <a:rPr lang="en-US"/>
              <a:t>10/23/2024</a:t>
            </a:fld>
            <a:endParaRPr lang="en-US"/>
          </a:p>
        </p:txBody>
      </p:sp>
      <p:sp>
        <p:nvSpPr>
          <p:cNvPr id="1048873" name="Slide Image Placeholder 3"/>
          <p:cNvSpPr>
            <a:spLocks noChangeAspect="1" noRot="1" noGrp="1"/>
          </p:cNvSpPr>
          <p:nvPr>
            <p:ph type="sldImg" idx="2"/>
          </p:nvPr>
        </p:nvSpPr>
        <p:spPr>
          <a:xfrm>
            <a:off x="1143000" y="685800"/>
            <a:ext cx="4572000" cy="3429000"/>
          </a:xfrm>
          <a:prstGeom prst="rect"/>
          <a:noFill/>
          <a:ln w="12700">
            <a:solidFill>
              <a:prstClr val="black"/>
            </a:solidFill>
          </a:ln>
        </p:spPr>
        <p:txBody>
          <a:bodyPr anchor="ctr" bIns="45720" lIns="91440" rIns="91440" rtlCol="0" tIns="45720" vert="horz"/>
          <a:p>
            <a:pPr lvl="0"/>
            <a:endParaRPr lang="en-US" noProof="0"/>
          </a:p>
        </p:txBody>
      </p:sp>
      <p:sp>
        <p:nvSpPr>
          <p:cNvPr id="1048874" name="Notes Placeholder 4"/>
          <p:cNvSpPr>
            <a:spLocks noGrp="1"/>
          </p:cNvSpPr>
          <p:nvPr>
            <p:ph type="body" sz="quarter" idx="3"/>
          </p:nvPr>
        </p:nvSpPr>
        <p:spPr>
          <a:xfrm>
            <a:off x="685800" y="4343400"/>
            <a:ext cx="5486400" cy="4114800"/>
          </a:xfrm>
          <a:prstGeom prst="rect"/>
        </p:spPr>
        <p:txBody>
          <a:bodyPr bIns="45720" lIns="91440" rIns="91440" rtlCol="0" tIns="45720" vert="horz"/>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48875" name="Footer Placeholder 5"/>
          <p:cNvSpPr>
            <a:spLocks noGrp="1"/>
          </p:cNvSpPr>
          <p:nvPr>
            <p:ph type="ftr" sz="quarter" idx="4"/>
          </p:nvPr>
        </p:nvSpPr>
        <p:spPr>
          <a:xfrm>
            <a:off x="0" y="8685213"/>
            <a:ext cx="2971800" cy="457200"/>
          </a:xfrm>
          <a:prstGeom prst="rect"/>
        </p:spPr>
        <p:txBody>
          <a:bodyPr anchor="b" bIns="45720" lIns="91440" rIns="91440" rtlCol="0" tIns="45720" vert="horz"/>
          <a:lstStyle>
            <a:lvl1pPr algn="l">
              <a:defRPr sz="1200" smtClean="0"/>
            </a:lvl1pPr>
          </a:lstStyle>
          <a:p>
            <a:endParaRPr lang="en-US"/>
          </a:p>
        </p:txBody>
      </p:sp>
      <p:sp>
        <p:nvSpPr>
          <p:cNvPr id="1048876" name="Slide Number Placeholder 6"/>
          <p:cNvSpPr>
            <a:spLocks noGrp="1"/>
          </p:cNvSpPr>
          <p:nvPr>
            <p:ph type="sldNum" sz="quarter" idx="5"/>
          </p:nvPr>
        </p:nvSpPr>
        <p:spPr>
          <a:xfrm>
            <a:off x="3884613" y="8685213"/>
            <a:ext cx="2971800" cy="457200"/>
          </a:xfrm>
          <a:prstGeom prst="rect"/>
        </p:spPr>
        <p:txBody>
          <a:bodyPr anchor="b" bIns="45720" lIns="91440" rIns="91440" rtlCol="0" tIns="45720" vert="horz"/>
          <a:lstStyle>
            <a:lvl1pPr algn="r">
              <a:defRPr sz="1200" smtClean="0"/>
            </a:lvl1pPr>
          </a:lstStyle>
          <a:p>
            <a:fld id="{2310B9D4-8497-4374-9218-A115F810A224}" type="slidenum">
              <a:rPr lang="en-US"/>
              <a:t>‹#›</a:t>
            </a:fld>
            <a:endParaRPr lang="en-US"/>
          </a:p>
        </p:txBody>
      </p:sp>
    </p:spTree>
  </p:cSld>
  <p:clrMap accent1="accent1" accent2="accent2" accent3="accent3" accent4="accent4" accent5="accent5" accent6="accent6" bg1="lt1" bg2="lt2" tx1="dk1" tx2="dk2" hlink="hlink" folHlink="folHlink"/>
  <p:notesStyle>
    <a:lvl1pPr algn="l" fontAlgn="base" rtl="0">
      <a:spcBef>
        <a:spcPct val="30000"/>
      </a:spcBef>
      <a:spcAft>
        <a:spcPct val="0"/>
      </a:spcAft>
      <a:defRPr sz="1200" kern="1200">
        <a:solidFill>
          <a:schemeClr val="tx1"/>
        </a:solidFill>
        <a:latin typeface="+mn-lt"/>
        <a:ea typeface="+mn-ea"/>
        <a:cs typeface="+mn-cs"/>
      </a:defRPr>
    </a:lvl1pPr>
    <a:lvl2pPr algn="l" fontAlgn="base" marL="457200" rtl="0">
      <a:spcBef>
        <a:spcPct val="30000"/>
      </a:spcBef>
      <a:spcAft>
        <a:spcPct val="0"/>
      </a:spcAft>
      <a:defRPr sz="1200" kern="1200">
        <a:solidFill>
          <a:schemeClr val="tx1"/>
        </a:solidFill>
        <a:latin typeface="+mn-lt"/>
        <a:ea typeface="+mn-ea"/>
        <a:cs typeface="+mn-cs"/>
      </a:defRPr>
    </a:lvl2pPr>
    <a:lvl3pPr algn="l" fontAlgn="base" marL="914400" rtl="0">
      <a:spcBef>
        <a:spcPct val="30000"/>
      </a:spcBef>
      <a:spcAft>
        <a:spcPct val="0"/>
      </a:spcAft>
      <a:defRPr sz="1200" kern="1200">
        <a:solidFill>
          <a:schemeClr val="tx1"/>
        </a:solidFill>
        <a:latin typeface="+mn-lt"/>
        <a:ea typeface="+mn-ea"/>
        <a:cs typeface="+mn-cs"/>
      </a:defRPr>
    </a:lvl3pPr>
    <a:lvl4pPr algn="l" fontAlgn="base" marL="1371600" rtl="0">
      <a:spcBef>
        <a:spcPct val="30000"/>
      </a:spcBef>
      <a:spcAft>
        <a:spcPct val="0"/>
      </a:spcAft>
      <a:defRPr sz="1200" kern="1200">
        <a:solidFill>
          <a:schemeClr val="tx1"/>
        </a:solidFill>
        <a:latin typeface="+mn-lt"/>
        <a:ea typeface="+mn-ea"/>
        <a:cs typeface="+mn-cs"/>
      </a:defRPr>
    </a:lvl4pPr>
    <a:lvl5pPr algn="l" fontAlgn="base" marL="1828800" rtl="0">
      <a:spcBef>
        <a:spcPct val="30000"/>
      </a:spcBef>
      <a:spcAft>
        <a:spcPct val="0"/>
      </a:spcAft>
      <a:defRPr sz="1200" kern="1200">
        <a:solidFill>
          <a:schemeClr val="tx1"/>
        </a:solidFill>
        <a:latin typeface="+mn-lt"/>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17" name=""/>
        <p:cNvGrpSpPr/>
        <p:nvPr/>
      </p:nvGrpSpPr>
      <p:grpSpPr>
        <a:xfrm>
          <a:off x="0" y="0"/>
          <a:ext cx="0" cy="0"/>
          <a:chOff x="0" y="0"/>
          <a:chExt cx="0" cy="0"/>
        </a:xfrm>
      </p:grpSpPr>
      <p:sp>
        <p:nvSpPr>
          <p:cNvPr id="1048638" name="Slide Image Placeholder 1"/>
          <p:cNvSpPr>
            <a:spLocks noChangeAspect="1" noRot="1" noGrp="1" noTextEdit="1"/>
          </p:cNvSpPr>
          <p:nvPr>
            <p:ph type="sldImg"/>
          </p:nvPr>
        </p:nvSpPr>
        <p:spPr bwMode="auto">
          <a:noFill/>
          <a:ln>
            <a:solidFill>
              <a:srgbClr val="000000"/>
            </a:solidFill>
            <a:miter lim="800000"/>
            <a:headEnd/>
            <a:tailEnd/>
          </a:ln>
        </p:spPr>
      </p:sp>
      <p:sp>
        <p:nvSpPr>
          <p:cNvPr id="1048639" name="Notes Placeholder 2"/>
          <p:cNvSpPr>
            <a:spLocks noGrp="1"/>
          </p:cNvSpPr>
          <p:nvPr>
            <p:ph type="body" idx="1"/>
          </p:nvPr>
        </p:nvSpPr>
        <p:spPr bwMode="auto">
          <a:noFill/>
        </p:spPr>
        <p:txBody>
          <a:bodyPr anchor="t" anchorCtr="0" compatLnSpc="1" numCol="1" wrap="square">
            <a:prstTxWarp prst="textNoShape"/>
          </a:bodyPr>
          <a:p>
            <a:pPr>
              <a:spcBef>
                <a:spcPct val="0"/>
              </a:spcBef>
            </a:pPr>
            <a:r>
              <a:rPr lang="en-US"/>
              <a:t>Haemorrhage can be challenging to identify and requires a multi-phase scan and active bleeding </a:t>
            </a:r>
          </a:p>
        </p:txBody>
      </p:sp>
      <p:sp>
        <p:nvSpPr>
          <p:cNvPr id="1048640" name="Slide Number Placeholder 3"/>
          <p:cNvSpPr>
            <a:spLocks noGrp="1"/>
          </p:cNvSpPr>
          <p:nvPr>
            <p:ph type="sldNum" sz="quarter" idx="5"/>
          </p:nvPr>
        </p:nvSpPr>
        <p:spPr bwMode="auto">
          <a:noFill/>
          <a:ln>
            <a:miter lim="800000"/>
            <a:headEnd/>
            <a:tailEnd/>
          </a:ln>
        </p:spPr>
        <p:txBody>
          <a:bodyPr anchorCtr="0" compatLnSpc="1" numCol="1" wrap="square">
            <a:prstTxWarp prst="textNoShape"/>
          </a:bodyPr>
          <a:p>
            <a:fld id="{97887504-D468-43C0-8005-B70DD7C1EBF6}" type="slidenum">
              <a:rPr lang="en-US"/>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20" name=""/>
        <p:cNvGrpSpPr/>
        <p:nvPr/>
      </p:nvGrpSpPr>
      <p:grpSpPr>
        <a:xfrm>
          <a:off x="0" y="0"/>
          <a:ext cx="0" cy="0"/>
          <a:chOff x="0" y="0"/>
          <a:chExt cx="0" cy="0"/>
        </a:xfrm>
      </p:grpSpPr>
      <p:sp>
        <p:nvSpPr>
          <p:cNvPr id="1048643" name="Slide Image Placeholder 1"/>
          <p:cNvSpPr>
            <a:spLocks noChangeAspect="1" noRot="1" noGrp="1" noTextEdit="1"/>
          </p:cNvSpPr>
          <p:nvPr>
            <p:ph type="sldImg"/>
          </p:nvPr>
        </p:nvSpPr>
        <p:spPr bwMode="auto">
          <a:noFill/>
          <a:ln>
            <a:solidFill>
              <a:srgbClr val="000000"/>
            </a:solidFill>
            <a:miter lim="800000"/>
            <a:headEnd/>
            <a:tailEnd/>
          </a:ln>
        </p:spPr>
      </p:sp>
      <p:sp>
        <p:nvSpPr>
          <p:cNvPr id="1048644" name="Notes Placeholder 2"/>
          <p:cNvSpPr>
            <a:spLocks noGrp="1"/>
          </p:cNvSpPr>
          <p:nvPr>
            <p:ph type="body" idx="1"/>
          </p:nvPr>
        </p:nvSpPr>
        <p:spPr bwMode="auto">
          <a:noFill/>
        </p:spPr>
        <p:txBody>
          <a:bodyPr anchor="t" anchorCtr="0" compatLnSpc="1" numCol="1" wrap="square">
            <a:prstTxWarp prst="textNoShape"/>
          </a:bodyPr>
          <a:p>
            <a:pPr>
              <a:spcBef>
                <a:spcPct val="0"/>
              </a:spcBef>
            </a:pPr>
            <a:r>
              <a:rPr lang="en-US"/>
              <a:t>Therapeutic endoscopy will probably never be effective in patients who are bleeding from large vessels and with which the majority of the mortality is associated. </a:t>
            </a:r>
          </a:p>
        </p:txBody>
      </p:sp>
      <p:sp>
        <p:nvSpPr>
          <p:cNvPr id="1048645" name="Slide Number Placeholder 3"/>
          <p:cNvSpPr>
            <a:spLocks noGrp="1"/>
          </p:cNvSpPr>
          <p:nvPr>
            <p:ph type="sldNum" sz="quarter" idx="5"/>
          </p:nvPr>
        </p:nvSpPr>
        <p:spPr bwMode="auto">
          <a:noFill/>
          <a:ln>
            <a:miter lim="800000"/>
            <a:headEnd/>
            <a:tailEnd/>
          </a:ln>
        </p:spPr>
        <p:txBody>
          <a:bodyPr anchorCtr="0" compatLnSpc="1" numCol="1" wrap="square">
            <a:prstTxWarp prst="textNoShape"/>
          </a:bodyPr>
          <a:p>
            <a:fld id="{C24FD5A9-2972-48F4-B3D9-68EB77648199}" type="slidenum">
              <a:rPr lang="en-US"/>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themeOverride" Target="../theme/themeOverride1.xml"/><Relationship Id="rId3"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themeOverride" Target="../theme/themeOverride2.xml"/><Relationship Id="rId3"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image" Target="../media/image3.jpeg"/><Relationship Id="rId2"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themeOverride" Target="../theme/themeOverride3.xml"/><Relationship Id="rId3"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image" Target="../media/image3.jpeg"/><Relationship Id="rId2"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1.jpeg"/><Relationship Id="rId3" Type="http://schemas.openxmlformats.org/officeDocument/2006/relationships/themeOverride" Target="../theme/themeOverride4.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type="title">
  <p:cSld name="Title Slide">
    <p:spTree>
      <p:nvGrpSpPr>
        <p:cNvPr id="25" name=""/>
        <p:cNvGrpSpPr/>
        <p:nvPr/>
      </p:nvGrpSpPr>
      <p:grpSpPr>
        <a:xfrm>
          <a:off x="0" y="0"/>
          <a:ext cx="0" cy="0"/>
          <a:chOff x="0" y="0"/>
          <a:chExt cx="0" cy="0"/>
        </a:xfrm>
      </p:grpSpPr>
      <p:sp>
        <p:nvSpPr>
          <p:cNvPr id="1048584" name="Right Triangle 3"/>
          <p:cNvSpPr/>
          <p:nvPr/>
        </p:nvSpPr>
        <p:spPr>
          <a:xfrm>
            <a:off x="0" y="4664075"/>
            <a:ext cx="9150350" cy="0"/>
          </a:xfrm>
          <a:prstGeom prst="rtTriangle"/>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a:endParaRPr lang="en-US"/>
          </a:p>
        </p:txBody>
      </p:sp>
      <p:grpSp>
        <p:nvGrpSpPr>
          <p:cNvPr id="26" name="Group 15"/>
          <p:cNvGrpSpPr/>
          <p:nvPr/>
        </p:nvGrpSpPr>
        <p:grpSpPr bwMode="auto">
          <a:xfrm>
            <a:off x="-3175" y="4953000"/>
            <a:ext cx="9147175" cy="1911350"/>
            <a:chOff x="-3765" y="4832896"/>
            <a:chExt cx="9147765" cy="2032192"/>
          </a:xfrm>
        </p:grpSpPr>
        <p:sp>
          <p:nvSpPr>
            <p:cNvPr id="1048585" name="Freeform 5"/>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p>
              <a:endParaRPr lang="en-US"/>
            </a:p>
          </p:txBody>
        </p:sp>
        <p:sp>
          <p:nvSpPr>
            <p:cNvPr id="1048586" name="Freeform 18"/>
            <p:cNvSpPr/>
            <p:nvPr/>
          </p:nvSpPr>
          <p:spPr bwMode="auto">
            <a:xfrm>
              <a:off x="35926" y="5135025"/>
              <a:ext cx="9108074" cy="838869"/>
            </a:xfrm>
            <a:custGeom>
              <a:avLst/>
              <a:gdLst>
                <a:gd name="T0" fmla="*/ 0 w 5760"/>
                <a:gd name="T1" fmla="*/ 0 h 528"/>
                <a:gd name="T2" fmla="*/ 9108074 w 5760"/>
                <a:gd name="T3" fmla="*/ 0 h 528"/>
                <a:gd name="T4" fmla="*/ 9108074 w 5760"/>
                <a:gd name="T5" fmla="*/ 838869 h 528"/>
                <a:gd name="T6" fmla="*/ 75901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w="9525" cap="flat" cmpd="sng" algn="ctr">
              <a:noFill/>
              <a:prstDash val="solid"/>
              <a:round/>
              <a:headEnd type="none" w="med" len="med"/>
              <a:tailEnd type="none" w="med" len="med"/>
            </a:ln>
          </p:spPr>
          <p:txBody>
            <a:bodyPr/>
            <a:p>
              <a:endParaRPr lang="ar-JO"/>
            </a:p>
          </p:txBody>
        </p:sp>
        <p:sp>
          <p:nvSpPr>
            <p:cNvPr id="1048587" name="Freeform 7"/>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xmlns:r="http://schemas.openxmlformats.org/officeDocument/2006/relationships" r:embed="rId1" cstate="print">
                <a:alphaModFix amt="50000"/>
              </a:blip>
              <a:tile algn="t" flip="none" sx="50000" sy="50000" tx="0" ty="0"/>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gradFill>
              </a:fillOverlay>
            </a:effectLst>
          </p:spPr>
          <p:style>
            <a:lnRef idx="3">
              <a:schemeClr val="lt1"/>
            </a:lnRef>
            <a:fillRef idx="1">
              <a:schemeClr val="accent1"/>
            </a:fillRef>
            <a:effectRef idx="1">
              <a:schemeClr val="accent1"/>
            </a:effectRef>
            <a:fontRef idx="minor">
              <a:schemeClr val="lt1"/>
            </a:fontRef>
          </p:style>
          <p:txBody>
            <a:bodyPr anchor="ctr"/>
            <a:p>
              <a:pPr algn="ctr"/>
              <a:endParaRPr lang="en-US"/>
            </a:p>
          </p:txBody>
        </p:sp>
        <p:cxnSp>
          <p:nvCxnSpPr>
            <p:cNvPr id="3145729" name="Straight Connector 9"/>
            <p:cNvCxnSpPr>
              <a:cxnSpLocks/>
            </p:cNvCxnSpPr>
            <p:nvPr/>
          </p:nvCxnSpPr>
          <p:spPr>
            <a:xfrm>
              <a:off x="-3765" y="4880373"/>
              <a:ext cx="9147765" cy="839943"/>
            </a:xfrm>
            <a:prstGeom prst="line"/>
            <a:noFill/>
            <a:ln w="12065" cap="flat" cmpd="sng" algn="ctr">
              <a:gradFill>
                <a:gsLst>
                  <a:gs pos="15000">
                    <a:schemeClr val="accent1">
                      <a:shade val="40000"/>
                      <a:satMod val="110000"/>
                    </a:schemeClr>
                  </a:gs>
                  <a:gs pos="45000">
                    <a:schemeClr val="accent1">
                      <a:tint val="7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1048588" name="Title 8"/>
          <p:cNvSpPr>
            <a:spLocks noGrp="1"/>
          </p:cNvSpPr>
          <p:nvPr>
            <p:ph type="ctrTitle"/>
          </p:nvPr>
        </p:nvSpPr>
        <p:spPr>
          <a:xfrm>
            <a:off x="685800" y="1752601"/>
            <a:ext cx="7772400" cy="1829761"/>
          </a:xfrm>
        </p:spPr>
        <p:txBody>
          <a:bodyPr anchor="b"/>
          <a:lstStyle>
            <a:lvl1pPr algn="r">
              <a:defRPr b="1" sz="4800">
                <a:solidFill>
                  <a:schemeClr val="tx2"/>
                </a:solidFill>
                <a:effectLst>
                  <a:outerShdw algn="tl" blurRad="31750" dir="5400000" dist="25400" rotWithShape="0">
                    <a:srgbClr val="000000">
                      <a:alpha val="25000"/>
                    </a:srgbClr>
                  </a:outerShdw>
                </a:effectLst>
              </a:defRPr>
            </a:lvl1pPr>
          </a:lstStyle>
          <a:p>
            <a:r>
              <a:rPr lang="en-US"/>
              <a:t>Click to edit Master title style</a:t>
            </a:r>
          </a:p>
        </p:txBody>
      </p:sp>
      <p:sp>
        <p:nvSpPr>
          <p:cNvPr id="1048589" name="Subtitle 16"/>
          <p:cNvSpPr>
            <a:spLocks noGrp="1"/>
          </p:cNvSpPr>
          <p:nvPr>
            <p:ph type="subTitle" idx="1"/>
          </p:nvPr>
        </p:nvSpPr>
        <p:spPr>
          <a:xfrm>
            <a:off x="685800" y="3611607"/>
            <a:ext cx="7772400" cy="1199704"/>
          </a:xfrm>
        </p:spPr>
        <p:txBody>
          <a:bodyPr lIns="45720" rIns="45720"/>
          <a:lstStyle>
            <a:lvl1pPr algn="r" indent="0" marL="0" marR="64008">
              <a:buNone/>
              <a:defRPr>
                <a:solidFill>
                  <a:schemeClr val="tx2"/>
                </a:solidFill>
              </a:defRPr>
            </a:lvl1pPr>
            <a:lvl2pPr algn="ctr" indent="0" marL="457200">
              <a:buNone/>
            </a:lvl2pPr>
            <a:lvl3pPr algn="ctr" indent="0" marL="914400">
              <a:buNone/>
            </a:lvl3pPr>
            <a:lvl4pPr algn="ctr" indent="0" marL="1371600">
              <a:buNone/>
            </a:lvl4pPr>
            <a:lvl5pPr algn="ctr" indent="0" marL="1828800">
              <a:buNone/>
            </a:lvl5pPr>
            <a:lvl6pPr algn="ctr" indent="0" marL="2286000">
              <a:buNone/>
            </a:lvl6pPr>
            <a:lvl7pPr algn="ctr" indent="0" marL="2743200">
              <a:buNone/>
            </a:lvl7pPr>
            <a:lvl8pPr algn="ctr" indent="0" marL="3200400">
              <a:buNone/>
            </a:lvl8pPr>
            <a:lvl9pPr algn="ctr" indent="0" marL="3657600">
              <a:buNone/>
            </a:lvl9pPr>
          </a:lstStyle>
          <a:p>
            <a:r>
              <a:rPr lang="en-US"/>
              <a:t>Click to edit Master subtitle style</a:t>
            </a:r>
          </a:p>
        </p:txBody>
      </p:sp>
      <p:sp>
        <p:nvSpPr>
          <p:cNvPr id="1048590" name="Date Placeholder 29"/>
          <p:cNvSpPr>
            <a:spLocks noGrp="1"/>
          </p:cNvSpPr>
          <p:nvPr>
            <p:ph type="dt" sz="half" idx="10"/>
          </p:nvPr>
        </p:nvSpPr>
        <p:spPr/>
        <p:txBody>
          <a:bodyPr/>
          <a:lstStyle>
            <a:lvl1pPr>
              <a:defRPr>
                <a:solidFill>
                  <a:srgbClr val="FFFFFF"/>
                </a:solidFill>
              </a:defRPr>
            </a:lvl1pPr>
          </a:lstStyle>
          <a:p>
            <a:fld id="{06EBDEDC-81ED-445A-A667-2A57F67179CD}" type="datetimeFigureOut">
              <a:rPr lang="en-US"/>
              <a:t>10/23/2024</a:t>
            </a:fld>
            <a:endParaRPr lang="en-US"/>
          </a:p>
        </p:txBody>
      </p:sp>
      <p:sp>
        <p:nvSpPr>
          <p:cNvPr id="1048591" name="Footer Placeholder 18"/>
          <p:cNvSpPr>
            <a:spLocks noGrp="1"/>
          </p:cNvSpPr>
          <p:nvPr>
            <p:ph type="ftr" sz="quarter" idx="11"/>
          </p:nvPr>
        </p:nvSpPr>
        <p:spPr/>
        <p:txBody>
          <a:bodyPr/>
          <a:lstStyle>
            <a:lvl1pPr>
              <a:defRPr>
                <a:solidFill>
                  <a:schemeClr val="accent1">
                    <a:tint val="20000"/>
                  </a:schemeClr>
                </a:solidFill>
              </a:defRPr>
            </a:lvl1pPr>
          </a:lstStyle>
          <a:p>
            <a:endParaRPr lang="en-US"/>
          </a:p>
        </p:txBody>
      </p:sp>
      <p:sp>
        <p:nvSpPr>
          <p:cNvPr id="1048592" name="Slide Number Placeholder 26"/>
          <p:cNvSpPr>
            <a:spLocks noGrp="1"/>
          </p:cNvSpPr>
          <p:nvPr>
            <p:ph type="sldNum" sz="quarter" idx="12"/>
          </p:nvPr>
        </p:nvSpPr>
        <p:spPr/>
        <p:txBody>
          <a:bodyPr/>
          <a:lstStyle>
            <a:lvl1pPr>
              <a:defRPr>
                <a:solidFill>
                  <a:srgbClr val="FFFFFF"/>
                </a:solidFill>
              </a:defRPr>
            </a:lvl1pPr>
          </a:lstStyle>
          <a:p>
            <a:fld id="{1F195AC4-EBEA-496F-8997-F740AD2D31F3}"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195" name=""/>
        <p:cNvGrpSpPr/>
        <p:nvPr/>
      </p:nvGrpSpPr>
      <p:grpSpPr>
        <a:xfrm>
          <a:off x="0" y="0"/>
          <a:ext cx="0" cy="0"/>
          <a:chOff x="0" y="0"/>
          <a:chExt cx="0" cy="0"/>
        </a:xfrm>
      </p:grpSpPr>
      <p:sp>
        <p:nvSpPr>
          <p:cNvPr id="1048839" name="Title 1"/>
          <p:cNvSpPr>
            <a:spLocks noGrp="1"/>
          </p:cNvSpPr>
          <p:nvPr>
            <p:ph type="title"/>
          </p:nvPr>
        </p:nvSpPr>
        <p:spPr/>
        <p:txBody>
          <a:bodyPr/>
          <a:p>
            <a:r>
              <a:rPr lang="en-US"/>
              <a:t>Click to edit Master title style</a:t>
            </a:r>
          </a:p>
        </p:txBody>
      </p:sp>
      <p:sp>
        <p:nvSpPr>
          <p:cNvPr id="1048840" name="Vertical Text Placeholder 2"/>
          <p:cNvSpPr>
            <a:spLocks noGrp="1"/>
          </p:cNvSpPr>
          <p:nvPr>
            <p:ph type="body" orient="vert" idx="1"/>
          </p:nvPr>
        </p:nvSpPr>
        <p:spPr>
          <a:xfrm>
            <a:off x="457200" y="1481329"/>
            <a:ext cx="8229600" cy="4386071"/>
          </a:xfrm>
        </p:spPr>
        <p:txBody>
          <a:bodyPr vert="eaVert"/>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841" name="Date Placeholder 9"/>
          <p:cNvSpPr>
            <a:spLocks noGrp="1"/>
          </p:cNvSpPr>
          <p:nvPr>
            <p:ph type="dt" sz="half" idx="10"/>
          </p:nvPr>
        </p:nvSpPr>
        <p:spPr/>
        <p:txBody>
          <a:bodyPr/>
          <a:p>
            <a:fld id="{4B6A8E10-AB2F-4CF8-B572-13F79D3A9E22}" type="datetimeFigureOut">
              <a:rPr lang="en-US"/>
              <a:t>10/23/2024</a:t>
            </a:fld>
            <a:endParaRPr lang="en-US"/>
          </a:p>
        </p:txBody>
      </p:sp>
      <p:sp>
        <p:nvSpPr>
          <p:cNvPr id="1048842" name="Footer Placeholder 21"/>
          <p:cNvSpPr>
            <a:spLocks noGrp="1"/>
          </p:cNvSpPr>
          <p:nvPr>
            <p:ph type="ftr" sz="quarter" idx="11"/>
          </p:nvPr>
        </p:nvSpPr>
        <p:spPr/>
        <p:txBody>
          <a:bodyPr/>
          <a:p>
            <a:endParaRPr lang="en-US"/>
          </a:p>
        </p:txBody>
      </p:sp>
      <p:sp>
        <p:nvSpPr>
          <p:cNvPr id="1048843" name="Slide Number Placeholder 17"/>
          <p:cNvSpPr>
            <a:spLocks noGrp="1"/>
          </p:cNvSpPr>
          <p:nvPr>
            <p:ph type="sldNum" sz="quarter" idx="12"/>
          </p:nvPr>
        </p:nvSpPr>
        <p:spPr/>
        <p:txBody>
          <a:bodyPr/>
          <a:p>
            <a:fld id="{068D1B5D-6AE3-4C06-99C3-EFAD27C06E76}"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193" name=""/>
        <p:cNvGrpSpPr/>
        <p:nvPr/>
      </p:nvGrpSpPr>
      <p:grpSpPr>
        <a:xfrm>
          <a:off x="0" y="0"/>
          <a:ext cx="0" cy="0"/>
          <a:chOff x="0" y="0"/>
          <a:chExt cx="0" cy="0"/>
        </a:xfrm>
      </p:grpSpPr>
      <p:sp>
        <p:nvSpPr>
          <p:cNvPr id="1048823" name="Vertical Title 1"/>
          <p:cNvSpPr>
            <a:spLocks noGrp="1"/>
          </p:cNvSpPr>
          <p:nvPr>
            <p:ph type="title" orient="vert"/>
          </p:nvPr>
        </p:nvSpPr>
        <p:spPr>
          <a:xfrm>
            <a:off x="6844013" y="274640"/>
            <a:ext cx="1777470" cy="5592761"/>
          </a:xfrm>
        </p:spPr>
        <p:txBody>
          <a:bodyPr vert="eaVert"/>
          <a:p>
            <a:r>
              <a:rPr lang="en-US"/>
              <a:t>Click to edit Master title style</a:t>
            </a:r>
          </a:p>
        </p:txBody>
      </p:sp>
      <p:sp>
        <p:nvSpPr>
          <p:cNvPr id="1048824" name="Vertical Text Placeholder 2"/>
          <p:cNvSpPr>
            <a:spLocks noGrp="1"/>
          </p:cNvSpPr>
          <p:nvPr>
            <p:ph type="body" orient="vert" idx="1"/>
          </p:nvPr>
        </p:nvSpPr>
        <p:spPr>
          <a:xfrm>
            <a:off x="457200" y="274641"/>
            <a:ext cx="6324600" cy="5592760"/>
          </a:xfrm>
        </p:spPr>
        <p:txBody>
          <a:bodyPr vert="eaVert"/>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825" name="Date Placeholder 9"/>
          <p:cNvSpPr>
            <a:spLocks noGrp="1"/>
          </p:cNvSpPr>
          <p:nvPr>
            <p:ph type="dt" sz="half" idx="10"/>
          </p:nvPr>
        </p:nvSpPr>
        <p:spPr/>
        <p:txBody>
          <a:bodyPr/>
          <a:p>
            <a:fld id="{047D15B4-E268-476B-A7BE-593E77D94C37}" type="datetimeFigureOut">
              <a:rPr lang="en-US"/>
              <a:t>10/23/2024</a:t>
            </a:fld>
            <a:endParaRPr lang="en-US"/>
          </a:p>
        </p:txBody>
      </p:sp>
      <p:sp>
        <p:nvSpPr>
          <p:cNvPr id="1048826" name="Footer Placeholder 21"/>
          <p:cNvSpPr>
            <a:spLocks noGrp="1"/>
          </p:cNvSpPr>
          <p:nvPr>
            <p:ph type="ftr" sz="quarter" idx="11"/>
          </p:nvPr>
        </p:nvSpPr>
        <p:spPr/>
        <p:txBody>
          <a:bodyPr/>
          <a:p>
            <a:endParaRPr lang="en-US"/>
          </a:p>
        </p:txBody>
      </p:sp>
      <p:sp>
        <p:nvSpPr>
          <p:cNvPr id="1048827" name="Slide Number Placeholder 17"/>
          <p:cNvSpPr>
            <a:spLocks noGrp="1"/>
          </p:cNvSpPr>
          <p:nvPr>
            <p:ph type="sldNum" sz="quarter" idx="12"/>
          </p:nvPr>
        </p:nvSpPr>
        <p:spPr/>
        <p:txBody>
          <a:bodyPr/>
          <a:p>
            <a:fld id="{8BF64106-4059-4157-BA74-F46E03070932}" type="slidenum">
              <a:rPr lang="en-US"/>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type="title">
  <p:cSld name="Title Slide">
    <p:spTree>
      <p:nvGrpSpPr>
        <p:cNvPr id="182" name=""/>
        <p:cNvGrpSpPr/>
        <p:nvPr/>
      </p:nvGrpSpPr>
      <p:grpSpPr>
        <a:xfrm>
          <a:off x="0" y="0"/>
          <a:ext cx="0" cy="0"/>
          <a:chOff x="0" y="0"/>
          <a:chExt cx="0" cy="0"/>
        </a:xfrm>
      </p:grpSpPr>
      <p:sp>
        <p:nvSpPr>
          <p:cNvPr id="1048754" name="Rectangle 22"/>
          <p:cNvSpPr/>
          <p:nvPr/>
        </p:nvSpPr>
        <p:spPr>
          <a:xfrm flipV="1">
            <a:off x="5410200" y="3810000"/>
            <a:ext cx="3733800" cy="90488"/>
          </a:xfrm>
          <a:prstGeom prst="rect"/>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fontAlgn="auto">
              <a:spcBef>
                <a:spcPts val="0"/>
              </a:spcBef>
              <a:spcAft>
                <a:spcPts val="0"/>
              </a:spcAft>
            </a:pPr>
            <a:endParaRPr lang="en-US"/>
          </a:p>
        </p:txBody>
      </p:sp>
      <p:sp>
        <p:nvSpPr>
          <p:cNvPr id="1048755" name="Rectangle 23"/>
          <p:cNvSpPr/>
          <p:nvPr/>
        </p:nvSpPr>
        <p:spPr>
          <a:xfrm flipV="1">
            <a:off x="5410200" y="3897313"/>
            <a:ext cx="3733800" cy="192087"/>
          </a:xfrm>
          <a:prstGeom prst="rect"/>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fontAlgn="auto">
              <a:spcBef>
                <a:spcPts val="0"/>
              </a:spcBef>
              <a:spcAft>
                <a:spcPts val="0"/>
              </a:spcAft>
            </a:pPr>
            <a:endParaRPr lang="en-US"/>
          </a:p>
        </p:txBody>
      </p:sp>
      <p:sp>
        <p:nvSpPr>
          <p:cNvPr id="1048756" name="Rectangle 24"/>
          <p:cNvSpPr/>
          <p:nvPr/>
        </p:nvSpPr>
        <p:spPr>
          <a:xfrm flipV="1">
            <a:off x="5410200" y="4114800"/>
            <a:ext cx="3733800" cy="9525"/>
          </a:xfrm>
          <a:prstGeom prst="rect"/>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fontAlgn="auto">
              <a:spcBef>
                <a:spcPts val="0"/>
              </a:spcBef>
              <a:spcAft>
                <a:spcPts val="0"/>
              </a:spcAft>
            </a:pPr>
            <a:endParaRPr lang="en-US"/>
          </a:p>
        </p:txBody>
      </p:sp>
      <p:sp>
        <p:nvSpPr>
          <p:cNvPr id="1048757" name="Rectangle 25"/>
          <p:cNvSpPr/>
          <p:nvPr/>
        </p:nvSpPr>
        <p:spPr>
          <a:xfrm flipV="1">
            <a:off x="5410200" y="4164013"/>
            <a:ext cx="1965325" cy="19050"/>
          </a:xfrm>
          <a:prstGeom prst="rect"/>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fontAlgn="auto">
              <a:spcBef>
                <a:spcPts val="0"/>
              </a:spcBef>
              <a:spcAft>
                <a:spcPts val="0"/>
              </a:spcAft>
            </a:pPr>
            <a:endParaRPr lang="en-US"/>
          </a:p>
        </p:txBody>
      </p:sp>
      <p:sp>
        <p:nvSpPr>
          <p:cNvPr id="1048758" name="Rectangle 26"/>
          <p:cNvSpPr/>
          <p:nvPr/>
        </p:nvSpPr>
        <p:spPr>
          <a:xfrm flipV="1">
            <a:off x="5410200" y="4198938"/>
            <a:ext cx="1965325" cy="9525"/>
          </a:xfrm>
          <a:prstGeom prst="rect"/>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fontAlgn="auto">
              <a:spcBef>
                <a:spcPts val="0"/>
              </a:spcBef>
              <a:spcAft>
                <a:spcPts val="0"/>
              </a:spcAft>
            </a:pPr>
            <a:endParaRPr lang="en-US"/>
          </a:p>
        </p:txBody>
      </p:sp>
      <p:sp useBgFill="1">
        <p:nvSpPr>
          <p:cNvPr id="1048759" name="Rounded Rectangle 29"/>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fontAlgn="auto">
              <a:spcBef>
                <a:spcPts val="0"/>
              </a:spcBef>
              <a:spcAft>
                <a:spcPts val="0"/>
              </a:spcAft>
            </a:pPr>
            <a:endParaRPr lang="en-US"/>
          </a:p>
        </p:txBody>
      </p:sp>
      <p:sp useBgFill="1">
        <p:nvSpPr>
          <p:cNvPr id="1048760" name="Rounded Rectangle 30"/>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fontAlgn="auto">
              <a:spcBef>
                <a:spcPts val="0"/>
              </a:spcBef>
              <a:spcAft>
                <a:spcPts val="0"/>
              </a:spcAft>
            </a:pPr>
            <a:endParaRPr lang="en-US"/>
          </a:p>
        </p:txBody>
      </p:sp>
      <p:sp>
        <p:nvSpPr>
          <p:cNvPr id="1048761" name="Rectangle 6"/>
          <p:cNvSpPr/>
          <p:nvPr/>
        </p:nvSpPr>
        <p:spPr>
          <a:xfrm>
            <a:off x="0" y="3649663"/>
            <a:ext cx="9144000" cy="244475"/>
          </a:xfrm>
          <a:prstGeom prst="rect"/>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fontAlgn="auto">
              <a:spcBef>
                <a:spcPts val="0"/>
              </a:spcBef>
              <a:spcAft>
                <a:spcPts val="0"/>
              </a:spcAft>
            </a:pPr>
            <a:endParaRPr lang="en-US"/>
          </a:p>
        </p:txBody>
      </p:sp>
      <p:sp>
        <p:nvSpPr>
          <p:cNvPr id="1048762" name="Rectangle 9"/>
          <p:cNvSpPr/>
          <p:nvPr/>
        </p:nvSpPr>
        <p:spPr>
          <a:xfrm>
            <a:off x="0" y="3675063"/>
            <a:ext cx="9144000" cy="141287"/>
          </a:xfrm>
          <a:prstGeom prst="rect"/>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fontAlgn="auto">
              <a:spcBef>
                <a:spcPts val="0"/>
              </a:spcBef>
              <a:spcAft>
                <a:spcPts val="0"/>
              </a:spcAft>
            </a:pPr>
            <a:endParaRPr lang="en-US"/>
          </a:p>
        </p:txBody>
      </p:sp>
      <p:sp>
        <p:nvSpPr>
          <p:cNvPr id="1048763" name="Rectangle 10"/>
          <p:cNvSpPr/>
          <p:nvPr/>
        </p:nvSpPr>
        <p:spPr>
          <a:xfrm flipV="1">
            <a:off x="6413500" y="3643313"/>
            <a:ext cx="2730500" cy="247650"/>
          </a:xfrm>
          <a:prstGeom prst="rect"/>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fontAlgn="auto">
              <a:spcBef>
                <a:spcPts val="0"/>
              </a:spcBef>
              <a:spcAft>
                <a:spcPts val="0"/>
              </a:spcAft>
            </a:pPr>
            <a:endParaRPr lang="en-US"/>
          </a:p>
        </p:txBody>
      </p:sp>
      <p:sp>
        <p:nvSpPr>
          <p:cNvPr id="1048764" name="Rectangle 18"/>
          <p:cNvSpPr/>
          <p:nvPr/>
        </p:nvSpPr>
        <p:spPr>
          <a:xfrm>
            <a:off x="0" y="0"/>
            <a:ext cx="9144000" cy="3702050"/>
          </a:xfrm>
          <a:prstGeom prst="rect"/>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fontAlgn="auto">
              <a:spcBef>
                <a:spcPts val="0"/>
              </a:spcBef>
              <a:spcAft>
                <a:spcPts val="0"/>
              </a:spcAft>
            </a:pPr>
            <a:endParaRPr lang="en-US"/>
          </a:p>
        </p:txBody>
      </p:sp>
      <p:sp>
        <p:nvSpPr>
          <p:cNvPr id="1048765"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en-US"/>
              <a:t>Click to edit Master title style</a:t>
            </a:r>
          </a:p>
        </p:txBody>
      </p:sp>
      <p:sp>
        <p:nvSpPr>
          <p:cNvPr id="1048766" name="Subtitle 8"/>
          <p:cNvSpPr>
            <a:spLocks noGrp="1"/>
          </p:cNvSpPr>
          <p:nvPr>
            <p:ph type="subTitle" idx="1"/>
          </p:nvPr>
        </p:nvSpPr>
        <p:spPr>
          <a:xfrm>
            <a:off x="457200" y="3899938"/>
            <a:ext cx="4953000" cy="1752600"/>
          </a:xfrm>
        </p:spPr>
        <p:txBody>
          <a:bodyPr/>
          <a:lstStyle>
            <a:lvl1pPr algn="l" indent="0" marL="64008">
              <a:buNone/>
              <a:defRPr sz="2400">
                <a:solidFill>
                  <a:schemeClr val="tx2"/>
                </a:solidFill>
              </a:defRPr>
            </a:lvl1pPr>
            <a:lvl2pPr algn="ctr" indent="0" marL="457200">
              <a:buNone/>
            </a:lvl2pPr>
            <a:lvl3pPr algn="ctr" indent="0" marL="914400">
              <a:buNone/>
            </a:lvl3pPr>
            <a:lvl4pPr algn="ctr" indent="0" marL="1371600">
              <a:buNone/>
            </a:lvl4pPr>
            <a:lvl5pPr algn="ctr" indent="0" marL="1828800">
              <a:buNone/>
            </a:lvl5pPr>
            <a:lvl6pPr algn="ctr" indent="0" marL="2286000">
              <a:buNone/>
            </a:lvl6pPr>
            <a:lvl7pPr algn="ctr" indent="0" marL="2743200">
              <a:buNone/>
            </a:lvl7pPr>
            <a:lvl8pPr algn="ctr" indent="0" marL="3200400">
              <a:buNone/>
            </a:lvl8pPr>
            <a:lvl9pPr algn="ctr" indent="0" marL="3657600">
              <a:buNone/>
            </a:lvl9pPr>
          </a:lstStyle>
          <a:p>
            <a:r>
              <a:rPr lang="en-US"/>
              <a:t>Click to edit Master subtitle style</a:t>
            </a:r>
          </a:p>
        </p:txBody>
      </p:sp>
      <p:sp>
        <p:nvSpPr>
          <p:cNvPr id="1048767" name="Date Placeholder 27"/>
          <p:cNvSpPr>
            <a:spLocks noGrp="1"/>
          </p:cNvSpPr>
          <p:nvPr>
            <p:ph type="dt" sz="half" idx="10"/>
          </p:nvPr>
        </p:nvSpPr>
        <p:spPr>
          <a:xfrm>
            <a:off x="6705600" y="4206875"/>
            <a:ext cx="960438" cy="457200"/>
          </a:xfrm>
        </p:spPr>
        <p:txBody>
          <a:bodyPr/>
          <a:p>
            <a:fld id="{B97D94F0-CB2E-49EB-A4DC-C71807D89526}" type="datetimeFigureOut">
              <a:rPr lang="en-US"/>
              <a:t>10/23/2024</a:t>
            </a:fld>
            <a:endParaRPr lang="en-US"/>
          </a:p>
        </p:txBody>
      </p:sp>
      <p:sp>
        <p:nvSpPr>
          <p:cNvPr id="1048768" name="Footer Placeholder 16"/>
          <p:cNvSpPr>
            <a:spLocks noGrp="1"/>
          </p:cNvSpPr>
          <p:nvPr>
            <p:ph type="ftr" sz="quarter" idx="11"/>
          </p:nvPr>
        </p:nvSpPr>
        <p:spPr>
          <a:xfrm>
            <a:off x="5410200" y="4205288"/>
            <a:ext cx="1295400" cy="457200"/>
          </a:xfrm>
        </p:spPr>
        <p:txBody>
          <a:bodyPr/>
          <a:p>
            <a:endParaRPr lang="en-US"/>
          </a:p>
        </p:txBody>
      </p:sp>
      <p:sp>
        <p:nvSpPr>
          <p:cNvPr id="1048769" name="Slide Number Placeholder 28"/>
          <p:cNvSpPr>
            <a:spLocks noGrp="1"/>
          </p:cNvSpPr>
          <p:nvPr>
            <p:ph type="sldNum" sz="quarter" idx="12"/>
          </p:nvPr>
        </p:nvSpPr>
        <p:spPr>
          <a:xfrm>
            <a:off x="8320088" y="1588"/>
            <a:ext cx="747712" cy="365125"/>
          </a:xfrm>
        </p:spPr>
        <p:txBody>
          <a:bodyPr/>
          <a:lstStyle>
            <a:lvl1pPr algn="r">
              <a:defRPr sz="1800">
                <a:solidFill>
                  <a:schemeClr val="bg1"/>
                </a:solidFill>
              </a:defRPr>
            </a:lvl1pPr>
          </a:lstStyle>
          <a:p>
            <a:fld id="{7D586F94-6DCA-4F52-8D01-0F7F642F4C2C}" type="slidenum">
              <a:rPr lang="en-US"/>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181" name=""/>
        <p:cNvGrpSpPr/>
        <p:nvPr/>
      </p:nvGrpSpPr>
      <p:grpSpPr>
        <a:xfrm>
          <a:off x="0" y="0"/>
          <a:ext cx="0" cy="0"/>
          <a:chOff x="0" y="0"/>
          <a:chExt cx="0" cy="0"/>
        </a:xfrm>
      </p:grpSpPr>
      <p:sp>
        <p:nvSpPr>
          <p:cNvPr id="1048749" name="Title 1"/>
          <p:cNvSpPr>
            <a:spLocks noGrp="1"/>
          </p:cNvSpPr>
          <p:nvPr>
            <p:ph type="title"/>
          </p:nvPr>
        </p:nvSpPr>
        <p:spPr/>
        <p:txBody>
          <a:bodyPr/>
          <a:p>
            <a:r>
              <a:rPr lang="en-US"/>
              <a:t>Click to edit Master title style</a:t>
            </a:r>
          </a:p>
        </p:txBody>
      </p:sp>
      <p:sp>
        <p:nvSpPr>
          <p:cNvPr id="1048750" name="Content Placeholder 2"/>
          <p:cNvSpPr>
            <a:spLocks noGrp="1"/>
          </p:cNvSpPr>
          <p:nvPr>
            <p:ph idx="1"/>
          </p:nvPr>
        </p:nvSpPr>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51" name="Date Placeholder 13"/>
          <p:cNvSpPr>
            <a:spLocks noGrp="1"/>
          </p:cNvSpPr>
          <p:nvPr>
            <p:ph type="dt" sz="half" idx="10"/>
          </p:nvPr>
        </p:nvSpPr>
        <p:spPr/>
        <p:txBody>
          <a:bodyPr/>
          <a:p>
            <a:fld id="{830D99E2-7CF9-4E57-BB7C-3D796D0601D0}" type="datetimeFigureOut">
              <a:rPr lang="en-US"/>
              <a:t>10/23/2024</a:t>
            </a:fld>
            <a:endParaRPr lang="en-US"/>
          </a:p>
        </p:txBody>
      </p:sp>
      <p:sp>
        <p:nvSpPr>
          <p:cNvPr id="1048752" name="Footer Placeholder 2"/>
          <p:cNvSpPr>
            <a:spLocks noGrp="1"/>
          </p:cNvSpPr>
          <p:nvPr>
            <p:ph type="ftr" sz="quarter" idx="11"/>
          </p:nvPr>
        </p:nvSpPr>
        <p:spPr/>
        <p:txBody>
          <a:bodyPr/>
          <a:p>
            <a:endParaRPr lang="en-US"/>
          </a:p>
        </p:txBody>
      </p:sp>
      <p:sp>
        <p:nvSpPr>
          <p:cNvPr id="1048753" name="Slide Number Placeholder 22"/>
          <p:cNvSpPr>
            <a:spLocks noGrp="1"/>
          </p:cNvSpPr>
          <p:nvPr>
            <p:ph type="sldNum" sz="quarter" idx="12"/>
          </p:nvPr>
        </p:nvSpPr>
        <p:spPr/>
        <p:txBody>
          <a:bodyPr/>
          <a:p>
            <a:fld id="{7EB5EFC8-61C0-418C-A96F-09BF8570156A}" type="slidenum">
              <a:rPr lang="en-US"/>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188" name=""/>
        <p:cNvGrpSpPr/>
        <p:nvPr/>
      </p:nvGrpSpPr>
      <p:grpSpPr>
        <a:xfrm>
          <a:off x="0" y="0"/>
          <a:ext cx="0" cy="0"/>
          <a:chOff x="0" y="0"/>
          <a:chExt cx="0" cy="0"/>
        </a:xfrm>
      </p:grpSpPr>
      <p:sp>
        <p:nvSpPr>
          <p:cNvPr id="1048796" name="Title 1"/>
          <p:cNvSpPr>
            <a:spLocks noGrp="1"/>
          </p:cNvSpPr>
          <p:nvPr>
            <p:ph type="title"/>
          </p:nvPr>
        </p:nvSpPr>
        <p:spPr>
          <a:xfrm>
            <a:off x="722313" y="1981200"/>
            <a:ext cx="7772400" cy="1362075"/>
          </a:xfrm>
        </p:spPr>
        <p:txBody>
          <a:bodyPr anchor="b">
            <a:noAutofit/>
          </a:bodyPr>
          <a:lstStyle>
            <a:lvl1pPr algn="l">
              <a:buNone/>
              <a:defRPr baseline="0" b="1" cap="none" sz="4300">
                <a:ln w="12700">
                  <a:solidFill>
                    <a:schemeClr val="accent2">
                      <a:shade val="90000"/>
                      <a:satMod val="150000"/>
                    </a:schemeClr>
                  </a:solidFill>
                </a:ln>
                <a:solidFill>
                  <a:srgbClr val="FFFFFF"/>
                </a:solidFill>
                <a:effectLst>
                  <a:outerShdw algn="tl" blurRad="38100" dir="5400000" dist="38100" rotWithShape="0">
                    <a:srgbClr val="000000">
                      <a:alpha val="25000"/>
                    </a:srgbClr>
                  </a:outerShdw>
                </a:effectLst>
              </a:defRPr>
            </a:lvl1pPr>
          </a:lstStyle>
          <a:p>
            <a:r>
              <a:rPr lang="en-US"/>
              <a:t>Click to edit Master title style</a:t>
            </a:r>
          </a:p>
        </p:txBody>
      </p:sp>
      <p:sp>
        <p:nvSpPr>
          <p:cNvPr id="1048797" name="Text Placeholder 2"/>
          <p:cNvSpPr>
            <a:spLocks noGrp="1"/>
          </p:cNvSpPr>
          <p:nvPr>
            <p:ph type="body" idx="1"/>
          </p:nvPr>
        </p:nvSpPr>
        <p:spPr>
          <a:xfrm>
            <a:off x="722313" y="3367088"/>
            <a:ext cx="7772400" cy="1509712"/>
          </a:xfrm>
        </p:spPr>
        <p:txBody>
          <a:bodyPr/>
          <a:lstStyle>
            <a:lvl1pPr indent="0" marL="45720">
              <a:buNone/>
              <a:defRPr b="0" sz="21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1048798" name="Date Placeholder 13"/>
          <p:cNvSpPr>
            <a:spLocks noGrp="1"/>
          </p:cNvSpPr>
          <p:nvPr>
            <p:ph type="dt" sz="half" idx="10"/>
          </p:nvPr>
        </p:nvSpPr>
        <p:spPr/>
        <p:txBody>
          <a:bodyPr/>
          <a:p>
            <a:fld id="{48E70BAD-A5DE-4376-A27F-A5B90D06B219}" type="datetimeFigureOut">
              <a:rPr lang="en-US"/>
              <a:t>10/23/2024</a:t>
            </a:fld>
            <a:endParaRPr lang="en-US"/>
          </a:p>
        </p:txBody>
      </p:sp>
      <p:sp>
        <p:nvSpPr>
          <p:cNvPr id="1048799" name="Footer Placeholder 2"/>
          <p:cNvSpPr>
            <a:spLocks noGrp="1"/>
          </p:cNvSpPr>
          <p:nvPr>
            <p:ph type="ftr" sz="quarter" idx="11"/>
          </p:nvPr>
        </p:nvSpPr>
        <p:spPr/>
        <p:txBody>
          <a:bodyPr/>
          <a:p>
            <a:endParaRPr lang="en-US"/>
          </a:p>
        </p:txBody>
      </p:sp>
      <p:sp>
        <p:nvSpPr>
          <p:cNvPr id="1048800" name="Slide Number Placeholder 22"/>
          <p:cNvSpPr>
            <a:spLocks noGrp="1"/>
          </p:cNvSpPr>
          <p:nvPr>
            <p:ph type="sldNum" sz="quarter" idx="12"/>
          </p:nvPr>
        </p:nvSpPr>
        <p:spPr/>
        <p:txBody>
          <a:bodyPr/>
          <a:p>
            <a:fld id="{A5E743D0-83D1-4F13-80D7-7C6F35CBFA21}" type="slidenum">
              <a:rPr lang="en-US"/>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187" name=""/>
        <p:cNvGrpSpPr/>
        <p:nvPr/>
      </p:nvGrpSpPr>
      <p:grpSpPr>
        <a:xfrm>
          <a:off x="0" y="0"/>
          <a:ext cx="0" cy="0"/>
          <a:chOff x="0" y="0"/>
          <a:chExt cx="0" cy="0"/>
        </a:xfrm>
      </p:grpSpPr>
      <p:sp>
        <p:nvSpPr>
          <p:cNvPr id="1048790" name="Title 1"/>
          <p:cNvSpPr>
            <a:spLocks noGrp="1"/>
          </p:cNvSpPr>
          <p:nvPr>
            <p:ph type="title"/>
          </p:nvPr>
        </p:nvSpPr>
        <p:spPr/>
        <p:txBody>
          <a:bodyPr/>
          <a:p>
            <a:r>
              <a:rPr lang="en-US"/>
              <a:t>Click to edit Master title style</a:t>
            </a:r>
          </a:p>
        </p:txBody>
      </p:sp>
      <p:sp>
        <p:nvSpPr>
          <p:cNvPr id="1048791"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92"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93" name="Date Placeholder 13"/>
          <p:cNvSpPr>
            <a:spLocks noGrp="1"/>
          </p:cNvSpPr>
          <p:nvPr>
            <p:ph type="dt" sz="half" idx="10"/>
          </p:nvPr>
        </p:nvSpPr>
        <p:spPr/>
        <p:txBody>
          <a:bodyPr/>
          <a:p>
            <a:fld id="{5BCBE11D-C3E6-4DB2-BFD5-9B2308358C2E}" type="datetimeFigureOut">
              <a:rPr lang="en-US"/>
              <a:t>10/23/2024</a:t>
            </a:fld>
            <a:endParaRPr lang="en-US"/>
          </a:p>
        </p:txBody>
      </p:sp>
      <p:sp>
        <p:nvSpPr>
          <p:cNvPr id="1048794" name="Footer Placeholder 2"/>
          <p:cNvSpPr>
            <a:spLocks noGrp="1"/>
          </p:cNvSpPr>
          <p:nvPr>
            <p:ph type="ftr" sz="quarter" idx="11"/>
          </p:nvPr>
        </p:nvSpPr>
        <p:spPr/>
        <p:txBody>
          <a:bodyPr/>
          <a:p>
            <a:endParaRPr lang="en-US"/>
          </a:p>
        </p:txBody>
      </p:sp>
      <p:sp>
        <p:nvSpPr>
          <p:cNvPr id="1048795" name="Slide Number Placeholder 22"/>
          <p:cNvSpPr>
            <a:spLocks noGrp="1"/>
          </p:cNvSpPr>
          <p:nvPr>
            <p:ph type="sldNum" sz="quarter" idx="12"/>
          </p:nvPr>
        </p:nvSpPr>
        <p:spPr/>
        <p:txBody>
          <a:bodyPr/>
          <a:p>
            <a:fld id="{E2A0B66D-396D-4F6E-8CD4-18CA64AEC196}" type="slidenum">
              <a:rPr lang="en-US"/>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191" name=""/>
        <p:cNvGrpSpPr/>
        <p:nvPr/>
      </p:nvGrpSpPr>
      <p:grpSpPr>
        <a:xfrm>
          <a:off x="0" y="0"/>
          <a:ext cx="0" cy="0"/>
          <a:chOff x="0" y="0"/>
          <a:chExt cx="0" cy="0"/>
        </a:xfrm>
      </p:grpSpPr>
      <p:sp>
        <p:nvSpPr>
          <p:cNvPr id="1048811" name="Title 1"/>
          <p:cNvSpPr>
            <a:spLocks noGrp="1"/>
          </p:cNvSpPr>
          <p:nvPr>
            <p:ph type="title"/>
          </p:nvPr>
        </p:nvSpPr>
        <p:spPr>
          <a:xfrm>
            <a:off x="381000" y="1143000"/>
            <a:ext cx="8382000" cy="1069848"/>
          </a:xfrm>
        </p:spPr>
        <p:txBody>
          <a:bodyPr/>
          <a:lstStyle>
            <a:lvl1pPr>
              <a:defRPr baseline="0" b="0" cap="none" sz="4000" i="0"/>
            </a:lvl1pPr>
          </a:lstStyle>
          <a:p>
            <a:r>
              <a:rPr lang="en-US"/>
              <a:t>Click to edit Master title style</a:t>
            </a:r>
          </a:p>
        </p:txBody>
      </p:sp>
      <p:sp>
        <p:nvSpPr>
          <p:cNvPr id="1048812"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indent="0" marL="45720">
              <a:buNone/>
              <a:defRPr b="1" sz="1900">
                <a:solidFill>
                  <a:schemeClr val="tx1">
                    <a:tint val="95000"/>
                  </a:schemeClr>
                </a:solidFill>
              </a:defRPr>
            </a:lvl1pPr>
            <a:lvl2pPr>
              <a:buNone/>
              <a:defRPr b="1" sz="2000"/>
            </a:lvl2pPr>
            <a:lvl3pPr>
              <a:buNone/>
              <a:defRPr b="1" sz="1800"/>
            </a:lvl3pPr>
            <a:lvl4pPr>
              <a:buNone/>
              <a:defRPr b="1" sz="1600"/>
            </a:lvl4pPr>
            <a:lvl5pPr>
              <a:buNone/>
              <a:defRPr b="1" sz="1600"/>
            </a:lvl5pPr>
          </a:lstStyle>
          <a:p>
            <a:pPr lvl="0"/>
            <a:r>
              <a:rPr lang="en-US"/>
              <a:t>Click to edit Master text styles</a:t>
            </a:r>
          </a:p>
        </p:txBody>
      </p:sp>
      <p:sp>
        <p:nvSpPr>
          <p:cNvPr id="1048813"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indent="0" marL="45720">
              <a:buNone/>
              <a:defRPr b="1" sz="1900">
                <a:solidFill>
                  <a:schemeClr val="tx1">
                    <a:tint val="95000"/>
                  </a:schemeClr>
                </a:solidFill>
              </a:defRPr>
            </a:lvl1pPr>
            <a:lvl2pPr>
              <a:buNone/>
              <a:defRPr b="1" sz="2000"/>
            </a:lvl2pPr>
            <a:lvl3pPr>
              <a:buNone/>
              <a:defRPr b="1" sz="1800"/>
            </a:lvl3pPr>
            <a:lvl4pPr>
              <a:buNone/>
              <a:defRPr b="1" sz="1600"/>
            </a:lvl4pPr>
            <a:lvl5pPr>
              <a:buNone/>
              <a:defRPr b="1" sz="1600"/>
            </a:lvl5pPr>
          </a:lstStyle>
          <a:p>
            <a:pPr lvl="0"/>
            <a:r>
              <a:rPr lang="en-US"/>
              <a:t>Click to edit Master text styles</a:t>
            </a:r>
          </a:p>
        </p:txBody>
      </p:sp>
      <p:sp>
        <p:nvSpPr>
          <p:cNvPr id="1048814"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815"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816" name="Date Placeholder 25"/>
          <p:cNvSpPr>
            <a:spLocks noGrp="1"/>
          </p:cNvSpPr>
          <p:nvPr>
            <p:ph type="dt" sz="half" idx="10"/>
          </p:nvPr>
        </p:nvSpPr>
        <p:spPr/>
        <p:txBody>
          <a:bodyPr rtlCol="0"/>
          <a:p>
            <a:fld id="{AE669D1F-3908-4298-A75F-40C79C48686F}" type="datetimeFigureOut">
              <a:rPr lang="en-US"/>
              <a:t>10/23/2024</a:t>
            </a:fld>
            <a:endParaRPr lang="en-US"/>
          </a:p>
        </p:txBody>
      </p:sp>
      <p:sp>
        <p:nvSpPr>
          <p:cNvPr id="1048817" name="Slide Number Placeholder 26"/>
          <p:cNvSpPr>
            <a:spLocks noGrp="1"/>
          </p:cNvSpPr>
          <p:nvPr>
            <p:ph type="sldNum" sz="quarter" idx="11"/>
          </p:nvPr>
        </p:nvSpPr>
        <p:spPr/>
        <p:txBody>
          <a:bodyPr rtlCol="0"/>
          <a:p>
            <a:fld id="{83B18D6B-5C47-41A9-A17B-8BEC42384792}" type="slidenum">
              <a:rPr lang="en-US"/>
              <a:t>‹#›</a:t>
            </a:fld>
            <a:endParaRPr lang="en-US"/>
          </a:p>
        </p:txBody>
      </p:sp>
      <p:sp>
        <p:nvSpPr>
          <p:cNvPr id="1048818" name="Footer Placeholder 27"/>
          <p:cNvSpPr>
            <a:spLocks noGrp="1"/>
          </p:cNvSpPr>
          <p:nvPr>
            <p:ph type="ftr" sz="quarter" idx="12"/>
          </p:nvPr>
        </p:nvSpPr>
        <p:spPr/>
        <p:txBody>
          <a:bodyPr rtlCol="0"/>
          <a:p>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190" name=""/>
        <p:cNvGrpSpPr/>
        <p:nvPr/>
      </p:nvGrpSpPr>
      <p:grpSpPr>
        <a:xfrm>
          <a:off x="0" y="0"/>
          <a:ext cx="0" cy="0"/>
          <a:chOff x="0" y="0"/>
          <a:chExt cx="0" cy="0"/>
        </a:xfrm>
      </p:grpSpPr>
      <p:sp>
        <p:nvSpPr>
          <p:cNvPr id="1048807" name="Title 1"/>
          <p:cNvSpPr>
            <a:spLocks noGrp="1"/>
          </p:cNvSpPr>
          <p:nvPr>
            <p:ph type="title"/>
          </p:nvPr>
        </p:nvSpPr>
        <p:spPr>
          <a:xfrm>
            <a:off x="457200" y="1143000"/>
            <a:ext cx="8229600" cy="1069848"/>
          </a:xfrm>
        </p:spPr>
        <p:txBody>
          <a:bodyPr/>
          <a:lstStyle>
            <a:lvl1pPr>
              <a:defRPr sz="4000">
                <a:solidFill>
                  <a:schemeClr val="tx2"/>
                </a:solidFill>
              </a:defRPr>
            </a:lvl1pPr>
          </a:lstStyle>
          <a:p>
            <a:r>
              <a:rPr lang="en-US"/>
              <a:t>Click to edit Master title style</a:t>
            </a:r>
          </a:p>
        </p:txBody>
      </p:sp>
      <p:sp>
        <p:nvSpPr>
          <p:cNvPr id="1048808" name="Date Placeholder 2"/>
          <p:cNvSpPr>
            <a:spLocks noGrp="1"/>
          </p:cNvSpPr>
          <p:nvPr>
            <p:ph type="dt" sz="half" idx="10"/>
          </p:nvPr>
        </p:nvSpPr>
        <p:spPr>
          <a:xfrm>
            <a:off x="6583363" y="612775"/>
            <a:ext cx="957262" cy="457200"/>
          </a:xfrm>
        </p:spPr>
        <p:txBody>
          <a:bodyPr/>
          <a:p>
            <a:fld id="{14DB7196-7951-4C32-9F3C-08A4FA14FB44}" type="datetimeFigureOut">
              <a:rPr lang="en-US"/>
              <a:t>10/23/2024</a:t>
            </a:fld>
            <a:endParaRPr lang="en-US"/>
          </a:p>
        </p:txBody>
      </p:sp>
      <p:sp>
        <p:nvSpPr>
          <p:cNvPr id="1048809" name="Footer Placeholder 3"/>
          <p:cNvSpPr>
            <a:spLocks noGrp="1"/>
          </p:cNvSpPr>
          <p:nvPr>
            <p:ph type="ftr" sz="quarter" idx="11"/>
          </p:nvPr>
        </p:nvSpPr>
        <p:spPr/>
        <p:txBody>
          <a:bodyPr/>
          <a:p>
            <a:endParaRPr lang="en-US"/>
          </a:p>
        </p:txBody>
      </p:sp>
      <p:sp>
        <p:nvSpPr>
          <p:cNvPr id="1048810" name="Slide Number Placeholder 4"/>
          <p:cNvSpPr>
            <a:spLocks noGrp="1"/>
          </p:cNvSpPr>
          <p:nvPr>
            <p:ph type="sldNum" sz="quarter" idx="12"/>
          </p:nvPr>
        </p:nvSpPr>
        <p:spPr/>
        <p:txBody>
          <a:bodyPr/>
          <a:p>
            <a:fld id="{7F916655-C594-4502-8328-094BA1497834}" type="slidenum">
              <a:rPr lang="en-US"/>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179" name=""/>
        <p:cNvGrpSpPr/>
        <p:nvPr/>
      </p:nvGrpSpPr>
      <p:grpSpPr>
        <a:xfrm>
          <a:off x="0" y="0"/>
          <a:ext cx="0" cy="0"/>
          <a:chOff x="0" y="0"/>
          <a:chExt cx="0" cy="0"/>
        </a:xfrm>
      </p:grpSpPr>
      <p:sp>
        <p:nvSpPr>
          <p:cNvPr id="1048743" name="Date Placeholder 13"/>
          <p:cNvSpPr>
            <a:spLocks noGrp="1"/>
          </p:cNvSpPr>
          <p:nvPr>
            <p:ph type="dt" sz="half" idx="10"/>
          </p:nvPr>
        </p:nvSpPr>
        <p:spPr/>
        <p:txBody>
          <a:bodyPr/>
          <a:p>
            <a:fld id="{42E12217-8882-400B-B7C3-A0DFAE1167D4}" type="datetimeFigureOut">
              <a:rPr lang="en-US"/>
              <a:t>10/23/2024</a:t>
            </a:fld>
            <a:endParaRPr lang="en-US"/>
          </a:p>
        </p:txBody>
      </p:sp>
      <p:sp>
        <p:nvSpPr>
          <p:cNvPr id="1048744" name="Footer Placeholder 2"/>
          <p:cNvSpPr>
            <a:spLocks noGrp="1"/>
          </p:cNvSpPr>
          <p:nvPr>
            <p:ph type="ftr" sz="quarter" idx="11"/>
          </p:nvPr>
        </p:nvSpPr>
        <p:spPr/>
        <p:txBody>
          <a:bodyPr/>
          <a:p>
            <a:endParaRPr lang="en-US"/>
          </a:p>
        </p:txBody>
      </p:sp>
      <p:sp>
        <p:nvSpPr>
          <p:cNvPr id="1048745" name="Slide Number Placeholder 22"/>
          <p:cNvSpPr>
            <a:spLocks noGrp="1"/>
          </p:cNvSpPr>
          <p:nvPr>
            <p:ph type="sldNum" sz="quarter" idx="12"/>
          </p:nvPr>
        </p:nvSpPr>
        <p:spPr/>
        <p:txBody>
          <a:bodyPr/>
          <a:p>
            <a:fld id="{93DA50BB-5BEB-4D06-8A79-1F45B160FD2E}" type="slidenum">
              <a:rPr lang="en-US"/>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189" name=""/>
        <p:cNvGrpSpPr/>
        <p:nvPr/>
      </p:nvGrpSpPr>
      <p:grpSpPr>
        <a:xfrm>
          <a:off x="0" y="0"/>
          <a:ext cx="0" cy="0"/>
          <a:chOff x="0" y="0"/>
          <a:chExt cx="0" cy="0"/>
        </a:xfrm>
      </p:grpSpPr>
      <p:sp>
        <p:nvSpPr>
          <p:cNvPr id="1048801" name="Title 1"/>
          <p:cNvSpPr>
            <a:spLocks noGrp="1"/>
          </p:cNvSpPr>
          <p:nvPr>
            <p:ph type="title"/>
          </p:nvPr>
        </p:nvSpPr>
        <p:spPr>
          <a:xfrm>
            <a:off x="5353496" y="1101970"/>
            <a:ext cx="3383280" cy="877824"/>
          </a:xfrm>
        </p:spPr>
        <p:txBody>
          <a:bodyPr anchor="b"/>
          <a:lstStyle>
            <a:lvl1pPr algn="l">
              <a:buNone/>
              <a:defRPr b="1" sz="1800"/>
            </a:lvl1pPr>
          </a:lstStyle>
          <a:p>
            <a:r>
              <a:rPr lang="en-US"/>
              <a:t>Click to edit Master title style</a:t>
            </a:r>
          </a:p>
        </p:txBody>
      </p:sp>
      <p:sp>
        <p:nvSpPr>
          <p:cNvPr id="1048802" name="Text Placeholder 2"/>
          <p:cNvSpPr>
            <a:spLocks noGrp="1"/>
          </p:cNvSpPr>
          <p:nvPr>
            <p:ph type="body" idx="2"/>
          </p:nvPr>
        </p:nvSpPr>
        <p:spPr>
          <a:xfrm>
            <a:off x="5353496" y="2010727"/>
            <a:ext cx="3383280" cy="4617720"/>
          </a:xfrm>
        </p:spPr>
        <p:txBody>
          <a:bodyPr/>
          <a:lstStyle>
            <a:lvl1pPr indent="0" marL="9144">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048803"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804" name="Date Placeholder 13"/>
          <p:cNvSpPr>
            <a:spLocks noGrp="1"/>
          </p:cNvSpPr>
          <p:nvPr>
            <p:ph type="dt" sz="half" idx="10"/>
          </p:nvPr>
        </p:nvSpPr>
        <p:spPr/>
        <p:txBody>
          <a:bodyPr/>
          <a:p>
            <a:fld id="{C503679A-6347-43D0-A9DF-B0DC371925F0}" type="datetimeFigureOut">
              <a:rPr lang="en-US"/>
              <a:t>10/23/2024</a:t>
            </a:fld>
            <a:endParaRPr lang="en-US"/>
          </a:p>
        </p:txBody>
      </p:sp>
      <p:sp>
        <p:nvSpPr>
          <p:cNvPr id="1048805" name="Footer Placeholder 2"/>
          <p:cNvSpPr>
            <a:spLocks noGrp="1"/>
          </p:cNvSpPr>
          <p:nvPr>
            <p:ph type="ftr" sz="quarter" idx="11"/>
          </p:nvPr>
        </p:nvSpPr>
        <p:spPr/>
        <p:txBody>
          <a:bodyPr/>
          <a:p>
            <a:endParaRPr lang="en-US"/>
          </a:p>
        </p:txBody>
      </p:sp>
      <p:sp>
        <p:nvSpPr>
          <p:cNvPr id="1048806" name="Slide Number Placeholder 22"/>
          <p:cNvSpPr>
            <a:spLocks noGrp="1"/>
          </p:cNvSpPr>
          <p:nvPr>
            <p:ph type="sldNum" sz="quarter" idx="12"/>
          </p:nvPr>
        </p:nvSpPr>
        <p:spPr/>
        <p:txBody>
          <a:bodyPr/>
          <a:p>
            <a:fld id="{211E5D20-F2DF-40D1-B83A-1347B7462ADF}"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90" name=""/>
        <p:cNvGrpSpPr/>
        <p:nvPr/>
      </p:nvGrpSpPr>
      <p:grpSpPr>
        <a:xfrm>
          <a:off x="0" y="0"/>
          <a:ext cx="0" cy="0"/>
          <a:chOff x="0" y="0"/>
          <a:chExt cx="0" cy="0"/>
        </a:xfrm>
      </p:grpSpPr>
      <p:sp>
        <p:nvSpPr>
          <p:cNvPr id="1048595" name="Content Placeholder 2"/>
          <p:cNvSpPr>
            <a:spLocks noGrp="1"/>
          </p:cNvSpPr>
          <p:nvPr>
            <p:ph idx="1"/>
          </p:nvPr>
        </p:nvSpPr>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96" name="Title 6"/>
          <p:cNvSpPr>
            <a:spLocks noGrp="1"/>
          </p:cNvSpPr>
          <p:nvPr>
            <p:ph type="title"/>
          </p:nvPr>
        </p:nvSpPr>
        <p:spPr/>
        <p:txBody>
          <a:bodyPr rtlCol="0"/>
          <a:p>
            <a:r>
              <a:rPr lang="en-US"/>
              <a:t>Click to edit Master title style</a:t>
            </a:r>
          </a:p>
        </p:txBody>
      </p:sp>
      <p:sp>
        <p:nvSpPr>
          <p:cNvPr id="1048597" name="Date Placeholder 9"/>
          <p:cNvSpPr>
            <a:spLocks noGrp="1"/>
          </p:cNvSpPr>
          <p:nvPr>
            <p:ph type="dt" sz="half" idx="10"/>
          </p:nvPr>
        </p:nvSpPr>
        <p:spPr/>
        <p:txBody>
          <a:bodyPr/>
          <a:p>
            <a:fld id="{75C93EA0-E984-4E62-BD98-6976672DB795}" type="datetimeFigureOut">
              <a:rPr lang="en-US"/>
              <a:t>10/23/2024</a:t>
            </a:fld>
            <a:endParaRPr lang="en-US"/>
          </a:p>
        </p:txBody>
      </p:sp>
      <p:sp>
        <p:nvSpPr>
          <p:cNvPr id="1048598" name="Footer Placeholder 21"/>
          <p:cNvSpPr>
            <a:spLocks noGrp="1"/>
          </p:cNvSpPr>
          <p:nvPr>
            <p:ph type="ftr" sz="quarter" idx="11"/>
          </p:nvPr>
        </p:nvSpPr>
        <p:spPr/>
        <p:txBody>
          <a:bodyPr/>
          <a:p>
            <a:endParaRPr lang="en-US"/>
          </a:p>
        </p:txBody>
      </p:sp>
      <p:sp>
        <p:nvSpPr>
          <p:cNvPr id="1048599" name="Slide Number Placeholder 17"/>
          <p:cNvSpPr>
            <a:spLocks noGrp="1"/>
          </p:cNvSpPr>
          <p:nvPr>
            <p:ph type="sldNum" sz="quarter" idx="12"/>
          </p:nvPr>
        </p:nvSpPr>
        <p:spPr/>
        <p:txBody>
          <a:bodyPr/>
          <a:p>
            <a:fld id="{1E13452A-3F97-4F1A-BDE8-2E03DB4CEAAE}" type="slidenum">
              <a:rPr lang="en-US"/>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184" name=""/>
        <p:cNvGrpSpPr/>
        <p:nvPr/>
      </p:nvGrpSpPr>
      <p:grpSpPr>
        <a:xfrm>
          <a:off x="0" y="0"/>
          <a:ext cx="0" cy="0"/>
          <a:chOff x="0" y="0"/>
          <a:chExt cx="0" cy="0"/>
        </a:xfrm>
      </p:grpSpPr>
      <p:sp>
        <p:nvSpPr>
          <p:cNvPr id="1048774" name="Title 1"/>
          <p:cNvSpPr>
            <a:spLocks noGrp="1"/>
          </p:cNvSpPr>
          <p:nvPr>
            <p:ph type="title"/>
          </p:nvPr>
        </p:nvSpPr>
        <p:spPr>
          <a:xfrm>
            <a:off x="5440434" y="1109160"/>
            <a:ext cx="586803" cy="4681637"/>
          </a:xfrm>
        </p:spPr>
        <p:txBody>
          <a:bodyPr anchor="t" lIns="45720" rIns="45720" tIns="0" vert="vert270"/>
          <a:lstStyle>
            <a:lvl1pPr algn="ctr">
              <a:buNone/>
              <a:defRPr b="1" sz="2000"/>
            </a:lvl1pPr>
          </a:lstStyle>
          <a:p>
            <a:r>
              <a:rPr lang="en-US"/>
              <a:t>Click to edit Master title style</a:t>
            </a:r>
          </a:p>
        </p:txBody>
      </p:sp>
      <p:sp>
        <p:nvSpPr>
          <p:cNvPr id="1048775"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algn="tl" blurRad="57150" dir="4800000" dist="31750" rotWithShape="0">
              <a:srgbClr val="000000">
                <a:alpha val="25000"/>
              </a:srgbClr>
            </a:outerShdw>
          </a:effectLst>
          <a:scene3d>
            <a:camera prst="orthographicFront"/>
            <a:lightRig dir="t" rig="twoPt">
              <a:rot lat="0" lon="0" rev="7200000"/>
            </a:lightRig>
          </a:scene3d>
          <a:sp3d contourW="2540">
            <a:bevelT w="25400" h="19050"/>
            <a:contourClr>
              <a:srgbClr val="AEAEAE"/>
            </a:contourClr>
          </a:sp3d>
        </p:spPr>
        <p:txBody>
          <a:bodyPr>
            <a:normAutofit/>
          </a:bodyPr>
          <a:lstStyle>
            <a:lvl1pPr indent="0" marL="0">
              <a:buNone/>
              <a:defRPr sz="3200"/>
            </a:lvl1pPr>
          </a:lstStyle>
          <a:p>
            <a:pPr lvl="0"/>
            <a:r>
              <a:rPr lang="en-US" noProof="0"/>
              <a:t>Click icon to add picture</a:t>
            </a:r>
            <a:endParaRPr dirty="0" lang="en-US" noProof="0"/>
          </a:p>
        </p:txBody>
      </p:sp>
      <p:sp>
        <p:nvSpPr>
          <p:cNvPr id="1048776" name="Text Placeholder 3"/>
          <p:cNvSpPr>
            <a:spLocks noGrp="1"/>
          </p:cNvSpPr>
          <p:nvPr>
            <p:ph type="body" sz="half" idx="2"/>
          </p:nvPr>
        </p:nvSpPr>
        <p:spPr>
          <a:xfrm>
            <a:off x="6088443" y="3274308"/>
            <a:ext cx="2590800" cy="2516489"/>
          </a:xfrm>
        </p:spPr>
        <p:txBody>
          <a:bodyPr lIns="0" rIns="45720" tIns="0"/>
          <a:lstStyle>
            <a:lvl1pPr indent="0" marL="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1048777" name="Date Placeholder 13"/>
          <p:cNvSpPr>
            <a:spLocks noGrp="1"/>
          </p:cNvSpPr>
          <p:nvPr>
            <p:ph type="dt" sz="half" idx="10"/>
          </p:nvPr>
        </p:nvSpPr>
        <p:spPr/>
        <p:txBody>
          <a:bodyPr/>
          <a:p>
            <a:fld id="{11BC679F-9332-459F-9F94-3309201B848F}" type="datetimeFigureOut">
              <a:rPr lang="en-US"/>
              <a:t>10/23/2024</a:t>
            </a:fld>
            <a:endParaRPr lang="en-US"/>
          </a:p>
        </p:txBody>
      </p:sp>
      <p:sp>
        <p:nvSpPr>
          <p:cNvPr id="1048778" name="Footer Placeholder 2"/>
          <p:cNvSpPr>
            <a:spLocks noGrp="1"/>
          </p:cNvSpPr>
          <p:nvPr>
            <p:ph type="ftr" sz="quarter" idx="11"/>
          </p:nvPr>
        </p:nvSpPr>
        <p:spPr/>
        <p:txBody>
          <a:bodyPr/>
          <a:p>
            <a:endParaRPr lang="en-US"/>
          </a:p>
        </p:txBody>
      </p:sp>
      <p:sp>
        <p:nvSpPr>
          <p:cNvPr id="1048779" name="Slide Number Placeholder 22"/>
          <p:cNvSpPr>
            <a:spLocks noGrp="1"/>
          </p:cNvSpPr>
          <p:nvPr>
            <p:ph type="sldNum" sz="quarter" idx="12"/>
          </p:nvPr>
        </p:nvSpPr>
        <p:spPr/>
        <p:txBody>
          <a:bodyPr/>
          <a:p>
            <a:fld id="{87F474B5-A75B-4974-9324-B86F88C773EA}" type="slidenum">
              <a:rPr lang="en-US"/>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185" name=""/>
        <p:cNvGrpSpPr/>
        <p:nvPr/>
      </p:nvGrpSpPr>
      <p:grpSpPr>
        <a:xfrm>
          <a:off x="0" y="0"/>
          <a:ext cx="0" cy="0"/>
          <a:chOff x="0" y="0"/>
          <a:chExt cx="0" cy="0"/>
        </a:xfrm>
      </p:grpSpPr>
      <p:sp>
        <p:nvSpPr>
          <p:cNvPr id="1048780" name="Title 1"/>
          <p:cNvSpPr>
            <a:spLocks noGrp="1"/>
          </p:cNvSpPr>
          <p:nvPr>
            <p:ph type="title"/>
          </p:nvPr>
        </p:nvSpPr>
        <p:spPr/>
        <p:txBody>
          <a:bodyPr/>
          <a:p>
            <a:r>
              <a:rPr lang="en-US"/>
              <a:t>Click to edit Master title style</a:t>
            </a:r>
          </a:p>
        </p:txBody>
      </p:sp>
      <p:sp>
        <p:nvSpPr>
          <p:cNvPr id="1048781" name="Vertical Text Placeholder 2"/>
          <p:cNvSpPr>
            <a:spLocks noGrp="1"/>
          </p:cNvSpPr>
          <p:nvPr>
            <p:ph type="body" orient="vert" idx="1"/>
          </p:nvPr>
        </p:nvSpPr>
        <p:spPr/>
        <p:txBody>
          <a:bodyPr vert="eaVert"/>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82" name="Date Placeholder 13"/>
          <p:cNvSpPr>
            <a:spLocks noGrp="1"/>
          </p:cNvSpPr>
          <p:nvPr>
            <p:ph type="dt" sz="half" idx="10"/>
          </p:nvPr>
        </p:nvSpPr>
        <p:spPr/>
        <p:txBody>
          <a:bodyPr/>
          <a:p>
            <a:fld id="{03242EF0-DFB9-4536-B2D4-C6CDB311E2C0}" type="datetimeFigureOut">
              <a:rPr lang="en-US"/>
              <a:t>10/23/2024</a:t>
            </a:fld>
            <a:endParaRPr lang="en-US"/>
          </a:p>
        </p:txBody>
      </p:sp>
      <p:sp>
        <p:nvSpPr>
          <p:cNvPr id="1048783" name="Footer Placeholder 2"/>
          <p:cNvSpPr>
            <a:spLocks noGrp="1"/>
          </p:cNvSpPr>
          <p:nvPr>
            <p:ph type="ftr" sz="quarter" idx="11"/>
          </p:nvPr>
        </p:nvSpPr>
        <p:spPr/>
        <p:txBody>
          <a:bodyPr/>
          <a:p>
            <a:endParaRPr lang="en-US"/>
          </a:p>
        </p:txBody>
      </p:sp>
      <p:sp>
        <p:nvSpPr>
          <p:cNvPr id="1048784" name="Slide Number Placeholder 22"/>
          <p:cNvSpPr>
            <a:spLocks noGrp="1"/>
          </p:cNvSpPr>
          <p:nvPr>
            <p:ph type="sldNum" sz="quarter" idx="12"/>
          </p:nvPr>
        </p:nvSpPr>
        <p:spPr/>
        <p:txBody>
          <a:bodyPr/>
          <a:p>
            <a:fld id="{F40830EF-AD58-4D8C-8DC1-5664DE919489}" type="slidenum">
              <a:rPr lang="en-US"/>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186" name=""/>
        <p:cNvGrpSpPr/>
        <p:nvPr/>
      </p:nvGrpSpPr>
      <p:grpSpPr>
        <a:xfrm>
          <a:off x="0" y="0"/>
          <a:ext cx="0" cy="0"/>
          <a:chOff x="0" y="0"/>
          <a:chExt cx="0" cy="0"/>
        </a:xfrm>
      </p:grpSpPr>
      <p:sp>
        <p:nvSpPr>
          <p:cNvPr id="1048785" name="Vertical Title 1"/>
          <p:cNvSpPr>
            <a:spLocks noGrp="1"/>
          </p:cNvSpPr>
          <p:nvPr>
            <p:ph type="title" orient="vert"/>
          </p:nvPr>
        </p:nvSpPr>
        <p:spPr>
          <a:xfrm>
            <a:off x="6781800" y="1143000"/>
            <a:ext cx="1905000" cy="5486400"/>
          </a:xfrm>
        </p:spPr>
        <p:txBody>
          <a:bodyPr vert="eaVert"/>
          <a:p>
            <a:r>
              <a:rPr lang="en-US"/>
              <a:t>Click to edit Master title style</a:t>
            </a:r>
          </a:p>
        </p:txBody>
      </p:sp>
      <p:sp>
        <p:nvSpPr>
          <p:cNvPr id="1048786" name="Vertical Text Placeholder 2"/>
          <p:cNvSpPr>
            <a:spLocks noGrp="1"/>
          </p:cNvSpPr>
          <p:nvPr>
            <p:ph type="body" orient="vert" idx="1"/>
          </p:nvPr>
        </p:nvSpPr>
        <p:spPr>
          <a:xfrm>
            <a:off x="457200" y="1143000"/>
            <a:ext cx="6248400" cy="5486400"/>
          </a:xfrm>
        </p:spPr>
        <p:txBody>
          <a:bodyPr vert="eaVert"/>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87" name="Date Placeholder 13"/>
          <p:cNvSpPr>
            <a:spLocks noGrp="1"/>
          </p:cNvSpPr>
          <p:nvPr>
            <p:ph type="dt" sz="half" idx="10"/>
          </p:nvPr>
        </p:nvSpPr>
        <p:spPr/>
        <p:txBody>
          <a:bodyPr/>
          <a:p>
            <a:fld id="{3C6C6EA3-E4FC-40F7-8C88-3124D05A2371}" type="datetimeFigureOut">
              <a:rPr lang="en-US"/>
              <a:t>10/23/2024</a:t>
            </a:fld>
            <a:endParaRPr lang="en-US"/>
          </a:p>
        </p:txBody>
      </p:sp>
      <p:sp>
        <p:nvSpPr>
          <p:cNvPr id="1048788" name="Footer Placeholder 2"/>
          <p:cNvSpPr>
            <a:spLocks noGrp="1"/>
          </p:cNvSpPr>
          <p:nvPr>
            <p:ph type="ftr" sz="quarter" idx="11"/>
          </p:nvPr>
        </p:nvSpPr>
        <p:spPr/>
        <p:txBody>
          <a:bodyPr/>
          <a:p>
            <a:endParaRPr lang="en-US"/>
          </a:p>
        </p:txBody>
      </p:sp>
      <p:sp>
        <p:nvSpPr>
          <p:cNvPr id="1048789" name="Slide Number Placeholder 22"/>
          <p:cNvSpPr>
            <a:spLocks noGrp="1"/>
          </p:cNvSpPr>
          <p:nvPr>
            <p:ph type="sldNum" sz="quarter" idx="12"/>
          </p:nvPr>
        </p:nvSpPr>
        <p:spPr/>
        <p:txBody>
          <a:bodyPr/>
          <a:p>
            <a:fld id="{D4A09F3D-AC71-4065-B676-A1DC5DD8DCEF}" type="slidenum">
              <a:rPr lang="en-US"/>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Custom Layout">
    <p:spTree>
      <p:nvGrpSpPr>
        <p:cNvPr id="183" name=""/>
        <p:cNvGrpSpPr/>
        <p:nvPr/>
      </p:nvGrpSpPr>
      <p:grpSpPr>
        <a:xfrm>
          <a:off x="0" y="0"/>
          <a:ext cx="0" cy="0"/>
          <a:chOff x="0" y="0"/>
          <a:chExt cx="0" cy="0"/>
        </a:xfrm>
      </p:grpSpPr>
      <p:sp>
        <p:nvSpPr>
          <p:cNvPr id="1048770" name="Title 1"/>
          <p:cNvSpPr>
            <a:spLocks noGrp="1"/>
          </p:cNvSpPr>
          <p:nvPr>
            <p:ph type="title"/>
          </p:nvPr>
        </p:nvSpPr>
        <p:spPr>
          <a:xfrm>
            <a:off x="456481" y="273629"/>
            <a:ext cx="8226720" cy="1143480"/>
          </a:xfrm>
        </p:spPr>
        <p:txBody>
          <a:bodyPr/>
          <a:p>
            <a:r>
              <a:rPr lang="en-US"/>
              <a:t>Click to edit Master title style</a:t>
            </a:r>
            <a:endParaRPr lang="ar-JO"/>
          </a:p>
        </p:txBody>
      </p:sp>
      <p:sp>
        <p:nvSpPr>
          <p:cNvPr id="1048771" name="Rectangle 3"/>
          <p:cNvSpPr>
            <a:spLocks noGrp="1" noChangeArrowheads="1"/>
          </p:cNvSpPr>
          <p:nvPr>
            <p:ph type="dt" idx="10"/>
          </p:nvPr>
        </p:nvSpPr>
        <p:spPr/>
        <p:txBody>
          <a:bodyPr bIns="41473" lIns="82945" rIns="82945" tIns="41473"/>
          <a:p>
            <a:endParaRPr lang="en-US"/>
          </a:p>
        </p:txBody>
      </p:sp>
      <p:sp>
        <p:nvSpPr>
          <p:cNvPr id="1048772" name="Rectangle 4"/>
          <p:cNvSpPr>
            <a:spLocks noGrp="1" noChangeArrowheads="1"/>
          </p:cNvSpPr>
          <p:nvPr>
            <p:ph type="ftr" idx="11"/>
          </p:nvPr>
        </p:nvSpPr>
        <p:spPr/>
        <p:txBody>
          <a:bodyPr bIns="41473" lIns="82945" rIns="82945" tIns="41473"/>
          <a:p>
            <a:endParaRPr lang="en-US"/>
          </a:p>
        </p:txBody>
      </p:sp>
      <p:sp>
        <p:nvSpPr>
          <p:cNvPr id="1048773" name="Rectangle 5"/>
          <p:cNvSpPr>
            <a:spLocks noGrp="1" noChangeArrowheads="1"/>
          </p:cNvSpPr>
          <p:nvPr>
            <p:ph type="sldNum" idx="12"/>
          </p:nvPr>
        </p:nvSpPr>
        <p:spPr/>
        <p:txBody>
          <a:bodyPr bIns="41473" lIns="82945" rIns="82945" tIns="41473"/>
          <a:p>
            <a:fld id="{02519463-DA32-4D63-A17E-89414D91BB54}"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bg>
      <p:bgPr>
        <a:blipFill rotWithShape="0" dpi="0">
          <a:blip xmlns:r="http://schemas.openxmlformats.org/officeDocument/2006/relationships" r:embed="rId1"/>
          <a:srcRect/>
          <a:stretch>
            <a:fillRect/>
          </a:stretch>
        </a:blipFill>
        <a:effectLst/>
      </p:bgPr>
    </p:bg>
    <p:spTree>
      <p:nvGrpSpPr>
        <p:cNvPr id="196" name=""/>
        <p:cNvGrpSpPr/>
        <p:nvPr/>
      </p:nvGrpSpPr>
      <p:grpSpPr>
        <a:xfrm>
          <a:off x="0" y="0"/>
          <a:ext cx="0" cy="0"/>
          <a:chOff x="0" y="0"/>
          <a:chExt cx="0" cy="0"/>
        </a:xfrm>
      </p:grpSpPr>
      <p:sp>
        <p:nvSpPr>
          <p:cNvPr id="104884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r="5400000" dist="254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p>
            <a:endParaRPr lang="en-US"/>
          </a:p>
        </p:txBody>
      </p:sp>
      <p:sp>
        <p:nvSpPr>
          <p:cNvPr id="104884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r="5400000" dist="254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p>
            <a:endParaRPr lang="en-US"/>
          </a:p>
        </p:txBody>
      </p:sp>
      <p:sp>
        <p:nvSpPr>
          <p:cNvPr id="1048846" name="Title 1"/>
          <p:cNvSpPr>
            <a:spLocks noGrp="1"/>
          </p:cNvSpPr>
          <p:nvPr>
            <p:ph type="title"/>
          </p:nvPr>
        </p:nvSpPr>
        <p:spPr>
          <a:xfrm>
            <a:off x="722376" y="1059712"/>
            <a:ext cx="7772400" cy="1828800"/>
          </a:xfrm>
        </p:spPr>
        <p:txBody>
          <a:bodyPr anchor="b"/>
          <a:lstStyle>
            <a:lvl1pPr algn="r">
              <a:buNone/>
              <a:defRPr baseline="0" b="1" cap="none" sz="4800">
                <a:effectLst>
                  <a:outerShdw algn="tl" blurRad="31750" dir="5400000" dist="25400" rotWithShape="0">
                    <a:srgbClr val="000000">
                      <a:alpha val="25000"/>
                    </a:srgbClr>
                  </a:outerShdw>
                </a:effectLst>
              </a:defRPr>
            </a:lvl1pPr>
          </a:lstStyle>
          <a:p>
            <a:r>
              <a:rPr lang="en-US"/>
              <a:t>Click to edit Master title style</a:t>
            </a:r>
          </a:p>
        </p:txBody>
      </p:sp>
      <p:sp>
        <p:nvSpPr>
          <p:cNvPr id="1048847" name="Text Placeholder 2"/>
          <p:cNvSpPr>
            <a:spLocks noGrp="1"/>
          </p:cNvSpPr>
          <p:nvPr>
            <p:ph type="body" idx="1"/>
          </p:nvPr>
        </p:nvSpPr>
        <p:spPr>
          <a:xfrm>
            <a:off x="3922713" y="2931712"/>
            <a:ext cx="4572000" cy="1454888"/>
          </a:xfrm>
        </p:spPr>
        <p:txBody>
          <a:bodyPr/>
          <a:lstStyle>
            <a:lvl1pPr algn="l" indent="0" marL="0">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1048848" name="Date Placeholder 3"/>
          <p:cNvSpPr>
            <a:spLocks noGrp="1"/>
          </p:cNvSpPr>
          <p:nvPr>
            <p:ph type="dt" sz="half" idx="10"/>
          </p:nvPr>
        </p:nvSpPr>
        <p:spPr/>
        <p:txBody>
          <a:bodyPr/>
          <a:p>
            <a:fld id="{9C47B481-464D-4F04-AEF5-F7BF8123A7C4}" type="datetimeFigureOut">
              <a:rPr lang="en-US"/>
              <a:t>10/23/2024</a:t>
            </a:fld>
            <a:endParaRPr lang="en-US"/>
          </a:p>
        </p:txBody>
      </p:sp>
      <p:sp>
        <p:nvSpPr>
          <p:cNvPr id="1048849" name="Footer Placeholder 4"/>
          <p:cNvSpPr>
            <a:spLocks noGrp="1"/>
          </p:cNvSpPr>
          <p:nvPr>
            <p:ph type="ftr" sz="quarter" idx="11"/>
          </p:nvPr>
        </p:nvSpPr>
        <p:spPr/>
        <p:txBody>
          <a:bodyPr/>
          <a:p>
            <a:endParaRPr lang="en-US"/>
          </a:p>
        </p:txBody>
      </p:sp>
      <p:sp>
        <p:nvSpPr>
          <p:cNvPr id="1048850" name="Slide Number Placeholder 5"/>
          <p:cNvSpPr>
            <a:spLocks noGrp="1"/>
          </p:cNvSpPr>
          <p:nvPr>
            <p:ph type="sldNum" sz="quarter" idx="12"/>
          </p:nvPr>
        </p:nvSpPr>
        <p:spPr/>
        <p:txBody>
          <a:bodyPr/>
          <a:p>
            <a:fld id="{511F79D1-A8DD-4443-B436-1065D1B8D9CA}" type="slidenum">
              <a:rPr lang="en-US"/>
              <a:t>‹#›</a:t>
            </a:fld>
            <a:endParaRPr lang="en-US"/>
          </a:p>
        </p:txBody>
      </p:sp>
    </p:spTree>
  </p:cSld>
  <p:clrMapOvr>
    <a:overrideClrMapping accent1="accent1" accent2="accent2" accent3="accent3" accent4="accent4" accent5="accent5" accent6="accent6" bg1="dk1" bg2="dk2" tx1="lt1" tx2="lt2"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bg>
      <p:bgPr>
        <a:blipFill rotWithShape="0" dpi="0">
          <a:blip xmlns:r="http://schemas.openxmlformats.org/officeDocument/2006/relationships" r:embed="rId1"/>
          <a:srcRect/>
          <a:stretch>
            <a:fillRect/>
          </a:stretch>
        </a:blipFill>
        <a:effectLst/>
      </p:bgPr>
    </p:bg>
    <p:spTree>
      <p:nvGrpSpPr>
        <p:cNvPr id="197" name=""/>
        <p:cNvGrpSpPr/>
        <p:nvPr/>
      </p:nvGrpSpPr>
      <p:grpSpPr>
        <a:xfrm>
          <a:off x="0" y="0"/>
          <a:ext cx="0" cy="0"/>
          <a:chOff x="0" y="0"/>
          <a:chExt cx="0" cy="0"/>
        </a:xfrm>
      </p:grpSpPr>
      <p:sp>
        <p:nvSpPr>
          <p:cNvPr id="1048851"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852"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853" name="Title 7"/>
          <p:cNvSpPr>
            <a:spLocks noGrp="1"/>
          </p:cNvSpPr>
          <p:nvPr>
            <p:ph type="title"/>
          </p:nvPr>
        </p:nvSpPr>
        <p:spPr/>
        <p:txBody>
          <a:bodyPr rtlCol="0"/>
          <a:p>
            <a:r>
              <a:rPr lang="en-US"/>
              <a:t>Click to edit Master title style</a:t>
            </a:r>
          </a:p>
        </p:txBody>
      </p:sp>
      <p:sp>
        <p:nvSpPr>
          <p:cNvPr id="1048854" name="Date Placeholder 4"/>
          <p:cNvSpPr>
            <a:spLocks noGrp="1"/>
          </p:cNvSpPr>
          <p:nvPr>
            <p:ph type="dt" sz="half" idx="10"/>
          </p:nvPr>
        </p:nvSpPr>
        <p:spPr/>
        <p:txBody>
          <a:bodyPr/>
          <a:p>
            <a:fld id="{50BC021D-C3BE-4C3D-A012-1420E94CA318}" type="datetimeFigureOut">
              <a:rPr lang="en-US"/>
              <a:t>10/23/2024</a:t>
            </a:fld>
            <a:endParaRPr lang="en-US"/>
          </a:p>
        </p:txBody>
      </p:sp>
      <p:sp>
        <p:nvSpPr>
          <p:cNvPr id="1048855" name="Footer Placeholder 5"/>
          <p:cNvSpPr>
            <a:spLocks noGrp="1"/>
          </p:cNvSpPr>
          <p:nvPr>
            <p:ph type="ftr" sz="quarter" idx="11"/>
          </p:nvPr>
        </p:nvSpPr>
        <p:spPr/>
        <p:txBody>
          <a:bodyPr/>
          <a:p>
            <a:endParaRPr lang="en-US"/>
          </a:p>
        </p:txBody>
      </p:sp>
      <p:sp>
        <p:nvSpPr>
          <p:cNvPr id="1048856" name="Slide Number Placeholder 6"/>
          <p:cNvSpPr>
            <a:spLocks noGrp="1"/>
          </p:cNvSpPr>
          <p:nvPr>
            <p:ph type="sldNum" sz="quarter" idx="12"/>
          </p:nvPr>
        </p:nvSpPr>
        <p:spPr/>
        <p:txBody>
          <a:bodyPr/>
          <a:p>
            <a:fld id="{664303B4-FEED-42D8-96FF-A72580E5B486}" type="slidenum">
              <a:rPr lang="en-US"/>
              <a:t>‹#›</a:t>
            </a:fld>
            <a:endParaRPr lang="en-US"/>
          </a:p>
        </p:txBody>
      </p:sp>
    </p:spTree>
  </p:cSld>
  <p:clrMapOvr>
    <a:overrideClrMapping accent1="accent1" accent2="accent2" accent3="accent3" accent4="accent4" accent5="accent5" accent6="accent6" bg1="dk1" bg2="dk2" tx1="lt1" tx2="lt2"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showMasterSp="0" type="twoTxTwoObj">
  <p:cSld name="Comparison">
    <p:bg>
      <p:bgPr>
        <a:blipFill rotWithShape="0" dpi="0">
          <a:blip xmlns:r="http://schemas.openxmlformats.org/officeDocument/2006/relationships" r:embed="rId1"/>
          <a:srcRect/>
          <a:stretch>
            <a:fillRect/>
          </a:stretch>
        </a:blipFill>
        <a:effectLst/>
      </p:bgPr>
    </p:bg>
    <p:spTree>
      <p:nvGrpSpPr>
        <p:cNvPr id="198" name=""/>
        <p:cNvGrpSpPr/>
        <p:nvPr/>
      </p:nvGrpSpPr>
      <p:grpSpPr>
        <a:xfrm>
          <a:off x="0" y="0"/>
          <a:ext cx="0" cy="0"/>
          <a:chOff x="0" y="0"/>
          <a:chExt cx="0" cy="0"/>
        </a:xfrm>
      </p:grpSpPr>
      <p:sp>
        <p:nvSpPr>
          <p:cNvPr id="1048857" name="Title 1"/>
          <p:cNvSpPr>
            <a:spLocks noGrp="1"/>
          </p:cNvSpPr>
          <p:nvPr>
            <p:ph type="title"/>
          </p:nvPr>
        </p:nvSpPr>
        <p:spPr>
          <a:xfrm>
            <a:off x="457200" y="273050"/>
            <a:ext cx="8229600" cy="1143000"/>
          </a:xfrm>
        </p:spPr>
        <p:txBody>
          <a:bodyPr/>
          <a:p>
            <a:r>
              <a:rPr lang="en-US"/>
              <a:t>Click to edit Master title style</a:t>
            </a:r>
          </a:p>
        </p:txBody>
      </p:sp>
      <p:sp>
        <p:nvSpPr>
          <p:cNvPr id="1048858"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anchor="ctr" lIns="182880"/>
          <a:lstStyle>
            <a:lvl1pPr indent="0" marL="0">
              <a:buNone/>
              <a:defRPr b="0" sz="2400">
                <a:solidFill>
                  <a:schemeClr val="bg1"/>
                </a:solidFill>
              </a:defRPr>
            </a:lvl1pPr>
            <a:lvl2pPr>
              <a:buNone/>
              <a:defRPr b="1" sz="2000"/>
            </a:lvl2pPr>
            <a:lvl3pPr>
              <a:buNone/>
              <a:defRPr b="1" sz="1800"/>
            </a:lvl3pPr>
            <a:lvl4pPr>
              <a:buNone/>
              <a:defRPr b="1" sz="1600"/>
            </a:lvl4pPr>
            <a:lvl5pPr>
              <a:buNone/>
              <a:defRPr b="1" sz="1600"/>
            </a:lvl5pPr>
          </a:lstStyle>
          <a:p>
            <a:pPr lvl="0"/>
            <a:r>
              <a:rPr lang="en-US"/>
              <a:t>Click to edit Master text styles</a:t>
            </a:r>
          </a:p>
        </p:txBody>
      </p:sp>
      <p:sp>
        <p:nvSpPr>
          <p:cNvPr id="1048859"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anchor="ctr" lIns="182880"/>
          <a:lstStyle>
            <a:lvl1pPr indent="0" marL="0">
              <a:buNone/>
              <a:defRPr b="0" sz="2400">
                <a:solidFill>
                  <a:schemeClr val="bg1"/>
                </a:solidFill>
              </a:defRPr>
            </a:lvl1pPr>
            <a:lvl2pPr>
              <a:buNone/>
              <a:defRPr b="1" sz="2000"/>
            </a:lvl2pPr>
            <a:lvl3pPr>
              <a:buNone/>
              <a:defRPr b="1" sz="1800"/>
            </a:lvl3pPr>
            <a:lvl4pPr>
              <a:buNone/>
              <a:defRPr b="1" sz="1600"/>
            </a:lvl4pPr>
            <a:lvl5pPr>
              <a:buNone/>
              <a:defRPr b="1" sz="1600"/>
            </a:lvl5pPr>
          </a:lstStyle>
          <a:p>
            <a:pPr lvl="0"/>
            <a:r>
              <a:rPr lang="en-US"/>
              <a:t>Click to edit Master text styles</a:t>
            </a:r>
          </a:p>
        </p:txBody>
      </p:sp>
      <p:sp>
        <p:nvSpPr>
          <p:cNvPr id="1048860"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861"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862" name="Date Placeholder 6"/>
          <p:cNvSpPr>
            <a:spLocks noGrp="1"/>
          </p:cNvSpPr>
          <p:nvPr>
            <p:ph type="dt" sz="half" idx="10"/>
          </p:nvPr>
        </p:nvSpPr>
        <p:spPr/>
        <p:txBody>
          <a:bodyPr/>
          <a:p>
            <a:fld id="{7D6F41D3-E6B3-4177-9E81-8B72A144A837}" type="datetimeFigureOut">
              <a:rPr lang="en-US"/>
              <a:t>10/23/2024</a:t>
            </a:fld>
            <a:endParaRPr lang="en-US"/>
          </a:p>
        </p:txBody>
      </p:sp>
      <p:sp>
        <p:nvSpPr>
          <p:cNvPr id="1048863" name="Footer Placeholder 7"/>
          <p:cNvSpPr>
            <a:spLocks noGrp="1"/>
          </p:cNvSpPr>
          <p:nvPr>
            <p:ph type="ftr" sz="quarter" idx="11"/>
          </p:nvPr>
        </p:nvSpPr>
        <p:spPr/>
        <p:txBody>
          <a:bodyPr/>
          <a:p>
            <a:endParaRPr lang="en-US"/>
          </a:p>
        </p:txBody>
      </p:sp>
      <p:sp>
        <p:nvSpPr>
          <p:cNvPr id="1048864" name="Slide Number Placeholder 8"/>
          <p:cNvSpPr>
            <a:spLocks noGrp="1"/>
          </p:cNvSpPr>
          <p:nvPr>
            <p:ph type="sldNum" sz="quarter" idx="12"/>
          </p:nvPr>
        </p:nvSpPr>
        <p:spPr/>
        <p:txBody>
          <a:bodyPr/>
          <a:p>
            <a:fld id="{8E5434AA-16DF-4685-83B9-4736720B7AC6}" type="slidenum">
              <a:rPr lang="en-US"/>
              <a:t>‹#›</a:t>
            </a:fld>
            <a:endParaRPr lang="en-US"/>
          </a:p>
        </p:txBody>
      </p:sp>
    </p:spTree>
  </p:cSld>
  <p:clrMapOvr>
    <a:overrideClrMapping accent1="accent1" accent2="accent2" accent3="accent3" accent4="accent4" accent5="accent5" accent6="accent6" bg1="lt1" bg2="lt2" tx1="dk1" tx2="dk2"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bg>
      <p:bgPr>
        <a:blipFill rotWithShape="0" dpi="0">
          <a:blip xmlns:r="http://schemas.openxmlformats.org/officeDocument/2006/relationships" r:embed="rId1"/>
          <a:srcRect/>
          <a:stretch>
            <a:fillRect/>
          </a:stretch>
        </a:blipFill>
        <a:effectLst/>
      </p:bgPr>
    </p:bg>
    <p:spTree>
      <p:nvGrpSpPr>
        <p:cNvPr id="192" name=""/>
        <p:cNvGrpSpPr/>
        <p:nvPr/>
      </p:nvGrpSpPr>
      <p:grpSpPr>
        <a:xfrm>
          <a:off x="0" y="0"/>
          <a:ext cx="0" cy="0"/>
          <a:chOff x="0" y="0"/>
          <a:chExt cx="0" cy="0"/>
        </a:xfrm>
      </p:grpSpPr>
      <p:sp>
        <p:nvSpPr>
          <p:cNvPr id="1048819" name="Title 5"/>
          <p:cNvSpPr>
            <a:spLocks noGrp="1"/>
          </p:cNvSpPr>
          <p:nvPr>
            <p:ph type="title"/>
          </p:nvPr>
        </p:nvSpPr>
        <p:spPr/>
        <p:txBody>
          <a:bodyPr rtlCol="0"/>
          <a:p>
            <a:r>
              <a:rPr lang="en-US"/>
              <a:t>Click to edit Master title style</a:t>
            </a:r>
          </a:p>
        </p:txBody>
      </p:sp>
      <p:sp>
        <p:nvSpPr>
          <p:cNvPr id="1048820" name="Date Placeholder 2"/>
          <p:cNvSpPr>
            <a:spLocks noGrp="1"/>
          </p:cNvSpPr>
          <p:nvPr>
            <p:ph type="dt" sz="half" idx="10"/>
          </p:nvPr>
        </p:nvSpPr>
        <p:spPr/>
        <p:txBody>
          <a:bodyPr/>
          <a:p>
            <a:fld id="{AC55DDB8-09F4-43BB-9F05-5434F49307AB}" type="datetimeFigureOut">
              <a:rPr lang="en-US"/>
              <a:t>10/23/2024</a:t>
            </a:fld>
            <a:endParaRPr lang="en-US"/>
          </a:p>
        </p:txBody>
      </p:sp>
      <p:sp>
        <p:nvSpPr>
          <p:cNvPr id="1048821" name="Footer Placeholder 3"/>
          <p:cNvSpPr>
            <a:spLocks noGrp="1"/>
          </p:cNvSpPr>
          <p:nvPr>
            <p:ph type="ftr" sz="quarter" idx="11"/>
          </p:nvPr>
        </p:nvSpPr>
        <p:spPr/>
        <p:txBody>
          <a:bodyPr/>
          <a:p>
            <a:endParaRPr lang="en-US"/>
          </a:p>
        </p:txBody>
      </p:sp>
      <p:sp>
        <p:nvSpPr>
          <p:cNvPr id="1048822" name="Slide Number Placeholder 4"/>
          <p:cNvSpPr>
            <a:spLocks noGrp="1"/>
          </p:cNvSpPr>
          <p:nvPr>
            <p:ph type="sldNum" sz="quarter" idx="12"/>
          </p:nvPr>
        </p:nvSpPr>
        <p:spPr/>
        <p:txBody>
          <a:bodyPr/>
          <a:p>
            <a:fld id="{F4C43FE0-DE59-4FCC-97DB-BD028F366EEE}" type="slidenum">
              <a:rPr lang="en-US"/>
              <a:t>‹#›</a:t>
            </a:fld>
            <a:endParaRPr lang="en-US"/>
          </a:p>
        </p:txBody>
      </p:sp>
    </p:spTree>
  </p:cSld>
  <p:clrMapOvr>
    <a:overrideClrMapping accent1="accent1" accent2="accent2" accent3="accent3" accent4="accent4" accent5="accent5" accent6="accent6" bg1="dk1" bg2="dk2" tx1="lt1" tx2="lt2"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121" name=""/>
        <p:cNvGrpSpPr/>
        <p:nvPr/>
      </p:nvGrpSpPr>
      <p:grpSpPr>
        <a:xfrm>
          <a:off x="0" y="0"/>
          <a:ext cx="0" cy="0"/>
          <a:chOff x="0" y="0"/>
          <a:chExt cx="0" cy="0"/>
        </a:xfrm>
      </p:grpSpPr>
      <p:sp>
        <p:nvSpPr>
          <p:cNvPr id="1048646" name="Date Placeholder 9"/>
          <p:cNvSpPr>
            <a:spLocks noGrp="1"/>
          </p:cNvSpPr>
          <p:nvPr>
            <p:ph type="dt" sz="half" idx="10"/>
          </p:nvPr>
        </p:nvSpPr>
        <p:spPr/>
        <p:txBody>
          <a:bodyPr/>
          <a:p>
            <a:fld id="{306B6106-CF21-4744-8BB9-A1B62830702F}" type="datetimeFigureOut">
              <a:rPr lang="en-US"/>
              <a:t>10/23/2024</a:t>
            </a:fld>
            <a:endParaRPr lang="en-US"/>
          </a:p>
        </p:txBody>
      </p:sp>
      <p:sp>
        <p:nvSpPr>
          <p:cNvPr id="1048647" name="Footer Placeholder 21"/>
          <p:cNvSpPr>
            <a:spLocks noGrp="1"/>
          </p:cNvSpPr>
          <p:nvPr>
            <p:ph type="ftr" sz="quarter" idx="11"/>
          </p:nvPr>
        </p:nvSpPr>
        <p:spPr/>
        <p:txBody>
          <a:bodyPr/>
          <a:p>
            <a:endParaRPr lang="en-US"/>
          </a:p>
        </p:txBody>
      </p:sp>
      <p:sp>
        <p:nvSpPr>
          <p:cNvPr id="1048648" name="Slide Number Placeholder 17"/>
          <p:cNvSpPr>
            <a:spLocks noGrp="1"/>
          </p:cNvSpPr>
          <p:nvPr>
            <p:ph type="sldNum" sz="quarter" idx="12"/>
          </p:nvPr>
        </p:nvSpPr>
        <p:spPr/>
        <p:txBody>
          <a:bodyPr/>
          <a:p>
            <a:fld id="{45DEB283-F080-4357-9028-76D022A8CCBE}"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showMasterSp="0" type="objTx">
  <p:cSld name="Content with Caption">
    <p:bg>
      <p:bgPr>
        <a:blipFill rotWithShape="0" dpi="0">
          <a:blip xmlns:r="http://schemas.openxmlformats.org/officeDocument/2006/relationships" r:embed="rId1"/>
          <a:srcRect/>
          <a:stretch>
            <a:fillRect/>
          </a:stretch>
        </a:blipFill>
        <a:effectLst/>
      </p:bgPr>
    </p:bg>
    <p:spTree>
      <p:nvGrpSpPr>
        <p:cNvPr id="199" name=""/>
        <p:cNvGrpSpPr/>
        <p:nvPr/>
      </p:nvGrpSpPr>
      <p:grpSpPr>
        <a:xfrm>
          <a:off x="0" y="0"/>
          <a:ext cx="0" cy="0"/>
          <a:chOff x="0" y="0"/>
          <a:chExt cx="0" cy="0"/>
        </a:xfrm>
      </p:grpSpPr>
      <p:sp>
        <p:nvSpPr>
          <p:cNvPr id="1048865"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b="0" sz="2500">
                <a:solidFill>
                  <a:schemeClr val="accent1"/>
                </a:solidFill>
                <a:effectLst/>
              </a:defRPr>
            </a:lvl1pPr>
          </a:lstStyle>
          <a:p>
            <a:r>
              <a:rPr lang="en-US"/>
              <a:t>Click to edit Master title style</a:t>
            </a:r>
          </a:p>
        </p:txBody>
      </p:sp>
      <p:sp>
        <p:nvSpPr>
          <p:cNvPr id="1048866" name="Text Placeholder 2"/>
          <p:cNvSpPr>
            <a:spLocks noGrp="1"/>
          </p:cNvSpPr>
          <p:nvPr>
            <p:ph type="body" idx="2"/>
          </p:nvPr>
        </p:nvSpPr>
        <p:spPr>
          <a:xfrm>
            <a:off x="4419600" y="5355102"/>
            <a:ext cx="3974592" cy="914400"/>
          </a:xfrm>
        </p:spPr>
        <p:txBody>
          <a:bodyPr/>
          <a:lstStyle>
            <a:lvl1pPr algn="r" indent="0" marL="0">
              <a:buNone/>
              <a:defRPr sz="16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048867"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868" name="Date Placeholder 4"/>
          <p:cNvSpPr>
            <a:spLocks noGrp="1"/>
          </p:cNvSpPr>
          <p:nvPr>
            <p:ph type="dt" sz="half" idx="10"/>
          </p:nvPr>
        </p:nvSpPr>
        <p:spPr/>
        <p:txBody>
          <a:bodyPr/>
          <a:p>
            <a:fld id="{03956BA3-E15F-4D08-A809-EB61F82DE361}" type="datetimeFigureOut">
              <a:rPr lang="en-US"/>
              <a:t>10/23/2024</a:t>
            </a:fld>
            <a:endParaRPr lang="en-US"/>
          </a:p>
        </p:txBody>
      </p:sp>
      <p:sp>
        <p:nvSpPr>
          <p:cNvPr id="1048869" name="Footer Placeholder 5"/>
          <p:cNvSpPr>
            <a:spLocks noGrp="1"/>
          </p:cNvSpPr>
          <p:nvPr>
            <p:ph type="ftr" sz="quarter" idx="11"/>
          </p:nvPr>
        </p:nvSpPr>
        <p:spPr/>
        <p:txBody>
          <a:bodyPr/>
          <a:p>
            <a:endParaRPr lang="en-US"/>
          </a:p>
        </p:txBody>
      </p:sp>
      <p:sp>
        <p:nvSpPr>
          <p:cNvPr id="1048870" name="Slide Number Placeholder 6"/>
          <p:cNvSpPr>
            <a:spLocks noGrp="1"/>
          </p:cNvSpPr>
          <p:nvPr>
            <p:ph type="sldNum" sz="quarter" idx="12"/>
          </p:nvPr>
        </p:nvSpPr>
        <p:spPr/>
        <p:txBody>
          <a:bodyPr/>
          <a:p>
            <a:fld id="{49C14DE6-F66A-40F4-A657-0899DA352596}" type="slidenum">
              <a:rPr lang="en-US"/>
              <a:t>‹#›</a:t>
            </a:fld>
            <a:endParaRPr lang="en-US"/>
          </a:p>
        </p:txBody>
      </p:sp>
    </p:spTree>
  </p:cSld>
  <p:clrMapOvr>
    <a:overrideClrMapping accent1="accent1" accent2="accent2" accent3="accent3" accent4="accent4" accent5="accent5" accent6="accent6" bg1="lt1" bg2="lt2" tx1="dk1" tx2="dk2"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showMasterSp="0" type="picTx">
  <p:cSld name="Picture with Caption">
    <p:bg>
      <p:bgPr>
        <a:blipFill rotWithShape="0" dpi="0">
          <a:blip xmlns:r="http://schemas.openxmlformats.org/officeDocument/2006/relationships" r:embed="rId1"/>
          <a:srcRect/>
          <a:stretch>
            <a:fillRect/>
          </a:stretch>
        </a:blipFill>
        <a:effectLst/>
      </p:bgPr>
    </p:bg>
    <p:spTree>
      <p:nvGrpSpPr>
        <p:cNvPr id="194" name=""/>
        <p:cNvGrpSpPr/>
        <p:nvPr/>
      </p:nvGrpSpPr>
      <p:grpSpPr>
        <a:xfrm>
          <a:off x="0" y="0"/>
          <a:ext cx="0" cy="0"/>
          <a:chOff x="0" y="0"/>
          <a:chExt cx="0" cy="0"/>
        </a:xfrm>
      </p:grpSpPr>
      <p:sp>
        <p:nvSpPr>
          <p:cNvPr id="1048828" name="Freeform 4"/>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p>
            <a:endParaRPr lang="en-US"/>
          </a:p>
        </p:txBody>
      </p:sp>
      <p:sp>
        <p:nvSpPr>
          <p:cNvPr id="1048829" name="Freeform 15"/>
          <p:cNvSpPr/>
          <p:nvPr/>
        </p:nvSpPr>
        <p:spPr bwMode="auto">
          <a:xfrm>
            <a:off x="-53975" y="5784850"/>
            <a:ext cx="3802063" cy="838200"/>
          </a:xfrm>
          <a:custGeom>
            <a:avLst/>
            <a:gdLst>
              <a:gd name="T0" fmla="*/ 0 w 5760"/>
              <a:gd name="T1" fmla="*/ 0 h 528"/>
              <a:gd name="T2" fmla="*/ 3802063 w 5760"/>
              <a:gd name="T3" fmla="*/ 0 h 528"/>
              <a:gd name="T4" fmla="*/ 3802063 w 5760"/>
              <a:gd name="T5" fmla="*/ 838200 h 528"/>
              <a:gd name="T6" fmla="*/ 31684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w="9525" cap="flat" cmpd="sng" algn="ctr">
            <a:noFill/>
            <a:prstDash val="solid"/>
            <a:round/>
            <a:headEnd type="none" w="med" len="med"/>
            <a:tailEnd type="none" w="med" len="med"/>
          </a:ln>
        </p:spPr>
        <p:txBody>
          <a:bodyPr/>
          <a:p>
            <a:endParaRPr lang="ar-JO"/>
          </a:p>
        </p:txBody>
      </p:sp>
      <p:sp>
        <p:nvSpPr>
          <p:cNvPr id="1048830" name="Right Triangle 6"/>
          <p:cNvSpPr/>
          <p:nvPr/>
        </p:nvSpPr>
        <p:spPr bwMode="auto">
          <a:xfrm>
            <a:off x="-6042" y="5791253"/>
            <a:ext cx="3402314" cy="1080868"/>
          </a:xfrm>
          <a:prstGeom prst="rtTriangle"/>
          <a:blipFill>
            <a:blip xmlns:r="http://schemas.openxmlformats.org/officeDocument/2006/relationships" r:embed="rId2" cstate="print">
              <a:alphaModFix amt="50000"/>
            </a:blip>
            <a:tile algn="t" flip="none" sx="50000" sy="50000" tx="0" ty="0"/>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gradFill>
            </a:fillOverlay>
          </a:effectLst>
        </p:spPr>
        <p:style>
          <a:lnRef idx="3">
            <a:schemeClr val="lt1"/>
          </a:lnRef>
          <a:fillRef idx="1">
            <a:schemeClr val="accent1"/>
          </a:fillRef>
          <a:effectRef idx="1">
            <a:schemeClr val="accent1"/>
          </a:effectRef>
          <a:fontRef idx="minor">
            <a:schemeClr val="lt1"/>
          </a:fontRef>
        </p:style>
        <p:txBody>
          <a:bodyPr anchor="ctr"/>
          <a:p>
            <a:pPr algn="ctr"/>
            <a:endParaRPr lang="en-US"/>
          </a:p>
        </p:txBody>
      </p:sp>
      <p:cxnSp>
        <p:nvCxnSpPr>
          <p:cNvPr id="3145730" name="Straight Connector 7"/>
          <p:cNvCxnSpPr>
            <a:cxnSpLocks/>
          </p:cNvCxnSpPr>
          <p:nvPr/>
        </p:nvCxnSpPr>
        <p:spPr>
          <a:xfrm>
            <a:off x="-9237" y="5787738"/>
            <a:ext cx="3405509" cy="1084383"/>
          </a:xfrm>
          <a:prstGeom prst="line"/>
          <a:noFill/>
          <a:ln w="12065" cap="flat" cmpd="sng" algn="ctr">
            <a:gradFill>
              <a:gsLst>
                <a:gs pos="15000">
                  <a:schemeClr val="accent1">
                    <a:shade val="40000"/>
                    <a:satMod val="110000"/>
                  </a:schemeClr>
                </a:gs>
                <a:gs pos="45000">
                  <a:schemeClr val="accent1">
                    <a:tint val="7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048831"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r="5400000" dist="254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p>
            <a:endParaRPr lang="en-US"/>
          </a:p>
        </p:txBody>
      </p:sp>
      <p:sp>
        <p:nvSpPr>
          <p:cNvPr id="1048832"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r="5400000" dist="254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p>
            <a:endParaRPr lang="en-US"/>
          </a:p>
        </p:txBody>
      </p:sp>
      <p:sp>
        <p:nvSpPr>
          <p:cNvPr id="1048833" name="Text Placeholder 3"/>
          <p:cNvSpPr>
            <a:spLocks noGrp="1"/>
          </p:cNvSpPr>
          <p:nvPr>
            <p:ph type="body" sz="half" idx="2"/>
          </p:nvPr>
        </p:nvSpPr>
        <p:spPr>
          <a:xfrm>
            <a:off x="1141232" y="5443402"/>
            <a:ext cx="7162800" cy="648232"/>
          </a:xfrm>
          <a:noFill/>
        </p:spPr>
        <p:txBody>
          <a:bodyPr tIns="0"/>
          <a:lstStyle>
            <a:lvl1pPr algn="r" indent="0" marL="0" marR="18288">
              <a:buNone/>
              <a:defRPr sz="1400"/>
            </a:lvl1pPr>
            <a:lvl2pPr>
              <a:defRPr sz="1200"/>
            </a:lvl2pPr>
            <a:lvl3pPr>
              <a:defRPr sz="1000"/>
            </a:lvl3pPr>
            <a:lvl4pPr>
              <a:defRPr sz="900"/>
            </a:lvl4pPr>
            <a:lvl5pPr>
              <a:defRPr sz="900"/>
            </a:lvl5pPr>
          </a:lstStyle>
          <a:p>
            <a:pPr lvl="0"/>
            <a:r>
              <a:rPr lang="en-US"/>
              <a:t>Click to edit Master text styles</a:t>
            </a:r>
          </a:p>
        </p:txBody>
      </p:sp>
      <p:sp>
        <p:nvSpPr>
          <p:cNvPr id="1048834" name="Picture Placeholder 2"/>
          <p:cNvSpPr>
            <a:spLocks noGrp="1"/>
          </p:cNvSpPr>
          <p:nvPr>
            <p:ph type="pic" idx="1"/>
          </p:nvPr>
        </p:nvSpPr>
        <p:spPr>
          <a:xfrm>
            <a:off x="228600" y="189968"/>
            <a:ext cx="8686800" cy="4389120"/>
          </a:xfrm>
          <a:prstGeom prst="rect"/>
          <a:solidFill>
            <a:schemeClr val="bg2"/>
          </a:solidFill>
          <a:ln>
            <a:solidFill>
              <a:schemeClr val="bg1"/>
            </a:solidFill>
          </a:ln>
          <a:effectLst>
            <a:innerShdw blurRad="95250">
              <a:srgbClr val="000000"/>
            </a:innerShdw>
          </a:effectLst>
        </p:spPr>
        <p:txBody>
          <a:bodyPr>
            <a:normAutofit/>
          </a:bodyPr>
          <a:lstStyle>
            <a:lvl1pPr indent="0" marL="0">
              <a:buNone/>
              <a:defRPr sz="3200"/>
            </a:lvl1pPr>
          </a:lstStyle>
          <a:p>
            <a:pPr lvl="0"/>
            <a:r>
              <a:rPr lang="en-US" noProof="0"/>
              <a:t>Click icon to add picture</a:t>
            </a:r>
            <a:endParaRPr dirty="0" lang="en-US" noProof="0"/>
          </a:p>
        </p:txBody>
      </p:sp>
      <p:sp>
        <p:nvSpPr>
          <p:cNvPr id="1048835" name="Title 1"/>
          <p:cNvSpPr>
            <a:spLocks noGrp="1"/>
          </p:cNvSpPr>
          <p:nvPr>
            <p:ph type="title"/>
          </p:nvPr>
        </p:nvSpPr>
        <p:spPr>
          <a:xfrm>
            <a:off x="228600" y="4865122"/>
            <a:ext cx="8075432" cy="562672"/>
          </a:xfrm>
          <a:noFill/>
        </p:spPr>
        <p:txBody>
          <a:bodyPr anchor="t">
            <a:sp3d prstMaterial="softEdge"/>
          </a:bodyPr>
          <a:lstStyle>
            <a:lvl1pPr algn="r" marR="0">
              <a:buNone/>
              <a:defRPr b="0" sz="3000">
                <a:solidFill>
                  <a:schemeClr val="accent1"/>
                </a:solidFill>
                <a:effectLst>
                  <a:outerShdw algn="t" blurRad="50800" dir="5400000" dist="25000" rotWithShape="0">
                    <a:prstClr val="black">
                      <a:alpha val="45000"/>
                    </a:prstClr>
                  </a:outerShdw>
                </a:effectLst>
              </a:defRPr>
            </a:lvl1pPr>
          </a:lstStyle>
          <a:p>
            <a:r>
              <a:rPr lang="en-US"/>
              <a:t>Click to edit Master title style</a:t>
            </a:r>
          </a:p>
        </p:txBody>
      </p:sp>
      <p:sp>
        <p:nvSpPr>
          <p:cNvPr id="1048836" name="Date Placeholder 4"/>
          <p:cNvSpPr>
            <a:spLocks noGrp="1"/>
          </p:cNvSpPr>
          <p:nvPr>
            <p:ph type="dt" sz="half" idx="10"/>
          </p:nvPr>
        </p:nvSpPr>
        <p:spPr/>
        <p:txBody>
          <a:bodyPr/>
          <a:lstStyle>
            <a:lvl1pPr>
              <a:defRPr>
                <a:solidFill>
                  <a:schemeClr val="tx1"/>
                </a:solidFill>
              </a:defRPr>
            </a:lvl1pPr>
          </a:lstStyle>
          <a:p>
            <a:fld id="{B732DD6D-AF56-4F69-A80E-FA6E1B09CABE}" type="datetimeFigureOut">
              <a:rPr lang="en-US"/>
              <a:t>10/23/2024</a:t>
            </a:fld>
            <a:endParaRPr lang="en-US"/>
          </a:p>
        </p:txBody>
      </p:sp>
      <p:sp>
        <p:nvSpPr>
          <p:cNvPr id="1048837" name="Footer Placeholder 5"/>
          <p:cNvSpPr>
            <a:spLocks noGrp="1"/>
          </p:cNvSpPr>
          <p:nvPr>
            <p:ph type="ftr" sz="quarter" idx="11"/>
          </p:nvPr>
        </p:nvSpPr>
        <p:spPr/>
        <p:txBody>
          <a:bodyPr/>
          <a:lstStyle>
            <a:lvl1pPr>
              <a:defRPr>
                <a:solidFill>
                  <a:schemeClr val="tx1"/>
                </a:solidFill>
              </a:defRPr>
            </a:lvl1pPr>
          </a:lstStyle>
          <a:p>
            <a:endParaRPr lang="en-US"/>
          </a:p>
        </p:txBody>
      </p:sp>
      <p:sp>
        <p:nvSpPr>
          <p:cNvPr id="1048838" name="Slide Number Placeholder 6"/>
          <p:cNvSpPr>
            <a:spLocks noGrp="1"/>
          </p:cNvSpPr>
          <p:nvPr>
            <p:ph type="sldNum" sz="quarter" idx="12"/>
          </p:nvPr>
        </p:nvSpPr>
        <p:spPr/>
        <p:txBody>
          <a:bodyPr/>
          <a:lstStyle>
            <a:lvl1pPr>
              <a:defRPr>
                <a:solidFill>
                  <a:schemeClr val="tx1"/>
                </a:solidFill>
              </a:defRPr>
            </a:lvl1pPr>
          </a:lstStyle>
          <a:p>
            <a:fld id="{347C87F7-0006-46DF-950F-E348B97ED434}" type="slidenum">
              <a:rPr lang="en-US"/>
              <a:t>‹#›</a:t>
            </a:fld>
            <a:endParaRPr lang="en-US"/>
          </a:p>
        </p:txBody>
      </p:sp>
    </p:spTree>
  </p:cSld>
  <p:clrMapOvr>
    <a:overrideClrMapping accent1="accent1" accent2="accent2" accent3="accent3" accent4="accent4" accent5="accent5" accent6="accent6" bg1="dk1" bg2="dk2" tx1="lt1" tx2="lt2" hlink="hlink" folHlink="folHlink"/>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image" Target="../media/image1.jpeg"/><Relationship Id="rId1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3" name=""/>
        <p:cNvGrpSpPr/>
        <p:nvPr/>
      </p:nvGrpSpPr>
      <p:grpSpPr>
        <a:xfrm>
          <a:off x="0" y="0"/>
          <a:ext cx="0" cy="0"/>
          <a:chOff x="0" y="0"/>
          <a:chExt cx="0" cy="0"/>
        </a:xfrm>
      </p:grpSpPr>
      <p:sp>
        <p:nvSpPr>
          <p:cNvPr id="1048576" name="Freeform 12"/>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p>
            <a:endParaRPr lang="en-US"/>
          </a:p>
        </p:txBody>
      </p:sp>
      <p:sp>
        <p:nvSpPr>
          <p:cNvPr id="1048577" name="Freeform 11"/>
          <p:cNvSpPr/>
          <p:nvPr/>
        </p:nvSpPr>
        <p:spPr bwMode="auto">
          <a:xfrm>
            <a:off x="-53975" y="5784850"/>
            <a:ext cx="3802063" cy="838200"/>
          </a:xfrm>
          <a:custGeom>
            <a:avLst/>
            <a:gdLst>
              <a:gd name="T0" fmla="*/ 0 w 5760"/>
              <a:gd name="T1" fmla="*/ 0 h 528"/>
              <a:gd name="T2" fmla="*/ 3802063 w 5760"/>
              <a:gd name="T3" fmla="*/ 0 h 528"/>
              <a:gd name="T4" fmla="*/ 3802063 w 5760"/>
              <a:gd name="T5" fmla="*/ 838200 h 528"/>
              <a:gd name="T6" fmla="*/ 31684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w="9525" cap="flat" cmpd="sng" algn="ctr">
            <a:noFill/>
            <a:prstDash val="solid"/>
            <a:round/>
            <a:headEnd type="none" w="med" len="med"/>
            <a:tailEnd type="none" w="med" len="med"/>
          </a:ln>
        </p:spPr>
        <p:txBody>
          <a:bodyPr/>
          <a:p>
            <a:endParaRPr lang="ar-JO"/>
          </a:p>
        </p:txBody>
      </p:sp>
      <p:sp>
        <p:nvSpPr>
          <p:cNvPr id="1048578" name="Right Triangle 13"/>
          <p:cNvSpPr/>
          <p:nvPr/>
        </p:nvSpPr>
        <p:spPr bwMode="auto">
          <a:xfrm>
            <a:off x="-6042" y="5791253"/>
            <a:ext cx="3402314" cy="1080868"/>
          </a:xfrm>
          <a:prstGeom prst="rtTriangle"/>
          <a:blipFill>
            <a:blip xmlns:r="http://schemas.openxmlformats.org/officeDocument/2006/relationships" r:embed="rId12" cstate="print">
              <a:alphaModFix amt="50000"/>
            </a:blip>
            <a:tile algn="t" flip="none" sx="50000" sy="50000" tx="0" ty="0"/>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gradFill>
            </a:fillOverlay>
          </a:effectLst>
        </p:spPr>
        <p:style>
          <a:lnRef idx="3">
            <a:schemeClr val="lt1"/>
          </a:lnRef>
          <a:fillRef idx="1">
            <a:schemeClr val="accent1"/>
          </a:fillRef>
          <a:effectRef idx="1">
            <a:schemeClr val="accent1"/>
          </a:effectRef>
          <a:fontRef idx="minor">
            <a:schemeClr val="lt1"/>
          </a:fontRef>
        </p:style>
        <p:txBody>
          <a:bodyPr anchor="ctr"/>
          <a:p>
            <a:pPr algn="ctr"/>
            <a:endParaRPr lang="en-US"/>
          </a:p>
        </p:txBody>
      </p:sp>
      <p:cxnSp>
        <p:nvCxnSpPr>
          <p:cNvPr id="3145728" name="Straight Connector 14"/>
          <p:cNvCxnSpPr>
            <a:cxnSpLocks/>
          </p:cNvCxnSpPr>
          <p:nvPr/>
        </p:nvCxnSpPr>
        <p:spPr>
          <a:xfrm>
            <a:off x="-9237" y="5787738"/>
            <a:ext cx="3405509" cy="1084383"/>
          </a:xfrm>
          <a:prstGeom prst="line"/>
          <a:noFill/>
          <a:ln w="12065" cap="flat" cmpd="sng" algn="ctr">
            <a:gradFill>
              <a:gsLst>
                <a:gs pos="15000">
                  <a:schemeClr val="accent1">
                    <a:shade val="40000"/>
                    <a:satMod val="110000"/>
                  </a:schemeClr>
                </a:gs>
                <a:gs pos="45000">
                  <a:schemeClr val="accent1">
                    <a:tint val="7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048579" name="Title Placeholder 8"/>
          <p:cNvSpPr>
            <a:spLocks noGrp="1"/>
          </p:cNvSpPr>
          <p:nvPr>
            <p:ph type="title"/>
          </p:nvPr>
        </p:nvSpPr>
        <p:spPr>
          <a:xfrm>
            <a:off x="457200" y="274638"/>
            <a:ext cx="8229600" cy="1143000"/>
          </a:xfrm>
          <a:prstGeom prst="rect"/>
        </p:spPr>
        <p:txBody>
          <a:bodyPr anchor="ctr" vert="horz">
            <a:normAutofit/>
            <a:scene3d>
              <a:camera prst="orthographicFront"/>
              <a:lightRig dir="t" rig="soft"/>
            </a:scene3d>
            <a:sp3d prstMaterial="softEdge">
              <a:bevelT w="25400" h="25400"/>
            </a:sp3d>
          </a:bodyPr>
          <a:p>
            <a:r>
              <a:rPr lang="en-US"/>
              <a:t>Click to edit Master title style</a:t>
            </a:r>
          </a:p>
        </p:txBody>
      </p:sp>
      <p:sp>
        <p:nvSpPr>
          <p:cNvPr id="1048580" name="Text Placeholder 29"/>
          <p:cNvSpPr>
            <a:spLocks noGrp="1"/>
          </p:cNvSpPr>
          <p:nvPr>
            <p:ph type="body" idx="1"/>
          </p:nvPr>
        </p:nvSpPr>
        <p:spPr bwMode="auto">
          <a:xfrm>
            <a:off x="457200" y="1481138"/>
            <a:ext cx="8229600" cy="4525962"/>
          </a:xfrm>
          <a:prstGeom prst="rect"/>
          <a:noFill/>
          <a:ln w="9525">
            <a:noFill/>
            <a:miter lim="800000"/>
            <a:headEnd/>
            <a:tailEnd/>
          </a:ln>
        </p:spPr>
        <p:txBody>
          <a:bodyPr anchor="t" anchorCtr="0" bIns="45720" compatLnSpc="1" lIns="91440" numCol="1" rIns="91440" tIns="45720" vert="horz" wrap="square">
            <a:prstTxWarp prst="textNoShape"/>
          </a:bodyPr>
          <a:p>
            <a:pPr lvl="0"/>
            <a:r>
              <a:rPr altLang="en-US" lang="en-US"/>
              <a:t>Click to edit Master text styles</a:t>
            </a:r>
          </a:p>
          <a:p>
            <a:pPr lvl="1"/>
            <a:r>
              <a:rPr altLang="en-US" lang="en-US"/>
              <a:t>Second level</a:t>
            </a:r>
          </a:p>
          <a:p>
            <a:pPr lvl="2"/>
            <a:r>
              <a:rPr altLang="en-US" lang="en-US"/>
              <a:t>Third level</a:t>
            </a:r>
          </a:p>
          <a:p>
            <a:pPr lvl="3"/>
            <a:r>
              <a:rPr altLang="en-US" lang="en-US"/>
              <a:t>Fourth level</a:t>
            </a:r>
          </a:p>
          <a:p>
            <a:pPr lvl="4"/>
            <a:r>
              <a:rPr altLang="en-US" lang="en-US"/>
              <a:t>Fifth level</a:t>
            </a:r>
          </a:p>
        </p:txBody>
      </p:sp>
      <p:sp>
        <p:nvSpPr>
          <p:cNvPr id="1048581" name="Date Placeholder 9"/>
          <p:cNvSpPr>
            <a:spLocks noGrp="1"/>
          </p:cNvSpPr>
          <p:nvPr>
            <p:ph type="dt" sz="half" idx="2"/>
          </p:nvPr>
        </p:nvSpPr>
        <p:spPr>
          <a:xfrm>
            <a:off x="6727825" y="6408738"/>
            <a:ext cx="1919288" cy="365125"/>
          </a:xfrm>
          <a:prstGeom prst="rect"/>
        </p:spPr>
        <p:txBody>
          <a:bodyPr anchor="b" vert="horz"/>
          <a:lstStyle>
            <a:lvl1pPr algn="l" eaLnBrk="1" hangingPunct="1" latinLnBrk="0">
              <a:defRPr sz="1000" kumimoji="0">
                <a:solidFill>
                  <a:schemeClr val="tx1"/>
                </a:solidFill>
              </a:defRPr>
            </a:lvl1pPr>
          </a:lstStyle>
          <a:p>
            <a:fld id="{33A05203-99EC-4467-8D38-361EF2F2043F}" type="datetimeFigureOut">
              <a:rPr lang="en-US"/>
              <a:t>10/23/2024</a:t>
            </a:fld>
            <a:endParaRPr lang="en-US"/>
          </a:p>
        </p:txBody>
      </p:sp>
      <p:sp>
        <p:nvSpPr>
          <p:cNvPr id="1048582" name="Footer Placeholder 21"/>
          <p:cNvSpPr>
            <a:spLocks noGrp="1"/>
          </p:cNvSpPr>
          <p:nvPr>
            <p:ph type="ftr" sz="quarter" idx="3"/>
          </p:nvPr>
        </p:nvSpPr>
        <p:spPr>
          <a:xfrm>
            <a:off x="4379913" y="6408738"/>
            <a:ext cx="2351087" cy="365125"/>
          </a:xfrm>
          <a:prstGeom prst="rect"/>
        </p:spPr>
        <p:txBody>
          <a:bodyPr anchor="b" vert="horz"/>
          <a:lstStyle>
            <a:lvl1pPr algn="r" eaLnBrk="1" hangingPunct="1" latinLnBrk="0">
              <a:defRPr sz="1000" kumimoji="0">
                <a:solidFill>
                  <a:schemeClr val="tx1"/>
                </a:solidFill>
              </a:defRPr>
            </a:lvl1pPr>
          </a:lstStyle>
          <a:p>
            <a:endParaRPr lang="en-US"/>
          </a:p>
        </p:txBody>
      </p:sp>
      <p:sp>
        <p:nvSpPr>
          <p:cNvPr id="1048583" name="Slide Number Placeholder 17"/>
          <p:cNvSpPr>
            <a:spLocks noGrp="1"/>
          </p:cNvSpPr>
          <p:nvPr>
            <p:ph type="sldNum" sz="quarter" idx="4"/>
          </p:nvPr>
        </p:nvSpPr>
        <p:spPr>
          <a:xfrm>
            <a:off x="8647113" y="6408738"/>
            <a:ext cx="366712" cy="365125"/>
          </a:xfrm>
          <a:prstGeom prst="rect"/>
        </p:spPr>
        <p:txBody>
          <a:bodyPr anchor="b" vert="horz"/>
          <a:lstStyle>
            <a:lvl1pPr algn="r" eaLnBrk="1" hangingPunct="1" latinLnBrk="0">
              <a:defRPr b="0" sz="1000" kumimoji="0">
                <a:solidFill>
                  <a:schemeClr val="tx1"/>
                </a:solidFill>
              </a:defRPr>
            </a:lvl1pPr>
          </a:lstStyle>
          <a:p>
            <a:fld id="{7ABD36FA-3BCD-481B-8364-D353CE79D827}" type="slidenum">
              <a:rPr lang="en-US"/>
              <a:t>‹#›</a:t>
            </a:fld>
            <a:endParaRPr lang="en-US"/>
          </a:p>
        </p:txBody>
      </p:sp>
    </p:spTree>
  </p:cSld>
  <p:clrMap accent1="accent1" accent2="accent2" accent3="accent3" accent4="accent4" accent5="accent5" accent6="accent6" bg1="lt1" bg2="lt2" tx1="dk1" tx2="dk2"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eaLnBrk="0" fontAlgn="base" hangingPunct="0" rtl="1">
        <a:spcBef>
          <a:spcPct val="0"/>
        </a:spcBef>
        <a:spcAft>
          <a:spcPct val="0"/>
        </a:spcAft>
        <a:defRPr b="1" sz="4100" kern="1200">
          <a:solidFill>
            <a:schemeClr val="tx2"/>
          </a:solidFill>
          <a:effectLst>
            <a:outerShdw algn="tl" blurRad="31750" dir="5400000" dist="25400" rotWithShape="0">
              <a:srgbClr val="000000">
                <a:alpha val="25000"/>
              </a:srgbClr>
            </a:outerShdw>
          </a:effectLst>
          <a:latin typeface="+mj-lt"/>
          <a:ea typeface="+mj-ea"/>
          <a:cs typeface="+mj-cs"/>
        </a:defRPr>
      </a:lvl1pPr>
      <a:lvl2pPr algn="l" eaLnBrk="0" fontAlgn="base" hangingPunct="0" rtl="1">
        <a:spcBef>
          <a:spcPct val="0"/>
        </a:spcBef>
        <a:spcAft>
          <a:spcPct val="0"/>
        </a:spcAft>
        <a:defRPr b="1" sz="4100">
          <a:solidFill>
            <a:schemeClr val="tx2"/>
          </a:solidFill>
          <a:latin typeface="Lucida Sans Unicode" pitchFamily="34" charset="0"/>
        </a:defRPr>
      </a:lvl2pPr>
      <a:lvl3pPr algn="l" eaLnBrk="0" fontAlgn="base" hangingPunct="0" rtl="1">
        <a:spcBef>
          <a:spcPct val="0"/>
        </a:spcBef>
        <a:spcAft>
          <a:spcPct val="0"/>
        </a:spcAft>
        <a:defRPr b="1" sz="4100">
          <a:solidFill>
            <a:schemeClr val="tx2"/>
          </a:solidFill>
          <a:latin typeface="Lucida Sans Unicode" pitchFamily="34" charset="0"/>
        </a:defRPr>
      </a:lvl3pPr>
      <a:lvl4pPr algn="l" eaLnBrk="0" fontAlgn="base" hangingPunct="0" rtl="1">
        <a:spcBef>
          <a:spcPct val="0"/>
        </a:spcBef>
        <a:spcAft>
          <a:spcPct val="0"/>
        </a:spcAft>
        <a:defRPr b="1" sz="4100">
          <a:solidFill>
            <a:schemeClr val="tx2"/>
          </a:solidFill>
          <a:latin typeface="Lucida Sans Unicode" pitchFamily="34" charset="0"/>
        </a:defRPr>
      </a:lvl4pPr>
      <a:lvl5pPr algn="l" eaLnBrk="0" fontAlgn="base" hangingPunct="0" rtl="1">
        <a:spcBef>
          <a:spcPct val="0"/>
        </a:spcBef>
        <a:spcAft>
          <a:spcPct val="0"/>
        </a:spcAft>
        <a:defRPr b="1" sz="4100">
          <a:solidFill>
            <a:schemeClr val="tx2"/>
          </a:solidFill>
          <a:latin typeface="Lucida Sans Unicode" pitchFamily="34" charset="0"/>
        </a:defRPr>
      </a:lvl5pPr>
      <a:lvl6pPr algn="l" fontAlgn="base" marL="457200" rtl="1">
        <a:spcBef>
          <a:spcPct val="0"/>
        </a:spcBef>
        <a:spcAft>
          <a:spcPct val="0"/>
        </a:spcAft>
        <a:defRPr b="1" sz="4100">
          <a:solidFill>
            <a:schemeClr val="tx2"/>
          </a:solidFill>
          <a:latin typeface="Lucida Sans Unicode" pitchFamily="34" charset="0"/>
        </a:defRPr>
      </a:lvl6pPr>
      <a:lvl7pPr algn="l" fontAlgn="base" marL="914400" rtl="1">
        <a:spcBef>
          <a:spcPct val="0"/>
        </a:spcBef>
        <a:spcAft>
          <a:spcPct val="0"/>
        </a:spcAft>
        <a:defRPr b="1" sz="4100">
          <a:solidFill>
            <a:schemeClr val="tx2"/>
          </a:solidFill>
          <a:latin typeface="Lucida Sans Unicode" pitchFamily="34" charset="0"/>
        </a:defRPr>
      </a:lvl7pPr>
      <a:lvl8pPr algn="l" fontAlgn="base" marL="1371600" rtl="1">
        <a:spcBef>
          <a:spcPct val="0"/>
        </a:spcBef>
        <a:spcAft>
          <a:spcPct val="0"/>
        </a:spcAft>
        <a:defRPr b="1" sz="4100">
          <a:solidFill>
            <a:schemeClr val="tx2"/>
          </a:solidFill>
          <a:latin typeface="Lucida Sans Unicode" pitchFamily="34" charset="0"/>
        </a:defRPr>
      </a:lvl8pPr>
      <a:lvl9pPr algn="l" fontAlgn="base" marL="1828800" rtl="1">
        <a:spcBef>
          <a:spcPct val="0"/>
        </a:spcBef>
        <a:spcAft>
          <a:spcPct val="0"/>
        </a:spcAft>
        <a:defRPr b="1" sz="4100">
          <a:solidFill>
            <a:schemeClr val="tx2"/>
          </a:solidFill>
          <a:latin typeface="Lucida Sans Unicode" pitchFamily="34" charset="0"/>
        </a:defRPr>
      </a:lvl9pPr>
    </p:titleStyle>
    <p:bodyStyle>
      <a:lvl1pPr algn="r" eaLnBrk="0" fontAlgn="base" hangingPunct="0" indent="-255588" marL="365125" rtl="1">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algn="r" eaLnBrk="0" fontAlgn="base" hangingPunct="0" indent="-228600" marL="620713" rtl="1">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algn="r" eaLnBrk="0" fontAlgn="base" hangingPunct="0" indent="-228600" marL="858838" rtl="1">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algn="r" eaLnBrk="0" fontAlgn="base" hangingPunct="0" indent="-228600" marL="1143000" rtl="1">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algn="r" eaLnBrk="0" fontAlgn="base" hangingPunct="0" indent="-228600" marL="1371600" rtl="1">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algn="r" eaLnBrk="1" hangingPunct="1" indent="-228600" latinLnBrk="0" marL="1600200" rtl="1">
        <a:spcBef>
          <a:spcPts val="350"/>
        </a:spcBef>
        <a:buClr>
          <a:schemeClr val="accent3"/>
        </a:buClr>
        <a:buFont typeface="Wingdings 2"/>
        <a:buChar char=""/>
        <a:defRPr sz="1800" kern="1200" kumimoji="0">
          <a:solidFill>
            <a:schemeClr val="tx1"/>
          </a:solidFill>
          <a:latin typeface="+mn-lt"/>
          <a:ea typeface="+mn-ea"/>
          <a:cs typeface="+mn-cs"/>
        </a:defRPr>
      </a:lvl6pPr>
      <a:lvl7pPr algn="r" eaLnBrk="1" hangingPunct="1" indent="-228600" latinLnBrk="0" marL="1828800" rtl="1">
        <a:spcBef>
          <a:spcPts val="350"/>
        </a:spcBef>
        <a:buClr>
          <a:schemeClr val="accent3"/>
        </a:buClr>
        <a:buFont typeface="Wingdings 2"/>
        <a:buChar char=""/>
        <a:defRPr sz="1600" kern="1200" kumimoji="0">
          <a:solidFill>
            <a:schemeClr val="tx1"/>
          </a:solidFill>
          <a:latin typeface="+mn-lt"/>
          <a:ea typeface="+mn-ea"/>
          <a:cs typeface="+mn-cs"/>
        </a:defRPr>
      </a:lvl7pPr>
      <a:lvl8pPr algn="r" eaLnBrk="1" hangingPunct="1" indent="-228600" latinLnBrk="0" marL="2057400" rtl="1">
        <a:spcBef>
          <a:spcPts val="350"/>
        </a:spcBef>
        <a:buClr>
          <a:schemeClr val="accent3"/>
        </a:buClr>
        <a:buFont typeface="Wingdings 2"/>
        <a:buChar char=""/>
        <a:defRPr sz="1600" kern="1200" kumimoji="0">
          <a:solidFill>
            <a:schemeClr val="tx1"/>
          </a:solidFill>
          <a:latin typeface="+mn-lt"/>
          <a:ea typeface="+mn-ea"/>
          <a:cs typeface="+mn-cs"/>
        </a:defRPr>
      </a:lvl8pPr>
      <a:lvl9pPr algn="r" eaLnBrk="1" hangingPunct="1" indent="-228600" latinLnBrk="0" marL="2286000" rtl="1">
        <a:spcBef>
          <a:spcPts val="350"/>
        </a:spcBef>
        <a:buClr>
          <a:schemeClr val="accent3"/>
        </a:buClr>
        <a:buFont typeface="Wingdings 2"/>
        <a:buChar char=""/>
        <a:defRPr baseline="0" sz="1600" kern="1200" kumimoji="0">
          <a:solidFill>
            <a:schemeClr val="tx1"/>
          </a:solidFill>
          <a:latin typeface="+mn-lt"/>
          <a:ea typeface="+mn-ea"/>
          <a:cs typeface="+mn-cs"/>
        </a:defRPr>
      </a:lvl9pPr>
    </p:bodyStyle>
    <p:otherStyle>
      <a:lvl1pPr algn="r" eaLnBrk="1" hangingPunct="1" latinLnBrk="0" marL="0" rtl="1">
        <a:defRPr kern="1200" kumimoji="0">
          <a:solidFill>
            <a:schemeClr val="tx1"/>
          </a:solidFill>
          <a:latin typeface="+mn-lt"/>
          <a:ea typeface="+mn-ea"/>
          <a:cs typeface="+mn-cs"/>
        </a:defRPr>
      </a:lvl1pPr>
      <a:lvl2pPr algn="r" eaLnBrk="1" hangingPunct="1" latinLnBrk="0" marL="457200" rtl="1">
        <a:defRPr kern="1200" kumimoji="0">
          <a:solidFill>
            <a:schemeClr val="tx1"/>
          </a:solidFill>
          <a:latin typeface="+mn-lt"/>
          <a:ea typeface="+mn-ea"/>
          <a:cs typeface="+mn-cs"/>
        </a:defRPr>
      </a:lvl2pPr>
      <a:lvl3pPr algn="r" eaLnBrk="1" hangingPunct="1" latinLnBrk="0" marL="914400" rtl="1">
        <a:defRPr kern="1200" kumimoji="0">
          <a:solidFill>
            <a:schemeClr val="tx1"/>
          </a:solidFill>
          <a:latin typeface="+mn-lt"/>
          <a:ea typeface="+mn-ea"/>
          <a:cs typeface="+mn-cs"/>
        </a:defRPr>
      </a:lvl3pPr>
      <a:lvl4pPr algn="r" eaLnBrk="1" hangingPunct="1" latinLnBrk="0" marL="1371600" rtl="1">
        <a:defRPr kern="1200" kumimoji="0">
          <a:solidFill>
            <a:schemeClr val="tx1"/>
          </a:solidFill>
          <a:latin typeface="+mn-lt"/>
          <a:ea typeface="+mn-ea"/>
          <a:cs typeface="+mn-cs"/>
        </a:defRPr>
      </a:lvl4pPr>
      <a:lvl5pPr algn="r" eaLnBrk="1" hangingPunct="1" latinLnBrk="0" marL="1828800" rtl="1">
        <a:defRPr kern="1200" kumimoji="0">
          <a:solidFill>
            <a:schemeClr val="tx1"/>
          </a:solidFill>
          <a:latin typeface="+mn-lt"/>
          <a:ea typeface="+mn-ea"/>
          <a:cs typeface="+mn-cs"/>
        </a:defRPr>
      </a:lvl5pPr>
      <a:lvl6pPr algn="r" eaLnBrk="1" hangingPunct="1" latinLnBrk="0" marL="2286000" rtl="1">
        <a:defRPr kern="1200" kumimoji="0">
          <a:solidFill>
            <a:schemeClr val="tx1"/>
          </a:solidFill>
          <a:latin typeface="+mn-lt"/>
          <a:ea typeface="+mn-ea"/>
          <a:cs typeface="+mn-cs"/>
        </a:defRPr>
      </a:lvl6pPr>
      <a:lvl7pPr algn="r" eaLnBrk="1" hangingPunct="1" latinLnBrk="0" marL="2743200" rtl="1">
        <a:defRPr kern="1200" kumimoji="0">
          <a:solidFill>
            <a:schemeClr val="tx1"/>
          </a:solidFill>
          <a:latin typeface="+mn-lt"/>
          <a:ea typeface="+mn-ea"/>
          <a:cs typeface="+mn-cs"/>
        </a:defRPr>
      </a:lvl7pPr>
      <a:lvl8pPr algn="r" eaLnBrk="1" hangingPunct="1" latinLnBrk="0" marL="3200400" rtl="1">
        <a:defRPr kern="1200" kumimoji="0">
          <a:solidFill>
            <a:schemeClr val="tx1"/>
          </a:solidFill>
          <a:latin typeface="+mn-lt"/>
          <a:ea typeface="+mn-ea"/>
          <a:cs typeface="+mn-cs"/>
        </a:defRPr>
      </a:lvl8pPr>
      <a:lvl9pPr algn="r" eaLnBrk="1" hangingPunct="1" latinLnBrk="0" marL="3657600" rtl="1">
        <a:defRPr kern="1200" kumimoji="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66" name=""/>
        <p:cNvGrpSpPr/>
        <p:nvPr/>
      </p:nvGrpSpPr>
      <p:grpSpPr>
        <a:xfrm>
          <a:off x="0" y="0"/>
          <a:ext cx="0" cy="0"/>
          <a:chOff x="0" y="0"/>
          <a:chExt cx="0" cy="0"/>
        </a:xfrm>
      </p:grpSpPr>
      <p:sp>
        <p:nvSpPr>
          <p:cNvPr id="1048725" name="Rectangle 27"/>
          <p:cNvSpPr/>
          <p:nvPr/>
        </p:nvSpPr>
        <p:spPr>
          <a:xfrm>
            <a:off x="0" y="366713"/>
            <a:ext cx="9144000" cy="84137"/>
          </a:xfrm>
          <a:prstGeom prst="rect"/>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fontAlgn="auto">
              <a:spcBef>
                <a:spcPts val="0"/>
              </a:spcBef>
              <a:spcAft>
                <a:spcPts val="0"/>
              </a:spcAft>
            </a:pPr>
            <a:endParaRPr lang="en-US"/>
          </a:p>
        </p:txBody>
      </p:sp>
      <p:sp>
        <p:nvSpPr>
          <p:cNvPr id="1048726" name="Rectangle 28"/>
          <p:cNvSpPr/>
          <p:nvPr/>
        </p:nvSpPr>
        <p:spPr>
          <a:xfrm>
            <a:off x="0" y="0"/>
            <a:ext cx="9144000" cy="311150"/>
          </a:xfrm>
          <a:prstGeom prst="rect"/>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fontAlgn="auto">
              <a:spcBef>
                <a:spcPts val="0"/>
              </a:spcBef>
              <a:spcAft>
                <a:spcPts val="0"/>
              </a:spcAft>
            </a:pPr>
            <a:endParaRPr lang="en-US"/>
          </a:p>
        </p:txBody>
      </p:sp>
      <p:sp>
        <p:nvSpPr>
          <p:cNvPr id="1048727" name="Rectangle 29"/>
          <p:cNvSpPr/>
          <p:nvPr/>
        </p:nvSpPr>
        <p:spPr>
          <a:xfrm>
            <a:off x="0" y="307975"/>
            <a:ext cx="9144000" cy="92075"/>
          </a:xfrm>
          <a:prstGeom prst="rect"/>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fontAlgn="auto">
              <a:spcBef>
                <a:spcPts val="0"/>
              </a:spcBef>
              <a:spcAft>
                <a:spcPts val="0"/>
              </a:spcAft>
            </a:pPr>
            <a:endParaRPr lang="en-US"/>
          </a:p>
        </p:txBody>
      </p:sp>
      <p:sp>
        <p:nvSpPr>
          <p:cNvPr id="1048728" name="Rectangle 30"/>
          <p:cNvSpPr/>
          <p:nvPr/>
        </p:nvSpPr>
        <p:spPr>
          <a:xfrm flipV="1">
            <a:off x="5410200" y="360363"/>
            <a:ext cx="3733800" cy="90487"/>
          </a:xfrm>
          <a:prstGeom prst="rect"/>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fontAlgn="auto">
              <a:spcBef>
                <a:spcPts val="0"/>
              </a:spcBef>
              <a:spcAft>
                <a:spcPts val="0"/>
              </a:spcAft>
            </a:pPr>
            <a:endParaRPr lang="en-US"/>
          </a:p>
        </p:txBody>
      </p:sp>
      <p:sp>
        <p:nvSpPr>
          <p:cNvPr id="1048729" name="Rectangle 31"/>
          <p:cNvSpPr/>
          <p:nvPr/>
        </p:nvSpPr>
        <p:spPr>
          <a:xfrm flipV="1">
            <a:off x="5410200" y="439738"/>
            <a:ext cx="3733800" cy="180975"/>
          </a:xfrm>
          <a:prstGeom prst="rect"/>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fontAlgn="auto">
              <a:spcBef>
                <a:spcPts val="0"/>
              </a:spcBef>
              <a:spcAft>
                <a:spcPts val="0"/>
              </a:spcAft>
            </a:pPr>
            <a:endParaRPr lang="en-US"/>
          </a:p>
        </p:txBody>
      </p:sp>
      <p:sp useBgFill="1">
        <p:nvSpPr>
          <p:cNvPr id="1048730" name="Rounded Rectangle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fontAlgn="auto">
              <a:spcBef>
                <a:spcPts val="0"/>
              </a:spcBef>
              <a:spcAft>
                <a:spcPts val="0"/>
              </a:spcAft>
            </a:pPr>
            <a:endParaRPr lang="en-US"/>
          </a:p>
        </p:txBody>
      </p:sp>
      <p:sp useBgFill="1">
        <p:nvSpPr>
          <p:cNvPr id="1048731"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fontAlgn="auto">
              <a:spcBef>
                <a:spcPts val="0"/>
              </a:spcBef>
              <a:spcAft>
                <a:spcPts val="0"/>
              </a:spcAft>
            </a:pPr>
            <a:endParaRPr lang="en-US"/>
          </a:p>
        </p:txBody>
      </p:sp>
      <p:sp>
        <p:nvSpPr>
          <p:cNvPr id="1048732" name="Rectangle 34"/>
          <p:cNvSpPr/>
          <p:nvPr/>
        </p:nvSpPr>
        <p:spPr bwMode="invGray">
          <a:xfrm>
            <a:off x="9085263" y="-1588"/>
            <a:ext cx="57150" cy="620713"/>
          </a:xfrm>
          <a:prstGeom prst="rect"/>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fontAlgn="auto">
              <a:spcBef>
                <a:spcPts val="0"/>
              </a:spcBef>
              <a:spcAft>
                <a:spcPts val="0"/>
              </a:spcAft>
            </a:pPr>
            <a:endParaRPr dirty="0" lang="en-US"/>
          </a:p>
        </p:txBody>
      </p:sp>
      <p:sp>
        <p:nvSpPr>
          <p:cNvPr id="1048733" name="Rectangle 35"/>
          <p:cNvSpPr/>
          <p:nvPr/>
        </p:nvSpPr>
        <p:spPr bwMode="invGray">
          <a:xfrm>
            <a:off x="9043988" y="-1588"/>
            <a:ext cx="28575" cy="620713"/>
          </a:xfrm>
          <a:prstGeom prst="rect"/>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fontAlgn="auto">
              <a:spcBef>
                <a:spcPts val="0"/>
              </a:spcBef>
              <a:spcAft>
                <a:spcPts val="0"/>
              </a:spcAft>
            </a:pPr>
            <a:endParaRPr dirty="0" lang="en-US"/>
          </a:p>
        </p:txBody>
      </p:sp>
      <p:sp>
        <p:nvSpPr>
          <p:cNvPr id="1048734" name="Rectangle 36"/>
          <p:cNvSpPr/>
          <p:nvPr/>
        </p:nvSpPr>
        <p:spPr bwMode="invGray">
          <a:xfrm>
            <a:off x="9024938" y="-1588"/>
            <a:ext cx="9525" cy="620713"/>
          </a:xfrm>
          <a:prstGeom prst="rect"/>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fontAlgn="auto">
              <a:spcBef>
                <a:spcPts val="0"/>
              </a:spcBef>
              <a:spcAft>
                <a:spcPts val="0"/>
              </a:spcAft>
            </a:pPr>
            <a:endParaRPr lang="en-US"/>
          </a:p>
        </p:txBody>
      </p:sp>
      <p:sp>
        <p:nvSpPr>
          <p:cNvPr id="1048735" name="Rectangle 37"/>
          <p:cNvSpPr/>
          <p:nvPr/>
        </p:nvSpPr>
        <p:spPr bwMode="invGray">
          <a:xfrm>
            <a:off x="8975725" y="-1588"/>
            <a:ext cx="26988" cy="620713"/>
          </a:xfrm>
          <a:prstGeom prst="rect"/>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fontAlgn="auto">
              <a:spcBef>
                <a:spcPts val="0"/>
              </a:spcBef>
              <a:spcAft>
                <a:spcPts val="0"/>
              </a:spcAft>
            </a:pPr>
            <a:endParaRPr lang="en-US"/>
          </a:p>
        </p:txBody>
      </p:sp>
      <p:sp>
        <p:nvSpPr>
          <p:cNvPr id="1048736" name="Rectangle 38"/>
          <p:cNvSpPr/>
          <p:nvPr/>
        </p:nvSpPr>
        <p:spPr bwMode="invGray">
          <a:xfrm>
            <a:off x="8915400" y="0"/>
            <a:ext cx="55563" cy="585788"/>
          </a:xfrm>
          <a:prstGeom prst="rect"/>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fontAlgn="auto">
              <a:spcBef>
                <a:spcPts val="0"/>
              </a:spcBef>
              <a:spcAft>
                <a:spcPts val="0"/>
              </a:spcAft>
            </a:pPr>
            <a:endParaRPr lang="en-US"/>
          </a:p>
        </p:txBody>
      </p:sp>
      <p:sp>
        <p:nvSpPr>
          <p:cNvPr id="1048737" name="Rectangle 39"/>
          <p:cNvSpPr/>
          <p:nvPr/>
        </p:nvSpPr>
        <p:spPr bwMode="invGray">
          <a:xfrm>
            <a:off x="8874125" y="0"/>
            <a:ext cx="7938" cy="585788"/>
          </a:xfrm>
          <a:prstGeom prst="rect"/>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fontAlgn="auto">
              <a:spcBef>
                <a:spcPts val="0"/>
              </a:spcBef>
              <a:spcAft>
                <a:spcPts val="0"/>
              </a:spcAft>
            </a:pPr>
            <a:endParaRPr dirty="0" lang="en-US"/>
          </a:p>
        </p:txBody>
      </p:sp>
      <p:sp>
        <p:nvSpPr>
          <p:cNvPr id="1048738" name="Title Placeholder 21"/>
          <p:cNvSpPr>
            <a:spLocks noGrp="1"/>
          </p:cNvSpPr>
          <p:nvPr>
            <p:ph type="title"/>
          </p:nvPr>
        </p:nvSpPr>
        <p:spPr bwMode="auto">
          <a:xfrm>
            <a:off x="457200" y="1143000"/>
            <a:ext cx="8229600" cy="1066800"/>
          </a:xfrm>
          <a:prstGeom prst="rect"/>
          <a:noFill/>
          <a:ln w="9525">
            <a:noFill/>
            <a:miter lim="800000"/>
            <a:headEnd/>
            <a:tailEnd/>
          </a:ln>
        </p:spPr>
        <p:txBody>
          <a:bodyPr anchor="ctr" anchorCtr="0" bIns="45720" compatLnSpc="1" lIns="91440" numCol="1" rIns="91440" tIns="45720" vert="horz" wrap="square">
            <a:prstTxWarp prst="textNoShape"/>
          </a:bodyPr>
          <a:p>
            <a:pPr lvl="0"/>
            <a:r>
              <a:rPr lang="en-US"/>
              <a:t>Click to edit Master title style</a:t>
            </a:r>
          </a:p>
        </p:txBody>
      </p:sp>
      <p:sp>
        <p:nvSpPr>
          <p:cNvPr id="1048739" name="Text Placeholder 12"/>
          <p:cNvSpPr>
            <a:spLocks noGrp="1"/>
          </p:cNvSpPr>
          <p:nvPr>
            <p:ph type="body" idx="1"/>
          </p:nvPr>
        </p:nvSpPr>
        <p:spPr bwMode="auto">
          <a:xfrm>
            <a:off x="457200" y="2249488"/>
            <a:ext cx="8229600" cy="4324350"/>
          </a:xfrm>
          <a:prstGeom prst="rect"/>
          <a:noFill/>
          <a:ln w="9525">
            <a:noFill/>
            <a:miter lim="800000"/>
            <a:headEnd/>
            <a:tailEnd/>
          </a:ln>
        </p:spPr>
        <p:txBody>
          <a:bodyPr anchor="t" anchorCtr="0" bIns="45720" compatLnSpc="1" lIns="91440" numCol="1" rIns="91440" tIns="45720" vert="horz" wrap="square">
            <a:prstTxWarp prst="textNoShape"/>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40" name="Date Placeholder 13"/>
          <p:cNvSpPr>
            <a:spLocks noGrp="1"/>
          </p:cNvSpPr>
          <p:nvPr>
            <p:ph type="dt" sz="half" idx="2"/>
          </p:nvPr>
        </p:nvSpPr>
        <p:spPr>
          <a:xfrm>
            <a:off x="6586538" y="612775"/>
            <a:ext cx="957262" cy="457200"/>
          </a:xfrm>
          <a:prstGeom prst="rect"/>
        </p:spPr>
        <p:txBody>
          <a:bodyPr vert="horz"/>
          <a:lstStyle>
            <a:lvl1pPr algn="l" eaLnBrk="1" fontAlgn="auto" hangingPunct="1" latinLnBrk="0">
              <a:spcBef>
                <a:spcPts val="0"/>
              </a:spcBef>
              <a:spcAft>
                <a:spcPts val="0"/>
              </a:spcAft>
              <a:defRPr sz="800" kumimoji="0">
                <a:solidFill>
                  <a:schemeClr val="accent2"/>
                </a:solidFill>
                <a:latin typeface="+mn-lt"/>
                <a:cs typeface="+mn-cs"/>
              </a:defRPr>
            </a:lvl1pPr>
          </a:lstStyle>
          <a:p>
            <a:fld id="{F3E34041-47EE-41E8-AB07-3BCC2D92FAEB}" type="datetimeFigureOut">
              <a:rPr lang="en-US"/>
              <a:t>10/23/2024</a:t>
            </a:fld>
            <a:endParaRPr lang="en-US"/>
          </a:p>
        </p:txBody>
      </p:sp>
      <p:sp>
        <p:nvSpPr>
          <p:cNvPr id="1048741" name="Footer Placeholder 2"/>
          <p:cNvSpPr>
            <a:spLocks noGrp="1"/>
          </p:cNvSpPr>
          <p:nvPr>
            <p:ph type="ftr" sz="quarter" idx="3"/>
          </p:nvPr>
        </p:nvSpPr>
        <p:spPr>
          <a:xfrm>
            <a:off x="5257800" y="612775"/>
            <a:ext cx="1325563" cy="457200"/>
          </a:xfrm>
          <a:prstGeom prst="rect"/>
        </p:spPr>
        <p:txBody>
          <a:bodyPr vert="horz"/>
          <a:lstStyle>
            <a:lvl1pPr algn="r" eaLnBrk="1" fontAlgn="auto" hangingPunct="1" latinLnBrk="0">
              <a:spcBef>
                <a:spcPts val="0"/>
              </a:spcBef>
              <a:spcAft>
                <a:spcPts val="0"/>
              </a:spcAft>
              <a:defRPr sz="800" kumimoji="0">
                <a:solidFill>
                  <a:schemeClr val="accent2"/>
                </a:solidFill>
                <a:latin typeface="+mn-lt"/>
                <a:cs typeface="+mn-cs"/>
              </a:defRPr>
            </a:lvl1pPr>
          </a:lstStyle>
          <a:p>
            <a:endParaRPr lang="en-US"/>
          </a:p>
        </p:txBody>
      </p:sp>
      <p:sp>
        <p:nvSpPr>
          <p:cNvPr id="1048742" name="Slide Number Placeholder 22"/>
          <p:cNvSpPr>
            <a:spLocks noGrp="1"/>
          </p:cNvSpPr>
          <p:nvPr>
            <p:ph type="sldNum" sz="quarter" idx="4"/>
          </p:nvPr>
        </p:nvSpPr>
        <p:spPr>
          <a:xfrm>
            <a:off x="8174038" y="1588"/>
            <a:ext cx="762000" cy="366712"/>
          </a:xfrm>
          <a:prstGeom prst="rect"/>
        </p:spPr>
        <p:txBody>
          <a:bodyPr anchor="b" vert="horz"/>
          <a:lstStyle>
            <a:lvl1pPr algn="r" eaLnBrk="1" fontAlgn="auto" hangingPunct="1" latinLnBrk="0">
              <a:spcBef>
                <a:spcPts val="0"/>
              </a:spcBef>
              <a:spcAft>
                <a:spcPts val="0"/>
              </a:spcAft>
              <a:defRPr sz="1800" kumimoji="0">
                <a:solidFill>
                  <a:srgbClr val="FFFFFF"/>
                </a:solidFill>
                <a:latin typeface="+mn-lt"/>
                <a:cs typeface="+mn-cs"/>
              </a:defRPr>
            </a:lvl1pPr>
          </a:lstStyle>
          <a:p>
            <a:fld id="{47662695-926F-4C03-8E0B-6F31978D13C8}" type="slidenum">
              <a:rPr lang="en-US"/>
              <a:t>‹#›</a:t>
            </a:fld>
            <a:endParaRPr lang="en-US"/>
          </a:p>
        </p:txBody>
      </p:sp>
    </p:spTree>
  </p:cSld>
  <p:clrMap accent1="accent1" accent2="accent2" accent3="accent3" accent4="accent4" accent5="accent5" accent6="accent6" bg1="lt1" bg2="lt2" tx1="dk1" tx2="dk2"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l" eaLnBrk="0" fontAlgn="base" hangingPunct="0" rtl="0">
        <a:spcBef>
          <a:spcPct val="0"/>
        </a:spcBef>
        <a:spcAft>
          <a:spcPct val="0"/>
        </a:spcAft>
        <a:defRPr sz="4000" kern="1200">
          <a:solidFill>
            <a:schemeClr val="tx2"/>
          </a:solidFill>
          <a:latin typeface="+mj-lt"/>
          <a:ea typeface="+mj-ea"/>
          <a:cs typeface="+mj-cs"/>
        </a:defRPr>
      </a:lvl1pPr>
      <a:lvl2pPr algn="l" eaLnBrk="0" fontAlgn="base" hangingPunct="0" rtl="0">
        <a:spcBef>
          <a:spcPct val="0"/>
        </a:spcBef>
        <a:spcAft>
          <a:spcPct val="0"/>
        </a:spcAft>
        <a:defRPr sz="4000">
          <a:solidFill>
            <a:schemeClr val="tx2"/>
          </a:solidFill>
          <a:latin typeface="Trebuchet MS" pitchFamily="34" charset="0"/>
        </a:defRPr>
      </a:lvl2pPr>
      <a:lvl3pPr algn="l" eaLnBrk="0" fontAlgn="base" hangingPunct="0" rtl="0">
        <a:spcBef>
          <a:spcPct val="0"/>
        </a:spcBef>
        <a:spcAft>
          <a:spcPct val="0"/>
        </a:spcAft>
        <a:defRPr sz="4000">
          <a:solidFill>
            <a:schemeClr val="tx2"/>
          </a:solidFill>
          <a:latin typeface="Trebuchet MS" pitchFamily="34" charset="0"/>
        </a:defRPr>
      </a:lvl3pPr>
      <a:lvl4pPr algn="l" eaLnBrk="0" fontAlgn="base" hangingPunct="0" rtl="0">
        <a:spcBef>
          <a:spcPct val="0"/>
        </a:spcBef>
        <a:spcAft>
          <a:spcPct val="0"/>
        </a:spcAft>
        <a:defRPr sz="4000">
          <a:solidFill>
            <a:schemeClr val="tx2"/>
          </a:solidFill>
          <a:latin typeface="Trebuchet MS" pitchFamily="34" charset="0"/>
        </a:defRPr>
      </a:lvl4pPr>
      <a:lvl5pPr algn="l" eaLnBrk="0" fontAlgn="base" hangingPunct="0" rtl="0">
        <a:spcBef>
          <a:spcPct val="0"/>
        </a:spcBef>
        <a:spcAft>
          <a:spcPct val="0"/>
        </a:spcAft>
        <a:defRPr sz="4000">
          <a:solidFill>
            <a:schemeClr val="tx2"/>
          </a:solidFill>
          <a:latin typeface="Trebuchet MS" pitchFamily="34" charset="0"/>
        </a:defRPr>
      </a:lvl5pPr>
      <a:lvl6pPr algn="l" fontAlgn="base" marL="457200" rtl="0">
        <a:spcBef>
          <a:spcPct val="0"/>
        </a:spcBef>
        <a:spcAft>
          <a:spcPct val="0"/>
        </a:spcAft>
        <a:defRPr sz="4000">
          <a:solidFill>
            <a:schemeClr val="tx2"/>
          </a:solidFill>
          <a:latin typeface="Trebuchet MS" pitchFamily="34" charset="0"/>
        </a:defRPr>
      </a:lvl6pPr>
      <a:lvl7pPr algn="l" fontAlgn="base" marL="914400" rtl="0">
        <a:spcBef>
          <a:spcPct val="0"/>
        </a:spcBef>
        <a:spcAft>
          <a:spcPct val="0"/>
        </a:spcAft>
        <a:defRPr sz="4000">
          <a:solidFill>
            <a:schemeClr val="tx2"/>
          </a:solidFill>
          <a:latin typeface="Trebuchet MS" pitchFamily="34" charset="0"/>
        </a:defRPr>
      </a:lvl7pPr>
      <a:lvl8pPr algn="l" fontAlgn="base" marL="1371600" rtl="0">
        <a:spcBef>
          <a:spcPct val="0"/>
        </a:spcBef>
        <a:spcAft>
          <a:spcPct val="0"/>
        </a:spcAft>
        <a:defRPr sz="4000">
          <a:solidFill>
            <a:schemeClr val="tx2"/>
          </a:solidFill>
          <a:latin typeface="Trebuchet MS" pitchFamily="34" charset="0"/>
        </a:defRPr>
      </a:lvl8pPr>
      <a:lvl9pPr algn="l" fontAlgn="base" marL="1828800" rtl="0">
        <a:spcBef>
          <a:spcPct val="0"/>
        </a:spcBef>
        <a:spcAft>
          <a:spcPct val="0"/>
        </a:spcAft>
        <a:defRPr sz="4000">
          <a:solidFill>
            <a:schemeClr val="tx2"/>
          </a:solidFill>
          <a:latin typeface="Trebuchet MS" pitchFamily="34" charset="0"/>
        </a:defRPr>
      </a:lvl9pPr>
    </p:titleStyle>
    <p:bodyStyle>
      <a:lvl1pPr algn="l" eaLnBrk="0" fontAlgn="base" hangingPunct="0" indent="-255588" marL="365125" rtl="0">
        <a:spcBef>
          <a:spcPts val="300"/>
        </a:spcBef>
        <a:spcAft>
          <a:spcPct val="0"/>
        </a:spcAft>
        <a:buClr>
          <a:srgbClr val="A04DA3"/>
        </a:buClr>
        <a:buFont typeface="Georgia" pitchFamily="18" charset="0"/>
        <a:buChar char="•"/>
        <a:defRPr sz="2800" kern="1200">
          <a:solidFill>
            <a:schemeClr val="tx1"/>
          </a:solidFill>
          <a:latin typeface="+mn-lt"/>
          <a:ea typeface="+mn-ea"/>
          <a:cs typeface="+mn-cs"/>
        </a:defRPr>
      </a:lvl1pPr>
      <a:lvl2pPr algn="l" eaLnBrk="0" fontAlgn="base" hangingPunct="0" indent="-246063" marL="657225" rtl="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algn="l" eaLnBrk="0" fontAlgn="base" hangingPunct="0" indent="-219075" marL="922338" rtl="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algn="l" eaLnBrk="0" fontAlgn="base" hangingPunct="0" indent="-200025" marL="1179513" rtl="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algn="l" eaLnBrk="0" fontAlgn="base" hangingPunct="0" indent="-182563" marL="1389063" rtl="0">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algn="l" eaLnBrk="1" hangingPunct="1" indent="-182880" latinLnBrk="0" marL="1609344" rtl="0">
        <a:spcBef>
          <a:spcPts val="300"/>
        </a:spcBef>
        <a:buClr>
          <a:schemeClr val="accent3"/>
        </a:buClr>
        <a:buFont typeface="Georgia"/>
        <a:buChar char="▫"/>
        <a:defRPr sz="1800" kern="1200" kumimoji="0">
          <a:solidFill>
            <a:schemeClr val="accent3"/>
          </a:solidFill>
          <a:latin typeface="+mn-lt"/>
          <a:ea typeface="+mn-ea"/>
          <a:cs typeface="+mn-cs"/>
        </a:defRPr>
      </a:lvl6pPr>
      <a:lvl7pPr algn="l" eaLnBrk="1" hangingPunct="1" indent="-182880" latinLnBrk="0" marL="1828800" rtl="0">
        <a:spcBef>
          <a:spcPts val="300"/>
        </a:spcBef>
        <a:buClr>
          <a:schemeClr val="accent3"/>
        </a:buClr>
        <a:buFont typeface="Georgia"/>
        <a:buChar char="▫"/>
        <a:defRPr sz="1600" kern="1200" kumimoji="0">
          <a:solidFill>
            <a:schemeClr val="accent3"/>
          </a:solidFill>
          <a:latin typeface="+mn-lt"/>
          <a:ea typeface="+mn-ea"/>
          <a:cs typeface="+mn-cs"/>
        </a:defRPr>
      </a:lvl7pPr>
      <a:lvl8pPr algn="l" eaLnBrk="1" hangingPunct="1" indent="-182880" latinLnBrk="0" marL="2029968" rtl="0">
        <a:spcBef>
          <a:spcPts val="300"/>
        </a:spcBef>
        <a:buClr>
          <a:schemeClr val="accent3"/>
        </a:buClr>
        <a:buFont typeface="Georgia"/>
        <a:buChar char="◦"/>
        <a:defRPr sz="1500" kern="1200" kumimoji="0">
          <a:solidFill>
            <a:schemeClr val="accent3"/>
          </a:solidFill>
          <a:latin typeface="+mn-lt"/>
          <a:ea typeface="+mn-ea"/>
          <a:cs typeface="+mn-cs"/>
        </a:defRPr>
      </a:lvl8pPr>
      <a:lvl9pPr algn="l" eaLnBrk="1" hangingPunct="1" indent="-182880" latinLnBrk="0" marL="2240280" rtl="0">
        <a:spcBef>
          <a:spcPts val="300"/>
        </a:spcBef>
        <a:buClr>
          <a:schemeClr val="accent3"/>
        </a:buClr>
        <a:buFont typeface="Georgia"/>
        <a:buChar char="◦"/>
        <a:defRPr baseline="0" sz="1400" kern="1200" kumimoji="0">
          <a:solidFill>
            <a:schemeClr val="accent3"/>
          </a:solidFill>
          <a:latin typeface="+mn-lt"/>
          <a:ea typeface="+mn-ea"/>
          <a:cs typeface="+mn-cs"/>
        </a:defRPr>
      </a:lvl9pPr>
    </p:bodyStyle>
    <p:otherStyle>
      <a:lvl1pPr algn="l" eaLnBrk="1" hangingPunct="1" latinLnBrk="0" marL="0" rtl="0">
        <a:defRPr kern="1200" kumimoji="0">
          <a:solidFill>
            <a:schemeClr val="tx1"/>
          </a:solidFill>
          <a:latin typeface="+mn-lt"/>
          <a:ea typeface="+mn-ea"/>
          <a:cs typeface="+mn-cs"/>
        </a:defRPr>
      </a:lvl1pPr>
      <a:lvl2pPr algn="l" eaLnBrk="1" hangingPunct="1" latinLnBrk="0" marL="457200" rtl="0">
        <a:defRPr kern="1200" kumimoji="0">
          <a:solidFill>
            <a:schemeClr val="tx1"/>
          </a:solidFill>
          <a:latin typeface="+mn-lt"/>
          <a:ea typeface="+mn-ea"/>
          <a:cs typeface="+mn-cs"/>
        </a:defRPr>
      </a:lvl2pPr>
      <a:lvl3pPr algn="l" eaLnBrk="1" hangingPunct="1" latinLnBrk="0" marL="914400" rtl="0">
        <a:defRPr kern="1200" kumimoji="0">
          <a:solidFill>
            <a:schemeClr val="tx1"/>
          </a:solidFill>
          <a:latin typeface="+mn-lt"/>
          <a:ea typeface="+mn-ea"/>
          <a:cs typeface="+mn-cs"/>
        </a:defRPr>
      </a:lvl3pPr>
      <a:lvl4pPr algn="l" eaLnBrk="1" hangingPunct="1" latinLnBrk="0" marL="1371600" rtl="0">
        <a:defRPr kern="1200" kumimoji="0">
          <a:solidFill>
            <a:schemeClr val="tx1"/>
          </a:solidFill>
          <a:latin typeface="+mn-lt"/>
          <a:ea typeface="+mn-ea"/>
          <a:cs typeface="+mn-cs"/>
        </a:defRPr>
      </a:lvl4pPr>
      <a:lvl5pPr algn="l" eaLnBrk="1" hangingPunct="1" latinLnBrk="0" marL="1828800" rtl="0">
        <a:defRPr kern="1200" kumimoji="0">
          <a:solidFill>
            <a:schemeClr val="tx1"/>
          </a:solidFill>
          <a:latin typeface="+mn-lt"/>
          <a:ea typeface="+mn-ea"/>
          <a:cs typeface="+mn-cs"/>
        </a:defRPr>
      </a:lvl5pPr>
      <a:lvl6pPr algn="l" eaLnBrk="1" hangingPunct="1" latinLnBrk="0" marL="2286000" rtl="0">
        <a:defRPr kern="1200" kumimoji="0">
          <a:solidFill>
            <a:schemeClr val="tx1"/>
          </a:solidFill>
          <a:latin typeface="+mn-lt"/>
          <a:ea typeface="+mn-ea"/>
          <a:cs typeface="+mn-cs"/>
        </a:defRPr>
      </a:lvl6pPr>
      <a:lvl7pPr algn="l" eaLnBrk="1" hangingPunct="1" latinLnBrk="0" marL="2743200" rtl="0">
        <a:defRPr kern="1200" kumimoji="0">
          <a:solidFill>
            <a:schemeClr val="tx1"/>
          </a:solidFill>
          <a:latin typeface="+mn-lt"/>
          <a:ea typeface="+mn-ea"/>
          <a:cs typeface="+mn-cs"/>
        </a:defRPr>
      </a:lvl7pPr>
      <a:lvl8pPr algn="l" eaLnBrk="1" hangingPunct="1" latinLnBrk="0" marL="3200400" rtl="0">
        <a:defRPr kern="1200" kumimoji="0">
          <a:solidFill>
            <a:schemeClr val="tx1"/>
          </a:solidFill>
          <a:latin typeface="+mn-lt"/>
          <a:ea typeface="+mn-ea"/>
          <a:cs typeface="+mn-cs"/>
        </a:defRPr>
      </a:lvl8pPr>
      <a:lvl9pPr algn="l" eaLnBrk="1" hangingPunct="1" latinLnBrk="0" marL="3657600" rtl="0">
        <a:defRPr kern="1200" kumimoji="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image" Target="../media/image18.jpeg"/><Relationship Id="rId2" Type="http://schemas.openxmlformats.org/officeDocument/2006/relationships/image" Target="../media/image19.jpeg"/><Relationship Id="rId3"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image" Target="../media/image21.jpeg"/><Relationship Id="rId2" Type="http://schemas.openxmlformats.org/officeDocument/2006/relationships/image" Target="../media/image22.png"/><Relationship Id="rId3"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7.xml.rels><?xml version="1.0" encoding="UTF-8" standalone="yes"?>
<Relationships xmlns="http://schemas.openxmlformats.org/package/2006/relationships"><Relationship Id="rId1" Type="http://schemas.openxmlformats.org/officeDocument/2006/relationships/image" Target="../media/image23.jpeg"/><Relationship Id="rId2" Type="http://schemas.openxmlformats.org/officeDocument/2006/relationships/image" Target="../media/image24.jpeg"/><Relationship Id="rId3" Type="http://schemas.openxmlformats.org/officeDocument/2006/relationships/slideLayout" Target="../slideLayouts/slideLayout2.xml"/><Relationship Id="rId4" Type="http://schemas.openxmlformats.org/officeDocument/2006/relationships/notesSlide" Target="../notesSlides/notesSlide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image" Target="../media/image25.jpeg"/><Relationship Id="rId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image" Target="../media/image26.jpeg"/><Relationship Id="rId2" Type="http://schemas.openxmlformats.org/officeDocument/2006/relationships/image" Target="../media/image27.jpeg"/><Relationship Id="rId3"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image" Target="../media/image28.jpeg"/><Relationship Id="rId2"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image" Target="../media/image29.jpeg"/><Relationship Id="rId2"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image" Target="../media/image30.png"/><Relationship Id="rId2" Type="http://schemas.openxmlformats.org/officeDocument/2006/relationships/image" Target="../media/image31.png"/><Relationship Id="rId3"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image" Target="../media/image32.png"/><Relationship Id="rId2"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image" Target="../media/image33.jpeg"/><Relationship Id="rId2"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image" Target="../media/image34.jpeg"/><Relationship Id="rId2" Type="http://schemas.openxmlformats.org/officeDocument/2006/relationships/image" Target="../media/image35.png"/><Relationship Id="rId3" Type="http://schemas.openxmlformats.org/officeDocument/2006/relationships/image" Target="../media/image36.jpeg"/><Relationship Id="rId4" Type="http://schemas.openxmlformats.org/officeDocument/2006/relationships/image" Target="../media/image37.jpeg"/><Relationship Id="rId5"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image" Target="../media/image38.jpeg"/><Relationship Id="rId2" Type="http://schemas.openxmlformats.org/officeDocument/2006/relationships/image" Target="../media/image39.jpeg"/><Relationship Id="rId3" Type="http://schemas.openxmlformats.org/officeDocument/2006/relationships/image" Target="../media/image40.jpeg"/><Relationship Id="rId4" Type="http://schemas.openxmlformats.org/officeDocument/2006/relationships/image" Target="../media/image41.jpeg"/><Relationship Id="rId5"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image" Target="../media/image42.jpeg"/><Relationship Id="rId2"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image" Target="../media/image43.jpeg"/><Relationship Id="rId2" Type="http://schemas.openxmlformats.org/officeDocument/2006/relationships/image" Target="../media/image44.jpeg"/><Relationship Id="rId3"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image" Target="../media/image45.jpeg"/><Relationship Id="rId2" Type="http://schemas.openxmlformats.org/officeDocument/2006/relationships/image" Target="../media/image46.jpeg"/><Relationship Id="rId3"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image" Target="../media/image47.jpeg"/><Relationship Id="rId2" Type="http://schemas.openxmlformats.org/officeDocument/2006/relationships/image" Target="../media/image48.jpeg"/><Relationship Id="rId3"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image" Target="../media/image49.jpeg"/><Relationship Id="rId2"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image" Target="../media/image50.jpeg"/><Relationship Id="rId2"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image" Target="../media/image51.jpeg"/><Relationship Id="rId2" Type="http://schemas.openxmlformats.org/officeDocument/2006/relationships/image" Target="../media/image52.jpeg"/><Relationship Id="rId3"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image" Target="../media/image53.jpeg"/><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image" Target="../media/image54.jpeg"/><Relationship Id="rId2"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27" name=""/>
        <p:cNvGrpSpPr/>
        <p:nvPr/>
      </p:nvGrpSpPr>
      <p:grpSpPr>
        <a:xfrm>
          <a:off x="0" y="0"/>
          <a:ext cx="0" cy="0"/>
          <a:chOff x="0" y="0"/>
          <a:chExt cx="0" cy="0"/>
        </a:xfrm>
      </p:grpSpPr>
      <p:sp>
        <p:nvSpPr>
          <p:cNvPr id="1048593" name="Title 1"/>
          <p:cNvSpPr>
            <a:spLocks noGrp="1"/>
          </p:cNvSpPr>
          <p:nvPr>
            <p:ph type="ctrTitle"/>
          </p:nvPr>
        </p:nvSpPr>
        <p:spPr>
          <a:xfrm>
            <a:off x="539552" y="260648"/>
            <a:ext cx="7851648" cy="1296144"/>
          </a:xfrm>
        </p:spPr>
        <p:txBody>
          <a:bodyPr/>
          <a:p>
            <a:pPr algn="ctr" eaLnBrk="1" fontAlgn="auto" hangingPunct="1">
              <a:spcAft>
                <a:spcPts val="0"/>
              </a:spcAft>
            </a:pPr>
            <a:r>
              <a:rPr dirty="0" lang="en-US"/>
              <a:t>Upper GI Bleeding</a:t>
            </a:r>
          </a:p>
        </p:txBody>
      </p:sp>
      <p:sp>
        <p:nvSpPr>
          <p:cNvPr id="1048594" name="Subtitle 2"/>
          <p:cNvSpPr>
            <a:spLocks noGrp="1"/>
          </p:cNvSpPr>
          <p:nvPr>
            <p:ph type="subTitle" idx="1"/>
          </p:nvPr>
        </p:nvSpPr>
        <p:spPr>
          <a:xfrm>
            <a:off x="293489" y="2572843"/>
            <a:ext cx="3762193" cy="2570655"/>
          </a:xfrm>
        </p:spPr>
        <p:txBody>
          <a:bodyPr/>
          <a:p>
            <a:pPr algn="l" eaLnBrk="1" hangingPunct="1" marR="0">
              <a:lnSpc>
                <a:spcPct val="90000"/>
              </a:lnSpc>
            </a:pPr>
            <a:r>
              <a:rPr b="1" dirty="0" sz="2400" lang="en-US">
                <a:effectLst>
                  <a:outerShdw algn="tl" blurRad="38100" dir="2700000" dist="38100">
                    <a:srgbClr val="000000">
                      <a:alpha val="43137"/>
                    </a:srgbClr>
                  </a:outerShdw>
                </a:effectLst>
              </a:rPr>
              <a:t>Presented BY: </a:t>
            </a:r>
          </a:p>
          <a:p>
            <a:pPr algn="l" eaLnBrk="1" hangingPunct="1" marR="0">
              <a:lnSpc>
                <a:spcPct val="90000"/>
              </a:lnSpc>
            </a:pPr>
            <a:r>
              <a:rPr b="1" dirty="0" sz="2400" lang="en-US" err="1" smtClean="0">
                <a:effectLst>
                  <a:outerShdw algn="tl" blurRad="38100" dir="2700000" dist="38100">
                    <a:srgbClr val="000000">
                      <a:alpha val="43137"/>
                    </a:srgbClr>
                  </a:outerShdw>
                </a:effectLst>
              </a:rPr>
              <a:t>Eman</a:t>
            </a:r>
            <a:r>
              <a:rPr b="1" dirty="0" sz="2400" lang="en-US" smtClean="0">
                <a:effectLst>
                  <a:outerShdw algn="tl" blurRad="38100" dir="2700000" dist="38100">
                    <a:srgbClr val="000000">
                      <a:alpha val="43137"/>
                    </a:srgbClr>
                  </a:outerShdw>
                </a:effectLst>
              </a:rPr>
              <a:t> </a:t>
            </a:r>
            <a:r>
              <a:rPr b="1" dirty="0" sz="2400" lang="en-US" err="1" smtClean="0">
                <a:effectLst>
                  <a:outerShdw algn="tl" blurRad="38100" dir="2700000" dist="38100">
                    <a:srgbClr val="000000">
                      <a:alpha val="43137"/>
                    </a:srgbClr>
                  </a:outerShdw>
                </a:effectLst>
              </a:rPr>
              <a:t>Issa</a:t>
            </a:r>
            <a:endParaRPr b="1" dirty="0" sz="2400" lang="en-US" smtClean="0">
              <a:effectLst>
                <a:outerShdw algn="tl" blurRad="38100" dir="2700000" dist="38100">
                  <a:srgbClr val="000000">
                    <a:alpha val="43137"/>
                  </a:srgbClr>
                </a:outerShdw>
              </a:effectLst>
            </a:endParaRPr>
          </a:p>
          <a:p>
            <a:pPr algn="l" eaLnBrk="1" hangingPunct="1" marR="0">
              <a:lnSpc>
                <a:spcPct val="90000"/>
              </a:lnSpc>
            </a:pPr>
            <a:r>
              <a:rPr b="1" dirty="0" sz="2400" lang="en-US" err="1" smtClean="0">
                <a:effectLst>
                  <a:outerShdw algn="tl" blurRad="38100" dir="2700000" dist="38100">
                    <a:srgbClr val="000000">
                      <a:alpha val="43137"/>
                    </a:srgbClr>
                  </a:outerShdw>
                </a:effectLst>
              </a:rPr>
              <a:t>Wasan</a:t>
            </a:r>
            <a:r>
              <a:rPr b="1" dirty="0" sz="2400" lang="en-US" smtClean="0">
                <a:effectLst>
                  <a:outerShdw algn="tl" blurRad="38100" dir="2700000" dist="38100">
                    <a:srgbClr val="000000">
                      <a:alpha val="43137"/>
                    </a:srgbClr>
                  </a:outerShdw>
                </a:effectLst>
              </a:rPr>
              <a:t> </a:t>
            </a:r>
            <a:r>
              <a:rPr b="1" dirty="0" sz="2400" lang="en-US" err="1" smtClean="0">
                <a:effectLst>
                  <a:outerShdw algn="tl" blurRad="38100" dir="2700000" dist="38100">
                    <a:srgbClr val="000000">
                      <a:alpha val="43137"/>
                    </a:srgbClr>
                  </a:outerShdw>
                </a:effectLst>
              </a:rPr>
              <a:t>tarawneh</a:t>
            </a:r>
            <a:r>
              <a:rPr b="1" dirty="0" sz="2400" lang="en-US" smtClean="0">
                <a:effectLst>
                  <a:outerShdw algn="tl" blurRad="38100" dir="2700000" dist="38100">
                    <a:srgbClr val="000000">
                      <a:alpha val="43137"/>
                    </a:srgbClr>
                  </a:outerShdw>
                </a:effectLst>
              </a:rPr>
              <a:t> </a:t>
            </a:r>
          </a:p>
          <a:p>
            <a:pPr algn="l" eaLnBrk="1" hangingPunct="1" marR="0">
              <a:lnSpc>
                <a:spcPct val="90000"/>
              </a:lnSpc>
            </a:pPr>
            <a:r>
              <a:rPr b="1" dirty="0" sz="2400" lang="en-US" err="1" smtClean="0">
                <a:effectLst>
                  <a:outerShdw algn="tl" blurRad="38100" dir="2700000" dist="38100">
                    <a:srgbClr val="000000">
                      <a:alpha val="43137"/>
                    </a:srgbClr>
                  </a:outerShdw>
                </a:effectLst>
              </a:rPr>
              <a:t>Eman</a:t>
            </a:r>
            <a:r>
              <a:rPr b="1" dirty="0" sz="2400" lang="en-US" smtClean="0">
                <a:effectLst>
                  <a:outerShdw algn="tl" blurRad="38100" dir="2700000" dist="38100">
                    <a:srgbClr val="000000">
                      <a:alpha val="43137"/>
                    </a:srgbClr>
                  </a:outerShdw>
                </a:effectLst>
              </a:rPr>
              <a:t> </a:t>
            </a:r>
            <a:r>
              <a:rPr b="1" dirty="0" sz="2400" lang="en-US" err="1" smtClean="0">
                <a:effectLst>
                  <a:outerShdw algn="tl" blurRad="38100" dir="2700000" dist="38100">
                    <a:srgbClr val="000000">
                      <a:alpha val="43137"/>
                    </a:srgbClr>
                  </a:outerShdw>
                </a:effectLst>
              </a:rPr>
              <a:t>khaled</a:t>
            </a:r>
            <a:r>
              <a:rPr b="1" dirty="0" sz="2400" lang="en-US" smtClean="0">
                <a:effectLst>
                  <a:outerShdw algn="tl" blurRad="38100" dir="2700000" dist="38100">
                    <a:srgbClr val="000000">
                      <a:alpha val="43137"/>
                    </a:srgbClr>
                  </a:outerShdw>
                </a:effectLst>
              </a:rPr>
              <a:t> </a:t>
            </a:r>
          </a:p>
          <a:p>
            <a:pPr algn="l" eaLnBrk="1" hangingPunct="1" marR="0">
              <a:lnSpc>
                <a:spcPct val="90000"/>
              </a:lnSpc>
            </a:pPr>
            <a:r>
              <a:rPr b="1" dirty="0" sz="2400" lang="en-US" err="1" smtClean="0">
                <a:effectLst>
                  <a:outerShdw algn="tl" blurRad="38100" dir="2700000" dist="38100">
                    <a:srgbClr val="000000">
                      <a:alpha val="43137"/>
                    </a:srgbClr>
                  </a:outerShdw>
                </a:effectLst>
              </a:rPr>
              <a:t>Areen</a:t>
            </a:r>
            <a:r>
              <a:rPr b="1" dirty="0" sz="2400" lang="en-US" smtClean="0">
                <a:effectLst>
                  <a:outerShdw algn="tl" blurRad="38100" dir="2700000" dist="38100">
                    <a:srgbClr val="000000">
                      <a:alpha val="43137"/>
                    </a:srgbClr>
                  </a:outerShdw>
                </a:effectLst>
              </a:rPr>
              <a:t> Ali  </a:t>
            </a:r>
          </a:p>
          <a:p>
            <a:pPr algn="l" eaLnBrk="1" hangingPunct="1" marR="0">
              <a:lnSpc>
                <a:spcPct val="90000"/>
              </a:lnSpc>
            </a:pPr>
            <a:endParaRPr b="1" dirty="0" sz="2400" lang="en-US">
              <a:effectLst>
                <a:outerShdw algn="tl" blurRad="38100" dir="2700000" dist="38100">
                  <a:srgbClr val="000000">
                    <a:alpha val="43137"/>
                  </a:srgbClr>
                </a:outerShdw>
              </a:effectLst>
            </a:endParaRPr>
          </a:p>
        </p:txBody>
      </p:sp>
      <p:pic>
        <p:nvPicPr>
          <p:cNvPr id="2097152" name="Picture 3"/>
          <p:cNvPicPr>
            <a:picLocks noChangeAspect="1"/>
          </p:cNvPicPr>
          <p:nvPr/>
        </p:nvPicPr>
        <p:blipFill>
          <a:blip xmlns:r="http://schemas.openxmlformats.org/officeDocument/2006/relationships" r:embed="rId1"/>
          <a:stretch>
            <a:fillRect/>
          </a:stretch>
        </p:blipFill>
        <p:spPr>
          <a:xfrm>
            <a:off x="4055682" y="1823982"/>
            <a:ext cx="4815053" cy="3210035"/>
          </a:xfrm>
          <a:prstGeom prst="rec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99" name=""/>
        <p:cNvGrpSpPr/>
        <p:nvPr/>
      </p:nvGrpSpPr>
      <p:grpSpPr>
        <a:xfrm>
          <a:off x="0" y="0"/>
          <a:ext cx="0" cy="0"/>
          <a:chOff x="0" y="0"/>
          <a:chExt cx="0" cy="0"/>
        </a:xfrm>
      </p:grpSpPr>
      <p:sp>
        <p:nvSpPr>
          <p:cNvPr id="1048609" name="عنوان 1"/>
          <p:cNvSpPr>
            <a:spLocks noGrp="1"/>
          </p:cNvSpPr>
          <p:nvPr>
            <p:ph type="title"/>
          </p:nvPr>
        </p:nvSpPr>
        <p:spPr/>
        <p:txBody>
          <a:bodyPr/>
          <a:p>
            <a:r>
              <a:rPr dirty="0" lang="en-US"/>
              <a:t>Diagnosis cont.</a:t>
            </a:r>
          </a:p>
        </p:txBody>
      </p:sp>
      <p:sp>
        <p:nvSpPr>
          <p:cNvPr id="1048610" name="Content Placeholder 2"/>
          <p:cNvSpPr>
            <a:spLocks noGrp="1"/>
          </p:cNvSpPr>
          <p:nvPr>
            <p:ph idx="1"/>
          </p:nvPr>
        </p:nvSpPr>
        <p:spPr/>
        <p:txBody>
          <a:bodyPr/>
          <a:p>
            <a:pPr algn="l" eaLnBrk="1" hangingPunct="1" rtl="0"/>
            <a:r>
              <a:rPr dirty="0" lang="en-US"/>
              <a:t>History</a:t>
            </a:r>
          </a:p>
          <a:p>
            <a:pPr algn="l" eaLnBrk="1" hangingPunct="1" lvl="1" rtl="0"/>
            <a:r>
              <a:rPr dirty="0" lang="en-US"/>
              <a:t>NSAIDs</a:t>
            </a:r>
          </a:p>
          <a:p>
            <a:pPr algn="l" eaLnBrk="1" hangingPunct="1" lvl="1" rtl="0"/>
            <a:r>
              <a:rPr dirty="0" lang="en-US"/>
              <a:t>Smoking</a:t>
            </a:r>
          </a:p>
          <a:p>
            <a:pPr algn="l" eaLnBrk="1" hangingPunct="1" lvl="1" rtl="0"/>
            <a:r>
              <a:rPr dirty="0" lang="en-US"/>
              <a:t>H. Pylori</a:t>
            </a:r>
          </a:p>
          <a:p>
            <a:pPr algn="l" eaLnBrk="1" hangingPunct="1" lvl="1" rtl="0"/>
            <a:r>
              <a:rPr dirty="0" lang="en-US"/>
              <a:t>Previous UGIB</a:t>
            </a:r>
          </a:p>
          <a:p>
            <a:pPr algn="l" eaLnBrk="1" hangingPunct="1" indent="0" lvl="1" marL="393700" rtl="0">
              <a:buFont typeface="Wingdings 2" pitchFamily="18" charset="2"/>
              <a:buNone/>
            </a:pPr>
            <a:endParaRPr dirty="0"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00" name=""/>
        <p:cNvGrpSpPr/>
        <p:nvPr/>
      </p:nvGrpSpPr>
      <p:grpSpPr>
        <a:xfrm>
          <a:off x="0" y="0"/>
          <a:ext cx="0" cy="0"/>
          <a:chOff x="0" y="0"/>
          <a:chExt cx="0" cy="0"/>
        </a:xfrm>
      </p:grpSpPr>
      <p:sp>
        <p:nvSpPr>
          <p:cNvPr id="1048611" name="عنوان 1"/>
          <p:cNvSpPr>
            <a:spLocks noGrp="1"/>
          </p:cNvSpPr>
          <p:nvPr>
            <p:ph type="title"/>
          </p:nvPr>
        </p:nvSpPr>
        <p:spPr/>
        <p:txBody>
          <a:bodyPr/>
          <a:p>
            <a:r>
              <a:rPr lang="en-US"/>
              <a:t>Diagnosis cont.</a:t>
            </a:r>
          </a:p>
        </p:txBody>
      </p:sp>
      <p:sp>
        <p:nvSpPr>
          <p:cNvPr id="1048612" name="عنصر نائب للمحتوى 2"/>
          <p:cNvSpPr>
            <a:spLocks noGrp="1"/>
          </p:cNvSpPr>
          <p:nvPr>
            <p:ph idx="1"/>
          </p:nvPr>
        </p:nvSpPr>
        <p:spPr>
          <a:xfrm>
            <a:off x="107504" y="1844825"/>
            <a:ext cx="8579296" cy="4479776"/>
          </a:xfrm>
        </p:spPr>
        <p:txBody>
          <a:bodyPr/>
          <a:p>
            <a:pPr algn="l" rtl="0"/>
            <a:r>
              <a:rPr dirty="0" lang="en-US"/>
              <a:t> Physical examination</a:t>
            </a:r>
          </a:p>
          <a:p>
            <a:pPr algn="ctr" rtl="0">
              <a:buFont typeface="Arial" pitchFamily="34" charset="0"/>
              <a:buChar char="•"/>
            </a:pPr>
            <a:r>
              <a:rPr dirty="0" lang="en-US">
                <a:solidFill>
                  <a:schemeClr val="accent1">
                    <a:lumMod val="75000"/>
                  </a:schemeClr>
                </a:solidFill>
              </a:rPr>
              <a:t> </a:t>
            </a:r>
            <a:r>
              <a:rPr dirty="0" lang="en-US"/>
              <a:t>measurement of postural changes in </a:t>
            </a:r>
            <a:r>
              <a:rPr dirty="0" lang="en-US" smtClean="0"/>
              <a:t>blood pressure</a:t>
            </a:r>
            <a:r>
              <a:rPr dirty="0" lang="en-US"/>
              <a:t> </a:t>
            </a:r>
            <a:r>
              <a:rPr dirty="0" lang="en-US" smtClean="0"/>
              <a:t>&amp; </a:t>
            </a:r>
            <a:r>
              <a:rPr dirty="0" lang="en-US"/>
              <a:t>pulse rate</a:t>
            </a:r>
          </a:p>
          <a:p>
            <a:pPr algn="l" rtl="0">
              <a:buFont typeface="Arial" pitchFamily="34" charset="0"/>
              <a:buChar char="•"/>
            </a:pPr>
            <a:r>
              <a:rPr dirty="0" lang="en-US"/>
              <a:t>Digital rectal examination  </a:t>
            </a:r>
          </a:p>
          <a:p>
            <a:pPr algn="l" rtl="0">
              <a:buFont typeface="Arial" pitchFamily="34" charset="0"/>
              <a:buChar char="•"/>
            </a:pPr>
            <a:r>
              <a:rPr dirty="0" lang="en-US"/>
              <a:t>Liver disease or portal hypertension ( </a:t>
            </a:r>
            <a:r>
              <a:rPr dirty="0" lang="en-US" smtClean="0"/>
              <a:t>spider nevi</a:t>
            </a:r>
            <a:r>
              <a:rPr dirty="0" lang="en-US"/>
              <a:t>, portosystemic shunt and bruising) in variceal hemorrhage  </a:t>
            </a:r>
          </a:p>
          <a:p>
            <a:pPr algn="l" indent="0" marL="0" rtl="0">
              <a:buFont typeface="Wingdings 2" pitchFamily="18" charset="2"/>
              <a:buNone/>
            </a:pPr>
            <a:r>
              <a:rPr dirty="0" lang="en-US">
                <a:solidFill>
                  <a:schemeClr val="accent1">
                    <a:lumMod val="75000"/>
                  </a:schemeClr>
                </a:solidFill>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01" name=""/>
        <p:cNvGrpSpPr/>
        <p:nvPr/>
      </p:nvGrpSpPr>
      <p:grpSpPr>
        <a:xfrm>
          <a:off x="0" y="0"/>
          <a:ext cx="0" cy="0"/>
          <a:chOff x="0" y="0"/>
          <a:chExt cx="0" cy="0"/>
        </a:xfrm>
      </p:grpSpPr>
      <p:sp>
        <p:nvSpPr>
          <p:cNvPr id="1048613" name="Title 1"/>
          <p:cNvSpPr>
            <a:spLocks noGrp="1"/>
          </p:cNvSpPr>
          <p:nvPr>
            <p:ph type="title"/>
          </p:nvPr>
        </p:nvSpPr>
        <p:spPr/>
        <p:txBody>
          <a:bodyPr/>
          <a:p>
            <a:pPr eaLnBrk="1" hangingPunct="1"/>
            <a:r>
              <a:rPr lang="en-US"/>
              <a:t>Diagnosis cont.</a:t>
            </a:r>
          </a:p>
        </p:txBody>
      </p:sp>
      <p:sp>
        <p:nvSpPr>
          <p:cNvPr id="1048614" name="Content Placeholder 2"/>
          <p:cNvSpPr>
            <a:spLocks noGrp="1"/>
          </p:cNvSpPr>
          <p:nvPr>
            <p:ph idx="1"/>
          </p:nvPr>
        </p:nvSpPr>
        <p:spPr>
          <a:xfrm>
            <a:off x="457200" y="1782763"/>
            <a:ext cx="8229600" cy="4525962"/>
          </a:xfrm>
        </p:spPr>
        <p:txBody>
          <a:bodyPr/>
          <a:p>
            <a:pPr algn="l" eaLnBrk="1" hangingPunct="1" rtl="0"/>
            <a:r>
              <a:rPr dirty="0" lang="en-US"/>
              <a:t>Endoscopy</a:t>
            </a:r>
          </a:p>
          <a:p>
            <a:pPr algn="l" eaLnBrk="1" hangingPunct="1" lvl="1" rtl="0"/>
            <a:r>
              <a:rPr dirty="0" lang="en-US"/>
              <a:t>‘Gold Standard’</a:t>
            </a:r>
          </a:p>
          <a:p>
            <a:pPr algn="l" eaLnBrk="1" hangingPunct="1" lvl="1" rtl="0"/>
            <a:r>
              <a:rPr dirty="0" lang="en-US"/>
              <a:t>URGENT</a:t>
            </a:r>
          </a:p>
          <a:p>
            <a:pPr algn="l" eaLnBrk="1" hangingPunct="1" lvl="1" rtl="0"/>
            <a:r>
              <a:rPr dirty="0" lang="en-US"/>
              <a:t>Requires experience and skill to avoid errors</a:t>
            </a:r>
          </a:p>
          <a:p>
            <a:pPr algn="l" eaLnBrk="1" hangingPunct="1" lvl="1" rtl="0"/>
            <a:r>
              <a:rPr dirty="0" lang="en-US"/>
              <a:t>Diagnostic and Therapeutic Measures</a:t>
            </a:r>
          </a:p>
          <a:p>
            <a:pPr algn="l" eaLnBrk="1" hangingPunct="1" indent="0" lvl="1" marL="393700" rtl="0">
              <a:buFont typeface="Wingdings 2" pitchFamily="18" charset="2"/>
              <a:buNone/>
            </a:pPr>
            <a:endParaRPr dirty="0" lang="en-US"/>
          </a:p>
        </p:txBody>
      </p:sp>
      <p:pic>
        <p:nvPicPr>
          <p:cNvPr id="2097160" name="Picture 5" descr="http://nygicenter.com/images/endoscopy1.jpg"/>
          <p:cNvPicPr>
            <a:picLocks noChangeAspect="1" noChangeArrowheads="1"/>
          </p:cNvPicPr>
          <p:nvPr/>
        </p:nvPicPr>
        <p:blipFill>
          <a:blip xmlns:r="http://schemas.openxmlformats.org/officeDocument/2006/relationships" r:embed="rId1"/>
          <a:srcRect/>
          <a:stretch>
            <a:fillRect/>
          </a:stretch>
        </p:blipFill>
        <p:spPr bwMode="auto">
          <a:xfrm>
            <a:off x="6588125" y="188913"/>
            <a:ext cx="2235200" cy="2593975"/>
          </a:xfrm>
          <a:prstGeom prst="rect"/>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02" name=""/>
        <p:cNvGrpSpPr/>
        <p:nvPr/>
      </p:nvGrpSpPr>
      <p:grpSpPr>
        <a:xfrm>
          <a:off x="0" y="0"/>
          <a:ext cx="0" cy="0"/>
          <a:chOff x="0" y="0"/>
          <a:chExt cx="0" cy="0"/>
        </a:xfrm>
      </p:grpSpPr>
      <p:sp>
        <p:nvSpPr>
          <p:cNvPr id="1048615" name="Title 2"/>
          <p:cNvSpPr>
            <a:spLocks noGrp="1"/>
          </p:cNvSpPr>
          <p:nvPr>
            <p:ph type="title"/>
          </p:nvPr>
        </p:nvSpPr>
        <p:spPr/>
        <p:txBody>
          <a:bodyPr/>
          <a:p>
            <a:r>
              <a:rPr dirty="0" lang="en-US"/>
              <a:t>ASSESSMENT OF SEVERITY</a:t>
            </a:r>
          </a:p>
        </p:txBody>
      </p:sp>
      <p:pic>
        <p:nvPicPr>
          <p:cNvPr id="2097161" name="Picture 2"/>
          <p:cNvPicPr>
            <a:picLocks noChangeAspect="1" noGrp="1" noChangeArrowheads="1"/>
          </p:cNvPicPr>
          <p:nvPr>
            <p:ph idx="1"/>
          </p:nvPr>
        </p:nvPicPr>
        <p:blipFill>
          <a:blip xmlns:r="http://schemas.openxmlformats.org/officeDocument/2006/relationships" r:embed="rId1"/>
          <a:srcRect/>
          <a:stretch>
            <a:fillRect/>
          </a:stretch>
        </p:blipFill>
        <p:spPr>
          <a:xfrm>
            <a:off x="0" y="1268413"/>
            <a:ext cx="9144000" cy="5589587"/>
          </a:xfr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03" name=""/>
        <p:cNvGrpSpPr/>
        <p:nvPr/>
      </p:nvGrpSpPr>
      <p:grpSpPr>
        <a:xfrm>
          <a:off x="0" y="0"/>
          <a:ext cx="0" cy="0"/>
          <a:chOff x="0" y="0"/>
          <a:chExt cx="0" cy="0"/>
        </a:xfrm>
      </p:grpSpPr>
      <p:pic>
        <p:nvPicPr>
          <p:cNvPr id="2097162" name="Picture 2"/>
          <p:cNvPicPr>
            <a:picLocks noChangeAspect="1" noGrp="1" noChangeArrowheads="1"/>
          </p:cNvPicPr>
          <p:nvPr>
            <p:ph idx="1"/>
          </p:nvPr>
        </p:nvPicPr>
        <p:blipFill>
          <a:blip xmlns:r="http://schemas.openxmlformats.org/officeDocument/2006/relationships" r:embed="rId1"/>
          <a:srcRect/>
          <a:stretch>
            <a:fillRect/>
          </a:stretch>
        </p:blipFill>
        <p:spPr>
          <a:xfrm>
            <a:off x="0" y="620713"/>
            <a:ext cx="9036050" cy="6237287"/>
          </a:xfr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16" name="Title 1"/>
          <p:cNvSpPr>
            <a:spLocks noGrp="1"/>
          </p:cNvSpPr>
          <p:nvPr>
            <p:ph type="title"/>
          </p:nvPr>
        </p:nvSpPr>
        <p:spPr/>
        <p:txBody>
          <a:bodyPr/>
          <a:p>
            <a:pPr eaLnBrk="1" hangingPunct="1"/>
            <a:r>
              <a:rPr lang="en-US"/>
              <a:t>Initial Management of UGIB</a:t>
            </a:r>
          </a:p>
        </p:txBody>
      </p:sp>
      <p:sp>
        <p:nvSpPr>
          <p:cNvPr id="1048617" name="Content Placeholder 2"/>
          <p:cNvSpPr>
            <a:spLocks noGrp="1"/>
          </p:cNvSpPr>
          <p:nvPr>
            <p:ph idx="1"/>
          </p:nvPr>
        </p:nvSpPr>
        <p:spPr/>
        <p:txBody>
          <a:bodyPr/>
          <a:p>
            <a:pPr algn="l" eaLnBrk="1" hangingPunct="1" rtl="0"/>
            <a:r>
              <a:rPr altLang="en-US" b="1" lang="en-US" u="sng"/>
              <a:t>Resuscitation</a:t>
            </a:r>
          </a:p>
          <a:p>
            <a:pPr algn="l" eaLnBrk="1" hangingPunct="1" rtl="0"/>
            <a:r>
              <a:rPr altLang="en-US" lang="en-US"/>
              <a:t>Investigation urgently</a:t>
            </a:r>
          </a:p>
          <a:p>
            <a:pPr algn="l" eaLnBrk="1" hangingPunct="1" rtl="0"/>
            <a:r>
              <a:rPr altLang="en-US" lang="en-US"/>
              <a:t>Definitive Treatment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05" name=""/>
        <p:cNvGrpSpPr/>
        <p:nvPr/>
      </p:nvGrpSpPr>
      <p:grpSpPr>
        <a:xfrm>
          <a:off x="0" y="0"/>
          <a:ext cx="0" cy="0"/>
          <a:chOff x="0" y="0"/>
          <a:chExt cx="0" cy="0"/>
        </a:xfrm>
      </p:grpSpPr>
      <p:sp>
        <p:nvSpPr>
          <p:cNvPr id="1048618" name="Title 1"/>
          <p:cNvSpPr>
            <a:spLocks noGrp="1"/>
          </p:cNvSpPr>
          <p:nvPr>
            <p:ph type="title"/>
          </p:nvPr>
        </p:nvSpPr>
        <p:spPr>
          <a:xfrm>
            <a:off x="250825" y="0"/>
            <a:ext cx="8229600" cy="1143000"/>
          </a:xfrm>
        </p:spPr>
        <p:txBody>
          <a:bodyPr/>
          <a:p>
            <a:pPr eaLnBrk="1" hangingPunct="1"/>
            <a:r>
              <a:rPr lang="en-US"/>
              <a:t>Resuscitation</a:t>
            </a:r>
          </a:p>
        </p:txBody>
      </p:sp>
      <p:sp>
        <p:nvSpPr>
          <p:cNvPr id="1048619" name="Content Placeholder 2"/>
          <p:cNvSpPr>
            <a:spLocks noGrp="1"/>
          </p:cNvSpPr>
          <p:nvPr>
            <p:ph idx="1"/>
          </p:nvPr>
        </p:nvSpPr>
        <p:spPr>
          <a:xfrm>
            <a:off x="323850" y="1052513"/>
            <a:ext cx="8229600" cy="4389437"/>
          </a:xfrm>
        </p:spPr>
        <p:txBody>
          <a:bodyPr/>
          <a:p>
            <a:pPr algn="l" eaLnBrk="1" hangingPunct="1" rtl="0"/>
            <a:r>
              <a:rPr dirty="0" lang="en-US"/>
              <a:t>Venous </a:t>
            </a:r>
            <a:r>
              <a:rPr dirty="0" lang="en-US" err="1"/>
              <a:t>canulas</a:t>
            </a:r>
            <a:endParaRPr dirty="0" lang="en-US"/>
          </a:p>
          <a:p>
            <a:pPr algn="l" eaLnBrk="1" hangingPunct="1" lvl="1" rtl="0"/>
            <a:r>
              <a:rPr dirty="0" lang="en-US"/>
              <a:t>Fluid installing </a:t>
            </a:r>
          </a:p>
          <a:p>
            <a:pPr algn="l" eaLnBrk="1" hangingPunct="1" lvl="1" rtl="0"/>
            <a:r>
              <a:rPr dirty="0" lang="en-US"/>
              <a:t>Drawing blood (CBC, coagulation profile, urea, electrolytes, cross matching) </a:t>
            </a:r>
          </a:p>
          <a:p>
            <a:pPr algn="l" eaLnBrk="1" hangingPunct="1" rtl="0"/>
            <a:r>
              <a:rPr dirty="0" lang="en-US"/>
              <a:t>Central venous catheter </a:t>
            </a:r>
          </a:p>
          <a:p>
            <a:pPr algn="l" eaLnBrk="1" hangingPunct="1" lvl="1" rtl="0"/>
            <a:r>
              <a:rPr dirty="0" lang="en-US"/>
              <a:t>CV instability </a:t>
            </a:r>
          </a:p>
          <a:p>
            <a:pPr algn="l" eaLnBrk="1" hangingPunct="1" rtl="0"/>
            <a:r>
              <a:rPr dirty="0" lang="en-US"/>
              <a:t>NGT Suction</a:t>
            </a:r>
          </a:p>
          <a:p>
            <a:pPr algn="l" eaLnBrk="1" hangingPunct="1" lvl="1" rtl="0"/>
            <a:r>
              <a:rPr dirty="0" lang="en-US"/>
              <a:t>Confirming wither there is blood in stomach </a:t>
            </a:r>
          </a:p>
          <a:p>
            <a:pPr algn="l" eaLnBrk="1" hangingPunct="1" lvl="1" rtl="0"/>
            <a:r>
              <a:rPr dirty="0" lang="en-US"/>
              <a:t>Help guide the endoscopic therapy </a:t>
            </a:r>
          </a:p>
          <a:p>
            <a:pPr algn="l" eaLnBrk="1" hangingPunct="1" lvl="1" rtl="0"/>
            <a:r>
              <a:rPr dirty="0" lang="en-US"/>
              <a:t>Monitoring the bleeding </a:t>
            </a:r>
          </a:p>
          <a:p>
            <a:pPr algn="l" eaLnBrk="1" hangingPunct="1" rtl="0"/>
            <a:r>
              <a:rPr dirty="0" lang="en-US"/>
              <a:t>Bladder catheterization </a:t>
            </a:r>
          </a:p>
          <a:p>
            <a:pPr algn="l" eaLnBrk="1" hangingPunct="1" lvl="1" rtl="0"/>
            <a:r>
              <a:rPr dirty="0" lang="en-US"/>
              <a:t>Monitoring urine output </a:t>
            </a:r>
          </a:p>
          <a:p>
            <a:pPr algn="l" eaLnBrk="1" hangingPunct="1" indent="0" marL="0" rtl="0">
              <a:buFont typeface="Wingdings 2" pitchFamily="18" charset="2"/>
              <a:buNone/>
            </a:pPr>
            <a:endParaRPr dirty="0"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20" name="عنوان 1"/>
          <p:cNvSpPr>
            <a:spLocks noGrp="1"/>
          </p:cNvSpPr>
          <p:nvPr>
            <p:ph type="title"/>
          </p:nvPr>
        </p:nvSpPr>
        <p:spPr/>
        <p:txBody>
          <a:bodyPr/>
          <a:p>
            <a:r>
              <a:rPr lang="en-US"/>
              <a:t>Prognosis </a:t>
            </a:r>
          </a:p>
        </p:txBody>
      </p:sp>
      <p:sp>
        <p:nvSpPr>
          <p:cNvPr id="1048621" name="عنصر نائب للمحتوى 2"/>
          <p:cNvSpPr>
            <a:spLocks noGrp="1"/>
          </p:cNvSpPr>
          <p:nvPr>
            <p:ph idx="1"/>
          </p:nvPr>
        </p:nvSpPr>
        <p:spPr>
          <a:xfrm>
            <a:off x="457200" y="2366963"/>
            <a:ext cx="8229600" cy="3006725"/>
          </a:xfrm>
        </p:spPr>
        <p:txBody>
          <a:bodyPr/>
          <a:p>
            <a:pPr algn="l" rtl="0"/>
            <a:r>
              <a:rPr altLang="en-US" lang="en-US"/>
              <a:t>Mortality rate is about 5-10% </a:t>
            </a:r>
          </a:p>
          <a:p>
            <a:pPr algn="l" rtl="0"/>
            <a:r>
              <a:rPr altLang="en-US" lang="en-US"/>
              <a:t>Decompensation of  underlying illnesses cause death rather than exsanguination </a:t>
            </a:r>
          </a:p>
          <a:p>
            <a:pPr algn="l" rtl="0"/>
            <a:r>
              <a:rPr altLang="en-US" lang="en-US"/>
              <a:t>Young pt. without malignancy or organ failure have mortality rate &lt;1%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07" name=""/>
        <p:cNvGrpSpPr/>
        <p:nvPr/>
      </p:nvGrpSpPr>
      <p:grpSpPr>
        <a:xfrm>
          <a:off x="0" y="0"/>
          <a:ext cx="0" cy="0"/>
          <a:chOff x="0" y="0"/>
          <a:chExt cx="0" cy="0"/>
        </a:xfrm>
      </p:grpSpPr>
      <p:sp>
        <p:nvSpPr>
          <p:cNvPr id="1048622" name="Title 1"/>
          <p:cNvSpPr>
            <a:spLocks noGrp="1"/>
          </p:cNvSpPr>
          <p:nvPr>
            <p:ph type="title"/>
          </p:nvPr>
        </p:nvSpPr>
        <p:spPr/>
        <p:txBody>
          <a:bodyPr/>
          <a:p>
            <a:pPr eaLnBrk="1" hangingPunct="1"/>
            <a:r>
              <a:rPr lang="en-US"/>
              <a:t>Prognostic Factors</a:t>
            </a:r>
          </a:p>
        </p:txBody>
      </p:sp>
      <p:sp>
        <p:nvSpPr>
          <p:cNvPr id="1048623" name="Content Placeholder 2"/>
          <p:cNvSpPr>
            <a:spLocks noGrp="1"/>
          </p:cNvSpPr>
          <p:nvPr>
            <p:ph idx="1"/>
          </p:nvPr>
        </p:nvSpPr>
        <p:spPr/>
        <p:txBody>
          <a:bodyPr/>
          <a:p>
            <a:pPr algn="l" eaLnBrk="1" hangingPunct="1" rtl="0"/>
            <a:r>
              <a:rPr altLang="en-US" lang="en-US"/>
              <a:t>The three independent clinical predictors of death in patients hospitalized with UGIB are:</a:t>
            </a:r>
          </a:p>
          <a:p>
            <a:pPr algn="l" eaLnBrk="1" hangingPunct="1" lvl="1" rtl="0"/>
            <a:r>
              <a:rPr altLang="en-US" lang="en-US"/>
              <a:t>Increasing age </a:t>
            </a:r>
          </a:p>
          <a:p>
            <a:pPr algn="l" eaLnBrk="1" hangingPunct="1" lvl="1" rtl="0"/>
            <a:r>
              <a:rPr altLang="en-US" lang="en-US"/>
              <a:t>Comorbidities</a:t>
            </a:r>
          </a:p>
          <a:p>
            <a:pPr algn="l" eaLnBrk="1" hangingPunct="1" lvl="1" rtl="0"/>
            <a:r>
              <a:rPr altLang="en-US" lang="en-US"/>
              <a:t>Hemodynamic compromise (tachycardia or hypotension)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08" name=""/>
        <p:cNvGrpSpPr/>
        <p:nvPr/>
      </p:nvGrpSpPr>
      <p:grpSpPr>
        <a:xfrm>
          <a:off x="0" y="0"/>
          <a:ext cx="0" cy="0"/>
          <a:chOff x="0" y="0"/>
          <a:chExt cx="0" cy="0"/>
        </a:xfrm>
      </p:grpSpPr>
      <p:sp>
        <p:nvSpPr>
          <p:cNvPr id="1048624" name="عنوان 1"/>
          <p:cNvSpPr>
            <a:spLocks noGrp="1"/>
          </p:cNvSpPr>
          <p:nvPr>
            <p:ph type="ctrTitle"/>
          </p:nvPr>
        </p:nvSpPr>
        <p:spPr/>
        <p:txBody>
          <a:bodyPr/>
          <a:p>
            <a:r>
              <a:rPr dirty="0" lang="en-US"/>
              <a:t>Peptic Ulcer Bleeding</a:t>
            </a:r>
            <a:endParaRPr dirty="0" lang="ar-JO"/>
          </a:p>
        </p:txBody>
      </p:sp>
      <p:sp>
        <p:nvSpPr>
          <p:cNvPr id="1048625" name="Subtitle 3"/>
          <p:cNvSpPr>
            <a:spLocks noGrp="1"/>
          </p:cNvSpPr>
          <p:nvPr>
            <p:ph type="subTitle" idx="1"/>
          </p:nvPr>
        </p:nvSpPr>
        <p:spPr>
          <a:xfrm>
            <a:off x="685800" y="3611563"/>
            <a:ext cx="7772400" cy="1200150"/>
          </a:xfrm>
        </p:spPr>
        <p:txBody>
          <a:bodyPr/>
          <a:p>
            <a:pPr marR="0"/>
            <a:endParaRPr lang="ar-JO"/>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91" name=""/>
        <p:cNvGrpSpPr/>
        <p:nvPr/>
      </p:nvGrpSpPr>
      <p:grpSpPr>
        <a:xfrm>
          <a:off x="0" y="0"/>
          <a:ext cx="0" cy="0"/>
          <a:chOff x="0" y="0"/>
          <a:chExt cx="0" cy="0"/>
        </a:xfrm>
      </p:grpSpPr>
      <p:sp>
        <p:nvSpPr>
          <p:cNvPr id="1048600" name="Content Placeholder 1"/>
          <p:cNvSpPr>
            <a:spLocks noGrp="1"/>
          </p:cNvSpPr>
          <p:nvPr>
            <p:ph idx="1"/>
          </p:nvPr>
        </p:nvSpPr>
        <p:spPr>
          <a:xfrm>
            <a:off x="457200" y="1481138"/>
            <a:ext cx="8229600" cy="5116512"/>
          </a:xfrm>
        </p:spPr>
        <p:txBody>
          <a:bodyPr/>
          <a:p>
            <a:pPr algn="l" rtl="0"/>
            <a:r>
              <a:rPr dirty="0" sz="2000" lang="en-US"/>
              <a:t>Extend from oral cavity to ligament of </a:t>
            </a:r>
            <a:r>
              <a:rPr dirty="0" sz="2000" lang="en-US" err="1"/>
              <a:t>treitz</a:t>
            </a:r>
            <a:r>
              <a:rPr dirty="0" sz="2000" lang="en-US"/>
              <a:t> of duodenum </a:t>
            </a:r>
          </a:p>
          <a:p>
            <a:pPr algn="l" rtl="0"/>
            <a:endParaRPr dirty="0" sz="2000" lang="en-US"/>
          </a:p>
          <a:p>
            <a:pPr algn="l" rtl="0"/>
            <a:r>
              <a:rPr dirty="0" sz="2000" lang="en-US"/>
              <a:t>Blood supply:</a:t>
            </a:r>
          </a:p>
          <a:p>
            <a:pPr algn="l" rtl="0"/>
            <a:r>
              <a:rPr dirty="0" sz="2000" lang="en-US"/>
              <a:t>Lt gastric AR. Giving esophageal branch supply esophagus &amp; stomach</a:t>
            </a:r>
          </a:p>
          <a:p>
            <a:pPr algn="l" rtl="0"/>
            <a:r>
              <a:rPr dirty="0" sz="2000" lang="en-US"/>
              <a:t>Common hepatic Ar. Giving Rt. gastric, </a:t>
            </a:r>
            <a:r>
              <a:rPr b="1" dirty="0" sz="2000" lang="en-US" err="1">
                <a:solidFill>
                  <a:srgbClr val="FF0000"/>
                </a:solidFill>
                <a:effectLst>
                  <a:outerShdw algn="tl" blurRad="38100" dir="2700000" dist="38100">
                    <a:srgbClr val="000000">
                      <a:alpha val="43137"/>
                    </a:srgbClr>
                  </a:outerShdw>
                </a:effectLst>
              </a:rPr>
              <a:t>gastroduodenal</a:t>
            </a:r>
            <a:r>
              <a:rPr dirty="0" sz="2000" lang="en-US"/>
              <a:t>, Lt. hepatic and cystic branches supply stomach, liver, </a:t>
            </a:r>
            <a:r>
              <a:rPr dirty="0" sz="2000" lang="en-US" err="1"/>
              <a:t>Gb</a:t>
            </a:r>
            <a:r>
              <a:rPr dirty="0" sz="2000" lang="en-US"/>
              <a:t> and duodenum </a:t>
            </a:r>
          </a:p>
          <a:p>
            <a:pPr algn="l" rtl="0"/>
            <a:r>
              <a:rPr dirty="0" sz="2000" lang="en-US" err="1"/>
              <a:t>Splenic</a:t>
            </a:r>
            <a:r>
              <a:rPr dirty="0" sz="2000" lang="en-US"/>
              <a:t> Ar. giving Lt. </a:t>
            </a:r>
            <a:r>
              <a:rPr dirty="0" sz="2000" lang="en-US" err="1"/>
              <a:t>gastroepiploic</a:t>
            </a:r>
            <a:r>
              <a:rPr dirty="0" sz="2000" lang="en-US"/>
              <a:t>, short </a:t>
            </a:r>
            <a:r>
              <a:rPr dirty="0" sz="2000" lang="en-US" err="1"/>
              <a:t>gastic</a:t>
            </a:r>
            <a:r>
              <a:rPr dirty="0" sz="2000" lang="en-US"/>
              <a:t> and pancreatic branch supply spleen, pancreas, </a:t>
            </a:r>
            <a:r>
              <a:rPr dirty="0" sz="2000" lang="en-US" err="1"/>
              <a:t>fundus</a:t>
            </a:r>
            <a:r>
              <a:rPr dirty="0" sz="2000" lang="en-US"/>
              <a:t> of stomach and greater </a:t>
            </a:r>
            <a:r>
              <a:rPr dirty="0" sz="2000" lang="en-US" err="1"/>
              <a:t>omentum</a:t>
            </a:r>
            <a:r>
              <a:rPr dirty="0" sz="2000" lang="en-US"/>
              <a:t> </a:t>
            </a:r>
          </a:p>
          <a:p>
            <a:pPr algn="l" rtl="0"/>
            <a:endParaRPr dirty="0" sz="2000" lang="en-US"/>
          </a:p>
        </p:txBody>
      </p:sp>
      <p:sp>
        <p:nvSpPr>
          <p:cNvPr id="1048601" name="Title 2"/>
          <p:cNvSpPr>
            <a:spLocks noGrp="1"/>
          </p:cNvSpPr>
          <p:nvPr>
            <p:ph type="title"/>
          </p:nvPr>
        </p:nvSpPr>
        <p:spPr/>
        <p:txBody>
          <a:bodyPr/>
          <a:p>
            <a:r>
              <a:rPr dirty="0" lang="en-US"/>
              <a:t>Anatomy of UBGIT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09" name=""/>
        <p:cNvGrpSpPr/>
        <p:nvPr/>
      </p:nvGrpSpPr>
      <p:grpSpPr>
        <a:xfrm>
          <a:off x="0" y="0"/>
          <a:ext cx="0" cy="0"/>
          <a:chOff x="0" y="0"/>
          <a:chExt cx="0" cy="0"/>
        </a:xfrm>
      </p:grpSpPr>
      <p:sp>
        <p:nvSpPr>
          <p:cNvPr id="1048626" name="عنوان 1"/>
          <p:cNvSpPr>
            <a:spLocks noGrp="1"/>
          </p:cNvSpPr>
          <p:nvPr>
            <p:ph type="title"/>
          </p:nvPr>
        </p:nvSpPr>
        <p:spPr/>
        <p:txBody>
          <a:bodyPr/>
          <a:p>
            <a:r>
              <a:rPr dirty="0" lang="en-GB"/>
              <a:t>Peptic Ulcers Bleeding </a:t>
            </a:r>
            <a:endParaRPr dirty="0" lang="ar-JO"/>
          </a:p>
        </p:txBody>
      </p:sp>
      <p:sp>
        <p:nvSpPr>
          <p:cNvPr id="1048627" name="عنصر نائب للمحتوى 2"/>
          <p:cNvSpPr>
            <a:spLocks noGrp="1"/>
          </p:cNvSpPr>
          <p:nvPr>
            <p:ph idx="1"/>
          </p:nvPr>
        </p:nvSpPr>
        <p:spPr/>
        <p:txBody>
          <a:bodyPr/>
          <a:p>
            <a:pPr algn="l" indent="0" lvl="4" marL="1714500">
              <a:buFont typeface="Wingdings 2" pitchFamily="18" charset="2"/>
              <a:buNone/>
            </a:pPr>
            <a:r>
              <a:rPr b="1" lang="en-US"/>
              <a:t>Gastrointestinal hemorrhage remains a major medical problem with an incidence of over 1/1000 per year in Western practice .</a:t>
            </a:r>
          </a:p>
          <a:p>
            <a:pPr algn="l" indent="0" lvl="4" marL="1714500">
              <a:buFont typeface="Wingdings 2" pitchFamily="18" charset="2"/>
              <a:buNone/>
            </a:pPr>
            <a:endParaRPr b="1" lang="en-US">
              <a:cs typeface="Arial" pitchFamily="34" charset="0"/>
            </a:endParaRPr>
          </a:p>
          <a:p>
            <a:pPr algn="l" indent="0" lvl="4" marL="1714500">
              <a:buFont typeface="Wingdings 2" pitchFamily="18" charset="2"/>
              <a:buNone/>
            </a:pPr>
            <a:r>
              <a:rPr b="1" lang="en-US">
                <a:cs typeface="Arial" pitchFamily="34" charset="0"/>
              </a:rPr>
              <a:t>In recent years  the population affected has become much </a:t>
            </a:r>
            <a:r>
              <a:rPr b="1" lang="en-US">
                <a:solidFill>
                  <a:srgbClr val="C00000"/>
                </a:solidFill>
                <a:cs typeface="Arial" pitchFamily="34" charset="0"/>
              </a:rPr>
              <a:t>older</a:t>
            </a:r>
            <a:r>
              <a:rPr b="1" lang="en-US">
                <a:cs typeface="Arial" pitchFamily="34" charset="0"/>
              </a:rPr>
              <a:t> and the bleeding is commonly associated with the </a:t>
            </a:r>
            <a:r>
              <a:rPr b="1" lang="en-US">
                <a:solidFill>
                  <a:srgbClr val="C00000"/>
                </a:solidFill>
                <a:cs typeface="Arial" pitchFamily="34" charset="0"/>
              </a:rPr>
              <a:t>ingestion</a:t>
            </a:r>
            <a:r>
              <a:rPr b="1" lang="en-US">
                <a:cs typeface="Arial" pitchFamily="34" charset="0"/>
              </a:rPr>
              <a:t> </a:t>
            </a:r>
            <a:r>
              <a:rPr b="1" lang="en-US">
                <a:solidFill>
                  <a:srgbClr val="C00000"/>
                </a:solidFill>
                <a:cs typeface="Arial" pitchFamily="34" charset="0"/>
              </a:rPr>
              <a:t>of</a:t>
            </a:r>
            <a:r>
              <a:rPr b="1" lang="en-US">
                <a:cs typeface="Arial" pitchFamily="34" charset="0"/>
              </a:rPr>
              <a:t> </a:t>
            </a:r>
            <a:r>
              <a:rPr b="1" lang="en-US">
                <a:solidFill>
                  <a:srgbClr val="C00000"/>
                </a:solidFill>
                <a:cs typeface="Arial" pitchFamily="34" charset="0"/>
              </a:rPr>
              <a:t>NSAIDs</a:t>
            </a:r>
            <a:r>
              <a:rPr b="1" lang="en-US">
                <a:cs typeface="Arial" pitchFamily="34" charset="0"/>
              </a:rPr>
              <a:t>.</a:t>
            </a:r>
            <a:endParaRPr b="1" lang="ar-JO"/>
          </a:p>
          <a:p>
            <a:pPr algn="l" indent="0" lvl="1" marL="508000">
              <a:lnSpc>
                <a:spcPct val="90000"/>
              </a:lnSpc>
              <a:buFont typeface="Verdana" pitchFamily="34" charset="0"/>
              <a:buNone/>
            </a:pPr>
            <a:endParaRPr b="1" sz="1800" lang="ar-JO"/>
          </a:p>
          <a:p>
            <a:pPr algn="l" indent="0" lvl="1" marL="508000">
              <a:lnSpc>
                <a:spcPct val="90000"/>
              </a:lnSpc>
              <a:buFont typeface="Verdana" pitchFamily="34" charset="0"/>
              <a:buNone/>
            </a:pPr>
            <a:endParaRPr b="1" sz="1800" lang="ar-JO"/>
          </a:p>
          <a:p>
            <a:pPr algn="l" indent="0" lvl="1" marL="508000">
              <a:lnSpc>
                <a:spcPct val="90000"/>
              </a:lnSpc>
              <a:buFont typeface="Verdana" pitchFamily="34" charset="0"/>
              <a:buNone/>
            </a:pPr>
            <a:endParaRPr b="1" sz="1800" lang="ar-JO"/>
          </a:p>
          <a:p>
            <a:pPr algn="l" indent="0" lvl="1" marL="508000">
              <a:lnSpc>
                <a:spcPct val="90000"/>
              </a:lnSpc>
              <a:buFont typeface="Verdana" pitchFamily="34" charset="0"/>
              <a:buNone/>
            </a:pPr>
            <a:endParaRPr b="1" sz="1800" lang="ar-JO"/>
          </a:p>
          <a:p>
            <a:endParaRPr lang="ar-JO"/>
          </a:p>
        </p:txBody>
      </p:sp>
      <p:pic>
        <p:nvPicPr>
          <p:cNvPr id="2097163" name="Picture 3" descr="M2800203-Bleeding_stomach_ulcer-SPL.jpg"/>
          <p:cNvPicPr>
            <a:picLocks noChangeAspect="1"/>
          </p:cNvPicPr>
          <p:nvPr/>
        </p:nvPicPr>
        <p:blipFill>
          <a:blip xmlns:r="http://schemas.openxmlformats.org/officeDocument/2006/relationships" r:embed="rId1"/>
          <a:srcRect/>
          <a:stretch>
            <a:fillRect/>
          </a:stretch>
        </p:blipFill>
        <p:spPr bwMode="auto">
          <a:xfrm>
            <a:off x="5219700" y="3357563"/>
            <a:ext cx="3617913" cy="3311525"/>
          </a:xfrm>
          <a:prstGeom prst="rect"/>
          <a:noFill/>
          <a:ln w="9525">
            <a:noFill/>
            <a:miter lim="800000"/>
            <a:headEnd/>
            <a:tailEnd/>
          </a:ln>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1" presetSubtype="0">
                                  <p:stCondLst>
                                    <p:cond delay="0"/>
                                  </p:stCondLst>
                                  <p:childTnLst>
                                    <p:set>
                                      <p:cBhvr>
                                        <p:cTn dur="1" fill="hold" id="6">
                                          <p:stCondLst>
                                            <p:cond delay="0"/>
                                          </p:stCondLst>
                                        </p:cTn>
                                        <p:tgtEl>
                                          <p:spTgt spid="1048627">
                                            <p:txEl>
                                              <p:pRg st="0" end="0"/>
                                            </p:txEl>
                                          </p:spTgt>
                                        </p:tgtEl>
                                        <p:attrNameLst>
                                          <p:attrName>style.visibility</p:attrName>
                                        </p:attrNameLst>
                                      </p:cBhvr>
                                      <p:to>
                                        <p:strVal val="visible"/>
                                      </p:to>
                                    </p:set>
                                  </p:childTnLst>
                                </p:cTn>
                              </p:par>
                            </p:childTnLst>
                          </p:cTn>
                        </p:par>
                      </p:childTnLst>
                    </p:cTn>
                  </p:par>
                  <p:par>
                    <p:cTn fill="hold" id="7">
                      <p:stCondLst>
                        <p:cond delay="indefinite"/>
                      </p:stCondLst>
                      <p:childTnLst>
                        <p:par>
                          <p:cTn fill="hold" id="8">
                            <p:stCondLst>
                              <p:cond delay="0"/>
                            </p:stCondLst>
                            <p:childTnLst>
                              <p:par>
                                <p:cTn fill="hold" id="9" nodeType="clickEffect" presetClass="entr" presetID="1" presetSubtype="0">
                                  <p:stCondLst>
                                    <p:cond delay="0"/>
                                  </p:stCondLst>
                                  <p:childTnLst>
                                    <p:set>
                                      <p:cBhvr>
                                        <p:cTn dur="1" fill="hold" id="10">
                                          <p:stCondLst>
                                            <p:cond delay="0"/>
                                          </p:stCondLst>
                                        </p:cTn>
                                        <p:tgtEl>
                                          <p:spTgt spid="10486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10" name=""/>
        <p:cNvGrpSpPr/>
        <p:nvPr/>
      </p:nvGrpSpPr>
      <p:grpSpPr>
        <a:xfrm>
          <a:off x="0" y="0"/>
          <a:ext cx="0" cy="0"/>
          <a:chOff x="0" y="0"/>
          <a:chExt cx="0" cy="0"/>
        </a:xfrm>
      </p:grpSpPr>
      <p:sp>
        <p:nvSpPr>
          <p:cNvPr id="1048628" name="Subtitle 2"/>
          <p:cNvSpPr>
            <a:spLocks noGrp="1"/>
          </p:cNvSpPr>
          <p:nvPr>
            <p:ph type="subTitle" idx="1"/>
          </p:nvPr>
        </p:nvSpPr>
        <p:spPr>
          <a:xfrm>
            <a:off x="838200" y="620713"/>
            <a:ext cx="8077200" cy="2133600"/>
          </a:xfrm>
        </p:spPr>
        <p:txBody>
          <a:bodyPr/>
          <a:p>
            <a:pPr algn="l" indent="-514350" marL="514350" marR="0" rtl="0">
              <a:buFont typeface="Arial" pitchFamily="34" charset="0"/>
              <a:buChar char="•"/>
            </a:pPr>
            <a:r>
              <a:rPr sz="2800" lang="en-US">
                <a:solidFill>
                  <a:srgbClr val="FF0000"/>
                </a:solidFill>
              </a:rPr>
              <a:t>Internal bleeding </a:t>
            </a:r>
            <a:r>
              <a:rPr sz="2800" lang="en-US">
                <a:solidFill>
                  <a:schemeClr val="tx1"/>
                </a:solidFill>
              </a:rPr>
              <a:t>is the most common complication of peptic ulcers</a:t>
            </a:r>
          </a:p>
          <a:p>
            <a:pPr algn="l" indent="-514350" marL="514350" marR="0" rtl="0">
              <a:buFont typeface="Arial" pitchFamily="34" charset="0"/>
              <a:buChar char="•"/>
            </a:pPr>
            <a:r>
              <a:rPr sz="2800" lang="en-US">
                <a:solidFill>
                  <a:schemeClr val="tx1"/>
                </a:solidFill>
              </a:rPr>
              <a:t>bleeding can occur when an ulcer develops at a site of blood vessel</a:t>
            </a:r>
          </a:p>
          <a:p>
            <a:pPr algn="l" indent="-514350" marL="514350" marR="0" rtl="0">
              <a:buFont typeface="Arial" pitchFamily="34" charset="0"/>
              <a:buChar char="•"/>
            </a:pPr>
            <a:endParaRPr sz="2800" lang="en-US">
              <a:solidFill>
                <a:schemeClr val="tx1"/>
              </a:solidFill>
            </a:endParaRPr>
          </a:p>
        </p:txBody>
      </p:sp>
      <p:pic>
        <p:nvPicPr>
          <p:cNvPr id="2097164" name="Picture 3" descr="bleeding pu.jpg"/>
          <p:cNvPicPr>
            <a:picLocks noChangeAspect="1"/>
          </p:cNvPicPr>
          <p:nvPr/>
        </p:nvPicPr>
        <p:blipFill>
          <a:blip xmlns:r="http://schemas.openxmlformats.org/officeDocument/2006/relationships" r:embed="rId1"/>
          <a:srcRect/>
          <a:stretch>
            <a:fillRect/>
          </a:stretch>
        </p:blipFill>
        <p:spPr bwMode="auto">
          <a:xfrm>
            <a:off x="1116013" y="3068638"/>
            <a:ext cx="7696200" cy="3124200"/>
          </a:xfrm>
          <a:prstGeom prst="rect"/>
          <a:noFill/>
          <a:ln w="9525">
            <a:noFill/>
            <a:miter lim="800000"/>
            <a:headEnd/>
            <a:tailEnd/>
          </a:ln>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10" presetSubtype="0">
                                  <p:stCondLst>
                                    <p:cond delay="0"/>
                                  </p:stCondLst>
                                  <p:childTnLst>
                                    <p:set>
                                      <p:cBhvr>
                                        <p:cTn dur="1" fill="hold" id="6">
                                          <p:stCondLst>
                                            <p:cond delay="0"/>
                                          </p:stCondLst>
                                        </p:cTn>
                                        <p:tgtEl>
                                          <p:spTgt spid="1048628">
                                            <p:txEl>
                                              <p:pRg st="0" end="0"/>
                                            </p:txEl>
                                          </p:spTgt>
                                        </p:tgtEl>
                                        <p:attrNameLst>
                                          <p:attrName>style.visibility</p:attrName>
                                        </p:attrNameLst>
                                      </p:cBhvr>
                                      <p:to>
                                        <p:strVal val="visible"/>
                                      </p:to>
                                    </p:set>
                                    <p:animEffect transition="in" filter="fade">
                                      <p:cBhvr>
                                        <p:cTn dur="500" id="7"/>
                                        <p:tgtEl>
                                          <p:spTgt spid="1048628">
                                            <p:txEl>
                                              <p:pRg st="0" end="0"/>
                                            </p:txEl>
                                          </p:spTgt>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2" presetSubtype="4">
                                  <p:stCondLst>
                                    <p:cond delay="0"/>
                                  </p:stCondLst>
                                  <p:childTnLst>
                                    <p:set>
                                      <p:cBhvr>
                                        <p:cTn dur="1" fill="hold" id="11">
                                          <p:stCondLst>
                                            <p:cond delay="0"/>
                                          </p:stCondLst>
                                        </p:cTn>
                                        <p:tgtEl>
                                          <p:spTgt spid="1048628">
                                            <p:txEl>
                                              <p:pRg st="1" end="1"/>
                                            </p:txEl>
                                          </p:spTgt>
                                        </p:tgtEl>
                                        <p:attrNameLst>
                                          <p:attrName>style.visibility</p:attrName>
                                        </p:attrNameLst>
                                      </p:cBhvr>
                                      <p:to>
                                        <p:strVal val="visible"/>
                                      </p:to>
                                    </p:set>
                                    <p:anim calcmode="lin" valueType="num">
                                      <p:cBhvr additive="base">
                                        <p:cTn dur="500" fill="hold" id="12"/>
                                        <p:tgtEl>
                                          <p:spTgt spid="1048628">
                                            <p:txEl>
                                              <p:pRg st="1" end="1"/>
                                            </p:txEl>
                                          </p:spTgt>
                                        </p:tgtEl>
                                        <p:attrNameLst>
                                          <p:attrName>ppt_x</p:attrName>
                                        </p:attrNameLst>
                                      </p:cBhvr>
                                      <p:tavLst>
                                        <p:tav tm="0">
                                          <p:val>
                                            <p:strVal val="#ppt_x"/>
                                          </p:val>
                                        </p:tav>
                                        <p:tav tm="100000">
                                          <p:val>
                                            <p:strVal val="#ppt_x"/>
                                          </p:val>
                                        </p:tav>
                                      </p:tavLst>
                                    </p:anim>
                                    <p:anim calcmode="lin" valueType="num">
                                      <p:cBhvr additive="base">
                                        <p:cTn dur="500" fill="hold" id="13"/>
                                        <p:tgtEl>
                                          <p:spTgt spid="104862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11" name=""/>
        <p:cNvGrpSpPr/>
        <p:nvPr/>
      </p:nvGrpSpPr>
      <p:grpSpPr>
        <a:xfrm>
          <a:off x="0" y="0"/>
          <a:ext cx="0" cy="0"/>
          <a:chOff x="0" y="0"/>
          <a:chExt cx="0" cy="0"/>
        </a:xfrm>
      </p:grpSpPr>
      <p:sp>
        <p:nvSpPr>
          <p:cNvPr id="1048629" name="Content Placeholder 2"/>
          <p:cNvSpPr>
            <a:spLocks noGrp="1"/>
          </p:cNvSpPr>
          <p:nvPr>
            <p:ph idx="1"/>
          </p:nvPr>
        </p:nvSpPr>
        <p:spPr/>
        <p:txBody>
          <a:bodyPr/>
          <a:p>
            <a:pPr algn="l" eaLnBrk="1" hangingPunct="1"/>
            <a:r>
              <a:rPr altLang="en-US" lang="en-US"/>
              <a:t>Symptoms</a:t>
            </a:r>
          </a:p>
          <a:p>
            <a:pPr algn="l" eaLnBrk="1" hangingPunct="1" lvl="1"/>
            <a:r>
              <a:rPr altLang="en-US" lang="en-US"/>
              <a:t>Epigastric Pain</a:t>
            </a:r>
          </a:p>
          <a:p>
            <a:pPr algn="l" eaLnBrk="1" hangingPunct="1" lvl="1"/>
            <a:r>
              <a:rPr altLang="en-US" lang="en-US"/>
              <a:t>Bleeding</a:t>
            </a:r>
          </a:p>
          <a:p>
            <a:pPr algn="l" eaLnBrk="1" hangingPunct="1" lvl="1"/>
            <a:r>
              <a:rPr altLang="en-US" lang="en-US"/>
              <a:t>Back Pain</a:t>
            </a:r>
          </a:p>
          <a:p>
            <a:pPr algn="l" eaLnBrk="1" hangingPunct="1" lvl="1"/>
            <a:r>
              <a:rPr altLang="en-US" lang="en-US"/>
              <a:t>Decreased Appetite</a:t>
            </a:r>
          </a:p>
          <a:p>
            <a:pPr algn="l" eaLnBrk="1" hangingPunct="1" lvl="1"/>
            <a:r>
              <a:rPr altLang="en-US" lang="en-US"/>
              <a:t>Nausea, vomiting, anorexia</a:t>
            </a:r>
          </a:p>
          <a:p>
            <a:pPr algn="l" eaLnBrk="1" hangingPunct="1"/>
            <a:r>
              <a:rPr altLang="en-US" lang="en-US"/>
              <a:t>Signs</a:t>
            </a:r>
          </a:p>
          <a:p>
            <a:pPr algn="l" eaLnBrk="1" hangingPunct="1" lvl="1"/>
            <a:r>
              <a:rPr altLang="en-US" lang="en-US"/>
              <a:t>All forms of GI bleed</a:t>
            </a:r>
          </a:p>
          <a:p>
            <a:pPr algn="l" eaLnBrk="1" hangingPunct="1" lvl="1"/>
            <a:r>
              <a:rPr altLang="en-US" lang="en-US"/>
              <a:t>Tenderness</a:t>
            </a:r>
          </a:p>
          <a:p>
            <a:pPr algn="l" eaLnBrk="1" hangingPunct="1" lvl="1"/>
            <a:endParaRPr altLang="en-US" lang="en-US"/>
          </a:p>
        </p:txBody>
      </p:sp>
      <p:sp>
        <p:nvSpPr>
          <p:cNvPr id="1048630" name="Title 1"/>
          <p:cNvSpPr>
            <a:spLocks noGrp="1"/>
          </p:cNvSpPr>
          <p:nvPr>
            <p:ph type="title"/>
          </p:nvPr>
        </p:nvSpPr>
        <p:spPr/>
        <p:txBody>
          <a:bodyPr/>
          <a:p>
            <a:pPr eaLnBrk="1" fontAlgn="auto" hangingPunct="1">
              <a:spcAft>
                <a:spcPts val="0"/>
              </a:spcAft>
            </a:pPr>
            <a:endParaRPr lang="ar-JO">
              <a:solidFill>
                <a:srgbClr val="7B9899"/>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12" name=""/>
        <p:cNvGrpSpPr/>
        <p:nvPr/>
      </p:nvGrpSpPr>
      <p:grpSpPr>
        <a:xfrm>
          <a:off x="0" y="0"/>
          <a:ext cx="0" cy="0"/>
          <a:chOff x="0" y="0"/>
          <a:chExt cx="0" cy="0"/>
        </a:xfrm>
      </p:grpSpPr>
      <p:sp>
        <p:nvSpPr>
          <p:cNvPr id="1048631" name="Title 1"/>
          <p:cNvSpPr>
            <a:spLocks noGrp="1"/>
          </p:cNvSpPr>
          <p:nvPr>
            <p:ph type="title"/>
          </p:nvPr>
        </p:nvSpPr>
        <p:spPr/>
        <p:txBody>
          <a:bodyPr>
            <a:normAutofit fontScale="90000"/>
          </a:bodyPr>
          <a:p>
            <a:r>
              <a:rPr dirty="0" sz="4400" lang="en-US">
                <a:cs typeface="Arial" charset="0"/>
              </a:rPr>
              <a:t>Duodenal ulcers:</a:t>
            </a:r>
            <a:br>
              <a:rPr dirty="0" sz="4400" lang="en-US">
                <a:cs typeface="Arial" charset="0"/>
              </a:rPr>
            </a:br>
            <a:endParaRPr dirty="0" lang="en-US"/>
          </a:p>
        </p:txBody>
      </p:sp>
      <p:sp>
        <p:nvSpPr>
          <p:cNvPr id="1048632" name="Content Placeholder 2"/>
          <p:cNvSpPr>
            <a:spLocks noGrp="1"/>
          </p:cNvSpPr>
          <p:nvPr>
            <p:ph idx="1"/>
          </p:nvPr>
        </p:nvSpPr>
        <p:spPr>
          <a:xfrm>
            <a:off x="250825" y="1196975"/>
            <a:ext cx="4681538" cy="5486400"/>
          </a:xfrm>
        </p:spPr>
        <p:txBody>
          <a:bodyPr/>
          <a:p>
            <a:pPr algn="l" indent="0" marL="107950" rtl="0">
              <a:lnSpc>
                <a:spcPct val="80000"/>
              </a:lnSpc>
              <a:buFont typeface="Wingdings 3" pitchFamily="18" charset="2"/>
              <a:buNone/>
            </a:pPr>
            <a:endParaRPr sz="1600" lang="en-US">
              <a:cs typeface="Arial" pitchFamily="34" charset="0"/>
            </a:endParaRPr>
          </a:p>
          <a:p>
            <a:pPr algn="l" indent="0" marL="107950" rtl="0">
              <a:lnSpc>
                <a:spcPct val="80000"/>
              </a:lnSpc>
              <a:buFont typeface="Wingdings 3" pitchFamily="18" charset="2"/>
              <a:buNone/>
            </a:pPr>
            <a:r>
              <a:rPr sz="1600" lang="en-US">
                <a:cs typeface="Arial" pitchFamily="34" charset="0"/>
              </a:rPr>
              <a:t>The </a:t>
            </a:r>
            <a:r>
              <a:rPr b="1" sz="1600" lang="en-US">
                <a:solidFill>
                  <a:srgbClr val="C00000"/>
                </a:solidFill>
                <a:cs typeface="Arial" pitchFamily="34" charset="0"/>
              </a:rPr>
              <a:t>most common </a:t>
            </a:r>
            <a:r>
              <a:rPr sz="1600" lang="en-US">
                <a:cs typeface="Arial" pitchFamily="34" charset="0"/>
              </a:rPr>
              <a:t>site of bleeding from a peptic ulcer is </a:t>
            </a:r>
            <a:r>
              <a:rPr b="1" sz="1600" lang="en-US">
                <a:solidFill>
                  <a:srgbClr val="C00000"/>
                </a:solidFill>
                <a:cs typeface="Arial" pitchFamily="34" charset="0"/>
              </a:rPr>
              <a:t>the duodenum</a:t>
            </a:r>
            <a:r>
              <a:rPr sz="1600" lang="en-US">
                <a:cs typeface="Arial" pitchFamily="34" charset="0"/>
              </a:rPr>
              <a:t>.</a:t>
            </a:r>
          </a:p>
          <a:p>
            <a:pPr algn="l" indent="0" marL="107950" rtl="0">
              <a:lnSpc>
                <a:spcPct val="80000"/>
              </a:lnSpc>
              <a:buFont typeface="Wingdings 3" pitchFamily="18" charset="2"/>
              <a:buNone/>
            </a:pPr>
            <a:endParaRPr sz="1600" lang="en-US">
              <a:cs typeface="Arial" pitchFamily="34" charset="0"/>
            </a:endParaRPr>
          </a:p>
          <a:p>
            <a:pPr algn="l" indent="0" marL="107950" rtl="0">
              <a:lnSpc>
                <a:spcPct val="80000"/>
              </a:lnSpc>
              <a:buFont typeface="Wingdings 3" pitchFamily="18" charset="2"/>
              <a:buNone/>
            </a:pPr>
            <a:r>
              <a:rPr sz="1600" lang="en-US">
                <a:cs typeface="Arial" pitchFamily="34" charset="0"/>
              </a:rPr>
              <a:t>the </a:t>
            </a:r>
            <a:r>
              <a:rPr b="1" sz="1600" lang="en-US">
                <a:solidFill>
                  <a:srgbClr val="C00000"/>
                </a:solidFill>
                <a:cs typeface="Arial" pitchFamily="34" charset="0"/>
              </a:rPr>
              <a:t>gastroduodenal artery</a:t>
            </a:r>
            <a:r>
              <a:rPr sz="1600" lang="en-US">
                <a:cs typeface="Arial" pitchFamily="34" charset="0"/>
              </a:rPr>
              <a:t>, which is commonly the source </a:t>
            </a:r>
            <a:r>
              <a:rPr b="1" sz="1600" lang="en-US">
                <a:solidFill>
                  <a:srgbClr val="C00000"/>
                </a:solidFill>
                <a:cs typeface="Arial" pitchFamily="34" charset="0"/>
              </a:rPr>
              <a:t>of major bleeding</a:t>
            </a:r>
            <a:r>
              <a:rPr sz="1600" lang="en-US">
                <a:cs typeface="Arial" pitchFamily="34" charset="0"/>
              </a:rPr>
              <a:t>.</a:t>
            </a:r>
          </a:p>
          <a:p>
            <a:pPr algn="l" indent="0" marL="107950" rtl="0">
              <a:lnSpc>
                <a:spcPct val="80000"/>
              </a:lnSpc>
              <a:buFont typeface="Wingdings 3" pitchFamily="18" charset="2"/>
              <a:buNone/>
            </a:pPr>
            <a:endParaRPr sz="1600" lang="en-US">
              <a:cs typeface="Arial" pitchFamily="34" charset="0"/>
            </a:endParaRPr>
          </a:p>
          <a:p>
            <a:pPr algn="l" indent="0" marL="107950" rtl="0">
              <a:lnSpc>
                <a:spcPct val="80000"/>
              </a:lnSpc>
              <a:buFont typeface="Wingdings 3" pitchFamily="18" charset="2"/>
              <a:buNone/>
            </a:pPr>
            <a:r>
              <a:rPr sz="1600" lang="en-US">
                <a:cs typeface="Arial" pitchFamily="34" charset="0"/>
              </a:rPr>
              <a:t>The ulcers causing the bleeding are usually found in the </a:t>
            </a:r>
            <a:r>
              <a:rPr b="1" sz="1600" lang="en-US">
                <a:solidFill>
                  <a:srgbClr val="C00000"/>
                </a:solidFill>
                <a:cs typeface="Arial" pitchFamily="34" charset="0"/>
              </a:rPr>
              <a:t>posterior or superior </a:t>
            </a:r>
            <a:r>
              <a:rPr sz="1600" lang="en-US">
                <a:cs typeface="Arial" pitchFamily="34" charset="0"/>
              </a:rPr>
              <a:t>aspect of the first part of duodenum. </a:t>
            </a:r>
          </a:p>
          <a:p>
            <a:pPr algn="l" indent="0" marL="107950" rtl="0">
              <a:lnSpc>
                <a:spcPct val="80000"/>
              </a:lnSpc>
              <a:buFont typeface="Wingdings 3" pitchFamily="18" charset="2"/>
              <a:buNone/>
            </a:pPr>
            <a:endParaRPr sz="1600" lang="en-US">
              <a:cs typeface="Arial" pitchFamily="34" charset="0"/>
            </a:endParaRPr>
          </a:p>
          <a:p>
            <a:pPr algn="l" indent="0" marL="107950" rtl="0">
              <a:lnSpc>
                <a:spcPct val="80000"/>
              </a:lnSpc>
              <a:buFont typeface="Wingdings 3" pitchFamily="18" charset="2"/>
              <a:buNone/>
            </a:pPr>
            <a:r>
              <a:rPr sz="1600" lang="en-US">
                <a:cs typeface="Arial" pitchFamily="34" charset="0"/>
              </a:rPr>
              <a:t>The situation in which there is both an </a:t>
            </a:r>
            <a:r>
              <a:rPr sz="1600" lang="en-US">
                <a:solidFill>
                  <a:srgbClr val="FF0000"/>
                </a:solidFill>
                <a:cs typeface="Arial" pitchFamily="34" charset="0"/>
              </a:rPr>
              <a:t>anterior </a:t>
            </a:r>
          </a:p>
          <a:p>
            <a:pPr algn="l" indent="0" marL="107950" rtl="0">
              <a:lnSpc>
                <a:spcPct val="80000"/>
              </a:lnSpc>
              <a:buFont typeface="Wingdings 3" pitchFamily="18" charset="2"/>
              <a:buNone/>
            </a:pPr>
            <a:r>
              <a:rPr sz="1600" lang="en-US">
                <a:cs typeface="Arial" pitchFamily="34" charset="0"/>
              </a:rPr>
              <a:t>and a </a:t>
            </a:r>
            <a:r>
              <a:rPr sz="1600" lang="en-US">
                <a:solidFill>
                  <a:srgbClr val="FF0000"/>
                </a:solidFill>
                <a:cs typeface="Arial" pitchFamily="34" charset="0"/>
              </a:rPr>
              <a:t>posterior</a:t>
            </a:r>
            <a:r>
              <a:rPr sz="1600" lang="en-US">
                <a:cs typeface="Arial" pitchFamily="34" charset="0"/>
              </a:rPr>
              <a:t> duodenal ulcer is referred to as </a:t>
            </a:r>
          </a:p>
          <a:p>
            <a:pPr algn="l" indent="0" marL="107950" rtl="0">
              <a:lnSpc>
                <a:spcPct val="80000"/>
              </a:lnSpc>
              <a:buFont typeface="Wingdings 3" pitchFamily="18" charset="2"/>
              <a:buNone/>
            </a:pPr>
            <a:r>
              <a:rPr b="1" sz="1600" lang="en-US">
                <a:solidFill>
                  <a:srgbClr val="FF0000"/>
                </a:solidFill>
                <a:cs typeface="Arial" pitchFamily="34" charset="0"/>
              </a:rPr>
              <a:t>‘kissing ulcers’. </a:t>
            </a:r>
          </a:p>
          <a:p>
            <a:pPr algn="l" indent="0" marL="107950" rtl="0">
              <a:lnSpc>
                <a:spcPct val="80000"/>
              </a:lnSpc>
              <a:buFont typeface="Wingdings 3" pitchFamily="18" charset="2"/>
              <a:buNone/>
            </a:pPr>
            <a:endParaRPr b="1" sz="1600" lang="en-US">
              <a:cs typeface="Arial" pitchFamily="34" charset="0"/>
            </a:endParaRPr>
          </a:p>
          <a:p>
            <a:pPr algn="l" indent="0" marL="107950" rtl="0">
              <a:lnSpc>
                <a:spcPct val="80000"/>
              </a:lnSpc>
              <a:buFont typeface="Wingdings 3" pitchFamily="18" charset="2"/>
              <a:buNone/>
            </a:pPr>
            <a:r>
              <a:rPr b="1" sz="1600" lang="en-US">
                <a:cs typeface="Arial" pitchFamily="34" charset="0"/>
              </a:rPr>
              <a:t>Anteriorly</a:t>
            </a:r>
            <a:r>
              <a:rPr sz="1600" lang="en-US">
                <a:cs typeface="Arial" pitchFamily="34" charset="0"/>
              </a:rPr>
              <a:t> placed ulcers tend to </a:t>
            </a:r>
          </a:p>
          <a:p>
            <a:pPr algn="l" indent="0" marL="107950" rtl="0">
              <a:lnSpc>
                <a:spcPct val="80000"/>
              </a:lnSpc>
              <a:buFont typeface="Wingdings 3" pitchFamily="18" charset="2"/>
              <a:buNone/>
            </a:pPr>
            <a:r>
              <a:rPr b="1" sz="1600" lang="en-US">
                <a:cs typeface="Arial" pitchFamily="34" charset="0"/>
              </a:rPr>
              <a:t>perforate</a:t>
            </a:r>
            <a:r>
              <a:rPr sz="1600" lang="en-US">
                <a:cs typeface="Arial" pitchFamily="34" charset="0"/>
              </a:rPr>
              <a:t> and, in contrast, </a:t>
            </a:r>
            <a:r>
              <a:rPr b="1" sz="1600" lang="en-US">
                <a:cs typeface="Arial" pitchFamily="34" charset="0"/>
              </a:rPr>
              <a:t>posterior</a:t>
            </a:r>
            <a:r>
              <a:rPr sz="1600" lang="en-US">
                <a:cs typeface="Arial" pitchFamily="34" charset="0"/>
              </a:rPr>
              <a:t> duodenal </a:t>
            </a:r>
          </a:p>
          <a:p>
            <a:pPr algn="l" indent="0" marL="107950" rtl="0">
              <a:lnSpc>
                <a:spcPct val="80000"/>
              </a:lnSpc>
              <a:buFont typeface="Wingdings 3" pitchFamily="18" charset="2"/>
              <a:buNone/>
            </a:pPr>
            <a:r>
              <a:rPr sz="1600" lang="en-US">
                <a:cs typeface="Arial" pitchFamily="34" charset="0"/>
              </a:rPr>
              <a:t>ulcers tend to </a:t>
            </a:r>
            <a:r>
              <a:rPr b="1" sz="1600" lang="en-US">
                <a:cs typeface="Arial" pitchFamily="34" charset="0"/>
              </a:rPr>
              <a:t>bleed</a:t>
            </a:r>
            <a:r>
              <a:rPr sz="1600" lang="en-US">
                <a:cs typeface="Arial" pitchFamily="34" charset="0"/>
              </a:rPr>
              <a:t>, sometimes by eroding into </a:t>
            </a:r>
            <a:r>
              <a:rPr sz="1600" lang="en-US">
                <a:solidFill>
                  <a:srgbClr val="FF0000"/>
                </a:solidFill>
                <a:cs typeface="Arial" pitchFamily="34" charset="0"/>
              </a:rPr>
              <a:t>the gastroduodenal artery.</a:t>
            </a:r>
          </a:p>
          <a:p>
            <a:pPr algn="l" indent="0" marL="107950" rtl="0">
              <a:lnSpc>
                <a:spcPct val="80000"/>
              </a:lnSpc>
              <a:buFont typeface="Wingdings 3" pitchFamily="18" charset="2"/>
              <a:buNone/>
            </a:pPr>
            <a:endParaRPr sz="1600" lang="en-US">
              <a:solidFill>
                <a:srgbClr val="FF0000"/>
              </a:solidFill>
              <a:cs typeface="Arial" pitchFamily="34" charset="0"/>
            </a:endParaRPr>
          </a:p>
          <a:p>
            <a:pPr algn="l" indent="0" marL="107950" rtl="0">
              <a:lnSpc>
                <a:spcPct val="80000"/>
              </a:lnSpc>
              <a:buFont typeface="Wingdings 3" pitchFamily="18" charset="2"/>
              <a:buNone/>
            </a:pPr>
            <a:endParaRPr sz="1600" lang="en-US">
              <a:cs typeface="Arial" pitchFamily="34" charset="0"/>
            </a:endParaRPr>
          </a:p>
          <a:p>
            <a:pPr algn="l" indent="0" marL="107950" rtl="0">
              <a:lnSpc>
                <a:spcPct val="80000"/>
              </a:lnSpc>
              <a:buFont typeface="Wingdings 3" pitchFamily="18" charset="2"/>
              <a:buNone/>
            </a:pPr>
            <a:endParaRPr sz="1600" lang="en-GB">
              <a:cs typeface="Arial" pitchFamily="34" charset="0"/>
            </a:endParaRPr>
          </a:p>
        </p:txBody>
      </p:sp>
      <p:pic>
        <p:nvPicPr>
          <p:cNvPr id="2097165" name="عنصر نائب للمحتوى 3"/>
          <p:cNvPicPr>
            <a:picLocks noChangeAspect="1"/>
          </p:cNvPicPr>
          <p:nvPr/>
        </p:nvPicPr>
        <p:blipFill>
          <a:blip xmlns:r="http://schemas.openxmlformats.org/officeDocument/2006/relationships" r:embed="rId1"/>
          <a:srcRect/>
          <a:stretch>
            <a:fillRect/>
          </a:stretch>
        </p:blipFill>
        <p:spPr bwMode="auto">
          <a:xfrm>
            <a:off x="5076825" y="981075"/>
            <a:ext cx="3810000" cy="3095625"/>
          </a:xfrm>
          <a:prstGeom prst="rect"/>
          <a:noFill/>
          <a:ln w="9525">
            <a:noFill/>
            <a:miter lim="800000"/>
            <a:headEnd/>
            <a:tailEnd/>
          </a:ln>
        </p:spPr>
      </p:pic>
      <p:pic>
        <p:nvPicPr>
          <p:cNvPr id="2097166" name="Picture 2" descr="نتيجة بحث الصور عن ‪kissing duodenal ulcers endoscopy‬‏"/>
          <p:cNvPicPr>
            <a:picLocks noChangeAspect="1" noChangeArrowheads="1"/>
          </p:cNvPicPr>
          <p:nvPr/>
        </p:nvPicPr>
        <p:blipFill>
          <a:blip xmlns:r="http://schemas.openxmlformats.org/officeDocument/2006/relationships" r:embed="rId2"/>
          <a:srcRect/>
          <a:stretch>
            <a:fillRect/>
          </a:stretch>
        </p:blipFill>
        <p:spPr bwMode="auto">
          <a:xfrm>
            <a:off x="5267325" y="3954463"/>
            <a:ext cx="3429000" cy="2903537"/>
          </a:xfrm>
          <a:prstGeom prst="rect"/>
          <a:noFill/>
          <a:ln w="9525">
            <a:noFill/>
            <a:miter lim="800000"/>
            <a:headEnd/>
            <a:tailEnd/>
          </a:ln>
        </p:spPr>
      </p:pic>
    </p:spTree>
  </p:cSld>
  <p:clrMapOvr>
    <a:masterClrMapping/>
  </p:clrMapOvr>
  <p:transition spd="med">
    <p:fade/>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10" presetSubtype="0">
                                  <p:stCondLst>
                                    <p:cond delay="0"/>
                                  </p:stCondLst>
                                  <p:childTnLst>
                                    <p:set>
                                      <p:cBhvr>
                                        <p:cTn dur="1" fill="hold" id="6">
                                          <p:stCondLst>
                                            <p:cond delay="0"/>
                                          </p:stCondLst>
                                        </p:cTn>
                                        <p:tgtEl>
                                          <p:spTgt spid="1048632">
                                            <p:txEl>
                                              <p:pRg st="1" end="1"/>
                                            </p:txEl>
                                          </p:spTgt>
                                        </p:tgtEl>
                                        <p:attrNameLst>
                                          <p:attrName>style.visibility</p:attrName>
                                        </p:attrNameLst>
                                      </p:cBhvr>
                                      <p:to>
                                        <p:strVal val="visible"/>
                                      </p:to>
                                    </p:set>
                                    <p:animEffect transition="in" filter="fade">
                                      <p:cBhvr>
                                        <p:cTn dur="500" id="7"/>
                                        <p:tgtEl>
                                          <p:spTgt spid="1048632">
                                            <p:txEl>
                                              <p:pRg st="1" end="1"/>
                                            </p:txEl>
                                          </p:spTgt>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1" presetSubtype="0">
                                  <p:stCondLst>
                                    <p:cond delay="0"/>
                                  </p:stCondLst>
                                  <p:childTnLst>
                                    <p:set>
                                      <p:cBhvr>
                                        <p:cTn dur="1" fill="hold" id="11">
                                          <p:stCondLst>
                                            <p:cond delay="0"/>
                                          </p:stCondLst>
                                        </p:cTn>
                                        <p:tgtEl>
                                          <p:spTgt spid="1048632">
                                            <p:txEl>
                                              <p:pRg st="3" end="3"/>
                                            </p:txEl>
                                          </p:spTgt>
                                        </p:tgtEl>
                                        <p:attrNameLst>
                                          <p:attrName>style.visibility</p:attrName>
                                        </p:attrNameLst>
                                      </p:cBhvr>
                                      <p:to>
                                        <p:strVal val="visible"/>
                                      </p:to>
                                    </p:set>
                                  </p:childTnLst>
                                </p:cTn>
                              </p:par>
                            </p:childTnLst>
                          </p:cTn>
                        </p:par>
                      </p:childTnLst>
                    </p:cTn>
                  </p:par>
                  <p:par>
                    <p:cTn fill="hold" id="12">
                      <p:stCondLst>
                        <p:cond delay="indefinite"/>
                      </p:stCondLst>
                      <p:childTnLst>
                        <p:par>
                          <p:cTn fill="hold" id="13">
                            <p:stCondLst>
                              <p:cond delay="0"/>
                            </p:stCondLst>
                            <p:childTnLst>
                              <p:par>
                                <p:cTn fill="hold" id="14" nodeType="clickEffect" presetClass="entr" presetID="1" presetSubtype="0">
                                  <p:stCondLst>
                                    <p:cond delay="0"/>
                                  </p:stCondLst>
                                  <p:childTnLst>
                                    <p:set>
                                      <p:cBhvr>
                                        <p:cTn dur="1" fill="hold" id="15">
                                          <p:stCondLst>
                                            <p:cond delay="0"/>
                                          </p:stCondLst>
                                        </p:cTn>
                                        <p:tgtEl>
                                          <p:spTgt spid="1048632">
                                            <p:txEl>
                                              <p:pRg st="5" end="5"/>
                                            </p:txEl>
                                          </p:spTgt>
                                        </p:tgtEl>
                                        <p:attrNameLst>
                                          <p:attrName>style.visibility</p:attrName>
                                        </p:attrNameLst>
                                      </p:cBhvr>
                                      <p:to>
                                        <p:strVal val="visible"/>
                                      </p:to>
                                    </p:set>
                                  </p:childTnLst>
                                </p:cTn>
                              </p:par>
                            </p:childTnLst>
                          </p:cTn>
                        </p:par>
                      </p:childTnLst>
                    </p:cTn>
                  </p:par>
                  <p:par>
                    <p:cTn fill="hold" id="16">
                      <p:stCondLst>
                        <p:cond delay="indefinite"/>
                      </p:stCondLst>
                      <p:childTnLst>
                        <p:par>
                          <p:cTn fill="hold" id="17">
                            <p:stCondLst>
                              <p:cond delay="0"/>
                            </p:stCondLst>
                            <p:childTnLst>
                              <p:par>
                                <p:cTn fill="hold" id="18" nodeType="clickEffect" presetClass="entr" presetID="1" presetSubtype="0">
                                  <p:stCondLst>
                                    <p:cond delay="0"/>
                                  </p:stCondLst>
                                  <p:childTnLst>
                                    <p:set>
                                      <p:cBhvr>
                                        <p:cTn dur="1" fill="hold" id="19">
                                          <p:stCondLst>
                                            <p:cond delay="0"/>
                                          </p:stCondLst>
                                        </p:cTn>
                                        <p:tgtEl>
                                          <p:spTgt spid="1048632">
                                            <p:txEl>
                                              <p:pRg st="7" end="7"/>
                                            </p:txEl>
                                          </p:spTgt>
                                        </p:tgtEl>
                                        <p:attrNameLst>
                                          <p:attrName>style.visibility</p:attrName>
                                        </p:attrNameLst>
                                      </p:cBhvr>
                                      <p:to>
                                        <p:strVal val="visible"/>
                                      </p:to>
                                    </p:set>
                                  </p:childTnLst>
                                </p:cTn>
                              </p:par>
                              <p:par>
                                <p:cTn fill="hold" id="20" nodeType="withEffect" presetClass="entr" presetID="1" presetSubtype="0">
                                  <p:stCondLst>
                                    <p:cond delay="0"/>
                                  </p:stCondLst>
                                  <p:childTnLst>
                                    <p:set>
                                      <p:cBhvr>
                                        <p:cTn dur="1" fill="hold" id="21">
                                          <p:stCondLst>
                                            <p:cond delay="0"/>
                                          </p:stCondLst>
                                        </p:cTn>
                                        <p:tgtEl>
                                          <p:spTgt spid="1048632">
                                            <p:txEl>
                                              <p:pRg st="8" end="8"/>
                                            </p:txEl>
                                          </p:spTgt>
                                        </p:tgtEl>
                                        <p:attrNameLst>
                                          <p:attrName>style.visibility</p:attrName>
                                        </p:attrNameLst>
                                      </p:cBhvr>
                                      <p:to>
                                        <p:strVal val="visible"/>
                                      </p:to>
                                    </p:set>
                                  </p:childTnLst>
                                </p:cTn>
                              </p:par>
                              <p:par>
                                <p:cTn fill="hold" id="22" nodeType="withEffect" presetClass="entr" presetID="1" presetSubtype="0">
                                  <p:stCondLst>
                                    <p:cond delay="0"/>
                                  </p:stCondLst>
                                  <p:childTnLst>
                                    <p:set>
                                      <p:cBhvr>
                                        <p:cTn dur="1" fill="hold" id="23">
                                          <p:stCondLst>
                                            <p:cond delay="0"/>
                                          </p:stCondLst>
                                        </p:cTn>
                                        <p:tgtEl>
                                          <p:spTgt spid="1048632">
                                            <p:txEl>
                                              <p:pRg st="9" end="9"/>
                                            </p:txEl>
                                          </p:spTgt>
                                        </p:tgtEl>
                                        <p:attrNameLst>
                                          <p:attrName>style.visibility</p:attrName>
                                        </p:attrNameLst>
                                      </p:cBhvr>
                                      <p:to>
                                        <p:strVal val="visible"/>
                                      </p:to>
                                    </p:set>
                                  </p:childTnLst>
                                </p:cTn>
                              </p:par>
                            </p:childTnLst>
                          </p:cTn>
                        </p:par>
                      </p:childTnLst>
                    </p:cTn>
                  </p:par>
                  <p:par>
                    <p:cTn fill="hold" id="24">
                      <p:stCondLst>
                        <p:cond delay="indefinite"/>
                      </p:stCondLst>
                      <p:childTnLst>
                        <p:par>
                          <p:cTn fill="hold" id="25">
                            <p:stCondLst>
                              <p:cond delay="0"/>
                            </p:stCondLst>
                            <p:childTnLst>
                              <p:par>
                                <p:cTn fill="hold" id="26" nodeType="clickEffect" presetClass="entr" presetID="1" presetSubtype="0">
                                  <p:stCondLst>
                                    <p:cond delay="0"/>
                                  </p:stCondLst>
                                  <p:childTnLst>
                                    <p:set>
                                      <p:cBhvr>
                                        <p:cTn dur="1" fill="hold" id="27">
                                          <p:stCondLst>
                                            <p:cond delay="0"/>
                                          </p:stCondLst>
                                        </p:cTn>
                                        <p:tgtEl>
                                          <p:spTgt spid="1048632">
                                            <p:txEl>
                                              <p:pRg st="11" end="11"/>
                                            </p:txEl>
                                          </p:spTgt>
                                        </p:tgtEl>
                                        <p:attrNameLst>
                                          <p:attrName>style.visibility</p:attrName>
                                        </p:attrNameLst>
                                      </p:cBhvr>
                                      <p:to>
                                        <p:strVal val="visible"/>
                                      </p:to>
                                    </p:set>
                                  </p:childTnLst>
                                </p:cTn>
                              </p:par>
                              <p:par>
                                <p:cTn fill="hold" id="28" nodeType="withEffect" presetClass="entr" presetID="1" presetSubtype="0">
                                  <p:stCondLst>
                                    <p:cond delay="0"/>
                                  </p:stCondLst>
                                  <p:childTnLst>
                                    <p:set>
                                      <p:cBhvr>
                                        <p:cTn dur="1" fill="hold" id="29">
                                          <p:stCondLst>
                                            <p:cond delay="0"/>
                                          </p:stCondLst>
                                        </p:cTn>
                                        <p:tgtEl>
                                          <p:spTgt spid="1048632">
                                            <p:txEl>
                                              <p:pRg st="12" end="12"/>
                                            </p:txEl>
                                          </p:spTgt>
                                        </p:tgtEl>
                                        <p:attrNameLst>
                                          <p:attrName>style.visibility</p:attrName>
                                        </p:attrNameLst>
                                      </p:cBhvr>
                                      <p:to>
                                        <p:strVal val="visible"/>
                                      </p:to>
                                    </p:set>
                                  </p:childTnLst>
                                </p:cTn>
                              </p:par>
                              <p:par>
                                <p:cTn fill="hold" id="30" nodeType="withEffect" presetClass="entr" presetID="1" presetSubtype="0">
                                  <p:stCondLst>
                                    <p:cond delay="0"/>
                                  </p:stCondLst>
                                  <p:childTnLst>
                                    <p:set>
                                      <p:cBhvr>
                                        <p:cTn dur="1" fill="hold" id="31">
                                          <p:stCondLst>
                                            <p:cond delay="0"/>
                                          </p:stCondLst>
                                        </p:cTn>
                                        <p:tgtEl>
                                          <p:spTgt spid="104863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13" name=""/>
        <p:cNvGrpSpPr/>
        <p:nvPr/>
      </p:nvGrpSpPr>
      <p:grpSpPr>
        <a:xfrm>
          <a:off x="0" y="0"/>
          <a:ext cx="0" cy="0"/>
          <a:chOff x="0" y="0"/>
          <a:chExt cx="0" cy="0"/>
        </a:xfrm>
      </p:grpSpPr>
      <p:pic>
        <p:nvPicPr>
          <p:cNvPr id="2097167" name="Content Placeholder 3" descr="imgUlcers2.gif"/>
          <p:cNvPicPr>
            <a:picLocks noChangeAspect="1" noGrp="1"/>
          </p:cNvPicPr>
          <p:nvPr>
            <p:ph idx="1"/>
          </p:nvPr>
        </p:nvPicPr>
        <p:blipFill>
          <a:blip xmlns:r="http://schemas.openxmlformats.org/officeDocument/2006/relationships" r:embed="rId1"/>
          <a:srcRect/>
          <a:stretch>
            <a:fillRect/>
          </a:stretch>
        </p:blipFill>
        <p:spPr>
          <a:xfrm>
            <a:off x="1214438" y="1498600"/>
            <a:ext cx="6357937" cy="4643438"/>
          </a:xfrm>
        </p:spPr>
      </p:pic>
      <p:sp>
        <p:nvSpPr>
          <p:cNvPr id="1048633" name="Title 1"/>
          <p:cNvSpPr>
            <a:spLocks noGrp="1"/>
          </p:cNvSpPr>
          <p:nvPr>
            <p:ph type="title"/>
          </p:nvPr>
        </p:nvSpPr>
        <p:spPr/>
        <p:txBody>
          <a:bodyPr/>
          <a:p>
            <a:pPr eaLnBrk="1" fontAlgn="auto" hangingPunct="1">
              <a:spcAft>
                <a:spcPts val="0"/>
              </a:spcAft>
            </a:pPr>
            <a:endParaRPr lang="ar-JO">
              <a:solidFill>
                <a:srgbClr val="7B9899"/>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14" name=""/>
        <p:cNvGrpSpPr/>
        <p:nvPr/>
      </p:nvGrpSpPr>
      <p:grpSpPr>
        <a:xfrm>
          <a:off x="0" y="0"/>
          <a:ext cx="0" cy="0"/>
          <a:chOff x="0" y="0"/>
          <a:chExt cx="0" cy="0"/>
        </a:xfrm>
      </p:grpSpPr>
      <p:sp>
        <p:nvSpPr>
          <p:cNvPr id="1048634" name="Title 1"/>
          <p:cNvSpPr>
            <a:spLocks noGrp="1"/>
          </p:cNvSpPr>
          <p:nvPr>
            <p:ph type="title"/>
          </p:nvPr>
        </p:nvSpPr>
        <p:spPr/>
        <p:txBody>
          <a:bodyPr>
            <a:normAutofit fontScale="90000"/>
          </a:bodyPr>
          <a:p>
            <a:r>
              <a:rPr dirty="0" sz="4000" lang="en-GB">
                <a:cs typeface="Arial" charset="0"/>
              </a:rPr>
              <a:t>Gastric ulcers:</a:t>
            </a:r>
            <a:br>
              <a:rPr dirty="0" sz="4000" lang="en-GB">
                <a:cs typeface="Arial" charset="0"/>
              </a:rPr>
            </a:br>
            <a:endParaRPr dirty="0" lang="en-US"/>
          </a:p>
        </p:txBody>
      </p:sp>
      <p:sp>
        <p:nvSpPr>
          <p:cNvPr id="1048635" name="Content Placeholder 2"/>
          <p:cNvSpPr>
            <a:spLocks noGrp="1"/>
          </p:cNvSpPr>
          <p:nvPr>
            <p:ph idx="1"/>
          </p:nvPr>
        </p:nvSpPr>
        <p:spPr/>
        <p:txBody>
          <a:bodyPr numCol="2"/>
          <a:p>
            <a:pPr>
              <a:lnSpc>
                <a:spcPct val="80000"/>
              </a:lnSpc>
            </a:pPr>
            <a:endParaRPr dirty="0" sz="3600" lang="en-GB">
              <a:cs typeface="Arial" charset="0"/>
            </a:endParaRPr>
          </a:p>
          <a:p>
            <a:pPr algn="l" rtl="0">
              <a:lnSpc>
                <a:spcPct val="80000"/>
              </a:lnSpc>
            </a:pPr>
            <a:r>
              <a:rPr dirty="0" lang="en-US">
                <a:cs typeface="Arial" charset="0"/>
              </a:rPr>
              <a:t>Large chronic ulcers may erode posteriorly into the pancreas and, on other occasions, into major vessels such as the </a:t>
            </a:r>
            <a:r>
              <a:rPr dirty="0" lang="en-US">
                <a:solidFill>
                  <a:srgbClr val="FF0000"/>
                </a:solidFill>
                <a:cs typeface="Arial" charset="0"/>
              </a:rPr>
              <a:t>splenic artery</a:t>
            </a:r>
            <a:r>
              <a:rPr dirty="0" lang="en-US">
                <a:cs typeface="Arial" charset="0"/>
              </a:rPr>
              <a:t>.</a:t>
            </a:r>
            <a:endParaRPr dirty="0" lang="en-US"/>
          </a:p>
          <a:p>
            <a:pPr algn="l" indent="0" marL="109537">
              <a:lnSpc>
                <a:spcPct val="80000"/>
              </a:lnSpc>
              <a:buFont typeface="Wingdings 3" pitchFamily="18" charset="2"/>
              <a:buNone/>
            </a:pPr>
            <a:endParaRPr dirty="0" lang="en-US"/>
          </a:p>
        </p:txBody>
      </p:sp>
      <p:pic>
        <p:nvPicPr>
          <p:cNvPr id="2097168" name="Picture 2" descr="صورة ذات صلة"/>
          <p:cNvPicPr>
            <a:picLocks noChangeAspect="1" noChangeArrowheads="1"/>
          </p:cNvPicPr>
          <p:nvPr/>
        </p:nvPicPr>
        <p:blipFill>
          <a:blip xmlns:r="http://schemas.openxmlformats.org/officeDocument/2006/relationships" r:embed="rId1"/>
          <a:srcRect/>
          <a:stretch>
            <a:fillRect/>
          </a:stretch>
        </p:blipFill>
        <p:spPr bwMode="auto">
          <a:xfrm>
            <a:off x="5076825" y="333375"/>
            <a:ext cx="3959225" cy="3838575"/>
          </a:xfrm>
          <a:prstGeom prst="rect"/>
          <a:noFill/>
          <a:ln w="9525">
            <a:noFill/>
            <a:miter lim="800000"/>
            <a:headEnd/>
            <a:tailEnd/>
          </a:ln>
        </p:spPr>
      </p:pic>
      <p:pic>
        <p:nvPicPr>
          <p:cNvPr id="2097169" name="Picture 2"/>
          <p:cNvPicPr>
            <a:picLocks noChangeAspect="1" noChangeArrowheads="1"/>
          </p:cNvPicPr>
          <p:nvPr/>
        </p:nvPicPr>
        <p:blipFill>
          <a:blip xmlns:r="http://schemas.openxmlformats.org/officeDocument/2006/relationships" r:embed="rId2"/>
          <a:srcRect/>
          <a:stretch>
            <a:fillRect/>
          </a:stretch>
        </p:blipFill>
        <p:spPr bwMode="auto">
          <a:xfrm>
            <a:off x="5292725" y="4014788"/>
            <a:ext cx="3527425" cy="2843212"/>
          </a:xfrm>
          <a:prstGeom prst="rect"/>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15" name=""/>
        <p:cNvGrpSpPr/>
        <p:nvPr/>
      </p:nvGrpSpPr>
      <p:grpSpPr>
        <a:xfrm>
          <a:off x="0" y="0"/>
          <a:ext cx="0" cy="0"/>
          <a:chOff x="0" y="0"/>
          <a:chExt cx="0" cy="0"/>
        </a:xfrm>
      </p:grpSpPr>
      <p:sp>
        <p:nvSpPr>
          <p:cNvPr id="1048636" name="Title 1"/>
          <p:cNvSpPr>
            <a:spLocks noGrp="1"/>
          </p:cNvSpPr>
          <p:nvPr>
            <p:ph type="title"/>
          </p:nvPr>
        </p:nvSpPr>
        <p:spPr>
          <a:xfrm>
            <a:off x="1435608" y="685800"/>
            <a:ext cx="7498080" cy="731838"/>
          </a:xfrm>
        </p:spPr>
        <p:txBody>
          <a:bodyPr/>
          <a:p>
            <a:r>
              <a:rPr dirty="0" lang="en-US"/>
              <a:t>Investigations:</a:t>
            </a:r>
          </a:p>
        </p:txBody>
      </p:sp>
      <p:sp>
        <p:nvSpPr>
          <p:cNvPr id="1048637" name="Content Placeholder 2"/>
          <p:cNvSpPr>
            <a:spLocks noGrp="1"/>
          </p:cNvSpPr>
          <p:nvPr>
            <p:ph idx="1"/>
          </p:nvPr>
        </p:nvSpPr>
        <p:spPr/>
        <p:txBody>
          <a:bodyPr/>
          <a:p>
            <a:pPr algn="l" indent="-514350" marL="514350" rtl="0">
              <a:buFont typeface="+mj-lt"/>
              <a:buAutoNum type="arabicPeriod"/>
            </a:pPr>
            <a:endParaRPr dirty="0" lang="en-US"/>
          </a:p>
          <a:p>
            <a:pPr algn="l" rtl="0"/>
            <a:r>
              <a:rPr dirty="0" lang="en-US"/>
              <a:t>CBC</a:t>
            </a:r>
          </a:p>
          <a:p>
            <a:pPr algn="l" rtl="0"/>
            <a:r>
              <a:rPr dirty="0" lang="en-US"/>
              <a:t>Examination of stool </a:t>
            </a:r>
          </a:p>
          <a:p>
            <a:pPr algn="l" rtl="0"/>
            <a:r>
              <a:rPr dirty="0" lang="en-US"/>
              <a:t>Endoscopy ( diagnostic accuracy &gt;95%)</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1" presetSubtype="0">
                                  <p:stCondLst>
                                    <p:cond delay="0"/>
                                  </p:stCondLst>
                                  <p:childTnLst>
                                    <p:set>
                                      <p:cBhvr>
                                        <p:cTn dur="1" fill="hold" id="6">
                                          <p:stCondLst>
                                            <p:cond delay="0"/>
                                          </p:stCondLst>
                                        </p:cTn>
                                        <p:tgtEl>
                                          <p:spTgt spid="1048637">
                                            <p:txEl>
                                              <p:pRg st="1" end="1"/>
                                            </p:txEl>
                                          </p:spTgt>
                                        </p:tgtEl>
                                        <p:attrNameLst>
                                          <p:attrName>style.visibility</p:attrName>
                                        </p:attrNameLst>
                                      </p:cBhvr>
                                      <p:to>
                                        <p:strVal val="visible"/>
                                      </p:to>
                                    </p:set>
                                  </p:childTnLst>
                                </p:cTn>
                              </p:par>
                            </p:childTnLst>
                          </p:cTn>
                        </p:par>
                      </p:childTnLst>
                    </p:cTn>
                  </p:par>
                  <p:par>
                    <p:cTn fill="hold" id="7">
                      <p:stCondLst>
                        <p:cond delay="indefinite"/>
                      </p:stCondLst>
                      <p:childTnLst>
                        <p:par>
                          <p:cTn fill="hold" id="8">
                            <p:stCondLst>
                              <p:cond delay="0"/>
                            </p:stCondLst>
                            <p:childTnLst>
                              <p:par>
                                <p:cTn fill="hold" id="9" nodeType="clickEffect" presetClass="entr" presetID="1" presetSubtype="0">
                                  <p:stCondLst>
                                    <p:cond delay="0"/>
                                  </p:stCondLst>
                                  <p:childTnLst>
                                    <p:set>
                                      <p:cBhvr>
                                        <p:cTn dur="1" fill="hold" id="10">
                                          <p:stCondLst>
                                            <p:cond delay="0"/>
                                          </p:stCondLst>
                                        </p:cTn>
                                        <p:tgtEl>
                                          <p:spTgt spid="1048637">
                                            <p:txEl>
                                              <p:pRg st="2" end="2"/>
                                            </p:txEl>
                                          </p:spTgt>
                                        </p:tgtEl>
                                        <p:attrNameLst>
                                          <p:attrName>style.visibility</p:attrName>
                                        </p:attrNameLst>
                                      </p:cBhvr>
                                      <p:to>
                                        <p:strVal val="visible"/>
                                      </p:to>
                                    </p:set>
                                  </p:childTnLst>
                                </p:cTn>
                              </p:par>
                            </p:childTnLst>
                          </p:cTn>
                        </p:par>
                      </p:childTnLst>
                    </p:cTn>
                  </p:par>
                  <p:par>
                    <p:cTn fill="hold" id="11">
                      <p:stCondLst>
                        <p:cond delay="indefinite"/>
                      </p:stCondLst>
                      <p:childTnLst>
                        <p:par>
                          <p:cTn fill="hold" id="12">
                            <p:stCondLst>
                              <p:cond delay="0"/>
                            </p:stCondLst>
                            <p:childTnLst>
                              <p:par>
                                <p:cTn fill="hold" id="13" nodeType="clickEffect" presetClass="entr" presetID="1" presetSubtype="0">
                                  <p:stCondLst>
                                    <p:cond delay="0"/>
                                  </p:stCondLst>
                                  <p:childTnLst>
                                    <p:set>
                                      <p:cBhvr>
                                        <p:cTn dur="1" fill="hold" id="14">
                                          <p:stCondLst>
                                            <p:cond delay="0"/>
                                          </p:stCondLst>
                                        </p:cTn>
                                        <p:tgtEl>
                                          <p:spTgt spid="104863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18" name=""/>
        <p:cNvGrpSpPr/>
        <p:nvPr/>
      </p:nvGrpSpPr>
      <p:grpSpPr>
        <a:xfrm>
          <a:off x="0" y="0"/>
          <a:ext cx="0" cy="0"/>
          <a:chOff x="0" y="0"/>
          <a:chExt cx="0" cy="0"/>
        </a:xfrm>
      </p:grpSpPr>
      <p:sp>
        <p:nvSpPr>
          <p:cNvPr id="1048641" name="Title 1"/>
          <p:cNvSpPr>
            <a:spLocks noGrp="1"/>
          </p:cNvSpPr>
          <p:nvPr>
            <p:ph type="title"/>
          </p:nvPr>
        </p:nvSpPr>
        <p:spPr/>
        <p:txBody>
          <a:bodyPr/>
          <a:p>
            <a:pPr algn="ctr"/>
            <a:r>
              <a:rPr dirty="0" lang="en-US"/>
              <a:t>endoscopy</a:t>
            </a:r>
          </a:p>
        </p:txBody>
      </p:sp>
      <p:sp>
        <p:nvSpPr>
          <p:cNvPr id="1048642" name="Content Placeholder 2"/>
          <p:cNvSpPr>
            <a:spLocks noGrp="1"/>
          </p:cNvSpPr>
          <p:nvPr>
            <p:ph idx="1"/>
          </p:nvPr>
        </p:nvSpPr>
        <p:spPr/>
        <p:txBody>
          <a:bodyPr/>
          <a:p>
            <a:pPr algn="l" rtl="0"/>
            <a:r>
              <a:rPr lang="en-US"/>
              <a:t>Therapeutic endoscopy can achieve hemostasis in approximately 70% of cases, with the best evidence supporting a combination of adrenaline injection with heater probe and/or clips.</a:t>
            </a:r>
          </a:p>
          <a:p>
            <a:pPr algn="l"/>
            <a:endParaRPr lang="en-US"/>
          </a:p>
        </p:txBody>
      </p:sp>
      <p:pic>
        <p:nvPicPr>
          <p:cNvPr id="2097170" name="Picture 3" descr="bleeding pu Rx.jpg"/>
          <p:cNvPicPr>
            <a:picLocks noChangeAspect="1"/>
          </p:cNvPicPr>
          <p:nvPr/>
        </p:nvPicPr>
        <p:blipFill>
          <a:blip xmlns:r="http://schemas.openxmlformats.org/officeDocument/2006/relationships" r:embed="rId1"/>
          <a:srcRect/>
          <a:stretch>
            <a:fillRect/>
          </a:stretch>
        </p:blipFill>
        <p:spPr bwMode="auto">
          <a:xfrm>
            <a:off x="1066800" y="4114800"/>
            <a:ext cx="4114800" cy="2743200"/>
          </a:xfrm>
          <a:prstGeom prst="rect"/>
          <a:noFill/>
          <a:ln w="9525">
            <a:noFill/>
            <a:miter lim="800000"/>
            <a:headEnd/>
            <a:tailEnd/>
          </a:ln>
        </p:spPr>
      </p:pic>
      <p:pic>
        <p:nvPicPr>
          <p:cNvPr id="2097171" name="Picture 4" descr="clips.jpg"/>
          <p:cNvPicPr>
            <a:picLocks noChangeAspect="1"/>
          </p:cNvPicPr>
          <p:nvPr/>
        </p:nvPicPr>
        <p:blipFill>
          <a:blip xmlns:r="http://schemas.openxmlformats.org/officeDocument/2006/relationships" r:embed="rId2"/>
          <a:srcRect/>
          <a:stretch>
            <a:fillRect/>
          </a:stretch>
        </p:blipFill>
        <p:spPr bwMode="auto">
          <a:xfrm>
            <a:off x="5334000" y="4248150"/>
            <a:ext cx="3810000" cy="2609850"/>
          </a:xfrm>
          <a:prstGeom prst="rect"/>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22" name=""/>
        <p:cNvGrpSpPr/>
        <p:nvPr/>
      </p:nvGrpSpPr>
      <p:grpSpPr>
        <a:xfrm>
          <a:off x="0" y="0"/>
          <a:ext cx="0" cy="0"/>
          <a:chOff x="0" y="0"/>
          <a:chExt cx="0" cy="0"/>
        </a:xfrm>
      </p:grpSpPr>
      <p:sp>
        <p:nvSpPr>
          <p:cNvPr id="1048649" name="Content Placeholder 2"/>
          <p:cNvSpPr>
            <a:spLocks noGrp="1"/>
          </p:cNvSpPr>
          <p:nvPr>
            <p:ph idx="4294967295"/>
          </p:nvPr>
        </p:nvSpPr>
        <p:spPr>
          <a:xfrm>
            <a:off x="0" y="1600200"/>
            <a:ext cx="8229600" cy="4525963"/>
          </a:xfrm>
        </p:spPr>
        <p:txBody>
          <a:bodyPr>
            <a:normAutofit/>
          </a:bodyPr>
          <a:p>
            <a:pPr algn="l" eaLnBrk="1" hangingPunct="1" indent="0" marL="109537" rtl="0">
              <a:lnSpc>
                <a:spcPct val="80000"/>
              </a:lnSpc>
              <a:buFont typeface="Wingdings 3" pitchFamily="18" charset="2"/>
              <a:buNone/>
            </a:pPr>
            <a:endParaRPr dirty="0" sz="2600" lang="en-GB">
              <a:cs typeface="Arial" charset="0"/>
            </a:endParaRPr>
          </a:p>
          <a:p>
            <a:pPr algn="l" eaLnBrk="1" hangingPunct="1" indent="0" marL="109537" rtl="0">
              <a:lnSpc>
                <a:spcPct val="80000"/>
              </a:lnSpc>
              <a:buFont typeface="Wingdings 3" pitchFamily="18" charset="2"/>
              <a:buNone/>
            </a:pPr>
            <a:r>
              <a:rPr dirty="0" sz="3000" i="1" lang="en-US">
                <a:cs typeface="Arial" charset="0"/>
              </a:rPr>
              <a:t>Medical and minimally interventional treatments: </a:t>
            </a:r>
          </a:p>
          <a:p>
            <a:pPr algn="l" eaLnBrk="1" hangingPunct="1" rtl="0">
              <a:lnSpc>
                <a:spcPct val="80000"/>
              </a:lnSpc>
            </a:pPr>
            <a:endParaRPr dirty="0" lang="en-US">
              <a:cs typeface="Arial" charset="0"/>
            </a:endParaRPr>
          </a:p>
          <a:p>
            <a:pPr algn="l" eaLnBrk="1" hangingPunct="1" rtl="0">
              <a:lnSpc>
                <a:spcPct val="80000"/>
              </a:lnSpc>
            </a:pPr>
            <a:r>
              <a:rPr dirty="0" lang="en-US">
                <a:cs typeface="Arial" charset="0"/>
              </a:rPr>
              <a:t>Medical treatment has </a:t>
            </a:r>
            <a:r>
              <a:rPr b="1" dirty="0" lang="en-US">
                <a:solidFill>
                  <a:srgbClr val="C00000"/>
                </a:solidFill>
                <a:cs typeface="Arial" charset="0"/>
              </a:rPr>
              <a:t>limited efficacy.</a:t>
            </a:r>
          </a:p>
          <a:p>
            <a:pPr algn="l" eaLnBrk="1" hangingPunct="1" rtl="0">
              <a:lnSpc>
                <a:spcPct val="80000"/>
              </a:lnSpc>
            </a:pPr>
            <a:endParaRPr dirty="0" lang="en-US">
              <a:cs typeface="Arial" charset="0"/>
            </a:endParaRPr>
          </a:p>
          <a:p>
            <a:pPr algn="l" rtl="0">
              <a:lnSpc>
                <a:spcPct val="80000"/>
              </a:lnSpc>
            </a:pPr>
            <a:r>
              <a:rPr dirty="0" lang="en-US">
                <a:cs typeface="Arial" charset="0"/>
              </a:rPr>
              <a:t> All patients are commonly started on </a:t>
            </a:r>
            <a:r>
              <a:rPr dirty="0" lang="en-US">
                <a:solidFill>
                  <a:srgbClr val="C00000"/>
                </a:solidFill>
                <a:cs typeface="Arial" charset="0"/>
              </a:rPr>
              <a:t>a proton pump </a:t>
            </a:r>
          </a:p>
          <a:p>
            <a:pPr algn="l" indent="0" marL="109537" rtl="0">
              <a:lnSpc>
                <a:spcPct val="80000"/>
              </a:lnSpc>
              <a:buFont typeface="Wingdings 3" pitchFamily="18" charset="2"/>
              <a:buNone/>
            </a:pPr>
            <a:r>
              <a:rPr dirty="0" lang="en-US">
                <a:solidFill>
                  <a:srgbClr val="C00000"/>
                </a:solidFill>
                <a:cs typeface="Arial" charset="0"/>
              </a:rPr>
              <a:t>antagonist</a:t>
            </a:r>
            <a:r>
              <a:rPr dirty="0" lang="en-US"/>
              <a:t> or on </a:t>
            </a:r>
            <a:r>
              <a:rPr dirty="0" lang="en-US">
                <a:solidFill>
                  <a:srgbClr val="FF0000"/>
                </a:solidFill>
              </a:rPr>
              <a:t>an H2-antagonist</a:t>
            </a:r>
            <a:r>
              <a:rPr dirty="0" lang="en-US"/>
              <a:t> </a:t>
            </a:r>
            <a:r>
              <a:rPr dirty="0" lang="en-US">
                <a:cs typeface="Arial" charset="0"/>
              </a:rPr>
              <a:t>, but well-performed </a:t>
            </a:r>
          </a:p>
          <a:p>
            <a:pPr algn="l" indent="0" marL="109537" rtl="0">
              <a:lnSpc>
                <a:spcPct val="80000"/>
              </a:lnSpc>
              <a:buFont typeface="Wingdings 3" pitchFamily="18" charset="2"/>
              <a:buNone/>
            </a:pPr>
            <a:r>
              <a:rPr dirty="0" lang="en-US">
                <a:cs typeface="Arial" charset="0"/>
              </a:rPr>
              <a:t>studies have </a:t>
            </a:r>
            <a:r>
              <a:rPr dirty="0" lang="en-US">
                <a:solidFill>
                  <a:srgbClr val="C00000"/>
                </a:solidFill>
                <a:cs typeface="Arial" charset="0"/>
              </a:rPr>
              <a:t>failed to show</a:t>
            </a:r>
            <a:r>
              <a:rPr dirty="0" lang="en-US">
                <a:cs typeface="Arial" charset="0"/>
              </a:rPr>
              <a:t> that such treatments </a:t>
            </a:r>
          </a:p>
          <a:p>
            <a:pPr algn="l" indent="0" marL="109537" rtl="0">
              <a:lnSpc>
                <a:spcPct val="80000"/>
              </a:lnSpc>
              <a:buFont typeface="Wingdings 3" pitchFamily="18" charset="2"/>
              <a:buNone/>
            </a:pPr>
            <a:r>
              <a:rPr dirty="0" lang="en-US">
                <a:cs typeface="Arial" charset="0"/>
              </a:rPr>
              <a:t>influence </a:t>
            </a:r>
            <a:r>
              <a:rPr dirty="0" lang="en-US">
                <a:solidFill>
                  <a:srgbClr val="C00000"/>
                </a:solidFill>
                <a:cs typeface="Arial" charset="0"/>
              </a:rPr>
              <a:t>re-bleeding, operation rate or mortality</a:t>
            </a:r>
            <a:r>
              <a:rPr dirty="0" lang="en-US">
                <a:cs typeface="Arial" charset="0"/>
              </a:rPr>
              <a:t>. </a:t>
            </a:r>
          </a:p>
          <a:p>
            <a:pPr algn="l" eaLnBrk="1" hangingPunct="1" rtl="0">
              <a:lnSpc>
                <a:spcPct val="80000"/>
              </a:lnSpc>
            </a:pPr>
            <a:endParaRPr dirty="0" lang="en-US">
              <a:cs typeface="Arial" charset="0"/>
            </a:endParaRPr>
          </a:p>
          <a:p>
            <a:pPr algn="l" eaLnBrk="1" hangingPunct="1" rtl="0">
              <a:lnSpc>
                <a:spcPct val="80000"/>
              </a:lnSpc>
            </a:pPr>
            <a:r>
              <a:rPr b="1" dirty="0" lang="en-US">
                <a:solidFill>
                  <a:srgbClr val="C00000"/>
                </a:solidFill>
                <a:cs typeface="Arial" charset="0"/>
              </a:rPr>
              <a:t>However</a:t>
            </a:r>
            <a:r>
              <a:rPr dirty="0" lang="en-US">
                <a:cs typeface="Arial" charset="0"/>
              </a:rPr>
              <a:t>, meta-analyses of studies does suggest that </a:t>
            </a:r>
            <a:r>
              <a:rPr b="1" dirty="0" lang="en-US">
                <a:solidFill>
                  <a:srgbClr val="C00000"/>
                </a:solidFill>
                <a:cs typeface="Arial" charset="0"/>
              </a:rPr>
              <a:t>tranexamic acid</a:t>
            </a:r>
            <a:r>
              <a:rPr dirty="0" lang="en-US">
                <a:cs typeface="Arial" charset="0"/>
              </a:rPr>
              <a:t>, an inhibitor of fibrinolysis, </a:t>
            </a:r>
            <a:r>
              <a:rPr b="1" dirty="0" lang="en-GB">
                <a:solidFill>
                  <a:srgbClr val="C00000"/>
                </a:solidFill>
                <a:cs typeface="Arial" charset="0"/>
              </a:rPr>
              <a:t>reduces the </a:t>
            </a:r>
            <a:r>
              <a:rPr b="1" dirty="0" lang="en-GB" err="1">
                <a:solidFill>
                  <a:srgbClr val="C00000"/>
                </a:solidFill>
                <a:cs typeface="Arial" charset="0"/>
              </a:rPr>
              <a:t>rebleeding</a:t>
            </a:r>
            <a:r>
              <a:rPr b="1" dirty="0" lang="en-GB">
                <a:solidFill>
                  <a:srgbClr val="C00000"/>
                </a:solidFill>
                <a:cs typeface="Arial" charset="0"/>
              </a:rPr>
              <a:t> rate</a:t>
            </a:r>
            <a:r>
              <a:rPr dirty="0" lang="en-GB">
                <a:cs typeface="Arial" charset="0"/>
              </a:rPr>
              <a:t>. </a:t>
            </a:r>
            <a:endParaRPr dirty="0" lang="ar-JO"/>
          </a:p>
        </p:txBody>
      </p:sp>
      <p:sp>
        <p:nvSpPr>
          <p:cNvPr id="1048650" name="Title 1"/>
          <p:cNvSpPr>
            <a:spLocks noGrp="1"/>
          </p:cNvSpPr>
          <p:nvPr>
            <p:ph type="title" idx="4294967295"/>
          </p:nvPr>
        </p:nvSpPr>
        <p:spPr>
          <a:xfrm>
            <a:off x="0" y="274638"/>
            <a:ext cx="8229600" cy="1143000"/>
          </a:xfrm>
        </p:spPr>
        <p:txBody>
          <a:bodyPr rtlCol="0"/>
          <a:p>
            <a:pPr rtl="0"/>
            <a:r>
              <a:rPr dirty="0" sz="4400" lang="en-GB">
                <a:cs typeface="Arial" charset="0"/>
              </a:rPr>
              <a:t>Management : </a:t>
            </a:r>
            <a:endParaRPr dirty="0" lang="ar-JO"/>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10" presetSubtype="0">
                                  <p:stCondLst>
                                    <p:cond delay="0"/>
                                  </p:stCondLst>
                                  <p:childTnLst>
                                    <p:set>
                                      <p:cBhvr>
                                        <p:cTn dur="1" fill="hold" id="6">
                                          <p:stCondLst>
                                            <p:cond delay="0"/>
                                          </p:stCondLst>
                                        </p:cTn>
                                        <p:tgtEl>
                                          <p:spTgt spid="1048649">
                                            <p:txEl>
                                              <p:pRg st="3" end="3"/>
                                            </p:txEl>
                                          </p:spTgt>
                                        </p:tgtEl>
                                        <p:attrNameLst>
                                          <p:attrName>style.visibility</p:attrName>
                                        </p:attrNameLst>
                                      </p:cBhvr>
                                      <p:to>
                                        <p:strVal val="visible"/>
                                      </p:to>
                                    </p:set>
                                    <p:animEffect transition="in" filter="fade">
                                      <p:cBhvr>
                                        <p:cTn dur="500" id="7"/>
                                        <p:tgtEl>
                                          <p:spTgt spid="1048649">
                                            <p:txEl>
                                              <p:pRg st="3" end="3"/>
                                            </p:txEl>
                                          </p:spTgt>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2" presetSubtype="4">
                                  <p:stCondLst>
                                    <p:cond delay="0"/>
                                  </p:stCondLst>
                                  <p:childTnLst>
                                    <p:set>
                                      <p:cBhvr>
                                        <p:cTn dur="1" fill="hold" id="11">
                                          <p:stCondLst>
                                            <p:cond delay="0"/>
                                          </p:stCondLst>
                                        </p:cTn>
                                        <p:tgtEl>
                                          <p:spTgt spid="1048649">
                                            <p:txEl>
                                              <p:pRg st="5" end="5"/>
                                            </p:txEl>
                                          </p:spTgt>
                                        </p:tgtEl>
                                        <p:attrNameLst>
                                          <p:attrName>style.visibility</p:attrName>
                                        </p:attrNameLst>
                                      </p:cBhvr>
                                      <p:to>
                                        <p:strVal val="visible"/>
                                      </p:to>
                                    </p:set>
                                    <p:anim calcmode="lin" valueType="num">
                                      <p:cBhvr additive="base">
                                        <p:cTn dur="500" fill="hold" id="12"/>
                                        <p:tgtEl>
                                          <p:spTgt spid="1048649">
                                            <p:txEl>
                                              <p:pRg st="5" end="5"/>
                                            </p:txEl>
                                          </p:spTgt>
                                        </p:tgtEl>
                                        <p:attrNameLst>
                                          <p:attrName>ppt_x</p:attrName>
                                        </p:attrNameLst>
                                      </p:cBhvr>
                                      <p:tavLst>
                                        <p:tav tm="0">
                                          <p:val>
                                            <p:strVal val="#ppt_x"/>
                                          </p:val>
                                        </p:tav>
                                        <p:tav tm="100000">
                                          <p:val>
                                            <p:strVal val="#ppt_x"/>
                                          </p:val>
                                        </p:tav>
                                      </p:tavLst>
                                    </p:anim>
                                    <p:anim calcmode="lin" valueType="num">
                                      <p:cBhvr additive="base">
                                        <p:cTn dur="500" fill="hold" id="13"/>
                                        <p:tgtEl>
                                          <p:spTgt spid="1048649">
                                            <p:txEl>
                                              <p:pRg st="5" end="5"/>
                                            </p:txEl>
                                          </p:spTgt>
                                        </p:tgtEl>
                                        <p:attrNameLst>
                                          <p:attrName>ppt_y</p:attrName>
                                        </p:attrNameLst>
                                      </p:cBhvr>
                                      <p:tavLst>
                                        <p:tav tm="0">
                                          <p:val>
                                            <p:strVal val="1+#ppt_h/2"/>
                                          </p:val>
                                        </p:tav>
                                        <p:tav tm="100000">
                                          <p:val>
                                            <p:strVal val="#ppt_y"/>
                                          </p:val>
                                        </p:tav>
                                      </p:tavLst>
                                    </p:anim>
                                  </p:childTnLst>
                                </p:cTn>
                              </p:par>
                              <p:par>
                                <p:cTn fill="hold" id="14" nodeType="withEffect" presetClass="entr" presetID="2" presetSubtype="4">
                                  <p:stCondLst>
                                    <p:cond delay="0"/>
                                  </p:stCondLst>
                                  <p:childTnLst>
                                    <p:set>
                                      <p:cBhvr>
                                        <p:cTn dur="1" fill="hold" id="15">
                                          <p:stCondLst>
                                            <p:cond delay="0"/>
                                          </p:stCondLst>
                                        </p:cTn>
                                        <p:tgtEl>
                                          <p:spTgt spid="1048649">
                                            <p:txEl>
                                              <p:pRg st="6" end="6"/>
                                            </p:txEl>
                                          </p:spTgt>
                                        </p:tgtEl>
                                        <p:attrNameLst>
                                          <p:attrName>style.visibility</p:attrName>
                                        </p:attrNameLst>
                                      </p:cBhvr>
                                      <p:to>
                                        <p:strVal val="visible"/>
                                      </p:to>
                                    </p:set>
                                    <p:anim calcmode="lin" valueType="num">
                                      <p:cBhvr additive="base">
                                        <p:cTn dur="500" fill="hold" id="16"/>
                                        <p:tgtEl>
                                          <p:spTgt spid="1048649">
                                            <p:txEl>
                                              <p:pRg st="6" end="6"/>
                                            </p:txEl>
                                          </p:spTgt>
                                        </p:tgtEl>
                                        <p:attrNameLst>
                                          <p:attrName>ppt_x</p:attrName>
                                        </p:attrNameLst>
                                      </p:cBhvr>
                                      <p:tavLst>
                                        <p:tav tm="0">
                                          <p:val>
                                            <p:strVal val="#ppt_x"/>
                                          </p:val>
                                        </p:tav>
                                        <p:tav tm="100000">
                                          <p:val>
                                            <p:strVal val="#ppt_x"/>
                                          </p:val>
                                        </p:tav>
                                      </p:tavLst>
                                    </p:anim>
                                    <p:anim calcmode="lin" valueType="num">
                                      <p:cBhvr additive="base">
                                        <p:cTn dur="500" fill="hold" id="17"/>
                                        <p:tgtEl>
                                          <p:spTgt spid="1048649">
                                            <p:txEl>
                                              <p:pRg st="6" end="6"/>
                                            </p:txEl>
                                          </p:spTgt>
                                        </p:tgtEl>
                                        <p:attrNameLst>
                                          <p:attrName>ppt_y</p:attrName>
                                        </p:attrNameLst>
                                      </p:cBhvr>
                                      <p:tavLst>
                                        <p:tav tm="0">
                                          <p:val>
                                            <p:strVal val="1+#ppt_h/2"/>
                                          </p:val>
                                        </p:tav>
                                        <p:tav tm="100000">
                                          <p:val>
                                            <p:strVal val="#ppt_y"/>
                                          </p:val>
                                        </p:tav>
                                      </p:tavLst>
                                    </p:anim>
                                  </p:childTnLst>
                                </p:cTn>
                              </p:par>
                              <p:par>
                                <p:cTn fill="hold" id="18" nodeType="withEffect" presetClass="entr" presetID="2" presetSubtype="4">
                                  <p:stCondLst>
                                    <p:cond delay="0"/>
                                  </p:stCondLst>
                                  <p:childTnLst>
                                    <p:set>
                                      <p:cBhvr>
                                        <p:cTn dur="1" fill="hold" id="19">
                                          <p:stCondLst>
                                            <p:cond delay="0"/>
                                          </p:stCondLst>
                                        </p:cTn>
                                        <p:tgtEl>
                                          <p:spTgt spid="1048649">
                                            <p:txEl>
                                              <p:pRg st="7" end="7"/>
                                            </p:txEl>
                                          </p:spTgt>
                                        </p:tgtEl>
                                        <p:attrNameLst>
                                          <p:attrName>style.visibility</p:attrName>
                                        </p:attrNameLst>
                                      </p:cBhvr>
                                      <p:to>
                                        <p:strVal val="visible"/>
                                      </p:to>
                                    </p:set>
                                    <p:anim calcmode="lin" valueType="num">
                                      <p:cBhvr additive="base">
                                        <p:cTn dur="500" fill="hold" id="20"/>
                                        <p:tgtEl>
                                          <p:spTgt spid="1048649">
                                            <p:txEl>
                                              <p:pRg st="7" end="7"/>
                                            </p:txEl>
                                          </p:spTgt>
                                        </p:tgtEl>
                                        <p:attrNameLst>
                                          <p:attrName>ppt_x</p:attrName>
                                        </p:attrNameLst>
                                      </p:cBhvr>
                                      <p:tavLst>
                                        <p:tav tm="0">
                                          <p:val>
                                            <p:strVal val="#ppt_x"/>
                                          </p:val>
                                        </p:tav>
                                        <p:tav tm="100000">
                                          <p:val>
                                            <p:strVal val="#ppt_x"/>
                                          </p:val>
                                        </p:tav>
                                      </p:tavLst>
                                    </p:anim>
                                    <p:anim calcmode="lin" valueType="num">
                                      <p:cBhvr additive="base">
                                        <p:cTn dur="500" fill="hold" id="21"/>
                                        <p:tgtEl>
                                          <p:spTgt spid="1048649">
                                            <p:txEl>
                                              <p:pRg st="7" end="7"/>
                                            </p:txEl>
                                          </p:spTgt>
                                        </p:tgtEl>
                                        <p:attrNameLst>
                                          <p:attrName>ppt_y</p:attrName>
                                        </p:attrNameLst>
                                      </p:cBhvr>
                                      <p:tavLst>
                                        <p:tav tm="0">
                                          <p:val>
                                            <p:strVal val="1+#ppt_h/2"/>
                                          </p:val>
                                        </p:tav>
                                        <p:tav tm="100000">
                                          <p:val>
                                            <p:strVal val="#ppt_y"/>
                                          </p:val>
                                        </p:tav>
                                      </p:tavLst>
                                    </p:anim>
                                  </p:childTnLst>
                                </p:cTn>
                              </p:par>
                              <p:par>
                                <p:cTn fill="hold" id="22" nodeType="withEffect" presetClass="entr" presetID="2" presetSubtype="4">
                                  <p:stCondLst>
                                    <p:cond delay="0"/>
                                  </p:stCondLst>
                                  <p:childTnLst>
                                    <p:set>
                                      <p:cBhvr>
                                        <p:cTn dur="1" fill="hold" id="23">
                                          <p:stCondLst>
                                            <p:cond delay="0"/>
                                          </p:stCondLst>
                                        </p:cTn>
                                        <p:tgtEl>
                                          <p:spTgt spid="1048649">
                                            <p:txEl>
                                              <p:pRg st="8" end="8"/>
                                            </p:txEl>
                                          </p:spTgt>
                                        </p:tgtEl>
                                        <p:attrNameLst>
                                          <p:attrName>style.visibility</p:attrName>
                                        </p:attrNameLst>
                                      </p:cBhvr>
                                      <p:to>
                                        <p:strVal val="visible"/>
                                      </p:to>
                                    </p:set>
                                    <p:anim calcmode="lin" valueType="num">
                                      <p:cBhvr additive="base">
                                        <p:cTn dur="500" fill="hold" id="24"/>
                                        <p:tgtEl>
                                          <p:spTgt spid="1048649">
                                            <p:txEl>
                                              <p:pRg st="8" end="8"/>
                                            </p:txEl>
                                          </p:spTgt>
                                        </p:tgtEl>
                                        <p:attrNameLst>
                                          <p:attrName>ppt_x</p:attrName>
                                        </p:attrNameLst>
                                      </p:cBhvr>
                                      <p:tavLst>
                                        <p:tav tm="0">
                                          <p:val>
                                            <p:strVal val="#ppt_x"/>
                                          </p:val>
                                        </p:tav>
                                        <p:tav tm="100000">
                                          <p:val>
                                            <p:strVal val="#ppt_x"/>
                                          </p:val>
                                        </p:tav>
                                      </p:tavLst>
                                    </p:anim>
                                    <p:anim calcmode="lin" valueType="num">
                                      <p:cBhvr additive="base">
                                        <p:cTn dur="500" fill="hold" id="25"/>
                                        <p:tgtEl>
                                          <p:spTgt spid="104864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fill="hold" id="26">
                      <p:stCondLst>
                        <p:cond delay="indefinite"/>
                      </p:stCondLst>
                      <p:childTnLst>
                        <p:par>
                          <p:cTn fill="hold" id="27">
                            <p:stCondLst>
                              <p:cond delay="0"/>
                            </p:stCondLst>
                            <p:childTnLst>
                              <p:par>
                                <p:cTn fill="hold" id="28" nodeType="clickEffect" presetClass="entr" presetID="42" presetSubtype="0">
                                  <p:stCondLst>
                                    <p:cond delay="0"/>
                                  </p:stCondLst>
                                  <p:childTnLst>
                                    <p:set>
                                      <p:cBhvr>
                                        <p:cTn dur="1" fill="hold" id="29">
                                          <p:stCondLst>
                                            <p:cond delay="0"/>
                                          </p:stCondLst>
                                        </p:cTn>
                                        <p:tgtEl>
                                          <p:spTgt spid="1048649">
                                            <p:txEl>
                                              <p:pRg st="10" end="10"/>
                                            </p:txEl>
                                          </p:spTgt>
                                        </p:tgtEl>
                                        <p:attrNameLst>
                                          <p:attrName>style.visibility</p:attrName>
                                        </p:attrNameLst>
                                      </p:cBhvr>
                                      <p:to>
                                        <p:strVal val="visible"/>
                                      </p:to>
                                    </p:set>
                                    <p:animEffect transition="in" filter="fade">
                                      <p:cBhvr>
                                        <p:cTn dur="1000" id="30"/>
                                        <p:tgtEl>
                                          <p:spTgt spid="1048649">
                                            <p:txEl>
                                              <p:pRg st="10" end="10"/>
                                            </p:txEl>
                                          </p:spTgt>
                                        </p:tgtEl>
                                      </p:cBhvr>
                                    </p:animEffect>
                                    <p:anim calcmode="lin" valueType="num">
                                      <p:cBhvr>
                                        <p:cTn dur="1000" fill="hold" id="31"/>
                                        <p:tgtEl>
                                          <p:spTgt spid="1048649">
                                            <p:txEl>
                                              <p:pRg st="10" end="10"/>
                                            </p:txEl>
                                          </p:spTgt>
                                        </p:tgtEl>
                                        <p:attrNameLst>
                                          <p:attrName>ppt_x</p:attrName>
                                        </p:attrNameLst>
                                      </p:cBhvr>
                                      <p:tavLst>
                                        <p:tav tm="0">
                                          <p:val>
                                            <p:strVal val="#ppt_x"/>
                                          </p:val>
                                        </p:tav>
                                        <p:tav tm="100000">
                                          <p:val>
                                            <p:strVal val="#ppt_x"/>
                                          </p:val>
                                        </p:tav>
                                      </p:tavLst>
                                    </p:anim>
                                    <p:anim calcmode="lin" valueType="num">
                                      <p:cBhvr>
                                        <p:cTn dur="1000" fill="hold" id="32"/>
                                        <p:tgtEl>
                                          <p:spTgt spid="1048649">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23" name=""/>
        <p:cNvGrpSpPr/>
        <p:nvPr/>
      </p:nvGrpSpPr>
      <p:grpSpPr>
        <a:xfrm>
          <a:off x="0" y="0"/>
          <a:ext cx="0" cy="0"/>
          <a:chOff x="0" y="0"/>
          <a:chExt cx="0" cy="0"/>
        </a:xfrm>
      </p:grpSpPr>
      <p:sp>
        <p:nvSpPr>
          <p:cNvPr id="1048651" name="Title 1"/>
          <p:cNvSpPr>
            <a:spLocks noGrp="1"/>
          </p:cNvSpPr>
          <p:nvPr>
            <p:ph type="title"/>
          </p:nvPr>
        </p:nvSpPr>
        <p:spPr/>
        <p:txBody>
          <a:bodyPr/>
          <a:p>
            <a:endParaRPr dirty="0" lang="en-US"/>
          </a:p>
        </p:txBody>
      </p:sp>
      <p:sp>
        <p:nvSpPr>
          <p:cNvPr id="1048652" name="Content Placeholder 2"/>
          <p:cNvSpPr>
            <a:spLocks noGrp="1"/>
          </p:cNvSpPr>
          <p:nvPr>
            <p:ph idx="1"/>
          </p:nvPr>
        </p:nvSpPr>
        <p:spPr/>
        <p:txBody>
          <a:bodyPr/>
          <a:p>
            <a:pPr algn="l" indent="-514350" marL="596646" rtl="0">
              <a:buFont typeface="Wingdings 3" pitchFamily="18" charset="2"/>
              <a:buNone/>
            </a:pPr>
            <a:r>
              <a:rPr b="1" dirty="0" lang="en-US">
                <a:solidFill>
                  <a:schemeClr val="tx1">
                    <a:lumMod val="95000"/>
                    <a:lumOff val="5000"/>
                  </a:schemeClr>
                </a:solidFill>
              </a:rPr>
              <a:t>Successful when </a:t>
            </a:r>
            <a:r>
              <a:rPr dirty="0" lang="en-US">
                <a:solidFill>
                  <a:schemeClr val="tx1">
                    <a:lumMod val="95000"/>
                    <a:lumOff val="5000"/>
                  </a:schemeClr>
                </a:solidFill>
              </a:rPr>
              <a:t>:</a:t>
            </a:r>
          </a:p>
          <a:p>
            <a:pPr algn="l" indent="0" marL="0" rtl="0">
              <a:buFont typeface="Wingdings 3" pitchFamily="18" charset="2"/>
              <a:buNone/>
            </a:pPr>
            <a:r>
              <a:rPr dirty="0" lang="en-US">
                <a:solidFill>
                  <a:schemeClr val="tx1">
                    <a:lumMod val="95000"/>
                    <a:lumOff val="5000"/>
                  </a:schemeClr>
                </a:solidFill>
              </a:rPr>
              <a:t>1. The bleeding is not from large vessels.</a:t>
            </a:r>
          </a:p>
          <a:p>
            <a:pPr algn="l" indent="0" marL="0" rtl="0">
              <a:buFont typeface="Wingdings 3" pitchFamily="18" charset="2"/>
              <a:buNone/>
            </a:pPr>
            <a:r>
              <a:rPr dirty="0" lang="en-US">
                <a:solidFill>
                  <a:schemeClr val="tx1">
                    <a:lumMod val="95000"/>
                    <a:lumOff val="5000"/>
                  </a:schemeClr>
                </a:solidFill>
              </a:rPr>
              <a:t>2. source of bleeding can be identiﬁed. </a:t>
            </a:r>
          </a:p>
          <a:p>
            <a:pPr algn="l" indent="0" marL="0" rtl="0">
              <a:buFont typeface="Wingdings 3" pitchFamily="18" charset="2"/>
              <a:buNone/>
            </a:pPr>
            <a:endParaRPr dirty="0" lang="en-US">
              <a:solidFill>
                <a:schemeClr val="tx1">
                  <a:lumMod val="95000"/>
                  <a:lumOff val="5000"/>
                </a:schemeClr>
              </a:solidFill>
            </a:endParaRPr>
          </a:p>
          <a:p>
            <a:pPr algn="l" indent="0" marL="0">
              <a:buFont typeface="Wingdings 3" pitchFamily="18" charset="2"/>
              <a:buNone/>
            </a:pPr>
            <a:r>
              <a:rPr dirty="0" lang="en-US">
                <a:solidFill>
                  <a:schemeClr val="tx1">
                    <a:lumMod val="95000"/>
                    <a:lumOff val="5000"/>
                  </a:schemeClr>
                </a:solidFill>
              </a:rPr>
              <a:t>  In those who re-bleed after endoscopy, angiography with trans-catheter </a:t>
            </a:r>
            <a:r>
              <a:rPr dirty="0" lang="en-US" err="1">
                <a:solidFill>
                  <a:schemeClr val="tx1">
                    <a:lumMod val="95000"/>
                    <a:lumOff val="5000"/>
                  </a:schemeClr>
                </a:solidFill>
              </a:rPr>
              <a:t>embolisation</a:t>
            </a:r>
            <a:r>
              <a:rPr dirty="0" lang="en-US">
                <a:solidFill>
                  <a:schemeClr val="tx1">
                    <a:lumMod val="95000"/>
                    <a:lumOff val="5000"/>
                  </a:schemeClr>
                </a:solidFill>
              </a:rPr>
              <a:t> </a:t>
            </a:r>
            <a:r>
              <a:rPr dirty="0" lang="en-US"/>
              <a:t>may offer a valuable alternative to surgery . </a:t>
            </a:r>
            <a:endParaRPr dirty="0" lang="en-US">
              <a:solidFill>
                <a:schemeClr val="tx1">
                  <a:lumMod val="95000"/>
                  <a:lumOff val="5000"/>
                </a:schemeClr>
              </a:solidFill>
            </a:endParaRPr>
          </a:p>
          <a:p>
            <a:pPr algn="l" indent="-514350" marL="596646" rtl="0">
              <a:buFont typeface="Wingdings 3" pitchFamily="18" charset="2"/>
              <a:buNone/>
            </a:pPr>
            <a:endParaRPr dirty="0" lang="en-US">
              <a:solidFill>
                <a:schemeClr val="tx1">
                  <a:lumMod val="95000"/>
                  <a:lumOff val="5000"/>
                </a:schemeClr>
              </a:solidFill>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10" presetSubtype="0">
                                  <p:stCondLst>
                                    <p:cond delay="0"/>
                                  </p:stCondLst>
                                  <p:childTnLst>
                                    <p:set>
                                      <p:cBhvr>
                                        <p:cTn dur="1" fill="hold" id="6">
                                          <p:stCondLst>
                                            <p:cond delay="0"/>
                                          </p:stCondLst>
                                        </p:cTn>
                                        <p:tgtEl>
                                          <p:spTgt spid="1048652">
                                            <p:txEl>
                                              <p:pRg st="1" end="1"/>
                                            </p:txEl>
                                          </p:spTgt>
                                        </p:tgtEl>
                                        <p:attrNameLst>
                                          <p:attrName>style.visibility</p:attrName>
                                        </p:attrNameLst>
                                      </p:cBhvr>
                                      <p:to>
                                        <p:strVal val="visible"/>
                                      </p:to>
                                    </p:set>
                                    <p:animEffect transition="in" filter="fade">
                                      <p:cBhvr>
                                        <p:cTn dur="500" id="7"/>
                                        <p:tgtEl>
                                          <p:spTgt spid="1048652">
                                            <p:txEl>
                                              <p:pRg st="1" end="1"/>
                                            </p:txEl>
                                          </p:spTgt>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2" presetSubtype="4">
                                  <p:stCondLst>
                                    <p:cond delay="0"/>
                                  </p:stCondLst>
                                  <p:childTnLst>
                                    <p:set>
                                      <p:cBhvr>
                                        <p:cTn dur="1" fill="hold" id="11">
                                          <p:stCondLst>
                                            <p:cond delay="0"/>
                                          </p:stCondLst>
                                        </p:cTn>
                                        <p:tgtEl>
                                          <p:spTgt spid="1048652">
                                            <p:txEl>
                                              <p:pRg st="2" end="2"/>
                                            </p:txEl>
                                          </p:spTgt>
                                        </p:tgtEl>
                                        <p:attrNameLst>
                                          <p:attrName>style.visibility</p:attrName>
                                        </p:attrNameLst>
                                      </p:cBhvr>
                                      <p:to>
                                        <p:strVal val="visible"/>
                                      </p:to>
                                    </p:set>
                                    <p:anim calcmode="lin" valueType="num">
                                      <p:cBhvr additive="base">
                                        <p:cTn dur="500" fill="hold" id="12"/>
                                        <p:tgtEl>
                                          <p:spTgt spid="1048652">
                                            <p:txEl>
                                              <p:pRg st="2" end="2"/>
                                            </p:txEl>
                                          </p:spTgt>
                                        </p:tgtEl>
                                        <p:attrNameLst>
                                          <p:attrName>ppt_x</p:attrName>
                                        </p:attrNameLst>
                                      </p:cBhvr>
                                      <p:tavLst>
                                        <p:tav tm="0">
                                          <p:val>
                                            <p:strVal val="#ppt_x"/>
                                          </p:val>
                                        </p:tav>
                                        <p:tav tm="100000">
                                          <p:val>
                                            <p:strVal val="#ppt_x"/>
                                          </p:val>
                                        </p:tav>
                                      </p:tavLst>
                                    </p:anim>
                                    <p:anim calcmode="lin" valueType="num">
                                      <p:cBhvr additive="base">
                                        <p:cTn dur="500" fill="hold" id="13"/>
                                        <p:tgtEl>
                                          <p:spTgt spid="104865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fill="hold" id="14">
                      <p:stCondLst>
                        <p:cond delay="indefinite"/>
                      </p:stCondLst>
                      <p:childTnLst>
                        <p:par>
                          <p:cTn fill="hold" id="15">
                            <p:stCondLst>
                              <p:cond delay="0"/>
                            </p:stCondLst>
                            <p:childTnLst>
                              <p:par>
                                <p:cTn fill="hold" id="16" nodeType="clickEffect" presetClass="entr" presetID="16" presetSubtype="21">
                                  <p:stCondLst>
                                    <p:cond delay="0"/>
                                  </p:stCondLst>
                                  <p:childTnLst>
                                    <p:set>
                                      <p:cBhvr>
                                        <p:cTn dur="1" fill="hold" id="17">
                                          <p:stCondLst>
                                            <p:cond delay="0"/>
                                          </p:stCondLst>
                                        </p:cTn>
                                        <p:tgtEl>
                                          <p:spTgt spid="1048652">
                                            <p:txEl>
                                              <p:pRg st="4" end="4"/>
                                            </p:txEl>
                                          </p:spTgt>
                                        </p:tgtEl>
                                        <p:attrNameLst>
                                          <p:attrName>style.visibility</p:attrName>
                                        </p:attrNameLst>
                                      </p:cBhvr>
                                      <p:to>
                                        <p:strVal val="visible"/>
                                      </p:to>
                                    </p:set>
                                    <p:animEffect transition="in" filter="barn(inVertical)">
                                      <p:cBhvr>
                                        <p:cTn dur="500" id="18"/>
                                        <p:tgtEl>
                                          <p:spTgt spid="104865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92" name=""/>
        <p:cNvGrpSpPr/>
        <p:nvPr/>
      </p:nvGrpSpPr>
      <p:grpSpPr>
        <a:xfrm>
          <a:off x="0" y="0"/>
          <a:ext cx="0" cy="0"/>
          <a:chOff x="0" y="0"/>
          <a:chExt cx="0" cy="0"/>
        </a:xfrm>
      </p:grpSpPr>
      <p:pic>
        <p:nvPicPr>
          <p:cNvPr id="2097153" name="Content Placeholder 2"/>
          <p:cNvPicPr>
            <a:picLocks noChangeAspect="1" noGrp="1"/>
          </p:cNvPicPr>
          <p:nvPr>
            <p:ph idx="1"/>
          </p:nvPr>
        </p:nvPicPr>
        <p:blipFill>
          <a:blip xmlns:r="http://schemas.openxmlformats.org/officeDocument/2006/relationships" r:embed="rId1"/>
          <a:srcRect/>
          <a:stretch>
            <a:fillRect/>
          </a:stretch>
        </p:blipFill>
        <p:spPr>
          <a:xfrm>
            <a:off x="147638" y="476250"/>
            <a:ext cx="8816975" cy="5459413"/>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24" name=""/>
        <p:cNvGrpSpPr/>
        <p:nvPr/>
      </p:nvGrpSpPr>
      <p:grpSpPr>
        <a:xfrm>
          <a:off x="0" y="0"/>
          <a:ext cx="0" cy="0"/>
          <a:chOff x="0" y="0"/>
          <a:chExt cx="0" cy="0"/>
        </a:xfrm>
      </p:grpSpPr>
      <p:sp>
        <p:nvSpPr>
          <p:cNvPr id="1048653" name="Title 1"/>
          <p:cNvSpPr>
            <a:spLocks noGrp="1"/>
          </p:cNvSpPr>
          <p:nvPr>
            <p:ph type="title"/>
          </p:nvPr>
        </p:nvSpPr>
        <p:spPr/>
        <p:txBody>
          <a:bodyPr/>
          <a:p>
            <a:pPr algn="ctr" eaLnBrk="1" fontAlgn="auto" hangingPunct="1">
              <a:spcAft>
                <a:spcPts val="0"/>
              </a:spcAft>
            </a:pPr>
            <a:r>
              <a:rPr dirty="0" lang="en-US">
                <a:solidFill>
                  <a:srgbClr val="7B9899"/>
                </a:solidFill>
              </a:rPr>
              <a:t>Surgery</a:t>
            </a:r>
          </a:p>
        </p:txBody>
      </p:sp>
      <p:sp>
        <p:nvSpPr>
          <p:cNvPr id="1048654" name="object 3"/>
          <p:cNvSpPr txBox="1">
            <a:spLocks noGrp="1"/>
          </p:cNvSpPr>
          <p:nvPr>
            <p:ph idx="1"/>
          </p:nvPr>
        </p:nvSpPr>
        <p:spPr>
          <a:xfrm>
            <a:off x="457200" y="1481138"/>
            <a:ext cx="8229600" cy="3781425"/>
          </a:xfrm>
          <a:prstGeom prst="rect"/>
        </p:spPr>
        <p:txBody>
          <a:bodyPr bIns="0" lIns="0" rIns="0" rtlCol="0" tIns="55880" vert="horz" wrap="square">
            <a:spAutoFit/>
          </a:bodyPr>
          <a:p>
            <a:pPr algn="l" marL="12700" rtl="0">
              <a:lnSpc>
                <a:spcPct val="100000"/>
              </a:lnSpc>
              <a:spcBef>
                <a:spcPts val="440"/>
              </a:spcBef>
            </a:pPr>
            <a:r>
              <a:rPr dirty="0" sz="1600" spc="-10">
                <a:latin typeface="Calibri"/>
                <a:cs typeface="Calibri"/>
              </a:rPr>
              <a:t>Indications</a:t>
            </a:r>
            <a:r>
              <a:rPr dirty="0" sz="1600" spc="15">
                <a:latin typeface="Calibri"/>
                <a:cs typeface="Calibri"/>
              </a:rPr>
              <a:t> </a:t>
            </a:r>
            <a:r>
              <a:rPr dirty="0" sz="1600" spc="-5">
                <a:latin typeface="Calibri"/>
                <a:cs typeface="Calibri"/>
              </a:rPr>
              <a:t>:</a:t>
            </a:r>
            <a:endParaRPr dirty="0" sz="1600">
              <a:latin typeface="Calibri"/>
              <a:cs typeface="Calibri"/>
            </a:endParaRPr>
          </a:p>
          <a:p>
            <a:pPr algn="l" marL="12700" rtl="0">
              <a:lnSpc>
                <a:spcPct val="100000"/>
              </a:lnSpc>
              <a:spcBef>
                <a:spcPts val="340"/>
              </a:spcBef>
            </a:pPr>
            <a:r>
              <a:rPr dirty="0" sz="1600">
                <a:solidFill>
                  <a:srgbClr val="FF0000"/>
                </a:solidFill>
                <a:latin typeface="Calibri"/>
                <a:cs typeface="Calibri"/>
              </a:rPr>
              <a:t>A.</a:t>
            </a:r>
            <a:r>
              <a:rPr dirty="0" sz="1600" spc="-10">
                <a:solidFill>
                  <a:srgbClr val="FF0000"/>
                </a:solidFill>
                <a:latin typeface="Calibri"/>
                <a:cs typeface="Calibri"/>
              </a:rPr>
              <a:t> Absolute</a:t>
            </a:r>
            <a:r>
              <a:rPr dirty="0" sz="1600" spc="15">
                <a:solidFill>
                  <a:srgbClr val="FF0000"/>
                </a:solidFill>
                <a:latin typeface="Calibri"/>
                <a:cs typeface="Calibri"/>
              </a:rPr>
              <a:t> </a:t>
            </a:r>
            <a:r>
              <a:rPr dirty="0" sz="1600" spc="-10">
                <a:solidFill>
                  <a:srgbClr val="FF0000"/>
                </a:solidFill>
                <a:latin typeface="Calibri"/>
                <a:cs typeface="Calibri"/>
              </a:rPr>
              <a:t>indications</a:t>
            </a:r>
            <a:r>
              <a:rPr dirty="0" sz="1600" spc="65">
                <a:solidFill>
                  <a:srgbClr val="FF0000"/>
                </a:solidFill>
                <a:latin typeface="Calibri"/>
                <a:cs typeface="Calibri"/>
              </a:rPr>
              <a:t> </a:t>
            </a:r>
            <a:r>
              <a:rPr dirty="0" sz="1600" spc="-5">
                <a:solidFill>
                  <a:srgbClr val="FF0000"/>
                </a:solidFill>
                <a:latin typeface="Calibri"/>
                <a:cs typeface="Calibri"/>
              </a:rPr>
              <a:t>:</a:t>
            </a:r>
            <a:endParaRPr dirty="0" sz="1600">
              <a:latin typeface="Calibri"/>
              <a:cs typeface="Calibri"/>
            </a:endParaRPr>
          </a:p>
          <a:p>
            <a:pPr algn="l" indent="-344805" marL="356870" rtl="0">
              <a:lnSpc>
                <a:spcPct val="100000"/>
              </a:lnSpc>
              <a:spcBef>
                <a:spcPts val="335"/>
              </a:spcBef>
              <a:buAutoNum type="arabicPeriod"/>
              <a:tabLst>
                <a:tab algn="l" pos="356870"/>
                <a:tab algn="l" pos="357505"/>
              </a:tabLst>
            </a:pPr>
            <a:r>
              <a:rPr dirty="0" sz="1600" spc="-20">
                <a:latin typeface="Calibri"/>
                <a:cs typeface="Calibri"/>
              </a:rPr>
              <a:t>Patient</a:t>
            </a:r>
            <a:r>
              <a:rPr dirty="0" sz="1600" spc="70">
                <a:latin typeface="Calibri"/>
                <a:cs typeface="Calibri"/>
              </a:rPr>
              <a:t> </a:t>
            </a:r>
            <a:r>
              <a:rPr dirty="0" sz="1600" spc="-15">
                <a:latin typeface="Calibri"/>
                <a:cs typeface="Calibri"/>
              </a:rPr>
              <a:t>under</a:t>
            </a:r>
            <a:r>
              <a:rPr dirty="0" sz="1600" spc="60">
                <a:latin typeface="Calibri"/>
                <a:cs typeface="Calibri"/>
              </a:rPr>
              <a:t> </a:t>
            </a:r>
            <a:r>
              <a:rPr dirty="0" sz="1600" spc="-15">
                <a:latin typeface="Calibri"/>
                <a:cs typeface="Calibri"/>
              </a:rPr>
              <a:t>adequate</a:t>
            </a:r>
            <a:r>
              <a:rPr dirty="0" sz="1600" spc="90">
                <a:latin typeface="Calibri"/>
                <a:cs typeface="Calibri"/>
              </a:rPr>
              <a:t> </a:t>
            </a:r>
            <a:r>
              <a:rPr dirty="0" sz="1600" spc="-10">
                <a:latin typeface="Calibri"/>
                <a:cs typeface="Calibri"/>
              </a:rPr>
              <a:t>medical</a:t>
            </a:r>
            <a:r>
              <a:rPr dirty="0" sz="1600" spc="35">
                <a:latin typeface="Calibri"/>
                <a:cs typeface="Calibri"/>
              </a:rPr>
              <a:t> </a:t>
            </a:r>
            <a:r>
              <a:rPr dirty="0" sz="1600" spc="-15">
                <a:latin typeface="Calibri"/>
                <a:cs typeface="Calibri"/>
              </a:rPr>
              <a:t>therapy</a:t>
            </a:r>
            <a:r>
              <a:rPr dirty="0" sz="1600" spc="55">
                <a:latin typeface="Calibri"/>
                <a:cs typeface="Calibri"/>
              </a:rPr>
              <a:t> </a:t>
            </a:r>
            <a:r>
              <a:rPr dirty="0" sz="1600" spc="-10">
                <a:latin typeface="Calibri"/>
                <a:cs typeface="Calibri"/>
              </a:rPr>
              <a:t>and</a:t>
            </a:r>
            <a:r>
              <a:rPr dirty="0" sz="1600" spc="5">
                <a:latin typeface="Calibri"/>
                <a:cs typeface="Calibri"/>
              </a:rPr>
              <a:t> </a:t>
            </a:r>
            <a:r>
              <a:rPr dirty="0" sz="1600" spc="-10">
                <a:latin typeface="Calibri"/>
                <a:cs typeface="Calibri"/>
              </a:rPr>
              <a:t>bleeds</a:t>
            </a:r>
            <a:endParaRPr dirty="0" sz="1600">
              <a:latin typeface="Calibri"/>
              <a:cs typeface="Calibri"/>
            </a:endParaRPr>
          </a:p>
          <a:p>
            <a:pPr algn="l" indent="-344805" marL="356870" rtl="0">
              <a:lnSpc>
                <a:spcPct val="100000"/>
              </a:lnSpc>
              <a:spcBef>
                <a:spcPts val="340"/>
              </a:spcBef>
              <a:buAutoNum type="arabicPeriod"/>
              <a:tabLst>
                <a:tab algn="l" pos="356870"/>
                <a:tab algn="l" pos="357505"/>
              </a:tabLst>
            </a:pPr>
            <a:r>
              <a:rPr dirty="0" sz="1600" spc="-15">
                <a:latin typeface="Calibri"/>
                <a:cs typeface="Calibri"/>
              </a:rPr>
              <a:t>Severe</a:t>
            </a:r>
            <a:r>
              <a:rPr dirty="0" sz="1600" spc="20">
                <a:latin typeface="Calibri"/>
                <a:cs typeface="Calibri"/>
              </a:rPr>
              <a:t> </a:t>
            </a:r>
            <a:r>
              <a:rPr dirty="0" sz="1600" spc="-15">
                <a:latin typeface="Calibri"/>
                <a:cs typeface="Calibri"/>
              </a:rPr>
              <a:t>bleeding</a:t>
            </a:r>
            <a:r>
              <a:rPr dirty="0" sz="1600" spc="114">
                <a:latin typeface="Calibri"/>
                <a:cs typeface="Calibri"/>
              </a:rPr>
              <a:t> </a:t>
            </a:r>
            <a:r>
              <a:rPr dirty="0" sz="1600" spc="-10">
                <a:latin typeface="Calibri"/>
                <a:cs typeface="Calibri"/>
              </a:rPr>
              <a:t>from</a:t>
            </a:r>
            <a:r>
              <a:rPr dirty="0" sz="1600" spc="-5">
                <a:latin typeface="Calibri"/>
                <a:cs typeface="Calibri"/>
              </a:rPr>
              <a:t> </a:t>
            </a:r>
            <a:r>
              <a:rPr dirty="0" sz="1600" spc="-15">
                <a:latin typeface="Calibri"/>
                <a:cs typeface="Calibri"/>
              </a:rPr>
              <a:t>the</a:t>
            </a:r>
            <a:r>
              <a:rPr dirty="0" sz="1600" spc="25">
                <a:latin typeface="Calibri"/>
                <a:cs typeface="Calibri"/>
              </a:rPr>
              <a:t> </a:t>
            </a:r>
            <a:r>
              <a:rPr dirty="0" sz="1600" spc="-20">
                <a:latin typeface="Calibri"/>
                <a:cs typeface="Calibri"/>
              </a:rPr>
              <a:t>start</a:t>
            </a:r>
            <a:r>
              <a:rPr dirty="0" sz="1600" spc="60">
                <a:latin typeface="Calibri"/>
                <a:cs typeface="Calibri"/>
              </a:rPr>
              <a:t> </a:t>
            </a:r>
            <a:r>
              <a:rPr dirty="0" sz="1600" spc="-5">
                <a:latin typeface="Calibri"/>
                <a:cs typeface="Calibri"/>
              </a:rPr>
              <a:t>of</a:t>
            </a:r>
            <a:r>
              <a:rPr dirty="0" sz="1600" spc="5">
                <a:latin typeface="Calibri"/>
                <a:cs typeface="Calibri"/>
              </a:rPr>
              <a:t> </a:t>
            </a:r>
            <a:r>
              <a:rPr dirty="0" sz="1600" spc="-10">
                <a:latin typeface="Calibri"/>
                <a:cs typeface="Calibri"/>
              </a:rPr>
              <a:t>about</a:t>
            </a:r>
            <a:r>
              <a:rPr dirty="0" sz="1600" spc="35">
                <a:latin typeface="Calibri"/>
                <a:cs typeface="Calibri"/>
              </a:rPr>
              <a:t> </a:t>
            </a:r>
            <a:r>
              <a:rPr dirty="0" sz="1600" spc="-10">
                <a:latin typeface="Calibri"/>
                <a:cs typeface="Calibri"/>
              </a:rPr>
              <a:t>2L</a:t>
            </a:r>
            <a:r>
              <a:rPr dirty="0" sz="1600" spc="10">
                <a:latin typeface="Calibri"/>
                <a:cs typeface="Calibri"/>
              </a:rPr>
              <a:t> </a:t>
            </a:r>
            <a:r>
              <a:rPr dirty="0" sz="1600" spc="-5">
                <a:latin typeface="Calibri"/>
                <a:cs typeface="Calibri"/>
              </a:rPr>
              <a:t>or</a:t>
            </a:r>
            <a:r>
              <a:rPr dirty="0" sz="1600" spc="-10">
                <a:latin typeface="Calibri"/>
                <a:cs typeface="Calibri"/>
              </a:rPr>
              <a:t> </a:t>
            </a:r>
            <a:r>
              <a:rPr dirty="0" sz="1600" spc="-15">
                <a:latin typeface="Calibri"/>
                <a:cs typeface="Calibri"/>
              </a:rPr>
              <a:t>more</a:t>
            </a:r>
            <a:r>
              <a:rPr dirty="0" sz="1600" spc="25">
                <a:latin typeface="Calibri"/>
                <a:cs typeface="Calibri"/>
              </a:rPr>
              <a:t> </a:t>
            </a:r>
            <a:r>
              <a:rPr dirty="0" sz="1600" spc="-5">
                <a:latin typeface="Calibri"/>
                <a:cs typeface="Calibri"/>
              </a:rPr>
              <a:t>(</a:t>
            </a:r>
            <a:r>
              <a:rPr dirty="0" sz="1600" spc="-20">
                <a:latin typeface="Calibri"/>
                <a:cs typeface="Calibri"/>
              </a:rPr>
              <a:t> </a:t>
            </a:r>
            <a:r>
              <a:rPr dirty="0" sz="1600" spc="-10">
                <a:latin typeface="Calibri"/>
                <a:cs typeface="Calibri"/>
              </a:rPr>
              <a:t>&gt;4</a:t>
            </a:r>
            <a:r>
              <a:rPr dirty="0" sz="1600" spc="15">
                <a:latin typeface="Calibri"/>
                <a:cs typeface="Calibri"/>
              </a:rPr>
              <a:t> </a:t>
            </a:r>
            <a:r>
              <a:rPr dirty="0" sz="1600" spc="-15">
                <a:latin typeface="Calibri"/>
                <a:cs typeface="Calibri"/>
              </a:rPr>
              <a:t>units</a:t>
            </a:r>
            <a:r>
              <a:rPr dirty="0" sz="1600" spc="75">
                <a:latin typeface="Calibri"/>
                <a:cs typeface="Calibri"/>
              </a:rPr>
              <a:t> </a:t>
            </a:r>
            <a:r>
              <a:rPr dirty="0" sz="1600" spc="-5">
                <a:latin typeface="Calibri"/>
                <a:cs typeface="Calibri"/>
              </a:rPr>
              <a:t>of</a:t>
            </a:r>
            <a:r>
              <a:rPr dirty="0" sz="1600" spc="5">
                <a:latin typeface="Calibri"/>
                <a:cs typeface="Calibri"/>
              </a:rPr>
              <a:t> </a:t>
            </a:r>
            <a:r>
              <a:rPr dirty="0" sz="1600" spc="-10">
                <a:latin typeface="Calibri"/>
                <a:cs typeface="Calibri"/>
              </a:rPr>
              <a:t>blood</a:t>
            </a:r>
            <a:r>
              <a:rPr dirty="0" sz="1600" spc="10">
                <a:latin typeface="Calibri"/>
                <a:cs typeface="Calibri"/>
              </a:rPr>
              <a:t> </a:t>
            </a:r>
            <a:r>
              <a:rPr dirty="0" sz="1600" spc="-10">
                <a:latin typeface="Calibri"/>
                <a:cs typeface="Calibri"/>
              </a:rPr>
              <a:t>needed</a:t>
            </a:r>
            <a:r>
              <a:rPr dirty="0" sz="1600" spc="60">
                <a:latin typeface="Calibri"/>
                <a:cs typeface="Calibri"/>
              </a:rPr>
              <a:t> </a:t>
            </a:r>
            <a:r>
              <a:rPr dirty="0" sz="1600" spc="-10">
                <a:latin typeface="Calibri"/>
                <a:cs typeface="Calibri"/>
              </a:rPr>
              <a:t>for</a:t>
            </a:r>
            <a:r>
              <a:rPr dirty="0" sz="1600" spc="-30">
                <a:latin typeface="Calibri"/>
                <a:cs typeface="Calibri"/>
              </a:rPr>
              <a:t> </a:t>
            </a:r>
            <a:r>
              <a:rPr dirty="0" sz="1600" spc="-10">
                <a:latin typeface="Calibri"/>
                <a:cs typeface="Calibri"/>
              </a:rPr>
              <a:t>correction</a:t>
            </a:r>
            <a:r>
              <a:rPr dirty="0" sz="1600" spc="10">
                <a:latin typeface="Calibri"/>
                <a:cs typeface="Calibri"/>
              </a:rPr>
              <a:t> </a:t>
            </a:r>
            <a:r>
              <a:rPr dirty="0" sz="1600" spc="-5">
                <a:latin typeface="Calibri"/>
                <a:cs typeface="Calibri"/>
              </a:rPr>
              <a:t>)</a:t>
            </a:r>
            <a:endParaRPr dirty="0" sz="1600">
              <a:latin typeface="Calibri"/>
              <a:cs typeface="Calibri"/>
            </a:endParaRPr>
          </a:p>
          <a:p>
            <a:pPr algn="l" indent="-344805" marL="356870" rtl="0">
              <a:lnSpc>
                <a:spcPct val="100000"/>
              </a:lnSpc>
              <a:spcBef>
                <a:spcPts val="335"/>
              </a:spcBef>
              <a:buAutoNum type="arabicPeriod"/>
              <a:tabLst>
                <a:tab algn="l" pos="356870"/>
                <a:tab algn="l" pos="357505"/>
              </a:tabLst>
            </a:pPr>
            <a:r>
              <a:rPr dirty="0" sz="1600" spc="-15">
                <a:latin typeface="Calibri"/>
                <a:cs typeface="Calibri"/>
              </a:rPr>
              <a:t>Continuous</a:t>
            </a:r>
            <a:r>
              <a:rPr dirty="0" sz="1600" spc="105">
                <a:latin typeface="Calibri"/>
                <a:cs typeface="Calibri"/>
              </a:rPr>
              <a:t> </a:t>
            </a:r>
            <a:r>
              <a:rPr dirty="0" sz="1600" spc="-15">
                <a:latin typeface="Calibri"/>
                <a:cs typeface="Calibri"/>
              </a:rPr>
              <a:t>bleeding</a:t>
            </a:r>
            <a:r>
              <a:rPr dirty="0" sz="1600" spc="114">
                <a:latin typeface="Calibri"/>
                <a:cs typeface="Calibri"/>
              </a:rPr>
              <a:t> </a:t>
            </a:r>
            <a:r>
              <a:rPr dirty="0" sz="1600" spc="-5">
                <a:latin typeface="Calibri"/>
                <a:cs typeface="Calibri"/>
              </a:rPr>
              <a:t>(</a:t>
            </a:r>
            <a:r>
              <a:rPr dirty="0" sz="1600" spc="-20">
                <a:latin typeface="Calibri"/>
                <a:cs typeface="Calibri"/>
              </a:rPr>
              <a:t> </a:t>
            </a:r>
            <a:r>
              <a:rPr dirty="0" sz="1600" spc="-5">
                <a:latin typeface="Calibri"/>
                <a:cs typeface="Calibri"/>
              </a:rPr>
              <a:t>as</a:t>
            </a:r>
            <a:r>
              <a:rPr dirty="0" sz="1600" spc="10">
                <a:latin typeface="Calibri"/>
                <a:cs typeface="Calibri"/>
              </a:rPr>
              <a:t> </a:t>
            </a:r>
            <a:r>
              <a:rPr dirty="0" sz="1600" spc="-10">
                <a:latin typeface="Calibri"/>
                <a:cs typeface="Calibri"/>
              </a:rPr>
              <a:t>evidenced</a:t>
            </a:r>
            <a:r>
              <a:rPr dirty="0" sz="1600" spc="65">
                <a:latin typeface="Calibri"/>
                <a:cs typeface="Calibri"/>
              </a:rPr>
              <a:t> </a:t>
            </a:r>
            <a:r>
              <a:rPr dirty="0" sz="1600" spc="-15">
                <a:latin typeface="Calibri"/>
                <a:cs typeface="Calibri"/>
              </a:rPr>
              <a:t>by</a:t>
            </a:r>
            <a:r>
              <a:rPr dirty="0" sz="1600" spc="15">
                <a:latin typeface="Calibri"/>
                <a:cs typeface="Calibri"/>
              </a:rPr>
              <a:t> </a:t>
            </a:r>
            <a:r>
              <a:rPr dirty="0" sz="1600" spc="-15">
                <a:latin typeface="Calibri"/>
                <a:cs typeface="Calibri"/>
              </a:rPr>
              <a:t>the</a:t>
            </a:r>
            <a:r>
              <a:rPr dirty="0" sz="1600" spc="55">
                <a:latin typeface="Calibri"/>
                <a:cs typeface="Calibri"/>
              </a:rPr>
              <a:t> </a:t>
            </a:r>
            <a:r>
              <a:rPr dirty="0" sz="1600" spc="-10">
                <a:latin typeface="Calibri"/>
                <a:cs typeface="Calibri"/>
              </a:rPr>
              <a:t>need</a:t>
            </a:r>
            <a:r>
              <a:rPr dirty="0" sz="1600" spc="40">
                <a:latin typeface="Calibri"/>
                <a:cs typeface="Calibri"/>
              </a:rPr>
              <a:t> </a:t>
            </a:r>
            <a:r>
              <a:rPr dirty="0" sz="1600" spc="-25">
                <a:latin typeface="Calibri"/>
                <a:cs typeface="Calibri"/>
              </a:rPr>
              <a:t>to</a:t>
            </a:r>
            <a:r>
              <a:rPr dirty="0" sz="1600" spc="35">
                <a:latin typeface="Calibri"/>
                <a:cs typeface="Calibri"/>
              </a:rPr>
              <a:t> </a:t>
            </a:r>
            <a:r>
              <a:rPr dirty="0" sz="1600" spc="-15">
                <a:latin typeface="Calibri"/>
                <a:cs typeface="Calibri"/>
              </a:rPr>
              <a:t>transfuse</a:t>
            </a:r>
            <a:r>
              <a:rPr dirty="0" sz="1600" spc="80">
                <a:latin typeface="Calibri"/>
                <a:cs typeface="Calibri"/>
              </a:rPr>
              <a:t> </a:t>
            </a:r>
            <a:r>
              <a:rPr dirty="0" sz="1600" spc="-15">
                <a:latin typeface="Calibri"/>
                <a:cs typeface="Calibri"/>
              </a:rPr>
              <a:t>1000</a:t>
            </a:r>
            <a:r>
              <a:rPr dirty="0" sz="1600" spc="40">
                <a:latin typeface="Calibri"/>
                <a:cs typeface="Calibri"/>
              </a:rPr>
              <a:t> </a:t>
            </a:r>
            <a:r>
              <a:rPr dirty="0" sz="1600" spc="-10">
                <a:latin typeface="Calibri"/>
                <a:cs typeface="Calibri"/>
              </a:rPr>
              <a:t>ml</a:t>
            </a:r>
            <a:r>
              <a:rPr dirty="0" sz="1600" spc="10">
                <a:latin typeface="Calibri"/>
                <a:cs typeface="Calibri"/>
              </a:rPr>
              <a:t> </a:t>
            </a:r>
            <a:r>
              <a:rPr dirty="0" sz="1600" spc="-5">
                <a:latin typeface="Calibri"/>
                <a:cs typeface="Calibri"/>
              </a:rPr>
              <a:t>of</a:t>
            </a:r>
            <a:r>
              <a:rPr dirty="0" sz="1600" spc="10">
                <a:latin typeface="Calibri"/>
                <a:cs typeface="Calibri"/>
              </a:rPr>
              <a:t> </a:t>
            </a:r>
            <a:r>
              <a:rPr dirty="0" sz="1600" spc="-10">
                <a:latin typeface="Calibri"/>
                <a:cs typeface="Calibri"/>
              </a:rPr>
              <a:t>blood</a:t>
            </a:r>
            <a:r>
              <a:rPr dirty="0" sz="1600" spc="10">
                <a:latin typeface="Calibri"/>
                <a:cs typeface="Calibri"/>
              </a:rPr>
              <a:t> </a:t>
            </a:r>
            <a:r>
              <a:rPr dirty="0" sz="1600" spc="-20">
                <a:latin typeface="Calibri"/>
                <a:cs typeface="Calibri"/>
              </a:rPr>
              <a:t>/day</a:t>
            </a:r>
            <a:r>
              <a:rPr dirty="0" sz="1600" spc="45">
                <a:latin typeface="Calibri"/>
                <a:cs typeface="Calibri"/>
              </a:rPr>
              <a:t> </a:t>
            </a:r>
            <a:r>
              <a:rPr dirty="0" sz="1600" spc="-25">
                <a:latin typeface="Calibri"/>
                <a:cs typeface="Calibri"/>
              </a:rPr>
              <a:t>to</a:t>
            </a:r>
            <a:r>
              <a:rPr dirty="0" sz="1600" spc="35">
                <a:latin typeface="Calibri"/>
                <a:cs typeface="Calibri"/>
              </a:rPr>
              <a:t> </a:t>
            </a:r>
            <a:r>
              <a:rPr dirty="0" sz="1600" spc="-20">
                <a:latin typeface="Calibri"/>
                <a:cs typeface="Calibri"/>
              </a:rPr>
              <a:t>maintain</a:t>
            </a:r>
            <a:r>
              <a:rPr dirty="0" sz="1600" spc="110">
                <a:latin typeface="Calibri"/>
                <a:cs typeface="Calibri"/>
              </a:rPr>
              <a:t> </a:t>
            </a:r>
            <a:r>
              <a:rPr dirty="0" sz="1600" spc="-20">
                <a:latin typeface="Calibri"/>
                <a:cs typeface="Calibri"/>
              </a:rPr>
              <a:t>stability</a:t>
            </a:r>
            <a:r>
              <a:rPr dirty="0" sz="1600" spc="114">
                <a:latin typeface="Calibri"/>
                <a:cs typeface="Calibri"/>
              </a:rPr>
              <a:t> </a:t>
            </a:r>
            <a:r>
              <a:rPr dirty="0" sz="1600" spc="-5">
                <a:latin typeface="Calibri"/>
                <a:cs typeface="Calibri"/>
              </a:rPr>
              <a:t>)</a:t>
            </a:r>
            <a:endParaRPr dirty="0" sz="1600">
              <a:latin typeface="Calibri"/>
              <a:cs typeface="Calibri"/>
            </a:endParaRPr>
          </a:p>
          <a:p>
            <a:pPr algn="l" indent="-344805" marL="356870" rtl="0">
              <a:lnSpc>
                <a:spcPct val="100000"/>
              </a:lnSpc>
              <a:spcBef>
                <a:spcPts val="340"/>
              </a:spcBef>
              <a:buAutoNum type="arabicPeriod"/>
              <a:tabLst>
                <a:tab algn="l" pos="356870"/>
                <a:tab algn="l" pos="357505"/>
              </a:tabLst>
            </a:pPr>
            <a:r>
              <a:rPr dirty="0" sz="1600">
                <a:latin typeface="Calibri"/>
                <a:cs typeface="Calibri"/>
              </a:rPr>
              <a:t>If</a:t>
            </a:r>
            <a:r>
              <a:rPr dirty="0" sz="1600" spc="-25">
                <a:latin typeface="Calibri"/>
                <a:cs typeface="Calibri"/>
              </a:rPr>
              <a:t> </a:t>
            </a:r>
            <a:r>
              <a:rPr dirty="0" sz="1600" spc="-15">
                <a:latin typeface="Calibri"/>
                <a:cs typeface="Calibri"/>
              </a:rPr>
              <a:t>bleeding</a:t>
            </a:r>
            <a:r>
              <a:rPr dirty="0" sz="1600" spc="105">
                <a:latin typeface="Calibri"/>
                <a:cs typeface="Calibri"/>
              </a:rPr>
              <a:t> </a:t>
            </a:r>
            <a:r>
              <a:rPr dirty="0" sz="1600" spc="-15">
                <a:latin typeface="Calibri"/>
                <a:cs typeface="Calibri"/>
              </a:rPr>
              <a:t>recurs</a:t>
            </a:r>
            <a:r>
              <a:rPr dirty="0" sz="1600" spc="20">
                <a:latin typeface="Calibri"/>
                <a:cs typeface="Calibri"/>
              </a:rPr>
              <a:t> </a:t>
            </a:r>
            <a:r>
              <a:rPr dirty="0" sz="1600" spc="-15">
                <a:latin typeface="Calibri"/>
                <a:cs typeface="Calibri"/>
              </a:rPr>
              <a:t>while</a:t>
            </a:r>
            <a:r>
              <a:rPr dirty="0" sz="1600" spc="50">
                <a:latin typeface="Calibri"/>
                <a:cs typeface="Calibri"/>
              </a:rPr>
              <a:t> </a:t>
            </a:r>
            <a:r>
              <a:rPr dirty="0" sz="1600" spc="-20">
                <a:latin typeface="Calibri"/>
                <a:cs typeface="Calibri"/>
              </a:rPr>
              <a:t>patient</a:t>
            </a:r>
            <a:r>
              <a:rPr dirty="0" sz="1600" spc="100">
                <a:latin typeface="Calibri"/>
                <a:cs typeface="Calibri"/>
              </a:rPr>
              <a:t> </a:t>
            </a:r>
            <a:r>
              <a:rPr dirty="0" sz="1600" spc="-10">
                <a:latin typeface="Calibri"/>
                <a:cs typeface="Calibri"/>
              </a:rPr>
              <a:t>is</a:t>
            </a:r>
            <a:r>
              <a:rPr dirty="0" sz="1600" spc="20">
                <a:latin typeface="Calibri"/>
                <a:cs typeface="Calibri"/>
              </a:rPr>
              <a:t> </a:t>
            </a:r>
            <a:r>
              <a:rPr dirty="0" sz="1600" spc="-10">
                <a:latin typeface="Calibri"/>
                <a:cs typeface="Calibri"/>
              </a:rPr>
              <a:t>in</a:t>
            </a:r>
            <a:r>
              <a:rPr dirty="0" sz="1600" spc="10">
                <a:latin typeface="Calibri"/>
                <a:cs typeface="Calibri"/>
              </a:rPr>
              <a:t> </a:t>
            </a:r>
            <a:r>
              <a:rPr dirty="0" sz="1600" spc="-15">
                <a:latin typeface="Calibri"/>
                <a:cs typeface="Calibri"/>
              </a:rPr>
              <a:t>the</a:t>
            </a:r>
            <a:r>
              <a:rPr dirty="0" sz="1600" spc="45">
                <a:latin typeface="Calibri"/>
                <a:cs typeface="Calibri"/>
              </a:rPr>
              <a:t> </a:t>
            </a:r>
            <a:r>
              <a:rPr dirty="0" sz="1600" spc="-15">
                <a:latin typeface="Calibri"/>
                <a:cs typeface="Calibri"/>
              </a:rPr>
              <a:t>hospital</a:t>
            </a:r>
            <a:endParaRPr dirty="0" sz="1600">
              <a:latin typeface="Calibri"/>
              <a:cs typeface="Calibri"/>
            </a:endParaRPr>
          </a:p>
          <a:p>
            <a:pPr algn="l" rtl="0">
              <a:lnSpc>
                <a:spcPct val="100000"/>
              </a:lnSpc>
              <a:spcBef>
                <a:spcPts val="30"/>
              </a:spcBef>
            </a:pPr>
            <a:endParaRPr dirty="0" sz="1600">
              <a:latin typeface="Calibri"/>
              <a:cs typeface="Calibri"/>
            </a:endParaRPr>
          </a:p>
          <a:p>
            <a:pPr algn="l" marL="12700" rtl="0">
              <a:lnSpc>
                <a:spcPct val="100000"/>
              </a:lnSpc>
              <a:spcBef>
                <a:spcPts val="5"/>
              </a:spcBef>
            </a:pPr>
            <a:r>
              <a:rPr dirty="0" sz="1600">
                <a:solidFill>
                  <a:srgbClr val="FF0000"/>
                </a:solidFill>
                <a:latin typeface="Calibri"/>
                <a:cs typeface="Calibri"/>
              </a:rPr>
              <a:t>B.</a:t>
            </a:r>
            <a:r>
              <a:rPr dirty="0" sz="1600" spc="-35">
                <a:solidFill>
                  <a:srgbClr val="FF0000"/>
                </a:solidFill>
                <a:latin typeface="Calibri"/>
                <a:cs typeface="Calibri"/>
              </a:rPr>
              <a:t> </a:t>
            </a:r>
            <a:r>
              <a:rPr dirty="0" sz="1600" spc="-15">
                <a:solidFill>
                  <a:srgbClr val="FF0000"/>
                </a:solidFill>
                <a:latin typeface="Calibri"/>
                <a:cs typeface="Calibri"/>
              </a:rPr>
              <a:t>Relative</a:t>
            </a:r>
            <a:r>
              <a:rPr dirty="0" sz="1600" spc="80">
                <a:solidFill>
                  <a:srgbClr val="FF0000"/>
                </a:solidFill>
                <a:latin typeface="Calibri"/>
                <a:cs typeface="Calibri"/>
              </a:rPr>
              <a:t> </a:t>
            </a:r>
            <a:r>
              <a:rPr dirty="0" sz="1600" spc="-10">
                <a:solidFill>
                  <a:srgbClr val="FF0000"/>
                </a:solidFill>
                <a:latin typeface="Calibri"/>
                <a:cs typeface="Calibri"/>
              </a:rPr>
              <a:t>indications</a:t>
            </a:r>
            <a:r>
              <a:rPr dirty="0" sz="1600" spc="85">
                <a:solidFill>
                  <a:srgbClr val="FF0000"/>
                </a:solidFill>
                <a:latin typeface="Calibri"/>
                <a:cs typeface="Calibri"/>
              </a:rPr>
              <a:t> </a:t>
            </a:r>
            <a:r>
              <a:rPr dirty="0" sz="1600" spc="-5">
                <a:solidFill>
                  <a:srgbClr val="FF0000"/>
                </a:solidFill>
                <a:latin typeface="Calibri"/>
                <a:cs typeface="Calibri"/>
              </a:rPr>
              <a:t>:</a:t>
            </a:r>
            <a:endParaRPr dirty="0" sz="1600">
              <a:latin typeface="Calibri"/>
              <a:cs typeface="Calibri"/>
            </a:endParaRPr>
          </a:p>
          <a:p>
            <a:pPr algn="l" indent="-344805" marL="356870" rtl="0">
              <a:lnSpc>
                <a:spcPct val="100000"/>
              </a:lnSpc>
              <a:spcBef>
                <a:spcPts val="335"/>
              </a:spcBef>
              <a:buAutoNum type="arabicPeriod"/>
              <a:tabLst>
                <a:tab algn="l" pos="356870"/>
                <a:tab algn="l" pos="357505"/>
              </a:tabLst>
            </a:pPr>
            <a:r>
              <a:rPr dirty="0" sz="1600" spc="-15">
                <a:latin typeface="Calibri"/>
                <a:cs typeface="Calibri"/>
              </a:rPr>
              <a:t>Old</a:t>
            </a:r>
            <a:r>
              <a:rPr dirty="0" sz="1600">
                <a:latin typeface="Calibri"/>
                <a:cs typeface="Calibri"/>
              </a:rPr>
              <a:t> </a:t>
            </a:r>
            <a:r>
              <a:rPr dirty="0" sz="1600" spc="-20">
                <a:latin typeface="Calibri"/>
                <a:cs typeface="Calibri"/>
              </a:rPr>
              <a:t>patient</a:t>
            </a:r>
            <a:endParaRPr dirty="0" sz="1600">
              <a:latin typeface="Calibri"/>
              <a:cs typeface="Calibri"/>
            </a:endParaRPr>
          </a:p>
          <a:p>
            <a:pPr algn="l" indent="-344805" marL="356870" rtl="0">
              <a:lnSpc>
                <a:spcPct val="100000"/>
              </a:lnSpc>
              <a:spcBef>
                <a:spcPts val="335"/>
              </a:spcBef>
              <a:buAutoNum type="arabicPeriod"/>
              <a:tabLst>
                <a:tab algn="l" pos="356870"/>
                <a:tab algn="l" pos="357505"/>
              </a:tabLst>
            </a:pPr>
            <a:r>
              <a:rPr dirty="0" sz="1600" spc="-10">
                <a:latin typeface="Calibri"/>
                <a:cs typeface="Calibri"/>
              </a:rPr>
              <a:t>Associated</a:t>
            </a:r>
            <a:r>
              <a:rPr dirty="0" sz="1600" spc="35">
                <a:latin typeface="Calibri"/>
                <a:cs typeface="Calibri"/>
              </a:rPr>
              <a:t> </a:t>
            </a:r>
            <a:r>
              <a:rPr dirty="0" sz="1600" spc="-15">
                <a:latin typeface="Calibri"/>
                <a:cs typeface="Calibri"/>
              </a:rPr>
              <a:t>with</a:t>
            </a:r>
            <a:r>
              <a:rPr dirty="0" sz="1600" spc="55">
                <a:latin typeface="Calibri"/>
                <a:cs typeface="Calibri"/>
              </a:rPr>
              <a:t> </a:t>
            </a:r>
            <a:r>
              <a:rPr dirty="0" sz="1600" spc="-10">
                <a:latin typeface="Calibri"/>
                <a:cs typeface="Calibri"/>
              </a:rPr>
              <a:t>serious</a:t>
            </a:r>
            <a:r>
              <a:rPr dirty="0" sz="1600" spc="25">
                <a:latin typeface="Calibri"/>
                <a:cs typeface="Calibri"/>
              </a:rPr>
              <a:t> </a:t>
            </a:r>
            <a:r>
              <a:rPr dirty="0" sz="1600" spc="-5">
                <a:latin typeface="Calibri"/>
                <a:cs typeface="Calibri"/>
              </a:rPr>
              <a:t>diseases</a:t>
            </a:r>
            <a:r>
              <a:rPr dirty="0" sz="1600" spc="55">
                <a:latin typeface="Calibri"/>
                <a:cs typeface="Calibri"/>
              </a:rPr>
              <a:t> </a:t>
            </a:r>
            <a:r>
              <a:rPr dirty="0" sz="1600" spc="-5">
                <a:latin typeface="Calibri"/>
                <a:cs typeface="Calibri"/>
              </a:rPr>
              <a:t>(</a:t>
            </a:r>
            <a:r>
              <a:rPr dirty="0" sz="1600" spc="-20">
                <a:latin typeface="Calibri"/>
                <a:cs typeface="Calibri"/>
              </a:rPr>
              <a:t> </a:t>
            </a:r>
            <a:r>
              <a:rPr dirty="0" sz="1600" spc="-15">
                <a:latin typeface="Calibri"/>
                <a:cs typeface="Calibri"/>
              </a:rPr>
              <a:t>the</a:t>
            </a:r>
            <a:r>
              <a:rPr dirty="0" sz="1600" spc="50">
                <a:latin typeface="Calibri"/>
                <a:cs typeface="Calibri"/>
              </a:rPr>
              <a:t> </a:t>
            </a:r>
            <a:r>
              <a:rPr dirty="0" sz="1600" spc="-10">
                <a:latin typeface="Calibri"/>
                <a:cs typeface="Calibri"/>
              </a:rPr>
              <a:t>risk</a:t>
            </a:r>
            <a:r>
              <a:rPr dirty="0" sz="1600" spc="10">
                <a:latin typeface="Calibri"/>
                <a:cs typeface="Calibri"/>
              </a:rPr>
              <a:t> </a:t>
            </a:r>
            <a:r>
              <a:rPr dirty="0" sz="1600" spc="-5">
                <a:latin typeface="Calibri"/>
                <a:cs typeface="Calibri"/>
              </a:rPr>
              <a:t>of</a:t>
            </a:r>
            <a:r>
              <a:rPr dirty="0" sz="1600" spc="5">
                <a:latin typeface="Calibri"/>
                <a:cs typeface="Calibri"/>
              </a:rPr>
              <a:t> </a:t>
            </a:r>
            <a:r>
              <a:rPr dirty="0" sz="1600" spc="-15">
                <a:latin typeface="Calibri"/>
                <a:cs typeface="Calibri"/>
              </a:rPr>
              <a:t>surgery</a:t>
            </a:r>
            <a:r>
              <a:rPr dirty="0" sz="1600" spc="60">
                <a:latin typeface="Calibri"/>
                <a:cs typeface="Calibri"/>
              </a:rPr>
              <a:t> </a:t>
            </a:r>
            <a:r>
              <a:rPr dirty="0" sz="1600" spc="-10">
                <a:latin typeface="Calibri"/>
                <a:cs typeface="Calibri"/>
              </a:rPr>
              <a:t>is</a:t>
            </a:r>
            <a:r>
              <a:rPr dirty="0" sz="1600" spc="5">
                <a:latin typeface="Calibri"/>
                <a:cs typeface="Calibri"/>
              </a:rPr>
              <a:t> </a:t>
            </a:r>
            <a:r>
              <a:rPr dirty="0" sz="1600" spc="-10">
                <a:latin typeface="Calibri"/>
                <a:cs typeface="Calibri"/>
              </a:rPr>
              <a:t>far</a:t>
            </a:r>
            <a:r>
              <a:rPr dirty="0" sz="1600" spc="-5">
                <a:latin typeface="Calibri"/>
                <a:cs typeface="Calibri"/>
              </a:rPr>
              <a:t> less</a:t>
            </a:r>
            <a:r>
              <a:rPr dirty="0" sz="1600" spc="25">
                <a:latin typeface="Calibri"/>
                <a:cs typeface="Calibri"/>
              </a:rPr>
              <a:t> </a:t>
            </a:r>
            <a:r>
              <a:rPr dirty="0" sz="1600" spc="-10">
                <a:latin typeface="Calibri"/>
                <a:cs typeface="Calibri"/>
              </a:rPr>
              <a:t>than</a:t>
            </a:r>
            <a:r>
              <a:rPr dirty="0" sz="1600" spc="35">
                <a:latin typeface="Calibri"/>
                <a:cs typeface="Calibri"/>
              </a:rPr>
              <a:t> </a:t>
            </a:r>
            <a:r>
              <a:rPr dirty="0" sz="1600" spc="-15">
                <a:latin typeface="Calibri"/>
                <a:cs typeface="Calibri"/>
              </a:rPr>
              <a:t>the</a:t>
            </a:r>
            <a:r>
              <a:rPr dirty="0" sz="1600" spc="55">
                <a:latin typeface="Calibri"/>
                <a:cs typeface="Calibri"/>
              </a:rPr>
              <a:t> </a:t>
            </a:r>
            <a:r>
              <a:rPr dirty="0" sz="1600" spc="-10">
                <a:latin typeface="Calibri"/>
                <a:cs typeface="Calibri"/>
              </a:rPr>
              <a:t>risk</a:t>
            </a:r>
            <a:r>
              <a:rPr dirty="0" sz="1600" spc="10">
                <a:latin typeface="Calibri"/>
                <a:cs typeface="Calibri"/>
              </a:rPr>
              <a:t> </a:t>
            </a:r>
            <a:r>
              <a:rPr dirty="0" sz="1600" spc="-5">
                <a:latin typeface="Calibri"/>
                <a:cs typeface="Calibri"/>
              </a:rPr>
              <a:t>of</a:t>
            </a:r>
            <a:r>
              <a:rPr dirty="0" sz="1600" spc="5">
                <a:latin typeface="Calibri"/>
                <a:cs typeface="Calibri"/>
              </a:rPr>
              <a:t> </a:t>
            </a:r>
            <a:r>
              <a:rPr dirty="0" sz="1600" spc="-15">
                <a:latin typeface="Calibri"/>
                <a:cs typeface="Calibri"/>
              </a:rPr>
              <a:t>bleeding</a:t>
            </a:r>
            <a:r>
              <a:rPr dirty="0" sz="1600" spc="85">
                <a:latin typeface="Calibri"/>
                <a:cs typeface="Calibri"/>
              </a:rPr>
              <a:t> </a:t>
            </a:r>
            <a:r>
              <a:rPr dirty="0" sz="1600" spc="-5">
                <a:latin typeface="Calibri"/>
                <a:cs typeface="Calibri"/>
              </a:rPr>
              <a:t>)</a:t>
            </a:r>
            <a:endParaRPr dirty="0" sz="1600">
              <a:latin typeface="Calibri"/>
              <a:cs typeface="Calibri"/>
            </a:endParaRPr>
          </a:p>
          <a:p>
            <a:pPr algn="l" indent="-344805" marL="356870" rtl="0">
              <a:lnSpc>
                <a:spcPct val="100000"/>
              </a:lnSpc>
              <a:spcBef>
                <a:spcPts val="340"/>
              </a:spcBef>
              <a:buAutoNum type="arabicPeriod"/>
              <a:tabLst>
                <a:tab algn="l" pos="356870"/>
                <a:tab algn="l" pos="357505"/>
              </a:tabLst>
            </a:pPr>
            <a:r>
              <a:rPr dirty="0" sz="1600" spc="-10">
                <a:latin typeface="Calibri"/>
                <a:cs typeface="Calibri"/>
              </a:rPr>
              <a:t>Long</a:t>
            </a:r>
            <a:r>
              <a:rPr dirty="0" sz="1600" spc="25">
                <a:latin typeface="Calibri"/>
                <a:cs typeface="Calibri"/>
              </a:rPr>
              <a:t> </a:t>
            </a:r>
            <a:r>
              <a:rPr dirty="0" sz="1600" spc="-20">
                <a:latin typeface="Calibri"/>
                <a:cs typeface="Calibri"/>
              </a:rPr>
              <a:t>history</a:t>
            </a:r>
            <a:r>
              <a:rPr dirty="0" sz="1600" spc="50">
                <a:latin typeface="Calibri"/>
                <a:cs typeface="Calibri"/>
              </a:rPr>
              <a:t> </a:t>
            </a:r>
            <a:r>
              <a:rPr dirty="0" sz="1600" spc="-5">
                <a:latin typeface="Calibri"/>
                <a:cs typeface="Calibri"/>
              </a:rPr>
              <a:t>of </a:t>
            </a:r>
            <a:r>
              <a:rPr dirty="0" sz="1600" spc="-10">
                <a:latin typeface="Calibri"/>
                <a:cs typeface="Calibri"/>
              </a:rPr>
              <a:t>ulcer</a:t>
            </a:r>
            <a:r>
              <a:rPr dirty="0" sz="1600" spc="5">
                <a:latin typeface="Calibri"/>
                <a:cs typeface="Calibri"/>
              </a:rPr>
              <a:t> </a:t>
            </a:r>
            <a:r>
              <a:rPr dirty="0" sz="1600" spc="-5">
                <a:latin typeface="Calibri"/>
                <a:cs typeface="Calibri"/>
              </a:rPr>
              <a:t>disease</a:t>
            </a:r>
            <a:endParaRPr dirty="0" sz="1600">
              <a:latin typeface="Calibri"/>
              <a:cs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25" name=""/>
        <p:cNvGrpSpPr/>
        <p:nvPr/>
      </p:nvGrpSpPr>
      <p:grpSpPr>
        <a:xfrm>
          <a:off x="0" y="0"/>
          <a:ext cx="0" cy="0"/>
          <a:chOff x="0" y="0"/>
          <a:chExt cx="0" cy="0"/>
        </a:xfrm>
      </p:grpSpPr>
      <p:sp>
        <p:nvSpPr>
          <p:cNvPr id="1048655" name="object 2"/>
          <p:cNvSpPr txBox="1"/>
          <p:nvPr/>
        </p:nvSpPr>
        <p:spPr>
          <a:xfrm>
            <a:off x="383540" y="1170304"/>
            <a:ext cx="8215630" cy="3053080"/>
          </a:xfrm>
          <a:prstGeom prst="rect"/>
        </p:spPr>
        <p:txBody>
          <a:bodyPr bIns="0" lIns="0" rIns="0" rtlCol="0" tIns="78740" vert="horz" wrap="square">
            <a:spAutoFit/>
          </a:bodyPr>
          <a:p>
            <a:pPr marL="12700" marR="5080">
              <a:lnSpc>
                <a:spcPts val="2110"/>
              </a:lnSpc>
              <a:spcBef>
                <a:spcPts val="620"/>
              </a:spcBef>
            </a:pPr>
            <a:r>
              <a:rPr b="1" dirty="0" sz="2200">
                <a:solidFill>
                  <a:srgbClr val="FF0000"/>
                </a:solidFill>
                <a:latin typeface="Calibri"/>
                <a:cs typeface="Calibri"/>
              </a:rPr>
              <a:t>1.Bleeding </a:t>
            </a:r>
            <a:r>
              <a:rPr b="1" dirty="0" sz="2200" spc="-10">
                <a:solidFill>
                  <a:srgbClr val="FF0000"/>
                </a:solidFill>
                <a:latin typeface="Calibri"/>
                <a:cs typeface="Calibri"/>
              </a:rPr>
              <a:t>gastric </a:t>
            </a:r>
            <a:r>
              <a:rPr b="1" dirty="0" sz="2200">
                <a:solidFill>
                  <a:srgbClr val="FF0000"/>
                </a:solidFill>
                <a:latin typeface="Calibri"/>
                <a:cs typeface="Calibri"/>
              </a:rPr>
              <a:t>ulcer : </a:t>
            </a:r>
            <a:r>
              <a:rPr dirty="0" sz="2200">
                <a:latin typeface="Calibri"/>
                <a:cs typeface="Calibri"/>
              </a:rPr>
              <a:t>is </a:t>
            </a:r>
            <a:r>
              <a:rPr dirty="0" sz="2200" spc="-10">
                <a:latin typeface="Calibri"/>
                <a:cs typeface="Calibri"/>
              </a:rPr>
              <a:t>generally </a:t>
            </a:r>
            <a:r>
              <a:rPr dirty="0" sz="2200">
                <a:solidFill>
                  <a:srgbClr val="FF0000"/>
                </a:solidFill>
                <a:latin typeface="Calibri"/>
                <a:cs typeface="Calibri"/>
              </a:rPr>
              <a:t>the </a:t>
            </a:r>
            <a:r>
              <a:rPr dirty="0" sz="2200" spc="-5">
                <a:solidFill>
                  <a:srgbClr val="FF0000"/>
                </a:solidFill>
                <a:latin typeface="Calibri"/>
                <a:cs typeface="Calibri"/>
              </a:rPr>
              <a:t>excision </a:t>
            </a:r>
            <a:r>
              <a:rPr dirty="0" sz="2200" spc="5">
                <a:solidFill>
                  <a:srgbClr val="FF0000"/>
                </a:solidFill>
                <a:latin typeface="Calibri"/>
                <a:cs typeface="Calibri"/>
              </a:rPr>
              <a:t>of </a:t>
            </a:r>
            <a:r>
              <a:rPr dirty="0" sz="2200">
                <a:solidFill>
                  <a:srgbClr val="FF0000"/>
                </a:solidFill>
                <a:latin typeface="Calibri"/>
                <a:cs typeface="Calibri"/>
              </a:rPr>
              <a:t>the </a:t>
            </a:r>
            <a:r>
              <a:rPr dirty="0" sz="2200" spc="-5">
                <a:solidFill>
                  <a:srgbClr val="FF0000"/>
                </a:solidFill>
                <a:latin typeface="Calibri"/>
                <a:cs typeface="Calibri"/>
              </a:rPr>
              <a:t>ulcer </a:t>
            </a:r>
            <a:r>
              <a:rPr dirty="0" sz="2200">
                <a:latin typeface="Calibri"/>
                <a:cs typeface="Calibri"/>
              </a:rPr>
              <a:t>and </a:t>
            </a:r>
            <a:r>
              <a:rPr dirty="0" sz="2200" spc="-5">
                <a:latin typeface="Calibri"/>
                <a:cs typeface="Calibri"/>
              </a:rPr>
              <a:t>repair </a:t>
            </a:r>
            <a:r>
              <a:rPr dirty="0" sz="2200" spc="-484">
                <a:latin typeface="Calibri"/>
                <a:cs typeface="Calibri"/>
              </a:rPr>
              <a:t> </a:t>
            </a:r>
            <a:r>
              <a:rPr dirty="0" sz="2200" spc="5">
                <a:latin typeface="Calibri"/>
                <a:cs typeface="Calibri"/>
              </a:rPr>
              <a:t>of</a:t>
            </a:r>
            <a:r>
              <a:rPr dirty="0" sz="2200" spc="-15">
                <a:latin typeface="Calibri"/>
                <a:cs typeface="Calibri"/>
              </a:rPr>
              <a:t> </a:t>
            </a:r>
            <a:r>
              <a:rPr dirty="0" sz="2200">
                <a:latin typeface="Calibri"/>
                <a:cs typeface="Calibri"/>
              </a:rPr>
              <a:t>the</a:t>
            </a:r>
            <a:r>
              <a:rPr dirty="0" sz="2200" spc="15">
                <a:latin typeface="Calibri"/>
                <a:cs typeface="Calibri"/>
              </a:rPr>
              <a:t> </a:t>
            </a:r>
            <a:r>
              <a:rPr dirty="0" sz="2200" spc="-10">
                <a:latin typeface="Calibri"/>
                <a:cs typeface="Calibri"/>
              </a:rPr>
              <a:t>gastric</a:t>
            </a:r>
            <a:r>
              <a:rPr dirty="0" sz="2200" spc="-5">
                <a:latin typeface="Calibri"/>
                <a:cs typeface="Calibri"/>
              </a:rPr>
              <a:t> </a:t>
            </a:r>
            <a:r>
              <a:rPr dirty="0" sz="2200" spc="-10">
                <a:latin typeface="Calibri"/>
                <a:cs typeface="Calibri"/>
              </a:rPr>
              <a:t>defect</a:t>
            </a:r>
            <a:r>
              <a:rPr dirty="0" sz="2200" spc="-65">
                <a:latin typeface="Calibri"/>
                <a:cs typeface="Calibri"/>
              </a:rPr>
              <a:t> </a:t>
            </a:r>
            <a:r>
              <a:rPr dirty="0" sz="2200">
                <a:latin typeface="Calibri"/>
                <a:cs typeface="Calibri"/>
              </a:rPr>
              <a:t>.</a:t>
            </a:r>
            <a:r>
              <a:rPr dirty="0" sz="2200" spc="5">
                <a:latin typeface="Calibri"/>
                <a:cs typeface="Calibri"/>
              </a:rPr>
              <a:t> </a:t>
            </a:r>
            <a:r>
              <a:rPr dirty="0" sz="2200" spc="-10">
                <a:solidFill>
                  <a:srgbClr val="FF0000"/>
                </a:solidFill>
                <a:latin typeface="Calibri"/>
                <a:cs typeface="Calibri"/>
              </a:rPr>
              <a:t>biopsy</a:t>
            </a:r>
            <a:r>
              <a:rPr dirty="0" sz="2200">
                <a:solidFill>
                  <a:srgbClr val="FF0000"/>
                </a:solidFill>
                <a:latin typeface="Calibri"/>
                <a:cs typeface="Calibri"/>
              </a:rPr>
              <a:t> </a:t>
            </a:r>
            <a:r>
              <a:rPr dirty="0" sz="2200" spc="5">
                <a:latin typeface="Calibri"/>
                <a:cs typeface="Calibri"/>
              </a:rPr>
              <a:t>of</a:t>
            </a:r>
            <a:r>
              <a:rPr dirty="0" sz="2200" spc="-20">
                <a:latin typeface="Calibri"/>
                <a:cs typeface="Calibri"/>
              </a:rPr>
              <a:t> </a:t>
            </a:r>
            <a:r>
              <a:rPr dirty="0" sz="2200">
                <a:latin typeface="Calibri"/>
                <a:cs typeface="Calibri"/>
              </a:rPr>
              <a:t>the</a:t>
            </a:r>
            <a:r>
              <a:rPr dirty="0" sz="2200" spc="-15">
                <a:latin typeface="Calibri"/>
                <a:cs typeface="Calibri"/>
              </a:rPr>
              <a:t> </a:t>
            </a:r>
            <a:r>
              <a:rPr dirty="0" sz="2200">
                <a:latin typeface="Calibri"/>
                <a:cs typeface="Calibri"/>
              </a:rPr>
              <a:t>ulcer</a:t>
            </a:r>
            <a:r>
              <a:rPr dirty="0" sz="2200" spc="-15">
                <a:latin typeface="Calibri"/>
                <a:cs typeface="Calibri"/>
              </a:rPr>
              <a:t> </a:t>
            </a:r>
            <a:r>
              <a:rPr dirty="0" sz="2200">
                <a:latin typeface="Calibri"/>
                <a:cs typeface="Calibri"/>
              </a:rPr>
              <a:t>is</a:t>
            </a:r>
            <a:r>
              <a:rPr dirty="0" sz="2200" spc="5">
                <a:latin typeface="Calibri"/>
                <a:cs typeface="Calibri"/>
              </a:rPr>
              <a:t> </a:t>
            </a:r>
            <a:r>
              <a:rPr dirty="0" sz="2200" spc="-5">
                <a:latin typeface="Calibri"/>
                <a:cs typeface="Calibri"/>
              </a:rPr>
              <a:t>important,</a:t>
            </a:r>
            <a:r>
              <a:rPr dirty="0" sz="2200" spc="-60">
                <a:latin typeface="Calibri"/>
                <a:cs typeface="Calibri"/>
              </a:rPr>
              <a:t> </a:t>
            </a:r>
            <a:r>
              <a:rPr dirty="0" sz="2200">
                <a:latin typeface="Calibri"/>
                <a:cs typeface="Calibri"/>
              </a:rPr>
              <a:t>as</a:t>
            </a:r>
            <a:r>
              <a:rPr dirty="0" sz="2200" spc="-15">
                <a:latin typeface="Calibri"/>
                <a:cs typeface="Calibri"/>
              </a:rPr>
              <a:t> </a:t>
            </a:r>
            <a:r>
              <a:rPr dirty="0" sz="2200" spc="5">
                <a:latin typeface="Calibri"/>
                <a:cs typeface="Calibri"/>
              </a:rPr>
              <a:t>4–5%</a:t>
            </a:r>
            <a:r>
              <a:rPr dirty="0" sz="2200" spc="-30">
                <a:latin typeface="Calibri"/>
                <a:cs typeface="Calibri"/>
              </a:rPr>
              <a:t> </a:t>
            </a:r>
            <a:r>
              <a:rPr dirty="0" sz="2200" spc="5">
                <a:latin typeface="Calibri"/>
                <a:cs typeface="Calibri"/>
              </a:rPr>
              <a:t>of </a:t>
            </a:r>
            <a:r>
              <a:rPr dirty="0" sz="2200" spc="-5">
                <a:latin typeface="Calibri"/>
                <a:cs typeface="Calibri"/>
              </a:rPr>
              <a:t>benign </a:t>
            </a:r>
            <a:r>
              <a:rPr dirty="0" sz="2200" spc="-484">
                <a:latin typeface="Calibri"/>
                <a:cs typeface="Calibri"/>
              </a:rPr>
              <a:t> </a:t>
            </a:r>
            <a:r>
              <a:rPr dirty="0" sz="2200">
                <a:latin typeface="Calibri"/>
                <a:cs typeface="Calibri"/>
              </a:rPr>
              <a:t>appearing</a:t>
            </a:r>
            <a:r>
              <a:rPr dirty="0" sz="2200" spc="-30">
                <a:latin typeface="Calibri"/>
                <a:cs typeface="Calibri"/>
              </a:rPr>
              <a:t> </a:t>
            </a:r>
            <a:r>
              <a:rPr dirty="0" sz="2200" spc="-10">
                <a:latin typeface="Calibri"/>
                <a:cs typeface="Calibri"/>
              </a:rPr>
              <a:t>ulcers</a:t>
            </a:r>
            <a:r>
              <a:rPr dirty="0" sz="2200" spc="-15">
                <a:latin typeface="Calibri"/>
                <a:cs typeface="Calibri"/>
              </a:rPr>
              <a:t> </a:t>
            </a:r>
            <a:r>
              <a:rPr dirty="0" sz="2200" spc="-5">
                <a:latin typeface="Calibri"/>
                <a:cs typeface="Calibri"/>
              </a:rPr>
              <a:t>are</a:t>
            </a:r>
            <a:r>
              <a:rPr dirty="0" sz="2200" spc="-15">
                <a:latin typeface="Calibri"/>
                <a:cs typeface="Calibri"/>
              </a:rPr>
              <a:t> </a:t>
            </a:r>
            <a:r>
              <a:rPr dirty="0" sz="2200">
                <a:latin typeface="Calibri"/>
                <a:cs typeface="Calibri"/>
              </a:rPr>
              <a:t>actually</a:t>
            </a:r>
            <a:r>
              <a:rPr dirty="0" sz="2200" spc="-30">
                <a:latin typeface="Calibri"/>
                <a:cs typeface="Calibri"/>
              </a:rPr>
              <a:t> </a:t>
            </a:r>
            <a:r>
              <a:rPr dirty="0" sz="2200" spc="-5">
                <a:latin typeface="Calibri"/>
                <a:cs typeface="Calibri"/>
              </a:rPr>
              <a:t>malignant</a:t>
            </a:r>
            <a:r>
              <a:rPr dirty="0" sz="2200" spc="-85">
                <a:latin typeface="Calibri"/>
                <a:cs typeface="Calibri"/>
              </a:rPr>
              <a:t> </a:t>
            </a:r>
            <a:r>
              <a:rPr dirty="0" sz="2200" spc="-10">
                <a:latin typeface="Calibri"/>
                <a:cs typeface="Calibri"/>
              </a:rPr>
              <a:t>ulcers</a:t>
            </a:r>
            <a:endParaRPr dirty="0" sz="2200">
              <a:latin typeface="Calibri"/>
              <a:cs typeface="Calibri"/>
            </a:endParaRPr>
          </a:p>
          <a:p>
            <a:pPr indent="64135" marL="12700" marR="391160">
              <a:lnSpc>
                <a:spcPct val="80100"/>
              </a:lnSpc>
              <a:spcBef>
                <a:spcPts val="550"/>
              </a:spcBef>
            </a:pPr>
            <a:r>
              <a:rPr dirty="0" sz="2200">
                <a:latin typeface="Calibri"/>
                <a:cs typeface="Calibri"/>
              </a:rPr>
              <a:t>- </a:t>
            </a:r>
            <a:r>
              <a:rPr dirty="0" sz="2200" spc="-10">
                <a:latin typeface="Calibri"/>
                <a:cs typeface="Calibri"/>
              </a:rPr>
              <a:t>For ulcers </a:t>
            </a:r>
            <a:r>
              <a:rPr dirty="0" sz="2200">
                <a:latin typeface="Calibri"/>
                <a:cs typeface="Calibri"/>
              </a:rPr>
              <a:t>along the </a:t>
            </a:r>
            <a:r>
              <a:rPr b="1" dirty="0" sz="2200" spc="-10">
                <a:latin typeface="Calibri"/>
                <a:cs typeface="Calibri"/>
              </a:rPr>
              <a:t>greater </a:t>
            </a:r>
            <a:r>
              <a:rPr b="1" dirty="0" sz="2200" spc="-5">
                <a:latin typeface="Calibri"/>
                <a:cs typeface="Calibri"/>
              </a:rPr>
              <a:t>curvature </a:t>
            </a:r>
            <a:r>
              <a:rPr dirty="0" sz="2200" spc="5">
                <a:latin typeface="Calibri"/>
                <a:cs typeface="Calibri"/>
              </a:rPr>
              <a:t>of </a:t>
            </a:r>
            <a:r>
              <a:rPr dirty="0" sz="2200">
                <a:latin typeface="Calibri"/>
                <a:cs typeface="Calibri"/>
              </a:rPr>
              <a:t>the </a:t>
            </a:r>
            <a:r>
              <a:rPr dirty="0" sz="2200" spc="-5">
                <a:latin typeface="Calibri"/>
                <a:cs typeface="Calibri"/>
              </a:rPr>
              <a:t>stomach, </a:t>
            </a:r>
            <a:r>
              <a:rPr b="1" dirty="0" sz="2200" spc="-5">
                <a:latin typeface="Calibri"/>
                <a:cs typeface="Calibri"/>
              </a:rPr>
              <a:t>antrum </a:t>
            </a:r>
            <a:r>
              <a:rPr dirty="0" sz="2200" spc="5">
                <a:latin typeface="Calibri"/>
                <a:cs typeface="Calibri"/>
              </a:rPr>
              <a:t>or </a:t>
            </a:r>
            <a:r>
              <a:rPr dirty="0" sz="2200" spc="10">
                <a:latin typeface="Calibri"/>
                <a:cs typeface="Calibri"/>
              </a:rPr>
              <a:t> </a:t>
            </a:r>
            <a:r>
              <a:rPr b="1" dirty="0" sz="2200" spc="-5">
                <a:latin typeface="Calibri"/>
                <a:cs typeface="Calibri"/>
              </a:rPr>
              <a:t>body </a:t>
            </a:r>
            <a:r>
              <a:rPr dirty="0" sz="2200" spc="5">
                <a:latin typeface="Calibri"/>
                <a:cs typeface="Calibri"/>
              </a:rPr>
              <a:t>of </a:t>
            </a:r>
            <a:r>
              <a:rPr dirty="0" sz="2200">
                <a:latin typeface="Calibri"/>
                <a:cs typeface="Calibri"/>
              </a:rPr>
              <a:t>the </a:t>
            </a:r>
            <a:r>
              <a:rPr dirty="0" sz="2200" spc="-5">
                <a:latin typeface="Calibri"/>
                <a:cs typeface="Calibri"/>
              </a:rPr>
              <a:t>stomach </a:t>
            </a:r>
            <a:r>
              <a:rPr dirty="0" sz="2200" spc="-10">
                <a:latin typeface="Calibri"/>
                <a:cs typeface="Calibri"/>
              </a:rPr>
              <a:t>wedge </a:t>
            </a:r>
            <a:r>
              <a:rPr dirty="0" sz="2200" spc="-5">
                <a:latin typeface="Calibri"/>
                <a:cs typeface="Calibri"/>
              </a:rPr>
              <a:t>excision </a:t>
            </a:r>
            <a:r>
              <a:rPr dirty="0" sz="2200" spc="5">
                <a:latin typeface="Calibri"/>
                <a:cs typeface="Calibri"/>
              </a:rPr>
              <a:t>of </a:t>
            </a:r>
            <a:r>
              <a:rPr dirty="0" sz="2200">
                <a:latin typeface="Calibri"/>
                <a:cs typeface="Calibri"/>
              </a:rPr>
              <a:t>the </a:t>
            </a:r>
            <a:r>
              <a:rPr dirty="0" sz="2200" spc="-5">
                <a:latin typeface="Calibri"/>
                <a:cs typeface="Calibri"/>
              </a:rPr>
              <a:t>ulcer </a:t>
            </a:r>
            <a:r>
              <a:rPr dirty="0" sz="2200">
                <a:latin typeface="Calibri"/>
                <a:cs typeface="Calibri"/>
              </a:rPr>
              <a:t>and </a:t>
            </a:r>
            <a:r>
              <a:rPr dirty="0" sz="2200" spc="-5">
                <a:latin typeface="Calibri"/>
                <a:cs typeface="Calibri"/>
              </a:rPr>
              <a:t>closure </a:t>
            </a:r>
            <a:r>
              <a:rPr dirty="0" sz="2200" spc="5">
                <a:latin typeface="Calibri"/>
                <a:cs typeface="Calibri"/>
              </a:rPr>
              <a:t>of </a:t>
            </a:r>
            <a:r>
              <a:rPr dirty="0" sz="2200">
                <a:latin typeface="Calibri"/>
                <a:cs typeface="Calibri"/>
              </a:rPr>
              <a:t>the </a:t>
            </a:r>
            <a:r>
              <a:rPr dirty="0" sz="2200" spc="5">
                <a:latin typeface="Calibri"/>
                <a:cs typeface="Calibri"/>
              </a:rPr>
              <a:t> </a:t>
            </a:r>
            <a:r>
              <a:rPr dirty="0" sz="2200">
                <a:latin typeface="Calibri"/>
                <a:cs typeface="Calibri"/>
              </a:rPr>
              <a:t>resulting</a:t>
            </a:r>
            <a:r>
              <a:rPr dirty="0" sz="2200" spc="-20">
                <a:latin typeface="Calibri"/>
                <a:cs typeface="Calibri"/>
              </a:rPr>
              <a:t> </a:t>
            </a:r>
            <a:r>
              <a:rPr dirty="0" sz="2200" spc="-10">
                <a:latin typeface="Calibri"/>
                <a:cs typeface="Calibri"/>
              </a:rPr>
              <a:t>defect</a:t>
            </a:r>
            <a:r>
              <a:rPr dirty="0" sz="2200" spc="-30">
                <a:latin typeface="Calibri"/>
                <a:cs typeface="Calibri"/>
              </a:rPr>
              <a:t> </a:t>
            </a:r>
            <a:r>
              <a:rPr dirty="0" sz="2200" spc="-5">
                <a:latin typeface="Calibri"/>
                <a:cs typeface="Calibri"/>
              </a:rPr>
              <a:t>can</a:t>
            </a:r>
            <a:r>
              <a:rPr dirty="0" sz="2200" spc="5">
                <a:latin typeface="Calibri"/>
                <a:cs typeface="Calibri"/>
              </a:rPr>
              <a:t> </a:t>
            </a:r>
            <a:r>
              <a:rPr dirty="0" sz="2200">
                <a:latin typeface="Calibri"/>
                <a:cs typeface="Calibri"/>
              </a:rPr>
              <a:t>easily</a:t>
            </a:r>
            <a:r>
              <a:rPr dirty="0" sz="2200" spc="-30">
                <a:latin typeface="Calibri"/>
                <a:cs typeface="Calibri"/>
              </a:rPr>
              <a:t> </a:t>
            </a:r>
            <a:r>
              <a:rPr dirty="0" sz="2200">
                <a:latin typeface="Calibri"/>
                <a:cs typeface="Calibri"/>
              </a:rPr>
              <a:t>be</a:t>
            </a:r>
            <a:r>
              <a:rPr dirty="0" sz="2200" spc="5">
                <a:latin typeface="Calibri"/>
                <a:cs typeface="Calibri"/>
              </a:rPr>
              <a:t> </a:t>
            </a:r>
            <a:r>
              <a:rPr dirty="0" sz="2200">
                <a:latin typeface="Calibri"/>
                <a:cs typeface="Calibri"/>
              </a:rPr>
              <a:t>achieved</a:t>
            </a:r>
            <a:r>
              <a:rPr dirty="0" sz="2200" spc="-60">
                <a:latin typeface="Calibri"/>
                <a:cs typeface="Calibri"/>
              </a:rPr>
              <a:t> </a:t>
            </a:r>
            <a:r>
              <a:rPr dirty="0" sz="2200">
                <a:latin typeface="Calibri"/>
                <a:cs typeface="Calibri"/>
              </a:rPr>
              <a:t>in most</a:t>
            </a:r>
            <a:r>
              <a:rPr dirty="0" sz="2200" spc="-25">
                <a:latin typeface="Calibri"/>
                <a:cs typeface="Calibri"/>
              </a:rPr>
              <a:t> </a:t>
            </a:r>
            <a:r>
              <a:rPr dirty="0" sz="2200">
                <a:latin typeface="Calibri"/>
                <a:cs typeface="Calibri"/>
              </a:rPr>
              <a:t>cases</a:t>
            </a:r>
            <a:r>
              <a:rPr dirty="0" sz="2200" spc="-10">
                <a:latin typeface="Calibri"/>
                <a:cs typeface="Calibri"/>
              </a:rPr>
              <a:t> </a:t>
            </a:r>
            <a:r>
              <a:rPr dirty="0" sz="2200">
                <a:latin typeface="Calibri"/>
                <a:cs typeface="Calibri"/>
              </a:rPr>
              <a:t>without</a:t>
            </a:r>
            <a:r>
              <a:rPr dirty="0" sz="2200" spc="-40">
                <a:latin typeface="Calibri"/>
                <a:cs typeface="Calibri"/>
              </a:rPr>
              <a:t> </a:t>
            </a:r>
            <a:r>
              <a:rPr dirty="0" sz="2200" spc="-5">
                <a:latin typeface="Calibri"/>
                <a:cs typeface="Calibri"/>
              </a:rPr>
              <a:t>causing </a:t>
            </a:r>
            <a:r>
              <a:rPr dirty="0" sz="2200" spc="-484">
                <a:latin typeface="Calibri"/>
                <a:cs typeface="Calibri"/>
              </a:rPr>
              <a:t> </a:t>
            </a:r>
            <a:r>
              <a:rPr dirty="0" sz="2200" spc="-5">
                <a:latin typeface="Calibri"/>
                <a:cs typeface="Calibri"/>
              </a:rPr>
              <a:t>significant</a:t>
            </a:r>
            <a:r>
              <a:rPr dirty="0" sz="2200" spc="-20">
                <a:latin typeface="Calibri"/>
                <a:cs typeface="Calibri"/>
              </a:rPr>
              <a:t> </a:t>
            </a:r>
            <a:r>
              <a:rPr dirty="0" sz="2200" spc="-5">
                <a:latin typeface="Calibri"/>
                <a:cs typeface="Calibri"/>
              </a:rPr>
              <a:t>deformation</a:t>
            </a:r>
            <a:r>
              <a:rPr dirty="0" sz="2200" spc="-70">
                <a:latin typeface="Calibri"/>
                <a:cs typeface="Calibri"/>
              </a:rPr>
              <a:t> </a:t>
            </a:r>
            <a:r>
              <a:rPr dirty="0" sz="2200" spc="5">
                <a:latin typeface="Calibri"/>
                <a:cs typeface="Calibri"/>
              </a:rPr>
              <a:t>of </a:t>
            </a:r>
            <a:r>
              <a:rPr dirty="0" sz="2200">
                <a:latin typeface="Calibri"/>
                <a:cs typeface="Calibri"/>
              </a:rPr>
              <a:t>the</a:t>
            </a:r>
            <a:r>
              <a:rPr dirty="0" sz="2200" spc="-60">
                <a:latin typeface="Calibri"/>
                <a:cs typeface="Calibri"/>
              </a:rPr>
              <a:t> </a:t>
            </a:r>
            <a:r>
              <a:rPr dirty="0" sz="2200">
                <a:latin typeface="Calibri"/>
                <a:cs typeface="Calibri"/>
              </a:rPr>
              <a:t>stomach.</a:t>
            </a:r>
          </a:p>
          <a:p>
            <a:pPr marL="12700" marR="140335">
              <a:lnSpc>
                <a:spcPct val="80000"/>
              </a:lnSpc>
              <a:spcBef>
                <a:spcPts val="530"/>
              </a:spcBef>
            </a:pPr>
            <a:r>
              <a:rPr dirty="0" sz="2200">
                <a:latin typeface="Calibri"/>
                <a:cs typeface="Calibri"/>
              </a:rPr>
              <a:t>- </a:t>
            </a:r>
            <a:r>
              <a:rPr dirty="0" sz="2200" spc="-5">
                <a:latin typeface="Calibri"/>
                <a:cs typeface="Calibri"/>
              </a:rPr>
              <a:t>For </a:t>
            </a:r>
            <a:r>
              <a:rPr dirty="0" sz="2200" spc="-10">
                <a:latin typeface="Calibri"/>
                <a:cs typeface="Calibri"/>
              </a:rPr>
              <a:t>ulcers </a:t>
            </a:r>
            <a:r>
              <a:rPr dirty="0" sz="2200">
                <a:latin typeface="Calibri"/>
                <a:cs typeface="Calibri"/>
              </a:rPr>
              <a:t>in </a:t>
            </a:r>
            <a:r>
              <a:rPr b="1" dirty="0" sz="2200">
                <a:latin typeface="Calibri"/>
                <a:cs typeface="Calibri"/>
              </a:rPr>
              <a:t>the lesser </a:t>
            </a:r>
            <a:r>
              <a:rPr b="1" dirty="0" sz="2200" spc="-5">
                <a:latin typeface="Calibri"/>
                <a:cs typeface="Calibri"/>
              </a:rPr>
              <a:t>curvature </a:t>
            </a:r>
            <a:r>
              <a:rPr dirty="0" sz="2200">
                <a:latin typeface="Calibri"/>
                <a:cs typeface="Calibri"/>
              </a:rPr>
              <a:t>, </a:t>
            </a:r>
            <a:r>
              <a:rPr dirty="0" sz="2200" spc="-5">
                <a:latin typeface="Calibri"/>
                <a:cs typeface="Calibri"/>
              </a:rPr>
              <a:t>due </a:t>
            </a:r>
            <a:r>
              <a:rPr dirty="0" sz="2200" spc="-10">
                <a:latin typeface="Calibri"/>
                <a:cs typeface="Calibri"/>
              </a:rPr>
              <a:t>to </a:t>
            </a:r>
            <a:r>
              <a:rPr dirty="0" sz="2200">
                <a:latin typeface="Calibri"/>
                <a:cs typeface="Calibri"/>
              </a:rPr>
              <a:t>the rich </a:t>
            </a:r>
            <a:r>
              <a:rPr dirty="0" sz="2200" spc="-10">
                <a:latin typeface="Calibri"/>
                <a:cs typeface="Calibri"/>
              </a:rPr>
              <a:t>arcades </a:t>
            </a:r>
            <a:r>
              <a:rPr dirty="0" sz="2200" spc="5">
                <a:latin typeface="Calibri"/>
                <a:cs typeface="Calibri"/>
              </a:rPr>
              <a:t>of </a:t>
            </a:r>
            <a:r>
              <a:rPr dirty="0" sz="2200">
                <a:latin typeface="Calibri"/>
                <a:cs typeface="Calibri"/>
              </a:rPr>
              <a:t>the </a:t>
            </a:r>
            <a:r>
              <a:rPr dirty="0" sz="2200" spc="-10">
                <a:latin typeface="Calibri"/>
                <a:cs typeface="Calibri"/>
              </a:rPr>
              <a:t>left </a:t>
            </a:r>
            <a:r>
              <a:rPr dirty="0" sz="2200" spc="-5">
                <a:latin typeface="Calibri"/>
                <a:cs typeface="Calibri"/>
              </a:rPr>
              <a:t> </a:t>
            </a:r>
            <a:r>
              <a:rPr dirty="0" sz="2200" spc="-10">
                <a:latin typeface="Calibri"/>
                <a:cs typeface="Calibri"/>
              </a:rPr>
              <a:t>gastric </a:t>
            </a:r>
            <a:r>
              <a:rPr dirty="0" sz="2200">
                <a:latin typeface="Calibri"/>
                <a:cs typeface="Calibri"/>
              </a:rPr>
              <a:t>artery , </a:t>
            </a:r>
            <a:r>
              <a:rPr dirty="0" sz="2200" spc="-5">
                <a:latin typeface="Calibri"/>
                <a:cs typeface="Calibri"/>
              </a:rPr>
              <a:t>wedge excision </a:t>
            </a:r>
            <a:r>
              <a:rPr dirty="0" sz="2200">
                <a:latin typeface="Calibri"/>
                <a:cs typeface="Calibri"/>
              </a:rPr>
              <a:t>would </a:t>
            </a:r>
            <a:r>
              <a:rPr dirty="0" sz="2200" spc="-10">
                <a:latin typeface="Calibri"/>
                <a:cs typeface="Calibri"/>
              </a:rPr>
              <a:t>leave </a:t>
            </a:r>
            <a:r>
              <a:rPr dirty="0" sz="2200" spc="5">
                <a:latin typeface="Calibri"/>
                <a:cs typeface="Calibri"/>
              </a:rPr>
              <a:t>a </a:t>
            </a:r>
            <a:r>
              <a:rPr dirty="0" sz="2200">
                <a:latin typeface="Calibri"/>
                <a:cs typeface="Calibri"/>
              </a:rPr>
              <a:t>stomach </a:t>
            </a:r>
            <a:r>
              <a:rPr dirty="0" sz="2200" spc="-5">
                <a:latin typeface="Calibri"/>
                <a:cs typeface="Calibri"/>
              </a:rPr>
              <a:t>deformation, </a:t>
            </a:r>
            <a:r>
              <a:rPr dirty="0" sz="2200">
                <a:latin typeface="Calibri"/>
                <a:cs typeface="Calibri"/>
              </a:rPr>
              <a:t>So </a:t>
            </a:r>
            <a:r>
              <a:rPr dirty="0" sz="2200" spc="5">
                <a:latin typeface="Calibri"/>
                <a:cs typeface="Calibri"/>
              </a:rPr>
              <a:t> </a:t>
            </a:r>
            <a:r>
              <a:rPr dirty="0" sz="2200" spc="-10">
                <a:latin typeface="Calibri"/>
                <a:cs typeface="Calibri"/>
              </a:rPr>
              <a:t>distal</a:t>
            </a:r>
            <a:r>
              <a:rPr dirty="0" sz="2200" spc="-15">
                <a:latin typeface="Calibri"/>
                <a:cs typeface="Calibri"/>
              </a:rPr>
              <a:t> </a:t>
            </a:r>
            <a:r>
              <a:rPr dirty="0" sz="2200" spc="-10">
                <a:latin typeface="Calibri"/>
                <a:cs typeface="Calibri"/>
              </a:rPr>
              <a:t>gastrectomy</a:t>
            </a:r>
            <a:r>
              <a:rPr dirty="0" sz="2200" spc="-50">
                <a:latin typeface="Calibri"/>
                <a:cs typeface="Calibri"/>
              </a:rPr>
              <a:t> </a:t>
            </a:r>
            <a:r>
              <a:rPr dirty="0" sz="2200">
                <a:latin typeface="Calibri"/>
                <a:cs typeface="Calibri"/>
              </a:rPr>
              <a:t>with</a:t>
            </a:r>
            <a:r>
              <a:rPr dirty="0" sz="2200" spc="-10">
                <a:latin typeface="Calibri"/>
                <a:cs typeface="Calibri"/>
              </a:rPr>
              <a:t> </a:t>
            </a:r>
            <a:r>
              <a:rPr dirty="0" sz="2200">
                <a:latin typeface="Calibri"/>
                <a:cs typeface="Calibri"/>
              </a:rPr>
              <a:t>Bilroth</a:t>
            </a:r>
            <a:r>
              <a:rPr dirty="0" sz="2200" spc="-95">
                <a:latin typeface="Calibri"/>
                <a:cs typeface="Calibri"/>
              </a:rPr>
              <a:t> </a:t>
            </a:r>
            <a:r>
              <a:rPr dirty="0" sz="2200">
                <a:latin typeface="Calibri"/>
                <a:cs typeface="Calibri"/>
              </a:rPr>
              <a:t>I</a:t>
            </a:r>
            <a:r>
              <a:rPr dirty="0" sz="2200" spc="5">
                <a:latin typeface="Calibri"/>
                <a:cs typeface="Calibri"/>
              </a:rPr>
              <a:t> </a:t>
            </a:r>
            <a:r>
              <a:rPr dirty="0" sz="2200" spc="10">
                <a:latin typeface="Calibri"/>
                <a:cs typeface="Calibri"/>
              </a:rPr>
              <a:t>or</a:t>
            </a:r>
            <a:r>
              <a:rPr dirty="0" sz="2200" spc="-5">
                <a:latin typeface="Calibri"/>
                <a:cs typeface="Calibri"/>
              </a:rPr>
              <a:t> </a:t>
            </a:r>
            <a:r>
              <a:rPr dirty="0" sz="2200">
                <a:latin typeface="Calibri"/>
                <a:cs typeface="Calibri"/>
              </a:rPr>
              <a:t>Bilroth</a:t>
            </a:r>
            <a:r>
              <a:rPr dirty="0" sz="2200" spc="-45">
                <a:latin typeface="Calibri"/>
                <a:cs typeface="Calibri"/>
              </a:rPr>
              <a:t> </a:t>
            </a:r>
            <a:r>
              <a:rPr dirty="0" sz="2200">
                <a:latin typeface="Calibri"/>
                <a:cs typeface="Calibri"/>
              </a:rPr>
              <a:t>II</a:t>
            </a:r>
            <a:r>
              <a:rPr dirty="0" sz="2200" spc="-15">
                <a:latin typeface="Calibri"/>
                <a:cs typeface="Calibri"/>
              </a:rPr>
              <a:t> </a:t>
            </a:r>
            <a:r>
              <a:rPr dirty="0" sz="2200">
                <a:latin typeface="Calibri"/>
                <a:cs typeface="Calibri"/>
              </a:rPr>
              <a:t>as</a:t>
            </a:r>
            <a:r>
              <a:rPr dirty="0" sz="2200" spc="15">
                <a:latin typeface="Calibri"/>
                <a:cs typeface="Calibri"/>
              </a:rPr>
              <a:t> </a:t>
            </a:r>
            <a:r>
              <a:rPr dirty="0" sz="2200">
                <a:latin typeface="Calibri"/>
                <a:cs typeface="Calibri"/>
              </a:rPr>
              <a:t>a</a:t>
            </a:r>
            <a:r>
              <a:rPr dirty="0" sz="2200" spc="-5">
                <a:latin typeface="Calibri"/>
                <a:cs typeface="Calibri"/>
              </a:rPr>
              <a:t> reconstruction</a:t>
            </a:r>
            <a:r>
              <a:rPr dirty="0" sz="2200" spc="-90">
                <a:latin typeface="Calibri"/>
                <a:cs typeface="Calibri"/>
              </a:rPr>
              <a:t> </a:t>
            </a:r>
            <a:r>
              <a:rPr dirty="0" sz="2200" spc="-10">
                <a:latin typeface="Calibri"/>
                <a:cs typeface="Calibri"/>
              </a:rPr>
              <a:t>surgery </a:t>
            </a:r>
            <a:r>
              <a:rPr dirty="0" sz="2200" spc="-484">
                <a:latin typeface="Calibri"/>
                <a:cs typeface="Calibri"/>
              </a:rPr>
              <a:t> </a:t>
            </a:r>
            <a:r>
              <a:rPr dirty="0" sz="2200" spc="-10">
                <a:latin typeface="Calibri"/>
                <a:cs typeface="Calibri"/>
              </a:rPr>
              <a:t>to</a:t>
            </a:r>
            <a:r>
              <a:rPr dirty="0" sz="2200" spc="-15">
                <a:latin typeface="Calibri"/>
                <a:cs typeface="Calibri"/>
              </a:rPr>
              <a:t> </a:t>
            </a:r>
            <a:r>
              <a:rPr dirty="0" sz="2200">
                <a:latin typeface="Calibri"/>
                <a:cs typeface="Calibri"/>
              </a:rPr>
              <a:t>resume</a:t>
            </a:r>
            <a:r>
              <a:rPr dirty="0" sz="2200" spc="-35">
                <a:latin typeface="Calibri"/>
                <a:cs typeface="Calibri"/>
              </a:rPr>
              <a:t> </a:t>
            </a:r>
            <a:r>
              <a:rPr dirty="0" sz="2200">
                <a:latin typeface="Calibri"/>
                <a:cs typeface="Calibri"/>
              </a:rPr>
              <a:t>GI </a:t>
            </a:r>
            <a:r>
              <a:rPr dirty="0" sz="2200" spc="-5">
                <a:latin typeface="Calibri"/>
                <a:cs typeface="Calibri"/>
              </a:rPr>
              <a:t>continuity</a:t>
            </a:r>
            <a:r>
              <a:rPr dirty="0" sz="2200" spc="-30">
                <a:latin typeface="Calibri"/>
                <a:cs typeface="Calibri"/>
              </a:rPr>
              <a:t> </a:t>
            </a:r>
            <a:r>
              <a:rPr dirty="0" sz="2200">
                <a:latin typeface="Calibri"/>
                <a:cs typeface="Calibri"/>
              </a:rPr>
              <a:t>.</a:t>
            </a:r>
          </a:p>
        </p:txBody>
      </p:sp>
      <p:pic>
        <p:nvPicPr>
          <p:cNvPr id="2097172" name="object 3"/>
          <p:cNvPicPr>
            <a:picLocks/>
          </p:cNvPicPr>
          <p:nvPr/>
        </p:nvPicPr>
        <p:blipFill>
          <a:blip xmlns:r="http://schemas.openxmlformats.org/officeDocument/2006/relationships" r:embed="rId1" cstate="print"/>
          <a:stretch>
            <a:fillRect/>
          </a:stretch>
        </p:blipFill>
        <p:spPr>
          <a:xfrm>
            <a:off x="5661134" y="4385055"/>
            <a:ext cx="2769038" cy="1920552"/>
          </a:xfrm>
          <a:prstGeom prst="rec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26" name=""/>
        <p:cNvGrpSpPr/>
        <p:nvPr/>
      </p:nvGrpSpPr>
      <p:grpSpPr>
        <a:xfrm>
          <a:off x="0" y="0"/>
          <a:ext cx="0" cy="0"/>
          <a:chOff x="0" y="0"/>
          <a:chExt cx="0" cy="0"/>
        </a:xfrm>
      </p:grpSpPr>
      <p:sp>
        <p:nvSpPr>
          <p:cNvPr id="1048656" name="object 2"/>
          <p:cNvSpPr txBox="1">
            <a:spLocks noGrp="1"/>
          </p:cNvSpPr>
          <p:nvPr>
            <p:ph type="title"/>
          </p:nvPr>
        </p:nvSpPr>
        <p:spPr>
          <a:xfrm>
            <a:off x="627685" y="1233692"/>
            <a:ext cx="3325495" cy="723899"/>
          </a:xfrm>
          <a:prstGeom prst="rect"/>
        </p:spPr>
        <p:txBody>
          <a:bodyPr bIns="0" lIns="0" rIns="0" rtlCol="0" tIns="12700" vert="horz" wrap="square">
            <a:spAutoFit/>
          </a:bodyPr>
          <a:p>
            <a:pPr marL="12700" rtl="0">
              <a:lnSpc>
                <a:spcPct val="100000"/>
              </a:lnSpc>
              <a:spcBef>
                <a:spcPts val="100"/>
              </a:spcBef>
            </a:pPr>
            <a:r>
              <a:rPr b="1" dirty="0" sz="2400">
                <a:solidFill>
                  <a:srgbClr val="FF0000"/>
                </a:solidFill>
                <a:latin typeface="Calibri"/>
                <a:cs typeface="Calibri"/>
              </a:rPr>
              <a:t>2.Bleeding</a:t>
            </a:r>
            <a:r>
              <a:rPr b="1" dirty="0" sz="2400" spc="-55">
                <a:solidFill>
                  <a:srgbClr val="FF0000"/>
                </a:solidFill>
                <a:latin typeface="Calibri"/>
                <a:cs typeface="Calibri"/>
              </a:rPr>
              <a:t> </a:t>
            </a:r>
            <a:r>
              <a:rPr b="1" dirty="0" sz="2400">
                <a:solidFill>
                  <a:srgbClr val="FF0000"/>
                </a:solidFill>
                <a:latin typeface="Calibri"/>
                <a:cs typeface="Calibri"/>
              </a:rPr>
              <a:t>duodenal</a:t>
            </a:r>
            <a:r>
              <a:rPr b="1" dirty="0" sz="2400" spc="-65">
                <a:solidFill>
                  <a:srgbClr val="FF0000"/>
                </a:solidFill>
                <a:latin typeface="Calibri"/>
                <a:cs typeface="Calibri"/>
              </a:rPr>
              <a:t> </a:t>
            </a:r>
            <a:r>
              <a:rPr b="1" dirty="0" sz="2400">
                <a:solidFill>
                  <a:srgbClr val="FF0000"/>
                </a:solidFill>
                <a:latin typeface="Calibri"/>
                <a:cs typeface="Calibri"/>
              </a:rPr>
              <a:t>ulcer</a:t>
            </a:r>
            <a:endParaRPr dirty="0" sz="2400">
              <a:latin typeface="Calibri"/>
              <a:cs typeface="Calibri"/>
            </a:endParaRPr>
          </a:p>
        </p:txBody>
      </p:sp>
      <p:sp>
        <p:nvSpPr>
          <p:cNvPr id="1048657" name="object 3"/>
          <p:cNvSpPr txBox="1"/>
          <p:nvPr/>
        </p:nvSpPr>
        <p:spPr>
          <a:xfrm>
            <a:off x="536244" y="1854580"/>
            <a:ext cx="7722870" cy="1472565"/>
          </a:xfrm>
          <a:prstGeom prst="rect"/>
        </p:spPr>
        <p:txBody>
          <a:bodyPr bIns="0" lIns="0" rIns="0" rtlCol="0" tIns="12065" vert="horz" wrap="square">
            <a:spAutoFit/>
          </a:bodyPr>
          <a:p>
            <a:pPr indent="54610" marL="12700" marR="5080">
              <a:lnSpc>
                <a:spcPct val="100000"/>
              </a:lnSpc>
              <a:spcBef>
                <a:spcPts val="95"/>
              </a:spcBef>
            </a:pPr>
            <a:r>
              <a:rPr dirty="0" sz="1900" spc="-5">
                <a:latin typeface="Calibri"/>
                <a:cs typeface="Calibri"/>
              </a:rPr>
              <a:t>Dissection</a:t>
            </a:r>
            <a:r>
              <a:rPr dirty="0" sz="1900" spc="20">
                <a:latin typeface="Calibri"/>
                <a:cs typeface="Calibri"/>
              </a:rPr>
              <a:t> </a:t>
            </a:r>
            <a:r>
              <a:rPr dirty="0" sz="1900" spc="-5">
                <a:latin typeface="Calibri"/>
                <a:cs typeface="Calibri"/>
              </a:rPr>
              <a:t>is</a:t>
            </a:r>
            <a:r>
              <a:rPr dirty="0" sz="1900" spc="5">
                <a:latin typeface="Calibri"/>
                <a:cs typeface="Calibri"/>
              </a:rPr>
              <a:t> </a:t>
            </a:r>
            <a:r>
              <a:rPr dirty="0" sz="1900" spc="-10">
                <a:latin typeface="Calibri"/>
                <a:cs typeface="Calibri"/>
              </a:rPr>
              <a:t>carried</a:t>
            </a:r>
            <a:r>
              <a:rPr dirty="0" sz="1900" spc="10">
                <a:latin typeface="Calibri"/>
                <a:cs typeface="Calibri"/>
              </a:rPr>
              <a:t> </a:t>
            </a:r>
            <a:r>
              <a:rPr dirty="0" sz="1900">
                <a:latin typeface="Calibri"/>
                <a:cs typeface="Calibri"/>
              </a:rPr>
              <a:t>out</a:t>
            </a:r>
            <a:r>
              <a:rPr dirty="0" sz="1900" spc="-30">
                <a:latin typeface="Calibri"/>
                <a:cs typeface="Calibri"/>
              </a:rPr>
              <a:t> </a:t>
            </a:r>
            <a:r>
              <a:rPr dirty="0" sz="1900" spc="-25">
                <a:latin typeface="Calibri"/>
                <a:cs typeface="Calibri"/>
              </a:rPr>
              <a:t>to</a:t>
            </a:r>
            <a:r>
              <a:rPr dirty="0" sz="1900" spc="35">
                <a:latin typeface="Calibri"/>
                <a:cs typeface="Calibri"/>
              </a:rPr>
              <a:t> </a:t>
            </a:r>
            <a:r>
              <a:rPr dirty="0" sz="1900" spc="-10">
                <a:latin typeface="Calibri"/>
                <a:cs typeface="Calibri"/>
              </a:rPr>
              <a:t>expose</a:t>
            </a:r>
            <a:r>
              <a:rPr dirty="0" sz="1900">
                <a:latin typeface="Calibri"/>
                <a:cs typeface="Calibri"/>
              </a:rPr>
              <a:t> </a:t>
            </a:r>
            <a:r>
              <a:rPr dirty="0" sz="1900" spc="-5">
                <a:latin typeface="Calibri"/>
                <a:cs typeface="Calibri"/>
              </a:rPr>
              <a:t>the </a:t>
            </a:r>
            <a:r>
              <a:rPr dirty="0" sz="1900">
                <a:latin typeface="Calibri"/>
                <a:cs typeface="Calibri"/>
              </a:rPr>
              <a:t>pylorus</a:t>
            </a:r>
            <a:r>
              <a:rPr dirty="0" sz="1900" spc="-40">
                <a:latin typeface="Calibri"/>
                <a:cs typeface="Calibri"/>
              </a:rPr>
              <a:t> </a:t>
            </a:r>
            <a:r>
              <a:rPr dirty="0" sz="1900">
                <a:latin typeface="Calibri"/>
                <a:cs typeface="Calibri"/>
              </a:rPr>
              <a:t>and</a:t>
            </a:r>
            <a:r>
              <a:rPr dirty="0" sz="1900" spc="-5">
                <a:latin typeface="Calibri"/>
                <a:cs typeface="Calibri"/>
              </a:rPr>
              <a:t> </a:t>
            </a:r>
            <a:r>
              <a:rPr dirty="0" sz="1900" spc="-15">
                <a:latin typeface="Calibri"/>
                <a:cs typeface="Calibri"/>
              </a:rPr>
              <a:t>first</a:t>
            </a:r>
            <a:r>
              <a:rPr dirty="0" sz="1900" spc="-10">
                <a:latin typeface="Calibri"/>
                <a:cs typeface="Calibri"/>
              </a:rPr>
              <a:t> </a:t>
            </a:r>
            <a:r>
              <a:rPr dirty="0" sz="1900">
                <a:latin typeface="Calibri"/>
                <a:cs typeface="Calibri"/>
              </a:rPr>
              <a:t>part</a:t>
            </a:r>
            <a:r>
              <a:rPr dirty="0" sz="1900" spc="-30">
                <a:latin typeface="Calibri"/>
                <a:cs typeface="Calibri"/>
              </a:rPr>
              <a:t> </a:t>
            </a:r>
            <a:r>
              <a:rPr dirty="0" sz="1900">
                <a:latin typeface="Calibri"/>
                <a:cs typeface="Calibri"/>
              </a:rPr>
              <a:t>of </a:t>
            </a:r>
            <a:r>
              <a:rPr dirty="0" sz="1900" spc="-5">
                <a:latin typeface="Calibri"/>
                <a:cs typeface="Calibri"/>
              </a:rPr>
              <a:t>the duodenum. </a:t>
            </a:r>
            <a:r>
              <a:rPr dirty="0" sz="1900" spc="-415">
                <a:latin typeface="Calibri"/>
                <a:cs typeface="Calibri"/>
              </a:rPr>
              <a:t> </a:t>
            </a:r>
            <a:r>
              <a:rPr b="1" dirty="0" sz="1900" spc="-5">
                <a:solidFill>
                  <a:srgbClr val="FF0000"/>
                </a:solidFill>
                <a:latin typeface="Calibri"/>
                <a:cs typeface="Calibri"/>
              </a:rPr>
              <a:t>An </a:t>
            </a:r>
            <a:r>
              <a:rPr b="1" dirty="0" sz="1900" spc="-15">
                <a:solidFill>
                  <a:srgbClr val="FF0000"/>
                </a:solidFill>
                <a:latin typeface="Calibri"/>
                <a:cs typeface="Calibri"/>
              </a:rPr>
              <a:t>anterior longitudinal duodenotomy</a:t>
            </a:r>
            <a:r>
              <a:rPr b="1" dirty="0" sz="1900" spc="-10">
                <a:solidFill>
                  <a:srgbClr val="FF0000"/>
                </a:solidFill>
                <a:latin typeface="Calibri"/>
                <a:cs typeface="Calibri"/>
              </a:rPr>
              <a:t> </a:t>
            </a:r>
            <a:r>
              <a:rPr dirty="0" sz="1900" spc="-5">
                <a:latin typeface="Calibri"/>
                <a:cs typeface="Calibri"/>
              </a:rPr>
              <a:t>is </a:t>
            </a:r>
            <a:r>
              <a:rPr dirty="0" sz="1900">
                <a:latin typeface="Calibri"/>
                <a:cs typeface="Calibri"/>
              </a:rPr>
              <a:t>made </a:t>
            </a:r>
            <a:r>
              <a:rPr dirty="0" sz="1900" spc="-10">
                <a:latin typeface="Calibri"/>
                <a:cs typeface="Calibri"/>
              </a:rPr>
              <a:t>extending </a:t>
            </a:r>
            <a:r>
              <a:rPr dirty="0" sz="1900" spc="-5">
                <a:latin typeface="Calibri"/>
                <a:cs typeface="Calibri"/>
              </a:rPr>
              <a:t>through the </a:t>
            </a:r>
            <a:r>
              <a:rPr dirty="0" sz="1900">
                <a:latin typeface="Calibri"/>
                <a:cs typeface="Calibri"/>
              </a:rPr>
              <a:t>pyloric </a:t>
            </a:r>
            <a:r>
              <a:rPr dirty="0" sz="1900" spc="5">
                <a:latin typeface="Calibri"/>
                <a:cs typeface="Calibri"/>
              </a:rPr>
              <a:t> </a:t>
            </a:r>
            <a:r>
              <a:rPr dirty="0" sz="1900">
                <a:latin typeface="Calibri"/>
                <a:cs typeface="Calibri"/>
              </a:rPr>
              <a:t>channel </a:t>
            </a:r>
            <a:r>
              <a:rPr dirty="0" sz="1900" spc="-25">
                <a:latin typeface="Calibri"/>
                <a:cs typeface="Calibri"/>
              </a:rPr>
              <a:t>to</a:t>
            </a:r>
            <a:r>
              <a:rPr dirty="0" sz="1900" spc="10">
                <a:latin typeface="Calibri"/>
                <a:cs typeface="Calibri"/>
              </a:rPr>
              <a:t> </a:t>
            </a:r>
            <a:r>
              <a:rPr dirty="0" sz="1900" spc="-5">
                <a:latin typeface="Calibri"/>
                <a:cs typeface="Calibri"/>
              </a:rPr>
              <a:t>the</a:t>
            </a:r>
            <a:r>
              <a:rPr dirty="0" sz="1900" spc="20">
                <a:latin typeface="Calibri"/>
                <a:cs typeface="Calibri"/>
              </a:rPr>
              <a:t> </a:t>
            </a:r>
            <a:r>
              <a:rPr dirty="0" sz="1900" spc="-15">
                <a:latin typeface="Calibri"/>
                <a:cs typeface="Calibri"/>
              </a:rPr>
              <a:t>distal</a:t>
            </a:r>
            <a:r>
              <a:rPr dirty="0" sz="1900">
                <a:latin typeface="Calibri"/>
                <a:cs typeface="Calibri"/>
              </a:rPr>
              <a:t> </a:t>
            </a:r>
            <a:r>
              <a:rPr dirty="0" sz="1900" spc="-10">
                <a:latin typeface="Calibri"/>
                <a:cs typeface="Calibri"/>
              </a:rPr>
              <a:t>stomach.</a:t>
            </a:r>
            <a:r>
              <a:rPr dirty="0" sz="1900" spc="5">
                <a:latin typeface="Calibri"/>
                <a:cs typeface="Calibri"/>
              </a:rPr>
              <a:t> </a:t>
            </a:r>
            <a:r>
              <a:rPr dirty="0" sz="1900" spc="-5">
                <a:latin typeface="Calibri"/>
                <a:cs typeface="Calibri"/>
              </a:rPr>
              <a:t>Bleeding</a:t>
            </a:r>
            <a:r>
              <a:rPr dirty="0" sz="1900" spc="25">
                <a:latin typeface="Calibri"/>
                <a:cs typeface="Calibri"/>
              </a:rPr>
              <a:t> </a:t>
            </a:r>
            <a:r>
              <a:rPr dirty="0" sz="1900" spc="-10">
                <a:latin typeface="Calibri"/>
                <a:cs typeface="Calibri"/>
              </a:rPr>
              <a:t>from</a:t>
            </a:r>
            <a:r>
              <a:rPr dirty="0" sz="1900" spc="-20">
                <a:latin typeface="Calibri"/>
                <a:cs typeface="Calibri"/>
              </a:rPr>
              <a:t> </a:t>
            </a:r>
            <a:r>
              <a:rPr dirty="0" sz="1900" spc="-5">
                <a:latin typeface="Calibri"/>
                <a:cs typeface="Calibri"/>
              </a:rPr>
              <a:t>the </a:t>
            </a:r>
            <a:r>
              <a:rPr dirty="0" sz="1900" spc="-10">
                <a:latin typeface="Calibri"/>
                <a:cs typeface="Calibri"/>
              </a:rPr>
              <a:t>GDA</a:t>
            </a:r>
            <a:r>
              <a:rPr dirty="0" sz="1900" spc="5">
                <a:latin typeface="Calibri"/>
                <a:cs typeface="Calibri"/>
              </a:rPr>
              <a:t> </a:t>
            </a:r>
            <a:r>
              <a:rPr dirty="0" sz="1900" spc="-15">
                <a:latin typeface="Calibri"/>
                <a:cs typeface="Calibri"/>
              </a:rPr>
              <a:t>complex</a:t>
            </a:r>
            <a:r>
              <a:rPr dirty="0" sz="1900" spc="-5">
                <a:latin typeface="Calibri"/>
                <a:cs typeface="Calibri"/>
              </a:rPr>
              <a:t> is</a:t>
            </a:r>
            <a:r>
              <a:rPr dirty="0" sz="1900" spc="5">
                <a:latin typeface="Calibri"/>
                <a:cs typeface="Calibri"/>
              </a:rPr>
              <a:t> </a:t>
            </a:r>
            <a:r>
              <a:rPr dirty="0" sz="1900" spc="-15">
                <a:latin typeface="Calibri"/>
                <a:cs typeface="Calibri"/>
              </a:rPr>
              <a:t>controlled </a:t>
            </a:r>
            <a:r>
              <a:rPr dirty="0" sz="1900" spc="-10">
                <a:latin typeface="Calibri"/>
                <a:cs typeface="Calibri"/>
              </a:rPr>
              <a:t> with</a:t>
            </a:r>
            <a:r>
              <a:rPr dirty="0" sz="1900" spc="35">
                <a:latin typeface="Calibri"/>
                <a:cs typeface="Calibri"/>
              </a:rPr>
              <a:t> </a:t>
            </a:r>
            <a:r>
              <a:rPr dirty="0" sz="1900" spc="-5">
                <a:latin typeface="Calibri"/>
                <a:cs typeface="Calibri"/>
              </a:rPr>
              <a:t>a</a:t>
            </a:r>
            <a:r>
              <a:rPr dirty="0" sz="1900" spc="5">
                <a:latin typeface="Calibri"/>
                <a:cs typeface="Calibri"/>
              </a:rPr>
              <a:t> </a:t>
            </a:r>
            <a:r>
              <a:rPr b="1" dirty="0" sz="1900" spc="-20">
                <a:solidFill>
                  <a:srgbClr val="FF0000"/>
                </a:solidFill>
                <a:latin typeface="Calibri"/>
                <a:cs typeface="Calibri"/>
              </a:rPr>
              <a:t>ligation</a:t>
            </a:r>
            <a:r>
              <a:rPr b="1" dirty="0" sz="1900" spc="65">
                <a:solidFill>
                  <a:srgbClr val="FF0000"/>
                </a:solidFill>
                <a:latin typeface="Calibri"/>
                <a:cs typeface="Calibri"/>
              </a:rPr>
              <a:t> </a:t>
            </a:r>
            <a:r>
              <a:rPr b="1" dirty="0" sz="1900" spc="-5">
                <a:solidFill>
                  <a:srgbClr val="FF0000"/>
                </a:solidFill>
                <a:latin typeface="Calibri"/>
                <a:cs typeface="Calibri"/>
              </a:rPr>
              <a:t>,</a:t>
            </a:r>
            <a:r>
              <a:rPr b="1" dirty="0" sz="1900" spc="-10">
                <a:solidFill>
                  <a:srgbClr val="FF0000"/>
                </a:solidFill>
                <a:latin typeface="Calibri"/>
                <a:cs typeface="Calibri"/>
              </a:rPr>
              <a:t> </a:t>
            </a:r>
            <a:r>
              <a:rPr dirty="0" sz="1900" spc="-5">
                <a:latin typeface="Calibri"/>
                <a:cs typeface="Calibri"/>
              </a:rPr>
              <a:t>then</a:t>
            </a:r>
            <a:r>
              <a:rPr dirty="0" sz="1900" spc="15">
                <a:latin typeface="Calibri"/>
                <a:cs typeface="Calibri"/>
              </a:rPr>
              <a:t> </a:t>
            </a:r>
            <a:r>
              <a:rPr dirty="0" sz="1900">
                <a:latin typeface="Calibri"/>
                <a:cs typeface="Calibri"/>
              </a:rPr>
              <a:t>close</a:t>
            </a:r>
            <a:r>
              <a:rPr dirty="0" sz="1900" spc="-10">
                <a:latin typeface="Calibri"/>
                <a:cs typeface="Calibri"/>
              </a:rPr>
              <a:t> </a:t>
            </a:r>
            <a:r>
              <a:rPr dirty="0" sz="1900">
                <a:latin typeface="Calibri"/>
                <a:cs typeface="Calibri"/>
              </a:rPr>
              <a:t>the</a:t>
            </a:r>
            <a:r>
              <a:rPr dirty="0" sz="1900" spc="-5">
                <a:latin typeface="Calibri"/>
                <a:cs typeface="Calibri"/>
              </a:rPr>
              <a:t> </a:t>
            </a:r>
            <a:r>
              <a:rPr dirty="0" sz="1900" spc="-15">
                <a:latin typeface="Calibri"/>
                <a:cs typeface="Calibri"/>
              </a:rPr>
              <a:t>horizontal</a:t>
            </a:r>
            <a:r>
              <a:rPr dirty="0" sz="1900">
                <a:latin typeface="Calibri"/>
                <a:cs typeface="Calibri"/>
              </a:rPr>
              <a:t> </a:t>
            </a:r>
            <a:r>
              <a:rPr dirty="0" sz="1900" spc="-5">
                <a:latin typeface="Calibri"/>
                <a:cs typeface="Calibri"/>
              </a:rPr>
              <a:t>incision</a:t>
            </a:r>
            <a:r>
              <a:rPr dirty="0" sz="1900" spc="-15">
                <a:latin typeface="Calibri"/>
                <a:cs typeface="Calibri"/>
              </a:rPr>
              <a:t> </a:t>
            </a:r>
            <a:r>
              <a:rPr dirty="0" sz="1900" spc="-5">
                <a:latin typeface="Calibri"/>
                <a:cs typeface="Calibri"/>
              </a:rPr>
              <a:t>in</a:t>
            </a:r>
            <a:r>
              <a:rPr dirty="0" sz="1900" spc="10">
                <a:latin typeface="Calibri"/>
                <a:cs typeface="Calibri"/>
              </a:rPr>
              <a:t> </a:t>
            </a:r>
            <a:r>
              <a:rPr dirty="0" sz="1900" spc="-5">
                <a:latin typeface="Calibri"/>
                <a:cs typeface="Calibri"/>
              </a:rPr>
              <a:t>a</a:t>
            </a:r>
            <a:r>
              <a:rPr dirty="0" sz="1900" spc="-20">
                <a:latin typeface="Calibri"/>
                <a:cs typeface="Calibri"/>
              </a:rPr>
              <a:t> </a:t>
            </a:r>
            <a:r>
              <a:rPr dirty="0" sz="1900" spc="-15">
                <a:latin typeface="Calibri"/>
                <a:cs typeface="Calibri"/>
              </a:rPr>
              <a:t>vertical</a:t>
            </a:r>
            <a:r>
              <a:rPr dirty="0" sz="1900" spc="65">
                <a:latin typeface="Calibri"/>
                <a:cs typeface="Calibri"/>
              </a:rPr>
              <a:t> </a:t>
            </a:r>
            <a:r>
              <a:rPr dirty="0" sz="1900" spc="-5">
                <a:latin typeface="Calibri"/>
                <a:cs typeface="Calibri"/>
              </a:rPr>
              <a:t>fashion</a:t>
            </a:r>
            <a:endParaRPr dirty="0" sz="1900">
              <a:latin typeface="Calibri"/>
              <a:cs typeface="Calibri"/>
            </a:endParaRPr>
          </a:p>
        </p:txBody>
      </p:sp>
      <p:pic>
        <p:nvPicPr>
          <p:cNvPr id="2097173" name="object 4"/>
          <p:cNvPicPr>
            <a:picLocks/>
          </p:cNvPicPr>
          <p:nvPr/>
        </p:nvPicPr>
        <p:blipFill>
          <a:blip xmlns:r="http://schemas.openxmlformats.org/officeDocument/2006/relationships" r:embed="rId1" cstate="print"/>
          <a:stretch>
            <a:fillRect/>
          </a:stretch>
        </p:blipFill>
        <p:spPr>
          <a:xfrm>
            <a:off x="5029200" y="4170298"/>
            <a:ext cx="3886200" cy="1658112"/>
          </a:xfrm>
          <a:prstGeom prst="rect"/>
        </p:spPr>
      </p:pic>
      <p:pic>
        <p:nvPicPr>
          <p:cNvPr id="2097174" name="object 5"/>
          <p:cNvPicPr>
            <a:picLocks/>
          </p:cNvPicPr>
          <p:nvPr/>
        </p:nvPicPr>
        <p:blipFill>
          <a:blip xmlns:r="http://schemas.openxmlformats.org/officeDocument/2006/relationships" r:embed="rId2" cstate="print"/>
          <a:stretch>
            <a:fillRect/>
          </a:stretch>
        </p:blipFill>
        <p:spPr>
          <a:xfrm>
            <a:off x="272937" y="4170298"/>
            <a:ext cx="4459861" cy="1682629"/>
          </a:xfrm>
          <a:prstGeom prst="rec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27" name=""/>
        <p:cNvGrpSpPr/>
        <p:nvPr/>
      </p:nvGrpSpPr>
      <p:grpSpPr>
        <a:xfrm>
          <a:off x="0" y="0"/>
          <a:ext cx="0" cy="0"/>
          <a:chOff x="0" y="0"/>
          <a:chExt cx="0" cy="0"/>
        </a:xfrm>
      </p:grpSpPr>
      <p:sp>
        <p:nvSpPr>
          <p:cNvPr id="1048658" name="عنوان 1"/>
          <p:cNvSpPr>
            <a:spLocks noGrp="1"/>
          </p:cNvSpPr>
          <p:nvPr>
            <p:ph type="title"/>
          </p:nvPr>
        </p:nvSpPr>
        <p:spPr/>
        <p:txBody>
          <a:bodyPr/>
          <a:p>
            <a:endParaRPr lang="ar-SA"/>
          </a:p>
        </p:txBody>
      </p:sp>
      <p:sp>
        <p:nvSpPr>
          <p:cNvPr id="1048659" name="عنصر نائب للمحتوى 2"/>
          <p:cNvSpPr>
            <a:spLocks noGrp="1"/>
          </p:cNvSpPr>
          <p:nvPr>
            <p:ph idx="1"/>
          </p:nvPr>
        </p:nvSpPr>
        <p:spPr/>
        <p:txBody>
          <a:bodyPr>
            <a:scene3d>
              <a:camera prst="orthographicFront"/>
              <a:lightRig dir="tl" rig="flat">
                <a:rot lat="0" lon="0" rev="6600000"/>
              </a:lightRig>
            </a:scene3d>
            <a:sp3d extrusionH="25400" contourW="8890">
              <a:bevelT w="38100" h="31750"/>
              <a:contourClr>
                <a:schemeClr val="accent2">
                  <a:shade val="75000"/>
                </a:schemeClr>
              </a:contourClr>
            </a:sp3d>
          </a:bodyPr>
          <a:p>
            <a:pPr algn="ctr" indent="0" marL="0">
              <a:buFont typeface="Wingdings 3" pitchFamily="18" charset="2"/>
              <a:buNone/>
            </a:pPr>
            <a:endParaRPr b="1" dirty="0" sz="8000" lang="ar-SA">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algn="tl" blurRad="50800" dir="5460000" dist="39000">
                  <a:srgbClr val="000000">
                    <a:alpha val="38000"/>
                  </a:srgbClr>
                </a:outerShdw>
              </a:effectLst>
            </a:endParaRPr>
          </a:p>
          <a:p>
            <a:pPr indent="0" marL="0">
              <a:buFont typeface="Wingdings 3" pitchFamily="18" charset="2"/>
              <a:buNone/>
            </a:pPr>
            <a:endParaRPr b="1" dirty="0" lang="ar-SA">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algn="tl" blurRad="50800" dir="5460000" dist="39000">
                  <a:srgbClr val="000000">
                    <a:alpha val="38000"/>
                  </a:srgbClr>
                </a:outerShdw>
              </a:effectLst>
            </a:endParaRPr>
          </a:p>
        </p:txBody>
      </p:sp>
      <p:sp>
        <p:nvSpPr>
          <p:cNvPr id="1048660" name="مستطيل 3"/>
          <p:cNvSpPr/>
          <p:nvPr/>
        </p:nvSpPr>
        <p:spPr>
          <a:xfrm>
            <a:off x="990600" y="2286000"/>
            <a:ext cx="7079034" cy="2199640"/>
          </a:xfrm>
          <a:prstGeom prst="rect"/>
          <a:noFill/>
        </p:spPr>
        <p:txBody>
          <a:bodyPr>
            <a:spAutoFit/>
            <a:scene3d>
              <a:camera prst="orthographicFront"/>
              <a:lightRig dir="tl" rig="flat">
                <a:rot lat="0" lon="0" rev="6600000"/>
              </a:lightRig>
            </a:scene3d>
            <a:sp3d extrusionH="25400" contourW="8890">
              <a:bevelT w="38100" h="31750"/>
              <a:contourClr>
                <a:schemeClr val="accent2">
                  <a:shade val="75000"/>
                </a:schemeClr>
              </a:contourClr>
            </a:sp3d>
          </a:bodyPr>
          <a:p>
            <a:pPr algn="ctr"/>
            <a:r>
              <a:rPr b="1" dirty="0" sz="5400" lang="en-US">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algn="tl" blurRad="50800" dir="5460000" dist="39000">
                    <a:srgbClr val="000000">
                      <a:alpha val="38000"/>
                    </a:srgbClr>
                  </a:outerShdw>
                </a:effectLst>
              </a:rPr>
              <a:t> </a:t>
            </a:r>
            <a:endParaRPr b="1" dirty="0" sz="5400" lang="ar-SA">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algn="tl" blurRad="50800" dir="5460000" dist="39000">
                  <a:srgbClr val="000000">
                    <a:alpha val="38000"/>
                  </a:srgbClr>
                </a:outerShdw>
              </a:effectLst>
            </a:endParaRPr>
          </a:p>
          <a:p>
            <a:pPr algn="ctr"/>
            <a:r>
              <a:rPr b="1" dirty="0" sz="8800" lang="en-US">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algn="tl" blurRad="50800" dir="5460000" dist="39000">
                    <a:srgbClr val="000000">
                      <a:alpha val="38000"/>
                    </a:srgbClr>
                  </a:outerShdw>
                </a:effectLst>
              </a:rPr>
              <a:t>Gastritis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28" name=""/>
        <p:cNvGrpSpPr/>
        <p:nvPr/>
      </p:nvGrpSpPr>
      <p:grpSpPr>
        <a:xfrm>
          <a:off x="0" y="0"/>
          <a:ext cx="0" cy="0"/>
          <a:chOff x="0" y="0"/>
          <a:chExt cx="0" cy="0"/>
        </a:xfrm>
      </p:grpSpPr>
      <p:sp>
        <p:nvSpPr>
          <p:cNvPr id="1048661" name="عنوان 1"/>
          <p:cNvSpPr>
            <a:spLocks noGrp="1"/>
          </p:cNvSpPr>
          <p:nvPr>
            <p:ph type="title"/>
          </p:nvPr>
        </p:nvSpPr>
        <p:spPr/>
        <p:txBody>
          <a:bodyPr/>
          <a:p>
            <a:r>
              <a:rPr dirty="0" lang="en-US" err="1"/>
              <a:t>Errosive</a:t>
            </a:r>
            <a:r>
              <a:rPr dirty="0" lang="en-US"/>
              <a:t> gastritis</a:t>
            </a:r>
            <a:endParaRPr dirty="0" lang="ar-SA"/>
          </a:p>
        </p:txBody>
      </p:sp>
      <p:sp>
        <p:nvSpPr>
          <p:cNvPr id="1048662" name="عنصر نائب للمحتوى 2"/>
          <p:cNvSpPr>
            <a:spLocks noGrp="1"/>
          </p:cNvSpPr>
          <p:nvPr>
            <p:ph idx="1"/>
          </p:nvPr>
        </p:nvSpPr>
        <p:spPr/>
        <p:txBody>
          <a:bodyPr/>
          <a:p>
            <a:pPr algn="l" rtl="0"/>
            <a:r>
              <a:rPr sz="2400" lang="en-US"/>
              <a:t>Erosive gastritis is : gastric mucosal erosion caused by damage to mucosal defenses. It is typically acute, manifesting with </a:t>
            </a:r>
            <a:r>
              <a:rPr b="1" sz="2400" lang="en-US">
                <a:solidFill>
                  <a:srgbClr val="FF0000"/>
                </a:solidFill>
              </a:rPr>
              <a:t>bleeding,</a:t>
            </a:r>
            <a:r>
              <a:rPr sz="2400" lang="en-US"/>
              <a:t> but may be </a:t>
            </a:r>
            <a:r>
              <a:rPr b="1" sz="2400" lang="en-US">
                <a:solidFill>
                  <a:srgbClr val="FF0000"/>
                </a:solidFill>
              </a:rPr>
              <a:t>subacute</a:t>
            </a:r>
            <a:r>
              <a:rPr sz="2400" lang="en-US"/>
              <a:t> or </a:t>
            </a:r>
            <a:r>
              <a:rPr b="1" sz="2400" lang="en-US">
                <a:solidFill>
                  <a:srgbClr val="FF0000"/>
                </a:solidFill>
              </a:rPr>
              <a:t>chronic</a:t>
            </a:r>
            <a:r>
              <a:rPr sz="2400" lang="en-US"/>
              <a:t> with few or no symptoms. Diagnosis is by endoscopy. Treatment is supportive, with removal of the inciting cause and initiation of acid-suppressant therapy.</a:t>
            </a:r>
            <a:endParaRPr sz="2400" lang="ar-SA"/>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29" name=""/>
        <p:cNvGrpSpPr/>
        <p:nvPr/>
      </p:nvGrpSpPr>
      <p:grpSpPr>
        <a:xfrm>
          <a:off x="0" y="0"/>
          <a:ext cx="0" cy="0"/>
          <a:chOff x="0" y="0"/>
          <a:chExt cx="0" cy="0"/>
        </a:xfrm>
      </p:grpSpPr>
      <p:sp>
        <p:nvSpPr>
          <p:cNvPr id="1048663" name="Title 1"/>
          <p:cNvSpPr>
            <a:spLocks noGrp="1"/>
          </p:cNvSpPr>
          <p:nvPr>
            <p:ph type="title"/>
          </p:nvPr>
        </p:nvSpPr>
        <p:spPr/>
        <p:txBody>
          <a:bodyPr/>
          <a:p>
            <a:endParaRPr lang="en-US"/>
          </a:p>
        </p:txBody>
      </p:sp>
      <p:pic>
        <p:nvPicPr>
          <p:cNvPr id="2097175" name="Content Placeholder 4"/>
          <p:cNvPicPr>
            <a:picLocks noChangeAspect="1" noGrp="1"/>
          </p:cNvPicPr>
          <p:nvPr>
            <p:ph idx="1"/>
          </p:nvPr>
        </p:nvPicPr>
        <p:blipFill>
          <a:blip xmlns:r="http://schemas.openxmlformats.org/officeDocument/2006/relationships" r:embed="rId1"/>
          <a:srcRect/>
          <a:stretch>
            <a:fillRect/>
          </a:stretch>
        </p:blipFill>
        <p:spPr>
          <a:xfrm>
            <a:off x="1646238" y="1935163"/>
            <a:ext cx="5851525" cy="4389437"/>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30" name=""/>
        <p:cNvGrpSpPr/>
        <p:nvPr/>
      </p:nvGrpSpPr>
      <p:grpSpPr>
        <a:xfrm>
          <a:off x="0" y="0"/>
          <a:ext cx="0" cy="0"/>
          <a:chOff x="0" y="0"/>
          <a:chExt cx="0" cy="0"/>
        </a:xfrm>
      </p:grpSpPr>
      <p:sp>
        <p:nvSpPr>
          <p:cNvPr id="1048664" name="Title 1"/>
          <p:cNvSpPr>
            <a:spLocks noGrp="1"/>
          </p:cNvSpPr>
          <p:nvPr>
            <p:ph type="title"/>
          </p:nvPr>
        </p:nvSpPr>
        <p:spPr/>
        <p:txBody>
          <a:bodyPr/>
          <a:p>
            <a:endParaRPr lang="en-US"/>
          </a:p>
        </p:txBody>
      </p:sp>
      <p:pic>
        <p:nvPicPr>
          <p:cNvPr id="2097176" name="Content Placeholder 3"/>
          <p:cNvPicPr>
            <a:picLocks noChangeAspect="1" noGrp="1"/>
          </p:cNvPicPr>
          <p:nvPr>
            <p:ph idx="1"/>
          </p:nvPr>
        </p:nvPicPr>
        <p:blipFill>
          <a:blip xmlns:r="http://schemas.openxmlformats.org/officeDocument/2006/relationships" r:embed="rId1"/>
          <a:srcRect/>
          <a:stretch>
            <a:fillRect/>
          </a:stretch>
        </p:blipFill>
        <p:spPr>
          <a:xfrm>
            <a:off x="2032000" y="2224088"/>
            <a:ext cx="5080000" cy="3810000"/>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31" name=""/>
        <p:cNvGrpSpPr/>
        <p:nvPr/>
      </p:nvGrpSpPr>
      <p:grpSpPr>
        <a:xfrm>
          <a:off x="0" y="0"/>
          <a:ext cx="0" cy="0"/>
          <a:chOff x="0" y="0"/>
          <a:chExt cx="0" cy="0"/>
        </a:xfrm>
      </p:grpSpPr>
      <p:sp>
        <p:nvSpPr>
          <p:cNvPr id="1048665" name="عنوان 1"/>
          <p:cNvSpPr>
            <a:spLocks noGrp="1"/>
          </p:cNvSpPr>
          <p:nvPr>
            <p:ph type="title"/>
          </p:nvPr>
        </p:nvSpPr>
        <p:spPr/>
        <p:txBody>
          <a:bodyPr/>
          <a:p>
            <a:endParaRPr lang="ar-SA"/>
          </a:p>
        </p:txBody>
      </p:sp>
      <p:sp>
        <p:nvSpPr>
          <p:cNvPr id="1048666" name="عنصر نائب للمحتوى 2"/>
          <p:cNvSpPr>
            <a:spLocks noGrp="1"/>
          </p:cNvSpPr>
          <p:nvPr>
            <p:ph idx="1"/>
          </p:nvPr>
        </p:nvSpPr>
        <p:spPr/>
        <p:txBody>
          <a:bodyPr/>
          <a:p>
            <a:pPr algn="l" rtl="0"/>
            <a:r>
              <a:rPr b="1" lang="en-US">
                <a:solidFill>
                  <a:srgbClr val="7030A0"/>
                </a:solidFill>
              </a:rPr>
              <a:t>Common causes of erosive gastritis include</a:t>
            </a:r>
          </a:p>
          <a:p>
            <a:pPr algn="l" rtl="0"/>
            <a:r>
              <a:rPr b="1" lang="en-US"/>
              <a:t>NSAIDs</a:t>
            </a:r>
          </a:p>
          <a:p>
            <a:pPr algn="l" rtl="0"/>
            <a:r>
              <a:rPr b="1" lang="en-US"/>
              <a:t>Alcohol</a:t>
            </a:r>
          </a:p>
          <a:p>
            <a:pPr algn="l" rtl="0"/>
            <a:r>
              <a:rPr b="1" lang="en-US"/>
              <a:t>Stress</a:t>
            </a:r>
          </a:p>
          <a:p>
            <a:pPr algn="l" rtl="0"/>
            <a:r>
              <a:rPr b="1" lang="en-US">
                <a:solidFill>
                  <a:srgbClr val="7030A0"/>
                </a:solidFill>
              </a:rPr>
              <a:t>Less common causes include</a:t>
            </a:r>
          </a:p>
          <a:p>
            <a:pPr algn="l" rtl="0"/>
            <a:r>
              <a:rPr b="1" lang="en-US"/>
              <a:t>Radiation</a:t>
            </a:r>
          </a:p>
          <a:p>
            <a:pPr algn="l" rtl="0"/>
            <a:r>
              <a:rPr b="1" lang="en-US"/>
              <a:t>Viral infection (eg, cytomegalovirus)</a:t>
            </a:r>
          </a:p>
          <a:p>
            <a:pPr algn="l" rtl="0"/>
            <a:r>
              <a:rPr b="1" lang="en-US"/>
              <a:t>Vascular injury</a:t>
            </a:r>
          </a:p>
          <a:p>
            <a:pPr algn="l" rtl="0"/>
            <a:r>
              <a:rPr b="1" lang="en-US"/>
              <a:t>Direct trauma (eg, NGTs)</a:t>
            </a:r>
            <a:endParaRPr b="1" lang="ar-SA"/>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32" name=""/>
        <p:cNvGrpSpPr/>
        <p:nvPr/>
      </p:nvGrpSpPr>
      <p:grpSpPr>
        <a:xfrm>
          <a:off x="0" y="0"/>
          <a:ext cx="0" cy="0"/>
          <a:chOff x="0" y="0"/>
          <a:chExt cx="0" cy="0"/>
        </a:xfrm>
      </p:grpSpPr>
      <p:sp>
        <p:nvSpPr>
          <p:cNvPr id="1048667" name="عنوان 1"/>
          <p:cNvSpPr>
            <a:spLocks noGrp="1"/>
          </p:cNvSpPr>
          <p:nvPr>
            <p:ph type="title"/>
          </p:nvPr>
        </p:nvSpPr>
        <p:spPr>
          <a:xfrm>
            <a:off x="762000" y="152400"/>
            <a:ext cx="7125113" cy="924475"/>
          </a:xfrm>
        </p:spPr>
        <p:txBody>
          <a:bodyPr/>
          <a:p>
            <a:r>
              <a:rPr dirty="0" lang="en-US"/>
              <a:t>Acute stress gastritis</a:t>
            </a:r>
            <a:endParaRPr dirty="0" lang="ar-SA"/>
          </a:p>
        </p:txBody>
      </p:sp>
      <p:sp>
        <p:nvSpPr>
          <p:cNvPr id="1048668" name="عنصر نائب للمحتوى 2"/>
          <p:cNvSpPr>
            <a:spLocks noGrp="1"/>
          </p:cNvSpPr>
          <p:nvPr>
            <p:ph idx="1"/>
          </p:nvPr>
        </p:nvSpPr>
        <p:spPr>
          <a:xfrm>
            <a:off x="1009650" y="1566068"/>
            <a:ext cx="7124700" cy="3725863"/>
          </a:xfrm>
        </p:spPr>
        <p:txBody>
          <a:bodyPr/>
          <a:p>
            <a:pPr algn="r" rtl="0"/>
            <a:r>
              <a:rPr dirty="0" sz="2400" lang="en-US"/>
              <a:t>Acute stress gastritis, mucosal erosions and superficial hemorrhages occurs </a:t>
            </a:r>
          </a:p>
          <a:p>
            <a:pPr algn="r" rtl="0"/>
            <a:r>
              <a:rPr dirty="0" sz="2400" lang="en-US"/>
              <a:t>_in about 5% of </a:t>
            </a:r>
            <a:r>
              <a:rPr dirty="0" sz="2400" lang="en-US">
                <a:solidFill>
                  <a:srgbClr val="FF0000"/>
                </a:solidFill>
              </a:rPr>
              <a:t>critically ill patients </a:t>
            </a:r>
          </a:p>
          <a:p>
            <a:pPr algn="r" rtl="0"/>
            <a:r>
              <a:rPr dirty="0" sz="2400" lang="en-US"/>
              <a:t>_those who are </a:t>
            </a:r>
            <a:r>
              <a:rPr dirty="0" sz="2400" lang="en-US">
                <a:solidFill>
                  <a:srgbClr val="FF0000"/>
                </a:solidFill>
              </a:rPr>
              <a:t>under severe physiological stress</a:t>
            </a:r>
          </a:p>
          <a:p>
            <a:pPr algn="r" rtl="0"/>
            <a:r>
              <a:rPr dirty="0" sz="2400" lang="en-US"/>
              <a:t> . Pathogenesis likely involves </a:t>
            </a:r>
            <a:r>
              <a:rPr dirty="0" sz="2400" lang="en-US" err="1">
                <a:solidFill>
                  <a:srgbClr val="FF0000"/>
                </a:solidFill>
              </a:rPr>
              <a:t>hypoperfusion</a:t>
            </a:r>
            <a:r>
              <a:rPr dirty="0" sz="2400" lang="en-US">
                <a:solidFill>
                  <a:srgbClr val="FF0000"/>
                </a:solidFill>
              </a:rPr>
              <a:t> of the GI mucosa</a:t>
            </a:r>
            <a:r>
              <a:rPr dirty="0" sz="2400" lang="en-US"/>
              <a:t>, resulting in impaired mucosal defenses.</a:t>
            </a:r>
          </a:p>
          <a:p>
            <a:pPr algn="l" rtl="0"/>
            <a:r>
              <a:rPr dirty="0" sz="2400" lang="en-US"/>
              <a:t>Bleeding is directly related to the degree of stress  </a:t>
            </a:r>
          </a:p>
          <a:p>
            <a:pPr algn="l" rtl="0"/>
            <a:r>
              <a:rPr dirty="0" sz="2400" lang="en-US"/>
              <a:t>_Lesions typically occur in the </a:t>
            </a:r>
            <a:r>
              <a:rPr b="1" dirty="0" sz="2400" lang="en-US">
                <a:solidFill>
                  <a:srgbClr val="FF0000"/>
                </a:solidFill>
              </a:rPr>
              <a:t>body</a:t>
            </a:r>
            <a:r>
              <a:rPr dirty="0" sz="2400" lang="en-US"/>
              <a:t>, but the </a:t>
            </a:r>
            <a:r>
              <a:rPr b="1" dirty="0" sz="2400" lang="en-US">
                <a:solidFill>
                  <a:srgbClr val="FF0000"/>
                </a:solidFill>
              </a:rPr>
              <a:t>antrum</a:t>
            </a:r>
            <a:r>
              <a:rPr dirty="0" sz="2400" lang="en-US"/>
              <a:t> may also be involved.</a:t>
            </a:r>
            <a:endParaRPr dirty="0" sz="2400" lang="ar-SA"/>
          </a:p>
          <a:p>
            <a:pPr algn="l" rtl="0"/>
            <a:endParaRPr dirty="0" sz="2400" lang="ar-SA"/>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33" name=""/>
        <p:cNvGrpSpPr/>
        <p:nvPr/>
      </p:nvGrpSpPr>
      <p:grpSpPr>
        <a:xfrm>
          <a:off x="0" y="0"/>
          <a:ext cx="0" cy="0"/>
          <a:chOff x="0" y="0"/>
          <a:chExt cx="0" cy="0"/>
        </a:xfrm>
      </p:grpSpPr>
      <p:sp>
        <p:nvSpPr>
          <p:cNvPr id="1048669" name="عنوان 1"/>
          <p:cNvSpPr>
            <a:spLocks noGrp="1"/>
          </p:cNvSpPr>
          <p:nvPr>
            <p:ph type="title"/>
          </p:nvPr>
        </p:nvSpPr>
        <p:spPr/>
        <p:txBody>
          <a:bodyPr/>
          <a:p>
            <a:endParaRPr lang="ar-SA"/>
          </a:p>
        </p:txBody>
      </p:sp>
      <p:sp>
        <p:nvSpPr>
          <p:cNvPr id="1048670" name="عنصر نائب للمحتوى 2"/>
          <p:cNvSpPr>
            <a:spLocks noGrp="1"/>
          </p:cNvSpPr>
          <p:nvPr>
            <p:ph idx="1"/>
          </p:nvPr>
        </p:nvSpPr>
        <p:spPr/>
        <p:txBody>
          <a:bodyPr/>
          <a:p>
            <a:endParaRPr lang="ar-SA"/>
          </a:p>
        </p:txBody>
      </p:sp>
      <p:pic>
        <p:nvPicPr>
          <p:cNvPr id="2097177" name="Picture 2"/>
          <p:cNvPicPr>
            <a:picLocks noChangeAspect="1" noChangeArrowheads="1"/>
          </p:cNvPicPr>
          <p:nvPr/>
        </p:nvPicPr>
        <p:blipFill>
          <a:blip xmlns:r="http://schemas.openxmlformats.org/officeDocument/2006/relationships" r:embed="rId1"/>
          <a:srcRect/>
          <a:stretch>
            <a:fillRect/>
          </a:stretch>
        </p:blipFill>
        <p:spPr bwMode="auto">
          <a:xfrm>
            <a:off x="2717800" y="3500438"/>
            <a:ext cx="5478463" cy="3357562"/>
          </a:xfrm>
          <a:prstGeom prst="rect"/>
          <a:noFill/>
          <a:ln w="9525">
            <a:noFill/>
            <a:miter lim="800000"/>
            <a:headEnd/>
            <a:tailEnd/>
          </a:ln>
          <a:effectLst/>
        </p:spPr>
      </p:pic>
      <p:pic>
        <p:nvPicPr>
          <p:cNvPr id="2097178" name="Picture 4"/>
          <p:cNvPicPr>
            <a:picLocks noChangeAspect="1" noChangeArrowheads="1"/>
          </p:cNvPicPr>
          <p:nvPr/>
        </p:nvPicPr>
        <p:blipFill>
          <a:blip xmlns:r="http://schemas.openxmlformats.org/officeDocument/2006/relationships" r:embed="rId2"/>
          <a:srcRect/>
          <a:stretch>
            <a:fillRect/>
          </a:stretch>
        </p:blipFill>
        <p:spPr bwMode="auto">
          <a:xfrm>
            <a:off x="0" y="0"/>
            <a:ext cx="5435600" cy="3500438"/>
          </a:xfrm>
          <a:prstGeom prst="rect"/>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93" name=""/>
        <p:cNvGrpSpPr/>
        <p:nvPr/>
      </p:nvGrpSpPr>
      <p:grpSpPr>
        <a:xfrm>
          <a:off x="0" y="0"/>
          <a:ext cx="0" cy="0"/>
          <a:chOff x="0" y="0"/>
          <a:chExt cx="0" cy="0"/>
        </a:xfrm>
      </p:grpSpPr>
      <p:sp>
        <p:nvSpPr>
          <p:cNvPr id="1048602" name="عنوان 1"/>
          <p:cNvSpPr>
            <a:spLocks noGrp="1"/>
          </p:cNvSpPr>
          <p:nvPr>
            <p:ph type="title"/>
          </p:nvPr>
        </p:nvSpPr>
        <p:spPr/>
        <p:txBody>
          <a:bodyPr/>
          <a:p>
            <a:r>
              <a:rPr lang="en-US"/>
              <a:t>Definition Of UGIB </a:t>
            </a:r>
          </a:p>
        </p:txBody>
      </p:sp>
      <p:sp>
        <p:nvSpPr>
          <p:cNvPr id="1048603" name="عنصر نائب للمحتوى 2"/>
          <p:cNvSpPr>
            <a:spLocks noGrp="1"/>
          </p:cNvSpPr>
          <p:nvPr>
            <p:ph idx="1"/>
          </p:nvPr>
        </p:nvSpPr>
        <p:spPr>
          <a:xfrm>
            <a:off x="457200" y="2079625"/>
            <a:ext cx="8229600" cy="2070100"/>
          </a:xfrm>
        </p:spPr>
        <p:txBody>
          <a:bodyPr/>
          <a:p>
            <a:pPr algn="l" rtl="0"/>
            <a:r>
              <a:rPr altLang="en-US" lang="en-US"/>
              <a:t>UGIB is defined as bleeding derived from a source of proximal to the ligament of Treitz which connect duodenum to the diaphragm and marks the beginning of the jejunum </a:t>
            </a:r>
          </a:p>
        </p:txBody>
      </p:sp>
      <p:pic>
        <p:nvPicPr>
          <p:cNvPr id="2097154" name="Picture 2"/>
          <p:cNvPicPr>
            <a:picLocks noChangeAspect="1" noChangeArrowheads="1"/>
          </p:cNvPicPr>
          <p:nvPr/>
        </p:nvPicPr>
        <p:blipFill>
          <a:blip xmlns:r="http://schemas.openxmlformats.org/officeDocument/2006/relationships" r:embed="rId1"/>
          <a:srcRect/>
          <a:stretch>
            <a:fillRect/>
          </a:stretch>
        </p:blipFill>
        <p:spPr bwMode="auto">
          <a:xfrm>
            <a:off x="5581650" y="-20638"/>
            <a:ext cx="3562350" cy="2081213"/>
          </a:xfrm>
          <a:prstGeom prst="rect"/>
          <a:noFill/>
          <a:ln w="9525">
            <a:noFill/>
            <a:miter lim="800000"/>
            <a:headEnd/>
            <a:tailEnd/>
          </a:ln>
        </p:spPr>
      </p:pic>
      <p:pic>
        <p:nvPicPr>
          <p:cNvPr id="2097155" name="Picture 7"/>
          <p:cNvPicPr>
            <a:picLocks noChangeAspect="1" noChangeArrowheads="1"/>
          </p:cNvPicPr>
          <p:nvPr/>
        </p:nvPicPr>
        <p:blipFill>
          <a:blip xmlns:r="http://schemas.openxmlformats.org/officeDocument/2006/relationships" r:embed="rId2"/>
          <a:srcRect/>
          <a:stretch>
            <a:fillRect/>
          </a:stretch>
        </p:blipFill>
        <p:spPr bwMode="auto">
          <a:xfrm>
            <a:off x="5940425" y="3789363"/>
            <a:ext cx="3209925" cy="3027362"/>
          </a:xfrm>
          <a:prstGeom prst="rect"/>
          <a:noFill/>
          <a:ln w="9525">
            <a:noFill/>
            <a:miter lim="800000"/>
            <a:headEnd/>
            <a:tailEnd/>
          </a:ln>
        </p:spPr>
      </p:pic>
      <p:pic>
        <p:nvPicPr>
          <p:cNvPr id="2097156" name="Picture 9" descr="http://www.gastrosource2.com/images/GIF/Treitz.gif"/>
          <p:cNvPicPr>
            <a:picLocks noChangeAspect="1" noChangeArrowheads="1"/>
          </p:cNvPicPr>
          <p:nvPr/>
        </p:nvPicPr>
        <p:blipFill>
          <a:blip xmlns:r="http://schemas.openxmlformats.org/officeDocument/2006/relationships" r:embed="rId3"/>
          <a:srcRect/>
          <a:stretch>
            <a:fillRect/>
          </a:stretch>
        </p:blipFill>
        <p:spPr bwMode="auto">
          <a:xfrm>
            <a:off x="2916238" y="4076700"/>
            <a:ext cx="2857500" cy="2619375"/>
          </a:xfrm>
          <a:prstGeom prst="rect"/>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34" name=""/>
        <p:cNvGrpSpPr/>
        <p:nvPr/>
      </p:nvGrpSpPr>
      <p:grpSpPr>
        <a:xfrm>
          <a:off x="0" y="0"/>
          <a:ext cx="0" cy="0"/>
          <a:chOff x="0" y="0"/>
          <a:chExt cx="0" cy="0"/>
        </a:xfrm>
      </p:grpSpPr>
      <p:sp>
        <p:nvSpPr>
          <p:cNvPr id="1048671" name="Title 1"/>
          <p:cNvSpPr>
            <a:spLocks noGrp="1"/>
          </p:cNvSpPr>
          <p:nvPr>
            <p:ph type="title"/>
          </p:nvPr>
        </p:nvSpPr>
        <p:spPr>
          <a:xfrm>
            <a:off x="914400" y="228600"/>
            <a:ext cx="7315200" cy="1154097"/>
          </a:xfrm>
        </p:spPr>
        <p:txBody>
          <a:bodyPr>
            <a:normAutofit/>
          </a:bodyPr>
          <a:p>
            <a:r>
              <a:rPr dirty="0" lang="en-US"/>
              <a:t>Prevention of stress gastritis</a:t>
            </a:r>
          </a:p>
        </p:txBody>
      </p:sp>
      <p:sp>
        <p:nvSpPr>
          <p:cNvPr id="1048672" name="Content Placeholder 2"/>
          <p:cNvSpPr>
            <a:spLocks noGrp="1"/>
          </p:cNvSpPr>
          <p:nvPr>
            <p:ph idx="1"/>
          </p:nvPr>
        </p:nvSpPr>
        <p:spPr>
          <a:xfrm>
            <a:off x="762000" y="1752600"/>
            <a:ext cx="7427913" cy="4846638"/>
          </a:xfrm>
        </p:spPr>
        <p:txBody>
          <a:bodyPr/>
          <a:p>
            <a:pPr algn="l" rtl="0"/>
            <a:r>
              <a:rPr dirty="0" sz="2400" lang="en-US"/>
              <a:t>Prevention of the stress bleeding from the stomach is much easier than treating it ,hence we give the patient in ICU prophylactic : </a:t>
            </a:r>
          </a:p>
          <a:p>
            <a:pPr algn="l" rtl="0"/>
            <a:r>
              <a:rPr dirty="0" sz="2400" lang="en-US"/>
              <a:t>The routine use of H2-receptor antagonist</a:t>
            </a:r>
          </a:p>
          <a:p>
            <a:pPr algn="l" rtl="0"/>
            <a:r>
              <a:rPr dirty="0" sz="2400" lang="en-US"/>
              <a:t>With or without sucralfate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35" name=""/>
        <p:cNvGrpSpPr/>
        <p:nvPr/>
      </p:nvGrpSpPr>
      <p:grpSpPr>
        <a:xfrm>
          <a:off x="0" y="0"/>
          <a:ext cx="0" cy="0"/>
          <a:chOff x="0" y="0"/>
          <a:chExt cx="0" cy="0"/>
        </a:xfrm>
      </p:grpSpPr>
      <p:sp>
        <p:nvSpPr>
          <p:cNvPr id="1048673" name="Title 1"/>
          <p:cNvSpPr>
            <a:spLocks noGrp="1"/>
          </p:cNvSpPr>
          <p:nvPr>
            <p:ph type="title"/>
          </p:nvPr>
        </p:nvSpPr>
        <p:spPr/>
        <p:txBody>
          <a:bodyPr>
            <a:normAutofit fontScale="90244"/>
          </a:bodyPr>
          <a:p>
            <a:r>
              <a:rPr dirty="0" lang="en-US"/>
              <a:t>Treatment</a:t>
            </a:r>
            <a:br>
              <a:rPr dirty="0" lang="en-US"/>
            </a:br>
            <a:endParaRPr dirty="0" lang="en-US"/>
          </a:p>
        </p:txBody>
      </p:sp>
      <p:sp>
        <p:nvSpPr>
          <p:cNvPr id="1048674" name="Content Placeholder 2"/>
          <p:cNvSpPr>
            <a:spLocks noGrp="1"/>
          </p:cNvSpPr>
          <p:nvPr>
            <p:ph idx="1"/>
          </p:nvPr>
        </p:nvSpPr>
        <p:spPr/>
        <p:txBody>
          <a:bodyPr/>
          <a:p>
            <a:pPr algn="l" indent="0" marL="0">
              <a:buFont typeface="Wingdings 3" pitchFamily="18" charset="2"/>
              <a:buNone/>
            </a:pPr>
            <a:r>
              <a:rPr sz="2400" lang="en-US"/>
              <a:t>_ Resuscitation</a:t>
            </a:r>
          </a:p>
          <a:p>
            <a:pPr algn="l" indent="0" marL="0">
              <a:buFont typeface="Wingdings 3" pitchFamily="18" charset="2"/>
              <a:buNone/>
            </a:pPr>
            <a:endParaRPr sz="2400" lang="en-US"/>
          </a:p>
          <a:p>
            <a:pPr algn="l" indent="0" marL="0">
              <a:buFont typeface="Wingdings 3" pitchFamily="18" charset="2"/>
              <a:buNone/>
            </a:pPr>
            <a:r>
              <a:rPr sz="2400" lang="en-US"/>
              <a:t>_ </a:t>
            </a:r>
            <a:r>
              <a:rPr b="1" sz="2400" lang="en-US">
                <a:solidFill>
                  <a:srgbClr val="FF0000"/>
                </a:solidFill>
              </a:rPr>
              <a:t>milder gastritis </a:t>
            </a:r>
            <a:r>
              <a:rPr sz="2400" lang="en-US"/>
              <a:t>treat the </a:t>
            </a:r>
            <a:r>
              <a:rPr sz="2400" lang="en-US">
                <a:solidFill>
                  <a:srgbClr val="FF0000"/>
                </a:solidFill>
              </a:rPr>
              <a:t>underlying cause  </a:t>
            </a:r>
            <a:r>
              <a:rPr sz="2400" lang="en-US"/>
              <a:t>and drug to reduce the acidity ( PPI or H2 blocker )</a:t>
            </a:r>
          </a:p>
          <a:p>
            <a:pPr algn="l" indent="0" marL="0">
              <a:buFont typeface="Wingdings 3" pitchFamily="18" charset="2"/>
              <a:buNone/>
            </a:pPr>
            <a:endParaRPr sz="2400" lang="en-US"/>
          </a:p>
          <a:p>
            <a:pPr algn="l" indent="0" marL="0">
              <a:buFont typeface="Wingdings 3" pitchFamily="18" charset="2"/>
              <a:buNone/>
            </a:pPr>
            <a:r>
              <a:rPr sz="2400" lang="en-US"/>
              <a:t>_</a:t>
            </a:r>
            <a:r>
              <a:rPr b="1" sz="2400" lang="en-US">
                <a:solidFill>
                  <a:srgbClr val="FF0000"/>
                </a:solidFill>
              </a:rPr>
              <a:t>For bleeding </a:t>
            </a:r>
            <a:r>
              <a:rPr sz="2400" lang="en-US"/>
              <a:t>( severe gastritis ): </a:t>
            </a:r>
            <a:r>
              <a:rPr sz="2400" lang="en-US">
                <a:solidFill>
                  <a:srgbClr val="FF0000"/>
                </a:solidFill>
              </a:rPr>
              <a:t>Endoscopic hemostasis</a:t>
            </a:r>
          </a:p>
          <a:p>
            <a:pPr indent="0" marL="0">
              <a:buFont typeface="Wingdings 3" pitchFamily="18" charset="2"/>
              <a:buNone/>
            </a:pPr>
            <a:endParaRPr sz="2400"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36" name=""/>
        <p:cNvGrpSpPr/>
        <p:nvPr/>
      </p:nvGrpSpPr>
      <p:grpSpPr>
        <a:xfrm>
          <a:off x="0" y="0"/>
          <a:ext cx="0" cy="0"/>
          <a:chOff x="0" y="0"/>
          <a:chExt cx="0" cy="0"/>
        </a:xfrm>
      </p:grpSpPr>
      <p:sp>
        <p:nvSpPr>
          <p:cNvPr id="1048675" name="عنوان 1"/>
          <p:cNvSpPr>
            <a:spLocks noGrp="1"/>
          </p:cNvSpPr>
          <p:nvPr>
            <p:ph type="title"/>
          </p:nvPr>
        </p:nvSpPr>
        <p:spPr/>
        <p:txBody>
          <a:bodyPr>
            <a:normAutofit fontScale="90244"/>
          </a:bodyPr>
          <a:p>
            <a:r>
              <a:rPr dirty="0" lang="en-US">
                <a:solidFill>
                  <a:srgbClr val="7030A0"/>
                </a:solidFill>
              </a:rPr>
              <a:t>Curling's ulcer</a:t>
            </a:r>
            <a:br>
              <a:rPr dirty="0" lang="en-US">
                <a:solidFill>
                  <a:srgbClr val="7030A0"/>
                </a:solidFill>
              </a:rPr>
            </a:br>
            <a:endParaRPr dirty="0" lang="ar-SA">
              <a:solidFill>
                <a:srgbClr val="7030A0"/>
              </a:solidFill>
            </a:endParaRPr>
          </a:p>
        </p:txBody>
      </p:sp>
      <p:sp>
        <p:nvSpPr>
          <p:cNvPr id="1048676" name="عنصر نائب للمحتوى 2"/>
          <p:cNvSpPr>
            <a:spLocks noGrp="1"/>
          </p:cNvSpPr>
          <p:nvPr>
            <p:ph idx="1"/>
          </p:nvPr>
        </p:nvSpPr>
        <p:spPr>
          <a:xfrm>
            <a:off x="533400" y="1905000"/>
            <a:ext cx="7124700" cy="4792663"/>
          </a:xfrm>
        </p:spPr>
        <p:txBody>
          <a:bodyPr/>
          <a:p>
            <a:pPr algn="r" rtl="0"/>
            <a:r>
              <a:rPr b="1" sz="2000" lang="en-US"/>
              <a:t>Curling's ulcer (Stress Ulcer) : is an acute gastric erosion resulting as a complication from </a:t>
            </a:r>
            <a:r>
              <a:rPr b="1" sz="2000" lang="en-US">
                <a:solidFill>
                  <a:srgbClr val="FF0000"/>
                </a:solidFill>
              </a:rPr>
              <a:t>severe burns</a:t>
            </a:r>
            <a:r>
              <a:rPr b="1" sz="2000" lang="en-US"/>
              <a:t> when reduced plasma volume leads to ischemia and cell necrosis (sloughing) of the gastric mucosa.</a:t>
            </a:r>
          </a:p>
          <a:p>
            <a:pPr algn="l" rtl="0"/>
            <a:r>
              <a:rPr b="1" sz="2000" lang="en-GB"/>
              <a:t>Symptoms of a Curling's ulcer usually begin with intermittent stomach pains. These pains are often accompanied by lack of appetite and persistent vomiting</a:t>
            </a:r>
            <a:endParaRPr b="1" sz="2000" lang="en-US"/>
          </a:p>
        </p:txBody>
      </p:sp>
      <p:pic>
        <p:nvPicPr>
          <p:cNvPr id="2097179" name="Picture 2"/>
          <p:cNvPicPr>
            <a:picLocks noChangeAspect="1" noChangeArrowheads="1"/>
          </p:cNvPicPr>
          <p:nvPr/>
        </p:nvPicPr>
        <p:blipFill>
          <a:blip xmlns:r="http://schemas.openxmlformats.org/officeDocument/2006/relationships" r:embed="rId1"/>
          <a:srcRect/>
          <a:stretch>
            <a:fillRect/>
          </a:stretch>
        </p:blipFill>
        <p:spPr bwMode="auto">
          <a:xfrm>
            <a:off x="5562600" y="4687888"/>
            <a:ext cx="3243263" cy="2170112"/>
          </a:xfrm>
          <a:prstGeom prst="rect"/>
          <a:noFill/>
          <a:ln w="9525">
            <a:noFill/>
            <a:miter lim="800000"/>
            <a:headEnd/>
            <a:tailEnd/>
          </a:ln>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37" name=""/>
        <p:cNvGrpSpPr/>
        <p:nvPr/>
      </p:nvGrpSpPr>
      <p:grpSpPr>
        <a:xfrm>
          <a:off x="0" y="0"/>
          <a:ext cx="0" cy="0"/>
          <a:chOff x="0" y="0"/>
          <a:chExt cx="0" cy="0"/>
        </a:xfrm>
      </p:grpSpPr>
      <p:sp>
        <p:nvSpPr>
          <p:cNvPr id="1048677" name="عنوان 1"/>
          <p:cNvSpPr>
            <a:spLocks noGrp="1"/>
          </p:cNvSpPr>
          <p:nvPr>
            <p:ph type="title"/>
          </p:nvPr>
        </p:nvSpPr>
        <p:spPr/>
        <p:txBody>
          <a:bodyPr>
            <a:normAutofit fontScale="90244"/>
          </a:bodyPr>
          <a:p>
            <a:r>
              <a:rPr dirty="0" lang="en-US"/>
              <a:t>Treatment</a:t>
            </a:r>
            <a:br>
              <a:rPr dirty="0" lang="en-US"/>
            </a:br>
            <a:endParaRPr dirty="0" lang="ar-SA"/>
          </a:p>
        </p:txBody>
      </p:sp>
      <p:sp>
        <p:nvSpPr>
          <p:cNvPr id="1048678" name="عنصر نائب للمحتوى 2"/>
          <p:cNvSpPr>
            <a:spLocks noGrp="1"/>
          </p:cNvSpPr>
          <p:nvPr>
            <p:ph idx="1"/>
          </p:nvPr>
        </p:nvSpPr>
        <p:spPr/>
        <p:txBody>
          <a:bodyPr/>
          <a:p>
            <a:pPr algn="l" rtl="0"/>
            <a:r>
              <a:rPr sz="2400" lang="en-US"/>
              <a:t>anti acids such as </a:t>
            </a:r>
            <a:r>
              <a:rPr sz="2400" lang="en-US" u="sng"/>
              <a:t>H2-receptor antagonists </a:t>
            </a:r>
          </a:p>
          <a:p>
            <a:pPr algn="l" rtl="0"/>
            <a:r>
              <a:rPr sz="2400" lang="en-US" u="sng"/>
              <a:t>proton pump inhibitors</a:t>
            </a:r>
            <a:r>
              <a:rPr sz="2400" lang="en-US"/>
              <a:t> such as </a:t>
            </a:r>
            <a:r>
              <a:rPr b="1" sz="2400" lang="en-US">
                <a:solidFill>
                  <a:srgbClr val="FF0000"/>
                </a:solidFill>
              </a:rPr>
              <a:t>omeprazole</a:t>
            </a:r>
            <a:endParaRPr sz="2400" lang="ar-SA"/>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38" name=""/>
        <p:cNvGrpSpPr/>
        <p:nvPr/>
      </p:nvGrpSpPr>
      <p:grpSpPr>
        <a:xfrm>
          <a:off x="0" y="0"/>
          <a:ext cx="0" cy="0"/>
          <a:chOff x="0" y="0"/>
          <a:chExt cx="0" cy="0"/>
        </a:xfrm>
      </p:grpSpPr>
      <p:sp>
        <p:nvSpPr>
          <p:cNvPr id="1048679" name="عنوان 1"/>
          <p:cNvSpPr>
            <a:spLocks noGrp="1"/>
          </p:cNvSpPr>
          <p:nvPr>
            <p:ph type="title"/>
          </p:nvPr>
        </p:nvSpPr>
        <p:spPr/>
        <p:txBody>
          <a:bodyPr/>
          <a:p>
            <a:r>
              <a:rPr dirty="0" lang="en-US"/>
              <a:t>Cushing's ulcer </a:t>
            </a:r>
            <a:endParaRPr dirty="0" lang="ar-SA"/>
          </a:p>
        </p:txBody>
      </p:sp>
      <p:sp>
        <p:nvSpPr>
          <p:cNvPr id="1048680" name="عنصر نائب للمحتوى 2"/>
          <p:cNvSpPr>
            <a:spLocks noGrp="1"/>
          </p:cNvSpPr>
          <p:nvPr>
            <p:ph idx="1"/>
          </p:nvPr>
        </p:nvSpPr>
        <p:spPr/>
        <p:txBody>
          <a:bodyPr/>
          <a:p>
            <a:pPr algn="l" rtl="0"/>
            <a:r>
              <a:rPr lang="en-US"/>
              <a:t>is a </a:t>
            </a:r>
            <a:r>
              <a:rPr b="1" lang="en-US">
                <a:solidFill>
                  <a:srgbClr val="FF0000"/>
                </a:solidFill>
              </a:rPr>
              <a:t>gastro-duodenal ulcer </a:t>
            </a:r>
            <a:r>
              <a:rPr lang="en-US"/>
              <a:t>produced by elevated </a:t>
            </a:r>
            <a:r>
              <a:rPr b="1" lang="en-US">
                <a:solidFill>
                  <a:srgbClr val="FF0000"/>
                </a:solidFill>
              </a:rPr>
              <a:t>intracranial pressure </a:t>
            </a:r>
            <a:r>
              <a:rPr lang="en-US"/>
              <a:t>caused by an intracranial tumor, head injury or other space-occupying lesion.</a:t>
            </a:r>
          </a:p>
          <a:p>
            <a:pPr algn="l" rtl="0"/>
            <a:r>
              <a:rPr lang="en-US"/>
              <a:t> The ulcer, usually </a:t>
            </a:r>
            <a:r>
              <a:rPr b="1" lang="en-US">
                <a:solidFill>
                  <a:srgbClr val="FF0000"/>
                </a:solidFill>
              </a:rPr>
              <a:t>single</a:t>
            </a:r>
            <a:r>
              <a:rPr lang="en-US"/>
              <a:t> and </a:t>
            </a:r>
            <a:r>
              <a:rPr b="1" lang="en-US">
                <a:solidFill>
                  <a:srgbClr val="FF0000"/>
                </a:solidFill>
              </a:rPr>
              <a:t>deep</a:t>
            </a:r>
            <a:r>
              <a:rPr lang="en-US"/>
              <a:t>, may involve the distal esophagus, stomach, and proximal duodenum.</a:t>
            </a:r>
          </a:p>
          <a:p>
            <a:pPr algn="l" rtl="0"/>
            <a:r>
              <a:rPr b="1" lang="en-US">
                <a:solidFill>
                  <a:srgbClr val="FF0000"/>
                </a:solidFill>
              </a:rPr>
              <a:t>Surgical treatment </a:t>
            </a:r>
          </a:p>
          <a:p>
            <a:pPr algn="l" rtl="0"/>
            <a:r>
              <a:rPr b="1" lang="en-US"/>
              <a:t>vagotomy</a:t>
            </a:r>
            <a:r>
              <a:rPr lang="en-US"/>
              <a:t>, </a:t>
            </a:r>
            <a:r>
              <a:rPr b="1" lang="en-US"/>
              <a:t>pyloroplasty</a:t>
            </a:r>
            <a:r>
              <a:rPr lang="en-US"/>
              <a:t>,</a:t>
            </a:r>
          </a:p>
          <a:p>
            <a:pPr algn="l" rtl="0"/>
            <a:endParaRPr lang="en-GB"/>
          </a:p>
          <a:p>
            <a:pPr algn="l" rtl="0"/>
            <a:endParaRPr lang="ar-SA"/>
          </a:p>
          <a:p>
            <a:pPr algn="l" rtl="0"/>
            <a:endParaRPr lang="en-US"/>
          </a:p>
        </p:txBody>
      </p:sp>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39" name=""/>
        <p:cNvGrpSpPr/>
        <p:nvPr/>
      </p:nvGrpSpPr>
      <p:grpSpPr>
        <a:xfrm>
          <a:off x="0" y="0"/>
          <a:ext cx="0" cy="0"/>
          <a:chOff x="0" y="0"/>
          <a:chExt cx="0" cy="0"/>
        </a:xfrm>
      </p:grpSpPr>
      <p:sp>
        <p:nvSpPr>
          <p:cNvPr id="1048681" name="Title 1"/>
          <p:cNvSpPr>
            <a:spLocks noGrp="1"/>
          </p:cNvSpPr>
          <p:nvPr>
            <p:ph type="ctrTitle"/>
          </p:nvPr>
        </p:nvSpPr>
        <p:spPr>
          <a:xfrm>
            <a:off x="2105236" y="228600"/>
            <a:ext cx="5314528" cy="1716040"/>
          </a:xfrm>
          <a:ln>
            <a:miter lim="800000"/>
            <a:headEnd/>
            <a:tailEnd/>
          </a:ln>
        </p:spPr>
        <p:txBody>
          <a:bodyPr/>
          <a:p>
            <a:pPr algn="ctr" eaLnBrk="1" fontAlgn="auto" hangingPunct="1">
              <a:spcAft>
                <a:spcPts val="0"/>
              </a:spcAft>
            </a:pPr>
            <a:r>
              <a:rPr dirty="0" lang="en-GB"/>
              <a:t>Oesophageal varices</a:t>
            </a:r>
            <a:endParaRPr dirty="0" lang="ar-JO"/>
          </a:p>
        </p:txBody>
      </p:sp>
      <p:sp>
        <p:nvSpPr>
          <p:cNvPr id="1048682" name="Subtitle 2"/>
          <p:cNvSpPr>
            <a:spLocks noGrp="1"/>
          </p:cNvSpPr>
          <p:nvPr>
            <p:ph type="subTitle" idx="1"/>
          </p:nvPr>
        </p:nvSpPr>
        <p:spPr>
          <a:xfrm>
            <a:off x="533400" y="3228975"/>
            <a:ext cx="7854950" cy="1752600"/>
          </a:xfrm>
        </p:spPr>
        <p:txBody>
          <a:bodyPr/>
          <a:p>
            <a:pPr eaLnBrk="1" hangingPunct="1" marR="0"/>
            <a:endParaRPr lang="ar-JO">
              <a:ea typeface="Majalla UI"/>
            </a:endParaRPr>
          </a:p>
        </p:txBody>
      </p:sp>
      <p:sp>
        <p:nvSpPr>
          <p:cNvPr id="1048683" name="عنصر نائب للتذييل 4"/>
          <p:cNvSpPr>
            <a:spLocks noGrp="1"/>
          </p:cNvSpPr>
          <p:nvPr>
            <p:ph type="ftr" sz="quarter" idx="11"/>
          </p:nvPr>
        </p:nvSpPr>
        <p:spPr/>
        <p:txBody>
          <a:bodyPr/>
          <a:p>
            <a:r>
              <a:rPr lang="en-US"/>
              <a:t>of 55 </a:t>
            </a:r>
          </a:p>
        </p:txBody>
      </p:sp>
      <p:sp>
        <p:nvSpPr>
          <p:cNvPr id="1048684" name="عنصر نائب لرقم الشريحة 3"/>
          <p:cNvSpPr>
            <a:spLocks noGrp="1"/>
          </p:cNvSpPr>
          <p:nvPr>
            <p:ph type="sldNum" sz="quarter" idx="12"/>
          </p:nvPr>
        </p:nvSpPr>
        <p:spPr bwMode="auto">
          <a:noFill/>
          <a:ln>
            <a:miter lim="800000"/>
            <a:headEnd/>
            <a:tailEnd/>
          </a:ln>
        </p:spPr>
        <p:txBody>
          <a:bodyPr anchorCtr="0" bIns="45720" compatLnSpc="1" lIns="91440" numCol="1" rIns="91440" tIns="45720" wrap="square">
            <a:prstTxWarp prst="textNoShape"/>
          </a:bodyPr>
          <a:p>
            <a:fld id="{F1DAC4F5-859E-4A09-A8BC-A49D1F6C78FA}" type="slidenum">
              <a:rPr lang="en-US" smtClean="0"/>
              <a:t>45</a:t>
            </a:fld>
            <a:endParaRPr lang="en-US"/>
          </a:p>
        </p:txBody>
      </p:sp>
      <p:pic>
        <p:nvPicPr>
          <p:cNvPr id="2097180" name="Picture 2"/>
          <p:cNvPicPr>
            <a:picLocks noChangeAspect="1"/>
          </p:cNvPicPr>
          <p:nvPr/>
        </p:nvPicPr>
        <p:blipFill>
          <a:blip xmlns:r="http://schemas.openxmlformats.org/officeDocument/2006/relationships" r:embed="rId1"/>
          <a:srcRect/>
          <a:stretch>
            <a:fillRect/>
          </a:stretch>
        </p:blipFill>
        <p:spPr bwMode="auto">
          <a:xfrm>
            <a:off x="914400" y="2209800"/>
            <a:ext cx="7696200" cy="4576763"/>
          </a:xfrm>
          <a:prstGeom prst="rect"/>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40" name=""/>
        <p:cNvGrpSpPr/>
        <p:nvPr/>
      </p:nvGrpSpPr>
      <p:grpSpPr>
        <a:xfrm>
          <a:off x="0" y="0"/>
          <a:ext cx="0" cy="0"/>
          <a:chOff x="0" y="0"/>
          <a:chExt cx="0" cy="0"/>
        </a:xfrm>
      </p:grpSpPr>
      <p:sp>
        <p:nvSpPr>
          <p:cNvPr id="1048685" name="Title 1"/>
          <p:cNvSpPr>
            <a:spLocks noGrp="1"/>
          </p:cNvSpPr>
          <p:nvPr>
            <p:ph type="title"/>
          </p:nvPr>
        </p:nvSpPr>
        <p:spPr/>
        <p:txBody>
          <a:bodyPr/>
          <a:p>
            <a:endParaRPr lang="en-US"/>
          </a:p>
        </p:txBody>
      </p:sp>
      <p:sp>
        <p:nvSpPr>
          <p:cNvPr id="1048686" name="Content Placeholder 2"/>
          <p:cNvSpPr>
            <a:spLocks noGrp="1"/>
          </p:cNvSpPr>
          <p:nvPr>
            <p:ph idx="1"/>
          </p:nvPr>
        </p:nvSpPr>
        <p:spPr/>
        <p:txBody>
          <a:bodyPr>
            <a:noAutofit/>
          </a:bodyPr>
          <a:p>
            <a:pPr algn="l"/>
            <a:r>
              <a:rPr b="1" dirty="0" sz="2400" lang="en-US"/>
              <a:t>Esophageal varices are abnormal, enlarged veins in the esophagus</a:t>
            </a:r>
          </a:p>
          <a:p>
            <a:pPr algn="l"/>
            <a:endParaRPr b="1" dirty="0" sz="2400" lang="en-US"/>
          </a:p>
          <a:p>
            <a:pPr algn="l"/>
            <a:r>
              <a:rPr b="1" dirty="0" sz="2400" lang="en-US"/>
              <a:t>Esophageal varices develop when normal </a:t>
            </a:r>
          </a:p>
          <a:p>
            <a:pPr algn="l" indent="0" marL="0">
              <a:buFont typeface="Wingdings 3" pitchFamily="18" charset="2"/>
              <a:buNone/>
            </a:pPr>
            <a:r>
              <a:rPr b="1" dirty="0" sz="2400" lang="en-US"/>
              <a:t>blood flow to the liver is blocked by a clot or scar tissue in the liver. To go around the blockages, blood flows into smaller blood vessels that aren't designed to carry large volumes of blood. The vessels can leak blood or even rupture, causing life-threatening bleeding</a:t>
            </a:r>
          </a:p>
          <a:p>
            <a:endParaRPr b="1" dirty="0" sz="2400"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41" name=""/>
        <p:cNvGrpSpPr/>
        <p:nvPr/>
      </p:nvGrpSpPr>
      <p:grpSpPr>
        <a:xfrm>
          <a:off x="0" y="0"/>
          <a:ext cx="0" cy="0"/>
          <a:chOff x="0" y="0"/>
          <a:chExt cx="0" cy="0"/>
        </a:xfrm>
      </p:grpSpPr>
      <p:sp>
        <p:nvSpPr>
          <p:cNvPr id="1048687" name="Title 1"/>
          <p:cNvSpPr>
            <a:spLocks noGrp="1"/>
          </p:cNvSpPr>
          <p:nvPr>
            <p:ph type="title"/>
          </p:nvPr>
        </p:nvSpPr>
        <p:spPr/>
        <p:txBody>
          <a:bodyPr/>
          <a:p>
            <a:pPr eaLnBrk="1" hangingPunct="1"/>
            <a:r>
              <a:rPr lang="en-GB"/>
              <a:t>PORTAL HYPERTENSION</a:t>
            </a:r>
            <a:endParaRPr lang="ar-JO"/>
          </a:p>
        </p:txBody>
      </p:sp>
      <p:sp>
        <p:nvSpPr>
          <p:cNvPr id="1048688" name="Content Placeholder 2"/>
          <p:cNvSpPr>
            <a:spLocks noGrp="1"/>
          </p:cNvSpPr>
          <p:nvPr>
            <p:ph idx="1"/>
          </p:nvPr>
        </p:nvSpPr>
        <p:spPr/>
        <p:txBody>
          <a:bodyPr/>
          <a:p>
            <a:pPr eaLnBrk="1" hangingPunct="1"/>
            <a:r>
              <a:rPr b="1" lang="en-GB"/>
              <a:t>Definition and Pathogenesis:</a:t>
            </a:r>
          </a:p>
          <a:p>
            <a:pPr eaLnBrk="1" hangingPunct="1" lvl="1"/>
            <a:r>
              <a:rPr lang="en-GB"/>
              <a:t>Normal pressure in </a:t>
            </a:r>
            <a:r>
              <a:rPr lang="en-US"/>
              <a:t>the portal vein is low (</a:t>
            </a:r>
            <a:r>
              <a:rPr lang="en-US">
                <a:solidFill>
                  <a:srgbClr val="FF0000"/>
                </a:solidFill>
              </a:rPr>
              <a:t>5</a:t>
            </a:r>
            <a:r>
              <a:rPr lang="en-US"/>
              <a:t> </a:t>
            </a:r>
            <a:r>
              <a:rPr lang="en-US">
                <a:solidFill>
                  <a:srgbClr val="FF0000"/>
                </a:solidFill>
              </a:rPr>
              <a:t>to</a:t>
            </a:r>
            <a:r>
              <a:rPr lang="en-US"/>
              <a:t> </a:t>
            </a:r>
            <a:r>
              <a:rPr lang="en-US">
                <a:solidFill>
                  <a:srgbClr val="FF0000"/>
                </a:solidFill>
              </a:rPr>
              <a:t>10</a:t>
            </a:r>
            <a:r>
              <a:rPr lang="en-US"/>
              <a:t> </a:t>
            </a:r>
            <a:r>
              <a:rPr lang="en-US">
                <a:solidFill>
                  <a:srgbClr val="FF0000"/>
                </a:solidFill>
              </a:rPr>
              <a:t>mmHg</a:t>
            </a:r>
            <a:r>
              <a:rPr lang="en-US"/>
              <a:t>) because vascular resistance in the hepatic sinusoids is minimal. </a:t>
            </a:r>
          </a:p>
          <a:p>
            <a:pPr eaLnBrk="1" hangingPunct="1" lvl="1"/>
            <a:r>
              <a:rPr lang="en-US"/>
              <a:t>Portal hypertension (</a:t>
            </a:r>
            <a:r>
              <a:rPr lang="en-US">
                <a:solidFill>
                  <a:srgbClr val="FF0000"/>
                </a:solidFill>
              </a:rPr>
              <a:t>10</a:t>
            </a:r>
            <a:r>
              <a:rPr lang="en-US"/>
              <a:t> </a:t>
            </a:r>
            <a:r>
              <a:rPr lang="en-US">
                <a:solidFill>
                  <a:srgbClr val="FF0000"/>
                </a:solidFill>
              </a:rPr>
              <a:t>mmHg</a:t>
            </a:r>
            <a:r>
              <a:rPr lang="en-US"/>
              <a:t>) most commonly results from increased resistance to portal blood flow </a:t>
            </a:r>
            <a:r>
              <a:rPr lang="en-US">
                <a:solidFill>
                  <a:srgbClr val="FF0000"/>
                </a:solidFill>
              </a:rPr>
              <a:t>Most</a:t>
            </a:r>
            <a:r>
              <a:rPr lang="en-US"/>
              <a:t> </a:t>
            </a:r>
            <a:r>
              <a:rPr lang="en-US">
                <a:solidFill>
                  <a:srgbClr val="FF0000"/>
                </a:solidFill>
              </a:rPr>
              <a:t>commonly</a:t>
            </a:r>
            <a:r>
              <a:rPr lang="en-US"/>
              <a:t> caused by </a:t>
            </a:r>
            <a:r>
              <a:rPr lang="en-US">
                <a:solidFill>
                  <a:srgbClr val="FF0000"/>
                </a:solidFill>
              </a:rPr>
              <a:t>liver</a:t>
            </a:r>
            <a:r>
              <a:rPr lang="en-US"/>
              <a:t> </a:t>
            </a:r>
            <a:r>
              <a:rPr lang="en-US">
                <a:solidFill>
                  <a:srgbClr val="FF0000"/>
                </a:solidFill>
              </a:rPr>
              <a:t>cirrhosis</a:t>
            </a:r>
            <a:r>
              <a:rPr lang="en-US"/>
              <a:t>.</a:t>
            </a:r>
            <a:endParaRPr lang="ar-JO">
              <a:ea typeface="Majalla UI"/>
            </a:endParaRPr>
          </a:p>
        </p:txBody>
      </p:sp>
      <p:sp>
        <p:nvSpPr>
          <p:cNvPr id="1048689" name="عنصر نائب للتذييل 4"/>
          <p:cNvSpPr>
            <a:spLocks noGrp="1"/>
          </p:cNvSpPr>
          <p:nvPr>
            <p:ph type="ftr" sz="quarter" idx="11"/>
          </p:nvPr>
        </p:nvSpPr>
        <p:spPr bwMode="auto">
          <a:noFill/>
          <a:ln>
            <a:miter lim="800000"/>
            <a:headEnd/>
            <a:tailEnd/>
          </a:ln>
        </p:spPr>
        <p:txBody>
          <a:bodyPr anchorCtr="0" bIns="45720" compatLnSpc="1" lIns="91440" numCol="1" rIns="91440" tIns="45720" wrap="square">
            <a:prstTxWarp prst="textNoShape"/>
          </a:bodyPr>
          <a:p>
            <a:r>
              <a:rPr lang="en-US"/>
              <a:t>of 55 </a:t>
            </a:r>
          </a:p>
        </p:txBody>
      </p:sp>
      <p:sp>
        <p:nvSpPr>
          <p:cNvPr id="1048690" name="عنصر نائب لرقم الشريحة 3"/>
          <p:cNvSpPr>
            <a:spLocks noGrp="1"/>
          </p:cNvSpPr>
          <p:nvPr>
            <p:ph type="sldNum" sz="quarter" idx="12"/>
          </p:nvPr>
        </p:nvSpPr>
        <p:spPr bwMode="auto">
          <a:noFill/>
          <a:ln>
            <a:miter lim="800000"/>
            <a:headEnd/>
            <a:tailEnd/>
          </a:ln>
        </p:spPr>
        <p:txBody>
          <a:bodyPr anchorCtr="0" bIns="45720" compatLnSpc="1" lIns="91440" numCol="1" rIns="91440" tIns="45720" wrap="square">
            <a:prstTxWarp prst="textNoShape"/>
          </a:bodyPr>
          <a:p>
            <a:fld id="{94768055-3A44-4392-AC75-8C568492259C}" type="slidenum">
              <a:rPr lang="en-US" smtClean="0"/>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42" name=""/>
        <p:cNvGrpSpPr/>
        <p:nvPr/>
      </p:nvGrpSpPr>
      <p:grpSpPr>
        <a:xfrm>
          <a:off x="0" y="0"/>
          <a:ext cx="0" cy="0"/>
          <a:chOff x="0" y="0"/>
          <a:chExt cx="0" cy="0"/>
        </a:xfrm>
      </p:grpSpPr>
      <p:sp>
        <p:nvSpPr>
          <p:cNvPr id="1048691" name="Title 1"/>
          <p:cNvSpPr>
            <a:spLocks noGrp="1"/>
          </p:cNvSpPr>
          <p:nvPr>
            <p:ph type="title"/>
          </p:nvPr>
        </p:nvSpPr>
        <p:spPr>
          <a:xfrm>
            <a:off x="914400" y="457200"/>
            <a:ext cx="7315200" cy="1154097"/>
          </a:xfrm>
        </p:spPr>
        <p:txBody>
          <a:bodyPr>
            <a:normAutofit fontScale="97561"/>
          </a:bodyPr>
          <a:p>
            <a:pPr eaLnBrk="1" hangingPunct="1"/>
            <a:r>
              <a:rPr dirty="0" lang="en-GB"/>
              <a:t>Clinical Features and Diagnosis</a:t>
            </a:r>
            <a:endParaRPr dirty="0" lang="ar-JO"/>
          </a:p>
        </p:txBody>
      </p:sp>
      <p:sp>
        <p:nvSpPr>
          <p:cNvPr id="1048692" name="Content Placeholder 2"/>
          <p:cNvSpPr>
            <a:spLocks noGrp="1"/>
          </p:cNvSpPr>
          <p:nvPr>
            <p:ph idx="1"/>
          </p:nvPr>
        </p:nvSpPr>
        <p:spPr>
          <a:xfrm>
            <a:off x="914400" y="1752600"/>
            <a:ext cx="7315200" cy="4556125"/>
          </a:xfrm>
        </p:spPr>
        <p:txBody>
          <a:bodyPr>
            <a:normAutofit/>
          </a:bodyPr>
          <a:p>
            <a:pPr indent="0" marL="0">
              <a:spcAft>
                <a:spcPts val="0"/>
              </a:spcAft>
              <a:buClr>
                <a:schemeClr val="accent3"/>
              </a:buClr>
              <a:buFont typeface="Wingdings 3" pitchFamily="18" charset="2"/>
              <a:buNone/>
            </a:pPr>
            <a:r>
              <a:rPr dirty="0" sz="2400" lang="en-US"/>
              <a:t>usually presents with </a:t>
            </a:r>
            <a:r>
              <a:rPr dirty="0" sz="2400" lang="en-US">
                <a:solidFill>
                  <a:srgbClr val="FF0000"/>
                </a:solidFill>
              </a:rPr>
              <a:t>painless</a:t>
            </a:r>
            <a:r>
              <a:rPr dirty="0" sz="2400" lang="en-US"/>
              <a:t> but massive </a:t>
            </a:r>
          </a:p>
          <a:p>
            <a:pPr indent="0" marL="0">
              <a:spcAft>
                <a:spcPts val="0"/>
              </a:spcAft>
              <a:buClr>
                <a:schemeClr val="accent3"/>
              </a:buClr>
              <a:buFont typeface="Wingdings 3" pitchFamily="18" charset="2"/>
              <a:buNone/>
            </a:pPr>
            <a:r>
              <a:rPr dirty="0" sz="2400" lang="en-US"/>
              <a:t>hematemesis with or without melena.</a:t>
            </a:r>
          </a:p>
          <a:p>
            <a:pPr indent="0" marL="0">
              <a:spcAft>
                <a:spcPts val="0"/>
              </a:spcAft>
              <a:buClr>
                <a:schemeClr val="accent3"/>
              </a:buClr>
              <a:buFont typeface="Wingdings 3" pitchFamily="18" charset="2"/>
              <a:buNone/>
            </a:pPr>
            <a:endParaRPr dirty="0" sz="2400" lang="en-US"/>
          </a:p>
          <a:p>
            <a:pPr indent="0" marL="0">
              <a:spcAft>
                <a:spcPts val="0"/>
              </a:spcAft>
              <a:buClr>
                <a:schemeClr val="accent3"/>
              </a:buClr>
              <a:buFont typeface="Wingdings 3" pitchFamily="18" charset="2"/>
              <a:buNone/>
            </a:pPr>
            <a:r>
              <a:rPr dirty="0" sz="2400" lang="en-US"/>
              <a:t>Associated signs range from </a:t>
            </a:r>
            <a:r>
              <a:rPr dirty="0" sz="2400" lang="en-US">
                <a:solidFill>
                  <a:srgbClr val="FF0000"/>
                </a:solidFill>
              </a:rPr>
              <a:t>mild</a:t>
            </a:r>
            <a:r>
              <a:rPr dirty="0" sz="2400" lang="en-US"/>
              <a:t> </a:t>
            </a:r>
            <a:r>
              <a:rPr dirty="0" sz="2400" lang="en-US">
                <a:solidFill>
                  <a:srgbClr val="FF0000"/>
                </a:solidFill>
              </a:rPr>
              <a:t>postural</a:t>
            </a:r>
            <a:r>
              <a:rPr dirty="0" sz="2400" lang="en-US"/>
              <a:t> </a:t>
            </a:r>
            <a:r>
              <a:rPr dirty="0" sz="2400" lang="en-US">
                <a:solidFill>
                  <a:srgbClr val="FF0000"/>
                </a:solidFill>
              </a:rPr>
              <a:t>tachycardia</a:t>
            </a:r>
            <a:r>
              <a:rPr dirty="0" sz="2400" lang="en-US"/>
              <a:t> to </a:t>
            </a:r>
            <a:r>
              <a:rPr dirty="0" sz="2400" lang="en-US">
                <a:solidFill>
                  <a:srgbClr val="FF0000"/>
                </a:solidFill>
              </a:rPr>
              <a:t>profound</a:t>
            </a:r>
            <a:r>
              <a:rPr dirty="0" sz="2400" lang="en-US"/>
              <a:t> </a:t>
            </a:r>
            <a:r>
              <a:rPr dirty="0" sz="2400" lang="en-US">
                <a:solidFill>
                  <a:srgbClr val="FF0000"/>
                </a:solidFill>
              </a:rPr>
              <a:t>shock</a:t>
            </a:r>
          </a:p>
          <a:p>
            <a:pPr indent="0" marL="0">
              <a:spcAft>
                <a:spcPts val="0"/>
              </a:spcAft>
              <a:buClr>
                <a:schemeClr val="accent3"/>
              </a:buClr>
              <a:buFont typeface="Wingdings 3" pitchFamily="18" charset="2"/>
              <a:buNone/>
            </a:pPr>
            <a:endParaRPr dirty="0" sz="2400" lang="en-US">
              <a:solidFill>
                <a:srgbClr val="FF0000"/>
              </a:solidFill>
            </a:endParaRPr>
          </a:p>
          <a:p>
            <a:pPr indent="0" marL="0">
              <a:spcAft>
                <a:spcPts val="0"/>
              </a:spcAft>
              <a:buClr>
                <a:schemeClr val="accent3"/>
              </a:buClr>
              <a:buFont typeface="Wingdings 3" pitchFamily="18" charset="2"/>
              <a:buNone/>
            </a:pPr>
            <a:r>
              <a:rPr dirty="0" sz="2400" lang="en-US"/>
              <a:t> </a:t>
            </a:r>
            <a:r>
              <a:rPr dirty="0" sz="2400" lang="en-US">
                <a:solidFill>
                  <a:srgbClr val="FF0000"/>
                </a:solidFill>
              </a:rPr>
              <a:t>Endoscopy</a:t>
            </a:r>
            <a:r>
              <a:rPr dirty="0" sz="2400" lang="en-US"/>
              <a:t> is the </a:t>
            </a:r>
            <a:r>
              <a:rPr dirty="0" sz="2400" lang="en-US">
                <a:solidFill>
                  <a:srgbClr val="FF0000"/>
                </a:solidFill>
              </a:rPr>
              <a:t>best</a:t>
            </a:r>
            <a:r>
              <a:rPr dirty="0" sz="2400" lang="en-US"/>
              <a:t> </a:t>
            </a:r>
            <a:r>
              <a:rPr dirty="0" sz="2400" lang="en-US">
                <a:solidFill>
                  <a:srgbClr val="FF0000"/>
                </a:solidFill>
              </a:rPr>
              <a:t>approach</a:t>
            </a:r>
            <a:r>
              <a:rPr dirty="0" sz="2400" lang="en-US"/>
              <a:t> to </a:t>
            </a:r>
            <a:r>
              <a:rPr dirty="0" sz="2400" lang="en-US">
                <a:solidFill>
                  <a:srgbClr val="FF0000"/>
                </a:solidFill>
              </a:rPr>
              <a:t>evaluate</a:t>
            </a:r>
            <a:r>
              <a:rPr dirty="0" sz="2400" lang="en-US"/>
              <a:t> upper gastrointestinal hemorrhage in patients with known or suspected portal hypertension.</a:t>
            </a:r>
            <a:endParaRPr dirty="0" sz="2400" lang="ar-JO"/>
          </a:p>
        </p:txBody>
      </p:sp>
      <p:sp>
        <p:nvSpPr>
          <p:cNvPr id="1048693" name="عنصر نائب للتذييل 4"/>
          <p:cNvSpPr>
            <a:spLocks noGrp="1"/>
          </p:cNvSpPr>
          <p:nvPr>
            <p:ph type="ftr" sz="quarter" idx="11"/>
          </p:nvPr>
        </p:nvSpPr>
        <p:spPr bwMode="auto">
          <a:noFill/>
          <a:ln>
            <a:miter lim="800000"/>
            <a:headEnd/>
            <a:tailEnd/>
          </a:ln>
        </p:spPr>
        <p:txBody>
          <a:bodyPr anchorCtr="0" bIns="45720" compatLnSpc="1" lIns="91440" numCol="1" rIns="91440" tIns="45720" wrap="square">
            <a:prstTxWarp prst="textNoShape"/>
          </a:bodyPr>
          <a:p>
            <a:r>
              <a:rPr lang="en-US"/>
              <a:t>of 55 </a:t>
            </a:r>
          </a:p>
        </p:txBody>
      </p:sp>
      <p:sp>
        <p:nvSpPr>
          <p:cNvPr id="1048694" name="عنصر نائب لرقم الشريحة 3"/>
          <p:cNvSpPr>
            <a:spLocks noGrp="1"/>
          </p:cNvSpPr>
          <p:nvPr>
            <p:ph type="sldNum" sz="quarter" idx="12"/>
          </p:nvPr>
        </p:nvSpPr>
        <p:spPr bwMode="auto">
          <a:noFill/>
          <a:ln>
            <a:miter lim="800000"/>
            <a:headEnd/>
            <a:tailEnd/>
          </a:ln>
        </p:spPr>
        <p:txBody>
          <a:bodyPr anchorCtr="0" bIns="45720" compatLnSpc="1" lIns="91440" numCol="1" rIns="91440" tIns="45720" wrap="square">
            <a:prstTxWarp prst="textNoShape"/>
          </a:bodyPr>
          <a:p>
            <a:fld id="{B7EE9F7C-FEA8-4A06-894B-16EC0A524374}" type="slidenum">
              <a:rPr lang="en-US" smtClean="0"/>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43" name=""/>
        <p:cNvGrpSpPr/>
        <p:nvPr/>
      </p:nvGrpSpPr>
      <p:grpSpPr>
        <a:xfrm>
          <a:off x="0" y="0"/>
          <a:ext cx="0" cy="0"/>
          <a:chOff x="0" y="0"/>
          <a:chExt cx="0" cy="0"/>
        </a:xfrm>
      </p:grpSpPr>
      <p:sp>
        <p:nvSpPr>
          <p:cNvPr id="1048695" name="Title 1"/>
          <p:cNvSpPr>
            <a:spLocks noGrp="1"/>
          </p:cNvSpPr>
          <p:nvPr>
            <p:ph type="title"/>
          </p:nvPr>
        </p:nvSpPr>
        <p:spPr>
          <a:xfrm>
            <a:off x="838200" y="381000"/>
            <a:ext cx="7315200" cy="1154097"/>
          </a:xfrm>
        </p:spPr>
        <p:txBody>
          <a:bodyPr/>
          <a:p>
            <a:r>
              <a:rPr dirty="0" lang="en-US"/>
              <a:t>Physical signs </a:t>
            </a:r>
          </a:p>
        </p:txBody>
      </p:sp>
      <p:sp>
        <p:nvSpPr>
          <p:cNvPr id="1048696" name="Content Placeholder 2"/>
          <p:cNvSpPr>
            <a:spLocks noGrp="1"/>
          </p:cNvSpPr>
          <p:nvPr>
            <p:ph idx="1"/>
          </p:nvPr>
        </p:nvSpPr>
        <p:spPr>
          <a:xfrm>
            <a:off x="838200" y="1752600"/>
            <a:ext cx="7772400" cy="4495800"/>
          </a:xfrm>
        </p:spPr>
        <p:txBody>
          <a:bodyPr/>
          <a:p>
            <a:r>
              <a:rPr sz="2800" lang="en-US">
                <a:solidFill>
                  <a:srgbClr val="FF0000"/>
                </a:solidFill>
              </a:rPr>
              <a:t>Pallor ,low BP, increased pulse rate,postural hypotension</a:t>
            </a:r>
          </a:p>
          <a:p>
            <a:r>
              <a:rPr sz="2800" lang="en-US"/>
              <a:t>Cyanosis , jaundice , tremor</a:t>
            </a:r>
          </a:p>
          <a:p>
            <a:r>
              <a:rPr sz="2800" lang="en-US"/>
              <a:t>Telangiectasis of skin  , gynecomastia in male</a:t>
            </a:r>
          </a:p>
          <a:p>
            <a:r>
              <a:rPr sz="2800" lang="en-US"/>
              <a:t>Palmer erythema , leuconychia </a:t>
            </a:r>
          </a:p>
          <a:p>
            <a:r>
              <a:rPr sz="2800" lang="en-US"/>
              <a:t>Ascites , caput medusa </a:t>
            </a:r>
            <a:r>
              <a:rPr sz="2800" lang="en-US">
                <a:solidFill>
                  <a:srgbClr val="FF0000"/>
                </a:solidFill>
              </a:rPr>
              <a:t>,splenomegaly</a:t>
            </a:r>
            <a:r>
              <a:rPr sz="2800" lang="en-US"/>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94" name=""/>
        <p:cNvGrpSpPr/>
        <p:nvPr/>
      </p:nvGrpSpPr>
      <p:grpSpPr>
        <a:xfrm>
          <a:off x="0" y="0"/>
          <a:ext cx="0" cy="0"/>
          <a:chOff x="0" y="0"/>
          <a:chExt cx="0" cy="0"/>
        </a:xfrm>
      </p:grpSpPr>
      <p:pic>
        <p:nvPicPr>
          <p:cNvPr id="2097157" name="Picture 2"/>
          <p:cNvPicPr>
            <a:picLocks noChangeAspect="1" noGrp="1" noChangeArrowheads="1"/>
          </p:cNvPicPr>
          <p:nvPr>
            <p:ph idx="1"/>
          </p:nvPr>
        </p:nvPicPr>
        <p:blipFill>
          <a:blip xmlns:r="http://schemas.openxmlformats.org/officeDocument/2006/relationships" r:embed="rId1"/>
          <a:srcRect/>
          <a:stretch>
            <a:fillRect/>
          </a:stretch>
        </p:blipFill>
        <p:spPr>
          <a:xfrm>
            <a:off x="0" y="0"/>
            <a:ext cx="9144000" cy="6858000"/>
          </a:xfr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44" name=""/>
        <p:cNvGrpSpPr/>
        <p:nvPr/>
      </p:nvGrpSpPr>
      <p:grpSpPr>
        <a:xfrm>
          <a:off x="0" y="0"/>
          <a:ext cx="0" cy="0"/>
          <a:chOff x="0" y="0"/>
          <a:chExt cx="0" cy="0"/>
        </a:xfrm>
      </p:grpSpPr>
      <p:sp>
        <p:nvSpPr>
          <p:cNvPr id="1048697" name="Title 1"/>
          <p:cNvSpPr>
            <a:spLocks noGrp="1"/>
          </p:cNvSpPr>
          <p:nvPr>
            <p:ph type="title"/>
          </p:nvPr>
        </p:nvSpPr>
        <p:spPr/>
        <p:txBody>
          <a:bodyPr/>
          <a:p>
            <a:endParaRPr lang="en-US"/>
          </a:p>
        </p:txBody>
      </p:sp>
      <p:pic>
        <p:nvPicPr>
          <p:cNvPr id="2097181" name="Content Placeholder 3" descr="Image result for cyanosis of the tongue"/>
          <p:cNvPicPr>
            <a:picLocks noChangeAspect="1" noGrp="1" noChangeArrowheads="1"/>
          </p:cNvPicPr>
          <p:nvPr>
            <p:ph idx="1"/>
          </p:nvPr>
        </p:nvPicPr>
        <p:blipFill>
          <a:blip xmlns:r="http://schemas.openxmlformats.org/officeDocument/2006/relationships" r:embed="rId1"/>
          <a:srcRect/>
          <a:stretch>
            <a:fillRect/>
          </a:stretch>
        </p:blipFill>
        <p:spPr>
          <a:xfrm>
            <a:off x="4772025" y="476250"/>
            <a:ext cx="4371975" cy="3048000"/>
          </a:xfrm>
        </p:spPr>
      </p:pic>
      <p:pic>
        <p:nvPicPr>
          <p:cNvPr id="2097182" name="Picture 2"/>
          <p:cNvPicPr>
            <a:picLocks noChangeAspect="1" noChangeArrowheads="1"/>
          </p:cNvPicPr>
          <p:nvPr/>
        </p:nvPicPr>
        <p:blipFill>
          <a:blip xmlns:r="http://schemas.openxmlformats.org/officeDocument/2006/relationships" r:embed="rId2"/>
          <a:srcRect/>
          <a:stretch>
            <a:fillRect/>
          </a:stretch>
        </p:blipFill>
        <p:spPr bwMode="auto">
          <a:xfrm>
            <a:off x="152400" y="3586163"/>
            <a:ext cx="4495800" cy="3097212"/>
          </a:xfrm>
          <a:prstGeom prst="rect"/>
          <a:noFill/>
          <a:ln w="9525">
            <a:noFill/>
            <a:miter lim="800000"/>
            <a:headEnd/>
            <a:tailEnd/>
          </a:ln>
          <a:effectLst/>
        </p:spPr>
      </p:pic>
      <p:pic>
        <p:nvPicPr>
          <p:cNvPr id="2097183" name="Picture 5" descr="Image result for leukonychia"/>
          <p:cNvPicPr>
            <a:picLocks noChangeAspect="1" noChangeArrowheads="1"/>
          </p:cNvPicPr>
          <p:nvPr/>
        </p:nvPicPr>
        <p:blipFill>
          <a:blip xmlns:r="http://schemas.openxmlformats.org/officeDocument/2006/relationships" r:embed="rId3"/>
          <a:srcRect/>
          <a:stretch>
            <a:fillRect/>
          </a:stretch>
        </p:blipFill>
        <p:spPr bwMode="auto">
          <a:xfrm>
            <a:off x="0" y="476250"/>
            <a:ext cx="4648200" cy="3097213"/>
          </a:xfrm>
          <a:prstGeom prst="rect"/>
          <a:noFill/>
          <a:ln w="9525">
            <a:noFill/>
            <a:miter lim="800000"/>
            <a:headEnd/>
            <a:tailEnd/>
          </a:ln>
        </p:spPr>
      </p:pic>
      <p:pic>
        <p:nvPicPr>
          <p:cNvPr id="2097184" name="Picture 2"/>
          <p:cNvPicPr>
            <a:picLocks noChangeAspect="1"/>
          </p:cNvPicPr>
          <p:nvPr/>
        </p:nvPicPr>
        <p:blipFill>
          <a:blip xmlns:r="http://schemas.openxmlformats.org/officeDocument/2006/relationships" r:embed="rId4"/>
          <a:srcRect/>
          <a:stretch>
            <a:fillRect/>
          </a:stretch>
        </p:blipFill>
        <p:spPr bwMode="auto">
          <a:xfrm>
            <a:off x="4648200" y="3586163"/>
            <a:ext cx="4495800" cy="3097212"/>
          </a:xfrm>
          <a:prstGeom prst="rect"/>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45" name=""/>
        <p:cNvGrpSpPr/>
        <p:nvPr/>
      </p:nvGrpSpPr>
      <p:grpSpPr>
        <a:xfrm>
          <a:off x="0" y="0"/>
          <a:ext cx="0" cy="0"/>
          <a:chOff x="0" y="0"/>
          <a:chExt cx="0" cy="0"/>
        </a:xfrm>
      </p:grpSpPr>
      <p:sp>
        <p:nvSpPr>
          <p:cNvPr id="1048698" name="Title 1"/>
          <p:cNvSpPr>
            <a:spLocks noGrp="1"/>
          </p:cNvSpPr>
          <p:nvPr>
            <p:ph type="title"/>
          </p:nvPr>
        </p:nvSpPr>
        <p:spPr/>
        <p:txBody>
          <a:bodyPr/>
          <a:p>
            <a:endParaRPr lang="en-US"/>
          </a:p>
        </p:txBody>
      </p:sp>
      <p:pic>
        <p:nvPicPr>
          <p:cNvPr id="2097185" name="Content Placeholder 3"/>
          <p:cNvPicPr>
            <a:picLocks noChangeAspect="1" noGrp="1"/>
          </p:cNvPicPr>
          <p:nvPr>
            <p:ph idx="1"/>
          </p:nvPr>
        </p:nvPicPr>
        <p:blipFill>
          <a:blip xmlns:r="http://schemas.openxmlformats.org/officeDocument/2006/relationships" r:embed="rId1"/>
          <a:srcRect/>
          <a:stretch>
            <a:fillRect/>
          </a:stretch>
        </p:blipFill>
        <p:spPr>
          <a:xfrm>
            <a:off x="4906963" y="0"/>
            <a:ext cx="4237037" cy="4038600"/>
          </a:xfrm>
        </p:spPr>
      </p:pic>
      <p:pic>
        <p:nvPicPr>
          <p:cNvPr id="2097186" name="Picture 4"/>
          <p:cNvPicPr>
            <a:picLocks noChangeAspect="1"/>
          </p:cNvPicPr>
          <p:nvPr/>
        </p:nvPicPr>
        <p:blipFill>
          <a:blip xmlns:r="http://schemas.openxmlformats.org/officeDocument/2006/relationships" r:embed="rId2"/>
          <a:srcRect/>
          <a:stretch>
            <a:fillRect/>
          </a:stretch>
        </p:blipFill>
        <p:spPr bwMode="auto">
          <a:xfrm>
            <a:off x="0" y="0"/>
            <a:ext cx="4906963" cy="4038600"/>
          </a:xfrm>
          <a:prstGeom prst="rect"/>
          <a:noFill/>
          <a:ln w="9525">
            <a:noFill/>
            <a:miter lim="800000"/>
            <a:headEnd/>
            <a:tailEnd/>
          </a:ln>
        </p:spPr>
      </p:pic>
      <p:pic>
        <p:nvPicPr>
          <p:cNvPr id="2097187" name="Picture 5"/>
          <p:cNvPicPr>
            <a:picLocks noChangeAspect="1"/>
          </p:cNvPicPr>
          <p:nvPr/>
        </p:nvPicPr>
        <p:blipFill>
          <a:blip xmlns:r="http://schemas.openxmlformats.org/officeDocument/2006/relationships" r:embed="rId3"/>
          <a:srcRect/>
          <a:stretch>
            <a:fillRect/>
          </a:stretch>
        </p:blipFill>
        <p:spPr bwMode="auto">
          <a:xfrm>
            <a:off x="0" y="4017963"/>
            <a:ext cx="4906963" cy="2840037"/>
          </a:xfrm>
          <a:prstGeom prst="rect"/>
          <a:noFill/>
          <a:ln w="9525">
            <a:noFill/>
            <a:miter lim="800000"/>
            <a:headEnd/>
            <a:tailEnd/>
          </a:ln>
        </p:spPr>
      </p:pic>
      <p:pic>
        <p:nvPicPr>
          <p:cNvPr id="2097188" name="Picture 6"/>
          <p:cNvPicPr>
            <a:picLocks noChangeAspect="1"/>
          </p:cNvPicPr>
          <p:nvPr/>
        </p:nvPicPr>
        <p:blipFill>
          <a:blip xmlns:r="http://schemas.openxmlformats.org/officeDocument/2006/relationships" r:embed="rId4"/>
          <a:srcRect/>
          <a:stretch>
            <a:fillRect/>
          </a:stretch>
        </p:blipFill>
        <p:spPr bwMode="auto">
          <a:xfrm>
            <a:off x="4906963" y="4038600"/>
            <a:ext cx="4230687" cy="2874963"/>
          </a:xfrm>
          <a:prstGeom prst="rect"/>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46" name=""/>
        <p:cNvGrpSpPr/>
        <p:nvPr/>
      </p:nvGrpSpPr>
      <p:grpSpPr>
        <a:xfrm>
          <a:off x="0" y="0"/>
          <a:ext cx="0" cy="0"/>
          <a:chOff x="0" y="0"/>
          <a:chExt cx="0" cy="0"/>
        </a:xfrm>
      </p:grpSpPr>
      <p:pic>
        <p:nvPicPr>
          <p:cNvPr id="2097189" name="عنصر نائب للمحتوى 3"/>
          <p:cNvPicPr>
            <a:picLocks noChangeAspect="1" noGrp="1"/>
          </p:cNvPicPr>
          <p:nvPr>
            <p:ph idx="1"/>
          </p:nvPr>
        </p:nvPicPr>
        <p:blipFill>
          <a:blip xmlns:r="http://schemas.openxmlformats.org/officeDocument/2006/relationships" r:embed="rId1"/>
          <a:stretch>
            <a:fillRect/>
          </a:stretch>
        </p:blipFill>
        <p:spPr>
          <a:xfrm>
            <a:off x="971600" y="548680"/>
            <a:ext cx="7344816" cy="5578990"/>
          </a:xfr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47" name=""/>
        <p:cNvGrpSpPr/>
        <p:nvPr/>
      </p:nvGrpSpPr>
      <p:grpSpPr>
        <a:xfrm>
          <a:off x="0" y="0"/>
          <a:ext cx="0" cy="0"/>
          <a:chOff x="0" y="0"/>
          <a:chExt cx="0" cy="0"/>
        </a:xfrm>
      </p:grpSpPr>
      <p:sp>
        <p:nvSpPr>
          <p:cNvPr id="1048699" name="Content Placeholder 2"/>
          <p:cNvSpPr>
            <a:spLocks noGrp="1"/>
          </p:cNvSpPr>
          <p:nvPr>
            <p:ph idx="1"/>
          </p:nvPr>
        </p:nvSpPr>
        <p:spPr>
          <a:xfrm>
            <a:off x="468313" y="1773238"/>
            <a:ext cx="8229600" cy="4525962"/>
          </a:xfrm>
        </p:spPr>
        <p:txBody>
          <a:bodyPr>
            <a:normAutofit/>
          </a:bodyPr>
          <a:p>
            <a:pPr algn="l" eaLnBrk="1" fontAlgn="auto" hangingPunct="1" indent="-274320" marL="274320">
              <a:spcAft>
                <a:spcPts val="0"/>
              </a:spcAft>
              <a:buClr>
                <a:schemeClr val="accent3"/>
              </a:buClr>
              <a:buFont typeface="Wingdings 2"/>
              <a:buChar char=""/>
            </a:pPr>
            <a:r>
              <a:rPr b="1" dirty="0" lang="en-GB"/>
              <a:t>Blood transfusion</a:t>
            </a:r>
          </a:p>
          <a:p>
            <a:pPr algn="l" eaLnBrk="1" fontAlgn="auto" hangingPunct="1" indent="-274320" marL="274320">
              <a:spcAft>
                <a:spcPts val="0"/>
              </a:spcAft>
              <a:buClr>
                <a:schemeClr val="accent3"/>
              </a:buClr>
              <a:buFont typeface="Wingdings 2"/>
              <a:buChar char=""/>
            </a:pPr>
            <a:r>
              <a:rPr b="1" dirty="0" lang="en-GB"/>
              <a:t>Correct </a:t>
            </a:r>
            <a:r>
              <a:rPr b="1" dirty="0" lang="en-GB" err="1"/>
              <a:t>coagulopathy</a:t>
            </a:r>
            <a:endParaRPr b="1" dirty="0" lang="en-GB"/>
          </a:p>
          <a:p>
            <a:pPr algn="l" eaLnBrk="1" fontAlgn="auto" hangingPunct="1" indent="-274320" marL="274320">
              <a:spcAft>
                <a:spcPts val="0"/>
              </a:spcAft>
              <a:buClr>
                <a:schemeClr val="accent3"/>
              </a:buClr>
              <a:buFont typeface="Wingdings 2"/>
              <a:buChar char=""/>
            </a:pPr>
            <a:r>
              <a:rPr b="1" dirty="0" lang="en-GB"/>
              <a:t>Oesophageal Balloon </a:t>
            </a:r>
            <a:r>
              <a:rPr b="1" dirty="0" lang="en-GB" err="1"/>
              <a:t>Tamponade</a:t>
            </a:r>
            <a:r>
              <a:rPr b="1" dirty="0" lang="en-GB"/>
              <a:t> (</a:t>
            </a:r>
            <a:r>
              <a:rPr b="1" dirty="0" lang="en-GB" err="1"/>
              <a:t>Sengstaken</a:t>
            </a:r>
            <a:r>
              <a:rPr b="1" dirty="0" lang="en-GB"/>
              <a:t>–Blakemore tube)</a:t>
            </a:r>
          </a:p>
          <a:p>
            <a:pPr algn="l" eaLnBrk="1" fontAlgn="auto" hangingPunct="1" indent="-274320" marL="274320">
              <a:spcAft>
                <a:spcPts val="0"/>
              </a:spcAft>
              <a:buClr>
                <a:schemeClr val="accent3"/>
              </a:buClr>
              <a:buFont typeface="Wingdings 2"/>
              <a:buChar char=""/>
            </a:pPr>
            <a:r>
              <a:rPr b="1" dirty="0" lang="en-GB"/>
              <a:t>Drug therapy (vasopressin/</a:t>
            </a:r>
            <a:r>
              <a:rPr b="1" dirty="0" lang="en-GB" err="1"/>
              <a:t>octreotide</a:t>
            </a:r>
            <a:r>
              <a:rPr b="1" dirty="0" lang="en-GB"/>
              <a:t>)</a:t>
            </a:r>
          </a:p>
          <a:p>
            <a:pPr algn="l" eaLnBrk="1" fontAlgn="auto" hangingPunct="1" indent="-274320" marL="274320">
              <a:spcAft>
                <a:spcPts val="0"/>
              </a:spcAft>
              <a:buClr>
                <a:schemeClr val="accent3"/>
              </a:buClr>
              <a:buFont typeface="Wingdings 2"/>
              <a:buChar char=""/>
            </a:pPr>
            <a:r>
              <a:rPr b="1" dirty="0" lang="en-GB"/>
              <a:t>Endoscopic </a:t>
            </a:r>
            <a:r>
              <a:rPr b="1" dirty="0" lang="en-GB" err="1"/>
              <a:t>sclerotherapy</a:t>
            </a:r>
            <a:r>
              <a:rPr b="1" dirty="0" lang="en-GB"/>
              <a:t> or banding</a:t>
            </a:r>
            <a:endParaRPr b="1" dirty="0" lang="en-US"/>
          </a:p>
          <a:p>
            <a:pPr algn="l" eaLnBrk="1" fontAlgn="auto" hangingPunct="1" indent="-274320" marL="274320">
              <a:spcAft>
                <a:spcPts val="0"/>
              </a:spcAft>
              <a:buClr>
                <a:schemeClr val="accent3"/>
              </a:buClr>
              <a:buFont typeface="Wingdings 2"/>
              <a:buChar char=""/>
            </a:pPr>
            <a:r>
              <a:rPr b="1" dirty="0" lang="en-GB" err="1"/>
              <a:t>Transjugular</a:t>
            </a:r>
            <a:r>
              <a:rPr b="1" dirty="0" lang="en-GB"/>
              <a:t> </a:t>
            </a:r>
            <a:r>
              <a:rPr b="1" dirty="0" lang="en-GB" err="1"/>
              <a:t>intrahepatic</a:t>
            </a:r>
            <a:r>
              <a:rPr b="1" dirty="0" lang="en-GB"/>
              <a:t> </a:t>
            </a:r>
            <a:r>
              <a:rPr b="1" dirty="0" lang="en-GB" err="1"/>
              <a:t>portosystemic</a:t>
            </a:r>
            <a:r>
              <a:rPr b="1" dirty="0" lang="en-GB"/>
              <a:t> stent shunts (TIPSS)</a:t>
            </a:r>
          </a:p>
          <a:p>
            <a:pPr algn="l" eaLnBrk="1" fontAlgn="auto" hangingPunct="1" indent="-274320" marL="274320">
              <a:spcAft>
                <a:spcPts val="0"/>
              </a:spcAft>
              <a:buClr>
                <a:schemeClr val="accent3"/>
              </a:buClr>
              <a:buFont typeface="Wingdings 2"/>
              <a:buChar char=""/>
            </a:pPr>
            <a:r>
              <a:rPr b="1" dirty="0" lang="en-GB"/>
              <a:t>Surgery:          Oesophageal transection</a:t>
            </a:r>
            <a:endParaRPr dirty="0" lang="ar-JO"/>
          </a:p>
        </p:txBody>
      </p:sp>
      <p:sp>
        <p:nvSpPr>
          <p:cNvPr id="1048700" name="Title 1"/>
          <p:cNvSpPr>
            <a:spLocks noGrp="1"/>
          </p:cNvSpPr>
          <p:nvPr>
            <p:ph type="title"/>
          </p:nvPr>
        </p:nvSpPr>
        <p:spPr/>
        <p:txBody>
          <a:bodyPr>
            <a:normAutofit fontScale="90244"/>
          </a:bodyPr>
          <a:p>
            <a:pPr eaLnBrk="1" fontAlgn="auto" hangingPunct="1">
              <a:spcAft>
                <a:spcPts val="0"/>
              </a:spcAft>
            </a:pPr>
            <a:r>
              <a:rPr dirty="0" lang="en-GB"/>
              <a:t>Management of bleeding </a:t>
            </a:r>
            <a:r>
              <a:rPr dirty="0" lang="en-GB" err="1"/>
              <a:t>varices</a:t>
            </a:r>
            <a:r>
              <a:rPr dirty="0" lang="en-GB"/>
              <a:t/>
            </a:r>
            <a:br>
              <a:rPr dirty="0" lang="en-GB"/>
            </a:br>
            <a:r>
              <a:rPr dirty="0" lang="en-GB"/>
              <a:t>guideline and means of management </a:t>
            </a:r>
            <a:endParaRPr dirty="0" lang="ar-JO"/>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48" name=""/>
        <p:cNvGrpSpPr/>
        <p:nvPr/>
      </p:nvGrpSpPr>
      <p:grpSpPr>
        <a:xfrm>
          <a:off x="0" y="0"/>
          <a:ext cx="0" cy="0"/>
          <a:chOff x="0" y="0"/>
          <a:chExt cx="0" cy="0"/>
        </a:xfrm>
      </p:grpSpPr>
      <p:sp>
        <p:nvSpPr>
          <p:cNvPr id="1048701" name="Content Placeholder 2"/>
          <p:cNvSpPr>
            <a:spLocks noGrp="1"/>
          </p:cNvSpPr>
          <p:nvPr>
            <p:ph idx="1"/>
          </p:nvPr>
        </p:nvSpPr>
        <p:spPr/>
        <p:txBody>
          <a:bodyPr>
            <a:normAutofit lnSpcReduction="10000"/>
          </a:bodyPr>
          <a:p>
            <a:pPr algn="l" eaLnBrk="1" fontAlgn="auto" hangingPunct="1" indent="-274320" marL="274320" rtl="0">
              <a:spcAft>
                <a:spcPts val="0"/>
              </a:spcAft>
              <a:buClr>
                <a:schemeClr val="accent3"/>
              </a:buClr>
              <a:buFont typeface="Wingdings 2"/>
              <a:buChar char=""/>
            </a:pPr>
            <a:r>
              <a:rPr b="1" dirty="0" lang="en-GB"/>
              <a:t>Blood transfusion</a:t>
            </a:r>
          </a:p>
          <a:p>
            <a:pPr algn="l" eaLnBrk="1" fontAlgn="auto" hangingPunct="1" indent="-274320" marL="274320" rtl="0">
              <a:spcAft>
                <a:spcPts val="0"/>
              </a:spcAft>
              <a:buClr>
                <a:schemeClr val="accent3"/>
              </a:buClr>
              <a:buFont typeface="Wingdings 2"/>
              <a:buNone/>
            </a:pPr>
            <a:r>
              <a:rPr dirty="0" lang="en-GB"/>
              <a:t>     This involves </a:t>
            </a:r>
            <a:r>
              <a:rPr dirty="0" lang="en-US"/>
              <a:t>obtaining peripheral and subsequently central venous access while adequate blood is obtained (</a:t>
            </a:r>
            <a:r>
              <a:rPr dirty="0" lang="en-US">
                <a:solidFill>
                  <a:srgbClr val="FF0000"/>
                </a:solidFill>
              </a:rPr>
              <a:t>initially 10 units</a:t>
            </a:r>
            <a:r>
              <a:rPr dirty="0" lang="en-US"/>
              <a:t>).</a:t>
            </a:r>
          </a:p>
          <a:p>
            <a:pPr algn="l" eaLnBrk="1" fontAlgn="auto" hangingPunct="1" indent="-274320" marL="274320" rtl="0">
              <a:spcAft>
                <a:spcPts val="0"/>
              </a:spcAft>
              <a:buClr>
                <a:schemeClr val="accent3"/>
              </a:buClr>
              <a:buFont typeface="Wingdings 2"/>
              <a:buChar char=""/>
            </a:pPr>
            <a:endParaRPr b="1" dirty="0" lang="en-GB"/>
          </a:p>
          <a:p>
            <a:pPr algn="l" eaLnBrk="1" fontAlgn="auto" hangingPunct="1" indent="-274320" marL="274320" rtl="0">
              <a:spcAft>
                <a:spcPts val="0"/>
              </a:spcAft>
              <a:buClr>
                <a:schemeClr val="accent3"/>
              </a:buClr>
              <a:buFont typeface="Wingdings 2"/>
              <a:buChar char=""/>
            </a:pPr>
            <a:r>
              <a:rPr b="1" dirty="0" lang="en-GB"/>
              <a:t>Correct </a:t>
            </a:r>
            <a:r>
              <a:rPr b="1" dirty="0" lang="en-GB" err="1"/>
              <a:t>coagulopathy</a:t>
            </a:r>
            <a:endParaRPr b="1" dirty="0" lang="en-GB"/>
          </a:p>
          <a:p>
            <a:pPr algn="l" eaLnBrk="1" fontAlgn="auto" hangingPunct="1" indent="-246888" lvl="1" marL="640080" rtl="0">
              <a:spcBef>
                <a:spcPts val="324"/>
              </a:spcBef>
              <a:spcAft>
                <a:spcPts val="0"/>
              </a:spcAft>
              <a:buFont typeface="Wingdings 2"/>
              <a:buChar char=""/>
            </a:pPr>
            <a:r>
              <a:rPr dirty="0" lang="en-GB">
                <a:solidFill>
                  <a:srgbClr val="FF0000"/>
                </a:solidFill>
              </a:rPr>
              <a:t>Vitamin</a:t>
            </a:r>
            <a:r>
              <a:rPr dirty="0" lang="en-GB"/>
              <a:t> </a:t>
            </a:r>
            <a:r>
              <a:rPr dirty="0" lang="en-GB">
                <a:solidFill>
                  <a:srgbClr val="FF0000"/>
                </a:solidFill>
              </a:rPr>
              <a:t>K</a:t>
            </a:r>
            <a:r>
              <a:rPr dirty="0" lang="en-GB"/>
              <a:t> is </a:t>
            </a:r>
            <a:r>
              <a:rPr dirty="0" lang="en-US"/>
              <a:t>administered [</a:t>
            </a:r>
            <a:r>
              <a:rPr dirty="0" lang="en-US">
                <a:solidFill>
                  <a:srgbClr val="FF0000"/>
                </a:solidFill>
              </a:rPr>
              <a:t>10</a:t>
            </a:r>
            <a:r>
              <a:rPr dirty="0" lang="en-US"/>
              <a:t> </a:t>
            </a:r>
            <a:r>
              <a:rPr dirty="0" lang="en-US">
                <a:solidFill>
                  <a:srgbClr val="FF0000"/>
                </a:solidFill>
              </a:rPr>
              <a:t>mg</a:t>
            </a:r>
            <a:r>
              <a:rPr dirty="0" lang="en-US"/>
              <a:t> intravenously (</a:t>
            </a:r>
            <a:r>
              <a:rPr dirty="0" lang="en-US" err="1"/>
              <a:t>i.v</a:t>
            </a:r>
            <a:r>
              <a:rPr dirty="0" lang="en-US"/>
              <a:t>.)], but correction of a </a:t>
            </a:r>
            <a:r>
              <a:rPr dirty="0" lang="en-US" err="1"/>
              <a:t>coagulopathy</a:t>
            </a:r>
            <a:r>
              <a:rPr dirty="0" lang="en-US"/>
              <a:t> will require the administration of fresh frozen plasma (</a:t>
            </a:r>
            <a:r>
              <a:rPr dirty="0" lang="en-US">
                <a:solidFill>
                  <a:srgbClr val="FF0000"/>
                </a:solidFill>
              </a:rPr>
              <a:t>FFP</a:t>
            </a:r>
            <a:r>
              <a:rPr dirty="0" lang="en-US"/>
              <a:t>). </a:t>
            </a:r>
          </a:p>
          <a:p>
            <a:pPr algn="l" eaLnBrk="1" fontAlgn="auto" hangingPunct="1" indent="-246888" lvl="1" marL="640080" rtl="0">
              <a:spcBef>
                <a:spcPts val="324"/>
              </a:spcBef>
              <a:spcAft>
                <a:spcPts val="0"/>
              </a:spcAft>
              <a:buFont typeface="Wingdings 2"/>
              <a:buChar char=""/>
            </a:pPr>
            <a:r>
              <a:rPr dirty="0" lang="en-US"/>
              <a:t>An associated thrombocytopenia is usually secondary to </a:t>
            </a:r>
            <a:r>
              <a:rPr dirty="0" lang="en-US" err="1"/>
              <a:t>hypersplenism</a:t>
            </a:r>
            <a:r>
              <a:rPr dirty="0" lang="en-US"/>
              <a:t> due to </a:t>
            </a:r>
            <a:r>
              <a:rPr dirty="0" lang="en-US" smtClean="0"/>
              <a:t>cirrhosis</a:t>
            </a:r>
            <a:endParaRPr dirty="0" lang="en-GB">
              <a:solidFill>
                <a:srgbClr val="FF0000"/>
              </a:solidFill>
            </a:endParaRPr>
          </a:p>
        </p:txBody>
      </p:sp>
      <p:sp>
        <p:nvSpPr>
          <p:cNvPr id="1048702" name="Title 1"/>
          <p:cNvSpPr>
            <a:spLocks noGrp="1"/>
          </p:cNvSpPr>
          <p:nvPr>
            <p:ph type="title"/>
          </p:nvPr>
        </p:nvSpPr>
        <p:spPr>
          <a:xfrm>
            <a:off x="395536" y="260648"/>
            <a:ext cx="8229600" cy="1143000"/>
          </a:xfrm>
        </p:spPr>
        <p:txBody>
          <a:bodyPr>
            <a:normAutofit fontScale="90244"/>
          </a:bodyPr>
          <a:p>
            <a:pPr eaLnBrk="1" fontAlgn="auto" hangingPunct="1">
              <a:spcAft>
                <a:spcPts val="0"/>
              </a:spcAft>
            </a:pPr>
            <a:r>
              <a:rPr dirty="0" lang="en-GB"/>
              <a:t>initial resuscitation:</a:t>
            </a:r>
            <a:br>
              <a:rPr dirty="0" lang="en-GB"/>
            </a:br>
            <a:endParaRPr dirty="0" lang="ar-JO"/>
          </a:p>
        </p:txBody>
      </p:sp>
    </p:spTree>
  </p:cSld>
  <p:clrMapOvr>
    <a:masterClrMapping/>
  </p:clrMapOvr>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withGroup">
                            <p:stCondLst>
                              <p:cond delay="0"/>
                            </p:stCondLst>
                            <p:childTnLst>
                              <p:par>
                                <p:cTn fill="hold" id="5" nodeType="clickEffect" presetClass="entr" presetID="4" presetSubtype="16">
                                  <p:stCondLst>
                                    <p:cond delay="0"/>
                                  </p:stCondLst>
                                  <p:childTnLst>
                                    <p:set>
                                      <p:cBhvr>
                                        <p:cTn dur="1" fill="hold" id="6">
                                          <p:stCondLst>
                                            <p:cond delay="0"/>
                                          </p:stCondLst>
                                        </p:cTn>
                                        <p:tgtEl>
                                          <p:spTgt spid="1048701">
                                            <p:txEl>
                                              <p:pRg st="1" end="1"/>
                                            </p:txEl>
                                          </p:spTgt>
                                        </p:tgtEl>
                                        <p:attrNameLst>
                                          <p:attrName>style.visibility</p:attrName>
                                        </p:attrNameLst>
                                      </p:cBhvr>
                                      <p:to>
                                        <p:strVal val="visible"/>
                                      </p:to>
                                    </p:set>
                                    <p:animEffect transition="in" filter="box(in)">
                                      <p:cBhvr>
                                        <p:cTn dur="500" id="7"/>
                                        <p:tgtEl>
                                          <p:spTgt spid="1048701">
                                            <p:txEl>
                                              <p:pRg st="1" end="1"/>
                                            </p:txEl>
                                          </p:spTgt>
                                        </p:tgtEl>
                                      </p:cBhvr>
                                    </p:animEffect>
                                  </p:childTnLst>
                                </p:cTn>
                              </p:par>
                            </p:childTnLst>
                          </p:cTn>
                        </p:par>
                      </p:childTnLst>
                    </p:cTn>
                  </p:par>
                  <p:par>
                    <p:cTn fill="hold" id="8" nodeType="clickPar">
                      <p:stCondLst>
                        <p:cond delay="indefinite"/>
                      </p:stCondLst>
                      <p:childTnLst>
                        <p:par>
                          <p:cTn fill="hold" id="9" nodeType="withGroup">
                            <p:stCondLst>
                              <p:cond delay="0"/>
                            </p:stCondLst>
                            <p:childTnLst>
                              <p:par>
                                <p:cTn fill="hold" id="10" nodeType="clickEffect" presetClass="entr" presetID="5" presetSubtype="10">
                                  <p:stCondLst>
                                    <p:cond delay="0"/>
                                  </p:stCondLst>
                                  <p:childTnLst>
                                    <p:set>
                                      <p:cBhvr>
                                        <p:cTn dur="1" fill="hold" id="11">
                                          <p:stCondLst>
                                            <p:cond delay="0"/>
                                          </p:stCondLst>
                                        </p:cTn>
                                        <p:tgtEl>
                                          <p:spTgt spid="1048701">
                                            <p:txEl>
                                              <p:pRg st="4" end="4"/>
                                            </p:txEl>
                                          </p:spTgt>
                                        </p:tgtEl>
                                        <p:attrNameLst>
                                          <p:attrName>style.visibility</p:attrName>
                                        </p:attrNameLst>
                                      </p:cBhvr>
                                      <p:to>
                                        <p:strVal val="visible"/>
                                      </p:to>
                                    </p:set>
                                    <p:animEffect transition="in" filter="checkerboard(across)">
                                      <p:cBhvr>
                                        <p:cTn dur="500" id="12"/>
                                        <p:tgtEl>
                                          <p:spTgt spid="1048701">
                                            <p:txEl>
                                              <p:pRg st="4" end="4"/>
                                            </p:txEl>
                                          </p:spTgt>
                                        </p:tgtEl>
                                      </p:cBhvr>
                                    </p:animEffect>
                                  </p:childTnLst>
                                </p:cTn>
                              </p:par>
                            </p:childTnLst>
                          </p:cTn>
                        </p:par>
                      </p:childTnLst>
                    </p:cTn>
                  </p:par>
                  <p:par>
                    <p:cTn fill="hold" id="13" nodeType="clickPar">
                      <p:stCondLst>
                        <p:cond delay="indefinite"/>
                      </p:stCondLst>
                      <p:childTnLst>
                        <p:par>
                          <p:cTn fill="hold" id="14" nodeType="withGroup">
                            <p:stCondLst>
                              <p:cond delay="0"/>
                            </p:stCondLst>
                            <p:childTnLst>
                              <p:par>
                                <p:cTn fill="hold" id="15" nodeType="clickEffect" presetClass="entr" presetID="5" presetSubtype="10">
                                  <p:stCondLst>
                                    <p:cond delay="0"/>
                                  </p:stCondLst>
                                  <p:childTnLst>
                                    <p:set>
                                      <p:cBhvr>
                                        <p:cTn dur="1" fill="hold" id="16">
                                          <p:stCondLst>
                                            <p:cond delay="0"/>
                                          </p:stCondLst>
                                        </p:cTn>
                                        <p:tgtEl>
                                          <p:spTgt spid="1048701">
                                            <p:txEl>
                                              <p:pRg st="5" end="5"/>
                                            </p:txEl>
                                          </p:spTgt>
                                        </p:tgtEl>
                                        <p:attrNameLst>
                                          <p:attrName>style.visibility</p:attrName>
                                        </p:attrNameLst>
                                      </p:cBhvr>
                                      <p:to>
                                        <p:strVal val="visible"/>
                                      </p:to>
                                    </p:set>
                                    <p:animEffect transition="in" filter="checkerboard(across)">
                                      <p:cBhvr>
                                        <p:cTn dur="500" id="17"/>
                                        <p:tgtEl>
                                          <p:spTgt spid="104870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49" name=""/>
        <p:cNvGrpSpPr/>
        <p:nvPr/>
      </p:nvGrpSpPr>
      <p:grpSpPr>
        <a:xfrm>
          <a:off x="0" y="0"/>
          <a:ext cx="0" cy="0"/>
          <a:chOff x="0" y="0"/>
          <a:chExt cx="0" cy="0"/>
        </a:xfrm>
      </p:grpSpPr>
      <p:sp>
        <p:nvSpPr>
          <p:cNvPr id="1048703" name="Content Placeholder 2"/>
          <p:cNvSpPr>
            <a:spLocks noGrp="1"/>
          </p:cNvSpPr>
          <p:nvPr>
            <p:ph idx="1"/>
          </p:nvPr>
        </p:nvSpPr>
        <p:spPr/>
        <p:txBody>
          <a:bodyPr/>
          <a:p>
            <a:pPr algn="l" eaLnBrk="1" hangingPunct="1" rtl="0"/>
            <a:r>
              <a:rPr altLang="en-US" lang="en-US"/>
              <a:t>This may be as effective as sclerotherapy in the </a:t>
            </a:r>
            <a:r>
              <a:rPr altLang="en-US" lang="en-US">
                <a:solidFill>
                  <a:srgbClr val="FF0000"/>
                </a:solidFill>
              </a:rPr>
              <a:t>initial</a:t>
            </a:r>
            <a:r>
              <a:rPr altLang="en-US" lang="en-US"/>
              <a:t> </a:t>
            </a:r>
            <a:r>
              <a:rPr altLang="en-US" lang="en-US">
                <a:solidFill>
                  <a:srgbClr val="FF0000"/>
                </a:solidFill>
              </a:rPr>
              <a:t>control</a:t>
            </a:r>
            <a:r>
              <a:rPr altLang="en-US" lang="en-US"/>
              <a:t> of variceal haemorrhage.</a:t>
            </a:r>
          </a:p>
          <a:p>
            <a:pPr algn="l" eaLnBrk="1" hangingPunct="1" rtl="0"/>
            <a:r>
              <a:rPr altLang="en-US" lang="en-US"/>
              <a:t>Vasopressin has been the most extensively used drug for the initial control of variceal haemorrhage (20 U in 10 ml of 5% dextrose i.v. over 10 min). </a:t>
            </a:r>
          </a:p>
          <a:p>
            <a:pPr algn="l" eaLnBrk="1" hangingPunct="1" rtl="0"/>
            <a:r>
              <a:rPr altLang="en-US" lang="en-US"/>
              <a:t>Octreotide, the longacting somatostatin analogue, may be equally effective.</a:t>
            </a:r>
            <a:endParaRPr altLang="en-US" lang="ar-JO">
              <a:ea typeface="Majalla UI"/>
            </a:endParaRPr>
          </a:p>
        </p:txBody>
      </p:sp>
      <p:sp>
        <p:nvSpPr>
          <p:cNvPr id="1048704" name="Title 1"/>
          <p:cNvSpPr>
            <a:spLocks noGrp="1"/>
          </p:cNvSpPr>
          <p:nvPr>
            <p:ph type="title"/>
          </p:nvPr>
        </p:nvSpPr>
        <p:spPr>
          <a:xfrm>
            <a:off x="457200" y="476672"/>
            <a:ext cx="8229600" cy="1143000"/>
          </a:xfrm>
        </p:spPr>
        <p:txBody>
          <a:bodyPr>
            <a:normAutofit fontScale="90244"/>
          </a:bodyPr>
          <a:p>
            <a:pPr algn="ctr" eaLnBrk="1" fontAlgn="auto" hangingPunct="1">
              <a:spcAft>
                <a:spcPts val="0"/>
              </a:spcAft>
            </a:pPr>
            <a:r>
              <a:rPr dirty="0" lang="en-GB"/>
              <a:t>Drug therapy (vasopressin/</a:t>
            </a:r>
            <a:r>
              <a:rPr dirty="0" lang="en-GB" err="1"/>
              <a:t>octreotide</a:t>
            </a:r>
            <a:r>
              <a:rPr dirty="0" lang="en-GB"/>
              <a:t>)</a:t>
            </a:r>
            <a:br>
              <a:rPr dirty="0" lang="en-GB"/>
            </a:br>
            <a:endParaRPr dirty="0" lang="ar-JO">
              <a:solidFill>
                <a:srgbClr val="7B9899"/>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50" name=""/>
        <p:cNvGrpSpPr/>
        <p:nvPr/>
      </p:nvGrpSpPr>
      <p:grpSpPr>
        <a:xfrm>
          <a:off x="0" y="0"/>
          <a:ext cx="0" cy="0"/>
          <a:chOff x="0" y="0"/>
          <a:chExt cx="0" cy="0"/>
        </a:xfrm>
      </p:grpSpPr>
      <p:sp>
        <p:nvSpPr>
          <p:cNvPr id="1048705" name="Content Placeholder 2"/>
          <p:cNvSpPr>
            <a:spLocks noGrp="1"/>
          </p:cNvSpPr>
          <p:nvPr>
            <p:ph idx="1"/>
          </p:nvPr>
        </p:nvSpPr>
        <p:spPr>
          <a:xfrm>
            <a:off x="107504" y="1916832"/>
            <a:ext cx="8748712" cy="4525963"/>
          </a:xfrm>
        </p:spPr>
        <p:txBody>
          <a:bodyPr/>
          <a:p>
            <a:pPr algn="l" eaLnBrk="1" hangingPunct="1" lvl="1" rtl="0"/>
            <a:r>
              <a:rPr altLang="en-US" dirty="0" lang="en-US">
                <a:solidFill>
                  <a:srgbClr val="FF0000"/>
                </a:solidFill>
              </a:rPr>
              <a:t>Initial</a:t>
            </a:r>
            <a:r>
              <a:rPr altLang="en-US" dirty="0" lang="en-US"/>
              <a:t> </a:t>
            </a:r>
            <a:r>
              <a:rPr altLang="en-US" dirty="0" lang="en-US">
                <a:solidFill>
                  <a:srgbClr val="FF0000"/>
                </a:solidFill>
              </a:rPr>
              <a:t>treatment</a:t>
            </a:r>
            <a:r>
              <a:rPr altLang="en-US" dirty="0" lang="en-US"/>
              <a:t> of </a:t>
            </a:r>
            <a:r>
              <a:rPr altLang="en-US" dirty="0" lang="en-US" err="1"/>
              <a:t>oesophageal</a:t>
            </a:r>
            <a:r>
              <a:rPr altLang="en-US" dirty="0" lang="en-US"/>
              <a:t> varices in most </a:t>
            </a:r>
            <a:r>
              <a:rPr altLang="en-US" dirty="0" lang="en-US" err="1"/>
              <a:t>centres</a:t>
            </a:r>
            <a:r>
              <a:rPr altLang="en-US" dirty="0" lang="en-US"/>
              <a:t> is endoscopic sclerotherapy,</a:t>
            </a:r>
          </a:p>
          <a:p>
            <a:pPr algn="l" eaLnBrk="1" hangingPunct="1" lvl="1" rtl="0"/>
            <a:endParaRPr altLang="en-US" dirty="0" lang="en-US"/>
          </a:p>
          <a:p>
            <a:pPr algn="l" eaLnBrk="1" hangingPunct="1" lvl="1" rtl="0"/>
            <a:r>
              <a:rPr altLang="en-US" dirty="0" lang="en-US"/>
              <a:t>The majority of variceal bleeds will respond to a single course.</a:t>
            </a:r>
          </a:p>
          <a:p>
            <a:pPr algn="l" eaLnBrk="1" hangingPunct="1" lvl="1" rtl="0"/>
            <a:r>
              <a:rPr dirty="0" lang="en-US"/>
              <a:t>Sclerotherapy or banding both achieve </a:t>
            </a:r>
            <a:r>
              <a:rPr dirty="0" lang="en-US" err="1"/>
              <a:t>efective</a:t>
            </a:r>
            <a:r>
              <a:rPr dirty="0" lang="en-US"/>
              <a:t> control with banding reducing </a:t>
            </a:r>
            <a:r>
              <a:rPr dirty="0" lang="en-US" err="1"/>
              <a:t>rebleeding</a:t>
            </a:r>
            <a:r>
              <a:rPr dirty="0" lang="en-US"/>
              <a:t>; a single treatment is usually </a:t>
            </a:r>
            <a:r>
              <a:rPr dirty="0" lang="en-US" err="1"/>
              <a:t>sufcient</a:t>
            </a:r>
            <a:r>
              <a:rPr dirty="0" lang="en-US"/>
              <a:t>.</a:t>
            </a:r>
            <a:endParaRPr altLang="en-US" dirty="0" lang="en-US"/>
          </a:p>
        </p:txBody>
      </p:sp>
      <p:sp>
        <p:nvSpPr>
          <p:cNvPr id="1048706" name="Title 1"/>
          <p:cNvSpPr>
            <a:spLocks noGrp="1"/>
          </p:cNvSpPr>
          <p:nvPr>
            <p:ph type="title"/>
          </p:nvPr>
        </p:nvSpPr>
        <p:spPr>
          <a:xfrm>
            <a:off x="251520" y="620688"/>
            <a:ext cx="8686800" cy="1143000"/>
          </a:xfrm>
        </p:spPr>
        <p:txBody>
          <a:bodyPr>
            <a:normAutofit fontScale="90244"/>
          </a:bodyPr>
          <a:p>
            <a:pPr eaLnBrk="1" fontAlgn="auto" hangingPunct="1">
              <a:spcAft>
                <a:spcPts val="0"/>
              </a:spcAft>
            </a:pPr>
            <a:r>
              <a:rPr dirty="0" lang="en-GB"/>
              <a:t>Endoscopic </a:t>
            </a:r>
            <a:r>
              <a:rPr dirty="0" lang="en-GB" err="1"/>
              <a:t>sclerotherapy</a:t>
            </a:r>
            <a:r>
              <a:rPr dirty="0" lang="en-GB"/>
              <a:t> or banding</a:t>
            </a:r>
            <a:br>
              <a:rPr dirty="0" lang="en-GB"/>
            </a:br>
            <a:endParaRPr dirty="0" lang="ar-JO">
              <a:solidFill>
                <a:srgbClr val="7B9899"/>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51" name=""/>
        <p:cNvGrpSpPr/>
        <p:nvPr/>
      </p:nvGrpSpPr>
      <p:grpSpPr>
        <a:xfrm>
          <a:off x="0" y="0"/>
          <a:ext cx="0" cy="0"/>
          <a:chOff x="0" y="0"/>
          <a:chExt cx="0" cy="0"/>
        </a:xfrm>
      </p:grpSpPr>
      <p:pic>
        <p:nvPicPr>
          <p:cNvPr id="2097190" name="عنصر نائب للمحتوى 3"/>
          <p:cNvPicPr>
            <a:picLocks noChangeAspect="1" noGrp="1"/>
          </p:cNvPicPr>
          <p:nvPr>
            <p:ph idx="1"/>
          </p:nvPr>
        </p:nvPicPr>
        <p:blipFill>
          <a:blip xmlns:r="http://schemas.openxmlformats.org/officeDocument/2006/relationships" r:embed="rId1"/>
          <a:stretch>
            <a:fillRect/>
          </a:stretch>
        </p:blipFill>
        <p:spPr>
          <a:xfrm>
            <a:off x="1547664" y="260649"/>
            <a:ext cx="6411603" cy="3024336"/>
          </a:xfrm>
        </p:spPr>
      </p:pic>
      <p:pic>
        <p:nvPicPr>
          <p:cNvPr id="2097191" name="صورة 7"/>
          <p:cNvPicPr>
            <a:picLocks noChangeAspect="1"/>
          </p:cNvPicPr>
          <p:nvPr/>
        </p:nvPicPr>
        <p:blipFill>
          <a:blip xmlns:r="http://schemas.openxmlformats.org/officeDocument/2006/relationships" r:embed="rId2"/>
          <a:stretch>
            <a:fillRect/>
          </a:stretch>
        </p:blipFill>
        <p:spPr>
          <a:xfrm>
            <a:off x="1475656" y="3472558"/>
            <a:ext cx="6483610" cy="2891805"/>
          </a:xfrm>
          <a:prstGeom prst="rec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52" name=""/>
        <p:cNvGrpSpPr/>
        <p:nvPr/>
      </p:nvGrpSpPr>
      <p:grpSpPr>
        <a:xfrm>
          <a:off x="0" y="0"/>
          <a:ext cx="0" cy="0"/>
          <a:chOff x="0" y="0"/>
          <a:chExt cx="0" cy="0"/>
        </a:xfrm>
      </p:grpSpPr>
      <p:sp>
        <p:nvSpPr>
          <p:cNvPr id="1048707" name="Content Placeholder 2"/>
          <p:cNvSpPr>
            <a:spLocks noGrp="1"/>
          </p:cNvSpPr>
          <p:nvPr>
            <p:ph idx="1"/>
          </p:nvPr>
        </p:nvSpPr>
        <p:spPr>
          <a:xfrm>
            <a:off x="457200" y="1341438"/>
            <a:ext cx="8229600" cy="4665662"/>
          </a:xfrm>
        </p:spPr>
        <p:txBody>
          <a:bodyPr>
            <a:normAutofit fontScale="88889" lnSpcReduction="20000"/>
          </a:bodyPr>
          <a:p>
            <a:pPr algn="l" eaLnBrk="1" fontAlgn="auto" hangingPunct="1" indent="-274320" marL="274320" rtl="0">
              <a:spcAft>
                <a:spcPts val="0"/>
              </a:spcAft>
              <a:buClr>
                <a:schemeClr val="accent3"/>
              </a:buClr>
              <a:buFont typeface="Wingdings 2"/>
              <a:buChar char=""/>
            </a:pPr>
            <a:r>
              <a:rPr dirty="0" lang="en-US"/>
              <a:t>If the rate of blood </a:t>
            </a:r>
            <a:r>
              <a:rPr dirty="0" lang="en-US">
                <a:solidFill>
                  <a:srgbClr val="FF0000"/>
                </a:solidFill>
              </a:rPr>
              <a:t>loss</a:t>
            </a:r>
            <a:r>
              <a:rPr dirty="0" lang="en-US"/>
              <a:t> </a:t>
            </a:r>
            <a:r>
              <a:rPr dirty="0" lang="en-US">
                <a:solidFill>
                  <a:srgbClr val="FF0000"/>
                </a:solidFill>
              </a:rPr>
              <a:t>prohibits</a:t>
            </a:r>
            <a:r>
              <a:rPr dirty="0" lang="en-US"/>
              <a:t> </a:t>
            </a:r>
            <a:r>
              <a:rPr dirty="0" lang="en-US">
                <a:solidFill>
                  <a:srgbClr val="FF0000"/>
                </a:solidFill>
              </a:rPr>
              <a:t>endoscopic</a:t>
            </a:r>
            <a:r>
              <a:rPr dirty="0" lang="en-US"/>
              <a:t> evaluation, a </a:t>
            </a:r>
            <a:r>
              <a:rPr dirty="0" lang="en-US" err="1"/>
              <a:t>Sengstaken</a:t>
            </a:r>
            <a:r>
              <a:rPr dirty="0" lang="en-US"/>
              <a:t>–Blakemore tube may be inserted to provide </a:t>
            </a:r>
            <a:r>
              <a:rPr dirty="0" lang="en-US">
                <a:solidFill>
                  <a:srgbClr val="FF0000"/>
                </a:solidFill>
              </a:rPr>
              <a:t>temporary</a:t>
            </a:r>
            <a:r>
              <a:rPr dirty="0" lang="en-US"/>
              <a:t> </a:t>
            </a:r>
            <a:r>
              <a:rPr dirty="0" lang="en-GB">
                <a:solidFill>
                  <a:srgbClr val="FF0000"/>
                </a:solidFill>
              </a:rPr>
              <a:t>haemostasis</a:t>
            </a:r>
            <a:r>
              <a:rPr dirty="0" lang="en-GB"/>
              <a:t>.</a:t>
            </a:r>
          </a:p>
          <a:p>
            <a:pPr algn="l" eaLnBrk="1" fontAlgn="auto" hangingPunct="1" indent="-274320" marL="274320" rtl="0">
              <a:spcAft>
                <a:spcPts val="0"/>
              </a:spcAft>
              <a:buClr>
                <a:schemeClr val="accent3"/>
              </a:buClr>
              <a:buFont typeface="Wingdings 2"/>
              <a:buChar char=""/>
            </a:pPr>
            <a:endParaRPr dirty="0" lang="en-GB"/>
          </a:p>
          <a:p>
            <a:pPr algn="l" eaLnBrk="1" fontAlgn="auto" hangingPunct="1" indent="-274320" marL="274320" rtl="0">
              <a:spcAft>
                <a:spcPts val="0"/>
              </a:spcAft>
              <a:buClr>
                <a:schemeClr val="accent3"/>
              </a:buClr>
              <a:buFont typeface="Wingdings 2"/>
              <a:buChar char=""/>
            </a:pPr>
            <a:r>
              <a:rPr dirty="0" lang="en-US"/>
              <a:t>Once inserted, the gastric balloon is inflated with </a:t>
            </a:r>
            <a:r>
              <a:rPr dirty="0" lang="en-US">
                <a:solidFill>
                  <a:srgbClr val="FF0000"/>
                </a:solidFill>
              </a:rPr>
              <a:t>300</a:t>
            </a:r>
            <a:r>
              <a:rPr dirty="0" lang="en-US"/>
              <a:t> </a:t>
            </a:r>
            <a:r>
              <a:rPr dirty="0" lang="en-US">
                <a:solidFill>
                  <a:srgbClr val="FF0000"/>
                </a:solidFill>
              </a:rPr>
              <a:t>ml</a:t>
            </a:r>
            <a:r>
              <a:rPr dirty="0" lang="en-US"/>
              <a:t> </a:t>
            </a:r>
            <a:r>
              <a:rPr dirty="0" lang="en-US">
                <a:solidFill>
                  <a:srgbClr val="FF0000"/>
                </a:solidFill>
              </a:rPr>
              <a:t>of</a:t>
            </a:r>
            <a:r>
              <a:rPr dirty="0" lang="en-US"/>
              <a:t> </a:t>
            </a:r>
            <a:r>
              <a:rPr dirty="0" lang="en-US">
                <a:solidFill>
                  <a:srgbClr val="FF0000"/>
                </a:solidFill>
              </a:rPr>
              <a:t>air</a:t>
            </a:r>
            <a:r>
              <a:rPr dirty="0" lang="en-US"/>
              <a:t> and retracted to the gastric </a:t>
            </a:r>
            <a:r>
              <a:rPr dirty="0" lang="en-US" err="1"/>
              <a:t>fundus</a:t>
            </a:r>
            <a:r>
              <a:rPr dirty="0" lang="en-US"/>
              <a:t>, where the </a:t>
            </a:r>
            <a:r>
              <a:rPr dirty="0" lang="en-US" err="1"/>
              <a:t>varices</a:t>
            </a:r>
            <a:r>
              <a:rPr dirty="0" lang="en-US"/>
              <a:t> at the </a:t>
            </a:r>
            <a:r>
              <a:rPr dirty="0" lang="en-US" err="1"/>
              <a:t>oesophagogastric</a:t>
            </a:r>
            <a:r>
              <a:rPr dirty="0" lang="en-US"/>
              <a:t> junction are </a:t>
            </a:r>
            <a:r>
              <a:rPr dirty="0" lang="en-US" err="1"/>
              <a:t>tamponaded</a:t>
            </a:r>
            <a:r>
              <a:rPr dirty="0" lang="en-US"/>
              <a:t> by the subsequent inflation of the </a:t>
            </a:r>
            <a:r>
              <a:rPr dirty="0" lang="en-US" err="1"/>
              <a:t>oesophageal</a:t>
            </a:r>
            <a:r>
              <a:rPr dirty="0" lang="en-US"/>
              <a:t> balloon to a </a:t>
            </a:r>
            <a:r>
              <a:rPr dirty="0" lang="en-US">
                <a:solidFill>
                  <a:srgbClr val="FF0000"/>
                </a:solidFill>
              </a:rPr>
              <a:t>pressure</a:t>
            </a:r>
            <a:r>
              <a:rPr dirty="0" lang="en-US"/>
              <a:t> </a:t>
            </a:r>
            <a:r>
              <a:rPr dirty="0" lang="en-US">
                <a:solidFill>
                  <a:srgbClr val="FF0000"/>
                </a:solidFill>
              </a:rPr>
              <a:t>of</a:t>
            </a:r>
            <a:r>
              <a:rPr dirty="0" lang="en-US"/>
              <a:t> </a:t>
            </a:r>
            <a:r>
              <a:rPr dirty="0" lang="en-US">
                <a:solidFill>
                  <a:srgbClr val="FF0000"/>
                </a:solidFill>
              </a:rPr>
              <a:t>40</a:t>
            </a:r>
            <a:r>
              <a:rPr dirty="0" lang="en-US"/>
              <a:t> </a:t>
            </a:r>
            <a:r>
              <a:rPr dirty="0" lang="en-US">
                <a:solidFill>
                  <a:srgbClr val="FF0000"/>
                </a:solidFill>
              </a:rPr>
              <a:t>mmHg</a:t>
            </a:r>
            <a:r>
              <a:rPr dirty="0" lang="en-US"/>
              <a:t>.</a:t>
            </a:r>
          </a:p>
          <a:p>
            <a:pPr algn="l" eaLnBrk="1" fontAlgn="auto" hangingPunct="1" indent="-274320" marL="274320" rtl="0">
              <a:spcAft>
                <a:spcPts val="0"/>
              </a:spcAft>
              <a:buClr>
                <a:schemeClr val="accent3"/>
              </a:buClr>
              <a:buFont typeface="Wingdings 2"/>
              <a:buChar char=""/>
            </a:pPr>
            <a:endParaRPr dirty="0" lang="en-US"/>
          </a:p>
          <a:p>
            <a:pPr algn="l" eaLnBrk="1" fontAlgn="auto" hangingPunct="1" indent="-274320" marL="274320" rtl="0">
              <a:spcAft>
                <a:spcPts val="0"/>
              </a:spcAft>
              <a:buClr>
                <a:schemeClr val="accent3"/>
              </a:buClr>
              <a:buFont typeface="Wingdings 2"/>
              <a:buChar char=""/>
            </a:pPr>
            <a:r>
              <a:rPr dirty="0" lang="en-US"/>
              <a:t>The two remaining channels allow gastric and </a:t>
            </a:r>
            <a:r>
              <a:rPr dirty="0" lang="en-US" err="1"/>
              <a:t>oesophageal</a:t>
            </a:r>
            <a:r>
              <a:rPr dirty="0" lang="en-US"/>
              <a:t> aspiration. </a:t>
            </a:r>
          </a:p>
          <a:p>
            <a:pPr algn="l" eaLnBrk="1" fontAlgn="auto" hangingPunct="1" indent="-274320" marL="274320" rtl="0">
              <a:spcAft>
                <a:spcPts val="0"/>
              </a:spcAft>
              <a:buClr>
                <a:schemeClr val="accent3"/>
              </a:buClr>
              <a:buFont typeface="Wingdings 2"/>
              <a:buChar char=""/>
            </a:pPr>
            <a:endParaRPr dirty="0" lang="en-US"/>
          </a:p>
          <a:p>
            <a:pPr algn="l" eaLnBrk="1" fontAlgn="auto" hangingPunct="1" indent="-274320" marL="274320" rtl="0">
              <a:spcAft>
                <a:spcPts val="0"/>
              </a:spcAft>
              <a:buClr>
                <a:schemeClr val="accent3"/>
              </a:buClr>
              <a:buFont typeface="Wingdings 2"/>
              <a:buChar char=""/>
            </a:pPr>
            <a:r>
              <a:rPr dirty="0" lang="en-US"/>
              <a:t>The balloons should be </a:t>
            </a:r>
            <a:r>
              <a:rPr dirty="0" lang="en-US">
                <a:solidFill>
                  <a:srgbClr val="FF0000"/>
                </a:solidFill>
              </a:rPr>
              <a:t>temporarily</a:t>
            </a:r>
            <a:r>
              <a:rPr dirty="0" lang="en-US"/>
              <a:t> </a:t>
            </a:r>
            <a:r>
              <a:rPr dirty="0" lang="en-US">
                <a:solidFill>
                  <a:srgbClr val="FF0000"/>
                </a:solidFill>
              </a:rPr>
              <a:t>deflated</a:t>
            </a:r>
            <a:r>
              <a:rPr dirty="0" lang="en-US"/>
              <a:t> </a:t>
            </a:r>
            <a:r>
              <a:rPr dirty="0" lang="en-US">
                <a:solidFill>
                  <a:srgbClr val="FF0000"/>
                </a:solidFill>
              </a:rPr>
              <a:t>after</a:t>
            </a:r>
            <a:r>
              <a:rPr dirty="0" lang="en-US"/>
              <a:t> </a:t>
            </a:r>
            <a:r>
              <a:rPr dirty="0" lang="en-US">
                <a:solidFill>
                  <a:srgbClr val="FF0000"/>
                </a:solidFill>
              </a:rPr>
              <a:t>12</a:t>
            </a:r>
            <a:r>
              <a:rPr dirty="0" lang="en-US"/>
              <a:t> </a:t>
            </a:r>
            <a:r>
              <a:rPr dirty="0" lang="en-US">
                <a:solidFill>
                  <a:srgbClr val="FF0000"/>
                </a:solidFill>
              </a:rPr>
              <a:t>hours</a:t>
            </a:r>
            <a:r>
              <a:rPr dirty="0" lang="en-US"/>
              <a:t> to prevent pressure necrosis of the </a:t>
            </a:r>
            <a:r>
              <a:rPr dirty="0" lang="en-US" err="1"/>
              <a:t>oesophagus</a:t>
            </a:r>
            <a:r>
              <a:rPr dirty="0" lang="en-US"/>
              <a:t>.</a:t>
            </a:r>
            <a:endParaRPr dirty="0" lang="en-GB"/>
          </a:p>
          <a:p>
            <a:pPr algn="l" eaLnBrk="1" fontAlgn="auto" hangingPunct="1" indent="-274320" marL="274320" rtl="0">
              <a:spcAft>
                <a:spcPts val="0"/>
              </a:spcAft>
              <a:buClr>
                <a:schemeClr val="accent3"/>
              </a:buClr>
              <a:buFont typeface="Wingdings 2"/>
              <a:buChar char=""/>
            </a:pPr>
            <a:endParaRPr dirty="0" lang="ar-JO"/>
          </a:p>
        </p:txBody>
      </p:sp>
      <p:sp>
        <p:nvSpPr>
          <p:cNvPr id="1048708" name="Title 1"/>
          <p:cNvSpPr>
            <a:spLocks noGrp="1"/>
          </p:cNvSpPr>
          <p:nvPr>
            <p:ph type="title"/>
          </p:nvPr>
        </p:nvSpPr>
        <p:spPr>
          <a:xfrm>
            <a:off x="0" y="404664"/>
            <a:ext cx="9144000" cy="1143000"/>
          </a:xfrm>
        </p:spPr>
        <p:txBody>
          <a:bodyPr>
            <a:normAutofit fontScale="90244"/>
          </a:bodyPr>
          <a:p>
            <a:pPr algn="ctr" eaLnBrk="1" fontAlgn="auto" hangingPunct="1">
              <a:spcAft>
                <a:spcPts val="0"/>
              </a:spcAft>
            </a:pPr>
            <a:r>
              <a:rPr dirty="0" lang="en-GB"/>
              <a:t>Oesophageal balloon </a:t>
            </a:r>
            <a:r>
              <a:rPr dirty="0" lang="en-GB" err="1"/>
              <a:t>tamponade</a:t>
            </a:r>
            <a:r>
              <a:rPr dirty="0" lang="en-GB"/>
              <a:t> (</a:t>
            </a:r>
            <a:r>
              <a:rPr dirty="0" lang="en-GB" err="1"/>
              <a:t>Sengstaken</a:t>
            </a:r>
            <a:r>
              <a:rPr dirty="0" lang="en-GB"/>
              <a:t>–Blakemore tube) </a:t>
            </a:r>
            <a:br>
              <a:rPr dirty="0" lang="en-GB"/>
            </a:br>
            <a:endParaRPr dirty="0" lang="ar-JO">
              <a:solidFill>
                <a:srgbClr val="7B9899"/>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53" name=""/>
        <p:cNvGrpSpPr/>
        <p:nvPr/>
      </p:nvGrpSpPr>
      <p:grpSpPr>
        <a:xfrm>
          <a:off x="0" y="0"/>
          <a:ext cx="0" cy="0"/>
          <a:chOff x="0" y="0"/>
          <a:chExt cx="0" cy="0"/>
        </a:xfrm>
      </p:grpSpPr>
      <p:pic>
        <p:nvPicPr>
          <p:cNvPr id="2097192" name="صورة 1"/>
          <p:cNvPicPr>
            <a:picLocks noChangeAspect="1"/>
          </p:cNvPicPr>
          <p:nvPr/>
        </p:nvPicPr>
        <p:blipFill>
          <a:blip xmlns:r="http://schemas.openxmlformats.org/officeDocument/2006/relationships" r:embed="rId1"/>
          <a:stretch>
            <a:fillRect/>
          </a:stretch>
        </p:blipFill>
        <p:spPr>
          <a:xfrm>
            <a:off x="395536" y="620688"/>
            <a:ext cx="5985180" cy="5679271"/>
          </a:xfrm>
          <a:prstGeom prst="rect"/>
        </p:spPr>
      </p:pic>
      <p:pic>
        <p:nvPicPr>
          <p:cNvPr id="2097193" name="عنصر نائب للمحتوى 3"/>
          <p:cNvPicPr>
            <a:picLocks noChangeAspect="1" noGrp="1"/>
          </p:cNvPicPr>
          <p:nvPr>
            <p:ph idx="1"/>
          </p:nvPr>
        </p:nvPicPr>
        <p:blipFill>
          <a:blip xmlns:r="http://schemas.openxmlformats.org/officeDocument/2006/relationships" r:embed="rId2" cstate="print"/>
          <a:stretch>
            <a:fillRect/>
          </a:stretch>
        </p:blipFill>
        <p:spPr>
          <a:xfrm>
            <a:off x="6012160" y="260648"/>
            <a:ext cx="2853045" cy="1605857"/>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95" name=""/>
        <p:cNvGrpSpPr/>
        <p:nvPr/>
      </p:nvGrpSpPr>
      <p:grpSpPr>
        <a:xfrm>
          <a:off x="0" y="0"/>
          <a:ext cx="0" cy="0"/>
          <a:chOff x="0" y="0"/>
          <a:chExt cx="0" cy="0"/>
        </a:xfrm>
      </p:grpSpPr>
      <p:pic>
        <p:nvPicPr>
          <p:cNvPr id="2097158" name="Picture 2"/>
          <p:cNvPicPr>
            <a:picLocks noChangeAspect="1" noGrp="1" noChangeArrowheads="1"/>
          </p:cNvPicPr>
          <p:nvPr>
            <p:ph idx="1"/>
          </p:nvPr>
        </p:nvPicPr>
        <p:blipFill>
          <a:blip xmlns:r="http://schemas.openxmlformats.org/officeDocument/2006/relationships" r:embed="rId1"/>
          <a:srcRect/>
          <a:stretch>
            <a:fillRect/>
          </a:stretch>
        </p:blipFill>
        <p:spPr>
          <a:xfrm>
            <a:off x="0" y="0"/>
            <a:ext cx="9144000" cy="6858000"/>
          </a:xfr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54" name=""/>
        <p:cNvGrpSpPr/>
        <p:nvPr/>
      </p:nvGrpSpPr>
      <p:grpSpPr>
        <a:xfrm>
          <a:off x="0" y="0"/>
          <a:ext cx="0" cy="0"/>
          <a:chOff x="0" y="0"/>
          <a:chExt cx="0" cy="0"/>
        </a:xfrm>
      </p:grpSpPr>
      <p:sp>
        <p:nvSpPr>
          <p:cNvPr id="1048709" name="Content Placeholder 2"/>
          <p:cNvSpPr>
            <a:spLocks noGrp="1"/>
          </p:cNvSpPr>
          <p:nvPr>
            <p:ph idx="1"/>
          </p:nvPr>
        </p:nvSpPr>
        <p:spPr>
          <a:xfrm>
            <a:off x="250825" y="1916113"/>
            <a:ext cx="8229600" cy="4525962"/>
          </a:xfrm>
        </p:spPr>
        <p:txBody>
          <a:bodyPr/>
          <a:p>
            <a:pPr algn="l" eaLnBrk="1" hangingPunct="1" lvl="1" rtl="0"/>
            <a:r>
              <a:rPr altLang="en-US" lang="en-US"/>
              <a:t>It has become the </a:t>
            </a:r>
            <a:r>
              <a:rPr altLang="en-US" lang="en-US">
                <a:solidFill>
                  <a:srgbClr val="FF0000"/>
                </a:solidFill>
              </a:rPr>
              <a:t>main</a:t>
            </a:r>
            <a:r>
              <a:rPr altLang="en-US" lang="en-US"/>
              <a:t> </a:t>
            </a:r>
            <a:r>
              <a:rPr altLang="en-US" lang="en-US">
                <a:solidFill>
                  <a:srgbClr val="FF0000"/>
                </a:solidFill>
              </a:rPr>
              <a:t>treatment</a:t>
            </a:r>
            <a:r>
              <a:rPr altLang="en-US" lang="en-US"/>
              <a:t> </a:t>
            </a:r>
            <a:r>
              <a:rPr altLang="en-US" lang="en-US">
                <a:solidFill>
                  <a:srgbClr val="FF0000"/>
                </a:solidFill>
              </a:rPr>
              <a:t>of</a:t>
            </a:r>
            <a:r>
              <a:rPr altLang="en-US" lang="en-US"/>
              <a:t> </a:t>
            </a:r>
            <a:r>
              <a:rPr altLang="en-US" lang="en-US">
                <a:solidFill>
                  <a:srgbClr val="FF0000"/>
                </a:solidFill>
              </a:rPr>
              <a:t>variceal</a:t>
            </a:r>
            <a:r>
              <a:rPr altLang="en-US" lang="en-US"/>
              <a:t> </a:t>
            </a:r>
            <a:r>
              <a:rPr altLang="en-US" lang="en-US">
                <a:solidFill>
                  <a:srgbClr val="FF0000"/>
                </a:solidFill>
              </a:rPr>
              <a:t>haemorrhage</a:t>
            </a:r>
            <a:r>
              <a:rPr altLang="en-US" lang="en-US"/>
              <a:t> that has not responded to drug treatment and endoscopic therapy.</a:t>
            </a:r>
          </a:p>
          <a:p>
            <a:pPr algn="l" eaLnBrk="1" hangingPunct="1" lvl="1" rtl="0"/>
            <a:endParaRPr altLang="en-US" lang="en-US"/>
          </a:p>
          <a:p>
            <a:pPr algn="l" eaLnBrk="1" hangingPunct="1" lvl="1" rtl="0"/>
            <a:r>
              <a:rPr altLang="en-US" lang="en-US"/>
              <a:t>The shunts are inserted under local anaesthetic. Via the internal jugular vein and SVC, a guidewire is inserted into a hepatic vein and through the hepatic parenchyma into a branch of the portal vein.</a:t>
            </a:r>
            <a:endParaRPr altLang="en-US" lang="ar-JO">
              <a:ea typeface="Majalla UI"/>
            </a:endParaRPr>
          </a:p>
        </p:txBody>
      </p:sp>
      <p:sp>
        <p:nvSpPr>
          <p:cNvPr id="1048710" name="Title 1"/>
          <p:cNvSpPr>
            <a:spLocks noGrp="1"/>
          </p:cNvSpPr>
          <p:nvPr>
            <p:ph type="title"/>
          </p:nvPr>
        </p:nvSpPr>
        <p:spPr>
          <a:xfrm>
            <a:off x="323528" y="990600"/>
            <a:ext cx="8435280" cy="1143000"/>
          </a:xfrm>
        </p:spPr>
        <p:txBody>
          <a:bodyPr>
            <a:normAutofit fontScale="90244"/>
          </a:bodyPr>
          <a:p>
            <a:pPr eaLnBrk="1" fontAlgn="auto" hangingPunct="1">
              <a:spcAft>
                <a:spcPts val="0"/>
              </a:spcAft>
            </a:pPr>
            <a:r>
              <a:rPr dirty="0" lang="en-GB" err="1"/>
              <a:t>Transjugular</a:t>
            </a:r>
            <a:r>
              <a:rPr dirty="0" lang="en-GB"/>
              <a:t> </a:t>
            </a:r>
            <a:r>
              <a:rPr dirty="0" lang="en-GB" err="1"/>
              <a:t>Intrahepatic</a:t>
            </a:r>
            <a:r>
              <a:rPr dirty="0" lang="en-GB"/>
              <a:t> </a:t>
            </a:r>
            <a:r>
              <a:rPr dirty="0" lang="en-GB" err="1"/>
              <a:t>Portosystemic</a:t>
            </a:r>
            <a:r>
              <a:rPr dirty="0" lang="en-GB"/>
              <a:t> Stent Shunts (TIPSS):</a:t>
            </a:r>
            <a:br>
              <a:rPr dirty="0" lang="en-GB"/>
            </a:br>
            <a:endParaRPr dirty="0" lang="ar-JO">
              <a:solidFill>
                <a:srgbClr val="7B9899"/>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55" name=""/>
        <p:cNvGrpSpPr/>
        <p:nvPr/>
      </p:nvGrpSpPr>
      <p:grpSpPr>
        <a:xfrm>
          <a:off x="0" y="0"/>
          <a:ext cx="0" cy="0"/>
          <a:chOff x="0" y="0"/>
          <a:chExt cx="0" cy="0"/>
        </a:xfrm>
      </p:grpSpPr>
      <p:sp>
        <p:nvSpPr>
          <p:cNvPr id="1048711" name="Content Placeholder 2"/>
          <p:cNvSpPr>
            <a:spLocks noGrp="1"/>
          </p:cNvSpPr>
          <p:nvPr>
            <p:ph idx="1"/>
          </p:nvPr>
        </p:nvSpPr>
        <p:spPr>
          <a:xfrm>
            <a:off x="457200" y="958850"/>
            <a:ext cx="8229600" cy="5746750"/>
          </a:xfrm>
        </p:spPr>
        <p:txBody>
          <a:bodyPr>
            <a:normAutofit lnSpcReduction="10000"/>
          </a:bodyPr>
          <a:p>
            <a:pPr algn="l" eaLnBrk="1" fontAlgn="auto" hangingPunct="1" indent="-274320" marL="274320" rtl="0">
              <a:spcAft>
                <a:spcPts val="0"/>
              </a:spcAft>
              <a:buClr>
                <a:schemeClr val="accent3"/>
              </a:buClr>
              <a:buFont typeface="Wingdings 2"/>
              <a:buChar char=""/>
            </a:pPr>
            <a:r>
              <a:rPr dirty="0" lang="en-US"/>
              <a:t>Post-shunt encephalopathy is the </a:t>
            </a:r>
            <a:r>
              <a:rPr dirty="0" lang="en-US" err="1"/>
              <a:t>confusional</a:t>
            </a:r>
            <a:r>
              <a:rPr dirty="0" lang="en-US"/>
              <a:t> </a:t>
            </a:r>
          </a:p>
          <a:p>
            <a:pPr algn="l" eaLnBrk="1" fontAlgn="auto" hangingPunct="1" indent="-274320" marL="274320" rtl="0">
              <a:spcAft>
                <a:spcPts val="0"/>
              </a:spcAft>
              <a:buClr>
                <a:schemeClr val="accent3"/>
              </a:buClr>
              <a:buFont typeface="Wingdings 3" pitchFamily="18" charset="2"/>
              <a:buNone/>
            </a:pPr>
            <a:r>
              <a:rPr dirty="0" lang="en-US"/>
              <a:t>state caused by the portal blood bypassing the</a:t>
            </a:r>
          </a:p>
          <a:p>
            <a:pPr algn="l" eaLnBrk="1" fontAlgn="auto" hangingPunct="1" indent="-274320" marL="274320" rtl="0">
              <a:spcAft>
                <a:spcPts val="0"/>
              </a:spcAft>
              <a:buClr>
                <a:schemeClr val="accent3"/>
              </a:buClr>
              <a:buFont typeface="Wingdings 3" pitchFamily="18" charset="2"/>
              <a:buNone/>
            </a:pPr>
            <a:r>
              <a:rPr dirty="0" lang="en-US"/>
              <a:t> detoxification of the liver. It occurs in about </a:t>
            </a:r>
            <a:endParaRPr dirty="0" lang="en-US" smtClean="0"/>
          </a:p>
          <a:p>
            <a:pPr algn="l" eaLnBrk="1" fontAlgn="auto" hangingPunct="1" indent="-274320" marL="274320" rtl="0">
              <a:spcAft>
                <a:spcPts val="0"/>
              </a:spcAft>
              <a:buClr>
                <a:schemeClr val="accent3"/>
              </a:buClr>
              <a:buFont typeface="Wingdings 3" pitchFamily="18" charset="2"/>
              <a:buNone/>
            </a:pPr>
            <a:r>
              <a:rPr dirty="0" lang="en-US" smtClean="0"/>
              <a:t>40 % of </a:t>
            </a:r>
            <a:r>
              <a:rPr dirty="0" lang="en-US"/>
              <a:t>patients, a similar incidence to that found </a:t>
            </a:r>
            <a:r>
              <a:rPr dirty="0" lang="en-US" smtClean="0"/>
              <a:t>after </a:t>
            </a:r>
            <a:r>
              <a:rPr dirty="0" lang="en-US"/>
              <a:t>surgical  shunts. </a:t>
            </a:r>
          </a:p>
          <a:p>
            <a:pPr algn="l" eaLnBrk="1" fontAlgn="auto" hangingPunct="1" indent="0" marL="0" rtl="0">
              <a:spcAft>
                <a:spcPts val="0"/>
              </a:spcAft>
              <a:buClr>
                <a:schemeClr val="accent3"/>
              </a:buClr>
              <a:buNone/>
            </a:pPr>
            <a:endParaRPr dirty="0" lang="en-US"/>
          </a:p>
          <a:p>
            <a:pPr algn="l" eaLnBrk="1" fontAlgn="auto" hangingPunct="1" indent="-274320" marL="274320" rtl="0">
              <a:spcAft>
                <a:spcPts val="0"/>
              </a:spcAft>
              <a:buClr>
                <a:schemeClr val="accent3"/>
              </a:buClr>
              <a:buFont typeface="Wingdings 2"/>
              <a:buChar char=""/>
            </a:pPr>
            <a:r>
              <a:rPr dirty="0" lang="en-US"/>
              <a:t> The main contraindication to TIPSS is portal vein occlusion.</a:t>
            </a:r>
          </a:p>
          <a:p>
            <a:pPr algn="l" eaLnBrk="1" fontAlgn="auto" hangingPunct="1" indent="-274320" marL="274320" rtl="0">
              <a:spcAft>
                <a:spcPts val="0"/>
              </a:spcAft>
              <a:buClr>
                <a:schemeClr val="accent3"/>
              </a:buClr>
              <a:buFont typeface="Wingdings 3" pitchFamily="18" charset="2"/>
              <a:buNone/>
            </a:pPr>
            <a:r>
              <a:rPr dirty="0" lang="en-US"/>
              <a:t> </a:t>
            </a:r>
          </a:p>
          <a:p>
            <a:pPr algn="l" eaLnBrk="1" fontAlgn="auto" hangingPunct="1" indent="-274320" marL="274320" rtl="0">
              <a:spcAft>
                <a:spcPts val="0"/>
              </a:spcAft>
              <a:buClr>
                <a:schemeClr val="accent3"/>
              </a:buClr>
              <a:buFont typeface="Wingdings 2"/>
              <a:buChar char=""/>
            </a:pPr>
            <a:r>
              <a:rPr dirty="0" lang="en-US"/>
              <a:t>The main long-term complication of TIPSS is </a:t>
            </a:r>
            <a:r>
              <a:rPr dirty="0" lang="en-US" err="1"/>
              <a:t>stenosis</a:t>
            </a:r>
            <a:r>
              <a:rPr dirty="0" lang="en-US"/>
              <a:t> of the shunt, which is common (approximately 50% at 1 year) and may present as further </a:t>
            </a:r>
            <a:r>
              <a:rPr dirty="0" lang="en-US" err="1"/>
              <a:t>variceal</a:t>
            </a:r>
            <a:r>
              <a:rPr dirty="0" lang="en-US"/>
              <a:t> </a:t>
            </a:r>
            <a:r>
              <a:rPr dirty="0" lang="en-US" err="1"/>
              <a:t>haemorrhage</a:t>
            </a:r>
            <a:r>
              <a:rPr dirty="0" lang="en-US"/>
              <a:t>.</a:t>
            </a:r>
            <a:endParaRPr dirty="0" lang="ar-JO"/>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56" name=""/>
        <p:cNvGrpSpPr/>
        <p:nvPr/>
      </p:nvGrpSpPr>
      <p:grpSpPr>
        <a:xfrm>
          <a:off x="0" y="0"/>
          <a:ext cx="0" cy="0"/>
          <a:chOff x="0" y="0"/>
          <a:chExt cx="0" cy="0"/>
        </a:xfrm>
      </p:grpSpPr>
      <p:pic>
        <p:nvPicPr>
          <p:cNvPr id="2097194" name="عنصر نائب للمحتوى 2"/>
          <p:cNvPicPr>
            <a:picLocks noChangeAspect="1" noGrp="1"/>
          </p:cNvPicPr>
          <p:nvPr>
            <p:ph idx="1"/>
          </p:nvPr>
        </p:nvPicPr>
        <p:blipFill>
          <a:blip xmlns:r="http://schemas.openxmlformats.org/officeDocument/2006/relationships" r:embed="rId1"/>
          <a:stretch>
            <a:fillRect/>
          </a:stretch>
        </p:blipFill>
        <p:spPr>
          <a:xfrm>
            <a:off x="1187624" y="116632"/>
            <a:ext cx="6912768" cy="3096344"/>
          </a:xfrm>
        </p:spPr>
      </p:pic>
      <p:pic>
        <p:nvPicPr>
          <p:cNvPr id="2097195" name="صورة 4"/>
          <p:cNvPicPr>
            <a:picLocks noChangeAspect="1"/>
          </p:cNvPicPr>
          <p:nvPr/>
        </p:nvPicPr>
        <p:blipFill>
          <a:blip xmlns:r="http://schemas.openxmlformats.org/officeDocument/2006/relationships" r:embed="rId2"/>
          <a:stretch>
            <a:fillRect/>
          </a:stretch>
        </p:blipFill>
        <p:spPr>
          <a:xfrm>
            <a:off x="1475656" y="3215608"/>
            <a:ext cx="6480720" cy="3453752"/>
          </a:xfrm>
          <a:prstGeom prst="rec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57" name=""/>
        <p:cNvGrpSpPr/>
        <p:nvPr/>
      </p:nvGrpSpPr>
      <p:grpSpPr>
        <a:xfrm>
          <a:off x="0" y="0"/>
          <a:ext cx="0" cy="0"/>
          <a:chOff x="0" y="0"/>
          <a:chExt cx="0" cy="0"/>
        </a:xfrm>
      </p:grpSpPr>
      <p:sp>
        <p:nvSpPr>
          <p:cNvPr id="1048712" name="Content Placeholder 2"/>
          <p:cNvSpPr>
            <a:spLocks noGrp="1"/>
          </p:cNvSpPr>
          <p:nvPr>
            <p:ph idx="1"/>
          </p:nvPr>
        </p:nvSpPr>
        <p:spPr>
          <a:xfrm>
            <a:off x="457200" y="549275"/>
            <a:ext cx="8229600" cy="5457825"/>
          </a:xfrm>
        </p:spPr>
        <p:txBody>
          <a:bodyPr>
            <a:normAutofit/>
          </a:bodyPr>
          <a:p>
            <a:pPr algn="l" eaLnBrk="1" fontAlgn="auto" hangingPunct="1" indent="-274320" marL="274320" rtl="0">
              <a:spcAft>
                <a:spcPts val="0"/>
              </a:spcAft>
              <a:buClr>
                <a:schemeClr val="accent3"/>
              </a:buClr>
              <a:buFont typeface="Wingdings 2"/>
              <a:buChar char=""/>
            </a:pPr>
            <a:r>
              <a:rPr dirty="0" lang="en-US"/>
              <a:t>Surgical shunts for </a:t>
            </a:r>
            <a:r>
              <a:rPr dirty="0" lang="en-US" err="1"/>
              <a:t>variceal</a:t>
            </a:r>
            <a:r>
              <a:rPr dirty="0" lang="en-US"/>
              <a:t> </a:t>
            </a:r>
            <a:r>
              <a:rPr dirty="0" lang="en-US" err="1"/>
              <a:t>haemorrhage</a:t>
            </a:r>
            <a:r>
              <a:rPr dirty="0" lang="en-US"/>
              <a:t>:</a:t>
            </a:r>
          </a:p>
          <a:p>
            <a:pPr algn="l" eaLnBrk="1" fontAlgn="auto" hangingPunct="1" indent="-274320" marL="274320" rtl="0">
              <a:spcAft>
                <a:spcPts val="0"/>
              </a:spcAft>
              <a:buClr>
                <a:schemeClr val="accent3"/>
              </a:buClr>
              <a:buFont typeface="Wingdings 2"/>
              <a:buChar char=""/>
            </a:pPr>
            <a:endParaRPr dirty="0" lang="en-GB"/>
          </a:p>
          <a:p>
            <a:pPr algn="l" eaLnBrk="1" fontAlgn="auto" hangingPunct="1" indent="-274320" marL="274320" rtl="0">
              <a:spcAft>
                <a:spcPts val="0"/>
              </a:spcAft>
              <a:buClr>
                <a:schemeClr val="accent3"/>
              </a:buClr>
              <a:buFont typeface="Wingdings 2"/>
              <a:buChar char=""/>
            </a:pPr>
            <a:r>
              <a:rPr dirty="0" lang="en-GB">
                <a:solidFill>
                  <a:srgbClr val="FF0000"/>
                </a:solidFill>
              </a:rPr>
              <a:t>Rarely</a:t>
            </a:r>
            <a:r>
              <a:rPr dirty="0" lang="en-GB"/>
              <a:t> </a:t>
            </a:r>
            <a:r>
              <a:rPr dirty="0" lang="en-GB">
                <a:solidFill>
                  <a:srgbClr val="FF0000"/>
                </a:solidFill>
              </a:rPr>
              <a:t>used</a:t>
            </a:r>
            <a:r>
              <a:rPr dirty="0" lang="en-GB"/>
              <a:t> now </a:t>
            </a:r>
            <a:r>
              <a:rPr dirty="0" lang="en-GB" err="1"/>
              <a:t>adyas</a:t>
            </a:r>
            <a:r>
              <a:rPr dirty="0" lang="en-GB"/>
              <a:t> after the advent of  TIPSS.</a:t>
            </a:r>
          </a:p>
          <a:p>
            <a:pPr algn="l" eaLnBrk="1" fontAlgn="auto" hangingPunct="1" indent="-274320" marL="274320" rtl="0">
              <a:spcAft>
                <a:spcPts val="0"/>
              </a:spcAft>
              <a:buClr>
                <a:schemeClr val="accent3"/>
              </a:buClr>
              <a:buFont typeface="Wingdings 2"/>
              <a:buChar char=""/>
            </a:pPr>
            <a:endParaRPr dirty="0" lang="en-US">
              <a:solidFill>
                <a:srgbClr val="FF0000"/>
              </a:solidFill>
            </a:endParaRPr>
          </a:p>
          <a:p>
            <a:pPr algn="l" eaLnBrk="1" fontAlgn="auto" hangingPunct="1" indent="-274320" marL="274320" rtl="0">
              <a:spcAft>
                <a:spcPts val="0"/>
              </a:spcAft>
              <a:buClr>
                <a:schemeClr val="accent3"/>
              </a:buClr>
              <a:buFont typeface="Wingdings 2"/>
              <a:buChar char=""/>
            </a:pPr>
            <a:r>
              <a:rPr dirty="0" lang="en-US">
                <a:solidFill>
                  <a:srgbClr val="FF0000"/>
                </a:solidFill>
              </a:rPr>
              <a:t>It is rarely</a:t>
            </a:r>
            <a:r>
              <a:rPr dirty="0" lang="en-US"/>
              <a:t> considered for the </a:t>
            </a:r>
            <a:r>
              <a:rPr dirty="0" lang="en-US">
                <a:solidFill>
                  <a:srgbClr val="FF0000"/>
                </a:solidFill>
              </a:rPr>
              <a:t>acute</a:t>
            </a:r>
            <a:r>
              <a:rPr dirty="0" lang="en-US"/>
              <a:t> management of </a:t>
            </a:r>
            <a:r>
              <a:rPr dirty="0" lang="en-US" err="1">
                <a:solidFill>
                  <a:srgbClr val="FF0000"/>
                </a:solidFill>
              </a:rPr>
              <a:t>variceal</a:t>
            </a:r>
            <a:r>
              <a:rPr dirty="0" lang="en-US"/>
              <a:t> </a:t>
            </a:r>
            <a:r>
              <a:rPr dirty="0" lang="en-US" err="1">
                <a:solidFill>
                  <a:srgbClr val="FF0000"/>
                </a:solidFill>
              </a:rPr>
              <a:t>haemorrhage</a:t>
            </a:r>
            <a:r>
              <a:rPr dirty="0" lang="en-US"/>
              <a:t>, as the </a:t>
            </a:r>
            <a:r>
              <a:rPr dirty="0" lang="en-US">
                <a:solidFill>
                  <a:srgbClr val="FF0000"/>
                </a:solidFill>
              </a:rPr>
              <a:t>morbidity</a:t>
            </a:r>
            <a:r>
              <a:rPr dirty="0" lang="en-US"/>
              <a:t> and </a:t>
            </a:r>
            <a:r>
              <a:rPr dirty="0" lang="en-US">
                <a:solidFill>
                  <a:srgbClr val="FF0000"/>
                </a:solidFill>
              </a:rPr>
              <a:t>mortality</a:t>
            </a:r>
            <a:r>
              <a:rPr dirty="0" lang="en-US"/>
              <a:t> in these circumstances are </a:t>
            </a:r>
            <a:r>
              <a:rPr dirty="0" lang="en-US">
                <a:solidFill>
                  <a:srgbClr val="FF0000"/>
                </a:solidFill>
              </a:rPr>
              <a:t>high</a:t>
            </a:r>
            <a:r>
              <a:rPr dirty="0" lang="en-US"/>
              <a:t>.</a:t>
            </a:r>
          </a:p>
          <a:p>
            <a:pPr algn="l" eaLnBrk="1" fontAlgn="auto" hangingPunct="1" indent="0" marL="0" rtl="0">
              <a:spcAft>
                <a:spcPts val="0"/>
              </a:spcAft>
              <a:buClr>
                <a:schemeClr val="accent3"/>
              </a:buClr>
              <a:buNone/>
            </a:pPr>
            <a:endParaRPr dirty="0"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58" name=""/>
        <p:cNvGrpSpPr/>
        <p:nvPr/>
      </p:nvGrpSpPr>
      <p:grpSpPr>
        <a:xfrm>
          <a:off x="0" y="0"/>
          <a:ext cx="0" cy="0"/>
          <a:chOff x="0" y="0"/>
          <a:chExt cx="0" cy="0"/>
        </a:xfrm>
      </p:grpSpPr>
      <p:sp>
        <p:nvSpPr>
          <p:cNvPr id="1048713" name="Content Placeholder 2"/>
          <p:cNvSpPr>
            <a:spLocks noGrp="1"/>
          </p:cNvSpPr>
          <p:nvPr>
            <p:ph idx="1"/>
          </p:nvPr>
        </p:nvSpPr>
        <p:spPr/>
        <p:txBody>
          <a:bodyPr/>
          <a:p>
            <a:pPr algn="l" eaLnBrk="1" hangingPunct="1" rtl="0"/>
            <a:r>
              <a:rPr altLang="en-US" lang="en-US"/>
              <a:t>Shunts may be divided into:</a:t>
            </a:r>
          </a:p>
          <a:p>
            <a:pPr algn="l" eaLnBrk="1" hangingPunct="1" indent="-457200" lvl="1" marL="849313" rtl="0">
              <a:buFont typeface="Lucida Sans Unicode" pitchFamily="34" charset="0"/>
              <a:buAutoNum type="arabicPeriod"/>
            </a:pPr>
            <a:r>
              <a:rPr altLang="en-US" lang="en-US"/>
              <a:t>selective (e.g.splenorenal) and </a:t>
            </a:r>
          </a:p>
          <a:p>
            <a:pPr algn="l" eaLnBrk="1" hangingPunct="1" indent="-457200" lvl="1" marL="849313" rtl="0">
              <a:buFont typeface="Lucida Sans Unicode" pitchFamily="34" charset="0"/>
              <a:buAutoNum type="arabicPeriod"/>
            </a:pPr>
            <a:r>
              <a:rPr altLang="en-US" lang="en-US"/>
              <a:t>non-selective (e.g.portocaval).</a:t>
            </a:r>
          </a:p>
          <a:p>
            <a:pPr algn="l" eaLnBrk="1" hangingPunct="1" rtl="0"/>
            <a:r>
              <a:rPr altLang="en-US" lang="en-US"/>
              <a:t>the former attempting to </a:t>
            </a:r>
            <a:r>
              <a:rPr altLang="en-US" lang="en-US">
                <a:solidFill>
                  <a:srgbClr val="FF0000"/>
                </a:solidFill>
              </a:rPr>
              <a:t>preserve</a:t>
            </a:r>
            <a:r>
              <a:rPr altLang="en-US" lang="en-US"/>
              <a:t> </a:t>
            </a:r>
            <a:r>
              <a:rPr altLang="en-US" lang="en-US">
                <a:solidFill>
                  <a:srgbClr val="FF0000"/>
                </a:solidFill>
              </a:rPr>
              <a:t>blood</a:t>
            </a:r>
            <a:r>
              <a:rPr altLang="en-US" lang="en-US"/>
              <a:t> </a:t>
            </a:r>
            <a:r>
              <a:rPr altLang="en-US" lang="en-US">
                <a:solidFill>
                  <a:srgbClr val="FF0000"/>
                </a:solidFill>
              </a:rPr>
              <a:t>flow</a:t>
            </a:r>
            <a:r>
              <a:rPr altLang="en-US" lang="en-US"/>
              <a:t> </a:t>
            </a:r>
            <a:r>
              <a:rPr altLang="en-US" lang="en-US">
                <a:solidFill>
                  <a:srgbClr val="FF0000"/>
                </a:solidFill>
              </a:rPr>
              <a:t>to</a:t>
            </a:r>
            <a:r>
              <a:rPr altLang="en-US" lang="en-US"/>
              <a:t> </a:t>
            </a:r>
            <a:r>
              <a:rPr altLang="en-US" lang="en-US">
                <a:solidFill>
                  <a:srgbClr val="FF0000"/>
                </a:solidFill>
              </a:rPr>
              <a:t>the</a:t>
            </a:r>
            <a:r>
              <a:rPr altLang="en-US" lang="en-US"/>
              <a:t> </a:t>
            </a:r>
            <a:r>
              <a:rPr altLang="en-US" lang="en-US">
                <a:solidFill>
                  <a:srgbClr val="FF0000"/>
                </a:solidFill>
              </a:rPr>
              <a:t>liver</a:t>
            </a:r>
            <a:r>
              <a:rPr altLang="en-US" lang="en-US"/>
              <a:t> while decompressing the left side of the portal circulation responsible for giving rise to the oesophageal and gastric varices.</a:t>
            </a:r>
          </a:p>
          <a:p>
            <a:pPr algn="l" eaLnBrk="1" hangingPunct="1" rtl="0"/>
            <a:r>
              <a:rPr altLang="en-US" lang="en-US"/>
              <a:t>Selective shunts may be associated with a </a:t>
            </a:r>
            <a:r>
              <a:rPr altLang="en-US" lang="en-US">
                <a:solidFill>
                  <a:srgbClr val="FF0000"/>
                </a:solidFill>
              </a:rPr>
              <a:t>lower</a:t>
            </a:r>
            <a:r>
              <a:rPr altLang="en-US" lang="en-US"/>
              <a:t> </a:t>
            </a:r>
            <a:r>
              <a:rPr altLang="en-US" lang="en-US">
                <a:solidFill>
                  <a:srgbClr val="FF0000"/>
                </a:solidFill>
              </a:rPr>
              <a:t>incidence of portal</a:t>
            </a:r>
            <a:r>
              <a:rPr altLang="en-US" lang="en-US"/>
              <a:t> </a:t>
            </a:r>
            <a:r>
              <a:rPr altLang="en-US" lang="en-US">
                <a:solidFill>
                  <a:srgbClr val="FF0000"/>
                </a:solidFill>
              </a:rPr>
              <a:t>systemic</a:t>
            </a:r>
            <a:r>
              <a:rPr altLang="en-US" lang="en-US"/>
              <a:t> </a:t>
            </a:r>
            <a:r>
              <a:rPr altLang="en-US" lang="en-US">
                <a:solidFill>
                  <a:srgbClr val="FF0000"/>
                </a:solidFill>
              </a:rPr>
              <a:t>encephalopathy</a:t>
            </a:r>
            <a:r>
              <a:rPr altLang="en-US" lang="en-US"/>
              <a:t> (PSE).</a:t>
            </a:r>
            <a:endParaRPr altLang="en-US" lang="ar-JO">
              <a:ea typeface="Majalla UI"/>
            </a:endParaRPr>
          </a:p>
        </p:txBody>
      </p:sp>
      <p:sp>
        <p:nvSpPr>
          <p:cNvPr id="1048714" name="Title 1"/>
          <p:cNvSpPr>
            <a:spLocks noGrp="1"/>
          </p:cNvSpPr>
          <p:nvPr>
            <p:ph type="title"/>
          </p:nvPr>
        </p:nvSpPr>
        <p:spPr/>
        <p:txBody>
          <a:bodyPr>
            <a:normAutofit fontScale="90244"/>
          </a:bodyPr>
          <a:p>
            <a:pPr eaLnBrk="1" fontAlgn="auto" hangingPunct="1">
              <a:spcAft>
                <a:spcPts val="0"/>
              </a:spcAft>
            </a:pPr>
            <a:r>
              <a:rPr dirty="0" lang="en-GB"/>
              <a:t>Types of surgical shunts:</a:t>
            </a:r>
            <a:br>
              <a:rPr dirty="0" lang="en-GB"/>
            </a:br>
            <a:endParaRPr dirty="0" lang="ar-JO">
              <a:solidFill>
                <a:srgbClr val="7B9899"/>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59" name=""/>
        <p:cNvGrpSpPr/>
        <p:nvPr/>
      </p:nvGrpSpPr>
      <p:grpSpPr>
        <a:xfrm>
          <a:off x="0" y="0"/>
          <a:ext cx="0" cy="0"/>
          <a:chOff x="0" y="0"/>
          <a:chExt cx="0" cy="0"/>
        </a:xfrm>
      </p:grpSpPr>
      <p:sp>
        <p:nvSpPr>
          <p:cNvPr id="1048715" name="عنوان 2"/>
          <p:cNvSpPr>
            <a:spLocks noGrp="1"/>
          </p:cNvSpPr>
          <p:nvPr>
            <p:ph type="title"/>
          </p:nvPr>
        </p:nvSpPr>
        <p:spPr/>
        <p:txBody>
          <a:bodyPr/>
          <a:p>
            <a:endParaRPr lang="en-US"/>
          </a:p>
        </p:txBody>
      </p:sp>
      <p:pic>
        <p:nvPicPr>
          <p:cNvPr id="2097196" name="عنصر نائب للمحتوى 6"/>
          <p:cNvPicPr>
            <a:picLocks noChangeAspect="1" noGrp="1"/>
          </p:cNvPicPr>
          <p:nvPr>
            <p:ph idx="1"/>
          </p:nvPr>
        </p:nvPicPr>
        <p:blipFill>
          <a:blip xmlns:r="http://schemas.openxmlformats.org/officeDocument/2006/relationships" r:embed="rId1" cstate="print"/>
          <a:stretch>
            <a:fillRect/>
          </a:stretch>
        </p:blipFill>
        <p:spPr>
          <a:xfrm>
            <a:off x="1979712" y="476672"/>
            <a:ext cx="5130181" cy="6282408"/>
          </a:xfr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60" name=""/>
        <p:cNvGrpSpPr/>
        <p:nvPr/>
      </p:nvGrpSpPr>
      <p:grpSpPr>
        <a:xfrm>
          <a:off x="0" y="0"/>
          <a:ext cx="0" cy="0"/>
          <a:chOff x="0" y="0"/>
          <a:chExt cx="0" cy="0"/>
        </a:xfrm>
      </p:grpSpPr>
      <p:pic>
        <p:nvPicPr>
          <p:cNvPr id="2097197" name="عنصر نائب للمحتوى 3"/>
          <p:cNvPicPr>
            <a:picLocks noChangeAspect="1" noGrp="1"/>
          </p:cNvPicPr>
          <p:nvPr>
            <p:ph idx="1"/>
          </p:nvPr>
        </p:nvPicPr>
        <p:blipFill>
          <a:blip xmlns:r="http://schemas.openxmlformats.org/officeDocument/2006/relationships" r:embed="rId1"/>
          <a:stretch>
            <a:fillRect/>
          </a:stretch>
        </p:blipFill>
        <p:spPr>
          <a:xfrm>
            <a:off x="107504" y="476672"/>
            <a:ext cx="8921250" cy="5850854"/>
          </a:xfr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61" name=""/>
        <p:cNvGrpSpPr/>
        <p:nvPr/>
      </p:nvGrpSpPr>
      <p:grpSpPr>
        <a:xfrm>
          <a:off x="0" y="0"/>
          <a:ext cx="0" cy="0"/>
          <a:chOff x="0" y="0"/>
          <a:chExt cx="0" cy="0"/>
        </a:xfrm>
      </p:grpSpPr>
      <p:sp>
        <p:nvSpPr>
          <p:cNvPr id="1048716" name="Title 1"/>
          <p:cNvSpPr>
            <a:spLocks noGrp="1"/>
          </p:cNvSpPr>
          <p:nvPr>
            <p:ph type="title"/>
          </p:nvPr>
        </p:nvSpPr>
        <p:spPr/>
        <p:txBody>
          <a:bodyPr/>
          <a:p>
            <a:pPr eaLnBrk="1" fontAlgn="auto" hangingPunct="1">
              <a:spcAft>
                <a:spcPts val="0"/>
              </a:spcAft>
            </a:pPr>
            <a:r>
              <a:rPr dirty="0" lang="en-GB">
                <a:solidFill>
                  <a:srgbClr val="7B9899"/>
                </a:solidFill>
              </a:rPr>
              <a:t>MALLORY–WEISS SYNDROME</a:t>
            </a:r>
            <a:endParaRPr dirty="0" lang="ar-JO">
              <a:solidFill>
                <a:srgbClr val="7B9899"/>
              </a:solidFill>
            </a:endParaRPr>
          </a:p>
        </p:txBody>
      </p:sp>
      <p:sp>
        <p:nvSpPr>
          <p:cNvPr id="1048717" name="Content Placeholder 2"/>
          <p:cNvSpPr>
            <a:spLocks noGrp="1"/>
          </p:cNvSpPr>
          <p:nvPr>
            <p:ph idx="1"/>
          </p:nvPr>
        </p:nvSpPr>
        <p:spPr>
          <a:xfrm>
            <a:off x="539552" y="1340768"/>
            <a:ext cx="7848872" cy="5040560"/>
          </a:xfrm>
        </p:spPr>
        <p:txBody>
          <a:bodyPr>
            <a:normAutofit/>
          </a:bodyPr>
          <a:p>
            <a:pPr algn="l" eaLnBrk="1" fontAlgn="auto" hangingPunct="1" indent="-274320" marL="274320" rtl="0">
              <a:spcAft>
                <a:spcPts val="0"/>
              </a:spcAft>
              <a:buClr>
                <a:schemeClr val="accent3"/>
              </a:buClr>
              <a:buFont typeface="Wingdings 3" pitchFamily="18" charset="2"/>
              <a:buNone/>
            </a:pPr>
            <a:r>
              <a:rPr dirty="0" sz="3100" lang="en-US" smtClean="0"/>
              <a:t>Definition:</a:t>
            </a:r>
          </a:p>
          <a:p>
            <a:pPr algn="l" eaLnBrk="1" fontAlgn="auto" hangingPunct="1" indent="-457200" marL="457200" rtl="0">
              <a:spcAft>
                <a:spcPts val="0"/>
              </a:spcAft>
              <a:buClr>
                <a:schemeClr val="accent3"/>
              </a:buClr>
              <a:buFont typeface="Wingdings" panose="05000000000000000000" pitchFamily="2" charset="2"/>
              <a:buChar char="Ø"/>
            </a:pPr>
            <a:r>
              <a:rPr dirty="0" lang="en-US" smtClean="0">
                <a:solidFill>
                  <a:srgbClr val="000000"/>
                </a:solidFill>
                <a:latin typeface="Times New Roman"/>
              </a:rPr>
              <a:t>the </a:t>
            </a:r>
            <a:r>
              <a:rPr dirty="0" lang="en-US">
                <a:solidFill>
                  <a:srgbClr val="000000"/>
                </a:solidFill>
                <a:latin typeface="Times New Roman"/>
              </a:rPr>
              <a:t>presence of longitudinal superficial mucosal lacerations (Mallory-Weiss tears). These tears occur primarily at the gastroesophageal junction and may extend proximally to involve the lower to mid-esophagus or distally to involve the proximal portion of the stomach.</a:t>
            </a:r>
            <a:endParaRPr dirty="0" lang="ar-JO"/>
          </a:p>
        </p:txBody>
      </p:sp>
      <p:sp>
        <p:nvSpPr>
          <p:cNvPr id="1048718" name="مستطيل 3"/>
          <p:cNvSpPr/>
          <p:nvPr/>
        </p:nvSpPr>
        <p:spPr>
          <a:xfrm>
            <a:off x="539552" y="5038735"/>
            <a:ext cx="7914954" cy="891541"/>
          </a:xfrm>
          <a:prstGeom prst="rect"/>
        </p:spPr>
        <p:txBody>
          <a:bodyPr wrap="square">
            <a:spAutoFit/>
          </a:bodyPr>
          <a:p>
            <a:pPr indent="-285750" marL="285750">
              <a:buFont typeface="Wingdings" panose="05000000000000000000" pitchFamily="2" charset="2"/>
              <a:buChar char="Ø"/>
            </a:pPr>
            <a:r>
              <a:rPr dirty="0" lang="en-US">
                <a:latin typeface="+mj-lt"/>
              </a:rPr>
              <a:t>The classic history is vomiting, retching, or coughing preceding hematemesis, especially in an alcoholic patient. It is because of the strenuous and repetitive vomiting</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62" name=""/>
        <p:cNvGrpSpPr/>
        <p:nvPr/>
      </p:nvGrpSpPr>
      <p:grpSpPr>
        <a:xfrm>
          <a:off x="0" y="0"/>
          <a:ext cx="0" cy="0"/>
          <a:chOff x="0" y="0"/>
          <a:chExt cx="0" cy="0"/>
        </a:xfrm>
      </p:grpSpPr>
      <p:sp>
        <p:nvSpPr>
          <p:cNvPr id="1048719" name="Title 1"/>
          <p:cNvSpPr>
            <a:spLocks noGrp="1"/>
          </p:cNvSpPr>
          <p:nvPr>
            <p:ph type="title"/>
          </p:nvPr>
        </p:nvSpPr>
        <p:spPr/>
        <p:txBody>
          <a:bodyPr/>
          <a:p>
            <a:pPr eaLnBrk="1" fontAlgn="auto" hangingPunct="1">
              <a:spcAft>
                <a:spcPts val="0"/>
              </a:spcAft>
            </a:pPr>
            <a:endParaRPr lang="ar-JO">
              <a:solidFill>
                <a:srgbClr val="7B9899"/>
              </a:solidFill>
            </a:endParaRPr>
          </a:p>
        </p:txBody>
      </p:sp>
      <p:pic>
        <p:nvPicPr>
          <p:cNvPr id="2097198" name="Content Placeholder 4" descr="18145.jpg"/>
          <p:cNvPicPr>
            <a:picLocks noChangeAspect="1" noGrp="1"/>
          </p:cNvPicPr>
          <p:nvPr>
            <p:ph idx="1"/>
          </p:nvPr>
        </p:nvPicPr>
        <p:blipFill>
          <a:blip xmlns:r="http://schemas.openxmlformats.org/officeDocument/2006/relationships" r:embed="rId1"/>
          <a:srcRect/>
          <a:stretch>
            <a:fillRect/>
          </a:stretch>
        </p:blipFill>
        <p:spPr>
          <a:xfrm>
            <a:off x="250825" y="981075"/>
            <a:ext cx="4033838" cy="5589588"/>
          </a:xfrm>
        </p:spPr>
      </p:pic>
      <p:pic>
        <p:nvPicPr>
          <p:cNvPr id="2097199" name="Picture 5" descr="1145-1-hlight.jpg"/>
          <p:cNvPicPr>
            <a:picLocks noChangeAspect="1"/>
          </p:cNvPicPr>
          <p:nvPr/>
        </p:nvPicPr>
        <p:blipFill>
          <a:blip xmlns:r="http://schemas.openxmlformats.org/officeDocument/2006/relationships" r:embed="rId2"/>
          <a:srcRect/>
          <a:stretch>
            <a:fillRect/>
          </a:stretch>
        </p:blipFill>
        <p:spPr bwMode="auto">
          <a:xfrm>
            <a:off x="4500563" y="1196975"/>
            <a:ext cx="4643437" cy="5400675"/>
          </a:xfrm>
          <a:prstGeom prst="rect"/>
          <a:noFill/>
          <a:ln w="9525">
            <a:noFill/>
            <a:miter lim="800000"/>
            <a:headEnd/>
            <a:tailEnd/>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63" name=""/>
        <p:cNvGrpSpPr/>
        <p:nvPr/>
      </p:nvGrpSpPr>
      <p:grpSpPr>
        <a:xfrm>
          <a:off x="0" y="0"/>
          <a:ext cx="0" cy="0"/>
          <a:chOff x="0" y="0"/>
          <a:chExt cx="0" cy="0"/>
        </a:xfrm>
      </p:grpSpPr>
      <p:sp>
        <p:nvSpPr>
          <p:cNvPr id="1048720" name="مستطيل 2"/>
          <p:cNvSpPr/>
          <p:nvPr/>
        </p:nvSpPr>
        <p:spPr>
          <a:xfrm>
            <a:off x="179512" y="404664"/>
            <a:ext cx="8460432" cy="2936240"/>
          </a:xfrm>
          <a:prstGeom prst="rect"/>
        </p:spPr>
        <p:txBody>
          <a:bodyPr wrap="square">
            <a:spAutoFit/>
          </a:bodyPr>
          <a:p>
            <a:pPr indent="-285750" marL="285750">
              <a:buFont typeface="Arial" panose="020B0604020202020204" pitchFamily="34" charset="0"/>
              <a:buChar char="•"/>
            </a:pPr>
            <a:r>
              <a:rPr dirty="0" sz="2400" lang="en-US">
                <a:latin typeface="+mj-lt"/>
              </a:rPr>
              <a:t>Bleeding from these tears stops spontaneously in 80 to 90% of patients </a:t>
            </a:r>
            <a:r>
              <a:rPr dirty="0" sz="2400" lang="en-US" smtClean="0">
                <a:latin typeface="+mj-lt"/>
              </a:rPr>
              <a:t>.</a:t>
            </a:r>
          </a:p>
          <a:p>
            <a:pPr indent="-342900" marL="342900">
              <a:buFont typeface="Arial" panose="020B0604020202020204" pitchFamily="34" charset="0"/>
              <a:buChar char="•"/>
            </a:pPr>
            <a:r>
              <a:rPr dirty="0" sz="2400" lang="en-US" smtClean="0">
                <a:latin typeface="+mj-lt"/>
              </a:rPr>
              <a:t> Endoscopic </a:t>
            </a:r>
            <a:r>
              <a:rPr dirty="0" sz="2400" lang="en-US">
                <a:latin typeface="+mj-lt"/>
              </a:rPr>
              <a:t>injection therapy is needed when the tear is actively bleeding and is usually </a:t>
            </a:r>
            <a:r>
              <a:rPr dirty="0" sz="2400" lang="en-US" smtClean="0">
                <a:latin typeface="+mj-lt"/>
              </a:rPr>
              <a:t>sufficient</a:t>
            </a:r>
            <a:r>
              <a:rPr dirty="0" sz="2400" lang="en-US">
                <a:latin typeface="+mj-lt"/>
              </a:rPr>
              <a:t>. Angiographic therapy with (intra-arterial vasopressin) or surgical therapy (</a:t>
            </a:r>
            <a:r>
              <a:rPr dirty="0" sz="2400" lang="en-US" err="1">
                <a:latin typeface="+mj-lt"/>
              </a:rPr>
              <a:t>underrunning</a:t>
            </a:r>
            <a:r>
              <a:rPr dirty="0" sz="2400" lang="en-US">
                <a:latin typeface="+mj-lt"/>
              </a:rPr>
              <a:t> with sutures) are needed when the tear continues to bleed despite </a:t>
            </a:r>
            <a:r>
              <a:rPr dirty="0" sz="2400" lang="en-US" smtClean="0">
                <a:latin typeface="+mj-lt"/>
              </a:rPr>
              <a:t>endoscopic therapy</a:t>
            </a:r>
            <a:r>
              <a:rPr dirty="0" sz="2400" lang="en-US">
                <a:latin typeface="+mj-lt"/>
              </a:rPr>
              <a:t>, but are rarely required</a:t>
            </a:r>
          </a:p>
        </p:txBody>
      </p:sp>
      <p:pic>
        <p:nvPicPr>
          <p:cNvPr id="2097200" name="صورة 3"/>
          <p:cNvPicPr>
            <a:picLocks noChangeAspect="1"/>
          </p:cNvPicPr>
          <p:nvPr/>
        </p:nvPicPr>
        <p:blipFill>
          <a:blip xmlns:r="http://schemas.openxmlformats.org/officeDocument/2006/relationships" r:embed="rId1"/>
          <a:stretch>
            <a:fillRect/>
          </a:stretch>
        </p:blipFill>
        <p:spPr>
          <a:xfrm>
            <a:off x="452136" y="3639336"/>
            <a:ext cx="8316416" cy="3243466"/>
          </a:xfrm>
          <a:prstGeom prst="rec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96" name=""/>
        <p:cNvGrpSpPr/>
        <p:nvPr/>
      </p:nvGrpSpPr>
      <p:grpSpPr>
        <a:xfrm>
          <a:off x="0" y="0"/>
          <a:ext cx="0" cy="0"/>
          <a:chOff x="0" y="0"/>
          <a:chExt cx="0" cy="0"/>
        </a:xfrm>
      </p:grpSpPr>
      <p:sp>
        <p:nvSpPr>
          <p:cNvPr id="1048604" name="عنوان 1"/>
          <p:cNvSpPr>
            <a:spLocks noGrp="1"/>
          </p:cNvSpPr>
          <p:nvPr>
            <p:ph type="title"/>
          </p:nvPr>
        </p:nvSpPr>
        <p:spPr>
          <a:xfrm>
            <a:off x="357158" y="142852"/>
            <a:ext cx="8229600" cy="1143000"/>
          </a:xfrm>
        </p:spPr>
        <p:txBody>
          <a:bodyPr/>
          <a:p>
            <a:pPr algn="ctr"/>
            <a:r>
              <a:rPr dirty="0" lang="en-US"/>
              <a:t> </a:t>
            </a:r>
          </a:p>
        </p:txBody>
      </p:sp>
      <p:pic>
        <p:nvPicPr>
          <p:cNvPr id="2097159" name="Picture 2"/>
          <p:cNvPicPr>
            <a:picLocks noChangeAspect="1" noGrp="1" noChangeArrowheads="1"/>
          </p:cNvPicPr>
          <p:nvPr>
            <p:ph idx="1"/>
          </p:nvPr>
        </p:nvPicPr>
        <p:blipFill>
          <a:blip xmlns:r="http://schemas.openxmlformats.org/officeDocument/2006/relationships" r:embed="rId1"/>
          <a:srcRect/>
          <a:stretch>
            <a:fillRect/>
          </a:stretch>
        </p:blipFill>
        <p:spPr>
          <a:xfrm>
            <a:off x="186120" y="689741"/>
            <a:ext cx="8600721" cy="6168259"/>
          </a:xfr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64" name=""/>
        <p:cNvGrpSpPr/>
        <p:nvPr/>
      </p:nvGrpSpPr>
      <p:grpSpPr>
        <a:xfrm>
          <a:off x="0" y="0"/>
          <a:ext cx="0" cy="0"/>
          <a:chOff x="0" y="0"/>
          <a:chExt cx="0" cy="0"/>
        </a:xfrm>
      </p:grpSpPr>
      <p:sp>
        <p:nvSpPr>
          <p:cNvPr id="1048721" name="Title 1"/>
          <p:cNvSpPr>
            <a:spLocks noGrp="1"/>
          </p:cNvSpPr>
          <p:nvPr>
            <p:ph type="title"/>
          </p:nvPr>
        </p:nvSpPr>
        <p:spPr>
          <a:xfrm>
            <a:off x="467544" y="188640"/>
            <a:ext cx="8229600" cy="1143000"/>
          </a:xfrm>
        </p:spPr>
        <p:txBody>
          <a:bodyPr/>
          <a:p>
            <a:pPr algn="ctr" eaLnBrk="1" fontAlgn="auto" hangingPunct="1">
              <a:spcAft>
                <a:spcPts val="0"/>
              </a:spcAft>
            </a:pPr>
            <a:r>
              <a:rPr dirty="0" lang="en-GB" err="1">
                <a:solidFill>
                  <a:srgbClr val="7B9899"/>
                </a:solidFill>
              </a:rPr>
              <a:t>Dieulafoy’s</a:t>
            </a:r>
            <a:r>
              <a:rPr dirty="0" lang="en-GB">
                <a:solidFill>
                  <a:srgbClr val="7B9899"/>
                </a:solidFill>
              </a:rPr>
              <a:t> disease</a:t>
            </a:r>
            <a:endParaRPr dirty="0" lang="ar-JO">
              <a:solidFill>
                <a:srgbClr val="7B9899"/>
              </a:solidFill>
            </a:endParaRPr>
          </a:p>
        </p:txBody>
      </p:sp>
      <p:sp>
        <p:nvSpPr>
          <p:cNvPr id="1048722" name="Content Placeholder 2"/>
          <p:cNvSpPr>
            <a:spLocks noGrp="1"/>
          </p:cNvSpPr>
          <p:nvPr>
            <p:ph idx="1"/>
          </p:nvPr>
        </p:nvSpPr>
        <p:spPr>
          <a:xfrm>
            <a:off x="468313" y="1284288"/>
            <a:ext cx="8229600" cy="5457080"/>
          </a:xfrm>
        </p:spPr>
        <p:txBody>
          <a:bodyPr>
            <a:normAutofit/>
          </a:bodyPr>
          <a:p>
            <a:pPr algn="l" eaLnBrk="1" fontAlgn="auto" hangingPunct="1" indent="-274320" marL="274320" rtl="0">
              <a:spcAft>
                <a:spcPts val="0"/>
              </a:spcAft>
              <a:buClr>
                <a:schemeClr val="accent3"/>
              </a:buClr>
              <a:buFont typeface="Wingdings 2"/>
              <a:buChar char=""/>
            </a:pPr>
            <a:r>
              <a:rPr dirty="0" lang="en-US" smtClean="0">
                <a:latin typeface="+mj-lt"/>
              </a:rPr>
              <a:t> </a:t>
            </a:r>
            <a:r>
              <a:rPr dirty="0" sz="2200" lang="en-US">
                <a:latin typeface="+mj-lt"/>
              </a:rPr>
              <a:t>the presence of </a:t>
            </a:r>
            <a:r>
              <a:rPr dirty="0" sz="2200" lang="en-US" smtClean="0">
                <a:latin typeface="+mj-lt"/>
              </a:rPr>
              <a:t>an </a:t>
            </a:r>
            <a:r>
              <a:rPr dirty="0" sz="2200" lang="en-US" err="1">
                <a:latin typeface="+mj-lt"/>
              </a:rPr>
              <a:t>arterio</a:t>
            </a:r>
            <a:r>
              <a:rPr dirty="0" sz="2200" lang="en-US">
                <a:latin typeface="+mj-lt"/>
              </a:rPr>
              <a:t>-venous malformation in the stomach. </a:t>
            </a:r>
            <a:r>
              <a:rPr dirty="0" sz="2200" lang="en-US" smtClean="0">
                <a:latin typeface="+mj-lt"/>
              </a:rPr>
              <a:t>It </a:t>
            </a:r>
            <a:r>
              <a:rPr dirty="0" sz="2200" lang="en-US">
                <a:latin typeface="+mj-lt"/>
              </a:rPr>
              <a:t>is characterized by an unusually large </a:t>
            </a:r>
            <a:r>
              <a:rPr dirty="0" sz="2200" lang="en-US" smtClean="0">
                <a:latin typeface="+mj-lt"/>
              </a:rPr>
              <a:t>tortuous submucosal </a:t>
            </a:r>
            <a:r>
              <a:rPr dirty="0" sz="2200" lang="en-US">
                <a:latin typeface="+mj-lt"/>
              </a:rPr>
              <a:t>artery. If this artery is </a:t>
            </a:r>
            <a:r>
              <a:rPr dirty="0" sz="2200" lang="en-US" err="1" smtClean="0">
                <a:latin typeface="+mj-lt"/>
              </a:rPr>
              <a:t>eroded,significant</a:t>
            </a:r>
            <a:r>
              <a:rPr dirty="0" sz="2200" lang="en-US" smtClean="0">
                <a:latin typeface="+mj-lt"/>
              </a:rPr>
              <a:t> </a:t>
            </a:r>
            <a:r>
              <a:rPr dirty="0" sz="2200" lang="en-US">
                <a:latin typeface="+mj-lt"/>
              </a:rPr>
              <a:t>bleeding may occur, endoscopy can </a:t>
            </a:r>
            <a:r>
              <a:rPr dirty="0" sz="2200" lang="en-US" smtClean="0">
                <a:latin typeface="+mj-lt"/>
              </a:rPr>
              <a:t>miss </a:t>
            </a:r>
            <a:r>
              <a:rPr dirty="0" sz="2200" lang="en-US">
                <a:latin typeface="+mj-lt"/>
              </a:rPr>
              <a:t>the lesion if it is not actively bleeding. If it </a:t>
            </a:r>
            <a:r>
              <a:rPr dirty="0" sz="2200" lang="en-US" smtClean="0">
                <a:latin typeface="+mj-lt"/>
              </a:rPr>
              <a:t>can </a:t>
            </a:r>
            <a:r>
              <a:rPr dirty="0" sz="2200" lang="en-US">
                <a:latin typeface="+mj-lt"/>
              </a:rPr>
              <a:t>be seen during the bleeding, all that may </a:t>
            </a:r>
            <a:r>
              <a:rPr dirty="0" sz="2200" lang="en-US" smtClean="0">
                <a:latin typeface="+mj-lt"/>
              </a:rPr>
              <a:t>be visible </a:t>
            </a:r>
            <a:r>
              <a:rPr dirty="0" sz="2200" lang="en-US">
                <a:latin typeface="+mj-lt"/>
              </a:rPr>
              <a:t>is profuse bleeding coming from an area </a:t>
            </a:r>
            <a:r>
              <a:rPr dirty="0" sz="2200" lang="en-US" smtClean="0">
                <a:latin typeface="+mj-lt"/>
              </a:rPr>
              <a:t> of apparently </a:t>
            </a:r>
            <a:r>
              <a:rPr dirty="0" sz="2200" lang="en-US">
                <a:latin typeface="+mj-lt"/>
              </a:rPr>
              <a:t>normal mucosa.</a:t>
            </a:r>
          </a:p>
          <a:p>
            <a:pPr algn="l" eaLnBrk="1" fontAlgn="auto" hangingPunct="1" indent="-274320" marL="274320" rtl="0">
              <a:spcAft>
                <a:spcPts val="0"/>
              </a:spcAft>
              <a:buClr>
                <a:schemeClr val="accent3"/>
              </a:buClr>
              <a:buFont typeface="Wingdings 2"/>
              <a:buChar char=""/>
            </a:pPr>
            <a:r>
              <a:rPr dirty="0" sz="2200" lang="en-US" smtClean="0">
                <a:latin typeface="+mj-lt"/>
              </a:rPr>
              <a:t>The </a:t>
            </a:r>
            <a:r>
              <a:rPr dirty="0" sz="2200" lang="en-US">
                <a:latin typeface="+mj-lt"/>
              </a:rPr>
              <a:t>lesion itself is </a:t>
            </a:r>
            <a:r>
              <a:rPr dirty="0" sz="2200" lang="en-US">
                <a:solidFill>
                  <a:srgbClr val="FF0000"/>
                </a:solidFill>
                <a:latin typeface="+mj-lt"/>
              </a:rPr>
              <a:t>covered</a:t>
            </a:r>
            <a:r>
              <a:rPr dirty="0" sz="2200" lang="en-US">
                <a:latin typeface="+mj-lt"/>
              </a:rPr>
              <a:t> </a:t>
            </a:r>
            <a:r>
              <a:rPr dirty="0" sz="2200" lang="en-US">
                <a:solidFill>
                  <a:srgbClr val="FF0000"/>
                </a:solidFill>
                <a:latin typeface="+mj-lt"/>
              </a:rPr>
              <a:t>by</a:t>
            </a:r>
            <a:r>
              <a:rPr dirty="0" sz="2200" lang="en-US">
                <a:latin typeface="+mj-lt"/>
              </a:rPr>
              <a:t> </a:t>
            </a:r>
            <a:r>
              <a:rPr dirty="0" sz="2200" lang="en-US">
                <a:solidFill>
                  <a:srgbClr val="FF0000"/>
                </a:solidFill>
                <a:latin typeface="+mj-lt"/>
              </a:rPr>
              <a:t>normal</a:t>
            </a:r>
            <a:r>
              <a:rPr dirty="0" sz="2200" lang="en-US">
                <a:latin typeface="+mj-lt"/>
              </a:rPr>
              <a:t> </a:t>
            </a:r>
            <a:r>
              <a:rPr dirty="0" sz="2200" lang="en-US">
                <a:solidFill>
                  <a:srgbClr val="FF0000"/>
                </a:solidFill>
                <a:latin typeface="+mj-lt"/>
              </a:rPr>
              <a:t>mucosa</a:t>
            </a:r>
            <a:r>
              <a:rPr dirty="0" sz="2200" lang="en-US">
                <a:latin typeface="+mj-lt"/>
              </a:rPr>
              <a:t> and, when not bleeding, it may be </a:t>
            </a:r>
            <a:r>
              <a:rPr dirty="0" sz="2200" lang="en-US">
                <a:solidFill>
                  <a:srgbClr val="FF0000"/>
                </a:solidFill>
                <a:latin typeface="+mj-lt"/>
              </a:rPr>
              <a:t>invisible</a:t>
            </a:r>
            <a:r>
              <a:rPr dirty="0" sz="2200" lang="en-US" smtClean="0">
                <a:latin typeface="+mj-lt"/>
              </a:rPr>
              <a:t>.</a:t>
            </a:r>
            <a:endParaRPr dirty="0" sz="2200" lang="en-US">
              <a:latin typeface="+mj-lt"/>
            </a:endParaRPr>
          </a:p>
          <a:p>
            <a:pPr algn="l" eaLnBrk="1" fontAlgn="auto" hangingPunct="1" indent="-274320" marL="274320" rtl="0">
              <a:spcAft>
                <a:spcPts val="0"/>
              </a:spcAft>
              <a:buClr>
                <a:schemeClr val="accent3"/>
              </a:buClr>
              <a:buFont typeface="Wingdings 2"/>
              <a:buChar char=""/>
            </a:pPr>
            <a:r>
              <a:rPr dirty="0" sz="2200" lang="en-US">
                <a:latin typeface="+mj-lt"/>
              </a:rPr>
              <a:t>If this occurs, the cause is instantly </a:t>
            </a:r>
            <a:r>
              <a:rPr dirty="0" sz="2200" lang="en-US" err="1">
                <a:latin typeface="+mj-lt"/>
              </a:rPr>
              <a:t>recognisable</a:t>
            </a:r>
            <a:r>
              <a:rPr dirty="0" sz="2200" lang="en-US">
                <a:latin typeface="+mj-lt"/>
              </a:rPr>
              <a:t>.  And could be treated </a:t>
            </a:r>
            <a:r>
              <a:rPr dirty="0" sz="2200" lang="en-US" smtClean="0">
                <a:latin typeface="+mj-lt"/>
              </a:rPr>
              <a:t>with </a:t>
            </a:r>
            <a:r>
              <a:rPr dirty="0" sz="2200" lang="en-US" err="1">
                <a:latin typeface="+mj-lt"/>
              </a:rPr>
              <a:t>sclerotherpay</a:t>
            </a:r>
            <a:r>
              <a:rPr dirty="0" sz="2200" lang="en-US" smtClean="0">
                <a:latin typeface="+mj-lt"/>
              </a:rPr>
              <a:t>.</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65" name=""/>
        <p:cNvGrpSpPr/>
        <p:nvPr/>
      </p:nvGrpSpPr>
      <p:grpSpPr>
        <a:xfrm>
          <a:off x="0" y="0"/>
          <a:ext cx="0" cy="0"/>
          <a:chOff x="0" y="0"/>
          <a:chExt cx="0" cy="0"/>
        </a:xfrm>
      </p:grpSpPr>
      <p:pic>
        <p:nvPicPr>
          <p:cNvPr id="2097201" name="عنصر نائب للمحتوى 3"/>
          <p:cNvPicPr>
            <a:picLocks noChangeAspect="1" noGrp="1"/>
          </p:cNvPicPr>
          <p:nvPr>
            <p:ph idx="1"/>
          </p:nvPr>
        </p:nvPicPr>
        <p:blipFill>
          <a:blip xmlns:r="http://schemas.openxmlformats.org/officeDocument/2006/relationships" r:embed="rId1" cstate="print"/>
          <a:stretch>
            <a:fillRect/>
          </a:stretch>
        </p:blipFill>
        <p:spPr>
          <a:xfrm>
            <a:off x="1763688" y="4077072"/>
            <a:ext cx="5472608" cy="2382967"/>
          </a:xfrm>
        </p:spPr>
      </p:pic>
      <p:sp>
        <p:nvSpPr>
          <p:cNvPr id="1048723" name="مستطيل 1"/>
          <p:cNvSpPr/>
          <p:nvPr/>
        </p:nvSpPr>
        <p:spPr>
          <a:xfrm>
            <a:off x="215008" y="709245"/>
            <a:ext cx="8928992" cy="802640"/>
          </a:xfrm>
          <a:prstGeom prst="rect"/>
        </p:spPr>
        <p:txBody>
          <a:bodyPr wrap="square">
            <a:spAutoFit/>
          </a:bodyPr>
          <a:p>
            <a:pPr indent="-342900" marL="342900">
              <a:buFont typeface="Arial" panose="020B0604020202020204" pitchFamily="34" charset="0"/>
              <a:buChar char="•"/>
            </a:pPr>
            <a:r>
              <a:rPr dirty="0" sz="2400" lang="en-US">
                <a:latin typeface="+mj-lt"/>
              </a:rPr>
              <a:t>The first-line treatment modality for </a:t>
            </a:r>
            <a:r>
              <a:rPr dirty="0" sz="2400" lang="en-US" err="1">
                <a:latin typeface="+mj-lt"/>
              </a:rPr>
              <a:t>Dieulafoy</a:t>
            </a:r>
            <a:r>
              <a:rPr dirty="0" sz="2400" lang="en-US">
                <a:latin typeface="+mj-lt"/>
              </a:rPr>
              <a:t> lesion is endoscopy</a:t>
            </a:r>
          </a:p>
        </p:txBody>
      </p:sp>
      <p:sp>
        <p:nvSpPr>
          <p:cNvPr id="1048724" name="مستطيل 4"/>
          <p:cNvSpPr/>
          <p:nvPr/>
        </p:nvSpPr>
        <p:spPr>
          <a:xfrm>
            <a:off x="395536" y="1772816"/>
            <a:ext cx="8064896" cy="2246769"/>
          </a:xfrm>
          <a:prstGeom prst="rect"/>
        </p:spPr>
        <p:txBody>
          <a:bodyPr wrap="square">
            <a:spAutoFit/>
          </a:bodyPr>
          <a:p>
            <a:pPr indent="-285750" marL="285750">
              <a:buFont typeface="Wingdings" panose="05000000000000000000" pitchFamily="2" charset="2"/>
              <a:buChar char="Ø"/>
            </a:pPr>
            <a:r>
              <a:rPr dirty="0" sz="2000" lang="en-US"/>
              <a:t>The three commonly performed endoscopic treatment procedures include:</a:t>
            </a:r>
          </a:p>
          <a:p>
            <a:r>
              <a:rPr dirty="0" sz="2000" lang="en-US">
                <a:solidFill>
                  <a:srgbClr val="1B1B1B"/>
                </a:solidFill>
                <a:latin typeface="Cambria"/>
              </a:rPr>
              <a:t> </a:t>
            </a:r>
            <a:r>
              <a:rPr dirty="0" sz="2000" lang="en-US" smtClean="0">
                <a:solidFill>
                  <a:srgbClr val="1B1B1B"/>
                </a:solidFill>
                <a:latin typeface="Cambria"/>
              </a:rPr>
              <a:t>(</a:t>
            </a:r>
            <a:r>
              <a:rPr dirty="0" sz="2000" lang="en-US" err="1" smtClean="0">
                <a:solidFill>
                  <a:srgbClr val="1B1B1B"/>
                </a:solidFill>
                <a:latin typeface="Cambria"/>
              </a:rPr>
              <a:t>i</a:t>
            </a:r>
            <a:r>
              <a:rPr dirty="0" sz="2000" lang="en-US" smtClean="0">
                <a:solidFill>
                  <a:srgbClr val="1B1B1B"/>
                </a:solidFill>
                <a:latin typeface="Cambria"/>
              </a:rPr>
              <a:t>)thermal </a:t>
            </a:r>
            <a:r>
              <a:rPr dirty="0" sz="2000" lang="en-US">
                <a:solidFill>
                  <a:srgbClr val="1B1B1B"/>
                </a:solidFill>
                <a:latin typeface="Cambria"/>
              </a:rPr>
              <a:t>– electrocoagulation, heat probe coagulation and argon plasma </a:t>
            </a:r>
            <a:r>
              <a:rPr dirty="0" sz="2000" lang="en-US" smtClean="0">
                <a:solidFill>
                  <a:srgbClr val="1B1B1B"/>
                </a:solidFill>
                <a:latin typeface="Cambria"/>
              </a:rPr>
              <a:t>coagulation</a:t>
            </a:r>
          </a:p>
          <a:p>
            <a:r>
              <a:rPr dirty="0" sz="2000" lang="en-US" smtClean="0">
                <a:solidFill>
                  <a:srgbClr val="1B1B1B"/>
                </a:solidFill>
                <a:latin typeface="Cambria"/>
              </a:rPr>
              <a:t> </a:t>
            </a:r>
            <a:r>
              <a:rPr dirty="0" sz="2000" lang="en-US">
                <a:solidFill>
                  <a:srgbClr val="1B1B1B"/>
                </a:solidFill>
                <a:latin typeface="Cambria"/>
              </a:rPr>
              <a:t>(ii) regional injection – local epinephrine injection and </a:t>
            </a:r>
            <a:r>
              <a:rPr dirty="0" sz="2000" lang="en-US" smtClean="0">
                <a:solidFill>
                  <a:srgbClr val="1B1B1B"/>
                </a:solidFill>
                <a:latin typeface="Cambria"/>
              </a:rPr>
              <a:t>sclerotherapy</a:t>
            </a:r>
          </a:p>
          <a:p>
            <a:r>
              <a:rPr dirty="0" sz="2000" lang="en-US">
                <a:solidFill>
                  <a:srgbClr val="1B1B1B"/>
                </a:solidFill>
                <a:latin typeface="Cambria"/>
              </a:rPr>
              <a:t> </a:t>
            </a:r>
            <a:r>
              <a:rPr dirty="0" sz="2000" lang="en-US" smtClean="0">
                <a:solidFill>
                  <a:srgbClr val="1B1B1B"/>
                </a:solidFill>
                <a:latin typeface="Cambria"/>
              </a:rPr>
              <a:t>(</a:t>
            </a:r>
            <a:r>
              <a:rPr dirty="0" sz="2000" lang="en-US">
                <a:solidFill>
                  <a:srgbClr val="1B1B1B"/>
                </a:solidFill>
                <a:latin typeface="Cambria"/>
              </a:rPr>
              <a:t>iii) mechanical – banding and </a:t>
            </a:r>
            <a:r>
              <a:rPr dirty="0" sz="2000" lang="en-US" err="1" smtClean="0">
                <a:solidFill>
                  <a:srgbClr val="1B1B1B"/>
                </a:solidFill>
                <a:latin typeface="Cambria"/>
              </a:rPr>
              <a:t>hemoclip</a:t>
            </a:r>
            <a:endParaRPr dirty="0" sz="2000" lang="en-US" smtClean="0">
              <a:solidFill>
                <a:srgbClr val="1B1B1B"/>
              </a:solidFill>
              <a:latin typeface="Cambria"/>
            </a:endParaRPr>
          </a:p>
          <a:p>
            <a:pPr indent="-342900" marL="342900">
              <a:buFont typeface="Wingdings" panose="05000000000000000000" pitchFamily="2" charset="2"/>
              <a:buChar char="Ø"/>
            </a:pPr>
            <a:r>
              <a:rPr dirty="0" sz="2000" lang="en-US" smtClean="0"/>
              <a:t>Angiographic </a:t>
            </a:r>
            <a:r>
              <a:rPr dirty="0" sz="2000" lang="en-US"/>
              <a:t>embolization, </a:t>
            </a:r>
            <a:r>
              <a:rPr dirty="0" sz="2000" lang="en-US" smtClean="0"/>
              <a:t>or surgery .</a:t>
            </a:r>
            <a:endParaRPr dirty="0" sz="2000"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80" name=""/>
        <p:cNvGrpSpPr/>
        <p:nvPr/>
      </p:nvGrpSpPr>
      <p:grpSpPr>
        <a:xfrm>
          <a:off x="0" y="0"/>
          <a:ext cx="0" cy="0"/>
          <a:chOff x="0" y="0"/>
          <a:chExt cx="0" cy="0"/>
        </a:xfrm>
      </p:grpSpPr>
      <p:sp>
        <p:nvSpPr>
          <p:cNvPr id="1048746" name="مستطيل 2"/>
          <p:cNvSpPr/>
          <p:nvPr/>
        </p:nvSpPr>
        <p:spPr>
          <a:xfrm>
            <a:off x="664878" y="1556792"/>
            <a:ext cx="7776863" cy="2606040"/>
          </a:xfrm>
          <a:prstGeom prst="rect"/>
        </p:spPr>
        <p:txBody>
          <a:bodyPr wrap="square">
            <a:spAutoFit/>
          </a:bodyPr>
          <a:p>
            <a:pPr algn="ctr"/>
            <a:r>
              <a:rPr dirty="0" lang="ar-JO" smtClean="0"/>
              <a:t>‏</a:t>
            </a:r>
            <a:r>
              <a:rPr b="1" dirty="0" sz="2800" lang="ar-JO" smtClean="0">
                <a:latin typeface="AGA Arabesque" panose="05010101010101010101" pitchFamily="2" charset="2"/>
                <a:cs typeface="Akhbar MT" pitchFamily="2" charset="-78"/>
              </a:rPr>
              <a:t>ما </a:t>
            </a:r>
            <a:r>
              <a:rPr b="1" dirty="0" sz="2800" lang="ar-JO">
                <a:latin typeface="AGA Arabesque" panose="05010101010101010101" pitchFamily="2" charset="2"/>
                <a:cs typeface="Akhbar MT" pitchFamily="2" charset="-78"/>
              </a:rPr>
              <a:t>أعظم حظكم يا أهل غزة يوم القيامة حين تدخل عليكم الملائكة بإذن الله من كل باب ينادونكم، سلامٌ عليكم بما صبرتم فنِعم عُقبى الدار !!</a:t>
            </a:r>
          </a:p>
          <a:p>
            <a:pPr algn="ctr"/>
            <a:r>
              <a:rPr b="1" dirty="0" sz="2800" lang="ar-JO">
                <a:latin typeface="AGA Arabesque" panose="05010101010101010101" pitchFamily="2" charset="2"/>
                <a:cs typeface="Akhbar MT" pitchFamily="2" charset="-78"/>
              </a:rPr>
              <a:t>فيكون جوابكم بعدها، الحمد لله الذي أذهب عنا الحزن إن ربنا لغفور شكور، الذي أحلنا دار المقامة من فضله لا يمسنا فيها نصب ولا يمسنا فيها لغوب"</a:t>
            </a:r>
            <a:endParaRPr b="1" dirty="0" sz="2800" lang="en-US">
              <a:latin typeface="AGA Arabesque" panose="05010101010101010101" pitchFamily="2" charset="2"/>
              <a:cs typeface="Akhbar MT" pitchFamily="2" charset="-78"/>
            </a:endParaRPr>
          </a:p>
        </p:txBody>
      </p:sp>
      <p:sp>
        <p:nvSpPr>
          <p:cNvPr id="1048747" name="مستطيل 3"/>
          <p:cNvSpPr/>
          <p:nvPr/>
        </p:nvSpPr>
        <p:spPr>
          <a:xfrm>
            <a:off x="1240942" y="3933056"/>
            <a:ext cx="6624736" cy="929640"/>
          </a:xfrm>
          <a:prstGeom prst="rect"/>
        </p:spPr>
        <p:txBody>
          <a:bodyPr wrap="square">
            <a:spAutoFit/>
          </a:bodyPr>
          <a:p>
            <a:pPr algn="ctr"/>
            <a:r>
              <a:rPr b="1" dirty="0" sz="2800" lang="ar-JO">
                <a:cs typeface="Akhbar MT" pitchFamily="2" charset="-78"/>
              </a:rPr>
              <a:t>سلام على كل قلب كانت غزة في قلبه، سلام على كل إنسان لم </a:t>
            </a:r>
            <a:r>
              <a:rPr b="1" dirty="0" sz="2800" lang="ar-JO" smtClean="0">
                <a:cs typeface="Akhbar MT" pitchFamily="2" charset="-78"/>
              </a:rPr>
              <a:t>ينسانا</a:t>
            </a:r>
            <a:r>
              <a:rPr b="1" dirty="0" sz="2800" lang="en-US" smtClean="0">
                <a:cs typeface="Akhbar MT" pitchFamily="2" charset="-78"/>
              </a:rPr>
              <a:t> </a:t>
            </a:r>
            <a:endParaRPr b="1" dirty="0" sz="2800" lang="en-US">
              <a:cs typeface="Akhbar MT" pitchFamily="2" charset="-78"/>
            </a:endParaRPr>
          </a:p>
        </p:txBody>
      </p:sp>
      <p:sp>
        <p:nvSpPr>
          <p:cNvPr id="1048748" name="مربع نص 5"/>
          <p:cNvSpPr txBox="1"/>
          <p:nvPr/>
        </p:nvSpPr>
        <p:spPr>
          <a:xfrm>
            <a:off x="3149154" y="5157192"/>
            <a:ext cx="2808312" cy="1158240"/>
          </a:xfrm>
          <a:prstGeom prst="rect"/>
          <a:noFill/>
        </p:spPr>
        <p:txBody>
          <a:bodyPr rtlCol="0" wrap="square">
            <a:spAutoFit/>
          </a:bodyPr>
          <a:p>
            <a:pPr algn="ctr"/>
            <a:r>
              <a:rPr b="1" dirty="0" sz="3600" lang="ar-JO" smtClean="0">
                <a:latin typeface="Aldhabi" panose="01000000000000000000" pitchFamily="2" charset="-78"/>
                <a:cs typeface="Aldhabi" panose="01000000000000000000" pitchFamily="2" charset="-78"/>
              </a:rPr>
              <a:t>جهاد حلس ـ غزة </a:t>
            </a:r>
            <a:endParaRPr b="1" dirty="0" sz="3600" lang="en-US">
              <a:latin typeface="Aldhabi" panose="01000000000000000000" pitchFamily="2" charset="-78"/>
              <a:cs typeface="Aldhabi" panose="01000000000000000000" pitchFamily="2" charset="-7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97" name=""/>
        <p:cNvGrpSpPr/>
        <p:nvPr/>
      </p:nvGrpSpPr>
      <p:grpSpPr>
        <a:xfrm>
          <a:off x="0" y="0"/>
          <a:ext cx="0" cy="0"/>
          <a:chOff x="0" y="0"/>
          <a:chExt cx="0" cy="0"/>
        </a:xfrm>
      </p:grpSpPr>
      <p:sp>
        <p:nvSpPr>
          <p:cNvPr id="1048605" name="Title 1"/>
          <p:cNvSpPr>
            <a:spLocks noGrp="1"/>
          </p:cNvSpPr>
          <p:nvPr>
            <p:ph type="title"/>
          </p:nvPr>
        </p:nvSpPr>
        <p:spPr>
          <a:xfrm>
            <a:off x="468313" y="404813"/>
            <a:ext cx="8229600" cy="1143000"/>
          </a:xfrm>
        </p:spPr>
        <p:txBody>
          <a:bodyPr/>
          <a:p>
            <a:pPr eaLnBrk="1" hangingPunct="1"/>
            <a:r>
              <a:rPr lang="en-US"/>
              <a:t>Clinical Features </a:t>
            </a:r>
          </a:p>
        </p:txBody>
      </p:sp>
      <p:sp>
        <p:nvSpPr>
          <p:cNvPr id="1048606" name="Content Placeholder 2"/>
          <p:cNvSpPr>
            <a:spLocks noGrp="1"/>
          </p:cNvSpPr>
          <p:nvPr>
            <p:ph idx="1"/>
          </p:nvPr>
        </p:nvSpPr>
        <p:spPr>
          <a:xfrm>
            <a:off x="457200" y="1600200"/>
            <a:ext cx="8229600" cy="4997450"/>
          </a:xfrm>
        </p:spPr>
        <p:txBody>
          <a:bodyPr>
            <a:normAutofit fontScale="95652"/>
          </a:bodyPr>
          <a:p>
            <a:pPr algn="l" eaLnBrk="1" fontAlgn="auto" hangingPunct="1" indent="-274320" marL="274320" rtl="0">
              <a:spcAft>
                <a:spcPts val="0"/>
              </a:spcAft>
              <a:buClr>
                <a:schemeClr val="accent3"/>
              </a:buClr>
              <a:buFont typeface="Wingdings 2"/>
              <a:buChar char=""/>
            </a:pPr>
            <a:r>
              <a:rPr dirty="0" lang="en-US" err="1"/>
              <a:t>Hematemesis</a:t>
            </a:r>
            <a:r>
              <a:rPr dirty="0" lang="en-US"/>
              <a:t> </a:t>
            </a:r>
          </a:p>
          <a:p>
            <a:pPr algn="l" eaLnBrk="1" fontAlgn="auto" hangingPunct="1" indent="-246888" lvl="1" marL="640080" rtl="0">
              <a:spcAft>
                <a:spcPts val="0"/>
              </a:spcAft>
              <a:buFont typeface="Wingdings 2"/>
              <a:buChar char=""/>
            </a:pPr>
            <a:r>
              <a:rPr dirty="0" lang="en-US" err="1"/>
              <a:t>Vomitus</a:t>
            </a:r>
            <a:r>
              <a:rPr dirty="0" lang="en-US"/>
              <a:t> of red blood or “coffee-grounds” material.</a:t>
            </a:r>
          </a:p>
          <a:p>
            <a:pPr algn="l" eaLnBrk="1" fontAlgn="auto" hangingPunct="1" indent="-274320" marL="274320" rtl="0">
              <a:spcAft>
                <a:spcPts val="0"/>
              </a:spcAft>
              <a:buClr>
                <a:schemeClr val="accent3"/>
              </a:buClr>
              <a:buFont typeface="Wingdings 2"/>
              <a:buChar char=""/>
            </a:pPr>
            <a:r>
              <a:rPr dirty="0" lang="en-US" err="1"/>
              <a:t>Melena</a:t>
            </a:r>
            <a:r>
              <a:rPr dirty="0" lang="en-US"/>
              <a:t> </a:t>
            </a:r>
          </a:p>
          <a:p>
            <a:pPr algn="l" eaLnBrk="1" fontAlgn="auto" hangingPunct="1" indent="-246888" lvl="1" marL="640080" rtl="0">
              <a:spcAft>
                <a:spcPts val="0"/>
              </a:spcAft>
              <a:buFont typeface="Wingdings 2"/>
              <a:buChar char=""/>
            </a:pPr>
            <a:r>
              <a:rPr dirty="0" lang="en-US"/>
              <a:t>Black, tarry, foul-smelling stool.</a:t>
            </a:r>
          </a:p>
          <a:p>
            <a:pPr algn="l" eaLnBrk="1" fontAlgn="auto" hangingPunct="1" indent="-246888" lvl="1" marL="640080" rtl="0">
              <a:spcAft>
                <a:spcPts val="0"/>
              </a:spcAft>
              <a:buFont typeface="Wingdings 2"/>
              <a:buChar char=""/>
            </a:pPr>
            <a:r>
              <a:rPr dirty="0" lang="en-US"/>
              <a:t>At least 14 hours, 50-100ml of blood in </a:t>
            </a:r>
            <a:r>
              <a:rPr dirty="0" lang="en-US" err="1"/>
              <a:t>git</a:t>
            </a:r>
            <a:r>
              <a:rPr dirty="0" lang="en-US"/>
              <a:t> are required.</a:t>
            </a:r>
          </a:p>
          <a:p>
            <a:pPr algn="l" eaLnBrk="1" fontAlgn="auto" hangingPunct="1" indent="-274320" marL="274320" rtl="0">
              <a:spcAft>
                <a:spcPts val="0"/>
              </a:spcAft>
              <a:buClr>
                <a:schemeClr val="accent3"/>
              </a:buClr>
              <a:buFont typeface="Wingdings 2"/>
              <a:buChar char=""/>
            </a:pPr>
            <a:r>
              <a:rPr dirty="0" lang="en-US" err="1"/>
              <a:t>Hematochezia</a:t>
            </a:r>
            <a:r>
              <a:rPr dirty="0" lang="en-US"/>
              <a:t> </a:t>
            </a:r>
          </a:p>
          <a:p>
            <a:pPr algn="l" eaLnBrk="1" fontAlgn="auto" hangingPunct="1" indent="-246888" lvl="1" marL="640080" rtl="0">
              <a:spcAft>
                <a:spcPts val="0"/>
              </a:spcAft>
              <a:buFont typeface="Wingdings 2"/>
              <a:buChar char=""/>
            </a:pPr>
            <a:r>
              <a:rPr dirty="0" lang="en-US"/>
              <a:t>The passage of bright red or maroon blood from the rectum.</a:t>
            </a:r>
          </a:p>
          <a:p>
            <a:pPr algn="l" eaLnBrk="1" fontAlgn="auto" hangingPunct="1" indent="-246888" lvl="1" marL="640080" rtl="0">
              <a:spcAft>
                <a:spcPts val="0"/>
              </a:spcAft>
              <a:buFont typeface="Wingdings 2"/>
              <a:buChar char=""/>
            </a:pPr>
            <a:r>
              <a:rPr dirty="0" lang="en-US"/>
              <a:t>If it is the presenting symptom of UGIB, hemodynamic instability &amp; dropping hemoglobin. </a:t>
            </a:r>
          </a:p>
          <a:p>
            <a:pPr algn="l" eaLnBrk="1" fontAlgn="auto" hangingPunct="1" indent="-274320" marL="274320" rtl="0">
              <a:spcAft>
                <a:spcPts val="0"/>
              </a:spcAft>
              <a:buClr>
                <a:schemeClr val="accent3"/>
              </a:buClr>
              <a:buFont typeface="Wingdings 2"/>
              <a:buChar char=""/>
            </a:pPr>
            <a:r>
              <a:rPr dirty="0" lang="en-US"/>
              <a:t>Occult GI Bleeding</a:t>
            </a:r>
          </a:p>
          <a:p>
            <a:pPr algn="l" eaLnBrk="1" fontAlgn="auto" hangingPunct="1" indent="-246888" lvl="1" marL="640080" rtl="0">
              <a:spcAft>
                <a:spcPts val="0"/>
              </a:spcAft>
              <a:buFont typeface="Wingdings 2"/>
              <a:buChar char=""/>
            </a:pPr>
            <a:r>
              <a:rPr dirty="0" lang="en-US"/>
              <a:t>Slow chronic blood loss, asymptomatic detected by rectal examination or by positive fecal occult blood test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98" name=""/>
        <p:cNvGrpSpPr/>
        <p:nvPr/>
      </p:nvGrpSpPr>
      <p:grpSpPr>
        <a:xfrm>
          <a:off x="0" y="0"/>
          <a:ext cx="0" cy="0"/>
          <a:chOff x="0" y="0"/>
          <a:chExt cx="0" cy="0"/>
        </a:xfrm>
      </p:grpSpPr>
      <p:sp>
        <p:nvSpPr>
          <p:cNvPr id="1048607" name="Title 1"/>
          <p:cNvSpPr>
            <a:spLocks noGrp="1"/>
          </p:cNvSpPr>
          <p:nvPr>
            <p:ph type="title"/>
          </p:nvPr>
        </p:nvSpPr>
        <p:spPr/>
        <p:txBody>
          <a:bodyPr/>
          <a:p>
            <a:pPr eaLnBrk="1" hangingPunct="1"/>
            <a:r>
              <a:rPr lang="en-US"/>
              <a:t>Diagnosis</a:t>
            </a:r>
          </a:p>
        </p:txBody>
      </p:sp>
      <p:sp>
        <p:nvSpPr>
          <p:cNvPr id="1048608" name="Content Placeholder 2"/>
          <p:cNvSpPr>
            <a:spLocks noGrp="1"/>
          </p:cNvSpPr>
          <p:nvPr>
            <p:ph idx="1"/>
          </p:nvPr>
        </p:nvSpPr>
        <p:spPr>
          <a:xfrm>
            <a:off x="457200" y="1916113"/>
            <a:ext cx="8229600" cy="4389437"/>
          </a:xfrm>
        </p:spPr>
        <p:txBody>
          <a:bodyPr/>
          <a:p>
            <a:pPr algn="l" eaLnBrk="1" hangingPunct="1" rtl="0"/>
            <a:endParaRPr altLang="en-US" lang="en-US"/>
          </a:p>
          <a:p>
            <a:pPr algn="l" eaLnBrk="1" hangingPunct="1" rtl="0"/>
            <a:r>
              <a:rPr altLang="en-US" lang="en-US"/>
              <a:t>History</a:t>
            </a:r>
          </a:p>
          <a:p>
            <a:pPr algn="l" eaLnBrk="1" hangingPunct="1" rtl="0"/>
            <a:r>
              <a:rPr altLang="en-US" lang="en-US"/>
              <a:t>Physical examination</a:t>
            </a:r>
          </a:p>
          <a:p>
            <a:pPr algn="l" eaLnBrk="1" hangingPunct="1" rtl="0"/>
            <a:r>
              <a:rPr altLang="en-US" lang="en-US"/>
              <a:t>NGT Aspirate</a:t>
            </a:r>
          </a:p>
          <a:p>
            <a:pPr algn="l" eaLnBrk="1" hangingPunct="1" rtl="0"/>
            <a:r>
              <a:rPr altLang="en-US" b="1" i="1" lang="en-US" u="sng"/>
              <a:t>Endoscopy </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Concourse">
  <a:themeElements>
    <a:clrScheme name="Concourse">
      <a:dk1>
        <a:sysClr lastClr="000000" val="windowText"/>
      </a:dk1>
      <a:lt1>
        <a:sysClr lastClr="FFFFFF" val="window"/>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r="5400000" dist="38100" rotWithShape="0">
              <a:srgbClr val="000000">
                <a:alpha val="35000"/>
              </a:srgbClr>
            </a:outerShdw>
          </a:effectLst>
        </a:effectStyle>
        <a:effectStyle>
          <a:effectLst>
            <a:outerShdw blurRad="50800" dir="5400000" dist="38100" rotWithShape="0">
              <a:srgbClr val="000000">
                <a:alpha val="35000"/>
              </a:srgbClr>
            </a:outerShdw>
          </a:effectLst>
        </a:effectStyle>
        <a:effectStyle>
          <a:effectLst>
            <a:outerShdw blurRad="63500" dir="5400000" dist="38100" rotWithShape="0">
              <a:srgbClr val="000000">
                <a:alpha val="45000"/>
              </a:srgbClr>
            </a:outerShdw>
          </a:effectLst>
          <a:scene3d>
            <a:camera prst="orthographicFront" fov="0">
              <a:rot lat="0" lon="0" rev="0"/>
            </a:camera>
            <a:lightRig dir="t" rig="glow">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algn="tl" flip="none" sx="50000" sy="50000" tx="0" ty="0"/>
        </a:blipFill>
      </a:bgFillStyleLst>
    </a:fmtScheme>
  </a:themeElements>
</a:theme>
</file>

<file path=ppt/theme/theme2.xml><?xml version="1.0" encoding="utf-8"?>
<a:theme xmlns:a="http://schemas.openxmlformats.org/drawingml/2006/main" name="Urban">
  <a:themeElements>
    <a:clrScheme name="Urban">
      <a:dk1>
        <a:sysClr lastClr="000000" val="windowText"/>
      </a:dk1>
      <a:lt1>
        <a:sysClr lastClr="FFFFFF" val="window"/>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r="5400000" dist="25400" rotWithShape="0">
              <a:srgbClr val="000000">
                <a:alpha val="40000"/>
              </a:srgbClr>
            </a:outerShdw>
          </a:effectLst>
        </a:effectStyle>
        <a:effectStyle>
          <a:effectLst>
            <a:outerShdw blurRad="50800" dir="5400000" dist="25400" rotWithShape="0">
              <a:srgbClr val="000000">
                <a:alpha val="45000"/>
              </a:srgbClr>
            </a:outerShdw>
          </a:effectLst>
        </a:effectStyle>
        <a:effectStyle>
          <a:effectLst>
            <a:outerShdw blurRad="50800" dir="5400000" dist="25400" rotWithShape="0">
              <a:srgbClr val="000000">
                <a:alpha val="45000"/>
              </a:srgbClr>
            </a:outerShdw>
          </a:effectLst>
          <a:scene3d>
            <a:camera prst="orthographicFront" fov="0">
              <a:rot lat="0" lon="0" rev="0"/>
            </a:camera>
            <a:lightRig dir="t" rig="fla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shade val="30000"/>
                <a:satMod val="175000"/>
              </a:schemeClr>
            </a:gs>
            <a:gs pos="60000">
              <a:schemeClr val="phClr">
                <a:shade val="38000"/>
                <a:satMod val="175000"/>
              </a:schemeClr>
            </a:gs>
            <a:gs pos="100000">
              <a:schemeClr val="phClr">
                <a:tint val="80000"/>
                <a:satMod val="250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algn="tl" flip="none" sx="80000" sy="80000" tx="0" ty="0"/>
        </a:blipFill>
      </a:bgFillStyleLst>
    </a:fmtScheme>
  </a:themeElements>
</a:theme>
</file>

<file path=ppt/theme/theme3.xml><?xml version="1.0" encoding="utf-8"?>
<a:theme xmlns:a="http://schemas.openxmlformats.org/drawingml/2006/main"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Override1.xml><?xml version="1.0" encoding="utf-8"?>
<a:themeOverride xmlns:a="http://schemas.openxmlformats.org/drawingml/2006/main">
  <a:clrScheme name="Concourse">
    <a:dk1>
      <a:sysClr lastClr="000000" val="windowText"/>
    </a:dk1>
    <a:lt1>
      <a:sysClr lastClr="FFFFFF" val="window"/>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lastClr="000000" val="windowText"/>
    </a:dk1>
    <a:lt1>
      <a:sysClr lastClr="FFFFFF" val="window"/>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lastClr="000000" val="windowText"/>
    </a:dk1>
    <a:lt1>
      <a:sysClr lastClr="FFFFFF" val="window"/>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lastClr="000000" val="windowText"/>
    </a:dk1>
    <a:lt1>
      <a:sysClr lastClr="FFFFFF" val="window"/>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Application>Microsoft Office PowerPoint</Application>
  <ScaleCrop>0</ScaleCrop>
  <LinksUpToDate>0</LinksUpToDate>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itle>Upper GI Bleeding</dc:title>
  <dc:creator>Ahmad Ziad Mahadeen</dc:creator>
  <cp:lastModifiedBy>almonther</cp:lastModifiedBy>
  <dcterms:created xsi:type="dcterms:W3CDTF">٢٠١٢-١٠-١٣T١٤:٤٦:١٢Z</dcterms:created>
  <dcterms:modified xsi:type="dcterms:W3CDTF">٢٠٢٤-١٠-٢٤T٠٨:٣٣:٤٤Z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b10f1c7f773241529c48bfebb0caf87e</vt:lpwstr>
  </property>
</Properties>
</file>