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303" r:id="rId6"/>
    <p:sldId id="279" r:id="rId7"/>
    <p:sldId id="280" r:id="rId8"/>
    <p:sldId id="298" r:id="rId9"/>
    <p:sldId id="274" r:id="rId10"/>
    <p:sldId id="304" r:id="rId11"/>
    <p:sldId id="305" r:id="rId12"/>
    <p:sldId id="270" r:id="rId13"/>
    <p:sldId id="302" r:id="rId14"/>
    <p:sldId id="273" r:id="rId15"/>
    <p:sldId id="301" r:id="rId16"/>
    <p:sldId id="281" r:id="rId17"/>
    <p:sldId id="277" r:id="rId18"/>
    <p:sldId id="278" r:id="rId19"/>
    <p:sldId id="287" r:id="rId20"/>
    <p:sldId id="288" r:id="rId21"/>
    <p:sldId id="289" r:id="rId22"/>
    <p:sldId id="300" r:id="rId23"/>
    <p:sldId id="259" r:id="rId24"/>
    <p:sldId id="282" r:id="rId25"/>
    <p:sldId id="283" r:id="rId26"/>
    <p:sldId id="284" r:id="rId27"/>
    <p:sldId id="285" r:id="rId28"/>
    <p:sldId id="2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97" autoAdjust="0"/>
    <p:restoredTop sz="94660"/>
  </p:normalViewPr>
  <p:slideViewPr>
    <p:cSldViewPr snapToGrid="0">
      <p:cViewPr>
        <p:scale>
          <a:sx n="68" d="100"/>
          <a:sy n="68" d="100"/>
        </p:scale>
        <p:origin x="-106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12/23/20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GB" smtClean="0"/>
              <a:t>23/12/2020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8F2A-B3D4-43F2-B39B-CD77F64A195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06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901450"/>
            <a:ext cx="10607040" cy="701731"/>
          </a:xfrm>
        </p:spPr>
        <p:txBody>
          <a:bodyPr/>
          <a:lstStyle/>
          <a:p>
            <a:r>
              <a:rPr lang="en-US" dirty="0"/>
              <a:t>Hemodynamic Disorders III</a:t>
            </a:r>
            <a:endParaRPr lang="en-GB" dirty="0"/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71" y="5767225"/>
            <a:ext cx="9144000" cy="480131"/>
          </a:xfrm>
        </p:spPr>
        <p:txBody>
          <a:bodyPr/>
          <a:lstStyle/>
          <a:p>
            <a:r>
              <a:rPr lang="en-GB" sz="2800" b="1" dirty="0"/>
              <a:t> Haemostasis (</a:t>
            </a:r>
            <a:r>
              <a:rPr lang="en-GB" sz="2000" b="1" dirty="0"/>
              <a:t>coagulation factors and endothelium</a:t>
            </a:r>
            <a:r>
              <a:rPr lang="en-GB" sz="2800" b="1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50105" y="5802923"/>
            <a:ext cx="2855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Ghadeer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Hayel</a:t>
            </a:r>
            <a:r>
              <a:rPr lang="en-US" b="1" dirty="0">
                <a:solidFill>
                  <a:srgbClr val="7030A0"/>
                </a:solidFill>
              </a:rPr>
              <a:t>, MD</a:t>
            </a:r>
          </a:p>
          <a:p>
            <a:r>
              <a:rPr lang="en-US" b="1" dirty="0" err="1">
                <a:solidFill>
                  <a:srgbClr val="7030A0"/>
                </a:solidFill>
              </a:rPr>
              <a:t>Histopathologist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8" b="225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FFB9D38-CDF6-45F7-A615-007F303B1A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9631" y="3563815"/>
            <a:ext cx="3880338" cy="2567355"/>
          </a:xfrm>
        </p:spPr>
        <p:txBody>
          <a:bodyPr/>
          <a:lstStyle/>
          <a:p>
            <a:pPr>
              <a:spcBef>
                <a:spcPts val="800"/>
              </a:spcBef>
              <a:buClr>
                <a:srgbClr val="FFCC00"/>
              </a:buClr>
              <a:buSzPct val="70000"/>
              <a:defRPr/>
            </a:pPr>
            <a:r>
              <a:rPr lang="en-US" sz="1600" b="1" dirty="0" err="1">
                <a:solidFill>
                  <a:schemeClr val="accent2"/>
                </a:solidFill>
              </a:rPr>
              <a:t>Xa</a:t>
            </a:r>
            <a:r>
              <a:rPr lang="en-US" sz="1600" b="1" dirty="0">
                <a:solidFill>
                  <a:schemeClr val="accent2"/>
                </a:solidFill>
              </a:rPr>
              <a:t> with V, Calcium and phospholipid convert </a:t>
            </a:r>
            <a:r>
              <a:rPr lang="en-US" sz="1600" b="1" dirty="0" err="1">
                <a:solidFill>
                  <a:schemeClr val="accent2"/>
                </a:solidFill>
              </a:rPr>
              <a:t>prothrombin</a:t>
            </a:r>
            <a:r>
              <a:rPr lang="en-US" sz="1600" b="1" dirty="0">
                <a:solidFill>
                  <a:schemeClr val="accent2"/>
                </a:solidFill>
              </a:rPr>
              <a:t> (II) to thrombin (</a:t>
            </a:r>
            <a:r>
              <a:rPr lang="en-US" sz="1600" b="1" dirty="0" err="1">
                <a:solidFill>
                  <a:schemeClr val="accent2"/>
                </a:solidFill>
              </a:rPr>
              <a:t>IIa</a:t>
            </a:r>
            <a:r>
              <a:rPr lang="en-US" sz="1600" b="1" dirty="0">
                <a:solidFill>
                  <a:schemeClr val="accent2"/>
                </a:solidFill>
              </a:rPr>
              <a:t>)</a:t>
            </a:r>
          </a:p>
          <a:p>
            <a:pPr>
              <a:spcBef>
                <a:spcPts val="800"/>
              </a:spcBef>
              <a:buClr>
                <a:srgbClr val="FFCC00"/>
              </a:buClr>
              <a:buSzPct val="70000"/>
              <a:defRPr/>
            </a:pPr>
            <a:r>
              <a:rPr lang="en-US" sz="1600" b="1" dirty="0">
                <a:solidFill>
                  <a:schemeClr val="accent2"/>
                </a:solidFill>
              </a:rPr>
              <a:t>“</a:t>
            </a:r>
            <a:r>
              <a:rPr lang="en-US" sz="1600" b="1" dirty="0" err="1">
                <a:solidFill>
                  <a:schemeClr val="accent2"/>
                </a:solidFill>
              </a:rPr>
              <a:t>Prothrombinase</a:t>
            </a:r>
            <a:r>
              <a:rPr lang="en-US" sz="1600" b="1" dirty="0">
                <a:solidFill>
                  <a:schemeClr val="accent2"/>
                </a:solidFill>
              </a:rPr>
              <a:t> complex” occurs on platelet surface</a:t>
            </a:r>
          </a:p>
          <a:p>
            <a:pPr>
              <a:spcBef>
                <a:spcPts val="800"/>
              </a:spcBef>
              <a:buClr>
                <a:srgbClr val="FFCC00"/>
              </a:buClr>
              <a:buSzPct val="70000"/>
              <a:defRPr/>
            </a:pPr>
            <a:r>
              <a:rPr lang="en-US" sz="1600" b="1" dirty="0">
                <a:solidFill>
                  <a:schemeClr val="accent2"/>
                </a:solidFill>
              </a:rPr>
              <a:t>Thrombin has many substrates both </a:t>
            </a:r>
            <a:r>
              <a:rPr lang="en-US" sz="1600" b="1" dirty="0" err="1">
                <a:solidFill>
                  <a:schemeClr val="accent2"/>
                </a:solidFill>
              </a:rPr>
              <a:t>procoagulant</a:t>
            </a:r>
            <a:r>
              <a:rPr lang="en-US" sz="1600" b="1" dirty="0">
                <a:solidFill>
                  <a:schemeClr val="accent2"/>
                </a:solidFill>
              </a:rPr>
              <a:t> ( positive feedback loop) and anticoagulant ( negative feedback)</a:t>
            </a:r>
            <a:endParaRPr lang="en-US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6FB540F0-2ABD-4D9C-AA51-A68864DD7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25816" y="3508856"/>
            <a:ext cx="3845170" cy="2106498"/>
          </a:xfrm>
        </p:spPr>
        <p:txBody>
          <a:bodyPr/>
          <a:lstStyle/>
          <a:p>
            <a:pPr>
              <a:spcBef>
                <a:spcPts val="800"/>
              </a:spcBef>
              <a:buClr>
                <a:srgbClr val="FFCC00"/>
              </a:buClr>
              <a:buSzPct val="70000"/>
              <a:defRPr/>
            </a:pPr>
            <a:r>
              <a:rPr lang="en-US" sz="1600" b="1" dirty="0">
                <a:solidFill>
                  <a:schemeClr val="accent3"/>
                </a:solidFill>
              </a:rPr>
              <a:t>Precipitating event is exposure of tissue factor to blood</a:t>
            </a:r>
          </a:p>
          <a:p>
            <a:pPr>
              <a:spcBef>
                <a:spcPts val="800"/>
              </a:spcBef>
              <a:buClr>
                <a:srgbClr val="FFCC00"/>
              </a:buClr>
              <a:buSzPct val="70000"/>
              <a:defRPr/>
            </a:pPr>
            <a:r>
              <a:rPr lang="en-US" sz="1600" b="1" dirty="0">
                <a:solidFill>
                  <a:schemeClr val="accent3"/>
                </a:solidFill>
              </a:rPr>
              <a:t>Tissue factor is a membrane protein which acts as cofactor for </a:t>
            </a:r>
            <a:r>
              <a:rPr lang="en-US" sz="1600" b="1" dirty="0" err="1">
                <a:solidFill>
                  <a:schemeClr val="accent3"/>
                </a:solidFill>
              </a:rPr>
              <a:t>VIIa</a:t>
            </a:r>
            <a:endParaRPr lang="en-US" sz="1600" b="1" dirty="0">
              <a:solidFill>
                <a:schemeClr val="accent3"/>
              </a:solidFill>
            </a:endParaRPr>
          </a:p>
          <a:p>
            <a:pPr>
              <a:spcBef>
                <a:spcPts val="800"/>
              </a:spcBef>
              <a:buClr>
                <a:srgbClr val="FFCC00"/>
              </a:buClr>
              <a:buSzPct val="70000"/>
              <a:defRPr/>
            </a:pPr>
            <a:r>
              <a:rPr lang="en-US" sz="1600" b="1" dirty="0">
                <a:solidFill>
                  <a:schemeClr val="accent3"/>
                </a:solidFill>
              </a:rPr>
              <a:t>Phospholipid, tissue factor and </a:t>
            </a:r>
            <a:r>
              <a:rPr lang="en-US" sz="1600" b="1" dirty="0" err="1">
                <a:solidFill>
                  <a:schemeClr val="accent3"/>
                </a:solidFill>
              </a:rPr>
              <a:t>VIIa</a:t>
            </a:r>
            <a:r>
              <a:rPr lang="en-US" sz="1600" b="1" dirty="0">
                <a:solidFill>
                  <a:schemeClr val="accent3"/>
                </a:solidFill>
              </a:rPr>
              <a:t> cleaves X </a:t>
            </a:r>
            <a:r>
              <a:rPr lang="en-US" sz="1600" b="1" dirty="0">
                <a:solidFill>
                  <a:schemeClr val="accent3"/>
                </a:solidFill>
                <a:sym typeface="Wingdings" pitchFamily="2" charset="2"/>
              </a:rPr>
              <a:t> </a:t>
            </a:r>
            <a:r>
              <a:rPr lang="en-US" sz="1600" b="1" dirty="0" err="1">
                <a:solidFill>
                  <a:schemeClr val="accent3"/>
                </a:solidFill>
              </a:rPr>
              <a:t>Xa</a:t>
            </a:r>
            <a:r>
              <a:rPr lang="en-US" sz="1600" b="1" dirty="0">
                <a:solidFill>
                  <a:schemeClr val="accent3"/>
                </a:solidFill>
              </a:rPr>
              <a:t> 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ar-SA" sz="1600" b="1" dirty="0">
              <a:solidFill>
                <a:schemeClr val="accent3"/>
              </a:solidFill>
            </a:endParaRPr>
          </a:p>
          <a:p>
            <a:pPr marL="228600" lvl="1">
              <a:spcBef>
                <a:spcPts val="0"/>
              </a:spcBef>
              <a:spcAft>
                <a:spcPts val="600"/>
              </a:spcAft>
            </a:pPr>
            <a:endParaRPr lang="en-US" altLang="ar-SA" sz="1600" b="1" dirty="0">
              <a:solidFill>
                <a:schemeClr val="accent3"/>
              </a:solidFill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0FF0889-3DA9-4826-A04E-4A4BD4C04C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59262" y="3210658"/>
            <a:ext cx="3763108" cy="3036276"/>
          </a:xfrm>
        </p:spPr>
        <p:txBody>
          <a:bodyPr/>
          <a:lstStyle/>
          <a:p>
            <a:pPr>
              <a:spcBef>
                <a:spcPts val="800"/>
              </a:spcBef>
              <a:buClr>
                <a:srgbClr val="FFCC00"/>
              </a:buClr>
              <a:buSzPct val="70000"/>
            </a:pPr>
            <a:r>
              <a:rPr lang="en-US" altLang="en-US" sz="1600" b="1" dirty="0">
                <a:solidFill>
                  <a:schemeClr val="accent5">
                    <a:lumMod val="75000"/>
                  </a:schemeClr>
                </a:solidFill>
              </a:rPr>
              <a:t>Independent of VII</a:t>
            </a:r>
          </a:p>
          <a:p>
            <a:pPr>
              <a:spcBef>
                <a:spcPts val="800"/>
              </a:spcBef>
              <a:buClr>
                <a:srgbClr val="FFCC00"/>
              </a:buClr>
              <a:buSzPct val="70000"/>
            </a:pPr>
            <a:r>
              <a:rPr lang="en-US" altLang="en-US" sz="1600" b="1" dirty="0">
                <a:solidFill>
                  <a:schemeClr val="accent5">
                    <a:lumMod val="75000"/>
                  </a:schemeClr>
                </a:solidFill>
              </a:rPr>
              <a:t>Contact activation of XII activates XI</a:t>
            </a:r>
          </a:p>
          <a:p>
            <a:pPr>
              <a:spcBef>
                <a:spcPts val="800"/>
              </a:spcBef>
              <a:buSzPct val="70000"/>
            </a:pPr>
            <a:r>
              <a:rPr lang="en-US" altLang="en-US" sz="1600" b="1" dirty="0">
                <a:solidFill>
                  <a:schemeClr val="accent5">
                    <a:lumMod val="75000"/>
                  </a:schemeClr>
                </a:solidFill>
              </a:rPr>
              <a:t>In lab =contact to negatively charged surfaces (kaolin, </a:t>
            </a:r>
            <a:r>
              <a:rPr lang="en-US" altLang="en-US" sz="1600" b="1" dirty="0" err="1">
                <a:solidFill>
                  <a:schemeClr val="accent5">
                    <a:lumMod val="75000"/>
                  </a:schemeClr>
                </a:solidFill>
              </a:rPr>
              <a:t>celite</a:t>
            </a:r>
            <a:r>
              <a:rPr lang="en-US" altLang="en-US" sz="1600" b="1" dirty="0">
                <a:solidFill>
                  <a:schemeClr val="accent5">
                    <a:lumMod val="75000"/>
                  </a:schemeClr>
                </a:solidFill>
              </a:rPr>
              <a:t>, silica)</a:t>
            </a:r>
          </a:p>
          <a:p>
            <a:pPr>
              <a:spcBef>
                <a:spcPts val="800"/>
              </a:spcBef>
              <a:buClr>
                <a:srgbClr val="FFCC00"/>
              </a:buClr>
              <a:buSzPct val="70000"/>
            </a:pPr>
            <a:r>
              <a:rPr lang="en-US" altLang="en-US" sz="1600" b="1" dirty="0" err="1">
                <a:solidFill>
                  <a:schemeClr val="accent5">
                    <a:lumMod val="75000"/>
                  </a:schemeClr>
                </a:solidFill>
              </a:rPr>
              <a:t>XIa</a:t>
            </a:r>
            <a:r>
              <a:rPr lang="en-US" altLang="en-US" sz="1600" b="1" dirty="0">
                <a:solidFill>
                  <a:schemeClr val="accent5">
                    <a:lumMod val="75000"/>
                  </a:schemeClr>
                </a:solidFill>
              </a:rPr>
              <a:t> activates IX</a:t>
            </a:r>
          </a:p>
          <a:p>
            <a:pPr>
              <a:spcBef>
                <a:spcPts val="800"/>
              </a:spcBef>
              <a:buClr>
                <a:srgbClr val="FFCC00"/>
              </a:buClr>
              <a:buSzPct val="70000"/>
            </a:pPr>
            <a:r>
              <a:rPr lang="en-US" altLang="en-US" sz="1600" b="1" dirty="0" err="1">
                <a:solidFill>
                  <a:schemeClr val="accent5">
                    <a:lumMod val="75000"/>
                  </a:schemeClr>
                </a:solidFill>
              </a:rPr>
              <a:t>IXa</a:t>
            </a:r>
            <a:r>
              <a:rPr lang="en-US" altLang="en-US" sz="1600" b="1" dirty="0">
                <a:solidFill>
                  <a:schemeClr val="accent5">
                    <a:lumMod val="75000"/>
                  </a:schemeClr>
                </a:solidFill>
              </a:rPr>
              <a:t> with VIII can activate X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769" y="1576387"/>
            <a:ext cx="2719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Common pathway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1636106"/>
            <a:ext cx="271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3"/>
                </a:solidFill>
              </a:rPr>
              <a:t>Extrinsic pathway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93723" y="1651524"/>
            <a:ext cx="2719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>
                <a:srgbClr val="FFCC00"/>
              </a:buClr>
              <a:buSzPct val="70000"/>
            </a:pPr>
            <a:r>
              <a:rPr lang="en-US" altLang="en-US" sz="2000" b="1" dirty="0">
                <a:solidFill>
                  <a:schemeClr val="accent5">
                    <a:lumMod val="75000"/>
                  </a:schemeClr>
                </a:solidFill>
              </a:rPr>
              <a:t>Intrinsic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pathway</a:t>
            </a:r>
          </a:p>
        </p:txBody>
      </p:sp>
    </p:spTree>
    <p:extLst>
      <p:ext uri="{BB962C8B-B14F-4D97-AF65-F5344CB8AC3E}">
        <p14:creationId xmlns:p14="http://schemas.microsoft.com/office/powerpoint/2010/main" val="3085566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01" y="154746"/>
            <a:ext cx="11456089" cy="628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6315" y="1463040"/>
            <a:ext cx="11112639" cy="4770098"/>
          </a:xfrm>
        </p:spPr>
        <p:txBody>
          <a:bodyPr/>
          <a:lstStyle/>
          <a:p>
            <a:r>
              <a:rPr lang="en-US" sz="2000" b="1" dirty="0"/>
              <a:t>Deficiencies of factors V, VIII, IX, X and VII are associated with moderate to severe bleeding disorders.</a:t>
            </a:r>
          </a:p>
          <a:p>
            <a:r>
              <a:rPr lang="en-US" sz="2000" b="1" dirty="0" err="1"/>
              <a:t>Prothrombin</a:t>
            </a:r>
            <a:r>
              <a:rPr lang="en-US" sz="2000" dirty="0"/>
              <a:t> deficiency is likely </a:t>
            </a:r>
            <a:r>
              <a:rPr lang="en-US" sz="2000" b="1" dirty="0"/>
              <a:t>incompatible with life</a:t>
            </a:r>
            <a:r>
              <a:rPr lang="en-US" sz="2000" dirty="0"/>
              <a:t>. </a:t>
            </a:r>
          </a:p>
          <a:p>
            <a:r>
              <a:rPr lang="en-US" sz="2000" dirty="0"/>
              <a:t>In contrast, </a:t>
            </a:r>
            <a:r>
              <a:rPr lang="en-US" sz="2000" b="1" dirty="0"/>
              <a:t>factor XI deficiency </a:t>
            </a:r>
            <a:r>
              <a:rPr lang="en-US" sz="2000" dirty="0"/>
              <a:t>is only associated with </a:t>
            </a:r>
            <a:r>
              <a:rPr lang="en-US" sz="2000" b="1" dirty="0"/>
              <a:t>mild bleeding,</a:t>
            </a:r>
            <a:r>
              <a:rPr lang="en-US" sz="2000" dirty="0"/>
              <a:t> and individuals with </a:t>
            </a:r>
            <a:r>
              <a:rPr lang="en-US" sz="2000" b="1" dirty="0"/>
              <a:t>factor XII deficiency do not bleed </a:t>
            </a:r>
            <a:r>
              <a:rPr lang="en-US" sz="2000" dirty="0"/>
              <a:t>and in fact may be susceptible to thrombosis. </a:t>
            </a:r>
          </a:p>
          <a:p>
            <a:r>
              <a:rPr lang="en-US" sz="2000" dirty="0"/>
              <a:t>Based on the effects of various factor deficiencies in humans, it is believed that</a:t>
            </a:r>
            <a:r>
              <a:rPr lang="en-US" sz="2000" b="1" dirty="0"/>
              <a:t>, in vivo, factor </a:t>
            </a:r>
            <a:r>
              <a:rPr lang="en-US" sz="2000" b="1" dirty="0" err="1"/>
              <a:t>VIIa</a:t>
            </a:r>
            <a:r>
              <a:rPr lang="en-US" sz="2000" b="1" dirty="0"/>
              <a:t>/tissue factor</a:t>
            </a:r>
            <a:r>
              <a:rPr lang="en-US" sz="2000" dirty="0"/>
              <a:t> </a:t>
            </a:r>
            <a:r>
              <a:rPr lang="en-US" sz="2000" b="1" dirty="0"/>
              <a:t>complex is the most important activator of factor IX and that factor </a:t>
            </a:r>
            <a:r>
              <a:rPr lang="en-US" sz="2000" b="1" dirty="0" err="1"/>
              <a:t>IXa</a:t>
            </a:r>
            <a:r>
              <a:rPr lang="en-US" sz="2000" b="1" dirty="0"/>
              <a:t>/factor </a:t>
            </a:r>
            <a:r>
              <a:rPr lang="en-US" sz="2000" b="1" dirty="0" err="1"/>
              <a:t>VIIIa</a:t>
            </a:r>
            <a:r>
              <a:rPr lang="en-US" sz="2000" b="1" dirty="0"/>
              <a:t> complex is the most important activator of factor X</a:t>
            </a:r>
            <a:r>
              <a:rPr lang="en-US" sz="2000" dirty="0"/>
              <a:t>. </a:t>
            </a:r>
          </a:p>
          <a:p>
            <a:r>
              <a:rPr lang="en-US" sz="2000" dirty="0"/>
              <a:t>The mild bleeding tendency seen in patients with factor XI deficiency is likely explained by the ability of thrombin to activate factor XI (as well as factors V and VIII), a feedback mechanism that amplifies the coagulation cascade.</a:t>
            </a:r>
          </a:p>
        </p:txBody>
      </p:sp>
    </p:spTree>
    <p:extLst>
      <p:ext uri="{BB962C8B-B14F-4D97-AF65-F5344CB8AC3E}">
        <p14:creationId xmlns:p14="http://schemas.microsoft.com/office/powerpoint/2010/main" val="1701346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www.omicsonline.org/articles-images/2157-7412-S1-005-g001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39" y="234462"/>
            <a:ext cx="9111762" cy="599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0843" y="6386732"/>
            <a:ext cx="1010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https://www.omicsonline.org/articles-images/2157-7412-S1-005-g001.html</a:t>
            </a:r>
          </a:p>
        </p:txBody>
      </p:sp>
    </p:spTree>
    <p:extLst>
      <p:ext uri="{BB962C8B-B14F-4D97-AF65-F5344CB8AC3E}">
        <p14:creationId xmlns:p14="http://schemas.microsoft.com/office/powerpoint/2010/main" val="155136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66076"/>
            <a:ext cx="5170715" cy="1144929"/>
          </a:xfrm>
        </p:spPr>
        <p:txBody>
          <a:bodyPr/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Thrombin</a:t>
            </a:r>
            <a:br>
              <a:rPr lang="en-US" sz="4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7FDC6DC-D5D3-413E-A73C-6CC86E9646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906" y="1038540"/>
            <a:ext cx="5045529" cy="334508"/>
          </a:xfrm>
        </p:spPr>
        <p:txBody>
          <a:bodyPr/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factor </a:t>
            </a:r>
            <a:r>
              <a:rPr lang="en-US" sz="1800" dirty="0" err="1">
                <a:solidFill>
                  <a:schemeClr val="accent2">
                    <a:lumMod val="75000"/>
                  </a:schemeClr>
                </a:solidFill>
              </a:rPr>
              <a:t>IIa</a:t>
            </a:r>
            <a:endParaRPr lang="da-DK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6737" y="2807107"/>
            <a:ext cx="5405085" cy="3561943"/>
          </a:xfrm>
        </p:spPr>
        <p:txBody>
          <a:bodyPr/>
          <a:lstStyle/>
          <a:p>
            <a:r>
              <a:rPr lang="en-US" sz="2400" dirty="0">
                <a:latin typeface="Comic Sans MS" pitchFamily="66" charset="0"/>
              </a:rPr>
              <a:t>Among the coagulation factors, thrombin is the most important, because its various enzymatic activities control diverse aspects of hemostasis and link clotting to inflammation and repair. 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14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23" y="311727"/>
            <a:ext cx="6160452" cy="580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67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" y="230217"/>
            <a:ext cx="11174186" cy="1588127"/>
          </a:xfrm>
        </p:spPr>
        <p:txBody>
          <a:bodyPr/>
          <a:lstStyle/>
          <a:p>
            <a:r>
              <a:rPr lang="en-US" dirty="0"/>
              <a:t>Among thrombin’s most important</a:t>
            </a:r>
            <a:br>
              <a:rPr lang="en-US" dirty="0"/>
            </a:br>
            <a:r>
              <a:rPr lang="en-US" dirty="0"/>
              <a:t>activities: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5" y="1463040"/>
            <a:ext cx="10869385" cy="47700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• </a:t>
            </a:r>
            <a:r>
              <a:rPr lang="en-US" sz="2000" b="1" i="1" dirty="0"/>
              <a:t>Conversion of fibrinogen into crosslinked fibrin</a:t>
            </a:r>
            <a:r>
              <a:rPr lang="en-US" sz="2000" dirty="0"/>
              <a:t> </a:t>
            </a:r>
            <a:r>
              <a:rPr lang="en-US" sz="2000" b="1" dirty="0"/>
              <a:t>monomers, directly,</a:t>
            </a:r>
            <a:r>
              <a:rPr lang="en-US" sz="2000" dirty="0"/>
              <a:t> that polymerize into an insoluble fibril.</a:t>
            </a:r>
          </a:p>
          <a:p>
            <a:r>
              <a:rPr lang="en-US" sz="2000" b="1" dirty="0"/>
              <a:t>Amplifies the coagulation process</a:t>
            </a:r>
            <a:r>
              <a:rPr lang="en-US" sz="2000" dirty="0"/>
              <a:t>, not only by activating factor XI, but also by activating two critical </a:t>
            </a:r>
            <a:r>
              <a:rPr lang="en-US" sz="2000" b="1" dirty="0"/>
              <a:t>cofactors factors V and VIII</a:t>
            </a:r>
            <a:r>
              <a:rPr lang="en-US" sz="2000" dirty="0"/>
              <a:t>. It also stabilizes the secondary hemostatic plug by activating </a:t>
            </a:r>
            <a:r>
              <a:rPr lang="en-US" sz="2000" b="1" dirty="0"/>
              <a:t>factor XIII</a:t>
            </a:r>
            <a:r>
              <a:rPr lang="en-US" sz="2000" dirty="0"/>
              <a:t>, which covalently crosslinks fibrin.</a:t>
            </a:r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b="1" i="1" dirty="0"/>
              <a:t>Platelet activation</a:t>
            </a:r>
            <a:r>
              <a:rPr lang="en-US" sz="2000" dirty="0"/>
              <a:t>. Thrombin is a potent inducer of platelet activation and aggregation through </a:t>
            </a:r>
            <a:r>
              <a:rPr lang="en-US" sz="2000" b="1" dirty="0"/>
              <a:t>its ability to activate PARs </a:t>
            </a:r>
            <a:r>
              <a:rPr lang="en-US" sz="2000" dirty="0"/>
              <a:t>(protease-activated receptors)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b="1" i="1" dirty="0" err="1"/>
              <a:t>Proinflammatory</a:t>
            </a:r>
            <a:r>
              <a:rPr lang="en-US" sz="2000" b="1" i="1" dirty="0"/>
              <a:t> effects</a:t>
            </a:r>
            <a:r>
              <a:rPr lang="en-US" sz="2000" dirty="0"/>
              <a:t>. PARs also are expressed on inflammatory cells, endothelium, &amp; other cell types, so activation of these receptors mediate </a:t>
            </a:r>
            <a:r>
              <a:rPr lang="en-US" sz="2000" dirty="0" err="1"/>
              <a:t>proinflammatory</a:t>
            </a:r>
            <a:r>
              <a:rPr lang="en-US" sz="2000" dirty="0"/>
              <a:t> effects that contribute to tissue repair and angiogenesis.</a:t>
            </a:r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b="1" i="1" dirty="0"/>
              <a:t>Anti-coagulant effects:</a:t>
            </a:r>
            <a:r>
              <a:rPr lang="en-US" sz="2000" i="1" dirty="0"/>
              <a:t> in </a:t>
            </a:r>
            <a:r>
              <a:rPr lang="en-US" sz="2000" dirty="0"/>
              <a:t>normal endothelium, changes from a </a:t>
            </a:r>
            <a:r>
              <a:rPr lang="en-US" sz="2000" dirty="0" err="1"/>
              <a:t>procoagulant</a:t>
            </a:r>
            <a:r>
              <a:rPr lang="en-US" sz="2000" dirty="0"/>
              <a:t> to an anticoagulant (prevents clots from extending beyond the site of the vascular injury).</a:t>
            </a:r>
          </a:p>
        </p:txBody>
      </p:sp>
    </p:spTree>
    <p:extLst>
      <p:ext uri="{BB962C8B-B14F-4D97-AF65-F5344CB8AC3E}">
        <p14:creationId xmlns:p14="http://schemas.microsoft.com/office/powerpoint/2010/main" val="780113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32" y="1412091"/>
            <a:ext cx="9666514" cy="746846"/>
          </a:xfrm>
        </p:spPr>
        <p:txBody>
          <a:bodyPr/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Factors That Limit Coagulation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062" y="2288578"/>
            <a:ext cx="10851863" cy="2711512"/>
          </a:xfrm>
        </p:spPr>
        <p:txBody>
          <a:bodyPr/>
          <a:lstStyle/>
          <a:p>
            <a:r>
              <a:rPr lang="en-US" sz="2400" b="1" dirty="0"/>
              <a:t>Once initiated, coagulation must be restricted to the site of vascular injury to prevent harmful consequences: </a:t>
            </a:r>
          </a:p>
          <a:p>
            <a:r>
              <a:rPr lang="en-US" sz="2400" dirty="0"/>
              <a:t>+ One limiting factor is </a:t>
            </a:r>
            <a:r>
              <a:rPr lang="en-US" sz="2400" b="1" dirty="0"/>
              <a:t>simple dilution</a:t>
            </a:r>
            <a:r>
              <a:rPr lang="en-US" sz="2400" dirty="0"/>
              <a:t>; blood flowing past the site of injury washes coagulation factors.</a:t>
            </a:r>
          </a:p>
          <a:p>
            <a:r>
              <a:rPr lang="en-US" sz="2400" dirty="0"/>
              <a:t>+ Second is the </a:t>
            </a:r>
            <a:r>
              <a:rPr lang="en-US" sz="2400" b="1" dirty="0"/>
              <a:t>requirement for negatively charged phospholipids</a:t>
            </a:r>
            <a:r>
              <a:rPr lang="en-US" sz="2400" dirty="0"/>
              <a:t>, mainly provided by platelets.</a:t>
            </a:r>
          </a:p>
          <a:p>
            <a:endParaRPr lang="en-GB" sz="2400" b="1" dirty="0"/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 descr="Slide number background block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16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92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82" y="349423"/>
            <a:ext cx="11174186" cy="646331"/>
          </a:xfrm>
        </p:spPr>
        <p:txBody>
          <a:bodyPr/>
          <a:lstStyle/>
          <a:p>
            <a:r>
              <a:rPr lang="en-US" sz="4000" i="1" dirty="0" err="1">
                <a:solidFill>
                  <a:srgbClr val="FF0000"/>
                </a:solidFill>
              </a:rPr>
              <a:t>Cont</a:t>
            </a:r>
            <a:r>
              <a:rPr lang="en-US" sz="4000" i="1" dirty="0">
                <a:solidFill>
                  <a:srgbClr val="FF0000"/>
                </a:solidFill>
              </a:rPr>
              <a:t> ..Factors That Limit Coagulation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85" y="1097280"/>
            <a:ext cx="11265038" cy="514758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+</a:t>
            </a:r>
            <a:r>
              <a:rPr lang="en-US" sz="2000" dirty="0"/>
              <a:t> </a:t>
            </a:r>
            <a:r>
              <a:rPr lang="en-US" sz="2000" b="1" dirty="0"/>
              <a:t>Activation od </a:t>
            </a:r>
            <a:r>
              <a:rPr lang="en-US" sz="2000" b="1" i="1" dirty="0" err="1"/>
              <a:t>fibrinolytic</a:t>
            </a:r>
            <a:r>
              <a:rPr lang="en-US" sz="2000" b="1" i="1" dirty="0"/>
              <a:t> cascade </a:t>
            </a:r>
            <a:r>
              <a:rPr lang="en-US" sz="2000" dirty="0"/>
              <a:t>that limits the size of the clot &amp; contributes to its later dissolution.</a:t>
            </a:r>
          </a:p>
          <a:p>
            <a:pPr marL="0" indent="0">
              <a:buNone/>
            </a:pPr>
            <a:r>
              <a:rPr lang="en-US" sz="2000" i="1" dirty="0"/>
              <a:t>   </a:t>
            </a:r>
            <a:r>
              <a:rPr lang="en-US" sz="2000" b="1" i="1" dirty="0"/>
              <a:t>plasmin</a:t>
            </a:r>
            <a:r>
              <a:rPr lang="en-US" sz="2000" dirty="0"/>
              <a:t>: enzyme that breaks down fibrin &amp; interferes with its polymerization. </a:t>
            </a:r>
          </a:p>
          <a:p>
            <a:pPr marL="0" indent="0">
              <a:buNone/>
            </a:pPr>
            <a:r>
              <a:rPr lang="en-US" sz="2000" i="1" dirty="0"/>
              <a:t>An elevated level of breakdown products of fibrinogen (fibrin split products </a:t>
            </a:r>
            <a:r>
              <a:rPr lang="en-US" sz="2000" b="1" i="1" dirty="0"/>
              <a:t>mostly  D-dimers</a:t>
            </a:r>
            <a:r>
              <a:rPr lang="en-US" sz="2000" i="1" dirty="0"/>
              <a:t>) are a useful clinical markers of several thrombotic states.</a:t>
            </a:r>
          </a:p>
          <a:p>
            <a:pPr marL="0" indent="0">
              <a:buNone/>
            </a:pPr>
            <a:r>
              <a:rPr lang="en-US" sz="2000" dirty="0"/>
              <a:t>Plasmin is generated by enzymatic catabolism of the inactive circulating </a:t>
            </a:r>
            <a:r>
              <a:rPr lang="en-US" sz="2000" b="1" dirty="0"/>
              <a:t>precursor </a:t>
            </a:r>
            <a:r>
              <a:rPr lang="en-US" sz="2000" b="1" i="1" dirty="0"/>
              <a:t>plasminogen: </a:t>
            </a:r>
          </a:p>
          <a:p>
            <a:pPr marL="0" indent="0">
              <a:buNone/>
            </a:pPr>
            <a:r>
              <a:rPr lang="en-US" sz="2000" b="1" i="1" dirty="0"/>
              <a:t>         + </a:t>
            </a:r>
            <a:r>
              <a:rPr lang="en-US" sz="2000" i="1" dirty="0"/>
              <a:t>by </a:t>
            </a:r>
            <a:r>
              <a:rPr lang="en-US" sz="2000" dirty="0"/>
              <a:t>a factor XII–dependent pathway ( Remember: XII deficiency &amp; thrombosis) </a:t>
            </a:r>
          </a:p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b="1" dirty="0"/>
              <a:t>+</a:t>
            </a:r>
            <a:r>
              <a:rPr lang="en-US" sz="2000" dirty="0"/>
              <a:t> or by plasminogen activators. </a:t>
            </a:r>
            <a:r>
              <a:rPr lang="en-US" sz="2000" b="1" dirty="0"/>
              <a:t>The most important plasminogen  activator is t-PA</a:t>
            </a:r>
            <a:r>
              <a:rPr lang="en-US" sz="2000" dirty="0"/>
              <a:t>; it is synthesized principally by endothelium.</a:t>
            </a:r>
          </a:p>
          <a:p>
            <a:r>
              <a:rPr lang="en-US" sz="2000" dirty="0" err="1"/>
              <a:t>Fibrinolytic</a:t>
            </a:r>
            <a:r>
              <a:rPr lang="en-US" sz="2000" dirty="0"/>
              <a:t> activity is largely confined to sites of recent thrombosis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plasmin is tightly controlled by counter regulatory factors such as </a:t>
            </a:r>
            <a:r>
              <a:rPr lang="en-US" sz="2000" b="1" dirty="0"/>
              <a:t>α2-plasmin inhibitor.</a:t>
            </a:r>
          </a:p>
        </p:txBody>
      </p:sp>
    </p:spTree>
    <p:extLst>
      <p:ext uri="{BB962C8B-B14F-4D97-AF65-F5344CB8AC3E}">
        <p14:creationId xmlns:p14="http://schemas.microsoft.com/office/powerpoint/2010/main" val="1913102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3" y="1404654"/>
            <a:ext cx="11251574" cy="447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33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ceptual Model of Hemostasis&#10;&#10;From Sidney Harris.&#10;&#10;7&#10;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4" t="16482" r="18947" b="11549"/>
          <a:stretch/>
        </p:blipFill>
        <p:spPr bwMode="auto">
          <a:xfrm>
            <a:off x="6494584" y="1068665"/>
            <a:ext cx="5501053" cy="525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oagulation factors 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3" y="1708231"/>
            <a:ext cx="5618551" cy="397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99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4964807" y="4282223"/>
            <a:ext cx="2434108" cy="171289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Balance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2266684" y="2163650"/>
            <a:ext cx="7650050" cy="2749638"/>
          </a:xfrm>
          <a:prstGeom prst="leftRightArrow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Hemostasis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00057" y="3329186"/>
            <a:ext cx="132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Bleeding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8024" y="3338414"/>
            <a:ext cx="1573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40000"/>
                </a:solidFill>
              </a:rPr>
              <a:t>Clotting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4964807" y="746975"/>
            <a:ext cx="2434108" cy="2034862"/>
          </a:xfrm>
          <a:prstGeom prst="down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Endothelium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Platelets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Clotting factors</a:t>
            </a:r>
          </a:p>
        </p:txBody>
      </p:sp>
    </p:spTree>
    <p:extLst>
      <p:ext uri="{BB962C8B-B14F-4D97-AF65-F5344CB8AC3E}">
        <p14:creationId xmlns:p14="http://schemas.microsoft.com/office/powerpoint/2010/main" val="515337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32" y="1412091"/>
            <a:ext cx="9666514" cy="746846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Endothelium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7B128-5866-4067-9B7F-0E73E6CB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962" y="2288578"/>
            <a:ext cx="11010963" cy="2455031"/>
          </a:xfrm>
        </p:spPr>
        <p:txBody>
          <a:bodyPr/>
          <a:lstStyle/>
          <a:p>
            <a:r>
              <a:rPr lang="en-US" sz="2400" dirty="0"/>
              <a:t>+ The balance between the anticoagulant &amp; </a:t>
            </a:r>
            <a:r>
              <a:rPr lang="en-US" sz="2400" dirty="0" err="1"/>
              <a:t>procoagulant</a:t>
            </a:r>
            <a:r>
              <a:rPr lang="en-US" sz="2400" dirty="0"/>
              <a:t> activities of endothelium often determines whether clot </a:t>
            </a:r>
            <a:r>
              <a:rPr lang="fr-FR" sz="2400" dirty="0"/>
              <a:t>formation, propagation, or dissolution </a:t>
            </a:r>
            <a:r>
              <a:rPr lang="fr-FR" sz="2400" dirty="0" err="1"/>
              <a:t>occurs</a:t>
            </a:r>
            <a:r>
              <a:rPr lang="en-US" sz="2400" dirty="0"/>
              <a:t>.</a:t>
            </a:r>
          </a:p>
          <a:p>
            <a:r>
              <a:rPr lang="en-US" sz="2400" dirty="0"/>
              <a:t>+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endothelial cells express a multitude of factors that inhibit the </a:t>
            </a:r>
            <a:r>
              <a:rPr lang="en-US" sz="2400" dirty="0" err="1"/>
              <a:t>procoagulant</a:t>
            </a:r>
            <a:r>
              <a:rPr lang="en-US" sz="2400" dirty="0"/>
              <a:t> activities of platelets &amp; coagulation factors &amp; that augment fibrinolysis, they act in concert to prevent thrombosis &amp; to limit clotting to sites of vascular damage.</a:t>
            </a:r>
            <a:endParaRPr lang="en-GB" sz="2400" dirty="0"/>
          </a:p>
        </p:txBody>
      </p:sp>
      <p:pic>
        <p:nvPicPr>
          <p:cNvPr id="11" name="Picture Placeholder 10" descr="Divider slide accent image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6" name="Rectangle 15" descr="Slide number background block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20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85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615" y="506076"/>
            <a:ext cx="10175631" cy="59093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antithrombotic properties of endothelium: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798" y="1305952"/>
            <a:ext cx="10984522" cy="47700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•</a:t>
            </a:r>
            <a:r>
              <a:rPr lang="en-US" sz="2400" b="1" u="sng" dirty="0"/>
              <a:t>Platelet inhibitory effects.</a:t>
            </a:r>
          </a:p>
          <a:p>
            <a:pPr marL="0" indent="0">
              <a:buNone/>
            </a:pPr>
            <a:r>
              <a:rPr lang="en-US" sz="2000" i="1" dirty="0"/>
              <a:t>+ </a:t>
            </a:r>
            <a:r>
              <a:rPr lang="en-US" sz="2000" dirty="0"/>
              <a:t>Intact endothelium serves as a barrier that shields platelets from </a:t>
            </a:r>
            <a:r>
              <a:rPr lang="en-US" sz="2000" b="1" dirty="0" err="1"/>
              <a:t>subendothelial</a:t>
            </a:r>
            <a:r>
              <a:rPr lang="en-US" sz="2000" b="1" dirty="0"/>
              <a:t> </a:t>
            </a:r>
            <a:r>
              <a:rPr lang="en-US" sz="2000" b="1" dirty="0" err="1"/>
              <a:t>vWF</a:t>
            </a:r>
            <a:r>
              <a:rPr lang="en-US" sz="2000" b="1" dirty="0"/>
              <a:t> &amp; collagen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+ Releases factors that inhibit platelet activation and aggregation; </a:t>
            </a:r>
            <a:r>
              <a:rPr lang="en-US" sz="2000" b="1" i="1" dirty="0"/>
              <a:t>prostacyclin (PGI2), nitric oxide (NO),</a:t>
            </a:r>
            <a:r>
              <a:rPr lang="en-US" sz="2000" b="1" dirty="0"/>
              <a:t>and </a:t>
            </a:r>
            <a:r>
              <a:rPr lang="en-US" sz="2000" b="1" i="1" dirty="0"/>
              <a:t>adenosine </a:t>
            </a:r>
            <a:r>
              <a:rPr lang="en-US" sz="2000" b="1" i="1" dirty="0" err="1"/>
              <a:t>diphosphatase</a:t>
            </a:r>
            <a:r>
              <a:rPr lang="en-US" sz="2000" dirty="0"/>
              <a:t>  (degrades ADP)</a:t>
            </a:r>
          </a:p>
          <a:p>
            <a:pPr marL="0" indent="0">
              <a:buNone/>
            </a:pPr>
            <a:r>
              <a:rPr lang="en-US" sz="2000" dirty="0"/>
              <a:t>+ Endothelial cells bind and alter the activity of thrombin, which is one of the most potent activators of platelets.</a:t>
            </a:r>
          </a:p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sz="2400" b="1" u="sng" dirty="0"/>
              <a:t>Anticoagulant effects</a:t>
            </a:r>
            <a:r>
              <a:rPr lang="en-US" sz="2400" u="sng" dirty="0"/>
              <a:t>. </a:t>
            </a:r>
          </a:p>
          <a:p>
            <a:pPr marL="0" indent="0">
              <a:buNone/>
            </a:pPr>
            <a:r>
              <a:rPr lang="en-US" sz="2000" dirty="0"/>
              <a:t>+ intact endothelium shields coagulation factors from tissue factor in vessel walls.</a:t>
            </a:r>
          </a:p>
          <a:p>
            <a:pPr marL="0" indent="0">
              <a:buNone/>
            </a:pPr>
            <a:r>
              <a:rPr lang="en-US" sz="2000" dirty="0"/>
              <a:t>+ expresses multiple factors that actively oppose coagulation;  </a:t>
            </a:r>
            <a:r>
              <a:rPr lang="en-US" sz="2000" b="1" dirty="0" err="1"/>
              <a:t>thrombomodulin</a:t>
            </a:r>
            <a:r>
              <a:rPr lang="en-US" sz="2000" b="1" dirty="0"/>
              <a:t>, endothelial protein C receptor, heparin-like molecules, and tissue factor pathway inhibitor</a:t>
            </a:r>
            <a:r>
              <a:rPr lang="en-US" sz="200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64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6" y="858002"/>
            <a:ext cx="6156000" cy="4025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24216" y="407837"/>
            <a:ext cx="466578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 </a:t>
            </a:r>
            <a:r>
              <a:rPr lang="en-US" sz="2000" dirty="0" err="1"/>
              <a:t>Thrombomodulin</a:t>
            </a:r>
            <a:r>
              <a:rPr lang="en-US" sz="2000" dirty="0"/>
              <a:t> and endothelial</a:t>
            </a:r>
          </a:p>
          <a:p>
            <a:r>
              <a:rPr lang="en-US" sz="2000" dirty="0"/>
              <a:t>protein C receptor bind thrombin and protein C, respectively,  in a complex on the endothelial cell surface.</a:t>
            </a:r>
          </a:p>
          <a:p>
            <a:endParaRPr lang="en-US" sz="2000" dirty="0"/>
          </a:p>
          <a:p>
            <a:r>
              <a:rPr lang="en-US" sz="2000" dirty="0"/>
              <a:t>+ thrombin loses its ability</a:t>
            </a:r>
          </a:p>
          <a:p>
            <a:r>
              <a:rPr lang="en-US" sz="2000" dirty="0"/>
              <a:t>to activate coagulation factors and platelets.</a:t>
            </a:r>
          </a:p>
          <a:p>
            <a:endParaRPr lang="en-US" sz="2000" dirty="0"/>
          </a:p>
          <a:p>
            <a:r>
              <a:rPr lang="en-US" sz="2000" dirty="0"/>
              <a:t>+ thrombin cleaves &amp; activates protein C instead</a:t>
            </a:r>
            <a:r>
              <a:rPr lang="en-US" sz="2000" b="1" dirty="0"/>
              <a:t>, </a:t>
            </a:r>
          </a:p>
          <a:p>
            <a:r>
              <a:rPr lang="en-US" sz="2000" b="1" dirty="0"/>
              <a:t>Protein C: a vitamin K–dependent protease that requires a cofactor </a:t>
            </a:r>
            <a:r>
              <a:rPr lang="en-US" sz="2000" b="1" dirty="0">
                <a:sym typeface="Wingdings" pitchFamily="2" charset="2"/>
              </a:rPr>
              <a:t></a:t>
            </a:r>
            <a:r>
              <a:rPr lang="en-US" sz="2000" b="1" dirty="0"/>
              <a:t> protein S. </a:t>
            </a:r>
          </a:p>
          <a:p>
            <a:endParaRPr lang="en-US" sz="2000" b="1" dirty="0"/>
          </a:p>
          <a:p>
            <a:r>
              <a:rPr lang="en-US" sz="2000" b="1" dirty="0"/>
              <a:t>+</a:t>
            </a:r>
            <a:r>
              <a:rPr lang="en-US" sz="2000" dirty="0"/>
              <a:t>Activated </a:t>
            </a:r>
            <a:r>
              <a:rPr lang="en-US" sz="2000" b="1" dirty="0"/>
              <a:t>protein C/protein S complex is a potent inhibitor of coagulation factors </a:t>
            </a:r>
            <a:r>
              <a:rPr lang="en-US" sz="2000" b="1" dirty="0" err="1"/>
              <a:t>Va</a:t>
            </a:r>
            <a:r>
              <a:rPr lang="en-US" sz="2000" b="1" dirty="0"/>
              <a:t> and </a:t>
            </a:r>
            <a:r>
              <a:rPr lang="en-US" sz="2000" b="1" dirty="0" err="1"/>
              <a:t>VIIIa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8809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70" y="395109"/>
            <a:ext cx="10175631" cy="108952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Cont.. The antithrombotic properties of endothelium: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43" y="1718603"/>
            <a:ext cx="11057206" cy="421677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+ Heparin-like molecules on endothelium surface bind and activate </a:t>
            </a:r>
            <a:r>
              <a:rPr lang="en-US" sz="2400" b="1" dirty="0" err="1"/>
              <a:t>antithrombin</a:t>
            </a:r>
            <a:r>
              <a:rPr lang="en-US" sz="2400" b="1" dirty="0"/>
              <a:t> III, which then inhibits thrombin and factors </a:t>
            </a:r>
            <a:r>
              <a:rPr lang="en-US" sz="2400" b="1" dirty="0" err="1"/>
              <a:t>IXa</a:t>
            </a:r>
            <a:r>
              <a:rPr lang="en-US" sz="2400" b="1" dirty="0"/>
              <a:t>, </a:t>
            </a:r>
            <a:r>
              <a:rPr lang="en-US" sz="2400" b="1" dirty="0" err="1"/>
              <a:t>Xa</a:t>
            </a:r>
            <a:r>
              <a:rPr lang="en-US" sz="2400" b="1" dirty="0"/>
              <a:t>, </a:t>
            </a:r>
            <a:r>
              <a:rPr lang="en-US" sz="2400" b="1" dirty="0" err="1"/>
              <a:t>XIa</a:t>
            </a:r>
            <a:r>
              <a:rPr lang="en-US" sz="2400" b="1" dirty="0"/>
              <a:t>, and </a:t>
            </a:r>
            <a:r>
              <a:rPr lang="en-US" sz="2400" b="1" dirty="0" err="1"/>
              <a:t>XIIa</a:t>
            </a:r>
            <a:r>
              <a:rPr lang="en-US" sz="2400" b="1" dirty="0"/>
              <a:t>.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The clinical utility of heparin and  related drugs is based on their ability to stimulate </a:t>
            </a:r>
            <a:r>
              <a:rPr lang="en-US" sz="2400" dirty="0" err="1"/>
              <a:t>antithrombin</a:t>
            </a:r>
            <a:r>
              <a:rPr lang="en-US" sz="2400" dirty="0"/>
              <a:t> III activity. </a:t>
            </a:r>
          </a:p>
          <a:p>
            <a:pPr marL="0" indent="0">
              <a:buNone/>
            </a:pPr>
            <a:r>
              <a:rPr lang="en-US" sz="2400" dirty="0"/>
              <a:t>+ Tissue factor pathway inhibitor (TFPI), like protein C, requires protein S as a cofactor,  to bind and inhibit tissue factor/factor </a:t>
            </a:r>
            <a:r>
              <a:rPr lang="en-US" sz="2400" dirty="0" err="1"/>
              <a:t>VIIa</a:t>
            </a:r>
            <a:r>
              <a:rPr lang="en-US" sz="2400" dirty="0"/>
              <a:t> complexes.</a:t>
            </a:r>
          </a:p>
          <a:p>
            <a:pPr marL="0" indent="0">
              <a:buNone/>
            </a:pPr>
            <a:r>
              <a:rPr lang="en-US" sz="2800" b="1" i="1" dirty="0"/>
              <a:t>• </a:t>
            </a:r>
            <a:r>
              <a:rPr lang="en-US" sz="2800" b="1" i="1" u="sng" dirty="0" err="1"/>
              <a:t>Fibrinolytic</a:t>
            </a:r>
            <a:r>
              <a:rPr lang="en-US" sz="2800" b="1" i="1" u="sng" dirty="0"/>
              <a:t> effects. </a:t>
            </a:r>
          </a:p>
          <a:p>
            <a:pPr marL="0" indent="0">
              <a:buNone/>
            </a:pPr>
            <a:r>
              <a:rPr lang="en-US" sz="2400" dirty="0"/>
              <a:t>Normal endothelial cells synthesize t-PA, as a key component of the </a:t>
            </a:r>
            <a:r>
              <a:rPr lang="en-US" sz="2400" dirty="0" err="1"/>
              <a:t>fibrinolytic</a:t>
            </a:r>
            <a:r>
              <a:rPr lang="en-US" sz="2400" dirty="0"/>
              <a:t> pathway.</a:t>
            </a:r>
          </a:p>
        </p:txBody>
      </p:sp>
    </p:spTree>
    <p:extLst>
      <p:ext uri="{BB962C8B-B14F-4D97-AF65-F5344CB8AC3E}">
        <p14:creationId xmlns:p14="http://schemas.microsoft.com/office/powerpoint/2010/main" val="4009693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7" y="1008183"/>
            <a:ext cx="11196673" cy="48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69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turtle in ocean">
            <a:extLst>
              <a:ext uri="{FF2B5EF4-FFF2-40B4-BE49-F238E27FC236}">
                <a16:creationId xmlns:a16="http://schemas.microsoft.com/office/drawing/2014/main" id="{C7A54B61-8541-AB40-BD1C-F80E8A4240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0921" b="4079"/>
          <a:stretch/>
        </p:blipFill>
        <p:spPr>
          <a:xfrm>
            <a:off x="0" y="0"/>
            <a:ext cx="12192000" cy="6858000"/>
          </a:xfrm>
        </p:spPr>
      </p:pic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8DBDD9F7-3B84-F743-95F4-C9FA74DA597F}"/>
              </a:ext>
            </a:extLst>
          </p:cNvPr>
          <p:cNvSpPr txBox="1">
            <a:spLocks/>
          </p:cNvSpPr>
          <p:nvPr/>
        </p:nvSpPr>
        <p:spPr>
          <a:xfrm flipH="1">
            <a:off x="0" y="3895249"/>
            <a:ext cx="12192000" cy="2962751"/>
          </a:xfrm>
          <a:custGeom>
            <a:avLst/>
            <a:gdLst>
              <a:gd name="connsiteX0" fmla="*/ 12486732 w 13339868"/>
              <a:gd name="connsiteY0" fmla="*/ 1914 h 2962751"/>
              <a:gd name="connsiteX1" fmla="*/ 6703529 w 13339868"/>
              <a:gd name="connsiteY1" fmla="*/ 827870 h 2962751"/>
              <a:gd name="connsiteX2" fmla="*/ 704617 w 13339868"/>
              <a:gd name="connsiteY2" fmla="*/ 1735152 h 2962751"/>
              <a:gd name="connsiteX3" fmla="*/ 0 w 13339868"/>
              <a:gd name="connsiteY3" fmla="*/ 1775657 h 2962751"/>
              <a:gd name="connsiteX4" fmla="*/ 0 w 13339868"/>
              <a:gd name="connsiteY4" fmla="*/ 2962751 h 2962751"/>
              <a:gd name="connsiteX5" fmla="*/ 13339868 w 13339868"/>
              <a:gd name="connsiteY5" fmla="*/ 2962751 h 2962751"/>
              <a:gd name="connsiteX6" fmla="*/ 13339868 w 13339868"/>
              <a:gd name="connsiteY6" fmla="*/ 13763 h 2962751"/>
              <a:gd name="connsiteX7" fmla="*/ 12991874 w 13339868"/>
              <a:gd name="connsiteY7" fmla="*/ 2211 h 2962751"/>
              <a:gd name="connsiteX8" fmla="*/ 12486732 w 13339868"/>
              <a:gd name="connsiteY8" fmla="*/ 1914 h 296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9868" h="2962751">
                <a:moveTo>
                  <a:pt x="12486732" y="1914"/>
                </a:moveTo>
                <a:cubicBezTo>
                  <a:pt x="11089145" y="23578"/>
                  <a:pt x="9273241" y="233112"/>
                  <a:pt x="6703529" y="827870"/>
                </a:cubicBezTo>
                <a:cubicBezTo>
                  <a:pt x="4500510" y="1337758"/>
                  <a:pt x="2693772" y="1601336"/>
                  <a:pt x="704617" y="1735152"/>
                </a:cubicBezTo>
                <a:lnTo>
                  <a:pt x="0" y="1775657"/>
                </a:lnTo>
                <a:lnTo>
                  <a:pt x="0" y="2962751"/>
                </a:lnTo>
                <a:lnTo>
                  <a:pt x="13339868" y="2962751"/>
                </a:lnTo>
                <a:lnTo>
                  <a:pt x="13339868" y="13763"/>
                </a:lnTo>
                <a:lnTo>
                  <a:pt x="12991874" y="2211"/>
                </a:lnTo>
                <a:cubicBezTo>
                  <a:pt x="12829592" y="-567"/>
                  <a:pt x="12661430" y="-794"/>
                  <a:pt x="12486732" y="1914"/>
                </a:cubicBezTo>
                <a:close/>
              </a:path>
            </a:pathLst>
          </a:custGeom>
          <a:solidFill>
            <a:schemeClr val="tx1">
              <a:alpha val="62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1800" b="0" kern="1200" dirty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Insert Image</a:t>
            </a:r>
          </a:p>
        </p:txBody>
      </p:sp>
      <p:sp>
        <p:nvSpPr>
          <p:cNvPr id="12" name="Rectangle 11" descr="Lower accent block for slide image">
            <a:extLst>
              <a:ext uri="{FF2B5EF4-FFF2-40B4-BE49-F238E27FC236}">
                <a16:creationId xmlns:a16="http://schemas.microsoft.com/office/drawing/2014/main" id="{D7F67FDF-D697-3249-AD21-75F6353FFBA5}"/>
              </a:ext>
            </a:extLst>
          </p:cNvPr>
          <p:cNvSpPr/>
          <p:nvPr/>
        </p:nvSpPr>
        <p:spPr>
          <a:xfrm>
            <a:off x="438912" y="4690872"/>
            <a:ext cx="73152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Title 50">
            <a:extLst>
              <a:ext uri="{FF2B5EF4-FFF2-40B4-BE49-F238E27FC236}">
                <a16:creationId xmlns:a16="http://schemas.microsoft.com/office/drawing/2014/main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821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452" y="344701"/>
            <a:ext cx="11174186" cy="1089529"/>
          </a:xfrm>
        </p:spPr>
        <p:txBody>
          <a:bodyPr/>
          <a:lstStyle/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Coagulation Cascade</a:t>
            </a:r>
            <a:br>
              <a:rPr lang="en-US" i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5" y="1287193"/>
            <a:ext cx="10972799" cy="477009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It is a 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</a:rPr>
              <a:t>series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of amplifying enzymatic reactions that lead to the deposition of an insoluble fibrin clot.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eash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reaction step there is : an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enzyme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(an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activated coagulation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factor), a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substrate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(an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inactive proenzyme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form of a coagulation factor), and a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cofactor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(a reaction accelerator).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These components are assembled on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 negatively charged phospholipid surface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, which is provided by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</a:rPr>
              <a:t>activated platelets.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Assembly of reaction complexes also depends on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calcium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, which binds to γ-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carboxylated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glutamic acid residues that are present in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factors II, VII, IX, and X.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 enzymatic reactions that produce γ-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carboxylated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glutamic acid use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vitamin K as a cofactor.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These reactions are antagonized by drugs such as Coumadin (warfarin), a widely used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anti-coagulant.</a:t>
            </a:r>
          </a:p>
        </p:txBody>
      </p:sp>
    </p:spTree>
    <p:extLst>
      <p:ext uri="{BB962C8B-B14F-4D97-AF65-F5344CB8AC3E}">
        <p14:creationId xmlns:p14="http://schemas.microsoft.com/office/powerpoint/2010/main" val="62559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9" y="923458"/>
            <a:ext cx="10952739" cy="5338355"/>
          </a:xfrm>
        </p:spPr>
      </p:pic>
    </p:spTree>
    <p:extLst>
      <p:ext uri="{BB962C8B-B14F-4D97-AF65-F5344CB8AC3E}">
        <p14:creationId xmlns:p14="http://schemas.microsoft.com/office/powerpoint/2010/main" val="199856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9237" y="1717919"/>
            <a:ext cx="5306787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Usually referred to by number (except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prothrombin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, Ca+2, TF and fibrinogen)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Numbers written as Roman numerals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12 known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procoagulants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70000"/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Activated when collagen, tissue factor or negatively charged surfaces are exposed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70000"/>
              <a:buFont typeface="Wingdings" pitchFamily="2" charset="2"/>
              <a:buChar char="q"/>
              <a:defRPr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9" y="386862"/>
            <a:ext cx="5388464" cy="58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5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167816"/>
            <a:ext cx="11174186" cy="1255728"/>
          </a:xfrm>
        </p:spPr>
        <p:txBody>
          <a:bodyPr/>
          <a:lstStyle/>
          <a:p>
            <a:r>
              <a:rPr lang="en-US" sz="2800" b="0" dirty="0"/>
              <a:t>Based on assays performed in clinical laboratories, the</a:t>
            </a:r>
            <a:br>
              <a:rPr lang="en-US" sz="2800" b="0" dirty="0"/>
            </a:br>
            <a:r>
              <a:rPr lang="en-US" sz="2800" b="0" dirty="0"/>
              <a:t>coagulation cascade has traditionally been divided into the</a:t>
            </a:r>
            <a:br>
              <a:rPr lang="en-US" sz="2800" b="0" dirty="0"/>
            </a:br>
            <a:r>
              <a:rPr lang="en-US" sz="2800" b="0" i="1" dirty="0"/>
              <a:t>extrinsic </a:t>
            </a:r>
            <a:r>
              <a:rPr lang="en-US" sz="2800" b="0" dirty="0"/>
              <a:t>and </a:t>
            </a:r>
            <a:r>
              <a:rPr lang="en-US" sz="2800" b="0" i="1" dirty="0"/>
              <a:t>intrinsic </a:t>
            </a:r>
            <a:r>
              <a:rPr lang="en-US" sz="2800" b="0" dirty="0"/>
              <a:t>pathways</a:t>
            </a:r>
            <a:endParaRPr lang="en-GB" sz="2800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C4CB2C1-7DE3-44DC-A4F5-55C9466AE9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3366" y="3758699"/>
            <a:ext cx="3224851" cy="334508"/>
          </a:xfrm>
        </p:spPr>
        <p:txBody>
          <a:bodyPr/>
          <a:lstStyle/>
          <a:p>
            <a:r>
              <a:rPr lang="en-US" sz="1800" b="0" dirty="0"/>
              <a:t>The </a:t>
            </a:r>
            <a:r>
              <a:rPr lang="en-US" sz="1800" b="0" i="1" dirty="0"/>
              <a:t>prothrombin time </a:t>
            </a:r>
            <a:r>
              <a:rPr lang="en-US" sz="1800" b="0" dirty="0"/>
              <a:t>(PT) </a:t>
            </a:r>
            <a:endParaRPr lang="en-GB" sz="1800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FFB9D38-CDF6-45F7-A615-007F303B1A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83212" y="4286770"/>
            <a:ext cx="4423969" cy="1496898"/>
          </a:xfrm>
        </p:spPr>
        <p:txBody>
          <a:bodyPr/>
          <a:lstStyle/>
          <a:p>
            <a:r>
              <a:rPr lang="en-US" sz="2000" dirty="0"/>
              <a:t>Assess  proteins in the </a:t>
            </a:r>
            <a:r>
              <a:rPr lang="en-US" sz="2000" dirty="0">
                <a:solidFill>
                  <a:schemeClr val="accent6"/>
                </a:solidFill>
              </a:rPr>
              <a:t>extrinsic pathway (factors VII, X, V,II (prothrombin), and fibrinogen). </a:t>
            </a:r>
          </a:p>
          <a:p>
            <a:r>
              <a:rPr lang="en-US" sz="2000" dirty="0"/>
              <a:t>tissue factor, phospholipids, and calcium are added to plasma and the time for a fibrin clot to form is recorded.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849DCBF-FE6C-4038-BE61-0BE3E249C3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85264" y="3660225"/>
            <a:ext cx="3366653" cy="334508"/>
          </a:xfrm>
        </p:spPr>
        <p:txBody>
          <a:bodyPr/>
          <a:lstStyle/>
          <a:p>
            <a:r>
              <a:rPr lang="en-US" sz="1800" b="0" i="1" dirty="0"/>
              <a:t>The partial thromboplastin time </a:t>
            </a:r>
            <a:r>
              <a:rPr lang="en-US" sz="1800" b="0" dirty="0"/>
              <a:t>(PTT) </a:t>
            </a:r>
            <a:endParaRPr lang="en-GB" sz="1800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0FF0889-3DA9-4826-A04E-4A4BD4C04C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63175" y="4286770"/>
            <a:ext cx="5148775" cy="1496898"/>
          </a:xfrm>
        </p:spPr>
        <p:txBody>
          <a:bodyPr/>
          <a:lstStyle/>
          <a:p>
            <a:r>
              <a:rPr lang="en-US" sz="2000" dirty="0"/>
              <a:t>Screens the function of the proteins in the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intrinsic pathway (factors XII, XI, IX, VIII, X, V, II, and fibrinogen). </a:t>
            </a:r>
            <a:endParaRPr lang="en-US" sz="2000" dirty="0"/>
          </a:p>
          <a:p>
            <a:r>
              <a:rPr lang="en-US" sz="2000" dirty="0"/>
              <a:t>addition of negative charged particles (e.g., ground glass) that activate factor XII (Hageman factor) together with phospholipids and calcium.</a:t>
            </a:r>
          </a:p>
        </p:txBody>
      </p:sp>
      <p:pic>
        <p:nvPicPr>
          <p:cNvPr id="11266" name="Picture 2" descr="Image result for test tubes pt ptt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1" b="38411"/>
          <a:stretch>
            <a:fillRect/>
          </a:stretch>
        </p:blipFill>
        <p:spPr bwMode="auto">
          <a:xfrm>
            <a:off x="0" y="1423544"/>
            <a:ext cx="12192000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2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17430" r="47440" b="11620"/>
          <a:stretch/>
        </p:blipFill>
        <p:spPr bwMode="auto">
          <a:xfrm>
            <a:off x="1141067" y="633046"/>
            <a:ext cx="9733259" cy="583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94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9" t="17429" r="4778" b="11796"/>
          <a:stretch/>
        </p:blipFill>
        <p:spPr bwMode="auto">
          <a:xfrm>
            <a:off x="1139483" y="675249"/>
            <a:ext cx="9974985" cy="564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385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ntrinsic vs extrinsic f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86" y="436620"/>
            <a:ext cx="9632660" cy="613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912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_Template_03_CA - v7" id="{215D63C3-B139-4AD7-9F60-51396BC82D2C}" vid="{FAE53EBD-DCD0-4C4A-8B10-EB06EA2364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2" ma:contentTypeDescription="Create a new document." ma:contentTypeScope="" ma:versionID="5eea047ca148aa844cb93a8c99a2675b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9e91d4b2b676e2469954a00a9ec9651c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2BE163-44C3-43B6-8916-66D2BDF0378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585ad6-e60d-4dbf-9f0f-7ca5398387e1"/>
  </ds:schemaRefs>
</ds:datastoreItem>
</file>

<file path=customXml/itemProps2.xml><?xml version="1.0" encoding="utf-8"?>
<ds:datastoreItem xmlns:ds="http://schemas.openxmlformats.org/officeDocument/2006/customXml" ds:itemID="{450439D9-8631-4FC1-BCE0-1BDB23425EE1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presentation</Template>
  <TotalTime>0</TotalTime>
  <Words>1319</Words>
  <Application>Microsoft Office PowerPoint</Application>
  <PresentationFormat>Widescreen</PresentationFormat>
  <Paragraphs>103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Hemodynamic Disorders III</vt:lpstr>
      <vt:lpstr>PowerPoint Presentation</vt:lpstr>
      <vt:lpstr>Coagulation Cascade </vt:lpstr>
      <vt:lpstr>PowerPoint Presentation</vt:lpstr>
      <vt:lpstr>PowerPoint Presentation</vt:lpstr>
      <vt:lpstr>Based on assays performed in clinical laboratories, the coagulation cascade has traditionally been divided into the extrinsic and intrinsic pathways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Thrombin  </vt:lpstr>
      <vt:lpstr>Among thrombin’s most important activities: </vt:lpstr>
      <vt:lpstr>Factors That Limit Coagulation</vt:lpstr>
      <vt:lpstr>Cont ..Factors That Limit Coagulation</vt:lpstr>
      <vt:lpstr>PowerPoint Presentation</vt:lpstr>
      <vt:lpstr>PowerPoint Presentation</vt:lpstr>
      <vt:lpstr>Endothelium</vt:lpstr>
      <vt:lpstr>The antithrombotic properties of endothelium:</vt:lpstr>
      <vt:lpstr>PowerPoint Presentation</vt:lpstr>
      <vt:lpstr>Cont.. The antithrombotic properties of endothelium: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Hemodynamic Disorders -3</dc:title>
  <dc:creator/>
  <cp:lastModifiedBy>tarawnehleen569@yahoo.com</cp:lastModifiedBy>
  <cp:revision>3</cp:revision>
  <dcterms:created xsi:type="dcterms:W3CDTF">2018-10-22T06:51:35Z</dcterms:created>
  <dcterms:modified xsi:type="dcterms:W3CDTF">2020-12-23T06:15:30Z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