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13"/>
  </p:notesMasterIdLst>
  <p:handoutMasterIdLst>
    <p:handoutMasterId r:id="rId114"/>
  </p:handoutMasterIdLst>
  <p:sldIdLst>
    <p:sldId id="368" r:id="rId5"/>
    <p:sldId id="369" r:id="rId6"/>
    <p:sldId id="370" r:id="rId7"/>
    <p:sldId id="371" r:id="rId8"/>
    <p:sldId id="372" r:id="rId9"/>
    <p:sldId id="373" r:id="rId10"/>
    <p:sldId id="374" r:id="rId11"/>
    <p:sldId id="375" r:id="rId12"/>
    <p:sldId id="376" r:id="rId13"/>
    <p:sldId id="377" r:id="rId14"/>
    <p:sldId id="399" r:id="rId15"/>
    <p:sldId id="400" r:id="rId16"/>
    <p:sldId id="401" r:id="rId17"/>
    <p:sldId id="402" r:id="rId18"/>
    <p:sldId id="378" r:id="rId19"/>
    <p:sldId id="379" r:id="rId20"/>
    <p:sldId id="380" r:id="rId21"/>
    <p:sldId id="381" r:id="rId22"/>
    <p:sldId id="382" r:id="rId23"/>
    <p:sldId id="383" r:id="rId24"/>
    <p:sldId id="384" r:id="rId25"/>
    <p:sldId id="385" r:id="rId26"/>
    <p:sldId id="386" r:id="rId27"/>
    <p:sldId id="387" r:id="rId28"/>
    <p:sldId id="257" r:id="rId29"/>
    <p:sldId id="337" r:id="rId30"/>
    <p:sldId id="259" r:id="rId31"/>
    <p:sldId id="260" r:id="rId32"/>
    <p:sldId id="395" r:id="rId33"/>
    <p:sldId id="403" r:id="rId34"/>
    <p:sldId id="404" r:id="rId35"/>
    <p:sldId id="405" r:id="rId36"/>
    <p:sldId id="270" r:id="rId37"/>
    <p:sldId id="272" r:id="rId38"/>
    <p:sldId id="274" r:id="rId39"/>
    <p:sldId id="406" r:id="rId40"/>
    <p:sldId id="314" r:id="rId41"/>
    <p:sldId id="407" r:id="rId42"/>
    <p:sldId id="408" r:id="rId43"/>
    <p:sldId id="409" r:id="rId44"/>
    <p:sldId id="295" r:id="rId45"/>
    <p:sldId id="296" r:id="rId46"/>
    <p:sldId id="410" r:id="rId47"/>
    <p:sldId id="298" r:id="rId48"/>
    <p:sldId id="297" r:id="rId49"/>
    <p:sldId id="411" r:id="rId50"/>
    <p:sldId id="301" r:id="rId51"/>
    <p:sldId id="412" r:id="rId52"/>
    <p:sldId id="413" r:id="rId53"/>
    <p:sldId id="414" r:id="rId54"/>
    <p:sldId id="415" r:id="rId55"/>
    <p:sldId id="416" r:id="rId56"/>
    <p:sldId id="315" r:id="rId57"/>
    <p:sldId id="417" r:id="rId58"/>
    <p:sldId id="418" r:id="rId59"/>
    <p:sldId id="310" r:id="rId60"/>
    <p:sldId id="344" r:id="rId61"/>
    <p:sldId id="362" r:id="rId62"/>
    <p:sldId id="266" r:id="rId63"/>
    <p:sldId id="273" r:id="rId64"/>
    <p:sldId id="304" r:id="rId65"/>
    <p:sldId id="305" r:id="rId66"/>
    <p:sldId id="306" r:id="rId67"/>
    <p:sldId id="308" r:id="rId68"/>
    <p:sldId id="275" r:id="rId69"/>
    <p:sldId id="302" r:id="rId70"/>
    <p:sldId id="309" r:id="rId71"/>
    <p:sldId id="322" r:id="rId72"/>
    <p:sldId id="323" r:id="rId73"/>
    <p:sldId id="324" r:id="rId74"/>
    <p:sldId id="320" r:id="rId75"/>
    <p:sldId id="311" r:id="rId76"/>
    <p:sldId id="319" r:id="rId77"/>
    <p:sldId id="312" r:id="rId78"/>
    <p:sldId id="313" r:id="rId79"/>
    <p:sldId id="325" r:id="rId80"/>
    <p:sldId id="326" r:id="rId81"/>
    <p:sldId id="316" r:id="rId82"/>
    <p:sldId id="303" r:id="rId83"/>
    <p:sldId id="317" r:id="rId84"/>
    <p:sldId id="335" r:id="rId85"/>
    <p:sldId id="388" r:id="rId86"/>
    <p:sldId id="389" r:id="rId87"/>
    <p:sldId id="291" r:id="rId88"/>
    <p:sldId id="292" r:id="rId89"/>
    <p:sldId id="390" r:id="rId90"/>
    <p:sldId id="282" r:id="rId91"/>
    <p:sldId id="398" r:id="rId92"/>
    <p:sldId id="286" r:id="rId93"/>
    <p:sldId id="287" r:id="rId94"/>
    <p:sldId id="285" r:id="rId95"/>
    <p:sldId id="289" r:id="rId96"/>
    <p:sldId id="290" r:id="rId97"/>
    <p:sldId id="293" r:id="rId98"/>
    <p:sldId id="294" r:id="rId99"/>
    <p:sldId id="327" r:id="rId100"/>
    <p:sldId id="392" r:id="rId101"/>
    <p:sldId id="393" r:id="rId102"/>
    <p:sldId id="394" r:id="rId103"/>
    <p:sldId id="391" r:id="rId104"/>
    <p:sldId id="329" r:id="rId105"/>
    <p:sldId id="299" r:id="rId106"/>
    <p:sldId id="330" r:id="rId107"/>
    <p:sldId id="331" r:id="rId108"/>
    <p:sldId id="332" r:id="rId109"/>
    <p:sldId id="334" r:id="rId110"/>
    <p:sldId id="333" r:id="rId111"/>
    <p:sldId id="300" r:id="rId1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879" autoAdjust="0"/>
  </p:normalViewPr>
  <p:slideViewPr>
    <p:cSldViewPr snapToGrid="0" showGuides="1">
      <p:cViewPr varScale="1">
        <p:scale>
          <a:sx n="74" d="100"/>
          <a:sy n="74" d="100"/>
        </p:scale>
        <p:origin x="1042" y="77"/>
      </p:cViewPr>
      <p:guideLst>
        <p:guide pos="3840"/>
        <p:guide orient="horz" pos="2160"/>
      </p:guideLst>
    </p:cSldViewPr>
  </p:slideViewPr>
  <p:notesTextViewPr>
    <p:cViewPr>
      <p:scale>
        <a:sx n="1" d="1"/>
        <a:sy n="1" d="1"/>
      </p:scale>
      <p:origin x="0" y="0"/>
    </p:cViewPr>
  </p:notesTextViewPr>
  <p:notesViewPr>
    <p:cSldViewPr snapToGrid="0">
      <p:cViewPr varScale="1">
        <p:scale>
          <a:sx n="55" d="100"/>
          <a:sy n="55" d="100"/>
        </p:scale>
        <p:origin x="190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_rels/data2.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image" Target="../media/image39.jfif"/><Relationship Id="rId1" Type="http://schemas.openxmlformats.org/officeDocument/2006/relationships/image" Target="../media/image3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image" Target="../media/image39.jfif"/><Relationship Id="rId1"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9F31B-8DCF-4D97-9D59-39D8B72DB77B}" type="doc">
      <dgm:prSet loTypeId="urn:microsoft.com/office/officeart/2005/8/layout/list1" loCatId="list" qsTypeId="urn:microsoft.com/office/officeart/2005/8/quickstyle/simple5" qsCatId="simple" csTypeId="urn:microsoft.com/office/officeart/2005/8/colors/colorful1#2" csCatId="colorful" phldr="1"/>
      <dgm:spPr/>
      <dgm:t>
        <a:bodyPr/>
        <a:lstStyle/>
        <a:p>
          <a:pPr rtl="1"/>
          <a:endParaRPr lang="ar-SA"/>
        </a:p>
      </dgm:t>
    </dgm:pt>
    <dgm:pt modelId="{577056D2-7C19-4E7E-8A20-C8F7BC17042F}">
      <dgm:prSet/>
      <dgm:spPr/>
      <dgm:t>
        <a:bodyPr/>
        <a:lstStyle/>
        <a:p>
          <a:pPr rtl="1"/>
          <a:r>
            <a:rPr lang="en-US" altLang="ar-SA" dirty="0">
              <a:latin typeface="Constantia"/>
            </a:rPr>
            <a:t>preoperative phase</a:t>
          </a:r>
          <a:endParaRPr lang="ar-SA" dirty="0"/>
        </a:p>
      </dgm:t>
    </dgm:pt>
    <dgm:pt modelId="{B5A295B7-6DC6-4786-869F-7D3B6957C817}" type="parTrans" cxnId="{B997A077-CD32-4758-AB06-968C2CF054FA}">
      <dgm:prSet/>
      <dgm:spPr/>
      <dgm:t>
        <a:bodyPr/>
        <a:lstStyle/>
        <a:p>
          <a:pPr rtl="1"/>
          <a:endParaRPr lang="ar-SA"/>
        </a:p>
      </dgm:t>
    </dgm:pt>
    <dgm:pt modelId="{C93EAC20-E015-4844-B449-70587ADC5967}" type="sibTrans" cxnId="{B997A077-CD32-4758-AB06-968C2CF054FA}">
      <dgm:prSet/>
      <dgm:spPr/>
      <dgm:t>
        <a:bodyPr/>
        <a:lstStyle/>
        <a:p>
          <a:pPr rtl="1"/>
          <a:endParaRPr lang="ar-SA"/>
        </a:p>
      </dgm:t>
    </dgm:pt>
    <dgm:pt modelId="{4D26E61C-E166-46DC-A191-FED70005121C}">
      <dgm:prSet/>
      <dgm:spPr/>
      <dgm:t>
        <a:bodyPr/>
        <a:lstStyle/>
        <a:p>
          <a:pPr rtl="1"/>
          <a:r>
            <a:rPr lang="en-US" altLang="ar-SA">
              <a:latin typeface="Constantia"/>
            </a:rPr>
            <a:t>intraoperative phase </a:t>
          </a:r>
          <a:endParaRPr lang="en-US" altLang="ar-SA" dirty="0">
            <a:latin typeface="Constantia"/>
          </a:endParaRPr>
        </a:p>
      </dgm:t>
    </dgm:pt>
    <dgm:pt modelId="{502A22BE-F118-4325-B02D-A887340AE70A}" type="parTrans" cxnId="{D4F9EDFD-B94C-4776-8510-61046C9B0E8F}">
      <dgm:prSet/>
      <dgm:spPr/>
      <dgm:t>
        <a:bodyPr/>
        <a:lstStyle/>
        <a:p>
          <a:pPr rtl="1"/>
          <a:endParaRPr lang="ar-SA"/>
        </a:p>
      </dgm:t>
    </dgm:pt>
    <dgm:pt modelId="{476D4B03-7424-4DA7-ACC4-472B5CF59666}" type="sibTrans" cxnId="{D4F9EDFD-B94C-4776-8510-61046C9B0E8F}">
      <dgm:prSet/>
      <dgm:spPr/>
      <dgm:t>
        <a:bodyPr/>
        <a:lstStyle/>
        <a:p>
          <a:pPr rtl="1"/>
          <a:endParaRPr lang="ar-SA"/>
        </a:p>
      </dgm:t>
    </dgm:pt>
    <dgm:pt modelId="{107A62BF-02AC-4018-9289-1212CDADE4CD}">
      <dgm:prSet/>
      <dgm:spPr/>
      <dgm:t>
        <a:bodyPr/>
        <a:lstStyle/>
        <a:p>
          <a:pPr rtl="1"/>
          <a:r>
            <a:rPr lang="en-US" altLang="ar-SA">
              <a:latin typeface="Constantia"/>
            </a:rPr>
            <a:t>postoperative phase  </a:t>
          </a:r>
          <a:endParaRPr lang="ar-JO" altLang="ar-SA" dirty="0">
            <a:latin typeface="Constantia"/>
          </a:endParaRPr>
        </a:p>
      </dgm:t>
    </dgm:pt>
    <dgm:pt modelId="{0726805B-B4CC-4DFF-8AA4-480C31BDCD66}" type="parTrans" cxnId="{B91668B1-A3DA-42D5-9F32-B2B499DCFE4B}">
      <dgm:prSet/>
      <dgm:spPr/>
      <dgm:t>
        <a:bodyPr/>
        <a:lstStyle/>
        <a:p>
          <a:pPr rtl="1"/>
          <a:endParaRPr lang="ar-SA"/>
        </a:p>
      </dgm:t>
    </dgm:pt>
    <dgm:pt modelId="{1925438B-9005-4925-8A3D-9111087E400E}" type="sibTrans" cxnId="{B91668B1-A3DA-42D5-9F32-B2B499DCFE4B}">
      <dgm:prSet/>
      <dgm:spPr/>
      <dgm:t>
        <a:bodyPr/>
        <a:lstStyle/>
        <a:p>
          <a:pPr rtl="1"/>
          <a:endParaRPr lang="ar-SA"/>
        </a:p>
      </dgm:t>
    </dgm:pt>
    <dgm:pt modelId="{50681631-5634-439C-8D95-A6873CE7B26C}" type="pres">
      <dgm:prSet presAssocID="{90E9F31B-8DCF-4D97-9D59-39D8B72DB77B}" presName="linear" presStyleCnt="0">
        <dgm:presLayoutVars>
          <dgm:dir/>
          <dgm:animLvl val="lvl"/>
          <dgm:resizeHandles val="exact"/>
        </dgm:presLayoutVars>
      </dgm:prSet>
      <dgm:spPr/>
    </dgm:pt>
    <dgm:pt modelId="{A16B864D-CEE3-4E54-9ADC-3FEF2D5BA324}" type="pres">
      <dgm:prSet presAssocID="{577056D2-7C19-4E7E-8A20-C8F7BC17042F}" presName="parentLin" presStyleCnt="0"/>
      <dgm:spPr/>
    </dgm:pt>
    <dgm:pt modelId="{851A906B-7FC3-4D9F-B972-673702054531}" type="pres">
      <dgm:prSet presAssocID="{577056D2-7C19-4E7E-8A20-C8F7BC17042F}" presName="parentLeftMargin" presStyleLbl="node1" presStyleIdx="0" presStyleCnt="3"/>
      <dgm:spPr/>
    </dgm:pt>
    <dgm:pt modelId="{CF4DFED3-B8B9-4F8D-83CD-6CCA60E71354}" type="pres">
      <dgm:prSet presAssocID="{577056D2-7C19-4E7E-8A20-C8F7BC17042F}" presName="parentText" presStyleLbl="node1" presStyleIdx="0" presStyleCnt="3">
        <dgm:presLayoutVars>
          <dgm:chMax val="0"/>
          <dgm:bulletEnabled val="1"/>
        </dgm:presLayoutVars>
      </dgm:prSet>
      <dgm:spPr/>
    </dgm:pt>
    <dgm:pt modelId="{933F122B-118A-435B-9A0B-68582ABD80D9}" type="pres">
      <dgm:prSet presAssocID="{577056D2-7C19-4E7E-8A20-C8F7BC17042F}" presName="negativeSpace" presStyleCnt="0"/>
      <dgm:spPr/>
    </dgm:pt>
    <dgm:pt modelId="{E64E7099-76B0-480F-83F3-5E83F06E425A}" type="pres">
      <dgm:prSet presAssocID="{577056D2-7C19-4E7E-8A20-C8F7BC17042F}" presName="childText" presStyleLbl="conFgAcc1" presStyleIdx="0" presStyleCnt="3">
        <dgm:presLayoutVars>
          <dgm:bulletEnabled val="1"/>
        </dgm:presLayoutVars>
      </dgm:prSet>
      <dgm:spPr/>
    </dgm:pt>
    <dgm:pt modelId="{E8F59E67-431C-46F1-9705-7604985D87B1}" type="pres">
      <dgm:prSet presAssocID="{C93EAC20-E015-4844-B449-70587ADC5967}" presName="spaceBetweenRectangles" presStyleCnt="0"/>
      <dgm:spPr/>
    </dgm:pt>
    <dgm:pt modelId="{3EBB02CB-83DD-4B36-9FBB-E85AF7462D57}" type="pres">
      <dgm:prSet presAssocID="{4D26E61C-E166-46DC-A191-FED70005121C}" presName="parentLin" presStyleCnt="0"/>
      <dgm:spPr/>
    </dgm:pt>
    <dgm:pt modelId="{48EEE27C-567A-4B3B-B670-85B2D7A49016}" type="pres">
      <dgm:prSet presAssocID="{4D26E61C-E166-46DC-A191-FED70005121C}" presName="parentLeftMargin" presStyleLbl="node1" presStyleIdx="0" presStyleCnt="3"/>
      <dgm:spPr/>
    </dgm:pt>
    <dgm:pt modelId="{334D9A46-A2E5-4ACC-B0AB-EB660C7EF1F9}" type="pres">
      <dgm:prSet presAssocID="{4D26E61C-E166-46DC-A191-FED70005121C}" presName="parentText" presStyleLbl="node1" presStyleIdx="1" presStyleCnt="3">
        <dgm:presLayoutVars>
          <dgm:chMax val="0"/>
          <dgm:bulletEnabled val="1"/>
        </dgm:presLayoutVars>
      </dgm:prSet>
      <dgm:spPr/>
    </dgm:pt>
    <dgm:pt modelId="{A8C2C3A0-6499-4407-91A8-77FE33506516}" type="pres">
      <dgm:prSet presAssocID="{4D26E61C-E166-46DC-A191-FED70005121C}" presName="negativeSpace" presStyleCnt="0"/>
      <dgm:spPr/>
    </dgm:pt>
    <dgm:pt modelId="{DC69EBC3-15C6-4CCE-A515-2125AE3A89DA}" type="pres">
      <dgm:prSet presAssocID="{4D26E61C-E166-46DC-A191-FED70005121C}" presName="childText" presStyleLbl="conFgAcc1" presStyleIdx="1" presStyleCnt="3">
        <dgm:presLayoutVars>
          <dgm:bulletEnabled val="1"/>
        </dgm:presLayoutVars>
      </dgm:prSet>
      <dgm:spPr/>
    </dgm:pt>
    <dgm:pt modelId="{4AD91C94-B995-439F-9422-2585EE44B4CB}" type="pres">
      <dgm:prSet presAssocID="{476D4B03-7424-4DA7-ACC4-472B5CF59666}" presName="spaceBetweenRectangles" presStyleCnt="0"/>
      <dgm:spPr/>
    </dgm:pt>
    <dgm:pt modelId="{ED0BC40F-38E8-4369-87CF-821D6C30BC57}" type="pres">
      <dgm:prSet presAssocID="{107A62BF-02AC-4018-9289-1212CDADE4CD}" presName="parentLin" presStyleCnt="0"/>
      <dgm:spPr/>
    </dgm:pt>
    <dgm:pt modelId="{CF536138-4A7F-43D6-8EF5-E530DC607C2C}" type="pres">
      <dgm:prSet presAssocID="{107A62BF-02AC-4018-9289-1212CDADE4CD}" presName="parentLeftMargin" presStyleLbl="node1" presStyleIdx="1" presStyleCnt="3"/>
      <dgm:spPr/>
    </dgm:pt>
    <dgm:pt modelId="{979B3D2B-A0B3-4225-B99C-B412CD71F99A}" type="pres">
      <dgm:prSet presAssocID="{107A62BF-02AC-4018-9289-1212CDADE4CD}" presName="parentText" presStyleLbl="node1" presStyleIdx="2" presStyleCnt="3">
        <dgm:presLayoutVars>
          <dgm:chMax val="0"/>
          <dgm:bulletEnabled val="1"/>
        </dgm:presLayoutVars>
      </dgm:prSet>
      <dgm:spPr/>
    </dgm:pt>
    <dgm:pt modelId="{502B9D28-ECC4-42F4-8B85-08A61FADEA2E}" type="pres">
      <dgm:prSet presAssocID="{107A62BF-02AC-4018-9289-1212CDADE4CD}" presName="negativeSpace" presStyleCnt="0"/>
      <dgm:spPr/>
    </dgm:pt>
    <dgm:pt modelId="{3D35C82B-EFBA-48B6-B802-03BCD4785464}" type="pres">
      <dgm:prSet presAssocID="{107A62BF-02AC-4018-9289-1212CDADE4CD}" presName="childText" presStyleLbl="conFgAcc1" presStyleIdx="2" presStyleCnt="3">
        <dgm:presLayoutVars>
          <dgm:bulletEnabled val="1"/>
        </dgm:presLayoutVars>
      </dgm:prSet>
      <dgm:spPr/>
    </dgm:pt>
  </dgm:ptLst>
  <dgm:cxnLst>
    <dgm:cxn modelId="{1FE2051F-4A57-4DF6-A9C5-161A1013DB28}" type="presOf" srcId="{577056D2-7C19-4E7E-8A20-C8F7BC17042F}" destId="{CF4DFED3-B8B9-4F8D-83CD-6CCA60E71354}" srcOrd="1" destOrd="0" presId="urn:microsoft.com/office/officeart/2005/8/layout/list1"/>
    <dgm:cxn modelId="{E0501024-43BF-4B4E-A78E-AC7E6111D193}" type="presOf" srcId="{4D26E61C-E166-46DC-A191-FED70005121C}" destId="{334D9A46-A2E5-4ACC-B0AB-EB660C7EF1F9}" srcOrd="1" destOrd="0" presId="urn:microsoft.com/office/officeart/2005/8/layout/list1"/>
    <dgm:cxn modelId="{1800675B-257E-43B8-8D69-8E33DCD5D06A}" type="presOf" srcId="{90E9F31B-8DCF-4D97-9D59-39D8B72DB77B}" destId="{50681631-5634-439C-8D95-A6873CE7B26C}" srcOrd="0" destOrd="0" presId="urn:microsoft.com/office/officeart/2005/8/layout/list1"/>
    <dgm:cxn modelId="{71C92766-734B-4F62-8529-75D619708075}" type="presOf" srcId="{107A62BF-02AC-4018-9289-1212CDADE4CD}" destId="{CF536138-4A7F-43D6-8EF5-E530DC607C2C}" srcOrd="0" destOrd="0" presId="urn:microsoft.com/office/officeart/2005/8/layout/list1"/>
    <dgm:cxn modelId="{6301FB68-A645-47E2-B334-CBFCA6140285}" type="presOf" srcId="{107A62BF-02AC-4018-9289-1212CDADE4CD}" destId="{979B3D2B-A0B3-4225-B99C-B412CD71F99A}" srcOrd="1" destOrd="0" presId="urn:microsoft.com/office/officeart/2005/8/layout/list1"/>
    <dgm:cxn modelId="{B997A077-CD32-4758-AB06-968C2CF054FA}" srcId="{90E9F31B-8DCF-4D97-9D59-39D8B72DB77B}" destId="{577056D2-7C19-4E7E-8A20-C8F7BC17042F}" srcOrd="0" destOrd="0" parTransId="{B5A295B7-6DC6-4786-869F-7D3B6957C817}" sibTransId="{C93EAC20-E015-4844-B449-70587ADC5967}"/>
    <dgm:cxn modelId="{0AF82AA1-1BB4-4EF2-A769-A2166A591FDE}" type="presOf" srcId="{4D26E61C-E166-46DC-A191-FED70005121C}" destId="{48EEE27C-567A-4B3B-B670-85B2D7A49016}" srcOrd="0" destOrd="0" presId="urn:microsoft.com/office/officeart/2005/8/layout/list1"/>
    <dgm:cxn modelId="{B91668B1-A3DA-42D5-9F32-B2B499DCFE4B}" srcId="{90E9F31B-8DCF-4D97-9D59-39D8B72DB77B}" destId="{107A62BF-02AC-4018-9289-1212CDADE4CD}" srcOrd="2" destOrd="0" parTransId="{0726805B-B4CC-4DFF-8AA4-480C31BDCD66}" sibTransId="{1925438B-9005-4925-8A3D-9111087E400E}"/>
    <dgm:cxn modelId="{D4F9EDFD-B94C-4776-8510-61046C9B0E8F}" srcId="{90E9F31B-8DCF-4D97-9D59-39D8B72DB77B}" destId="{4D26E61C-E166-46DC-A191-FED70005121C}" srcOrd="1" destOrd="0" parTransId="{502A22BE-F118-4325-B02D-A887340AE70A}" sibTransId="{476D4B03-7424-4DA7-ACC4-472B5CF59666}"/>
    <dgm:cxn modelId="{10F953FF-2469-4CBC-A92B-B2A4AA5CCB7E}" type="presOf" srcId="{577056D2-7C19-4E7E-8A20-C8F7BC17042F}" destId="{851A906B-7FC3-4D9F-B972-673702054531}" srcOrd="0" destOrd="0" presId="urn:microsoft.com/office/officeart/2005/8/layout/list1"/>
    <dgm:cxn modelId="{3C51DA85-0FE7-4A28-B5CC-B7E87098D67D}" type="presParOf" srcId="{50681631-5634-439C-8D95-A6873CE7B26C}" destId="{A16B864D-CEE3-4E54-9ADC-3FEF2D5BA324}" srcOrd="0" destOrd="0" presId="urn:microsoft.com/office/officeart/2005/8/layout/list1"/>
    <dgm:cxn modelId="{BBEA7874-24D2-4B41-8F10-BB0B4460DD05}" type="presParOf" srcId="{A16B864D-CEE3-4E54-9ADC-3FEF2D5BA324}" destId="{851A906B-7FC3-4D9F-B972-673702054531}" srcOrd="0" destOrd="0" presId="urn:microsoft.com/office/officeart/2005/8/layout/list1"/>
    <dgm:cxn modelId="{143803C2-D2FC-499A-A1D2-29CDA48C05CD}" type="presParOf" srcId="{A16B864D-CEE3-4E54-9ADC-3FEF2D5BA324}" destId="{CF4DFED3-B8B9-4F8D-83CD-6CCA60E71354}" srcOrd="1" destOrd="0" presId="urn:microsoft.com/office/officeart/2005/8/layout/list1"/>
    <dgm:cxn modelId="{482C5790-9ED2-4DD3-9535-78474486EEE3}" type="presParOf" srcId="{50681631-5634-439C-8D95-A6873CE7B26C}" destId="{933F122B-118A-435B-9A0B-68582ABD80D9}" srcOrd="1" destOrd="0" presId="urn:microsoft.com/office/officeart/2005/8/layout/list1"/>
    <dgm:cxn modelId="{D077C813-3115-4A3D-91D1-8CBBF2D35243}" type="presParOf" srcId="{50681631-5634-439C-8D95-A6873CE7B26C}" destId="{E64E7099-76B0-480F-83F3-5E83F06E425A}" srcOrd="2" destOrd="0" presId="urn:microsoft.com/office/officeart/2005/8/layout/list1"/>
    <dgm:cxn modelId="{D1DE03F0-A51F-47C1-8714-4C79D9B12AFC}" type="presParOf" srcId="{50681631-5634-439C-8D95-A6873CE7B26C}" destId="{E8F59E67-431C-46F1-9705-7604985D87B1}" srcOrd="3" destOrd="0" presId="urn:microsoft.com/office/officeart/2005/8/layout/list1"/>
    <dgm:cxn modelId="{A504B8B8-E4D5-4EFD-AEB0-ABFE1BE1A45C}" type="presParOf" srcId="{50681631-5634-439C-8D95-A6873CE7B26C}" destId="{3EBB02CB-83DD-4B36-9FBB-E85AF7462D57}" srcOrd="4" destOrd="0" presId="urn:microsoft.com/office/officeart/2005/8/layout/list1"/>
    <dgm:cxn modelId="{690FE448-BC34-4ADF-B717-1D283FE6726B}" type="presParOf" srcId="{3EBB02CB-83DD-4B36-9FBB-E85AF7462D57}" destId="{48EEE27C-567A-4B3B-B670-85B2D7A49016}" srcOrd="0" destOrd="0" presId="urn:microsoft.com/office/officeart/2005/8/layout/list1"/>
    <dgm:cxn modelId="{24018368-D4D2-4464-AC02-CA17A5571E6A}" type="presParOf" srcId="{3EBB02CB-83DD-4B36-9FBB-E85AF7462D57}" destId="{334D9A46-A2E5-4ACC-B0AB-EB660C7EF1F9}" srcOrd="1" destOrd="0" presId="urn:microsoft.com/office/officeart/2005/8/layout/list1"/>
    <dgm:cxn modelId="{13F3FC65-E524-49EA-95AD-8787797758FC}" type="presParOf" srcId="{50681631-5634-439C-8D95-A6873CE7B26C}" destId="{A8C2C3A0-6499-4407-91A8-77FE33506516}" srcOrd="5" destOrd="0" presId="urn:microsoft.com/office/officeart/2005/8/layout/list1"/>
    <dgm:cxn modelId="{3A081ABF-7472-4C33-8673-1AAF73A4E2B4}" type="presParOf" srcId="{50681631-5634-439C-8D95-A6873CE7B26C}" destId="{DC69EBC3-15C6-4CCE-A515-2125AE3A89DA}" srcOrd="6" destOrd="0" presId="urn:microsoft.com/office/officeart/2005/8/layout/list1"/>
    <dgm:cxn modelId="{DCE2B3C4-43EA-4DE0-972C-5972BF1A0E66}" type="presParOf" srcId="{50681631-5634-439C-8D95-A6873CE7B26C}" destId="{4AD91C94-B995-439F-9422-2585EE44B4CB}" srcOrd="7" destOrd="0" presId="urn:microsoft.com/office/officeart/2005/8/layout/list1"/>
    <dgm:cxn modelId="{55FF65FD-0BBA-4887-9920-3C3141ED4DFC}" type="presParOf" srcId="{50681631-5634-439C-8D95-A6873CE7B26C}" destId="{ED0BC40F-38E8-4369-87CF-821D6C30BC57}" srcOrd="8" destOrd="0" presId="urn:microsoft.com/office/officeart/2005/8/layout/list1"/>
    <dgm:cxn modelId="{6CAB5779-1E2E-40E9-BD7F-472C576210C5}" type="presParOf" srcId="{ED0BC40F-38E8-4369-87CF-821D6C30BC57}" destId="{CF536138-4A7F-43D6-8EF5-E530DC607C2C}" srcOrd="0" destOrd="0" presId="urn:microsoft.com/office/officeart/2005/8/layout/list1"/>
    <dgm:cxn modelId="{B7764C58-4FF0-4A6E-BF3E-399CC95DE338}" type="presParOf" srcId="{ED0BC40F-38E8-4369-87CF-821D6C30BC57}" destId="{979B3D2B-A0B3-4225-B99C-B412CD71F99A}" srcOrd="1" destOrd="0" presId="urn:microsoft.com/office/officeart/2005/8/layout/list1"/>
    <dgm:cxn modelId="{3778B0C2-EDBE-40F6-BC7F-6A64A5B496CF}" type="presParOf" srcId="{50681631-5634-439C-8D95-A6873CE7B26C}" destId="{502B9D28-ECC4-42F4-8B85-08A61FADEA2E}" srcOrd="9" destOrd="0" presId="urn:microsoft.com/office/officeart/2005/8/layout/list1"/>
    <dgm:cxn modelId="{8601B933-06A7-4335-9535-F87C4EB2862C}" type="presParOf" srcId="{50681631-5634-439C-8D95-A6873CE7B26C}" destId="{3D35C82B-EFBA-48B6-B802-03BCD478546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583D41-D537-4E55-92CB-AD90C97472E0}" type="doc">
      <dgm:prSet loTypeId="urn:microsoft.com/office/officeart/2005/8/layout/vList3" loCatId="picture" qsTypeId="urn:microsoft.com/office/officeart/2005/8/quickstyle/simple1" qsCatId="simple" csTypeId="urn:microsoft.com/office/officeart/2005/8/colors/accent3_2" csCatId="accent3" phldr="1"/>
      <dgm:spPr/>
      <dgm:t>
        <a:bodyPr/>
        <a:lstStyle/>
        <a:p>
          <a:endParaRPr lang="en-US"/>
        </a:p>
      </dgm:t>
    </dgm:pt>
    <dgm:pt modelId="{17182D2B-2C46-4861-A8BB-B3A8C3D034BE}">
      <dgm:prSet phldrT="[Text]">
        <dgm:style>
          <a:lnRef idx="2">
            <a:schemeClr val="accent3"/>
          </a:lnRef>
          <a:fillRef idx="1">
            <a:schemeClr val="lt1"/>
          </a:fillRef>
          <a:effectRef idx="0">
            <a:schemeClr val="accent3"/>
          </a:effectRef>
          <a:fontRef idx="minor">
            <a:schemeClr val="dk1"/>
          </a:fontRef>
        </dgm:style>
      </dgm:prSet>
      <dgm:spPr/>
      <dgm:t>
        <a:bodyPr/>
        <a:lstStyle/>
        <a:p>
          <a:r>
            <a:rPr lang="en-GB" dirty="0"/>
            <a:t>1. Empirical antibiotics then start definitive antibiotics following culture results</a:t>
          </a:r>
          <a:endParaRPr lang="en-US" dirty="0"/>
        </a:p>
      </dgm:t>
    </dgm:pt>
    <dgm:pt modelId="{4417FB71-2D79-4DD6-9817-217DF03D2295}" type="parTrans" cxnId="{767C0D16-9A43-4FBA-9CB9-4330A8DF0E54}">
      <dgm:prSet/>
      <dgm:spPr/>
      <dgm:t>
        <a:bodyPr/>
        <a:lstStyle/>
        <a:p>
          <a:endParaRPr lang="en-US"/>
        </a:p>
      </dgm:t>
    </dgm:pt>
    <dgm:pt modelId="{363BCE87-3167-45A4-A5B7-37B0C8EA18AE}" type="sibTrans" cxnId="{767C0D16-9A43-4FBA-9CB9-4330A8DF0E54}">
      <dgm:prSet/>
      <dgm:spPr/>
      <dgm:t>
        <a:bodyPr/>
        <a:lstStyle/>
        <a:p>
          <a:endParaRPr lang="en-US"/>
        </a:p>
      </dgm:t>
    </dgm:pt>
    <dgm:pt modelId="{DC1400CE-2DFB-4110-BCA0-51446488D5EF}">
      <dgm:prSet phldrT="[Text]">
        <dgm:style>
          <a:lnRef idx="2">
            <a:schemeClr val="accent5"/>
          </a:lnRef>
          <a:fillRef idx="1">
            <a:schemeClr val="lt1"/>
          </a:fillRef>
          <a:effectRef idx="0">
            <a:schemeClr val="accent5"/>
          </a:effectRef>
          <a:fontRef idx="minor">
            <a:schemeClr val="dk1"/>
          </a:fontRef>
        </dgm:style>
      </dgm:prSet>
      <dgm:spPr/>
      <dgm:t>
        <a:bodyPr/>
        <a:lstStyle/>
        <a:p>
          <a:r>
            <a:rPr lang="en-GB" dirty="0"/>
            <a:t>2. Removal of sutures/ clips to drain any pus collection</a:t>
          </a:r>
          <a:endParaRPr lang="en-US" dirty="0"/>
        </a:p>
      </dgm:t>
    </dgm:pt>
    <dgm:pt modelId="{DD52AACA-7A53-4E3D-A980-FD36BE8E9887}" type="parTrans" cxnId="{45A7052E-2C80-442E-90C2-B244D9987D99}">
      <dgm:prSet/>
      <dgm:spPr/>
      <dgm:t>
        <a:bodyPr/>
        <a:lstStyle/>
        <a:p>
          <a:endParaRPr lang="en-US"/>
        </a:p>
      </dgm:t>
    </dgm:pt>
    <dgm:pt modelId="{1DB1EE6A-943C-4E92-BF2B-2E4F869F8F74}" type="sibTrans" cxnId="{45A7052E-2C80-442E-90C2-B244D9987D99}">
      <dgm:prSet/>
      <dgm:spPr/>
      <dgm:t>
        <a:bodyPr/>
        <a:lstStyle/>
        <a:p>
          <a:endParaRPr lang="en-US"/>
        </a:p>
      </dgm:t>
    </dgm:pt>
    <dgm:pt modelId="{DDB5DC25-DDB1-4E08-946C-37CE34ACD849}">
      <dgm:prSet phldrT="[Text]">
        <dgm:style>
          <a:lnRef idx="2">
            <a:schemeClr val="accent3"/>
          </a:lnRef>
          <a:fillRef idx="1">
            <a:schemeClr val="lt1"/>
          </a:fillRef>
          <a:effectRef idx="0">
            <a:schemeClr val="accent3"/>
          </a:effectRef>
          <a:fontRef idx="minor">
            <a:schemeClr val="dk1"/>
          </a:fontRef>
        </dgm:style>
      </dgm:prSet>
      <dgm:spPr/>
      <dgm:t>
        <a:bodyPr/>
        <a:lstStyle/>
        <a:p>
          <a:r>
            <a:rPr lang="en-US" b="0" dirty="0"/>
            <a:t>3.Removal of dead (necrotic) or infected skin tissue within a surgical wound.</a:t>
          </a:r>
        </a:p>
      </dgm:t>
    </dgm:pt>
    <dgm:pt modelId="{DDC129F8-214E-4571-B392-0B5BA15E1F7B}" type="parTrans" cxnId="{77844F46-3AAF-4BC8-9820-685B7DD04895}">
      <dgm:prSet/>
      <dgm:spPr/>
      <dgm:t>
        <a:bodyPr/>
        <a:lstStyle/>
        <a:p>
          <a:endParaRPr lang="en-US"/>
        </a:p>
      </dgm:t>
    </dgm:pt>
    <dgm:pt modelId="{D3D0C7FA-242D-4963-81F8-ECCEF27904E9}" type="sibTrans" cxnId="{77844F46-3AAF-4BC8-9820-685B7DD04895}">
      <dgm:prSet/>
      <dgm:spPr/>
      <dgm:t>
        <a:bodyPr/>
        <a:lstStyle/>
        <a:p>
          <a:endParaRPr lang="en-US"/>
        </a:p>
      </dgm:t>
    </dgm:pt>
    <dgm:pt modelId="{4D472C1B-EA2D-4951-941A-D51F3B3F113E}" type="pres">
      <dgm:prSet presAssocID="{5F583D41-D537-4E55-92CB-AD90C97472E0}" presName="linearFlow" presStyleCnt="0">
        <dgm:presLayoutVars>
          <dgm:dir/>
          <dgm:resizeHandles val="exact"/>
        </dgm:presLayoutVars>
      </dgm:prSet>
      <dgm:spPr/>
    </dgm:pt>
    <dgm:pt modelId="{5D06B314-69D5-4B2F-BCAF-7EB79BD48ADA}" type="pres">
      <dgm:prSet presAssocID="{17182D2B-2C46-4861-A8BB-B3A8C3D034BE}" presName="composite" presStyleCnt="0"/>
      <dgm:spPr/>
    </dgm:pt>
    <dgm:pt modelId="{02F8FCE4-7812-47B2-B471-B665A865A38C}" type="pres">
      <dgm:prSet presAssocID="{17182D2B-2C46-4861-A8BB-B3A8C3D034BE}" presName="imgShp" presStyleLbl="fgImgPlace1" presStyleIdx="0" presStyleCnt="3" custLinFactNeighborX="-3195" custLinFactNeighborY="5221"/>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pt>
    <dgm:pt modelId="{22C1BF4E-CACE-4794-BC51-C7CFB054FDC6}" type="pres">
      <dgm:prSet presAssocID="{17182D2B-2C46-4861-A8BB-B3A8C3D034BE}" presName="txShp" presStyleLbl="node1" presStyleIdx="0" presStyleCnt="3">
        <dgm:presLayoutVars>
          <dgm:bulletEnabled val="1"/>
        </dgm:presLayoutVars>
      </dgm:prSet>
      <dgm:spPr/>
    </dgm:pt>
    <dgm:pt modelId="{CF8D794C-B55A-4EFC-B5FA-97E5FE18B047}" type="pres">
      <dgm:prSet presAssocID="{363BCE87-3167-45A4-A5B7-37B0C8EA18AE}" presName="spacing" presStyleCnt="0"/>
      <dgm:spPr/>
    </dgm:pt>
    <dgm:pt modelId="{B3C83624-5F68-43A4-AAA5-1AE2F7A0E654}" type="pres">
      <dgm:prSet presAssocID="{DC1400CE-2DFB-4110-BCA0-51446488D5EF}" presName="composite" presStyleCnt="0"/>
      <dgm:spPr/>
    </dgm:pt>
    <dgm:pt modelId="{1F0F011A-A9C1-47FE-8010-D6684057CFF4}" type="pres">
      <dgm:prSet presAssocID="{DC1400CE-2DFB-4110-BCA0-51446488D5EF}"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5568F9D6-3902-4147-B5C2-CF7737DBB1B2}" type="pres">
      <dgm:prSet presAssocID="{DC1400CE-2DFB-4110-BCA0-51446488D5EF}" presName="txShp" presStyleLbl="node1" presStyleIdx="1" presStyleCnt="3">
        <dgm:presLayoutVars>
          <dgm:bulletEnabled val="1"/>
        </dgm:presLayoutVars>
      </dgm:prSet>
      <dgm:spPr/>
    </dgm:pt>
    <dgm:pt modelId="{A0156A25-6D57-4DFB-AD01-D3A57A483CE7}" type="pres">
      <dgm:prSet presAssocID="{1DB1EE6A-943C-4E92-BF2B-2E4F869F8F74}" presName="spacing" presStyleCnt="0"/>
      <dgm:spPr/>
    </dgm:pt>
    <dgm:pt modelId="{896F7093-B5CF-4D7A-9C64-847571085AA3}" type="pres">
      <dgm:prSet presAssocID="{DDB5DC25-DDB1-4E08-946C-37CE34ACD849}" presName="composite" presStyleCnt="0"/>
      <dgm:spPr/>
    </dgm:pt>
    <dgm:pt modelId="{1502E27B-1AEF-4A53-8D71-B28937F052FF}" type="pres">
      <dgm:prSet presAssocID="{DDB5DC25-DDB1-4E08-946C-37CE34ACD849}"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dgm:spPr>
    </dgm:pt>
    <dgm:pt modelId="{1ECB8094-033C-4639-9BFA-874BB8FC4217}" type="pres">
      <dgm:prSet presAssocID="{DDB5DC25-DDB1-4E08-946C-37CE34ACD849}" presName="txShp" presStyleLbl="node1" presStyleIdx="2" presStyleCnt="3">
        <dgm:presLayoutVars>
          <dgm:bulletEnabled val="1"/>
        </dgm:presLayoutVars>
      </dgm:prSet>
      <dgm:spPr/>
    </dgm:pt>
  </dgm:ptLst>
  <dgm:cxnLst>
    <dgm:cxn modelId="{1E1F5E04-C0B9-4EC1-9A16-1E36C6B6B3E9}" type="presOf" srcId="{5F583D41-D537-4E55-92CB-AD90C97472E0}" destId="{4D472C1B-EA2D-4951-941A-D51F3B3F113E}" srcOrd="0" destOrd="0" presId="urn:microsoft.com/office/officeart/2005/8/layout/vList3"/>
    <dgm:cxn modelId="{767C0D16-9A43-4FBA-9CB9-4330A8DF0E54}" srcId="{5F583D41-D537-4E55-92CB-AD90C97472E0}" destId="{17182D2B-2C46-4861-A8BB-B3A8C3D034BE}" srcOrd="0" destOrd="0" parTransId="{4417FB71-2D79-4DD6-9817-217DF03D2295}" sibTransId="{363BCE87-3167-45A4-A5B7-37B0C8EA18AE}"/>
    <dgm:cxn modelId="{45A7052E-2C80-442E-90C2-B244D9987D99}" srcId="{5F583D41-D537-4E55-92CB-AD90C97472E0}" destId="{DC1400CE-2DFB-4110-BCA0-51446488D5EF}" srcOrd="1" destOrd="0" parTransId="{DD52AACA-7A53-4E3D-A980-FD36BE8E9887}" sibTransId="{1DB1EE6A-943C-4E92-BF2B-2E4F869F8F74}"/>
    <dgm:cxn modelId="{77844F46-3AAF-4BC8-9820-685B7DD04895}" srcId="{5F583D41-D537-4E55-92CB-AD90C97472E0}" destId="{DDB5DC25-DDB1-4E08-946C-37CE34ACD849}" srcOrd="2" destOrd="0" parTransId="{DDC129F8-214E-4571-B392-0B5BA15E1F7B}" sibTransId="{D3D0C7FA-242D-4963-81F8-ECCEF27904E9}"/>
    <dgm:cxn modelId="{95CB017D-A61D-4D4C-A3AB-275B7A315FF9}" type="presOf" srcId="{17182D2B-2C46-4861-A8BB-B3A8C3D034BE}" destId="{22C1BF4E-CACE-4794-BC51-C7CFB054FDC6}" srcOrd="0" destOrd="0" presId="urn:microsoft.com/office/officeart/2005/8/layout/vList3"/>
    <dgm:cxn modelId="{4543ACA4-CA25-4EE1-8921-71C061A698C5}" type="presOf" srcId="{DC1400CE-2DFB-4110-BCA0-51446488D5EF}" destId="{5568F9D6-3902-4147-B5C2-CF7737DBB1B2}" srcOrd="0" destOrd="0" presId="urn:microsoft.com/office/officeart/2005/8/layout/vList3"/>
    <dgm:cxn modelId="{95CC3BE3-8E96-4717-9BF1-28DE7FFB20F2}" type="presOf" srcId="{DDB5DC25-DDB1-4E08-946C-37CE34ACD849}" destId="{1ECB8094-033C-4639-9BFA-874BB8FC4217}" srcOrd="0" destOrd="0" presId="urn:microsoft.com/office/officeart/2005/8/layout/vList3"/>
    <dgm:cxn modelId="{92A6D2BE-B3C3-49AC-B2A4-93888AAB89EF}" type="presParOf" srcId="{4D472C1B-EA2D-4951-941A-D51F3B3F113E}" destId="{5D06B314-69D5-4B2F-BCAF-7EB79BD48ADA}" srcOrd="0" destOrd="0" presId="urn:microsoft.com/office/officeart/2005/8/layout/vList3"/>
    <dgm:cxn modelId="{95B2565A-D3DE-4567-B422-782C905E9FA3}" type="presParOf" srcId="{5D06B314-69D5-4B2F-BCAF-7EB79BD48ADA}" destId="{02F8FCE4-7812-47B2-B471-B665A865A38C}" srcOrd="0" destOrd="0" presId="urn:microsoft.com/office/officeart/2005/8/layout/vList3"/>
    <dgm:cxn modelId="{A21DBCC0-4371-4578-9B3C-E73ABE912B16}" type="presParOf" srcId="{5D06B314-69D5-4B2F-BCAF-7EB79BD48ADA}" destId="{22C1BF4E-CACE-4794-BC51-C7CFB054FDC6}" srcOrd="1" destOrd="0" presId="urn:microsoft.com/office/officeart/2005/8/layout/vList3"/>
    <dgm:cxn modelId="{42BD6413-349D-4362-AD96-9FED930CB8C4}" type="presParOf" srcId="{4D472C1B-EA2D-4951-941A-D51F3B3F113E}" destId="{CF8D794C-B55A-4EFC-B5FA-97E5FE18B047}" srcOrd="1" destOrd="0" presId="urn:microsoft.com/office/officeart/2005/8/layout/vList3"/>
    <dgm:cxn modelId="{88C572D7-5849-4719-99C7-3754D1FAFD7E}" type="presParOf" srcId="{4D472C1B-EA2D-4951-941A-D51F3B3F113E}" destId="{B3C83624-5F68-43A4-AAA5-1AE2F7A0E654}" srcOrd="2" destOrd="0" presId="urn:microsoft.com/office/officeart/2005/8/layout/vList3"/>
    <dgm:cxn modelId="{1B5A92B7-9778-455B-837C-75615CFF75B1}" type="presParOf" srcId="{B3C83624-5F68-43A4-AAA5-1AE2F7A0E654}" destId="{1F0F011A-A9C1-47FE-8010-D6684057CFF4}" srcOrd="0" destOrd="0" presId="urn:microsoft.com/office/officeart/2005/8/layout/vList3"/>
    <dgm:cxn modelId="{0CC5180A-3920-4C3C-8D24-2CB481143162}" type="presParOf" srcId="{B3C83624-5F68-43A4-AAA5-1AE2F7A0E654}" destId="{5568F9D6-3902-4147-B5C2-CF7737DBB1B2}" srcOrd="1" destOrd="0" presId="urn:microsoft.com/office/officeart/2005/8/layout/vList3"/>
    <dgm:cxn modelId="{0D3BBCBB-4ACE-4404-81CF-69FAEFD6503B}" type="presParOf" srcId="{4D472C1B-EA2D-4951-941A-D51F3B3F113E}" destId="{A0156A25-6D57-4DFB-AD01-D3A57A483CE7}" srcOrd="3" destOrd="0" presId="urn:microsoft.com/office/officeart/2005/8/layout/vList3"/>
    <dgm:cxn modelId="{C7114FE4-AD52-4FF2-985C-8CD3423A476E}" type="presParOf" srcId="{4D472C1B-EA2D-4951-941A-D51F3B3F113E}" destId="{896F7093-B5CF-4D7A-9C64-847571085AA3}" srcOrd="4" destOrd="0" presId="urn:microsoft.com/office/officeart/2005/8/layout/vList3"/>
    <dgm:cxn modelId="{97FBD7BC-813B-4A4E-94CD-7C5BBE3CD7AA}" type="presParOf" srcId="{896F7093-B5CF-4D7A-9C64-847571085AA3}" destId="{1502E27B-1AEF-4A53-8D71-B28937F052FF}" srcOrd="0" destOrd="0" presId="urn:microsoft.com/office/officeart/2005/8/layout/vList3"/>
    <dgm:cxn modelId="{2D1782D9-1E47-4339-911A-83A1B6018421}" type="presParOf" srcId="{896F7093-B5CF-4D7A-9C64-847571085AA3}" destId="{1ECB8094-033C-4639-9BFA-874BB8FC421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F491C8AD-B0CB-4413-A1C2-58E3BE6F59C7}">
      <dgm:prSet/>
      <dgm:spPr/>
      <dgm:t>
        <a:bodyPr/>
        <a:lstStyle/>
        <a:p>
          <a:r>
            <a:rPr lang="en-US" b="1"/>
            <a:t>Clean-contaminated</a:t>
          </a:r>
          <a:r>
            <a:rPr lang="en-US"/>
            <a:t> surgery</a:t>
          </a:r>
        </a:p>
      </dgm:t>
    </dgm:pt>
    <dgm:pt modelId="{7073E4BF-1CFA-4326-BFBF-EDE01648F22F}" type="parTrans" cxnId="{8B7604BD-3B32-4776-8BB5-6E7CA89A83E3}">
      <dgm:prSet/>
      <dgm:spPr/>
      <dgm:t>
        <a:bodyPr/>
        <a:lstStyle/>
        <a:p>
          <a:endParaRPr lang="en-US"/>
        </a:p>
      </dgm:t>
    </dgm:pt>
    <dgm:pt modelId="{F6CD8A5D-D7B5-4D63-BB67-4E9EBDE85EDC}" type="sibTrans" cxnId="{8B7604BD-3B32-4776-8BB5-6E7CA89A83E3}">
      <dgm:prSet/>
      <dgm:spPr/>
      <dgm:t>
        <a:bodyPr/>
        <a:lstStyle/>
        <a:p>
          <a:endParaRPr lang="en-US"/>
        </a:p>
      </dgm:t>
    </dgm:pt>
    <dgm:pt modelId="{7B6E1B78-047A-4A0A-B738-845AC34F8AC5}">
      <dgm:prSet/>
      <dgm:spPr/>
      <dgm:t>
        <a:bodyPr/>
        <a:lstStyle/>
        <a:p>
          <a:r>
            <a:rPr lang="en-US" u="sng"/>
            <a:t>metronidazole</a:t>
          </a:r>
          <a:r>
            <a:rPr lang="en-US"/>
            <a:t>, </a:t>
          </a:r>
          <a:r>
            <a:rPr lang="en-US" u="sng"/>
            <a:t>co-amoxiclav</a:t>
          </a:r>
          <a:r>
            <a:rPr lang="en-US"/>
            <a:t>. 		</a:t>
          </a:r>
        </a:p>
      </dgm:t>
    </dgm:pt>
    <dgm:pt modelId="{8355C4EF-4708-4C3E-AA06-DF4253EBD0C8}" type="parTrans" cxnId="{1D1FB4E9-15FB-4458-84E5-4A3A91B3D76A}">
      <dgm:prSet/>
      <dgm:spPr/>
      <dgm:t>
        <a:bodyPr/>
        <a:lstStyle/>
        <a:p>
          <a:endParaRPr lang="en-US"/>
        </a:p>
      </dgm:t>
    </dgm:pt>
    <dgm:pt modelId="{0FF562C1-3D27-4CA2-99A2-0AC5881DDFB0}" type="sibTrans" cxnId="{1D1FB4E9-15FB-4458-84E5-4A3A91B3D76A}">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1F8480ED-9082-42AD-8EE2-AC758009CB15}" type="pres">
      <dgm:prSet presAssocID="{F491C8AD-B0CB-4413-A1C2-58E3BE6F59C7}" presName="node" presStyleLbl="node1" presStyleIdx="0" presStyleCnt="2">
        <dgm:presLayoutVars>
          <dgm:bulletEnabled val="1"/>
        </dgm:presLayoutVars>
      </dgm:prSet>
      <dgm:spPr/>
    </dgm:pt>
    <dgm:pt modelId="{D1A2391E-5F0F-44C8-9F87-0FBF55C56221}" type="pres">
      <dgm:prSet presAssocID="{F6CD8A5D-D7B5-4D63-BB67-4E9EBDE85EDC}" presName="sibTrans" presStyleLbl="sibTrans2D1" presStyleIdx="0" presStyleCnt="1"/>
      <dgm:spPr/>
    </dgm:pt>
    <dgm:pt modelId="{D55765F4-7557-4169-B358-368980248852}" type="pres">
      <dgm:prSet presAssocID="{F6CD8A5D-D7B5-4D63-BB67-4E9EBDE85EDC}" presName="connectorText" presStyleLbl="sibTrans2D1" presStyleIdx="0" presStyleCnt="1"/>
      <dgm:spPr/>
    </dgm:pt>
    <dgm:pt modelId="{351C7A0B-2636-4FEB-A486-FDF191CFBBD6}" type="pres">
      <dgm:prSet presAssocID="{7B6E1B78-047A-4A0A-B738-845AC34F8AC5}" presName="node" presStyleLbl="node1" presStyleIdx="1" presStyleCnt="2">
        <dgm:presLayoutVars>
          <dgm:bulletEnabled val="1"/>
        </dgm:presLayoutVars>
      </dgm:prSet>
      <dgm:spPr/>
    </dgm:pt>
  </dgm:ptLst>
  <dgm:cxnLst>
    <dgm:cxn modelId="{D6024814-1C40-4454-88C4-8E25C109ABED}" type="presOf" srcId="{F6CD8A5D-D7B5-4D63-BB67-4E9EBDE85EDC}" destId="{D1A2391E-5F0F-44C8-9F87-0FBF55C56221}" srcOrd="0" destOrd="0" presId="urn:microsoft.com/office/officeart/2005/8/layout/process1"/>
    <dgm:cxn modelId="{5DE3AA19-9D85-4005-9B7B-E50F48148E74}" type="presOf" srcId="{7B6E1B78-047A-4A0A-B738-845AC34F8AC5}" destId="{351C7A0B-2636-4FEB-A486-FDF191CFBBD6}" srcOrd="0" destOrd="0" presId="urn:microsoft.com/office/officeart/2005/8/layout/process1"/>
    <dgm:cxn modelId="{9CDC0338-7E07-485E-B94E-78670C520ADA}" type="presOf" srcId="{F6CD8A5D-D7B5-4D63-BB67-4E9EBDE85EDC}" destId="{D55765F4-7557-4169-B358-368980248852}" srcOrd="1" destOrd="0" presId="urn:microsoft.com/office/officeart/2005/8/layout/process1"/>
    <dgm:cxn modelId="{045263A5-26E9-4542-8DB8-DE232B496DD1}" type="presOf" srcId="{D7714796-0307-4F9D-9C2C-D3CBF471CBEA}" destId="{DB95F954-3154-49B1-AA92-5A4F952133D2}" srcOrd="0" destOrd="0" presId="urn:microsoft.com/office/officeart/2005/8/layout/process1"/>
    <dgm:cxn modelId="{8B7604BD-3B32-4776-8BB5-6E7CA89A83E3}" srcId="{D7714796-0307-4F9D-9C2C-D3CBF471CBEA}" destId="{F491C8AD-B0CB-4413-A1C2-58E3BE6F59C7}" srcOrd="0" destOrd="0" parTransId="{7073E4BF-1CFA-4326-BFBF-EDE01648F22F}" sibTransId="{F6CD8A5D-D7B5-4D63-BB67-4E9EBDE85EDC}"/>
    <dgm:cxn modelId="{01D07FE8-5377-4BAA-9AAC-E1D92926292A}" type="presOf" srcId="{F491C8AD-B0CB-4413-A1C2-58E3BE6F59C7}" destId="{1F8480ED-9082-42AD-8EE2-AC758009CB15}" srcOrd="0" destOrd="0" presId="urn:microsoft.com/office/officeart/2005/8/layout/process1"/>
    <dgm:cxn modelId="{1D1FB4E9-15FB-4458-84E5-4A3A91B3D76A}" srcId="{D7714796-0307-4F9D-9C2C-D3CBF471CBEA}" destId="{7B6E1B78-047A-4A0A-B738-845AC34F8AC5}" srcOrd="1" destOrd="0" parTransId="{8355C4EF-4708-4C3E-AA06-DF4253EBD0C8}" sibTransId="{0FF562C1-3D27-4CA2-99A2-0AC5881DDFB0}"/>
    <dgm:cxn modelId="{43622B38-FBD8-4CAF-89D3-CA30467E45C1}" type="presParOf" srcId="{DB95F954-3154-49B1-AA92-5A4F952133D2}" destId="{1F8480ED-9082-42AD-8EE2-AC758009CB15}" srcOrd="0" destOrd="0" presId="urn:microsoft.com/office/officeart/2005/8/layout/process1"/>
    <dgm:cxn modelId="{BA558BCD-A0CF-4B43-882D-EFAE90792F75}" type="presParOf" srcId="{DB95F954-3154-49B1-AA92-5A4F952133D2}" destId="{D1A2391E-5F0F-44C8-9F87-0FBF55C56221}" srcOrd="1" destOrd="0" presId="urn:microsoft.com/office/officeart/2005/8/layout/process1"/>
    <dgm:cxn modelId="{7446CD07-6858-48D7-B551-AFCA2063C9F0}" type="presParOf" srcId="{D1A2391E-5F0F-44C8-9F87-0FBF55C56221}" destId="{D55765F4-7557-4169-B358-368980248852}" srcOrd="0" destOrd="0" presId="urn:microsoft.com/office/officeart/2005/8/layout/process1"/>
    <dgm:cxn modelId="{A899BAA8-DAEB-445B-A024-A8AC583012A3}" type="presParOf" srcId="{DB95F954-3154-49B1-AA92-5A4F952133D2}" destId="{351C7A0B-2636-4FEB-A486-FDF191CFBBD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4E9D49AF-77B7-4034-A010-3BC7BC2873FC}">
      <dgm:prSet/>
      <dgm:spPr/>
      <dgm:t>
        <a:bodyPr/>
        <a:lstStyle/>
        <a:p>
          <a:r>
            <a:rPr lang="en-US"/>
            <a:t>for patients at risk for </a:t>
          </a:r>
          <a:r>
            <a:rPr lang="en-US" b="1"/>
            <a:t>candidiasis</a:t>
          </a:r>
          <a:r>
            <a:rPr lang="en-US"/>
            <a:t> : (DM , immune-compromised )</a:t>
          </a:r>
        </a:p>
      </dgm:t>
    </dgm:pt>
    <dgm:pt modelId="{503B5098-FB61-45A9-83BD-B507B0A2C4C1}" type="parTrans" cxnId="{99AD1A76-E819-4C89-9631-C3D5FC7A382A}">
      <dgm:prSet/>
      <dgm:spPr/>
      <dgm:t>
        <a:bodyPr/>
        <a:lstStyle/>
        <a:p>
          <a:endParaRPr lang="en-US"/>
        </a:p>
      </dgm:t>
    </dgm:pt>
    <dgm:pt modelId="{0ABE38A5-F384-4D0B-A0A1-9774E67388EC}" type="sibTrans" cxnId="{99AD1A76-E819-4C89-9631-C3D5FC7A382A}">
      <dgm:prSet/>
      <dgm:spPr/>
      <dgm:t>
        <a:bodyPr/>
        <a:lstStyle/>
        <a:p>
          <a:endParaRPr lang="en-US"/>
        </a:p>
      </dgm:t>
    </dgm:pt>
    <dgm:pt modelId="{EED15F4B-9AAC-4645-81D4-0EF10B915E63}">
      <dgm:prSet/>
      <dgm:spPr/>
      <dgm:t>
        <a:bodyPr/>
        <a:lstStyle/>
        <a:p>
          <a:r>
            <a:rPr lang="en-US"/>
            <a:t>empiric </a:t>
          </a:r>
          <a:r>
            <a:rPr lang="en-US" b="1"/>
            <a:t>antifungal</a:t>
          </a:r>
          <a:r>
            <a:rPr lang="en-US"/>
            <a:t> therapy (</a:t>
          </a:r>
          <a:r>
            <a:rPr lang="en-US" u="sng"/>
            <a:t>fluconazole</a:t>
          </a:r>
          <a:r>
            <a:rPr lang="en-US"/>
            <a:t> , </a:t>
          </a:r>
          <a:r>
            <a:rPr lang="en-US" u="sng"/>
            <a:t>amphotericin </a:t>
          </a:r>
          <a:endParaRPr lang="en-US"/>
        </a:p>
      </dgm:t>
    </dgm:pt>
    <dgm:pt modelId="{D86F9155-5AF9-4AA3-80C5-6B5BFD0B6D80}" type="parTrans" cxnId="{EC537DF8-6DC2-4DE4-8187-E1C7FE4EC9C4}">
      <dgm:prSet/>
      <dgm:spPr/>
      <dgm:t>
        <a:bodyPr/>
        <a:lstStyle/>
        <a:p>
          <a:endParaRPr lang="en-US"/>
        </a:p>
      </dgm:t>
    </dgm:pt>
    <dgm:pt modelId="{809EA917-50C1-4C10-A435-A256041F31D0}" type="sibTrans" cxnId="{EC537DF8-6DC2-4DE4-8187-E1C7FE4EC9C4}">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30318164-EDFF-42F6-98D2-58E98CB2AE5B}" type="pres">
      <dgm:prSet presAssocID="{4E9D49AF-77B7-4034-A010-3BC7BC2873FC}" presName="node" presStyleLbl="node1" presStyleIdx="0" presStyleCnt="2">
        <dgm:presLayoutVars>
          <dgm:bulletEnabled val="1"/>
        </dgm:presLayoutVars>
      </dgm:prSet>
      <dgm:spPr/>
    </dgm:pt>
    <dgm:pt modelId="{F139DC35-83A6-4B7C-9E7B-8D14390923A2}" type="pres">
      <dgm:prSet presAssocID="{0ABE38A5-F384-4D0B-A0A1-9774E67388EC}" presName="sibTrans" presStyleLbl="sibTrans2D1" presStyleIdx="0" presStyleCnt="1"/>
      <dgm:spPr/>
    </dgm:pt>
    <dgm:pt modelId="{16FC6240-0389-4CDB-BD11-D9FAE5AEC518}" type="pres">
      <dgm:prSet presAssocID="{0ABE38A5-F384-4D0B-A0A1-9774E67388EC}" presName="connectorText" presStyleLbl="sibTrans2D1" presStyleIdx="0" presStyleCnt="1"/>
      <dgm:spPr/>
    </dgm:pt>
    <dgm:pt modelId="{D68F5FB3-0482-41D8-873B-665667AF5004}" type="pres">
      <dgm:prSet presAssocID="{EED15F4B-9AAC-4645-81D4-0EF10B915E63}" presName="node" presStyleLbl="node1" presStyleIdx="1" presStyleCnt="2">
        <dgm:presLayoutVars>
          <dgm:bulletEnabled val="1"/>
        </dgm:presLayoutVars>
      </dgm:prSet>
      <dgm:spPr/>
    </dgm:pt>
  </dgm:ptLst>
  <dgm:cxnLst>
    <dgm:cxn modelId="{A1DD7913-9E45-4B17-9A68-2634C64F8C25}" type="presOf" srcId="{EED15F4B-9AAC-4645-81D4-0EF10B915E63}" destId="{D68F5FB3-0482-41D8-873B-665667AF5004}" srcOrd="0" destOrd="0" presId="urn:microsoft.com/office/officeart/2005/8/layout/process1"/>
    <dgm:cxn modelId="{E7F99024-4A6E-40AD-AB65-9705C55187A9}" type="presOf" srcId="{D7714796-0307-4F9D-9C2C-D3CBF471CBEA}" destId="{DB95F954-3154-49B1-AA92-5A4F952133D2}" srcOrd="0" destOrd="0" presId="urn:microsoft.com/office/officeart/2005/8/layout/process1"/>
    <dgm:cxn modelId="{0ACF3D29-BF1F-44E1-ACB8-CEBCF70B7BFE}" type="presOf" srcId="{4E9D49AF-77B7-4034-A010-3BC7BC2873FC}" destId="{30318164-EDFF-42F6-98D2-58E98CB2AE5B}" srcOrd="0" destOrd="0" presId="urn:microsoft.com/office/officeart/2005/8/layout/process1"/>
    <dgm:cxn modelId="{FC492C6C-0C2E-4408-BE15-8A9FF1F0D8D0}" type="presOf" srcId="{0ABE38A5-F384-4D0B-A0A1-9774E67388EC}" destId="{F139DC35-83A6-4B7C-9E7B-8D14390923A2}" srcOrd="0" destOrd="0" presId="urn:microsoft.com/office/officeart/2005/8/layout/process1"/>
    <dgm:cxn modelId="{99AD1A76-E819-4C89-9631-C3D5FC7A382A}" srcId="{D7714796-0307-4F9D-9C2C-D3CBF471CBEA}" destId="{4E9D49AF-77B7-4034-A010-3BC7BC2873FC}" srcOrd="0" destOrd="0" parTransId="{503B5098-FB61-45A9-83BD-B507B0A2C4C1}" sibTransId="{0ABE38A5-F384-4D0B-A0A1-9774E67388EC}"/>
    <dgm:cxn modelId="{77E3328F-5734-4E2A-B4CA-F97CB3C53465}" type="presOf" srcId="{0ABE38A5-F384-4D0B-A0A1-9774E67388EC}" destId="{16FC6240-0389-4CDB-BD11-D9FAE5AEC518}" srcOrd="1" destOrd="0" presId="urn:microsoft.com/office/officeart/2005/8/layout/process1"/>
    <dgm:cxn modelId="{EC537DF8-6DC2-4DE4-8187-E1C7FE4EC9C4}" srcId="{D7714796-0307-4F9D-9C2C-D3CBF471CBEA}" destId="{EED15F4B-9AAC-4645-81D4-0EF10B915E63}" srcOrd="1" destOrd="0" parTransId="{D86F9155-5AF9-4AA3-80C5-6B5BFD0B6D80}" sibTransId="{809EA917-50C1-4C10-A435-A256041F31D0}"/>
    <dgm:cxn modelId="{F41DC573-DBD8-42FC-BA6A-5D5F23A5926D}" type="presParOf" srcId="{DB95F954-3154-49B1-AA92-5A4F952133D2}" destId="{30318164-EDFF-42F6-98D2-58E98CB2AE5B}" srcOrd="0" destOrd="0" presId="urn:microsoft.com/office/officeart/2005/8/layout/process1"/>
    <dgm:cxn modelId="{980784EA-534E-40EC-98E7-9A1BD93AE917}" type="presParOf" srcId="{DB95F954-3154-49B1-AA92-5A4F952133D2}" destId="{F139DC35-83A6-4B7C-9E7B-8D14390923A2}" srcOrd="1" destOrd="0" presId="urn:microsoft.com/office/officeart/2005/8/layout/process1"/>
    <dgm:cxn modelId="{F2940823-A199-472C-9DD2-A15ECA260225}" type="presParOf" srcId="{F139DC35-83A6-4B7C-9E7B-8D14390923A2}" destId="{16FC6240-0389-4CDB-BD11-D9FAE5AEC518}" srcOrd="0" destOrd="0" presId="urn:microsoft.com/office/officeart/2005/8/layout/process1"/>
    <dgm:cxn modelId="{0D58F511-5223-4F44-B7D2-0410FF3ADCA5}" type="presParOf" srcId="{DB95F954-3154-49B1-AA92-5A4F952133D2}" destId="{D68F5FB3-0482-41D8-873B-665667AF5004}"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7B6E1B78-047A-4A0A-B738-845AC34F8AC5}">
      <dgm:prSet/>
      <dgm:spPr/>
      <dgm:t>
        <a:bodyPr/>
        <a:lstStyle/>
        <a:p>
          <a:r>
            <a:rPr lang="en-US" dirty="0"/>
            <a:t>cephalosporins , ampicillin/</a:t>
          </a:r>
          <a:r>
            <a:rPr lang="en-US" dirty="0" err="1"/>
            <a:t>sulbactam</a:t>
          </a:r>
          <a:endParaRPr lang="en-US" dirty="0"/>
        </a:p>
      </dgm:t>
    </dgm:pt>
    <dgm:pt modelId="{8355C4EF-4708-4C3E-AA06-DF4253EBD0C8}" type="parTrans" cxnId="{1D1FB4E9-15FB-4458-84E5-4A3A91B3D76A}">
      <dgm:prSet/>
      <dgm:spPr/>
      <dgm:t>
        <a:bodyPr/>
        <a:lstStyle/>
        <a:p>
          <a:endParaRPr lang="en-US"/>
        </a:p>
      </dgm:t>
    </dgm:pt>
    <dgm:pt modelId="{0FF562C1-3D27-4CA2-99A2-0AC5881DDFB0}" type="sibTrans" cxnId="{1D1FB4E9-15FB-4458-84E5-4A3A91B3D76A}">
      <dgm:prSet/>
      <dgm:spPr/>
      <dgm:t>
        <a:bodyPr/>
        <a:lstStyle/>
        <a:p>
          <a:endParaRPr lang="en-US"/>
        </a:p>
      </dgm:t>
    </dgm:pt>
    <dgm:pt modelId="{F564B442-76B0-46E5-AB32-5F9F50D4A135}">
      <dgm:prSet/>
      <dgm:spPr/>
      <dgm:t>
        <a:bodyPr/>
        <a:lstStyle/>
        <a:p>
          <a:r>
            <a:rPr lang="en-US" b="1"/>
            <a:t>community-acquired infections</a:t>
          </a:r>
          <a:r>
            <a:rPr lang="en-US"/>
            <a:t> </a:t>
          </a:r>
        </a:p>
      </dgm:t>
    </dgm:pt>
    <dgm:pt modelId="{E0FBD63A-3C0A-4D75-AA90-8EFCC3BD8CFE}" type="parTrans" cxnId="{F41C145B-66D8-49F6-A812-81571E0F348E}">
      <dgm:prSet/>
      <dgm:spPr/>
      <dgm:t>
        <a:bodyPr/>
        <a:lstStyle/>
        <a:p>
          <a:endParaRPr lang="en-US"/>
        </a:p>
      </dgm:t>
    </dgm:pt>
    <dgm:pt modelId="{A5696288-01B0-4532-B4C3-E5AFC8242816}" type="sibTrans" cxnId="{F41C145B-66D8-49F6-A812-81571E0F348E}">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A1BE4110-2976-486C-8489-4667E836871D}" type="pres">
      <dgm:prSet presAssocID="{F564B442-76B0-46E5-AB32-5F9F50D4A135}" presName="node" presStyleLbl="node1" presStyleIdx="0" presStyleCnt="2">
        <dgm:presLayoutVars>
          <dgm:bulletEnabled val="1"/>
        </dgm:presLayoutVars>
      </dgm:prSet>
      <dgm:spPr/>
    </dgm:pt>
    <dgm:pt modelId="{9DC10033-1248-41FA-B47A-F3EB6D3387A4}" type="pres">
      <dgm:prSet presAssocID="{A5696288-01B0-4532-B4C3-E5AFC8242816}" presName="sibTrans" presStyleLbl="sibTrans2D1" presStyleIdx="0" presStyleCnt="1"/>
      <dgm:spPr/>
    </dgm:pt>
    <dgm:pt modelId="{61D2AAA5-2858-47A6-BA6D-7708A5BDF2AC}" type="pres">
      <dgm:prSet presAssocID="{A5696288-01B0-4532-B4C3-E5AFC8242816}" presName="connectorText" presStyleLbl="sibTrans2D1" presStyleIdx="0" presStyleCnt="1"/>
      <dgm:spPr/>
    </dgm:pt>
    <dgm:pt modelId="{351C7A0B-2636-4FEB-A486-FDF191CFBBD6}" type="pres">
      <dgm:prSet presAssocID="{7B6E1B78-047A-4A0A-B738-845AC34F8AC5}" presName="node" presStyleLbl="node1" presStyleIdx="1" presStyleCnt="2">
        <dgm:presLayoutVars>
          <dgm:bulletEnabled val="1"/>
        </dgm:presLayoutVars>
      </dgm:prSet>
      <dgm:spPr/>
    </dgm:pt>
  </dgm:ptLst>
  <dgm:cxnLst>
    <dgm:cxn modelId="{CB35A23B-0AFB-4524-8A08-E255E3C5F09E}" type="presOf" srcId="{F564B442-76B0-46E5-AB32-5F9F50D4A135}" destId="{A1BE4110-2976-486C-8489-4667E836871D}" srcOrd="0" destOrd="0" presId="urn:microsoft.com/office/officeart/2005/8/layout/process1"/>
    <dgm:cxn modelId="{90CE3C46-8EDF-4307-9821-BAEC6A2AFC9B}" type="presOf" srcId="{A5696288-01B0-4532-B4C3-E5AFC8242816}" destId="{61D2AAA5-2858-47A6-BA6D-7708A5BDF2AC}" srcOrd="1" destOrd="0" presId="urn:microsoft.com/office/officeart/2005/8/layout/process1"/>
    <dgm:cxn modelId="{DA5DCC4C-44EB-4C8D-8F03-46EC89756B21}" type="presOf" srcId="{A5696288-01B0-4532-B4C3-E5AFC8242816}" destId="{9DC10033-1248-41FA-B47A-F3EB6D3387A4}" srcOrd="0" destOrd="0" presId="urn:microsoft.com/office/officeart/2005/8/layout/process1"/>
    <dgm:cxn modelId="{F41C145B-66D8-49F6-A812-81571E0F348E}" srcId="{D7714796-0307-4F9D-9C2C-D3CBF471CBEA}" destId="{F564B442-76B0-46E5-AB32-5F9F50D4A135}" srcOrd="0" destOrd="0" parTransId="{E0FBD63A-3C0A-4D75-AA90-8EFCC3BD8CFE}" sibTransId="{A5696288-01B0-4532-B4C3-E5AFC8242816}"/>
    <dgm:cxn modelId="{1D1FB4E9-15FB-4458-84E5-4A3A91B3D76A}" srcId="{D7714796-0307-4F9D-9C2C-D3CBF471CBEA}" destId="{7B6E1B78-047A-4A0A-B738-845AC34F8AC5}" srcOrd="1" destOrd="0" parTransId="{8355C4EF-4708-4C3E-AA06-DF4253EBD0C8}" sibTransId="{0FF562C1-3D27-4CA2-99A2-0AC5881DDFB0}"/>
    <dgm:cxn modelId="{5C0DFCEE-1687-4A6F-B062-3A7FC3242315}" type="presOf" srcId="{7B6E1B78-047A-4A0A-B738-845AC34F8AC5}" destId="{351C7A0B-2636-4FEB-A486-FDF191CFBBD6}" srcOrd="0" destOrd="0" presId="urn:microsoft.com/office/officeart/2005/8/layout/process1"/>
    <dgm:cxn modelId="{C46B48F1-CD73-4B42-9676-BEEEB55FB4CA}" type="presOf" srcId="{D7714796-0307-4F9D-9C2C-D3CBF471CBEA}" destId="{DB95F954-3154-49B1-AA92-5A4F952133D2}" srcOrd="0" destOrd="0" presId="urn:microsoft.com/office/officeart/2005/8/layout/process1"/>
    <dgm:cxn modelId="{A4393FBA-E9C3-4E5A-B018-95B44E1C2788}" type="presParOf" srcId="{DB95F954-3154-49B1-AA92-5A4F952133D2}" destId="{A1BE4110-2976-486C-8489-4667E836871D}" srcOrd="0" destOrd="0" presId="urn:microsoft.com/office/officeart/2005/8/layout/process1"/>
    <dgm:cxn modelId="{0E07533C-7F7A-4120-BA8D-FFBE2AB5FEF9}" type="presParOf" srcId="{DB95F954-3154-49B1-AA92-5A4F952133D2}" destId="{9DC10033-1248-41FA-B47A-F3EB6D3387A4}" srcOrd="1" destOrd="0" presId="urn:microsoft.com/office/officeart/2005/8/layout/process1"/>
    <dgm:cxn modelId="{A0360CEA-07DF-4A84-8B94-02E0CA967DD5}" type="presParOf" srcId="{9DC10033-1248-41FA-B47A-F3EB6D3387A4}" destId="{61D2AAA5-2858-47A6-BA6D-7708A5BDF2AC}" srcOrd="0" destOrd="0" presId="urn:microsoft.com/office/officeart/2005/8/layout/process1"/>
    <dgm:cxn modelId="{85B9727C-00B1-4D84-8698-B04B636249E6}" type="presParOf" srcId="{DB95F954-3154-49B1-AA92-5A4F952133D2}" destId="{351C7A0B-2636-4FEB-A486-FDF191CFBBD6}"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71DCC55E-2421-4245-A523-97B74F009BC8}">
      <dgm:prSet/>
      <dgm:spPr/>
      <dgm:t>
        <a:bodyPr/>
        <a:lstStyle/>
        <a:p>
          <a:r>
            <a:rPr lang="en-US" dirty="0"/>
            <a:t>appendectomy for gangrenous, perforated appendicitis, or bowel resection for intestinal perforation,</a:t>
          </a:r>
        </a:p>
      </dgm:t>
    </dgm:pt>
    <dgm:pt modelId="{63616ECC-D753-4CF9-BB0B-2B61974E2AFD}" type="parTrans" cxnId="{970FCA6D-5041-49C7-8F13-BEE8DC0A8F7D}">
      <dgm:prSet/>
      <dgm:spPr/>
      <dgm:t>
        <a:bodyPr/>
        <a:lstStyle/>
        <a:p>
          <a:endParaRPr lang="en-US"/>
        </a:p>
      </dgm:t>
    </dgm:pt>
    <dgm:pt modelId="{89181631-A710-4E77-92AF-C45D8BCECA9D}" type="sibTrans" cxnId="{970FCA6D-5041-49C7-8F13-BEE8DC0A8F7D}">
      <dgm:prSet/>
      <dgm:spPr/>
      <dgm:t>
        <a:bodyPr/>
        <a:lstStyle/>
        <a:p>
          <a:endParaRPr lang="en-US"/>
        </a:p>
      </dgm:t>
    </dgm:pt>
    <dgm:pt modelId="{FC270AEE-326E-4FEC-B92F-1A85F920C34F}">
      <dgm:prSet/>
      <dgm:spPr/>
      <dgm:t>
        <a:bodyPr/>
        <a:lstStyle/>
        <a:p>
          <a:r>
            <a:rPr lang="en-US" dirty="0"/>
            <a:t> against aerobes and anaerobes</a:t>
          </a:r>
        </a:p>
        <a:p>
          <a:r>
            <a:rPr lang="en-US" dirty="0"/>
            <a:t> (ciprofloxacin plus metronidazole) </a:t>
          </a:r>
        </a:p>
      </dgm:t>
    </dgm:pt>
    <dgm:pt modelId="{A9EB7B71-60B2-4FA9-82B6-48422549E11C}" type="parTrans" cxnId="{0D50308C-A9BC-4F06-9855-7AC816F675F0}">
      <dgm:prSet/>
      <dgm:spPr/>
      <dgm:t>
        <a:bodyPr/>
        <a:lstStyle/>
        <a:p>
          <a:endParaRPr lang="en-US"/>
        </a:p>
      </dgm:t>
    </dgm:pt>
    <dgm:pt modelId="{190A4572-58DE-4D6B-98D1-3809ED682D81}" type="sibTrans" cxnId="{0D50308C-A9BC-4F06-9855-7AC816F675F0}">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3C6A68DA-66D2-45EF-9F84-E72EC1EA21FC}" type="pres">
      <dgm:prSet presAssocID="{71DCC55E-2421-4245-A523-97B74F009BC8}" presName="node" presStyleLbl="node1" presStyleIdx="0" presStyleCnt="2">
        <dgm:presLayoutVars>
          <dgm:bulletEnabled val="1"/>
        </dgm:presLayoutVars>
      </dgm:prSet>
      <dgm:spPr/>
    </dgm:pt>
    <dgm:pt modelId="{FBE1ABBF-BD29-4FA0-977C-BC8001DE5B06}" type="pres">
      <dgm:prSet presAssocID="{89181631-A710-4E77-92AF-C45D8BCECA9D}" presName="sibTrans" presStyleLbl="sibTrans2D1" presStyleIdx="0" presStyleCnt="1"/>
      <dgm:spPr/>
    </dgm:pt>
    <dgm:pt modelId="{4DB5EBB3-4366-47B2-A5F3-4C0A5F457E4B}" type="pres">
      <dgm:prSet presAssocID="{89181631-A710-4E77-92AF-C45D8BCECA9D}" presName="connectorText" presStyleLbl="sibTrans2D1" presStyleIdx="0" presStyleCnt="1"/>
      <dgm:spPr/>
    </dgm:pt>
    <dgm:pt modelId="{27B52C23-090B-4C4F-B380-7CC48D4E9E15}" type="pres">
      <dgm:prSet presAssocID="{FC270AEE-326E-4FEC-B92F-1A85F920C34F}" presName="node" presStyleLbl="node1" presStyleIdx="1" presStyleCnt="2">
        <dgm:presLayoutVars>
          <dgm:bulletEnabled val="1"/>
        </dgm:presLayoutVars>
      </dgm:prSet>
      <dgm:spPr/>
    </dgm:pt>
  </dgm:ptLst>
  <dgm:cxnLst>
    <dgm:cxn modelId="{F2F25D15-FCC0-460E-BDC5-FAC81129AD14}" type="presOf" srcId="{89181631-A710-4E77-92AF-C45D8BCECA9D}" destId="{FBE1ABBF-BD29-4FA0-977C-BC8001DE5B06}" srcOrd="0" destOrd="0" presId="urn:microsoft.com/office/officeart/2005/8/layout/process1"/>
    <dgm:cxn modelId="{D1762D17-F8DB-4112-9F0F-80BED590019F}" type="presOf" srcId="{89181631-A710-4E77-92AF-C45D8BCECA9D}" destId="{4DB5EBB3-4366-47B2-A5F3-4C0A5F457E4B}" srcOrd="1" destOrd="0" presId="urn:microsoft.com/office/officeart/2005/8/layout/process1"/>
    <dgm:cxn modelId="{08EA711E-BE5B-4A68-920E-A09ADA44A040}" type="presOf" srcId="{FC270AEE-326E-4FEC-B92F-1A85F920C34F}" destId="{27B52C23-090B-4C4F-B380-7CC48D4E9E15}" srcOrd="0" destOrd="0" presId="urn:microsoft.com/office/officeart/2005/8/layout/process1"/>
    <dgm:cxn modelId="{970FCA6D-5041-49C7-8F13-BEE8DC0A8F7D}" srcId="{D7714796-0307-4F9D-9C2C-D3CBF471CBEA}" destId="{71DCC55E-2421-4245-A523-97B74F009BC8}" srcOrd="0" destOrd="0" parTransId="{63616ECC-D753-4CF9-BB0B-2B61974E2AFD}" sibTransId="{89181631-A710-4E77-92AF-C45D8BCECA9D}"/>
    <dgm:cxn modelId="{0D50308C-A9BC-4F06-9855-7AC816F675F0}" srcId="{D7714796-0307-4F9D-9C2C-D3CBF471CBEA}" destId="{FC270AEE-326E-4FEC-B92F-1A85F920C34F}" srcOrd="1" destOrd="0" parTransId="{A9EB7B71-60B2-4FA9-82B6-48422549E11C}" sibTransId="{190A4572-58DE-4D6B-98D1-3809ED682D81}"/>
    <dgm:cxn modelId="{EC196EA9-E6E5-44E3-8B4A-29D36B7AB019}" type="presOf" srcId="{D7714796-0307-4F9D-9C2C-D3CBF471CBEA}" destId="{DB95F954-3154-49B1-AA92-5A4F952133D2}" srcOrd="0" destOrd="0" presId="urn:microsoft.com/office/officeart/2005/8/layout/process1"/>
    <dgm:cxn modelId="{796030E2-F818-4B2E-B70F-265FE4818FEF}" type="presOf" srcId="{71DCC55E-2421-4245-A523-97B74F009BC8}" destId="{3C6A68DA-66D2-45EF-9F84-E72EC1EA21FC}" srcOrd="0" destOrd="0" presId="urn:microsoft.com/office/officeart/2005/8/layout/process1"/>
    <dgm:cxn modelId="{64595B3C-5643-47B3-BC9D-6B3BC9C4D5F4}" type="presParOf" srcId="{DB95F954-3154-49B1-AA92-5A4F952133D2}" destId="{3C6A68DA-66D2-45EF-9F84-E72EC1EA21FC}" srcOrd="0" destOrd="0" presId="urn:microsoft.com/office/officeart/2005/8/layout/process1"/>
    <dgm:cxn modelId="{232F32EA-C4C5-48BC-9307-438F0DBCAB41}" type="presParOf" srcId="{DB95F954-3154-49B1-AA92-5A4F952133D2}" destId="{FBE1ABBF-BD29-4FA0-977C-BC8001DE5B06}" srcOrd="1" destOrd="0" presId="urn:microsoft.com/office/officeart/2005/8/layout/process1"/>
    <dgm:cxn modelId="{8F31FF5F-D642-4F46-8D0C-1A09728D72EF}" type="presParOf" srcId="{FBE1ABBF-BD29-4FA0-977C-BC8001DE5B06}" destId="{4DB5EBB3-4366-47B2-A5F3-4C0A5F457E4B}" srcOrd="0" destOrd="0" presId="urn:microsoft.com/office/officeart/2005/8/layout/process1"/>
    <dgm:cxn modelId="{915AB2D0-8786-4BFD-8C88-0BC6BBA64077}" type="presParOf" srcId="{DB95F954-3154-49B1-AA92-5A4F952133D2}" destId="{27B52C23-090B-4C4F-B380-7CC48D4E9E15}"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59641B-68ED-44B4-B9C0-0665D8B8401C}"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n-US"/>
        </a:p>
      </dgm:t>
    </dgm:pt>
    <dgm:pt modelId="{05495C35-3F79-455B-8DE2-B73E599FAAAB}">
      <dgm:prSet phldrT="[Text]"/>
      <dgm:spPr/>
      <dgm:t>
        <a:bodyPr/>
        <a:lstStyle/>
        <a:p>
          <a:r>
            <a:rPr lang="en-US" dirty="0"/>
            <a:t>Biological </a:t>
          </a:r>
        </a:p>
      </dgm:t>
    </dgm:pt>
    <dgm:pt modelId="{17CE63C5-61CC-42C0-B1F5-F44C4062F67A}" type="parTrans" cxnId="{3AC3782C-A514-4C50-8F23-FC1261793BF5}">
      <dgm:prSet/>
      <dgm:spPr/>
      <dgm:t>
        <a:bodyPr/>
        <a:lstStyle/>
        <a:p>
          <a:endParaRPr lang="en-US"/>
        </a:p>
      </dgm:t>
    </dgm:pt>
    <dgm:pt modelId="{1352A5A1-9E56-4F77-ADD9-D7AB498C9C09}" type="sibTrans" cxnId="{3AC3782C-A514-4C50-8F23-FC1261793BF5}">
      <dgm:prSet/>
      <dgm:spPr/>
      <dgm:t>
        <a:bodyPr/>
        <a:lstStyle/>
        <a:p>
          <a:endParaRPr lang="en-US"/>
        </a:p>
      </dgm:t>
    </dgm:pt>
    <dgm:pt modelId="{BBE7A340-2FE0-4543-87DF-148F9E1958AF}">
      <dgm:prSet phldrT="[Text]"/>
      <dgm:spPr/>
      <dgm:t>
        <a:bodyPr/>
        <a:lstStyle/>
        <a:p>
          <a:r>
            <a:rPr lang="en-US" dirty="0"/>
            <a:t>enzymatic</a:t>
          </a:r>
        </a:p>
      </dgm:t>
    </dgm:pt>
    <dgm:pt modelId="{437413A0-A86F-42F9-A677-A942726443F9}" type="parTrans" cxnId="{E9B5428F-D9AC-4AD5-83FF-11D14FC74DD0}">
      <dgm:prSet/>
      <dgm:spPr/>
      <dgm:t>
        <a:bodyPr/>
        <a:lstStyle/>
        <a:p>
          <a:endParaRPr lang="en-US"/>
        </a:p>
      </dgm:t>
    </dgm:pt>
    <dgm:pt modelId="{9147A47E-008B-44F5-A9EF-34AED5769C9B}" type="sibTrans" cxnId="{E9B5428F-D9AC-4AD5-83FF-11D14FC74DD0}">
      <dgm:prSet/>
      <dgm:spPr/>
      <dgm:t>
        <a:bodyPr/>
        <a:lstStyle/>
        <a:p>
          <a:endParaRPr lang="en-US"/>
        </a:p>
      </dgm:t>
    </dgm:pt>
    <dgm:pt modelId="{73FEEC0B-3E3B-4357-B121-3E832B25BCC9}">
      <dgm:prSet phldrT="[Text]"/>
      <dgm:spPr/>
      <dgm:t>
        <a:bodyPr/>
        <a:lstStyle/>
        <a:p>
          <a:r>
            <a:rPr lang="en-US" dirty="0"/>
            <a:t>Debridement methods </a:t>
          </a:r>
        </a:p>
      </dgm:t>
    </dgm:pt>
    <dgm:pt modelId="{55A8B6DB-ABDD-4E1A-9455-74338FE229F3}" type="sibTrans" cxnId="{0F76B598-9C0C-4055-86EC-810B632E6619}">
      <dgm:prSet/>
      <dgm:spPr/>
      <dgm:t>
        <a:bodyPr/>
        <a:lstStyle/>
        <a:p>
          <a:endParaRPr lang="en-US"/>
        </a:p>
      </dgm:t>
    </dgm:pt>
    <dgm:pt modelId="{835C5ED2-1ECC-4149-BF44-43C4AA3C4059}" type="parTrans" cxnId="{0F76B598-9C0C-4055-86EC-810B632E6619}">
      <dgm:prSet/>
      <dgm:spPr/>
      <dgm:t>
        <a:bodyPr/>
        <a:lstStyle/>
        <a:p>
          <a:endParaRPr lang="en-US"/>
        </a:p>
      </dgm:t>
    </dgm:pt>
    <dgm:pt modelId="{92858525-3AE0-4D81-A725-96BFC63E05C8}">
      <dgm:prSet/>
      <dgm:spPr/>
      <dgm:t>
        <a:bodyPr/>
        <a:lstStyle/>
        <a:p>
          <a:r>
            <a:rPr lang="en-US" dirty="0"/>
            <a:t>Surgical </a:t>
          </a:r>
        </a:p>
      </dgm:t>
    </dgm:pt>
    <dgm:pt modelId="{7A1103C1-D824-472D-963A-13F6E9FA39F8}" type="parTrans" cxnId="{E6E6AA85-AC1E-4CD4-9A11-B465B9A462EC}">
      <dgm:prSet/>
      <dgm:spPr/>
      <dgm:t>
        <a:bodyPr/>
        <a:lstStyle/>
        <a:p>
          <a:endParaRPr lang="en-US"/>
        </a:p>
      </dgm:t>
    </dgm:pt>
    <dgm:pt modelId="{3D330ABF-0EE3-4083-9D9D-2A58BA8B318A}" type="sibTrans" cxnId="{E6E6AA85-AC1E-4CD4-9A11-B465B9A462EC}">
      <dgm:prSet/>
      <dgm:spPr/>
      <dgm:t>
        <a:bodyPr/>
        <a:lstStyle/>
        <a:p>
          <a:endParaRPr lang="en-US"/>
        </a:p>
      </dgm:t>
    </dgm:pt>
    <dgm:pt modelId="{2657C7D3-45F5-4075-81E9-B3141FA63BB4}">
      <dgm:prSet/>
      <dgm:spPr/>
      <dgm:t>
        <a:bodyPr/>
        <a:lstStyle/>
        <a:p>
          <a:r>
            <a:rPr lang="en-US"/>
            <a:t>autolytic </a:t>
          </a:r>
          <a:endParaRPr lang="en-US" dirty="0"/>
        </a:p>
      </dgm:t>
    </dgm:pt>
    <dgm:pt modelId="{5A3A8F49-1C47-4137-A5DF-D7BEC91E2E2C}" type="parTrans" cxnId="{CFC8A0AF-FF96-49D1-82D9-7B73F07C34CA}">
      <dgm:prSet/>
      <dgm:spPr/>
      <dgm:t>
        <a:bodyPr/>
        <a:lstStyle/>
        <a:p>
          <a:endParaRPr lang="en-US"/>
        </a:p>
      </dgm:t>
    </dgm:pt>
    <dgm:pt modelId="{9DFF52C3-2800-4B57-8EA3-A2A600241F86}" type="sibTrans" cxnId="{CFC8A0AF-FF96-49D1-82D9-7B73F07C34CA}">
      <dgm:prSet/>
      <dgm:spPr/>
      <dgm:t>
        <a:bodyPr/>
        <a:lstStyle/>
        <a:p>
          <a:endParaRPr lang="en-US"/>
        </a:p>
      </dgm:t>
    </dgm:pt>
    <dgm:pt modelId="{5260AE86-2627-465B-BD33-DEBE12D18287}">
      <dgm:prSet/>
      <dgm:spPr/>
      <dgm:t>
        <a:bodyPr/>
        <a:lstStyle/>
        <a:p>
          <a:r>
            <a:rPr lang="en-US" dirty="0"/>
            <a:t>Mechanical </a:t>
          </a:r>
        </a:p>
      </dgm:t>
    </dgm:pt>
    <dgm:pt modelId="{D1E2F397-3687-4CB3-86AF-8DF24BF41678}" type="sibTrans" cxnId="{A9DBB852-5DE6-4515-99E8-C5A5F1532BEC}">
      <dgm:prSet/>
      <dgm:spPr/>
      <dgm:t>
        <a:bodyPr/>
        <a:lstStyle/>
        <a:p>
          <a:endParaRPr lang="en-US"/>
        </a:p>
      </dgm:t>
    </dgm:pt>
    <dgm:pt modelId="{E82B6AD0-E49D-4740-86E9-C15F24154111}" type="parTrans" cxnId="{A9DBB852-5DE6-4515-99E8-C5A5F1532BEC}">
      <dgm:prSet/>
      <dgm:spPr/>
      <dgm:t>
        <a:bodyPr/>
        <a:lstStyle/>
        <a:p>
          <a:endParaRPr lang="en-US"/>
        </a:p>
      </dgm:t>
    </dgm:pt>
    <dgm:pt modelId="{D3BC762E-4AD4-4BCA-B697-D002B8752647}" type="pres">
      <dgm:prSet presAssocID="{0E59641B-68ED-44B4-B9C0-0665D8B8401C}" presName="hierChild1" presStyleCnt="0">
        <dgm:presLayoutVars>
          <dgm:orgChart val="1"/>
          <dgm:chPref val="1"/>
          <dgm:dir/>
          <dgm:animOne val="branch"/>
          <dgm:animLvl val="lvl"/>
          <dgm:resizeHandles/>
        </dgm:presLayoutVars>
      </dgm:prSet>
      <dgm:spPr/>
    </dgm:pt>
    <dgm:pt modelId="{F13386D4-AB3B-410D-A9CF-74C691450F19}" type="pres">
      <dgm:prSet presAssocID="{73FEEC0B-3E3B-4357-B121-3E832B25BCC9}" presName="hierRoot1" presStyleCnt="0">
        <dgm:presLayoutVars>
          <dgm:hierBranch val="init"/>
        </dgm:presLayoutVars>
      </dgm:prSet>
      <dgm:spPr/>
    </dgm:pt>
    <dgm:pt modelId="{5943BAD0-0A0E-4C75-A0BD-2CBEE0546F25}" type="pres">
      <dgm:prSet presAssocID="{73FEEC0B-3E3B-4357-B121-3E832B25BCC9}" presName="rootComposite1" presStyleCnt="0"/>
      <dgm:spPr/>
    </dgm:pt>
    <dgm:pt modelId="{DF51E5D8-F108-4E0D-A8F1-C9BF60D6FC42}" type="pres">
      <dgm:prSet presAssocID="{73FEEC0B-3E3B-4357-B121-3E832B25BCC9}" presName="rootText1" presStyleLbl="node0" presStyleIdx="0" presStyleCnt="1" custScaleX="190004" custScaleY="224437">
        <dgm:presLayoutVars>
          <dgm:chPref val="3"/>
        </dgm:presLayoutVars>
      </dgm:prSet>
      <dgm:spPr/>
    </dgm:pt>
    <dgm:pt modelId="{99CA5856-1043-422D-A31A-75A62ACCEC48}" type="pres">
      <dgm:prSet presAssocID="{73FEEC0B-3E3B-4357-B121-3E832B25BCC9}" presName="rootConnector1" presStyleLbl="node1" presStyleIdx="0" presStyleCnt="0"/>
      <dgm:spPr/>
    </dgm:pt>
    <dgm:pt modelId="{3F7200E8-B28A-48CE-9C8B-98C3DE4B37C2}" type="pres">
      <dgm:prSet presAssocID="{73FEEC0B-3E3B-4357-B121-3E832B25BCC9}" presName="hierChild2" presStyleCnt="0"/>
      <dgm:spPr/>
    </dgm:pt>
    <dgm:pt modelId="{9D761AF5-43F2-4459-BE70-80640D87411B}" type="pres">
      <dgm:prSet presAssocID="{17CE63C5-61CC-42C0-B1F5-F44C4062F67A}" presName="Name37" presStyleLbl="parChTrans1D2" presStyleIdx="0" presStyleCnt="5"/>
      <dgm:spPr/>
    </dgm:pt>
    <dgm:pt modelId="{2952A786-F395-43DD-AD59-1A09B3F789CF}" type="pres">
      <dgm:prSet presAssocID="{05495C35-3F79-455B-8DE2-B73E599FAAAB}" presName="hierRoot2" presStyleCnt="0">
        <dgm:presLayoutVars>
          <dgm:hierBranch val="init"/>
        </dgm:presLayoutVars>
      </dgm:prSet>
      <dgm:spPr/>
    </dgm:pt>
    <dgm:pt modelId="{C0AFBBD3-3A8D-4B03-A240-B4A2036F9255}" type="pres">
      <dgm:prSet presAssocID="{05495C35-3F79-455B-8DE2-B73E599FAAAB}" presName="rootComposite" presStyleCnt="0"/>
      <dgm:spPr/>
    </dgm:pt>
    <dgm:pt modelId="{40155DE5-C189-41F4-85E3-47B47BFB5370}" type="pres">
      <dgm:prSet presAssocID="{05495C35-3F79-455B-8DE2-B73E599FAAAB}" presName="rootText" presStyleLbl="node2" presStyleIdx="0" presStyleCnt="5">
        <dgm:presLayoutVars>
          <dgm:chPref val="3"/>
        </dgm:presLayoutVars>
      </dgm:prSet>
      <dgm:spPr/>
    </dgm:pt>
    <dgm:pt modelId="{E9C55568-983A-4BBC-ADAA-DE6AF80D9BC2}" type="pres">
      <dgm:prSet presAssocID="{05495C35-3F79-455B-8DE2-B73E599FAAAB}" presName="rootConnector" presStyleLbl="node2" presStyleIdx="0" presStyleCnt="5"/>
      <dgm:spPr/>
    </dgm:pt>
    <dgm:pt modelId="{4AB8AB20-5BFA-4835-81E8-554C839094C5}" type="pres">
      <dgm:prSet presAssocID="{05495C35-3F79-455B-8DE2-B73E599FAAAB}" presName="hierChild4" presStyleCnt="0"/>
      <dgm:spPr/>
    </dgm:pt>
    <dgm:pt modelId="{48972218-C930-4EDF-A6F3-5427928DBDF3}" type="pres">
      <dgm:prSet presAssocID="{05495C35-3F79-455B-8DE2-B73E599FAAAB}" presName="hierChild5" presStyleCnt="0"/>
      <dgm:spPr/>
    </dgm:pt>
    <dgm:pt modelId="{917912A4-108C-4CEC-B566-16E59E14A745}" type="pres">
      <dgm:prSet presAssocID="{437413A0-A86F-42F9-A677-A942726443F9}" presName="Name37" presStyleLbl="parChTrans1D2" presStyleIdx="1" presStyleCnt="5"/>
      <dgm:spPr/>
    </dgm:pt>
    <dgm:pt modelId="{076D80AB-62C1-43CC-A76B-53669893C9F6}" type="pres">
      <dgm:prSet presAssocID="{BBE7A340-2FE0-4543-87DF-148F9E1958AF}" presName="hierRoot2" presStyleCnt="0">
        <dgm:presLayoutVars>
          <dgm:hierBranch val="init"/>
        </dgm:presLayoutVars>
      </dgm:prSet>
      <dgm:spPr/>
    </dgm:pt>
    <dgm:pt modelId="{162D96D1-D063-4AEE-A182-0A5CEFE0A19E}" type="pres">
      <dgm:prSet presAssocID="{BBE7A340-2FE0-4543-87DF-148F9E1958AF}" presName="rootComposite" presStyleCnt="0"/>
      <dgm:spPr/>
    </dgm:pt>
    <dgm:pt modelId="{0E9176C2-E1BF-45A0-8FD5-B68259D0C628}" type="pres">
      <dgm:prSet presAssocID="{BBE7A340-2FE0-4543-87DF-148F9E1958AF}" presName="rootText" presStyleLbl="node2" presStyleIdx="1" presStyleCnt="5">
        <dgm:presLayoutVars>
          <dgm:chPref val="3"/>
        </dgm:presLayoutVars>
      </dgm:prSet>
      <dgm:spPr/>
    </dgm:pt>
    <dgm:pt modelId="{7D6B1950-DDDF-43E7-97DD-38C6362EDBAE}" type="pres">
      <dgm:prSet presAssocID="{BBE7A340-2FE0-4543-87DF-148F9E1958AF}" presName="rootConnector" presStyleLbl="node2" presStyleIdx="1" presStyleCnt="5"/>
      <dgm:spPr/>
    </dgm:pt>
    <dgm:pt modelId="{FB9E308D-9C61-4AD6-8F9B-EF8894107037}" type="pres">
      <dgm:prSet presAssocID="{BBE7A340-2FE0-4543-87DF-148F9E1958AF}" presName="hierChild4" presStyleCnt="0"/>
      <dgm:spPr/>
    </dgm:pt>
    <dgm:pt modelId="{E0BEE6EA-CAF1-4404-95B0-35DC112E0EC6}" type="pres">
      <dgm:prSet presAssocID="{BBE7A340-2FE0-4543-87DF-148F9E1958AF}" presName="hierChild5" presStyleCnt="0"/>
      <dgm:spPr/>
    </dgm:pt>
    <dgm:pt modelId="{785FE0C7-A1D9-4E14-8E34-2C2D15BDA77C}" type="pres">
      <dgm:prSet presAssocID="{5A3A8F49-1C47-4137-A5DF-D7BEC91E2E2C}" presName="Name37" presStyleLbl="parChTrans1D2" presStyleIdx="2" presStyleCnt="5"/>
      <dgm:spPr/>
    </dgm:pt>
    <dgm:pt modelId="{4F9E9E04-0444-46C9-88B1-A1213B556072}" type="pres">
      <dgm:prSet presAssocID="{2657C7D3-45F5-4075-81E9-B3141FA63BB4}" presName="hierRoot2" presStyleCnt="0">
        <dgm:presLayoutVars>
          <dgm:hierBranch val="init"/>
        </dgm:presLayoutVars>
      </dgm:prSet>
      <dgm:spPr/>
    </dgm:pt>
    <dgm:pt modelId="{86472E12-5F0F-448A-A82F-0E32B92F3F6E}" type="pres">
      <dgm:prSet presAssocID="{2657C7D3-45F5-4075-81E9-B3141FA63BB4}" presName="rootComposite" presStyleCnt="0"/>
      <dgm:spPr/>
    </dgm:pt>
    <dgm:pt modelId="{C8CE34B9-BC4A-401D-8C4E-154C0CC082F4}" type="pres">
      <dgm:prSet presAssocID="{2657C7D3-45F5-4075-81E9-B3141FA63BB4}" presName="rootText" presStyleLbl="node2" presStyleIdx="2" presStyleCnt="5">
        <dgm:presLayoutVars>
          <dgm:chPref val="3"/>
        </dgm:presLayoutVars>
      </dgm:prSet>
      <dgm:spPr/>
    </dgm:pt>
    <dgm:pt modelId="{101434CF-6109-4B91-A660-1A21A27E5A68}" type="pres">
      <dgm:prSet presAssocID="{2657C7D3-45F5-4075-81E9-B3141FA63BB4}" presName="rootConnector" presStyleLbl="node2" presStyleIdx="2" presStyleCnt="5"/>
      <dgm:spPr/>
    </dgm:pt>
    <dgm:pt modelId="{B8A9E2BA-9A98-41C3-A338-5AE6EE8569FD}" type="pres">
      <dgm:prSet presAssocID="{2657C7D3-45F5-4075-81E9-B3141FA63BB4}" presName="hierChild4" presStyleCnt="0"/>
      <dgm:spPr/>
    </dgm:pt>
    <dgm:pt modelId="{E7161091-F480-45A8-9E8B-7F20AA6E3AB8}" type="pres">
      <dgm:prSet presAssocID="{2657C7D3-45F5-4075-81E9-B3141FA63BB4}" presName="hierChild5" presStyleCnt="0"/>
      <dgm:spPr/>
    </dgm:pt>
    <dgm:pt modelId="{E8D8A2BA-1A66-4967-955D-C51F13EF9E0B}" type="pres">
      <dgm:prSet presAssocID="{E82B6AD0-E49D-4740-86E9-C15F24154111}" presName="Name37" presStyleLbl="parChTrans1D2" presStyleIdx="3" presStyleCnt="5"/>
      <dgm:spPr/>
    </dgm:pt>
    <dgm:pt modelId="{B9DA6812-42E2-4A74-8DE8-046C31DF29BA}" type="pres">
      <dgm:prSet presAssocID="{5260AE86-2627-465B-BD33-DEBE12D18287}" presName="hierRoot2" presStyleCnt="0">
        <dgm:presLayoutVars>
          <dgm:hierBranch val="init"/>
        </dgm:presLayoutVars>
      </dgm:prSet>
      <dgm:spPr/>
    </dgm:pt>
    <dgm:pt modelId="{416517D2-F08B-4279-9128-B8DC04D9E349}" type="pres">
      <dgm:prSet presAssocID="{5260AE86-2627-465B-BD33-DEBE12D18287}" presName="rootComposite" presStyleCnt="0"/>
      <dgm:spPr/>
    </dgm:pt>
    <dgm:pt modelId="{C35C2DC4-230E-4D50-A07D-901E2BC7CDF6}" type="pres">
      <dgm:prSet presAssocID="{5260AE86-2627-465B-BD33-DEBE12D18287}" presName="rootText" presStyleLbl="node2" presStyleIdx="3" presStyleCnt="5">
        <dgm:presLayoutVars>
          <dgm:chPref val="3"/>
        </dgm:presLayoutVars>
      </dgm:prSet>
      <dgm:spPr/>
    </dgm:pt>
    <dgm:pt modelId="{5998920A-3454-478A-9EAA-AE06416FC638}" type="pres">
      <dgm:prSet presAssocID="{5260AE86-2627-465B-BD33-DEBE12D18287}" presName="rootConnector" presStyleLbl="node2" presStyleIdx="3" presStyleCnt="5"/>
      <dgm:spPr/>
    </dgm:pt>
    <dgm:pt modelId="{BAF0369E-D8E4-436B-AC1A-B8CA9900176E}" type="pres">
      <dgm:prSet presAssocID="{5260AE86-2627-465B-BD33-DEBE12D18287}" presName="hierChild4" presStyleCnt="0"/>
      <dgm:spPr/>
    </dgm:pt>
    <dgm:pt modelId="{DBEC0A2A-B322-4B7A-B073-61B2AE38465B}" type="pres">
      <dgm:prSet presAssocID="{5260AE86-2627-465B-BD33-DEBE12D18287}" presName="hierChild5" presStyleCnt="0"/>
      <dgm:spPr/>
    </dgm:pt>
    <dgm:pt modelId="{0DEAE58A-A071-4DBE-B8CD-6FE1FA369CED}" type="pres">
      <dgm:prSet presAssocID="{7A1103C1-D824-472D-963A-13F6E9FA39F8}" presName="Name37" presStyleLbl="parChTrans1D2" presStyleIdx="4" presStyleCnt="5"/>
      <dgm:spPr/>
    </dgm:pt>
    <dgm:pt modelId="{5BF2C36F-7F9F-481B-98FB-30775A295678}" type="pres">
      <dgm:prSet presAssocID="{92858525-3AE0-4D81-A725-96BFC63E05C8}" presName="hierRoot2" presStyleCnt="0">
        <dgm:presLayoutVars>
          <dgm:hierBranch val="init"/>
        </dgm:presLayoutVars>
      </dgm:prSet>
      <dgm:spPr/>
    </dgm:pt>
    <dgm:pt modelId="{F9DDBA55-967F-4A91-8D9A-FA4645131B94}" type="pres">
      <dgm:prSet presAssocID="{92858525-3AE0-4D81-A725-96BFC63E05C8}" presName="rootComposite" presStyleCnt="0"/>
      <dgm:spPr/>
    </dgm:pt>
    <dgm:pt modelId="{A5FFC23E-A6FA-4133-AF55-02B119D7A773}" type="pres">
      <dgm:prSet presAssocID="{92858525-3AE0-4D81-A725-96BFC63E05C8}" presName="rootText" presStyleLbl="node2" presStyleIdx="4" presStyleCnt="5">
        <dgm:presLayoutVars>
          <dgm:chPref val="3"/>
        </dgm:presLayoutVars>
      </dgm:prSet>
      <dgm:spPr/>
    </dgm:pt>
    <dgm:pt modelId="{22F5B3A1-42B8-487C-A14D-99EB9DB4BD41}" type="pres">
      <dgm:prSet presAssocID="{92858525-3AE0-4D81-A725-96BFC63E05C8}" presName="rootConnector" presStyleLbl="node2" presStyleIdx="4" presStyleCnt="5"/>
      <dgm:spPr/>
    </dgm:pt>
    <dgm:pt modelId="{E5B4A6EC-8B9F-4CE7-9F6A-608FB76385C0}" type="pres">
      <dgm:prSet presAssocID="{92858525-3AE0-4D81-A725-96BFC63E05C8}" presName="hierChild4" presStyleCnt="0"/>
      <dgm:spPr/>
    </dgm:pt>
    <dgm:pt modelId="{80642F89-21E7-44C7-98F6-198BAE1A99D3}" type="pres">
      <dgm:prSet presAssocID="{92858525-3AE0-4D81-A725-96BFC63E05C8}" presName="hierChild5" presStyleCnt="0"/>
      <dgm:spPr/>
    </dgm:pt>
    <dgm:pt modelId="{0776425A-036F-46EB-A42F-8AF5A491EA0A}" type="pres">
      <dgm:prSet presAssocID="{73FEEC0B-3E3B-4357-B121-3E832B25BCC9}" presName="hierChild3" presStyleCnt="0"/>
      <dgm:spPr/>
    </dgm:pt>
  </dgm:ptLst>
  <dgm:cxnLst>
    <dgm:cxn modelId="{B74E1005-6C65-4906-8632-DAD56EAD4820}" type="presOf" srcId="{5260AE86-2627-465B-BD33-DEBE12D18287}" destId="{5998920A-3454-478A-9EAA-AE06416FC638}" srcOrd="1" destOrd="0" presId="urn:microsoft.com/office/officeart/2005/8/layout/orgChart1"/>
    <dgm:cxn modelId="{C3BE9312-3621-49CD-8D20-BAFB52D53B95}" type="presOf" srcId="{437413A0-A86F-42F9-A677-A942726443F9}" destId="{917912A4-108C-4CEC-B566-16E59E14A745}" srcOrd="0" destOrd="0" presId="urn:microsoft.com/office/officeart/2005/8/layout/orgChart1"/>
    <dgm:cxn modelId="{2070A71A-5919-49E1-86AC-9E03BCCA415A}" type="presOf" srcId="{E82B6AD0-E49D-4740-86E9-C15F24154111}" destId="{E8D8A2BA-1A66-4967-955D-C51F13EF9E0B}" srcOrd="0" destOrd="0" presId="urn:microsoft.com/office/officeart/2005/8/layout/orgChart1"/>
    <dgm:cxn modelId="{4C63E71E-B146-4C75-8D90-735FA536CEC4}" type="presOf" srcId="{05495C35-3F79-455B-8DE2-B73E599FAAAB}" destId="{E9C55568-983A-4BBC-ADAA-DE6AF80D9BC2}" srcOrd="1" destOrd="0" presId="urn:microsoft.com/office/officeart/2005/8/layout/orgChart1"/>
    <dgm:cxn modelId="{3AC3782C-A514-4C50-8F23-FC1261793BF5}" srcId="{73FEEC0B-3E3B-4357-B121-3E832B25BCC9}" destId="{05495C35-3F79-455B-8DE2-B73E599FAAAB}" srcOrd="0" destOrd="0" parTransId="{17CE63C5-61CC-42C0-B1F5-F44C4062F67A}" sibTransId="{1352A5A1-9E56-4F77-ADD9-D7AB498C9C09}"/>
    <dgm:cxn modelId="{2535CD32-F369-4891-A5E4-5FA84C129D52}" type="presOf" srcId="{2657C7D3-45F5-4075-81E9-B3141FA63BB4}" destId="{C8CE34B9-BC4A-401D-8C4E-154C0CC082F4}" srcOrd="0" destOrd="0" presId="urn:microsoft.com/office/officeart/2005/8/layout/orgChart1"/>
    <dgm:cxn modelId="{E574EA49-21ED-4FE4-83BC-1647186E3089}" type="presOf" srcId="{17CE63C5-61CC-42C0-B1F5-F44C4062F67A}" destId="{9D761AF5-43F2-4459-BE70-80640D87411B}" srcOrd="0" destOrd="0" presId="urn:microsoft.com/office/officeart/2005/8/layout/orgChart1"/>
    <dgm:cxn modelId="{24DCC84F-79A3-48D2-B4C5-EDF887500C20}" type="presOf" srcId="{92858525-3AE0-4D81-A725-96BFC63E05C8}" destId="{22F5B3A1-42B8-487C-A14D-99EB9DB4BD41}" srcOrd="1" destOrd="0" presId="urn:microsoft.com/office/officeart/2005/8/layout/orgChart1"/>
    <dgm:cxn modelId="{A9DBB852-5DE6-4515-99E8-C5A5F1532BEC}" srcId="{73FEEC0B-3E3B-4357-B121-3E832B25BCC9}" destId="{5260AE86-2627-465B-BD33-DEBE12D18287}" srcOrd="3" destOrd="0" parTransId="{E82B6AD0-E49D-4740-86E9-C15F24154111}" sibTransId="{D1E2F397-3687-4CB3-86AF-8DF24BF41678}"/>
    <dgm:cxn modelId="{BEC9395A-A12E-4B40-9C20-B969644EAD88}" type="presOf" srcId="{BBE7A340-2FE0-4543-87DF-148F9E1958AF}" destId="{0E9176C2-E1BF-45A0-8FD5-B68259D0C628}" srcOrd="0" destOrd="0" presId="urn:microsoft.com/office/officeart/2005/8/layout/orgChart1"/>
    <dgm:cxn modelId="{8F9DF55B-EDBA-41DA-9109-602A210CAC9E}" type="presOf" srcId="{5A3A8F49-1C47-4137-A5DF-D7BEC91E2E2C}" destId="{785FE0C7-A1D9-4E14-8E34-2C2D15BDA77C}" srcOrd="0" destOrd="0" presId="urn:microsoft.com/office/officeart/2005/8/layout/orgChart1"/>
    <dgm:cxn modelId="{145C9F5D-C550-4C08-AABE-192C13666C07}" type="presOf" srcId="{05495C35-3F79-455B-8DE2-B73E599FAAAB}" destId="{40155DE5-C189-41F4-85E3-47B47BFB5370}" srcOrd="0" destOrd="0" presId="urn:microsoft.com/office/officeart/2005/8/layout/orgChart1"/>
    <dgm:cxn modelId="{E6E6AA85-AC1E-4CD4-9A11-B465B9A462EC}" srcId="{73FEEC0B-3E3B-4357-B121-3E832B25BCC9}" destId="{92858525-3AE0-4D81-A725-96BFC63E05C8}" srcOrd="4" destOrd="0" parTransId="{7A1103C1-D824-472D-963A-13F6E9FA39F8}" sibTransId="{3D330ABF-0EE3-4083-9D9D-2A58BA8B318A}"/>
    <dgm:cxn modelId="{E9B5428F-D9AC-4AD5-83FF-11D14FC74DD0}" srcId="{73FEEC0B-3E3B-4357-B121-3E832B25BCC9}" destId="{BBE7A340-2FE0-4543-87DF-148F9E1958AF}" srcOrd="1" destOrd="0" parTransId="{437413A0-A86F-42F9-A677-A942726443F9}" sibTransId="{9147A47E-008B-44F5-A9EF-34AED5769C9B}"/>
    <dgm:cxn modelId="{0F76B598-9C0C-4055-86EC-810B632E6619}" srcId="{0E59641B-68ED-44B4-B9C0-0665D8B8401C}" destId="{73FEEC0B-3E3B-4357-B121-3E832B25BCC9}" srcOrd="0" destOrd="0" parTransId="{835C5ED2-1ECC-4149-BF44-43C4AA3C4059}" sibTransId="{55A8B6DB-ABDD-4E1A-9455-74338FE229F3}"/>
    <dgm:cxn modelId="{D26D0B9A-DF90-4941-8AE0-02B8C4822895}" type="presOf" srcId="{92858525-3AE0-4D81-A725-96BFC63E05C8}" destId="{A5FFC23E-A6FA-4133-AF55-02B119D7A773}" srcOrd="0" destOrd="0" presId="urn:microsoft.com/office/officeart/2005/8/layout/orgChart1"/>
    <dgm:cxn modelId="{600EFD9B-DFCE-470C-8B2B-A5CD22C50533}" type="presOf" srcId="{5260AE86-2627-465B-BD33-DEBE12D18287}" destId="{C35C2DC4-230E-4D50-A07D-901E2BC7CDF6}" srcOrd="0" destOrd="0" presId="urn:microsoft.com/office/officeart/2005/8/layout/orgChart1"/>
    <dgm:cxn modelId="{2A1D53A3-AB10-4678-A3DC-F7922A2CCCA7}" type="presOf" srcId="{73FEEC0B-3E3B-4357-B121-3E832B25BCC9}" destId="{DF51E5D8-F108-4E0D-A8F1-C9BF60D6FC42}" srcOrd="0" destOrd="0" presId="urn:microsoft.com/office/officeart/2005/8/layout/orgChart1"/>
    <dgm:cxn modelId="{CFC8A0AF-FF96-49D1-82D9-7B73F07C34CA}" srcId="{73FEEC0B-3E3B-4357-B121-3E832B25BCC9}" destId="{2657C7D3-45F5-4075-81E9-B3141FA63BB4}" srcOrd="2" destOrd="0" parTransId="{5A3A8F49-1C47-4137-A5DF-D7BEC91E2E2C}" sibTransId="{9DFF52C3-2800-4B57-8EA3-A2A600241F86}"/>
    <dgm:cxn modelId="{1CBE65B5-7610-4B87-B88C-1B260C0326B1}" type="presOf" srcId="{73FEEC0B-3E3B-4357-B121-3E832B25BCC9}" destId="{99CA5856-1043-422D-A31A-75A62ACCEC48}" srcOrd="1" destOrd="0" presId="urn:microsoft.com/office/officeart/2005/8/layout/orgChart1"/>
    <dgm:cxn modelId="{63C121BA-EB62-44E4-A992-656BF6830BCF}" type="presOf" srcId="{0E59641B-68ED-44B4-B9C0-0665D8B8401C}" destId="{D3BC762E-4AD4-4BCA-B697-D002B8752647}" srcOrd="0" destOrd="0" presId="urn:microsoft.com/office/officeart/2005/8/layout/orgChart1"/>
    <dgm:cxn modelId="{CC780AC9-B88B-446E-B1DF-3025D0E1C978}" type="presOf" srcId="{7A1103C1-D824-472D-963A-13F6E9FA39F8}" destId="{0DEAE58A-A071-4DBE-B8CD-6FE1FA369CED}" srcOrd="0" destOrd="0" presId="urn:microsoft.com/office/officeart/2005/8/layout/orgChart1"/>
    <dgm:cxn modelId="{634ED4F1-0826-4792-9F7B-54D3369768F4}" type="presOf" srcId="{BBE7A340-2FE0-4543-87DF-148F9E1958AF}" destId="{7D6B1950-DDDF-43E7-97DD-38C6362EDBAE}" srcOrd="1" destOrd="0" presId="urn:microsoft.com/office/officeart/2005/8/layout/orgChart1"/>
    <dgm:cxn modelId="{4EC15EFE-FD99-4FEE-A7E8-74420F4378EC}" type="presOf" srcId="{2657C7D3-45F5-4075-81E9-B3141FA63BB4}" destId="{101434CF-6109-4B91-A660-1A21A27E5A68}" srcOrd="1" destOrd="0" presId="urn:microsoft.com/office/officeart/2005/8/layout/orgChart1"/>
    <dgm:cxn modelId="{6F9B748F-7752-4511-8265-C1D33D2C29CB}" type="presParOf" srcId="{D3BC762E-4AD4-4BCA-B697-D002B8752647}" destId="{F13386D4-AB3B-410D-A9CF-74C691450F19}" srcOrd="0" destOrd="0" presId="urn:microsoft.com/office/officeart/2005/8/layout/orgChart1"/>
    <dgm:cxn modelId="{BA6D097D-21EB-4EBF-AC21-A3E40A2592AC}" type="presParOf" srcId="{F13386D4-AB3B-410D-A9CF-74C691450F19}" destId="{5943BAD0-0A0E-4C75-A0BD-2CBEE0546F25}" srcOrd="0" destOrd="0" presId="urn:microsoft.com/office/officeart/2005/8/layout/orgChart1"/>
    <dgm:cxn modelId="{55E2B28D-A7F4-4B82-9677-EE6F4F2457A7}" type="presParOf" srcId="{5943BAD0-0A0E-4C75-A0BD-2CBEE0546F25}" destId="{DF51E5D8-F108-4E0D-A8F1-C9BF60D6FC42}" srcOrd="0" destOrd="0" presId="urn:microsoft.com/office/officeart/2005/8/layout/orgChart1"/>
    <dgm:cxn modelId="{883F6249-3738-4E24-B1B7-198DA9A21BB8}" type="presParOf" srcId="{5943BAD0-0A0E-4C75-A0BD-2CBEE0546F25}" destId="{99CA5856-1043-422D-A31A-75A62ACCEC48}" srcOrd="1" destOrd="0" presId="urn:microsoft.com/office/officeart/2005/8/layout/orgChart1"/>
    <dgm:cxn modelId="{2A4272FA-846F-4D72-9BA4-DAE3213CF88A}" type="presParOf" srcId="{F13386D4-AB3B-410D-A9CF-74C691450F19}" destId="{3F7200E8-B28A-48CE-9C8B-98C3DE4B37C2}" srcOrd="1" destOrd="0" presId="urn:microsoft.com/office/officeart/2005/8/layout/orgChart1"/>
    <dgm:cxn modelId="{93FB6772-4711-47EA-883F-5FBD86947DBD}" type="presParOf" srcId="{3F7200E8-B28A-48CE-9C8B-98C3DE4B37C2}" destId="{9D761AF5-43F2-4459-BE70-80640D87411B}" srcOrd="0" destOrd="0" presId="urn:microsoft.com/office/officeart/2005/8/layout/orgChart1"/>
    <dgm:cxn modelId="{768ADB96-283D-4C77-8492-FFBD313B8728}" type="presParOf" srcId="{3F7200E8-B28A-48CE-9C8B-98C3DE4B37C2}" destId="{2952A786-F395-43DD-AD59-1A09B3F789CF}" srcOrd="1" destOrd="0" presId="urn:microsoft.com/office/officeart/2005/8/layout/orgChart1"/>
    <dgm:cxn modelId="{A8295791-48B8-4798-B01F-220150BEA4E8}" type="presParOf" srcId="{2952A786-F395-43DD-AD59-1A09B3F789CF}" destId="{C0AFBBD3-3A8D-4B03-A240-B4A2036F9255}" srcOrd="0" destOrd="0" presId="urn:microsoft.com/office/officeart/2005/8/layout/orgChart1"/>
    <dgm:cxn modelId="{FDA00491-F3B8-487A-946F-047879A50BDB}" type="presParOf" srcId="{C0AFBBD3-3A8D-4B03-A240-B4A2036F9255}" destId="{40155DE5-C189-41F4-85E3-47B47BFB5370}" srcOrd="0" destOrd="0" presId="urn:microsoft.com/office/officeart/2005/8/layout/orgChart1"/>
    <dgm:cxn modelId="{CBC426E1-9F6B-451F-B4AA-CBC6300AB3E5}" type="presParOf" srcId="{C0AFBBD3-3A8D-4B03-A240-B4A2036F9255}" destId="{E9C55568-983A-4BBC-ADAA-DE6AF80D9BC2}" srcOrd="1" destOrd="0" presId="urn:microsoft.com/office/officeart/2005/8/layout/orgChart1"/>
    <dgm:cxn modelId="{4620F4CE-F71E-420E-9466-C4D347B5EAD5}" type="presParOf" srcId="{2952A786-F395-43DD-AD59-1A09B3F789CF}" destId="{4AB8AB20-5BFA-4835-81E8-554C839094C5}" srcOrd="1" destOrd="0" presId="urn:microsoft.com/office/officeart/2005/8/layout/orgChart1"/>
    <dgm:cxn modelId="{E14C82BE-96BF-4D6F-BE15-560A1EE77C4B}" type="presParOf" srcId="{2952A786-F395-43DD-AD59-1A09B3F789CF}" destId="{48972218-C930-4EDF-A6F3-5427928DBDF3}" srcOrd="2" destOrd="0" presId="urn:microsoft.com/office/officeart/2005/8/layout/orgChart1"/>
    <dgm:cxn modelId="{CAA640D8-1678-40DD-92A7-514985DF729F}" type="presParOf" srcId="{3F7200E8-B28A-48CE-9C8B-98C3DE4B37C2}" destId="{917912A4-108C-4CEC-B566-16E59E14A745}" srcOrd="2" destOrd="0" presId="urn:microsoft.com/office/officeart/2005/8/layout/orgChart1"/>
    <dgm:cxn modelId="{8CF2F6CF-B279-4DF3-AB1C-98F6C706574E}" type="presParOf" srcId="{3F7200E8-B28A-48CE-9C8B-98C3DE4B37C2}" destId="{076D80AB-62C1-43CC-A76B-53669893C9F6}" srcOrd="3" destOrd="0" presId="urn:microsoft.com/office/officeart/2005/8/layout/orgChart1"/>
    <dgm:cxn modelId="{79118ABF-C4EF-4962-A996-E96C91A55564}" type="presParOf" srcId="{076D80AB-62C1-43CC-A76B-53669893C9F6}" destId="{162D96D1-D063-4AEE-A182-0A5CEFE0A19E}" srcOrd="0" destOrd="0" presId="urn:microsoft.com/office/officeart/2005/8/layout/orgChart1"/>
    <dgm:cxn modelId="{1093D2E3-ACA6-42E6-8769-7F368DED2400}" type="presParOf" srcId="{162D96D1-D063-4AEE-A182-0A5CEFE0A19E}" destId="{0E9176C2-E1BF-45A0-8FD5-B68259D0C628}" srcOrd="0" destOrd="0" presId="urn:microsoft.com/office/officeart/2005/8/layout/orgChart1"/>
    <dgm:cxn modelId="{33123F8A-B86E-481C-8842-A0CF11B2E37A}" type="presParOf" srcId="{162D96D1-D063-4AEE-A182-0A5CEFE0A19E}" destId="{7D6B1950-DDDF-43E7-97DD-38C6362EDBAE}" srcOrd="1" destOrd="0" presId="urn:microsoft.com/office/officeart/2005/8/layout/orgChart1"/>
    <dgm:cxn modelId="{4A3BC72A-09E1-4AB6-B3DF-997E72EA2476}" type="presParOf" srcId="{076D80AB-62C1-43CC-A76B-53669893C9F6}" destId="{FB9E308D-9C61-4AD6-8F9B-EF8894107037}" srcOrd="1" destOrd="0" presId="urn:microsoft.com/office/officeart/2005/8/layout/orgChart1"/>
    <dgm:cxn modelId="{6FC55624-EB86-4B45-BABA-7F84D3C6DB3F}" type="presParOf" srcId="{076D80AB-62C1-43CC-A76B-53669893C9F6}" destId="{E0BEE6EA-CAF1-4404-95B0-35DC112E0EC6}" srcOrd="2" destOrd="0" presId="urn:microsoft.com/office/officeart/2005/8/layout/orgChart1"/>
    <dgm:cxn modelId="{328610E6-4772-47A0-A9C0-EAFA1764CB9F}" type="presParOf" srcId="{3F7200E8-B28A-48CE-9C8B-98C3DE4B37C2}" destId="{785FE0C7-A1D9-4E14-8E34-2C2D15BDA77C}" srcOrd="4" destOrd="0" presId="urn:microsoft.com/office/officeart/2005/8/layout/orgChart1"/>
    <dgm:cxn modelId="{3D680552-C797-46BE-A79A-F58F1FF16BDF}" type="presParOf" srcId="{3F7200E8-B28A-48CE-9C8B-98C3DE4B37C2}" destId="{4F9E9E04-0444-46C9-88B1-A1213B556072}" srcOrd="5" destOrd="0" presId="urn:microsoft.com/office/officeart/2005/8/layout/orgChart1"/>
    <dgm:cxn modelId="{8694059A-E3F3-4A41-97EF-D819EB122F15}" type="presParOf" srcId="{4F9E9E04-0444-46C9-88B1-A1213B556072}" destId="{86472E12-5F0F-448A-A82F-0E32B92F3F6E}" srcOrd="0" destOrd="0" presId="urn:microsoft.com/office/officeart/2005/8/layout/orgChart1"/>
    <dgm:cxn modelId="{51CFB0F5-45A1-4151-AE93-00E3C3D24F13}" type="presParOf" srcId="{86472E12-5F0F-448A-A82F-0E32B92F3F6E}" destId="{C8CE34B9-BC4A-401D-8C4E-154C0CC082F4}" srcOrd="0" destOrd="0" presId="urn:microsoft.com/office/officeart/2005/8/layout/orgChart1"/>
    <dgm:cxn modelId="{0C38C065-A8F7-47BB-991A-9E2F42CA7BA2}" type="presParOf" srcId="{86472E12-5F0F-448A-A82F-0E32B92F3F6E}" destId="{101434CF-6109-4B91-A660-1A21A27E5A68}" srcOrd="1" destOrd="0" presId="urn:microsoft.com/office/officeart/2005/8/layout/orgChart1"/>
    <dgm:cxn modelId="{DEF98AFD-AD58-4D43-9A47-8CD36F7EAFD4}" type="presParOf" srcId="{4F9E9E04-0444-46C9-88B1-A1213B556072}" destId="{B8A9E2BA-9A98-41C3-A338-5AE6EE8569FD}" srcOrd="1" destOrd="0" presId="urn:microsoft.com/office/officeart/2005/8/layout/orgChart1"/>
    <dgm:cxn modelId="{E372679F-4997-43FC-94F8-F89A9490A6CB}" type="presParOf" srcId="{4F9E9E04-0444-46C9-88B1-A1213B556072}" destId="{E7161091-F480-45A8-9E8B-7F20AA6E3AB8}" srcOrd="2" destOrd="0" presId="urn:microsoft.com/office/officeart/2005/8/layout/orgChart1"/>
    <dgm:cxn modelId="{DAA41D57-C5C5-4DA6-8057-5690FBAEA3F2}" type="presParOf" srcId="{3F7200E8-B28A-48CE-9C8B-98C3DE4B37C2}" destId="{E8D8A2BA-1A66-4967-955D-C51F13EF9E0B}" srcOrd="6" destOrd="0" presId="urn:microsoft.com/office/officeart/2005/8/layout/orgChart1"/>
    <dgm:cxn modelId="{AB63B2F2-0560-47D5-9B68-F9941572FFB2}" type="presParOf" srcId="{3F7200E8-B28A-48CE-9C8B-98C3DE4B37C2}" destId="{B9DA6812-42E2-4A74-8DE8-046C31DF29BA}" srcOrd="7" destOrd="0" presId="urn:microsoft.com/office/officeart/2005/8/layout/orgChart1"/>
    <dgm:cxn modelId="{B64EEFCA-858A-4EC7-9BCC-5A6DCCD05BA3}" type="presParOf" srcId="{B9DA6812-42E2-4A74-8DE8-046C31DF29BA}" destId="{416517D2-F08B-4279-9128-B8DC04D9E349}" srcOrd="0" destOrd="0" presId="urn:microsoft.com/office/officeart/2005/8/layout/orgChart1"/>
    <dgm:cxn modelId="{FD49DA1B-73A0-4CF0-A80F-8F4F75582F97}" type="presParOf" srcId="{416517D2-F08B-4279-9128-B8DC04D9E349}" destId="{C35C2DC4-230E-4D50-A07D-901E2BC7CDF6}" srcOrd="0" destOrd="0" presId="urn:microsoft.com/office/officeart/2005/8/layout/orgChart1"/>
    <dgm:cxn modelId="{99129A09-34EB-43B9-B9CA-58846A3AD2BC}" type="presParOf" srcId="{416517D2-F08B-4279-9128-B8DC04D9E349}" destId="{5998920A-3454-478A-9EAA-AE06416FC638}" srcOrd="1" destOrd="0" presId="urn:microsoft.com/office/officeart/2005/8/layout/orgChart1"/>
    <dgm:cxn modelId="{E1E160C6-1BF3-4D49-B4B5-D5684CEB4538}" type="presParOf" srcId="{B9DA6812-42E2-4A74-8DE8-046C31DF29BA}" destId="{BAF0369E-D8E4-436B-AC1A-B8CA9900176E}" srcOrd="1" destOrd="0" presId="urn:microsoft.com/office/officeart/2005/8/layout/orgChart1"/>
    <dgm:cxn modelId="{20E10ACC-AA3D-4FF7-B2AA-E15D40C0E7ED}" type="presParOf" srcId="{B9DA6812-42E2-4A74-8DE8-046C31DF29BA}" destId="{DBEC0A2A-B322-4B7A-B073-61B2AE38465B}" srcOrd="2" destOrd="0" presId="urn:microsoft.com/office/officeart/2005/8/layout/orgChart1"/>
    <dgm:cxn modelId="{F6EADE0C-7D62-4A61-B09F-E714EE89C2FD}" type="presParOf" srcId="{3F7200E8-B28A-48CE-9C8B-98C3DE4B37C2}" destId="{0DEAE58A-A071-4DBE-B8CD-6FE1FA369CED}" srcOrd="8" destOrd="0" presId="urn:microsoft.com/office/officeart/2005/8/layout/orgChart1"/>
    <dgm:cxn modelId="{0DD38BC4-C041-4952-882C-6365148181F2}" type="presParOf" srcId="{3F7200E8-B28A-48CE-9C8B-98C3DE4B37C2}" destId="{5BF2C36F-7F9F-481B-98FB-30775A295678}" srcOrd="9" destOrd="0" presId="urn:microsoft.com/office/officeart/2005/8/layout/orgChart1"/>
    <dgm:cxn modelId="{83F7ACFF-A0C0-466D-A331-C5B7650AD131}" type="presParOf" srcId="{5BF2C36F-7F9F-481B-98FB-30775A295678}" destId="{F9DDBA55-967F-4A91-8D9A-FA4645131B94}" srcOrd="0" destOrd="0" presId="urn:microsoft.com/office/officeart/2005/8/layout/orgChart1"/>
    <dgm:cxn modelId="{DA0E79CA-4860-43BC-8DAA-ACDD3EB455C6}" type="presParOf" srcId="{F9DDBA55-967F-4A91-8D9A-FA4645131B94}" destId="{A5FFC23E-A6FA-4133-AF55-02B119D7A773}" srcOrd="0" destOrd="0" presId="urn:microsoft.com/office/officeart/2005/8/layout/orgChart1"/>
    <dgm:cxn modelId="{1CEEF1CB-1108-4E4C-8171-93D5C81576E9}" type="presParOf" srcId="{F9DDBA55-967F-4A91-8D9A-FA4645131B94}" destId="{22F5B3A1-42B8-487C-A14D-99EB9DB4BD41}" srcOrd="1" destOrd="0" presId="urn:microsoft.com/office/officeart/2005/8/layout/orgChart1"/>
    <dgm:cxn modelId="{0E1E79F0-5F48-406A-90E6-40C419F307E7}" type="presParOf" srcId="{5BF2C36F-7F9F-481B-98FB-30775A295678}" destId="{E5B4A6EC-8B9F-4CE7-9F6A-608FB76385C0}" srcOrd="1" destOrd="0" presId="urn:microsoft.com/office/officeart/2005/8/layout/orgChart1"/>
    <dgm:cxn modelId="{588EDA0F-B52D-486D-A6CB-45F72369175C}" type="presParOf" srcId="{5BF2C36F-7F9F-481B-98FB-30775A295678}" destId="{80642F89-21E7-44C7-98F6-198BAE1A99D3}" srcOrd="2" destOrd="0" presId="urn:microsoft.com/office/officeart/2005/8/layout/orgChart1"/>
    <dgm:cxn modelId="{979E7E79-CFB8-43AE-AC2D-C09FD5D41548}" type="presParOf" srcId="{F13386D4-AB3B-410D-A9CF-74C691450F19}" destId="{0776425A-036F-46EB-A42F-8AF5A491EA0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3DA23C-C158-4D4E-8D7D-F172F0EA93E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1CE0DD7-9F39-4CAE-BF62-6AB615310685}">
      <dgm:prSet/>
      <dgm:spPr/>
      <dgm:t>
        <a:bodyPr/>
        <a:lstStyle/>
        <a:p>
          <a:r>
            <a:rPr lang="en-US" dirty="0"/>
            <a:t>Specific local wound infections </a:t>
          </a:r>
        </a:p>
      </dgm:t>
    </dgm:pt>
    <dgm:pt modelId="{13915E1E-0019-47D5-A1E5-9BDAB065E235}" type="parTrans" cxnId="{962F01D4-537F-4484-91A2-3A746554060F}">
      <dgm:prSet/>
      <dgm:spPr/>
      <dgm:t>
        <a:bodyPr/>
        <a:lstStyle/>
        <a:p>
          <a:endParaRPr lang="en-US"/>
        </a:p>
      </dgm:t>
    </dgm:pt>
    <dgm:pt modelId="{05EA1B11-562A-4EFD-9F91-3213761760E0}" type="sibTrans" cxnId="{962F01D4-537F-4484-91A2-3A746554060F}">
      <dgm:prSet/>
      <dgm:spPr/>
      <dgm:t>
        <a:bodyPr/>
        <a:lstStyle/>
        <a:p>
          <a:endParaRPr lang="en-US"/>
        </a:p>
      </dgm:t>
    </dgm:pt>
    <dgm:pt modelId="{7F71CF72-0342-4257-B096-77AA8012B02F}">
      <dgm:prSet phldrT="[Text]" phldr="1"/>
      <dgm:spPr/>
      <dgm:t>
        <a:bodyPr/>
        <a:lstStyle/>
        <a:p>
          <a:endParaRPr lang="en-US" dirty="0"/>
        </a:p>
      </dgm:t>
    </dgm:pt>
    <dgm:pt modelId="{F6CE77BB-64CD-4A9F-92A7-10C21F21DDB0}" type="sibTrans" cxnId="{AB912C91-39CF-4A07-B434-807B133036D6}">
      <dgm:prSet/>
      <dgm:spPr/>
      <dgm:t>
        <a:bodyPr/>
        <a:lstStyle/>
        <a:p>
          <a:endParaRPr lang="en-US"/>
        </a:p>
      </dgm:t>
    </dgm:pt>
    <dgm:pt modelId="{C7D45D99-A0A1-4503-A699-216622A6EC04}" type="parTrans" cxnId="{AB912C91-39CF-4A07-B434-807B133036D6}">
      <dgm:prSet/>
      <dgm:spPr/>
      <dgm:t>
        <a:bodyPr/>
        <a:lstStyle/>
        <a:p>
          <a:endParaRPr lang="en-US"/>
        </a:p>
      </dgm:t>
    </dgm:pt>
    <dgm:pt modelId="{893C0AA1-1A75-475B-9C90-234665FF278A}">
      <dgm:prSet/>
      <dgm:spPr/>
      <dgm:t>
        <a:bodyPr/>
        <a:lstStyle/>
        <a:p>
          <a:r>
            <a:rPr lang="en-US" dirty="0"/>
            <a:t>Tetanus  </a:t>
          </a:r>
        </a:p>
      </dgm:t>
    </dgm:pt>
    <dgm:pt modelId="{1B94388A-E846-4723-AC51-8571074797FA}" type="parTrans" cxnId="{DA2AAD5E-07A8-4E28-9218-777BCE9C5226}">
      <dgm:prSet/>
      <dgm:spPr/>
      <dgm:t>
        <a:bodyPr/>
        <a:lstStyle/>
        <a:p>
          <a:endParaRPr lang="en-US"/>
        </a:p>
      </dgm:t>
    </dgm:pt>
    <dgm:pt modelId="{5B0FCA16-BE88-4A7F-A6E8-A4FA271FD9F8}" type="sibTrans" cxnId="{DA2AAD5E-07A8-4E28-9218-777BCE9C5226}">
      <dgm:prSet/>
      <dgm:spPr/>
      <dgm:t>
        <a:bodyPr/>
        <a:lstStyle/>
        <a:p>
          <a:endParaRPr lang="en-US"/>
        </a:p>
      </dgm:t>
    </dgm:pt>
    <dgm:pt modelId="{6A9B338A-B1BA-4A7E-B152-9038720066C9}">
      <dgm:prSet/>
      <dgm:spPr/>
      <dgm:t>
        <a:bodyPr/>
        <a:lstStyle/>
        <a:p>
          <a:r>
            <a:rPr lang="en-US"/>
            <a:t> NECROTISING FASCIITIS</a:t>
          </a:r>
        </a:p>
      </dgm:t>
    </dgm:pt>
    <dgm:pt modelId="{62E28AB4-7A8B-4CC3-8D24-EB5094639257}" type="parTrans" cxnId="{E651D236-5224-480B-A020-9FA46A8564D2}">
      <dgm:prSet/>
      <dgm:spPr/>
      <dgm:t>
        <a:bodyPr/>
        <a:lstStyle/>
        <a:p>
          <a:endParaRPr lang="en-US"/>
        </a:p>
      </dgm:t>
    </dgm:pt>
    <dgm:pt modelId="{17142C0D-5A9A-4793-A22B-6F18374726C6}" type="sibTrans" cxnId="{E651D236-5224-480B-A020-9FA46A8564D2}">
      <dgm:prSet/>
      <dgm:spPr/>
      <dgm:t>
        <a:bodyPr/>
        <a:lstStyle/>
        <a:p>
          <a:endParaRPr lang="en-US"/>
        </a:p>
      </dgm:t>
    </dgm:pt>
    <dgm:pt modelId="{FD33F922-31D5-4A4D-91E1-9753985D8B75}">
      <dgm:prSet/>
      <dgm:spPr/>
      <dgm:t>
        <a:bodyPr/>
        <a:lstStyle/>
        <a:p>
          <a:r>
            <a:rPr lang="en-US"/>
            <a:t>GAS GANGRENE </a:t>
          </a:r>
        </a:p>
      </dgm:t>
    </dgm:pt>
    <dgm:pt modelId="{37B6290A-8FF2-4EB8-BC75-57A2BE5997C2}" type="parTrans" cxnId="{0915734A-A920-4EE1-A226-1059BF0D6A55}">
      <dgm:prSet/>
      <dgm:spPr/>
      <dgm:t>
        <a:bodyPr/>
        <a:lstStyle/>
        <a:p>
          <a:endParaRPr lang="en-US"/>
        </a:p>
      </dgm:t>
    </dgm:pt>
    <dgm:pt modelId="{4B11F0B0-6490-4878-A2B1-C105C6CD80B1}" type="sibTrans" cxnId="{0915734A-A920-4EE1-A226-1059BF0D6A55}">
      <dgm:prSet/>
      <dgm:spPr/>
      <dgm:t>
        <a:bodyPr/>
        <a:lstStyle/>
        <a:p>
          <a:endParaRPr lang="en-US"/>
        </a:p>
      </dgm:t>
    </dgm:pt>
    <dgm:pt modelId="{A6BA9EB6-4586-4B5E-8CE1-9A94B66CC88A}" type="pres">
      <dgm:prSet presAssocID="{C73DA23C-C158-4D4E-8D7D-F172F0EA93E6}" presName="hierChild1" presStyleCnt="0">
        <dgm:presLayoutVars>
          <dgm:orgChart val="1"/>
          <dgm:chPref val="1"/>
          <dgm:dir/>
          <dgm:animOne val="branch"/>
          <dgm:animLvl val="lvl"/>
          <dgm:resizeHandles/>
        </dgm:presLayoutVars>
      </dgm:prSet>
      <dgm:spPr/>
    </dgm:pt>
    <dgm:pt modelId="{4A3DD8E4-D6F1-4260-98EC-27421337551A}" type="pres">
      <dgm:prSet presAssocID="{7F71CF72-0342-4257-B096-77AA8012B02F}" presName="hierRoot1" presStyleCnt="0">
        <dgm:presLayoutVars>
          <dgm:hierBranch val="init"/>
        </dgm:presLayoutVars>
      </dgm:prSet>
      <dgm:spPr/>
    </dgm:pt>
    <dgm:pt modelId="{AA9D3166-0EB5-4910-B9AF-543F21190488}" type="pres">
      <dgm:prSet presAssocID="{7F71CF72-0342-4257-B096-77AA8012B02F}" presName="rootComposite1" presStyleCnt="0"/>
      <dgm:spPr/>
    </dgm:pt>
    <dgm:pt modelId="{E103CBE8-57E4-443E-889C-B8F61301539B}" type="pres">
      <dgm:prSet presAssocID="{7F71CF72-0342-4257-B096-77AA8012B02F}" presName="rootText1" presStyleLbl="node0" presStyleIdx="0" presStyleCnt="2">
        <dgm:presLayoutVars>
          <dgm:chPref val="3"/>
        </dgm:presLayoutVars>
      </dgm:prSet>
      <dgm:spPr/>
    </dgm:pt>
    <dgm:pt modelId="{5A0CCB28-8A39-4CAB-B9EC-6D78B81ECBF4}" type="pres">
      <dgm:prSet presAssocID="{7F71CF72-0342-4257-B096-77AA8012B02F}" presName="rootConnector1" presStyleLbl="node1" presStyleIdx="0" presStyleCnt="0"/>
      <dgm:spPr/>
    </dgm:pt>
    <dgm:pt modelId="{26CBCA8E-E962-438F-9334-72E2938C6D79}" type="pres">
      <dgm:prSet presAssocID="{7F71CF72-0342-4257-B096-77AA8012B02F}" presName="hierChild2" presStyleCnt="0"/>
      <dgm:spPr/>
    </dgm:pt>
    <dgm:pt modelId="{33ABF784-4E9F-41DC-8BE2-EEB1061EE641}" type="pres">
      <dgm:prSet presAssocID="{1B94388A-E846-4723-AC51-8571074797FA}" presName="Name37" presStyleLbl="parChTrans1D2" presStyleIdx="0" presStyleCnt="3"/>
      <dgm:spPr/>
    </dgm:pt>
    <dgm:pt modelId="{8198344E-1C53-449B-A662-ADDB71407336}" type="pres">
      <dgm:prSet presAssocID="{893C0AA1-1A75-475B-9C90-234665FF278A}" presName="hierRoot2" presStyleCnt="0">
        <dgm:presLayoutVars>
          <dgm:hierBranch val="init"/>
        </dgm:presLayoutVars>
      </dgm:prSet>
      <dgm:spPr/>
    </dgm:pt>
    <dgm:pt modelId="{99C518B1-71E3-41C3-B774-9506E226C457}" type="pres">
      <dgm:prSet presAssocID="{893C0AA1-1A75-475B-9C90-234665FF278A}" presName="rootComposite" presStyleCnt="0"/>
      <dgm:spPr/>
    </dgm:pt>
    <dgm:pt modelId="{BC63962B-63C0-41AF-ACF9-05AA40C15D61}" type="pres">
      <dgm:prSet presAssocID="{893C0AA1-1A75-475B-9C90-234665FF278A}" presName="rootText" presStyleLbl="node2" presStyleIdx="0" presStyleCnt="3">
        <dgm:presLayoutVars>
          <dgm:chPref val="3"/>
        </dgm:presLayoutVars>
      </dgm:prSet>
      <dgm:spPr/>
    </dgm:pt>
    <dgm:pt modelId="{CB9657EB-8CBD-4061-B58F-DB1425107905}" type="pres">
      <dgm:prSet presAssocID="{893C0AA1-1A75-475B-9C90-234665FF278A}" presName="rootConnector" presStyleLbl="node2" presStyleIdx="0" presStyleCnt="3"/>
      <dgm:spPr/>
    </dgm:pt>
    <dgm:pt modelId="{33594F93-9EAA-4CEE-896A-40B76571C7F9}" type="pres">
      <dgm:prSet presAssocID="{893C0AA1-1A75-475B-9C90-234665FF278A}" presName="hierChild4" presStyleCnt="0"/>
      <dgm:spPr/>
    </dgm:pt>
    <dgm:pt modelId="{8D7E05F9-D5D0-4A7A-8009-714BAB2C3B23}" type="pres">
      <dgm:prSet presAssocID="{893C0AA1-1A75-475B-9C90-234665FF278A}" presName="hierChild5" presStyleCnt="0"/>
      <dgm:spPr/>
    </dgm:pt>
    <dgm:pt modelId="{ADC05340-6851-414C-96C1-94809462942F}" type="pres">
      <dgm:prSet presAssocID="{37B6290A-8FF2-4EB8-BC75-57A2BE5997C2}" presName="Name37" presStyleLbl="parChTrans1D2" presStyleIdx="1" presStyleCnt="3"/>
      <dgm:spPr/>
    </dgm:pt>
    <dgm:pt modelId="{E7BD1AE7-0A13-4052-96F9-9CEFC013A7C1}" type="pres">
      <dgm:prSet presAssocID="{FD33F922-31D5-4A4D-91E1-9753985D8B75}" presName="hierRoot2" presStyleCnt="0">
        <dgm:presLayoutVars>
          <dgm:hierBranch val="init"/>
        </dgm:presLayoutVars>
      </dgm:prSet>
      <dgm:spPr/>
    </dgm:pt>
    <dgm:pt modelId="{4DE46F1A-E559-4BC1-9871-5CEE0E0CFCE3}" type="pres">
      <dgm:prSet presAssocID="{FD33F922-31D5-4A4D-91E1-9753985D8B75}" presName="rootComposite" presStyleCnt="0"/>
      <dgm:spPr/>
    </dgm:pt>
    <dgm:pt modelId="{06F4755A-D677-4D98-AC88-4E071C214AC2}" type="pres">
      <dgm:prSet presAssocID="{FD33F922-31D5-4A4D-91E1-9753985D8B75}" presName="rootText" presStyleLbl="node2" presStyleIdx="1" presStyleCnt="3">
        <dgm:presLayoutVars>
          <dgm:chPref val="3"/>
        </dgm:presLayoutVars>
      </dgm:prSet>
      <dgm:spPr/>
    </dgm:pt>
    <dgm:pt modelId="{072A3861-6574-4664-ACF2-5FF335F864CD}" type="pres">
      <dgm:prSet presAssocID="{FD33F922-31D5-4A4D-91E1-9753985D8B75}" presName="rootConnector" presStyleLbl="node2" presStyleIdx="1" presStyleCnt="3"/>
      <dgm:spPr/>
    </dgm:pt>
    <dgm:pt modelId="{FCEB755F-B0FE-4C33-A4C7-A6A025E87675}" type="pres">
      <dgm:prSet presAssocID="{FD33F922-31D5-4A4D-91E1-9753985D8B75}" presName="hierChild4" presStyleCnt="0"/>
      <dgm:spPr/>
    </dgm:pt>
    <dgm:pt modelId="{9F15248F-68EB-403E-A226-48996D919403}" type="pres">
      <dgm:prSet presAssocID="{FD33F922-31D5-4A4D-91E1-9753985D8B75}" presName="hierChild5" presStyleCnt="0"/>
      <dgm:spPr/>
    </dgm:pt>
    <dgm:pt modelId="{73F37D9E-5A06-43FF-BB0D-3E775C3AE20E}" type="pres">
      <dgm:prSet presAssocID="{62E28AB4-7A8B-4CC3-8D24-EB5094639257}" presName="Name37" presStyleLbl="parChTrans1D2" presStyleIdx="2" presStyleCnt="3"/>
      <dgm:spPr/>
    </dgm:pt>
    <dgm:pt modelId="{71F0CE9E-414F-4B72-9D7D-A91AC6CE1F24}" type="pres">
      <dgm:prSet presAssocID="{6A9B338A-B1BA-4A7E-B152-9038720066C9}" presName="hierRoot2" presStyleCnt="0">
        <dgm:presLayoutVars>
          <dgm:hierBranch val="init"/>
        </dgm:presLayoutVars>
      </dgm:prSet>
      <dgm:spPr/>
    </dgm:pt>
    <dgm:pt modelId="{4DE0C5B0-C090-4E66-A61E-B8B8AC114C58}" type="pres">
      <dgm:prSet presAssocID="{6A9B338A-B1BA-4A7E-B152-9038720066C9}" presName="rootComposite" presStyleCnt="0"/>
      <dgm:spPr/>
    </dgm:pt>
    <dgm:pt modelId="{723C9E6C-9F09-4825-9A1A-57F610166A15}" type="pres">
      <dgm:prSet presAssocID="{6A9B338A-B1BA-4A7E-B152-9038720066C9}" presName="rootText" presStyleLbl="node2" presStyleIdx="2" presStyleCnt="3">
        <dgm:presLayoutVars>
          <dgm:chPref val="3"/>
        </dgm:presLayoutVars>
      </dgm:prSet>
      <dgm:spPr/>
    </dgm:pt>
    <dgm:pt modelId="{F94FE818-0B09-4ED1-AF47-F5844BBE483F}" type="pres">
      <dgm:prSet presAssocID="{6A9B338A-B1BA-4A7E-B152-9038720066C9}" presName="rootConnector" presStyleLbl="node2" presStyleIdx="2" presStyleCnt="3"/>
      <dgm:spPr/>
    </dgm:pt>
    <dgm:pt modelId="{A745BBC2-D84D-4F08-A329-D6068D9674F2}" type="pres">
      <dgm:prSet presAssocID="{6A9B338A-B1BA-4A7E-B152-9038720066C9}" presName="hierChild4" presStyleCnt="0"/>
      <dgm:spPr/>
    </dgm:pt>
    <dgm:pt modelId="{02171936-4740-424C-BE4D-990E7FD3E8A5}" type="pres">
      <dgm:prSet presAssocID="{6A9B338A-B1BA-4A7E-B152-9038720066C9}" presName="hierChild5" presStyleCnt="0"/>
      <dgm:spPr/>
    </dgm:pt>
    <dgm:pt modelId="{EB5A7CC8-A83F-46A8-B0AC-47CE3C7FD509}" type="pres">
      <dgm:prSet presAssocID="{7F71CF72-0342-4257-B096-77AA8012B02F}" presName="hierChild3" presStyleCnt="0"/>
      <dgm:spPr/>
    </dgm:pt>
    <dgm:pt modelId="{6FAC9991-A52C-4BB0-8643-E5418E4FF4F3}" type="pres">
      <dgm:prSet presAssocID="{F1CE0DD7-9F39-4CAE-BF62-6AB615310685}" presName="hierRoot1" presStyleCnt="0">
        <dgm:presLayoutVars>
          <dgm:hierBranch val="init"/>
        </dgm:presLayoutVars>
      </dgm:prSet>
      <dgm:spPr/>
    </dgm:pt>
    <dgm:pt modelId="{73862F7D-DF17-4D2B-9EFE-22709064386F}" type="pres">
      <dgm:prSet presAssocID="{F1CE0DD7-9F39-4CAE-BF62-6AB615310685}" presName="rootComposite1" presStyleCnt="0"/>
      <dgm:spPr/>
    </dgm:pt>
    <dgm:pt modelId="{68F6A4F9-BB13-452B-8E8C-EBABD55D33CD}" type="pres">
      <dgm:prSet presAssocID="{F1CE0DD7-9F39-4CAE-BF62-6AB615310685}" presName="rootText1" presStyleLbl="node0" presStyleIdx="1" presStyleCnt="2" custLinFactX="-21036" custLinFactNeighborX="-100000" custLinFactNeighborY="761">
        <dgm:presLayoutVars>
          <dgm:chPref val="3"/>
        </dgm:presLayoutVars>
      </dgm:prSet>
      <dgm:spPr/>
    </dgm:pt>
    <dgm:pt modelId="{2389BD18-C265-4033-B5C4-5430AA832BAB}" type="pres">
      <dgm:prSet presAssocID="{F1CE0DD7-9F39-4CAE-BF62-6AB615310685}" presName="rootConnector1" presStyleLbl="node1" presStyleIdx="0" presStyleCnt="0"/>
      <dgm:spPr/>
    </dgm:pt>
    <dgm:pt modelId="{8CE5E8ED-20B9-4804-92D8-1A8C78C9B147}" type="pres">
      <dgm:prSet presAssocID="{F1CE0DD7-9F39-4CAE-BF62-6AB615310685}" presName="hierChild2" presStyleCnt="0"/>
      <dgm:spPr/>
    </dgm:pt>
    <dgm:pt modelId="{6310D125-339C-4D67-8693-48BD103F44E1}" type="pres">
      <dgm:prSet presAssocID="{F1CE0DD7-9F39-4CAE-BF62-6AB615310685}" presName="hierChild3" presStyleCnt="0"/>
      <dgm:spPr/>
    </dgm:pt>
  </dgm:ptLst>
  <dgm:cxnLst>
    <dgm:cxn modelId="{814AAA15-2449-4417-A5EE-F4489A75C04E}" type="presOf" srcId="{7F71CF72-0342-4257-B096-77AA8012B02F}" destId="{5A0CCB28-8A39-4CAB-B9EC-6D78B81ECBF4}" srcOrd="1" destOrd="0" presId="urn:microsoft.com/office/officeart/2005/8/layout/orgChart1"/>
    <dgm:cxn modelId="{98EB5E30-A9CF-4D89-A901-E7ACA10E80C6}" type="presOf" srcId="{FD33F922-31D5-4A4D-91E1-9753985D8B75}" destId="{072A3861-6574-4664-ACF2-5FF335F864CD}" srcOrd="1" destOrd="0" presId="urn:microsoft.com/office/officeart/2005/8/layout/orgChart1"/>
    <dgm:cxn modelId="{E651D236-5224-480B-A020-9FA46A8564D2}" srcId="{7F71CF72-0342-4257-B096-77AA8012B02F}" destId="{6A9B338A-B1BA-4A7E-B152-9038720066C9}" srcOrd="2" destOrd="0" parTransId="{62E28AB4-7A8B-4CC3-8D24-EB5094639257}" sibTransId="{17142C0D-5A9A-4793-A22B-6F18374726C6}"/>
    <dgm:cxn modelId="{F6F5434A-9536-4200-A120-C3C5D0A82603}" type="presOf" srcId="{FD33F922-31D5-4A4D-91E1-9753985D8B75}" destId="{06F4755A-D677-4D98-AC88-4E071C214AC2}" srcOrd="0" destOrd="0" presId="urn:microsoft.com/office/officeart/2005/8/layout/orgChart1"/>
    <dgm:cxn modelId="{0915734A-A920-4EE1-A226-1059BF0D6A55}" srcId="{7F71CF72-0342-4257-B096-77AA8012B02F}" destId="{FD33F922-31D5-4A4D-91E1-9753985D8B75}" srcOrd="1" destOrd="0" parTransId="{37B6290A-8FF2-4EB8-BC75-57A2BE5997C2}" sibTransId="{4B11F0B0-6490-4878-A2B1-C105C6CD80B1}"/>
    <dgm:cxn modelId="{485E9255-E5F2-4BA2-B459-BE48E7B0DD7E}" type="presOf" srcId="{7F71CF72-0342-4257-B096-77AA8012B02F}" destId="{E103CBE8-57E4-443E-889C-B8F61301539B}" srcOrd="0" destOrd="0" presId="urn:microsoft.com/office/officeart/2005/8/layout/orgChart1"/>
    <dgm:cxn modelId="{CE279C59-3B68-432E-A0D5-FF5351413705}" type="presOf" srcId="{C73DA23C-C158-4D4E-8D7D-F172F0EA93E6}" destId="{A6BA9EB6-4586-4B5E-8CE1-9A94B66CC88A}" srcOrd="0" destOrd="0" presId="urn:microsoft.com/office/officeart/2005/8/layout/orgChart1"/>
    <dgm:cxn modelId="{DA2AAD5E-07A8-4E28-9218-777BCE9C5226}" srcId="{7F71CF72-0342-4257-B096-77AA8012B02F}" destId="{893C0AA1-1A75-475B-9C90-234665FF278A}" srcOrd="0" destOrd="0" parTransId="{1B94388A-E846-4723-AC51-8571074797FA}" sibTransId="{5B0FCA16-BE88-4A7F-A6E8-A4FA271FD9F8}"/>
    <dgm:cxn modelId="{A8CFF173-0340-4972-9C59-8316323FA93B}" type="presOf" srcId="{6A9B338A-B1BA-4A7E-B152-9038720066C9}" destId="{723C9E6C-9F09-4825-9A1A-57F610166A15}" srcOrd="0" destOrd="0" presId="urn:microsoft.com/office/officeart/2005/8/layout/orgChart1"/>
    <dgm:cxn modelId="{4F78E47A-387F-48BE-A9B4-1FBA952EF9FC}" type="presOf" srcId="{893C0AA1-1A75-475B-9C90-234665FF278A}" destId="{CB9657EB-8CBD-4061-B58F-DB1425107905}" srcOrd="1" destOrd="0" presId="urn:microsoft.com/office/officeart/2005/8/layout/orgChart1"/>
    <dgm:cxn modelId="{6FC6277E-CB8A-4D33-B945-7D7291362E7D}" type="presOf" srcId="{893C0AA1-1A75-475B-9C90-234665FF278A}" destId="{BC63962B-63C0-41AF-ACF9-05AA40C15D61}" srcOrd="0" destOrd="0" presId="urn:microsoft.com/office/officeart/2005/8/layout/orgChart1"/>
    <dgm:cxn modelId="{AD55BC8F-CCEF-4B0B-85E5-FAA57A340878}" type="presOf" srcId="{1B94388A-E846-4723-AC51-8571074797FA}" destId="{33ABF784-4E9F-41DC-8BE2-EEB1061EE641}" srcOrd="0" destOrd="0" presId="urn:microsoft.com/office/officeart/2005/8/layout/orgChart1"/>
    <dgm:cxn modelId="{AB912C91-39CF-4A07-B434-807B133036D6}" srcId="{C73DA23C-C158-4D4E-8D7D-F172F0EA93E6}" destId="{7F71CF72-0342-4257-B096-77AA8012B02F}" srcOrd="0" destOrd="0" parTransId="{C7D45D99-A0A1-4503-A699-216622A6EC04}" sibTransId="{F6CE77BB-64CD-4A9F-92A7-10C21F21DDB0}"/>
    <dgm:cxn modelId="{0F0123A4-D3C2-4832-9AF2-4E96520DDA22}" type="presOf" srcId="{37B6290A-8FF2-4EB8-BC75-57A2BE5997C2}" destId="{ADC05340-6851-414C-96C1-94809462942F}" srcOrd="0" destOrd="0" presId="urn:microsoft.com/office/officeart/2005/8/layout/orgChart1"/>
    <dgm:cxn modelId="{8FB631CE-D5E6-48FA-9B92-127A118625B1}" type="presOf" srcId="{F1CE0DD7-9F39-4CAE-BF62-6AB615310685}" destId="{2389BD18-C265-4033-B5C4-5430AA832BAB}" srcOrd="1" destOrd="0" presId="urn:microsoft.com/office/officeart/2005/8/layout/orgChart1"/>
    <dgm:cxn modelId="{962F01D4-537F-4484-91A2-3A746554060F}" srcId="{C73DA23C-C158-4D4E-8D7D-F172F0EA93E6}" destId="{F1CE0DD7-9F39-4CAE-BF62-6AB615310685}" srcOrd="1" destOrd="0" parTransId="{13915E1E-0019-47D5-A1E5-9BDAB065E235}" sibTransId="{05EA1B11-562A-4EFD-9F91-3213761760E0}"/>
    <dgm:cxn modelId="{068756DC-DC13-4544-98B7-C9B811CBC929}" type="presOf" srcId="{6A9B338A-B1BA-4A7E-B152-9038720066C9}" destId="{F94FE818-0B09-4ED1-AF47-F5844BBE483F}" srcOrd="1" destOrd="0" presId="urn:microsoft.com/office/officeart/2005/8/layout/orgChart1"/>
    <dgm:cxn modelId="{C16FA7E2-5247-4B24-AE25-398CE3B885F3}" type="presOf" srcId="{62E28AB4-7A8B-4CC3-8D24-EB5094639257}" destId="{73F37D9E-5A06-43FF-BB0D-3E775C3AE20E}" srcOrd="0" destOrd="0" presId="urn:microsoft.com/office/officeart/2005/8/layout/orgChart1"/>
    <dgm:cxn modelId="{DA4006F9-7B11-4C2E-8A3D-663D11C21335}" type="presOf" srcId="{F1CE0DD7-9F39-4CAE-BF62-6AB615310685}" destId="{68F6A4F9-BB13-452B-8E8C-EBABD55D33CD}" srcOrd="0" destOrd="0" presId="urn:microsoft.com/office/officeart/2005/8/layout/orgChart1"/>
    <dgm:cxn modelId="{AF495D9F-08CB-415E-A389-F0E71BE2018A}" type="presParOf" srcId="{A6BA9EB6-4586-4B5E-8CE1-9A94B66CC88A}" destId="{4A3DD8E4-D6F1-4260-98EC-27421337551A}" srcOrd="0" destOrd="0" presId="urn:microsoft.com/office/officeart/2005/8/layout/orgChart1"/>
    <dgm:cxn modelId="{1FE82AEB-6578-4768-B276-A3611E6FD556}" type="presParOf" srcId="{4A3DD8E4-D6F1-4260-98EC-27421337551A}" destId="{AA9D3166-0EB5-4910-B9AF-543F21190488}" srcOrd="0" destOrd="0" presId="urn:microsoft.com/office/officeart/2005/8/layout/orgChart1"/>
    <dgm:cxn modelId="{410265C7-B580-46AC-A4D3-6642D13300A5}" type="presParOf" srcId="{AA9D3166-0EB5-4910-B9AF-543F21190488}" destId="{E103CBE8-57E4-443E-889C-B8F61301539B}" srcOrd="0" destOrd="0" presId="urn:microsoft.com/office/officeart/2005/8/layout/orgChart1"/>
    <dgm:cxn modelId="{DBCF82AA-D4FF-4A48-B1FB-24AC806B00EA}" type="presParOf" srcId="{AA9D3166-0EB5-4910-B9AF-543F21190488}" destId="{5A0CCB28-8A39-4CAB-B9EC-6D78B81ECBF4}" srcOrd="1" destOrd="0" presId="urn:microsoft.com/office/officeart/2005/8/layout/orgChart1"/>
    <dgm:cxn modelId="{13BE8D5A-22A7-47A0-923E-C16BBA997E06}" type="presParOf" srcId="{4A3DD8E4-D6F1-4260-98EC-27421337551A}" destId="{26CBCA8E-E962-438F-9334-72E2938C6D79}" srcOrd="1" destOrd="0" presId="urn:microsoft.com/office/officeart/2005/8/layout/orgChart1"/>
    <dgm:cxn modelId="{B43DC01C-1FDD-4083-A851-923D5618D67F}" type="presParOf" srcId="{26CBCA8E-E962-438F-9334-72E2938C6D79}" destId="{33ABF784-4E9F-41DC-8BE2-EEB1061EE641}" srcOrd="0" destOrd="0" presId="urn:microsoft.com/office/officeart/2005/8/layout/orgChart1"/>
    <dgm:cxn modelId="{98B42BD1-81AA-4495-BDD5-171B5D6C9B3E}" type="presParOf" srcId="{26CBCA8E-E962-438F-9334-72E2938C6D79}" destId="{8198344E-1C53-449B-A662-ADDB71407336}" srcOrd="1" destOrd="0" presId="urn:microsoft.com/office/officeart/2005/8/layout/orgChart1"/>
    <dgm:cxn modelId="{D2BD9F0B-F8B1-4E4D-9099-E8D546B17386}" type="presParOf" srcId="{8198344E-1C53-449B-A662-ADDB71407336}" destId="{99C518B1-71E3-41C3-B774-9506E226C457}" srcOrd="0" destOrd="0" presId="urn:microsoft.com/office/officeart/2005/8/layout/orgChart1"/>
    <dgm:cxn modelId="{31CD573A-CAA5-4196-93FB-49F2E7EAE9FF}" type="presParOf" srcId="{99C518B1-71E3-41C3-B774-9506E226C457}" destId="{BC63962B-63C0-41AF-ACF9-05AA40C15D61}" srcOrd="0" destOrd="0" presId="urn:microsoft.com/office/officeart/2005/8/layout/orgChart1"/>
    <dgm:cxn modelId="{D0F58B5F-6144-4D6A-894E-BABE8BB00B84}" type="presParOf" srcId="{99C518B1-71E3-41C3-B774-9506E226C457}" destId="{CB9657EB-8CBD-4061-B58F-DB1425107905}" srcOrd="1" destOrd="0" presId="urn:microsoft.com/office/officeart/2005/8/layout/orgChart1"/>
    <dgm:cxn modelId="{90418E53-6863-44AB-9B6C-F0AA28E44DD3}" type="presParOf" srcId="{8198344E-1C53-449B-A662-ADDB71407336}" destId="{33594F93-9EAA-4CEE-896A-40B76571C7F9}" srcOrd="1" destOrd="0" presId="urn:microsoft.com/office/officeart/2005/8/layout/orgChart1"/>
    <dgm:cxn modelId="{2A16C2F9-7EB3-4442-BA48-672BE2938AED}" type="presParOf" srcId="{8198344E-1C53-449B-A662-ADDB71407336}" destId="{8D7E05F9-D5D0-4A7A-8009-714BAB2C3B23}" srcOrd="2" destOrd="0" presId="urn:microsoft.com/office/officeart/2005/8/layout/orgChart1"/>
    <dgm:cxn modelId="{C38D9B15-4C0B-45C8-AEC2-2D93099D378E}" type="presParOf" srcId="{26CBCA8E-E962-438F-9334-72E2938C6D79}" destId="{ADC05340-6851-414C-96C1-94809462942F}" srcOrd="2" destOrd="0" presId="urn:microsoft.com/office/officeart/2005/8/layout/orgChart1"/>
    <dgm:cxn modelId="{58CB43A9-1F81-427F-ADED-4EBCB2B1B4DA}" type="presParOf" srcId="{26CBCA8E-E962-438F-9334-72E2938C6D79}" destId="{E7BD1AE7-0A13-4052-96F9-9CEFC013A7C1}" srcOrd="3" destOrd="0" presId="urn:microsoft.com/office/officeart/2005/8/layout/orgChart1"/>
    <dgm:cxn modelId="{6B3D7BE2-77CE-4742-8B8A-A780FB22187E}" type="presParOf" srcId="{E7BD1AE7-0A13-4052-96F9-9CEFC013A7C1}" destId="{4DE46F1A-E559-4BC1-9871-5CEE0E0CFCE3}" srcOrd="0" destOrd="0" presId="urn:microsoft.com/office/officeart/2005/8/layout/orgChart1"/>
    <dgm:cxn modelId="{1A8DCC5F-5428-4F25-B27B-7CFBA900FFAB}" type="presParOf" srcId="{4DE46F1A-E559-4BC1-9871-5CEE0E0CFCE3}" destId="{06F4755A-D677-4D98-AC88-4E071C214AC2}" srcOrd="0" destOrd="0" presId="urn:microsoft.com/office/officeart/2005/8/layout/orgChart1"/>
    <dgm:cxn modelId="{F276DE3F-2162-4BD4-8E63-B943D4D184BF}" type="presParOf" srcId="{4DE46F1A-E559-4BC1-9871-5CEE0E0CFCE3}" destId="{072A3861-6574-4664-ACF2-5FF335F864CD}" srcOrd="1" destOrd="0" presId="urn:microsoft.com/office/officeart/2005/8/layout/orgChart1"/>
    <dgm:cxn modelId="{CA507F41-ACF3-4223-B020-B5D6F24A80E7}" type="presParOf" srcId="{E7BD1AE7-0A13-4052-96F9-9CEFC013A7C1}" destId="{FCEB755F-B0FE-4C33-A4C7-A6A025E87675}" srcOrd="1" destOrd="0" presId="urn:microsoft.com/office/officeart/2005/8/layout/orgChart1"/>
    <dgm:cxn modelId="{68544C4A-6A06-4ADF-A473-E78717F28C10}" type="presParOf" srcId="{E7BD1AE7-0A13-4052-96F9-9CEFC013A7C1}" destId="{9F15248F-68EB-403E-A226-48996D919403}" srcOrd="2" destOrd="0" presId="urn:microsoft.com/office/officeart/2005/8/layout/orgChart1"/>
    <dgm:cxn modelId="{EE60779C-42EC-4DB3-9172-6FF3095FA2D9}" type="presParOf" srcId="{26CBCA8E-E962-438F-9334-72E2938C6D79}" destId="{73F37D9E-5A06-43FF-BB0D-3E775C3AE20E}" srcOrd="4" destOrd="0" presId="urn:microsoft.com/office/officeart/2005/8/layout/orgChart1"/>
    <dgm:cxn modelId="{F589B8AC-E9C5-4146-9754-B6421017F008}" type="presParOf" srcId="{26CBCA8E-E962-438F-9334-72E2938C6D79}" destId="{71F0CE9E-414F-4B72-9D7D-A91AC6CE1F24}" srcOrd="5" destOrd="0" presId="urn:microsoft.com/office/officeart/2005/8/layout/orgChart1"/>
    <dgm:cxn modelId="{0C5FAE2E-83EF-4B7F-A270-AF4A729C4A78}" type="presParOf" srcId="{71F0CE9E-414F-4B72-9D7D-A91AC6CE1F24}" destId="{4DE0C5B0-C090-4E66-A61E-B8B8AC114C58}" srcOrd="0" destOrd="0" presId="urn:microsoft.com/office/officeart/2005/8/layout/orgChart1"/>
    <dgm:cxn modelId="{8AB5BC17-94D8-4E21-9DF6-6EAE409911E9}" type="presParOf" srcId="{4DE0C5B0-C090-4E66-A61E-B8B8AC114C58}" destId="{723C9E6C-9F09-4825-9A1A-57F610166A15}" srcOrd="0" destOrd="0" presId="urn:microsoft.com/office/officeart/2005/8/layout/orgChart1"/>
    <dgm:cxn modelId="{00F38C79-39B8-43B8-8DF7-EAB3250BB797}" type="presParOf" srcId="{4DE0C5B0-C090-4E66-A61E-B8B8AC114C58}" destId="{F94FE818-0B09-4ED1-AF47-F5844BBE483F}" srcOrd="1" destOrd="0" presId="urn:microsoft.com/office/officeart/2005/8/layout/orgChart1"/>
    <dgm:cxn modelId="{DD57F02D-70C0-4D81-83B4-D0A7FBA9F1D5}" type="presParOf" srcId="{71F0CE9E-414F-4B72-9D7D-A91AC6CE1F24}" destId="{A745BBC2-D84D-4F08-A329-D6068D9674F2}" srcOrd="1" destOrd="0" presId="urn:microsoft.com/office/officeart/2005/8/layout/orgChart1"/>
    <dgm:cxn modelId="{A9761517-4341-4080-A9AC-C13687C677ED}" type="presParOf" srcId="{71F0CE9E-414F-4B72-9D7D-A91AC6CE1F24}" destId="{02171936-4740-424C-BE4D-990E7FD3E8A5}" srcOrd="2" destOrd="0" presId="urn:microsoft.com/office/officeart/2005/8/layout/orgChart1"/>
    <dgm:cxn modelId="{80D732DF-69AA-4FD7-9DA2-D044962370BB}" type="presParOf" srcId="{4A3DD8E4-D6F1-4260-98EC-27421337551A}" destId="{EB5A7CC8-A83F-46A8-B0AC-47CE3C7FD509}" srcOrd="2" destOrd="0" presId="urn:microsoft.com/office/officeart/2005/8/layout/orgChart1"/>
    <dgm:cxn modelId="{1C1E7961-E5D8-4B77-A1D3-0B1259207B1F}" type="presParOf" srcId="{A6BA9EB6-4586-4B5E-8CE1-9A94B66CC88A}" destId="{6FAC9991-A52C-4BB0-8643-E5418E4FF4F3}" srcOrd="1" destOrd="0" presId="urn:microsoft.com/office/officeart/2005/8/layout/orgChart1"/>
    <dgm:cxn modelId="{1C51FE31-71BE-45CB-B533-7C4A36563824}" type="presParOf" srcId="{6FAC9991-A52C-4BB0-8643-E5418E4FF4F3}" destId="{73862F7D-DF17-4D2B-9EFE-22709064386F}" srcOrd="0" destOrd="0" presId="urn:microsoft.com/office/officeart/2005/8/layout/orgChart1"/>
    <dgm:cxn modelId="{2DD94CFF-571E-4A3B-99A4-11D9C50F6D45}" type="presParOf" srcId="{73862F7D-DF17-4D2B-9EFE-22709064386F}" destId="{68F6A4F9-BB13-452B-8E8C-EBABD55D33CD}" srcOrd="0" destOrd="0" presId="urn:microsoft.com/office/officeart/2005/8/layout/orgChart1"/>
    <dgm:cxn modelId="{9796C850-2930-453A-BAFB-7CEF35DCEAD5}" type="presParOf" srcId="{73862F7D-DF17-4D2B-9EFE-22709064386F}" destId="{2389BD18-C265-4033-B5C4-5430AA832BAB}" srcOrd="1" destOrd="0" presId="urn:microsoft.com/office/officeart/2005/8/layout/orgChart1"/>
    <dgm:cxn modelId="{16B04BBA-7B02-48BC-964C-B12C4F4840C2}" type="presParOf" srcId="{6FAC9991-A52C-4BB0-8643-E5418E4FF4F3}" destId="{8CE5E8ED-20B9-4804-92D8-1A8C78C9B147}" srcOrd="1" destOrd="0" presId="urn:microsoft.com/office/officeart/2005/8/layout/orgChart1"/>
    <dgm:cxn modelId="{C95DBCD4-A367-422B-9108-A415F593431F}" type="presParOf" srcId="{6FAC9991-A52C-4BB0-8643-E5418E4FF4F3}" destId="{6310D125-339C-4D67-8693-48BD103F44E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E7099-76B0-480F-83F3-5E83F06E425A}">
      <dsp:nvSpPr>
        <dsp:cNvPr id="0" name=""/>
        <dsp:cNvSpPr/>
      </dsp:nvSpPr>
      <dsp:spPr>
        <a:xfrm>
          <a:off x="0" y="464019"/>
          <a:ext cx="6096000" cy="781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F4DFED3-B8B9-4F8D-83CD-6CCA60E71354}">
      <dsp:nvSpPr>
        <dsp:cNvPr id="0" name=""/>
        <dsp:cNvSpPr/>
      </dsp:nvSpPr>
      <dsp:spPr>
        <a:xfrm>
          <a:off x="304800" y="6459"/>
          <a:ext cx="4267200" cy="9151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377950" rtl="1">
            <a:lnSpc>
              <a:spcPct val="90000"/>
            </a:lnSpc>
            <a:spcBef>
              <a:spcPct val="0"/>
            </a:spcBef>
            <a:spcAft>
              <a:spcPct val="35000"/>
            </a:spcAft>
            <a:buNone/>
          </a:pPr>
          <a:r>
            <a:rPr lang="en-US" altLang="ar-SA" sz="3100" kern="1200" dirty="0">
              <a:latin typeface="Constantia"/>
            </a:rPr>
            <a:t>preoperative phase</a:t>
          </a:r>
          <a:endParaRPr lang="ar-SA" sz="3100" kern="1200" dirty="0"/>
        </a:p>
      </dsp:txBody>
      <dsp:txXfrm>
        <a:off x="349472" y="51131"/>
        <a:ext cx="4177856" cy="825776"/>
      </dsp:txXfrm>
    </dsp:sp>
    <dsp:sp modelId="{DC69EBC3-15C6-4CCE-A515-2125AE3A89DA}">
      <dsp:nvSpPr>
        <dsp:cNvPr id="0" name=""/>
        <dsp:cNvSpPr/>
      </dsp:nvSpPr>
      <dsp:spPr>
        <a:xfrm>
          <a:off x="0" y="1870179"/>
          <a:ext cx="6096000" cy="781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34D9A46-A2E5-4ACC-B0AB-EB660C7EF1F9}">
      <dsp:nvSpPr>
        <dsp:cNvPr id="0" name=""/>
        <dsp:cNvSpPr/>
      </dsp:nvSpPr>
      <dsp:spPr>
        <a:xfrm>
          <a:off x="304800" y="1412619"/>
          <a:ext cx="4267200" cy="9151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377950" rtl="1">
            <a:lnSpc>
              <a:spcPct val="90000"/>
            </a:lnSpc>
            <a:spcBef>
              <a:spcPct val="0"/>
            </a:spcBef>
            <a:spcAft>
              <a:spcPct val="35000"/>
            </a:spcAft>
            <a:buNone/>
          </a:pPr>
          <a:r>
            <a:rPr lang="en-US" altLang="ar-SA" sz="3100" kern="1200">
              <a:latin typeface="Constantia"/>
            </a:rPr>
            <a:t>intraoperative phase </a:t>
          </a:r>
          <a:endParaRPr lang="en-US" altLang="ar-SA" sz="3100" kern="1200" dirty="0">
            <a:latin typeface="Constantia"/>
          </a:endParaRPr>
        </a:p>
      </dsp:txBody>
      <dsp:txXfrm>
        <a:off x="349472" y="1457291"/>
        <a:ext cx="4177856" cy="825776"/>
      </dsp:txXfrm>
    </dsp:sp>
    <dsp:sp modelId="{3D35C82B-EFBA-48B6-B802-03BCD4785464}">
      <dsp:nvSpPr>
        <dsp:cNvPr id="0" name=""/>
        <dsp:cNvSpPr/>
      </dsp:nvSpPr>
      <dsp:spPr>
        <a:xfrm>
          <a:off x="0" y="3276340"/>
          <a:ext cx="6096000" cy="7812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79B3D2B-A0B3-4225-B99C-B412CD71F99A}">
      <dsp:nvSpPr>
        <dsp:cNvPr id="0" name=""/>
        <dsp:cNvSpPr/>
      </dsp:nvSpPr>
      <dsp:spPr>
        <a:xfrm>
          <a:off x="304800" y="2818780"/>
          <a:ext cx="4267200" cy="9151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377950" rtl="1">
            <a:lnSpc>
              <a:spcPct val="90000"/>
            </a:lnSpc>
            <a:spcBef>
              <a:spcPct val="0"/>
            </a:spcBef>
            <a:spcAft>
              <a:spcPct val="35000"/>
            </a:spcAft>
            <a:buNone/>
          </a:pPr>
          <a:r>
            <a:rPr lang="en-US" altLang="ar-SA" sz="3100" kern="1200">
              <a:latin typeface="Constantia"/>
            </a:rPr>
            <a:t>postoperative phase  </a:t>
          </a:r>
          <a:endParaRPr lang="ar-JO" altLang="ar-SA" sz="3100" kern="1200" dirty="0">
            <a:latin typeface="Constantia"/>
          </a:endParaRPr>
        </a:p>
      </dsp:txBody>
      <dsp:txXfrm>
        <a:off x="349472" y="2863452"/>
        <a:ext cx="4177856" cy="825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1BF4E-CACE-4794-BC51-C7CFB054FDC6}">
      <dsp:nvSpPr>
        <dsp:cNvPr id="0" name=""/>
        <dsp:cNvSpPr/>
      </dsp:nvSpPr>
      <dsp:spPr>
        <a:xfrm rot="10800000">
          <a:off x="2315247" y="466"/>
          <a:ext cx="8107680" cy="1092351"/>
        </a:xfrm>
        <a:prstGeom prst="homePlat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481697" tIns="114300" rIns="21336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1. Empirical antibiotics then start definitive antibiotics following culture results</a:t>
          </a:r>
          <a:endParaRPr lang="en-US" sz="3000" kern="1200" dirty="0"/>
        </a:p>
      </dsp:txBody>
      <dsp:txXfrm rot="10800000">
        <a:off x="2588335" y="466"/>
        <a:ext cx="7834592" cy="1092351"/>
      </dsp:txXfrm>
    </dsp:sp>
    <dsp:sp modelId="{02F8FCE4-7812-47B2-B471-B665A865A38C}">
      <dsp:nvSpPr>
        <dsp:cNvPr id="0" name=""/>
        <dsp:cNvSpPr/>
      </dsp:nvSpPr>
      <dsp:spPr>
        <a:xfrm>
          <a:off x="1734171" y="57498"/>
          <a:ext cx="1092351" cy="10923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68F9D6-3902-4147-B5C2-CF7737DBB1B2}">
      <dsp:nvSpPr>
        <dsp:cNvPr id="0" name=""/>
        <dsp:cNvSpPr/>
      </dsp:nvSpPr>
      <dsp:spPr>
        <a:xfrm rot="10800000">
          <a:off x="2315247" y="1365906"/>
          <a:ext cx="8107680" cy="1092351"/>
        </a:xfrm>
        <a:prstGeom prst="homePlat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81697" tIns="114300" rIns="21336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2. Removal of sutures/ clips to drain any pus collection</a:t>
          </a:r>
          <a:endParaRPr lang="en-US" sz="3000" kern="1200" dirty="0"/>
        </a:p>
      </dsp:txBody>
      <dsp:txXfrm rot="10800000">
        <a:off x="2588335" y="1365906"/>
        <a:ext cx="7834592" cy="1092351"/>
      </dsp:txXfrm>
    </dsp:sp>
    <dsp:sp modelId="{1F0F011A-A9C1-47FE-8010-D6684057CFF4}">
      <dsp:nvSpPr>
        <dsp:cNvPr id="0" name=""/>
        <dsp:cNvSpPr/>
      </dsp:nvSpPr>
      <dsp:spPr>
        <a:xfrm>
          <a:off x="1769072" y="1365906"/>
          <a:ext cx="1092351" cy="10923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CB8094-033C-4639-9BFA-874BB8FC4217}">
      <dsp:nvSpPr>
        <dsp:cNvPr id="0" name=""/>
        <dsp:cNvSpPr/>
      </dsp:nvSpPr>
      <dsp:spPr>
        <a:xfrm rot="10800000">
          <a:off x="2315247" y="2731346"/>
          <a:ext cx="8107680" cy="1092351"/>
        </a:xfrm>
        <a:prstGeom prst="homePlat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481697"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t>3.Removal of dead (necrotic) or infected skin tissue within a surgical wound.</a:t>
          </a:r>
        </a:p>
      </dsp:txBody>
      <dsp:txXfrm rot="10800000">
        <a:off x="2588335" y="2731346"/>
        <a:ext cx="7834592" cy="1092351"/>
      </dsp:txXfrm>
    </dsp:sp>
    <dsp:sp modelId="{1502E27B-1AEF-4A53-8D71-B28937F052FF}">
      <dsp:nvSpPr>
        <dsp:cNvPr id="0" name=""/>
        <dsp:cNvSpPr/>
      </dsp:nvSpPr>
      <dsp:spPr>
        <a:xfrm>
          <a:off x="1769072" y="2731346"/>
          <a:ext cx="1092351" cy="10923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80ED-9082-42AD-8EE2-AC758009CB15}">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Clean-contaminated</a:t>
          </a:r>
          <a:r>
            <a:rPr lang="en-US" sz="2900" kern="1200"/>
            <a:t> surgery</a:t>
          </a:r>
        </a:p>
      </dsp:txBody>
      <dsp:txXfrm>
        <a:off x="35487" y="33536"/>
        <a:ext cx="4093664" cy="1077921"/>
      </dsp:txXfrm>
    </dsp:sp>
    <dsp:sp modelId="{D1A2391E-5F0F-44C8-9F87-0FBF55C56221}">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578761" y="262937"/>
        <a:ext cx="617453" cy="619118"/>
      </dsp:txXfrm>
    </dsp:sp>
    <dsp:sp modelId="{351C7A0B-2636-4FEB-A486-FDF191CFBBD6}">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u="sng" kern="1200"/>
            <a:t>metronidazole</a:t>
          </a:r>
          <a:r>
            <a:rPr lang="en-US" sz="2900" kern="1200"/>
            <a:t>, </a:t>
          </a:r>
          <a:r>
            <a:rPr lang="en-US" sz="2900" u="sng" kern="1200"/>
            <a:t>co-amoxiclav</a:t>
          </a:r>
          <a:r>
            <a:rPr lang="en-US" sz="2900" kern="1200"/>
            <a:t>. 		</a:t>
          </a:r>
        </a:p>
      </dsp:txBody>
      <dsp:txXfrm>
        <a:off x="5860518" y="33536"/>
        <a:ext cx="4093664" cy="1077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8164-EDFF-42F6-98D2-58E98CB2AE5B}">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for patients at risk for </a:t>
          </a:r>
          <a:r>
            <a:rPr lang="en-US" sz="2200" b="1" kern="1200"/>
            <a:t>candidiasis</a:t>
          </a:r>
          <a:r>
            <a:rPr lang="en-US" sz="2200" kern="1200"/>
            <a:t> : (DM , immune-compromised )</a:t>
          </a:r>
        </a:p>
      </dsp:txBody>
      <dsp:txXfrm>
        <a:off x="35487" y="33536"/>
        <a:ext cx="4093664" cy="1077921"/>
      </dsp:txXfrm>
    </dsp:sp>
    <dsp:sp modelId="{F139DC35-83A6-4B7C-9E7B-8D14390923A2}">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578761" y="262937"/>
        <a:ext cx="617453" cy="619118"/>
      </dsp:txXfrm>
    </dsp:sp>
    <dsp:sp modelId="{D68F5FB3-0482-41D8-873B-665667AF5004}">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empiric </a:t>
          </a:r>
          <a:r>
            <a:rPr lang="en-US" sz="2200" b="1" kern="1200"/>
            <a:t>antifungal</a:t>
          </a:r>
          <a:r>
            <a:rPr lang="en-US" sz="2200" kern="1200"/>
            <a:t> therapy (</a:t>
          </a:r>
          <a:r>
            <a:rPr lang="en-US" sz="2200" u="sng" kern="1200"/>
            <a:t>fluconazole</a:t>
          </a:r>
          <a:r>
            <a:rPr lang="en-US" sz="2200" kern="1200"/>
            <a:t> , </a:t>
          </a:r>
          <a:r>
            <a:rPr lang="en-US" sz="2200" u="sng" kern="1200"/>
            <a:t>amphotericin </a:t>
          </a:r>
          <a:endParaRPr lang="en-US" sz="2200" kern="1200"/>
        </a:p>
      </dsp:txBody>
      <dsp:txXfrm>
        <a:off x="5860518" y="33536"/>
        <a:ext cx="4093664" cy="1077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E4110-2976-486C-8489-4667E836871D}">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a:t>community-acquired infections</a:t>
          </a:r>
          <a:r>
            <a:rPr lang="en-US" sz="3100" kern="1200"/>
            <a:t> </a:t>
          </a:r>
        </a:p>
      </dsp:txBody>
      <dsp:txXfrm>
        <a:off x="35487" y="33536"/>
        <a:ext cx="4093664" cy="1077921"/>
      </dsp:txXfrm>
    </dsp:sp>
    <dsp:sp modelId="{9DC10033-1248-41FA-B47A-F3EB6D3387A4}">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4578761" y="262937"/>
        <a:ext cx="617453" cy="619118"/>
      </dsp:txXfrm>
    </dsp:sp>
    <dsp:sp modelId="{351C7A0B-2636-4FEB-A486-FDF191CFBBD6}">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cephalosporins , ampicillin/</a:t>
          </a:r>
          <a:r>
            <a:rPr lang="en-US" sz="3100" kern="1200" dirty="0" err="1"/>
            <a:t>sulbactam</a:t>
          </a:r>
          <a:endParaRPr lang="en-US" sz="3100" kern="1200" dirty="0"/>
        </a:p>
      </dsp:txBody>
      <dsp:txXfrm>
        <a:off x="5860518" y="33536"/>
        <a:ext cx="4093664" cy="10779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A68DA-66D2-45EF-9F84-E72EC1EA21FC}">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appendectomy for gangrenous, perforated appendicitis, or bowel resection for intestinal perforation,</a:t>
          </a:r>
        </a:p>
      </dsp:txBody>
      <dsp:txXfrm>
        <a:off x="35487" y="33536"/>
        <a:ext cx="4093664" cy="1077921"/>
      </dsp:txXfrm>
    </dsp:sp>
    <dsp:sp modelId="{FBE1ABBF-BD29-4FA0-977C-BC8001DE5B06}">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578761" y="262937"/>
        <a:ext cx="617453" cy="619118"/>
      </dsp:txXfrm>
    </dsp:sp>
    <dsp:sp modelId="{27B52C23-090B-4C4F-B380-7CC48D4E9E15}">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 against aerobes and anaerobes</a:t>
          </a:r>
        </a:p>
        <a:p>
          <a:pPr marL="0" lvl="0" indent="0" algn="ctr" defTabSz="889000">
            <a:lnSpc>
              <a:spcPct val="90000"/>
            </a:lnSpc>
            <a:spcBef>
              <a:spcPct val="0"/>
            </a:spcBef>
            <a:spcAft>
              <a:spcPct val="35000"/>
            </a:spcAft>
            <a:buNone/>
          </a:pPr>
          <a:r>
            <a:rPr lang="en-US" sz="2000" kern="1200" dirty="0"/>
            <a:t> (ciprofloxacin plus metronidazole) </a:t>
          </a:r>
        </a:p>
      </dsp:txBody>
      <dsp:txXfrm>
        <a:off x="5860518" y="33536"/>
        <a:ext cx="4093664" cy="10779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AE58A-A071-4DBE-B8CD-6FE1FA369CED}">
      <dsp:nvSpPr>
        <dsp:cNvPr id="0" name=""/>
        <dsp:cNvSpPr/>
      </dsp:nvSpPr>
      <dsp:spPr>
        <a:xfrm>
          <a:off x="6096000" y="3816149"/>
          <a:ext cx="5051300" cy="438336"/>
        </a:xfrm>
        <a:custGeom>
          <a:avLst/>
          <a:gdLst/>
          <a:ahLst/>
          <a:cxnLst/>
          <a:rect l="0" t="0" r="0" b="0"/>
          <a:pathLst>
            <a:path>
              <a:moveTo>
                <a:pt x="0" y="0"/>
              </a:moveTo>
              <a:lnTo>
                <a:pt x="0" y="219168"/>
              </a:lnTo>
              <a:lnTo>
                <a:pt x="5051300" y="219168"/>
              </a:lnTo>
              <a:lnTo>
                <a:pt x="505130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8D8A2BA-1A66-4967-955D-C51F13EF9E0B}">
      <dsp:nvSpPr>
        <dsp:cNvPr id="0" name=""/>
        <dsp:cNvSpPr/>
      </dsp:nvSpPr>
      <dsp:spPr>
        <a:xfrm>
          <a:off x="6096000" y="3816149"/>
          <a:ext cx="2525650" cy="438336"/>
        </a:xfrm>
        <a:custGeom>
          <a:avLst/>
          <a:gdLst/>
          <a:ahLst/>
          <a:cxnLst/>
          <a:rect l="0" t="0" r="0" b="0"/>
          <a:pathLst>
            <a:path>
              <a:moveTo>
                <a:pt x="0" y="0"/>
              </a:moveTo>
              <a:lnTo>
                <a:pt x="0" y="219168"/>
              </a:lnTo>
              <a:lnTo>
                <a:pt x="2525650" y="219168"/>
              </a:lnTo>
              <a:lnTo>
                <a:pt x="252565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85FE0C7-A1D9-4E14-8E34-2C2D15BDA77C}">
      <dsp:nvSpPr>
        <dsp:cNvPr id="0" name=""/>
        <dsp:cNvSpPr/>
      </dsp:nvSpPr>
      <dsp:spPr>
        <a:xfrm>
          <a:off x="6050280" y="3816149"/>
          <a:ext cx="91440" cy="438336"/>
        </a:xfrm>
        <a:custGeom>
          <a:avLst/>
          <a:gdLst/>
          <a:ahLst/>
          <a:cxnLst/>
          <a:rect l="0" t="0" r="0" b="0"/>
          <a:pathLst>
            <a:path>
              <a:moveTo>
                <a:pt x="45720" y="0"/>
              </a:moveTo>
              <a:lnTo>
                <a:pt x="4572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17912A4-108C-4CEC-B566-16E59E14A745}">
      <dsp:nvSpPr>
        <dsp:cNvPr id="0" name=""/>
        <dsp:cNvSpPr/>
      </dsp:nvSpPr>
      <dsp:spPr>
        <a:xfrm>
          <a:off x="3570349" y="3816149"/>
          <a:ext cx="2525650" cy="438336"/>
        </a:xfrm>
        <a:custGeom>
          <a:avLst/>
          <a:gdLst/>
          <a:ahLst/>
          <a:cxnLst/>
          <a:rect l="0" t="0" r="0" b="0"/>
          <a:pathLst>
            <a:path>
              <a:moveTo>
                <a:pt x="2525650" y="0"/>
              </a:moveTo>
              <a:lnTo>
                <a:pt x="2525650" y="219168"/>
              </a:lnTo>
              <a:lnTo>
                <a:pt x="0" y="219168"/>
              </a:lnTo>
              <a:lnTo>
                <a:pt x="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D761AF5-43F2-4459-BE70-80640D87411B}">
      <dsp:nvSpPr>
        <dsp:cNvPr id="0" name=""/>
        <dsp:cNvSpPr/>
      </dsp:nvSpPr>
      <dsp:spPr>
        <a:xfrm>
          <a:off x="1044699" y="3816149"/>
          <a:ext cx="5051300" cy="438336"/>
        </a:xfrm>
        <a:custGeom>
          <a:avLst/>
          <a:gdLst/>
          <a:ahLst/>
          <a:cxnLst/>
          <a:rect l="0" t="0" r="0" b="0"/>
          <a:pathLst>
            <a:path>
              <a:moveTo>
                <a:pt x="5051300" y="0"/>
              </a:moveTo>
              <a:lnTo>
                <a:pt x="5051300" y="219168"/>
              </a:lnTo>
              <a:lnTo>
                <a:pt x="0" y="219168"/>
              </a:lnTo>
              <a:lnTo>
                <a:pt x="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51E5D8-F108-4E0D-A8F1-C9BF60D6FC42}">
      <dsp:nvSpPr>
        <dsp:cNvPr id="0" name=""/>
        <dsp:cNvSpPr/>
      </dsp:nvSpPr>
      <dsp:spPr>
        <a:xfrm>
          <a:off x="4113009" y="1473796"/>
          <a:ext cx="3965980" cy="234235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Debridement methods </a:t>
          </a:r>
        </a:p>
      </dsp:txBody>
      <dsp:txXfrm>
        <a:off x="4113009" y="1473796"/>
        <a:ext cx="3965980" cy="2342352"/>
      </dsp:txXfrm>
    </dsp:sp>
    <dsp:sp modelId="{40155DE5-C189-41F4-85E3-47B47BFB5370}">
      <dsp:nvSpPr>
        <dsp:cNvPr id="0" name=""/>
        <dsp:cNvSpPr/>
      </dsp:nvSpPr>
      <dsp:spPr>
        <a:xfrm>
          <a:off x="1041"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Biological </a:t>
          </a:r>
        </a:p>
      </dsp:txBody>
      <dsp:txXfrm>
        <a:off x="1041" y="4254485"/>
        <a:ext cx="2087314" cy="1043657"/>
      </dsp:txXfrm>
    </dsp:sp>
    <dsp:sp modelId="{0E9176C2-E1BF-45A0-8FD5-B68259D0C628}">
      <dsp:nvSpPr>
        <dsp:cNvPr id="0" name=""/>
        <dsp:cNvSpPr/>
      </dsp:nvSpPr>
      <dsp:spPr>
        <a:xfrm>
          <a:off x="2526692"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enzymatic</a:t>
          </a:r>
        </a:p>
      </dsp:txBody>
      <dsp:txXfrm>
        <a:off x="2526692" y="4254485"/>
        <a:ext cx="2087314" cy="1043657"/>
      </dsp:txXfrm>
    </dsp:sp>
    <dsp:sp modelId="{C8CE34B9-BC4A-401D-8C4E-154C0CC082F4}">
      <dsp:nvSpPr>
        <dsp:cNvPr id="0" name=""/>
        <dsp:cNvSpPr/>
      </dsp:nvSpPr>
      <dsp:spPr>
        <a:xfrm>
          <a:off x="5052342"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autolytic </a:t>
          </a:r>
          <a:endParaRPr lang="en-US" sz="3100" kern="1200" dirty="0"/>
        </a:p>
      </dsp:txBody>
      <dsp:txXfrm>
        <a:off x="5052342" y="4254485"/>
        <a:ext cx="2087314" cy="1043657"/>
      </dsp:txXfrm>
    </dsp:sp>
    <dsp:sp modelId="{C35C2DC4-230E-4D50-A07D-901E2BC7CDF6}">
      <dsp:nvSpPr>
        <dsp:cNvPr id="0" name=""/>
        <dsp:cNvSpPr/>
      </dsp:nvSpPr>
      <dsp:spPr>
        <a:xfrm>
          <a:off x="7577993"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Mechanical </a:t>
          </a:r>
        </a:p>
      </dsp:txBody>
      <dsp:txXfrm>
        <a:off x="7577993" y="4254485"/>
        <a:ext cx="2087314" cy="1043657"/>
      </dsp:txXfrm>
    </dsp:sp>
    <dsp:sp modelId="{A5FFC23E-A6FA-4133-AF55-02B119D7A773}">
      <dsp:nvSpPr>
        <dsp:cNvPr id="0" name=""/>
        <dsp:cNvSpPr/>
      </dsp:nvSpPr>
      <dsp:spPr>
        <a:xfrm>
          <a:off x="10103643"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Surgical </a:t>
          </a:r>
        </a:p>
      </dsp:txBody>
      <dsp:txXfrm>
        <a:off x="10103643" y="4254485"/>
        <a:ext cx="2087314" cy="10436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37D9E-5A06-43FF-BB0D-3E775C3AE20E}">
      <dsp:nvSpPr>
        <dsp:cNvPr id="0" name=""/>
        <dsp:cNvSpPr/>
      </dsp:nvSpPr>
      <dsp:spPr>
        <a:xfrm>
          <a:off x="4722648" y="2847389"/>
          <a:ext cx="3341308" cy="579896"/>
        </a:xfrm>
        <a:custGeom>
          <a:avLst/>
          <a:gdLst/>
          <a:ahLst/>
          <a:cxnLst/>
          <a:rect l="0" t="0" r="0" b="0"/>
          <a:pathLst>
            <a:path>
              <a:moveTo>
                <a:pt x="0" y="0"/>
              </a:moveTo>
              <a:lnTo>
                <a:pt x="0" y="289948"/>
              </a:lnTo>
              <a:lnTo>
                <a:pt x="3341308" y="289948"/>
              </a:lnTo>
              <a:lnTo>
                <a:pt x="3341308"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C05340-6851-414C-96C1-94809462942F}">
      <dsp:nvSpPr>
        <dsp:cNvPr id="0" name=""/>
        <dsp:cNvSpPr/>
      </dsp:nvSpPr>
      <dsp:spPr>
        <a:xfrm>
          <a:off x="4676928" y="2847389"/>
          <a:ext cx="91440" cy="579896"/>
        </a:xfrm>
        <a:custGeom>
          <a:avLst/>
          <a:gdLst/>
          <a:ahLst/>
          <a:cxnLst/>
          <a:rect l="0" t="0" r="0" b="0"/>
          <a:pathLst>
            <a:path>
              <a:moveTo>
                <a:pt x="45720" y="0"/>
              </a:moveTo>
              <a:lnTo>
                <a:pt x="45720"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ABF784-4E9F-41DC-8BE2-EEB1061EE641}">
      <dsp:nvSpPr>
        <dsp:cNvPr id="0" name=""/>
        <dsp:cNvSpPr/>
      </dsp:nvSpPr>
      <dsp:spPr>
        <a:xfrm>
          <a:off x="1381340" y="2847389"/>
          <a:ext cx="3341308" cy="579896"/>
        </a:xfrm>
        <a:custGeom>
          <a:avLst/>
          <a:gdLst/>
          <a:ahLst/>
          <a:cxnLst/>
          <a:rect l="0" t="0" r="0" b="0"/>
          <a:pathLst>
            <a:path>
              <a:moveTo>
                <a:pt x="3341308" y="0"/>
              </a:moveTo>
              <a:lnTo>
                <a:pt x="3341308" y="289948"/>
              </a:lnTo>
              <a:lnTo>
                <a:pt x="0" y="289948"/>
              </a:lnTo>
              <a:lnTo>
                <a:pt x="0"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3CBE8-57E4-443E-889C-B8F61301539B}">
      <dsp:nvSpPr>
        <dsp:cNvPr id="0" name=""/>
        <dsp:cNvSpPr/>
      </dsp:nvSpPr>
      <dsp:spPr>
        <a:xfrm>
          <a:off x="3341942" y="1466683"/>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341942" y="1466683"/>
        <a:ext cx="2761411" cy="1380705"/>
      </dsp:txXfrm>
    </dsp:sp>
    <dsp:sp modelId="{BC63962B-63C0-41AF-ACF9-05AA40C15D61}">
      <dsp:nvSpPr>
        <dsp:cNvPr id="0" name=""/>
        <dsp:cNvSpPr/>
      </dsp:nvSpPr>
      <dsp:spPr>
        <a:xfrm>
          <a:off x="634"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Tetanus  </a:t>
          </a:r>
        </a:p>
      </dsp:txBody>
      <dsp:txXfrm>
        <a:off x="634" y="3427286"/>
        <a:ext cx="2761411" cy="1380705"/>
      </dsp:txXfrm>
    </dsp:sp>
    <dsp:sp modelId="{06F4755A-D677-4D98-AC88-4E071C214AC2}">
      <dsp:nvSpPr>
        <dsp:cNvPr id="0" name=""/>
        <dsp:cNvSpPr/>
      </dsp:nvSpPr>
      <dsp:spPr>
        <a:xfrm>
          <a:off x="3341942"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a:t>GAS GANGRENE </a:t>
          </a:r>
        </a:p>
      </dsp:txBody>
      <dsp:txXfrm>
        <a:off x="3341942" y="3427286"/>
        <a:ext cx="2761411" cy="1380705"/>
      </dsp:txXfrm>
    </dsp:sp>
    <dsp:sp modelId="{723C9E6C-9F09-4825-9A1A-57F610166A15}">
      <dsp:nvSpPr>
        <dsp:cNvPr id="0" name=""/>
        <dsp:cNvSpPr/>
      </dsp:nvSpPr>
      <dsp:spPr>
        <a:xfrm>
          <a:off x="6683250"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a:t> NECROTISING FASCIITIS</a:t>
          </a:r>
        </a:p>
      </dsp:txBody>
      <dsp:txXfrm>
        <a:off x="6683250" y="3427286"/>
        <a:ext cx="2761411" cy="1380705"/>
      </dsp:txXfrm>
    </dsp:sp>
    <dsp:sp modelId="{68F6A4F9-BB13-452B-8E8C-EBABD55D33CD}">
      <dsp:nvSpPr>
        <dsp:cNvPr id="0" name=""/>
        <dsp:cNvSpPr/>
      </dsp:nvSpPr>
      <dsp:spPr>
        <a:xfrm>
          <a:off x="3340948" y="1477190"/>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Specific local wound infections </a:t>
          </a:r>
        </a:p>
      </dsp:txBody>
      <dsp:txXfrm>
        <a:off x="3340948" y="1477190"/>
        <a:ext cx="2761411" cy="13807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15.10.2021</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15.10.2021</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webmd.com/first-aid/fevers-causes-symptoms-treatments" TargetMode="External"/><Relationship Id="rId7" Type="http://schemas.openxmlformats.org/officeDocument/2006/relationships/hyperlink" Target="https://www.webmd.com/a-to-z-guides/understanding-anemia-basics" TargetMode="External"/><Relationship Id="rId2" Type="http://schemas.openxmlformats.org/officeDocument/2006/relationships/slide" Target="../slides/slide105.xml"/><Relationship Id="rId1" Type="http://schemas.openxmlformats.org/officeDocument/2006/relationships/notesMaster" Target="../notesMasters/notesMaster1.xml"/><Relationship Id="rId6" Type="http://schemas.openxmlformats.org/officeDocument/2006/relationships/hyperlink" Target="https://www.webmd.com/a-to-z-guides/dehydration-adults" TargetMode="External"/><Relationship Id="rId5" Type="http://schemas.openxmlformats.org/officeDocument/2006/relationships/hyperlink" Target="https://www.webmd.com/skin-problems-and-treatments/picture-of-the-skin" TargetMode="External"/><Relationship Id="rId4" Type="http://schemas.openxmlformats.org/officeDocument/2006/relationships/hyperlink" Target="https://www.webmd.com/pain-management/default.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90000"/>
              </a:lnSpc>
              <a:spcBef>
                <a:spcPct val="0"/>
              </a:spcBef>
            </a:pPr>
            <a:endParaRPr lang="en-US" altLang="en-US" dirty="0"/>
          </a:p>
          <a:p>
            <a:pPr lvl="1" eaLnBrk="1" hangingPunct="1">
              <a:lnSpc>
                <a:spcPct val="90000"/>
              </a:lnSpc>
              <a:spcBef>
                <a:spcPct val="0"/>
              </a:spcBef>
            </a:pPr>
            <a:endParaRPr lang="en-US" altLang="en-US" dirty="0"/>
          </a:p>
          <a:p>
            <a:pPr lvl="1" eaLnBrk="1" hangingPunct="1">
              <a:lnSpc>
                <a:spcPct val="90000"/>
              </a:lnSpc>
              <a:spcBef>
                <a:spcPct val="0"/>
              </a:spcBef>
            </a:pPr>
            <a:r>
              <a:rPr lang="en-GB" altLang="en-US" dirty="0"/>
              <a:t>Note: A wound is </a:t>
            </a:r>
            <a:r>
              <a:rPr lang="en-GB" altLang="en-US" b="1" dirty="0">
                <a:solidFill>
                  <a:srgbClr val="FF0000"/>
                </a:solidFill>
              </a:rPr>
              <a:t>not</a:t>
            </a:r>
            <a:r>
              <a:rPr lang="en-GB" altLang="en-US" dirty="0"/>
              <a:t> considered a superficial incisional SSI if a </a:t>
            </a:r>
            <a:r>
              <a:rPr lang="en-GB" altLang="en-US" b="1" dirty="0">
                <a:solidFill>
                  <a:srgbClr val="FF0000"/>
                </a:solidFill>
              </a:rPr>
              <a:t>stitch abscess </a:t>
            </a:r>
            <a:r>
              <a:rPr lang="en-GB" altLang="en-US" dirty="0"/>
              <a:t>is present; if the infection is at an </a:t>
            </a:r>
            <a:r>
              <a:rPr lang="en-GB" altLang="en-US" dirty="0">
                <a:solidFill>
                  <a:srgbClr val="FF0000"/>
                </a:solidFill>
              </a:rPr>
              <a:t>episiotomy</a:t>
            </a:r>
            <a:r>
              <a:rPr lang="en-GB" altLang="en-US" dirty="0"/>
              <a:t>, a </a:t>
            </a:r>
            <a:r>
              <a:rPr lang="en-GB" altLang="en-US" dirty="0">
                <a:solidFill>
                  <a:srgbClr val="FF0000"/>
                </a:solidFill>
              </a:rPr>
              <a:t>circumcision</a:t>
            </a:r>
            <a:r>
              <a:rPr lang="en-GB" altLang="en-US" dirty="0"/>
              <a:t> site, or a </a:t>
            </a:r>
            <a:r>
              <a:rPr lang="en-GB" altLang="en-US" dirty="0">
                <a:solidFill>
                  <a:srgbClr val="FF0000"/>
                </a:solidFill>
              </a:rPr>
              <a:t>burn</a:t>
            </a:r>
            <a:r>
              <a:rPr lang="en-GB" altLang="en-US" dirty="0"/>
              <a:t> wound; or if the SSI extends into fascia or muscle.</a:t>
            </a:r>
          </a:p>
          <a:p>
            <a:pPr lvl="1" eaLnBrk="1" hangingPunct="1">
              <a:lnSpc>
                <a:spcPct val="90000"/>
              </a:lnSpc>
              <a:spcBef>
                <a:spcPct val="0"/>
              </a:spcBef>
            </a:pPr>
            <a:endParaRPr lang="en-US" altLang="en-US" dirty="0"/>
          </a:p>
          <a:p>
            <a:pPr eaLnBrk="1" hangingPunct="1">
              <a:lnSpc>
                <a:spcPct val="90000"/>
              </a:lnSpc>
              <a:spcBef>
                <a:spcPct val="0"/>
              </a:spcBef>
            </a:pPr>
            <a:endParaRPr lang="en-US" altLang="en-US" dirty="0"/>
          </a:p>
          <a:p>
            <a:pPr eaLnBrk="1" hangingPunct="1">
              <a:spcBef>
                <a:spcPct val="0"/>
              </a:spcBef>
            </a:pPr>
            <a:endParaRPr lang="ar-SA" altLang="en-US" dirty="0"/>
          </a:p>
        </p:txBody>
      </p:sp>
      <p:sp>
        <p:nvSpPr>
          <p:cNvPr id="22532"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83A17C38-C21B-4DE6-9267-6976E4EEB1E7}" type="slidenum">
              <a:rPr lang="ar-SA" altLang="en-US" sz="1200">
                <a:latin typeface="Calibri" panose="020F0502020204030204" pitchFamily="34" charset="0"/>
              </a:rPr>
              <a:pPr rtl="1" eaLnBrk="1" hangingPunct="1"/>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1091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dirty="0"/>
          </a:p>
        </p:txBody>
      </p:sp>
      <p:sp>
        <p:nvSpPr>
          <p:cNvPr id="4" name="Slide Number Placeholder 3"/>
          <p:cNvSpPr>
            <a:spLocks noGrp="1"/>
          </p:cNvSpPr>
          <p:nvPr>
            <p:ph type="sldNum" sz="quarter" idx="10"/>
          </p:nvPr>
        </p:nvSpPr>
        <p:spPr/>
        <p:txBody>
          <a:bodyPr/>
          <a:lstStyle/>
          <a:p>
            <a:fld id="{9E197CF1-4C24-4715-BAAB-A765E6C249BF}" type="slidenum">
              <a:rPr lang="ar-KW" smtClean="0"/>
              <a:pPr/>
              <a:t>34</a:t>
            </a:fld>
            <a:endParaRPr lang="ar-KW"/>
          </a:p>
        </p:txBody>
      </p:sp>
    </p:spTree>
    <p:extLst>
      <p:ext uri="{BB962C8B-B14F-4D97-AF65-F5344CB8AC3E}">
        <p14:creationId xmlns:p14="http://schemas.microsoft.com/office/powerpoint/2010/main" val="302029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dirty="0"/>
          </a:p>
        </p:txBody>
      </p:sp>
      <p:sp>
        <p:nvSpPr>
          <p:cNvPr id="4" name="Slide Number Placeholder 3"/>
          <p:cNvSpPr>
            <a:spLocks noGrp="1"/>
          </p:cNvSpPr>
          <p:nvPr>
            <p:ph type="sldNum" sz="quarter" idx="10"/>
          </p:nvPr>
        </p:nvSpPr>
        <p:spPr/>
        <p:txBody>
          <a:bodyPr/>
          <a:lstStyle/>
          <a:p>
            <a:fld id="{9E197CF1-4C24-4715-BAAB-A765E6C249BF}" type="slidenum">
              <a:rPr lang="ar-KW" smtClean="0"/>
              <a:pPr/>
              <a:t>35</a:t>
            </a:fld>
            <a:endParaRPr lang="ar-KW"/>
          </a:p>
        </p:txBody>
      </p:sp>
    </p:spTree>
    <p:extLst>
      <p:ext uri="{BB962C8B-B14F-4D97-AF65-F5344CB8AC3E}">
        <p14:creationId xmlns:p14="http://schemas.microsoft.com/office/powerpoint/2010/main" val="161716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dirty="0"/>
          </a:p>
        </p:txBody>
      </p:sp>
      <p:sp>
        <p:nvSpPr>
          <p:cNvPr id="4" name="Slide Number Placeholder 3"/>
          <p:cNvSpPr>
            <a:spLocks noGrp="1"/>
          </p:cNvSpPr>
          <p:nvPr>
            <p:ph type="sldNum" sz="quarter" idx="10"/>
          </p:nvPr>
        </p:nvSpPr>
        <p:spPr/>
        <p:txBody>
          <a:bodyPr/>
          <a:lstStyle/>
          <a:p>
            <a:fld id="{9E197CF1-4C24-4715-BAAB-A765E6C249BF}" type="slidenum">
              <a:rPr lang="ar-KW" smtClean="0"/>
              <a:pPr/>
              <a:t>36</a:t>
            </a:fld>
            <a:endParaRPr lang="ar-KW"/>
          </a:p>
        </p:txBody>
      </p:sp>
    </p:spTree>
    <p:extLst>
      <p:ext uri="{BB962C8B-B14F-4D97-AF65-F5344CB8AC3E}">
        <p14:creationId xmlns:p14="http://schemas.microsoft.com/office/powerpoint/2010/main" val="45938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Minimize devitalized tissue</a:t>
            </a:r>
          </a:p>
        </p:txBody>
      </p:sp>
      <p:sp>
        <p:nvSpPr>
          <p:cNvPr id="4" name="Slide Number Placeholder 3"/>
          <p:cNvSpPr>
            <a:spLocks noGrp="1"/>
          </p:cNvSpPr>
          <p:nvPr>
            <p:ph type="sldNum" sz="quarter" idx="5"/>
          </p:nvPr>
        </p:nvSpPr>
        <p:spPr/>
        <p:txBody>
          <a:bodyPr/>
          <a:lstStyle/>
          <a:p>
            <a:fld id="{12C554E2-2EB1-4FF9-ACF7-346797CAD9C2}" type="slidenum">
              <a:rPr lang="en-US" smtClean="0"/>
              <a:pPr/>
              <a:t>47</a:t>
            </a:fld>
            <a:endParaRPr lang="en-US"/>
          </a:p>
        </p:txBody>
      </p:sp>
    </p:spTree>
    <p:extLst>
      <p:ext uri="{BB962C8B-B14F-4D97-AF65-F5344CB8AC3E}">
        <p14:creationId xmlns:p14="http://schemas.microsoft.com/office/powerpoint/2010/main" val="171740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Prior to incision, the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skin should be cleansed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with an alcohol-based antiseptic agent.</a:t>
            </a:r>
          </a:p>
          <a:p>
            <a:endParaRPr lang="en-US" dirty="0"/>
          </a:p>
        </p:txBody>
      </p:sp>
      <p:sp>
        <p:nvSpPr>
          <p:cNvPr id="4" name="Slide Number Placeholder 3"/>
          <p:cNvSpPr>
            <a:spLocks noGrp="1"/>
          </p:cNvSpPr>
          <p:nvPr>
            <p:ph type="sldNum" sz="quarter" idx="5"/>
          </p:nvPr>
        </p:nvSpPr>
        <p:spPr/>
        <p:txBody>
          <a:bodyPr/>
          <a:lstStyle/>
          <a:p>
            <a:fld id="{12C554E2-2EB1-4FF9-ACF7-346797CAD9C2}" type="slidenum">
              <a:rPr lang="en-US" smtClean="0"/>
              <a:pPr/>
              <a:t>48</a:t>
            </a:fld>
            <a:endParaRPr lang="en-US"/>
          </a:p>
        </p:txBody>
      </p:sp>
    </p:spTree>
    <p:extLst>
      <p:ext uri="{BB962C8B-B14F-4D97-AF65-F5344CB8AC3E}">
        <p14:creationId xmlns:p14="http://schemas.microsoft.com/office/powerpoint/2010/main" val="1843498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dirty="0"/>
          </a:p>
        </p:txBody>
      </p:sp>
      <p:sp>
        <p:nvSpPr>
          <p:cNvPr id="4" name="Slide Number Placeholder 3"/>
          <p:cNvSpPr>
            <a:spLocks noGrp="1"/>
          </p:cNvSpPr>
          <p:nvPr>
            <p:ph type="sldNum" sz="quarter" idx="10"/>
          </p:nvPr>
        </p:nvSpPr>
        <p:spPr/>
        <p:txBody>
          <a:bodyPr/>
          <a:lstStyle/>
          <a:p>
            <a:fld id="{9E197CF1-4C24-4715-BAAB-A765E6C249BF}" type="slidenum">
              <a:rPr lang="ar-KW" smtClean="0"/>
              <a:pPr/>
              <a:t>50</a:t>
            </a:fld>
            <a:endParaRPr lang="ar-KW"/>
          </a:p>
        </p:txBody>
      </p:sp>
    </p:spTree>
    <p:extLst>
      <p:ext uri="{BB962C8B-B14F-4D97-AF65-F5344CB8AC3E}">
        <p14:creationId xmlns:p14="http://schemas.microsoft.com/office/powerpoint/2010/main" val="4115862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Thermoregulation important in children because they have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high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body surface area to weight ratio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Less subcutaneous fat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Immature peripheral vasomotor control mechanisms</a:t>
            </a:r>
            <a:endParaRPr kumimoji="0" lang="ar-KW"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endParaRPr lang="ar-KW" sz="1800" b="1" dirty="0">
              <a:solidFill>
                <a:schemeClr val="tx1"/>
              </a:solidFill>
            </a:endParaRPr>
          </a:p>
        </p:txBody>
      </p:sp>
      <p:sp>
        <p:nvSpPr>
          <p:cNvPr id="4" name="Slide Number Placeholder 3"/>
          <p:cNvSpPr>
            <a:spLocks noGrp="1"/>
          </p:cNvSpPr>
          <p:nvPr>
            <p:ph type="sldNum" sz="quarter" idx="10"/>
          </p:nvPr>
        </p:nvSpPr>
        <p:spPr/>
        <p:txBody>
          <a:bodyPr/>
          <a:lstStyle/>
          <a:p>
            <a:fld id="{9E197CF1-4C24-4715-BAAB-A765E6C249BF}" type="slidenum">
              <a:rPr lang="ar-KW" smtClean="0"/>
              <a:pPr/>
              <a:t>51</a:t>
            </a:fld>
            <a:endParaRPr lang="ar-KW"/>
          </a:p>
        </p:txBody>
      </p:sp>
    </p:spTree>
    <p:extLst>
      <p:ext uri="{BB962C8B-B14F-4D97-AF65-F5344CB8AC3E}">
        <p14:creationId xmlns:p14="http://schemas.microsoft.com/office/powerpoint/2010/main" val="459387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dirty="0"/>
          </a:p>
        </p:txBody>
      </p:sp>
      <p:sp>
        <p:nvSpPr>
          <p:cNvPr id="4" name="Slide Number Placeholder 3"/>
          <p:cNvSpPr>
            <a:spLocks noGrp="1"/>
          </p:cNvSpPr>
          <p:nvPr>
            <p:ph type="sldNum" sz="quarter" idx="10"/>
          </p:nvPr>
        </p:nvSpPr>
        <p:spPr/>
        <p:txBody>
          <a:bodyPr/>
          <a:lstStyle/>
          <a:p>
            <a:fld id="{9E197CF1-4C24-4715-BAAB-A765E6C249BF}" type="slidenum">
              <a:rPr lang="ar-KW" smtClean="0"/>
              <a:pPr/>
              <a:t>52</a:t>
            </a:fld>
            <a:endParaRPr lang="ar-KW"/>
          </a:p>
        </p:txBody>
      </p:sp>
    </p:spTree>
    <p:extLst>
      <p:ext uri="{BB962C8B-B14F-4D97-AF65-F5344CB8AC3E}">
        <p14:creationId xmlns:p14="http://schemas.microsoft.com/office/powerpoint/2010/main" val="246004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dirty="0"/>
          </a:p>
        </p:txBody>
      </p:sp>
      <p:sp>
        <p:nvSpPr>
          <p:cNvPr id="4" name="Slide Number Placeholder 3"/>
          <p:cNvSpPr>
            <a:spLocks noGrp="1"/>
          </p:cNvSpPr>
          <p:nvPr>
            <p:ph type="sldNum" sz="quarter" idx="10"/>
          </p:nvPr>
        </p:nvSpPr>
        <p:spPr/>
        <p:txBody>
          <a:bodyPr/>
          <a:lstStyle/>
          <a:p>
            <a:fld id="{9E197CF1-4C24-4715-BAAB-A765E6C249BF}" type="slidenum">
              <a:rPr lang="ar-KW" smtClean="0"/>
              <a:pPr/>
              <a:t>55</a:t>
            </a:fld>
            <a:endParaRPr lang="ar-KW"/>
          </a:p>
        </p:txBody>
      </p:sp>
    </p:spTree>
    <p:extLst>
      <p:ext uri="{BB962C8B-B14F-4D97-AF65-F5344CB8AC3E}">
        <p14:creationId xmlns:p14="http://schemas.microsoft.com/office/powerpoint/2010/main" val="4006885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60</a:t>
            </a:fld>
            <a:endParaRPr lang="ru-RU" dirty="0"/>
          </a:p>
        </p:txBody>
      </p:sp>
    </p:spTree>
    <p:extLst>
      <p:ext uri="{BB962C8B-B14F-4D97-AF65-F5344CB8AC3E}">
        <p14:creationId xmlns:p14="http://schemas.microsoft.com/office/powerpoint/2010/main" val="183704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r" rtl="1" eaLnBrk="1" hangingPunct="1">
              <a:spcBef>
                <a:spcPct val="0"/>
              </a:spcBef>
            </a:pPr>
            <a:r>
              <a:rPr lang="en-US" altLang="en-US" b="1" dirty="0">
                <a:latin typeface="Agency FB" panose="020B0503020202020204" pitchFamily="34" charset="0"/>
              </a:rPr>
              <a:t>Involves deep soft tissues (eg, fascia and/or muscle) of the incision </a:t>
            </a:r>
          </a:p>
          <a:p>
            <a:pPr marL="0" lvl="1" algn="r" rtl="1" eaLnBrk="1" hangingPunct="1">
              <a:spcBef>
                <a:spcPct val="0"/>
              </a:spcBef>
            </a:pPr>
            <a:r>
              <a:rPr lang="en-US" altLang="en-US" b="1" dirty="0">
                <a:solidFill>
                  <a:srgbClr val="FF0000"/>
                </a:solidFill>
              </a:rPr>
              <a:t>Dehiscence: rupture along the surgical incision</a:t>
            </a:r>
            <a:endParaRPr lang="en-US" altLang="en-US" b="1" dirty="0">
              <a:latin typeface="Agency FB" panose="020B0503020202020204" pitchFamily="34" charset="0"/>
            </a:endParaRPr>
          </a:p>
          <a:p>
            <a:pPr eaLnBrk="1" hangingPunct="1">
              <a:spcBef>
                <a:spcPct val="0"/>
              </a:spcBef>
            </a:pPr>
            <a:endParaRPr lang="ar-SA" altLang="en-US" dirty="0"/>
          </a:p>
        </p:txBody>
      </p:sp>
      <p:sp>
        <p:nvSpPr>
          <p:cNvPr id="25604"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30A5CBA1-6C93-479E-8F05-3737041C84FF}" type="slidenum">
              <a:rPr lang="ar-SA" altLang="en-US" sz="1200">
                <a:latin typeface="Calibri" panose="020F0502020204030204" pitchFamily="34" charset="0"/>
              </a:rPr>
              <a:pPr rtl="1" eaLnBrk="1" hangingPunct="1"/>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94971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Mastectomy</a:t>
            </a:r>
            <a:r>
              <a:rPr lang="en-US" dirty="0"/>
              <a:t> : imipenem/</a:t>
            </a:r>
            <a:r>
              <a:rPr lang="en-US" dirty="0" err="1"/>
              <a:t>cilastatin</a:t>
            </a:r>
            <a:r>
              <a:rPr lang="en-US" dirty="0"/>
              <a:t> or </a:t>
            </a:r>
            <a:r>
              <a:rPr lang="en-US" dirty="0" err="1"/>
              <a:t>meropenem</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63</a:t>
            </a:fld>
            <a:endParaRPr lang="ru-RU" dirty="0"/>
          </a:p>
        </p:txBody>
      </p:sp>
    </p:spTree>
    <p:extLst>
      <p:ext uri="{BB962C8B-B14F-4D97-AF65-F5344CB8AC3E}">
        <p14:creationId xmlns:p14="http://schemas.microsoft.com/office/powerpoint/2010/main" val="954856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65</a:t>
            </a:fld>
            <a:endParaRPr lang="ru-RU" dirty="0"/>
          </a:p>
        </p:txBody>
      </p:sp>
    </p:spTree>
    <p:extLst>
      <p:ext uri="{BB962C8B-B14F-4D97-AF65-F5344CB8AC3E}">
        <p14:creationId xmlns:p14="http://schemas.microsoft.com/office/powerpoint/2010/main" val="280361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66</a:t>
            </a:fld>
            <a:endParaRPr lang="ru-RU" dirty="0"/>
          </a:p>
        </p:txBody>
      </p:sp>
    </p:spTree>
    <p:extLst>
      <p:ext uri="{BB962C8B-B14F-4D97-AF65-F5344CB8AC3E}">
        <p14:creationId xmlns:p14="http://schemas.microsoft.com/office/powerpoint/2010/main" val="1294161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solidFill>
                  <a:schemeClr val="accent3">
                    <a:lumMod val="60000"/>
                    <a:lumOff val="40000"/>
                  </a:schemeClr>
                </a:solidFill>
              </a:rPr>
              <a:t>Lucilia </a:t>
            </a:r>
            <a:r>
              <a:rPr lang="en-US" sz="1200" b="1" i="1" dirty="0" err="1">
                <a:solidFill>
                  <a:schemeClr val="accent3">
                    <a:lumMod val="60000"/>
                    <a:lumOff val="40000"/>
                  </a:schemeClr>
                </a:solidFill>
              </a:rPr>
              <a:t>sericata</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68</a:t>
            </a:fld>
            <a:endParaRPr lang="ru-RU" dirty="0"/>
          </a:p>
        </p:txBody>
      </p:sp>
    </p:spTree>
    <p:extLst>
      <p:ext uri="{BB962C8B-B14F-4D97-AF65-F5344CB8AC3E}">
        <p14:creationId xmlns:p14="http://schemas.microsoft.com/office/powerpoint/2010/main" val="1122853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secrete “proteolytic enzymes that break down necrotic tissue and then ingest the liquefied tissue</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69</a:t>
            </a:fld>
            <a:endParaRPr lang="ru-RU" dirty="0"/>
          </a:p>
        </p:txBody>
      </p:sp>
    </p:spTree>
    <p:extLst>
      <p:ext uri="{BB962C8B-B14F-4D97-AF65-F5344CB8AC3E}">
        <p14:creationId xmlns:p14="http://schemas.microsoft.com/office/powerpoint/2010/main" val="1867866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Cannot be used on dry wounds … </a:t>
            </a:r>
          </a:p>
          <a:p>
            <a:r>
              <a:rPr lang="en-US" sz="1200" b="0" i="0" kern="1200" dirty="0">
                <a:solidFill>
                  <a:schemeClr val="tx1"/>
                </a:solidFill>
                <a:effectLst/>
                <a:latin typeface="+mn-lt"/>
                <a:ea typeface="+mn-ea"/>
                <a:cs typeface="+mn-cs"/>
              </a:rPr>
              <a:t> relative contraindication of enzymatic debridement is its use in heavily infected wounds.</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72</a:t>
            </a:fld>
            <a:endParaRPr lang="ru-RU" dirty="0"/>
          </a:p>
        </p:txBody>
      </p:sp>
    </p:spTree>
    <p:extLst>
      <p:ext uri="{BB962C8B-B14F-4D97-AF65-F5344CB8AC3E}">
        <p14:creationId xmlns:p14="http://schemas.microsoft.com/office/powerpoint/2010/main" val="1783593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of using the body’s own mechanisms (enzymes) to remove nonviable tissue”</a:t>
            </a:r>
          </a:p>
          <a:p>
            <a:r>
              <a:rPr lang="en-US" sz="1200" b="0" i="0" kern="1200" dirty="0">
                <a:solidFill>
                  <a:schemeClr val="tx1"/>
                </a:solidFill>
                <a:effectLst/>
                <a:latin typeface="+mn-lt"/>
                <a:ea typeface="+mn-ea"/>
                <a:cs typeface="+mn-cs"/>
              </a:rPr>
              <a:t>enzymes called matrix metalloproteinases (MMPs), which are produced by damaged tissue</a:t>
            </a:r>
            <a:endParaRPr lang="en-US"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73</a:t>
            </a:fld>
            <a:endParaRPr lang="ru-RU" dirty="0"/>
          </a:p>
        </p:txBody>
      </p:sp>
    </p:spTree>
    <p:extLst>
      <p:ext uri="{BB962C8B-B14F-4D97-AF65-F5344CB8AC3E}">
        <p14:creationId xmlns:p14="http://schemas.microsoft.com/office/powerpoint/2010/main" val="3293400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of using the body’s own mechanisms (enzymes) to remove nonviable tissue”</a:t>
            </a:r>
          </a:p>
          <a:p>
            <a:r>
              <a:rPr lang="en-US" sz="1200" b="0" i="0" kern="1200" dirty="0">
                <a:solidFill>
                  <a:schemeClr val="tx1"/>
                </a:solidFill>
                <a:effectLst/>
                <a:latin typeface="+mn-lt"/>
                <a:ea typeface="+mn-ea"/>
                <a:cs typeface="+mn-cs"/>
              </a:rPr>
              <a:t>enzymes called matrix metalloproteinases (MMPs), which are produced by damaged tissue</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74</a:t>
            </a:fld>
            <a:endParaRPr lang="ru-RU" dirty="0"/>
          </a:p>
        </p:txBody>
      </p:sp>
    </p:spTree>
    <p:extLst>
      <p:ext uri="{BB962C8B-B14F-4D97-AF65-F5344CB8AC3E}">
        <p14:creationId xmlns:p14="http://schemas.microsoft.com/office/powerpoint/2010/main" val="858249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2060"/>
                </a:solidFill>
              </a:rPr>
              <a:t> </a:t>
            </a:r>
            <a:r>
              <a:rPr lang="en-US" sz="1200" b="1" dirty="0">
                <a:solidFill>
                  <a:schemeClr val="accent3">
                    <a:lumMod val="75000"/>
                  </a:schemeClr>
                </a:solidFill>
              </a:rPr>
              <a:t>nonselective</a:t>
            </a:r>
            <a:r>
              <a:rPr lang="en-US" sz="1200" b="1" dirty="0">
                <a:solidFill>
                  <a:srgbClr val="002060"/>
                </a:solidFill>
              </a:rPr>
              <a:t> type of debridement, meaning that it will remove both devitalized tissue and debris as well as viable tissue. </a:t>
            </a:r>
          </a:p>
          <a:p>
            <a:r>
              <a:rPr lang="en-US" sz="1200" b="1" dirty="0">
                <a:solidFill>
                  <a:srgbClr val="002060"/>
                </a:solidFill>
              </a:rPr>
              <a:t>It is usually carried using mechanical force: </a:t>
            </a:r>
            <a:r>
              <a:rPr lang="en-US" sz="1200" b="1" dirty="0">
                <a:solidFill>
                  <a:schemeClr val="accent3">
                    <a:lumMod val="75000"/>
                  </a:schemeClr>
                </a:solidFill>
              </a:rPr>
              <a:t>wet-to-dry dressing</a:t>
            </a:r>
            <a:r>
              <a:rPr lang="en-US" sz="1200" b="1" baseline="0" dirty="0">
                <a:solidFill>
                  <a:schemeClr val="accent3">
                    <a:lumMod val="75000"/>
                  </a:schemeClr>
                </a:solidFill>
              </a:rPr>
              <a:t> </a:t>
            </a:r>
            <a:r>
              <a:rPr lang="en-US" sz="1200" b="1" dirty="0">
                <a:solidFill>
                  <a:schemeClr val="accent3">
                    <a:lumMod val="75000"/>
                  </a:schemeClr>
                </a:solidFill>
              </a:rPr>
              <a:t>, or wound irrigation.</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76</a:t>
            </a:fld>
            <a:endParaRPr lang="ru-RU" dirty="0"/>
          </a:p>
        </p:txBody>
      </p:sp>
    </p:spTree>
    <p:extLst>
      <p:ext uri="{BB962C8B-B14F-4D97-AF65-F5344CB8AC3E}">
        <p14:creationId xmlns:p14="http://schemas.microsoft.com/office/powerpoint/2010/main" val="5536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Disadvantages (wet-to-dry gauze): • Non-selective • Rarely applied correctly • Painful • More costly (labor and supplies) • May cause maceration</a:t>
            </a:r>
          </a:p>
        </p:txBody>
      </p:sp>
      <p:sp>
        <p:nvSpPr>
          <p:cNvPr id="4" name="Slide Number Placeholder 3"/>
          <p:cNvSpPr>
            <a:spLocks noGrp="1"/>
          </p:cNvSpPr>
          <p:nvPr>
            <p:ph type="sldNum" sz="quarter" idx="10"/>
          </p:nvPr>
        </p:nvSpPr>
        <p:spPr/>
        <p:txBody>
          <a:bodyPr/>
          <a:lstStyle/>
          <a:p>
            <a:fld id="{53D78A92-0141-4330-8F3E-FAADFAC23844}" type="slidenum">
              <a:rPr lang="ru-RU" smtClean="0"/>
              <a:t>77</a:t>
            </a:fld>
            <a:endParaRPr lang="ru-RU" dirty="0"/>
          </a:p>
        </p:txBody>
      </p:sp>
    </p:spTree>
    <p:extLst>
      <p:ext uri="{BB962C8B-B14F-4D97-AF65-F5344CB8AC3E}">
        <p14:creationId xmlns:p14="http://schemas.microsoft.com/office/powerpoint/2010/main" val="282166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r" rtl="1" eaLnBrk="1" hangingPunct="1">
              <a:spcBef>
                <a:spcPct val="0"/>
              </a:spcBef>
            </a:pPr>
            <a:r>
              <a:rPr lang="en-US" altLang="en-US" sz="2400" dirty="0"/>
              <a:t>Involves anatomical structures not opened or manipulated during the operation </a:t>
            </a:r>
          </a:p>
          <a:p>
            <a:pPr eaLnBrk="1" hangingPunct="1">
              <a:spcBef>
                <a:spcPct val="0"/>
              </a:spcBef>
            </a:pPr>
            <a:endParaRPr lang="ar-SA" altLang="en-US" dirty="0"/>
          </a:p>
        </p:txBody>
      </p:sp>
      <p:sp>
        <p:nvSpPr>
          <p:cNvPr id="28676"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AD18B1F5-DCD3-46C7-9D86-326E6B78AFEB}" type="slidenum">
              <a:rPr lang="ar-SA" altLang="en-US" sz="1200">
                <a:latin typeface="Calibri" panose="020F0502020204030204" pitchFamily="34" charset="0"/>
              </a:rPr>
              <a:pPr rtl="1" eaLnBrk="1" hangingPunct="1"/>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521528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78</a:t>
            </a:fld>
            <a:endParaRPr lang="ru-RU" dirty="0"/>
          </a:p>
        </p:txBody>
      </p:sp>
    </p:spTree>
    <p:extLst>
      <p:ext uri="{BB962C8B-B14F-4D97-AF65-F5344CB8AC3E}">
        <p14:creationId xmlns:p14="http://schemas.microsoft.com/office/powerpoint/2010/main" val="4024425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79</a:t>
            </a:fld>
            <a:endParaRPr lang="ru-RU" dirty="0"/>
          </a:p>
        </p:txBody>
      </p:sp>
    </p:spTree>
    <p:extLst>
      <p:ext uri="{BB962C8B-B14F-4D97-AF65-F5344CB8AC3E}">
        <p14:creationId xmlns:p14="http://schemas.microsoft.com/office/powerpoint/2010/main" val="3858499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Cell</a:t>
            </a:r>
            <a:r>
              <a:rPr lang="en-US" baseline="0" dirty="0"/>
              <a:t> membrane : </a:t>
            </a:r>
            <a:endParaRPr lang="en-GB" dirty="0"/>
          </a:p>
          <a:p>
            <a:r>
              <a:rPr lang="en-US" b="1" dirty="0">
                <a:solidFill>
                  <a:srgbClr val="7030A0"/>
                </a:solidFill>
              </a:rPr>
              <a:t>Piperacillin 	</a:t>
            </a:r>
            <a:endParaRPr lang="en-GB" b="1" dirty="0">
              <a:solidFill>
                <a:srgbClr val="7030A0"/>
              </a:solidFill>
            </a:endParaRPr>
          </a:p>
          <a:p>
            <a:r>
              <a:rPr lang="en-US" b="1" dirty="0">
                <a:solidFill>
                  <a:srgbClr val="7030A0"/>
                </a:solidFill>
              </a:rPr>
              <a:t>Ampicillin-</a:t>
            </a:r>
            <a:r>
              <a:rPr lang="en-US" b="1" dirty="0" err="1">
                <a:solidFill>
                  <a:srgbClr val="7030A0"/>
                </a:solidFill>
              </a:rPr>
              <a:t>sulbactam</a:t>
            </a:r>
            <a:r>
              <a:rPr lang="en-US" b="1" dirty="0">
                <a:solidFill>
                  <a:srgbClr val="7030A0"/>
                </a:solidFill>
              </a:rPr>
              <a:t> 	</a:t>
            </a:r>
            <a:endParaRPr lang="en-GB" b="1" dirty="0">
              <a:solidFill>
                <a:srgbClr val="7030A0"/>
              </a:solidFill>
            </a:endParaRPr>
          </a:p>
          <a:p>
            <a:r>
              <a:rPr lang="en-US" b="1" dirty="0">
                <a:solidFill>
                  <a:srgbClr val="7030A0"/>
                </a:solidFill>
              </a:rPr>
              <a:t>cephalosporins	</a:t>
            </a:r>
            <a:endParaRPr lang="en-GB" b="1" dirty="0">
              <a:solidFill>
                <a:srgbClr val="7030A0"/>
              </a:solidFill>
            </a:endParaRPr>
          </a:p>
          <a:p>
            <a:r>
              <a:rPr lang="en-US" b="1" dirty="0" err="1">
                <a:solidFill>
                  <a:srgbClr val="7030A0"/>
                </a:solidFill>
              </a:rPr>
              <a:t>Carbapenems</a:t>
            </a:r>
            <a:r>
              <a:rPr lang="en-US" b="1" dirty="0">
                <a:solidFill>
                  <a:srgbClr val="7030A0"/>
                </a:solidFill>
              </a:rPr>
              <a:t> 	</a:t>
            </a:r>
            <a:endParaRPr lang="en-GB" b="1" dirty="0">
              <a:solidFill>
                <a:srgbClr val="7030A0"/>
              </a:solidFill>
            </a:endParaRPr>
          </a:p>
          <a:p>
            <a:pPr marL="0" indent="0">
              <a:buNone/>
            </a:pPr>
            <a:r>
              <a:rPr lang="en-GB" dirty="0"/>
              <a:t>Protein </a:t>
            </a:r>
            <a:r>
              <a:rPr lang="en-GB" dirty="0" err="1"/>
              <a:t>synr</a:t>
            </a:r>
            <a:r>
              <a:rPr lang="en-GB" dirty="0"/>
              <a:t>=thesis</a:t>
            </a:r>
            <a:r>
              <a:rPr lang="en-GB" baseline="0" dirty="0"/>
              <a:t> :</a:t>
            </a:r>
          </a:p>
          <a:p>
            <a:pPr marL="0" indent="0">
              <a:buNone/>
            </a:pPr>
            <a:endParaRPr lang="en-GB" dirty="0"/>
          </a:p>
          <a:p>
            <a:r>
              <a:rPr lang="en-US" b="1" dirty="0" err="1">
                <a:solidFill>
                  <a:srgbClr val="0070C0"/>
                </a:solidFill>
              </a:rPr>
              <a:t>minoglycosides</a:t>
            </a:r>
            <a:r>
              <a:rPr lang="en-US" dirty="0"/>
              <a:t>  	</a:t>
            </a:r>
            <a:endParaRPr lang="en-GB" dirty="0"/>
          </a:p>
          <a:p>
            <a:r>
              <a:rPr lang="en-US" b="1" dirty="0">
                <a:solidFill>
                  <a:srgbClr val="0070C0"/>
                </a:solidFill>
              </a:rPr>
              <a:t>Trimethoprim-sulfamethoxazole  (co-</a:t>
            </a:r>
            <a:r>
              <a:rPr lang="en-US" b="1" dirty="0" err="1">
                <a:solidFill>
                  <a:srgbClr val="0070C0"/>
                </a:solidFill>
              </a:rPr>
              <a:t>trimoxazole</a:t>
            </a:r>
            <a:r>
              <a:rPr lang="en-US" b="1" dirty="0">
                <a:solidFill>
                  <a:srgbClr val="0070C0"/>
                </a:solidFill>
              </a:rPr>
              <a:t>)	</a:t>
            </a:r>
            <a:endParaRPr lang="en-GB" b="1" dirty="0">
              <a:solidFill>
                <a:srgbClr val="0070C0"/>
              </a:solidFill>
            </a:endParaRPr>
          </a:p>
          <a:p>
            <a:pPr marL="0" indent="0">
              <a:buNone/>
            </a:pPr>
            <a:r>
              <a:rPr lang="en-GB" dirty="0" err="1"/>
              <a:t>Dna</a:t>
            </a:r>
            <a:r>
              <a:rPr lang="en-GB" dirty="0"/>
              <a:t> : </a:t>
            </a:r>
          </a:p>
          <a:p>
            <a:r>
              <a:rPr lang="en-US" b="1" dirty="0">
                <a:solidFill>
                  <a:schemeClr val="accent6">
                    <a:lumMod val="50000"/>
                  </a:schemeClr>
                </a:solidFill>
              </a:rPr>
              <a:t>Fluoroquinolones</a:t>
            </a:r>
            <a:r>
              <a:rPr lang="en-US" dirty="0"/>
              <a:t>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87</a:t>
            </a:fld>
            <a:endParaRPr lang="ru-RU" dirty="0"/>
          </a:p>
        </p:txBody>
      </p:sp>
    </p:spTree>
    <p:extLst>
      <p:ext uri="{BB962C8B-B14F-4D97-AF65-F5344CB8AC3E}">
        <p14:creationId xmlns:p14="http://schemas.microsoft.com/office/powerpoint/2010/main" val="1384772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wall synthesis inhibition (peptidoglycan synthesis inhibition) : vancomycin</a:t>
            </a:r>
            <a:r>
              <a:rPr lang="en-US" baseline="0" dirty="0"/>
              <a:t> </a:t>
            </a:r>
          </a:p>
          <a:p>
            <a:r>
              <a:rPr lang="en-US" baseline="0" dirty="0"/>
              <a:t>Daptomycin : Binds bacterial membrane, results in depolarization, lysis</a:t>
            </a:r>
          </a:p>
          <a:p>
            <a:endParaRPr lang="en-US" baseline="0" dirty="0"/>
          </a:p>
          <a:p>
            <a:r>
              <a:rPr lang="en-US" dirty="0"/>
              <a:t>Clindamycin:</a:t>
            </a:r>
            <a:r>
              <a:rPr lang="en-US" baseline="0" dirty="0"/>
              <a:t> </a:t>
            </a:r>
            <a:r>
              <a:rPr lang="en-US" dirty="0" err="1"/>
              <a:t>inInhibits</a:t>
            </a:r>
            <a:r>
              <a:rPr lang="en-US" dirty="0"/>
              <a:t> 50S ribosomal activity (protein synthesis inhibition</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89</a:t>
            </a:fld>
            <a:endParaRPr lang="ru-RU" dirty="0"/>
          </a:p>
        </p:txBody>
      </p:sp>
    </p:spTree>
    <p:extLst>
      <p:ext uri="{BB962C8B-B14F-4D97-AF65-F5344CB8AC3E}">
        <p14:creationId xmlns:p14="http://schemas.microsoft.com/office/powerpoint/2010/main" val="3072291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Tetracyclines</a:t>
            </a:r>
            <a:r>
              <a:rPr lang="en-US" dirty="0"/>
              <a:t> : Bind 30S ribosomal unit (protein synthesis inhibition) </a:t>
            </a:r>
          </a:p>
        </p:txBody>
      </p:sp>
      <p:sp>
        <p:nvSpPr>
          <p:cNvPr id="4" name="Slide Number Placeholder 3"/>
          <p:cNvSpPr>
            <a:spLocks noGrp="1"/>
          </p:cNvSpPr>
          <p:nvPr>
            <p:ph type="sldNum" sz="quarter" idx="10"/>
          </p:nvPr>
        </p:nvSpPr>
        <p:spPr/>
        <p:txBody>
          <a:bodyPr/>
          <a:lstStyle/>
          <a:p>
            <a:fld id="{53D78A92-0141-4330-8F3E-FAADFAC23844}" type="slidenum">
              <a:rPr lang="ru-RU" smtClean="0"/>
              <a:t>90</a:t>
            </a:fld>
            <a:endParaRPr lang="ru-RU" dirty="0"/>
          </a:p>
        </p:txBody>
      </p:sp>
    </p:spTree>
    <p:extLst>
      <p:ext uri="{BB962C8B-B14F-4D97-AF65-F5344CB8AC3E}">
        <p14:creationId xmlns:p14="http://schemas.microsoft.com/office/powerpoint/2010/main" val="2622715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ndications</a:t>
            </a:r>
            <a:r>
              <a:rPr lang="en-US" dirty="0"/>
              <a:t> for combination: mixed</a:t>
            </a:r>
            <a:r>
              <a:rPr lang="en-US" baseline="0" dirty="0"/>
              <a:t> infection : </a:t>
            </a:r>
            <a:endParaRPr lang="en-US" dirty="0"/>
          </a:p>
          <a:p>
            <a:pPr marL="171450" indent="-171450">
              <a:buFontTx/>
              <a:buChar char="-"/>
            </a:pPr>
            <a:r>
              <a:rPr lang="en-US" dirty="0"/>
              <a:t>Peritonitis due to perforated PU (aerobic, anaerobic). </a:t>
            </a:r>
          </a:p>
          <a:p>
            <a:pPr marL="171450" indent="-171450">
              <a:buFontTx/>
              <a:buChar char="-"/>
            </a:pPr>
            <a:r>
              <a:rPr lang="en-US" dirty="0"/>
              <a:t>- After hysterectomy (aerobic, anaerobic). </a:t>
            </a:r>
          </a:p>
          <a:p>
            <a:pPr marL="171450" indent="-171450">
              <a:buFontTx/>
              <a:buChar char="-"/>
            </a:pPr>
            <a:r>
              <a:rPr lang="en-US" dirty="0"/>
              <a:t>- We can use Metronidazole+ Ampicillin + </a:t>
            </a:r>
            <a:r>
              <a:rPr lang="en-US" dirty="0" err="1"/>
              <a:t>Garamycin</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93</a:t>
            </a:fld>
            <a:endParaRPr lang="ru-RU" dirty="0"/>
          </a:p>
        </p:txBody>
      </p:sp>
    </p:spTree>
    <p:extLst>
      <p:ext uri="{BB962C8B-B14F-4D97-AF65-F5344CB8AC3E}">
        <p14:creationId xmlns:p14="http://schemas.microsoft.com/office/powerpoint/2010/main" val="3422829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Gram</a:t>
            </a:r>
            <a:r>
              <a:rPr lang="en-US" baseline="0" dirty="0"/>
              <a:t> + anaerobes bacilli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96</a:t>
            </a:fld>
            <a:endParaRPr lang="ru-RU" dirty="0"/>
          </a:p>
        </p:txBody>
      </p:sp>
    </p:spTree>
    <p:extLst>
      <p:ext uri="{BB962C8B-B14F-4D97-AF65-F5344CB8AC3E}">
        <p14:creationId xmlns:p14="http://schemas.microsoft.com/office/powerpoint/2010/main" val="1401152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Admition</a:t>
            </a:r>
            <a:r>
              <a:rPr lang="en-US" dirty="0"/>
              <a:t> to </a:t>
            </a:r>
            <a:r>
              <a:rPr lang="en-US" dirty="0" err="1"/>
              <a:t>icu</a:t>
            </a:r>
            <a:r>
              <a:rPr lang="en-US" dirty="0"/>
              <a:t> (risk of reflux spasm</a:t>
            </a:r>
            <a:r>
              <a:rPr lang="en-US" baseline="0" dirty="0"/>
              <a:t> )</a:t>
            </a:r>
          </a:p>
          <a:p>
            <a:r>
              <a:rPr lang="en-US" sz="1200" b="0" i="0" kern="1200" dirty="0">
                <a:solidFill>
                  <a:schemeClr val="tx1"/>
                </a:solidFill>
                <a:effectLst/>
                <a:latin typeface="+mn-lt"/>
                <a:ea typeface="+mn-ea"/>
                <a:cs typeface="+mn-cs"/>
              </a:rPr>
              <a:t>Prophylactic intubation should be seriously considered in all patients with moderate-to-severe clinical manifestations</a:t>
            </a:r>
          </a:p>
          <a:p>
            <a:r>
              <a:rPr lang="en-US" sz="1200" b="0" i="0" kern="1200" dirty="0">
                <a:solidFill>
                  <a:schemeClr val="tx1"/>
                </a:solidFill>
                <a:effectLst/>
                <a:latin typeface="+mn-lt"/>
                <a:ea typeface="+mn-ea"/>
                <a:cs typeface="+mn-cs"/>
              </a:rPr>
              <a:t>Tracheostomy should be performed in patients requiring intubation for more than 10 days.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98</a:t>
            </a:fld>
            <a:endParaRPr lang="ru-RU" dirty="0"/>
          </a:p>
        </p:txBody>
      </p:sp>
    </p:spTree>
    <p:extLst>
      <p:ext uri="{BB962C8B-B14F-4D97-AF65-F5344CB8AC3E}">
        <p14:creationId xmlns:p14="http://schemas.microsoft.com/office/powerpoint/2010/main" val="2275617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Gas gangrene wound infections are associated with severe local wound pain and crepitus (gas in the tissues, which may also be noted on plain radiographs). The wound produces a thin, brown, sweet-smelling exudate, in which Gram staining will reveal bacteria. </a:t>
            </a:r>
            <a:r>
              <a:rPr lang="en-US" dirty="0" err="1"/>
              <a:t>Oedema</a:t>
            </a:r>
            <a:r>
              <a:rPr lang="en-US" dirty="0"/>
              <a:t> and spreading gangrene follow the release of </a:t>
            </a:r>
            <a:r>
              <a:rPr lang="en-US" dirty="0" err="1"/>
              <a:t>collagenase</a:t>
            </a:r>
            <a:r>
              <a:rPr lang="en-US" dirty="0"/>
              <a:t>, </a:t>
            </a:r>
            <a:r>
              <a:rPr lang="en-US" dirty="0" err="1"/>
              <a:t>hyaluronidase</a:t>
            </a:r>
            <a:r>
              <a:rPr lang="en-US" dirty="0"/>
              <a:t>, other proteases and alpha toxin</a:t>
            </a:r>
          </a:p>
          <a:p>
            <a:endParaRPr lang="en-US" dirty="0"/>
          </a:p>
          <a:p>
            <a:r>
              <a:rPr lang="en-US" dirty="0"/>
              <a:t>Tense</a:t>
            </a:r>
            <a:r>
              <a:rPr lang="en-US" baseline="0" dirty="0"/>
              <a:t> swollen limb </a:t>
            </a:r>
          </a:p>
          <a:p>
            <a:r>
              <a:rPr lang="en-US" baseline="0" dirty="0"/>
              <a:t>Wound stitches are under tension </a:t>
            </a:r>
          </a:p>
          <a:p>
            <a:r>
              <a:rPr lang="en-US" baseline="0" dirty="0"/>
              <a:t>Foul odor exudate from wound </a:t>
            </a:r>
          </a:p>
          <a:p>
            <a:r>
              <a:rPr lang="en-US" baseline="0" dirty="0"/>
              <a:t>Black color skin </a:t>
            </a:r>
          </a:p>
          <a:p>
            <a:endParaRPr lang="en-US" baseline="0" dirty="0"/>
          </a:p>
          <a:p>
            <a:endParaRPr lang="en-US" baseline="0" dirty="0"/>
          </a:p>
          <a:p>
            <a:r>
              <a:rPr lang="en-US" baseline="0" dirty="0"/>
              <a:t>Colostomy in extensive perineal infection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100</a:t>
            </a:fld>
            <a:endParaRPr lang="ru-RU" dirty="0"/>
          </a:p>
        </p:txBody>
      </p:sp>
    </p:spTree>
    <p:extLst>
      <p:ext uri="{BB962C8B-B14F-4D97-AF65-F5344CB8AC3E}">
        <p14:creationId xmlns:p14="http://schemas.microsoft.com/office/powerpoint/2010/main" val="3933344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Late signs of </a:t>
            </a:r>
            <a:r>
              <a:rPr lang="en-US" sz="1200" b="0" i="0" kern="1200" dirty="0" err="1">
                <a:solidFill>
                  <a:schemeClr val="tx1"/>
                </a:solidFill>
                <a:effectLst/>
                <a:latin typeface="+mn-lt"/>
                <a:ea typeface="+mn-ea"/>
                <a:cs typeface="+mn-cs"/>
              </a:rPr>
              <a:t>necrotising</a:t>
            </a:r>
            <a:r>
              <a:rPr lang="en-US" sz="1200" b="0" i="0" kern="1200" dirty="0">
                <a:solidFill>
                  <a:schemeClr val="tx1"/>
                </a:solidFill>
                <a:effectLst/>
                <a:latin typeface="+mn-lt"/>
                <a:ea typeface="+mn-ea"/>
                <a:cs typeface="+mn-cs"/>
              </a:rPr>
              <a:t> fasciitis with extensive cellulitis, induration, skin necrosis, and formation of </a:t>
            </a:r>
            <a:r>
              <a:rPr lang="en-US" sz="1200" b="0" i="0" kern="1200" dirty="0" err="1">
                <a:solidFill>
                  <a:schemeClr val="tx1"/>
                </a:solidFill>
                <a:effectLst/>
                <a:latin typeface="+mn-lt"/>
                <a:ea typeface="+mn-ea"/>
                <a:cs typeface="+mn-cs"/>
              </a:rPr>
              <a:t>haemorrhagic</a:t>
            </a:r>
            <a:r>
              <a:rPr lang="en-US" sz="1200" b="0" i="0" kern="1200" dirty="0">
                <a:solidFill>
                  <a:schemeClr val="tx1"/>
                </a:solidFill>
                <a:effectLst/>
                <a:latin typeface="+mn-lt"/>
                <a:ea typeface="+mn-ea"/>
                <a:cs typeface="+mn-cs"/>
              </a:rPr>
              <a:t> bullae</a:t>
            </a:r>
          </a:p>
          <a:p>
            <a:endParaRPr lang="en-US" dirty="0"/>
          </a:p>
          <a:p>
            <a:endParaRPr lang="en-US" dirty="0"/>
          </a:p>
          <a:p>
            <a:r>
              <a:rPr lang="en-US" dirty="0"/>
              <a:t>Penicillin + gentamycin</a:t>
            </a:r>
            <a:br>
              <a:rPr lang="en-US" dirty="0"/>
            </a:b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102</a:t>
            </a:fld>
            <a:endParaRPr lang="ru-RU" dirty="0"/>
          </a:p>
        </p:txBody>
      </p:sp>
    </p:spTree>
    <p:extLst>
      <p:ext uri="{BB962C8B-B14F-4D97-AF65-F5344CB8AC3E}">
        <p14:creationId xmlns:p14="http://schemas.microsoft.com/office/powerpoint/2010/main" val="1674533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97947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ever</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a:rPr>
              <a:t>Pain</a:t>
            </a:r>
            <a:r>
              <a:rPr lang="en-US" sz="1200" b="0" i="0" kern="1200" dirty="0">
                <a:solidFill>
                  <a:schemeClr val="tx1"/>
                </a:solidFill>
                <a:effectLst/>
                <a:latin typeface="+mn-lt"/>
                <a:ea typeface="+mn-ea"/>
                <a:cs typeface="+mn-cs"/>
              </a:rPr>
              <a:t> and swelling in the genitals or anal area</a:t>
            </a:r>
          </a:p>
          <a:p>
            <a:r>
              <a:rPr lang="en-US" sz="1200" b="0" i="0" kern="1200" dirty="0">
                <a:solidFill>
                  <a:schemeClr val="tx1"/>
                </a:solidFill>
                <a:effectLst/>
                <a:latin typeface="+mn-lt"/>
                <a:ea typeface="+mn-ea"/>
                <a:cs typeface="+mn-cs"/>
              </a:rPr>
              <a:t>Unpleasant odor coming from the affected </a:t>
            </a:r>
            <a:r>
              <a:rPr lang="en-US" sz="1200" b="0" i="0" u="none" strike="noStrike" kern="1200" dirty="0">
                <a:solidFill>
                  <a:schemeClr val="tx1"/>
                </a:solidFill>
                <a:effectLst/>
                <a:latin typeface="+mn-lt"/>
                <a:ea typeface="+mn-ea"/>
                <a:cs typeface="+mn-cs"/>
                <a:hlinkClick r:id="rId5"/>
              </a:rPr>
              <a:t>skin</a:t>
            </a:r>
            <a:r>
              <a:rPr lang="en-US" sz="1200" b="0" i="0" kern="1200" dirty="0">
                <a:solidFill>
                  <a:schemeClr val="tx1"/>
                </a:solidFill>
                <a:effectLst/>
                <a:latin typeface="+mn-lt"/>
                <a:ea typeface="+mn-ea"/>
                <a:cs typeface="+mn-cs"/>
              </a:rPr>
              <a:t> tissue</a:t>
            </a:r>
          </a:p>
          <a:p>
            <a:r>
              <a:rPr lang="en-US" sz="1200" b="0" i="0" kern="1200" dirty="0">
                <a:solidFill>
                  <a:schemeClr val="tx1"/>
                </a:solidFill>
                <a:effectLst/>
                <a:latin typeface="+mn-lt"/>
                <a:ea typeface="+mn-ea"/>
                <a:cs typeface="+mn-cs"/>
              </a:rPr>
              <a:t>Crackling sound when touching the affected area</a:t>
            </a:r>
          </a:p>
          <a:p>
            <a:r>
              <a:rPr lang="en-US" sz="1200" b="0" i="0" u="none" strike="noStrike" kern="1200" dirty="0">
                <a:solidFill>
                  <a:schemeClr val="tx1"/>
                </a:solidFill>
                <a:effectLst/>
                <a:latin typeface="+mn-lt"/>
                <a:ea typeface="+mn-ea"/>
                <a:cs typeface="+mn-cs"/>
                <a:hlinkClick r:id="rId6"/>
              </a:rPr>
              <a:t>Dehydration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a:rPr>
              <a:t>Anemia</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105</a:t>
            </a:fld>
            <a:endParaRPr lang="ru-RU" dirty="0"/>
          </a:p>
        </p:txBody>
      </p:sp>
    </p:spTree>
    <p:extLst>
      <p:ext uri="{BB962C8B-B14F-4D97-AF65-F5344CB8AC3E}">
        <p14:creationId xmlns:p14="http://schemas.microsoft.com/office/powerpoint/2010/main" val="281056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58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50C2253-C053-4D28-972C-E0FF226F739A}" type="slidenum">
              <a:rPr lang="en-GB" altLang="en-US" smtClean="0">
                <a:latin typeface="Calibri" panose="020F0502020204030204" pitchFamily="34" charset="0"/>
              </a:rPr>
              <a:pPr fontAlgn="base">
                <a:spcBef>
                  <a:spcPct val="0"/>
                </a:spcBef>
                <a:spcAft>
                  <a:spcPct val="0"/>
                </a:spcAft>
              </a:pPr>
              <a:t>20</a:t>
            </a:fld>
            <a:endParaRPr lang="en-GB" altLang="en-US">
              <a:latin typeface="Calibri" panose="020F0502020204030204" pitchFamily="34" charset="0"/>
            </a:endParaRPr>
          </a:p>
        </p:txBody>
      </p:sp>
    </p:spTree>
    <p:extLst>
      <p:ext uri="{BB962C8B-B14F-4D97-AF65-F5344CB8AC3E}">
        <p14:creationId xmlns:p14="http://schemas.microsoft.com/office/powerpoint/2010/main" val="221580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algn="l" rtl="0"/>
            <a:r>
              <a:rPr lang="en-US" dirty="0"/>
              <a:t>Prevention is the key of management of surgical infections. While the risk of developing a post-surgical infection is small, the consequences can be devastating</a:t>
            </a:r>
            <a:r>
              <a:rPr lang="en-US" baseline="0" dirty="0"/>
              <a:t> </a:t>
            </a:r>
            <a:r>
              <a:rPr lang="en-US" dirty="0"/>
              <a:t>Here are some recommendations that you can use to help prevent infection at the time of your surgery.</a:t>
            </a:r>
          </a:p>
          <a:p>
            <a:pPr algn="l" rtl="0"/>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25</a:t>
            </a:fld>
            <a:endParaRPr lang="ar-SA"/>
          </a:p>
        </p:txBody>
      </p:sp>
    </p:spTree>
    <p:extLst>
      <p:ext uri="{BB962C8B-B14F-4D97-AF65-F5344CB8AC3E}">
        <p14:creationId xmlns:p14="http://schemas.microsoft.com/office/powerpoint/2010/main" val="429168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a:t>Patients that develop SSI have twice the mortality and are:</a:t>
            </a:r>
            <a:r>
              <a:rPr lang="en-US" baseline="0" dirty="0"/>
              <a:t> </a:t>
            </a:r>
            <a:r>
              <a:rPr lang="en-US" dirty="0"/>
              <a:t>60% more likely to spend time in ICU</a:t>
            </a:r>
            <a:r>
              <a:rPr lang="en-US" baseline="0" dirty="0"/>
              <a:t> , </a:t>
            </a:r>
            <a:r>
              <a:rPr lang="en-US" dirty="0"/>
              <a:t>5 times more likely to be readmitted</a:t>
            </a:r>
          </a:p>
          <a:p>
            <a:pPr algn="l" rtl="0"/>
            <a:r>
              <a:rPr lang="en-US" dirty="0"/>
              <a:t>SSI increases length of stay in hospital by an average of 7.5 days , cost effective</a:t>
            </a:r>
          </a:p>
          <a:p>
            <a:pPr algn="l" rtl="0"/>
            <a:endParaRPr lang="en-US" dirty="0"/>
          </a:p>
          <a:p>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26</a:t>
            </a:fld>
            <a:endParaRPr lang="ar-SA"/>
          </a:p>
        </p:txBody>
      </p:sp>
    </p:spTree>
    <p:extLst>
      <p:ext uri="{BB962C8B-B14F-4D97-AF65-F5344CB8AC3E}">
        <p14:creationId xmlns:p14="http://schemas.microsoft.com/office/powerpoint/2010/main" val="90429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algn="l" rtl="0"/>
            <a:r>
              <a:rPr lang="en-US" sz="1200" b="1" dirty="0">
                <a:solidFill>
                  <a:schemeClr val="tx1"/>
                </a:solidFill>
                <a:effectLst>
                  <a:outerShdw blurRad="38100" dist="38100" dir="2700000" algn="tl">
                    <a:srgbClr val="000000">
                      <a:alpha val="43137"/>
                    </a:srgbClr>
                  </a:outerShdw>
                </a:effectLst>
              </a:rPr>
              <a:t>The majority of surgical site infections are preventable. </a:t>
            </a:r>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28</a:t>
            </a:fld>
            <a:endParaRPr lang="ar-SA"/>
          </a:p>
        </p:txBody>
      </p:sp>
    </p:spTree>
    <p:extLst>
      <p:ext uri="{BB962C8B-B14F-4D97-AF65-F5344CB8AC3E}">
        <p14:creationId xmlns:p14="http://schemas.microsoft.com/office/powerpoint/2010/main" val="126296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dirty="0"/>
          </a:p>
        </p:txBody>
      </p:sp>
      <p:sp>
        <p:nvSpPr>
          <p:cNvPr id="4" name="Slide Number Placeholder 3"/>
          <p:cNvSpPr>
            <a:spLocks noGrp="1"/>
          </p:cNvSpPr>
          <p:nvPr>
            <p:ph type="sldNum" sz="quarter" idx="10"/>
          </p:nvPr>
        </p:nvSpPr>
        <p:spPr/>
        <p:txBody>
          <a:bodyPr/>
          <a:lstStyle/>
          <a:p>
            <a:fld id="{9E197CF1-4C24-4715-BAAB-A765E6C249BF}" type="slidenum">
              <a:rPr lang="ar-KW" smtClean="0"/>
              <a:pPr/>
              <a:t>33</a:t>
            </a:fld>
            <a:endParaRPr lang="ar-KW"/>
          </a:p>
        </p:txBody>
      </p:sp>
    </p:spTree>
    <p:extLst>
      <p:ext uri="{BB962C8B-B14F-4D97-AF65-F5344CB8AC3E}">
        <p14:creationId xmlns:p14="http://schemas.microsoft.com/office/powerpoint/2010/main" val="2090443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شريحة عنوان">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ar-SA"/>
              <a:t>انقر لتحرير نمط العنوان الرئيسي</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1B8ABB09-4A1D-463E-8065-109CC2B7EFAA}" type="datetimeFigureOut">
              <a:rPr lang="ar-SA" smtClean="0"/>
              <a:pPr/>
              <a:t>9 ربيع الأول، 1443</a:t>
            </a:fld>
            <a:endParaRPr lang="ar-SA"/>
          </a:p>
        </p:txBody>
      </p:sp>
      <p:sp>
        <p:nvSpPr>
          <p:cNvPr id="5" name="Footer Placeholder 4"/>
          <p:cNvSpPr>
            <a:spLocks noGrp="1"/>
          </p:cNvSpPr>
          <p:nvPr>
            <p:ph type="ftr" sz="quarter" idx="11"/>
          </p:nvPr>
        </p:nvSpPr>
        <p:spPr>
          <a:xfrm>
            <a:off x="1565393" y="5357593"/>
            <a:ext cx="6713127" cy="365125"/>
          </a:xfrm>
        </p:spPr>
        <p:txBody>
          <a:bodyPr/>
          <a:lstStyle/>
          <a:p>
            <a:endParaRPr lang="ar-SA"/>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0B34F065-1154-456A-91E3-76DE8E75E17B}" type="slidenum">
              <a:rPr lang="ar-SA" smtClean="0"/>
              <a:pPr/>
              <a:t>‹#›</a:t>
            </a:fld>
            <a:endParaRPr lang="ar-SA"/>
          </a:p>
        </p:txBody>
      </p:sp>
    </p:spTree>
    <p:extLst>
      <p:ext uri="{BB962C8B-B14F-4D97-AF65-F5344CB8AC3E}">
        <p14:creationId xmlns:p14="http://schemas.microsoft.com/office/powerpoint/2010/main" val="388897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pPr/>
              <a:t>9 ربيع الأول، 1443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854670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pPr/>
              <a:t>9 ربيع الأول، 1443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405594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 id="2147483675" r:id="rId20"/>
    <p:sldLayoutId id="2147483676" r:id="rId21"/>
    <p:sldLayoutId id="2147483677" r:id="rId22"/>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8.jfif"/><Relationship Id="rId2" Type="http://schemas.openxmlformats.org/officeDocument/2006/relationships/hyperlink" Target="http://emedicine.medscape.com/article/1054438-overview"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20.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19.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hyperlink" Target="https://www.healthline.com/health/how-to-get-rid-of-old-scars"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8.png"/><Relationship Id="rId4" Type="http://schemas.openxmlformats.org/officeDocument/2006/relationships/notesSlide" Target="../notesSlides/notesSlide2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ctrTitle"/>
          </p:nvPr>
        </p:nvSpPr>
        <p:spPr>
          <a:xfrm>
            <a:off x="1925638" y="881063"/>
            <a:ext cx="8340725" cy="1646237"/>
          </a:xfrm>
        </p:spPr>
        <p:txBody>
          <a:bodyPr/>
          <a:lstStyle/>
          <a:p>
            <a:pPr eaLnBrk="1" hangingPunct="1"/>
            <a:r>
              <a:rPr lang="en-US" altLang="en-US" sz="6000" b="1"/>
              <a:t>Surgical Site Infection</a:t>
            </a:r>
          </a:p>
        </p:txBody>
      </p:sp>
      <p:sp>
        <p:nvSpPr>
          <p:cNvPr id="3" name="Subtitle 2"/>
          <p:cNvSpPr>
            <a:spLocks noGrp="1"/>
          </p:cNvSpPr>
          <p:nvPr>
            <p:ph type="subTitle" idx="1"/>
          </p:nvPr>
        </p:nvSpPr>
        <p:spPr>
          <a:xfrm>
            <a:off x="2311400" y="2863850"/>
            <a:ext cx="8824913" cy="2935288"/>
          </a:xfrm>
        </p:spPr>
        <p:txBody>
          <a:bodyPr rtlCol="0">
            <a:normAutofit/>
          </a:bodyPr>
          <a:lstStyle/>
          <a:p>
            <a:pPr eaLnBrk="1" fontAlgn="auto" hangingPunct="1">
              <a:spcAft>
                <a:spcPts val="0"/>
              </a:spcAft>
              <a:buFont typeface="Wingdings 3" charset="2"/>
              <a:buNone/>
              <a:defRPr/>
            </a:pPr>
            <a:r>
              <a:rPr lang="en-US" sz="3200" dirty="0"/>
              <a:t>Supervised by: Dr. </a:t>
            </a:r>
            <a:r>
              <a:rPr lang="en-US" sz="3200" dirty="0" err="1"/>
              <a:t>sa’ad</a:t>
            </a:r>
            <a:r>
              <a:rPr lang="en-US" sz="3200" dirty="0"/>
              <a:t> </a:t>
            </a:r>
            <a:r>
              <a:rPr lang="en-US" sz="3200" dirty="0" err="1"/>
              <a:t>alazzawi</a:t>
            </a:r>
            <a:endParaRPr lang="en-US" sz="3200" dirty="0"/>
          </a:p>
          <a:p>
            <a:pPr eaLnBrk="1" fontAlgn="auto" hangingPunct="1">
              <a:spcAft>
                <a:spcPts val="0"/>
              </a:spcAft>
              <a:buFont typeface="Wingdings 3" charset="2"/>
              <a:buNone/>
              <a:defRPr/>
            </a:pPr>
            <a:endParaRPr lang="en-US" sz="3200" dirty="0"/>
          </a:p>
          <a:p>
            <a:pPr eaLnBrk="1" fontAlgn="auto" hangingPunct="1">
              <a:spcAft>
                <a:spcPts val="0"/>
              </a:spcAft>
              <a:buFont typeface="Wingdings 3" charset="2"/>
              <a:buNone/>
              <a:defRPr/>
            </a:pPr>
            <a:r>
              <a:rPr lang="en-US" sz="3200" dirty="0" err="1"/>
              <a:t>Muneeb</a:t>
            </a:r>
            <a:r>
              <a:rPr lang="en-US" sz="3200" dirty="0"/>
              <a:t> abu </a:t>
            </a:r>
            <a:r>
              <a:rPr lang="en-US" sz="3200" dirty="0" err="1"/>
              <a:t>roqyah</a:t>
            </a:r>
            <a:endParaRPr lang="en-US" sz="3200" dirty="0"/>
          </a:p>
          <a:p>
            <a:pPr eaLnBrk="1" fontAlgn="auto" hangingPunct="1">
              <a:spcAft>
                <a:spcPts val="0"/>
              </a:spcAft>
              <a:buFont typeface="Wingdings 3" charset="2"/>
              <a:buNone/>
              <a:defRPr/>
            </a:pPr>
            <a:r>
              <a:rPr lang="en-US" sz="3200" dirty="0" err="1"/>
              <a:t>Sjood</a:t>
            </a:r>
            <a:r>
              <a:rPr lang="en-US" sz="3200" dirty="0"/>
              <a:t> </a:t>
            </a:r>
            <a:r>
              <a:rPr lang="en-US" sz="3200" dirty="0" err="1"/>
              <a:t>alma’itah</a:t>
            </a:r>
            <a:endParaRPr lang="en-US" sz="3200" dirty="0"/>
          </a:p>
          <a:p>
            <a:pPr eaLnBrk="1" fontAlgn="auto" hangingPunct="1">
              <a:spcAft>
                <a:spcPts val="0"/>
              </a:spcAft>
              <a:buFont typeface="Wingdings 3" charset="2"/>
              <a:buNone/>
              <a:defRPr/>
            </a:pPr>
            <a:r>
              <a:rPr lang="en-US" sz="3200" dirty="0"/>
              <a:t>Ahmad abu ghonmi</a:t>
            </a:r>
          </a:p>
          <a:p>
            <a:pPr eaLnBrk="1" fontAlgn="auto" hangingPunct="1">
              <a:spcAft>
                <a:spcPts val="0"/>
              </a:spcAft>
              <a:buFont typeface="Wingdings 3" charset="2"/>
              <a:buNone/>
              <a:defRPr/>
            </a:pPr>
            <a:r>
              <a:rPr lang="en-US" sz="3200" dirty="0"/>
              <a:t>Ahmad </a:t>
            </a:r>
            <a:r>
              <a:rPr lang="en-US" sz="3200" dirty="0" err="1"/>
              <a:t>alma’asfeh</a:t>
            </a:r>
            <a:endParaRPr lang="en-US" sz="3200" dirty="0"/>
          </a:p>
        </p:txBody>
      </p:sp>
    </p:spTree>
    <p:extLst>
      <p:ext uri="{BB962C8B-B14F-4D97-AF65-F5344CB8AC3E}">
        <p14:creationId xmlns:p14="http://schemas.microsoft.com/office/powerpoint/2010/main" val="302628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7651" name="Content Placeholder 2"/>
          <p:cNvSpPr>
            <a:spLocks noGrp="1" noChangeArrowheads="1"/>
          </p:cNvSpPr>
          <p:nvPr>
            <p:ph idx="1"/>
          </p:nvPr>
        </p:nvSpPr>
        <p:spPr>
          <a:xfrm>
            <a:off x="517525" y="2332038"/>
            <a:ext cx="10972800" cy="4525962"/>
          </a:xfrm>
        </p:spPr>
        <p:txBody>
          <a:bodyPr/>
          <a:lstStyle/>
          <a:p>
            <a:pPr lvl="1" eaLnBrk="1" hangingPunct="1">
              <a:lnSpc>
                <a:spcPct val="80000"/>
              </a:lnSpc>
            </a:pPr>
            <a:endParaRPr lang="en-US" altLang="en-US" sz="2400" b="1"/>
          </a:p>
          <a:p>
            <a:pPr lvl="1" eaLnBrk="1" hangingPunct="1">
              <a:lnSpc>
                <a:spcPct val="80000"/>
              </a:lnSpc>
            </a:pPr>
            <a:r>
              <a:rPr lang="en-US" altLang="en-US" sz="2400" b="1"/>
              <a:t>Infection involves any part of the anatomy in organs and spaces other than the incision, which was opened or manipulated during operation.</a:t>
            </a:r>
          </a:p>
          <a:p>
            <a:pPr lvl="1" eaLnBrk="1" hangingPunct="1">
              <a:lnSpc>
                <a:spcPct val="80000"/>
              </a:lnSpc>
            </a:pPr>
            <a:endParaRPr lang="en-US" altLang="en-US" sz="2400" b="1"/>
          </a:p>
          <a:p>
            <a:pPr lvl="1" eaLnBrk="1" hangingPunct="1">
              <a:lnSpc>
                <a:spcPct val="80000"/>
              </a:lnSpc>
            </a:pPr>
            <a:r>
              <a:rPr lang="en-US" altLang="en-US" sz="2400" b="1"/>
              <a:t>At least 1 of the following: </a:t>
            </a:r>
          </a:p>
          <a:p>
            <a:pPr lvl="2" eaLnBrk="1" hangingPunct="1">
              <a:lnSpc>
                <a:spcPct val="80000"/>
              </a:lnSpc>
            </a:pPr>
            <a:r>
              <a:rPr lang="en-US" altLang="en-US" sz="2000" b="1">
                <a:solidFill>
                  <a:srgbClr val="FF0000"/>
                </a:solidFill>
              </a:rPr>
              <a:t>Purulent drainage </a:t>
            </a:r>
            <a:r>
              <a:rPr lang="en-US" altLang="en-US" sz="2000" b="1"/>
              <a:t>is present from </a:t>
            </a:r>
            <a:r>
              <a:rPr lang="en-US" altLang="en-US" sz="2000" b="1">
                <a:solidFill>
                  <a:srgbClr val="FF0000"/>
                </a:solidFill>
              </a:rPr>
              <a:t>a drain </a:t>
            </a:r>
            <a:r>
              <a:rPr lang="en-US" altLang="en-US" sz="2000" b="1"/>
              <a:t>placed by a stab wound </a:t>
            </a:r>
            <a:r>
              <a:rPr lang="en-US" altLang="en-US" sz="2000" b="1">
                <a:solidFill>
                  <a:srgbClr val="FF0000"/>
                </a:solidFill>
              </a:rPr>
              <a:t>into the organ/space. </a:t>
            </a:r>
          </a:p>
          <a:p>
            <a:pPr lvl="2" eaLnBrk="1" hangingPunct="1">
              <a:lnSpc>
                <a:spcPct val="80000"/>
              </a:lnSpc>
            </a:pPr>
            <a:r>
              <a:rPr lang="en-US" altLang="en-US" sz="2000" b="1">
                <a:solidFill>
                  <a:srgbClr val="FF0000"/>
                </a:solidFill>
              </a:rPr>
              <a:t>Organisms are isolated from the organ/space </a:t>
            </a:r>
            <a:r>
              <a:rPr lang="en-US" altLang="en-US" sz="2000" b="1"/>
              <a:t>by aseptic culturing technique. </a:t>
            </a:r>
          </a:p>
          <a:p>
            <a:pPr lvl="2" eaLnBrk="1" hangingPunct="1">
              <a:lnSpc>
                <a:spcPct val="80000"/>
              </a:lnSpc>
            </a:pPr>
            <a:r>
              <a:rPr lang="en-US" altLang="en-US" sz="2000" b="1">
                <a:solidFill>
                  <a:srgbClr val="FF0000"/>
                </a:solidFill>
              </a:rPr>
              <a:t>An abscess in the organ/space </a:t>
            </a:r>
            <a:r>
              <a:rPr lang="en-US" altLang="en-US" sz="2000" b="1"/>
              <a:t>is identified by direct examination, during reoperation, or by histopathologic or radiologic examination. </a:t>
            </a:r>
          </a:p>
          <a:p>
            <a:pPr lvl="2" eaLnBrk="1" hangingPunct="1">
              <a:lnSpc>
                <a:spcPct val="80000"/>
              </a:lnSpc>
              <a:buFont typeface="Wingdings 3" panose="05040102010807070707" pitchFamily="18" charset="2"/>
              <a:buNone/>
            </a:pPr>
            <a:endParaRPr lang="en-US" altLang="en-US" b="1"/>
          </a:p>
        </p:txBody>
      </p:sp>
      <p:sp>
        <p:nvSpPr>
          <p:cNvPr id="27652" name="Slide Number Placeholder 21"/>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ECC35211-0417-48FF-BFAC-6B025D1D3FAC}" type="slidenum">
              <a:rPr lang="ar-SA" altLang="en-US" smtClean="0">
                <a:solidFill>
                  <a:schemeClr val="bg1"/>
                </a:solidFill>
              </a:rPr>
              <a:pPr fontAlgn="base">
                <a:spcBef>
                  <a:spcPct val="0"/>
                </a:spcBef>
                <a:spcAft>
                  <a:spcPct val="0"/>
                </a:spcAft>
                <a:buClrTx/>
                <a:buSzTx/>
                <a:buFontTx/>
                <a:buNone/>
              </a:pPr>
              <a:t>10</a:t>
            </a:fld>
            <a:endParaRPr lang="en-US" altLang="en-US">
              <a:solidFill>
                <a:schemeClr val="bg1"/>
              </a:solidFill>
            </a:endParaRPr>
          </a:p>
        </p:txBody>
      </p:sp>
    </p:spTree>
    <p:extLst>
      <p:ext uri="{BB962C8B-B14F-4D97-AF65-F5344CB8AC3E}">
        <p14:creationId xmlns:p14="http://schemas.microsoft.com/office/powerpoint/2010/main" val="257082943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100</a:t>
            </a:fld>
            <a:endParaRPr lang="ru-RU" dirty="0"/>
          </a:p>
        </p:txBody>
      </p:sp>
      <p:sp>
        <p:nvSpPr>
          <p:cNvPr id="4" name="Content Placeholder 3"/>
          <p:cNvSpPr>
            <a:spLocks noGrp="1"/>
          </p:cNvSpPr>
          <p:nvPr>
            <p:ph idx="1"/>
          </p:nvPr>
        </p:nvSpPr>
        <p:spPr>
          <a:xfrm>
            <a:off x="2152652" y="2226469"/>
            <a:ext cx="4479377" cy="3263504"/>
          </a:xfrm>
        </p:spPr>
        <p:txBody>
          <a:bodyPr>
            <a:normAutofit/>
          </a:bodyPr>
          <a:lstStyle/>
          <a:p>
            <a:r>
              <a:rPr lang="en-US" sz="2100" dirty="0"/>
              <a:t>large doses of IV penicillin</a:t>
            </a:r>
            <a:endParaRPr lang="en-GB" sz="2100" dirty="0"/>
          </a:p>
          <a:p>
            <a:r>
              <a:rPr lang="en-US" sz="2100" dirty="0"/>
              <a:t>aggressive debridement</a:t>
            </a:r>
            <a:endParaRPr lang="en-GB" sz="2100" dirty="0"/>
          </a:p>
          <a:p>
            <a:r>
              <a:rPr lang="en-US" sz="2100" dirty="0"/>
              <a:t>amputation of the infected limb 	</a:t>
            </a:r>
            <a:br>
              <a:rPr lang="en-US" sz="2100" dirty="0"/>
            </a:br>
            <a:endParaRPr lang="en-US" sz="2100" dirty="0"/>
          </a:p>
        </p:txBody>
      </p:sp>
      <p:sp>
        <p:nvSpPr>
          <p:cNvPr id="5" name="Title 4"/>
          <p:cNvSpPr>
            <a:spLocks noGrp="1"/>
          </p:cNvSpPr>
          <p:nvPr>
            <p:ph type="title"/>
          </p:nvPr>
        </p:nvSpPr>
        <p:spPr/>
        <p:txBody>
          <a:bodyPr/>
          <a:lstStyle/>
          <a:p>
            <a:r>
              <a:rPr lang="en-US" dirty="0"/>
              <a:t>	Gas gangrene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456" y="2316629"/>
            <a:ext cx="3626069" cy="2903237"/>
          </a:xfrm>
          <a:prstGeom prst="rect">
            <a:avLst/>
          </a:prstGeom>
        </p:spPr>
      </p:pic>
      <p:pic>
        <p:nvPicPr>
          <p:cNvPr id="9" name="صورة 9">
            <a:extLst>
              <a:ext uri="{FF2B5EF4-FFF2-40B4-BE49-F238E27FC236}">
                <a16:creationId xmlns:a16="http://schemas.microsoft.com/office/drawing/2014/main" id="{4F37B390-70F1-9A44-AE8B-71DF29C0A9AE}"/>
              </a:ext>
            </a:extLst>
          </p:cNvPr>
          <p:cNvPicPr>
            <a:picLocks noChangeAspect="1"/>
          </p:cNvPicPr>
          <p:nvPr/>
        </p:nvPicPr>
        <p:blipFill>
          <a:blip r:embed="rId4"/>
          <a:stretch>
            <a:fillRect/>
          </a:stretch>
        </p:blipFill>
        <p:spPr>
          <a:xfrm>
            <a:off x="1864222" y="4446554"/>
            <a:ext cx="4767806" cy="1897261"/>
          </a:xfrm>
          <a:prstGeom prst="rect">
            <a:avLst/>
          </a:prstGeom>
        </p:spPr>
      </p:pic>
    </p:spTree>
    <p:extLst>
      <p:ext uri="{BB962C8B-B14F-4D97-AF65-F5344CB8AC3E}">
        <p14:creationId xmlns:p14="http://schemas.microsoft.com/office/powerpoint/2010/main" val="13481204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101</a:t>
            </a:fld>
            <a:endParaRPr lang="ru-RU" dirty="0"/>
          </a:p>
        </p:txBody>
      </p:sp>
      <p:sp>
        <p:nvSpPr>
          <p:cNvPr id="4" name="Content Placeholder 3"/>
          <p:cNvSpPr>
            <a:spLocks noGrp="1"/>
          </p:cNvSpPr>
          <p:nvPr>
            <p:ph idx="1"/>
          </p:nvPr>
        </p:nvSpPr>
        <p:spPr/>
        <p:txBody>
          <a:bodyPr>
            <a:normAutofit/>
          </a:bodyPr>
          <a:lstStyle/>
          <a:p>
            <a:r>
              <a:rPr lang="en-US" sz="2400" dirty="0">
                <a:solidFill>
                  <a:schemeClr val="tx2">
                    <a:lumMod val="50000"/>
                  </a:schemeClr>
                </a:solidFill>
              </a:rPr>
              <a:t>Organisms : mixed microbial flora </a:t>
            </a:r>
          </a:p>
          <a:p>
            <a:r>
              <a:rPr lang="en-US" sz="2400" dirty="0" err="1">
                <a:solidFill>
                  <a:schemeClr val="tx2">
                    <a:lumMod val="50000"/>
                  </a:schemeClr>
                </a:solidFill>
              </a:rPr>
              <a:t>Perdisposing</a:t>
            </a:r>
            <a:r>
              <a:rPr lang="en-US" sz="2400" dirty="0">
                <a:solidFill>
                  <a:schemeClr val="tx2">
                    <a:lumMod val="50000"/>
                  </a:schemeClr>
                </a:solidFill>
              </a:rPr>
              <a:t> factor : </a:t>
            </a:r>
            <a:r>
              <a:rPr lang="en-US" sz="2400" dirty="0" err="1">
                <a:solidFill>
                  <a:schemeClr val="tx2">
                    <a:lumMod val="50000"/>
                  </a:schemeClr>
                </a:solidFill>
              </a:rPr>
              <a:t>immunocopramised</a:t>
            </a:r>
            <a:r>
              <a:rPr lang="en-US" sz="2400" dirty="0">
                <a:solidFill>
                  <a:schemeClr val="tx2">
                    <a:lumMod val="50000"/>
                  </a:schemeClr>
                </a:solidFill>
              </a:rPr>
              <a:t> patient e.g. diabetic patient </a:t>
            </a:r>
          </a:p>
          <a:p>
            <a:endParaRPr lang="en-US" sz="2400" dirty="0">
              <a:solidFill>
                <a:schemeClr val="tx2">
                  <a:lumMod val="50000"/>
                </a:schemeClr>
              </a:solidFill>
            </a:endParaRPr>
          </a:p>
        </p:txBody>
      </p:sp>
      <p:sp>
        <p:nvSpPr>
          <p:cNvPr id="5" name="Title 4"/>
          <p:cNvSpPr>
            <a:spLocks noGrp="1"/>
          </p:cNvSpPr>
          <p:nvPr>
            <p:ph type="title"/>
          </p:nvPr>
        </p:nvSpPr>
        <p:spPr/>
        <p:txBody>
          <a:bodyPr/>
          <a:lstStyle/>
          <a:p>
            <a:r>
              <a:rPr lang="en-US" dirty="0"/>
              <a:t>Necrotizing fasciitis</a:t>
            </a:r>
          </a:p>
        </p:txBody>
      </p:sp>
    </p:spTree>
    <p:extLst>
      <p:ext uri="{BB962C8B-B14F-4D97-AF65-F5344CB8AC3E}">
        <p14:creationId xmlns:p14="http://schemas.microsoft.com/office/powerpoint/2010/main" val="20743758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102</a:t>
            </a:fld>
            <a:endParaRPr lang="ru-RU" dirty="0"/>
          </a:p>
        </p:txBody>
      </p:sp>
      <p:sp>
        <p:nvSpPr>
          <p:cNvPr id="4" name="Content Placeholder 3"/>
          <p:cNvSpPr>
            <a:spLocks noGrp="1"/>
          </p:cNvSpPr>
          <p:nvPr>
            <p:ph idx="1"/>
          </p:nvPr>
        </p:nvSpPr>
        <p:spPr>
          <a:xfrm>
            <a:off x="838200" y="1825625"/>
            <a:ext cx="7717221" cy="4351338"/>
          </a:xfrm>
        </p:spPr>
        <p:txBody>
          <a:bodyPr>
            <a:normAutofit/>
          </a:bodyPr>
          <a:lstStyle/>
          <a:p>
            <a:r>
              <a:rPr lang="en-US" sz="2400" dirty="0"/>
              <a:t>Broad-spectrum antibiotic therapy must be combined with aggressive circulatory support.</a:t>
            </a:r>
          </a:p>
          <a:p>
            <a:r>
              <a:rPr lang="en-US" sz="2400" dirty="0"/>
              <a:t> Locally, there should be wide excision of necrotic tissue and laying open of affected areas.</a:t>
            </a:r>
          </a:p>
          <a:p>
            <a:r>
              <a:rPr lang="en-US" sz="2400" dirty="0"/>
              <a:t> The debridement may need to be extensive, and patients who survive may need large areas of skin grafting</a:t>
            </a:r>
          </a:p>
        </p:txBody>
      </p:sp>
      <p:sp>
        <p:nvSpPr>
          <p:cNvPr id="5" name="Title 4"/>
          <p:cNvSpPr>
            <a:spLocks noGrp="1"/>
          </p:cNvSpPr>
          <p:nvPr>
            <p:ph type="title"/>
          </p:nvPr>
        </p:nvSpPr>
        <p:spPr/>
        <p:txBody>
          <a:bodyPr>
            <a:normAutofit fontScale="90000"/>
          </a:bodyPr>
          <a:lstStyle/>
          <a:p>
            <a:r>
              <a:rPr lang="en-US" dirty="0"/>
              <a:t>Necrotizing fasciitis</a:t>
            </a:r>
            <a:br>
              <a:rPr lang="en-GB" dirty="0"/>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745" y="2124912"/>
            <a:ext cx="3815255" cy="3672857"/>
          </a:xfrm>
          <a:prstGeom prst="rect">
            <a:avLst/>
          </a:prstGeom>
        </p:spPr>
      </p:pic>
    </p:spTree>
    <p:extLst>
      <p:ext uri="{BB962C8B-B14F-4D97-AF65-F5344CB8AC3E}">
        <p14:creationId xmlns:p14="http://schemas.microsoft.com/office/powerpoint/2010/main" val="21893503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103</a:t>
            </a:fld>
            <a:endParaRPr lang="ru-RU" dirty="0"/>
          </a:p>
        </p:txBody>
      </p:sp>
      <p:sp>
        <p:nvSpPr>
          <p:cNvPr id="4" name="Content Placeholder 3"/>
          <p:cNvSpPr>
            <a:spLocks noGrp="1"/>
          </p:cNvSpPr>
          <p:nvPr>
            <p:ph idx="1"/>
          </p:nvPr>
        </p:nvSpPr>
        <p:spPr>
          <a:xfrm>
            <a:off x="838200" y="1825625"/>
            <a:ext cx="8176708" cy="4351338"/>
          </a:xfrm>
        </p:spPr>
        <p:txBody>
          <a:bodyPr>
            <a:normAutofit fontScale="92500" lnSpcReduction="20000"/>
          </a:bodyPr>
          <a:lstStyle/>
          <a:p>
            <a:r>
              <a:rPr lang="en-US" sz="2400" dirty="0" err="1"/>
              <a:t>polymicrobial</a:t>
            </a:r>
            <a:r>
              <a:rPr lang="en-US" sz="2400" dirty="0"/>
              <a:t> </a:t>
            </a:r>
            <a:r>
              <a:rPr lang="en-US" sz="2400" dirty="0">
                <a:hlinkClick r:id="rId2"/>
              </a:rPr>
              <a:t>necrotizing fasciitis</a:t>
            </a:r>
            <a:r>
              <a:rPr lang="en-US" sz="2400" dirty="0"/>
              <a:t> of the perineal, perianal, or genital areas.</a:t>
            </a:r>
          </a:p>
          <a:p>
            <a:pPr marL="0" indent="0">
              <a:buNone/>
            </a:pPr>
            <a:endParaRPr lang="en-US" sz="2400" dirty="0"/>
          </a:p>
          <a:p>
            <a:r>
              <a:rPr lang="en-US" sz="2800" b="1" u="sng" dirty="0">
                <a:solidFill>
                  <a:schemeClr val="accent3">
                    <a:lumMod val="60000"/>
                    <a:lumOff val="40000"/>
                  </a:schemeClr>
                </a:solidFill>
              </a:rPr>
              <a:t>Comorbid risk</a:t>
            </a:r>
          </a:p>
          <a:p>
            <a:r>
              <a:rPr lang="en-US" sz="2800" dirty="0"/>
              <a:t> Diabetes</a:t>
            </a:r>
          </a:p>
          <a:p>
            <a:r>
              <a:rPr lang="en-US" sz="2400" dirty="0"/>
              <a:t>-Alcohol misuse</a:t>
            </a:r>
          </a:p>
          <a:p>
            <a:r>
              <a:rPr lang="en-US" sz="2400" dirty="0"/>
              <a:t>-Immunosuppression</a:t>
            </a:r>
          </a:p>
          <a:p>
            <a:r>
              <a:rPr lang="en-US" sz="2400" dirty="0"/>
              <a:t>-Chemotherapy</a:t>
            </a:r>
          </a:p>
          <a:p>
            <a:r>
              <a:rPr lang="en-US" sz="2400" dirty="0"/>
              <a:t>-Chronic </a:t>
            </a:r>
            <a:r>
              <a:rPr lang="en-US" sz="2400" dirty="0" err="1"/>
              <a:t>cortiosteroid</a:t>
            </a:r>
            <a:r>
              <a:rPr lang="en-US" sz="2400" dirty="0"/>
              <a:t> use</a:t>
            </a:r>
          </a:p>
          <a:p>
            <a:r>
              <a:rPr lang="en-US" sz="2400" dirty="0"/>
              <a:t>-HIV</a:t>
            </a:r>
          </a:p>
          <a:p>
            <a:r>
              <a:rPr lang="en-US" sz="2400" dirty="0"/>
              <a:t>-</a:t>
            </a:r>
            <a:r>
              <a:rPr lang="en-US" sz="2400" dirty="0" err="1"/>
              <a:t>Leukaemia</a:t>
            </a:r>
            <a:endParaRPr lang="en-US" sz="2400" dirty="0"/>
          </a:p>
          <a:p>
            <a:r>
              <a:rPr lang="en-US" sz="2400" dirty="0"/>
              <a:t>-Liver disease</a:t>
            </a:r>
          </a:p>
          <a:p>
            <a:endParaRPr lang="en-US" sz="2400" dirty="0"/>
          </a:p>
        </p:txBody>
      </p:sp>
      <p:sp>
        <p:nvSpPr>
          <p:cNvPr id="5" name="Title 4"/>
          <p:cNvSpPr>
            <a:spLocks noGrp="1"/>
          </p:cNvSpPr>
          <p:nvPr>
            <p:ph type="title"/>
          </p:nvPr>
        </p:nvSpPr>
        <p:spPr>
          <a:xfrm>
            <a:off x="838200" y="854355"/>
            <a:ext cx="9050518" cy="945498"/>
          </a:xfrm>
        </p:spPr>
        <p:txBody>
          <a:bodyPr>
            <a:normAutofit fontScale="90000"/>
          </a:bodyPr>
          <a:lstStyle/>
          <a:p>
            <a:r>
              <a:rPr lang="en-US" b="0" dirty="0"/>
              <a:t>Fournier Gangrene</a:t>
            </a:r>
            <a:br>
              <a:rPr lang="en-US" b="0" dirty="0"/>
            </a:br>
            <a:br>
              <a:rPr lang="en-US" b="0"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96" y="2675796"/>
            <a:ext cx="4037704" cy="3735762"/>
          </a:xfrm>
          <a:prstGeom prst="rect">
            <a:avLst/>
          </a:prstGeom>
        </p:spPr>
      </p:pic>
    </p:spTree>
    <p:extLst>
      <p:ext uri="{BB962C8B-B14F-4D97-AF65-F5344CB8AC3E}">
        <p14:creationId xmlns:p14="http://schemas.microsoft.com/office/powerpoint/2010/main" val="25589280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104</a:t>
            </a:fld>
            <a:endParaRPr lang="ru-RU" dirty="0"/>
          </a:p>
        </p:txBody>
      </p:sp>
      <p:sp>
        <p:nvSpPr>
          <p:cNvPr id="5" name="Title 4"/>
          <p:cNvSpPr>
            <a:spLocks noGrp="1"/>
          </p:cNvSpPr>
          <p:nvPr>
            <p:ph type="title"/>
          </p:nvPr>
        </p:nvSpPr>
        <p:spPr/>
        <p:txBody>
          <a:bodyPr>
            <a:normAutofit fontScale="90000"/>
          </a:bodyPr>
          <a:lstStyle/>
          <a:p>
            <a:r>
              <a:rPr lang="en-US" dirty="0"/>
              <a:t> </a:t>
            </a:r>
            <a:r>
              <a:rPr lang="en-US" dirty="0" err="1"/>
              <a:t>Aetiology</a:t>
            </a:r>
            <a:r>
              <a:rPr lang="en-US" dirty="0"/>
              <a:t> of Fournier's gangrene</a:t>
            </a:r>
            <a:br>
              <a:rPr lang="en-US" dirty="0"/>
            </a:br>
            <a:endParaRPr lang="en-US" dirty="0"/>
          </a:p>
        </p:txBody>
      </p:sp>
      <p:sp>
        <p:nvSpPr>
          <p:cNvPr id="6" name="Rounded Rectangle 5"/>
          <p:cNvSpPr/>
          <p:nvPr/>
        </p:nvSpPr>
        <p:spPr>
          <a:xfrm>
            <a:off x="134557" y="1825624"/>
            <a:ext cx="3200313" cy="464192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Urogenital: </a:t>
            </a:r>
          </a:p>
          <a:p>
            <a:r>
              <a:rPr lang="en-US" sz="2800" dirty="0"/>
              <a:t>Urethral stricture</a:t>
            </a:r>
          </a:p>
          <a:p>
            <a:r>
              <a:rPr lang="en-US" sz="2800" dirty="0"/>
              <a:t>Indwelling catheter</a:t>
            </a:r>
          </a:p>
          <a:p>
            <a:r>
              <a:rPr lang="en-US" sz="2800" dirty="0"/>
              <a:t>Traumatic </a:t>
            </a:r>
            <a:r>
              <a:rPr lang="en-US" sz="2800" dirty="0" err="1"/>
              <a:t>catheterisation</a:t>
            </a:r>
            <a:endParaRPr lang="en-US" sz="2800" dirty="0"/>
          </a:p>
          <a:p>
            <a:r>
              <a:rPr lang="en-US" sz="2800" dirty="0"/>
              <a:t>Urethral calculi</a:t>
            </a:r>
          </a:p>
          <a:p>
            <a:r>
              <a:rPr lang="en-US" sz="2800" dirty="0"/>
              <a:t>Prostatic biopsy</a:t>
            </a:r>
          </a:p>
          <a:p>
            <a:r>
              <a:rPr lang="en-US" sz="2800" dirty="0"/>
              <a:t>Vasectomy</a:t>
            </a:r>
          </a:p>
        </p:txBody>
      </p:sp>
      <p:sp>
        <p:nvSpPr>
          <p:cNvPr id="7" name="Rounded Rectangle 6"/>
          <p:cNvSpPr/>
          <p:nvPr/>
        </p:nvSpPr>
        <p:spPr>
          <a:xfrm>
            <a:off x="3915785" y="1825624"/>
            <a:ext cx="3808206" cy="464192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Anorectal</a:t>
            </a:r>
          </a:p>
          <a:p>
            <a:r>
              <a:rPr lang="en-US" sz="2800" dirty="0"/>
              <a:t>Perianal abscess</a:t>
            </a:r>
          </a:p>
          <a:p>
            <a:r>
              <a:rPr lang="en-US" sz="2800" dirty="0"/>
              <a:t>Rectal biopsy</a:t>
            </a:r>
          </a:p>
          <a:p>
            <a:r>
              <a:rPr lang="en-US" sz="2800" dirty="0"/>
              <a:t>Anal dilatation</a:t>
            </a:r>
          </a:p>
          <a:p>
            <a:r>
              <a:rPr lang="en-US" sz="2800" dirty="0" err="1"/>
              <a:t>Haemorrhoidectomy</a:t>
            </a:r>
            <a:endParaRPr lang="en-US" sz="2800" dirty="0"/>
          </a:p>
          <a:p>
            <a:r>
              <a:rPr lang="en-US" sz="2800" dirty="0" err="1"/>
              <a:t>Rectosigmoid</a:t>
            </a:r>
            <a:r>
              <a:rPr lang="en-US" sz="2800" dirty="0"/>
              <a:t> malignancy</a:t>
            </a:r>
          </a:p>
          <a:p>
            <a:r>
              <a:rPr lang="en-US" sz="2800" dirty="0"/>
              <a:t>Appendicitis</a:t>
            </a:r>
          </a:p>
          <a:p>
            <a:r>
              <a:rPr lang="en-US" sz="2800" dirty="0"/>
              <a:t>Diverticulitis</a:t>
            </a:r>
          </a:p>
        </p:txBody>
      </p:sp>
      <p:sp>
        <p:nvSpPr>
          <p:cNvPr id="8" name="Rounded Rectangle 7"/>
          <p:cNvSpPr/>
          <p:nvPr/>
        </p:nvSpPr>
        <p:spPr>
          <a:xfrm>
            <a:off x="8304906" y="1771835"/>
            <a:ext cx="3345626" cy="469571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Gynaecological</a:t>
            </a:r>
          </a:p>
          <a:p>
            <a:r>
              <a:rPr lang="en-US" sz="2800" dirty="0"/>
              <a:t>Infected Bartholin's gland</a:t>
            </a:r>
          </a:p>
          <a:p>
            <a:r>
              <a:rPr lang="en-US" sz="2800" dirty="0"/>
              <a:t>Septic abortion</a:t>
            </a:r>
          </a:p>
          <a:p>
            <a:r>
              <a:rPr lang="en-US" sz="2800" dirty="0"/>
              <a:t>Episiotomy wound</a:t>
            </a:r>
          </a:p>
          <a:p>
            <a:r>
              <a:rPr lang="en-US" sz="2800" dirty="0"/>
              <a:t>Coital injury</a:t>
            </a:r>
          </a:p>
          <a:p>
            <a:r>
              <a:rPr lang="en-US" sz="2800" dirty="0"/>
              <a:t>Genital mutilation</a:t>
            </a:r>
          </a:p>
          <a:p>
            <a:endParaRPr lang="en-US" sz="2800" dirty="0"/>
          </a:p>
        </p:txBody>
      </p:sp>
    </p:spTree>
    <p:extLst>
      <p:ext uri="{BB962C8B-B14F-4D97-AF65-F5344CB8AC3E}">
        <p14:creationId xmlns:p14="http://schemas.microsoft.com/office/powerpoint/2010/main" val="24041956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105</a:t>
            </a:fld>
            <a:endParaRPr lang="ru-RU" dirty="0"/>
          </a:p>
        </p:txBody>
      </p:sp>
      <p:sp>
        <p:nvSpPr>
          <p:cNvPr id="4" name="Content Placeholder 3"/>
          <p:cNvSpPr>
            <a:spLocks noGrp="1"/>
          </p:cNvSpPr>
          <p:nvPr>
            <p:ph idx="1"/>
          </p:nvPr>
        </p:nvSpPr>
        <p:spPr/>
        <p:txBody>
          <a:bodyPr>
            <a:normAutofit/>
          </a:bodyPr>
          <a:lstStyle/>
          <a:p>
            <a:pPr algn="ctr"/>
            <a:r>
              <a:rPr lang="en-US" sz="2400" u="sng" dirty="0">
                <a:solidFill>
                  <a:schemeClr val="accent3">
                    <a:lumMod val="60000"/>
                    <a:lumOff val="40000"/>
                  </a:schemeClr>
                </a:solidFill>
              </a:rPr>
              <a:t>History</a:t>
            </a:r>
          </a:p>
          <a:p>
            <a:r>
              <a:rPr lang="en-US" sz="2400" dirty="0"/>
              <a:t>- fever </a:t>
            </a:r>
          </a:p>
          <a:p>
            <a:r>
              <a:rPr lang="en-US" sz="2400" dirty="0"/>
              <a:t>- Intense genital pain and tenderness that is usually associated with edema of the overlying skin; pruritus may also be present</a:t>
            </a:r>
          </a:p>
          <a:p>
            <a:r>
              <a:rPr lang="en-US" sz="2400" dirty="0"/>
              <a:t>- erythema of the overlying skin</a:t>
            </a:r>
          </a:p>
          <a:p>
            <a:r>
              <a:rPr lang="en-US" sz="2400" dirty="0"/>
              <a:t>- Dusky appearance of the overlying skin; subcutaneous crepitation</a:t>
            </a:r>
          </a:p>
          <a:p>
            <a:r>
              <a:rPr lang="en-US" sz="2400" dirty="0"/>
              <a:t>- Obvious gangrene of a portion of the genitalia; purulent drainage from wounds</a:t>
            </a:r>
          </a:p>
          <a:p>
            <a:pPr marL="0" indent="0">
              <a:buNone/>
            </a:pPr>
            <a:endParaRPr lang="en-US" sz="2400" dirty="0"/>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35218945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106</a:t>
            </a:fld>
            <a:endParaRPr lang="ru-RU" dirty="0"/>
          </a:p>
        </p:txBody>
      </p:sp>
      <p:sp>
        <p:nvSpPr>
          <p:cNvPr id="4" name="Content Placeholder 3"/>
          <p:cNvSpPr>
            <a:spLocks noGrp="1"/>
          </p:cNvSpPr>
          <p:nvPr>
            <p:ph idx="1"/>
          </p:nvPr>
        </p:nvSpPr>
        <p:spPr/>
        <p:txBody>
          <a:bodyPr>
            <a:normAutofit/>
          </a:bodyPr>
          <a:lstStyle/>
          <a:p>
            <a:r>
              <a:rPr lang="en-US" sz="2800" dirty="0"/>
              <a:t>the definitive diagnosis of Fournier gangrene is provided by examination with the patient under anesthesia followed by incision into the area of greatest clinical concern. If frankly gangrenous tissue is found or purulence is drained, the diagnosis of Fournier gangrene is established</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523177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107</a:t>
            </a:fld>
            <a:endParaRPr lang="ru-RU" dirty="0"/>
          </a:p>
        </p:txBody>
      </p:sp>
      <p:sp>
        <p:nvSpPr>
          <p:cNvPr id="4" name="Content Placeholder 3"/>
          <p:cNvSpPr>
            <a:spLocks noGrp="1"/>
          </p:cNvSpPr>
          <p:nvPr>
            <p:ph idx="1"/>
          </p:nvPr>
        </p:nvSpPr>
        <p:spPr/>
        <p:txBody>
          <a:bodyPr>
            <a:noAutofit/>
          </a:bodyPr>
          <a:lstStyle/>
          <a:p>
            <a:r>
              <a:rPr lang="en-US" sz="2000" dirty="0"/>
              <a:t>aggressive resuscitation</a:t>
            </a:r>
          </a:p>
          <a:p>
            <a:r>
              <a:rPr lang="en-US" sz="2000" dirty="0"/>
              <a:t>Provide airway management if indicated, give supplemental oxygen.</a:t>
            </a:r>
          </a:p>
          <a:p>
            <a:r>
              <a:rPr lang="en-US" sz="2000" dirty="0"/>
              <a:t>broad-spectrum antibiotics</a:t>
            </a:r>
          </a:p>
          <a:p>
            <a:r>
              <a:rPr lang="en-US" sz="2000" dirty="0"/>
              <a:t>Surgery to remove the dead and dying tissue and to confirm the diagnosis.</a:t>
            </a:r>
          </a:p>
          <a:p>
            <a:r>
              <a:rPr lang="en-US" sz="2000" dirty="0"/>
              <a:t>Reconstruction : Primary closure of the skin, if possible</a:t>
            </a:r>
          </a:p>
          <a:p>
            <a:pPr marL="0" indent="0">
              <a:buNone/>
            </a:pPr>
            <a:r>
              <a:rPr lang="en-US" sz="2000" dirty="0"/>
              <a:t>                              Local skin flap coverage</a:t>
            </a:r>
          </a:p>
          <a:p>
            <a:r>
              <a:rPr lang="en-US" sz="2000" dirty="0"/>
              <a:t>                          Split-thickness skin graft</a:t>
            </a:r>
          </a:p>
          <a:p>
            <a:r>
              <a:rPr lang="en-US" sz="2000" dirty="0"/>
              <a:t>                           Muscular flaps, which are used to fill a cavity (</a:t>
            </a:r>
            <a:r>
              <a:rPr lang="en-US" sz="2000" dirty="0" err="1"/>
              <a:t>eg</a:t>
            </a:r>
            <a:r>
              <a:rPr lang="en-US" sz="2000" dirty="0"/>
              <a:t>, </a:t>
            </a:r>
            <a:r>
              <a:rPr lang="en-US" sz="2000" dirty="0" err="1"/>
              <a:t>ischiorectal</a:t>
            </a:r>
            <a:r>
              <a:rPr lang="en-US" sz="2000" dirty="0"/>
              <a:t> space)</a:t>
            </a:r>
          </a:p>
          <a:p>
            <a:endParaRPr lang="en-US" sz="2000" dirty="0"/>
          </a:p>
          <a:p>
            <a:br>
              <a:rPr lang="en-US" sz="2000" dirty="0"/>
            </a:br>
            <a:br>
              <a:rPr lang="en-US" sz="2000" dirty="0"/>
            </a:br>
            <a:endParaRPr lang="en-US" sz="2000" dirty="0"/>
          </a:p>
        </p:txBody>
      </p:sp>
      <p:sp>
        <p:nvSpPr>
          <p:cNvPr id="5" name="Title 4"/>
          <p:cNvSpPr>
            <a:spLocks noGrp="1"/>
          </p:cNvSpPr>
          <p:nvPr>
            <p:ph type="title"/>
          </p:nvPr>
        </p:nvSpPr>
        <p:spPr/>
        <p:txBody>
          <a:bodyPr/>
          <a:lstStyle/>
          <a:p>
            <a:r>
              <a:rPr lang="en-US" dirty="0"/>
              <a:t>Treatment </a:t>
            </a:r>
          </a:p>
        </p:txBody>
      </p:sp>
    </p:spTree>
    <p:extLst>
      <p:ext uri="{BB962C8B-B14F-4D97-AF65-F5344CB8AC3E}">
        <p14:creationId xmlns:p14="http://schemas.microsoft.com/office/powerpoint/2010/main" val="42157462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108</a:t>
            </a:fld>
            <a:endParaRPr lang="ru-RU" dirty="0"/>
          </a:p>
        </p:txBody>
      </p:sp>
      <p:sp>
        <p:nvSpPr>
          <p:cNvPr id="4" name="Content Placeholder 3"/>
          <p:cNvSpPr>
            <a:spLocks noGrp="1"/>
          </p:cNvSpPr>
          <p:nvPr>
            <p:ph idx="1"/>
          </p:nvPr>
        </p:nvSpPr>
        <p:spPr/>
        <p:txBody>
          <a:bodyPr>
            <a:normAutofit/>
          </a:bodyPr>
          <a:lstStyle/>
          <a:p>
            <a:r>
              <a:rPr lang="en-US" sz="3200" dirty="0"/>
              <a:t>Bailey &amp; Love’s , 27th EDITION</a:t>
            </a:r>
          </a:p>
          <a:p>
            <a:endParaRPr lang="en-US" sz="3200" dirty="0"/>
          </a:p>
          <a:p>
            <a:r>
              <a:rPr lang="en-US" sz="3200" dirty="0" err="1"/>
              <a:t>Schwartzs</a:t>
            </a:r>
            <a:r>
              <a:rPr lang="en-US" sz="3200" dirty="0"/>
              <a:t>-Principles-of-Surgery-Tenth-Edition.</a:t>
            </a:r>
          </a:p>
        </p:txBody>
      </p:sp>
      <p:sp>
        <p:nvSpPr>
          <p:cNvPr id="5" name="Title 4"/>
          <p:cNvSpPr>
            <a:spLocks noGrp="1"/>
          </p:cNvSpPr>
          <p:nvPr>
            <p:ph type="title"/>
          </p:nvPr>
        </p:nvSpPr>
        <p:spPr/>
        <p:txBody>
          <a:bodyPr/>
          <a:lstStyle/>
          <a:p>
            <a:r>
              <a:rPr lang="en-US" dirty="0"/>
              <a:t>references </a:t>
            </a:r>
          </a:p>
        </p:txBody>
      </p:sp>
    </p:spTree>
    <p:extLst>
      <p:ext uri="{BB962C8B-B14F-4D97-AF65-F5344CB8AC3E}">
        <p14:creationId xmlns:p14="http://schemas.microsoft.com/office/powerpoint/2010/main" val="56597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3ABF4-5338-4336-A889-35BF4A852971}"/>
              </a:ext>
            </a:extLst>
          </p:cNvPr>
          <p:cNvSpPr>
            <a:spLocks noGrp="1"/>
          </p:cNvSpPr>
          <p:nvPr>
            <p:ph type="title"/>
          </p:nvPr>
        </p:nvSpPr>
        <p:spPr/>
        <p:txBody>
          <a:bodyPr/>
          <a:lstStyle/>
          <a:p>
            <a:r>
              <a:rPr lang="en-GB" dirty="0"/>
              <a:t>Surgical wound classification </a:t>
            </a:r>
          </a:p>
        </p:txBody>
      </p:sp>
      <p:sp>
        <p:nvSpPr>
          <p:cNvPr id="6" name="Content Placeholder 5">
            <a:extLst>
              <a:ext uri="{FF2B5EF4-FFF2-40B4-BE49-F238E27FC236}">
                <a16:creationId xmlns:a16="http://schemas.microsoft.com/office/drawing/2014/main" id="{9430D1EA-F71A-4C92-A5F3-E23CBABC7492}"/>
              </a:ext>
            </a:extLst>
          </p:cNvPr>
          <p:cNvSpPr>
            <a:spLocks noGrp="1"/>
          </p:cNvSpPr>
          <p:nvPr>
            <p:ph idx="1"/>
          </p:nvPr>
        </p:nvSpPr>
        <p:spPr/>
        <p:txBody>
          <a:bodyPr>
            <a:normAutofit fontScale="70000" lnSpcReduction="20000"/>
          </a:bodyPr>
          <a:lstStyle/>
          <a:p>
            <a:r>
              <a:rPr lang="en-GB" b="1" dirty="0">
                <a:solidFill>
                  <a:srgbClr val="FF0000"/>
                </a:solidFill>
              </a:rPr>
              <a:t>1- Uninfected </a:t>
            </a:r>
          </a:p>
          <a:p>
            <a:r>
              <a:rPr lang="en-GB" b="1" dirty="0">
                <a:solidFill>
                  <a:srgbClr val="FF0000"/>
                </a:solidFill>
              </a:rPr>
              <a:t>2- No inflammation </a:t>
            </a:r>
          </a:p>
          <a:p>
            <a:r>
              <a:rPr lang="en-GB" b="1" dirty="0">
                <a:solidFill>
                  <a:srgbClr val="FF0000"/>
                </a:solidFill>
              </a:rPr>
              <a:t>3- Primary closure </a:t>
            </a:r>
          </a:p>
          <a:p>
            <a:r>
              <a:rPr lang="en-GB" b="1" dirty="0">
                <a:solidFill>
                  <a:srgbClr val="FF0000"/>
                </a:solidFill>
              </a:rPr>
              <a:t>4- Closed drainage </a:t>
            </a:r>
          </a:p>
          <a:p>
            <a:r>
              <a:rPr lang="en-GB" b="1" dirty="0">
                <a:solidFill>
                  <a:srgbClr val="FF0000"/>
                </a:solidFill>
              </a:rPr>
              <a:t>5- No epithelial tract </a:t>
            </a:r>
          </a:p>
          <a:p>
            <a:r>
              <a:rPr lang="en-GB" b="1" dirty="0">
                <a:solidFill>
                  <a:srgbClr val="FF0000"/>
                </a:solidFill>
              </a:rPr>
              <a:t>6- No break technique </a:t>
            </a:r>
          </a:p>
          <a:p>
            <a:pPr marL="0" indent="0">
              <a:buNone/>
            </a:pPr>
            <a:endParaRPr lang="en-GB" b="1" dirty="0">
              <a:solidFill>
                <a:srgbClr val="FF0000"/>
              </a:solidFill>
            </a:endParaRPr>
          </a:p>
          <a:p>
            <a:endParaRPr lang="en-GB" b="1" dirty="0">
              <a:solidFill>
                <a:srgbClr val="FF0000"/>
              </a:solidFill>
            </a:endParaRPr>
          </a:p>
          <a:p>
            <a:r>
              <a:rPr lang="en-GB" b="1" dirty="0">
                <a:solidFill>
                  <a:schemeClr val="tx2">
                    <a:lumMod val="50000"/>
                  </a:schemeClr>
                </a:solidFill>
              </a:rPr>
              <a:t>Example : Mastectomy , herniorrhaphy </a:t>
            </a:r>
          </a:p>
          <a:p>
            <a:pPr marL="0" indent="0">
              <a:buNone/>
            </a:pPr>
            <a:r>
              <a:rPr lang="en-GB" b="1" dirty="0">
                <a:solidFill>
                  <a:schemeClr val="tx2">
                    <a:lumMod val="50000"/>
                  </a:schemeClr>
                </a:solidFill>
              </a:rPr>
              <a:t>  thyroidectomy , Splenectomy </a:t>
            </a:r>
          </a:p>
          <a:p>
            <a:pPr marL="0" indent="0">
              <a:buNone/>
            </a:pPr>
            <a:endParaRPr lang="en-GB" b="1" dirty="0">
              <a:solidFill>
                <a:schemeClr val="tx2">
                  <a:lumMod val="50000"/>
                </a:schemeClr>
              </a:solidFill>
            </a:endParaRPr>
          </a:p>
          <a:p>
            <a:pPr marL="0" indent="0">
              <a:buNone/>
            </a:pPr>
            <a:r>
              <a:rPr lang="en-GB" b="1" dirty="0">
                <a:solidFill>
                  <a:schemeClr val="tx2">
                    <a:lumMod val="50000"/>
                  </a:schemeClr>
                </a:solidFill>
              </a:rPr>
              <a:t>**Risk of infection </a:t>
            </a:r>
          </a:p>
          <a:p>
            <a:pPr marL="0" indent="0">
              <a:buNone/>
            </a:pPr>
            <a:r>
              <a:rPr lang="en-GB" b="1" dirty="0">
                <a:solidFill>
                  <a:schemeClr val="tx2">
                    <a:lumMod val="50000"/>
                  </a:schemeClr>
                </a:solidFill>
              </a:rPr>
              <a:t>1-5%</a:t>
            </a:r>
          </a:p>
        </p:txBody>
      </p:sp>
      <p:sp>
        <p:nvSpPr>
          <p:cNvPr id="5" name="Text Placeholder 4">
            <a:extLst>
              <a:ext uri="{FF2B5EF4-FFF2-40B4-BE49-F238E27FC236}">
                <a16:creationId xmlns:a16="http://schemas.microsoft.com/office/drawing/2014/main" id="{D7482BBE-C8BD-4EB0-B093-7C40B2374077}"/>
              </a:ext>
            </a:extLst>
          </p:cNvPr>
          <p:cNvSpPr>
            <a:spLocks noGrp="1"/>
          </p:cNvSpPr>
          <p:nvPr>
            <p:ph type="body" sz="half" idx="2"/>
          </p:nvPr>
        </p:nvSpPr>
        <p:spPr/>
        <p:txBody>
          <a:bodyPr>
            <a:normAutofit/>
          </a:bodyPr>
          <a:lstStyle/>
          <a:p>
            <a:r>
              <a:rPr lang="en-GB" sz="4800" b="1" dirty="0"/>
              <a:t>Clean wound </a:t>
            </a:r>
          </a:p>
        </p:txBody>
      </p:sp>
      <p:sp>
        <p:nvSpPr>
          <p:cNvPr id="2" name="Footer Placeholder 1">
            <a:extLst>
              <a:ext uri="{FF2B5EF4-FFF2-40B4-BE49-F238E27FC236}">
                <a16:creationId xmlns:a16="http://schemas.microsoft.com/office/drawing/2014/main" id="{C053005A-A585-4AE9-B3B1-366BDBF5C038}"/>
              </a:ext>
            </a:extLst>
          </p:cNvPr>
          <p:cNvSpPr>
            <a:spLocks noGrp="1"/>
          </p:cNvSpPr>
          <p:nvPr>
            <p:ph type="ftr" sz="quarter" idx="11"/>
          </p:nvPr>
        </p:nvSpPr>
        <p:spPr/>
        <p:txBody>
          <a:bodyPr/>
          <a:lstStyle/>
          <a:p>
            <a:r>
              <a:rPr lang="en-US"/>
              <a:t>ADD A FOOTER</a:t>
            </a:r>
            <a:endParaRPr lang="ru-RU" dirty="0"/>
          </a:p>
        </p:txBody>
      </p:sp>
    </p:spTree>
    <p:extLst>
      <p:ext uri="{BB962C8B-B14F-4D97-AF65-F5344CB8AC3E}">
        <p14:creationId xmlns:p14="http://schemas.microsoft.com/office/powerpoint/2010/main" val="2590725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032F01-98AA-49DE-A8FA-BD737CEC1BE7}"/>
              </a:ext>
            </a:extLst>
          </p:cNvPr>
          <p:cNvSpPr>
            <a:spLocks noGrp="1"/>
          </p:cNvSpPr>
          <p:nvPr>
            <p:ph idx="1"/>
          </p:nvPr>
        </p:nvSpPr>
        <p:spPr/>
        <p:txBody>
          <a:bodyPr>
            <a:normAutofit lnSpcReduction="10000"/>
          </a:bodyPr>
          <a:lstStyle/>
          <a:p>
            <a:r>
              <a:rPr lang="en-GB" b="1" dirty="0">
                <a:solidFill>
                  <a:srgbClr val="FF0000"/>
                </a:solidFill>
              </a:rPr>
              <a:t>1- controlled entrance to hollow viscus such as respiratory tract , alimentary tract , genitourinary tract</a:t>
            </a:r>
          </a:p>
          <a:p>
            <a:pPr marL="0" indent="0">
              <a:buNone/>
            </a:pPr>
            <a:r>
              <a:rPr lang="en-GB" b="1" dirty="0">
                <a:solidFill>
                  <a:srgbClr val="FF0000"/>
                </a:solidFill>
              </a:rPr>
              <a:t>    without significant spillage  </a:t>
            </a:r>
          </a:p>
          <a:p>
            <a:pPr marL="0" indent="0">
              <a:buNone/>
            </a:pPr>
            <a:endParaRPr lang="en-GB" dirty="0"/>
          </a:p>
          <a:p>
            <a:pPr marL="0" indent="0">
              <a:buNone/>
            </a:pPr>
            <a:r>
              <a:rPr lang="en-GB" dirty="0">
                <a:solidFill>
                  <a:schemeClr val="bg2">
                    <a:lumMod val="50000"/>
                  </a:schemeClr>
                </a:solidFill>
              </a:rPr>
              <a:t>Example : Cholecystectomy , Colorectal surgery  , Gastric surgery </a:t>
            </a:r>
          </a:p>
          <a:p>
            <a:pPr marL="0" indent="0">
              <a:buNone/>
            </a:pPr>
            <a:endParaRPr lang="en-GB" dirty="0"/>
          </a:p>
          <a:p>
            <a:pPr marL="0" indent="0">
              <a:buNone/>
            </a:pPr>
            <a:endParaRPr lang="en-GB" dirty="0"/>
          </a:p>
          <a:p>
            <a:pPr marL="0" indent="0">
              <a:buNone/>
            </a:pPr>
            <a:r>
              <a:rPr lang="en-GB" dirty="0">
                <a:solidFill>
                  <a:schemeClr val="bg2">
                    <a:lumMod val="50000"/>
                  </a:schemeClr>
                </a:solidFill>
              </a:rPr>
              <a:t>Risk of infection 3-11%</a:t>
            </a:r>
          </a:p>
          <a:p>
            <a:pPr marL="0" indent="0">
              <a:buNone/>
            </a:pPr>
            <a:r>
              <a:rPr lang="en-GB" dirty="0">
                <a:solidFill>
                  <a:schemeClr val="bg2">
                    <a:lumMod val="50000"/>
                  </a:schemeClr>
                </a:solidFill>
              </a:rPr>
              <a:t>    </a:t>
            </a:r>
          </a:p>
        </p:txBody>
      </p:sp>
      <p:sp>
        <p:nvSpPr>
          <p:cNvPr id="5" name="Text Placeholder 4">
            <a:extLst>
              <a:ext uri="{FF2B5EF4-FFF2-40B4-BE49-F238E27FC236}">
                <a16:creationId xmlns:a16="http://schemas.microsoft.com/office/drawing/2014/main" id="{1ACC590D-1D68-4A98-A920-664EA165D91E}"/>
              </a:ext>
            </a:extLst>
          </p:cNvPr>
          <p:cNvSpPr>
            <a:spLocks noGrp="1"/>
          </p:cNvSpPr>
          <p:nvPr>
            <p:ph type="body" sz="half" idx="2"/>
          </p:nvPr>
        </p:nvSpPr>
        <p:spPr>
          <a:xfrm>
            <a:off x="495300" y="2356700"/>
            <a:ext cx="4391025" cy="351228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800" b="1" i="0" u="none" strike="noStrike" kern="1200" cap="none" spc="0" normalizeH="0" baseline="0" noProof="0" dirty="0">
                <a:ln>
                  <a:noFill/>
                </a:ln>
                <a:solidFill>
                  <a:srgbClr val="008EDC"/>
                </a:solidFill>
                <a:effectLst/>
                <a:uLnTx/>
                <a:uFillTx/>
                <a:latin typeface="Arial"/>
                <a:ea typeface="+mn-ea"/>
                <a:cs typeface="+mn-cs"/>
              </a:rPr>
              <a:t>Clean Contaminated </a:t>
            </a:r>
          </a:p>
          <a:p>
            <a:endParaRPr lang="en-GB" dirty="0"/>
          </a:p>
        </p:txBody>
      </p:sp>
      <p:sp>
        <p:nvSpPr>
          <p:cNvPr id="2" name="Footer Placeholder 1">
            <a:extLst>
              <a:ext uri="{FF2B5EF4-FFF2-40B4-BE49-F238E27FC236}">
                <a16:creationId xmlns:a16="http://schemas.microsoft.com/office/drawing/2014/main" id="{88D8EB00-E8EE-4EBD-9EE0-060625E29BD6}"/>
              </a:ext>
            </a:extLst>
          </p:cNvPr>
          <p:cNvSpPr>
            <a:spLocks noGrp="1"/>
          </p:cNvSpPr>
          <p:nvPr>
            <p:ph type="ftr" sz="quarter" idx="11"/>
          </p:nvPr>
        </p:nvSpPr>
        <p:spPr/>
        <p:txBody>
          <a:bodyPr/>
          <a:lstStyle/>
          <a:p>
            <a:r>
              <a:rPr lang="en-US"/>
              <a:t>ADD A FOOTER</a:t>
            </a:r>
            <a:endParaRPr lang="ru-RU" dirty="0"/>
          </a:p>
        </p:txBody>
      </p:sp>
    </p:spTree>
    <p:extLst>
      <p:ext uri="{BB962C8B-B14F-4D97-AF65-F5344CB8AC3E}">
        <p14:creationId xmlns:p14="http://schemas.microsoft.com/office/powerpoint/2010/main" val="2574627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53F6FE2-F954-4F47-A5EC-C073E281CD4A}"/>
              </a:ext>
            </a:extLst>
          </p:cNvPr>
          <p:cNvSpPr>
            <a:spLocks noGrp="1"/>
          </p:cNvSpPr>
          <p:nvPr>
            <p:ph idx="1"/>
          </p:nvPr>
        </p:nvSpPr>
        <p:spPr>
          <a:xfrm>
            <a:off x="5538788" y="393919"/>
            <a:ext cx="6653212" cy="5403850"/>
          </a:xfrm>
        </p:spPr>
        <p:txBody>
          <a:bodyPr/>
          <a:lstStyle/>
          <a:p>
            <a:pPr marL="0" indent="0">
              <a:buNone/>
            </a:pPr>
            <a:r>
              <a:rPr lang="en-GB" dirty="0"/>
              <a:t> </a:t>
            </a:r>
            <a:r>
              <a:rPr lang="en-GB" b="1" dirty="0">
                <a:solidFill>
                  <a:srgbClr val="FF0000"/>
                </a:solidFill>
              </a:rPr>
              <a:t>1- Acute non-purulent infection </a:t>
            </a:r>
          </a:p>
          <a:p>
            <a:pPr marL="0" indent="0">
              <a:buNone/>
            </a:pPr>
            <a:r>
              <a:rPr lang="en-GB" b="1" dirty="0">
                <a:solidFill>
                  <a:srgbClr val="FF0000"/>
                </a:solidFill>
              </a:rPr>
              <a:t>2- Major break sterile technique </a:t>
            </a:r>
          </a:p>
          <a:p>
            <a:pPr marL="0" indent="0">
              <a:buNone/>
            </a:pPr>
            <a:r>
              <a:rPr lang="en-GB" b="1" dirty="0">
                <a:solidFill>
                  <a:srgbClr val="FF0000"/>
                </a:solidFill>
              </a:rPr>
              <a:t>3- Open trauma wound &lt;4hr </a:t>
            </a:r>
          </a:p>
          <a:p>
            <a:pPr marL="0" indent="0">
              <a:buNone/>
            </a:pPr>
            <a:r>
              <a:rPr lang="en-GB" b="1" dirty="0">
                <a:solidFill>
                  <a:srgbClr val="FF0000"/>
                </a:solidFill>
              </a:rPr>
              <a:t>4- Gross spillage GI tract </a:t>
            </a:r>
          </a:p>
          <a:p>
            <a:pPr marL="0" indent="0">
              <a:buNone/>
            </a:pPr>
            <a:endParaRPr lang="en-GB" dirty="0"/>
          </a:p>
          <a:p>
            <a:pPr marL="0" indent="0">
              <a:buNone/>
            </a:pPr>
            <a:r>
              <a:rPr lang="en-GB" dirty="0">
                <a:solidFill>
                  <a:schemeClr val="bg2">
                    <a:lumMod val="50000"/>
                  </a:schemeClr>
                </a:solidFill>
              </a:rPr>
              <a:t>Example : Appendectomy , bowel resection with gross spillage </a:t>
            </a:r>
          </a:p>
          <a:p>
            <a:pPr marL="0" indent="0">
              <a:buNone/>
            </a:pPr>
            <a:endParaRPr lang="en-GB" dirty="0"/>
          </a:p>
          <a:p>
            <a:pPr marL="0" indent="0">
              <a:buNone/>
            </a:pPr>
            <a:endParaRPr lang="en-GB" dirty="0"/>
          </a:p>
          <a:p>
            <a:pPr marL="0" indent="0">
              <a:buNone/>
            </a:pPr>
            <a:r>
              <a:rPr lang="en-GB" dirty="0">
                <a:solidFill>
                  <a:schemeClr val="bg2">
                    <a:lumMod val="50000"/>
                  </a:schemeClr>
                </a:solidFill>
              </a:rPr>
              <a:t>Risk of infection : 12-20%</a:t>
            </a:r>
          </a:p>
        </p:txBody>
      </p:sp>
      <p:sp>
        <p:nvSpPr>
          <p:cNvPr id="5" name="Text Placeholder 4">
            <a:extLst>
              <a:ext uri="{FF2B5EF4-FFF2-40B4-BE49-F238E27FC236}">
                <a16:creationId xmlns:a16="http://schemas.microsoft.com/office/drawing/2014/main" id="{070E3D8C-5B3D-477C-BC82-AC4DD5937172}"/>
              </a:ext>
            </a:extLst>
          </p:cNvPr>
          <p:cNvSpPr>
            <a:spLocks noGrp="1"/>
          </p:cNvSpPr>
          <p:nvPr>
            <p:ph type="body" sz="half" idx="2"/>
          </p:nvPr>
        </p:nvSpPr>
        <p:spPr>
          <a:xfrm>
            <a:off x="476250" y="2356700"/>
            <a:ext cx="4295775" cy="3512287"/>
          </a:xfrm>
        </p:spPr>
        <p:txBody>
          <a:bodyPr>
            <a:normAutofit/>
          </a:bodyPr>
          <a:lstStyle/>
          <a:p>
            <a:r>
              <a:rPr lang="en-GB" sz="4800" b="1" dirty="0"/>
              <a:t>Contaminated</a:t>
            </a:r>
          </a:p>
        </p:txBody>
      </p:sp>
      <p:sp>
        <p:nvSpPr>
          <p:cNvPr id="2" name="Footer Placeholder 1">
            <a:extLst>
              <a:ext uri="{FF2B5EF4-FFF2-40B4-BE49-F238E27FC236}">
                <a16:creationId xmlns:a16="http://schemas.microsoft.com/office/drawing/2014/main" id="{A55F5294-B24A-4DB2-BCB3-8CA01966AC8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8EDC"/>
                </a:solidFill>
                <a:effectLst/>
                <a:uLnTx/>
                <a:uFillTx/>
                <a:latin typeface="Arial"/>
                <a:ea typeface="+mn-ea"/>
                <a:cs typeface="+mn-cs"/>
              </a:rPr>
              <a:t>ADD A FOOTER</a:t>
            </a:r>
            <a:endParaRPr kumimoji="0" lang="ru-RU" sz="1000" b="0" i="0" u="none" strike="noStrike" kern="1200" cap="none" spc="0" normalizeH="0" baseline="0" noProof="0" dirty="0">
              <a:ln>
                <a:noFill/>
              </a:ln>
              <a:solidFill>
                <a:srgbClr val="008EDC"/>
              </a:solidFill>
              <a:effectLst/>
              <a:uLnTx/>
              <a:uFillTx/>
              <a:latin typeface="Arial"/>
              <a:ea typeface="+mn-ea"/>
              <a:cs typeface="+mn-cs"/>
            </a:endParaRPr>
          </a:p>
        </p:txBody>
      </p:sp>
    </p:spTree>
    <p:extLst>
      <p:ext uri="{BB962C8B-B14F-4D97-AF65-F5344CB8AC3E}">
        <p14:creationId xmlns:p14="http://schemas.microsoft.com/office/powerpoint/2010/main" val="111199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8F1DE4-C94E-4DAB-8F2C-976D38AF2EAA}"/>
              </a:ext>
            </a:extLst>
          </p:cNvPr>
          <p:cNvSpPr>
            <a:spLocks noGrp="1"/>
          </p:cNvSpPr>
          <p:nvPr>
            <p:ph idx="1"/>
          </p:nvPr>
        </p:nvSpPr>
        <p:spPr/>
        <p:txBody>
          <a:bodyPr/>
          <a:lstStyle/>
          <a:p>
            <a:pPr marL="0" indent="0">
              <a:buNone/>
            </a:pPr>
            <a:r>
              <a:rPr lang="en-GB" b="1" dirty="0">
                <a:solidFill>
                  <a:srgbClr val="FF0000"/>
                </a:solidFill>
              </a:rPr>
              <a:t>1-Old traumatic wound &gt;4hr </a:t>
            </a:r>
          </a:p>
          <a:p>
            <a:pPr marL="0" indent="0">
              <a:buNone/>
            </a:pPr>
            <a:r>
              <a:rPr lang="en-GB" b="1" dirty="0">
                <a:solidFill>
                  <a:srgbClr val="FF0000"/>
                </a:solidFill>
              </a:rPr>
              <a:t>2- Existing clinical infection </a:t>
            </a:r>
          </a:p>
          <a:p>
            <a:pPr marL="0" indent="0">
              <a:buNone/>
            </a:pPr>
            <a:r>
              <a:rPr lang="en-GB" b="1" dirty="0">
                <a:solidFill>
                  <a:srgbClr val="FF0000"/>
                </a:solidFill>
              </a:rPr>
              <a:t>3- Perforated viscera </a:t>
            </a:r>
          </a:p>
          <a:p>
            <a:pPr marL="0" indent="0">
              <a:buNone/>
            </a:pPr>
            <a:r>
              <a:rPr lang="en-GB" b="1" dirty="0">
                <a:solidFill>
                  <a:srgbClr val="FF0000"/>
                </a:solidFill>
              </a:rPr>
              <a:t>4- Purulent debris </a:t>
            </a:r>
          </a:p>
          <a:p>
            <a:pPr marL="0" indent="0">
              <a:buNone/>
            </a:pPr>
            <a:endParaRPr lang="en-GB" dirty="0"/>
          </a:p>
          <a:p>
            <a:pPr marL="0" indent="0">
              <a:buNone/>
            </a:pPr>
            <a:r>
              <a:rPr lang="en-GB" dirty="0">
                <a:solidFill>
                  <a:schemeClr val="bg2">
                    <a:lumMod val="75000"/>
                  </a:schemeClr>
                </a:solidFill>
              </a:rPr>
              <a:t>Example : perforated appendicitis , perforated diverticulitis</a:t>
            </a:r>
          </a:p>
          <a:p>
            <a:pPr marL="0" indent="0">
              <a:buNone/>
            </a:pPr>
            <a:endParaRPr lang="en-GB" dirty="0"/>
          </a:p>
          <a:p>
            <a:pPr marL="0" indent="0">
              <a:buNone/>
            </a:pPr>
            <a:r>
              <a:rPr lang="en-GB" dirty="0">
                <a:solidFill>
                  <a:schemeClr val="bg2">
                    <a:lumMod val="75000"/>
                  </a:schemeClr>
                </a:solidFill>
              </a:rPr>
              <a:t>Risk of infection &gt;27% </a:t>
            </a:r>
          </a:p>
        </p:txBody>
      </p:sp>
      <p:sp>
        <p:nvSpPr>
          <p:cNvPr id="5" name="Text Placeholder 4">
            <a:extLst>
              <a:ext uri="{FF2B5EF4-FFF2-40B4-BE49-F238E27FC236}">
                <a16:creationId xmlns:a16="http://schemas.microsoft.com/office/drawing/2014/main" id="{81307AE5-5D2A-41AE-82B4-ECD98819BCA8}"/>
              </a:ext>
            </a:extLst>
          </p:cNvPr>
          <p:cNvSpPr>
            <a:spLocks noGrp="1"/>
          </p:cNvSpPr>
          <p:nvPr>
            <p:ph type="body" sz="half" idx="2"/>
          </p:nvPr>
        </p:nvSpPr>
        <p:spPr/>
        <p:txBody>
          <a:bodyPr>
            <a:normAutofit/>
          </a:bodyPr>
          <a:lstStyle/>
          <a:p>
            <a:r>
              <a:rPr lang="en-GB" sz="4800" b="1" dirty="0"/>
              <a:t>Dirty </a:t>
            </a:r>
          </a:p>
        </p:txBody>
      </p:sp>
      <p:sp>
        <p:nvSpPr>
          <p:cNvPr id="2" name="Footer Placeholder 1">
            <a:extLst>
              <a:ext uri="{FF2B5EF4-FFF2-40B4-BE49-F238E27FC236}">
                <a16:creationId xmlns:a16="http://schemas.microsoft.com/office/drawing/2014/main" id="{13493B0E-0CC2-4508-8BEE-C74350B1B6A5}"/>
              </a:ext>
            </a:extLst>
          </p:cNvPr>
          <p:cNvSpPr>
            <a:spLocks noGrp="1"/>
          </p:cNvSpPr>
          <p:nvPr>
            <p:ph type="ftr" sz="quarter" idx="11"/>
          </p:nvPr>
        </p:nvSpPr>
        <p:spPr/>
        <p:txBody>
          <a:bodyPr/>
          <a:lstStyle/>
          <a:p>
            <a:r>
              <a:rPr lang="en-US"/>
              <a:t>ADD A FOOTER</a:t>
            </a:r>
            <a:endParaRPr lang="ru-RU" dirty="0"/>
          </a:p>
        </p:txBody>
      </p:sp>
    </p:spTree>
    <p:extLst>
      <p:ext uri="{BB962C8B-B14F-4D97-AF65-F5344CB8AC3E}">
        <p14:creationId xmlns:p14="http://schemas.microsoft.com/office/powerpoint/2010/main" val="300290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815975" y="2582863"/>
            <a:ext cx="2792413" cy="1000125"/>
          </a:xfrm>
        </p:spPr>
        <p:txBody>
          <a:bodyPr>
            <a:normAutofit fontScale="90000"/>
          </a:bodyPr>
          <a:lstStyle/>
          <a:p>
            <a:pPr eaLnBrk="1" hangingPunct="1"/>
            <a:r>
              <a:rPr lang="en-US" altLang="en-US" b="1"/>
              <a:t>Surgical Wound Classification</a:t>
            </a:r>
          </a:p>
        </p:txBody>
      </p:sp>
      <p:sp>
        <p:nvSpPr>
          <p:cNvPr id="29699" name="Content Placeholder 6"/>
          <p:cNvSpPr>
            <a:spLocks noGrp="1" noChangeArrowheads="1"/>
          </p:cNvSpPr>
          <p:nvPr>
            <p:ph idx="1"/>
          </p:nvPr>
        </p:nvSpPr>
        <p:spPr>
          <a:xfrm>
            <a:off x="5781675" y="1447800"/>
            <a:ext cx="5189538" cy="4572000"/>
          </a:xfrm>
        </p:spPr>
        <p:txBody>
          <a:bodyPr/>
          <a:lstStyle/>
          <a:p>
            <a:pPr eaLnBrk="1" hangingPunct="1"/>
            <a:endParaRPr lang="en-US" altLang="en-US"/>
          </a:p>
        </p:txBody>
      </p:sp>
      <p:pic>
        <p:nvPicPr>
          <p:cNvPr id="297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38" y="458788"/>
            <a:ext cx="79629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Placeholder 7"/>
          <p:cNvSpPr txBox="1">
            <a:spLocks noChangeArrowheads="1"/>
          </p:cNvSpPr>
          <p:nvPr/>
        </p:nvSpPr>
        <p:spPr bwMode="gray">
          <a:xfrm>
            <a:off x="5487988" y="3195638"/>
            <a:ext cx="3443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buFont typeface="Wingdings 3" panose="05040102010807070707" pitchFamily="18" charset="2"/>
              <a:buNone/>
            </a:pPr>
            <a:r>
              <a:rPr lang="en-US" altLang="en-US" sz="1400" b="1">
                <a:solidFill>
                  <a:schemeClr val="tx1"/>
                </a:solidFill>
              </a:rPr>
              <a:t>Such as : Appendectomy</a:t>
            </a:r>
          </a:p>
        </p:txBody>
      </p:sp>
      <p:sp>
        <p:nvSpPr>
          <p:cNvPr id="8" name="Text Placeholder 7"/>
          <p:cNvSpPr>
            <a:spLocks noGrp="1"/>
          </p:cNvSpPr>
          <p:nvPr>
            <p:ph type="body" sz="half" idx="2"/>
          </p:nvPr>
        </p:nvSpPr>
        <p:spPr>
          <a:xfrm>
            <a:off x="5487988" y="2179638"/>
            <a:ext cx="3933825" cy="387350"/>
          </a:xfrm>
        </p:spPr>
        <p:txBody>
          <a:bodyPr rtlCol="0">
            <a:normAutofit fontScale="77500" lnSpcReduction="20000"/>
          </a:bodyPr>
          <a:lstStyle/>
          <a:p>
            <a:pPr eaLnBrk="1" fontAlgn="auto" hangingPunct="1">
              <a:spcAft>
                <a:spcPts val="0"/>
              </a:spcAft>
              <a:buFont typeface="Wingdings 3" charset="2"/>
              <a:buNone/>
              <a:defRPr/>
            </a:pPr>
            <a:r>
              <a:rPr lang="en-US" b="1" dirty="0">
                <a:solidFill>
                  <a:schemeClr val="tx1"/>
                </a:solidFill>
              </a:rPr>
              <a:t>Such as : hernia repair, elective cholecystectomy and thyroid surgery </a:t>
            </a:r>
          </a:p>
          <a:p>
            <a:pPr eaLnBrk="1" fontAlgn="auto" hangingPunct="1">
              <a:spcAft>
                <a:spcPts val="0"/>
              </a:spcAft>
              <a:buFont typeface="Wingdings 3" charset="2"/>
              <a:buNone/>
              <a:defRPr/>
            </a:pPr>
            <a:endParaRPr lang="en-US" dirty="0"/>
          </a:p>
        </p:txBody>
      </p:sp>
    </p:spTree>
    <p:extLst>
      <p:ext uri="{BB962C8B-B14F-4D97-AF65-F5344CB8AC3E}">
        <p14:creationId xmlns:p14="http://schemas.microsoft.com/office/powerpoint/2010/main" val="3082622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p:txBody>
          <a:bodyPr/>
          <a:lstStyle/>
          <a:p>
            <a:pPr eaLnBrk="1" hangingPunct="1"/>
            <a:r>
              <a:rPr lang="en-US" altLang="en-US" b="1"/>
              <a:t>Timing</a:t>
            </a:r>
          </a:p>
        </p:txBody>
      </p:sp>
      <p:sp>
        <p:nvSpPr>
          <p:cNvPr id="30723" name="Content Placeholder 2"/>
          <p:cNvSpPr>
            <a:spLocks noGrp="1" noChangeArrowheads="1"/>
          </p:cNvSpPr>
          <p:nvPr>
            <p:ph idx="1"/>
          </p:nvPr>
        </p:nvSpPr>
        <p:spPr>
          <a:xfrm>
            <a:off x="795338" y="2603500"/>
            <a:ext cx="10110787" cy="3416300"/>
          </a:xfrm>
        </p:spPr>
        <p:txBody>
          <a:bodyPr/>
          <a:lstStyle/>
          <a:p>
            <a:pPr eaLnBrk="1" hangingPunct="1"/>
            <a:r>
              <a:rPr lang="en-US" altLang="en-US" sz="2800" b="1">
                <a:solidFill>
                  <a:schemeClr val="tx1"/>
                </a:solidFill>
              </a:rPr>
              <a:t>Early: </a:t>
            </a:r>
            <a:r>
              <a:rPr lang="en-US" altLang="en-US" sz="2800"/>
              <a:t>Infection presents </a:t>
            </a:r>
            <a:r>
              <a:rPr lang="en-US" altLang="en-US" sz="2800">
                <a:solidFill>
                  <a:srgbClr val="FF0000"/>
                </a:solidFill>
              </a:rPr>
              <a:t>within 30 days </a:t>
            </a:r>
            <a:r>
              <a:rPr lang="en-US" altLang="en-US" sz="2800"/>
              <a:t>of procedure.</a:t>
            </a:r>
          </a:p>
          <a:p>
            <a:pPr eaLnBrk="1" hangingPunct="1"/>
            <a:r>
              <a:rPr lang="en-US" altLang="en-US" sz="2800" b="1">
                <a:solidFill>
                  <a:schemeClr val="tx1"/>
                </a:solidFill>
              </a:rPr>
              <a:t>Intermediate: </a:t>
            </a:r>
            <a:r>
              <a:rPr lang="en-US" altLang="en-US" sz="2800"/>
              <a:t>Occurs </a:t>
            </a:r>
            <a:r>
              <a:rPr lang="en-US" altLang="en-US" sz="2800">
                <a:solidFill>
                  <a:srgbClr val="FF0000"/>
                </a:solidFill>
              </a:rPr>
              <a:t>between one and three months</a:t>
            </a:r>
            <a:r>
              <a:rPr lang="en-US" altLang="en-US" sz="2800"/>
              <a:t>.</a:t>
            </a:r>
          </a:p>
          <a:p>
            <a:pPr eaLnBrk="1" hangingPunct="1"/>
            <a:r>
              <a:rPr lang="en-US" altLang="en-US" sz="2800" b="1">
                <a:solidFill>
                  <a:schemeClr val="tx1"/>
                </a:solidFill>
              </a:rPr>
              <a:t>Late: </a:t>
            </a:r>
            <a:r>
              <a:rPr lang="en-US" altLang="en-US" sz="2800"/>
              <a:t>Presents </a:t>
            </a:r>
            <a:r>
              <a:rPr lang="en-US" altLang="en-US" sz="2800">
                <a:solidFill>
                  <a:srgbClr val="FF0000"/>
                </a:solidFill>
              </a:rPr>
              <a:t>more than three months </a:t>
            </a:r>
            <a:r>
              <a:rPr lang="en-US" altLang="en-US" sz="2800"/>
              <a:t>after surgery.</a:t>
            </a:r>
          </a:p>
        </p:txBody>
      </p:sp>
    </p:spTree>
    <p:extLst>
      <p:ext uri="{BB962C8B-B14F-4D97-AF65-F5344CB8AC3E}">
        <p14:creationId xmlns:p14="http://schemas.microsoft.com/office/powerpoint/2010/main" val="489065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p:txBody>
          <a:bodyPr/>
          <a:lstStyle/>
          <a:p>
            <a:pPr eaLnBrk="1" hangingPunct="1"/>
            <a:r>
              <a:rPr lang="en-US" altLang="en-US" b="1"/>
              <a:t>Severity</a:t>
            </a:r>
          </a:p>
        </p:txBody>
      </p:sp>
      <p:sp>
        <p:nvSpPr>
          <p:cNvPr id="3" name="Content Placeholder 2"/>
          <p:cNvSpPr>
            <a:spLocks noGrp="1"/>
          </p:cNvSpPr>
          <p:nvPr>
            <p:ph idx="1"/>
          </p:nvPr>
        </p:nvSpPr>
        <p:spPr>
          <a:xfrm>
            <a:off x="908050" y="2630488"/>
            <a:ext cx="10375900" cy="3416300"/>
          </a:xfrm>
        </p:spPr>
        <p:txBody>
          <a:bodyPr rtlCol="0">
            <a:normAutofit/>
          </a:bodyPr>
          <a:lstStyle/>
          <a:p>
            <a:pPr eaLnBrk="1" fontAlgn="auto" hangingPunct="1">
              <a:spcAft>
                <a:spcPts val="0"/>
              </a:spcAft>
              <a:buFont typeface="Wingdings 3" charset="2"/>
              <a:buChar char=""/>
              <a:defRPr/>
            </a:pPr>
            <a:r>
              <a:rPr lang="en-US" sz="2800" b="1" dirty="0">
                <a:solidFill>
                  <a:schemeClr val="tx1"/>
                </a:solidFill>
              </a:rPr>
              <a:t>Minor: </a:t>
            </a:r>
            <a:r>
              <a:rPr lang="en-US" sz="2800" dirty="0">
                <a:solidFill>
                  <a:schemeClr val="tx1">
                    <a:lumMod val="75000"/>
                    <a:lumOff val="25000"/>
                  </a:schemeClr>
                </a:solidFill>
              </a:rPr>
              <a:t>Wound infection is described as minor when there is discharge without cellulitis or deep tissue destruction and patient is not systemically ill &amp; no discomfort.</a:t>
            </a:r>
          </a:p>
          <a:p>
            <a:pPr eaLnBrk="1" fontAlgn="auto" hangingPunct="1">
              <a:spcAft>
                <a:spcPts val="0"/>
              </a:spcAft>
              <a:buFont typeface="Wingdings 3" charset="2"/>
              <a:buChar char=""/>
              <a:defRPr/>
            </a:pPr>
            <a:r>
              <a:rPr lang="en-US" sz="2800" b="1" dirty="0">
                <a:solidFill>
                  <a:schemeClr val="tx1"/>
                </a:solidFill>
              </a:rPr>
              <a:t>Major: </a:t>
            </a:r>
            <a:r>
              <a:rPr lang="en-US" sz="2800" dirty="0">
                <a:solidFill>
                  <a:schemeClr val="tx1">
                    <a:lumMod val="75000"/>
                    <a:lumOff val="25000"/>
                  </a:schemeClr>
                </a:solidFill>
              </a:rPr>
              <a:t>When there is pus discharge spontaneously or needs a secondary procedure to drain it with tissue breakdown , Partial or total dehiscence of the deep fascial layers of wound, patients are systemically ill .. Tachycardia , pyrexia , raised white counts.</a:t>
            </a:r>
            <a:endParaRPr lang="ar-JO" sz="2800" dirty="0">
              <a:solidFill>
                <a:schemeClr val="tx1">
                  <a:lumMod val="75000"/>
                  <a:lumOff val="25000"/>
                </a:schemeClr>
              </a:solidFill>
            </a:endParaRPr>
          </a:p>
        </p:txBody>
      </p:sp>
    </p:spTree>
    <p:extLst>
      <p:ext uri="{BB962C8B-B14F-4D97-AF65-F5344CB8AC3E}">
        <p14:creationId xmlns:p14="http://schemas.microsoft.com/office/powerpoint/2010/main" val="2984912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noChangeArrowheads="1"/>
          </p:cNvSpPr>
          <p:nvPr>
            <p:ph type="title"/>
          </p:nvPr>
        </p:nvSpPr>
        <p:spPr/>
        <p:txBody>
          <a:bodyPr/>
          <a:lstStyle/>
          <a:p>
            <a:pPr eaLnBrk="1" hangingPunct="1"/>
            <a:r>
              <a:rPr lang="en-US" altLang="en-US" b="1"/>
              <a:t>Source of infection</a:t>
            </a:r>
          </a:p>
        </p:txBody>
      </p:sp>
      <p:sp>
        <p:nvSpPr>
          <p:cNvPr id="3" name="Content Placeholder 2"/>
          <p:cNvSpPr>
            <a:spLocks noGrp="1"/>
          </p:cNvSpPr>
          <p:nvPr>
            <p:ph idx="1"/>
          </p:nvPr>
        </p:nvSpPr>
        <p:spPr>
          <a:xfrm>
            <a:off x="530225" y="2424113"/>
            <a:ext cx="10826750" cy="4202112"/>
          </a:xfrm>
        </p:spPr>
        <p:txBody>
          <a:bodyPr rtlCol="0">
            <a:normAutofit lnSpcReduction="10000"/>
          </a:bodyPr>
          <a:lstStyle/>
          <a:p>
            <a:pPr eaLnBrk="1" fontAlgn="auto" hangingPunct="1">
              <a:spcAft>
                <a:spcPts val="0"/>
              </a:spcAft>
              <a:buFont typeface="Wingdings 3" charset="2"/>
              <a:buChar char=""/>
              <a:defRPr/>
            </a:pPr>
            <a:r>
              <a:rPr lang="en-US" sz="2400" dirty="0">
                <a:solidFill>
                  <a:schemeClr val="tx1">
                    <a:lumMod val="75000"/>
                    <a:lumOff val="25000"/>
                  </a:schemeClr>
                </a:solidFill>
              </a:rPr>
              <a:t>Surgical site infections may be caused by </a:t>
            </a:r>
            <a:r>
              <a:rPr lang="en-US" sz="2400" dirty="0">
                <a:solidFill>
                  <a:srgbClr val="FF0000"/>
                </a:solidFill>
              </a:rPr>
              <a:t>endogenous (primary) </a:t>
            </a:r>
            <a:r>
              <a:rPr lang="en-US" sz="2400" dirty="0">
                <a:solidFill>
                  <a:schemeClr val="tx1"/>
                </a:solidFill>
              </a:rPr>
              <a:t>or</a:t>
            </a:r>
            <a:r>
              <a:rPr lang="en-US" sz="2400" dirty="0">
                <a:solidFill>
                  <a:srgbClr val="FF0000"/>
                </a:solidFill>
              </a:rPr>
              <a:t> exogenous (secondary) </a:t>
            </a:r>
            <a:r>
              <a:rPr lang="en-US" sz="2400" dirty="0">
                <a:solidFill>
                  <a:schemeClr val="tx1">
                    <a:lumMod val="75000"/>
                    <a:lumOff val="25000"/>
                  </a:schemeClr>
                </a:solidFill>
              </a:rPr>
              <a:t>microorganisms. Most SSIs are caused by endogenous microorganisms present on the </a:t>
            </a:r>
            <a:r>
              <a:rPr lang="en-US" sz="2400" dirty="0">
                <a:solidFill>
                  <a:srgbClr val="FF0000"/>
                </a:solidFill>
              </a:rPr>
              <a:t>patient’s skin</a:t>
            </a:r>
            <a:r>
              <a:rPr lang="en-US" sz="2400" dirty="0">
                <a:solidFill>
                  <a:schemeClr val="tx1">
                    <a:lumMod val="75000"/>
                    <a:lumOff val="25000"/>
                  </a:schemeClr>
                </a:solidFill>
              </a:rPr>
              <a:t> when the surgical incision is made. </a:t>
            </a:r>
            <a:r>
              <a:rPr lang="en-US" sz="2400" dirty="0">
                <a:solidFill>
                  <a:srgbClr val="FF0000"/>
                </a:solidFill>
              </a:rPr>
              <a:t>Gram-positive bacteria</a:t>
            </a:r>
            <a:r>
              <a:rPr lang="en-US" sz="2400" dirty="0">
                <a:solidFill>
                  <a:schemeClr val="tx1">
                    <a:lumMod val="75000"/>
                    <a:lumOff val="25000"/>
                  </a:schemeClr>
                </a:solidFill>
              </a:rPr>
              <a:t> such as </a:t>
            </a:r>
            <a:r>
              <a:rPr lang="en-US" sz="2400" b="1" dirty="0">
                <a:solidFill>
                  <a:schemeClr val="tx1">
                    <a:lumMod val="75000"/>
                    <a:lumOff val="25000"/>
                  </a:schemeClr>
                </a:solidFill>
              </a:rPr>
              <a:t>Staphylococcus aureus</a:t>
            </a:r>
            <a:r>
              <a:rPr lang="en-US" sz="2400" dirty="0">
                <a:solidFill>
                  <a:schemeClr val="tx1">
                    <a:lumMod val="75000"/>
                    <a:lumOff val="25000"/>
                  </a:schemeClr>
                </a:solidFill>
              </a:rPr>
              <a:t>. Surgical site infections may also be caused by organisms </a:t>
            </a:r>
            <a:r>
              <a:rPr lang="en-US" sz="2400" dirty="0">
                <a:solidFill>
                  <a:srgbClr val="FF0000"/>
                </a:solidFill>
              </a:rPr>
              <a:t>within the patient’s body</a:t>
            </a:r>
            <a:r>
              <a:rPr lang="en-US" sz="2400" dirty="0">
                <a:solidFill>
                  <a:schemeClr val="tx1">
                    <a:lumMod val="75000"/>
                    <a:lumOff val="25000"/>
                  </a:schemeClr>
                </a:solidFill>
              </a:rPr>
              <a:t> that are exposed during surgery </a:t>
            </a:r>
            <a:r>
              <a:rPr lang="en-US" sz="2400" dirty="0">
                <a:solidFill>
                  <a:srgbClr val="FF0000"/>
                </a:solidFill>
              </a:rPr>
              <a:t>(perforated peptic ulcer, mucous membranes or bowel) </a:t>
            </a:r>
            <a:r>
              <a:rPr lang="en-US" sz="2400" dirty="0">
                <a:solidFill>
                  <a:schemeClr val="tx1">
                    <a:lumMod val="75000"/>
                    <a:lumOff val="25000"/>
                  </a:schemeClr>
                </a:solidFill>
              </a:rPr>
              <a:t>.</a:t>
            </a:r>
          </a:p>
          <a:p>
            <a:pPr eaLnBrk="1" fontAlgn="auto" hangingPunct="1">
              <a:spcAft>
                <a:spcPts val="0"/>
              </a:spcAft>
              <a:buFont typeface="Wingdings 3" charset="2"/>
              <a:buChar char=""/>
              <a:defRPr/>
            </a:pPr>
            <a:r>
              <a:rPr lang="en-US" sz="2400" dirty="0">
                <a:solidFill>
                  <a:schemeClr val="tx1">
                    <a:lumMod val="75000"/>
                    <a:lumOff val="25000"/>
                  </a:schemeClr>
                </a:solidFill>
              </a:rPr>
              <a:t> Exogenous sources of microorganisms include </a:t>
            </a:r>
            <a:r>
              <a:rPr lang="en-US" sz="2400" dirty="0">
                <a:solidFill>
                  <a:srgbClr val="FF0000"/>
                </a:solidFill>
              </a:rPr>
              <a:t>surgical instruments, operating room surfaces, the air and team.</a:t>
            </a:r>
            <a:endParaRPr lang="en-US" sz="2400" dirty="0">
              <a:solidFill>
                <a:schemeClr val="tx1">
                  <a:lumMod val="75000"/>
                  <a:lumOff val="25000"/>
                </a:schemeClr>
              </a:solidFill>
            </a:endParaRPr>
          </a:p>
          <a:p>
            <a:pPr eaLnBrk="1" fontAlgn="auto" hangingPunct="1">
              <a:spcAft>
                <a:spcPts val="0"/>
              </a:spcAft>
              <a:buFont typeface="Wingdings 3" charset="2"/>
              <a:buChar char=""/>
              <a:defRPr/>
            </a:pPr>
            <a:r>
              <a:rPr lang="en-US" sz="2400" dirty="0">
                <a:solidFill>
                  <a:schemeClr val="tx1">
                    <a:lumMod val="75000"/>
                    <a:lumOff val="25000"/>
                  </a:schemeClr>
                </a:solidFill>
              </a:rPr>
              <a:t>Causative pathogens depend on surgical site; for example, the risk of developing SSI from </a:t>
            </a:r>
            <a:r>
              <a:rPr lang="en-US" sz="2400" dirty="0">
                <a:solidFill>
                  <a:srgbClr val="FF0000"/>
                </a:solidFill>
              </a:rPr>
              <a:t>enteric gram-negative microorganisms </a:t>
            </a:r>
            <a:r>
              <a:rPr lang="en-US" sz="2400" dirty="0">
                <a:solidFill>
                  <a:schemeClr val="tx1">
                    <a:lumMod val="75000"/>
                    <a:lumOff val="25000"/>
                  </a:schemeClr>
                </a:solidFill>
              </a:rPr>
              <a:t>increases with surgery on </a:t>
            </a:r>
            <a:r>
              <a:rPr lang="en-US" sz="2400" dirty="0">
                <a:solidFill>
                  <a:srgbClr val="FF0000"/>
                </a:solidFill>
              </a:rPr>
              <a:t>the gastrointestinal tract</a:t>
            </a:r>
            <a:r>
              <a:rPr lang="en-US" sz="2400" dirty="0">
                <a:solidFill>
                  <a:schemeClr val="tx1">
                    <a:lumMod val="75000"/>
                    <a:lumOff val="25000"/>
                  </a:schemeClr>
                </a:solidFill>
              </a:rPr>
              <a:t>. </a:t>
            </a:r>
            <a:endParaRPr lang="en-US" sz="2400" dirty="0">
              <a:solidFill>
                <a:srgbClr val="FF0000"/>
              </a:solidFill>
            </a:endParaRPr>
          </a:p>
        </p:txBody>
      </p:sp>
    </p:spTree>
    <p:extLst>
      <p:ext uri="{BB962C8B-B14F-4D97-AF65-F5344CB8AC3E}">
        <p14:creationId xmlns:p14="http://schemas.microsoft.com/office/powerpoint/2010/main" val="1368509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a:xfrm>
            <a:off x="569913" y="973138"/>
            <a:ext cx="9899650" cy="708025"/>
          </a:xfrm>
        </p:spPr>
        <p:txBody>
          <a:bodyPr>
            <a:normAutofit fontScale="90000"/>
          </a:bodyPr>
          <a:lstStyle/>
          <a:p>
            <a:pPr eaLnBrk="1" hangingPunct="1"/>
            <a:r>
              <a:rPr lang="en-US" altLang="en-US" sz="3200" b="1"/>
              <a:t>Most common pathogens responsible for SSI.</a:t>
            </a:r>
            <a:br>
              <a:rPr lang="en-US" altLang="en-US"/>
            </a:br>
            <a:endParaRPr lang="en-US" altLang="en-US"/>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3350" y="1884363"/>
            <a:ext cx="6107113"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01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pPr eaLnBrk="1" hangingPunct="1"/>
            <a:r>
              <a:rPr lang="en-US" altLang="en-US" sz="4000" b="1"/>
              <a:t>Definitions</a:t>
            </a:r>
          </a:p>
        </p:txBody>
      </p:sp>
      <p:sp>
        <p:nvSpPr>
          <p:cNvPr id="17411" name="Content Placeholder 2"/>
          <p:cNvSpPr>
            <a:spLocks noGrp="1" noChangeArrowheads="1"/>
          </p:cNvSpPr>
          <p:nvPr>
            <p:ph idx="1"/>
          </p:nvPr>
        </p:nvSpPr>
        <p:spPr>
          <a:xfrm>
            <a:off x="715963" y="2332038"/>
            <a:ext cx="10574337" cy="1498600"/>
          </a:xfrm>
        </p:spPr>
        <p:txBody>
          <a:bodyPr/>
          <a:lstStyle/>
          <a:p>
            <a:pPr eaLnBrk="1" hangingPunct="1">
              <a:lnSpc>
                <a:spcPct val="150000"/>
              </a:lnSpc>
            </a:pPr>
            <a:r>
              <a:rPr lang="en-US" altLang="en-US" sz="2000" b="1" u="sng"/>
              <a:t>Surgical Site Infection (SSI): </a:t>
            </a:r>
            <a:r>
              <a:rPr lang="en-US" altLang="en-US"/>
              <a:t>are</a:t>
            </a:r>
            <a:r>
              <a:rPr lang="en-US" altLang="en-US">
                <a:solidFill>
                  <a:schemeClr val="tx1"/>
                </a:solidFill>
              </a:rPr>
              <a:t> </a:t>
            </a:r>
            <a:r>
              <a:rPr lang="en-GB" altLang="en-US"/>
              <a:t>Infections related to the operative procedure that occur at or near the surgical incision within 30 days of an operative procedure or within one year if an implant is left in place</a:t>
            </a:r>
            <a:r>
              <a:rPr lang="ar-JO" altLang="en-US"/>
              <a:t>.</a:t>
            </a:r>
            <a:endParaRPr lang="en-US" altLang="en-US" sz="2000" b="1" u="sng"/>
          </a:p>
        </p:txBody>
      </p:sp>
      <p:sp>
        <p:nvSpPr>
          <p:cNvPr id="2" name="Oval 1"/>
          <p:cNvSpPr/>
          <p:nvPr/>
        </p:nvSpPr>
        <p:spPr>
          <a:xfrm>
            <a:off x="922338" y="3924300"/>
            <a:ext cx="2667000" cy="1476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752975" y="4008438"/>
            <a:ext cx="2667000" cy="1474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8583613" y="3924300"/>
            <a:ext cx="2667000" cy="1476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5" name="TextBox 2"/>
          <p:cNvSpPr txBox="1">
            <a:spLocks noChangeArrowheads="1"/>
          </p:cNvSpPr>
          <p:nvPr/>
        </p:nvSpPr>
        <p:spPr bwMode="auto">
          <a:xfrm>
            <a:off x="1044575" y="4451350"/>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Nosocomial infection</a:t>
            </a:r>
            <a:endParaRPr lang="en-US" altLang="en-US"/>
          </a:p>
        </p:txBody>
      </p:sp>
      <p:sp>
        <p:nvSpPr>
          <p:cNvPr id="17416" name="TextBox 3"/>
          <p:cNvSpPr txBox="1">
            <a:spLocks noChangeArrowheads="1"/>
          </p:cNvSpPr>
          <p:nvPr/>
        </p:nvSpPr>
        <p:spPr bwMode="auto">
          <a:xfrm>
            <a:off x="4752975" y="4560888"/>
            <a:ext cx="275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Surgical Ward Infection</a:t>
            </a:r>
            <a:endParaRPr lang="en-US" altLang="en-US"/>
          </a:p>
        </p:txBody>
      </p:sp>
      <p:sp>
        <p:nvSpPr>
          <p:cNvPr id="17417" name="TextBox 8"/>
          <p:cNvSpPr txBox="1">
            <a:spLocks noChangeArrowheads="1"/>
          </p:cNvSpPr>
          <p:nvPr/>
        </p:nvSpPr>
        <p:spPr bwMode="auto">
          <a:xfrm>
            <a:off x="8583613" y="4560888"/>
            <a:ext cx="275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Surgical Site Infection</a:t>
            </a:r>
            <a:endParaRPr lang="en-US" altLang="en-US"/>
          </a:p>
        </p:txBody>
      </p:sp>
    </p:spTree>
    <p:extLst>
      <p:ext uri="{BB962C8B-B14F-4D97-AF65-F5344CB8AC3E}">
        <p14:creationId xmlns:p14="http://schemas.microsoft.com/office/powerpoint/2010/main" val="670294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Title 1"/>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965200" y="647700"/>
            <a:ext cx="9169400" cy="1181100"/>
          </a:xfrm>
        </p:spPr>
      </p:pic>
      <p:sp>
        <p:nvSpPr>
          <p:cNvPr id="3" name="Content Placeholder 2"/>
          <p:cNvSpPr>
            <a:spLocks noGrp="1"/>
          </p:cNvSpPr>
          <p:nvPr>
            <p:ph idx="1"/>
          </p:nvPr>
        </p:nvSpPr>
        <p:spPr>
          <a:xfrm>
            <a:off x="542925" y="2425700"/>
            <a:ext cx="10496550" cy="4014788"/>
          </a:xfrm>
        </p:spPr>
        <p:txBody>
          <a:bodyPr rtlCol="0">
            <a:normAutofit/>
          </a:bodyPr>
          <a:lstStyle/>
          <a:p>
            <a:pPr lvl="1" eaLnBrk="1" fontAlgn="auto" hangingPunct="1">
              <a:spcAft>
                <a:spcPts val="0"/>
              </a:spcAft>
              <a:buFont typeface="Wingdings 3" charset="2"/>
              <a:buChar char=""/>
              <a:defRPr/>
            </a:pPr>
            <a:r>
              <a:rPr lang="en-GB" sz="3200" b="1" dirty="0">
                <a:solidFill>
                  <a:srgbClr val="FF0000"/>
                </a:solidFill>
              </a:rPr>
              <a:t>Systemic factors:</a:t>
            </a:r>
            <a:endParaRPr lang="en-GB" sz="3200" b="1" dirty="0">
              <a:solidFill>
                <a:schemeClr val="tx1">
                  <a:lumMod val="75000"/>
                  <a:lumOff val="25000"/>
                </a:schemeClr>
              </a:solidFill>
            </a:endParaRPr>
          </a:p>
          <a:p>
            <a:pPr lvl="2" eaLnBrk="1" fontAlgn="auto" hangingPunct="1">
              <a:spcAft>
                <a:spcPts val="0"/>
              </a:spcAft>
              <a:buFont typeface="Wingdings 3" charset="2"/>
              <a:buChar char=""/>
              <a:defRPr/>
            </a:pPr>
            <a:r>
              <a:rPr lang="en-GB" sz="2800" b="1" dirty="0">
                <a:solidFill>
                  <a:schemeClr val="tx1">
                    <a:lumMod val="75000"/>
                    <a:lumOff val="25000"/>
                  </a:schemeClr>
                </a:solidFill>
              </a:rPr>
              <a:t>Age</a:t>
            </a:r>
          </a:p>
          <a:p>
            <a:pPr lvl="2" eaLnBrk="1" fontAlgn="auto" hangingPunct="1">
              <a:spcAft>
                <a:spcPts val="0"/>
              </a:spcAft>
              <a:buFont typeface="Wingdings 3" charset="2"/>
              <a:buChar char=""/>
              <a:defRPr/>
            </a:pPr>
            <a:r>
              <a:rPr lang="en-GB" sz="2800" b="1" dirty="0">
                <a:solidFill>
                  <a:schemeClr val="tx1">
                    <a:lumMod val="75000"/>
                    <a:lumOff val="25000"/>
                  </a:schemeClr>
                </a:solidFill>
              </a:rPr>
              <a:t>Smoking</a:t>
            </a:r>
          </a:p>
          <a:p>
            <a:pPr lvl="2" eaLnBrk="1" fontAlgn="auto" hangingPunct="1">
              <a:spcAft>
                <a:spcPts val="0"/>
              </a:spcAft>
              <a:buFont typeface="Wingdings 3" charset="2"/>
              <a:buChar char=""/>
              <a:defRPr/>
            </a:pPr>
            <a:r>
              <a:rPr lang="en-GB" sz="2800" b="1" dirty="0" err="1">
                <a:solidFill>
                  <a:schemeClr val="tx1">
                    <a:lumMod val="75000"/>
                    <a:lumOff val="25000"/>
                  </a:schemeClr>
                </a:solidFill>
              </a:rPr>
              <a:t>Hypovolemia</a:t>
            </a:r>
            <a:r>
              <a:rPr lang="en-GB" sz="2800" b="1" dirty="0">
                <a:solidFill>
                  <a:schemeClr val="tx1">
                    <a:lumMod val="75000"/>
                    <a:lumOff val="25000"/>
                  </a:schemeClr>
                </a:solidFill>
              </a:rPr>
              <a:t>, poor tissue perfusion.</a:t>
            </a:r>
          </a:p>
          <a:p>
            <a:pPr lvl="2" eaLnBrk="1" fontAlgn="auto" hangingPunct="1">
              <a:spcAft>
                <a:spcPts val="0"/>
              </a:spcAft>
              <a:buFont typeface="Wingdings 3" charset="2"/>
              <a:buChar char=""/>
              <a:defRPr/>
            </a:pPr>
            <a:r>
              <a:rPr lang="en-GB" sz="2800" b="1" dirty="0">
                <a:solidFill>
                  <a:schemeClr val="tx1">
                    <a:lumMod val="75000"/>
                    <a:lumOff val="25000"/>
                  </a:schemeClr>
                </a:solidFill>
              </a:rPr>
              <a:t>Metabolic: malnutrition (including obesity), diabetes, uraemia, jaundice.</a:t>
            </a:r>
          </a:p>
          <a:p>
            <a:pPr lvl="2" eaLnBrk="1" fontAlgn="auto" hangingPunct="1">
              <a:spcAft>
                <a:spcPts val="0"/>
              </a:spcAft>
              <a:buFont typeface="Wingdings 3" charset="2"/>
              <a:buChar char=""/>
              <a:defRPr/>
            </a:pPr>
            <a:r>
              <a:rPr lang="en-GB" sz="2800" b="1" dirty="0">
                <a:solidFill>
                  <a:schemeClr val="tx1">
                    <a:lumMod val="75000"/>
                    <a:lumOff val="25000"/>
                  </a:schemeClr>
                </a:solidFill>
              </a:rPr>
              <a:t>Disseminated disease: cancer and acquired immunodeficiency syndrome (AIDS) </a:t>
            </a:r>
          </a:p>
          <a:p>
            <a:pPr lvl="2" eaLnBrk="1" fontAlgn="auto" hangingPunct="1">
              <a:spcAft>
                <a:spcPts val="0"/>
              </a:spcAft>
              <a:buFont typeface="Wingdings 3" charset="2"/>
              <a:buChar char=""/>
              <a:defRPr/>
            </a:pPr>
            <a:r>
              <a:rPr lang="en-GB" sz="2800" b="1" dirty="0">
                <a:solidFill>
                  <a:schemeClr val="tx1">
                    <a:lumMod val="75000"/>
                    <a:lumOff val="25000"/>
                  </a:schemeClr>
                </a:solidFill>
              </a:rPr>
              <a:t>Iatrogenic: radiotherapy, chemotherapy, steroids</a:t>
            </a:r>
          </a:p>
          <a:p>
            <a:pPr lvl="1" eaLnBrk="1" fontAlgn="auto" hangingPunct="1">
              <a:spcAft>
                <a:spcPts val="0"/>
              </a:spcAft>
              <a:buFont typeface="Wingdings 3" charset="2"/>
              <a:buChar char=""/>
              <a:defRPr/>
            </a:pPr>
            <a:endParaRPr lang="en-GB" sz="3200" b="1" dirty="0">
              <a:solidFill>
                <a:schemeClr val="tx1">
                  <a:lumMod val="75000"/>
                  <a:lumOff val="25000"/>
                </a:schemeClr>
              </a:solidFill>
            </a:endParaRPr>
          </a:p>
          <a:p>
            <a:pPr eaLnBrk="1" fontAlgn="auto" hangingPunct="1">
              <a:spcAft>
                <a:spcPts val="0"/>
              </a:spcAft>
              <a:buFont typeface="Wingdings 3" charset="2"/>
              <a:buChar char=""/>
              <a:defRPr/>
            </a:pPr>
            <a:endParaRPr lang="en-GB" sz="3600" b="1" dirty="0">
              <a:solidFill>
                <a:schemeClr val="tx1">
                  <a:lumMod val="75000"/>
                  <a:lumOff val="25000"/>
                </a:schemeClr>
              </a:solidFill>
            </a:endParaRPr>
          </a:p>
        </p:txBody>
      </p:sp>
    </p:spTree>
    <p:extLst>
      <p:ext uri="{BB962C8B-B14F-4D97-AF65-F5344CB8AC3E}">
        <p14:creationId xmlns:p14="http://schemas.microsoft.com/office/powerpoint/2010/main" val="1221032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p:txBody>
          <a:bodyPr/>
          <a:lstStyle/>
          <a:p>
            <a:pPr eaLnBrk="1" hangingPunct="1"/>
            <a:endParaRPr lang="en-GB" altLang="en-US"/>
          </a:p>
        </p:txBody>
      </p:sp>
      <p:sp>
        <p:nvSpPr>
          <p:cNvPr id="3" name="Content Placeholder 2"/>
          <p:cNvSpPr>
            <a:spLocks noGrp="1"/>
          </p:cNvSpPr>
          <p:nvPr>
            <p:ph idx="1"/>
          </p:nvPr>
        </p:nvSpPr>
        <p:spPr>
          <a:xfrm>
            <a:off x="357188" y="2359025"/>
            <a:ext cx="10828337" cy="4022725"/>
          </a:xfrm>
        </p:spPr>
        <p:txBody>
          <a:bodyPr rtlCol="0">
            <a:normAutofit/>
          </a:bodyPr>
          <a:lstStyle/>
          <a:p>
            <a:pPr lvl="1" eaLnBrk="1" fontAlgn="auto" hangingPunct="1">
              <a:spcAft>
                <a:spcPts val="0"/>
              </a:spcAft>
              <a:buFont typeface="Wingdings 3" charset="2"/>
              <a:buChar char=""/>
              <a:defRPr/>
            </a:pPr>
            <a:r>
              <a:rPr lang="en-GB" sz="3600" b="1" dirty="0">
                <a:solidFill>
                  <a:srgbClr val="FF0000"/>
                </a:solidFill>
              </a:rPr>
              <a:t>Wound characteristics:</a:t>
            </a:r>
            <a:endParaRPr lang="en-GB" sz="3600" b="1" dirty="0">
              <a:solidFill>
                <a:schemeClr val="tx1">
                  <a:lumMod val="75000"/>
                  <a:lumOff val="25000"/>
                </a:schemeClr>
              </a:solidFill>
            </a:endParaRPr>
          </a:p>
          <a:p>
            <a:pPr lvl="2" eaLnBrk="1" fontAlgn="auto" hangingPunct="1">
              <a:spcAft>
                <a:spcPts val="0"/>
              </a:spcAft>
              <a:buFont typeface="Wingdings 3" charset="2"/>
              <a:buChar char=""/>
              <a:defRPr/>
            </a:pPr>
            <a:r>
              <a:rPr lang="en-GB" sz="3200" b="1" dirty="0">
                <a:solidFill>
                  <a:schemeClr val="tx1">
                    <a:lumMod val="75000"/>
                    <a:lumOff val="25000"/>
                  </a:schemeClr>
                </a:solidFill>
              </a:rPr>
              <a:t>Wound classification</a:t>
            </a:r>
          </a:p>
          <a:p>
            <a:pPr lvl="2" eaLnBrk="1" fontAlgn="auto" hangingPunct="1">
              <a:spcAft>
                <a:spcPts val="0"/>
              </a:spcAft>
              <a:buFont typeface="Wingdings 3" charset="2"/>
              <a:buChar char=""/>
              <a:defRPr/>
            </a:pPr>
            <a:r>
              <a:rPr lang="en-GB" sz="3200" b="1" dirty="0">
                <a:solidFill>
                  <a:schemeClr val="tx1">
                    <a:lumMod val="75000"/>
                    <a:lumOff val="25000"/>
                  </a:schemeClr>
                </a:solidFill>
              </a:rPr>
              <a:t>Nonviable tissue in wound; Hematoma.</a:t>
            </a:r>
          </a:p>
          <a:p>
            <a:pPr lvl="2" eaLnBrk="1" fontAlgn="auto" hangingPunct="1">
              <a:spcAft>
                <a:spcPts val="0"/>
              </a:spcAft>
              <a:buFont typeface="Wingdings 3" charset="2"/>
              <a:buChar char=""/>
              <a:defRPr/>
            </a:pPr>
            <a:r>
              <a:rPr lang="en-GB" sz="2800" b="1" dirty="0">
                <a:solidFill>
                  <a:schemeClr val="tx1">
                    <a:lumMod val="75000"/>
                    <a:lumOff val="25000"/>
                  </a:schemeClr>
                </a:solidFill>
              </a:rPr>
              <a:t>Foreign material, including drains and sutures.</a:t>
            </a:r>
          </a:p>
          <a:p>
            <a:pPr lvl="2" eaLnBrk="1" fontAlgn="auto" hangingPunct="1">
              <a:spcAft>
                <a:spcPts val="0"/>
              </a:spcAft>
              <a:buFont typeface="Wingdings 3" charset="2"/>
              <a:buChar char=""/>
              <a:defRPr/>
            </a:pPr>
            <a:r>
              <a:rPr lang="en-GB" sz="2800" b="1" dirty="0">
                <a:solidFill>
                  <a:schemeClr val="tx1">
                    <a:lumMod val="75000"/>
                    <a:lumOff val="25000"/>
                  </a:schemeClr>
                </a:solidFill>
              </a:rPr>
              <a:t>Poor skin preparation, including shaving; and </a:t>
            </a:r>
            <a:r>
              <a:rPr lang="en-US" sz="2800" b="1" dirty="0">
                <a:solidFill>
                  <a:schemeClr val="tx1">
                    <a:lumMod val="75000"/>
                    <a:lumOff val="25000"/>
                  </a:schemeClr>
                </a:solidFill>
              </a:rPr>
              <a:t>pre-existing body site infection</a:t>
            </a:r>
            <a:endParaRPr lang="en-GB" sz="2800" b="1" dirty="0">
              <a:solidFill>
                <a:schemeClr val="tx1">
                  <a:lumMod val="75000"/>
                  <a:lumOff val="25000"/>
                </a:schemeClr>
              </a:solidFill>
            </a:endParaRPr>
          </a:p>
          <a:p>
            <a:pPr lvl="3" eaLnBrk="1" fontAlgn="auto" hangingPunct="1">
              <a:spcAft>
                <a:spcPts val="0"/>
              </a:spcAft>
              <a:buFont typeface="Wingdings 3" charset="2"/>
              <a:buNone/>
              <a:defRPr/>
            </a:pPr>
            <a:endParaRPr lang="en-GB" sz="2800" b="1" dirty="0">
              <a:solidFill>
                <a:schemeClr val="tx1">
                  <a:lumMod val="75000"/>
                  <a:lumOff val="25000"/>
                </a:schemeClr>
              </a:solidFill>
            </a:endParaRPr>
          </a:p>
        </p:txBody>
      </p:sp>
    </p:spTree>
    <p:extLst>
      <p:ext uri="{BB962C8B-B14F-4D97-AF65-F5344CB8AC3E}">
        <p14:creationId xmlns:p14="http://schemas.microsoft.com/office/powerpoint/2010/main" val="1878885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p:txBody>
          <a:bodyPr/>
          <a:lstStyle/>
          <a:p>
            <a:pPr eaLnBrk="1" hangingPunct="1"/>
            <a:endParaRPr lang="en-GB" altLang="en-US"/>
          </a:p>
        </p:txBody>
      </p:sp>
      <p:sp>
        <p:nvSpPr>
          <p:cNvPr id="37891" name="Content Placeholder 2"/>
          <p:cNvSpPr>
            <a:spLocks noGrp="1" noChangeArrowheads="1"/>
          </p:cNvSpPr>
          <p:nvPr>
            <p:ph idx="1"/>
          </p:nvPr>
        </p:nvSpPr>
        <p:spPr>
          <a:xfrm>
            <a:off x="436563" y="2292350"/>
            <a:ext cx="10761662" cy="3727450"/>
          </a:xfrm>
        </p:spPr>
        <p:txBody>
          <a:bodyPr/>
          <a:lstStyle/>
          <a:p>
            <a:pPr lvl="1" eaLnBrk="1" hangingPunct="1"/>
            <a:r>
              <a:rPr lang="en-GB" altLang="en-US" sz="3200" b="1">
                <a:solidFill>
                  <a:srgbClr val="FF0000"/>
                </a:solidFill>
              </a:rPr>
              <a:t> Operative characteristics:</a:t>
            </a:r>
            <a:endParaRPr lang="en-GB" altLang="en-US" sz="3200" b="1"/>
          </a:p>
          <a:p>
            <a:pPr lvl="2" eaLnBrk="1" hangingPunct="1"/>
            <a:r>
              <a:rPr lang="en-GB" altLang="en-US" sz="2800" b="1"/>
              <a:t>lengthy operation (&gt;2 h). </a:t>
            </a:r>
          </a:p>
          <a:p>
            <a:pPr lvl="2" eaLnBrk="1" hangingPunct="1"/>
            <a:r>
              <a:rPr lang="en-GB" altLang="en-US" sz="2800" b="1"/>
              <a:t>Intraoperative contamination.</a:t>
            </a:r>
          </a:p>
          <a:p>
            <a:pPr lvl="2" eaLnBrk="1" hangingPunct="1"/>
            <a:r>
              <a:rPr lang="en-GB" altLang="en-US" sz="2800" b="1"/>
              <a:t>Poor surgical technique.</a:t>
            </a:r>
          </a:p>
          <a:p>
            <a:pPr lvl="2" eaLnBrk="1" hangingPunct="1"/>
            <a:r>
              <a:rPr lang="en-GB" altLang="en-US" sz="2800" b="1"/>
              <a:t>Site of operation.</a:t>
            </a:r>
          </a:p>
          <a:p>
            <a:pPr lvl="2" eaLnBrk="1" hangingPunct="1"/>
            <a:r>
              <a:rPr lang="en-US" altLang="en-US" sz="2800" b="1"/>
              <a:t>Prolonged duration of hospital stay.</a:t>
            </a:r>
          </a:p>
          <a:p>
            <a:pPr lvl="2" eaLnBrk="1" hangingPunct="1"/>
            <a:r>
              <a:rPr lang="en-US" altLang="en-US" sz="2800" b="1"/>
              <a:t>Blood transfusion and emergency surgery.</a:t>
            </a:r>
            <a:endParaRPr lang="en-GB" altLang="en-US" sz="2800" b="1"/>
          </a:p>
          <a:p>
            <a:pPr eaLnBrk="1" hangingPunct="1"/>
            <a:endParaRPr lang="en-GB" altLang="en-US" sz="3600" b="1"/>
          </a:p>
        </p:txBody>
      </p:sp>
    </p:spTree>
    <p:extLst>
      <p:ext uri="{BB962C8B-B14F-4D97-AF65-F5344CB8AC3E}">
        <p14:creationId xmlns:p14="http://schemas.microsoft.com/office/powerpoint/2010/main" val="3014951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p:txBody>
          <a:bodyPr/>
          <a:lstStyle/>
          <a:p>
            <a:pPr eaLnBrk="1" hangingPunct="1"/>
            <a:r>
              <a:rPr lang="en-US" altLang="en-US" b="1"/>
              <a:t>Complications of SSI</a:t>
            </a:r>
          </a:p>
        </p:txBody>
      </p:sp>
      <p:sp>
        <p:nvSpPr>
          <p:cNvPr id="3" name="Content Placeholder 2"/>
          <p:cNvSpPr>
            <a:spLocks noGrp="1"/>
          </p:cNvSpPr>
          <p:nvPr>
            <p:ph idx="1"/>
          </p:nvPr>
        </p:nvSpPr>
        <p:spPr>
          <a:xfrm>
            <a:off x="1387475" y="2247900"/>
            <a:ext cx="9331325" cy="4362450"/>
          </a:xfrm>
        </p:spPr>
        <p:txBody>
          <a:bodyPr rtlCol="0">
            <a:normAutofit/>
          </a:bodyPr>
          <a:lstStyle/>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Wound dehiscence</a:t>
            </a:r>
          </a:p>
          <a:p>
            <a:pPr marL="514350" indent="-514350" eaLnBrk="1" fontAlgn="auto" hangingPunct="1">
              <a:spcAft>
                <a:spcPts val="0"/>
              </a:spcAft>
              <a:buFont typeface="+mj-lt"/>
              <a:buAutoNum type="arabicPeriod"/>
              <a:defRPr/>
            </a:pPr>
            <a:r>
              <a:rPr lang="en-US" sz="3200" b="1">
                <a:solidFill>
                  <a:schemeClr val="tx1">
                    <a:lumMod val="75000"/>
                    <a:lumOff val="25000"/>
                  </a:schemeClr>
                </a:solidFill>
                <a:latin typeface="+mj-lt"/>
              </a:rPr>
              <a:t>Sepsis</a:t>
            </a:r>
            <a:endParaRPr lang="en-US" sz="3200" b="1" dirty="0">
              <a:solidFill>
                <a:schemeClr val="tx1">
                  <a:lumMod val="75000"/>
                  <a:lumOff val="25000"/>
                </a:schemeClr>
              </a:solidFill>
              <a:latin typeface="+mj-lt"/>
            </a:endParaRPr>
          </a:p>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Suppressed and delayed wound healing </a:t>
            </a:r>
          </a:p>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Fistula and Sinus formation</a:t>
            </a:r>
          </a:p>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Incisional Hernia </a:t>
            </a:r>
          </a:p>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Poor quality or abnormal scar formation (hypertrophic scar)</a:t>
            </a:r>
            <a:endParaRPr lang="ar-JO" sz="3200" b="1" dirty="0">
              <a:solidFill>
                <a:schemeClr val="tx1">
                  <a:lumMod val="75000"/>
                  <a:lumOff val="25000"/>
                </a:schemeClr>
              </a:solidFill>
              <a:latin typeface="+mj-lt"/>
            </a:endParaRPr>
          </a:p>
          <a:p>
            <a:pPr eaLnBrk="1" fontAlgn="auto" hangingPunct="1">
              <a:spcAft>
                <a:spcPts val="0"/>
              </a:spcAft>
              <a:buFont typeface="Wingdings 3" charset="2"/>
              <a:buChar char=""/>
              <a:defRPr/>
            </a:pPr>
            <a:endParaRPr lang="en-US" sz="2400" dirty="0">
              <a:solidFill>
                <a:schemeClr val="tx1">
                  <a:lumMod val="75000"/>
                  <a:lumOff val="25000"/>
                </a:schemeClr>
              </a:solidFill>
              <a:latin typeface="+mj-lt"/>
            </a:endParaRPr>
          </a:p>
        </p:txBody>
      </p:sp>
    </p:spTree>
    <p:extLst>
      <p:ext uri="{BB962C8B-B14F-4D97-AF65-F5344CB8AC3E}">
        <p14:creationId xmlns:p14="http://schemas.microsoft.com/office/powerpoint/2010/main" val="753048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482600"/>
            <a:ext cx="8826500" cy="1785938"/>
          </a:xfrm>
        </p:spPr>
        <p:txBody>
          <a:bodyPr rtlCol="0">
            <a:noAutofit/>
          </a:bodyPr>
          <a:lstStyle/>
          <a:p>
            <a:pPr algn="ctr" eaLnBrk="1" fontAlgn="auto" hangingPunct="1">
              <a:spcAft>
                <a:spcPts val="0"/>
              </a:spcAft>
              <a:defRPr/>
            </a:pPr>
            <a:r>
              <a:rPr lang="en-US" sz="11500" b="1" dirty="0">
                <a:solidFill>
                  <a:schemeClr val="accent1">
                    <a:lumMod val="60000"/>
                    <a:lumOff val="40000"/>
                  </a:schemeClr>
                </a:solidFill>
              </a:rPr>
              <a:t>THANK YOU</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2233613"/>
            <a:ext cx="250507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694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صورة 3" descr="تنزيل.jpg"/>
          <p:cNvPicPr>
            <a:picLocks noChangeAspect="1"/>
          </p:cNvPicPr>
          <p:nvPr/>
        </p:nvPicPr>
        <p:blipFill>
          <a:blip r:embed="rId3"/>
          <a:stretch>
            <a:fillRect/>
          </a:stretch>
        </p:blipFill>
        <p:spPr>
          <a:xfrm>
            <a:off x="1524000" y="2000240"/>
            <a:ext cx="9144000" cy="4857760"/>
          </a:xfrm>
          <a:prstGeom prst="rect">
            <a:avLst/>
          </a:prstGeom>
        </p:spPr>
      </p:pic>
      <p:sp>
        <p:nvSpPr>
          <p:cNvPr id="3" name="عنصر نائب للمحتوى 2"/>
          <p:cNvSpPr>
            <a:spLocks noGrp="1"/>
          </p:cNvSpPr>
          <p:nvPr>
            <p:ph type="subTitle" idx="1"/>
          </p:nvPr>
        </p:nvSpPr>
        <p:spPr>
          <a:xfrm>
            <a:off x="5038708" y="2428868"/>
            <a:ext cx="5629292" cy="1185874"/>
          </a:xfrm>
        </p:spPr>
        <p:txBody>
          <a:bodyPr>
            <a:normAutofit/>
          </a:bodyPr>
          <a:lstStyle/>
          <a:p>
            <a:pPr marL="68580"/>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dalus" panose="02020603050405020304" pitchFamily="18" charset="-78"/>
                <a:cs typeface="Andalus" panose="02020603050405020304" pitchFamily="18" charset="-78"/>
              </a:rPr>
              <a:t>By :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ndalus" panose="02020603050405020304" pitchFamily="18" charset="-78"/>
                <a:cs typeface="Andalus" panose="02020603050405020304" pitchFamily="18" charset="-78"/>
              </a:rPr>
              <a:t>Sjood</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dalus" panose="02020603050405020304" pitchFamily="18" charset="-78"/>
                <a:cs typeface="Andalus" panose="02020603050405020304" pitchFamily="18" charset="-78"/>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ndalus" panose="02020603050405020304" pitchFamily="18" charset="-78"/>
                <a:cs typeface="Andalus" panose="02020603050405020304" pitchFamily="18" charset="-78"/>
              </a:rPr>
              <a:t>Maaytah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dalus" panose="02020603050405020304" pitchFamily="18" charset="-78"/>
                <a:cs typeface="Andalus" panose="02020603050405020304" pitchFamily="18" charset="-78"/>
              </a:rPr>
              <a:t> </a:t>
            </a:r>
            <a:endPar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dalus" panose="02020603050405020304" pitchFamily="18" charset="-78"/>
              <a:cs typeface="Andalus" panose="02020603050405020304" pitchFamily="18" charset="-78"/>
            </a:endParaRPr>
          </a:p>
        </p:txBody>
      </p:sp>
      <p:sp>
        <p:nvSpPr>
          <p:cNvPr id="2" name="عنوان 1"/>
          <p:cNvSpPr>
            <a:spLocks noGrp="1"/>
          </p:cNvSpPr>
          <p:nvPr>
            <p:ph type="ctrTitle"/>
          </p:nvPr>
        </p:nvSpPr>
        <p:spPr>
          <a:xfrm>
            <a:off x="1881158" y="857233"/>
            <a:ext cx="8458200" cy="1470025"/>
          </a:xfrm>
          <a:ln/>
        </p:spPr>
        <p:style>
          <a:lnRef idx="2">
            <a:schemeClr val="accent2"/>
          </a:lnRef>
          <a:fillRef idx="1">
            <a:schemeClr val="lt1"/>
          </a:fillRef>
          <a:effectRef idx="0">
            <a:schemeClr val="accent2"/>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gsana New" panose="02020603050405020304" pitchFamily="18" charset="-34"/>
                <a:cs typeface="Angsana New" panose="02020603050405020304" pitchFamily="18" charset="-34"/>
              </a:rPr>
              <a:t>PREVENTION  of  SSI</a:t>
            </a:r>
            <a:endParaRPr lang="ar-SA"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gsana New" panose="02020603050405020304" pitchFamily="18" charset="-34"/>
            </a:endParaRPr>
          </a:p>
        </p:txBody>
      </p:sp>
    </p:spTree>
    <p:extLst>
      <p:ext uri="{BB962C8B-B14F-4D97-AF65-F5344CB8AC3E}">
        <p14:creationId xmlns:p14="http://schemas.microsoft.com/office/powerpoint/2010/main" val="3659810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31604" y="762000"/>
            <a:ext cx="7128792" cy="685880"/>
          </a:xfrm>
        </p:spPr>
        <p:txBody>
          <a:bodyPr>
            <a:noAutofit/>
          </a:bodyPr>
          <a:lstStyle/>
          <a:p>
            <a:r>
              <a:rPr lang="en-US" altLang="ar-SA" b="1" kern="0"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Arial" pitchFamily="34" charset="0"/>
              </a:rPr>
              <a:t>Why we Prevent SSI?</a:t>
            </a:r>
            <a:endParaRPr lang="ar-SA" b="1"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52" y="1752600"/>
            <a:ext cx="446449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763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1295403"/>
            <a:ext cx="6172224" cy="4427669"/>
          </a:xfrm>
          <a:solidFill>
            <a:schemeClr val="accent1">
              <a:lumMod val="20000"/>
              <a:lumOff val="80000"/>
            </a:schemeClr>
          </a:solidFill>
          <a:ln>
            <a:prstDash val="sysDot"/>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l" rtl="0"/>
            <a:r>
              <a:rPr lang="en-US" dirty="0"/>
              <a:t>Patients that develop SSI have </a:t>
            </a:r>
            <a:r>
              <a:rPr lang="en-US" b="1" dirty="0">
                <a:solidFill>
                  <a:srgbClr val="FF0000"/>
                </a:solidFill>
              </a:rPr>
              <a:t>twice</a:t>
            </a:r>
            <a:r>
              <a:rPr lang="en-US" b="1" dirty="0"/>
              <a:t> the mortality </a:t>
            </a:r>
            <a:r>
              <a:rPr lang="en-US" dirty="0"/>
              <a:t>and are: </a:t>
            </a:r>
            <a:r>
              <a:rPr lang="en-US" dirty="0">
                <a:solidFill>
                  <a:srgbClr val="FF0000"/>
                </a:solidFill>
              </a:rPr>
              <a:t>60% </a:t>
            </a:r>
            <a:r>
              <a:rPr lang="en-US" dirty="0"/>
              <a:t>more likely to spend time in </a:t>
            </a:r>
            <a:r>
              <a:rPr lang="en-US" b="1" dirty="0"/>
              <a:t>ICU</a:t>
            </a:r>
            <a:r>
              <a:rPr lang="en-US" dirty="0"/>
              <a:t> , </a:t>
            </a:r>
            <a:r>
              <a:rPr lang="en-US" dirty="0">
                <a:solidFill>
                  <a:srgbClr val="FF0000"/>
                </a:solidFill>
              </a:rPr>
              <a:t>5</a:t>
            </a:r>
            <a:r>
              <a:rPr lang="en-US" dirty="0"/>
              <a:t> times more likely to be</a:t>
            </a:r>
            <a:r>
              <a:rPr lang="en-US" b="1" dirty="0"/>
              <a:t> readmitted</a:t>
            </a:r>
          </a:p>
          <a:p>
            <a:pPr algn="l" rtl="0"/>
            <a:endParaRPr lang="en-US" b="1" dirty="0"/>
          </a:p>
          <a:p>
            <a:pPr algn="l" rtl="0"/>
            <a:r>
              <a:rPr lang="en-US" dirty="0"/>
              <a:t>SSI increases</a:t>
            </a:r>
            <a:r>
              <a:rPr lang="en-US" b="1" dirty="0"/>
              <a:t> length of stay </a:t>
            </a:r>
            <a:r>
              <a:rPr lang="en-US" dirty="0"/>
              <a:t>in hospital by an average of </a:t>
            </a:r>
            <a:r>
              <a:rPr lang="en-US" dirty="0">
                <a:solidFill>
                  <a:srgbClr val="FF0000"/>
                </a:solidFill>
              </a:rPr>
              <a:t>7.5 days </a:t>
            </a:r>
            <a:r>
              <a:rPr lang="en-US" dirty="0"/>
              <a:t>, </a:t>
            </a:r>
          </a:p>
          <a:p>
            <a:pPr algn="l" rtl="0"/>
            <a:endParaRPr lang="en-US" dirty="0"/>
          </a:p>
          <a:p>
            <a:pPr algn="l" rtl="0"/>
            <a:r>
              <a:rPr lang="en-US" b="1" dirty="0"/>
              <a:t>cost effective</a:t>
            </a:r>
          </a:p>
          <a:p>
            <a:endParaRPr lang="en-US" dirty="0"/>
          </a:p>
        </p:txBody>
      </p:sp>
    </p:spTree>
    <p:extLst>
      <p:ext uri="{BB962C8B-B14F-4D97-AF65-F5344CB8AC3E}">
        <p14:creationId xmlns:p14="http://schemas.microsoft.com/office/powerpoint/2010/main" val="1673815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666976" y="642919"/>
            <a:ext cx="6357982" cy="3508977"/>
          </a:xfrm>
        </p:spPr>
        <p:txBody>
          <a:bodyPr>
            <a:normAutofit/>
          </a:bodyPr>
          <a:lstStyle/>
          <a:p>
            <a:pPr marL="273050" indent="-273050" fontAlgn="base">
              <a:spcAft>
                <a:spcPct val="0"/>
              </a:spcAft>
              <a:buClr>
                <a:srgbClr val="0BD0D9"/>
              </a:buClr>
              <a:buSzPct val="95000"/>
              <a:buFont typeface="Wingdings 2" pitchFamily="18" charset="2"/>
              <a:buChar char=""/>
            </a:pPr>
            <a:r>
              <a:rPr lang="en-US" altLang="ar-SA" sz="2600" b="1" dirty="0">
                <a:solidFill>
                  <a:prstClr val="black"/>
                </a:solidFill>
                <a:latin typeface="Constantia"/>
              </a:rPr>
              <a:t>Measures can be taken to prevent the SSIs in </a:t>
            </a:r>
            <a:r>
              <a:rPr lang="en-US" altLang="ar-SA" sz="2600" b="1" dirty="0">
                <a:solidFill>
                  <a:srgbClr val="FF0000"/>
                </a:solidFill>
                <a:latin typeface="Constantia"/>
              </a:rPr>
              <a:t>three</a:t>
            </a:r>
            <a:r>
              <a:rPr lang="en-US" altLang="ar-SA" sz="2600" b="1" dirty="0">
                <a:solidFill>
                  <a:prstClr val="black"/>
                </a:solidFill>
                <a:latin typeface="Constantia"/>
              </a:rPr>
              <a:t> large category:</a:t>
            </a:r>
          </a:p>
          <a:p>
            <a:pPr algn="l" rtl="0"/>
            <a:endParaRPr lang="ar-SA" dirty="0"/>
          </a:p>
        </p:txBody>
      </p:sp>
      <p:graphicFrame>
        <p:nvGraphicFramePr>
          <p:cNvPr id="4" name="رسم تخطيطي 3"/>
          <p:cNvGraphicFramePr/>
          <p:nvPr/>
        </p:nvGraphicFramePr>
        <p:xfrm>
          <a:off x="2952728" y="20002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0245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pPr algn="l">
              <a:buNone/>
            </a:pPr>
            <a:r>
              <a:rPr lang="en-US" dirty="0"/>
              <a:t>Important principled in prophylaxis can be grouped into factors pertaining to </a:t>
            </a:r>
          </a:p>
          <a:p>
            <a:pPr marL="514350" indent="-514350" algn="l">
              <a:buNone/>
            </a:pPr>
            <a:r>
              <a:rPr lang="en-US" dirty="0">
                <a:solidFill>
                  <a:srgbClr val="C00000"/>
                </a:solidFill>
              </a:rPr>
              <a:t>Skin preparation </a:t>
            </a:r>
          </a:p>
          <a:p>
            <a:pPr marL="514350" indent="-514350" algn="l">
              <a:buNone/>
            </a:pPr>
            <a:r>
              <a:rPr lang="en-US" dirty="0">
                <a:solidFill>
                  <a:srgbClr val="C00000"/>
                </a:solidFill>
              </a:rPr>
              <a:t>Antimicrobial </a:t>
            </a:r>
            <a:r>
              <a:rPr lang="en-US" dirty="0" err="1">
                <a:solidFill>
                  <a:srgbClr val="C00000"/>
                </a:solidFill>
              </a:rPr>
              <a:t>thearpy</a:t>
            </a:r>
            <a:r>
              <a:rPr lang="en-US" dirty="0">
                <a:solidFill>
                  <a:srgbClr val="C00000"/>
                </a:solidFill>
              </a:rPr>
              <a:t> </a:t>
            </a:r>
          </a:p>
          <a:p>
            <a:pPr marL="514350" indent="-514350" algn="l">
              <a:buNone/>
            </a:pPr>
            <a:r>
              <a:rPr lang="en-US" dirty="0">
                <a:solidFill>
                  <a:srgbClr val="C00000"/>
                </a:solidFill>
              </a:rPr>
              <a:t>Patient physiological management </a:t>
            </a:r>
            <a:endParaRPr lang="ar-SA" dirty="0">
              <a:solidFill>
                <a:srgbClr val="C00000"/>
              </a:solidFill>
            </a:endParaRPr>
          </a:p>
        </p:txBody>
      </p:sp>
    </p:spTree>
    <p:extLst>
      <p:ext uri="{BB962C8B-B14F-4D97-AF65-F5344CB8AC3E}">
        <p14:creationId xmlns:p14="http://schemas.microsoft.com/office/powerpoint/2010/main" val="101194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p:txBody>
          <a:bodyPr/>
          <a:lstStyle/>
          <a:p>
            <a:pPr eaLnBrk="1" hangingPunct="1"/>
            <a:r>
              <a:rPr lang="en-US" altLang="en-US" b="1"/>
              <a:t>Classification</a:t>
            </a:r>
          </a:p>
        </p:txBody>
      </p:sp>
      <p:sp>
        <p:nvSpPr>
          <p:cNvPr id="4" name="Oval 3"/>
          <p:cNvSpPr/>
          <p:nvPr/>
        </p:nvSpPr>
        <p:spPr>
          <a:xfrm>
            <a:off x="3182938" y="2281238"/>
            <a:ext cx="2709862"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sz="2800" b="1" dirty="0"/>
              <a:t>SWC</a:t>
            </a:r>
            <a:endParaRPr lang="en-US" b="1" dirty="0"/>
          </a:p>
          <a:p>
            <a:pPr algn="ctr" eaLnBrk="1" fontAlgn="auto" hangingPunct="1">
              <a:spcBef>
                <a:spcPts val="0"/>
              </a:spcBef>
              <a:spcAft>
                <a:spcPts val="0"/>
              </a:spcAft>
              <a:defRPr/>
            </a:pPr>
            <a:endParaRPr lang="en-US" dirty="0"/>
          </a:p>
        </p:txBody>
      </p:sp>
      <p:sp>
        <p:nvSpPr>
          <p:cNvPr id="5" name="Oval 4"/>
          <p:cNvSpPr/>
          <p:nvPr/>
        </p:nvSpPr>
        <p:spPr>
          <a:xfrm>
            <a:off x="92075" y="2238375"/>
            <a:ext cx="2711450"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sz="2400" b="1" dirty="0"/>
              <a:t>Anatomical</a:t>
            </a:r>
          </a:p>
          <a:p>
            <a:pPr algn="ctr" eaLnBrk="1" fontAlgn="auto" hangingPunct="1">
              <a:spcBef>
                <a:spcPts val="0"/>
              </a:spcBef>
              <a:spcAft>
                <a:spcPts val="0"/>
              </a:spcAft>
              <a:defRPr/>
            </a:pPr>
            <a:endParaRPr lang="en-US" dirty="0"/>
          </a:p>
        </p:txBody>
      </p:sp>
      <p:sp>
        <p:nvSpPr>
          <p:cNvPr id="6" name="Oval 5"/>
          <p:cNvSpPr/>
          <p:nvPr/>
        </p:nvSpPr>
        <p:spPr>
          <a:xfrm>
            <a:off x="6577013" y="2278063"/>
            <a:ext cx="2530475"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400" b="1" dirty="0">
                <a:ln w="0"/>
                <a:solidFill>
                  <a:schemeClr val="tx1"/>
                </a:solidFill>
                <a:effectLst>
                  <a:outerShdw blurRad="38100" dist="19050" dir="2700000" algn="tl" rotWithShape="0">
                    <a:schemeClr val="dk1">
                      <a:alpha val="40000"/>
                    </a:schemeClr>
                  </a:outerShdw>
                </a:effectLst>
              </a:rPr>
              <a:t>Timing</a:t>
            </a:r>
          </a:p>
        </p:txBody>
      </p:sp>
      <p:sp>
        <p:nvSpPr>
          <p:cNvPr id="7" name="Rectangle 6"/>
          <p:cNvSpPr/>
          <p:nvPr/>
        </p:nvSpPr>
        <p:spPr>
          <a:xfrm>
            <a:off x="92075" y="3962400"/>
            <a:ext cx="2711450" cy="2895600"/>
          </a:xfrm>
          <a:prstGeom prst="rect">
            <a:avLst/>
          </a:prstGeom>
        </p:spPr>
        <p:style>
          <a:lnRef idx="1">
            <a:schemeClr val="accent5"/>
          </a:lnRef>
          <a:fillRef idx="2">
            <a:schemeClr val="accent5"/>
          </a:fillRef>
          <a:effectRef idx="1">
            <a:schemeClr val="accent5"/>
          </a:effectRef>
          <a:fontRef idx="minor">
            <a:schemeClr val="dk1"/>
          </a:fontRef>
        </p:style>
        <p:txBody>
          <a:bodyPr/>
          <a:lstStyle/>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Superficial incisional SSI</a:t>
            </a:r>
          </a:p>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Deep incisional SSI </a:t>
            </a:r>
          </a:p>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Organ/Space SSI</a:t>
            </a:r>
          </a:p>
        </p:txBody>
      </p:sp>
      <p:sp>
        <p:nvSpPr>
          <p:cNvPr id="8" name="Rectangle 7"/>
          <p:cNvSpPr/>
          <p:nvPr/>
        </p:nvSpPr>
        <p:spPr>
          <a:xfrm>
            <a:off x="3033713" y="3951288"/>
            <a:ext cx="3008312" cy="2917825"/>
          </a:xfrm>
          <a:prstGeom prst="rect">
            <a:avLst/>
          </a:prstGeom>
        </p:spPr>
        <p:style>
          <a:lnRef idx="1">
            <a:schemeClr val="accent5"/>
          </a:lnRef>
          <a:fillRef idx="2">
            <a:schemeClr val="accent5"/>
          </a:fillRef>
          <a:effectRef idx="1">
            <a:schemeClr val="accent5"/>
          </a:effectRef>
          <a:fontRef idx="minor">
            <a:schemeClr val="dk1"/>
          </a:fontRef>
        </p:style>
        <p:txBody>
          <a:bodyPr/>
          <a:lstStyle/>
          <a:p>
            <a:pPr marL="400050" indent="-400050" eaLnBrk="1" fontAlgn="auto" hangingPunct="1">
              <a:lnSpc>
                <a:spcPct val="150000"/>
              </a:lnSpc>
              <a:spcBef>
                <a:spcPts val="0"/>
              </a:spcBef>
              <a:spcAft>
                <a:spcPts val="0"/>
              </a:spcAft>
              <a:buFont typeface="+mj-lt"/>
              <a:buAutoNum type="arabicPeriod"/>
              <a:defRPr/>
            </a:pPr>
            <a:r>
              <a:rPr lang="en-US" b="1" dirty="0"/>
              <a:t>Clean</a:t>
            </a:r>
          </a:p>
          <a:p>
            <a:pPr marL="400050" indent="-400050" eaLnBrk="1" fontAlgn="auto" hangingPunct="1">
              <a:lnSpc>
                <a:spcPct val="150000"/>
              </a:lnSpc>
              <a:spcBef>
                <a:spcPts val="0"/>
              </a:spcBef>
              <a:spcAft>
                <a:spcPts val="0"/>
              </a:spcAft>
              <a:buFont typeface="+mj-lt"/>
              <a:buAutoNum type="arabicPeriod"/>
              <a:defRPr/>
            </a:pPr>
            <a:r>
              <a:rPr lang="en-US" b="1" dirty="0"/>
              <a:t>Clean/contaminated</a:t>
            </a:r>
          </a:p>
          <a:p>
            <a:pPr marL="400050" indent="-400050" eaLnBrk="1" fontAlgn="auto" hangingPunct="1">
              <a:lnSpc>
                <a:spcPct val="150000"/>
              </a:lnSpc>
              <a:spcBef>
                <a:spcPts val="0"/>
              </a:spcBef>
              <a:spcAft>
                <a:spcPts val="0"/>
              </a:spcAft>
              <a:buFont typeface="+mj-lt"/>
              <a:buAutoNum type="arabicPeriod"/>
              <a:defRPr/>
            </a:pPr>
            <a:r>
              <a:rPr lang="en-US" b="1" dirty="0"/>
              <a:t>Contaminated</a:t>
            </a:r>
          </a:p>
          <a:p>
            <a:pPr marL="400050" indent="-400050" eaLnBrk="1" fontAlgn="auto" hangingPunct="1">
              <a:lnSpc>
                <a:spcPct val="150000"/>
              </a:lnSpc>
              <a:spcBef>
                <a:spcPts val="0"/>
              </a:spcBef>
              <a:spcAft>
                <a:spcPts val="0"/>
              </a:spcAft>
              <a:buFont typeface="+mj-lt"/>
              <a:buAutoNum type="arabicPeriod"/>
              <a:defRPr/>
            </a:pPr>
            <a:r>
              <a:rPr lang="en-US" b="1" dirty="0"/>
              <a:t>Dirty</a:t>
            </a:r>
          </a:p>
        </p:txBody>
      </p:sp>
      <p:sp>
        <p:nvSpPr>
          <p:cNvPr id="9" name="Rectangle 8"/>
          <p:cNvSpPr/>
          <p:nvPr/>
        </p:nvSpPr>
        <p:spPr>
          <a:xfrm>
            <a:off x="6486525" y="3962400"/>
            <a:ext cx="2709863" cy="28956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8441" name="TextBox 9"/>
          <p:cNvSpPr txBox="1">
            <a:spLocks noChangeArrowheads="1"/>
          </p:cNvSpPr>
          <p:nvPr/>
        </p:nvSpPr>
        <p:spPr bwMode="auto">
          <a:xfrm>
            <a:off x="6486525" y="4003675"/>
            <a:ext cx="270986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Early</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Intermediate</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Late</a:t>
            </a:r>
          </a:p>
        </p:txBody>
      </p:sp>
      <p:sp>
        <p:nvSpPr>
          <p:cNvPr id="11" name="Oval 10"/>
          <p:cNvSpPr/>
          <p:nvPr/>
        </p:nvSpPr>
        <p:spPr>
          <a:xfrm>
            <a:off x="9375775" y="2284413"/>
            <a:ext cx="2532063"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400" b="1" dirty="0">
                <a:ln w="0"/>
                <a:solidFill>
                  <a:schemeClr val="tx1"/>
                </a:solidFill>
                <a:effectLst>
                  <a:outerShdw blurRad="38100" dist="19050" dir="2700000" algn="tl" rotWithShape="0">
                    <a:schemeClr val="dk1">
                      <a:alpha val="40000"/>
                    </a:schemeClr>
                  </a:outerShdw>
                </a:effectLst>
              </a:rPr>
              <a:t>Severity</a:t>
            </a:r>
          </a:p>
        </p:txBody>
      </p:sp>
      <p:sp>
        <p:nvSpPr>
          <p:cNvPr id="12" name="Rectangle 11"/>
          <p:cNvSpPr/>
          <p:nvPr/>
        </p:nvSpPr>
        <p:spPr>
          <a:xfrm>
            <a:off x="9375775" y="3965575"/>
            <a:ext cx="2709863" cy="28956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8444" name="TextBox 12"/>
          <p:cNvSpPr txBox="1">
            <a:spLocks noChangeArrowheads="1"/>
          </p:cNvSpPr>
          <p:nvPr/>
        </p:nvSpPr>
        <p:spPr bwMode="auto">
          <a:xfrm>
            <a:off x="9375775" y="3983038"/>
            <a:ext cx="27098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Major</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Minor</a:t>
            </a:r>
          </a:p>
        </p:txBody>
      </p:sp>
    </p:spTree>
    <p:extLst>
      <p:ext uri="{BB962C8B-B14F-4D97-AF65-F5344CB8AC3E}">
        <p14:creationId xmlns:p14="http://schemas.microsoft.com/office/powerpoint/2010/main" val="495886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images.jpg"/>
          <p:cNvPicPr>
            <a:picLocks noGrp="1" noChangeAspect="1"/>
          </p:cNvPicPr>
          <p:nvPr>
            <p:ph idx="1"/>
          </p:nvPr>
        </p:nvPicPr>
        <p:blipFill>
          <a:blip r:embed="rId2"/>
          <a:stretch>
            <a:fillRect/>
          </a:stretch>
        </p:blipFill>
        <p:spPr>
          <a:xfrm>
            <a:off x="2666976" y="1000108"/>
            <a:ext cx="7085244" cy="4714908"/>
          </a:xfrm>
        </p:spPr>
      </p:pic>
      <p:sp>
        <p:nvSpPr>
          <p:cNvPr id="2" name="عنوان 1"/>
          <p:cNvSpPr>
            <a:spLocks noGrp="1"/>
          </p:cNvSpPr>
          <p:nvPr>
            <p:ph type="title"/>
          </p:nvPr>
        </p:nvSpPr>
        <p:spPr>
          <a:xfrm>
            <a:off x="5095868" y="1857364"/>
            <a:ext cx="4572032" cy="1000132"/>
          </a:xfrm>
        </p:spPr>
        <p:txBody>
          <a:bodyPr>
            <a:normAutofit fontScale="90000"/>
          </a:bodyPr>
          <a:lstStyle/>
          <a:p>
            <a:r>
              <a:rPr lang="en-US"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preoperative phase</a:t>
            </a:r>
            <a:endParaRPr lang="ar-SA" dirty="0"/>
          </a:p>
        </p:txBody>
      </p:sp>
    </p:spTree>
    <p:extLst>
      <p:ext uri="{BB962C8B-B14F-4D97-AF65-F5344CB8AC3E}">
        <p14:creationId xmlns:p14="http://schemas.microsoft.com/office/powerpoint/2010/main" val="4253925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preoperative phase</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عنصر نائب للمحتوى 2"/>
          <p:cNvSpPr>
            <a:spLocks noGrp="1"/>
          </p:cNvSpPr>
          <p:nvPr>
            <p:ph idx="1"/>
          </p:nvPr>
        </p:nvSpPr>
        <p:spPr/>
        <p:txBody>
          <a:bodyPr>
            <a:normAutofit fontScale="85000" lnSpcReduction="10000"/>
          </a:bodyPr>
          <a:lstStyle/>
          <a:p>
            <a:pPr rtl="0" fontAlgn="base"/>
            <a:r>
              <a:rPr lang="en-US" dirty="0"/>
              <a:t>Keep </a:t>
            </a:r>
            <a:r>
              <a:rPr lang="en-US" b="1" dirty="0">
                <a:solidFill>
                  <a:srgbClr val="FF0000"/>
                </a:solidFill>
              </a:rPr>
              <a:t>short preoperative hospital stay </a:t>
            </a:r>
            <a:r>
              <a:rPr lang="en-US" dirty="0"/>
              <a:t>as much as possible because its lowers the risk of acquiring MRSA, multiply resistant </a:t>
            </a:r>
            <a:r>
              <a:rPr lang="en-US" dirty="0" err="1"/>
              <a:t>coagulase</a:t>
            </a:r>
            <a:r>
              <a:rPr lang="en-US" dirty="0"/>
              <a:t>-negative staphylococci (MRCNS) and other antibiotic-resistant organisms from the hospital environment.</a:t>
            </a:r>
          </a:p>
          <a:p>
            <a:pPr rtl="0" fontAlgn="base"/>
            <a:r>
              <a:rPr lang="en-US" b="1" dirty="0">
                <a:solidFill>
                  <a:srgbClr val="FF0000"/>
                </a:solidFill>
              </a:rPr>
              <a:t>Smoking cessation</a:t>
            </a:r>
            <a:r>
              <a:rPr lang="en-US" dirty="0">
                <a:solidFill>
                  <a:srgbClr val="FF0000"/>
                </a:solidFill>
              </a:rPr>
              <a:t> </a:t>
            </a:r>
            <a:r>
              <a:rPr lang="en-US" dirty="0"/>
              <a:t>four to six weeks is recommended prior to elective surgery.</a:t>
            </a:r>
            <a:endParaRPr lang="en-US" b="1" dirty="0"/>
          </a:p>
          <a:p>
            <a:pPr>
              <a:buNone/>
            </a:pPr>
            <a:r>
              <a:rPr lang="en-US" b="1" dirty="0">
                <a:solidFill>
                  <a:srgbClr val="FF0000"/>
                </a:solidFill>
              </a:rPr>
              <a:t>Remote infection</a:t>
            </a:r>
            <a:r>
              <a:rPr lang="en-US" b="1" dirty="0"/>
              <a:t>:</a:t>
            </a:r>
            <a:r>
              <a:rPr lang="en-US" dirty="0"/>
              <a:t> Prior to elective surgery, patients with evidence of active infection at a remote site should complete treatment for the infection prior to surgery.</a:t>
            </a:r>
            <a:endParaRPr lang="ar-SA" dirty="0"/>
          </a:p>
        </p:txBody>
      </p:sp>
      <p:sp>
        <p:nvSpPr>
          <p:cNvPr id="4" name="مستطيل 3"/>
          <p:cNvSpPr/>
          <p:nvPr/>
        </p:nvSpPr>
        <p:spPr>
          <a:xfrm>
            <a:off x="5971607" y="3244334"/>
            <a:ext cx="248786" cy="369332"/>
          </a:xfrm>
          <a:prstGeom prst="rect">
            <a:avLst/>
          </a:prstGeom>
        </p:spPr>
        <p:txBody>
          <a:bodyPr wrap="square">
            <a:spAutoFit/>
          </a:bodyPr>
          <a:lstStyle/>
          <a:p>
            <a:r>
              <a:rPr lang="ar-SA" sz="1800" b="0" dirty="0"/>
              <a:t> </a:t>
            </a:r>
            <a:endParaRPr lang="ar-SA" sz="1800" dirty="0"/>
          </a:p>
        </p:txBody>
      </p:sp>
      <p:sp>
        <p:nvSpPr>
          <p:cNvPr id="5" name="مستطيل 4"/>
          <p:cNvSpPr/>
          <p:nvPr/>
        </p:nvSpPr>
        <p:spPr>
          <a:xfrm>
            <a:off x="5971607" y="3244334"/>
            <a:ext cx="248786" cy="369332"/>
          </a:xfrm>
          <a:prstGeom prst="rect">
            <a:avLst/>
          </a:prstGeom>
        </p:spPr>
        <p:txBody>
          <a:bodyPr wrap="square">
            <a:spAutoFit/>
          </a:bodyPr>
          <a:lstStyle/>
          <a:p>
            <a:r>
              <a:rPr lang="ar-SA" sz="1800" b="0" dirty="0"/>
              <a:t> </a:t>
            </a:r>
            <a:endParaRPr lang="ar-SA" sz="1800" dirty="0"/>
          </a:p>
        </p:txBody>
      </p:sp>
      <p:sp>
        <p:nvSpPr>
          <p:cNvPr id="6" name="مستطيل 5"/>
          <p:cNvSpPr/>
          <p:nvPr/>
        </p:nvSpPr>
        <p:spPr>
          <a:xfrm>
            <a:off x="5971607" y="3244334"/>
            <a:ext cx="248786" cy="369332"/>
          </a:xfrm>
          <a:prstGeom prst="rect">
            <a:avLst/>
          </a:prstGeom>
        </p:spPr>
        <p:txBody>
          <a:bodyPr wrap="square">
            <a:spAutoFit/>
          </a:bodyPr>
          <a:lstStyle/>
          <a:p>
            <a:r>
              <a:rPr lang="ar-SA" sz="1800" b="0" dirty="0"/>
              <a:t> </a:t>
            </a:r>
            <a:endParaRPr lang="ar-SA" sz="1800" dirty="0"/>
          </a:p>
        </p:txBody>
      </p:sp>
    </p:spTree>
    <p:extLst>
      <p:ext uri="{BB962C8B-B14F-4D97-AF65-F5344CB8AC3E}">
        <p14:creationId xmlns:p14="http://schemas.microsoft.com/office/powerpoint/2010/main" val="966296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1200" y="1600201"/>
            <a:ext cx="8229600" cy="3186122"/>
          </a:xfrm>
        </p:spPr>
        <p:txBody>
          <a:bodyPr>
            <a:normAutofit fontScale="77500" lnSpcReduction="20000"/>
          </a:bodyPr>
          <a:lstStyle/>
          <a:p>
            <a:pPr algn="l" rtl="0" fontAlgn="base"/>
            <a:r>
              <a:rPr lang="en-US" dirty="0"/>
              <a:t>Patient skin preparation should begin the night before a planned surgical procedure with </a:t>
            </a:r>
            <a:r>
              <a:rPr lang="en-US" b="1" dirty="0">
                <a:solidFill>
                  <a:srgbClr val="FF0000"/>
                </a:solidFill>
              </a:rPr>
              <a:t>a full body bath or shower using soap or an antiseptic agent</a:t>
            </a:r>
          </a:p>
          <a:p>
            <a:pPr rtl="0" fontAlgn="base">
              <a:buNone/>
            </a:pPr>
            <a:endParaRPr lang="en-US" b="1" dirty="0"/>
          </a:p>
          <a:p>
            <a:pPr algn="l">
              <a:buNone/>
            </a:pPr>
            <a:r>
              <a:rPr lang="en-US" b="1" dirty="0">
                <a:solidFill>
                  <a:srgbClr val="FF0000"/>
                </a:solidFill>
              </a:rPr>
              <a:t>Hair removal </a:t>
            </a:r>
            <a:r>
              <a:rPr lang="en-US" dirty="0"/>
              <a:t>from an operative site should be performed in the operating room with </a:t>
            </a:r>
            <a:r>
              <a:rPr lang="en-US" b="1" dirty="0"/>
              <a:t>clippers</a:t>
            </a:r>
            <a:r>
              <a:rPr lang="en-US" dirty="0"/>
              <a:t> rather than with a razor, to avoid creating nicks in the skin that could foster bacterial growth. (because minor skin injury </a:t>
            </a:r>
            <a:endParaRPr lang="ar-JO" dirty="0"/>
          </a:p>
          <a:p>
            <a:pPr algn="l">
              <a:buNone/>
            </a:pPr>
            <a:r>
              <a:rPr lang="en-US" dirty="0"/>
              <a:t>enhances superficial bacterial </a:t>
            </a:r>
            <a:r>
              <a:rPr lang="en-US" dirty="0" err="1"/>
              <a:t>colonisation</a:t>
            </a:r>
            <a:r>
              <a:rPr lang="en-US" dirty="0"/>
              <a:t>)</a:t>
            </a:r>
            <a:endParaRPr lang="ar-SA" dirty="0"/>
          </a:p>
        </p:txBody>
      </p:sp>
      <p:sp>
        <p:nvSpPr>
          <p:cNvPr id="4" name="مربع نص 3"/>
          <p:cNvSpPr txBox="1"/>
          <p:nvPr/>
        </p:nvSpPr>
        <p:spPr>
          <a:xfrm>
            <a:off x="2452662" y="4643446"/>
            <a:ext cx="642942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l" rtl="0"/>
            <a:r>
              <a:rPr lang="en-US" sz="1800" b="1" dirty="0"/>
              <a:t>may be necessary to facilitate</a:t>
            </a:r>
            <a:endParaRPr lang="en-US" sz="1800" b="0" dirty="0"/>
          </a:p>
          <a:p>
            <a:pPr algn="l" rtl="0" fontAlgn="base"/>
            <a:r>
              <a:rPr lang="en-US" sz="1800" dirty="0"/>
              <a:t>Adequate exposure and preoperative skin marking.</a:t>
            </a:r>
          </a:p>
          <a:p>
            <a:pPr algn="l" rtl="0" fontAlgn="base"/>
            <a:r>
              <a:rPr lang="en-US" sz="1800" dirty="0"/>
              <a:t>Suturing</a:t>
            </a:r>
          </a:p>
          <a:p>
            <a:pPr algn="l"/>
            <a:r>
              <a:rPr lang="en-US" sz="1800" dirty="0"/>
              <a:t>The application of wound dressings can be complicated by the presence of hair</a:t>
            </a:r>
            <a:endParaRPr lang="ar-SA" sz="1800" dirty="0"/>
          </a:p>
        </p:txBody>
      </p:sp>
      <p:sp>
        <p:nvSpPr>
          <p:cNvPr id="5" name="عنوان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preoperative phase</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06916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852" y="500042"/>
            <a:ext cx="7043766" cy="1029736"/>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Mechanical  Bowel  Preparation </a:t>
            </a:r>
            <a:endParaRPr lang="ar-K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2309786" y="1643050"/>
            <a:ext cx="7858180" cy="4848252"/>
          </a:xfrm>
        </p:spPr>
        <p:txBody>
          <a:bodyPr>
            <a:normAutofit fontScale="70000" lnSpcReduction="20000"/>
          </a:bodyPr>
          <a:lstStyle/>
          <a:p>
            <a:pPr algn="l" rtl="0" fontAlgn="base"/>
            <a:r>
              <a:rPr lang="en-US" b="1" dirty="0"/>
              <a:t>   </a:t>
            </a:r>
            <a:r>
              <a:rPr lang="en-US" dirty="0"/>
              <a:t>The combination of </a:t>
            </a:r>
            <a:r>
              <a:rPr lang="en-US" b="1" dirty="0"/>
              <a:t>mechanical bowel preparation(MBP) </a:t>
            </a:r>
            <a:r>
              <a:rPr lang="en-US" dirty="0"/>
              <a:t>and </a:t>
            </a:r>
            <a:r>
              <a:rPr lang="en-US" b="1" dirty="0"/>
              <a:t>oral antibiotics</a:t>
            </a:r>
            <a:r>
              <a:rPr lang="en-US" dirty="0"/>
              <a:t> was associated with </a:t>
            </a:r>
            <a:r>
              <a:rPr lang="en-US" b="1" dirty="0"/>
              <a:t>lower rates of surgical site infection</a:t>
            </a:r>
            <a:r>
              <a:rPr lang="en-US" dirty="0"/>
              <a:t> in adult patients undergoing elective colorectal surgery</a:t>
            </a:r>
          </a:p>
          <a:p>
            <a:pPr algn="l" rtl="0" fontAlgn="base"/>
            <a:br>
              <a:rPr lang="en-US" b="0" dirty="0"/>
            </a:br>
            <a:r>
              <a:rPr lang="en-US" dirty="0"/>
              <a:t> Mechanical bowel preparation is usually accomplished with </a:t>
            </a:r>
            <a:r>
              <a:rPr lang="en-US" b="1" dirty="0"/>
              <a:t>polyethylene glycol solution</a:t>
            </a:r>
            <a:r>
              <a:rPr lang="en-US" dirty="0"/>
              <a:t>.</a:t>
            </a:r>
          </a:p>
          <a:p>
            <a:pPr algn="l" rtl="0" fontAlgn="base"/>
            <a:br>
              <a:rPr lang="en-US" b="0" dirty="0"/>
            </a:br>
            <a:r>
              <a:rPr lang="en-US" dirty="0"/>
              <a:t>Oral antibiotics should follow MBP in the afternoon or evening before surgery.</a:t>
            </a:r>
          </a:p>
          <a:p>
            <a:pPr algn="l" rtl="0" fontAlgn="base"/>
            <a:r>
              <a:rPr lang="en-US" dirty="0"/>
              <a:t> Three repeated doses of one of the following combinations of antibiotics are given </a:t>
            </a:r>
            <a:r>
              <a:rPr lang="en-US" b="1" dirty="0"/>
              <a:t>orally</a:t>
            </a:r>
            <a:r>
              <a:rPr lang="en-US" dirty="0"/>
              <a:t> </a:t>
            </a:r>
            <a:r>
              <a:rPr lang="en-US" b="1" dirty="0"/>
              <a:t>over</a:t>
            </a:r>
            <a:r>
              <a:rPr lang="en-US" dirty="0"/>
              <a:t> a period of approximately </a:t>
            </a:r>
            <a:r>
              <a:rPr lang="en-US" b="1" dirty="0"/>
              <a:t>10 hours </a:t>
            </a:r>
            <a:r>
              <a:rPr lang="en-US" dirty="0"/>
              <a:t>:</a:t>
            </a:r>
          </a:p>
          <a:p>
            <a:pPr algn="l" rtl="0" fontAlgn="base"/>
            <a:br>
              <a:rPr lang="en-US" b="0" dirty="0"/>
            </a:br>
            <a:r>
              <a:rPr lang="en-US" b="1" dirty="0"/>
              <a:t>Neomycin sulfate</a:t>
            </a:r>
            <a:r>
              <a:rPr lang="en-US" dirty="0"/>
              <a:t> 1 gram and </a:t>
            </a:r>
            <a:r>
              <a:rPr lang="en-US" b="1" dirty="0"/>
              <a:t>erythromycin</a:t>
            </a:r>
            <a:r>
              <a:rPr lang="en-US" dirty="0"/>
              <a:t> base 1 gram, or</a:t>
            </a:r>
            <a:endParaRPr lang="en-US" b="1" dirty="0"/>
          </a:p>
          <a:p>
            <a:pPr algn="l"/>
            <a:br>
              <a:rPr lang="en-US" b="0" dirty="0"/>
            </a:br>
            <a:r>
              <a:rPr lang="en-US" b="1" dirty="0"/>
              <a:t>Neomycin sulfate </a:t>
            </a:r>
            <a:r>
              <a:rPr lang="en-US" dirty="0"/>
              <a:t>1 gram and </a:t>
            </a:r>
            <a:r>
              <a:rPr lang="en-US" b="1" dirty="0" err="1"/>
              <a:t>metronidazole</a:t>
            </a:r>
            <a:r>
              <a:rPr lang="en-US" dirty="0"/>
              <a:t> 1 gram.</a:t>
            </a:r>
            <a:endParaRPr lang="en-US" b="1" dirty="0"/>
          </a:p>
        </p:txBody>
      </p:sp>
    </p:spTree>
    <p:extLst>
      <p:ext uri="{BB962C8B-B14F-4D97-AF65-F5344CB8AC3E}">
        <p14:creationId xmlns:p14="http://schemas.microsoft.com/office/powerpoint/2010/main" val="1652608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Enhanced nutritional support</a:t>
            </a:r>
            <a:endParaRPr lang="ar-K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2666977" y="1857365"/>
            <a:ext cx="7358113" cy="3865706"/>
          </a:xfrm>
        </p:spPr>
        <p:txBody>
          <a:bodyPr>
            <a:normAutofit fontScale="92500" lnSpcReduction="20000"/>
          </a:bodyPr>
          <a:lstStyle/>
          <a:p>
            <a:pPr algn="l" rtl="0" fontAlgn="base"/>
            <a:r>
              <a:rPr lang="en-US" dirty="0"/>
              <a:t>the administration of oral or </a:t>
            </a:r>
            <a:r>
              <a:rPr lang="en-US" dirty="0" err="1"/>
              <a:t>enteral</a:t>
            </a:r>
            <a:r>
              <a:rPr lang="en-US" dirty="0"/>
              <a:t> multiple nutrient-enhanced nutritional formulas for the purpose of preventing SSI in underweight patients who undergo major surgical operations.</a:t>
            </a:r>
          </a:p>
          <a:p>
            <a:pPr algn="l"/>
            <a:br>
              <a:rPr lang="en-US" b="0" dirty="0"/>
            </a:br>
            <a:r>
              <a:rPr lang="en-US" dirty="0"/>
              <a:t>nutritional formulas contain any combination of </a:t>
            </a:r>
            <a:r>
              <a:rPr lang="en-US" b="1" dirty="0" err="1">
                <a:solidFill>
                  <a:srgbClr val="FF0000"/>
                </a:solidFill>
              </a:rPr>
              <a:t>arginine</a:t>
            </a:r>
            <a:r>
              <a:rPr lang="en-US" dirty="0">
                <a:solidFill>
                  <a:srgbClr val="FF0000"/>
                </a:solidFill>
              </a:rPr>
              <a:t>, </a:t>
            </a:r>
            <a:r>
              <a:rPr lang="en-US" b="1" dirty="0">
                <a:solidFill>
                  <a:srgbClr val="FF0000"/>
                </a:solidFill>
              </a:rPr>
              <a:t>glutamine</a:t>
            </a:r>
            <a:r>
              <a:rPr lang="en-US" dirty="0">
                <a:solidFill>
                  <a:srgbClr val="FF0000"/>
                </a:solidFill>
              </a:rPr>
              <a:t>,</a:t>
            </a:r>
            <a:r>
              <a:rPr lang="en-US" b="1" dirty="0">
                <a:solidFill>
                  <a:srgbClr val="FF0000"/>
                </a:solidFill>
              </a:rPr>
              <a:t>omega-3 fatty acid </a:t>
            </a:r>
            <a:r>
              <a:rPr lang="en-US" dirty="0">
                <a:solidFill>
                  <a:srgbClr val="FF0000"/>
                </a:solidFill>
              </a:rPr>
              <a:t>and </a:t>
            </a:r>
            <a:r>
              <a:rPr lang="en-US" b="1" dirty="0" err="1">
                <a:solidFill>
                  <a:srgbClr val="FF0000"/>
                </a:solidFill>
              </a:rPr>
              <a:t>nucleotides</a:t>
            </a:r>
            <a:r>
              <a:rPr lang="en-US" dirty="0" err="1">
                <a:solidFill>
                  <a:srgbClr val="FF0000"/>
                </a:solidFill>
              </a:rPr>
              <a:t>.</a:t>
            </a:r>
            <a:r>
              <a:rPr lang="en-US" b="1" dirty="0" err="1">
                <a:solidFill>
                  <a:srgbClr val="FF0000"/>
                </a:solidFill>
              </a:rPr>
              <a:t>operations</a:t>
            </a:r>
            <a:r>
              <a:rPr lang="en-US" b="1" dirty="0"/>
              <a:t>.</a:t>
            </a:r>
            <a:endParaRPr lang="ar-KW" b="1" dirty="0"/>
          </a:p>
        </p:txBody>
      </p:sp>
    </p:spTree>
    <p:extLst>
      <p:ext uri="{BB962C8B-B14F-4D97-AF65-F5344CB8AC3E}">
        <p14:creationId xmlns:p14="http://schemas.microsoft.com/office/powerpoint/2010/main" val="1877065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a:buNone/>
            </a:pPr>
            <a:r>
              <a:rPr lang="en-US" b="1" dirty="0"/>
              <a:t>Perioperative </a:t>
            </a:r>
            <a:r>
              <a:rPr lang="en-US" b="1" dirty="0">
                <a:solidFill>
                  <a:schemeClr val="bg2">
                    <a:lumMod val="50000"/>
                  </a:schemeClr>
                </a:solidFill>
              </a:rPr>
              <a:t>fluid therapy </a:t>
            </a:r>
            <a:r>
              <a:rPr lang="en-US" b="1" dirty="0"/>
              <a:t>prevents tissue</a:t>
            </a:r>
          </a:p>
          <a:p>
            <a:pPr algn="l">
              <a:buNone/>
            </a:pPr>
            <a:r>
              <a:rPr lang="en-US" b="1" dirty="0"/>
              <a:t>hypoxia by </a:t>
            </a:r>
            <a:r>
              <a:rPr lang="en-US" b="1" dirty="0">
                <a:solidFill>
                  <a:srgbClr val="FF0000"/>
                </a:solidFill>
              </a:rPr>
              <a:t>maximizing</a:t>
            </a:r>
            <a:r>
              <a:rPr lang="en-US" b="1" dirty="0"/>
              <a:t> the cardiac output and thus improving </a:t>
            </a:r>
            <a:r>
              <a:rPr lang="en-US" b="1" dirty="0">
                <a:solidFill>
                  <a:srgbClr val="FF0000"/>
                </a:solidFill>
              </a:rPr>
              <a:t>arterial oxygenation</a:t>
            </a:r>
          </a:p>
          <a:p>
            <a:pPr algn="l">
              <a:buNone/>
            </a:pPr>
            <a:endParaRPr lang="en-US" b="1" dirty="0">
              <a:solidFill>
                <a:srgbClr val="FF0000"/>
              </a:solidFill>
            </a:endParaRPr>
          </a:p>
          <a:p>
            <a:pPr algn="l">
              <a:buNone/>
            </a:pPr>
            <a:r>
              <a:rPr lang="en-US" b="1" dirty="0"/>
              <a:t>In addition, </a:t>
            </a:r>
            <a:r>
              <a:rPr lang="en-US" b="1" dirty="0">
                <a:solidFill>
                  <a:srgbClr val="FF0000"/>
                </a:solidFill>
              </a:rPr>
              <a:t>sufficient tissue oxygenation </a:t>
            </a:r>
            <a:r>
              <a:rPr lang="en-US" b="1" dirty="0"/>
              <a:t>is essential for </a:t>
            </a:r>
            <a:r>
              <a:rPr lang="en-US" b="1" dirty="0">
                <a:solidFill>
                  <a:srgbClr val="FF0000"/>
                </a:solidFill>
              </a:rPr>
              <a:t>collagen synthesis </a:t>
            </a:r>
            <a:r>
              <a:rPr lang="en-US" b="1" dirty="0"/>
              <a:t>and wound </a:t>
            </a:r>
            <a:r>
              <a:rPr lang="en-US" b="1" dirty="0">
                <a:solidFill>
                  <a:srgbClr val="FF0000"/>
                </a:solidFill>
              </a:rPr>
              <a:t>repair</a:t>
            </a:r>
            <a:endParaRPr lang="ar-KW" b="1" dirty="0">
              <a:solidFill>
                <a:srgbClr val="FF0000"/>
              </a:solidFill>
            </a:endParaRPr>
          </a:p>
        </p:txBody>
      </p:sp>
    </p:spTree>
    <p:extLst>
      <p:ext uri="{BB962C8B-B14F-4D97-AF65-F5344CB8AC3E}">
        <p14:creationId xmlns:p14="http://schemas.microsoft.com/office/powerpoint/2010/main" val="3174152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chemeClr val="bg2">
                    <a:lumMod val="50000"/>
                  </a:schemeClr>
                </a:solidFill>
                <a:effectLst>
                  <a:outerShdw blurRad="38100" dist="38100" dir="2700000" algn="tl">
                    <a:srgbClr val="000000">
                      <a:alpha val="43137"/>
                    </a:srgbClr>
                  </a:outerShdw>
                </a:effectLst>
              </a:rPr>
              <a:t>perioperative</a:t>
            </a:r>
            <a:r>
              <a:rPr lang="en-US" b="1" dirty="0">
                <a:solidFill>
                  <a:schemeClr val="bg2">
                    <a:lumMod val="50000"/>
                  </a:schemeClr>
                </a:solidFill>
                <a:effectLst>
                  <a:outerShdw blurRad="38100" dist="38100" dir="2700000" algn="tl">
                    <a:srgbClr val="000000">
                      <a:alpha val="43137"/>
                    </a:srgbClr>
                  </a:outerShdw>
                </a:effectLst>
              </a:rPr>
              <a:t> blood glucose control</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764281" y="2286002"/>
            <a:ext cx="4647304" cy="3437069"/>
          </a:xfrm>
        </p:spPr>
        <p:txBody>
          <a:bodyPr>
            <a:normAutofit fontScale="70000" lnSpcReduction="20000"/>
          </a:bodyPr>
          <a:lstStyle/>
          <a:p>
            <a:pPr algn="l">
              <a:buNone/>
            </a:pPr>
            <a:r>
              <a:rPr lang="en-US" b="1" dirty="0"/>
              <a:t>Blood glucose levels </a:t>
            </a:r>
            <a:r>
              <a:rPr lang="en-US" b="1" dirty="0">
                <a:solidFill>
                  <a:srgbClr val="FF0000"/>
                </a:solidFill>
              </a:rPr>
              <a:t>rise</a:t>
            </a:r>
            <a:r>
              <a:rPr lang="en-US" b="1" dirty="0"/>
              <a:t> during and after surgery due to </a:t>
            </a:r>
            <a:r>
              <a:rPr lang="en-US" b="1" dirty="0">
                <a:solidFill>
                  <a:srgbClr val="FF0000"/>
                </a:solidFill>
              </a:rPr>
              <a:t>surgical stress</a:t>
            </a:r>
            <a:r>
              <a:rPr lang="en-US" b="1" dirty="0"/>
              <a:t>.</a:t>
            </a:r>
          </a:p>
          <a:p>
            <a:pPr algn="l">
              <a:buNone/>
            </a:pPr>
            <a:endParaRPr lang="en-US" b="1" dirty="0"/>
          </a:p>
          <a:p>
            <a:pPr algn="l">
              <a:buNone/>
            </a:pPr>
            <a:endParaRPr lang="en-US" b="1" dirty="0"/>
          </a:p>
          <a:p>
            <a:pPr algn="l">
              <a:buNone/>
            </a:pPr>
            <a:r>
              <a:rPr lang="en-US" b="1" dirty="0" err="1">
                <a:solidFill>
                  <a:srgbClr val="FF0000"/>
                </a:solidFill>
              </a:rPr>
              <a:t>hyperglycaemia</a:t>
            </a:r>
            <a:r>
              <a:rPr lang="en-US" b="1" dirty="0"/>
              <a:t> is associated with an </a:t>
            </a:r>
            <a:r>
              <a:rPr lang="en-US" b="1" dirty="0">
                <a:solidFill>
                  <a:srgbClr val="FF0000"/>
                </a:solidFill>
              </a:rPr>
              <a:t>increased risk of SSI </a:t>
            </a:r>
            <a:r>
              <a:rPr lang="en-US" b="1" dirty="0"/>
              <a:t>and therefore an increased risk of morbidity, mortality and higher health care costs in both</a:t>
            </a:r>
          </a:p>
          <a:p>
            <a:pPr algn="l">
              <a:buNone/>
            </a:pPr>
            <a:r>
              <a:rPr lang="en-US" b="1" dirty="0"/>
              <a:t>diabetic and non-diabetic patients</a:t>
            </a:r>
            <a:endParaRPr lang="ar-KW" b="1" dirty="0"/>
          </a:p>
        </p:txBody>
      </p:sp>
    </p:spTree>
    <p:extLst>
      <p:ext uri="{BB962C8B-B14F-4D97-AF65-F5344CB8AC3E}">
        <p14:creationId xmlns:p14="http://schemas.microsoft.com/office/powerpoint/2010/main" val="1620318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post-operative-wounds-1.jpg"/>
          <p:cNvPicPr>
            <a:picLocks noGrp="1" noChangeAspect="1"/>
          </p:cNvPicPr>
          <p:nvPr>
            <p:ph idx="1"/>
          </p:nvPr>
        </p:nvPicPr>
        <p:blipFill>
          <a:blip r:embed="rId2"/>
          <a:stretch>
            <a:fillRect/>
          </a:stretch>
        </p:blipFill>
        <p:spPr>
          <a:xfrm>
            <a:off x="2452662" y="857232"/>
            <a:ext cx="7606582" cy="5214974"/>
          </a:xfrm>
        </p:spPr>
      </p:pic>
      <p:sp>
        <p:nvSpPr>
          <p:cNvPr id="2" name="عنوان 1"/>
          <p:cNvSpPr>
            <a:spLocks noGrp="1"/>
          </p:cNvSpPr>
          <p:nvPr>
            <p:ph type="title"/>
          </p:nvPr>
        </p:nvSpPr>
        <p:spPr>
          <a:xfrm>
            <a:off x="1524000" y="3929066"/>
            <a:ext cx="7143768" cy="1071562"/>
          </a:xfrm>
        </p:spPr>
        <p:txBody>
          <a:bodyPr/>
          <a:lstStyle/>
          <a:p>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Intraoperative</a:t>
            </a:r>
            <a:r>
              <a:rPr lang="en-US" i="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phase</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i="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Intraoperative</a:t>
            </a:r>
            <a:r>
              <a:rPr lang="en-US"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phase</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عنصر نائب للمحتوى 2"/>
          <p:cNvSpPr>
            <a:spLocks noGrp="1"/>
          </p:cNvSpPr>
          <p:nvPr>
            <p:ph idx="1"/>
          </p:nvPr>
        </p:nvSpPr>
        <p:spPr/>
        <p:txBody>
          <a:bodyPr/>
          <a:lstStyle/>
          <a:p>
            <a:pPr algn="l" rtl="0" fontAlgn="base">
              <a:buNone/>
            </a:pPr>
            <a:r>
              <a:rPr lang="en-US" b="1" dirty="0"/>
              <a:t>INFECTION CONTROL: consist of  </a:t>
            </a:r>
          </a:p>
          <a:p>
            <a:pPr algn="l" rtl="0" fontAlgn="base">
              <a:buNone/>
            </a:pPr>
            <a:br>
              <a:rPr lang="en-US" b="0" dirty="0"/>
            </a:br>
            <a:r>
              <a:rPr lang="en-US" b="0" dirty="0"/>
              <a:t>- </a:t>
            </a:r>
            <a:r>
              <a:rPr lang="en-US" dirty="0"/>
              <a:t>timely administration of effective </a:t>
            </a:r>
            <a:r>
              <a:rPr lang="en-US" b="1" dirty="0">
                <a:solidFill>
                  <a:srgbClr val="FF0000"/>
                </a:solidFill>
              </a:rPr>
              <a:t>Prophylactic antibiotics</a:t>
            </a:r>
            <a:endParaRPr lang="en-US" dirty="0">
              <a:solidFill>
                <a:srgbClr val="FF0000"/>
              </a:solidFill>
            </a:endParaRPr>
          </a:p>
          <a:p>
            <a:pPr algn="l">
              <a:buNone/>
            </a:pPr>
            <a:br>
              <a:rPr lang="en-US" b="0" dirty="0"/>
            </a:br>
            <a:r>
              <a:rPr lang="en-US" b="0" dirty="0"/>
              <a:t>- </a:t>
            </a:r>
            <a:r>
              <a:rPr lang="en-US" dirty="0"/>
              <a:t>careful attention to </a:t>
            </a:r>
            <a:r>
              <a:rPr lang="en-US" b="1" dirty="0">
                <a:solidFill>
                  <a:srgbClr val="FF0000"/>
                </a:solidFill>
              </a:rPr>
              <a:t>operative technique</a:t>
            </a:r>
            <a:endParaRPr lang="ar-SA" dirty="0">
              <a:solidFill>
                <a:srgbClr val="FF0000"/>
              </a:solidFill>
            </a:endParaRPr>
          </a:p>
        </p:txBody>
      </p:sp>
    </p:spTree>
    <p:extLst>
      <p:ext uri="{BB962C8B-B14F-4D97-AF65-F5344CB8AC3E}">
        <p14:creationId xmlns:p14="http://schemas.microsoft.com/office/powerpoint/2010/main" val="804355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2952728" y="1158876"/>
            <a:ext cx="6786610" cy="5699125"/>
          </a:xfrm>
        </p:spPr>
        <p:txBody>
          <a:bodyPr>
            <a:normAutofit fontScale="70000" lnSpcReduction="20000"/>
          </a:bodyPr>
          <a:lstStyle/>
          <a:p>
            <a:pPr marL="0" indent="0" algn="ctr">
              <a:buNone/>
            </a:pPr>
            <a:r>
              <a:rPr lang="en-US" sz="3400" b="1" dirty="0">
                <a:latin typeface="Times New Roman" pitchFamily="18" charset="0"/>
                <a:cs typeface="Times New Roman" pitchFamily="18" charset="0"/>
              </a:rPr>
              <a:t>Prophylactic antibiotic:</a:t>
            </a:r>
          </a:p>
          <a:p>
            <a:pPr algn="l" eaLnBrk="1" hangingPunct="1">
              <a:buFontTx/>
              <a:buNone/>
            </a:pPr>
            <a:endParaRPr lang="en-US" sz="4600" b="1" dirty="0">
              <a:solidFill>
                <a:srgbClr val="660033"/>
              </a:solidFill>
              <a:latin typeface="Times New Roman" pitchFamily="18" charset="0"/>
              <a:cs typeface="Times New Roman" pitchFamily="18" charset="0"/>
            </a:endParaRPr>
          </a:p>
          <a:p>
            <a:pPr algn="l" eaLnBrk="1" hangingPunct="1">
              <a:buFontTx/>
              <a:buNone/>
            </a:pPr>
            <a:r>
              <a:rPr lang="en-US" sz="4600" b="1" dirty="0">
                <a:solidFill>
                  <a:srgbClr val="FF0000"/>
                </a:solidFill>
                <a:latin typeface="Times New Roman" pitchFamily="18" charset="0"/>
                <a:cs typeface="Times New Roman" pitchFamily="18" charset="0"/>
              </a:rPr>
              <a:t>How</a:t>
            </a:r>
            <a:r>
              <a:rPr lang="en-US" sz="4600" b="1" dirty="0">
                <a:solidFill>
                  <a:srgbClr val="990033"/>
                </a:solidFill>
                <a:latin typeface="Times New Roman" pitchFamily="18" charset="0"/>
                <a:cs typeface="Times New Roman" pitchFamily="18" charset="0"/>
              </a:rPr>
              <a:t>: </a:t>
            </a:r>
            <a:r>
              <a:rPr lang="en-US" sz="3400" dirty="0">
                <a:solidFill>
                  <a:srgbClr val="990033"/>
                </a:solidFill>
                <a:latin typeface="Times New Roman" pitchFamily="18" charset="0"/>
                <a:cs typeface="Times New Roman" pitchFamily="18" charset="0"/>
              </a:rPr>
              <a:t> </a:t>
            </a:r>
            <a:r>
              <a:rPr lang="en-US" sz="3400" b="1" dirty="0">
                <a:latin typeface="Times New Roman" pitchFamily="18" charset="0"/>
                <a:cs typeface="Times New Roman" pitchFamily="18" charset="0"/>
              </a:rPr>
              <a:t>Intravenous administration</a:t>
            </a:r>
          </a:p>
          <a:p>
            <a:pPr algn="l" eaLnBrk="1" hangingPunct="1">
              <a:buFontTx/>
              <a:buNone/>
            </a:pPr>
            <a:endParaRPr lang="en-US" sz="4600" b="1" dirty="0">
              <a:solidFill>
                <a:srgbClr val="990033"/>
              </a:solidFill>
              <a:latin typeface="Times New Roman" pitchFamily="18" charset="0"/>
              <a:cs typeface="Times New Roman" pitchFamily="18" charset="0"/>
            </a:endParaRPr>
          </a:p>
          <a:p>
            <a:pPr algn="l" eaLnBrk="1" hangingPunct="1">
              <a:buFontTx/>
              <a:buNone/>
            </a:pPr>
            <a:r>
              <a:rPr lang="en-US" sz="4600" b="1" dirty="0">
                <a:solidFill>
                  <a:srgbClr val="FF0000"/>
                </a:solidFill>
                <a:latin typeface="Times New Roman" pitchFamily="18" charset="0"/>
                <a:cs typeface="Times New Roman" pitchFamily="18" charset="0"/>
              </a:rPr>
              <a:t>When</a:t>
            </a:r>
            <a:r>
              <a:rPr lang="en-US" sz="4600" b="1" dirty="0">
                <a:solidFill>
                  <a:srgbClr val="990033"/>
                </a:solidFill>
                <a:latin typeface="Times New Roman" pitchFamily="18" charset="0"/>
                <a:cs typeface="Times New Roman" pitchFamily="18" charset="0"/>
              </a:rPr>
              <a:t>:</a:t>
            </a:r>
            <a:r>
              <a:rPr lang="en-US" sz="3400" dirty="0">
                <a:solidFill>
                  <a:srgbClr val="006600"/>
                </a:solidFill>
                <a:latin typeface="Times New Roman" pitchFamily="18" charset="0"/>
                <a:cs typeface="Times New Roman" pitchFamily="18" charset="0"/>
              </a:rPr>
              <a:t> </a:t>
            </a:r>
            <a:r>
              <a:rPr lang="en-US" sz="3400" b="1" dirty="0">
                <a:latin typeface="Times New Roman" pitchFamily="18" charset="0"/>
                <a:cs typeface="Times New Roman" pitchFamily="18" charset="0"/>
              </a:rPr>
              <a:t>At induction of anesthesia is optimal. </a:t>
            </a:r>
          </a:p>
          <a:p>
            <a:pPr algn="l" eaLnBrk="1" hangingPunct="1">
              <a:buFontTx/>
              <a:buNone/>
            </a:pPr>
            <a:r>
              <a:rPr lang="en-US" sz="3400" b="1" dirty="0">
                <a:latin typeface="Times New Roman" pitchFamily="18" charset="0"/>
                <a:cs typeface="Times New Roman" pitchFamily="18" charset="0"/>
              </a:rPr>
              <a:t>In long operations, those involving the insertion of a prosthesis, when there is excessive blood loss or when unexpected contamination </a:t>
            </a:r>
            <a:r>
              <a:rPr lang="en-US" b="1" dirty="0">
                <a:latin typeface="Times New Roman" pitchFamily="18" charset="0"/>
                <a:cs typeface="Times New Roman" pitchFamily="18" charset="0"/>
              </a:rPr>
              <a:t>occurs, antibiotics may be repeated 8 later.</a:t>
            </a:r>
          </a:p>
          <a:p>
            <a:pPr algn="l" eaLnBrk="1" hangingPunct="1">
              <a:buFontTx/>
              <a:buNone/>
            </a:pPr>
            <a:endParaRPr lang="en-US" b="1" dirty="0">
              <a:latin typeface="Times New Roman" pitchFamily="18" charset="0"/>
              <a:cs typeface="Times New Roman" pitchFamily="18" charset="0"/>
            </a:endParaRPr>
          </a:p>
          <a:p>
            <a:pPr algn="l" eaLnBrk="1" hangingPunct="1">
              <a:buFontTx/>
              <a:buNone/>
            </a:pPr>
            <a:endParaRPr lang="en-US" dirty="0">
              <a:solidFill>
                <a:srgbClr val="660033"/>
              </a:solidFill>
              <a:latin typeface="Times New Roman" pitchFamily="18" charset="0"/>
              <a:cs typeface="Times New Roman" pitchFamily="18" charset="0"/>
            </a:endParaRPr>
          </a:p>
          <a:p>
            <a:pPr algn="l" eaLnBrk="1" hangingPunct="1">
              <a:buFontTx/>
              <a:buNone/>
            </a:pPr>
            <a:endParaRPr lang="en-US" dirty="0">
              <a:solidFill>
                <a:srgbClr val="660033"/>
              </a:solidFill>
              <a:latin typeface="Times New Roman" pitchFamily="18" charset="0"/>
              <a:cs typeface="Times New Roman" pitchFamily="18" charset="0"/>
            </a:endParaRPr>
          </a:p>
          <a:p>
            <a:pPr algn="l" eaLnBrk="1" hangingPunct="1">
              <a:buFontTx/>
              <a:buNone/>
            </a:pPr>
            <a:r>
              <a:rPr lang="en-US" dirty="0">
                <a:solidFill>
                  <a:srgbClr val="660033"/>
                </a:solidFill>
                <a:latin typeface="Times New Roman" pitchFamily="18" charset="0"/>
                <a:cs typeface="Times New Roman" pitchFamily="18" charset="0"/>
              </a:rPr>
              <a:t>.</a:t>
            </a:r>
            <a:endParaRPr lang="en-US" sz="4000" b="1" dirty="0">
              <a:solidFill>
                <a:srgbClr val="660033"/>
              </a:solidFill>
              <a:latin typeface="Times New Roman" pitchFamily="18" charset="0"/>
              <a:cs typeface="Times New Roman" pitchFamily="18" charset="0"/>
            </a:endParaRPr>
          </a:p>
          <a:p>
            <a:pPr algn="l" eaLnBrk="1" hangingPunct="1">
              <a:buFontTx/>
              <a:buNone/>
            </a:pPr>
            <a:endParaRPr lang="en-US" sz="4000" b="1" dirty="0">
              <a:solidFill>
                <a:srgbClr val="660033"/>
              </a:solidFill>
              <a:latin typeface="Times New Roman" pitchFamily="18" charset="0"/>
              <a:cs typeface="Times New Roman" pitchFamily="18" charset="0"/>
            </a:endParaRPr>
          </a:p>
          <a:p>
            <a:pPr algn="l" eaLnBrk="1" hangingPunct="1"/>
            <a:endParaRPr lang="en-US" dirty="0">
              <a:solidFill>
                <a:srgbClr val="006666"/>
              </a:solidFill>
              <a:latin typeface="Times New Roman" pitchFamily="18" charset="0"/>
              <a:cs typeface="Times New Roman" pitchFamily="18" charset="0"/>
            </a:endParaRPr>
          </a:p>
        </p:txBody>
      </p:sp>
    </p:spTree>
    <p:extLst>
      <p:ext uri="{BB962C8B-B14F-4D97-AF65-F5344CB8AC3E}">
        <p14:creationId xmlns:p14="http://schemas.microsoft.com/office/powerpoint/2010/main" val="2190385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1020763" y="954088"/>
            <a:ext cx="3724275" cy="2474912"/>
          </a:xfrm>
        </p:spPr>
        <p:txBody>
          <a:bodyPr/>
          <a:lstStyle/>
          <a:p>
            <a:pPr eaLnBrk="1" hangingPunct="1"/>
            <a:r>
              <a:rPr lang="en-US" altLang="en-US"/>
              <a:t>CDC* classification of SSI</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8" y="442913"/>
            <a:ext cx="63754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1020763" y="3617913"/>
            <a:ext cx="3724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SzTx/>
              <a:buFontTx/>
              <a:buNone/>
            </a:pPr>
            <a:r>
              <a:rPr lang="en-US" altLang="en-US">
                <a:solidFill>
                  <a:schemeClr val="bg1"/>
                </a:solidFill>
              </a:rPr>
              <a:t>* The Centers for Disease Control and Prevention</a:t>
            </a:r>
          </a:p>
        </p:txBody>
      </p:sp>
    </p:spTree>
    <p:extLst>
      <p:ext uri="{BB962C8B-B14F-4D97-AF65-F5344CB8AC3E}">
        <p14:creationId xmlns:p14="http://schemas.microsoft.com/office/powerpoint/2010/main" val="2476034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a:xfrm>
            <a:off x="3312320" y="1052515"/>
            <a:ext cx="6427018" cy="5195887"/>
          </a:xfrm>
        </p:spPr>
        <p:txBody>
          <a:bodyPr>
            <a:normAutofit/>
          </a:bodyPr>
          <a:lstStyle/>
          <a:p>
            <a:pPr algn="l" rtl="0" eaLnBrk="1" hangingPunct="1">
              <a:lnSpc>
                <a:spcPct val="90000"/>
              </a:lnSpc>
              <a:buFontTx/>
              <a:buNone/>
            </a:pPr>
            <a:r>
              <a:rPr lang="en-US" b="1" dirty="0">
                <a:solidFill>
                  <a:srgbClr val="FF0000"/>
                </a:solidFill>
                <a:latin typeface="Times New Roman" pitchFamily="18" charset="0"/>
                <a:cs typeface="Times New Roman" pitchFamily="18" charset="0"/>
              </a:rPr>
              <a:t>Whom</a:t>
            </a:r>
            <a:r>
              <a:rPr lang="en-US" b="1" dirty="0">
                <a:solidFill>
                  <a:srgbClr val="008080"/>
                </a:solidFill>
                <a:latin typeface="Times New Roman" pitchFamily="18" charset="0"/>
                <a:cs typeface="Times New Roman" pitchFamily="18" charset="0"/>
              </a:rPr>
              <a:t>:</a:t>
            </a:r>
            <a:r>
              <a:rPr lang="en-US" sz="2400" b="1" dirty="0">
                <a:solidFill>
                  <a:srgbClr val="008080"/>
                </a:solidFill>
                <a:latin typeface="Times New Roman" pitchFamily="18" charset="0"/>
                <a:cs typeface="Times New Roman" pitchFamily="18" charset="0"/>
              </a:rPr>
              <a:t> </a:t>
            </a:r>
            <a:r>
              <a:rPr lang="en-US" sz="2800" b="1" dirty="0">
                <a:latin typeface="Times New Roman" pitchFamily="18" charset="0"/>
                <a:cs typeface="Times New Roman" pitchFamily="18" charset="0"/>
              </a:rPr>
              <a:t>1.</a:t>
            </a:r>
            <a:r>
              <a:rPr lang="en-US" sz="2400" b="1" dirty="0">
                <a:latin typeface="Times New Roman" pitchFamily="18" charset="0"/>
                <a:cs typeface="Times New Roman" pitchFamily="18" charset="0"/>
              </a:rPr>
              <a:t> </a:t>
            </a:r>
            <a:r>
              <a:rPr lang="en-US" sz="2400" dirty="0">
                <a:latin typeface="Andalus" pitchFamily="18" charset="-78"/>
                <a:cs typeface="Andalus" pitchFamily="18" charset="-78"/>
              </a:rPr>
              <a:t>clean surgery involving the placement of a </a:t>
            </a:r>
            <a:r>
              <a:rPr lang="ar-JO" sz="2400" dirty="0">
                <a:latin typeface="Andalus" pitchFamily="18" charset="-78"/>
                <a:cs typeface="Andalus" pitchFamily="18" charset="-78"/>
              </a:rPr>
              <a:t>           </a:t>
            </a:r>
            <a:r>
              <a:rPr lang="en-GB" sz="2400" dirty="0">
                <a:latin typeface="Andalus" pitchFamily="18" charset="-78"/>
                <a:cs typeface="Andalus" pitchFamily="18" charset="-78"/>
              </a:rPr>
              <a:t>              </a:t>
            </a:r>
            <a:r>
              <a:rPr lang="en-US" sz="2400" dirty="0">
                <a:latin typeface="Andalus" pitchFamily="18" charset="-78"/>
                <a:cs typeface="Andalus" pitchFamily="18" charset="-78"/>
              </a:rPr>
              <a:t>prosthesis or implant.</a:t>
            </a:r>
          </a:p>
          <a:p>
            <a:pPr algn="l" eaLnBrk="1" hangingPunct="1">
              <a:lnSpc>
                <a:spcPct val="90000"/>
              </a:lnSpc>
              <a:buClr>
                <a:srgbClr val="0BD0D9"/>
              </a:buClr>
              <a:buSzPct val="95000"/>
              <a:buFontTx/>
              <a:buNone/>
            </a:pPr>
            <a:r>
              <a:rPr lang="en-US" sz="2400" dirty="0">
                <a:latin typeface="Andalus" pitchFamily="18" charset="-78"/>
                <a:cs typeface="Andalus" pitchFamily="18" charset="-78"/>
              </a:rPr>
              <a:t>                       </a:t>
            </a:r>
            <a:r>
              <a:rPr lang="en-US" sz="2800" b="1" dirty="0">
                <a:latin typeface="Andalus" pitchFamily="18" charset="-78"/>
                <a:cs typeface="Andalus" pitchFamily="18" charset="-78"/>
              </a:rPr>
              <a:t>2.</a:t>
            </a:r>
            <a:r>
              <a:rPr lang="en-US" sz="2400" dirty="0">
                <a:latin typeface="Andalus" pitchFamily="18" charset="-78"/>
                <a:cs typeface="Andalus" pitchFamily="18" charset="-78"/>
              </a:rPr>
              <a:t> clean-contaminated wound </a:t>
            </a:r>
          </a:p>
          <a:p>
            <a:pPr algn="l" eaLnBrk="1" hangingPunct="1">
              <a:lnSpc>
                <a:spcPct val="90000"/>
              </a:lnSpc>
              <a:buClr>
                <a:srgbClr val="0BD0D9"/>
              </a:buClr>
              <a:buSzPct val="95000"/>
              <a:buFontTx/>
              <a:buNone/>
            </a:pPr>
            <a:r>
              <a:rPr lang="en-US" sz="2400" dirty="0">
                <a:latin typeface="Andalus" pitchFamily="18" charset="-78"/>
                <a:cs typeface="Andalus" pitchFamily="18" charset="-78"/>
              </a:rPr>
              <a:t>                       </a:t>
            </a:r>
            <a:r>
              <a:rPr lang="en-US" b="1" dirty="0">
                <a:latin typeface="Andalus" pitchFamily="18" charset="-78"/>
                <a:cs typeface="Andalus" pitchFamily="18" charset="-78"/>
              </a:rPr>
              <a:t>3.</a:t>
            </a:r>
            <a:r>
              <a:rPr lang="en-US" sz="2400" dirty="0">
                <a:latin typeface="Andalus" pitchFamily="18" charset="-78"/>
                <a:cs typeface="Andalus" pitchFamily="18" charset="-78"/>
              </a:rPr>
              <a:t> contaminated wound</a:t>
            </a:r>
            <a:endParaRPr lang="en-US" sz="2400" b="1" dirty="0">
              <a:latin typeface="Times New Roman" pitchFamily="18" charset="0"/>
              <a:cs typeface="Times New Roman" pitchFamily="18" charset="0"/>
            </a:endParaRPr>
          </a:p>
          <a:p>
            <a:pPr algn="l" eaLnBrk="1" hangingPunct="1">
              <a:lnSpc>
                <a:spcPct val="90000"/>
              </a:lnSpc>
              <a:buFontTx/>
              <a:buNone/>
            </a:pPr>
            <a:endParaRPr lang="en-US" sz="2400" b="1" dirty="0">
              <a:solidFill>
                <a:srgbClr val="008080"/>
              </a:solidFill>
              <a:latin typeface="Times New Roman" pitchFamily="18" charset="0"/>
              <a:cs typeface="Times New Roman" pitchFamily="18" charset="0"/>
            </a:endParaRPr>
          </a:p>
          <a:p>
            <a:pPr algn="l" eaLnBrk="1" hangingPunct="1">
              <a:lnSpc>
                <a:spcPct val="90000"/>
              </a:lnSpc>
              <a:buFontTx/>
              <a:buNone/>
            </a:pPr>
            <a:endParaRPr lang="en-US" sz="2400" b="1" dirty="0">
              <a:solidFill>
                <a:srgbClr val="008080"/>
              </a:solidFill>
              <a:latin typeface="Times New Roman" pitchFamily="18" charset="0"/>
              <a:cs typeface="Times New Roman" pitchFamily="18" charset="0"/>
            </a:endParaRPr>
          </a:p>
          <a:p>
            <a:pPr algn="l" eaLnBrk="1" hangingPunct="1">
              <a:lnSpc>
                <a:spcPct val="90000"/>
              </a:lnSpc>
              <a:buFontTx/>
              <a:buNone/>
            </a:pPr>
            <a:r>
              <a:rPr lang="en-US" b="1" dirty="0">
                <a:solidFill>
                  <a:srgbClr val="FF0000"/>
                </a:solidFill>
                <a:latin typeface="Times New Roman" pitchFamily="18" charset="0"/>
                <a:cs typeface="Times New Roman" pitchFamily="18" charset="0"/>
              </a:rPr>
              <a:t>Which</a:t>
            </a:r>
            <a:r>
              <a:rPr lang="en-US" dirty="0">
                <a:solidFill>
                  <a:srgbClr val="663300"/>
                </a:solidFill>
                <a:latin typeface="Times New Roman" pitchFamily="18" charset="0"/>
                <a:cs typeface="Times New Roman" pitchFamily="18" charset="0"/>
              </a:rPr>
              <a:t>:</a:t>
            </a:r>
            <a:r>
              <a:rPr lang="en-US" sz="2400" dirty="0">
                <a:solidFill>
                  <a:srgbClr val="663300"/>
                </a:solidFill>
                <a:latin typeface="Times New Roman" pitchFamily="18" charset="0"/>
                <a:cs typeface="Times New Roman" pitchFamily="18" charset="0"/>
              </a:rPr>
              <a:t> </a:t>
            </a:r>
            <a:r>
              <a:rPr lang="en-US" sz="2400" dirty="0">
                <a:latin typeface="Times New Roman" pitchFamily="18" charset="0"/>
                <a:cs typeface="Times New Roman" pitchFamily="18" charset="0"/>
              </a:rPr>
              <a:t>the antibiotic that has activity against the pathogen most likely to be encountered in the procedure</a:t>
            </a: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2555096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srcRect/>
          <a:stretch>
            <a:fillRect/>
          </a:stretch>
        </p:blipFill>
        <p:spPr bwMode="auto">
          <a:xfrm>
            <a:off x="2838450" y="476250"/>
            <a:ext cx="6515100" cy="5848350"/>
          </a:xfrm>
          <a:prstGeom prst="rect">
            <a:avLst/>
          </a:prstGeom>
          <a:noFill/>
          <a:ln w="57150">
            <a:solidFill>
              <a:srgbClr val="333333"/>
            </a:solidFill>
            <a:miter lim="800000"/>
            <a:headEnd/>
            <a:tailEnd/>
          </a:ln>
        </p:spPr>
      </p:pic>
    </p:spTree>
    <p:extLst>
      <p:ext uri="{BB962C8B-B14F-4D97-AF65-F5344CB8AC3E}">
        <p14:creationId xmlns:p14="http://schemas.microsoft.com/office/powerpoint/2010/main" val="1522521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4294967295"/>
          </p:nvPr>
        </p:nvSpPr>
        <p:spPr>
          <a:xfrm>
            <a:off x="2809852" y="1285860"/>
            <a:ext cx="6429420" cy="4533912"/>
          </a:xfrm>
        </p:spPr>
        <p:style>
          <a:lnRef idx="1">
            <a:schemeClr val="accent4"/>
          </a:lnRef>
          <a:fillRef idx="2">
            <a:schemeClr val="accent4"/>
          </a:fillRef>
          <a:effectRef idx="1">
            <a:schemeClr val="accent4"/>
          </a:effectRef>
          <a:fontRef idx="minor">
            <a:schemeClr val="dk1"/>
          </a:fontRef>
        </p:style>
        <p:txBody>
          <a:bodyPr/>
          <a:lstStyle/>
          <a:p>
            <a:pPr algn="l" eaLnBrk="1" hangingPunct="1">
              <a:lnSpc>
                <a:spcPct val="80000"/>
              </a:lnSpc>
              <a:buFontTx/>
              <a:buNone/>
            </a:pPr>
            <a:r>
              <a:rPr lang="en-US" dirty="0">
                <a:solidFill>
                  <a:schemeClr val="accent2"/>
                </a:solidFill>
                <a:latin typeface="Times New Roman" pitchFamily="18" charset="0"/>
                <a:cs typeface="Times New Roman" pitchFamily="18" charset="0"/>
              </a:rPr>
              <a:t> </a:t>
            </a:r>
            <a:endParaRPr lang="ar-JO" dirty="0">
              <a:solidFill>
                <a:schemeClr val="accent2"/>
              </a:solidFill>
              <a:latin typeface="Times New Roman" pitchFamily="18" charset="0"/>
              <a:cs typeface="Times New Roman" pitchFamily="18" charset="0"/>
            </a:endParaRPr>
          </a:p>
          <a:p>
            <a:pPr algn="l" eaLnBrk="1" hangingPunct="1">
              <a:lnSpc>
                <a:spcPct val="80000"/>
              </a:lnSpc>
              <a:buFontTx/>
              <a:buNone/>
            </a:pPr>
            <a:endParaRPr lang="ar-JO" u="sng" dirty="0">
              <a:solidFill>
                <a:schemeClr val="accent2"/>
              </a:solidFill>
              <a:latin typeface="Times New Roman" pitchFamily="18" charset="0"/>
              <a:cs typeface="Times New Roman" pitchFamily="18" charset="0"/>
            </a:endParaRPr>
          </a:p>
          <a:p>
            <a:pPr algn="l" eaLnBrk="1" hangingPunct="1">
              <a:lnSpc>
                <a:spcPct val="80000"/>
              </a:lnSpc>
              <a:buFontTx/>
              <a:buNone/>
            </a:pPr>
            <a:r>
              <a:rPr lang="en-US" b="1" u="sng" dirty="0">
                <a:latin typeface="Times New Roman" pitchFamily="18" charset="0"/>
                <a:cs typeface="Times New Roman" pitchFamily="18" charset="0"/>
              </a:rPr>
              <a:t>Lower limb amputation </a:t>
            </a:r>
            <a:r>
              <a:rPr lang="en-US" dirty="0">
                <a:latin typeface="Times New Roman" pitchFamily="18" charset="0"/>
                <a:cs typeface="Times New Roman" pitchFamily="18" charset="0"/>
              </a:rPr>
              <a:t>should be covered against </a:t>
            </a:r>
            <a:r>
              <a:rPr lang="en-US" i="1" dirty="0" err="1">
                <a:solidFill>
                  <a:schemeClr val="tx2">
                    <a:lumMod val="60000"/>
                    <a:lumOff val="40000"/>
                  </a:schemeClr>
                </a:solidFill>
                <a:latin typeface="Times New Roman" pitchFamily="18" charset="0"/>
                <a:cs typeface="Times New Roman" pitchFamily="18" charset="0"/>
              </a:rPr>
              <a:t>C.perfringens</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using 1.2 g of </a:t>
            </a:r>
            <a:r>
              <a:rPr lang="en-US" dirty="0" err="1">
                <a:solidFill>
                  <a:srgbClr val="FF0000"/>
                </a:solidFill>
                <a:latin typeface="Times New Roman" pitchFamily="18" charset="0"/>
                <a:cs typeface="Times New Roman" pitchFamily="18" charset="0"/>
              </a:rPr>
              <a:t>benzylpenicillin</a:t>
            </a:r>
            <a:r>
              <a:rPr lang="en-US" dirty="0">
                <a:latin typeface="Times New Roman" pitchFamily="18" charset="0"/>
                <a:cs typeface="Times New Roman" pitchFamily="18" charset="0"/>
              </a:rPr>
              <a:t> intravenously at induction of </a:t>
            </a:r>
            <a:r>
              <a:rPr lang="en-US" dirty="0" err="1">
                <a:latin typeface="Times New Roman" pitchFamily="18" charset="0"/>
                <a:cs typeface="Times New Roman" pitchFamily="18" charset="0"/>
              </a:rPr>
              <a:t>anaesthesia</a:t>
            </a:r>
            <a:r>
              <a:rPr lang="en-US" dirty="0">
                <a:latin typeface="Times New Roman" pitchFamily="18" charset="0"/>
                <a:cs typeface="Times New Roman" pitchFamily="18" charset="0"/>
              </a:rPr>
              <a:t> and 6</a:t>
            </a:r>
          </a:p>
          <a:p>
            <a:pPr algn="l" eaLnBrk="1" hangingPunct="1">
              <a:lnSpc>
                <a:spcPct val="80000"/>
              </a:lnSpc>
              <a:buFontTx/>
              <a:buNone/>
            </a:pPr>
            <a:r>
              <a:rPr lang="en-US" dirty="0">
                <a:latin typeface="Times New Roman" pitchFamily="18" charset="0"/>
                <a:cs typeface="Times New Roman" pitchFamily="18" charset="0"/>
              </a:rPr>
              <a:t>hourly thereafter for 48 hours.</a:t>
            </a:r>
          </a:p>
          <a:p>
            <a:pPr algn="l" eaLnBrk="1" hangingPunct="1">
              <a:lnSpc>
                <a:spcPct val="80000"/>
              </a:lnSpc>
              <a:buFontTx/>
              <a:buNone/>
            </a:pPr>
            <a:endParaRPr lang="en-US" dirty="0">
              <a:latin typeface="Times New Roman" pitchFamily="18" charset="0"/>
              <a:cs typeface="Times New Roman" pitchFamily="18" charset="0"/>
            </a:endParaRPr>
          </a:p>
          <a:p>
            <a:pPr algn="l" eaLnBrk="1" hangingPunct="1">
              <a:lnSpc>
                <a:spcPct val="80000"/>
              </a:lnSpc>
              <a:buFontTx/>
              <a:buNone/>
            </a:pPr>
            <a:endParaRPr lang="en-US" dirty="0">
              <a:solidFill>
                <a:schemeClr val="accent2"/>
              </a:solidFill>
              <a:latin typeface="Times New Roman" pitchFamily="18" charset="0"/>
              <a:cs typeface="Times New Roman" pitchFamily="18" charset="0"/>
            </a:endParaRPr>
          </a:p>
          <a:p>
            <a:pPr algn="l" eaLnBrk="1" hangingPunct="1">
              <a:lnSpc>
                <a:spcPct val="80000"/>
              </a:lnSpc>
              <a:buFontTx/>
              <a:buNone/>
            </a:pPr>
            <a:endParaRPr lang="en-US"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4193506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24166" y="2428868"/>
            <a:ext cx="7000924" cy="1865126"/>
          </a:xfrm>
          <a:prstGeom prst="rect">
            <a:avLst/>
          </a:prstGeom>
        </p:spPr>
        <p:txBody>
          <a:bodyPr wrap="square">
            <a:spAutoFit/>
          </a:bodyPr>
          <a:lstStyle/>
          <a:p>
            <a:pPr algn="l">
              <a:lnSpc>
                <a:spcPct val="80000"/>
              </a:lnSpc>
              <a:buNone/>
            </a:pPr>
            <a:r>
              <a:rPr lang="en-US" sz="4800" b="1" dirty="0">
                <a:solidFill>
                  <a:srgbClr val="FF0000"/>
                </a:solidFill>
                <a:latin typeface="Andalus" panose="02020603050405020304" pitchFamily="18" charset="-78"/>
                <a:cs typeface="Andalus" panose="02020603050405020304" pitchFamily="18" charset="-78"/>
              </a:rPr>
              <a:t>Never continue prophylaxis </a:t>
            </a:r>
            <a:endParaRPr lang="ar-JO" sz="4800" b="1" dirty="0">
              <a:solidFill>
                <a:srgbClr val="FF0000"/>
              </a:solidFill>
              <a:latin typeface="Andalus" panose="02020603050405020304" pitchFamily="18" charset="-78"/>
              <a:cs typeface="Andalus" panose="02020603050405020304" pitchFamily="18" charset="-78"/>
            </a:endParaRPr>
          </a:p>
          <a:p>
            <a:pPr algn="l">
              <a:lnSpc>
                <a:spcPct val="80000"/>
              </a:lnSpc>
              <a:buNone/>
            </a:pPr>
            <a:r>
              <a:rPr lang="ar-JO" sz="4800" b="1" dirty="0">
                <a:solidFill>
                  <a:srgbClr val="FF0000"/>
                </a:solidFill>
                <a:latin typeface="Andalus" panose="02020603050405020304" pitchFamily="18" charset="-78"/>
                <a:cs typeface="Andalus" panose="02020603050405020304" pitchFamily="18" charset="-78"/>
              </a:rPr>
              <a:t>! </a:t>
            </a:r>
            <a:r>
              <a:rPr lang="en-US" sz="4800" b="1" dirty="0">
                <a:solidFill>
                  <a:srgbClr val="FF0000"/>
                </a:solidFill>
                <a:latin typeface="Andalus" panose="02020603050405020304" pitchFamily="18" charset="-78"/>
                <a:cs typeface="Andalus" panose="02020603050405020304" pitchFamily="18" charset="-78"/>
              </a:rPr>
              <a:t>for more than 48 h</a:t>
            </a:r>
          </a:p>
        </p:txBody>
      </p:sp>
      <p:pic>
        <p:nvPicPr>
          <p:cNvPr id="3" name="صورة 2" descr="1000_fc0930a264.jpg"/>
          <p:cNvPicPr>
            <a:picLocks noChangeAspect="1"/>
          </p:cNvPicPr>
          <p:nvPr/>
        </p:nvPicPr>
        <p:blipFill>
          <a:blip r:embed="rId2" cstate="print"/>
          <a:stretch>
            <a:fillRect/>
          </a:stretch>
        </p:blipFill>
        <p:spPr>
          <a:xfrm>
            <a:off x="1952597" y="2143116"/>
            <a:ext cx="1085717" cy="1071570"/>
          </a:xfrm>
          <a:prstGeom prst="rect">
            <a:avLst/>
          </a:prstGeom>
        </p:spPr>
      </p:pic>
    </p:spTree>
    <p:extLst>
      <p:ext uri="{BB962C8B-B14F-4D97-AF65-F5344CB8AC3E}">
        <p14:creationId xmlns:p14="http://schemas.microsoft.com/office/powerpoint/2010/main" val="4113319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524100" y="714356"/>
            <a:ext cx="6729440" cy="1790700"/>
          </a:xfrm>
        </p:spPr>
        <p:txBody>
          <a:bodyPr anchor="b">
            <a:normAutofit fontScale="90000"/>
          </a:bodyPr>
          <a:lstStyle/>
          <a:p>
            <a:pPr eaLnBrk="1" hangingPunct="1"/>
            <a:r>
              <a:rPr lang="en-US" dirty="0">
                <a:solidFill>
                  <a:srgbClr val="0E58C4"/>
                </a:solidFill>
                <a:latin typeface="Andalus" pitchFamily="18" charset="-78"/>
                <a:cs typeface="Andalus" pitchFamily="18" charset="-78"/>
              </a:rPr>
              <a:t>Prolonged use of </a:t>
            </a:r>
            <a:r>
              <a:rPr lang="en-US" i="1" dirty="0">
                <a:solidFill>
                  <a:srgbClr val="0E58C4"/>
                </a:solidFill>
                <a:latin typeface="Andalus" pitchFamily="18" charset="-78"/>
                <a:cs typeface="Andalus" pitchFamily="18" charset="-78"/>
              </a:rPr>
              <a:t>prophylactic</a:t>
            </a:r>
            <a:r>
              <a:rPr lang="en-US" dirty="0">
                <a:solidFill>
                  <a:srgbClr val="0E58C4"/>
                </a:solidFill>
                <a:latin typeface="Andalus" pitchFamily="18" charset="-78"/>
                <a:cs typeface="Andalus" pitchFamily="18" charset="-78"/>
              </a:rPr>
              <a:t> antibiotics may:</a:t>
            </a:r>
            <a:br>
              <a:rPr lang="en-US" dirty="0">
                <a:solidFill>
                  <a:srgbClr val="0D1569"/>
                </a:solidFill>
              </a:rPr>
            </a:br>
            <a:endParaRPr lang="en-US" dirty="0">
              <a:solidFill>
                <a:srgbClr val="0D1569"/>
              </a:solidFill>
            </a:endParaRPr>
          </a:p>
        </p:txBody>
      </p:sp>
      <p:pic>
        <p:nvPicPr>
          <p:cNvPr id="17411" name="Picture 1"/>
          <p:cNvPicPr>
            <a:picLocks noChangeAspect="1" noChangeArrowheads="1"/>
          </p:cNvPicPr>
          <p:nvPr/>
        </p:nvPicPr>
        <p:blipFill>
          <a:blip r:embed="rId2"/>
          <a:srcRect/>
          <a:stretch>
            <a:fillRect/>
          </a:stretch>
        </p:blipFill>
        <p:spPr bwMode="auto">
          <a:xfrm>
            <a:off x="7667636" y="3071810"/>
            <a:ext cx="1657350" cy="1856812"/>
          </a:xfrm>
          <a:prstGeom prst="rect">
            <a:avLst/>
          </a:prstGeom>
          <a:noFill/>
          <a:ln w="9525">
            <a:noFill/>
            <a:miter lim="800000"/>
            <a:headEnd/>
            <a:tailEnd/>
          </a:ln>
        </p:spPr>
      </p:pic>
      <p:sp>
        <p:nvSpPr>
          <p:cNvPr id="17412" name="Rectangle 3"/>
          <p:cNvSpPr>
            <a:spLocks noChangeArrowheads="1"/>
          </p:cNvSpPr>
          <p:nvPr/>
        </p:nvSpPr>
        <p:spPr bwMode="auto">
          <a:xfrm>
            <a:off x="1881158" y="2000240"/>
            <a:ext cx="5143536" cy="3357586"/>
          </a:xfrm>
          <a:prstGeom prst="rect">
            <a:avLst/>
          </a:prstGeom>
          <a:noFill/>
          <a:ln w="9525">
            <a:noFill/>
            <a:miter lim="800000"/>
            <a:headEnd/>
            <a:tailEnd/>
          </a:ln>
        </p:spPr>
        <p:txBody>
          <a:bodyPr/>
          <a:lstStyle/>
          <a:p>
            <a:pPr marL="411163" indent="-273050">
              <a:spcBef>
                <a:spcPct val="20000"/>
              </a:spcBef>
            </a:pPr>
            <a:endParaRPr lang="en-US" sz="3600" dirty="0">
              <a:latin typeface="Arial" charset="0"/>
              <a:cs typeface="Arial" charset="0"/>
            </a:endParaRPr>
          </a:p>
          <a:p>
            <a:pPr marL="739775" lvl="1" indent="-273050">
              <a:spcBef>
                <a:spcPct val="20000"/>
              </a:spcBef>
            </a:pPr>
            <a:r>
              <a:rPr lang="en-US" sz="2900" dirty="0">
                <a:latin typeface="Andalus" pitchFamily="18" charset="-78"/>
                <a:cs typeface="Andalus" pitchFamily="18" charset="-78"/>
              </a:rPr>
              <a:t>- Mask signs of established infection, </a:t>
            </a:r>
            <a:r>
              <a:rPr lang="ar-JO" sz="2900" dirty="0">
                <a:latin typeface="Andalus" pitchFamily="18" charset="-78"/>
                <a:cs typeface="Andalus" pitchFamily="18" charset="-78"/>
              </a:rPr>
              <a:t>  </a:t>
            </a:r>
            <a:r>
              <a:rPr lang="en-US" sz="2900" dirty="0">
                <a:latin typeface="Andalus" pitchFamily="18" charset="-78"/>
                <a:cs typeface="Andalus" pitchFamily="18" charset="-78"/>
              </a:rPr>
              <a:t>making diagnosis difficult.</a:t>
            </a:r>
          </a:p>
          <a:p>
            <a:pPr marL="739775" lvl="1" indent="-273050">
              <a:spcBef>
                <a:spcPct val="20000"/>
              </a:spcBef>
            </a:pPr>
            <a:r>
              <a:rPr lang="en-US" sz="2900" dirty="0">
                <a:latin typeface="Andalus" pitchFamily="18" charset="-78"/>
                <a:cs typeface="Andalus" pitchFamily="18" charset="-78"/>
              </a:rPr>
              <a:t>- Increase number of resistant pathogens </a:t>
            </a:r>
          </a:p>
          <a:p>
            <a:pPr marL="739775" lvl="1" indent="-273050">
              <a:spcBef>
                <a:spcPct val="20000"/>
              </a:spcBef>
            </a:pPr>
            <a:r>
              <a:rPr lang="en-US" sz="2900" dirty="0">
                <a:latin typeface="Andalus" pitchFamily="18" charset="-78"/>
                <a:cs typeface="Andalus" pitchFamily="18" charset="-78"/>
              </a:rPr>
              <a:t>- Serious hypersensitivity </a:t>
            </a:r>
          </a:p>
          <a:p>
            <a:pPr marL="739775" lvl="1" indent="-273050">
              <a:spcBef>
                <a:spcPct val="20000"/>
              </a:spcBef>
              <a:buFont typeface="Wingdings" pitchFamily="2" charset="2"/>
              <a:buChar char=""/>
            </a:pPr>
            <a:endParaRPr lang="en-US" sz="2900" dirty="0">
              <a:latin typeface="Arial" charset="0"/>
              <a:cs typeface="Arial" charset="0"/>
            </a:endParaRPr>
          </a:p>
          <a:p>
            <a:pPr marL="739775" lvl="1" indent="-273050">
              <a:spcBef>
                <a:spcPct val="20000"/>
              </a:spcBef>
              <a:buFont typeface="Wingdings" pitchFamily="2" charset="2"/>
              <a:buChar char=""/>
            </a:pPr>
            <a:endParaRPr lang="en-US" sz="2900" dirty="0">
              <a:latin typeface="Arial" charset="0"/>
              <a:cs typeface="Arial" charset="0"/>
            </a:endParaRPr>
          </a:p>
        </p:txBody>
      </p:sp>
    </p:spTree>
    <p:extLst>
      <p:ext uri="{BB962C8B-B14F-4D97-AF65-F5344CB8AC3E}">
        <p14:creationId xmlns:p14="http://schemas.microsoft.com/office/powerpoint/2010/main" val="2908687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endParaRPr lang="ar-JO"/>
          </a:p>
        </p:txBody>
      </p:sp>
      <p:pic>
        <p:nvPicPr>
          <p:cNvPr id="11266" name="Picture 2"/>
          <p:cNvPicPr>
            <a:picLocks noChangeAspect="1" noChangeArrowheads="1"/>
          </p:cNvPicPr>
          <p:nvPr/>
        </p:nvPicPr>
        <p:blipFill>
          <a:blip r:embed="rId2" cstate="print"/>
          <a:srcRect/>
          <a:stretch>
            <a:fillRect/>
          </a:stretch>
        </p:blipFill>
        <p:spPr bwMode="auto">
          <a:xfrm>
            <a:off x="3125670" y="548680"/>
            <a:ext cx="5940660" cy="5961288"/>
          </a:xfrm>
          <a:prstGeom prst="rect">
            <a:avLst/>
          </a:prstGeom>
          <a:noFill/>
          <a:ln w="9525">
            <a:noFill/>
            <a:miter lim="800000"/>
            <a:headEnd/>
            <a:tailEnd/>
          </a:ln>
        </p:spPr>
      </p:pic>
    </p:spTree>
    <p:extLst>
      <p:ext uri="{BB962C8B-B14F-4D97-AF65-F5344CB8AC3E}">
        <p14:creationId xmlns:p14="http://schemas.microsoft.com/office/powerpoint/2010/main" val="841470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FFC0B9-71B5-42D6-B8E4-3FBCC1D890EE}"/>
              </a:ext>
            </a:extLst>
          </p:cNvPr>
          <p:cNvSpPr txBox="1"/>
          <p:nvPr/>
        </p:nvSpPr>
        <p:spPr>
          <a:xfrm>
            <a:off x="1666845" y="571480"/>
            <a:ext cx="8423577" cy="333322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a:t>
            </a:r>
            <a:r>
              <a:rPr kumimoji="0" lang="en-US" sz="2800" b="0" i="0" u="none" strike="noStrike" kern="1200" cap="none" spc="0" normalizeH="0" baseline="0" noProof="0" dirty="0">
                <a:ln>
                  <a:noFill/>
                </a:ln>
                <a:solidFill>
                  <a:srgbClr val="232323"/>
                </a:solidFill>
                <a:effectLst/>
                <a:uLnTx/>
                <a:uFillTx/>
                <a:latin typeface="Helvetica" panose="020B0604020202020204" pitchFamily="34" charset="0"/>
                <a:ea typeface="Times New Roman" panose="02020603050405020304" pitchFamily="18" charset="0"/>
                <a:cs typeface="+mn-cs"/>
              </a:rPr>
              <a:t>other infection control interventions</a:t>
            </a:r>
            <a:r>
              <a:rPr kumimoji="0" lang="en-US" sz="2800" b="1" i="0" u="none" strike="noStrike" kern="1200" cap="none" spc="0" normalizeH="0" baseline="0" noProof="0" dirty="0">
                <a:ln>
                  <a:noFill/>
                </a:ln>
                <a:solidFill>
                  <a:srgbClr val="232323"/>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(staff)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surgeons scrub hands with dilute alcohol-based antiseptic  hand soaps, with scrubbing including the nails.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Subsequent scrubbing should involve washing to the elbows</a:t>
            </a:r>
            <a:endParaRPr kumimoji="0" lang="en-US" sz="2800" b="0" i="0" u="none" strike="noStrike" kern="1200" cap="none" spc="0" normalizeH="0" baseline="0" noProof="0" dirty="0">
              <a:ln>
                <a:noFill/>
              </a:ln>
              <a:solidFill>
                <a:srgbClr val="232323"/>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32323"/>
                </a:solidFill>
                <a:effectLst/>
                <a:uLnTx/>
                <a:uFillTx/>
                <a:latin typeface="Calibri" panose="020F0502020204030204"/>
                <a:ea typeface="Times New Roman" panose="02020603050405020304" pitchFamily="18" charset="0"/>
                <a:cs typeface="+mn-cs"/>
              </a:rPr>
              <a:t>Wearing sterile gloves ,masks ,cap ,and  gowns</a:t>
            </a:r>
          </a:p>
        </p:txBody>
      </p:sp>
      <p:pic>
        <p:nvPicPr>
          <p:cNvPr id="4" name="Picture 3">
            <a:extLst>
              <a:ext uri="{FF2B5EF4-FFF2-40B4-BE49-F238E27FC236}">
                <a16:creationId xmlns:a16="http://schemas.microsoft.com/office/drawing/2014/main" id="{514DEC17-98F7-4DAB-BA80-C234D22521D6}"/>
              </a:ext>
            </a:extLst>
          </p:cNvPr>
          <p:cNvPicPr>
            <a:picLocks noChangeAspect="1"/>
          </p:cNvPicPr>
          <p:nvPr/>
        </p:nvPicPr>
        <p:blipFill rotWithShape="1">
          <a:blip r:embed="rId2"/>
          <a:srcRect l="4516" t="5400" r="7023" b="15325"/>
          <a:stretch/>
        </p:blipFill>
        <p:spPr>
          <a:xfrm>
            <a:off x="1952597" y="4214818"/>
            <a:ext cx="3763327" cy="2286000"/>
          </a:xfrm>
          <a:prstGeom prst="rect">
            <a:avLst/>
          </a:prstGeom>
        </p:spPr>
      </p:pic>
      <p:pic>
        <p:nvPicPr>
          <p:cNvPr id="5" name="Picture 4">
            <a:extLst>
              <a:ext uri="{FF2B5EF4-FFF2-40B4-BE49-F238E27FC236}">
                <a16:creationId xmlns:a16="http://schemas.microsoft.com/office/drawing/2014/main" id="{2483FC33-0D0F-468B-8767-74D7E9CC804E}"/>
              </a:ext>
            </a:extLst>
          </p:cNvPr>
          <p:cNvPicPr>
            <a:picLocks noChangeAspect="1"/>
          </p:cNvPicPr>
          <p:nvPr/>
        </p:nvPicPr>
        <p:blipFill>
          <a:blip r:embed="rId3"/>
          <a:stretch>
            <a:fillRect/>
          </a:stretch>
        </p:blipFill>
        <p:spPr>
          <a:xfrm>
            <a:off x="8364676" y="4000504"/>
            <a:ext cx="1866808" cy="2857496"/>
          </a:xfrm>
          <a:prstGeom prst="rect">
            <a:avLst/>
          </a:prstGeom>
        </p:spPr>
      </p:pic>
    </p:spTree>
    <p:extLst>
      <p:ext uri="{BB962C8B-B14F-4D97-AF65-F5344CB8AC3E}">
        <p14:creationId xmlns:p14="http://schemas.microsoft.com/office/powerpoint/2010/main" val="4281150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62522E-B66E-4F69-B8BE-9081604B7A6F}"/>
              </a:ext>
            </a:extLst>
          </p:cNvPr>
          <p:cNvPicPr>
            <a:picLocks noChangeAspect="1"/>
          </p:cNvPicPr>
          <p:nvPr/>
        </p:nvPicPr>
        <p:blipFill>
          <a:blip r:embed="rId3"/>
          <a:stretch>
            <a:fillRect/>
          </a:stretch>
        </p:blipFill>
        <p:spPr>
          <a:xfrm>
            <a:off x="8901880" y="4677351"/>
            <a:ext cx="1766120" cy="2180651"/>
          </a:xfrm>
          <a:prstGeom prst="rect">
            <a:avLst/>
          </a:prstGeom>
        </p:spPr>
      </p:pic>
      <p:sp>
        <p:nvSpPr>
          <p:cNvPr id="15362" name="Rectangle 3"/>
          <p:cNvSpPr>
            <a:spLocks noGrp="1" noChangeArrowheads="1"/>
          </p:cNvSpPr>
          <p:nvPr>
            <p:ph type="body" idx="4294967295"/>
          </p:nvPr>
        </p:nvSpPr>
        <p:spPr>
          <a:xfrm>
            <a:off x="1647489" y="988143"/>
            <a:ext cx="9020512" cy="5869857"/>
          </a:xfrm>
        </p:spPr>
        <p:txBody>
          <a:bodyPr>
            <a:normAutofit fontScale="85000" lnSpcReduction="10000"/>
          </a:bodyPr>
          <a:lstStyle/>
          <a:p>
            <a:pPr algn="l" rtl="0" eaLnBrk="1" hangingPunct="1">
              <a:buFont typeface="Wingdings" panose="05000000000000000000" pitchFamily="2" charset="2"/>
              <a:buChar char="Ø"/>
            </a:pPr>
            <a:r>
              <a:rPr lang="en-US" sz="3200" dirty="0">
                <a:cs typeface="Times New Roman" pitchFamily="18" charset="0"/>
              </a:rPr>
              <a:t>Numbers of staff in the theatre and movement in and out of theatre should be kept to a minimum</a:t>
            </a:r>
          </a:p>
          <a:p>
            <a:pPr algn="l" rtl="0" eaLnBrk="1" hangingPunct="1">
              <a:buFont typeface="Wingdings" panose="05000000000000000000" pitchFamily="2" charset="2"/>
              <a:buChar char="Ø"/>
            </a:pPr>
            <a:r>
              <a:rPr lang="en-US" sz="3200" dirty="0">
                <a:cs typeface="Times New Roman" pitchFamily="18" charset="0"/>
              </a:rPr>
              <a:t> Operator skill in gentle manipulation and dissection of tissues to avoid dead spaces and hematomas formation.</a:t>
            </a:r>
          </a:p>
          <a:p>
            <a:pPr algn="l" rtl="0" eaLnBrk="1" hangingPunct="1">
              <a:buFont typeface="Wingdings" panose="05000000000000000000" pitchFamily="2" charset="2"/>
              <a:buChar char="Ø"/>
            </a:pPr>
            <a:r>
              <a:rPr lang="en-US" sz="3200" dirty="0">
                <a:cs typeface="Times New Roman" pitchFamily="18" charset="0"/>
              </a:rPr>
              <a:t>Maintain effective homeostasis</a:t>
            </a:r>
          </a:p>
          <a:p>
            <a:pPr algn="l" rtl="0" eaLnBrk="1" hangingPunct="1">
              <a:buFont typeface="Wingdings" panose="05000000000000000000" pitchFamily="2" charset="2"/>
              <a:buChar char="Ø"/>
            </a:pPr>
            <a:r>
              <a:rPr lang="en-US" sz="3200" dirty="0">
                <a:cs typeface="Times New Roman" pitchFamily="18" charset="0"/>
              </a:rPr>
              <a:t> In severely contaminated wounds, such as an incision made for drainage of an abscess, it is logical to leave the skin open. Delayed primary or secondary suture can be undertaken when the wound is clean and granulating.</a:t>
            </a:r>
          </a:p>
          <a:p>
            <a:pPr algn="l" rtl="0" eaLnBrk="1" hangingPunct="1">
              <a:buFont typeface="Wingdings" panose="05000000000000000000" pitchFamily="2" charset="2"/>
              <a:buChar char="Ø"/>
            </a:pPr>
            <a:r>
              <a:rPr lang="en-US" sz="3200" dirty="0">
                <a:cs typeface="Times New Roman" pitchFamily="18" charset="0"/>
              </a:rPr>
              <a:t>If drainage is necessary use </a:t>
            </a:r>
            <a:r>
              <a:rPr lang="en-US" sz="3200" b="1" dirty="0">
                <a:cs typeface="Times New Roman" pitchFamily="18" charset="0"/>
              </a:rPr>
              <a:t>closed suction </a:t>
            </a:r>
            <a:r>
              <a:rPr lang="en-US" sz="3200" dirty="0">
                <a:cs typeface="Times New Roman" pitchFamily="18" charset="0"/>
              </a:rPr>
              <a:t>drain placed through a separate incision distant from the operative incision </a:t>
            </a:r>
          </a:p>
          <a:p>
            <a:pPr algn="l" rtl="0" eaLnBrk="1" hangingPunct="1">
              <a:buFont typeface="Wingdings" panose="05000000000000000000" pitchFamily="2" charset="2"/>
              <a:buChar char="Ø"/>
            </a:pPr>
            <a:r>
              <a:rPr lang="en-US" sz="3200" dirty="0">
                <a:cs typeface="Times New Roman" pitchFamily="18" charset="0"/>
              </a:rPr>
              <a:t>Remove the drain as soon as possible </a:t>
            </a:r>
          </a:p>
          <a:p>
            <a:pPr algn="l" rtl="0" eaLnBrk="1" hangingPunct="1">
              <a:buFont typeface="Wingdings" panose="05000000000000000000" pitchFamily="2" charset="2"/>
              <a:buChar char="Ø"/>
            </a:pPr>
            <a:endParaRPr lang="en-US" dirty="0">
              <a:cs typeface="Times New Roman" pitchFamily="18" charset="0"/>
            </a:endParaRPr>
          </a:p>
        </p:txBody>
      </p:sp>
      <p:sp>
        <p:nvSpPr>
          <p:cNvPr id="15363" name="Rectangle 4"/>
          <p:cNvSpPr>
            <a:spLocks noGrp="1" noChangeArrowheads="1"/>
          </p:cNvSpPr>
          <p:nvPr>
            <p:ph type="title" idx="4294967295"/>
          </p:nvPr>
        </p:nvSpPr>
        <p:spPr>
          <a:xfrm>
            <a:off x="1647489" y="0"/>
            <a:ext cx="8128235" cy="988142"/>
          </a:xfrm>
        </p:spPr>
        <p:txBody>
          <a:bodyPr>
            <a:normAutofit fontScale="90000"/>
          </a:bodyPr>
          <a:lstStyle/>
          <a:p>
            <a:pPr eaLnBrk="1" hangingPunct="1"/>
            <a:r>
              <a:rPr kumimoji="0" lang="en-US" altLang="ar-SA" sz="4800" b="1" i="1" u="none" strike="noStrike" kern="1200" cap="none" spc="0" normalizeH="0" baseline="0" noProof="0" dirty="0">
                <a:ln>
                  <a:noFill/>
                </a:ln>
                <a:solidFill>
                  <a:prstClr val="black"/>
                </a:solidFill>
                <a:effectLst/>
                <a:uLnTx/>
                <a:uFillTx/>
                <a:latin typeface="Constantia"/>
                <a:ea typeface="+mj-ea"/>
                <a:cs typeface="Times New Roman" panose="02020603050405020304" pitchFamily="18" charset="0"/>
              </a:rPr>
              <a:t>Asepsis &amp; surgical technique: </a:t>
            </a:r>
            <a:endParaRPr lang="en-US" sz="4000" b="1" dirty="0">
              <a:latin typeface="+mn-lt"/>
            </a:endParaRPr>
          </a:p>
        </p:txBody>
      </p:sp>
    </p:spTree>
    <p:extLst>
      <p:ext uri="{BB962C8B-B14F-4D97-AF65-F5344CB8AC3E}">
        <p14:creationId xmlns:p14="http://schemas.microsoft.com/office/powerpoint/2010/main" val="597734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3DBFCF-898D-4408-AE5C-6B3DD444B096}"/>
              </a:ext>
            </a:extLst>
          </p:cNvPr>
          <p:cNvPicPr>
            <a:picLocks noChangeAspect="1"/>
          </p:cNvPicPr>
          <p:nvPr/>
        </p:nvPicPr>
        <p:blipFill>
          <a:blip r:embed="rId3"/>
          <a:stretch>
            <a:fillRect/>
          </a:stretch>
        </p:blipFill>
        <p:spPr>
          <a:xfrm>
            <a:off x="3252756" y="810694"/>
            <a:ext cx="5686488" cy="2959066"/>
          </a:xfrm>
          <a:prstGeom prst="rect">
            <a:avLst/>
          </a:prstGeom>
        </p:spPr>
      </p:pic>
      <p:sp>
        <p:nvSpPr>
          <p:cNvPr id="4" name="مربع نص 3">
            <a:extLst>
              <a:ext uri="{FF2B5EF4-FFF2-40B4-BE49-F238E27FC236}">
                <a16:creationId xmlns:a16="http://schemas.microsoft.com/office/drawing/2014/main" id="{9A4187C9-4B38-4689-B3D8-881F8E4CE216}"/>
              </a:ext>
            </a:extLst>
          </p:cNvPr>
          <p:cNvSpPr txBox="1"/>
          <p:nvPr/>
        </p:nvSpPr>
        <p:spPr>
          <a:xfrm>
            <a:off x="3334818" y="2"/>
            <a:ext cx="5604426" cy="1508105"/>
          </a:xfrm>
          <a:prstGeom prst="rect">
            <a:avLst/>
          </a:prstGeom>
          <a:solidFill>
            <a:schemeClr val="bg1"/>
          </a:solidFill>
        </p:spPr>
        <p:txBody>
          <a:bodyPr wrap="square" rtlCol="1">
            <a:spAutoFit/>
          </a:bodyPr>
          <a:lstStyle/>
          <a:p>
            <a:pPr algn="l" rtl="0"/>
            <a:r>
              <a:rPr lang="en-US" altLang="ar-SA" sz="2400" b="1" dirty="0">
                <a:latin typeface="Andalus" panose="02020603050405020304" pitchFamily="18" charset="-78"/>
                <a:cs typeface="Andalus" panose="02020603050405020304" pitchFamily="18" charset="-78"/>
              </a:rPr>
              <a:t>Prepare the skin at the surgical site immediately before incision using an </a:t>
            </a:r>
            <a:r>
              <a:rPr lang="en-US" altLang="ar-SA" sz="2400" b="1" dirty="0">
                <a:solidFill>
                  <a:schemeClr val="bg2">
                    <a:lumMod val="50000"/>
                  </a:schemeClr>
                </a:solidFill>
                <a:latin typeface="Andalus" panose="02020603050405020304" pitchFamily="18" charset="-78"/>
                <a:cs typeface="Andalus" panose="02020603050405020304" pitchFamily="18" charset="-78"/>
              </a:rPr>
              <a:t>antiseptic </a:t>
            </a:r>
            <a:r>
              <a:rPr lang="en-US" altLang="ar-SA" sz="2400" b="1" dirty="0">
                <a:latin typeface="Andalus" panose="02020603050405020304" pitchFamily="18" charset="-78"/>
                <a:cs typeface="Andalus" panose="02020603050405020304" pitchFamily="18" charset="-78"/>
              </a:rPr>
              <a:t>preparation</a:t>
            </a:r>
          </a:p>
          <a:p>
            <a:pPr algn="l" rtl="0"/>
            <a:endParaRPr lang="ar-SA" sz="2000" b="1" dirty="0">
              <a:latin typeface="Andalus" panose="02020603050405020304" pitchFamily="18" charset="-78"/>
              <a:cs typeface="Andalus" panose="02020603050405020304" pitchFamily="18" charset="-78"/>
            </a:endParaRPr>
          </a:p>
        </p:txBody>
      </p:sp>
      <p:pic>
        <p:nvPicPr>
          <p:cNvPr id="6" name="Picture 5">
            <a:extLst>
              <a:ext uri="{FF2B5EF4-FFF2-40B4-BE49-F238E27FC236}">
                <a16:creationId xmlns:a16="http://schemas.microsoft.com/office/drawing/2014/main" id="{72C4EE26-70C8-488D-83D5-45A5E29230D6}"/>
              </a:ext>
            </a:extLst>
          </p:cNvPr>
          <p:cNvPicPr>
            <a:picLocks noChangeAspect="1"/>
          </p:cNvPicPr>
          <p:nvPr/>
        </p:nvPicPr>
        <p:blipFill rotWithShape="1">
          <a:blip r:embed="rId4"/>
          <a:srcRect t="5267" r="662" b="9134"/>
          <a:stretch/>
        </p:blipFill>
        <p:spPr>
          <a:xfrm>
            <a:off x="3081106" y="3295386"/>
            <a:ext cx="5940201" cy="3454127"/>
          </a:xfrm>
          <a:prstGeom prst="rect">
            <a:avLst/>
          </a:prstGeom>
        </p:spPr>
      </p:pic>
    </p:spTree>
    <p:extLst>
      <p:ext uri="{BB962C8B-B14F-4D97-AF65-F5344CB8AC3E}">
        <p14:creationId xmlns:p14="http://schemas.microsoft.com/office/powerpoint/2010/main" val="1294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31B70-8C31-4D0A-8E79-3553A7F9FCC4}"/>
              </a:ext>
            </a:extLst>
          </p:cNvPr>
          <p:cNvPicPr>
            <a:picLocks noChangeAspect="1"/>
          </p:cNvPicPr>
          <p:nvPr/>
        </p:nvPicPr>
        <p:blipFill>
          <a:blip r:embed="rId2"/>
          <a:stretch>
            <a:fillRect/>
          </a:stretch>
        </p:blipFill>
        <p:spPr>
          <a:xfrm>
            <a:off x="3081581" y="-1"/>
            <a:ext cx="6131737" cy="4200041"/>
          </a:xfrm>
          <a:prstGeom prst="rect">
            <a:avLst/>
          </a:prstGeom>
        </p:spPr>
      </p:pic>
      <p:pic>
        <p:nvPicPr>
          <p:cNvPr id="4" name="Picture 3">
            <a:extLst>
              <a:ext uri="{FF2B5EF4-FFF2-40B4-BE49-F238E27FC236}">
                <a16:creationId xmlns:a16="http://schemas.microsoft.com/office/drawing/2014/main" id="{7636D9FC-2AC7-49EA-A8F5-5A77EFAB7E47}"/>
              </a:ext>
            </a:extLst>
          </p:cNvPr>
          <p:cNvPicPr>
            <a:picLocks noChangeAspect="1"/>
          </p:cNvPicPr>
          <p:nvPr/>
        </p:nvPicPr>
        <p:blipFill>
          <a:blip r:embed="rId3"/>
          <a:stretch>
            <a:fillRect/>
          </a:stretch>
        </p:blipFill>
        <p:spPr>
          <a:xfrm>
            <a:off x="3240438" y="3429000"/>
            <a:ext cx="5745996" cy="3429000"/>
          </a:xfrm>
          <a:prstGeom prst="rect">
            <a:avLst/>
          </a:prstGeom>
        </p:spPr>
      </p:pic>
    </p:spTree>
    <p:extLst>
      <p:ext uri="{BB962C8B-B14F-4D97-AF65-F5344CB8AC3E}">
        <p14:creationId xmlns:p14="http://schemas.microsoft.com/office/powerpoint/2010/main" val="11802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b="1" dirty="0">
                <a:ln w="11430"/>
                <a:solidFill>
                  <a:schemeClr val="bg1"/>
                </a:solidFill>
                <a:effectLst>
                  <a:outerShdw blurRad="50800" dist="39000" dir="5460000" algn="tl">
                    <a:srgbClr val="000000">
                      <a:alpha val="38000"/>
                    </a:srgbClr>
                  </a:outerShdw>
                </a:effectLst>
                <a:latin typeface="Aharoni" pitchFamily="2" charset="-79"/>
                <a:cs typeface="Aharoni" pitchFamily="2" charset="-79"/>
              </a:rPr>
              <a:t>1) Superficial incisional SSI :</a:t>
            </a:r>
            <a:endParaRPr lang="en-US" dirty="0"/>
          </a:p>
        </p:txBody>
      </p:sp>
      <p:pic>
        <p:nvPicPr>
          <p:cNvPr id="204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063" y="1681163"/>
            <a:ext cx="57531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000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1259" y="1064302"/>
            <a:ext cx="8409482" cy="4305924"/>
          </a:xfrm>
        </p:spPr>
        <p:txBody>
          <a:bodyPr>
            <a:normAutofit fontScale="92500" lnSpcReduction="20000"/>
          </a:bodyPr>
          <a:lstStyle/>
          <a:p>
            <a:pPr algn="l">
              <a:buNone/>
            </a:pPr>
            <a:r>
              <a:rPr lang="en-US" sz="3200" dirty="0"/>
              <a:t>There is evidence that an </a:t>
            </a:r>
            <a:r>
              <a:rPr lang="en-US" sz="3200" b="1" dirty="0"/>
              <a:t>optimized blood flow to the surgical incision reduced SSI rates</a:t>
            </a:r>
            <a:r>
              <a:rPr lang="en-US" sz="3200" dirty="0"/>
              <a:t> through the avoidance of hypothermia, hypoxia and decreased perfusion</a:t>
            </a:r>
          </a:p>
          <a:p>
            <a:pPr algn="l">
              <a:buNone/>
            </a:pPr>
            <a:endParaRPr lang="en-US" sz="3200" b="1" dirty="0"/>
          </a:p>
          <a:p>
            <a:pPr algn="l">
              <a:buNone/>
            </a:pPr>
            <a:r>
              <a:rPr lang="en-US" sz="3200" dirty="0"/>
              <a:t>Patients are routinely given </a:t>
            </a:r>
            <a:r>
              <a:rPr lang="en-US" sz="3200" dirty="0">
                <a:solidFill>
                  <a:srgbClr val="FF0000"/>
                </a:solidFill>
              </a:rPr>
              <a:t>100</a:t>
            </a:r>
            <a:r>
              <a:rPr lang="en-US" sz="3200" dirty="0"/>
              <a:t>% oxygen for </a:t>
            </a:r>
            <a:r>
              <a:rPr lang="en-US" sz="3200" dirty="0">
                <a:solidFill>
                  <a:srgbClr val="FF0000"/>
                </a:solidFill>
              </a:rPr>
              <a:t>30 seconds to 2 minutes prior</a:t>
            </a:r>
            <a:r>
              <a:rPr lang="en-US" sz="3200" dirty="0"/>
              <a:t> to intubation and then </a:t>
            </a:r>
            <a:r>
              <a:rPr lang="en-US" sz="3200" dirty="0">
                <a:solidFill>
                  <a:srgbClr val="FF0000"/>
                </a:solidFill>
              </a:rPr>
              <a:t>maintained</a:t>
            </a:r>
            <a:r>
              <a:rPr lang="en-US" sz="3200" dirty="0"/>
              <a:t> on either “</a:t>
            </a:r>
            <a:r>
              <a:rPr lang="en-US" sz="3200" dirty="0" err="1">
                <a:solidFill>
                  <a:srgbClr val="FF0000"/>
                </a:solidFill>
              </a:rPr>
              <a:t>normoxia</a:t>
            </a:r>
            <a:r>
              <a:rPr lang="en-US" sz="3200" dirty="0"/>
              <a:t>”, defined as </a:t>
            </a:r>
            <a:r>
              <a:rPr lang="en-US" sz="3200" b="1" dirty="0"/>
              <a:t>oxygen at 30% or 35% FiO2</a:t>
            </a:r>
            <a:r>
              <a:rPr lang="en-US" sz="3200" dirty="0"/>
              <a:t>, or “</a:t>
            </a:r>
            <a:r>
              <a:rPr lang="en-US" sz="3200" dirty="0">
                <a:solidFill>
                  <a:srgbClr val="FF0000"/>
                </a:solidFill>
              </a:rPr>
              <a:t>hyperoxia</a:t>
            </a:r>
            <a:r>
              <a:rPr lang="en-US" sz="3200" dirty="0"/>
              <a:t>”, defined as </a:t>
            </a:r>
            <a:r>
              <a:rPr lang="en-US" sz="3200" b="1" dirty="0"/>
              <a:t>oxygen at 80% FiO2.</a:t>
            </a:r>
            <a:endParaRPr lang="ar-KW" sz="3200" b="1" dirty="0"/>
          </a:p>
        </p:txBody>
      </p:sp>
    </p:spTree>
    <p:extLst>
      <p:ext uri="{BB962C8B-B14F-4D97-AF65-F5344CB8AC3E}">
        <p14:creationId xmlns:p14="http://schemas.microsoft.com/office/powerpoint/2010/main" val="2039729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B47BBF-A8E6-493E-ABD0-61E465EAF26E}"/>
              </a:ext>
            </a:extLst>
          </p:cNvPr>
          <p:cNvPicPr>
            <a:picLocks noChangeAspect="1"/>
          </p:cNvPicPr>
          <p:nvPr/>
        </p:nvPicPr>
        <p:blipFill rotWithShape="1">
          <a:blip r:embed="rId3"/>
          <a:srcRect l="19003" t="18945" r="9390" b="9587"/>
          <a:stretch/>
        </p:blipFill>
        <p:spPr>
          <a:xfrm>
            <a:off x="7806814" y="4699134"/>
            <a:ext cx="2861187" cy="2158866"/>
          </a:xfrm>
          <a:prstGeom prst="rect">
            <a:avLst/>
          </a:prstGeom>
        </p:spPr>
      </p:pic>
      <p:sp>
        <p:nvSpPr>
          <p:cNvPr id="2" name="Title 1"/>
          <p:cNvSpPr>
            <a:spLocks noGrp="1"/>
          </p:cNvSpPr>
          <p:nvPr>
            <p:ph type="title"/>
          </p:nvPr>
        </p:nvSpPr>
        <p:spPr>
          <a:xfrm>
            <a:off x="2128291" y="104133"/>
            <a:ext cx="7886700" cy="1043798"/>
          </a:xfrm>
        </p:spPr>
        <p:txBody>
          <a:bodyPr>
            <a:normAutofit fontScale="90000"/>
          </a:bodyPr>
          <a:lstStyle/>
          <a:p>
            <a:pPr marL="571500" indent="-571500">
              <a:buFont typeface="Wingdings" panose="05000000000000000000" pitchFamily="2" charset="2"/>
              <a:buChar char="Ø"/>
            </a:pPr>
            <a:r>
              <a:rPr lang="en-US" b="1" dirty="0" err="1">
                <a:latin typeface="+mn-lt"/>
              </a:rPr>
              <a:t>perioperative</a:t>
            </a:r>
            <a:r>
              <a:rPr lang="en-US" b="1" dirty="0">
                <a:latin typeface="+mn-lt"/>
              </a:rPr>
              <a:t> blood glucose control</a:t>
            </a:r>
            <a:endParaRPr lang="ar-KW" b="1" dirty="0">
              <a:latin typeface="+mn-lt"/>
            </a:endParaRPr>
          </a:p>
        </p:txBody>
      </p:sp>
      <p:sp>
        <p:nvSpPr>
          <p:cNvPr id="3" name="Content Placeholder 2"/>
          <p:cNvSpPr>
            <a:spLocks noGrp="1"/>
          </p:cNvSpPr>
          <p:nvPr>
            <p:ph idx="1"/>
          </p:nvPr>
        </p:nvSpPr>
        <p:spPr>
          <a:xfrm>
            <a:off x="1748853" y="1147933"/>
            <a:ext cx="8645577" cy="1163429"/>
          </a:xfrm>
        </p:spPr>
        <p:txBody>
          <a:bodyPr>
            <a:normAutofit fontScale="85000" lnSpcReduction="20000"/>
          </a:bodyPr>
          <a:lstStyle/>
          <a:p>
            <a:r>
              <a:rPr lang="en-US" dirty="0"/>
              <a:t>Blood glucose levels </a:t>
            </a:r>
            <a:r>
              <a:rPr lang="en-US" b="1" dirty="0">
                <a:solidFill>
                  <a:srgbClr val="FF0000"/>
                </a:solidFill>
              </a:rPr>
              <a:t>rise</a:t>
            </a:r>
            <a:r>
              <a:rPr lang="en-US" dirty="0"/>
              <a:t> during and after surgery due to </a:t>
            </a:r>
            <a:r>
              <a:rPr lang="en-US" b="1" dirty="0">
                <a:solidFill>
                  <a:srgbClr val="FF0000"/>
                </a:solidFill>
              </a:rPr>
              <a:t>surgical stress</a:t>
            </a:r>
            <a:r>
              <a:rPr lang="en-US" dirty="0"/>
              <a:t>.</a:t>
            </a:r>
          </a:p>
          <a:p>
            <a:pPr>
              <a:buClr>
                <a:schemeClr val="tx1"/>
              </a:buClr>
            </a:pPr>
            <a:r>
              <a:rPr lang="en-US" b="1" dirty="0" err="1">
                <a:solidFill>
                  <a:srgbClr val="FF0000"/>
                </a:solidFill>
              </a:rPr>
              <a:t>Hyperglycaemia</a:t>
            </a:r>
            <a:r>
              <a:rPr lang="en-US" dirty="0"/>
              <a:t> is associated with an </a:t>
            </a:r>
            <a:r>
              <a:rPr lang="en-US" b="1" dirty="0">
                <a:solidFill>
                  <a:srgbClr val="FF0000"/>
                </a:solidFill>
              </a:rPr>
              <a:t>increased risk of SSI</a:t>
            </a:r>
            <a:endParaRPr lang="ar-KW" dirty="0"/>
          </a:p>
        </p:txBody>
      </p:sp>
      <p:sp>
        <p:nvSpPr>
          <p:cNvPr id="5" name="Title 1">
            <a:extLst>
              <a:ext uri="{FF2B5EF4-FFF2-40B4-BE49-F238E27FC236}">
                <a16:creationId xmlns:a16="http://schemas.microsoft.com/office/drawing/2014/main" id="{EC8D74CA-F8EF-408B-B10E-B88F5FAE8CFC}"/>
              </a:ext>
            </a:extLst>
          </p:cNvPr>
          <p:cNvSpPr txBox="1">
            <a:spLocks/>
          </p:cNvSpPr>
          <p:nvPr/>
        </p:nvSpPr>
        <p:spPr>
          <a:xfrm>
            <a:off x="2128292" y="2451471"/>
            <a:ext cx="8539709" cy="1338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Ø"/>
            </a:pPr>
            <a:r>
              <a:rPr lang="en-US" sz="4400" b="1" dirty="0">
                <a:latin typeface="+mn-lt"/>
              </a:rPr>
              <a:t>Maintaining normal body temperature (normothermia)</a:t>
            </a:r>
            <a:endParaRPr lang="ar-KW" sz="4400" dirty="0">
              <a:latin typeface="+mn-lt"/>
            </a:endParaRPr>
          </a:p>
        </p:txBody>
      </p:sp>
      <p:sp>
        <p:nvSpPr>
          <p:cNvPr id="6" name="Content Placeholder 2">
            <a:extLst>
              <a:ext uri="{FF2B5EF4-FFF2-40B4-BE49-F238E27FC236}">
                <a16:creationId xmlns:a16="http://schemas.microsoft.com/office/drawing/2014/main" id="{172648F2-6D28-4F9E-9EBF-F2BCE5CF76B0}"/>
              </a:ext>
            </a:extLst>
          </p:cNvPr>
          <p:cNvSpPr txBox="1">
            <a:spLocks/>
          </p:cNvSpPr>
          <p:nvPr/>
        </p:nvSpPr>
        <p:spPr>
          <a:xfrm>
            <a:off x="1748854" y="3917959"/>
            <a:ext cx="8539709" cy="11634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the use of </a:t>
            </a:r>
            <a:r>
              <a:rPr lang="en-US" sz="2800" dirty="0">
                <a:solidFill>
                  <a:srgbClr val="FF0000"/>
                </a:solidFill>
              </a:rPr>
              <a:t>warming devices </a:t>
            </a:r>
            <a:r>
              <a:rPr lang="en-US" sz="2800" dirty="0"/>
              <a:t>in the operating room and during the surgical procedure for patient body warming with the purpose of </a:t>
            </a:r>
            <a:r>
              <a:rPr lang="en-US" sz="2800" dirty="0">
                <a:solidFill>
                  <a:srgbClr val="FF0000"/>
                </a:solidFill>
              </a:rPr>
              <a:t>reducing SSI</a:t>
            </a:r>
            <a:r>
              <a:rPr lang="en-US" sz="2800" dirty="0"/>
              <a:t>.</a:t>
            </a:r>
            <a:endParaRPr lang="ar-KW" sz="2800" dirty="0"/>
          </a:p>
        </p:txBody>
      </p:sp>
      <p:sp>
        <p:nvSpPr>
          <p:cNvPr id="12" name="Content Placeholder 2">
            <a:extLst>
              <a:ext uri="{FF2B5EF4-FFF2-40B4-BE49-F238E27FC236}">
                <a16:creationId xmlns:a16="http://schemas.microsoft.com/office/drawing/2014/main" id="{23A449EC-51F0-4529-9FB9-F87D579D2A89}"/>
              </a:ext>
            </a:extLst>
          </p:cNvPr>
          <p:cNvSpPr txBox="1">
            <a:spLocks/>
          </p:cNvSpPr>
          <p:nvPr/>
        </p:nvSpPr>
        <p:spPr>
          <a:xfrm>
            <a:off x="3581401" y="5412677"/>
            <a:ext cx="3760838" cy="65886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0070C0"/>
                </a:solidFill>
                <a:latin typeface="Berlin Sans FB Demi" panose="020E0802020502020306" pitchFamily="34" charset="0"/>
              </a:rPr>
              <a:t>Keeping the patient warm </a:t>
            </a:r>
            <a:endParaRPr lang="ar-KW" sz="3200" dirty="0">
              <a:solidFill>
                <a:srgbClr val="0070C0"/>
              </a:solidFill>
              <a:latin typeface="Berlin Sans FB Demi" panose="020E0802020502020306" pitchFamily="34" charset="0"/>
            </a:endParaRPr>
          </a:p>
        </p:txBody>
      </p:sp>
      <p:sp>
        <p:nvSpPr>
          <p:cNvPr id="13" name="Arrow: Right 12">
            <a:extLst>
              <a:ext uri="{FF2B5EF4-FFF2-40B4-BE49-F238E27FC236}">
                <a16:creationId xmlns:a16="http://schemas.microsoft.com/office/drawing/2014/main" id="{04B22071-3E2D-49FF-BDCA-3060F649727E}"/>
              </a:ext>
            </a:extLst>
          </p:cNvPr>
          <p:cNvSpPr/>
          <p:nvPr/>
        </p:nvSpPr>
        <p:spPr>
          <a:xfrm>
            <a:off x="7342240" y="5585539"/>
            <a:ext cx="464575" cy="313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10135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424" y="365125"/>
            <a:ext cx="8016927" cy="1460500"/>
          </a:xfrm>
        </p:spPr>
        <p:txBody>
          <a:bodyPr>
            <a:normAutofit/>
          </a:bodyPr>
          <a:lstStyle/>
          <a:p>
            <a:r>
              <a:rPr lang="en-US" sz="4800" b="1" dirty="0">
                <a:latin typeface="+mn-lt"/>
              </a:rPr>
              <a:t>Incisional wound irrigation</a:t>
            </a:r>
            <a:endParaRPr lang="ar-KW" sz="4800" dirty="0">
              <a:latin typeface="+mn-lt"/>
            </a:endParaRPr>
          </a:p>
        </p:txBody>
      </p:sp>
      <p:sp>
        <p:nvSpPr>
          <p:cNvPr id="3" name="Content Placeholder 2"/>
          <p:cNvSpPr>
            <a:spLocks noGrp="1"/>
          </p:cNvSpPr>
          <p:nvPr>
            <p:ph idx="1"/>
          </p:nvPr>
        </p:nvSpPr>
        <p:spPr/>
        <p:txBody>
          <a:bodyPr>
            <a:normAutofit/>
          </a:bodyPr>
          <a:lstStyle/>
          <a:p>
            <a:pPr algn="l">
              <a:buNone/>
            </a:pPr>
            <a:r>
              <a:rPr lang="en-US" sz="3200" b="1" dirty="0"/>
              <a:t>Intraoperative wound </a:t>
            </a:r>
            <a:r>
              <a:rPr lang="en-US" sz="3200" b="1" dirty="0">
                <a:solidFill>
                  <a:srgbClr val="FF0000"/>
                </a:solidFill>
              </a:rPr>
              <a:t>irrigation</a:t>
            </a:r>
            <a:r>
              <a:rPr lang="en-US" sz="3200" b="1" dirty="0"/>
              <a:t> is the flow of a solution across the </a:t>
            </a:r>
            <a:r>
              <a:rPr lang="en-US" sz="3200" b="1" dirty="0">
                <a:solidFill>
                  <a:srgbClr val="FF0000"/>
                </a:solidFill>
              </a:rPr>
              <a:t>surface of an open wound </a:t>
            </a:r>
            <a:r>
              <a:rPr lang="en-US" sz="3200" b="1" dirty="0"/>
              <a:t>to achieve wound </a:t>
            </a:r>
            <a:r>
              <a:rPr lang="en-US" sz="3200" b="1" dirty="0">
                <a:solidFill>
                  <a:srgbClr val="FF0000"/>
                </a:solidFill>
              </a:rPr>
              <a:t>hydration</a:t>
            </a:r>
            <a:r>
              <a:rPr lang="en-US" sz="3200" b="1" dirty="0"/>
              <a:t> and it is widely </a:t>
            </a:r>
            <a:r>
              <a:rPr lang="en-US" sz="3200" b="1" dirty="0" err="1"/>
              <a:t>practised</a:t>
            </a:r>
            <a:r>
              <a:rPr lang="en-US" sz="3200" b="1" dirty="0"/>
              <a:t> to help prevent SSI</a:t>
            </a:r>
          </a:p>
          <a:p>
            <a:pPr algn="l">
              <a:buNone/>
            </a:pPr>
            <a:endParaRPr lang="en-US" sz="3200" b="1" dirty="0"/>
          </a:p>
          <a:p>
            <a:pPr algn="l">
              <a:buNone/>
            </a:pPr>
            <a:r>
              <a:rPr lang="en-US" sz="3200" b="1" dirty="0"/>
              <a:t>Physical clearance : </a:t>
            </a:r>
          </a:p>
          <a:p>
            <a:pPr algn="l">
              <a:buNone/>
            </a:pPr>
            <a:r>
              <a:rPr lang="en-US" sz="3200" b="1" dirty="0">
                <a:solidFill>
                  <a:srgbClr val="FF0000"/>
                </a:solidFill>
              </a:rPr>
              <a:t>removing</a:t>
            </a:r>
            <a:r>
              <a:rPr lang="en-US" sz="3200" b="1" dirty="0"/>
              <a:t> cellular debris, surface bacteria and body fluids</a:t>
            </a:r>
          </a:p>
        </p:txBody>
      </p:sp>
    </p:spTree>
    <p:extLst>
      <p:ext uri="{BB962C8B-B14F-4D97-AF65-F5344CB8AC3E}">
        <p14:creationId xmlns:p14="http://schemas.microsoft.com/office/powerpoint/2010/main" val="1604831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postoperative-risk-factors_header.jpg"/>
          <p:cNvPicPr>
            <a:picLocks noGrp="1" noChangeAspect="1"/>
          </p:cNvPicPr>
          <p:nvPr>
            <p:ph idx="1"/>
          </p:nvPr>
        </p:nvPicPr>
        <p:blipFill>
          <a:blip r:embed="rId2"/>
          <a:stretch>
            <a:fillRect/>
          </a:stretch>
        </p:blipFill>
        <p:spPr>
          <a:xfrm>
            <a:off x="1524000" y="1785927"/>
            <a:ext cx="8858736" cy="2972037"/>
          </a:xfrm>
        </p:spPr>
      </p:pic>
      <p:sp>
        <p:nvSpPr>
          <p:cNvPr id="2" name="عنوان 1"/>
          <p:cNvSpPr>
            <a:spLocks noGrp="1"/>
          </p:cNvSpPr>
          <p:nvPr>
            <p:ph type="title"/>
          </p:nvPr>
        </p:nvSpPr>
        <p:spPr>
          <a:xfrm>
            <a:off x="3095604" y="4786322"/>
            <a:ext cx="7572396" cy="1143000"/>
          </a:xfrm>
        </p:spPr>
        <p:style>
          <a:lnRef idx="3">
            <a:schemeClr val="lt1"/>
          </a:lnRef>
          <a:fillRef idx="1">
            <a:schemeClr val="accent1"/>
          </a:fillRef>
          <a:effectRef idx="1">
            <a:schemeClr val="accent1"/>
          </a:effectRef>
          <a:fontRef idx="minor">
            <a:schemeClr val="lt1"/>
          </a:fontRef>
        </p:style>
        <p:txBody>
          <a:bodyPr>
            <a:normAutofit fontScale="90000"/>
          </a:bodyPr>
          <a:lstStyle/>
          <a:p>
            <a:br>
              <a:rPr lang="ar-JO" b="1" dirty="0">
                <a:solidFill>
                  <a:schemeClr val="bg1"/>
                </a:solidFill>
                <a:effectLst>
                  <a:outerShdw blurRad="38100" dist="38100" dir="2700000" algn="tl">
                    <a:srgbClr val="000000">
                      <a:alpha val="43137"/>
                    </a:srgbClr>
                  </a:outerShdw>
                </a:effectLst>
              </a:rPr>
            </a:br>
            <a:r>
              <a:rPr lang="en-US" b="1" i="1" dirty="0">
                <a:solidFill>
                  <a:schemeClr val="bg1"/>
                </a:solidFill>
                <a:effectLst>
                  <a:outerShdw blurRad="38100" dist="38100" dir="2700000" algn="tl">
                    <a:srgbClr val="000000">
                      <a:alpha val="43137"/>
                    </a:srgbClr>
                  </a:outerShdw>
                </a:effectLst>
              </a:rPr>
              <a:t>Postoperative phase </a:t>
            </a:r>
            <a:br>
              <a:rPr lang="en-US" b="1" i="1" dirty="0">
                <a:solidFill>
                  <a:schemeClr val="bg1"/>
                </a:solidFill>
                <a:effectLst>
                  <a:outerShdw blurRad="38100" dist="38100" dir="2700000" algn="tl">
                    <a:srgbClr val="000000">
                      <a:alpha val="43137"/>
                    </a:srgbClr>
                  </a:outerShdw>
                </a:effectLst>
              </a:rPr>
            </a:br>
            <a:endParaRPr lang="ar-SA"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br>
              <a:rPr lang="ar-JO" b="1" dirty="0">
                <a:solidFill>
                  <a:schemeClr val="bg2">
                    <a:lumMod val="50000"/>
                  </a:schemeClr>
                </a:solidFill>
                <a:effectLst>
                  <a:outerShdw blurRad="38100" dist="38100" dir="2700000" algn="tl">
                    <a:srgbClr val="000000">
                      <a:alpha val="43137"/>
                    </a:srgbClr>
                  </a:outerShdw>
                </a:effectLst>
              </a:rPr>
            </a:br>
            <a:r>
              <a:rPr lang="en-US" b="1" i="1" dirty="0">
                <a:solidFill>
                  <a:schemeClr val="bg2">
                    <a:lumMod val="50000"/>
                  </a:schemeClr>
                </a:solidFill>
                <a:effectLst>
                  <a:outerShdw blurRad="38100" dist="38100" dir="2700000" algn="tl">
                    <a:srgbClr val="000000">
                      <a:alpha val="43137"/>
                    </a:srgbClr>
                  </a:outerShdw>
                </a:effectLst>
              </a:rPr>
              <a:t>Postoperative phase </a:t>
            </a:r>
            <a:br>
              <a:rPr lang="en-US" b="1" i="1" dirty="0">
                <a:solidFill>
                  <a:schemeClr val="bg2">
                    <a:lumMod val="50000"/>
                  </a:schemeClr>
                </a:solidFill>
                <a:effectLst>
                  <a:outerShdw blurRad="38100" dist="38100" dir="2700000" algn="tl">
                    <a:srgbClr val="000000">
                      <a:alpha val="43137"/>
                    </a:srgbClr>
                  </a:outerShdw>
                </a:effectLst>
              </a:rPr>
            </a:br>
            <a:endParaRPr lang="ar-SA" b="1" dirty="0">
              <a:solidFill>
                <a:schemeClr val="bg2">
                  <a:lumMod val="50000"/>
                </a:schemeClr>
              </a:solidFill>
              <a:effectLst>
                <a:outerShdw blurRad="38100" dist="38100" dir="2700000" algn="tl">
                  <a:srgbClr val="000000">
                    <a:alpha val="43137"/>
                  </a:srgbClr>
                </a:outerShdw>
              </a:effectLst>
            </a:endParaRPr>
          </a:p>
        </p:txBody>
      </p:sp>
      <p:sp>
        <p:nvSpPr>
          <p:cNvPr id="6" name="Content Placeholder 2"/>
          <p:cNvSpPr>
            <a:spLocks noGrp="1"/>
          </p:cNvSpPr>
          <p:nvPr>
            <p:ph idx="1"/>
          </p:nvPr>
        </p:nvSpPr>
        <p:spPr bwMode="auto">
          <a:xfrm>
            <a:off x="2738414" y="1357298"/>
            <a:ext cx="7429552" cy="514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73050" indent="-273050" algn="r" rtl="1"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ajalla UI"/>
                <a:cs typeface="+mn-cs"/>
              </a:defRPr>
            </a:lvl1pPr>
            <a:lvl2pPr marL="639763" indent="-246063" algn="r" rtl="1"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ajalla UI"/>
                <a:cs typeface="+mn-cs"/>
              </a:defRPr>
            </a:lvl2pPr>
            <a:lvl3pPr marL="914400" indent="-246063" algn="r" rtl="1"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ajalla UI"/>
                <a:cs typeface="+mn-cs"/>
              </a:defRPr>
            </a:lvl3pPr>
            <a:lvl4pPr marL="1187450" indent="-209550" algn="r" rtl="1"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ajalla UI"/>
                <a:cs typeface="+mn-cs"/>
              </a:defRPr>
            </a:lvl4pPr>
            <a:lvl5pPr marL="1462088" indent="-209550" algn="r" rtl="1"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ajalla UI"/>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l" rtl="0" eaLnBrk="1" hangingPunct="1">
              <a:buNone/>
              <a:defRPr/>
            </a:pPr>
            <a:r>
              <a:rPr lang="en-US" altLang="ar-SA" sz="2000" b="1" dirty="0">
                <a:solidFill>
                  <a:sysClr val="windowText" lastClr="000000"/>
                </a:solidFill>
                <a:latin typeface="Comic Sans MS" pitchFamily="66" charset="0"/>
              </a:rPr>
              <a:t> </a:t>
            </a:r>
            <a:endParaRPr lang="en-US" altLang="ar-SA" sz="2400" b="1" dirty="0">
              <a:solidFill>
                <a:sysClr val="windowText" lastClr="000000"/>
              </a:solidFill>
              <a:latin typeface="Comic Sans MS" pitchFamily="66" charset="0"/>
            </a:endParaRPr>
          </a:p>
          <a:p>
            <a:pPr lvl="1" algn="l" rtl="0" eaLnBrk="1" hangingPunct="1">
              <a:buClr>
                <a:srgbClr val="0F6FC6"/>
              </a:buClr>
              <a:defRPr/>
            </a:pPr>
            <a:r>
              <a:rPr lang="en-US" altLang="ar-SA" b="1" dirty="0">
                <a:solidFill>
                  <a:sysClr val="windowText" lastClr="000000"/>
                </a:solidFill>
                <a:latin typeface="Andalus" panose="02020603050405020304" pitchFamily="18" charset="-78"/>
                <a:cs typeface="Andalus" panose="02020603050405020304" pitchFamily="18" charset="-78"/>
              </a:rPr>
              <a:t>Sterile dressing for 24-48h post. op. </a:t>
            </a:r>
          </a:p>
          <a:p>
            <a:pPr lvl="1" algn="l" rtl="0" eaLnBrk="1" hangingPunct="1">
              <a:buClr>
                <a:srgbClr val="0F6FC6"/>
              </a:buClr>
              <a:defRPr/>
            </a:pPr>
            <a:endParaRPr lang="en-US" altLang="ar-SA"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b="1" dirty="0">
                <a:solidFill>
                  <a:sysClr val="windowText" lastClr="000000"/>
                </a:solidFill>
                <a:latin typeface="Andalus" panose="02020603050405020304" pitchFamily="18" charset="-78"/>
                <a:cs typeface="Andalus" panose="02020603050405020304" pitchFamily="18" charset="-78"/>
              </a:rPr>
              <a:t>Wash hands before &amp; after dressing changes</a:t>
            </a:r>
          </a:p>
          <a:p>
            <a:pPr lvl="1" algn="l" rtl="0" eaLnBrk="1" hangingPunct="1">
              <a:buClr>
                <a:srgbClr val="0F6FC6"/>
              </a:buClr>
              <a:defRPr/>
            </a:pPr>
            <a:endParaRPr lang="en-US" altLang="ar-SA"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b="1" dirty="0">
                <a:solidFill>
                  <a:sysClr val="windowText" lastClr="000000"/>
                </a:solidFill>
                <a:latin typeface="Andalus" panose="02020603050405020304" pitchFamily="18" charset="-78"/>
                <a:cs typeface="Andalus" panose="02020603050405020304" pitchFamily="18" charset="-78"/>
              </a:rPr>
              <a:t>Use sterile technique for dressing changes</a:t>
            </a:r>
          </a:p>
          <a:p>
            <a:pPr lvl="1" algn="l" rtl="0" eaLnBrk="1" hangingPunct="1">
              <a:buClr>
                <a:srgbClr val="0F6FC6"/>
              </a:buClr>
              <a:defRPr/>
            </a:pPr>
            <a:endParaRPr lang="en-US" altLang="ar-SA"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b="1" dirty="0">
                <a:solidFill>
                  <a:sysClr val="windowText" lastClr="000000"/>
                </a:solidFill>
                <a:latin typeface="Andalus" panose="02020603050405020304" pitchFamily="18" charset="-78"/>
                <a:cs typeface="Andalus" panose="02020603050405020304" pitchFamily="18" charset="-78"/>
              </a:rPr>
              <a:t>Educate the patient &amp; family regarding proper incision care , symptoms of infection , &amp; need to report such symptoms  </a:t>
            </a:r>
          </a:p>
          <a:p>
            <a:pPr lvl="1" algn="l" rtl="0" eaLnBrk="1" hangingPunct="1">
              <a:buClr>
                <a:srgbClr val="0F6FC6"/>
              </a:buClr>
              <a:defRPr/>
            </a:pPr>
            <a:endParaRPr lang="en-US" sz="2000" b="1" dirty="0">
              <a:latin typeface="Times New Roman" pitchFamily="18" charset="0"/>
              <a:cs typeface="Times New Roman" pitchFamily="18" charset="0"/>
            </a:endParaRPr>
          </a:p>
          <a:p>
            <a:pPr lvl="1" algn="l" rtl="0" eaLnBrk="1" hangingPunct="1">
              <a:buClr>
                <a:srgbClr val="0F6FC6"/>
              </a:buClr>
              <a:defRPr/>
            </a:pPr>
            <a:r>
              <a:rPr lang="en-US" sz="2000" b="1" dirty="0">
                <a:latin typeface="Times New Roman" pitchFamily="18" charset="0"/>
                <a:cs typeface="Times New Roman" pitchFamily="18" charset="0"/>
              </a:rPr>
              <a:t>Prolonged and carefully audited follow-up with primary care doctors after patient’s discharge</a:t>
            </a:r>
            <a:r>
              <a:rPr lang="en-US" sz="1800" b="1" dirty="0">
                <a:latin typeface="Times New Roman" pitchFamily="18" charset="0"/>
                <a:cs typeface="Times New Roman" pitchFamily="18" charset="0"/>
              </a:rPr>
              <a:t>.</a:t>
            </a:r>
          </a:p>
          <a:p>
            <a:pPr algn="l" rtl="0" eaLnBrk="1" hangingPunct="1">
              <a:lnSpc>
                <a:spcPct val="100000"/>
              </a:lnSpc>
              <a:defRPr/>
            </a:pPr>
            <a:endParaRPr lang="ar-JO" altLang="ar-SA" sz="2000" b="1" dirty="0">
              <a:solidFill>
                <a:sysClr val="windowText" lastClr="000000"/>
              </a:solidFill>
              <a:latin typeface="Constantia"/>
            </a:endParaRPr>
          </a:p>
        </p:txBody>
      </p:sp>
    </p:spTree>
    <p:extLst>
      <p:ext uri="{BB962C8B-B14F-4D97-AF65-F5344CB8AC3E}">
        <p14:creationId xmlns:p14="http://schemas.microsoft.com/office/powerpoint/2010/main" val="3384272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effectLst>
                  <a:outerShdw blurRad="38100" dist="38100" dir="2700000" algn="tl">
                    <a:srgbClr val="000000">
                      <a:alpha val="43137"/>
                    </a:srgbClr>
                  </a:outerShdw>
                </a:effectLst>
              </a:rPr>
              <a:t>Advanced dressings</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l">
              <a:buNone/>
            </a:pPr>
            <a:r>
              <a:rPr lang="en-US" dirty="0"/>
              <a:t>It is common</a:t>
            </a:r>
          </a:p>
          <a:p>
            <a:pPr algn="l">
              <a:buNone/>
            </a:pPr>
            <a:r>
              <a:rPr lang="en-US" dirty="0"/>
              <a:t>The dressing acts as a </a:t>
            </a:r>
            <a:r>
              <a:rPr lang="en-US" dirty="0">
                <a:solidFill>
                  <a:srgbClr val="FF0000"/>
                </a:solidFill>
              </a:rPr>
              <a:t>physical</a:t>
            </a:r>
            <a:r>
              <a:rPr lang="en-US" dirty="0"/>
              <a:t> </a:t>
            </a:r>
            <a:r>
              <a:rPr lang="en-US" dirty="0">
                <a:solidFill>
                  <a:srgbClr val="FF0000"/>
                </a:solidFill>
              </a:rPr>
              <a:t>barrier</a:t>
            </a:r>
            <a:r>
              <a:rPr lang="en-US" dirty="0"/>
              <a:t> to protect the wound from contamination from the external environment until the wound becomes impermeable to microorganisms. </a:t>
            </a:r>
          </a:p>
          <a:p>
            <a:pPr algn="l">
              <a:buNone/>
            </a:pPr>
            <a:r>
              <a:rPr lang="en-US" dirty="0"/>
              <a:t>The dressing can also serve to </a:t>
            </a:r>
            <a:r>
              <a:rPr lang="en-US" dirty="0">
                <a:solidFill>
                  <a:srgbClr val="FF0000"/>
                </a:solidFill>
              </a:rPr>
              <a:t>absorb </a:t>
            </a:r>
            <a:r>
              <a:rPr lang="en-US" dirty="0" err="1">
                <a:solidFill>
                  <a:srgbClr val="FF0000"/>
                </a:solidFill>
              </a:rPr>
              <a:t>exudate</a:t>
            </a:r>
            <a:r>
              <a:rPr lang="en-US" dirty="0">
                <a:solidFill>
                  <a:srgbClr val="FF0000"/>
                </a:solidFill>
              </a:rPr>
              <a:t> </a:t>
            </a:r>
            <a:r>
              <a:rPr lang="en-US" dirty="0"/>
              <a:t>from the wound and keep it </a:t>
            </a:r>
            <a:r>
              <a:rPr lang="en-US" dirty="0">
                <a:solidFill>
                  <a:srgbClr val="FF0000"/>
                </a:solidFill>
              </a:rPr>
              <a:t>dry</a:t>
            </a:r>
            <a:r>
              <a:rPr lang="en-US" dirty="0"/>
              <a:t>.</a:t>
            </a:r>
            <a:endParaRPr lang="ar-KW" dirty="0"/>
          </a:p>
        </p:txBody>
      </p:sp>
    </p:spTree>
    <p:extLst>
      <p:ext uri="{BB962C8B-B14F-4D97-AF65-F5344CB8AC3E}">
        <p14:creationId xmlns:p14="http://schemas.microsoft.com/office/powerpoint/2010/main" val="1253803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3695700" y="4572000"/>
            <a:ext cx="5268558" cy="1143000"/>
          </a:xfrm>
        </p:spPr>
        <p:txBody>
          <a:bodyPr>
            <a:noAutofit/>
          </a:bodyPr>
          <a:lstStyle/>
          <a:p>
            <a:r>
              <a:rPr lang="en-US" sz="8000" dirty="0">
                <a:latin typeface="Adobe Gothic Std B" pitchFamily="34" charset="-128"/>
                <a:ea typeface="Adobe Gothic Std B" pitchFamily="34" charset="-128"/>
              </a:rPr>
              <a:t>Thank you </a:t>
            </a:r>
            <a:endParaRPr lang="ar-JO" sz="8000" dirty="0">
              <a:latin typeface="Adobe Gothic Std B" pitchFamily="34" charset="-128"/>
              <a:ea typeface="Adobe Gothic Std B" pitchFamily="34" charset="-128"/>
            </a:endParaRPr>
          </a:p>
        </p:txBody>
      </p:sp>
      <p:sp>
        <p:nvSpPr>
          <p:cNvPr id="3" name="TextBox 2"/>
          <p:cNvSpPr txBox="1"/>
          <p:nvPr/>
        </p:nvSpPr>
        <p:spPr>
          <a:xfrm>
            <a:off x="5924550" y="1752600"/>
            <a:ext cx="2686050" cy="1077218"/>
          </a:xfrm>
          <a:prstGeom prst="rect">
            <a:avLst/>
          </a:prstGeom>
          <a:noFill/>
        </p:spPr>
        <p:txBody>
          <a:bodyPr wrap="square" rtlCol="0">
            <a:spAutoFit/>
          </a:bodyPr>
          <a:lstStyle/>
          <a:p>
            <a:pPr algn="ctr"/>
            <a:r>
              <a:rPr lang="ar-AE" sz="3200" dirty="0">
                <a:latin typeface="Angsana New" pitchFamily="18" charset="-34"/>
              </a:rPr>
              <a:t>درهم وقاية خير من قنطار علاج</a:t>
            </a:r>
            <a:endParaRPr lang="en-US" sz="3200" dirty="0">
              <a:latin typeface="Angsana New" pitchFamily="18" charset="-34"/>
              <a:cs typeface="Angsana New" pitchFamily="18" charset="-34"/>
            </a:endParaRPr>
          </a:p>
        </p:txBody>
      </p:sp>
      <p:sp>
        <p:nvSpPr>
          <p:cNvPr id="1026" name="AutoShape 2" descr="ÙØªÙØ¬Ø© Ø¨Ø­Ø« Ø§ÙØµÙØ± Ø¹Ù Ø¯Ø±ÙÙ ÙÙØ§ÙØ© Ø®ÙØ± ÙÙ ÙÙØ·Ø§Ø± Ø¹ÙØ§Ø¬"/>
          <p:cNvSpPr>
            <a:spLocks noChangeAspect="1" noChangeArrowheads="1"/>
          </p:cNvSpPr>
          <p:nvPr/>
        </p:nvSpPr>
        <p:spPr bwMode="auto">
          <a:xfrm>
            <a:off x="2783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en-US" sz="1800"/>
          </a:p>
        </p:txBody>
      </p:sp>
      <p:sp>
        <p:nvSpPr>
          <p:cNvPr id="1028" name="AutoShape 4" descr="ÙØªÙØ¬Ø© Ø¨Ø­Ø« Ø§ÙØµÙØ± Ø¹Ù Ø¯Ø±ÙÙ ÙÙØ§ÙØ© Ø®ÙØ± ÙÙ ÙÙØ·Ø§Ø± Ø¹ÙØ§Ø¬"/>
          <p:cNvSpPr>
            <a:spLocks noChangeAspect="1" noChangeArrowheads="1"/>
          </p:cNvSpPr>
          <p:nvPr/>
        </p:nvSpPr>
        <p:spPr bwMode="auto">
          <a:xfrm>
            <a:off x="2783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en-US" sz="1800"/>
          </a:p>
        </p:txBody>
      </p:sp>
      <p:pic>
        <p:nvPicPr>
          <p:cNvPr id="6" name="Picture 5" descr="تنزيل.jpg"/>
          <p:cNvPicPr>
            <a:picLocks noChangeAspect="1"/>
          </p:cNvPicPr>
          <p:nvPr/>
        </p:nvPicPr>
        <p:blipFill>
          <a:blip r:embed="rId2"/>
          <a:stretch>
            <a:fillRect/>
          </a:stretch>
        </p:blipFill>
        <p:spPr>
          <a:xfrm>
            <a:off x="3295651" y="609600"/>
            <a:ext cx="2564606" cy="3533776"/>
          </a:xfrm>
          <a:prstGeom prst="rect">
            <a:avLst/>
          </a:prstGeom>
        </p:spPr>
      </p:pic>
    </p:spTree>
    <p:extLst>
      <p:ext uri="{BB962C8B-B14F-4D97-AF65-F5344CB8AC3E}">
        <p14:creationId xmlns:p14="http://schemas.microsoft.com/office/powerpoint/2010/main" val="2158734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a:xfrm>
            <a:off x="2384426" y="1052513"/>
            <a:ext cx="7673975" cy="5195887"/>
          </a:xfrm>
        </p:spPr>
        <p:txBody>
          <a:bodyPr/>
          <a:lstStyle/>
          <a:p>
            <a:pPr algn="l" rtl="0" eaLnBrk="1" hangingPunct="1">
              <a:lnSpc>
                <a:spcPct val="90000"/>
              </a:lnSpc>
              <a:buFontTx/>
              <a:buNone/>
            </a:pPr>
            <a:r>
              <a:rPr lang="en-US" sz="4000" b="1" dirty="0">
                <a:solidFill>
                  <a:srgbClr val="FF0000"/>
                </a:solidFill>
                <a:latin typeface="Times New Roman" pitchFamily="18" charset="0"/>
                <a:cs typeface="Times New Roman" pitchFamily="18" charset="0"/>
              </a:rPr>
              <a:t>Whom</a:t>
            </a:r>
            <a:r>
              <a:rPr lang="en-US" sz="4000" b="1" dirty="0">
                <a:solidFill>
                  <a:srgbClr val="008080"/>
                </a:solidFill>
                <a:latin typeface="Times New Roman" pitchFamily="18" charset="0"/>
                <a:cs typeface="Times New Roman" pitchFamily="18" charset="0"/>
              </a:rPr>
              <a:t>:</a:t>
            </a:r>
            <a:r>
              <a:rPr lang="en-US" b="1" dirty="0">
                <a:solidFill>
                  <a:srgbClr val="008080"/>
                </a:solidFill>
                <a:latin typeface="Times New Roman" pitchFamily="18" charset="0"/>
                <a:cs typeface="Times New Roman" pitchFamily="18" charset="0"/>
              </a:rPr>
              <a:t> </a:t>
            </a:r>
            <a:r>
              <a:rPr lang="en-US" sz="3600" b="1" dirty="0">
                <a:latin typeface="Times New Roman" pitchFamily="18" charset="0"/>
                <a:cs typeface="Times New Roman" pitchFamily="18" charset="0"/>
              </a:rPr>
              <a:t>1.</a:t>
            </a:r>
            <a:r>
              <a:rPr lang="en-US" b="1" dirty="0">
                <a:latin typeface="Times New Roman" pitchFamily="18" charset="0"/>
                <a:cs typeface="Times New Roman" pitchFamily="18" charset="0"/>
              </a:rPr>
              <a:t> </a:t>
            </a:r>
            <a:r>
              <a:rPr lang="en-US" dirty="0">
                <a:latin typeface="Andalus" pitchFamily="18" charset="-78"/>
                <a:cs typeface="Andalus" pitchFamily="18" charset="-78"/>
              </a:rPr>
              <a:t>clean surgery involving the placement of a </a:t>
            </a:r>
            <a:r>
              <a:rPr lang="ar-JO" dirty="0">
                <a:latin typeface="Andalus" pitchFamily="18" charset="-78"/>
                <a:cs typeface="Andalus" pitchFamily="18" charset="-78"/>
              </a:rPr>
              <a:t>           </a:t>
            </a:r>
            <a:r>
              <a:rPr lang="en-GB" dirty="0">
                <a:latin typeface="Andalus" pitchFamily="18" charset="-78"/>
                <a:cs typeface="Andalus" pitchFamily="18" charset="-78"/>
              </a:rPr>
              <a:t>              </a:t>
            </a:r>
            <a:r>
              <a:rPr lang="en-US" dirty="0">
                <a:latin typeface="Andalus" pitchFamily="18" charset="-78"/>
                <a:cs typeface="Andalus" pitchFamily="18" charset="-78"/>
              </a:rPr>
              <a:t>prosthesis or implant.</a:t>
            </a:r>
          </a:p>
          <a:p>
            <a:pPr algn="l" eaLnBrk="1" hangingPunct="1">
              <a:lnSpc>
                <a:spcPct val="90000"/>
              </a:lnSpc>
              <a:buClr>
                <a:srgbClr val="0BD0D9"/>
              </a:buClr>
              <a:buSzPct val="95000"/>
              <a:buFontTx/>
              <a:buNone/>
            </a:pPr>
            <a:r>
              <a:rPr lang="en-US" dirty="0">
                <a:latin typeface="Andalus" pitchFamily="18" charset="-78"/>
                <a:cs typeface="Andalus" pitchFamily="18" charset="-78"/>
              </a:rPr>
              <a:t>                       </a:t>
            </a:r>
            <a:r>
              <a:rPr lang="en-US" sz="3600" b="1" dirty="0">
                <a:latin typeface="Andalus" pitchFamily="18" charset="-78"/>
                <a:cs typeface="Andalus" pitchFamily="18" charset="-78"/>
              </a:rPr>
              <a:t>2.</a:t>
            </a:r>
            <a:r>
              <a:rPr lang="en-US" dirty="0">
                <a:latin typeface="Andalus" pitchFamily="18" charset="-78"/>
                <a:cs typeface="Andalus" pitchFamily="18" charset="-78"/>
              </a:rPr>
              <a:t> clean-contaminated wound </a:t>
            </a:r>
          </a:p>
          <a:p>
            <a:pPr algn="l" eaLnBrk="1" hangingPunct="1">
              <a:lnSpc>
                <a:spcPct val="90000"/>
              </a:lnSpc>
              <a:buClr>
                <a:srgbClr val="0BD0D9"/>
              </a:buClr>
              <a:buSzPct val="95000"/>
              <a:buFontTx/>
              <a:buNone/>
            </a:pPr>
            <a:r>
              <a:rPr lang="en-US" dirty="0">
                <a:latin typeface="Andalus" pitchFamily="18" charset="-78"/>
                <a:cs typeface="Andalus" pitchFamily="18" charset="-78"/>
              </a:rPr>
              <a:t>                       </a:t>
            </a:r>
            <a:r>
              <a:rPr lang="en-US" sz="4000" b="1" dirty="0">
                <a:latin typeface="Andalus" pitchFamily="18" charset="-78"/>
                <a:cs typeface="Andalus" pitchFamily="18" charset="-78"/>
              </a:rPr>
              <a:t>3.</a:t>
            </a:r>
            <a:r>
              <a:rPr lang="en-US" dirty="0">
                <a:latin typeface="Andalus" pitchFamily="18" charset="-78"/>
                <a:cs typeface="Andalus" pitchFamily="18" charset="-78"/>
              </a:rPr>
              <a:t> contaminated wound</a:t>
            </a:r>
            <a:endParaRPr lang="en-US" b="1" dirty="0">
              <a:latin typeface="Times New Roman" pitchFamily="18" charset="0"/>
              <a:cs typeface="Times New Roman" pitchFamily="18" charset="0"/>
            </a:endParaRPr>
          </a:p>
          <a:p>
            <a:pPr algn="l" eaLnBrk="1" hangingPunct="1">
              <a:lnSpc>
                <a:spcPct val="90000"/>
              </a:lnSpc>
              <a:buFontTx/>
              <a:buNone/>
            </a:pPr>
            <a:endParaRPr lang="en-US" b="1" dirty="0">
              <a:solidFill>
                <a:srgbClr val="008080"/>
              </a:solidFill>
              <a:latin typeface="Times New Roman" pitchFamily="18" charset="0"/>
              <a:cs typeface="Times New Roman" pitchFamily="18" charset="0"/>
            </a:endParaRPr>
          </a:p>
          <a:p>
            <a:pPr algn="l" eaLnBrk="1" hangingPunct="1">
              <a:lnSpc>
                <a:spcPct val="90000"/>
              </a:lnSpc>
              <a:buFontTx/>
              <a:buNone/>
            </a:pPr>
            <a:endParaRPr lang="en-US" b="1" dirty="0">
              <a:solidFill>
                <a:srgbClr val="008080"/>
              </a:solidFill>
              <a:latin typeface="Times New Roman" pitchFamily="18" charset="0"/>
              <a:cs typeface="Times New Roman" pitchFamily="18" charset="0"/>
            </a:endParaRPr>
          </a:p>
          <a:p>
            <a:pPr algn="l" eaLnBrk="1" hangingPunct="1">
              <a:lnSpc>
                <a:spcPct val="90000"/>
              </a:lnSpc>
              <a:buFontTx/>
              <a:buNone/>
            </a:pPr>
            <a:r>
              <a:rPr lang="en-US" sz="4000" b="1" dirty="0">
                <a:solidFill>
                  <a:srgbClr val="FF0000"/>
                </a:solidFill>
                <a:latin typeface="Times New Roman" pitchFamily="18" charset="0"/>
                <a:cs typeface="Times New Roman" pitchFamily="18" charset="0"/>
              </a:rPr>
              <a:t>Which</a:t>
            </a:r>
            <a:r>
              <a:rPr lang="en-US" sz="4000" dirty="0">
                <a:solidFill>
                  <a:srgbClr val="663300"/>
                </a:solidFill>
                <a:latin typeface="Times New Roman" pitchFamily="18" charset="0"/>
                <a:cs typeface="Times New Roman" pitchFamily="18" charset="0"/>
              </a:rPr>
              <a:t>:</a:t>
            </a:r>
            <a:r>
              <a:rPr lang="en-US" dirty="0">
                <a:solidFill>
                  <a:srgbClr val="663300"/>
                </a:solidFill>
                <a:latin typeface="Times New Roman" pitchFamily="18" charset="0"/>
                <a:cs typeface="Times New Roman" pitchFamily="18" charset="0"/>
              </a:rPr>
              <a:t> </a:t>
            </a:r>
            <a:r>
              <a:rPr lang="en-US" dirty="0">
                <a:latin typeface="Times New Roman" pitchFamily="18" charset="0"/>
                <a:cs typeface="Times New Roman" pitchFamily="18" charset="0"/>
              </a:rPr>
              <a:t>the antibiotic that has activity against the pathogen most likely to be encountered in the procedure. </a:t>
            </a:r>
          </a:p>
        </p:txBody>
      </p:sp>
    </p:spTree>
    <p:extLst>
      <p:ext uri="{BB962C8B-B14F-4D97-AF65-F5344CB8AC3E}">
        <p14:creationId xmlns:p14="http://schemas.microsoft.com/office/powerpoint/2010/main" val="3963535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marL="273050" indent="-273050" fontAlgn="base">
              <a:spcAft>
                <a:spcPct val="0"/>
              </a:spcAft>
              <a:buClr>
                <a:srgbClr val="0BD0D9"/>
              </a:buClr>
              <a:buSzPct val="95000"/>
              <a:buFont typeface="Wingdings 2" pitchFamily="18" charset="2"/>
              <a:buChar char=""/>
            </a:pPr>
            <a:r>
              <a:rPr lang="en-US" altLang="ar-SA" sz="2600" b="1" dirty="0">
                <a:solidFill>
                  <a:prstClr val="black"/>
                </a:solidFill>
                <a:latin typeface="Constantia"/>
              </a:rPr>
              <a:t>Ventilation of surgical theater</a:t>
            </a:r>
          </a:p>
          <a:p>
            <a:pPr marL="273050" indent="-273050" fontAlgn="base">
              <a:spcAft>
                <a:spcPct val="0"/>
              </a:spcAft>
              <a:buClr>
                <a:srgbClr val="0BD0D9"/>
              </a:buClr>
              <a:buSzPct val="95000"/>
              <a:buNone/>
            </a:pPr>
            <a:r>
              <a:rPr lang="en-US" altLang="ar-SA" sz="2600" dirty="0">
                <a:solidFill>
                  <a:prstClr val="black"/>
                </a:solidFill>
                <a:latin typeface="Constantia"/>
              </a:rPr>
              <a:t>  -Positive pressure to corridors</a:t>
            </a:r>
          </a:p>
          <a:p>
            <a:pPr marL="273050" indent="-273050" fontAlgn="base">
              <a:spcAft>
                <a:spcPct val="0"/>
              </a:spcAft>
              <a:buClr>
                <a:srgbClr val="0BD0D9"/>
              </a:buClr>
              <a:buSzPct val="95000"/>
              <a:buNone/>
            </a:pPr>
            <a:r>
              <a:rPr lang="en-US" altLang="ar-SA" sz="2600" dirty="0">
                <a:solidFill>
                  <a:prstClr val="black"/>
                </a:solidFill>
                <a:latin typeface="Constantia"/>
              </a:rPr>
              <a:t>  -A minimum of 20-25 air exchanges per hour</a:t>
            </a:r>
          </a:p>
          <a:p>
            <a:pPr marL="273050" indent="-273050" fontAlgn="base">
              <a:spcAft>
                <a:spcPct val="0"/>
              </a:spcAft>
              <a:buClr>
                <a:srgbClr val="0BD0D9"/>
              </a:buClr>
              <a:buSzPct val="95000"/>
              <a:buNone/>
            </a:pPr>
            <a:r>
              <a:rPr lang="en-US" altLang="ar-SA" sz="2600" dirty="0">
                <a:solidFill>
                  <a:prstClr val="black"/>
                </a:solidFill>
                <a:latin typeface="Constantia"/>
              </a:rPr>
              <a:t>  -Filter air</a:t>
            </a:r>
          </a:p>
          <a:p>
            <a:pPr algn="l" rtl="0">
              <a:buNone/>
            </a:pPr>
            <a:endParaRPr lang="ar-SA" dirty="0"/>
          </a:p>
        </p:txBody>
      </p:sp>
    </p:spTree>
    <p:extLst>
      <p:ext uri="{BB962C8B-B14F-4D97-AF65-F5344CB8AC3E}">
        <p14:creationId xmlns:p14="http://schemas.microsoft.com/office/powerpoint/2010/main" val="1692580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p:txBody>
          <a:bodyPr/>
          <a:lstStyle/>
          <a:p>
            <a:r>
              <a:rPr lang="en-US" dirty="0"/>
              <a:t>Surgical site infection </a:t>
            </a:r>
            <a:endParaRPr lang="ru-RU" dirty="0"/>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p:txBody>
          <a:bodyPr>
            <a:normAutofit/>
          </a:bodyPr>
          <a:lstStyle/>
          <a:p>
            <a:r>
              <a:rPr lang="en-US" sz="3200" dirty="0"/>
              <a:t>Management </a:t>
            </a:r>
            <a:endParaRPr lang="ru-RU" sz="3200" dirty="0"/>
          </a:p>
        </p:txBody>
      </p:sp>
      <p:sp>
        <p:nvSpPr>
          <p:cNvPr id="3" name="Text Placeholder 2">
            <a:extLst>
              <a:ext uri="{FF2B5EF4-FFF2-40B4-BE49-F238E27FC236}">
                <a16:creationId xmlns:a16="http://schemas.microsoft.com/office/drawing/2014/main" id="{5ECCBAE3-CEA3-4EE0-83F6-41CFC54D2B4A}"/>
              </a:ext>
            </a:extLst>
          </p:cNvPr>
          <p:cNvSpPr>
            <a:spLocks noGrp="1"/>
          </p:cNvSpPr>
          <p:nvPr>
            <p:ph type="body" sz="quarter" idx="20"/>
          </p:nvPr>
        </p:nvSpPr>
        <p:spPr/>
        <p:txBody>
          <a:bodyPr/>
          <a:lstStyle/>
          <a:p>
            <a:endParaRPr lang="ru-RU" sz="3600" b="1" dirty="0"/>
          </a:p>
        </p:txBody>
      </p:sp>
      <p:pic>
        <p:nvPicPr>
          <p:cNvPr id="9" name="Picture Placeholder 8"/>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6243" r="6243"/>
          <a:stretch>
            <a:fillRect/>
          </a:stretch>
        </p:blipFill>
        <p:spPr/>
      </p:pic>
    </p:spTree>
    <p:extLst>
      <p:ext uri="{BB962C8B-B14F-4D97-AF65-F5344CB8AC3E}">
        <p14:creationId xmlns:p14="http://schemas.microsoft.com/office/powerpoint/2010/main" val="1650012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1507" name="Content Placeholder 2"/>
          <p:cNvSpPr>
            <a:spLocks noGrp="1" noChangeArrowheads="1"/>
          </p:cNvSpPr>
          <p:nvPr>
            <p:ph idx="1"/>
          </p:nvPr>
        </p:nvSpPr>
        <p:spPr>
          <a:xfrm>
            <a:off x="477838" y="2425700"/>
            <a:ext cx="11422062" cy="3935413"/>
          </a:xfrm>
        </p:spPr>
        <p:txBody>
          <a:bodyPr/>
          <a:lstStyle/>
          <a:p>
            <a:pPr lvl="1" eaLnBrk="1" hangingPunct="1">
              <a:lnSpc>
                <a:spcPct val="80000"/>
              </a:lnSpc>
            </a:pPr>
            <a:r>
              <a:rPr lang="en-US" altLang="en-US" sz="2400" b="1"/>
              <a:t>Infection involves only skin and subcutaneous tissue of incision.</a:t>
            </a:r>
          </a:p>
          <a:p>
            <a:pPr lvl="1" eaLnBrk="1" hangingPunct="1">
              <a:lnSpc>
                <a:spcPct val="80000"/>
              </a:lnSpc>
            </a:pPr>
            <a:endParaRPr lang="en-US" altLang="en-US" sz="2400" b="1"/>
          </a:p>
          <a:p>
            <a:pPr lvl="1" eaLnBrk="1" hangingPunct="1">
              <a:lnSpc>
                <a:spcPct val="80000"/>
              </a:lnSpc>
            </a:pPr>
            <a:r>
              <a:rPr lang="en-US" altLang="en-US" sz="2400" b="1"/>
              <a:t>At least 1 of the following: </a:t>
            </a:r>
            <a:endParaRPr lang="en-US" altLang="en-US" sz="2400" b="1">
              <a:solidFill>
                <a:srgbClr val="FF0000"/>
              </a:solidFill>
            </a:endParaRPr>
          </a:p>
          <a:p>
            <a:pPr lvl="2" eaLnBrk="1" hangingPunct="1">
              <a:lnSpc>
                <a:spcPct val="80000"/>
              </a:lnSpc>
            </a:pPr>
            <a:r>
              <a:rPr lang="en-US" altLang="en-US" sz="2000" b="1">
                <a:solidFill>
                  <a:srgbClr val="FF0000"/>
                </a:solidFill>
              </a:rPr>
              <a:t>Purulent drainage </a:t>
            </a:r>
            <a:r>
              <a:rPr lang="en-US" altLang="en-US" sz="2000" b="1"/>
              <a:t>is present (culture documentation not required). </a:t>
            </a:r>
          </a:p>
          <a:p>
            <a:pPr lvl="2" eaLnBrk="1" hangingPunct="1">
              <a:lnSpc>
                <a:spcPct val="80000"/>
              </a:lnSpc>
            </a:pPr>
            <a:r>
              <a:rPr lang="en-US" altLang="en-US" sz="2000" b="1">
                <a:solidFill>
                  <a:srgbClr val="FF0000"/>
                </a:solidFill>
              </a:rPr>
              <a:t>Organisms are isolated from fluid/tissue of the superficial incision. </a:t>
            </a:r>
          </a:p>
          <a:p>
            <a:pPr lvl="2" eaLnBrk="1" hangingPunct="1">
              <a:lnSpc>
                <a:spcPct val="80000"/>
              </a:lnSpc>
            </a:pPr>
            <a:r>
              <a:rPr lang="en-US" altLang="en-US" sz="2000" b="1"/>
              <a:t>At least </a:t>
            </a:r>
            <a:r>
              <a:rPr lang="en-US" altLang="en-US" sz="2000" b="1">
                <a:solidFill>
                  <a:srgbClr val="FF0000"/>
                </a:solidFill>
              </a:rPr>
              <a:t>1 sign of inflammation </a:t>
            </a:r>
            <a:r>
              <a:rPr lang="en-US" altLang="en-US" sz="2000"/>
              <a:t>(Localized pain or tenderness; localized swelling; erythema; or heat)</a:t>
            </a:r>
            <a:r>
              <a:rPr lang="en-US" altLang="en-US" sz="2000" b="1">
                <a:solidFill>
                  <a:srgbClr val="FF0000"/>
                </a:solidFill>
              </a:rPr>
              <a:t> </a:t>
            </a:r>
            <a:r>
              <a:rPr lang="en-US" altLang="en-US" sz="2000" b="1"/>
              <a:t>is present.</a:t>
            </a:r>
          </a:p>
          <a:p>
            <a:pPr lvl="2" eaLnBrk="1" hangingPunct="1">
              <a:lnSpc>
                <a:spcPct val="80000"/>
              </a:lnSpc>
            </a:pPr>
            <a:r>
              <a:rPr lang="en-US" altLang="en-US" sz="2000" b="1"/>
              <a:t>The wound is </a:t>
            </a:r>
            <a:r>
              <a:rPr lang="en-US" altLang="en-US" sz="2000" b="1">
                <a:solidFill>
                  <a:srgbClr val="FF0000"/>
                </a:solidFill>
              </a:rPr>
              <a:t>deliberately opened by the surgeon</a:t>
            </a:r>
            <a:r>
              <a:rPr lang="en-US" altLang="en-US" sz="2000" b="1"/>
              <a:t>. </a:t>
            </a:r>
          </a:p>
        </p:txBody>
      </p:sp>
      <p:sp>
        <p:nvSpPr>
          <p:cNvPr id="21508" name="عنصر نائب لرقم الشريحة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FBC31C6A-0881-4C94-B41A-784D6FF9936D}" type="slidenum">
              <a:rPr lang="en-US" altLang="en-US" smtClean="0">
                <a:solidFill>
                  <a:schemeClr val="bg1"/>
                </a:solidFill>
              </a:rPr>
              <a:pPr fontAlgn="base">
                <a:spcBef>
                  <a:spcPct val="0"/>
                </a:spcBef>
                <a:spcAft>
                  <a:spcPct val="0"/>
                </a:spcAft>
                <a:buClrTx/>
                <a:buSzTx/>
                <a:buFontTx/>
                <a:buNone/>
              </a:pPr>
              <a:t>6</a:t>
            </a:fld>
            <a:endParaRPr lang="en-US" altLang="en-US">
              <a:solidFill>
                <a:schemeClr val="bg1"/>
              </a:solidFill>
            </a:endParaRPr>
          </a:p>
        </p:txBody>
      </p:sp>
      <p:sp>
        <p:nvSpPr>
          <p:cNvPr id="5" name="مستطيل 4"/>
          <p:cNvSpPr/>
          <p:nvPr/>
        </p:nvSpPr>
        <p:spPr>
          <a:xfrm>
            <a:off x="1006475" y="5505450"/>
            <a:ext cx="9661525" cy="757238"/>
          </a:xfrm>
          <a:prstGeom prst="rect">
            <a:avLst/>
          </a:prstGeom>
          <a:solidFill>
            <a:schemeClr val="accent6">
              <a:lumMod val="40000"/>
              <a:lumOff val="60000"/>
            </a:schemeClr>
          </a:solidFill>
        </p:spPr>
        <p:txBody>
          <a:bodyPr>
            <a:spAutoFit/>
          </a:bodyPr>
          <a:lstStyle/>
          <a:p>
            <a:pPr lvl="1" eaLnBrk="1" fontAlgn="auto" hangingPunct="1">
              <a:lnSpc>
                <a:spcPct val="90000"/>
              </a:lnSpc>
              <a:spcBef>
                <a:spcPts val="0"/>
              </a:spcBef>
              <a:spcAft>
                <a:spcPts val="0"/>
              </a:spcAft>
              <a:defRPr/>
            </a:pPr>
            <a:r>
              <a:rPr lang="en-GB" sz="1600" b="1" dirty="0">
                <a:latin typeface="+mn-lt"/>
              </a:rPr>
              <a:t>Note: A wound is </a:t>
            </a:r>
            <a:r>
              <a:rPr lang="en-GB" sz="1600" b="1" dirty="0">
                <a:solidFill>
                  <a:srgbClr val="FF0000"/>
                </a:solidFill>
                <a:latin typeface="+mn-lt"/>
              </a:rPr>
              <a:t>not</a:t>
            </a:r>
            <a:r>
              <a:rPr lang="en-GB" sz="1600" b="1" dirty="0">
                <a:latin typeface="+mn-lt"/>
              </a:rPr>
              <a:t> considered a superficial </a:t>
            </a:r>
            <a:r>
              <a:rPr lang="en-GB" sz="1600" b="1" dirty="0" err="1">
                <a:latin typeface="+mn-lt"/>
              </a:rPr>
              <a:t>incisional</a:t>
            </a:r>
            <a:r>
              <a:rPr lang="en-GB" sz="1600" b="1" dirty="0">
                <a:latin typeface="+mn-lt"/>
              </a:rPr>
              <a:t> SSI if a </a:t>
            </a:r>
            <a:r>
              <a:rPr lang="en-GB" sz="1600" b="1" dirty="0">
                <a:solidFill>
                  <a:srgbClr val="FF0000"/>
                </a:solidFill>
                <a:latin typeface="+mn-lt"/>
              </a:rPr>
              <a:t>stitch abscess </a:t>
            </a:r>
            <a:r>
              <a:rPr lang="en-GB" sz="1600" b="1" dirty="0">
                <a:latin typeface="+mn-lt"/>
              </a:rPr>
              <a:t>is present; if the infection is at an </a:t>
            </a:r>
            <a:r>
              <a:rPr lang="en-GB" sz="1600" b="1" dirty="0">
                <a:solidFill>
                  <a:srgbClr val="FF0000"/>
                </a:solidFill>
                <a:latin typeface="+mn-lt"/>
              </a:rPr>
              <a:t>episiotomy</a:t>
            </a:r>
            <a:r>
              <a:rPr lang="en-GB" sz="1600" b="1" dirty="0">
                <a:latin typeface="+mn-lt"/>
              </a:rPr>
              <a:t>, a </a:t>
            </a:r>
            <a:r>
              <a:rPr lang="en-GB" sz="1600" b="1" dirty="0">
                <a:solidFill>
                  <a:srgbClr val="FF0000"/>
                </a:solidFill>
                <a:latin typeface="+mn-lt"/>
              </a:rPr>
              <a:t>circumcision</a:t>
            </a:r>
            <a:r>
              <a:rPr lang="en-GB" sz="1600" b="1" dirty="0">
                <a:latin typeface="+mn-lt"/>
              </a:rPr>
              <a:t> site, or a </a:t>
            </a:r>
            <a:r>
              <a:rPr lang="en-GB" sz="1600" b="1" dirty="0">
                <a:solidFill>
                  <a:srgbClr val="FF0000"/>
                </a:solidFill>
                <a:latin typeface="+mn-lt"/>
              </a:rPr>
              <a:t>burn</a:t>
            </a:r>
            <a:r>
              <a:rPr lang="en-GB" sz="1600" b="1" dirty="0">
                <a:latin typeface="+mn-lt"/>
              </a:rPr>
              <a:t> wound; or if the SSI extends into fascia or muscle.</a:t>
            </a:r>
          </a:p>
        </p:txBody>
      </p:sp>
    </p:spTree>
    <p:extLst>
      <p:ext uri="{BB962C8B-B14F-4D97-AF65-F5344CB8AC3E}">
        <p14:creationId xmlns:p14="http://schemas.microsoft.com/office/powerpoint/2010/main" val="36933704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60</a:t>
            </a:fld>
            <a:endParaRPr lang="ru-RU" dirty="0"/>
          </a:p>
        </p:txBody>
      </p:sp>
      <p:sp>
        <p:nvSpPr>
          <p:cNvPr id="4" name="Title 3"/>
          <p:cNvSpPr>
            <a:spLocks noGrp="1"/>
          </p:cNvSpPr>
          <p:nvPr>
            <p:ph type="title"/>
          </p:nvPr>
        </p:nvSpPr>
        <p:spPr/>
        <p:txBody>
          <a:bodyPr>
            <a:normAutofit fontScale="90000"/>
          </a:bodyPr>
          <a:lstStyle/>
          <a:p>
            <a:pPr algn="ctr"/>
            <a:r>
              <a:rPr lang="en-US" dirty="0"/>
              <a:t>Management of surgical wound infection </a:t>
            </a:r>
          </a:p>
        </p:txBody>
      </p:sp>
      <p:graphicFrame>
        <p:nvGraphicFramePr>
          <p:cNvPr id="22" name="Diagram 21"/>
          <p:cNvGraphicFramePr/>
          <p:nvPr>
            <p:extLst>
              <p:ext uri="{D42A27DB-BD31-4B8C-83A1-F6EECF244321}">
                <p14:modId xmlns:p14="http://schemas.microsoft.com/office/powerpoint/2010/main" val="3747947080"/>
              </p:ext>
            </p:extLst>
          </p:nvPr>
        </p:nvGraphicFramePr>
        <p:xfrm>
          <a:off x="-1228725" y="1830474"/>
          <a:ext cx="12192000" cy="3824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p:cNvGrpSpPr/>
          <p:nvPr/>
        </p:nvGrpSpPr>
        <p:grpSpPr>
          <a:xfrm>
            <a:off x="1006015" y="5704073"/>
            <a:ext cx="8107680" cy="1092351"/>
            <a:chOff x="2315247" y="1365906"/>
            <a:chExt cx="8107680" cy="1092351"/>
          </a:xfrm>
        </p:grpSpPr>
        <p:sp>
          <p:nvSpPr>
            <p:cNvPr id="13" name="Pentagon 12"/>
            <p:cNvSpPr/>
            <p:nvPr/>
          </p:nvSpPr>
          <p:spPr>
            <a:xfrm rot="10800000">
              <a:off x="2315247" y="1365906"/>
              <a:ext cx="8107680" cy="1092351"/>
            </a:xfrm>
            <a:prstGeom prst="homePlate">
              <a:avLst/>
            </a:prstGeom>
          </p:spPr>
          <p:style>
            <a:lnRef idx="2">
              <a:schemeClr val="accent5"/>
            </a:lnRef>
            <a:fillRef idx="1">
              <a:schemeClr val="lt1"/>
            </a:fillRef>
            <a:effectRef idx="0">
              <a:schemeClr val="accent5"/>
            </a:effectRef>
            <a:fontRef idx="minor">
              <a:schemeClr val="dk1"/>
            </a:fontRef>
          </p:style>
        </p:sp>
        <p:sp>
          <p:nvSpPr>
            <p:cNvPr id="14" name="Pentagon 4"/>
            <p:cNvSpPr/>
            <p:nvPr/>
          </p:nvSpPr>
          <p:spPr>
            <a:xfrm rot="21600000">
              <a:off x="2588335" y="1365906"/>
              <a:ext cx="7834592" cy="109235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endParaRPr lang="en-US" sz="3000" kern="1200" dirty="0"/>
            </a:p>
          </p:txBody>
        </p:sp>
      </p:grpSp>
      <p:sp>
        <p:nvSpPr>
          <p:cNvPr id="7" name="Rectangle 6"/>
          <p:cNvSpPr/>
          <p:nvPr/>
        </p:nvSpPr>
        <p:spPr>
          <a:xfrm>
            <a:off x="1854474" y="5773196"/>
            <a:ext cx="7259221" cy="954107"/>
          </a:xfrm>
          <a:prstGeom prst="rect">
            <a:avLst/>
          </a:prstGeom>
        </p:spPr>
        <p:txBody>
          <a:bodyPr wrap="square">
            <a:spAutoFit/>
          </a:bodyPr>
          <a:lstStyle/>
          <a:p>
            <a:pPr lvl="0">
              <a:defRPr/>
            </a:pPr>
            <a:r>
              <a:rPr lang="en-GB" sz="2800" dirty="0"/>
              <a:t>4.monitor closely for signs of systemic infections or sepsis </a:t>
            </a:r>
            <a:endParaRPr lang="en-US" sz="2800" dirty="0"/>
          </a:p>
        </p:txBody>
      </p:sp>
      <p:sp>
        <p:nvSpPr>
          <p:cNvPr id="18" name="Oval 17"/>
          <p:cNvSpPr/>
          <p:nvPr/>
        </p:nvSpPr>
        <p:spPr>
          <a:xfrm>
            <a:off x="489035" y="5751823"/>
            <a:ext cx="1092351" cy="1092351"/>
          </a:xfrm>
          <a:prstGeom prst="ellipse">
            <a:avLst/>
          </a:prstGeom>
        </p:spPr>
        <p:style>
          <a:lnRef idx="2">
            <a:schemeClr val="accent5"/>
          </a:lnRef>
          <a:fillRef idx="1">
            <a:schemeClr val="lt1"/>
          </a:fillRef>
          <a:effectRef idx="0">
            <a:schemeClr val="accent5"/>
          </a:effectRef>
          <a:fontRef idx="minor">
            <a:schemeClr val="dk1"/>
          </a:fontRef>
        </p:style>
      </p:sp>
    </p:spTree>
    <p:extLst>
      <p:ext uri="{BB962C8B-B14F-4D97-AF65-F5344CB8AC3E}">
        <p14:creationId xmlns:p14="http://schemas.microsoft.com/office/powerpoint/2010/main" val="1976829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61</a:t>
            </a:fld>
            <a:endParaRPr lang="ru-RU" dirty="0"/>
          </a:p>
        </p:txBody>
      </p:sp>
      <p:sp>
        <p:nvSpPr>
          <p:cNvPr id="10" name="Content Placeholder 9"/>
          <p:cNvSpPr>
            <a:spLocks noGrp="1"/>
          </p:cNvSpPr>
          <p:nvPr>
            <p:ph idx="1"/>
          </p:nvPr>
        </p:nvSpPr>
        <p:spPr>
          <a:xfrm>
            <a:off x="744071" y="1825624"/>
            <a:ext cx="10609729" cy="4879975"/>
          </a:xfrm>
        </p:spPr>
        <p:txBody>
          <a:bodyPr/>
          <a:lstStyle/>
          <a:p>
            <a:pPr marL="274320" indent="-274320" fontAlgn="auto">
              <a:spcBef>
                <a:spcPts val="580"/>
              </a:spcBef>
              <a:spcAft>
                <a:spcPts val="0"/>
              </a:spcAft>
              <a:buClr>
                <a:schemeClr val="accent3"/>
              </a:buClr>
              <a:buFont typeface="Wingdings 2"/>
              <a:buChar char=""/>
              <a:defRPr/>
            </a:pPr>
            <a:r>
              <a:rPr lang="en-US" sz="2400" dirty="0"/>
              <a:t>First-line antibiotic therapy (‘empirical’ or ‘blind’ therapy) should cover the most likely infecting pathogens</a:t>
            </a:r>
          </a:p>
          <a:p>
            <a:pPr marL="274320" indent="-274320" fontAlgn="auto">
              <a:spcBef>
                <a:spcPts val="580"/>
              </a:spcBef>
              <a:spcAft>
                <a:spcPts val="0"/>
              </a:spcAft>
              <a:buClr>
                <a:schemeClr val="accent3"/>
              </a:buClr>
              <a:buFont typeface="Wingdings 2"/>
              <a:buChar char=""/>
              <a:defRPr/>
            </a:pPr>
            <a:r>
              <a:rPr lang="en-US" sz="2400" b="1" u="sng" dirty="0">
                <a:solidFill>
                  <a:schemeClr val="accent3"/>
                </a:solidFill>
              </a:rPr>
              <a:t>Uses</a:t>
            </a:r>
            <a:r>
              <a:rPr lang="en-US" sz="2400" b="1" u="sng" dirty="0"/>
              <a:t> :</a:t>
            </a:r>
          </a:p>
          <a:p>
            <a:pPr marL="274320" indent="-274320" fontAlgn="auto">
              <a:spcBef>
                <a:spcPts val="580"/>
              </a:spcBef>
              <a:spcAft>
                <a:spcPts val="0"/>
              </a:spcAft>
              <a:buClr>
                <a:schemeClr val="accent3"/>
              </a:buClr>
              <a:buFont typeface="Wingdings" pitchFamily="2" charset="2"/>
              <a:buChar char="ü"/>
              <a:defRPr/>
            </a:pPr>
            <a:r>
              <a:rPr lang="en-US" sz="2400" b="1" dirty="0"/>
              <a:t>high</a:t>
            </a:r>
            <a:r>
              <a:rPr lang="en-US" sz="2400" dirty="0"/>
              <a:t> </a:t>
            </a:r>
            <a:r>
              <a:rPr lang="en-US" sz="2400" b="1" dirty="0"/>
              <a:t>risk</a:t>
            </a:r>
            <a:r>
              <a:rPr lang="en-US" sz="2400" dirty="0"/>
              <a:t> ….e.g., </a:t>
            </a:r>
            <a:r>
              <a:rPr lang="en-US" sz="2400" u="sng" dirty="0"/>
              <a:t>ruptured</a:t>
            </a:r>
            <a:r>
              <a:rPr lang="en-US" sz="2400" dirty="0"/>
              <a:t> appendicitis)</a:t>
            </a:r>
          </a:p>
          <a:p>
            <a:pPr marL="274320" indent="-274320" fontAlgn="auto">
              <a:spcBef>
                <a:spcPts val="580"/>
              </a:spcBef>
              <a:spcAft>
                <a:spcPts val="0"/>
              </a:spcAft>
              <a:buClr>
                <a:schemeClr val="accent3"/>
              </a:buClr>
              <a:buFont typeface="Wingdings" pitchFamily="2" charset="2"/>
              <a:buChar char="ü"/>
              <a:defRPr/>
            </a:pPr>
            <a:r>
              <a:rPr lang="en-US" sz="2400" b="1" dirty="0"/>
              <a:t>Significant contamination </a:t>
            </a:r>
            <a:r>
              <a:rPr lang="en-GB" sz="2400" dirty="0"/>
              <a:t>has </a:t>
            </a:r>
            <a:r>
              <a:rPr lang="en-GB" sz="2400" dirty="0" err="1"/>
              <a:t>occured</a:t>
            </a:r>
            <a:r>
              <a:rPr lang="en-GB" sz="2400" dirty="0"/>
              <a:t> </a:t>
            </a:r>
            <a:r>
              <a:rPr lang="en-US" sz="2400" dirty="0"/>
              <a:t>during surgery(e.g., </a:t>
            </a:r>
            <a:r>
              <a:rPr lang="en-US" sz="2400" u="sng" dirty="0"/>
              <a:t>spillage</a:t>
            </a:r>
            <a:r>
              <a:rPr lang="en-US" sz="2400" dirty="0"/>
              <a:t> of colon contents).</a:t>
            </a:r>
            <a:endParaRPr lang="en-US" sz="2000" dirty="0"/>
          </a:p>
          <a:p>
            <a:pPr marL="274320" lvl="1" indent="0" fontAlgn="auto">
              <a:spcBef>
                <a:spcPts val="580"/>
              </a:spcBef>
              <a:spcAft>
                <a:spcPts val="0"/>
              </a:spcAft>
              <a:buClr>
                <a:schemeClr val="accent3"/>
              </a:buClr>
              <a:buNone/>
              <a:defRPr/>
            </a:pPr>
            <a:r>
              <a:rPr lang="en-US" sz="2400" b="1" u="sng" dirty="0">
                <a:solidFill>
                  <a:schemeClr val="accent3"/>
                </a:solidFill>
              </a:rPr>
              <a:t>Duration</a:t>
            </a:r>
            <a:r>
              <a:rPr lang="en-US" sz="2000" dirty="0"/>
              <a:t> : for short duration (</a:t>
            </a:r>
            <a:r>
              <a:rPr lang="en-US" sz="2000" b="1" dirty="0"/>
              <a:t>3-5 days)</a:t>
            </a:r>
            <a:r>
              <a:rPr lang="en-US" sz="2000" dirty="0"/>
              <a:t> till we switch to specific therapy after culture &amp; sensitivity</a:t>
            </a:r>
            <a:endParaRPr lang="en-US" dirty="0"/>
          </a:p>
          <a:p>
            <a:endParaRPr lang="en-US" dirty="0"/>
          </a:p>
        </p:txBody>
      </p:sp>
      <p:sp>
        <p:nvSpPr>
          <p:cNvPr id="9" name="Title 8"/>
          <p:cNvSpPr>
            <a:spLocks noGrp="1"/>
          </p:cNvSpPr>
          <p:nvPr>
            <p:ph type="title"/>
          </p:nvPr>
        </p:nvSpPr>
        <p:spPr/>
        <p:txBody>
          <a:bodyPr/>
          <a:lstStyle/>
          <a:p>
            <a:r>
              <a:rPr lang="en-GB" dirty="0"/>
              <a:t>Empirical antibiotics </a:t>
            </a:r>
            <a:endParaRPr lang="en-US" dirty="0"/>
          </a:p>
        </p:txBody>
      </p:sp>
    </p:spTree>
    <p:extLst>
      <p:ext uri="{BB962C8B-B14F-4D97-AF65-F5344CB8AC3E}">
        <p14:creationId xmlns:p14="http://schemas.microsoft.com/office/powerpoint/2010/main" val="3881491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62</a:t>
            </a:fld>
            <a:endParaRPr lang="ru-RU" dirty="0"/>
          </a:p>
        </p:txBody>
      </p:sp>
      <p:sp>
        <p:nvSpPr>
          <p:cNvPr id="4" name="Content Placeholder 3"/>
          <p:cNvSpPr>
            <a:spLocks noGrp="1"/>
          </p:cNvSpPr>
          <p:nvPr>
            <p:ph idx="4294967295"/>
          </p:nvPr>
        </p:nvSpPr>
        <p:spPr>
          <a:xfrm>
            <a:off x="0" y="1825625"/>
            <a:ext cx="10515600" cy="4351338"/>
          </a:xfrm>
        </p:spPr>
        <p:txBody>
          <a:bodyPr/>
          <a:lstStyle/>
          <a:p>
            <a:r>
              <a:rPr lang="en-US" dirty="0">
                <a:solidFill>
                  <a:schemeClr val="tx2">
                    <a:lumMod val="50000"/>
                  </a:schemeClr>
                </a:solidFill>
              </a:rPr>
              <a:t>The empiric choice of drugs must Depends on :	</a:t>
            </a:r>
            <a:endParaRPr lang="en-GB" dirty="0">
              <a:solidFill>
                <a:schemeClr val="tx2">
                  <a:lumMod val="50000"/>
                </a:schemeClr>
              </a:solidFill>
            </a:endParaRPr>
          </a:p>
          <a:p>
            <a:r>
              <a:rPr lang="en-US" dirty="0"/>
              <a:t> the </a:t>
            </a:r>
            <a:r>
              <a:rPr lang="en-US" b="1" u="sng" dirty="0"/>
              <a:t>organisms most often cultured</a:t>
            </a:r>
            <a:r>
              <a:rPr lang="en-US" dirty="0"/>
              <a:t> from similar infections in previous patients,	 </a:t>
            </a:r>
            <a:endParaRPr lang="en-GB" dirty="0"/>
          </a:p>
          <a:p>
            <a:r>
              <a:rPr lang="en-US" dirty="0"/>
              <a:t>Results of </a:t>
            </a:r>
            <a:r>
              <a:rPr lang="en-US" b="1" dirty="0"/>
              <a:t>Gram stains</a:t>
            </a:r>
          </a:p>
          <a:p>
            <a:endParaRPr lang="en-US" dirty="0"/>
          </a:p>
        </p:txBody>
      </p:sp>
    </p:spTree>
    <p:extLst>
      <p:ext uri="{BB962C8B-B14F-4D97-AF65-F5344CB8AC3E}">
        <p14:creationId xmlns:p14="http://schemas.microsoft.com/office/powerpoint/2010/main" val="1690182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63</a:t>
            </a:fld>
            <a:endParaRPr lang="ru-RU" dirty="0"/>
          </a:p>
        </p:txBody>
      </p:sp>
      <p:graphicFrame>
        <p:nvGraphicFramePr>
          <p:cNvPr id="6" name="Diagram 5"/>
          <p:cNvGraphicFramePr/>
          <p:nvPr/>
        </p:nvGraphicFramePr>
        <p:xfrm>
          <a:off x="170327" y="181784"/>
          <a:ext cx="9989671" cy="1144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nvGraphicFramePr>
        <p:xfrm>
          <a:off x="170327" y="1742887"/>
          <a:ext cx="9989671" cy="1144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nvGraphicFramePr>
        <p:xfrm>
          <a:off x="277906" y="3552514"/>
          <a:ext cx="9989671" cy="1144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nvGraphicFramePr>
        <p:xfrm>
          <a:off x="277906" y="5337737"/>
          <a:ext cx="9989671" cy="114499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299605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4CD5-565B-2646-9753-BBF74EA8F4AF}"/>
              </a:ext>
            </a:extLst>
          </p:cNvPr>
          <p:cNvSpPr>
            <a:spLocks noGrp="1"/>
          </p:cNvSpPr>
          <p:nvPr>
            <p:ph type="title"/>
          </p:nvPr>
        </p:nvSpPr>
        <p:spPr/>
        <p:txBody>
          <a:bodyPr/>
          <a:lstStyle/>
          <a:p>
            <a:r>
              <a:rPr lang="en-GB" dirty="0"/>
              <a:t>Cephalosporin </a:t>
            </a:r>
            <a:endParaRPr lang="en-US" dirty="0"/>
          </a:p>
        </p:txBody>
      </p:sp>
      <p:sp>
        <p:nvSpPr>
          <p:cNvPr id="3" name="Content Placeholder 2">
            <a:extLst>
              <a:ext uri="{FF2B5EF4-FFF2-40B4-BE49-F238E27FC236}">
                <a16:creationId xmlns:a16="http://schemas.microsoft.com/office/drawing/2014/main" id="{A3CBC84B-26E7-624A-B5AD-97EC17D527C6}"/>
              </a:ext>
            </a:extLst>
          </p:cNvPr>
          <p:cNvSpPr>
            <a:spLocks noGrp="1"/>
          </p:cNvSpPr>
          <p:nvPr>
            <p:ph idx="1"/>
          </p:nvPr>
        </p:nvSpPr>
        <p:spPr/>
        <p:txBody>
          <a:bodyPr>
            <a:normAutofit/>
          </a:bodyPr>
          <a:lstStyle/>
          <a:p>
            <a:r>
              <a:rPr lang="en-US" sz="2400" dirty="0">
                <a:solidFill>
                  <a:schemeClr val="tx2">
                    <a:lumMod val="50000"/>
                  </a:schemeClr>
                </a:solidFill>
              </a:rPr>
              <a:t>Cefuroxime , cefotaxime</a:t>
            </a:r>
            <a:endParaRPr lang="en-GB" sz="2400" dirty="0">
              <a:solidFill>
                <a:schemeClr val="tx2">
                  <a:lumMod val="50000"/>
                </a:schemeClr>
              </a:solidFill>
            </a:endParaRPr>
          </a:p>
          <a:p>
            <a:r>
              <a:rPr lang="en-US" sz="2400" dirty="0">
                <a:solidFill>
                  <a:schemeClr val="tx2">
                    <a:lumMod val="50000"/>
                  </a:schemeClr>
                </a:solidFill>
              </a:rPr>
              <a:t>-Effective in intra-abdominal skin and soft-tissue infections, </a:t>
            </a:r>
            <a:endParaRPr lang="en-GB" sz="2400" dirty="0">
              <a:solidFill>
                <a:schemeClr val="tx2">
                  <a:lumMod val="50000"/>
                </a:schemeClr>
              </a:solidFill>
            </a:endParaRPr>
          </a:p>
          <a:p>
            <a:r>
              <a:rPr lang="en-US" sz="2400" dirty="0">
                <a:solidFill>
                  <a:schemeClr val="tx2">
                    <a:lumMod val="50000"/>
                  </a:schemeClr>
                </a:solidFill>
              </a:rPr>
              <a:t>being active against Staphylococcus aureus and most </a:t>
            </a:r>
            <a:r>
              <a:rPr lang="en-US" sz="2400" dirty="0" err="1">
                <a:solidFill>
                  <a:schemeClr val="tx2">
                    <a:lumMod val="50000"/>
                  </a:schemeClr>
                </a:solidFill>
              </a:rPr>
              <a:t>Enterobacteriaceae</a:t>
            </a:r>
            <a:r>
              <a:rPr lang="en-US" sz="2400" dirty="0">
                <a:solidFill>
                  <a:schemeClr val="tx2">
                    <a:lumMod val="50000"/>
                  </a:schemeClr>
                </a:solidFill>
              </a:rPr>
              <a:t>.</a:t>
            </a:r>
            <a:endParaRPr lang="en-GB" sz="2400" dirty="0">
              <a:solidFill>
                <a:schemeClr val="tx2">
                  <a:lumMod val="50000"/>
                </a:schemeClr>
              </a:solidFill>
            </a:endParaRPr>
          </a:p>
          <a:p>
            <a:r>
              <a:rPr lang="en-US" sz="2400" b="1" dirty="0">
                <a:solidFill>
                  <a:schemeClr val="tx2">
                    <a:lumMod val="50000"/>
                  </a:schemeClr>
                </a:solidFill>
              </a:rPr>
              <a:t>-cephalosporins may be combined with </a:t>
            </a:r>
            <a:r>
              <a:rPr lang="en-US" sz="2400" b="1" dirty="0" err="1">
                <a:solidFill>
                  <a:schemeClr val="tx2">
                    <a:lumMod val="50000"/>
                  </a:schemeClr>
                </a:solidFill>
              </a:rPr>
              <a:t>anaminoglycoside</a:t>
            </a:r>
            <a:r>
              <a:rPr lang="en-US" sz="2400" b="1" dirty="0">
                <a:solidFill>
                  <a:schemeClr val="tx2">
                    <a:lumMod val="50000"/>
                  </a:schemeClr>
                </a:solidFill>
              </a:rPr>
              <a:t>, if anaerobic cover is needed.</a:t>
            </a:r>
          </a:p>
        </p:txBody>
      </p:sp>
    </p:spTree>
    <p:extLst>
      <p:ext uri="{BB962C8B-B14F-4D97-AF65-F5344CB8AC3E}">
        <p14:creationId xmlns:p14="http://schemas.microsoft.com/office/powerpoint/2010/main" val="850526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65</a:t>
            </a:fld>
            <a:endParaRPr lang="ru-RU" dirty="0"/>
          </a:p>
        </p:txBody>
      </p:sp>
      <p:sp>
        <p:nvSpPr>
          <p:cNvPr id="4" name="Content Placeholder 3"/>
          <p:cNvSpPr>
            <a:spLocks noGrp="1"/>
          </p:cNvSpPr>
          <p:nvPr>
            <p:ph idx="1"/>
          </p:nvPr>
        </p:nvSpPr>
        <p:spPr>
          <a:xfrm>
            <a:off x="71718" y="1825624"/>
            <a:ext cx="7404847" cy="5032375"/>
          </a:xfrm>
        </p:spPr>
        <p:txBody>
          <a:bodyPr>
            <a:normAutofit/>
          </a:bodyPr>
          <a:lstStyle/>
          <a:p>
            <a:r>
              <a:rPr lang="en-US" sz="1800" b="1" dirty="0">
                <a:solidFill>
                  <a:srgbClr val="002060"/>
                </a:solidFill>
              </a:rPr>
              <a:t> </a:t>
            </a:r>
            <a:r>
              <a:rPr lang="en-GB" sz="1800" b="1" dirty="0">
                <a:solidFill>
                  <a:srgbClr val="002060"/>
                </a:solidFill>
              </a:rPr>
              <a:t>Decreases the</a:t>
            </a:r>
            <a:r>
              <a:rPr lang="en-US" sz="1800" b="1" dirty="0">
                <a:solidFill>
                  <a:srgbClr val="002060"/>
                </a:solidFill>
              </a:rPr>
              <a:t> </a:t>
            </a:r>
            <a:r>
              <a:rPr lang="en-US" sz="1800" b="1" u="sng" dirty="0">
                <a:solidFill>
                  <a:srgbClr val="002060"/>
                </a:solidFill>
              </a:rPr>
              <a:t>pressure</a:t>
            </a:r>
            <a:r>
              <a:rPr lang="en-US" sz="1800" b="1" dirty="0">
                <a:solidFill>
                  <a:srgbClr val="002060"/>
                </a:solidFill>
              </a:rPr>
              <a:t> &amp;the </a:t>
            </a:r>
            <a:r>
              <a:rPr lang="en-US" sz="1800" b="1" u="sng" dirty="0">
                <a:solidFill>
                  <a:srgbClr val="002060"/>
                </a:solidFill>
              </a:rPr>
              <a:t>number of bacteria</a:t>
            </a:r>
            <a:r>
              <a:rPr lang="en-US" sz="1800" b="1" dirty="0">
                <a:solidFill>
                  <a:srgbClr val="002060"/>
                </a:solidFill>
              </a:rPr>
              <a:t>  </a:t>
            </a:r>
            <a:r>
              <a:rPr lang="en-GB" sz="1800" b="1" dirty="0">
                <a:solidFill>
                  <a:srgbClr val="002060"/>
                </a:solidFill>
              </a:rPr>
              <a:t>and so</a:t>
            </a:r>
            <a:r>
              <a:rPr lang="en-US" sz="1800" b="1" dirty="0">
                <a:solidFill>
                  <a:srgbClr val="002060"/>
                </a:solidFill>
              </a:rPr>
              <a:t>  decreases the spread of toxins and bacteria.</a:t>
            </a:r>
          </a:p>
          <a:p>
            <a:endParaRPr lang="en-US" sz="1800" b="1" dirty="0">
              <a:solidFill>
                <a:srgbClr val="002060"/>
              </a:solidFill>
            </a:endParaRPr>
          </a:p>
          <a:p>
            <a:r>
              <a:rPr lang="en-US" sz="1800" b="1" dirty="0">
                <a:solidFill>
                  <a:srgbClr val="002060"/>
                </a:solidFill>
              </a:rPr>
              <a:t>abscess +systemic manifestations = surgical emergency.</a:t>
            </a:r>
          </a:p>
          <a:p>
            <a:endParaRPr lang="en-US" sz="1800" b="1" dirty="0">
              <a:solidFill>
                <a:srgbClr val="002060"/>
              </a:solidFill>
            </a:endParaRPr>
          </a:p>
          <a:p>
            <a:r>
              <a:rPr lang="en-US" sz="1800" b="1" dirty="0">
                <a:solidFill>
                  <a:srgbClr val="002060"/>
                </a:solidFill>
              </a:rPr>
              <a:t>Fluctuation is a reliable of a subcutaneous abscess. </a:t>
            </a:r>
          </a:p>
          <a:p>
            <a:pPr>
              <a:buFont typeface="Wingdings 3" charset="2"/>
              <a:buNone/>
            </a:pPr>
            <a:endParaRPr lang="en-US" sz="1800" b="1" dirty="0">
              <a:solidFill>
                <a:srgbClr val="002060"/>
              </a:solidFill>
            </a:endParaRPr>
          </a:p>
          <a:p>
            <a:pPr>
              <a:buBlip>
                <a:blip r:embed="rId3"/>
              </a:buBlip>
            </a:pPr>
            <a:r>
              <a:rPr lang="en-US" sz="1800" b="1" i="1"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Abscesses need drainage with </a:t>
            </a:r>
            <a:r>
              <a:rPr lang="en-US" sz="1800" b="1" i="1" u="sng"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curettage</a:t>
            </a:r>
          </a:p>
          <a:p>
            <a:pPr>
              <a:buNone/>
            </a:pPr>
            <a:r>
              <a:rPr lang="en-US" sz="1800" b="1" i="1"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 </a:t>
            </a:r>
            <a:r>
              <a:rPr lang="en-US" sz="1800" b="1" dirty="0">
                <a:solidFill>
                  <a:srgbClr val="002060"/>
                </a:solidFill>
                <a:latin typeface="Arial Rounded MT Bold" pitchFamily="34" charset="0"/>
              </a:rPr>
              <a:t>Deep :may be drained by a </a:t>
            </a:r>
            <a:r>
              <a:rPr lang="en-US" sz="1800" b="1" u="sng" dirty="0">
                <a:solidFill>
                  <a:srgbClr val="002060"/>
                </a:solidFill>
                <a:latin typeface="Arial Rounded MT Bold" pitchFamily="34" charset="0"/>
              </a:rPr>
              <a:t>catheter</a:t>
            </a:r>
            <a:r>
              <a:rPr lang="en-US" sz="1800" b="1" dirty="0">
                <a:solidFill>
                  <a:srgbClr val="002060"/>
                </a:solidFill>
                <a:latin typeface="Arial Rounded MT Bold" pitchFamily="34" charset="0"/>
              </a:rPr>
              <a:t> placed percutaneously under guidance by CT or U/S.</a:t>
            </a:r>
            <a:endParaRPr lang="en-GB" sz="1800" b="1" dirty="0">
              <a:solidFill>
                <a:srgbClr val="002060"/>
              </a:solidFill>
              <a:latin typeface="Arial Rounded MT Bold" pitchFamily="34" charset="0"/>
            </a:endParaRPr>
          </a:p>
          <a:p>
            <a:pPr>
              <a:buNone/>
            </a:pPr>
            <a:endParaRPr lang="en-US" sz="1800" b="1" dirty="0">
              <a:solidFill>
                <a:srgbClr val="002060"/>
              </a:solidFill>
            </a:endParaRPr>
          </a:p>
          <a:p>
            <a:endParaRPr lang="en-US" sz="1800" b="1" dirty="0">
              <a:solidFill>
                <a:srgbClr val="002060"/>
              </a:solidFill>
            </a:endParaRPr>
          </a:p>
          <a:p>
            <a:endParaRPr lang="en-US" sz="1800" b="1" dirty="0">
              <a:solidFill>
                <a:srgbClr val="002060"/>
              </a:solidFill>
            </a:endParaRPr>
          </a:p>
          <a:p>
            <a:endParaRPr lang="en-US" sz="1800" b="1" dirty="0">
              <a:solidFill>
                <a:srgbClr val="002060"/>
              </a:solidFill>
            </a:endParaRPr>
          </a:p>
        </p:txBody>
      </p:sp>
      <p:sp>
        <p:nvSpPr>
          <p:cNvPr id="5" name="Title 4"/>
          <p:cNvSpPr>
            <a:spLocks noGrp="1"/>
          </p:cNvSpPr>
          <p:nvPr>
            <p:ph type="title"/>
          </p:nvPr>
        </p:nvSpPr>
        <p:spPr/>
        <p:txBody>
          <a:bodyPr/>
          <a:lstStyle/>
          <a:p>
            <a:r>
              <a:rPr lang="en-GB" dirty="0"/>
              <a:t>Incision and drainage </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047" y="-2516188"/>
            <a:ext cx="4633362" cy="6857999"/>
          </a:xfrm>
          <a:prstGeom prst="rect">
            <a:avLst/>
          </a:prstGeom>
        </p:spPr>
      </p:pic>
    </p:spTree>
    <p:extLst>
      <p:ext uri="{BB962C8B-B14F-4D97-AF65-F5344CB8AC3E}">
        <p14:creationId xmlns:p14="http://schemas.microsoft.com/office/powerpoint/2010/main" val="2166237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66</a:t>
            </a:fld>
            <a:endParaRPr lang="ru-RU" dirty="0"/>
          </a:p>
        </p:txBody>
      </p:sp>
      <p:sp>
        <p:nvSpPr>
          <p:cNvPr id="5" name="Content Placeholder 4"/>
          <p:cNvSpPr>
            <a:spLocks noGrp="1"/>
          </p:cNvSpPr>
          <p:nvPr>
            <p:ph idx="1"/>
          </p:nvPr>
        </p:nvSpPr>
        <p:spPr/>
        <p:txBody>
          <a:bodyPr>
            <a:normAutofit/>
          </a:bodyPr>
          <a:lstStyle/>
          <a:p>
            <a:r>
              <a:rPr lang="en-US" sz="2000" b="1" dirty="0"/>
              <a:t> removal of dead (necrotic) or infected skin tissue within a surgical wound.</a:t>
            </a:r>
            <a:endParaRPr lang="en-GB" sz="2000" b="1" dirty="0"/>
          </a:p>
          <a:p>
            <a:endParaRPr lang="en-US" sz="2000" b="1" u="sng" dirty="0"/>
          </a:p>
          <a:p>
            <a:r>
              <a:rPr lang="en-US" sz="2000" b="1" u="sng" dirty="0"/>
              <a:t>Wound debridement can</a:t>
            </a:r>
            <a:r>
              <a:rPr lang="en-US" sz="2000" dirty="0"/>
              <a:t>:</a:t>
            </a:r>
          </a:p>
          <a:p>
            <a:r>
              <a:rPr lang="en-US" sz="2000" dirty="0"/>
              <a:t>help healthy tissue grow</a:t>
            </a:r>
          </a:p>
          <a:p>
            <a:r>
              <a:rPr lang="en-US" sz="2000" dirty="0"/>
              <a:t>minimize </a:t>
            </a:r>
            <a:r>
              <a:rPr lang="en-US" sz="2000" dirty="0">
                <a:hlinkClick r:id="rId3"/>
              </a:rPr>
              <a:t>scarring</a:t>
            </a:r>
            <a:endParaRPr lang="en-US" sz="2000" dirty="0"/>
          </a:p>
          <a:p>
            <a:r>
              <a:rPr lang="en-US" sz="2000" dirty="0"/>
              <a:t>reduce complications of infections</a:t>
            </a:r>
          </a:p>
          <a:p>
            <a:endParaRPr lang="en-US" sz="2000" dirty="0"/>
          </a:p>
          <a:p>
            <a:endParaRPr lang="en-US" sz="2000" dirty="0"/>
          </a:p>
        </p:txBody>
      </p:sp>
      <p:sp>
        <p:nvSpPr>
          <p:cNvPr id="4" name="Title 3"/>
          <p:cNvSpPr>
            <a:spLocks noGrp="1"/>
          </p:cNvSpPr>
          <p:nvPr>
            <p:ph type="title"/>
          </p:nvPr>
        </p:nvSpPr>
        <p:spPr/>
        <p:txBody>
          <a:bodyPr/>
          <a:lstStyle/>
          <a:p>
            <a:r>
              <a:rPr lang="en-GB" dirty="0"/>
              <a:t>Debridement </a:t>
            </a:r>
            <a:endParaRPr lang="en-US" dirty="0"/>
          </a:p>
        </p:txBody>
      </p:sp>
    </p:spTree>
    <p:extLst>
      <p:ext uri="{BB962C8B-B14F-4D97-AF65-F5344CB8AC3E}">
        <p14:creationId xmlns:p14="http://schemas.microsoft.com/office/powerpoint/2010/main" val="1077810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67</a:t>
            </a:fld>
            <a:endParaRPr lang="ru-RU"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218162430"/>
              </p:ext>
            </p:extLst>
          </p:nvPr>
        </p:nvGraphicFramePr>
        <p:xfrm>
          <a:off x="0" y="86061"/>
          <a:ext cx="12192000" cy="6771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3123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68</a:t>
            </a:fld>
            <a:endParaRPr lang="ru-RU" dirty="0"/>
          </a:p>
        </p:txBody>
      </p:sp>
      <p:sp>
        <p:nvSpPr>
          <p:cNvPr id="4" name="Title 3"/>
          <p:cNvSpPr>
            <a:spLocks noGrp="1"/>
          </p:cNvSpPr>
          <p:nvPr>
            <p:ph type="title"/>
          </p:nvPr>
        </p:nvSpPr>
        <p:spPr/>
        <p:txBody>
          <a:bodyPr/>
          <a:lstStyle/>
          <a:p>
            <a:r>
              <a:rPr lang="en-US" dirty="0"/>
              <a:t>Biologic Debridement</a:t>
            </a:r>
          </a:p>
        </p:txBody>
      </p:sp>
      <p:pic>
        <p:nvPicPr>
          <p:cNvPr id="5" name="The Story of Debridement (EN) 53.3s - 1m3s (o_YJ24O9Ny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304" y="1741273"/>
            <a:ext cx="12116696" cy="5126691"/>
          </a:xfrm>
          <a:prstGeom prst="rect">
            <a:avLst/>
          </a:prstGeom>
        </p:spPr>
      </p:pic>
    </p:spTree>
    <p:extLst>
      <p:ext uri="{BB962C8B-B14F-4D97-AF65-F5344CB8AC3E}">
        <p14:creationId xmlns:p14="http://schemas.microsoft.com/office/powerpoint/2010/main" val="2394930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3"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69</a:t>
            </a:fld>
            <a:endParaRPr lang="ru-RU" dirty="0"/>
          </a:p>
        </p:txBody>
      </p:sp>
      <p:sp>
        <p:nvSpPr>
          <p:cNvPr id="5" name="Content Placeholder 4"/>
          <p:cNvSpPr>
            <a:spLocks noGrp="1"/>
          </p:cNvSpPr>
          <p:nvPr>
            <p:ph idx="1"/>
          </p:nvPr>
        </p:nvSpPr>
        <p:spPr>
          <a:xfrm>
            <a:off x="666078" y="1933202"/>
            <a:ext cx="10515600" cy="4351338"/>
          </a:xfrm>
        </p:spPr>
        <p:txBody>
          <a:bodyPr>
            <a:noAutofit/>
          </a:bodyPr>
          <a:lstStyle/>
          <a:p>
            <a:r>
              <a:rPr lang="en-US" sz="2000" b="1" dirty="0">
                <a:solidFill>
                  <a:schemeClr val="bg2">
                    <a:lumMod val="50000"/>
                  </a:schemeClr>
                </a:solidFill>
              </a:rPr>
              <a:t>uses sterile larvae of the </a:t>
            </a:r>
            <a:r>
              <a:rPr lang="en-US" sz="2000" b="1" i="1" dirty="0">
                <a:solidFill>
                  <a:schemeClr val="accent3">
                    <a:lumMod val="60000"/>
                    <a:lumOff val="40000"/>
                  </a:schemeClr>
                </a:solidFill>
              </a:rPr>
              <a:t>Lucilia </a:t>
            </a:r>
            <a:r>
              <a:rPr lang="en-US" sz="2000" b="1" i="1" dirty="0" err="1">
                <a:solidFill>
                  <a:schemeClr val="accent3">
                    <a:lumMod val="60000"/>
                    <a:lumOff val="40000"/>
                  </a:schemeClr>
                </a:solidFill>
              </a:rPr>
              <a:t>sericata</a:t>
            </a:r>
            <a:r>
              <a:rPr lang="en-US" sz="2000" b="1" dirty="0">
                <a:solidFill>
                  <a:schemeClr val="bg2">
                    <a:lumMod val="50000"/>
                  </a:schemeClr>
                </a:solidFill>
              </a:rPr>
              <a:t> species of the green bottle fly.</a:t>
            </a:r>
          </a:p>
          <a:p>
            <a:r>
              <a:rPr lang="en-US" sz="2000" b="1" dirty="0">
                <a:solidFill>
                  <a:schemeClr val="bg2">
                    <a:lumMod val="50000"/>
                  </a:schemeClr>
                </a:solidFill>
              </a:rPr>
              <a:t>appropriate in large wounds where a painless removal of necrotic tissue is needed</a:t>
            </a:r>
          </a:p>
          <a:p>
            <a:r>
              <a:rPr lang="en-US" sz="2000" u="sng" dirty="0">
                <a:ln w="0"/>
                <a:solidFill>
                  <a:schemeClr val="accent1"/>
                </a:solidFill>
                <a:effectLst>
                  <a:outerShdw blurRad="38100" dist="25400" dir="5400000" algn="ctr" rotWithShape="0">
                    <a:srgbClr val="6E747A">
                      <a:alpha val="43000"/>
                    </a:srgbClr>
                  </a:outerShdw>
                </a:effectLst>
              </a:rPr>
              <a:t>The mechanism of action of mega therapy/debridement :</a:t>
            </a:r>
          </a:p>
          <a:p>
            <a:r>
              <a:rPr lang="en-US" sz="2000" b="1" dirty="0">
                <a:solidFill>
                  <a:schemeClr val="bg2">
                    <a:lumMod val="50000"/>
                  </a:schemeClr>
                </a:solidFill>
              </a:rPr>
              <a:t>3-Bacteriocidal, as the larvae ingest and digest bacteria</a:t>
            </a:r>
          </a:p>
          <a:p>
            <a:r>
              <a:rPr lang="en-US" sz="2000" b="1" dirty="0">
                <a:solidFill>
                  <a:schemeClr val="bg2">
                    <a:lumMod val="50000"/>
                  </a:schemeClr>
                </a:solidFill>
              </a:rPr>
              <a:t>2-Inhibiting bacterial growth by producing in releasing ammonia into the wound bed which increases the wound pH</a:t>
            </a:r>
          </a:p>
          <a:p>
            <a:r>
              <a:rPr lang="en-US" sz="2000" b="1" dirty="0">
                <a:solidFill>
                  <a:schemeClr val="bg2">
                    <a:lumMod val="50000"/>
                  </a:schemeClr>
                </a:solidFill>
              </a:rPr>
              <a:t>3-Direct ingestion of necrotic tissue</a:t>
            </a:r>
          </a:p>
          <a:p>
            <a:endParaRPr lang="en-US" sz="2000" b="1" dirty="0">
              <a:solidFill>
                <a:schemeClr val="bg2">
                  <a:lumMod val="50000"/>
                </a:schemeClr>
              </a:solidFill>
            </a:endParaRPr>
          </a:p>
          <a:p>
            <a:r>
              <a:rPr lang="en-US" sz="2000" u="sng" dirty="0">
                <a:ln w="0"/>
                <a:solidFill>
                  <a:schemeClr val="accent1"/>
                </a:solidFill>
                <a:effectLst>
                  <a:outerShdw blurRad="38100" dist="25400" dir="5400000" algn="ctr" rotWithShape="0">
                    <a:srgbClr val="6E747A">
                      <a:alpha val="43000"/>
                    </a:srgbClr>
                  </a:outerShdw>
                </a:effectLst>
              </a:rPr>
              <a:t>Contraindications to biological debridement </a:t>
            </a:r>
            <a:r>
              <a:rPr lang="en-US" sz="2000" b="1" dirty="0">
                <a:solidFill>
                  <a:schemeClr val="bg2">
                    <a:lumMod val="50000"/>
                  </a:schemeClr>
                </a:solidFill>
              </a:rPr>
              <a:t>are an abdominal wound contiguous with the intraperitoneal cavity, in patients with immunosuppression therapy, and wounds in proximity to areas afflicted by septic arthritis.</a:t>
            </a:r>
          </a:p>
          <a:p>
            <a:endParaRPr lang="en-US" sz="2000" b="1" dirty="0">
              <a:solidFill>
                <a:schemeClr val="bg2">
                  <a:lumMod val="50000"/>
                </a:schemeClr>
              </a:solidFill>
            </a:endParaRPr>
          </a:p>
        </p:txBody>
      </p:sp>
      <p:sp>
        <p:nvSpPr>
          <p:cNvPr id="4" name="Title 3"/>
          <p:cNvSpPr>
            <a:spLocks noGrp="1"/>
          </p:cNvSpPr>
          <p:nvPr>
            <p:ph type="title"/>
          </p:nvPr>
        </p:nvSpPr>
        <p:spPr/>
        <p:txBody>
          <a:bodyPr/>
          <a:lstStyle/>
          <a:p>
            <a:r>
              <a:rPr lang="en-US" dirty="0"/>
              <a:t>Biologic Debridement</a:t>
            </a:r>
          </a:p>
        </p:txBody>
      </p:sp>
    </p:spTree>
    <p:extLst>
      <p:ext uri="{BB962C8B-B14F-4D97-AF65-F5344CB8AC3E}">
        <p14:creationId xmlns:p14="http://schemas.microsoft.com/office/powerpoint/2010/main" val="2739017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Title 2"/>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143000" y="965200"/>
            <a:ext cx="8775700" cy="711200"/>
          </a:xfrm>
        </p:spPr>
      </p:pic>
      <p:pic>
        <p:nvPicPr>
          <p:cNvPr id="235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608263"/>
            <a:ext cx="4606925"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2857500"/>
            <a:ext cx="59642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124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70</a:t>
            </a:fld>
            <a:endParaRPr lang="ru-RU" dirty="0"/>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61365" y="-2"/>
            <a:ext cx="4852988"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861" y="-1"/>
            <a:ext cx="5705139" cy="68579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988633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71</a:t>
            </a:fld>
            <a:endParaRPr lang="ru-RU"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43953"/>
            <a:ext cx="12192000" cy="4732813"/>
          </a:xfrm>
        </p:spPr>
      </p:pic>
      <p:sp>
        <p:nvSpPr>
          <p:cNvPr id="5" name="Title 4"/>
          <p:cNvSpPr>
            <a:spLocks noGrp="1"/>
          </p:cNvSpPr>
          <p:nvPr>
            <p:ph type="title"/>
          </p:nvPr>
        </p:nvSpPr>
        <p:spPr/>
        <p:txBody>
          <a:bodyPr/>
          <a:lstStyle/>
          <a:p>
            <a:r>
              <a:rPr lang="en-US" dirty="0"/>
              <a:t>Enzymatic Debridement</a:t>
            </a:r>
          </a:p>
        </p:txBody>
      </p:sp>
    </p:spTree>
    <p:extLst>
      <p:ext uri="{BB962C8B-B14F-4D97-AF65-F5344CB8AC3E}">
        <p14:creationId xmlns:p14="http://schemas.microsoft.com/office/powerpoint/2010/main" val="86182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72</a:t>
            </a:fld>
            <a:endParaRPr lang="ru-RU" dirty="0"/>
          </a:p>
        </p:txBody>
      </p:sp>
      <p:sp>
        <p:nvSpPr>
          <p:cNvPr id="4" name="Content Placeholder 3"/>
          <p:cNvSpPr>
            <a:spLocks noGrp="1"/>
          </p:cNvSpPr>
          <p:nvPr>
            <p:ph idx="1"/>
          </p:nvPr>
        </p:nvSpPr>
        <p:spPr>
          <a:xfrm>
            <a:off x="86061" y="1833705"/>
            <a:ext cx="9187031" cy="4501213"/>
          </a:xfrm>
        </p:spPr>
        <p:txBody>
          <a:bodyPr>
            <a:noAutofit/>
          </a:bodyPr>
          <a:lstStyle/>
          <a:p>
            <a:r>
              <a:rPr lang="en-US" sz="2000" b="1" dirty="0">
                <a:solidFill>
                  <a:schemeClr val="bg2">
                    <a:lumMod val="50000"/>
                  </a:schemeClr>
                </a:solidFill>
              </a:rPr>
              <a:t>This is a selective method for debridement of necrotic tissue using an exogenous proteolytic enzyme, collagenase. Collagenase digests the collagen in the necrotic tissue allowing it to detach.</a:t>
            </a:r>
          </a:p>
          <a:p>
            <a:r>
              <a:rPr lang="en-US" sz="2000" u="sng" dirty="0">
                <a:ln w="0"/>
                <a:solidFill>
                  <a:schemeClr val="accent1"/>
                </a:solidFill>
                <a:effectLst>
                  <a:outerShdw blurRad="38100" dist="25400" dir="5400000" algn="ctr" rotWithShape="0">
                    <a:srgbClr val="6E747A">
                      <a:alpha val="43000"/>
                    </a:srgbClr>
                  </a:outerShdw>
                </a:effectLst>
              </a:rPr>
              <a:t>Advantages</a:t>
            </a:r>
            <a:r>
              <a:rPr lang="en-US" sz="2000" b="1" dirty="0">
                <a:ln w="0"/>
                <a:solidFill>
                  <a:schemeClr val="bg2">
                    <a:lumMod val="50000"/>
                  </a:schemeClr>
                </a:solidFill>
                <a:effectLst>
                  <a:outerShdw blurRad="38100" dist="25400" dir="5400000" algn="ctr" rotWithShape="0">
                    <a:srgbClr val="6E747A">
                      <a:alpha val="43000"/>
                    </a:srgbClr>
                  </a:outerShdw>
                </a:effectLst>
              </a:rPr>
              <a:t>:</a:t>
            </a:r>
          </a:p>
          <a:p>
            <a:r>
              <a:rPr lang="en-US" sz="2000" b="1" dirty="0">
                <a:solidFill>
                  <a:schemeClr val="bg2">
                    <a:lumMod val="50000"/>
                  </a:schemeClr>
                </a:solidFill>
              </a:rPr>
              <a:t> 1- Selective </a:t>
            </a:r>
          </a:p>
          <a:p>
            <a:r>
              <a:rPr lang="en-US" sz="2000" b="1" dirty="0">
                <a:solidFill>
                  <a:schemeClr val="bg2">
                    <a:lumMod val="50000"/>
                  </a:schemeClr>
                </a:solidFill>
              </a:rPr>
              <a:t>2- Effective in combination with other debridement techniques </a:t>
            </a:r>
          </a:p>
          <a:p>
            <a:r>
              <a:rPr lang="en-US" sz="2000" b="1" u="sng" dirty="0">
                <a:ln w="0"/>
                <a:solidFill>
                  <a:schemeClr val="bg2">
                    <a:lumMod val="50000"/>
                  </a:schemeClr>
                </a:solidFill>
                <a:effectLst>
                  <a:outerShdw blurRad="38100" dist="25400" dir="5400000" algn="ctr" rotWithShape="0">
                    <a:srgbClr val="6E747A">
                      <a:alpha val="43000"/>
                    </a:srgbClr>
                  </a:outerShdw>
                </a:effectLst>
              </a:rPr>
              <a:t> </a:t>
            </a:r>
            <a:r>
              <a:rPr lang="en-US" sz="2000" u="sng" dirty="0">
                <a:ln w="0"/>
                <a:solidFill>
                  <a:schemeClr val="accent1"/>
                </a:solidFill>
                <a:effectLst>
                  <a:outerShdw blurRad="38100" dist="25400" dir="5400000" algn="ctr" rotWithShape="0">
                    <a:srgbClr val="6E747A">
                      <a:alpha val="43000"/>
                    </a:srgbClr>
                  </a:outerShdw>
                </a:effectLst>
              </a:rPr>
              <a:t>Disadvantages</a:t>
            </a:r>
            <a:r>
              <a:rPr lang="en-US" sz="2000" b="1" u="sng" dirty="0">
                <a:ln w="0"/>
                <a:solidFill>
                  <a:schemeClr val="bg2">
                    <a:lumMod val="50000"/>
                  </a:schemeClr>
                </a:solidFill>
                <a:effectLst>
                  <a:outerShdw blurRad="38100" dist="25400" dir="5400000" algn="ctr" rotWithShape="0">
                    <a:srgbClr val="6E747A">
                      <a:alpha val="43000"/>
                    </a:srgbClr>
                  </a:outerShdw>
                </a:effectLst>
              </a:rPr>
              <a:t>: </a:t>
            </a:r>
          </a:p>
          <a:p>
            <a:r>
              <a:rPr lang="en-US" sz="2000" b="1" dirty="0">
                <a:solidFill>
                  <a:schemeClr val="bg2">
                    <a:lumMod val="50000"/>
                  </a:schemeClr>
                </a:solidFill>
              </a:rPr>
              <a:t>1- Enzymatic use is prolonged more than necessary, increasing costs </a:t>
            </a:r>
          </a:p>
          <a:p>
            <a:r>
              <a:rPr lang="en-US" sz="2000" b="1" dirty="0">
                <a:solidFill>
                  <a:schemeClr val="bg2">
                    <a:lumMod val="50000"/>
                  </a:schemeClr>
                </a:solidFill>
              </a:rPr>
              <a:t>2- Can be slow – 3-30 days to achieve a completely clean wound bed (it is faster than autolysis however)</a:t>
            </a:r>
          </a:p>
          <a:p>
            <a:r>
              <a:rPr lang="en-US" sz="2000" b="1" dirty="0">
                <a:solidFill>
                  <a:schemeClr val="bg2">
                    <a:lumMod val="50000"/>
                  </a:schemeClr>
                </a:solidFill>
              </a:rPr>
              <a:t>3- May be inactivated by contact with heavy metals (zinc or silver) </a:t>
            </a:r>
          </a:p>
          <a:p>
            <a:r>
              <a:rPr lang="en-US" sz="2000" b="1" dirty="0">
                <a:solidFill>
                  <a:schemeClr val="bg2">
                    <a:lumMod val="50000"/>
                  </a:schemeClr>
                </a:solidFill>
              </a:rPr>
              <a:t>3- Risk of maceration and infection</a:t>
            </a:r>
          </a:p>
          <a:p>
            <a:r>
              <a:rPr lang="en-US" sz="2000" b="1" dirty="0">
                <a:solidFill>
                  <a:schemeClr val="bg2">
                    <a:lumMod val="50000"/>
                  </a:schemeClr>
                </a:solidFill>
              </a:rPr>
              <a:t> 4- Requires frequent dressing changes (1-3 times per day)</a:t>
            </a:r>
          </a:p>
          <a:p>
            <a:endParaRPr lang="en-US" sz="2000" b="1" dirty="0">
              <a:solidFill>
                <a:schemeClr val="bg2">
                  <a:lumMod val="50000"/>
                </a:schemeClr>
              </a:solidFill>
            </a:endParaRPr>
          </a:p>
        </p:txBody>
      </p:sp>
      <p:sp>
        <p:nvSpPr>
          <p:cNvPr id="5" name="Title 4"/>
          <p:cNvSpPr>
            <a:spLocks noGrp="1"/>
          </p:cNvSpPr>
          <p:nvPr>
            <p:ph type="title"/>
          </p:nvPr>
        </p:nvSpPr>
        <p:spPr/>
        <p:txBody>
          <a:bodyPr/>
          <a:lstStyle/>
          <a:p>
            <a:r>
              <a:rPr lang="en-US" dirty="0"/>
              <a:t>Enzymatic Debridement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909" y="0"/>
            <a:ext cx="3177092" cy="6858000"/>
          </a:xfrm>
          <a:prstGeom prst="rect">
            <a:avLst/>
          </a:prstGeom>
        </p:spPr>
      </p:pic>
    </p:spTree>
    <p:extLst>
      <p:ext uri="{BB962C8B-B14F-4D97-AF65-F5344CB8AC3E}">
        <p14:creationId xmlns:p14="http://schemas.microsoft.com/office/powerpoint/2010/main" val="807744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73</a:t>
            </a:fld>
            <a:endParaRPr lang="ru-RU" dirty="0"/>
          </a:p>
        </p:txBody>
      </p:sp>
      <p:sp>
        <p:nvSpPr>
          <p:cNvPr id="5" name="Title 4"/>
          <p:cNvSpPr>
            <a:spLocks noGrp="1"/>
          </p:cNvSpPr>
          <p:nvPr>
            <p:ph type="title"/>
          </p:nvPr>
        </p:nvSpPr>
        <p:spPr/>
        <p:txBody>
          <a:bodyPr>
            <a:normAutofit fontScale="90000"/>
          </a:bodyPr>
          <a:lstStyle/>
          <a:p>
            <a:r>
              <a:rPr lang="en-US" dirty="0"/>
              <a:t>Autolytic debridement</a:t>
            </a:r>
            <a:br>
              <a:rPr lang="en-US" dirty="0"/>
            </a:br>
            <a:endParaRPr lang="en-US" dirty="0"/>
          </a:p>
        </p:txBody>
      </p:sp>
      <p:pic>
        <p:nvPicPr>
          <p:cNvPr id="8" name="The Story of Debridement (EN) 1m18.4s - 1m29.1s (o_YJ24O9Ny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4395" y="1889437"/>
            <a:ext cx="11790381" cy="4639721"/>
          </a:xfrm>
        </p:spPr>
      </p:pic>
    </p:spTree>
    <p:extLst>
      <p:ext uri="{BB962C8B-B14F-4D97-AF65-F5344CB8AC3E}">
        <p14:creationId xmlns:p14="http://schemas.microsoft.com/office/powerpoint/2010/main" val="2659282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74</a:t>
            </a:fld>
            <a:endParaRPr lang="ru-RU" dirty="0"/>
          </a:p>
        </p:txBody>
      </p:sp>
      <p:sp>
        <p:nvSpPr>
          <p:cNvPr id="4" name="Content Placeholder 3"/>
          <p:cNvSpPr>
            <a:spLocks noGrp="1"/>
          </p:cNvSpPr>
          <p:nvPr>
            <p:ph idx="1"/>
          </p:nvPr>
        </p:nvSpPr>
        <p:spPr>
          <a:xfrm>
            <a:off x="0" y="1825625"/>
            <a:ext cx="11353800" cy="4704267"/>
          </a:xfrm>
        </p:spPr>
        <p:txBody>
          <a:bodyPr>
            <a:normAutofit/>
          </a:bodyPr>
          <a:lstStyle/>
          <a:p>
            <a:r>
              <a:rPr lang="en-US" sz="2400" b="1" dirty="0">
                <a:solidFill>
                  <a:schemeClr val="bg2">
                    <a:lumMod val="50000"/>
                  </a:schemeClr>
                </a:solidFill>
              </a:rPr>
              <a:t>This type of debridement is a natural process by which endogenous phagocytic cells and proteolytic enzymes break down necrotic tissue</a:t>
            </a:r>
          </a:p>
          <a:p>
            <a:endParaRPr lang="en-US" sz="2400" b="1" dirty="0">
              <a:solidFill>
                <a:schemeClr val="bg2">
                  <a:lumMod val="50000"/>
                </a:schemeClr>
              </a:solidFill>
            </a:endParaRPr>
          </a:p>
          <a:p>
            <a:r>
              <a:rPr lang="en-US" sz="2400" b="1" dirty="0">
                <a:solidFill>
                  <a:schemeClr val="bg2">
                    <a:lumMod val="50000"/>
                  </a:schemeClr>
                </a:solidFill>
              </a:rPr>
              <a:t>May be accomplished by the use of any moisture-retentive dressings, i.e. hydrocolloids, hydrogels, hypertonic dressings/gels, and/or transparent films</a:t>
            </a:r>
          </a:p>
          <a:p>
            <a:endParaRPr lang="en-US" sz="2400" b="1" dirty="0">
              <a:solidFill>
                <a:schemeClr val="bg2">
                  <a:lumMod val="50000"/>
                </a:schemeClr>
              </a:solidFill>
            </a:endParaRPr>
          </a:p>
          <a:p>
            <a:r>
              <a:rPr lang="en-US" sz="2400" b="1" dirty="0">
                <a:solidFill>
                  <a:schemeClr val="bg2">
                    <a:lumMod val="50000"/>
                  </a:schemeClr>
                </a:solidFill>
              </a:rPr>
              <a:t>It is indicated for </a:t>
            </a:r>
            <a:r>
              <a:rPr lang="en-US" sz="2400" b="1" dirty="0" err="1">
                <a:solidFill>
                  <a:schemeClr val="bg2">
                    <a:lumMod val="50000"/>
                  </a:schemeClr>
                </a:solidFill>
              </a:rPr>
              <a:t>noninfected</a:t>
            </a:r>
            <a:r>
              <a:rPr lang="en-US" sz="2400" b="1" dirty="0">
                <a:solidFill>
                  <a:schemeClr val="bg2">
                    <a:lumMod val="50000"/>
                  </a:schemeClr>
                </a:solidFill>
              </a:rPr>
              <a:t> wounds</a:t>
            </a:r>
          </a:p>
        </p:txBody>
      </p:sp>
      <p:sp>
        <p:nvSpPr>
          <p:cNvPr id="5" name="Title 4"/>
          <p:cNvSpPr>
            <a:spLocks noGrp="1"/>
          </p:cNvSpPr>
          <p:nvPr>
            <p:ph type="title"/>
          </p:nvPr>
        </p:nvSpPr>
        <p:spPr/>
        <p:txBody>
          <a:bodyPr>
            <a:normAutofit fontScale="90000"/>
          </a:bodyPr>
          <a:lstStyle/>
          <a:p>
            <a:r>
              <a:rPr lang="en-US" dirty="0"/>
              <a:t>Autolytic debridement</a:t>
            </a:r>
            <a:br>
              <a:rPr lang="en-US" dirty="0"/>
            </a:br>
            <a:endParaRPr lang="en-US" dirty="0"/>
          </a:p>
        </p:txBody>
      </p:sp>
    </p:spTree>
    <p:extLst>
      <p:ext uri="{BB962C8B-B14F-4D97-AF65-F5344CB8AC3E}">
        <p14:creationId xmlns:p14="http://schemas.microsoft.com/office/powerpoint/2010/main" val="17144081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75</a:t>
            </a:fld>
            <a:endParaRPr lang="ru-RU" dirty="0"/>
          </a:p>
        </p:txBody>
      </p:sp>
      <p:sp>
        <p:nvSpPr>
          <p:cNvPr id="4" name="Content Placeholder 3"/>
          <p:cNvSpPr>
            <a:spLocks noGrp="1"/>
          </p:cNvSpPr>
          <p:nvPr>
            <p:ph idx="4294967295"/>
          </p:nvPr>
        </p:nvSpPr>
        <p:spPr>
          <a:xfrm>
            <a:off x="0" y="398033"/>
            <a:ext cx="8466268" cy="5778930"/>
          </a:xfrm>
        </p:spPr>
        <p:txBody>
          <a:bodyPr>
            <a:normAutofit/>
          </a:bodyPr>
          <a:lstStyle/>
          <a:p>
            <a:r>
              <a:rPr lang="en-US" sz="3200" u="sng" dirty="0">
                <a:ln w="0"/>
                <a:solidFill>
                  <a:schemeClr val="accent1"/>
                </a:solidFill>
                <a:effectLst>
                  <a:outerShdw blurRad="38100" dist="25400" dir="5400000" algn="ctr" rotWithShape="0">
                    <a:srgbClr val="6E747A">
                      <a:alpha val="43000"/>
                    </a:srgbClr>
                  </a:outerShdw>
                </a:effectLst>
              </a:rPr>
              <a:t>Advantages: </a:t>
            </a:r>
          </a:p>
          <a:p>
            <a:r>
              <a:rPr lang="en-US" sz="3200" dirty="0">
                <a:solidFill>
                  <a:schemeClr val="bg2">
                    <a:lumMod val="50000"/>
                  </a:schemeClr>
                </a:solidFill>
              </a:rPr>
              <a:t>1- Painless in the majority of people with wounds</a:t>
            </a:r>
          </a:p>
          <a:p>
            <a:r>
              <a:rPr lang="en-US" sz="3200" dirty="0">
                <a:solidFill>
                  <a:schemeClr val="bg2">
                    <a:lumMod val="50000"/>
                  </a:schemeClr>
                </a:solidFill>
              </a:rPr>
              <a:t>2- Effective and easy to perform </a:t>
            </a:r>
          </a:p>
          <a:p>
            <a:r>
              <a:rPr lang="en-US" sz="3200" dirty="0">
                <a:solidFill>
                  <a:schemeClr val="bg2">
                    <a:lumMod val="50000"/>
                  </a:schemeClr>
                </a:solidFill>
              </a:rPr>
              <a:t>3- Selective </a:t>
            </a:r>
          </a:p>
          <a:p>
            <a:r>
              <a:rPr lang="en-US" sz="3200" dirty="0">
                <a:solidFill>
                  <a:schemeClr val="bg2">
                    <a:lumMod val="50000"/>
                  </a:schemeClr>
                </a:solidFill>
              </a:rPr>
              <a:t>4- Low cost </a:t>
            </a:r>
          </a:p>
          <a:p>
            <a:r>
              <a:rPr lang="en-US" sz="3200" u="sng" dirty="0">
                <a:ln w="0"/>
                <a:solidFill>
                  <a:schemeClr val="accent1"/>
                </a:solidFill>
                <a:effectLst>
                  <a:outerShdw blurRad="38100" dist="25400" dir="5400000" algn="ctr" rotWithShape="0">
                    <a:srgbClr val="6E747A">
                      <a:alpha val="43000"/>
                    </a:srgbClr>
                  </a:outerShdw>
                </a:effectLst>
              </a:rPr>
              <a:t> Disadvantages: </a:t>
            </a:r>
          </a:p>
          <a:p>
            <a:r>
              <a:rPr lang="en-US" sz="3200" dirty="0"/>
              <a:t> </a:t>
            </a:r>
            <a:r>
              <a:rPr lang="en-US" sz="3200" dirty="0">
                <a:solidFill>
                  <a:schemeClr val="bg2">
                    <a:lumMod val="50000"/>
                  </a:schemeClr>
                </a:solidFill>
              </a:rPr>
              <a:t>Slow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210" y="0"/>
            <a:ext cx="4367790" cy="6858000"/>
          </a:xfrm>
          <a:prstGeom prst="rect">
            <a:avLst/>
          </a:prstGeom>
        </p:spPr>
      </p:pic>
    </p:spTree>
    <p:extLst>
      <p:ext uri="{BB962C8B-B14F-4D97-AF65-F5344CB8AC3E}">
        <p14:creationId xmlns:p14="http://schemas.microsoft.com/office/powerpoint/2010/main" val="59783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76</a:t>
            </a:fld>
            <a:endParaRPr lang="ru-RU" dirty="0"/>
          </a:p>
        </p:txBody>
      </p:sp>
      <p:sp>
        <p:nvSpPr>
          <p:cNvPr id="4" name="Title 3"/>
          <p:cNvSpPr>
            <a:spLocks noGrp="1"/>
          </p:cNvSpPr>
          <p:nvPr>
            <p:ph type="title"/>
          </p:nvPr>
        </p:nvSpPr>
        <p:spPr/>
        <p:txBody>
          <a:bodyPr>
            <a:normAutofit fontScale="90000"/>
          </a:bodyPr>
          <a:lstStyle/>
          <a:p>
            <a:r>
              <a:rPr lang="en-US" dirty="0"/>
              <a:t>Mechanical Debridement</a:t>
            </a:r>
            <a:br>
              <a:rPr lang="en-US" b="0" dirty="0"/>
            </a:br>
            <a:br>
              <a:rPr lang="en-US" dirty="0"/>
            </a:b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335" y="1914861"/>
            <a:ext cx="11854927" cy="4744123"/>
          </a:xfrm>
        </p:spPr>
      </p:pic>
    </p:spTree>
    <p:extLst>
      <p:ext uri="{BB962C8B-B14F-4D97-AF65-F5344CB8AC3E}">
        <p14:creationId xmlns:p14="http://schemas.microsoft.com/office/powerpoint/2010/main" val="647842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77</a:t>
            </a:fld>
            <a:endParaRPr lang="ru-RU" dirty="0"/>
          </a:p>
        </p:txBody>
      </p:sp>
      <p:sp>
        <p:nvSpPr>
          <p:cNvPr id="5" name="Content Placeholder 4"/>
          <p:cNvSpPr>
            <a:spLocks noGrp="1"/>
          </p:cNvSpPr>
          <p:nvPr>
            <p:ph idx="1"/>
          </p:nvPr>
        </p:nvSpPr>
        <p:spPr>
          <a:xfrm>
            <a:off x="473337" y="1825624"/>
            <a:ext cx="10880464" cy="4564417"/>
          </a:xfrm>
        </p:spPr>
        <p:txBody>
          <a:bodyPr>
            <a:normAutofit/>
          </a:bodyPr>
          <a:lstStyle/>
          <a:p>
            <a:r>
              <a:rPr lang="en-US" sz="2400" b="1" dirty="0">
                <a:solidFill>
                  <a:srgbClr val="002060"/>
                </a:solidFill>
              </a:rPr>
              <a:t> </a:t>
            </a:r>
            <a:r>
              <a:rPr lang="en-US" sz="2400" b="1" dirty="0">
                <a:solidFill>
                  <a:schemeClr val="accent3">
                    <a:lumMod val="75000"/>
                  </a:schemeClr>
                </a:solidFill>
              </a:rPr>
              <a:t>nonselective</a:t>
            </a:r>
            <a:r>
              <a:rPr lang="en-US" sz="2400" b="1" dirty="0">
                <a:solidFill>
                  <a:srgbClr val="002060"/>
                </a:solidFill>
              </a:rPr>
              <a:t> type of debridement, meaning that it will remove both devitalized tissue and debris as well as viable tissue. </a:t>
            </a:r>
          </a:p>
          <a:p>
            <a:r>
              <a:rPr lang="en-US" sz="2400" b="1" dirty="0">
                <a:solidFill>
                  <a:srgbClr val="002060"/>
                </a:solidFill>
              </a:rPr>
              <a:t>It is usually carried using mechanical force: </a:t>
            </a:r>
            <a:r>
              <a:rPr lang="en-US" sz="2400" b="1" dirty="0">
                <a:solidFill>
                  <a:schemeClr val="accent3">
                    <a:lumMod val="75000"/>
                  </a:schemeClr>
                </a:solidFill>
              </a:rPr>
              <a:t>wet-to-dry, or wound irrigation.</a:t>
            </a:r>
          </a:p>
          <a:p>
            <a:r>
              <a:rPr lang="en-US" sz="2400" u="sng" dirty="0">
                <a:ln w="0"/>
                <a:solidFill>
                  <a:schemeClr val="accent1"/>
                </a:solidFill>
                <a:effectLst>
                  <a:outerShdw blurRad="38100" dist="25400" dir="5400000" algn="ctr" rotWithShape="0">
                    <a:srgbClr val="6E747A">
                      <a:alpha val="43000"/>
                    </a:srgbClr>
                  </a:outerShdw>
                </a:effectLst>
              </a:rPr>
              <a:t>Indication</a:t>
            </a:r>
            <a:r>
              <a:rPr lang="en-US" sz="2400" dirty="0">
                <a:ln w="0"/>
                <a:solidFill>
                  <a:schemeClr val="accent1"/>
                </a:solidFill>
                <a:effectLst>
                  <a:outerShdw blurRad="38100" dist="25400" dir="5400000" algn="ctr" rotWithShape="0">
                    <a:srgbClr val="6E747A">
                      <a:alpha val="43000"/>
                    </a:srgbClr>
                  </a:outerShdw>
                </a:effectLst>
              </a:rPr>
              <a:t> </a:t>
            </a:r>
            <a:r>
              <a:rPr lang="en-US" sz="2400" b="1" dirty="0">
                <a:solidFill>
                  <a:srgbClr val="002060"/>
                </a:solidFill>
              </a:rPr>
              <a:t>: acute and chronic wounds with moderate to large amounts of necrotic tissue</a:t>
            </a:r>
          </a:p>
          <a:p>
            <a:r>
              <a:rPr lang="en-US" sz="2400" u="sng" dirty="0">
                <a:ln w="0"/>
                <a:solidFill>
                  <a:schemeClr val="accent1"/>
                </a:solidFill>
                <a:effectLst>
                  <a:outerShdw blurRad="38100" dist="25400" dir="5400000" algn="ctr" rotWithShape="0">
                    <a:srgbClr val="6E747A">
                      <a:alpha val="43000"/>
                    </a:srgbClr>
                  </a:outerShdw>
                </a:effectLst>
              </a:rPr>
              <a:t>contraindications </a:t>
            </a:r>
            <a:r>
              <a:rPr lang="en-US" sz="2400" b="1" u="sng" dirty="0">
                <a:solidFill>
                  <a:srgbClr val="002060"/>
                </a:solidFill>
              </a:rPr>
              <a:t>: </a:t>
            </a:r>
          </a:p>
          <a:p>
            <a:r>
              <a:rPr lang="en-US" sz="2400" b="1" dirty="0">
                <a:solidFill>
                  <a:srgbClr val="002060"/>
                </a:solidFill>
              </a:rPr>
              <a:t>1- presence of granulation tissue in a higher amount than the devitalized tissue</a:t>
            </a:r>
          </a:p>
          <a:p>
            <a:r>
              <a:rPr lang="en-US" sz="2400" b="1" dirty="0">
                <a:solidFill>
                  <a:srgbClr val="002060"/>
                </a:solidFill>
              </a:rPr>
              <a:t>2- inability to control pain</a:t>
            </a:r>
          </a:p>
          <a:p>
            <a:r>
              <a:rPr lang="en-US" sz="2400" b="1" dirty="0">
                <a:solidFill>
                  <a:srgbClr val="002060"/>
                </a:solidFill>
              </a:rPr>
              <a:t>3- patients with poor perfusion</a:t>
            </a:r>
          </a:p>
        </p:txBody>
      </p:sp>
      <p:sp>
        <p:nvSpPr>
          <p:cNvPr id="4" name="Title 3"/>
          <p:cNvSpPr>
            <a:spLocks noGrp="1"/>
          </p:cNvSpPr>
          <p:nvPr>
            <p:ph type="title"/>
          </p:nvPr>
        </p:nvSpPr>
        <p:spPr>
          <a:xfrm>
            <a:off x="473337" y="795431"/>
            <a:ext cx="9050518" cy="945498"/>
          </a:xfrm>
        </p:spPr>
        <p:txBody>
          <a:bodyPr>
            <a:normAutofit fontScale="90000"/>
          </a:bodyPr>
          <a:lstStyle/>
          <a:p>
            <a:r>
              <a:rPr lang="en-US" dirty="0"/>
              <a:t>Mechanical Debridement</a:t>
            </a:r>
            <a:br>
              <a:rPr lang="en-US" b="0" dirty="0"/>
            </a:br>
            <a:br>
              <a:rPr lang="en-US" dirty="0"/>
            </a:br>
            <a:endParaRPr lang="en-US" dirty="0"/>
          </a:p>
        </p:txBody>
      </p:sp>
    </p:spTree>
    <p:extLst>
      <p:ext uri="{BB962C8B-B14F-4D97-AF65-F5344CB8AC3E}">
        <p14:creationId xmlns:p14="http://schemas.microsoft.com/office/powerpoint/2010/main" val="26121652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78</a:t>
            </a:fld>
            <a:endParaRPr lang="ru-RU" dirty="0"/>
          </a:p>
        </p:txBody>
      </p:sp>
      <p:sp>
        <p:nvSpPr>
          <p:cNvPr id="5" name="Content Placeholder 4"/>
          <p:cNvSpPr>
            <a:spLocks noGrp="1"/>
          </p:cNvSpPr>
          <p:nvPr>
            <p:ph idx="1"/>
          </p:nvPr>
        </p:nvSpPr>
        <p:spPr/>
        <p:txBody>
          <a:bodyPr>
            <a:normAutofit/>
          </a:bodyPr>
          <a:lstStyle/>
          <a:p>
            <a:r>
              <a:rPr lang="en-US" sz="2000" b="1" dirty="0">
                <a:solidFill>
                  <a:schemeClr val="tx2">
                    <a:lumMod val="50000"/>
                  </a:schemeClr>
                </a:solidFill>
              </a:rPr>
              <a:t>this is a type of debridement where devitalized tissue (slough, necrotic, or eschar) in the presence of underlying infection is removed using sharp instruments such as a scalpel, curettes, scissors, or other sharp instruments</a:t>
            </a:r>
          </a:p>
          <a:p>
            <a:r>
              <a:rPr lang="en-US" sz="2000" b="1" dirty="0">
                <a:solidFill>
                  <a:schemeClr val="tx2">
                    <a:lumMod val="50000"/>
                  </a:schemeClr>
                </a:solidFill>
              </a:rPr>
              <a:t>Sharp-instrument debridement can be combined with all the other methods of debridement during the perioperative period.</a:t>
            </a:r>
          </a:p>
          <a:p>
            <a:r>
              <a:rPr lang="en-US" sz="2000" dirty="0">
                <a:ln w="0"/>
                <a:solidFill>
                  <a:schemeClr val="accent1"/>
                </a:solidFill>
                <a:effectLst>
                  <a:outerShdw blurRad="38100" dist="25400" dir="5400000" algn="ctr" rotWithShape="0">
                    <a:srgbClr val="6E747A">
                      <a:alpha val="43000"/>
                    </a:srgbClr>
                  </a:outerShdw>
                </a:effectLst>
              </a:rPr>
              <a:t>Disadvantages of surgical debridement : </a:t>
            </a:r>
          </a:p>
          <a:p>
            <a:r>
              <a:rPr lang="en-US" sz="2000" b="1" dirty="0">
                <a:solidFill>
                  <a:schemeClr val="tx2">
                    <a:lumMod val="50000"/>
                  </a:schemeClr>
                </a:solidFill>
              </a:rPr>
              <a:t> bleeding and possible general complications from the anesthesia.</a:t>
            </a:r>
          </a:p>
          <a:p>
            <a:r>
              <a:rPr lang="en-US" sz="2000" dirty="0">
                <a:ln w="0"/>
                <a:solidFill>
                  <a:schemeClr val="accent1"/>
                </a:solidFill>
                <a:effectLst>
                  <a:outerShdw blurRad="38100" dist="25400" dir="5400000" algn="ctr" rotWithShape="0">
                    <a:srgbClr val="6E747A">
                      <a:alpha val="43000"/>
                    </a:srgbClr>
                  </a:outerShdw>
                </a:effectLst>
              </a:rPr>
              <a:t>Contraindicated : </a:t>
            </a:r>
          </a:p>
          <a:p>
            <a:r>
              <a:rPr lang="en-US" sz="2000" b="1" dirty="0">
                <a:solidFill>
                  <a:schemeClr val="tx2">
                    <a:lumMod val="50000"/>
                  </a:schemeClr>
                </a:solidFill>
              </a:rPr>
              <a:t> in patients with an intact eschar and no clinical evidence of an underlying infection</a:t>
            </a:r>
          </a:p>
        </p:txBody>
      </p:sp>
      <p:sp>
        <p:nvSpPr>
          <p:cNvPr id="4" name="Title 3"/>
          <p:cNvSpPr>
            <a:spLocks noGrp="1"/>
          </p:cNvSpPr>
          <p:nvPr>
            <p:ph type="title"/>
          </p:nvPr>
        </p:nvSpPr>
        <p:spPr>
          <a:xfrm>
            <a:off x="838200" y="509386"/>
            <a:ext cx="9050518" cy="945498"/>
          </a:xfrm>
        </p:spPr>
        <p:txBody>
          <a:bodyPr>
            <a:normAutofit fontScale="90000"/>
          </a:bodyPr>
          <a:lstStyle/>
          <a:p>
            <a:r>
              <a:rPr lang="en-US" dirty="0"/>
              <a:t>Surgical Debridement with Sharp Instruments</a:t>
            </a:r>
            <a:br>
              <a:rPr lang="en-US" b="0" dirty="0"/>
            </a:br>
            <a:br>
              <a:rPr lang="en-US" dirty="0"/>
            </a:br>
            <a:endParaRPr lang="en-US" dirty="0"/>
          </a:p>
        </p:txBody>
      </p:sp>
    </p:spTree>
    <p:extLst>
      <p:ext uri="{BB962C8B-B14F-4D97-AF65-F5344CB8AC3E}">
        <p14:creationId xmlns:p14="http://schemas.microsoft.com/office/powerpoint/2010/main" val="4159957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79</a:t>
            </a:fld>
            <a:endParaRPr lang="ru-RU" dirty="0"/>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070016" y="0"/>
            <a:ext cx="3932238" cy="307975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797" y="3685190"/>
            <a:ext cx="4122777" cy="297442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9535" y="-7411"/>
            <a:ext cx="4109544" cy="308694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232" y="3636580"/>
            <a:ext cx="4237087" cy="3221420"/>
          </a:xfrm>
          <a:prstGeom prst="rect">
            <a:avLst/>
          </a:prstGeom>
        </p:spPr>
      </p:pic>
      <p:sp>
        <p:nvSpPr>
          <p:cNvPr id="12" name="Notched Right Arrow 11"/>
          <p:cNvSpPr/>
          <p:nvPr/>
        </p:nvSpPr>
        <p:spPr>
          <a:xfrm>
            <a:off x="6104882" y="4797973"/>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
        <p:nvSpPr>
          <p:cNvPr id="13" name="Notched Right Arrow 12"/>
          <p:cNvSpPr/>
          <p:nvPr/>
        </p:nvSpPr>
        <p:spPr>
          <a:xfrm>
            <a:off x="994620" y="4625867"/>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
        <p:nvSpPr>
          <p:cNvPr id="14" name="Notched Right Arrow 13"/>
          <p:cNvSpPr/>
          <p:nvPr/>
        </p:nvSpPr>
        <p:spPr>
          <a:xfrm>
            <a:off x="6052574" y="1262791"/>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677093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4579" name="Content Placeholder 2"/>
          <p:cNvSpPr>
            <a:spLocks noGrp="1" noChangeArrowheads="1"/>
          </p:cNvSpPr>
          <p:nvPr>
            <p:ph idx="1"/>
          </p:nvPr>
        </p:nvSpPr>
        <p:spPr>
          <a:xfrm>
            <a:off x="554038" y="2093913"/>
            <a:ext cx="9963150" cy="4068762"/>
          </a:xfrm>
        </p:spPr>
        <p:txBody>
          <a:bodyPr/>
          <a:lstStyle/>
          <a:p>
            <a:pPr lvl="1" eaLnBrk="1" hangingPunct="1">
              <a:lnSpc>
                <a:spcPct val="80000"/>
              </a:lnSpc>
            </a:pPr>
            <a:endParaRPr lang="en-US" altLang="en-US" sz="2400" b="1"/>
          </a:p>
          <a:p>
            <a:pPr lvl="1" eaLnBrk="1" hangingPunct="1">
              <a:lnSpc>
                <a:spcPct val="80000"/>
              </a:lnSpc>
            </a:pPr>
            <a:r>
              <a:rPr lang="en-US" altLang="en-US" sz="2400" b="1"/>
              <a:t>Involves deep soft tissues (eg, fascia and/or muscle) </a:t>
            </a:r>
          </a:p>
          <a:p>
            <a:pPr lvl="1" eaLnBrk="1" hangingPunct="1">
              <a:lnSpc>
                <a:spcPct val="80000"/>
              </a:lnSpc>
            </a:pPr>
            <a:endParaRPr lang="en-US" altLang="en-US" sz="2400" b="1"/>
          </a:p>
          <a:p>
            <a:pPr lvl="1" eaLnBrk="1" hangingPunct="1">
              <a:lnSpc>
                <a:spcPct val="80000"/>
              </a:lnSpc>
            </a:pPr>
            <a:r>
              <a:rPr lang="en-US" altLang="en-US" sz="2400" b="1"/>
              <a:t>At least 1 of the following: </a:t>
            </a:r>
          </a:p>
          <a:p>
            <a:pPr lvl="2" eaLnBrk="1" hangingPunct="1">
              <a:lnSpc>
                <a:spcPct val="80000"/>
              </a:lnSpc>
            </a:pPr>
            <a:r>
              <a:rPr lang="en-US" altLang="en-US" sz="2000" b="1">
                <a:solidFill>
                  <a:srgbClr val="FF0000"/>
                </a:solidFill>
              </a:rPr>
              <a:t>Purulent drainage </a:t>
            </a:r>
            <a:r>
              <a:rPr lang="en-US" altLang="en-US" sz="2000" b="1"/>
              <a:t>is present from the</a:t>
            </a:r>
            <a:r>
              <a:rPr lang="en-US" altLang="en-US" sz="2000" b="1">
                <a:solidFill>
                  <a:srgbClr val="FF0000"/>
                </a:solidFill>
              </a:rPr>
              <a:t> deep incision </a:t>
            </a:r>
            <a:r>
              <a:rPr lang="en-US" altLang="en-US" sz="2000" b="1"/>
              <a:t>but </a:t>
            </a:r>
            <a:r>
              <a:rPr lang="en-US" altLang="en-US" sz="2000" b="1">
                <a:solidFill>
                  <a:srgbClr val="FF0000"/>
                </a:solidFill>
              </a:rPr>
              <a:t>without organ/space </a:t>
            </a:r>
            <a:r>
              <a:rPr lang="en-US" altLang="en-US" sz="2000" b="1"/>
              <a:t>involvement. </a:t>
            </a:r>
          </a:p>
          <a:p>
            <a:pPr lvl="2" eaLnBrk="1" hangingPunct="1">
              <a:lnSpc>
                <a:spcPct val="80000"/>
              </a:lnSpc>
            </a:pPr>
            <a:r>
              <a:rPr lang="en-US" altLang="en-US" sz="2000" b="1">
                <a:solidFill>
                  <a:srgbClr val="FF0000"/>
                </a:solidFill>
              </a:rPr>
              <a:t>Fascial dehiscence </a:t>
            </a:r>
            <a:r>
              <a:rPr lang="en-US" altLang="en-US" sz="2000" b="1"/>
              <a:t>or fascia is deliberately separated by the surgeon because of signs of inflammation. </a:t>
            </a:r>
          </a:p>
          <a:p>
            <a:pPr lvl="2" eaLnBrk="1" hangingPunct="1">
              <a:lnSpc>
                <a:spcPct val="80000"/>
              </a:lnSpc>
            </a:pPr>
            <a:r>
              <a:rPr lang="en-US" altLang="en-US" sz="2000" b="1">
                <a:solidFill>
                  <a:srgbClr val="FF0000"/>
                </a:solidFill>
              </a:rPr>
              <a:t>A deep abscess is identified </a:t>
            </a:r>
            <a:r>
              <a:rPr lang="en-US" altLang="en-US" sz="2000" b="1"/>
              <a:t>by direct examination or during reoperation, by histopathology, or by radiologic examination</a:t>
            </a:r>
            <a:r>
              <a:rPr lang="en-US" altLang="en-US" b="1"/>
              <a:t>. </a:t>
            </a:r>
          </a:p>
          <a:p>
            <a:pPr lvl="2" eaLnBrk="1" hangingPunct="1">
              <a:lnSpc>
                <a:spcPct val="80000"/>
              </a:lnSpc>
            </a:pPr>
            <a:r>
              <a:rPr lang="en-US" altLang="en-US" sz="2000" b="1"/>
              <a:t>patient has at least one of the following signs or symptoms: </a:t>
            </a:r>
            <a:r>
              <a:rPr lang="en-US" altLang="en-US" sz="2000" b="1">
                <a:solidFill>
                  <a:srgbClr val="FF0000"/>
                </a:solidFill>
              </a:rPr>
              <a:t>fever (&gt;38°C); localized pain or tenderness.</a:t>
            </a:r>
          </a:p>
        </p:txBody>
      </p:sp>
      <p:sp>
        <p:nvSpPr>
          <p:cNvPr id="24580" name="Slide Number Placeholder 21"/>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C0F90681-87BC-4E68-A106-EDD038BAE872}" type="slidenum">
              <a:rPr lang="ar-SA" altLang="en-US" smtClean="0">
                <a:solidFill>
                  <a:schemeClr val="bg1"/>
                </a:solidFill>
              </a:rPr>
              <a:pPr fontAlgn="base">
                <a:spcBef>
                  <a:spcPct val="0"/>
                </a:spcBef>
                <a:spcAft>
                  <a:spcPct val="0"/>
                </a:spcAft>
                <a:buClrTx/>
                <a:buSzTx/>
                <a:buFontTx/>
                <a:buNone/>
              </a:pPr>
              <a:t>8</a:t>
            </a:fld>
            <a:endParaRPr lang="en-US" altLang="en-US">
              <a:solidFill>
                <a:schemeClr val="bg1"/>
              </a:solidFill>
            </a:endParaRPr>
          </a:p>
        </p:txBody>
      </p:sp>
    </p:spTree>
    <p:extLst>
      <p:ext uri="{BB962C8B-B14F-4D97-AF65-F5344CB8AC3E}">
        <p14:creationId xmlns:p14="http://schemas.microsoft.com/office/powerpoint/2010/main" val="34656495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80</a:t>
            </a:fld>
            <a:endParaRPr lang="ru-RU" dirty="0"/>
          </a:p>
        </p:txBody>
      </p:sp>
      <p:sp>
        <p:nvSpPr>
          <p:cNvPr id="4" name="Content Placeholder 3"/>
          <p:cNvSpPr>
            <a:spLocks noGrp="1"/>
          </p:cNvSpPr>
          <p:nvPr>
            <p:ph idx="4294967295"/>
          </p:nvPr>
        </p:nvSpPr>
        <p:spPr>
          <a:xfrm>
            <a:off x="0" y="1825625"/>
            <a:ext cx="10515600" cy="4351338"/>
          </a:xfrm>
        </p:spPr>
        <p:txBody>
          <a:bodyPr>
            <a:normAutofit/>
          </a:bodyPr>
          <a:lstStyle/>
          <a:p>
            <a:r>
              <a:rPr lang="en-US" dirty="0">
                <a:solidFill>
                  <a:schemeClr val="tx2">
                    <a:lumMod val="50000"/>
                  </a:schemeClr>
                </a:solidFill>
              </a:rPr>
              <a:t>Start debriding from the base of the wound (The reason for starting from base of the wound is that because the blood from upper margins fall into base and give false impression of red bleeding tissue)</a:t>
            </a:r>
          </a:p>
          <a:p>
            <a:r>
              <a:rPr lang="en-US" dirty="0">
                <a:solidFill>
                  <a:schemeClr val="tx2">
                    <a:lumMod val="50000"/>
                  </a:schemeClr>
                </a:solidFill>
              </a:rPr>
              <a:t>Debride tissues until red bleeding margins are seen</a:t>
            </a:r>
          </a:p>
          <a:p>
            <a:r>
              <a:rPr lang="en-US" dirty="0">
                <a:solidFill>
                  <a:schemeClr val="tx2">
                    <a:lumMod val="50000"/>
                  </a:schemeClr>
                </a:solidFill>
              </a:rPr>
              <a:t> Irrigate the area with normal saline and bactericidal agent such as hydrogen peroxide </a:t>
            </a:r>
          </a:p>
          <a:p>
            <a:r>
              <a:rPr lang="en-US" dirty="0">
                <a:solidFill>
                  <a:schemeClr val="tx2">
                    <a:lumMod val="50000"/>
                  </a:schemeClr>
                </a:solidFill>
              </a:rPr>
              <a:t>Dry the area with clean sponge and do dressing</a:t>
            </a:r>
          </a:p>
        </p:txBody>
      </p:sp>
    </p:spTree>
    <p:extLst>
      <p:ext uri="{BB962C8B-B14F-4D97-AF65-F5344CB8AC3E}">
        <p14:creationId xmlns:p14="http://schemas.microsoft.com/office/powerpoint/2010/main" val="723247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81</a:t>
            </a:fld>
            <a:endParaRPr lang="ru-RU" dirty="0"/>
          </a:p>
        </p:txBody>
      </p:sp>
      <p:sp>
        <p:nvSpPr>
          <p:cNvPr id="4" name="Content Placeholder 3"/>
          <p:cNvSpPr>
            <a:spLocks noGrp="1"/>
          </p:cNvSpPr>
          <p:nvPr>
            <p:ph idx="1"/>
          </p:nvPr>
        </p:nvSpPr>
        <p:spPr/>
        <p:txBody>
          <a:bodyPr>
            <a:normAutofit/>
          </a:bodyPr>
          <a:lstStyle/>
          <a:p>
            <a:r>
              <a:rPr lang="en-US" sz="3200" dirty="0"/>
              <a:t>The open wound often is allowed to heal by secondary intention, with dressings being changed twice a day.</a:t>
            </a:r>
          </a:p>
          <a:p>
            <a:pPr marL="0" indent="0">
              <a:buNone/>
            </a:pPr>
            <a:endParaRPr lang="en-US" sz="3600" dirty="0"/>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4559818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a:extLst>
              <a:ext uri="{FF2B5EF4-FFF2-40B4-BE49-F238E27FC236}">
                <a16:creationId xmlns:a16="http://schemas.microsoft.com/office/drawing/2014/main" id="{7DB7D9BE-F606-EC41-A875-9CEAFC70C0DD}"/>
              </a:ext>
            </a:extLst>
          </p:cNvPr>
          <p:cNvSpPr>
            <a:spLocks noGrp="1"/>
          </p:cNvSpPr>
          <p:nvPr>
            <p:ph type="ftr" sz="quarter" idx="11"/>
          </p:nvPr>
        </p:nvSpPr>
        <p:spPr>
          <a:xfrm>
            <a:off x="4179913" y="3063876"/>
            <a:ext cx="3086100" cy="365125"/>
          </a:xfrm>
        </p:spPr>
        <p:txBody>
          <a:bodyPr/>
          <a:lstStyle/>
          <a:p>
            <a:r>
              <a:rPr lang="en-US" sz="4800" b="1" i="1" u="sng" dirty="0"/>
              <a:t>Antibiotic</a:t>
            </a:r>
            <a:endParaRPr lang="ru-RU" sz="4800" b="1" i="1" u="sng" dirty="0"/>
          </a:p>
        </p:txBody>
      </p:sp>
      <p:sp>
        <p:nvSpPr>
          <p:cNvPr id="3" name="عنصر نائب لرقم الشريحة 2">
            <a:extLst>
              <a:ext uri="{FF2B5EF4-FFF2-40B4-BE49-F238E27FC236}">
                <a16:creationId xmlns:a16="http://schemas.microsoft.com/office/drawing/2014/main" id="{BFD04927-A293-894E-83B1-E897C95A9524}"/>
              </a:ext>
            </a:extLst>
          </p:cNvPr>
          <p:cNvSpPr>
            <a:spLocks noGrp="1"/>
          </p:cNvSpPr>
          <p:nvPr>
            <p:ph type="sldNum" sz="quarter" idx="12"/>
          </p:nvPr>
        </p:nvSpPr>
        <p:spPr/>
        <p:txBody>
          <a:bodyPr/>
          <a:lstStyle/>
          <a:p>
            <a:fld id="{D495E168-DA5E-4888-8D8A-92B118324C14}" type="slidenum">
              <a:rPr lang="ru-RU" smtClean="0"/>
              <a:t>82</a:t>
            </a:fld>
            <a:endParaRPr lang="ru-RU" dirty="0"/>
          </a:p>
        </p:txBody>
      </p:sp>
    </p:spTree>
    <p:extLst>
      <p:ext uri="{BB962C8B-B14F-4D97-AF65-F5344CB8AC3E}">
        <p14:creationId xmlns:p14="http://schemas.microsoft.com/office/powerpoint/2010/main" val="22866327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a:extLst>
              <a:ext uri="{FF2B5EF4-FFF2-40B4-BE49-F238E27FC236}">
                <a16:creationId xmlns:a16="http://schemas.microsoft.com/office/drawing/2014/main" id="{1DFFE41F-4503-6641-8471-8EA808AD6FB1}"/>
              </a:ext>
            </a:extLst>
          </p:cNvPr>
          <p:cNvSpPr>
            <a:spLocks noGrp="1"/>
          </p:cNvSpPr>
          <p:nvPr>
            <p:ph type="ftr" sz="quarter" idx="11"/>
          </p:nvPr>
        </p:nvSpPr>
        <p:spPr/>
        <p:txBody>
          <a:bodyPr/>
          <a:lstStyle/>
          <a:p>
            <a:r>
              <a:rPr lang="en-US"/>
              <a:t>ADD A FOOTER</a:t>
            </a:r>
            <a:endParaRPr lang="ru-RU" dirty="0"/>
          </a:p>
        </p:txBody>
      </p:sp>
      <p:sp>
        <p:nvSpPr>
          <p:cNvPr id="3" name="عنصر نائب لرقم الشريحة 2">
            <a:extLst>
              <a:ext uri="{FF2B5EF4-FFF2-40B4-BE49-F238E27FC236}">
                <a16:creationId xmlns:a16="http://schemas.microsoft.com/office/drawing/2014/main" id="{2A8B2393-4875-EE4D-ADFF-9B41C9591CC5}"/>
              </a:ext>
            </a:extLst>
          </p:cNvPr>
          <p:cNvSpPr>
            <a:spLocks noGrp="1"/>
          </p:cNvSpPr>
          <p:nvPr>
            <p:ph type="sldNum" sz="quarter" idx="12"/>
          </p:nvPr>
        </p:nvSpPr>
        <p:spPr/>
        <p:txBody>
          <a:bodyPr/>
          <a:lstStyle/>
          <a:p>
            <a:fld id="{D495E168-DA5E-4888-8D8A-92B118324C14}" type="slidenum">
              <a:rPr lang="ru-RU" smtClean="0"/>
              <a:t>83</a:t>
            </a:fld>
            <a:endParaRPr lang="ru-RU" dirty="0"/>
          </a:p>
        </p:txBody>
      </p:sp>
      <p:pic>
        <p:nvPicPr>
          <p:cNvPr id="4" name="صورة 4">
            <a:extLst>
              <a:ext uri="{FF2B5EF4-FFF2-40B4-BE49-F238E27FC236}">
                <a16:creationId xmlns:a16="http://schemas.microsoft.com/office/drawing/2014/main" id="{B567BA8F-184F-D846-9B40-23B1FEE26155}"/>
              </a:ext>
            </a:extLst>
          </p:cNvPr>
          <p:cNvPicPr>
            <a:picLocks noChangeAspect="1"/>
          </p:cNvPicPr>
          <p:nvPr/>
        </p:nvPicPr>
        <p:blipFill>
          <a:blip r:embed="rId2"/>
          <a:stretch>
            <a:fillRect/>
          </a:stretch>
        </p:blipFill>
        <p:spPr>
          <a:xfrm>
            <a:off x="2038440" y="293884"/>
            <a:ext cx="6015766" cy="4940045"/>
          </a:xfrm>
          <a:prstGeom prst="rect">
            <a:avLst/>
          </a:prstGeom>
        </p:spPr>
      </p:pic>
      <p:pic>
        <p:nvPicPr>
          <p:cNvPr id="5" name="صورة 5">
            <a:extLst>
              <a:ext uri="{FF2B5EF4-FFF2-40B4-BE49-F238E27FC236}">
                <a16:creationId xmlns:a16="http://schemas.microsoft.com/office/drawing/2014/main" id="{27072757-ACCE-2C47-A89A-456A1419F037}"/>
              </a:ext>
            </a:extLst>
          </p:cNvPr>
          <p:cNvPicPr>
            <a:picLocks noChangeAspect="1"/>
          </p:cNvPicPr>
          <p:nvPr/>
        </p:nvPicPr>
        <p:blipFill>
          <a:blip r:embed="rId3"/>
          <a:stretch>
            <a:fillRect/>
          </a:stretch>
        </p:blipFill>
        <p:spPr>
          <a:xfrm>
            <a:off x="8054206" y="4274679"/>
            <a:ext cx="2359794" cy="2361858"/>
          </a:xfrm>
          <a:prstGeom prst="rect">
            <a:avLst/>
          </a:prstGeom>
        </p:spPr>
      </p:pic>
    </p:spTree>
    <p:extLst>
      <p:ext uri="{BB962C8B-B14F-4D97-AF65-F5344CB8AC3E}">
        <p14:creationId xmlns:p14="http://schemas.microsoft.com/office/powerpoint/2010/main" val="24816595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84</a:t>
            </a:fld>
            <a:endParaRPr lang="ru-RU" dirty="0"/>
          </a:p>
        </p:txBody>
      </p:sp>
      <p:sp>
        <p:nvSpPr>
          <p:cNvPr id="7" name="Rectangle 6"/>
          <p:cNvSpPr/>
          <p:nvPr/>
        </p:nvSpPr>
        <p:spPr>
          <a:xfrm>
            <a:off x="935420" y="203114"/>
            <a:ext cx="9301655" cy="8679299"/>
          </a:xfrm>
          <a:prstGeom prst="rect">
            <a:avLst/>
          </a:prstGeom>
        </p:spPr>
        <p:txBody>
          <a:bodyPr wrap="square">
            <a:spAutoFit/>
          </a:bodyPr>
          <a:lstStyle/>
          <a:p>
            <a:r>
              <a:rPr lang="en-US" b="1" u="sng" dirty="0">
                <a:solidFill>
                  <a:schemeClr val="accent3">
                    <a:lumMod val="60000"/>
                    <a:lumOff val="40000"/>
                  </a:schemeClr>
                </a:solidFill>
              </a:rPr>
              <a:t>.</a:t>
            </a:r>
            <a:r>
              <a:rPr lang="en-US" b="1" u="sng" dirty="0" err="1">
                <a:solidFill>
                  <a:schemeClr val="accent3">
                    <a:lumMod val="60000"/>
                    <a:lumOff val="40000"/>
                  </a:schemeClr>
                </a:solidFill>
              </a:rPr>
              <a:t>Penicillins</a:t>
            </a:r>
            <a:r>
              <a:rPr lang="en-US" b="1" u="sng" dirty="0">
                <a:solidFill>
                  <a:schemeClr val="accent3">
                    <a:lumMod val="60000"/>
                    <a:lumOff val="40000"/>
                  </a:schemeClr>
                </a:solidFill>
              </a:rPr>
              <a:t>:</a:t>
            </a:r>
          </a:p>
          <a:p>
            <a:r>
              <a:rPr lang="en-US" dirty="0"/>
              <a:t> - Common agents: Penicillin G, Penicillin V, Ampicillin, Amoxicillin and Methicillin. </a:t>
            </a:r>
          </a:p>
          <a:p>
            <a:pPr marL="285750" indent="-285750">
              <a:buFontTx/>
              <a:buChar char="-"/>
            </a:pPr>
            <a:r>
              <a:rPr lang="en-US" dirty="0"/>
              <a:t>Spectrum: Gm +</a:t>
            </a:r>
            <a:r>
              <a:rPr lang="en-US" dirty="0" err="1"/>
              <a:t>ve</a:t>
            </a:r>
            <a:r>
              <a:rPr lang="en-US" dirty="0"/>
              <a:t> (mainly) e.g. staph &amp; streptococci &amp; Gm-</a:t>
            </a:r>
            <a:r>
              <a:rPr lang="en-US" dirty="0" err="1"/>
              <a:t>ve</a:t>
            </a:r>
            <a:r>
              <a:rPr lang="en-US" dirty="0"/>
              <a:t> bacteria</a:t>
            </a:r>
          </a:p>
          <a:p>
            <a:pPr marL="285750" indent="-285750">
              <a:buFontTx/>
              <a:buChar char="-"/>
            </a:pPr>
            <a:endParaRPr lang="en-US" dirty="0"/>
          </a:p>
          <a:p>
            <a:pPr marL="285750" indent="-285750">
              <a:buFontTx/>
              <a:buChar char="-"/>
            </a:pPr>
            <a:r>
              <a:rPr lang="en-US" b="1" u="sng" dirty="0">
                <a:solidFill>
                  <a:schemeClr val="accent3">
                    <a:lumMod val="60000"/>
                    <a:lumOff val="40000"/>
                  </a:schemeClr>
                </a:solidFill>
              </a:rPr>
              <a:t>.Cephalosporins : </a:t>
            </a:r>
          </a:p>
          <a:p>
            <a:pPr marL="285750" indent="-285750">
              <a:buFontTx/>
              <a:buChar char="-"/>
            </a:pPr>
            <a:r>
              <a:rPr lang="en-US" dirty="0"/>
              <a:t>-1</a:t>
            </a:r>
            <a:r>
              <a:rPr lang="en-US" baseline="30000" dirty="0"/>
              <a:t>st</a:t>
            </a:r>
            <a:r>
              <a:rPr lang="en-US" dirty="0"/>
              <a:t> </a:t>
            </a:r>
            <a:r>
              <a:rPr lang="en-US" dirty="0" err="1"/>
              <a:t>Gephalosporins</a:t>
            </a:r>
            <a:r>
              <a:rPr lang="en-US" dirty="0"/>
              <a:t> e.g. </a:t>
            </a:r>
            <a:r>
              <a:rPr lang="en-US" dirty="0" err="1"/>
              <a:t>cephalothin</a:t>
            </a:r>
            <a:r>
              <a:rPr lang="en-US" dirty="0"/>
              <a:t> ) active against </a:t>
            </a:r>
            <a:r>
              <a:rPr lang="en-US" dirty="0" err="1"/>
              <a:t>Gm+ve</a:t>
            </a:r>
            <a:r>
              <a:rPr lang="en-US" dirty="0"/>
              <a:t> bacteria but not MRSA. </a:t>
            </a:r>
          </a:p>
          <a:p>
            <a:pPr marL="285750" indent="-285750">
              <a:buFontTx/>
              <a:buChar char="-"/>
            </a:pPr>
            <a:r>
              <a:rPr lang="en-US" dirty="0"/>
              <a:t>- 2nd generation Cephalosporins e.g. </a:t>
            </a:r>
            <a:r>
              <a:rPr lang="en-US" dirty="0" err="1"/>
              <a:t>cefamandole</a:t>
            </a:r>
            <a:r>
              <a:rPr lang="en-US" dirty="0"/>
              <a:t> ) active against Gm-</a:t>
            </a:r>
            <a:r>
              <a:rPr lang="en-US" dirty="0" err="1"/>
              <a:t>ve</a:t>
            </a:r>
            <a:r>
              <a:rPr lang="en-US" dirty="0"/>
              <a:t> but less active against Gm +</a:t>
            </a:r>
            <a:r>
              <a:rPr lang="en-US" dirty="0" err="1"/>
              <a:t>ve</a:t>
            </a:r>
            <a:r>
              <a:rPr lang="en-US" dirty="0"/>
              <a:t>.</a:t>
            </a:r>
          </a:p>
          <a:p>
            <a:pPr marL="285750" indent="-285750">
              <a:buFontTx/>
              <a:buChar char="-"/>
            </a:pPr>
            <a:r>
              <a:rPr lang="en-US" dirty="0"/>
              <a:t> - 3'd generation </a:t>
            </a:r>
            <a:r>
              <a:rPr lang="en-US" dirty="0" err="1"/>
              <a:t>Cephatosporins</a:t>
            </a:r>
            <a:r>
              <a:rPr lang="en-US" dirty="0"/>
              <a:t>: very effective against Gm-</a:t>
            </a:r>
            <a:r>
              <a:rPr lang="en-US" dirty="0" err="1"/>
              <a:t>ve</a:t>
            </a:r>
            <a:r>
              <a:rPr lang="en-US" dirty="0"/>
              <a:t> but less against </a:t>
            </a:r>
            <a:r>
              <a:rPr lang="en-US" dirty="0" err="1"/>
              <a:t>Gm+ve</a:t>
            </a:r>
            <a:r>
              <a:rPr lang="en-US" dirty="0"/>
              <a:t> infection. </a:t>
            </a:r>
          </a:p>
          <a:p>
            <a:pPr marL="285750" indent="-285750">
              <a:buFontTx/>
              <a:buChar char="-"/>
            </a:pPr>
            <a:r>
              <a:rPr lang="en-US" dirty="0"/>
              <a:t>- Some agents in 2nd and 3'd generations are effective against anaerobes</a:t>
            </a:r>
          </a:p>
          <a:p>
            <a:endParaRPr lang="en-US" dirty="0"/>
          </a:p>
          <a:p>
            <a:pPr marL="285750" indent="-285750">
              <a:buFontTx/>
              <a:buChar char="-"/>
            </a:pPr>
            <a:r>
              <a:rPr lang="en-US" b="1" u="sng" dirty="0">
                <a:solidFill>
                  <a:schemeClr val="accent3">
                    <a:lumMod val="60000"/>
                    <a:lumOff val="40000"/>
                  </a:schemeClr>
                </a:solidFill>
              </a:rPr>
              <a:t> Aminoglycosides:</a:t>
            </a:r>
          </a:p>
          <a:p>
            <a:pPr marL="285750" indent="-285750">
              <a:buFontTx/>
              <a:buChar char="-"/>
            </a:pPr>
            <a:r>
              <a:rPr lang="en-US" dirty="0"/>
              <a:t> - Mode of action: interferes with bacterial protein synthesis. </a:t>
            </a:r>
          </a:p>
          <a:p>
            <a:pPr marL="285750" indent="-285750">
              <a:buFontTx/>
              <a:buChar char="-"/>
            </a:pPr>
            <a:r>
              <a:rPr lang="en-US" dirty="0"/>
              <a:t>- Common agents: Gentamycin, Tobramycin &amp; Amikacin. </a:t>
            </a:r>
          </a:p>
          <a:p>
            <a:pPr marL="285750" indent="-285750">
              <a:buFontTx/>
              <a:buChar char="-"/>
            </a:pPr>
            <a:r>
              <a:rPr lang="en-US" dirty="0"/>
              <a:t>- Spectrum: Gm-</a:t>
            </a:r>
            <a:r>
              <a:rPr lang="en-US" dirty="0" err="1"/>
              <a:t>ve</a:t>
            </a:r>
            <a:r>
              <a:rPr lang="en-US" dirty="0"/>
              <a:t> aerobic organisms (mainly) with little activity against </a:t>
            </a:r>
            <a:r>
              <a:rPr lang="en-US" dirty="0" err="1"/>
              <a:t>Gm+ve</a:t>
            </a:r>
            <a:r>
              <a:rPr lang="en-US" dirty="0"/>
              <a:t> and anaerobic organisms. </a:t>
            </a:r>
          </a:p>
          <a:p>
            <a:pPr marL="285750" indent="-285750">
              <a:buFontTx/>
              <a:buChar char="-"/>
            </a:pPr>
            <a:endParaRPr lang="en-US" dirty="0"/>
          </a:p>
          <a:p>
            <a:pPr marL="285750" indent="-285750">
              <a:buFontTx/>
              <a:buChar char="-"/>
            </a:pPr>
            <a:r>
              <a:rPr lang="en-US" dirty="0"/>
              <a:t> </a:t>
            </a:r>
            <a:r>
              <a:rPr lang="en-US" b="1" u="sng" dirty="0">
                <a:solidFill>
                  <a:schemeClr val="accent3">
                    <a:lumMod val="60000"/>
                    <a:lumOff val="40000"/>
                  </a:schemeClr>
                </a:solidFill>
              </a:rPr>
              <a:t>Quinolones</a:t>
            </a:r>
            <a:r>
              <a:rPr lang="en-US" dirty="0"/>
              <a:t>: </a:t>
            </a:r>
          </a:p>
          <a:p>
            <a:pPr marL="285750" indent="-285750">
              <a:buFontTx/>
              <a:buChar char="-"/>
            </a:pPr>
            <a:r>
              <a:rPr lang="en-US" dirty="0"/>
              <a:t>- Common agents: </a:t>
            </a:r>
            <a:r>
              <a:rPr lang="en-US" dirty="0" err="1"/>
              <a:t>Naldixic</a:t>
            </a:r>
            <a:r>
              <a:rPr lang="en-US" dirty="0"/>
              <a:t> Acid, </a:t>
            </a:r>
            <a:r>
              <a:rPr lang="en-US" dirty="0" err="1"/>
              <a:t>Norfloxacin</a:t>
            </a:r>
            <a:r>
              <a:rPr lang="en-US" dirty="0"/>
              <a:t> &amp; Ciprofloxacin (</a:t>
            </a:r>
            <a:r>
              <a:rPr lang="en-US" dirty="0" err="1"/>
              <a:t>fluroquinolone</a:t>
            </a:r>
            <a:r>
              <a:rPr lang="en-US" dirty="0"/>
              <a:t>).</a:t>
            </a:r>
          </a:p>
          <a:p>
            <a:r>
              <a:rPr lang="en-US" dirty="0"/>
              <a:t> - Spectrum: Gm-</a:t>
            </a:r>
            <a:r>
              <a:rPr lang="en-US" dirty="0" err="1"/>
              <a:t>ve</a:t>
            </a:r>
            <a:r>
              <a:rPr lang="en-US" dirty="0"/>
              <a:t> aerobic bacteria</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1097745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85</a:t>
            </a:fld>
            <a:endParaRPr lang="ru-RU" dirty="0"/>
          </a:p>
        </p:txBody>
      </p:sp>
      <p:sp>
        <p:nvSpPr>
          <p:cNvPr id="4" name="Rectangle 3"/>
          <p:cNvSpPr/>
          <p:nvPr/>
        </p:nvSpPr>
        <p:spPr>
          <a:xfrm>
            <a:off x="210207" y="420415"/>
            <a:ext cx="9743090" cy="5632311"/>
          </a:xfrm>
          <a:prstGeom prst="rect">
            <a:avLst/>
          </a:prstGeom>
        </p:spPr>
        <p:txBody>
          <a:bodyPr wrap="square">
            <a:spAutoFit/>
          </a:bodyPr>
          <a:lstStyle/>
          <a:p>
            <a:r>
              <a:rPr lang="en-US" sz="2000" b="1" u="sng" dirty="0" err="1">
                <a:solidFill>
                  <a:schemeClr val="accent3">
                    <a:lumMod val="60000"/>
                    <a:lumOff val="40000"/>
                  </a:schemeClr>
                </a:solidFill>
              </a:rPr>
              <a:t>Glycopeptides</a:t>
            </a:r>
            <a:r>
              <a:rPr lang="en-US" sz="2000" b="1" u="sng" dirty="0">
                <a:solidFill>
                  <a:schemeClr val="accent3">
                    <a:lumMod val="60000"/>
                    <a:lumOff val="40000"/>
                  </a:schemeClr>
                </a:solidFill>
              </a:rPr>
              <a:t>: </a:t>
            </a:r>
          </a:p>
          <a:p>
            <a:pPr marL="285750" indent="-285750">
              <a:buFontTx/>
              <a:buChar char="-"/>
            </a:pPr>
            <a:r>
              <a:rPr lang="en-US" sz="2000" dirty="0"/>
              <a:t>Mode of action: interferes with bacterial cell wall synthesis. </a:t>
            </a:r>
          </a:p>
          <a:p>
            <a:pPr marL="285750" indent="-285750">
              <a:buFontTx/>
              <a:buChar char="-"/>
            </a:pPr>
            <a:r>
              <a:rPr lang="en-US" sz="2000" dirty="0"/>
              <a:t>- </a:t>
            </a:r>
            <a:r>
              <a:rPr lang="en-US" sz="2000" dirty="0" err="1"/>
              <a:t>Gommon</a:t>
            </a:r>
            <a:r>
              <a:rPr lang="en-US" sz="2000" dirty="0"/>
              <a:t> agents: Vancomycin</a:t>
            </a:r>
          </a:p>
          <a:p>
            <a:pPr marL="285750" indent="-285750">
              <a:buFontTx/>
              <a:buChar char="-"/>
            </a:pPr>
            <a:endParaRPr lang="en-US" sz="2000" dirty="0"/>
          </a:p>
          <a:p>
            <a:pPr marL="285750" indent="-285750">
              <a:buFontTx/>
              <a:buChar char="-"/>
            </a:pPr>
            <a:r>
              <a:rPr lang="en-US" sz="2000" dirty="0"/>
              <a:t> </a:t>
            </a:r>
            <a:r>
              <a:rPr lang="en-US" sz="2000" b="1" u="sng" dirty="0">
                <a:solidFill>
                  <a:schemeClr val="accent3">
                    <a:lumMod val="60000"/>
                    <a:lumOff val="40000"/>
                  </a:schemeClr>
                </a:solidFill>
              </a:rPr>
              <a:t>Tetracycline &amp; </a:t>
            </a:r>
            <a:r>
              <a:rPr lang="en-US" sz="2000" b="1" u="sng" dirty="0" err="1">
                <a:solidFill>
                  <a:schemeClr val="accent3">
                    <a:lumMod val="60000"/>
                    <a:lumOff val="40000"/>
                  </a:schemeClr>
                </a:solidFill>
              </a:rPr>
              <a:t>Ghloramphenicol</a:t>
            </a:r>
            <a:r>
              <a:rPr lang="en-US" sz="2000" dirty="0"/>
              <a:t>:</a:t>
            </a:r>
          </a:p>
          <a:p>
            <a:pPr marL="285750" indent="-285750">
              <a:buFontTx/>
              <a:buChar char="-"/>
            </a:pPr>
            <a:r>
              <a:rPr lang="en-US" sz="2000" dirty="0"/>
              <a:t> - More active against anaerobic organisms. </a:t>
            </a:r>
          </a:p>
          <a:p>
            <a:pPr marL="285750" indent="-285750">
              <a:buFontTx/>
              <a:buChar char="-"/>
            </a:pPr>
            <a:r>
              <a:rPr lang="en-US" sz="2000" dirty="0"/>
              <a:t>- Their use in surgical patients has been replaced by more effective drugs.</a:t>
            </a:r>
          </a:p>
          <a:p>
            <a:pPr marL="285750" indent="-285750">
              <a:buFontTx/>
              <a:buChar char="-"/>
            </a:pPr>
            <a:r>
              <a:rPr lang="en-US" sz="2000" dirty="0"/>
              <a:t> </a:t>
            </a:r>
            <a:r>
              <a:rPr lang="en-US" sz="2000" b="1" u="sng" dirty="0">
                <a:solidFill>
                  <a:schemeClr val="accent3">
                    <a:lumMod val="60000"/>
                    <a:lumOff val="40000"/>
                  </a:schemeClr>
                </a:solidFill>
              </a:rPr>
              <a:t>Co-</a:t>
            </a:r>
            <a:r>
              <a:rPr lang="en-US" sz="2000" b="1" u="sng" dirty="0" err="1">
                <a:solidFill>
                  <a:schemeClr val="accent3">
                    <a:lumMod val="60000"/>
                    <a:lumOff val="40000"/>
                  </a:schemeClr>
                </a:solidFill>
              </a:rPr>
              <a:t>trimoxazole</a:t>
            </a:r>
            <a:r>
              <a:rPr lang="en-US" sz="2000" dirty="0"/>
              <a:t>: </a:t>
            </a:r>
          </a:p>
          <a:p>
            <a:pPr marL="285750" indent="-285750">
              <a:buFontTx/>
              <a:buChar char="-"/>
            </a:pPr>
            <a:r>
              <a:rPr lang="en-US" sz="2000" dirty="0"/>
              <a:t>- Effective against a variety of Gm-</a:t>
            </a:r>
            <a:r>
              <a:rPr lang="en-US" sz="2000" dirty="0" err="1"/>
              <a:t>ve</a:t>
            </a:r>
            <a:r>
              <a:rPr lang="en-US" sz="2000" dirty="0"/>
              <a:t> aerobic bacteria &amp; some unusual infections in the immunosuppressed patients as those caused by pneumocystis </a:t>
            </a:r>
            <a:r>
              <a:rPr lang="en-US" sz="2000" dirty="0" err="1"/>
              <a:t>carinii</a:t>
            </a:r>
            <a:r>
              <a:rPr lang="en-US" sz="2000" dirty="0"/>
              <a:t> &amp; </a:t>
            </a:r>
            <a:r>
              <a:rPr lang="en-US" sz="2000" dirty="0" err="1"/>
              <a:t>nocardia</a:t>
            </a:r>
            <a:r>
              <a:rPr lang="en-US" sz="2000" dirty="0"/>
              <a:t> asteroids.</a:t>
            </a:r>
          </a:p>
          <a:p>
            <a:pPr marL="285750" indent="-285750">
              <a:buFontTx/>
              <a:buChar char="-"/>
            </a:pPr>
            <a:r>
              <a:rPr lang="en-US" sz="2000" dirty="0"/>
              <a:t> </a:t>
            </a:r>
            <a:r>
              <a:rPr lang="en-US" sz="2000" b="1" u="sng" dirty="0">
                <a:solidFill>
                  <a:schemeClr val="accent3">
                    <a:lumMod val="60000"/>
                    <a:lumOff val="40000"/>
                  </a:schemeClr>
                </a:solidFill>
              </a:rPr>
              <a:t>Metronidazole</a:t>
            </a:r>
            <a:r>
              <a:rPr lang="en-US" sz="2000" dirty="0"/>
              <a:t>: - Excellent anaerobic activity but no effect against aerobic organisms. </a:t>
            </a:r>
          </a:p>
          <a:p>
            <a:pPr marL="285750" indent="-285750">
              <a:buFontTx/>
              <a:buChar char="-"/>
            </a:pPr>
            <a:r>
              <a:rPr lang="en-US" sz="2000" b="1" u="sng" dirty="0" err="1">
                <a:solidFill>
                  <a:schemeClr val="accent3">
                    <a:lumMod val="60000"/>
                    <a:lumOff val="40000"/>
                  </a:schemeClr>
                </a:solidFill>
              </a:rPr>
              <a:t>Ervthromvcin</a:t>
            </a:r>
            <a:r>
              <a:rPr lang="en-US" sz="2000" b="1" u="sng" dirty="0">
                <a:solidFill>
                  <a:schemeClr val="accent3">
                    <a:lumMod val="60000"/>
                    <a:lumOff val="40000"/>
                  </a:schemeClr>
                </a:solidFill>
              </a:rPr>
              <a:t> (Macrolides): </a:t>
            </a:r>
          </a:p>
          <a:p>
            <a:pPr marL="285750" indent="-285750">
              <a:buFontTx/>
              <a:buChar char="-"/>
            </a:pPr>
            <a:r>
              <a:rPr lang="en-US" sz="2000" dirty="0"/>
              <a:t>- Active mainly against Gm +</a:t>
            </a:r>
            <a:r>
              <a:rPr lang="en-US" sz="2000" dirty="0" err="1"/>
              <a:t>ve</a:t>
            </a:r>
            <a:r>
              <a:rPr lang="en-US" sz="2000" dirty="0"/>
              <a:t> bacteria &amp; is usually used in patients sensitive to B-lactam agents. </a:t>
            </a:r>
          </a:p>
          <a:p>
            <a:pPr marL="285750" indent="-285750">
              <a:buFontTx/>
              <a:buChar char="-"/>
            </a:pPr>
            <a:r>
              <a:rPr lang="en-US" sz="2000" b="1" u="sng" dirty="0" err="1">
                <a:solidFill>
                  <a:schemeClr val="accent3">
                    <a:lumMod val="60000"/>
                    <a:lumOff val="40000"/>
                  </a:schemeClr>
                </a:solidFill>
              </a:rPr>
              <a:t>Glindamycin</a:t>
            </a:r>
            <a:r>
              <a:rPr lang="en-US" sz="2000" b="1" u="sng" dirty="0">
                <a:solidFill>
                  <a:schemeClr val="accent3">
                    <a:lumMod val="60000"/>
                    <a:lumOff val="40000"/>
                  </a:schemeClr>
                </a:solidFill>
              </a:rPr>
              <a:t>: </a:t>
            </a:r>
          </a:p>
          <a:p>
            <a:pPr marL="285750" indent="-285750">
              <a:buFontTx/>
              <a:buChar char="-"/>
            </a:pPr>
            <a:r>
              <a:rPr lang="en-US" sz="2000" dirty="0"/>
              <a:t>- Very effective against anaerobes &amp; has some Gm +</a:t>
            </a:r>
            <a:r>
              <a:rPr lang="en-US" sz="2000" dirty="0" err="1"/>
              <a:t>ve</a:t>
            </a:r>
            <a:r>
              <a:rPr lang="en-US" sz="2000" dirty="0"/>
              <a:t> activity. </a:t>
            </a:r>
          </a:p>
        </p:txBody>
      </p:sp>
    </p:spTree>
    <p:extLst>
      <p:ext uri="{BB962C8B-B14F-4D97-AF65-F5344CB8AC3E}">
        <p14:creationId xmlns:p14="http://schemas.microsoft.com/office/powerpoint/2010/main" val="34093780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a:extLst>
              <a:ext uri="{FF2B5EF4-FFF2-40B4-BE49-F238E27FC236}">
                <a16:creationId xmlns:a16="http://schemas.microsoft.com/office/drawing/2014/main" id="{1FDCF0AC-825A-D746-975D-B7C551FC99F1}"/>
              </a:ext>
            </a:extLst>
          </p:cNvPr>
          <p:cNvSpPr>
            <a:spLocks noGrp="1"/>
          </p:cNvSpPr>
          <p:nvPr>
            <p:ph type="ftr" sz="quarter" idx="11"/>
          </p:nvPr>
        </p:nvSpPr>
        <p:spPr/>
        <p:txBody>
          <a:bodyPr/>
          <a:lstStyle/>
          <a:p>
            <a:r>
              <a:rPr lang="en-US"/>
              <a:t>ADD A FOOTER</a:t>
            </a:r>
            <a:endParaRPr lang="ru-RU" dirty="0"/>
          </a:p>
        </p:txBody>
      </p:sp>
      <p:sp>
        <p:nvSpPr>
          <p:cNvPr id="3" name="عنصر نائب لرقم الشريحة 2">
            <a:extLst>
              <a:ext uri="{FF2B5EF4-FFF2-40B4-BE49-F238E27FC236}">
                <a16:creationId xmlns:a16="http://schemas.microsoft.com/office/drawing/2014/main" id="{57EC58D8-E95B-EC4E-AF6F-79714C44499F}"/>
              </a:ext>
            </a:extLst>
          </p:cNvPr>
          <p:cNvSpPr>
            <a:spLocks noGrp="1"/>
          </p:cNvSpPr>
          <p:nvPr>
            <p:ph type="sldNum" sz="quarter" idx="12"/>
          </p:nvPr>
        </p:nvSpPr>
        <p:spPr/>
        <p:txBody>
          <a:bodyPr/>
          <a:lstStyle/>
          <a:p>
            <a:fld id="{D495E168-DA5E-4888-8D8A-92B118324C14}" type="slidenum">
              <a:rPr lang="ru-RU" smtClean="0"/>
              <a:t>86</a:t>
            </a:fld>
            <a:endParaRPr lang="ru-RU" dirty="0"/>
          </a:p>
        </p:txBody>
      </p:sp>
      <p:pic>
        <p:nvPicPr>
          <p:cNvPr id="4" name="صورة 4">
            <a:extLst>
              <a:ext uri="{FF2B5EF4-FFF2-40B4-BE49-F238E27FC236}">
                <a16:creationId xmlns:a16="http://schemas.microsoft.com/office/drawing/2014/main" id="{F3769ADC-F430-A94C-ACE2-AE722E062F09}"/>
              </a:ext>
            </a:extLst>
          </p:cNvPr>
          <p:cNvPicPr>
            <a:picLocks noChangeAspect="1"/>
          </p:cNvPicPr>
          <p:nvPr/>
        </p:nvPicPr>
        <p:blipFill>
          <a:blip r:embed="rId2"/>
          <a:stretch>
            <a:fillRect/>
          </a:stretch>
        </p:blipFill>
        <p:spPr>
          <a:xfrm>
            <a:off x="1811524" y="808183"/>
            <a:ext cx="8227826" cy="5121983"/>
          </a:xfrm>
          <a:prstGeom prst="rect">
            <a:avLst/>
          </a:prstGeom>
        </p:spPr>
      </p:pic>
    </p:spTree>
    <p:extLst>
      <p:ext uri="{BB962C8B-B14F-4D97-AF65-F5344CB8AC3E}">
        <p14:creationId xmlns:p14="http://schemas.microsoft.com/office/powerpoint/2010/main" val="17543240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87</a:t>
            </a:fld>
            <a:endParaRPr lang="ru-R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96275149"/>
              </p:ext>
            </p:extLst>
          </p:nvPr>
        </p:nvGraphicFramePr>
        <p:xfrm>
          <a:off x="146000" y="1637569"/>
          <a:ext cx="10434918" cy="5779370"/>
        </p:xfrm>
        <a:graphic>
          <a:graphicData uri="http://schemas.openxmlformats.org/drawingml/2006/table">
            <a:tbl>
              <a:tblPr firstRow="1" bandRow="1">
                <a:tableStyleId>{5940675A-B579-460E-94D1-54222C63F5DA}</a:tableStyleId>
              </a:tblPr>
              <a:tblGrid>
                <a:gridCol w="5217459">
                  <a:extLst>
                    <a:ext uri="{9D8B030D-6E8A-4147-A177-3AD203B41FA5}">
                      <a16:colId xmlns:a16="http://schemas.microsoft.com/office/drawing/2014/main" val="20000"/>
                    </a:ext>
                  </a:extLst>
                </a:gridCol>
                <a:gridCol w="5217459">
                  <a:extLst>
                    <a:ext uri="{9D8B030D-6E8A-4147-A177-3AD203B41FA5}">
                      <a16:colId xmlns:a16="http://schemas.microsoft.com/office/drawing/2014/main" val="20001"/>
                    </a:ext>
                  </a:extLst>
                </a:gridCol>
              </a:tblGrid>
              <a:tr h="479283">
                <a:tc>
                  <a:txBody>
                    <a:bodyPr/>
                    <a:lstStyle/>
                    <a:p>
                      <a:r>
                        <a:rPr lang="en-US" dirty="0">
                          <a:solidFill>
                            <a:schemeClr val="accent3"/>
                          </a:solidFill>
                        </a:rPr>
                        <a:t>Antibiotic</a:t>
                      </a:r>
                      <a:r>
                        <a:rPr lang="en-US" baseline="0" dirty="0">
                          <a:solidFill>
                            <a:schemeClr val="accent3"/>
                          </a:solidFill>
                        </a:rPr>
                        <a:t> </a:t>
                      </a:r>
                      <a:r>
                        <a:rPr lang="en-US" dirty="0">
                          <a:solidFill>
                            <a:schemeClr val="accent3"/>
                          </a:solidFill>
                        </a:rPr>
                        <a:t>Class</a:t>
                      </a:r>
                    </a:p>
                  </a:txBody>
                  <a:tcPr/>
                </a:tc>
                <a:tc>
                  <a:txBody>
                    <a:bodyPr/>
                    <a:lstStyle/>
                    <a:p>
                      <a:r>
                        <a:rPr lang="en-US" dirty="0">
                          <a:solidFill>
                            <a:schemeClr val="accent3"/>
                          </a:solidFill>
                        </a:rPr>
                        <a:t>mechanism of</a:t>
                      </a:r>
                      <a:r>
                        <a:rPr lang="en-US" baseline="0" dirty="0">
                          <a:solidFill>
                            <a:schemeClr val="accent3"/>
                          </a:solidFill>
                        </a:rPr>
                        <a:t> action </a:t>
                      </a:r>
                      <a:endParaRPr lang="en-US" dirty="0">
                        <a:solidFill>
                          <a:schemeClr val="accent3"/>
                        </a:solidFill>
                      </a:endParaRPr>
                    </a:p>
                  </a:txBody>
                  <a:tcPr/>
                </a:tc>
                <a:extLst>
                  <a:ext uri="{0D108BD9-81ED-4DB2-BD59-A6C34878D82A}">
                    <a16:rowId xmlns:a16="http://schemas.microsoft.com/office/drawing/2014/main" val="10000"/>
                  </a:ext>
                </a:extLst>
              </a:tr>
              <a:tr h="545207">
                <a:tc>
                  <a:txBody>
                    <a:bodyPr/>
                    <a:lstStyle/>
                    <a:p>
                      <a:r>
                        <a:rPr lang="en-US" dirty="0" err="1"/>
                        <a:t>Penicillins</a:t>
                      </a:r>
                      <a:r>
                        <a:rPr lang="en-US" baseline="0" dirty="0"/>
                        <a:t> </a:t>
                      </a:r>
                      <a:r>
                        <a:rPr lang="en-US" baseline="0" dirty="0">
                          <a:solidFill>
                            <a:schemeClr val="tx2">
                              <a:lumMod val="60000"/>
                              <a:lumOff val="40000"/>
                            </a:schemeClr>
                          </a:solidFill>
                        </a:rPr>
                        <a:t>(Piperacillin)</a:t>
                      </a:r>
                      <a:endParaRPr lang="en-US" dirty="0">
                        <a:solidFill>
                          <a:schemeClr val="tx2">
                            <a:lumMod val="60000"/>
                            <a:lumOff val="40000"/>
                          </a:schemeClr>
                        </a:solidFill>
                      </a:endParaRPr>
                    </a:p>
                  </a:txBody>
                  <a:tcPr/>
                </a:tc>
                <a:tc>
                  <a:txBody>
                    <a:bodyPr/>
                    <a:lstStyle/>
                    <a:p>
                      <a:r>
                        <a:rPr lang="en-US" dirty="0"/>
                        <a:t>Cell wall synthesis inhibitors (bind penicillin-binding protein)</a:t>
                      </a:r>
                    </a:p>
                  </a:txBody>
                  <a:tcPr/>
                </a:tc>
                <a:extLst>
                  <a:ext uri="{0D108BD9-81ED-4DB2-BD59-A6C34878D82A}">
                    <a16:rowId xmlns:a16="http://schemas.microsoft.com/office/drawing/2014/main" val="10001"/>
                  </a:ext>
                </a:extLst>
              </a:tr>
              <a:tr h="545207">
                <a:tc>
                  <a:txBody>
                    <a:bodyPr/>
                    <a:lstStyle/>
                    <a:p>
                      <a:r>
                        <a:rPr lang="en-US" dirty="0"/>
                        <a:t>Penicillin/beta lactamase inhibitor combinations</a:t>
                      </a:r>
                    </a:p>
                    <a:p>
                      <a:r>
                        <a:rPr lang="en-US" dirty="0"/>
                        <a:t>(</a:t>
                      </a:r>
                      <a:r>
                        <a:rPr lang="en-US" dirty="0">
                          <a:solidFill>
                            <a:schemeClr val="tx2">
                              <a:lumMod val="60000"/>
                              <a:lumOff val="40000"/>
                            </a:schemeClr>
                          </a:solidFill>
                        </a:rPr>
                        <a:t>Ampicillin-</a:t>
                      </a:r>
                      <a:r>
                        <a:rPr lang="en-US" dirty="0" err="1">
                          <a:solidFill>
                            <a:schemeClr val="tx2">
                              <a:lumMod val="60000"/>
                              <a:lumOff val="40000"/>
                            </a:schemeClr>
                          </a:solidFill>
                        </a:rPr>
                        <a:t>sulbactam</a:t>
                      </a:r>
                      <a:r>
                        <a:rPr lang="en-US" dirty="0">
                          <a:solidFill>
                            <a:schemeClr val="tx2">
                              <a:lumMod val="60000"/>
                              <a:lumOff val="40000"/>
                            </a:schemeClr>
                          </a:solidFill>
                        </a:rPr>
                        <a:t>)</a:t>
                      </a:r>
                    </a:p>
                  </a:txBody>
                  <a:tcPr/>
                </a:tc>
                <a:tc>
                  <a:txBody>
                    <a:bodyPr/>
                    <a:lstStyle/>
                    <a:p>
                      <a:r>
                        <a:rPr lang="en-US" dirty="0"/>
                        <a:t>Cell wall synthesis inhibitors/beta lactamase inhibitors </a:t>
                      </a:r>
                    </a:p>
                  </a:txBody>
                  <a:tcPr/>
                </a:tc>
                <a:extLst>
                  <a:ext uri="{0D108BD9-81ED-4DB2-BD59-A6C34878D82A}">
                    <a16:rowId xmlns:a16="http://schemas.microsoft.com/office/drawing/2014/main" val="10002"/>
                  </a:ext>
                </a:extLst>
              </a:tr>
              <a:tr h="545207">
                <a:tc>
                  <a:txBody>
                    <a:bodyPr/>
                    <a:lstStyle/>
                    <a:p>
                      <a:r>
                        <a:rPr lang="en-US" dirty="0"/>
                        <a:t>First-generation cephalosporins</a:t>
                      </a:r>
                    </a:p>
                    <a:p>
                      <a:r>
                        <a:rPr lang="en-US" dirty="0"/>
                        <a:t> (</a:t>
                      </a:r>
                      <a:r>
                        <a:rPr lang="en-US" dirty="0">
                          <a:solidFill>
                            <a:schemeClr val="tx2">
                              <a:lumMod val="60000"/>
                              <a:lumOff val="40000"/>
                            </a:schemeClr>
                          </a:solidFill>
                        </a:rPr>
                        <a:t>Cefazolin</a:t>
                      </a:r>
                      <a:r>
                        <a:rPr lang="en-US" dirty="0"/>
                        <a:t>)</a:t>
                      </a:r>
                    </a:p>
                  </a:txBody>
                  <a:tcPr/>
                </a:tc>
                <a:tc>
                  <a:txBody>
                    <a:bodyPr/>
                    <a:lstStyle/>
                    <a:p>
                      <a:r>
                        <a:rPr lang="en-US" dirty="0"/>
                        <a:t>Cell wall synthesis inhibitors (bind penicillin-binding protein)</a:t>
                      </a:r>
                    </a:p>
                  </a:txBody>
                  <a:tcPr/>
                </a:tc>
                <a:extLst>
                  <a:ext uri="{0D108BD9-81ED-4DB2-BD59-A6C34878D82A}">
                    <a16:rowId xmlns:a16="http://schemas.microsoft.com/office/drawing/2014/main" val="10003"/>
                  </a:ext>
                </a:extLst>
              </a:tr>
              <a:tr h="545207">
                <a:tc>
                  <a:txBody>
                    <a:bodyPr/>
                    <a:lstStyle/>
                    <a:p>
                      <a:r>
                        <a:rPr lang="en-US" dirty="0"/>
                        <a:t>Second-generation cephalosporins</a:t>
                      </a:r>
                    </a:p>
                    <a:p>
                      <a:r>
                        <a:rPr lang="en-US" dirty="0" err="1">
                          <a:solidFill>
                            <a:schemeClr val="tx2">
                              <a:lumMod val="60000"/>
                              <a:lumOff val="40000"/>
                            </a:schemeClr>
                          </a:solidFill>
                        </a:rPr>
                        <a:t>Cefoxitin</a:t>
                      </a:r>
                      <a:r>
                        <a:rPr lang="en-US" dirty="0">
                          <a:solidFill>
                            <a:schemeClr val="tx2">
                              <a:lumMod val="60000"/>
                              <a:lumOff val="40000"/>
                            </a:schemeClr>
                          </a:solidFill>
                        </a:rPr>
                        <a:t>,</a:t>
                      </a:r>
                      <a:r>
                        <a:rPr lang="en-US" baseline="0" dirty="0">
                          <a:solidFill>
                            <a:schemeClr val="tx2">
                              <a:lumMod val="60000"/>
                              <a:lumOff val="40000"/>
                            </a:schemeClr>
                          </a:solidFill>
                        </a:rPr>
                        <a:t> </a:t>
                      </a:r>
                      <a:r>
                        <a:rPr lang="en-US" dirty="0" err="1">
                          <a:solidFill>
                            <a:schemeClr val="tx2">
                              <a:lumMod val="60000"/>
                              <a:lumOff val="40000"/>
                            </a:schemeClr>
                          </a:solidFill>
                        </a:rPr>
                        <a:t>Cefotetan</a:t>
                      </a:r>
                      <a:r>
                        <a:rPr lang="en-US" dirty="0">
                          <a:solidFill>
                            <a:schemeClr val="tx2">
                              <a:lumMod val="60000"/>
                              <a:lumOff val="40000"/>
                            </a:schemeClr>
                          </a:solidFill>
                        </a:rPr>
                        <a:t>,</a:t>
                      </a:r>
                      <a:r>
                        <a:rPr lang="en-US" baseline="0" dirty="0">
                          <a:solidFill>
                            <a:schemeClr val="tx2">
                              <a:lumMod val="60000"/>
                              <a:lumOff val="40000"/>
                            </a:schemeClr>
                          </a:solidFill>
                        </a:rPr>
                        <a:t> </a:t>
                      </a:r>
                      <a:r>
                        <a:rPr lang="en-US" dirty="0">
                          <a:solidFill>
                            <a:schemeClr val="tx2">
                              <a:lumMod val="60000"/>
                              <a:lumOff val="40000"/>
                            </a:schemeClr>
                          </a:solidFill>
                        </a:rPr>
                        <a:t>Cefuroxime</a:t>
                      </a:r>
                    </a:p>
                  </a:txBody>
                  <a:tcPr/>
                </a:tc>
                <a:tc>
                  <a:txBody>
                    <a:bodyPr/>
                    <a:lstStyle/>
                    <a:p>
                      <a:r>
                        <a:rPr lang="en-US" dirty="0"/>
                        <a:t>Cell wall synthesis inhibitors (bind penicillin-binding protein) </a:t>
                      </a:r>
                    </a:p>
                  </a:txBody>
                  <a:tcPr/>
                </a:tc>
                <a:extLst>
                  <a:ext uri="{0D108BD9-81ED-4DB2-BD59-A6C34878D82A}">
                    <a16:rowId xmlns:a16="http://schemas.microsoft.com/office/drawing/2014/main" val="10004"/>
                  </a:ext>
                </a:extLst>
              </a:tr>
              <a:tr h="545207">
                <a:tc>
                  <a:txBody>
                    <a:bodyPr/>
                    <a:lstStyle/>
                    <a:p>
                      <a:r>
                        <a:rPr lang="en-US" dirty="0"/>
                        <a:t>Third- and fourth-generation cephalosporins</a:t>
                      </a:r>
                    </a:p>
                    <a:p>
                      <a:r>
                        <a:rPr lang="en-US" dirty="0">
                          <a:solidFill>
                            <a:schemeClr val="tx2">
                              <a:lumMod val="60000"/>
                              <a:lumOff val="40000"/>
                            </a:schemeClr>
                          </a:solidFill>
                        </a:rPr>
                        <a:t>Ceftriaxone,</a:t>
                      </a:r>
                      <a:r>
                        <a:rPr lang="en-US" baseline="0" dirty="0">
                          <a:solidFill>
                            <a:schemeClr val="tx2">
                              <a:lumMod val="60000"/>
                              <a:lumOff val="40000"/>
                            </a:schemeClr>
                          </a:solidFill>
                        </a:rPr>
                        <a:t> </a:t>
                      </a:r>
                      <a:r>
                        <a:rPr lang="en-US" dirty="0">
                          <a:solidFill>
                            <a:schemeClr val="tx2">
                              <a:lumMod val="60000"/>
                              <a:lumOff val="40000"/>
                            </a:schemeClr>
                          </a:solidFill>
                        </a:rPr>
                        <a:t>Ceftazidime,</a:t>
                      </a:r>
                      <a:r>
                        <a:rPr lang="en-US" baseline="0" dirty="0">
                          <a:solidFill>
                            <a:schemeClr val="tx2">
                              <a:lumMod val="60000"/>
                              <a:lumOff val="40000"/>
                            </a:schemeClr>
                          </a:solidFill>
                        </a:rPr>
                        <a:t> </a:t>
                      </a:r>
                      <a:r>
                        <a:rPr lang="en-US" dirty="0">
                          <a:solidFill>
                            <a:schemeClr val="tx2">
                              <a:lumMod val="60000"/>
                              <a:lumOff val="40000"/>
                            </a:schemeClr>
                          </a:solidFill>
                        </a:rPr>
                        <a:t> </a:t>
                      </a:r>
                      <a:r>
                        <a:rPr lang="en-US" dirty="0" err="1">
                          <a:solidFill>
                            <a:schemeClr val="tx2">
                              <a:lumMod val="60000"/>
                              <a:lumOff val="40000"/>
                            </a:schemeClr>
                          </a:solidFill>
                        </a:rPr>
                        <a:t>Cefepime</a:t>
                      </a:r>
                      <a:r>
                        <a:rPr lang="en-US" dirty="0">
                          <a:solidFill>
                            <a:schemeClr val="tx2">
                              <a:lumMod val="60000"/>
                              <a:lumOff val="40000"/>
                            </a:schemeClr>
                          </a:solidFill>
                        </a:rPr>
                        <a:t>, Cefotaxime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Cell wall synthesis inhibitors (bind penicillin-binding protein)</a:t>
                      </a:r>
                    </a:p>
                    <a:p>
                      <a:endParaRPr lang="en-US" dirty="0"/>
                    </a:p>
                  </a:txBody>
                  <a:tcPr/>
                </a:tc>
                <a:extLst>
                  <a:ext uri="{0D108BD9-81ED-4DB2-BD59-A6C34878D82A}">
                    <a16:rowId xmlns:a16="http://schemas.microsoft.com/office/drawing/2014/main" val="10005"/>
                  </a:ext>
                </a:extLst>
              </a:tr>
              <a:tr h="545207">
                <a:tc>
                  <a:txBody>
                    <a:bodyPr/>
                    <a:lstStyle/>
                    <a:p>
                      <a:r>
                        <a:rPr lang="en-US" dirty="0"/>
                        <a:t>Aminoglycosides (</a:t>
                      </a:r>
                      <a:r>
                        <a:rPr lang="en-US" dirty="0">
                          <a:solidFill>
                            <a:schemeClr val="tx2">
                              <a:lumMod val="60000"/>
                              <a:lumOff val="40000"/>
                            </a:schemeClr>
                          </a:solidFill>
                        </a:rPr>
                        <a:t>Gentamicin)</a:t>
                      </a:r>
                    </a:p>
                  </a:txBody>
                  <a:tcPr/>
                </a:tc>
                <a:tc>
                  <a:txBody>
                    <a:bodyPr/>
                    <a:lstStyle/>
                    <a:p>
                      <a:r>
                        <a:rPr lang="en-US" dirty="0"/>
                        <a:t>Alteration of cell membrane, binding and inhibition of 30S ribosomal unit </a:t>
                      </a:r>
                    </a:p>
                  </a:txBody>
                  <a:tcPr/>
                </a:tc>
                <a:extLst>
                  <a:ext uri="{0D108BD9-81ED-4DB2-BD59-A6C34878D82A}">
                    <a16:rowId xmlns:a16="http://schemas.microsoft.com/office/drawing/2014/main" val="10006"/>
                  </a:ext>
                </a:extLst>
              </a:tr>
              <a:tr h="545207">
                <a:tc>
                  <a:txBody>
                    <a:bodyPr/>
                    <a:lstStyle/>
                    <a:p>
                      <a:r>
                        <a:rPr lang="en-US" dirty="0"/>
                        <a:t>Fluoroquinolones </a:t>
                      </a:r>
                      <a:r>
                        <a:rPr lang="en-US" dirty="0">
                          <a:solidFill>
                            <a:schemeClr val="tx2">
                              <a:lumMod val="60000"/>
                              <a:lumOff val="40000"/>
                            </a:schemeClr>
                          </a:solidFill>
                        </a:rPr>
                        <a:t>Ciprofloxacin</a:t>
                      </a:r>
                    </a:p>
                  </a:txBody>
                  <a:tcPr/>
                </a:tc>
                <a:tc>
                  <a:txBody>
                    <a:bodyPr/>
                    <a:lstStyle/>
                    <a:p>
                      <a:r>
                        <a:rPr lang="en-US" dirty="0"/>
                        <a:t>Inhibit topoisomerase II and IV (DNA synthesis inhibition)</a:t>
                      </a:r>
                    </a:p>
                  </a:txBody>
                  <a:tcPr/>
                </a:tc>
                <a:extLst>
                  <a:ext uri="{0D108BD9-81ED-4DB2-BD59-A6C34878D82A}">
                    <a16:rowId xmlns:a16="http://schemas.microsoft.com/office/drawing/2014/main" val="10007"/>
                  </a:ext>
                </a:extLst>
              </a:tr>
              <a:tr h="54520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
        <p:nvSpPr>
          <p:cNvPr id="5" name="Title 4"/>
          <p:cNvSpPr>
            <a:spLocks noGrp="1"/>
          </p:cNvSpPr>
          <p:nvPr>
            <p:ph type="title"/>
          </p:nvPr>
        </p:nvSpPr>
        <p:spPr/>
        <p:txBody>
          <a:bodyPr/>
          <a:lstStyle/>
          <a:p>
            <a:r>
              <a:rPr lang="en-US" dirty="0"/>
              <a:t>Escherichia coli</a:t>
            </a:r>
            <a:r>
              <a:rPr lang="en-US" b="0" dirty="0"/>
              <a:t> </a:t>
            </a:r>
            <a:endParaRPr lang="en-US" dirty="0"/>
          </a:p>
        </p:txBody>
      </p:sp>
    </p:spTree>
    <p:extLst>
      <p:ext uri="{BB962C8B-B14F-4D97-AF65-F5344CB8AC3E}">
        <p14:creationId xmlns:p14="http://schemas.microsoft.com/office/powerpoint/2010/main" val="2743357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49A4-CB86-EA4D-A3E9-AD368A461B8D}"/>
              </a:ext>
            </a:extLst>
          </p:cNvPr>
          <p:cNvSpPr>
            <a:spLocks noGrp="1"/>
          </p:cNvSpPr>
          <p:nvPr>
            <p:ph type="title"/>
          </p:nvPr>
        </p:nvSpPr>
        <p:spPr/>
        <p:txBody>
          <a:bodyPr>
            <a:normAutofit fontScale="90000"/>
          </a:bodyPr>
          <a:lstStyle/>
          <a:p>
            <a:r>
              <a:rPr lang="en-US"/>
              <a:t>MSSA = methicillin-sensitive Staph. aureus)</a:t>
            </a:r>
          </a:p>
        </p:txBody>
      </p:sp>
      <p:sp>
        <p:nvSpPr>
          <p:cNvPr id="3" name="Content Placeholder 2">
            <a:extLst>
              <a:ext uri="{FF2B5EF4-FFF2-40B4-BE49-F238E27FC236}">
                <a16:creationId xmlns:a16="http://schemas.microsoft.com/office/drawing/2014/main" id="{46297CCE-ABF1-2C49-A0A7-F77680391737}"/>
              </a:ext>
            </a:extLst>
          </p:cNvPr>
          <p:cNvSpPr>
            <a:spLocks noGrp="1"/>
          </p:cNvSpPr>
          <p:nvPr>
            <p:ph idx="1"/>
          </p:nvPr>
        </p:nvSpPr>
        <p:spPr/>
        <p:txBody>
          <a:bodyPr>
            <a:normAutofit/>
          </a:bodyPr>
          <a:lstStyle/>
          <a:p>
            <a:r>
              <a:rPr lang="en-US" sz="2800" b="1" dirty="0"/>
              <a:t>Penicillin/beta lactamase inhibitor combinations</a:t>
            </a:r>
            <a:r>
              <a:rPr lang="en-US" sz="2800" dirty="0"/>
              <a:t>  </a:t>
            </a:r>
            <a:endParaRPr lang="en-GB" sz="2800" dirty="0"/>
          </a:p>
          <a:p>
            <a:r>
              <a:rPr lang="en-GB" sz="2800" dirty="0"/>
              <a:t>*</a:t>
            </a:r>
            <a:r>
              <a:rPr lang="en-US" sz="2800" dirty="0">
                <a:solidFill>
                  <a:schemeClr val="accent1"/>
                </a:solidFill>
              </a:rPr>
              <a:t>Ampicillin-</a:t>
            </a:r>
            <a:r>
              <a:rPr lang="en-US" sz="2800" dirty="0" err="1">
                <a:solidFill>
                  <a:schemeClr val="accent1"/>
                </a:solidFill>
              </a:rPr>
              <a:t>sulbactam</a:t>
            </a:r>
            <a:r>
              <a:rPr lang="en-US" sz="2800" dirty="0">
                <a:solidFill>
                  <a:schemeClr val="accent1"/>
                </a:solidFill>
              </a:rPr>
              <a:t> 	</a:t>
            </a:r>
            <a:endParaRPr lang="en-GB" sz="2800" dirty="0">
              <a:solidFill>
                <a:schemeClr val="accent1"/>
              </a:solidFill>
            </a:endParaRPr>
          </a:p>
          <a:p>
            <a:r>
              <a:rPr lang="en-GB" sz="2800" dirty="0">
                <a:solidFill>
                  <a:schemeClr val="accent1"/>
                </a:solidFill>
              </a:rPr>
              <a:t>*</a:t>
            </a:r>
            <a:r>
              <a:rPr lang="en-US" sz="2800" dirty="0" err="1">
                <a:solidFill>
                  <a:schemeClr val="accent1"/>
                </a:solidFill>
              </a:rPr>
              <a:t>Ticarcillin-clavulanate</a:t>
            </a:r>
            <a:r>
              <a:rPr lang="en-US" sz="2800" dirty="0">
                <a:solidFill>
                  <a:schemeClr val="accent1"/>
                </a:solidFill>
              </a:rPr>
              <a:t> </a:t>
            </a:r>
            <a:endParaRPr lang="en-GB" sz="2800" dirty="0">
              <a:solidFill>
                <a:schemeClr val="accent1"/>
              </a:solidFill>
            </a:endParaRPr>
          </a:p>
          <a:p>
            <a:r>
              <a:rPr lang="en-GB" sz="2800" dirty="0">
                <a:solidFill>
                  <a:schemeClr val="accent1"/>
                </a:solidFill>
              </a:rPr>
              <a:t>*</a:t>
            </a:r>
            <a:r>
              <a:rPr lang="en-US" sz="2800" dirty="0">
                <a:solidFill>
                  <a:schemeClr val="accent1"/>
                </a:solidFill>
              </a:rPr>
              <a:t>Piperacillin-</a:t>
            </a:r>
            <a:r>
              <a:rPr lang="en-US" sz="2800" dirty="0" err="1">
                <a:solidFill>
                  <a:schemeClr val="accent1"/>
                </a:solidFill>
              </a:rPr>
              <a:t>tazobactam</a:t>
            </a:r>
            <a:endParaRPr lang="en-GB" sz="2800" dirty="0">
              <a:solidFill>
                <a:schemeClr val="accent1"/>
              </a:solidFill>
            </a:endParaRPr>
          </a:p>
          <a:p>
            <a:r>
              <a:rPr lang="en-US" sz="2800" dirty="0"/>
              <a:t> </a:t>
            </a:r>
            <a:r>
              <a:rPr lang="en-US" sz="2800" b="1" dirty="0"/>
              <a:t>1st – 4th Generation cephalosporins +5th CS</a:t>
            </a:r>
            <a:endParaRPr lang="en-GB" sz="2800" b="1" dirty="0"/>
          </a:p>
          <a:p>
            <a:r>
              <a:rPr lang="en-US" sz="2800" b="1" dirty="0"/>
              <a:t>Fluoroquinolones  (</a:t>
            </a:r>
            <a:r>
              <a:rPr lang="en-US" sz="2800" b="1" dirty="0">
                <a:solidFill>
                  <a:schemeClr val="accent1"/>
                </a:solidFill>
              </a:rPr>
              <a:t>ciprofloxacin</a:t>
            </a:r>
            <a:r>
              <a:rPr lang="en-US" sz="2800" b="1" dirty="0"/>
              <a:t>)</a:t>
            </a:r>
          </a:p>
        </p:txBody>
      </p:sp>
    </p:spTree>
    <p:extLst>
      <p:ext uri="{BB962C8B-B14F-4D97-AF65-F5344CB8AC3E}">
        <p14:creationId xmlns:p14="http://schemas.microsoft.com/office/powerpoint/2010/main" val="10097205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D564-9662-6E49-A88B-AF15E102F55B}"/>
              </a:ext>
            </a:extLst>
          </p:cNvPr>
          <p:cNvSpPr>
            <a:spLocks noGrp="1"/>
          </p:cNvSpPr>
          <p:nvPr>
            <p:ph type="title"/>
          </p:nvPr>
        </p:nvSpPr>
        <p:spPr/>
        <p:txBody>
          <a:bodyPr>
            <a:normAutofit fontScale="90000"/>
          </a:bodyPr>
          <a:lstStyle/>
          <a:p>
            <a:r>
              <a:rPr lang="en-US" dirty="0"/>
              <a:t>MRSA (methicillin-resistant </a:t>
            </a:r>
            <a:r>
              <a:rPr lang="en-US" dirty="0" err="1"/>
              <a:t>Staph.aureus</a:t>
            </a:r>
            <a:r>
              <a:rPr lang="en-US" dirty="0"/>
              <a:t>)	</a:t>
            </a:r>
          </a:p>
        </p:txBody>
      </p:sp>
      <p:sp>
        <p:nvSpPr>
          <p:cNvPr id="3" name="Content Placeholder 2">
            <a:extLst>
              <a:ext uri="{FF2B5EF4-FFF2-40B4-BE49-F238E27FC236}">
                <a16:creationId xmlns:a16="http://schemas.microsoft.com/office/drawing/2014/main" id="{0A1EA48F-20D0-444A-9CDC-C360D9C592B3}"/>
              </a:ext>
            </a:extLst>
          </p:cNvPr>
          <p:cNvSpPr>
            <a:spLocks noGrp="1"/>
          </p:cNvSpPr>
          <p:nvPr>
            <p:ph idx="1"/>
          </p:nvPr>
        </p:nvSpPr>
        <p:spPr/>
        <p:txBody>
          <a:bodyPr>
            <a:normAutofit/>
          </a:bodyPr>
          <a:lstStyle/>
          <a:p>
            <a:pPr marL="0" indent="0">
              <a:buNone/>
            </a:pPr>
            <a:r>
              <a:rPr lang="en-US" sz="3200" dirty="0"/>
              <a:t>	</a:t>
            </a:r>
            <a:endParaRPr lang="en-GB" sz="3200" dirty="0"/>
          </a:p>
          <a:p>
            <a:r>
              <a:rPr lang="en-US" sz="3200" dirty="0" err="1"/>
              <a:t>Glycopeptides</a:t>
            </a:r>
            <a:r>
              <a:rPr lang="en-US" sz="3200" dirty="0"/>
              <a:t>  (</a:t>
            </a:r>
            <a:r>
              <a:rPr lang="en-US" sz="3200" b="1" dirty="0">
                <a:solidFill>
                  <a:schemeClr val="tx2">
                    <a:lumMod val="60000"/>
                    <a:lumOff val="40000"/>
                  </a:schemeClr>
                </a:solidFill>
              </a:rPr>
              <a:t>Vancomycin) </a:t>
            </a:r>
            <a:r>
              <a:rPr lang="en-US" sz="3200" dirty="0"/>
              <a:t>	</a:t>
            </a:r>
            <a:endParaRPr lang="en-GB" sz="3200" dirty="0"/>
          </a:p>
          <a:p>
            <a:r>
              <a:rPr lang="en-US" sz="3200" dirty="0"/>
              <a:t>Daptomycin	</a:t>
            </a:r>
            <a:endParaRPr lang="en-GB" sz="3200" dirty="0"/>
          </a:p>
          <a:p>
            <a:r>
              <a:rPr lang="en-US" sz="3200" dirty="0"/>
              <a:t>Clindamycin	</a:t>
            </a:r>
            <a:endParaRPr lang="en-GB" sz="3200" dirty="0"/>
          </a:p>
        </p:txBody>
      </p:sp>
      <p:pic>
        <p:nvPicPr>
          <p:cNvPr id="4" name="Picture 4">
            <a:extLst>
              <a:ext uri="{FF2B5EF4-FFF2-40B4-BE49-F238E27FC236}">
                <a16:creationId xmlns:a16="http://schemas.microsoft.com/office/drawing/2014/main" id="{66461753-6A5E-1142-BC04-21F263C08638}"/>
              </a:ext>
            </a:extLst>
          </p:cNvPr>
          <p:cNvPicPr>
            <a:picLocks noChangeAspect="1"/>
          </p:cNvPicPr>
          <p:nvPr/>
        </p:nvPicPr>
        <p:blipFill>
          <a:blip r:embed="rId3"/>
          <a:stretch>
            <a:fillRect/>
          </a:stretch>
        </p:blipFill>
        <p:spPr>
          <a:xfrm>
            <a:off x="8573857" y="2101500"/>
            <a:ext cx="2629721" cy="3550439"/>
          </a:xfrm>
          <a:prstGeom prst="ellipse">
            <a:avLst/>
          </a:prstGeom>
          <a:ln>
            <a:noFill/>
          </a:ln>
          <a:effectLst>
            <a:softEdge rad="112500"/>
          </a:effectLst>
        </p:spPr>
      </p:pic>
    </p:spTree>
    <p:extLst>
      <p:ext uri="{BB962C8B-B14F-4D97-AF65-F5344CB8AC3E}">
        <p14:creationId xmlns:p14="http://schemas.microsoft.com/office/powerpoint/2010/main" val="225210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Title 2"/>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143000" y="965200"/>
            <a:ext cx="8775700" cy="711200"/>
          </a:xfrm>
        </p:spPr>
      </p:pic>
      <p:pic>
        <p:nvPicPr>
          <p:cNvPr id="266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2711450"/>
            <a:ext cx="47752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1682750"/>
            <a:ext cx="41021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452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05EA-16BB-1E4C-8C1E-A372E2AE047E}"/>
              </a:ext>
            </a:extLst>
          </p:cNvPr>
          <p:cNvSpPr>
            <a:spLocks noGrp="1"/>
          </p:cNvSpPr>
          <p:nvPr>
            <p:ph type="title"/>
          </p:nvPr>
        </p:nvSpPr>
        <p:spPr/>
        <p:txBody>
          <a:bodyPr/>
          <a:lstStyle/>
          <a:p>
            <a:r>
              <a:rPr lang="en-US"/>
              <a:t>Strep. Pyogenes</a:t>
            </a:r>
          </a:p>
        </p:txBody>
      </p:sp>
      <p:sp>
        <p:nvSpPr>
          <p:cNvPr id="3" name="Content Placeholder 2">
            <a:extLst>
              <a:ext uri="{FF2B5EF4-FFF2-40B4-BE49-F238E27FC236}">
                <a16:creationId xmlns:a16="http://schemas.microsoft.com/office/drawing/2014/main" id="{CFC6C74C-4EA3-B343-B898-37C1227D4276}"/>
              </a:ext>
            </a:extLst>
          </p:cNvPr>
          <p:cNvSpPr>
            <a:spLocks noGrp="1"/>
          </p:cNvSpPr>
          <p:nvPr>
            <p:ph idx="1"/>
          </p:nvPr>
        </p:nvSpPr>
        <p:spPr/>
        <p:txBody>
          <a:bodyPr>
            <a:normAutofit/>
          </a:bodyPr>
          <a:lstStyle/>
          <a:p>
            <a:pPr marL="0" indent="0">
              <a:buNone/>
            </a:pPr>
            <a:r>
              <a:rPr lang="en-US" sz="3200" dirty="0" err="1"/>
              <a:t>Penicillins</a:t>
            </a:r>
            <a:r>
              <a:rPr lang="en-US" sz="3200" dirty="0"/>
              <a:t>:  (</a:t>
            </a:r>
            <a:r>
              <a:rPr lang="en-US" sz="3200" dirty="0">
                <a:solidFill>
                  <a:schemeClr val="tx2">
                    <a:lumMod val="60000"/>
                    <a:lumOff val="40000"/>
                  </a:schemeClr>
                </a:solidFill>
              </a:rPr>
              <a:t>Penicillin G, </a:t>
            </a:r>
            <a:r>
              <a:rPr lang="en-US" sz="3200" dirty="0" err="1">
                <a:solidFill>
                  <a:schemeClr val="tx2">
                    <a:lumMod val="60000"/>
                    <a:lumOff val="40000"/>
                  </a:schemeClr>
                </a:solidFill>
              </a:rPr>
              <a:t>Nafcillin</a:t>
            </a:r>
            <a:r>
              <a:rPr lang="en-US" sz="3200" dirty="0">
                <a:solidFill>
                  <a:schemeClr val="tx2">
                    <a:lumMod val="60000"/>
                    <a:lumOff val="40000"/>
                  </a:schemeClr>
                </a:solidFill>
              </a:rPr>
              <a:t>, Piperacillin</a:t>
            </a:r>
            <a:r>
              <a:rPr lang="en-US" sz="3200" dirty="0"/>
              <a:t>)</a:t>
            </a:r>
            <a:endParaRPr lang="en-GB" sz="3200" dirty="0"/>
          </a:p>
          <a:p>
            <a:pPr marL="0" indent="0">
              <a:buNone/>
            </a:pPr>
            <a:r>
              <a:rPr lang="en-US" sz="3200" dirty="0"/>
              <a:t>1st CS (</a:t>
            </a:r>
            <a:r>
              <a:rPr lang="en-US" sz="3200" dirty="0" err="1">
                <a:solidFill>
                  <a:schemeClr val="tx2">
                    <a:lumMod val="60000"/>
                    <a:lumOff val="40000"/>
                  </a:schemeClr>
                </a:solidFill>
              </a:rPr>
              <a:t>cephazolin</a:t>
            </a:r>
            <a:r>
              <a:rPr lang="en-US" sz="3200" dirty="0"/>
              <a:t>)	</a:t>
            </a:r>
            <a:endParaRPr lang="en-GB" sz="3200" dirty="0"/>
          </a:p>
          <a:p>
            <a:pPr marL="0" indent="0">
              <a:buNone/>
            </a:pPr>
            <a:r>
              <a:rPr lang="en-US" sz="3200" dirty="0"/>
              <a:t>2nd CS (</a:t>
            </a:r>
            <a:r>
              <a:rPr lang="en-US" sz="3200" dirty="0" err="1">
                <a:solidFill>
                  <a:schemeClr val="tx2">
                    <a:lumMod val="60000"/>
                    <a:lumOff val="40000"/>
                  </a:schemeClr>
                </a:solidFill>
              </a:rPr>
              <a:t>cefoxitin</a:t>
            </a:r>
            <a:r>
              <a:rPr lang="en-US" sz="3200" dirty="0"/>
              <a:t>)	</a:t>
            </a:r>
            <a:endParaRPr lang="en-GB" sz="3200" dirty="0"/>
          </a:p>
          <a:p>
            <a:pPr marL="0" indent="0">
              <a:buNone/>
            </a:pPr>
            <a:r>
              <a:rPr lang="en-US" sz="3200" dirty="0"/>
              <a:t>3rd (</a:t>
            </a:r>
            <a:r>
              <a:rPr lang="en-US" sz="3200" dirty="0">
                <a:solidFill>
                  <a:schemeClr val="tx2">
                    <a:lumMod val="60000"/>
                    <a:lumOff val="40000"/>
                  </a:schemeClr>
                </a:solidFill>
              </a:rPr>
              <a:t>ceftriaxone</a:t>
            </a:r>
            <a:r>
              <a:rPr lang="en-US" sz="3200" dirty="0"/>
              <a:t>)	</a:t>
            </a:r>
            <a:endParaRPr lang="en-GB" sz="3200" dirty="0"/>
          </a:p>
          <a:p>
            <a:pPr marL="0" indent="0">
              <a:buNone/>
            </a:pPr>
            <a:r>
              <a:rPr lang="en-US" sz="3200" dirty="0" err="1"/>
              <a:t>Tetracyclines</a:t>
            </a:r>
            <a:r>
              <a:rPr lang="en-US" sz="3200" dirty="0"/>
              <a:t>  (</a:t>
            </a:r>
            <a:r>
              <a:rPr lang="en-US" sz="3200" dirty="0" err="1">
                <a:solidFill>
                  <a:schemeClr val="tx2">
                    <a:lumMod val="60000"/>
                    <a:lumOff val="40000"/>
                  </a:schemeClr>
                </a:solidFill>
              </a:rPr>
              <a:t>Monocycline</a:t>
            </a:r>
            <a:r>
              <a:rPr lang="en-US" sz="3200" dirty="0">
                <a:solidFill>
                  <a:schemeClr val="tx2">
                    <a:lumMod val="60000"/>
                    <a:lumOff val="40000"/>
                  </a:schemeClr>
                </a:solidFill>
              </a:rPr>
              <a:t>, Doxycycline</a:t>
            </a:r>
            <a:r>
              <a:rPr lang="en-US" sz="3200" dirty="0"/>
              <a:t>)</a:t>
            </a:r>
          </a:p>
        </p:txBody>
      </p:sp>
      <p:pic>
        <p:nvPicPr>
          <p:cNvPr id="4" name="Picture 4">
            <a:extLst>
              <a:ext uri="{FF2B5EF4-FFF2-40B4-BE49-F238E27FC236}">
                <a16:creationId xmlns:a16="http://schemas.microsoft.com/office/drawing/2014/main" id="{5EF4C94F-5F08-B84E-B31C-C9B78F08558F}"/>
              </a:ext>
            </a:extLst>
          </p:cNvPr>
          <p:cNvPicPr>
            <a:picLocks noChangeAspect="1"/>
          </p:cNvPicPr>
          <p:nvPr/>
        </p:nvPicPr>
        <p:blipFill>
          <a:blip r:embed="rId3"/>
          <a:stretch>
            <a:fillRect/>
          </a:stretch>
        </p:blipFill>
        <p:spPr>
          <a:xfrm>
            <a:off x="8671308" y="2364162"/>
            <a:ext cx="3257444" cy="3274264"/>
          </a:xfrm>
          <a:prstGeom prst="ellipse">
            <a:avLst/>
          </a:prstGeom>
          <a:ln>
            <a:noFill/>
          </a:ln>
          <a:effectLst>
            <a:softEdge rad="112500"/>
          </a:effectLst>
        </p:spPr>
      </p:pic>
    </p:spTree>
    <p:extLst>
      <p:ext uri="{BB962C8B-B14F-4D97-AF65-F5344CB8AC3E}">
        <p14:creationId xmlns:p14="http://schemas.microsoft.com/office/powerpoint/2010/main" val="37019163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91</a:t>
            </a:fld>
            <a:endParaRPr lang="ru-RU" dirty="0"/>
          </a:p>
        </p:txBody>
      </p:sp>
      <p:sp>
        <p:nvSpPr>
          <p:cNvPr id="4" name="Content Placeholder 3"/>
          <p:cNvSpPr>
            <a:spLocks noGrp="1"/>
          </p:cNvSpPr>
          <p:nvPr>
            <p:ph idx="1"/>
          </p:nvPr>
        </p:nvSpPr>
        <p:spPr/>
        <p:txBody>
          <a:bodyPr>
            <a:normAutofit/>
          </a:bodyPr>
          <a:lstStyle/>
          <a:p>
            <a:r>
              <a:rPr lang="en-US" sz="3600" dirty="0"/>
              <a:t>Vancomycin</a:t>
            </a:r>
          </a:p>
          <a:p>
            <a:r>
              <a:rPr lang="en-US" sz="3600" dirty="0" err="1"/>
              <a:t>Ceftaroline</a:t>
            </a:r>
            <a:r>
              <a:rPr lang="en-US" sz="3600" dirty="0"/>
              <a:t> </a:t>
            </a:r>
          </a:p>
          <a:p>
            <a:r>
              <a:rPr lang="en-US" sz="3600" dirty="0"/>
              <a:t>Ciprofloxacin</a:t>
            </a:r>
          </a:p>
          <a:p>
            <a:r>
              <a:rPr lang="en-US" sz="3600" dirty="0"/>
              <a:t>Piperacillin-</a:t>
            </a:r>
            <a:r>
              <a:rPr lang="en-US" sz="3600" dirty="0" err="1"/>
              <a:t>tazobactam</a:t>
            </a:r>
            <a:endParaRPr lang="en-US" sz="3600" dirty="0"/>
          </a:p>
        </p:txBody>
      </p:sp>
      <p:sp>
        <p:nvSpPr>
          <p:cNvPr id="5" name="Title 4"/>
          <p:cNvSpPr>
            <a:spLocks noGrp="1"/>
          </p:cNvSpPr>
          <p:nvPr>
            <p:ph type="title"/>
          </p:nvPr>
        </p:nvSpPr>
        <p:spPr/>
        <p:txBody>
          <a:bodyPr/>
          <a:lstStyle/>
          <a:p>
            <a:r>
              <a:rPr lang="en-US" dirty="0"/>
              <a:t>staph epidermidis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413" y="1920985"/>
            <a:ext cx="4953000" cy="3800475"/>
          </a:xfrm>
          <a:prstGeom prst="ellipse">
            <a:avLst/>
          </a:prstGeom>
          <a:ln>
            <a:noFill/>
          </a:ln>
          <a:effectLst>
            <a:softEdge rad="112500"/>
          </a:effectLst>
        </p:spPr>
      </p:pic>
    </p:spTree>
    <p:extLst>
      <p:ext uri="{BB962C8B-B14F-4D97-AF65-F5344CB8AC3E}">
        <p14:creationId xmlns:p14="http://schemas.microsoft.com/office/powerpoint/2010/main" val="19592858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92</a:t>
            </a:fld>
            <a:endParaRPr lang="ru-RU" dirty="0"/>
          </a:p>
        </p:txBody>
      </p:sp>
      <p:sp>
        <p:nvSpPr>
          <p:cNvPr id="4" name="Content Placeholder 3"/>
          <p:cNvSpPr>
            <a:spLocks noGrp="1"/>
          </p:cNvSpPr>
          <p:nvPr>
            <p:ph idx="1"/>
          </p:nvPr>
        </p:nvSpPr>
        <p:spPr/>
        <p:txBody>
          <a:bodyPr>
            <a:normAutofit/>
          </a:bodyPr>
          <a:lstStyle/>
          <a:p>
            <a:r>
              <a:rPr lang="en-US" sz="3600" dirty="0"/>
              <a:t>Vancomycin </a:t>
            </a:r>
          </a:p>
          <a:p>
            <a:r>
              <a:rPr lang="en-US" sz="3600" dirty="0"/>
              <a:t>Gentamicin </a:t>
            </a:r>
          </a:p>
        </p:txBody>
      </p:sp>
      <p:sp>
        <p:nvSpPr>
          <p:cNvPr id="5" name="Title 4"/>
          <p:cNvSpPr>
            <a:spLocks noGrp="1"/>
          </p:cNvSpPr>
          <p:nvPr>
            <p:ph type="title"/>
          </p:nvPr>
        </p:nvSpPr>
        <p:spPr/>
        <p:txBody>
          <a:bodyPr/>
          <a:lstStyle/>
          <a:p>
            <a:r>
              <a:rPr lang="en-US" dirty="0"/>
              <a:t>ENTEROCOCCUS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4488" y="2035285"/>
            <a:ext cx="4762500" cy="3571875"/>
          </a:xfrm>
          <a:prstGeom prst="ellipse">
            <a:avLst/>
          </a:prstGeom>
          <a:ln>
            <a:noFill/>
          </a:ln>
          <a:effectLst>
            <a:softEdge rad="112500"/>
          </a:effectLst>
        </p:spPr>
      </p:pic>
    </p:spTree>
    <p:extLst>
      <p:ext uri="{BB962C8B-B14F-4D97-AF65-F5344CB8AC3E}">
        <p14:creationId xmlns:p14="http://schemas.microsoft.com/office/powerpoint/2010/main" val="27096816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93</a:t>
            </a:fld>
            <a:endParaRPr lang="ru-RU" dirty="0"/>
          </a:p>
        </p:txBody>
      </p:sp>
      <p:sp>
        <p:nvSpPr>
          <p:cNvPr id="4" name="Content Placeholder 3"/>
          <p:cNvSpPr>
            <a:spLocks noGrp="1"/>
          </p:cNvSpPr>
          <p:nvPr>
            <p:ph idx="1"/>
          </p:nvPr>
        </p:nvSpPr>
        <p:spPr/>
        <p:txBody>
          <a:bodyPr>
            <a:normAutofit/>
          </a:bodyPr>
          <a:lstStyle/>
          <a:p>
            <a:r>
              <a:rPr lang="en-US" sz="3600" dirty="0"/>
              <a:t>Piperacillin </a:t>
            </a:r>
          </a:p>
          <a:p>
            <a:r>
              <a:rPr lang="en-US" sz="3600" dirty="0"/>
              <a:t>Piperacillin-</a:t>
            </a:r>
            <a:r>
              <a:rPr lang="en-US" sz="3600" dirty="0" err="1"/>
              <a:t>tazobactam</a:t>
            </a:r>
            <a:endParaRPr lang="en-US" sz="3600" dirty="0"/>
          </a:p>
          <a:p>
            <a:r>
              <a:rPr lang="en-US" sz="3600" dirty="0"/>
              <a:t>Ceftazidime</a:t>
            </a:r>
          </a:p>
          <a:p>
            <a:r>
              <a:rPr lang="en-US" sz="3600" dirty="0" err="1"/>
              <a:t>Cefepime</a:t>
            </a:r>
            <a:r>
              <a:rPr lang="en-US" sz="3600" dirty="0"/>
              <a:t> </a:t>
            </a:r>
          </a:p>
          <a:p>
            <a:r>
              <a:rPr lang="en-US" sz="3600" dirty="0"/>
              <a:t>Gentamicin</a:t>
            </a:r>
          </a:p>
          <a:p>
            <a:r>
              <a:rPr lang="en-US" sz="3600" dirty="0"/>
              <a:t>Ciprofloxacin</a:t>
            </a:r>
          </a:p>
        </p:txBody>
      </p:sp>
      <p:sp>
        <p:nvSpPr>
          <p:cNvPr id="5" name="Title 4"/>
          <p:cNvSpPr>
            <a:spLocks noGrp="1"/>
          </p:cNvSpPr>
          <p:nvPr>
            <p:ph type="title"/>
          </p:nvPr>
        </p:nvSpPr>
        <p:spPr/>
        <p:txBody>
          <a:bodyPr/>
          <a:lstStyle/>
          <a:p>
            <a:r>
              <a:rPr lang="en-US" dirty="0"/>
              <a:t>pseudomonas aeruginosa</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847" y="1786859"/>
            <a:ext cx="4266337" cy="4428870"/>
          </a:xfrm>
          <a:prstGeom prst="ellipse">
            <a:avLst/>
          </a:prstGeom>
          <a:ln>
            <a:noFill/>
          </a:ln>
          <a:effectLst>
            <a:softEdge rad="112500"/>
          </a:effectLst>
        </p:spPr>
      </p:pic>
    </p:spTree>
    <p:extLst>
      <p:ext uri="{BB962C8B-B14F-4D97-AF65-F5344CB8AC3E}">
        <p14:creationId xmlns:p14="http://schemas.microsoft.com/office/powerpoint/2010/main" val="39374187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8FE5-19DD-AB48-B76D-A14D7EF0FC4B}"/>
              </a:ext>
            </a:extLst>
          </p:cNvPr>
          <p:cNvSpPr>
            <a:spLocks noGrp="1"/>
          </p:cNvSpPr>
          <p:nvPr>
            <p:ph type="title"/>
          </p:nvPr>
        </p:nvSpPr>
        <p:spPr/>
        <p:txBody>
          <a:bodyPr/>
          <a:lstStyle/>
          <a:p>
            <a:r>
              <a:rPr lang="en-US"/>
              <a:t>When to stop? </a:t>
            </a:r>
          </a:p>
        </p:txBody>
      </p:sp>
      <p:sp>
        <p:nvSpPr>
          <p:cNvPr id="3" name="Content Placeholder 2">
            <a:extLst>
              <a:ext uri="{FF2B5EF4-FFF2-40B4-BE49-F238E27FC236}">
                <a16:creationId xmlns:a16="http://schemas.microsoft.com/office/drawing/2014/main" id="{80BA4F17-E4E8-9A4A-9B0F-EF856531D5F2}"/>
              </a:ext>
            </a:extLst>
          </p:cNvPr>
          <p:cNvSpPr>
            <a:spLocks noGrp="1"/>
          </p:cNvSpPr>
          <p:nvPr>
            <p:ph idx="1"/>
          </p:nvPr>
        </p:nvSpPr>
        <p:spPr/>
        <p:txBody>
          <a:bodyPr>
            <a:normAutofit/>
          </a:bodyPr>
          <a:lstStyle/>
          <a:p>
            <a:r>
              <a:rPr lang="en-US" sz="3600" dirty="0"/>
              <a:t>	When complete assurance that </a:t>
            </a:r>
            <a:r>
              <a:rPr lang="en-US" sz="3600" b="1" dirty="0"/>
              <a:t>infection has been eradicated</a:t>
            </a:r>
            <a:r>
              <a:rPr lang="en-US" sz="3600" dirty="0"/>
              <a:t> 	</a:t>
            </a:r>
            <a:endParaRPr lang="en-GB" sz="3600" dirty="0"/>
          </a:p>
          <a:p>
            <a:r>
              <a:rPr lang="en-US" sz="3600" dirty="0"/>
              <a:t>	</a:t>
            </a:r>
            <a:r>
              <a:rPr lang="en-GB" sz="3600" dirty="0"/>
              <a:t>Normal</a:t>
            </a:r>
            <a:r>
              <a:rPr lang="en-US" sz="3600" dirty="0"/>
              <a:t>  </a:t>
            </a:r>
            <a:r>
              <a:rPr lang="en-US" sz="3600" b="1" dirty="0"/>
              <a:t>WBC</a:t>
            </a:r>
            <a:r>
              <a:rPr lang="en-GB" sz="3600" dirty="0"/>
              <a:t> count</a:t>
            </a:r>
          </a:p>
          <a:p>
            <a:r>
              <a:rPr lang="en-US" sz="3600" dirty="0"/>
              <a:t>	No more  of </a:t>
            </a:r>
            <a:r>
              <a:rPr lang="en-US" sz="3600" b="1" dirty="0"/>
              <a:t>bands of PMNs</a:t>
            </a:r>
            <a:endParaRPr lang="en-GB" sz="3600" b="1" dirty="0"/>
          </a:p>
          <a:p>
            <a:r>
              <a:rPr lang="en-US" sz="3600" dirty="0"/>
              <a:t>	No </a:t>
            </a:r>
            <a:r>
              <a:rPr lang="en-US" sz="3600" b="1" dirty="0"/>
              <a:t>fever</a:t>
            </a:r>
            <a:r>
              <a:rPr lang="en-US" sz="3600" dirty="0"/>
              <a:t> (&lt;38°C) </a:t>
            </a:r>
          </a:p>
        </p:txBody>
      </p:sp>
    </p:spTree>
    <p:extLst>
      <p:ext uri="{BB962C8B-B14F-4D97-AF65-F5344CB8AC3E}">
        <p14:creationId xmlns:p14="http://schemas.microsoft.com/office/powerpoint/2010/main" val="4695943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95</a:t>
            </a:fld>
            <a:endParaRPr lang="ru-RU" dirty="0"/>
          </a:p>
        </p:txBody>
      </p:sp>
      <p:graphicFrame>
        <p:nvGraphicFramePr>
          <p:cNvPr id="6" name="Diagram 5"/>
          <p:cNvGraphicFramePr/>
          <p:nvPr>
            <p:extLst>
              <p:ext uri="{D42A27DB-BD31-4B8C-83A1-F6EECF244321}">
                <p14:modId xmlns:p14="http://schemas.microsoft.com/office/powerpoint/2010/main" val="3684439232"/>
              </p:ext>
            </p:extLst>
          </p:nvPr>
        </p:nvGraphicFramePr>
        <p:xfrm>
          <a:off x="812290" y="94593"/>
          <a:ext cx="9445297" cy="6274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12068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96</a:t>
            </a:fld>
            <a:endParaRPr lang="ru-RU" dirty="0"/>
          </a:p>
        </p:txBody>
      </p:sp>
      <p:sp>
        <p:nvSpPr>
          <p:cNvPr id="5" name="Content Placeholder 4"/>
          <p:cNvSpPr>
            <a:spLocks noGrp="1"/>
          </p:cNvSpPr>
          <p:nvPr>
            <p:ph idx="1"/>
          </p:nvPr>
        </p:nvSpPr>
        <p:spPr/>
        <p:txBody>
          <a:bodyPr>
            <a:normAutofit/>
          </a:bodyPr>
          <a:lstStyle/>
          <a:p>
            <a:r>
              <a:rPr lang="en-US" sz="2400" dirty="0">
                <a:solidFill>
                  <a:schemeClr val="tx2">
                    <a:lumMod val="50000"/>
                  </a:schemeClr>
                </a:solidFill>
              </a:rPr>
              <a:t>Tetanus is caused by the </a:t>
            </a:r>
            <a:r>
              <a:rPr lang="en-US" sz="2400" i="1" dirty="0">
                <a:solidFill>
                  <a:schemeClr val="tx2">
                    <a:lumMod val="50000"/>
                  </a:schemeClr>
                </a:solidFill>
              </a:rPr>
              <a:t>Clostridium </a:t>
            </a:r>
            <a:r>
              <a:rPr lang="en-US" sz="2400" i="1" dirty="0" err="1">
                <a:solidFill>
                  <a:schemeClr val="tx2">
                    <a:lumMod val="50000"/>
                  </a:schemeClr>
                </a:solidFill>
              </a:rPr>
              <a:t>tetani</a:t>
            </a:r>
            <a:r>
              <a:rPr lang="en-US" sz="2400" dirty="0">
                <a:solidFill>
                  <a:schemeClr val="tx2">
                    <a:lumMod val="50000"/>
                  </a:schemeClr>
                </a:solidFill>
              </a:rPr>
              <a:t> bacterium</a:t>
            </a:r>
          </a:p>
          <a:p>
            <a:br>
              <a:rPr lang="en-US" sz="2400" dirty="0">
                <a:ln w="0"/>
                <a:solidFill>
                  <a:schemeClr val="accent1"/>
                </a:solidFill>
                <a:effectLst>
                  <a:outerShdw blurRad="38100" dist="25400" dir="5400000" algn="ctr" rotWithShape="0">
                    <a:srgbClr val="6E747A">
                      <a:alpha val="43000"/>
                    </a:srgbClr>
                  </a:outerShdw>
                </a:effectLst>
              </a:rPr>
            </a:br>
            <a:r>
              <a:rPr lang="en-US" sz="2400" dirty="0">
                <a:ln w="0"/>
                <a:solidFill>
                  <a:schemeClr val="accent1"/>
                </a:solidFill>
                <a:effectLst>
                  <a:outerShdw blurRad="38100" dist="25400" dir="5400000" algn="ctr" rotWithShape="0">
                    <a:srgbClr val="6E747A">
                      <a:alpha val="43000"/>
                    </a:srgbClr>
                  </a:outerShdw>
                </a:effectLst>
              </a:rPr>
              <a:t>predisposing factor : </a:t>
            </a:r>
          </a:p>
          <a:p>
            <a:r>
              <a:rPr lang="en-US" sz="2400" dirty="0">
                <a:solidFill>
                  <a:schemeClr val="tx2">
                    <a:lumMod val="50000"/>
                  </a:schemeClr>
                </a:solidFill>
              </a:rPr>
              <a:t>The anaerobes organisms flourish more in wounds with low oxygen tension as : </a:t>
            </a:r>
          </a:p>
          <a:p>
            <a:r>
              <a:rPr lang="en-US" sz="2400" dirty="0">
                <a:solidFill>
                  <a:schemeClr val="tx2">
                    <a:lumMod val="50000"/>
                  </a:schemeClr>
                </a:solidFill>
              </a:rPr>
              <a:t>1- deep wound &gt;1cm </a:t>
            </a:r>
          </a:p>
          <a:p>
            <a:r>
              <a:rPr lang="en-US" sz="2400" dirty="0">
                <a:solidFill>
                  <a:schemeClr val="tx2">
                    <a:lumMod val="50000"/>
                  </a:schemeClr>
                </a:solidFill>
              </a:rPr>
              <a:t>2- tissue anoxia from </a:t>
            </a:r>
            <a:r>
              <a:rPr lang="en-US" sz="2400" dirty="0" err="1">
                <a:solidFill>
                  <a:schemeClr val="tx2">
                    <a:lumMod val="50000"/>
                  </a:schemeClr>
                </a:solidFill>
              </a:rPr>
              <a:t>haemorrhage</a:t>
            </a:r>
            <a:r>
              <a:rPr lang="en-US" sz="2400" dirty="0">
                <a:solidFill>
                  <a:schemeClr val="tx2">
                    <a:lumMod val="50000"/>
                  </a:schemeClr>
                </a:solidFill>
              </a:rPr>
              <a:t> and shock </a:t>
            </a:r>
          </a:p>
          <a:p>
            <a:r>
              <a:rPr lang="en-US" sz="2400" dirty="0">
                <a:solidFill>
                  <a:schemeClr val="tx2">
                    <a:lumMod val="50000"/>
                  </a:schemeClr>
                </a:solidFill>
              </a:rPr>
              <a:t>3- associated with pyogenic infection (which consumes local oxygen ) </a:t>
            </a:r>
          </a:p>
        </p:txBody>
      </p:sp>
      <p:sp>
        <p:nvSpPr>
          <p:cNvPr id="4" name="Title 3"/>
          <p:cNvSpPr>
            <a:spLocks noGrp="1"/>
          </p:cNvSpPr>
          <p:nvPr>
            <p:ph type="title"/>
          </p:nvPr>
        </p:nvSpPr>
        <p:spPr/>
        <p:txBody>
          <a:bodyPr>
            <a:normAutofit/>
          </a:bodyPr>
          <a:lstStyle/>
          <a:p>
            <a:r>
              <a:rPr lang="en-US" dirty="0"/>
              <a:t>Tetanus </a:t>
            </a:r>
          </a:p>
        </p:txBody>
      </p:sp>
    </p:spTree>
    <p:extLst>
      <p:ext uri="{BB962C8B-B14F-4D97-AF65-F5344CB8AC3E}">
        <p14:creationId xmlns:p14="http://schemas.microsoft.com/office/powerpoint/2010/main" val="32432554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133218" y="5797770"/>
            <a:ext cx="6924971" cy="819312"/>
          </a:xfrm>
        </p:spPr>
        <p:txBody>
          <a:bodyPr/>
          <a:lstStyle/>
          <a:p>
            <a:r>
              <a:rPr lang="en-US" sz="1800" dirty="0"/>
              <a:t>The signs and symptoms of tetanus are mediated by the release of the exotoxin </a:t>
            </a:r>
            <a:r>
              <a:rPr lang="en-US" sz="1800" dirty="0" err="1"/>
              <a:t>tetanospasmin</a:t>
            </a:r>
            <a:r>
              <a:rPr lang="en-US" sz="1800" dirty="0"/>
              <a:t>, which affects </a:t>
            </a:r>
            <a:r>
              <a:rPr lang="en-US" sz="1800" dirty="0" err="1"/>
              <a:t>myoneural</a:t>
            </a:r>
            <a:r>
              <a:rPr lang="en-US" sz="1800" dirty="0"/>
              <a:t> junctions and the motor </a:t>
            </a:r>
            <a:r>
              <a:rPr lang="en-US" sz="1800" dirty="0" err="1"/>
              <a:t>neurones</a:t>
            </a:r>
            <a:r>
              <a:rPr lang="en-US" sz="1800" dirty="0"/>
              <a:t> of the anterior horn of the spinal cord .</a:t>
            </a:r>
            <a:endParaRPr lang="ru-RU" sz="1800" dirty="0"/>
          </a:p>
        </p:txBody>
      </p:sp>
      <p:sp>
        <p:nvSpPr>
          <p:cNvPr id="3" name="Slide Number Placeholder 2"/>
          <p:cNvSpPr>
            <a:spLocks noGrp="1"/>
          </p:cNvSpPr>
          <p:nvPr>
            <p:ph type="sldNum" sz="quarter" idx="12"/>
          </p:nvPr>
        </p:nvSpPr>
        <p:spPr/>
        <p:txBody>
          <a:bodyPr/>
          <a:lstStyle/>
          <a:p>
            <a:fld id="{D495E168-DA5E-4888-8D8A-92B118324C14}" type="slidenum">
              <a:rPr lang="ru-RU" smtClean="0"/>
              <a:t>97</a:t>
            </a:fld>
            <a:endParaRPr lang="ru-RU"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4482" y="1660203"/>
            <a:ext cx="6255648" cy="3537594"/>
          </a:xfrm>
        </p:spPr>
      </p:pic>
    </p:spTree>
    <p:extLst>
      <p:ext uri="{BB962C8B-B14F-4D97-AF65-F5344CB8AC3E}">
        <p14:creationId xmlns:p14="http://schemas.microsoft.com/office/powerpoint/2010/main" val="33440747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98</a:t>
            </a:fld>
            <a:endParaRPr lang="ru-RU" dirty="0"/>
          </a:p>
        </p:txBody>
      </p:sp>
      <p:sp>
        <p:nvSpPr>
          <p:cNvPr id="5" name="Content Placeholder 4"/>
          <p:cNvSpPr>
            <a:spLocks noGrp="1"/>
          </p:cNvSpPr>
          <p:nvPr>
            <p:ph idx="1"/>
          </p:nvPr>
        </p:nvSpPr>
        <p:spPr/>
        <p:txBody>
          <a:bodyPr>
            <a:normAutofit/>
          </a:bodyPr>
          <a:lstStyle/>
          <a:p>
            <a:r>
              <a:rPr lang="en-US" sz="1800" b="1" u="sng" dirty="0">
                <a:solidFill>
                  <a:schemeClr val="tx2">
                    <a:lumMod val="75000"/>
                  </a:schemeClr>
                </a:solidFill>
              </a:rPr>
              <a:t>preventative treatment :  </a:t>
            </a:r>
            <a:r>
              <a:rPr lang="en-US" sz="1800" dirty="0"/>
              <a:t>Prophylaxis with tetanus toxoid is the best preventative treatment.</a:t>
            </a:r>
          </a:p>
          <a:p>
            <a:r>
              <a:rPr lang="en-US" sz="1800" dirty="0"/>
              <a:t>The toxoid is a formalin-attenuated vaccine and should be given in three separate doses to give protection for a five-year period, after which a single five-yearly booster confers immunity. </a:t>
            </a:r>
            <a:endParaRPr lang="en-US" sz="1800" b="1" u="sng" dirty="0">
              <a:solidFill>
                <a:schemeClr val="tx2">
                  <a:lumMod val="75000"/>
                </a:schemeClr>
              </a:solidFill>
            </a:endParaRPr>
          </a:p>
          <a:p>
            <a:r>
              <a:rPr lang="en-US" sz="1800" b="1" u="sng" dirty="0">
                <a:solidFill>
                  <a:schemeClr val="tx2">
                    <a:lumMod val="75000"/>
                  </a:schemeClr>
                </a:solidFill>
              </a:rPr>
              <a:t>Treatment – established infection -</a:t>
            </a:r>
          </a:p>
          <a:p>
            <a:r>
              <a:rPr lang="en-US" sz="1800" b="1" dirty="0"/>
              <a:t>Neutralize toxins with tetanus immunoglobulin </a:t>
            </a:r>
          </a:p>
          <a:p>
            <a:r>
              <a:rPr lang="en-US" sz="1800" b="1" dirty="0"/>
              <a:t>minor debridement of the wound</a:t>
            </a:r>
          </a:p>
          <a:p>
            <a:r>
              <a:rPr lang="en-US" sz="1800" b="1" dirty="0"/>
              <a:t>antibiotic treatment with </a:t>
            </a:r>
            <a:r>
              <a:rPr lang="en-US" sz="1800" b="1" dirty="0" err="1">
                <a:solidFill>
                  <a:schemeClr val="tx2">
                    <a:lumMod val="60000"/>
                    <a:lumOff val="40000"/>
                  </a:schemeClr>
                </a:solidFill>
              </a:rPr>
              <a:t>benzylpenicillin</a:t>
            </a:r>
            <a:r>
              <a:rPr lang="en-US" sz="1800" b="1" dirty="0">
                <a:solidFill>
                  <a:schemeClr val="tx2">
                    <a:lumMod val="60000"/>
                    <a:lumOff val="40000"/>
                  </a:schemeClr>
                </a:solidFill>
              </a:rPr>
              <a:t> </a:t>
            </a:r>
          </a:p>
          <a:p>
            <a:r>
              <a:rPr lang="en-US" sz="1800" b="1" dirty="0"/>
              <a:t> Relaxants may be required</a:t>
            </a:r>
          </a:p>
          <a:p>
            <a:r>
              <a:rPr lang="en-US" sz="1800" b="1" dirty="0"/>
              <a:t>ventilation in severe forms</a:t>
            </a:r>
          </a:p>
          <a:p>
            <a:pPr marL="0" indent="0">
              <a:buNone/>
            </a:pPr>
            <a:endParaRPr lang="en-US" sz="1800" dirty="0"/>
          </a:p>
          <a:p>
            <a:pPr marL="0" indent="0">
              <a:buNone/>
            </a:pPr>
            <a:endParaRPr lang="en-US" sz="1800" dirty="0"/>
          </a:p>
          <a:p>
            <a:endParaRPr lang="en-US" sz="1800" dirty="0"/>
          </a:p>
        </p:txBody>
      </p:sp>
      <p:sp>
        <p:nvSpPr>
          <p:cNvPr id="4" name="Title 3"/>
          <p:cNvSpPr>
            <a:spLocks noGrp="1"/>
          </p:cNvSpPr>
          <p:nvPr>
            <p:ph type="title"/>
          </p:nvPr>
        </p:nvSpPr>
        <p:spPr/>
        <p:txBody>
          <a:bodyPr>
            <a:normAutofit fontScale="90000"/>
          </a:bodyPr>
          <a:lstStyle/>
          <a:p>
            <a:r>
              <a:rPr lang="en-US" dirty="0"/>
              <a:t>CLOSTRIDIUM TETANI </a:t>
            </a:r>
            <a:br>
              <a:rPr lang="en-US" dirty="0"/>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846" y="865887"/>
            <a:ext cx="2057154" cy="1356846"/>
          </a:xfrm>
          <a:prstGeom prst="rect">
            <a:avLst/>
          </a:prstGeom>
        </p:spPr>
      </p:pic>
    </p:spTree>
    <p:extLst>
      <p:ext uri="{BB962C8B-B14F-4D97-AF65-F5344CB8AC3E}">
        <p14:creationId xmlns:p14="http://schemas.microsoft.com/office/powerpoint/2010/main" val="24020956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99</a:t>
            </a:fld>
            <a:endParaRPr lang="ru-RU" dirty="0"/>
          </a:p>
        </p:txBody>
      </p:sp>
      <p:sp>
        <p:nvSpPr>
          <p:cNvPr id="4" name="Content Placeholder 3"/>
          <p:cNvSpPr>
            <a:spLocks noGrp="1"/>
          </p:cNvSpPr>
          <p:nvPr>
            <p:ph idx="1"/>
          </p:nvPr>
        </p:nvSpPr>
        <p:spPr/>
        <p:txBody>
          <a:bodyPr>
            <a:normAutofit/>
          </a:bodyPr>
          <a:lstStyle/>
          <a:p>
            <a:r>
              <a:rPr lang="en-US" sz="1800" dirty="0">
                <a:solidFill>
                  <a:schemeClr val="tx2">
                    <a:lumMod val="50000"/>
                  </a:schemeClr>
                </a:solidFill>
              </a:rPr>
              <a:t>organism is </a:t>
            </a:r>
            <a:r>
              <a:rPr lang="en-US" sz="1800" i="1" dirty="0">
                <a:solidFill>
                  <a:schemeClr val="tx2">
                    <a:lumMod val="50000"/>
                  </a:schemeClr>
                </a:solidFill>
              </a:rPr>
              <a:t>Clostridium perfringens</a:t>
            </a:r>
            <a:r>
              <a:rPr lang="en-US" sz="1800" dirty="0">
                <a:solidFill>
                  <a:schemeClr val="tx2">
                    <a:lumMod val="50000"/>
                  </a:schemeClr>
                </a:solidFill>
              </a:rPr>
              <a:t>.</a:t>
            </a:r>
          </a:p>
          <a:p>
            <a:r>
              <a:rPr lang="en-US" sz="1800" dirty="0">
                <a:ln w="0"/>
                <a:solidFill>
                  <a:schemeClr val="accent1"/>
                </a:solidFill>
                <a:effectLst>
                  <a:outerShdw blurRad="38100" dist="25400" dir="5400000" algn="ctr" rotWithShape="0">
                    <a:srgbClr val="6E747A">
                      <a:alpha val="43000"/>
                    </a:srgbClr>
                  </a:outerShdw>
                </a:effectLst>
              </a:rPr>
              <a:t>Predisposing factor : </a:t>
            </a:r>
          </a:p>
          <a:p>
            <a:r>
              <a:rPr lang="en-US" sz="1800" dirty="0">
                <a:solidFill>
                  <a:schemeClr val="tx2">
                    <a:lumMod val="50000"/>
                  </a:schemeClr>
                </a:solidFill>
              </a:rPr>
              <a:t>The anaerobes organisms flourish more in wounds with low oxygen tension as : </a:t>
            </a:r>
          </a:p>
          <a:p>
            <a:r>
              <a:rPr lang="en-US" sz="1800" dirty="0">
                <a:solidFill>
                  <a:schemeClr val="tx2">
                    <a:lumMod val="50000"/>
                  </a:schemeClr>
                </a:solidFill>
              </a:rPr>
              <a:t>1- lacerated wounds involving bulky muscle </a:t>
            </a:r>
          </a:p>
          <a:p>
            <a:r>
              <a:rPr lang="en-US" sz="1800" dirty="0">
                <a:solidFill>
                  <a:schemeClr val="tx2">
                    <a:lumMod val="50000"/>
                  </a:schemeClr>
                </a:solidFill>
              </a:rPr>
              <a:t>2- ischemia of muscles or devitalized tissue </a:t>
            </a:r>
          </a:p>
        </p:txBody>
      </p:sp>
      <p:sp>
        <p:nvSpPr>
          <p:cNvPr id="5" name="Title 4"/>
          <p:cNvSpPr>
            <a:spLocks noGrp="1"/>
          </p:cNvSpPr>
          <p:nvPr>
            <p:ph type="title"/>
          </p:nvPr>
        </p:nvSpPr>
        <p:spPr/>
        <p:txBody>
          <a:bodyPr/>
          <a:lstStyle/>
          <a:p>
            <a:r>
              <a:rPr lang="en-US" dirty="0"/>
              <a:t>	Gas gangrene</a:t>
            </a:r>
          </a:p>
        </p:txBody>
      </p:sp>
    </p:spTree>
    <p:extLst>
      <p:ext uri="{BB962C8B-B14F-4D97-AF65-F5344CB8AC3E}">
        <p14:creationId xmlns:p14="http://schemas.microsoft.com/office/powerpoint/2010/main" val="1374085419"/>
      </p:ext>
    </p:extLst>
  </p:cSld>
  <p:clrMapOvr>
    <a:masterClrMapping/>
  </p:clrMapOvr>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024DF7-0783-4549-86B7-A48B29FBA9C2}">
  <ds:schemaRefs>
    <ds:schemaRef ds:uri="http://schemas.microsoft.com/office/2006/metadata/properties"/>
    <ds:schemaRef ds:uri="http://www.w3.org/2000/xmlns/"/>
    <ds:schemaRef ds:uri="http://schemas.microsoft.com/sharepoint/v3"/>
    <ds:schemaRef ds:uri="http://www.w3.org/2001/XMLSchema-instance"/>
  </ds:schemaRefs>
</ds:datastoreItem>
</file>

<file path=customXml/itemProps2.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3.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6dc4bcd6-49db-4c07-9060-8acfc67cef9f"/>
    <ds:schemaRef ds:uri="fb0879af-3eba-417a-a55a-ffe6dcd6ca77"/>
  </ds:schemaRefs>
</ds:datastoreItem>
</file>

<file path=docProps/app.xml><?xml version="1.0" encoding="utf-8"?>
<Properties xmlns="http://schemas.openxmlformats.org/officeDocument/2006/extended-properties" xmlns:vt="http://schemas.openxmlformats.org/officeDocument/2006/docPropsVTypes">
  <Template>Badge</Template>
  <TotalTime>0</TotalTime>
  <Words>4279</Words>
  <Application>Microsoft Office PowerPoint</Application>
  <PresentationFormat>شاشة عريضة</PresentationFormat>
  <Paragraphs>734</Paragraphs>
  <Slides>108</Slides>
  <Notes>40</Notes>
  <HiddenSlides>1</HiddenSlides>
  <MMClips>2</MMClips>
  <ScaleCrop>false</ScaleCrop>
  <HeadingPairs>
    <vt:vector size="4" baseType="variant">
      <vt:variant>
        <vt:lpstr>نسق</vt:lpstr>
      </vt:variant>
      <vt:variant>
        <vt:i4>1</vt:i4>
      </vt:variant>
      <vt:variant>
        <vt:lpstr>عناوين الشرائح</vt:lpstr>
      </vt:variant>
      <vt:variant>
        <vt:i4>108</vt:i4>
      </vt:variant>
    </vt:vector>
  </HeadingPairs>
  <TitlesOfParts>
    <vt:vector size="109" baseType="lpstr">
      <vt:lpstr>Office Theme</vt:lpstr>
      <vt:lpstr>Surgical Site Infection</vt:lpstr>
      <vt:lpstr>Definitions</vt:lpstr>
      <vt:lpstr>Classification</vt:lpstr>
      <vt:lpstr>CDC* classification of SSI</vt:lpstr>
      <vt:lpstr>1) Superficial incisional SSI :</vt:lpstr>
      <vt:lpstr>عرض تقديمي في PowerPoint</vt:lpstr>
      <vt:lpstr>عرض تقديمي في PowerPoint</vt:lpstr>
      <vt:lpstr>عرض تقديمي في PowerPoint</vt:lpstr>
      <vt:lpstr>عرض تقديمي في PowerPoint</vt:lpstr>
      <vt:lpstr>عرض تقديمي في PowerPoint</vt:lpstr>
      <vt:lpstr>Surgical wound classification </vt:lpstr>
      <vt:lpstr>عرض تقديمي في PowerPoint</vt:lpstr>
      <vt:lpstr>عرض تقديمي في PowerPoint</vt:lpstr>
      <vt:lpstr>عرض تقديمي في PowerPoint</vt:lpstr>
      <vt:lpstr>Surgical Wound Classification</vt:lpstr>
      <vt:lpstr>Timing</vt:lpstr>
      <vt:lpstr>Severity</vt:lpstr>
      <vt:lpstr>Source of infection</vt:lpstr>
      <vt:lpstr>Most common pathogens responsible for SSI. </vt:lpstr>
      <vt:lpstr>عرض تقديمي في PowerPoint</vt:lpstr>
      <vt:lpstr>عرض تقديمي في PowerPoint</vt:lpstr>
      <vt:lpstr>عرض تقديمي في PowerPoint</vt:lpstr>
      <vt:lpstr>Complications of SSI</vt:lpstr>
      <vt:lpstr>THANK YOU</vt:lpstr>
      <vt:lpstr>PREVENTION  of  SSI</vt:lpstr>
      <vt:lpstr>Why we Prevent SSI?</vt:lpstr>
      <vt:lpstr>عرض تقديمي في PowerPoint</vt:lpstr>
      <vt:lpstr>عرض تقديمي في PowerPoint</vt:lpstr>
      <vt:lpstr>عرض تقديمي في PowerPoint</vt:lpstr>
      <vt:lpstr>preoperative phase</vt:lpstr>
      <vt:lpstr>preoperative phase</vt:lpstr>
      <vt:lpstr>preoperative phase</vt:lpstr>
      <vt:lpstr>Mechanical  Bowel  Preparation </vt:lpstr>
      <vt:lpstr>Enhanced nutritional support</vt:lpstr>
      <vt:lpstr>عرض تقديمي في PowerPoint</vt:lpstr>
      <vt:lpstr>perioperative blood glucose control</vt:lpstr>
      <vt:lpstr>Intraoperative phase</vt:lpstr>
      <vt:lpstr>Intraoperative phase</vt:lpstr>
      <vt:lpstr>عرض تقديمي في PowerPoint</vt:lpstr>
      <vt:lpstr>عرض تقديمي في PowerPoint</vt:lpstr>
      <vt:lpstr>عرض تقديمي في PowerPoint</vt:lpstr>
      <vt:lpstr>عرض تقديمي في PowerPoint</vt:lpstr>
      <vt:lpstr>عرض تقديمي في PowerPoint</vt:lpstr>
      <vt:lpstr>Prolonged use of prophylactic antibiotics may: </vt:lpstr>
      <vt:lpstr>عرض تقديمي في PowerPoint</vt:lpstr>
      <vt:lpstr>عرض تقديمي في PowerPoint</vt:lpstr>
      <vt:lpstr>Asepsis &amp; surgical technique: </vt:lpstr>
      <vt:lpstr>عرض تقديمي في PowerPoint</vt:lpstr>
      <vt:lpstr>عرض تقديمي في PowerPoint</vt:lpstr>
      <vt:lpstr>عرض تقديمي في PowerPoint</vt:lpstr>
      <vt:lpstr>perioperative blood glucose control</vt:lpstr>
      <vt:lpstr>Incisional wound irrigation</vt:lpstr>
      <vt:lpstr> Postoperative phase  </vt:lpstr>
      <vt:lpstr> Postoperative phase  </vt:lpstr>
      <vt:lpstr>Advanced dressings</vt:lpstr>
      <vt:lpstr>Thank you </vt:lpstr>
      <vt:lpstr>عرض تقديمي في PowerPoint</vt:lpstr>
      <vt:lpstr>عرض تقديمي في PowerPoint</vt:lpstr>
      <vt:lpstr>Surgical site infection </vt:lpstr>
      <vt:lpstr>Management of surgical wound infection </vt:lpstr>
      <vt:lpstr>Empirical antibiotics </vt:lpstr>
      <vt:lpstr>عرض تقديمي في PowerPoint</vt:lpstr>
      <vt:lpstr>عرض تقديمي في PowerPoint</vt:lpstr>
      <vt:lpstr>Cephalosporin </vt:lpstr>
      <vt:lpstr>Incision and drainage </vt:lpstr>
      <vt:lpstr>Debridement </vt:lpstr>
      <vt:lpstr>عرض تقديمي في PowerPoint</vt:lpstr>
      <vt:lpstr>Biologic Debridement</vt:lpstr>
      <vt:lpstr>Biologic Debridement</vt:lpstr>
      <vt:lpstr>عرض تقديمي في PowerPoint</vt:lpstr>
      <vt:lpstr>Enzymatic Debridement</vt:lpstr>
      <vt:lpstr>Enzymatic Debridement</vt:lpstr>
      <vt:lpstr>Autolytic debridement </vt:lpstr>
      <vt:lpstr>Autolytic debridement </vt:lpstr>
      <vt:lpstr>عرض تقديمي في PowerPoint</vt:lpstr>
      <vt:lpstr>Mechanical Debridement  </vt:lpstr>
      <vt:lpstr>Mechanical Debridement  </vt:lpstr>
      <vt:lpstr>Surgical Debridement with Sharp Instruments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Escherichia coli </vt:lpstr>
      <vt:lpstr>MSSA = methicillin-sensitive Staph. aureus)</vt:lpstr>
      <vt:lpstr>MRSA (methicillin-resistant Staph.aureus) </vt:lpstr>
      <vt:lpstr>Strep. Pyogenes</vt:lpstr>
      <vt:lpstr>staph epidermidis</vt:lpstr>
      <vt:lpstr>ENTEROCOCCUS</vt:lpstr>
      <vt:lpstr>pseudomonas aeruginosa</vt:lpstr>
      <vt:lpstr>When to stop? </vt:lpstr>
      <vt:lpstr>عرض تقديمي في PowerPoint</vt:lpstr>
      <vt:lpstr>Tetanus </vt:lpstr>
      <vt:lpstr>عرض تقديمي في PowerPoint</vt:lpstr>
      <vt:lpstr>CLOSTRIDIUM TETANI  </vt:lpstr>
      <vt:lpstr> Gas gangrene</vt:lpstr>
      <vt:lpstr> Gas gangrene</vt:lpstr>
      <vt:lpstr>Necrotizing fasciitis</vt:lpstr>
      <vt:lpstr>Necrotizing fasciitis </vt:lpstr>
      <vt:lpstr>Fournier Gangrene  </vt:lpstr>
      <vt:lpstr> Aetiology of Fournier's gangrene </vt:lpstr>
      <vt:lpstr>عرض تقديمي في PowerPoint</vt:lpstr>
      <vt:lpstr>عرض تقديمي في PowerPoint</vt:lpstr>
      <vt:lpstr>Treatment </vt:lpstr>
      <vt:lpstr>references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Surgical Site Infection</dc:title>
  <dc:creator/>
  <cp:lastModifiedBy>احمد المعاسفة</cp:lastModifiedBy>
  <cp:revision>8</cp:revision>
  <dcterms:created xsi:type="dcterms:W3CDTF">2019-11-16T07:20:08Z</dcterms:created>
  <dcterms:modified xsi:type="dcterms:W3CDTF">2021-10-15T08:55:28Z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