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7556500" cy="10693400"/>
  <p:notesSz cx="7556500" cy="106934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512" y="-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4" Type="http://schemas.openxmlformats.org/officeDocument/2006/relationships/slideLayout" Target="../slideLayouts/slideLayout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5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7" Type="http://schemas.openxmlformats.org/officeDocument/2006/relationships/image" Target="../media/image6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5.xml" /><Relationship Id="rId6" Type="http://schemas.openxmlformats.org/officeDocument/2006/relationships/image" Target="../media/image5.png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5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5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5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5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5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5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923330"/>
          </a:xfrm>
        </p:spPr>
        <p:txBody>
          <a:bodyPr/>
          <a:lstStyle/>
          <a:p>
            <a:pPr algn="ctr"/>
            <a:r>
              <a:rPr lang="en-US" sz="6000" dirty="0"/>
              <a:t>Adrenal Masses</a:t>
            </a:r>
            <a:endParaRPr lang="ar-JO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154436"/>
          </a:xfrm>
        </p:spPr>
        <p:txBody>
          <a:bodyPr/>
          <a:lstStyle/>
          <a:p>
            <a:r>
              <a:rPr lang="en-US" sz="2800" dirty="0"/>
              <a:t>Presented by :</a:t>
            </a:r>
          </a:p>
          <a:p>
            <a:r>
              <a:rPr lang="en-US" sz="2800" dirty="0" err="1"/>
              <a:t>Bana</a:t>
            </a:r>
            <a:r>
              <a:rPr lang="en-US" sz="2800" dirty="0"/>
              <a:t> </a:t>
            </a:r>
            <a:r>
              <a:rPr lang="en-US" sz="2800" dirty="0" err="1"/>
              <a:t>Jarah</a:t>
            </a:r>
            <a:r>
              <a:rPr lang="en-US" sz="2800" dirty="0"/>
              <a:t> </a:t>
            </a:r>
          </a:p>
          <a:p>
            <a:r>
              <a:rPr lang="en-US" sz="2800" dirty="0"/>
              <a:t>Dania </a:t>
            </a:r>
            <a:r>
              <a:rPr lang="en-US" sz="2800" dirty="0" err="1"/>
              <a:t>Mbaideen</a:t>
            </a:r>
            <a:endParaRPr lang="en-US" sz="2800" dirty="0"/>
          </a:p>
          <a:p>
            <a:r>
              <a:rPr lang="en-US" sz="2800" dirty="0" err="1"/>
              <a:t>Rayah</a:t>
            </a:r>
            <a:r>
              <a:rPr lang="en-US" sz="2800" dirty="0"/>
              <a:t> </a:t>
            </a:r>
            <a:r>
              <a:rPr lang="en-US" sz="2800" dirty="0" err="1"/>
              <a:t>Rawashdeh</a:t>
            </a:r>
            <a:endParaRPr lang="en-US" sz="2800" dirty="0"/>
          </a:p>
          <a:p>
            <a:r>
              <a:rPr lang="en-US" sz="2800" dirty="0"/>
              <a:t>Rama </a:t>
            </a:r>
            <a:r>
              <a:rPr lang="en-US" sz="2800" dirty="0" err="1"/>
              <a:t>Shamayleh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732424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01850" y="393700"/>
            <a:ext cx="30073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solidFill>
                  <a:srgbClr val="365F91"/>
                </a:solidFill>
                <a:latin typeface="Calibri"/>
                <a:cs typeface="Calibri"/>
              </a:rPr>
              <a:t>Adrenocortical</a:t>
            </a:r>
            <a:r>
              <a:rPr sz="2200" b="1" spc="-30" dirty="0">
                <a:solidFill>
                  <a:srgbClr val="365F91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365F91"/>
                </a:solidFill>
                <a:latin typeface="Calibri"/>
                <a:cs typeface="Calibri"/>
              </a:rPr>
              <a:t>carcinoma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1532" y="1206162"/>
            <a:ext cx="5547995" cy="95094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2405" marR="5080" indent="-180340">
              <a:lnSpc>
                <a:spcPct val="117900"/>
              </a:lnSpc>
              <a:spcBef>
                <a:spcPts val="95"/>
              </a:spcBef>
            </a:pPr>
            <a:r>
              <a:rPr sz="1600" spc="-5" dirty="0">
                <a:latin typeface="Calibri"/>
                <a:cs typeface="Calibri"/>
              </a:rPr>
              <a:t>Adrenocortical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carcinomas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(ACs)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are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uncommon</a:t>
            </a:r>
            <a:r>
              <a:rPr sz="16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malignancies</a:t>
            </a:r>
            <a:r>
              <a:rPr sz="1600" b="1" spc="2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that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can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have </a:t>
            </a:r>
            <a:r>
              <a:rPr sz="1600" spc="-30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protean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clinical manifestations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(variable</a:t>
            </a:r>
            <a:r>
              <a:rPr sz="1600" b="1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presentations</a:t>
            </a:r>
            <a:r>
              <a:rPr sz="1600" b="1" dirty="0">
                <a:solidFill>
                  <a:srgbClr val="006FC0"/>
                </a:solidFill>
                <a:latin typeface="Calibri"/>
                <a:cs typeface="Calibri"/>
              </a:rPr>
              <a:t> ).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00" dirty="0">
              <a:latin typeface="Calibri"/>
              <a:cs typeface="Calibri"/>
            </a:endParaRPr>
          </a:p>
          <a:p>
            <a:pPr marL="192405" marR="2461260" indent="-180340">
              <a:lnSpc>
                <a:spcPct val="117200"/>
              </a:lnSpc>
              <a:spcBef>
                <a:spcPts val="5"/>
              </a:spcBef>
            </a:pPr>
            <a:r>
              <a:rPr sz="1600" dirty="0">
                <a:latin typeface="Calibri"/>
                <a:cs typeface="Calibri"/>
              </a:rPr>
              <a:t>A majority </a:t>
            </a:r>
            <a:r>
              <a:rPr sz="1600" spc="-5" dirty="0">
                <a:latin typeface="Calibri"/>
                <a:cs typeface="Calibri"/>
              </a:rPr>
              <a:t>of cases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are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metastatic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at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the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 time of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diagnosis</a:t>
            </a:r>
            <a:r>
              <a:rPr sz="1600" spc="-5" dirty="0">
                <a:latin typeface="Calibri"/>
                <a:cs typeface="Calibri"/>
              </a:rPr>
              <a:t>, with the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most 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common sites 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of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spread being the local </a:t>
            </a:r>
            <a:r>
              <a:rPr sz="1600" b="1" spc="-30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periadrenal tissue, lymph 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nodes, lungs, </a:t>
            </a:r>
            <a:r>
              <a:rPr sz="1600" b="1" spc="-30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liver,</a:t>
            </a:r>
            <a:r>
              <a:rPr sz="16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bone.</a:t>
            </a:r>
            <a:endParaRPr sz="1600" dirty="0">
              <a:latin typeface="Calibri"/>
              <a:cs typeface="Calibri"/>
            </a:endParaRPr>
          </a:p>
          <a:p>
            <a:pPr marL="192405" marR="2453005" indent="-180340">
              <a:lnSpc>
                <a:spcPct val="117100"/>
              </a:lnSpc>
              <a:spcBef>
                <a:spcPts val="980"/>
              </a:spcBef>
            </a:pPr>
            <a:r>
              <a:rPr sz="1600" spc="-5" dirty="0">
                <a:latin typeface="Calibri"/>
                <a:cs typeface="Calibri"/>
              </a:rPr>
              <a:t>Adrenocortical carcinoma </a:t>
            </a:r>
            <a:r>
              <a:rPr sz="1600" dirty="0">
                <a:latin typeface="Calibri"/>
                <a:cs typeface="Calibri"/>
              </a:rPr>
              <a:t>is a </a:t>
            </a:r>
            <a:r>
              <a:rPr sz="1600" b="1" dirty="0">
                <a:solidFill>
                  <a:srgbClr val="00AFEF"/>
                </a:solidFill>
                <a:latin typeface="Calibri"/>
                <a:cs typeface="Calibri"/>
              </a:rPr>
              <a:t>rare </a:t>
            </a:r>
            <a:r>
              <a:rPr sz="16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malignancy </a:t>
            </a:r>
            <a:r>
              <a:rPr sz="1600" dirty="0">
                <a:latin typeface="Calibri"/>
                <a:cs typeface="Calibri"/>
              </a:rPr>
              <a:t>with an </a:t>
            </a:r>
            <a:r>
              <a:rPr sz="1600" spc="-5" dirty="0">
                <a:latin typeface="Calibri"/>
                <a:cs typeface="Calibri"/>
              </a:rPr>
              <a:t>incidence of </a:t>
            </a:r>
            <a:r>
              <a:rPr sz="1600" dirty="0">
                <a:latin typeface="Calibri"/>
                <a:cs typeface="Calibri"/>
              </a:rPr>
              <a:t>1–2 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cases per </a:t>
            </a:r>
            <a:r>
              <a:rPr sz="1600" dirty="0">
                <a:latin typeface="Calibri"/>
                <a:cs typeface="Calibri"/>
              </a:rPr>
              <a:t>1 </a:t>
            </a:r>
            <a:r>
              <a:rPr sz="1600" spc="-5" dirty="0">
                <a:latin typeface="Calibri"/>
                <a:cs typeface="Calibri"/>
              </a:rPr>
              <a:t>000 000 </a:t>
            </a:r>
            <a:r>
              <a:rPr sz="1600" dirty="0">
                <a:latin typeface="Calibri"/>
                <a:cs typeface="Calibri"/>
              </a:rPr>
              <a:t>population </a:t>
            </a:r>
            <a:r>
              <a:rPr sz="1600" spc="-5" dirty="0">
                <a:latin typeface="Calibri"/>
                <a:cs typeface="Calibri"/>
              </a:rPr>
              <a:t>per </a:t>
            </a:r>
            <a:r>
              <a:rPr sz="1600" dirty="0">
                <a:latin typeface="Calibri"/>
                <a:cs typeface="Calibri"/>
              </a:rPr>
              <a:t>year </a:t>
            </a:r>
            <a:r>
              <a:rPr sz="1600" spc="-30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 </a:t>
            </a:r>
            <a:r>
              <a:rPr sz="1600" dirty="0">
                <a:latin typeface="Calibri"/>
                <a:cs typeface="Calibri"/>
              </a:rPr>
              <a:t>a variable </a:t>
            </a:r>
            <a:r>
              <a:rPr sz="1600" b="1" dirty="0">
                <a:solidFill>
                  <a:srgbClr val="006FC0"/>
                </a:solidFill>
                <a:latin typeface="Calibri"/>
                <a:cs typeface="Calibri"/>
              </a:rPr>
              <a:t>but </a:t>
            </a: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generally poor </a:t>
            </a:r>
            <a:r>
              <a:rPr sz="1600" b="1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prognosis.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A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slight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female predominance</a:t>
            </a:r>
            <a:r>
              <a:rPr sz="1600" b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observed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(1.5:1).</a:t>
            </a:r>
            <a:endParaRPr sz="1600" dirty="0">
              <a:latin typeface="Calibri"/>
              <a:cs typeface="Calibri"/>
            </a:endParaRPr>
          </a:p>
          <a:p>
            <a:pPr marL="192405" marR="74930" indent="-180340">
              <a:lnSpc>
                <a:spcPct val="117900"/>
              </a:lnSpc>
              <a:spcBef>
                <a:spcPts val="975"/>
              </a:spcBef>
            </a:pP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age distribution is </a:t>
            </a:r>
            <a:r>
              <a:rPr sz="16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bimodal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with a </a:t>
            </a:r>
            <a:r>
              <a:rPr sz="1600" b="1" spc="-5" dirty="0">
                <a:solidFill>
                  <a:srgbClr val="00AF50"/>
                </a:solidFill>
                <a:latin typeface="Calibri"/>
                <a:cs typeface="Calibri"/>
              </a:rPr>
              <a:t>first </a:t>
            </a:r>
            <a:r>
              <a:rPr sz="1600" b="1" dirty="0">
                <a:solidFill>
                  <a:srgbClr val="00AF50"/>
                </a:solidFill>
                <a:latin typeface="Calibri"/>
                <a:cs typeface="Calibri"/>
              </a:rPr>
              <a:t>peak </a:t>
            </a:r>
            <a:r>
              <a:rPr sz="1600" b="1" spc="-5" dirty="0">
                <a:solidFill>
                  <a:srgbClr val="00AF50"/>
                </a:solidFill>
                <a:latin typeface="Calibri"/>
                <a:cs typeface="Calibri"/>
              </a:rPr>
              <a:t>in childhood </a:t>
            </a:r>
            <a:r>
              <a:rPr sz="1600" spc="-10" dirty="0">
                <a:latin typeface="Calibri"/>
                <a:cs typeface="Calibri"/>
              </a:rPr>
              <a:t>and </a:t>
            </a:r>
            <a:r>
              <a:rPr sz="1600" dirty="0">
                <a:latin typeface="Calibri"/>
                <a:cs typeface="Calibri"/>
              </a:rPr>
              <a:t>a </a:t>
            </a:r>
            <a:r>
              <a:rPr sz="1600" b="1" spc="-5" dirty="0">
                <a:solidFill>
                  <a:srgbClr val="00AF50"/>
                </a:solidFill>
                <a:latin typeface="Calibri"/>
                <a:cs typeface="Calibri"/>
              </a:rPr>
              <a:t>second </a:t>
            </a:r>
            <a:r>
              <a:rPr sz="1600" b="1" spc="-30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Calibri"/>
                <a:cs typeface="Calibri"/>
              </a:rPr>
              <a:t>between</a:t>
            </a:r>
            <a:r>
              <a:rPr sz="1600" b="1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600" b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Calibri"/>
                <a:cs typeface="Calibri"/>
              </a:rPr>
              <a:t>fourth</a:t>
            </a:r>
            <a:r>
              <a:rPr sz="1600" b="1" dirty="0">
                <a:solidFill>
                  <a:srgbClr val="00AF50"/>
                </a:solidFill>
                <a:latin typeface="Calibri"/>
                <a:cs typeface="Calibri"/>
              </a:rPr>
              <a:t> and </a:t>
            </a:r>
            <a:r>
              <a:rPr sz="1600" b="1" spc="-5" dirty="0">
                <a:solidFill>
                  <a:srgbClr val="00AF50"/>
                </a:solidFill>
                <a:latin typeface="Calibri"/>
                <a:cs typeface="Calibri"/>
              </a:rPr>
              <a:t>fifth</a:t>
            </a:r>
            <a:r>
              <a:rPr sz="1600" b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Calibri"/>
                <a:cs typeface="Calibri"/>
              </a:rPr>
              <a:t>decades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600" b="1" spc="-5" dirty="0">
                <a:solidFill>
                  <a:srgbClr val="1F487C"/>
                </a:solidFill>
                <a:latin typeface="Calibri"/>
                <a:cs typeface="Calibri"/>
              </a:rPr>
              <a:t>Pathology</a:t>
            </a:r>
            <a:endParaRPr sz="1600" dirty="0">
              <a:latin typeface="Calibri"/>
              <a:cs typeface="Calibri"/>
            </a:endParaRPr>
          </a:p>
          <a:p>
            <a:pPr marL="192405" marR="372745" indent="-180340">
              <a:lnSpc>
                <a:spcPct val="117100"/>
              </a:lnSpc>
              <a:spcBef>
                <a:spcPts val="1165"/>
              </a:spcBef>
            </a:pP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differentiation</a:t>
            </a:r>
            <a:r>
              <a:rPr sz="16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between</a:t>
            </a:r>
            <a:r>
              <a:rPr sz="16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AFEF"/>
                </a:solidFill>
                <a:latin typeface="Calibri"/>
                <a:cs typeface="Calibri"/>
              </a:rPr>
              <a:t>benign</a:t>
            </a:r>
            <a:r>
              <a:rPr sz="16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and</a:t>
            </a:r>
            <a:r>
              <a:rPr sz="16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malignant</a:t>
            </a:r>
            <a:r>
              <a:rPr sz="1600" b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adrenal</a:t>
            </a:r>
            <a:r>
              <a:rPr sz="1600" b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tumours</a:t>
            </a:r>
            <a:r>
              <a:rPr sz="1600" b="1" spc="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AFEF"/>
                </a:solidFill>
                <a:latin typeface="Calibri"/>
                <a:cs typeface="Calibri"/>
              </a:rPr>
              <a:t>is </a:t>
            </a:r>
            <a:r>
              <a:rPr sz="1600" b="1" spc="-30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challenging</a:t>
            </a:r>
            <a:r>
              <a:rPr sz="1600" spc="-5" dirty="0">
                <a:latin typeface="Calibri"/>
                <a:cs typeface="Calibri"/>
              </a:rPr>
              <a:t>,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even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5" dirty="0">
                <a:latin typeface="Calibri"/>
                <a:cs typeface="Calibri"/>
              </a:rPr>
              <a:t> hands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 </a:t>
            </a:r>
            <a:r>
              <a:rPr sz="1600" dirty="0">
                <a:latin typeface="Calibri"/>
                <a:cs typeface="Calibri"/>
              </a:rPr>
              <a:t>an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experienced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pathologist.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/>
              <a:cs typeface="Calibri"/>
            </a:endParaRPr>
          </a:p>
          <a:p>
            <a:pPr marL="111760" algn="ctr">
              <a:lnSpc>
                <a:spcPct val="100000"/>
              </a:lnSpc>
            </a:pP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Criteria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malignancy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are :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00" dirty="0">
              <a:latin typeface="Calibri"/>
              <a:cs typeface="Calibri"/>
            </a:endParaRPr>
          </a:p>
          <a:p>
            <a:pPr marL="2508250" indent="-176530">
              <a:lnSpc>
                <a:spcPct val="100000"/>
              </a:lnSpc>
              <a:buAutoNum type="arabicPeriod"/>
              <a:tabLst>
                <a:tab pos="2508885" algn="l"/>
              </a:tabLst>
            </a:pPr>
            <a:r>
              <a:rPr sz="1600" spc="-5" dirty="0">
                <a:latin typeface="Calibri"/>
                <a:cs typeface="Calibri"/>
              </a:rPr>
              <a:t>tumour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size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1600" dirty="0">
              <a:latin typeface="Calibri"/>
              <a:cs typeface="Calibri"/>
            </a:endParaRPr>
          </a:p>
          <a:p>
            <a:pPr marL="1553210" indent="-175895">
              <a:lnSpc>
                <a:spcPct val="100000"/>
              </a:lnSpc>
              <a:buAutoNum type="arabicPeriod"/>
              <a:tabLst>
                <a:tab pos="1553845" algn="l"/>
              </a:tabLst>
            </a:pPr>
            <a:r>
              <a:rPr sz="1600" spc="-5" dirty="0">
                <a:latin typeface="Calibri"/>
                <a:cs typeface="Calibri"/>
              </a:rPr>
              <a:t>presence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necrosis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 or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 haemorrhage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1600" dirty="0">
              <a:latin typeface="Calibri"/>
              <a:cs typeface="Calibri"/>
            </a:endParaRPr>
          </a:p>
          <a:p>
            <a:pPr marL="812800" indent="-175895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Calibri"/>
              <a:buAutoNum type="arabicPeriod"/>
              <a:tabLst>
                <a:tab pos="813435" algn="l"/>
              </a:tabLst>
            </a:pP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microscopic features</a:t>
            </a:r>
            <a:r>
              <a:rPr sz="1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such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capsular or </a:t>
            </a:r>
            <a:r>
              <a:rPr sz="1600" dirty="0">
                <a:latin typeface="Calibri"/>
                <a:cs typeface="Calibri"/>
              </a:rPr>
              <a:t>vascular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invasion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3684" y="2483484"/>
            <a:ext cx="3312795" cy="279156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892555"/>
            <a:ext cx="5647055" cy="88983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1600" b="1" spc="-5" dirty="0">
                <a:solidFill>
                  <a:srgbClr val="1F487C"/>
                </a:solidFill>
                <a:cs typeface="Calibri"/>
              </a:rPr>
              <a:t>Clinical</a:t>
            </a:r>
            <a:r>
              <a:rPr lang="en-US" sz="1600" b="1" spc="-30" dirty="0">
                <a:solidFill>
                  <a:srgbClr val="1F487C"/>
                </a:solidFill>
                <a:cs typeface="Calibri"/>
              </a:rPr>
              <a:t> </a:t>
            </a:r>
            <a:r>
              <a:rPr lang="en-US" sz="1600" b="1" dirty="0">
                <a:solidFill>
                  <a:srgbClr val="1F487C"/>
                </a:solidFill>
                <a:cs typeface="Calibri"/>
              </a:rPr>
              <a:t>presentation</a:t>
            </a:r>
            <a:endParaRPr lang="en-US" sz="1600" dirty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ar-JO" sz="1600" b="1" u="heavy" spc="-5" dirty="0">
              <a:solidFill>
                <a:srgbClr val="006FC0"/>
              </a:solidFill>
              <a:uFill>
                <a:solidFill>
                  <a:srgbClr val="006FC0"/>
                </a:solidFill>
              </a:u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ar-JO" sz="16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1</a:t>
            </a:r>
            <a:r>
              <a:rPr sz="16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.</a:t>
            </a:r>
            <a:r>
              <a:rPr sz="1600" b="1" u="heavy" spc="-1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Non</a:t>
            </a:r>
            <a:r>
              <a:rPr sz="1600" b="1" u="heavy" spc="-2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f</a:t>
            </a:r>
            <a:r>
              <a:rPr lang="en-US" sz="16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u</a:t>
            </a:r>
            <a:r>
              <a:rPr sz="16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nctioning</a:t>
            </a:r>
            <a:r>
              <a:rPr sz="1600" b="1" u="heavy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varients</a:t>
            </a:r>
            <a:endParaRPr sz="1600" dirty="0">
              <a:latin typeface="Calibri"/>
              <a:cs typeface="Calibri"/>
            </a:endParaRPr>
          </a:p>
          <a:p>
            <a:pPr marL="192405" marR="121285" indent="-180340">
              <a:lnSpc>
                <a:spcPct val="117100"/>
              </a:lnSpc>
              <a:spcBef>
                <a:spcPts val="1055"/>
              </a:spcBef>
            </a:pPr>
            <a:r>
              <a:rPr sz="1600" dirty="0">
                <a:latin typeface="Calibri"/>
                <a:cs typeface="Calibri"/>
              </a:rPr>
              <a:t>-These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hormonally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silent</a:t>
            </a:r>
            <a:r>
              <a:rPr sz="16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tumors</a:t>
            </a:r>
            <a:r>
              <a:rPr sz="1600" b="1" spc="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account</a:t>
            </a:r>
            <a:r>
              <a:rPr sz="1600" dirty="0">
                <a:latin typeface="Calibri"/>
                <a:cs typeface="Calibri"/>
              </a:rPr>
              <a:t> for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approximately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40%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patients </a:t>
            </a:r>
            <a:r>
              <a:rPr sz="1600" spc="-30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with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AC.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00" dirty="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-</a:t>
            </a:r>
            <a:r>
              <a:rPr sz="1600" spc="-5" dirty="0">
                <a:latin typeface="Calibri"/>
                <a:cs typeface="Calibri"/>
              </a:rPr>
              <a:t> Nonfunctional variants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AC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tend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be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more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common</a:t>
            </a:r>
            <a:r>
              <a:rPr sz="1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in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older</a:t>
            </a:r>
            <a:r>
              <a:rPr sz="1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patients</a:t>
            </a:r>
            <a:endParaRPr sz="1600" dirty="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300"/>
              </a:spcBef>
            </a:pPr>
            <a:r>
              <a:rPr sz="1600" spc="-5" dirty="0">
                <a:latin typeface="Calibri"/>
                <a:cs typeface="Calibri"/>
              </a:rPr>
              <a:t>and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appear 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to</a:t>
            </a:r>
            <a:r>
              <a:rPr sz="1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progress</a:t>
            </a:r>
            <a:r>
              <a:rPr sz="1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more</a:t>
            </a:r>
            <a:r>
              <a:rPr sz="1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rapidly</a:t>
            </a:r>
            <a:r>
              <a:rPr sz="1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than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functional tumors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do</a:t>
            </a:r>
            <a:r>
              <a:rPr sz="1600" b="1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/>
              <a:cs typeface="Calibri"/>
            </a:endParaRPr>
          </a:p>
          <a:p>
            <a:pPr marL="37211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Calibri"/>
                <a:cs typeface="Calibri"/>
              </a:rPr>
              <a:t>-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some cases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they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are</a:t>
            </a:r>
            <a:r>
              <a:rPr sz="1600" spc="-5" dirty="0">
                <a:latin typeface="Calibri"/>
                <a:cs typeface="Calibri"/>
              </a:rPr>
              <a:t> found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incidentally (incedentaloma).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-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Typically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present</a:t>
            </a:r>
            <a:r>
              <a:rPr sz="1600" b="1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any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following: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00" dirty="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buFont typeface="Wingdings"/>
              <a:buChar char=""/>
              <a:tabLst>
                <a:tab pos="193040" algn="l"/>
              </a:tabLst>
            </a:pPr>
            <a:r>
              <a:rPr sz="1600" spc="-5" dirty="0">
                <a:latin typeface="Calibri"/>
                <a:cs typeface="Calibri"/>
              </a:rPr>
              <a:t>abdominal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pain</a:t>
            </a:r>
            <a:r>
              <a:rPr sz="1600" spc="29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-5" dirty="0">
                <a:latin typeface="Calibri"/>
                <a:cs typeface="Calibri"/>
              </a:rPr>
              <a:t> tenderness</a:t>
            </a:r>
            <a:endParaRPr sz="1600" dirty="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1285"/>
              </a:spcBef>
              <a:buFont typeface="Wingdings"/>
              <a:buChar char=""/>
              <a:tabLst>
                <a:tab pos="193040" algn="l"/>
              </a:tabLst>
            </a:pPr>
            <a:r>
              <a:rPr sz="1600" spc="-5" dirty="0">
                <a:latin typeface="Calibri"/>
                <a:cs typeface="Calibri"/>
              </a:rPr>
              <a:t>fever</a:t>
            </a:r>
            <a:endParaRPr sz="1600" dirty="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1285"/>
              </a:spcBef>
              <a:buFont typeface="Wingdings"/>
              <a:buChar char=""/>
              <a:tabLst>
                <a:tab pos="193040" algn="l"/>
              </a:tabLst>
            </a:pPr>
            <a:r>
              <a:rPr sz="1600" dirty="0">
                <a:latin typeface="Calibri"/>
                <a:cs typeface="Calibri"/>
              </a:rPr>
              <a:t>weight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loss</a:t>
            </a:r>
            <a:endParaRPr sz="1600" dirty="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1285"/>
              </a:spcBef>
              <a:buFont typeface="Wingdings"/>
              <a:buChar char=""/>
              <a:tabLst>
                <a:tab pos="193040" algn="l"/>
              </a:tabLst>
            </a:pPr>
            <a:r>
              <a:rPr sz="1600" spc="-5" dirty="0">
                <a:latin typeface="Calibri"/>
                <a:cs typeface="Calibri"/>
              </a:rPr>
              <a:t>back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pain</a:t>
            </a:r>
            <a:endParaRPr sz="1600" dirty="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1285"/>
              </a:spcBef>
              <a:buFont typeface="Wingdings"/>
              <a:buChar char=""/>
              <a:tabLst>
                <a:tab pos="193040" algn="l"/>
              </a:tabLst>
            </a:pPr>
            <a:r>
              <a:rPr sz="1600" spc="-5" dirty="0">
                <a:latin typeface="Calibri"/>
                <a:cs typeface="Calibri"/>
              </a:rPr>
              <a:t>abdominal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fullness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sz="1600" b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2.</a:t>
            </a:r>
            <a:r>
              <a:rPr sz="1600" b="1" u="sng" spc="-1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Hormonally</a:t>
            </a:r>
            <a:r>
              <a:rPr sz="1600" b="1" u="sng" spc="-10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active</a:t>
            </a:r>
            <a:r>
              <a:rPr sz="1600" b="1" u="sng" spc="-2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variants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600" dirty="0">
              <a:latin typeface="Calibri"/>
              <a:cs typeface="Calibri"/>
            </a:endParaRPr>
          </a:p>
          <a:p>
            <a:pPr marL="107314" indent="-95250">
              <a:lnSpc>
                <a:spcPct val="100000"/>
              </a:lnSpc>
              <a:buChar char="-"/>
              <a:tabLst>
                <a:tab pos="107950" algn="l"/>
              </a:tabLst>
            </a:pPr>
            <a:r>
              <a:rPr sz="1600" spc="-5" dirty="0">
                <a:latin typeface="Calibri"/>
                <a:cs typeface="Calibri"/>
              </a:rPr>
              <a:t>The hormonally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active </a:t>
            </a:r>
            <a:r>
              <a:rPr sz="1600" dirty="0">
                <a:latin typeface="Calibri"/>
                <a:cs typeface="Calibri"/>
              </a:rPr>
              <a:t>variants </a:t>
            </a:r>
            <a:r>
              <a:rPr sz="1600" spc="-5" dirty="0">
                <a:latin typeface="Calibri"/>
                <a:cs typeface="Calibri"/>
              </a:rPr>
              <a:t>of </a:t>
            </a:r>
            <a:r>
              <a:rPr sz="1600" dirty="0">
                <a:latin typeface="Calibri"/>
                <a:cs typeface="Calibri"/>
              </a:rPr>
              <a:t>AC</a:t>
            </a:r>
            <a:r>
              <a:rPr sz="1600" spc="-5" dirty="0">
                <a:latin typeface="Calibri"/>
                <a:cs typeface="Calibri"/>
              </a:rPr>
              <a:t> constitute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approximately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60% 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1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cases.</a:t>
            </a:r>
            <a:endParaRPr sz="1600" dirty="0">
              <a:latin typeface="Calibri"/>
              <a:cs typeface="Calibri"/>
            </a:endParaRPr>
          </a:p>
          <a:p>
            <a:pPr marL="192405">
              <a:lnSpc>
                <a:spcPct val="100000"/>
              </a:lnSpc>
              <a:spcBef>
                <a:spcPts val="290"/>
              </a:spcBef>
            </a:pP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- </a:t>
            </a:r>
            <a:r>
              <a:rPr sz="1600" spc="-5" dirty="0">
                <a:latin typeface="Calibri"/>
                <a:cs typeface="Calibri"/>
              </a:rPr>
              <a:t>Approximately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30-40%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of </a:t>
            </a:r>
            <a:r>
              <a:rPr sz="1600" spc="-5" dirty="0">
                <a:latin typeface="Calibri"/>
                <a:cs typeface="Calibri"/>
              </a:rPr>
              <a:t>adult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patients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with</a:t>
            </a:r>
            <a:r>
              <a:rPr sz="1600" spc="-5" dirty="0">
                <a:latin typeface="Calibri"/>
                <a:cs typeface="Calibri"/>
              </a:rPr>
              <a:t> these present</a:t>
            </a:r>
            <a:r>
              <a:rPr sz="1600" dirty="0">
                <a:latin typeface="Calibri"/>
                <a:cs typeface="Calibri"/>
              </a:rPr>
              <a:t> with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endParaRPr sz="1600" dirty="0">
              <a:latin typeface="Calibri"/>
              <a:cs typeface="Calibri"/>
            </a:endParaRPr>
          </a:p>
          <a:p>
            <a:pPr marL="192405">
              <a:lnSpc>
                <a:spcPct val="100000"/>
              </a:lnSpc>
              <a:spcBef>
                <a:spcPts val="285"/>
              </a:spcBef>
            </a:pP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typical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features</a:t>
            </a:r>
            <a:r>
              <a:rPr sz="16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of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Cushing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syndrome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-5" dirty="0">
                <a:latin typeface="Calibri"/>
                <a:cs typeface="Calibri"/>
              </a:rPr>
              <a:t> while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4F81BC"/>
                </a:solidFill>
                <a:latin typeface="Calibri"/>
                <a:cs typeface="Calibri"/>
              </a:rPr>
              <a:t>20-30% </a:t>
            </a:r>
            <a:r>
              <a:rPr sz="1600" spc="-5" dirty="0">
                <a:latin typeface="Calibri"/>
                <a:cs typeface="Calibri"/>
              </a:rPr>
              <a:t>present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with</a:t>
            </a:r>
          </a:p>
          <a:p>
            <a:pPr marL="192405">
              <a:lnSpc>
                <a:spcPct val="100000"/>
              </a:lnSpc>
              <a:spcBef>
                <a:spcPts val="300"/>
              </a:spcBef>
            </a:pPr>
            <a:r>
              <a:rPr sz="1600" b="1" spc="-5" dirty="0">
                <a:solidFill>
                  <a:srgbClr val="4F81BC"/>
                </a:solidFill>
                <a:latin typeface="Calibri"/>
                <a:cs typeface="Calibri"/>
              </a:rPr>
              <a:t>virilization</a:t>
            </a:r>
            <a:r>
              <a:rPr sz="1600" b="1" spc="-1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4F81BC"/>
                </a:solidFill>
                <a:latin typeface="Calibri"/>
                <a:cs typeface="Calibri"/>
              </a:rPr>
              <a:t>syndromes</a:t>
            </a:r>
            <a:r>
              <a:rPr sz="1600" spc="-5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  <a:p>
            <a:pPr marL="107950" marR="167640" indent="-107950">
              <a:lnSpc>
                <a:spcPct val="117100"/>
              </a:lnSpc>
              <a:spcBef>
                <a:spcPts val="985"/>
              </a:spcBef>
              <a:buChar char="-"/>
              <a:tabLst>
                <a:tab pos="107950" algn="l"/>
              </a:tabLst>
            </a:pPr>
            <a:r>
              <a:rPr sz="1600" spc="-5" dirty="0">
                <a:latin typeface="Calibri"/>
                <a:cs typeface="Calibri"/>
              </a:rPr>
              <a:t>Signs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Cushing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syndrome include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round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face,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double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chin,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buffalo- 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hump</a:t>
            </a:r>
            <a:r>
              <a:rPr sz="1600" spc="-5" dirty="0">
                <a:latin typeface="Calibri"/>
                <a:cs typeface="Calibri"/>
              </a:rPr>
              <a:t> fat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distribution, generalized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obesity, </a:t>
            </a:r>
            <a:r>
              <a:rPr sz="1600" dirty="0">
                <a:latin typeface="Calibri"/>
                <a:cs typeface="Calibri"/>
              </a:rPr>
              <a:t>failure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growth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velocity, and </a:t>
            </a:r>
            <a:r>
              <a:rPr sz="1600" spc="-3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hypertension.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891031"/>
            <a:ext cx="5581650" cy="198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sz="1400" b="1" spc="-5" dirty="0">
                <a:solidFill>
                  <a:srgbClr val="001F5F"/>
                </a:solidFill>
                <a:latin typeface="Calibri"/>
                <a:cs typeface="Calibri"/>
              </a:rPr>
              <a:t>Diagnosis</a:t>
            </a:r>
            <a:endParaRPr sz="1400" dirty="0">
              <a:latin typeface="Calibri"/>
              <a:cs typeface="Calibri"/>
            </a:endParaRPr>
          </a:p>
          <a:p>
            <a:pPr marL="192405" marR="5080" indent="-180340">
              <a:lnSpc>
                <a:spcPct val="117200"/>
              </a:lnSpc>
              <a:spcBef>
                <a:spcPts val="1205"/>
              </a:spcBef>
            </a:pP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dirty="0">
                <a:latin typeface="Calibri"/>
                <a:cs typeface="Calibri"/>
              </a:rPr>
              <a:t>diagnostic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work-up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should include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measurements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DHEAS,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cortisol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 </a:t>
            </a:r>
            <a:r>
              <a:rPr sz="1600" spc="-3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catecholamines</a:t>
            </a:r>
            <a:r>
              <a:rPr sz="1600" dirty="0">
                <a:latin typeface="Calibri"/>
                <a:cs typeface="Calibri"/>
              </a:rPr>
              <a:t> to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exclude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aphaeochromocytoma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dexamethasone 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suppression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test.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MRI</a:t>
            </a:r>
            <a:r>
              <a:rPr sz="16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and</a:t>
            </a:r>
            <a:r>
              <a:rPr sz="1600" b="1" u="sng" spc="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CT</a:t>
            </a:r>
            <a:r>
              <a:rPr sz="16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are</a:t>
            </a:r>
            <a:r>
              <a:rPr sz="1600" b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equally</a:t>
            </a:r>
            <a:r>
              <a:rPr sz="16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effective</a:t>
            </a:r>
            <a:r>
              <a:rPr sz="1600" b="1" u="sng" spc="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 </a:t>
            </a:r>
            <a:r>
              <a:rPr sz="1600" spc="-5" dirty="0">
                <a:latin typeface="Calibri"/>
                <a:cs typeface="Calibri"/>
              </a:rPr>
              <a:t>imaging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adrenocortical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carcinoma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0636" y="3022913"/>
            <a:ext cx="12528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Treat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m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n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t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7931" y="3681845"/>
            <a:ext cx="5634355" cy="289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424815" indent="-229235">
              <a:lnSpc>
                <a:spcPct val="117100"/>
              </a:lnSpc>
              <a:spcBef>
                <a:spcPts val="100"/>
              </a:spcBef>
              <a:buClr>
                <a:srgbClr val="000000"/>
              </a:buClr>
              <a:buFont typeface="Calibri"/>
              <a:buChar char="-"/>
              <a:tabLst>
                <a:tab pos="241300" algn="l"/>
                <a:tab pos="241935" algn="l"/>
              </a:tabLst>
            </a:pP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Complete</a:t>
            </a:r>
            <a:r>
              <a:rPr sz="16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tumor</a:t>
            </a:r>
            <a:r>
              <a:rPr sz="16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Calibri"/>
                <a:cs typeface="Calibri"/>
              </a:rPr>
              <a:t>resection</a:t>
            </a:r>
            <a:r>
              <a:rPr sz="1600" b="1" spc="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associated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with</a:t>
            </a:r>
            <a:r>
              <a:rPr sz="1600" spc="-5" dirty="0">
                <a:latin typeface="Calibri"/>
                <a:cs typeface="Calibri"/>
              </a:rPr>
              <a:t> favorable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survival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and </a:t>
            </a:r>
            <a:r>
              <a:rPr sz="1600" spc="-30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should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attempted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whenever </a:t>
            </a:r>
            <a:r>
              <a:rPr sz="1600" spc="-5" dirty="0">
                <a:latin typeface="Calibri"/>
                <a:cs typeface="Calibri"/>
              </a:rPr>
              <a:t>possible.</a:t>
            </a:r>
            <a:endParaRPr sz="1600" dirty="0">
              <a:latin typeface="Calibri"/>
              <a:cs typeface="Calibri"/>
            </a:endParaRPr>
          </a:p>
          <a:p>
            <a:pPr marL="241300" marR="219075" indent="-229235">
              <a:lnSpc>
                <a:spcPct val="117100"/>
              </a:lnSpc>
              <a:buClr>
                <a:srgbClr val="6F2F9F"/>
              </a:buClr>
              <a:buFont typeface="Calibri"/>
              <a:buChar char="-"/>
              <a:tabLst>
                <a:tab pos="280670" algn="l"/>
                <a:tab pos="281305" algn="l"/>
              </a:tabLst>
            </a:pPr>
            <a:r>
              <a:rPr sz="1600" dirty="0"/>
              <a:t>	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In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order</a:t>
            </a:r>
            <a:r>
              <a:rPr sz="16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to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prevent</a:t>
            </a:r>
            <a:r>
              <a:rPr sz="16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tumour</a:t>
            </a:r>
            <a:r>
              <a:rPr sz="16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spillage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and</a:t>
            </a:r>
            <a:r>
              <a:rPr sz="1600" b="1" spc="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implantation</a:t>
            </a:r>
            <a:r>
              <a:rPr sz="1600" b="1" spc="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metastases,</a:t>
            </a:r>
            <a:r>
              <a:rPr sz="16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the </a:t>
            </a:r>
            <a:r>
              <a:rPr sz="1600" b="1" spc="-30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capsule</a:t>
            </a:r>
            <a:r>
              <a:rPr sz="1600" b="1" spc="-10" dirty="0">
                <a:solidFill>
                  <a:srgbClr val="6F2F9F"/>
                </a:solidFill>
                <a:latin typeface="Calibri"/>
                <a:cs typeface="Calibri"/>
              </a:rPr>
              <a:t> must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not </a:t>
            </a:r>
            <a:r>
              <a:rPr sz="1600" b="1" spc="-5" dirty="0">
                <a:solidFill>
                  <a:srgbClr val="6F2F9F"/>
                </a:solidFill>
                <a:latin typeface="Calibri"/>
                <a:cs typeface="Calibri"/>
              </a:rPr>
              <a:t>be </a:t>
            </a:r>
            <a:r>
              <a:rPr sz="1600" b="1" dirty="0">
                <a:solidFill>
                  <a:srgbClr val="6F2F9F"/>
                </a:solidFill>
                <a:latin typeface="Calibri"/>
                <a:cs typeface="Calibri"/>
              </a:rPr>
              <a:t>damaged.</a:t>
            </a:r>
            <a:endParaRPr sz="160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90"/>
              </a:spcBef>
              <a:buChar char="-"/>
              <a:tabLst>
                <a:tab pos="241300" algn="l"/>
                <a:tab pos="241935" algn="l"/>
              </a:tabLst>
            </a:pPr>
            <a:r>
              <a:rPr sz="1600" spc="-5" dirty="0">
                <a:latin typeface="Calibri"/>
                <a:cs typeface="Calibri"/>
              </a:rPr>
              <a:t>En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bloc </a:t>
            </a:r>
            <a:r>
              <a:rPr sz="1600" dirty="0">
                <a:latin typeface="Calibri"/>
                <a:cs typeface="Calibri"/>
              </a:rPr>
              <a:t>resection with</a:t>
            </a:r>
            <a:r>
              <a:rPr sz="1600" spc="-5" dirty="0">
                <a:latin typeface="Calibri"/>
                <a:cs typeface="Calibri"/>
              </a:rPr>
              <a:t> removal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locally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involved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organs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is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often required.</a:t>
            </a:r>
            <a:endParaRPr sz="1600" dirty="0">
              <a:latin typeface="Calibri"/>
              <a:cs typeface="Calibri"/>
            </a:endParaRPr>
          </a:p>
          <a:p>
            <a:pPr marL="192405" marR="768985" indent="-180340">
              <a:lnSpc>
                <a:spcPct val="117900"/>
              </a:lnSpc>
              <a:spcBef>
                <a:spcPts val="969"/>
              </a:spcBef>
              <a:buFont typeface="Wingdings"/>
              <a:buChar char=""/>
              <a:tabLst>
                <a:tab pos="193040" algn="l"/>
              </a:tabLst>
            </a:pPr>
            <a:r>
              <a:rPr sz="1600" spc="-5" dirty="0">
                <a:latin typeface="Calibri"/>
                <a:cs typeface="Calibri"/>
              </a:rPr>
              <a:t>Patients can be </a:t>
            </a:r>
            <a:r>
              <a:rPr sz="1600" dirty="0">
                <a:latin typeface="Calibri"/>
                <a:cs typeface="Calibri"/>
              </a:rPr>
              <a:t>treated postoperatively </a:t>
            </a:r>
            <a:r>
              <a:rPr sz="1600" spc="-5" dirty="0">
                <a:latin typeface="Calibri"/>
                <a:cs typeface="Calibri"/>
              </a:rPr>
              <a:t>with </a:t>
            </a:r>
            <a:r>
              <a:rPr sz="1600" b="1" spc="-5" dirty="0">
                <a:solidFill>
                  <a:srgbClr val="00AF50"/>
                </a:solidFill>
                <a:latin typeface="Calibri"/>
                <a:cs typeface="Calibri"/>
              </a:rPr>
              <a:t>mitotane</a:t>
            </a:r>
            <a:r>
              <a:rPr sz="1600" spc="-5" dirty="0">
                <a:latin typeface="Calibri"/>
                <a:cs typeface="Calibri"/>
              </a:rPr>
              <a:t>.(adjuvant </a:t>
            </a:r>
            <a:r>
              <a:rPr sz="1600" spc="-30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chemotherapy).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har char=""/>
            </a:pPr>
            <a:endParaRPr sz="1600" dirty="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193040" algn="l"/>
              </a:tabLst>
            </a:pPr>
            <a:r>
              <a:rPr sz="1600" b="1" dirty="0">
                <a:solidFill>
                  <a:srgbClr val="00AFEF"/>
                </a:solidFill>
                <a:latin typeface="Calibri"/>
                <a:cs typeface="Calibri"/>
              </a:rPr>
              <a:t>Adjuvant</a:t>
            </a:r>
            <a:r>
              <a:rPr sz="1600" b="1" spc="-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radiotherapy</a:t>
            </a:r>
            <a:r>
              <a:rPr sz="1600" b="1" spc="-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may</a:t>
            </a:r>
            <a:r>
              <a:rPr sz="1600" b="1" spc="-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reduce </a:t>
            </a:r>
            <a:r>
              <a:rPr sz="1600" b="1" dirty="0">
                <a:solidFill>
                  <a:srgbClr val="00AFEF"/>
                </a:solidFill>
                <a:latin typeface="Calibri"/>
                <a:cs typeface="Calibri"/>
              </a:rPr>
              <a:t>the</a:t>
            </a:r>
            <a:r>
              <a:rPr sz="1600" b="1" spc="-1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AFEF"/>
                </a:solidFill>
                <a:latin typeface="Calibri"/>
                <a:cs typeface="Calibri"/>
              </a:rPr>
              <a:t>rate of</a:t>
            </a:r>
            <a:r>
              <a:rPr sz="1600" b="1" spc="-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local</a:t>
            </a:r>
            <a:r>
              <a:rPr sz="1600" b="1" spc="-1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AFEF"/>
                </a:solidFill>
                <a:latin typeface="Calibri"/>
                <a:cs typeface="Calibri"/>
              </a:rPr>
              <a:t>recurrence.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6886" y="6835867"/>
            <a:ext cx="4629150" cy="70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200" b="1" u="heavy" spc="-5" dirty="0">
              <a:solidFill>
                <a:srgbClr val="234060"/>
              </a:solidFill>
              <a:uFill>
                <a:solidFill>
                  <a:srgbClr val="234060"/>
                </a:solidFill>
              </a:u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u="heavy" spc="-5" dirty="0">
                <a:solidFill>
                  <a:srgbClr val="234060"/>
                </a:solidFill>
                <a:uFill>
                  <a:solidFill>
                    <a:srgbClr val="234060"/>
                  </a:solidFill>
                </a:uFill>
                <a:latin typeface="Calibri"/>
                <a:cs typeface="Calibri"/>
              </a:rPr>
              <a:t>DISORDERS OF</a:t>
            </a:r>
            <a:r>
              <a:rPr sz="2200" b="1" u="heavy" spc="-20" dirty="0">
                <a:solidFill>
                  <a:srgbClr val="234060"/>
                </a:solidFill>
                <a:uFill>
                  <a:solidFill>
                    <a:srgbClr val="23406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10" dirty="0">
                <a:solidFill>
                  <a:srgbClr val="234060"/>
                </a:solidFill>
                <a:uFill>
                  <a:solidFill>
                    <a:srgbClr val="234060"/>
                  </a:solidFill>
                </a:uFill>
                <a:latin typeface="Calibri"/>
                <a:cs typeface="Calibri"/>
              </a:rPr>
              <a:t>THE</a:t>
            </a:r>
            <a:r>
              <a:rPr sz="2200" b="1" u="heavy" spc="-15" dirty="0">
                <a:solidFill>
                  <a:srgbClr val="234060"/>
                </a:solidFill>
                <a:uFill>
                  <a:solidFill>
                    <a:srgbClr val="23406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5" dirty="0">
                <a:solidFill>
                  <a:srgbClr val="234060"/>
                </a:solidFill>
                <a:uFill>
                  <a:solidFill>
                    <a:srgbClr val="234060"/>
                  </a:solidFill>
                </a:uFill>
                <a:latin typeface="Calibri"/>
                <a:cs typeface="Calibri"/>
              </a:rPr>
              <a:t>ADRENAL</a:t>
            </a:r>
            <a:r>
              <a:rPr sz="2200" b="1" u="heavy" spc="-20" dirty="0">
                <a:solidFill>
                  <a:srgbClr val="234060"/>
                </a:solidFill>
                <a:uFill>
                  <a:solidFill>
                    <a:srgbClr val="23406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dirty="0">
                <a:solidFill>
                  <a:srgbClr val="234060"/>
                </a:solidFill>
                <a:uFill>
                  <a:solidFill>
                    <a:srgbClr val="234060"/>
                  </a:solidFill>
                </a:uFill>
                <a:latin typeface="Calibri"/>
                <a:cs typeface="Calibri"/>
              </a:rPr>
              <a:t>MEDULLA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6511" y="7708900"/>
            <a:ext cx="5426075" cy="978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5925" algn="ctr">
              <a:lnSpc>
                <a:spcPct val="100000"/>
              </a:lnSpc>
              <a:spcBef>
                <a:spcPts val="100"/>
              </a:spcBef>
            </a:pPr>
            <a:r>
              <a:rPr sz="2000" b="1" u="heavy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Phaeochromocytoma</a:t>
            </a:r>
            <a:endParaRPr sz="2000" dirty="0">
              <a:latin typeface="Calibri"/>
              <a:cs typeface="Calibri"/>
            </a:endParaRPr>
          </a:p>
          <a:p>
            <a:pPr marL="192405" marR="5080" indent="-180340">
              <a:lnSpc>
                <a:spcPct val="117100"/>
              </a:lnSpc>
              <a:spcBef>
                <a:spcPts val="1165"/>
              </a:spcBef>
              <a:buClr>
                <a:srgbClr val="00AFEF"/>
              </a:buClr>
              <a:buFont typeface="Tahoma"/>
              <a:buChar char="•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Definition </a:t>
            </a:r>
            <a:r>
              <a:rPr sz="1400" dirty="0">
                <a:latin typeface="Calibri"/>
                <a:cs typeface="Calibri"/>
              </a:rPr>
              <a:t>: </a:t>
            </a:r>
            <a:r>
              <a:rPr sz="1400" spc="-5" dirty="0">
                <a:latin typeface="Calibri"/>
                <a:cs typeface="Calibri"/>
              </a:rPr>
              <a:t>tumour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adrenal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medulla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which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arise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from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chromaffin </a:t>
            </a:r>
            <a:r>
              <a:rPr sz="1400" b="1" spc="-30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cells that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produce catecholamines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 .</a:t>
            </a:r>
            <a:endParaRPr sz="1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6523" y="854812"/>
            <a:ext cx="5725795" cy="6418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6390" marR="194945" indent="-180340">
              <a:lnSpc>
                <a:spcPct val="118000"/>
              </a:lnSpc>
              <a:spcBef>
                <a:spcPts val="95"/>
              </a:spcBef>
              <a:buFont typeface="Tahoma"/>
              <a:buChar char="•"/>
              <a:tabLst>
                <a:tab pos="327025" algn="l"/>
              </a:tabLst>
            </a:pP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prevalence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phaeochromocytoma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patients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5" dirty="0">
                <a:latin typeface="Calibri"/>
                <a:cs typeface="Calibri"/>
              </a:rPr>
              <a:t> hypertension </a:t>
            </a:r>
            <a:r>
              <a:rPr sz="1400" dirty="0">
                <a:latin typeface="Calibri"/>
                <a:cs typeface="Calibri"/>
              </a:rPr>
              <a:t>is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0.1–0.6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 cent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overall</a:t>
            </a:r>
            <a:r>
              <a:rPr sz="1400" spc="-5" dirty="0">
                <a:latin typeface="Calibri"/>
                <a:cs typeface="Calibri"/>
              </a:rPr>
              <a:t> prevalence.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ahoma"/>
              <a:buChar char="•"/>
            </a:pPr>
            <a:endParaRPr sz="1050">
              <a:latin typeface="Calibri"/>
              <a:cs typeface="Calibri"/>
            </a:endParaRPr>
          </a:p>
          <a:p>
            <a:pPr marL="326390" indent="-180340">
              <a:lnSpc>
                <a:spcPct val="100000"/>
              </a:lnSpc>
              <a:buFont typeface="Tahoma"/>
              <a:buChar char="•"/>
              <a:tabLst>
                <a:tab pos="327025" algn="l"/>
              </a:tabLst>
            </a:pPr>
            <a:r>
              <a:rPr sz="1400" dirty="0">
                <a:latin typeface="Calibri"/>
                <a:cs typeface="Calibri"/>
              </a:rPr>
              <a:t>4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 cent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 </a:t>
            </a:r>
            <a:r>
              <a:rPr sz="1400" dirty="0">
                <a:latin typeface="Calibri"/>
                <a:cs typeface="Calibri"/>
              </a:rPr>
              <a:t>incidentalomas are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phaeochromocytomas</a:t>
            </a:r>
            <a:r>
              <a:rPr sz="1400" dirty="0">
                <a:latin typeface="Calibri"/>
                <a:cs typeface="Calibri"/>
              </a:rPr>
              <a:t> .</a:t>
            </a:r>
            <a:endParaRPr sz="1400">
              <a:latin typeface="Calibri"/>
              <a:cs typeface="Calibri"/>
            </a:endParaRPr>
          </a:p>
          <a:p>
            <a:pPr marL="326390" marR="69850" indent="-180340">
              <a:lnSpc>
                <a:spcPct val="117900"/>
              </a:lnSpc>
              <a:spcBef>
                <a:spcPts val="969"/>
              </a:spcBef>
              <a:buClr>
                <a:srgbClr val="000000"/>
              </a:buClr>
              <a:buFont typeface="Tahoma"/>
              <a:buChar char="•"/>
              <a:tabLst>
                <a:tab pos="327025" algn="l"/>
              </a:tabLst>
            </a:pP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Sporadic </a:t>
            </a:r>
            <a:r>
              <a:rPr sz="1400" spc="-5" dirty="0">
                <a:latin typeface="Calibri"/>
                <a:cs typeface="Calibri"/>
              </a:rPr>
              <a:t>phaeochromocytomas occur </a:t>
            </a:r>
            <a:r>
              <a:rPr sz="1400" dirty="0">
                <a:latin typeface="Calibri"/>
                <a:cs typeface="Calibri"/>
              </a:rPr>
              <a:t>around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fourth </a:t>
            </a: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decade </a:t>
            </a:r>
            <a:r>
              <a:rPr sz="1400" dirty="0">
                <a:latin typeface="Calibri"/>
                <a:cs typeface="Calibri"/>
              </a:rPr>
              <a:t>whereas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patients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hereditary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forms</a:t>
            </a:r>
            <a:r>
              <a:rPr sz="1400" dirty="0">
                <a:latin typeface="Calibri"/>
                <a:cs typeface="Calibri"/>
              </a:rPr>
              <a:t> are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diagnosed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earlier.</a:t>
            </a:r>
            <a:endParaRPr sz="1400">
              <a:latin typeface="Calibri"/>
              <a:cs typeface="Calibri"/>
            </a:endParaRPr>
          </a:p>
          <a:p>
            <a:pPr marL="326390" marR="5080" indent="-180340">
              <a:lnSpc>
                <a:spcPct val="117900"/>
              </a:lnSpc>
              <a:spcBef>
                <a:spcPts val="969"/>
              </a:spcBef>
              <a:buClr>
                <a:srgbClr val="000000"/>
              </a:buClr>
              <a:buFont typeface="Tahoma"/>
              <a:buChar char="•"/>
              <a:tabLst>
                <a:tab pos="327025" algn="l"/>
              </a:tabLst>
            </a:pP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Phaeochromocytoma</a:t>
            </a:r>
            <a:r>
              <a:rPr sz="1400" b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is</a:t>
            </a:r>
            <a:r>
              <a:rPr sz="1400" b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known</a:t>
            </a:r>
            <a:r>
              <a:rPr sz="1400" b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as</a:t>
            </a:r>
            <a:r>
              <a:rPr sz="1400" b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the</a:t>
            </a:r>
            <a:r>
              <a:rPr sz="1400" b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‘10 </a:t>
            </a:r>
            <a:r>
              <a:rPr sz="14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per</a:t>
            </a:r>
            <a:r>
              <a:rPr sz="1400" b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cent</a:t>
            </a:r>
            <a:r>
              <a:rPr sz="1400" b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tumours</a:t>
            </a:r>
            <a:r>
              <a:rPr sz="1400" b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or</a:t>
            </a:r>
            <a:r>
              <a:rPr sz="14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The</a:t>
            </a:r>
            <a:r>
              <a:rPr sz="14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rule</a:t>
            </a:r>
            <a:r>
              <a:rPr sz="14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of </a:t>
            </a:r>
            <a:r>
              <a:rPr sz="1400" b="1" spc="-3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10s </a:t>
            </a:r>
            <a:r>
              <a:rPr sz="14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as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ahoma"/>
              <a:buChar char="•"/>
            </a:pPr>
            <a:endParaRPr sz="1050">
              <a:latin typeface="Calibri"/>
              <a:cs typeface="Calibri"/>
            </a:endParaRPr>
          </a:p>
          <a:p>
            <a:pPr marL="326390" indent="-180340">
              <a:lnSpc>
                <a:spcPct val="100000"/>
              </a:lnSpc>
              <a:buFont typeface="Tahoma"/>
              <a:buChar char="•"/>
              <a:tabLst>
                <a:tab pos="327025" algn="l"/>
              </a:tabLst>
            </a:pPr>
            <a:r>
              <a:rPr sz="1400" dirty="0">
                <a:latin typeface="Calibri"/>
                <a:cs typeface="Calibri"/>
              </a:rPr>
              <a:t>10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 cent of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tumour’s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inherited,</a:t>
            </a:r>
            <a:endParaRPr sz="1400">
              <a:latin typeface="Calibri"/>
              <a:cs typeface="Calibri"/>
            </a:endParaRPr>
          </a:p>
          <a:p>
            <a:pPr marL="326390" indent="-180340">
              <a:lnSpc>
                <a:spcPct val="100000"/>
              </a:lnSpc>
              <a:spcBef>
                <a:spcPts val="1285"/>
              </a:spcBef>
              <a:buFont typeface="Tahoma"/>
              <a:buChar char="•"/>
              <a:tabLst>
                <a:tab pos="327025" algn="l"/>
              </a:tabLst>
            </a:pPr>
            <a:r>
              <a:rPr sz="1400" dirty="0">
                <a:latin typeface="Calibri"/>
                <a:cs typeface="Calibri"/>
              </a:rPr>
              <a:t>10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 cent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extra-adrenal</a:t>
            </a:r>
            <a:r>
              <a:rPr sz="1400" spc="-5" dirty="0">
                <a:latin typeface="Calibri"/>
                <a:cs typeface="Calibri"/>
              </a:rPr>
              <a:t>,</a:t>
            </a:r>
            <a:endParaRPr sz="1400">
              <a:latin typeface="Calibri"/>
              <a:cs typeface="Calibri"/>
            </a:endParaRPr>
          </a:p>
          <a:p>
            <a:pPr marL="326390" indent="-180340">
              <a:lnSpc>
                <a:spcPct val="100000"/>
              </a:lnSpc>
              <a:spcBef>
                <a:spcPts val="1285"/>
              </a:spcBef>
              <a:buFont typeface="Tahoma"/>
              <a:buChar char="•"/>
              <a:tabLst>
                <a:tab pos="327025" algn="l"/>
              </a:tabLst>
            </a:pPr>
            <a:r>
              <a:rPr sz="1400" dirty="0">
                <a:latin typeface="Calibri"/>
                <a:cs typeface="Calibri"/>
              </a:rPr>
              <a:t>10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cent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malignant,</a:t>
            </a:r>
            <a:endParaRPr sz="1400">
              <a:latin typeface="Calibri"/>
              <a:cs typeface="Calibri"/>
            </a:endParaRPr>
          </a:p>
          <a:p>
            <a:pPr marL="326390" indent="-180340">
              <a:lnSpc>
                <a:spcPct val="100000"/>
              </a:lnSpc>
              <a:spcBef>
                <a:spcPts val="1285"/>
              </a:spcBef>
              <a:buFont typeface="Tahoma"/>
              <a:buChar char="•"/>
              <a:tabLst>
                <a:tab pos="327025" algn="l"/>
              </a:tabLst>
            </a:pPr>
            <a:r>
              <a:rPr sz="1400" dirty="0">
                <a:latin typeface="Calibri"/>
                <a:cs typeface="Calibri"/>
              </a:rPr>
              <a:t>10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cent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bilateral</a:t>
            </a:r>
            <a:endParaRPr sz="1400">
              <a:latin typeface="Calibri"/>
              <a:cs typeface="Calibri"/>
            </a:endParaRPr>
          </a:p>
          <a:p>
            <a:pPr marL="366395" indent="-220345">
              <a:lnSpc>
                <a:spcPct val="100000"/>
              </a:lnSpc>
              <a:spcBef>
                <a:spcPts val="1285"/>
              </a:spcBef>
              <a:buFont typeface="Tahoma"/>
              <a:buChar char="•"/>
              <a:tabLst>
                <a:tab pos="366395" algn="l"/>
                <a:tab pos="367030" algn="l"/>
              </a:tabLst>
            </a:pPr>
            <a:r>
              <a:rPr sz="1400" dirty="0">
                <a:latin typeface="Calibri"/>
                <a:cs typeface="Calibri"/>
              </a:rPr>
              <a:t>10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cent occur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children</a:t>
            </a:r>
            <a:endParaRPr sz="1400">
              <a:latin typeface="Calibri"/>
              <a:cs typeface="Calibri"/>
            </a:endParaRPr>
          </a:p>
          <a:p>
            <a:pPr marL="146685">
              <a:lnSpc>
                <a:spcPct val="100000"/>
              </a:lnSpc>
              <a:spcBef>
                <a:spcPts val="1280"/>
              </a:spcBef>
            </a:pPr>
            <a:r>
              <a:rPr sz="1400" i="1" spc="-5" dirty="0">
                <a:latin typeface="Calibri"/>
                <a:cs typeface="Calibri"/>
              </a:rPr>
              <a:t>Hereditary</a:t>
            </a:r>
            <a:r>
              <a:rPr sz="1400" i="1" spc="-10" dirty="0">
                <a:latin typeface="Calibri"/>
                <a:cs typeface="Calibri"/>
              </a:rPr>
              <a:t> </a:t>
            </a:r>
            <a:r>
              <a:rPr sz="1400" i="1" spc="-5" dirty="0">
                <a:latin typeface="Calibri"/>
                <a:cs typeface="Calibri"/>
              </a:rPr>
              <a:t>phaeochromocytomas</a:t>
            </a:r>
            <a:r>
              <a:rPr sz="1400" i="1" dirty="0">
                <a:latin typeface="Calibri"/>
                <a:cs typeface="Calibri"/>
              </a:rPr>
              <a:t> </a:t>
            </a:r>
            <a:r>
              <a:rPr sz="1400" i="1" spc="-5" dirty="0">
                <a:latin typeface="Calibri"/>
                <a:cs typeface="Calibri"/>
              </a:rPr>
              <a:t>occur </a:t>
            </a:r>
            <a:r>
              <a:rPr sz="1400" i="1" dirty="0">
                <a:latin typeface="Calibri"/>
                <a:cs typeface="Calibri"/>
              </a:rPr>
              <a:t>in </a:t>
            </a:r>
            <a:r>
              <a:rPr sz="1400" b="1" i="1" spc="-5" dirty="0">
                <a:solidFill>
                  <a:srgbClr val="00AF50"/>
                </a:solidFill>
                <a:latin typeface="Calibri"/>
                <a:cs typeface="Calibri"/>
              </a:rPr>
              <a:t>several tumour</a:t>
            </a:r>
            <a:r>
              <a:rPr sz="1400" b="1" i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00AF50"/>
                </a:solidFill>
                <a:latin typeface="Calibri"/>
                <a:cs typeface="Calibri"/>
              </a:rPr>
              <a:t>syndromes </a:t>
            </a:r>
            <a:r>
              <a:rPr sz="1400" b="1" i="1" dirty="0">
                <a:solidFill>
                  <a:srgbClr val="00AF50"/>
                </a:solidFill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 marL="326390" marR="128905" indent="-270510">
              <a:lnSpc>
                <a:spcPct val="117400"/>
              </a:lnSpc>
              <a:spcBef>
                <a:spcPts val="980"/>
              </a:spcBef>
              <a:buClr>
                <a:srgbClr val="FF0000"/>
              </a:buClr>
              <a:buAutoNum type="romanUcPeriod"/>
              <a:tabLst>
                <a:tab pos="326390" algn="l"/>
                <a:tab pos="327025" algn="l"/>
              </a:tabLst>
            </a:pP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Multiple endocrine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neoplasia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type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2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(MEN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2): </a:t>
            </a:r>
            <a:r>
              <a:rPr sz="1400" dirty="0">
                <a:latin typeface="Calibri"/>
                <a:cs typeface="Calibri"/>
              </a:rPr>
              <a:t>an </a:t>
            </a:r>
            <a:r>
              <a:rPr sz="1400" b="1" dirty="0">
                <a:latin typeface="Calibri"/>
                <a:cs typeface="Calibri"/>
              </a:rPr>
              <a:t>autosomal </a:t>
            </a:r>
            <a:r>
              <a:rPr sz="1400" b="1" spc="-5" dirty="0">
                <a:latin typeface="Calibri"/>
                <a:cs typeface="Calibri"/>
              </a:rPr>
              <a:t>dominant 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inherited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disorder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that</a:t>
            </a:r>
            <a:r>
              <a:rPr sz="1400" dirty="0">
                <a:latin typeface="Calibri"/>
                <a:cs typeface="Calibri"/>
              </a:rPr>
              <a:t> is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caused by</a:t>
            </a:r>
            <a:r>
              <a:rPr sz="1400" u="sng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activating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germline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mutations</a:t>
            </a:r>
            <a:r>
              <a:rPr sz="1400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the </a:t>
            </a:r>
            <a:r>
              <a:rPr sz="1400" b="1" spc="-30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RET </a:t>
            </a:r>
            <a:r>
              <a:rPr sz="1400" b="1" spc="-5" dirty="0">
                <a:latin typeface="Calibri"/>
                <a:cs typeface="Calibri"/>
              </a:rPr>
              <a:t>proto-oncogene </a:t>
            </a:r>
            <a:r>
              <a:rPr sz="1400" dirty="0">
                <a:latin typeface="Calibri"/>
                <a:cs typeface="Calibri"/>
              </a:rPr>
              <a:t>, </a:t>
            </a:r>
            <a:r>
              <a:rPr sz="1400" spc="-5" dirty="0">
                <a:latin typeface="Calibri"/>
                <a:cs typeface="Calibri"/>
              </a:rPr>
              <a:t>In patients </a:t>
            </a:r>
            <a:r>
              <a:rPr sz="1400" dirty="0">
                <a:latin typeface="Calibri"/>
                <a:cs typeface="Calibri"/>
              </a:rPr>
              <a:t>with MEN 2, </a:t>
            </a:r>
            <a:r>
              <a:rPr sz="1400" spc="-5" dirty="0">
                <a:latin typeface="Calibri"/>
                <a:cs typeface="Calibri"/>
              </a:rPr>
              <a:t>the onset of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phaeochromocytoma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preceded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adrenomedullary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hyperplasia,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sometimes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bilateral.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Phaeochromocytoma</a:t>
            </a:r>
            <a:r>
              <a:rPr sz="14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rarely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malignant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in MEN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2.</a:t>
            </a:r>
            <a:endParaRPr sz="1400">
              <a:latin typeface="Calibri"/>
              <a:cs typeface="Calibri"/>
            </a:endParaRPr>
          </a:p>
          <a:p>
            <a:pPr marL="326390" marR="1274445" indent="-314325">
              <a:lnSpc>
                <a:spcPct val="117100"/>
              </a:lnSpc>
              <a:spcBef>
                <a:spcPts val="985"/>
              </a:spcBef>
              <a:buFont typeface="Calibri"/>
              <a:buAutoNum type="romanUcPeriod"/>
              <a:tabLst>
                <a:tab pos="366395" algn="l"/>
                <a:tab pos="367030" algn="l"/>
              </a:tabLst>
            </a:pPr>
            <a:r>
              <a:rPr dirty="0"/>
              <a:t>	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Familial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paraganglioma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(PG)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syndrome</a:t>
            </a:r>
            <a:r>
              <a:rPr sz="1400" spc="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(EXTRA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ADRENAL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PHAEOCHROMOCYTOMA)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0804" y="7411592"/>
            <a:ext cx="2025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latin typeface="Calibri"/>
                <a:cs typeface="Calibri"/>
              </a:rPr>
              <a:t>III.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0396" y="7411592"/>
            <a:ext cx="25692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von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Hippel–Lindau (VHL)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syndrome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636" y="7784972"/>
            <a:ext cx="5148580" cy="158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4081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Multiple</a:t>
            </a:r>
            <a:r>
              <a:rPr sz="1800" b="1" spc="-1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endocrine</a:t>
            </a:r>
            <a:r>
              <a:rPr sz="1800" b="1" spc="-1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neoplasia</a:t>
            </a:r>
            <a:endParaRPr sz="1800">
              <a:latin typeface="Calibri"/>
              <a:cs typeface="Calibri"/>
            </a:endParaRPr>
          </a:p>
          <a:p>
            <a:pPr marL="192405" marR="5080" indent="-180340">
              <a:lnSpc>
                <a:spcPct val="117100"/>
              </a:lnSpc>
              <a:spcBef>
                <a:spcPts val="1180"/>
              </a:spcBef>
              <a:buSzPct val="92857"/>
              <a:buFont typeface="MS Gothic"/>
              <a:buChar char="❑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Multiple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endocrine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neoplasia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(MEN)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 </a:t>
            </a:r>
            <a:r>
              <a:rPr sz="1400" spc="-5" dirty="0">
                <a:latin typeface="Calibri"/>
                <a:cs typeface="Calibri"/>
              </a:rPr>
              <a:t>term used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describe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three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6FC0"/>
                </a:solidFill>
                <a:latin typeface="Calibri"/>
                <a:cs typeface="Calibri"/>
              </a:rPr>
              <a:t>autosomal dominant </a:t>
            </a:r>
            <a:r>
              <a:rPr sz="1400" b="1" dirty="0">
                <a:solidFill>
                  <a:srgbClr val="006FC0"/>
                </a:solidFill>
                <a:latin typeface="Calibri"/>
                <a:cs typeface="Calibri"/>
              </a:rPr>
              <a:t>syndromes </a:t>
            </a:r>
            <a:r>
              <a:rPr sz="1400" spc="-5" dirty="0">
                <a:latin typeface="Calibri"/>
                <a:cs typeface="Calibri"/>
              </a:rPr>
              <a:t>that </a:t>
            </a:r>
            <a:r>
              <a:rPr sz="1400" dirty="0">
                <a:latin typeface="Calibri"/>
                <a:cs typeface="Calibri"/>
              </a:rPr>
              <a:t>are </a:t>
            </a:r>
            <a:r>
              <a:rPr sz="1400" spc="-5" dirty="0">
                <a:latin typeface="Calibri"/>
                <a:cs typeface="Calibri"/>
              </a:rPr>
              <a:t>associated </a:t>
            </a:r>
            <a:r>
              <a:rPr sz="1400" dirty="0">
                <a:latin typeface="Calibri"/>
                <a:cs typeface="Calibri"/>
              </a:rPr>
              <a:t>with </a:t>
            </a:r>
            <a:r>
              <a:rPr sz="1400" spc="-5" dirty="0">
                <a:latin typeface="Calibri"/>
                <a:cs typeface="Calibri"/>
              </a:rPr>
              <a:t>certain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hormone-producing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neoplasias.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Gothic"/>
              <a:buChar char="❑"/>
            </a:pPr>
            <a:endParaRPr sz="11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buSzPct val="92857"/>
              <a:buFont typeface="MS Gothic"/>
              <a:buChar char="❑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There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 three subtypes: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MEN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1, </a:t>
            </a:r>
            <a:r>
              <a:rPr sz="1400" dirty="0">
                <a:latin typeface="Calibri"/>
                <a:cs typeface="Calibri"/>
              </a:rPr>
              <a:t>MEN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2A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MEN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2B.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868527"/>
            <a:ext cx="5604510" cy="870013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92405" marR="288925" indent="-180340" algn="just">
              <a:lnSpc>
                <a:spcPct val="117200"/>
              </a:lnSpc>
              <a:spcBef>
                <a:spcPts val="85"/>
              </a:spcBef>
              <a:buClr>
                <a:srgbClr val="000000"/>
              </a:buClr>
              <a:buSzPct val="92857"/>
              <a:buFont typeface="MS Gothic"/>
              <a:buChar char="❑"/>
              <a:tabLst>
                <a:tab pos="193040" algn="l"/>
              </a:tabLst>
            </a:pPr>
            <a:r>
              <a:rPr sz="1400" b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MEN 1</a:t>
            </a: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 </a:t>
            </a:r>
            <a:r>
              <a:rPr sz="1400" spc="-5" dirty="0">
                <a:latin typeface="Calibri"/>
                <a:cs typeface="Calibri"/>
              </a:rPr>
              <a:t>caused by </a:t>
            </a:r>
            <a:r>
              <a:rPr sz="1400" dirty="0">
                <a:latin typeface="Calibri"/>
                <a:cs typeface="Calibri"/>
              </a:rPr>
              <a:t>an </a:t>
            </a:r>
            <a:r>
              <a:rPr sz="1400" b="1" spc="-5" dirty="0">
                <a:latin typeface="Calibri"/>
                <a:cs typeface="Calibri"/>
              </a:rPr>
              <a:t>altered menin protein expression </a:t>
            </a:r>
            <a:r>
              <a:rPr sz="1400" spc="-5" dirty="0">
                <a:latin typeface="Calibri"/>
                <a:cs typeface="Calibri"/>
              </a:rPr>
              <a:t>and presents </a:t>
            </a:r>
            <a:r>
              <a:rPr sz="1400" dirty="0">
                <a:latin typeface="Calibri"/>
                <a:cs typeface="Calibri"/>
              </a:rPr>
              <a:t> with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primary </a:t>
            </a:r>
            <a:r>
              <a:rPr sz="14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hyper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</a:t>
            </a:r>
            <a:r>
              <a:rPr sz="14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arathyroidism</a:t>
            </a:r>
            <a:r>
              <a:rPr sz="1400" spc="-5" dirty="0">
                <a:latin typeface="Calibri"/>
                <a:cs typeface="Calibri"/>
              </a:rPr>
              <a:t>, often </a:t>
            </a:r>
            <a:r>
              <a:rPr sz="1400" dirty="0">
                <a:latin typeface="Calibri"/>
                <a:cs typeface="Calibri"/>
              </a:rPr>
              <a:t>in </a:t>
            </a:r>
            <a:r>
              <a:rPr sz="1400" spc="-5" dirty="0">
                <a:latin typeface="Calibri"/>
                <a:cs typeface="Calibri"/>
              </a:rPr>
              <a:t>association with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endocrine </a:t>
            </a:r>
            <a:r>
              <a:rPr sz="1400" spc="-3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</a:t>
            </a:r>
            <a:r>
              <a:rPr sz="14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ancreatic</a:t>
            </a:r>
            <a:r>
              <a:rPr sz="1400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tumors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and/or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</a:t>
            </a:r>
            <a:r>
              <a:rPr sz="14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ituitary adenomas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92405" marR="163830" indent="-180340" algn="just">
              <a:lnSpc>
                <a:spcPct val="117100"/>
              </a:lnSpc>
              <a:spcBef>
                <a:spcPts val="1070"/>
              </a:spcBef>
              <a:buClr>
                <a:srgbClr val="000000"/>
              </a:buClr>
              <a:buSzPct val="92857"/>
              <a:buFont typeface="MS Gothic"/>
              <a:buChar char="❑"/>
              <a:tabLst>
                <a:tab pos="193040" algn="l"/>
              </a:tabLst>
            </a:pP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MEN 2A and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MEN </a:t>
            </a: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2B </a:t>
            </a:r>
            <a:r>
              <a:rPr sz="1400" dirty="0">
                <a:latin typeface="Calibri"/>
                <a:cs typeface="Calibri"/>
              </a:rPr>
              <a:t>are </a:t>
            </a:r>
            <a:r>
              <a:rPr sz="1400" spc="-5" dirty="0">
                <a:latin typeface="Calibri"/>
                <a:cs typeface="Calibri"/>
              </a:rPr>
              <a:t>caused by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 mutated RET </a:t>
            </a:r>
            <a:r>
              <a:rPr sz="14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proto-oncogene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both present </a:t>
            </a:r>
            <a:r>
              <a:rPr sz="1400" dirty="0">
                <a:latin typeface="Calibri"/>
                <a:cs typeface="Calibri"/>
              </a:rPr>
              <a:t>with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medullary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thyroid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carcinoma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(almost </a:t>
            </a:r>
            <a:r>
              <a:rPr sz="1400" dirty="0">
                <a:latin typeface="Calibri"/>
                <a:cs typeface="Calibri"/>
              </a:rPr>
              <a:t>%100 </a:t>
            </a:r>
            <a:r>
              <a:rPr sz="1400" spc="-5" dirty="0">
                <a:latin typeface="Calibri"/>
                <a:cs typeface="Calibri"/>
              </a:rPr>
              <a:t>of </a:t>
            </a:r>
            <a:r>
              <a:rPr sz="1400" dirty="0">
                <a:latin typeface="Calibri"/>
                <a:cs typeface="Calibri"/>
              </a:rPr>
              <a:t>cases)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sometimes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pheochromocytoma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(around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%40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dirty="0">
                <a:latin typeface="Calibri"/>
                <a:cs typeface="Calibri"/>
              </a:rPr>
              <a:t> cases)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Gothic"/>
              <a:buChar char="❑"/>
            </a:pPr>
            <a:endParaRPr sz="1100">
              <a:latin typeface="Calibri"/>
              <a:cs typeface="Calibri"/>
            </a:endParaRPr>
          </a:p>
          <a:p>
            <a:pPr marL="232410" indent="-220345">
              <a:lnSpc>
                <a:spcPct val="100000"/>
              </a:lnSpc>
              <a:buSzPct val="92857"/>
              <a:buFont typeface="MS Gothic"/>
              <a:buChar char="❑"/>
              <a:tabLst>
                <a:tab pos="233045" algn="l"/>
              </a:tabLst>
            </a:pPr>
            <a:r>
              <a:rPr sz="1400" b="1" dirty="0">
                <a:latin typeface="Calibri"/>
                <a:cs typeface="Calibri"/>
              </a:rPr>
              <a:t>MEN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2A</a:t>
            </a:r>
            <a:r>
              <a:rPr sz="1400" b="1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further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associated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primary</a:t>
            </a:r>
            <a:r>
              <a:rPr sz="14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hyperparathyroidism</a:t>
            </a:r>
            <a:r>
              <a:rPr sz="1400" b="1" u="sng" spc="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(%20-</a:t>
            </a:r>
            <a:endParaRPr sz="1400">
              <a:latin typeface="Calibri"/>
              <a:cs typeface="Calibri"/>
            </a:endParaRPr>
          </a:p>
          <a:p>
            <a:pPr marL="192405">
              <a:lnSpc>
                <a:spcPct val="100000"/>
              </a:lnSpc>
              <a:spcBef>
                <a:spcPts val="300"/>
              </a:spcBef>
            </a:pPr>
            <a:r>
              <a:rPr sz="1400" dirty="0">
                <a:latin typeface="Calibri"/>
                <a:cs typeface="Calibri"/>
              </a:rPr>
              <a:t>%30)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well,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while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MEN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E26C09"/>
                </a:solidFill>
                <a:latin typeface="Calibri"/>
                <a:cs typeface="Calibri"/>
              </a:rPr>
              <a:t>2B</a:t>
            </a:r>
            <a:r>
              <a:rPr sz="1400" b="1" spc="5" dirty="0">
                <a:solidFill>
                  <a:srgbClr val="E26C09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causes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Calibri"/>
                <a:cs typeface="Calibri"/>
              </a:rPr>
              <a:t>a </a:t>
            </a:r>
            <a:r>
              <a:rPr sz="1400" b="1" u="sng" spc="-5" dirty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Calibri"/>
                <a:cs typeface="Calibri"/>
              </a:rPr>
              <a:t>Marfanoid</a:t>
            </a:r>
            <a:r>
              <a:rPr sz="1400" b="1" u="sng" spc="5" dirty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Calibri"/>
                <a:cs typeface="Calibri"/>
              </a:rPr>
              <a:t>habitus</a:t>
            </a:r>
            <a:r>
              <a:rPr sz="1400" b="1" u="sng" dirty="0">
                <a:solidFill>
                  <a:srgbClr val="E26C09"/>
                </a:solidFill>
                <a:uFill>
                  <a:solidFill>
                    <a:srgbClr val="E26C09"/>
                  </a:solidFill>
                </a:u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(more than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%95)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92405" marR="367030" indent="-180340">
              <a:lnSpc>
                <a:spcPct val="117200"/>
              </a:lnSpc>
              <a:spcBef>
                <a:spcPts val="980"/>
              </a:spcBef>
            </a:pPr>
            <a:r>
              <a:rPr sz="1400" spc="-5" dirty="0">
                <a:latin typeface="Calibri"/>
                <a:cs typeface="Calibri"/>
              </a:rPr>
              <a:t>If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individual </a:t>
            </a:r>
            <a:r>
              <a:rPr sz="1400" spc="-5" dirty="0">
                <a:latin typeface="Calibri"/>
                <a:cs typeface="Calibri"/>
              </a:rPr>
              <a:t>conditions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associated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MEN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 suspected, </a:t>
            </a:r>
            <a:r>
              <a:rPr sz="1400" dirty="0">
                <a:latin typeface="Calibri"/>
                <a:cs typeface="Calibri"/>
              </a:rPr>
              <a:t> especially in </a:t>
            </a:r>
            <a:r>
              <a:rPr sz="1400" spc="-5" dirty="0">
                <a:latin typeface="Calibri"/>
                <a:cs typeface="Calibri"/>
              </a:rPr>
              <a:t>patients </a:t>
            </a:r>
            <a:r>
              <a:rPr sz="1400" dirty="0">
                <a:latin typeface="Calibri"/>
                <a:cs typeface="Calibri"/>
              </a:rPr>
              <a:t>with a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positive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family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history</a:t>
            </a:r>
            <a:r>
              <a:rPr sz="1400" dirty="0">
                <a:latin typeface="Calibri"/>
                <a:cs typeface="Calibri"/>
              </a:rPr>
              <a:t>,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it is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important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to 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consider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a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diagnostic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workup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for any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the other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associations.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Those </a:t>
            </a:r>
            <a:r>
              <a:rPr sz="1400" dirty="0">
                <a:latin typeface="Calibri"/>
                <a:cs typeface="Calibri"/>
              </a:rPr>
              <a:t> positive </a:t>
            </a:r>
            <a:r>
              <a:rPr sz="1400" spc="-5" dirty="0">
                <a:latin typeface="Calibri"/>
                <a:cs typeface="Calibri"/>
              </a:rPr>
              <a:t>for mutated genes should be </a:t>
            </a:r>
            <a:r>
              <a:rPr sz="1400" dirty="0">
                <a:latin typeface="Calibri"/>
                <a:cs typeface="Calibri"/>
              </a:rPr>
              <a:t>closely </a:t>
            </a:r>
            <a:r>
              <a:rPr sz="1400" spc="-5" dirty="0">
                <a:latin typeface="Calibri"/>
                <a:cs typeface="Calibri"/>
              </a:rPr>
              <a:t>monitored and should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undergo</a:t>
            </a:r>
            <a:r>
              <a:rPr sz="1400" dirty="0">
                <a:latin typeface="Calibri"/>
                <a:cs typeface="Calibri"/>
              </a:rPr>
              <a:t> a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total</a:t>
            </a:r>
            <a:r>
              <a:rPr sz="1400" b="1" i="1" u="sng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thyroidectomy</a:t>
            </a:r>
            <a:r>
              <a:rPr sz="14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positive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for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RET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proto-oncogene</a:t>
            </a:r>
            <a:endParaRPr sz="1400">
              <a:latin typeface="Calibri"/>
              <a:cs typeface="Calibri"/>
            </a:endParaRPr>
          </a:p>
          <a:p>
            <a:pPr marL="55244" algn="ctr">
              <a:lnSpc>
                <a:spcPct val="100000"/>
              </a:lnSpc>
              <a:spcBef>
                <a:spcPts val="1260"/>
              </a:spcBef>
            </a:pPr>
            <a:r>
              <a:rPr sz="1800" b="1" spc="-5" dirty="0">
                <a:solidFill>
                  <a:srgbClr val="234060"/>
                </a:solidFill>
                <a:latin typeface="Calibri"/>
                <a:cs typeface="Calibri"/>
              </a:rPr>
              <a:t>Management</a:t>
            </a:r>
            <a:r>
              <a:rPr sz="1800" b="1" spc="-25" dirty="0">
                <a:solidFill>
                  <a:srgbClr val="23406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4060"/>
                </a:solidFill>
                <a:latin typeface="Calibri"/>
                <a:cs typeface="Calibri"/>
              </a:rPr>
              <a:t>of</a:t>
            </a:r>
            <a:r>
              <a:rPr sz="1800" b="1" spc="-30" dirty="0">
                <a:solidFill>
                  <a:srgbClr val="23406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34060"/>
                </a:solidFill>
                <a:latin typeface="Calibri"/>
                <a:cs typeface="Calibri"/>
              </a:rPr>
              <a:t>MEN</a:t>
            </a:r>
            <a:endParaRPr sz="1800">
              <a:latin typeface="Calibri"/>
              <a:cs typeface="Calibri"/>
            </a:endParaRPr>
          </a:p>
          <a:p>
            <a:pPr marL="192405" marR="445770" indent="-180340">
              <a:lnSpc>
                <a:spcPct val="117100"/>
              </a:lnSpc>
              <a:spcBef>
                <a:spcPts val="1180"/>
              </a:spcBef>
              <a:buClr>
                <a:srgbClr val="000000"/>
              </a:buClr>
              <a:buSzPct val="92857"/>
              <a:buFont typeface="MS Gothic"/>
              <a:buChar char="❖"/>
              <a:tabLst>
                <a:tab pos="193040" algn="l"/>
              </a:tabLst>
            </a:pP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Thyroidectomy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including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cervical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lymph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nodes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E26C09"/>
                </a:solidFill>
                <a:latin typeface="Calibri"/>
                <a:cs typeface="Calibri"/>
              </a:rPr>
              <a:t>Pheochromocytoma </a:t>
            </a:r>
            <a:r>
              <a:rPr sz="1400" spc="-305" dirty="0">
                <a:solidFill>
                  <a:srgbClr val="E26C09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E26C09"/>
                </a:solidFill>
                <a:latin typeface="Calibri"/>
                <a:cs typeface="Calibri"/>
              </a:rPr>
              <a:t>should</a:t>
            </a:r>
            <a:r>
              <a:rPr sz="1400" spc="-15" dirty="0">
                <a:solidFill>
                  <a:srgbClr val="E26C0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26C09"/>
                </a:solidFill>
                <a:latin typeface="Calibri"/>
                <a:cs typeface="Calibri"/>
              </a:rPr>
              <a:t>first</a:t>
            </a:r>
            <a:r>
              <a:rPr sz="1400" spc="-10" dirty="0">
                <a:solidFill>
                  <a:srgbClr val="E26C09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E26C09"/>
                </a:solidFill>
                <a:latin typeface="Calibri"/>
                <a:cs typeface="Calibri"/>
              </a:rPr>
              <a:t>be</a:t>
            </a:r>
            <a:r>
              <a:rPr sz="1400" spc="-10" dirty="0">
                <a:solidFill>
                  <a:srgbClr val="E26C09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E26C09"/>
                </a:solidFill>
                <a:latin typeface="Calibri"/>
                <a:cs typeface="Calibri"/>
              </a:rPr>
              <a:t>ruled</a:t>
            </a:r>
            <a:r>
              <a:rPr sz="1400" spc="5" dirty="0">
                <a:solidFill>
                  <a:srgbClr val="E26C09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E26C09"/>
                </a:solidFill>
                <a:latin typeface="Calibri"/>
                <a:cs typeface="Calibri"/>
              </a:rPr>
              <a:t>out</a:t>
            </a:r>
            <a:r>
              <a:rPr sz="1400" spc="-10" dirty="0">
                <a:solidFill>
                  <a:srgbClr val="E26C09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E26C09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E26C09"/>
                </a:solidFill>
                <a:latin typeface="Calibri"/>
                <a:cs typeface="Calibri"/>
              </a:rPr>
              <a:t>treated</a:t>
            </a:r>
            <a:r>
              <a:rPr sz="1400" spc="-15" dirty="0">
                <a:solidFill>
                  <a:srgbClr val="E26C0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26C09"/>
                </a:solidFill>
                <a:latin typeface="Calibri"/>
                <a:cs typeface="Calibri"/>
              </a:rPr>
              <a:t>before</a:t>
            </a:r>
            <a:r>
              <a:rPr sz="1400" spc="-5" dirty="0">
                <a:solidFill>
                  <a:srgbClr val="E26C09"/>
                </a:solidFill>
                <a:latin typeface="Calibri"/>
                <a:cs typeface="Calibri"/>
              </a:rPr>
              <a:t> undergoing</a:t>
            </a:r>
            <a:r>
              <a:rPr sz="1400" spc="-10" dirty="0">
                <a:solidFill>
                  <a:srgbClr val="E26C09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E26C09"/>
                </a:solidFill>
                <a:latin typeface="Calibri"/>
                <a:cs typeface="Calibri"/>
              </a:rPr>
              <a:t>surgery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❖"/>
            </a:pPr>
            <a:endParaRPr sz="1100">
              <a:latin typeface="Calibri"/>
              <a:cs typeface="Calibri"/>
            </a:endParaRPr>
          </a:p>
          <a:p>
            <a:pPr marL="232410" indent="-220345">
              <a:lnSpc>
                <a:spcPct val="100000"/>
              </a:lnSpc>
              <a:buClr>
                <a:srgbClr val="00AF50"/>
              </a:buClr>
              <a:buFont typeface="MS Gothic"/>
              <a:buChar char="❖"/>
              <a:tabLst>
                <a:tab pos="233045" algn="l"/>
              </a:tabLst>
            </a:pPr>
            <a:r>
              <a:rPr sz="1400" spc="-5" dirty="0">
                <a:latin typeface="Calibri"/>
                <a:cs typeface="Calibri"/>
              </a:rPr>
              <a:t>If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pheochromocytoma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(adrenalectomy)</a:t>
            </a:r>
            <a:endParaRPr sz="1400">
              <a:latin typeface="Calibri"/>
              <a:cs typeface="Calibri"/>
            </a:endParaRPr>
          </a:p>
          <a:p>
            <a:pPr marL="192405" marR="825500" indent="-180340">
              <a:lnSpc>
                <a:spcPct val="117100"/>
              </a:lnSpc>
              <a:spcBef>
                <a:spcPts val="1085"/>
              </a:spcBef>
              <a:buFont typeface="MS Gothic"/>
              <a:buChar char="❖"/>
              <a:tabLst>
                <a:tab pos="233045" algn="l"/>
              </a:tabLst>
            </a:pPr>
            <a:r>
              <a:rPr sz="1400" spc="-5" dirty="0">
                <a:latin typeface="Calibri"/>
                <a:cs typeface="Calibri"/>
              </a:rPr>
              <a:t>If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hyperparathyroidism</a:t>
            </a:r>
            <a:r>
              <a:rPr sz="1400" spc="-5" dirty="0">
                <a:latin typeface="Calibri"/>
                <a:cs typeface="Calibri"/>
              </a:rPr>
              <a:t>: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remove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pathologic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parathyroid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glands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parathyroidectomy</a:t>
            </a:r>
            <a:r>
              <a:rPr sz="1400" spc="-5" dirty="0">
                <a:latin typeface="Calibri"/>
                <a:cs typeface="Calibri"/>
              </a:rPr>
              <a:t>)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Calibri"/>
              <a:cs typeface="Calibri"/>
            </a:endParaRPr>
          </a:p>
          <a:p>
            <a:pPr marL="52069" algn="ctr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solidFill>
                  <a:srgbClr val="001F5F"/>
                </a:solidFill>
                <a:latin typeface="Calibri"/>
                <a:cs typeface="Calibri"/>
              </a:rPr>
              <a:t>Clinical</a:t>
            </a:r>
            <a:r>
              <a:rPr sz="16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Calibri"/>
                <a:cs typeface="Calibri"/>
              </a:rPr>
              <a:t>features</a:t>
            </a:r>
            <a:r>
              <a:rPr sz="16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6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Calibri"/>
                <a:cs typeface="Calibri"/>
              </a:rPr>
              <a:t>phaeochromocytoma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Classical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tried</a:t>
            </a:r>
            <a:r>
              <a:rPr sz="1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phaeochromocytoma</a:t>
            </a:r>
            <a:r>
              <a:rPr sz="1400" spc="-5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palpitation,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sweating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and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headache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-Paroxysms (usually &lt;30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)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may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precipitated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Calibri"/>
              <a:cs typeface="Calibri"/>
            </a:endParaRPr>
          </a:p>
          <a:p>
            <a:pPr marL="232410" indent="-220345">
              <a:lnSpc>
                <a:spcPct val="100000"/>
              </a:lnSpc>
              <a:buAutoNum type="arabicParenR"/>
              <a:tabLst>
                <a:tab pos="233045" algn="l"/>
              </a:tabLst>
            </a:pPr>
            <a:r>
              <a:rPr sz="1400" spc="-5" dirty="0">
                <a:latin typeface="Calibri"/>
                <a:cs typeface="Calibri"/>
              </a:rPr>
              <a:t>physical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training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arenR"/>
            </a:pPr>
            <a:endParaRPr sz="105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buAutoNum type="arabicParenR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induction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general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anesthesia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arenR"/>
            </a:pPr>
            <a:endParaRPr sz="105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buAutoNum type="arabicParenR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numerous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drugs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agents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contrast </a:t>
            </a:r>
            <a:r>
              <a:rPr sz="1400" i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media,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tricyclic</a:t>
            </a:r>
            <a:r>
              <a:rPr sz="1400" i="1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i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antidepressive</a:t>
            </a:r>
            <a:r>
              <a:rPr sz="1400" i="1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i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drugs.</a:t>
            </a:r>
            <a:endParaRPr sz="1400">
              <a:latin typeface="Calibri"/>
              <a:cs typeface="Calibri"/>
            </a:endParaRPr>
          </a:p>
          <a:p>
            <a:pPr marL="192405" marR="736600">
              <a:lnSpc>
                <a:spcPct val="117800"/>
              </a:lnSpc>
              <a:spcBef>
                <a:spcPts val="975"/>
              </a:spcBef>
            </a:pPr>
            <a:r>
              <a:rPr sz="1400" spc="-5" dirty="0">
                <a:latin typeface="Calibri"/>
                <a:cs typeface="Calibri"/>
              </a:rPr>
              <a:t>*This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patients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is at </a:t>
            </a:r>
            <a:r>
              <a:rPr sz="1400" b="1" u="sng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high</a:t>
            </a:r>
            <a:r>
              <a:rPr sz="14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risk to </a:t>
            </a:r>
            <a:r>
              <a:rPr sz="1400" b="1" u="sng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have angina</a:t>
            </a:r>
            <a:r>
              <a:rPr sz="1400" b="1" u="sng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 and </a:t>
            </a:r>
            <a:r>
              <a:rPr sz="1400" b="1" u="sng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MI</a:t>
            </a:r>
            <a:r>
              <a:rPr sz="1400" b="1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due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increase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myocardial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O2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consumption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coronary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vasospasm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84119" y="886714"/>
            <a:ext cx="1231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365F91"/>
                </a:solidFill>
                <a:latin typeface="Calibri"/>
                <a:cs typeface="Calibri"/>
              </a:rPr>
              <a:t>Diagnosis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0636" y="1449069"/>
            <a:ext cx="5656580" cy="7861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1.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Biochemical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tests</a:t>
            </a:r>
            <a:endParaRPr sz="1400">
              <a:latin typeface="Calibri"/>
              <a:cs typeface="Calibri"/>
            </a:endParaRPr>
          </a:p>
          <a:p>
            <a:pPr marL="192405" marR="184150">
              <a:lnSpc>
                <a:spcPct val="117500"/>
              </a:lnSpc>
              <a:spcBef>
                <a:spcPts val="980"/>
              </a:spcBef>
            </a:pPr>
            <a:r>
              <a:rPr sz="1400" dirty="0">
                <a:latin typeface="Calibri"/>
                <a:cs typeface="Calibri"/>
              </a:rPr>
              <a:t>A -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determination </a:t>
            </a:r>
            <a:r>
              <a:rPr sz="1400" spc="-5" dirty="0">
                <a:latin typeface="Calibri"/>
                <a:cs typeface="Calibri"/>
              </a:rPr>
              <a:t>of adrenaline and </a:t>
            </a:r>
            <a:r>
              <a:rPr sz="1400" dirty="0">
                <a:latin typeface="Calibri"/>
                <a:cs typeface="Calibri"/>
              </a:rPr>
              <a:t>noradrenaline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breakdown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products,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metanephrine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and</a:t>
            </a:r>
            <a:r>
              <a:rPr sz="1400" b="1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normetanephrine</a:t>
            </a:r>
            <a:r>
              <a:rPr sz="1400" b="1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leve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l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i="1" dirty="0">
                <a:latin typeface="Calibri"/>
                <a:cs typeface="Calibri"/>
              </a:rPr>
              <a:t>a</a:t>
            </a:r>
            <a:r>
              <a:rPr sz="1400" b="1" i="1" spc="5" dirty="0">
                <a:latin typeface="Calibri"/>
                <a:cs typeface="Calibri"/>
              </a:rPr>
              <a:t> </a:t>
            </a:r>
            <a:r>
              <a:rPr sz="1400" b="1" i="1" spc="-5" dirty="0">
                <a:latin typeface="Calibri"/>
                <a:cs typeface="Calibri"/>
              </a:rPr>
              <a:t>12-</a:t>
            </a:r>
            <a:r>
              <a:rPr sz="1400" b="1" i="1" spc="5" dirty="0">
                <a:latin typeface="Calibri"/>
                <a:cs typeface="Calibri"/>
              </a:rPr>
              <a:t> </a:t>
            </a:r>
            <a:r>
              <a:rPr sz="1400" b="1" i="1" spc="-5" dirty="0">
                <a:latin typeface="Calibri"/>
                <a:cs typeface="Calibri"/>
              </a:rPr>
              <a:t>or 24-hour </a:t>
            </a:r>
            <a:r>
              <a:rPr sz="1400" b="1" i="1" spc="-300" dirty="0">
                <a:latin typeface="Calibri"/>
                <a:cs typeface="Calibri"/>
              </a:rPr>
              <a:t> </a:t>
            </a:r>
            <a:r>
              <a:rPr sz="1400" b="1" i="1" spc="-5" dirty="0">
                <a:latin typeface="Calibri"/>
                <a:cs typeface="Calibri"/>
              </a:rPr>
              <a:t>urine</a:t>
            </a:r>
            <a:r>
              <a:rPr sz="1400" b="1" i="1" spc="-15" dirty="0">
                <a:latin typeface="Calibri"/>
                <a:cs typeface="Calibri"/>
              </a:rPr>
              <a:t> </a:t>
            </a:r>
            <a:r>
              <a:rPr sz="1400" b="1" i="1" spc="-5" dirty="0">
                <a:latin typeface="Calibri"/>
                <a:cs typeface="Calibri"/>
              </a:rPr>
              <a:t>collection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92405" marR="207010" indent="-180340">
              <a:lnSpc>
                <a:spcPct val="117900"/>
              </a:lnSpc>
              <a:spcBef>
                <a:spcPts val="969"/>
              </a:spcBef>
              <a:buFont typeface="Tahoma"/>
              <a:buChar char="•"/>
              <a:tabLst>
                <a:tab pos="231775" algn="l"/>
                <a:tab pos="233045" algn="l"/>
              </a:tabLst>
            </a:pPr>
            <a:r>
              <a:rPr dirty="0"/>
              <a:t>	</a:t>
            </a:r>
            <a:r>
              <a:rPr sz="1400" dirty="0">
                <a:latin typeface="Calibri"/>
                <a:cs typeface="Calibri"/>
              </a:rPr>
              <a:t>Levels </a:t>
            </a:r>
            <a:r>
              <a:rPr sz="1400" spc="-5" dirty="0">
                <a:latin typeface="Calibri"/>
                <a:cs typeface="Calibri"/>
              </a:rPr>
              <a:t>that exceed </a:t>
            </a:r>
            <a:r>
              <a:rPr sz="1400" dirty="0">
                <a:latin typeface="Calibri"/>
                <a:cs typeface="Calibri"/>
              </a:rPr>
              <a:t>the </a:t>
            </a:r>
            <a:r>
              <a:rPr sz="1400" spc="-5" dirty="0">
                <a:latin typeface="Calibri"/>
                <a:cs typeface="Calibri"/>
              </a:rPr>
              <a:t>normal </a:t>
            </a:r>
            <a:r>
              <a:rPr sz="1400" dirty="0">
                <a:latin typeface="Calibri"/>
                <a:cs typeface="Calibri"/>
              </a:rPr>
              <a:t>range </a:t>
            </a:r>
            <a:r>
              <a:rPr sz="1400" spc="-5" dirty="0">
                <a:latin typeface="Calibri"/>
                <a:cs typeface="Calibri"/>
              </a:rPr>
              <a:t>(meta </a:t>
            </a:r>
            <a:r>
              <a:rPr sz="1400" dirty="0">
                <a:latin typeface="Calibri"/>
                <a:cs typeface="Calibri"/>
              </a:rPr>
              <a:t>24-96 </a:t>
            </a:r>
            <a:r>
              <a:rPr sz="1400" spc="-5" dirty="0">
                <a:latin typeface="Calibri"/>
                <a:cs typeface="Calibri"/>
              </a:rPr>
              <a:t>mcg/24h </a:t>
            </a:r>
            <a:r>
              <a:rPr sz="1400" spc="5" dirty="0">
                <a:latin typeface="Calibri"/>
                <a:cs typeface="Calibri"/>
              </a:rPr>
              <a:t>and </a:t>
            </a:r>
            <a:r>
              <a:rPr sz="1400" spc="-5" dirty="0">
                <a:latin typeface="Calibri"/>
                <a:cs typeface="Calibri"/>
              </a:rPr>
              <a:t>normeta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75-375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mcg/24h</a:t>
            </a:r>
            <a:r>
              <a:rPr sz="1400" dirty="0">
                <a:latin typeface="Calibri"/>
                <a:cs typeface="Calibri"/>
              </a:rPr>
              <a:t> )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4–40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times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 will</a:t>
            </a:r>
            <a:r>
              <a:rPr sz="1400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be found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affected </a:t>
            </a:r>
            <a:r>
              <a:rPr sz="1400" spc="-5" dirty="0">
                <a:latin typeface="Calibri"/>
                <a:cs typeface="Calibri"/>
              </a:rPr>
              <a:t>patients</a:t>
            </a:r>
            <a:r>
              <a:rPr sz="1400" dirty="0">
                <a:latin typeface="Calibri"/>
                <a:cs typeface="Calibri"/>
              </a:rPr>
              <a:t> .</a:t>
            </a:r>
            <a:endParaRPr sz="1400">
              <a:latin typeface="Calibri"/>
              <a:cs typeface="Calibri"/>
            </a:endParaRPr>
          </a:p>
          <a:p>
            <a:pPr marL="192405" marR="421005">
              <a:lnSpc>
                <a:spcPct val="118000"/>
              </a:lnSpc>
              <a:spcBef>
                <a:spcPts val="969"/>
              </a:spcBef>
            </a:pPr>
            <a:r>
              <a:rPr sz="1400" dirty="0">
                <a:latin typeface="Calibri"/>
                <a:cs typeface="Calibri"/>
              </a:rPr>
              <a:t>B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Determination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 </a:t>
            </a:r>
            <a:r>
              <a:rPr sz="1400" b="1" i="1" spc="-5" dirty="0">
                <a:solidFill>
                  <a:srgbClr val="00AF50"/>
                </a:solidFill>
                <a:latin typeface="Calibri"/>
                <a:cs typeface="Calibri"/>
              </a:rPr>
              <a:t>plasma-free metanephrine</a:t>
            </a:r>
            <a:r>
              <a:rPr sz="1400" b="1" i="1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00AF50"/>
                </a:solidFill>
                <a:latin typeface="Calibri"/>
                <a:cs typeface="Calibri"/>
              </a:rPr>
              <a:t>levels</a:t>
            </a:r>
            <a:r>
              <a:rPr sz="1400" b="1" i="1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also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has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high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sensitivity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buFont typeface="Tahoma"/>
              <a:buChar char="•"/>
              <a:tabLst>
                <a:tab pos="193040" algn="l"/>
              </a:tabLst>
            </a:pP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Biochemical</a:t>
            </a:r>
            <a:r>
              <a:rPr sz="1400" b="1" spc="-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tests</a:t>
            </a:r>
            <a:r>
              <a:rPr sz="1400" b="1" spc="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should</a:t>
            </a:r>
            <a:r>
              <a:rPr sz="1400" b="1" spc="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0AFEF"/>
                </a:solidFill>
                <a:latin typeface="Calibri"/>
                <a:cs typeface="Calibri"/>
              </a:rPr>
              <a:t>be</a:t>
            </a:r>
            <a:r>
              <a:rPr sz="14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performed</a:t>
            </a:r>
            <a:r>
              <a:rPr sz="14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0AFEF"/>
                </a:solidFill>
                <a:latin typeface="Calibri"/>
                <a:cs typeface="Calibri"/>
              </a:rPr>
              <a:t>at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least</a:t>
            </a:r>
            <a:r>
              <a:rPr sz="1400" b="1" spc="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twice.</a:t>
            </a:r>
            <a:endParaRPr sz="1400">
              <a:latin typeface="Calibri"/>
              <a:cs typeface="Calibri"/>
            </a:endParaRPr>
          </a:p>
          <a:p>
            <a:pPr marL="192405" marR="156210" indent="-180340">
              <a:lnSpc>
                <a:spcPct val="117900"/>
              </a:lnSpc>
              <a:spcBef>
                <a:spcPts val="969"/>
              </a:spcBef>
            </a:pPr>
            <a:r>
              <a:rPr sz="1400" dirty="0">
                <a:latin typeface="Calibri"/>
                <a:cs typeface="Calibri"/>
              </a:rPr>
              <a:t>2.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The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localisation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of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the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phaeochromocytoma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MRI is</a:t>
            </a:r>
            <a:r>
              <a:rPr sz="1400" b="1" u="sng" spc="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preferred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because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contrast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media used</a:t>
            </a:r>
            <a:r>
              <a:rPr sz="1400" dirty="0">
                <a:latin typeface="Calibri"/>
                <a:cs typeface="Calibri"/>
              </a:rPr>
              <a:t> for </a:t>
            </a:r>
            <a:r>
              <a:rPr sz="1400" spc="-5" dirty="0">
                <a:latin typeface="Calibri"/>
                <a:cs typeface="Calibri"/>
              </a:rPr>
              <a:t>CT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scans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can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provoke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paroxysms.</a:t>
            </a:r>
            <a:endParaRPr sz="14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1230"/>
              </a:spcBef>
            </a:pPr>
            <a:r>
              <a:rPr sz="2200" b="1" spc="-5" dirty="0">
                <a:solidFill>
                  <a:srgbClr val="1F487C"/>
                </a:solidFill>
                <a:latin typeface="Calibri"/>
                <a:cs typeface="Calibri"/>
              </a:rPr>
              <a:t>Preoperative</a:t>
            </a:r>
            <a:endParaRPr sz="2200">
              <a:latin typeface="Calibri"/>
              <a:cs typeface="Calibri"/>
            </a:endParaRPr>
          </a:p>
          <a:p>
            <a:pPr marL="192405" marR="77470" indent="-180340">
              <a:lnSpc>
                <a:spcPct val="117900"/>
              </a:lnSpc>
              <a:spcBef>
                <a:spcPts val="1180"/>
              </a:spcBef>
              <a:buFont typeface="Tahoma"/>
              <a:buChar char="•"/>
              <a:tabLst>
                <a:tab pos="193040" algn="l"/>
              </a:tabLst>
            </a:pPr>
            <a:r>
              <a:rPr sz="1400" dirty="0">
                <a:latin typeface="Calibri"/>
                <a:cs typeface="Calibri"/>
              </a:rPr>
              <a:t>With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adequate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medical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pretreatment, the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perioperative</a:t>
            </a:r>
            <a:r>
              <a:rPr sz="1400" spc="-5" dirty="0">
                <a:latin typeface="Calibri"/>
                <a:cs typeface="Calibri"/>
              </a:rPr>
              <a:t> mortality</a:t>
            </a:r>
            <a:r>
              <a:rPr sz="1400" dirty="0">
                <a:latin typeface="Calibri"/>
                <a:cs typeface="Calibri"/>
              </a:rPr>
              <a:t> rate </a:t>
            </a:r>
            <a:r>
              <a:rPr sz="1400" spc="-5" dirty="0">
                <a:latin typeface="Calibri"/>
                <a:cs typeface="Calibri"/>
              </a:rPr>
              <a:t>has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decreased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76923B"/>
                </a:solidFill>
                <a:latin typeface="Calibri"/>
                <a:cs typeface="Calibri"/>
              </a:rPr>
              <a:t>from</a:t>
            </a:r>
            <a:r>
              <a:rPr sz="1400" b="1" spc="-5" dirty="0">
                <a:solidFill>
                  <a:srgbClr val="76923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76923B"/>
                </a:solidFill>
                <a:latin typeface="Calibri"/>
                <a:cs typeface="Calibri"/>
              </a:rPr>
              <a:t>20–45</a:t>
            </a:r>
            <a:r>
              <a:rPr sz="1400" b="1" spc="-10" dirty="0">
                <a:solidFill>
                  <a:srgbClr val="76923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76923B"/>
                </a:solidFill>
                <a:latin typeface="Calibri"/>
                <a:cs typeface="Calibri"/>
              </a:rPr>
              <a:t>per </a:t>
            </a:r>
            <a:r>
              <a:rPr sz="1400" b="1" spc="-5" dirty="0">
                <a:solidFill>
                  <a:srgbClr val="76923B"/>
                </a:solidFill>
                <a:latin typeface="Calibri"/>
                <a:cs typeface="Calibri"/>
              </a:rPr>
              <a:t>cent </a:t>
            </a:r>
            <a:r>
              <a:rPr sz="1400" b="1" dirty="0">
                <a:solidFill>
                  <a:srgbClr val="76923B"/>
                </a:solidFill>
                <a:latin typeface="Calibri"/>
                <a:cs typeface="Calibri"/>
              </a:rPr>
              <a:t>to</a:t>
            </a:r>
            <a:r>
              <a:rPr sz="1400" b="1" spc="-5" dirty="0">
                <a:solidFill>
                  <a:srgbClr val="76923B"/>
                </a:solidFill>
                <a:latin typeface="Calibri"/>
                <a:cs typeface="Calibri"/>
              </a:rPr>
              <a:t> less</a:t>
            </a:r>
            <a:r>
              <a:rPr sz="1400" b="1" dirty="0">
                <a:solidFill>
                  <a:srgbClr val="76923B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76923B"/>
                </a:solidFill>
                <a:latin typeface="Calibri"/>
                <a:cs typeface="Calibri"/>
              </a:rPr>
              <a:t>than</a:t>
            </a:r>
            <a:r>
              <a:rPr sz="1400" b="1" dirty="0">
                <a:solidFill>
                  <a:srgbClr val="76923B"/>
                </a:solidFill>
                <a:latin typeface="Calibri"/>
                <a:cs typeface="Calibri"/>
              </a:rPr>
              <a:t> 3</a:t>
            </a:r>
            <a:r>
              <a:rPr sz="1400" b="1" spc="-15" dirty="0">
                <a:solidFill>
                  <a:srgbClr val="76923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76923B"/>
                </a:solidFill>
                <a:latin typeface="Calibri"/>
                <a:cs typeface="Calibri"/>
              </a:rPr>
              <a:t>per </a:t>
            </a:r>
            <a:r>
              <a:rPr sz="1400" b="1" spc="-5" dirty="0">
                <a:solidFill>
                  <a:srgbClr val="76923B"/>
                </a:solidFill>
                <a:latin typeface="Calibri"/>
                <a:cs typeface="Calibri"/>
              </a:rPr>
              <a:t>cent </a:t>
            </a:r>
            <a:r>
              <a:rPr sz="1400" b="1" dirty="0">
                <a:solidFill>
                  <a:srgbClr val="76923B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92405" marR="798195" indent="-180340">
              <a:lnSpc>
                <a:spcPct val="117900"/>
              </a:lnSpc>
              <a:spcBef>
                <a:spcPts val="975"/>
              </a:spcBef>
              <a:buClr>
                <a:srgbClr val="000000"/>
              </a:buClr>
              <a:buFont typeface="Tahoma"/>
              <a:buChar char="•"/>
              <a:tabLst>
                <a:tab pos="193040" algn="l"/>
              </a:tabLst>
            </a:pP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α-adrenoreceptor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blocker </a:t>
            </a:r>
            <a:r>
              <a:rPr sz="1400" spc="-5" dirty="0">
                <a:latin typeface="Calibri"/>
                <a:cs typeface="Calibri"/>
              </a:rPr>
              <a:t>(</a:t>
            </a:r>
            <a:r>
              <a:rPr sz="1400" b="1" spc="-5" dirty="0">
                <a:latin typeface="Calibri"/>
                <a:cs typeface="Calibri"/>
              </a:rPr>
              <a:t>phenoxybenzamine</a:t>
            </a:r>
            <a:r>
              <a:rPr sz="1400" spc="-5" dirty="0">
                <a:latin typeface="Calibri"/>
                <a:cs typeface="Calibri"/>
              </a:rPr>
              <a:t>) </a:t>
            </a:r>
            <a:r>
              <a:rPr sz="1400" dirty="0">
                <a:latin typeface="Calibri"/>
                <a:cs typeface="Calibri"/>
              </a:rPr>
              <a:t>is </a:t>
            </a:r>
            <a:r>
              <a:rPr sz="1400" spc="-5" dirty="0">
                <a:latin typeface="Calibri"/>
                <a:cs typeface="Calibri"/>
              </a:rPr>
              <a:t>used </a:t>
            </a:r>
            <a:r>
              <a:rPr sz="1400" dirty="0">
                <a:latin typeface="Calibri"/>
                <a:cs typeface="Calibri"/>
              </a:rPr>
              <a:t>to </a:t>
            </a:r>
            <a:r>
              <a:rPr sz="1400" spc="-5" dirty="0">
                <a:latin typeface="Calibri"/>
                <a:cs typeface="Calibri"/>
              </a:rPr>
              <a:t>block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catecholamine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excess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its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consequences during surgery</a:t>
            </a:r>
            <a:r>
              <a:rPr sz="1400" dirty="0">
                <a:latin typeface="Calibri"/>
                <a:cs typeface="Calibri"/>
              </a:rPr>
              <a:t> .</a:t>
            </a:r>
            <a:endParaRPr sz="1400">
              <a:latin typeface="Calibri"/>
              <a:cs typeface="Calibri"/>
            </a:endParaRPr>
          </a:p>
          <a:p>
            <a:pPr marL="192405" marR="5080" indent="-180340">
              <a:lnSpc>
                <a:spcPct val="117500"/>
              </a:lnSpc>
              <a:spcBef>
                <a:spcPts val="975"/>
              </a:spcBef>
              <a:buFont typeface="Tahoma"/>
              <a:buChar char="•"/>
              <a:tabLst>
                <a:tab pos="193040" algn="l"/>
              </a:tabLst>
            </a:pP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dose 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20</a:t>
            </a:r>
            <a:r>
              <a:rPr sz="14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mg</a:t>
            </a:r>
            <a:r>
              <a:rPr sz="14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phenoxybenzamine </a:t>
            </a:r>
            <a:r>
              <a:rPr sz="1400" dirty="0">
                <a:latin typeface="Calibri"/>
                <a:cs typeface="Calibri"/>
              </a:rPr>
              <a:t>initially </a:t>
            </a:r>
            <a:r>
              <a:rPr sz="1400" spc="-5" dirty="0">
                <a:latin typeface="Calibri"/>
                <a:cs typeface="Calibri"/>
              </a:rPr>
              <a:t>should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 </a:t>
            </a:r>
            <a:r>
              <a:rPr sz="1400" dirty="0">
                <a:latin typeface="Calibri"/>
                <a:cs typeface="Calibri"/>
              </a:rPr>
              <a:t>increased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daily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by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10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mg </a:t>
            </a:r>
            <a:r>
              <a:rPr sz="1400" dirty="0">
                <a:latin typeface="Calibri"/>
                <a:cs typeface="Calibri"/>
              </a:rPr>
              <a:t>until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 </a:t>
            </a:r>
            <a:r>
              <a:rPr sz="1400" spc="-5" dirty="0">
                <a:latin typeface="Calibri"/>
                <a:cs typeface="Calibri"/>
              </a:rPr>
              <a:t>daily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dose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100–160 mg</a:t>
            </a:r>
            <a:r>
              <a:rPr sz="1400" dirty="0">
                <a:latin typeface="Calibri"/>
                <a:cs typeface="Calibri"/>
              </a:rPr>
              <a:t> 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achieved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patient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reports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symptomatic</a:t>
            </a: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postural hypotension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92405" marR="226060" indent="-180340">
              <a:lnSpc>
                <a:spcPct val="117900"/>
              </a:lnSpc>
              <a:spcBef>
                <a:spcPts val="975"/>
              </a:spcBef>
              <a:buFont typeface="Tahoma"/>
              <a:buChar char="•"/>
              <a:tabLst>
                <a:tab pos="193040" algn="l"/>
              </a:tabLst>
            </a:pP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Additional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β-blockade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required</a:t>
            </a:r>
            <a:r>
              <a:rPr sz="1400" dirty="0">
                <a:latin typeface="Calibri"/>
                <a:cs typeface="Calibri"/>
              </a:rPr>
              <a:t> if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tachycardia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arrhythmias </a:t>
            </a:r>
            <a:r>
              <a:rPr sz="1400" spc="-5" dirty="0">
                <a:latin typeface="Calibri"/>
                <a:cs typeface="Calibri"/>
              </a:rPr>
              <a:t>develop;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this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should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not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introduced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until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 the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patient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α-blocked.</a:t>
            </a:r>
            <a:endParaRPr sz="1400">
              <a:latin typeface="Calibri"/>
              <a:cs typeface="Calibri"/>
            </a:endParaRPr>
          </a:p>
          <a:p>
            <a:pPr marL="4445" algn="ctr">
              <a:lnSpc>
                <a:spcPct val="100000"/>
              </a:lnSpc>
              <a:spcBef>
                <a:spcPts val="1215"/>
              </a:spcBef>
            </a:pPr>
            <a:r>
              <a:rPr sz="2600" b="1" spc="-5" dirty="0">
                <a:solidFill>
                  <a:srgbClr val="006FC0"/>
                </a:solidFill>
                <a:latin typeface="Calibri"/>
                <a:cs typeface="Calibri"/>
              </a:rPr>
              <a:t>Treatment</a:t>
            </a:r>
            <a:endParaRPr sz="2600">
              <a:latin typeface="Calibri"/>
              <a:cs typeface="Calibri"/>
            </a:endParaRPr>
          </a:p>
          <a:p>
            <a:pPr marL="192405" marR="1272540" indent="-180340">
              <a:lnSpc>
                <a:spcPct val="117900"/>
              </a:lnSpc>
              <a:spcBef>
                <a:spcPts val="1280"/>
              </a:spcBef>
              <a:buClr>
                <a:srgbClr val="000000"/>
              </a:buClr>
              <a:buFont typeface="Tahoma"/>
              <a:buChar char="•"/>
              <a:tabLst>
                <a:tab pos="193040" algn="l"/>
              </a:tabLst>
            </a:pP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Laparoscopic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resection </a:t>
            </a:r>
            <a:r>
              <a:rPr sz="1400" dirty="0">
                <a:latin typeface="Calibri"/>
                <a:cs typeface="Calibri"/>
              </a:rPr>
              <a:t>is </a:t>
            </a:r>
            <a:r>
              <a:rPr sz="1400" spc="-5" dirty="0">
                <a:latin typeface="Calibri"/>
                <a:cs typeface="Calibri"/>
              </a:rPr>
              <a:t>now routine </a:t>
            </a:r>
            <a:r>
              <a:rPr sz="1400" dirty="0">
                <a:latin typeface="Calibri"/>
                <a:cs typeface="Calibri"/>
              </a:rPr>
              <a:t>in the </a:t>
            </a:r>
            <a:r>
              <a:rPr sz="1400" spc="-5" dirty="0">
                <a:latin typeface="Calibri"/>
                <a:cs typeface="Calibri"/>
              </a:rPr>
              <a:t>treatment of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phaeochromocytoma.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854812"/>
            <a:ext cx="5412105" cy="708469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92405" indent="-180340">
              <a:lnSpc>
                <a:spcPct val="100000"/>
              </a:lnSpc>
              <a:spcBef>
                <a:spcPts val="400"/>
              </a:spcBef>
              <a:buFont typeface="Tahoma"/>
              <a:buChar char="•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If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 tumour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is</a:t>
            </a:r>
            <a:r>
              <a:rPr sz="14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larger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than</a:t>
            </a:r>
            <a:r>
              <a:rPr sz="14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8–10</a:t>
            </a:r>
            <a:r>
              <a:rPr sz="1400" b="1" spc="-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cm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radiological</a:t>
            </a:r>
            <a:r>
              <a:rPr sz="14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signs</a:t>
            </a:r>
            <a:r>
              <a:rPr sz="14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of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malignancy</a:t>
            </a:r>
            <a:endParaRPr sz="1400" dirty="0">
              <a:latin typeface="Calibri"/>
              <a:cs typeface="Calibri"/>
            </a:endParaRPr>
          </a:p>
          <a:p>
            <a:pPr marL="192405">
              <a:lnSpc>
                <a:spcPct val="100000"/>
              </a:lnSpc>
              <a:spcBef>
                <a:spcPts val="300"/>
              </a:spcBef>
            </a:pPr>
            <a:r>
              <a:rPr sz="1400" dirty="0">
                <a:latin typeface="Calibri"/>
                <a:cs typeface="Calibri"/>
              </a:rPr>
              <a:t>are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detected,</a:t>
            </a:r>
            <a:r>
              <a:rPr sz="1400" dirty="0">
                <a:latin typeface="Calibri"/>
                <a:cs typeface="Calibri"/>
              </a:rPr>
              <a:t> an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open </a:t>
            </a:r>
            <a:r>
              <a:rPr sz="1400" b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approach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should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considered.</a:t>
            </a:r>
            <a:endParaRPr sz="1400" dirty="0">
              <a:latin typeface="Calibri"/>
              <a:cs typeface="Calibri"/>
            </a:endParaRPr>
          </a:p>
          <a:p>
            <a:pPr marL="248285" algn="ctr">
              <a:lnSpc>
                <a:spcPct val="100000"/>
              </a:lnSpc>
              <a:spcBef>
                <a:spcPts val="1230"/>
              </a:spcBef>
            </a:pPr>
            <a:r>
              <a:rPr sz="2200" b="1" spc="-5" dirty="0">
                <a:solidFill>
                  <a:srgbClr val="4F81BC"/>
                </a:solidFill>
                <a:latin typeface="Calibri"/>
                <a:cs typeface="Calibri"/>
              </a:rPr>
              <a:t>Postoperative</a:t>
            </a:r>
            <a:endParaRPr sz="2200" dirty="0">
              <a:latin typeface="Calibri"/>
              <a:cs typeface="Calibri"/>
            </a:endParaRPr>
          </a:p>
          <a:p>
            <a:pPr marL="192405" marR="165735" indent="-180340">
              <a:lnSpc>
                <a:spcPct val="117100"/>
              </a:lnSpc>
              <a:spcBef>
                <a:spcPts val="1290"/>
              </a:spcBef>
              <a:buSzPct val="92857"/>
              <a:buFont typeface="MS Gothic"/>
              <a:buChar char="❑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Patients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should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 </a:t>
            </a:r>
            <a:r>
              <a:rPr sz="1400" b="1" dirty="0">
                <a:latin typeface="Calibri"/>
                <a:cs typeface="Calibri"/>
              </a:rPr>
              <a:t>observed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for</a:t>
            </a:r>
            <a:r>
              <a:rPr sz="1400" b="1" dirty="0">
                <a:latin typeface="Calibri"/>
                <a:cs typeface="Calibri"/>
              </a:rPr>
              <a:t> 24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hours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5" dirty="0">
                <a:latin typeface="Calibri"/>
                <a:cs typeface="Calibri"/>
              </a:rPr>
              <a:t> the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intensive care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or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high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dependency </a:t>
            </a:r>
            <a:r>
              <a:rPr sz="1400" dirty="0">
                <a:latin typeface="Calibri"/>
                <a:cs typeface="Calibri"/>
              </a:rPr>
              <a:t>unit as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hypovolaemia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and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hypoglycaemia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may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occur.</a:t>
            </a:r>
            <a:endParaRPr sz="1400" dirty="0">
              <a:latin typeface="Calibri"/>
              <a:cs typeface="Calibri"/>
            </a:endParaRPr>
          </a:p>
          <a:p>
            <a:pPr marL="192405" marR="175260" indent="-180340">
              <a:lnSpc>
                <a:spcPct val="117100"/>
              </a:lnSpc>
              <a:spcBef>
                <a:spcPts val="1070"/>
              </a:spcBef>
              <a:buSzPct val="92857"/>
              <a:buFont typeface="MS Gothic"/>
              <a:buChar char="❑"/>
              <a:tabLst>
                <a:tab pos="233045" algn="l"/>
              </a:tabLst>
            </a:pPr>
            <a:r>
              <a:rPr sz="1400" b="1" dirty="0">
                <a:latin typeface="Calibri"/>
                <a:cs typeface="Calibri"/>
              </a:rPr>
              <a:t>Yearly </a:t>
            </a:r>
            <a:r>
              <a:rPr sz="1400" b="1" spc="-5" dirty="0">
                <a:latin typeface="Calibri"/>
                <a:cs typeface="Calibri"/>
              </a:rPr>
              <a:t>lifelong follow </a:t>
            </a:r>
            <a:r>
              <a:rPr sz="1400" b="1" dirty="0">
                <a:latin typeface="Calibri"/>
                <a:cs typeface="Calibri"/>
              </a:rPr>
              <a:t>up </a:t>
            </a:r>
            <a:r>
              <a:rPr sz="1400" spc="-5" dirty="0">
                <a:latin typeface="Calibri"/>
                <a:cs typeface="Calibri"/>
              </a:rPr>
              <a:t>:Lifelong </a:t>
            </a:r>
            <a:r>
              <a:rPr sz="1400" dirty="0">
                <a:latin typeface="Calibri"/>
                <a:cs typeface="Calibri"/>
              </a:rPr>
              <a:t>yearly </a:t>
            </a:r>
            <a:r>
              <a:rPr sz="1400" b="1" spc="-5" dirty="0">
                <a:latin typeface="Calibri"/>
                <a:cs typeface="Calibri"/>
              </a:rPr>
              <a:t>biochemical tests </a:t>
            </a:r>
            <a:r>
              <a:rPr sz="1400" spc="-5" dirty="0">
                <a:latin typeface="Calibri"/>
                <a:cs typeface="Calibri"/>
              </a:rPr>
              <a:t>should be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performed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 </a:t>
            </a:r>
            <a:r>
              <a:rPr sz="1400" spc="-5" dirty="0">
                <a:latin typeface="Calibri"/>
                <a:cs typeface="Calibri"/>
              </a:rPr>
              <a:t>identify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recurrent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metastatic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</a:p>
          <a:p>
            <a:pPr marL="247650" algn="ctr">
              <a:lnSpc>
                <a:spcPct val="100000"/>
              </a:lnSpc>
              <a:spcBef>
                <a:spcPts val="1235"/>
              </a:spcBef>
            </a:pPr>
            <a:r>
              <a:rPr sz="2000" b="1" dirty="0">
                <a:solidFill>
                  <a:srgbClr val="1F487C"/>
                </a:solidFill>
                <a:latin typeface="Calibri"/>
                <a:cs typeface="Calibri"/>
              </a:rPr>
              <a:t>Malignant</a:t>
            </a:r>
            <a:r>
              <a:rPr sz="2000" b="1" spc="-2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1F487C"/>
                </a:solidFill>
                <a:latin typeface="Calibri"/>
                <a:cs typeface="Calibri"/>
              </a:rPr>
              <a:t>phaeochromocytoma</a:t>
            </a:r>
            <a:endParaRPr sz="2000" dirty="0">
              <a:latin typeface="Calibri"/>
              <a:cs typeface="Calibri"/>
            </a:endParaRPr>
          </a:p>
          <a:p>
            <a:pPr marL="192405" marR="26034" indent="-180340">
              <a:lnSpc>
                <a:spcPct val="117100"/>
              </a:lnSpc>
              <a:spcBef>
                <a:spcPts val="1170"/>
              </a:spcBef>
              <a:buFont typeface="Tahoma"/>
              <a:buChar char="•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Approximately</a:t>
            </a:r>
            <a:r>
              <a:rPr sz="1400" dirty="0">
                <a:latin typeface="Calibri"/>
                <a:cs typeface="Calibri"/>
              </a:rPr>
              <a:t> 10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per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cent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phaeochromocytomas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 malignant.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This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rate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higher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 in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 extra-adrenal</a:t>
            </a:r>
            <a:r>
              <a:rPr sz="1400" b="1" spc="-1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tumours</a:t>
            </a:r>
            <a:r>
              <a:rPr sz="14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(paragangliomas).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har char="•"/>
            </a:pPr>
            <a:endParaRPr sz="1050" dirty="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buFont typeface="Tahoma"/>
              <a:buChar char="•"/>
              <a:tabLst>
                <a:tab pos="193040" algn="l"/>
              </a:tabLst>
            </a:pPr>
            <a:r>
              <a:rPr sz="14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Treatment</a:t>
            </a:r>
            <a:r>
              <a:rPr sz="14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Surgical</a:t>
            </a:r>
            <a:r>
              <a:rPr sz="1400" b="1" u="sng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excision</a:t>
            </a:r>
            <a:r>
              <a:rPr sz="1400" b="1" u="sng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is</a:t>
            </a:r>
            <a:r>
              <a:rPr sz="1400" b="1" u="sng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the</a:t>
            </a:r>
            <a:r>
              <a:rPr sz="14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only</a:t>
            </a:r>
            <a:r>
              <a:rPr sz="14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chance</a:t>
            </a:r>
            <a:r>
              <a:rPr sz="14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for</a:t>
            </a:r>
            <a:r>
              <a:rPr sz="14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cure.</a:t>
            </a:r>
            <a:endParaRPr sz="1400" dirty="0">
              <a:latin typeface="Calibri"/>
              <a:cs typeface="Calibri"/>
            </a:endParaRPr>
          </a:p>
          <a:p>
            <a:pPr marL="247015" algn="ctr">
              <a:lnSpc>
                <a:spcPct val="100000"/>
              </a:lnSpc>
              <a:spcBef>
                <a:spcPts val="1235"/>
              </a:spcBef>
            </a:pP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Phaeochromocytoma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pregnancy</a:t>
            </a:r>
            <a:endParaRPr sz="2000" dirty="0">
              <a:latin typeface="Calibri"/>
              <a:cs typeface="Calibri"/>
            </a:endParaRPr>
          </a:p>
          <a:p>
            <a:pPr marL="192405" marR="78740" indent="-180340">
              <a:lnSpc>
                <a:spcPct val="117100"/>
              </a:lnSpc>
              <a:spcBef>
                <a:spcPts val="1235"/>
              </a:spcBef>
              <a:buSzPct val="92857"/>
              <a:buFont typeface="MS Gothic"/>
              <a:buChar char="❖"/>
              <a:tabLst>
                <a:tab pos="193040" algn="l"/>
              </a:tabLst>
            </a:pPr>
            <a:r>
              <a:rPr sz="1400" dirty="0">
                <a:latin typeface="Calibri"/>
                <a:cs typeface="Calibri"/>
              </a:rPr>
              <a:t>With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mother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unborn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child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threatened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by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hypertensive crisis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**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during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delivery.</a:t>
            </a:r>
          </a:p>
          <a:p>
            <a:pPr marL="192405" marR="155575" indent="-180340" algn="just">
              <a:lnSpc>
                <a:spcPct val="117100"/>
              </a:lnSpc>
              <a:spcBef>
                <a:spcPts val="1075"/>
              </a:spcBef>
              <a:buSzPct val="92857"/>
              <a:buFont typeface="MS Gothic"/>
              <a:buChar char="❖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In </a:t>
            </a:r>
            <a:r>
              <a:rPr sz="1400" dirty="0">
                <a:latin typeface="Calibri"/>
                <a:cs typeface="Calibri"/>
              </a:rPr>
              <a:t>the first </a:t>
            </a:r>
            <a:r>
              <a:rPr sz="1400" spc="-5" dirty="0">
                <a:latin typeface="Calibri"/>
                <a:cs typeface="Calibri"/>
              </a:rPr>
              <a:t>and second </a:t>
            </a:r>
            <a:r>
              <a:rPr sz="1400" dirty="0">
                <a:latin typeface="Calibri"/>
                <a:cs typeface="Calibri"/>
              </a:rPr>
              <a:t>trimesters, </a:t>
            </a:r>
            <a:r>
              <a:rPr sz="1400" spc="-5" dirty="0">
                <a:latin typeface="Calibri"/>
                <a:cs typeface="Calibri"/>
              </a:rPr>
              <a:t>the patient should be </a:t>
            </a:r>
            <a:r>
              <a:rPr sz="1400" dirty="0">
                <a:latin typeface="Calibri"/>
                <a:cs typeface="Calibri"/>
              </a:rPr>
              <a:t>scheduled for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laparoscopic adrenalectomy after adequate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α-blockade</a:t>
            </a:r>
            <a:r>
              <a:rPr sz="1400" dirty="0">
                <a:latin typeface="Calibri"/>
                <a:cs typeface="Calibri"/>
              </a:rPr>
              <a:t>; </a:t>
            </a:r>
            <a:r>
              <a:rPr sz="1400" spc="-5" dirty="0">
                <a:latin typeface="Calibri"/>
                <a:cs typeface="Calibri"/>
              </a:rPr>
              <a:t>the risk of </a:t>
            </a:r>
            <a:r>
              <a:rPr sz="1400" dirty="0">
                <a:latin typeface="Calibri"/>
                <a:cs typeface="Calibri"/>
              </a:rPr>
              <a:t>a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6FC0"/>
                </a:solidFill>
                <a:latin typeface="Calibri"/>
                <a:cs typeface="Calibri"/>
              </a:rPr>
              <a:t>miscarriage</a:t>
            </a:r>
            <a:r>
              <a:rPr sz="1400" b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6FC0"/>
                </a:solidFill>
                <a:latin typeface="Calibri"/>
                <a:cs typeface="Calibri"/>
              </a:rPr>
              <a:t>during</a:t>
            </a:r>
            <a:r>
              <a:rPr sz="1400" b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6FC0"/>
                </a:solidFill>
                <a:latin typeface="Calibri"/>
                <a:cs typeface="Calibri"/>
              </a:rPr>
              <a:t>surgery</a:t>
            </a:r>
            <a:r>
              <a:rPr sz="1400" b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6FC0"/>
                </a:solidFill>
                <a:latin typeface="Calibri"/>
                <a:cs typeface="Calibri"/>
              </a:rPr>
              <a:t>is</a:t>
            </a:r>
            <a:r>
              <a:rPr sz="1400" b="1" dirty="0">
                <a:solidFill>
                  <a:srgbClr val="006FC0"/>
                </a:solidFill>
                <a:latin typeface="Calibri"/>
                <a:cs typeface="Calibri"/>
              </a:rPr>
              <a:t> high</a:t>
            </a:r>
            <a:r>
              <a:rPr sz="1400" dirty="0">
                <a:latin typeface="Calibri"/>
                <a:cs typeface="Calibri"/>
              </a:rPr>
              <a:t>.</a:t>
            </a:r>
          </a:p>
          <a:p>
            <a:pPr marL="192405" marR="943610" indent="-180340">
              <a:lnSpc>
                <a:spcPct val="117900"/>
              </a:lnSpc>
              <a:spcBef>
                <a:spcPts val="1055"/>
              </a:spcBef>
              <a:buSzPct val="92857"/>
              <a:buFont typeface="MS Gothic"/>
              <a:buChar char="❖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In </a:t>
            </a:r>
            <a:r>
              <a:rPr sz="1400" dirty="0">
                <a:latin typeface="Calibri"/>
                <a:cs typeface="Calibri"/>
              </a:rPr>
              <a:t>the </a:t>
            </a:r>
            <a:r>
              <a:rPr sz="1400" spc="-5" dirty="0">
                <a:latin typeface="Calibri"/>
                <a:cs typeface="Calibri"/>
              </a:rPr>
              <a:t>third </a:t>
            </a:r>
            <a:r>
              <a:rPr sz="1400" dirty="0">
                <a:latin typeface="Calibri"/>
                <a:cs typeface="Calibri"/>
              </a:rPr>
              <a:t>trimester,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elective Caesarean </a:t>
            </a:r>
            <a:r>
              <a:rPr sz="1400" dirty="0">
                <a:latin typeface="Calibri"/>
                <a:cs typeface="Calibri"/>
              </a:rPr>
              <a:t>with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consecutive </a:t>
            </a:r>
            <a:r>
              <a:rPr sz="1400" b="1" spc="-3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adrenalectomy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should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performed.</a:t>
            </a:r>
            <a:endParaRPr sz="1400" dirty="0">
              <a:latin typeface="Calibri"/>
              <a:cs typeface="Calibri"/>
            </a:endParaRPr>
          </a:p>
          <a:p>
            <a:pPr marL="192405" marR="14604" indent="-180340">
              <a:lnSpc>
                <a:spcPct val="117100"/>
              </a:lnSpc>
              <a:spcBef>
                <a:spcPts val="1065"/>
              </a:spcBef>
              <a:buSzPct val="92857"/>
              <a:buFont typeface="MS Gothic"/>
              <a:buChar char="❖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The maternal </a:t>
            </a:r>
            <a:r>
              <a:rPr sz="1400" dirty="0">
                <a:latin typeface="Calibri"/>
                <a:cs typeface="Calibri"/>
              </a:rPr>
              <a:t>mortality 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rate </a:t>
            </a:r>
            <a:r>
              <a:rPr sz="1400" b="1" spc="-10" dirty="0">
                <a:solidFill>
                  <a:srgbClr val="00AF50"/>
                </a:solidFill>
                <a:latin typeface="Calibri"/>
                <a:cs typeface="Calibri"/>
              </a:rPr>
              <a:t>is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50 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per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cent </a:t>
            </a:r>
            <a:r>
              <a:rPr sz="1400" dirty="0">
                <a:latin typeface="Calibri"/>
                <a:cs typeface="Calibri"/>
              </a:rPr>
              <a:t>when a </a:t>
            </a:r>
            <a:r>
              <a:rPr sz="1400" spc="-5" dirty="0">
                <a:latin typeface="Calibri"/>
                <a:cs typeface="Calibri"/>
              </a:rPr>
              <a:t>phaeochromocytoma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remains undiagnosed.</a:t>
            </a:r>
            <a:endParaRPr sz="1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53667" y="1146111"/>
            <a:ext cx="2743200" cy="285750"/>
            <a:chOff x="1153667" y="1146111"/>
            <a:chExt cx="2743200" cy="285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53667" y="1148678"/>
              <a:ext cx="2743199" cy="28293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6599" y="1146111"/>
              <a:ext cx="2704871" cy="241807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734568" y="1813369"/>
            <a:ext cx="3807460" cy="369570"/>
            <a:chOff x="734568" y="1813369"/>
            <a:chExt cx="3807460" cy="369570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5068" y="1816224"/>
              <a:ext cx="3589019" cy="35595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58672" y="1813369"/>
              <a:ext cx="3550018" cy="31762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34568" y="2092451"/>
              <a:ext cx="3806952" cy="8991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83336" y="2104643"/>
              <a:ext cx="3740150" cy="22860"/>
            </a:xfrm>
            <a:custGeom>
              <a:avLst/>
              <a:gdLst/>
              <a:ahLst/>
              <a:cxnLst/>
              <a:rect l="l" t="t" r="r" b="b"/>
              <a:pathLst>
                <a:path w="3740150" h="22860">
                  <a:moveTo>
                    <a:pt x="3739896" y="0"/>
                  </a:moveTo>
                  <a:lnTo>
                    <a:pt x="0" y="0"/>
                  </a:lnTo>
                  <a:lnTo>
                    <a:pt x="0" y="22859"/>
                  </a:lnTo>
                  <a:lnTo>
                    <a:pt x="3739896" y="22859"/>
                  </a:lnTo>
                  <a:lnTo>
                    <a:pt x="3739896" y="0"/>
                  </a:lnTo>
                  <a:close/>
                </a:path>
              </a:pathLst>
            </a:custGeom>
            <a:solidFill>
              <a:srgbClr val="4AAC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83336" y="2104643"/>
              <a:ext cx="3740150" cy="22860"/>
            </a:xfrm>
            <a:custGeom>
              <a:avLst/>
              <a:gdLst/>
              <a:ahLst/>
              <a:cxnLst/>
              <a:rect l="l" t="t" r="r" b="b"/>
              <a:pathLst>
                <a:path w="3740150" h="22860">
                  <a:moveTo>
                    <a:pt x="0" y="22859"/>
                  </a:moveTo>
                  <a:lnTo>
                    <a:pt x="3739896" y="22859"/>
                  </a:lnTo>
                  <a:lnTo>
                    <a:pt x="3739896" y="0"/>
                  </a:lnTo>
                  <a:lnTo>
                    <a:pt x="0" y="0"/>
                  </a:lnTo>
                  <a:lnTo>
                    <a:pt x="0" y="22859"/>
                  </a:lnTo>
                  <a:close/>
                </a:path>
              </a:pathLst>
            </a:custGeom>
            <a:ln w="9524">
              <a:solidFill>
                <a:srgbClr val="FCFC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96850" y="2956305"/>
            <a:ext cx="6058281" cy="5738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F487C"/>
                </a:solidFill>
                <a:latin typeface="Calibri"/>
                <a:cs typeface="Calibri"/>
              </a:rPr>
              <a:t>ANATOMY</a:t>
            </a:r>
            <a:endParaRPr sz="1800" dirty="0">
              <a:latin typeface="Calibri"/>
              <a:cs typeface="Calibri"/>
            </a:endParaRPr>
          </a:p>
          <a:p>
            <a:pPr marL="829310" marR="1694180" indent="-228600" algn="just">
              <a:lnSpc>
                <a:spcPct val="117500"/>
              </a:lnSpc>
              <a:spcBef>
                <a:spcPts val="1080"/>
              </a:spcBef>
              <a:buClr>
                <a:srgbClr val="C0504D"/>
              </a:buClr>
              <a:buFont typeface="Tahoma"/>
              <a:buChar char="•"/>
              <a:tabLst>
                <a:tab pos="829944" algn="l"/>
              </a:tabLst>
            </a:pPr>
            <a:r>
              <a:rPr sz="1400" spc="-5" dirty="0">
                <a:latin typeface="Calibri"/>
                <a:cs typeface="Calibri"/>
              </a:rPr>
              <a:t>The adrenal glands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paired </a:t>
            </a:r>
            <a:r>
              <a:rPr sz="1400" spc="-5" dirty="0">
                <a:latin typeface="Calibri"/>
                <a:cs typeface="Calibri"/>
              </a:rPr>
              <a:t>endocrine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organs situated </a:t>
            </a:r>
            <a:r>
              <a:rPr sz="1400" dirty="0">
                <a:latin typeface="Calibri"/>
                <a:cs typeface="Calibri"/>
              </a:rPr>
              <a:t>at the </a:t>
            </a:r>
            <a:r>
              <a:rPr sz="1400" spc="-5" dirty="0">
                <a:solidFill>
                  <a:srgbClr val="C0504D"/>
                </a:solidFill>
                <a:latin typeface="Calibri"/>
                <a:cs typeface="Calibri"/>
              </a:rPr>
              <a:t>upper poles of the </a:t>
            </a:r>
            <a:r>
              <a:rPr sz="1400" spc="-30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504D"/>
                </a:solidFill>
                <a:latin typeface="Calibri"/>
                <a:cs typeface="Calibri"/>
              </a:rPr>
              <a:t>kidneys</a:t>
            </a:r>
            <a:r>
              <a:rPr sz="14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504D"/>
                </a:solidFill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har char="•"/>
            </a:pPr>
            <a:endParaRPr sz="1050" dirty="0">
              <a:latin typeface="Calibri"/>
              <a:cs typeface="Calibri"/>
            </a:endParaRPr>
          </a:p>
          <a:p>
            <a:pPr marL="869315" indent="-269240">
              <a:lnSpc>
                <a:spcPct val="100000"/>
              </a:lnSpc>
              <a:buFont typeface="Tahoma"/>
              <a:buChar char="•"/>
              <a:tabLst>
                <a:tab pos="869315" algn="l"/>
                <a:tab pos="869950" algn="l"/>
              </a:tabLst>
            </a:pP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weight</a:t>
            </a:r>
            <a:r>
              <a:rPr sz="1400" spc="-5" dirty="0">
                <a:latin typeface="Calibri"/>
                <a:cs typeface="Calibri"/>
              </a:rPr>
              <a:t> 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 </a:t>
            </a:r>
            <a:r>
              <a:rPr sz="1400" spc="-5" dirty="0">
                <a:latin typeface="Calibri"/>
                <a:cs typeface="Calibri"/>
              </a:rPr>
              <a:t>normal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adrenal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gland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approximately</a:t>
            </a:r>
            <a:r>
              <a:rPr sz="1400" dirty="0">
                <a:latin typeface="Calibri"/>
                <a:cs typeface="Calibri"/>
              </a:rPr>
              <a:t> 4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g.</a:t>
            </a:r>
          </a:p>
          <a:p>
            <a:pPr marL="829310" indent="-229235">
              <a:lnSpc>
                <a:spcPct val="100000"/>
              </a:lnSpc>
              <a:spcBef>
                <a:spcPts val="1285"/>
              </a:spcBef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400" spc="-5" dirty="0">
                <a:solidFill>
                  <a:srgbClr val="C0504D"/>
                </a:solidFill>
                <a:latin typeface="Calibri"/>
                <a:cs typeface="Calibri"/>
              </a:rPr>
              <a:t>retroperitoneal</a:t>
            </a:r>
            <a:r>
              <a:rPr sz="14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504D"/>
                </a:solidFill>
                <a:latin typeface="Calibri"/>
                <a:cs typeface="Calibri"/>
              </a:rPr>
              <a:t>organs.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EMBRYOLOGY</a:t>
            </a:r>
            <a:endParaRPr sz="1800" dirty="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spcBef>
                <a:spcPts val="1400"/>
              </a:spcBef>
              <a:buClr>
                <a:srgbClr val="C0504D"/>
              </a:buClr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Adrenal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cortex</a:t>
            </a:r>
            <a:r>
              <a:rPr sz="1400" spc="-5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derived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from </a:t>
            </a:r>
            <a:r>
              <a:rPr sz="1400" dirty="0">
                <a:solidFill>
                  <a:srgbClr val="C0504D"/>
                </a:solidFill>
                <a:latin typeface="Calibri"/>
                <a:cs typeface="Calibri"/>
              </a:rPr>
              <a:t>mesoderm</a:t>
            </a:r>
            <a:endParaRPr sz="1400" dirty="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spcBef>
                <a:spcPts val="1285"/>
              </a:spcBef>
              <a:buClr>
                <a:srgbClr val="C0504D"/>
              </a:buClr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Adrenal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 medulla</a:t>
            </a:r>
            <a:r>
              <a:rPr sz="1400" spc="-5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derived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from the </a:t>
            </a:r>
            <a:r>
              <a:rPr sz="1400" spc="-5" dirty="0">
                <a:solidFill>
                  <a:srgbClr val="C0504D"/>
                </a:solidFill>
                <a:latin typeface="Calibri"/>
                <a:cs typeface="Calibri"/>
              </a:rPr>
              <a:t>neural</a:t>
            </a:r>
            <a:r>
              <a:rPr sz="1400" spc="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504D"/>
                </a:solidFill>
                <a:latin typeface="Calibri"/>
                <a:cs typeface="Calibri"/>
              </a:rPr>
              <a:t>crest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sz="1800" b="1" dirty="0">
                <a:solidFill>
                  <a:srgbClr val="1F487C"/>
                </a:solidFill>
                <a:latin typeface="Calibri"/>
                <a:cs typeface="Calibri"/>
              </a:rPr>
              <a:t>Arterial</a:t>
            </a:r>
            <a:r>
              <a:rPr sz="1800" b="1" spc="-2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blood</a:t>
            </a:r>
            <a:r>
              <a:rPr sz="1800" b="1" spc="-1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supply</a:t>
            </a:r>
            <a:endParaRPr sz="1800" dirty="0">
              <a:latin typeface="Calibri"/>
              <a:cs typeface="Calibri"/>
            </a:endParaRPr>
          </a:p>
          <a:p>
            <a:pPr marL="829310" marR="45720" indent="-228600">
              <a:lnSpc>
                <a:spcPct val="117900"/>
              </a:lnSpc>
              <a:spcBef>
                <a:spcPts val="1085"/>
              </a:spcBef>
              <a:buClr>
                <a:srgbClr val="C00000"/>
              </a:buClr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Superior</a:t>
            </a:r>
            <a:r>
              <a:rPr sz="1400" spc="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suprarenal</a:t>
            </a:r>
            <a:r>
              <a:rPr sz="1400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artery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which </a:t>
            </a:r>
            <a:r>
              <a:rPr sz="1400" dirty="0">
                <a:latin typeface="Calibri"/>
                <a:cs typeface="Calibri"/>
              </a:rPr>
              <a:t>arise </a:t>
            </a:r>
            <a:r>
              <a:rPr sz="1400" spc="-5" dirty="0">
                <a:latin typeface="Calibri"/>
                <a:cs typeface="Calibri"/>
              </a:rPr>
              <a:t>from the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inferior</a:t>
            </a:r>
            <a:r>
              <a:rPr sz="1400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phrenic </a:t>
            </a:r>
            <a:r>
              <a:rPr sz="1400" spc="-3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artery</a:t>
            </a:r>
            <a:r>
              <a:rPr sz="1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har char="•"/>
            </a:pPr>
            <a:endParaRPr sz="1050" dirty="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buClr>
                <a:srgbClr val="C00000"/>
              </a:buClr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Medial</a:t>
            </a:r>
            <a:r>
              <a:rPr sz="1400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suprarenal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artery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which </a:t>
            </a:r>
            <a:r>
              <a:rPr sz="1400" dirty="0">
                <a:latin typeface="Calibri"/>
                <a:cs typeface="Calibri"/>
              </a:rPr>
              <a:t>arise</a:t>
            </a:r>
            <a:r>
              <a:rPr sz="1400" spc="-5" dirty="0">
                <a:latin typeface="Calibri"/>
                <a:cs typeface="Calibri"/>
              </a:rPr>
              <a:t> from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the abdominal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aorta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Inferior</a:t>
            </a:r>
            <a:r>
              <a:rPr sz="1400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suprarenal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artery</a:t>
            </a:r>
            <a:r>
              <a:rPr sz="1400" spc="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which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arise</a:t>
            </a:r>
            <a:r>
              <a:rPr sz="1400" spc="-5" dirty="0">
                <a:latin typeface="Calibri"/>
                <a:cs typeface="Calibri"/>
              </a:rPr>
              <a:t> from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renal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artery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Venous</a:t>
            </a:r>
            <a:r>
              <a:rPr sz="1800" b="1" spc="-4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drainage</a:t>
            </a:r>
            <a:endParaRPr sz="1800" dirty="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spcBef>
                <a:spcPts val="1400"/>
              </a:spcBef>
              <a:buClr>
                <a:srgbClr val="000000"/>
              </a:buClr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Right</a:t>
            </a:r>
            <a:r>
              <a:rPr sz="14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suprarenal 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vein</a:t>
            </a:r>
            <a:r>
              <a:rPr sz="14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into the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inferior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cava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vein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Left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suprarenal 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vein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into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left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 renal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vein.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40909" y="1257299"/>
            <a:ext cx="2714624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891031"/>
            <a:ext cx="4314825" cy="690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Lymph</a:t>
            </a:r>
            <a:r>
              <a:rPr sz="1800" b="1" spc="-2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drainage</a:t>
            </a:r>
            <a:endParaRPr sz="180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spcBef>
                <a:spcPts val="1395"/>
              </a:spcBef>
              <a:buClr>
                <a:srgbClr val="000000"/>
              </a:buClr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left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aortic</a:t>
            </a:r>
            <a:r>
              <a:rPr sz="14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lymph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nodes; 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right</a:t>
            </a:r>
            <a:r>
              <a:rPr sz="14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caval </a:t>
            </a:r>
            <a:r>
              <a:rPr sz="1400" spc="-5" dirty="0">
                <a:latin typeface="Calibri"/>
                <a:cs typeface="Calibri"/>
              </a:rPr>
              <a:t>lymph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nodes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0636" y="5436234"/>
            <a:ext cx="5422265" cy="31940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1F487C"/>
                </a:solidFill>
                <a:latin typeface="Calibri"/>
                <a:cs typeface="Calibri"/>
              </a:rPr>
              <a:t>HISTOLOGY</a:t>
            </a:r>
            <a:endParaRPr sz="200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spcBef>
                <a:spcPts val="1430"/>
              </a:spcBef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ADRENAL</a:t>
            </a:r>
            <a:r>
              <a:rPr sz="16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6FC0"/>
                </a:solidFill>
                <a:latin typeface="Calibri"/>
                <a:cs typeface="Calibri"/>
              </a:rPr>
              <a:t>CORTEX</a:t>
            </a:r>
            <a:endParaRPr sz="160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spcBef>
                <a:spcPts val="1355"/>
              </a:spcBef>
              <a:buClr>
                <a:srgbClr val="000000"/>
              </a:buClr>
              <a:buAutoNum type="arabicParenR"/>
              <a:tabLst>
                <a:tab pos="829944" algn="l"/>
              </a:tabLst>
            </a:pP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zona</a:t>
            </a:r>
            <a:r>
              <a:rPr sz="1400" spc="-1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92D050"/>
                </a:solidFill>
                <a:latin typeface="Calibri"/>
                <a:cs typeface="Calibri"/>
              </a:rPr>
              <a:t>glomerulosa</a:t>
            </a: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secretes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Aldosterone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AutoNum type="arabicParenR"/>
            </a:pPr>
            <a:endParaRPr sz="105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buClr>
                <a:srgbClr val="000000"/>
              </a:buClr>
              <a:buAutoNum type="arabicParenR"/>
              <a:tabLst>
                <a:tab pos="829944" algn="l"/>
              </a:tabLst>
            </a:pP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zona fasciculata</a:t>
            </a:r>
            <a:r>
              <a:rPr sz="140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 </a:t>
            </a:r>
            <a:r>
              <a:rPr sz="1400" spc="-5" dirty="0">
                <a:latin typeface="Calibri"/>
                <a:cs typeface="Calibri"/>
              </a:rPr>
              <a:t>secretes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glucocorticoids (cortisol).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AutoNum type="arabicParenR"/>
            </a:pPr>
            <a:endParaRPr sz="105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spcBef>
                <a:spcPts val="5"/>
              </a:spcBef>
              <a:buClr>
                <a:srgbClr val="C00000"/>
              </a:buClr>
              <a:buAutoNum type="arabicParenR"/>
              <a:tabLst>
                <a:tab pos="829944" algn="l"/>
              </a:tabLst>
            </a:pP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zona reticularis</a:t>
            </a:r>
            <a:r>
              <a:rPr sz="1400" spc="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secrete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androgenic steroid.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Calibri"/>
              <a:cs typeface="Calibri"/>
            </a:endParaRPr>
          </a:p>
          <a:p>
            <a:pPr marL="829310" indent="-229235">
              <a:lnSpc>
                <a:spcPct val="100000"/>
              </a:lnSpc>
              <a:buFont typeface="Tahoma"/>
              <a:buChar char="•"/>
              <a:tabLst>
                <a:tab pos="829310" algn="l"/>
                <a:tab pos="829944" algn="l"/>
              </a:tabLst>
            </a:pP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ADRENAL</a:t>
            </a:r>
            <a:r>
              <a:rPr sz="16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MEDULLA</a:t>
            </a:r>
            <a:endParaRPr sz="1600">
              <a:latin typeface="Calibri"/>
              <a:cs typeface="Calibri"/>
            </a:endParaRPr>
          </a:p>
          <a:p>
            <a:pPr marL="829310" marR="5080" indent="-228600">
              <a:lnSpc>
                <a:spcPct val="117200"/>
              </a:lnSpc>
              <a:spcBef>
                <a:spcPts val="1135"/>
              </a:spcBef>
              <a:buClr>
                <a:srgbClr val="92D050"/>
              </a:buClr>
              <a:buFont typeface="MS Gothic"/>
              <a:buChar char="❖"/>
              <a:tabLst>
                <a:tab pos="829944" algn="l"/>
              </a:tabLst>
            </a:pPr>
            <a:r>
              <a:rPr sz="1400" dirty="0">
                <a:latin typeface="Calibri"/>
                <a:cs typeface="Calibri"/>
              </a:rPr>
              <a:t>its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cells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called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chromaffin </a:t>
            </a:r>
            <a:r>
              <a:rPr sz="1400" spc="-5" dirty="0">
                <a:latin typeface="Calibri"/>
                <a:cs typeface="Calibri"/>
              </a:rPr>
              <a:t>which secrete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catecholamines</a:t>
            </a:r>
            <a:r>
              <a:rPr sz="1400" spc="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((( </a:t>
            </a:r>
            <a:r>
              <a:rPr sz="1400" spc="-30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adrenaline (epinephrine),</a:t>
            </a:r>
            <a:r>
              <a:rPr sz="1400" spc="1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noradrenaline</a:t>
            </a:r>
            <a:r>
              <a:rPr sz="140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(norepinephrine)</a:t>
            </a:r>
            <a:r>
              <a:rPr sz="140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and </a:t>
            </a:r>
            <a:r>
              <a:rPr sz="140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dopamine</a:t>
            </a:r>
            <a:r>
              <a:rPr sz="1400" spc="-2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92D050"/>
                </a:solidFill>
                <a:latin typeface="Calibri"/>
                <a:cs typeface="Calibri"/>
              </a:rPr>
              <a:t>)))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5858" y="1738883"/>
            <a:ext cx="5007078" cy="34319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4712334"/>
            <a:ext cx="5660390" cy="4599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PHYSIOLOGY</a:t>
            </a:r>
            <a:r>
              <a:rPr sz="1800" b="1" spc="-1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OF</a:t>
            </a:r>
            <a:r>
              <a:rPr sz="1800" b="1" spc="-1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THE ADRENAL </a:t>
            </a:r>
            <a:r>
              <a:rPr sz="1800" b="1" spc="-10" dirty="0">
                <a:solidFill>
                  <a:srgbClr val="1F487C"/>
                </a:solidFill>
                <a:latin typeface="Calibri"/>
                <a:cs typeface="Calibri"/>
              </a:rPr>
              <a:t>CORTEX</a:t>
            </a:r>
            <a:endParaRPr sz="1800">
              <a:latin typeface="Calibri"/>
              <a:cs typeface="Calibri"/>
            </a:endParaRPr>
          </a:p>
          <a:p>
            <a:pPr marL="829310" marR="227329" indent="-228600" algn="just">
              <a:lnSpc>
                <a:spcPct val="117200"/>
              </a:lnSpc>
              <a:spcBef>
                <a:spcPts val="1180"/>
              </a:spcBef>
              <a:buClr>
                <a:srgbClr val="6F2F9F"/>
              </a:buClr>
              <a:buFont typeface="MS Gothic"/>
              <a:buChar char="❑"/>
              <a:tabLst>
                <a:tab pos="829944" algn="l"/>
              </a:tabLst>
            </a:pP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zona 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glomerulosa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cells </a:t>
            </a:r>
            <a:r>
              <a:rPr sz="1400" spc="-5" dirty="0">
                <a:latin typeface="Calibri"/>
                <a:cs typeface="Calibri"/>
              </a:rPr>
              <a:t>produces the hormone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aldosterone</a:t>
            </a:r>
            <a:r>
              <a:rPr sz="1400" spc="-5" dirty="0">
                <a:latin typeface="Calibri"/>
                <a:cs typeface="Calibri"/>
              </a:rPr>
              <a:t>.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Aldosterone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increases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the blood pressure </a:t>
            </a:r>
            <a:r>
              <a:rPr sz="1400" spc="-5" dirty="0">
                <a:latin typeface="Calibri"/>
                <a:cs typeface="Calibri"/>
              </a:rPr>
              <a:t>by</a:t>
            </a:r>
            <a:r>
              <a:rPr sz="1400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promoting </a:t>
            </a:r>
            <a:r>
              <a:rPr sz="1400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sodium </a:t>
            </a:r>
            <a:r>
              <a:rPr sz="1400" spc="-30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and </a:t>
            </a:r>
            <a:r>
              <a:rPr sz="1400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water </a:t>
            </a:r>
            <a:r>
              <a:rPr sz="1400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retention </a:t>
            </a:r>
            <a:r>
              <a:rPr sz="1400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in </a:t>
            </a:r>
            <a:r>
              <a:rPr sz="1400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the kidneys</a:t>
            </a:r>
            <a:r>
              <a:rPr sz="1400" spc="-5" dirty="0">
                <a:solidFill>
                  <a:srgbClr val="6F2F9F"/>
                </a:solidFill>
                <a:latin typeface="Calibri"/>
                <a:cs typeface="Calibri"/>
              </a:rPr>
              <a:t>. It </a:t>
            </a:r>
            <a:r>
              <a:rPr sz="1400" dirty="0">
                <a:solidFill>
                  <a:srgbClr val="6F2F9F"/>
                </a:solidFill>
                <a:latin typeface="Calibri"/>
                <a:cs typeface="Calibri"/>
              </a:rPr>
              <a:t>also </a:t>
            </a:r>
            <a:r>
              <a:rPr sz="1400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promotes potassium </a:t>
            </a:r>
            <a:r>
              <a:rPr sz="140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loss</a:t>
            </a:r>
            <a:r>
              <a:rPr sz="1400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at</a:t>
            </a:r>
            <a:r>
              <a:rPr sz="1400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the</a:t>
            </a:r>
            <a:r>
              <a:rPr sz="1400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same</a:t>
            </a:r>
            <a:r>
              <a:rPr sz="1400" u="sng" spc="-1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alibri"/>
                <a:cs typeface="Calibri"/>
              </a:rPr>
              <a:t>site</a:t>
            </a:r>
            <a:r>
              <a:rPr sz="1400" spc="-5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829310" marR="235585" indent="-228600">
              <a:lnSpc>
                <a:spcPct val="116900"/>
              </a:lnSpc>
              <a:spcBef>
                <a:spcPts val="1070"/>
              </a:spcBef>
              <a:buClr>
                <a:srgbClr val="C00000"/>
              </a:buClr>
              <a:buFont typeface="MS Gothic"/>
              <a:buChar char="❑"/>
              <a:tabLst>
                <a:tab pos="869950" algn="l"/>
              </a:tabLst>
            </a:pPr>
            <a:r>
              <a:rPr dirty="0"/>
              <a:t>	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two well-known </a:t>
            </a:r>
            <a:r>
              <a:rPr sz="1400" spc="-5" dirty="0">
                <a:latin typeface="Calibri"/>
                <a:cs typeface="Calibri"/>
              </a:rPr>
              <a:t>stimulators of </a:t>
            </a:r>
            <a:r>
              <a:rPr sz="1400" dirty="0">
                <a:latin typeface="Calibri"/>
                <a:cs typeface="Calibri"/>
              </a:rPr>
              <a:t>aldosterone </a:t>
            </a:r>
            <a:r>
              <a:rPr sz="1400" spc="-5" dirty="0">
                <a:latin typeface="Calibri"/>
                <a:cs typeface="Calibri"/>
              </a:rPr>
              <a:t>secretion </a:t>
            </a:r>
            <a:r>
              <a:rPr sz="1400" dirty="0">
                <a:latin typeface="Calibri"/>
                <a:cs typeface="Calibri"/>
              </a:rPr>
              <a:t>are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angiotensin</a:t>
            </a:r>
            <a:r>
              <a:rPr sz="14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II</a:t>
            </a:r>
            <a:r>
              <a:rPr sz="1400" b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(released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activation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renin-angiotensin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system </a:t>
            </a:r>
            <a:r>
              <a:rPr sz="1400" dirty="0">
                <a:latin typeface="Calibri"/>
                <a:cs typeface="Calibri"/>
              </a:rPr>
              <a:t>after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hyponatremia</a:t>
            </a:r>
            <a:r>
              <a:rPr sz="1400" spc="-5" dirty="0">
                <a:latin typeface="Calibri"/>
                <a:cs typeface="Calibri"/>
              </a:rPr>
              <a:t> or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hypovolemia </a:t>
            </a:r>
            <a:r>
              <a:rPr sz="1400" dirty="0">
                <a:latin typeface="Calibri"/>
                <a:cs typeface="Calibri"/>
              </a:rPr>
              <a:t>) and an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increase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in </a:t>
            </a:r>
            <a:r>
              <a:rPr sz="1400" b="1" spc="-30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the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level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 of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serum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 potassium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(hyperkalemia)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829310" marR="5080" indent="-228600">
              <a:lnSpc>
                <a:spcPct val="117100"/>
              </a:lnSpc>
              <a:spcBef>
                <a:spcPts val="1080"/>
              </a:spcBef>
              <a:buClr>
                <a:srgbClr val="C00000"/>
              </a:buClr>
              <a:buFont typeface="MS Gothic"/>
              <a:buChar char="❑"/>
              <a:tabLst>
                <a:tab pos="829944" algn="l"/>
              </a:tabLst>
            </a:pPr>
            <a:r>
              <a:rPr sz="1400" dirty="0">
                <a:latin typeface="Calibri"/>
                <a:cs typeface="Calibri"/>
              </a:rPr>
              <a:t>Cells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zona fasciculata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6FC0"/>
                </a:solidFill>
                <a:latin typeface="Calibri"/>
                <a:cs typeface="Calibri"/>
              </a:rPr>
              <a:t>zona</a:t>
            </a:r>
            <a:r>
              <a:rPr sz="1400" dirty="0">
                <a:solidFill>
                  <a:srgbClr val="006FC0"/>
                </a:solidFill>
                <a:latin typeface="Calibri"/>
                <a:cs typeface="Calibri"/>
              </a:rPr>
              <a:t> reticularis</a:t>
            </a:r>
            <a:r>
              <a:rPr sz="1400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synthesize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cortisol </a:t>
            </a:r>
            <a:r>
              <a:rPr sz="1400" spc="-3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14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adrenal androgens.</a:t>
            </a:r>
            <a:endParaRPr sz="1400">
              <a:latin typeface="Calibri"/>
              <a:cs typeface="Calibri"/>
            </a:endParaRPr>
          </a:p>
          <a:p>
            <a:pPr marL="829310" marR="61594" indent="-228600">
              <a:lnSpc>
                <a:spcPct val="117000"/>
              </a:lnSpc>
              <a:spcBef>
                <a:spcPts val="985"/>
              </a:spcBef>
              <a:buSzPct val="85714"/>
              <a:buFont typeface="MS Gothic"/>
              <a:buChar char="❑"/>
              <a:tabLst>
                <a:tab pos="829944" algn="l"/>
              </a:tabLst>
            </a:pPr>
            <a:r>
              <a:rPr sz="1400" spc="-5" dirty="0">
                <a:latin typeface="Calibri"/>
                <a:cs typeface="Calibri"/>
              </a:rPr>
              <a:t>Cortisol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secretion</a:t>
            </a:r>
            <a:r>
              <a:rPr sz="1400" dirty="0">
                <a:latin typeface="Calibri"/>
                <a:cs typeface="Calibri"/>
              </a:rPr>
              <a:t> is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regulated by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8063A1"/>
                </a:solidFill>
                <a:latin typeface="Calibri"/>
                <a:cs typeface="Calibri"/>
              </a:rPr>
              <a:t>adrenocorticotrophic</a:t>
            </a:r>
            <a:r>
              <a:rPr sz="1400" b="1" spc="10" dirty="0">
                <a:solidFill>
                  <a:srgbClr val="8063A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8063A1"/>
                </a:solidFill>
                <a:latin typeface="Calibri"/>
                <a:cs typeface="Calibri"/>
              </a:rPr>
              <a:t>hormone </a:t>
            </a:r>
            <a:r>
              <a:rPr sz="1400" b="1" dirty="0">
                <a:solidFill>
                  <a:srgbClr val="8063A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8063A1"/>
                </a:solidFill>
                <a:latin typeface="Calibri"/>
                <a:cs typeface="Calibri"/>
              </a:rPr>
              <a:t>(ACTH), </a:t>
            </a:r>
            <a:r>
              <a:rPr sz="1400" spc="-5" dirty="0">
                <a:latin typeface="Calibri"/>
                <a:cs typeface="Calibri"/>
              </a:rPr>
              <a:t>which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produced</a:t>
            </a:r>
            <a:r>
              <a:rPr sz="14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by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anterior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pituitary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gland.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hypothalamus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controls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ACTH </a:t>
            </a:r>
            <a:r>
              <a:rPr sz="1400" spc="-5" dirty="0">
                <a:latin typeface="Calibri"/>
                <a:cs typeface="Calibri"/>
              </a:rPr>
              <a:t>secretion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504D"/>
                </a:solidFill>
                <a:latin typeface="Calibri"/>
                <a:cs typeface="Calibri"/>
              </a:rPr>
              <a:t>secreting corticotropin- </a:t>
            </a:r>
            <a:r>
              <a:rPr sz="1400" spc="-30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504D"/>
                </a:solidFill>
                <a:latin typeface="Calibri"/>
                <a:cs typeface="Calibri"/>
              </a:rPr>
              <a:t>releasing</a:t>
            </a:r>
            <a:r>
              <a:rPr sz="14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504D"/>
                </a:solidFill>
                <a:latin typeface="Calibri"/>
                <a:cs typeface="Calibri"/>
              </a:rPr>
              <a:t>hormone</a:t>
            </a:r>
            <a:r>
              <a:rPr sz="14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504D"/>
                </a:solidFill>
                <a:latin typeface="Calibri"/>
                <a:cs typeface="Calibri"/>
              </a:rPr>
              <a:t>(CRH</a:t>
            </a:r>
            <a:r>
              <a:rPr sz="1600" spc="-5" dirty="0">
                <a:solidFill>
                  <a:srgbClr val="C0504D"/>
                </a:solidFill>
                <a:latin typeface="Calibri"/>
                <a:cs typeface="Calibri"/>
              </a:rPr>
              <a:t>).</a:t>
            </a:r>
            <a:r>
              <a:rPr sz="1600" spc="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200" spc="-5" dirty="0">
                <a:latin typeface="Calibri"/>
                <a:cs typeface="Calibri"/>
              </a:rPr>
              <a:t>he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cortisol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level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inhibits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release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CRH 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ACTH via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 </a:t>
            </a:r>
            <a:r>
              <a:rPr sz="1200" spc="-5" dirty="0">
                <a:latin typeface="Calibri"/>
                <a:cs typeface="Calibri"/>
              </a:rPr>
              <a:t>closed-loop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system </a:t>
            </a:r>
            <a:r>
              <a:rPr sz="1200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8886" y="914399"/>
            <a:ext cx="5141579" cy="36607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3499230"/>
            <a:ext cx="5580380" cy="5725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Cushing’s</a:t>
            </a:r>
            <a:r>
              <a:rPr sz="1800" b="1" spc="-2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syndrome</a:t>
            </a:r>
            <a:endParaRPr sz="1800">
              <a:latin typeface="Calibri"/>
              <a:cs typeface="Calibri"/>
            </a:endParaRPr>
          </a:p>
          <a:p>
            <a:pPr marL="64135">
              <a:lnSpc>
                <a:spcPct val="100000"/>
              </a:lnSpc>
              <a:spcBef>
                <a:spcPts val="1365"/>
              </a:spcBef>
            </a:pP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(Hypercortisolism)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sz="1400" b="1" dirty="0">
                <a:solidFill>
                  <a:srgbClr val="006FC0"/>
                </a:solidFill>
                <a:latin typeface="Calibri"/>
                <a:cs typeface="Calibri"/>
              </a:rPr>
              <a:t>ETIOLOGY</a:t>
            </a:r>
            <a:r>
              <a:rPr sz="14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 marL="600710" marR="480695" indent="-588645">
              <a:lnSpc>
                <a:spcPct val="117900"/>
              </a:lnSpc>
              <a:spcBef>
                <a:spcPts val="969"/>
              </a:spcBef>
            </a:pP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Exogenous</a:t>
            </a:r>
            <a:r>
              <a:rPr sz="1400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Iatrogenically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by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Excessive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or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prolonged administration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6F2F9F"/>
                </a:solidFill>
                <a:latin typeface="Calibri"/>
                <a:cs typeface="Calibri"/>
              </a:rPr>
              <a:t>cortisol-like</a:t>
            </a:r>
            <a:r>
              <a:rPr sz="1400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6F2F9F"/>
                </a:solidFill>
                <a:latin typeface="Calibri"/>
                <a:cs typeface="Calibri"/>
              </a:rPr>
              <a:t>drugs.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Endogenous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endogenous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production 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corticosteroids</a:t>
            </a:r>
            <a:r>
              <a:rPr sz="1400" dirty="0">
                <a:latin typeface="Calibri"/>
                <a:cs typeface="Calibri"/>
              </a:rPr>
              <a:t> ,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it </a:t>
            </a:r>
            <a:r>
              <a:rPr sz="1400" spc="-5" dirty="0">
                <a:latin typeface="Calibri"/>
                <a:cs typeface="Calibri"/>
              </a:rPr>
              <a:t>can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be: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marL="52069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1.</a:t>
            </a:r>
            <a:r>
              <a:rPr sz="14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ACTH-dependent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marL="107314" indent="-95250">
              <a:lnSpc>
                <a:spcPct val="100000"/>
              </a:lnSpc>
              <a:spcBef>
                <a:spcPts val="5"/>
              </a:spcBef>
              <a:buFont typeface="Calibri"/>
              <a:buChar char="-"/>
              <a:tabLst>
                <a:tab pos="107950" algn="l"/>
              </a:tabLst>
            </a:pPr>
            <a:r>
              <a:rPr sz="1400" b="1" dirty="0">
                <a:latin typeface="Calibri"/>
                <a:cs typeface="Calibri"/>
              </a:rPr>
              <a:t>A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pituitary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adenoma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85%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(that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secretes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excessive</a:t>
            </a:r>
            <a:r>
              <a:rPr sz="1400" spc="-5" dirty="0">
                <a:latin typeface="Calibri"/>
                <a:cs typeface="Calibri"/>
              </a:rPr>
              <a:t> amount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dirty="0">
                <a:latin typeface="Calibri"/>
                <a:cs typeface="Calibri"/>
              </a:rPr>
              <a:t> ACTH)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Char char="-"/>
            </a:pPr>
            <a:endParaRPr sz="1050">
              <a:latin typeface="Calibri"/>
              <a:cs typeface="Calibri"/>
            </a:endParaRPr>
          </a:p>
          <a:p>
            <a:pPr marL="107314" indent="-95250">
              <a:lnSpc>
                <a:spcPct val="100000"/>
              </a:lnSpc>
              <a:buFont typeface="Calibri"/>
              <a:buChar char="-"/>
              <a:tabLst>
                <a:tab pos="107950" algn="l"/>
              </a:tabLst>
            </a:pPr>
            <a:r>
              <a:rPr sz="1400" b="1" dirty="0">
                <a:latin typeface="Calibri"/>
                <a:cs typeface="Calibri"/>
              </a:rPr>
              <a:t>Ectopic </a:t>
            </a:r>
            <a:r>
              <a:rPr sz="1400" b="1" spc="-5" dirty="0">
                <a:latin typeface="Calibri"/>
                <a:cs typeface="Calibri"/>
              </a:rPr>
              <a:t>ACTH-producing tumours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small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cell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lung cancer</a:t>
            </a:r>
            <a:r>
              <a:rPr sz="1400" dirty="0">
                <a:latin typeface="Calibri"/>
                <a:cs typeface="Calibri"/>
              </a:rPr>
              <a:t> )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2.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 ACTH-independent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about</a:t>
            </a:r>
            <a:r>
              <a:rPr sz="1400" dirty="0">
                <a:latin typeface="Calibri"/>
                <a:cs typeface="Calibri"/>
              </a:rPr>
              <a:t> 15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per </a:t>
            </a:r>
            <a:r>
              <a:rPr sz="1400" spc="-5" dirty="0">
                <a:latin typeface="Calibri"/>
                <a:cs typeface="Calibri"/>
              </a:rPr>
              <a:t>cent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patients 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 causes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50">
              <a:latin typeface="Calibri"/>
              <a:cs typeface="Calibri"/>
            </a:endParaRPr>
          </a:p>
          <a:p>
            <a:pPr marL="107314" indent="-95250">
              <a:lnSpc>
                <a:spcPct val="100000"/>
              </a:lnSpc>
              <a:buFont typeface="Calibri"/>
              <a:buChar char="-"/>
              <a:tabLst>
                <a:tab pos="107950" algn="l"/>
              </a:tabLst>
            </a:pPr>
            <a:r>
              <a:rPr sz="1400" b="1" spc="-5" dirty="0">
                <a:latin typeface="Calibri"/>
                <a:cs typeface="Calibri"/>
              </a:rPr>
              <a:t>Adrenal </a:t>
            </a:r>
            <a:r>
              <a:rPr sz="1400" b="1" dirty="0">
                <a:latin typeface="Calibri"/>
                <a:cs typeface="Calibri"/>
              </a:rPr>
              <a:t>adenoma</a:t>
            </a:r>
            <a:r>
              <a:rPr sz="1400" b="1" spc="29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(</a:t>
            </a:r>
            <a:r>
              <a:rPr sz="1400" b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most common </a:t>
            </a:r>
            <a:r>
              <a:rPr sz="14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)</a:t>
            </a:r>
            <a:r>
              <a:rPr sz="1400" b="1" u="sng" spc="-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Char char="-"/>
            </a:pPr>
            <a:endParaRPr sz="1050">
              <a:latin typeface="Calibri"/>
              <a:cs typeface="Calibri"/>
            </a:endParaRPr>
          </a:p>
          <a:p>
            <a:pPr marL="107314" indent="-95250">
              <a:lnSpc>
                <a:spcPct val="100000"/>
              </a:lnSpc>
              <a:buFont typeface="Calibri"/>
              <a:buChar char="-"/>
              <a:tabLst>
                <a:tab pos="107950" algn="l"/>
              </a:tabLst>
            </a:pPr>
            <a:r>
              <a:rPr sz="1400" b="1" spc="-5" dirty="0">
                <a:latin typeface="Calibri"/>
                <a:cs typeface="Calibri"/>
              </a:rPr>
              <a:t>Adrenal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carcinoma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Clinical</a:t>
            </a:r>
            <a:r>
              <a:rPr sz="1800" b="1" spc="-1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features</a:t>
            </a:r>
            <a:r>
              <a:rPr sz="1800" b="1" spc="-2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487C"/>
                </a:solidFill>
                <a:latin typeface="Calibri"/>
                <a:cs typeface="Calibri"/>
              </a:rPr>
              <a:t>of </a:t>
            </a: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Cushing’s</a:t>
            </a:r>
            <a:endParaRPr sz="1800">
              <a:latin typeface="Calibri"/>
              <a:cs typeface="Calibri"/>
            </a:endParaRPr>
          </a:p>
          <a:p>
            <a:pPr marL="600710" marR="5080" indent="-588645">
              <a:lnSpc>
                <a:spcPct val="117100"/>
              </a:lnSpc>
              <a:spcBef>
                <a:spcPts val="1100"/>
              </a:spcBef>
            </a:pPr>
            <a:r>
              <a:rPr sz="1400" spc="-5" dirty="0">
                <a:latin typeface="Calibri"/>
                <a:cs typeface="Calibri"/>
              </a:rPr>
              <a:t>The typical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patient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characterised by</a:t>
            </a:r>
            <a:r>
              <a:rPr sz="1400" dirty="0">
                <a:latin typeface="Calibri"/>
                <a:cs typeface="Calibri"/>
              </a:rPr>
              <a:t> 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facial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plethora,</a:t>
            </a:r>
            <a:r>
              <a:rPr sz="1400" dirty="0">
                <a:latin typeface="Calibri"/>
                <a:cs typeface="Calibri"/>
              </a:rPr>
              <a:t> a </a:t>
            </a:r>
            <a:r>
              <a:rPr sz="1400" spc="-5" dirty="0">
                <a:latin typeface="Calibri"/>
                <a:cs typeface="Calibri"/>
              </a:rPr>
              <a:t>buffalo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hump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moon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face </a:t>
            </a:r>
            <a:r>
              <a:rPr sz="1400" dirty="0">
                <a:latin typeface="Calibri"/>
                <a:cs typeface="Calibri"/>
              </a:rPr>
              <a:t>in </a:t>
            </a:r>
            <a:r>
              <a:rPr sz="1400" spc="-5" dirty="0">
                <a:latin typeface="Calibri"/>
                <a:cs typeface="Calibri"/>
              </a:rPr>
              <a:t>combination</a:t>
            </a:r>
            <a:r>
              <a:rPr sz="1400" dirty="0">
                <a:latin typeface="Calibri"/>
                <a:cs typeface="Calibri"/>
              </a:rPr>
              <a:t> with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hypertension,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diabetes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central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obesity.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28996" y="948132"/>
            <a:ext cx="3922624" cy="209143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4607178"/>
            <a:ext cx="5579745" cy="37312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Other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symptoms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marL="160655" indent="-148590">
              <a:lnSpc>
                <a:spcPct val="100000"/>
              </a:lnSpc>
              <a:buFont typeface="Tahoma"/>
              <a:buChar char="■"/>
              <a:tabLst>
                <a:tab pos="161290" algn="l"/>
              </a:tabLst>
            </a:pPr>
            <a:r>
              <a:rPr sz="1400" spc="-5" dirty="0">
                <a:latin typeface="Calibri"/>
                <a:cs typeface="Calibri"/>
              </a:rPr>
              <a:t>Hirsutism</a:t>
            </a:r>
            <a:endParaRPr sz="1400">
              <a:latin typeface="Calibri"/>
              <a:cs typeface="Calibri"/>
            </a:endParaRPr>
          </a:p>
          <a:p>
            <a:pPr marL="160655" indent="-148590">
              <a:lnSpc>
                <a:spcPct val="100000"/>
              </a:lnSpc>
              <a:spcBef>
                <a:spcPts val="1285"/>
              </a:spcBef>
              <a:buFont typeface="Tahoma"/>
              <a:buChar char="■"/>
              <a:tabLst>
                <a:tab pos="161290" algn="l"/>
              </a:tabLst>
            </a:pPr>
            <a:r>
              <a:rPr sz="1400" spc="-5" dirty="0">
                <a:latin typeface="Calibri"/>
                <a:cs typeface="Calibri"/>
              </a:rPr>
              <a:t>Skin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changes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(abdominal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striae,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ecchymosis,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acne)</a:t>
            </a:r>
            <a:endParaRPr sz="1400">
              <a:latin typeface="Calibri"/>
              <a:cs typeface="Calibri"/>
            </a:endParaRPr>
          </a:p>
          <a:p>
            <a:pPr marL="160655" indent="-148590">
              <a:lnSpc>
                <a:spcPct val="100000"/>
              </a:lnSpc>
              <a:spcBef>
                <a:spcPts val="1285"/>
              </a:spcBef>
              <a:buFont typeface="Tahoma"/>
              <a:buChar char="■"/>
              <a:tabLst>
                <a:tab pos="161290" algn="l"/>
              </a:tabLst>
            </a:pPr>
            <a:r>
              <a:rPr sz="1400" spc="-5" dirty="0">
                <a:latin typeface="Calibri"/>
                <a:cs typeface="Calibri"/>
              </a:rPr>
              <a:t>Muscle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weakness</a:t>
            </a:r>
            <a:endParaRPr sz="1400">
              <a:latin typeface="Calibri"/>
              <a:cs typeface="Calibri"/>
            </a:endParaRPr>
          </a:p>
          <a:p>
            <a:pPr marL="372110">
              <a:lnSpc>
                <a:spcPct val="100000"/>
              </a:lnSpc>
              <a:spcBef>
                <a:spcPts val="1235"/>
              </a:spcBef>
            </a:pPr>
            <a:r>
              <a:rPr sz="2000" b="1" spc="-5" dirty="0">
                <a:solidFill>
                  <a:srgbClr val="1F487C"/>
                </a:solidFill>
                <a:latin typeface="Calibri"/>
                <a:cs typeface="Calibri"/>
              </a:rPr>
              <a:t>Diagnosis</a:t>
            </a:r>
            <a:endParaRPr sz="2000">
              <a:latin typeface="Calibri"/>
              <a:cs typeface="Calibri"/>
            </a:endParaRPr>
          </a:p>
          <a:p>
            <a:pPr marL="869315" lvl="1" indent="-269240">
              <a:lnSpc>
                <a:spcPct val="100000"/>
              </a:lnSpc>
              <a:spcBef>
                <a:spcPts val="1455"/>
              </a:spcBef>
              <a:buFont typeface="Tahoma"/>
              <a:buChar char="•"/>
              <a:tabLst>
                <a:tab pos="869315" algn="l"/>
                <a:tab pos="869950" algn="l"/>
              </a:tabLst>
            </a:pPr>
            <a:r>
              <a:rPr sz="1400" spc="-5" dirty="0">
                <a:latin typeface="Calibri"/>
                <a:cs typeface="Calibri"/>
              </a:rPr>
              <a:t>24_hr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urine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cortisol level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(is</a:t>
            </a:r>
            <a:r>
              <a:rPr sz="14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raised ).</a:t>
            </a:r>
            <a:endParaRPr sz="1400">
              <a:latin typeface="Calibri"/>
              <a:cs typeface="Calibri"/>
            </a:endParaRPr>
          </a:p>
          <a:p>
            <a:pPr marL="869315" lvl="1" indent="-269240">
              <a:lnSpc>
                <a:spcPct val="100000"/>
              </a:lnSpc>
              <a:spcBef>
                <a:spcPts val="1270"/>
              </a:spcBef>
              <a:buFont typeface="Tahoma"/>
              <a:buChar char="•"/>
              <a:tabLst>
                <a:tab pos="869315" algn="l"/>
                <a:tab pos="869950" algn="l"/>
              </a:tabLst>
            </a:pPr>
            <a:r>
              <a:rPr sz="1400" dirty="0">
                <a:latin typeface="Calibri"/>
                <a:cs typeface="Calibri"/>
              </a:rPr>
              <a:t>Morning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midnight </a:t>
            </a:r>
            <a:r>
              <a:rPr sz="1400" dirty="0">
                <a:latin typeface="Calibri"/>
                <a:cs typeface="Calibri"/>
              </a:rPr>
              <a:t>plasma</a:t>
            </a:r>
            <a:r>
              <a:rPr sz="1400" spc="-5" dirty="0">
                <a:latin typeface="Calibri"/>
                <a:cs typeface="Calibri"/>
              </a:rPr>
              <a:t> cortisol levels</a:t>
            </a:r>
            <a:r>
              <a:rPr sz="1400" dirty="0">
                <a:latin typeface="Calibri"/>
                <a:cs typeface="Calibri"/>
              </a:rPr>
              <a:t> are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elevated</a:t>
            </a:r>
            <a:endParaRPr sz="1400">
              <a:latin typeface="Calibri"/>
              <a:cs typeface="Calibri"/>
            </a:endParaRPr>
          </a:p>
          <a:p>
            <a:pPr marL="829310">
              <a:lnSpc>
                <a:spcPct val="100000"/>
              </a:lnSpc>
              <a:spcBef>
                <a:spcPts val="300"/>
              </a:spcBef>
            </a:pPr>
            <a:r>
              <a:rPr sz="1400" spc="-5" dirty="0">
                <a:latin typeface="Calibri"/>
                <a:cs typeface="Calibri"/>
              </a:rPr>
              <a:t>,possibly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with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loss</a:t>
            </a:r>
            <a:r>
              <a:rPr sz="1400" spc="-5" dirty="0">
                <a:latin typeface="Calibri"/>
                <a:cs typeface="Calibri"/>
              </a:rPr>
              <a:t> of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diurnal rhythm. **</a:t>
            </a:r>
            <a:endParaRPr sz="1400">
              <a:latin typeface="Calibri"/>
              <a:cs typeface="Calibri"/>
            </a:endParaRPr>
          </a:p>
          <a:p>
            <a:pPr marL="829310" marR="5080" lvl="1" indent="-228600">
              <a:lnSpc>
                <a:spcPct val="117500"/>
              </a:lnSpc>
              <a:spcBef>
                <a:spcPts val="980"/>
              </a:spcBef>
              <a:buClr>
                <a:srgbClr val="C00000"/>
              </a:buClr>
              <a:buFont typeface="Tahoma"/>
              <a:buChar char="•"/>
              <a:tabLst>
                <a:tab pos="869315" algn="l"/>
                <a:tab pos="869950" algn="l"/>
              </a:tabLst>
            </a:pPr>
            <a:r>
              <a:rPr dirty="0"/>
              <a:t>	</a:t>
            </a:r>
            <a:r>
              <a:rPr sz="1400" spc="-5" dirty="0">
                <a:latin typeface="Calibri"/>
                <a:cs typeface="Calibri"/>
              </a:rPr>
              <a:t>Low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dose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dexamethasone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suppresion test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dexamethasone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fails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 </a:t>
            </a:r>
            <a:r>
              <a:rPr sz="1400" spc="-5" dirty="0">
                <a:latin typeface="Calibri"/>
                <a:cs typeface="Calibri"/>
              </a:rPr>
              <a:t>suppress 24-hour </a:t>
            </a:r>
            <a:r>
              <a:rPr sz="1400" dirty="0">
                <a:latin typeface="Calibri"/>
                <a:cs typeface="Calibri"/>
              </a:rPr>
              <a:t>urinary</a:t>
            </a:r>
            <a:r>
              <a:rPr sz="1400" spc="-5" dirty="0">
                <a:latin typeface="Calibri"/>
                <a:cs typeface="Calibri"/>
              </a:rPr>
              <a:t> cortisol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excretion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)…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(↑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 Early </a:t>
            </a:r>
            <a:r>
              <a:rPr sz="14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morning</a:t>
            </a:r>
            <a:r>
              <a:rPr sz="1400" b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serum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 cortisol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 levels)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0636" y="8469629"/>
            <a:ext cx="12528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1F487C"/>
                </a:solidFill>
                <a:latin typeface="Calibri"/>
                <a:cs typeface="Calibri"/>
              </a:rPr>
              <a:t>Treat</a:t>
            </a:r>
            <a:r>
              <a:rPr sz="2200" b="1" dirty="0">
                <a:solidFill>
                  <a:srgbClr val="1F487C"/>
                </a:solidFill>
                <a:latin typeface="Calibri"/>
                <a:cs typeface="Calibri"/>
              </a:rPr>
              <a:t>m</a:t>
            </a:r>
            <a:r>
              <a:rPr sz="2200" b="1" spc="-10" dirty="0">
                <a:solidFill>
                  <a:srgbClr val="1F487C"/>
                </a:solidFill>
                <a:latin typeface="Calibri"/>
                <a:cs typeface="Calibri"/>
              </a:rPr>
              <a:t>e</a:t>
            </a:r>
            <a:r>
              <a:rPr sz="2200" b="1" dirty="0">
                <a:solidFill>
                  <a:srgbClr val="1F487C"/>
                </a:solidFill>
                <a:latin typeface="Calibri"/>
                <a:cs typeface="Calibri"/>
              </a:rPr>
              <a:t>n</a:t>
            </a:r>
            <a:r>
              <a:rPr sz="2200" b="1" spc="-5" dirty="0">
                <a:solidFill>
                  <a:srgbClr val="1F487C"/>
                </a:solidFill>
                <a:latin typeface="Calibri"/>
                <a:cs typeface="Calibri"/>
              </a:rPr>
              <a:t>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8995409"/>
            <a:ext cx="25158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Tahoma"/>
              <a:buChar char="•"/>
              <a:tabLst>
                <a:tab pos="240665" algn="l"/>
                <a:tab pos="241300" algn="l"/>
              </a:tabLst>
            </a:pP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Exogenous</a:t>
            </a:r>
            <a:r>
              <a:rPr sz="14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Cushing's</a:t>
            </a:r>
            <a:r>
              <a:rPr sz="14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syndrome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8709" y="914399"/>
            <a:ext cx="3187405" cy="351409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" y="317500"/>
            <a:ext cx="7086600" cy="102117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273685">
              <a:lnSpc>
                <a:spcPct val="118000"/>
              </a:lnSpc>
              <a:spcBef>
                <a:spcPts val="95"/>
              </a:spcBef>
            </a:pPr>
            <a:r>
              <a:rPr sz="1400" spc="-5" dirty="0">
                <a:latin typeface="Calibri"/>
                <a:cs typeface="Calibri"/>
              </a:rPr>
              <a:t>-Lowering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dose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glucocorticoids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dirty="0">
                <a:latin typeface="Calibri"/>
                <a:cs typeface="Calibri"/>
              </a:rPr>
              <a:t> Using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alternatives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of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glucocorticoids </a:t>
            </a:r>
            <a:r>
              <a:rPr sz="1400" dirty="0">
                <a:latin typeface="Calibri"/>
                <a:cs typeface="Calibri"/>
              </a:rPr>
              <a:t>as</a:t>
            </a:r>
            <a:r>
              <a:rPr sz="1400" spc="-5" dirty="0">
                <a:latin typeface="Calibri"/>
                <a:cs typeface="Calibri"/>
              </a:rPr>
              <a:t> (azathioprine)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 dirty="0">
              <a:latin typeface="Calibri"/>
              <a:cs typeface="Calibri"/>
            </a:endParaRPr>
          </a:p>
          <a:p>
            <a:pPr marL="241300" indent="-228600" algn="just">
              <a:lnSpc>
                <a:spcPct val="100000"/>
              </a:lnSpc>
              <a:buFont typeface="Tahoma"/>
              <a:buChar char="•"/>
              <a:tabLst>
                <a:tab pos="241300" algn="l"/>
              </a:tabLst>
            </a:pP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Endogenous</a:t>
            </a:r>
            <a:r>
              <a:rPr sz="14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Cushing's</a:t>
            </a:r>
            <a:r>
              <a:rPr sz="1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syndrome</a:t>
            </a:r>
            <a:endParaRPr sz="1400" dirty="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285"/>
              </a:spcBef>
            </a:pPr>
            <a:r>
              <a:rPr sz="1400" b="1" u="sng" spc="-5" dirty="0">
                <a:solidFill>
                  <a:srgbClr val="205768"/>
                </a:solidFill>
                <a:uFill>
                  <a:solidFill>
                    <a:srgbClr val="205768"/>
                  </a:solidFill>
                </a:uFill>
                <a:latin typeface="Calibri"/>
                <a:cs typeface="Calibri"/>
              </a:rPr>
              <a:t>Treatment Depend</a:t>
            </a:r>
            <a:r>
              <a:rPr sz="1400" b="1" u="sng" dirty="0">
                <a:solidFill>
                  <a:srgbClr val="205768"/>
                </a:solidFill>
                <a:uFill>
                  <a:solidFill>
                    <a:srgbClr val="205768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205768"/>
                </a:solidFill>
                <a:uFill>
                  <a:solidFill>
                    <a:srgbClr val="205768"/>
                  </a:solidFill>
                </a:uFill>
                <a:latin typeface="Calibri"/>
                <a:cs typeface="Calibri"/>
              </a:rPr>
              <a:t>On</a:t>
            </a:r>
            <a:r>
              <a:rPr sz="1400" b="1" u="sng" spc="315" dirty="0">
                <a:solidFill>
                  <a:srgbClr val="205768"/>
                </a:solidFill>
                <a:uFill>
                  <a:solidFill>
                    <a:srgbClr val="205768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solidFill>
                  <a:srgbClr val="205768"/>
                </a:solidFill>
                <a:uFill>
                  <a:solidFill>
                    <a:srgbClr val="205768"/>
                  </a:solidFill>
                </a:uFill>
                <a:latin typeface="Calibri"/>
                <a:cs typeface="Calibri"/>
              </a:rPr>
              <a:t>Diagnosis:</a:t>
            </a:r>
            <a:endParaRPr sz="1400" dirty="0">
              <a:latin typeface="Calibri"/>
              <a:cs typeface="Calibri"/>
            </a:endParaRPr>
          </a:p>
          <a:p>
            <a:pPr marL="241300" marR="277495" indent="-228600">
              <a:lnSpc>
                <a:spcPct val="117900"/>
              </a:lnSpc>
              <a:spcBef>
                <a:spcPts val="969"/>
              </a:spcBef>
              <a:buFont typeface="Tahoma"/>
              <a:buChar char="•"/>
              <a:tabLst>
                <a:tab pos="240665" algn="l"/>
                <a:tab pos="241300" algn="l"/>
              </a:tabLst>
            </a:pPr>
            <a:r>
              <a:rPr sz="1400" spc="-5" dirty="0">
                <a:latin typeface="Calibri"/>
                <a:cs typeface="Calibri"/>
              </a:rPr>
              <a:t>Diagnosis depend 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on Serum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ACTH levels </a:t>
            </a:r>
            <a:r>
              <a:rPr sz="1400" dirty="0">
                <a:latin typeface="Calibri"/>
                <a:cs typeface="Calibri"/>
              </a:rPr>
              <a:t>( discriminate ACTH-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dependent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from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ACTH-independent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disease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)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</a:p>
          <a:p>
            <a:pPr>
              <a:lnSpc>
                <a:spcPct val="100000"/>
              </a:lnSpc>
              <a:buChar char="•"/>
            </a:pPr>
            <a:endParaRPr sz="1050" dirty="0">
              <a:latin typeface="Calibri"/>
              <a:cs typeface="Calibri"/>
            </a:endParaRPr>
          </a:p>
          <a:p>
            <a:pPr marL="416559" lvl="1" indent="-175260">
              <a:lnSpc>
                <a:spcPct val="100000"/>
              </a:lnSpc>
              <a:buAutoNum type="arabicPeriod"/>
              <a:tabLst>
                <a:tab pos="416559" algn="l"/>
              </a:tabLst>
            </a:pPr>
            <a:r>
              <a:rPr sz="1400" spc="-5" dirty="0">
                <a:latin typeface="Calibri"/>
                <a:cs typeface="Calibri"/>
              </a:rPr>
              <a:t>patients</a:t>
            </a:r>
            <a:r>
              <a:rPr sz="1400" dirty="0">
                <a:latin typeface="Calibri"/>
                <a:cs typeface="Calibri"/>
              </a:rPr>
              <a:t> with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elevated</a:t>
            </a:r>
            <a:r>
              <a:rPr sz="1400" b="1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ACTH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levels</a:t>
            </a:r>
            <a:r>
              <a:rPr sz="1400" b="1" spc="33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(ACTH-dependent)</a:t>
            </a:r>
            <a:endParaRPr sz="14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1050" dirty="0">
              <a:latin typeface="Calibri"/>
              <a:cs typeface="Calibri"/>
            </a:endParaRPr>
          </a:p>
          <a:p>
            <a:pPr marL="241300" indent="-228600" algn="just">
              <a:lnSpc>
                <a:spcPct val="100000"/>
              </a:lnSpc>
              <a:buFont typeface="Tahoma"/>
              <a:buChar char="•"/>
              <a:tabLst>
                <a:tab pos="241300" algn="l"/>
              </a:tabLst>
            </a:pP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MRI</a:t>
            </a:r>
            <a:r>
              <a:rPr sz="1400" b="1" spc="-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of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the</a:t>
            </a:r>
            <a:r>
              <a:rPr sz="14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pituitary</a:t>
            </a:r>
            <a:r>
              <a:rPr sz="1400" b="1" spc="-2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gland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must</a:t>
            </a:r>
            <a:r>
              <a:rPr sz="1400" b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be performed</a:t>
            </a:r>
            <a:endParaRPr sz="1400" dirty="0">
              <a:latin typeface="Calibri"/>
              <a:cs typeface="Calibri"/>
            </a:endParaRPr>
          </a:p>
          <a:p>
            <a:pPr marL="241300" marR="102870" algn="just">
              <a:lnSpc>
                <a:spcPct val="117500"/>
              </a:lnSpc>
              <a:spcBef>
                <a:spcPts val="980"/>
              </a:spcBef>
            </a:pPr>
            <a:r>
              <a:rPr sz="1400" dirty="0">
                <a:latin typeface="Calibri"/>
                <a:cs typeface="Calibri"/>
              </a:rPr>
              <a:t>----- </a:t>
            </a:r>
            <a:r>
              <a:rPr sz="1400" spc="-5" dirty="0">
                <a:latin typeface="Calibri"/>
                <a:cs typeface="Calibri"/>
              </a:rPr>
              <a:t>If pituitary </a:t>
            </a:r>
            <a:r>
              <a:rPr sz="1400" b="1" dirty="0">
                <a:solidFill>
                  <a:srgbClr val="403052"/>
                </a:solidFill>
                <a:latin typeface="Calibri"/>
                <a:cs typeface="Calibri"/>
              </a:rPr>
              <a:t>MRI </a:t>
            </a:r>
            <a:r>
              <a:rPr sz="1400" b="1" spc="-5" dirty="0">
                <a:solidFill>
                  <a:srgbClr val="403052"/>
                </a:solidFill>
                <a:latin typeface="Calibri"/>
                <a:cs typeface="Calibri"/>
              </a:rPr>
              <a:t>+ive </a:t>
            </a:r>
            <a:r>
              <a:rPr sz="1400" dirty="0">
                <a:latin typeface="Wingdings"/>
                <a:cs typeface="Wingdings"/>
              </a:rPr>
              <a:t>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Pituitary adenoma (ACTH-producing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pituitary adenoma </a:t>
            </a:r>
            <a:r>
              <a:rPr sz="1400" dirty="0">
                <a:latin typeface="Calibri"/>
                <a:cs typeface="Calibri"/>
              </a:rPr>
              <a:t>are treated </a:t>
            </a:r>
            <a:r>
              <a:rPr sz="1400" spc="-5" dirty="0">
                <a:latin typeface="Calibri"/>
                <a:cs typeface="Calibri"/>
              </a:rPr>
              <a:t>by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trans-sphenoidal resection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or </a:t>
            </a:r>
            <a:r>
              <a:rPr sz="1400" b="1" spc="-3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radiotherapy</a:t>
            </a:r>
            <a:r>
              <a:rPr sz="14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)</a:t>
            </a:r>
            <a:endParaRPr lang="en-US" sz="14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241300" marR="102870" algn="just">
              <a:lnSpc>
                <a:spcPct val="117500"/>
              </a:lnSpc>
              <a:spcBef>
                <a:spcPts val="980"/>
              </a:spcBef>
            </a:pPr>
            <a:endParaRPr lang="en-US" sz="14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241300" marR="102870" algn="just">
              <a:lnSpc>
                <a:spcPct val="117500"/>
              </a:lnSpc>
              <a:spcBef>
                <a:spcPts val="980"/>
              </a:spcBef>
            </a:pPr>
            <a:endParaRPr lang="en-US" sz="14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241300" marR="102870" algn="just">
              <a:lnSpc>
                <a:spcPct val="117500"/>
              </a:lnSpc>
              <a:spcBef>
                <a:spcPts val="980"/>
              </a:spcBef>
            </a:pPr>
            <a:endParaRPr sz="1400" dirty="0">
              <a:latin typeface="Calibri"/>
              <a:cs typeface="Calibri"/>
            </a:endParaRPr>
          </a:p>
          <a:p>
            <a:pPr marL="241300" marR="5080">
              <a:lnSpc>
                <a:spcPct val="117100"/>
              </a:lnSpc>
              <a:spcBef>
                <a:spcPts val="985"/>
              </a:spcBef>
            </a:pPr>
            <a:endParaRPr lang="en-US" sz="1400" dirty="0">
              <a:latin typeface="Calibri"/>
              <a:cs typeface="Calibri"/>
            </a:endParaRPr>
          </a:p>
          <a:p>
            <a:pPr marL="241300" marR="5080">
              <a:lnSpc>
                <a:spcPct val="117100"/>
              </a:lnSpc>
              <a:spcBef>
                <a:spcPts val="985"/>
              </a:spcBef>
            </a:pPr>
            <a:endParaRPr lang="en-US" sz="1400" dirty="0">
              <a:latin typeface="Calibri"/>
              <a:cs typeface="Calibri"/>
            </a:endParaRPr>
          </a:p>
          <a:p>
            <a:pPr marL="241300" marR="5080">
              <a:lnSpc>
                <a:spcPct val="117100"/>
              </a:lnSpc>
              <a:spcBef>
                <a:spcPts val="985"/>
              </a:spcBef>
            </a:pPr>
            <a:endParaRPr lang="en-US" sz="1400" dirty="0">
              <a:latin typeface="Calibri"/>
              <a:cs typeface="Calibri"/>
            </a:endParaRPr>
          </a:p>
          <a:p>
            <a:pPr marL="241300" marR="5080">
              <a:lnSpc>
                <a:spcPct val="117100"/>
              </a:lnSpc>
              <a:spcBef>
                <a:spcPts val="985"/>
              </a:spcBef>
            </a:pPr>
            <a:endParaRPr lang="en-US" sz="1400" dirty="0">
              <a:latin typeface="Calibri"/>
              <a:cs typeface="Calibri"/>
            </a:endParaRPr>
          </a:p>
          <a:p>
            <a:pPr marL="241300" marR="5080">
              <a:lnSpc>
                <a:spcPct val="117100"/>
              </a:lnSpc>
              <a:spcBef>
                <a:spcPts val="985"/>
              </a:spcBef>
            </a:pPr>
            <a:endParaRPr lang="en-US" sz="1400" dirty="0">
              <a:latin typeface="Calibri"/>
              <a:cs typeface="Calibri"/>
            </a:endParaRPr>
          </a:p>
          <a:p>
            <a:pPr marL="241300" marR="5080">
              <a:lnSpc>
                <a:spcPct val="117100"/>
              </a:lnSpc>
              <a:spcBef>
                <a:spcPts val="985"/>
              </a:spcBef>
            </a:pPr>
            <a:endParaRPr lang="en-US" sz="1400" dirty="0">
              <a:latin typeface="Calibri"/>
              <a:cs typeface="Calibri"/>
            </a:endParaRPr>
          </a:p>
          <a:p>
            <a:pPr marL="241300" marR="5080">
              <a:lnSpc>
                <a:spcPct val="117100"/>
              </a:lnSpc>
              <a:spcBef>
                <a:spcPts val="985"/>
              </a:spcBef>
            </a:pPr>
            <a:r>
              <a:rPr sz="1400" dirty="0">
                <a:latin typeface="Calibri"/>
                <a:cs typeface="Calibri"/>
              </a:rPr>
              <a:t>----- </a:t>
            </a:r>
            <a:r>
              <a:rPr sz="1400" spc="-5" dirty="0">
                <a:latin typeface="Calibri"/>
                <a:cs typeface="Calibri"/>
              </a:rPr>
              <a:t>If pituitary </a:t>
            </a:r>
            <a:r>
              <a:rPr sz="1400" b="1" dirty="0">
                <a:solidFill>
                  <a:srgbClr val="403052"/>
                </a:solidFill>
                <a:latin typeface="Calibri"/>
                <a:cs typeface="Calibri"/>
              </a:rPr>
              <a:t>MRI –ive</a:t>
            </a:r>
            <a:r>
              <a:rPr sz="1400" b="1" spc="315" dirty="0">
                <a:solidFill>
                  <a:srgbClr val="403052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Wingdings"/>
                <a:cs typeface="Wingdings"/>
              </a:rPr>
              <a:t>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a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CT scan </a:t>
            </a:r>
            <a:r>
              <a:rPr sz="1400" spc="-5" dirty="0">
                <a:latin typeface="Calibri"/>
                <a:cs typeface="Calibri"/>
              </a:rPr>
              <a:t>of </a:t>
            </a:r>
            <a:r>
              <a:rPr sz="1400" spc="-10" dirty="0">
                <a:latin typeface="Calibri"/>
                <a:cs typeface="Calibri"/>
              </a:rPr>
              <a:t>the </a:t>
            </a:r>
            <a:r>
              <a:rPr sz="1400" spc="-5" dirty="0">
                <a:latin typeface="Calibri"/>
                <a:cs typeface="Calibri"/>
              </a:rPr>
              <a:t>chest and abdomen </a:t>
            </a:r>
            <a:r>
              <a:rPr sz="1400" dirty="0">
                <a:latin typeface="Calibri"/>
                <a:cs typeface="Calibri"/>
              </a:rPr>
              <a:t> 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warranted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detect</a:t>
            </a:r>
            <a:r>
              <a:rPr sz="1400" dirty="0">
                <a:latin typeface="Calibri"/>
                <a:cs typeface="Calibri"/>
              </a:rPr>
              <a:t> an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ectopic</a:t>
            </a:r>
            <a:r>
              <a:rPr sz="14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ACTH</a:t>
            </a:r>
            <a:r>
              <a:rPr sz="14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producing</a:t>
            </a:r>
            <a:r>
              <a:rPr sz="14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tumour</a:t>
            </a:r>
            <a:r>
              <a:rPr sz="1400" b="1" spc="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(If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ectopic ACTH source is localised,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resection will correct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hypercortisolism.)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50" dirty="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2. </a:t>
            </a:r>
            <a:r>
              <a:rPr sz="1400" spc="-5" dirty="0">
                <a:latin typeface="Calibri"/>
                <a:cs typeface="Calibri"/>
              </a:rPr>
              <a:t>patients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suppressed</a:t>
            </a:r>
            <a:r>
              <a:rPr sz="1400" b="1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ACTH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levels</a:t>
            </a:r>
            <a:r>
              <a:rPr sz="1400" b="1" spc="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(ACTH-independent)</a:t>
            </a:r>
            <a:endParaRPr sz="1400" dirty="0">
              <a:latin typeface="Calibri"/>
              <a:cs typeface="Calibri"/>
            </a:endParaRPr>
          </a:p>
          <a:p>
            <a:pPr marL="241300" marR="219075" indent="-228600">
              <a:lnSpc>
                <a:spcPct val="117900"/>
              </a:lnSpc>
              <a:spcBef>
                <a:spcPts val="969"/>
              </a:spcBef>
              <a:buFont typeface="Tahoma"/>
              <a:buChar char="•"/>
              <a:tabLst>
                <a:tab pos="320040" algn="l"/>
                <a:tab pos="320675" algn="l"/>
              </a:tabLst>
            </a:pPr>
            <a:r>
              <a:rPr dirty="0"/>
              <a:t>	</a:t>
            </a:r>
            <a:r>
              <a:rPr sz="1400" spc="-5" dirty="0">
                <a:latin typeface="Calibri"/>
                <a:cs typeface="Calibri"/>
              </a:rPr>
              <a:t>Abdominal CT or </a:t>
            </a:r>
            <a:r>
              <a:rPr sz="1400" dirty="0">
                <a:latin typeface="Calibri"/>
                <a:cs typeface="Calibri"/>
              </a:rPr>
              <a:t>MRI </a:t>
            </a:r>
            <a:r>
              <a:rPr sz="1400" spc="-5" dirty="0">
                <a:latin typeface="Calibri"/>
                <a:cs typeface="Calibri"/>
              </a:rPr>
              <a:t>scan </a:t>
            </a:r>
            <a:r>
              <a:rPr sz="1400" dirty="0">
                <a:latin typeface="Calibri"/>
                <a:cs typeface="Calibri"/>
              </a:rPr>
              <a:t>is performed to assess </a:t>
            </a:r>
            <a:r>
              <a:rPr sz="1400" spc="-5" dirty="0">
                <a:latin typeface="Calibri"/>
                <a:cs typeface="Calibri"/>
              </a:rPr>
              <a:t>the adrenal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glands </a:t>
            </a:r>
            <a:r>
              <a:rPr sz="1400" dirty="0">
                <a:latin typeface="Calibri"/>
                <a:cs typeface="Calibri"/>
              </a:rPr>
              <a:t>.</a:t>
            </a:r>
          </a:p>
          <a:p>
            <a:pPr>
              <a:lnSpc>
                <a:spcPct val="100000"/>
              </a:lnSpc>
              <a:buChar char="•"/>
            </a:pPr>
            <a:endParaRPr sz="105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pos="240665" algn="l"/>
                <a:tab pos="241300" algn="l"/>
              </a:tabLst>
            </a:pP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A</a:t>
            </a:r>
            <a:r>
              <a:rPr sz="14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unilateral</a:t>
            </a: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adenoma</a:t>
            </a:r>
            <a:r>
              <a:rPr sz="1400" b="1" spc="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treated by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adrenalectomy.</a:t>
            </a:r>
            <a:endParaRPr sz="1400" dirty="0">
              <a:latin typeface="Calibri"/>
              <a:cs typeface="Calibri"/>
            </a:endParaRPr>
          </a:p>
          <a:p>
            <a:pPr marL="241300" marR="245745" indent="-228600">
              <a:lnSpc>
                <a:spcPct val="117900"/>
              </a:lnSpc>
              <a:spcBef>
                <a:spcPts val="975"/>
              </a:spcBef>
              <a:buClr>
                <a:srgbClr val="000000"/>
              </a:buClr>
              <a:buFont typeface="Tahoma"/>
              <a:buChar char="•"/>
              <a:tabLst>
                <a:tab pos="240665" algn="l"/>
                <a:tab pos="241300" algn="l"/>
              </a:tabLst>
            </a:pPr>
            <a:r>
              <a:rPr sz="1400" b="1" dirty="0">
                <a:solidFill>
                  <a:srgbClr val="6F2F9F"/>
                </a:solidFill>
                <a:latin typeface="Calibri"/>
                <a:cs typeface="Calibri"/>
              </a:rPr>
              <a:t>A</a:t>
            </a:r>
            <a:r>
              <a:rPr sz="14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Bilateral</a:t>
            </a:r>
            <a:r>
              <a:rPr sz="14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adenoma</a:t>
            </a:r>
            <a:r>
              <a:rPr sz="1400" b="1" spc="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…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bilateral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adrenalectomy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primary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treatment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</a:p>
          <a:p>
            <a:pPr marL="241300" marR="415290">
              <a:lnSpc>
                <a:spcPct val="117200"/>
              </a:lnSpc>
              <a:spcBef>
                <a:spcPts val="980"/>
              </a:spcBef>
            </a:pPr>
            <a:r>
              <a:rPr sz="1400" dirty="0">
                <a:latin typeface="Calibri"/>
                <a:cs typeface="Calibri"/>
              </a:rPr>
              <a:t>-----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if </a:t>
            </a:r>
            <a:r>
              <a:rPr sz="1400" spc="-5" dirty="0">
                <a:latin typeface="Calibri"/>
                <a:cs typeface="Calibri"/>
              </a:rPr>
              <a:t>surgery </a:t>
            </a:r>
            <a:r>
              <a:rPr sz="1400" dirty="0">
                <a:latin typeface="Calibri"/>
                <a:cs typeface="Calibri"/>
              </a:rPr>
              <a:t>is </a:t>
            </a:r>
            <a:r>
              <a:rPr sz="1400" spc="-5" dirty="0">
                <a:latin typeface="Calibri"/>
                <a:cs typeface="Calibri"/>
              </a:rPr>
              <a:t>not possible ...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Medical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therapy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with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metyrapone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ketoconazole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reduces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steroid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synthesis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secretion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can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used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850" y="3597782"/>
            <a:ext cx="4038600" cy="34337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887984"/>
            <a:ext cx="5638165" cy="86988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284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solidFill>
                  <a:srgbClr val="17365D"/>
                </a:solidFill>
                <a:latin typeface="Calibri"/>
                <a:cs typeface="Calibri"/>
              </a:rPr>
              <a:t>Incidentaloma</a:t>
            </a:r>
            <a:endParaRPr sz="2200" dirty="0">
              <a:latin typeface="Calibri"/>
              <a:cs typeface="Calibri"/>
            </a:endParaRPr>
          </a:p>
          <a:p>
            <a:pPr marL="80010" algn="ctr">
              <a:lnSpc>
                <a:spcPct val="100000"/>
              </a:lnSpc>
              <a:spcBef>
                <a:spcPts val="1460"/>
              </a:spcBef>
            </a:pPr>
            <a:r>
              <a:rPr sz="2000" u="heavy" spc="-5" dirty="0">
                <a:solidFill>
                  <a:srgbClr val="17365D"/>
                </a:solidFill>
                <a:uFill>
                  <a:solidFill>
                    <a:srgbClr val="17365D"/>
                  </a:solidFill>
                </a:uFill>
                <a:latin typeface="Calibri"/>
                <a:cs typeface="Calibri"/>
              </a:rPr>
              <a:t>(DISORDERS OF</a:t>
            </a:r>
            <a:r>
              <a:rPr sz="2000" u="heavy" dirty="0">
                <a:solidFill>
                  <a:srgbClr val="17365D"/>
                </a:solidFill>
                <a:uFill>
                  <a:solidFill>
                    <a:srgbClr val="17365D"/>
                  </a:solidFill>
                </a:uFill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17365D"/>
                </a:solidFill>
                <a:uFill>
                  <a:solidFill>
                    <a:srgbClr val="17365D"/>
                  </a:solidFill>
                </a:uFill>
                <a:latin typeface="Calibri"/>
                <a:cs typeface="Calibri"/>
              </a:rPr>
              <a:t>THE</a:t>
            </a:r>
            <a:r>
              <a:rPr sz="2000" u="heavy" spc="-15" dirty="0">
                <a:solidFill>
                  <a:srgbClr val="17365D"/>
                </a:solidFill>
                <a:uFill>
                  <a:solidFill>
                    <a:srgbClr val="17365D"/>
                  </a:solidFill>
                </a:uFill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17365D"/>
                </a:solidFill>
                <a:uFill>
                  <a:solidFill>
                    <a:srgbClr val="17365D"/>
                  </a:solidFill>
                </a:uFill>
                <a:latin typeface="Calibri"/>
                <a:cs typeface="Calibri"/>
              </a:rPr>
              <a:t>ADRENAL CORTEX)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  <a:p>
            <a:pPr marL="192405" marR="150495" indent="-180340">
              <a:lnSpc>
                <a:spcPct val="117500"/>
              </a:lnSpc>
              <a:spcBef>
                <a:spcPts val="1670"/>
              </a:spcBef>
              <a:buFont typeface="Tahoma"/>
              <a:buChar char="•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Incidentaloma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adrenal</a:t>
            </a:r>
            <a:r>
              <a:rPr sz="1400" b="1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mass, detected</a:t>
            </a:r>
            <a:r>
              <a:rPr sz="1400" b="1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incidentally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 by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 imaging 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studies</a:t>
            </a:r>
            <a:r>
              <a:rPr sz="1400" b="1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conducted</a:t>
            </a:r>
            <a:r>
              <a:rPr sz="1400" b="1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0AF50"/>
                </a:solidFill>
                <a:latin typeface="Calibri"/>
                <a:cs typeface="Calibri"/>
              </a:rPr>
              <a:t>for</a:t>
            </a:r>
            <a:r>
              <a:rPr sz="1400" b="1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other</a:t>
            </a:r>
            <a:r>
              <a:rPr sz="1400" b="1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reasons</a:t>
            </a:r>
            <a:r>
              <a:rPr sz="1400" spc="-5" dirty="0">
                <a:latin typeface="Calibri"/>
                <a:cs typeface="Calibri"/>
              </a:rPr>
              <a:t>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not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known previously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have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been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present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or causing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symptoms.</a:t>
            </a:r>
            <a:endParaRPr sz="1400" dirty="0">
              <a:latin typeface="Calibri"/>
              <a:cs typeface="Calibri"/>
            </a:endParaRPr>
          </a:p>
          <a:p>
            <a:pPr marL="192405" marR="548640" indent="-180340">
              <a:lnSpc>
                <a:spcPct val="117900"/>
              </a:lnSpc>
              <a:spcBef>
                <a:spcPts val="969"/>
              </a:spcBef>
              <a:buClr>
                <a:srgbClr val="6F2F9F"/>
              </a:buClr>
              <a:buFont typeface="Tahoma"/>
              <a:buChar char="•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Incidentalomas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may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detected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on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imaging studies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6F2F9F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6F2F9F"/>
                </a:solidFill>
                <a:latin typeface="Calibri"/>
                <a:cs typeface="Calibri"/>
              </a:rPr>
              <a:t>1</a:t>
            </a:r>
            <a:r>
              <a:rPr sz="1400" spc="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6F2F9F"/>
                </a:solidFill>
                <a:latin typeface="Calibri"/>
                <a:cs typeface="Calibri"/>
              </a:rPr>
              <a:t>per</a:t>
            </a:r>
            <a:r>
              <a:rPr sz="1400" dirty="0">
                <a:solidFill>
                  <a:srgbClr val="6F2F9F"/>
                </a:solidFill>
                <a:latin typeface="Calibri"/>
                <a:cs typeface="Calibri"/>
              </a:rPr>
              <a:t> cent </a:t>
            </a:r>
            <a:r>
              <a:rPr sz="1400" spc="-5" dirty="0">
                <a:solidFill>
                  <a:srgbClr val="6F2F9F"/>
                </a:solidFill>
                <a:latin typeface="Calibri"/>
                <a:cs typeface="Calibri"/>
              </a:rPr>
              <a:t>of </a:t>
            </a:r>
            <a:r>
              <a:rPr sz="1400" spc="-30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6F2F9F"/>
                </a:solidFill>
                <a:latin typeface="Calibri"/>
                <a:cs typeface="Calibri"/>
              </a:rPr>
              <a:t>patients.</a:t>
            </a:r>
            <a:endParaRPr sz="1400" dirty="0">
              <a:latin typeface="Calibri"/>
              <a:cs typeface="Calibri"/>
            </a:endParaRPr>
          </a:p>
          <a:p>
            <a:pPr marL="192405" marR="5080" indent="-180340">
              <a:lnSpc>
                <a:spcPct val="117100"/>
              </a:lnSpc>
              <a:spcBef>
                <a:spcPts val="990"/>
              </a:spcBef>
              <a:buFont typeface="Tahoma"/>
              <a:buChar char="•"/>
              <a:tabLst>
                <a:tab pos="193040" algn="l"/>
              </a:tabLst>
            </a:pPr>
            <a:r>
              <a:rPr sz="1400" spc="-5" dirty="0">
                <a:latin typeface="Calibri"/>
                <a:cs typeface="Calibri"/>
              </a:rPr>
              <a:t>The prevalence of </a:t>
            </a:r>
            <a:r>
              <a:rPr sz="1400" dirty="0">
                <a:latin typeface="Calibri"/>
                <a:cs typeface="Calibri"/>
              </a:rPr>
              <a:t>adrenal masses in autopsy </a:t>
            </a:r>
            <a:r>
              <a:rPr sz="1400" spc="-5" dirty="0">
                <a:latin typeface="Calibri"/>
                <a:cs typeface="Calibri"/>
              </a:rPr>
              <a:t>studies </a:t>
            </a:r>
            <a:r>
              <a:rPr sz="1400" dirty="0">
                <a:latin typeface="Calibri"/>
                <a:cs typeface="Calibri"/>
              </a:rPr>
              <a:t>ranges </a:t>
            </a:r>
            <a:r>
              <a:rPr sz="1400" spc="-5" dirty="0">
                <a:latin typeface="Calibri"/>
                <a:cs typeface="Calibri"/>
              </a:rPr>
              <a:t>from </a:t>
            </a:r>
            <a:r>
              <a:rPr sz="1400" dirty="0">
                <a:latin typeface="Calibri"/>
                <a:cs typeface="Calibri"/>
              </a:rPr>
              <a:t>1.4 to </a:t>
            </a:r>
            <a:r>
              <a:rPr sz="1400" spc="-5" dirty="0">
                <a:latin typeface="Calibri"/>
                <a:cs typeface="Calibri"/>
              </a:rPr>
              <a:t>8.7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cent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increases with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age.</a:t>
            </a:r>
            <a:endParaRPr sz="1400" dirty="0">
              <a:latin typeface="Calibri"/>
              <a:cs typeface="Calibri"/>
            </a:endParaRPr>
          </a:p>
          <a:p>
            <a:pPr marL="192405" marR="2622550" indent="-180340">
              <a:lnSpc>
                <a:spcPct val="117100"/>
              </a:lnSpc>
              <a:spcBef>
                <a:spcPts val="994"/>
              </a:spcBef>
              <a:buFont typeface="Tahoma"/>
              <a:buChar char="•"/>
              <a:tabLst>
                <a:tab pos="193040" algn="l"/>
              </a:tabLst>
            </a:pPr>
            <a:r>
              <a:rPr sz="1400" dirty="0">
                <a:latin typeface="Calibri"/>
                <a:cs typeface="Calibri"/>
              </a:rPr>
              <a:t>More </a:t>
            </a:r>
            <a:r>
              <a:rPr sz="1400" spc="-5" dirty="0">
                <a:latin typeface="Calibri"/>
                <a:cs typeface="Calibri"/>
              </a:rPr>
              <a:t>than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75 per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cent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are non- 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functioning adenomas </a:t>
            </a:r>
            <a:r>
              <a:rPr sz="1400" spc="-5" dirty="0">
                <a:latin typeface="Calibri"/>
                <a:cs typeface="Calibri"/>
              </a:rPr>
              <a:t>but Cushing’s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adenomas, phaeochromocytomas, </a:t>
            </a:r>
            <a:r>
              <a:rPr sz="1400" dirty="0">
                <a:latin typeface="Calibri"/>
                <a:cs typeface="Calibri"/>
              </a:rPr>
              <a:t> metastases, </a:t>
            </a:r>
            <a:r>
              <a:rPr sz="1400" spc="-5" dirty="0">
                <a:latin typeface="Calibri"/>
                <a:cs typeface="Calibri"/>
              </a:rPr>
              <a:t>adrenocortical carcinomas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Conn’s tumours may be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present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.</a:t>
            </a:r>
          </a:p>
          <a:p>
            <a:pPr>
              <a:lnSpc>
                <a:spcPct val="100000"/>
              </a:lnSpc>
              <a:buChar char="•"/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har char="•"/>
            </a:pPr>
            <a:endParaRPr sz="1950" dirty="0">
              <a:latin typeface="Calibri"/>
              <a:cs typeface="Calibri"/>
            </a:endParaRPr>
          </a:p>
          <a:p>
            <a:pPr marL="192405">
              <a:lnSpc>
                <a:spcPct val="100000"/>
              </a:lnSpc>
            </a:pPr>
            <a:r>
              <a:rPr sz="1800" b="1" spc="-5" dirty="0">
                <a:solidFill>
                  <a:srgbClr val="1F487C"/>
                </a:solidFill>
                <a:latin typeface="Calibri"/>
                <a:cs typeface="Calibri"/>
              </a:rPr>
              <a:t>Diagnosis</a:t>
            </a:r>
            <a:endParaRPr sz="1800" dirty="0">
              <a:latin typeface="Calibri"/>
              <a:cs typeface="Calibri"/>
            </a:endParaRPr>
          </a:p>
          <a:p>
            <a:pPr marL="192405" algn="just">
              <a:lnSpc>
                <a:spcPct val="100000"/>
              </a:lnSpc>
              <a:spcBef>
                <a:spcPts val="1395"/>
              </a:spcBef>
            </a:pPr>
            <a:r>
              <a:rPr sz="1400" spc="-5" dirty="0">
                <a:latin typeface="Calibri"/>
                <a:cs typeface="Calibri"/>
              </a:rPr>
              <a:t>When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5" dirty="0">
                <a:latin typeface="Calibri"/>
                <a:cs typeface="Calibri"/>
              </a:rPr>
              <a:t> incidentaloma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identified,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complete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 history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endParaRPr sz="1400" dirty="0">
              <a:latin typeface="Calibri"/>
              <a:cs typeface="Calibri"/>
            </a:endParaRPr>
          </a:p>
          <a:p>
            <a:pPr marL="372110" marR="325120" indent="-180340" algn="just">
              <a:lnSpc>
                <a:spcPct val="117500"/>
              </a:lnSpc>
              <a:spcBef>
                <a:spcPts val="975"/>
              </a:spcBef>
            </a:pP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clinical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examination </a:t>
            </a:r>
            <a:r>
              <a:rPr sz="1400" dirty="0">
                <a:latin typeface="Calibri"/>
                <a:cs typeface="Calibri"/>
              </a:rPr>
              <a:t>are </a:t>
            </a:r>
            <a:r>
              <a:rPr sz="1400" spc="-5" dirty="0">
                <a:latin typeface="Calibri"/>
                <a:cs typeface="Calibri"/>
              </a:rPr>
              <a:t>required.</a:t>
            </a:r>
            <a:r>
              <a:rPr sz="1400" dirty="0">
                <a:latin typeface="Calibri"/>
                <a:cs typeface="Calibri"/>
              </a:rPr>
              <a:t> A </a:t>
            </a:r>
            <a:r>
              <a:rPr sz="1400" spc="-5" dirty="0">
                <a:latin typeface="Calibri"/>
                <a:cs typeface="Calibri"/>
              </a:rPr>
              <a:t>biochemical </a:t>
            </a:r>
            <a:r>
              <a:rPr sz="1400" dirty="0">
                <a:latin typeface="Calibri"/>
                <a:cs typeface="Calibri"/>
              </a:rPr>
              <a:t>work-up for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hormone </a:t>
            </a:r>
            <a:r>
              <a:rPr sz="1400" spc="-3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excess </a:t>
            </a:r>
            <a:r>
              <a:rPr sz="1400" dirty="0">
                <a:latin typeface="Calibri"/>
                <a:cs typeface="Calibri"/>
              </a:rPr>
              <a:t>is </a:t>
            </a:r>
            <a:r>
              <a:rPr sz="1400" spc="-5" dirty="0">
                <a:latin typeface="Calibri"/>
                <a:cs typeface="Calibri"/>
              </a:rPr>
              <a:t>needed and sometimes 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additional imaging </a:t>
            </a:r>
            <a:r>
              <a:rPr sz="1400" spc="-5" dirty="0">
                <a:latin typeface="Calibri"/>
                <a:cs typeface="Calibri"/>
              </a:rPr>
              <a:t>studies </a:t>
            </a:r>
            <a:r>
              <a:rPr sz="1400" dirty="0">
                <a:latin typeface="Calibri"/>
                <a:cs typeface="Calibri"/>
              </a:rPr>
              <a:t>are also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required.</a:t>
            </a:r>
            <a:endParaRPr sz="1400" dirty="0">
              <a:latin typeface="Calibri"/>
              <a:cs typeface="Calibri"/>
            </a:endParaRPr>
          </a:p>
          <a:p>
            <a:pPr marL="192405" marR="198755" algn="just">
              <a:lnSpc>
                <a:spcPts val="2970"/>
              </a:lnSpc>
              <a:spcBef>
                <a:spcPts val="310"/>
              </a:spcBef>
            </a:pP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The main goal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is to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exclude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functioning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or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malignant adrenal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tumour. </a:t>
            </a:r>
            <a:r>
              <a:rPr sz="1400" b="1" spc="-3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Hormonal evaluation</a:t>
            </a:r>
            <a:r>
              <a:rPr sz="1400" b="1" dirty="0">
                <a:latin typeface="Calibri"/>
                <a:cs typeface="Calibri"/>
              </a:rPr>
              <a:t> includes</a:t>
            </a:r>
            <a:r>
              <a:rPr sz="1400" dirty="0">
                <a:latin typeface="Calibri"/>
                <a:cs typeface="Calibri"/>
              </a:rPr>
              <a:t>:</a:t>
            </a:r>
          </a:p>
          <a:p>
            <a:pPr marL="320675" lvl="1" indent="-128905" algn="just">
              <a:lnSpc>
                <a:spcPct val="100000"/>
              </a:lnSpc>
              <a:spcBef>
                <a:spcPts val="965"/>
              </a:spcBef>
              <a:buClr>
                <a:srgbClr val="000000"/>
              </a:buClr>
              <a:buChar char="•"/>
              <a:tabLst>
                <a:tab pos="321310" algn="l"/>
              </a:tabLst>
            </a:pP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morning and</a:t>
            </a:r>
            <a:r>
              <a:rPr sz="1400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midnight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plasma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cortisol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measurements.</a:t>
            </a:r>
            <a:endParaRPr sz="14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har char="•"/>
            </a:pPr>
            <a:endParaRPr sz="1050" dirty="0">
              <a:latin typeface="Calibri"/>
              <a:cs typeface="Calibri"/>
            </a:endParaRPr>
          </a:p>
          <a:p>
            <a:pPr marL="320675" lvl="1" indent="-128905" algn="just">
              <a:lnSpc>
                <a:spcPct val="100000"/>
              </a:lnSpc>
              <a:buChar char="•"/>
              <a:tabLst>
                <a:tab pos="321310" algn="l"/>
              </a:tabLst>
            </a:pP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1-mg</a:t>
            </a:r>
            <a:r>
              <a:rPr sz="1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overnight</a:t>
            </a:r>
            <a:r>
              <a:rPr sz="1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dexamethasone</a:t>
            </a:r>
            <a:r>
              <a:rPr sz="1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suppression</a:t>
            </a:r>
            <a:r>
              <a:rPr sz="14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test.</a:t>
            </a:r>
            <a:endParaRPr sz="14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har char="•"/>
            </a:pPr>
            <a:endParaRPr sz="1050" dirty="0">
              <a:latin typeface="Calibri"/>
              <a:cs typeface="Calibri"/>
            </a:endParaRPr>
          </a:p>
          <a:p>
            <a:pPr marL="320675" lvl="1" indent="-128905" algn="just">
              <a:lnSpc>
                <a:spcPct val="100000"/>
              </a:lnSpc>
              <a:buChar char="•"/>
              <a:tabLst>
                <a:tab pos="321310" algn="l"/>
              </a:tabLst>
            </a:pP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24-hour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urinary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cortisol excretion.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8986" y="4226861"/>
            <a:ext cx="2702190" cy="228319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0636" y="854812"/>
            <a:ext cx="5553710" cy="8154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0970" marR="719455" indent="-140970">
              <a:lnSpc>
                <a:spcPct val="118000"/>
              </a:lnSpc>
              <a:spcBef>
                <a:spcPts val="95"/>
              </a:spcBef>
              <a:buChar char="•"/>
              <a:tabLst>
                <a:tab pos="140970" algn="l"/>
              </a:tabLst>
            </a:pP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12</a:t>
            </a:r>
            <a:r>
              <a:rPr sz="1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or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24-hour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urinary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excretion</a:t>
            </a:r>
            <a:r>
              <a:rPr sz="14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metanephrines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plasma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free </a:t>
            </a:r>
            <a:r>
              <a:rPr sz="1400" spc="-30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metanephrines;</a:t>
            </a:r>
            <a:endParaRPr sz="1400" dirty="0">
              <a:latin typeface="Calibri"/>
              <a:cs typeface="Calibri"/>
            </a:endParaRPr>
          </a:p>
          <a:p>
            <a:pPr marL="12700" marR="1363345">
              <a:lnSpc>
                <a:spcPct val="176400"/>
              </a:lnSpc>
              <a:spcBef>
                <a:spcPts val="5"/>
              </a:spcBef>
              <a:buChar char="•"/>
              <a:tabLst>
                <a:tab pos="140970" algn="l"/>
              </a:tabLst>
            </a:pP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serum potassium,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plasma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aldosterone and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plasma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renin </a:t>
            </a:r>
            <a:r>
              <a:rPr sz="1400" spc="-30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activity;</a:t>
            </a:r>
            <a:endParaRPr sz="1400" dirty="0">
              <a:latin typeface="Calibri"/>
              <a:cs typeface="Calibri"/>
            </a:endParaRPr>
          </a:p>
          <a:p>
            <a:pPr marL="12700" marR="1032510">
              <a:lnSpc>
                <a:spcPct val="176400"/>
              </a:lnSpc>
              <a:buChar char="•"/>
              <a:tabLst>
                <a:tab pos="140970" algn="l"/>
              </a:tabLst>
            </a:pP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serum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DHEAS,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testosterone</a:t>
            </a:r>
            <a:r>
              <a:rPr sz="14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or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17-hydroxyestradiol</a:t>
            </a:r>
            <a:r>
              <a:rPr sz="1400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(virilising </a:t>
            </a:r>
            <a:r>
              <a:rPr sz="1400" spc="-3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C00000"/>
                </a:solidFill>
                <a:latin typeface="Calibri"/>
                <a:cs typeface="Calibri"/>
              </a:rPr>
              <a:t>feminising</a:t>
            </a:r>
            <a:r>
              <a:rPr sz="1400" spc="-10" dirty="0">
                <a:solidFill>
                  <a:srgbClr val="C00000"/>
                </a:solidFill>
                <a:latin typeface="Calibri"/>
                <a:cs typeface="Calibri"/>
              </a:rPr>
              <a:t> tumour).</a:t>
            </a:r>
            <a:endParaRPr sz="1400" dirty="0">
              <a:latin typeface="Calibri"/>
              <a:cs typeface="Calibri"/>
            </a:endParaRPr>
          </a:p>
          <a:p>
            <a:pPr marL="12700" marR="886460">
              <a:lnSpc>
                <a:spcPts val="2970"/>
              </a:lnSpc>
              <a:spcBef>
                <a:spcPts val="305"/>
              </a:spcBef>
              <a:buFont typeface="Wingdings"/>
              <a:buChar char=""/>
              <a:tabLst>
                <a:tab pos="241935" algn="l"/>
              </a:tabLst>
            </a:pP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Computed tomography (CT)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or magnetic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resonance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imaging </a:t>
            </a:r>
            <a:r>
              <a:rPr sz="1400" b="1" spc="-3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(MRI)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should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performed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in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all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patients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with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adrenal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masses.</a:t>
            </a:r>
            <a:endParaRPr sz="1400" dirty="0">
              <a:latin typeface="Calibri"/>
              <a:cs typeface="Calibri"/>
            </a:endParaRPr>
          </a:p>
          <a:p>
            <a:pPr marL="172720">
              <a:lnSpc>
                <a:spcPct val="100000"/>
              </a:lnSpc>
              <a:spcBef>
                <a:spcPts val="970"/>
              </a:spcBef>
            </a:pP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likelihood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adrenal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mass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being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5" dirty="0">
                <a:latin typeface="Calibri"/>
                <a:cs typeface="Calibri"/>
              </a:rPr>
              <a:t> adrenocortical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carcinoma</a:t>
            </a:r>
            <a:endParaRPr sz="1400" dirty="0">
              <a:latin typeface="Calibri"/>
              <a:cs typeface="Calibri"/>
            </a:endParaRPr>
          </a:p>
          <a:p>
            <a:pPr marL="192405">
              <a:lnSpc>
                <a:spcPct val="100000"/>
              </a:lnSpc>
              <a:spcBef>
                <a:spcPts val="285"/>
              </a:spcBef>
            </a:pP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increases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with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the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 size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50"/>
                </a:solidFill>
                <a:latin typeface="Calibri"/>
                <a:cs typeface="Calibri"/>
              </a:rPr>
              <a:t>of</a:t>
            </a:r>
            <a:r>
              <a:rPr sz="1400" b="1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AF50"/>
                </a:solidFill>
                <a:latin typeface="Calibri"/>
                <a:cs typeface="Calibri"/>
              </a:rPr>
              <a:t>the mass</a:t>
            </a:r>
            <a:r>
              <a:rPr sz="1400" b="1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(25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per </a:t>
            </a:r>
            <a:r>
              <a:rPr sz="1400" spc="-5" dirty="0">
                <a:latin typeface="Calibri"/>
                <a:cs typeface="Calibri"/>
              </a:rPr>
              <a:t>cent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&gt;4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cm).</a:t>
            </a:r>
            <a:endParaRPr sz="1400" dirty="0">
              <a:latin typeface="Calibri"/>
              <a:cs typeface="Calibri"/>
            </a:endParaRPr>
          </a:p>
          <a:p>
            <a:pPr marL="12700" marR="612140">
              <a:lnSpc>
                <a:spcPts val="2980"/>
              </a:lnSpc>
              <a:spcBef>
                <a:spcPts val="300"/>
              </a:spcBef>
              <a:buFont typeface="Wingdings"/>
              <a:buChar char=""/>
              <a:tabLst>
                <a:tab pos="241935" algn="l"/>
              </a:tabLst>
            </a:pP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Adrenal metastases </a:t>
            </a:r>
            <a:r>
              <a:rPr sz="1400" dirty="0">
                <a:latin typeface="Calibri"/>
                <a:cs typeface="Calibri"/>
              </a:rPr>
              <a:t>are likely in </a:t>
            </a:r>
            <a:r>
              <a:rPr sz="1400" spc="-5" dirty="0">
                <a:latin typeface="Calibri"/>
                <a:cs typeface="Calibri"/>
              </a:rPr>
              <a:t>patients </a:t>
            </a:r>
            <a:r>
              <a:rPr sz="1400" dirty="0">
                <a:latin typeface="Calibri"/>
                <a:cs typeface="Calibri"/>
              </a:rPr>
              <a:t>with a history </a:t>
            </a:r>
            <a:r>
              <a:rPr sz="1400" spc="-5" dirty="0">
                <a:latin typeface="Calibri"/>
                <a:cs typeface="Calibri"/>
              </a:rPr>
              <a:t>of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cancer </a:t>
            </a:r>
            <a:r>
              <a:rPr sz="1400" b="1" spc="-30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elsewhere</a:t>
            </a:r>
            <a:r>
              <a:rPr sz="14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spc="-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i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sole</a:t>
            </a:r>
            <a:r>
              <a:rPr sz="1400" b="1" i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indications</a:t>
            </a:r>
            <a:r>
              <a:rPr sz="1400" b="1" i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for biopsy of</a:t>
            </a:r>
            <a:r>
              <a:rPr sz="1400" b="1" i="1" u="sng" spc="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an</a:t>
            </a:r>
            <a:r>
              <a:rPr sz="1400" b="1" i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adrenal</a:t>
            </a:r>
            <a:r>
              <a:rPr sz="1400" b="1" i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mass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1400" b="1" i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is</a:t>
            </a:r>
            <a:r>
              <a:rPr sz="1400" b="1" i="1" u="sng" spc="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to</a:t>
            </a:r>
            <a:r>
              <a:rPr sz="1400" b="1" i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confirm</a:t>
            </a:r>
            <a:r>
              <a:rPr sz="1400" b="1" i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a</a:t>
            </a:r>
            <a:r>
              <a:rPr sz="1400" b="1" i="1" u="sng" spc="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suspected</a:t>
            </a:r>
            <a:r>
              <a:rPr sz="1400" b="1" i="1" u="sng" spc="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metastasis from</a:t>
            </a:r>
            <a:r>
              <a:rPr sz="1400" b="1" i="1" u="sng" spc="-1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a</a:t>
            </a:r>
            <a:r>
              <a:rPr sz="1400" b="1" i="1" u="sng" spc="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distant</a:t>
            </a:r>
            <a:r>
              <a:rPr sz="1400" b="1" i="1" u="sng" spc="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primary </a:t>
            </a:r>
            <a:r>
              <a:rPr sz="1400" b="1" i="1" u="sng" spc="-10" dirty="0">
                <a:solidFill>
                  <a:srgbClr val="00AFEF"/>
                </a:solidFill>
                <a:uFill>
                  <a:solidFill>
                    <a:srgbClr val="00AFEF"/>
                  </a:solidFill>
                </a:uFill>
                <a:latin typeface="Calibri"/>
                <a:cs typeface="Calibri"/>
              </a:rPr>
              <a:t>site</a:t>
            </a:r>
            <a:endParaRPr sz="1400" dirty="0">
              <a:latin typeface="Calibri"/>
              <a:cs typeface="Calibri"/>
            </a:endParaRPr>
          </a:p>
          <a:p>
            <a:pPr marL="12700" marR="1115695">
              <a:lnSpc>
                <a:spcPts val="3030"/>
              </a:lnSpc>
              <a:spcBef>
                <a:spcPts val="320"/>
              </a:spcBef>
              <a:buClr>
                <a:srgbClr val="000000"/>
              </a:buClr>
              <a:buFont typeface="MS Gothic"/>
              <a:buChar char="■"/>
              <a:tabLst>
                <a:tab pos="233045" algn="l"/>
              </a:tabLst>
            </a:pP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Never biopsy</a:t>
            </a:r>
            <a:r>
              <a:rPr sz="1400" b="1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an</a:t>
            </a:r>
            <a:r>
              <a:rPr sz="1400" b="1" i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adrenal</a:t>
            </a:r>
            <a:r>
              <a:rPr sz="1400" b="1" i="1" u="sng" spc="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mass</a:t>
            </a:r>
            <a:r>
              <a:rPr sz="1400" b="1" i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until</a:t>
            </a:r>
            <a:r>
              <a:rPr sz="1400" b="1" i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phaeochromocytoma </a:t>
            </a:r>
            <a:r>
              <a:rPr sz="1400" b="1" i="1" spc="-3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has</a:t>
            </a:r>
            <a:r>
              <a:rPr sz="1400" b="1" i="1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been biochemically</a:t>
            </a:r>
            <a:r>
              <a:rPr sz="1400" b="1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excluded</a:t>
            </a:r>
            <a:endParaRPr sz="1400" dirty="0">
              <a:latin typeface="Calibri"/>
              <a:cs typeface="Calibri"/>
            </a:endParaRPr>
          </a:p>
          <a:p>
            <a:pPr marL="200025" indent="-148590">
              <a:lnSpc>
                <a:spcPct val="100000"/>
              </a:lnSpc>
              <a:spcBef>
                <a:spcPts val="955"/>
              </a:spcBef>
              <a:buClr>
                <a:srgbClr val="000000"/>
              </a:buClr>
              <a:buFont typeface="Tahoma"/>
              <a:buChar char="■"/>
              <a:tabLst>
                <a:tab pos="200660" algn="l"/>
              </a:tabLst>
            </a:pPr>
            <a:r>
              <a:rPr sz="1400" b="1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The</a:t>
            </a:r>
            <a:r>
              <a:rPr sz="1400" b="1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indication</a:t>
            </a:r>
            <a:r>
              <a:rPr sz="1400" b="1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for</a:t>
            </a:r>
            <a:r>
              <a:rPr sz="1400" b="1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adrenal</a:t>
            </a:r>
            <a:r>
              <a:rPr sz="1400" b="1" i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gland</a:t>
            </a:r>
            <a:r>
              <a:rPr sz="1400" b="1" i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biopsy</a:t>
            </a:r>
            <a:r>
              <a:rPr sz="1400" b="1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is</a:t>
            </a:r>
            <a:r>
              <a:rPr sz="1400" b="1" i="1" u="sng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to </a:t>
            </a: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confirm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sz="1400" b="1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adrenal gland metastasis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sz="2400" b="1" spc="-5" dirty="0">
                <a:solidFill>
                  <a:srgbClr val="365F91"/>
                </a:solidFill>
                <a:latin typeface="Calibri"/>
                <a:cs typeface="Calibri"/>
              </a:rPr>
              <a:t>Treatment</a:t>
            </a:r>
            <a:endParaRPr sz="2400" dirty="0">
              <a:latin typeface="Calibri"/>
              <a:cs typeface="Calibri"/>
            </a:endParaRPr>
          </a:p>
          <a:p>
            <a:pPr marL="192405" marR="94615" indent="-180340" algn="just">
              <a:lnSpc>
                <a:spcPct val="118900"/>
              </a:lnSpc>
              <a:spcBef>
                <a:spcPts val="1295"/>
              </a:spcBef>
              <a:buClr>
                <a:srgbClr val="000000"/>
              </a:buClr>
              <a:buFont typeface="MS Gothic"/>
              <a:buChar char="■"/>
              <a:tabLst>
                <a:tab pos="233045" algn="l"/>
              </a:tabLst>
            </a:pP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Any non-functioning </a:t>
            </a:r>
            <a:r>
              <a:rPr sz="1400" spc="-5" dirty="0">
                <a:latin typeface="Calibri"/>
                <a:cs typeface="Calibri"/>
              </a:rPr>
              <a:t>adrenal tumour </a:t>
            </a:r>
            <a:r>
              <a:rPr sz="1400" b="1" spc="-5" dirty="0">
                <a:solidFill>
                  <a:srgbClr val="4AACC5"/>
                </a:solidFill>
                <a:latin typeface="Calibri"/>
                <a:cs typeface="Calibri"/>
              </a:rPr>
              <a:t>greater than </a:t>
            </a:r>
            <a:r>
              <a:rPr sz="1400" b="1" dirty="0">
                <a:solidFill>
                  <a:srgbClr val="4AACC5"/>
                </a:solidFill>
                <a:latin typeface="Calibri"/>
                <a:cs typeface="Calibri"/>
              </a:rPr>
              <a:t>4 cm </a:t>
            </a:r>
            <a:r>
              <a:rPr sz="1400" dirty="0">
                <a:latin typeface="Calibri"/>
                <a:cs typeface="Calibri"/>
              </a:rPr>
              <a:t>in </a:t>
            </a:r>
            <a:r>
              <a:rPr sz="1400" spc="-5" dirty="0">
                <a:latin typeface="Calibri"/>
                <a:cs typeface="Calibri"/>
              </a:rPr>
              <a:t>diameter and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AACC5"/>
                </a:solidFill>
                <a:latin typeface="Calibri"/>
                <a:cs typeface="Calibri"/>
              </a:rPr>
              <a:t>smaller </a:t>
            </a:r>
            <a:r>
              <a:rPr sz="1400" b="1" spc="-5" dirty="0">
                <a:solidFill>
                  <a:srgbClr val="4AACC5"/>
                </a:solidFill>
                <a:latin typeface="Calibri"/>
                <a:cs typeface="Calibri"/>
              </a:rPr>
              <a:t>tumours that increase </a:t>
            </a:r>
            <a:r>
              <a:rPr sz="1400" b="1" spc="-10" dirty="0">
                <a:solidFill>
                  <a:srgbClr val="4AACC5"/>
                </a:solidFill>
                <a:latin typeface="Calibri"/>
                <a:cs typeface="Calibri"/>
              </a:rPr>
              <a:t>in </a:t>
            </a:r>
            <a:r>
              <a:rPr sz="1400" b="1" dirty="0">
                <a:solidFill>
                  <a:srgbClr val="4AACC5"/>
                </a:solidFill>
                <a:latin typeface="Calibri"/>
                <a:cs typeface="Calibri"/>
              </a:rPr>
              <a:t>size </a:t>
            </a:r>
            <a:r>
              <a:rPr sz="1400" b="1" spc="-5" dirty="0">
                <a:solidFill>
                  <a:srgbClr val="4AACC5"/>
                </a:solidFill>
                <a:latin typeface="Calibri"/>
                <a:cs typeface="Calibri"/>
              </a:rPr>
              <a:t>over </a:t>
            </a:r>
            <a:r>
              <a:rPr sz="1400" b="1" dirty="0">
                <a:solidFill>
                  <a:srgbClr val="4AACC5"/>
                </a:solidFill>
                <a:latin typeface="Calibri"/>
                <a:cs typeface="Calibri"/>
              </a:rPr>
              <a:t>time </a:t>
            </a:r>
            <a:r>
              <a:rPr sz="1400" spc="-5" dirty="0">
                <a:latin typeface="Calibri"/>
                <a:cs typeface="Calibri"/>
              </a:rPr>
              <a:t>should undergo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surgical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resection.</a:t>
            </a:r>
            <a:endParaRPr sz="1400" dirty="0">
              <a:latin typeface="Calibri"/>
              <a:cs typeface="Calibri"/>
            </a:endParaRPr>
          </a:p>
          <a:p>
            <a:pPr marL="192405" marR="5080" indent="-180340" algn="just">
              <a:lnSpc>
                <a:spcPct val="121400"/>
              </a:lnSpc>
              <a:spcBef>
                <a:spcPts val="975"/>
              </a:spcBef>
              <a:buClr>
                <a:srgbClr val="000000"/>
              </a:buClr>
              <a:buFont typeface="MS Gothic"/>
              <a:buChar char="■"/>
              <a:tabLst>
                <a:tab pos="233045" algn="l"/>
              </a:tabLst>
            </a:pPr>
            <a:r>
              <a:rPr sz="1400" b="1" spc="-5" dirty="0">
                <a:solidFill>
                  <a:srgbClr val="6F2F9F"/>
                </a:solidFill>
                <a:latin typeface="Calibri"/>
                <a:cs typeface="Calibri"/>
              </a:rPr>
              <a:t>Non-functioning tumours </a:t>
            </a:r>
            <a:r>
              <a:rPr sz="1400" b="1" spc="-5" dirty="0">
                <a:solidFill>
                  <a:srgbClr val="00AFEF"/>
                </a:solidFill>
                <a:latin typeface="Calibri"/>
                <a:cs typeface="Calibri"/>
              </a:rPr>
              <a:t>smaller than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4 cm </a:t>
            </a:r>
            <a:r>
              <a:rPr sz="1400" spc="-5" dirty="0">
                <a:latin typeface="Calibri"/>
                <a:cs typeface="Calibri"/>
              </a:rPr>
              <a:t>should be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followed-up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after </a:t>
            </a:r>
            <a:r>
              <a:rPr sz="1400" b="1" spc="-30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6,</a:t>
            </a:r>
            <a:r>
              <a:rPr sz="14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12</a:t>
            </a:r>
            <a:r>
              <a:rPr sz="14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14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24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months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by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imaging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 (MRI) </a:t>
            </a: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and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hormonal</a:t>
            </a:r>
            <a:r>
              <a:rPr sz="14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evaluation.</a:t>
            </a:r>
            <a:endParaRPr sz="1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1872</Words>
  <Application>Microsoft Office PowerPoint</Application>
  <PresentationFormat>Custom</PresentationFormat>
  <Paragraphs>261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Adrenal Masses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Dr.Kamal</dc:creator>
  <cp:lastModifiedBy>Sanabil Hassanat</cp:lastModifiedBy>
  <cp:revision>4</cp:revision>
  <dcterms:created xsi:type="dcterms:W3CDTF">2023-03-13T14:21:06Z</dcterms:created>
  <dcterms:modified xsi:type="dcterms:W3CDTF">2023-03-26T11:36:11Z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2022-10-16T00:00:00Z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2023-03-13T00:00:00Z</vt:filetime>
  </property>
</Properties>
</file>