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325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313" r:id="rId14"/>
    <p:sldId id="314" r:id="rId15"/>
    <p:sldId id="315" r:id="rId16"/>
    <p:sldId id="269" r:id="rId17"/>
    <p:sldId id="270" r:id="rId18"/>
    <p:sldId id="324" r:id="rId19"/>
    <p:sldId id="268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320" r:id="rId34"/>
    <p:sldId id="284" r:id="rId35"/>
    <p:sldId id="285" r:id="rId36"/>
    <p:sldId id="321" r:id="rId37"/>
    <p:sldId id="297" r:id="rId38"/>
    <p:sldId id="286" r:id="rId39"/>
    <p:sldId id="322" r:id="rId40"/>
    <p:sldId id="287" r:id="rId41"/>
    <p:sldId id="288" r:id="rId42"/>
    <p:sldId id="289" r:id="rId43"/>
    <p:sldId id="326" r:id="rId44"/>
    <p:sldId id="290" r:id="rId45"/>
    <p:sldId id="291" r:id="rId46"/>
    <p:sldId id="293" r:id="rId47"/>
    <p:sldId id="294" r:id="rId48"/>
    <p:sldId id="295" r:id="rId49"/>
    <p:sldId id="296" r:id="rId50"/>
    <p:sldId id="292" r:id="rId51"/>
    <p:sldId id="299" r:id="rId52"/>
    <p:sldId id="306" r:id="rId53"/>
    <p:sldId id="302" r:id="rId54"/>
    <p:sldId id="303" r:id="rId55"/>
    <p:sldId id="300" r:id="rId56"/>
    <p:sldId id="307" r:id="rId57"/>
    <p:sldId id="301" r:id="rId58"/>
    <p:sldId id="308" r:id="rId59"/>
    <p:sldId id="309" r:id="rId60"/>
    <p:sldId id="323" r:id="rId61"/>
    <p:sldId id="310" r:id="rId62"/>
    <p:sldId id="311" r:id="rId63"/>
    <p:sldId id="312" r:id="rId64"/>
    <p:sldId id="319" r:id="rId65"/>
    <p:sldId id="317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9A59F6C-FB99-4F51-974B-029DE4329CC1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CB56FE6-7409-4354-8801-5598C2881B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A59F6C-FB99-4F51-974B-029DE4329CC1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B56FE6-7409-4354-8801-5598C2881B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9A59F6C-FB99-4F51-974B-029DE4329CC1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CB56FE6-7409-4354-8801-5598C2881B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A59F6C-FB99-4F51-974B-029DE4329CC1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B56FE6-7409-4354-8801-5598C2881B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9A59F6C-FB99-4F51-974B-029DE4329CC1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CB56FE6-7409-4354-8801-5598C2881B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A59F6C-FB99-4F51-974B-029DE4329CC1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B56FE6-7409-4354-8801-5598C2881B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A59F6C-FB99-4F51-974B-029DE4329CC1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B56FE6-7409-4354-8801-5598C2881B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A59F6C-FB99-4F51-974B-029DE4329CC1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B56FE6-7409-4354-8801-5598C2881B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9A59F6C-FB99-4F51-974B-029DE4329CC1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B56FE6-7409-4354-8801-5598C2881B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A59F6C-FB99-4F51-974B-029DE4329CC1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B56FE6-7409-4354-8801-5598C2881B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A59F6C-FB99-4F51-974B-029DE4329CC1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B56FE6-7409-4354-8801-5598C2881B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9A59F6C-FB99-4F51-974B-029DE4329CC1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CB56FE6-7409-4354-8801-5598C2881B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4678" y="642918"/>
            <a:ext cx="5105400" cy="2868168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chemeClr val="bg2"/>
                </a:solidFill>
              </a:rPr>
              <a:t>Sexually Transmitted Diseases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86050" y="3786190"/>
            <a:ext cx="6357950" cy="1214446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Dr, </a:t>
            </a:r>
            <a:r>
              <a:rPr lang="en-US" sz="2800" dirty="0" err="1" smtClean="0"/>
              <a:t>Awad</a:t>
            </a:r>
            <a:r>
              <a:rPr lang="en-US" sz="2800" dirty="0" smtClean="0"/>
              <a:t> </a:t>
            </a:r>
            <a:r>
              <a:rPr lang="en-US" sz="2800" dirty="0" err="1" smtClean="0"/>
              <a:t>Hasan</a:t>
            </a:r>
            <a:r>
              <a:rPr lang="en-US" sz="2800" dirty="0" smtClean="0"/>
              <a:t>  Al-</a:t>
            </a:r>
            <a:r>
              <a:rPr lang="en-US" sz="2800" dirty="0" err="1" smtClean="0"/>
              <a:t>Tarawneh,MD</a:t>
            </a:r>
            <a:endParaRPr lang="en-US" sz="2800" dirty="0" smtClean="0"/>
          </a:p>
          <a:p>
            <a:pPr algn="ctr"/>
            <a:r>
              <a:rPr lang="en-US" sz="2800" dirty="0" err="1" smtClean="0"/>
              <a:t>Conultant</a:t>
            </a:r>
            <a:r>
              <a:rPr lang="en-US" sz="2800" dirty="0" smtClean="0"/>
              <a:t> Dermatologist and </a:t>
            </a:r>
            <a:r>
              <a:rPr lang="en-US" sz="2800" dirty="0" err="1" smtClean="0"/>
              <a:t>Dermatopathologist</a:t>
            </a:r>
            <a:endParaRPr lang="en-US" sz="2800" dirty="0" smtClean="0"/>
          </a:p>
          <a:p>
            <a:pPr algn="ctr"/>
            <a:r>
              <a:rPr lang="en-US" sz="2800" dirty="0" err="1" smtClean="0"/>
              <a:t>Assocaite</a:t>
            </a:r>
            <a:r>
              <a:rPr lang="en-US" sz="2800" dirty="0" smtClean="0"/>
              <a:t> professor, </a:t>
            </a:r>
            <a:r>
              <a:rPr lang="en-US" sz="2800" dirty="0" err="1" smtClean="0"/>
              <a:t>Mu`tah</a:t>
            </a:r>
            <a:r>
              <a:rPr lang="en-US" sz="2800" dirty="0" smtClean="0"/>
              <a:t> university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31f96c969bedda66662e5c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47793"/>
            <a:ext cx="7239000" cy="47705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onococcal-26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21533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7239000" cy="114300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chemeClr val="tx2"/>
                </a:solidFill>
              </a:rPr>
              <a:t>Ophthalmia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neonatorum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downlo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500174"/>
            <a:ext cx="6286544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rth-g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714488"/>
            <a:ext cx="6302317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ownload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2000240"/>
            <a:ext cx="6500858" cy="32147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onococc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3" y="1357298"/>
            <a:ext cx="7143801" cy="50006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4678" y="1000108"/>
            <a:ext cx="5105400" cy="2868168"/>
          </a:xfrm>
        </p:spPr>
        <p:txBody>
          <a:bodyPr/>
          <a:lstStyle/>
          <a:p>
            <a:pPr algn="ctr"/>
            <a:r>
              <a:rPr lang="en-US" sz="9600" dirty="0" smtClean="0">
                <a:solidFill>
                  <a:schemeClr val="bg2"/>
                </a:solidFill>
              </a:rPr>
              <a:t>syphilis</a:t>
            </a:r>
            <a:endParaRPr lang="en-US" sz="9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Caused by bacteria </a:t>
            </a:r>
            <a:r>
              <a:rPr lang="en-US" dirty="0" err="1" smtClean="0"/>
              <a:t>Treponema</a:t>
            </a:r>
            <a:r>
              <a:rPr lang="en-US" dirty="0" smtClean="0"/>
              <a:t> </a:t>
            </a:r>
            <a:r>
              <a:rPr lang="en-US" dirty="0" err="1" smtClean="0"/>
              <a:t>pallidum</a:t>
            </a:r>
            <a:r>
              <a:rPr lang="en-US" dirty="0" smtClean="0"/>
              <a:t> a spirochete (Discovered as a </a:t>
            </a:r>
            <a:r>
              <a:rPr lang="en-US" dirty="0" err="1" smtClean="0"/>
              <a:t>cuase</a:t>
            </a:r>
            <a:r>
              <a:rPr lang="en-US" dirty="0" smtClean="0"/>
              <a:t>  in 1905) </a:t>
            </a:r>
          </a:p>
          <a:p>
            <a:r>
              <a:rPr lang="en-US" dirty="0" smtClean="0"/>
              <a:t>Transmitted through direct sexual contact, other body fluids are also infectious when patients are </a:t>
            </a:r>
            <a:r>
              <a:rPr lang="en-US" dirty="0" err="1" smtClean="0"/>
              <a:t>bacteraemic</a:t>
            </a:r>
            <a:endParaRPr lang="en-US" dirty="0" smtClean="0"/>
          </a:p>
          <a:p>
            <a:r>
              <a:rPr lang="en-US" dirty="0" smtClean="0"/>
              <a:t>Infectivity is up to 30% per sexual contact and 60% per </a:t>
            </a:r>
            <a:r>
              <a:rPr lang="en-US" dirty="0" err="1" smtClean="0"/>
              <a:t>relatioship</a:t>
            </a:r>
            <a:endParaRPr lang="en-US" dirty="0" smtClean="0"/>
          </a:p>
          <a:p>
            <a:r>
              <a:rPr lang="en-US" dirty="0" smtClean="0"/>
              <a:t>Incidence rates of syphilis have increased  around the world especially in homosexual men and HIV patients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7239000" cy="1143000"/>
          </a:xfrm>
        </p:spPr>
        <p:txBody>
          <a:bodyPr>
            <a:noAutofit/>
          </a:bodyPr>
          <a:lstStyle/>
          <a:p>
            <a:r>
              <a:rPr lang="en-US" sz="4400" dirty="0" err="1" smtClean="0">
                <a:solidFill>
                  <a:schemeClr val="tx2"/>
                </a:solidFill>
              </a:rPr>
              <a:t>Treponema</a:t>
            </a:r>
            <a:r>
              <a:rPr lang="en-US" sz="4400" dirty="0" smtClean="0">
                <a:solidFill>
                  <a:schemeClr val="tx2"/>
                </a:solidFill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</a:rPr>
              <a:t>pallidum-Spirochaete</a:t>
            </a:r>
            <a:r>
              <a:rPr lang="en-US" sz="4400" dirty="0" smtClean="0">
                <a:solidFill>
                  <a:schemeClr val="tx2"/>
                </a:solidFill>
              </a:rPr>
              <a:t> 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User\Desktop\std-photos\images.jps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928802"/>
            <a:ext cx="6143668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282" y="1000108"/>
            <a:ext cx="7929618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000" dirty="0" smtClean="0"/>
              <a:t>-</a:t>
            </a:r>
            <a:r>
              <a:rPr lang="en-US" sz="2100" dirty="0" smtClean="0"/>
              <a:t>Incidence rates of syphilis have increased substantially around the world, mostly affecting men who have sex with men and people infected with HIV</a:t>
            </a:r>
          </a:p>
          <a:p>
            <a:pPr fontAlgn="base"/>
            <a:r>
              <a:rPr lang="en-US" sz="2100" dirty="0" smtClean="0"/>
              <a:t>-We should have a high index of suspicion for syphilis in any sexually active patient with genital lesions or rashes</a:t>
            </a:r>
          </a:p>
          <a:p>
            <a:pPr fontAlgn="base"/>
            <a:r>
              <a:rPr lang="en-US" sz="2100" dirty="0" smtClean="0"/>
              <a:t>-Primary syphilis classically presents as a single, painless, </a:t>
            </a:r>
            <a:r>
              <a:rPr lang="en-US" sz="2100" dirty="0" err="1" smtClean="0"/>
              <a:t>indurated</a:t>
            </a:r>
            <a:r>
              <a:rPr lang="en-US" sz="2100" dirty="0" smtClean="0"/>
              <a:t> genital ulcer (chancre), but this presentation is only 31% sensitive; lesions can be painful, multiple, and extra-genital</a:t>
            </a:r>
          </a:p>
          <a:p>
            <a:pPr fontAlgn="base"/>
            <a:r>
              <a:rPr lang="en-US" sz="2100" dirty="0" smtClean="0"/>
              <a:t>-Diagnosis is usually based on serology, using a combination of </a:t>
            </a:r>
            <a:r>
              <a:rPr lang="en-US" sz="2100" dirty="0" err="1" smtClean="0"/>
              <a:t>treponemal</a:t>
            </a:r>
            <a:r>
              <a:rPr lang="en-US" sz="2100" dirty="0" smtClean="0"/>
              <a:t> and non-</a:t>
            </a:r>
            <a:r>
              <a:rPr lang="en-US" sz="2100" dirty="0" err="1" smtClean="0"/>
              <a:t>treponemal</a:t>
            </a:r>
            <a:r>
              <a:rPr lang="en-US" sz="2100" dirty="0" smtClean="0"/>
              <a:t> tests. Syphilis remains sensitive to </a:t>
            </a:r>
            <a:r>
              <a:rPr lang="en-US" sz="2100" dirty="0" err="1" smtClean="0"/>
              <a:t>benzathine</a:t>
            </a:r>
            <a:r>
              <a:rPr lang="en-US" sz="2100" dirty="0" smtClean="0"/>
              <a:t> penicillin G</a:t>
            </a:r>
          </a:p>
          <a:p>
            <a:pPr fontAlgn="base"/>
            <a:r>
              <a:rPr lang="en-US" sz="2100" dirty="0" smtClean="0"/>
              <a:t>-Staging of syphilis is important because it is the basis of management (treatment, expected treatment response, follow-up periods, and partner follow-up)</a:t>
            </a:r>
          </a:p>
          <a:p>
            <a:pPr fontAlgn="base"/>
            <a:r>
              <a:rPr lang="en-US" sz="2100" dirty="0" smtClean="0"/>
              <a:t>-Patients with syphilis should be screened for HIV, </a:t>
            </a:r>
            <a:r>
              <a:rPr lang="en-US" sz="2100" dirty="0" err="1" smtClean="0"/>
              <a:t>gonorrhoea</a:t>
            </a:r>
            <a:r>
              <a:rPr lang="en-US" sz="2100" dirty="0" smtClean="0"/>
              <a:t>, and </a:t>
            </a:r>
            <a:r>
              <a:rPr lang="en-US" sz="2100" dirty="0" err="1" smtClean="0"/>
              <a:t>chlamydia</a:t>
            </a:r>
            <a:r>
              <a:rPr lang="en-US" sz="2100" dirty="0" smtClean="0"/>
              <a:t>-</a:t>
            </a:r>
            <a:endParaRPr lang="en-US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Risk factors for STDs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1- Sexually active age (25-35 Yr.)</a:t>
            </a:r>
          </a:p>
          <a:p>
            <a:r>
              <a:rPr lang="en-US" dirty="0" smtClean="0"/>
              <a:t>2-Sexual promiscuity</a:t>
            </a:r>
          </a:p>
          <a:p>
            <a:r>
              <a:rPr lang="en-US" dirty="0" smtClean="0"/>
              <a:t>3-History of sexually transmitted disease</a:t>
            </a:r>
          </a:p>
          <a:p>
            <a:r>
              <a:rPr lang="en-US" dirty="0" smtClean="0"/>
              <a:t>4-Sexual abuse</a:t>
            </a:r>
          </a:p>
          <a:p>
            <a:r>
              <a:rPr lang="en-US" dirty="0" smtClean="0"/>
              <a:t>5-Alcohol and drug abuse</a:t>
            </a:r>
          </a:p>
          <a:p>
            <a:r>
              <a:rPr lang="en-US" dirty="0" smtClean="0"/>
              <a:t>6-multiple partners (Extramarital sexual contacts)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Stages and classifications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F1.large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52472" y="1817148"/>
            <a:ext cx="3648456" cy="44317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7239000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Primary syphilis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en-US" dirty="0" smtClean="0"/>
              <a:t>Symptoms appear 10-90 days (mean 21 days) after exposure</a:t>
            </a:r>
          </a:p>
          <a:p>
            <a:pPr fontAlgn="base"/>
            <a:r>
              <a:rPr lang="en-US" dirty="0" smtClean="0"/>
              <a:t>Main symptom is a &lt;2 cm chancre:</a:t>
            </a:r>
          </a:p>
          <a:p>
            <a:pPr lvl="1" fontAlgn="base"/>
            <a:r>
              <a:rPr lang="en-US" dirty="0" smtClean="0">
                <a:solidFill>
                  <a:schemeClr val="tx1"/>
                </a:solidFill>
              </a:rPr>
              <a:t>Progresses from a </a:t>
            </a:r>
            <a:r>
              <a:rPr lang="en-US" dirty="0" err="1" smtClean="0">
                <a:solidFill>
                  <a:schemeClr val="tx1"/>
                </a:solidFill>
              </a:rPr>
              <a:t>macule</a:t>
            </a:r>
            <a:r>
              <a:rPr lang="en-US" dirty="0" smtClean="0">
                <a:solidFill>
                  <a:schemeClr val="tx1"/>
                </a:solidFill>
              </a:rPr>
              <a:t> to papule to ulcer over 7 days</a:t>
            </a:r>
          </a:p>
          <a:p>
            <a:pPr lvl="1" fontAlgn="base"/>
            <a:r>
              <a:rPr lang="en-US" dirty="0" smtClean="0">
                <a:solidFill>
                  <a:schemeClr val="tx1"/>
                </a:solidFill>
              </a:rPr>
              <a:t>Painless, solitary, </a:t>
            </a:r>
            <a:r>
              <a:rPr lang="en-US" dirty="0" err="1" smtClean="0">
                <a:solidFill>
                  <a:schemeClr val="tx1"/>
                </a:solidFill>
              </a:rPr>
              <a:t>indurated</a:t>
            </a:r>
            <a:r>
              <a:rPr lang="en-US" dirty="0" smtClean="0">
                <a:solidFill>
                  <a:schemeClr val="tx1"/>
                </a:solidFill>
              </a:rPr>
              <a:t>, clean base (98% specific, 31% sensitive)</a:t>
            </a:r>
          </a:p>
          <a:p>
            <a:pPr lvl="1" fontAlgn="base"/>
            <a:r>
              <a:rPr lang="en-US" dirty="0" smtClean="0">
                <a:solidFill>
                  <a:schemeClr val="tx1"/>
                </a:solidFill>
              </a:rPr>
              <a:t>On </a:t>
            </a:r>
            <a:r>
              <a:rPr lang="en-US" dirty="0" err="1" smtClean="0">
                <a:solidFill>
                  <a:schemeClr val="tx1"/>
                </a:solidFill>
              </a:rPr>
              <a:t>glans</a:t>
            </a:r>
            <a:r>
              <a:rPr lang="en-US" dirty="0" smtClean="0">
                <a:solidFill>
                  <a:schemeClr val="tx1"/>
                </a:solidFill>
              </a:rPr>
              <a:t>, corona, labia, </a:t>
            </a:r>
            <a:r>
              <a:rPr lang="en-US" dirty="0" err="1" smtClean="0">
                <a:solidFill>
                  <a:schemeClr val="tx1"/>
                </a:solidFill>
              </a:rPr>
              <a:t>fourchette</a:t>
            </a:r>
            <a:r>
              <a:rPr lang="en-US" dirty="0" smtClean="0">
                <a:solidFill>
                  <a:schemeClr val="tx1"/>
                </a:solidFill>
              </a:rPr>
              <a:t>, or perineum</a:t>
            </a:r>
          </a:p>
          <a:p>
            <a:pPr lvl="1" fontAlgn="base"/>
            <a:r>
              <a:rPr lang="en-US" dirty="0" smtClean="0">
                <a:solidFill>
                  <a:schemeClr val="tx1"/>
                </a:solidFill>
              </a:rPr>
              <a:t>A third are </a:t>
            </a:r>
            <a:r>
              <a:rPr lang="en-US" dirty="0" err="1" smtClean="0">
                <a:solidFill>
                  <a:schemeClr val="tx1"/>
                </a:solidFill>
              </a:rPr>
              <a:t>extragenital</a:t>
            </a:r>
            <a:r>
              <a:rPr lang="en-US" dirty="0" smtClean="0">
                <a:solidFill>
                  <a:schemeClr val="tx1"/>
                </a:solidFill>
              </a:rPr>
              <a:t> in men who have sex with men and in women</a:t>
            </a:r>
          </a:p>
          <a:p>
            <a:pPr fontAlgn="base"/>
            <a:r>
              <a:rPr lang="en-US" dirty="0" err="1" smtClean="0"/>
              <a:t>Localised</a:t>
            </a:r>
            <a:r>
              <a:rPr lang="en-US" dirty="0" smtClean="0"/>
              <a:t> painless </a:t>
            </a:r>
            <a:r>
              <a:rPr lang="en-US" dirty="0" err="1" smtClean="0"/>
              <a:t>adenopathy</a:t>
            </a:r>
            <a:endParaRPr lang="en-US" dirty="0" smtClean="0"/>
          </a:p>
          <a:p>
            <a:pPr fontAlgn="base"/>
            <a:r>
              <a:rPr lang="en-US" dirty="0" smtClean="0"/>
              <a:t>Chance resolve within 3-10 weeks and 60% of patients do not recall this lesion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Chancre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F2.lar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714488"/>
            <a:ext cx="5214974" cy="41434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Chancre-</a:t>
            </a:r>
            <a:r>
              <a:rPr lang="en-US" dirty="0" err="1" smtClean="0">
                <a:solidFill>
                  <a:schemeClr val="tx2"/>
                </a:solidFill>
              </a:rPr>
              <a:t>extragenita</a:t>
            </a:r>
            <a:r>
              <a:rPr lang="en-US" dirty="0" err="1" smtClean="0"/>
              <a:t>l</a:t>
            </a:r>
            <a:endParaRPr lang="en-US" dirty="0"/>
          </a:p>
        </p:txBody>
      </p:sp>
      <p:pic>
        <p:nvPicPr>
          <p:cNvPr id="4" name="Content Placeholder 3" descr="oral ch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643050"/>
            <a:ext cx="5572164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Chancre -</a:t>
            </a:r>
            <a:r>
              <a:rPr lang="en-US" dirty="0" err="1" smtClean="0">
                <a:solidFill>
                  <a:schemeClr val="tx2"/>
                </a:solidFill>
              </a:rPr>
              <a:t>perianal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s-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643050"/>
            <a:ext cx="5429288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Secondary syphilis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en-US" dirty="0" smtClean="0"/>
              <a:t>Symptoms appear 2 weeks to 6 months (mean 2-12 weeks) after exposure. Can be concurrent with, or up to 8 weeks after the chancre</a:t>
            </a:r>
          </a:p>
          <a:p>
            <a:pPr fontAlgn="base"/>
            <a:r>
              <a:rPr lang="en-US" dirty="0" smtClean="0"/>
              <a:t>Rash :In about 90% of cases —Diffuse, symmetric, on trunk (often subtle or atypical)- asymptomatic </a:t>
            </a:r>
            <a:r>
              <a:rPr lang="en-US" dirty="0" err="1" smtClean="0"/>
              <a:t>ussually</a:t>
            </a:r>
            <a:endParaRPr lang="en-US" dirty="0" smtClean="0"/>
          </a:p>
          <a:p>
            <a:pPr fontAlgn="base"/>
            <a:r>
              <a:rPr lang="en-US" dirty="0" smtClean="0"/>
              <a:t> </a:t>
            </a:r>
            <a:r>
              <a:rPr lang="en-US" dirty="0" err="1" smtClean="0"/>
              <a:t>Condylomata</a:t>
            </a:r>
            <a:r>
              <a:rPr lang="en-US" dirty="0" smtClean="0"/>
              <a:t> </a:t>
            </a:r>
            <a:r>
              <a:rPr lang="en-US" dirty="0" err="1" smtClean="0"/>
              <a:t>lata</a:t>
            </a:r>
            <a:r>
              <a:rPr lang="en-US" dirty="0" smtClean="0"/>
              <a:t> in about 20% of cases ( in moist areas)</a:t>
            </a:r>
          </a:p>
          <a:p>
            <a:pPr fontAlgn="base"/>
            <a:r>
              <a:rPr lang="en-US" dirty="0" smtClean="0"/>
              <a:t>Patchy alopecia (4-11%)</a:t>
            </a:r>
          </a:p>
          <a:p>
            <a:pPr fontAlgn="base"/>
            <a:r>
              <a:rPr lang="en-US" dirty="0" smtClean="0"/>
              <a:t>Mucous patches-oral mucosa in about 30% of cases</a:t>
            </a:r>
          </a:p>
          <a:p>
            <a:pPr fontAlgn="base"/>
            <a:r>
              <a:rPr lang="en-US" dirty="0" smtClean="0"/>
              <a:t> Generalized painless </a:t>
            </a:r>
            <a:r>
              <a:rPr lang="en-US" dirty="0" err="1" smtClean="0"/>
              <a:t>lymphadenopathy</a:t>
            </a:r>
            <a:r>
              <a:rPr lang="en-US" dirty="0" smtClean="0"/>
              <a:t> in  about 75% of cases </a:t>
            </a:r>
          </a:p>
          <a:p>
            <a:pPr fontAlgn="base"/>
            <a:r>
              <a:rPr lang="en-US" dirty="0" smtClean="0"/>
              <a:t>Fever, night sweats and headaches</a:t>
            </a:r>
          </a:p>
          <a:p>
            <a:pPr fontAlgn="base"/>
            <a:r>
              <a:rPr lang="en-US" dirty="0" smtClean="0"/>
              <a:t>Neurologic symptoms in about 25% of cases—Cranial nerve palsies (II,VIII), eye redness or pain, meningitis, changes to mental status or memory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Skin </a:t>
            </a:r>
            <a:r>
              <a:rPr lang="en-US" dirty="0" err="1" smtClean="0">
                <a:solidFill>
                  <a:schemeClr val="tx2"/>
                </a:solidFill>
              </a:rPr>
              <a:t>rash:symmetrical</a:t>
            </a:r>
            <a:r>
              <a:rPr lang="en-US" dirty="0" smtClean="0">
                <a:solidFill>
                  <a:schemeClr val="tx2"/>
                </a:solidFill>
              </a:rPr>
              <a:t>, asymptomatic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s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857364"/>
            <a:ext cx="5214974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Skin </a:t>
            </a:r>
            <a:r>
              <a:rPr lang="en-US" dirty="0" err="1" smtClean="0">
                <a:solidFill>
                  <a:schemeClr val="tx2"/>
                </a:solidFill>
              </a:rPr>
              <a:t>rash:papullosquamous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F5.lar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2714620"/>
            <a:ext cx="6500858" cy="30003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Skin </a:t>
            </a:r>
            <a:r>
              <a:rPr lang="en-US" dirty="0" err="1" smtClean="0">
                <a:solidFill>
                  <a:schemeClr val="tx2"/>
                </a:solidFill>
              </a:rPr>
              <a:t>rash:involving</a:t>
            </a:r>
            <a:r>
              <a:rPr lang="en-US" dirty="0" smtClean="0">
                <a:solidFill>
                  <a:schemeClr val="tx2"/>
                </a:solidFill>
              </a:rPr>
              <a:t> the palms and soles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F6.lar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857364"/>
            <a:ext cx="5357850" cy="41434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Condylomata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lata</a:t>
            </a:r>
            <a:r>
              <a:rPr lang="en-US" dirty="0" smtClean="0">
                <a:solidFill>
                  <a:schemeClr val="tx2"/>
                </a:solidFill>
              </a:rPr>
              <a:t>-very infectious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F7.lar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785926"/>
            <a:ext cx="4857784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Causes of STDs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1-Bacteria:( </a:t>
            </a:r>
            <a:r>
              <a:rPr lang="en-US" dirty="0" err="1" smtClean="0"/>
              <a:t>Neisseia</a:t>
            </a:r>
            <a:r>
              <a:rPr lang="en-US" dirty="0" smtClean="0"/>
              <a:t> </a:t>
            </a:r>
            <a:r>
              <a:rPr lang="en-US" dirty="0" err="1" smtClean="0"/>
              <a:t>gonorrhea,treponema</a:t>
            </a:r>
            <a:r>
              <a:rPr lang="en-US" dirty="0" smtClean="0"/>
              <a:t> </a:t>
            </a:r>
            <a:r>
              <a:rPr lang="en-US" dirty="0" err="1" smtClean="0"/>
              <a:t>pallidum,Heamophilus</a:t>
            </a:r>
            <a:r>
              <a:rPr lang="en-US" dirty="0" smtClean="0"/>
              <a:t> </a:t>
            </a:r>
            <a:r>
              <a:rPr lang="en-US" dirty="0" err="1" smtClean="0"/>
              <a:t>ducreyi</a:t>
            </a:r>
            <a:r>
              <a:rPr lang="en-US" dirty="0" smtClean="0"/>
              <a:t> and others)</a:t>
            </a:r>
          </a:p>
          <a:p>
            <a:r>
              <a:rPr lang="en-US" dirty="0" smtClean="0"/>
              <a:t>2-Viruses:(HIV, </a:t>
            </a:r>
            <a:r>
              <a:rPr lang="en-US" dirty="0" err="1" smtClean="0"/>
              <a:t>HPV,HSV,Molluscum</a:t>
            </a:r>
            <a:r>
              <a:rPr lang="en-US" dirty="0" smtClean="0"/>
              <a:t> </a:t>
            </a:r>
            <a:r>
              <a:rPr lang="en-US" dirty="0" err="1" smtClean="0"/>
              <a:t>contagiosum</a:t>
            </a:r>
            <a:r>
              <a:rPr lang="en-US" dirty="0" smtClean="0"/>
              <a:t> virus and others)</a:t>
            </a:r>
          </a:p>
          <a:p>
            <a:r>
              <a:rPr lang="en-US" dirty="0" smtClean="0"/>
              <a:t>3-Protozoa:(</a:t>
            </a:r>
            <a:r>
              <a:rPr lang="en-US" dirty="0" err="1" smtClean="0"/>
              <a:t>Trichomonas</a:t>
            </a:r>
            <a:r>
              <a:rPr lang="en-US" dirty="0" smtClean="0"/>
              <a:t> </a:t>
            </a:r>
            <a:r>
              <a:rPr lang="en-US" dirty="0" err="1" smtClean="0"/>
              <a:t>vaginalis</a:t>
            </a:r>
            <a:r>
              <a:rPr lang="en-US" dirty="0" smtClean="0"/>
              <a:t>, </a:t>
            </a:r>
            <a:r>
              <a:rPr lang="en-US" dirty="0" err="1" smtClean="0"/>
              <a:t>Giardia</a:t>
            </a:r>
            <a:r>
              <a:rPr lang="en-US" dirty="0" smtClean="0"/>
              <a:t> </a:t>
            </a:r>
            <a:r>
              <a:rPr lang="en-US" dirty="0" err="1" smtClean="0"/>
              <a:t>lamblia,Entamoeba</a:t>
            </a:r>
            <a:r>
              <a:rPr lang="en-US" dirty="0" smtClean="0"/>
              <a:t> </a:t>
            </a:r>
            <a:r>
              <a:rPr lang="en-US" dirty="0" err="1" smtClean="0"/>
              <a:t>histolytica</a:t>
            </a:r>
            <a:r>
              <a:rPr lang="en-US" dirty="0" smtClean="0"/>
              <a:t>)</a:t>
            </a:r>
          </a:p>
          <a:p>
            <a:r>
              <a:rPr lang="en-US" dirty="0" smtClean="0"/>
              <a:t>4-Fungi:Candida </a:t>
            </a:r>
            <a:r>
              <a:rPr lang="en-US" dirty="0" err="1" smtClean="0"/>
              <a:t>albicans</a:t>
            </a:r>
            <a:endParaRPr lang="en-US" dirty="0" smtClean="0"/>
          </a:p>
          <a:p>
            <a:r>
              <a:rPr lang="en-US" dirty="0" smtClean="0"/>
              <a:t>5-Ectoparasites:(</a:t>
            </a:r>
            <a:r>
              <a:rPr lang="en-US" dirty="0" err="1" smtClean="0"/>
              <a:t>Sarcoptes</a:t>
            </a:r>
            <a:r>
              <a:rPr lang="en-US" dirty="0" smtClean="0"/>
              <a:t> </a:t>
            </a:r>
            <a:r>
              <a:rPr lang="en-US" dirty="0" err="1" smtClean="0"/>
              <a:t>scabiei</a:t>
            </a:r>
            <a:r>
              <a:rPr lang="en-US" dirty="0" smtClean="0"/>
              <a:t>, </a:t>
            </a:r>
            <a:r>
              <a:rPr lang="en-US" dirty="0" err="1" smtClean="0"/>
              <a:t>phthirus</a:t>
            </a:r>
            <a:r>
              <a:rPr lang="en-US" dirty="0" smtClean="0"/>
              <a:t> pubis)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Mucous patches-Oral </a:t>
            </a:r>
            <a:r>
              <a:rPr lang="en-US" sz="3600" dirty="0" err="1" smtClean="0">
                <a:solidFill>
                  <a:schemeClr val="tx2"/>
                </a:solidFill>
              </a:rPr>
              <a:t>mucisa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s-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714488"/>
            <a:ext cx="5429288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Oral mucous patches-tongue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s-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2143116"/>
            <a:ext cx="5072097" cy="42862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Moth eaten alopecia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s-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857364"/>
            <a:ext cx="5670137" cy="39270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Moth eaten hair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s-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928802"/>
            <a:ext cx="6143668" cy="41434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Latent  syphilis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 smtClean="0"/>
              <a:t>No symptoms</a:t>
            </a:r>
          </a:p>
          <a:p>
            <a:pPr fontAlgn="base"/>
            <a:r>
              <a:rPr lang="en-US" dirty="0" smtClean="0"/>
              <a:t>In early latent stage (&lt;12 months by USA and UK and Canada guidelines  or &lt;24 months by WHO guidelines after exposure) 25% of subjects relapse to secondary syphilis (90% of these in first year, 94% within 2 years)</a:t>
            </a:r>
          </a:p>
          <a:p>
            <a:pPr fontAlgn="base"/>
            <a:r>
              <a:rPr lang="en-US" dirty="0" smtClean="0"/>
              <a:t>In late latent stage (&gt;12 months by USA,UK and </a:t>
            </a:r>
            <a:r>
              <a:rPr lang="en-US" dirty="0" err="1" smtClean="0"/>
              <a:t>canada</a:t>
            </a:r>
            <a:r>
              <a:rPr lang="en-US" dirty="0" smtClean="0"/>
              <a:t> guidelines or 24 months by WHO guidelines after exposure), no relapse and not </a:t>
            </a:r>
            <a:r>
              <a:rPr lang="en-US" dirty="0" err="1" smtClean="0"/>
              <a:t>infectious.About</a:t>
            </a:r>
            <a:r>
              <a:rPr lang="en-US" dirty="0" smtClean="0"/>
              <a:t> 25% 0f cases in late latent syphilis develop tertiary syphilis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Tertiary syphilis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3200" dirty="0" smtClean="0"/>
              <a:t>1-46 years after exposure</a:t>
            </a:r>
          </a:p>
          <a:p>
            <a:pPr fontAlgn="base"/>
            <a:r>
              <a:rPr lang="en-US" sz="3200" dirty="0" smtClean="0"/>
              <a:t>Neurologic-about 6% —paresis, </a:t>
            </a:r>
            <a:r>
              <a:rPr lang="en-US" sz="3200" dirty="0" err="1" smtClean="0"/>
              <a:t>tabes</a:t>
            </a:r>
            <a:r>
              <a:rPr lang="en-US" sz="3200" dirty="0" smtClean="0"/>
              <a:t> </a:t>
            </a:r>
            <a:r>
              <a:rPr lang="en-US" sz="3200" dirty="0" err="1" smtClean="0"/>
              <a:t>dorsalis</a:t>
            </a:r>
            <a:endParaRPr lang="en-US" sz="3200" dirty="0" smtClean="0"/>
          </a:p>
          <a:p>
            <a:pPr fontAlgn="base"/>
            <a:r>
              <a:rPr lang="en-US" sz="3200" dirty="0" smtClean="0"/>
              <a:t>Cardiovascular about 10%—</a:t>
            </a:r>
            <a:r>
              <a:rPr lang="en-US" sz="3200" dirty="0" err="1" smtClean="0"/>
              <a:t>aortitis</a:t>
            </a:r>
            <a:endParaRPr lang="en-US" sz="3200" dirty="0" smtClean="0"/>
          </a:p>
          <a:p>
            <a:pPr fontAlgn="base"/>
            <a:r>
              <a:rPr lang="en-US" sz="3200" dirty="0" err="1" smtClean="0"/>
              <a:t>Gummatous</a:t>
            </a:r>
            <a:r>
              <a:rPr lang="en-US" sz="3200" dirty="0" smtClean="0"/>
              <a:t> about 20% —necrotic </a:t>
            </a:r>
            <a:r>
              <a:rPr lang="en-US" sz="3200" dirty="0" err="1" smtClean="0"/>
              <a:t>granulomatous</a:t>
            </a:r>
            <a:r>
              <a:rPr lang="en-US" sz="3200" dirty="0" smtClean="0"/>
              <a:t> lesions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solidFill>
                  <a:schemeClr val="tx2"/>
                </a:solidFill>
              </a:rPr>
              <a:t>Gumma</a:t>
            </a:r>
            <a:r>
              <a:rPr lang="en-US" sz="4000" dirty="0" smtClean="0">
                <a:solidFill>
                  <a:schemeClr val="tx2"/>
                </a:solidFill>
              </a:rPr>
              <a:t> –tertiary syphilis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s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857364"/>
            <a:ext cx="4965716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Argyll </a:t>
            </a:r>
            <a:r>
              <a:rPr lang="en-US" sz="3600" dirty="0" err="1" smtClean="0">
                <a:solidFill>
                  <a:schemeClr val="tx2"/>
                </a:solidFill>
              </a:rPr>
              <a:t>Robbertson</a:t>
            </a:r>
            <a:r>
              <a:rPr lang="en-US" sz="3600" dirty="0" smtClean="0">
                <a:solidFill>
                  <a:schemeClr val="tx2"/>
                </a:solidFill>
              </a:rPr>
              <a:t> pupils -</a:t>
            </a:r>
            <a:r>
              <a:rPr lang="en-US" sz="3600" dirty="0" err="1" smtClean="0">
                <a:solidFill>
                  <a:schemeClr val="tx2"/>
                </a:solidFill>
              </a:rPr>
              <a:t>Neurosyphilis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arg-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2214554"/>
            <a:ext cx="6500826" cy="41434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7239000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diagnosis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14422"/>
            <a:ext cx="7239000" cy="4846320"/>
          </a:xfrm>
        </p:spPr>
        <p:txBody>
          <a:bodyPr>
            <a:noAutofit/>
          </a:bodyPr>
          <a:lstStyle/>
          <a:p>
            <a:r>
              <a:rPr lang="en-US" sz="1800" i="1" dirty="0" err="1" smtClean="0"/>
              <a:t>Treponema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pallidum</a:t>
            </a:r>
            <a:r>
              <a:rPr lang="en-US" sz="1800" dirty="0" smtClean="0"/>
              <a:t> may be </a:t>
            </a:r>
            <a:r>
              <a:rPr lang="en-US" sz="1800" dirty="0" err="1" smtClean="0"/>
              <a:t>visualised</a:t>
            </a:r>
            <a:r>
              <a:rPr lang="en-US" sz="1800" dirty="0" smtClean="0"/>
              <a:t> from lesions using dark field microscopy, direct fluorescent antibody testing, or polymerase chain </a:t>
            </a:r>
            <a:r>
              <a:rPr lang="en-US" sz="1800" dirty="0" err="1" smtClean="0"/>
              <a:t>reaction.this</a:t>
            </a:r>
            <a:r>
              <a:rPr lang="en-US" sz="1800" dirty="0" smtClean="0"/>
              <a:t> is helpful in early disease (first 2 weeks)</a:t>
            </a:r>
          </a:p>
          <a:p>
            <a:r>
              <a:rPr lang="en-US" sz="1800" dirty="0" smtClean="0"/>
              <a:t> Because these tests are not widely available, diagnosis predominantly relies on serology. </a:t>
            </a:r>
          </a:p>
          <a:p>
            <a:r>
              <a:rPr lang="en-US" sz="1800" dirty="0" smtClean="0"/>
              <a:t> Serologic tests and laboratory algorithms vary</a:t>
            </a:r>
          </a:p>
          <a:p>
            <a:r>
              <a:rPr lang="en-US" sz="1800" dirty="0" smtClean="0"/>
              <a:t>Testing usually begins with a screening </a:t>
            </a:r>
            <a:r>
              <a:rPr lang="en-US" sz="1800" dirty="0" err="1" smtClean="0"/>
              <a:t>treponemal</a:t>
            </a:r>
            <a:r>
              <a:rPr lang="en-US" sz="1800" dirty="0" smtClean="0"/>
              <a:t> test, such as an enzyme or </a:t>
            </a:r>
            <a:r>
              <a:rPr lang="en-US" sz="1800" dirty="0" err="1" smtClean="0"/>
              <a:t>chemiluminescence</a:t>
            </a:r>
            <a:r>
              <a:rPr lang="en-US" sz="1800" dirty="0" smtClean="0"/>
              <a:t> immunoassay (EIA or CLIA) to detect </a:t>
            </a:r>
            <a:r>
              <a:rPr lang="en-US" sz="1800" dirty="0" err="1" smtClean="0"/>
              <a:t>treponemal</a:t>
            </a:r>
            <a:r>
              <a:rPr lang="en-US" sz="1800" dirty="0" smtClean="0"/>
              <a:t> antibodies. </a:t>
            </a:r>
          </a:p>
          <a:p>
            <a:r>
              <a:rPr lang="en-US" sz="1800" dirty="0" smtClean="0"/>
              <a:t>A positive screening test should be followed by a confirmatory </a:t>
            </a:r>
            <a:r>
              <a:rPr lang="en-US" sz="1800" dirty="0" err="1" smtClean="0"/>
              <a:t>treponemal</a:t>
            </a:r>
            <a:r>
              <a:rPr lang="en-US" sz="1800" dirty="0" smtClean="0"/>
              <a:t> test, typically the </a:t>
            </a:r>
            <a:r>
              <a:rPr lang="en-US" sz="1800" i="1" dirty="0" smtClean="0"/>
              <a:t>T </a:t>
            </a:r>
            <a:r>
              <a:rPr lang="en-US" sz="1800" i="1" dirty="0" err="1" smtClean="0"/>
              <a:t>pallidum</a:t>
            </a:r>
            <a:r>
              <a:rPr lang="en-US" sz="1800" dirty="0" smtClean="0"/>
              <a:t> particle agglutination (TPPA).</a:t>
            </a:r>
          </a:p>
          <a:p>
            <a:r>
              <a:rPr lang="en-US" sz="1800" dirty="0" smtClean="0"/>
              <a:t> If both tests are positive, infection with syphilis is confirmed.</a:t>
            </a:r>
          </a:p>
          <a:p>
            <a:r>
              <a:rPr lang="en-US" sz="1800" dirty="0" smtClean="0"/>
              <a:t> Thereafter, the rapid plasma </a:t>
            </a:r>
            <a:r>
              <a:rPr lang="en-US" sz="1800" dirty="0" err="1" smtClean="0"/>
              <a:t>reagin</a:t>
            </a:r>
            <a:r>
              <a:rPr lang="en-US" sz="1800" dirty="0" smtClean="0"/>
              <a:t> (RPR) test (a quantitative non-</a:t>
            </a:r>
            <a:r>
              <a:rPr lang="en-US" sz="1800" dirty="0" err="1" smtClean="0"/>
              <a:t>treponemal</a:t>
            </a:r>
            <a:r>
              <a:rPr lang="en-US" sz="1800" dirty="0" smtClean="0"/>
              <a:t> test) should be used to measure disease activity and to track response to treatment (although 15-41% of patients remain reactive even after successful treatment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Other serological tests for syphilis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011680"/>
            <a:ext cx="7239000" cy="4846320"/>
          </a:xfrm>
        </p:spPr>
        <p:txBody>
          <a:bodyPr/>
          <a:lstStyle/>
          <a:p>
            <a:r>
              <a:rPr lang="en-US" dirty="0" smtClean="0"/>
              <a:t>Non-</a:t>
            </a:r>
            <a:r>
              <a:rPr lang="en-US" dirty="0" err="1" smtClean="0"/>
              <a:t>treponemal</a:t>
            </a:r>
            <a:r>
              <a:rPr lang="en-US" dirty="0" smtClean="0"/>
              <a:t>: -VDRL(Venereal Disease research laboratory )and RPR(Rapid Plasma </a:t>
            </a:r>
            <a:r>
              <a:rPr lang="en-US" dirty="0" err="1" smtClean="0"/>
              <a:t>Reagin</a:t>
            </a:r>
            <a:r>
              <a:rPr lang="en-US" dirty="0" smtClean="0"/>
              <a:t> Test)</a:t>
            </a:r>
          </a:p>
          <a:p>
            <a:r>
              <a:rPr lang="en-US" dirty="0" err="1" smtClean="0"/>
              <a:t>Prozone</a:t>
            </a:r>
            <a:r>
              <a:rPr lang="en-US" dirty="0" smtClean="0"/>
              <a:t> phenomenon-False negative results because of </a:t>
            </a:r>
            <a:r>
              <a:rPr lang="en-US" dirty="0" err="1" smtClean="0"/>
              <a:t>anibody</a:t>
            </a:r>
            <a:r>
              <a:rPr lang="en-US" dirty="0" smtClean="0"/>
              <a:t> </a:t>
            </a:r>
            <a:r>
              <a:rPr lang="en-US" dirty="0" err="1" smtClean="0"/>
              <a:t>excess,so</a:t>
            </a:r>
            <a:r>
              <a:rPr lang="en-US" dirty="0" smtClean="0"/>
              <a:t> dilution is needed</a:t>
            </a:r>
          </a:p>
          <a:p>
            <a:r>
              <a:rPr lang="en-US" dirty="0" err="1" smtClean="0"/>
              <a:t>Treponemal</a:t>
            </a:r>
            <a:r>
              <a:rPr lang="en-US" dirty="0" smtClean="0"/>
              <a:t>:-FTA-ABS test(</a:t>
            </a:r>
            <a:r>
              <a:rPr lang="en-US" dirty="0" err="1" smtClean="0"/>
              <a:t>Flourescent</a:t>
            </a:r>
            <a:r>
              <a:rPr lang="en-US" dirty="0" smtClean="0"/>
              <a:t> </a:t>
            </a:r>
            <a:r>
              <a:rPr lang="en-US" dirty="0" err="1" smtClean="0"/>
              <a:t>Treponemal</a:t>
            </a:r>
            <a:r>
              <a:rPr lang="en-US" dirty="0" smtClean="0"/>
              <a:t> Antibody </a:t>
            </a:r>
            <a:r>
              <a:rPr lang="en-US" dirty="0" err="1" smtClean="0"/>
              <a:t>Absorbtion</a:t>
            </a:r>
            <a:r>
              <a:rPr lang="en-US" dirty="0" smtClean="0"/>
              <a:t> test and TPHA(</a:t>
            </a:r>
            <a:r>
              <a:rPr lang="en-US" dirty="0" err="1" smtClean="0"/>
              <a:t>Treponema</a:t>
            </a:r>
            <a:r>
              <a:rPr lang="en-US" dirty="0" smtClean="0"/>
              <a:t> </a:t>
            </a:r>
            <a:r>
              <a:rPr lang="en-US" dirty="0" err="1" smtClean="0"/>
              <a:t>Pallidum</a:t>
            </a:r>
            <a:r>
              <a:rPr lang="en-US" dirty="0" smtClean="0"/>
              <a:t> </a:t>
            </a:r>
            <a:r>
              <a:rPr lang="en-US" dirty="0" err="1" smtClean="0"/>
              <a:t>Haemagglutiation</a:t>
            </a:r>
            <a:r>
              <a:rPr lang="en-US" dirty="0" smtClean="0"/>
              <a:t> test)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Scope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</a:t>
            </a:r>
            <a:r>
              <a:rPr lang="en-US" dirty="0" err="1" smtClean="0"/>
              <a:t>Gonococcal</a:t>
            </a:r>
            <a:r>
              <a:rPr lang="en-US" dirty="0" smtClean="0"/>
              <a:t> </a:t>
            </a:r>
            <a:r>
              <a:rPr lang="en-US" dirty="0" err="1" smtClean="0"/>
              <a:t>urethritis</a:t>
            </a:r>
            <a:endParaRPr lang="en-US" dirty="0" smtClean="0"/>
          </a:p>
          <a:p>
            <a:r>
              <a:rPr lang="en-US" dirty="0" err="1" smtClean="0"/>
              <a:t>Gonococcal</a:t>
            </a:r>
            <a:r>
              <a:rPr lang="en-US" dirty="0" smtClean="0"/>
              <a:t> </a:t>
            </a:r>
            <a:r>
              <a:rPr lang="en-US" dirty="0" err="1" smtClean="0"/>
              <a:t>urethritis</a:t>
            </a:r>
            <a:r>
              <a:rPr lang="en-US" dirty="0" smtClean="0"/>
              <a:t> (Gonorrhea)</a:t>
            </a:r>
          </a:p>
          <a:p>
            <a:r>
              <a:rPr lang="en-US" dirty="0" smtClean="0"/>
              <a:t>Syphilis</a:t>
            </a:r>
          </a:p>
          <a:p>
            <a:r>
              <a:rPr lang="en-US" dirty="0" err="1" smtClean="0"/>
              <a:t>Chancroid</a:t>
            </a:r>
            <a:endParaRPr lang="en-US" dirty="0" smtClean="0"/>
          </a:p>
          <a:p>
            <a:r>
              <a:rPr lang="en-US" dirty="0" smtClean="0"/>
              <a:t>Skin manifestation of AIDS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Treatment: -</a:t>
            </a:r>
            <a:r>
              <a:rPr lang="en-US" dirty="0" err="1" smtClean="0">
                <a:solidFill>
                  <a:schemeClr val="tx2"/>
                </a:solidFill>
              </a:rPr>
              <a:t>primary,secondary</a:t>
            </a:r>
            <a:r>
              <a:rPr lang="en-US" dirty="0" smtClean="0">
                <a:solidFill>
                  <a:schemeClr val="tx2"/>
                </a:solidFill>
              </a:rPr>
              <a:t> and early latent </a:t>
            </a:r>
            <a:r>
              <a:rPr lang="en-US" dirty="0" err="1" smtClean="0">
                <a:solidFill>
                  <a:schemeClr val="tx2"/>
                </a:solidFill>
              </a:rPr>
              <a:t>sphilis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base"/>
            <a:r>
              <a:rPr lang="en-US" b="1" dirty="0" smtClean="0"/>
              <a:t>First line treatment</a:t>
            </a:r>
          </a:p>
          <a:p>
            <a:pPr lvl="1" fontAlgn="base"/>
            <a:r>
              <a:rPr lang="en-US" dirty="0" err="1" smtClean="0">
                <a:solidFill>
                  <a:schemeClr val="tx1"/>
                </a:solidFill>
              </a:rPr>
              <a:t>Benzathine</a:t>
            </a:r>
            <a:r>
              <a:rPr lang="en-US" dirty="0" smtClean="0">
                <a:solidFill>
                  <a:schemeClr val="tx1"/>
                </a:solidFill>
              </a:rPr>
              <a:t> penicillin G 2.4×10</a:t>
            </a:r>
            <a:r>
              <a:rPr lang="en-US" baseline="30000" dirty="0" smtClean="0">
                <a:solidFill>
                  <a:schemeClr val="tx1"/>
                </a:solidFill>
              </a:rPr>
              <a:t>6</a:t>
            </a:r>
            <a:r>
              <a:rPr lang="en-US" dirty="0" smtClean="0">
                <a:solidFill>
                  <a:schemeClr val="tx1"/>
                </a:solidFill>
              </a:rPr>
              <a:t> units, single intramuscular dose (</a:t>
            </a:r>
            <a:r>
              <a:rPr lang="en-US" dirty="0" err="1" smtClean="0">
                <a:solidFill>
                  <a:schemeClr val="tx1"/>
                </a:solidFill>
              </a:rPr>
              <a:t>WHO,US,European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andCanada</a:t>
            </a:r>
            <a:r>
              <a:rPr lang="en-US" dirty="0" smtClean="0">
                <a:solidFill>
                  <a:schemeClr val="tx1"/>
                </a:solidFill>
              </a:rPr>
              <a:t> guidelines) </a:t>
            </a:r>
          </a:p>
          <a:p>
            <a:pPr lvl="1" fontAlgn="base"/>
            <a:r>
              <a:rPr lang="en-US" dirty="0" err="1" smtClean="0">
                <a:solidFill>
                  <a:schemeClr val="tx1"/>
                </a:solidFill>
              </a:rPr>
              <a:t>Doxycycline</a:t>
            </a:r>
            <a:r>
              <a:rPr lang="en-US" dirty="0" smtClean="0">
                <a:solidFill>
                  <a:schemeClr val="tx1"/>
                </a:solidFill>
              </a:rPr>
              <a:t> 100 mg, taken orally twice daily for 14 days (</a:t>
            </a:r>
            <a:r>
              <a:rPr lang="en-US" dirty="0" err="1" smtClean="0">
                <a:solidFill>
                  <a:schemeClr val="tx1"/>
                </a:solidFill>
              </a:rPr>
              <a:t>WHO,US,European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andCanada</a:t>
            </a:r>
            <a:r>
              <a:rPr lang="en-US" dirty="0" smtClean="0">
                <a:solidFill>
                  <a:schemeClr val="tx1"/>
                </a:solidFill>
              </a:rPr>
              <a:t> guidelines) </a:t>
            </a:r>
          </a:p>
          <a:p>
            <a:pPr fontAlgn="base"/>
            <a:r>
              <a:rPr lang="en-US" b="1" dirty="0" smtClean="0"/>
              <a:t>Alternate treatments</a:t>
            </a:r>
          </a:p>
          <a:p>
            <a:pPr lvl="1" fontAlgn="base"/>
            <a:r>
              <a:rPr lang="en-US" dirty="0" err="1" smtClean="0">
                <a:solidFill>
                  <a:schemeClr val="tx1"/>
                </a:solidFill>
              </a:rPr>
              <a:t>Ceftriaxone</a:t>
            </a:r>
            <a:r>
              <a:rPr lang="en-US" dirty="0" smtClean="0">
                <a:solidFill>
                  <a:schemeClr val="tx1"/>
                </a:solidFill>
              </a:rPr>
              <a:t> 1 g, intravenous or intramuscular once daily for 10 days (</a:t>
            </a:r>
            <a:r>
              <a:rPr lang="en-US" dirty="0" err="1" smtClean="0">
                <a:solidFill>
                  <a:schemeClr val="tx1"/>
                </a:solidFill>
              </a:rPr>
              <a:t>Us,Uk</a:t>
            </a:r>
            <a:r>
              <a:rPr lang="en-US" dirty="0" smtClean="0">
                <a:solidFill>
                  <a:schemeClr val="tx1"/>
                </a:solidFill>
              </a:rPr>
              <a:t> and Canada guidelines)</a:t>
            </a:r>
          </a:p>
          <a:p>
            <a:pPr lvl="1" fontAlgn="base"/>
            <a:r>
              <a:rPr lang="en-US" dirty="0" smtClean="0">
                <a:solidFill>
                  <a:schemeClr val="tx1"/>
                </a:solidFill>
              </a:rPr>
              <a:t>Procaine penicillin G 1.2×10</a:t>
            </a:r>
            <a:r>
              <a:rPr lang="en-US" baseline="30000" dirty="0" smtClean="0">
                <a:solidFill>
                  <a:schemeClr val="tx1"/>
                </a:solidFill>
              </a:rPr>
              <a:t>6</a:t>
            </a:r>
            <a:r>
              <a:rPr lang="en-US" dirty="0" smtClean="0">
                <a:solidFill>
                  <a:schemeClr val="tx1"/>
                </a:solidFill>
              </a:rPr>
              <a:t> units, intramuscular once daily for 10 days(</a:t>
            </a:r>
            <a:r>
              <a:rPr lang="en-US" dirty="0" err="1" smtClean="0">
                <a:solidFill>
                  <a:schemeClr val="tx1"/>
                </a:solidFill>
              </a:rPr>
              <a:t>WHO,UK,European</a:t>
            </a:r>
            <a:r>
              <a:rPr lang="en-US" dirty="0" smtClean="0">
                <a:solidFill>
                  <a:schemeClr val="tx1"/>
                </a:solidFill>
              </a:rPr>
              <a:t> guidelines)</a:t>
            </a:r>
          </a:p>
          <a:p>
            <a:pPr lvl="1" fontAlgn="base"/>
            <a:r>
              <a:rPr lang="en-US" dirty="0" err="1" smtClean="0">
                <a:solidFill>
                  <a:schemeClr val="tx1"/>
                </a:solidFill>
              </a:rPr>
              <a:t>Azithromycin</a:t>
            </a:r>
            <a:r>
              <a:rPr lang="en-US" dirty="0" smtClean="0">
                <a:solidFill>
                  <a:schemeClr val="tx1"/>
                </a:solidFill>
              </a:rPr>
              <a:t> 2 g, single oral dose(</a:t>
            </a:r>
            <a:r>
              <a:rPr lang="en-US" dirty="0" err="1" smtClean="0">
                <a:solidFill>
                  <a:schemeClr val="tx1"/>
                </a:solidFill>
              </a:rPr>
              <a:t>WHO,UK,European</a:t>
            </a:r>
            <a:r>
              <a:rPr lang="en-US" dirty="0" smtClean="0">
                <a:solidFill>
                  <a:schemeClr val="tx1"/>
                </a:solidFill>
              </a:rPr>
              <a:t> guidelines)</a:t>
            </a:r>
          </a:p>
          <a:p>
            <a:pPr lvl="1" fontAlgn="base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Treatment –Late latent 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US" b="1" dirty="0" smtClean="0"/>
              <a:t>First line treatment</a:t>
            </a:r>
          </a:p>
          <a:p>
            <a:pPr lvl="1" fontAlgn="base"/>
            <a:r>
              <a:rPr lang="en-US" dirty="0" err="1" smtClean="0">
                <a:solidFill>
                  <a:schemeClr val="tx1"/>
                </a:solidFill>
              </a:rPr>
              <a:t>Benzathine</a:t>
            </a:r>
            <a:r>
              <a:rPr lang="en-US" dirty="0" smtClean="0">
                <a:solidFill>
                  <a:schemeClr val="tx1"/>
                </a:solidFill>
              </a:rPr>
              <a:t> penicillin G 2.4×10</a:t>
            </a:r>
            <a:r>
              <a:rPr lang="en-US" baseline="30000" dirty="0" smtClean="0">
                <a:solidFill>
                  <a:schemeClr val="tx1"/>
                </a:solidFill>
              </a:rPr>
              <a:t>6</a:t>
            </a:r>
            <a:r>
              <a:rPr lang="en-US" dirty="0" smtClean="0">
                <a:solidFill>
                  <a:schemeClr val="tx1"/>
                </a:solidFill>
              </a:rPr>
              <a:t> units, intramuscular dose once weekly for 3 weeks(</a:t>
            </a:r>
            <a:r>
              <a:rPr lang="en-US" dirty="0" err="1" smtClean="0">
                <a:solidFill>
                  <a:schemeClr val="tx1"/>
                </a:solidFill>
              </a:rPr>
              <a:t>WHO,US,EuropeanandCanada</a:t>
            </a:r>
            <a:r>
              <a:rPr lang="en-US" dirty="0" smtClean="0">
                <a:solidFill>
                  <a:schemeClr val="tx1"/>
                </a:solidFill>
              </a:rPr>
              <a:t> guidelines)</a:t>
            </a:r>
          </a:p>
          <a:p>
            <a:pPr lvl="1" fontAlgn="base"/>
            <a:r>
              <a:rPr lang="en-US" dirty="0" err="1" smtClean="0">
                <a:solidFill>
                  <a:schemeClr val="tx1"/>
                </a:solidFill>
              </a:rPr>
              <a:t>Doxycycline</a:t>
            </a:r>
            <a:r>
              <a:rPr lang="en-US" dirty="0" smtClean="0">
                <a:solidFill>
                  <a:schemeClr val="tx1"/>
                </a:solidFill>
              </a:rPr>
              <a:t> 100 mg, taken orally twice daily for 28 days(</a:t>
            </a:r>
            <a:r>
              <a:rPr lang="en-US" dirty="0" err="1" smtClean="0">
                <a:solidFill>
                  <a:schemeClr val="tx1"/>
                </a:solidFill>
              </a:rPr>
              <a:t>WHO,US,European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andCanada</a:t>
            </a:r>
            <a:r>
              <a:rPr lang="en-US" dirty="0" smtClean="0">
                <a:solidFill>
                  <a:schemeClr val="tx1"/>
                </a:solidFill>
              </a:rPr>
              <a:t> guidelines</a:t>
            </a:r>
            <a:r>
              <a:rPr lang="en-US" dirty="0" smtClean="0"/>
              <a:t>)</a:t>
            </a:r>
          </a:p>
          <a:p>
            <a:pPr fontAlgn="base"/>
            <a:r>
              <a:rPr lang="en-US" b="1" dirty="0" smtClean="0"/>
              <a:t>Alternate treatments</a:t>
            </a:r>
          </a:p>
          <a:p>
            <a:pPr lvl="1" fontAlgn="base"/>
            <a:r>
              <a:rPr lang="en-US" dirty="0" err="1" smtClean="0">
                <a:solidFill>
                  <a:schemeClr val="tx1"/>
                </a:solidFill>
              </a:rPr>
              <a:t>Ceftriaxone</a:t>
            </a:r>
            <a:r>
              <a:rPr lang="en-US" dirty="0" smtClean="0">
                <a:solidFill>
                  <a:schemeClr val="tx1"/>
                </a:solidFill>
              </a:rPr>
              <a:t> 1 g, intravenous or intramuscular once daily for 10 days(</a:t>
            </a:r>
            <a:r>
              <a:rPr lang="en-US" dirty="0" err="1" smtClean="0">
                <a:solidFill>
                  <a:schemeClr val="tx1"/>
                </a:solidFill>
              </a:rPr>
              <a:t>US,UK,Canada</a:t>
            </a:r>
            <a:r>
              <a:rPr lang="en-US" dirty="0" smtClean="0">
                <a:solidFill>
                  <a:schemeClr val="tx1"/>
                </a:solidFill>
              </a:rPr>
              <a:t> guidelines)</a:t>
            </a:r>
          </a:p>
          <a:p>
            <a:pPr lvl="1" fontAlgn="base"/>
            <a:r>
              <a:rPr lang="en-US" dirty="0" smtClean="0">
                <a:solidFill>
                  <a:schemeClr val="tx1"/>
                </a:solidFill>
              </a:rPr>
              <a:t>Procaine penicillin G 1.2×10</a:t>
            </a:r>
            <a:r>
              <a:rPr lang="en-US" baseline="30000" dirty="0" smtClean="0">
                <a:solidFill>
                  <a:schemeClr val="tx1"/>
                </a:solidFill>
              </a:rPr>
              <a:t>6</a:t>
            </a:r>
            <a:r>
              <a:rPr lang="en-US" dirty="0" smtClean="0">
                <a:solidFill>
                  <a:schemeClr val="tx1"/>
                </a:solidFill>
              </a:rPr>
              <a:t> units, intramuscular once daily for 14-21 days( WHO, UK and European guidelines)</a:t>
            </a:r>
          </a:p>
          <a:p>
            <a:pPr lvl="1" fontAlgn="base"/>
            <a:r>
              <a:rPr lang="en-US" dirty="0" smtClean="0"/>
              <a:t>.</a:t>
            </a:r>
          </a:p>
          <a:p>
            <a:pPr lvl="1" fontAlgn="base"/>
            <a:endParaRPr lang="en-US" dirty="0" smtClean="0"/>
          </a:p>
          <a:p>
            <a:pPr fontAlgn="base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>
                <a:solidFill>
                  <a:schemeClr val="tx2"/>
                </a:solidFill>
              </a:rPr>
              <a:t>Neurosyphiolis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Because </a:t>
            </a:r>
            <a:r>
              <a:rPr lang="en-US" dirty="0" err="1" smtClean="0"/>
              <a:t>ProcainPenicillin</a:t>
            </a:r>
            <a:r>
              <a:rPr lang="en-US" dirty="0" smtClean="0"/>
              <a:t> G poorly penetrates CSF, </a:t>
            </a:r>
            <a:r>
              <a:rPr lang="en-US" dirty="0" err="1" smtClean="0"/>
              <a:t>neurosyphilis</a:t>
            </a:r>
            <a:r>
              <a:rPr lang="en-US" dirty="0" smtClean="0"/>
              <a:t> should be treated with aqueous penicillin G, 4×10</a:t>
            </a:r>
            <a:r>
              <a:rPr lang="en-US" baseline="30000" dirty="0" smtClean="0"/>
              <a:t>6</a:t>
            </a:r>
            <a:r>
              <a:rPr lang="en-US" dirty="0" smtClean="0"/>
              <a:t> units intravenously every 4 hours for 10-14 days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Jarish-Herxheimer</a:t>
            </a:r>
            <a:r>
              <a:rPr lang="en-US" dirty="0" smtClean="0"/>
              <a:t>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Self-limited phenomenon after first dose of treatment of syphilis</a:t>
            </a:r>
          </a:p>
          <a:p>
            <a:r>
              <a:rPr lang="en-US" dirty="0" smtClean="0"/>
              <a:t>Occurs within 4-6 hours of giving the penicillin and subside within &lt; 24 hours</a:t>
            </a:r>
          </a:p>
          <a:p>
            <a:r>
              <a:rPr lang="en-US" dirty="0" smtClean="0"/>
              <a:t>Only appears after the first dose</a:t>
            </a:r>
          </a:p>
          <a:p>
            <a:r>
              <a:rPr lang="en-US" dirty="0" smtClean="0"/>
              <a:t>Fever, chills, headache, malaise ,</a:t>
            </a:r>
            <a:r>
              <a:rPr lang="en-US" dirty="0" err="1" smtClean="0"/>
              <a:t>arthralgia</a:t>
            </a:r>
            <a:r>
              <a:rPr lang="en-US" dirty="0" smtClean="0"/>
              <a:t> and </a:t>
            </a:r>
            <a:r>
              <a:rPr lang="en-US" dirty="0" err="1" smtClean="0"/>
              <a:t>myalgia</a:t>
            </a:r>
            <a:r>
              <a:rPr lang="en-US" dirty="0" smtClean="0"/>
              <a:t> and may be exacerbation of skin or mucous membrane lesions</a:t>
            </a:r>
          </a:p>
          <a:p>
            <a:r>
              <a:rPr lang="en-US" dirty="0" smtClean="0"/>
              <a:t>It is more common in early and </a:t>
            </a:r>
            <a:r>
              <a:rPr lang="en-US" dirty="0" err="1" smtClean="0"/>
              <a:t>seropositive</a:t>
            </a:r>
            <a:r>
              <a:rPr lang="en-US" dirty="0" smtClean="0"/>
              <a:t> syphilis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Congenital syphilis-Early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Hepatomegally</a:t>
            </a:r>
            <a:r>
              <a:rPr lang="en-US" dirty="0" smtClean="0"/>
              <a:t> most common findings and may associated with </a:t>
            </a:r>
            <a:r>
              <a:rPr lang="en-US" dirty="0" err="1" smtClean="0"/>
              <a:t>spleenomegally</a:t>
            </a:r>
            <a:endParaRPr lang="en-US" dirty="0" smtClean="0"/>
          </a:p>
          <a:p>
            <a:r>
              <a:rPr lang="en-US" dirty="0" smtClean="0"/>
              <a:t>Jaundice ,may or may not present</a:t>
            </a:r>
          </a:p>
          <a:p>
            <a:r>
              <a:rPr lang="en-US" dirty="0" smtClean="0"/>
              <a:t>Rhinitis, one of the first </a:t>
            </a:r>
            <a:r>
              <a:rPr lang="en-US" dirty="0" err="1" smtClean="0"/>
              <a:t>cilinical</a:t>
            </a:r>
            <a:r>
              <a:rPr lang="en-US" dirty="0" smtClean="0"/>
              <a:t> presentation</a:t>
            </a:r>
          </a:p>
          <a:p>
            <a:r>
              <a:rPr lang="en-US" dirty="0" smtClean="0"/>
              <a:t>Generalized non-tender </a:t>
            </a:r>
            <a:r>
              <a:rPr lang="en-US" dirty="0" err="1" smtClean="0"/>
              <a:t>lymphadenopathy</a:t>
            </a:r>
            <a:r>
              <a:rPr lang="en-US" dirty="0" smtClean="0"/>
              <a:t>-common finding</a:t>
            </a:r>
          </a:p>
          <a:p>
            <a:r>
              <a:rPr lang="en-US" dirty="0" err="1" smtClean="0"/>
              <a:t>Maculopapullar</a:t>
            </a:r>
            <a:r>
              <a:rPr lang="en-US" dirty="0" smtClean="0"/>
              <a:t> skin rash appears 2 weeks after rhinitis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Congenital syphilis-late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Skin and mucous membrane </a:t>
            </a:r>
            <a:r>
              <a:rPr lang="en-US" dirty="0" err="1" smtClean="0"/>
              <a:t>gumma</a:t>
            </a:r>
            <a:endParaRPr lang="en-US" dirty="0" smtClean="0"/>
          </a:p>
          <a:p>
            <a:r>
              <a:rPr lang="en-US" dirty="0" smtClean="0"/>
              <a:t>Facial changes: </a:t>
            </a:r>
            <a:r>
              <a:rPr lang="en-US" dirty="0" err="1" smtClean="0"/>
              <a:t>fronta</a:t>
            </a:r>
            <a:r>
              <a:rPr lang="en-US" dirty="0" smtClean="0"/>
              <a:t> bossing, saddle </a:t>
            </a:r>
            <a:r>
              <a:rPr lang="en-US" dirty="0" err="1" smtClean="0"/>
              <a:t>nose,prominent</a:t>
            </a:r>
            <a:r>
              <a:rPr lang="en-US" dirty="0" smtClean="0"/>
              <a:t> maxilla</a:t>
            </a:r>
          </a:p>
          <a:p>
            <a:r>
              <a:rPr lang="en-US" dirty="0" smtClean="0"/>
              <a:t>Anterior bowing of shin (saber shin)</a:t>
            </a:r>
          </a:p>
          <a:p>
            <a:r>
              <a:rPr lang="en-US" dirty="0" err="1" smtClean="0"/>
              <a:t>Huchinson</a:t>
            </a:r>
            <a:r>
              <a:rPr lang="en-US" dirty="0" smtClean="0"/>
              <a:t> teeth-</a:t>
            </a:r>
            <a:r>
              <a:rPr lang="en-US" dirty="0" err="1" smtClean="0"/>
              <a:t>hypoplastic</a:t>
            </a:r>
            <a:r>
              <a:rPr lang="en-US" dirty="0" smtClean="0"/>
              <a:t> notched permanent teeth(upper central incisors)</a:t>
            </a:r>
          </a:p>
          <a:p>
            <a:r>
              <a:rPr lang="en-US" dirty="0" smtClean="0"/>
              <a:t>Nerve palsies , </a:t>
            </a:r>
            <a:r>
              <a:rPr lang="en-US" dirty="0" err="1" smtClean="0"/>
              <a:t>Sensorineural</a:t>
            </a:r>
            <a:r>
              <a:rPr lang="en-US" dirty="0" smtClean="0"/>
              <a:t> hearing loss and changes in vision</a:t>
            </a:r>
          </a:p>
          <a:p>
            <a:r>
              <a:rPr lang="en-US" dirty="0" smtClean="0"/>
              <a:t>Eye involvement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2390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Saddle nose and frontal bossing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cong 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928802"/>
            <a:ext cx="3857652" cy="428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Hutchinson teeth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ht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785926"/>
            <a:ext cx="5429288" cy="43577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Snuffle nose-rhinitis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cong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5" y="1857364"/>
            <a:ext cx="3900515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Saber shin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ss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714488"/>
            <a:ext cx="5214974" cy="39290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Non-</a:t>
            </a:r>
            <a:r>
              <a:rPr lang="en-US" dirty="0" err="1" smtClean="0">
                <a:solidFill>
                  <a:schemeClr val="tx2"/>
                </a:solidFill>
              </a:rPr>
              <a:t>gonococcal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urethritis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common sexually transmitted disease</a:t>
            </a:r>
          </a:p>
          <a:p>
            <a:r>
              <a:rPr lang="en-US" dirty="0" smtClean="0"/>
              <a:t>Caused </a:t>
            </a:r>
            <a:r>
              <a:rPr lang="en-US" dirty="0" err="1" smtClean="0"/>
              <a:t>by:Chlamidia</a:t>
            </a:r>
            <a:r>
              <a:rPr lang="en-US" dirty="0" smtClean="0"/>
              <a:t> </a:t>
            </a:r>
            <a:r>
              <a:rPr lang="en-US" dirty="0" err="1" smtClean="0"/>
              <a:t>trochomatis</a:t>
            </a:r>
            <a:r>
              <a:rPr lang="en-US" dirty="0" smtClean="0"/>
              <a:t> (Mostly),</a:t>
            </a:r>
            <a:r>
              <a:rPr lang="en-US" dirty="0" err="1" smtClean="0"/>
              <a:t>ureaplasma</a:t>
            </a:r>
            <a:r>
              <a:rPr lang="en-US" dirty="0" smtClean="0"/>
              <a:t> </a:t>
            </a:r>
            <a:r>
              <a:rPr lang="en-US" dirty="0" err="1" smtClean="0"/>
              <a:t>urealyticum,Trichomonas</a:t>
            </a:r>
            <a:r>
              <a:rPr lang="en-US" dirty="0" smtClean="0"/>
              <a:t> </a:t>
            </a:r>
            <a:r>
              <a:rPr lang="en-US" dirty="0" err="1" smtClean="0"/>
              <a:t>vginalis</a:t>
            </a:r>
            <a:r>
              <a:rPr lang="en-US" dirty="0" smtClean="0"/>
              <a:t> and rarely by others</a:t>
            </a:r>
          </a:p>
          <a:p>
            <a:r>
              <a:rPr lang="en-US" dirty="0" smtClean="0"/>
              <a:t>Incubation period 1-2 weeks</a:t>
            </a:r>
          </a:p>
          <a:p>
            <a:r>
              <a:rPr lang="en-US" dirty="0" smtClean="0"/>
              <a:t>Clinical </a:t>
            </a:r>
            <a:r>
              <a:rPr lang="en-US" dirty="0" smtClean="0"/>
              <a:t>presentations</a:t>
            </a:r>
            <a:r>
              <a:rPr lang="en-US" dirty="0" smtClean="0"/>
              <a:t>: </a:t>
            </a:r>
            <a:r>
              <a:rPr lang="en-US" dirty="0" smtClean="0"/>
              <a:t>watery </a:t>
            </a:r>
            <a:r>
              <a:rPr lang="en-US" dirty="0" smtClean="0"/>
              <a:t>,</a:t>
            </a:r>
            <a:r>
              <a:rPr lang="en-US" dirty="0" err="1" smtClean="0"/>
              <a:t>mucoid</a:t>
            </a:r>
            <a:r>
              <a:rPr lang="en-US" dirty="0" smtClean="0"/>
              <a:t> or </a:t>
            </a:r>
            <a:r>
              <a:rPr lang="en-US" dirty="0" err="1" smtClean="0"/>
              <a:t>mucopurelent</a:t>
            </a:r>
            <a:r>
              <a:rPr lang="en-US" dirty="0" smtClean="0"/>
              <a:t> </a:t>
            </a:r>
            <a:r>
              <a:rPr lang="en-US" dirty="0" smtClean="0"/>
              <a:t>urethral discharge and </a:t>
            </a:r>
            <a:r>
              <a:rPr lang="en-US" dirty="0" err="1" smtClean="0"/>
              <a:t>dysuria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Treatment of congenital syphilis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Infants up to 4week of age Aqueous crystalline penicillin G, 50,000 units/kg per dose IV every 12 hours in the first 7 days of life. After 7 days of life, 50,000units/kg per dose every 8 hours for 10-14 days. Alternatively procaine penicillin G 50,000 units/kg/day IM for 10-14 days</a:t>
            </a:r>
          </a:p>
          <a:p>
            <a:r>
              <a:rPr lang="en-US" dirty="0" smtClean="0"/>
              <a:t>Infants older than 4weeks and older children: Aqueous penicillin G 50,000 units/kg per dose every 6 hours IV for 10-14 days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>
                <a:solidFill>
                  <a:schemeClr val="tx2"/>
                </a:solidFill>
              </a:rPr>
              <a:t>Chancroid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Caused by </a:t>
            </a:r>
            <a:r>
              <a:rPr lang="en-US" dirty="0" err="1" smtClean="0"/>
              <a:t>Haemophilus</a:t>
            </a:r>
            <a:r>
              <a:rPr lang="en-US" dirty="0" smtClean="0"/>
              <a:t> </a:t>
            </a:r>
            <a:r>
              <a:rPr lang="en-US" dirty="0" err="1" smtClean="0"/>
              <a:t>ducreyi</a:t>
            </a:r>
            <a:r>
              <a:rPr lang="en-US" dirty="0" smtClean="0"/>
              <a:t>-Gram  negative bacteria</a:t>
            </a:r>
          </a:p>
          <a:p>
            <a:r>
              <a:rPr lang="en-US" dirty="0" smtClean="0"/>
              <a:t>Uncommon sexually transmitted disease with genital ulcers, most prevalent in developing countries</a:t>
            </a:r>
          </a:p>
          <a:p>
            <a:r>
              <a:rPr lang="en-US" dirty="0" smtClean="0"/>
              <a:t>Incubation period: 3-7 days</a:t>
            </a:r>
          </a:p>
          <a:p>
            <a:r>
              <a:rPr lang="en-US" dirty="0" smtClean="0"/>
              <a:t>Characterized by mostly painful genital ulcers ,often multiple with </a:t>
            </a:r>
            <a:r>
              <a:rPr lang="en-US" dirty="0" err="1" smtClean="0"/>
              <a:t>tender,painful</a:t>
            </a:r>
            <a:r>
              <a:rPr lang="en-US" dirty="0" smtClean="0"/>
              <a:t> </a:t>
            </a:r>
            <a:r>
              <a:rPr lang="en-US" dirty="0" err="1" smtClean="0"/>
              <a:t>lymphadenopathy</a:t>
            </a:r>
            <a:r>
              <a:rPr lang="en-US" dirty="0" smtClean="0"/>
              <a:t> mostly unilateral (</a:t>
            </a:r>
            <a:r>
              <a:rPr lang="en-US" dirty="0" err="1" smtClean="0"/>
              <a:t>bobbo</a:t>
            </a:r>
            <a:r>
              <a:rPr lang="en-US" dirty="0" smtClean="0"/>
              <a:t> 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solidFill>
                  <a:schemeClr val="tx2"/>
                </a:solidFill>
              </a:rPr>
              <a:t>Chancroid</a:t>
            </a:r>
            <a:r>
              <a:rPr lang="en-US" sz="4000" dirty="0" smtClean="0">
                <a:solidFill>
                  <a:schemeClr val="tx2"/>
                </a:solidFill>
              </a:rPr>
              <a:t> presentations 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venereal-ulc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8225" y="2132806"/>
            <a:ext cx="6076950" cy="3800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Painful multiple ulcers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chancroid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0314" y="1928802"/>
            <a:ext cx="5304802" cy="428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72390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Bubo-Painful ,</a:t>
            </a:r>
            <a:r>
              <a:rPr lang="en-US" sz="4000" dirty="0" err="1" smtClean="0">
                <a:solidFill>
                  <a:schemeClr val="tx2"/>
                </a:solidFill>
              </a:rPr>
              <a:t>inflammed</a:t>
            </a:r>
            <a:r>
              <a:rPr lang="en-US" sz="4000" dirty="0" smtClean="0">
                <a:solidFill>
                  <a:schemeClr val="tx2"/>
                </a:solidFill>
              </a:rPr>
              <a:t> lymph node 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chan-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714488"/>
            <a:ext cx="6643734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Diagnosis of </a:t>
            </a:r>
            <a:r>
              <a:rPr lang="en-US" dirty="0" err="1" smtClean="0">
                <a:solidFill>
                  <a:schemeClr val="tx2"/>
                </a:solidFill>
              </a:rPr>
              <a:t>Chancroid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Smear with Gram stain</a:t>
            </a:r>
          </a:p>
          <a:p>
            <a:r>
              <a:rPr lang="en-US" dirty="0" smtClean="0"/>
              <a:t>Culture</a:t>
            </a:r>
          </a:p>
          <a:p>
            <a:r>
              <a:rPr lang="en-US" dirty="0" err="1" smtClean="0"/>
              <a:t>Laboratoty</a:t>
            </a:r>
            <a:r>
              <a:rPr lang="en-US" dirty="0" smtClean="0"/>
              <a:t> tests to rule out other ulcerative sexually transmitted diseases like syphilis and herpes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Gram stain-School of fish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chan-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2071678"/>
            <a:ext cx="5980875" cy="44798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Treatment of </a:t>
            </a:r>
            <a:r>
              <a:rPr lang="en-US" sz="4000" dirty="0" err="1" smtClean="0">
                <a:solidFill>
                  <a:schemeClr val="tx2"/>
                </a:solidFill>
              </a:rPr>
              <a:t>chancroid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Azithromycin</a:t>
            </a:r>
            <a:r>
              <a:rPr lang="en-US" dirty="0" smtClean="0"/>
              <a:t> 1g orally single dose or</a:t>
            </a:r>
          </a:p>
          <a:p>
            <a:r>
              <a:rPr lang="en-US" dirty="0" err="1" smtClean="0"/>
              <a:t>Ceftriaxone</a:t>
            </a:r>
            <a:r>
              <a:rPr lang="en-US" dirty="0" smtClean="0"/>
              <a:t> 250mg IM single dose or</a:t>
            </a:r>
          </a:p>
          <a:p>
            <a:r>
              <a:rPr lang="en-US" dirty="0" smtClean="0"/>
              <a:t>Ciprofloxacin 500mg orally twice daily for three days or</a:t>
            </a:r>
          </a:p>
          <a:p>
            <a:r>
              <a:rPr lang="en-US" dirty="0" smtClean="0"/>
              <a:t>Erythromycin 500mg orally </a:t>
            </a:r>
            <a:r>
              <a:rPr lang="en-US" dirty="0" err="1" smtClean="0"/>
              <a:t>t.i.d</a:t>
            </a:r>
            <a:r>
              <a:rPr lang="en-US" dirty="0" smtClean="0"/>
              <a:t> </a:t>
            </a:r>
            <a:r>
              <a:rPr lang="en-US" dirty="0" err="1" smtClean="0"/>
              <a:t>fot</a:t>
            </a:r>
            <a:r>
              <a:rPr lang="en-US" dirty="0" smtClean="0"/>
              <a:t> 7 days</a:t>
            </a:r>
          </a:p>
          <a:p>
            <a:r>
              <a:rPr lang="en-US" dirty="0" smtClean="0"/>
              <a:t>Partner must be treated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Skin manifestations of AIDS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Kaposi`s sarcoma</a:t>
            </a:r>
          </a:p>
          <a:p>
            <a:r>
              <a:rPr lang="en-US" dirty="0" smtClean="0"/>
              <a:t>Hairy </a:t>
            </a:r>
            <a:r>
              <a:rPr lang="en-US" dirty="0" err="1" smtClean="0"/>
              <a:t>leukoplakia</a:t>
            </a:r>
            <a:endParaRPr lang="en-US" dirty="0" smtClean="0"/>
          </a:p>
          <a:p>
            <a:r>
              <a:rPr lang="en-US" dirty="0" err="1" smtClean="0"/>
              <a:t>Eosinophilic</a:t>
            </a:r>
            <a:r>
              <a:rPr lang="en-US" dirty="0" smtClean="0"/>
              <a:t> </a:t>
            </a:r>
            <a:r>
              <a:rPr lang="en-US" dirty="0" err="1" smtClean="0"/>
              <a:t>folliculitis</a:t>
            </a:r>
            <a:r>
              <a:rPr lang="en-US" dirty="0" smtClean="0"/>
              <a:t> of AIDS</a:t>
            </a:r>
          </a:p>
          <a:p>
            <a:r>
              <a:rPr lang="en-US" dirty="0" smtClean="0"/>
              <a:t>Proximal </a:t>
            </a:r>
            <a:r>
              <a:rPr lang="en-US" dirty="0" err="1" smtClean="0"/>
              <a:t>onychomycosis</a:t>
            </a:r>
            <a:endParaRPr lang="en-US" dirty="0" smtClean="0"/>
          </a:p>
          <a:p>
            <a:r>
              <a:rPr lang="en-US" dirty="0" smtClean="0"/>
              <a:t>Severe </a:t>
            </a:r>
            <a:r>
              <a:rPr lang="en-US" dirty="0" err="1" smtClean="0"/>
              <a:t>seborrheic</a:t>
            </a:r>
            <a:r>
              <a:rPr lang="en-US" dirty="0" smtClean="0"/>
              <a:t> dermatitis</a:t>
            </a:r>
          </a:p>
          <a:p>
            <a:r>
              <a:rPr lang="en-US" dirty="0" smtClean="0"/>
              <a:t>Opportunistic infections </a:t>
            </a:r>
          </a:p>
          <a:p>
            <a:r>
              <a:rPr lang="en-US" dirty="0" smtClean="0"/>
              <a:t>Severe bacterial ,viral and fungal infections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Kaposi`s sarcoma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ks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1805" y="2000240"/>
            <a:ext cx="5987185" cy="4000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Non-</a:t>
            </a:r>
            <a:r>
              <a:rPr lang="en-US" sz="3600" dirty="0" err="1" smtClean="0">
                <a:solidFill>
                  <a:schemeClr val="tx2"/>
                </a:solidFill>
              </a:rPr>
              <a:t>gonococcal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urethritis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Diagnosis: Clinical presentations, Urethral discharge smear, urine </a:t>
            </a:r>
            <a:r>
              <a:rPr lang="en-US" sz="3200" dirty="0" err="1" smtClean="0"/>
              <a:t>analysis,PCR</a:t>
            </a:r>
            <a:endParaRPr lang="en-US" sz="3200" dirty="0" smtClean="0"/>
          </a:p>
          <a:p>
            <a:r>
              <a:rPr lang="en-US" sz="3200" dirty="0" smtClean="0"/>
              <a:t>Treatment: </a:t>
            </a:r>
            <a:r>
              <a:rPr lang="en-US" sz="3200" dirty="0" err="1" smtClean="0"/>
              <a:t>Doxycycline</a:t>
            </a:r>
            <a:r>
              <a:rPr lang="en-US" sz="3200" dirty="0" smtClean="0"/>
              <a:t> 100mg twice </a:t>
            </a:r>
            <a:r>
              <a:rPr lang="en-US" sz="3200" dirty="0" err="1" smtClean="0"/>
              <a:t>dailly</a:t>
            </a:r>
            <a:r>
              <a:rPr lang="en-US" sz="3200" dirty="0" smtClean="0"/>
              <a:t> for 1-2 weeks</a:t>
            </a:r>
          </a:p>
          <a:p>
            <a:r>
              <a:rPr lang="en-US" sz="3200" dirty="0" smtClean="0"/>
              <a:t>Partner should be treated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Hairy </a:t>
            </a:r>
            <a:r>
              <a:rPr lang="en-US" sz="4400" dirty="0" err="1" smtClean="0">
                <a:solidFill>
                  <a:schemeClr val="tx2"/>
                </a:solidFill>
              </a:rPr>
              <a:t>leukoplakia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ohl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857364"/>
            <a:ext cx="5643602" cy="39290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7239000" cy="1143000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solidFill>
                  <a:schemeClr val="tx2"/>
                </a:solidFill>
              </a:rPr>
              <a:t>Eosinophilic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folliculitis</a:t>
            </a:r>
            <a:r>
              <a:rPr lang="en-US" sz="4000" dirty="0" smtClean="0">
                <a:solidFill>
                  <a:schemeClr val="tx2"/>
                </a:solidFill>
              </a:rPr>
              <a:t> of AIDS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ef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857364"/>
            <a:ext cx="5876745" cy="42902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Proximal </a:t>
            </a:r>
            <a:r>
              <a:rPr lang="en-US" sz="4000" dirty="0" err="1" smtClean="0">
                <a:solidFill>
                  <a:schemeClr val="tx2"/>
                </a:solidFill>
              </a:rPr>
              <a:t>onychomycosis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pa-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643050"/>
            <a:ext cx="5929354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Severe </a:t>
            </a:r>
            <a:r>
              <a:rPr lang="en-US" sz="3600" dirty="0" err="1" smtClean="0">
                <a:solidFill>
                  <a:schemeClr val="tx2"/>
                </a:solidFill>
              </a:rPr>
              <a:t>seborrheic</a:t>
            </a:r>
            <a:r>
              <a:rPr lang="en-US" sz="3600" dirty="0" smtClean="0">
                <a:solidFill>
                  <a:schemeClr val="tx2"/>
                </a:solidFill>
              </a:rPr>
              <a:t> dermatitis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sd-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7679" y="1928802"/>
            <a:ext cx="6441131" cy="428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Bacillary </a:t>
            </a:r>
            <a:r>
              <a:rPr lang="en-US" sz="2800" dirty="0" err="1" smtClean="0">
                <a:solidFill>
                  <a:schemeClr val="tx2"/>
                </a:solidFill>
              </a:rPr>
              <a:t>angiomatosis-Opptunistic</a:t>
            </a:r>
            <a:r>
              <a:rPr lang="en-US" sz="2800" dirty="0" smtClean="0">
                <a:solidFill>
                  <a:schemeClr val="tx2"/>
                </a:solidFill>
              </a:rPr>
              <a:t> infection (</a:t>
            </a:r>
            <a:r>
              <a:rPr lang="en-US" sz="2800" dirty="0" err="1" smtClean="0">
                <a:solidFill>
                  <a:schemeClr val="tx2"/>
                </a:solidFill>
              </a:rPr>
              <a:t>Bartonella</a:t>
            </a:r>
            <a:r>
              <a:rPr lang="en-US" sz="4000" dirty="0" smtClean="0">
                <a:solidFill>
                  <a:schemeClr val="tx2"/>
                </a:solidFill>
              </a:rPr>
              <a:t>)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wq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2000240"/>
            <a:ext cx="5838017" cy="44350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chemeClr val="bg2"/>
                </a:solidFill>
              </a:rPr>
              <a:t>Thank You</a:t>
            </a:r>
            <a:endParaRPr lang="en-US" sz="6600" dirty="0">
              <a:solidFill>
                <a:schemeClr val="bg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7239000" cy="1143000"/>
          </a:xfrm>
        </p:spPr>
        <p:txBody>
          <a:bodyPr>
            <a:noAutofit/>
          </a:bodyPr>
          <a:lstStyle/>
          <a:p>
            <a:r>
              <a:rPr lang="en-US" sz="4400" dirty="0" err="1" smtClean="0">
                <a:solidFill>
                  <a:schemeClr val="tx2"/>
                </a:solidFill>
              </a:rPr>
              <a:t>Gonococal</a:t>
            </a:r>
            <a:r>
              <a:rPr lang="en-US" sz="4400" dirty="0" smtClean="0">
                <a:solidFill>
                  <a:schemeClr val="tx2"/>
                </a:solidFill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</a:rPr>
              <a:t>urethritis</a:t>
            </a:r>
            <a:r>
              <a:rPr lang="en-US" sz="4400" dirty="0" smtClean="0">
                <a:solidFill>
                  <a:schemeClr val="tx2"/>
                </a:solidFill>
              </a:rPr>
              <a:t> (Gonorrhea)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Cause : </a:t>
            </a:r>
            <a:r>
              <a:rPr lang="en-US" dirty="0" err="1" smtClean="0"/>
              <a:t>Neisseria</a:t>
            </a:r>
            <a:r>
              <a:rPr lang="en-US" dirty="0" smtClean="0"/>
              <a:t> gonorrhea (Gram-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diplococci</a:t>
            </a:r>
            <a:r>
              <a:rPr lang="en-US" dirty="0" smtClean="0"/>
              <a:t>)</a:t>
            </a:r>
          </a:p>
          <a:p>
            <a:r>
              <a:rPr lang="en-US" dirty="0" smtClean="0"/>
              <a:t>Second most common STD</a:t>
            </a:r>
          </a:p>
          <a:p>
            <a:r>
              <a:rPr lang="en-US" dirty="0" smtClean="0"/>
              <a:t>Incubation period:3-5 days</a:t>
            </a:r>
          </a:p>
          <a:p>
            <a:r>
              <a:rPr lang="en-US" dirty="0" smtClean="0"/>
              <a:t>Clinical </a:t>
            </a:r>
            <a:r>
              <a:rPr lang="en-US" dirty="0" err="1" smtClean="0"/>
              <a:t>presentations:It</a:t>
            </a:r>
            <a:r>
              <a:rPr lang="en-US" dirty="0" smtClean="0"/>
              <a:t> can present as </a:t>
            </a:r>
            <a:r>
              <a:rPr lang="en-US" dirty="0" err="1" smtClean="0"/>
              <a:t>urethritis,cervicitis</a:t>
            </a:r>
            <a:r>
              <a:rPr lang="en-US" dirty="0" smtClean="0"/>
              <a:t>, </a:t>
            </a:r>
            <a:r>
              <a:rPr lang="en-US" dirty="0" err="1" smtClean="0"/>
              <a:t>proctatitis,pharengitis</a:t>
            </a:r>
            <a:r>
              <a:rPr lang="en-US" dirty="0" smtClean="0"/>
              <a:t> and </a:t>
            </a:r>
            <a:r>
              <a:rPr lang="en-US" dirty="0" err="1" smtClean="0"/>
              <a:t>congunctivitis</a:t>
            </a:r>
            <a:r>
              <a:rPr lang="en-US" dirty="0" smtClean="0"/>
              <a:t> in newborns because </a:t>
            </a:r>
            <a:r>
              <a:rPr lang="en-US" dirty="0" err="1" smtClean="0"/>
              <a:t>Neisseria</a:t>
            </a:r>
            <a:r>
              <a:rPr lang="en-US" dirty="0" smtClean="0"/>
              <a:t> gonorrhea affects the columnar epithelium</a:t>
            </a:r>
          </a:p>
          <a:p>
            <a:r>
              <a:rPr lang="en-US" dirty="0" smtClean="0"/>
              <a:t>Men usually present with heavy purulent (pussy) discharge and </a:t>
            </a:r>
            <a:r>
              <a:rPr lang="en-US" dirty="0" err="1" smtClean="0"/>
              <a:t>dysurea</a:t>
            </a:r>
            <a:r>
              <a:rPr lang="en-US" dirty="0" smtClean="0"/>
              <a:t> . In women as </a:t>
            </a:r>
            <a:r>
              <a:rPr lang="en-US" dirty="0" err="1" smtClean="0"/>
              <a:t>cervicitis</a:t>
            </a:r>
            <a:endParaRPr lang="en-US" dirty="0" smtClean="0"/>
          </a:p>
          <a:p>
            <a:r>
              <a:rPr lang="en-US" dirty="0" smtClean="0"/>
              <a:t>In women 50% of cases are asymptomatic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Gonorrhea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Diagnosis: clinical, urethral discharge smear and culture for antibiotic sensitivity</a:t>
            </a:r>
          </a:p>
          <a:p>
            <a:r>
              <a:rPr lang="en-US" dirty="0" err="1" smtClean="0"/>
              <a:t>Treatment:Single</a:t>
            </a:r>
            <a:r>
              <a:rPr lang="en-US" dirty="0" smtClean="0"/>
              <a:t> dose of </a:t>
            </a:r>
            <a:r>
              <a:rPr lang="en-US" dirty="0" err="1" smtClean="0"/>
              <a:t>ceftriaxone</a:t>
            </a:r>
            <a:r>
              <a:rPr lang="en-US" dirty="0" smtClean="0"/>
              <a:t> 250mg IM and </a:t>
            </a:r>
            <a:r>
              <a:rPr lang="en-US" dirty="0" err="1" smtClean="0"/>
              <a:t>Doxycycline</a:t>
            </a:r>
            <a:r>
              <a:rPr lang="en-US" dirty="0" smtClean="0"/>
              <a:t> 100g orally twice daily for 2 </a:t>
            </a:r>
            <a:r>
              <a:rPr lang="en-US" dirty="0" err="1" smtClean="0"/>
              <a:t>weeks,alternative</a:t>
            </a:r>
            <a:r>
              <a:rPr lang="en-US" dirty="0" smtClean="0"/>
              <a:t> therapeutic agents also present for some cases</a:t>
            </a:r>
          </a:p>
          <a:p>
            <a:r>
              <a:rPr lang="en-US" dirty="0" err="1" smtClean="0"/>
              <a:t>Complications,epidedimitis</a:t>
            </a:r>
            <a:r>
              <a:rPr lang="en-US" dirty="0" smtClean="0"/>
              <a:t>, </a:t>
            </a:r>
            <a:r>
              <a:rPr lang="en-US" dirty="0" err="1" smtClean="0"/>
              <a:t>orchitis,proststitis</a:t>
            </a:r>
            <a:r>
              <a:rPr lang="en-US" dirty="0" smtClean="0"/>
              <a:t> in men .</a:t>
            </a:r>
            <a:r>
              <a:rPr lang="en-US" dirty="0" err="1" smtClean="0"/>
              <a:t>Salpingitis</a:t>
            </a:r>
            <a:r>
              <a:rPr lang="en-US" dirty="0" smtClean="0"/>
              <a:t> and PID in females, infertility and </a:t>
            </a:r>
            <a:r>
              <a:rPr lang="en-US" dirty="0" err="1" smtClean="0"/>
              <a:t>gonociccimia</a:t>
            </a:r>
            <a:r>
              <a:rPr lang="en-US" dirty="0" smtClean="0"/>
              <a:t>( Arthritis dermatitis syndrome)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GC-disc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571612"/>
            <a:ext cx="5887126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1199</TotalTime>
  <Words>1274</Words>
  <Application>Microsoft Office PowerPoint</Application>
  <PresentationFormat>On-screen Show (4:3)</PresentationFormat>
  <Paragraphs>188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Opulent</vt:lpstr>
      <vt:lpstr>Sexually Transmitted Diseases</vt:lpstr>
      <vt:lpstr>Risk factors for STDs</vt:lpstr>
      <vt:lpstr>Causes of STDs</vt:lpstr>
      <vt:lpstr>Scope</vt:lpstr>
      <vt:lpstr>Non-gonococcal urethritis </vt:lpstr>
      <vt:lpstr>Non-gonococcal urethritis</vt:lpstr>
      <vt:lpstr>Gonococal urethritis (Gonorrhea)</vt:lpstr>
      <vt:lpstr>Gonorrhea</vt:lpstr>
      <vt:lpstr>Slide 9</vt:lpstr>
      <vt:lpstr>Slide 10</vt:lpstr>
      <vt:lpstr>Slide 11</vt:lpstr>
      <vt:lpstr>Ophthalmia neonatorum</vt:lpstr>
      <vt:lpstr>Slide 13</vt:lpstr>
      <vt:lpstr>Slide 14</vt:lpstr>
      <vt:lpstr>Slide 15</vt:lpstr>
      <vt:lpstr>syphilis</vt:lpstr>
      <vt:lpstr>Slide 17</vt:lpstr>
      <vt:lpstr>Treponema pallidum-Spirochaete </vt:lpstr>
      <vt:lpstr>Slide 19</vt:lpstr>
      <vt:lpstr>Stages and classifications</vt:lpstr>
      <vt:lpstr>Primary syphilis</vt:lpstr>
      <vt:lpstr>Chancre</vt:lpstr>
      <vt:lpstr>Chancre-extragenital</vt:lpstr>
      <vt:lpstr>Chancre -perianal</vt:lpstr>
      <vt:lpstr>Secondary syphilis</vt:lpstr>
      <vt:lpstr>Skin rash:symmetrical, asymptomatic</vt:lpstr>
      <vt:lpstr>Skin rash:papullosquamous </vt:lpstr>
      <vt:lpstr>Skin rash:involving the palms and soles</vt:lpstr>
      <vt:lpstr>Condylomata lata-very infectious </vt:lpstr>
      <vt:lpstr>Mucous patches-Oral mucisa</vt:lpstr>
      <vt:lpstr>Oral mucous patches-tongue</vt:lpstr>
      <vt:lpstr>Moth eaten alopecia</vt:lpstr>
      <vt:lpstr>Moth eaten hair</vt:lpstr>
      <vt:lpstr>Latent  syphilis</vt:lpstr>
      <vt:lpstr>Tertiary syphilis</vt:lpstr>
      <vt:lpstr>Gumma –tertiary syphilis</vt:lpstr>
      <vt:lpstr>Argyll Robbertson pupils -Neurosyphilis</vt:lpstr>
      <vt:lpstr>diagnosis</vt:lpstr>
      <vt:lpstr>Other serological tests for syphilis  </vt:lpstr>
      <vt:lpstr>Treatment: -primary,secondary and early latent sphilis</vt:lpstr>
      <vt:lpstr>Treatment –Late latent </vt:lpstr>
      <vt:lpstr>Neurosyphiolis</vt:lpstr>
      <vt:lpstr>Jarish-Herxheimer Reaction</vt:lpstr>
      <vt:lpstr>Congenital syphilis-Early</vt:lpstr>
      <vt:lpstr>Congenital syphilis-late</vt:lpstr>
      <vt:lpstr>Saddle nose and frontal bossing</vt:lpstr>
      <vt:lpstr>Hutchinson teeth</vt:lpstr>
      <vt:lpstr>Snuffle nose-rhinitis</vt:lpstr>
      <vt:lpstr>Saber shin</vt:lpstr>
      <vt:lpstr>Treatment of congenital syphilis</vt:lpstr>
      <vt:lpstr>Chancroid</vt:lpstr>
      <vt:lpstr>Chancroid presentations </vt:lpstr>
      <vt:lpstr>Painful multiple ulcers</vt:lpstr>
      <vt:lpstr>Bubo-Painful ,inflammed lymph node </vt:lpstr>
      <vt:lpstr>Diagnosis of Chancroid</vt:lpstr>
      <vt:lpstr>Gram stain-School of fish</vt:lpstr>
      <vt:lpstr>Treatment of chancroid </vt:lpstr>
      <vt:lpstr>Skin manifestations of AIDS</vt:lpstr>
      <vt:lpstr>Kaposi`s sarcoma</vt:lpstr>
      <vt:lpstr>Hairy leukoplakia</vt:lpstr>
      <vt:lpstr>Eosinophilic folliculitis of AIDS</vt:lpstr>
      <vt:lpstr>Proximal onychomycosis</vt:lpstr>
      <vt:lpstr>Severe seborrheic dermatitis</vt:lpstr>
      <vt:lpstr>Bacillary angiomatosis-Opptunistic infection (Bartonella)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Sexually Transmitted Diseases</dc:title>
  <dc:creator>User</dc:creator>
  <cp:lastModifiedBy>User</cp:lastModifiedBy>
  <cp:revision>60</cp:revision>
  <dcterms:created xsi:type="dcterms:W3CDTF">2020-03-18T18:16:23Z</dcterms:created>
  <dcterms:modified xsi:type="dcterms:W3CDTF">2020-04-14T22:07:04Z</dcterms:modified>
</cp:coreProperties>
</file>