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75" r:id="rId5"/>
    <p:sldId id="276" r:id="rId6"/>
    <p:sldId id="277" r:id="rId7"/>
    <p:sldId id="279" r:id="rId8"/>
    <p:sldId id="278" r:id="rId9"/>
    <p:sldId id="280" r:id="rId10"/>
    <p:sldId id="281" r:id="rId11"/>
    <p:sldId id="282" r:id="rId12"/>
    <p:sldId id="315" r:id="rId13"/>
    <p:sldId id="316" r:id="rId14"/>
    <p:sldId id="317" r:id="rId15"/>
    <p:sldId id="318" r:id="rId16"/>
    <p:sldId id="319" r:id="rId17"/>
    <p:sldId id="320" r:id="rId18"/>
    <p:sldId id="321" r:id="rId19"/>
    <p:sldId id="322" r:id="rId20"/>
    <p:sldId id="323" r:id="rId21"/>
    <p:sldId id="324" r:id="rId22"/>
    <p:sldId id="348" r:id="rId23"/>
    <p:sldId id="349" r:id="rId24"/>
    <p:sldId id="350" r:id="rId25"/>
    <p:sldId id="283" r:id="rId26"/>
    <p:sldId id="284" r:id="rId27"/>
    <p:sldId id="285" r:id="rId28"/>
    <p:sldId id="286" r:id="rId29"/>
    <p:sldId id="287" r:id="rId30"/>
    <p:sldId id="352" r:id="rId31"/>
    <p:sldId id="353" r:id="rId32"/>
    <p:sldId id="354" r:id="rId33"/>
    <p:sldId id="258" r:id="rId34"/>
    <p:sldId id="259" r:id="rId35"/>
    <p:sldId id="270" r:id="rId36"/>
    <p:sldId id="260" r:id="rId37"/>
    <p:sldId id="261" r:id="rId38"/>
    <p:sldId id="262" r:id="rId39"/>
    <p:sldId id="263" r:id="rId40"/>
    <p:sldId id="264" r:id="rId41"/>
    <p:sldId id="265" r:id="rId42"/>
    <p:sldId id="266" r:id="rId43"/>
    <p:sldId id="267" r:id="rId44"/>
    <p:sldId id="268" r:id="rId45"/>
    <p:sldId id="269" r:id="rId46"/>
    <p:sldId id="271" r:id="rId47"/>
    <p:sldId id="272" r:id="rId48"/>
    <p:sldId id="273" r:id="rId49"/>
    <p:sldId id="274" r:id="rId50"/>
    <p:sldId id="29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417" y="2357120"/>
            <a:ext cx="10943167" cy="1082675"/>
          </a:xfrm>
        </p:spPr>
        <p:txBody>
          <a:bodyPr/>
          <a:lstStyle/>
          <a:p>
            <a:r>
              <a:rPr lang="en-GB" altLang="en-US" sz="8000" b="1" dirty="0">
                <a:solidFill>
                  <a:schemeClr val="tx1"/>
                </a:solidFill>
                <a:effectLst>
                  <a:outerShdw blurRad="38100" dist="19050" dir="2700000" algn="tl" rotWithShape="0">
                    <a:schemeClr val="dk1">
                      <a:alpha val="40000"/>
                    </a:schemeClr>
                  </a:outerShdw>
                </a:effectLst>
              </a:rPr>
              <a:t>Encephalitits</a:t>
            </a:r>
            <a:endParaRPr lang="en-GB" altLang="en-US" sz="8000" b="1" dirty="0">
              <a:solidFill>
                <a:schemeClr val="tx1"/>
              </a:solidFill>
              <a:effectLst>
                <a:outerShdw blurRad="38100" dist="19050" dir="2700000" algn="tl" rotWithShape="0">
                  <a:schemeClr val="dk1">
                    <a:alpha val="40000"/>
                  </a:schemeClr>
                </a:outerShdw>
              </a:effectLst>
            </a:endParaRPr>
          </a:p>
        </p:txBody>
      </p:sp>
      <p:sp>
        <p:nvSpPr>
          <p:cNvPr id="3" name="Subtitle 2"/>
          <p:cNvSpPr>
            <a:spLocks noGrp="1"/>
          </p:cNvSpPr>
          <p:nvPr>
            <p:ph type="subTitle" idx="1"/>
          </p:nvPr>
        </p:nvSpPr>
        <p:spPr>
          <a:xfrm>
            <a:off x="1242483" y="4664075"/>
            <a:ext cx="10949517" cy="1752600"/>
          </a:xfrm>
        </p:spPr>
        <p:txBody>
          <a:bodyPr/>
          <a:lstStyle/>
          <a:p>
            <a:pPr algn="r"/>
            <a:r>
              <a:rPr lang="en-GB" altLang="en-US" b="1">
                <a:solidFill>
                  <a:schemeClr val="tx1"/>
                </a:solidFill>
                <a:effectLst>
                  <a:outerShdw blurRad="38100" dist="19050" dir="2700000" algn="tl" rotWithShape="0">
                    <a:schemeClr val="dk1">
                      <a:alpha val="40000"/>
                    </a:schemeClr>
                  </a:outerShdw>
                </a:effectLst>
              </a:rPr>
              <a:t>- Presented by:</a:t>
            </a:r>
            <a:endParaRPr lang="en-GB" altLang="en-US" b="1">
              <a:solidFill>
                <a:schemeClr val="tx1"/>
              </a:solidFill>
              <a:effectLst>
                <a:outerShdw blurRad="38100" dist="19050" dir="2700000" algn="tl" rotWithShape="0">
                  <a:schemeClr val="dk1">
                    <a:alpha val="40000"/>
                  </a:schemeClr>
                </a:outerShdw>
              </a:effectLst>
            </a:endParaRPr>
          </a:p>
          <a:p>
            <a:pPr algn="r"/>
            <a:r>
              <a:rPr lang="en-GB" altLang="en-US" b="1">
                <a:solidFill>
                  <a:schemeClr val="tx1"/>
                </a:solidFill>
                <a:effectLst>
                  <a:outerShdw blurRad="38100" dist="19050" dir="2700000" algn="tl" rotWithShape="0">
                    <a:schemeClr val="dk1">
                      <a:alpha val="40000"/>
                    </a:schemeClr>
                  </a:outerShdw>
                </a:effectLst>
              </a:rPr>
              <a:t>Amal Jameel</a:t>
            </a:r>
            <a:endParaRPr lang="en-GB" altLang="en-US" b="1">
              <a:solidFill>
                <a:schemeClr val="tx1"/>
              </a:solidFill>
              <a:effectLst>
                <a:outerShdw blurRad="38100" dist="19050" dir="2700000" algn="tl" rotWithShape="0">
                  <a:schemeClr val="dk1">
                    <a:alpha val="40000"/>
                  </a:schemeClr>
                </a:outerShdw>
              </a:effectLst>
            </a:endParaRPr>
          </a:p>
        </p:txBody>
      </p:sp>
      <p:sp>
        <p:nvSpPr>
          <p:cNvPr id="4" name="Text Box 3"/>
          <p:cNvSpPr txBox="1"/>
          <p:nvPr/>
        </p:nvSpPr>
        <p:spPr>
          <a:xfrm>
            <a:off x="3929063" y="0"/>
            <a:ext cx="4333875" cy="1106805"/>
          </a:xfrm>
          <a:prstGeom prst="rect">
            <a:avLst/>
          </a:prstGeom>
          <a:noFill/>
        </p:spPr>
        <p:txBody>
          <a:bodyPr wrap="none" rtlCol="0">
            <a:spAutoFit/>
          </a:bodyPr>
          <a:p>
            <a:pPr algn="ctr"/>
            <a:r>
              <a:rPr lang="ar-JO" altLang="en-US" sz="6600" b="1">
                <a:latin typeface="Arabic Typesetting" panose="03020402040406030203" charset="0"/>
                <a:cs typeface="Arabic Typesetting" panose="03020402040406030203" charset="0"/>
              </a:rPr>
              <a:t>بِسمِ اللهِ الرّحمنِ الرّحِيم</a:t>
            </a:r>
            <a:endParaRPr lang="ar-JO" altLang="en-US" sz="6600" b="1">
              <a:latin typeface="Arabic Typesetting" panose="03020402040406030203" charset="0"/>
              <a:cs typeface="Arabic Typesetting" panose="03020402040406030203"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2875" y="80645"/>
            <a:ext cx="11959590" cy="6553835"/>
          </a:xfrm>
        </p:spPr>
        <p:txBody>
          <a:bodyPr/>
          <a:p>
            <a:pPr algn="l">
              <a:lnSpc>
                <a:spcPct val="140000"/>
              </a:lnSpc>
            </a:pPr>
            <a:r>
              <a:rPr lang="en-GB" altLang="en-US" b="1" u="sng">
                <a:sym typeface="+mn-ea"/>
              </a:rPr>
              <a:t>Management:</a:t>
            </a:r>
            <a:endParaRPr lang="en-GB" altLang="en-US" b="1" u="sng"/>
          </a:p>
          <a:p>
            <a:pPr marL="971550" lvl="1" indent="-514350" algn="l">
              <a:lnSpc>
                <a:spcPct val="140000"/>
              </a:lnSpc>
              <a:buAutoNum type="arabicPeriod"/>
            </a:pPr>
            <a:r>
              <a:rPr lang="en-GB" altLang="en-US">
                <a:sym typeface="+mn-ea"/>
              </a:rPr>
              <a:t>Supportive care, mechanical ventilation if necessary</a:t>
            </a:r>
            <a:endParaRPr lang="en-GB" altLang="en-US"/>
          </a:p>
          <a:p>
            <a:pPr marL="971550" lvl="1" indent="-514350" algn="l">
              <a:lnSpc>
                <a:spcPct val="140000"/>
              </a:lnSpc>
              <a:buAutoNum type="arabicPeriod"/>
            </a:pPr>
            <a:r>
              <a:rPr lang="en-GB" altLang="en-US">
                <a:sym typeface="+mn-ea"/>
              </a:rPr>
              <a:t>Antiviral therapy;</a:t>
            </a:r>
            <a:endParaRPr lang="en-GB" altLang="en-US"/>
          </a:p>
          <a:p>
            <a:pPr lvl="2" algn="l">
              <a:lnSpc>
                <a:spcPct val="140000"/>
              </a:lnSpc>
              <a:buFont typeface="Wingdings" panose="05000000000000000000" charset="0"/>
              <a:buChar char="ü"/>
            </a:pPr>
            <a:r>
              <a:rPr lang="en-GB" altLang="en-US">
                <a:sym typeface="+mn-ea"/>
              </a:rPr>
              <a:t>aciclovir 10 mg/kg IV 3 times daily for 2–3 weeks should be given early for all patients suspected having viral encephalitis</a:t>
            </a:r>
            <a:endParaRPr lang="en-GB" altLang="en-US"/>
          </a:p>
          <a:p>
            <a:pPr lvl="2" algn="l">
              <a:lnSpc>
                <a:spcPct val="140000"/>
              </a:lnSpc>
              <a:buFont typeface="Wingdings" panose="05000000000000000000" charset="0"/>
              <a:buChar char="ü"/>
            </a:pPr>
            <a:r>
              <a:rPr lang="en-GB" altLang="en-US">
                <a:sym typeface="+mn-ea"/>
              </a:rPr>
              <a:t>HSV encephalitis: aciclovir 10 mg/kg IV 3 times daily for 2–3 weeks</a:t>
            </a:r>
            <a:endParaRPr lang="en-GB" altLang="en-US"/>
          </a:p>
          <a:p>
            <a:pPr marL="971550" lvl="1" indent="-514350" algn="l">
              <a:lnSpc>
                <a:spcPct val="140000"/>
              </a:lnSpc>
              <a:buFont typeface="Wingdings" panose="05000000000000000000" charset="0"/>
              <a:buAutoNum type="arabicPeriod"/>
            </a:pPr>
            <a:r>
              <a:rPr lang="en-GB" altLang="en-US">
                <a:sym typeface="+mn-ea"/>
              </a:rPr>
              <a:t>Management of possible complications;</a:t>
            </a:r>
            <a:endParaRPr lang="en-GB" altLang="en-US"/>
          </a:p>
          <a:p>
            <a:pPr lvl="2" algn="l">
              <a:lnSpc>
                <a:spcPct val="140000"/>
              </a:lnSpc>
              <a:buFont typeface="Wingdings" panose="05000000000000000000" charset="0"/>
              <a:buChar char="ü"/>
            </a:pPr>
            <a:r>
              <a:rPr lang="en-GB" altLang="en-US">
                <a:sym typeface="+mn-ea"/>
              </a:rPr>
              <a:t>Seizures; require anticonvulsant therapy</a:t>
            </a:r>
            <a:endParaRPr lang="en-GB" altLang="en-US"/>
          </a:p>
          <a:p>
            <a:pPr lvl="2" algn="l">
              <a:lnSpc>
                <a:spcPct val="140000"/>
              </a:lnSpc>
              <a:buFont typeface="Wingdings" panose="05000000000000000000" charset="0"/>
              <a:buChar char="ü"/>
            </a:pPr>
            <a:r>
              <a:rPr lang="en-GB" altLang="en-US">
                <a:sym typeface="+mn-ea"/>
              </a:rPr>
              <a:t>Cerebral edema; treatment may include hyperventilation, osmotic diuresis, and steroids</a:t>
            </a:r>
            <a:endParaRPr lang="en-GB" altLang="en-U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0"/>
            <a:ext cx="12192000" cy="6858000"/>
          </a:xfrm>
        </p:spPr>
        <p:txBody>
          <a:bodyPr/>
          <a:p>
            <a:pPr marL="0" indent="0">
              <a:lnSpc>
                <a:spcPct val="150000"/>
              </a:lnSpc>
              <a:buNone/>
            </a:pPr>
            <a:r>
              <a:rPr lang="en-GB" altLang="en-US" b="1" u="sng">
                <a:solidFill>
                  <a:schemeClr val="accent1"/>
                </a:solidFill>
                <a:effectLst>
                  <a:outerShdw blurRad="38100" dist="25400" dir="5400000" algn="ctr" rotWithShape="0">
                    <a:srgbClr val="6E747A">
                      <a:alpha val="43000"/>
                    </a:srgbClr>
                  </a:outerShdw>
                </a:effectLst>
              </a:rPr>
              <a:t>1) Rabies:</a:t>
            </a:r>
            <a:endParaRPr lang="en-GB" altLang="en-US" b="1" u="sng">
              <a:solidFill>
                <a:schemeClr val="accent1"/>
              </a:solidFill>
              <a:effectLst>
                <a:outerShdw blurRad="38100" dist="25400" dir="5400000" algn="ctr" rotWithShape="0">
                  <a:srgbClr val="6E747A">
                    <a:alpha val="43000"/>
                  </a:srgbClr>
                </a:outerShdw>
              </a:effectLst>
            </a:endParaRPr>
          </a:p>
          <a:p>
            <a:pPr lvl="0">
              <a:lnSpc>
                <a:spcPct val="150000"/>
              </a:lnSpc>
              <a:buFont typeface="Wingdings" panose="05000000000000000000" charset="0"/>
              <a:buChar char="ü"/>
            </a:pPr>
            <a:r>
              <a:rPr lang="en-GB" altLang="en-US" sz="2600">
                <a:ln>
                  <a:noFill/>
                </a:ln>
                <a:solidFill>
                  <a:schemeClr val="tx1">
                    <a:lumMod val="95000"/>
                    <a:lumOff val="5000"/>
                  </a:schemeClr>
                </a:solidFill>
                <a:effectLst/>
              </a:rPr>
              <a:t>Rabies is caused by a rhabdovirus that infects the central nervous tissue and salivary glands of a wide range of mammals</a:t>
            </a:r>
            <a:endParaRPr lang="en-GB" altLang="en-US" sz="2600">
              <a:ln>
                <a:noFill/>
              </a:ln>
              <a:solidFill>
                <a:schemeClr val="tx1">
                  <a:lumMod val="95000"/>
                  <a:lumOff val="5000"/>
                </a:schemeClr>
              </a:solidFill>
              <a:effectLst/>
            </a:endParaRPr>
          </a:p>
          <a:p>
            <a:pPr lvl="0">
              <a:lnSpc>
                <a:spcPct val="150000"/>
              </a:lnSpc>
              <a:buFont typeface="Wingdings" panose="05000000000000000000" charset="0"/>
              <a:buChar char="ü"/>
            </a:pPr>
            <a:r>
              <a:rPr lang="en-GB" altLang="en-US" sz="2600">
                <a:ln>
                  <a:noFill/>
                </a:ln>
                <a:solidFill>
                  <a:schemeClr val="tx1">
                    <a:lumMod val="95000"/>
                    <a:lumOff val="5000"/>
                  </a:schemeClr>
                </a:solidFill>
                <a:effectLst/>
              </a:rPr>
              <a:t>It’s usually conveyed by saliva through bites or licks on abrasions or on intact mucous membranes</a:t>
            </a:r>
            <a:endParaRPr lang="en-GB" altLang="en-US" sz="2600">
              <a:ln>
                <a:noFill/>
              </a:ln>
              <a:solidFill>
                <a:schemeClr val="tx1">
                  <a:lumMod val="95000"/>
                  <a:lumOff val="5000"/>
                </a:schemeClr>
              </a:solidFill>
              <a:effectLst/>
            </a:endParaRPr>
          </a:p>
          <a:p>
            <a:pPr lvl="0">
              <a:lnSpc>
                <a:spcPct val="150000"/>
              </a:lnSpc>
              <a:buFont typeface="Wingdings" panose="05000000000000000000" charset="0"/>
              <a:buChar char="ü"/>
            </a:pPr>
            <a:r>
              <a:rPr lang="en-GB" altLang="en-US" sz="2600">
                <a:ln>
                  <a:noFill/>
                </a:ln>
                <a:solidFill>
                  <a:schemeClr val="tx1">
                    <a:lumMod val="95000"/>
                    <a:lumOff val="5000"/>
                  </a:schemeClr>
                </a:solidFill>
                <a:effectLst/>
              </a:rPr>
              <a:t>Humans are most frequently infected from dogs and bats</a:t>
            </a:r>
            <a:endParaRPr lang="en-GB" altLang="en-US" sz="2600">
              <a:ln>
                <a:noFill/>
              </a:ln>
              <a:solidFill>
                <a:schemeClr val="tx1">
                  <a:lumMod val="95000"/>
                  <a:lumOff val="5000"/>
                </a:schemeClr>
              </a:solidFill>
              <a:effectLst/>
            </a:endParaRPr>
          </a:p>
          <a:p>
            <a:pPr lvl="0">
              <a:lnSpc>
                <a:spcPct val="150000"/>
              </a:lnSpc>
              <a:buFont typeface="Wingdings" panose="05000000000000000000" charset="0"/>
              <a:buChar char="ü"/>
            </a:pPr>
            <a:r>
              <a:rPr lang="en-GB" altLang="en-US" sz="2600" b="1" u="sng">
                <a:ln>
                  <a:noFill/>
                </a:ln>
                <a:solidFill>
                  <a:schemeClr val="tx1">
                    <a:lumMod val="95000"/>
                    <a:lumOff val="5000"/>
                  </a:schemeClr>
                </a:solidFill>
                <a:effectLst/>
              </a:rPr>
              <a:t>Clinical features:</a:t>
            </a:r>
            <a:endParaRPr lang="en-GB" altLang="en-US" sz="2600" b="1" u="sng">
              <a:ln>
                <a:noFill/>
              </a:ln>
              <a:solidFill>
                <a:schemeClr val="tx1">
                  <a:lumMod val="95000"/>
                  <a:lumOff val="5000"/>
                </a:schemeClr>
              </a:solidFill>
              <a:effectLst/>
            </a:endParaRPr>
          </a:p>
          <a:p>
            <a:pPr marL="914400" lvl="1" indent="-457200">
              <a:lnSpc>
                <a:spcPct val="150000"/>
              </a:lnSpc>
              <a:buFont typeface="+mj-lt"/>
              <a:buAutoNum type="romanLcPeriod"/>
            </a:pPr>
            <a:r>
              <a:rPr lang="en-GB" altLang="en-US" sz="2400">
                <a:ln>
                  <a:noFill/>
                </a:ln>
                <a:solidFill>
                  <a:schemeClr val="tx1">
                    <a:lumMod val="95000"/>
                    <a:lumOff val="5000"/>
                  </a:schemeClr>
                </a:solidFill>
                <a:effectLst/>
              </a:rPr>
              <a:t>At the onset there may be fever, and paraesthesia at the site of the bite</a:t>
            </a:r>
            <a:endParaRPr lang="en-GB" altLang="en-US" sz="2400">
              <a:ln>
                <a:noFill/>
              </a:ln>
              <a:solidFill>
                <a:schemeClr val="tx1">
                  <a:lumMod val="95000"/>
                  <a:lumOff val="5000"/>
                </a:schemeClr>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635"/>
            <a:ext cx="12191365" cy="6858635"/>
          </a:xfrm>
        </p:spPr>
        <p:txBody>
          <a:bodyPr/>
          <a:p>
            <a:pPr marL="914400" lvl="1" indent="-457200" algn="l">
              <a:lnSpc>
                <a:spcPct val="140000"/>
              </a:lnSpc>
              <a:buFont typeface="+mj-lt"/>
              <a:buAutoNum type="romanLcPeriod" startAt="2"/>
            </a:pPr>
            <a:r>
              <a:rPr lang="en-GB" altLang="en-US" sz="2400">
                <a:ln>
                  <a:noFill/>
                </a:ln>
                <a:solidFill>
                  <a:schemeClr val="tx1">
                    <a:lumMod val="95000"/>
                    <a:lumOff val="5000"/>
                  </a:schemeClr>
                </a:solidFill>
                <a:effectLst/>
                <a:sym typeface="+mn-ea"/>
              </a:rPr>
              <a:t>A prodromal period of 1–10 days, during which the patient becomes increasingly anxious, leads to the characteristic ‘hydrophobia’. Although the patient is thirsty, attempts at drinking provoke violent contractions of the diaphragm and other inspiratory muscles</a:t>
            </a:r>
            <a:endParaRPr lang="en-GB" altLang="en-US" sz="2400">
              <a:ln>
                <a:noFill/>
              </a:ln>
              <a:solidFill>
                <a:schemeClr val="tx1">
                  <a:lumMod val="95000"/>
                  <a:lumOff val="5000"/>
                </a:schemeClr>
              </a:solidFill>
              <a:effectLst/>
              <a:sym typeface="+mn-ea"/>
            </a:endParaRPr>
          </a:p>
          <a:p>
            <a:pPr marL="914400" lvl="1" indent="-457200" algn="l">
              <a:lnSpc>
                <a:spcPct val="140000"/>
              </a:lnSpc>
              <a:buFont typeface="+mj-lt"/>
              <a:buAutoNum type="romanLcPeriod" startAt="2"/>
            </a:pPr>
            <a:r>
              <a:rPr lang="en-GB" altLang="en-US" sz="2400">
                <a:ln>
                  <a:noFill/>
                </a:ln>
                <a:solidFill>
                  <a:schemeClr val="tx1">
                    <a:lumMod val="95000"/>
                    <a:lumOff val="5000"/>
                  </a:schemeClr>
                </a:solidFill>
                <a:effectLst/>
                <a:sym typeface="+mn-ea"/>
              </a:rPr>
              <a:t>Delusions and hallucinations may develop, accompanied by spitting, biting and mania, with lucid intervals in which the patient is markedly anxious</a:t>
            </a:r>
            <a:endParaRPr lang="en-GB" altLang="en-US" sz="2400">
              <a:ln>
                <a:noFill/>
              </a:ln>
              <a:solidFill>
                <a:schemeClr val="tx1">
                  <a:lumMod val="95000"/>
                  <a:lumOff val="5000"/>
                </a:schemeClr>
              </a:solidFill>
              <a:effectLst/>
            </a:endParaRPr>
          </a:p>
          <a:p>
            <a:pPr marL="914400" lvl="1" indent="-457200" algn="l">
              <a:lnSpc>
                <a:spcPct val="140000"/>
              </a:lnSpc>
              <a:buFont typeface="+mj-lt"/>
              <a:buAutoNum type="romanLcPeriod" startAt="2"/>
            </a:pPr>
            <a:r>
              <a:rPr lang="en-GB" altLang="en-US" sz="2400">
                <a:ln>
                  <a:noFill/>
                </a:ln>
                <a:solidFill>
                  <a:schemeClr val="tx1">
                    <a:lumMod val="95000"/>
                    <a:lumOff val="5000"/>
                  </a:schemeClr>
                </a:solidFill>
                <a:effectLst/>
                <a:sym typeface="+mn-ea"/>
              </a:rPr>
              <a:t>Cranial nerve lesions develop and terminal hyperpyrexia is common</a:t>
            </a:r>
            <a:endParaRPr lang="en-GB" altLang="en-US" sz="2400">
              <a:ln>
                <a:noFill/>
              </a:ln>
              <a:solidFill>
                <a:schemeClr val="tx1">
                  <a:lumMod val="95000"/>
                  <a:lumOff val="5000"/>
                </a:schemeClr>
              </a:solidFill>
              <a:effectLst/>
            </a:endParaRPr>
          </a:p>
          <a:p>
            <a:pPr marL="914400" lvl="1" indent="-457200" algn="l">
              <a:lnSpc>
                <a:spcPct val="140000"/>
              </a:lnSpc>
              <a:buFont typeface="+mj-lt"/>
              <a:buAutoNum type="romanLcPeriod" startAt="2"/>
            </a:pPr>
            <a:r>
              <a:rPr lang="en-GB" altLang="en-US" sz="2400">
                <a:ln>
                  <a:noFill/>
                </a:ln>
                <a:solidFill>
                  <a:schemeClr val="tx1">
                    <a:lumMod val="95000"/>
                    <a:lumOff val="5000"/>
                  </a:schemeClr>
                </a:solidFill>
                <a:effectLst/>
                <a:sym typeface="+mn-ea"/>
              </a:rPr>
              <a:t>Death ensues, usually within a week of the onset of symptoms.</a:t>
            </a:r>
            <a:endParaRPr lang="en-GB" altLang="en-US" sz="2400">
              <a:ln>
                <a:noFill/>
              </a:ln>
              <a:solidFill>
                <a:schemeClr val="tx1">
                  <a:lumMod val="95000"/>
                  <a:lumOff val="5000"/>
                </a:schemeClr>
              </a:solidFill>
              <a:effectLst/>
              <a:sym typeface="+mn-ea"/>
            </a:endParaRPr>
          </a:p>
          <a:p>
            <a:pPr lvl="0" algn="l">
              <a:lnSpc>
                <a:spcPct val="140000"/>
              </a:lnSpc>
              <a:buFont typeface="Wingdings" panose="05000000000000000000" charset="0"/>
              <a:buChar char="ü"/>
            </a:pPr>
            <a:r>
              <a:rPr lang="en-GB" altLang="en-US" sz="2600" b="1" u="sng"/>
              <a:t>Investigations:</a:t>
            </a:r>
            <a:endParaRPr lang="en-GB" altLang="en-US" sz="2600" b="1" u="sng"/>
          </a:p>
          <a:p>
            <a:pPr lvl="1" algn="l">
              <a:lnSpc>
                <a:spcPct val="140000"/>
              </a:lnSpc>
              <a:buFont typeface="Wingdings" panose="05000000000000000000" charset="0"/>
              <a:buChar char="§"/>
            </a:pPr>
            <a:r>
              <a:rPr lang="en-GB" altLang="en-US" sz="2400"/>
              <a:t>During life, the diagnosis is usually made on clinical grounds but rapid immunofluorescent techniques can detect antigen in corneal impression smears or skin biopsies</a:t>
            </a:r>
            <a:endParaRPr lang="en-GB"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94615"/>
            <a:ext cx="12190730" cy="6593205"/>
          </a:xfrm>
        </p:spPr>
        <p:txBody>
          <a:bodyPr/>
          <a:p>
            <a:pPr>
              <a:lnSpc>
                <a:spcPct val="150000"/>
              </a:lnSpc>
              <a:buFont typeface="Wingdings" panose="05000000000000000000" charset="0"/>
              <a:buChar char="Ø"/>
            </a:pPr>
            <a:r>
              <a:rPr lang="en-GB" altLang="en-US" sz="2600" b="1" u="sng"/>
              <a:t>Management:</a:t>
            </a:r>
            <a:endParaRPr lang="en-GB" altLang="en-US" sz="2600" b="1" u="sng"/>
          </a:p>
          <a:p>
            <a:pPr marL="914400" lvl="1" indent="-457200">
              <a:lnSpc>
                <a:spcPct val="150000"/>
              </a:lnSpc>
              <a:buFont typeface="+mj-lt"/>
              <a:buAutoNum type="alphaUcPeriod"/>
            </a:pPr>
            <a:r>
              <a:rPr lang="en-GB" altLang="en-US" sz="2600">
                <a:effectLst>
                  <a:outerShdw blurRad="38100" dist="38100" dir="2700000" algn="tl">
                    <a:srgbClr val="000000">
                      <a:alpha val="43137"/>
                    </a:srgbClr>
                  </a:outerShdw>
                </a:effectLst>
              </a:rPr>
              <a:t>Established disease:</a:t>
            </a:r>
            <a:endParaRPr lang="en-GB" altLang="en-US" sz="2600">
              <a:effectLst>
                <a:outerShdw blurRad="38100" dist="38100" dir="2700000" algn="tl">
                  <a:srgbClr val="000000">
                    <a:alpha val="43137"/>
                  </a:srgbClr>
                </a:outerShdw>
              </a:effectLst>
            </a:endParaRPr>
          </a:p>
          <a:p>
            <a:pPr marL="1371600" lvl="2" indent="-457200">
              <a:lnSpc>
                <a:spcPct val="150000"/>
              </a:lnSpc>
              <a:buFont typeface="+mj-lt"/>
              <a:buAutoNum type="romanLcPeriod"/>
            </a:pPr>
            <a:r>
              <a:rPr lang="en-GB" altLang="en-US" sz="2300"/>
              <a:t>Only a few patients with established rabies have survived.</a:t>
            </a:r>
            <a:endParaRPr lang="en-GB" altLang="en-US" sz="2300"/>
          </a:p>
          <a:p>
            <a:pPr marL="1371600" lvl="2" indent="-457200">
              <a:lnSpc>
                <a:spcPct val="150000"/>
              </a:lnSpc>
              <a:buFont typeface="+mj-lt"/>
              <a:buAutoNum type="romanLcPeriod"/>
            </a:pPr>
            <a:r>
              <a:rPr lang="en-GB" altLang="en-US" sz="2300"/>
              <a:t>All received some post-exposure prophylaxis and needed intensive care facilities to control cardiac and respiratory failure</a:t>
            </a:r>
            <a:endParaRPr lang="en-GB" altLang="en-US" sz="2300"/>
          </a:p>
          <a:p>
            <a:pPr marL="1371600" lvl="2" indent="-457200">
              <a:lnSpc>
                <a:spcPct val="150000"/>
              </a:lnSpc>
              <a:buFont typeface="+mj-lt"/>
              <a:buAutoNum type="romanLcPeriod"/>
            </a:pPr>
            <a:r>
              <a:rPr lang="en-GB" altLang="en-US" sz="2300"/>
              <a:t>Otherwise, only palliative treatment is possible once symptoms have appeared</a:t>
            </a:r>
            <a:endParaRPr lang="en-GB" altLang="en-US" sz="2300"/>
          </a:p>
          <a:p>
            <a:pPr marL="1371600" lvl="2" indent="-457200">
              <a:lnSpc>
                <a:spcPct val="150000"/>
              </a:lnSpc>
              <a:buFont typeface="+mj-lt"/>
              <a:buAutoNum type="romanLcPeriod"/>
            </a:pPr>
            <a:r>
              <a:rPr lang="en-GB" altLang="en-US" sz="2300" u="sng">
                <a:solidFill>
                  <a:srgbClr val="FF0000"/>
                </a:solidFill>
              </a:rPr>
              <a:t>The patient should be heavily sedated with diazepam, supplemented by chlorpromazine if needed</a:t>
            </a:r>
            <a:endParaRPr lang="en-GB" altLang="en-US" sz="2300" u="sng">
              <a:solidFill>
                <a:srgbClr val="FF0000"/>
              </a:solidFill>
            </a:endParaRPr>
          </a:p>
          <a:p>
            <a:pPr marL="1371600" lvl="2" indent="-457200">
              <a:lnSpc>
                <a:spcPct val="150000"/>
              </a:lnSpc>
              <a:buFont typeface="+mj-lt"/>
              <a:buAutoNum type="romanLcPeriod"/>
            </a:pPr>
            <a:r>
              <a:rPr lang="en-GB" altLang="en-US" sz="2300">
                <a:solidFill>
                  <a:schemeClr val="tx1">
                    <a:lumMod val="95000"/>
                    <a:lumOff val="5000"/>
                  </a:schemeClr>
                </a:solidFill>
              </a:rPr>
              <a:t>Nutrition and fluids should be given intravenously or through a gastrostomy</a:t>
            </a:r>
            <a:endParaRPr lang="en-GB" altLang="en-US" sz="2300">
              <a:solidFill>
                <a:schemeClr val="tx1">
                  <a:lumMod val="95000"/>
                  <a:lumOff val="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0"/>
            <a:ext cx="12192000" cy="6858635"/>
          </a:xfrm>
        </p:spPr>
        <p:txBody>
          <a:bodyPr/>
          <a:p>
            <a:pPr marL="914400" lvl="1" indent="-457200" algn="l">
              <a:lnSpc>
                <a:spcPct val="130000"/>
              </a:lnSpc>
              <a:buFont typeface="+mj-lt"/>
              <a:buAutoNum type="alphaUcPeriod" startAt="2"/>
            </a:pPr>
            <a:r>
              <a:rPr lang="en-GB" altLang="en-US" sz="2600">
                <a:solidFill>
                  <a:schemeClr val="tx1">
                    <a:lumMod val="95000"/>
                    <a:lumOff val="5000"/>
                  </a:schemeClr>
                </a:solidFill>
                <a:effectLst>
                  <a:outerShdw blurRad="38100" dist="38100" dir="2700000" algn="tl">
                    <a:srgbClr val="000000">
                      <a:alpha val="43137"/>
                    </a:srgbClr>
                  </a:outerShdw>
                </a:effectLst>
                <a:sym typeface="+mn-ea"/>
              </a:rPr>
              <a:t>Pre-exposure prophylaxis</a:t>
            </a:r>
            <a:endParaRPr lang="en-GB" altLang="en-US" sz="2600">
              <a:solidFill>
                <a:schemeClr val="tx1">
                  <a:lumMod val="95000"/>
                  <a:lumOff val="5000"/>
                </a:schemeClr>
              </a:solidFill>
              <a:effectLst>
                <a:outerShdw blurRad="38100" dist="38100" dir="2700000" algn="tl">
                  <a:srgbClr val="000000">
                    <a:alpha val="43137"/>
                  </a:srgbClr>
                </a:outerShdw>
              </a:effectLst>
            </a:endParaRPr>
          </a:p>
          <a:p>
            <a:pPr marL="1371600" lvl="2" indent="-457200" algn="l">
              <a:lnSpc>
                <a:spcPct val="130000"/>
              </a:lnSpc>
              <a:buFont typeface="+mj-lt"/>
              <a:buAutoNum type="romanLcPeriod"/>
            </a:pPr>
            <a:r>
              <a:rPr lang="en-GB" altLang="en-US" sz="2300">
                <a:solidFill>
                  <a:schemeClr val="tx1">
                    <a:lumMod val="95000"/>
                    <a:lumOff val="5000"/>
                  </a:schemeClr>
                </a:solidFill>
                <a:sym typeface="+mn-ea"/>
              </a:rPr>
              <a:t>Pre-exposure prophylaxis is required by those who handle potentially infected animals professionally, work with rabies virus in laboratories or live at special risk in rabies-endemic areas.</a:t>
            </a:r>
            <a:endParaRPr lang="en-GB" altLang="en-US" sz="2300">
              <a:solidFill>
                <a:schemeClr val="tx1">
                  <a:lumMod val="95000"/>
                  <a:lumOff val="5000"/>
                </a:schemeClr>
              </a:solidFill>
            </a:endParaRPr>
          </a:p>
          <a:p>
            <a:pPr marL="1371600" lvl="2" indent="-457200" algn="l">
              <a:lnSpc>
                <a:spcPct val="130000"/>
              </a:lnSpc>
              <a:buFont typeface="+mj-lt"/>
              <a:buAutoNum type="romanLcPeriod"/>
            </a:pPr>
            <a:r>
              <a:rPr lang="en-GB" altLang="en-US" sz="2300">
                <a:solidFill>
                  <a:schemeClr val="tx1">
                    <a:lumMod val="95000"/>
                    <a:lumOff val="5000"/>
                  </a:schemeClr>
                </a:solidFill>
                <a:sym typeface="+mn-ea"/>
              </a:rPr>
              <a:t>Protection is afforded by intradermal injections of</a:t>
            </a:r>
            <a:r>
              <a:rPr lang="en-GB" altLang="en-US" sz="2300">
                <a:solidFill>
                  <a:srgbClr val="FF0000"/>
                </a:solidFill>
                <a:sym typeface="+mn-ea"/>
              </a:rPr>
              <a:t> human diploid cell strain vaccine</a:t>
            </a:r>
            <a:r>
              <a:rPr lang="en-GB" altLang="en-US" sz="2300">
                <a:solidFill>
                  <a:schemeClr val="tx1">
                    <a:lumMod val="95000"/>
                    <a:lumOff val="5000"/>
                  </a:schemeClr>
                </a:solidFill>
                <a:sym typeface="+mn-ea"/>
              </a:rPr>
              <a:t>, or two intramuscular injections given 4 weeks apart, followed by yearly boosters</a:t>
            </a:r>
            <a:endParaRPr lang="en-GB" altLang="en-US" sz="2300"/>
          </a:p>
          <a:p>
            <a:pPr marL="971550" lvl="1" indent="-514350">
              <a:lnSpc>
                <a:spcPct val="130000"/>
              </a:lnSpc>
              <a:buFont typeface="+mj-lt"/>
              <a:buAutoNum type="alphaUcPeriod" startAt="2"/>
            </a:pPr>
            <a:r>
              <a:rPr lang="en-GB" altLang="en-US" sz="2600">
                <a:effectLst>
                  <a:outerShdw blurRad="38100" dist="38100" dir="2700000" algn="tl">
                    <a:srgbClr val="000000">
                      <a:alpha val="43137"/>
                    </a:srgbClr>
                  </a:outerShdw>
                </a:effectLst>
              </a:rPr>
              <a:t>Post-Exposure Prophylaxis:</a:t>
            </a:r>
            <a:endParaRPr lang="en-GB" altLang="en-US" sz="2600">
              <a:effectLst>
                <a:outerShdw blurRad="38100" dist="38100" dir="2700000" algn="tl">
                  <a:srgbClr val="000000">
                    <a:alpha val="43137"/>
                  </a:srgbClr>
                </a:outerShdw>
              </a:effectLst>
            </a:endParaRPr>
          </a:p>
          <a:p>
            <a:pPr marL="1428750" lvl="2" indent="-514350">
              <a:lnSpc>
                <a:spcPct val="130000"/>
              </a:lnSpc>
              <a:buFont typeface="+mj-lt"/>
              <a:buAutoNum type="romanLcPeriod"/>
            </a:pPr>
            <a:r>
              <a:rPr lang="en-GB" altLang="en-US" sz="2300"/>
              <a:t>The wounds should be thoroughly cleaned, preferably with a quaternary ammonium detergent or soap; damaged tissues should be excised and the wound left unsutured</a:t>
            </a:r>
            <a:endParaRPr lang="en-GB" altLang="en-US" sz="2300"/>
          </a:p>
          <a:p>
            <a:pPr marL="1428750" lvl="2" indent="-514350">
              <a:lnSpc>
                <a:spcPct val="130000"/>
              </a:lnSpc>
              <a:buFont typeface="+mj-lt"/>
              <a:buAutoNum type="romanLcPeriod"/>
            </a:pPr>
            <a:r>
              <a:rPr lang="en-GB" altLang="en-US" sz="2300"/>
              <a:t>Rabies can usually be prevented if treatment is started within a day or two of biting. Delayed treatment may still be of value.</a:t>
            </a:r>
            <a:endParaRPr lang="en-GB" altLang="en-US" sz="2300"/>
          </a:p>
          <a:p>
            <a:pPr marL="1428750" lvl="2" indent="-514350">
              <a:lnSpc>
                <a:spcPct val="130000"/>
              </a:lnSpc>
              <a:buFont typeface="+mj-lt"/>
              <a:buAutoNum type="romanLcPeriod"/>
            </a:pPr>
            <a:r>
              <a:rPr lang="en-GB" altLang="en-US" sz="2300"/>
              <a:t>For maximum protection, hyperimmune serum and vaccine are required</a:t>
            </a:r>
            <a:endParaRPr lang="en-GB" altLang="en-US" sz="2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0"/>
            <a:ext cx="12192000" cy="6858000"/>
          </a:xfrm>
        </p:spPr>
        <p:txBody>
          <a:bodyPr/>
          <a:p>
            <a:pPr marL="1428750" lvl="2" indent="-514350" algn="l">
              <a:lnSpc>
                <a:spcPct val="140000"/>
              </a:lnSpc>
              <a:spcBef>
                <a:spcPts val="200"/>
              </a:spcBef>
              <a:spcAft>
                <a:spcPts val="200"/>
              </a:spcAft>
              <a:buFont typeface="+mj-lt"/>
              <a:buAutoNum type="romanLcPeriod" startAt="4"/>
            </a:pPr>
            <a:r>
              <a:rPr lang="en-GB" altLang="en-US" sz="2600">
                <a:sym typeface="+mn-ea"/>
              </a:rPr>
              <a:t>The safest antirabies antiserum is </a:t>
            </a:r>
            <a:r>
              <a:rPr lang="en-GB" altLang="en-US" sz="2600" u="sng">
                <a:solidFill>
                  <a:srgbClr val="FF0000"/>
                </a:solidFill>
                <a:sym typeface="+mn-ea"/>
              </a:rPr>
              <a:t>human rabies immunoglobulin</a:t>
            </a:r>
            <a:endParaRPr lang="en-GB" altLang="en-US" sz="2600" u="sng">
              <a:solidFill>
                <a:srgbClr val="FF0000"/>
              </a:solidFill>
            </a:endParaRPr>
          </a:p>
          <a:p>
            <a:pPr marL="1828800" lvl="3" indent="-457200" algn="l">
              <a:lnSpc>
                <a:spcPct val="140000"/>
              </a:lnSpc>
              <a:spcBef>
                <a:spcPts val="200"/>
              </a:spcBef>
              <a:spcAft>
                <a:spcPts val="200"/>
              </a:spcAft>
              <a:buFont typeface="Wingdings" panose="05000000000000000000" charset="0"/>
              <a:buChar char="§"/>
            </a:pPr>
            <a:r>
              <a:rPr lang="en-GB" altLang="en-US" sz="2200">
                <a:sym typeface="+mn-ea"/>
              </a:rPr>
              <a:t>The dose is 20 IU/kg body weight; half is infiltrated around the bite and half is given intramuscularly at a different site from the vaccine</a:t>
            </a:r>
            <a:endParaRPr lang="en-GB" altLang="en-US" sz="2200"/>
          </a:p>
          <a:p>
            <a:pPr lvl="3" algn="l">
              <a:lnSpc>
                <a:spcPct val="140000"/>
              </a:lnSpc>
              <a:spcBef>
                <a:spcPts val="200"/>
              </a:spcBef>
              <a:spcAft>
                <a:spcPts val="200"/>
              </a:spcAft>
              <a:buFont typeface="Wingdings" panose="05000000000000000000" charset="0"/>
              <a:buChar char="§"/>
            </a:pPr>
            <a:r>
              <a:rPr lang="en-GB" altLang="en-US" sz="2200">
                <a:solidFill>
                  <a:srgbClr val="FF0000"/>
                </a:solidFill>
                <a:sym typeface="+mn-ea"/>
              </a:rPr>
              <a:t>Hyperimmune animal serum</a:t>
            </a:r>
            <a:r>
              <a:rPr lang="en-GB" altLang="en-US" sz="2200">
                <a:sym typeface="+mn-ea"/>
              </a:rPr>
              <a:t> may be used but hypersensitivity reactions, including anaphylaxis, are common.</a:t>
            </a:r>
            <a:endParaRPr lang="en-GB" altLang="en-US" sz="2200"/>
          </a:p>
          <a:p>
            <a:pPr lvl="3" algn="l">
              <a:lnSpc>
                <a:spcPct val="140000"/>
              </a:lnSpc>
              <a:spcBef>
                <a:spcPts val="200"/>
              </a:spcBef>
              <a:spcAft>
                <a:spcPts val="200"/>
              </a:spcAft>
              <a:buFont typeface="Wingdings" panose="05000000000000000000" charset="0"/>
              <a:buChar char="§"/>
            </a:pPr>
            <a:r>
              <a:rPr lang="en-GB" altLang="en-US" sz="2200">
                <a:sym typeface="+mn-ea"/>
              </a:rPr>
              <a:t>The safest vaccine, free of complications, is </a:t>
            </a:r>
            <a:r>
              <a:rPr lang="en-GB" altLang="en-US" sz="2200">
                <a:solidFill>
                  <a:srgbClr val="FF0000"/>
                </a:solidFill>
                <a:sym typeface="+mn-ea"/>
              </a:rPr>
              <a:t>human diploid cell strain vaccine</a:t>
            </a:r>
            <a:r>
              <a:rPr lang="en-GB" altLang="en-US" sz="2200">
                <a:sym typeface="+mn-ea"/>
              </a:rPr>
              <a:t>; 1.0 mL is given intramuscularly on days 0, 3, 7, 14, 30 and 90. In developing countries, where human rabies globulin may not be obtainable, 0.1 mL of vaccine may be given intradermally into eight sites on day 1, with single boosters on days 7 and 28</a:t>
            </a:r>
            <a:endParaRPr lang="en-GB" altLang="en-US" sz="2200"/>
          </a:p>
          <a:p>
            <a:pPr lvl="3" algn="l">
              <a:lnSpc>
                <a:spcPct val="140000"/>
              </a:lnSpc>
              <a:spcBef>
                <a:spcPts val="200"/>
              </a:spcBef>
              <a:spcAft>
                <a:spcPts val="200"/>
              </a:spcAft>
              <a:buFont typeface="Wingdings" panose="05000000000000000000" charset="0"/>
              <a:buChar char="§"/>
            </a:pPr>
            <a:r>
              <a:rPr lang="en-GB" altLang="en-US" sz="2200">
                <a:sym typeface="+mn-ea"/>
              </a:rPr>
              <a:t>Where human products are not available and when risk of rabies is slight (licks on the skin, or minor bites of covered arms or legs), it may be justifiable to delay starting treatment while observing the biting animal or awaiting examination of its brain, rather than use the older vaccine</a:t>
            </a:r>
            <a:endParaRPr lang="en-GB" altLang="en-US"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0"/>
            <a:ext cx="12192635" cy="6741795"/>
          </a:xfrm>
        </p:spPr>
        <p:txBody>
          <a:bodyPr/>
          <a:p>
            <a:pPr marL="0" indent="0">
              <a:lnSpc>
                <a:spcPct val="140000"/>
              </a:lnSpc>
              <a:buNone/>
            </a:pPr>
            <a:r>
              <a:rPr lang="en-GB" altLang="en-US" b="1" u="sng">
                <a:ln/>
                <a:solidFill>
                  <a:schemeClr val="accent1"/>
                </a:solidFill>
                <a:effectLst>
                  <a:outerShdw blurRad="38100" dist="25400" dir="5400000" algn="ctr" rotWithShape="0">
                    <a:srgbClr val="6E747A">
                      <a:alpha val="43000"/>
                    </a:srgbClr>
                  </a:outerShdw>
                </a:effectLst>
              </a:rPr>
              <a:t>2) Poliovirus:</a:t>
            </a:r>
            <a:endParaRPr lang="en-GB" altLang="en-US" b="1" u="sng">
              <a:ln/>
              <a:solidFill>
                <a:schemeClr val="accent1"/>
              </a:solidFill>
              <a:effectLst>
                <a:outerShdw blurRad="38100" dist="25400" dir="5400000" algn="ctr" rotWithShape="0">
                  <a:srgbClr val="6E747A">
                    <a:alpha val="43000"/>
                  </a:srgbClr>
                </a:outerShdw>
              </a:effectLst>
            </a:endParaRPr>
          </a:p>
          <a:p>
            <a:pPr lvl="0">
              <a:lnSpc>
                <a:spcPct val="140000"/>
              </a:lnSpc>
              <a:buFont typeface="Wingdings" panose="05000000000000000000" charset="0"/>
              <a:buChar char="ü"/>
            </a:pPr>
            <a:r>
              <a:rPr lang="en-GB" altLang="en-US" sz="2600" b="1" u="sng">
                <a:ln/>
                <a:solidFill>
                  <a:schemeClr val="tx1"/>
                </a:solidFill>
                <a:effectLst>
                  <a:outerShdw blurRad="38100" dist="19050" dir="2700000" algn="tl" rotWithShape="0">
                    <a:schemeClr val="dk1">
                      <a:alpha val="40000"/>
                    </a:schemeClr>
                  </a:outerShdw>
                </a:effectLst>
              </a:rPr>
              <a:t>Pathophysiology:</a:t>
            </a:r>
            <a:endParaRPr lang="en-GB" altLang="en-US" sz="2600" b="1" u="sng">
              <a:ln/>
              <a:solidFill>
                <a:schemeClr val="tx1"/>
              </a:solidFill>
              <a:effectLst>
                <a:outerShdw blurRad="38100" dist="19050" dir="2700000" algn="tl" rotWithShape="0">
                  <a:schemeClr val="dk1">
                    <a:alpha val="40000"/>
                  </a:schemeClr>
                </a:outerShdw>
              </a:effectLst>
            </a:endParaRPr>
          </a:p>
          <a:p>
            <a:pPr lvl="1">
              <a:lnSpc>
                <a:spcPct val="140000"/>
              </a:lnSpc>
              <a:buFont typeface="Wingdings" panose="05000000000000000000" charset="0"/>
              <a:buChar char="§"/>
            </a:pPr>
            <a:r>
              <a:rPr lang="en-GB" altLang="en-US" sz="2400">
                <a:ln/>
                <a:solidFill>
                  <a:schemeClr val="tx1"/>
                </a:solidFill>
                <a:effectLst/>
              </a:rPr>
              <a:t>Disease is caused by one of three polioviruses, which constitute a subgroup of the enteroviruses (Type1 is most virulent and vaccine is trivalent)</a:t>
            </a:r>
            <a:endParaRPr lang="en-GB" altLang="en-US" sz="2400">
              <a:ln/>
              <a:solidFill>
                <a:schemeClr val="tx1"/>
              </a:solidFill>
              <a:effectLst/>
            </a:endParaRPr>
          </a:p>
          <a:p>
            <a:pPr lvl="1">
              <a:lnSpc>
                <a:spcPct val="140000"/>
              </a:lnSpc>
              <a:buFont typeface="Wingdings" panose="05000000000000000000" charset="0"/>
              <a:buChar char="§"/>
            </a:pPr>
            <a:r>
              <a:rPr lang="en-GB" altLang="en-US" sz="2400">
                <a:ln/>
                <a:solidFill>
                  <a:schemeClr val="tx1"/>
                </a:solidFill>
                <a:effectLst/>
              </a:rPr>
              <a:t>Poliomyelitis has become much less common in developed countries following the widespread use of oral vaccines but is still a problem in the developing world, especially parts of Africa</a:t>
            </a:r>
            <a:endParaRPr lang="en-GB" altLang="en-US" sz="2400">
              <a:ln/>
              <a:solidFill>
                <a:schemeClr val="tx1"/>
              </a:solidFill>
              <a:effectLst/>
            </a:endParaRPr>
          </a:p>
          <a:p>
            <a:pPr lvl="1">
              <a:lnSpc>
                <a:spcPct val="140000"/>
              </a:lnSpc>
              <a:buFont typeface="Wingdings" panose="05000000000000000000" charset="0"/>
              <a:buChar char="§"/>
            </a:pPr>
            <a:r>
              <a:rPr lang="en-GB" altLang="en-US" sz="2400">
                <a:ln/>
                <a:solidFill>
                  <a:schemeClr val="tx1"/>
                </a:solidFill>
                <a:effectLst/>
              </a:rPr>
              <a:t>Infection usually occurs through the nasopharynx</a:t>
            </a:r>
            <a:endParaRPr lang="en-GB" altLang="en-US" sz="2400">
              <a:ln/>
              <a:solidFill>
                <a:schemeClr val="tx1"/>
              </a:solidFill>
              <a:effectLst/>
            </a:endParaRPr>
          </a:p>
          <a:p>
            <a:pPr lvl="1">
              <a:lnSpc>
                <a:spcPct val="140000"/>
              </a:lnSpc>
              <a:buFont typeface="Wingdings" panose="05000000000000000000" charset="0"/>
              <a:buChar char="§"/>
            </a:pPr>
            <a:r>
              <a:rPr lang="en-GB" altLang="en-US" sz="2400">
                <a:ln/>
                <a:solidFill>
                  <a:schemeClr val="tx1"/>
                </a:solidFill>
                <a:effectLst/>
              </a:rPr>
              <a:t>The virus causes a lymphocytic meningitis and infects the grey matter of the spinal cord, brainstem and cortex</a:t>
            </a:r>
            <a:endParaRPr lang="en-GB" altLang="en-US" sz="2400">
              <a:ln/>
              <a:solidFill>
                <a:schemeClr val="tx1"/>
              </a:solidFill>
              <a:effectLst/>
            </a:endParaRPr>
          </a:p>
          <a:p>
            <a:pPr lvl="1">
              <a:lnSpc>
                <a:spcPct val="140000"/>
              </a:lnSpc>
              <a:buFont typeface="Wingdings" panose="05000000000000000000" charset="0"/>
              <a:buChar char="§"/>
            </a:pPr>
            <a:r>
              <a:rPr lang="en-GB" altLang="en-US" sz="2400">
                <a:ln/>
                <a:solidFill>
                  <a:schemeClr val="tx1"/>
                </a:solidFill>
                <a:effectLst/>
              </a:rPr>
              <a:t>There is a particular propensity to damage anterior horn cells, especially in the lumbar segments</a:t>
            </a:r>
            <a:endParaRPr lang="en-GB" altLang="en-US" sz="2400">
              <a:ln/>
              <a:solidFill>
                <a:schemeClr val="tx1"/>
              </a:solidFill>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0" y="0"/>
            <a:ext cx="4531360" cy="1080135"/>
          </a:xfrm>
        </p:spPr>
        <p:txBody>
          <a:bodyPr/>
          <a:p>
            <a:pPr lvl="0">
              <a:buFont typeface="Wingdings" panose="05000000000000000000" charset="0"/>
              <a:buChar char="ü"/>
            </a:pPr>
            <a:r>
              <a:rPr lang="en-GB" altLang="en-US" sz="2600" b="1" u="sng"/>
              <a:t>Clinical features:</a:t>
            </a:r>
            <a:endParaRPr lang="en-GB" altLang="en-US" sz="2200"/>
          </a:p>
        </p:txBody>
      </p:sp>
      <p:pic>
        <p:nvPicPr>
          <p:cNvPr id="4" name="Content Placeholder 3"/>
          <p:cNvPicPr>
            <a:picLocks noChangeAspect="1"/>
          </p:cNvPicPr>
          <p:nvPr>
            <p:ph sz="half" idx="2"/>
          </p:nvPr>
        </p:nvPicPr>
        <p:blipFill>
          <a:blip r:embed="rId1"/>
          <a:stretch>
            <a:fillRect/>
          </a:stretch>
        </p:blipFill>
        <p:spPr>
          <a:xfrm>
            <a:off x="3463290" y="85090"/>
            <a:ext cx="8690610" cy="66433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0" y="0"/>
            <a:ext cx="7178675" cy="5979795"/>
          </a:xfrm>
        </p:spPr>
        <p:txBody>
          <a:bodyPr/>
          <a:p>
            <a:pPr lvl="1" algn="l">
              <a:lnSpc>
                <a:spcPct val="130000"/>
              </a:lnSpc>
              <a:buFont typeface="Wingdings" panose="05000000000000000000" charset="0"/>
              <a:buChar char="§"/>
            </a:pPr>
            <a:r>
              <a:rPr lang="en-GB" altLang="en-US" sz="2400">
                <a:sym typeface="+mn-ea"/>
              </a:rPr>
              <a:t>The incubation period is 7–14 days</a:t>
            </a:r>
            <a:endParaRPr lang="en-GB" altLang="en-US" sz="2400">
              <a:sym typeface="+mn-ea"/>
            </a:endParaRPr>
          </a:p>
          <a:p>
            <a:pPr lvl="1" algn="l">
              <a:lnSpc>
                <a:spcPct val="130000"/>
              </a:lnSpc>
              <a:buFont typeface="Wingdings" panose="05000000000000000000" charset="0"/>
              <a:buChar char="§"/>
            </a:pPr>
            <a:r>
              <a:rPr lang="en-GB" altLang="en-US" sz="2400">
                <a:sym typeface="+mn-ea"/>
              </a:rPr>
              <a:t>Clinically, the virus may follow one of 4 forms:</a:t>
            </a:r>
            <a:endParaRPr lang="en-GB" altLang="en-US" sz="2400"/>
          </a:p>
          <a:p>
            <a:pPr marL="1371600" lvl="2" indent="-457200" algn="l">
              <a:lnSpc>
                <a:spcPct val="130000"/>
              </a:lnSpc>
              <a:buFont typeface="+mj-lt"/>
              <a:buAutoNum type="romanLcPeriod"/>
            </a:pPr>
            <a:r>
              <a:rPr lang="en-GB" altLang="en-US" sz="2200" b="1" u="sng">
                <a:sym typeface="+mn-ea"/>
              </a:rPr>
              <a:t>Asymptomatic infxn:</a:t>
            </a:r>
            <a:r>
              <a:rPr lang="en-GB" altLang="en-US" sz="2200">
                <a:sym typeface="+mn-ea"/>
              </a:rPr>
              <a:t> which occurs in 90 to 95 percent of cases and causes no disease and no sequelae;</a:t>
            </a:r>
            <a:endParaRPr lang="en-GB" altLang="en-US" sz="2200"/>
          </a:p>
          <a:p>
            <a:pPr marL="1371600" lvl="2" indent="-457200" algn="l">
              <a:lnSpc>
                <a:spcPct val="130000"/>
              </a:lnSpc>
              <a:buFont typeface="+mj-lt"/>
              <a:buAutoNum type="romanLcPeriod"/>
            </a:pPr>
            <a:r>
              <a:rPr lang="en-GB" altLang="en-US" sz="2200" b="1" u="sng">
                <a:sym typeface="+mn-ea"/>
              </a:rPr>
              <a:t>Abortive infxn:</a:t>
            </a:r>
            <a:r>
              <a:rPr lang="en-GB" altLang="en-US" sz="2200">
                <a:sym typeface="+mn-ea"/>
              </a:rPr>
              <a:t> Minor, nonspecific symptoms of headache, sore throat, and nausea</a:t>
            </a:r>
            <a:endParaRPr lang="en-GB" altLang="en-US" sz="2200"/>
          </a:p>
          <a:p>
            <a:pPr marL="1371600" lvl="2" indent="-457200" algn="l">
              <a:lnSpc>
                <a:spcPct val="130000"/>
              </a:lnSpc>
              <a:buFont typeface="+mj-lt"/>
              <a:buAutoNum type="romanLcPeriod"/>
            </a:pPr>
            <a:r>
              <a:rPr lang="en-GB" altLang="en-US" sz="2200" b="1" u="sng">
                <a:sym typeface="+mn-ea"/>
              </a:rPr>
              <a:t>Non-paralytic infxn:</a:t>
            </a:r>
            <a:r>
              <a:rPr lang="en-GB" altLang="en-US" sz="2200">
                <a:sym typeface="+mn-ea"/>
              </a:rPr>
              <a:t> Symptoms are indistinguishable from aseptic meningitis caused by other enteroviruses.</a:t>
            </a:r>
            <a:endParaRPr lang="en-GB" altLang="en-US" sz="2200"/>
          </a:p>
          <a:p>
            <a:pPr marL="1371600" lvl="2" indent="-457200" algn="l">
              <a:lnSpc>
                <a:spcPct val="130000"/>
              </a:lnSpc>
              <a:buFont typeface="+mj-lt"/>
              <a:buAutoNum type="romanLcPeriod"/>
            </a:pPr>
            <a:r>
              <a:rPr lang="en-GB" altLang="en-US" sz="2200" b="1" u="sng">
                <a:sym typeface="+mn-ea"/>
              </a:rPr>
              <a:t>Paralytic infxn:</a:t>
            </a:r>
            <a:r>
              <a:rPr lang="en-GB" altLang="en-US" sz="2200">
                <a:sym typeface="+mn-ea"/>
              </a:rPr>
              <a:t> Muscle paralysis follows myalgia and asymmetric weakness. Respiratory paralysis may also occur.</a:t>
            </a:r>
            <a:endParaRPr lang="en-GB" altLang="en-US" sz="2300"/>
          </a:p>
        </p:txBody>
      </p:sp>
      <p:pic>
        <p:nvPicPr>
          <p:cNvPr id="4" name="Content Placeholder 3"/>
          <p:cNvPicPr>
            <a:picLocks noChangeAspect="1"/>
          </p:cNvPicPr>
          <p:nvPr>
            <p:ph sz="half" idx="2"/>
          </p:nvPr>
        </p:nvPicPr>
        <p:blipFill>
          <a:blip r:embed="rId1"/>
          <a:stretch>
            <a:fillRect/>
          </a:stretch>
        </p:blipFill>
        <p:spPr>
          <a:xfrm>
            <a:off x="7178675" y="112395"/>
            <a:ext cx="5013325" cy="66332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635"/>
            <a:ext cx="12192635" cy="4885690"/>
          </a:xfrm>
        </p:spPr>
        <p:txBody>
          <a:bodyPr/>
          <a:p>
            <a:pPr lvl="1">
              <a:lnSpc>
                <a:spcPct val="125000"/>
              </a:lnSpc>
              <a:spcBef>
                <a:spcPts val="200"/>
              </a:spcBef>
              <a:spcAft>
                <a:spcPts val="200"/>
              </a:spcAft>
              <a:buFont typeface="Wingdings" panose="05000000000000000000" charset="0"/>
              <a:buChar char="§"/>
            </a:pPr>
            <a:r>
              <a:rPr lang="en-GB" altLang="en-US" sz="2300"/>
              <a:t>Weakness may start later in one muscle group and can progress to widespread paresis</a:t>
            </a:r>
            <a:endParaRPr lang="en-GB" altLang="en-US" sz="2300"/>
          </a:p>
          <a:p>
            <a:pPr lvl="1">
              <a:lnSpc>
                <a:spcPct val="125000"/>
              </a:lnSpc>
              <a:spcBef>
                <a:spcPts val="200"/>
              </a:spcBef>
              <a:spcAft>
                <a:spcPts val="200"/>
              </a:spcAft>
              <a:buFont typeface="Wingdings" panose="05000000000000000000" charset="0"/>
              <a:buChar char="§"/>
            </a:pPr>
            <a:r>
              <a:rPr lang="en-GB" altLang="en-US" sz="2300"/>
              <a:t>Respiratory failure may supervene if intercostal muscles are paralysed or the medullary motor nuclei are involved</a:t>
            </a:r>
            <a:endParaRPr lang="en-GB" altLang="en-US" sz="2300"/>
          </a:p>
          <a:p>
            <a:pPr lvl="1">
              <a:lnSpc>
                <a:spcPct val="125000"/>
              </a:lnSpc>
              <a:spcBef>
                <a:spcPts val="200"/>
              </a:spcBef>
              <a:spcAft>
                <a:spcPts val="200"/>
              </a:spcAft>
              <a:buFont typeface="Wingdings" panose="05000000000000000000" charset="0"/>
              <a:buChar char="§"/>
            </a:pPr>
            <a:r>
              <a:rPr lang="en-GB" altLang="en-US" sz="2300"/>
              <a:t>Second attacks are very rare but occasionally patients show late deterioration in muscle bulk and power many years after the initial infection (this is termed the </a:t>
            </a:r>
            <a:r>
              <a:rPr lang="en-GB" altLang="en-US" sz="2300">
                <a:solidFill>
                  <a:srgbClr val="FF0000"/>
                </a:solidFill>
              </a:rPr>
              <a:t>‘post-polio syndrome’</a:t>
            </a:r>
            <a:r>
              <a:rPr lang="en-GB" altLang="en-US" sz="2300"/>
              <a:t>)</a:t>
            </a:r>
            <a:endParaRPr lang="en-GB" altLang="en-US" sz="2300"/>
          </a:p>
          <a:p>
            <a:pPr lvl="2">
              <a:lnSpc>
                <a:spcPct val="125000"/>
              </a:lnSpc>
              <a:spcBef>
                <a:spcPts val="200"/>
              </a:spcBef>
              <a:spcAft>
                <a:spcPts val="200"/>
              </a:spcAft>
              <a:buFont typeface="Arial" panose="020B0604020202020204" pitchFamily="34" charset="0"/>
              <a:buChar char="•"/>
            </a:pPr>
            <a:r>
              <a:rPr lang="en-GB" altLang="en-US" sz="2100" b="1">
                <a:solidFill>
                  <a:srgbClr val="FF0000"/>
                </a:solidFill>
              </a:rPr>
              <a:t>“Post-polio syndrome”</a:t>
            </a:r>
            <a:r>
              <a:rPr lang="en-GB" altLang="en-US" sz="2100"/>
              <a:t>: Approximately 20 to 30 percent of patients who partially or fully recover from paralytic poliomyelitis experience a new onset of muscle weakness, pain, atrophy, and fatigue 25 to 35 years after the acute illness.</a:t>
            </a:r>
            <a:endParaRPr lang="en-GB" altLang="en-US" sz="2100"/>
          </a:p>
          <a:p>
            <a:pPr lvl="1">
              <a:lnSpc>
                <a:spcPct val="125000"/>
              </a:lnSpc>
              <a:spcBef>
                <a:spcPts val="200"/>
              </a:spcBef>
              <a:spcAft>
                <a:spcPts val="200"/>
              </a:spcAft>
              <a:buFont typeface="Wingdings" panose="05000000000000000000" charset="0"/>
              <a:buChar char="§"/>
            </a:pPr>
            <a:r>
              <a:rPr lang="en-GB" altLang="en-US" sz="2300" b="1"/>
              <a:t>Prognosis:</a:t>
            </a:r>
            <a:endParaRPr lang="en-GB" altLang="en-US" sz="2300" b="1"/>
          </a:p>
          <a:p>
            <a:pPr lvl="2">
              <a:lnSpc>
                <a:spcPct val="125000"/>
              </a:lnSpc>
              <a:spcBef>
                <a:spcPts val="200"/>
              </a:spcBef>
              <a:spcAft>
                <a:spcPts val="200"/>
              </a:spcAft>
              <a:buFont typeface="Wingdings" panose="05000000000000000000" charset="0"/>
              <a:buChar char="§"/>
            </a:pPr>
            <a:r>
              <a:rPr lang="en-GB" altLang="en-US" sz="2100"/>
              <a:t>Permanent weakness is observed in approximately two thirds of patients with paralytic poliomyelitis</a:t>
            </a:r>
            <a:endParaRPr lang="en-GB" altLang="en-US" sz="2100"/>
          </a:p>
          <a:p>
            <a:pPr lvl="2">
              <a:lnSpc>
                <a:spcPct val="125000"/>
              </a:lnSpc>
              <a:spcBef>
                <a:spcPts val="200"/>
              </a:spcBef>
              <a:spcAft>
                <a:spcPts val="200"/>
              </a:spcAft>
              <a:buFont typeface="Wingdings" panose="05000000000000000000" charset="0"/>
              <a:buChar char="§"/>
            </a:pPr>
            <a:r>
              <a:rPr lang="en-GB" altLang="en-US" sz="2100"/>
              <a:t> Complete recovery is less likely when acute paralysis is severe, and patients requiring mechanical ventilation because of respiratory paralysis rarely recover without some permanent disability</a:t>
            </a:r>
            <a:endParaRPr lang="en-GB" altLang="en-US"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30175" y="163830"/>
            <a:ext cx="11452225" cy="609600"/>
          </a:xfrm>
        </p:spPr>
        <p:txBody>
          <a:bodyPr/>
          <a:p>
            <a:r>
              <a:rPr lang="en-GB" altLang="en-GB" sz="4800" b="1">
                <a:effectLst>
                  <a:outerShdw blurRad="38100" dist="38100" dir="2700000" algn="tl">
                    <a:srgbClr val="000000">
                      <a:alpha val="43137"/>
                    </a:srgbClr>
                  </a:outerShdw>
                </a:effectLst>
              </a:rPr>
              <a:t>* Definition</a:t>
            </a:r>
            <a:endParaRPr lang="en-GB" altLang="en-GB" sz="48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0175" y="1187450"/>
            <a:ext cx="11944985" cy="4940300"/>
          </a:xfrm>
        </p:spPr>
        <p:txBody>
          <a:bodyPr/>
          <a:p>
            <a:pPr>
              <a:buFont typeface="Wingdings" panose="05000000000000000000" charset="0"/>
              <a:buChar char="v"/>
            </a:pPr>
            <a:r>
              <a:rPr lang="en-GB" altLang="en-US"/>
              <a:t>Is the inflammation of brain parenchyma that’s caused by infections</a:t>
            </a:r>
            <a:endParaRPr lang="en-GB" altLang="en-US"/>
          </a:p>
          <a:p>
            <a:pPr>
              <a:buFont typeface="Wingdings" panose="05000000000000000000" charset="0"/>
              <a:buChar char="v"/>
            </a:pPr>
            <a:r>
              <a:rPr lang="en-GB" altLang="en-US"/>
              <a:t>The entire gamut of infectious pathogens (viruses to parasites) can potentially infect the brain, often in characteristic patterns</a:t>
            </a:r>
            <a:endParaRPr lang="en-GB" altLang="en-US"/>
          </a:p>
          <a:p>
            <a:pPr>
              <a:buFont typeface="Wingdings" panose="05000000000000000000" charset="0"/>
              <a:buChar char="v"/>
            </a:pPr>
            <a:r>
              <a:rPr lang="en-GB" altLang="en-US"/>
              <a:t>In general, viral infections are diffuse, bacterial infections (when not associated with meningitis) are localized, while other organisms produce mixed patterns</a:t>
            </a:r>
            <a:endParaRPr lang="en-GB" altLang="en-US"/>
          </a:p>
          <a:p>
            <a:pPr>
              <a:buFont typeface="Wingdings" panose="05000000000000000000" charset="0"/>
              <a:buChar char="v"/>
            </a:pPr>
            <a:r>
              <a:rPr lang="en-GB" altLang="en-US"/>
              <a:t>In immunosuppressed hosts, more widespread involvement with any agent is typical</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0"/>
            <a:ext cx="12192000" cy="6858000"/>
          </a:xfrm>
        </p:spPr>
        <p:txBody>
          <a:bodyPr/>
          <a:p>
            <a:pPr lvl="0" algn="l">
              <a:lnSpc>
                <a:spcPct val="120000"/>
              </a:lnSpc>
              <a:spcBef>
                <a:spcPts val="200"/>
              </a:spcBef>
              <a:spcAft>
                <a:spcPts val="100"/>
              </a:spcAft>
              <a:buFont typeface="Wingdings" panose="05000000000000000000" charset="0"/>
              <a:buChar char="ü"/>
            </a:pPr>
            <a:r>
              <a:rPr lang="en-GB" altLang="en-US" sz="2600" b="1" u="sng">
                <a:sym typeface="+mn-ea"/>
              </a:rPr>
              <a:t>Investigations:</a:t>
            </a:r>
            <a:endParaRPr lang="en-GB" altLang="en-US" sz="2600" b="1" u="sng"/>
          </a:p>
          <a:p>
            <a:pPr marL="914400" lvl="1" indent="-457200" algn="l">
              <a:lnSpc>
                <a:spcPct val="120000"/>
              </a:lnSpc>
              <a:spcBef>
                <a:spcPts val="200"/>
              </a:spcBef>
              <a:spcAft>
                <a:spcPts val="100"/>
              </a:spcAft>
              <a:buFont typeface="Wingdings" panose="05000000000000000000" charset="0"/>
              <a:buAutoNum type="arabicPeriod"/>
            </a:pPr>
            <a:r>
              <a:rPr lang="en-GB" altLang="en-US" sz="2300">
                <a:sym typeface="+mn-ea"/>
              </a:rPr>
              <a:t>The CSF shows a lymphocytic pleocytosis, a rise in protein and a normal sugar content</a:t>
            </a:r>
            <a:endParaRPr lang="en-GB" altLang="en-US" sz="2300"/>
          </a:p>
          <a:p>
            <a:pPr marL="914400" lvl="1" indent="-457200" algn="l">
              <a:lnSpc>
                <a:spcPct val="120000"/>
              </a:lnSpc>
              <a:spcBef>
                <a:spcPts val="200"/>
              </a:spcBef>
              <a:spcAft>
                <a:spcPts val="100"/>
              </a:spcAft>
              <a:buFont typeface="Wingdings" panose="05000000000000000000" charset="0"/>
              <a:buAutoNum type="arabicPeriod"/>
            </a:pPr>
            <a:r>
              <a:rPr lang="en-GB" altLang="en-US" sz="2300">
                <a:sym typeface="+mn-ea"/>
              </a:rPr>
              <a:t>Poliomyelitis virus may be cultured from CSF and stool (Naked, single-stranded, positive polarity RNA that’s transmitted feco-orally)</a:t>
            </a:r>
            <a:endParaRPr lang="en-GB" altLang="en-US" sz="2300" b="1" u="sng"/>
          </a:p>
          <a:p>
            <a:pPr lvl="0">
              <a:lnSpc>
                <a:spcPct val="120000"/>
              </a:lnSpc>
              <a:spcBef>
                <a:spcPts val="200"/>
              </a:spcBef>
              <a:spcAft>
                <a:spcPts val="100"/>
              </a:spcAft>
              <a:buFont typeface="Wingdings" panose="05000000000000000000" charset="0"/>
              <a:buChar char="ü"/>
            </a:pPr>
            <a:r>
              <a:rPr lang="en-GB" altLang="en-US" sz="2600" b="1" u="sng"/>
              <a:t>Management:</a:t>
            </a:r>
            <a:endParaRPr lang="en-GB" altLang="en-US" sz="2600" b="1" u="sng"/>
          </a:p>
          <a:p>
            <a:pPr marL="914400" lvl="1" indent="-457200">
              <a:lnSpc>
                <a:spcPct val="120000"/>
              </a:lnSpc>
              <a:spcBef>
                <a:spcPts val="200"/>
              </a:spcBef>
              <a:spcAft>
                <a:spcPts val="100"/>
              </a:spcAft>
              <a:buFont typeface="+mj-lt"/>
              <a:buAutoNum type="alphaUcPeriod"/>
            </a:pPr>
            <a:r>
              <a:rPr lang="en-GB" altLang="en-US" sz="2400"/>
              <a:t>Established disease:</a:t>
            </a:r>
            <a:endParaRPr lang="en-GB" altLang="en-US" sz="2400"/>
          </a:p>
          <a:p>
            <a:pPr lvl="2">
              <a:lnSpc>
                <a:spcPct val="120000"/>
              </a:lnSpc>
              <a:spcBef>
                <a:spcPts val="200"/>
              </a:spcBef>
              <a:spcAft>
                <a:spcPts val="100"/>
              </a:spcAft>
              <a:buFont typeface="Wingdings" panose="05000000000000000000" charset="0"/>
              <a:buChar char="§"/>
            </a:pPr>
            <a:r>
              <a:rPr lang="en-GB" altLang="en-US" sz="2100"/>
              <a:t>In the early stages, bed rest is imperative because exercise appears to worsen the paralysis or precipitate it.</a:t>
            </a:r>
            <a:endParaRPr lang="en-GB" altLang="en-US" sz="2100"/>
          </a:p>
          <a:p>
            <a:pPr lvl="2">
              <a:lnSpc>
                <a:spcPct val="120000"/>
              </a:lnSpc>
              <a:spcBef>
                <a:spcPts val="200"/>
              </a:spcBef>
              <a:spcAft>
                <a:spcPts val="100"/>
              </a:spcAft>
              <a:buFont typeface="Wingdings" panose="05000000000000000000" charset="0"/>
              <a:buChar char="§"/>
            </a:pPr>
            <a:r>
              <a:rPr lang="en-GB" altLang="en-US" sz="2100"/>
              <a:t>At the onset of respiratory difficulties, a tracheostomy and ventilation are required.</a:t>
            </a:r>
            <a:endParaRPr lang="en-GB" altLang="en-US" sz="2100"/>
          </a:p>
          <a:p>
            <a:pPr lvl="2">
              <a:lnSpc>
                <a:spcPct val="120000"/>
              </a:lnSpc>
              <a:spcBef>
                <a:spcPts val="200"/>
              </a:spcBef>
              <a:spcAft>
                <a:spcPts val="100"/>
              </a:spcAft>
              <a:buFont typeface="Wingdings" panose="05000000000000000000" charset="0"/>
              <a:buChar char="§"/>
            </a:pPr>
            <a:r>
              <a:rPr lang="en-GB" altLang="en-US" sz="2100"/>
              <a:t>Subsequent treatment is by physiotherapy and orthopaedic measures</a:t>
            </a:r>
            <a:endParaRPr lang="en-GB" altLang="en-US" sz="2100"/>
          </a:p>
          <a:p>
            <a:pPr marL="914400" lvl="1" indent="-457200">
              <a:lnSpc>
                <a:spcPct val="120000"/>
              </a:lnSpc>
              <a:spcBef>
                <a:spcPts val="200"/>
              </a:spcBef>
              <a:spcAft>
                <a:spcPts val="100"/>
              </a:spcAft>
              <a:buFont typeface="Wingdings" panose="05000000000000000000" charset="0"/>
              <a:buAutoNum type="alphaUcPeriod"/>
            </a:pPr>
            <a:r>
              <a:rPr lang="en-GB" altLang="en-US" sz="2395"/>
              <a:t>Prophylaxis:</a:t>
            </a:r>
            <a:endParaRPr lang="en-GB" altLang="en-US" sz="2395"/>
          </a:p>
          <a:p>
            <a:pPr lvl="2">
              <a:lnSpc>
                <a:spcPct val="120000"/>
              </a:lnSpc>
              <a:spcBef>
                <a:spcPts val="200"/>
              </a:spcBef>
              <a:spcAft>
                <a:spcPts val="100"/>
              </a:spcAft>
              <a:buFont typeface="Wingdings" panose="05000000000000000000" charset="0"/>
              <a:buChar char="§"/>
            </a:pPr>
            <a:r>
              <a:rPr lang="en-GB" altLang="en-US" sz="2100"/>
              <a:t>Prevention of poliomyelitis is by immunisation with live (</a:t>
            </a:r>
            <a:r>
              <a:rPr lang="en-GB" altLang="en-US" sz="2100">
                <a:solidFill>
                  <a:srgbClr val="FF0000"/>
                </a:solidFill>
              </a:rPr>
              <a:t>Sabin</a:t>
            </a:r>
            <a:r>
              <a:rPr lang="en-GB" altLang="en-US" sz="2100"/>
              <a:t>) vaccine</a:t>
            </a:r>
            <a:endParaRPr lang="en-GB" altLang="en-US" sz="2100"/>
          </a:p>
          <a:p>
            <a:pPr lvl="2">
              <a:lnSpc>
                <a:spcPct val="120000"/>
              </a:lnSpc>
              <a:spcBef>
                <a:spcPts val="200"/>
              </a:spcBef>
              <a:spcAft>
                <a:spcPts val="100"/>
              </a:spcAft>
              <a:buFont typeface="Wingdings" panose="05000000000000000000" charset="0"/>
              <a:buChar char="§"/>
            </a:pPr>
            <a:r>
              <a:rPr lang="en-GB" altLang="en-US" sz="2100"/>
              <a:t>In developed countries where polio is now very rare, the live vaccine has been replaced by the killed (</a:t>
            </a:r>
            <a:r>
              <a:rPr lang="en-GB" altLang="en-US" sz="2100">
                <a:solidFill>
                  <a:srgbClr val="FF0000"/>
                </a:solidFill>
              </a:rPr>
              <a:t>Salk</a:t>
            </a:r>
            <a:r>
              <a:rPr lang="en-GB" altLang="en-US" sz="2100"/>
              <a:t>) vaccine in childhood immunisation schedules</a:t>
            </a:r>
            <a:endParaRPr lang="en-GB" altLang="en-US" sz="2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0" y="0"/>
            <a:ext cx="5878195" cy="4953000"/>
          </a:xfrm>
        </p:spPr>
        <p:txBody>
          <a:bodyPr/>
          <a:p>
            <a:pPr marL="0" indent="0">
              <a:lnSpc>
                <a:spcPct val="130000"/>
              </a:lnSpc>
              <a:buNone/>
            </a:pPr>
            <a:r>
              <a:rPr lang="en-GB" altLang="en-US" b="1" u="sng">
                <a:ln/>
                <a:solidFill>
                  <a:schemeClr val="accent1"/>
                </a:solidFill>
                <a:effectLst>
                  <a:outerShdw blurRad="38100" dist="25400" dir="5400000" algn="ctr" rotWithShape="0">
                    <a:srgbClr val="6E747A">
                      <a:alpha val="43000"/>
                    </a:srgbClr>
                  </a:outerShdw>
                </a:effectLst>
              </a:rPr>
              <a:t>3) Herpes zoster (Shingles):</a:t>
            </a:r>
            <a:endParaRPr lang="en-GB" altLang="en-US" b="1" u="sng">
              <a:ln/>
              <a:solidFill>
                <a:schemeClr val="accent1"/>
              </a:solidFill>
              <a:effectLst>
                <a:outerShdw blurRad="38100" dist="25400" dir="5400000" algn="ctr" rotWithShape="0">
                  <a:srgbClr val="6E747A">
                    <a:alpha val="43000"/>
                  </a:srgbClr>
                </a:outerShdw>
              </a:effectLst>
            </a:endParaRPr>
          </a:p>
          <a:p>
            <a:pPr>
              <a:lnSpc>
                <a:spcPct val="130000"/>
              </a:lnSpc>
              <a:buFont typeface="Wingdings" panose="05000000000000000000" charset="0"/>
              <a:buChar char="ü"/>
            </a:pPr>
            <a:r>
              <a:rPr lang="en-GB" altLang="en-US" sz="2600">
                <a:ln/>
                <a:solidFill>
                  <a:schemeClr val="tx1"/>
                </a:solidFill>
                <a:effectLst/>
              </a:rPr>
              <a:t>Herpes zoster is the result of reactivation of the varicella zoster virus that has lain dormant in a nerve root ganglion following chickenpox earlier in life</a:t>
            </a:r>
            <a:endParaRPr lang="en-GB" altLang="en-US" sz="2600">
              <a:ln/>
              <a:solidFill>
                <a:schemeClr val="tx1"/>
              </a:solidFill>
              <a:effectLst/>
            </a:endParaRPr>
          </a:p>
          <a:p>
            <a:pPr>
              <a:lnSpc>
                <a:spcPct val="130000"/>
              </a:lnSpc>
              <a:buFont typeface="Wingdings" panose="05000000000000000000" charset="0"/>
              <a:buChar char="ü"/>
            </a:pPr>
            <a:r>
              <a:rPr lang="en-GB" altLang="en-US" sz="2600">
                <a:ln/>
                <a:solidFill>
                  <a:schemeClr val="tx1"/>
                </a:solidFill>
                <a:effectLst/>
              </a:rPr>
              <a:t>Reactivation may be spontaneous (as usually occurs in the middle-aged or elderly) or due to immunosuppression (as in patients with diabetes, malignant disease or AIDS)</a:t>
            </a:r>
            <a:endParaRPr lang="en-GB" altLang="en-US" sz="2200">
              <a:ln/>
              <a:solidFill>
                <a:schemeClr val="tx1"/>
              </a:solidFill>
              <a:effectLst/>
            </a:endParaRPr>
          </a:p>
        </p:txBody>
      </p:sp>
      <p:pic>
        <p:nvPicPr>
          <p:cNvPr id="4" name="Content Placeholder 3"/>
          <p:cNvPicPr>
            <a:picLocks noChangeAspect="1"/>
          </p:cNvPicPr>
          <p:nvPr>
            <p:ph sz="half" idx="2"/>
          </p:nvPr>
        </p:nvPicPr>
        <p:blipFill>
          <a:blip r:embed="rId1"/>
          <a:stretch>
            <a:fillRect/>
          </a:stretch>
        </p:blipFill>
        <p:spPr>
          <a:xfrm>
            <a:off x="6066155" y="53340"/>
            <a:ext cx="6125845" cy="4340225"/>
          </a:xfrm>
          <a:prstGeom prst="rect">
            <a:avLst/>
          </a:prstGeom>
        </p:spPr>
      </p:pic>
      <p:pic>
        <p:nvPicPr>
          <p:cNvPr id="6" name="Picture 5"/>
          <p:cNvPicPr>
            <a:picLocks noChangeAspect="1"/>
          </p:cNvPicPr>
          <p:nvPr/>
        </p:nvPicPr>
        <p:blipFill>
          <a:blip r:embed="rId2"/>
          <a:stretch>
            <a:fillRect/>
          </a:stretch>
        </p:blipFill>
        <p:spPr>
          <a:xfrm>
            <a:off x="6064250" y="4491355"/>
            <a:ext cx="6127750" cy="20897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635"/>
            <a:ext cx="12192000" cy="6859270"/>
          </a:xfrm>
        </p:spPr>
        <p:txBody>
          <a:bodyPr/>
          <a:p>
            <a:pPr algn="l">
              <a:lnSpc>
                <a:spcPct val="140000"/>
              </a:lnSpc>
              <a:buFont typeface="Wingdings" panose="05000000000000000000" charset="0"/>
              <a:buChar char="ü"/>
            </a:pPr>
            <a:r>
              <a:rPr lang="en-GB" altLang="en-US" sz="2600" b="1" u="sng">
                <a:effectLst/>
                <a:sym typeface="+mn-ea"/>
              </a:rPr>
              <a:t>Clinical features:</a:t>
            </a:r>
            <a:endParaRPr lang="en-GB" altLang="en-US" sz="2600" b="1" u="sng">
              <a:solidFill>
                <a:schemeClr val="tx1"/>
              </a:solidFill>
              <a:effectLst/>
            </a:endParaRPr>
          </a:p>
          <a:p>
            <a:pPr marL="971550" lvl="1" indent="-514350" algn="l">
              <a:lnSpc>
                <a:spcPct val="140000"/>
              </a:lnSpc>
              <a:buFont typeface="Wingdings" panose="05000000000000000000" charset="0"/>
              <a:buAutoNum type="arabicPeriod"/>
            </a:pPr>
            <a:r>
              <a:rPr lang="en-GB" altLang="en-US" sz="2400">
                <a:effectLst/>
                <a:sym typeface="+mn-ea"/>
              </a:rPr>
              <a:t>Burning discomfort occurs in the affected dermatome following reactivation and discrete vesicles appear 3–4 days later</a:t>
            </a:r>
            <a:endParaRPr lang="en-GB" altLang="en-US" sz="2400">
              <a:solidFill>
                <a:schemeClr val="tx1"/>
              </a:solidFill>
              <a:effectLst/>
            </a:endParaRPr>
          </a:p>
          <a:p>
            <a:pPr marL="971550" lvl="1" indent="-514350" algn="l">
              <a:lnSpc>
                <a:spcPct val="140000"/>
              </a:lnSpc>
              <a:buFont typeface="Wingdings" panose="05000000000000000000" charset="0"/>
              <a:buAutoNum type="arabicPeriod"/>
            </a:pPr>
            <a:r>
              <a:rPr lang="en-GB" altLang="en-US" sz="2400">
                <a:effectLst/>
                <a:sym typeface="+mn-ea"/>
              </a:rPr>
              <a:t>This is associated with a brief viraemia, which can produce distant satellite ‘chickenpox’ lesions.</a:t>
            </a:r>
            <a:endParaRPr lang="en-GB" altLang="en-US" sz="2400">
              <a:solidFill>
                <a:schemeClr val="tx1"/>
              </a:solidFill>
              <a:effectLst/>
            </a:endParaRPr>
          </a:p>
          <a:p>
            <a:pPr marL="971550" lvl="1" indent="-514350" algn="l">
              <a:lnSpc>
                <a:spcPct val="140000"/>
              </a:lnSpc>
              <a:buFont typeface="Wingdings" panose="05000000000000000000" charset="0"/>
              <a:buAutoNum type="arabicPeriod"/>
            </a:pPr>
            <a:r>
              <a:rPr lang="en-GB" altLang="en-US" sz="2400">
                <a:effectLst/>
                <a:sym typeface="+mn-ea"/>
              </a:rPr>
              <a:t>Occasionally, paraesthesia occurs without rash (‘zoster sine herpete’)</a:t>
            </a:r>
            <a:endParaRPr lang="en-GB" altLang="en-US" sz="2400">
              <a:solidFill>
                <a:schemeClr val="tx1"/>
              </a:solidFill>
              <a:effectLst/>
            </a:endParaRPr>
          </a:p>
          <a:p>
            <a:pPr marL="971550" lvl="1" indent="-514350" algn="l">
              <a:lnSpc>
                <a:spcPct val="140000"/>
              </a:lnSpc>
              <a:buFont typeface="Wingdings" panose="05000000000000000000" charset="0"/>
              <a:buAutoNum type="arabicPeriod"/>
            </a:pPr>
            <a:r>
              <a:rPr lang="en-GB" altLang="en-US" sz="2400">
                <a:effectLst/>
                <a:sym typeface="+mn-ea"/>
              </a:rPr>
              <a:t>Severe disease, a prolonged duration of rash, multiple dermatomal involvement or recurrence suggests underlying immune deficiency, including HIV.</a:t>
            </a:r>
            <a:endParaRPr lang="en-GB" altLang="en-US" sz="2400">
              <a:solidFill>
                <a:schemeClr val="tx1"/>
              </a:solidFill>
              <a:effectLst/>
            </a:endParaRPr>
          </a:p>
          <a:p>
            <a:pPr marL="971550" lvl="1" indent="-514350" algn="l">
              <a:lnSpc>
                <a:spcPct val="140000"/>
              </a:lnSpc>
              <a:buFont typeface="Wingdings" panose="05000000000000000000" charset="0"/>
              <a:buAutoNum type="arabicPeriod"/>
            </a:pPr>
            <a:r>
              <a:rPr lang="en-GB" altLang="en-US" sz="2400">
                <a:effectLst/>
                <a:sym typeface="+mn-ea"/>
              </a:rPr>
              <a:t>Although thoracic dermatomes are most commonly involved , the ophthalmic division of the trigeminal nerve is also frequently affected; vesicles may appear on the cornea and lead to ulceration. This condition can lead to blindness and urgent ophthalmology review is required</a:t>
            </a:r>
            <a:r>
              <a:rPr lang="en-GB" altLang="en-US" sz="2250">
                <a:effectLst/>
                <a:sym typeface="+mn-ea"/>
              </a:rPr>
              <a:t>.</a:t>
            </a:r>
            <a:endParaRPr lang="en-GB" altLang="en-US" sz="225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0"/>
            <a:ext cx="12191365" cy="6858000"/>
          </a:xfrm>
        </p:spPr>
        <p:txBody>
          <a:bodyPr/>
          <a:p>
            <a:pPr marL="971550" lvl="1" indent="-514350" algn="l">
              <a:lnSpc>
                <a:spcPct val="140000"/>
              </a:lnSpc>
              <a:buFont typeface="+mj-lt"/>
              <a:buAutoNum type="arabicPeriod" startAt="6"/>
            </a:pPr>
            <a:r>
              <a:rPr lang="en-GB" altLang="en-US" sz="2400">
                <a:effectLst/>
                <a:sym typeface="+mn-ea"/>
              </a:rPr>
              <a:t>Geniculate ganglion involvement causes the </a:t>
            </a:r>
            <a:r>
              <a:rPr lang="en-GB" altLang="en-US" sz="2400">
                <a:solidFill>
                  <a:srgbClr val="FF0000"/>
                </a:solidFill>
                <a:effectLst/>
                <a:sym typeface="+mn-ea"/>
              </a:rPr>
              <a:t>“Ramsay Hunt syndrome”</a:t>
            </a:r>
            <a:r>
              <a:rPr lang="en-GB" altLang="en-US" sz="2400">
                <a:effectLst/>
                <a:sym typeface="+mn-ea"/>
              </a:rPr>
              <a:t> of facial palsy (Palsy of muscles innervated by facial nerve at the same side of infxn), ipsilateral loss of taste and buccal ulceration, plus a rash in the external auditory canal</a:t>
            </a:r>
            <a:endParaRPr lang="en-GB" altLang="en-US" sz="2400">
              <a:sym typeface="+mn-ea"/>
            </a:endParaRPr>
          </a:p>
          <a:p>
            <a:pPr marL="971550" lvl="1" indent="-514350" algn="l">
              <a:lnSpc>
                <a:spcPct val="140000"/>
              </a:lnSpc>
              <a:buFont typeface="+mj-lt"/>
              <a:buAutoNum type="arabicPeriod" startAt="6"/>
            </a:pPr>
            <a:r>
              <a:rPr lang="en-GB" altLang="en-US" sz="2400">
                <a:sym typeface="+mn-ea"/>
              </a:rPr>
              <a:t>Bowel and bladder dysfunction occur with sacral nerve root involvement</a:t>
            </a:r>
            <a:endParaRPr lang="en-GB" altLang="en-US" sz="2400"/>
          </a:p>
          <a:p>
            <a:pPr marL="971550" lvl="1" indent="-514350" algn="l">
              <a:lnSpc>
                <a:spcPct val="140000"/>
              </a:lnSpc>
              <a:buFont typeface="+mj-lt"/>
              <a:buAutoNum type="arabicPeriod" startAt="6"/>
            </a:pPr>
            <a:r>
              <a:rPr lang="en-GB" altLang="en-US" sz="2400">
                <a:sym typeface="+mn-ea"/>
              </a:rPr>
              <a:t>The virus occasionally causes cranial nerve palsy, myelitis or encephalitis.</a:t>
            </a:r>
            <a:endParaRPr lang="en-GB" altLang="en-US" sz="2400"/>
          </a:p>
          <a:p>
            <a:pPr marL="971550" lvl="1" indent="-514350" algn="l">
              <a:lnSpc>
                <a:spcPct val="140000"/>
              </a:lnSpc>
              <a:buFont typeface="+mj-lt"/>
              <a:buAutoNum type="arabicPeriod" startAt="6"/>
            </a:pPr>
            <a:r>
              <a:rPr lang="en-GB" altLang="en-US" sz="2400">
                <a:sym typeface="+mn-ea"/>
              </a:rPr>
              <a:t>Granulomatous cerebral angiitis is a cerebrovascular complication that leads to a stroke-like syndrome in association with shingles, especially in an ophthalmic distribution</a:t>
            </a:r>
            <a:endParaRPr lang="en-GB" altLang="en-US" sz="2400">
              <a:sym typeface="+mn-ea"/>
            </a:endParaRPr>
          </a:p>
          <a:p>
            <a:pPr marL="971550" lvl="1" indent="-514350" algn="l">
              <a:lnSpc>
                <a:spcPct val="140000"/>
              </a:lnSpc>
              <a:buFont typeface="+mj-lt"/>
              <a:buAutoNum type="arabicPeriod" startAt="6"/>
            </a:pPr>
            <a:r>
              <a:rPr lang="en-GB" altLang="en-US" sz="2400"/>
              <a:t>Post-herpetic neuralgia causes troublesome persistence of pain for 1–6 months or longer, following healing of the rash. It is more common with advanced age</a:t>
            </a:r>
            <a:endParaRPr lang="en-GB"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sz="half" idx="1"/>
          </p:nvPr>
        </p:nvSpPr>
        <p:spPr>
          <a:xfrm>
            <a:off x="20320" y="27305"/>
            <a:ext cx="12151360" cy="4953000"/>
          </a:xfrm>
        </p:spPr>
        <p:txBody>
          <a:bodyPr/>
          <a:p>
            <a:pPr marL="0" indent="0">
              <a:lnSpc>
                <a:spcPct val="120000"/>
              </a:lnSpc>
              <a:buNone/>
            </a:pPr>
            <a:r>
              <a:rPr lang="en-GB" altLang="en-US" b="1" u="sng">
                <a:solidFill>
                  <a:schemeClr val="accent1"/>
                </a:solidFill>
                <a:effectLst>
                  <a:outerShdw blurRad="38100" dist="25400" dir="5400000" algn="ctr" rotWithShape="0">
                    <a:srgbClr val="6E747A">
                      <a:alpha val="43000"/>
                    </a:srgbClr>
                  </a:outerShdw>
                </a:effectLst>
              </a:rPr>
              <a:t>4) Arboviruses:</a:t>
            </a:r>
            <a:endParaRPr lang="en-GB" altLang="en-US" b="1" u="sng">
              <a:solidFill>
                <a:schemeClr val="accent1"/>
              </a:solidFill>
              <a:effectLst>
                <a:outerShdw blurRad="38100" dist="25400" dir="5400000" algn="ctr" rotWithShape="0">
                  <a:srgbClr val="6E747A">
                    <a:alpha val="43000"/>
                  </a:srgbClr>
                </a:outerShdw>
              </a:effectLst>
            </a:endParaRPr>
          </a:p>
          <a:p>
            <a:pPr lvl="1">
              <a:lnSpc>
                <a:spcPct val="120000"/>
              </a:lnSpc>
              <a:buFont typeface="Wingdings" panose="05000000000000000000" charset="0"/>
              <a:buChar char="ü"/>
            </a:pPr>
            <a:r>
              <a:rPr lang="en-GB" altLang="en-US" sz="2600">
                <a:ln>
                  <a:noFill/>
                </a:ln>
                <a:solidFill>
                  <a:schemeClr val="tx1">
                    <a:lumMod val="95000"/>
                    <a:lumOff val="5000"/>
                  </a:schemeClr>
                </a:solidFill>
                <a:effectLst/>
              </a:rPr>
              <a:t>(Arthropod-borne viruses) are an important cause of epidemic encephalitis, especially in tropical regions of the world</a:t>
            </a:r>
            <a:endParaRPr lang="en-GB" altLang="en-US" sz="2600">
              <a:ln>
                <a:noFill/>
              </a:ln>
              <a:solidFill>
                <a:schemeClr val="tx1">
                  <a:lumMod val="95000"/>
                  <a:lumOff val="5000"/>
                </a:schemeClr>
              </a:solidFill>
              <a:effectLst/>
            </a:endParaRPr>
          </a:p>
          <a:p>
            <a:pPr lvl="1">
              <a:lnSpc>
                <a:spcPct val="120000"/>
              </a:lnSpc>
              <a:buFont typeface="Wingdings" panose="05000000000000000000" charset="0"/>
              <a:buChar char="ü"/>
            </a:pPr>
            <a:r>
              <a:rPr lang="en-GB" altLang="en-US" sz="2600">
                <a:ln>
                  <a:noFill/>
                </a:ln>
                <a:solidFill>
                  <a:schemeClr val="tx1">
                    <a:lumMod val="95000"/>
                    <a:lumOff val="5000"/>
                  </a:schemeClr>
                </a:solidFill>
                <a:effectLst/>
              </a:rPr>
              <a:t>Are capable of causing serious morbidity and high mortality</a:t>
            </a:r>
            <a:endParaRPr lang="en-GB" altLang="en-US" sz="2600">
              <a:ln>
                <a:noFill/>
              </a:ln>
              <a:solidFill>
                <a:schemeClr val="tx1">
                  <a:lumMod val="95000"/>
                  <a:lumOff val="5000"/>
                </a:schemeClr>
              </a:solidFill>
              <a:effectLst/>
            </a:endParaRPr>
          </a:p>
          <a:p>
            <a:pPr lvl="1">
              <a:lnSpc>
                <a:spcPct val="120000"/>
              </a:lnSpc>
              <a:buFont typeface="Wingdings" panose="05000000000000000000" charset="0"/>
              <a:buChar char="ü"/>
            </a:pPr>
            <a:r>
              <a:rPr lang="en-GB" altLang="en-US" sz="2600">
                <a:ln>
                  <a:noFill/>
                </a:ln>
                <a:solidFill>
                  <a:schemeClr val="tx1">
                    <a:lumMod val="95000"/>
                    <a:lumOff val="5000"/>
                  </a:schemeClr>
                </a:solidFill>
                <a:effectLst/>
              </a:rPr>
              <a:t>Patients develop generalized neurologic symptoms, such as seizures, confusion, delirium, and stupor or coma</a:t>
            </a:r>
            <a:endParaRPr lang="en-GB" altLang="en-US" sz="2600">
              <a:ln>
                <a:noFill/>
              </a:ln>
              <a:solidFill>
                <a:schemeClr val="tx1">
                  <a:lumMod val="95000"/>
                  <a:lumOff val="5000"/>
                </a:schemeClr>
              </a:solidFill>
              <a:effectLst/>
            </a:endParaRPr>
          </a:p>
          <a:p>
            <a:pPr lvl="1">
              <a:lnSpc>
                <a:spcPct val="120000"/>
              </a:lnSpc>
              <a:buFont typeface="Wingdings" panose="05000000000000000000" charset="0"/>
              <a:buChar char="ü"/>
            </a:pPr>
            <a:r>
              <a:rPr lang="en-GB" altLang="en-US" sz="2600">
                <a:ln>
                  <a:noFill/>
                </a:ln>
                <a:solidFill>
                  <a:schemeClr val="tx1">
                    <a:lumMod val="95000"/>
                    <a:lumOff val="5000"/>
                  </a:schemeClr>
                </a:solidFill>
                <a:effectLst/>
              </a:rPr>
              <a:t>They also develop focal signs, such as reflex asymmetry and ocular palsies</a:t>
            </a:r>
            <a:endParaRPr lang="en-GB" altLang="en-US" sz="2600">
              <a:ln>
                <a:noFill/>
              </a:ln>
              <a:solidFill>
                <a:schemeClr val="tx1">
                  <a:lumMod val="95000"/>
                  <a:lumOff val="5000"/>
                </a:schemeClr>
              </a:solidFill>
              <a:effectLst/>
            </a:endParaRPr>
          </a:p>
          <a:p>
            <a:pPr lvl="1">
              <a:lnSpc>
                <a:spcPct val="120000"/>
              </a:lnSpc>
              <a:buFont typeface="Wingdings" panose="05000000000000000000" charset="0"/>
              <a:buChar char="ü"/>
            </a:pPr>
            <a:r>
              <a:rPr lang="en-GB" altLang="en-US" sz="2600">
                <a:ln>
                  <a:noFill/>
                </a:ln>
                <a:solidFill>
                  <a:schemeClr val="tx1">
                    <a:lumMod val="95000"/>
                    <a:lumOff val="5000"/>
                  </a:schemeClr>
                </a:solidFill>
                <a:effectLst/>
              </a:rPr>
              <a:t>CSF shows:</a:t>
            </a:r>
            <a:endParaRPr lang="en-GB" altLang="en-US" sz="2600">
              <a:ln>
                <a:noFill/>
              </a:ln>
              <a:solidFill>
                <a:schemeClr val="tx1">
                  <a:lumMod val="95000"/>
                  <a:lumOff val="5000"/>
                </a:schemeClr>
              </a:solidFill>
              <a:effectLst/>
            </a:endParaRPr>
          </a:p>
          <a:p>
            <a:pPr marL="1371600" lvl="2" indent="-457200">
              <a:lnSpc>
                <a:spcPct val="120000"/>
              </a:lnSpc>
              <a:buFont typeface="+mj-lt"/>
              <a:buAutoNum type="romanLcPeriod"/>
            </a:pPr>
            <a:r>
              <a:rPr lang="en-GB" altLang="en-US" sz="2300">
                <a:ln>
                  <a:noFill/>
                </a:ln>
                <a:solidFill>
                  <a:schemeClr val="tx1">
                    <a:lumMod val="95000"/>
                    <a:lumOff val="5000"/>
                  </a:schemeClr>
                </a:solidFill>
                <a:effectLst/>
              </a:rPr>
              <a:t>Is colorless</a:t>
            </a:r>
            <a:endParaRPr lang="en-GB" altLang="en-US" sz="2300">
              <a:ln>
                <a:noFill/>
              </a:ln>
              <a:solidFill>
                <a:schemeClr val="tx1">
                  <a:lumMod val="95000"/>
                  <a:lumOff val="5000"/>
                </a:schemeClr>
              </a:solidFill>
              <a:effectLst/>
            </a:endParaRPr>
          </a:p>
          <a:p>
            <a:pPr marL="1371600" lvl="2" indent="-457200">
              <a:lnSpc>
                <a:spcPct val="120000"/>
              </a:lnSpc>
              <a:buFont typeface="+mj-lt"/>
              <a:buAutoNum type="romanLcPeriod"/>
            </a:pPr>
            <a:r>
              <a:rPr lang="en-GB" altLang="en-US" sz="2300">
                <a:ln>
                  <a:noFill/>
                </a:ln>
                <a:solidFill>
                  <a:schemeClr val="tx1">
                    <a:lumMod val="95000"/>
                    <a:lumOff val="5000"/>
                  </a:schemeClr>
                </a:solidFill>
                <a:effectLst/>
              </a:rPr>
              <a:t>A slightly elevated pressure</a:t>
            </a:r>
            <a:endParaRPr lang="en-GB" altLang="en-US" sz="2300">
              <a:ln>
                <a:noFill/>
              </a:ln>
              <a:solidFill>
                <a:schemeClr val="tx1">
                  <a:lumMod val="95000"/>
                  <a:lumOff val="5000"/>
                </a:schemeClr>
              </a:solidFill>
              <a:effectLst/>
            </a:endParaRPr>
          </a:p>
          <a:p>
            <a:pPr marL="1371600" lvl="2" indent="-457200">
              <a:lnSpc>
                <a:spcPct val="120000"/>
              </a:lnSpc>
              <a:buFont typeface="+mj-lt"/>
              <a:buAutoNum type="romanLcPeriod"/>
            </a:pPr>
            <a:r>
              <a:rPr lang="en-GB" altLang="en-US" sz="2300">
                <a:ln>
                  <a:noFill/>
                </a:ln>
                <a:solidFill>
                  <a:schemeClr val="tx1">
                    <a:lumMod val="95000"/>
                    <a:lumOff val="5000"/>
                  </a:schemeClr>
                </a:solidFill>
                <a:effectLst/>
              </a:rPr>
              <a:t>Early neutrophilic pleocytosis that rapidly converts to a lymphocytosis</a:t>
            </a:r>
            <a:endParaRPr lang="en-GB" altLang="en-US" sz="2300">
              <a:ln>
                <a:noFill/>
              </a:ln>
              <a:solidFill>
                <a:schemeClr val="tx1">
                  <a:lumMod val="95000"/>
                  <a:lumOff val="5000"/>
                </a:schemeClr>
              </a:solidFill>
              <a:effectLst/>
            </a:endParaRPr>
          </a:p>
          <a:p>
            <a:pPr marL="1371600" lvl="2" indent="-457200">
              <a:lnSpc>
                <a:spcPct val="120000"/>
              </a:lnSpc>
              <a:buFont typeface="+mj-lt"/>
              <a:buAutoNum type="romanLcPeriod"/>
            </a:pPr>
            <a:r>
              <a:rPr lang="en-GB" altLang="en-US" sz="2300">
                <a:ln>
                  <a:noFill/>
                </a:ln>
                <a:solidFill>
                  <a:schemeClr val="tx1">
                    <a:lumMod val="95000"/>
                    <a:lumOff val="5000"/>
                  </a:schemeClr>
                </a:solidFill>
                <a:effectLst/>
              </a:rPr>
              <a:t>The protein concentration is elevated, but the glucose is normal</a:t>
            </a:r>
            <a:endParaRPr lang="en-GB" altLang="en-US" sz="2300">
              <a:ln>
                <a:noFill/>
              </a:ln>
              <a:solidFill>
                <a:schemeClr val="tx1">
                  <a:lumMod val="95000"/>
                  <a:lumOff val="5000"/>
                </a:schemeClr>
              </a:solidFill>
              <a:effectLst/>
            </a:endParaRPr>
          </a:p>
          <a:p>
            <a:pPr marL="1371600" lvl="2" indent="-457200">
              <a:lnSpc>
                <a:spcPct val="120000"/>
              </a:lnSpc>
              <a:buFont typeface="+mj-lt"/>
              <a:buAutoNum type="romanLcPeriod"/>
            </a:pPr>
            <a:r>
              <a:rPr lang="en-GB" altLang="en-US" sz="2300">
                <a:ln>
                  <a:noFill/>
                </a:ln>
                <a:solidFill>
                  <a:schemeClr val="tx1">
                    <a:lumMod val="95000"/>
                    <a:lumOff val="5000"/>
                  </a:schemeClr>
                </a:solidFill>
                <a:effectLst/>
              </a:rPr>
              <a:t>CSF examination helps to distinguish viral from bacterial infections of the CNS</a:t>
            </a:r>
            <a:endParaRPr lang="en-GB" altLang="en-US" sz="2300">
              <a:ln>
                <a:noFill/>
              </a:ln>
              <a:solidFill>
                <a:schemeClr val="tx1">
                  <a:lumMod val="95000"/>
                  <a:lumOff val="5000"/>
                </a:schemeClr>
              </a:solidFill>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2235" y="120650"/>
            <a:ext cx="12000230" cy="6513830"/>
          </a:xfrm>
        </p:spPr>
        <p:txBody>
          <a:bodyPr>
            <a:scene3d>
              <a:camera prst="orthographicFront"/>
              <a:lightRig rig="threePt" dir="t"/>
            </a:scene3d>
          </a:bodyPr>
          <a:p>
            <a:pPr marL="0" indent="0">
              <a:lnSpc>
                <a:spcPct val="130000"/>
              </a:lnSpc>
              <a:buNone/>
            </a:pPr>
            <a:r>
              <a:rPr lang="en-GB" altLang="en-US" b="1" u="sng">
                <a:solidFill>
                  <a:schemeClr val="accent1"/>
                </a:solidFill>
                <a:effectLst>
                  <a:outerShdw blurRad="38100" dist="25400" dir="5400000" algn="ctr" rotWithShape="0">
                    <a:srgbClr val="6E747A">
                      <a:alpha val="43000"/>
                    </a:srgbClr>
                  </a:outerShdw>
                </a:effectLst>
              </a:rPr>
              <a:t>5) Cytomegalovirus:</a:t>
            </a:r>
            <a:endParaRPr lang="en-GB" altLang="en-US" b="1" u="sng">
              <a:solidFill>
                <a:schemeClr val="accent1"/>
              </a:solidFill>
              <a:effectLst>
                <a:outerShdw blurRad="38100" dist="25400" dir="5400000" algn="ctr" rotWithShape="0">
                  <a:srgbClr val="6E747A">
                    <a:alpha val="43000"/>
                  </a:srgbClr>
                </a:outerShdw>
              </a:effectLst>
            </a:endParaRPr>
          </a:p>
          <a:p>
            <a:pPr lvl="1">
              <a:lnSpc>
                <a:spcPct val="130000"/>
              </a:lnSpc>
              <a:buFont typeface="Wingdings" panose="05000000000000000000" charset="0"/>
              <a:buChar char="ü"/>
            </a:pPr>
            <a:r>
              <a:rPr lang="en-GB" altLang="en-US" sz="2600">
                <a:solidFill>
                  <a:schemeClr val="tx1">
                    <a:lumMod val="95000"/>
                    <a:lumOff val="5000"/>
                  </a:schemeClr>
                </a:solidFill>
                <a:effectLst/>
              </a:rPr>
              <a:t>CMV infects the nervous system in fetuses and immunosuppressed individuals</a:t>
            </a:r>
            <a:endParaRPr lang="en-GB" altLang="en-US" sz="2600">
              <a:solidFill>
                <a:schemeClr val="tx1">
                  <a:lumMod val="95000"/>
                  <a:lumOff val="5000"/>
                </a:schemeClr>
              </a:solidFill>
              <a:effectLst/>
            </a:endParaRPr>
          </a:p>
          <a:p>
            <a:pPr lvl="1">
              <a:lnSpc>
                <a:spcPct val="130000"/>
              </a:lnSpc>
              <a:buFont typeface="Wingdings" panose="05000000000000000000" charset="0"/>
              <a:buChar char="ü"/>
            </a:pPr>
            <a:r>
              <a:rPr lang="en-GB" altLang="en-US" sz="2600">
                <a:solidFill>
                  <a:schemeClr val="tx1">
                    <a:lumMod val="95000"/>
                    <a:lumOff val="5000"/>
                  </a:schemeClr>
                </a:solidFill>
                <a:effectLst/>
              </a:rPr>
              <a:t> All cells within the CNS (neurons, glial cells, ependyma, and endothelium) are susceptible to infection</a:t>
            </a:r>
            <a:endParaRPr lang="en-GB" altLang="en-US" sz="2600">
              <a:solidFill>
                <a:schemeClr val="tx1">
                  <a:lumMod val="95000"/>
                  <a:lumOff val="5000"/>
                </a:schemeClr>
              </a:solidFill>
              <a:effectLst/>
            </a:endParaRPr>
          </a:p>
          <a:p>
            <a:pPr lvl="1">
              <a:lnSpc>
                <a:spcPct val="130000"/>
              </a:lnSpc>
              <a:buFont typeface="Wingdings" panose="05000000000000000000" charset="0"/>
              <a:buChar char="ü"/>
            </a:pPr>
            <a:r>
              <a:rPr lang="en-GB" altLang="en-US" sz="2600">
                <a:solidFill>
                  <a:schemeClr val="tx1">
                    <a:lumMod val="95000"/>
                    <a:lumOff val="5000"/>
                  </a:schemeClr>
                </a:solidFill>
                <a:effectLst/>
              </a:rPr>
              <a:t>Intrauterine infection causes periventricular necrosis, followed later by microcephaly with periventricular calcification</a:t>
            </a:r>
            <a:endParaRPr lang="en-GB" altLang="en-US" sz="2600">
              <a:solidFill>
                <a:schemeClr val="tx1">
                  <a:lumMod val="95000"/>
                  <a:lumOff val="5000"/>
                </a:schemeClr>
              </a:solidFill>
              <a:effectLst/>
            </a:endParaRPr>
          </a:p>
          <a:p>
            <a:pPr lvl="1">
              <a:lnSpc>
                <a:spcPct val="130000"/>
              </a:lnSpc>
              <a:buFont typeface="Wingdings" panose="05000000000000000000" charset="0"/>
              <a:buChar char="ü"/>
            </a:pPr>
            <a:r>
              <a:rPr lang="en-GB" altLang="en-US" sz="2600">
                <a:solidFill>
                  <a:schemeClr val="tx1">
                    <a:lumMod val="95000"/>
                    <a:lumOff val="5000"/>
                  </a:schemeClr>
                </a:solidFill>
                <a:effectLst/>
              </a:rPr>
              <a:t> When adults are infected, CMV produces a subacute encephalitis, which is also often most severe in the periventricular region</a:t>
            </a:r>
            <a:endParaRPr lang="en-GB" altLang="en-US" sz="2600">
              <a:solidFill>
                <a:schemeClr val="tx1">
                  <a:lumMod val="95000"/>
                  <a:lumOff val="5000"/>
                </a:schemeClr>
              </a:solidFill>
              <a:effectLst/>
            </a:endParaRPr>
          </a:p>
          <a:p>
            <a:pPr lvl="1">
              <a:lnSpc>
                <a:spcPct val="130000"/>
              </a:lnSpc>
              <a:buFont typeface="Wingdings" panose="05000000000000000000" charset="0"/>
              <a:buChar char="ü"/>
            </a:pPr>
            <a:r>
              <a:rPr lang="en-GB" altLang="en-US" sz="2600" b="1" u="sng">
                <a:solidFill>
                  <a:schemeClr val="tx1">
                    <a:lumMod val="95000"/>
                    <a:lumOff val="5000"/>
                  </a:schemeClr>
                </a:solidFill>
                <a:effectLst/>
              </a:rPr>
              <a:t>Morphology:</a:t>
            </a:r>
            <a:endParaRPr lang="en-GB" altLang="en-US" sz="2600" b="1" u="sng">
              <a:solidFill>
                <a:schemeClr val="tx1">
                  <a:lumMod val="95000"/>
                  <a:lumOff val="5000"/>
                </a:schemeClr>
              </a:solidFill>
              <a:effectLst/>
            </a:endParaRPr>
          </a:p>
          <a:p>
            <a:pPr lvl="2">
              <a:lnSpc>
                <a:spcPct val="130000"/>
              </a:lnSpc>
              <a:buFont typeface="Wingdings" panose="05000000000000000000" charset="0"/>
              <a:buChar char="§"/>
            </a:pPr>
            <a:r>
              <a:rPr lang="en-GB" altLang="en-US" sz="2225">
                <a:solidFill>
                  <a:schemeClr val="tx1">
                    <a:lumMod val="95000"/>
                    <a:lumOff val="5000"/>
                  </a:schemeClr>
                </a:solidFill>
                <a:effectLst/>
              </a:rPr>
              <a:t>Lesions can be hemorrhagic and contain typical viral inclusion–bearing cells</a:t>
            </a:r>
            <a:endParaRPr lang="en-GB" altLang="en-US" sz="2225">
              <a:solidFill>
                <a:schemeClr val="tx1">
                  <a:lumMod val="95000"/>
                  <a:lumOff val="5000"/>
                </a:schemeClr>
              </a:solidFill>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8895" y="67310"/>
            <a:ext cx="12103100" cy="6750050"/>
          </a:xfrm>
        </p:spPr>
        <p:txBody>
          <a:bodyPr>
            <a:scene3d>
              <a:camera prst="orthographicFront"/>
              <a:lightRig rig="threePt" dir="t"/>
            </a:scene3d>
          </a:bodyPr>
          <a:p>
            <a:pPr marL="0" indent="0">
              <a:lnSpc>
                <a:spcPct val="140000"/>
              </a:lnSpc>
              <a:buNone/>
            </a:pPr>
            <a:r>
              <a:rPr lang="en-GB" altLang="en-US" b="1" u="sng">
                <a:solidFill>
                  <a:schemeClr val="accent1"/>
                </a:solidFill>
                <a:effectLst>
                  <a:outerShdw blurRad="38100" dist="25400" dir="5400000" algn="ctr" rotWithShape="0">
                    <a:srgbClr val="6E747A">
                      <a:alpha val="43000"/>
                    </a:srgbClr>
                  </a:outerShdw>
                </a:effectLst>
              </a:rPr>
              <a:t>6) HIV (Human Immunodefeciency Virus)</a:t>
            </a:r>
            <a:endParaRPr lang="en-GB" altLang="en-US" b="1" u="sng">
              <a:solidFill>
                <a:schemeClr val="accent1"/>
              </a:solidFill>
              <a:effectLst>
                <a:outerShdw blurRad="38100" dist="25400" dir="5400000" algn="ctr" rotWithShape="0">
                  <a:srgbClr val="6E747A">
                    <a:alpha val="43000"/>
                  </a:srgbClr>
                </a:outerShdw>
              </a:effectLst>
            </a:endParaRPr>
          </a:p>
          <a:p>
            <a:pPr lvl="1">
              <a:lnSpc>
                <a:spcPct val="140000"/>
              </a:lnSpc>
              <a:buFont typeface="Wingdings" panose="05000000000000000000" charset="0"/>
              <a:buChar char="ü"/>
            </a:pPr>
            <a:r>
              <a:rPr lang="en-GB" altLang="en-US" sz="2600">
                <a:ln>
                  <a:noFill/>
                </a:ln>
                <a:solidFill>
                  <a:schemeClr val="tx1">
                    <a:lumMod val="95000"/>
                    <a:lumOff val="5000"/>
                  </a:schemeClr>
                </a:solidFill>
                <a:effectLst/>
              </a:rPr>
              <a:t>Neuropathologic changes were demonstrated at postmortem examination in as many as 80% to 90% of cases, owing to direct effects of the virus on the nervous system (HIV encephalitis), along with opportunistic infections and primary CNS lymphoma.</a:t>
            </a:r>
            <a:endParaRPr lang="en-GB" altLang="en-US" sz="2600">
              <a:ln>
                <a:noFill/>
              </a:ln>
              <a:solidFill>
                <a:schemeClr val="tx1">
                  <a:lumMod val="95000"/>
                  <a:lumOff val="5000"/>
                </a:schemeClr>
              </a:solidFill>
              <a:effectLst/>
            </a:endParaRPr>
          </a:p>
          <a:p>
            <a:pPr lvl="1">
              <a:lnSpc>
                <a:spcPct val="140000"/>
              </a:lnSpc>
              <a:buFont typeface="Wingdings" panose="05000000000000000000" charset="0"/>
              <a:buChar char="ü"/>
            </a:pPr>
            <a:r>
              <a:rPr lang="en-GB" altLang="en-US" sz="2600">
                <a:ln>
                  <a:noFill/>
                </a:ln>
                <a:solidFill>
                  <a:schemeClr val="tx1">
                    <a:lumMod val="95000"/>
                    <a:lumOff val="5000"/>
                  </a:schemeClr>
                </a:solidFill>
                <a:effectLst/>
              </a:rPr>
              <a:t>Introduction of highly active antiretroviral therapy (HAART) has decreased the frequency of these secondary effects of HIV infection</a:t>
            </a:r>
            <a:endParaRPr lang="en-GB" altLang="en-US" sz="2600">
              <a:ln>
                <a:noFill/>
              </a:ln>
              <a:solidFill>
                <a:schemeClr val="tx1">
                  <a:lumMod val="95000"/>
                  <a:lumOff val="5000"/>
                </a:schemeClr>
              </a:solidFill>
              <a:effectLst/>
            </a:endParaRPr>
          </a:p>
          <a:p>
            <a:pPr lvl="1">
              <a:lnSpc>
                <a:spcPct val="140000"/>
              </a:lnSpc>
              <a:buFont typeface="Wingdings" panose="05000000000000000000" charset="0"/>
              <a:buChar char="ü"/>
            </a:pPr>
            <a:r>
              <a:rPr lang="en-GB" altLang="en-US" sz="2600">
                <a:ln>
                  <a:noFill/>
                </a:ln>
                <a:solidFill>
                  <a:schemeClr val="tx1">
                    <a:lumMod val="95000"/>
                    <a:lumOff val="5000"/>
                  </a:schemeClr>
                </a:solidFill>
                <a:effectLst/>
              </a:rPr>
              <a:t>However, cognitive dysfunction ranging from mild to full-blown dementia that is lumped under the umbrella term HIV-associated neurocognitive disorder (HAND) continues to be a source of morbidity.</a:t>
            </a:r>
            <a:endParaRPr lang="en-GB" altLang="en-US" sz="2225">
              <a:ln>
                <a:noFill/>
              </a:ln>
              <a:solidFill>
                <a:schemeClr val="tx1">
                  <a:lumMod val="95000"/>
                  <a:lumOff val="5000"/>
                </a:schemeClr>
              </a:soli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2235" y="134620"/>
            <a:ext cx="12000230" cy="6620510"/>
          </a:xfrm>
        </p:spPr>
        <p:txBody>
          <a:bodyPr/>
          <a:p>
            <a:pPr lvl="1">
              <a:lnSpc>
                <a:spcPct val="130000"/>
              </a:lnSpc>
              <a:buFont typeface="Wingdings" panose="05000000000000000000" charset="0"/>
              <a:buChar char="ü"/>
            </a:pPr>
            <a:r>
              <a:rPr lang="en-GB" altLang="en-US" sz="2600">
                <a:ln>
                  <a:noFill/>
                </a:ln>
                <a:solidFill>
                  <a:schemeClr val="tx1">
                    <a:lumMod val="95000"/>
                    <a:lumOff val="5000"/>
                  </a:schemeClr>
                </a:solidFill>
                <a:effectLst/>
                <a:sym typeface="+mn-ea"/>
              </a:rPr>
              <a:t>Aseptic meningitis occurs within 1 to 2 weeks of onset of primary HIV infection in about 10% of patients;</a:t>
            </a:r>
            <a:endParaRPr lang="en-GB" altLang="en-US" sz="2600">
              <a:ln>
                <a:noFill/>
              </a:ln>
              <a:solidFill>
                <a:schemeClr val="tx1">
                  <a:lumMod val="95000"/>
                  <a:lumOff val="5000"/>
                </a:schemeClr>
              </a:solidFill>
              <a:effectLst/>
            </a:endParaRPr>
          </a:p>
          <a:p>
            <a:pPr lvl="2">
              <a:lnSpc>
                <a:spcPct val="130000"/>
              </a:lnSpc>
              <a:buFont typeface="Wingdings" panose="05000000000000000000" charset="0"/>
              <a:buChar char="§"/>
            </a:pPr>
            <a:r>
              <a:rPr lang="en-GB" altLang="en-US" sz="2300">
                <a:ln>
                  <a:noFill/>
                </a:ln>
                <a:solidFill>
                  <a:schemeClr val="tx1">
                    <a:lumMod val="95000"/>
                    <a:lumOff val="5000"/>
                  </a:schemeClr>
                </a:solidFill>
                <a:effectLst/>
                <a:sym typeface="+mn-ea"/>
              </a:rPr>
              <a:t>Antibodies to HIV can be demonstrated, and the virus can be isolated from the CSF</a:t>
            </a:r>
            <a:endParaRPr lang="en-GB" altLang="en-US" sz="2300"/>
          </a:p>
          <a:p>
            <a:pPr lvl="1">
              <a:lnSpc>
                <a:spcPct val="130000"/>
              </a:lnSpc>
              <a:buFont typeface="Wingdings" panose="05000000000000000000" charset="0"/>
              <a:buChar char="ü"/>
            </a:pPr>
            <a:r>
              <a:rPr lang="en-GB" altLang="en-US" sz="2600"/>
              <a:t>The few neuropathologic studies of the early and acute phases of symptomatic or asymptomatic HIV invasion of the nervous system have shown: </a:t>
            </a:r>
            <a:endParaRPr lang="en-GB" altLang="en-US" sz="2600"/>
          </a:p>
          <a:p>
            <a:pPr marL="1371600" lvl="2" indent="-457200">
              <a:lnSpc>
                <a:spcPct val="130000"/>
              </a:lnSpc>
              <a:buFont typeface="+mj-lt"/>
              <a:buAutoNum type="romanLcPeriod"/>
            </a:pPr>
            <a:r>
              <a:rPr lang="en-GB" altLang="en-US" sz="2225"/>
              <a:t>Mild lymphocytic meningitis, </a:t>
            </a:r>
            <a:endParaRPr lang="en-GB" altLang="en-US" sz="2225"/>
          </a:p>
          <a:p>
            <a:pPr marL="1371600" lvl="2" indent="-457200">
              <a:lnSpc>
                <a:spcPct val="130000"/>
              </a:lnSpc>
              <a:buFont typeface="+mj-lt"/>
              <a:buAutoNum type="romanLcPeriod"/>
            </a:pPr>
            <a:r>
              <a:rPr lang="en-GB" altLang="en-US" sz="2225"/>
              <a:t>Perivascular inflammation, and</a:t>
            </a:r>
            <a:endParaRPr lang="en-GB" altLang="en-US" sz="2225"/>
          </a:p>
          <a:p>
            <a:pPr marL="1371600" lvl="2" indent="-457200">
              <a:lnSpc>
                <a:spcPct val="130000"/>
              </a:lnSpc>
              <a:buFont typeface="+mj-lt"/>
              <a:buAutoNum type="romanLcPeriod"/>
            </a:pPr>
            <a:r>
              <a:rPr lang="en-GB" altLang="en-US" sz="2225"/>
              <a:t>Some myelin loss in the hemispheres</a:t>
            </a:r>
            <a:endParaRPr lang="en-GB" altLang="en-US" sz="2595"/>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0" y="0"/>
            <a:ext cx="12192635" cy="5806440"/>
          </a:xfrm>
        </p:spPr>
        <p:txBody>
          <a:bodyPr/>
          <a:p>
            <a:pPr marL="0" indent="0">
              <a:lnSpc>
                <a:spcPct val="120000"/>
              </a:lnSpc>
              <a:buNone/>
            </a:pPr>
            <a:r>
              <a:rPr lang="en-GB" altLang="en-US"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sym typeface="+mn-ea"/>
              </a:rPr>
              <a:t>→Brainstem Encephalitis:</a:t>
            </a:r>
            <a:endParaRPr lang="en-GB" altLang="en-US"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sym typeface="+mn-ea"/>
            </a:endParaRPr>
          </a:p>
          <a:p>
            <a:pPr lvl="1">
              <a:lnSpc>
                <a:spcPct val="120000"/>
              </a:lnSpc>
              <a:buFont typeface="Wingdings" panose="05000000000000000000" charset="0"/>
              <a:buChar char="Ø"/>
            </a:pPr>
            <a:r>
              <a:rPr lang="en-GB" altLang="en-US" sz="2400"/>
              <a:t>Presentation is ass with:</a:t>
            </a:r>
            <a:endParaRPr lang="en-GB" altLang="en-US" sz="2400"/>
          </a:p>
          <a:p>
            <a:pPr marL="1371600" lvl="2" indent="-457200">
              <a:lnSpc>
                <a:spcPct val="120000"/>
              </a:lnSpc>
              <a:buFont typeface="+mj-lt"/>
              <a:buAutoNum type="romanLcPeriod"/>
            </a:pPr>
            <a:r>
              <a:rPr lang="en-GB" altLang="en-US" sz="2100"/>
              <a:t>Ataxia</a:t>
            </a:r>
            <a:endParaRPr lang="en-GB" altLang="en-US" sz="2100"/>
          </a:p>
          <a:p>
            <a:pPr marL="1371600" lvl="2" indent="-457200">
              <a:lnSpc>
                <a:spcPct val="120000"/>
              </a:lnSpc>
              <a:buFont typeface="+mj-lt"/>
              <a:buAutoNum type="romanLcPeriod"/>
            </a:pPr>
            <a:r>
              <a:rPr lang="en-GB" altLang="en-US" sz="2100"/>
              <a:t>Dysarthria</a:t>
            </a:r>
            <a:endParaRPr lang="en-GB" altLang="en-US" sz="2100"/>
          </a:p>
          <a:p>
            <a:pPr marL="1371600" lvl="2" indent="-457200">
              <a:lnSpc>
                <a:spcPct val="120000"/>
              </a:lnSpc>
              <a:buFont typeface="+mj-lt"/>
              <a:buAutoNum type="romanLcPeriod"/>
            </a:pPr>
            <a:r>
              <a:rPr lang="en-GB" altLang="en-US" sz="2100"/>
              <a:t>Diplopia and other CN palsies</a:t>
            </a:r>
            <a:endParaRPr lang="en-GB" altLang="en-US" sz="2100"/>
          </a:p>
          <a:p>
            <a:pPr lvl="1">
              <a:lnSpc>
                <a:spcPct val="120000"/>
              </a:lnSpc>
              <a:buFont typeface="Wingdings" panose="05000000000000000000" charset="0"/>
              <a:buChar char="Ø"/>
            </a:pPr>
            <a:r>
              <a:rPr lang="en-GB" altLang="en-US" sz="2400"/>
              <a:t>The CSF:</a:t>
            </a:r>
            <a:endParaRPr lang="en-GB" altLang="en-US" sz="2400"/>
          </a:p>
          <a:p>
            <a:pPr marL="1371600" lvl="2" indent="-457200">
              <a:lnSpc>
                <a:spcPct val="120000"/>
              </a:lnSpc>
              <a:buFont typeface="+mj-lt"/>
              <a:buAutoNum type="romanLcPeriod"/>
            </a:pPr>
            <a:r>
              <a:rPr lang="en-GB" altLang="en-US" sz="2100"/>
              <a:t>Lymphocytic</a:t>
            </a:r>
            <a:endParaRPr lang="en-GB" altLang="en-US" sz="2100"/>
          </a:p>
          <a:p>
            <a:pPr marL="1371600" lvl="2" indent="-457200">
              <a:lnSpc>
                <a:spcPct val="120000"/>
              </a:lnSpc>
              <a:buFont typeface="+mj-lt"/>
              <a:buAutoNum type="romanLcPeriod"/>
            </a:pPr>
            <a:r>
              <a:rPr lang="en-GB" altLang="en-US" sz="2100"/>
              <a:t>A normal glucose</a:t>
            </a:r>
            <a:endParaRPr lang="en-GB" altLang="en-US" sz="2100"/>
          </a:p>
          <a:p>
            <a:pPr lvl="1">
              <a:lnSpc>
                <a:spcPct val="120000"/>
              </a:lnSpc>
              <a:buFont typeface="Wingdings" panose="05000000000000000000" charset="0"/>
              <a:buChar char="Ø"/>
            </a:pPr>
            <a:r>
              <a:rPr lang="en-GB" altLang="en-US" sz="2400"/>
              <a:t>The causative agent is presumed to be viral</a:t>
            </a:r>
            <a:endParaRPr lang="en-GB" altLang="en-US" sz="2400"/>
          </a:p>
          <a:p>
            <a:pPr lvl="1">
              <a:lnSpc>
                <a:spcPct val="120000"/>
              </a:lnSpc>
              <a:buFont typeface="Wingdings" panose="05000000000000000000" charset="0"/>
              <a:buChar char="Ø"/>
            </a:pPr>
            <a:r>
              <a:rPr lang="en-GB" altLang="en-US" sz="2400"/>
              <a:t> However, Listeria monocytogenes may cause a similar syndrome with meningitis (and often a polymorphonuclear CSF pleocytosis) and requires specific treatment with ampicillin </a:t>
            </a:r>
            <a:r>
              <a:rPr lang="en-GB" altLang="en-US" sz="2400">
                <a:solidFill>
                  <a:srgbClr val="FF0000"/>
                </a:solidFill>
              </a:rPr>
              <a:t>(500 mg 4 times daily)</a:t>
            </a:r>
            <a:endParaRPr lang="en-GB" altLang="en-US" sz="2400">
              <a:solidFill>
                <a:srgbClr val="FF0000"/>
              </a:solidFill>
            </a:endParaRPr>
          </a:p>
        </p:txBody>
      </p:sp>
      <p:pic>
        <p:nvPicPr>
          <p:cNvPr id="4" name="Content Placeholder 3"/>
          <p:cNvPicPr>
            <a:picLocks noChangeAspect="1"/>
          </p:cNvPicPr>
          <p:nvPr>
            <p:ph sz="half" idx="2"/>
          </p:nvPr>
        </p:nvPicPr>
        <p:blipFill>
          <a:blip r:embed="rId1"/>
          <a:stretch>
            <a:fillRect/>
          </a:stretch>
        </p:blipFill>
        <p:spPr>
          <a:xfrm>
            <a:off x="180975" y="6025515"/>
            <a:ext cx="11894820" cy="7359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0"/>
            <a:ext cx="10972800" cy="582613"/>
          </a:xfrm>
        </p:spPr>
        <p:txBody>
          <a:bodyPr/>
          <a:p>
            <a:r>
              <a:rPr lang="en-GB" altLang="en-US"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sym typeface="+mn-ea"/>
              </a:rPr>
              <a:t>→Subacute Sclerosing panencephalitis:</a:t>
            </a:r>
            <a:endParaRPr lang="en-GB" altLang="en-US"/>
          </a:p>
        </p:txBody>
      </p:sp>
      <p:sp>
        <p:nvSpPr>
          <p:cNvPr id="3" name="Content Placeholder 2"/>
          <p:cNvSpPr>
            <a:spLocks noGrp="1"/>
          </p:cNvSpPr>
          <p:nvPr>
            <p:ph sz="half" idx="1"/>
          </p:nvPr>
        </p:nvSpPr>
        <p:spPr>
          <a:xfrm>
            <a:off x="0" y="680720"/>
            <a:ext cx="12192000" cy="4953000"/>
          </a:xfrm>
        </p:spPr>
        <p:txBody>
          <a:bodyPr/>
          <a:p>
            <a:pPr>
              <a:lnSpc>
                <a:spcPct val="130000"/>
              </a:lnSpc>
              <a:buFont typeface="Wingdings" panose="05000000000000000000" charset="0"/>
              <a:buChar char="ü"/>
            </a:pPr>
            <a:r>
              <a:rPr lang="en-GB" altLang="en-US" sz="2600"/>
              <a:t>This is a rare, chronic, progressive and eventually fatal complication of measles, presumably a result of an inability of the nervous system to eradicate the virus.</a:t>
            </a:r>
            <a:endParaRPr lang="en-GB" altLang="en-US" sz="2600"/>
          </a:p>
          <a:p>
            <a:pPr>
              <a:lnSpc>
                <a:spcPct val="130000"/>
              </a:lnSpc>
              <a:buFont typeface="Wingdings" panose="05000000000000000000" charset="0"/>
              <a:buChar char="ü"/>
            </a:pPr>
            <a:r>
              <a:rPr lang="en-GB" altLang="en-US" sz="2600" b="1" u="sng"/>
              <a:t>Clinical Features:</a:t>
            </a:r>
            <a:endParaRPr lang="en-GB" altLang="en-US" sz="2600" b="1" u="sng"/>
          </a:p>
          <a:p>
            <a:pPr marL="914400" lvl="1" indent="-457200">
              <a:lnSpc>
                <a:spcPct val="130000"/>
              </a:lnSpc>
              <a:buFont typeface="Wingdings" panose="05000000000000000000" charset="0"/>
              <a:buAutoNum type="arabicPeriod"/>
            </a:pPr>
            <a:r>
              <a:rPr lang="en-GB" altLang="en-US" sz="2200"/>
              <a:t>It occurs in children and adolescents, usually many years after the primary virus infection.</a:t>
            </a:r>
            <a:endParaRPr lang="en-GB" altLang="en-US" sz="2200"/>
          </a:p>
          <a:p>
            <a:pPr marL="914400" lvl="1" indent="-457200">
              <a:lnSpc>
                <a:spcPct val="130000"/>
              </a:lnSpc>
              <a:buFont typeface="Wingdings" panose="05000000000000000000" charset="0"/>
              <a:buAutoNum type="arabicPeriod"/>
            </a:pPr>
            <a:r>
              <a:rPr lang="en-GB" altLang="en-US" sz="2200"/>
              <a:t>There is generalised neurological deterioration and onset is insidious, with intellectual deterioration, apathy and clumsiness.</a:t>
            </a:r>
            <a:endParaRPr lang="en-GB" altLang="en-US" sz="2200"/>
          </a:p>
          <a:p>
            <a:pPr marL="914400" lvl="1" indent="-457200">
              <a:lnSpc>
                <a:spcPct val="130000"/>
              </a:lnSpc>
              <a:buFont typeface="Wingdings" panose="05000000000000000000" charset="0"/>
              <a:buAutoNum type="arabicPeriod"/>
            </a:pPr>
            <a:r>
              <a:rPr lang="en-GB" altLang="en-US" sz="2200"/>
              <a:t>Are followed by myoclonic jerks, rigidity and dementia.</a:t>
            </a:r>
            <a:endParaRPr lang="en-GB" altLang="en-US" sz="2200"/>
          </a:p>
          <a:p>
            <a:pPr lvl="0">
              <a:lnSpc>
                <a:spcPct val="130000"/>
              </a:lnSpc>
              <a:buFont typeface="Wingdings" panose="05000000000000000000" charset="0"/>
              <a:buChar char="ü"/>
            </a:pPr>
            <a:r>
              <a:rPr lang="en-GB" altLang="en-US" sz="2600" b="1" u="sng"/>
              <a:t>Investigations:</a:t>
            </a:r>
            <a:endParaRPr lang="en-GB" altLang="en-US" sz="2600" b="1" u="sng"/>
          </a:p>
          <a:p>
            <a:pPr marL="914400" lvl="1" indent="-457200">
              <a:lnSpc>
                <a:spcPct val="130000"/>
              </a:lnSpc>
              <a:buFont typeface="Wingdings" panose="05000000000000000000" charset="0"/>
              <a:buAutoNum type="arabicPeriod"/>
            </a:pPr>
            <a:r>
              <a:rPr lang="en-GB" altLang="en-US" sz="2200"/>
              <a:t>The CSF may show a mild lymphocytic pleocytosis</a:t>
            </a:r>
            <a:endParaRPr lang="en-GB" altLang="en-US" sz="2200"/>
          </a:p>
          <a:p>
            <a:pPr marL="914400" lvl="1" indent="-457200">
              <a:lnSpc>
                <a:spcPct val="130000"/>
              </a:lnSpc>
              <a:buFont typeface="Wingdings" panose="05000000000000000000" charset="0"/>
              <a:buAutoNum type="arabicPeriod"/>
            </a:pPr>
            <a:r>
              <a:rPr lang="en-GB" altLang="en-US" sz="2200"/>
              <a:t>EEG demonstrates characteristic periodic bursts of triphasic waves.</a:t>
            </a:r>
            <a:endParaRPr lang="en-GB" altLang="en-US" sz="2200"/>
          </a:p>
          <a:p>
            <a:pPr marL="914400" lvl="1" indent="-457200">
              <a:lnSpc>
                <a:spcPct val="130000"/>
              </a:lnSpc>
              <a:buFont typeface="Wingdings" panose="05000000000000000000" charset="0"/>
              <a:buAutoNum type="arabicPeriod"/>
            </a:pPr>
            <a:r>
              <a:rPr lang="en-GB" altLang="en-US" sz="2200"/>
              <a:t>Persistent measles-specific IgG in serum and CSF, however, antiviral therapy is ineffective and death ensues within a few years</a:t>
            </a:r>
            <a:endParaRPr lang="en-GB" altLang="en-US"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1042035"/>
            <a:ext cx="12192000" cy="5721985"/>
          </a:xfrm>
        </p:spPr>
        <p:txBody>
          <a:bodyPr/>
          <a:p>
            <a:pPr>
              <a:lnSpc>
                <a:spcPct val="140000"/>
              </a:lnSpc>
            </a:pPr>
            <a:r>
              <a:rPr lang="en-GB" altLang="en-US" sz="2700"/>
              <a:t>Viral encephalitis is a parenchymal infection of the brain that is almost invariably associated with meningeal inflammation (meningoencephalitis)</a:t>
            </a:r>
            <a:endParaRPr lang="en-GB" altLang="en-US" sz="2700"/>
          </a:p>
          <a:p>
            <a:pPr>
              <a:lnSpc>
                <a:spcPct val="140000"/>
              </a:lnSpc>
            </a:pPr>
            <a:r>
              <a:rPr lang="en-GB" altLang="en-US" sz="2700"/>
              <a:t>The nervous system is particularly susceptible to certain viruses such as rabies virus and poliovirus</a:t>
            </a:r>
            <a:endParaRPr lang="en-GB" altLang="en-US" sz="2700"/>
          </a:p>
          <a:p>
            <a:pPr>
              <a:lnSpc>
                <a:spcPct val="140000"/>
              </a:lnSpc>
            </a:pPr>
            <a:r>
              <a:rPr lang="en-GB" altLang="en-US" sz="2700"/>
              <a:t>Some viruses infect specific CNS cell types, while others preferentially involve particular brain regions that lie along the viral route of entry</a:t>
            </a:r>
            <a:endParaRPr lang="en-GB" altLang="en-US" sz="2700"/>
          </a:p>
          <a:p>
            <a:pPr>
              <a:lnSpc>
                <a:spcPct val="140000"/>
              </a:lnSpc>
            </a:pPr>
            <a:r>
              <a:rPr lang="en-GB" altLang="en-US" sz="2700"/>
              <a:t>Intrauterine viral infection following transplacental spread of rubella and CMV may cause destructive lesions, and Zika virus causes developmental abnormalities of the brain</a:t>
            </a:r>
            <a:endParaRPr lang="en-GB" altLang="en-US" sz="2700"/>
          </a:p>
        </p:txBody>
      </p:sp>
      <p:sp>
        <p:nvSpPr>
          <p:cNvPr id="4" name="Title 3"/>
          <p:cNvSpPr>
            <a:spLocks noGrp="1"/>
          </p:cNvSpPr>
          <p:nvPr>
            <p:ph type="title"/>
          </p:nvPr>
        </p:nvSpPr>
        <p:spPr>
          <a:xfrm>
            <a:off x="0" y="0"/>
            <a:ext cx="12192000" cy="842645"/>
          </a:xfrm>
          <a:ln w="38100"/>
        </p:spPr>
        <p:style>
          <a:lnRef idx="1">
            <a:schemeClr val="accent1"/>
          </a:lnRef>
          <a:fillRef idx="2">
            <a:schemeClr val="accent1"/>
          </a:fillRef>
          <a:effectRef idx="1">
            <a:schemeClr val="accent1"/>
          </a:effectRef>
          <a:fontRef idx="minor">
            <a:schemeClr val="dk1"/>
          </a:fontRef>
        </p:style>
        <p:txBody>
          <a:bodyPr/>
          <a:p>
            <a:r>
              <a:rPr lang="en-GB" altLang="en-US" sz="4400" b="1">
                <a:solidFill>
                  <a:schemeClr val="tx1"/>
                </a:solidFill>
                <a:effectLst>
                  <a:outerShdw blurRad="38100" dist="19050" dir="2700000" algn="tl" rotWithShape="0">
                    <a:schemeClr val="dk1">
                      <a:alpha val="40000"/>
                    </a:schemeClr>
                  </a:outerShdw>
                </a:effectLst>
              </a:rPr>
              <a:t>1) Parenchymal </a:t>
            </a:r>
            <a:r>
              <a:rPr lang="en-GB" altLang="en-US" sz="4400" b="1">
                <a:solidFill>
                  <a:schemeClr val="tx1"/>
                </a:solidFill>
                <a:effectLst>
                  <a:outerShdw blurRad="38100" dist="19050" dir="2700000" algn="tl" rotWithShape="0">
                    <a:schemeClr val="dk1">
                      <a:alpha val="40000"/>
                    </a:schemeClr>
                  </a:outerShdw>
                </a:effectLst>
                <a:sym typeface="+mn-ea"/>
              </a:rPr>
              <a:t> Viral </a:t>
            </a:r>
            <a:r>
              <a:rPr lang="en-GB" altLang="en-US" sz="4400" b="1">
                <a:solidFill>
                  <a:schemeClr val="tx1"/>
                </a:solidFill>
                <a:effectLst>
                  <a:outerShdw blurRad="38100" dist="19050" dir="2700000" algn="tl" rotWithShape="0">
                    <a:schemeClr val="dk1">
                      <a:alpha val="40000"/>
                    </a:schemeClr>
                  </a:outerShdw>
                </a:effectLst>
              </a:rPr>
              <a:t>infections </a:t>
            </a:r>
            <a:endParaRPr lang="en-GB" altLang="en-US" sz="44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0" y="907415"/>
            <a:ext cx="12192000" cy="5740400"/>
          </a:xfrm>
        </p:spPr>
        <p:txBody>
          <a:bodyPr/>
          <a:p>
            <a:pPr>
              <a:lnSpc>
                <a:spcPct val="130000"/>
              </a:lnSpc>
              <a:buFont typeface="Wingdings" panose="05000000000000000000" charset="0"/>
              <a:buChar char="ü"/>
            </a:pPr>
            <a:r>
              <a:rPr lang="en-GB" altLang="en-US" sz="2800"/>
              <a:t>This was originally described as a rare complication of lymphoma, leukaemia or carcinomatosis but has become more frequent as a feature of AIDS or secondary to immunosuppression, </a:t>
            </a:r>
            <a:endParaRPr lang="en-GB" altLang="en-US" sz="2800"/>
          </a:p>
          <a:p>
            <a:pPr lvl="1">
              <a:lnSpc>
                <a:spcPct val="130000"/>
              </a:lnSpc>
              <a:buFont typeface="Wingdings" panose="05000000000000000000" charset="0"/>
              <a:buChar char="§"/>
            </a:pPr>
            <a:r>
              <a:rPr lang="en-GB" altLang="en-US" sz="2400"/>
              <a:t>e.g. following organ transplantation or use of disease-modifying drugs for MS</a:t>
            </a:r>
            <a:endParaRPr lang="en-GB" altLang="en-US" sz="2400"/>
          </a:p>
          <a:p>
            <a:pPr lvl="0">
              <a:lnSpc>
                <a:spcPct val="130000"/>
              </a:lnSpc>
              <a:buFont typeface="Wingdings" panose="05000000000000000000" charset="0"/>
              <a:buChar char="ü"/>
            </a:pPr>
            <a:r>
              <a:rPr lang="en-GB" altLang="en-US" sz="2800" b="1" u="sng"/>
              <a:t>Pathophysiology:</a:t>
            </a:r>
            <a:endParaRPr lang="en-GB" altLang="en-US" sz="2800" b="1" u="sng"/>
          </a:p>
          <a:p>
            <a:pPr lvl="1">
              <a:lnSpc>
                <a:spcPct val="130000"/>
              </a:lnSpc>
              <a:buFont typeface="Wingdings" panose="05000000000000000000" charset="0"/>
              <a:buChar char="§"/>
            </a:pPr>
            <a:r>
              <a:rPr lang="en-GB" altLang="en-US" sz="2400"/>
              <a:t>It is an infection of oligodendrocytes by human polyomavirus JC, causing widespread demyelination of the white matter of the cerebral hemispheres.</a:t>
            </a:r>
            <a:endParaRPr lang="en-GB" altLang="en-US" sz="2400"/>
          </a:p>
          <a:p>
            <a:pPr lvl="0">
              <a:lnSpc>
                <a:spcPct val="130000"/>
              </a:lnSpc>
              <a:buFont typeface="Wingdings" panose="05000000000000000000" charset="0"/>
              <a:buChar char="ü"/>
            </a:pPr>
            <a:r>
              <a:rPr lang="en-GB" altLang="en-US" sz="2800" b="1" u="sng"/>
              <a:t>Clinical Features:</a:t>
            </a:r>
            <a:endParaRPr lang="en-GB" altLang="en-US" sz="2800" b="1" u="sng"/>
          </a:p>
          <a:p>
            <a:pPr lvl="1">
              <a:lnSpc>
                <a:spcPct val="130000"/>
              </a:lnSpc>
              <a:buFont typeface="Wingdings" panose="05000000000000000000" charset="0"/>
              <a:buChar char="§"/>
            </a:pPr>
            <a:r>
              <a:rPr lang="en-GB" altLang="en-US" sz="2400"/>
              <a:t>Dementia, hemiparesis and aphasia, which progress rapidly, usually leading to death within weeks or months</a:t>
            </a:r>
            <a:endParaRPr lang="en-GB" altLang="en-US" sz="2400"/>
          </a:p>
        </p:txBody>
      </p:sp>
      <p:sp>
        <p:nvSpPr>
          <p:cNvPr id="5" name="Title 4"/>
          <p:cNvSpPr>
            <a:spLocks noGrp="1"/>
          </p:cNvSpPr>
          <p:nvPr>
            <p:ph type="title"/>
          </p:nvPr>
        </p:nvSpPr>
        <p:spPr>
          <a:xfrm>
            <a:off x="0" y="0"/>
            <a:ext cx="10972800" cy="582613"/>
          </a:xfrm>
        </p:spPr>
        <p:txBody>
          <a:bodyPr/>
          <a:p>
            <a:r>
              <a:rPr lang="en-GB" altLang="en-US"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sym typeface="+mn-ea"/>
              </a:rPr>
              <a:t>→Progressive Multi-focal Leucoencephalopathy:</a:t>
            </a:r>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290195" y="321310"/>
            <a:ext cx="11361420" cy="6232525"/>
          </a:xfrm>
        </p:spPr>
        <p:txBody>
          <a:bodyPr/>
          <a:p>
            <a:pPr algn="l">
              <a:lnSpc>
                <a:spcPct val="150000"/>
              </a:lnSpc>
              <a:buFont typeface="Wingdings" panose="05000000000000000000" charset="0"/>
              <a:buChar char="ü"/>
            </a:pPr>
            <a:r>
              <a:rPr lang="en-GB" altLang="en-US" sz="2800" b="1" u="sng">
                <a:sym typeface="+mn-ea"/>
              </a:rPr>
              <a:t>Investigations:</a:t>
            </a:r>
            <a:endParaRPr lang="en-GB" altLang="en-US" sz="2800" b="1" u="sng"/>
          </a:p>
          <a:p>
            <a:pPr lvl="1" algn="l">
              <a:lnSpc>
                <a:spcPct val="150000"/>
              </a:lnSpc>
              <a:buFont typeface="Wingdings" panose="05000000000000000000" charset="0"/>
              <a:buChar char="§"/>
            </a:pPr>
            <a:r>
              <a:rPr lang="en-GB" altLang="en-US" sz="2400">
                <a:sym typeface="+mn-ea"/>
              </a:rPr>
              <a:t>CT; Areas of low density in the white matter are shown</a:t>
            </a:r>
            <a:endParaRPr lang="en-GB" altLang="en-US" sz="2400"/>
          </a:p>
          <a:p>
            <a:pPr lvl="1" algn="l">
              <a:lnSpc>
                <a:spcPct val="150000"/>
              </a:lnSpc>
              <a:buFont typeface="Wingdings" panose="05000000000000000000" charset="0"/>
              <a:buChar char="§"/>
            </a:pPr>
            <a:r>
              <a:rPr lang="en-GB" altLang="en-US" sz="2400">
                <a:sym typeface="+mn-ea"/>
              </a:rPr>
              <a:t>MRI;  is more sensitive, showing diffuse high signal in the cerebral white matter on T2-weighted images</a:t>
            </a:r>
            <a:endParaRPr lang="en-GB" altLang="en-US" sz="2400"/>
          </a:p>
          <a:p>
            <a:pPr algn="l">
              <a:lnSpc>
                <a:spcPct val="150000"/>
              </a:lnSpc>
              <a:buFont typeface="Wingdings" panose="05000000000000000000" charset="0"/>
              <a:buChar char="ü"/>
            </a:pPr>
            <a:r>
              <a:rPr lang="en-GB" altLang="en-US" sz="2800">
                <a:sym typeface="+mn-ea"/>
              </a:rPr>
              <a:t>The only treatment available is restoration of the immune response (by treating AIDS or reversing immunosuppression)</a:t>
            </a:r>
            <a:endParaRPr lang="en-GB" altLang="en-US" sz="2800">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0"/>
            <a:ext cx="12192000" cy="1208405"/>
          </a:xfrm>
          <a:ln w="38100"/>
        </p:spPr>
        <p:style>
          <a:lnRef idx="1">
            <a:schemeClr val="accent1"/>
          </a:lnRef>
          <a:fillRef idx="2">
            <a:schemeClr val="accent1"/>
          </a:fillRef>
          <a:effectRef idx="1">
            <a:schemeClr val="accent1"/>
          </a:effectRef>
          <a:fontRef idx="minor">
            <a:schemeClr val="dk1"/>
          </a:fontRef>
        </p:style>
        <p:txBody>
          <a:bodyPr/>
          <a:p>
            <a:r>
              <a:rPr lang="en-GB" altLang="en-US" sz="4400" b="1">
                <a:solidFill>
                  <a:schemeClr val="tx1"/>
                </a:solidFill>
                <a:effectLst>
                  <a:outerShdw blurRad="38100" dist="19050" dir="2700000" algn="tl" rotWithShape="0">
                    <a:schemeClr val="dk1">
                      <a:alpha val="40000"/>
                    </a:schemeClr>
                  </a:outerShdw>
                </a:effectLst>
              </a:rPr>
              <a:t>2) Parenchymal </a:t>
            </a:r>
            <a:r>
              <a:rPr lang="en-GB" altLang="en-US" sz="4400" b="1">
                <a:solidFill>
                  <a:schemeClr val="tx1"/>
                </a:solidFill>
                <a:effectLst>
                  <a:outerShdw blurRad="38100" dist="19050" dir="2700000" algn="tl" rotWithShape="0">
                    <a:schemeClr val="dk1">
                      <a:alpha val="40000"/>
                    </a:schemeClr>
                  </a:outerShdw>
                </a:effectLst>
                <a:sym typeface="+mn-ea"/>
              </a:rPr>
              <a:t> Bacterial </a:t>
            </a:r>
            <a:r>
              <a:rPr lang="en-GB" altLang="en-US" sz="4400" b="1">
                <a:solidFill>
                  <a:schemeClr val="tx1"/>
                </a:solidFill>
                <a:effectLst>
                  <a:outerShdw blurRad="38100" dist="19050" dir="2700000" algn="tl" rotWithShape="0">
                    <a:schemeClr val="dk1">
                      <a:alpha val="40000"/>
                    </a:schemeClr>
                  </a:outerShdw>
                </a:effectLst>
              </a:rPr>
              <a:t>infections (Brain abscess)</a:t>
            </a:r>
            <a:endParaRPr lang="en-GB" altLang="en-US" sz="4400" b="1">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13335" y="1268095"/>
            <a:ext cx="12192000" cy="4953000"/>
          </a:xfrm>
        </p:spPr>
        <p:txBody>
          <a:bodyPr/>
          <a:p>
            <a:pPr>
              <a:lnSpc>
                <a:spcPct val="110000"/>
              </a:lnSpc>
            </a:pPr>
            <a:r>
              <a:rPr lang="en-GB" altLang="en-US" sz="2800"/>
              <a:t>Bacteria may enter the cerebral substance through:</a:t>
            </a:r>
            <a:endParaRPr lang="en-GB" altLang="en-US" sz="2800"/>
          </a:p>
          <a:p>
            <a:pPr marL="971550" lvl="1" indent="-514350">
              <a:lnSpc>
                <a:spcPct val="110000"/>
              </a:lnSpc>
              <a:buAutoNum type="arabicPeriod"/>
            </a:pPr>
            <a:r>
              <a:rPr lang="en-GB" altLang="en-US" sz="2400"/>
              <a:t>Penetrating injury</a:t>
            </a:r>
            <a:endParaRPr lang="en-GB" altLang="en-US" sz="2400"/>
          </a:p>
          <a:p>
            <a:pPr marL="971550" lvl="1" indent="-514350">
              <a:lnSpc>
                <a:spcPct val="110000"/>
              </a:lnSpc>
              <a:buAutoNum type="arabicPeriod"/>
            </a:pPr>
            <a:r>
              <a:rPr lang="en-GB" altLang="en-US" sz="2400"/>
              <a:t>Direct spread from paranasal sinuses or middle ear</a:t>
            </a:r>
            <a:endParaRPr lang="en-GB" altLang="en-US" sz="2400"/>
          </a:p>
          <a:p>
            <a:pPr marL="971550" lvl="1" indent="-514350">
              <a:lnSpc>
                <a:spcPct val="110000"/>
              </a:lnSpc>
              <a:buAutoNum type="arabicPeriod"/>
            </a:pPr>
            <a:r>
              <a:rPr lang="en-GB" altLang="en-US" sz="2400"/>
              <a:t>Secondary to sepsis</a:t>
            </a:r>
            <a:endParaRPr lang="en-GB" altLang="en-US" sz="2400"/>
          </a:p>
          <a:p>
            <a:pPr lvl="0">
              <a:lnSpc>
                <a:spcPct val="110000"/>
              </a:lnSpc>
            </a:pPr>
            <a:r>
              <a:rPr lang="en-GB" altLang="en-US" sz="2800"/>
              <a:t>Untreated congenital heart disease is a recognised risk factor;??</a:t>
            </a:r>
            <a:endParaRPr lang="en-GB" altLang="en-US" sz="2800"/>
          </a:p>
          <a:p>
            <a:pPr lvl="0">
              <a:lnSpc>
                <a:spcPct val="110000"/>
              </a:lnSpc>
            </a:pPr>
            <a:r>
              <a:rPr lang="en-GB" altLang="en-US" sz="2800"/>
              <a:t>The site of abscess formation and the likely causative organism are both related to the source of infection</a:t>
            </a:r>
            <a:endParaRPr lang="en-GB" altLang="en-US" sz="2800"/>
          </a:p>
          <a:p>
            <a:pPr lvl="0">
              <a:lnSpc>
                <a:spcPct val="110000"/>
              </a:lnSpc>
            </a:pPr>
            <a:r>
              <a:rPr lang="en-GB" altLang="en-US" sz="2800"/>
              <a:t>Initial infection leads to local suppuration followed by loculation of pus within a surrounding wall of gliosis, which in a chronic abscess may form a tough capsule</a:t>
            </a:r>
            <a:endParaRPr lang="en-GB" altLang="en-US" sz="2800"/>
          </a:p>
          <a:p>
            <a:pPr lvl="0">
              <a:lnSpc>
                <a:spcPct val="110000"/>
              </a:lnSpc>
            </a:pPr>
            <a:r>
              <a:rPr lang="en-GB" altLang="en-US" sz="2800"/>
              <a:t>Haematogenous spread may lead to multiple abscesses</a:t>
            </a:r>
            <a:endParaRPr lang="en-GB" alt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75895" y="361315"/>
            <a:ext cx="11934825" cy="62318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375410" y="66040"/>
            <a:ext cx="9293860" cy="65881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635"/>
            <a:ext cx="12191365" cy="6767830"/>
          </a:xfrm>
        </p:spPr>
        <p:txBody>
          <a:bodyPr/>
          <a:p>
            <a:pPr>
              <a:lnSpc>
                <a:spcPct val="120000"/>
              </a:lnSpc>
            </a:pPr>
            <a:r>
              <a:rPr lang="en-GB" altLang="en-US" b="1" u="sng"/>
              <a:t>Clinical features:</a:t>
            </a:r>
            <a:endParaRPr lang="en-GB" altLang="en-US" b="1" u="sng"/>
          </a:p>
          <a:p>
            <a:pPr marL="971550" lvl="1" indent="-514350">
              <a:lnSpc>
                <a:spcPct val="120000"/>
              </a:lnSpc>
              <a:buAutoNum type="arabicPeriod"/>
            </a:pPr>
            <a:r>
              <a:rPr lang="en-GB" altLang="en-US" sz="2600"/>
              <a:t>May be of an acute presentatin with fever, headache, meningism and drowsiness.</a:t>
            </a:r>
            <a:endParaRPr lang="en-GB" altLang="en-US" sz="2600"/>
          </a:p>
          <a:p>
            <a:pPr marL="971550" lvl="1" indent="-514350">
              <a:lnSpc>
                <a:spcPct val="120000"/>
              </a:lnSpc>
              <a:buAutoNum type="arabicPeriod"/>
            </a:pPr>
            <a:r>
              <a:rPr lang="en-GB" altLang="en-US" sz="2600"/>
              <a:t>More commonly to be presented over days or weeks as a cerebral mass lesion with little or no signs of infection</a:t>
            </a:r>
            <a:endParaRPr lang="en-GB" altLang="en-US" sz="2600"/>
          </a:p>
          <a:p>
            <a:pPr marL="971550" lvl="1" indent="-514350">
              <a:lnSpc>
                <a:spcPct val="120000"/>
              </a:lnSpc>
              <a:buAutoNum type="arabicPeriod"/>
            </a:pPr>
            <a:r>
              <a:rPr lang="en-GB" altLang="en-US" sz="2600"/>
              <a:t>Signs that may occur lonely or in combination:</a:t>
            </a:r>
            <a:endParaRPr lang="en-GB" altLang="en-US" sz="2600"/>
          </a:p>
          <a:p>
            <a:pPr marL="1428750" lvl="2" indent="-514350">
              <a:lnSpc>
                <a:spcPct val="120000"/>
              </a:lnSpc>
              <a:buFont typeface="+mj-lt"/>
              <a:buAutoNum type="arabicPeriod"/>
            </a:pPr>
            <a:r>
              <a:rPr lang="en-GB" altLang="en-US"/>
              <a:t>Seizure</a:t>
            </a:r>
            <a:endParaRPr lang="en-GB" altLang="en-US"/>
          </a:p>
          <a:p>
            <a:pPr marL="1428750" lvl="2" indent="-514350">
              <a:lnSpc>
                <a:spcPct val="120000"/>
              </a:lnSpc>
              <a:buFont typeface="+mj-lt"/>
              <a:buAutoNum type="arabicPeriod"/>
            </a:pPr>
            <a:r>
              <a:rPr lang="en-GB" altLang="en-US"/>
              <a:t>Elevated ICP</a:t>
            </a:r>
            <a:endParaRPr lang="en-GB" altLang="en-US"/>
          </a:p>
          <a:p>
            <a:pPr marL="1428750" lvl="2" indent="-514350">
              <a:lnSpc>
                <a:spcPct val="120000"/>
              </a:lnSpc>
              <a:buFont typeface="+mj-lt"/>
              <a:buAutoNum type="arabicPeriod"/>
            </a:pPr>
            <a:r>
              <a:rPr lang="en-GB" altLang="en-US"/>
              <a:t>Focal hemisphere signs</a:t>
            </a:r>
            <a:endParaRPr lang="en-GB" altLang="en-US"/>
          </a:p>
          <a:p>
            <a:pPr marL="971550" lvl="1" indent="-514350">
              <a:lnSpc>
                <a:spcPct val="120000"/>
              </a:lnSpc>
              <a:buFont typeface="+mj-lt"/>
              <a:buAutoNum type="arabicPeriod"/>
            </a:pPr>
            <a:r>
              <a:rPr lang="en-GB" altLang="en-US" sz="2600"/>
              <a:t>Distinction from a cerebral tumor may be impossible on clinical grounds</a:t>
            </a:r>
            <a:endParaRPr lang="en-GB" altLang="en-US" sz="2600"/>
          </a:p>
          <a:p>
            <a:pPr marL="971550" lvl="1" indent="-514350">
              <a:lnSpc>
                <a:spcPct val="120000"/>
              </a:lnSpc>
              <a:buFont typeface="+mj-lt"/>
              <a:buAutoNum type="arabicPeriod"/>
            </a:pPr>
            <a:r>
              <a:rPr lang="en-GB" altLang="en-US" sz="2600">
                <a:sym typeface="+mn-ea"/>
              </a:rPr>
              <a:t>The increased intracranial pressure may cause fatal brain herniation, and abscess rupture can lead to ventriculitis, meningitis, and venous sinus thrombosis</a:t>
            </a:r>
            <a:endParaRPr lang="en-GB" altLang="en-US" sz="2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08915" y="227965"/>
            <a:ext cx="11826875" cy="6313805"/>
          </a:xfrm>
        </p:spPr>
        <p:txBody>
          <a:bodyPr/>
          <a:p>
            <a:pPr>
              <a:lnSpc>
                <a:spcPct val="140000"/>
              </a:lnSpc>
            </a:pPr>
            <a:r>
              <a:rPr lang="en-GB" altLang="en-US" b="1" u="sng"/>
              <a:t>Investigations:</a:t>
            </a:r>
            <a:endParaRPr lang="en-GB" altLang="en-US" b="1" u="sng"/>
          </a:p>
          <a:p>
            <a:pPr marL="971550" lvl="1" indent="-514350">
              <a:lnSpc>
                <a:spcPct val="140000"/>
              </a:lnSpc>
              <a:buAutoNum type="arabicPeriod"/>
            </a:pPr>
            <a:r>
              <a:rPr lang="en-GB" altLang="en-US"/>
              <a:t>LP is hazardous in the presence of elevated ICP and CT should always precede it</a:t>
            </a:r>
            <a:endParaRPr lang="en-GB" altLang="en-US"/>
          </a:p>
          <a:p>
            <a:pPr marL="971550" lvl="1" indent="-514350">
              <a:lnSpc>
                <a:spcPct val="140000"/>
              </a:lnSpc>
              <a:buAutoNum type="arabicPeriod"/>
            </a:pPr>
            <a:r>
              <a:rPr lang="en-GB" altLang="en-US"/>
              <a:t>CT shows:</a:t>
            </a:r>
            <a:endParaRPr lang="en-GB" altLang="en-US"/>
          </a:p>
          <a:p>
            <a:pPr lvl="2">
              <a:lnSpc>
                <a:spcPct val="140000"/>
              </a:lnSpc>
              <a:buFont typeface="Wingdings" panose="05000000000000000000" charset="0"/>
              <a:buChar char="ü"/>
            </a:pPr>
            <a:r>
              <a:rPr lang="en-GB" altLang="en-US"/>
              <a:t>Single or multiple low-density areas, which show ring enhancement with contrast and surrounding cerebral oedema</a:t>
            </a:r>
            <a:endParaRPr lang="en-GB" altLang="en-US"/>
          </a:p>
          <a:p>
            <a:pPr marL="971550" lvl="1" indent="-514350">
              <a:lnSpc>
                <a:spcPct val="140000"/>
              </a:lnSpc>
              <a:buFont typeface="Wingdings" panose="05000000000000000000" charset="0"/>
              <a:buAutoNum type="arabicPeriod"/>
            </a:pPr>
            <a:r>
              <a:rPr lang="en-GB" altLang="en-US"/>
              <a:t>Elevated WBC and ESR in patients with active local infection</a:t>
            </a:r>
            <a:endParaRPr lang="en-GB" altLang="en-US"/>
          </a:p>
          <a:p>
            <a:pPr marL="971550" lvl="1" indent="-514350">
              <a:lnSpc>
                <a:spcPct val="140000"/>
              </a:lnSpc>
              <a:buFont typeface="Wingdings" panose="05000000000000000000" charset="0"/>
              <a:buAutoNum type="arabicPeriod"/>
            </a:pPr>
            <a:r>
              <a:rPr lang="en-GB" altLang="en-US"/>
              <a:t>The possibility of cerebral toxoplasmosis or tuberculous disease secondary to HIV infection should always be considered</a:t>
            </a:r>
            <a:endParaRPr lang="en-GB"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a:picLocks noChangeAspect="1"/>
          </p:cNvPicPr>
          <p:nvPr>
            <p:ph sz="half" idx="1"/>
          </p:nvPr>
        </p:nvPicPr>
        <p:blipFill>
          <a:blip r:embed="rId1"/>
          <a:stretch>
            <a:fillRect/>
          </a:stretch>
        </p:blipFill>
        <p:spPr>
          <a:xfrm>
            <a:off x="0" y="0"/>
            <a:ext cx="6167120" cy="5615305"/>
          </a:xfrm>
          <a:prstGeom prst="rect">
            <a:avLst/>
          </a:prstGeom>
        </p:spPr>
      </p:pic>
      <p:pic>
        <p:nvPicPr>
          <p:cNvPr id="9" name="Content Placeholder 8"/>
          <p:cNvPicPr>
            <a:picLocks noChangeAspect="1"/>
          </p:cNvPicPr>
          <p:nvPr>
            <p:ph sz="half" idx="2"/>
          </p:nvPr>
        </p:nvPicPr>
        <p:blipFill>
          <a:blip r:embed="rId2"/>
          <a:stretch>
            <a:fillRect/>
          </a:stretch>
        </p:blipFill>
        <p:spPr>
          <a:xfrm>
            <a:off x="6167755" y="0"/>
            <a:ext cx="6024245" cy="5568950"/>
          </a:xfrm>
          <a:prstGeom prst="rect">
            <a:avLst/>
          </a:prstGeom>
        </p:spPr>
      </p:pic>
      <p:pic>
        <p:nvPicPr>
          <p:cNvPr id="11" name="Picture 10"/>
          <p:cNvPicPr>
            <a:picLocks noChangeAspect="1"/>
          </p:cNvPicPr>
          <p:nvPr/>
        </p:nvPicPr>
        <p:blipFill>
          <a:blip r:embed="rId3"/>
          <a:stretch>
            <a:fillRect/>
          </a:stretch>
        </p:blipFill>
        <p:spPr>
          <a:xfrm>
            <a:off x="800100" y="5766435"/>
            <a:ext cx="10499725" cy="9810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0"/>
            <a:ext cx="12192000" cy="6688455"/>
          </a:xfrm>
        </p:spPr>
        <p:txBody>
          <a:bodyPr/>
          <a:p>
            <a:pPr>
              <a:lnSpc>
                <a:spcPct val="140000"/>
              </a:lnSpc>
            </a:pPr>
            <a:r>
              <a:rPr lang="en-GB" altLang="en-US" b="1" u="sng"/>
              <a:t>Management and Prognosis:</a:t>
            </a:r>
            <a:endParaRPr lang="en-GB" altLang="en-US" b="1" u="sng"/>
          </a:p>
          <a:p>
            <a:pPr lvl="1">
              <a:lnSpc>
                <a:spcPct val="140000"/>
              </a:lnSpc>
              <a:buFont typeface="Wingdings" panose="05000000000000000000" charset="0"/>
              <a:buChar char="Ø"/>
            </a:pPr>
            <a:r>
              <a:rPr lang="en-GB" altLang="en-US"/>
              <a:t>Antimicrobial therapy is indicated once the diagnosis is made</a:t>
            </a:r>
            <a:endParaRPr lang="en-GB" altLang="en-US"/>
          </a:p>
          <a:p>
            <a:pPr lvl="1">
              <a:lnSpc>
                <a:spcPct val="140000"/>
              </a:lnSpc>
              <a:buFont typeface="Wingdings" panose="05000000000000000000" charset="0"/>
              <a:buChar char="Ø"/>
            </a:pPr>
            <a:r>
              <a:rPr lang="en-GB" altLang="en-US"/>
              <a:t>The likely source of infection should guide the choice of antibiotic</a:t>
            </a:r>
            <a:endParaRPr lang="en-GB" altLang="en-US"/>
          </a:p>
          <a:p>
            <a:pPr lvl="1">
              <a:lnSpc>
                <a:spcPct val="140000"/>
              </a:lnSpc>
              <a:buFont typeface="Wingdings" panose="05000000000000000000" charset="0"/>
              <a:buChar char="Ø"/>
            </a:pPr>
            <a:r>
              <a:rPr lang="en-GB" altLang="en-US"/>
              <a:t>In neurosurgical patients, </a:t>
            </a:r>
            <a:endParaRPr lang="en-GB" altLang="en-US"/>
          </a:p>
          <a:p>
            <a:pPr lvl="2">
              <a:lnSpc>
                <a:spcPct val="140000"/>
              </a:lnSpc>
              <a:buFont typeface="+mj-lt"/>
              <a:buAutoNum type="romanLcPeriod"/>
            </a:pPr>
            <a:r>
              <a:rPr lang="en-GB" altLang="en-US"/>
              <a:t>The addition of vancomycin should be considered</a:t>
            </a:r>
            <a:endParaRPr lang="en-GB" altLang="en-US"/>
          </a:p>
          <a:p>
            <a:pPr marL="1371600" lvl="2" indent="-457200">
              <a:lnSpc>
                <a:spcPct val="140000"/>
              </a:lnSpc>
              <a:buFont typeface="+mj-lt"/>
              <a:buAutoNum type="romanLcPeriod"/>
            </a:pPr>
            <a:r>
              <a:rPr lang="en-GB" altLang="en-US"/>
              <a:t>Surgical drainage by burr-hole aspiration or excision may be necessary, especially where the presence of a capsule may lead to a persistent focus of infection</a:t>
            </a:r>
            <a:endParaRPr lang="en-GB" altLang="en-US"/>
          </a:p>
          <a:p>
            <a:pPr lvl="1">
              <a:lnSpc>
                <a:spcPct val="140000"/>
              </a:lnSpc>
              <a:buFont typeface="Wingdings" panose="05000000000000000000" charset="0"/>
              <a:buChar char="Ø"/>
            </a:pPr>
            <a:r>
              <a:rPr lang="en-GB" altLang="en-US"/>
              <a:t>Epilepsy frequently develops and is often resistant to treatment</a:t>
            </a:r>
            <a:endParaRPr lang="en-GB" altLang="en-US"/>
          </a:p>
          <a:p>
            <a:pPr lvl="1">
              <a:lnSpc>
                <a:spcPct val="140000"/>
              </a:lnSpc>
              <a:buFont typeface="Wingdings" panose="05000000000000000000" charset="0"/>
              <a:buChar char="Ø"/>
            </a:pPr>
            <a:r>
              <a:rPr lang="en-GB" altLang="en-US"/>
              <a:t>Despite advances in therapy, mortality remains 10–20% and may partly relate to delay in diagnosis and treatment</a:t>
            </a:r>
            <a:endParaRPr lang="en-GB"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65405"/>
            <a:ext cx="12192000" cy="6663055"/>
          </a:xfrm>
        </p:spPr>
        <p:txBody>
          <a:bodyPr>
            <a:scene3d>
              <a:camera prst="orthographicFront"/>
              <a:lightRig rig="threePt" dir="t"/>
            </a:scene3d>
          </a:bodyPr>
          <a:p>
            <a:pPr marL="0" indent="0">
              <a:lnSpc>
                <a:spcPct val="120000"/>
              </a:lnSpc>
              <a:buNone/>
            </a:pPr>
            <a:r>
              <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→Subdural Empyema:</a:t>
            </a:r>
            <a:endPar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a:p>
            <a:pPr>
              <a:lnSpc>
                <a:spcPct val="120000"/>
              </a:lnSpc>
              <a:buFont typeface="Arial" panose="020B0604020202020204" pitchFamily="34" charset="0"/>
              <a:buChar char="•"/>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Is a rare complication of frontal sinusitis, osteomyelitis of skull vault or middle ear disease</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a:lnSpc>
                <a:spcPct val="120000"/>
              </a:lnSpc>
              <a:buFont typeface="Arial" panose="020B0604020202020204" pitchFamily="34" charset="0"/>
              <a:buChar char="•"/>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A collection of pus in the subdural space spreads over the surface of the hemisphere, causing underlying cortical oedema or thrombophlebitis</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a:lnSpc>
                <a:spcPct val="120000"/>
              </a:lnSpc>
              <a:buFont typeface="Arial" panose="020B0604020202020204" pitchFamily="34" charset="0"/>
              <a:buChar char="•"/>
            </a:pPr>
            <a:r>
              <a:rPr lang="en-GB" altLang="en-US"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Presentation:</a:t>
            </a:r>
            <a:endParaRPr lang="en-GB" altLang="en-US"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20000"/>
              </a:lnSpc>
              <a:buFont typeface="Arial" panose="020B0604020202020204" pitchFamily="34" charset="0"/>
              <a:buAutoNum type="arabicPeriod"/>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Severe pain in face or head and pyrexia</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20000"/>
              </a:lnSpc>
              <a:buFont typeface="Arial" panose="020B0604020202020204" pitchFamily="34" charset="0"/>
              <a:buAutoNum type="arabicPeriod"/>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A hx of preceding paranasal or ear infxns</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20000"/>
              </a:lnSpc>
              <a:buFont typeface="Arial" panose="020B0604020202020204" pitchFamily="34" charset="0"/>
              <a:buAutoNum type="arabicPeriod"/>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The patient then becomes drowsy, with seizures and focal signs such as a progressive hemiparesis</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56845" y="160655"/>
            <a:ext cx="11865610" cy="6259830"/>
          </a:xfrm>
        </p:spPr>
        <p:txBody>
          <a:bodyPr/>
          <a:p>
            <a:pPr>
              <a:lnSpc>
                <a:spcPct val="130000"/>
              </a:lnSpc>
            </a:pPr>
            <a:r>
              <a:rPr lang="en-GB" altLang="en-US" sz="2800">
                <a:sym typeface="+mn-ea"/>
              </a:rPr>
              <a:t>In addition to direct infection of the nervous system, the CNS also can be injured by immune mechanisms after systemic viral infections.</a:t>
            </a:r>
            <a:endParaRPr lang="en-GB" altLang="en-US" sz="2800"/>
          </a:p>
          <a:p>
            <a:pPr>
              <a:lnSpc>
                <a:spcPct val="130000"/>
              </a:lnSpc>
            </a:pPr>
            <a:r>
              <a:rPr lang="en-GB" altLang="en-US" sz="2800"/>
              <a:t>Common Causitive Viruses:</a:t>
            </a:r>
            <a:endParaRPr lang="en-GB" altLang="en-US" sz="2800"/>
          </a:p>
          <a:p>
            <a:pPr marL="971550" lvl="1" indent="-514350">
              <a:lnSpc>
                <a:spcPct val="130000"/>
              </a:lnSpc>
              <a:buAutoNum type="arabicPeriod"/>
            </a:pPr>
            <a:r>
              <a:rPr lang="en-GB" altLang="en-US" sz="2400"/>
              <a:t>Arbovirus</a:t>
            </a:r>
            <a:endParaRPr lang="en-GB" altLang="en-US" sz="2400"/>
          </a:p>
          <a:p>
            <a:pPr marL="971550" lvl="1" indent="-514350">
              <a:lnSpc>
                <a:spcPct val="130000"/>
              </a:lnSpc>
              <a:buAutoNum type="arabicPeriod"/>
            </a:pPr>
            <a:r>
              <a:rPr lang="en-GB" altLang="en-US" sz="2400"/>
              <a:t>Herpesviruses</a:t>
            </a:r>
            <a:endParaRPr lang="en-GB" altLang="en-US" sz="2400"/>
          </a:p>
          <a:p>
            <a:pPr marL="971550" lvl="1" indent="-514350">
              <a:lnSpc>
                <a:spcPct val="130000"/>
              </a:lnSpc>
              <a:buAutoNum type="arabicPeriod"/>
            </a:pPr>
            <a:r>
              <a:rPr lang="en-GB" altLang="en-US" sz="2400"/>
              <a:t>CMV</a:t>
            </a:r>
            <a:endParaRPr lang="en-GB" altLang="en-US" sz="2400"/>
          </a:p>
          <a:p>
            <a:pPr marL="971550" lvl="1" indent="-514350">
              <a:lnSpc>
                <a:spcPct val="130000"/>
              </a:lnSpc>
              <a:buAutoNum type="arabicPeriod"/>
            </a:pPr>
            <a:r>
              <a:rPr lang="en-GB" altLang="en-US" sz="2400"/>
              <a:t>Poliovirus</a:t>
            </a:r>
            <a:endParaRPr lang="en-GB" altLang="en-US" sz="2400"/>
          </a:p>
          <a:p>
            <a:pPr marL="971550" lvl="1" indent="-514350">
              <a:lnSpc>
                <a:spcPct val="130000"/>
              </a:lnSpc>
              <a:buAutoNum type="arabicPeriod"/>
            </a:pPr>
            <a:r>
              <a:rPr lang="en-GB" altLang="en-US" sz="2400"/>
              <a:t>Rabies</a:t>
            </a:r>
            <a:endParaRPr lang="en-GB" altLang="en-US" sz="2400"/>
          </a:p>
          <a:p>
            <a:pPr marL="971550" lvl="1" indent="-514350">
              <a:lnSpc>
                <a:spcPct val="130000"/>
              </a:lnSpc>
              <a:buAutoNum type="arabicPeriod"/>
            </a:pPr>
            <a:r>
              <a:rPr lang="en-GB" altLang="en-US" sz="2400"/>
              <a:t>HIV</a:t>
            </a:r>
            <a:endParaRPr lang="en-GB" altLang="en-US" sz="2400"/>
          </a:p>
          <a:p>
            <a:pPr marL="971550" lvl="1" indent="-514350">
              <a:lnSpc>
                <a:spcPct val="130000"/>
              </a:lnSpc>
              <a:buAutoNum type="arabicPeriod"/>
            </a:pPr>
            <a:r>
              <a:rPr lang="en-GB" altLang="en-US" sz="2400"/>
              <a:t>Polyomavirus and Progressive Multifocal Leukoencephalopathy (PML)</a:t>
            </a:r>
            <a:endParaRPr lang="en-GB"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idx="1"/>
          </p:nvPr>
        </p:nvSpPr>
        <p:spPr>
          <a:xfrm>
            <a:off x="0" y="105410"/>
            <a:ext cx="12192000" cy="6663055"/>
          </a:xfrm>
        </p:spPr>
        <p:txBody>
          <a:bodyPr>
            <a:scene3d>
              <a:camera prst="orthographicFront"/>
              <a:lightRig rig="threePt" dir="t"/>
            </a:scene3d>
          </a:bodyPr>
          <a:p>
            <a:pPr marL="0" indent="0">
              <a:lnSpc>
                <a:spcPct val="140000"/>
              </a:lnSpc>
              <a:buNone/>
            </a:pPr>
            <a:r>
              <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→Subdural Empyema (FOLLOW)</a:t>
            </a:r>
            <a:endPar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a:p>
            <a:pPr>
              <a:lnSpc>
                <a:spcPct val="140000"/>
              </a:lnSpc>
              <a:buFont typeface="Arial" panose="020B0604020202020204" pitchFamily="34" charset="0"/>
              <a:buChar char="•"/>
            </a:pPr>
            <a:r>
              <a:rPr lang="en-GB" altLang="en-US"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Diagnosis:</a:t>
            </a:r>
            <a:endParaRPr lang="en-GB" altLang="en-US"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40000"/>
              </a:lnSpc>
              <a:buFont typeface="Arial" panose="020B0604020202020204" pitchFamily="34" charset="0"/>
              <a:buAutoNum type="arabicPeriod"/>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Is based on a strong clinical suspicion in patients with a local focus of infection</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40000"/>
              </a:lnSpc>
              <a:buFont typeface="Arial" panose="020B0604020202020204" pitchFamily="34" charset="0"/>
              <a:buAutoNum type="arabicPeriod"/>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Contrast-enhanced CT or MRI; show a subdural collection with underlying cerebral oedema</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lvl="0">
              <a:lnSpc>
                <a:spcPct val="140000"/>
              </a:lnSpc>
            </a:pPr>
            <a:r>
              <a:rPr lang="en-GB" altLang="en-US"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Management:</a:t>
            </a:r>
            <a:endParaRPr lang="en-GB" altLang="en-US"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40000"/>
              </a:lnSpc>
              <a:buAutoNum type="arabicPeriod"/>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Aspiration of pus via a burr hole and appropriate parenteral antibiotics</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40000"/>
              </a:lnSpc>
              <a:buAutoNum type="arabicPeriod"/>
            </a:pPr>
            <a:r>
              <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Any local source of infection must be treated to prevent re-infection</a:t>
            </a:r>
            <a:endParaRPr lang="en-GB" altLang="en-US">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idx="1"/>
          </p:nvPr>
        </p:nvSpPr>
        <p:spPr>
          <a:xfrm>
            <a:off x="0" y="105410"/>
            <a:ext cx="12192000" cy="6663055"/>
          </a:xfrm>
        </p:spPr>
        <p:txBody>
          <a:bodyPr>
            <a:scene3d>
              <a:camera prst="orthographicFront"/>
              <a:lightRig rig="threePt" dir="t"/>
            </a:scene3d>
          </a:bodyPr>
          <a:p>
            <a:pPr marL="0" indent="0">
              <a:lnSpc>
                <a:spcPct val="130000"/>
              </a:lnSpc>
              <a:buNone/>
            </a:pPr>
            <a:r>
              <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→Spinal Epidural Abscess</a:t>
            </a:r>
            <a:endPar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a:p>
            <a:pPr>
              <a:lnSpc>
                <a:spcPct val="13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The characteristic </a:t>
            </a:r>
            <a:r>
              <a:rPr lang="en-GB" altLang="en-US" sz="2800"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clinical features</a:t>
            </a: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 are:</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30000"/>
              </a:lnSpc>
              <a:buAutoNum type="arabicPeriod"/>
            </a:pPr>
            <a:r>
              <a:rPr lang="en-GB" altLang="en-US" sz="24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Pain in root distribution</a:t>
            </a:r>
            <a:endParaRPr lang="en-GB" altLang="en-US" sz="24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30000"/>
              </a:lnSpc>
              <a:buAutoNum type="arabicPeriod"/>
            </a:pPr>
            <a:r>
              <a:rPr lang="en-GB" altLang="en-US" sz="24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Progressive transverse spinal cord syndrome with paraparaesis ( weakness of lower extremities)</a:t>
            </a:r>
            <a:endParaRPr lang="en-GB" altLang="en-US" sz="24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30000"/>
              </a:lnSpc>
              <a:buAutoNum type="arabicPeriod"/>
            </a:pPr>
            <a:r>
              <a:rPr lang="en-GB" altLang="en-US" sz="24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Sensory impairment</a:t>
            </a:r>
            <a:endParaRPr lang="en-GB" altLang="en-US" sz="24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71550" lvl="1" indent="-514350">
              <a:lnSpc>
                <a:spcPct val="130000"/>
              </a:lnSpc>
              <a:buAutoNum type="arabicPeriod"/>
            </a:pPr>
            <a:r>
              <a:rPr lang="en-GB" altLang="en-US" sz="24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Sphincter dysfunction</a:t>
            </a:r>
            <a:endParaRPr lang="en-GB" altLang="en-US" sz="24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lvl="0">
              <a:lnSpc>
                <a:spcPct val="13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Features of the primary focus of infection may be less obvious and thus can be overlooked</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lvl="0">
              <a:lnSpc>
                <a:spcPct val="13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The resurgence of resistant staphylococcal infection and intravenous drug misuse has contributed to a recent marked rise in incidence</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idx="1"/>
          </p:nvPr>
        </p:nvSpPr>
        <p:spPr>
          <a:xfrm>
            <a:off x="0" y="105410"/>
            <a:ext cx="12192000" cy="6663055"/>
          </a:xfrm>
        </p:spPr>
        <p:txBody>
          <a:bodyPr>
            <a:scene3d>
              <a:camera prst="orthographicFront"/>
              <a:lightRig rig="threePt" dir="t"/>
            </a:scene3d>
          </a:bodyPr>
          <a:p>
            <a:pPr marL="0" indent="0">
              <a:lnSpc>
                <a:spcPct val="150000"/>
              </a:lnSpc>
              <a:buNone/>
            </a:pPr>
            <a:r>
              <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→Spinal Epidural Abscess (FOLLOW)</a:t>
            </a:r>
            <a:endPar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a:p>
            <a:pPr>
              <a:lnSpc>
                <a:spcPct val="15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sym typeface="+mn-ea"/>
              </a:rPr>
              <a:t>X-ray changes occur late, if present, so MRI or myelography should precede urgent neurosurgical intervention</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a:lnSpc>
                <a:spcPct val="15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Decompressive laminectomy with abscess drainage relieves the pressure on the dura</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a:lnSpc>
                <a:spcPct val="15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Organisms may be grown from the pus or blood</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a:lnSpc>
                <a:spcPct val="15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Surgery, together with appropriate antibiotics, may prevent complete and irreversible paraplegia</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a:spLocks noGrp="1"/>
          </p:cNvSpPr>
          <p:nvPr>
            <p:ph idx="1"/>
          </p:nvPr>
        </p:nvSpPr>
        <p:spPr>
          <a:xfrm>
            <a:off x="0" y="105410"/>
            <a:ext cx="12192000" cy="6663055"/>
          </a:xfrm>
        </p:spPr>
        <p:txBody>
          <a:bodyPr>
            <a:scene3d>
              <a:camera prst="orthographicFront"/>
              <a:lightRig rig="threePt" dir="t"/>
            </a:scene3d>
          </a:bodyPr>
          <a:p>
            <a:pPr marL="0" indent="0">
              <a:lnSpc>
                <a:spcPct val="150000"/>
              </a:lnSpc>
              <a:buNone/>
            </a:pPr>
            <a:r>
              <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→Lyme disease</a:t>
            </a:r>
            <a:endPar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a:p>
            <a:pPr>
              <a:lnSpc>
                <a:spcPct val="15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Caused by infection with </a:t>
            </a:r>
            <a:r>
              <a:rPr lang="en-GB" altLang="en-US" sz="2800" i="1">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Borrelia borgdorefi</a:t>
            </a:r>
            <a:endParaRPr lang="en-GB" altLang="en-US" sz="2800" i="1">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a:lnSpc>
                <a:spcPct val="15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Can cause numerous nurological problems:</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14400" lvl="1" indent="-457200">
              <a:lnSpc>
                <a:spcPct val="150000"/>
              </a:lnSpc>
              <a:buAutoNum type="arabicPeriod"/>
            </a:pPr>
            <a:r>
              <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Polyradiculopathy</a:t>
            </a:r>
            <a:endPar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14400" lvl="1" indent="-457200">
              <a:lnSpc>
                <a:spcPct val="150000"/>
              </a:lnSpc>
              <a:buAutoNum type="arabicPeriod"/>
            </a:pPr>
            <a:r>
              <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Meningitis</a:t>
            </a:r>
            <a:endPar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14400" lvl="1" indent="-457200">
              <a:lnSpc>
                <a:spcPct val="150000"/>
              </a:lnSpc>
              <a:buAutoNum type="arabicPeriod"/>
            </a:pPr>
            <a:r>
              <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Encephalitis</a:t>
            </a:r>
            <a:endPar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14400" lvl="1" indent="-457200">
              <a:lnSpc>
                <a:spcPct val="150000"/>
              </a:lnSpc>
              <a:buAutoNum type="arabicPeriod"/>
            </a:pPr>
            <a:r>
              <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Mononuritis multiplex</a:t>
            </a:r>
            <a:endPar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a:spLocks noGrp="1"/>
          </p:cNvSpPr>
          <p:nvPr>
            <p:ph idx="1"/>
          </p:nvPr>
        </p:nvSpPr>
        <p:spPr>
          <a:xfrm>
            <a:off x="0" y="105410"/>
            <a:ext cx="12192000" cy="6663055"/>
          </a:xfrm>
        </p:spPr>
        <p:txBody>
          <a:bodyPr>
            <a:scene3d>
              <a:camera prst="orthographicFront"/>
              <a:lightRig rig="threePt" dir="t"/>
            </a:scene3d>
          </a:bodyPr>
          <a:p>
            <a:pPr marL="0" indent="0">
              <a:lnSpc>
                <a:spcPct val="140000"/>
              </a:lnSpc>
              <a:buNone/>
            </a:pPr>
            <a:r>
              <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→Neurosyphilis (</a:t>
            </a:r>
            <a:r>
              <a:rPr lang="en-GB" altLang="en-US" sz="3600" b="1" i="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Trepanum pallidum</a:t>
            </a:r>
            <a:r>
              <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a:t>
            </a:r>
            <a:endParaRPr lang="en-GB" altLang="en-US" sz="3600" b="1" u="sng">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a:p>
            <a:pPr>
              <a:lnSpc>
                <a:spcPct val="14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Neurosyphilis may present as an acute or chronic process and may involve the meninges, blood vessels and/or parenchyma of the brain and spinal cord. </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a:lnSpc>
                <a:spcPct val="140000"/>
              </a:lnSpc>
            </a:pPr>
            <a:r>
              <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The clinical manifestations are diverse and early diagnosis and treatment are essential</a:t>
            </a:r>
            <a:endParaRPr lang="en-GB" altLang="en-US" sz="280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a:lnSpc>
                <a:spcPct val="140000"/>
              </a:lnSpc>
            </a:pPr>
            <a:r>
              <a:rPr lang="en-GB" altLang="en-US" sz="2800"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Clinical features:</a:t>
            </a:r>
            <a:endParaRPr lang="en-GB" altLang="en-US" sz="2800" b="1" u="sng">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14400" lvl="1" indent="-457200">
              <a:lnSpc>
                <a:spcPct val="140000"/>
              </a:lnSpc>
              <a:buAutoNum type="arabicPeriod"/>
            </a:pPr>
            <a:r>
              <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There’re 3 most common presentations</a:t>
            </a:r>
            <a:endPar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a:p>
            <a:pPr marL="914400" lvl="1" indent="-457200">
              <a:lnSpc>
                <a:spcPct val="140000"/>
              </a:lnSpc>
              <a:buAutoNum type="arabicPeriod"/>
            </a:pPr>
            <a:r>
              <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rPr>
              <a:t>Neurological examination reveals signs indicative of the anatomical localisation of lesions</a:t>
            </a:r>
            <a:endParaRPr lang="en-GB" altLang="en-US" sz="2450">
              <a:ln w="22225">
                <a:noFill/>
                <a:prstDash val="solid"/>
              </a:ln>
              <a:solidFill>
                <a:schemeClr val="tx1">
                  <a:lumMod val="95000"/>
                  <a:lumOff val="5000"/>
                </a:schemeClr>
              </a:solidFill>
              <a:effectLst/>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1687830" y="60960"/>
            <a:ext cx="9481185" cy="670687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0" y="0"/>
            <a:ext cx="12192000" cy="4953000"/>
          </a:xfrm>
        </p:spPr>
        <p:txBody>
          <a:bodyPr/>
          <a:p>
            <a:pPr marL="914400" lvl="1" indent="-457200">
              <a:lnSpc>
                <a:spcPct val="170000"/>
              </a:lnSpc>
              <a:buFont typeface="+mj-lt"/>
              <a:buAutoNum type="arabicPeriod" startAt="3"/>
            </a:pPr>
            <a:r>
              <a:rPr lang="en-GB" altLang="en-US" sz="2450"/>
              <a:t>Delusions of grandeur suggest general paresis of the insane, but more commonly there is simply progressive dementia.</a:t>
            </a:r>
            <a:endParaRPr lang="en-GB" altLang="en-US" sz="2450"/>
          </a:p>
          <a:p>
            <a:pPr marL="914400" lvl="1" indent="-457200">
              <a:lnSpc>
                <a:spcPct val="170000"/>
              </a:lnSpc>
              <a:buFont typeface="+mj-lt"/>
              <a:buAutoNum type="arabicPeriod" startAt="3"/>
            </a:pPr>
            <a:r>
              <a:rPr lang="en-GB" altLang="en-US" sz="2450"/>
              <a:t>Small and irregular pupils that react to convergence but not light, as described by “Argyll Robertson”,  may accompany any neurosyphilitic syndrome but most commonly tabes dorsalis.</a:t>
            </a:r>
            <a:endParaRPr lang="en-GB" altLang="en-US" sz="2450"/>
          </a:p>
        </p:txBody>
      </p:sp>
      <p:pic>
        <p:nvPicPr>
          <p:cNvPr id="4" name="Content Placeholder 3"/>
          <p:cNvPicPr>
            <a:picLocks noChangeAspect="1"/>
          </p:cNvPicPr>
          <p:nvPr>
            <p:ph sz="half" idx="2"/>
          </p:nvPr>
        </p:nvPicPr>
        <p:blipFill>
          <a:blip r:embed="rId1"/>
          <a:stretch>
            <a:fillRect/>
          </a:stretch>
        </p:blipFill>
        <p:spPr>
          <a:xfrm>
            <a:off x="-635" y="4204335"/>
            <a:ext cx="12173585" cy="96139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80645"/>
            <a:ext cx="12192000" cy="6776720"/>
          </a:xfrm>
        </p:spPr>
        <p:txBody>
          <a:bodyPr/>
          <a:p>
            <a:pPr lvl="0">
              <a:lnSpc>
                <a:spcPct val="120000"/>
              </a:lnSpc>
            </a:pPr>
            <a:r>
              <a:rPr lang="en-GB" altLang="en-US" b="1" u="sng">
                <a:sym typeface="+mn-ea"/>
              </a:rPr>
              <a:t>Investigations:</a:t>
            </a:r>
            <a:endParaRPr lang="en-GB" altLang="en-US" b="1" u="sng"/>
          </a:p>
          <a:p>
            <a:pPr marL="914400" lvl="1" indent="-457200">
              <a:lnSpc>
                <a:spcPct val="120000"/>
              </a:lnSpc>
              <a:buAutoNum type="arabicPeriod"/>
            </a:pPr>
            <a:r>
              <a:rPr lang="en-GB" altLang="en-US">
                <a:sym typeface="+mn-ea"/>
              </a:rPr>
              <a:t>Routine screening for syphilis is warranted in many neurological patients</a:t>
            </a:r>
            <a:endParaRPr lang="en-GB" altLang="en-US">
              <a:sym typeface="+mn-ea"/>
            </a:endParaRPr>
          </a:p>
          <a:p>
            <a:pPr marL="914400" lvl="1" indent="-457200">
              <a:lnSpc>
                <a:spcPct val="120000"/>
              </a:lnSpc>
              <a:buAutoNum type="arabicPeriod"/>
            </a:pPr>
            <a:r>
              <a:rPr lang="en-GB" altLang="en-US"/>
              <a:t>Treponemal antibodies are positive in the serum in most patients</a:t>
            </a:r>
            <a:endParaRPr lang="en-GB" altLang="en-US"/>
          </a:p>
          <a:p>
            <a:pPr marL="914400" lvl="1" indent="-457200">
              <a:lnSpc>
                <a:spcPct val="120000"/>
              </a:lnSpc>
              <a:buAutoNum type="arabicPeriod"/>
            </a:pPr>
            <a:r>
              <a:rPr lang="en-GB" altLang="en-US"/>
              <a:t> CSF examination is essential if neurological involvement is suspected</a:t>
            </a:r>
            <a:endParaRPr lang="en-GB" altLang="en-US"/>
          </a:p>
          <a:p>
            <a:pPr marL="914400" lvl="1" indent="-457200">
              <a:lnSpc>
                <a:spcPct val="120000"/>
              </a:lnSpc>
              <a:buAutoNum type="arabicPeriod"/>
            </a:pPr>
            <a:r>
              <a:rPr lang="en-GB" altLang="en-US"/>
              <a:t>Active disease is suggested by an elevated cell count, usually lymphocytic, and the protein content may be elevated to 0.5–1.0 g/L with an increased gamma globulin fraction</a:t>
            </a:r>
            <a:endParaRPr lang="en-GB" altLang="en-US"/>
          </a:p>
          <a:p>
            <a:pPr marL="914400" lvl="1" indent="-457200">
              <a:lnSpc>
                <a:spcPct val="120000"/>
              </a:lnSpc>
              <a:buAutoNum type="arabicPeriod"/>
            </a:pPr>
            <a:r>
              <a:rPr lang="en-GB" altLang="en-US"/>
              <a:t>Serological tests in CSF are usually positive but progressive disease can occur with negative CSF serology</a:t>
            </a:r>
            <a:endParaRPr lang="en-GB"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16205" y="147955"/>
            <a:ext cx="11946890" cy="6606540"/>
          </a:xfrm>
        </p:spPr>
        <p:txBody>
          <a:bodyPr/>
          <a:p>
            <a:pPr>
              <a:lnSpc>
                <a:spcPct val="110000"/>
              </a:lnSpc>
            </a:pPr>
            <a:r>
              <a:rPr lang="en-GB" altLang="en-US" b="1" u="sng"/>
              <a:t>Management:</a:t>
            </a:r>
            <a:endParaRPr lang="en-GB" altLang="en-US" b="1" u="sng"/>
          </a:p>
          <a:p>
            <a:pPr marL="971550" lvl="1" indent="-514350">
              <a:lnSpc>
                <a:spcPct val="110000"/>
              </a:lnSpc>
              <a:buAutoNum type="arabicPeriod"/>
            </a:pPr>
            <a:r>
              <a:rPr lang="en-GB" altLang="en-US"/>
              <a:t>The injection of procaine benzylpenicillin (procaine penicillin) and probenecid for 17 days is essential in the treatment of neurosyphilis of all types.</a:t>
            </a:r>
            <a:endParaRPr lang="en-GB" altLang="en-US"/>
          </a:p>
          <a:p>
            <a:pPr marL="971550" lvl="1" indent="-514350">
              <a:lnSpc>
                <a:spcPct val="110000"/>
              </a:lnSpc>
              <a:buAutoNum type="arabicPeriod"/>
            </a:pPr>
            <a:r>
              <a:rPr lang="en-GB" altLang="en-US"/>
              <a:t>Further courses of penicillin must be given if: </a:t>
            </a:r>
            <a:endParaRPr lang="en-GB" altLang="en-US"/>
          </a:p>
          <a:p>
            <a:pPr marL="1428750" lvl="2" indent="-514350">
              <a:lnSpc>
                <a:spcPct val="110000"/>
              </a:lnSpc>
              <a:buFont typeface="+mj-lt"/>
              <a:buAutoNum type="romanLcPeriod"/>
            </a:pPr>
            <a:r>
              <a:rPr lang="en-GB" altLang="en-US"/>
              <a:t>symptoms are not relieved, </a:t>
            </a:r>
            <a:endParaRPr lang="en-GB" altLang="en-US"/>
          </a:p>
          <a:p>
            <a:pPr marL="1428750" lvl="2" indent="-514350">
              <a:lnSpc>
                <a:spcPct val="110000"/>
              </a:lnSpc>
              <a:buFont typeface="+mj-lt"/>
              <a:buAutoNum type="romanLcPeriod"/>
            </a:pPr>
            <a:r>
              <a:rPr lang="en-GB" altLang="en-US"/>
              <a:t>if the condition continues to advance or </a:t>
            </a:r>
            <a:endParaRPr lang="en-GB" altLang="en-US"/>
          </a:p>
          <a:p>
            <a:pPr marL="1428750" lvl="2" indent="-514350">
              <a:lnSpc>
                <a:spcPct val="110000"/>
              </a:lnSpc>
              <a:buFont typeface="+mj-lt"/>
              <a:buAutoNum type="romanLcPeriod"/>
            </a:pPr>
            <a:r>
              <a:rPr lang="en-GB" altLang="en-US"/>
              <a:t>if the CSF continues to show signs of active disease</a:t>
            </a:r>
            <a:endParaRPr lang="en-GB" altLang="en-US"/>
          </a:p>
          <a:p>
            <a:pPr marL="971550" lvl="1" indent="-514350">
              <a:lnSpc>
                <a:spcPct val="110000"/>
              </a:lnSpc>
              <a:buFont typeface="+mj-lt"/>
              <a:buAutoNum type="arabicPeriod"/>
            </a:pPr>
            <a:r>
              <a:rPr lang="en-GB" altLang="en-US"/>
              <a:t>The cell count returns to normal within 3 months of completion of treatment, but the elevated protein takes longer to subside and some serological tests may never revert to normal</a:t>
            </a:r>
            <a:endParaRPr lang="en-GB" altLang="en-US"/>
          </a:p>
          <a:p>
            <a:pPr marL="971550" lvl="1" indent="-514350">
              <a:lnSpc>
                <a:spcPct val="110000"/>
              </a:lnSpc>
              <a:buFont typeface="+mj-lt"/>
              <a:buAutoNum type="arabicPeriod"/>
            </a:pPr>
            <a:r>
              <a:rPr lang="en-GB" altLang="en-US"/>
              <a:t>Evidence of clinical progression at any time is an indication for renewed treatment</a:t>
            </a:r>
            <a:endParaRPr lang="en-GB"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6675" y="294005"/>
            <a:ext cx="12075795" cy="6340475"/>
          </a:xfrm>
        </p:spPr>
        <p:txBody>
          <a:bodyPr/>
          <a:p>
            <a:pPr>
              <a:lnSpc>
                <a:spcPct val="160000"/>
              </a:lnSpc>
            </a:pPr>
            <a:r>
              <a:rPr lang="en-GB" altLang="en-US" sz="4000" b="1" u="sng"/>
              <a:t>References:</a:t>
            </a:r>
            <a:endParaRPr lang="en-GB" altLang="en-US" sz="4000" b="1" u="sng"/>
          </a:p>
          <a:p>
            <a:pPr lvl="1" algn="l">
              <a:lnSpc>
                <a:spcPct val="160000"/>
              </a:lnSpc>
              <a:buFont typeface="Wingdings" panose="05000000000000000000" charset="0"/>
              <a:buChar char="Ø"/>
            </a:pPr>
            <a:r>
              <a:rPr lang="en-GB" altLang="en-US" i="1">
                <a:solidFill>
                  <a:srgbClr val="FF0000"/>
                </a:solidFill>
              </a:rPr>
              <a:t>Davidson_s Principles and Practice of Medicine 23rd Edition 2018</a:t>
            </a:r>
            <a:endParaRPr lang="en-GB" altLang="en-US" i="1">
              <a:solidFill>
                <a:srgbClr val="FF0000"/>
              </a:solidFill>
            </a:endParaRPr>
          </a:p>
          <a:p>
            <a:pPr lvl="1" algn="l">
              <a:lnSpc>
                <a:spcPct val="160000"/>
              </a:lnSpc>
              <a:buFont typeface="Wingdings" panose="05000000000000000000" charset="0"/>
              <a:buChar char="Ø"/>
            </a:pPr>
            <a:r>
              <a:rPr lang="en-GB" altLang="en-US" i="1">
                <a:solidFill>
                  <a:srgbClr val="FF0000"/>
                </a:solidFill>
              </a:rPr>
              <a:t>Robbins Basic Pathology 10th Edition</a:t>
            </a:r>
            <a:endParaRPr lang="en-GB" altLang="en-US" i="1">
              <a:solidFill>
                <a:srgbClr val="FF0000"/>
              </a:solidFill>
            </a:endParaRPr>
          </a:p>
          <a:p>
            <a:pPr lvl="1" algn="l">
              <a:lnSpc>
                <a:spcPct val="160000"/>
              </a:lnSpc>
              <a:buFont typeface="Wingdings" panose="05000000000000000000" charset="0"/>
              <a:buChar char="Ø"/>
            </a:pPr>
            <a:r>
              <a:rPr lang="en-GB" altLang="en-US" i="1">
                <a:solidFill>
                  <a:srgbClr val="FF0000"/>
                </a:solidFill>
              </a:rPr>
              <a:t>Lippincotts Illustrated Reviews Microbiology_ 3rd Edition </a:t>
            </a:r>
            <a:endParaRPr lang="en-GB" altLang="en-US" i="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Content Placeholder 8"/>
          <p:cNvSpPr>
            <a:spLocks noGrp="1"/>
          </p:cNvSpPr>
          <p:nvPr>
            <p:ph idx="1"/>
          </p:nvPr>
        </p:nvSpPr>
        <p:spPr>
          <a:xfrm>
            <a:off x="88900" y="80645"/>
            <a:ext cx="12013565" cy="6674485"/>
          </a:xfrm>
        </p:spPr>
        <p:txBody>
          <a:bodyPr/>
          <a:p>
            <a:pPr>
              <a:lnSpc>
                <a:spcPct val="130000"/>
              </a:lnSpc>
            </a:pPr>
            <a:r>
              <a:rPr lang="en-GB" altLang="en-US" b="1" u="sng"/>
              <a:t>Pathophysiology</a:t>
            </a:r>
            <a:endParaRPr lang="en-GB" altLang="en-US" b="1" u="sng"/>
          </a:p>
          <a:p>
            <a:pPr lvl="1">
              <a:lnSpc>
                <a:spcPct val="130000"/>
              </a:lnSpc>
              <a:buFont typeface="Wingdings" panose="05000000000000000000" charset="0"/>
              <a:buChar char="Ø"/>
            </a:pPr>
            <a:r>
              <a:rPr lang="en-GB" altLang="en-US" sz="2600"/>
              <a:t>The infection provokes an inflammatory response that involves the cortex, white matter, basal ganglia and brainstem</a:t>
            </a:r>
            <a:endParaRPr lang="en-GB" altLang="en-US" sz="2600"/>
          </a:p>
          <a:p>
            <a:pPr lvl="1">
              <a:lnSpc>
                <a:spcPct val="130000"/>
              </a:lnSpc>
              <a:buFont typeface="Wingdings" panose="05000000000000000000" charset="0"/>
              <a:buChar char="Ø"/>
            </a:pPr>
            <a:r>
              <a:rPr lang="en-GB" altLang="en-US" sz="2600"/>
              <a:t>The distribution of lesions varies with the type of virus; For example, in herpes simplex encephalitis, the temporal lobes are usually primarily affected, whereas cytomegalovirus can involve the areas adjacent to the ventricles (ventriculitis)</a:t>
            </a:r>
            <a:endParaRPr lang="en-GB" altLang="en-US" sz="2600"/>
          </a:p>
          <a:p>
            <a:pPr lvl="1">
              <a:lnSpc>
                <a:spcPct val="130000"/>
              </a:lnSpc>
              <a:buFont typeface="Wingdings" panose="05000000000000000000" charset="0"/>
              <a:buChar char="Ø"/>
            </a:pPr>
            <a:r>
              <a:rPr lang="en-GB" altLang="en-US" sz="2600" b="1" u="sng"/>
              <a:t>Histopathology:</a:t>
            </a:r>
            <a:endParaRPr lang="en-GB" altLang="en-US" sz="2600" b="1" u="sng"/>
          </a:p>
          <a:p>
            <a:pPr marL="1371600" lvl="2" indent="-457200">
              <a:lnSpc>
                <a:spcPct val="130000"/>
              </a:lnSpc>
              <a:buFont typeface="Wingdings" panose="05000000000000000000" charset="0"/>
              <a:buAutoNum type="arabicPeriod"/>
            </a:pPr>
            <a:r>
              <a:rPr lang="en-GB" altLang="en-US" sz="2225"/>
              <a:t>Inclusion bodies may be present in the neurons and glial cells</a:t>
            </a:r>
            <a:endParaRPr lang="en-GB" altLang="en-US" sz="2225"/>
          </a:p>
          <a:p>
            <a:pPr marL="1371600" lvl="2" indent="-457200">
              <a:lnSpc>
                <a:spcPct val="130000"/>
              </a:lnSpc>
              <a:buFont typeface="Wingdings" panose="05000000000000000000" charset="0"/>
              <a:buAutoNum type="arabicPeriod"/>
            </a:pPr>
            <a:r>
              <a:rPr lang="en-GB" altLang="en-US" sz="2225"/>
              <a:t>There is an infiltration of polymorphonuclear cells in the perivascular space.</a:t>
            </a:r>
            <a:endParaRPr lang="en-GB" altLang="en-US" sz="2225"/>
          </a:p>
          <a:p>
            <a:pPr marL="1371600" lvl="2" indent="-457200">
              <a:lnSpc>
                <a:spcPct val="130000"/>
              </a:lnSpc>
              <a:buFont typeface="Wingdings" panose="05000000000000000000" charset="0"/>
              <a:buAutoNum type="arabicPeriod"/>
            </a:pPr>
            <a:r>
              <a:rPr lang="en-GB" altLang="en-US" sz="2225"/>
              <a:t>There is neuronal degeneration and diffuse glial proliferation, often associated with cerebral oedema.</a:t>
            </a:r>
            <a:endParaRPr lang="en-GB" altLang="en-US" sz="2225"/>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tretch>
            <a:fillRect/>
          </a:stretch>
        </p:blipFill>
        <p:spPr>
          <a:xfrm>
            <a:off x="0" y="88265"/>
            <a:ext cx="12192635" cy="5284470"/>
          </a:xfrm>
          <a:prstGeom prst="rect">
            <a:avLst/>
          </a:prstGeom>
        </p:spPr>
      </p:pic>
      <p:pic>
        <p:nvPicPr>
          <p:cNvPr id="6" name="Content Placeholder 5"/>
          <p:cNvPicPr>
            <a:picLocks noChangeAspect="1"/>
          </p:cNvPicPr>
          <p:nvPr>
            <p:ph sz="half" idx="2"/>
          </p:nvPr>
        </p:nvPicPr>
        <p:blipFill>
          <a:blip r:embed="rId2"/>
          <a:stretch>
            <a:fillRect/>
          </a:stretch>
        </p:blipFill>
        <p:spPr>
          <a:xfrm>
            <a:off x="0" y="5458460"/>
            <a:ext cx="12192000" cy="1282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8900" y="134620"/>
            <a:ext cx="12103100" cy="6126480"/>
          </a:xfrm>
        </p:spPr>
        <p:txBody>
          <a:bodyPr/>
          <a:p>
            <a:pPr>
              <a:lnSpc>
                <a:spcPct val="120000"/>
              </a:lnSpc>
            </a:pPr>
            <a:r>
              <a:rPr lang="en-GB" altLang="en-US" b="1" u="sng"/>
              <a:t>Clinical Features:</a:t>
            </a:r>
            <a:endParaRPr lang="en-GB" altLang="en-US" b="1" u="sng"/>
          </a:p>
          <a:p>
            <a:pPr marL="971550" lvl="1" indent="-514350">
              <a:lnSpc>
                <a:spcPct val="120000"/>
              </a:lnSpc>
              <a:buAutoNum type="arabicPeriod"/>
            </a:pPr>
            <a:r>
              <a:rPr lang="en-GB" altLang="en-US"/>
              <a:t>Viral encephalitis presents with acute onset of:</a:t>
            </a:r>
            <a:endParaRPr lang="en-GB" altLang="en-US"/>
          </a:p>
          <a:p>
            <a:pPr marL="1428750" lvl="2" indent="-514350">
              <a:lnSpc>
                <a:spcPct val="120000"/>
              </a:lnSpc>
              <a:buFont typeface="+mj-lt"/>
              <a:buAutoNum type="romanLcPeriod"/>
            </a:pPr>
            <a:r>
              <a:rPr lang="en-GB" altLang="en-US"/>
              <a:t>Headache</a:t>
            </a:r>
            <a:endParaRPr lang="en-GB" altLang="en-US"/>
          </a:p>
          <a:p>
            <a:pPr marL="1428750" lvl="2" indent="-514350">
              <a:lnSpc>
                <a:spcPct val="120000"/>
              </a:lnSpc>
              <a:buFont typeface="+mj-lt"/>
              <a:buAutoNum type="romanLcPeriod"/>
            </a:pPr>
            <a:r>
              <a:rPr lang="en-GB" altLang="en-US"/>
              <a:t>Fever</a:t>
            </a:r>
            <a:endParaRPr lang="en-GB" altLang="en-US"/>
          </a:p>
          <a:p>
            <a:pPr marL="1428750" lvl="2" indent="-514350">
              <a:lnSpc>
                <a:spcPct val="120000"/>
              </a:lnSpc>
              <a:buFont typeface="+mj-lt"/>
              <a:buAutoNum type="romanLcPeriod"/>
            </a:pPr>
            <a:r>
              <a:rPr lang="en-GB" altLang="en-US"/>
              <a:t>Focal neurological signs (aphasia and/or hemiplegia, visual field defects)</a:t>
            </a:r>
            <a:endParaRPr lang="en-GB" altLang="en-US"/>
          </a:p>
          <a:p>
            <a:pPr marL="1428750" lvl="2" indent="-514350">
              <a:lnSpc>
                <a:spcPct val="120000"/>
              </a:lnSpc>
              <a:buFont typeface="+mj-lt"/>
              <a:buAutoNum type="romanLcPeriod"/>
            </a:pPr>
            <a:r>
              <a:rPr lang="en-GB" altLang="en-US"/>
              <a:t>Seizures</a:t>
            </a:r>
            <a:endParaRPr lang="en-GB" altLang="en-US"/>
          </a:p>
          <a:p>
            <a:pPr marL="971550" lvl="1" indent="-514350">
              <a:lnSpc>
                <a:spcPct val="120000"/>
              </a:lnSpc>
              <a:buFont typeface="+mj-lt"/>
              <a:buAutoNum type="arabicPeriod"/>
            </a:pPr>
            <a:r>
              <a:rPr lang="en-GB" altLang="en-US"/>
              <a:t>Disturbance of consciousness ranging from drowsiness to deep coma supervenes early and may advance dramatically</a:t>
            </a:r>
            <a:endParaRPr lang="en-GB" altLang="en-US"/>
          </a:p>
          <a:p>
            <a:pPr marL="971550" lvl="1" indent="-514350">
              <a:lnSpc>
                <a:spcPct val="120000"/>
              </a:lnSpc>
              <a:buFont typeface="+mj-lt"/>
              <a:buAutoNum type="arabicPeriod"/>
            </a:pPr>
            <a:r>
              <a:rPr lang="en-GB" altLang="en-US"/>
              <a:t>Meningism occurs in many patients.</a:t>
            </a:r>
            <a:endParaRPr lang="en-GB" altLang="en-US"/>
          </a:p>
          <a:p>
            <a:pPr marL="971550" lvl="1" indent="-514350">
              <a:lnSpc>
                <a:spcPct val="120000"/>
              </a:lnSpc>
              <a:buFont typeface="+mj-lt"/>
              <a:buAutoNum type="arabicPeriod"/>
            </a:pPr>
            <a:r>
              <a:rPr lang="en-GB" altLang="en-US"/>
              <a:t>Rabies presents a distinct clinical picture </a:t>
            </a: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635"/>
            <a:ext cx="12191365" cy="6635750"/>
          </a:xfrm>
        </p:spPr>
        <p:txBody>
          <a:bodyPr/>
          <a:p>
            <a:pPr>
              <a:lnSpc>
                <a:spcPct val="130000"/>
              </a:lnSpc>
            </a:pPr>
            <a:r>
              <a:rPr lang="en-GB" altLang="en-US" b="1" u="sng"/>
              <a:t>Investigations:</a:t>
            </a:r>
            <a:endParaRPr lang="en-GB" altLang="en-US" b="1" u="sng"/>
          </a:p>
          <a:p>
            <a:pPr marL="971550" lvl="1" indent="-514350">
              <a:lnSpc>
                <a:spcPct val="130000"/>
              </a:lnSpc>
              <a:buAutoNum type="arabicPeriod"/>
            </a:pPr>
            <a:r>
              <a:rPr lang="en-GB" altLang="en-US"/>
              <a:t>CT scan may show low-density lesions in the temporal lobes</a:t>
            </a:r>
            <a:endParaRPr lang="en-GB" altLang="en-US"/>
          </a:p>
          <a:p>
            <a:pPr marL="971550" lvl="1" indent="-514350">
              <a:lnSpc>
                <a:spcPct val="130000"/>
              </a:lnSpc>
              <a:buAutoNum type="arabicPeriod"/>
            </a:pPr>
            <a:r>
              <a:rPr lang="en-GB" altLang="en-US"/>
              <a:t>MRI is more sensitive in detecting early abnormalities</a:t>
            </a:r>
            <a:endParaRPr lang="en-GB" altLang="en-US"/>
          </a:p>
          <a:p>
            <a:pPr marL="971550" lvl="1" indent="-514350">
              <a:lnSpc>
                <a:spcPct val="130000"/>
              </a:lnSpc>
              <a:buAutoNum type="arabicPeriod"/>
            </a:pPr>
            <a:r>
              <a:rPr lang="en-GB" altLang="en-US"/>
              <a:t>Lumbar puncture should be performed once imaging has excluded a mass lesion</a:t>
            </a:r>
            <a:endParaRPr lang="en-GB" altLang="en-US"/>
          </a:p>
          <a:p>
            <a:pPr marL="1428750" lvl="2" indent="-514350">
              <a:lnSpc>
                <a:spcPct val="130000"/>
              </a:lnSpc>
              <a:buFont typeface="+mj-lt"/>
              <a:buAutoNum type="romanLcPeriod"/>
            </a:pPr>
            <a:r>
              <a:rPr lang="en-GB" altLang="en-US"/>
              <a:t>The CSF usually contains excess lymphocytes but polymorphonuclear cells may predominate in the early stages</a:t>
            </a:r>
            <a:endParaRPr lang="en-GB" altLang="en-US"/>
          </a:p>
          <a:p>
            <a:pPr marL="1428750" lvl="2" indent="-514350">
              <a:lnSpc>
                <a:spcPct val="130000"/>
              </a:lnSpc>
              <a:buFont typeface="+mj-lt"/>
              <a:buAutoNum type="romanLcPeriod"/>
            </a:pPr>
            <a:r>
              <a:rPr lang="en-GB" altLang="en-US"/>
              <a:t>The CSF may be normal in up to 10% of cases</a:t>
            </a:r>
            <a:endParaRPr lang="en-GB" altLang="en-US"/>
          </a:p>
          <a:p>
            <a:pPr marL="1428750" lvl="2" indent="-514350">
              <a:lnSpc>
                <a:spcPct val="130000"/>
              </a:lnSpc>
              <a:buFont typeface="+mj-lt"/>
              <a:buAutoNum type="romanLcPeriod"/>
            </a:pPr>
            <a:r>
              <a:rPr lang="en-GB" altLang="en-US"/>
              <a:t>Some viruses, including the West Nile virus, may cause a sustained neutrophilic CSF</a:t>
            </a:r>
            <a:endParaRPr lang="en-GB" altLang="en-US"/>
          </a:p>
          <a:p>
            <a:pPr marL="1428750" lvl="2" indent="-514350">
              <a:lnSpc>
                <a:spcPct val="130000"/>
              </a:lnSpc>
              <a:buFont typeface="+mj-lt"/>
              <a:buAutoNum type="romanLcPeriod"/>
            </a:pPr>
            <a:r>
              <a:rPr lang="en-GB" altLang="en-US"/>
              <a:t>The protein content may be elevated but the glucose is normal. </a:t>
            </a:r>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635"/>
            <a:ext cx="12192000" cy="6941820"/>
          </a:xfrm>
        </p:spPr>
        <p:txBody>
          <a:bodyPr/>
          <a:p>
            <a:pPr marL="971550" lvl="1" indent="-514350" algn="l">
              <a:lnSpc>
                <a:spcPct val="180000"/>
              </a:lnSpc>
              <a:buFont typeface="+mj-lt"/>
              <a:buAutoNum type="arabicPeriod" startAt="4"/>
            </a:pPr>
            <a:r>
              <a:rPr lang="en-GB" altLang="en-US">
                <a:sym typeface="+mn-ea"/>
              </a:rPr>
              <a:t>The EEG is usually abnormal in the early stages, especially in herpes simplex encephalitis, with characteristic periodic slow wave activity in the temporal lobes</a:t>
            </a:r>
            <a:endParaRPr lang="en-GB" altLang="en-US"/>
          </a:p>
          <a:p>
            <a:pPr marL="971550" lvl="1" indent="-514350" algn="l">
              <a:lnSpc>
                <a:spcPct val="180000"/>
              </a:lnSpc>
              <a:buFont typeface="+mj-lt"/>
              <a:buAutoNum type="arabicPeriod" startAt="4"/>
            </a:pPr>
            <a:r>
              <a:rPr lang="en-GB" altLang="en-US">
                <a:sym typeface="+mn-ea"/>
              </a:rPr>
              <a:t>Virological investigations of the CSF, including PCR, may reveal the causative organism but treatment initiation should not await this</a:t>
            </a:r>
            <a:endParaRPr lang="en-GB" altLang="en-US">
              <a:sym typeface="+mn-ea"/>
            </a:endParaRPr>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21382</Words>
  <Application>WPS Presentation</Application>
  <PresentationFormat>Widescreen</PresentationFormat>
  <Paragraphs>336</Paragraphs>
  <Slides>49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49</vt:i4>
      </vt:variant>
    </vt:vector>
  </HeadingPairs>
  <TitlesOfParts>
    <vt:vector size="59" baseType="lpstr">
      <vt:lpstr>Arial</vt:lpstr>
      <vt:lpstr>SimSun</vt:lpstr>
      <vt:lpstr>Wingdings</vt:lpstr>
      <vt:lpstr>Arabic Typesetting</vt:lpstr>
      <vt:lpstr>Wingdings</vt:lpstr>
      <vt:lpstr>Microsoft YaHei</vt:lpstr>
      <vt:lpstr>Arial Unicode MS</vt:lpstr>
      <vt:lpstr>Calibri</vt:lpstr>
      <vt:lpstr>Aldhabi</vt:lpstr>
      <vt:lpstr>Blue Waves</vt:lpstr>
      <vt:lpstr>Encephalitits</vt:lpstr>
      <vt:lpstr>* Definition</vt:lpstr>
      <vt:lpstr>1) Parenchymal  Viral infections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→Subacute Sclerosing panencephalitis:</vt:lpstr>
      <vt:lpstr>PowerPoint 演示文稿</vt:lpstr>
      <vt:lpstr>2) Parenchymal  Bacterial infections (Brain abscess)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Encephalitits</dc:title>
  <dc:creator/>
  <cp:lastModifiedBy>hp</cp:lastModifiedBy>
  <cp:revision>3</cp:revision>
  <dcterms:created xsi:type="dcterms:W3CDTF">2021-08-16T22:55:00Z</dcterms:created>
  <dcterms:modified xsi:type="dcterms:W3CDTF">2021-08-18T21:45:54Z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2057-11.2.0.10223</vt:lpwstr>
  </property>
</Properties>
</file>