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770" r:id="rId2"/>
  </p:sldMasterIdLst>
  <p:notesMasterIdLst>
    <p:notesMasterId r:id="rId45"/>
  </p:notesMasterIdLst>
  <p:sldIdLst>
    <p:sldId id="256" r:id="rId3"/>
    <p:sldId id="304" r:id="rId4"/>
    <p:sldId id="305" r:id="rId5"/>
    <p:sldId id="302" r:id="rId6"/>
    <p:sldId id="345" r:id="rId7"/>
    <p:sldId id="306" r:id="rId8"/>
    <p:sldId id="309" r:id="rId9"/>
    <p:sldId id="310" r:id="rId10"/>
    <p:sldId id="303" r:id="rId11"/>
    <p:sldId id="258" r:id="rId12"/>
    <p:sldId id="260" r:id="rId13"/>
    <p:sldId id="308" r:id="rId14"/>
    <p:sldId id="307" r:id="rId15"/>
    <p:sldId id="316" r:id="rId16"/>
    <p:sldId id="317" r:id="rId17"/>
    <p:sldId id="318" r:id="rId18"/>
    <p:sldId id="319" r:id="rId19"/>
    <p:sldId id="314" r:id="rId20"/>
    <p:sldId id="261" r:id="rId21"/>
    <p:sldId id="312" r:id="rId22"/>
    <p:sldId id="313" r:id="rId23"/>
    <p:sldId id="324" r:id="rId24"/>
    <p:sldId id="322" r:id="rId25"/>
    <p:sldId id="326" r:id="rId26"/>
    <p:sldId id="331" r:id="rId27"/>
    <p:sldId id="325" r:id="rId28"/>
    <p:sldId id="328" r:id="rId29"/>
    <p:sldId id="330" r:id="rId30"/>
    <p:sldId id="329" r:id="rId31"/>
    <p:sldId id="265" r:id="rId32"/>
    <p:sldId id="266" r:id="rId33"/>
    <p:sldId id="344" r:id="rId34"/>
    <p:sldId id="269" r:id="rId35"/>
    <p:sldId id="334" r:id="rId36"/>
    <p:sldId id="335" r:id="rId37"/>
    <p:sldId id="341" r:id="rId38"/>
    <p:sldId id="323" r:id="rId39"/>
    <p:sldId id="337" r:id="rId40"/>
    <p:sldId id="338" r:id="rId41"/>
    <p:sldId id="339" r:id="rId42"/>
    <p:sldId id="340" r:id="rId43"/>
    <p:sldId id="279" r:id="rId44"/>
  </p:sldIdLst>
  <p:sldSz cx="9144000" cy="5143500" type="screen16x9"/>
  <p:notesSz cx="6858000" cy="9144000"/>
  <p:embeddedFontLst>
    <p:embeddedFont>
      <p:font typeface="Abadi" panose="020B0604020104020204" pitchFamily="34" charset="0"/>
      <p:regular r:id="rId46"/>
    </p:embeddedFont>
    <p:embeddedFont>
      <p:font typeface="Century Gothic" panose="020B0502020202020204" pitchFamily="34" charset="0"/>
      <p:regular r:id="rId47"/>
      <p:bold r:id="rId48"/>
      <p:italic r:id="rId49"/>
      <p:boldItalic r:id="rId50"/>
    </p:embeddedFont>
    <p:embeddedFont>
      <p:font typeface="Helvetica" panose="020B0604020202020204" pitchFamily="34" charset="0"/>
      <p:regular r:id="rId51"/>
      <p:bold r:id="rId52"/>
      <p:italic r:id="rId53"/>
      <p:boldItalic r:id="rId54"/>
    </p:embeddedFont>
    <p:embeddedFont>
      <p:font typeface="Lato" panose="02000000000000000000" pitchFamily="2" charset="0"/>
      <p:regular r:id="rId55"/>
      <p:bold r:id="rId56"/>
      <p:italic r:id="rId57"/>
      <p:boldItalic r:id="rId58"/>
    </p:embeddedFont>
    <p:embeddedFont>
      <p:font typeface="Montserrat" panose="02000000000000000000" pitchFamily="2" charset="0"/>
      <p:regular r:id="rId59"/>
      <p:bold r:id="rId60"/>
      <p:italic r:id="rId61"/>
      <p:boldItalic r:id="rId62"/>
    </p:embeddedFont>
    <p:embeddedFont>
      <p:font typeface="Nunito" panose="02000000000000000000" pitchFamily="2" charset="0"/>
      <p:regular r:id="rId63"/>
      <p:bold r:id="rId64"/>
      <p:italic r:id="rId65"/>
      <p:boldItalic r:id="rId66"/>
    </p:embeddedFont>
    <p:embeddedFont>
      <p:font typeface="Proxima Nova" panose="02000506030000020004" pitchFamily="2" charset="0"/>
      <p:regular r:id="rId67"/>
      <p:bold r:id="rId68"/>
      <p:italic r:id="rId69"/>
      <p:boldItalic r:id="rId70"/>
    </p:embeddedFont>
    <p:embeddedFont>
      <p:font typeface="Proxima Nova Semibold" panose="02000506030000020004" pitchFamily="2" charset="0"/>
      <p:regular r:id="rId71"/>
      <p:bold r:id="rId72"/>
      <p:boldItalic r:id="rId73"/>
    </p:embeddedFont>
    <p:embeddedFont>
      <p:font typeface="Wingdings 3" pitchFamily="2" charset="2"/>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406650-F8A5-4642-95B6-D0DCDCD5857B}">
  <a:tblStyle styleId="{4F406650-F8A5-4642-95B6-D0DCDCD585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5256" autoAdjust="0"/>
  </p:normalViewPr>
  <p:slideViewPr>
    <p:cSldViewPr snapToGrid="0">
      <p:cViewPr varScale="1">
        <p:scale>
          <a:sx n="96" d="100"/>
          <a:sy n="96"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font" Target="fonts/font2.fntdata" /><Relationship Id="rId50" Type="http://schemas.openxmlformats.org/officeDocument/2006/relationships/font" Target="fonts/font5.fntdata" /><Relationship Id="rId55" Type="http://schemas.openxmlformats.org/officeDocument/2006/relationships/font" Target="fonts/font10.fntdata" /><Relationship Id="rId63" Type="http://schemas.openxmlformats.org/officeDocument/2006/relationships/font" Target="fonts/font18.fntdata" /><Relationship Id="rId68" Type="http://schemas.openxmlformats.org/officeDocument/2006/relationships/font" Target="fonts/font23.fntdata" /><Relationship Id="rId76" Type="http://schemas.openxmlformats.org/officeDocument/2006/relationships/viewProps" Target="viewProps.xml" /><Relationship Id="rId7" Type="http://schemas.openxmlformats.org/officeDocument/2006/relationships/slide" Target="slides/slide5.xml" /><Relationship Id="rId71" Type="http://schemas.openxmlformats.org/officeDocument/2006/relationships/font" Target="fonts/font26.fntdata"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notesMaster" Target="notesMasters/notesMaster1.xml" /><Relationship Id="rId53" Type="http://schemas.openxmlformats.org/officeDocument/2006/relationships/font" Target="fonts/font8.fntdata" /><Relationship Id="rId58" Type="http://schemas.openxmlformats.org/officeDocument/2006/relationships/font" Target="fonts/font13.fntdata" /><Relationship Id="rId66" Type="http://schemas.openxmlformats.org/officeDocument/2006/relationships/font" Target="fonts/font21.fntdata" /><Relationship Id="rId74" Type="http://schemas.openxmlformats.org/officeDocument/2006/relationships/font" Target="fonts/font29.fntdata"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font" Target="fonts/font4.fntdata" /><Relationship Id="rId57" Type="http://schemas.openxmlformats.org/officeDocument/2006/relationships/font" Target="fonts/font12.fntdata" /><Relationship Id="rId61" Type="http://schemas.openxmlformats.org/officeDocument/2006/relationships/font" Target="fonts/font16.fntdata"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font" Target="fonts/font7.fntdata" /><Relationship Id="rId60" Type="http://schemas.openxmlformats.org/officeDocument/2006/relationships/font" Target="fonts/font15.fntdata" /><Relationship Id="rId65" Type="http://schemas.openxmlformats.org/officeDocument/2006/relationships/font" Target="fonts/font20.fntdata" /><Relationship Id="rId73" Type="http://schemas.openxmlformats.org/officeDocument/2006/relationships/font" Target="fonts/font28.fntdata" /><Relationship Id="rId78" Type="http://schemas.openxmlformats.org/officeDocument/2006/relationships/tableStyles" Target="tableStyles.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font" Target="fonts/font3.fntdata" /><Relationship Id="rId56" Type="http://schemas.openxmlformats.org/officeDocument/2006/relationships/font" Target="fonts/font11.fntdata" /><Relationship Id="rId64" Type="http://schemas.openxmlformats.org/officeDocument/2006/relationships/font" Target="fonts/font19.fntdata" /><Relationship Id="rId69" Type="http://schemas.openxmlformats.org/officeDocument/2006/relationships/font" Target="fonts/font24.fntdata" /><Relationship Id="rId77" Type="http://schemas.openxmlformats.org/officeDocument/2006/relationships/theme" Target="theme/theme1.xml" /><Relationship Id="rId8" Type="http://schemas.openxmlformats.org/officeDocument/2006/relationships/slide" Target="slides/slide6.xml" /><Relationship Id="rId51" Type="http://schemas.openxmlformats.org/officeDocument/2006/relationships/font" Target="fonts/font6.fntdata" /><Relationship Id="rId72" Type="http://schemas.openxmlformats.org/officeDocument/2006/relationships/font" Target="fonts/font27.fntdata"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font" Target="fonts/font1.fntdata" /><Relationship Id="rId59" Type="http://schemas.openxmlformats.org/officeDocument/2006/relationships/font" Target="fonts/font14.fntdata" /><Relationship Id="rId67" Type="http://schemas.openxmlformats.org/officeDocument/2006/relationships/font" Target="fonts/font22.fntdata"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font" Target="fonts/font9.fntdata" /><Relationship Id="rId62" Type="http://schemas.openxmlformats.org/officeDocument/2006/relationships/font" Target="fonts/font17.fntdata" /><Relationship Id="rId70" Type="http://schemas.openxmlformats.org/officeDocument/2006/relationships/font" Target="fonts/font25.fntdata" /><Relationship Id="rId75"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Micrograph" TargetMode="External" /><Relationship Id="rId2" Type="http://schemas.openxmlformats.org/officeDocument/2006/relationships/slide" Target="../slides/slide28.xml" /><Relationship Id="rId1" Type="http://schemas.openxmlformats.org/officeDocument/2006/relationships/notesMaster" Target="../notesMasters/notesMaster1.xml" /><Relationship Id="rId4" Type="http://schemas.openxmlformats.org/officeDocument/2006/relationships/hyperlink" Target="https://en.wikipedia.org/wiki/H%26E_stain" TargetMode="Externa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54534f808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754534f808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87e7f3721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87e7f3721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Differentiated ( follicular and papillary ) and </a:t>
            </a:r>
            <a:r>
              <a:rPr lang="en-US" dirty="0" err="1"/>
              <a:t>Anaplastic</a:t>
            </a:r>
            <a:r>
              <a:rPr lang="en-US" dirty="0"/>
              <a:t> &gt;&gt; </a:t>
            </a:r>
            <a:r>
              <a:rPr lang="en-US" dirty="0" err="1"/>
              <a:t>Thyrocytes</a:t>
            </a:r>
            <a:endParaRPr lang="en-US" dirty="0"/>
          </a:p>
          <a:p>
            <a:pPr marL="0" lvl="0" indent="0" algn="l" rtl="0">
              <a:spcBef>
                <a:spcPts val="0"/>
              </a:spcBef>
              <a:spcAft>
                <a:spcPts val="0"/>
              </a:spcAft>
              <a:buNone/>
            </a:pPr>
            <a:r>
              <a:rPr lang="en-US" dirty="0"/>
              <a:t>Medullary &gt;&gt; </a:t>
            </a:r>
            <a:r>
              <a:rPr lang="en-US" dirty="0" err="1"/>
              <a:t>parafollicular</a:t>
            </a:r>
            <a:r>
              <a:rPr lang="en-US" dirty="0"/>
              <a:t> cells ( c cells)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Papillary thyroid carcinoma</a:t>
            </a:r>
          </a:p>
          <a:p>
            <a:pPr marL="158750" indent="0">
              <a:buFontTx/>
              <a:buNone/>
            </a:pPr>
            <a:r>
              <a:rPr lang="en-US" dirty="0"/>
              <a:t>Micrograph image of thyroid tissue (H&amp;E stain, 400x magnification)</a:t>
            </a:r>
          </a:p>
          <a:p>
            <a:pPr marL="158750" indent="0">
              <a:buFontTx/>
              <a:buNone/>
            </a:pPr>
            <a:r>
              <a:rPr lang="en-US" dirty="0"/>
              <a:t>Green overlay: </a:t>
            </a:r>
            <a:r>
              <a:rPr lang="en-US" dirty="0" err="1"/>
              <a:t>psammoma</a:t>
            </a:r>
            <a:r>
              <a:rPr lang="en-US" dirty="0"/>
              <a:t> bodies</a:t>
            </a:r>
          </a:p>
          <a:p>
            <a:pPr marL="158750" indent="0">
              <a:buFontTx/>
              <a:buNone/>
            </a:pPr>
            <a:r>
              <a:rPr lang="en-US" dirty="0"/>
              <a:t>White overlay: connective tissue core of papillae</a:t>
            </a:r>
          </a:p>
          <a:p>
            <a:pPr marL="158750" indent="0">
              <a:buFontTx/>
              <a:buNone/>
            </a:pPr>
            <a:r>
              <a:rPr lang="en-US" dirty="0"/>
              <a:t>Black outline: epithelial cancer cells covering the papillae</a:t>
            </a:r>
          </a:p>
          <a:p>
            <a:pPr marL="158750" indent="0">
              <a:buFontTx/>
              <a:buNone/>
            </a:pPr>
            <a:endParaRPr lang="en-US" dirty="0"/>
          </a:p>
          <a:p>
            <a:pPr marL="457200" indent="-298450">
              <a:buFont typeface="Arial" panose="020B0604020202020204" pitchFamily="34" charset="0"/>
              <a:buChar char="•"/>
            </a:pPr>
            <a:r>
              <a:rPr lang="en-US" dirty="0"/>
              <a:t>Papillary carcinoma is the most Prevalent type of thyroid cancer, it features Palpable lymph nodes, and it has the best Prognosis compared to all other types of thyroid cancer.</a:t>
            </a:r>
            <a:endParaRPr lang="en-JO" dirty="0"/>
          </a:p>
        </p:txBody>
      </p:sp>
    </p:spTree>
    <p:extLst>
      <p:ext uri="{BB962C8B-B14F-4D97-AF65-F5344CB8AC3E}">
        <p14:creationId xmlns:p14="http://schemas.microsoft.com/office/powerpoint/2010/main" val="83374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dirty="0"/>
          </a:p>
          <a:p>
            <a:endParaRPr lang="en-US" dirty="0"/>
          </a:p>
          <a:p>
            <a:pPr marL="158750" indent="0">
              <a:buFontTx/>
              <a:buNone/>
            </a:pPr>
            <a:r>
              <a:rPr lang="en-US" b="0" i="0" u="none" strike="noStrike" dirty="0">
                <a:solidFill>
                  <a:srgbClr val="0B0080"/>
                </a:solidFill>
                <a:effectLst/>
                <a:latin typeface="Arial" panose="020B0604020202020204" pitchFamily="34" charset="0"/>
                <a:hlinkClick r:id="rId3" tooltip="Micrograph"/>
              </a:rPr>
              <a:t>Micrograph</a:t>
            </a:r>
            <a:r>
              <a:rPr lang="en-US" b="0" i="0" u="none" strike="noStrike" dirty="0">
                <a:solidFill>
                  <a:srgbClr val="000000"/>
                </a:solidFill>
                <a:effectLst/>
                <a:latin typeface="Arial" panose="020B0604020202020204" pitchFamily="34" charset="0"/>
              </a:rPr>
              <a:t> of follicular thyroid carcinoma showing a location where the cancer grows through the fibrous capsule. </a:t>
            </a:r>
            <a:r>
              <a:rPr lang="en-US" b="0" i="0" u="none" strike="noStrike" dirty="0">
                <a:solidFill>
                  <a:srgbClr val="0B0080"/>
                </a:solidFill>
                <a:effectLst/>
                <a:latin typeface="Arial" panose="020B0604020202020204" pitchFamily="34" charset="0"/>
                <a:hlinkClick r:id="rId4" tooltip="H&amp;E stain"/>
              </a:rPr>
              <a:t>H&amp;E stain</a:t>
            </a:r>
            <a:r>
              <a:rPr lang="en-US" b="0" i="0" u="none" strike="noStrike" dirty="0">
                <a:solidFill>
                  <a:srgbClr val="000000"/>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833742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Medullary thyroid carcinoma</a:t>
            </a:r>
          </a:p>
          <a:p>
            <a:pPr marL="158750" indent="0">
              <a:buFontTx/>
              <a:buNone/>
            </a:pPr>
            <a:r>
              <a:rPr lang="en-US" dirty="0"/>
              <a:t>Photomicrograph of thyroid tissue (H&amp;E stain, 300x magnification)</a:t>
            </a:r>
          </a:p>
          <a:p>
            <a:pPr marL="158750" indent="0">
              <a:buFontTx/>
              <a:buNone/>
            </a:pPr>
            <a:r>
              <a:rPr lang="en-US" dirty="0"/>
              <a:t>Green overlay: tumor cell nestsBlack arrows: fibrous bands with prominent vascularity</a:t>
            </a:r>
            <a:endParaRPr lang="en-JO" dirty="0"/>
          </a:p>
        </p:txBody>
      </p:sp>
    </p:spTree>
    <p:extLst>
      <p:ext uri="{BB962C8B-B14F-4D97-AF65-F5344CB8AC3E}">
        <p14:creationId xmlns:p14="http://schemas.microsoft.com/office/powerpoint/2010/main" val="166607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715866b04c_1_9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715866b04c_1_9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760a3cf719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760a3cf719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solidFill>
                  <a:srgbClr val="494848"/>
                </a:solidFill>
                <a:effectLst/>
                <a:latin typeface="Catamaran"/>
              </a:rPr>
              <a:t>Diffuse large B-cell lymphoma, light micrograph. Diffuse large B-cell lymphoma is the most common type of lymphoma and accounts for about 35% of all cases of non-Hodgkin lymphoma. It is an aggressive malignancy and presents with rapidly enlarging lymph nodes or tumor masses at </a:t>
            </a:r>
            <a:r>
              <a:rPr lang="en-US" b="0" i="0" u="none" strike="noStrike" dirty="0" err="1">
                <a:solidFill>
                  <a:srgbClr val="494848"/>
                </a:solidFill>
                <a:effectLst/>
                <a:latin typeface="Catamaran"/>
              </a:rPr>
              <a:t>extranodal</a:t>
            </a:r>
            <a:r>
              <a:rPr lang="en-US" b="0" i="0" u="none" strike="noStrike" dirty="0">
                <a:solidFill>
                  <a:srgbClr val="494848"/>
                </a:solidFill>
                <a:effectLst/>
                <a:latin typeface="Catamaran"/>
              </a:rPr>
              <a:t> sites.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715866b04c_1_9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715866b04c_1_9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100" dirty="0">
              <a:solidFill>
                <a:schemeClr val="dk2"/>
              </a:solidFill>
              <a:latin typeface="Nunito"/>
              <a:sym typeface="Nunito"/>
            </a:endParaRPr>
          </a:p>
          <a:p>
            <a:r>
              <a:rPr lang="en-US" sz="1100" dirty="0">
                <a:solidFill>
                  <a:schemeClr val="dk2"/>
                </a:solidFill>
                <a:latin typeface="Nunito"/>
                <a:sym typeface="Nunito"/>
              </a:rPr>
              <a:t>   </a:t>
            </a:r>
            <a:r>
              <a:rPr lang="en-US" sz="1100" dirty="0" err="1">
                <a:solidFill>
                  <a:schemeClr val="dk2"/>
                </a:solidFill>
                <a:latin typeface="Nunito"/>
                <a:sym typeface="Nunito"/>
              </a:rPr>
              <a:t>Cytopathological</a:t>
            </a:r>
            <a:r>
              <a:rPr lang="en-US" sz="1100" dirty="0">
                <a:solidFill>
                  <a:schemeClr val="dk2"/>
                </a:solidFill>
                <a:latin typeface="Nunito"/>
                <a:sym typeface="Nunito"/>
              </a:rPr>
              <a:t> analysis with FNAC is  required to confirm the diagnosis</a:t>
            </a:r>
          </a:p>
          <a:p>
            <a:r>
              <a:rPr lang="en-US" dirty="0"/>
              <a:t>Nodules that appear </a:t>
            </a:r>
            <a:r>
              <a:rPr lang="en-US" dirty="0" err="1"/>
              <a:t>hypoechoic</a:t>
            </a:r>
            <a:r>
              <a:rPr lang="en-US" dirty="0"/>
              <a:t> on thyroid ultrasound and cold on thyroid scintigraphy should increase suspicion for malignancy.</a:t>
            </a:r>
          </a:p>
          <a:p>
            <a:r>
              <a:rPr lang="en-US" dirty="0" err="1"/>
              <a:t>Hyperfunctioning</a:t>
            </a:r>
            <a:r>
              <a:rPr lang="en-US" dirty="0"/>
              <a:t> nodules (hot nodules) are rarely malignant and typically do not require further evaluation for malignancy.</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Elevation of tumor markers after total thyroidectomy or RAIA indicates persistent disease, recurrence, or metastasis.</a:t>
            </a:r>
            <a:endParaRPr lang="en-JO" dirty="0"/>
          </a:p>
        </p:txBody>
      </p:sp>
    </p:spTree>
    <p:extLst>
      <p:ext uri="{BB962C8B-B14F-4D97-AF65-F5344CB8AC3E}">
        <p14:creationId xmlns:p14="http://schemas.microsoft.com/office/powerpoint/2010/main" val="287693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RAIA and TSH suppression therapy are not useful in the management of medullary carcinoma or </a:t>
            </a:r>
            <a:r>
              <a:rPr lang="en-US" dirty="0" err="1"/>
              <a:t>anaplastic</a:t>
            </a:r>
            <a:r>
              <a:rPr lang="en-US" dirty="0"/>
              <a:t> thyroid cancer.</a:t>
            </a:r>
            <a:endParaRPr lang="en-JO" dirty="0"/>
          </a:p>
        </p:txBody>
      </p:sp>
    </p:spTree>
    <p:extLst>
      <p:ext uri="{BB962C8B-B14F-4D97-AF65-F5344CB8AC3E}">
        <p14:creationId xmlns:p14="http://schemas.microsoft.com/office/powerpoint/2010/main" val="4234855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760a3cf719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760a3cf719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715866b04c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715866b04c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 addition to red flags for thyroid cancer, a solid nodule on thyroid ultrasound or a cold nodule on thyroid scintigraphy should raise suspicion for thyroid cancer.</a:t>
            </a:r>
            <a:endParaRPr lang="en-JO" dirty="0"/>
          </a:p>
          <a:p>
            <a:endParaRPr lang="en-JO" dirty="0"/>
          </a:p>
        </p:txBody>
      </p:sp>
    </p:spTree>
    <p:extLst>
      <p:ext uri="{BB962C8B-B14F-4D97-AF65-F5344CB8AC3E}">
        <p14:creationId xmlns:p14="http://schemas.microsoft.com/office/powerpoint/2010/main" val="286048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760a3cf71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760a3cf71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87e7f3721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87e7f3721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6bd7ecb23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6bd7ecb23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Diagnostics </a:t>
            </a:r>
          </a:p>
          <a:p>
            <a:pPr marL="457200" indent="-298450">
              <a:buFont typeface="Wingdings" pitchFamily="2" charset="2"/>
              <a:buChar char="q"/>
            </a:pPr>
            <a:r>
              <a:rPr lang="en-US" dirty="0"/>
              <a:t> Thyroid metabolism</a:t>
            </a:r>
          </a:p>
          <a:p>
            <a:pPr marL="158750" indent="0">
              <a:buFontTx/>
              <a:buNone/>
            </a:pPr>
            <a:r>
              <a:rPr lang="en-US" b="1" dirty="0"/>
              <a:t> Early-stage</a:t>
            </a:r>
            <a:r>
              <a:rPr lang="en-US" dirty="0"/>
              <a:t>: transient hyperthyroidism possible (↓ thyroid stimulating hormone (TSH), ↑ free triiodothyronine (FT3), and ↑ free thyroxine (FT4))</a:t>
            </a:r>
          </a:p>
          <a:p>
            <a:pPr marL="158750" indent="0">
              <a:buFontTx/>
              <a:buNone/>
            </a:pPr>
            <a:r>
              <a:rPr lang="en-US" b="1" dirty="0"/>
              <a:t>Progression</a:t>
            </a:r>
            <a:r>
              <a:rPr lang="en-US" dirty="0"/>
              <a:t>: subclinical hypothyroidism (↑ TSH; FT3 and FT4 normal) </a:t>
            </a:r>
          </a:p>
          <a:p>
            <a:pPr marL="158750" indent="0">
              <a:buFontTx/>
              <a:buNone/>
            </a:pPr>
            <a:r>
              <a:rPr lang="en-US" b="1" dirty="0"/>
              <a:t>Late-stage</a:t>
            </a:r>
            <a:r>
              <a:rPr lang="en-US" dirty="0"/>
              <a:t>: overt hypothyroidism (↑ TSH; ↓ FT4 and ↓ FT3)</a:t>
            </a:r>
          </a:p>
          <a:p>
            <a:pPr marL="158750" indent="0">
              <a:buFontTx/>
              <a:buNone/>
            </a:pPr>
            <a:endParaRPr lang="en-US" dirty="0"/>
          </a:p>
          <a:p>
            <a:pPr marL="457200" indent="-298450">
              <a:buFont typeface="Wingdings" pitchFamily="2" charset="2"/>
              <a:buChar char="q"/>
            </a:pPr>
            <a:r>
              <a:rPr lang="en-US" dirty="0"/>
              <a:t>Antibody detection </a:t>
            </a:r>
          </a:p>
          <a:p>
            <a:pPr marL="158750" indent="0">
              <a:buFontTx/>
              <a:buNone/>
            </a:pPr>
            <a:r>
              <a:rPr lang="en-US" dirty="0"/>
              <a:t>Anti-TPO antibody positive (↑ anti-microsomal antibodies)</a:t>
            </a:r>
          </a:p>
          <a:p>
            <a:pPr marL="158750" indent="0">
              <a:buFontTx/>
              <a:buNone/>
            </a:pPr>
            <a:r>
              <a:rPr lang="en-US" dirty="0"/>
              <a:t>Anti-Tg antibody positive </a:t>
            </a:r>
          </a:p>
          <a:p>
            <a:pPr marL="158750" indent="0">
              <a:buFontTx/>
              <a:buNone/>
            </a:pPr>
            <a:r>
              <a:rPr lang="en-US" dirty="0"/>
              <a:t>See “Thyroid antibodies.”</a:t>
            </a:r>
          </a:p>
          <a:p>
            <a:pPr marL="158750" indent="0">
              <a:buFontTx/>
              <a:buNone/>
            </a:pPr>
            <a:endParaRPr lang="en-US" dirty="0"/>
          </a:p>
          <a:p>
            <a:pPr marL="457200" indent="-298450">
              <a:buFont typeface="Wingdings" pitchFamily="2" charset="2"/>
              <a:buChar char="q"/>
            </a:pPr>
            <a:r>
              <a:rPr lang="en-US" b="0" dirty="0"/>
              <a:t>Other laboratory tests</a:t>
            </a:r>
          </a:p>
          <a:p>
            <a:pPr marL="158750" indent="0">
              <a:buFontTx/>
              <a:buNone/>
            </a:pPr>
            <a:r>
              <a:rPr lang="en-US" b="0" dirty="0"/>
              <a:t>Lipid </a:t>
            </a:r>
            <a:r>
              <a:rPr lang="en-US" dirty="0"/>
              <a:t> profile: ↑ LDL and ↓ HDL</a:t>
            </a:r>
          </a:p>
          <a:p>
            <a:pPr marL="158750" indent="0">
              <a:buFontTx/>
              <a:buNone/>
            </a:pPr>
            <a:r>
              <a:rPr lang="en-US" dirty="0"/>
              <a:t>CBC: ↓ Hb</a:t>
            </a:r>
          </a:p>
          <a:p>
            <a:pPr marL="158750" indent="0">
              <a:buFontTx/>
              <a:buNone/>
            </a:pPr>
            <a:endParaRPr lang="en-US" dirty="0"/>
          </a:p>
          <a:p>
            <a:pPr marL="457200" indent="-298450">
              <a:buFont typeface="Wingdings" pitchFamily="2" charset="2"/>
              <a:buChar char="q"/>
            </a:pPr>
            <a:r>
              <a:rPr lang="en-US" dirty="0"/>
              <a:t>Ultrasound</a:t>
            </a:r>
          </a:p>
          <a:p>
            <a:pPr marL="158750" indent="0">
              <a:buFontTx/>
              <a:buNone/>
            </a:pPr>
            <a:r>
              <a:rPr lang="en-US" dirty="0"/>
              <a:t> Indications: to assess thyroid size, </a:t>
            </a:r>
            <a:r>
              <a:rPr lang="en-US" dirty="0" err="1"/>
              <a:t>echotexture</a:t>
            </a:r>
            <a:r>
              <a:rPr lang="en-US" dirty="0"/>
              <a:t>, and to exclude thyroid nodules Results depend on the form of Hashimoto thyroiditis.</a:t>
            </a:r>
          </a:p>
          <a:p>
            <a:pPr marL="457200" indent="-298450">
              <a:buFont typeface="Wingdings" pitchFamily="2" charset="2"/>
              <a:buChar char="Ø"/>
            </a:pPr>
            <a:r>
              <a:rPr lang="en-US" dirty="0"/>
              <a:t>Atrophic phenotype: reduction in thyroid size (mainly observed)</a:t>
            </a:r>
          </a:p>
          <a:p>
            <a:pPr marL="457200" indent="-298450">
              <a:buFont typeface="Wingdings" pitchFamily="2" charset="2"/>
              <a:buChar char="Ø"/>
            </a:pPr>
            <a:r>
              <a:rPr lang="en-US" dirty="0"/>
              <a:t>Goitrous phenotype: heterogeneous enlargement</a:t>
            </a:r>
          </a:p>
          <a:p>
            <a:pPr marL="457200" indent="-298450">
              <a:buFont typeface="Wingdings" pitchFamily="2" charset="2"/>
              <a:buChar char="q"/>
            </a:pPr>
            <a:r>
              <a:rPr lang="en-US" dirty="0"/>
              <a:t>Fine-needle aspiration: : to exclude malignancy or lymphoma, especially in cases of rapid goiter growth</a:t>
            </a:r>
          </a:p>
          <a:p>
            <a:pPr marL="457200" indent="-298450">
              <a:buFont typeface="Wingdings" pitchFamily="2" charset="2"/>
              <a:buChar char="q"/>
            </a:pPr>
            <a:r>
              <a:rPr lang="en-US" dirty="0"/>
              <a:t> Radioactive iodine uptake test (RIUT): Radioactive iodine uptake is variable, often patchy and irregular with either an increase or decrease in 99mTc uptake. There is ↓ absorption of radioactive technetium (↓ 99mTc uptake) in the thyroid during transient hyperthyroidism</a:t>
            </a:r>
            <a:endParaRPr lang="en-JO" dirty="0"/>
          </a:p>
        </p:txBody>
      </p:sp>
    </p:spTree>
    <p:extLst>
      <p:ext uri="{BB962C8B-B14F-4D97-AF65-F5344CB8AC3E}">
        <p14:creationId xmlns:p14="http://schemas.microsoft.com/office/powerpoint/2010/main" val="79954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JO" dirty="0"/>
          </a:p>
        </p:txBody>
      </p:sp>
    </p:spTree>
    <p:extLst>
      <p:ext uri="{BB962C8B-B14F-4D97-AF65-F5344CB8AC3E}">
        <p14:creationId xmlns:p14="http://schemas.microsoft.com/office/powerpoint/2010/main" val="79954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715866b04c_1_7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715866b04c_1_7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0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grpSp>
        <p:nvGrpSpPr>
          <p:cNvPr id="18" name="Group 17"/>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5431" y="1269999"/>
            <a:ext cx="2895194" cy="1301751"/>
          </a:xfrm>
          <a:prstGeom prst="rect">
            <a:avLst/>
          </a:prstGeom>
        </p:spPr>
        <p:txBody>
          <a:bodyPr anchor="b">
            <a:normAutofit/>
          </a:bodyPr>
          <a:lstStyle>
            <a:lvl1pPr algn="l">
              <a:defRPr sz="27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tx2">
                    <a:lumMod val="40000"/>
                    <a:lumOff val="6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smtClean="0"/>
              <a:pPr/>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13193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صورة بانورامية مع تسمية توضيحية">
    <p:spTree>
      <p:nvGrpSpPr>
        <p:cNvPr id="1" name=""/>
        <p:cNvGrpSpPr/>
        <p:nvPr/>
      </p:nvGrpSpPr>
      <p:grpSpPr>
        <a:xfrm>
          <a:off x="0" y="0"/>
          <a:ext cx="0" cy="0"/>
          <a:chOff x="0" y="0"/>
          <a:chExt cx="0" cy="0"/>
        </a:xfrm>
      </p:grpSpPr>
      <p:grpSp>
        <p:nvGrpSpPr>
          <p:cNvPr id="17" name="Group 16"/>
          <p:cNvGrpSpPr/>
          <p:nvPr/>
        </p:nvGrpSpPr>
        <p:grpSpPr>
          <a:xfrm>
            <a:off x="-1191" y="1"/>
            <a:ext cx="9145191" cy="5146166"/>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8" y="3727445"/>
            <a:ext cx="6619243" cy="425054"/>
          </a:xfrm>
          <a:prstGeom prst="rect">
            <a:avLst/>
          </a:prstGeom>
        </p:spPr>
        <p:txBody>
          <a:bodyPr anchor="b">
            <a:normAutofit/>
          </a:bodyPr>
          <a:lstStyle>
            <a:lvl1pPr algn="l">
              <a:defRPr sz="18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bwMode="gray">
          <a:xfrm>
            <a:off x="866218" y="4152499"/>
            <a:ext cx="6619242" cy="370284"/>
          </a:xfrm>
        </p:spPr>
        <p:txBody>
          <a:bodyPr>
            <a:normAutofit/>
          </a:bodyPr>
          <a:lstStyle>
            <a:lvl1pPr marL="0" indent="0">
              <a:buNone/>
              <a:defRPr sz="900">
                <a:solidFill>
                  <a:schemeClr val="tx2">
                    <a:lumMod val="40000"/>
                    <a:lumOff val="6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smtClean="0"/>
              <a:pPr/>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23207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العنوان والتسمية التوضيحية">
    <p:spTree>
      <p:nvGrpSpPr>
        <p:cNvPr id="1" name=""/>
        <p:cNvGrpSpPr/>
        <p:nvPr/>
      </p:nvGrpSpPr>
      <p:grpSpPr>
        <a:xfrm>
          <a:off x="0" y="0"/>
          <a:ext cx="0" cy="0"/>
          <a:chOff x="0" y="0"/>
          <a:chExt cx="0" cy="0"/>
        </a:xfrm>
      </p:grpSpPr>
      <p:grpSp>
        <p:nvGrpSpPr>
          <p:cNvPr id="16" name="Group 15"/>
          <p:cNvGrpSpPr/>
          <p:nvPr/>
        </p:nvGrpSpPr>
        <p:grpSpPr>
          <a:xfrm>
            <a:off x="-1191" y="1"/>
            <a:ext cx="9145191" cy="5146166"/>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795528"/>
            <a:ext cx="6624828" cy="1028700"/>
          </a:xfrm>
          <a:prstGeom prst="rect">
            <a:avLst/>
          </a:prstGeom>
        </p:spPr>
        <p:txBody>
          <a:bodyPr anchor="ctr" anchorCtr="0"/>
          <a:lstStyle>
            <a:lvl1pPr>
              <a:defRPr sz="30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864109" y="2660904"/>
            <a:ext cx="6619244" cy="1858518"/>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48A87A34-81AB-432B-8DAE-1953F412C126}" type="datetimeFigureOut">
              <a:rPr lang="en-US" smtClean="0"/>
              <a:pPr/>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430358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اقتباس مع تسمية توضيحية">
    <p:spTree>
      <p:nvGrpSpPr>
        <p:cNvPr id="1" name=""/>
        <p:cNvGrpSpPr/>
        <p:nvPr/>
      </p:nvGrpSpPr>
      <p:grpSpPr>
        <a:xfrm>
          <a:off x="0" y="0"/>
          <a:ext cx="0" cy="0"/>
          <a:chOff x="0" y="0"/>
          <a:chExt cx="0" cy="0"/>
        </a:xfrm>
      </p:grpSpPr>
      <p:grpSp>
        <p:nvGrpSpPr>
          <p:cNvPr id="7" name="Group 6"/>
          <p:cNvGrpSpPr/>
          <p:nvPr/>
        </p:nvGrpSpPr>
        <p:grpSpPr>
          <a:xfrm>
            <a:off x="-1191" y="1"/>
            <a:ext cx="9145191" cy="5146166"/>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673721" y="447576"/>
            <a:ext cx="601434" cy="120032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7200" dirty="0">
                <a:solidFill>
                  <a:schemeClr val="tx2">
                    <a:lumMod val="40000"/>
                    <a:lumOff val="60000"/>
                  </a:schemeClr>
                </a:solidFill>
              </a:rPr>
              <a:t>“</a:t>
            </a:r>
          </a:p>
        </p:txBody>
      </p:sp>
      <p:sp>
        <p:nvSpPr>
          <p:cNvPr id="15" name="TextBox 14"/>
          <p:cNvSpPr txBox="1"/>
          <p:nvPr/>
        </p:nvSpPr>
        <p:spPr bwMode="gray">
          <a:xfrm>
            <a:off x="7286297" y="1971975"/>
            <a:ext cx="601434" cy="120032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7200" dirty="0">
                <a:solidFill>
                  <a:schemeClr val="tx2">
                    <a:lumMod val="40000"/>
                    <a:lumOff val="60000"/>
                  </a:schemeClr>
                </a:solidFill>
              </a:rPr>
              <a:t>”</a:t>
            </a:r>
          </a:p>
        </p:txBody>
      </p:sp>
      <p:sp>
        <p:nvSpPr>
          <p:cNvPr id="2" name="Title 1"/>
          <p:cNvSpPr>
            <a:spLocks noGrp="1"/>
          </p:cNvSpPr>
          <p:nvPr>
            <p:ph type="title"/>
          </p:nvPr>
        </p:nvSpPr>
        <p:spPr>
          <a:xfrm>
            <a:off x="1181101" y="735388"/>
            <a:ext cx="6345737" cy="2023687"/>
          </a:xfrm>
          <a:prstGeom prst="rect">
            <a:avLst/>
          </a:prstGeom>
        </p:spPr>
        <p:txBody>
          <a:bodyPr anchor="ctr" anchorCtr="0"/>
          <a:lstStyle>
            <a:lvl1pPr>
              <a:defRPr sz="3000"/>
            </a:lvl1pPr>
          </a:lstStyle>
          <a:p>
            <a:r>
              <a:rPr lang="ar-SA"/>
              <a:t>انقر لتحرير نمط عنوان الشكل الرئيسي</a:t>
            </a:r>
            <a:endParaRPr lang="en-US" dirty="0"/>
          </a:p>
        </p:txBody>
      </p:sp>
      <p:sp>
        <p:nvSpPr>
          <p:cNvPr id="11" name="Text Placeholder 3"/>
          <p:cNvSpPr>
            <a:spLocks noGrp="1"/>
          </p:cNvSpPr>
          <p:nvPr>
            <p:ph type="body" sz="half" idx="14"/>
          </p:nvPr>
        </p:nvSpPr>
        <p:spPr bwMode="gray">
          <a:xfrm>
            <a:off x="1459459" y="2759990"/>
            <a:ext cx="5794329" cy="256631"/>
          </a:xfrm>
        </p:spPr>
        <p:txBody>
          <a:bodyPr vert="horz" lIns="91440" tIns="45720" rIns="91440" bIns="45720" rtlCol="0" anchor="t">
            <a:normAutofit/>
          </a:bodyPr>
          <a:lstStyle>
            <a:lvl1pPr>
              <a:buNone/>
              <a:defRPr lang="en-US" sz="1050" cap="small" dirty="0">
                <a:solidFill>
                  <a:schemeClr val="tx2">
                    <a:lumMod val="40000"/>
                    <a:lumOff val="60000"/>
                  </a:schemeClr>
                </a:solidFill>
                <a:latin typeface="+mn-lt"/>
              </a:defRPr>
            </a:lvl1pPr>
          </a:lstStyle>
          <a:p>
            <a:pPr marL="0" lvl="0" indent="0">
              <a:buNone/>
            </a:pPr>
            <a:r>
              <a:rPr lang="ar-SA"/>
              <a:t>انقر لتحرير أنماط نص الشكل الرئيسي</a:t>
            </a:r>
          </a:p>
        </p:txBody>
      </p:sp>
      <p:sp>
        <p:nvSpPr>
          <p:cNvPr id="10" name="Text Placeholder 3"/>
          <p:cNvSpPr>
            <a:spLocks noGrp="1"/>
          </p:cNvSpPr>
          <p:nvPr>
            <p:ph type="body" sz="half" idx="2"/>
          </p:nvPr>
        </p:nvSpPr>
        <p:spPr>
          <a:xfrm>
            <a:off x="866216" y="3771898"/>
            <a:ext cx="6619244" cy="748394"/>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2BE451C3-0FF4-47C4-B829-773ADF60F88C}"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003652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بطاقة اسم">
    <p:spTree>
      <p:nvGrpSpPr>
        <p:cNvPr id="1" name=""/>
        <p:cNvGrpSpPr/>
        <p:nvPr/>
      </p:nvGrpSpPr>
      <p:grpSpPr>
        <a:xfrm>
          <a:off x="0" y="0"/>
          <a:ext cx="0" cy="0"/>
          <a:chOff x="0" y="0"/>
          <a:chExt cx="0" cy="0"/>
        </a:xfrm>
      </p:grpSpPr>
      <p:grpSp>
        <p:nvGrpSpPr>
          <p:cNvPr id="16" name="Group 15"/>
          <p:cNvGrpSpPr/>
          <p:nvPr/>
        </p:nvGrpSpPr>
        <p:grpSpPr>
          <a:xfrm>
            <a:off x="-1191" y="1"/>
            <a:ext cx="9145191" cy="5146166"/>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80144"/>
            <a:ext cx="6649217" cy="1364742"/>
          </a:xfrm>
          <a:prstGeom prst="rect">
            <a:avLst/>
          </a:prstGeom>
        </p:spPr>
        <p:txBody>
          <a:bodyPr anchor="b"/>
          <a:lstStyle>
            <a:lvl1pPr algn="l">
              <a:defRPr sz="3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216" y="3771900"/>
            <a:ext cx="6619244" cy="6453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48A87A34-81AB-432B-8DAE-1953F412C126}" type="datetimeFigureOut">
              <a:rPr lang="en-US" smtClean="0"/>
              <a:pPr/>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847962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a:prstGeom prst="rect">
            <a:avLst/>
          </a:prstGeom>
        </p:spPr>
        <p:txBody>
          <a:bodyPr/>
          <a:lstStyle>
            <a:lvl1pPr>
              <a:defRPr sz="27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216" y="1952625"/>
            <a:ext cx="2346876" cy="43219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16" name="Text Placeholder 3"/>
          <p:cNvSpPr>
            <a:spLocks noGrp="1"/>
          </p:cNvSpPr>
          <p:nvPr>
            <p:ph type="body" sz="half" idx="15"/>
          </p:nvPr>
        </p:nvSpPr>
        <p:spPr>
          <a:xfrm>
            <a:off x="866216" y="2384823"/>
            <a:ext cx="2346876" cy="213546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3384541" y="1952625"/>
            <a:ext cx="2359035" cy="43219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19" name="Text Placeholder 3"/>
          <p:cNvSpPr>
            <a:spLocks noGrp="1"/>
          </p:cNvSpPr>
          <p:nvPr>
            <p:ph type="body" sz="half" idx="16"/>
          </p:nvPr>
        </p:nvSpPr>
        <p:spPr>
          <a:xfrm>
            <a:off x="3384541" y="2384823"/>
            <a:ext cx="2359035" cy="213546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5915025" y="1946274"/>
            <a:ext cx="2370772" cy="438549"/>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20" name="Text Placeholder 3"/>
          <p:cNvSpPr>
            <a:spLocks noGrp="1"/>
          </p:cNvSpPr>
          <p:nvPr>
            <p:ph type="body" sz="half" idx="17"/>
          </p:nvPr>
        </p:nvSpPr>
        <p:spPr>
          <a:xfrm>
            <a:off x="5915025" y="2384823"/>
            <a:ext cx="2370772" cy="213546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cxnSp>
        <p:nvCxnSpPr>
          <p:cNvPr id="17" name="Straight Connector 16"/>
          <p:cNvCxnSpPr/>
          <p:nvPr/>
        </p:nvCxnSpPr>
        <p:spPr>
          <a:xfrm>
            <a:off x="3288743" y="1952625"/>
            <a:ext cx="24423" cy="256766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31868" y="1952625"/>
            <a:ext cx="0" cy="256766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11/17/2021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877920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a:prstGeom prst="rect">
            <a:avLst/>
          </a:prstGeom>
        </p:spPr>
        <p:txBody>
          <a:bodyPr anchor="ctr" anchorCtr="0"/>
          <a:lstStyle>
            <a:lvl1pPr>
              <a:defRPr sz="27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215" y="3399634"/>
            <a:ext cx="2287829" cy="432195"/>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29" name="Picture Placeholder 2"/>
          <p:cNvSpPr>
            <a:spLocks noGrp="1" noChangeAspect="1"/>
          </p:cNvSpPr>
          <p:nvPr>
            <p:ph type="pic" idx="15"/>
          </p:nvPr>
        </p:nvSpPr>
        <p:spPr>
          <a:xfrm>
            <a:off x="1000914" y="1958187"/>
            <a:ext cx="2018432" cy="118807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866215" y="3831831"/>
            <a:ext cx="2287829" cy="68846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3426649" y="3399631"/>
            <a:ext cx="228782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30"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3426649" y="3831831"/>
            <a:ext cx="2287829" cy="68443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5987575" y="3399631"/>
            <a:ext cx="228782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31"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5987575" y="3831831"/>
            <a:ext cx="2287829" cy="68846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cxnSp>
        <p:nvCxnSpPr>
          <p:cNvPr id="17" name="Straight Connector 16"/>
          <p:cNvCxnSpPr/>
          <p:nvPr/>
        </p:nvCxnSpPr>
        <p:spPr>
          <a:xfrm>
            <a:off x="3288184" y="1952626"/>
            <a:ext cx="1" cy="259635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55514" y="1952626"/>
            <a:ext cx="0" cy="259635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11/17/2021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150351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a:prstGeom prst="rect">
            <a:avLst/>
          </a:prstGeom>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66216" y="1946275"/>
            <a:ext cx="6619244" cy="2568576"/>
          </a:xfrm>
        </p:spPr>
        <p:txBody>
          <a:bodyPr vert="eaVert" anchor="t" anchorCtr="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95605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grpSp>
        <p:nvGrpSpPr>
          <p:cNvPr id="8" name="Group 7"/>
          <p:cNvGrpSpPr/>
          <p:nvPr/>
        </p:nvGrpSpPr>
        <p:grpSpPr>
          <a:xfrm>
            <a:off x="-1191" y="1"/>
            <a:ext cx="9145191" cy="5146166"/>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2568" y="958850"/>
            <a:ext cx="1081175" cy="3561443"/>
          </a:xfrm>
          <a:prstGeom prst="rect">
            <a:avLst/>
          </a:prstGeo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66216" y="958849"/>
            <a:ext cx="4692019" cy="3561443"/>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438837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1"/>
        <p:cNvGrpSpPr/>
        <p:nvPr/>
      </p:nvGrpSpPr>
      <p:grpSpPr>
        <a:xfrm>
          <a:off x="0" y="0"/>
          <a:ext cx="0" cy="0"/>
          <a:chOff x="0" y="0"/>
          <a:chExt cx="0" cy="0"/>
        </a:xfrm>
      </p:grpSpPr>
      <p:sp>
        <p:nvSpPr>
          <p:cNvPr id="73" name="Google Shape;73;p4"/>
          <p:cNvSpPr txBox="1">
            <a:spLocks noGrp="1"/>
          </p:cNvSpPr>
          <p:nvPr>
            <p:ph type="body" idx="1"/>
          </p:nvPr>
        </p:nvSpPr>
        <p:spPr>
          <a:xfrm>
            <a:off x="618625" y="1409050"/>
            <a:ext cx="6917400" cy="321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2"/>
              </a:buClr>
              <a:buSzPts val="1200"/>
              <a:buChar char="●"/>
              <a:defRPr sz="1200"/>
            </a:lvl1pPr>
            <a:lvl2pPr marL="914400" lvl="1" indent="-304800" rtl="0">
              <a:spcBef>
                <a:spcPts val="1600"/>
              </a:spcBef>
              <a:spcAft>
                <a:spcPts val="0"/>
              </a:spcAft>
              <a:buClr>
                <a:schemeClr val="dk1"/>
              </a:buClr>
              <a:buSzPts val="1200"/>
              <a:buFont typeface="Muli"/>
              <a:buChar char="○"/>
              <a:defRPr/>
            </a:lvl2pPr>
            <a:lvl3pPr marL="1371600" lvl="2" indent="-304800" rtl="0">
              <a:spcBef>
                <a:spcPts val="1600"/>
              </a:spcBef>
              <a:spcAft>
                <a:spcPts val="0"/>
              </a:spcAft>
              <a:buClr>
                <a:schemeClr val="dk1"/>
              </a:buClr>
              <a:buSzPts val="1200"/>
              <a:buFont typeface="Muli"/>
              <a:buChar char="■"/>
              <a:defRPr/>
            </a:lvl3pPr>
            <a:lvl4pPr marL="1828800" lvl="3" indent="-304800" rtl="0">
              <a:spcBef>
                <a:spcPts val="1600"/>
              </a:spcBef>
              <a:spcAft>
                <a:spcPts val="0"/>
              </a:spcAft>
              <a:buClr>
                <a:schemeClr val="dk1"/>
              </a:buClr>
              <a:buSzPts val="1200"/>
              <a:buFont typeface="Muli"/>
              <a:buChar char="●"/>
              <a:defRPr/>
            </a:lvl4pPr>
            <a:lvl5pPr marL="2286000" lvl="4" indent="-304800" rtl="0">
              <a:spcBef>
                <a:spcPts val="1600"/>
              </a:spcBef>
              <a:spcAft>
                <a:spcPts val="0"/>
              </a:spcAft>
              <a:buClr>
                <a:schemeClr val="dk1"/>
              </a:buClr>
              <a:buSzPts val="1200"/>
              <a:buFont typeface="Muli"/>
              <a:buChar char="○"/>
              <a:defRPr/>
            </a:lvl5pPr>
            <a:lvl6pPr marL="2743200" lvl="5" indent="-304800" rtl="0">
              <a:spcBef>
                <a:spcPts val="1600"/>
              </a:spcBef>
              <a:spcAft>
                <a:spcPts val="0"/>
              </a:spcAft>
              <a:buClr>
                <a:schemeClr val="dk1"/>
              </a:buClr>
              <a:buSzPts val="1200"/>
              <a:buFont typeface="Muli"/>
              <a:buChar char="■"/>
              <a:defRPr/>
            </a:lvl6pPr>
            <a:lvl7pPr marL="3200400" lvl="6" indent="-304800" rtl="0">
              <a:spcBef>
                <a:spcPts val="1600"/>
              </a:spcBef>
              <a:spcAft>
                <a:spcPts val="0"/>
              </a:spcAft>
              <a:buClr>
                <a:schemeClr val="dk1"/>
              </a:buClr>
              <a:buSzPts val="1200"/>
              <a:buFont typeface="Muli"/>
              <a:buChar char="●"/>
              <a:defRPr/>
            </a:lvl7pPr>
            <a:lvl8pPr marL="3657600" lvl="7" indent="-304800" rtl="0">
              <a:spcBef>
                <a:spcPts val="1600"/>
              </a:spcBef>
              <a:spcAft>
                <a:spcPts val="0"/>
              </a:spcAft>
              <a:buClr>
                <a:schemeClr val="dk1"/>
              </a:buClr>
              <a:buSzPts val="1200"/>
              <a:buFont typeface="Muli"/>
              <a:buChar char="○"/>
              <a:defRPr/>
            </a:lvl8pPr>
            <a:lvl9pPr marL="4114800" lvl="8" indent="-304800" rtl="0">
              <a:spcBef>
                <a:spcPts val="1600"/>
              </a:spcBef>
              <a:spcAft>
                <a:spcPts val="1600"/>
              </a:spcAft>
              <a:buClr>
                <a:schemeClr val="dk1"/>
              </a:buClr>
              <a:buSzPts val="1200"/>
              <a:buFont typeface="Muli"/>
              <a:buChar char="■"/>
              <a:defRPr/>
            </a:lvl9pPr>
          </a:lstStyle>
          <a:p>
            <a:endParaRPr/>
          </a:p>
        </p:txBody>
      </p:sp>
      <p:sp>
        <p:nvSpPr>
          <p:cNvPr id="74" name="Google Shape;74;p4"/>
          <p:cNvSpPr txBox="1">
            <a:spLocks noGrp="1"/>
          </p:cNvSpPr>
          <p:nvPr>
            <p:ph type="title"/>
          </p:nvPr>
        </p:nvSpPr>
        <p:spPr>
          <a:xfrm>
            <a:off x="0" y="0"/>
            <a:ext cx="8001600" cy="1144200"/>
          </a:xfrm>
          <a:prstGeom prst="rect">
            <a:avLst/>
          </a:prstGeom>
          <a:solidFill>
            <a:schemeClr val="dk2"/>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43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14" name="Group 13"/>
          <p:cNvGrpSpPr/>
          <p:nvPr/>
        </p:nvGrpSpPr>
        <p:grpSpPr>
          <a:xfrm>
            <a:off x="-1191" y="1"/>
            <a:ext cx="9145191" cy="5146166"/>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a:prstGeom prst="rect">
            <a:avLst/>
          </a:prstGeom>
        </p:spPr>
        <p:txBody>
          <a:bodyPr anchor="b"/>
          <a:lstStyle>
            <a:lvl1pPr>
              <a:defRPr sz="405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tx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rot="5400000">
            <a:off x="7619239" y="1344169"/>
            <a:ext cx="742949" cy="228599"/>
          </a:xfrm>
        </p:spPr>
        <p:txBody>
          <a:bodyPr/>
          <a:lstStyle>
            <a:lvl1pPr algn="l">
              <a:defRPr b="0">
                <a:solidFill>
                  <a:schemeClr val="bg1"/>
                </a:solidFill>
              </a:defRPr>
            </a:lvl1pPr>
          </a:lstStyle>
          <a:p>
            <a:fld id="{48A87A34-81AB-432B-8DAE-1953F412C126}" type="datetimeFigureOut">
              <a:rPr lang="en-US" smtClean="0"/>
              <a:t>11/17/2021</a:t>
            </a:fld>
            <a:endParaRPr lang="en-US" dirty="0"/>
          </a:p>
        </p:txBody>
      </p:sp>
      <p:sp>
        <p:nvSpPr>
          <p:cNvPr id="5" name="Footer Placeholder 4"/>
          <p:cNvSpPr>
            <a:spLocks noGrp="1"/>
          </p:cNvSpPr>
          <p:nvPr>
            <p:ph type="ftr" sz="quarter" idx="11"/>
          </p:nvPr>
        </p:nvSpPr>
        <p:spPr>
          <a:xfrm rot="5400000">
            <a:off x="6713982" y="2420874"/>
            <a:ext cx="2900934" cy="233172"/>
          </a:xfrm>
        </p:spPr>
        <p:txBody>
          <a:bodyPr/>
          <a:lstStyle>
            <a:lvl1pPr>
              <a:defRPr sz="750" b="0">
                <a:solidFill>
                  <a:schemeClr val="bg1"/>
                </a:solidFill>
              </a:defRPr>
            </a:lvl1pPr>
          </a:lstStyle>
          <a:p>
            <a:endParaRPr lang="en-US" dirty="0"/>
          </a:p>
        </p:txBody>
      </p:sp>
      <p:sp>
        <p:nvSpPr>
          <p:cNvPr id="8" name="Rectangle 7"/>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3257" y="219457"/>
            <a:ext cx="628649" cy="575765"/>
          </a:xfrm>
        </p:spPr>
        <p:txBody>
          <a:bodyPr/>
          <a:lstStyle>
            <a:lvl1pPr>
              <a:defRPr sz="2100" b="0" i="0">
                <a:latin typeface="+mj-lt"/>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25150938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1375625" y="3458072"/>
            <a:ext cx="27513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 name="Google Shape;87;p5"/>
          <p:cNvSpPr txBox="1">
            <a:spLocks noGrp="1"/>
          </p:cNvSpPr>
          <p:nvPr>
            <p:ph type="subTitle" idx="1"/>
          </p:nvPr>
        </p:nvSpPr>
        <p:spPr>
          <a:xfrm>
            <a:off x="1277900" y="3891971"/>
            <a:ext cx="2946600" cy="8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5"/>
          <p:cNvSpPr txBox="1">
            <a:spLocks noGrp="1"/>
          </p:cNvSpPr>
          <p:nvPr>
            <p:ph type="title" idx="2"/>
          </p:nvPr>
        </p:nvSpPr>
        <p:spPr>
          <a:xfrm>
            <a:off x="5016931" y="3458072"/>
            <a:ext cx="27723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9" name="Google Shape;89;p5"/>
          <p:cNvSpPr txBox="1">
            <a:spLocks noGrp="1"/>
          </p:cNvSpPr>
          <p:nvPr>
            <p:ph type="subTitle" idx="3"/>
          </p:nvPr>
        </p:nvSpPr>
        <p:spPr>
          <a:xfrm>
            <a:off x="4929775" y="3889814"/>
            <a:ext cx="2946600" cy="8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5"/>
          <p:cNvSpPr txBox="1">
            <a:spLocks noGrp="1"/>
          </p:cNvSpPr>
          <p:nvPr>
            <p:ph type="title" idx="4"/>
          </p:nvPr>
        </p:nvSpPr>
        <p:spPr>
          <a:xfrm>
            <a:off x="1712700" y="0"/>
            <a:ext cx="5723400" cy="1144200"/>
          </a:xfrm>
          <a:prstGeom prst="rect">
            <a:avLst/>
          </a:prstGeom>
          <a:solidFill>
            <a:schemeClr val="accent2"/>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8507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524266" y="572200"/>
            <a:ext cx="2796600" cy="2421000"/>
          </a:xfrm>
          <a:prstGeom prst="rect">
            <a:avLst/>
          </a:prstGeom>
          <a:noFill/>
        </p:spPr>
        <p:txBody>
          <a:bodyPr spcFirstLastPara="1" wrap="square" lIns="90000" tIns="270000" rIns="91425" bIns="0" anchor="ctr" anchorCtr="0">
            <a:noAutofit/>
          </a:bodyPr>
          <a:lstStyle>
            <a:lvl1pPr lvl="0" algn="ctr" rtl="0">
              <a:lnSpc>
                <a:spcPct val="90000"/>
              </a:lnSpc>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88636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331"/>
        <p:cNvGrpSpPr/>
        <p:nvPr/>
      </p:nvGrpSpPr>
      <p:grpSpPr>
        <a:xfrm>
          <a:off x="0" y="0"/>
          <a:ext cx="0" cy="0"/>
          <a:chOff x="0" y="0"/>
          <a:chExt cx="0" cy="0"/>
        </a:xfrm>
      </p:grpSpPr>
      <p:sp>
        <p:nvSpPr>
          <p:cNvPr id="332" name="Google Shape;332;p18"/>
          <p:cNvSpPr txBox="1">
            <a:spLocks noGrp="1"/>
          </p:cNvSpPr>
          <p:nvPr>
            <p:ph type="title"/>
          </p:nvPr>
        </p:nvSpPr>
        <p:spPr>
          <a:xfrm>
            <a:off x="996225" y="3384010"/>
            <a:ext cx="1780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3" name="Google Shape;333;p18"/>
          <p:cNvSpPr txBox="1">
            <a:spLocks noGrp="1"/>
          </p:cNvSpPr>
          <p:nvPr>
            <p:ph type="subTitle" idx="1"/>
          </p:nvPr>
        </p:nvSpPr>
        <p:spPr>
          <a:xfrm>
            <a:off x="941600" y="3674070"/>
            <a:ext cx="1890000" cy="6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4" name="Google Shape;334;p18"/>
          <p:cNvSpPr txBox="1">
            <a:spLocks noGrp="1"/>
          </p:cNvSpPr>
          <p:nvPr>
            <p:ph type="title" idx="2"/>
          </p:nvPr>
        </p:nvSpPr>
        <p:spPr>
          <a:xfrm>
            <a:off x="3681746" y="3384010"/>
            <a:ext cx="1780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5" name="Google Shape;335;p18"/>
          <p:cNvSpPr txBox="1">
            <a:spLocks noGrp="1"/>
          </p:cNvSpPr>
          <p:nvPr>
            <p:ph type="subTitle" idx="3"/>
          </p:nvPr>
        </p:nvSpPr>
        <p:spPr>
          <a:xfrm>
            <a:off x="3627044" y="3674070"/>
            <a:ext cx="1890000" cy="6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6" name="Google Shape;336;p18"/>
          <p:cNvSpPr txBox="1">
            <a:spLocks noGrp="1"/>
          </p:cNvSpPr>
          <p:nvPr>
            <p:ph type="title" idx="4"/>
          </p:nvPr>
        </p:nvSpPr>
        <p:spPr>
          <a:xfrm>
            <a:off x="6367175" y="3384010"/>
            <a:ext cx="1780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7" name="Google Shape;337;p18"/>
          <p:cNvSpPr txBox="1">
            <a:spLocks noGrp="1"/>
          </p:cNvSpPr>
          <p:nvPr>
            <p:ph type="subTitle" idx="5"/>
          </p:nvPr>
        </p:nvSpPr>
        <p:spPr>
          <a:xfrm>
            <a:off x="6312499" y="3674070"/>
            <a:ext cx="1890000" cy="6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1"/>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8" name="Google Shape;338;p18"/>
          <p:cNvSpPr txBox="1">
            <a:spLocks noGrp="1"/>
          </p:cNvSpPr>
          <p:nvPr>
            <p:ph type="title" idx="6"/>
          </p:nvPr>
        </p:nvSpPr>
        <p:spPr>
          <a:xfrm>
            <a:off x="2855850" y="0"/>
            <a:ext cx="3432600" cy="1144200"/>
          </a:xfrm>
          <a:prstGeom prst="rect">
            <a:avLst/>
          </a:prstGeom>
          <a:solidFill>
            <a:schemeClr val="accent4"/>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81434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424988"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1" name="Google Shape;261;p16"/>
          <p:cNvSpPr txBox="1">
            <a:spLocks noGrp="1"/>
          </p:cNvSpPr>
          <p:nvPr>
            <p:ph type="subTitle" idx="1"/>
          </p:nvPr>
        </p:nvSpPr>
        <p:spPr>
          <a:xfrm>
            <a:off x="742388"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2" name="Google Shape;262;p16"/>
          <p:cNvSpPr txBox="1">
            <a:spLocks noGrp="1"/>
          </p:cNvSpPr>
          <p:nvPr>
            <p:ph type="title" idx="2"/>
          </p:nvPr>
        </p:nvSpPr>
        <p:spPr>
          <a:xfrm>
            <a:off x="2486325"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3" name="Google Shape;263;p16"/>
          <p:cNvSpPr txBox="1">
            <a:spLocks noGrp="1"/>
          </p:cNvSpPr>
          <p:nvPr>
            <p:ph type="subTitle" idx="3"/>
          </p:nvPr>
        </p:nvSpPr>
        <p:spPr>
          <a:xfrm>
            <a:off x="2803725"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4" name="Google Shape;264;p16"/>
          <p:cNvSpPr txBox="1">
            <a:spLocks noGrp="1"/>
          </p:cNvSpPr>
          <p:nvPr>
            <p:ph type="title" idx="4"/>
          </p:nvPr>
        </p:nvSpPr>
        <p:spPr>
          <a:xfrm>
            <a:off x="4547650"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5" name="Google Shape;265;p16"/>
          <p:cNvSpPr txBox="1">
            <a:spLocks noGrp="1"/>
          </p:cNvSpPr>
          <p:nvPr>
            <p:ph type="subTitle" idx="5"/>
          </p:nvPr>
        </p:nvSpPr>
        <p:spPr>
          <a:xfrm>
            <a:off x="4865050"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6" name="Google Shape;266;p16"/>
          <p:cNvSpPr txBox="1">
            <a:spLocks noGrp="1"/>
          </p:cNvSpPr>
          <p:nvPr>
            <p:ph type="title" idx="6"/>
          </p:nvPr>
        </p:nvSpPr>
        <p:spPr>
          <a:xfrm>
            <a:off x="6608412"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7" name="Google Shape;267;p16"/>
          <p:cNvSpPr txBox="1">
            <a:spLocks noGrp="1"/>
          </p:cNvSpPr>
          <p:nvPr>
            <p:ph type="subTitle" idx="7"/>
          </p:nvPr>
        </p:nvSpPr>
        <p:spPr>
          <a:xfrm>
            <a:off x="6925813"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8" name="Google Shape;268;p16"/>
          <p:cNvSpPr txBox="1">
            <a:spLocks noGrp="1"/>
          </p:cNvSpPr>
          <p:nvPr>
            <p:ph type="title" idx="8" hasCustomPrompt="1"/>
          </p:nvPr>
        </p:nvSpPr>
        <p:spPr>
          <a:xfrm>
            <a:off x="590119"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solidFill>
                  <a:schemeClr val="accent4"/>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69" name="Google Shape;269;p16"/>
          <p:cNvSpPr txBox="1">
            <a:spLocks noGrp="1"/>
          </p:cNvSpPr>
          <p:nvPr>
            <p:ph type="title" idx="9" hasCustomPrompt="1"/>
          </p:nvPr>
        </p:nvSpPr>
        <p:spPr>
          <a:xfrm>
            <a:off x="2651461"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70" name="Google Shape;270;p16"/>
          <p:cNvSpPr txBox="1">
            <a:spLocks noGrp="1"/>
          </p:cNvSpPr>
          <p:nvPr>
            <p:ph type="title" idx="13" hasCustomPrompt="1"/>
          </p:nvPr>
        </p:nvSpPr>
        <p:spPr>
          <a:xfrm>
            <a:off x="4712863"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solidFill>
                  <a:schemeClr val="accent2"/>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71" name="Google Shape;271;p16"/>
          <p:cNvSpPr txBox="1">
            <a:spLocks noGrp="1"/>
          </p:cNvSpPr>
          <p:nvPr>
            <p:ph type="title" idx="14" hasCustomPrompt="1"/>
          </p:nvPr>
        </p:nvSpPr>
        <p:spPr>
          <a:xfrm>
            <a:off x="6773557"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solidFill>
                  <a:schemeClr val="accent1"/>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97" name="Google Shape;297;p16"/>
          <p:cNvSpPr txBox="1">
            <a:spLocks noGrp="1"/>
          </p:cNvSpPr>
          <p:nvPr>
            <p:ph type="title" idx="15"/>
          </p:nvPr>
        </p:nvSpPr>
        <p:spPr>
          <a:xfrm>
            <a:off x="1705150" y="0"/>
            <a:ext cx="5733900" cy="1144200"/>
          </a:xfrm>
          <a:prstGeom prst="rect">
            <a:avLst/>
          </a:prstGeom>
          <a:solidFill>
            <a:schemeClr val="accent5"/>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11288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1"/>
        <p:cNvGrpSpPr/>
        <p:nvPr/>
      </p:nvGrpSpPr>
      <p:grpSpPr>
        <a:xfrm>
          <a:off x="0" y="0"/>
          <a:ext cx="0" cy="0"/>
          <a:chOff x="0" y="0"/>
          <a:chExt cx="0" cy="0"/>
        </a:xfrm>
      </p:grpSpPr>
      <p:sp>
        <p:nvSpPr>
          <p:cNvPr id="112" name="Google Shape;112;p7"/>
          <p:cNvSpPr txBox="1">
            <a:spLocks noGrp="1"/>
          </p:cNvSpPr>
          <p:nvPr>
            <p:ph type="subTitle" idx="1"/>
          </p:nvPr>
        </p:nvSpPr>
        <p:spPr>
          <a:xfrm>
            <a:off x="708825" y="2210825"/>
            <a:ext cx="3409800" cy="186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 name="Google Shape;124;p7"/>
          <p:cNvSpPr txBox="1">
            <a:spLocks noGrp="1"/>
          </p:cNvSpPr>
          <p:nvPr>
            <p:ph type="title"/>
          </p:nvPr>
        </p:nvSpPr>
        <p:spPr>
          <a:xfrm>
            <a:off x="0" y="0"/>
            <a:ext cx="4576200" cy="1144200"/>
          </a:xfrm>
          <a:prstGeom prst="rect">
            <a:avLst/>
          </a:prstGeom>
          <a:solidFill>
            <a:schemeClr val="accent4"/>
          </a:solidFill>
        </p:spPr>
        <p:txBody>
          <a:bodyPr spcFirstLastPara="1" wrap="square" lIns="684000" tIns="270000" rIns="91425" bIns="0" anchor="ctr" anchorCtr="0">
            <a:noAutofit/>
          </a:bodyPr>
          <a:lstStyle>
            <a:lvl1pPr lvl="0" rtl="0">
              <a:spcBef>
                <a:spcPts val="0"/>
              </a:spcBef>
              <a:spcAft>
                <a:spcPts val="0"/>
              </a:spcAft>
              <a:buSzPts val="30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41062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351"/>
        <p:cNvGrpSpPr/>
        <p:nvPr/>
      </p:nvGrpSpPr>
      <p:grpSpPr>
        <a:xfrm>
          <a:off x="0" y="0"/>
          <a:ext cx="0" cy="0"/>
          <a:chOff x="0" y="0"/>
          <a:chExt cx="0" cy="0"/>
        </a:xfrm>
      </p:grpSpPr>
      <p:sp>
        <p:nvSpPr>
          <p:cNvPr id="352" name="Google Shape;352;p19"/>
          <p:cNvSpPr txBox="1">
            <a:spLocks noGrp="1"/>
          </p:cNvSpPr>
          <p:nvPr>
            <p:ph type="title"/>
          </p:nvPr>
        </p:nvSpPr>
        <p:spPr>
          <a:xfrm>
            <a:off x="725800" y="3489652"/>
            <a:ext cx="1408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3" name="Google Shape;353;p19"/>
          <p:cNvSpPr txBox="1">
            <a:spLocks noGrp="1"/>
          </p:cNvSpPr>
          <p:nvPr>
            <p:ph type="subTitle" idx="1"/>
          </p:nvPr>
        </p:nvSpPr>
        <p:spPr>
          <a:xfrm>
            <a:off x="725800"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4" name="Google Shape;354;p19"/>
          <p:cNvSpPr txBox="1">
            <a:spLocks noGrp="1"/>
          </p:cNvSpPr>
          <p:nvPr>
            <p:ph type="title" idx="2"/>
          </p:nvPr>
        </p:nvSpPr>
        <p:spPr>
          <a:xfrm>
            <a:off x="2818102" y="3489652"/>
            <a:ext cx="14196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5" name="Google Shape;355;p19"/>
          <p:cNvSpPr txBox="1">
            <a:spLocks noGrp="1"/>
          </p:cNvSpPr>
          <p:nvPr>
            <p:ph type="subTitle" idx="3"/>
          </p:nvPr>
        </p:nvSpPr>
        <p:spPr>
          <a:xfrm>
            <a:off x="2821700"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6" name="Google Shape;356;p19"/>
          <p:cNvSpPr txBox="1">
            <a:spLocks noGrp="1"/>
          </p:cNvSpPr>
          <p:nvPr>
            <p:ph type="title" idx="4"/>
          </p:nvPr>
        </p:nvSpPr>
        <p:spPr>
          <a:xfrm>
            <a:off x="4921203" y="3489652"/>
            <a:ext cx="1408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7" name="Google Shape;357;p19"/>
          <p:cNvSpPr txBox="1">
            <a:spLocks noGrp="1"/>
          </p:cNvSpPr>
          <p:nvPr>
            <p:ph type="subTitle" idx="5"/>
          </p:nvPr>
        </p:nvSpPr>
        <p:spPr>
          <a:xfrm>
            <a:off x="4917601"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8" name="Google Shape;358;p19"/>
          <p:cNvSpPr txBox="1">
            <a:spLocks noGrp="1"/>
          </p:cNvSpPr>
          <p:nvPr>
            <p:ph type="title" idx="6"/>
          </p:nvPr>
        </p:nvSpPr>
        <p:spPr>
          <a:xfrm>
            <a:off x="7013505" y="3489652"/>
            <a:ext cx="1408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9" name="Google Shape;359;p19"/>
          <p:cNvSpPr txBox="1">
            <a:spLocks noGrp="1"/>
          </p:cNvSpPr>
          <p:nvPr>
            <p:ph type="subTitle" idx="7"/>
          </p:nvPr>
        </p:nvSpPr>
        <p:spPr>
          <a:xfrm>
            <a:off x="7013501"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160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360" name="Google Shape;360;p19"/>
          <p:cNvSpPr txBox="1">
            <a:spLocks noGrp="1"/>
          </p:cNvSpPr>
          <p:nvPr>
            <p:ph type="title" idx="8"/>
          </p:nvPr>
        </p:nvSpPr>
        <p:spPr>
          <a:xfrm>
            <a:off x="2288200" y="0"/>
            <a:ext cx="4567500" cy="11442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83557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Tree>
    <p:extLst>
      <p:ext uri="{BB962C8B-B14F-4D97-AF65-F5344CB8AC3E}">
        <p14:creationId xmlns:p14="http://schemas.microsoft.com/office/powerpoint/2010/main" val="408364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 Six Columns">
  <p:cSld name="Table + Six Columns">
    <p:spTree>
      <p:nvGrpSpPr>
        <p:cNvPr id="1" name="Shape 305"/>
        <p:cNvGrpSpPr/>
        <p:nvPr/>
      </p:nvGrpSpPr>
      <p:grpSpPr>
        <a:xfrm>
          <a:off x="0" y="0"/>
          <a:ext cx="0" cy="0"/>
          <a:chOff x="0" y="0"/>
          <a:chExt cx="0" cy="0"/>
        </a:xfrm>
      </p:grpSpPr>
      <p:sp>
        <p:nvSpPr>
          <p:cNvPr id="306" name="Google Shape;306;p17"/>
          <p:cNvSpPr txBox="1">
            <a:spLocks noGrp="1"/>
          </p:cNvSpPr>
          <p:nvPr>
            <p:ph type="title"/>
          </p:nvPr>
        </p:nvSpPr>
        <p:spPr>
          <a:xfrm>
            <a:off x="1061435" y="2085550"/>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07" name="Google Shape;307;p17"/>
          <p:cNvSpPr txBox="1">
            <a:spLocks noGrp="1"/>
          </p:cNvSpPr>
          <p:nvPr>
            <p:ph type="subTitle" idx="1"/>
          </p:nvPr>
        </p:nvSpPr>
        <p:spPr>
          <a:xfrm>
            <a:off x="1007775" y="2471975"/>
            <a:ext cx="18876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8" name="Google Shape;308;p17"/>
          <p:cNvSpPr txBox="1">
            <a:spLocks noGrp="1"/>
          </p:cNvSpPr>
          <p:nvPr>
            <p:ph type="title" idx="2"/>
          </p:nvPr>
        </p:nvSpPr>
        <p:spPr>
          <a:xfrm>
            <a:off x="3683758" y="2085550"/>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09" name="Google Shape;309;p17"/>
          <p:cNvSpPr txBox="1">
            <a:spLocks noGrp="1"/>
          </p:cNvSpPr>
          <p:nvPr>
            <p:ph type="subTitle" idx="3"/>
          </p:nvPr>
        </p:nvSpPr>
        <p:spPr>
          <a:xfrm>
            <a:off x="3634508" y="2471975"/>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0" name="Google Shape;310;p17"/>
          <p:cNvSpPr txBox="1">
            <a:spLocks noGrp="1"/>
          </p:cNvSpPr>
          <p:nvPr>
            <p:ph type="title" idx="4"/>
          </p:nvPr>
        </p:nvSpPr>
        <p:spPr>
          <a:xfrm>
            <a:off x="6306263" y="2085550"/>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1" name="Google Shape;311;p17"/>
          <p:cNvSpPr txBox="1">
            <a:spLocks noGrp="1"/>
          </p:cNvSpPr>
          <p:nvPr>
            <p:ph type="subTitle" idx="5"/>
          </p:nvPr>
        </p:nvSpPr>
        <p:spPr>
          <a:xfrm>
            <a:off x="6257000" y="2471975"/>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2" name="Google Shape;312;p17"/>
          <p:cNvSpPr txBox="1">
            <a:spLocks noGrp="1"/>
          </p:cNvSpPr>
          <p:nvPr>
            <p:ph type="title" idx="6"/>
          </p:nvPr>
        </p:nvSpPr>
        <p:spPr>
          <a:xfrm>
            <a:off x="1061435" y="3717139"/>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3" name="Google Shape;313;p17"/>
          <p:cNvSpPr txBox="1">
            <a:spLocks noGrp="1"/>
          </p:cNvSpPr>
          <p:nvPr>
            <p:ph type="subTitle" idx="7"/>
          </p:nvPr>
        </p:nvSpPr>
        <p:spPr>
          <a:xfrm>
            <a:off x="1007775" y="4103564"/>
            <a:ext cx="18876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4" name="Google Shape;314;p17"/>
          <p:cNvSpPr txBox="1">
            <a:spLocks noGrp="1"/>
          </p:cNvSpPr>
          <p:nvPr>
            <p:ph type="title" idx="8"/>
          </p:nvPr>
        </p:nvSpPr>
        <p:spPr>
          <a:xfrm>
            <a:off x="3683758" y="3717139"/>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5" name="Google Shape;315;p17"/>
          <p:cNvSpPr txBox="1">
            <a:spLocks noGrp="1"/>
          </p:cNvSpPr>
          <p:nvPr>
            <p:ph type="subTitle" idx="9"/>
          </p:nvPr>
        </p:nvSpPr>
        <p:spPr>
          <a:xfrm>
            <a:off x="3634508" y="4103564"/>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6" name="Google Shape;316;p17"/>
          <p:cNvSpPr txBox="1">
            <a:spLocks noGrp="1"/>
          </p:cNvSpPr>
          <p:nvPr>
            <p:ph type="title" idx="13"/>
          </p:nvPr>
        </p:nvSpPr>
        <p:spPr>
          <a:xfrm>
            <a:off x="6306413" y="3717139"/>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7" name="Google Shape;317;p17"/>
          <p:cNvSpPr txBox="1">
            <a:spLocks noGrp="1"/>
          </p:cNvSpPr>
          <p:nvPr>
            <p:ph type="subTitle" idx="14"/>
          </p:nvPr>
        </p:nvSpPr>
        <p:spPr>
          <a:xfrm>
            <a:off x="6257000" y="4103564"/>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8" name="Google Shape;318;p17"/>
          <p:cNvSpPr txBox="1">
            <a:spLocks noGrp="1"/>
          </p:cNvSpPr>
          <p:nvPr>
            <p:ph type="title" idx="15"/>
          </p:nvPr>
        </p:nvSpPr>
        <p:spPr>
          <a:xfrm>
            <a:off x="2282825" y="0"/>
            <a:ext cx="4578000" cy="1144200"/>
          </a:xfrm>
          <a:prstGeom prst="rect">
            <a:avLst/>
          </a:prstGeom>
          <a:solidFill>
            <a:schemeClr val="accent3"/>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31874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s">
  <p:cSld name="Quotes">
    <p:spTree>
      <p:nvGrpSpPr>
        <p:cNvPr id="1" name="Shape 392"/>
        <p:cNvGrpSpPr/>
        <p:nvPr/>
      </p:nvGrpSpPr>
      <p:grpSpPr>
        <a:xfrm>
          <a:off x="0" y="0"/>
          <a:ext cx="0" cy="0"/>
          <a:chOff x="0" y="0"/>
          <a:chExt cx="0" cy="0"/>
        </a:xfrm>
      </p:grpSpPr>
      <p:sp>
        <p:nvSpPr>
          <p:cNvPr id="393" name="Google Shape;393;p21"/>
          <p:cNvSpPr txBox="1">
            <a:spLocks noGrp="1"/>
          </p:cNvSpPr>
          <p:nvPr>
            <p:ph type="subTitle" idx="1"/>
          </p:nvPr>
        </p:nvSpPr>
        <p:spPr>
          <a:xfrm>
            <a:off x="1161250" y="3176675"/>
            <a:ext cx="6822000" cy="539400"/>
          </a:xfrm>
          <a:prstGeom prst="rect">
            <a:avLst/>
          </a:prstGeom>
          <a:solidFill>
            <a:schemeClr val="accent3"/>
          </a:solidFill>
        </p:spPr>
        <p:txBody>
          <a:bodyPr spcFirstLastPara="1" wrap="square" lIns="720000" tIns="91425" rIns="720000" bIns="91425" anchor="ctr" anchorCtr="0">
            <a:noAutofit/>
          </a:bodyPr>
          <a:lstStyle>
            <a:lvl1pPr lvl="0" algn="ctr" rtl="0">
              <a:lnSpc>
                <a:spcPct val="100000"/>
              </a:lnSpc>
              <a:spcBef>
                <a:spcPts val="0"/>
              </a:spcBef>
              <a:spcAft>
                <a:spcPts val="0"/>
              </a:spcAft>
              <a:buNone/>
              <a:defRPr sz="1600">
                <a:solidFill>
                  <a:schemeClr val="lt1"/>
                </a:solidFill>
              </a:defRPr>
            </a:lvl1pPr>
            <a:lvl2pPr lvl="1" algn="ctr" rtl="0">
              <a:lnSpc>
                <a:spcPct val="100000"/>
              </a:lnSpc>
              <a:spcBef>
                <a:spcPts val="0"/>
              </a:spcBef>
              <a:spcAft>
                <a:spcPts val="0"/>
              </a:spcAft>
              <a:buNone/>
              <a:defRPr sz="1600">
                <a:solidFill>
                  <a:schemeClr val="lt1"/>
                </a:solidFill>
              </a:defRPr>
            </a:lvl2pPr>
            <a:lvl3pPr lvl="2" algn="ctr" rtl="0">
              <a:lnSpc>
                <a:spcPct val="100000"/>
              </a:lnSpc>
              <a:spcBef>
                <a:spcPts val="0"/>
              </a:spcBef>
              <a:spcAft>
                <a:spcPts val="0"/>
              </a:spcAft>
              <a:buNone/>
              <a:defRPr sz="1600">
                <a:solidFill>
                  <a:schemeClr val="lt1"/>
                </a:solidFill>
              </a:defRPr>
            </a:lvl3pPr>
            <a:lvl4pPr lvl="3" algn="ctr" rtl="0">
              <a:lnSpc>
                <a:spcPct val="100000"/>
              </a:lnSpc>
              <a:spcBef>
                <a:spcPts val="0"/>
              </a:spcBef>
              <a:spcAft>
                <a:spcPts val="0"/>
              </a:spcAft>
              <a:buNone/>
              <a:defRPr sz="1600">
                <a:solidFill>
                  <a:schemeClr val="lt1"/>
                </a:solidFill>
              </a:defRPr>
            </a:lvl4pPr>
            <a:lvl5pPr lvl="4" algn="ctr" rtl="0">
              <a:lnSpc>
                <a:spcPct val="100000"/>
              </a:lnSpc>
              <a:spcBef>
                <a:spcPts val="0"/>
              </a:spcBef>
              <a:spcAft>
                <a:spcPts val="0"/>
              </a:spcAft>
              <a:buNone/>
              <a:defRPr sz="1600">
                <a:solidFill>
                  <a:schemeClr val="lt1"/>
                </a:solidFill>
              </a:defRPr>
            </a:lvl5pPr>
            <a:lvl6pPr lvl="5" algn="ctr" rtl="0">
              <a:lnSpc>
                <a:spcPct val="100000"/>
              </a:lnSpc>
              <a:spcBef>
                <a:spcPts val="0"/>
              </a:spcBef>
              <a:spcAft>
                <a:spcPts val="0"/>
              </a:spcAft>
              <a:buNone/>
              <a:defRPr sz="1600">
                <a:solidFill>
                  <a:schemeClr val="lt1"/>
                </a:solidFill>
              </a:defRPr>
            </a:lvl6pPr>
            <a:lvl7pPr lvl="6" algn="ctr" rtl="0">
              <a:lnSpc>
                <a:spcPct val="100000"/>
              </a:lnSpc>
              <a:spcBef>
                <a:spcPts val="0"/>
              </a:spcBef>
              <a:spcAft>
                <a:spcPts val="0"/>
              </a:spcAft>
              <a:buNone/>
              <a:defRPr sz="1600">
                <a:solidFill>
                  <a:schemeClr val="lt1"/>
                </a:solidFill>
              </a:defRPr>
            </a:lvl7pPr>
            <a:lvl8pPr lvl="7" algn="ctr" rtl="0">
              <a:lnSpc>
                <a:spcPct val="100000"/>
              </a:lnSpc>
              <a:spcBef>
                <a:spcPts val="0"/>
              </a:spcBef>
              <a:spcAft>
                <a:spcPts val="0"/>
              </a:spcAft>
              <a:buNone/>
              <a:defRPr sz="1600">
                <a:solidFill>
                  <a:schemeClr val="lt1"/>
                </a:solidFill>
              </a:defRPr>
            </a:lvl8pPr>
            <a:lvl9pPr lvl="8" algn="ctr" rtl="0">
              <a:lnSpc>
                <a:spcPct val="100000"/>
              </a:lnSpc>
              <a:spcBef>
                <a:spcPts val="0"/>
              </a:spcBef>
              <a:spcAft>
                <a:spcPts val="0"/>
              </a:spcAft>
              <a:buNone/>
              <a:defRPr sz="1600">
                <a:solidFill>
                  <a:schemeClr val="lt1"/>
                </a:solidFill>
              </a:defRPr>
            </a:lvl9pPr>
          </a:lstStyle>
          <a:p>
            <a:endParaRPr/>
          </a:p>
        </p:txBody>
      </p:sp>
      <p:sp>
        <p:nvSpPr>
          <p:cNvPr id="394" name="Google Shape;394;p21"/>
          <p:cNvSpPr txBox="1">
            <a:spLocks noGrp="1"/>
          </p:cNvSpPr>
          <p:nvPr>
            <p:ph type="subTitle" idx="2"/>
          </p:nvPr>
        </p:nvSpPr>
        <p:spPr>
          <a:xfrm>
            <a:off x="2363525" y="2032475"/>
            <a:ext cx="4417200" cy="1144200"/>
          </a:xfrm>
          <a:prstGeom prst="rect">
            <a:avLst/>
          </a:prstGeom>
          <a:noFill/>
        </p:spPr>
        <p:txBody>
          <a:bodyPr spcFirstLastPara="1" wrap="square" lIns="360000" tIns="91425" rIns="360000" bIns="91425" anchor="ctr" anchorCtr="0">
            <a:noAutofit/>
          </a:bodyPr>
          <a:lstStyle>
            <a:lvl1pPr lvl="0" algn="ctr" rtl="0">
              <a:lnSpc>
                <a:spcPct val="100000"/>
              </a:lnSpc>
              <a:spcBef>
                <a:spcPts val="0"/>
              </a:spcBef>
              <a:spcAft>
                <a:spcPts val="0"/>
              </a:spcAft>
              <a:buNone/>
              <a:defRPr sz="1600">
                <a:solidFill>
                  <a:schemeClr val="dk1"/>
                </a:solidFill>
              </a:defRPr>
            </a:lvl1pPr>
            <a:lvl2pPr lvl="1" algn="ctr" rtl="0">
              <a:lnSpc>
                <a:spcPct val="100000"/>
              </a:lnSpc>
              <a:spcBef>
                <a:spcPts val="0"/>
              </a:spcBef>
              <a:spcAft>
                <a:spcPts val="0"/>
              </a:spcAft>
              <a:buNone/>
              <a:defRPr sz="1600">
                <a:solidFill>
                  <a:schemeClr val="dk1"/>
                </a:solidFill>
              </a:defRPr>
            </a:lvl2pPr>
            <a:lvl3pPr lvl="2" algn="ctr" rtl="0">
              <a:lnSpc>
                <a:spcPct val="100000"/>
              </a:lnSpc>
              <a:spcBef>
                <a:spcPts val="0"/>
              </a:spcBef>
              <a:spcAft>
                <a:spcPts val="0"/>
              </a:spcAft>
              <a:buNone/>
              <a:defRPr sz="1600">
                <a:solidFill>
                  <a:schemeClr val="dk1"/>
                </a:solidFill>
              </a:defRPr>
            </a:lvl3pPr>
            <a:lvl4pPr lvl="3" algn="ctr" rtl="0">
              <a:lnSpc>
                <a:spcPct val="100000"/>
              </a:lnSpc>
              <a:spcBef>
                <a:spcPts val="0"/>
              </a:spcBef>
              <a:spcAft>
                <a:spcPts val="0"/>
              </a:spcAft>
              <a:buNone/>
              <a:defRPr sz="1600">
                <a:solidFill>
                  <a:schemeClr val="dk1"/>
                </a:solidFill>
              </a:defRPr>
            </a:lvl4pPr>
            <a:lvl5pPr lvl="4" algn="ctr" rtl="0">
              <a:lnSpc>
                <a:spcPct val="100000"/>
              </a:lnSpc>
              <a:spcBef>
                <a:spcPts val="0"/>
              </a:spcBef>
              <a:spcAft>
                <a:spcPts val="0"/>
              </a:spcAft>
              <a:buNone/>
              <a:defRPr sz="1600">
                <a:solidFill>
                  <a:schemeClr val="dk1"/>
                </a:solidFill>
              </a:defRPr>
            </a:lvl5pPr>
            <a:lvl6pPr lvl="5" algn="ctr" rtl="0">
              <a:lnSpc>
                <a:spcPct val="100000"/>
              </a:lnSpc>
              <a:spcBef>
                <a:spcPts val="0"/>
              </a:spcBef>
              <a:spcAft>
                <a:spcPts val="0"/>
              </a:spcAft>
              <a:buNone/>
              <a:defRPr sz="1600">
                <a:solidFill>
                  <a:schemeClr val="dk1"/>
                </a:solidFill>
              </a:defRPr>
            </a:lvl6pPr>
            <a:lvl7pPr lvl="6" algn="ctr" rtl="0">
              <a:lnSpc>
                <a:spcPct val="100000"/>
              </a:lnSpc>
              <a:spcBef>
                <a:spcPts val="0"/>
              </a:spcBef>
              <a:spcAft>
                <a:spcPts val="0"/>
              </a:spcAft>
              <a:buNone/>
              <a:defRPr sz="1600">
                <a:solidFill>
                  <a:schemeClr val="dk1"/>
                </a:solidFill>
              </a:defRPr>
            </a:lvl7pPr>
            <a:lvl8pPr lvl="7" algn="ctr" rtl="0">
              <a:lnSpc>
                <a:spcPct val="100000"/>
              </a:lnSpc>
              <a:spcBef>
                <a:spcPts val="0"/>
              </a:spcBef>
              <a:spcAft>
                <a:spcPts val="0"/>
              </a:spcAft>
              <a:buNone/>
              <a:defRPr sz="1600">
                <a:solidFill>
                  <a:schemeClr val="dk1"/>
                </a:solidFill>
              </a:defRPr>
            </a:lvl8pPr>
            <a:lvl9pPr lvl="8" algn="ctr" rtl="0">
              <a:lnSpc>
                <a:spcPct val="100000"/>
              </a:lnSpc>
              <a:spcBef>
                <a:spcPts val="0"/>
              </a:spcBef>
              <a:spcAft>
                <a:spcPts val="0"/>
              </a:spcAft>
              <a:buNone/>
              <a:defRPr sz="1600">
                <a:solidFill>
                  <a:schemeClr val="dk1"/>
                </a:solidFill>
              </a:defRPr>
            </a:lvl9pPr>
          </a:lstStyle>
          <a:p>
            <a:endParaRPr/>
          </a:p>
        </p:txBody>
      </p:sp>
      <p:sp>
        <p:nvSpPr>
          <p:cNvPr id="395" name="Google Shape;395;p21"/>
          <p:cNvSpPr txBox="1">
            <a:spLocks noGrp="1"/>
          </p:cNvSpPr>
          <p:nvPr>
            <p:ph type="title"/>
          </p:nvPr>
        </p:nvSpPr>
        <p:spPr>
          <a:xfrm flipH="1">
            <a:off x="1144450" y="0"/>
            <a:ext cx="6855000" cy="1144200"/>
          </a:xfrm>
          <a:prstGeom prst="rect">
            <a:avLst/>
          </a:prstGeom>
          <a:solidFill>
            <a:schemeClr val="accent3"/>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73621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spTree>
      <p:nvGrpSpPr>
        <p:cNvPr id="1" name="Shape 473"/>
        <p:cNvGrpSpPr/>
        <p:nvPr/>
      </p:nvGrpSpPr>
      <p:grpSpPr>
        <a:xfrm>
          <a:off x="0" y="0"/>
          <a:ext cx="0" cy="0"/>
          <a:chOff x="0" y="0"/>
          <a:chExt cx="0" cy="0"/>
        </a:xfrm>
      </p:grpSpPr>
      <p:sp>
        <p:nvSpPr>
          <p:cNvPr id="474" name="Google Shape;474;p25"/>
          <p:cNvSpPr txBox="1">
            <a:spLocks noGrp="1"/>
          </p:cNvSpPr>
          <p:nvPr>
            <p:ph type="body" idx="1"/>
          </p:nvPr>
        </p:nvSpPr>
        <p:spPr>
          <a:xfrm>
            <a:off x="611039" y="1796225"/>
            <a:ext cx="3398400" cy="26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75" name="Google Shape;475;p25"/>
          <p:cNvSpPr txBox="1">
            <a:spLocks noGrp="1"/>
          </p:cNvSpPr>
          <p:nvPr>
            <p:ph type="title"/>
          </p:nvPr>
        </p:nvSpPr>
        <p:spPr>
          <a:xfrm>
            <a:off x="0" y="0"/>
            <a:ext cx="6288300" cy="1144200"/>
          </a:xfrm>
          <a:prstGeom prst="rect">
            <a:avLst/>
          </a:prstGeom>
          <a:solidFill>
            <a:schemeClr val="accent3"/>
          </a:solidFill>
        </p:spPr>
        <p:txBody>
          <a:bodyPr spcFirstLastPara="1" wrap="square" lIns="684000" tIns="270000" rIns="91425" bIns="0" anchor="ctr" anchorCtr="0">
            <a:noAutofit/>
          </a:bodyPr>
          <a:lstStyle>
            <a:lvl1pPr lvl="0" rtl="0">
              <a:spcBef>
                <a:spcPts val="0"/>
              </a:spcBef>
              <a:spcAft>
                <a:spcPts val="0"/>
              </a:spcAft>
              <a:buSzPts val="30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6221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2"/>
            <a:ext cx="6619244" cy="530223"/>
          </a:xfrm>
          <a:prstGeom prst="rect">
            <a:avLst/>
          </a:prstGeom>
        </p:spPr>
        <p:txBody>
          <a:bodyPr anchor="ctr"/>
          <a:lstStyle/>
          <a:p>
            <a:r>
              <a:rPr lang="ar-SA"/>
              <a:t>انقر لتحرير نمط عنوان الشكل الرئيسي</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5" name="Footer Placeholder 4"/>
          <p:cNvSpPr>
            <a:spLocks noGrp="1"/>
          </p:cNvSpPr>
          <p:nvPr>
            <p:ph type="ftr" sz="quarter" idx="11"/>
          </p:nvPr>
        </p:nvSpPr>
        <p:spPr/>
        <p:txBody>
          <a:bodyPr/>
          <a:lstStyle>
            <a:lvl1pPr>
              <a:defRPr sz="750" b="1"/>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6493073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457"/>
        <p:cNvGrpSpPr/>
        <p:nvPr/>
      </p:nvGrpSpPr>
      <p:grpSpPr>
        <a:xfrm>
          <a:off x="0" y="0"/>
          <a:ext cx="0" cy="0"/>
          <a:chOff x="0" y="0"/>
          <a:chExt cx="0" cy="0"/>
        </a:xfrm>
      </p:grpSpPr>
      <p:sp>
        <p:nvSpPr>
          <p:cNvPr id="458" name="Google Shape;458;p24"/>
          <p:cNvSpPr txBox="1">
            <a:spLocks noGrp="1"/>
          </p:cNvSpPr>
          <p:nvPr>
            <p:ph type="title"/>
          </p:nvPr>
        </p:nvSpPr>
        <p:spPr>
          <a:xfrm>
            <a:off x="3412650" y="0"/>
            <a:ext cx="2318700" cy="11442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28483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406"/>
        <p:cNvGrpSpPr/>
        <p:nvPr/>
      </p:nvGrpSpPr>
      <p:grpSpPr>
        <a:xfrm>
          <a:off x="0" y="0"/>
          <a:ext cx="0" cy="0"/>
          <a:chOff x="0" y="0"/>
          <a:chExt cx="0" cy="0"/>
        </a:xfrm>
      </p:grpSpPr>
      <p:sp>
        <p:nvSpPr>
          <p:cNvPr id="408" name="Google Shape;408;p22"/>
          <p:cNvSpPr txBox="1">
            <a:spLocks noGrp="1"/>
          </p:cNvSpPr>
          <p:nvPr>
            <p:ph type="title"/>
          </p:nvPr>
        </p:nvSpPr>
        <p:spPr>
          <a:xfrm>
            <a:off x="1939075" y="430436"/>
            <a:ext cx="5265600" cy="1144200"/>
          </a:xfrm>
          <a:prstGeom prst="rect">
            <a:avLst/>
          </a:prstGeom>
          <a:noFill/>
        </p:spPr>
        <p:txBody>
          <a:bodyPr spcFirstLastPara="1" wrap="square" lIns="90000" tIns="270000" rIns="91425" bIns="0"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9" name="Google Shape;409;p22"/>
          <p:cNvSpPr txBox="1">
            <a:spLocks noGrp="1"/>
          </p:cNvSpPr>
          <p:nvPr>
            <p:ph type="subTitle" idx="1"/>
          </p:nvPr>
        </p:nvSpPr>
        <p:spPr>
          <a:xfrm>
            <a:off x="2725600" y="1631388"/>
            <a:ext cx="3727200" cy="137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1"/>
                </a:solidFill>
              </a:defRPr>
            </a:lvl1pPr>
            <a:lvl2pPr lvl="1" algn="ctr" rtl="0">
              <a:lnSpc>
                <a:spcPct val="100000"/>
              </a:lnSpc>
              <a:spcBef>
                <a:spcPts val="0"/>
              </a:spcBef>
              <a:spcAft>
                <a:spcPts val="0"/>
              </a:spcAft>
              <a:buNone/>
              <a:defRPr sz="1600">
                <a:solidFill>
                  <a:schemeClr val="lt1"/>
                </a:solidFill>
              </a:defRPr>
            </a:lvl2pPr>
            <a:lvl3pPr lvl="2" algn="ctr" rtl="0">
              <a:lnSpc>
                <a:spcPct val="100000"/>
              </a:lnSpc>
              <a:spcBef>
                <a:spcPts val="0"/>
              </a:spcBef>
              <a:spcAft>
                <a:spcPts val="0"/>
              </a:spcAft>
              <a:buNone/>
              <a:defRPr sz="1600">
                <a:solidFill>
                  <a:schemeClr val="lt1"/>
                </a:solidFill>
              </a:defRPr>
            </a:lvl3pPr>
            <a:lvl4pPr lvl="3" algn="ctr" rtl="0">
              <a:lnSpc>
                <a:spcPct val="100000"/>
              </a:lnSpc>
              <a:spcBef>
                <a:spcPts val="0"/>
              </a:spcBef>
              <a:spcAft>
                <a:spcPts val="0"/>
              </a:spcAft>
              <a:buNone/>
              <a:defRPr sz="1600">
                <a:solidFill>
                  <a:schemeClr val="lt1"/>
                </a:solidFill>
              </a:defRPr>
            </a:lvl4pPr>
            <a:lvl5pPr lvl="4" algn="ctr" rtl="0">
              <a:lnSpc>
                <a:spcPct val="100000"/>
              </a:lnSpc>
              <a:spcBef>
                <a:spcPts val="0"/>
              </a:spcBef>
              <a:spcAft>
                <a:spcPts val="0"/>
              </a:spcAft>
              <a:buNone/>
              <a:defRPr sz="1600">
                <a:solidFill>
                  <a:schemeClr val="lt1"/>
                </a:solidFill>
              </a:defRPr>
            </a:lvl5pPr>
            <a:lvl6pPr lvl="5" algn="ctr" rtl="0">
              <a:lnSpc>
                <a:spcPct val="100000"/>
              </a:lnSpc>
              <a:spcBef>
                <a:spcPts val="0"/>
              </a:spcBef>
              <a:spcAft>
                <a:spcPts val="0"/>
              </a:spcAft>
              <a:buNone/>
              <a:defRPr sz="1600">
                <a:solidFill>
                  <a:schemeClr val="lt1"/>
                </a:solidFill>
              </a:defRPr>
            </a:lvl6pPr>
            <a:lvl7pPr lvl="6" algn="ctr" rtl="0">
              <a:lnSpc>
                <a:spcPct val="100000"/>
              </a:lnSpc>
              <a:spcBef>
                <a:spcPts val="0"/>
              </a:spcBef>
              <a:spcAft>
                <a:spcPts val="0"/>
              </a:spcAft>
              <a:buNone/>
              <a:defRPr sz="1600">
                <a:solidFill>
                  <a:schemeClr val="lt1"/>
                </a:solidFill>
              </a:defRPr>
            </a:lvl7pPr>
            <a:lvl8pPr lvl="7" algn="ctr" rtl="0">
              <a:lnSpc>
                <a:spcPct val="100000"/>
              </a:lnSpc>
              <a:spcBef>
                <a:spcPts val="0"/>
              </a:spcBef>
              <a:spcAft>
                <a:spcPts val="0"/>
              </a:spcAft>
              <a:buNone/>
              <a:defRPr sz="1600">
                <a:solidFill>
                  <a:schemeClr val="lt1"/>
                </a:solidFill>
              </a:defRPr>
            </a:lvl8pPr>
            <a:lvl9pPr lvl="8" algn="ctr" rtl="0">
              <a:lnSpc>
                <a:spcPct val="100000"/>
              </a:lnSpc>
              <a:spcBef>
                <a:spcPts val="0"/>
              </a:spcBef>
              <a:spcAft>
                <a:spcPts val="0"/>
              </a:spcAft>
              <a:buNone/>
              <a:defRPr sz="1600">
                <a:solidFill>
                  <a:schemeClr val="lt1"/>
                </a:solidFill>
              </a:defRPr>
            </a:lvl9pPr>
          </a:lstStyle>
          <a:p>
            <a:endParaRPr/>
          </a:p>
        </p:txBody>
      </p:sp>
    </p:spTree>
    <p:extLst>
      <p:ext uri="{BB962C8B-B14F-4D97-AF65-F5344CB8AC3E}">
        <p14:creationId xmlns:p14="http://schemas.microsoft.com/office/powerpoint/2010/main" val="240488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grpSp>
        <p:nvGrpSpPr>
          <p:cNvPr id="17" name="Group 16"/>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2009394"/>
            <a:ext cx="3257550" cy="1714500"/>
          </a:xfrm>
          <a:prstGeom prst="rect">
            <a:avLst/>
          </a:prstGeom>
        </p:spPr>
        <p:txBody>
          <a:bodyPr anchor="ctr" anchorCtr="0"/>
          <a:lstStyle>
            <a:lvl1pPr algn="l">
              <a:defRPr sz="3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5170932" y="2009394"/>
            <a:ext cx="2818638" cy="1714500"/>
          </a:xfrm>
        </p:spPr>
        <p:txBody>
          <a:bodyPr anchor="ctr" anchorCtr="0"/>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5" name="Footer Placeholder 4"/>
          <p:cNvSpPr>
            <a:spLocks noGrp="1"/>
          </p:cNvSpPr>
          <p:nvPr>
            <p:ph type="ftr" sz="quarter" idx="11"/>
          </p:nvPr>
        </p:nvSpPr>
        <p:spPr/>
        <p:txBody>
          <a:bodyPr/>
          <a:lstStyle>
            <a:lvl1pPr>
              <a:defRPr sz="750" b="1"/>
            </a:lvl1pPr>
          </a:lstStyle>
          <a:p>
            <a:endParaRPr lang="en-US" dirty="0"/>
          </a:p>
        </p:txBody>
      </p:sp>
      <p:sp>
        <p:nvSpPr>
          <p:cNvPr id="10" name="Rectangle 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66759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866215" y="726948"/>
            <a:ext cx="6619244" cy="528066"/>
          </a:xfrm>
          <a:prstGeom prst="rect">
            <a:avLst/>
          </a:prstGeo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866216" y="1952625"/>
            <a:ext cx="3621024" cy="2562226"/>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56582" y="1952625"/>
            <a:ext cx="3621024" cy="2562225"/>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59630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66216" y="726948"/>
            <a:ext cx="6619244" cy="528066"/>
          </a:xfrm>
          <a:prstGeom prst="rect">
            <a:avLst/>
          </a:prstGeom>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216" y="1954530"/>
            <a:ext cx="362102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Content Placeholder 3"/>
          <p:cNvSpPr>
            <a:spLocks noGrp="1"/>
          </p:cNvSpPr>
          <p:nvPr>
            <p:ph sz="half" idx="2"/>
          </p:nvPr>
        </p:nvSpPr>
        <p:spPr>
          <a:xfrm>
            <a:off x="866216" y="2398836"/>
            <a:ext cx="3621024" cy="2132838"/>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56582" y="1954530"/>
            <a:ext cx="362102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56533" y="2390941"/>
            <a:ext cx="3618870" cy="2140733"/>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556985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864109" y="726948"/>
            <a:ext cx="6619244" cy="528066"/>
          </a:xfrm>
          <a:prstGeom prst="rect">
            <a:avLst/>
          </a:prstGeom>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22836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21492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grpSp>
        <p:nvGrpSpPr>
          <p:cNvPr id="18" name="Group 17"/>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5" y="973836"/>
            <a:ext cx="2094869" cy="1197864"/>
          </a:xfrm>
          <a:prstGeom prst="rect">
            <a:avLst/>
          </a:prstGeom>
        </p:spPr>
        <p:txBody>
          <a:bodyPr anchor="b"/>
          <a:lstStyle>
            <a:lvl1pPr algn="l">
              <a:defRPr sz="18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334256" y="1085850"/>
            <a:ext cx="3896998" cy="34290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tx2">
                    <a:lumMod val="40000"/>
                    <a:lumOff val="6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smtClean="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22232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 /><Relationship Id="rId1" Type="http://schemas.openxmlformats.org/officeDocument/2006/relationships/slideLayout" Target="../slideLayouts/slideLayout1.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 /><Relationship Id="rId13" Type="http://schemas.openxmlformats.org/officeDocument/2006/relationships/slideLayout" Target="../slideLayouts/slideLayout14.xml" /><Relationship Id="rId18" Type="http://schemas.openxmlformats.org/officeDocument/2006/relationships/slideLayout" Target="../slideLayouts/slideLayout19.xml" /><Relationship Id="rId26" Type="http://schemas.openxmlformats.org/officeDocument/2006/relationships/slideLayout" Target="../slideLayouts/slideLayout27.xml" /><Relationship Id="rId3" Type="http://schemas.openxmlformats.org/officeDocument/2006/relationships/slideLayout" Target="../slideLayouts/slideLayout4.xml" /><Relationship Id="rId21" Type="http://schemas.openxmlformats.org/officeDocument/2006/relationships/slideLayout" Target="../slideLayouts/slideLayout22.xml" /><Relationship Id="rId7" Type="http://schemas.openxmlformats.org/officeDocument/2006/relationships/slideLayout" Target="../slideLayouts/slideLayout8.xml" /><Relationship Id="rId12" Type="http://schemas.openxmlformats.org/officeDocument/2006/relationships/slideLayout" Target="../slideLayouts/slideLayout13.xml" /><Relationship Id="rId17" Type="http://schemas.openxmlformats.org/officeDocument/2006/relationships/slideLayout" Target="../slideLayouts/slideLayout18.xml" /><Relationship Id="rId25" Type="http://schemas.openxmlformats.org/officeDocument/2006/relationships/slideLayout" Target="../slideLayouts/slideLayout26.xml" /><Relationship Id="rId2" Type="http://schemas.openxmlformats.org/officeDocument/2006/relationships/slideLayout" Target="../slideLayouts/slideLayout3.xml" /><Relationship Id="rId16" Type="http://schemas.openxmlformats.org/officeDocument/2006/relationships/slideLayout" Target="../slideLayouts/slideLayout17.xml" /><Relationship Id="rId20" Type="http://schemas.openxmlformats.org/officeDocument/2006/relationships/slideLayout" Target="../slideLayouts/slideLayout21.xml" /><Relationship Id="rId29" Type="http://schemas.openxmlformats.org/officeDocument/2006/relationships/slideLayout" Target="../slideLayouts/slideLayout30.xml" /><Relationship Id="rId1" Type="http://schemas.openxmlformats.org/officeDocument/2006/relationships/slideLayout" Target="../slideLayouts/slideLayout2.xml" /><Relationship Id="rId6" Type="http://schemas.openxmlformats.org/officeDocument/2006/relationships/slideLayout" Target="../slideLayouts/slideLayout7.xml" /><Relationship Id="rId11" Type="http://schemas.openxmlformats.org/officeDocument/2006/relationships/slideLayout" Target="../slideLayouts/slideLayout12.xml" /><Relationship Id="rId24" Type="http://schemas.openxmlformats.org/officeDocument/2006/relationships/slideLayout" Target="../slideLayouts/slideLayout25.xml" /><Relationship Id="rId32" Type="http://schemas.openxmlformats.org/officeDocument/2006/relationships/image" Target="../media/image1.jpeg" /><Relationship Id="rId5" Type="http://schemas.openxmlformats.org/officeDocument/2006/relationships/slideLayout" Target="../slideLayouts/slideLayout6.xml" /><Relationship Id="rId15" Type="http://schemas.openxmlformats.org/officeDocument/2006/relationships/slideLayout" Target="../slideLayouts/slideLayout16.xml" /><Relationship Id="rId23" Type="http://schemas.openxmlformats.org/officeDocument/2006/relationships/slideLayout" Target="../slideLayouts/slideLayout24.xml" /><Relationship Id="rId28" Type="http://schemas.openxmlformats.org/officeDocument/2006/relationships/slideLayout" Target="../slideLayouts/slideLayout29.xml" /><Relationship Id="rId10" Type="http://schemas.openxmlformats.org/officeDocument/2006/relationships/slideLayout" Target="../slideLayouts/slideLayout11.xml" /><Relationship Id="rId19" Type="http://schemas.openxmlformats.org/officeDocument/2006/relationships/slideLayout" Target="../slideLayouts/slideLayout20.xml" /><Relationship Id="rId31" Type="http://schemas.openxmlformats.org/officeDocument/2006/relationships/theme" Target="../theme/theme2.xml" /><Relationship Id="rId4" Type="http://schemas.openxmlformats.org/officeDocument/2006/relationships/slideLayout" Target="../slideLayouts/slideLayout5.xml" /><Relationship Id="rId9" Type="http://schemas.openxmlformats.org/officeDocument/2006/relationships/slideLayout" Target="../slideLayouts/slideLayout10.xml" /><Relationship Id="rId14" Type="http://schemas.openxmlformats.org/officeDocument/2006/relationships/slideLayout" Target="../slideLayouts/slideLayout15.xml" /><Relationship Id="rId22" Type="http://schemas.openxmlformats.org/officeDocument/2006/relationships/slideLayout" Target="../slideLayouts/slideLayout23.xml" /><Relationship Id="rId27" Type="http://schemas.openxmlformats.org/officeDocument/2006/relationships/slideLayout" Target="../slideLayouts/slideLayout28.xml" /><Relationship Id="rId30" Type="http://schemas.openxmlformats.org/officeDocument/2006/relationships/slideLayout" Target="../slideLayouts/slideLayout3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05"/>
        <p:cNvGrpSpPr/>
        <p:nvPr/>
      </p:nvGrpSpPr>
      <p:grpSpPr>
        <a:xfrm>
          <a:off x="0" y="0"/>
          <a:ext cx="0" cy="0"/>
          <a:chOff x="0" y="0"/>
          <a:chExt cx="0" cy="0"/>
        </a:xfrm>
      </p:grpSpPr>
      <p:sp>
        <p:nvSpPr>
          <p:cNvPr id="506" name="Google Shape;506;p28"/>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07" name="Google Shape;507;p28"/>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191" y="1"/>
            <a:ext cx="9145191" cy="5146166"/>
            <a:chOff x="-1588" y="0"/>
            <a:chExt cx="12193588" cy="6861555"/>
          </a:xfrm>
        </p:grpSpPr>
        <p:sp>
          <p:nvSpPr>
            <p:cNvPr id="12" name="Rectangle 11"/>
            <p:cNvSpPr/>
            <p:nvPr/>
          </p:nvSpPr>
          <p:spPr>
            <a:xfrm>
              <a:off x="0" y="0"/>
              <a:ext cx="12192000" cy="6858000"/>
            </a:xfrm>
            <a:prstGeom prst="rect">
              <a:avLst/>
            </a:prstGeom>
            <a:blipFill>
              <a:blip r:embed="rId3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989571" y="4793743"/>
            <a:ext cx="742949" cy="228599"/>
          </a:xfrm>
          <a:prstGeom prst="rect">
            <a:avLst/>
          </a:prstGeom>
        </p:spPr>
        <p:txBody>
          <a:bodyPr vert="horz" lIns="91440" tIns="45720" rIns="91440" bIns="45720" rtlCol="0" anchor="ctr" anchorCtr="0"/>
          <a:lstStyle>
            <a:lvl1pPr algn="r">
              <a:defRPr sz="750" b="1" i="0">
                <a:solidFill>
                  <a:schemeClr val="accent1"/>
                </a:solidFill>
              </a:defRPr>
            </a:lvl1pPr>
          </a:lstStyle>
          <a:p>
            <a:fld id="{90786BE5-D2A3-4BF0-8B30-D7403E61B3DC}" type="datetimeFigureOut">
              <a:rPr lang="en-US" dirty="0"/>
              <a:t>11/17/2021</a:t>
            </a:fld>
            <a:endParaRPr lang="en-US" dirty="0"/>
          </a:p>
        </p:txBody>
      </p:sp>
      <p:sp>
        <p:nvSpPr>
          <p:cNvPr id="5" name="Footer Placeholder 4"/>
          <p:cNvSpPr>
            <a:spLocks noGrp="1"/>
          </p:cNvSpPr>
          <p:nvPr>
            <p:ph type="ftr" sz="quarter" idx="3"/>
          </p:nvPr>
        </p:nvSpPr>
        <p:spPr>
          <a:xfrm>
            <a:off x="418338" y="4793742"/>
            <a:ext cx="2900934" cy="233172"/>
          </a:xfrm>
          <a:prstGeom prst="rect">
            <a:avLst/>
          </a:prstGeom>
        </p:spPr>
        <p:txBody>
          <a:bodyPr vert="horz" lIns="91440" tIns="45720" rIns="91440" bIns="45720" rtlCol="0" anchor="ctr" anchorCtr="0"/>
          <a:lstStyle>
            <a:lvl1pPr algn="l">
              <a:defRPr sz="750" b="1" i="0">
                <a:solidFill>
                  <a:schemeClr val="accent1"/>
                </a:solidFill>
              </a:defRPr>
            </a:lvl1pPr>
          </a:lstStyle>
          <a:p>
            <a:endParaRPr lang="en-US" dirty="0"/>
          </a:p>
        </p:txBody>
      </p:sp>
      <p:sp>
        <p:nvSpPr>
          <p:cNvPr id="29" name="Rectangle 2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2845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4" r:id="rId23"/>
    <p:sldLayoutId id="2147483798" r:id="rId24"/>
    <p:sldLayoutId id="2147483799" r:id="rId25"/>
    <p:sldLayoutId id="2147483800" r:id="rId26"/>
    <p:sldLayoutId id="2147483801" r:id="rId27"/>
    <p:sldLayoutId id="2147483802" r:id="rId28"/>
    <p:sldLayoutId id="2147483803" r:id="rId29"/>
    <p:sldLayoutId id="2147483804" r:id="rId30"/>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3.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1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7.xml" /><Relationship Id="rId1" Type="http://schemas.openxmlformats.org/officeDocument/2006/relationships/slideLayout" Target="../slideLayouts/slideLayout24.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4.xml" /></Relationships>
</file>

<file path=ppt/slides/_rels/slide15.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4.xml" /></Relationships>
</file>

<file path=ppt/slides/_rels/slide16.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4.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png" /><Relationship Id="rId1" Type="http://schemas.openxmlformats.org/officeDocument/2006/relationships/slideLayout" Target="../slideLayouts/slideLayout19.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3.xml" /></Relationships>
</file>

<file path=ppt/slides/_rels/slide27.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1.xml" /><Relationship Id="rId1" Type="http://schemas.openxmlformats.org/officeDocument/2006/relationships/slideLayout" Target="../slideLayouts/slideLayout20.xml" /></Relationships>
</file>

<file path=ppt/slides/_rels/slide2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12.xml" /><Relationship Id="rId1" Type="http://schemas.openxmlformats.org/officeDocument/2006/relationships/slideLayout" Target="../slideLayouts/slideLayout20.xml" /></Relationships>
</file>

<file path=ppt/slides/_rels/slide29.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3.xml" /><Relationship Id="rId1" Type="http://schemas.openxmlformats.org/officeDocument/2006/relationships/slideLayout" Target="../slideLayouts/slideLayout27.xml"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hyperlink" Target="https://www.amboss.com/us/knowledge/Cranial_nerve_palsies#Zb3c852a1700aa69159459049286042ee" TargetMode="External" /><Relationship Id="rId1" Type="http://schemas.openxmlformats.org/officeDocument/2006/relationships/slideLayout" Target="../slideLayouts/slideLayout19.xml" /><Relationship Id="rId5" Type="http://schemas.openxmlformats.org/officeDocument/2006/relationships/image" Target="../media/image6.png" /><Relationship Id="rId4" Type="http://schemas.openxmlformats.org/officeDocument/2006/relationships/image" Target="../media/image5.png" /></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8.xml" /></Relationships>
</file>

<file path=ppt/slides/_rels/slide3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15.xml" /><Relationship Id="rId1" Type="http://schemas.openxmlformats.org/officeDocument/2006/relationships/slideLayout" Target="../slideLayouts/slideLayout29.xml" /></Relationships>
</file>

<file path=ppt/slides/_rels/slide32.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image" Target="../media/image18.jpg" /><Relationship Id="rId1" Type="http://schemas.openxmlformats.org/officeDocument/2006/relationships/slideLayout" Target="../slideLayouts/slideLayout20.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0.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0.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_rels/slide3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5.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30.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 /></Relationships>
</file>

<file path=ppt/slides/_rels/slide4.xml.rels><?xml version="1.0" encoding="UTF-8" standalone="yes"?>
<Relationships xmlns="http://schemas.openxmlformats.org/package/2006/relationships"><Relationship Id="rId3" Type="http://schemas.openxmlformats.org/officeDocument/2006/relationships/hyperlink" Target="https://www.amboss.com/us/knowledge/Thyroid_gland_and_parathyroid_glands#Z0609da81a9b26956e5eecc8468093427" TargetMode="External" /><Relationship Id="rId2" Type="http://schemas.openxmlformats.org/officeDocument/2006/relationships/hyperlink" Target="https://www.amboss.com/us/knowledge/General_endocrinology#Zc880c21d5265a921cfdf80b444377952" TargetMode="External" /><Relationship Id="rId1" Type="http://schemas.openxmlformats.org/officeDocument/2006/relationships/slideLayout" Target="../slideLayouts/slideLayout19.xml" /><Relationship Id="rId5" Type="http://schemas.openxmlformats.org/officeDocument/2006/relationships/image" Target="../media/image7.png" /><Relationship Id="rId4" Type="http://schemas.openxmlformats.org/officeDocument/2006/relationships/hyperlink" Target="https://www.amboss.com/us/knowledge/Hypocalcemia#Z8f09b075f4d87191d15890436cb2a4a5" TargetMode="Externa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31.xml" /></Relationships>
</file>

<file path=ppt/slides/_rels/slide5.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0.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0.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0.xml"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0"/>
          <p:cNvSpPr txBox="1">
            <a:spLocks noGrp="1"/>
          </p:cNvSpPr>
          <p:nvPr>
            <p:ph type="ctrTitle"/>
          </p:nvPr>
        </p:nvSpPr>
        <p:spPr>
          <a:xfrm>
            <a:off x="1836600" y="1629584"/>
            <a:ext cx="5470800" cy="143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b="0" dirty="0"/>
              <a:t>SOLITARY </a:t>
            </a:r>
            <a:br>
              <a:rPr lang="en-US" sz="4000" b="0" dirty="0"/>
            </a:br>
            <a:r>
              <a:rPr lang="en-US" sz="4000" dirty="0"/>
              <a:t>THYROID NODULES</a:t>
            </a:r>
            <a:r>
              <a:rPr lang="en-US" sz="4000" b="0" dirty="0"/>
              <a:t> </a:t>
            </a:r>
            <a:endParaRPr sz="4000" dirty="0"/>
          </a:p>
        </p:txBody>
      </p:sp>
      <p:sp>
        <p:nvSpPr>
          <p:cNvPr id="514" name="Google Shape;514;p30"/>
          <p:cNvSpPr txBox="1">
            <a:spLocks noGrp="1"/>
          </p:cNvSpPr>
          <p:nvPr>
            <p:ph type="subTitle" idx="1"/>
          </p:nvPr>
        </p:nvSpPr>
        <p:spPr>
          <a:xfrm>
            <a:off x="569621" y="3463099"/>
            <a:ext cx="2911200" cy="11094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DONE BY : </a:t>
            </a:r>
            <a:endParaRPr lang="ar-JO" dirty="0"/>
          </a:p>
          <a:p>
            <a:pPr marL="0" lvl="0" indent="0" algn="ctr" rtl="0">
              <a:spcBef>
                <a:spcPts val="0"/>
              </a:spcBef>
              <a:spcAft>
                <a:spcPts val="0"/>
              </a:spcAft>
              <a:buNone/>
            </a:pPr>
            <a:r>
              <a:rPr lang="en-US" cap="none" dirty="0"/>
              <a:t>Reef Al- Qaissi </a:t>
            </a:r>
            <a:br>
              <a:rPr lang="en-US" cap="none" dirty="0"/>
            </a:br>
            <a:r>
              <a:rPr lang="en-US" cap="none" dirty="0"/>
              <a:t>Samar Sarayrah </a:t>
            </a:r>
            <a:br>
              <a:rPr lang="en-US" cap="none" dirty="0"/>
            </a:br>
            <a:r>
              <a:rPr lang="en-US" cap="none" dirty="0"/>
              <a:t>Duaa Sarairah</a:t>
            </a:r>
          </a:p>
        </p:txBody>
      </p:sp>
      <p:sp>
        <p:nvSpPr>
          <p:cNvPr id="2" name="Google Shape;514;p30">
            <a:extLst>
              <a:ext uri="{FF2B5EF4-FFF2-40B4-BE49-F238E27FC236}">
                <a16:creationId xmlns:a16="http://schemas.microsoft.com/office/drawing/2014/main" id="{8E27CEA8-2FD2-6E4D-AE80-2BF918F017E2}"/>
              </a:ext>
            </a:extLst>
          </p:cNvPr>
          <p:cNvSpPr txBox="1">
            <a:spLocks noGrp="1"/>
          </p:cNvSpPr>
          <p:nvPr/>
        </p:nvSpPr>
        <p:spPr>
          <a:xfrm>
            <a:off x="4190164" y="3839980"/>
            <a:ext cx="3898760" cy="7760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1400"/>
              <a:buFont typeface="Nunito"/>
              <a:buNone/>
              <a:defRPr sz="1400" b="0" i="0" u="none" strike="noStrike" cap="none">
                <a:solidFill>
                  <a:schemeClr val="lt1"/>
                </a:solidFill>
                <a:latin typeface="Nunito"/>
                <a:ea typeface="Nunito"/>
                <a:cs typeface="Nunito"/>
                <a:sym typeface="Nunito"/>
              </a:defRPr>
            </a:lvl1pPr>
            <a:lvl2pPr marL="914400" marR="0" lvl="1"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L="1371600" marR="0" lvl="2"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L="1828800" marR="0" lvl="3"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L="2286000" marR="0" lvl="4"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L="2743200" marR="0" lvl="5"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L="3200400" marR="0" lvl="6"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L="3657600" marR="0" lvl="7"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L="4114800" marR="0" lvl="8" indent="-317500" algn="r"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pPr marL="0" lvl="0" indent="0" algn="l" rtl="0">
              <a:spcBef>
                <a:spcPts val="0"/>
              </a:spcBef>
              <a:spcAft>
                <a:spcPts val="0"/>
              </a:spcAft>
              <a:buNone/>
            </a:pPr>
            <a:r>
              <a:rPr lang="en-US" sz="1700" b="1" dirty="0"/>
              <a:t>SUPERVISED  BY : </a:t>
            </a:r>
          </a:p>
          <a:p>
            <a:pPr marL="0" lvl="0" indent="0" algn="ctr" rtl="0">
              <a:spcBef>
                <a:spcPts val="0"/>
              </a:spcBef>
              <a:spcAft>
                <a:spcPts val="0"/>
              </a:spcAft>
              <a:buNone/>
            </a:pPr>
            <a:r>
              <a:rPr lang="en-US" sz="1700" b="1" dirty="0"/>
              <a:t>  DR . MAHMOUD AL-AWAYSHEH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2"/>
          <p:cNvSpPr txBox="1">
            <a:spLocks noGrp="1"/>
          </p:cNvSpPr>
          <p:nvPr>
            <p:ph type="title"/>
          </p:nvPr>
        </p:nvSpPr>
        <p:spPr>
          <a:xfrm>
            <a:off x="2370559" y="2908756"/>
            <a:ext cx="2110601" cy="5037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SIMPLE GOITER </a:t>
            </a:r>
            <a:endParaRPr dirty="0"/>
          </a:p>
        </p:txBody>
      </p:sp>
      <p:sp>
        <p:nvSpPr>
          <p:cNvPr id="527" name="Google Shape;527;p32"/>
          <p:cNvSpPr txBox="1">
            <a:spLocks noGrp="1"/>
          </p:cNvSpPr>
          <p:nvPr>
            <p:ph type="title" idx="2"/>
          </p:nvPr>
        </p:nvSpPr>
        <p:spPr>
          <a:xfrm>
            <a:off x="135979" y="2853661"/>
            <a:ext cx="2110800"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t>HASHIMOTO’S</a:t>
            </a:r>
            <a:endParaRPr dirty="0"/>
          </a:p>
        </p:txBody>
      </p:sp>
      <p:sp>
        <p:nvSpPr>
          <p:cNvPr id="529" name="Google Shape;529;p32"/>
          <p:cNvSpPr txBox="1">
            <a:spLocks noGrp="1"/>
          </p:cNvSpPr>
          <p:nvPr>
            <p:ph type="title" idx="4"/>
          </p:nvPr>
        </p:nvSpPr>
        <p:spPr>
          <a:xfrm>
            <a:off x="6773443" y="2908757"/>
            <a:ext cx="2110800"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THYROID CYST </a:t>
            </a:r>
            <a:endParaRPr dirty="0"/>
          </a:p>
        </p:txBody>
      </p:sp>
      <p:sp>
        <p:nvSpPr>
          <p:cNvPr id="531" name="Google Shape;531;p32"/>
          <p:cNvSpPr txBox="1">
            <a:spLocks noGrp="1"/>
          </p:cNvSpPr>
          <p:nvPr>
            <p:ph type="title" idx="6"/>
          </p:nvPr>
        </p:nvSpPr>
        <p:spPr>
          <a:xfrm>
            <a:off x="4662643" y="3105511"/>
            <a:ext cx="2110800"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FOLLICULAR ADENOMA </a:t>
            </a:r>
            <a:endParaRPr dirty="0"/>
          </a:p>
        </p:txBody>
      </p:sp>
      <p:sp>
        <p:nvSpPr>
          <p:cNvPr id="533" name="Google Shape;533;p32"/>
          <p:cNvSpPr txBox="1">
            <a:spLocks noGrp="1"/>
          </p:cNvSpPr>
          <p:nvPr>
            <p:ph type="title" idx="8"/>
          </p:nvPr>
        </p:nvSpPr>
        <p:spPr>
          <a:xfrm>
            <a:off x="301129" y="2011825"/>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534" name="Google Shape;534;p32"/>
          <p:cNvSpPr txBox="1">
            <a:spLocks noGrp="1"/>
          </p:cNvSpPr>
          <p:nvPr>
            <p:ph type="title" idx="9"/>
          </p:nvPr>
        </p:nvSpPr>
        <p:spPr>
          <a:xfrm>
            <a:off x="2557495" y="2011825"/>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35" name="Google Shape;535;p32"/>
          <p:cNvSpPr txBox="1">
            <a:spLocks noGrp="1"/>
          </p:cNvSpPr>
          <p:nvPr>
            <p:ph type="title" idx="13"/>
          </p:nvPr>
        </p:nvSpPr>
        <p:spPr>
          <a:xfrm>
            <a:off x="4712800" y="2011825"/>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536" name="Google Shape;536;p32"/>
          <p:cNvSpPr txBox="1">
            <a:spLocks noGrp="1"/>
          </p:cNvSpPr>
          <p:nvPr>
            <p:ph type="title" idx="14"/>
          </p:nvPr>
        </p:nvSpPr>
        <p:spPr>
          <a:xfrm>
            <a:off x="6773443" y="2011825"/>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537" name="Google Shape;537;p32"/>
          <p:cNvSpPr txBox="1">
            <a:spLocks noGrp="1"/>
          </p:cNvSpPr>
          <p:nvPr>
            <p:ph type="title" idx="15"/>
          </p:nvPr>
        </p:nvSpPr>
        <p:spPr>
          <a:xfrm>
            <a:off x="1471045" y="337930"/>
            <a:ext cx="5733900" cy="1144200"/>
          </a:xfrm>
          <a:prstGeom prst="rect">
            <a:avLst/>
          </a:prstGeom>
        </p:spPr>
        <p:txBody>
          <a:bodyPr spcFirstLastPara="1" wrap="square" lIns="90000" tIns="270000" rIns="91425" bIns="0" anchor="ctr" anchorCtr="0">
            <a:noAutofit/>
          </a:bodyPr>
          <a:lstStyle/>
          <a:p>
            <a:r>
              <a:rPr lang="en-US" dirty="0"/>
              <a:t>Benign Thyroid CONDITIONS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p34"/>
          <p:cNvSpPr txBox="1">
            <a:spLocks noGrp="1"/>
          </p:cNvSpPr>
          <p:nvPr>
            <p:ph type="subTitle" idx="1"/>
          </p:nvPr>
        </p:nvSpPr>
        <p:spPr>
          <a:xfrm>
            <a:off x="84044" y="1441173"/>
            <a:ext cx="9059956" cy="1734577"/>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600" dirty="0"/>
              <a:t>Hashimoto disease is the</a:t>
            </a:r>
            <a:r>
              <a:rPr lang="en-US" sz="1600" b="1" dirty="0"/>
              <a:t> most common form of autoimmune thyroiditis</a:t>
            </a:r>
            <a:r>
              <a:rPr lang="en-US" sz="1600" dirty="0"/>
              <a:t> and the leading cause of hypothyroidism in the United States. Although currently thought to be due to chronic autoimmune-mediated lymphocytic inflammation of the thyroid tissue, the exact pathophysiology remains unclear.</a:t>
            </a:r>
          </a:p>
          <a:p>
            <a:pPr marL="285750" lvl="0" indent="-285750" algn="l" rtl="0">
              <a:spcBef>
                <a:spcPts val="0"/>
              </a:spcBef>
              <a:spcAft>
                <a:spcPts val="0"/>
              </a:spcAft>
              <a:buFont typeface="Arial" panose="020B0604020202020204" pitchFamily="34" charset="0"/>
              <a:buChar char="•"/>
            </a:pPr>
            <a:endParaRPr lang="en-US" sz="1600" dirty="0"/>
          </a:p>
          <a:p>
            <a:pPr marL="285750" lvl="0" indent="-285750" algn="l" rtl="0">
              <a:spcBef>
                <a:spcPts val="0"/>
              </a:spcBef>
              <a:spcAft>
                <a:spcPts val="0"/>
              </a:spcAft>
              <a:buFont typeface="Arial" panose="020B0604020202020204" pitchFamily="34" charset="0"/>
              <a:buChar char="•"/>
            </a:pPr>
            <a:r>
              <a:rPr lang="en-US" sz="1600" b="1">
                <a:highlight>
                  <a:srgbClr val="FFFF00"/>
                </a:highlight>
              </a:rPr>
              <a:t> </a:t>
            </a:r>
            <a:r>
              <a:rPr lang="en-US" sz="1600" b="1" dirty="0">
                <a:highlight>
                  <a:srgbClr val="FFFF00"/>
                </a:highlight>
              </a:rPr>
              <a:t>is the most common cause of hypothyroidism worldwide</a:t>
            </a:r>
          </a:p>
          <a:p>
            <a:pPr marL="285750" lvl="0" indent="-285750" algn="l" rtl="0">
              <a:spcBef>
                <a:spcPts val="0"/>
              </a:spcBef>
              <a:spcAft>
                <a:spcPts val="0"/>
              </a:spcAft>
              <a:buFont typeface="Arial" panose="020B0604020202020204" pitchFamily="34" charset="0"/>
              <a:buChar char="•"/>
            </a:pPr>
            <a:endParaRPr lang="en-US" sz="1600" dirty="0"/>
          </a:p>
          <a:p>
            <a:pPr marL="285750" lvl="0" indent="-285750" algn="l" rtl="0">
              <a:spcBef>
                <a:spcPts val="0"/>
              </a:spcBef>
              <a:spcAft>
                <a:spcPts val="0"/>
              </a:spcAft>
              <a:buFont typeface="Arial" panose="020B0604020202020204" pitchFamily="34" charset="0"/>
              <a:buChar char="•"/>
            </a:pPr>
            <a:r>
              <a:rPr lang="en-US" sz="1600" dirty="0"/>
              <a:t> Patients are initially asymptomatic or </a:t>
            </a:r>
            <a:r>
              <a:rPr lang="en-US" sz="1600" dirty="0">
                <a:highlight>
                  <a:srgbClr val="FFFF00"/>
                </a:highlight>
              </a:rPr>
              <a:t>hyperthyroid</a:t>
            </a:r>
            <a:r>
              <a:rPr lang="en-US" sz="1600" dirty="0"/>
              <a:t>, progressing to </a:t>
            </a:r>
            <a:r>
              <a:rPr lang="en-US" sz="1600" dirty="0">
                <a:highlight>
                  <a:srgbClr val="FFFF00"/>
                </a:highlight>
              </a:rPr>
              <a:t>hypothyroidism </a:t>
            </a:r>
            <a:r>
              <a:rPr lang="en-US" sz="1600" dirty="0"/>
              <a:t>as the organ parenchyma is destroyed. </a:t>
            </a:r>
          </a:p>
          <a:p>
            <a:pPr marL="285750" lvl="0" indent="-285750" algn="l" rtl="0">
              <a:spcBef>
                <a:spcPts val="0"/>
              </a:spcBef>
              <a:spcAft>
                <a:spcPts val="0"/>
              </a:spcAft>
              <a:buFont typeface="Arial" panose="020B0604020202020204" pitchFamily="34" charset="0"/>
              <a:buChar char="•"/>
            </a:pPr>
            <a:endParaRPr lang="en-US" sz="1600" dirty="0"/>
          </a:p>
          <a:p>
            <a:pPr marL="285750" lvl="0" indent="-285750" algn="l" rtl="0">
              <a:spcBef>
                <a:spcPts val="0"/>
              </a:spcBef>
              <a:spcAft>
                <a:spcPts val="0"/>
              </a:spcAft>
              <a:buFont typeface="Arial" panose="020B0604020202020204" pitchFamily="34" charset="0"/>
              <a:buChar char="•"/>
            </a:pPr>
            <a:r>
              <a:rPr lang="en-US" sz="1600" dirty="0"/>
              <a:t>Sex: ♀ &gt; ♂ (7:1)</a:t>
            </a:r>
          </a:p>
          <a:p>
            <a:pPr marL="285750" lvl="0" indent="-285750" algn="l" rtl="0">
              <a:spcBef>
                <a:spcPts val="0"/>
              </a:spcBef>
              <a:spcAft>
                <a:spcPts val="0"/>
              </a:spcAft>
              <a:buFont typeface="Arial" panose="020B0604020202020204" pitchFamily="34" charset="0"/>
              <a:buChar char="•"/>
            </a:pPr>
            <a:r>
              <a:rPr lang="en-US" sz="1600" dirty="0"/>
              <a:t>Age of onset: occurs in all age groups; , most prevalent in women aged 30–50 years</a:t>
            </a:r>
          </a:p>
          <a:p>
            <a:r>
              <a:rPr lang="en-US" sz="1600" dirty="0"/>
              <a:t>      </a:t>
            </a:r>
            <a:r>
              <a:rPr lang="en-US" sz="1600" i="1" dirty="0"/>
              <a:t>  It affects about 5% of the population at some point in their life</a:t>
            </a:r>
          </a:p>
          <a:p>
            <a:pPr marL="0" lvl="0" indent="0" algn="l" rtl="0">
              <a:spcBef>
                <a:spcPts val="0"/>
              </a:spcBef>
              <a:spcAft>
                <a:spcPts val="0"/>
              </a:spcAft>
              <a:buNone/>
            </a:pPr>
            <a:endParaRPr dirty="0"/>
          </a:p>
        </p:txBody>
      </p:sp>
      <p:sp>
        <p:nvSpPr>
          <p:cNvPr id="549" name="Google Shape;549;p34"/>
          <p:cNvSpPr txBox="1">
            <a:spLocks noGrp="1"/>
          </p:cNvSpPr>
          <p:nvPr>
            <p:ph type="title"/>
          </p:nvPr>
        </p:nvSpPr>
        <p:spPr>
          <a:xfrm>
            <a:off x="-4200" y="296973"/>
            <a:ext cx="4576200" cy="1144200"/>
          </a:xfrm>
          <a:prstGeom prst="rect">
            <a:avLst/>
          </a:prstGeom>
          <a:noFill/>
        </p:spPr>
        <p:txBody>
          <a:bodyPr spcFirstLastPara="1" wrap="square" lIns="684000" tIns="365750" rIns="91425" bIns="91425" anchor="ctr" anchorCtr="0">
            <a:noAutofit/>
          </a:bodyPr>
          <a:lstStyle/>
          <a:p>
            <a:pPr marL="0" lvl="0" indent="0" algn="l" rtl="0">
              <a:spcBef>
                <a:spcPts val="0"/>
              </a:spcBef>
              <a:spcAft>
                <a:spcPts val="0"/>
              </a:spcAft>
              <a:buNone/>
            </a:pPr>
            <a:r>
              <a:rPr lang="en-US" b="1" dirty="0">
                <a:solidFill>
                  <a:schemeClr val="tx1"/>
                </a:solidFill>
              </a:rPr>
              <a:t>Hashimoto Thyroiditis</a:t>
            </a:r>
            <a:br>
              <a:rPr lang="en-US" dirty="0">
                <a:solidFill>
                  <a:schemeClr val="tx1"/>
                </a:solidFill>
              </a:rPr>
            </a:br>
            <a:endParaRPr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2E5085B-2050-BE49-818D-9147DDD5B30A}"/>
              </a:ext>
            </a:extLst>
          </p:cNvPr>
          <p:cNvSpPr>
            <a:spLocks noGrp="1"/>
          </p:cNvSpPr>
          <p:nvPr>
            <p:ph type="subTitle" idx="1"/>
          </p:nvPr>
        </p:nvSpPr>
        <p:spPr>
          <a:xfrm>
            <a:off x="152911" y="1510748"/>
            <a:ext cx="8838175" cy="3491077"/>
          </a:xfrm>
        </p:spPr>
        <p:txBody>
          <a:bodyPr/>
          <a:lstStyle/>
          <a:p>
            <a:pPr>
              <a:buFont typeface="Arial" panose="020B0604020202020204" pitchFamily="34" charset="0"/>
              <a:buChar char="•"/>
            </a:pPr>
            <a:r>
              <a:rPr lang="en-US" sz="1600" dirty="0"/>
              <a:t>family history of similar condition or other auto-immune disease (strong familial predisposition)</a:t>
            </a:r>
            <a:br>
              <a:rPr lang="en-US" sz="1600" dirty="0"/>
            </a:br>
            <a:r>
              <a:rPr lang="en-US" sz="1600" b="1" i="1" dirty="0">
                <a:highlight>
                  <a:srgbClr val="FFFF00"/>
                </a:highlight>
              </a:rPr>
              <a:t>Early-stage</a:t>
            </a:r>
          </a:p>
          <a:p>
            <a:endParaRPr lang="en-US" sz="1600" b="1" i="1" dirty="0"/>
          </a:p>
          <a:p>
            <a:pPr>
              <a:buFont typeface="Courier New" panose="02070309020205020404" pitchFamily="49" charset="0"/>
              <a:buChar char="o"/>
            </a:pPr>
            <a:r>
              <a:rPr lang="en-US" sz="1600" i="1" dirty="0"/>
              <a:t>Primarily</a:t>
            </a:r>
            <a:r>
              <a:rPr lang="en-US" sz="1600" dirty="0"/>
              <a:t> asymptomatic</a:t>
            </a:r>
          </a:p>
          <a:p>
            <a:pPr>
              <a:buFont typeface="Courier New" panose="02070309020205020404" pitchFamily="49" charset="0"/>
              <a:buChar char="o"/>
            </a:pPr>
            <a:r>
              <a:rPr lang="en-US" sz="1600" dirty="0"/>
              <a:t>Goiter: nontender or painless, rubbery thyroid with moderate and symmetrical enlargement </a:t>
            </a:r>
          </a:p>
          <a:p>
            <a:pPr>
              <a:buFont typeface="Courier New" panose="02070309020205020404" pitchFamily="49" charset="0"/>
              <a:buChar char="o"/>
            </a:pPr>
            <a:r>
              <a:rPr lang="en-US" sz="1600" dirty="0" err="1"/>
              <a:t>Hashitoxicosis</a:t>
            </a:r>
            <a:r>
              <a:rPr lang="en-US" sz="1600" dirty="0"/>
              <a:t> may occur: transient hyperthyroidism due to follicular rupture of hormone-containing thyroid tissue that manifests with, e.g., irritability, heat intolerance, diarrhea.</a:t>
            </a:r>
          </a:p>
          <a:p>
            <a:r>
              <a:rPr lang="en-US" sz="1600" b="1" dirty="0"/>
              <a:t>     </a:t>
            </a:r>
            <a:r>
              <a:rPr lang="en-US" sz="1600" b="1" dirty="0">
                <a:highlight>
                  <a:srgbClr val="FFFF00"/>
                </a:highlight>
              </a:rPr>
              <a:t>Late-stage</a:t>
            </a:r>
          </a:p>
          <a:p>
            <a:endParaRPr lang="en-US" sz="1600" b="1" dirty="0"/>
          </a:p>
          <a:p>
            <a:pPr>
              <a:buFont typeface="Courier New" panose="02070309020205020404" pitchFamily="49" charset="0"/>
              <a:buChar char="o"/>
            </a:pPr>
            <a:r>
              <a:rPr lang="en-US" sz="1600" dirty="0"/>
              <a:t>Thyroid may be normal-sized or small if extensive fibrosis has occurred.</a:t>
            </a:r>
          </a:p>
          <a:p>
            <a:pPr>
              <a:buFont typeface="Courier New" panose="02070309020205020404" pitchFamily="49" charset="0"/>
              <a:buChar char="o"/>
            </a:pPr>
            <a:r>
              <a:rPr lang="en-US" sz="1600" dirty="0"/>
              <a:t>Hypothyroidism (e.g., cold intolerance, constipation, fatigue)</a:t>
            </a:r>
            <a:endParaRPr lang="en-JO" sz="1600" dirty="0"/>
          </a:p>
          <a:p>
            <a:pPr marL="425450" indent="-285750">
              <a:buFont typeface="Arial" panose="020B0604020202020204" pitchFamily="34" charset="0"/>
              <a:buChar char="•"/>
            </a:pPr>
            <a:br>
              <a:rPr lang="en-US" sz="1600" dirty="0"/>
            </a:br>
            <a:endParaRPr lang="en-US" sz="1600" i="1" dirty="0"/>
          </a:p>
        </p:txBody>
      </p:sp>
      <p:sp>
        <p:nvSpPr>
          <p:cNvPr id="3" name="Title 2">
            <a:extLst>
              <a:ext uri="{FF2B5EF4-FFF2-40B4-BE49-F238E27FC236}">
                <a16:creationId xmlns:a16="http://schemas.microsoft.com/office/drawing/2014/main" id="{BA02AF19-9370-2B40-97D7-D6F2C558A401}"/>
              </a:ext>
            </a:extLst>
          </p:cNvPr>
          <p:cNvSpPr>
            <a:spLocks noGrp="1"/>
          </p:cNvSpPr>
          <p:nvPr>
            <p:ph type="title"/>
          </p:nvPr>
        </p:nvSpPr>
        <p:spPr>
          <a:xfrm>
            <a:off x="-4201" y="0"/>
            <a:ext cx="4576200" cy="1144200"/>
          </a:xfrm>
          <a:noFill/>
        </p:spPr>
        <p:txBody>
          <a:bodyPr/>
          <a:lstStyle/>
          <a:p>
            <a:r>
              <a:rPr lang="en-US" b="1" dirty="0">
                <a:solidFill>
                  <a:schemeClr val="tx1"/>
                </a:solidFill>
              </a:rPr>
              <a:t>Clinical </a:t>
            </a:r>
            <a:r>
              <a:rPr lang="en-US" b="1" i="1" dirty="0">
                <a:solidFill>
                  <a:schemeClr val="tx1"/>
                </a:solidFill>
              </a:rPr>
              <a:t>features</a:t>
            </a:r>
            <a:endParaRPr lang="en-JO" b="1" dirty="0">
              <a:solidFill>
                <a:schemeClr val="tx1"/>
              </a:solidFill>
            </a:endParaRPr>
          </a:p>
        </p:txBody>
      </p:sp>
    </p:spTree>
    <p:extLst>
      <p:ext uri="{BB962C8B-B14F-4D97-AF65-F5344CB8AC3E}">
        <p14:creationId xmlns:p14="http://schemas.microsoft.com/office/powerpoint/2010/main" val="2300835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15E0B44-A581-C04A-8C2A-56E43FE2A56D}"/>
              </a:ext>
            </a:extLst>
          </p:cNvPr>
          <p:cNvSpPr>
            <a:spLocks noGrp="1"/>
          </p:cNvSpPr>
          <p:nvPr>
            <p:ph type="subTitle" idx="1"/>
          </p:nvPr>
        </p:nvSpPr>
        <p:spPr>
          <a:xfrm>
            <a:off x="0" y="1442084"/>
            <a:ext cx="9144000" cy="3701415"/>
          </a:xfrm>
        </p:spPr>
        <p:txBody>
          <a:bodyPr/>
          <a:lstStyle/>
          <a:p>
            <a:pPr marL="139700" indent="0"/>
            <a:r>
              <a:rPr lang="en-US" sz="1600" b="1" dirty="0"/>
              <a:t>Diagnosis :</a:t>
            </a:r>
            <a:br>
              <a:rPr lang="en-US" sz="1600" dirty="0"/>
            </a:br>
            <a:r>
              <a:rPr lang="en-US" sz="1600" dirty="0"/>
              <a:t> is based on a combination of specific antibodies (TPO antibodies), thyroid function tests (t4:decreased, TSH elevated ), and sonography of the thyroid.</a:t>
            </a:r>
          </a:p>
          <a:p>
            <a:pPr marL="425450" indent="-285750">
              <a:buFont typeface="Arial" panose="020B0604020202020204" pitchFamily="34" charset="0"/>
              <a:buChar char="•"/>
            </a:pPr>
            <a:r>
              <a:rPr lang="en-US" sz="1600" dirty="0"/>
              <a:t>Radioactive iodine uptake decreases. (cold spot)</a:t>
            </a:r>
            <a:br>
              <a:rPr lang="en-US" sz="1600" dirty="0"/>
            </a:br>
            <a:endParaRPr lang="en-US" sz="1600" dirty="0"/>
          </a:p>
          <a:p>
            <a:pPr>
              <a:buFont typeface="Wingdings" pitchFamily="2" charset="2"/>
              <a:buChar char="§"/>
            </a:pPr>
            <a:r>
              <a:rPr lang="en-US" sz="1600" dirty="0"/>
              <a:t> </a:t>
            </a:r>
            <a:r>
              <a:rPr lang="en-US" sz="1600" b="1" dirty="0"/>
              <a:t>Treatment</a:t>
            </a:r>
            <a:r>
              <a:rPr lang="en-US" sz="1600" dirty="0"/>
              <a:t> involves lifelong hormone replacement therapy with levothyroxine (L-thyroxine).</a:t>
            </a:r>
          </a:p>
          <a:p>
            <a:pPr>
              <a:buFont typeface="Wingdings" pitchFamily="2" charset="2"/>
              <a:buChar char="§"/>
            </a:pPr>
            <a:r>
              <a:rPr lang="en-US" sz="1600" b="1" dirty="0"/>
              <a:t>Complications</a:t>
            </a:r>
            <a:r>
              <a:rPr lang="en-US" sz="1600" dirty="0"/>
              <a:t> </a:t>
            </a:r>
          </a:p>
          <a:p>
            <a:pPr>
              <a:buFont typeface="Wingdings" pitchFamily="2" charset="2"/>
              <a:buChar char="Ø"/>
            </a:pPr>
            <a:r>
              <a:rPr lang="en-US" sz="1600" dirty="0"/>
              <a:t>Permanent hypothyroidism </a:t>
            </a:r>
          </a:p>
          <a:p>
            <a:pPr>
              <a:buFont typeface="Wingdings" pitchFamily="2" charset="2"/>
              <a:buChar char="Ø"/>
            </a:pPr>
            <a:r>
              <a:rPr lang="en-US" sz="1600" dirty="0"/>
              <a:t>Myxedema coma</a:t>
            </a:r>
          </a:p>
          <a:p>
            <a:pPr>
              <a:buFont typeface="Wingdings" pitchFamily="2" charset="2"/>
              <a:buChar char="Ø"/>
            </a:pPr>
            <a:r>
              <a:rPr lang="en-US" sz="1600" dirty="0">
                <a:highlight>
                  <a:srgbClr val="FFFF00"/>
                </a:highlight>
              </a:rPr>
              <a:t>Papillary Carcinoma  and Thyroid lymphoma </a:t>
            </a:r>
            <a:r>
              <a:rPr lang="en-US" sz="1600" dirty="0"/>
              <a:t>(the risk is 60 times higher in patients with Hashimoto thyroiditis) </a:t>
            </a:r>
          </a:p>
        </p:txBody>
      </p:sp>
      <p:sp>
        <p:nvSpPr>
          <p:cNvPr id="3" name="Title 2">
            <a:extLst>
              <a:ext uri="{FF2B5EF4-FFF2-40B4-BE49-F238E27FC236}">
                <a16:creationId xmlns:a16="http://schemas.microsoft.com/office/drawing/2014/main" id="{764EB6AB-8A77-194B-930E-99BAD865B875}"/>
              </a:ext>
            </a:extLst>
          </p:cNvPr>
          <p:cNvSpPr>
            <a:spLocks noGrp="1"/>
          </p:cNvSpPr>
          <p:nvPr>
            <p:ph type="title"/>
          </p:nvPr>
        </p:nvSpPr>
        <p:spPr>
          <a:noFill/>
        </p:spPr>
        <p:txBody>
          <a:bodyPr/>
          <a:lstStyle/>
          <a:p>
            <a:r>
              <a:rPr lang="en-US" dirty="0"/>
              <a:t> </a:t>
            </a:r>
            <a:endParaRPr lang="en-JO" dirty="0"/>
          </a:p>
        </p:txBody>
      </p:sp>
      <p:pic>
        <p:nvPicPr>
          <p:cNvPr id="4" name="Content Placeholder 2" descr="figure4[1]">
            <a:extLst>
              <a:ext uri="{FF2B5EF4-FFF2-40B4-BE49-F238E27FC236}">
                <a16:creationId xmlns:a16="http://schemas.microsoft.com/office/drawing/2014/main" id="{4852AA76-E5AE-4A6C-88DC-17B9ABFCBBC7}"/>
              </a:ext>
            </a:extLst>
          </p:cNvPr>
          <p:cNvPicPr>
            <a:picLocks noChangeAspect="1"/>
          </p:cNvPicPr>
          <p:nvPr/>
        </p:nvPicPr>
        <p:blipFill>
          <a:blip r:embed="rId3"/>
          <a:stretch>
            <a:fillRect/>
          </a:stretch>
        </p:blipFill>
        <p:spPr>
          <a:xfrm>
            <a:off x="5861508" y="159026"/>
            <a:ext cx="3282492" cy="1442085"/>
          </a:xfrm>
          <a:prstGeom prst="rect">
            <a:avLst/>
          </a:prstGeom>
          <a:noFill/>
          <a:ln>
            <a:noFill/>
          </a:ln>
        </p:spPr>
      </p:pic>
    </p:spTree>
    <p:extLst>
      <p:ext uri="{BB962C8B-B14F-4D97-AF65-F5344CB8AC3E}">
        <p14:creationId xmlns:p14="http://schemas.microsoft.com/office/powerpoint/2010/main" val="319469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15E0B44-A581-C04A-8C2A-56E43FE2A56D}"/>
              </a:ext>
            </a:extLst>
          </p:cNvPr>
          <p:cNvSpPr>
            <a:spLocks noGrp="1"/>
          </p:cNvSpPr>
          <p:nvPr>
            <p:ph type="subTitle" idx="1"/>
          </p:nvPr>
        </p:nvSpPr>
        <p:spPr>
          <a:xfrm>
            <a:off x="-158750" y="1144200"/>
            <a:ext cx="9144000" cy="3999299"/>
          </a:xfrm>
        </p:spPr>
        <p:txBody>
          <a:bodyPr/>
          <a:lstStyle/>
          <a:p>
            <a:endParaRPr lang="en-US" sz="1700" b="1" dirty="0">
              <a:cs typeface="Arial"/>
              <a:sym typeface="Arial"/>
            </a:endParaRPr>
          </a:p>
          <a:p>
            <a:pPr lvl="1" algn="l">
              <a:buFont typeface="Arial" panose="020B0604020202020204" pitchFamily="34" charset="0"/>
              <a:buChar char="•"/>
            </a:pPr>
            <a:r>
              <a:rPr lang="en-US" sz="1700" b="1" dirty="0">
                <a:cs typeface="Arial"/>
                <a:sym typeface="Arial"/>
              </a:rPr>
              <a:t>They may develop as a result of stimulation of thyroid gland by TSH which occurs as a result of:</a:t>
            </a:r>
          </a:p>
          <a:p>
            <a:pPr marL="1454150" lvl="2" indent="-400050" algn="l">
              <a:buFont typeface="+mj-lt"/>
              <a:buAutoNum type="romanUcPeriod"/>
            </a:pPr>
            <a:r>
              <a:rPr lang="en-US" sz="1700" b="1" dirty="0">
                <a:cs typeface="Arial"/>
                <a:sym typeface="Arial"/>
              </a:rPr>
              <a:t>Inappropriate secretion from a microadenoma in Ant pituitary (rare)</a:t>
            </a:r>
          </a:p>
          <a:p>
            <a:pPr marL="1454150" lvl="2" indent="-400050" algn="l">
              <a:buFont typeface="+mj-lt"/>
              <a:buAutoNum type="romanUcPeriod"/>
            </a:pPr>
            <a:r>
              <a:rPr lang="en-US" sz="1700" b="1" dirty="0">
                <a:cs typeface="Arial"/>
                <a:sym typeface="Arial"/>
              </a:rPr>
              <a:t>A chronic low level of thyroid hormones:</a:t>
            </a:r>
          </a:p>
          <a:p>
            <a:pPr lvl="1" algn="l">
              <a:buFont typeface="Arial" panose="020B0604020202020204" pitchFamily="34" charset="0"/>
              <a:buChar char="•"/>
            </a:pPr>
            <a:r>
              <a:rPr lang="en-US" sz="1700" b="1" dirty="0">
                <a:highlight>
                  <a:srgbClr val="FFFF00"/>
                </a:highlight>
                <a:cs typeface="Arial"/>
                <a:sym typeface="Arial"/>
              </a:rPr>
              <a:t>Endemic goiter </a:t>
            </a:r>
            <a:r>
              <a:rPr lang="en-US" sz="1700" b="1" dirty="0">
                <a:cs typeface="Arial"/>
                <a:sym typeface="Arial"/>
              </a:rPr>
              <a:t>may occur as a result of dietary iodine deficiency</a:t>
            </a:r>
          </a:p>
          <a:p>
            <a:pPr lvl="2" algn="l">
              <a:buFont typeface="Wingdings" pitchFamily="2" charset="2"/>
              <a:buChar char="ü"/>
            </a:pPr>
            <a:r>
              <a:rPr lang="en-US" sz="1700" b="1" dirty="0">
                <a:cs typeface="Arial"/>
                <a:sym typeface="Arial"/>
              </a:rPr>
              <a:t>Iodine deficiency may also be produced by </a:t>
            </a:r>
            <a:r>
              <a:rPr lang="en-US" sz="1700" b="1" dirty="0">
                <a:highlight>
                  <a:srgbClr val="FFFF00"/>
                </a:highlight>
                <a:cs typeface="Arial"/>
                <a:sym typeface="Arial"/>
              </a:rPr>
              <a:t>impaired intestinal absorption </a:t>
            </a:r>
            <a:r>
              <a:rPr lang="en-US" sz="1700" b="1" dirty="0">
                <a:cs typeface="Arial"/>
                <a:sym typeface="Arial"/>
              </a:rPr>
              <a:t>of iodine. Foods high in goitrogens inhibit iodine absorption including soy, cassava, and cruciferous vegetables (e.g., cabbage, broccoli, and cauliflower)</a:t>
            </a:r>
          </a:p>
          <a:p>
            <a:pPr lvl="1" algn="l">
              <a:buFont typeface="Arial" panose="020B0604020202020204" pitchFamily="34" charset="0"/>
              <a:buChar char="•"/>
            </a:pPr>
            <a:r>
              <a:rPr lang="en-US" sz="1700" b="1" dirty="0">
                <a:cs typeface="Arial"/>
                <a:sym typeface="Arial"/>
              </a:rPr>
              <a:t>Sporadic goiters are commonly caused by defective hormone synthesis.</a:t>
            </a:r>
          </a:p>
          <a:p>
            <a:pPr lvl="2" algn="l"/>
            <a:r>
              <a:rPr lang="en-US" sz="1700" b="1" dirty="0">
                <a:cs typeface="Arial"/>
                <a:sym typeface="Arial"/>
              </a:rPr>
              <a:t>Enzyme deficiency of varying severities are among causes</a:t>
            </a:r>
          </a:p>
          <a:p>
            <a:pPr>
              <a:buFont typeface="Wingdings" pitchFamily="2" charset="2"/>
              <a:buChar char="§"/>
            </a:pPr>
            <a:endParaRPr lang="en-US" dirty="0"/>
          </a:p>
        </p:txBody>
      </p:sp>
      <p:sp>
        <p:nvSpPr>
          <p:cNvPr id="3" name="Title 2">
            <a:extLst>
              <a:ext uri="{FF2B5EF4-FFF2-40B4-BE49-F238E27FC236}">
                <a16:creationId xmlns:a16="http://schemas.microsoft.com/office/drawing/2014/main" id="{764EB6AB-8A77-194B-930E-99BAD865B875}"/>
              </a:ext>
            </a:extLst>
          </p:cNvPr>
          <p:cNvSpPr>
            <a:spLocks noGrp="1"/>
          </p:cNvSpPr>
          <p:nvPr>
            <p:ph type="title"/>
          </p:nvPr>
        </p:nvSpPr>
        <p:spPr>
          <a:xfrm>
            <a:off x="0" y="308113"/>
            <a:ext cx="4576200" cy="1144200"/>
          </a:xfrm>
          <a:noFill/>
        </p:spPr>
        <p:txBody>
          <a:bodyPr/>
          <a:lstStyle/>
          <a:p>
            <a:r>
              <a:rPr lang="en-US" b="1" dirty="0">
                <a:solidFill>
                  <a:schemeClr val="tx1"/>
                </a:solidFill>
              </a:rPr>
              <a:t>SIMPLE GOITER</a:t>
            </a:r>
            <a:endParaRPr lang="en-JO" b="1" dirty="0">
              <a:solidFill>
                <a:schemeClr val="tx1"/>
              </a:solidFill>
            </a:endParaRPr>
          </a:p>
        </p:txBody>
      </p:sp>
    </p:spTree>
    <p:extLst>
      <p:ext uri="{BB962C8B-B14F-4D97-AF65-F5344CB8AC3E}">
        <p14:creationId xmlns:p14="http://schemas.microsoft.com/office/powerpoint/2010/main" val="3687492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FF51540-4BF2-8448-80B7-28E48C1920F8}"/>
              </a:ext>
            </a:extLst>
          </p:cNvPr>
          <p:cNvSpPr>
            <a:spLocks noGrp="1"/>
          </p:cNvSpPr>
          <p:nvPr>
            <p:ph type="subTitle" idx="1"/>
          </p:nvPr>
        </p:nvSpPr>
        <p:spPr>
          <a:xfrm>
            <a:off x="-492124" y="1462252"/>
            <a:ext cx="6765924" cy="3887623"/>
          </a:xfrm>
        </p:spPr>
        <p:txBody>
          <a:bodyPr/>
          <a:lstStyle/>
          <a:p>
            <a:pPr lvl="1" algn="l">
              <a:buFont typeface="Arial" panose="020B0604020202020204" pitchFamily="34" charset="0"/>
              <a:buChar char="•"/>
            </a:pPr>
            <a:r>
              <a:rPr lang="en-US" sz="1700" b="1" dirty="0">
                <a:cs typeface="Arial"/>
                <a:sym typeface="Arial"/>
              </a:rPr>
              <a:t>The goiter appears in </a:t>
            </a:r>
            <a:r>
              <a:rPr lang="en-US" sz="1700" b="1" dirty="0">
                <a:highlight>
                  <a:srgbClr val="FFFF00"/>
                </a:highlight>
                <a:cs typeface="Arial"/>
                <a:sym typeface="Arial"/>
              </a:rPr>
              <a:t>childhood in endemic areas </a:t>
            </a:r>
            <a:r>
              <a:rPr lang="en-US" sz="1700" b="1" dirty="0">
                <a:cs typeface="Arial"/>
                <a:sym typeface="Arial"/>
              </a:rPr>
              <a:t>but, in sporadic cases, it usually occurs at </a:t>
            </a:r>
            <a:r>
              <a:rPr lang="en-US" sz="1700" b="1" dirty="0">
                <a:highlight>
                  <a:srgbClr val="FFFF00"/>
                </a:highlight>
                <a:cs typeface="Arial"/>
                <a:sym typeface="Arial"/>
              </a:rPr>
              <a:t>puberty</a:t>
            </a:r>
            <a:r>
              <a:rPr lang="en-US" sz="1700" b="1" dirty="0">
                <a:cs typeface="Arial"/>
                <a:sym typeface="Arial"/>
              </a:rPr>
              <a:t> when </a:t>
            </a:r>
            <a:r>
              <a:rPr lang="en-US" sz="1700" b="1" dirty="0">
                <a:highlight>
                  <a:srgbClr val="FFFF00"/>
                </a:highlight>
                <a:cs typeface="Arial"/>
                <a:sym typeface="Arial"/>
              </a:rPr>
              <a:t>metabolic demands are high</a:t>
            </a:r>
          </a:p>
          <a:p>
            <a:pPr lvl="1" algn="l">
              <a:buFont typeface="Arial" panose="020B0604020202020204" pitchFamily="34" charset="0"/>
              <a:buChar char="•"/>
            </a:pPr>
            <a:r>
              <a:rPr lang="en-US" sz="1700" b="1" dirty="0" err="1">
                <a:cs typeface="Arial"/>
                <a:sym typeface="Arial"/>
              </a:rPr>
              <a:t>Goitre</a:t>
            </a:r>
            <a:r>
              <a:rPr lang="en-US" sz="1700" b="1" dirty="0">
                <a:cs typeface="Arial"/>
                <a:sym typeface="Arial"/>
              </a:rPr>
              <a:t> regression occurs if TSH </a:t>
            </a:r>
            <a:r>
              <a:rPr lang="en-US" sz="1700" b="1" dirty="0" err="1">
                <a:cs typeface="Arial"/>
                <a:sym typeface="Arial"/>
              </a:rPr>
              <a:t>stimultion</a:t>
            </a:r>
            <a:r>
              <a:rPr lang="en-US" sz="1700" b="1" dirty="0">
                <a:cs typeface="Arial"/>
                <a:sym typeface="Arial"/>
              </a:rPr>
              <a:t> to thyroid ceases, however, there’ll be </a:t>
            </a:r>
            <a:r>
              <a:rPr lang="en-US" sz="1700" b="1" dirty="0" err="1">
                <a:cs typeface="Arial"/>
                <a:sym typeface="Arial"/>
              </a:rPr>
              <a:t>recurrance</a:t>
            </a:r>
            <a:r>
              <a:rPr lang="en-US" sz="1700" b="1" dirty="0">
                <a:cs typeface="Arial"/>
                <a:sym typeface="Arial"/>
              </a:rPr>
              <a:t> during stress such as pregnancy.</a:t>
            </a:r>
          </a:p>
          <a:p>
            <a:pPr lvl="1" algn="l">
              <a:buFont typeface="Arial" panose="020B0604020202020204" pitchFamily="34" charset="0"/>
              <a:buChar char="•"/>
            </a:pPr>
            <a:r>
              <a:rPr lang="en-US" sz="1700" b="1" dirty="0">
                <a:cs typeface="Arial"/>
                <a:sym typeface="Arial"/>
              </a:rPr>
              <a:t>The </a:t>
            </a:r>
            <a:r>
              <a:rPr lang="en-US" sz="1700" b="1" dirty="0" err="1">
                <a:cs typeface="Arial"/>
                <a:sym typeface="Arial"/>
              </a:rPr>
              <a:t>goitre</a:t>
            </a:r>
            <a:r>
              <a:rPr lang="en-US" sz="1700" b="1" dirty="0">
                <a:cs typeface="Arial"/>
                <a:sym typeface="Arial"/>
              </a:rPr>
              <a:t> is soft, diffuse and may become large enough to cause discomfort</a:t>
            </a:r>
          </a:p>
          <a:p>
            <a:pPr lvl="1" algn="l">
              <a:buFont typeface="Arial" panose="020B0604020202020204" pitchFamily="34" charset="0"/>
              <a:buChar char="•"/>
            </a:pPr>
            <a:r>
              <a:rPr lang="en-US" sz="1700" b="1" dirty="0">
                <a:cs typeface="Arial"/>
                <a:sym typeface="Arial"/>
              </a:rPr>
              <a:t>A “colloid </a:t>
            </a:r>
            <a:r>
              <a:rPr lang="en-US" sz="1700" b="1" dirty="0" err="1">
                <a:cs typeface="Arial"/>
                <a:sym typeface="Arial"/>
              </a:rPr>
              <a:t>goitre</a:t>
            </a:r>
            <a:r>
              <a:rPr lang="en-US" sz="1700" b="1" dirty="0">
                <a:cs typeface="Arial"/>
                <a:sym typeface="Arial"/>
              </a:rPr>
              <a:t>” is a late stage of diffuse hyperplasia when TSH stimulation has fallen off and when many follicles are inactive and full of colloid</a:t>
            </a:r>
          </a:p>
          <a:p>
            <a:pPr lvl="2" algn="l"/>
            <a:r>
              <a:rPr lang="en-US" sz="1700" b="1" dirty="0">
                <a:cs typeface="Arial"/>
                <a:sym typeface="Arial"/>
              </a:rPr>
              <a:t>▪“Colloid goiter” also known as adenomatous nodules or colloid nodular goiter are benign, noncancerous enlargement of thyroid tissue</a:t>
            </a:r>
          </a:p>
          <a:p>
            <a:endParaRPr lang="en-JO" dirty="0"/>
          </a:p>
        </p:txBody>
      </p:sp>
      <p:sp>
        <p:nvSpPr>
          <p:cNvPr id="3" name="Title 2">
            <a:extLst>
              <a:ext uri="{FF2B5EF4-FFF2-40B4-BE49-F238E27FC236}">
                <a16:creationId xmlns:a16="http://schemas.microsoft.com/office/drawing/2014/main" id="{8C44321F-D78E-464B-A9ED-6EF81657B1FF}"/>
              </a:ext>
            </a:extLst>
          </p:cNvPr>
          <p:cNvSpPr>
            <a:spLocks noGrp="1"/>
          </p:cNvSpPr>
          <p:nvPr>
            <p:ph type="title"/>
          </p:nvPr>
        </p:nvSpPr>
        <p:spPr>
          <a:xfrm>
            <a:off x="-198782" y="318052"/>
            <a:ext cx="4576200" cy="1144200"/>
          </a:xfrm>
          <a:noFill/>
        </p:spPr>
        <p:txBody>
          <a:bodyPr/>
          <a:lstStyle/>
          <a:p>
            <a:r>
              <a:rPr lang="en-US" sz="2100" b="1" dirty="0">
                <a:solidFill>
                  <a:schemeClr val="tx1"/>
                </a:solidFill>
                <a:cs typeface="Arial"/>
                <a:sym typeface="Arial"/>
              </a:rPr>
              <a:t>Diffuse </a:t>
            </a:r>
            <a:r>
              <a:rPr lang="en-US" sz="2100" b="1" dirty="0" err="1">
                <a:solidFill>
                  <a:schemeClr val="tx1"/>
                </a:solidFill>
                <a:cs typeface="Arial"/>
                <a:sym typeface="Arial"/>
              </a:rPr>
              <a:t>hyperplastic</a:t>
            </a:r>
            <a:r>
              <a:rPr lang="en-US" sz="2100" b="1" dirty="0">
                <a:solidFill>
                  <a:schemeClr val="tx1"/>
                </a:solidFill>
                <a:cs typeface="Arial"/>
                <a:sym typeface="Arial"/>
              </a:rPr>
              <a:t> goiter</a:t>
            </a:r>
            <a:br>
              <a:rPr lang="en-US" sz="3200" b="1" dirty="0">
                <a:solidFill>
                  <a:schemeClr val="tx1"/>
                </a:solidFill>
                <a:cs typeface="Arial"/>
                <a:sym typeface="Arial"/>
              </a:rPr>
            </a:br>
            <a:endParaRPr lang="en-JO" b="1" dirty="0">
              <a:solidFill>
                <a:schemeClr val="tx1"/>
              </a:solidFill>
            </a:endParaRPr>
          </a:p>
        </p:txBody>
      </p:sp>
      <p:pic>
        <p:nvPicPr>
          <p:cNvPr id="6" name="Picture 5">
            <a:extLst>
              <a:ext uri="{FF2B5EF4-FFF2-40B4-BE49-F238E27FC236}">
                <a16:creationId xmlns:a16="http://schemas.microsoft.com/office/drawing/2014/main" id="{64623813-3535-2745-A042-7234D4D54E49}"/>
              </a:ext>
            </a:extLst>
          </p:cNvPr>
          <p:cNvPicPr>
            <a:picLocks noChangeAspect="1"/>
          </p:cNvPicPr>
          <p:nvPr/>
        </p:nvPicPr>
        <p:blipFill>
          <a:blip r:embed="rId2"/>
          <a:stretch>
            <a:fillRect/>
          </a:stretch>
        </p:blipFill>
        <p:spPr>
          <a:xfrm>
            <a:off x="6164470" y="1154139"/>
            <a:ext cx="2870200" cy="4067950"/>
          </a:xfrm>
          <a:prstGeom prst="rect">
            <a:avLst/>
          </a:prstGeom>
        </p:spPr>
      </p:pic>
    </p:spTree>
    <p:extLst>
      <p:ext uri="{BB962C8B-B14F-4D97-AF65-F5344CB8AC3E}">
        <p14:creationId xmlns:p14="http://schemas.microsoft.com/office/powerpoint/2010/main" val="729629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B9EE71-8952-EE4F-9DBE-21A53CA31F29}"/>
              </a:ext>
            </a:extLst>
          </p:cNvPr>
          <p:cNvSpPr>
            <a:spLocks noGrp="1"/>
          </p:cNvSpPr>
          <p:nvPr>
            <p:ph type="subTitle" idx="1"/>
          </p:nvPr>
        </p:nvSpPr>
        <p:spPr>
          <a:xfrm>
            <a:off x="-428623" y="1441106"/>
            <a:ext cx="6794500" cy="3912290"/>
          </a:xfrm>
        </p:spPr>
        <p:txBody>
          <a:bodyPr/>
          <a:lstStyle/>
          <a:p>
            <a:endParaRPr lang="en-US" sz="1600" b="1" dirty="0">
              <a:cs typeface="Arial"/>
              <a:sym typeface="Arial"/>
            </a:endParaRPr>
          </a:p>
          <a:p>
            <a:pPr lvl="1" algn="l">
              <a:buFont typeface="Wingdings" pitchFamily="2" charset="2"/>
              <a:buChar char="q"/>
            </a:pPr>
            <a:r>
              <a:rPr lang="en-US" sz="1600" b="1" dirty="0">
                <a:cs typeface="Arial"/>
                <a:sym typeface="Arial"/>
              </a:rPr>
              <a:t>Nodules are usually multiple, forming a multinodular goiter</a:t>
            </a:r>
          </a:p>
          <a:p>
            <a:pPr lvl="1" algn="l">
              <a:buFont typeface="Wingdings" pitchFamily="2" charset="2"/>
              <a:buChar char="q"/>
            </a:pPr>
            <a:r>
              <a:rPr lang="en-US" sz="1600" b="1" dirty="0">
                <a:cs typeface="Arial"/>
                <a:sym typeface="Arial"/>
              </a:rPr>
              <a:t>Occasionally, only one macroscopic nodule is found, but microscopic changes will be present throughout the gland; this is one form of a clinically solitary nodule</a:t>
            </a:r>
          </a:p>
          <a:p>
            <a:pPr lvl="1" algn="l">
              <a:buFont typeface="Wingdings" pitchFamily="2" charset="2"/>
              <a:buChar char="q"/>
            </a:pPr>
            <a:r>
              <a:rPr lang="en-US" sz="1600" b="1" dirty="0">
                <a:cs typeface="Arial"/>
                <a:sym typeface="Arial"/>
              </a:rPr>
              <a:t>Nodules may be colloid or cellular, and cystic degeneration and hemorrhage are common, as is subsequent calcification</a:t>
            </a:r>
          </a:p>
          <a:p>
            <a:pPr lvl="1" algn="l">
              <a:buFont typeface="Wingdings" pitchFamily="2" charset="2"/>
              <a:buChar char="q"/>
            </a:pPr>
            <a:r>
              <a:rPr lang="en-US" sz="1600" b="1" dirty="0">
                <a:cs typeface="Arial"/>
                <a:sym typeface="Arial"/>
              </a:rPr>
              <a:t>Nodules appear early in endemic goiter and later (between 20 and 30 years) in sporadic goiter, although the patient may be unaware of the goiter until his or her late 40s or 50s.</a:t>
            </a:r>
          </a:p>
          <a:p>
            <a:pPr lvl="1" algn="l">
              <a:buFont typeface="Wingdings" pitchFamily="2" charset="2"/>
              <a:buChar char="q"/>
            </a:pPr>
            <a:r>
              <a:rPr lang="en-US" sz="1600" b="1" dirty="0">
                <a:cs typeface="Arial"/>
                <a:sym typeface="Arial"/>
              </a:rPr>
              <a:t>All types of simple goiter are more common in the female than in the male owing to the presence of </a:t>
            </a:r>
            <a:r>
              <a:rPr lang="en-US" sz="1600" b="1" dirty="0" err="1">
                <a:cs typeface="Arial"/>
                <a:sym typeface="Arial"/>
              </a:rPr>
              <a:t>oestrogen</a:t>
            </a:r>
            <a:r>
              <a:rPr lang="en-US" sz="1600" b="1" dirty="0">
                <a:cs typeface="Arial"/>
                <a:sym typeface="Arial"/>
              </a:rPr>
              <a:t> receptors in thyroid tissue</a:t>
            </a:r>
          </a:p>
          <a:p>
            <a:endParaRPr lang="en-JO" sz="1600" dirty="0"/>
          </a:p>
        </p:txBody>
      </p:sp>
      <p:sp>
        <p:nvSpPr>
          <p:cNvPr id="3" name="Title 2">
            <a:extLst>
              <a:ext uri="{FF2B5EF4-FFF2-40B4-BE49-F238E27FC236}">
                <a16:creationId xmlns:a16="http://schemas.microsoft.com/office/drawing/2014/main" id="{05F1020D-5679-B44E-B2E4-73343B368651}"/>
              </a:ext>
            </a:extLst>
          </p:cNvPr>
          <p:cNvSpPr>
            <a:spLocks noGrp="1"/>
          </p:cNvSpPr>
          <p:nvPr>
            <p:ph type="title"/>
          </p:nvPr>
        </p:nvSpPr>
        <p:spPr>
          <a:noFill/>
        </p:spPr>
        <p:txBody>
          <a:bodyPr/>
          <a:lstStyle/>
          <a:p>
            <a:r>
              <a:rPr lang="en-US" b="1" dirty="0">
                <a:solidFill>
                  <a:schemeClr val="tx1"/>
                </a:solidFill>
              </a:rPr>
              <a:t>NODULAR</a:t>
            </a:r>
            <a:r>
              <a:rPr lang="en-US" b="1" dirty="0"/>
              <a:t> </a:t>
            </a:r>
            <a:r>
              <a:rPr lang="en-US" b="1" dirty="0">
                <a:solidFill>
                  <a:schemeClr val="tx1"/>
                </a:solidFill>
              </a:rPr>
              <a:t>GOITER</a:t>
            </a:r>
            <a:endParaRPr lang="en-JO" b="1" dirty="0">
              <a:solidFill>
                <a:schemeClr val="tx1"/>
              </a:solidFill>
            </a:endParaRPr>
          </a:p>
        </p:txBody>
      </p:sp>
      <p:pic>
        <p:nvPicPr>
          <p:cNvPr id="6" name="Picture 5">
            <a:extLst>
              <a:ext uri="{FF2B5EF4-FFF2-40B4-BE49-F238E27FC236}">
                <a16:creationId xmlns:a16="http://schemas.microsoft.com/office/drawing/2014/main" id="{A9DBA978-C168-1D4B-95F2-88B7EA8E5C48}"/>
              </a:ext>
            </a:extLst>
          </p:cNvPr>
          <p:cNvPicPr>
            <a:picLocks noChangeAspect="1"/>
          </p:cNvPicPr>
          <p:nvPr/>
        </p:nvPicPr>
        <p:blipFill>
          <a:blip r:embed="rId2"/>
          <a:stretch>
            <a:fillRect/>
          </a:stretch>
        </p:blipFill>
        <p:spPr>
          <a:xfrm>
            <a:off x="6175374" y="1651001"/>
            <a:ext cx="2968625" cy="3492500"/>
          </a:xfrm>
          <a:prstGeom prst="rect">
            <a:avLst/>
          </a:prstGeom>
        </p:spPr>
      </p:pic>
    </p:spTree>
    <p:extLst>
      <p:ext uri="{BB962C8B-B14F-4D97-AF65-F5344CB8AC3E}">
        <p14:creationId xmlns:p14="http://schemas.microsoft.com/office/powerpoint/2010/main" val="155611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7378530-217C-9C4D-A953-D2CC57E800BE}"/>
              </a:ext>
            </a:extLst>
          </p:cNvPr>
          <p:cNvSpPr>
            <a:spLocks noGrp="1"/>
          </p:cNvSpPr>
          <p:nvPr>
            <p:ph type="subTitle" idx="1"/>
          </p:nvPr>
        </p:nvSpPr>
        <p:spPr>
          <a:xfrm>
            <a:off x="122799" y="1607574"/>
            <a:ext cx="3990175" cy="2932675"/>
          </a:xfrm>
        </p:spPr>
        <p:txBody>
          <a:bodyPr/>
          <a:lstStyle/>
          <a:p>
            <a:r>
              <a:rPr lang="en-US" b="1" dirty="0">
                <a:cs typeface="Arial"/>
                <a:sym typeface="Arial"/>
              </a:rPr>
              <a:t>Investigations</a:t>
            </a:r>
            <a:r>
              <a:rPr lang="en-US" sz="1400" b="1" dirty="0">
                <a:cs typeface="Arial"/>
                <a:sym typeface="Arial"/>
              </a:rPr>
              <a:t>:</a:t>
            </a:r>
          </a:p>
          <a:p>
            <a:pPr marL="939800" lvl="1" indent="-342900" algn="l">
              <a:buFont typeface="+mj-lt"/>
              <a:buAutoNum type="arabicPeriod"/>
            </a:pPr>
            <a:r>
              <a:rPr lang="en-US" sz="1400" b="1" dirty="0">
                <a:cs typeface="Arial"/>
                <a:sym typeface="Arial"/>
              </a:rPr>
              <a:t>Thyroid function tests</a:t>
            </a:r>
          </a:p>
          <a:p>
            <a:pPr marL="939800" lvl="1" indent="-342900" algn="l">
              <a:buFont typeface="+mj-lt"/>
              <a:buAutoNum type="arabicPeriod"/>
            </a:pPr>
            <a:r>
              <a:rPr lang="en-US" sz="1400" b="1" dirty="0">
                <a:cs typeface="Arial"/>
                <a:sym typeface="Arial"/>
              </a:rPr>
              <a:t>Thyroid antibodies</a:t>
            </a:r>
          </a:p>
          <a:p>
            <a:pPr marL="939800" lvl="1" indent="-342900" algn="l">
              <a:buFont typeface="+mj-lt"/>
              <a:buAutoNum type="arabicPeriod"/>
            </a:pPr>
            <a:r>
              <a:rPr lang="en-US" sz="1400" b="1" dirty="0">
                <a:cs typeface="Arial"/>
                <a:sym typeface="Arial"/>
              </a:rPr>
              <a:t>Ultrasound</a:t>
            </a:r>
          </a:p>
          <a:p>
            <a:pPr marL="939800" lvl="1" indent="-342900" algn="l">
              <a:buFont typeface="+mj-lt"/>
              <a:buAutoNum type="arabicPeriod"/>
            </a:pPr>
            <a:r>
              <a:rPr lang="en-US" sz="1400" b="1" dirty="0">
                <a:highlight>
                  <a:srgbClr val="FFFF00"/>
                </a:highlight>
                <a:cs typeface="Arial"/>
                <a:sym typeface="Arial"/>
              </a:rPr>
              <a:t>FNAC</a:t>
            </a:r>
          </a:p>
          <a:p>
            <a:pPr marL="939800" lvl="1" indent="-342900" algn="l">
              <a:buFont typeface="+mj-lt"/>
              <a:buAutoNum type="arabicPeriod"/>
            </a:pPr>
            <a:r>
              <a:rPr lang="en-US" sz="1400" b="1" dirty="0">
                <a:highlight>
                  <a:srgbClr val="FFFF00"/>
                </a:highlight>
                <a:cs typeface="Arial"/>
                <a:sym typeface="Arial"/>
              </a:rPr>
              <a:t>Biopsy</a:t>
            </a:r>
          </a:p>
          <a:p>
            <a:pPr marL="939800" lvl="1" indent="-342900" algn="l">
              <a:buFont typeface="+mj-lt"/>
              <a:buAutoNum type="arabicPeriod"/>
            </a:pPr>
            <a:r>
              <a:rPr lang="en-US" sz="1400" b="1" dirty="0">
                <a:cs typeface="Arial"/>
                <a:sym typeface="Arial"/>
              </a:rPr>
              <a:t>CT, if there’re swallowing or breathing difficulties</a:t>
            </a:r>
          </a:p>
          <a:p>
            <a:endParaRPr lang="en-JO" sz="1400" b="1" dirty="0">
              <a:cs typeface="Arial"/>
              <a:sym typeface="Arial"/>
            </a:endParaRPr>
          </a:p>
        </p:txBody>
      </p:sp>
      <p:sp>
        <p:nvSpPr>
          <p:cNvPr id="3" name="Title 2">
            <a:extLst>
              <a:ext uri="{FF2B5EF4-FFF2-40B4-BE49-F238E27FC236}">
                <a16:creationId xmlns:a16="http://schemas.microsoft.com/office/drawing/2014/main" id="{DBFE43D4-F449-FF49-87D8-3B8D793EE115}"/>
              </a:ext>
            </a:extLst>
          </p:cNvPr>
          <p:cNvSpPr>
            <a:spLocks noGrp="1"/>
          </p:cNvSpPr>
          <p:nvPr>
            <p:ph type="title"/>
          </p:nvPr>
        </p:nvSpPr>
        <p:spPr>
          <a:noFill/>
        </p:spPr>
        <p:txBody>
          <a:bodyPr/>
          <a:lstStyle/>
          <a:p>
            <a:r>
              <a:rPr lang="en-US" dirty="0"/>
              <a:t> </a:t>
            </a:r>
            <a:endParaRPr lang="en-JO" dirty="0"/>
          </a:p>
        </p:txBody>
      </p:sp>
      <p:sp>
        <p:nvSpPr>
          <p:cNvPr id="5" name="Subtitle 1">
            <a:extLst>
              <a:ext uri="{FF2B5EF4-FFF2-40B4-BE49-F238E27FC236}">
                <a16:creationId xmlns:a16="http://schemas.microsoft.com/office/drawing/2014/main" id="{D6D4A7A2-4656-6B4F-B677-5BF77A629A1B}"/>
              </a:ext>
            </a:extLst>
          </p:cNvPr>
          <p:cNvSpPr txBox="1">
            <a:spLocks/>
          </p:cNvSpPr>
          <p:nvPr/>
        </p:nvSpPr>
        <p:spPr>
          <a:xfrm>
            <a:off x="4572000" y="1607574"/>
            <a:ext cx="3990175" cy="29326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5"/>
              </a:buClr>
              <a:buSzPts val="1400"/>
              <a:buFont typeface="Nunito"/>
              <a:buNone/>
              <a:defRPr sz="1800" b="0" i="0" u="none" strike="noStrike" cap="none">
                <a:solidFill>
                  <a:schemeClr val="accent5"/>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9pPr>
          </a:lstStyle>
          <a:p>
            <a:r>
              <a:rPr lang="en-US" sz="1700" b="1" dirty="0">
                <a:cs typeface="Arial"/>
                <a:sym typeface="Arial"/>
              </a:rPr>
              <a:t>Complications</a:t>
            </a:r>
            <a:r>
              <a:rPr lang="en-US" sz="1400" b="1" dirty="0">
                <a:cs typeface="Arial"/>
                <a:sym typeface="Arial"/>
              </a:rPr>
              <a:t>:</a:t>
            </a:r>
          </a:p>
          <a:p>
            <a:pPr marL="939800" lvl="1" indent="-342900" algn="l">
              <a:buFont typeface="+mj-lt"/>
              <a:buAutoNum type="arabicPeriod"/>
            </a:pPr>
            <a:r>
              <a:rPr lang="en-US" sz="1400" b="1" dirty="0">
                <a:cs typeface="Arial"/>
                <a:sym typeface="Arial"/>
              </a:rPr>
              <a:t>Tracheal obstruction; may be due to gross lateral displacement or compression in a lateral or anteroposterior plane by </a:t>
            </a:r>
            <a:r>
              <a:rPr lang="en-US" sz="1400" b="1" dirty="0">
                <a:highlight>
                  <a:srgbClr val="FFFF00"/>
                </a:highlight>
                <a:cs typeface="Arial"/>
                <a:sym typeface="Arial"/>
              </a:rPr>
              <a:t>retrosternal extension </a:t>
            </a:r>
            <a:r>
              <a:rPr lang="en-US" sz="1400" b="1" dirty="0">
                <a:cs typeface="Arial"/>
                <a:sym typeface="Arial"/>
              </a:rPr>
              <a:t>of the goiter</a:t>
            </a:r>
          </a:p>
          <a:p>
            <a:pPr marL="939800" lvl="1" indent="-342900" algn="l">
              <a:buFont typeface="+mj-lt"/>
              <a:buAutoNum type="arabicPeriod"/>
            </a:pPr>
            <a:r>
              <a:rPr lang="en-US" sz="1400" b="1" dirty="0">
                <a:cs typeface="Arial"/>
                <a:sym typeface="Arial"/>
              </a:rPr>
              <a:t>Acute respiratory obstruction may follow </a:t>
            </a:r>
            <a:r>
              <a:rPr lang="en-US" sz="1400" b="1" dirty="0">
                <a:highlight>
                  <a:srgbClr val="FFFF00"/>
                </a:highlight>
                <a:cs typeface="Arial"/>
                <a:sym typeface="Arial"/>
              </a:rPr>
              <a:t>hemorrhage</a:t>
            </a:r>
            <a:r>
              <a:rPr lang="en-US" sz="1400" b="1" dirty="0">
                <a:cs typeface="Arial"/>
                <a:sym typeface="Arial"/>
              </a:rPr>
              <a:t> into a nodule impacted </a:t>
            </a:r>
            <a:r>
              <a:rPr lang="en-US" sz="1400" b="1" dirty="0">
                <a:highlight>
                  <a:srgbClr val="FFFF00"/>
                </a:highlight>
                <a:cs typeface="Arial"/>
                <a:sym typeface="Arial"/>
              </a:rPr>
              <a:t>in the thoracic inlet</a:t>
            </a:r>
          </a:p>
          <a:p>
            <a:endParaRPr lang="en-JO" sz="1400" b="1" dirty="0">
              <a:cs typeface="Arial"/>
              <a:sym typeface="Arial"/>
            </a:endParaRPr>
          </a:p>
        </p:txBody>
      </p:sp>
    </p:spTree>
    <p:extLst>
      <p:ext uri="{BB962C8B-B14F-4D97-AF65-F5344CB8AC3E}">
        <p14:creationId xmlns:p14="http://schemas.microsoft.com/office/powerpoint/2010/main" val="375585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029E-8CA0-504F-93D2-29916B6828A0}"/>
              </a:ext>
            </a:extLst>
          </p:cNvPr>
          <p:cNvSpPr>
            <a:spLocks noGrp="1"/>
          </p:cNvSpPr>
          <p:nvPr>
            <p:ph type="title"/>
          </p:nvPr>
        </p:nvSpPr>
        <p:spPr>
          <a:xfrm>
            <a:off x="406909" y="518226"/>
            <a:ext cx="6619244" cy="528066"/>
          </a:xfrm>
          <a:noFill/>
        </p:spPr>
        <p:txBody>
          <a:bodyPr/>
          <a:lstStyle/>
          <a:p>
            <a:r>
              <a:rPr lang="en-US" b="1" dirty="0">
                <a:solidFill>
                  <a:schemeClr val="tx1"/>
                </a:solidFill>
              </a:rPr>
              <a:t>FOLLICULAR ADENOMA </a:t>
            </a:r>
            <a:endParaRPr lang="en-JO" b="1" dirty="0">
              <a:solidFill>
                <a:schemeClr val="tx1"/>
              </a:solidFill>
            </a:endParaRPr>
          </a:p>
        </p:txBody>
      </p:sp>
      <p:sp>
        <p:nvSpPr>
          <p:cNvPr id="4" name="TextBox 3">
            <a:extLst>
              <a:ext uri="{FF2B5EF4-FFF2-40B4-BE49-F238E27FC236}">
                <a16:creationId xmlns:a16="http://schemas.microsoft.com/office/drawing/2014/main" id="{882F688A-C4B3-5E41-9FEB-8386C5B8E2A3}"/>
              </a:ext>
            </a:extLst>
          </p:cNvPr>
          <p:cNvSpPr txBox="1"/>
          <p:nvPr/>
        </p:nvSpPr>
        <p:spPr>
          <a:xfrm>
            <a:off x="0" y="1617226"/>
            <a:ext cx="9078631" cy="3754874"/>
          </a:xfrm>
          <a:prstGeom prst="rect">
            <a:avLst/>
          </a:prstGeom>
        </p:spPr>
        <p:txBody>
          <a:bodyPr wrap="square">
            <a:spAutoFit/>
          </a:bodyPr>
          <a:lstStyle/>
          <a:p>
            <a:pPr marL="425450" indent="-285750">
              <a:buClr>
                <a:schemeClr val="accent5"/>
              </a:buClr>
              <a:buSzPts val="1400"/>
              <a:buFont typeface="Courier New" panose="02070309020205020404" pitchFamily="49" charset="0"/>
              <a:buChar char="o"/>
            </a:pPr>
            <a:r>
              <a:rPr lang="en-US" b="1" dirty="0">
                <a:solidFill>
                  <a:schemeClr val="tx1"/>
                </a:solidFill>
                <a:latin typeface="Nunito"/>
                <a:sym typeface="Nunito"/>
              </a:rPr>
              <a:t>Are benign neoplasms that’re derived from follicular epithelium and are usually solitary</a:t>
            </a:r>
          </a:p>
          <a:p>
            <a:pPr marL="139700">
              <a:buClr>
                <a:schemeClr val="accent5"/>
              </a:buClr>
              <a:buSzPts val="1400"/>
            </a:pPr>
            <a:endParaRPr lang="en-US" b="1" dirty="0">
              <a:solidFill>
                <a:schemeClr val="tx1"/>
              </a:solidFill>
              <a:latin typeface="Nunito"/>
              <a:sym typeface="Nunito"/>
            </a:endParaRPr>
          </a:p>
          <a:p>
            <a:pPr marL="425450" indent="-285750">
              <a:buClr>
                <a:schemeClr val="accent5"/>
              </a:buClr>
              <a:buSzPts val="1400"/>
              <a:buFont typeface="Courier New" panose="02070309020205020404" pitchFamily="49" charset="0"/>
              <a:buChar char="o"/>
            </a:pPr>
            <a:r>
              <a:rPr lang="en-US" b="1" dirty="0">
                <a:solidFill>
                  <a:schemeClr val="tx1"/>
                </a:solidFill>
                <a:latin typeface="Nunito"/>
                <a:sym typeface="Nunito"/>
              </a:rPr>
              <a:t>The vast majority are non-functioning, however, a small proportion may produce thyroid hormones “Toxic adenoma” causing symptoms of thyrotoxicosis (functioning)</a:t>
            </a:r>
          </a:p>
          <a:p>
            <a:pPr marL="139700">
              <a:buClr>
                <a:schemeClr val="accent5"/>
              </a:buClr>
              <a:buSzPts val="1400"/>
            </a:pPr>
            <a:endParaRPr lang="en-US" b="1" dirty="0">
              <a:solidFill>
                <a:schemeClr val="tx1"/>
              </a:solidFill>
              <a:latin typeface="Nunito"/>
              <a:sym typeface="Nunito"/>
            </a:endParaRPr>
          </a:p>
          <a:p>
            <a:pPr marL="425450" indent="-285750">
              <a:buClr>
                <a:schemeClr val="accent5"/>
              </a:buClr>
              <a:buSzPts val="1400"/>
              <a:buFont typeface="Courier New" panose="02070309020205020404" pitchFamily="49" charset="0"/>
              <a:buChar char="o"/>
            </a:pPr>
            <a:r>
              <a:rPr lang="en-US" b="1" dirty="0">
                <a:solidFill>
                  <a:schemeClr val="tx1"/>
                </a:solidFill>
                <a:latin typeface="Nunito"/>
                <a:sym typeface="Nunito"/>
              </a:rPr>
              <a:t>Morphology:</a:t>
            </a:r>
          </a:p>
          <a:p>
            <a:pPr marL="425450" lvl="1" indent="-285750">
              <a:buClr>
                <a:schemeClr val="accent5"/>
              </a:buClr>
              <a:buSzPts val="1400"/>
              <a:buFont typeface="Wingdings" pitchFamily="2" charset="2"/>
              <a:buChar char="v"/>
            </a:pPr>
            <a:r>
              <a:rPr lang="en-US" b="1" dirty="0">
                <a:solidFill>
                  <a:schemeClr val="tx1"/>
                </a:solidFill>
                <a:latin typeface="Nunito"/>
                <a:sym typeface="Nunito"/>
              </a:rPr>
              <a:t>The typical thyroid adenoma is </a:t>
            </a:r>
            <a:r>
              <a:rPr lang="en-US" b="1" dirty="0">
                <a:solidFill>
                  <a:schemeClr val="tx1"/>
                </a:solidFill>
                <a:highlight>
                  <a:srgbClr val="FFFF00"/>
                </a:highlight>
                <a:latin typeface="Nunito"/>
                <a:sym typeface="Nunito"/>
              </a:rPr>
              <a:t>a solitary, spherical lesion that compresses the adjacent non-neoplastic thyroid.</a:t>
            </a:r>
          </a:p>
          <a:p>
            <a:pPr marL="425450" lvl="1" indent="-285750">
              <a:buClr>
                <a:schemeClr val="accent5"/>
              </a:buClr>
              <a:buSzPts val="1400"/>
              <a:buFont typeface="Wingdings" pitchFamily="2" charset="2"/>
              <a:buChar char="v"/>
            </a:pPr>
            <a:r>
              <a:rPr lang="en-US" b="1" dirty="0">
                <a:solidFill>
                  <a:schemeClr val="tx1"/>
                </a:solidFill>
                <a:latin typeface="Nunito"/>
                <a:sym typeface="Nunito"/>
              </a:rPr>
              <a:t>The neoplastic cells are </a:t>
            </a:r>
            <a:r>
              <a:rPr lang="en-US" b="1" dirty="0">
                <a:solidFill>
                  <a:schemeClr val="tx1"/>
                </a:solidFill>
                <a:highlight>
                  <a:srgbClr val="FFFF00"/>
                </a:highlight>
                <a:latin typeface="Nunito"/>
                <a:sym typeface="Nunito"/>
              </a:rPr>
              <a:t>demarcated from the adjacent parenchyma by a well-defined, intact capsule</a:t>
            </a:r>
            <a:r>
              <a:rPr lang="en-US" b="1" dirty="0">
                <a:solidFill>
                  <a:schemeClr val="tx1"/>
                </a:solidFill>
                <a:latin typeface="Nunito"/>
                <a:sym typeface="Nunito"/>
              </a:rPr>
              <a:t>. These two features are very important in the distinction from </a:t>
            </a:r>
            <a:r>
              <a:rPr lang="en-US" b="1" dirty="0">
                <a:solidFill>
                  <a:schemeClr val="tx1"/>
                </a:solidFill>
                <a:highlight>
                  <a:srgbClr val="FFFF00"/>
                </a:highlight>
                <a:latin typeface="Nunito"/>
                <a:sym typeface="Nunito"/>
              </a:rPr>
              <a:t>multinodular goiter</a:t>
            </a:r>
            <a:r>
              <a:rPr lang="en-US" b="1" dirty="0">
                <a:solidFill>
                  <a:schemeClr val="tx1"/>
                </a:solidFill>
                <a:latin typeface="Nunito"/>
                <a:sym typeface="Nunito"/>
              </a:rPr>
              <a:t> as the later neither </a:t>
            </a:r>
            <a:r>
              <a:rPr lang="en-US" b="1" dirty="0">
                <a:solidFill>
                  <a:schemeClr val="tx1"/>
                </a:solidFill>
                <a:highlight>
                  <a:srgbClr val="FFFF00"/>
                </a:highlight>
                <a:latin typeface="Nunito"/>
                <a:sym typeface="Nunito"/>
              </a:rPr>
              <a:t>compresses the adjacent thyroid parenchyma nor has a well-defined capsule</a:t>
            </a:r>
            <a:r>
              <a:rPr lang="en-US" b="1" dirty="0">
                <a:solidFill>
                  <a:schemeClr val="tx1"/>
                </a:solidFill>
                <a:latin typeface="Nunito"/>
                <a:sym typeface="Nunito"/>
              </a:rPr>
              <a:t>.</a:t>
            </a:r>
          </a:p>
          <a:p>
            <a:pPr marL="425450" lvl="1" indent="-285750">
              <a:buClr>
                <a:schemeClr val="accent5"/>
              </a:buClr>
              <a:buSzPts val="1400"/>
              <a:buFont typeface="Wingdings" pitchFamily="2" charset="2"/>
              <a:buChar char="v"/>
            </a:pPr>
            <a:endParaRPr lang="en-US" b="1" dirty="0">
              <a:solidFill>
                <a:schemeClr val="tx1"/>
              </a:solidFill>
              <a:latin typeface="Nunito"/>
              <a:sym typeface="Nunito"/>
            </a:endParaRPr>
          </a:p>
          <a:p>
            <a:pPr marL="285750" indent="-285750">
              <a:buFont typeface="Courier New" panose="02070309020205020404" pitchFamily="49" charset="0"/>
              <a:buChar char="o"/>
            </a:pPr>
            <a:r>
              <a:rPr lang="en-US" b="1" dirty="0">
                <a:solidFill>
                  <a:schemeClr val="tx1"/>
                </a:solidFill>
                <a:latin typeface="Nunito"/>
              </a:rPr>
              <a:t>On microscopic examination:</a:t>
            </a:r>
          </a:p>
          <a:p>
            <a:pPr lvl="1"/>
            <a:r>
              <a:rPr lang="en-US" b="1" dirty="0">
                <a:solidFill>
                  <a:schemeClr val="tx1"/>
                </a:solidFill>
                <a:latin typeface="Nunito"/>
              </a:rPr>
              <a:t>✔The constituent cells are arranged in uniform follicles that contain colloid .</a:t>
            </a:r>
          </a:p>
          <a:p>
            <a:pPr lvl="1"/>
            <a:r>
              <a:rPr lang="en-US" b="1" dirty="0">
                <a:solidFill>
                  <a:schemeClr val="tx1"/>
                </a:solidFill>
                <a:latin typeface="Nunito"/>
              </a:rPr>
              <a:t>✔Occasionally, the neoplastic cells acquire brightly </a:t>
            </a:r>
            <a:r>
              <a:rPr lang="en-US" b="1" dirty="0">
                <a:solidFill>
                  <a:schemeClr val="tx1"/>
                </a:solidFill>
                <a:highlight>
                  <a:srgbClr val="FFFF00"/>
                </a:highlight>
                <a:latin typeface="Nunito"/>
              </a:rPr>
              <a:t>eosinophilic granular cytoplasm </a:t>
            </a:r>
            <a:r>
              <a:rPr lang="en-US" b="1" dirty="0">
                <a:solidFill>
                  <a:schemeClr val="tx1"/>
                </a:solidFill>
                <a:latin typeface="Nunito"/>
              </a:rPr>
              <a:t>(oxyphil or </a:t>
            </a:r>
            <a:r>
              <a:rPr lang="en-US" b="1" dirty="0" err="1">
                <a:solidFill>
                  <a:schemeClr val="tx1"/>
                </a:solidFill>
                <a:latin typeface="Nunito"/>
              </a:rPr>
              <a:t>Hürthle</a:t>
            </a:r>
            <a:r>
              <a:rPr lang="en-US" b="1" dirty="0">
                <a:solidFill>
                  <a:schemeClr val="tx1"/>
                </a:solidFill>
                <a:latin typeface="Nunito"/>
              </a:rPr>
              <a:t> cell change) with clinical presentation and </a:t>
            </a:r>
            <a:r>
              <a:rPr lang="en-US" b="1" dirty="0" err="1">
                <a:solidFill>
                  <a:schemeClr val="tx1"/>
                </a:solidFill>
                <a:latin typeface="Nunito"/>
              </a:rPr>
              <a:t>behaviour</a:t>
            </a:r>
            <a:r>
              <a:rPr lang="en-US" b="1" dirty="0">
                <a:solidFill>
                  <a:schemeClr val="tx1"/>
                </a:solidFill>
                <a:latin typeface="Nunito"/>
              </a:rPr>
              <a:t> similar to that in conventional adenomas .</a:t>
            </a:r>
          </a:p>
          <a:p>
            <a:pPr marL="425450" lvl="1" indent="-285750">
              <a:buClr>
                <a:schemeClr val="accent5"/>
              </a:buClr>
              <a:buSzPts val="1400"/>
              <a:buFont typeface="Wingdings" pitchFamily="2" charset="2"/>
              <a:buChar char="v"/>
            </a:pPr>
            <a:endParaRPr lang="en-US" b="1" dirty="0">
              <a:solidFill>
                <a:schemeClr val="accent5"/>
              </a:solidFill>
              <a:latin typeface="Nunito"/>
              <a:sym typeface="Nunito"/>
            </a:endParaRPr>
          </a:p>
        </p:txBody>
      </p:sp>
    </p:spTree>
    <p:extLst>
      <p:ext uri="{BB962C8B-B14F-4D97-AF65-F5344CB8AC3E}">
        <p14:creationId xmlns:p14="http://schemas.microsoft.com/office/powerpoint/2010/main" val="190848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Google Shape;557;p35"/>
          <p:cNvSpPr txBox="1">
            <a:spLocks noGrp="1"/>
          </p:cNvSpPr>
          <p:nvPr>
            <p:ph type="title"/>
          </p:nvPr>
        </p:nvSpPr>
        <p:spPr>
          <a:xfrm>
            <a:off x="-686395" y="667313"/>
            <a:ext cx="6619244" cy="528066"/>
          </a:xfrm>
          <a:prstGeom prst="rect">
            <a:avLst/>
          </a:prstGeom>
          <a:noFill/>
        </p:spPr>
        <p:txBody>
          <a:bodyPr spcFirstLastPara="1" wrap="square" lIns="90000" tIns="270000" rIns="91425" bIns="0" anchor="ctr" anchorCtr="0">
            <a:noAutofit/>
          </a:bodyPr>
          <a:lstStyle/>
          <a:p>
            <a:pPr marL="0" lvl="0" indent="0" algn="ctr" rtl="0">
              <a:spcBef>
                <a:spcPts val="0"/>
              </a:spcBef>
              <a:spcAft>
                <a:spcPts val="0"/>
              </a:spcAft>
              <a:buNone/>
            </a:pPr>
            <a:r>
              <a:rPr lang="en-US" b="1" dirty="0">
                <a:solidFill>
                  <a:schemeClr val="tx1"/>
                </a:solidFill>
              </a:rPr>
              <a:t>FOLLICULAR ADENOMA </a:t>
            </a:r>
            <a:endParaRPr b="1" dirty="0">
              <a:solidFill>
                <a:schemeClr val="tx1"/>
              </a:solidFill>
            </a:endParaRPr>
          </a:p>
        </p:txBody>
      </p:sp>
      <p:sp>
        <p:nvSpPr>
          <p:cNvPr id="556" name="Google Shape;556;p35"/>
          <p:cNvSpPr txBox="1">
            <a:spLocks noGrp="1"/>
          </p:cNvSpPr>
          <p:nvPr>
            <p:ph type="subTitle" idx="4294967295"/>
          </p:nvPr>
        </p:nvSpPr>
        <p:spPr>
          <a:xfrm>
            <a:off x="141481" y="1645203"/>
            <a:ext cx="8064500" cy="3381375"/>
          </a:xfrm>
          <a:prstGeom prst="rect">
            <a:avLst/>
          </a:prstGeom>
          <a:noFill/>
        </p:spPr>
        <p:txBody>
          <a:bodyPr spcFirstLastPara="1" wrap="square" lIns="182875" tIns="182875" rIns="182875" bIns="182875" anchor="ctr" anchorCtr="0">
            <a:noAutofit/>
          </a:bodyPr>
          <a:lstStyle/>
          <a:p>
            <a:pPr marL="0" lvl="0" indent="0" rtl="0">
              <a:lnSpc>
                <a:spcPct val="100000"/>
              </a:lnSpc>
              <a:spcBef>
                <a:spcPts val="0"/>
              </a:spcBef>
              <a:spcAft>
                <a:spcPts val="0"/>
              </a:spcAft>
              <a:buNone/>
            </a:pPr>
            <a:r>
              <a:rPr lang="en-US" sz="2000" b="1" dirty="0">
                <a:solidFill>
                  <a:schemeClr val="tx1"/>
                </a:solidFill>
              </a:rPr>
              <a:t>Epidemiology</a:t>
            </a:r>
            <a:r>
              <a:rPr lang="en-US" sz="1800" dirty="0">
                <a:solidFill>
                  <a:schemeClr val="tx1"/>
                </a:solidFill>
              </a:rPr>
              <a:t> </a:t>
            </a:r>
          </a:p>
          <a:p>
            <a:pPr marL="285750" lvl="0" indent="-285750" rtl="0">
              <a:lnSpc>
                <a:spcPct val="100000"/>
              </a:lnSpc>
              <a:spcBef>
                <a:spcPts val="0"/>
              </a:spcBef>
              <a:spcAft>
                <a:spcPts val="0"/>
              </a:spcAft>
              <a:buFont typeface="Arial" panose="020B0604020202020204" pitchFamily="34" charset="0"/>
              <a:buChar char="•"/>
            </a:pPr>
            <a:r>
              <a:rPr lang="en-US" sz="1800" dirty="0">
                <a:solidFill>
                  <a:schemeClr val="tx1"/>
                </a:solidFill>
              </a:rPr>
              <a:t>Follicular adenoma is the most common type of thyroid adenoma. </a:t>
            </a:r>
          </a:p>
          <a:p>
            <a:pPr marL="285750" lvl="0" indent="-285750" rtl="0">
              <a:lnSpc>
                <a:spcPct val="100000"/>
              </a:lnSpc>
              <a:spcBef>
                <a:spcPts val="0"/>
              </a:spcBef>
              <a:spcAft>
                <a:spcPts val="0"/>
              </a:spcAft>
              <a:buFont typeface="Arial" panose="020B0604020202020204" pitchFamily="34" charset="0"/>
              <a:buChar char="•"/>
            </a:pPr>
            <a:r>
              <a:rPr lang="en-US" sz="1800" dirty="0">
                <a:solidFill>
                  <a:schemeClr val="tx1"/>
                </a:solidFill>
              </a:rPr>
              <a:t>10–15% of follicular neoplasms are malignant.</a:t>
            </a:r>
          </a:p>
          <a:p>
            <a:pPr marL="285750" lvl="0" indent="-285750" rtl="0">
              <a:lnSpc>
                <a:spcPct val="100000"/>
              </a:lnSpc>
              <a:spcBef>
                <a:spcPts val="0"/>
              </a:spcBef>
              <a:spcAft>
                <a:spcPts val="0"/>
              </a:spcAft>
              <a:buFont typeface="Arial" panose="020B0604020202020204" pitchFamily="34" charset="0"/>
              <a:buChar char="•"/>
            </a:pPr>
            <a:endParaRPr lang="en-US" sz="1800" dirty="0">
              <a:solidFill>
                <a:schemeClr val="tx1"/>
              </a:solidFill>
            </a:endParaRPr>
          </a:p>
          <a:p>
            <a:pPr marL="0" lvl="0" indent="0" rtl="0">
              <a:lnSpc>
                <a:spcPct val="100000"/>
              </a:lnSpc>
              <a:spcBef>
                <a:spcPts val="0"/>
              </a:spcBef>
              <a:spcAft>
                <a:spcPts val="0"/>
              </a:spcAft>
              <a:buNone/>
            </a:pPr>
            <a:r>
              <a:rPr lang="en-US" sz="2000" b="1" dirty="0">
                <a:solidFill>
                  <a:schemeClr val="tx1"/>
                </a:solidFill>
              </a:rPr>
              <a:t>Clinical features </a:t>
            </a:r>
          </a:p>
          <a:p>
            <a:pPr marL="285750" lvl="0" indent="-285750" rtl="0">
              <a:lnSpc>
                <a:spcPct val="100000"/>
              </a:lnSpc>
              <a:spcBef>
                <a:spcPts val="0"/>
              </a:spcBef>
              <a:spcAft>
                <a:spcPts val="0"/>
              </a:spcAft>
              <a:buFont typeface="Courier New" panose="02070309020205020404" pitchFamily="49" charset="0"/>
              <a:buChar char="o"/>
            </a:pPr>
            <a:r>
              <a:rPr lang="en-US" sz="1800" dirty="0">
                <a:solidFill>
                  <a:schemeClr val="tx1"/>
                </a:solidFill>
              </a:rPr>
              <a:t>Often presents as a slow-growing solitary nodule</a:t>
            </a:r>
          </a:p>
          <a:p>
            <a:pPr marL="285750" lvl="0" indent="-285750" rtl="0">
              <a:lnSpc>
                <a:spcPct val="100000"/>
              </a:lnSpc>
              <a:spcBef>
                <a:spcPts val="0"/>
              </a:spcBef>
              <a:spcAft>
                <a:spcPts val="0"/>
              </a:spcAft>
              <a:buFont typeface="Courier New" panose="02070309020205020404" pitchFamily="49" charset="0"/>
              <a:buChar char="o"/>
            </a:pPr>
            <a:r>
              <a:rPr lang="en-US" sz="1800" dirty="0">
                <a:solidFill>
                  <a:schemeClr val="tx1"/>
                </a:solidFill>
              </a:rPr>
              <a:t>Patients are typically euthyroid.</a:t>
            </a:r>
          </a:p>
          <a:p>
            <a:pPr marL="285750" lvl="0" indent="-285750" rtl="0">
              <a:lnSpc>
                <a:spcPct val="100000"/>
              </a:lnSpc>
              <a:spcBef>
                <a:spcPts val="0"/>
              </a:spcBef>
              <a:spcAft>
                <a:spcPts val="0"/>
              </a:spcAft>
              <a:buFont typeface="Courier New" panose="02070309020205020404" pitchFamily="49" charset="0"/>
              <a:buChar char="o"/>
            </a:pPr>
            <a:r>
              <a:rPr lang="en-US" sz="1800" dirty="0">
                <a:solidFill>
                  <a:schemeClr val="tx1"/>
                </a:solidFill>
              </a:rPr>
              <a:t>In rare cases, patients can manifest with clinical features of hyperthyroidism (∼ 1% of follicular adenomas develop into toxic adenomas). </a:t>
            </a:r>
            <a:endParaRPr sz="18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F6E6E8-3551-764D-8578-950DFB352428}"/>
              </a:ext>
            </a:extLst>
          </p:cNvPr>
          <p:cNvSpPr>
            <a:spLocks noGrp="1"/>
          </p:cNvSpPr>
          <p:nvPr>
            <p:ph type="body" idx="1"/>
          </p:nvPr>
        </p:nvSpPr>
        <p:spPr>
          <a:xfrm>
            <a:off x="0" y="1144200"/>
            <a:ext cx="8001600" cy="3999300"/>
          </a:xfrm>
        </p:spPr>
        <p:txBody>
          <a:bodyPr/>
          <a:lstStyle/>
          <a:p>
            <a:r>
              <a:rPr lang="en-US" b="0" i="0" strike="noStrike" dirty="0">
                <a:solidFill>
                  <a:schemeClr val="tx1"/>
                </a:solidFill>
                <a:effectLst/>
                <a:latin typeface="Lato"/>
              </a:rPr>
              <a:t>The thyroid gland  is a butterfly-shaped endocrine gland located inferior to the </a:t>
            </a:r>
            <a:r>
              <a:rPr lang="en-US" dirty="0">
                <a:solidFill>
                  <a:schemeClr val="tx1"/>
                </a:solidFill>
                <a:latin typeface="Lato"/>
              </a:rPr>
              <a:t>larynx </a:t>
            </a:r>
            <a:r>
              <a:rPr lang="en-US" b="0" i="0" strike="noStrike" dirty="0">
                <a:solidFill>
                  <a:schemeClr val="tx1"/>
                </a:solidFill>
                <a:effectLst/>
                <a:latin typeface="Lato"/>
              </a:rPr>
              <a:t>and anterior to the trachea .</a:t>
            </a:r>
            <a:endParaRPr lang="en-US" b="0" i="0" u="none" strike="noStrike" dirty="0">
              <a:solidFill>
                <a:srgbClr val="1A1C1C"/>
              </a:solidFill>
              <a:effectLst/>
              <a:latin typeface="Lato"/>
            </a:endParaRPr>
          </a:p>
          <a:p>
            <a:endParaRPr lang="en-US" dirty="0">
              <a:solidFill>
                <a:srgbClr val="1A1C1C"/>
              </a:solidFill>
              <a:latin typeface="Lato"/>
            </a:endParaRPr>
          </a:p>
          <a:p>
            <a:r>
              <a:rPr lang="en-US" dirty="0">
                <a:solidFill>
                  <a:schemeClr val="tx1"/>
                </a:solidFill>
                <a:latin typeface="Lato"/>
              </a:rPr>
              <a:t>The thyroid gland is made up of a left lobe and a right lobe connected by an isthmus</a:t>
            </a:r>
          </a:p>
          <a:p>
            <a:r>
              <a:rPr lang="en-US" dirty="0">
                <a:solidFill>
                  <a:schemeClr val="tx1"/>
                </a:solidFill>
                <a:latin typeface="Lato"/>
              </a:rPr>
              <a:t>An ascending pyramidal lobe  is present in ∼ 50% of the population.</a:t>
            </a:r>
          </a:p>
          <a:p>
            <a:r>
              <a:rPr lang="en-US" dirty="0">
                <a:solidFill>
                  <a:schemeClr val="tx1"/>
                </a:solidFill>
                <a:latin typeface="Lato"/>
              </a:rPr>
              <a:t>The thyroid gland  is encapsulated by: </a:t>
            </a:r>
          </a:p>
          <a:p>
            <a:pPr lvl="1">
              <a:buFont typeface="Wingdings" pitchFamily="2" charset="2"/>
              <a:buChar char="q"/>
            </a:pPr>
            <a:r>
              <a:rPr lang="en-US" sz="1200" b="1" dirty="0" err="1">
                <a:solidFill>
                  <a:schemeClr val="tx1"/>
                </a:solidFill>
                <a:latin typeface="Lato"/>
              </a:rPr>
              <a:t>Pretracheal</a:t>
            </a:r>
            <a:r>
              <a:rPr lang="en-US" sz="1200" b="1" dirty="0">
                <a:solidFill>
                  <a:schemeClr val="tx1"/>
                </a:solidFill>
                <a:latin typeface="Lato"/>
              </a:rPr>
              <a:t> fascia  (false/surgical capsule)</a:t>
            </a:r>
          </a:p>
          <a:p>
            <a:pPr lvl="1">
              <a:buFont typeface="Wingdings" pitchFamily="2" charset="2"/>
              <a:buChar char="q"/>
            </a:pPr>
            <a:r>
              <a:rPr lang="en-US" sz="1200" b="1" dirty="0">
                <a:solidFill>
                  <a:schemeClr val="tx1"/>
                </a:solidFill>
                <a:latin typeface="Lato"/>
              </a:rPr>
              <a:t> internal capsule (true capsule):</a:t>
            </a:r>
          </a:p>
          <a:p>
            <a:pPr lvl="1">
              <a:buFont typeface="Wingdings" panose="05000000000000000000" pitchFamily="2" charset="2"/>
              <a:buChar char="§"/>
            </a:pPr>
            <a:r>
              <a:rPr lang="en-US" sz="1200" dirty="0">
                <a:solidFill>
                  <a:schemeClr val="tx1"/>
                </a:solidFill>
                <a:latin typeface="Lato"/>
              </a:rPr>
              <a:t>Inner  connective tissue covering that cannot be </a:t>
            </a:r>
            <a:br>
              <a:rPr lang="en-US" sz="1200" dirty="0">
                <a:solidFill>
                  <a:schemeClr val="tx1"/>
                </a:solidFill>
                <a:latin typeface="Lato"/>
              </a:rPr>
            </a:br>
            <a:r>
              <a:rPr lang="en-US" sz="1200" dirty="0">
                <a:solidFill>
                  <a:schemeClr val="tx1"/>
                </a:solidFill>
                <a:latin typeface="Lato"/>
              </a:rPr>
              <a:t>separated from the gland</a:t>
            </a:r>
          </a:p>
          <a:p>
            <a:pPr lvl="1">
              <a:buFont typeface="Wingdings" panose="05000000000000000000" pitchFamily="2" charset="2"/>
              <a:buChar char="§"/>
            </a:pPr>
            <a:r>
              <a:rPr lang="en-US" sz="1200" dirty="0">
                <a:solidFill>
                  <a:schemeClr val="tx1"/>
                </a:solidFill>
                <a:latin typeface="Lato"/>
              </a:rPr>
              <a:t>Forms </a:t>
            </a:r>
            <a:r>
              <a:rPr lang="en-US" sz="1200" dirty="0" err="1">
                <a:solidFill>
                  <a:schemeClr val="tx1"/>
                </a:solidFill>
                <a:latin typeface="Lato"/>
              </a:rPr>
              <a:t>septae</a:t>
            </a:r>
            <a:r>
              <a:rPr lang="en-US" sz="1200" dirty="0">
                <a:solidFill>
                  <a:schemeClr val="tx1"/>
                </a:solidFill>
                <a:latin typeface="Lato"/>
              </a:rPr>
              <a:t>, dividing the gland into lobes and lobules</a:t>
            </a:r>
          </a:p>
          <a:p>
            <a:pPr lvl="1">
              <a:buFont typeface="Wingdings" panose="05000000000000000000" pitchFamily="2" charset="2"/>
              <a:buChar char="v"/>
            </a:pPr>
            <a:r>
              <a:rPr lang="en-US" sz="1200" b="1" dirty="0">
                <a:solidFill>
                  <a:schemeClr val="tx1"/>
                </a:solidFill>
                <a:latin typeface="Lato"/>
              </a:rPr>
              <a:t>ANOMALIES  of thyroid development </a:t>
            </a:r>
            <a:br>
              <a:rPr lang="en-US" sz="1200" b="1" dirty="0">
                <a:solidFill>
                  <a:schemeClr val="tx1"/>
                </a:solidFill>
                <a:latin typeface="Lato"/>
              </a:rPr>
            </a:br>
            <a:r>
              <a:rPr lang="en-US" sz="1200" dirty="0" err="1">
                <a:solidFill>
                  <a:schemeClr val="tx1"/>
                </a:solidFill>
                <a:latin typeface="Lato"/>
              </a:rPr>
              <a:t>Tyhroglossal</a:t>
            </a:r>
            <a:r>
              <a:rPr lang="en-US" sz="1200" dirty="0">
                <a:solidFill>
                  <a:schemeClr val="tx1"/>
                </a:solidFill>
                <a:latin typeface="Lato"/>
              </a:rPr>
              <a:t> cysts can also arise from thyroglossal duct , they often occur at the level of hyoid bone and characteristically move upwards on tongue protrusion (move upward)</a:t>
            </a:r>
            <a:br>
              <a:rPr lang="en-US" sz="1200" dirty="0">
                <a:solidFill>
                  <a:schemeClr val="tx1"/>
                </a:solidFill>
                <a:latin typeface="Lato"/>
              </a:rPr>
            </a:br>
            <a:br>
              <a:rPr lang="en-US" sz="1200" dirty="0">
                <a:solidFill>
                  <a:schemeClr val="tx1"/>
                </a:solidFill>
                <a:latin typeface="Lato"/>
              </a:rPr>
            </a:br>
            <a:r>
              <a:rPr lang="en-US" sz="1200" dirty="0">
                <a:solidFill>
                  <a:schemeClr val="tx1"/>
                </a:solidFill>
                <a:latin typeface="Lato"/>
              </a:rPr>
              <a:t> </a:t>
            </a:r>
            <a:endParaRPr lang="en-JO" dirty="0"/>
          </a:p>
        </p:txBody>
      </p:sp>
      <p:sp>
        <p:nvSpPr>
          <p:cNvPr id="3" name="Title 2">
            <a:extLst>
              <a:ext uri="{FF2B5EF4-FFF2-40B4-BE49-F238E27FC236}">
                <a16:creationId xmlns:a16="http://schemas.microsoft.com/office/drawing/2014/main" id="{F9A0DD50-348E-4144-A9E6-B18829A1E74F}"/>
              </a:ext>
            </a:extLst>
          </p:cNvPr>
          <p:cNvSpPr>
            <a:spLocks noGrp="1"/>
          </p:cNvSpPr>
          <p:nvPr>
            <p:ph type="title"/>
          </p:nvPr>
        </p:nvSpPr>
        <p:spPr/>
        <p:txBody>
          <a:bodyPr/>
          <a:lstStyle/>
          <a:p>
            <a:r>
              <a:rPr lang="en-US" dirty="0"/>
              <a:t>GROSS ANATOMY</a:t>
            </a:r>
            <a:endParaRPr lang="en-JO" dirty="0"/>
          </a:p>
        </p:txBody>
      </p:sp>
      <p:pic>
        <p:nvPicPr>
          <p:cNvPr id="4" name="Picture 4">
            <a:extLst>
              <a:ext uri="{FF2B5EF4-FFF2-40B4-BE49-F238E27FC236}">
                <a16:creationId xmlns:a16="http://schemas.microsoft.com/office/drawing/2014/main" id="{F5B23CCE-A2B2-714D-962A-7FAA65154506}"/>
              </a:ext>
            </a:extLst>
          </p:cNvPr>
          <p:cNvPicPr>
            <a:picLocks noChangeAspect="1"/>
          </p:cNvPicPr>
          <p:nvPr/>
        </p:nvPicPr>
        <p:blipFill>
          <a:blip r:embed="rId2"/>
          <a:stretch>
            <a:fillRect/>
          </a:stretch>
        </p:blipFill>
        <p:spPr>
          <a:xfrm>
            <a:off x="4686302" y="2288400"/>
            <a:ext cx="1908666" cy="1588941"/>
          </a:xfrm>
          <a:prstGeom prst="rect">
            <a:avLst/>
          </a:prstGeom>
        </p:spPr>
      </p:pic>
      <p:pic>
        <p:nvPicPr>
          <p:cNvPr id="6" name="صورة 5">
            <a:extLst>
              <a:ext uri="{FF2B5EF4-FFF2-40B4-BE49-F238E27FC236}">
                <a16:creationId xmlns:a16="http://schemas.microsoft.com/office/drawing/2014/main" id="{D2EFB528-FDEF-4BAE-AFBE-4DDFBDCCF092}"/>
              </a:ext>
            </a:extLst>
          </p:cNvPr>
          <p:cNvPicPr>
            <a:picLocks noChangeAspect="1"/>
          </p:cNvPicPr>
          <p:nvPr/>
        </p:nvPicPr>
        <p:blipFill>
          <a:blip r:embed="rId3"/>
          <a:stretch>
            <a:fillRect/>
          </a:stretch>
        </p:blipFill>
        <p:spPr>
          <a:xfrm>
            <a:off x="6747368" y="2288400"/>
            <a:ext cx="2208863" cy="1880926"/>
          </a:xfrm>
          <a:prstGeom prst="rect">
            <a:avLst/>
          </a:prstGeom>
        </p:spPr>
      </p:pic>
    </p:spTree>
    <p:extLst>
      <p:ext uri="{BB962C8B-B14F-4D97-AF65-F5344CB8AC3E}">
        <p14:creationId xmlns:p14="http://schemas.microsoft.com/office/powerpoint/2010/main" val="1038636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5802-EB66-D24A-8DBD-D82EB25699EE}"/>
              </a:ext>
            </a:extLst>
          </p:cNvPr>
          <p:cNvSpPr>
            <a:spLocks noGrp="1"/>
          </p:cNvSpPr>
          <p:nvPr>
            <p:ph type="title"/>
          </p:nvPr>
        </p:nvSpPr>
        <p:spPr>
          <a:noFill/>
        </p:spPr>
        <p:txBody>
          <a:bodyPr>
            <a:normAutofit fontScale="90000"/>
          </a:bodyPr>
          <a:lstStyle/>
          <a:p>
            <a:r>
              <a:rPr lang="en-US" sz="3200" b="1" dirty="0">
                <a:solidFill>
                  <a:schemeClr val="tx1"/>
                </a:solidFill>
              </a:rPr>
              <a:t>Diagnostics</a:t>
            </a:r>
            <a:r>
              <a:rPr lang="en-US" sz="3200" dirty="0">
                <a:solidFill>
                  <a:schemeClr val="lt1"/>
                </a:solidFill>
              </a:rPr>
              <a:t> </a:t>
            </a:r>
            <a:br>
              <a:rPr lang="en-US" sz="3200" dirty="0">
                <a:solidFill>
                  <a:schemeClr val="lt1"/>
                </a:solidFill>
              </a:rPr>
            </a:br>
            <a:endParaRPr lang="en-JO" dirty="0"/>
          </a:p>
        </p:txBody>
      </p:sp>
      <p:sp>
        <p:nvSpPr>
          <p:cNvPr id="4" name="Google Shape;556;p35">
            <a:extLst>
              <a:ext uri="{FF2B5EF4-FFF2-40B4-BE49-F238E27FC236}">
                <a16:creationId xmlns:a16="http://schemas.microsoft.com/office/drawing/2014/main" id="{D4A18158-26A6-574C-B401-94C6EF4FAD8F}"/>
              </a:ext>
            </a:extLst>
          </p:cNvPr>
          <p:cNvSpPr txBox="1">
            <a:spLocks/>
          </p:cNvSpPr>
          <p:nvPr/>
        </p:nvSpPr>
        <p:spPr>
          <a:xfrm>
            <a:off x="174625" y="1349376"/>
            <a:ext cx="8778875" cy="3683000"/>
          </a:xfrm>
          <a:prstGeom prst="rect">
            <a:avLst/>
          </a:prstGeom>
          <a:noFill/>
          <a:ln>
            <a:noFill/>
          </a:ln>
        </p:spPr>
        <p:txBody>
          <a:bodyPr spcFirstLastPara="1" wrap="square" lIns="182875" tIns="182875" rIns="182875" bIns="18287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1pPr>
            <a:lvl2pPr marL="914400" marR="0" lvl="1"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2pPr>
            <a:lvl3pPr marL="1371600" marR="0" lvl="2"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3pPr>
            <a:lvl4pPr marL="1828800" marR="0" lvl="3"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4pPr>
            <a:lvl5pPr marL="2286000" marR="0" lvl="4"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5pPr>
            <a:lvl6pPr marL="2743200" marR="0" lvl="5"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6pPr>
            <a:lvl7pPr marL="3200400" marR="0" lvl="6"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7pPr>
            <a:lvl8pPr marL="3657600" marR="0" lvl="7" indent="-317500" algn="l" rtl="0">
              <a:lnSpc>
                <a:spcPct val="100000"/>
              </a:lnSpc>
              <a:spcBef>
                <a:spcPts val="1600"/>
              </a:spcBef>
              <a:spcAft>
                <a:spcPts val="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accent5"/>
              </a:buClr>
              <a:buSzPts val="1400"/>
              <a:buFont typeface="Nunito"/>
              <a:buChar char="■"/>
              <a:defRPr sz="1400" b="0" i="0" u="none" strike="noStrike" cap="none">
                <a:solidFill>
                  <a:schemeClr val="accent5"/>
                </a:solidFill>
                <a:latin typeface="Nunito"/>
                <a:ea typeface="Nunito"/>
                <a:cs typeface="Nunito"/>
                <a:sym typeface="Nunito"/>
              </a:defRPr>
            </a:lvl9pPr>
          </a:lstStyle>
          <a:p>
            <a:pPr marL="0" indent="0">
              <a:buFont typeface="Nunito"/>
              <a:buNone/>
            </a:pPr>
            <a:r>
              <a:rPr lang="en-US" sz="1600" dirty="0">
                <a:solidFill>
                  <a:schemeClr val="tx1"/>
                </a:solidFill>
              </a:rPr>
              <a:t>Follicular adenoma is a histopathological diagnosis. Cytology (FNAC) alone cannot distinguish between adenoma and carcinoma. </a:t>
            </a:r>
          </a:p>
          <a:p>
            <a:pPr marL="0" indent="0">
              <a:buFont typeface="Nunito"/>
              <a:buNone/>
            </a:pPr>
            <a:endParaRPr lang="en-US" sz="1600" dirty="0">
              <a:solidFill>
                <a:schemeClr val="tx1"/>
              </a:solidFill>
            </a:endParaRPr>
          </a:p>
          <a:p>
            <a:pPr marL="285750" indent="-285750">
              <a:buFont typeface="Wingdings" pitchFamily="2" charset="2"/>
              <a:buChar char="q"/>
            </a:pPr>
            <a:r>
              <a:rPr lang="en-US" sz="1600" b="1" dirty="0">
                <a:solidFill>
                  <a:schemeClr val="tx1"/>
                </a:solidFill>
              </a:rPr>
              <a:t>Thyroid function tests:</a:t>
            </a:r>
            <a:r>
              <a:rPr lang="en-US" sz="1600" dirty="0">
                <a:solidFill>
                  <a:schemeClr val="tx1"/>
                </a:solidFill>
              </a:rPr>
              <a:t> TSH is typically normal.</a:t>
            </a:r>
          </a:p>
          <a:p>
            <a:pPr marL="285750" indent="-285750">
              <a:buFont typeface="Wingdings" pitchFamily="2" charset="2"/>
              <a:buChar char="q"/>
            </a:pPr>
            <a:r>
              <a:rPr lang="en-US" sz="1600" b="1" dirty="0">
                <a:solidFill>
                  <a:schemeClr val="tx1"/>
                </a:solidFill>
              </a:rPr>
              <a:t>Thyroid ultrasound:</a:t>
            </a:r>
            <a:r>
              <a:rPr lang="en-US" sz="1600" dirty="0">
                <a:solidFill>
                  <a:schemeClr val="tx1"/>
                </a:solidFill>
              </a:rPr>
              <a:t> may show sonographic signs of malignancy or appear benign</a:t>
            </a:r>
          </a:p>
          <a:p>
            <a:pPr marL="0" indent="0">
              <a:buFont typeface="Nunito"/>
              <a:buNone/>
            </a:pPr>
            <a:r>
              <a:rPr lang="en-US" sz="1600" b="1" dirty="0">
                <a:solidFill>
                  <a:schemeClr val="tx1"/>
                </a:solidFill>
              </a:rPr>
              <a:t>FNAC:</a:t>
            </a:r>
            <a:r>
              <a:rPr lang="en-US" sz="1600" dirty="0">
                <a:solidFill>
                  <a:schemeClr val="tx1"/>
                </a:solidFill>
              </a:rPr>
              <a:t> follicular neoplasm or follicular lesion of undetermined significance; cannot distinguish between follicular adenoma and carcinoma </a:t>
            </a:r>
          </a:p>
          <a:p>
            <a:pPr marL="285750" indent="-285750">
              <a:buFont typeface="Wingdings" pitchFamily="2" charset="2"/>
              <a:buChar char="q"/>
            </a:pPr>
            <a:r>
              <a:rPr lang="en-US" sz="1600" b="1" dirty="0">
                <a:solidFill>
                  <a:schemeClr val="tx1"/>
                </a:solidFill>
              </a:rPr>
              <a:t>Confirmatory test :</a:t>
            </a:r>
          </a:p>
          <a:p>
            <a:pPr marL="285750" indent="-285750">
              <a:buFont typeface="Wingdings" pitchFamily="2" charset="2"/>
              <a:buChar char="Ø"/>
            </a:pPr>
            <a:r>
              <a:rPr lang="en-US" sz="1600" dirty="0">
                <a:solidFill>
                  <a:schemeClr val="tx1"/>
                </a:solidFill>
              </a:rPr>
              <a:t>Surgical excision (e.g., </a:t>
            </a:r>
            <a:r>
              <a:rPr lang="en-US" sz="1600" b="1" dirty="0">
                <a:solidFill>
                  <a:schemeClr val="tx1"/>
                </a:solidFill>
              </a:rPr>
              <a:t>hemithyroidectomy</a:t>
            </a:r>
            <a:r>
              <a:rPr lang="en-US" sz="1600" dirty="0">
                <a:solidFill>
                  <a:schemeClr val="tx1"/>
                </a:solidFill>
              </a:rPr>
              <a:t>) with histologic analysis </a:t>
            </a:r>
          </a:p>
          <a:p>
            <a:pPr marL="285750" indent="-285750">
              <a:buFont typeface="Wingdings" pitchFamily="2" charset="2"/>
              <a:buChar char="Ø"/>
            </a:pPr>
            <a:r>
              <a:rPr lang="en-US" sz="1600" dirty="0">
                <a:solidFill>
                  <a:schemeClr val="tx1"/>
                </a:solidFill>
              </a:rPr>
              <a:t> Findings: normal follicular structure with no tumor invasion into the surrounding tissues (e.g., capsule, blood vessels).</a:t>
            </a:r>
          </a:p>
        </p:txBody>
      </p:sp>
    </p:spTree>
    <p:extLst>
      <p:ext uri="{BB962C8B-B14F-4D97-AF65-F5344CB8AC3E}">
        <p14:creationId xmlns:p14="http://schemas.microsoft.com/office/powerpoint/2010/main" val="189097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1162-8D6E-E645-B603-3780BEB1E367}"/>
              </a:ext>
            </a:extLst>
          </p:cNvPr>
          <p:cNvSpPr>
            <a:spLocks noGrp="1"/>
          </p:cNvSpPr>
          <p:nvPr>
            <p:ph type="title"/>
          </p:nvPr>
        </p:nvSpPr>
        <p:spPr>
          <a:xfrm>
            <a:off x="426787" y="629295"/>
            <a:ext cx="6619244" cy="528066"/>
          </a:xfrm>
          <a:noFill/>
        </p:spPr>
        <p:txBody>
          <a:bodyPr/>
          <a:lstStyle/>
          <a:p>
            <a:r>
              <a:rPr lang="en-US" sz="3200" dirty="0">
                <a:solidFill>
                  <a:schemeClr val="tx1"/>
                </a:solidFill>
              </a:rPr>
              <a:t>Thyroid follicular adenoma</a:t>
            </a:r>
            <a:endParaRPr lang="en-JO" dirty="0">
              <a:solidFill>
                <a:schemeClr val="tx1"/>
              </a:solidFill>
            </a:endParaRPr>
          </a:p>
        </p:txBody>
      </p:sp>
      <p:pic>
        <p:nvPicPr>
          <p:cNvPr id="3" name="Picture 3">
            <a:extLst>
              <a:ext uri="{FF2B5EF4-FFF2-40B4-BE49-F238E27FC236}">
                <a16:creationId xmlns:a16="http://schemas.microsoft.com/office/drawing/2014/main" id="{82204234-4401-DD4E-A432-E7B62A1114EA}"/>
              </a:ext>
            </a:extLst>
          </p:cNvPr>
          <p:cNvPicPr>
            <a:picLocks noChangeAspect="1"/>
          </p:cNvPicPr>
          <p:nvPr/>
        </p:nvPicPr>
        <p:blipFill rotWithShape="1">
          <a:blip r:embed="rId2"/>
          <a:srcRect t="41406" b="30439"/>
          <a:stretch/>
        </p:blipFill>
        <p:spPr>
          <a:xfrm>
            <a:off x="127000" y="1321357"/>
            <a:ext cx="5413375" cy="3621087"/>
          </a:xfrm>
          <a:prstGeom prst="rect">
            <a:avLst/>
          </a:prstGeom>
        </p:spPr>
      </p:pic>
      <p:sp>
        <p:nvSpPr>
          <p:cNvPr id="5" name="TextBox 4">
            <a:extLst>
              <a:ext uri="{FF2B5EF4-FFF2-40B4-BE49-F238E27FC236}">
                <a16:creationId xmlns:a16="http://schemas.microsoft.com/office/drawing/2014/main" id="{D18BC1F3-20A0-BC46-8869-B2907AD2847D}"/>
              </a:ext>
            </a:extLst>
          </p:cNvPr>
          <p:cNvSpPr txBox="1"/>
          <p:nvPr/>
        </p:nvSpPr>
        <p:spPr>
          <a:xfrm>
            <a:off x="5540375" y="1649349"/>
            <a:ext cx="3508374" cy="501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chemeClr val="accent5"/>
              </a:buClr>
              <a:buSzPts val="1400"/>
              <a:buFont typeface="Wingdings" pitchFamily="2" charset="2"/>
              <a:buChar char="§"/>
              <a:defRPr sz="2000" b="1">
                <a:solidFill>
                  <a:schemeClr val="accent5"/>
                </a:solidFill>
                <a:latin typeface="Nunito"/>
                <a:ea typeface="Nunito"/>
                <a:cs typeface="Nunito"/>
                <a:sym typeface="Nunito"/>
              </a:defRPr>
            </a:lvl1pPr>
            <a:lvl2pPr marL="914400" indent="-317500" algn="ctr">
              <a:buClr>
                <a:schemeClr val="accent5"/>
              </a:buClr>
              <a:buSzPts val="2100"/>
              <a:buFont typeface="Nunito"/>
              <a:buNone/>
              <a:defRPr sz="2100">
                <a:solidFill>
                  <a:schemeClr val="accent5"/>
                </a:solidFill>
                <a:latin typeface="Nunito"/>
                <a:ea typeface="Nunito"/>
                <a:cs typeface="Nunito"/>
                <a:sym typeface="Nunito"/>
              </a:defRPr>
            </a:lvl2pPr>
            <a:lvl3pPr marL="1371600" indent="-317500" algn="ctr">
              <a:buClr>
                <a:schemeClr val="accent5"/>
              </a:buClr>
              <a:buSzPts val="2100"/>
              <a:buFont typeface="Nunito"/>
              <a:buNone/>
              <a:defRPr sz="2100">
                <a:solidFill>
                  <a:schemeClr val="accent5"/>
                </a:solidFill>
                <a:latin typeface="Nunito"/>
                <a:ea typeface="Nunito"/>
                <a:cs typeface="Nunito"/>
                <a:sym typeface="Nunito"/>
              </a:defRPr>
            </a:lvl3pPr>
            <a:lvl4pPr marL="1828800" indent="-317500" algn="ctr">
              <a:buClr>
                <a:schemeClr val="accent5"/>
              </a:buClr>
              <a:buSzPts val="2100"/>
              <a:buFont typeface="Nunito"/>
              <a:buNone/>
              <a:defRPr sz="2100">
                <a:solidFill>
                  <a:schemeClr val="accent5"/>
                </a:solidFill>
                <a:latin typeface="Nunito"/>
                <a:ea typeface="Nunito"/>
                <a:cs typeface="Nunito"/>
                <a:sym typeface="Nunito"/>
              </a:defRPr>
            </a:lvl4pPr>
            <a:lvl5pPr marL="2286000" indent="-317500" algn="ctr">
              <a:buClr>
                <a:schemeClr val="accent5"/>
              </a:buClr>
              <a:buSzPts val="2100"/>
              <a:buFont typeface="Nunito"/>
              <a:buNone/>
              <a:defRPr sz="2100">
                <a:solidFill>
                  <a:schemeClr val="accent5"/>
                </a:solidFill>
                <a:latin typeface="Nunito"/>
                <a:ea typeface="Nunito"/>
                <a:cs typeface="Nunito"/>
                <a:sym typeface="Nunito"/>
              </a:defRPr>
            </a:lvl5pPr>
            <a:lvl6pPr marL="2743200" indent="-317500" algn="ctr">
              <a:buClr>
                <a:schemeClr val="accent5"/>
              </a:buClr>
              <a:buSzPts val="2100"/>
              <a:buFont typeface="Nunito"/>
              <a:buNone/>
              <a:defRPr sz="2100">
                <a:solidFill>
                  <a:schemeClr val="accent5"/>
                </a:solidFill>
                <a:latin typeface="Nunito"/>
                <a:ea typeface="Nunito"/>
                <a:cs typeface="Nunito"/>
                <a:sym typeface="Nunito"/>
              </a:defRPr>
            </a:lvl6pPr>
            <a:lvl7pPr marL="3200400" indent="-317500" algn="ctr">
              <a:buClr>
                <a:schemeClr val="accent5"/>
              </a:buClr>
              <a:buSzPts val="2100"/>
              <a:buFont typeface="Nunito"/>
              <a:buNone/>
              <a:defRPr sz="2100">
                <a:solidFill>
                  <a:schemeClr val="accent5"/>
                </a:solidFill>
                <a:latin typeface="Nunito"/>
                <a:ea typeface="Nunito"/>
                <a:cs typeface="Nunito"/>
                <a:sym typeface="Nunito"/>
              </a:defRPr>
            </a:lvl7pPr>
            <a:lvl8pPr marL="3657600" indent="-317500" algn="ctr">
              <a:buClr>
                <a:schemeClr val="accent5"/>
              </a:buClr>
              <a:buSzPts val="2100"/>
              <a:buFont typeface="Nunito"/>
              <a:buNone/>
              <a:defRPr sz="2100">
                <a:solidFill>
                  <a:schemeClr val="accent5"/>
                </a:solidFill>
                <a:latin typeface="Nunito"/>
                <a:ea typeface="Nunito"/>
                <a:cs typeface="Nunito"/>
                <a:sym typeface="Nunito"/>
              </a:defRPr>
            </a:lvl8pPr>
            <a:lvl9pPr marL="4114800" indent="-317500" algn="ctr">
              <a:buClr>
                <a:schemeClr val="accent5"/>
              </a:buClr>
              <a:buSzPts val="2100"/>
              <a:buFont typeface="Nunito"/>
              <a:buNone/>
              <a:defRPr sz="2100">
                <a:solidFill>
                  <a:schemeClr val="accent5"/>
                </a:solidFill>
                <a:latin typeface="Nunito"/>
                <a:ea typeface="Nunito"/>
                <a:cs typeface="Nunito"/>
                <a:sym typeface="Nunito"/>
              </a:defRPr>
            </a:lvl9pPr>
          </a:lstStyle>
          <a:p>
            <a:pPr marL="139700" indent="0">
              <a:buNone/>
            </a:pPr>
            <a:r>
              <a:rPr lang="en-US" sz="1400" dirty="0"/>
              <a:t>Photomicrograph of thyroid tissue (H&amp;E stain; high magnification)</a:t>
            </a:r>
          </a:p>
          <a:p>
            <a:pPr marL="139700" indent="0">
              <a:buNone/>
            </a:pPr>
            <a:endParaRPr lang="en-US" sz="1400" dirty="0"/>
          </a:p>
          <a:p>
            <a:pPr marL="139700" indent="0">
              <a:buNone/>
            </a:pPr>
            <a:r>
              <a:rPr lang="en-US" sz="1400" dirty="0"/>
              <a:t>The closely packed follicular cells (examples indicated by green overlay) appear normal with round, uniform nuclei and dense chromatin patterns. Significant hyperplasia of follicular cells has resulted in a loss of the healthy follicular architecture, but neither capsular nor vascular invasion is visible.</a:t>
            </a:r>
          </a:p>
          <a:p>
            <a:pPr marL="139700" indent="0">
              <a:buNone/>
            </a:pPr>
            <a:endParaRPr lang="en-US" sz="1400" dirty="0"/>
          </a:p>
          <a:p>
            <a:pPr marL="139700" indent="0">
              <a:buNone/>
            </a:pPr>
            <a:r>
              <a:rPr lang="en-US" sz="1400" dirty="0"/>
              <a:t>These findings are suggestive of follicular adenoma of the thyroid.</a:t>
            </a:r>
            <a:endParaRPr lang="en-JO" sz="1400" dirty="0"/>
          </a:p>
        </p:txBody>
      </p:sp>
    </p:spTree>
    <p:extLst>
      <p:ext uri="{BB962C8B-B14F-4D97-AF65-F5344CB8AC3E}">
        <p14:creationId xmlns:p14="http://schemas.microsoft.com/office/powerpoint/2010/main" val="215259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484A-B64E-A646-9CF7-847C37B7510A}"/>
              </a:ext>
            </a:extLst>
          </p:cNvPr>
          <p:cNvSpPr>
            <a:spLocks noGrp="1"/>
          </p:cNvSpPr>
          <p:nvPr>
            <p:ph type="title"/>
          </p:nvPr>
        </p:nvSpPr>
        <p:spPr>
          <a:xfrm>
            <a:off x="277701" y="616134"/>
            <a:ext cx="6619244" cy="528066"/>
          </a:xfrm>
          <a:noFill/>
        </p:spPr>
        <p:txBody>
          <a:bodyPr/>
          <a:lstStyle/>
          <a:p>
            <a:r>
              <a:rPr lang="en-US" b="1" dirty="0">
                <a:solidFill>
                  <a:schemeClr val="tx1"/>
                </a:solidFill>
              </a:rPr>
              <a:t>TOXIC ADENOMA </a:t>
            </a:r>
            <a:endParaRPr lang="en-JO" b="1" dirty="0">
              <a:solidFill>
                <a:schemeClr val="tx1"/>
              </a:solidFill>
            </a:endParaRPr>
          </a:p>
        </p:txBody>
      </p:sp>
      <p:sp>
        <p:nvSpPr>
          <p:cNvPr id="4" name="TextBox 3">
            <a:extLst>
              <a:ext uri="{FF2B5EF4-FFF2-40B4-BE49-F238E27FC236}">
                <a16:creationId xmlns:a16="http://schemas.microsoft.com/office/drawing/2014/main" id="{881C4D00-E3A4-D54D-9D17-AD4A25380A9E}"/>
              </a:ext>
            </a:extLst>
          </p:cNvPr>
          <p:cNvSpPr txBox="1"/>
          <p:nvPr/>
        </p:nvSpPr>
        <p:spPr>
          <a:xfrm>
            <a:off x="0" y="1672266"/>
            <a:ext cx="9144000" cy="3108543"/>
          </a:xfrm>
          <a:prstGeom prst="rect">
            <a:avLst/>
          </a:prstGeom>
        </p:spPr>
        <p:txBody>
          <a:bodyPr wrap="square">
            <a:spAutoFit/>
          </a:bodyPr>
          <a:lstStyle/>
          <a:p>
            <a:r>
              <a:rPr lang="en-US" dirty="0">
                <a:solidFill>
                  <a:schemeClr val="tx1"/>
                </a:solidFill>
                <a:latin typeface="Nunito"/>
                <a:sym typeface="Nunito"/>
              </a:rPr>
              <a:t>A nodule that is functioning by its own and lost the regulation by TSH ”hot nodule”  as a nodular region of the thyroid gland that takes up large amounts of radioactive iodine relative to the rest of the thyroid gland, hence it is visualized as a "hot spot" on the thyroid scan. </a:t>
            </a:r>
          </a:p>
          <a:p>
            <a:r>
              <a:rPr lang="en-US" dirty="0">
                <a:solidFill>
                  <a:schemeClr val="tx1"/>
                </a:solidFill>
                <a:latin typeface="Nunito"/>
                <a:sym typeface="Nunito"/>
              </a:rPr>
              <a:t>Pathology:</a:t>
            </a:r>
          </a:p>
          <a:p>
            <a:pPr marL="742950" lvl="1" indent="-285750">
              <a:buFont typeface="Arial" panose="020B0604020202020204" pitchFamily="34" charset="0"/>
              <a:buChar char="•"/>
            </a:pPr>
            <a:r>
              <a:rPr lang="en-US" dirty="0">
                <a:solidFill>
                  <a:schemeClr val="tx1"/>
                </a:solidFill>
                <a:highlight>
                  <a:srgbClr val="FFFF00"/>
                </a:highlight>
                <a:latin typeface="Nunito"/>
                <a:sym typeface="Nunito"/>
              </a:rPr>
              <a:t>Hyperplasia of the acini with high columnar epithelium</a:t>
            </a:r>
          </a:p>
          <a:p>
            <a:r>
              <a:rPr lang="en-US" b="1" dirty="0">
                <a:solidFill>
                  <a:schemeClr val="tx1"/>
                </a:solidFill>
                <a:latin typeface="Nunito"/>
                <a:sym typeface="Nunito"/>
              </a:rPr>
              <a:t>History</a:t>
            </a:r>
            <a:r>
              <a:rPr lang="en-US" dirty="0">
                <a:solidFill>
                  <a:schemeClr val="tx1"/>
                </a:solidFill>
                <a:latin typeface="Nunito"/>
                <a:sym typeface="Nunito"/>
              </a:rPr>
              <a:t>:</a:t>
            </a:r>
          </a:p>
          <a:p>
            <a:pPr marL="742950" lvl="1" indent="-285750">
              <a:buFont typeface="Arial" panose="020B0604020202020204" pitchFamily="34" charset="0"/>
              <a:buChar char="•"/>
            </a:pPr>
            <a:r>
              <a:rPr lang="en-US" dirty="0">
                <a:solidFill>
                  <a:schemeClr val="tx1"/>
                </a:solidFill>
                <a:latin typeface="Nunito"/>
                <a:sym typeface="Nunito"/>
              </a:rPr>
              <a:t>Hyperthyroid symptoms</a:t>
            </a:r>
          </a:p>
          <a:p>
            <a:r>
              <a:rPr lang="en-US" b="1" dirty="0">
                <a:solidFill>
                  <a:schemeClr val="tx1"/>
                </a:solidFill>
                <a:latin typeface="Nunito"/>
                <a:sym typeface="Nunito"/>
              </a:rPr>
              <a:t>Physical examination</a:t>
            </a:r>
            <a:r>
              <a:rPr lang="en-US" dirty="0">
                <a:solidFill>
                  <a:schemeClr val="tx1"/>
                </a:solidFill>
                <a:latin typeface="Nunito"/>
                <a:sym typeface="Nunito"/>
              </a:rPr>
              <a:t>:</a:t>
            </a:r>
          </a:p>
          <a:p>
            <a:pPr marL="742950" lvl="1" indent="-285750">
              <a:buFont typeface="Arial" panose="020B0604020202020204" pitchFamily="34" charset="0"/>
              <a:buChar char="•"/>
            </a:pPr>
            <a:r>
              <a:rPr lang="en-US" dirty="0">
                <a:solidFill>
                  <a:schemeClr val="tx1"/>
                </a:solidFill>
                <a:highlight>
                  <a:srgbClr val="FFFF00"/>
                </a:highlight>
                <a:latin typeface="Nunito"/>
                <a:sym typeface="Nunito"/>
              </a:rPr>
              <a:t>Soft to firm, painless and bruit might be heard</a:t>
            </a:r>
          </a:p>
          <a:p>
            <a:r>
              <a:rPr lang="en-US" b="1" dirty="0">
                <a:solidFill>
                  <a:schemeClr val="tx1"/>
                </a:solidFill>
                <a:latin typeface="Nunito"/>
                <a:sym typeface="Nunito"/>
              </a:rPr>
              <a:t>Investigation</a:t>
            </a:r>
            <a:r>
              <a:rPr lang="en-US" dirty="0">
                <a:solidFill>
                  <a:schemeClr val="tx1"/>
                </a:solidFill>
                <a:latin typeface="Nunito"/>
                <a:sym typeface="Nunito"/>
              </a:rPr>
              <a:t>:</a:t>
            </a:r>
          </a:p>
          <a:p>
            <a:pPr marL="742950" lvl="1" indent="-285750">
              <a:buFont typeface="Arial" panose="020B0604020202020204" pitchFamily="34" charset="0"/>
              <a:buChar char="•"/>
            </a:pPr>
            <a:r>
              <a:rPr lang="en-US" dirty="0">
                <a:solidFill>
                  <a:schemeClr val="tx1"/>
                </a:solidFill>
                <a:latin typeface="Nunito"/>
                <a:sym typeface="Nunito"/>
              </a:rPr>
              <a:t>Lab: elevated T3, T4 and low TSH</a:t>
            </a:r>
          </a:p>
          <a:p>
            <a:pPr marL="742950" lvl="1" indent="-285750">
              <a:buFont typeface="Arial" panose="020B0604020202020204" pitchFamily="34" charset="0"/>
              <a:buChar char="•"/>
            </a:pPr>
            <a:r>
              <a:rPr lang="en-US" dirty="0">
                <a:solidFill>
                  <a:schemeClr val="tx1"/>
                </a:solidFill>
                <a:latin typeface="Nunito"/>
                <a:sym typeface="Nunito"/>
              </a:rPr>
              <a:t>Ultrasound: solid mass</a:t>
            </a:r>
          </a:p>
          <a:p>
            <a:pPr marL="742950" lvl="1" indent="-285750">
              <a:buFont typeface="Arial" panose="020B0604020202020204" pitchFamily="34" charset="0"/>
              <a:buChar char="•"/>
            </a:pPr>
            <a:r>
              <a:rPr lang="en-US" dirty="0">
                <a:solidFill>
                  <a:schemeClr val="tx1"/>
                </a:solidFill>
                <a:latin typeface="Nunito"/>
                <a:sym typeface="Nunito"/>
              </a:rPr>
              <a:t>Radioactive </a:t>
            </a:r>
            <a:r>
              <a:rPr lang="en-US" dirty="0" err="1">
                <a:solidFill>
                  <a:schemeClr val="tx1"/>
                </a:solidFill>
                <a:latin typeface="Nunito"/>
                <a:sym typeface="Nunito"/>
              </a:rPr>
              <a:t>idoine</a:t>
            </a:r>
            <a:r>
              <a:rPr lang="en-US" dirty="0">
                <a:solidFill>
                  <a:schemeClr val="tx1"/>
                </a:solidFill>
                <a:latin typeface="Nunito"/>
                <a:sym typeface="Nunito"/>
              </a:rPr>
              <a:t> scan ( </a:t>
            </a:r>
            <a:r>
              <a:rPr lang="en-US" dirty="0" err="1">
                <a:solidFill>
                  <a:schemeClr val="tx1"/>
                </a:solidFill>
                <a:latin typeface="Nunito"/>
                <a:sym typeface="Nunito"/>
              </a:rPr>
              <a:t>defenitive</a:t>
            </a:r>
            <a:r>
              <a:rPr lang="en-US" dirty="0">
                <a:solidFill>
                  <a:schemeClr val="tx1"/>
                </a:solidFill>
                <a:latin typeface="Nunito"/>
                <a:sym typeface="Nunito"/>
              </a:rPr>
              <a:t> test) : focal uptake in hyperfunctioning nodule and </a:t>
            </a:r>
            <a:r>
              <a:rPr lang="en-US" dirty="0" err="1">
                <a:solidFill>
                  <a:schemeClr val="tx1"/>
                </a:solidFill>
                <a:latin typeface="Nunito"/>
                <a:sym typeface="Nunito"/>
              </a:rPr>
              <a:t>diminshed</a:t>
            </a:r>
            <a:r>
              <a:rPr lang="en-US" dirty="0">
                <a:solidFill>
                  <a:schemeClr val="tx1"/>
                </a:solidFill>
                <a:latin typeface="Nunito"/>
                <a:sym typeface="Nunito"/>
              </a:rPr>
              <a:t> uptake in the remined of the gland </a:t>
            </a:r>
            <a:r>
              <a:rPr lang="en-US" dirty="0">
                <a:solidFill>
                  <a:schemeClr val="tx1"/>
                </a:solidFill>
                <a:highlight>
                  <a:srgbClr val="FFFF00"/>
                </a:highlight>
                <a:latin typeface="Nunito"/>
                <a:sym typeface="Nunito"/>
              </a:rPr>
              <a:t>(hot spot)</a:t>
            </a:r>
          </a:p>
        </p:txBody>
      </p:sp>
      <p:pic>
        <p:nvPicPr>
          <p:cNvPr id="7" name="Picture 6">
            <a:extLst>
              <a:ext uri="{FF2B5EF4-FFF2-40B4-BE49-F238E27FC236}">
                <a16:creationId xmlns:a16="http://schemas.microsoft.com/office/drawing/2014/main" id="{09D15D60-387F-3146-BE29-44629818EC88}"/>
              </a:ext>
            </a:extLst>
          </p:cNvPr>
          <p:cNvPicPr>
            <a:picLocks noChangeAspect="1"/>
          </p:cNvPicPr>
          <p:nvPr/>
        </p:nvPicPr>
        <p:blipFill>
          <a:blip r:embed="rId2"/>
          <a:stretch>
            <a:fillRect/>
          </a:stretch>
        </p:blipFill>
        <p:spPr>
          <a:xfrm>
            <a:off x="6223000" y="2152650"/>
            <a:ext cx="2921000" cy="2053025"/>
          </a:xfrm>
          <a:prstGeom prst="rect">
            <a:avLst/>
          </a:prstGeom>
        </p:spPr>
      </p:pic>
    </p:spTree>
    <p:extLst>
      <p:ext uri="{BB962C8B-B14F-4D97-AF65-F5344CB8AC3E}">
        <p14:creationId xmlns:p14="http://schemas.microsoft.com/office/powerpoint/2010/main" val="404533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6C26C6-BCE1-1C41-8E40-6B171CE0AC8C}"/>
              </a:ext>
            </a:extLst>
          </p:cNvPr>
          <p:cNvSpPr>
            <a:spLocks noGrp="1"/>
          </p:cNvSpPr>
          <p:nvPr>
            <p:ph type="title"/>
          </p:nvPr>
        </p:nvSpPr>
        <p:spPr>
          <a:xfrm>
            <a:off x="-765070" y="676878"/>
            <a:ext cx="4263643" cy="503700"/>
          </a:xfrm>
        </p:spPr>
        <p:txBody>
          <a:bodyPr/>
          <a:lstStyle/>
          <a:p>
            <a:r>
              <a:rPr lang="en-US" b="1" dirty="0">
                <a:solidFill>
                  <a:schemeClr val="tx1"/>
                </a:solidFill>
              </a:rPr>
              <a:t>THYROID CYST</a:t>
            </a:r>
            <a:endParaRPr lang="en-JO" b="1" dirty="0">
              <a:solidFill>
                <a:schemeClr val="tx1"/>
              </a:solidFill>
            </a:endParaRPr>
          </a:p>
        </p:txBody>
      </p:sp>
      <p:sp>
        <p:nvSpPr>
          <p:cNvPr id="4" name="Subtitle 3">
            <a:extLst>
              <a:ext uri="{FF2B5EF4-FFF2-40B4-BE49-F238E27FC236}">
                <a16:creationId xmlns:a16="http://schemas.microsoft.com/office/drawing/2014/main" id="{49BB9FEE-27DB-E145-B45E-46C8382DF9E3}"/>
              </a:ext>
            </a:extLst>
          </p:cNvPr>
          <p:cNvSpPr>
            <a:spLocks noGrp="1"/>
          </p:cNvSpPr>
          <p:nvPr>
            <p:ph type="subTitle" idx="1"/>
          </p:nvPr>
        </p:nvSpPr>
        <p:spPr>
          <a:xfrm>
            <a:off x="0" y="1452312"/>
            <a:ext cx="9144004" cy="3999300"/>
          </a:xfrm>
        </p:spPr>
        <p:txBody>
          <a:bodyPr/>
          <a:lstStyle/>
          <a:p>
            <a:pPr algn="l">
              <a:buFont typeface="Arial" panose="020B0604020202020204" pitchFamily="34" charset="0"/>
              <a:buChar char="•"/>
            </a:pPr>
            <a:r>
              <a:rPr lang="en-US" dirty="0">
                <a:solidFill>
                  <a:schemeClr val="tx1"/>
                </a:solidFill>
              </a:rPr>
              <a:t>Simple cysts are exclusively fluid-filled nodules lined by benign epithelial cells.</a:t>
            </a:r>
          </a:p>
          <a:p>
            <a:pPr algn="l">
              <a:buFont typeface="Arial" panose="020B0604020202020204" pitchFamily="34" charset="0"/>
              <a:buChar char="•"/>
            </a:pPr>
            <a:endParaRPr lang="en-US" dirty="0">
              <a:solidFill>
                <a:schemeClr val="tx1"/>
              </a:solidFill>
            </a:endParaRPr>
          </a:p>
          <a:p>
            <a:pPr algn="l">
              <a:buFont typeface="Arial" panose="020B0604020202020204" pitchFamily="34" charset="0"/>
              <a:buChar char="•"/>
            </a:pPr>
            <a:r>
              <a:rPr lang="en-US" dirty="0">
                <a:solidFill>
                  <a:schemeClr val="tx1"/>
                </a:solidFill>
                <a:highlight>
                  <a:srgbClr val="FFFF00"/>
                </a:highlight>
              </a:rPr>
              <a:t>Complex cysts are partly solid and partly cystic and carry a 5–10% risk of malignancy. </a:t>
            </a:r>
          </a:p>
          <a:p>
            <a:pPr algn="l">
              <a:buFont typeface="Arial" panose="020B0604020202020204" pitchFamily="34" charset="0"/>
              <a:buChar char="•"/>
            </a:pPr>
            <a:endParaRPr lang="en-US" dirty="0">
              <a:solidFill>
                <a:schemeClr val="tx1"/>
              </a:solidFill>
              <a:highlight>
                <a:srgbClr val="FFFF00"/>
              </a:highlight>
            </a:endParaRPr>
          </a:p>
          <a:p>
            <a:pPr algn="l">
              <a:buFont typeface="Arial" panose="020B0604020202020204" pitchFamily="34" charset="0"/>
              <a:buChar char="•"/>
            </a:pPr>
            <a:r>
              <a:rPr lang="en-US" dirty="0">
                <a:solidFill>
                  <a:schemeClr val="tx1"/>
                </a:solidFill>
                <a:cs typeface="Arial"/>
                <a:sym typeface="Arial"/>
              </a:rPr>
              <a:t>Cyst with completely fluid filled have a much lower risk of thyroid cancer compared to cyst that have solid component </a:t>
            </a:r>
          </a:p>
          <a:p>
            <a:pPr algn="l">
              <a:buFont typeface="Arial" panose="020B0604020202020204" pitchFamily="34" charset="0"/>
              <a:buChar char="•"/>
            </a:pPr>
            <a:endParaRPr lang="en-US" dirty="0">
              <a:solidFill>
                <a:schemeClr val="tx1"/>
              </a:solidFill>
            </a:endParaRPr>
          </a:p>
          <a:p>
            <a:pPr algn="l">
              <a:buFont typeface="Arial" panose="020B0604020202020204" pitchFamily="34" charset="0"/>
              <a:buChar char="•"/>
            </a:pPr>
            <a:r>
              <a:rPr lang="en-US" dirty="0">
                <a:solidFill>
                  <a:schemeClr val="tx1"/>
                </a:solidFill>
              </a:rPr>
              <a:t> Most commonly due to cystic degeneration of thyroid tissue or involution of an adenoma</a:t>
            </a:r>
            <a:endParaRPr lang="en-US" dirty="0">
              <a:solidFill>
                <a:schemeClr val="tx1"/>
              </a:solidFill>
              <a:cs typeface="Arial"/>
              <a:sym typeface="Arial"/>
            </a:endParaRPr>
          </a:p>
          <a:p>
            <a:pPr lvl="1" algn="l">
              <a:buFont typeface="Wingdings" pitchFamily="2" charset="2"/>
              <a:buChar char="§"/>
            </a:pPr>
            <a:r>
              <a:rPr lang="en-US" sz="1400" dirty="0">
                <a:solidFill>
                  <a:schemeClr val="tx1"/>
                </a:solidFill>
                <a:cs typeface="Arial"/>
                <a:sym typeface="Arial"/>
              </a:rPr>
              <a:t>Most of the remainder may result from </a:t>
            </a:r>
            <a:r>
              <a:rPr lang="en-US" sz="1400" dirty="0">
                <a:solidFill>
                  <a:schemeClr val="tx1"/>
                </a:solidFill>
                <a:highlight>
                  <a:srgbClr val="FFFF00"/>
                </a:highlight>
                <a:cs typeface="Arial"/>
                <a:sym typeface="Arial"/>
              </a:rPr>
              <a:t>involution of follicular adenoma</a:t>
            </a:r>
            <a:r>
              <a:rPr lang="en-US" sz="1400" dirty="0">
                <a:solidFill>
                  <a:schemeClr val="tx1"/>
                </a:solidFill>
                <a:cs typeface="Arial"/>
                <a:sym typeface="Arial"/>
              </a:rPr>
              <a:t>. (10-15)% of cystic follicular swelling are histologically malignant</a:t>
            </a:r>
          </a:p>
          <a:p>
            <a:pPr lvl="1" algn="l">
              <a:buFont typeface="Wingdings" pitchFamily="2" charset="2"/>
              <a:buChar char="§"/>
            </a:pPr>
            <a:r>
              <a:rPr lang="en-US" sz="1400" dirty="0">
                <a:solidFill>
                  <a:schemeClr val="tx1"/>
                </a:solidFill>
                <a:highlight>
                  <a:srgbClr val="FFFF00"/>
                </a:highlight>
                <a:cs typeface="Arial"/>
                <a:sym typeface="Arial"/>
              </a:rPr>
              <a:t>Papillary carcinoma is often associated with cyst formation</a:t>
            </a:r>
          </a:p>
          <a:p>
            <a:pPr algn="l">
              <a:buFont typeface="Wingdings" pitchFamily="2" charset="2"/>
              <a:buChar char="§"/>
            </a:pPr>
            <a:endParaRPr lang="en-US" dirty="0">
              <a:solidFill>
                <a:schemeClr val="tx1"/>
              </a:solidFill>
              <a:cs typeface="Arial"/>
              <a:sym typeface="Arial"/>
            </a:endParaRPr>
          </a:p>
          <a:p>
            <a:pPr marL="425450" indent="-285750" algn="l">
              <a:buFont typeface="Arial" panose="020B0604020202020204" pitchFamily="34" charset="0"/>
              <a:buChar char="•"/>
            </a:pPr>
            <a:r>
              <a:rPr lang="en-US" dirty="0">
                <a:solidFill>
                  <a:schemeClr val="tx1"/>
                </a:solidFill>
                <a:cs typeface="Arial"/>
                <a:sym typeface="Arial"/>
              </a:rPr>
              <a:t>Bleeding into a cyst often presents with a history of sudden painful swelling, which resolves to a variable extent over a period of weeks if untreated</a:t>
            </a:r>
          </a:p>
          <a:p>
            <a:pPr marL="139700" indent="0" algn="l"/>
            <a:endParaRPr lang="en-US" sz="1600" dirty="0"/>
          </a:p>
        </p:txBody>
      </p:sp>
    </p:spTree>
    <p:extLst>
      <p:ext uri="{BB962C8B-B14F-4D97-AF65-F5344CB8AC3E}">
        <p14:creationId xmlns:p14="http://schemas.microsoft.com/office/powerpoint/2010/main" val="2324400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A428066-E751-9B48-A43D-BCE2BB2F3220}"/>
              </a:ext>
            </a:extLst>
          </p:cNvPr>
          <p:cNvSpPr txBox="1"/>
          <p:nvPr/>
        </p:nvSpPr>
        <p:spPr>
          <a:xfrm>
            <a:off x="-89452" y="1745579"/>
            <a:ext cx="9144000" cy="3046988"/>
          </a:xfrm>
          <a:prstGeom prst="rect">
            <a:avLst/>
          </a:prstGeom>
          <a:noFill/>
        </p:spPr>
        <p:txBody>
          <a:bodyPr wrap="square">
            <a:spAutoFit/>
          </a:bodyPr>
          <a:lstStyle/>
          <a:p>
            <a:pPr marL="285750" indent="-285750">
              <a:buFont typeface="Wingdings" pitchFamily="2" charset="2"/>
              <a:buChar char="§"/>
            </a:pPr>
            <a:r>
              <a:rPr lang="en-US" sz="1600" dirty="0">
                <a:solidFill>
                  <a:schemeClr val="tx1"/>
                </a:solidFill>
                <a:latin typeface="Nunito"/>
                <a:sym typeface="Nunito"/>
              </a:rPr>
              <a:t>Thyroid cancer is a malignant tumor that arises from either the </a:t>
            </a:r>
            <a:r>
              <a:rPr lang="en-US" sz="1600" dirty="0" err="1">
                <a:solidFill>
                  <a:schemeClr val="tx1"/>
                </a:solidFill>
                <a:latin typeface="Nunito"/>
                <a:sym typeface="Nunito"/>
              </a:rPr>
              <a:t>thyrocytes</a:t>
            </a:r>
            <a:r>
              <a:rPr lang="en-US" sz="1600" dirty="0">
                <a:solidFill>
                  <a:schemeClr val="tx1"/>
                </a:solidFill>
                <a:latin typeface="Nunito"/>
                <a:sym typeface="Nunito"/>
              </a:rPr>
              <a:t> or the </a:t>
            </a:r>
            <a:r>
              <a:rPr lang="en-US" sz="1600" dirty="0" err="1">
                <a:solidFill>
                  <a:schemeClr val="tx1"/>
                </a:solidFill>
                <a:latin typeface="Nunito"/>
                <a:sym typeface="Nunito"/>
              </a:rPr>
              <a:t>parafollicular</a:t>
            </a:r>
            <a:r>
              <a:rPr lang="en-US" sz="1600" dirty="0">
                <a:solidFill>
                  <a:schemeClr val="tx1"/>
                </a:solidFill>
                <a:latin typeface="Nunito"/>
                <a:sym typeface="Nunito"/>
              </a:rPr>
              <a:t> cells of the thyroid gland. </a:t>
            </a:r>
          </a:p>
          <a:p>
            <a:pPr marL="285750" indent="-285750">
              <a:buFont typeface="Wingdings" pitchFamily="2" charset="2"/>
              <a:buChar char="§"/>
            </a:pPr>
            <a:endParaRPr lang="en-US" sz="1600" dirty="0">
              <a:solidFill>
                <a:schemeClr val="tx1"/>
              </a:solidFill>
              <a:latin typeface="Nunito"/>
              <a:sym typeface="Nunito"/>
            </a:endParaRPr>
          </a:p>
          <a:p>
            <a:pPr marL="285750" indent="-285750">
              <a:buFont typeface="Wingdings" pitchFamily="2" charset="2"/>
              <a:buChar char="§"/>
            </a:pPr>
            <a:r>
              <a:rPr lang="en-US" sz="1600" dirty="0">
                <a:solidFill>
                  <a:schemeClr val="tx1"/>
                </a:solidFill>
                <a:latin typeface="Nunito"/>
                <a:sym typeface="Nunito"/>
              </a:rPr>
              <a:t>It is more common in women, especially between 30–50 years of age.</a:t>
            </a:r>
          </a:p>
          <a:p>
            <a:pPr marL="285750" indent="-285750">
              <a:buFont typeface="Wingdings" pitchFamily="2" charset="2"/>
              <a:buChar char="§"/>
            </a:pPr>
            <a:endParaRPr lang="en-US" sz="1600" dirty="0">
              <a:solidFill>
                <a:schemeClr val="tx1"/>
              </a:solidFill>
              <a:latin typeface="Nunito"/>
              <a:sym typeface="Nunito"/>
            </a:endParaRPr>
          </a:p>
          <a:p>
            <a:pPr marL="285750" indent="-285750">
              <a:buFont typeface="Wingdings" pitchFamily="2" charset="2"/>
              <a:buChar char="§"/>
            </a:pPr>
            <a:r>
              <a:rPr lang="en-US" sz="1600" dirty="0">
                <a:solidFill>
                  <a:schemeClr val="tx1"/>
                </a:solidFill>
                <a:latin typeface="Nunito"/>
                <a:sym typeface="Nunito"/>
              </a:rPr>
              <a:t> The predominant risk factors for thyroid cancer are  </a:t>
            </a:r>
            <a:r>
              <a:rPr lang="en-US" sz="1600" b="1" dirty="0">
                <a:solidFill>
                  <a:schemeClr val="tx1"/>
                </a:solidFill>
                <a:latin typeface="Nunito"/>
                <a:sym typeface="Nunito"/>
              </a:rPr>
              <a:t>a history of childhood irradiation to the head and neck</a:t>
            </a:r>
            <a:r>
              <a:rPr lang="en-US" sz="1600" dirty="0">
                <a:solidFill>
                  <a:schemeClr val="tx1"/>
                </a:solidFill>
                <a:latin typeface="Nunito"/>
                <a:sym typeface="Nunito"/>
              </a:rPr>
              <a:t> and  </a:t>
            </a:r>
            <a:r>
              <a:rPr lang="en-US" sz="1600" b="1" dirty="0">
                <a:solidFill>
                  <a:schemeClr val="tx1"/>
                </a:solidFill>
                <a:latin typeface="Nunito"/>
                <a:sym typeface="Nunito"/>
              </a:rPr>
              <a:t>a family history of thyroid cancer.</a:t>
            </a:r>
            <a:r>
              <a:rPr lang="en-US" sz="1600" dirty="0">
                <a:solidFill>
                  <a:schemeClr val="tx1"/>
                </a:solidFill>
                <a:latin typeface="Nunito"/>
                <a:sym typeface="Nunito"/>
              </a:rPr>
              <a:t> </a:t>
            </a:r>
          </a:p>
          <a:p>
            <a:pPr marL="285750" indent="-285750">
              <a:buFont typeface="Wingdings" pitchFamily="2" charset="2"/>
              <a:buChar char="§"/>
            </a:pPr>
            <a:endParaRPr lang="en-US" sz="1600" dirty="0">
              <a:solidFill>
                <a:schemeClr val="tx1"/>
              </a:solidFill>
              <a:latin typeface="Nunito"/>
              <a:sym typeface="Nunito"/>
            </a:endParaRPr>
          </a:p>
          <a:p>
            <a:pPr marL="285750" indent="-285750">
              <a:buFont typeface="Wingdings" pitchFamily="2" charset="2"/>
              <a:buChar char="§"/>
            </a:pPr>
            <a:r>
              <a:rPr lang="en-US" sz="1600" dirty="0">
                <a:solidFill>
                  <a:schemeClr val="tx1"/>
                </a:solidFill>
                <a:latin typeface="Nunito"/>
                <a:sym typeface="Nunito"/>
              </a:rPr>
              <a:t>Thyroid cancer typically manifests as firm to hard thyroid nodule (or nodules).</a:t>
            </a:r>
          </a:p>
          <a:p>
            <a:r>
              <a:rPr lang="en-US" sz="1600" dirty="0">
                <a:solidFill>
                  <a:schemeClr val="dk2"/>
                </a:solidFill>
                <a:latin typeface="Nunito"/>
                <a:sym typeface="Nunito"/>
              </a:rPr>
              <a:t> </a:t>
            </a:r>
          </a:p>
          <a:p>
            <a:pPr marL="285750" indent="-285750">
              <a:buFont typeface="Wingdings" pitchFamily="2" charset="2"/>
              <a:buChar char="§"/>
            </a:pPr>
            <a:endParaRPr lang="en-US" sz="1600" dirty="0">
              <a:solidFill>
                <a:schemeClr val="dk2"/>
              </a:solidFill>
              <a:latin typeface="Nunito"/>
              <a:sym typeface="Nunito"/>
            </a:endParaRPr>
          </a:p>
          <a:p>
            <a:pPr marL="285750" indent="-285750">
              <a:buFont typeface="Wingdings" pitchFamily="2" charset="2"/>
              <a:buChar char="§"/>
            </a:pPr>
            <a:endParaRPr lang="en-JO" sz="1600" dirty="0">
              <a:solidFill>
                <a:schemeClr val="dk2"/>
              </a:solidFill>
              <a:latin typeface="Nunito"/>
              <a:sym typeface="Nunito"/>
            </a:endParaRPr>
          </a:p>
        </p:txBody>
      </p:sp>
      <p:sp>
        <p:nvSpPr>
          <p:cNvPr id="14" name="Title 9">
            <a:extLst>
              <a:ext uri="{FF2B5EF4-FFF2-40B4-BE49-F238E27FC236}">
                <a16:creationId xmlns:a16="http://schemas.microsoft.com/office/drawing/2014/main" id="{82A54A8D-3541-7E49-A297-23BD09A6AD72}"/>
              </a:ext>
            </a:extLst>
          </p:cNvPr>
          <p:cNvSpPr txBox="1">
            <a:spLocks/>
          </p:cNvSpPr>
          <p:nvPr/>
        </p:nvSpPr>
        <p:spPr>
          <a:xfrm>
            <a:off x="357119" y="517001"/>
            <a:ext cx="6746874" cy="1016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rPr>
              <a:t>MALIGNANT THYROID NODULES </a:t>
            </a:r>
            <a:endParaRPr lang="en-JO" sz="2800" dirty="0">
              <a:solidFill>
                <a:schemeClr val="tx1"/>
              </a:solidFill>
            </a:endParaRPr>
          </a:p>
        </p:txBody>
      </p:sp>
    </p:spTree>
    <p:extLst>
      <p:ext uri="{BB962C8B-B14F-4D97-AF65-F5344CB8AC3E}">
        <p14:creationId xmlns:p14="http://schemas.microsoft.com/office/powerpoint/2010/main" val="1626014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A3DCBD-29FC-E34E-B92D-CC71D4326669}"/>
              </a:ext>
            </a:extLst>
          </p:cNvPr>
          <p:cNvSpPr txBox="1"/>
          <p:nvPr/>
        </p:nvSpPr>
        <p:spPr>
          <a:xfrm>
            <a:off x="-109331" y="1057631"/>
            <a:ext cx="9001125" cy="2554545"/>
          </a:xfrm>
          <a:prstGeom prst="rect">
            <a:avLst/>
          </a:prstGeom>
        </p:spPr>
        <p:txBody>
          <a:bodyPr wrap="square">
            <a:spAutoFit/>
          </a:bodyPr>
          <a:lstStyle/>
          <a:p>
            <a:r>
              <a:rPr lang="en-US" b="1" dirty="0">
                <a:solidFill>
                  <a:schemeClr val="tx1"/>
                </a:solidFill>
                <a:latin typeface="Nunito"/>
                <a:sym typeface="Nunito"/>
              </a:rPr>
              <a:t>               </a:t>
            </a:r>
            <a:r>
              <a:rPr lang="en-US" sz="2000" b="1" dirty="0">
                <a:solidFill>
                  <a:schemeClr val="tx1"/>
                </a:solidFill>
                <a:latin typeface="Nunito"/>
                <a:sym typeface="Nunito"/>
              </a:rPr>
              <a:t>Etiology</a:t>
            </a:r>
            <a:endParaRPr lang="en-US" dirty="0">
              <a:solidFill>
                <a:schemeClr val="dk2"/>
              </a:solidFill>
              <a:latin typeface="Nunito"/>
              <a:sym typeface="Nunito"/>
            </a:endParaRPr>
          </a:p>
          <a:p>
            <a:endParaRPr lang="en-US" dirty="0">
              <a:solidFill>
                <a:schemeClr val="dk2"/>
              </a:solidFill>
              <a:latin typeface="Nunito"/>
              <a:sym typeface="Nunito"/>
            </a:endParaRPr>
          </a:p>
          <a:p>
            <a:pPr marL="285750" indent="-285750">
              <a:buFont typeface="Arial" panose="020B0604020202020204" pitchFamily="34" charset="0"/>
              <a:buChar char="•"/>
            </a:pPr>
            <a:r>
              <a:rPr lang="en-US" sz="1600" i="1" u="sng" dirty="0">
                <a:solidFill>
                  <a:schemeClr val="tx1"/>
                </a:solidFill>
                <a:latin typeface="Nunito"/>
                <a:sym typeface="Nunito"/>
              </a:rPr>
              <a:t>Genetic factors</a:t>
            </a:r>
          </a:p>
          <a:p>
            <a:r>
              <a:rPr lang="en-US" dirty="0">
                <a:solidFill>
                  <a:schemeClr val="tx1"/>
                </a:solidFill>
                <a:latin typeface="Nunito"/>
                <a:sym typeface="Nunito"/>
              </a:rPr>
              <a:t>  </a:t>
            </a:r>
            <a:r>
              <a:rPr lang="en-US" sz="1600" dirty="0">
                <a:solidFill>
                  <a:schemeClr val="tx1"/>
                </a:solidFill>
                <a:latin typeface="Nunito"/>
                <a:sym typeface="Nunito"/>
              </a:rPr>
              <a:t>- </a:t>
            </a:r>
            <a:r>
              <a:rPr lang="en-US" sz="1600" b="1" dirty="0">
                <a:solidFill>
                  <a:schemeClr val="tx1"/>
                </a:solidFill>
                <a:latin typeface="Nunito"/>
                <a:sym typeface="Nunito"/>
              </a:rPr>
              <a:t>Medullary carcinoma</a:t>
            </a:r>
            <a:r>
              <a:rPr lang="en-US" sz="1600" dirty="0">
                <a:solidFill>
                  <a:schemeClr val="tx1"/>
                </a:solidFill>
                <a:latin typeface="Nunito"/>
                <a:sym typeface="Nunito"/>
              </a:rPr>
              <a:t>: associated with MEN2 (RET gene mutations) or familial medullary carcinoma</a:t>
            </a:r>
          </a:p>
          <a:p>
            <a:r>
              <a:rPr lang="en-US" sz="1600" dirty="0">
                <a:solidFill>
                  <a:schemeClr val="tx1"/>
                </a:solidFill>
                <a:latin typeface="Nunito"/>
                <a:sym typeface="Nunito"/>
              </a:rPr>
              <a:t>  - </a:t>
            </a:r>
            <a:r>
              <a:rPr lang="en-US" sz="1600" b="1" dirty="0">
                <a:solidFill>
                  <a:schemeClr val="tx1"/>
                </a:solidFill>
                <a:latin typeface="Nunito"/>
                <a:sym typeface="Nunito"/>
              </a:rPr>
              <a:t>Papillary carcinoma</a:t>
            </a:r>
            <a:r>
              <a:rPr lang="en-US" sz="1600" dirty="0">
                <a:solidFill>
                  <a:schemeClr val="tx1"/>
                </a:solidFill>
                <a:latin typeface="Nunito"/>
                <a:sym typeface="Nunito"/>
              </a:rPr>
              <a:t>: associated with RET/PTC rearrangements and BRAF mutations</a:t>
            </a:r>
          </a:p>
          <a:p>
            <a:r>
              <a:rPr lang="en-US" sz="1600" dirty="0">
                <a:solidFill>
                  <a:schemeClr val="tx1"/>
                </a:solidFill>
                <a:latin typeface="Nunito"/>
                <a:sym typeface="Nunito"/>
              </a:rPr>
              <a:t>  - </a:t>
            </a:r>
            <a:r>
              <a:rPr lang="en-US" sz="1600" b="1" dirty="0">
                <a:solidFill>
                  <a:schemeClr val="tx1"/>
                </a:solidFill>
                <a:latin typeface="Nunito"/>
                <a:sym typeface="Nunito"/>
              </a:rPr>
              <a:t>Follicular carcinoma:</a:t>
            </a:r>
            <a:r>
              <a:rPr lang="en-US" sz="1600" dirty="0">
                <a:solidFill>
                  <a:schemeClr val="tx1"/>
                </a:solidFill>
                <a:latin typeface="Nunito"/>
                <a:sym typeface="Nunito"/>
              </a:rPr>
              <a:t> associated with PAX8-PPAR-</a:t>
            </a:r>
            <a:r>
              <a:rPr lang="el-GR" sz="1600" dirty="0">
                <a:solidFill>
                  <a:schemeClr val="tx1"/>
                </a:solidFill>
                <a:latin typeface="Nunito"/>
                <a:sym typeface="Nunito"/>
              </a:rPr>
              <a:t>γ </a:t>
            </a:r>
            <a:r>
              <a:rPr lang="en-US" sz="1600" dirty="0">
                <a:solidFill>
                  <a:schemeClr val="tx1"/>
                </a:solidFill>
                <a:latin typeface="Nunito"/>
                <a:sym typeface="Nunito"/>
              </a:rPr>
              <a:t>rearrangement and RAS mutation</a:t>
            </a:r>
          </a:p>
          <a:p>
            <a:r>
              <a:rPr lang="en-US" sz="1600" dirty="0">
                <a:solidFill>
                  <a:schemeClr val="tx1"/>
                </a:solidFill>
                <a:latin typeface="Nunito"/>
                <a:sym typeface="Nunito"/>
              </a:rPr>
              <a:t>  - </a:t>
            </a:r>
            <a:r>
              <a:rPr lang="en-US" sz="1600" b="1" dirty="0">
                <a:solidFill>
                  <a:schemeClr val="tx1"/>
                </a:solidFill>
                <a:latin typeface="Nunito"/>
                <a:sym typeface="Nunito"/>
              </a:rPr>
              <a:t>Undifferentiated/</a:t>
            </a:r>
            <a:r>
              <a:rPr lang="en-US" sz="1600" b="1" dirty="0" err="1">
                <a:solidFill>
                  <a:schemeClr val="tx1"/>
                </a:solidFill>
                <a:latin typeface="Nunito"/>
                <a:sym typeface="Nunito"/>
              </a:rPr>
              <a:t>anaplastic</a:t>
            </a:r>
            <a:r>
              <a:rPr lang="en-US" sz="1600" b="1" dirty="0">
                <a:solidFill>
                  <a:schemeClr val="tx1"/>
                </a:solidFill>
                <a:latin typeface="Nunito"/>
                <a:sym typeface="Nunito"/>
              </a:rPr>
              <a:t> carcinoma:</a:t>
            </a:r>
            <a:r>
              <a:rPr lang="en-US" sz="1600" dirty="0">
                <a:solidFill>
                  <a:schemeClr val="tx1"/>
                </a:solidFill>
                <a:latin typeface="Nunito"/>
                <a:sym typeface="Nunito"/>
              </a:rPr>
              <a:t> associated with TP53 mutation</a:t>
            </a:r>
          </a:p>
          <a:p>
            <a:endParaRPr lang="en-US" dirty="0">
              <a:solidFill>
                <a:schemeClr val="tx1"/>
              </a:solidFill>
              <a:latin typeface="Nunito"/>
              <a:sym typeface="Nunito"/>
            </a:endParaRPr>
          </a:p>
          <a:p>
            <a:pPr marL="285750" indent="-285750">
              <a:buFont typeface="Arial" panose="020B0604020202020204" pitchFamily="34" charset="0"/>
              <a:buChar char="•"/>
            </a:pPr>
            <a:r>
              <a:rPr lang="en-US" sz="1600" i="1" u="sng" dirty="0">
                <a:solidFill>
                  <a:schemeClr val="tx1"/>
                </a:solidFill>
                <a:latin typeface="Nunito"/>
                <a:sym typeface="Nunito"/>
              </a:rPr>
              <a:t>Ionizing radiation</a:t>
            </a:r>
            <a:r>
              <a:rPr lang="en-US" dirty="0">
                <a:solidFill>
                  <a:schemeClr val="tx1"/>
                </a:solidFill>
                <a:latin typeface="Nunito"/>
                <a:sym typeface="Nunito"/>
              </a:rPr>
              <a:t> </a:t>
            </a:r>
            <a:r>
              <a:rPr lang="en-US" sz="1600" dirty="0">
                <a:solidFill>
                  <a:schemeClr val="tx1"/>
                </a:solidFill>
                <a:latin typeface="Nunito"/>
                <a:sym typeface="Nunito"/>
              </a:rPr>
              <a:t>(particularly during childhood): mostly associated with papillary carcinoma</a:t>
            </a:r>
            <a:endParaRPr lang="en-JO" sz="1600" dirty="0">
              <a:solidFill>
                <a:schemeClr val="tx1"/>
              </a:solidFill>
              <a:latin typeface="Nunito"/>
              <a:sym typeface="Nunito"/>
            </a:endParaRPr>
          </a:p>
        </p:txBody>
      </p:sp>
      <p:sp>
        <p:nvSpPr>
          <p:cNvPr id="5" name="TextBox 4">
            <a:extLst>
              <a:ext uri="{FF2B5EF4-FFF2-40B4-BE49-F238E27FC236}">
                <a16:creationId xmlns:a16="http://schemas.microsoft.com/office/drawing/2014/main" id="{7E0906BD-EF68-DC49-A2CC-A8EE1B9BA1C1}"/>
              </a:ext>
            </a:extLst>
          </p:cNvPr>
          <p:cNvSpPr txBox="1"/>
          <p:nvPr/>
        </p:nvSpPr>
        <p:spPr>
          <a:xfrm>
            <a:off x="343107" y="3612176"/>
            <a:ext cx="8096250" cy="1384995"/>
          </a:xfrm>
          <a:prstGeom prst="rect">
            <a:avLst/>
          </a:prstGeom>
          <a:noFill/>
        </p:spPr>
        <p:txBody>
          <a:bodyPr wrap="square">
            <a:spAutoFit/>
          </a:bodyPr>
          <a:lstStyle/>
          <a:p>
            <a:r>
              <a:rPr lang="en-US" sz="2000" b="1" dirty="0">
                <a:solidFill>
                  <a:schemeClr val="tx1"/>
                </a:solidFill>
                <a:latin typeface="Nunito"/>
                <a:sym typeface="Nunito"/>
              </a:rPr>
              <a:t>Epidemiology</a:t>
            </a:r>
          </a:p>
          <a:p>
            <a:r>
              <a:rPr lang="en-US" sz="1600" dirty="0">
                <a:solidFill>
                  <a:schemeClr val="tx1"/>
                </a:solidFill>
                <a:latin typeface="Nunito"/>
                <a:sym typeface="Nunito"/>
              </a:rPr>
              <a:t>Incidence: ∼ 13.5 new cases per 100,000 per year</a:t>
            </a:r>
          </a:p>
          <a:p>
            <a:r>
              <a:rPr lang="en-US" sz="1600" dirty="0">
                <a:solidFill>
                  <a:schemeClr val="tx1"/>
                </a:solidFill>
                <a:latin typeface="Nunito"/>
                <a:sym typeface="Nunito"/>
              </a:rPr>
              <a:t>   Sex</a:t>
            </a:r>
          </a:p>
          <a:p>
            <a:r>
              <a:rPr lang="en-US" sz="1600" dirty="0">
                <a:solidFill>
                  <a:schemeClr val="tx1"/>
                </a:solidFill>
                <a:latin typeface="Nunito"/>
                <a:sym typeface="Nunito"/>
              </a:rPr>
              <a:t>         Differentiated carcinoma (papillary and follicular): ♀ &gt; ♂ (3:1)</a:t>
            </a:r>
          </a:p>
          <a:p>
            <a:r>
              <a:rPr lang="en-US" sz="1600" dirty="0">
                <a:solidFill>
                  <a:schemeClr val="tx1"/>
                </a:solidFill>
                <a:latin typeface="Nunito"/>
                <a:sym typeface="Nunito"/>
              </a:rPr>
              <a:t>         Poorly-differentiated carcinoma (medullary and </a:t>
            </a:r>
            <a:r>
              <a:rPr lang="en-US" sz="1600" dirty="0" err="1">
                <a:solidFill>
                  <a:schemeClr val="tx1"/>
                </a:solidFill>
                <a:latin typeface="Nunito"/>
                <a:sym typeface="Nunito"/>
              </a:rPr>
              <a:t>anaplastic</a:t>
            </a:r>
            <a:r>
              <a:rPr lang="en-US" sz="1600" dirty="0">
                <a:solidFill>
                  <a:schemeClr val="tx1"/>
                </a:solidFill>
                <a:latin typeface="Nunito"/>
                <a:sym typeface="Nunito"/>
              </a:rPr>
              <a:t>): ♀ ≈ ♂</a:t>
            </a:r>
            <a:endParaRPr lang="en-JO" sz="1600" dirty="0">
              <a:solidFill>
                <a:schemeClr val="tx1"/>
              </a:solidFill>
              <a:latin typeface="Nunito"/>
              <a:sym typeface="Nunito"/>
            </a:endParaRPr>
          </a:p>
        </p:txBody>
      </p:sp>
    </p:spTree>
    <p:extLst>
      <p:ext uri="{BB962C8B-B14F-4D97-AF65-F5344CB8AC3E}">
        <p14:creationId xmlns:p14="http://schemas.microsoft.com/office/powerpoint/2010/main" val="978783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2"/>
          <p:cNvSpPr txBox="1">
            <a:spLocks noGrp="1"/>
          </p:cNvSpPr>
          <p:nvPr>
            <p:ph type="title"/>
          </p:nvPr>
        </p:nvSpPr>
        <p:spPr>
          <a:xfrm>
            <a:off x="2354089" y="3663285"/>
            <a:ext cx="2110601" cy="5037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MEDULLARY</a:t>
            </a:r>
            <a:endParaRPr dirty="0"/>
          </a:p>
        </p:txBody>
      </p:sp>
      <p:sp>
        <p:nvSpPr>
          <p:cNvPr id="527" name="Google Shape;527;p32"/>
          <p:cNvSpPr txBox="1">
            <a:spLocks noGrp="1"/>
          </p:cNvSpPr>
          <p:nvPr>
            <p:ph type="title" idx="2"/>
          </p:nvPr>
        </p:nvSpPr>
        <p:spPr>
          <a:xfrm>
            <a:off x="135979" y="3663286"/>
            <a:ext cx="2110800"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600" dirty="0"/>
              <a:t>DIFFERENTIATED </a:t>
            </a:r>
            <a:endParaRPr sz="1600" dirty="0"/>
          </a:p>
        </p:txBody>
      </p:sp>
      <p:sp>
        <p:nvSpPr>
          <p:cNvPr id="529" name="Google Shape;529;p32"/>
          <p:cNvSpPr txBox="1">
            <a:spLocks noGrp="1"/>
          </p:cNvSpPr>
          <p:nvPr>
            <p:ph type="title" idx="4"/>
          </p:nvPr>
        </p:nvSpPr>
        <p:spPr>
          <a:xfrm>
            <a:off x="6773443" y="3663285"/>
            <a:ext cx="2110800"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LYMPHOMA </a:t>
            </a:r>
            <a:endParaRPr dirty="0"/>
          </a:p>
        </p:txBody>
      </p:sp>
      <p:sp>
        <p:nvSpPr>
          <p:cNvPr id="531" name="Google Shape;531;p32"/>
          <p:cNvSpPr txBox="1">
            <a:spLocks noGrp="1"/>
          </p:cNvSpPr>
          <p:nvPr>
            <p:ph type="title" idx="6"/>
          </p:nvPr>
        </p:nvSpPr>
        <p:spPr>
          <a:xfrm>
            <a:off x="4572000" y="3663286"/>
            <a:ext cx="2110800"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err="1"/>
              <a:t>ANAPLASTIC</a:t>
            </a:r>
            <a:r>
              <a:rPr lang="en-US" dirty="0"/>
              <a:t> </a:t>
            </a:r>
            <a:endParaRPr dirty="0"/>
          </a:p>
        </p:txBody>
      </p:sp>
      <p:sp>
        <p:nvSpPr>
          <p:cNvPr id="533" name="Google Shape;533;p32"/>
          <p:cNvSpPr txBox="1">
            <a:spLocks noGrp="1"/>
          </p:cNvSpPr>
          <p:nvPr>
            <p:ph type="title" idx="8"/>
          </p:nvPr>
        </p:nvSpPr>
        <p:spPr>
          <a:xfrm>
            <a:off x="135979" y="2775210"/>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534" name="Google Shape;534;p32"/>
          <p:cNvSpPr txBox="1">
            <a:spLocks noGrp="1"/>
          </p:cNvSpPr>
          <p:nvPr>
            <p:ph type="title" idx="9"/>
          </p:nvPr>
        </p:nvSpPr>
        <p:spPr>
          <a:xfrm>
            <a:off x="2564461" y="2781096"/>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35" name="Google Shape;535;p32"/>
          <p:cNvSpPr txBox="1">
            <a:spLocks noGrp="1"/>
          </p:cNvSpPr>
          <p:nvPr>
            <p:ph type="title" idx="13"/>
          </p:nvPr>
        </p:nvSpPr>
        <p:spPr>
          <a:xfrm>
            <a:off x="4668952" y="2775210"/>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536" name="Google Shape;536;p32"/>
          <p:cNvSpPr txBox="1">
            <a:spLocks noGrp="1"/>
          </p:cNvSpPr>
          <p:nvPr>
            <p:ph type="title" idx="14"/>
          </p:nvPr>
        </p:nvSpPr>
        <p:spPr>
          <a:xfrm>
            <a:off x="6773443" y="2775210"/>
            <a:ext cx="1780500" cy="6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537" name="Google Shape;537;p32"/>
          <p:cNvSpPr txBox="1">
            <a:spLocks noGrp="1"/>
          </p:cNvSpPr>
          <p:nvPr>
            <p:ph type="title" idx="15"/>
          </p:nvPr>
        </p:nvSpPr>
        <p:spPr>
          <a:xfrm>
            <a:off x="1478011" y="390617"/>
            <a:ext cx="5733900" cy="1144200"/>
          </a:xfrm>
          <a:prstGeom prst="rect">
            <a:avLst/>
          </a:prstGeom>
          <a:solidFill>
            <a:schemeClr val="accent5">
              <a:lumMod val="20000"/>
              <a:lumOff val="80000"/>
            </a:schemeClr>
          </a:solidFill>
        </p:spPr>
        <p:txBody>
          <a:bodyPr spcFirstLastPara="1" wrap="square" lIns="90000" tIns="270000" rIns="91425" bIns="0" anchor="ctr" anchorCtr="0">
            <a:noAutofit/>
          </a:bodyPr>
          <a:lstStyle/>
          <a:p>
            <a:r>
              <a:rPr lang="en-US" dirty="0"/>
              <a:t>Malignant Thyroid NODULES </a:t>
            </a:r>
            <a:endParaRPr dirty="0"/>
          </a:p>
        </p:txBody>
      </p:sp>
      <p:sp>
        <p:nvSpPr>
          <p:cNvPr id="12" name="TextBox 11">
            <a:extLst>
              <a:ext uri="{FF2B5EF4-FFF2-40B4-BE49-F238E27FC236}">
                <a16:creationId xmlns:a16="http://schemas.microsoft.com/office/drawing/2014/main" id="{A0406F35-724A-1D4F-86A0-1DA27CD47CD0}"/>
              </a:ext>
            </a:extLst>
          </p:cNvPr>
          <p:cNvSpPr txBox="1"/>
          <p:nvPr/>
        </p:nvSpPr>
        <p:spPr>
          <a:xfrm>
            <a:off x="0" y="1762293"/>
            <a:ext cx="10858500" cy="584775"/>
          </a:xfrm>
          <a:prstGeom prst="rect">
            <a:avLst/>
          </a:prstGeom>
          <a:noFill/>
        </p:spPr>
        <p:txBody>
          <a:bodyPr wrap="square">
            <a:spAutoFit/>
          </a:bodyPr>
          <a:lstStyle/>
          <a:p>
            <a:r>
              <a:rPr lang="en-US" sz="1600" b="1" dirty="0">
                <a:solidFill>
                  <a:schemeClr val="dk2"/>
                </a:solidFill>
                <a:latin typeface="Nunito"/>
                <a:sym typeface="Nunito"/>
              </a:rPr>
              <a:t>Depending on the cell of origin, thyroid cancer can be classified as :</a:t>
            </a:r>
          </a:p>
          <a:p>
            <a:endParaRPr lang="en-JO" sz="1600" b="1" dirty="0">
              <a:solidFill>
                <a:schemeClr val="dk2"/>
              </a:solidFill>
              <a:latin typeface="Nunito"/>
              <a:sym typeface="Nunito"/>
            </a:endParaRPr>
          </a:p>
        </p:txBody>
      </p:sp>
    </p:spTree>
    <p:extLst>
      <p:ext uri="{BB962C8B-B14F-4D97-AF65-F5344CB8AC3E}">
        <p14:creationId xmlns:p14="http://schemas.microsoft.com/office/powerpoint/2010/main" val="2395351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407C-6686-1E46-A2BC-93ED524B6CE5}"/>
              </a:ext>
            </a:extLst>
          </p:cNvPr>
          <p:cNvSpPr>
            <a:spLocks noGrp="1"/>
          </p:cNvSpPr>
          <p:nvPr>
            <p:ph type="title"/>
          </p:nvPr>
        </p:nvSpPr>
        <p:spPr>
          <a:xfrm>
            <a:off x="137374" y="1479408"/>
            <a:ext cx="3629555" cy="503700"/>
          </a:xfrm>
        </p:spPr>
        <p:txBody>
          <a:bodyPr/>
          <a:lstStyle/>
          <a:p>
            <a:r>
              <a:rPr lang="en-US" dirty="0">
                <a:solidFill>
                  <a:schemeClr val="tx1"/>
                </a:solidFill>
              </a:rPr>
              <a:t>Papillary thyroid carcinoma</a:t>
            </a:r>
            <a:endParaRPr lang="en-JO" dirty="0">
              <a:solidFill>
                <a:schemeClr val="tx1"/>
              </a:solidFill>
            </a:endParaRPr>
          </a:p>
        </p:txBody>
      </p:sp>
      <p:sp>
        <p:nvSpPr>
          <p:cNvPr id="4" name="Subtitle 3">
            <a:extLst>
              <a:ext uri="{FF2B5EF4-FFF2-40B4-BE49-F238E27FC236}">
                <a16:creationId xmlns:a16="http://schemas.microsoft.com/office/drawing/2014/main" id="{51C8825A-C9EB-5E45-ACC1-EA3E8E8DE477}"/>
              </a:ext>
            </a:extLst>
          </p:cNvPr>
          <p:cNvSpPr>
            <a:spLocks noGrp="1"/>
          </p:cNvSpPr>
          <p:nvPr>
            <p:ph type="subTitle" idx="1"/>
          </p:nvPr>
        </p:nvSpPr>
        <p:spPr>
          <a:xfrm>
            <a:off x="137374" y="1923441"/>
            <a:ext cx="4244125" cy="2473904"/>
          </a:xfrm>
        </p:spPr>
        <p:txBody>
          <a:bodyPr/>
          <a:lstStyle/>
          <a:p>
            <a:pPr algn="l">
              <a:buFont typeface="Arial" panose="020B0604020202020204" pitchFamily="34" charset="0"/>
              <a:buChar char="•"/>
            </a:pPr>
            <a:r>
              <a:rPr lang="en-US" sz="1600" dirty="0">
                <a:solidFill>
                  <a:schemeClr val="tx1"/>
                </a:solidFill>
              </a:rPr>
              <a:t>Well differentiated</a:t>
            </a:r>
          </a:p>
          <a:p>
            <a:pPr algn="l">
              <a:buFont typeface="Arial" panose="020B0604020202020204" pitchFamily="34" charset="0"/>
              <a:buChar char="•"/>
            </a:pPr>
            <a:r>
              <a:rPr lang="en-US" sz="1600" dirty="0">
                <a:solidFill>
                  <a:schemeClr val="tx1"/>
                </a:solidFill>
              </a:rPr>
              <a:t>Most common type of thyroid cancer</a:t>
            </a:r>
          </a:p>
          <a:p>
            <a:pPr algn="l">
              <a:buFont typeface="Arial" panose="020B0604020202020204" pitchFamily="34" charset="0"/>
              <a:buChar char="•"/>
            </a:pPr>
            <a:r>
              <a:rPr lang="en-US" sz="1600" dirty="0">
                <a:solidFill>
                  <a:schemeClr val="tx1"/>
                </a:solidFill>
              </a:rPr>
              <a:t>Palpable lymph nodes due to metastatic spread (often detected before primary tumor)</a:t>
            </a:r>
          </a:p>
          <a:p>
            <a:pPr algn="l">
              <a:buFont typeface="Arial" panose="020B0604020202020204" pitchFamily="34" charset="0"/>
              <a:buChar char="•"/>
            </a:pPr>
            <a:r>
              <a:rPr lang="en-US" sz="1600" dirty="0">
                <a:solidFill>
                  <a:schemeClr val="tx1"/>
                </a:solidFill>
              </a:rPr>
              <a:t>May be multifocal </a:t>
            </a:r>
            <a:r>
              <a:rPr lang="en-US" sz="1600" dirty="0" err="1">
                <a:solidFill>
                  <a:schemeClr val="tx1"/>
                </a:solidFill>
              </a:rPr>
              <a:t>multicentric</a:t>
            </a:r>
            <a:r>
              <a:rPr lang="en-US" sz="1600" dirty="0">
                <a:solidFill>
                  <a:schemeClr val="tx1"/>
                </a:solidFill>
              </a:rPr>
              <a:t> </a:t>
            </a:r>
          </a:p>
          <a:p>
            <a:pPr algn="l">
              <a:buFont typeface="Arial" panose="020B0604020202020204" pitchFamily="34" charset="0"/>
              <a:buChar char="•"/>
            </a:pPr>
            <a:r>
              <a:rPr lang="en-US" sz="1600" dirty="0">
                <a:solidFill>
                  <a:schemeClr val="tx1"/>
                </a:solidFill>
              </a:rPr>
              <a:t>Very good prognosis</a:t>
            </a:r>
          </a:p>
          <a:p>
            <a:pPr algn="l">
              <a:buFont typeface="Arial" panose="020B0604020202020204" pitchFamily="34" charset="0"/>
              <a:buChar char="•"/>
            </a:pPr>
            <a:r>
              <a:rPr lang="en-US" sz="1600" dirty="0">
                <a:solidFill>
                  <a:schemeClr val="tx1"/>
                </a:solidFill>
              </a:rPr>
              <a:t>∼ 80% of cases </a:t>
            </a:r>
          </a:p>
          <a:p>
            <a:pPr algn="l">
              <a:buFont typeface="Arial" panose="020B0604020202020204" pitchFamily="34" charset="0"/>
              <a:buChar char="•"/>
            </a:pPr>
            <a:r>
              <a:rPr lang="en-US" sz="1600" dirty="0">
                <a:solidFill>
                  <a:schemeClr val="tx1"/>
                </a:solidFill>
              </a:rPr>
              <a:t>30–50 years of age</a:t>
            </a:r>
          </a:p>
          <a:p>
            <a:pPr algn="l">
              <a:buFont typeface="Arial" panose="020B0604020202020204" pitchFamily="34" charset="0"/>
              <a:buChar char="•"/>
            </a:pPr>
            <a:r>
              <a:rPr lang="en-US" sz="1600" dirty="0">
                <a:solidFill>
                  <a:schemeClr val="tx1"/>
                </a:solidFill>
              </a:rPr>
              <a:t>The presence of </a:t>
            </a:r>
            <a:r>
              <a:rPr lang="en-US" sz="1600" dirty="0" err="1">
                <a:solidFill>
                  <a:schemeClr val="tx1"/>
                </a:solidFill>
              </a:rPr>
              <a:t>psammoma</a:t>
            </a:r>
            <a:r>
              <a:rPr lang="en-US" sz="1600" dirty="0">
                <a:solidFill>
                  <a:schemeClr val="tx1"/>
                </a:solidFill>
              </a:rPr>
              <a:t> bodies is a diagnostic characteristic of papillary thyroid carcinoma</a:t>
            </a:r>
            <a:endParaRPr lang="en-JO" sz="1600" dirty="0">
              <a:solidFill>
                <a:schemeClr val="tx1"/>
              </a:solidFill>
            </a:endParaRPr>
          </a:p>
        </p:txBody>
      </p:sp>
      <p:sp>
        <p:nvSpPr>
          <p:cNvPr id="6" name="Title 5">
            <a:extLst>
              <a:ext uri="{FF2B5EF4-FFF2-40B4-BE49-F238E27FC236}">
                <a16:creationId xmlns:a16="http://schemas.microsoft.com/office/drawing/2014/main" id="{6FBC0FF0-3986-D348-A40C-6C6A966747B2}"/>
              </a:ext>
            </a:extLst>
          </p:cNvPr>
          <p:cNvSpPr>
            <a:spLocks noGrp="1"/>
          </p:cNvSpPr>
          <p:nvPr>
            <p:ph type="title" idx="2"/>
          </p:nvPr>
        </p:nvSpPr>
        <p:spPr>
          <a:xfrm>
            <a:off x="633775" y="627767"/>
            <a:ext cx="4047556" cy="503700"/>
          </a:xfrm>
          <a:noFill/>
        </p:spPr>
        <p:txBody>
          <a:bodyPr/>
          <a:lstStyle/>
          <a:p>
            <a:r>
              <a:rPr lang="en-US" b="1" dirty="0">
                <a:solidFill>
                  <a:schemeClr val="tx1"/>
                </a:solidFill>
              </a:rPr>
              <a:t>Differentiated cell carcinoma </a:t>
            </a:r>
            <a:endParaRPr lang="en-JO" b="1" dirty="0">
              <a:solidFill>
                <a:schemeClr val="tx1"/>
              </a:solidFill>
            </a:endParaRPr>
          </a:p>
        </p:txBody>
      </p:sp>
      <p:pic>
        <p:nvPicPr>
          <p:cNvPr id="11" name="Picture 11">
            <a:extLst>
              <a:ext uri="{FF2B5EF4-FFF2-40B4-BE49-F238E27FC236}">
                <a16:creationId xmlns:a16="http://schemas.microsoft.com/office/drawing/2014/main" id="{D49F9A9F-B097-3744-B7E2-6E260D541B00}"/>
              </a:ext>
            </a:extLst>
          </p:cNvPr>
          <p:cNvPicPr>
            <a:picLocks noChangeAspect="1"/>
          </p:cNvPicPr>
          <p:nvPr/>
        </p:nvPicPr>
        <p:blipFill rotWithShape="1">
          <a:blip r:embed="rId3"/>
          <a:srcRect t="34047" r="32010" b="23047"/>
          <a:stretch/>
        </p:blipFill>
        <p:spPr>
          <a:xfrm>
            <a:off x="4277361" y="1731258"/>
            <a:ext cx="4866639" cy="3140187"/>
          </a:xfrm>
          <a:prstGeom prst="rect">
            <a:avLst/>
          </a:prstGeom>
        </p:spPr>
      </p:pic>
    </p:spTree>
    <p:extLst>
      <p:ext uri="{BB962C8B-B14F-4D97-AF65-F5344CB8AC3E}">
        <p14:creationId xmlns:p14="http://schemas.microsoft.com/office/powerpoint/2010/main" val="72281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56379C-8C44-B74B-96D7-F6A34FD648CA}"/>
              </a:ext>
            </a:extLst>
          </p:cNvPr>
          <p:cNvSpPr>
            <a:spLocks noGrp="1"/>
          </p:cNvSpPr>
          <p:nvPr>
            <p:ph type="title"/>
          </p:nvPr>
        </p:nvSpPr>
        <p:spPr>
          <a:xfrm>
            <a:off x="0" y="1431999"/>
            <a:ext cx="3816626" cy="503700"/>
          </a:xfrm>
        </p:spPr>
        <p:txBody>
          <a:bodyPr/>
          <a:lstStyle/>
          <a:p>
            <a:r>
              <a:rPr lang="en-US" dirty="0">
                <a:solidFill>
                  <a:schemeClr val="tx1"/>
                </a:solidFill>
              </a:rPr>
              <a:t>Follicular thyroid carcinoma</a:t>
            </a:r>
            <a:endParaRPr lang="en-JO" dirty="0">
              <a:solidFill>
                <a:schemeClr val="tx1"/>
              </a:solidFill>
            </a:endParaRPr>
          </a:p>
        </p:txBody>
      </p:sp>
      <p:sp>
        <p:nvSpPr>
          <p:cNvPr id="5" name="Subtitle 4">
            <a:extLst>
              <a:ext uri="{FF2B5EF4-FFF2-40B4-BE49-F238E27FC236}">
                <a16:creationId xmlns:a16="http://schemas.microsoft.com/office/drawing/2014/main" id="{D3964787-4DEF-0F4E-9DE9-49CDC88114CA}"/>
              </a:ext>
            </a:extLst>
          </p:cNvPr>
          <p:cNvSpPr>
            <a:spLocks noGrp="1"/>
          </p:cNvSpPr>
          <p:nvPr>
            <p:ph type="subTitle" idx="1"/>
          </p:nvPr>
        </p:nvSpPr>
        <p:spPr>
          <a:xfrm>
            <a:off x="51599" y="1965966"/>
            <a:ext cx="4244125" cy="3089806"/>
          </a:xfrm>
        </p:spPr>
        <p:txBody>
          <a:bodyPr/>
          <a:lstStyle/>
          <a:p>
            <a:pPr algn="l">
              <a:buFont typeface="Arial" panose="020B0604020202020204" pitchFamily="34" charset="0"/>
              <a:buChar char="•"/>
            </a:pPr>
            <a:r>
              <a:rPr lang="en-US" sz="1600" dirty="0">
                <a:solidFill>
                  <a:schemeClr val="tx1"/>
                </a:solidFill>
              </a:rPr>
              <a:t>Well differentiated</a:t>
            </a:r>
          </a:p>
          <a:p>
            <a:pPr algn="l">
              <a:buFont typeface="Arial" panose="020B0604020202020204" pitchFamily="34" charset="0"/>
              <a:buChar char="•"/>
            </a:pPr>
            <a:r>
              <a:rPr lang="en-US" sz="1600" dirty="0">
                <a:solidFill>
                  <a:schemeClr val="tx1"/>
                </a:solidFill>
              </a:rPr>
              <a:t>Hematogenous metastasis especially to                                                                -Lungs                                                       -Bone (lytic lesions)</a:t>
            </a:r>
          </a:p>
          <a:p>
            <a:pPr algn="l">
              <a:buFont typeface="Arial" panose="020B0604020202020204" pitchFamily="34" charset="0"/>
              <a:buChar char="•"/>
            </a:pPr>
            <a:r>
              <a:rPr lang="en-US" sz="1600" dirty="0">
                <a:solidFill>
                  <a:schemeClr val="tx1"/>
                </a:solidFill>
              </a:rPr>
              <a:t>Rarely multifocal</a:t>
            </a:r>
          </a:p>
          <a:p>
            <a:pPr algn="l">
              <a:buFont typeface="Arial" panose="020B0604020202020204" pitchFamily="34" charset="0"/>
              <a:buChar char="•"/>
            </a:pPr>
            <a:r>
              <a:rPr lang="en-US" sz="1600" dirty="0">
                <a:solidFill>
                  <a:schemeClr val="tx1"/>
                </a:solidFill>
              </a:rPr>
              <a:t>Vascular and capsular invasion</a:t>
            </a:r>
          </a:p>
          <a:p>
            <a:pPr algn="l">
              <a:buFont typeface="Arial" panose="020B0604020202020204" pitchFamily="34" charset="0"/>
              <a:buChar char="•"/>
            </a:pPr>
            <a:r>
              <a:rPr lang="en-US" sz="1600" dirty="0">
                <a:solidFill>
                  <a:schemeClr val="tx1"/>
                </a:solidFill>
              </a:rPr>
              <a:t>Good prognosis</a:t>
            </a:r>
          </a:p>
          <a:p>
            <a:pPr algn="l">
              <a:buFont typeface="Arial" panose="020B0604020202020204" pitchFamily="34" charset="0"/>
              <a:buChar char="•"/>
            </a:pPr>
            <a:r>
              <a:rPr lang="en-US" sz="1600" dirty="0">
                <a:solidFill>
                  <a:schemeClr val="tx1"/>
                </a:solidFill>
              </a:rPr>
              <a:t>∼ 10% of cases </a:t>
            </a:r>
          </a:p>
          <a:p>
            <a:pPr algn="l">
              <a:buFont typeface="Arial" panose="020B0604020202020204" pitchFamily="34" charset="0"/>
              <a:buChar char="•"/>
            </a:pPr>
            <a:r>
              <a:rPr lang="en-US" sz="1600" dirty="0">
                <a:solidFill>
                  <a:schemeClr val="tx1"/>
                </a:solidFill>
              </a:rPr>
              <a:t>40–60 years of age</a:t>
            </a:r>
            <a:endParaRPr lang="en-JO" sz="1600" dirty="0">
              <a:solidFill>
                <a:schemeClr val="tx1"/>
              </a:solidFill>
            </a:endParaRPr>
          </a:p>
        </p:txBody>
      </p:sp>
      <p:sp>
        <p:nvSpPr>
          <p:cNvPr id="6" name="Title 5">
            <a:extLst>
              <a:ext uri="{FF2B5EF4-FFF2-40B4-BE49-F238E27FC236}">
                <a16:creationId xmlns:a16="http://schemas.microsoft.com/office/drawing/2014/main" id="{6FBC0FF0-3986-D348-A40C-6C6A966747B2}"/>
              </a:ext>
            </a:extLst>
          </p:cNvPr>
          <p:cNvSpPr>
            <a:spLocks noGrp="1"/>
          </p:cNvSpPr>
          <p:nvPr>
            <p:ph type="title" idx="2"/>
          </p:nvPr>
        </p:nvSpPr>
        <p:spPr>
          <a:xfrm>
            <a:off x="345539" y="595750"/>
            <a:ext cx="4723417" cy="503700"/>
          </a:xfrm>
          <a:noFill/>
        </p:spPr>
        <p:txBody>
          <a:bodyPr/>
          <a:lstStyle/>
          <a:p>
            <a:r>
              <a:rPr lang="en-US" b="1" dirty="0">
                <a:solidFill>
                  <a:schemeClr val="tx1"/>
                </a:solidFill>
              </a:rPr>
              <a:t>Differentiated cell carcinoma </a:t>
            </a:r>
            <a:endParaRPr lang="en-JO" b="1" dirty="0">
              <a:solidFill>
                <a:schemeClr val="tx1"/>
              </a:solidFill>
            </a:endParaRPr>
          </a:p>
        </p:txBody>
      </p:sp>
      <p:pic>
        <p:nvPicPr>
          <p:cNvPr id="11" name="Picture 11">
            <a:extLst>
              <a:ext uri="{FF2B5EF4-FFF2-40B4-BE49-F238E27FC236}">
                <a16:creationId xmlns:a16="http://schemas.microsoft.com/office/drawing/2014/main" id="{3A77C2B3-416C-9144-8277-8AD5C0810A0E}"/>
              </a:ext>
            </a:extLst>
          </p:cNvPr>
          <p:cNvPicPr>
            <a:picLocks noChangeAspect="1"/>
          </p:cNvPicPr>
          <p:nvPr/>
        </p:nvPicPr>
        <p:blipFill>
          <a:blip r:embed="rId3"/>
          <a:stretch>
            <a:fillRect/>
          </a:stretch>
        </p:blipFill>
        <p:spPr>
          <a:xfrm>
            <a:off x="4295724" y="1893458"/>
            <a:ext cx="4621140" cy="2891242"/>
          </a:xfrm>
          <a:prstGeom prst="rect">
            <a:avLst/>
          </a:prstGeom>
        </p:spPr>
      </p:pic>
    </p:spTree>
    <p:extLst>
      <p:ext uri="{BB962C8B-B14F-4D97-AF65-F5344CB8AC3E}">
        <p14:creationId xmlns:p14="http://schemas.microsoft.com/office/powerpoint/2010/main" val="3982554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83A329C-C2A8-3748-8F2C-FC16E8B1CBBA}"/>
              </a:ext>
            </a:extLst>
          </p:cNvPr>
          <p:cNvSpPr>
            <a:spLocks noGrp="1"/>
          </p:cNvSpPr>
          <p:nvPr>
            <p:ph type="title"/>
          </p:nvPr>
        </p:nvSpPr>
        <p:spPr>
          <a:xfrm>
            <a:off x="504843" y="633530"/>
            <a:ext cx="4454782" cy="503700"/>
          </a:xfrm>
        </p:spPr>
        <p:txBody>
          <a:bodyPr/>
          <a:lstStyle/>
          <a:p>
            <a:r>
              <a:rPr lang="en-US" b="1" dirty="0">
                <a:solidFill>
                  <a:schemeClr val="tx1"/>
                </a:solidFill>
              </a:rPr>
              <a:t>Medullary carcinoma</a:t>
            </a:r>
            <a:endParaRPr lang="en-JO" b="1" dirty="0">
              <a:solidFill>
                <a:schemeClr val="tx1"/>
              </a:solidFill>
            </a:endParaRPr>
          </a:p>
        </p:txBody>
      </p:sp>
      <p:sp>
        <p:nvSpPr>
          <p:cNvPr id="3" name="Subtitle 2">
            <a:extLst>
              <a:ext uri="{FF2B5EF4-FFF2-40B4-BE49-F238E27FC236}">
                <a16:creationId xmlns:a16="http://schemas.microsoft.com/office/drawing/2014/main" id="{B644FD1B-307C-AE46-B387-FEDA4D696E87}"/>
              </a:ext>
            </a:extLst>
          </p:cNvPr>
          <p:cNvSpPr>
            <a:spLocks noGrp="1"/>
          </p:cNvSpPr>
          <p:nvPr>
            <p:ph type="subTitle" idx="1"/>
          </p:nvPr>
        </p:nvSpPr>
        <p:spPr>
          <a:xfrm>
            <a:off x="-104444" y="1416429"/>
            <a:ext cx="5064069" cy="3887000"/>
          </a:xfrm>
        </p:spPr>
        <p:txBody>
          <a:bodyPr/>
          <a:lstStyle/>
          <a:p>
            <a:pPr algn="l">
              <a:buFont typeface="Arial" panose="020B0604020202020204" pitchFamily="34" charset="0"/>
              <a:buChar char="•"/>
            </a:pPr>
            <a:r>
              <a:rPr lang="en-US" sz="1800" dirty="0">
                <a:solidFill>
                  <a:schemeClr val="tx1"/>
                </a:solidFill>
              </a:rPr>
              <a:t>Poorly differentiated</a:t>
            </a:r>
          </a:p>
          <a:p>
            <a:pPr algn="l">
              <a:buFont typeface="Arial" panose="020B0604020202020204" pitchFamily="34" charset="0"/>
              <a:buChar char="•"/>
            </a:pPr>
            <a:r>
              <a:rPr lang="en-US" sz="1800" dirty="0">
                <a:solidFill>
                  <a:schemeClr val="tx1"/>
                </a:solidFill>
              </a:rPr>
              <a:t>Sometimes a genetic predisposition → multiple endocrine neoplasia type 2 (MEN2) (25% of medullary carcinomas)</a:t>
            </a:r>
          </a:p>
          <a:p>
            <a:pPr algn="l">
              <a:buFont typeface="Arial" panose="020B0604020202020204" pitchFamily="34" charset="0"/>
              <a:buChar char="•"/>
            </a:pPr>
            <a:r>
              <a:rPr lang="en-US" sz="1800" dirty="0">
                <a:solidFill>
                  <a:schemeClr val="tx1"/>
                </a:solidFill>
              </a:rPr>
              <a:t>Lymphatic and hematogenous metastasis</a:t>
            </a:r>
          </a:p>
          <a:p>
            <a:pPr algn="l">
              <a:buFont typeface="Arial" panose="020B0604020202020204" pitchFamily="34" charset="0"/>
              <a:buChar char="•"/>
            </a:pPr>
            <a:endParaRPr lang="en-US" sz="1800" dirty="0">
              <a:solidFill>
                <a:schemeClr val="tx1"/>
              </a:solidFill>
            </a:endParaRPr>
          </a:p>
          <a:p>
            <a:pPr algn="l">
              <a:buFont typeface="Arial" panose="020B0604020202020204" pitchFamily="34" charset="0"/>
              <a:buChar char="•"/>
            </a:pPr>
            <a:r>
              <a:rPr lang="en-US" sz="1800" dirty="0">
                <a:solidFill>
                  <a:schemeClr val="tx1"/>
                </a:solidFill>
              </a:rPr>
              <a:t>Sporadic (75% of medullary carcinomas)</a:t>
            </a:r>
          </a:p>
          <a:p>
            <a:pPr algn="l">
              <a:buFont typeface="Arial" panose="020B0604020202020204" pitchFamily="34" charset="0"/>
              <a:buChar char="•"/>
            </a:pPr>
            <a:r>
              <a:rPr lang="en-US" sz="1800" dirty="0">
                <a:solidFill>
                  <a:schemeClr val="tx1"/>
                </a:solidFill>
              </a:rPr>
              <a:t>Produces calcitonin</a:t>
            </a:r>
          </a:p>
          <a:p>
            <a:pPr algn="l">
              <a:buFont typeface="Arial" panose="020B0604020202020204" pitchFamily="34" charset="0"/>
              <a:buChar char="•"/>
            </a:pPr>
            <a:r>
              <a:rPr lang="en-US" sz="1800" dirty="0">
                <a:solidFill>
                  <a:schemeClr val="tx1"/>
                </a:solidFill>
              </a:rPr>
              <a:t>Diarrhea and facial flushing </a:t>
            </a:r>
            <a:r>
              <a:rPr lang="en-US" sz="1800" spc="3" dirty="0">
                <a:solidFill>
                  <a:schemeClr val="tx1"/>
                </a:solidFill>
                <a:latin typeface="Arial" panose="020B0604020202020204"/>
                <a:cs typeface="Arial" panose="020B0604020202020204"/>
                <a:sym typeface="+mn-ea"/>
              </a:rPr>
              <a:t>due </a:t>
            </a:r>
            <a:r>
              <a:rPr lang="en-US" sz="1800" spc="6" dirty="0">
                <a:solidFill>
                  <a:schemeClr val="tx1"/>
                </a:solidFill>
                <a:latin typeface="Arial" panose="020B0604020202020204"/>
                <a:cs typeface="Arial" panose="020B0604020202020204"/>
                <a:sym typeface="+mn-ea"/>
              </a:rPr>
              <a:t>to </a:t>
            </a:r>
            <a:r>
              <a:rPr lang="en-US" sz="1800" spc="-3" dirty="0">
                <a:solidFill>
                  <a:schemeClr val="tx1"/>
                </a:solidFill>
                <a:latin typeface="Arial" panose="020B0604020202020204"/>
                <a:cs typeface="Arial" panose="020B0604020202020204"/>
                <a:sym typeface="+mn-ea"/>
              </a:rPr>
              <a:t>secretion </a:t>
            </a:r>
            <a:r>
              <a:rPr lang="en-US" sz="1800" spc="6" dirty="0">
                <a:solidFill>
                  <a:schemeClr val="tx1"/>
                </a:solidFill>
                <a:latin typeface="Arial" panose="020B0604020202020204"/>
                <a:cs typeface="Arial" panose="020B0604020202020204"/>
                <a:sym typeface="+mn-ea"/>
              </a:rPr>
              <a:t>of</a:t>
            </a:r>
            <a:r>
              <a:rPr lang="en-US" sz="1800" spc="-291" dirty="0">
                <a:solidFill>
                  <a:schemeClr val="tx1"/>
                </a:solidFill>
                <a:latin typeface="Arial" panose="020B0604020202020204"/>
                <a:cs typeface="Arial" panose="020B0604020202020204"/>
                <a:sym typeface="+mn-ea"/>
              </a:rPr>
              <a:t>  </a:t>
            </a:r>
            <a:r>
              <a:rPr lang="en-US" sz="1800" spc="-18" dirty="0">
                <a:solidFill>
                  <a:schemeClr val="tx1"/>
                </a:solidFill>
                <a:latin typeface="Arial" panose="020B0604020202020204"/>
                <a:cs typeface="Arial" panose="020B0604020202020204"/>
                <a:sym typeface="+mn-ea"/>
              </a:rPr>
              <a:t>VIP</a:t>
            </a:r>
            <a:r>
              <a:rPr lang="en-US" sz="1800" dirty="0">
                <a:solidFill>
                  <a:schemeClr val="tx1"/>
                </a:solidFill>
              </a:rPr>
              <a:t> </a:t>
            </a:r>
          </a:p>
          <a:p>
            <a:pPr algn="l">
              <a:buFont typeface="Arial" panose="020B0604020202020204" pitchFamily="34" charset="0"/>
              <a:buChar char="•"/>
            </a:pPr>
            <a:r>
              <a:rPr lang="en-US" sz="1800" dirty="0">
                <a:solidFill>
                  <a:schemeClr val="tx1"/>
                </a:solidFill>
              </a:rPr>
              <a:t>&lt; 10%of cases</a:t>
            </a:r>
          </a:p>
          <a:p>
            <a:pPr algn="l">
              <a:buFont typeface="Arial" panose="020B0604020202020204" pitchFamily="34" charset="0"/>
              <a:buChar char="•"/>
            </a:pPr>
            <a:r>
              <a:rPr lang="en-US" sz="1800" dirty="0">
                <a:solidFill>
                  <a:schemeClr val="tx1"/>
                </a:solidFill>
              </a:rPr>
              <a:t>50–60 years of age </a:t>
            </a:r>
            <a:endParaRPr lang="en-JO" sz="1800" dirty="0">
              <a:solidFill>
                <a:schemeClr val="tx1"/>
              </a:solidFill>
            </a:endParaRPr>
          </a:p>
        </p:txBody>
      </p:sp>
      <p:pic>
        <p:nvPicPr>
          <p:cNvPr id="15" name="Picture 15">
            <a:extLst>
              <a:ext uri="{FF2B5EF4-FFF2-40B4-BE49-F238E27FC236}">
                <a16:creationId xmlns:a16="http://schemas.microsoft.com/office/drawing/2014/main" id="{14D0C528-6DC9-F444-A7F4-97D544A6F182}"/>
              </a:ext>
            </a:extLst>
          </p:cNvPr>
          <p:cNvPicPr>
            <a:picLocks noChangeAspect="1"/>
          </p:cNvPicPr>
          <p:nvPr/>
        </p:nvPicPr>
        <p:blipFill rotWithShape="1">
          <a:blip r:embed="rId3"/>
          <a:srcRect l="59" t="33984" r="30078" b="21485"/>
          <a:stretch/>
        </p:blipFill>
        <p:spPr>
          <a:xfrm>
            <a:off x="5343369" y="1416429"/>
            <a:ext cx="3442279" cy="3506050"/>
          </a:xfrm>
          <a:prstGeom prst="rect">
            <a:avLst/>
          </a:prstGeom>
        </p:spPr>
      </p:pic>
    </p:spTree>
    <p:extLst>
      <p:ext uri="{BB962C8B-B14F-4D97-AF65-F5344CB8AC3E}">
        <p14:creationId xmlns:p14="http://schemas.microsoft.com/office/powerpoint/2010/main" val="2902768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F28267-C099-2240-87F0-38963E24F9A2}"/>
              </a:ext>
            </a:extLst>
          </p:cNvPr>
          <p:cNvSpPr>
            <a:spLocks noGrp="1"/>
          </p:cNvSpPr>
          <p:nvPr>
            <p:ph type="body" idx="1"/>
          </p:nvPr>
        </p:nvSpPr>
        <p:spPr>
          <a:xfrm>
            <a:off x="0" y="1073897"/>
            <a:ext cx="8001600" cy="3288103"/>
          </a:xfrm>
        </p:spPr>
        <p:txBody>
          <a:bodyPr/>
          <a:lstStyle/>
          <a:p>
            <a:pPr>
              <a:buFont typeface="Arial" panose="020B0604020202020204" pitchFamily="34" charset="0"/>
              <a:buChar char="•"/>
            </a:pPr>
            <a:r>
              <a:rPr lang="en-US" sz="1600" dirty="0">
                <a:solidFill>
                  <a:schemeClr val="tx1"/>
                </a:solidFill>
                <a:latin typeface="Lato"/>
              </a:rPr>
              <a:t>It</a:t>
            </a:r>
            <a:r>
              <a:rPr lang="en-US" sz="1600" b="0" i="0" strike="noStrike" dirty="0">
                <a:solidFill>
                  <a:schemeClr val="tx1"/>
                </a:solidFill>
                <a:effectLst/>
                <a:latin typeface="Lato"/>
              </a:rPr>
              <a:t> receives its arterial supply from the superior , inferior and IMA thyroid arteries  and drains into the superior, middle, and inferior </a:t>
            </a:r>
            <a:r>
              <a:rPr lang="en-US" sz="1600" dirty="0">
                <a:solidFill>
                  <a:schemeClr val="tx1"/>
                </a:solidFill>
                <a:latin typeface="Lato"/>
              </a:rPr>
              <a:t>thyroid veins .</a:t>
            </a:r>
          </a:p>
          <a:p>
            <a:pPr>
              <a:buFont typeface="Arial" panose="020B0604020202020204" pitchFamily="34" charset="0"/>
              <a:buChar char="•"/>
            </a:pPr>
            <a:r>
              <a:rPr lang="en-US" sz="1600" b="0" i="0" strike="noStrike" dirty="0">
                <a:solidFill>
                  <a:schemeClr val="tx1"/>
                </a:solidFill>
                <a:effectLst/>
                <a:latin typeface="Lato"/>
              </a:rPr>
              <a:t>The lymphatics  drain into the paratracheal and deep </a:t>
            </a:r>
            <a:r>
              <a:rPr lang="en-US" sz="1600" dirty="0">
                <a:solidFill>
                  <a:schemeClr val="tx1"/>
                </a:solidFill>
                <a:latin typeface="Lato"/>
              </a:rPr>
              <a:t>cervical lymph nodes .</a:t>
            </a:r>
            <a:endParaRPr lang="en-US" sz="1600" b="0" i="0" strike="noStrike" dirty="0">
              <a:solidFill>
                <a:schemeClr val="tx1"/>
              </a:solidFill>
              <a:effectLst/>
              <a:latin typeface="Lato"/>
            </a:endParaRPr>
          </a:p>
          <a:p>
            <a:pPr>
              <a:buFont typeface="Arial" panose="020B0604020202020204" pitchFamily="34" charset="0"/>
              <a:buChar char="•"/>
            </a:pPr>
            <a:r>
              <a:rPr lang="en-US" sz="1600" b="0" i="0" strike="noStrike" dirty="0">
                <a:solidFill>
                  <a:schemeClr val="tx1"/>
                </a:solidFill>
                <a:effectLst/>
                <a:latin typeface="Lato"/>
              </a:rPr>
              <a:t>It receives sympathetic innervation via the cervical ganglion and parasympathetic  innervation via the vagus nerve .</a:t>
            </a:r>
            <a:endParaRPr lang="en-US" sz="1600" b="0" i="0" strike="noStrike" dirty="0">
              <a:solidFill>
                <a:schemeClr val="tx1"/>
              </a:solidFill>
              <a:effectLst/>
              <a:latin typeface="Lato"/>
              <a:hlinkClick r:id="rId2">
                <a:extLst>
                  <a:ext uri="{A12FA001-AC4F-418D-AE19-62706E023703}">
                    <ahyp:hlinkClr xmlns:ahyp="http://schemas.microsoft.com/office/drawing/2018/hyperlinkcolor" val="tx"/>
                  </a:ext>
                </a:extLst>
              </a:hlinkClick>
            </a:endParaRPr>
          </a:p>
          <a:p>
            <a:pPr>
              <a:buFont typeface="Arial" panose="020B0604020202020204" pitchFamily="34" charset="0"/>
              <a:buChar char="•"/>
            </a:pPr>
            <a:endParaRPr lang="en-JO" sz="1600" dirty="0"/>
          </a:p>
        </p:txBody>
      </p:sp>
      <p:sp>
        <p:nvSpPr>
          <p:cNvPr id="3" name="Title 2">
            <a:extLst>
              <a:ext uri="{FF2B5EF4-FFF2-40B4-BE49-F238E27FC236}">
                <a16:creationId xmlns:a16="http://schemas.microsoft.com/office/drawing/2014/main" id="{445FCEE7-9154-D840-A36E-71CFAA81ADB0}"/>
              </a:ext>
            </a:extLst>
          </p:cNvPr>
          <p:cNvSpPr>
            <a:spLocks noGrp="1"/>
          </p:cNvSpPr>
          <p:nvPr>
            <p:ph type="title"/>
          </p:nvPr>
        </p:nvSpPr>
        <p:spPr/>
        <p:txBody>
          <a:bodyPr/>
          <a:lstStyle/>
          <a:p>
            <a:r>
              <a:rPr lang="en-US" b="1" i="0" u="none" strike="noStrike" dirty="0">
                <a:solidFill>
                  <a:schemeClr val="bg1"/>
                </a:solidFill>
                <a:effectLst/>
                <a:latin typeface="Lato"/>
              </a:rPr>
              <a:t>Vasculature and innervation</a:t>
            </a:r>
            <a:br>
              <a:rPr lang="en-US" b="1" i="0" u="none" strike="noStrike" dirty="0">
                <a:solidFill>
                  <a:schemeClr val="bg1"/>
                </a:solidFill>
                <a:effectLst/>
                <a:latin typeface="Lato"/>
              </a:rPr>
            </a:br>
            <a:endParaRPr lang="en-JO" dirty="0">
              <a:solidFill>
                <a:schemeClr val="bg1"/>
              </a:solidFill>
            </a:endParaRPr>
          </a:p>
        </p:txBody>
      </p:sp>
      <p:pic>
        <p:nvPicPr>
          <p:cNvPr id="4" name="Picture 4">
            <a:extLst>
              <a:ext uri="{FF2B5EF4-FFF2-40B4-BE49-F238E27FC236}">
                <a16:creationId xmlns:a16="http://schemas.microsoft.com/office/drawing/2014/main" id="{AD1648CF-A2AE-D84F-87FA-6CD2F90C8D5C}"/>
              </a:ext>
            </a:extLst>
          </p:cNvPr>
          <p:cNvPicPr>
            <a:picLocks noChangeAspect="1"/>
          </p:cNvPicPr>
          <p:nvPr/>
        </p:nvPicPr>
        <p:blipFill rotWithShape="1">
          <a:blip r:embed="rId3"/>
          <a:srcRect l="2307" t="7914" r="3477"/>
          <a:stretch/>
        </p:blipFill>
        <p:spPr>
          <a:xfrm>
            <a:off x="5867682" y="2838824"/>
            <a:ext cx="2707155" cy="2304676"/>
          </a:xfrm>
          <a:prstGeom prst="rect">
            <a:avLst/>
          </a:prstGeom>
        </p:spPr>
      </p:pic>
      <p:pic>
        <p:nvPicPr>
          <p:cNvPr id="5" name="Picture 5">
            <a:extLst>
              <a:ext uri="{FF2B5EF4-FFF2-40B4-BE49-F238E27FC236}">
                <a16:creationId xmlns:a16="http://schemas.microsoft.com/office/drawing/2014/main" id="{54DB5674-FCC3-B548-9873-25F5860C8634}"/>
              </a:ext>
            </a:extLst>
          </p:cNvPr>
          <p:cNvPicPr>
            <a:picLocks noChangeAspect="1"/>
          </p:cNvPicPr>
          <p:nvPr/>
        </p:nvPicPr>
        <p:blipFill rotWithShape="1">
          <a:blip r:embed="rId4"/>
          <a:srcRect l="2563" t="7914" r="3222"/>
          <a:stretch/>
        </p:blipFill>
        <p:spPr>
          <a:xfrm>
            <a:off x="0" y="2936874"/>
            <a:ext cx="2707154" cy="2206625"/>
          </a:xfrm>
          <a:prstGeom prst="rect">
            <a:avLst/>
          </a:prstGeom>
        </p:spPr>
      </p:pic>
      <p:pic>
        <p:nvPicPr>
          <p:cNvPr id="6" name="Picture 6">
            <a:extLst>
              <a:ext uri="{FF2B5EF4-FFF2-40B4-BE49-F238E27FC236}">
                <a16:creationId xmlns:a16="http://schemas.microsoft.com/office/drawing/2014/main" id="{010CB380-A524-E647-B50C-E5577F03A084}"/>
              </a:ext>
            </a:extLst>
          </p:cNvPr>
          <p:cNvPicPr>
            <a:picLocks noChangeAspect="1"/>
          </p:cNvPicPr>
          <p:nvPr/>
        </p:nvPicPr>
        <p:blipFill rotWithShape="1">
          <a:blip r:embed="rId5"/>
          <a:srcRect l="855"/>
          <a:stretch/>
        </p:blipFill>
        <p:spPr>
          <a:xfrm>
            <a:off x="2707154" y="2936874"/>
            <a:ext cx="3056404" cy="2205425"/>
          </a:xfrm>
          <a:prstGeom prst="rect">
            <a:avLst/>
          </a:prstGeom>
        </p:spPr>
      </p:pic>
    </p:spTree>
    <p:extLst>
      <p:ext uri="{BB962C8B-B14F-4D97-AF65-F5344CB8AC3E}">
        <p14:creationId xmlns:p14="http://schemas.microsoft.com/office/powerpoint/2010/main" val="2069463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9"/>
          <p:cNvSpPr txBox="1">
            <a:spLocks noGrp="1"/>
          </p:cNvSpPr>
          <p:nvPr>
            <p:ph type="subTitle" idx="1"/>
          </p:nvPr>
        </p:nvSpPr>
        <p:spPr>
          <a:xfrm>
            <a:off x="299912" y="1809060"/>
            <a:ext cx="6678599" cy="3016250"/>
          </a:xfrm>
          <a:prstGeom prst="rect">
            <a:avLst/>
          </a:prstGeom>
          <a:noFill/>
        </p:spPr>
        <p:txBody>
          <a:bodyPr spcFirstLastPara="1" wrap="square" lIns="360000" tIns="91425" rIns="360000" bIns="91425" anchor="ctr" anchorCtr="0">
            <a:noAutofit/>
          </a:bodyPr>
          <a:lstStyle/>
          <a:p>
            <a:pPr marL="285750" lvl="0" indent="-285750" algn="l" rtl="0">
              <a:spcBef>
                <a:spcPts val="0"/>
              </a:spcBef>
              <a:spcAft>
                <a:spcPts val="0"/>
              </a:spcAft>
              <a:buFont typeface="Arial" panose="020B0604020202020204" pitchFamily="34" charset="0"/>
              <a:buChar char="•"/>
            </a:pPr>
            <a:r>
              <a:rPr lang="en-US" sz="2000" dirty="0">
                <a:solidFill>
                  <a:schemeClr val="tx1"/>
                </a:solidFill>
              </a:rPr>
              <a:t>Poorly differentiated</a:t>
            </a:r>
          </a:p>
          <a:p>
            <a:pPr marL="285750" lvl="0" indent="-285750" algn="l" rtl="0">
              <a:spcBef>
                <a:spcPts val="0"/>
              </a:spcBef>
              <a:spcAft>
                <a:spcPts val="0"/>
              </a:spcAft>
              <a:buFont typeface="Arial" panose="020B0604020202020204" pitchFamily="34" charset="0"/>
              <a:buChar char="•"/>
            </a:pPr>
            <a:r>
              <a:rPr lang="en-US" sz="2000" dirty="0">
                <a:solidFill>
                  <a:schemeClr val="tx1"/>
                </a:solidFill>
              </a:rPr>
              <a:t>Rapid local growth</a:t>
            </a:r>
          </a:p>
          <a:p>
            <a:pPr marL="285750" lvl="0" indent="-285750" algn="l" rtl="0">
              <a:spcBef>
                <a:spcPts val="0"/>
              </a:spcBef>
              <a:spcAft>
                <a:spcPts val="0"/>
              </a:spcAft>
              <a:buFont typeface="Arial" panose="020B0604020202020204" pitchFamily="34" charset="0"/>
              <a:buChar char="•"/>
            </a:pPr>
            <a:r>
              <a:rPr lang="en-US" sz="2000" dirty="0">
                <a:solidFill>
                  <a:schemeClr val="tx1"/>
                </a:solidFill>
              </a:rPr>
              <a:t>Symptoms of compression of the structures of the neck (e.g. dysphagia, dyspnea)</a:t>
            </a:r>
          </a:p>
          <a:p>
            <a:pPr marL="285750" lvl="0" indent="-285750" algn="l" rtl="0">
              <a:spcBef>
                <a:spcPts val="0"/>
              </a:spcBef>
              <a:spcAft>
                <a:spcPts val="0"/>
              </a:spcAft>
              <a:buFont typeface="Arial" panose="020B0604020202020204" pitchFamily="34" charset="0"/>
              <a:buChar char="•"/>
            </a:pPr>
            <a:r>
              <a:rPr lang="en-US" sz="2000" dirty="0">
                <a:solidFill>
                  <a:schemeClr val="tx1"/>
                </a:solidFill>
              </a:rPr>
              <a:t>Lymphatic and hematogenous metastasis</a:t>
            </a:r>
          </a:p>
          <a:p>
            <a:pPr marL="285750" lvl="0" indent="-285750" algn="l" rtl="0">
              <a:spcBef>
                <a:spcPts val="0"/>
              </a:spcBef>
              <a:spcAft>
                <a:spcPts val="0"/>
              </a:spcAft>
              <a:buFont typeface="Arial" panose="020B0604020202020204" pitchFamily="34" charset="0"/>
              <a:buChar char="•"/>
            </a:pPr>
            <a:r>
              <a:rPr lang="en-US" sz="2000" dirty="0">
                <a:solidFill>
                  <a:schemeClr val="tx1"/>
                </a:solidFill>
              </a:rPr>
              <a:t>Very poor prognosis</a:t>
            </a:r>
          </a:p>
          <a:p>
            <a:pPr marL="285750" lvl="0" indent="-285750" algn="l" rtl="0">
              <a:spcBef>
                <a:spcPts val="0"/>
              </a:spcBef>
              <a:spcAft>
                <a:spcPts val="0"/>
              </a:spcAft>
              <a:buFont typeface="Arial" panose="020B0604020202020204" pitchFamily="34" charset="0"/>
              <a:buChar char="•"/>
            </a:pPr>
            <a:r>
              <a:rPr lang="en-US" sz="2000" dirty="0">
                <a:solidFill>
                  <a:schemeClr val="tx1"/>
                </a:solidFill>
              </a:rPr>
              <a:t>∼ 1–2% of cases </a:t>
            </a:r>
          </a:p>
          <a:p>
            <a:pPr marL="285750" lvl="0" indent="-285750" algn="l" rtl="0">
              <a:spcBef>
                <a:spcPts val="0"/>
              </a:spcBef>
              <a:spcAft>
                <a:spcPts val="0"/>
              </a:spcAft>
              <a:buFont typeface="Arial" panose="020B0604020202020204" pitchFamily="34" charset="0"/>
              <a:buChar char="•"/>
            </a:pPr>
            <a:r>
              <a:rPr lang="en-US" sz="2000" dirty="0">
                <a:solidFill>
                  <a:schemeClr val="tx1"/>
                </a:solidFill>
              </a:rPr>
              <a:t>After 60 years of age</a:t>
            </a:r>
            <a:endParaRPr sz="2000" dirty="0">
              <a:solidFill>
                <a:schemeClr val="tx1"/>
              </a:solidFill>
            </a:endParaRPr>
          </a:p>
        </p:txBody>
      </p:sp>
      <p:sp>
        <p:nvSpPr>
          <p:cNvPr id="693" name="Google Shape;693;p39"/>
          <p:cNvSpPr txBox="1">
            <a:spLocks noGrp="1"/>
          </p:cNvSpPr>
          <p:nvPr>
            <p:ph type="title"/>
          </p:nvPr>
        </p:nvSpPr>
        <p:spPr>
          <a:xfrm>
            <a:off x="-134373" y="69574"/>
            <a:ext cx="6852900" cy="1144200"/>
          </a:xfrm>
          <a:prstGeom prst="rect">
            <a:avLst/>
          </a:prstGeom>
          <a:noFill/>
        </p:spPr>
        <p:txBody>
          <a:bodyPr spcFirstLastPara="1" wrap="square" lIns="90000" tIns="270000" rIns="91425" bIns="0" anchor="ctr" anchorCtr="0">
            <a:noAutofit/>
          </a:bodyPr>
          <a:lstStyle/>
          <a:p>
            <a:pPr marL="0" lvl="0" indent="0" algn="ctr" rtl="0">
              <a:spcBef>
                <a:spcPts val="0"/>
              </a:spcBef>
              <a:spcAft>
                <a:spcPts val="0"/>
              </a:spcAft>
              <a:buNone/>
            </a:pPr>
            <a:r>
              <a:rPr lang="en-US" b="1" dirty="0" err="1">
                <a:solidFill>
                  <a:schemeClr val="tx1"/>
                </a:solidFill>
              </a:rPr>
              <a:t>Anaplastic</a:t>
            </a:r>
            <a:r>
              <a:rPr lang="en-US" b="1" dirty="0">
                <a:solidFill>
                  <a:schemeClr val="tx1"/>
                </a:solidFill>
              </a:rPr>
              <a:t> thyroid carcinoma</a:t>
            </a:r>
            <a:endParaRPr b="1"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0"/>
          <p:cNvSpPr txBox="1">
            <a:spLocks noGrp="1"/>
          </p:cNvSpPr>
          <p:nvPr>
            <p:ph type="body" idx="1"/>
          </p:nvPr>
        </p:nvSpPr>
        <p:spPr>
          <a:xfrm>
            <a:off x="-125261" y="1529027"/>
            <a:ext cx="4867706" cy="1866849"/>
          </a:xfrm>
          <a:prstGeom prst="rect">
            <a:avLst/>
          </a:prstGeom>
        </p:spPr>
        <p:txBody>
          <a:bodyPr spcFirstLastPara="1" wrap="square" lIns="91425" tIns="91425" rIns="91425" bIns="91425" anchor="t" anchorCtr="0">
            <a:noAutofit/>
          </a:bodyPr>
          <a:lstStyle/>
          <a:p>
            <a:r>
              <a:rPr lang="en-US" sz="1800" dirty="0"/>
              <a:t>Rare cancer manifests as rapidly enlarged neck mass</a:t>
            </a:r>
          </a:p>
          <a:p>
            <a:r>
              <a:rPr lang="en-US" sz="1800" dirty="0"/>
              <a:t>non–Hodgkin's B cell lymphoma </a:t>
            </a:r>
          </a:p>
          <a:p>
            <a:r>
              <a:rPr lang="en-US" sz="1800" dirty="0"/>
              <a:t>May be secondary to </a:t>
            </a:r>
            <a:r>
              <a:rPr lang="en-US" sz="1800" dirty="0" err="1"/>
              <a:t>hashimoto</a:t>
            </a:r>
            <a:r>
              <a:rPr lang="en-US" sz="1800" dirty="0"/>
              <a:t> thyroiditis</a:t>
            </a:r>
          </a:p>
          <a:p>
            <a:r>
              <a:rPr lang="en-US" sz="1800" dirty="0"/>
              <a:t>Cause hypothyroidism </a:t>
            </a:r>
          </a:p>
          <a:p>
            <a:endParaRPr lang="en-US" sz="1800" dirty="0"/>
          </a:p>
          <a:p>
            <a:r>
              <a:rPr lang="en-US" sz="2000" b="1" dirty="0"/>
              <a:t>OTHERS:</a:t>
            </a:r>
          </a:p>
          <a:p>
            <a:pPr marL="342900" lvl="0" indent="-342900" algn="l" rtl="0">
              <a:spcBef>
                <a:spcPts val="0"/>
              </a:spcBef>
              <a:spcAft>
                <a:spcPts val="0"/>
              </a:spcAft>
              <a:buFont typeface="Arial" panose="020B0604020202020204" pitchFamily="34" charset="0"/>
              <a:buChar char="•"/>
            </a:pPr>
            <a:r>
              <a:rPr lang="en-US" sz="2000" dirty="0"/>
              <a:t>Sarcoma: rare</a:t>
            </a:r>
          </a:p>
          <a:p>
            <a:pPr marL="342900" lvl="0" indent="-342900" algn="l" rtl="0">
              <a:spcBef>
                <a:spcPts val="0"/>
              </a:spcBef>
              <a:spcAft>
                <a:spcPts val="0"/>
              </a:spcAft>
              <a:buFont typeface="Arial" panose="020B0604020202020204" pitchFamily="34" charset="0"/>
              <a:buChar char="•"/>
            </a:pPr>
            <a:r>
              <a:rPr lang="en-US" sz="2000" dirty="0"/>
              <a:t>Metastatic (e.g., breast, renal, melanoma): rare</a:t>
            </a:r>
            <a:endParaRPr sz="2000" dirty="0"/>
          </a:p>
        </p:txBody>
      </p:sp>
      <p:sp>
        <p:nvSpPr>
          <p:cNvPr id="699" name="Google Shape;699;p40"/>
          <p:cNvSpPr txBox="1">
            <a:spLocks noGrp="1"/>
          </p:cNvSpPr>
          <p:nvPr>
            <p:ph type="title"/>
          </p:nvPr>
        </p:nvSpPr>
        <p:spPr>
          <a:prstGeom prst="rect">
            <a:avLst/>
          </a:prstGeom>
          <a:noFill/>
        </p:spPr>
        <p:txBody>
          <a:bodyPr spcFirstLastPara="1" wrap="square" lIns="684000" tIns="270000" rIns="91425" bIns="0" anchor="ctr" anchorCtr="0">
            <a:noAutofit/>
          </a:bodyPr>
          <a:lstStyle/>
          <a:p>
            <a:pPr marL="0" lvl="0" indent="0" algn="l" rtl="0">
              <a:spcBef>
                <a:spcPts val="0"/>
              </a:spcBef>
              <a:spcAft>
                <a:spcPts val="0"/>
              </a:spcAft>
              <a:buNone/>
            </a:pPr>
            <a:r>
              <a:rPr lang="en-US" sz="3200" b="1" dirty="0">
                <a:solidFill>
                  <a:schemeClr val="tx1"/>
                </a:solidFill>
              </a:rPr>
              <a:t>lymphoma</a:t>
            </a:r>
            <a:endParaRPr b="1" dirty="0">
              <a:solidFill>
                <a:schemeClr val="tx1"/>
              </a:solidFill>
            </a:endParaRPr>
          </a:p>
        </p:txBody>
      </p:sp>
      <p:grpSp>
        <p:nvGrpSpPr>
          <p:cNvPr id="700" name="Google Shape;700;p40"/>
          <p:cNvGrpSpPr/>
          <p:nvPr/>
        </p:nvGrpSpPr>
        <p:grpSpPr>
          <a:xfrm rot="-5400000">
            <a:off x="5420769" y="978075"/>
            <a:ext cx="2655370" cy="4346598"/>
            <a:chOff x="875868" y="1229394"/>
            <a:chExt cx="2135400" cy="3098100"/>
          </a:xfrm>
        </p:grpSpPr>
        <p:sp>
          <p:nvSpPr>
            <p:cNvPr id="701" name="Google Shape;701;p40"/>
            <p:cNvSpPr/>
            <p:nvPr/>
          </p:nvSpPr>
          <p:spPr>
            <a:xfrm>
              <a:off x="875868" y="1229394"/>
              <a:ext cx="2135400" cy="3098100"/>
            </a:xfrm>
            <a:prstGeom prst="roundRect">
              <a:avLst>
                <a:gd name="adj" fmla="val 717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1746944" y="1295932"/>
              <a:ext cx="384300" cy="318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1905769" y="4205955"/>
              <a:ext cx="75900" cy="759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a:extLst>
              <a:ext uri="{FF2B5EF4-FFF2-40B4-BE49-F238E27FC236}">
                <a16:creationId xmlns:a16="http://schemas.microsoft.com/office/drawing/2014/main" id="{AE58E24B-A6A3-4E40-98C8-7F7C43A8C216}"/>
              </a:ext>
            </a:extLst>
          </p:cNvPr>
          <p:cNvPicPr>
            <a:picLocks noChangeAspect="1"/>
          </p:cNvPicPr>
          <p:nvPr/>
        </p:nvPicPr>
        <p:blipFill>
          <a:blip r:embed="rId3"/>
          <a:stretch>
            <a:fillRect/>
          </a:stretch>
        </p:blipFill>
        <p:spPr>
          <a:xfrm>
            <a:off x="4806475" y="1940270"/>
            <a:ext cx="3880730" cy="2327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7390E0D-30A1-4A57-8264-D63666CDE39B}"/>
              </a:ext>
            </a:extLst>
          </p:cNvPr>
          <p:cNvSpPr>
            <a:spLocks noGrp="1"/>
          </p:cNvSpPr>
          <p:nvPr>
            <p:ph type="title"/>
          </p:nvPr>
        </p:nvSpPr>
        <p:spPr/>
        <p:txBody>
          <a:bodyPr/>
          <a:lstStyle/>
          <a:p>
            <a:r>
              <a:rPr lang="en-US" dirty="0"/>
              <a:t> </a:t>
            </a:r>
          </a:p>
        </p:txBody>
      </p:sp>
      <p:sp>
        <p:nvSpPr>
          <p:cNvPr id="3" name="عنوان فرعي 2">
            <a:extLst>
              <a:ext uri="{FF2B5EF4-FFF2-40B4-BE49-F238E27FC236}">
                <a16:creationId xmlns:a16="http://schemas.microsoft.com/office/drawing/2014/main" id="{FA10BD2E-76BA-416E-B18D-7A4F4D780E73}"/>
              </a:ext>
            </a:extLst>
          </p:cNvPr>
          <p:cNvSpPr>
            <a:spLocks noGrp="1"/>
          </p:cNvSpPr>
          <p:nvPr>
            <p:ph type="subTitle" idx="1"/>
          </p:nvPr>
        </p:nvSpPr>
        <p:spPr/>
        <p:txBody>
          <a:bodyPr/>
          <a:lstStyle/>
          <a:p>
            <a:r>
              <a:rPr lang="en-US" dirty="0"/>
              <a:t> </a:t>
            </a:r>
          </a:p>
        </p:txBody>
      </p:sp>
      <p:sp>
        <p:nvSpPr>
          <p:cNvPr id="4" name="عنوان 3">
            <a:extLst>
              <a:ext uri="{FF2B5EF4-FFF2-40B4-BE49-F238E27FC236}">
                <a16:creationId xmlns:a16="http://schemas.microsoft.com/office/drawing/2014/main" id="{BC34B9E6-1996-4A32-B26C-5EB4D1E07300}"/>
              </a:ext>
            </a:extLst>
          </p:cNvPr>
          <p:cNvSpPr>
            <a:spLocks noGrp="1"/>
          </p:cNvSpPr>
          <p:nvPr>
            <p:ph type="title" idx="2"/>
          </p:nvPr>
        </p:nvSpPr>
        <p:spPr/>
        <p:txBody>
          <a:bodyPr/>
          <a:lstStyle/>
          <a:p>
            <a:r>
              <a:rPr lang="en-US" dirty="0"/>
              <a:t> </a:t>
            </a:r>
          </a:p>
        </p:txBody>
      </p:sp>
      <p:sp>
        <p:nvSpPr>
          <p:cNvPr id="5" name="عنوان فرعي 4">
            <a:extLst>
              <a:ext uri="{FF2B5EF4-FFF2-40B4-BE49-F238E27FC236}">
                <a16:creationId xmlns:a16="http://schemas.microsoft.com/office/drawing/2014/main" id="{CE1F0654-6EBF-4AF5-A261-99D4DCC9CB19}"/>
              </a:ext>
            </a:extLst>
          </p:cNvPr>
          <p:cNvSpPr>
            <a:spLocks noGrp="1"/>
          </p:cNvSpPr>
          <p:nvPr>
            <p:ph type="subTitle" idx="3"/>
          </p:nvPr>
        </p:nvSpPr>
        <p:spPr/>
        <p:txBody>
          <a:bodyPr/>
          <a:lstStyle/>
          <a:p>
            <a:r>
              <a:rPr lang="en-US" dirty="0"/>
              <a:t> </a:t>
            </a:r>
          </a:p>
        </p:txBody>
      </p:sp>
      <p:pic>
        <p:nvPicPr>
          <p:cNvPr id="8" name="صورة 7">
            <a:extLst>
              <a:ext uri="{FF2B5EF4-FFF2-40B4-BE49-F238E27FC236}">
                <a16:creationId xmlns:a16="http://schemas.microsoft.com/office/drawing/2014/main" id="{81663144-0E2E-499C-B565-8C576AEF3F67}"/>
              </a:ext>
            </a:extLst>
          </p:cNvPr>
          <p:cNvPicPr>
            <a:picLocks noChangeAspect="1"/>
          </p:cNvPicPr>
          <p:nvPr/>
        </p:nvPicPr>
        <p:blipFill>
          <a:blip r:embed="rId2"/>
          <a:stretch>
            <a:fillRect/>
          </a:stretch>
        </p:blipFill>
        <p:spPr>
          <a:xfrm>
            <a:off x="195679" y="1353096"/>
            <a:ext cx="5375866" cy="3497482"/>
          </a:xfrm>
          <a:prstGeom prst="rect">
            <a:avLst/>
          </a:prstGeom>
        </p:spPr>
      </p:pic>
      <p:pic>
        <p:nvPicPr>
          <p:cNvPr id="9" name="صورة 8">
            <a:extLst>
              <a:ext uri="{FF2B5EF4-FFF2-40B4-BE49-F238E27FC236}">
                <a16:creationId xmlns:a16="http://schemas.microsoft.com/office/drawing/2014/main" id="{9BD0C176-8A9F-4CAC-8C08-A148B7675374}"/>
              </a:ext>
            </a:extLst>
          </p:cNvPr>
          <p:cNvPicPr>
            <a:picLocks noChangeAspect="1"/>
          </p:cNvPicPr>
          <p:nvPr/>
        </p:nvPicPr>
        <p:blipFill>
          <a:blip r:embed="rId3"/>
          <a:stretch>
            <a:fillRect/>
          </a:stretch>
        </p:blipFill>
        <p:spPr>
          <a:xfrm>
            <a:off x="5571545" y="1353096"/>
            <a:ext cx="3135530" cy="3102754"/>
          </a:xfrm>
          <a:prstGeom prst="rect">
            <a:avLst/>
          </a:prstGeom>
        </p:spPr>
      </p:pic>
      <p:sp>
        <p:nvSpPr>
          <p:cNvPr id="11" name="Google Shape;742;p44">
            <a:extLst>
              <a:ext uri="{FF2B5EF4-FFF2-40B4-BE49-F238E27FC236}">
                <a16:creationId xmlns:a16="http://schemas.microsoft.com/office/drawing/2014/main" id="{C364CCC8-DD5B-4339-B7B9-B4C86A31DED9}"/>
              </a:ext>
            </a:extLst>
          </p:cNvPr>
          <p:cNvSpPr txBox="1">
            <a:spLocks/>
          </p:cNvSpPr>
          <p:nvPr/>
        </p:nvSpPr>
        <p:spPr bwMode="gray">
          <a:xfrm>
            <a:off x="-498486" y="526558"/>
            <a:ext cx="5796041" cy="606300"/>
          </a:xfrm>
          <a:prstGeom prst="rect">
            <a:avLst/>
          </a:prstGeom>
        </p:spPr>
        <p:txBody>
          <a:bodyPr spcFirstLastPara="1" vert="horz" wrap="square" lIns="91425" tIns="91425" rIns="91425" bIns="91425" rtlCol="0" anchor="ctr" anchorCtr="0">
            <a:noAutofit/>
          </a:bodyPr>
          <a:lstStyle>
            <a:lvl1pPr lvl="0" algn="ctr" defTabSz="342900" rtl="0" eaLnBrk="1" latinLnBrk="0" hangingPunct="1">
              <a:spcBef>
                <a:spcPts val="0"/>
              </a:spcBef>
              <a:spcAft>
                <a:spcPts val="0"/>
              </a:spcAft>
              <a:buSzPts val="1800"/>
              <a:buNone/>
              <a:defRPr sz="2000" b="0" i="0" kern="1200">
                <a:solidFill>
                  <a:schemeClr val="dk2"/>
                </a:solidFill>
                <a:latin typeface="+mj-lt"/>
                <a:ea typeface="+mj-ea"/>
                <a:cs typeface="+mj-cs"/>
              </a:defRPr>
            </a:lvl1pPr>
            <a:lvl2pPr lvl="1" algn="ctr" rtl="0" eaLnBrk="1" hangingPunct="1">
              <a:spcBef>
                <a:spcPts val="0"/>
              </a:spcBef>
              <a:spcAft>
                <a:spcPts val="0"/>
              </a:spcAft>
              <a:buSzPts val="1800"/>
              <a:buNone/>
              <a:defRPr sz="1800">
                <a:solidFill>
                  <a:schemeClr val="tx2"/>
                </a:solidFill>
              </a:defRPr>
            </a:lvl2pPr>
            <a:lvl3pPr lvl="2" algn="ctr" rtl="0" eaLnBrk="1" hangingPunct="1">
              <a:spcBef>
                <a:spcPts val="0"/>
              </a:spcBef>
              <a:spcAft>
                <a:spcPts val="0"/>
              </a:spcAft>
              <a:buSzPts val="1800"/>
              <a:buNone/>
              <a:defRPr sz="1800">
                <a:solidFill>
                  <a:schemeClr val="tx2"/>
                </a:solidFill>
              </a:defRPr>
            </a:lvl3pPr>
            <a:lvl4pPr lvl="3" algn="ctr" rtl="0" eaLnBrk="1" hangingPunct="1">
              <a:spcBef>
                <a:spcPts val="0"/>
              </a:spcBef>
              <a:spcAft>
                <a:spcPts val="0"/>
              </a:spcAft>
              <a:buSzPts val="1800"/>
              <a:buNone/>
              <a:defRPr sz="1800">
                <a:solidFill>
                  <a:schemeClr val="tx2"/>
                </a:solidFill>
              </a:defRPr>
            </a:lvl4pPr>
            <a:lvl5pPr lvl="4" algn="ctr" rtl="0" eaLnBrk="1" hangingPunct="1">
              <a:spcBef>
                <a:spcPts val="0"/>
              </a:spcBef>
              <a:spcAft>
                <a:spcPts val="0"/>
              </a:spcAft>
              <a:buSzPts val="1800"/>
              <a:buNone/>
              <a:defRPr sz="1800">
                <a:solidFill>
                  <a:schemeClr val="tx2"/>
                </a:solidFill>
              </a:defRPr>
            </a:lvl5pPr>
            <a:lvl6pPr lvl="5" algn="ctr" rtl="0" eaLnBrk="1" hangingPunct="1">
              <a:spcBef>
                <a:spcPts val="0"/>
              </a:spcBef>
              <a:spcAft>
                <a:spcPts val="0"/>
              </a:spcAft>
              <a:buSzPts val="1800"/>
              <a:buNone/>
              <a:defRPr sz="1800">
                <a:solidFill>
                  <a:schemeClr val="tx2"/>
                </a:solidFill>
              </a:defRPr>
            </a:lvl6pPr>
            <a:lvl7pPr lvl="6" algn="ctr" rtl="0" eaLnBrk="1" hangingPunct="1">
              <a:spcBef>
                <a:spcPts val="0"/>
              </a:spcBef>
              <a:spcAft>
                <a:spcPts val="0"/>
              </a:spcAft>
              <a:buSzPts val="1800"/>
              <a:buNone/>
              <a:defRPr sz="1800">
                <a:solidFill>
                  <a:schemeClr val="tx2"/>
                </a:solidFill>
              </a:defRPr>
            </a:lvl7pPr>
            <a:lvl8pPr lvl="7" algn="ctr" rtl="0" eaLnBrk="1" hangingPunct="1">
              <a:spcBef>
                <a:spcPts val="0"/>
              </a:spcBef>
              <a:spcAft>
                <a:spcPts val="0"/>
              </a:spcAft>
              <a:buSzPts val="1800"/>
              <a:buNone/>
              <a:defRPr sz="1800">
                <a:solidFill>
                  <a:schemeClr val="tx2"/>
                </a:solidFill>
              </a:defRPr>
            </a:lvl8pPr>
            <a:lvl9pPr lvl="8" algn="ctr" rtl="0" eaLnBrk="1" hangingPunct="1">
              <a:spcBef>
                <a:spcPts val="0"/>
              </a:spcBef>
              <a:spcAft>
                <a:spcPts val="0"/>
              </a:spcAft>
              <a:buSzPts val="1800"/>
              <a:buNone/>
              <a:defRPr sz="1800">
                <a:solidFill>
                  <a:schemeClr val="tx2"/>
                </a:solidFill>
              </a:defRPr>
            </a:lvl9pPr>
          </a:lstStyle>
          <a:p>
            <a:pPr>
              <a:buClrTx/>
              <a:buFontTx/>
            </a:pPr>
            <a:r>
              <a:rPr lang="en-US" sz="3200" b="1" dirty="0">
                <a:solidFill>
                  <a:schemeClr val="tx1"/>
                </a:solidFill>
              </a:rPr>
              <a:t>Diagnostic </a:t>
            </a:r>
          </a:p>
        </p:txBody>
      </p:sp>
    </p:spTree>
    <p:extLst>
      <p:ext uri="{BB962C8B-B14F-4D97-AF65-F5344CB8AC3E}">
        <p14:creationId xmlns:p14="http://schemas.microsoft.com/office/powerpoint/2010/main" val="1727859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3"/>
          <p:cNvSpPr txBox="1">
            <a:spLocks noGrp="1"/>
          </p:cNvSpPr>
          <p:nvPr>
            <p:ph type="title"/>
          </p:nvPr>
        </p:nvSpPr>
        <p:spPr>
          <a:xfrm>
            <a:off x="1317727" y="803226"/>
            <a:ext cx="2751300" cy="503700"/>
          </a:xfrm>
          <a:prstGeom prst="rect">
            <a:avLst/>
          </a:prstGeom>
          <a:noFill/>
        </p:spPr>
        <p:txBody>
          <a:bodyPr spcFirstLastPara="1" wrap="square" lIns="90000" tIns="270000" rIns="91425" bIns="0" anchor="ctr" anchorCtr="0">
            <a:noAutofit/>
          </a:bodyPr>
          <a:lstStyle/>
          <a:p>
            <a:r>
              <a:rPr lang="en-US" sz="2400" b="1" dirty="0">
                <a:solidFill>
                  <a:schemeClr val="tx1"/>
                </a:solidFill>
              </a:rPr>
              <a:t>Initial evaluation</a:t>
            </a:r>
            <a:br>
              <a:rPr lang="en-JO" sz="2400" b="1" dirty="0">
                <a:solidFill>
                  <a:schemeClr val="tx1"/>
                </a:solidFill>
              </a:rPr>
            </a:br>
            <a:endParaRPr sz="2400" b="1" dirty="0">
              <a:solidFill>
                <a:schemeClr val="tx1"/>
              </a:solidFill>
            </a:endParaRPr>
          </a:p>
        </p:txBody>
      </p:sp>
      <p:sp>
        <p:nvSpPr>
          <p:cNvPr id="736" name="Google Shape;736;p43"/>
          <p:cNvSpPr/>
          <p:nvPr/>
        </p:nvSpPr>
        <p:spPr>
          <a:xfrm>
            <a:off x="0" y="257175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p:nvPr/>
        </p:nvSpPr>
        <p:spPr>
          <a:xfrm>
            <a:off x="8571755" y="257175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Subtitle 8">
            <a:extLst>
              <a:ext uri="{FF2B5EF4-FFF2-40B4-BE49-F238E27FC236}">
                <a16:creationId xmlns:a16="http://schemas.microsoft.com/office/drawing/2014/main" id="{F1D31EAA-B52D-9949-8201-B8F19D9C1D8D}"/>
              </a:ext>
            </a:extLst>
          </p:cNvPr>
          <p:cNvSpPr txBox="1">
            <a:spLocks/>
          </p:cNvSpPr>
          <p:nvPr/>
        </p:nvSpPr>
        <p:spPr>
          <a:xfrm>
            <a:off x="113016" y="1319308"/>
            <a:ext cx="12081950" cy="41727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5"/>
              </a:buClr>
              <a:buSzPts val="1400"/>
              <a:buFont typeface="Nunito"/>
              <a:buNone/>
              <a:defRPr sz="1400" b="0" i="0" u="none" strike="noStrike" cap="none">
                <a:solidFill>
                  <a:schemeClr val="dk2"/>
                </a:solidFill>
                <a:latin typeface="Nunito"/>
                <a:ea typeface="Nunito"/>
                <a:cs typeface="Nunito"/>
                <a:sym typeface="Nunito"/>
              </a:defRPr>
            </a:lvl1pPr>
            <a:lvl2pPr marL="914400" marR="0" lvl="1" indent="-317500" algn="ctr" rtl="0">
              <a:lnSpc>
                <a:spcPct val="100000"/>
              </a:lnSpc>
              <a:spcBef>
                <a:spcPts val="160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5"/>
              </a:buClr>
              <a:buSzPts val="2100"/>
              <a:buFont typeface="Nunito"/>
              <a:buNone/>
              <a:defRPr sz="2100" b="0" i="0" u="none" strike="noStrike" cap="none">
                <a:solidFill>
                  <a:schemeClr val="accent5"/>
                </a:solidFill>
                <a:latin typeface="Nunito"/>
                <a:ea typeface="Nunito"/>
                <a:cs typeface="Nunito"/>
                <a:sym typeface="Nunito"/>
              </a:defRPr>
            </a:lvl9pPr>
          </a:lstStyle>
          <a:p>
            <a:pPr marL="0" indent="0" algn="l"/>
            <a:r>
              <a:rPr lang="en-US" sz="1300" b="1" dirty="0">
                <a:solidFill>
                  <a:schemeClr val="tx1"/>
                </a:solidFill>
              </a:rPr>
              <a:t>Laboratory studies and ultrasound</a:t>
            </a:r>
          </a:p>
          <a:p>
            <a:pPr marL="0" indent="0" algn="l"/>
            <a:r>
              <a:rPr lang="en-US" sz="1300" dirty="0">
                <a:solidFill>
                  <a:schemeClr val="tx1"/>
                </a:solidFill>
              </a:rPr>
              <a:t>Serum TSH and ultrasound should be obtained in all patients with thyroid nodules.</a:t>
            </a:r>
          </a:p>
          <a:p>
            <a:pPr marL="0" indent="0" algn="l"/>
            <a:endParaRPr lang="en-US" sz="1300" dirty="0">
              <a:solidFill>
                <a:schemeClr val="tx1"/>
              </a:solidFill>
            </a:endParaRPr>
          </a:p>
          <a:p>
            <a:pPr marL="285750" indent="-285750" algn="l">
              <a:buFont typeface="Arial" panose="020B0604020202020204" pitchFamily="34" charset="0"/>
              <a:buChar char="•"/>
            </a:pPr>
            <a:r>
              <a:rPr lang="en-US" sz="1300" b="1" dirty="0">
                <a:solidFill>
                  <a:schemeClr val="tx1"/>
                </a:solidFill>
              </a:rPr>
              <a:t>TSH</a:t>
            </a:r>
            <a:r>
              <a:rPr lang="en-US" sz="1300" dirty="0">
                <a:solidFill>
                  <a:schemeClr val="tx1"/>
                </a:solidFill>
              </a:rPr>
              <a:t>: typically normal or mildly elevated  </a:t>
            </a:r>
          </a:p>
          <a:p>
            <a:pPr marL="285750" indent="-285750" algn="l">
              <a:buFont typeface="Arial" panose="020B0604020202020204" pitchFamily="34" charset="0"/>
              <a:buChar char="•"/>
            </a:pPr>
            <a:r>
              <a:rPr lang="en-US" sz="1300" dirty="0">
                <a:solidFill>
                  <a:schemeClr val="tx1"/>
                </a:solidFill>
              </a:rPr>
              <a:t>The higher the TSH = the more likelihood the cancer</a:t>
            </a:r>
          </a:p>
          <a:p>
            <a:pPr marL="285750" indent="-285750" algn="l">
              <a:buFont typeface="Arial" panose="020B0604020202020204" pitchFamily="34" charset="0"/>
              <a:buChar char="•"/>
            </a:pPr>
            <a:r>
              <a:rPr lang="en-US" sz="1300" b="1" dirty="0">
                <a:solidFill>
                  <a:schemeClr val="tx1"/>
                </a:solidFill>
              </a:rPr>
              <a:t>Thyroid ultrasound</a:t>
            </a:r>
            <a:r>
              <a:rPr lang="en-US" sz="1300" dirty="0">
                <a:solidFill>
                  <a:schemeClr val="tx1"/>
                </a:solidFill>
              </a:rPr>
              <a:t>: to assess for sonographic signs criteria of thyroid malignancy:</a:t>
            </a:r>
          </a:p>
          <a:p>
            <a:pPr marL="0" indent="0" algn="l"/>
            <a:r>
              <a:rPr lang="en-US" sz="1300" dirty="0">
                <a:solidFill>
                  <a:schemeClr val="tx1"/>
                </a:solidFill>
              </a:rPr>
              <a:t>       - </a:t>
            </a:r>
            <a:r>
              <a:rPr lang="en-US" sz="1300" u="sng" dirty="0">
                <a:solidFill>
                  <a:schemeClr val="tx1"/>
                </a:solidFill>
              </a:rPr>
              <a:t>Solid</a:t>
            </a:r>
            <a:r>
              <a:rPr lang="en-US" sz="1300" dirty="0">
                <a:solidFill>
                  <a:schemeClr val="tx1"/>
                </a:solidFill>
              </a:rPr>
              <a:t> or mostly solid large </a:t>
            </a:r>
            <a:r>
              <a:rPr lang="en-US" sz="1300" u="sng" dirty="0">
                <a:solidFill>
                  <a:schemeClr val="tx1"/>
                </a:solidFill>
              </a:rPr>
              <a:t>hypoechoic</a:t>
            </a:r>
            <a:r>
              <a:rPr lang="en-US" sz="1300" dirty="0">
                <a:solidFill>
                  <a:schemeClr val="tx1"/>
                </a:solidFill>
              </a:rPr>
              <a:t> nodule(s)</a:t>
            </a:r>
          </a:p>
          <a:p>
            <a:pPr marL="0" indent="0" algn="l"/>
            <a:r>
              <a:rPr lang="en-US" sz="1300" dirty="0">
                <a:solidFill>
                  <a:schemeClr val="tx1"/>
                </a:solidFill>
              </a:rPr>
              <a:t>       -  </a:t>
            </a:r>
            <a:r>
              <a:rPr lang="en-US" sz="1300" u="sng" dirty="0">
                <a:solidFill>
                  <a:schemeClr val="tx1"/>
                </a:solidFill>
              </a:rPr>
              <a:t>Irregular margins</a:t>
            </a:r>
          </a:p>
          <a:p>
            <a:pPr marL="0" indent="0" algn="l"/>
            <a:r>
              <a:rPr lang="en-US" sz="1300" dirty="0">
                <a:solidFill>
                  <a:schemeClr val="tx1"/>
                </a:solidFill>
              </a:rPr>
              <a:t>       -  </a:t>
            </a:r>
            <a:r>
              <a:rPr lang="en-US" sz="1300" u="sng" dirty="0" err="1">
                <a:solidFill>
                  <a:schemeClr val="tx1"/>
                </a:solidFill>
              </a:rPr>
              <a:t>Microcalcifications</a:t>
            </a:r>
            <a:r>
              <a:rPr lang="en-US" sz="1300" dirty="0">
                <a:solidFill>
                  <a:schemeClr val="tx1"/>
                </a:solidFill>
              </a:rPr>
              <a:t> within nodules </a:t>
            </a:r>
          </a:p>
          <a:p>
            <a:pPr marL="0" indent="0" algn="l"/>
            <a:r>
              <a:rPr lang="en-US" sz="1300" dirty="0">
                <a:solidFill>
                  <a:schemeClr val="tx1"/>
                </a:solidFill>
              </a:rPr>
              <a:t>       - Nodules that are taller than wide</a:t>
            </a:r>
          </a:p>
          <a:p>
            <a:pPr marL="0" indent="0" algn="l"/>
            <a:r>
              <a:rPr lang="en-US" sz="1300" dirty="0">
                <a:solidFill>
                  <a:schemeClr val="tx1"/>
                </a:solidFill>
              </a:rPr>
              <a:t>       -  Extrathyroidal invasion</a:t>
            </a:r>
          </a:p>
          <a:p>
            <a:pPr marL="0" indent="0" algn="l"/>
            <a:endParaRPr lang="en-US" sz="1300" dirty="0">
              <a:solidFill>
                <a:schemeClr val="tx1"/>
              </a:solidFill>
            </a:endParaRPr>
          </a:p>
          <a:p>
            <a:pPr marL="0" indent="0" algn="l"/>
            <a:r>
              <a:rPr lang="en-US" sz="1300" b="1" dirty="0">
                <a:solidFill>
                  <a:schemeClr val="tx1"/>
                </a:solidFill>
              </a:rPr>
              <a:t>Thyroid scintigraphy</a:t>
            </a:r>
            <a:r>
              <a:rPr lang="en-US" sz="1300" dirty="0">
                <a:solidFill>
                  <a:schemeClr val="tx1"/>
                </a:solidFill>
              </a:rPr>
              <a:t> </a:t>
            </a:r>
          </a:p>
          <a:p>
            <a:pPr marL="0" indent="0" algn="l"/>
            <a:r>
              <a:rPr lang="en-US" sz="1300" b="1" u="sng" dirty="0">
                <a:solidFill>
                  <a:schemeClr val="tx1"/>
                </a:solidFill>
              </a:rPr>
              <a:t>Indications</a:t>
            </a:r>
          </a:p>
          <a:p>
            <a:pPr marL="0" indent="0" algn="l"/>
            <a:r>
              <a:rPr lang="en-US" sz="1300" dirty="0">
                <a:solidFill>
                  <a:schemeClr val="tx1"/>
                </a:solidFill>
              </a:rPr>
              <a:t>    - Thyroid nodule(s) with   TSH levels</a:t>
            </a:r>
          </a:p>
          <a:p>
            <a:pPr marL="0" indent="0" algn="l"/>
            <a:r>
              <a:rPr lang="en-US" sz="1300" dirty="0">
                <a:solidFill>
                  <a:schemeClr val="tx1"/>
                </a:solidFill>
              </a:rPr>
              <a:t>    - </a:t>
            </a:r>
            <a:r>
              <a:rPr lang="en-US" sz="1300" dirty="0" err="1">
                <a:solidFill>
                  <a:schemeClr val="tx1"/>
                </a:solidFill>
              </a:rPr>
              <a:t>Multinodular</a:t>
            </a:r>
            <a:r>
              <a:rPr lang="en-US" sz="1300" dirty="0">
                <a:solidFill>
                  <a:schemeClr val="tx1"/>
                </a:solidFill>
              </a:rPr>
              <a:t> thyroids (to identify nodules that require FNAC) </a:t>
            </a:r>
          </a:p>
          <a:p>
            <a:pPr marL="0" indent="0" algn="l"/>
            <a:r>
              <a:rPr lang="en-US" sz="1300" dirty="0">
                <a:solidFill>
                  <a:schemeClr val="tx1"/>
                </a:solidFill>
              </a:rPr>
              <a:t>     </a:t>
            </a:r>
            <a:r>
              <a:rPr lang="en-US" sz="1300" b="1" u="sng" dirty="0">
                <a:solidFill>
                  <a:schemeClr val="tx1"/>
                </a:solidFill>
              </a:rPr>
              <a:t>Contraindications</a:t>
            </a:r>
            <a:r>
              <a:rPr lang="en-US" sz="1300" dirty="0">
                <a:solidFill>
                  <a:schemeClr val="tx1"/>
                </a:solidFill>
              </a:rPr>
              <a:t>: pregnant and breastfeeding women</a:t>
            </a:r>
          </a:p>
          <a:p>
            <a:pPr marL="0" indent="0" algn="l"/>
            <a:r>
              <a:rPr lang="en-US" sz="1300" dirty="0">
                <a:solidFill>
                  <a:schemeClr val="tx1"/>
                </a:solidFill>
              </a:rPr>
              <a:t>     </a:t>
            </a:r>
            <a:r>
              <a:rPr lang="en-US" sz="1300" b="1" u="sng" dirty="0">
                <a:solidFill>
                  <a:schemeClr val="tx1"/>
                </a:solidFill>
              </a:rPr>
              <a:t>Supportive findings</a:t>
            </a:r>
            <a:r>
              <a:rPr lang="en-US" sz="1300" dirty="0">
                <a:solidFill>
                  <a:schemeClr val="tx1"/>
                </a:solidFill>
              </a:rPr>
              <a:t>: decreased or no radiotracer uptake (i.e., </a:t>
            </a:r>
            <a:r>
              <a:rPr lang="en-US" sz="1300" dirty="0" err="1">
                <a:solidFill>
                  <a:schemeClr val="tx1"/>
                </a:solidFill>
              </a:rPr>
              <a:t>hypofunctioning</a:t>
            </a:r>
            <a:r>
              <a:rPr lang="en-US" sz="1300" dirty="0">
                <a:solidFill>
                  <a:schemeClr val="tx1"/>
                </a:solidFill>
              </a:rPr>
              <a:t> or nonfunctioning </a:t>
            </a:r>
          </a:p>
          <a:p>
            <a:pPr marL="0" indent="0" algn="l"/>
            <a:r>
              <a:rPr lang="en-US" sz="1300" dirty="0">
                <a:solidFill>
                  <a:schemeClr val="tx1"/>
                </a:solidFill>
              </a:rPr>
              <a:t>     </a:t>
            </a:r>
            <a:r>
              <a:rPr lang="en-US" sz="1300" dirty="0" err="1">
                <a:solidFill>
                  <a:schemeClr val="tx1"/>
                </a:solidFill>
              </a:rPr>
              <a:t>nodules,referred</a:t>
            </a:r>
            <a:r>
              <a:rPr lang="en-US" sz="1300" dirty="0">
                <a:solidFill>
                  <a:schemeClr val="tx1"/>
                </a:solidFill>
              </a:rPr>
              <a:t> to as cold nodules)</a:t>
            </a:r>
            <a:endParaRPr lang="en-JO" sz="1300" dirty="0">
              <a:solidFill>
                <a:schemeClr val="tx1"/>
              </a:solidFill>
            </a:endParaRPr>
          </a:p>
        </p:txBody>
      </p:sp>
      <p:cxnSp>
        <p:nvCxnSpPr>
          <p:cNvPr id="3" name="رابط كسهم مستقيم 2">
            <a:extLst>
              <a:ext uri="{FF2B5EF4-FFF2-40B4-BE49-F238E27FC236}">
                <a16:creationId xmlns:a16="http://schemas.microsoft.com/office/drawing/2014/main" id="{6430E58E-2873-4927-9C30-547DFBAAD9D0}"/>
              </a:ext>
            </a:extLst>
          </p:cNvPr>
          <p:cNvCxnSpPr>
            <a:cxnSpLocks/>
          </p:cNvCxnSpPr>
          <p:nvPr/>
        </p:nvCxnSpPr>
        <p:spPr>
          <a:xfrm flipV="1">
            <a:off x="2693377" y="3878873"/>
            <a:ext cx="0" cy="2095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439AC5-3C8F-9F4F-8F4D-2FFE8C93B2ED}"/>
              </a:ext>
            </a:extLst>
          </p:cNvPr>
          <p:cNvSpPr>
            <a:spLocks noGrp="1"/>
          </p:cNvSpPr>
          <p:nvPr>
            <p:ph type="title"/>
          </p:nvPr>
        </p:nvSpPr>
        <p:spPr>
          <a:xfrm>
            <a:off x="1405443" y="784446"/>
            <a:ext cx="2751300" cy="503700"/>
          </a:xfrm>
        </p:spPr>
        <p:txBody>
          <a:bodyPr/>
          <a:lstStyle/>
          <a:p>
            <a:r>
              <a:rPr lang="en-US" b="1" dirty="0">
                <a:solidFill>
                  <a:schemeClr val="tx1"/>
                </a:solidFill>
              </a:rPr>
              <a:t>Cont…</a:t>
            </a:r>
            <a:endParaRPr lang="en-JO" b="1" dirty="0">
              <a:solidFill>
                <a:schemeClr val="tx1"/>
              </a:solidFill>
            </a:endParaRPr>
          </a:p>
        </p:txBody>
      </p:sp>
      <p:sp>
        <p:nvSpPr>
          <p:cNvPr id="3" name="Subtitle 2">
            <a:extLst>
              <a:ext uri="{FF2B5EF4-FFF2-40B4-BE49-F238E27FC236}">
                <a16:creationId xmlns:a16="http://schemas.microsoft.com/office/drawing/2014/main" id="{32C5810F-3323-AA4C-AC92-D5CAED78A449}"/>
              </a:ext>
            </a:extLst>
          </p:cNvPr>
          <p:cNvSpPr>
            <a:spLocks noGrp="1"/>
          </p:cNvSpPr>
          <p:nvPr>
            <p:ph type="subTitle" idx="1"/>
          </p:nvPr>
        </p:nvSpPr>
        <p:spPr>
          <a:xfrm>
            <a:off x="-89134" y="1525201"/>
            <a:ext cx="9103925" cy="3618299"/>
          </a:xfrm>
        </p:spPr>
        <p:txBody>
          <a:bodyPr/>
          <a:lstStyle/>
          <a:p>
            <a:pPr algn="l"/>
            <a:r>
              <a:rPr lang="en-US" sz="2000" b="1" dirty="0">
                <a:solidFill>
                  <a:schemeClr val="tx1"/>
                </a:solidFill>
              </a:rPr>
              <a:t>Confirmatory tests</a:t>
            </a:r>
          </a:p>
          <a:p>
            <a:pPr algn="l"/>
            <a:r>
              <a:rPr lang="en-US" sz="1600" dirty="0">
                <a:solidFill>
                  <a:schemeClr val="tx1"/>
                </a:solidFill>
              </a:rPr>
              <a:t> Fine-needle aspiration cytology (FNAC)</a:t>
            </a:r>
          </a:p>
          <a:p>
            <a:pPr algn="l"/>
            <a:r>
              <a:rPr lang="en-US" sz="1600" dirty="0">
                <a:solidFill>
                  <a:schemeClr val="tx1"/>
                </a:solidFill>
              </a:rPr>
              <a:t>      Indications: </a:t>
            </a:r>
          </a:p>
          <a:p>
            <a:pPr algn="l"/>
            <a:r>
              <a:rPr lang="en-US" sz="1600" dirty="0">
                <a:solidFill>
                  <a:schemeClr val="tx1"/>
                </a:solidFill>
              </a:rPr>
              <a:t>          - Solid </a:t>
            </a:r>
            <a:r>
              <a:rPr lang="en-US" sz="1600" dirty="0" err="1">
                <a:solidFill>
                  <a:schemeClr val="tx1"/>
                </a:solidFill>
              </a:rPr>
              <a:t>hypoechoic</a:t>
            </a:r>
            <a:r>
              <a:rPr lang="en-US" sz="1600" dirty="0">
                <a:solidFill>
                  <a:schemeClr val="tx1"/>
                </a:solidFill>
              </a:rPr>
              <a:t> nodules ≥ 1 cm with/without additional sonographic signs of thyroid cancer </a:t>
            </a:r>
          </a:p>
          <a:p>
            <a:pPr algn="l"/>
            <a:r>
              <a:rPr lang="en-US" sz="1600" dirty="0">
                <a:solidFill>
                  <a:schemeClr val="tx1"/>
                </a:solidFill>
              </a:rPr>
              <a:t>          - Consider for solid </a:t>
            </a:r>
            <a:r>
              <a:rPr lang="en-US" sz="1600" dirty="0" err="1">
                <a:solidFill>
                  <a:schemeClr val="tx1"/>
                </a:solidFill>
              </a:rPr>
              <a:t>hypoechoic</a:t>
            </a:r>
            <a:r>
              <a:rPr lang="en-US" sz="1600" dirty="0">
                <a:solidFill>
                  <a:schemeClr val="tx1"/>
                </a:solidFill>
              </a:rPr>
              <a:t> nodules &lt; 1 cm if any of the following are present:</a:t>
            </a:r>
          </a:p>
          <a:p>
            <a:pPr algn="l"/>
            <a:r>
              <a:rPr lang="en-US" sz="1600" dirty="0">
                <a:solidFill>
                  <a:schemeClr val="tx1"/>
                </a:solidFill>
              </a:rPr>
              <a:t>                    * </a:t>
            </a:r>
            <a:r>
              <a:rPr lang="en-US" sz="1600" dirty="0" err="1">
                <a:solidFill>
                  <a:schemeClr val="tx1"/>
                </a:solidFill>
              </a:rPr>
              <a:t>Extrathyroidal</a:t>
            </a:r>
            <a:r>
              <a:rPr lang="en-US" sz="1600" dirty="0">
                <a:solidFill>
                  <a:schemeClr val="tx1"/>
                </a:solidFill>
              </a:rPr>
              <a:t> growth</a:t>
            </a:r>
          </a:p>
          <a:p>
            <a:pPr algn="l"/>
            <a:r>
              <a:rPr lang="en-US" sz="1600" dirty="0">
                <a:solidFill>
                  <a:schemeClr val="tx1"/>
                </a:solidFill>
              </a:rPr>
              <a:t>                    *  Cervical lymphadenopathy</a:t>
            </a:r>
          </a:p>
          <a:p>
            <a:pPr algn="l"/>
            <a:r>
              <a:rPr lang="en-US" sz="1600" dirty="0">
                <a:solidFill>
                  <a:schemeClr val="tx1"/>
                </a:solidFill>
              </a:rPr>
              <a:t>                    * Symptoms suggestive of distant metastases</a:t>
            </a:r>
          </a:p>
          <a:p>
            <a:pPr algn="l"/>
            <a:r>
              <a:rPr lang="en-US" sz="1600" dirty="0">
                <a:solidFill>
                  <a:schemeClr val="tx1"/>
                </a:solidFill>
              </a:rPr>
              <a:t>                    * Patient preference for FNAC over observation</a:t>
            </a:r>
          </a:p>
          <a:p>
            <a:pPr algn="l"/>
            <a:r>
              <a:rPr lang="en-US" sz="1600" dirty="0">
                <a:solidFill>
                  <a:schemeClr val="tx1"/>
                </a:solidFill>
              </a:rPr>
              <a:t>          - Partly cystic, </a:t>
            </a:r>
            <a:r>
              <a:rPr lang="en-US" sz="1600" dirty="0" err="1">
                <a:solidFill>
                  <a:schemeClr val="tx1"/>
                </a:solidFill>
              </a:rPr>
              <a:t>isoechoic</a:t>
            </a:r>
            <a:r>
              <a:rPr lang="en-US" sz="1600" dirty="0">
                <a:solidFill>
                  <a:schemeClr val="tx1"/>
                </a:solidFill>
              </a:rPr>
              <a:t>, and </a:t>
            </a:r>
            <a:r>
              <a:rPr lang="en-US" sz="1600" dirty="0" err="1">
                <a:solidFill>
                  <a:schemeClr val="tx1"/>
                </a:solidFill>
              </a:rPr>
              <a:t>hyperechoic</a:t>
            </a:r>
            <a:r>
              <a:rPr lang="en-US" sz="1600" dirty="0">
                <a:solidFill>
                  <a:schemeClr val="tx1"/>
                </a:solidFill>
              </a:rPr>
              <a:t> nodules ≥ 1.5 cm</a:t>
            </a:r>
          </a:p>
          <a:p>
            <a:pPr algn="l"/>
            <a:r>
              <a:rPr lang="en-US" sz="1600" dirty="0">
                <a:solidFill>
                  <a:schemeClr val="tx1"/>
                </a:solidFill>
              </a:rPr>
              <a:t>          - Consider in spongiform or partly cystic nodule ≥ 2 cm.</a:t>
            </a:r>
          </a:p>
          <a:p>
            <a:pPr algn="l"/>
            <a:r>
              <a:rPr lang="en-US" sz="1600" dirty="0">
                <a:solidFill>
                  <a:schemeClr val="tx1"/>
                </a:solidFill>
              </a:rPr>
              <a:t>      Supportive findings: typically reported as “malignant” or “suspicious for malignancy” according to the </a:t>
            </a:r>
            <a:r>
              <a:rPr lang="en-US" sz="1600" b="1" dirty="0">
                <a:solidFill>
                  <a:schemeClr val="tx1"/>
                </a:solidFill>
              </a:rPr>
              <a:t>Bethesda system </a:t>
            </a:r>
            <a:r>
              <a:rPr lang="en-US" sz="1600" dirty="0">
                <a:solidFill>
                  <a:schemeClr val="tx1"/>
                </a:solidFill>
              </a:rPr>
              <a:t>for thyroid </a:t>
            </a:r>
            <a:r>
              <a:rPr lang="en-US" sz="1600" dirty="0" err="1">
                <a:solidFill>
                  <a:schemeClr val="tx1"/>
                </a:solidFill>
              </a:rPr>
              <a:t>cytopathology</a:t>
            </a:r>
            <a:endParaRPr lang="en-JO" sz="1600" dirty="0">
              <a:solidFill>
                <a:schemeClr val="tx1"/>
              </a:solidFill>
            </a:endParaRPr>
          </a:p>
        </p:txBody>
      </p:sp>
    </p:spTree>
    <p:extLst>
      <p:ext uri="{BB962C8B-B14F-4D97-AF65-F5344CB8AC3E}">
        <p14:creationId xmlns:p14="http://schemas.microsoft.com/office/powerpoint/2010/main" val="1878253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56EBA2-45C1-FA4D-98D0-B71CB0E0031B}"/>
              </a:ext>
            </a:extLst>
          </p:cNvPr>
          <p:cNvSpPr>
            <a:spLocks noGrp="1"/>
          </p:cNvSpPr>
          <p:nvPr>
            <p:ph type="title"/>
          </p:nvPr>
        </p:nvSpPr>
        <p:spPr>
          <a:xfrm>
            <a:off x="997938" y="635359"/>
            <a:ext cx="5730853" cy="503700"/>
          </a:xfrm>
        </p:spPr>
        <p:txBody>
          <a:bodyPr/>
          <a:lstStyle/>
          <a:p>
            <a:r>
              <a:rPr lang="en-US" b="1" dirty="0">
                <a:solidFill>
                  <a:schemeClr val="tx1"/>
                </a:solidFill>
              </a:rPr>
              <a:t>Additional studies after confirmed diagnosis</a:t>
            </a:r>
            <a:endParaRPr lang="en-JO" b="1" dirty="0">
              <a:solidFill>
                <a:schemeClr val="tx1"/>
              </a:solidFill>
            </a:endParaRPr>
          </a:p>
        </p:txBody>
      </p:sp>
      <p:sp>
        <p:nvSpPr>
          <p:cNvPr id="3" name="Subtitle 2">
            <a:extLst>
              <a:ext uri="{FF2B5EF4-FFF2-40B4-BE49-F238E27FC236}">
                <a16:creationId xmlns:a16="http://schemas.microsoft.com/office/drawing/2014/main" id="{713C1055-D2CC-E246-B969-35A8961647FA}"/>
              </a:ext>
            </a:extLst>
          </p:cNvPr>
          <p:cNvSpPr>
            <a:spLocks noGrp="1"/>
          </p:cNvSpPr>
          <p:nvPr>
            <p:ph type="subTitle" idx="1"/>
          </p:nvPr>
        </p:nvSpPr>
        <p:spPr>
          <a:xfrm>
            <a:off x="120790" y="1702534"/>
            <a:ext cx="9518560" cy="3868348"/>
          </a:xfrm>
        </p:spPr>
        <p:txBody>
          <a:bodyPr/>
          <a:lstStyle/>
          <a:p>
            <a:pPr algn="l"/>
            <a:r>
              <a:rPr lang="en-US" sz="1200" b="1" dirty="0">
                <a:solidFill>
                  <a:schemeClr val="tx1"/>
                </a:solidFill>
              </a:rPr>
              <a:t>Thyroid cancer tumor markers</a:t>
            </a:r>
          </a:p>
          <a:p>
            <a:pPr algn="l"/>
            <a:r>
              <a:rPr lang="en-US" sz="1200" dirty="0">
                <a:solidFill>
                  <a:schemeClr val="tx1"/>
                </a:solidFill>
              </a:rPr>
              <a:t>The specific tumor markers depend on the histological type of the cancer.</a:t>
            </a:r>
          </a:p>
          <a:p>
            <a:pPr algn="l"/>
            <a:r>
              <a:rPr lang="en-US" sz="1200" dirty="0">
                <a:solidFill>
                  <a:schemeClr val="tx1"/>
                </a:solidFill>
              </a:rPr>
              <a:t>      </a:t>
            </a:r>
            <a:r>
              <a:rPr lang="en-US" sz="1200" b="1" dirty="0">
                <a:solidFill>
                  <a:schemeClr val="tx1"/>
                </a:solidFill>
              </a:rPr>
              <a:t> * Follicular or papillary thyroid cancer</a:t>
            </a:r>
          </a:p>
          <a:p>
            <a:pPr algn="l"/>
            <a:r>
              <a:rPr lang="en-US" sz="1200" dirty="0">
                <a:solidFill>
                  <a:schemeClr val="tx1"/>
                </a:solidFill>
              </a:rPr>
              <a:t>              - Thyroglobulin (Tg): precursor of thyroid hormones; produced exclusively by the thyroid gland</a:t>
            </a:r>
          </a:p>
          <a:p>
            <a:pPr algn="l"/>
            <a:r>
              <a:rPr lang="en-US" sz="1200" dirty="0">
                <a:solidFill>
                  <a:schemeClr val="tx1"/>
                </a:solidFill>
              </a:rPr>
              <a:t>                       # Indicated after total thyroidectomy or RAIA therapy </a:t>
            </a:r>
          </a:p>
          <a:p>
            <a:pPr algn="l"/>
            <a:r>
              <a:rPr lang="en-US" sz="1200" dirty="0">
                <a:solidFill>
                  <a:schemeClr val="tx1"/>
                </a:solidFill>
              </a:rPr>
              <a:t>                       # Baseline (pretreatment) levels are not routinely indicated.</a:t>
            </a:r>
          </a:p>
          <a:p>
            <a:pPr algn="l"/>
            <a:r>
              <a:rPr lang="en-US" sz="1200" dirty="0">
                <a:solidFill>
                  <a:schemeClr val="tx1"/>
                </a:solidFill>
              </a:rPr>
              <a:t>      </a:t>
            </a:r>
            <a:r>
              <a:rPr lang="en-US" sz="1200" b="1" dirty="0">
                <a:solidFill>
                  <a:schemeClr val="tx1"/>
                </a:solidFill>
              </a:rPr>
              <a:t>  * Medullary carcinoma</a:t>
            </a:r>
          </a:p>
          <a:p>
            <a:pPr algn="l"/>
            <a:r>
              <a:rPr lang="en-US" sz="1200" dirty="0">
                <a:solidFill>
                  <a:schemeClr val="tx1"/>
                </a:solidFill>
              </a:rPr>
              <a:t>             - Calcitonin: A hormone secreted by </a:t>
            </a:r>
            <a:r>
              <a:rPr lang="en-US" sz="1200" dirty="0" err="1">
                <a:solidFill>
                  <a:schemeClr val="tx1"/>
                </a:solidFill>
              </a:rPr>
              <a:t>parafollicular</a:t>
            </a:r>
            <a:r>
              <a:rPr lang="en-US" sz="1200" dirty="0">
                <a:solidFill>
                  <a:schemeClr val="tx1"/>
                </a:solidFill>
              </a:rPr>
              <a:t> cells, which is the tissue of origin of medullary carcinoma</a:t>
            </a:r>
          </a:p>
          <a:p>
            <a:pPr algn="l"/>
            <a:r>
              <a:rPr lang="en-US" sz="1200" dirty="0">
                <a:solidFill>
                  <a:schemeClr val="tx1"/>
                </a:solidFill>
              </a:rPr>
              <a:t>                      # Indicated preoperatively if FNAC is suspicious for medullary carcinoma (supportive diagnostic marker) </a:t>
            </a:r>
          </a:p>
          <a:p>
            <a:pPr algn="l"/>
            <a:r>
              <a:rPr lang="en-US" sz="1200" dirty="0">
                <a:solidFill>
                  <a:schemeClr val="tx1"/>
                </a:solidFill>
              </a:rPr>
              <a:t>                      # Used to monitor response to </a:t>
            </a:r>
            <a:r>
              <a:rPr lang="en-US" sz="1200" dirty="0" err="1">
                <a:solidFill>
                  <a:schemeClr val="tx1"/>
                </a:solidFill>
              </a:rPr>
              <a:t>therapyCarcinoembryonic</a:t>
            </a:r>
            <a:r>
              <a:rPr lang="en-US" sz="1200" dirty="0">
                <a:solidFill>
                  <a:schemeClr val="tx1"/>
                </a:solidFill>
              </a:rPr>
              <a:t> antigen (CEA): nonspecific marker, used in combination with calcitonin to monitor response to therapy</a:t>
            </a:r>
          </a:p>
          <a:p>
            <a:pPr algn="l"/>
            <a:endParaRPr lang="en-US" sz="1200" dirty="0">
              <a:solidFill>
                <a:schemeClr val="tx1"/>
              </a:solidFill>
            </a:endParaRPr>
          </a:p>
          <a:p>
            <a:pPr algn="l"/>
            <a:r>
              <a:rPr lang="en-US" sz="1200" b="1" dirty="0">
                <a:solidFill>
                  <a:schemeClr val="tx1"/>
                </a:solidFill>
              </a:rPr>
              <a:t>Staging</a:t>
            </a:r>
            <a:r>
              <a:rPr lang="en-US" sz="1200" dirty="0">
                <a:solidFill>
                  <a:schemeClr val="tx1"/>
                </a:solidFill>
              </a:rPr>
              <a:t> </a:t>
            </a:r>
          </a:p>
          <a:p>
            <a:pPr algn="l"/>
            <a:r>
              <a:rPr lang="en-US" sz="1200" dirty="0">
                <a:solidFill>
                  <a:schemeClr val="tx1"/>
                </a:solidFill>
              </a:rPr>
              <a:t>            Staging includes evaluation for cervical lymph node metastases in all patients and of distant                    </a:t>
            </a:r>
          </a:p>
          <a:p>
            <a:pPr algn="l"/>
            <a:r>
              <a:rPr lang="en-US" sz="1200" dirty="0">
                <a:solidFill>
                  <a:schemeClr val="tx1"/>
                </a:solidFill>
              </a:rPr>
              <a:t>             metastases as needed.</a:t>
            </a:r>
          </a:p>
          <a:p>
            <a:pPr algn="l"/>
            <a:endParaRPr lang="en-JO" dirty="0"/>
          </a:p>
        </p:txBody>
      </p:sp>
    </p:spTree>
    <p:extLst>
      <p:ext uri="{BB962C8B-B14F-4D97-AF65-F5344CB8AC3E}">
        <p14:creationId xmlns:p14="http://schemas.microsoft.com/office/powerpoint/2010/main" val="1224595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2B4F-B7C1-3843-BF91-75B7DE5F21E9}"/>
              </a:ext>
            </a:extLst>
          </p:cNvPr>
          <p:cNvSpPr>
            <a:spLocks noGrp="1"/>
          </p:cNvSpPr>
          <p:nvPr>
            <p:ph type="title"/>
          </p:nvPr>
        </p:nvSpPr>
        <p:spPr>
          <a:xfrm>
            <a:off x="0" y="1664724"/>
            <a:ext cx="8456320" cy="702257"/>
          </a:xfrm>
          <a:noFill/>
          <a:ln>
            <a:noFill/>
          </a:ln>
        </p:spPr>
        <p:txBody>
          <a:bodyPr spcFirstLastPara="1" wrap="square" lIns="91425" tIns="91425" rIns="91425" bIns="91425" anchor="b" anchorCtr="0">
            <a:noAutofit/>
          </a:bodyPr>
          <a:lstStyle/>
          <a:p>
            <a:r>
              <a:rPr lang="en-US" sz="1900" dirty="0">
                <a:solidFill>
                  <a:schemeClr val="tx1"/>
                </a:solidFill>
              </a:rPr>
              <a:t>CT, MRI, and PET have no role in routine assessment of thyroid swellings and used  to assess the extent of retrosternal masses  </a:t>
            </a:r>
            <a:endParaRPr lang="en-JO" sz="1900" dirty="0">
              <a:solidFill>
                <a:schemeClr val="tx1"/>
              </a:solidFill>
            </a:endParaRPr>
          </a:p>
        </p:txBody>
      </p:sp>
      <p:sp>
        <p:nvSpPr>
          <p:cNvPr id="3" name="Subtitle 2">
            <a:extLst>
              <a:ext uri="{FF2B5EF4-FFF2-40B4-BE49-F238E27FC236}">
                <a16:creationId xmlns:a16="http://schemas.microsoft.com/office/drawing/2014/main" id="{B664C079-ECFD-9544-9B65-98008CBAEFCF}"/>
              </a:ext>
            </a:extLst>
          </p:cNvPr>
          <p:cNvSpPr>
            <a:spLocks noGrp="1"/>
          </p:cNvSpPr>
          <p:nvPr>
            <p:ph type="subTitle" idx="1"/>
          </p:nvPr>
        </p:nvSpPr>
        <p:spPr>
          <a:xfrm>
            <a:off x="-21656" y="2118954"/>
            <a:ext cx="9144000" cy="995808"/>
          </a:xfrm>
        </p:spPr>
        <p:txBody>
          <a:bodyPr/>
          <a:lstStyle/>
          <a:p>
            <a:pPr algn="l"/>
            <a:endParaRPr lang="en-US" dirty="0"/>
          </a:p>
          <a:p>
            <a:pPr algn="l"/>
            <a:r>
              <a:rPr lang="en-US" dirty="0">
                <a:solidFill>
                  <a:schemeClr val="tx1"/>
                </a:solidFill>
              </a:rPr>
              <a:t>CT : preoperative assessment to the neck structure in malignancy  </a:t>
            </a:r>
          </a:p>
          <a:p>
            <a:pPr algn="l"/>
            <a:r>
              <a:rPr lang="en-US" dirty="0">
                <a:solidFill>
                  <a:schemeClr val="tx1"/>
                </a:solidFill>
              </a:rPr>
              <a:t>MRI : assess vascular invasion </a:t>
            </a:r>
          </a:p>
          <a:p>
            <a:pPr algn="l"/>
            <a:r>
              <a:rPr lang="en-US" dirty="0">
                <a:solidFill>
                  <a:schemeClr val="tx1"/>
                </a:solidFill>
              </a:rPr>
              <a:t>PET :It can differentiate benign from malignant But Highly expensive and can not replace biopsy.</a:t>
            </a:r>
          </a:p>
          <a:p>
            <a:pPr algn="l"/>
            <a:r>
              <a:rPr lang="en-US" dirty="0">
                <a:solidFill>
                  <a:schemeClr val="tx1"/>
                </a:solidFill>
              </a:rPr>
              <a:t>Indicated in follow up to detect recurrence.   </a:t>
            </a:r>
          </a:p>
          <a:p>
            <a:pPr algn="l"/>
            <a:endParaRPr lang="en-JO" dirty="0"/>
          </a:p>
        </p:txBody>
      </p:sp>
      <p:sp>
        <p:nvSpPr>
          <p:cNvPr id="6" name="Title 5">
            <a:extLst>
              <a:ext uri="{FF2B5EF4-FFF2-40B4-BE49-F238E27FC236}">
                <a16:creationId xmlns:a16="http://schemas.microsoft.com/office/drawing/2014/main" id="{60B212C7-E5B7-C74C-8D60-D83495C1D9DA}"/>
              </a:ext>
            </a:extLst>
          </p:cNvPr>
          <p:cNvSpPr>
            <a:spLocks noGrp="1"/>
          </p:cNvSpPr>
          <p:nvPr>
            <p:ph type="title" idx="2"/>
          </p:nvPr>
        </p:nvSpPr>
        <p:spPr/>
        <p:txBody>
          <a:bodyPr/>
          <a:lstStyle/>
          <a:p>
            <a:r>
              <a:rPr lang="en-US" dirty="0"/>
              <a:t> </a:t>
            </a:r>
            <a:endParaRPr lang="en-JO" dirty="0"/>
          </a:p>
        </p:txBody>
      </p:sp>
      <p:sp>
        <p:nvSpPr>
          <p:cNvPr id="5" name="Subtitle 4">
            <a:extLst>
              <a:ext uri="{FF2B5EF4-FFF2-40B4-BE49-F238E27FC236}">
                <a16:creationId xmlns:a16="http://schemas.microsoft.com/office/drawing/2014/main" id="{7080E62F-6043-0742-9B20-C566FDA99DA6}"/>
              </a:ext>
            </a:extLst>
          </p:cNvPr>
          <p:cNvSpPr>
            <a:spLocks noGrp="1"/>
          </p:cNvSpPr>
          <p:nvPr>
            <p:ph type="subTitle" idx="3"/>
          </p:nvPr>
        </p:nvSpPr>
        <p:spPr>
          <a:xfrm>
            <a:off x="-21656" y="3251868"/>
            <a:ext cx="9099065" cy="1891632"/>
          </a:xfrm>
        </p:spPr>
        <p:txBody>
          <a:bodyPr/>
          <a:lstStyle/>
          <a:p>
            <a:pPr algn="l"/>
            <a:r>
              <a:rPr lang="en-US" sz="1900" b="1" dirty="0">
                <a:solidFill>
                  <a:schemeClr val="tx1"/>
                </a:solidFill>
                <a:latin typeface="Montserrat"/>
                <a:sym typeface="Montserrat"/>
              </a:rPr>
              <a:t>True cut needle biopsy</a:t>
            </a:r>
            <a:r>
              <a:rPr lang="en-US" b="0" i="0" dirty="0">
                <a:solidFill>
                  <a:schemeClr val="tx1"/>
                </a:solidFill>
                <a:effectLst/>
                <a:latin typeface="Helvetica" pitchFamily="2" charset="0"/>
              </a:rPr>
              <a:t> </a:t>
            </a:r>
            <a:r>
              <a:rPr lang="en-US" dirty="0">
                <a:solidFill>
                  <a:schemeClr val="tx1"/>
                </a:solidFill>
              </a:rPr>
              <a:t>used for diagnosis of </a:t>
            </a:r>
            <a:r>
              <a:rPr lang="en-US" b="1" dirty="0">
                <a:solidFill>
                  <a:schemeClr val="tx1"/>
                </a:solidFill>
              </a:rPr>
              <a:t>follicular carcinoma</a:t>
            </a:r>
            <a:r>
              <a:rPr lang="en-US" dirty="0">
                <a:solidFill>
                  <a:schemeClr val="tx1"/>
                </a:solidFill>
              </a:rPr>
              <a:t> , but often we avoid it, to prevent neck structure injury </a:t>
            </a:r>
          </a:p>
          <a:p>
            <a:pPr algn="l"/>
            <a:r>
              <a:rPr lang="en-US" b="0" i="0" dirty="0">
                <a:solidFill>
                  <a:schemeClr val="tx1"/>
                </a:solidFill>
                <a:effectLst/>
                <a:latin typeface="Helvetica" pitchFamily="2" charset="0"/>
              </a:rPr>
              <a:t>  </a:t>
            </a:r>
            <a:r>
              <a:rPr lang="en-US" b="1" i="0" dirty="0">
                <a:solidFill>
                  <a:schemeClr val="tx1"/>
                </a:solidFill>
                <a:effectLst/>
                <a:latin typeface="Helvetica" pitchFamily="2" charset="0"/>
              </a:rPr>
              <a:t>  </a:t>
            </a:r>
            <a:r>
              <a:rPr lang="en-US" sz="1900" b="1" dirty="0">
                <a:solidFill>
                  <a:schemeClr val="tx1"/>
                </a:solidFill>
                <a:latin typeface="Montserrat"/>
                <a:sym typeface="Montserrat"/>
              </a:rPr>
              <a:t>Excision biopsy </a:t>
            </a:r>
          </a:p>
          <a:p>
            <a:pPr algn="l"/>
            <a:endParaRPr lang="en-JO" dirty="0"/>
          </a:p>
        </p:txBody>
      </p:sp>
    </p:spTree>
    <p:extLst>
      <p:ext uri="{BB962C8B-B14F-4D97-AF65-F5344CB8AC3E}">
        <p14:creationId xmlns:p14="http://schemas.microsoft.com/office/powerpoint/2010/main" val="1357393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6A896F7-EC30-E743-9158-E5E90E5EA808}"/>
              </a:ext>
            </a:extLst>
          </p:cNvPr>
          <p:cNvSpPr>
            <a:spLocks noGrp="1"/>
          </p:cNvSpPr>
          <p:nvPr>
            <p:ph type="title"/>
          </p:nvPr>
        </p:nvSpPr>
        <p:spPr>
          <a:xfrm>
            <a:off x="552630" y="640500"/>
            <a:ext cx="7831791" cy="503700"/>
          </a:xfrm>
        </p:spPr>
        <p:txBody>
          <a:bodyPr/>
          <a:lstStyle/>
          <a:p>
            <a:r>
              <a:rPr lang="en-US" sz="2000" b="1" dirty="0">
                <a:solidFill>
                  <a:schemeClr val="tx1"/>
                </a:solidFill>
              </a:rPr>
              <a:t>DIAGNOSTIC AND TREATMENT APPROCH OF THYROID CYST </a:t>
            </a:r>
            <a:endParaRPr lang="en-JO" sz="2000" b="1" dirty="0">
              <a:solidFill>
                <a:schemeClr val="tx1"/>
              </a:solidFill>
            </a:endParaRPr>
          </a:p>
        </p:txBody>
      </p:sp>
      <p:sp>
        <p:nvSpPr>
          <p:cNvPr id="3" name="Subtitle 2">
            <a:extLst>
              <a:ext uri="{FF2B5EF4-FFF2-40B4-BE49-F238E27FC236}">
                <a16:creationId xmlns:a16="http://schemas.microsoft.com/office/drawing/2014/main" id="{7DAA0F57-65D8-C54F-A816-141F9B130946}"/>
              </a:ext>
            </a:extLst>
          </p:cNvPr>
          <p:cNvSpPr>
            <a:spLocks noGrp="1"/>
          </p:cNvSpPr>
          <p:nvPr>
            <p:ph type="subTitle" idx="1"/>
          </p:nvPr>
        </p:nvSpPr>
        <p:spPr>
          <a:xfrm>
            <a:off x="69574" y="1442374"/>
            <a:ext cx="4238625" cy="3999300"/>
          </a:xfrm>
        </p:spPr>
        <p:txBody>
          <a:bodyPr/>
          <a:lstStyle/>
          <a:p>
            <a:pPr algn="l"/>
            <a:r>
              <a:rPr lang="en-US" sz="1600" b="1" spc="50" dirty="0">
                <a:ln w="0"/>
                <a:solidFill>
                  <a:schemeClr val="tx1"/>
                </a:solidFill>
                <a:effectLst>
                  <a:innerShdw blurRad="63500" dist="50800" dir="13500000">
                    <a:srgbClr val="000000">
                      <a:alpha val="50000"/>
                    </a:srgbClr>
                  </a:innerShdw>
                </a:effectLst>
              </a:rPr>
              <a:t>Diagnostics</a:t>
            </a:r>
          </a:p>
          <a:p>
            <a:pPr algn="l"/>
            <a:r>
              <a:rPr lang="en-US" dirty="0">
                <a:solidFill>
                  <a:schemeClr val="tx1"/>
                </a:solidFill>
              </a:rPr>
              <a:t>The initial workup is the same as that for other thyroid nodules. </a:t>
            </a:r>
          </a:p>
          <a:p>
            <a:pPr algn="l">
              <a:buFont typeface="Arial" panose="020B0604020202020204" pitchFamily="34" charset="0"/>
              <a:buChar char="•"/>
            </a:pPr>
            <a:r>
              <a:rPr lang="en-US" b="1" dirty="0">
                <a:solidFill>
                  <a:schemeClr val="tx1"/>
                </a:solidFill>
              </a:rPr>
              <a:t>Thyroid function tests</a:t>
            </a:r>
            <a:r>
              <a:rPr lang="en-US" dirty="0">
                <a:solidFill>
                  <a:schemeClr val="tx1"/>
                </a:solidFill>
              </a:rPr>
              <a:t>: typically normal</a:t>
            </a:r>
          </a:p>
          <a:p>
            <a:pPr algn="l">
              <a:buFont typeface="Arial" panose="020B0604020202020204" pitchFamily="34" charset="0"/>
              <a:buChar char="•"/>
            </a:pPr>
            <a:r>
              <a:rPr lang="en-US" b="1" dirty="0">
                <a:solidFill>
                  <a:schemeClr val="tx1"/>
                </a:solidFill>
              </a:rPr>
              <a:t>Thyroid ultrasound</a:t>
            </a:r>
          </a:p>
          <a:p>
            <a:pPr algn="l"/>
            <a:r>
              <a:rPr lang="en-US" dirty="0">
                <a:solidFill>
                  <a:schemeClr val="tx1"/>
                </a:solidFill>
              </a:rPr>
              <a:t>Cystic components appear anechoic.</a:t>
            </a:r>
          </a:p>
          <a:p>
            <a:pPr algn="l"/>
            <a:r>
              <a:rPr lang="en-US" dirty="0">
                <a:solidFill>
                  <a:schemeClr val="tx1"/>
                </a:solidFill>
              </a:rPr>
              <a:t> May be mixed with solid components</a:t>
            </a:r>
          </a:p>
          <a:p>
            <a:pPr algn="l">
              <a:buFont typeface="Arial" panose="020B0604020202020204" pitchFamily="34" charset="0"/>
              <a:buChar char="•"/>
            </a:pPr>
            <a:r>
              <a:rPr lang="en-US" dirty="0">
                <a:solidFill>
                  <a:schemeClr val="tx1"/>
                </a:solidFill>
              </a:rPr>
              <a:t> </a:t>
            </a:r>
            <a:r>
              <a:rPr lang="en-US" b="1" dirty="0">
                <a:solidFill>
                  <a:schemeClr val="tx1"/>
                </a:solidFill>
              </a:rPr>
              <a:t>FNAC</a:t>
            </a:r>
            <a:r>
              <a:rPr lang="en-US" dirty="0">
                <a:solidFill>
                  <a:schemeClr val="tx1"/>
                </a:solidFill>
              </a:rPr>
              <a:t>: based on FNAC indications for thyroid nodules </a:t>
            </a:r>
          </a:p>
          <a:p>
            <a:pPr algn="l">
              <a:buFont typeface="Courier New" panose="02070309020205020404" pitchFamily="49" charset="0"/>
              <a:buChar char="o"/>
            </a:pPr>
            <a:r>
              <a:rPr lang="en-US" dirty="0">
                <a:solidFill>
                  <a:schemeClr val="tx1"/>
                </a:solidFill>
              </a:rPr>
              <a:t>Purely cystic nodule: diagnostic FNAC not recommended</a:t>
            </a:r>
          </a:p>
          <a:p>
            <a:pPr algn="l">
              <a:buFont typeface="Courier New" panose="02070309020205020404" pitchFamily="49" charset="0"/>
              <a:buChar char="o"/>
            </a:pPr>
            <a:r>
              <a:rPr lang="en-US" dirty="0">
                <a:solidFill>
                  <a:schemeClr val="tx1"/>
                </a:solidFill>
              </a:rPr>
              <a:t> Partly cystic nodule </a:t>
            </a:r>
          </a:p>
          <a:p>
            <a:pPr algn="l">
              <a:buFont typeface="Wingdings" pitchFamily="2" charset="2"/>
              <a:buChar char="§"/>
            </a:pPr>
            <a:r>
              <a:rPr lang="en-US" dirty="0">
                <a:solidFill>
                  <a:schemeClr val="tx1"/>
                </a:solidFill>
              </a:rPr>
              <a:t>Low risk pattern (eccentric solid component): FNAC if size is ≥ 1.5 cm</a:t>
            </a:r>
          </a:p>
          <a:p>
            <a:pPr algn="l">
              <a:buFont typeface="Wingdings" pitchFamily="2" charset="2"/>
              <a:buChar char="§"/>
            </a:pPr>
            <a:r>
              <a:rPr lang="en-US" dirty="0">
                <a:solidFill>
                  <a:schemeClr val="tx1"/>
                </a:solidFill>
              </a:rPr>
              <a:t> Very low risk pattern: Consider FNAC if size is ≥ 2 cm.</a:t>
            </a:r>
          </a:p>
          <a:p>
            <a:pPr algn="l"/>
            <a:endParaRPr lang="en-JO" dirty="0"/>
          </a:p>
        </p:txBody>
      </p:sp>
      <p:sp>
        <p:nvSpPr>
          <p:cNvPr id="11" name="TextBox 10">
            <a:extLst>
              <a:ext uri="{FF2B5EF4-FFF2-40B4-BE49-F238E27FC236}">
                <a16:creationId xmlns:a16="http://schemas.microsoft.com/office/drawing/2014/main" id="{E644ED78-4657-0A40-9DA8-058CAE97940C}"/>
              </a:ext>
            </a:extLst>
          </p:cNvPr>
          <p:cNvSpPr txBox="1"/>
          <p:nvPr/>
        </p:nvSpPr>
        <p:spPr>
          <a:xfrm>
            <a:off x="5816600" y="1442374"/>
            <a:ext cx="3327400" cy="25736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chemeClr val="accent5"/>
              </a:buClr>
              <a:buSzPts val="1400"/>
              <a:buFont typeface="Nunito"/>
              <a:buNone/>
              <a:defRPr>
                <a:solidFill>
                  <a:schemeClr val="dk2"/>
                </a:solidFill>
                <a:latin typeface="Nunito"/>
                <a:ea typeface="Nunito"/>
                <a:cs typeface="Nunito"/>
                <a:sym typeface="Nunito"/>
              </a:defRPr>
            </a:lvl1pPr>
            <a:lvl2pPr marL="914400" indent="-317500" algn="ctr">
              <a:spcBef>
                <a:spcPts val="1600"/>
              </a:spcBef>
              <a:buClr>
                <a:schemeClr val="accent5"/>
              </a:buClr>
              <a:buSzPts val="2100"/>
              <a:buFont typeface="Nunito"/>
              <a:buNone/>
              <a:defRPr sz="2100">
                <a:solidFill>
                  <a:schemeClr val="accent5"/>
                </a:solidFill>
                <a:latin typeface="Nunito"/>
                <a:ea typeface="Nunito"/>
                <a:cs typeface="Nunito"/>
                <a:sym typeface="Nunito"/>
              </a:defRPr>
            </a:lvl2pPr>
            <a:lvl3pPr marL="1371600" indent="-317500" algn="ctr">
              <a:buClr>
                <a:schemeClr val="accent5"/>
              </a:buClr>
              <a:buSzPts val="2100"/>
              <a:buFont typeface="Nunito"/>
              <a:buNone/>
              <a:defRPr sz="2100">
                <a:solidFill>
                  <a:schemeClr val="accent5"/>
                </a:solidFill>
                <a:latin typeface="Nunito"/>
                <a:ea typeface="Nunito"/>
                <a:cs typeface="Nunito"/>
                <a:sym typeface="Nunito"/>
              </a:defRPr>
            </a:lvl3pPr>
            <a:lvl4pPr marL="1828800" indent="-317500" algn="ctr">
              <a:buClr>
                <a:schemeClr val="accent5"/>
              </a:buClr>
              <a:buSzPts val="2100"/>
              <a:buFont typeface="Nunito"/>
              <a:buNone/>
              <a:defRPr sz="2100">
                <a:solidFill>
                  <a:schemeClr val="accent5"/>
                </a:solidFill>
                <a:latin typeface="Nunito"/>
                <a:ea typeface="Nunito"/>
                <a:cs typeface="Nunito"/>
                <a:sym typeface="Nunito"/>
              </a:defRPr>
            </a:lvl4pPr>
            <a:lvl5pPr marL="2286000" indent="-317500" algn="ctr">
              <a:buClr>
                <a:schemeClr val="accent5"/>
              </a:buClr>
              <a:buSzPts val="2100"/>
              <a:buFont typeface="Nunito"/>
              <a:buNone/>
              <a:defRPr sz="2100">
                <a:solidFill>
                  <a:schemeClr val="accent5"/>
                </a:solidFill>
                <a:latin typeface="Nunito"/>
                <a:ea typeface="Nunito"/>
                <a:cs typeface="Nunito"/>
                <a:sym typeface="Nunito"/>
              </a:defRPr>
            </a:lvl5pPr>
            <a:lvl6pPr marL="2743200" indent="-317500" algn="ctr">
              <a:buClr>
                <a:schemeClr val="accent5"/>
              </a:buClr>
              <a:buSzPts val="2100"/>
              <a:buFont typeface="Nunito"/>
              <a:buNone/>
              <a:defRPr sz="2100">
                <a:solidFill>
                  <a:schemeClr val="accent5"/>
                </a:solidFill>
                <a:latin typeface="Nunito"/>
                <a:ea typeface="Nunito"/>
                <a:cs typeface="Nunito"/>
                <a:sym typeface="Nunito"/>
              </a:defRPr>
            </a:lvl6pPr>
            <a:lvl7pPr marL="3200400" indent="-317500" algn="ctr">
              <a:buClr>
                <a:schemeClr val="accent5"/>
              </a:buClr>
              <a:buSzPts val="2100"/>
              <a:buFont typeface="Nunito"/>
              <a:buNone/>
              <a:defRPr sz="2100">
                <a:solidFill>
                  <a:schemeClr val="accent5"/>
                </a:solidFill>
                <a:latin typeface="Nunito"/>
                <a:ea typeface="Nunito"/>
                <a:cs typeface="Nunito"/>
                <a:sym typeface="Nunito"/>
              </a:defRPr>
            </a:lvl7pPr>
            <a:lvl8pPr marL="3657600" indent="-317500" algn="ctr">
              <a:buClr>
                <a:schemeClr val="accent5"/>
              </a:buClr>
              <a:buSzPts val="2100"/>
              <a:buFont typeface="Nunito"/>
              <a:buNone/>
              <a:defRPr sz="2100">
                <a:solidFill>
                  <a:schemeClr val="accent5"/>
                </a:solidFill>
                <a:latin typeface="Nunito"/>
                <a:ea typeface="Nunito"/>
                <a:cs typeface="Nunito"/>
                <a:sym typeface="Nunito"/>
              </a:defRPr>
            </a:lvl8pPr>
            <a:lvl9pPr marL="4114800" indent="-317500" algn="ctr">
              <a:buClr>
                <a:schemeClr val="accent5"/>
              </a:buClr>
              <a:buSzPts val="2100"/>
              <a:buFont typeface="Nunito"/>
              <a:buNone/>
              <a:defRPr sz="2100">
                <a:solidFill>
                  <a:schemeClr val="accent5"/>
                </a:solidFill>
                <a:latin typeface="Nunito"/>
                <a:ea typeface="Nunito"/>
                <a:cs typeface="Nunito"/>
                <a:sym typeface="Nunito"/>
              </a:defRPr>
            </a:lvl9pPr>
          </a:lstStyle>
          <a:p>
            <a:endParaRPr lang="en-US" sz="1600" dirty="0"/>
          </a:p>
          <a:p>
            <a:r>
              <a:rPr lang="en-US" sz="1600" dirty="0">
                <a:solidFill>
                  <a:schemeClr val="tx1"/>
                </a:solidFill>
              </a:rPr>
              <a:t> </a:t>
            </a:r>
            <a:r>
              <a:rPr lang="en-US" sz="1800" b="1" spc="50" dirty="0">
                <a:ln w="0"/>
                <a:solidFill>
                  <a:schemeClr val="tx1"/>
                </a:solidFill>
                <a:effectLst>
                  <a:innerShdw blurRad="63500" dist="50800" dir="13500000">
                    <a:srgbClr val="000000">
                      <a:alpha val="50000"/>
                    </a:srgbClr>
                  </a:innerShdw>
                </a:effectLst>
              </a:rPr>
              <a:t>Treatment</a:t>
            </a:r>
            <a:r>
              <a:rPr lang="en-US" sz="1600" dirty="0">
                <a:solidFill>
                  <a:schemeClr val="tx1"/>
                </a:solidFill>
              </a:rPr>
              <a:t> </a:t>
            </a:r>
          </a:p>
          <a:p>
            <a:r>
              <a:rPr lang="en-US" sz="1600" b="1" dirty="0">
                <a:solidFill>
                  <a:schemeClr val="tx1"/>
                </a:solidFill>
              </a:rPr>
              <a:t>Benign cysts</a:t>
            </a:r>
          </a:p>
          <a:p>
            <a:pPr>
              <a:buFont typeface="Arial" panose="020B0604020202020204" pitchFamily="34" charset="0"/>
              <a:buChar char="•"/>
            </a:pPr>
            <a:r>
              <a:rPr lang="en-US" sz="1600" dirty="0">
                <a:solidFill>
                  <a:schemeClr val="tx1"/>
                </a:solidFill>
              </a:rPr>
              <a:t> Asymptomatic cysts: observation</a:t>
            </a:r>
          </a:p>
          <a:p>
            <a:pPr>
              <a:buFont typeface="Arial" panose="020B0604020202020204" pitchFamily="34" charset="0"/>
              <a:buChar char="•"/>
            </a:pPr>
            <a:r>
              <a:rPr lang="en-US" sz="1600" dirty="0">
                <a:solidFill>
                  <a:schemeClr val="tx1"/>
                </a:solidFill>
              </a:rPr>
              <a:t>Large or symptomatic cysts (or patient preference)</a:t>
            </a:r>
          </a:p>
          <a:p>
            <a:pPr marL="425450" indent="-285750">
              <a:buFont typeface="Wingdings" pitchFamily="2" charset="2"/>
              <a:buChar char="ü"/>
            </a:pPr>
            <a:r>
              <a:rPr lang="en-US" sz="1600" dirty="0">
                <a:solidFill>
                  <a:schemeClr val="tx1"/>
                </a:solidFill>
              </a:rPr>
              <a:t>Aspiration with/without ethanol ablation and follow up every 3 months</a:t>
            </a:r>
          </a:p>
          <a:p>
            <a:pPr>
              <a:buFont typeface="Wingdings" pitchFamily="2" charset="2"/>
              <a:buChar char="ü"/>
            </a:pPr>
            <a:r>
              <a:rPr lang="en-US" sz="1600" dirty="0">
                <a:solidFill>
                  <a:schemeClr val="tx1"/>
                </a:solidFill>
              </a:rPr>
              <a:t>Surgery may be considered if aspiration is not effective.</a:t>
            </a:r>
          </a:p>
          <a:p>
            <a:r>
              <a:rPr lang="en-US" sz="1600" b="1" dirty="0">
                <a:solidFill>
                  <a:schemeClr val="tx1"/>
                </a:solidFill>
              </a:rPr>
              <a:t>Malignant cysts : </a:t>
            </a:r>
            <a:r>
              <a:rPr lang="en-US" sz="1600" dirty="0">
                <a:solidFill>
                  <a:schemeClr val="tx1"/>
                </a:solidFill>
              </a:rPr>
              <a:t>same as thyroid cancer </a:t>
            </a:r>
            <a:endParaRPr lang="en-JO" sz="1600" dirty="0">
              <a:solidFill>
                <a:schemeClr val="tx1"/>
              </a:solidFill>
            </a:endParaRPr>
          </a:p>
        </p:txBody>
      </p:sp>
      <p:pic>
        <p:nvPicPr>
          <p:cNvPr id="5" name="Picture 2">
            <a:extLst>
              <a:ext uri="{FF2B5EF4-FFF2-40B4-BE49-F238E27FC236}">
                <a16:creationId xmlns:a16="http://schemas.microsoft.com/office/drawing/2014/main" id="{3CB6014F-B902-4656-B42A-99C6872F4C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83623" y="1824758"/>
            <a:ext cx="1517135" cy="290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795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58B5-2771-F746-8959-FE2CBA9295A2}"/>
              </a:ext>
            </a:extLst>
          </p:cNvPr>
          <p:cNvSpPr>
            <a:spLocks noGrp="1"/>
          </p:cNvSpPr>
          <p:nvPr>
            <p:ph type="title"/>
          </p:nvPr>
        </p:nvSpPr>
        <p:spPr>
          <a:xfrm>
            <a:off x="1017030" y="99391"/>
            <a:ext cx="3614315" cy="1144200"/>
          </a:xfrm>
          <a:noFill/>
        </p:spPr>
        <p:txBody>
          <a:bodyPr/>
          <a:lstStyle/>
          <a:p>
            <a:r>
              <a:rPr lang="en-US" b="1" dirty="0">
                <a:solidFill>
                  <a:schemeClr val="tx1"/>
                </a:solidFill>
              </a:rPr>
              <a:t>General</a:t>
            </a:r>
            <a:r>
              <a:rPr lang="en-US" dirty="0"/>
              <a:t> </a:t>
            </a:r>
            <a:r>
              <a:rPr lang="en-US" b="1" dirty="0">
                <a:solidFill>
                  <a:schemeClr val="tx1"/>
                </a:solidFill>
              </a:rPr>
              <a:t>principles</a:t>
            </a:r>
            <a:endParaRPr lang="en-JO" b="1" dirty="0">
              <a:solidFill>
                <a:schemeClr val="tx1"/>
              </a:solidFill>
            </a:endParaRPr>
          </a:p>
        </p:txBody>
      </p:sp>
      <p:sp>
        <p:nvSpPr>
          <p:cNvPr id="4" name="TextBox 3">
            <a:extLst>
              <a:ext uri="{FF2B5EF4-FFF2-40B4-BE49-F238E27FC236}">
                <a16:creationId xmlns:a16="http://schemas.microsoft.com/office/drawing/2014/main" id="{44D05411-2508-D643-8891-978D3921D76B}"/>
              </a:ext>
            </a:extLst>
          </p:cNvPr>
          <p:cNvSpPr txBox="1"/>
          <p:nvPr/>
        </p:nvSpPr>
        <p:spPr>
          <a:xfrm>
            <a:off x="0" y="1617845"/>
            <a:ext cx="9025310" cy="42946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chemeClr val="accent5"/>
              </a:buClr>
              <a:buSzPts val="1400"/>
              <a:buFont typeface="Nunito"/>
              <a:buNone/>
              <a:defRPr sz="1800" b="1">
                <a:solidFill>
                  <a:schemeClr val="dk2"/>
                </a:solidFill>
                <a:latin typeface="Nunito"/>
                <a:ea typeface="Nunito"/>
                <a:cs typeface="Nunito"/>
                <a:sym typeface="Nunito"/>
              </a:defRPr>
            </a:lvl1pPr>
            <a:lvl2pPr marL="914400" indent="-317500" algn="ctr">
              <a:spcBef>
                <a:spcPts val="1600"/>
              </a:spcBef>
              <a:buClr>
                <a:schemeClr val="accent5"/>
              </a:buClr>
              <a:buSzPts val="2100"/>
              <a:buFont typeface="Nunito"/>
              <a:buNone/>
              <a:defRPr sz="2100">
                <a:solidFill>
                  <a:schemeClr val="accent5"/>
                </a:solidFill>
                <a:latin typeface="Nunito"/>
                <a:ea typeface="Nunito"/>
                <a:cs typeface="Nunito"/>
                <a:sym typeface="Nunito"/>
              </a:defRPr>
            </a:lvl2pPr>
            <a:lvl3pPr marL="1371600" indent="-317500" algn="ctr">
              <a:buClr>
                <a:schemeClr val="accent5"/>
              </a:buClr>
              <a:buSzPts val="2100"/>
              <a:buFont typeface="Nunito"/>
              <a:buNone/>
              <a:defRPr sz="2100">
                <a:solidFill>
                  <a:schemeClr val="accent5"/>
                </a:solidFill>
                <a:latin typeface="Nunito"/>
                <a:ea typeface="Nunito"/>
                <a:cs typeface="Nunito"/>
                <a:sym typeface="Nunito"/>
              </a:defRPr>
            </a:lvl3pPr>
            <a:lvl4pPr marL="1828800" indent="-317500" algn="ctr">
              <a:buClr>
                <a:schemeClr val="accent5"/>
              </a:buClr>
              <a:buSzPts val="2100"/>
              <a:buFont typeface="Nunito"/>
              <a:buNone/>
              <a:defRPr sz="2100">
                <a:solidFill>
                  <a:schemeClr val="accent5"/>
                </a:solidFill>
                <a:latin typeface="Nunito"/>
                <a:ea typeface="Nunito"/>
                <a:cs typeface="Nunito"/>
                <a:sym typeface="Nunito"/>
              </a:defRPr>
            </a:lvl4pPr>
            <a:lvl5pPr marL="2286000" indent="-317500" algn="ctr">
              <a:buClr>
                <a:schemeClr val="accent5"/>
              </a:buClr>
              <a:buSzPts val="2100"/>
              <a:buFont typeface="Nunito"/>
              <a:buNone/>
              <a:defRPr sz="2100">
                <a:solidFill>
                  <a:schemeClr val="accent5"/>
                </a:solidFill>
                <a:latin typeface="Nunito"/>
                <a:ea typeface="Nunito"/>
                <a:cs typeface="Nunito"/>
                <a:sym typeface="Nunito"/>
              </a:defRPr>
            </a:lvl5pPr>
            <a:lvl6pPr marL="2743200" indent="-317500" algn="ctr">
              <a:buClr>
                <a:schemeClr val="accent5"/>
              </a:buClr>
              <a:buSzPts val="2100"/>
              <a:buFont typeface="Nunito"/>
              <a:buNone/>
              <a:defRPr sz="2100">
                <a:solidFill>
                  <a:schemeClr val="accent5"/>
                </a:solidFill>
                <a:latin typeface="Nunito"/>
                <a:ea typeface="Nunito"/>
                <a:cs typeface="Nunito"/>
                <a:sym typeface="Nunito"/>
              </a:defRPr>
            </a:lvl6pPr>
            <a:lvl7pPr marL="3200400" indent="-317500" algn="ctr">
              <a:buClr>
                <a:schemeClr val="accent5"/>
              </a:buClr>
              <a:buSzPts val="2100"/>
              <a:buFont typeface="Nunito"/>
              <a:buNone/>
              <a:defRPr sz="2100">
                <a:solidFill>
                  <a:schemeClr val="accent5"/>
                </a:solidFill>
                <a:latin typeface="Nunito"/>
                <a:ea typeface="Nunito"/>
                <a:cs typeface="Nunito"/>
                <a:sym typeface="Nunito"/>
              </a:defRPr>
            </a:lvl7pPr>
            <a:lvl8pPr marL="3657600" indent="-317500" algn="ctr">
              <a:buClr>
                <a:schemeClr val="accent5"/>
              </a:buClr>
              <a:buSzPts val="2100"/>
              <a:buFont typeface="Nunito"/>
              <a:buNone/>
              <a:defRPr sz="2100">
                <a:solidFill>
                  <a:schemeClr val="accent5"/>
                </a:solidFill>
                <a:latin typeface="Nunito"/>
                <a:ea typeface="Nunito"/>
                <a:cs typeface="Nunito"/>
                <a:sym typeface="Nunito"/>
              </a:defRPr>
            </a:lvl8pPr>
            <a:lvl9pPr marL="4114800" indent="-317500" algn="ctr">
              <a:buClr>
                <a:schemeClr val="accent5"/>
              </a:buClr>
              <a:buSzPts val="2100"/>
              <a:buFont typeface="Nunito"/>
              <a:buNone/>
              <a:defRPr sz="2100">
                <a:solidFill>
                  <a:schemeClr val="accent5"/>
                </a:solidFill>
                <a:latin typeface="Nunito"/>
                <a:ea typeface="Nunito"/>
                <a:cs typeface="Nunito"/>
                <a:sym typeface="Nunito"/>
              </a:defRPr>
            </a:lvl9pPr>
          </a:lstStyle>
          <a:p>
            <a:r>
              <a:rPr lang="en-US" sz="1200" dirty="0">
                <a:solidFill>
                  <a:schemeClr val="tx1"/>
                </a:solidFill>
              </a:rPr>
              <a:t>Well-differentiated thyroid cancer</a:t>
            </a:r>
          </a:p>
          <a:p>
            <a:r>
              <a:rPr lang="en-US" sz="1200" dirty="0">
                <a:solidFill>
                  <a:schemeClr val="tx1"/>
                </a:solidFill>
              </a:rPr>
              <a:t> </a:t>
            </a:r>
          </a:p>
          <a:p>
            <a:r>
              <a:rPr lang="en-US" sz="1200" dirty="0">
                <a:solidFill>
                  <a:schemeClr val="tx1"/>
                </a:solidFill>
              </a:rPr>
              <a:t>   </a:t>
            </a:r>
            <a:r>
              <a:rPr lang="en-US" sz="1200" b="0" dirty="0">
                <a:solidFill>
                  <a:schemeClr val="tx1"/>
                </a:solidFill>
              </a:rPr>
              <a:t>  - Standard management (regardless of nodal or distant metastases): total thyroidectomy (with neck dissection as needed) + RAIA + TSH suppression therapy </a:t>
            </a:r>
          </a:p>
          <a:p>
            <a:r>
              <a:rPr lang="en-US" sz="1200" b="0" dirty="0">
                <a:solidFill>
                  <a:schemeClr val="tx1"/>
                </a:solidFill>
              </a:rPr>
              <a:t>     - Small cancers without nodal or distant metastases: Consider </a:t>
            </a:r>
            <a:r>
              <a:rPr lang="en-US" sz="1200" b="0" dirty="0" err="1">
                <a:solidFill>
                  <a:schemeClr val="tx1"/>
                </a:solidFill>
              </a:rPr>
              <a:t>hemithyroidectomy</a:t>
            </a:r>
            <a:r>
              <a:rPr lang="en-US" sz="1200" b="0" dirty="0">
                <a:solidFill>
                  <a:schemeClr val="tx1"/>
                </a:solidFill>
              </a:rPr>
              <a:t> + TSH suppression </a:t>
            </a:r>
          </a:p>
          <a:p>
            <a:r>
              <a:rPr lang="en-US" sz="1200" b="0" dirty="0">
                <a:solidFill>
                  <a:schemeClr val="tx1"/>
                </a:solidFill>
              </a:rPr>
              <a:t>        therapy</a:t>
            </a:r>
            <a:r>
              <a:rPr lang="en-US" sz="1200" dirty="0">
                <a:solidFill>
                  <a:schemeClr val="tx1"/>
                </a:solidFill>
              </a:rPr>
              <a:t>.</a:t>
            </a:r>
          </a:p>
          <a:p>
            <a:endParaRPr lang="en-US" sz="1200" dirty="0">
              <a:solidFill>
                <a:schemeClr val="tx1"/>
              </a:solidFill>
            </a:endParaRPr>
          </a:p>
          <a:p>
            <a:r>
              <a:rPr lang="en-US" sz="1200" dirty="0">
                <a:solidFill>
                  <a:schemeClr val="tx1"/>
                </a:solidFill>
              </a:rPr>
              <a:t>Poorly-differentiated thyroid cancer</a:t>
            </a:r>
          </a:p>
          <a:p>
            <a:endParaRPr lang="en-US" sz="1200" dirty="0">
              <a:solidFill>
                <a:schemeClr val="tx1"/>
              </a:solidFill>
            </a:endParaRPr>
          </a:p>
          <a:p>
            <a:r>
              <a:rPr lang="en-US" sz="1200" dirty="0">
                <a:solidFill>
                  <a:schemeClr val="tx1"/>
                </a:solidFill>
              </a:rPr>
              <a:t>     - </a:t>
            </a:r>
            <a:r>
              <a:rPr lang="en-US" sz="1200" b="0" dirty="0">
                <a:solidFill>
                  <a:schemeClr val="tx1"/>
                </a:solidFill>
              </a:rPr>
              <a:t>Medullary carcinoma: total thyroidectomy + neck dissection ± radiation therapy and/or systemic    </a:t>
            </a:r>
          </a:p>
          <a:p>
            <a:r>
              <a:rPr lang="en-US" sz="1200" b="0" dirty="0">
                <a:solidFill>
                  <a:schemeClr val="tx1"/>
                </a:solidFill>
              </a:rPr>
              <a:t>       chemotherapy as needed. </a:t>
            </a:r>
          </a:p>
          <a:p>
            <a:r>
              <a:rPr lang="en-US" sz="1200" b="0" dirty="0">
                <a:solidFill>
                  <a:schemeClr val="tx1"/>
                </a:solidFill>
              </a:rPr>
              <a:t>     - </a:t>
            </a:r>
            <a:r>
              <a:rPr lang="en-US" sz="1200" b="0" dirty="0" err="1">
                <a:solidFill>
                  <a:schemeClr val="tx1"/>
                </a:solidFill>
              </a:rPr>
              <a:t>Anaplastic</a:t>
            </a:r>
            <a:r>
              <a:rPr lang="en-US" sz="1200" b="0" dirty="0">
                <a:solidFill>
                  <a:schemeClr val="tx1"/>
                </a:solidFill>
              </a:rPr>
              <a:t> carcinoma </a:t>
            </a:r>
          </a:p>
          <a:p>
            <a:r>
              <a:rPr lang="en-US" sz="1200" b="0" dirty="0">
                <a:solidFill>
                  <a:schemeClr val="tx1"/>
                </a:solidFill>
              </a:rPr>
              <a:t>          * Resectable cancer: total thyroidectomy + neck dissection + </a:t>
            </a:r>
            <a:r>
              <a:rPr lang="en-US" sz="1200" b="0" dirty="0" err="1">
                <a:solidFill>
                  <a:schemeClr val="tx1"/>
                </a:solidFill>
              </a:rPr>
              <a:t>radiochemotherapy</a:t>
            </a:r>
            <a:endParaRPr lang="en-US" sz="1200" b="0" dirty="0">
              <a:solidFill>
                <a:schemeClr val="tx1"/>
              </a:solidFill>
            </a:endParaRPr>
          </a:p>
          <a:p>
            <a:r>
              <a:rPr lang="en-US" sz="1200" b="0" dirty="0">
                <a:solidFill>
                  <a:schemeClr val="tx1"/>
                </a:solidFill>
              </a:rPr>
              <a:t>          * Unresectable or metastatic cancer: palliative care</a:t>
            </a:r>
          </a:p>
          <a:p>
            <a:r>
              <a:rPr lang="en-US" sz="1200" b="0" dirty="0">
                <a:solidFill>
                  <a:schemeClr val="tx1"/>
                </a:solidFill>
              </a:rPr>
              <a:t> </a:t>
            </a:r>
          </a:p>
          <a:p>
            <a:r>
              <a:rPr lang="en-US" sz="1200" dirty="0">
                <a:solidFill>
                  <a:schemeClr val="tx1"/>
                </a:solidFill>
              </a:rPr>
              <a:t> Patients with Malignant Lymphoma</a:t>
            </a:r>
            <a:endParaRPr lang="en-US" sz="1200" b="0" dirty="0">
              <a:solidFill>
                <a:schemeClr val="tx1"/>
              </a:solidFill>
            </a:endParaRPr>
          </a:p>
          <a:p>
            <a:r>
              <a:rPr lang="en-US" sz="1200" b="0" dirty="0">
                <a:solidFill>
                  <a:schemeClr val="tx1"/>
                </a:solidFill>
              </a:rPr>
              <a:t>     -if it is confined to the thyroid alone, it may be treated by thyroid lobectomy with subsequent adjuvant radiotherapy and chemotherapy; otherwise it is treated by chemoradiation alone</a:t>
            </a:r>
            <a:endParaRPr lang="en-JO" sz="1200" b="0" dirty="0">
              <a:solidFill>
                <a:schemeClr val="tx1"/>
              </a:solidFill>
            </a:endParaRPr>
          </a:p>
        </p:txBody>
      </p:sp>
    </p:spTree>
    <p:extLst>
      <p:ext uri="{BB962C8B-B14F-4D97-AF65-F5344CB8AC3E}">
        <p14:creationId xmlns:p14="http://schemas.microsoft.com/office/powerpoint/2010/main" val="3688312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2902-4650-8247-B2A5-7DA3ACD81605}"/>
              </a:ext>
            </a:extLst>
          </p:cNvPr>
          <p:cNvSpPr>
            <a:spLocks noGrp="1"/>
          </p:cNvSpPr>
          <p:nvPr>
            <p:ph type="title"/>
          </p:nvPr>
        </p:nvSpPr>
        <p:spPr>
          <a:xfrm>
            <a:off x="1494398" y="199982"/>
            <a:ext cx="2318700" cy="1144200"/>
          </a:xfrm>
          <a:noFill/>
        </p:spPr>
        <p:txBody>
          <a:bodyPr/>
          <a:lstStyle/>
          <a:p>
            <a:r>
              <a:rPr lang="en-US" b="1" dirty="0">
                <a:solidFill>
                  <a:schemeClr val="tx1"/>
                </a:solidFill>
              </a:rPr>
              <a:t>Surgery</a:t>
            </a:r>
            <a:endParaRPr lang="en-JO" b="1" dirty="0">
              <a:solidFill>
                <a:schemeClr val="tx1"/>
              </a:solidFill>
            </a:endParaRPr>
          </a:p>
        </p:txBody>
      </p:sp>
      <p:sp>
        <p:nvSpPr>
          <p:cNvPr id="4" name="TextBox 3">
            <a:extLst>
              <a:ext uri="{FF2B5EF4-FFF2-40B4-BE49-F238E27FC236}">
                <a16:creationId xmlns:a16="http://schemas.microsoft.com/office/drawing/2014/main" id="{A0D9FBCC-F70D-D84F-887C-7894EF34531B}"/>
              </a:ext>
            </a:extLst>
          </p:cNvPr>
          <p:cNvSpPr txBox="1"/>
          <p:nvPr/>
        </p:nvSpPr>
        <p:spPr>
          <a:xfrm>
            <a:off x="-141223" y="1591461"/>
            <a:ext cx="9108393" cy="59093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chemeClr val="accent5"/>
              </a:buClr>
              <a:buSzPts val="1400"/>
              <a:buFont typeface="Nunito"/>
              <a:buNone/>
              <a:defRPr sz="1800" b="1">
                <a:solidFill>
                  <a:schemeClr val="dk2"/>
                </a:solidFill>
                <a:latin typeface="Nunito"/>
                <a:ea typeface="Nunito"/>
                <a:cs typeface="Nunito"/>
                <a:sym typeface="Nunito"/>
              </a:defRPr>
            </a:lvl1pPr>
            <a:lvl2pPr marL="914400" indent="-317500" algn="ctr">
              <a:spcBef>
                <a:spcPts val="1600"/>
              </a:spcBef>
              <a:buClr>
                <a:schemeClr val="accent5"/>
              </a:buClr>
              <a:buSzPts val="2100"/>
              <a:buFont typeface="Nunito"/>
              <a:buNone/>
              <a:defRPr sz="2100">
                <a:solidFill>
                  <a:schemeClr val="accent5"/>
                </a:solidFill>
                <a:latin typeface="Nunito"/>
                <a:ea typeface="Nunito"/>
                <a:cs typeface="Nunito"/>
                <a:sym typeface="Nunito"/>
              </a:defRPr>
            </a:lvl2pPr>
            <a:lvl3pPr marL="1371600" indent="-317500" algn="ctr">
              <a:buClr>
                <a:schemeClr val="accent5"/>
              </a:buClr>
              <a:buSzPts val="2100"/>
              <a:buFont typeface="Nunito"/>
              <a:buNone/>
              <a:defRPr sz="2100">
                <a:solidFill>
                  <a:schemeClr val="accent5"/>
                </a:solidFill>
                <a:latin typeface="Nunito"/>
                <a:ea typeface="Nunito"/>
                <a:cs typeface="Nunito"/>
                <a:sym typeface="Nunito"/>
              </a:defRPr>
            </a:lvl3pPr>
            <a:lvl4pPr marL="1828800" indent="-317500" algn="ctr">
              <a:buClr>
                <a:schemeClr val="accent5"/>
              </a:buClr>
              <a:buSzPts val="2100"/>
              <a:buFont typeface="Nunito"/>
              <a:buNone/>
              <a:defRPr sz="2100">
                <a:solidFill>
                  <a:schemeClr val="accent5"/>
                </a:solidFill>
                <a:latin typeface="Nunito"/>
                <a:ea typeface="Nunito"/>
                <a:cs typeface="Nunito"/>
                <a:sym typeface="Nunito"/>
              </a:defRPr>
            </a:lvl4pPr>
            <a:lvl5pPr marL="2286000" indent="-317500" algn="ctr">
              <a:buClr>
                <a:schemeClr val="accent5"/>
              </a:buClr>
              <a:buSzPts val="2100"/>
              <a:buFont typeface="Nunito"/>
              <a:buNone/>
              <a:defRPr sz="2100">
                <a:solidFill>
                  <a:schemeClr val="accent5"/>
                </a:solidFill>
                <a:latin typeface="Nunito"/>
                <a:ea typeface="Nunito"/>
                <a:cs typeface="Nunito"/>
                <a:sym typeface="Nunito"/>
              </a:defRPr>
            </a:lvl5pPr>
            <a:lvl6pPr marL="2743200" indent="-317500" algn="ctr">
              <a:buClr>
                <a:schemeClr val="accent5"/>
              </a:buClr>
              <a:buSzPts val="2100"/>
              <a:buFont typeface="Nunito"/>
              <a:buNone/>
              <a:defRPr sz="2100">
                <a:solidFill>
                  <a:schemeClr val="accent5"/>
                </a:solidFill>
                <a:latin typeface="Nunito"/>
                <a:ea typeface="Nunito"/>
                <a:cs typeface="Nunito"/>
                <a:sym typeface="Nunito"/>
              </a:defRPr>
            </a:lvl6pPr>
            <a:lvl7pPr marL="3200400" indent="-317500" algn="ctr">
              <a:buClr>
                <a:schemeClr val="accent5"/>
              </a:buClr>
              <a:buSzPts val="2100"/>
              <a:buFont typeface="Nunito"/>
              <a:buNone/>
              <a:defRPr sz="2100">
                <a:solidFill>
                  <a:schemeClr val="accent5"/>
                </a:solidFill>
                <a:latin typeface="Nunito"/>
                <a:ea typeface="Nunito"/>
                <a:cs typeface="Nunito"/>
                <a:sym typeface="Nunito"/>
              </a:defRPr>
            </a:lvl7pPr>
            <a:lvl8pPr marL="3657600" indent="-317500" algn="ctr">
              <a:buClr>
                <a:schemeClr val="accent5"/>
              </a:buClr>
              <a:buSzPts val="2100"/>
              <a:buFont typeface="Nunito"/>
              <a:buNone/>
              <a:defRPr sz="2100">
                <a:solidFill>
                  <a:schemeClr val="accent5"/>
                </a:solidFill>
                <a:latin typeface="Nunito"/>
                <a:ea typeface="Nunito"/>
                <a:cs typeface="Nunito"/>
                <a:sym typeface="Nunito"/>
              </a:defRPr>
            </a:lvl8pPr>
            <a:lvl9pPr marL="4114800" indent="-317500" algn="ctr">
              <a:buClr>
                <a:schemeClr val="accent5"/>
              </a:buClr>
              <a:buSzPts val="2100"/>
              <a:buFont typeface="Nunito"/>
              <a:buNone/>
              <a:defRPr sz="2100">
                <a:solidFill>
                  <a:schemeClr val="accent5"/>
                </a:solidFill>
                <a:latin typeface="Nunito"/>
                <a:ea typeface="Nunito"/>
                <a:cs typeface="Nunito"/>
                <a:sym typeface="Nunito"/>
              </a:defRPr>
            </a:lvl9pPr>
          </a:lstStyle>
          <a:p>
            <a:r>
              <a:rPr lang="en-US" sz="1400" b="0" dirty="0"/>
              <a:t> </a:t>
            </a:r>
            <a:r>
              <a:rPr lang="en-US" sz="1200" b="0" dirty="0">
                <a:solidFill>
                  <a:schemeClr val="tx1"/>
                </a:solidFill>
              </a:rPr>
              <a:t>Surgical resection is the primary treatment for thyroid cancer. For further information on preoperative testing and complications .</a:t>
            </a:r>
          </a:p>
          <a:p>
            <a:r>
              <a:rPr lang="en-US" sz="1200" u="sng" dirty="0">
                <a:solidFill>
                  <a:schemeClr val="tx1"/>
                </a:solidFill>
              </a:rPr>
              <a:t>Total thyroidectomy</a:t>
            </a:r>
          </a:p>
          <a:p>
            <a:r>
              <a:rPr lang="en-US" sz="1200" b="0" dirty="0">
                <a:solidFill>
                  <a:schemeClr val="tx1"/>
                </a:solidFill>
              </a:rPr>
              <a:t>     - I</a:t>
            </a:r>
            <a:r>
              <a:rPr lang="en-US" sz="1200" dirty="0">
                <a:solidFill>
                  <a:schemeClr val="tx1"/>
                </a:solidFill>
              </a:rPr>
              <a:t>ndications</a:t>
            </a:r>
          </a:p>
          <a:p>
            <a:r>
              <a:rPr lang="en-US" sz="1200" b="0" dirty="0">
                <a:solidFill>
                  <a:schemeClr val="tx1"/>
                </a:solidFill>
              </a:rPr>
              <a:t>           1- Well-differentiated thyroid carcinoma</a:t>
            </a:r>
          </a:p>
          <a:p>
            <a:r>
              <a:rPr lang="en-US" sz="1200" b="0" dirty="0">
                <a:solidFill>
                  <a:schemeClr val="tx1"/>
                </a:solidFill>
              </a:rPr>
              <a:t>                  *Tumor size ≥ 4 cm</a:t>
            </a:r>
          </a:p>
          <a:p>
            <a:r>
              <a:rPr lang="en-US" sz="1200" b="0" dirty="0">
                <a:solidFill>
                  <a:schemeClr val="tx1"/>
                </a:solidFill>
              </a:rPr>
              <a:t>                  *Tumor size 1–4 cm (individual decision)</a:t>
            </a:r>
          </a:p>
          <a:p>
            <a:r>
              <a:rPr lang="en-US" sz="1200" b="0" dirty="0">
                <a:solidFill>
                  <a:schemeClr val="tx1"/>
                </a:solidFill>
              </a:rPr>
              <a:t>                  *With/without </a:t>
            </a:r>
            <a:r>
              <a:rPr lang="en-US" sz="1200" b="0" dirty="0" err="1">
                <a:solidFill>
                  <a:schemeClr val="tx1"/>
                </a:solidFill>
              </a:rPr>
              <a:t>extrathyroidal</a:t>
            </a:r>
            <a:r>
              <a:rPr lang="en-US" sz="1200" b="0" dirty="0">
                <a:solidFill>
                  <a:schemeClr val="tx1"/>
                </a:solidFill>
              </a:rPr>
              <a:t> extension</a:t>
            </a:r>
          </a:p>
          <a:p>
            <a:r>
              <a:rPr lang="en-US" sz="1200" b="0" dirty="0">
                <a:solidFill>
                  <a:schemeClr val="tx1"/>
                </a:solidFill>
              </a:rPr>
              <a:t>                  *With/without nodal or distant metastases </a:t>
            </a:r>
          </a:p>
          <a:p>
            <a:r>
              <a:rPr lang="en-US" sz="1200" b="0" dirty="0">
                <a:solidFill>
                  <a:schemeClr val="tx1"/>
                </a:solidFill>
              </a:rPr>
              <a:t>            2- Medullary carcinoma </a:t>
            </a:r>
          </a:p>
          <a:p>
            <a:r>
              <a:rPr lang="en-US" sz="1200" b="0" dirty="0">
                <a:solidFill>
                  <a:schemeClr val="tx1"/>
                </a:solidFill>
              </a:rPr>
              <a:t>            3- Resectable </a:t>
            </a:r>
            <a:r>
              <a:rPr lang="en-US" sz="1200" b="0" dirty="0" err="1">
                <a:solidFill>
                  <a:schemeClr val="tx1"/>
                </a:solidFill>
              </a:rPr>
              <a:t>anaplastic</a:t>
            </a:r>
            <a:r>
              <a:rPr lang="en-US" sz="1200" b="0" dirty="0">
                <a:solidFill>
                  <a:schemeClr val="tx1"/>
                </a:solidFill>
              </a:rPr>
              <a:t> thyroid cancer  </a:t>
            </a:r>
          </a:p>
          <a:p>
            <a:r>
              <a:rPr lang="en-US" sz="1200" b="0" dirty="0">
                <a:solidFill>
                  <a:schemeClr val="tx1"/>
                </a:solidFill>
              </a:rPr>
              <a:t>     - </a:t>
            </a:r>
            <a:r>
              <a:rPr lang="en-US" sz="1200" dirty="0">
                <a:solidFill>
                  <a:schemeClr val="tx1"/>
                </a:solidFill>
              </a:rPr>
              <a:t>Important considerations</a:t>
            </a:r>
          </a:p>
          <a:p>
            <a:r>
              <a:rPr lang="en-US" sz="1200" b="0" dirty="0">
                <a:solidFill>
                  <a:schemeClr val="tx1"/>
                </a:solidFill>
              </a:rPr>
              <a:t>                *Total thyroidectomy should be combined with neck dissection as needed (e.g., in patients with</a:t>
            </a:r>
          </a:p>
          <a:p>
            <a:r>
              <a:rPr lang="en-US" sz="1200" b="0" dirty="0">
                <a:solidFill>
                  <a:schemeClr val="tx1"/>
                </a:solidFill>
              </a:rPr>
              <a:t>                  regional lymph node spread). </a:t>
            </a:r>
          </a:p>
          <a:p>
            <a:r>
              <a:rPr lang="en-US" sz="1200" b="0" dirty="0">
                <a:solidFill>
                  <a:schemeClr val="tx1"/>
                </a:solidFill>
              </a:rPr>
              <a:t>                </a:t>
            </a:r>
          </a:p>
          <a:p>
            <a:r>
              <a:rPr lang="en-US" sz="1200" b="0" dirty="0">
                <a:solidFill>
                  <a:schemeClr val="tx1"/>
                </a:solidFill>
              </a:rPr>
              <a:t>                 *Thyroid hormone replacement is required in all patients who undergo total thyroidectomy.</a:t>
            </a:r>
          </a:p>
          <a:p>
            <a:r>
              <a:rPr lang="en-US" sz="1200" b="0" dirty="0">
                <a:solidFill>
                  <a:schemeClr val="tx1"/>
                </a:solidFill>
              </a:rPr>
              <a:t>                    # Maintain TSH within the physiological range for poorly-differentiated thyroid cancer.</a:t>
            </a:r>
          </a:p>
          <a:p>
            <a:r>
              <a:rPr lang="en-US" sz="1200" b="0" dirty="0">
                <a:solidFill>
                  <a:schemeClr val="tx1"/>
                </a:solidFill>
              </a:rPr>
              <a:t>                    # TSH-suppressive therapy is required for well-differentiated thyroid cancer. </a:t>
            </a:r>
            <a:endParaRPr lang="en-JO" sz="1200" b="0" dirty="0">
              <a:solidFill>
                <a:schemeClr val="tx1"/>
              </a:solidFill>
            </a:endParaRPr>
          </a:p>
        </p:txBody>
      </p:sp>
    </p:spTree>
    <p:extLst>
      <p:ext uri="{BB962C8B-B14F-4D97-AF65-F5344CB8AC3E}">
        <p14:creationId xmlns:p14="http://schemas.microsoft.com/office/powerpoint/2010/main" val="2320916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83D0B2-7BA7-944D-A9BE-6694BCE98964}"/>
              </a:ext>
            </a:extLst>
          </p:cNvPr>
          <p:cNvSpPr>
            <a:spLocks noGrp="1"/>
          </p:cNvSpPr>
          <p:nvPr>
            <p:ph type="body" idx="1"/>
          </p:nvPr>
        </p:nvSpPr>
        <p:spPr>
          <a:xfrm>
            <a:off x="-65368" y="1144200"/>
            <a:ext cx="8066968" cy="1591902"/>
          </a:xfrm>
        </p:spPr>
        <p:txBody>
          <a:bodyPr/>
          <a:lstStyle/>
          <a:p>
            <a:pPr>
              <a:buFont typeface="Arial" panose="020B0604020202020204" pitchFamily="34" charset="0"/>
              <a:buChar char="•"/>
            </a:pPr>
            <a:r>
              <a:rPr lang="en-US" b="0" i="0" strike="noStrike" dirty="0">
                <a:solidFill>
                  <a:schemeClr val="tx1"/>
                </a:solidFill>
                <a:effectLst/>
                <a:latin typeface="Lato"/>
              </a:rPr>
              <a:t>The thyroid gland secretes </a:t>
            </a:r>
            <a:r>
              <a:rPr lang="en-US" dirty="0">
                <a:solidFill>
                  <a:schemeClr val="tx1"/>
                </a:solidFill>
                <a:latin typeface="Lato"/>
              </a:rPr>
              <a:t>thyroid hormones </a:t>
            </a:r>
            <a:r>
              <a:rPr lang="en-US" b="0" i="0" strike="noStrike" dirty="0">
                <a:solidFill>
                  <a:schemeClr val="tx1"/>
                </a:solidFill>
                <a:effectLst/>
                <a:latin typeface="Lato"/>
              </a:rPr>
              <a:t>, which regulate body metabolism and growth, and </a:t>
            </a:r>
            <a:r>
              <a:rPr lang="en-US" b="0" i="0" strike="noStrike" dirty="0">
                <a:solidFill>
                  <a:schemeClr val="tx1"/>
                </a:solidFill>
                <a:effectLst/>
                <a:latin typeface="Abadi" panose="020F0502020204030204" pitchFamily="34" charset="0"/>
              </a:rPr>
              <a:t>calcitonin </a:t>
            </a:r>
            <a:r>
              <a:rPr lang="en-US" b="0" i="0" strike="noStrike" dirty="0">
                <a:solidFill>
                  <a:schemeClr val="tx1"/>
                </a:solidFill>
                <a:effectLst/>
                <a:latin typeface="Lato"/>
              </a:rPr>
              <a:t> , which lowers serum calcium and </a:t>
            </a:r>
            <a:r>
              <a:rPr lang="en-US" dirty="0">
                <a:solidFill>
                  <a:schemeClr val="tx1"/>
                </a:solidFill>
                <a:latin typeface="Lato"/>
              </a:rPr>
              <a:t>phosphate </a:t>
            </a:r>
            <a:r>
              <a:rPr lang="en-US" b="0" i="0" strike="noStrike" dirty="0">
                <a:solidFill>
                  <a:schemeClr val="tx1"/>
                </a:solidFill>
                <a:effectLst/>
                <a:latin typeface="Lato"/>
              </a:rPr>
              <a:t> through inhibition of osteoclasts .</a:t>
            </a:r>
          </a:p>
          <a:p>
            <a:pPr>
              <a:buFont typeface="Arial" panose="020B0604020202020204" pitchFamily="34" charset="0"/>
              <a:buChar char="•"/>
            </a:pPr>
            <a:endParaRPr lang="en-US" dirty="0">
              <a:solidFill>
                <a:srgbClr val="4796FF"/>
              </a:solidFill>
              <a:latin typeface="Lato"/>
              <a:hlinkClick r:id="rId2">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en-US" dirty="0">
                <a:solidFill>
                  <a:schemeClr val="tx1"/>
                </a:solidFill>
                <a:latin typeface="Lato"/>
              </a:rPr>
              <a:t>Hormone</a:t>
            </a:r>
            <a:r>
              <a:rPr lang="en-US" b="0" i="0" strike="noStrike" dirty="0">
                <a:solidFill>
                  <a:schemeClr val="tx1"/>
                </a:solidFill>
                <a:effectLst/>
                <a:latin typeface="Lato"/>
              </a:rPr>
              <a:t> synthesis occurs in the </a:t>
            </a:r>
            <a:r>
              <a:rPr lang="en-US" dirty="0">
                <a:solidFill>
                  <a:schemeClr val="tx1"/>
                </a:solidFill>
                <a:latin typeface="Lato"/>
              </a:rPr>
              <a:t>epithelial</a:t>
            </a:r>
            <a:r>
              <a:rPr lang="en-US" b="0" i="0" strike="noStrike" dirty="0">
                <a:solidFill>
                  <a:schemeClr val="tx1"/>
                </a:solidFill>
                <a:effectLst/>
                <a:latin typeface="Lato"/>
              </a:rPr>
              <a:t>  lining of the thyroid follicles.</a:t>
            </a:r>
          </a:p>
          <a:p>
            <a:pPr>
              <a:buFont typeface="Arial" panose="020B0604020202020204" pitchFamily="34" charset="0"/>
              <a:buChar char="•"/>
            </a:pPr>
            <a:r>
              <a:rPr lang="en-US" b="0" i="0" strike="noStrike" dirty="0">
                <a:solidFill>
                  <a:schemeClr val="tx1"/>
                </a:solidFill>
                <a:effectLst/>
                <a:latin typeface="Lato"/>
              </a:rPr>
              <a:t>The </a:t>
            </a:r>
            <a:r>
              <a:rPr lang="en-US" dirty="0">
                <a:solidFill>
                  <a:schemeClr val="tx1"/>
                </a:solidFill>
                <a:latin typeface="Lato"/>
              </a:rPr>
              <a:t>epithelial</a:t>
            </a:r>
            <a:r>
              <a:rPr lang="en-US" b="0" i="0" strike="noStrike" dirty="0">
                <a:solidFill>
                  <a:schemeClr val="tx1"/>
                </a:solidFill>
                <a:effectLst/>
                <a:latin typeface="Lato"/>
              </a:rPr>
              <a:t> lining consists of follicular (thyroid</a:t>
            </a:r>
            <a:r>
              <a:rPr lang="en-US" i="0" strike="noStrike" dirty="0">
                <a:solidFill>
                  <a:schemeClr val="tx1"/>
                </a:solidFill>
                <a:effectLst/>
                <a:latin typeface="Lato"/>
              </a:rPr>
              <a:t> </a:t>
            </a:r>
            <a:r>
              <a:rPr lang="en-US" dirty="0">
                <a:solidFill>
                  <a:schemeClr val="tx1"/>
                </a:solidFill>
                <a:latin typeface="Lato"/>
              </a:rPr>
              <a:t>epithelial</a:t>
            </a:r>
            <a:r>
              <a:rPr lang="en-US" i="0" strike="noStrike" dirty="0">
                <a:solidFill>
                  <a:schemeClr val="tx1"/>
                </a:solidFill>
                <a:effectLst/>
                <a:latin typeface="Lato"/>
              </a:rPr>
              <a:t>) </a:t>
            </a:r>
            <a:r>
              <a:rPr lang="en-US" b="0" i="0" strike="noStrike" dirty="0">
                <a:solidFill>
                  <a:schemeClr val="tx1"/>
                </a:solidFill>
                <a:effectLst/>
                <a:latin typeface="Lato"/>
              </a:rPr>
              <a:t>cells, which synthesize </a:t>
            </a:r>
            <a:r>
              <a:rPr lang="en-US" dirty="0">
                <a:solidFill>
                  <a:schemeClr val="tx1"/>
                </a:solidFill>
                <a:latin typeface="Lato"/>
              </a:rPr>
              <a:t>thyroid</a:t>
            </a:r>
            <a:r>
              <a:rPr lang="en-US" b="0" i="0" strike="noStrike" dirty="0">
                <a:solidFill>
                  <a:schemeClr val="tx1"/>
                </a:solidFill>
                <a:effectLst/>
                <a:latin typeface="Lato"/>
                <a:hlinkClick r:id="rId3">
                  <a:extLst>
                    <a:ext uri="{A12FA001-AC4F-418D-AE19-62706E023703}">
                      <ahyp:hlinkClr xmlns:ahyp="http://schemas.microsoft.com/office/drawing/2018/hyperlinkcolor" val="tx"/>
                    </a:ext>
                  </a:extLst>
                </a:hlinkClick>
              </a:rPr>
              <a:t> </a:t>
            </a:r>
            <a:r>
              <a:rPr lang="en-US" b="0" i="0" strike="noStrike" dirty="0">
                <a:solidFill>
                  <a:schemeClr val="tx1"/>
                </a:solidFill>
                <a:effectLst/>
                <a:latin typeface="Lato"/>
              </a:rPr>
              <a:t>hormone , and </a:t>
            </a:r>
            <a:r>
              <a:rPr lang="en-US" b="0" i="0" strike="noStrike" dirty="0" err="1">
                <a:solidFill>
                  <a:schemeClr val="tx1"/>
                </a:solidFill>
                <a:effectLst/>
                <a:latin typeface="Lato"/>
              </a:rPr>
              <a:t>parafollicular</a:t>
            </a:r>
            <a:r>
              <a:rPr lang="en-US" b="0" i="0" strike="noStrike" dirty="0">
                <a:solidFill>
                  <a:schemeClr val="tx1"/>
                </a:solidFill>
                <a:effectLst/>
                <a:latin typeface="Lato"/>
              </a:rPr>
              <a:t> (C) cells, which synthesize calcitonin </a:t>
            </a:r>
            <a:r>
              <a:rPr lang="en-US" dirty="0">
                <a:solidFill>
                  <a:schemeClr val="tx1"/>
                </a:solidFill>
                <a:latin typeface="Lato"/>
              </a:rPr>
              <a:t>.</a:t>
            </a:r>
          </a:p>
          <a:p>
            <a:pPr>
              <a:buFont typeface="Arial" panose="020B0604020202020204" pitchFamily="34" charset="0"/>
              <a:buChar char="•"/>
            </a:pPr>
            <a:endParaRPr lang="en-US" b="0" i="0" strike="noStrike" dirty="0">
              <a:solidFill>
                <a:schemeClr val="tx1"/>
              </a:solidFill>
              <a:effectLst/>
              <a:latin typeface="Lato"/>
              <a:hlinkClick r:id="rId4">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en-US" dirty="0">
                <a:solidFill>
                  <a:schemeClr val="tx1"/>
                </a:solidFill>
                <a:latin typeface="Lato"/>
              </a:rPr>
              <a:t>Thyroid gland is under regulation by TSH that’s released from pituitary gland</a:t>
            </a:r>
          </a:p>
        </p:txBody>
      </p:sp>
      <p:sp>
        <p:nvSpPr>
          <p:cNvPr id="3" name="Title 2">
            <a:extLst>
              <a:ext uri="{FF2B5EF4-FFF2-40B4-BE49-F238E27FC236}">
                <a16:creationId xmlns:a16="http://schemas.microsoft.com/office/drawing/2014/main" id="{D4A967C9-5478-FD4A-B54A-8D16AF7FBECA}"/>
              </a:ext>
            </a:extLst>
          </p:cNvPr>
          <p:cNvSpPr>
            <a:spLocks noGrp="1"/>
          </p:cNvSpPr>
          <p:nvPr>
            <p:ph type="title"/>
          </p:nvPr>
        </p:nvSpPr>
        <p:spPr>
          <a:noFill/>
        </p:spPr>
        <p:txBody>
          <a:bodyPr/>
          <a:lstStyle/>
          <a:p>
            <a:r>
              <a:rPr lang="en-US" sz="1400" dirty="0">
                <a:solidFill>
                  <a:schemeClr val="tx1"/>
                </a:solidFill>
              </a:rPr>
              <a:t>The normal thyroid gland weighs 20–25 g. The functioning unit is the lobule supplied by a single arteriole and consists of 24-40 follicles lined with cuboidal epithelium(follicular cell). The follicle contains colloid in which </a:t>
            </a:r>
            <a:r>
              <a:rPr lang="en-US" sz="1400">
                <a:solidFill>
                  <a:schemeClr val="tx1"/>
                </a:solidFill>
              </a:rPr>
              <a:t>thyroglobulin </a:t>
            </a:r>
            <a:r>
              <a:rPr lang="en-GB" sz="1400">
                <a:solidFill>
                  <a:schemeClr val="tx1"/>
                </a:solidFill>
              </a:rPr>
              <a:t>is stored .</a:t>
            </a:r>
            <a:br>
              <a:rPr lang="en-GB" sz="1400">
                <a:solidFill>
                  <a:schemeClr val="tx1"/>
                </a:solidFill>
              </a:rPr>
            </a:br>
            <a:endParaRPr lang="en-JO" sz="1400" dirty="0"/>
          </a:p>
        </p:txBody>
      </p:sp>
      <p:pic>
        <p:nvPicPr>
          <p:cNvPr id="6" name="Picture 5">
            <a:extLst>
              <a:ext uri="{FF2B5EF4-FFF2-40B4-BE49-F238E27FC236}">
                <a16:creationId xmlns:a16="http://schemas.microsoft.com/office/drawing/2014/main" id="{483C3B8A-2391-5B42-A13B-CE2B81C80F22}"/>
              </a:ext>
            </a:extLst>
          </p:cNvPr>
          <p:cNvPicPr>
            <a:picLocks noChangeAspect="1"/>
          </p:cNvPicPr>
          <p:nvPr/>
        </p:nvPicPr>
        <p:blipFill>
          <a:blip r:embed="rId5"/>
          <a:stretch>
            <a:fillRect/>
          </a:stretch>
        </p:blipFill>
        <p:spPr>
          <a:xfrm>
            <a:off x="2082426" y="2736102"/>
            <a:ext cx="5919174" cy="2407397"/>
          </a:xfrm>
          <a:prstGeom prst="rect">
            <a:avLst/>
          </a:prstGeom>
        </p:spPr>
      </p:pic>
    </p:spTree>
    <p:extLst>
      <p:ext uri="{BB962C8B-B14F-4D97-AF65-F5344CB8AC3E}">
        <p14:creationId xmlns:p14="http://schemas.microsoft.com/office/powerpoint/2010/main" val="516109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2094-176A-9B45-9F31-A4F0D1B5C5B7}"/>
              </a:ext>
            </a:extLst>
          </p:cNvPr>
          <p:cNvSpPr>
            <a:spLocks noGrp="1"/>
          </p:cNvSpPr>
          <p:nvPr>
            <p:ph type="title"/>
          </p:nvPr>
        </p:nvSpPr>
        <p:spPr>
          <a:xfrm>
            <a:off x="1365189" y="282266"/>
            <a:ext cx="2318700" cy="1020748"/>
          </a:xfrm>
          <a:noFill/>
        </p:spPr>
        <p:txBody>
          <a:bodyPr/>
          <a:lstStyle/>
          <a:p>
            <a:r>
              <a:rPr lang="en-US" b="1" dirty="0">
                <a:solidFill>
                  <a:schemeClr val="tx1"/>
                </a:solidFill>
              </a:rPr>
              <a:t>Surgery</a:t>
            </a:r>
            <a:endParaRPr lang="en-JO" b="1" dirty="0">
              <a:solidFill>
                <a:schemeClr val="tx1"/>
              </a:solidFill>
            </a:endParaRPr>
          </a:p>
        </p:txBody>
      </p:sp>
      <p:sp>
        <p:nvSpPr>
          <p:cNvPr id="4" name="TextBox 3">
            <a:extLst>
              <a:ext uri="{FF2B5EF4-FFF2-40B4-BE49-F238E27FC236}">
                <a16:creationId xmlns:a16="http://schemas.microsoft.com/office/drawing/2014/main" id="{2050A11D-1845-D74A-B84F-111A1716AF56}"/>
              </a:ext>
            </a:extLst>
          </p:cNvPr>
          <p:cNvSpPr txBox="1"/>
          <p:nvPr/>
        </p:nvSpPr>
        <p:spPr>
          <a:xfrm>
            <a:off x="-185159" y="1457876"/>
            <a:ext cx="10601368" cy="3685624"/>
          </a:xfrm>
          <a:prstGeom prst="rect">
            <a:avLst/>
          </a:prstGeom>
          <a:noFill/>
        </p:spPr>
        <p:txBody>
          <a:bodyPr wrap="square">
            <a:spAutoFit/>
          </a:bodyPr>
          <a:lstStyle/>
          <a:p>
            <a:pPr marL="457200" indent="-317500">
              <a:buClr>
                <a:schemeClr val="accent5"/>
              </a:buClr>
              <a:buSzPts val="1400"/>
            </a:pPr>
            <a:r>
              <a:rPr lang="en-US" sz="1050" dirty="0">
                <a:solidFill>
                  <a:schemeClr val="tx1"/>
                </a:solidFill>
              </a:rPr>
              <a:t>      </a:t>
            </a:r>
            <a:r>
              <a:rPr lang="en-US" sz="1050" dirty="0">
                <a:solidFill>
                  <a:schemeClr val="tx1"/>
                </a:solidFill>
                <a:latin typeface="Nunito"/>
                <a:sym typeface="Nunito"/>
              </a:rPr>
              <a:t>     </a:t>
            </a:r>
            <a:r>
              <a:rPr lang="en-US" sz="1050" b="1" u="sng" dirty="0" err="1">
                <a:solidFill>
                  <a:schemeClr val="tx1"/>
                </a:solidFill>
                <a:latin typeface="Nunito"/>
                <a:sym typeface="Nunito"/>
              </a:rPr>
              <a:t>Hemithyroidectomy</a:t>
            </a:r>
            <a:endParaRPr lang="en-US" sz="1050" b="1" u="sng" dirty="0">
              <a:solidFill>
                <a:schemeClr val="tx1"/>
              </a:solidFill>
              <a:latin typeface="Nunito"/>
              <a:sym typeface="Nunito"/>
            </a:endParaRPr>
          </a:p>
          <a:p>
            <a:pPr marL="457200" indent="-317500">
              <a:buClr>
                <a:schemeClr val="accent5"/>
              </a:buClr>
              <a:buSzPts val="1400"/>
            </a:pPr>
            <a:r>
              <a:rPr lang="en-US" sz="1050" dirty="0">
                <a:solidFill>
                  <a:schemeClr val="tx1"/>
                </a:solidFill>
                <a:latin typeface="Nunito"/>
                <a:sym typeface="Nunito"/>
              </a:rPr>
              <a:t>           </a:t>
            </a:r>
            <a:r>
              <a:rPr lang="en-US" sz="1050" b="1" dirty="0">
                <a:solidFill>
                  <a:schemeClr val="tx1"/>
                </a:solidFill>
                <a:latin typeface="Nunito"/>
                <a:sym typeface="Nunito"/>
              </a:rPr>
              <a:t> - Indications</a:t>
            </a:r>
          </a:p>
          <a:p>
            <a:pPr marL="457200" indent="-317500">
              <a:buClr>
                <a:schemeClr val="accent5"/>
              </a:buClr>
              <a:buSzPts val="1400"/>
            </a:pPr>
            <a:r>
              <a:rPr lang="en-US" sz="1050" dirty="0">
                <a:solidFill>
                  <a:schemeClr val="tx1"/>
                </a:solidFill>
                <a:latin typeface="Nunito"/>
                <a:sym typeface="Nunito"/>
              </a:rPr>
              <a:t>           * Small, well-differentiated thyroid carcinoma with all of the following characteristics:</a:t>
            </a:r>
          </a:p>
          <a:p>
            <a:pPr marL="457200" indent="-317500">
              <a:buClr>
                <a:schemeClr val="accent5"/>
              </a:buClr>
              <a:buSzPts val="1400"/>
            </a:pPr>
            <a:r>
              <a:rPr lang="en-US" sz="1050" dirty="0">
                <a:solidFill>
                  <a:schemeClr val="tx1"/>
                </a:solidFill>
                <a:latin typeface="Nunito"/>
                <a:sym typeface="Nunito"/>
              </a:rPr>
              <a:t>                 # </a:t>
            </a:r>
            <a:r>
              <a:rPr lang="en-US" sz="1050" dirty="0" err="1">
                <a:solidFill>
                  <a:schemeClr val="tx1"/>
                </a:solidFill>
                <a:latin typeface="Nunito"/>
                <a:sym typeface="Nunito"/>
              </a:rPr>
              <a:t>Intrathyroidal</a:t>
            </a:r>
            <a:r>
              <a:rPr lang="en-US" sz="1050" dirty="0">
                <a:solidFill>
                  <a:schemeClr val="tx1"/>
                </a:solidFill>
                <a:latin typeface="Nunito"/>
                <a:sym typeface="Nunito"/>
              </a:rPr>
              <a:t> tumors (i.e., no evidence of </a:t>
            </a:r>
            <a:r>
              <a:rPr lang="en-US" sz="1050" dirty="0" err="1">
                <a:solidFill>
                  <a:schemeClr val="tx1"/>
                </a:solidFill>
                <a:latin typeface="Nunito"/>
                <a:sym typeface="Nunito"/>
              </a:rPr>
              <a:t>extrathyroidal</a:t>
            </a:r>
            <a:r>
              <a:rPr lang="en-US" sz="1050" dirty="0">
                <a:solidFill>
                  <a:schemeClr val="tx1"/>
                </a:solidFill>
                <a:latin typeface="Nunito"/>
                <a:sym typeface="Nunito"/>
              </a:rPr>
              <a:t> extension)</a:t>
            </a:r>
          </a:p>
          <a:p>
            <a:pPr marL="457200" indent="-317500">
              <a:buClr>
                <a:schemeClr val="accent5"/>
              </a:buClr>
              <a:buSzPts val="1400"/>
            </a:pPr>
            <a:r>
              <a:rPr lang="en-US" sz="1050" dirty="0">
                <a:solidFill>
                  <a:schemeClr val="tx1"/>
                </a:solidFill>
                <a:latin typeface="Nunito"/>
                <a:sym typeface="Nunito"/>
              </a:rPr>
              <a:t>                 # No nodal or distant metastasis</a:t>
            </a:r>
          </a:p>
          <a:p>
            <a:pPr marL="457200" indent="-317500">
              <a:buClr>
                <a:schemeClr val="accent5"/>
              </a:buClr>
              <a:buSzPts val="1400"/>
            </a:pPr>
            <a:r>
              <a:rPr lang="en-US" sz="1050" dirty="0">
                <a:solidFill>
                  <a:schemeClr val="tx1"/>
                </a:solidFill>
                <a:latin typeface="Nunito"/>
                <a:sym typeface="Nunito"/>
              </a:rPr>
              <a:t>                 # No high-risk patient factors such as age &gt; 45 years, history of head and neck radiation, or family history of </a:t>
            </a:r>
          </a:p>
          <a:p>
            <a:pPr marL="457200" indent="-317500">
              <a:buClr>
                <a:schemeClr val="accent5"/>
              </a:buClr>
              <a:buSzPts val="1400"/>
            </a:pPr>
            <a:r>
              <a:rPr lang="en-US" sz="1050" dirty="0">
                <a:solidFill>
                  <a:schemeClr val="tx1"/>
                </a:solidFill>
                <a:latin typeface="Nunito"/>
                <a:sym typeface="Nunito"/>
              </a:rPr>
              <a:t>                cancer</a:t>
            </a:r>
          </a:p>
          <a:p>
            <a:pPr marL="457200" indent="-317500">
              <a:buClr>
                <a:schemeClr val="accent5"/>
              </a:buClr>
              <a:buSzPts val="1400"/>
            </a:pPr>
            <a:r>
              <a:rPr lang="en-US" sz="1050" dirty="0">
                <a:solidFill>
                  <a:schemeClr val="tx1"/>
                </a:solidFill>
                <a:latin typeface="Nunito"/>
                <a:sym typeface="Nunito"/>
              </a:rPr>
              <a:t>          * Preferred option in tumors &lt; 1 cm in size with all of the above characteristics</a:t>
            </a:r>
          </a:p>
          <a:p>
            <a:pPr marL="457200" indent="-317500">
              <a:buClr>
                <a:schemeClr val="accent5"/>
              </a:buClr>
              <a:buSzPts val="1400"/>
            </a:pPr>
            <a:r>
              <a:rPr lang="en-US" sz="1050" dirty="0">
                <a:solidFill>
                  <a:schemeClr val="tx1"/>
                </a:solidFill>
                <a:latin typeface="Nunito"/>
                <a:sym typeface="Nunito"/>
              </a:rPr>
              <a:t>          * An alternative to total thyroidectomy in tumors 1–4 cm in size with all of the above characteristics</a:t>
            </a:r>
          </a:p>
          <a:p>
            <a:pPr marL="457200" indent="-317500">
              <a:buClr>
                <a:schemeClr val="accent5"/>
              </a:buClr>
              <a:buSzPts val="1400"/>
            </a:pPr>
            <a:r>
              <a:rPr lang="en-US" sz="1050" dirty="0">
                <a:solidFill>
                  <a:schemeClr val="tx1"/>
                </a:solidFill>
                <a:latin typeface="Nunito"/>
                <a:sym typeface="Nunito"/>
              </a:rPr>
              <a:t>  </a:t>
            </a:r>
            <a:r>
              <a:rPr lang="en-US" sz="1050" b="1" dirty="0">
                <a:solidFill>
                  <a:schemeClr val="tx1"/>
                </a:solidFill>
                <a:latin typeface="Nunito"/>
                <a:sym typeface="Nunito"/>
              </a:rPr>
              <a:t> - Contraindications</a:t>
            </a:r>
          </a:p>
          <a:p>
            <a:pPr marL="457200" indent="-317500">
              <a:buClr>
                <a:schemeClr val="accent5"/>
              </a:buClr>
              <a:buSzPts val="1400"/>
            </a:pPr>
            <a:r>
              <a:rPr lang="en-US" sz="1050" dirty="0">
                <a:solidFill>
                  <a:schemeClr val="tx1"/>
                </a:solidFill>
                <a:latin typeface="Nunito"/>
                <a:sym typeface="Nunito"/>
              </a:rPr>
              <a:t>        * </a:t>
            </a:r>
            <a:r>
              <a:rPr lang="en-US" sz="1050" dirty="0" err="1">
                <a:solidFill>
                  <a:schemeClr val="tx1"/>
                </a:solidFill>
                <a:latin typeface="Nunito"/>
                <a:sym typeface="Nunito"/>
              </a:rPr>
              <a:t>Intrathyroidal</a:t>
            </a:r>
            <a:r>
              <a:rPr lang="en-US" sz="1050" dirty="0">
                <a:solidFill>
                  <a:schemeClr val="tx1"/>
                </a:solidFill>
                <a:latin typeface="Nunito"/>
                <a:sym typeface="Nunito"/>
              </a:rPr>
              <a:t> tumor ≥ 4 cm</a:t>
            </a:r>
          </a:p>
          <a:p>
            <a:pPr marL="457200" indent="-317500">
              <a:buClr>
                <a:schemeClr val="accent5"/>
              </a:buClr>
              <a:buSzPts val="1400"/>
            </a:pPr>
            <a:r>
              <a:rPr lang="en-US" sz="1050" dirty="0">
                <a:solidFill>
                  <a:schemeClr val="tx1"/>
                </a:solidFill>
                <a:latin typeface="Nunito"/>
                <a:sym typeface="Nunito"/>
              </a:rPr>
              <a:t>        * </a:t>
            </a:r>
            <a:r>
              <a:rPr lang="en-US" sz="1050" dirty="0" err="1">
                <a:solidFill>
                  <a:schemeClr val="tx1"/>
                </a:solidFill>
                <a:latin typeface="Nunito"/>
                <a:sym typeface="Nunito"/>
              </a:rPr>
              <a:t>Extrathyroidal</a:t>
            </a:r>
            <a:r>
              <a:rPr lang="en-US" sz="1050" dirty="0">
                <a:solidFill>
                  <a:schemeClr val="tx1"/>
                </a:solidFill>
                <a:latin typeface="Nunito"/>
                <a:sym typeface="Nunito"/>
              </a:rPr>
              <a:t> spread</a:t>
            </a:r>
          </a:p>
          <a:p>
            <a:pPr marL="457200" indent="-317500">
              <a:buClr>
                <a:schemeClr val="accent5"/>
              </a:buClr>
              <a:buSzPts val="1400"/>
            </a:pPr>
            <a:r>
              <a:rPr lang="en-US" sz="1050" dirty="0">
                <a:solidFill>
                  <a:schemeClr val="tx1"/>
                </a:solidFill>
                <a:latin typeface="Nunito"/>
                <a:sym typeface="Nunito"/>
              </a:rPr>
              <a:t>        * Distant or nodal metastasis</a:t>
            </a:r>
          </a:p>
          <a:p>
            <a:pPr marL="457200" indent="-317500">
              <a:buClr>
                <a:schemeClr val="accent5"/>
              </a:buClr>
              <a:buSzPts val="1400"/>
            </a:pPr>
            <a:r>
              <a:rPr lang="en-US" sz="1050" dirty="0">
                <a:solidFill>
                  <a:schemeClr val="tx1"/>
                </a:solidFill>
                <a:latin typeface="Nunito"/>
                <a:sym typeface="Nunito"/>
              </a:rPr>
              <a:t>        * High-risk patient factors</a:t>
            </a:r>
          </a:p>
          <a:p>
            <a:pPr marL="457200" indent="-317500">
              <a:buClr>
                <a:schemeClr val="accent5"/>
              </a:buClr>
              <a:buSzPts val="1400"/>
            </a:pPr>
            <a:r>
              <a:rPr lang="en-US" sz="1050" b="1" dirty="0">
                <a:solidFill>
                  <a:schemeClr val="tx1"/>
                </a:solidFill>
                <a:latin typeface="Nunito"/>
                <a:sym typeface="Nunito"/>
              </a:rPr>
              <a:t>   - Complications</a:t>
            </a:r>
            <a:r>
              <a:rPr lang="en-US" sz="1050" dirty="0">
                <a:solidFill>
                  <a:schemeClr val="tx1"/>
                </a:solidFill>
                <a:latin typeface="Nunito"/>
                <a:sym typeface="Nunito"/>
              </a:rPr>
              <a:t> </a:t>
            </a:r>
          </a:p>
          <a:p>
            <a:pPr marL="457200" indent="-317500">
              <a:buClr>
                <a:schemeClr val="accent5"/>
              </a:buClr>
              <a:buSzPts val="1400"/>
            </a:pPr>
            <a:r>
              <a:rPr lang="en-US" sz="1050" dirty="0">
                <a:solidFill>
                  <a:schemeClr val="tx1"/>
                </a:solidFill>
                <a:latin typeface="Nunito"/>
                <a:sym typeface="Nunito"/>
              </a:rPr>
              <a:t>        * Hypocalcemia: as a result of accidental removal of parathyroid glands  </a:t>
            </a:r>
          </a:p>
          <a:p>
            <a:pPr marL="457200" indent="-317500">
              <a:buClr>
                <a:schemeClr val="accent5"/>
              </a:buClr>
              <a:buSzPts val="1400"/>
            </a:pPr>
            <a:r>
              <a:rPr lang="en-US" sz="1050" dirty="0">
                <a:solidFill>
                  <a:schemeClr val="tx1"/>
                </a:solidFill>
                <a:latin typeface="Nunito"/>
                <a:sym typeface="Nunito"/>
              </a:rPr>
              <a:t>        * Dysphonia (hoarseness) and/or dysphagia: as a result of transection of the superior and recurrent laryngeal nerve</a:t>
            </a:r>
          </a:p>
          <a:p>
            <a:pPr marL="457200" indent="-317500">
              <a:buClr>
                <a:schemeClr val="accent5"/>
              </a:buClr>
              <a:buSzPts val="1400"/>
            </a:pPr>
            <a:r>
              <a:rPr lang="en-US" sz="1050" dirty="0">
                <a:solidFill>
                  <a:schemeClr val="tx1"/>
                </a:solidFill>
                <a:latin typeface="Nunito"/>
                <a:sym typeface="Nunito"/>
              </a:rPr>
              <a:t>             # May occur during ligation of the superior laryngeal artery and inferior thyroid artery due to the proximity of the </a:t>
            </a:r>
          </a:p>
          <a:p>
            <a:pPr marL="457200" indent="-317500">
              <a:buClr>
                <a:schemeClr val="accent5"/>
              </a:buClr>
              <a:buSzPts val="1400"/>
            </a:pPr>
            <a:r>
              <a:rPr lang="en-US" sz="1050" dirty="0">
                <a:solidFill>
                  <a:schemeClr val="tx1"/>
                </a:solidFill>
                <a:latin typeface="Nunito"/>
                <a:sym typeface="Nunito"/>
              </a:rPr>
              <a:t>               nerves to the arteries</a:t>
            </a:r>
          </a:p>
          <a:p>
            <a:pPr marL="457200" indent="-317500">
              <a:buClr>
                <a:schemeClr val="accent5"/>
              </a:buClr>
              <a:buSzPts val="1400"/>
            </a:pPr>
            <a:r>
              <a:rPr lang="en-US" sz="1050" dirty="0">
                <a:solidFill>
                  <a:schemeClr val="tx1"/>
                </a:solidFill>
                <a:latin typeface="Nunito"/>
                <a:sym typeface="Nunito"/>
              </a:rPr>
              <a:t>            #If only the external branch of the superior laryngeal nerve is damaged, complete loss of the voice is unlikely, but a </a:t>
            </a:r>
          </a:p>
          <a:p>
            <a:pPr marL="457200" indent="-317500">
              <a:buClr>
                <a:schemeClr val="accent5"/>
              </a:buClr>
              <a:buSzPts val="1400"/>
            </a:pPr>
            <a:r>
              <a:rPr lang="en-US" sz="1050" dirty="0">
                <a:solidFill>
                  <a:schemeClr val="tx1"/>
                </a:solidFill>
                <a:latin typeface="Nunito"/>
                <a:sym typeface="Nunito"/>
              </a:rPr>
              <a:t>             loss of vocal range may occur (with potentially career-damaging consequences for, e.g., singers and actors).</a:t>
            </a:r>
          </a:p>
          <a:p>
            <a:pPr marL="457200" indent="-317500">
              <a:buClr>
                <a:schemeClr val="accent5"/>
              </a:buClr>
              <a:buSzPts val="1400"/>
            </a:pPr>
            <a:r>
              <a:rPr lang="en-US" sz="1050" dirty="0">
                <a:solidFill>
                  <a:schemeClr val="tx1"/>
                </a:solidFill>
                <a:latin typeface="Nunito"/>
                <a:sym typeface="Nunito"/>
              </a:rPr>
              <a:t>            # Vocal cord function should be assessed preoperatively with laryngoscopy</a:t>
            </a:r>
            <a:r>
              <a:rPr lang="en-US" sz="1300" dirty="0">
                <a:solidFill>
                  <a:schemeClr val="dk2"/>
                </a:solidFill>
                <a:latin typeface="Nunito"/>
                <a:sym typeface="Nunito"/>
              </a:rPr>
              <a:t>.</a:t>
            </a:r>
            <a:endParaRPr lang="en-JO" sz="1300" dirty="0">
              <a:solidFill>
                <a:schemeClr val="dk2"/>
              </a:solidFill>
              <a:latin typeface="Nunito"/>
              <a:sym typeface="Nunito"/>
            </a:endParaRPr>
          </a:p>
        </p:txBody>
      </p:sp>
    </p:spTree>
    <p:extLst>
      <p:ext uri="{BB962C8B-B14F-4D97-AF65-F5344CB8AC3E}">
        <p14:creationId xmlns:p14="http://schemas.microsoft.com/office/powerpoint/2010/main" val="1445020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5F310-6816-7F4C-8105-933011707888}"/>
              </a:ext>
            </a:extLst>
          </p:cNvPr>
          <p:cNvSpPr>
            <a:spLocks noGrp="1"/>
          </p:cNvSpPr>
          <p:nvPr>
            <p:ph type="title"/>
          </p:nvPr>
        </p:nvSpPr>
        <p:spPr>
          <a:xfrm>
            <a:off x="1275736" y="308113"/>
            <a:ext cx="3385715" cy="1144200"/>
          </a:xfrm>
          <a:noFill/>
        </p:spPr>
        <p:txBody>
          <a:bodyPr/>
          <a:lstStyle/>
          <a:p>
            <a:r>
              <a:rPr lang="en-US" b="1" dirty="0">
                <a:solidFill>
                  <a:schemeClr val="tx1"/>
                </a:solidFill>
                <a:latin typeface="Nunito"/>
                <a:sym typeface="Nunito"/>
              </a:rPr>
              <a:t>Adjuvant</a:t>
            </a:r>
            <a:r>
              <a:rPr lang="en-US" b="1" dirty="0">
                <a:solidFill>
                  <a:schemeClr val="dk2"/>
                </a:solidFill>
                <a:latin typeface="Nunito"/>
                <a:sym typeface="Nunito"/>
              </a:rPr>
              <a:t> </a:t>
            </a:r>
            <a:r>
              <a:rPr lang="en-US" b="1" dirty="0">
                <a:solidFill>
                  <a:schemeClr val="tx1"/>
                </a:solidFill>
                <a:latin typeface="Nunito"/>
                <a:sym typeface="Nunito"/>
              </a:rPr>
              <a:t>therapy</a:t>
            </a:r>
            <a:endParaRPr lang="en-JO" b="1" dirty="0">
              <a:solidFill>
                <a:schemeClr val="tx1"/>
              </a:solidFill>
            </a:endParaRPr>
          </a:p>
        </p:txBody>
      </p:sp>
      <p:sp>
        <p:nvSpPr>
          <p:cNvPr id="4" name="TextBox 3">
            <a:extLst>
              <a:ext uri="{FF2B5EF4-FFF2-40B4-BE49-F238E27FC236}">
                <a16:creationId xmlns:a16="http://schemas.microsoft.com/office/drawing/2014/main" id="{35150480-4130-A045-B0F6-7B43F8874C55}"/>
              </a:ext>
            </a:extLst>
          </p:cNvPr>
          <p:cNvSpPr txBox="1"/>
          <p:nvPr/>
        </p:nvSpPr>
        <p:spPr>
          <a:xfrm>
            <a:off x="-99391" y="1621278"/>
            <a:ext cx="9144000" cy="3416320"/>
          </a:xfrm>
          <a:prstGeom prst="rect">
            <a:avLst/>
          </a:prstGeom>
        </p:spPr>
        <p:txBody>
          <a:bodyPr wrap="square">
            <a:spAutoFit/>
          </a:bodyPr>
          <a:lstStyle/>
          <a:p>
            <a:pPr marL="457200" indent="-317500">
              <a:buClr>
                <a:schemeClr val="accent5"/>
              </a:buClr>
              <a:buSzPts val="1400"/>
              <a:buFont typeface="Courier New" panose="02070309020205020404" pitchFamily="49" charset="0"/>
              <a:buChar char="o"/>
            </a:pPr>
            <a:r>
              <a:rPr lang="en-US" sz="1200" b="1" dirty="0">
                <a:solidFill>
                  <a:schemeClr val="tx1"/>
                </a:solidFill>
                <a:latin typeface="Nunito"/>
                <a:sym typeface="Nunito"/>
              </a:rPr>
              <a:t> Well-differentiated thyroid cancer</a:t>
            </a:r>
          </a:p>
          <a:p>
            <a:pPr marL="457200" indent="-317500">
              <a:buClr>
                <a:schemeClr val="accent5"/>
              </a:buClr>
              <a:buSzPts val="1400"/>
              <a:buFont typeface="Courier New" panose="02070309020205020404" pitchFamily="49" charset="0"/>
              <a:buChar char="o"/>
            </a:pPr>
            <a:endParaRPr lang="en-US" sz="1200" b="1" dirty="0">
              <a:solidFill>
                <a:schemeClr val="tx1"/>
              </a:solidFill>
              <a:latin typeface="Nunito"/>
              <a:sym typeface="Nunito"/>
            </a:endParaRPr>
          </a:p>
          <a:p>
            <a:pPr marL="457200" indent="-317500">
              <a:buClr>
                <a:schemeClr val="accent5"/>
              </a:buClr>
              <a:buSzPts val="1400"/>
            </a:pPr>
            <a:r>
              <a:rPr lang="en-US" sz="1200" dirty="0">
                <a:solidFill>
                  <a:schemeClr val="tx1"/>
                </a:solidFill>
                <a:latin typeface="Nunito"/>
                <a:sym typeface="Nunito"/>
              </a:rPr>
              <a:t>         - Radioactive iodine ablation (RAIA): conducted 4– 6 weeks after total thyroidectomy to destroy    </a:t>
            </a:r>
          </a:p>
          <a:p>
            <a:pPr marL="457200" indent="-317500">
              <a:buClr>
                <a:schemeClr val="accent5"/>
              </a:buClr>
              <a:buSzPts val="1400"/>
            </a:pPr>
            <a:r>
              <a:rPr lang="en-US" sz="1200" dirty="0">
                <a:solidFill>
                  <a:schemeClr val="tx1"/>
                </a:solidFill>
                <a:latin typeface="Nunito"/>
                <a:sym typeface="Nunito"/>
              </a:rPr>
              <a:t>            remaining thyroid tissue or metastases  </a:t>
            </a:r>
          </a:p>
          <a:p>
            <a:pPr marL="457200" indent="-317500">
              <a:buClr>
                <a:schemeClr val="accent5"/>
              </a:buClr>
              <a:buSzPts val="1400"/>
            </a:pPr>
            <a:r>
              <a:rPr lang="en-US" sz="1200" dirty="0">
                <a:solidFill>
                  <a:schemeClr val="tx1"/>
                </a:solidFill>
                <a:latin typeface="Nunito"/>
                <a:sym typeface="Nunito"/>
              </a:rPr>
              <a:t>         - TSH suppression therapy:</a:t>
            </a:r>
          </a:p>
          <a:p>
            <a:pPr marL="457200" indent="-317500">
              <a:buClr>
                <a:schemeClr val="accent5"/>
              </a:buClr>
              <a:buSzPts val="1400"/>
            </a:pPr>
            <a:r>
              <a:rPr lang="en-US" sz="1200" dirty="0">
                <a:solidFill>
                  <a:schemeClr val="tx1"/>
                </a:solidFill>
                <a:latin typeface="Nunito"/>
                <a:sym typeface="Nunito"/>
              </a:rPr>
              <a:t>                * Administration of L-thyroxine to suppress serum TSH to subnormal levels to minimize the risk of</a:t>
            </a:r>
          </a:p>
          <a:p>
            <a:pPr marL="457200" indent="-317500">
              <a:buClr>
                <a:schemeClr val="accent5"/>
              </a:buClr>
              <a:buSzPts val="1400"/>
            </a:pPr>
            <a:r>
              <a:rPr lang="en-US" sz="1200" dirty="0">
                <a:solidFill>
                  <a:schemeClr val="tx1"/>
                </a:solidFill>
                <a:latin typeface="Nunito"/>
                <a:sym typeface="Nunito"/>
              </a:rPr>
              <a:t>                   tumor recurrence </a:t>
            </a:r>
          </a:p>
          <a:p>
            <a:pPr marL="457200" indent="-317500">
              <a:buClr>
                <a:schemeClr val="accent5"/>
              </a:buClr>
              <a:buSzPts val="1400"/>
            </a:pPr>
            <a:r>
              <a:rPr lang="en-US" sz="1200" dirty="0">
                <a:solidFill>
                  <a:schemeClr val="tx1"/>
                </a:solidFill>
                <a:latin typeface="Nunito"/>
                <a:sym typeface="Nunito"/>
              </a:rPr>
              <a:t>                * Administered after completion of RAIA in patients who have undergone total thyroidectomy     </a:t>
            </a:r>
          </a:p>
          <a:p>
            <a:pPr marL="457200" indent="-317500">
              <a:buClr>
                <a:schemeClr val="accent5"/>
              </a:buClr>
              <a:buSzPts val="1400"/>
            </a:pPr>
            <a:r>
              <a:rPr lang="en-US" sz="1200" dirty="0">
                <a:solidFill>
                  <a:schemeClr val="tx1"/>
                </a:solidFill>
                <a:latin typeface="Nunito"/>
                <a:sym typeface="Nunito"/>
              </a:rPr>
              <a:t>                * L-thyroxine also serves as hormone replacement therapy after surgery and RAIA.</a:t>
            </a:r>
          </a:p>
          <a:p>
            <a:pPr marL="457200" indent="-317500">
              <a:buClr>
                <a:schemeClr val="accent5"/>
              </a:buClr>
              <a:buSzPts val="1400"/>
            </a:pPr>
            <a:endParaRPr lang="en-US" sz="1200" dirty="0">
              <a:solidFill>
                <a:schemeClr val="tx1"/>
              </a:solidFill>
              <a:latin typeface="Nunito"/>
              <a:sym typeface="Nunito"/>
            </a:endParaRPr>
          </a:p>
          <a:p>
            <a:pPr marL="457200" indent="-317500">
              <a:buClr>
                <a:schemeClr val="accent5"/>
              </a:buClr>
              <a:buSzPts val="1400"/>
            </a:pPr>
            <a:r>
              <a:rPr lang="en-US" sz="1200" b="1" dirty="0">
                <a:solidFill>
                  <a:schemeClr val="tx1"/>
                </a:solidFill>
                <a:latin typeface="Nunito"/>
                <a:sym typeface="Nunito"/>
              </a:rPr>
              <a:t>Poorly differentiated thyroid cancer: </a:t>
            </a:r>
            <a:r>
              <a:rPr lang="en-US" sz="1200" dirty="0">
                <a:solidFill>
                  <a:schemeClr val="tx1"/>
                </a:solidFill>
                <a:latin typeface="Nunito"/>
                <a:sym typeface="Nunito"/>
              </a:rPr>
              <a:t>adjuvant radiation therapy and/or chemotherapy as needed </a:t>
            </a:r>
          </a:p>
          <a:p>
            <a:pPr marL="457200" indent="-317500">
              <a:buClr>
                <a:schemeClr val="accent5"/>
              </a:buClr>
              <a:buSzPts val="1400"/>
            </a:pPr>
            <a:endParaRPr lang="en-US" sz="1200" dirty="0">
              <a:solidFill>
                <a:schemeClr val="tx1"/>
              </a:solidFill>
              <a:latin typeface="Nunito"/>
              <a:sym typeface="Nunito"/>
            </a:endParaRPr>
          </a:p>
          <a:p>
            <a:pPr marL="457200" indent="-317500">
              <a:buClr>
                <a:schemeClr val="accent5"/>
              </a:buClr>
              <a:buSzPts val="1400"/>
            </a:pPr>
            <a:r>
              <a:rPr lang="en-US" sz="1200" b="1" u="sng" dirty="0">
                <a:solidFill>
                  <a:schemeClr val="tx1"/>
                </a:solidFill>
                <a:latin typeface="Nunito"/>
                <a:sym typeface="Nunito"/>
              </a:rPr>
              <a:t>Nonoperative management</a:t>
            </a:r>
          </a:p>
          <a:p>
            <a:pPr marL="457200" indent="-317500">
              <a:buClr>
                <a:schemeClr val="accent5"/>
              </a:buClr>
              <a:buSzPts val="1400"/>
              <a:buFont typeface="Arial" panose="020B0604020202020204" pitchFamily="34" charset="0"/>
              <a:buChar char="•"/>
            </a:pPr>
            <a:r>
              <a:rPr lang="en-US" sz="1200" b="1" dirty="0">
                <a:solidFill>
                  <a:schemeClr val="tx1"/>
                </a:solidFill>
                <a:latin typeface="Nunito"/>
                <a:sym typeface="Nunito"/>
              </a:rPr>
              <a:t>Active surveillance</a:t>
            </a:r>
            <a:r>
              <a:rPr lang="en-US" sz="1200" dirty="0">
                <a:solidFill>
                  <a:schemeClr val="tx1"/>
                </a:solidFill>
                <a:latin typeface="Nunito"/>
                <a:sym typeface="Nunito"/>
              </a:rPr>
              <a:t> </a:t>
            </a:r>
          </a:p>
          <a:p>
            <a:pPr marL="457200" indent="-317500">
              <a:buClr>
                <a:schemeClr val="accent5"/>
              </a:buClr>
              <a:buSzPts val="1400"/>
            </a:pPr>
            <a:r>
              <a:rPr lang="en-US" sz="1200" dirty="0">
                <a:solidFill>
                  <a:schemeClr val="tx1"/>
                </a:solidFill>
                <a:latin typeface="Nunito"/>
                <a:sym typeface="Nunito"/>
              </a:rPr>
              <a:t>           - Papillary </a:t>
            </a:r>
            <a:r>
              <a:rPr lang="en-US" sz="1200" dirty="0" err="1">
                <a:solidFill>
                  <a:schemeClr val="tx1"/>
                </a:solidFill>
                <a:latin typeface="Nunito"/>
                <a:sym typeface="Nunito"/>
              </a:rPr>
              <a:t>microcarcinoma</a:t>
            </a:r>
            <a:r>
              <a:rPr lang="en-US" sz="1200" dirty="0">
                <a:solidFill>
                  <a:schemeClr val="tx1"/>
                </a:solidFill>
                <a:latin typeface="Nunito"/>
                <a:sym typeface="Nunito"/>
              </a:rPr>
              <a:t> (i.e., &lt; 1 cm) with no nodal or distant metastasis in low-risk patients   </a:t>
            </a:r>
          </a:p>
          <a:p>
            <a:pPr marL="457200" indent="-317500">
              <a:buClr>
                <a:schemeClr val="accent5"/>
              </a:buClr>
              <a:buSzPts val="1400"/>
            </a:pPr>
            <a:r>
              <a:rPr lang="en-US" sz="1200" dirty="0">
                <a:solidFill>
                  <a:schemeClr val="tx1"/>
                </a:solidFill>
                <a:latin typeface="Nunito"/>
                <a:sym typeface="Nunito"/>
              </a:rPr>
              <a:t>           - </a:t>
            </a:r>
            <a:r>
              <a:rPr lang="en-US" sz="1200" dirty="0" err="1">
                <a:solidFill>
                  <a:schemeClr val="tx1"/>
                </a:solidFill>
                <a:latin typeface="Nunito"/>
                <a:sym typeface="Nunito"/>
              </a:rPr>
              <a:t>Multimorbid</a:t>
            </a:r>
            <a:r>
              <a:rPr lang="en-US" sz="1200" dirty="0">
                <a:solidFill>
                  <a:schemeClr val="tx1"/>
                </a:solidFill>
                <a:latin typeface="Nunito"/>
                <a:sym typeface="Nunito"/>
              </a:rPr>
              <a:t> patients with high surgical risk or short life expectancy</a:t>
            </a:r>
          </a:p>
          <a:p>
            <a:pPr marL="457200" indent="-317500">
              <a:buClr>
                <a:schemeClr val="accent5"/>
              </a:buClr>
              <a:buSzPts val="1400"/>
              <a:buFont typeface="Arial" panose="020B0604020202020204" pitchFamily="34" charset="0"/>
              <a:buChar char="•"/>
            </a:pPr>
            <a:r>
              <a:rPr lang="en-US" sz="1200" b="1" dirty="0">
                <a:solidFill>
                  <a:schemeClr val="tx1"/>
                </a:solidFill>
                <a:latin typeface="Nunito"/>
                <a:sym typeface="Nunito"/>
              </a:rPr>
              <a:t>Palliative therapy:</a:t>
            </a:r>
            <a:r>
              <a:rPr lang="en-US" sz="1200" dirty="0">
                <a:solidFill>
                  <a:schemeClr val="tx1"/>
                </a:solidFill>
                <a:latin typeface="Nunito"/>
                <a:sym typeface="Nunito"/>
              </a:rPr>
              <a:t> Palliative radiation therapy and/or chemotherapy may be considered for advanced </a:t>
            </a:r>
            <a:r>
              <a:rPr lang="en-US" sz="1200" dirty="0" err="1">
                <a:solidFill>
                  <a:schemeClr val="tx1"/>
                </a:solidFill>
                <a:latin typeface="Nunito"/>
                <a:sym typeface="Nunito"/>
              </a:rPr>
              <a:t>anaplastic</a:t>
            </a:r>
            <a:r>
              <a:rPr lang="en-US" sz="1200" dirty="0">
                <a:solidFill>
                  <a:schemeClr val="tx1"/>
                </a:solidFill>
                <a:latin typeface="Nunito"/>
                <a:sym typeface="Nunito"/>
              </a:rPr>
              <a:t> thyroid cancer.</a:t>
            </a:r>
            <a:endParaRPr lang="en-JO" sz="1200" dirty="0">
              <a:solidFill>
                <a:schemeClr val="tx1"/>
              </a:solidFill>
              <a:latin typeface="Nunito"/>
              <a:sym typeface="Nunito"/>
            </a:endParaRPr>
          </a:p>
        </p:txBody>
      </p:sp>
    </p:spTree>
    <p:extLst>
      <p:ext uri="{BB962C8B-B14F-4D97-AF65-F5344CB8AC3E}">
        <p14:creationId xmlns:p14="http://schemas.microsoft.com/office/powerpoint/2010/main" val="1490178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6" name="Google Shape;986;p53"/>
          <p:cNvSpPr txBox="1"/>
          <p:nvPr/>
        </p:nvSpPr>
        <p:spPr>
          <a:xfrm>
            <a:off x="3071998" y="4347420"/>
            <a:ext cx="3000000" cy="352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rgbClr val="FFFFFF"/>
                </a:solidFill>
                <a:latin typeface="Nunito"/>
                <a:ea typeface="Nunito"/>
                <a:cs typeface="Nunito"/>
                <a:sym typeface="Nunito"/>
              </a:rPr>
              <a:t>Please keep this slide for attribution</a:t>
            </a:r>
            <a:endParaRPr sz="1000">
              <a:solidFill>
                <a:srgbClr val="FFFFFF"/>
              </a:solidFill>
              <a:latin typeface="Nunito"/>
              <a:ea typeface="Nunito"/>
              <a:cs typeface="Nunito"/>
              <a:sym typeface="Nunito"/>
            </a:endParaRPr>
          </a:p>
        </p:txBody>
      </p:sp>
      <p:sp>
        <p:nvSpPr>
          <p:cNvPr id="987" name="Google Shape;987;p53"/>
          <p:cNvSpPr txBox="1">
            <a:spLocks noGrp="1"/>
          </p:cNvSpPr>
          <p:nvPr>
            <p:ph type="title"/>
          </p:nvPr>
        </p:nvSpPr>
        <p:spPr>
          <a:xfrm>
            <a:off x="1478456" y="1972713"/>
            <a:ext cx="5265600" cy="1144200"/>
          </a:xfrm>
          <a:prstGeom prst="rect">
            <a:avLst/>
          </a:prstGeom>
        </p:spPr>
        <p:txBody>
          <a:bodyPr spcFirstLastPara="1" wrap="square" lIns="90000" tIns="270000" rIns="91425" bIns="0" anchor="ctr" anchorCtr="0">
            <a:noAutofit/>
          </a:bodyPr>
          <a:lstStyle/>
          <a:p>
            <a:pPr marL="0" lvl="0" indent="0" algn="ctr" rtl="0">
              <a:spcBef>
                <a:spcPts val="0"/>
              </a:spcBef>
              <a:spcAft>
                <a:spcPts val="0"/>
              </a:spcAft>
              <a:buNone/>
            </a:pPr>
            <a:r>
              <a:rPr lang="en" b="0" dirty="0">
                <a:solidFill>
                  <a:schemeClr val="tx1"/>
                </a:solidFill>
              </a:rPr>
              <a:t>THANK</a:t>
            </a:r>
            <a:r>
              <a:rPr lang="en" dirty="0">
                <a:solidFill>
                  <a:schemeClr val="tx1"/>
                </a:solidFill>
              </a:rPr>
              <a:t> YOU</a:t>
            </a:r>
            <a:endParaRPr dirty="0">
              <a:solidFill>
                <a:schemeClr val="tx1"/>
              </a:solidFill>
            </a:endParaRPr>
          </a:p>
        </p:txBody>
      </p:sp>
      <p:sp>
        <p:nvSpPr>
          <p:cNvPr id="3" name="Rectangle 2">
            <a:extLst>
              <a:ext uri="{FF2B5EF4-FFF2-40B4-BE49-F238E27FC236}">
                <a16:creationId xmlns:a16="http://schemas.microsoft.com/office/drawing/2014/main" id="{FDB85464-F626-B141-B624-0148CFA9CB44}"/>
              </a:ext>
            </a:extLst>
          </p:cNvPr>
          <p:cNvSpPr/>
          <p:nvPr/>
        </p:nvSpPr>
        <p:spPr>
          <a:xfrm>
            <a:off x="2399944" y="3555420"/>
            <a:ext cx="4344112" cy="1144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O"/>
          </a:p>
        </p:txBody>
      </p:sp>
      <p:sp>
        <p:nvSpPr>
          <p:cNvPr id="4" name="TextBox 3">
            <a:extLst>
              <a:ext uri="{FF2B5EF4-FFF2-40B4-BE49-F238E27FC236}">
                <a16:creationId xmlns:a16="http://schemas.microsoft.com/office/drawing/2014/main" id="{9F5ED893-0F59-014F-842D-9D6F9265E327}"/>
              </a:ext>
            </a:extLst>
          </p:cNvPr>
          <p:cNvSpPr txBox="1"/>
          <p:nvPr/>
        </p:nvSpPr>
        <p:spPr>
          <a:xfrm>
            <a:off x="3244952" y="3470407"/>
            <a:ext cx="3000000" cy="1229213"/>
          </a:xfrm>
          <a:prstGeom prst="rect">
            <a:avLst/>
          </a:prstGeom>
          <a:noFill/>
          <a:ln>
            <a:noFill/>
          </a:ln>
        </p:spPr>
        <p:txBody>
          <a:bodyPr spcFirstLastPara="1" wrap="square" lIns="90000" tIns="270000" rIns="91425" bIns="0" anchor="ctr" anchorCtr="0">
            <a:noAutofit/>
          </a:bodyPr>
          <a:lstStyle>
            <a:defPPr marR="0" lvl="0" algn="l" rtl="0">
              <a:lnSpc>
                <a:spcPct val="100000"/>
              </a:lnSpc>
              <a:spcBef>
                <a:spcPts val="0"/>
              </a:spcBef>
              <a:spcAft>
                <a:spcPts val="0"/>
              </a:spcAft>
            </a:defPPr>
            <a:lvl1pPr marL="0" indent="0" algn="ctr">
              <a:buClr>
                <a:schemeClr val="accent3"/>
              </a:buClr>
              <a:buSzPts val="3000"/>
              <a:buFont typeface="Montserrat"/>
              <a:buNone/>
              <a:defRPr sz="6000">
                <a:solidFill>
                  <a:schemeClr val="lt1"/>
                </a:solidFill>
                <a:latin typeface="Montserrat"/>
                <a:ea typeface="Montserrat"/>
                <a:cs typeface="Montserrat"/>
                <a:sym typeface="Montserrat"/>
              </a:defRPr>
            </a:lvl1pPr>
            <a:lvl2pPr>
              <a:buClr>
                <a:schemeClr val="dk2"/>
              </a:buClr>
              <a:buSzPts val="3000"/>
              <a:buFont typeface="Impact"/>
              <a:buNone/>
              <a:defRPr sz="3000">
                <a:solidFill>
                  <a:schemeClr val="dk2"/>
                </a:solidFill>
                <a:latin typeface="Impact"/>
                <a:ea typeface="Impact"/>
                <a:cs typeface="Impact"/>
                <a:sym typeface="Impact"/>
              </a:defRPr>
            </a:lvl2pPr>
            <a:lvl3pPr>
              <a:buClr>
                <a:schemeClr val="dk2"/>
              </a:buClr>
              <a:buSzPts val="3000"/>
              <a:buFont typeface="Impact"/>
              <a:buNone/>
              <a:defRPr sz="3000">
                <a:solidFill>
                  <a:schemeClr val="dk2"/>
                </a:solidFill>
                <a:latin typeface="Impact"/>
                <a:ea typeface="Impact"/>
                <a:cs typeface="Impact"/>
                <a:sym typeface="Impact"/>
              </a:defRPr>
            </a:lvl3pPr>
            <a:lvl4pPr>
              <a:buClr>
                <a:schemeClr val="dk2"/>
              </a:buClr>
              <a:buSzPts val="3000"/>
              <a:buFont typeface="Impact"/>
              <a:buNone/>
              <a:defRPr sz="3000">
                <a:solidFill>
                  <a:schemeClr val="dk2"/>
                </a:solidFill>
                <a:latin typeface="Impact"/>
                <a:ea typeface="Impact"/>
                <a:cs typeface="Impact"/>
                <a:sym typeface="Impact"/>
              </a:defRPr>
            </a:lvl4pPr>
            <a:lvl5pPr>
              <a:buClr>
                <a:schemeClr val="dk2"/>
              </a:buClr>
              <a:buSzPts val="3000"/>
              <a:buFont typeface="Impact"/>
              <a:buNone/>
              <a:defRPr sz="3000">
                <a:solidFill>
                  <a:schemeClr val="dk2"/>
                </a:solidFill>
                <a:latin typeface="Impact"/>
                <a:ea typeface="Impact"/>
                <a:cs typeface="Impact"/>
                <a:sym typeface="Impact"/>
              </a:defRPr>
            </a:lvl5pPr>
            <a:lvl6pPr>
              <a:buClr>
                <a:schemeClr val="dk2"/>
              </a:buClr>
              <a:buSzPts val="3000"/>
              <a:buFont typeface="Impact"/>
              <a:buNone/>
              <a:defRPr sz="3000">
                <a:solidFill>
                  <a:schemeClr val="dk2"/>
                </a:solidFill>
                <a:latin typeface="Impact"/>
                <a:ea typeface="Impact"/>
                <a:cs typeface="Impact"/>
                <a:sym typeface="Impact"/>
              </a:defRPr>
            </a:lvl6pPr>
            <a:lvl7pPr>
              <a:buClr>
                <a:schemeClr val="dk2"/>
              </a:buClr>
              <a:buSzPts val="3000"/>
              <a:buFont typeface="Impact"/>
              <a:buNone/>
              <a:defRPr sz="3000">
                <a:solidFill>
                  <a:schemeClr val="dk2"/>
                </a:solidFill>
                <a:latin typeface="Impact"/>
                <a:ea typeface="Impact"/>
                <a:cs typeface="Impact"/>
                <a:sym typeface="Impact"/>
              </a:defRPr>
            </a:lvl7pPr>
            <a:lvl8pPr>
              <a:buClr>
                <a:schemeClr val="dk2"/>
              </a:buClr>
              <a:buSzPts val="3000"/>
              <a:buFont typeface="Impact"/>
              <a:buNone/>
              <a:defRPr sz="3000">
                <a:solidFill>
                  <a:schemeClr val="dk2"/>
                </a:solidFill>
                <a:latin typeface="Impact"/>
                <a:ea typeface="Impact"/>
                <a:cs typeface="Impact"/>
                <a:sym typeface="Impact"/>
              </a:defRPr>
            </a:lvl8pPr>
            <a:lvl9pPr>
              <a:buClr>
                <a:schemeClr val="dk2"/>
              </a:buClr>
              <a:buSzPts val="3000"/>
              <a:buFont typeface="Impact"/>
              <a:buNone/>
              <a:defRPr sz="3000">
                <a:solidFill>
                  <a:schemeClr val="dk2"/>
                </a:solidFill>
                <a:latin typeface="Impact"/>
                <a:ea typeface="Impact"/>
                <a:cs typeface="Impact"/>
                <a:sym typeface="Impact"/>
              </a:defRPr>
            </a:lvl9pPr>
          </a:lstStyle>
          <a:p>
            <a:pPr algn="l"/>
            <a:r>
              <a:rPr lang="en-US" sz="1400" dirty="0"/>
              <a:t>REFERANCE :                      </a:t>
            </a:r>
          </a:p>
          <a:p>
            <a:pPr algn="l"/>
            <a:r>
              <a:rPr lang="en-US" sz="1400" dirty="0"/>
              <a:t>- Amboss </a:t>
            </a:r>
          </a:p>
          <a:p>
            <a:pPr algn="l"/>
            <a:r>
              <a:rPr lang="en-US" sz="1400" dirty="0"/>
              <a:t>-Bailey and love's textbook</a:t>
            </a:r>
            <a:endParaRPr lang="ar-JO" sz="1400" dirty="0"/>
          </a:p>
          <a:p>
            <a:pPr algn="l"/>
            <a:r>
              <a:rPr lang="ar-JO" sz="1400" dirty="0"/>
              <a:t>-</a:t>
            </a:r>
            <a:r>
              <a:rPr lang="en-US" sz="1400" dirty="0"/>
              <a:t>Step Up</a:t>
            </a:r>
            <a:endParaRPr lang="en-JO"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330390-D8B4-48F1-BCB5-FE9AF6C8378E}"/>
              </a:ext>
            </a:extLst>
          </p:cNvPr>
          <p:cNvSpPr>
            <a:spLocks noGrp="1"/>
          </p:cNvSpPr>
          <p:nvPr>
            <p:ph type="title"/>
          </p:nvPr>
        </p:nvSpPr>
        <p:spPr/>
        <p:txBody>
          <a:bodyPr/>
          <a:lstStyle/>
          <a:p>
            <a:r>
              <a:rPr lang="en-US" dirty="0"/>
              <a:t> </a:t>
            </a:r>
          </a:p>
        </p:txBody>
      </p:sp>
      <p:sp>
        <p:nvSpPr>
          <p:cNvPr id="3" name="عنوان فرعي 2">
            <a:extLst>
              <a:ext uri="{FF2B5EF4-FFF2-40B4-BE49-F238E27FC236}">
                <a16:creationId xmlns:a16="http://schemas.microsoft.com/office/drawing/2014/main" id="{C5DFE9EE-A97B-4DE9-88C5-7421FC5A04C7}"/>
              </a:ext>
            </a:extLst>
          </p:cNvPr>
          <p:cNvSpPr>
            <a:spLocks noGrp="1"/>
          </p:cNvSpPr>
          <p:nvPr>
            <p:ph type="subTitle" idx="1"/>
          </p:nvPr>
        </p:nvSpPr>
        <p:spPr/>
        <p:txBody>
          <a:bodyPr/>
          <a:lstStyle/>
          <a:p>
            <a:r>
              <a:rPr lang="en-US" dirty="0"/>
              <a:t>   </a:t>
            </a:r>
          </a:p>
        </p:txBody>
      </p:sp>
      <p:sp>
        <p:nvSpPr>
          <p:cNvPr id="4" name="عنوان 3">
            <a:extLst>
              <a:ext uri="{FF2B5EF4-FFF2-40B4-BE49-F238E27FC236}">
                <a16:creationId xmlns:a16="http://schemas.microsoft.com/office/drawing/2014/main" id="{14C37A9E-42AA-4E1A-A047-AECA2FFDEF18}"/>
              </a:ext>
            </a:extLst>
          </p:cNvPr>
          <p:cNvSpPr>
            <a:spLocks noGrp="1"/>
          </p:cNvSpPr>
          <p:nvPr>
            <p:ph type="title" idx="2"/>
          </p:nvPr>
        </p:nvSpPr>
        <p:spPr/>
        <p:txBody>
          <a:bodyPr/>
          <a:lstStyle/>
          <a:p>
            <a:r>
              <a:rPr lang="en-US" dirty="0"/>
              <a:t> </a:t>
            </a:r>
          </a:p>
        </p:txBody>
      </p:sp>
      <p:sp>
        <p:nvSpPr>
          <p:cNvPr id="5" name="عنوان فرعي 4">
            <a:extLst>
              <a:ext uri="{FF2B5EF4-FFF2-40B4-BE49-F238E27FC236}">
                <a16:creationId xmlns:a16="http://schemas.microsoft.com/office/drawing/2014/main" id="{A7E6CCFD-D577-4EF2-8FE2-38A8A784B170}"/>
              </a:ext>
            </a:extLst>
          </p:cNvPr>
          <p:cNvSpPr>
            <a:spLocks noGrp="1"/>
          </p:cNvSpPr>
          <p:nvPr>
            <p:ph type="subTitle" idx="3"/>
          </p:nvPr>
        </p:nvSpPr>
        <p:spPr/>
        <p:txBody>
          <a:bodyPr/>
          <a:lstStyle/>
          <a:p>
            <a:r>
              <a:rPr lang="en-US" dirty="0"/>
              <a:t> </a:t>
            </a:r>
          </a:p>
        </p:txBody>
      </p:sp>
      <p:sp>
        <p:nvSpPr>
          <p:cNvPr id="6" name="عنوان 5">
            <a:extLst>
              <a:ext uri="{FF2B5EF4-FFF2-40B4-BE49-F238E27FC236}">
                <a16:creationId xmlns:a16="http://schemas.microsoft.com/office/drawing/2014/main" id="{3C70FA96-95BE-4B7F-8DBB-C8FAB5709B60}"/>
              </a:ext>
            </a:extLst>
          </p:cNvPr>
          <p:cNvSpPr>
            <a:spLocks noGrp="1"/>
          </p:cNvSpPr>
          <p:nvPr>
            <p:ph type="title" idx="4"/>
          </p:nvPr>
        </p:nvSpPr>
        <p:spPr>
          <a:noFill/>
        </p:spPr>
        <p:txBody>
          <a:bodyPr/>
          <a:lstStyle/>
          <a:p>
            <a:r>
              <a:rPr lang="en-US" dirty="0"/>
              <a:t> </a:t>
            </a:r>
          </a:p>
        </p:txBody>
      </p:sp>
      <p:pic>
        <p:nvPicPr>
          <p:cNvPr id="8" name="صورة 7">
            <a:extLst>
              <a:ext uri="{FF2B5EF4-FFF2-40B4-BE49-F238E27FC236}">
                <a16:creationId xmlns:a16="http://schemas.microsoft.com/office/drawing/2014/main" id="{CF94FBBF-3EE4-4963-B11D-57F83C149936}"/>
              </a:ext>
            </a:extLst>
          </p:cNvPr>
          <p:cNvPicPr>
            <a:picLocks noChangeAspect="1"/>
          </p:cNvPicPr>
          <p:nvPr/>
        </p:nvPicPr>
        <p:blipFill>
          <a:blip r:embed="rId2"/>
          <a:stretch>
            <a:fillRect/>
          </a:stretch>
        </p:blipFill>
        <p:spPr>
          <a:xfrm>
            <a:off x="1010345" y="572100"/>
            <a:ext cx="7123309" cy="4422850"/>
          </a:xfrm>
          <a:prstGeom prst="rect">
            <a:avLst/>
          </a:prstGeom>
        </p:spPr>
      </p:pic>
    </p:spTree>
    <p:extLst>
      <p:ext uri="{BB962C8B-B14F-4D97-AF65-F5344CB8AC3E}">
        <p14:creationId xmlns:p14="http://schemas.microsoft.com/office/powerpoint/2010/main" val="264355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9"/>
        <p:cNvGrpSpPr/>
        <p:nvPr/>
      </p:nvGrpSpPr>
      <p:grpSpPr>
        <a:xfrm>
          <a:off x="0" y="0"/>
          <a:ext cx="0" cy="0"/>
          <a:chOff x="0" y="0"/>
          <a:chExt cx="0" cy="0"/>
        </a:xfrm>
      </p:grpSpPr>
      <p:sp>
        <p:nvSpPr>
          <p:cNvPr id="4" name="Title 3">
            <a:extLst>
              <a:ext uri="{FF2B5EF4-FFF2-40B4-BE49-F238E27FC236}">
                <a16:creationId xmlns:a16="http://schemas.microsoft.com/office/drawing/2014/main" id="{D0B90BC6-5BE7-F04D-BBB8-986279C6B8E6}"/>
              </a:ext>
            </a:extLst>
          </p:cNvPr>
          <p:cNvSpPr>
            <a:spLocks noGrp="1"/>
          </p:cNvSpPr>
          <p:nvPr>
            <p:ph type="title"/>
          </p:nvPr>
        </p:nvSpPr>
        <p:spPr/>
        <p:txBody>
          <a:bodyPr/>
          <a:lstStyle/>
          <a:p>
            <a:r>
              <a:rPr lang="en-US">
                <a:solidFill>
                  <a:srgbClr val="FFFFFF"/>
                </a:solidFill>
                <a:latin typeface="Arial"/>
                <a:ea typeface="Arial"/>
                <a:cs typeface="Arial"/>
                <a:sym typeface="Arial"/>
              </a:rPr>
              <a:t>Solitary Thyroid Nodules</a:t>
            </a:r>
            <a:br>
              <a:rPr lang="en-US">
                <a:solidFill>
                  <a:srgbClr val="FFFFFF"/>
                </a:solidFill>
                <a:latin typeface="Arial"/>
                <a:ea typeface="Arial"/>
                <a:cs typeface="Arial"/>
                <a:sym typeface="Arial"/>
              </a:rPr>
            </a:br>
            <a:endParaRPr lang="en-JO" dirty="0"/>
          </a:p>
        </p:txBody>
      </p:sp>
      <p:sp>
        <p:nvSpPr>
          <p:cNvPr id="1071" name="Google Shape;1071;p56"/>
          <p:cNvSpPr txBox="1">
            <a:spLocks noGrp="1"/>
          </p:cNvSpPr>
          <p:nvPr>
            <p:ph type="subTitle" idx="1"/>
          </p:nvPr>
        </p:nvSpPr>
        <p:spPr>
          <a:xfrm>
            <a:off x="-111124" y="1659834"/>
            <a:ext cx="9334499" cy="3483665"/>
          </a:xfrm>
          <a:prstGeom prst="rect">
            <a:avLst/>
          </a:prstGeom>
          <a:noFill/>
          <a:ln>
            <a:noFill/>
          </a:ln>
        </p:spPr>
        <p:txBody>
          <a:bodyPr spcFirstLastPara="1" wrap="square" lIns="91425" tIns="91425" rIns="91425" bIns="91425" anchor="t" anchorCtr="0">
            <a:noAutofit/>
          </a:bodyPr>
          <a:lstStyle/>
          <a:p>
            <a:pPr marL="152400" indent="0" algn="l">
              <a:buClr>
                <a:schemeClr val="dk2"/>
              </a:buClr>
              <a:buSzPts val="1200"/>
              <a:buNone/>
            </a:pPr>
            <a:r>
              <a:rPr lang="en-US" sz="1200" dirty="0">
                <a:solidFill>
                  <a:schemeClr val="tx1"/>
                </a:solidFill>
                <a:latin typeface="Lato"/>
              </a:rPr>
              <a:t>❖ A discrete swelling within the thyroid gland that is palpable or radiologically distinct from surrounding thyroid parenchyma.</a:t>
            </a:r>
          </a:p>
          <a:p>
            <a:pPr marL="152400" indent="0" algn="l">
              <a:buClr>
                <a:schemeClr val="dk2"/>
              </a:buClr>
              <a:buSzPts val="1200"/>
              <a:buNone/>
            </a:pPr>
            <a:r>
              <a:rPr lang="en-US" sz="1200" dirty="0">
                <a:solidFill>
                  <a:schemeClr val="tx1"/>
                </a:solidFill>
                <a:latin typeface="Lato"/>
              </a:rPr>
              <a:t>❖It may be symptomatic or an incidental finding </a:t>
            </a:r>
          </a:p>
          <a:p>
            <a:pPr marL="152400" indent="0" algn="l">
              <a:buClr>
                <a:schemeClr val="dk2"/>
              </a:buClr>
              <a:buSzPts val="1200"/>
              <a:buNone/>
            </a:pPr>
            <a:r>
              <a:rPr lang="en-US" sz="1200" dirty="0">
                <a:solidFill>
                  <a:schemeClr val="tx1"/>
                </a:solidFill>
                <a:latin typeface="Lato"/>
              </a:rPr>
              <a:t>❖The importance of it lies in risk of malignancy compared to other thyroid swellings</a:t>
            </a:r>
          </a:p>
          <a:p>
            <a:pPr marL="152400" indent="0" algn="l">
              <a:buClr>
                <a:schemeClr val="dk2"/>
              </a:buClr>
              <a:buSzPts val="1200"/>
              <a:buNone/>
            </a:pPr>
            <a:r>
              <a:rPr lang="en-US" sz="1200" dirty="0">
                <a:solidFill>
                  <a:schemeClr val="tx1"/>
                </a:solidFill>
                <a:latin typeface="Lato"/>
              </a:rPr>
              <a:t>❖In general population, thyroid nodules are discovered by palpation in (3-7)%</a:t>
            </a:r>
          </a:p>
          <a:p>
            <a:pPr marL="152400" indent="0" algn="l">
              <a:buClr>
                <a:schemeClr val="dk2"/>
              </a:buClr>
              <a:buSzPts val="1200"/>
              <a:buNone/>
            </a:pPr>
            <a:r>
              <a:rPr lang="en-US" sz="1200" dirty="0">
                <a:solidFill>
                  <a:schemeClr val="tx1"/>
                </a:solidFill>
                <a:latin typeface="Lato"/>
              </a:rPr>
              <a:t>❖More common in women than men</a:t>
            </a:r>
          </a:p>
          <a:p>
            <a:pPr marL="152400" indent="0" algn="l">
              <a:buClr>
                <a:schemeClr val="dk2"/>
              </a:buClr>
              <a:buSzPts val="1200"/>
              <a:buNone/>
            </a:pPr>
            <a:r>
              <a:rPr lang="en-US" sz="1200" dirty="0">
                <a:solidFill>
                  <a:schemeClr val="tx1"/>
                </a:solidFill>
                <a:latin typeface="Lato"/>
              </a:rPr>
              <a:t>❖Prevalence increases linearly with :</a:t>
            </a:r>
          </a:p>
          <a:p>
            <a:pPr marL="457200" lvl="1" algn="l">
              <a:spcBef>
                <a:spcPts val="0"/>
              </a:spcBef>
              <a:buSzPts val="1400"/>
              <a:buFont typeface="Wingdings" pitchFamily="2" charset="2"/>
              <a:buChar char="Ø"/>
            </a:pPr>
            <a:r>
              <a:rPr lang="en-US" sz="1800" i="1" dirty="0">
                <a:solidFill>
                  <a:schemeClr val="tx1"/>
                </a:solidFill>
                <a:highlight>
                  <a:srgbClr val="FFFF00"/>
                </a:highlight>
              </a:rPr>
              <a:t>Age</a:t>
            </a:r>
          </a:p>
          <a:p>
            <a:pPr marL="457200" lvl="1" algn="l">
              <a:spcBef>
                <a:spcPts val="0"/>
              </a:spcBef>
              <a:buSzPts val="1400"/>
              <a:buFont typeface="Wingdings" pitchFamily="2" charset="2"/>
              <a:buChar char="Ø"/>
            </a:pPr>
            <a:r>
              <a:rPr lang="en-US" sz="1800" i="1" dirty="0">
                <a:solidFill>
                  <a:schemeClr val="tx1"/>
                </a:solidFill>
                <a:highlight>
                  <a:srgbClr val="FFFF00"/>
                </a:highlight>
              </a:rPr>
              <a:t>Exposure to ionizing radiation </a:t>
            </a:r>
          </a:p>
          <a:p>
            <a:pPr marL="457200" lvl="1" algn="l">
              <a:spcBef>
                <a:spcPts val="0"/>
              </a:spcBef>
              <a:buSzPts val="1400"/>
              <a:buFont typeface="Wingdings" pitchFamily="2" charset="2"/>
              <a:buChar char="Ø"/>
            </a:pPr>
            <a:r>
              <a:rPr lang="en-US" sz="1800" i="1" dirty="0">
                <a:solidFill>
                  <a:schemeClr val="tx1"/>
                </a:solidFill>
                <a:highlight>
                  <a:srgbClr val="FFFF00"/>
                </a:highlight>
              </a:rPr>
              <a:t>Iodine deficiency</a:t>
            </a:r>
          </a:p>
          <a:p>
            <a:pPr marL="457200" lvl="1" algn="l">
              <a:spcBef>
                <a:spcPts val="0"/>
              </a:spcBef>
              <a:buSzPts val="1400"/>
              <a:buFont typeface="Wingdings" pitchFamily="2" charset="2"/>
              <a:buChar char="Ø"/>
            </a:pPr>
            <a:endParaRPr lang="en-US" dirty="0">
              <a:solidFill>
                <a:schemeClr val="tx1"/>
              </a:solidFill>
            </a:endParaRPr>
          </a:p>
          <a:p>
            <a:pPr indent="-304800" algn="l">
              <a:buClr>
                <a:schemeClr val="dk2"/>
              </a:buClr>
              <a:buSzPts val="1200"/>
              <a:buFont typeface="Wingdings" pitchFamily="2" charset="2"/>
              <a:buChar char="v"/>
            </a:pPr>
            <a:r>
              <a:rPr lang="en-US" sz="1200" dirty="0">
                <a:solidFill>
                  <a:schemeClr val="tx1"/>
                </a:solidFill>
                <a:latin typeface="Lato"/>
              </a:rPr>
              <a:t>The thyroid gland gives rise to a variety of neoplasms, ranging from circumscribed, benign adenomas to highly aggressive, anaplastic carcinomas.</a:t>
            </a:r>
          </a:p>
          <a:p>
            <a:pPr indent="-304800" algn="l">
              <a:buClr>
                <a:schemeClr val="dk2"/>
              </a:buClr>
              <a:buSzPts val="1200"/>
              <a:buFont typeface="Wingdings" pitchFamily="2" charset="2"/>
              <a:buChar char="v"/>
            </a:pPr>
            <a:r>
              <a:rPr lang="en-US" sz="1200" dirty="0">
                <a:solidFill>
                  <a:schemeClr val="tx1"/>
                </a:solidFill>
                <a:latin typeface="Lato"/>
              </a:rPr>
              <a:t>Fortunately, the overwhelming majority of solitary nodules of the thyroid prove to be either follicular adenomas or localized, non-neoplastic conditions (e.g., a dominant nodule in multinodular goiter, simple cysts, or foci of thyroiditis).</a:t>
            </a:r>
          </a:p>
          <a:p>
            <a:pPr indent="-304800" algn="l">
              <a:buClr>
                <a:schemeClr val="dk2"/>
              </a:buClr>
              <a:buSzPts val="1200"/>
              <a:buFont typeface="Wingdings" pitchFamily="2" charset="2"/>
              <a:buChar char="v"/>
            </a:pPr>
            <a:r>
              <a:rPr lang="en-US" sz="1200" dirty="0">
                <a:solidFill>
                  <a:schemeClr val="tx1"/>
                </a:solidFill>
                <a:latin typeface="Lato"/>
              </a:rPr>
              <a:t>Carcinomas of the thyroid, by contrast, are uncommon, accounting for much less than 1% of solitary thyroid nodules.</a:t>
            </a:r>
          </a:p>
          <a:p>
            <a:pPr marL="152400" indent="0" algn="l">
              <a:buClr>
                <a:schemeClr val="dk2"/>
              </a:buClr>
              <a:buSzPts val="1200"/>
              <a:buNone/>
            </a:pPr>
            <a:endParaRPr lang="en-JO" sz="1200" dirty="0">
              <a:solidFill>
                <a:schemeClr val="tx1"/>
              </a:solidFill>
              <a:latin typeface="Lato"/>
              <a:sym typeface="Arial"/>
            </a:endParaRPr>
          </a:p>
        </p:txBody>
      </p:sp>
      <p:sp>
        <p:nvSpPr>
          <p:cNvPr id="13" name="مربع نص 12">
            <a:extLst>
              <a:ext uri="{FF2B5EF4-FFF2-40B4-BE49-F238E27FC236}">
                <a16:creationId xmlns:a16="http://schemas.microsoft.com/office/drawing/2014/main" id="{070154DD-2FF0-4EAD-9DCC-DAA40C18931C}"/>
              </a:ext>
            </a:extLst>
          </p:cNvPr>
          <p:cNvSpPr txBox="1"/>
          <p:nvPr/>
        </p:nvSpPr>
        <p:spPr>
          <a:xfrm>
            <a:off x="499142" y="669476"/>
            <a:ext cx="5983356" cy="523220"/>
          </a:xfrm>
          <a:prstGeom prst="rect">
            <a:avLst/>
          </a:prstGeom>
          <a:noFill/>
        </p:spPr>
        <p:txBody>
          <a:bodyPr wrap="square" rtlCol="0">
            <a:spAutoFit/>
          </a:bodyPr>
          <a:lstStyle/>
          <a:p>
            <a:r>
              <a:rPr lang="en-US" sz="2800" b="1" dirty="0"/>
              <a:t>Solitary Thyroid Nodules</a:t>
            </a:r>
          </a:p>
        </p:txBody>
      </p:sp>
    </p:spTree>
    <p:extLst>
      <p:ext uri="{BB962C8B-B14F-4D97-AF65-F5344CB8AC3E}">
        <p14:creationId xmlns:p14="http://schemas.microsoft.com/office/powerpoint/2010/main" val="323295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7B2D-58DA-6C4A-8E36-2338A7C8C115}"/>
              </a:ext>
            </a:extLst>
          </p:cNvPr>
          <p:cNvSpPr>
            <a:spLocks noGrp="1"/>
          </p:cNvSpPr>
          <p:nvPr>
            <p:ph type="title"/>
          </p:nvPr>
        </p:nvSpPr>
        <p:spPr>
          <a:xfrm>
            <a:off x="268357" y="1451113"/>
            <a:ext cx="8335697" cy="3225145"/>
          </a:xfrm>
        </p:spPr>
        <p:txBody>
          <a:bodyPr/>
          <a:lstStyle/>
          <a:p>
            <a:pPr algn="l"/>
            <a:r>
              <a:rPr lang="en-US" sz="1600" dirty="0">
                <a:solidFill>
                  <a:schemeClr val="tx1"/>
                </a:solidFill>
              </a:rPr>
              <a:t>Benign thyroid nodules (∼ 95% of cases)</a:t>
            </a:r>
            <a:br>
              <a:rPr lang="en-US" sz="1600" dirty="0">
                <a:solidFill>
                  <a:schemeClr val="tx1"/>
                </a:solidFill>
              </a:rPr>
            </a:br>
            <a:br>
              <a:rPr lang="en-US" sz="1600" b="0" dirty="0">
                <a:solidFill>
                  <a:schemeClr val="accent2">
                    <a:lumMod val="75000"/>
                  </a:schemeClr>
                </a:solidFill>
              </a:rPr>
            </a:br>
            <a:r>
              <a:rPr lang="en-US" sz="1600" dirty="0">
                <a:solidFill>
                  <a:schemeClr val="accent2">
                    <a:lumMod val="75000"/>
                  </a:schemeClr>
                </a:solidFill>
              </a:rPr>
              <a:t>- </a:t>
            </a:r>
            <a:r>
              <a:rPr lang="en-US" sz="1600" b="0" dirty="0">
                <a:solidFill>
                  <a:schemeClr val="accent2">
                    <a:lumMod val="75000"/>
                  </a:schemeClr>
                </a:solidFill>
              </a:rPr>
              <a:t>Thyroid adenomas</a:t>
            </a:r>
            <a:br>
              <a:rPr lang="en-US" sz="1600" b="0" dirty="0">
                <a:solidFill>
                  <a:schemeClr val="accent2">
                    <a:lumMod val="75000"/>
                  </a:schemeClr>
                </a:solidFill>
              </a:rPr>
            </a:br>
            <a:r>
              <a:rPr lang="en-US" sz="1600" b="0" dirty="0">
                <a:solidFill>
                  <a:schemeClr val="accent2">
                    <a:lumMod val="75000"/>
                  </a:schemeClr>
                </a:solidFill>
              </a:rPr>
              <a:t>- Follicular adenoma (most common)</a:t>
            </a:r>
            <a:br>
              <a:rPr lang="en-US" sz="1600" b="0" dirty="0">
                <a:solidFill>
                  <a:schemeClr val="accent2">
                    <a:lumMod val="75000"/>
                  </a:schemeClr>
                </a:solidFill>
              </a:rPr>
            </a:br>
            <a:r>
              <a:rPr lang="en-US" sz="1600" b="0" dirty="0">
                <a:solidFill>
                  <a:schemeClr val="accent2">
                    <a:lumMod val="75000"/>
                  </a:schemeClr>
                </a:solidFill>
              </a:rPr>
              <a:t>- </a:t>
            </a:r>
            <a:r>
              <a:rPr lang="en-US" sz="1600" b="0" dirty="0" err="1">
                <a:solidFill>
                  <a:schemeClr val="accent2">
                    <a:lumMod val="75000"/>
                  </a:schemeClr>
                </a:solidFill>
              </a:rPr>
              <a:t>Hürthle</a:t>
            </a:r>
            <a:r>
              <a:rPr lang="en-US" sz="1600" b="0" dirty="0">
                <a:solidFill>
                  <a:schemeClr val="accent2">
                    <a:lumMod val="75000"/>
                  </a:schemeClr>
                </a:solidFill>
              </a:rPr>
              <a:t> cell adenoma</a:t>
            </a:r>
            <a:br>
              <a:rPr lang="en-US" sz="1600" b="0" dirty="0">
                <a:solidFill>
                  <a:schemeClr val="accent2">
                    <a:lumMod val="75000"/>
                  </a:schemeClr>
                </a:solidFill>
              </a:rPr>
            </a:br>
            <a:r>
              <a:rPr lang="en-US" sz="1600" b="0" dirty="0">
                <a:solidFill>
                  <a:schemeClr val="accent2">
                    <a:lumMod val="75000"/>
                  </a:schemeClr>
                </a:solidFill>
              </a:rPr>
              <a:t>- Toxic adenoma</a:t>
            </a:r>
            <a:br>
              <a:rPr lang="en-US" sz="1600" b="0" dirty="0">
                <a:solidFill>
                  <a:schemeClr val="accent2">
                    <a:lumMod val="75000"/>
                  </a:schemeClr>
                </a:solidFill>
              </a:rPr>
            </a:br>
            <a:r>
              <a:rPr lang="en-US" sz="1600" b="0" dirty="0">
                <a:solidFill>
                  <a:schemeClr val="accent2">
                    <a:lumMod val="75000"/>
                  </a:schemeClr>
                </a:solidFill>
              </a:rPr>
              <a:t>- Thyroid cysts</a:t>
            </a:r>
            <a:br>
              <a:rPr lang="en-US" sz="1600" b="0" dirty="0">
                <a:solidFill>
                  <a:schemeClr val="accent2">
                    <a:lumMod val="75000"/>
                  </a:schemeClr>
                </a:solidFill>
              </a:rPr>
            </a:br>
            <a:r>
              <a:rPr lang="en-US" sz="1600" b="0" dirty="0">
                <a:solidFill>
                  <a:schemeClr val="accent2">
                    <a:lumMod val="75000"/>
                  </a:schemeClr>
                </a:solidFill>
              </a:rPr>
              <a:t>-  Dominant nodules of multinodular goiters</a:t>
            </a:r>
            <a:br>
              <a:rPr lang="en-US" sz="1600" b="0" dirty="0">
                <a:solidFill>
                  <a:schemeClr val="accent2">
                    <a:lumMod val="75000"/>
                  </a:schemeClr>
                </a:solidFill>
              </a:rPr>
            </a:br>
            <a:r>
              <a:rPr lang="en-US" sz="1600" b="0" dirty="0">
                <a:solidFill>
                  <a:schemeClr val="accent2">
                    <a:lumMod val="75000"/>
                  </a:schemeClr>
                </a:solidFill>
              </a:rPr>
              <a:t>- Hashimoto thyroiditis</a:t>
            </a:r>
            <a:br>
              <a:rPr lang="en-US" sz="1600" b="0" dirty="0">
                <a:solidFill>
                  <a:schemeClr val="accent2">
                    <a:lumMod val="75000"/>
                  </a:schemeClr>
                </a:solidFill>
              </a:rPr>
            </a:br>
            <a:br>
              <a:rPr lang="en-US" sz="1600" dirty="0">
                <a:solidFill>
                  <a:schemeClr val="tx1"/>
                </a:solidFill>
              </a:rPr>
            </a:br>
            <a:r>
              <a:rPr lang="en-US" sz="1600" dirty="0">
                <a:solidFill>
                  <a:schemeClr val="tx1"/>
                </a:solidFill>
              </a:rPr>
              <a:t>Malignant thyroid nodules (∼ 5% of cases)</a:t>
            </a:r>
            <a:br>
              <a:rPr lang="en-US" sz="1600" dirty="0">
                <a:solidFill>
                  <a:schemeClr val="tx1"/>
                </a:solidFill>
              </a:rPr>
            </a:br>
            <a:r>
              <a:rPr lang="en-US" sz="1600" dirty="0">
                <a:solidFill>
                  <a:schemeClr val="tx1"/>
                </a:solidFill>
              </a:rPr>
              <a:t>*</a:t>
            </a:r>
            <a:r>
              <a:rPr lang="en-US" sz="1600" b="0" dirty="0">
                <a:solidFill>
                  <a:schemeClr val="bg2">
                    <a:lumMod val="60000"/>
                    <a:lumOff val="40000"/>
                  </a:schemeClr>
                </a:solidFill>
              </a:rPr>
              <a:t>Types</a:t>
            </a:r>
            <a:br>
              <a:rPr lang="en-US" sz="1600" b="0" dirty="0">
                <a:solidFill>
                  <a:schemeClr val="bg2">
                    <a:lumMod val="60000"/>
                    <a:lumOff val="40000"/>
                  </a:schemeClr>
                </a:solidFill>
              </a:rPr>
            </a:br>
            <a:r>
              <a:rPr lang="en-US" sz="1600" b="0" dirty="0">
                <a:solidFill>
                  <a:schemeClr val="accent2">
                    <a:lumMod val="75000"/>
                  </a:schemeClr>
                </a:solidFill>
              </a:rPr>
              <a:t>- </a:t>
            </a:r>
            <a:r>
              <a:rPr lang="en-US" sz="1600" b="0" dirty="0">
                <a:solidFill>
                  <a:schemeClr val="accent2">
                    <a:lumMod val="75000"/>
                  </a:schemeClr>
                </a:solidFill>
                <a:highlight>
                  <a:srgbClr val="FFFF00"/>
                </a:highlight>
              </a:rPr>
              <a:t>Thyroid carcinoma</a:t>
            </a:r>
            <a:br>
              <a:rPr lang="en-US" sz="1600" b="0" dirty="0">
                <a:solidFill>
                  <a:schemeClr val="accent2">
                    <a:lumMod val="75000"/>
                  </a:schemeClr>
                </a:solidFill>
              </a:rPr>
            </a:br>
            <a:r>
              <a:rPr lang="en-US" sz="1600" b="0" dirty="0">
                <a:solidFill>
                  <a:schemeClr val="accent2">
                    <a:lumMod val="75000"/>
                  </a:schemeClr>
                </a:solidFill>
              </a:rPr>
              <a:t>- Thyroid lymphoma</a:t>
            </a:r>
            <a:br>
              <a:rPr lang="en-US" sz="1600" b="0" dirty="0">
                <a:solidFill>
                  <a:schemeClr val="accent2">
                    <a:lumMod val="75000"/>
                  </a:schemeClr>
                </a:solidFill>
              </a:rPr>
            </a:br>
            <a:r>
              <a:rPr lang="en-US" sz="1600" b="0" dirty="0">
                <a:solidFill>
                  <a:schemeClr val="accent2">
                    <a:lumMod val="75000"/>
                  </a:schemeClr>
                </a:solidFill>
              </a:rPr>
              <a:t>- Metastatic cancer from breast/renal carcinoma (rare)</a:t>
            </a:r>
            <a:endParaRPr lang="en-JO" sz="1600" b="0" dirty="0">
              <a:solidFill>
                <a:schemeClr val="accent2">
                  <a:lumMod val="75000"/>
                </a:schemeClr>
              </a:solidFill>
            </a:endParaRPr>
          </a:p>
        </p:txBody>
      </p:sp>
    </p:spTree>
    <p:extLst>
      <p:ext uri="{BB962C8B-B14F-4D97-AF65-F5344CB8AC3E}">
        <p14:creationId xmlns:p14="http://schemas.microsoft.com/office/powerpoint/2010/main" val="378059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17528F-C940-1047-B1BE-7B5EB8285E56}"/>
              </a:ext>
            </a:extLst>
          </p:cNvPr>
          <p:cNvSpPr>
            <a:spLocks noGrp="1"/>
          </p:cNvSpPr>
          <p:nvPr>
            <p:ph type="title"/>
          </p:nvPr>
        </p:nvSpPr>
        <p:spPr>
          <a:xfrm>
            <a:off x="481774" y="782175"/>
            <a:ext cx="3648438" cy="503700"/>
          </a:xfrm>
        </p:spPr>
        <p:txBody>
          <a:bodyPr/>
          <a:lstStyle/>
          <a:p>
            <a:r>
              <a:rPr lang="en-US" b="1" dirty="0">
                <a:solidFill>
                  <a:schemeClr val="tx1"/>
                </a:solidFill>
              </a:rPr>
              <a:t>Red flags for thyroid cancer</a:t>
            </a:r>
            <a:br>
              <a:rPr lang="en-US" b="1" dirty="0">
                <a:solidFill>
                  <a:schemeClr val="tx1"/>
                </a:solidFill>
              </a:rPr>
            </a:br>
            <a:endParaRPr lang="en-JO" dirty="0">
              <a:solidFill>
                <a:schemeClr val="tx1"/>
              </a:solidFill>
            </a:endParaRPr>
          </a:p>
        </p:txBody>
      </p:sp>
      <p:sp>
        <p:nvSpPr>
          <p:cNvPr id="3" name="Subtitle 2">
            <a:extLst>
              <a:ext uri="{FF2B5EF4-FFF2-40B4-BE49-F238E27FC236}">
                <a16:creationId xmlns:a16="http://schemas.microsoft.com/office/drawing/2014/main" id="{E4B8DD81-DD93-5049-98DA-F321187972D3}"/>
              </a:ext>
            </a:extLst>
          </p:cNvPr>
          <p:cNvSpPr>
            <a:spLocks noGrp="1"/>
          </p:cNvSpPr>
          <p:nvPr>
            <p:ph type="subTitle" idx="1"/>
          </p:nvPr>
        </p:nvSpPr>
        <p:spPr>
          <a:xfrm>
            <a:off x="0" y="1500027"/>
            <a:ext cx="9144000" cy="3386619"/>
          </a:xfrm>
        </p:spPr>
        <p:txBody>
          <a:bodyPr/>
          <a:lstStyle/>
          <a:p>
            <a:pPr algn="l">
              <a:buFont typeface="Arial" panose="020B0604020202020204" pitchFamily="34" charset="0"/>
              <a:buChar char="•"/>
            </a:pPr>
            <a:r>
              <a:rPr lang="en-US" dirty="0"/>
              <a:t> </a:t>
            </a:r>
            <a:r>
              <a:rPr lang="en-US" b="1" dirty="0"/>
              <a:t>Patient characteristics:</a:t>
            </a:r>
          </a:p>
          <a:p>
            <a:pPr algn="l">
              <a:buFont typeface="Wingdings" pitchFamily="2" charset="2"/>
              <a:buChar char="q"/>
            </a:pPr>
            <a:r>
              <a:rPr lang="en-US" dirty="0"/>
              <a:t>Male sex </a:t>
            </a:r>
          </a:p>
          <a:p>
            <a:pPr algn="l">
              <a:buFont typeface="Wingdings" pitchFamily="2" charset="2"/>
              <a:buChar char="q"/>
            </a:pPr>
            <a:r>
              <a:rPr lang="en-US" dirty="0"/>
              <a:t>Age: &lt; 14 years or &gt; 70 years (extremes of age) </a:t>
            </a:r>
          </a:p>
          <a:p>
            <a:pPr algn="l">
              <a:buFont typeface="Wingdings" pitchFamily="2" charset="2"/>
              <a:buChar char="q"/>
            </a:pPr>
            <a:r>
              <a:rPr lang="en-US" dirty="0"/>
              <a:t>History of radiation to the head or neck </a:t>
            </a:r>
          </a:p>
          <a:p>
            <a:pPr algn="l">
              <a:buFont typeface="Wingdings" pitchFamily="2" charset="2"/>
              <a:buChar char="q"/>
            </a:pPr>
            <a:r>
              <a:rPr lang="en-US" dirty="0"/>
              <a:t>Nodules that take up radioactive iodine in imaging studies (hot nodules) are more likely to be benign than malignant, reflecting well-differentiated cells</a:t>
            </a:r>
          </a:p>
          <a:p>
            <a:pPr algn="l">
              <a:buFont typeface="Wingdings" pitchFamily="2" charset="2"/>
              <a:buChar char="q"/>
            </a:pPr>
            <a:r>
              <a:rPr lang="en-US" dirty="0"/>
              <a:t>Family history of:</a:t>
            </a:r>
          </a:p>
          <a:p>
            <a:pPr algn="l">
              <a:buFont typeface="Wingdings" pitchFamily="2" charset="2"/>
              <a:buChar char="ü"/>
            </a:pPr>
            <a:r>
              <a:rPr lang="en-US" dirty="0"/>
              <a:t>MEN2 syndrome</a:t>
            </a:r>
          </a:p>
          <a:p>
            <a:pPr algn="l">
              <a:buFont typeface="Wingdings" pitchFamily="2" charset="2"/>
              <a:buChar char="ü"/>
            </a:pPr>
            <a:r>
              <a:rPr lang="en-US" dirty="0"/>
              <a:t>Differentiated thyroid cancer (i.e., papillary, follicular, or medullary thyroid cancer)</a:t>
            </a:r>
          </a:p>
          <a:p>
            <a:pPr algn="l">
              <a:buFont typeface="Wingdings" pitchFamily="2" charset="2"/>
              <a:buChar char="ü"/>
            </a:pPr>
            <a:r>
              <a:rPr lang="en-US" dirty="0"/>
              <a:t>Gardner syndrome</a:t>
            </a:r>
          </a:p>
          <a:p>
            <a:pPr algn="l"/>
            <a:r>
              <a:rPr lang="en-US" sz="2000" b="1" dirty="0"/>
              <a:t>Symptoms:</a:t>
            </a:r>
          </a:p>
          <a:p>
            <a:pPr algn="l">
              <a:buFont typeface="Arial" panose="020B0604020202020204" pitchFamily="34" charset="0"/>
              <a:buChar char="•"/>
            </a:pPr>
            <a:r>
              <a:rPr lang="en-US" sz="1200" dirty="0"/>
              <a:t>Rapid growth of thyroid nodule</a:t>
            </a:r>
          </a:p>
          <a:p>
            <a:pPr algn="l">
              <a:buFont typeface="Arial" panose="020B0604020202020204" pitchFamily="34" charset="0"/>
              <a:buChar char="•"/>
            </a:pPr>
            <a:r>
              <a:rPr lang="en-US" sz="1200" dirty="0"/>
              <a:t>Recent onset of persistent hoarseness, dysphagia, or dyspnea</a:t>
            </a:r>
          </a:p>
          <a:p>
            <a:pPr algn="l">
              <a:buFont typeface="Arial" panose="020B0604020202020204" pitchFamily="34" charset="0"/>
              <a:buChar char="•"/>
            </a:pPr>
            <a:r>
              <a:rPr lang="en-US" sz="1200" dirty="0" err="1"/>
              <a:t>Palpatory</a:t>
            </a:r>
            <a:r>
              <a:rPr lang="en-US" sz="1200" dirty="0"/>
              <a:t> findings</a:t>
            </a:r>
          </a:p>
          <a:p>
            <a:pPr algn="l">
              <a:buFont typeface="Arial" panose="020B0604020202020204" pitchFamily="34" charset="0"/>
              <a:buChar char="•"/>
            </a:pPr>
            <a:r>
              <a:rPr lang="en-US" sz="1200" dirty="0"/>
              <a:t>Firm or hard nodule</a:t>
            </a:r>
          </a:p>
          <a:p>
            <a:pPr algn="l">
              <a:buFont typeface="Arial" panose="020B0604020202020204" pitchFamily="34" charset="0"/>
              <a:buChar char="•"/>
            </a:pPr>
            <a:r>
              <a:rPr lang="en-US" sz="1200" dirty="0"/>
              <a:t>Fixed nodule</a:t>
            </a:r>
          </a:p>
          <a:p>
            <a:pPr algn="l">
              <a:buFont typeface="Arial" panose="020B0604020202020204" pitchFamily="34" charset="0"/>
              <a:buChar char="•"/>
            </a:pPr>
            <a:r>
              <a:rPr lang="en-US" sz="1200" dirty="0"/>
              <a:t>Cervical lymphadenopathy</a:t>
            </a:r>
            <a:endParaRPr lang="en-JO" sz="1200" dirty="0"/>
          </a:p>
        </p:txBody>
      </p:sp>
    </p:spTree>
    <p:extLst>
      <p:ext uri="{BB962C8B-B14F-4D97-AF65-F5344CB8AC3E}">
        <p14:creationId xmlns:p14="http://schemas.microsoft.com/office/powerpoint/2010/main" val="3227724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618" name="Google Shape;618;p36"/>
          <p:cNvGrpSpPr/>
          <p:nvPr/>
        </p:nvGrpSpPr>
        <p:grpSpPr>
          <a:xfrm>
            <a:off x="739200" y="1935225"/>
            <a:ext cx="7665600" cy="2557401"/>
            <a:chOff x="739200" y="2011425"/>
            <a:chExt cx="7665600" cy="2557401"/>
          </a:xfrm>
        </p:grpSpPr>
        <p:grpSp>
          <p:nvGrpSpPr>
            <p:cNvPr id="619" name="Google Shape;619;p36"/>
            <p:cNvGrpSpPr/>
            <p:nvPr/>
          </p:nvGrpSpPr>
          <p:grpSpPr>
            <a:xfrm>
              <a:off x="739200" y="2011425"/>
              <a:ext cx="2294553" cy="2557401"/>
              <a:chOff x="739200" y="2011425"/>
              <a:chExt cx="2294553" cy="2557401"/>
            </a:xfrm>
          </p:grpSpPr>
          <p:sp>
            <p:nvSpPr>
              <p:cNvPr id="620" name="Google Shape;620;p36"/>
              <p:cNvSpPr/>
              <p:nvPr/>
            </p:nvSpPr>
            <p:spPr>
              <a:xfrm>
                <a:off x="739200" y="2011425"/>
                <a:ext cx="2294553" cy="2557401"/>
              </a:xfrm>
              <a:custGeom>
                <a:avLst/>
                <a:gdLst/>
                <a:ahLst/>
                <a:cxnLst/>
                <a:rect l="l" t="t" r="r" b="b"/>
                <a:pathLst>
                  <a:path w="20549" h="27721" extrusionOk="0">
                    <a:moveTo>
                      <a:pt x="0" y="1"/>
                    </a:moveTo>
                    <a:lnTo>
                      <a:pt x="0" y="27721"/>
                    </a:lnTo>
                    <a:lnTo>
                      <a:pt x="20548" y="27721"/>
                    </a:lnTo>
                    <a:lnTo>
                      <a:pt x="20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862140" y="2574645"/>
                <a:ext cx="2048672" cy="1886522"/>
              </a:xfrm>
              <a:custGeom>
                <a:avLst/>
                <a:gdLst/>
                <a:ahLst/>
                <a:cxnLst/>
                <a:rect l="l" t="t" r="r" b="b"/>
                <a:pathLst>
                  <a:path w="18347" h="20449" extrusionOk="0">
                    <a:moveTo>
                      <a:pt x="0" y="0"/>
                    </a:moveTo>
                    <a:lnTo>
                      <a:pt x="0" y="20448"/>
                    </a:lnTo>
                    <a:lnTo>
                      <a:pt x="18347" y="20448"/>
                    </a:lnTo>
                    <a:lnTo>
                      <a:pt x="183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6"/>
            <p:cNvGrpSpPr/>
            <p:nvPr/>
          </p:nvGrpSpPr>
          <p:grpSpPr>
            <a:xfrm>
              <a:off x="3424668" y="2011425"/>
              <a:ext cx="2294553" cy="2557401"/>
              <a:chOff x="3424668" y="2011425"/>
              <a:chExt cx="2294553" cy="2557401"/>
            </a:xfrm>
          </p:grpSpPr>
          <p:sp>
            <p:nvSpPr>
              <p:cNvPr id="623" name="Google Shape;623;p36"/>
              <p:cNvSpPr/>
              <p:nvPr/>
            </p:nvSpPr>
            <p:spPr>
              <a:xfrm>
                <a:off x="3424668" y="2011425"/>
                <a:ext cx="2294553" cy="2557401"/>
              </a:xfrm>
              <a:custGeom>
                <a:avLst/>
                <a:gdLst/>
                <a:ahLst/>
                <a:cxnLst/>
                <a:rect l="l" t="t" r="r" b="b"/>
                <a:pathLst>
                  <a:path w="20549" h="27721" extrusionOk="0">
                    <a:moveTo>
                      <a:pt x="1" y="1"/>
                    </a:moveTo>
                    <a:lnTo>
                      <a:pt x="1" y="27721"/>
                    </a:lnTo>
                    <a:lnTo>
                      <a:pt x="20549" y="27721"/>
                    </a:lnTo>
                    <a:lnTo>
                      <a:pt x="205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547608" y="2574645"/>
                <a:ext cx="2048784" cy="1886522"/>
              </a:xfrm>
              <a:custGeom>
                <a:avLst/>
                <a:gdLst/>
                <a:ahLst/>
                <a:cxnLst/>
                <a:rect l="l" t="t" r="r" b="b"/>
                <a:pathLst>
                  <a:path w="18348" h="20449" extrusionOk="0">
                    <a:moveTo>
                      <a:pt x="1" y="0"/>
                    </a:moveTo>
                    <a:lnTo>
                      <a:pt x="1" y="20448"/>
                    </a:lnTo>
                    <a:lnTo>
                      <a:pt x="18347" y="20448"/>
                    </a:lnTo>
                    <a:lnTo>
                      <a:pt x="183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36"/>
            <p:cNvGrpSpPr/>
            <p:nvPr/>
          </p:nvGrpSpPr>
          <p:grpSpPr>
            <a:xfrm>
              <a:off x="6110247" y="2011425"/>
              <a:ext cx="2294553" cy="2557401"/>
              <a:chOff x="6110247" y="2011425"/>
              <a:chExt cx="2294553" cy="2557401"/>
            </a:xfrm>
          </p:grpSpPr>
          <p:sp>
            <p:nvSpPr>
              <p:cNvPr id="626" name="Google Shape;626;p36"/>
              <p:cNvSpPr/>
              <p:nvPr/>
            </p:nvSpPr>
            <p:spPr>
              <a:xfrm>
                <a:off x="6110247" y="2011425"/>
                <a:ext cx="2294553" cy="2557401"/>
              </a:xfrm>
              <a:custGeom>
                <a:avLst/>
                <a:gdLst/>
                <a:ahLst/>
                <a:cxnLst/>
                <a:rect l="l" t="t" r="r" b="b"/>
                <a:pathLst>
                  <a:path w="20549" h="27721" extrusionOk="0">
                    <a:moveTo>
                      <a:pt x="0" y="1"/>
                    </a:moveTo>
                    <a:lnTo>
                      <a:pt x="0" y="27721"/>
                    </a:lnTo>
                    <a:lnTo>
                      <a:pt x="20548" y="27721"/>
                    </a:lnTo>
                    <a:lnTo>
                      <a:pt x="205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6233187" y="2574645"/>
                <a:ext cx="2048672" cy="1886522"/>
              </a:xfrm>
              <a:custGeom>
                <a:avLst/>
                <a:gdLst/>
                <a:ahLst/>
                <a:cxnLst/>
                <a:rect l="l" t="t" r="r" b="b"/>
                <a:pathLst>
                  <a:path w="18347" h="20449" extrusionOk="0">
                    <a:moveTo>
                      <a:pt x="0" y="0"/>
                    </a:moveTo>
                    <a:lnTo>
                      <a:pt x="0" y="20448"/>
                    </a:lnTo>
                    <a:lnTo>
                      <a:pt x="18347" y="20448"/>
                    </a:lnTo>
                    <a:lnTo>
                      <a:pt x="183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36"/>
            <p:cNvSpPr/>
            <p:nvPr/>
          </p:nvSpPr>
          <p:spPr>
            <a:xfrm>
              <a:off x="857350" y="2119525"/>
              <a:ext cx="182700" cy="18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3537200" y="2119525"/>
              <a:ext cx="182700" cy="18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6217050" y="2119525"/>
              <a:ext cx="182700" cy="18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36"/>
          <p:cNvSpPr txBox="1">
            <a:spLocks noGrp="1"/>
          </p:cNvSpPr>
          <p:nvPr>
            <p:ph type="title"/>
          </p:nvPr>
        </p:nvSpPr>
        <p:spPr>
          <a:xfrm>
            <a:off x="857350" y="3307810"/>
            <a:ext cx="1919375" cy="914940"/>
          </a:xfrm>
          <a:prstGeom prst="rect">
            <a:avLst/>
          </a:prstGeom>
        </p:spPr>
        <p:txBody>
          <a:bodyPr spcFirstLastPara="1" wrap="square" lIns="91425" tIns="91425" rIns="91425" bIns="91425" anchor="ctr" anchorCtr="0">
            <a:noAutofit/>
          </a:bodyPr>
          <a:lstStyle/>
          <a:p>
            <a:r>
              <a:rPr lang="en-US" dirty="0"/>
              <a:t>Benign Thyroid CONDITIONS </a:t>
            </a:r>
            <a:br>
              <a:rPr lang="en-US" dirty="0"/>
            </a:br>
            <a:endParaRPr dirty="0"/>
          </a:p>
        </p:txBody>
      </p:sp>
      <p:sp>
        <p:nvSpPr>
          <p:cNvPr id="634" name="Google Shape;634;p36"/>
          <p:cNvSpPr txBox="1">
            <a:spLocks noGrp="1"/>
          </p:cNvSpPr>
          <p:nvPr>
            <p:ph type="title" idx="2"/>
          </p:nvPr>
        </p:nvSpPr>
        <p:spPr>
          <a:xfrm>
            <a:off x="3693104" y="3438624"/>
            <a:ext cx="1780500" cy="35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Malignant Thyroid Nodules </a:t>
            </a:r>
            <a:endParaRPr dirty="0"/>
          </a:p>
        </p:txBody>
      </p:sp>
      <p:sp>
        <p:nvSpPr>
          <p:cNvPr id="640" name="Google Shape;640;p36"/>
          <p:cNvSpPr txBox="1">
            <a:spLocks noGrp="1"/>
          </p:cNvSpPr>
          <p:nvPr>
            <p:ph type="title" idx="4"/>
          </p:nvPr>
        </p:nvSpPr>
        <p:spPr>
          <a:xfrm>
            <a:off x="6385808" y="3420890"/>
            <a:ext cx="1780500" cy="35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Diagnosis AND Treatment </a:t>
            </a:r>
          </a:p>
        </p:txBody>
      </p:sp>
      <p:sp>
        <p:nvSpPr>
          <p:cNvPr id="631" name="Google Shape;631;p36"/>
          <p:cNvSpPr txBox="1">
            <a:spLocks noGrp="1"/>
          </p:cNvSpPr>
          <p:nvPr>
            <p:ph type="title" idx="6"/>
          </p:nvPr>
        </p:nvSpPr>
        <p:spPr>
          <a:xfrm>
            <a:off x="2587493" y="428562"/>
            <a:ext cx="3432600" cy="1144200"/>
          </a:xfrm>
          <a:prstGeom prst="rect">
            <a:avLst/>
          </a:prstGeom>
        </p:spPr>
        <p:txBody>
          <a:bodyPr spcFirstLastPara="1" wrap="square" lIns="90000" tIns="270000" rIns="91425" bIns="0" anchor="ctr" anchorCtr="0">
            <a:noAutofit/>
          </a:bodyPr>
          <a:lstStyle/>
          <a:p>
            <a:r>
              <a:rPr lang="en-US" b="0" dirty="0"/>
              <a:t>TABLE OF</a:t>
            </a:r>
            <a:r>
              <a:rPr lang="en-US" dirty="0"/>
              <a:t> CONTENTS</a:t>
            </a:r>
            <a:br>
              <a:rPr lang="en-US" dirty="0"/>
            </a:br>
            <a:endParaRPr dirty="0"/>
          </a:p>
        </p:txBody>
      </p:sp>
      <p:grpSp>
        <p:nvGrpSpPr>
          <p:cNvPr id="635" name="Google Shape;635;p36"/>
          <p:cNvGrpSpPr/>
          <p:nvPr/>
        </p:nvGrpSpPr>
        <p:grpSpPr>
          <a:xfrm>
            <a:off x="1636516" y="2645347"/>
            <a:ext cx="430748" cy="373902"/>
            <a:chOff x="-28462125" y="3199700"/>
            <a:chExt cx="298550" cy="259150"/>
          </a:xfrm>
        </p:grpSpPr>
        <p:sp>
          <p:nvSpPr>
            <p:cNvPr id="636" name="Google Shape;636;p36"/>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37" name="Google Shape;637;p36"/>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38" name="Google Shape;638;p36"/>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642" name="Google Shape;642;p36"/>
          <p:cNvGrpSpPr/>
          <p:nvPr/>
        </p:nvGrpSpPr>
        <p:grpSpPr>
          <a:xfrm>
            <a:off x="4407348" y="2581148"/>
            <a:ext cx="329191" cy="373889"/>
            <a:chOff x="-28069875" y="3175300"/>
            <a:chExt cx="260725" cy="296150"/>
          </a:xfrm>
        </p:grpSpPr>
        <p:sp>
          <p:nvSpPr>
            <p:cNvPr id="643" name="Google Shape;643;p36"/>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44" name="Google Shape;644;p36"/>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45" name="Google Shape;645;p36"/>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46" name="Google Shape;646;p36"/>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47" name="Google Shape;647;p36"/>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48" name="Google Shape;648;p36"/>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49" name="Google Shape;649;p36"/>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50" name="Google Shape;650;p36"/>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51" name="Google Shape;651;p36"/>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652" name="Google Shape;652;p36"/>
          <p:cNvGrpSpPr/>
          <p:nvPr/>
        </p:nvGrpSpPr>
        <p:grpSpPr>
          <a:xfrm>
            <a:off x="7054051" y="2596567"/>
            <a:ext cx="375939" cy="373889"/>
            <a:chOff x="-27351575" y="3175300"/>
            <a:chExt cx="297750" cy="296150"/>
          </a:xfrm>
        </p:grpSpPr>
        <p:sp>
          <p:nvSpPr>
            <p:cNvPr id="653" name="Google Shape;653;p36"/>
            <p:cNvSpPr/>
            <p:nvPr/>
          </p:nvSpPr>
          <p:spPr>
            <a:xfrm>
              <a:off x="-27351575" y="3175300"/>
              <a:ext cx="296975" cy="157550"/>
            </a:xfrm>
            <a:custGeom>
              <a:avLst/>
              <a:gdLst/>
              <a:ahLst/>
              <a:cxnLst/>
              <a:rect l="l" t="t" r="r" b="b"/>
              <a:pathLst>
                <a:path w="11879" h="6302" extrusionOk="0">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54" name="Google Shape;654;p36"/>
            <p:cNvSpPr/>
            <p:nvPr/>
          </p:nvSpPr>
          <p:spPr>
            <a:xfrm>
              <a:off x="-27123950" y="3332825"/>
              <a:ext cx="17350" cy="52000"/>
            </a:xfrm>
            <a:custGeom>
              <a:avLst/>
              <a:gdLst/>
              <a:ahLst/>
              <a:cxnLst/>
              <a:rect l="l" t="t" r="r" b="b"/>
              <a:pathLst>
                <a:path w="694" h="2080" extrusionOk="0">
                  <a:moveTo>
                    <a:pt x="1" y="0"/>
                  </a:moveTo>
                  <a:lnTo>
                    <a:pt x="1" y="1733"/>
                  </a:lnTo>
                  <a:cubicBezTo>
                    <a:pt x="1" y="1922"/>
                    <a:pt x="158" y="2079"/>
                    <a:pt x="347" y="2079"/>
                  </a:cubicBezTo>
                  <a:cubicBezTo>
                    <a:pt x="536" y="2079"/>
                    <a:pt x="694" y="1922"/>
                    <a:pt x="694" y="1733"/>
                  </a:cubicBezTo>
                  <a:lnTo>
                    <a:pt x="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55" name="Google Shape;655;p36"/>
            <p:cNvSpPr/>
            <p:nvPr/>
          </p:nvSpPr>
          <p:spPr>
            <a:xfrm>
              <a:off x="-27350775" y="3350150"/>
              <a:ext cx="296950" cy="121300"/>
            </a:xfrm>
            <a:custGeom>
              <a:avLst/>
              <a:gdLst/>
              <a:ahLst/>
              <a:cxnLst/>
              <a:rect l="l" t="t" r="r" b="b"/>
              <a:pathLst>
                <a:path w="11878" h="4852" extrusionOk="0">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656" name="Google Shape;656;p36"/>
            <p:cNvSpPr/>
            <p:nvPr/>
          </p:nvSpPr>
          <p:spPr>
            <a:xfrm>
              <a:off x="-27299575" y="3332825"/>
              <a:ext cx="18125" cy="52000"/>
            </a:xfrm>
            <a:custGeom>
              <a:avLst/>
              <a:gdLst/>
              <a:ahLst/>
              <a:cxnLst/>
              <a:rect l="l" t="t" r="r" b="b"/>
              <a:pathLst>
                <a:path w="725" h="2080" extrusionOk="0">
                  <a:moveTo>
                    <a:pt x="0" y="0"/>
                  </a:moveTo>
                  <a:lnTo>
                    <a:pt x="0" y="1733"/>
                  </a:lnTo>
                  <a:cubicBezTo>
                    <a:pt x="0" y="1922"/>
                    <a:pt x="158" y="2079"/>
                    <a:pt x="378" y="2079"/>
                  </a:cubicBezTo>
                  <a:cubicBezTo>
                    <a:pt x="567" y="2079"/>
                    <a:pt x="725" y="1922"/>
                    <a:pt x="725" y="1733"/>
                  </a:cubicBezTo>
                  <a:lnTo>
                    <a:pt x="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Tree>
    <p:extLst>
      <p:ext uri="{BB962C8B-B14F-4D97-AF65-F5344CB8AC3E}">
        <p14:creationId xmlns:p14="http://schemas.microsoft.com/office/powerpoint/2010/main" val="33657354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مجلس إدارة أيون">
  <a:themeElements>
    <a:clrScheme name="مجلس إدارة أيون">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مجلس إدارة 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جلس إدارة 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TotalTime>
  <Words>4370</Words>
  <Application>Microsoft Office PowerPoint</Application>
  <PresentationFormat>On-screen Show (16:9)</PresentationFormat>
  <Paragraphs>487</Paragraphs>
  <Slides>42</Slides>
  <Notes>19</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Slidesgo Final Pages</vt:lpstr>
      <vt:lpstr>مجلس إدارة أيون</vt:lpstr>
      <vt:lpstr>SOLITARY  THYROID NODULES </vt:lpstr>
      <vt:lpstr>GROSS ANATOMY</vt:lpstr>
      <vt:lpstr>Vasculature and innervation </vt:lpstr>
      <vt:lpstr>The normal thyroid gland weighs 20–25 g. The functioning unit is the lobule supplied by a single arteriole and consists of 24-40 follicles lined with cuboidal epithelium(follicular cell). The follicle contains colloid in which thyroglobulin is stored . </vt:lpstr>
      <vt:lpstr> </vt:lpstr>
      <vt:lpstr>Solitary Thyroid Nodules </vt:lpstr>
      <vt:lpstr>Benign thyroid nodules (∼ 95% of cases)  - Thyroid adenomas - Follicular adenoma (most common) - Hürthle cell adenoma - Toxic adenoma - Thyroid cysts -  Dominant nodules of multinodular goiters - Hashimoto thyroiditis  Malignant thyroid nodules (∼ 5% of cases) *Types - Thyroid carcinoma - Thyroid lymphoma - Metastatic cancer from breast/renal carcinoma (rare)</vt:lpstr>
      <vt:lpstr>Red flags for thyroid cancer </vt:lpstr>
      <vt:lpstr>Benign Thyroid CONDITIONS  </vt:lpstr>
      <vt:lpstr>SIMPLE GOITER </vt:lpstr>
      <vt:lpstr>Hashimoto Thyroiditis </vt:lpstr>
      <vt:lpstr>Clinical features</vt:lpstr>
      <vt:lpstr> </vt:lpstr>
      <vt:lpstr>SIMPLE GOITER</vt:lpstr>
      <vt:lpstr>Diffuse hyperplastic goiter </vt:lpstr>
      <vt:lpstr>NODULAR GOITER</vt:lpstr>
      <vt:lpstr> </vt:lpstr>
      <vt:lpstr>FOLLICULAR ADENOMA </vt:lpstr>
      <vt:lpstr>FOLLICULAR ADENOMA </vt:lpstr>
      <vt:lpstr>Diagnostics  </vt:lpstr>
      <vt:lpstr>Thyroid follicular adenoma</vt:lpstr>
      <vt:lpstr>TOXIC ADENOMA </vt:lpstr>
      <vt:lpstr>THYROID CYST</vt:lpstr>
      <vt:lpstr>PowerPoint Presentation</vt:lpstr>
      <vt:lpstr>PowerPoint Presentation</vt:lpstr>
      <vt:lpstr>MEDULLARY</vt:lpstr>
      <vt:lpstr>Papillary thyroid carcinoma</vt:lpstr>
      <vt:lpstr>Follicular thyroid carcinoma</vt:lpstr>
      <vt:lpstr>Medullary carcinoma</vt:lpstr>
      <vt:lpstr>Anaplastic thyroid carcinoma</vt:lpstr>
      <vt:lpstr>lymphoma</vt:lpstr>
      <vt:lpstr> </vt:lpstr>
      <vt:lpstr>Initial evaluation </vt:lpstr>
      <vt:lpstr>Cont…</vt:lpstr>
      <vt:lpstr>Additional studies after confirmed diagnosis</vt:lpstr>
      <vt:lpstr>CT, MRI, and PET have no role in routine assessment of thyroid swellings and used  to assess the extent of retrosternal masses  </vt:lpstr>
      <vt:lpstr>DIAGNOSTIC AND TREATMENT APPROCH OF THYROID CYST </vt:lpstr>
      <vt:lpstr>General principles</vt:lpstr>
      <vt:lpstr>Surgery</vt:lpstr>
      <vt:lpstr>Surgery</vt:lpstr>
      <vt:lpstr>Adjuvant therapy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SOLITARY  THYROID NODULES</dc:title>
  <dc:creator>Mahmoud Qandeel</dc:creator>
  <cp:lastModifiedBy>962799512960</cp:lastModifiedBy>
  <cp:revision>26</cp:revision>
  <dcterms:modified xsi:type="dcterms:W3CDTF">2021-11-17T08:54:18Z</dcterms:modified>
</cp:coreProperties>
</file>