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2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8" r:id="rId19"/>
    <p:sldId id="296" r:id="rId20"/>
    <p:sldId id="297" r:id="rId21"/>
    <p:sldId id="262" r:id="rId22"/>
    <p:sldId id="264" r:id="rId23"/>
    <p:sldId id="265" r:id="rId24"/>
    <p:sldId id="266" r:id="rId25"/>
    <p:sldId id="268" r:id="rId26"/>
    <p:sldId id="270" r:id="rId27"/>
    <p:sldId id="271" r:id="rId28"/>
    <p:sldId id="273" r:id="rId29"/>
    <p:sldId id="275" r:id="rId30"/>
    <p:sldId id="279" r:id="rId31"/>
    <p:sldId id="281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87" autoAdjust="0"/>
    <p:restoredTop sz="94660"/>
  </p:normalViewPr>
  <p:slideViewPr>
    <p:cSldViewPr>
      <p:cViewPr varScale="1">
        <p:scale>
          <a:sx n="100" d="100"/>
          <a:sy n="100" d="100"/>
        </p:scale>
        <p:origin x="122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B784-BC37-45D0-AB75-CB94B31AF4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7AAE-3E70-4C2B-A819-BCBEE4AF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radiology.org/tropical_deseases/tmcr/chapter3/imaging4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pericyst of an enlarging cyst may communicate with an adjacent bronchiole and, when the patient coughs or strains, air may be forced between the pericyst and endocyst, producing a radiolucent air shadow in the form of a crescent or meniscus. This "sign of detachment" or "air meniscus sign" heralds the impending rupture of the cyst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3.39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3.90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This sign is highly reliable though not pathognomonic for a hydatid cyst. It may be mimicked occasionally by 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intracavitary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fungus ball or blood clot, usually in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bronchiectatic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tuberculous cavity.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12D0-9A69-4557-9FFA-1C81BF40BE3C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38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its resemblance to a water plant found floating upon the Amazon and other South American rivers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12D0-9A69-4557-9FFA-1C81BF40BE3C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328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97" y="1455504"/>
            <a:ext cx="8712968" cy="1470025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 Rounded MT Bold" pitchFamily="34" charset="0"/>
                <a:cs typeface="Calibri Light" pitchFamily="34" charset="0"/>
              </a:rPr>
              <a:t>Hydatid lung</a:t>
            </a:r>
            <a:br>
              <a:rPr lang="en-US" sz="6600" dirty="0">
                <a:latin typeface="Arial Rounded MT Bold" pitchFamily="34" charset="0"/>
                <a:cs typeface="Calibri Light" pitchFamily="34" charset="0"/>
              </a:rPr>
            </a:br>
            <a:r>
              <a:rPr lang="en-US" sz="4800" dirty="0">
                <a:latin typeface="Arial Rounded MT Bold" pitchFamily="34" charset="0"/>
                <a:cs typeface="Calibri Light" pitchFamily="34" charset="0"/>
              </a:rPr>
              <a:t>(Pulmonary Echinococcosis) </a:t>
            </a:r>
            <a:endParaRPr lang="ar-SA" sz="6600" dirty="0">
              <a:latin typeface="Arial Rounded MT Bold" pitchFamily="34" charset="0"/>
              <a:cs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642" y="3284984"/>
            <a:ext cx="8496944" cy="2592288"/>
          </a:xfrm>
        </p:spPr>
        <p:txBody>
          <a:bodyPr>
            <a:norm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Zoonotic </a:t>
            </a:r>
            <a:r>
              <a:rPr lang="en-US" sz="2800" dirty="0">
                <a:solidFill>
                  <a:srgbClr val="FF0000"/>
                </a:solidFill>
              </a:rPr>
              <a:t>parasitic disease </a:t>
            </a:r>
            <a:r>
              <a:rPr lang="en-US" sz="2800" dirty="0" smtClean="0">
                <a:solidFill>
                  <a:srgbClr val="FF0000"/>
                </a:solidFill>
              </a:rPr>
              <a:t>that affect the lung </a:t>
            </a:r>
            <a:r>
              <a:rPr lang="en-US" sz="2800" u="sng" dirty="0" smtClean="0">
                <a:solidFill>
                  <a:srgbClr val="FF0000"/>
                </a:solidFill>
              </a:rPr>
              <a:t>second only to</a:t>
            </a:r>
            <a:r>
              <a:rPr lang="en-US" sz="2800" dirty="0" smtClean="0">
                <a:solidFill>
                  <a:srgbClr val="FF0000"/>
                </a:solidFill>
              </a:rPr>
              <a:t> the liver ..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Almost </a:t>
            </a:r>
            <a:r>
              <a:rPr lang="en-US" sz="2800" dirty="0">
                <a:solidFill>
                  <a:srgbClr val="FF0000"/>
                </a:solidFill>
              </a:rPr>
              <a:t>worldwide </a:t>
            </a:r>
            <a:r>
              <a:rPr lang="en-US" sz="2800" dirty="0" smtClean="0">
                <a:solidFill>
                  <a:srgbClr val="FF0000"/>
                </a:solidFill>
              </a:rPr>
              <a:t>distribution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Endemic </a:t>
            </a:r>
            <a:r>
              <a:rPr lang="en-US" sz="2800" dirty="0">
                <a:solidFill>
                  <a:srgbClr val="FF0000"/>
                </a:solidFill>
              </a:rPr>
              <a:t>in sheep raising </a:t>
            </a:r>
            <a:r>
              <a:rPr lang="en-US" sz="2800" dirty="0" smtClean="0">
                <a:solidFill>
                  <a:srgbClr val="FF0000"/>
                </a:solidFill>
              </a:rPr>
              <a:t>areas</a:t>
            </a:r>
          </a:p>
        </p:txBody>
      </p:sp>
      <p:sp>
        <p:nvSpPr>
          <p:cNvPr id="4" name="Google Shape;444;p40"/>
          <p:cNvSpPr/>
          <p:nvPr/>
        </p:nvSpPr>
        <p:spPr>
          <a:xfrm>
            <a:off x="7768029" y="861858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rgbClr val="2B3547"/>
          </a:solidFill>
          <a:ln>
            <a:solidFill>
              <a:srgbClr val="2B3547"/>
            </a:solidFill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7;p21"/>
          <p:cNvSpPr/>
          <p:nvPr/>
        </p:nvSpPr>
        <p:spPr>
          <a:xfrm>
            <a:off x="7629671" y="634298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</a:endParaRPr>
          </a:p>
        </p:txBody>
      </p:sp>
      <p:sp>
        <p:nvSpPr>
          <p:cNvPr id="6" name="Google Shape;237;p21"/>
          <p:cNvSpPr/>
          <p:nvPr/>
        </p:nvSpPr>
        <p:spPr>
          <a:xfrm>
            <a:off x="7611606" y="1228022"/>
            <a:ext cx="287958" cy="20713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276" y="4725144"/>
            <a:ext cx="270576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342900" indent="-342900" algn="l" rtl="0">
              <a:buFont typeface="Wingdings" pitchFamily="2" charset="2"/>
              <a:buChar char="!"/>
            </a:pPr>
            <a:r>
              <a:rPr lang="en-US" sz="2400" dirty="0" smtClean="0"/>
              <a:t> </a:t>
            </a:r>
            <a:r>
              <a:rPr lang="en-US" sz="2400" b="1" dirty="0" smtClean="0"/>
              <a:t>Presented by : </a:t>
            </a:r>
          </a:p>
          <a:p>
            <a:pPr algn="l" rtl="0"/>
            <a:r>
              <a:rPr lang="en-US" sz="2400" dirty="0" smtClean="0"/>
              <a:t>- Mohammad Rabai </a:t>
            </a:r>
          </a:p>
          <a:p>
            <a:pPr algn="l" rtl="0"/>
            <a:r>
              <a:rPr lang="en-US" sz="2400" dirty="0" smtClean="0"/>
              <a:t>- Sahem Otoom </a:t>
            </a:r>
          </a:p>
          <a:p>
            <a:pPr algn="l" rtl="0"/>
            <a:r>
              <a:rPr lang="en-US" sz="2400" dirty="0" smtClean="0"/>
              <a:t>- Anas Khamaiseh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2528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655451"/>
            <a:ext cx="3096344" cy="172661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err="1" smtClean="0"/>
              <a:t>Echinoccocal</a:t>
            </a:r>
            <a:r>
              <a:rPr lang="en-US" dirty="0" smtClean="0"/>
              <a:t> </a:t>
            </a:r>
            <a:r>
              <a:rPr lang="en-US" dirty="0"/>
              <a:t>cyst </a:t>
            </a:r>
            <a:r>
              <a:rPr lang="en-US" dirty="0" smtClean="0"/>
              <a:t>with </a:t>
            </a:r>
          </a:p>
          <a:p>
            <a:pPr algn="l">
              <a:buNone/>
            </a:pPr>
            <a:r>
              <a:rPr lang="en-US" dirty="0" smtClean="0"/>
              <a:t>2 </a:t>
            </a:r>
            <a:r>
              <a:rPr lang="en-US" dirty="0"/>
              <a:t>daughter cysts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1480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b="1" dirty="0"/>
              <a:t>Complicated hydatid cyst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333333"/>
                </a:solidFill>
                <a:latin typeface="Verdana"/>
              </a:rPr>
              <a:t>Hydatid cysts can erode a bronchus with the introduction of air between the pericyst and the endocyst appearing as a radiolucent rim around the cyst on an X-ray known as the </a:t>
            </a:r>
            <a:r>
              <a:rPr lang="en-US" b="1" u="sng" dirty="0">
                <a:solidFill>
                  <a:schemeClr val="accent1"/>
                </a:solidFill>
                <a:latin typeface="Verdana"/>
              </a:rPr>
              <a:t>“crescent sign”</a:t>
            </a:r>
            <a:r>
              <a:rPr lang="en-US" sz="2800" dirty="0" smtClean="0">
                <a:solidFill>
                  <a:srgbClr val="333333"/>
                </a:solidFill>
                <a:latin typeface="Verdana"/>
              </a:rPr>
              <a:t>.</a:t>
            </a:r>
            <a:endParaRPr lang="en-US" dirty="0" smtClean="0">
              <a:solidFill>
                <a:srgbClr val="333333"/>
              </a:solidFill>
              <a:latin typeface="Verdana"/>
            </a:endParaRPr>
          </a:p>
          <a:p>
            <a:pPr marL="0" indent="0" algn="l">
              <a:buNone/>
            </a:pPr>
            <a:endParaRPr lang="en-US" dirty="0">
              <a:solidFill>
                <a:srgbClr val="333333"/>
              </a:solidFill>
              <a:latin typeface="Verdana"/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333333"/>
                </a:solidFill>
                <a:latin typeface="Verdana"/>
              </a:rPr>
              <a:t>* </a:t>
            </a:r>
            <a:r>
              <a:rPr lang="en-US" sz="1800" dirty="0">
                <a:solidFill>
                  <a:srgbClr val="333333"/>
                </a:solidFill>
                <a:latin typeface="Verdana"/>
              </a:rPr>
              <a:t>However, this sign is </a:t>
            </a:r>
            <a:r>
              <a:rPr lang="en-US" sz="1800" b="1" dirty="0">
                <a:solidFill>
                  <a:srgbClr val="FF0000"/>
                </a:solidFill>
                <a:latin typeface="Verdana"/>
              </a:rPr>
              <a:t>not</a:t>
            </a:r>
            <a:r>
              <a:rPr lang="en-US" sz="1800" dirty="0">
                <a:solidFill>
                  <a:srgbClr val="333333"/>
                </a:solidFill>
                <a:latin typeface="Verdana"/>
              </a:rPr>
              <a:t> specific for hydatid cysts</a:t>
            </a:r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val="13904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98114" y="2078851"/>
            <a:ext cx="2222004" cy="3394472"/>
          </a:xfrm>
        </p:spPr>
        <p:txBody>
          <a:bodyPr>
            <a:normAutofit/>
          </a:bodyPr>
          <a:lstStyle/>
          <a:p>
            <a:pPr algn="l" rtl="0"/>
            <a:r>
              <a:rPr lang="en-US" sz="1800" b="1" dirty="0"/>
              <a:t>Air</a:t>
            </a:r>
            <a:r>
              <a:rPr lang="en-US" b="1" dirty="0"/>
              <a:t> </a:t>
            </a:r>
            <a:r>
              <a:rPr lang="en-US" sz="1800" b="1" dirty="0"/>
              <a:t>crescent sign: Chest X-ray showing well defined round radio-opacity in right lower zone with presence of a radiolucent rim at its superior aspect (arrow</a:t>
            </a:r>
            <a:r>
              <a:rPr lang="en-US" sz="1800" dirty="0"/>
              <a:t>).</a:t>
            </a:r>
            <a:endParaRPr lang="ar-JO" sz="1800" dirty="0"/>
          </a:p>
        </p:txBody>
      </p:sp>
      <p:pic>
        <p:nvPicPr>
          <p:cNvPr id="5122" name="Picture 2" descr="C:\Users\MCC\Desktop\WJR-8-581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0" y="1052736"/>
            <a:ext cx="4473505" cy="48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2406"/>
            <a:ext cx="8964488" cy="3957860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600" b="1" dirty="0">
                <a:ea typeface="MS PGothic" panose="020B0600070205080204" charset="-128"/>
              </a:rPr>
              <a:t>Ultrasonography</a:t>
            </a:r>
            <a:r>
              <a:rPr lang="en-US" altLang="en-US" dirty="0">
                <a:ea typeface="MS PGothic" panose="020B0600070205080204" charset="-128"/>
              </a:rPr>
              <a:t> </a:t>
            </a:r>
            <a:r>
              <a:rPr lang="en-US" altLang="en-US" sz="2400" dirty="0">
                <a:ea typeface="MS PGothic" panose="020B0600070205080204" charset="-128"/>
              </a:rPr>
              <a:t>is a reliable method for the diagnosis of </a:t>
            </a:r>
            <a:r>
              <a:rPr lang="en-US" altLang="en-US" sz="2400" b="1" dirty="0">
                <a:solidFill>
                  <a:srgbClr val="FF0000"/>
                </a:solidFill>
                <a:ea typeface="MS PGothic" panose="020B0600070205080204" charset="-128"/>
              </a:rPr>
              <a:t>liver</a:t>
            </a:r>
            <a:r>
              <a:rPr lang="en-US" altLang="en-US" sz="2400" dirty="0">
                <a:solidFill>
                  <a:srgbClr val="FF0000"/>
                </a:solidFill>
                <a:ea typeface="MS PGothic" panose="020B0600070205080204" charset="-128"/>
              </a:rPr>
              <a:t> </a:t>
            </a:r>
            <a:r>
              <a:rPr lang="en-US" altLang="en-US" sz="2400" dirty="0">
                <a:ea typeface="MS PGothic" panose="020B0600070205080204" charset="-128"/>
              </a:rPr>
              <a:t>cysts </a:t>
            </a:r>
            <a:endParaRPr lang="en-US" altLang="en-US" sz="2400" dirty="0" smtClean="0">
              <a:ea typeface="MS PGothic" panose="020B0600070205080204" charset="-128"/>
            </a:endParaRPr>
          </a:p>
          <a:p>
            <a:pPr algn="l" rtl="0"/>
            <a:endParaRPr lang="en-US" altLang="en-US" sz="2400" dirty="0">
              <a:ea typeface="MS PGothic" panose="020B0600070205080204" charset="-128"/>
            </a:endParaRPr>
          </a:p>
          <a:p>
            <a:pPr algn="l" rtl="0"/>
            <a:r>
              <a:rPr lang="en-US" altLang="en-US" sz="2800" dirty="0">
                <a:ea typeface="MS PGothic" panose="020B0600070205080204" charset="-128"/>
              </a:rPr>
              <a:t>High sensitivity (90-95%)</a:t>
            </a:r>
          </a:p>
          <a:p>
            <a:pPr algn="l" rtl="0"/>
            <a:r>
              <a:rPr lang="en-US" sz="2800" dirty="0"/>
              <a:t>Solitary Cyst </a:t>
            </a:r>
          </a:p>
          <a:p>
            <a:pPr algn="l" rtl="0"/>
            <a:r>
              <a:rPr lang="en-US" sz="2800" dirty="0"/>
              <a:t> Multiple cysts </a:t>
            </a:r>
          </a:p>
          <a:p>
            <a:pPr algn="l" rtl="0"/>
            <a:r>
              <a:rPr lang="en-US" sz="2800" dirty="0"/>
              <a:t>Daughter cysts </a:t>
            </a:r>
          </a:p>
        </p:txBody>
      </p:sp>
    </p:spTree>
    <p:extLst>
      <p:ext uri="{BB962C8B-B14F-4D97-AF65-F5344CB8AC3E}">
        <p14:creationId xmlns:p14="http://schemas.microsoft.com/office/powerpoint/2010/main" val="18781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280035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cyst 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05" y="2447825"/>
            <a:ext cx="4276682" cy="32635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08820" y="1281931"/>
            <a:ext cx="340651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latin typeface="+mj-lt"/>
              </a:rPr>
              <a:t>Daughter cysts </a:t>
            </a:r>
          </a:p>
        </p:txBody>
      </p:sp>
      <p:pic>
        <p:nvPicPr>
          <p:cNvPr id="5" name="Content Placeholder 5" descr="hg.jpg"/>
          <p:cNvPicPr>
            <a:picLocks noChangeAspect="1"/>
          </p:cNvPicPr>
          <p:nvPr/>
        </p:nvPicPr>
        <p:blipFill>
          <a:blip r:embed="rId4"/>
          <a:srcRect l="29626" t="23676" r="31268" b="25815"/>
          <a:stretch>
            <a:fillRect/>
          </a:stretch>
        </p:blipFill>
        <p:spPr>
          <a:xfrm>
            <a:off x="4339087" y="2447825"/>
            <a:ext cx="475821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7"/>
            <a:ext cx="7957512" cy="5112568"/>
          </a:xfrm>
        </p:spPr>
        <p:txBody>
          <a:bodyPr>
            <a:noAutofit/>
          </a:bodyPr>
          <a:lstStyle/>
          <a:p>
            <a:pPr algn="l" rtl="0"/>
            <a:r>
              <a:rPr lang="en-US" sz="5400" b="1" dirty="0"/>
              <a:t>CT scan </a:t>
            </a:r>
          </a:p>
          <a:p>
            <a:pPr algn="l" rtl="0"/>
            <a:r>
              <a:rPr lang="en-US" sz="2800" dirty="0"/>
              <a:t>Has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sensitivity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of imaging of the cyst (98%). </a:t>
            </a:r>
          </a:p>
          <a:p>
            <a:pPr algn="l" rtl="0"/>
            <a:r>
              <a:rPr lang="en-US" sz="2800" dirty="0"/>
              <a:t>It is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method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to detect the number, size, and location, of the cysts. </a:t>
            </a:r>
          </a:p>
          <a:p>
            <a:pPr algn="l" rtl="0"/>
            <a:r>
              <a:rPr lang="en-US" sz="2800" dirty="0"/>
              <a:t>It may provide clue to presence of complications such as </a:t>
            </a:r>
            <a:r>
              <a:rPr lang="en-US" sz="2800" dirty="0" smtClean="0"/>
              <a:t>infection , </a:t>
            </a:r>
            <a:r>
              <a:rPr lang="en-US" sz="2800" dirty="0"/>
              <a:t>.</a:t>
            </a:r>
            <a:r>
              <a:rPr lang="en-US" sz="2800" dirty="0" smtClean="0"/>
              <a:t>. </a:t>
            </a:r>
            <a:endParaRPr lang="en-US" sz="2800" dirty="0"/>
          </a:p>
          <a:p>
            <a:pPr algn="l" rtl="0"/>
            <a:r>
              <a:rPr lang="en-US" sz="2800" dirty="0"/>
              <a:t>Provide adequate anatomic information for planning surgical therapy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3399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1" y="2293548"/>
            <a:ext cx="8183232" cy="297339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700" dirty="0"/>
              <a:t>- </a:t>
            </a:r>
            <a:r>
              <a:rPr lang="en-US" sz="3600" u="sng" dirty="0">
                <a:solidFill>
                  <a:srgbClr val="0070C0"/>
                </a:solidFill>
              </a:rPr>
              <a:t>“</a:t>
            </a:r>
            <a:r>
              <a:rPr lang="en-US" sz="3600" b="1" u="sng" dirty="0" smtClean="0">
                <a:solidFill>
                  <a:srgbClr val="0070C0"/>
                </a:solidFill>
              </a:rPr>
              <a:t>water-lily”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2700" dirty="0" smtClean="0"/>
              <a:t>sign is </a:t>
            </a:r>
            <a:r>
              <a:rPr lang="en-US" sz="2700" dirty="0"/>
              <a:t>seen in </a:t>
            </a:r>
            <a:r>
              <a:rPr lang="en-US" sz="2700" b="1" dirty="0"/>
              <a:t>hydatid infections when </a:t>
            </a:r>
            <a:r>
              <a:rPr lang="en-US" sz="2700" b="1" dirty="0" smtClean="0"/>
              <a:t>there </a:t>
            </a:r>
            <a:r>
              <a:rPr lang="en-US" sz="2700" b="1" dirty="0"/>
              <a:t>is detachment of the endocyst membrane</a:t>
            </a:r>
            <a:r>
              <a:rPr lang="en-US" sz="2700" dirty="0"/>
              <a:t> which results in floating membranes within the pericyst that mimic the appearance of a water lily</a:t>
            </a:r>
            <a:endParaRPr lang="ar-JO" sz="2700" dirty="0"/>
          </a:p>
        </p:txBody>
      </p:sp>
    </p:spTree>
    <p:extLst>
      <p:ext uri="{BB962C8B-B14F-4D97-AF65-F5344CB8AC3E}">
        <p14:creationId xmlns:p14="http://schemas.microsoft.com/office/powerpoint/2010/main" val="31274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k Lotus Water Lily Door Sign | Zazzl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8" y="0"/>
            <a:ext cx="5280521" cy="27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77" y="2204864"/>
            <a:ext cx="606831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datid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8"/>
            <a:ext cx="9144000" cy="68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8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20980" cy="4070192"/>
          </a:xfrm>
        </p:spPr>
        <p:txBody>
          <a:bodyPr>
            <a:noAutofit/>
          </a:bodyPr>
          <a:lstStyle/>
          <a:p>
            <a:pPr marL="457200" lvl="1" indent="0" algn="l" rtl="0">
              <a:buNone/>
            </a:pPr>
            <a:r>
              <a:rPr lang="en-US" altLang="en-US" b="1" u="sng" dirty="0"/>
              <a:t>serological test (</a:t>
            </a:r>
            <a:r>
              <a:rPr lang="en-US" altLang="en-US" b="1" u="sng" dirty="0" err="1"/>
              <a:t>hydatid</a:t>
            </a:r>
            <a:r>
              <a:rPr lang="en-US" altLang="en-US" b="1" u="sng" dirty="0"/>
              <a:t> serology)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/>
              <a:t>enzyme linked </a:t>
            </a:r>
            <a:r>
              <a:rPr lang="en-US" sz="2800" dirty="0" err="1"/>
              <a:t>immunosorbent</a:t>
            </a:r>
            <a:r>
              <a:rPr lang="en-US" sz="2800" dirty="0"/>
              <a:t> assay (</a:t>
            </a:r>
            <a:r>
              <a:rPr lang="en-US" altLang="en-US" sz="2800" dirty="0">
                <a:solidFill>
                  <a:srgbClr val="C00000"/>
                </a:solidFill>
              </a:rPr>
              <a:t>ELISA</a:t>
            </a:r>
            <a:r>
              <a:rPr lang="en-US" altLang="en-US" sz="2800" dirty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/>
              <a:t>indirect </a:t>
            </a:r>
            <a:r>
              <a:rPr lang="en-US" sz="2800" dirty="0" err="1"/>
              <a:t>hemagglutination</a:t>
            </a:r>
            <a:r>
              <a:rPr lang="en-US" sz="2800" dirty="0"/>
              <a:t> (</a:t>
            </a:r>
            <a:r>
              <a:rPr lang="en-US" altLang="en-US" sz="2800" dirty="0">
                <a:solidFill>
                  <a:srgbClr val="C00000"/>
                </a:solidFill>
              </a:rPr>
              <a:t>IHA</a:t>
            </a:r>
            <a:r>
              <a:rPr lang="en-US" altLang="en-US" sz="2800" dirty="0"/>
              <a:t>) test</a:t>
            </a:r>
          </a:p>
          <a:p>
            <a:pPr marL="0" indent="0" algn="l">
              <a:buNone/>
            </a:pPr>
            <a:endParaRPr lang="en-US" altLang="en-US" sz="2800" dirty="0"/>
          </a:p>
          <a:p>
            <a:pPr marL="0" indent="0" algn="l">
              <a:buNone/>
            </a:pPr>
            <a:r>
              <a:rPr lang="en-US" altLang="en-US" sz="2800" dirty="0"/>
              <a:t>- </a:t>
            </a:r>
            <a:r>
              <a:rPr lang="en-US" sz="2800" dirty="0"/>
              <a:t>Serology is useful for primary diagnosis and for follow-up after treatment .</a:t>
            </a:r>
          </a:p>
          <a:p>
            <a:pPr algn="l">
              <a:buFont typeface="Wingdings 3" panose="05040102010807070707" pitchFamily="18" charset="2"/>
              <a:buNone/>
            </a:pPr>
            <a:r>
              <a:rPr lang="en-US" altLang="en-US" sz="2800" dirty="0"/>
              <a:t>-   </a:t>
            </a:r>
            <a:r>
              <a:rPr lang="en-IN" altLang="en-US" sz="2800" dirty="0"/>
              <a:t>80-95% sensitivity for liver </a:t>
            </a:r>
            <a:r>
              <a:rPr lang="en-IN" altLang="en-US" sz="2800" dirty="0" err="1"/>
              <a:t>hydatid</a:t>
            </a:r>
            <a:r>
              <a:rPr lang="en-IN" altLang="en-US" sz="2800" dirty="0"/>
              <a:t>.</a:t>
            </a:r>
          </a:p>
          <a:p>
            <a:pPr algn="l" rtl="0">
              <a:buFontTx/>
              <a:buChar char="-"/>
            </a:pPr>
            <a:r>
              <a:rPr lang="en-US" altLang="en-US" sz="2800" dirty="0"/>
              <a:t>IHA test is  the initial screening tests of choice </a:t>
            </a:r>
            <a:r>
              <a:rPr lang="en-IN" altLang="en-US" sz="2800" dirty="0"/>
              <a:t>.</a:t>
            </a:r>
          </a:p>
          <a:p>
            <a:pPr algn="l" rtl="0"/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7602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cs typeface="Calibri Light" pitchFamily="34" charset="0"/>
              </a:rPr>
              <a:t>Echinococcus</a:t>
            </a:r>
            <a:r>
              <a:rPr lang="en-US" b="1" dirty="0">
                <a:cs typeface="Calibri Light" pitchFamily="34" charset="0"/>
              </a:rPr>
              <a:t> </a:t>
            </a:r>
            <a:r>
              <a:rPr lang="en-US" b="1" dirty="0" smtClean="0">
                <a:cs typeface="Calibri Light" pitchFamily="34" charset="0"/>
              </a:rPr>
              <a:t>( dog tapeworm )</a:t>
            </a:r>
            <a:endParaRPr lang="ar-SA" b="1" dirty="0">
              <a:cs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781128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 The two main types of </a:t>
            </a:r>
            <a:r>
              <a:rPr lang="en-US" dirty="0" smtClean="0"/>
              <a:t>Echinococcus are :</a:t>
            </a:r>
          </a:p>
          <a:p>
            <a:pPr marL="0" indent="0" algn="l" rtl="0">
              <a:buNone/>
            </a:pPr>
            <a:r>
              <a:rPr lang="en-US" sz="4000" b="1" dirty="0" smtClean="0">
                <a:sym typeface="Wingdings"/>
              </a:rPr>
              <a:t> </a:t>
            </a:r>
            <a:r>
              <a:rPr lang="en-US" sz="2400" b="1" dirty="0" smtClean="0">
                <a:sym typeface="Wingdings"/>
              </a:rPr>
              <a:t>Echinococcus </a:t>
            </a:r>
            <a:r>
              <a:rPr lang="en-US" sz="2400" b="1" dirty="0" smtClean="0">
                <a:solidFill>
                  <a:srgbClr val="00B0F0"/>
                </a:solidFill>
                <a:sym typeface="Wingdings"/>
              </a:rPr>
              <a:t>granulosus</a:t>
            </a:r>
            <a:r>
              <a:rPr lang="en-US" sz="2400" b="1" dirty="0" smtClean="0">
                <a:sym typeface="Wingdings"/>
              </a:rPr>
              <a:t> : most common site  in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liver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u="sng" dirty="0" smtClean="0">
                <a:solidFill>
                  <a:srgbClr val="7030A0"/>
                </a:solidFill>
                <a:sym typeface="Wingdings"/>
              </a:rPr>
              <a:t>cystic</a:t>
            </a:r>
            <a:r>
              <a:rPr lang="en-US" sz="2400" b="1" dirty="0" smtClean="0">
                <a:solidFill>
                  <a:srgbClr val="7030A0"/>
                </a:solidFill>
                <a:sym typeface="Wingdings"/>
              </a:rPr>
              <a:t> echinococcoses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sym typeface="Wingdings"/>
              </a:rPr>
              <a:t>The most common cause of hydatid lung </a:t>
            </a:r>
          </a:p>
          <a:p>
            <a:pPr marL="0" indent="0" algn="l" rtl="0">
              <a:buNone/>
            </a:pPr>
            <a:r>
              <a:rPr lang="en-US" sz="4000" b="1" dirty="0" smtClean="0">
                <a:sym typeface="Wingdings"/>
              </a:rPr>
              <a:t></a:t>
            </a:r>
            <a:r>
              <a:rPr lang="en-US" sz="2400" b="1" dirty="0" smtClean="0">
                <a:sym typeface="Wingdings"/>
              </a:rPr>
              <a:t>Echinococcus </a:t>
            </a:r>
            <a:r>
              <a:rPr lang="en-US" sz="2400" b="1" dirty="0" err="1" smtClean="0">
                <a:solidFill>
                  <a:srgbClr val="00B0F0"/>
                </a:solidFill>
                <a:sym typeface="Wingdings"/>
              </a:rPr>
              <a:t>multiocularis</a:t>
            </a:r>
            <a:r>
              <a:rPr lang="en-US" sz="2400" b="1" dirty="0" smtClean="0">
                <a:sym typeface="Wingdings"/>
              </a:rPr>
              <a:t> : most common site is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lung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7030A0"/>
                </a:solidFill>
                <a:sym typeface="Wingdings"/>
              </a:rPr>
              <a:t>Alveolar</a:t>
            </a:r>
            <a:r>
              <a:rPr lang="en-US" sz="2400" b="1" dirty="0">
                <a:solidFill>
                  <a:srgbClr val="7030A0"/>
                </a:solidFill>
                <a:sym typeface="Wingdings"/>
              </a:rPr>
              <a:t> echinococcoses</a:t>
            </a:r>
          </a:p>
          <a:p>
            <a:pPr algn="l" rtl="0"/>
            <a:r>
              <a:rPr lang="en-US" sz="2400" dirty="0" smtClean="0">
                <a:sym typeface="Wingdings"/>
              </a:rPr>
              <a:t>They differ in Definitive host  </a:t>
            </a:r>
          </a:p>
          <a:p>
            <a:pPr algn="l" rtl="0"/>
            <a:r>
              <a:rPr lang="en-US" sz="2400" dirty="0" smtClean="0">
                <a:sym typeface="Wingdings"/>
              </a:rPr>
              <a:t>Will lead to multiple small cyst </a:t>
            </a:r>
          </a:p>
          <a:p>
            <a:pPr algn="l" rtl="0"/>
            <a:r>
              <a:rPr lang="en-US" sz="2400" dirty="0" smtClean="0">
                <a:sym typeface="Wingdings"/>
              </a:rPr>
              <a:t>More </a:t>
            </a:r>
            <a:r>
              <a:rPr lang="en-US" sz="2400" dirty="0">
                <a:sym typeface="Wingdings"/>
              </a:rPr>
              <a:t>restricted </a:t>
            </a:r>
            <a:r>
              <a:rPr lang="en-US" sz="2400" dirty="0" smtClean="0">
                <a:sym typeface="Wingdings"/>
              </a:rPr>
              <a:t>distribution than E.granulosus</a:t>
            </a:r>
          </a:p>
          <a:p>
            <a:pPr algn="l" rtl="0"/>
            <a:r>
              <a:rPr lang="en-US" sz="2400" dirty="0" smtClean="0">
                <a:sym typeface="Wingdings"/>
              </a:rPr>
              <a:t>Less common and more dangerous </a:t>
            </a:r>
          </a:p>
          <a:p>
            <a:pPr marL="0" indent="0" algn="l" rtl="0">
              <a:buNone/>
            </a:pPr>
            <a:endParaRPr lang="en-US" sz="2400" b="1" dirty="0" smtClean="0"/>
          </a:p>
          <a:p>
            <a:pPr algn="l" rtl="0">
              <a:buFont typeface="Wingdings" pitchFamily="2" charset="2"/>
              <a:buChar char="q"/>
            </a:pP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b="1" dirty="0" smtClean="0"/>
              <a:t>Casoni </a:t>
            </a:r>
            <a:r>
              <a:rPr lang="en-IN" altLang="en-US" b="1" dirty="0" err="1" smtClean="0"/>
              <a:t>tes</a:t>
            </a:r>
            <a:r>
              <a:rPr lang="en-US" altLang="en-US" b="1" dirty="0" smtClean="0"/>
              <a:t>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91" y="2351776"/>
            <a:ext cx="3111979" cy="3021440"/>
          </a:xfrm>
        </p:spPr>
        <p:txBody>
          <a:bodyPr>
            <a:normAutofit lnSpcReduction="10000"/>
          </a:bodyPr>
          <a:lstStyle/>
          <a:p>
            <a:pPr algn="l" rtl="0">
              <a:buFontTx/>
              <a:buChar char="-"/>
            </a:pPr>
            <a:r>
              <a:rPr lang="en-US" altLang="en-US" sz="2000" b="1" dirty="0"/>
              <a:t>an </a:t>
            </a:r>
            <a:r>
              <a:rPr lang="en-US" altLang="en-US" sz="2000" b="1" dirty="0" err="1">
                <a:solidFill>
                  <a:srgbClr val="C00000"/>
                </a:solidFill>
              </a:rPr>
              <a:t>intradermal</a:t>
            </a:r>
            <a:r>
              <a:rPr lang="en-US" altLang="en-US" sz="2000" b="1" dirty="0"/>
              <a:t> skin test was used and had a sensitivity of 70%.</a:t>
            </a:r>
          </a:p>
          <a:p>
            <a:pPr algn="l" rtl="0">
              <a:buFontTx/>
              <a:buChar char="-"/>
            </a:pPr>
            <a:r>
              <a:rPr lang="en-US" altLang="en-US" sz="2800" b="1" dirty="0">
                <a:solidFill>
                  <a:srgbClr val="00B0F0"/>
                </a:solidFill>
              </a:rPr>
              <a:t>Type 1 </a:t>
            </a:r>
            <a:r>
              <a:rPr lang="en-US" altLang="en-US" sz="2600" b="1" dirty="0">
                <a:solidFill>
                  <a:srgbClr val="00B0F0"/>
                </a:solidFill>
              </a:rPr>
              <a:t>hypersensitivity reaction.</a:t>
            </a:r>
          </a:p>
          <a:p>
            <a:pPr algn="l">
              <a:buFont typeface="Wingdings 3" panose="05040102010807070707" pitchFamily="18" charset="2"/>
              <a:buNone/>
            </a:pPr>
            <a:r>
              <a:rPr lang="en-US" altLang="en-US" sz="1800" b="1" dirty="0"/>
              <a:t>- </a:t>
            </a:r>
            <a:r>
              <a:rPr lang="en-US" altLang="en-US" sz="1900" b="1" u="sng" dirty="0">
                <a:solidFill>
                  <a:srgbClr val="FF0000"/>
                </a:solidFill>
              </a:rPr>
              <a:t>Not used now</a:t>
            </a:r>
            <a:r>
              <a:rPr lang="en-US" altLang="en-US" sz="1900" b="1" dirty="0">
                <a:solidFill>
                  <a:srgbClr val="FF0000"/>
                </a:solidFill>
              </a:rPr>
              <a:t> </a:t>
            </a:r>
            <a:r>
              <a:rPr lang="en-US" altLang="en-US" sz="1900" b="1" dirty="0"/>
              <a:t>because of the potential    for severe local allergic reaction</a:t>
            </a:r>
          </a:p>
        </p:txBody>
      </p:sp>
      <p:pic>
        <p:nvPicPr>
          <p:cNvPr id="4" name="Picture 3" descr="تنزي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98" y="1803586"/>
            <a:ext cx="4509459" cy="33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5400" b="1" dirty="0" smtClean="0"/>
              <a:t>Management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</a:pPr>
            <a:endParaRPr lang="en-US" sz="35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3500" dirty="0" smtClean="0"/>
              <a:t> 1-pharmacotherapy</a:t>
            </a:r>
          </a:p>
          <a:p>
            <a:pPr algn="l" rtl="0">
              <a:buFont typeface="Wingdings" pitchFamily="2" charset="2"/>
              <a:buChar char="q"/>
            </a:pPr>
            <a:endParaRPr lang="en-US" sz="3500" dirty="0"/>
          </a:p>
          <a:p>
            <a:pPr algn="l" rtl="0">
              <a:buFont typeface="Wingdings" pitchFamily="2" charset="2"/>
              <a:buChar char="q"/>
            </a:pPr>
            <a:r>
              <a:rPr lang="en-US" sz="3500" dirty="0" smtClean="0"/>
              <a:t> 2- </a:t>
            </a:r>
            <a:r>
              <a:rPr lang="en-US" sz="3500" dirty="0"/>
              <a:t>Surgical therapy 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4400" b="1" dirty="0">
                <a:sym typeface="Wingdings"/>
              </a:rPr>
              <a:t> </a:t>
            </a:r>
            <a:r>
              <a:rPr lang="en-US" sz="3500" dirty="0" smtClean="0">
                <a:sym typeface="Wingdings"/>
              </a:rPr>
              <a:t>percutaneous </a:t>
            </a:r>
            <a:r>
              <a:rPr lang="en-US" sz="3500" dirty="0">
                <a:sym typeface="Wingdings"/>
              </a:rPr>
              <a:t>aspiration is </a:t>
            </a:r>
            <a:r>
              <a:rPr lang="en-US" sz="3500" b="1" dirty="0">
                <a:solidFill>
                  <a:srgbClr val="FF0000"/>
                </a:solidFill>
                <a:sym typeface="Wingdings"/>
              </a:rPr>
              <a:t>not a </a:t>
            </a:r>
            <a:r>
              <a:rPr lang="en-US" sz="3500" b="1" dirty="0" smtClean="0">
                <a:solidFill>
                  <a:srgbClr val="FF0000"/>
                </a:solidFill>
                <a:sym typeface="Wingdings"/>
              </a:rPr>
              <a:t>routine practice</a:t>
            </a:r>
            <a:r>
              <a:rPr lang="en-US" sz="3500" dirty="0" smtClean="0">
                <a:sym typeface="Wingdings"/>
              </a:rPr>
              <a:t> </a:t>
            </a:r>
            <a:r>
              <a:rPr lang="en-US" sz="3500" dirty="0">
                <a:sym typeface="Wingdings"/>
              </a:rPr>
              <a:t>in </a:t>
            </a:r>
            <a:r>
              <a:rPr lang="en-US" sz="3500" dirty="0" smtClean="0">
                <a:sym typeface="Wingdings"/>
              </a:rPr>
              <a:t> pulmonary </a:t>
            </a:r>
            <a:r>
              <a:rPr lang="en-US" sz="3500" dirty="0">
                <a:sym typeface="Wingdings"/>
              </a:rPr>
              <a:t>hydatid cyst due to the risk of rupture, dissemination, and anaphylaxis </a:t>
            </a:r>
            <a:r>
              <a:rPr lang="en-US" sz="3500" dirty="0" smtClean="0">
                <a:sym typeface="Wingdings"/>
              </a:rPr>
              <a:t>..</a:t>
            </a:r>
          </a:p>
          <a:p>
            <a:pPr marL="0" indent="0" algn="l" rtl="0">
              <a:buNone/>
            </a:pPr>
            <a:r>
              <a:rPr lang="en-US" sz="3500" dirty="0" smtClean="0">
                <a:sym typeface="Wingdings"/>
              </a:rPr>
              <a:t>-  </a:t>
            </a:r>
            <a:r>
              <a:rPr lang="en-US" sz="3500" dirty="0">
                <a:sym typeface="Wingdings"/>
              </a:rPr>
              <a:t>It is more commonly done in </a:t>
            </a:r>
            <a:r>
              <a:rPr lang="en-US" sz="3500" dirty="0">
                <a:solidFill>
                  <a:srgbClr val="00B0F0"/>
                </a:solidFill>
                <a:sym typeface="Wingdings"/>
              </a:rPr>
              <a:t>hepatic</a:t>
            </a:r>
            <a:r>
              <a:rPr lang="en-US" sz="3500" dirty="0">
                <a:sym typeface="Wingdings"/>
              </a:rPr>
              <a:t> hydatid cysts.</a:t>
            </a:r>
            <a:endParaRPr lang="ar-SA" sz="3500" dirty="0"/>
          </a:p>
        </p:txBody>
      </p:sp>
    </p:spTree>
    <p:extLst>
      <p:ext uri="{BB962C8B-B14F-4D97-AF65-F5344CB8AC3E}">
        <p14:creationId xmlns:p14="http://schemas.microsoft.com/office/powerpoint/2010/main" val="285495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87208" cy="9221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pharmacotherapy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4100" dirty="0" smtClean="0"/>
              <a:t> Benzimidazol </a:t>
            </a:r>
            <a:r>
              <a:rPr lang="en-US" sz="4100" dirty="0"/>
              <a:t>group of drug: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/>
              <a:t> Albendazol </a:t>
            </a:r>
            <a:r>
              <a:rPr lang="en-US" sz="4100" dirty="0" smtClean="0"/>
              <a:t>10-15 mg/kg two </a:t>
            </a:r>
            <a:r>
              <a:rPr lang="en-US" sz="4100" dirty="0"/>
              <a:t>times a day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/>
              <a:t>Mebendazol 40-50 mg/kg  three times a day</a:t>
            </a:r>
          </a:p>
          <a:p>
            <a:pPr marL="0" indent="0" algn="l" rtl="0">
              <a:buNone/>
            </a:pPr>
            <a:r>
              <a:rPr lang="en-US" sz="4100" dirty="0">
                <a:solidFill>
                  <a:srgbClr val="C00000"/>
                </a:solidFill>
              </a:rPr>
              <a:t>   </a:t>
            </a:r>
            <a:endParaRPr lang="en-US" sz="41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4100" dirty="0" smtClean="0">
                <a:solidFill>
                  <a:srgbClr val="C00000"/>
                </a:solidFill>
              </a:rPr>
              <a:t>minimum </a:t>
            </a:r>
            <a:r>
              <a:rPr lang="en-US" sz="4100" dirty="0">
                <a:solidFill>
                  <a:srgbClr val="C00000"/>
                </a:solidFill>
              </a:rPr>
              <a:t>3-6 </a:t>
            </a:r>
            <a:r>
              <a:rPr lang="en-US" sz="4100" dirty="0" smtClean="0">
                <a:solidFill>
                  <a:srgbClr val="C00000"/>
                </a:solidFill>
              </a:rPr>
              <a:t>months</a:t>
            </a:r>
          </a:p>
          <a:p>
            <a:pPr algn="l" rtl="0"/>
            <a:endParaRPr lang="en-US" sz="4100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!"/>
            </a:pPr>
            <a:r>
              <a:rPr lang="en-US" sz="4100" dirty="0" smtClean="0">
                <a:solidFill>
                  <a:srgbClr val="C00000"/>
                </a:solidFill>
              </a:rPr>
              <a:t> </a:t>
            </a:r>
            <a:r>
              <a:rPr lang="en-US" sz="4100" dirty="0" smtClean="0"/>
              <a:t>The </a:t>
            </a:r>
            <a:r>
              <a:rPr lang="en-US" sz="4100" u="sng" dirty="0"/>
              <a:t>combination</a:t>
            </a:r>
            <a:r>
              <a:rPr lang="en-US" sz="4100" dirty="0"/>
              <a:t> of ABZ and Praziquantil (PZQ) may provide synergistic effect and better efficacy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algn="l" rtl="0"/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8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810" y="620688"/>
            <a:ext cx="7931224" cy="850106"/>
          </a:xfrm>
        </p:spPr>
        <p:txBody>
          <a:bodyPr>
            <a:normAutofit/>
          </a:bodyPr>
          <a:lstStyle/>
          <a:p>
            <a:r>
              <a:rPr lang="en-US" dirty="0"/>
              <a:t>When to use pharmacotherapy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Smaller cysts </a:t>
            </a:r>
          </a:p>
          <a:p>
            <a:pPr algn="l" rtl="0"/>
            <a:r>
              <a:rPr lang="en-US" dirty="0"/>
              <a:t>recurrent cysts or multiple cyst</a:t>
            </a:r>
          </a:p>
          <a:p>
            <a:pPr algn="l" rtl="0"/>
            <a:r>
              <a:rPr lang="en-US" dirty="0"/>
              <a:t>poor surgical risk</a:t>
            </a:r>
          </a:p>
          <a:p>
            <a:pPr algn="l" rtl="0"/>
            <a:r>
              <a:rPr lang="en-US" dirty="0" smtClean="0"/>
              <a:t>refusal </a:t>
            </a:r>
            <a:r>
              <a:rPr lang="en-US" dirty="0"/>
              <a:t>for surgery  </a:t>
            </a:r>
          </a:p>
          <a:p>
            <a:pPr algn="l" rtl="0"/>
            <a:r>
              <a:rPr lang="en-US" dirty="0"/>
              <a:t>multiorgan disease</a:t>
            </a:r>
          </a:p>
          <a:p>
            <a:pPr algn="l" rtl="0"/>
            <a:r>
              <a:rPr lang="en-US" dirty="0"/>
              <a:t>When there is intraoperative spillage of hydatid fluid </a:t>
            </a:r>
          </a:p>
        </p:txBody>
      </p:sp>
      <p:sp>
        <p:nvSpPr>
          <p:cNvPr id="4" name="Google Shape;248;p22"/>
          <p:cNvSpPr/>
          <p:nvPr/>
        </p:nvSpPr>
        <p:spPr>
          <a:xfrm rot="21148345">
            <a:off x="381324" y="604773"/>
            <a:ext cx="8382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16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66" y="5245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Contraindication </a:t>
            </a:r>
            <a:r>
              <a:rPr lang="en-US" dirty="0"/>
              <a:t>of </a:t>
            </a:r>
            <a:r>
              <a:rPr lang="en-US" dirty="0" smtClean="0"/>
              <a:t>pharmacotherapy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44" y="1844824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Large cysts that are at risk of </a:t>
            </a:r>
            <a:r>
              <a:rPr lang="en-US" dirty="0" smtClean="0"/>
              <a:t>rupture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Inactive </a:t>
            </a:r>
            <a:r>
              <a:rPr lang="en-US" dirty="0"/>
              <a:t>or calcified </a:t>
            </a:r>
            <a:r>
              <a:rPr lang="en-US" dirty="0" smtClean="0"/>
              <a:t>cysts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Bone marrow </a:t>
            </a:r>
            <a:r>
              <a:rPr lang="en-US" dirty="0" smtClean="0"/>
              <a:t>depression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Pregnancy , </a:t>
            </a:r>
            <a:r>
              <a:rPr lang="en-US" dirty="0"/>
              <a:t>specifically the first trimester of </a:t>
            </a:r>
            <a:r>
              <a:rPr lang="en-US" dirty="0" smtClean="0"/>
              <a:t>pregnancy .</a:t>
            </a:r>
            <a:endParaRPr lang="en-US" dirty="0"/>
          </a:p>
          <a:p>
            <a:endParaRPr lang="en-US" dirty="0"/>
          </a:p>
        </p:txBody>
      </p:sp>
      <p:sp>
        <p:nvSpPr>
          <p:cNvPr id="4" name="Google Shape;486;p41"/>
          <p:cNvSpPr/>
          <p:nvPr/>
        </p:nvSpPr>
        <p:spPr>
          <a:xfrm>
            <a:off x="179512" y="81181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782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27168" cy="93610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ym typeface="Wingdings"/>
              </a:rPr>
              <a:t> </a:t>
            </a:r>
            <a:r>
              <a:rPr lang="en-US" dirty="0" smtClean="0"/>
              <a:t>Surgical </a:t>
            </a:r>
            <a:r>
              <a:rPr lang="en-US" dirty="0"/>
              <a:t>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It's </a:t>
            </a:r>
            <a:r>
              <a:rPr lang="en-US" dirty="0"/>
              <a:t>considered </a:t>
            </a:r>
            <a:r>
              <a:rPr lang="en-US" b="1" dirty="0">
                <a:solidFill>
                  <a:srgbClr val="00B050"/>
                </a:solidFill>
              </a:rPr>
              <a:t>the treatment of choice </a:t>
            </a:r>
            <a:r>
              <a:rPr lang="en-US" dirty="0"/>
              <a:t>since the parasite can be completely removed and the patient </a:t>
            </a:r>
            <a:r>
              <a:rPr lang="en-US" dirty="0" smtClean="0"/>
              <a:t>cured ..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aim of surgery is to remove the cyst completely while preserving the lung tissue as much as possible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5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31224" cy="1066130"/>
          </a:xfrm>
        </p:spPr>
        <p:txBody>
          <a:bodyPr/>
          <a:lstStyle/>
          <a:p>
            <a:pPr marL="571500" indent="-571500" rtl="0">
              <a:buFont typeface="Wingdings" pitchFamily="2" charset="2"/>
              <a:buChar char="&amp;"/>
            </a:pPr>
            <a:r>
              <a:rPr lang="en-US" dirty="0" smtClean="0"/>
              <a:t> Notes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 fontScale="62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800" dirty="0"/>
              <a:t>During surgery its important </a:t>
            </a:r>
            <a:r>
              <a:rPr lang="en-US" sz="3800" dirty="0">
                <a:solidFill>
                  <a:srgbClr val="FF0000"/>
                </a:solidFill>
              </a:rPr>
              <a:t>to prevent </a:t>
            </a:r>
            <a:r>
              <a:rPr lang="en-US" sz="3800" dirty="0"/>
              <a:t>cystic content spillage in order to prevent intraoperative dissemination and eventual </a:t>
            </a:r>
            <a:r>
              <a:rPr lang="en-US" sz="3800" dirty="0" smtClean="0"/>
              <a:t>recurrence ..</a:t>
            </a:r>
            <a:endParaRPr lang="en-US" sz="3800" dirty="0"/>
          </a:p>
          <a:p>
            <a:pPr algn="l" rtl="0">
              <a:buFont typeface="Arial" charset="0"/>
              <a:buChar char="•"/>
            </a:pPr>
            <a:endParaRPr lang="en-US" sz="3800" dirty="0"/>
          </a:p>
          <a:p>
            <a:pPr algn="l" rtl="0">
              <a:buFont typeface="Wingdings" pitchFamily="2" charset="2"/>
              <a:buChar char="q"/>
            </a:pPr>
            <a:r>
              <a:rPr lang="en-US" sz="3800" dirty="0"/>
              <a:t> Preoperative albendazol is </a:t>
            </a:r>
            <a:r>
              <a:rPr lang="en-US" sz="3800" u="sng" dirty="0"/>
              <a:t>essential </a:t>
            </a:r>
          </a:p>
          <a:p>
            <a:pPr marL="0" indent="0" algn="l" rtl="0">
              <a:buNone/>
            </a:pPr>
            <a:r>
              <a:rPr lang="en-US" sz="3800" dirty="0" smtClean="0"/>
              <a:t>-  </a:t>
            </a:r>
            <a:r>
              <a:rPr lang="en-US" sz="3800" b="1" dirty="0">
                <a:solidFill>
                  <a:srgbClr val="00B0F0"/>
                </a:solidFill>
              </a:rPr>
              <a:t>started</a:t>
            </a:r>
            <a:r>
              <a:rPr lang="en-US" sz="3800" dirty="0">
                <a:solidFill>
                  <a:srgbClr val="00B0F0"/>
                </a:solidFill>
              </a:rPr>
              <a:t> </a:t>
            </a:r>
            <a:r>
              <a:rPr lang="en-US" sz="3800" dirty="0"/>
              <a:t>4 days prior the surgery and </a:t>
            </a:r>
            <a:r>
              <a:rPr lang="en-US" sz="3800" b="1" dirty="0">
                <a:solidFill>
                  <a:srgbClr val="00B0F0"/>
                </a:solidFill>
              </a:rPr>
              <a:t>continue for </a:t>
            </a:r>
            <a:r>
              <a:rPr lang="en-US" sz="3800" dirty="0"/>
              <a:t>1-3 month </a:t>
            </a:r>
            <a:r>
              <a:rPr lang="en-US" sz="3800" dirty="0" smtClean="0"/>
              <a:t>post operative ..</a:t>
            </a:r>
            <a:endParaRPr lang="en-US" sz="3800" dirty="0"/>
          </a:p>
          <a:p>
            <a:pPr marL="0" indent="0" algn="l" rtl="0">
              <a:buNone/>
            </a:pPr>
            <a:endParaRPr lang="en-US" sz="3800" dirty="0"/>
          </a:p>
          <a:p>
            <a:pPr algn="l" rtl="0">
              <a:buFont typeface="Wingdings" pitchFamily="2" charset="2"/>
              <a:buChar char="q"/>
            </a:pPr>
            <a:r>
              <a:rPr lang="en-US" sz="3800" dirty="0"/>
              <a:t> </a:t>
            </a:r>
            <a:r>
              <a:rPr lang="en-US" sz="3800" dirty="0" smtClean="0"/>
              <a:t>preoperative </a:t>
            </a:r>
            <a:r>
              <a:rPr lang="en-US" sz="3800" dirty="0"/>
              <a:t>use of benzimidazoles softens the cysts and reduces the intracystic pressure. </a:t>
            </a:r>
            <a:endParaRPr lang="en-US" sz="3800" dirty="0" smtClean="0"/>
          </a:p>
          <a:p>
            <a:pPr marL="0" indent="0" algn="l" rtl="0">
              <a:buNone/>
            </a:pPr>
            <a:r>
              <a:rPr lang="en-US" sz="3800" dirty="0" smtClean="0"/>
              <a:t>-  It </a:t>
            </a:r>
            <a:r>
              <a:rPr lang="en-US" sz="3800" dirty="0"/>
              <a:t>simplifies cysts removal and reduces the risk of recurrences.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6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E3ADC-DB2D-40A6-AFF6-CBD3F9F5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Standard </a:t>
            </a:r>
            <a:r>
              <a:rPr lang="en-US" dirty="0">
                <a:solidFill>
                  <a:srgbClr val="FF0000"/>
                </a:solidFill>
              </a:rPr>
              <a:t>posterolateral thoracotomy</a:t>
            </a:r>
            <a:r>
              <a:rPr lang="en-US" dirty="0"/>
              <a:t> is the preferred surgical approach. </a:t>
            </a:r>
            <a:endParaRPr lang="en-US" dirty="0" smtClean="0"/>
          </a:p>
          <a:p>
            <a:pPr algn="l" rtl="0">
              <a:buFont typeface="Wingdings" pitchFamily="2" charset="2"/>
              <a:buChar char="F"/>
            </a:pP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patients with bilateral </a:t>
            </a:r>
            <a:r>
              <a:rPr lang="en-US" dirty="0" smtClean="0"/>
              <a:t>cysts , </a:t>
            </a:r>
            <a:r>
              <a:rPr lang="en-US" dirty="0"/>
              <a:t>median sternotomy or two-stage thoracotomy can be used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Surgery </a:t>
            </a:r>
            <a:r>
              <a:rPr lang="en-US" dirty="0"/>
              <a:t>for pulmonary hydatid cysts is a </a:t>
            </a:r>
            <a:r>
              <a:rPr lang="en-US" b="1" dirty="0">
                <a:solidFill>
                  <a:srgbClr val="00B050"/>
                </a:solidFill>
              </a:rPr>
              <a:t>safe procedure </a:t>
            </a:r>
            <a:r>
              <a:rPr lang="en-US" dirty="0"/>
              <a:t>with a </a:t>
            </a:r>
            <a:r>
              <a:rPr lang="en-US" b="1" dirty="0">
                <a:solidFill>
                  <a:srgbClr val="00B050"/>
                </a:solidFill>
              </a:rPr>
              <a:t>good </a:t>
            </a:r>
            <a:r>
              <a:rPr lang="en-US" b="1" dirty="0" smtClean="0">
                <a:solidFill>
                  <a:srgbClr val="00B050"/>
                </a:solidFill>
              </a:rPr>
              <a:t>outcome </a:t>
            </a:r>
            <a:r>
              <a:rPr lang="en-US" dirty="0" smtClean="0"/>
              <a:t>, </a:t>
            </a:r>
            <a:r>
              <a:rPr lang="en-US" dirty="0"/>
              <a:t>low morbidity, and </a:t>
            </a:r>
            <a:r>
              <a:rPr lang="en-US" dirty="0" smtClean="0"/>
              <a:t>low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1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514350" indent="-514350" algn="l" rtl="0">
              <a:buAutoNum type="arabicParenBoth"/>
            </a:pP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 rtl="0">
              <a:buAutoNum type="arabicParenBoth"/>
            </a:pPr>
            <a:r>
              <a:rPr lang="en-US" dirty="0" smtClean="0">
                <a:solidFill>
                  <a:srgbClr val="C00000"/>
                </a:solidFill>
              </a:rPr>
              <a:t>Removal </a:t>
            </a:r>
            <a:r>
              <a:rPr lang="en-US" dirty="0">
                <a:solidFill>
                  <a:srgbClr val="C00000"/>
                </a:solidFill>
              </a:rPr>
              <a:t>of cyst following </a:t>
            </a:r>
            <a:r>
              <a:rPr lang="en-US" dirty="0" smtClean="0">
                <a:solidFill>
                  <a:srgbClr val="C00000"/>
                </a:solidFill>
              </a:rPr>
              <a:t>aspiration</a:t>
            </a:r>
            <a:endParaRPr lang="en-US" dirty="0"/>
          </a:p>
          <a:p>
            <a:pPr marL="0" indent="0" algn="l" rtl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2) Enucleation without aspiration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sz="4000" b="1" dirty="0">
                <a:sym typeface="Wingdings"/>
              </a:rPr>
              <a:t> </a:t>
            </a:r>
            <a:r>
              <a:rPr lang="en-US" b="1" dirty="0">
                <a:sym typeface="Wingdings"/>
              </a:rPr>
              <a:t>If the hydatid cyst occupies more than 50% </a:t>
            </a:r>
            <a:r>
              <a:rPr lang="en-US" b="1" dirty="0" smtClean="0">
                <a:sym typeface="Wingdings"/>
              </a:rPr>
              <a:t>of a </a:t>
            </a:r>
            <a:r>
              <a:rPr lang="en-US" b="1" dirty="0">
                <a:sym typeface="Wingdings"/>
              </a:rPr>
              <a:t>lobe ---- </a:t>
            </a:r>
            <a:r>
              <a:rPr lang="en-US" b="1" dirty="0">
                <a:solidFill>
                  <a:srgbClr val="00B050"/>
                </a:solidFill>
                <a:sym typeface="Wingdings"/>
              </a:rPr>
              <a:t>lobectomy</a:t>
            </a:r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26359" r="8256" b="16734"/>
          <a:stretch/>
        </p:blipFill>
        <p:spPr bwMode="auto">
          <a:xfrm>
            <a:off x="5580112" y="4029793"/>
            <a:ext cx="3456384" cy="221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97563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Management </a:t>
            </a:r>
            <a:r>
              <a:rPr lang="en-US" dirty="0"/>
              <a:t>of </a:t>
            </a:r>
            <a:r>
              <a:rPr lang="en-US" u="sng" dirty="0"/>
              <a:t>residual cavity</a:t>
            </a:r>
            <a:r>
              <a:rPr lang="en-US" dirty="0"/>
              <a:t> When the cyst is removed : 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pulmonary cavity is cleaned completely with </a:t>
            </a:r>
            <a:r>
              <a:rPr lang="en-US" dirty="0" smtClean="0"/>
              <a:t>sterile</a:t>
            </a:r>
          </a:p>
          <a:p>
            <a:pPr marL="0" indent="0" algn="l" rtl="0">
              <a:buNone/>
            </a:pPr>
            <a:r>
              <a:rPr lang="en-US" dirty="0" smtClean="0"/>
              <a:t> gauze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Observation for presence of air leakage </a:t>
            </a:r>
            <a:endParaRPr lang="en-US" dirty="0" smtClean="0"/>
          </a:p>
          <a:p>
            <a:pPr algn="l" rtl="0">
              <a:buFontTx/>
              <a:buChar char="-"/>
            </a:pP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Closure of major bronchial opening</a:t>
            </a:r>
          </a:p>
          <a:p>
            <a:pPr algn="l" rtl="0">
              <a:buFontTx/>
              <a:buChar char="-"/>
            </a:pP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The lung cavity that remains after removal of the cyst may be left as it is or obliterated by sutures in regard to the size and location of the cyst </a:t>
            </a:r>
          </a:p>
          <a:p>
            <a:pPr algn="l" rtl="0">
              <a:buFontTx/>
              <a:buChar char="-"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657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Life cycle &amp; Way of transmission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07288" cy="506916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u="sng" dirty="0"/>
              <a:t>Habitat</a:t>
            </a:r>
            <a:r>
              <a:rPr lang="en-US" sz="2400" dirty="0"/>
              <a:t> :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Small </a:t>
            </a:r>
            <a:r>
              <a:rPr lang="en-US" sz="2400" dirty="0"/>
              <a:t>intestine of the Definitive host 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u="sng" dirty="0"/>
              <a:t>Definitive </a:t>
            </a:r>
            <a:r>
              <a:rPr lang="en-US" sz="2400" u="sng" dirty="0" smtClean="0"/>
              <a:t>Host</a:t>
            </a:r>
            <a:r>
              <a:rPr lang="en-US" sz="2400" dirty="0" smtClean="0"/>
              <a:t> : give me the </a:t>
            </a:r>
            <a:r>
              <a:rPr lang="en-US" sz="2400" b="1" dirty="0" smtClean="0">
                <a:solidFill>
                  <a:srgbClr val="FF0000"/>
                </a:solidFill>
              </a:rPr>
              <a:t>infective stage </a:t>
            </a:r>
            <a:r>
              <a:rPr lang="en-US" sz="2400" b="1" dirty="0" smtClean="0">
                <a:solidFill>
                  <a:srgbClr val="7030A0"/>
                </a:solidFill>
              </a:rPr>
              <a:t>{ Egg }</a:t>
            </a:r>
          </a:p>
          <a:p>
            <a:pPr marL="0" indent="0" algn="l" rtl="0">
              <a:buNone/>
            </a:pP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F0"/>
                </a:solidFill>
              </a:rPr>
              <a:t>Dogs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/>
              <a:t>, </a:t>
            </a:r>
            <a:r>
              <a:rPr lang="en-US" sz="2400" dirty="0" smtClean="0"/>
              <a:t>foxes esp. in E.multiocularis  , .. )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u="sng" dirty="0" smtClean="0"/>
              <a:t>Intermediate </a:t>
            </a:r>
            <a:r>
              <a:rPr lang="en-US" sz="2400" u="sng" dirty="0"/>
              <a:t>host</a:t>
            </a:r>
            <a:r>
              <a:rPr lang="en-US" sz="2400" dirty="0"/>
              <a:t>  :  </a:t>
            </a:r>
            <a:r>
              <a:rPr lang="en-US" sz="2400" dirty="0" smtClean="0"/>
              <a:t>give me the </a:t>
            </a:r>
            <a:r>
              <a:rPr lang="en-US" sz="2400" b="1" dirty="0" smtClean="0">
                <a:solidFill>
                  <a:srgbClr val="FF0000"/>
                </a:solidFill>
              </a:rPr>
              <a:t>diagnostic stage </a:t>
            </a:r>
            <a:r>
              <a:rPr lang="en-US" sz="2400" b="1" dirty="0" smtClean="0">
                <a:solidFill>
                  <a:srgbClr val="7030A0"/>
                </a:solidFill>
              </a:rPr>
              <a:t>{ Cyst }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Sheep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F0"/>
                </a:solidFill>
              </a:rPr>
              <a:t>cattle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, pigs </a:t>
            </a:r>
            <a:r>
              <a:rPr lang="en-US" sz="2400" dirty="0" smtClean="0"/>
              <a:t>..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 Humans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/>
              <a:t>are accidental intermediate </a:t>
            </a:r>
            <a:r>
              <a:rPr lang="en-US" sz="2400" dirty="0" smtClean="0"/>
              <a:t>hosts ( dead host ) .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u="sng" dirty="0" smtClean="0"/>
              <a:t>incubation </a:t>
            </a:r>
            <a:r>
              <a:rPr lang="en-US" sz="2400" u="sng" dirty="0"/>
              <a:t>Period</a:t>
            </a:r>
            <a:r>
              <a:rPr lang="en-US" sz="2400" dirty="0"/>
              <a:t> : </a:t>
            </a: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variable </a:t>
            </a:r>
            <a:r>
              <a:rPr lang="en-US" sz="2400" dirty="0">
                <a:solidFill>
                  <a:srgbClr val="00B0F0"/>
                </a:solidFill>
              </a:rPr>
              <a:t>– months to years </a:t>
            </a:r>
            <a:r>
              <a:rPr lang="en-US" sz="2400" dirty="0"/>
              <a:t>(depends on number of cysts and growth rate)</a:t>
            </a:r>
          </a:p>
          <a:p>
            <a:pPr algn="l" rtl="0"/>
            <a:endParaRPr lang="ar-SA" dirty="0"/>
          </a:p>
        </p:txBody>
      </p:sp>
      <p:sp>
        <p:nvSpPr>
          <p:cNvPr id="4" name="Google Shape;530;p41"/>
          <p:cNvSpPr/>
          <p:nvPr/>
        </p:nvSpPr>
        <p:spPr>
          <a:xfrm rot="20981865">
            <a:off x="7940632" y="1549227"/>
            <a:ext cx="1008112" cy="72008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0727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34FD3-20F2-49C9-A117-98DC78322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/>
              <a:t> Liver function </a:t>
            </a:r>
            <a:r>
              <a:rPr lang="en-US" dirty="0" smtClean="0"/>
              <a:t>tests </a:t>
            </a:r>
            <a:r>
              <a:rPr lang="en-US" dirty="0"/>
              <a:t>and chest radiography should be done </a:t>
            </a:r>
            <a:r>
              <a:rPr lang="en-US" dirty="0">
                <a:solidFill>
                  <a:srgbClr val="FF0000"/>
                </a:solidFill>
              </a:rPr>
              <a:t>monthly</a:t>
            </a:r>
            <a:r>
              <a:rPr lang="en-US" dirty="0"/>
              <a:t> for the first 3 </a:t>
            </a:r>
            <a:r>
              <a:rPr lang="en-US" dirty="0" smtClean="0"/>
              <a:t>months . 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follow-up then continued </a:t>
            </a:r>
            <a:r>
              <a:rPr lang="en-US" dirty="0">
                <a:solidFill>
                  <a:srgbClr val="FF0000"/>
                </a:solidFill>
              </a:rPr>
              <a:t>every 3 months </a:t>
            </a:r>
            <a:r>
              <a:rPr lang="en-US" dirty="0"/>
              <a:t>by chest radiography </a:t>
            </a:r>
            <a:r>
              <a:rPr lang="en-US" dirty="0">
                <a:solidFill>
                  <a:srgbClr val="00B0F0"/>
                </a:solidFill>
              </a:rPr>
              <a:t>until the end of </a:t>
            </a:r>
            <a:r>
              <a:rPr lang="en-US" dirty="0" smtClean="0">
                <a:solidFill>
                  <a:srgbClr val="00B0F0"/>
                </a:solidFill>
              </a:rPr>
              <a:t>first postoperative </a:t>
            </a:r>
            <a:r>
              <a:rPr lang="en-US" dirty="0">
                <a:solidFill>
                  <a:srgbClr val="00B0F0"/>
                </a:solidFill>
              </a:rPr>
              <a:t>year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02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31842"/>
            <a:ext cx="4258816" cy="42133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/>
              <a:t> </a:t>
            </a:r>
            <a:r>
              <a:rPr lang="en-US" sz="9600" b="1" dirty="0" smtClean="0">
                <a:latin typeface="Arial Rounded MT Bold" pitchFamily="34" charset="0"/>
              </a:rPr>
              <a:t>Thank</a:t>
            </a:r>
            <a:r>
              <a:rPr lang="en-US" sz="16600" b="1" dirty="0" smtClean="0">
                <a:latin typeface="Arial Rounded MT Bold" pitchFamily="34" charset="0"/>
              </a:rPr>
              <a:t> </a:t>
            </a:r>
            <a:r>
              <a:rPr lang="en-US" sz="9600" b="1" dirty="0">
                <a:latin typeface="Arial Rounded MT Bold" pitchFamily="34" charset="0"/>
              </a:rPr>
              <a:t>You</a:t>
            </a:r>
            <a:endParaRPr lang="en-US" sz="16600" b="1" dirty="0">
              <a:latin typeface="Arial Rounded MT Bold" pitchFamily="34" charset="0"/>
            </a:endParaRPr>
          </a:p>
        </p:txBody>
      </p:sp>
      <p:sp>
        <p:nvSpPr>
          <p:cNvPr id="4" name="Google Shape;521;p41"/>
          <p:cNvSpPr/>
          <p:nvPr/>
        </p:nvSpPr>
        <p:spPr>
          <a:xfrm>
            <a:off x="4857451" y="2636912"/>
            <a:ext cx="3096344" cy="2430016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232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546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/>
              <a:t>Mode of transmission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53136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Human </a:t>
            </a:r>
            <a:r>
              <a:rPr lang="en-US" sz="2400" dirty="0"/>
              <a:t>infection </a:t>
            </a:r>
            <a:r>
              <a:rPr lang="en-US" sz="2400" b="1" dirty="0">
                <a:solidFill>
                  <a:srgbClr val="FF0000"/>
                </a:solidFill>
              </a:rPr>
              <a:t>does not occur</a:t>
            </a:r>
            <a:r>
              <a:rPr lang="en-US" sz="2400" dirty="0"/>
              <a:t> by the handling or ingestion of meat or viscera from infected </a:t>
            </a:r>
            <a:r>
              <a:rPr lang="en-US" sz="2400" dirty="0" smtClean="0"/>
              <a:t>sheep</a:t>
            </a:r>
            <a:r>
              <a:rPr lang="en-US" sz="2400" dirty="0"/>
              <a:t> </a:t>
            </a:r>
            <a:r>
              <a:rPr lang="en-US" sz="2400" dirty="0" smtClean="0"/>
              <a:t>!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/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smtClean="0"/>
              <a:t>humans </a:t>
            </a:r>
            <a:r>
              <a:rPr lang="en-US" sz="2400" dirty="0"/>
              <a:t>are accidental intermediate hosts that become infected either </a:t>
            </a:r>
            <a:r>
              <a:rPr lang="en-US" sz="2400" dirty="0" smtClean="0"/>
              <a:t>by :</a:t>
            </a:r>
            <a:endParaRPr lang="en-US" sz="2400" dirty="0"/>
          </a:p>
          <a:p>
            <a:pPr algn="l" rtl="0"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400" dirty="0"/>
              <a:t>direct contact with a dog contaminated with egg-bearing feces.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 by </a:t>
            </a:r>
            <a:r>
              <a:rPr lang="en-US" sz="2400" dirty="0"/>
              <a:t>ingesting water, food, or soil contaminated with such feces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ü"/>
            </a:pPr>
            <a:endParaRPr lang="en-US" sz="24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Direct transmission of </a:t>
            </a:r>
            <a:r>
              <a:rPr lang="en-US" sz="2400" dirty="0" err="1"/>
              <a:t>echinococcosis</a:t>
            </a:r>
            <a:r>
              <a:rPr lang="en-US" sz="2400" dirty="0"/>
              <a:t> from human to human </a:t>
            </a:r>
            <a:r>
              <a:rPr lang="en-US" sz="2400" b="1" dirty="0">
                <a:solidFill>
                  <a:srgbClr val="FF0000"/>
                </a:solidFill>
              </a:rPr>
              <a:t>does not </a:t>
            </a:r>
            <a:r>
              <a:rPr lang="en-US" sz="2400" b="1" dirty="0" smtClean="0">
                <a:solidFill>
                  <a:srgbClr val="FF0000"/>
                </a:solidFill>
              </a:rPr>
              <a:t>occur 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  <a:p>
            <a:pPr algn="l" rtl="0"/>
            <a:endParaRPr lang="ar-SA" dirty="0"/>
          </a:p>
        </p:txBody>
      </p:sp>
      <p:sp>
        <p:nvSpPr>
          <p:cNvPr id="4" name="Google Shape;228;p20"/>
          <p:cNvSpPr/>
          <p:nvPr/>
        </p:nvSpPr>
        <p:spPr>
          <a:xfrm>
            <a:off x="7524328" y="620688"/>
            <a:ext cx="1088396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65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904656" cy="86895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   Clinical Features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09120"/>
          </a:xfrm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Hydatid </a:t>
            </a:r>
            <a:r>
              <a:rPr lang="en-US" dirty="0"/>
              <a:t>disease is seen in </a:t>
            </a:r>
            <a:r>
              <a:rPr lang="en-US" dirty="0" smtClean="0"/>
              <a:t>any </a:t>
            </a:r>
            <a:r>
              <a:rPr lang="en-US" dirty="0"/>
              <a:t>age and </a:t>
            </a:r>
            <a:r>
              <a:rPr lang="en-US" dirty="0" smtClean="0"/>
              <a:t>sex ..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Most </a:t>
            </a:r>
            <a:r>
              <a:rPr lang="en-US" dirty="0"/>
              <a:t>intact lung cysts are </a:t>
            </a:r>
            <a:r>
              <a:rPr lang="en-US" b="1" dirty="0">
                <a:solidFill>
                  <a:srgbClr val="00B050"/>
                </a:solidFill>
              </a:rPr>
              <a:t>discovered incidentally </a:t>
            </a:r>
            <a:r>
              <a:rPr lang="en-US" dirty="0"/>
              <a:t>on chest radiographs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pressure effect (local mass effect) </a:t>
            </a:r>
            <a:r>
              <a:rPr lang="en-US" dirty="0" smtClean="0"/>
              <a:t>take </a:t>
            </a:r>
            <a:r>
              <a:rPr lang="en-US" dirty="0"/>
              <a:t>a </a:t>
            </a:r>
            <a:r>
              <a:rPr lang="en-US" dirty="0" smtClean="0"/>
              <a:t>time </a:t>
            </a:r>
            <a:r>
              <a:rPr lang="en-US" dirty="0"/>
              <a:t>to </a:t>
            </a:r>
            <a:r>
              <a:rPr lang="en-US" dirty="0" smtClean="0"/>
              <a:t>manifest , </a:t>
            </a:r>
            <a:r>
              <a:rPr lang="en-US" dirty="0"/>
              <a:t>except when they occur in the </a:t>
            </a:r>
            <a:r>
              <a:rPr lang="en-US" dirty="0" smtClean="0"/>
              <a:t>brain</a:t>
            </a:r>
          </a:p>
          <a:p>
            <a:pPr marL="0" indent="0" algn="l" rtl="0">
              <a:buNone/>
            </a:pPr>
            <a:r>
              <a:rPr lang="en-US" sz="3000" dirty="0" smtClean="0"/>
              <a:t>- Thy cyst increase 1Cm/6 month ( 2Cm/year ) nearly ..</a:t>
            </a:r>
            <a:endParaRPr lang="en-US" sz="3000" dirty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 lung more common than left with more predilection to the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lobes.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its </a:t>
            </a:r>
            <a:r>
              <a:rPr lang="en-US" dirty="0"/>
              <a:t>usually </a:t>
            </a:r>
            <a:r>
              <a:rPr lang="en-US" dirty="0">
                <a:solidFill>
                  <a:srgbClr val="00B0F0"/>
                </a:solidFill>
              </a:rPr>
              <a:t>solitary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unilateral</a:t>
            </a:r>
            <a:r>
              <a:rPr lang="en-US" dirty="0"/>
              <a:t> in </a:t>
            </a:r>
            <a:r>
              <a:rPr lang="en-US" dirty="0" smtClean="0"/>
              <a:t>most of </a:t>
            </a:r>
            <a:r>
              <a:rPr lang="en-US" dirty="0"/>
              <a:t>the cases .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Google Shape;291;p26"/>
          <p:cNvSpPr/>
          <p:nvPr/>
        </p:nvSpPr>
        <p:spPr>
          <a:xfrm rot="20356111">
            <a:off x="6978427" y="397937"/>
            <a:ext cx="985333" cy="114621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rgbClr val="2B3547"/>
          </a:solidFill>
          <a:ln>
            <a:noFill/>
          </a:ln>
        </p:spPr>
        <p:txBody>
          <a:bodyPr spcFirstLastPara="1" wrap="square" lIns="91421" tIns="45698" rIns="91421" bIns="4569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83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buNone/>
              <a:defRPr/>
            </a:pPr>
            <a:endParaRPr lang="en-US" sz="2200" dirty="0" smtClean="0">
              <a:solidFill>
                <a:prstClr val="black"/>
              </a:solidFill>
            </a:endParaRPr>
          </a:p>
          <a:p>
            <a:pPr lvl="0" algn="l" rtl="0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Mostly Asymptomatic </a:t>
            </a:r>
          </a:p>
          <a:p>
            <a:pPr lvl="0" algn="l" rtl="0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The </a:t>
            </a:r>
            <a:r>
              <a:rPr lang="en-US" sz="2200" dirty="0">
                <a:solidFill>
                  <a:prstClr val="black"/>
                </a:solidFill>
              </a:rPr>
              <a:t>most common mode of presentation is with </a:t>
            </a:r>
            <a:r>
              <a:rPr lang="en-US" sz="2200" u="sng" dirty="0" smtClean="0">
                <a:solidFill>
                  <a:prstClr val="black"/>
                </a:solidFill>
              </a:rPr>
              <a:t>complications</a:t>
            </a:r>
          </a:p>
          <a:p>
            <a:pPr marL="0" lvl="0" indent="0" algn="l" rtl="0"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( By compression or Rupture )</a:t>
            </a:r>
            <a:endParaRPr lang="en-US" sz="2200" dirty="0">
              <a:solidFill>
                <a:prstClr val="black"/>
              </a:solidFill>
            </a:endParaRPr>
          </a:p>
          <a:p>
            <a:pPr lvl="0" algn="l" rtl="0">
              <a:defRPr/>
            </a:pPr>
            <a:r>
              <a:rPr lang="en-US" sz="2200" dirty="0">
                <a:solidFill>
                  <a:prstClr val="black"/>
                </a:solidFill>
              </a:rPr>
              <a:t>Dull </a:t>
            </a:r>
            <a:r>
              <a:rPr lang="en-US" sz="2200" dirty="0" smtClean="0">
                <a:solidFill>
                  <a:prstClr val="black"/>
                </a:solidFill>
              </a:rPr>
              <a:t> pain </a:t>
            </a:r>
            <a:r>
              <a:rPr lang="en-US" sz="2200" dirty="0">
                <a:solidFill>
                  <a:prstClr val="black"/>
                </a:solidFill>
              </a:rPr>
              <a:t>or sensation of </a:t>
            </a:r>
            <a:r>
              <a:rPr lang="en-US" sz="2200" dirty="0" smtClean="0">
                <a:solidFill>
                  <a:prstClr val="black"/>
                </a:solidFill>
              </a:rPr>
              <a:t>pressure</a:t>
            </a:r>
            <a:endParaRPr lang="en-US" sz="2200" dirty="0">
              <a:solidFill>
                <a:prstClr val="black"/>
              </a:solidFill>
            </a:endParaRPr>
          </a:p>
          <a:p>
            <a:pPr lvl="0" algn="l" rtl="0">
              <a:defRPr/>
            </a:pPr>
            <a:r>
              <a:rPr lang="en-US" sz="2200" dirty="0">
                <a:solidFill>
                  <a:prstClr val="black"/>
                </a:solidFill>
              </a:rPr>
              <a:t>Non-productive </a:t>
            </a:r>
            <a:r>
              <a:rPr lang="en-US" sz="2200" dirty="0" smtClean="0">
                <a:solidFill>
                  <a:prstClr val="black"/>
                </a:solidFill>
              </a:rPr>
              <a:t>cough &amp; SOB</a:t>
            </a:r>
            <a:endParaRPr lang="en-US" sz="2200" dirty="0">
              <a:solidFill>
                <a:prstClr val="black"/>
              </a:solidFill>
            </a:endParaRPr>
          </a:p>
          <a:p>
            <a:pPr lvl="0" algn="l" rtl="0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Hemoptysis </a:t>
            </a:r>
          </a:p>
          <a:p>
            <a:pPr lvl="0" algn="l" rtl="0"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lvl="0" algn="ctr" rtl="0">
              <a:buFont typeface="Wingdings" pitchFamily="2" charset="2"/>
              <a:buChar char="q"/>
              <a:defRPr/>
            </a:pPr>
            <a:r>
              <a:rPr lang="en-US" sz="3100" dirty="0" smtClean="0">
                <a:solidFill>
                  <a:prstClr val="black"/>
                </a:solidFill>
              </a:rPr>
              <a:t> Rupture </a:t>
            </a:r>
            <a:r>
              <a:rPr lang="en-US" sz="3100" dirty="0" smtClean="0">
                <a:solidFill>
                  <a:prstClr val="black"/>
                </a:solidFill>
                <a:sym typeface="Wingdings"/>
              </a:rPr>
              <a:t> </a:t>
            </a:r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>
                <a:solidFill>
                  <a:srgbClr val="FF0000"/>
                </a:solidFill>
              </a:rPr>
              <a:t>anaphylactic </a:t>
            </a:r>
            <a:r>
              <a:rPr lang="en-US" sz="2800" dirty="0" smtClean="0">
                <a:solidFill>
                  <a:srgbClr val="FF0000"/>
                </a:solidFill>
              </a:rPr>
              <a:t>RX </a:t>
            </a:r>
            <a:r>
              <a:rPr lang="en-US" sz="2800" dirty="0" smtClean="0"/>
              <a:t>due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B0F0"/>
                </a:solidFill>
              </a:rPr>
              <a:t>absorption of foreign hydatid </a:t>
            </a:r>
            <a:r>
              <a:rPr lang="en-US" sz="2800" dirty="0" smtClean="0">
                <a:solidFill>
                  <a:srgbClr val="00B0F0"/>
                </a:solidFill>
              </a:rPr>
              <a:t>protein</a:t>
            </a:r>
            <a:r>
              <a:rPr lang="en-US" sz="2800" dirty="0" smtClean="0">
                <a:solidFill>
                  <a:srgbClr val="00B050"/>
                </a:solidFill>
              </a:rPr>
              <a:t> .. </a:t>
            </a:r>
            <a:endParaRPr lang="en-US" sz="2800" dirty="0">
              <a:solidFill>
                <a:prstClr val="black"/>
              </a:solidFill>
            </a:endParaRPr>
          </a:p>
          <a:p>
            <a:pPr lvl="0" algn="l" rtl="0"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</a:rPr>
              <a:t>Severe hypersensitivity reaction.</a:t>
            </a:r>
          </a:p>
          <a:p>
            <a:pPr lvl="0" algn="l" rtl="0"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</a:rPr>
              <a:t>Generalized rash &amp; </a:t>
            </a:r>
            <a:r>
              <a:rPr lang="en-US" sz="2200" dirty="0" smtClean="0">
                <a:solidFill>
                  <a:prstClr val="black"/>
                </a:solidFill>
              </a:rPr>
              <a:t>articaria  , </a:t>
            </a:r>
            <a:r>
              <a:rPr lang="en-US" sz="2200" dirty="0">
                <a:solidFill>
                  <a:prstClr val="black"/>
                </a:solidFill>
              </a:rPr>
              <a:t>high </a:t>
            </a:r>
            <a:r>
              <a:rPr lang="en-US" sz="2200" dirty="0" smtClean="0">
                <a:solidFill>
                  <a:prstClr val="black"/>
                </a:solidFill>
              </a:rPr>
              <a:t>fever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  <a:p>
            <a:pPr lvl="0" algn="l" rtl="0"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</a:rPr>
              <a:t>Severe bronchospasm &amp; dyspnea.</a:t>
            </a:r>
          </a:p>
          <a:p>
            <a:pPr lvl="0" algn="l" rtl="0"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Sudden onset cough and salty tasting sputum !</a:t>
            </a:r>
          </a:p>
          <a:p>
            <a:pPr lvl="0" algn="l" rtl="0">
              <a:buFont typeface="Wingdings" pitchFamily="2" charset="2"/>
              <a:buChar char="L"/>
              <a:defRPr/>
            </a:pPr>
            <a:r>
              <a:rPr lang="en-US" sz="2200" dirty="0">
                <a:solidFill>
                  <a:prstClr val="black"/>
                </a:solidFill>
              </a:rPr>
              <a:t> The cyst may rupture spontaneously or as a result of trauma or secondary </a:t>
            </a:r>
            <a:r>
              <a:rPr lang="en-US" sz="2200" dirty="0" smtClean="0">
                <a:solidFill>
                  <a:prstClr val="black"/>
                </a:solidFill>
              </a:rPr>
              <a:t>infection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125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600" dirty="0" smtClean="0"/>
              <a:t> Also , less likely it may cause .. 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Recurrent </a:t>
            </a:r>
            <a:r>
              <a:rPr lang="en-US" sz="3600" dirty="0"/>
              <a:t>acute pulmonary </a:t>
            </a:r>
            <a:r>
              <a:rPr lang="en-US" sz="3600" dirty="0" smtClean="0"/>
              <a:t>embolism</a:t>
            </a:r>
          </a:p>
          <a:p>
            <a:pPr algn="l" rtl="0">
              <a:buFontTx/>
              <a:buChar char="-"/>
            </a:pPr>
            <a:r>
              <a:rPr lang="en-US" sz="3600" dirty="0" smtClean="0"/>
              <a:t>Erosion of vascular tissue causing bleeding and pleura causing  pneumothorax ..  </a:t>
            </a:r>
            <a:endParaRPr lang="ar-SA" sz="3600" dirty="0"/>
          </a:p>
          <a:p>
            <a:pPr algn="l" rtl="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4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840760" cy="86329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Investigation </a:t>
            </a:r>
            <a:endParaRPr lang="ar-JO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340768"/>
            <a:ext cx="8632885" cy="5040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Clinical:</a:t>
            </a:r>
          </a:p>
          <a:p>
            <a:pPr lvl="0" algn="l" rtl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/>
              <a:t>History and physical examination.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(direct )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</a:rPr>
              <a:t>X-ray for </a:t>
            </a:r>
            <a:r>
              <a:rPr lang="en-US" sz="16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calcified cyst.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  Ultrasonography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scan  (study of choice) </a:t>
            </a:r>
            <a:r>
              <a:rPr lang="en-US" sz="1800" b="1" dirty="0">
                <a:solidFill>
                  <a:srgbClr val="002060"/>
                </a:solidFill>
              </a:rPr>
              <a:t>and MRI.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  puncture </a:t>
            </a:r>
            <a:r>
              <a:rPr lang="en-US" sz="1400" b="1" dirty="0">
                <a:solidFill>
                  <a:srgbClr val="002060"/>
                </a:solidFill>
              </a:rPr>
              <a:t>or aspiration of hydatid fluid </a:t>
            </a:r>
            <a:r>
              <a:rPr lang="en-US" sz="1400" b="1" dirty="0">
                <a:solidFill>
                  <a:srgbClr val="002060"/>
                </a:solidFill>
                <a:sym typeface="Wingdings" panose="05000000000000000000"/>
              </a:rPr>
              <a:t></a:t>
            </a:r>
            <a:r>
              <a:rPr lang="en-US" sz="1400" b="1" dirty="0">
                <a:solidFill>
                  <a:srgbClr val="002060"/>
                </a:solidFill>
              </a:rPr>
              <a:t>may lead to anaphylactic shock due to leakage of the fluid.</a:t>
            </a:r>
            <a:endParaRPr lang="ar-EG" sz="1400" dirty="0">
              <a:solidFill>
                <a:schemeClr val="dk1"/>
              </a:solidFill>
            </a:endParaRP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rgbClr val="00B0F0"/>
                </a:solidFill>
              </a:rPr>
              <a:t>Eosinophilia.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Intradermal test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Casoni</a:t>
            </a:r>
            <a:r>
              <a:rPr lang="en-US" sz="2000" b="1" dirty="0">
                <a:solidFill>
                  <a:srgbClr val="C00000"/>
                </a:solidFill>
              </a:rPr>
              <a:t> test)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 Serological </a:t>
            </a:r>
            <a:r>
              <a:rPr lang="en-US" sz="1400" b="1" dirty="0">
                <a:solidFill>
                  <a:srgbClr val="002060"/>
                </a:solidFill>
              </a:rPr>
              <a:t>tests.</a:t>
            </a:r>
          </a:p>
          <a:p>
            <a:pPr marL="0" indent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 PCR</a:t>
            </a:r>
            <a:endParaRPr lang="ar-EG" sz="1400" b="1" dirty="0">
              <a:solidFill>
                <a:srgbClr val="002060"/>
              </a:solidFill>
            </a:endParaRPr>
          </a:p>
          <a:p>
            <a:pPr algn="l" rtl="0">
              <a:buNone/>
            </a:pP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None/>
            </a:pP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1400" dirty="0"/>
          </a:p>
        </p:txBody>
      </p:sp>
    </p:spTree>
    <p:extLst>
      <p:ext uri="{BB962C8B-B14F-4D97-AF65-F5344CB8AC3E}">
        <p14:creationId xmlns:p14="http://schemas.microsoft.com/office/powerpoint/2010/main" val="40664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93" y="1460517"/>
            <a:ext cx="2014530" cy="3790963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Plain X-ray abdomen/chest valuable for pulmonary hydatid </a:t>
            </a:r>
          </a:p>
          <a:p>
            <a:pPr algn="l" rtl="0"/>
            <a:r>
              <a:rPr lang="en-US" sz="1800" dirty="0"/>
              <a:t>a well-defined</a:t>
            </a:r>
          </a:p>
          <a:p>
            <a:pPr algn="l" rtl="0"/>
            <a:r>
              <a:rPr lang="en-US" sz="1800" dirty="0"/>
              <a:t>homogenous radio-opacity on a chest X-ray</a:t>
            </a:r>
            <a:endParaRPr lang="ar-JO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2" y="1393017"/>
            <a:ext cx="4498669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1224</Words>
  <Application>Microsoft Office PowerPoint</Application>
  <PresentationFormat>عرض على الشاشة (3:4)‏</PresentationFormat>
  <Paragraphs>190</Paragraphs>
  <Slides>31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MS PGothic</vt:lpstr>
      <vt:lpstr>Algerian</vt:lpstr>
      <vt:lpstr>Arial</vt:lpstr>
      <vt:lpstr>Arial Rounded MT Bold</vt:lpstr>
      <vt:lpstr>Calibri</vt:lpstr>
      <vt:lpstr>Calibri Light</vt:lpstr>
      <vt:lpstr>Times New Roman</vt:lpstr>
      <vt:lpstr>Verdana</vt:lpstr>
      <vt:lpstr>Wingdings</vt:lpstr>
      <vt:lpstr>Wingdings 3</vt:lpstr>
      <vt:lpstr>سمة Office</vt:lpstr>
      <vt:lpstr>Hydatid lung (Pulmonary Echinococcosis) </vt:lpstr>
      <vt:lpstr>Echinococcus ( dog tapeworm )</vt:lpstr>
      <vt:lpstr>Life cycle &amp; Way of transmission</vt:lpstr>
      <vt:lpstr>Mode of transmission</vt:lpstr>
      <vt:lpstr>   Clinical Features</vt:lpstr>
      <vt:lpstr>عرض تقديمي في PowerPoint</vt:lpstr>
      <vt:lpstr>عرض تقديمي في PowerPoint</vt:lpstr>
      <vt:lpstr>Investigation </vt:lpstr>
      <vt:lpstr>عرض تقديمي في PowerPoint</vt:lpstr>
      <vt:lpstr>عرض تقديمي في PowerPoint</vt:lpstr>
      <vt:lpstr>Complicated hydatid cyst</vt:lpstr>
      <vt:lpstr>عرض تقديمي في PowerPoint</vt:lpstr>
      <vt:lpstr>عرض تقديمي في PowerPoint</vt:lpstr>
      <vt:lpstr>Simple cyst </vt:lpstr>
      <vt:lpstr>عرض تقديمي في PowerPoint</vt:lpstr>
      <vt:lpstr>Cont. </vt:lpstr>
      <vt:lpstr>عرض تقديمي في PowerPoint</vt:lpstr>
      <vt:lpstr>عرض تقديمي في PowerPoint</vt:lpstr>
      <vt:lpstr>عرض تقديمي في PowerPoint</vt:lpstr>
      <vt:lpstr>Casoni test</vt:lpstr>
      <vt:lpstr>Management</vt:lpstr>
      <vt:lpstr>pharmacotherapy</vt:lpstr>
      <vt:lpstr>When to use pharmacotherapy ?</vt:lpstr>
      <vt:lpstr> Contraindication of pharmacotherapy</vt:lpstr>
      <vt:lpstr> Surgical therapy</vt:lpstr>
      <vt:lpstr> Notes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Hydatid lung (Pulmonary Echinococcosis) </dc:title>
  <dc:creator>lenovo</dc:creator>
  <cp:lastModifiedBy>Windows User</cp:lastModifiedBy>
  <cp:revision>40</cp:revision>
  <dcterms:created xsi:type="dcterms:W3CDTF">2021-09-27T13:45:54Z</dcterms:created>
  <dcterms:modified xsi:type="dcterms:W3CDTF">2021-09-28T06:07:28Z</dcterms:modified>
</cp:coreProperties>
</file>