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8" r:id="rId1"/>
  </p:sldMasterIdLst>
  <p:sldIdLst>
    <p:sldId id="256" r:id="rId2"/>
    <p:sldId id="257" r:id="rId3"/>
    <p:sldId id="258" r:id="rId4"/>
    <p:sldId id="259" r:id="rId5"/>
    <p:sldId id="296" r:id="rId6"/>
    <p:sldId id="297" r:id="rId7"/>
    <p:sldId id="263" r:id="rId8"/>
    <p:sldId id="264" r:id="rId9"/>
    <p:sldId id="260" r:id="rId10"/>
    <p:sldId id="261" r:id="rId11"/>
    <p:sldId id="262" r:id="rId12"/>
    <p:sldId id="265" r:id="rId13"/>
    <p:sldId id="266" r:id="rId14"/>
    <p:sldId id="267" r:id="rId15"/>
    <p:sldId id="268" r:id="rId16"/>
    <p:sldId id="269" r:id="rId17"/>
    <p:sldId id="270" r:id="rId18"/>
    <p:sldId id="287" r:id="rId19"/>
    <p:sldId id="288" r:id="rId20"/>
    <p:sldId id="271" r:id="rId21"/>
    <p:sldId id="272" r:id="rId22"/>
    <p:sldId id="273" r:id="rId23"/>
    <p:sldId id="274" r:id="rId24"/>
    <p:sldId id="275" r:id="rId25"/>
    <p:sldId id="277" r:id="rId26"/>
    <p:sldId id="276" r:id="rId27"/>
    <p:sldId id="278" r:id="rId28"/>
    <p:sldId id="286" r:id="rId29"/>
    <p:sldId id="279" r:id="rId30"/>
    <p:sldId id="280" r:id="rId31"/>
    <p:sldId id="281" r:id="rId32"/>
    <p:sldId id="282" r:id="rId33"/>
    <p:sldId id="283" r:id="rId34"/>
    <p:sldId id="284" r:id="rId35"/>
    <p:sldId id="285" r:id="rId36"/>
    <p:sldId id="289" r:id="rId37"/>
    <p:sldId id="290" r:id="rId38"/>
    <p:sldId id="291" r:id="rId39"/>
    <p:sldId id="292" r:id="rId40"/>
    <p:sldId id="293" r:id="rId41"/>
    <p:sldId id="294" r:id="rId42"/>
    <p:sldId id="299" r:id="rId43"/>
    <p:sldId id="295" r:id="rId44"/>
    <p:sldId id="300" r:id="rId45"/>
    <p:sldId id="303" r:id="rId46"/>
    <p:sldId id="301" r:id="rId47"/>
    <p:sldId id="302" r:id="rId48"/>
    <p:sldId id="298" r:id="rId49"/>
    <p:sldId id="304" r:id="rId50"/>
    <p:sldId id="305" r:id="rId51"/>
    <p:sldId id="306" r:id="rId52"/>
    <p:sldId id="307" r:id="rId53"/>
    <p:sldId id="308" r:id="rId54"/>
    <p:sldId id="309" r:id="rId55"/>
    <p:sldId id="313" r:id="rId56"/>
    <p:sldId id="310" r:id="rId57"/>
    <p:sldId id="311"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52" r:id="rId87"/>
    <p:sldId id="353" r:id="rId88"/>
    <p:sldId id="354" r:id="rId89"/>
    <p:sldId id="355" r:id="rId90"/>
    <p:sldId id="346" r:id="rId91"/>
    <p:sldId id="347" r:id="rId92"/>
    <p:sldId id="349" r:id="rId93"/>
    <p:sldId id="350" r:id="rId94"/>
    <p:sldId id="351" r:id="rId95"/>
    <p:sldId id="342" r:id="rId96"/>
    <p:sldId id="343" r:id="rId97"/>
    <p:sldId id="344" r:id="rId98"/>
    <p:sldId id="356" r:id="rId99"/>
    <p:sldId id="357" r:id="rId100"/>
    <p:sldId id="345" r:id="rId101"/>
    <p:sldId id="358" r:id="rId102"/>
    <p:sldId id="359" r:id="rId103"/>
    <p:sldId id="360" r:id="rId104"/>
    <p:sldId id="361" r:id="rId105"/>
    <p:sldId id="362" r:id="rId106"/>
    <p:sldId id="363" r:id="rId107"/>
    <p:sldId id="364" r:id="rId108"/>
    <p:sldId id="365" r:id="rId109"/>
    <p:sldId id="366" r:id="rId110"/>
    <p:sldId id="367" r:id="rId111"/>
    <p:sldId id="368" r:id="rId112"/>
  </p:sldIdLst>
  <p:sldSz cx="9144000" cy="6858000" type="screen4x3"/>
  <p:notesSz cx="6858000" cy="9144000"/>
  <p:defaultTextStyle>
    <a:defPPr>
      <a:defRPr lang="ar-JO"/>
    </a:defPPr>
    <a:lvl1pPr algn="r" rtl="1" fontAlgn="base">
      <a:spcBef>
        <a:spcPct val="0"/>
      </a:spcBef>
      <a:spcAft>
        <a:spcPct val="0"/>
      </a:spcAft>
      <a:defRPr kern="1200">
        <a:solidFill>
          <a:schemeClr val="tx1"/>
        </a:solidFill>
        <a:latin typeface="Verdana" pitchFamily="34" charset="0"/>
        <a:ea typeface="+mn-ea"/>
        <a:cs typeface="Times New Roman" pitchFamily="18" charset="0"/>
      </a:defRPr>
    </a:lvl1pPr>
    <a:lvl2pPr marL="457200" algn="r" rtl="1" fontAlgn="base">
      <a:spcBef>
        <a:spcPct val="0"/>
      </a:spcBef>
      <a:spcAft>
        <a:spcPct val="0"/>
      </a:spcAft>
      <a:defRPr kern="1200">
        <a:solidFill>
          <a:schemeClr val="tx1"/>
        </a:solidFill>
        <a:latin typeface="Verdana" pitchFamily="34" charset="0"/>
        <a:ea typeface="+mn-ea"/>
        <a:cs typeface="Times New Roman" pitchFamily="18" charset="0"/>
      </a:defRPr>
    </a:lvl2pPr>
    <a:lvl3pPr marL="914400" algn="r" rtl="1" fontAlgn="base">
      <a:spcBef>
        <a:spcPct val="0"/>
      </a:spcBef>
      <a:spcAft>
        <a:spcPct val="0"/>
      </a:spcAft>
      <a:defRPr kern="1200">
        <a:solidFill>
          <a:schemeClr val="tx1"/>
        </a:solidFill>
        <a:latin typeface="Verdana" pitchFamily="34" charset="0"/>
        <a:ea typeface="+mn-ea"/>
        <a:cs typeface="Times New Roman" pitchFamily="18" charset="0"/>
      </a:defRPr>
    </a:lvl3pPr>
    <a:lvl4pPr marL="1371600" algn="r" rtl="1" fontAlgn="base">
      <a:spcBef>
        <a:spcPct val="0"/>
      </a:spcBef>
      <a:spcAft>
        <a:spcPct val="0"/>
      </a:spcAft>
      <a:defRPr kern="1200">
        <a:solidFill>
          <a:schemeClr val="tx1"/>
        </a:solidFill>
        <a:latin typeface="Verdana" pitchFamily="34" charset="0"/>
        <a:ea typeface="+mn-ea"/>
        <a:cs typeface="Times New Roman" pitchFamily="18" charset="0"/>
      </a:defRPr>
    </a:lvl4pPr>
    <a:lvl5pPr marL="1828800" algn="r" rtl="1" fontAlgn="base">
      <a:spcBef>
        <a:spcPct val="0"/>
      </a:spcBef>
      <a:spcAft>
        <a:spcPct val="0"/>
      </a:spcAft>
      <a:defRPr kern="1200">
        <a:solidFill>
          <a:schemeClr val="tx1"/>
        </a:solidFill>
        <a:latin typeface="Verdana" pitchFamily="34" charset="0"/>
        <a:ea typeface="+mn-ea"/>
        <a:cs typeface="Times New Roman" pitchFamily="18" charset="0"/>
      </a:defRPr>
    </a:lvl5pPr>
    <a:lvl6pPr marL="2286000" algn="l" defTabSz="914400" rtl="0" eaLnBrk="1" latinLnBrk="0" hangingPunct="1">
      <a:defRPr kern="1200">
        <a:solidFill>
          <a:schemeClr val="tx1"/>
        </a:solidFill>
        <a:latin typeface="Verdana" pitchFamily="34" charset="0"/>
        <a:ea typeface="+mn-ea"/>
        <a:cs typeface="Times New Roman" pitchFamily="18" charset="0"/>
      </a:defRPr>
    </a:lvl6pPr>
    <a:lvl7pPr marL="2743200" algn="l" defTabSz="914400" rtl="0" eaLnBrk="1" latinLnBrk="0" hangingPunct="1">
      <a:defRPr kern="1200">
        <a:solidFill>
          <a:schemeClr val="tx1"/>
        </a:solidFill>
        <a:latin typeface="Verdana" pitchFamily="34" charset="0"/>
        <a:ea typeface="+mn-ea"/>
        <a:cs typeface="Times New Roman" pitchFamily="18" charset="0"/>
      </a:defRPr>
    </a:lvl7pPr>
    <a:lvl8pPr marL="3200400" algn="l" defTabSz="914400" rtl="0" eaLnBrk="1" latinLnBrk="0" hangingPunct="1">
      <a:defRPr kern="1200">
        <a:solidFill>
          <a:schemeClr val="tx1"/>
        </a:solidFill>
        <a:latin typeface="Verdana" pitchFamily="34" charset="0"/>
        <a:ea typeface="+mn-ea"/>
        <a:cs typeface="Times New Roman" pitchFamily="18" charset="0"/>
      </a:defRPr>
    </a:lvl8pPr>
    <a:lvl9pPr marL="3657600" algn="l" defTabSz="914400" rtl="0" eaLnBrk="1" latinLnBrk="0" hangingPunct="1">
      <a:defRPr kern="1200">
        <a:solidFill>
          <a:schemeClr val="tx1"/>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9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65356" autoAdjust="0"/>
    <p:restoredTop sz="94737" autoAdjust="0"/>
  </p:normalViewPr>
  <p:slideViewPr>
    <p:cSldViewPr>
      <p:cViewPr>
        <p:scale>
          <a:sx n="75" d="100"/>
          <a:sy n="75" d="100"/>
        </p:scale>
        <p:origin x="-1404"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20.xml"/><Relationship Id="rId18" Type="http://schemas.openxmlformats.org/officeDocument/2006/relationships/slide" Target="slides/slide26.xml"/><Relationship Id="rId3" Type="http://schemas.openxmlformats.org/officeDocument/2006/relationships/slide" Target="slides/slide7.xml"/><Relationship Id="rId21" Type="http://schemas.openxmlformats.org/officeDocument/2006/relationships/slide" Target="slides/slide31.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4.xml"/><Relationship Id="rId2" Type="http://schemas.openxmlformats.org/officeDocument/2006/relationships/slide" Target="slides/slide4.xml"/><Relationship Id="rId16" Type="http://schemas.openxmlformats.org/officeDocument/2006/relationships/slide" Target="slides/slide23.xml"/><Relationship Id="rId20" Type="http://schemas.openxmlformats.org/officeDocument/2006/relationships/slide" Target="slides/slide30.xml"/><Relationship Id="rId1" Type="http://schemas.openxmlformats.org/officeDocument/2006/relationships/slide" Target="slides/slide3.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35.xml"/><Relationship Id="rId5" Type="http://schemas.openxmlformats.org/officeDocument/2006/relationships/slide" Target="slides/slide9.xml"/><Relationship Id="rId15" Type="http://schemas.openxmlformats.org/officeDocument/2006/relationships/slide" Target="slides/slide22.xml"/><Relationship Id="rId23" Type="http://schemas.openxmlformats.org/officeDocument/2006/relationships/slide" Target="slides/slide34.xml"/><Relationship Id="rId10" Type="http://schemas.openxmlformats.org/officeDocument/2006/relationships/slide" Target="slides/slide14.xml"/><Relationship Id="rId19" Type="http://schemas.openxmlformats.org/officeDocument/2006/relationships/slide" Target="slides/slide27.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21.xml"/><Relationship Id="rId22"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ar-JO"/>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ar-JO"/>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ar-JO"/>
            </a:p>
          </p:txBody>
        </p:sp>
      </p:grpSp>
      <p:sp>
        <p:nvSpPr>
          <p:cNvPr id="19149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19149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A31D2619-69B1-4CE0-B5C8-2982B49892AD}" type="slidenum">
              <a:rPr lang="ar-JO"/>
              <a:pPr>
                <a:defRPr/>
              </a:pPr>
              <a:t>‹#›</a:t>
            </a:fld>
            <a:endParaRPr lang="en-US"/>
          </a:p>
        </p:txBody>
      </p:sp>
    </p:spTree>
    <p:extLst>
      <p:ext uri="{BB962C8B-B14F-4D97-AF65-F5344CB8AC3E}">
        <p14:creationId xmlns:p14="http://schemas.microsoft.com/office/powerpoint/2010/main" val="286845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4AA497-C26F-468D-8123-707B6E790257}" type="slidenum">
              <a:rPr lang="ar-JO"/>
              <a:pPr>
                <a:defRPr/>
              </a:pPr>
              <a:t>‹#›</a:t>
            </a:fld>
            <a:endParaRPr lang="en-US"/>
          </a:p>
        </p:txBody>
      </p:sp>
    </p:spTree>
    <p:extLst>
      <p:ext uri="{BB962C8B-B14F-4D97-AF65-F5344CB8AC3E}">
        <p14:creationId xmlns:p14="http://schemas.microsoft.com/office/powerpoint/2010/main" val="134810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E5E901-6EA5-4694-9947-F86D4C7153A7}" type="slidenum">
              <a:rPr lang="ar-JO"/>
              <a:pPr>
                <a:defRPr/>
              </a:pPr>
              <a:t>‹#›</a:t>
            </a:fld>
            <a:endParaRPr lang="en-US"/>
          </a:p>
        </p:txBody>
      </p:sp>
    </p:spTree>
    <p:extLst>
      <p:ext uri="{BB962C8B-B14F-4D97-AF65-F5344CB8AC3E}">
        <p14:creationId xmlns:p14="http://schemas.microsoft.com/office/powerpoint/2010/main" val="82465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874894-22FD-4F4E-8EE2-F95A0FBD4410}" type="slidenum">
              <a:rPr lang="ar-JO"/>
              <a:pPr>
                <a:defRPr/>
              </a:pPr>
              <a:t>‹#›</a:t>
            </a:fld>
            <a:endParaRPr lang="en-US"/>
          </a:p>
        </p:txBody>
      </p:sp>
    </p:spTree>
    <p:extLst>
      <p:ext uri="{BB962C8B-B14F-4D97-AF65-F5344CB8AC3E}">
        <p14:creationId xmlns:p14="http://schemas.microsoft.com/office/powerpoint/2010/main" val="72552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6A6B3E5-A188-42A5-B489-F01C279C5D27}" type="slidenum">
              <a:rPr lang="ar-JO"/>
              <a:pPr>
                <a:defRPr/>
              </a:pPr>
              <a:t>‹#›</a:t>
            </a:fld>
            <a:endParaRPr lang="en-US"/>
          </a:p>
        </p:txBody>
      </p:sp>
    </p:spTree>
    <p:extLst>
      <p:ext uri="{BB962C8B-B14F-4D97-AF65-F5344CB8AC3E}">
        <p14:creationId xmlns:p14="http://schemas.microsoft.com/office/powerpoint/2010/main" val="2362950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JO"/>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031B61-635A-480C-8FDB-09A408D9652C}" type="slidenum">
              <a:rPr lang="ar-JO"/>
              <a:pPr>
                <a:defRPr/>
              </a:pPr>
              <a:t>‹#›</a:t>
            </a:fld>
            <a:endParaRPr lang="en-US"/>
          </a:p>
        </p:txBody>
      </p:sp>
    </p:spTree>
    <p:extLst>
      <p:ext uri="{BB962C8B-B14F-4D97-AF65-F5344CB8AC3E}">
        <p14:creationId xmlns:p14="http://schemas.microsoft.com/office/powerpoint/2010/main" val="429141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2C57A6-5F7D-48FC-B613-37F6ECB85A17}" type="slidenum">
              <a:rPr lang="ar-JO"/>
              <a:pPr>
                <a:defRPr/>
              </a:pPr>
              <a:t>‹#›</a:t>
            </a:fld>
            <a:endParaRPr lang="en-US"/>
          </a:p>
        </p:txBody>
      </p:sp>
    </p:spTree>
    <p:extLst>
      <p:ext uri="{BB962C8B-B14F-4D97-AF65-F5344CB8AC3E}">
        <p14:creationId xmlns:p14="http://schemas.microsoft.com/office/powerpoint/2010/main" val="138430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D0BDD6-67B2-4870-BA18-92D48B360440}" type="slidenum">
              <a:rPr lang="ar-JO"/>
              <a:pPr>
                <a:defRPr/>
              </a:pPr>
              <a:t>‹#›</a:t>
            </a:fld>
            <a:endParaRPr lang="en-US"/>
          </a:p>
        </p:txBody>
      </p:sp>
    </p:spTree>
    <p:extLst>
      <p:ext uri="{BB962C8B-B14F-4D97-AF65-F5344CB8AC3E}">
        <p14:creationId xmlns:p14="http://schemas.microsoft.com/office/powerpoint/2010/main" val="418339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65D5A-00F0-437B-B6F5-388DD0317BA2}" type="slidenum">
              <a:rPr lang="ar-JO"/>
              <a:pPr>
                <a:defRPr/>
              </a:pPr>
              <a:t>‹#›</a:t>
            </a:fld>
            <a:endParaRPr lang="en-US"/>
          </a:p>
        </p:txBody>
      </p:sp>
    </p:spTree>
    <p:extLst>
      <p:ext uri="{BB962C8B-B14F-4D97-AF65-F5344CB8AC3E}">
        <p14:creationId xmlns:p14="http://schemas.microsoft.com/office/powerpoint/2010/main" val="22270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4F5873-E3C7-4343-9960-504307B417E5}" type="slidenum">
              <a:rPr lang="ar-JO"/>
              <a:pPr>
                <a:defRPr/>
              </a:pPr>
              <a:t>‹#›</a:t>
            </a:fld>
            <a:endParaRPr lang="en-US"/>
          </a:p>
        </p:txBody>
      </p:sp>
    </p:spTree>
    <p:extLst>
      <p:ext uri="{BB962C8B-B14F-4D97-AF65-F5344CB8AC3E}">
        <p14:creationId xmlns:p14="http://schemas.microsoft.com/office/powerpoint/2010/main" val="290927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EAA4FF-C525-44B6-9435-7F464E78D921}" type="slidenum">
              <a:rPr lang="ar-JO"/>
              <a:pPr>
                <a:defRPr/>
              </a:pPr>
              <a:t>‹#›</a:t>
            </a:fld>
            <a:endParaRPr lang="en-US"/>
          </a:p>
        </p:txBody>
      </p:sp>
    </p:spTree>
    <p:extLst>
      <p:ext uri="{BB962C8B-B14F-4D97-AF65-F5344CB8AC3E}">
        <p14:creationId xmlns:p14="http://schemas.microsoft.com/office/powerpoint/2010/main" val="292252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1FD5A0-F26B-4C2F-B691-D87882266F24}" type="slidenum">
              <a:rPr lang="ar-JO"/>
              <a:pPr>
                <a:defRPr/>
              </a:pPr>
              <a:t>‹#›</a:t>
            </a:fld>
            <a:endParaRPr lang="en-US"/>
          </a:p>
        </p:txBody>
      </p:sp>
    </p:spTree>
    <p:extLst>
      <p:ext uri="{BB962C8B-B14F-4D97-AF65-F5344CB8AC3E}">
        <p14:creationId xmlns:p14="http://schemas.microsoft.com/office/powerpoint/2010/main" val="154221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C4EBB6-3FD1-4013-AF71-A592D5BD35B6}" type="slidenum">
              <a:rPr lang="ar-JO"/>
              <a:pPr>
                <a:defRPr/>
              </a:pPr>
              <a:t>‹#›</a:t>
            </a:fld>
            <a:endParaRPr lang="en-US"/>
          </a:p>
        </p:txBody>
      </p:sp>
    </p:spTree>
    <p:extLst>
      <p:ext uri="{BB962C8B-B14F-4D97-AF65-F5344CB8AC3E}">
        <p14:creationId xmlns:p14="http://schemas.microsoft.com/office/powerpoint/2010/main" val="26500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564A15-E828-40FE-85BE-A376854511E8}" type="slidenum">
              <a:rPr lang="ar-JO"/>
              <a:pPr>
                <a:defRPr/>
              </a:pPr>
              <a:t>‹#›</a:t>
            </a:fld>
            <a:endParaRPr lang="en-US"/>
          </a:p>
        </p:txBody>
      </p:sp>
    </p:spTree>
    <p:extLst>
      <p:ext uri="{BB962C8B-B14F-4D97-AF65-F5344CB8AC3E}">
        <p14:creationId xmlns:p14="http://schemas.microsoft.com/office/powerpoint/2010/main" val="262629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46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cs typeface="+mn-cs"/>
              </a:defRPr>
            </a:lvl1pPr>
          </a:lstStyle>
          <a:p>
            <a:pPr>
              <a:defRPr/>
            </a:pPr>
            <a:endParaRPr lang="en-US"/>
          </a:p>
        </p:txBody>
      </p:sp>
      <p:sp>
        <p:nvSpPr>
          <p:cNvPr id="1904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cs typeface="+mn-cs"/>
              </a:defRPr>
            </a:lvl1pPr>
          </a:lstStyle>
          <a:p>
            <a:pPr>
              <a:defRPr/>
            </a:pPr>
            <a:endParaRPr lang="en-US"/>
          </a:p>
        </p:txBody>
      </p:sp>
      <p:sp>
        <p:nvSpPr>
          <p:cNvPr id="19047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cs typeface="+mn-cs"/>
              </a:defRPr>
            </a:lvl1pPr>
          </a:lstStyle>
          <a:p>
            <a:pPr>
              <a:defRPr/>
            </a:pPr>
            <a:fld id="{3C801BE3-9959-4A5B-98C9-8E4AEF590898}" type="slidenum">
              <a:rPr lang="ar-JO"/>
              <a:pPr>
                <a:defRPr/>
              </a:pPr>
              <a:t>‹#›</a:t>
            </a:fld>
            <a:endParaRPr lang="en-US"/>
          </a:p>
        </p:txBody>
      </p:sp>
      <p:sp>
        <p:nvSpPr>
          <p:cNvPr id="19047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rtl="0">
              <a:defRPr/>
            </a:pPr>
            <a:endParaRPr lang="en-US" sz="2400">
              <a:latin typeface="Times New Roman" pitchFamily="18" charset="0"/>
              <a:cs typeface="Arial" pitchFamily="34" charset="0"/>
            </a:endParaRPr>
          </a:p>
        </p:txBody>
      </p:sp>
      <p:sp>
        <p:nvSpPr>
          <p:cNvPr id="19047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ar-JO"/>
          </a:p>
        </p:txBody>
      </p:sp>
      <p:sp>
        <p:nvSpPr>
          <p:cNvPr id="19047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rtl="0">
              <a:defRPr/>
            </a:pPr>
            <a:endParaRPr lang="en-US" sz="2400">
              <a:latin typeface="Times New Roman" pitchFamily="18" charset="0"/>
              <a:cs typeface="Arial" pitchFamily="34" charset="0"/>
            </a:endParaRPr>
          </a:p>
        </p:txBody>
      </p:sp>
      <p:sp>
        <p:nvSpPr>
          <p:cNvPr id="19047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rtl="0">
              <a:defRPr/>
            </a:pPr>
            <a:endParaRPr lang="en-US" sz="2400">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87"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timing>
    <p:tnLst>
      <p:par>
        <p:cTn id="1" dur="indefinite" restart="never" nodeType="tmRoot"/>
      </p:par>
    </p:tnLst>
  </p:timing>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Garamond" pitchFamily="18" charset="0"/>
          <a:cs typeface="Arial" pitchFamily="34" charset="0"/>
        </a:defRPr>
      </a:lvl2pPr>
      <a:lvl3pPr algn="l" rtl="1" eaLnBrk="0" fontAlgn="base" hangingPunct="0">
        <a:spcBef>
          <a:spcPct val="0"/>
        </a:spcBef>
        <a:spcAft>
          <a:spcPct val="0"/>
        </a:spcAft>
        <a:defRPr sz="4400">
          <a:solidFill>
            <a:schemeClr val="tx2"/>
          </a:solidFill>
          <a:latin typeface="Garamond" pitchFamily="18" charset="0"/>
          <a:cs typeface="Arial" pitchFamily="34" charset="0"/>
        </a:defRPr>
      </a:lvl3pPr>
      <a:lvl4pPr algn="l" rtl="1" eaLnBrk="0" fontAlgn="base" hangingPunct="0">
        <a:spcBef>
          <a:spcPct val="0"/>
        </a:spcBef>
        <a:spcAft>
          <a:spcPct val="0"/>
        </a:spcAft>
        <a:defRPr sz="4400">
          <a:solidFill>
            <a:schemeClr val="tx2"/>
          </a:solidFill>
          <a:latin typeface="Garamond" pitchFamily="18" charset="0"/>
          <a:cs typeface="Arial" pitchFamily="34" charset="0"/>
        </a:defRPr>
      </a:lvl4pPr>
      <a:lvl5pPr algn="l" rtl="1" eaLnBrk="0" fontAlgn="base" hangingPunct="0">
        <a:spcBef>
          <a:spcPct val="0"/>
        </a:spcBef>
        <a:spcAft>
          <a:spcPct val="0"/>
        </a:spcAft>
        <a:defRPr sz="4400">
          <a:solidFill>
            <a:schemeClr val="tx2"/>
          </a:solidFill>
          <a:latin typeface="Garamond" pitchFamily="18" charset="0"/>
          <a:cs typeface="Arial" pitchFamily="34" charset="0"/>
        </a:defRPr>
      </a:lvl5pPr>
      <a:lvl6pPr marL="457200" algn="l" rtl="1" fontAlgn="base">
        <a:spcBef>
          <a:spcPct val="0"/>
        </a:spcBef>
        <a:spcAft>
          <a:spcPct val="0"/>
        </a:spcAft>
        <a:defRPr sz="4400">
          <a:solidFill>
            <a:schemeClr val="tx2"/>
          </a:solidFill>
          <a:latin typeface="Garamond" pitchFamily="18" charset="0"/>
          <a:cs typeface="Arial" pitchFamily="34" charset="0"/>
        </a:defRPr>
      </a:lvl6pPr>
      <a:lvl7pPr marL="914400" algn="l" rtl="1" fontAlgn="base">
        <a:spcBef>
          <a:spcPct val="0"/>
        </a:spcBef>
        <a:spcAft>
          <a:spcPct val="0"/>
        </a:spcAft>
        <a:defRPr sz="4400">
          <a:solidFill>
            <a:schemeClr val="tx2"/>
          </a:solidFill>
          <a:latin typeface="Garamond" pitchFamily="18" charset="0"/>
          <a:cs typeface="Arial" pitchFamily="34" charset="0"/>
        </a:defRPr>
      </a:lvl7pPr>
      <a:lvl8pPr marL="1371600" algn="l" rtl="1" fontAlgn="base">
        <a:spcBef>
          <a:spcPct val="0"/>
        </a:spcBef>
        <a:spcAft>
          <a:spcPct val="0"/>
        </a:spcAft>
        <a:defRPr sz="4400">
          <a:solidFill>
            <a:schemeClr val="tx2"/>
          </a:solidFill>
          <a:latin typeface="Garamond" pitchFamily="18" charset="0"/>
          <a:cs typeface="Arial" pitchFamily="34" charset="0"/>
        </a:defRPr>
      </a:lvl8pPr>
      <a:lvl9pPr marL="1828800" algn="l" rtl="1" fontAlgn="base">
        <a:spcBef>
          <a:spcPct val="0"/>
        </a:spcBef>
        <a:spcAft>
          <a:spcPct val="0"/>
        </a:spcAft>
        <a:defRPr sz="4400">
          <a:solidFill>
            <a:schemeClr val="tx2"/>
          </a:solidFill>
          <a:latin typeface="Garamond" pitchFamily="18" charset="0"/>
          <a:cs typeface="Arial" pitchFamily="34"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r" rtl="1"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333375"/>
            <a:ext cx="7772400" cy="1470025"/>
          </a:xfrm>
        </p:spPr>
        <p:txBody>
          <a:bodyPr/>
          <a:lstStyle/>
          <a:p>
            <a:pPr eaLnBrk="1" hangingPunct="1"/>
            <a:r>
              <a:rPr lang="en-US" smtClean="0">
                <a:latin typeface="Times New Roman" pitchFamily="18" charset="0"/>
                <a:cs typeface="Times New Roman" pitchFamily="18" charset="0"/>
              </a:rPr>
              <a:t>Psychopathology</a:t>
            </a:r>
          </a:p>
        </p:txBody>
      </p:sp>
      <p:sp>
        <p:nvSpPr>
          <p:cNvPr id="3075" name="Rectangle 3"/>
          <p:cNvSpPr>
            <a:spLocks noGrp="1" noChangeArrowheads="1"/>
          </p:cNvSpPr>
          <p:nvPr>
            <p:ph type="subTitle" idx="1"/>
          </p:nvPr>
        </p:nvSpPr>
        <p:spPr>
          <a:xfrm>
            <a:off x="0" y="3213100"/>
            <a:ext cx="8713788" cy="3384550"/>
          </a:xfrm>
        </p:spPr>
        <p:txBody>
          <a:bodyPr/>
          <a:lstStyle/>
          <a:p>
            <a:pPr algn="l" eaLnBrk="1" hangingPunct="1"/>
            <a:r>
              <a:rPr lang="en-US" sz="2000" smtClean="0">
                <a:latin typeface="Times New Roman" pitchFamily="18" charset="0"/>
                <a:cs typeface="Times New Roman" pitchFamily="18" charset="0"/>
              </a:rPr>
              <a:t>         </a:t>
            </a:r>
            <a:br>
              <a:rPr lang="en-US" sz="2000" smtClean="0">
                <a:latin typeface="Times New Roman" pitchFamily="18" charset="0"/>
                <a:cs typeface="Times New Roman" pitchFamily="18" charset="0"/>
              </a:rPr>
            </a:br>
            <a:r>
              <a:rPr lang="en-US" sz="2000" smtClean="0">
                <a:latin typeface="Times New Roman" pitchFamily="18" charset="0"/>
                <a:cs typeface="Times New Roman" pitchFamily="18" charset="0"/>
              </a:rPr>
              <a:t/>
            </a:r>
            <a:br>
              <a:rPr lang="en-US" sz="2000" smtClean="0">
                <a:latin typeface="Times New Roman" pitchFamily="18" charset="0"/>
                <a:cs typeface="Times New Roman" pitchFamily="18" charset="0"/>
              </a:rPr>
            </a:br>
            <a:r>
              <a:rPr lang="en-US" sz="2000" smtClean="0">
                <a:latin typeface="Times New Roman" pitchFamily="18" charset="0"/>
                <a:cs typeface="Times New Roman" pitchFamily="18" charset="0"/>
              </a:rPr>
              <a:t/>
            </a:r>
            <a:br>
              <a:rPr lang="en-US" sz="2000" smtClean="0">
                <a:latin typeface="Times New Roman" pitchFamily="18" charset="0"/>
                <a:cs typeface="Times New Roman" pitchFamily="18" charset="0"/>
              </a:rPr>
            </a:br>
            <a:endParaRPr lang="en-US" sz="2000" smtClean="0">
              <a:latin typeface="Times New Roman" pitchFamily="18" charset="0"/>
              <a:cs typeface="Times New Roman" pitchFamily="18" charset="0"/>
            </a:endParaRPr>
          </a:p>
          <a:p>
            <a:pPr algn="l" eaLnBrk="1" hangingPunct="1"/>
            <a:r>
              <a:rPr lang="en-US" sz="2000" smtClean="0">
                <a:latin typeface="Times New Roman" pitchFamily="18" charset="0"/>
                <a:cs typeface="Times New Roman" pitchFamily="18" charset="0"/>
              </a:rPr>
              <a:t/>
            </a:r>
            <a:br>
              <a:rPr lang="en-US" sz="2000" smtClean="0">
                <a:latin typeface="Times New Roman" pitchFamily="18" charset="0"/>
                <a:cs typeface="Times New Roman" pitchFamily="18" charset="0"/>
              </a:rPr>
            </a:br>
            <a:r>
              <a:rPr lang="en-US" sz="2000" smtClean="0">
                <a:latin typeface="Times New Roman" pitchFamily="18" charset="0"/>
                <a:cs typeface="Times New Roman" pitchFamily="18" charset="0"/>
              </a:rPr>
              <a:t/>
            </a:r>
            <a:br>
              <a:rPr lang="en-US" sz="2000" smtClean="0">
                <a:latin typeface="Times New Roman" pitchFamily="18" charset="0"/>
                <a:cs typeface="Times New Roman" pitchFamily="18" charset="0"/>
              </a:rPr>
            </a:br>
            <a:r>
              <a:rPr lang="en-US" sz="2000" smtClean="0">
                <a:latin typeface="Times New Roman" pitchFamily="18" charset="0"/>
                <a:cs typeface="Times New Roman" pitchFamily="18" charset="0"/>
              </a:rPr>
              <a:t/>
            </a:r>
            <a:br>
              <a:rPr lang="en-US" sz="2000" smtClean="0">
                <a:latin typeface="Times New Roman" pitchFamily="18" charset="0"/>
                <a:cs typeface="Times New Roman" pitchFamily="18" charset="0"/>
              </a:rPr>
            </a:br>
            <a:r>
              <a:rPr lang="en-US" sz="2000" smtClean="0">
                <a:latin typeface="Times New Roman" pitchFamily="18" charset="0"/>
                <a:cs typeface="Times New Roman" pitchFamily="18" charset="0"/>
              </a:rPr>
              <a:t/>
            </a:r>
            <a:br>
              <a:rPr lang="en-US" sz="2000" smtClean="0">
                <a:latin typeface="Times New Roman" pitchFamily="18" charset="0"/>
                <a:cs typeface="Times New Roman" pitchFamily="18" charset="0"/>
              </a:rPr>
            </a:br>
            <a:r>
              <a:rPr lang="en-US" sz="1800" smtClean="0">
                <a:latin typeface="Times New Roman" pitchFamily="18" charset="0"/>
                <a:cs typeface="Times New Roman" pitchFamily="18" charset="0"/>
              </a:rPr>
              <a:t>Dr. Maxim Obaisat</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JRMS, Dept of Psychiatry</a:t>
            </a:r>
          </a:p>
        </p:txBody>
      </p:sp>
      <p:pic>
        <p:nvPicPr>
          <p:cNvPr id="3076" name="Picture 4" descr="downloa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071813"/>
            <a:ext cx="3357563"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68313" y="260350"/>
            <a:ext cx="8229600" cy="6119813"/>
          </a:xfrm>
        </p:spPr>
        <p:txBody>
          <a:bodyPr/>
          <a:lstStyle/>
          <a:p>
            <a:pPr algn="l" eaLnBrk="1" hangingPunct="1">
              <a:buFont typeface="Wingdings" pitchFamily="2" charset="2"/>
              <a:buNone/>
            </a:pPr>
            <a:endParaRPr lang="en-US" b="1" smtClean="0">
              <a:latin typeface="Times New Roman" pitchFamily="18" charset="0"/>
              <a:cs typeface="Times New Roman" pitchFamily="18" charset="0"/>
            </a:endParaRPr>
          </a:p>
          <a:p>
            <a:pPr algn="l" eaLnBrk="1" hangingPunct="1">
              <a:buFont typeface="Wingdings" pitchFamily="2" charset="2"/>
              <a:buNone/>
            </a:pPr>
            <a:r>
              <a:rPr lang="en-US" b="1" smtClean="0">
                <a:latin typeface="Times New Roman" pitchFamily="18" charset="0"/>
                <a:cs typeface="Times New Roman" pitchFamily="18" charset="0"/>
              </a:rPr>
              <a:t>Disorders of Perception</a:t>
            </a:r>
          </a:p>
          <a:p>
            <a:pPr algn="l" eaLnBrk="1" hangingPunct="1">
              <a:buFont typeface="Wingdings" pitchFamily="2" charset="2"/>
              <a:buNone/>
            </a:pPr>
            <a:endParaRPr lang="en-US" sz="2400" b="1" smtClean="0">
              <a:latin typeface="Times New Roman" pitchFamily="18" charset="0"/>
              <a:cs typeface="Times New Roman" pitchFamily="18" charset="0"/>
            </a:endParaRPr>
          </a:p>
          <a:p>
            <a:pPr algn="l" eaLnBrk="1" hangingPunct="1">
              <a:buFont typeface="Wingdings" pitchFamily="2" charset="2"/>
              <a:buNone/>
            </a:pPr>
            <a:r>
              <a:rPr lang="en-US" sz="2400" b="1" smtClean="0">
                <a:latin typeface="Times New Roman" pitchFamily="18" charset="0"/>
                <a:cs typeface="Times New Roman" pitchFamily="18" charset="0"/>
              </a:rPr>
              <a:t>Perception :</a:t>
            </a:r>
          </a:p>
          <a:p>
            <a:pPr algn="l" eaLnBrk="1" hangingPunct="1">
              <a:buFont typeface="Wingdings" pitchFamily="2" charset="2"/>
              <a:buNone/>
            </a:pPr>
            <a:r>
              <a:rPr lang="en-US" sz="2400" smtClean="0">
                <a:latin typeface="Times New Roman" pitchFamily="18" charset="0"/>
                <a:cs typeface="Times New Roman" pitchFamily="18" charset="0"/>
              </a:rPr>
              <a:t>Process of transferring physical stimulation into psychological information's.</a:t>
            </a:r>
          </a:p>
          <a:p>
            <a:pPr algn="l" eaLnBrk="1" hangingPunct="1">
              <a:buFont typeface="Wingdings" pitchFamily="2" charset="2"/>
              <a:buNone/>
            </a:pPr>
            <a:r>
              <a:rPr lang="en-US" sz="2400" smtClean="0">
                <a:latin typeface="Times New Roman" pitchFamily="18" charset="0"/>
                <a:cs typeface="Times New Roman" pitchFamily="18" charset="0"/>
              </a:rPr>
              <a:t>It is a mental process by which sensory stimuli are bought awareness.</a:t>
            </a:r>
          </a:p>
          <a:p>
            <a:pPr algn="l" eaLnBrk="1" hangingPunct="1">
              <a:buFont typeface="Wingdings" pitchFamily="2" charset="2"/>
              <a:buNone/>
            </a:pPr>
            <a:r>
              <a:rPr lang="en-US" sz="2400" b="1" smtClean="0">
                <a:latin typeface="Times New Roman" pitchFamily="18" charset="0"/>
                <a:cs typeface="Times New Roman" pitchFamily="18" charset="0"/>
              </a:rPr>
              <a:t>1- Sensory Distortion (Altered)</a:t>
            </a:r>
          </a:p>
          <a:p>
            <a:pPr algn="l" eaLnBrk="1" hangingPunct="1">
              <a:buFont typeface="Wingdings" pitchFamily="2" charset="2"/>
              <a:buNone/>
            </a:pPr>
            <a:r>
              <a:rPr lang="en-US" sz="2400" smtClean="0">
                <a:latin typeface="Times New Roman" pitchFamily="18" charset="0"/>
                <a:cs typeface="Times New Roman" pitchFamily="18" charset="0"/>
              </a:rPr>
              <a:t>There is constant real perception object which is perceived in a distorted way.</a:t>
            </a:r>
          </a:p>
          <a:p>
            <a:pPr algn="l" eaLnBrk="1" hangingPunct="1">
              <a:buFont typeface="Wingdings" pitchFamily="2" charset="2"/>
              <a:buNone/>
            </a:pPr>
            <a:r>
              <a:rPr lang="en-US" sz="2400" b="1" smtClean="0">
                <a:latin typeface="Times New Roman" pitchFamily="18" charset="0"/>
                <a:cs typeface="Times New Roman" pitchFamily="18" charset="0"/>
              </a:rPr>
              <a:t>2- Sensory Deception (False)</a:t>
            </a:r>
          </a:p>
          <a:p>
            <a:pPr algn="l" eaLnBrk="1" hangingPunct="1">
              <a:buFont typeface="Wingdings" pitchFamily="2" charset="2"/>
              <a:buNone/>
            </a:pPr>
            <a:r>
              <a:rPr lang="en-US" sz="2400" smtClean="0">
                <a:latin typeface="Times New Roman" pitchFamily="18" charset="0"/>
                <a:cs typeface="Times New Roman" pitchFamily="18" charset="0"/>
              </a:rPr>
              <a:t>A new perception occur which may or may not be in response to an external stimulus.</a:t>
            </a:r>
          </a:p>
          <a:p>
            <a:pPr algn="l" eaLnBrk="1" hangingPunct="1">
              <a:buFont typeface="Wingdings" pitchFamily="2" charset="2"/>
              <a:buNone/>
            </a:pPr>
            <a:endParaRPr lang="en-US" sz="2400" smtClean="0">
              <a:latin typeface="Times New Roman" pitchFamily="18" charset="0"/>
              <a:cs typeface="Times New Roman" pitchFamily="18" charset="0"/>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p:txBody>
          <a:bodyPr/>
          <a:lstStyle/>
          <a:p>
            <a:pPr algn="l">
              <a:buFont typeface="Wingdings" pitchFamily="2" charset="2"/>
              <a:buNone/>
            </a:pPr>
            <a:endParaRPr lang="en-US" b="1" smtClean="0">
              <a:latin typeface="Times New Roman" pitchFamily="18" charset="0"/>
              <a:cs typeface="Times New Roman" pitchFamily="18" charset="0"/>
            </a:endParaRPr>
          </a:p>
          <a:p>
            <a:pPr algn="l">
              <a:buFont typeface="Wingdings" pitchFamily="2" charset="2"/>
              <a:buNone/>
            </a:pPr>
            <a:endParaRPr lang="en-US" b="1" smtClean="0">
              <a:latin typeface="Times New Roman" pitchFamily="18" charset="0"/>
              <a:cs typeface="Times New Roman" pitchFamily="18" charset="0"/>
            </a:endParaRPr>
          </a:p>
          <a:p>
            <a:pPr algn="l">
              <a:buFont typeface="Wingdings" pitchFamily="2" charset="2"/>
              <a:buNone/>
            </a:pPr>
            <a:r>
              <a:rPr lang="en-US" b="1" smtClean="0">
                <a:latin typeface="Times New Roman" pitchFamily="18" charset="0"/>
                <a:cs typeface="Times New Roman" pitchFamily="18" charset="0"/>
              </a:rPr>
              <a:t>Disinhibition</a:t>
            </a:r>
            <a:r>
              <a:rPr lang="en-US" sz="2400" smtClean="0">
                <a:latin typeface="Times New Roman" pitchFamily="18" charset="0"/>
                <a:cs typeface="Times New Roman" pitchFamily="18" charset="0"/>
              </a:rPr>
              <a:t> : loss of control over normal social behavior</a:t>
            </a:r>
          </a:p>
          <a:p>
            <a:pPr algn="l">
              <a:buFont typeface="Wingdings" pitchFamily="2" charset="2"/>
              <a:buNone/>
            </a:pPr>
            <a:r>
              <a:rPr lang="en-GB" sz="2400" smtClean="0">
                <a:solidFill>
                  <a:srgbClr val="000000"/>
                </a:solidFill>
                <a:latin typeface="Times New Roman" pitchFamily="18" charset="0"/>
                <a:cs typeface="Times New Roman" pitchFamily="18" charset="0"/>
              </a:rPr>
              <a:t>(1) Removal of an inhibitory effect, as in the reduction of the inhibitory function of the cerebral cortex by alcohol. (2) In psychiatry, a greater freedom to act in accordance with inner drives or feelings and with less regard for restraints dictated by cultural norms or one's superego</a:t>
            </a:r>
            <a:r>
              <a:rPr lang="en-GB" sz="2400" smtClean="0">
                <a:solidFill>
                  <a:srgbClr val="000000"/>
                </a:solidFill>
                <a:latin typeface="Corbel" pitchFamily="34" charset="0"/>
              </a:rPr>
              <a:t>.</a:t>
            </a:r>
            <a:endParaRPr lang="en-US" sz="2400" smtClean="0">
              <a:latin typeface="Times New Roman" pitchFamily="18" charset="0"/>
              <a:cs typeface="Times New Roman" pitchFamily="18" charset="0"/>
            </a:endParaRPr>
          </a:p>
          <a:p>
            <a:pPr algn="l">
              <a:buFont typeface="Wingdings" pitchFamily="2" charset="2"/>
              <a:buNone/>
            </a:pPr>
            <a:r>
              <a:rPr lang="en-US" b="1" smtClean="0">
                <a:latin typeface="Times New Roman" pitchFamily="18" charset="0"/>
                <a:cs typeface="Times New Roman" pitchFamily="18" charset="0"/>
              </a:rPr>
              <a:t>Motor retardation : </a:t>
            </a:r>
            <a:r>
              <a:rPr lang="en-US" sz="2400" smtClean="0">
                <a:latin typeface="Times New Roman" pitchFamily="18" charset="0"/>
                <a:cs typeface="Times New Roman" pitchFamily="18" charset="0"/>
              </a:rPr>
              <a:t>decreased motor activity usually a combination of fewer and slower movements.</a:t>
            </a:r>
          </a:p>
          <a:p>
            <a:pPr algn="l">
              <a:buFont typeface="Wingdings" pitchFamily="2" charset="2"/>
              <a:buNone/>
            </a:pPr>
            <a:endParaRPr lang="en-US" sz="2400" smtClean="0">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277813"/>
            <a:ext cx="8229600" cy="919162"/>
          </a:xfrm>
        </p:spPr>
        <p:txBody>
          <a:bodyPr/>
          <a:lstStyle/>
          <a:p>
            <a:r>
              <a:rPr lang="en-US" sz="2400" smtClean="0">
                <a:solidFill>
                  <a:schemeClr val="tx1"/>
                </a:solidFill>
                <a:latin typeface="Times New Roman" pitchFamily="18" charset="0"/>
                <a:cs typeface="Times New Roman" pitchFamily="18" charset="0"/>
              </a:rPr>
              <a:t>Mood disorders</a:t>
            </a:r>
          </a:p>
        </p:txBody>
      </p:sp>
      <p:sp>
        <p:nvSpPr>
          <p:cNvPr id="105475" name="Content Placeholder 2"/>
          <p:cNvSpPr>
            <a:spLocks noGrp="1"/>
          </p:cNvSpPr>
          <p:nvPr>
            <p:ph idx="1"/>
          </p:nvPr>
        </p:nvSpPr>
        <p:spPr/>
        <p:txBody>
          <a:bodyPr/>
          <a:lstStyle/>
          <a:p>
            <a:pPr algn="l">
              <a:buFont typeface="Wingdings" pitchFamily="2" charset="2"/>
              <a:buNone/>
            </a:pPr>
            <a:r>
              <a:rPr lang="en-US" sz="2400" b="1" smtClean="0">
                <a:latin typeface="Times New Roman" pitchFamily="18" charset="0"/>
                <a:cs typeface="Times New Roman" pitchFamily="18" charset="0"/>
              </a:rPr>
              <a:t>A feeling </a:t>
            </a:r>
            <a:r>
              <a:rPr lang="en-US" sz="2400" smtClean="0">
                <a:latin typeface="Times New Roman" pitchFamily="18" charset="0"/>
                <a:cs typeface="Times New Roman" pitchFamily="18" charset="0"/>
              </a:rPr>
              <a:t>can be defined as a positive or negative reaction to some experience or event and is the subjective experience of emotion. By contrast </a:t>
            </a:r>
            <a:r>
              <a:rPr lang="en-US" sz="2400" b="1" smtClean="0">
                <a:latin typeface="Times New Roman" pitchFamily="18" charset="0"/>
                <a:cs typeface="Times New Roman" pitchFamily="18" charset="0"/>
              </a:rPr>
              <a:t>emotion</a:t>
            </a:r>
            <a:r>
              <a:rPr lang="en-US" sz="2400" smtClean="0">
                <a:latin typeface="Times New Roman" pitchFamily="18" charset="0"/>
                <a:cs typeface="Times New Roman" pitchFamily="18" charset="0"/>
              </a:rPr>
              <a:t> is a stirred-up state caused by physiological changes  occurring as a response to some event and which tends to maintain or abolish the causative event. The feelings may be those of depression, anxiety, fear, etc. </a:t>
            </a:r>
            <a:r>
              <a:rPr lang="en-US" sz="2400" b="1" smtClean="0">
                <a:latin typeface="Times New Roman" pitchFamily="18" charset="0"/>
                <a:cs typeface="Times New Roman" pitchFamily="18" charset="0"/>
              </a:rPr>
              <a:t>Mood</a:t>
            </a:r>
            <a:r>
              <a:rPr lang="en-US" sz="2400" smtClean="0">
                <a:latin typeface="Times New Roman" pitchFamily="18" charset="0"/>
                <a:cs typeface="Times New Roman" pitchFamily="18" charset="0"/>
              </a:rPr>
              <a:t> is a pervasive and sustained emotion that colours the person’s perception of the world. </a:t>
            </a:r>
            <a:r>
              <a:rPr lang="en-US" sz="2400" b="1" smtClean="0">
                <a:latin typeface="Times New Roman" pitchFamily="18" charset="0"/>
                <a:cs typeface="Times New Roman" pitchFamily="18" charset="0"/>
              </a:rPr>
              <a:t>Affect</a:t>
            </a:r>
            <a:r>
              <a:rPr lang="en-US" sz="2400" smtClean="0">
                <a:latin typeface="Times New Roman" pitchFamily="18" charset="0"/>
                <a:cs typeface="Times New Roman" pitchFamily="18" charset="0"/>
              </a:rPr>
              <a:t> “a pattern of observable behaviors that is the expression of a subjectively experienced feeling state (emotion).” Affect is a sign (“observable”) and describes a person’s emotional state at the time of the exam. </a:t>
            </a:r>
          </a:p>
          <a:p>
            <a:pPr algn="l"/>
            <a:endParaRPr lang="en-US" sz="2400" smtClean="0">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p:txBody>
          <a:bodyPr/>
          <a:lstStyle/>
          <a:p>
            <a:pPr algn="l">
              <a:buFont typeface="Wingdings" pitchFamily="2" charset="2"/>
              <a:buNone/>
            </a:pPr>
            <a:r>
              <a:rPr lang="en-US" sz="2400" b="1" smtClean="0">
                <a:latin typeface="Times New Roman" pitchFamily="18" charset="0"/>
                <a:cs typeface="Times New Roman" pitchFamily="18" charset="0"/>
              </a:rPr>
              <a:t>Pathological affect : </a:t>
            </a:r>
            <a:r>
              <a:rPr lang="en-US" sz="2400" smtClean="0">
                <a:latin typeface="Times New Roman" pitchFamily="18" charset="0"/>
                <a:cs typeface="Times New Roman" pitchFamily="18" charset="0"/>
              </a:rPr>
              <a:t>very strong, abrupt affect with a short change of consciousness on its peak </a:t>
            </a:r>
          </a:p>
          <a:p>
            <a:pPr algn="l">
              <a:buFont typeface="Wingdings" pitchFamily="2" charset="2"/>
              <a:buNone/>
            </a:pPr>
            <a:r>
              <a:rPr lang="en-US" sz="2400" b="1" smtClean="0">
                <a:latin typeface="Times New Roman" pitchFamily="18" charset="0"/>
                <a:cs typeface="Times New Roman" pitchFamily="18" charset="0"/>
              </a:rPr>
              <a:t>Pathological mood : </a:t>
            </a:r>
            <a:r>
              <a:rPr lang="en-US" sz="2400" smtClean="0">
                <a:latin typeface="Times New Roman" pitchFamily="18" charset="0"/>
                <a:cs typeface="Times New Roman" pitchFamily="18" charset="0"/>
              </a:rPr>
              <a:t>origin – based on pathological grounds, no psychological causes</a:t>
            </a:r>
          </a:p>
          <a:p>
            <a:pPr algn="l">
              <a:buFont typeface="Wingdings" pitchFamily="2" charset="2"/>
              <a:buNone/>
            </a:pPr>
            <a:r>
              <a:rPr lang="en-US" sz="2400" smtClean="0">
                <a:latin typeface="Times New Roman" pitchFamily="18" charset="0"/>
                <a:cs typeface="Times New Roman" pitchFamily="18" charset="0"/>
              </a:rPr>
              <a:t>duration – unusually  long – lasting</a:t>
            </a:r>
          </a:p>
          <a:p>
            <a:pPr algn="l">
              <a:buFont typeface="Wingdings" pitchFamily="2" charset="2"/>
              <a:buNone/>
            </a:pPr>
            <a:r>
              <a:rPr lang="en-US" sz="2400" smtClean="0">
                <a:latin typeface="Times New Roman" pitchFamily="18" charset="0"/>
                <a:cs typeface="Times New Roman" pitchFamily="18" charset="0"/>
              </a:rPr>
              <a:t> intensity – unusually  strong, large changes in intensity</a:t>
            </a:r>
          </a:p>
          <a:p>
            <a:pPr algn="l">
              <a:buFont typeface="Wingdings" pitchFamily="2" charset="2"/>
              <a:buNone/>
            </a:pPr>
            <a:r>
              <a:rPr lang="en-US" sz="2400" smtClean="0">
                <a:latin typeface="Times New Roman" pitchFamily="18" charset="0"/>
                <a:cs typeface="Times New Roman" pitchFamily="18" charset="0"/>
              </a:rPr>
              <a:t> impossibility to be changed by psychological means </a:t>
            </a:r>
          </a:p>
          <a:p>
            <a:pPr algn="l">
              <a:buFont typeface="Wingdings" pitchFamily="2" charset="2"/>
              <a:buNone/>
            </a:pPr>
            <a:r>
              <a:rPr lang="en-US" sz="2400" smtClean="0">
                <a:latin typeface="Times New Roman" pitchFamily="18" charset="0"/>
                <a:cs typeface="Times New Roman" pitchFamily="18" charset="0"/>
              </a:rPr>
              <a:t>two poles:</a:t>
            </a:r>
          </a:p>
          <a:p>
            <a:pPr algn="l">
              <a:buFont typeface="Wingdings" pitchFamily="2" charset="2"/>
              <a:buNone/>
            </a:pPr>
            <a:r>
              <a:rPr lang="en-US" sz="2400" smtClean="0">
                <a:latin typeface="Times New Roman" pitchFamily="18" charset="0"/>
                <a:cs typeface="Times New Roman" pitchFamily="18" charset="0"/>
              </a:rPr>
              <a:t> manic</a:t>
            </a:r>
          </a:p>
          <a:p>
            <a:pPr algn="l">
              <a:buFont typeface="Wingdings" pitchFamily="2" charset="2"/>
              <a:buNone/>
            </a:pPr>
            <a:r>
              <a:rPr lang="en-US" sz="2400" smtClean="0">
                <a:latin typeface="Times New Roman" pitchFamily="18" charset="0"/>
                <a:cs typeface="Times New Roman" pitchFamily="18" charset="0"/>
              </a:rPr>
              <a:t> depressive</a:t>
            </a:r>
            <a:endParaRPr lang="en-US" sz="2400" b="1" smtClean="0">
              <a:latin typeface="Times New Roman" pitchFamily="18" charset="0"/>
              <a:cs typeface="Times New Roman" pitchFamily="18" charset="0"/>
            </a:endParaRPr>
          </a:p>
          <a:p>
            <a:endParaRPr lang="en-US"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277813"/>
            <a:ext cx="8229600" cy="1495425"/>
          </a:xfrm>
        </p:spPr>
        <p:txBody>
          <a:bodyPr/>
          <a:lstStyle/>
          <a:p>
            <a:r>
              <a:rPr lang="en-US" sz="2400" b="1" smtClean="0">
                <a:solidFill>
                  <a:schemeClr val="tx1"/>
                </a:solidFill>
                <a:latin typeface="Times New Roman" pitchFamily="18" charset="0"/>
                <a:cs typeface="Times New Roman" pitchFamily="18" charset="0"/>
              </a:rPr>
              <a:t>Abnormal emotional predisposition</a:t>
            </a:r>
            <a:r>
              <a:rPr lang="en-US" smtClean="0">
                <a:solidFill>
                  <a:srgbClr val="FF0000"/>
                </a:solidFill>
              </a:rPr>
              <a:t/>
            </a:r>
            <a:br>
              <a:rPr lang="en-US" smtClean="0">
                <a:solidFill>
                  <a:srgbClr val="FF0000"/>
                </a:solidFill>
              </a:rPr>
            </a:br>
            <a:endParaRPr lang="en-US" smtClean="0"/>
          </a:p>
        </p:txBody>
      </p:sp>
      <p:sp>
        <p:nvSpPr>
          <p:cNvPr id="107523" name="Content Placeholder 2"/>
          <p:cNvSpPr>
            <a:spLocks noGrp="1"/>
          </p:cNvSpPr>
          <p:nvPr>
            <p:ph idx="1"/>
          </p:nvPr>
        </p:nvSpPr>
        <p:spPr/>
        <p:txBody>
          <a:bodyPr/>
          <a:lstStyle/>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r>
              <a:rPr lang="en-US" sz="2400" b="1" smtClean="0">
                <a:latin typeface="Times New Roman" pitchFamily="18" charset="0"/>
                <a:cs typeface="Times New Roman" pitchFamily="18" charset="0"/>
              </a:rPr>
              <a:t>1- Dysthymia : </a:t>
            </a:r>
            <a:r>
              <a:rPr lang="en-US" sz="2400" smtClean="0">
                <a:latin typeface="Times New Roman" pitchFamily="18" charset="0"/>
                <a:cs typeface="Times New Roman" pitchFamily="18" charset="0"/>
              </a:rPr>
              <a:t>always tending to be sad and miserable</a:t>
            </a:r>
          </a:p>
          <a:p>
            <a:pPr algn="l">
              <a:buFont typeface="Wingdings" pitchFamily="2" charset="2"/>
              <a:buNone/>
            </a:pPr>
            <a:r>
              <a:rPr lang="en-US" sz="2400" b="1" smtClean="0">
                <a:latin typeface="Times New Roman" pitchFamily="18" charset="0"/>
                <a:cs typeface="Times New Roman" pitchFamily="18" charset="0"/>
              </a:rPr>
              <a:t>2- Hyperthymia : </a:t>
            </a:r>
            <a:r>
              <a:rPr lang="en-US" sz="2400" smtClean="0">
                <a:latin typeface="Times New Roman" pitchFamily="18" charset="0"/>
                <a:cs typeface="Times New Roman" pitchFamily="18" charset="0"/>
              </a:rPr>
              <a:t>always tending to be over cheerful</a:t>
            </a:r>
          </a:p>
          <a:p>
            <a:pPr algn="l">
              <a:buFont typeface="Wingdings" pitchFamily="2" charset="2"/>
              <a:buNone/>
            </a:pPr>
            <a:r>
              <a:rPr lang="en-US" sz="2400" b="1" smtClean="0">
                <a:latin typeface="Times New Roman" pitchFamily="18" charset="0"/>
                <a:cs typeface="Times New Roman" pitchFamily="18" charset="0"/>
              </a:rPr>
              <a:t>3- Cyclothymia: </a:t>
            </a:r>
            <a:r>
              <a:rPr lang="en-US" sz="2400" smtClean="0">
                <a:latin typeface="Times New Roman" pitchFamily="18" charset="0"/>
                <a:cs typeface="Times New Roman" pitchFamily="18" charset="0"/>
              </a:rPr>
              <a:t>tending to marked swings of mood from cheerful to unhappy</a:t>
            </a:r>
          </a:p>
          <a:p>
            <a:pPr algn="l">
              <a:buFont typeface="Wingdings" pitchFamily="2" charset="2"/>
              <a:buNone/>
            </a:pPr>
            <a:r>
              <a:rPr lang="en-US" sz="2400" b="1" smtClean="0">
                <a:latin typeface="Times New Roman" pitchFamily="18" charset="0"/>
                <a:cs typeface="Times New Roman" pitchFamily="18" charset="0"/>
              </a:rPr>
              <a:t>4- Affectless: </a:t>
            </a:r>
            <a:r>
              <a:rPr lang="en-US" sz="2400" smtClean="0">
                <a:latin typeface="Times New Roman" pitchFamily="18" charset="0"/>
                <a:cs typeface="Times New Roman" pitchFamily="18" charset="0"/>
              </a:rPr>
              <a:t>emotionally cold and indifferent</a:t>
            </a:r>
          </a:p>
          <a:p>
            <a:pPr algn="l"/>
            <a:endParaRPr lang="en-US" sz="2400" smtClean="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277813"/>
            <a:ext cx="8229600" cy="1495425"/>
          </a:xfrm>
        </p:spPr>
        <p:txBody>
          <a:bodyPr/>
          <a:lstStyle/>
          <a:p>
            <a:r>
              <a:rPr lang="en-US" sz="2400" b="1" smtClean="0">
                <a:solidFill>
                  <a:schemeClr val="tx1"/>
                </a:solidFill>
                <a:latin typeface="Times New Roman" pitchFamily="18" charset="0"/>
                <a:cs typeface="Times New Roman" pitchFamily="18" charset="0"/>
              </a:rPr>
              <a:t>Abnormal emotional reactions</a:t>
            </a:r>
            <a:r>
              <a:rPr lang="en-US" smtClean="0">
                <a:solidFill>
                  <a:srgbClr val="FF0000"/>
                </a:solidFill>
              </a:rPr>
              <a:t/>
            </a:r>
            <a:br>
              <a:rPr lang="en-US" smtClean="0">
                <a:solidFill>
                  <a:srgbClr val="FF0000"/>
                </a:solidFill>
              </a:rPr>
            </a:br>
            <a:endParaRPr lang="en-US" smtClean="0"/>
          </a:p>
        </p:txBody>
      </p:sp>
      <p:sp>
        <p:nvSpPr>
          <p:cNvPr id="108547" name="Content Placeholder 2"/>
          <p:cNvSpPr>
            <a:spLocks noGrp="1"/>
          </p:cNvSpPr>
          <p:nvPr>
            <p:ph idx="1"/>
          </p:nvPr>
        </p:nvSpPr>
        <p:spPr/>
        <p:txBody>
          <a:bodyPr/>
          <a:lstStyle/>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r>
              <a:rPr lang="en-US" sz="2400" b="1" smtClean="0">
                <a:latin typeface="Times New Roman" pitchFamily="18" charset="0"/>
                <a:cs typeface="Times New Roman" pitchFamily="18" charset="0"/>
              </a:rPr>
              <a:t>1- Anxiety:</a:t>
            </a:r>
            <a:r>
              <a:rPr lang="en-US" sz="2400" smtClean="0">
                <a:latin typeface="Times New Roman" pitchFamily="18" charset="0"/>
                <a:cs typeface="Times New Roman" pitchFamily="18" charset="0"/>
              </a:rPr>
              <a:t> Is a disagreeable emotional state with  feeling of impending danger, characterized by tension and apprehension </a:t>
            </a:r>
          </a:p>
          <a:p>
            <a:pPr algn="l">
              <a:buFont typeface="Wingdings" pitchFamily="2" charset="2"/>
              <a:buNone/>
            </a:pPr>
            <a:r>
              <a:rPr lang="en-US" sz="2400" smtClean="0">
                <a:latin typeface="Times New Roman" pitchFamily="18" charset="0"/>
                <a:cs typeface="Times New Roman" pitchFamily="18" charset="0"/>
              </a:rPr>
              <a:t>It is a fear with no adequate cause</a:t>
            </a:r>
          </a:p>
          <a:p>
            <a:pPr algn="l">
              <a:buFont typeface="Wingdings" pitchFamily="2" charset="2"/>
              <a:buNone/>
            </a:pPr>
            <a:r>
              <a:rPr lang="en-GB" sz="2400" smtClean="0">
                <a:latin typeface="Times New Roman" pitchFamily="18" charset="0"/>
                <a:cs typeface="Times New Roman" pitchFamily="18" charset="0"/>
              </a:rPr>
              <a:t>Feeling of apprehension caused by anticipation of danger, which may be internal or external.</a:t>
            </a: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regarded as pathological if it is excessive or prolonged, or interferes with normal life</a:t>
            </a:r>
          </a:p>
          <a:p>
            <a:pPr algn="l">
              <a:buFont typeface="Wingdings" pitchFamily="2" charset="2"/>
              <a:buNone/>
            </a:pPr>
            <a:r>
              <a:rPr lang="en-US" sz="2400" smtClean="0">
                <a:latin typeface="Times New Roman" pitchFamily="18" charset="0"/>
                <a:cs typeface="Times New Roman" pitchFamily="18" charset="0"/>
              </a:rPr>
              <a:t>usually accompanied by somatic and autonomic changes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p:txBody>
          <a:bodyPr/>
          <a:lstStyle/>
          <a:p>
            <a:pPr algn="l">
              <a:buFont typeface="Wingdings" pitchFamily="2" charset="2"/>
              <a:buNone/>
            </a:pPr>
            <a:endParaRPr lang="en-GB" sz="2400" b="1" smtClean="0">
              <a:solidFill>
                <a:srgbClr val="000000"/>
              </a:solidFill>
              <a:latin typeface="Times New Roman" pitchFamily="18" charset="0"/>
              <a:cs typeface="Times New Roman" pitchFamily="18" charset="0"/>
            </a:endParaRPr>
          </a:p>
          <a:p>
            <a:pPr algn="l">
              <a:buFont typeface="Wingdings" pitchFamily="2" charset="2"/>
              <a:buNone/>
            </a:pPr>
            <a:endParaRPr lang="en-GB" sz="2400" b="1" smtClean="0">
              <a:solidFill>
                <a:srgbClr val="000000"/>
              </a:solidFill>
              <a:latin typeface="Times New Roman" pitchFamily="18" charset="0"/>
              <a:cs typeface="Times New Roman" pitchFamily="18" charset="0"/>
            </a:endParaRPr>
          </a:p>
          <a:p>
            <a:pPr algn="l">
              <a:buFont typeface="Wingdings" pitchFamily="2" charset="2"/>
              <a:buNone/>
            </a:pPr>
            <a:r>
              <a:rPr lang="en-GB" sz="2400" b="1" smtClean="0">
                <a:solidFill>
                  <a:srgbClr val="000000"/>
                </a:solidFill>
                <a:latin typeface="Times New Roman" pitchFamily="18" charset="0"/>
                <a:cs typeface="Times New Roman" pitchFamily="18" charset="0"/>
              </a:rPr>
              <a:t>2- Depression</a:t>
            </a:r>
            <a:r>
              <a:rPr lang="en-GB" sz="2400" smtClean="0">
                <a:solidFill>
                  <a:srgbClr val="000000"/>
                </a:solidFill>
                <a:latin typeface="Times New Roman" pitchFamily="18" charset="0"/>
                <a:cs typeface="Times New Roman" pitchFamily="18" charset="0"/>
              </a:rPr>
              <a:t>: Mental state characterized by feelings of sadness, loneliness, despair, low self-esteem, and self-reproach; accompanying signs include psychomotor retardation or, at times, agitation, withdrawal from interpersonal contact, and vegetative symptoms, such as insomnia and anorexia.</a:t>
            </a:r>
          </a:p>
          <a:p>
            <a:pPr algn="l">
              <a:buFont typeface="Wingdings" pitchFamily="2" charset="2"/>
              <a:buNone/>
            </a:pPr>
            <a:r>
              <a:rPr lang="en-US" sz="2400" smtClean="0">
                <a:latin typeface="Times New Roman" pitchFamily="18" charset="0"/>
                <a:cs typeface="Times New Roman" pitchFamily="18" charset="0"/>
              </a:rPr>
              <a:t>regarded as pathological if excessive or prolonged</a:t>
            </a:r>
          </a:p>
          <a:p>
            <a:pPr algn="l"/>
            <a:endParaRPr lang="en-US" sz="2400" smtClean="0">
              <a:latin typeface="Times New Roman"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endParaRPr lang="en-US" smtClean="0"/>
          </a:p>
        </p:txBody>
      </p:sp>
      <p:sp>
        <p:nvSpPr>
          <p:cNvPr id="110595" name="Content Placeholder 2"/>
          <p:cNvSpPr>
            <a:spLocks noGrp="1"/>
          </p:cNvSpPr>
          <p:nvPr>
            <p:ph idx="1"/>
          </p:nvPr>
        </p:nvSpPr>
        <p:spPr/>
        <p:txBody>
          <a:bodyPr/>
          <a:lstStyle/>
          <a:p>
            <a:pPr algn="l">
              <a:buFont typeface="Wingdings" pitchFamily="2" charset="2"/>
              <a:buNone/>
            </a:pPr>
            <a:r>
              <a:rPr lang="en-US" sz="2400" b="1" smtClean="0">
                <a:latin typeface="Times New Roman" pitchFamily="18" charset="0"/>
                <a:cs typeface="Times New Roman" pitchFamily="18" charset="0"/>
              </a:rPr>
              <a:t>3- Euphoria:</a:t>
            </a:r>
            <a:r>
              <a:rPr lang="en-GB" sz="2400" b="1" smtClean="0">
                <a:solidFill>
                  <a:srgbClr val="000000"/>
                </a:solidFill>
                <a:latin typeface="Times New Roman" pitchFamily="18" charset="0"/>
                <a:cs typeface="Times New Roman" pitchFamily="18" charset="0"/>
              </a:rPr>
              <a:t> </a:t>
            </a:r>
            <a:r>
              <a:rPr lang="en-GB" sz="2400" smtClean="0">
                <a:solidFill>
                  <a:srgbClr val="000000"/>
                </a:solidFill>
                <a:latin typeface="Times New Roman" pitchFamily="18" charset="0"/>
                <a:cs typeface="Times New Roman" pitchFamily="18" charset="0"/>
              </a:rPr>
              <a:t>Exaggerated feeling of well-being that is inappropriate to real events. Can occur with drugs such as </a:t>
            </a:r>
            <a:r>
              <a:rPr lang="en-GB" sz="2400" b="1" smtClean="0">
                <a:solidFill>
                  <a:srgbClr val="000000"/>
                </a:solidFill>
                <a:latin typeface="Times New Roman" pitchFamily="18" charset="0"/>
                <a:cs typeface="Times New Roman" pitchFamily="18" charset="0"/>
              </a:rPr>
              <a:t>opiates, amphetamines, and alcohol</a:t>
            </a:r>
            <a:r>
              <a:rPr lang="en-GB" sz="2400" smtClean="0">
                <a:solidFill>
                  <a:srgbClr val="000000"/>
                </a:solidFill>
                <a:latin typeface="Times New Roman" pitchFamily="18" charset="0"/>
                <a:cs typeface="Times New Roman" pitchFamily="18" charset="0"/>
              </a:rPr>
              <a:t>.</a:t>
            </a: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It is intense elation with feeling of grandear</a:t>
            </a:r>
          </a:p>
          <a:p>
            <a:pPr algn="l">
              <a:buFont typeface="Wingdings" pitchFamily="2" charset="2"/>
              <a:buNone/>
            </a:pPr>
            <a:r>
              <a:rPr lang="en-US" sz="2400" b="1" smtClean="0">
                <a:latin typeface="Times New Roman" pitchFamily="18" charset="0"/>
                <a:cs typeface="Times New Roman" pitchFamily="18" charset="0"/>
              </a:rPr>
              <a:t>4- Ecstasy: </a:t>
            </a:r>
            <a:r>
              <a:rPr lang="en-US" sz="2400" smtClean="0">
                <a:latin typeface="Times New Roman" pitchFamily="18" charset="0"/>
                <a:cs typeface="Times New Roman" pitchFamily="18" charset="0"/>
              </a:rPr>
              <a:t>a trance or trance-like state in which a person transcends normal consciousness</a:t>
            </a:r>
          </a:p>
          <a:p>
            <a:pPr algn="l">
              <a:buFont typeface="Wingdings" pitchFamily="2" charset="2"/>
              <a:buNone/>
            </a:pPr>
            <a:r>
              <a:rPr lang="en-GB" sz="2400" b="1" smtClean="0">
                <a:solidFill>
                  <a:srgbClr val="000000"/>
                </a:solidFill>
                <a:latin typeface="Times New Roman" pitchFamily="18" charset="0"/>
                <a:cs typeface="Times New Roman" pitchFamily="18" charset="0"/>
              </a:rPr>
              <a:t>5- Apathy: </a:t>
            </a:r>
            <a:r>
              <a:rPr lang="en-GB" sz="2400" smtClean="0">
                <a:solidFill>
                  <a:srgbClr val="000000"/>
                </a:solidFill>
                <a:latin typeface="Times New Roman" pitchFamily="18" charset="0"/>
                <a:cs typeface="Times New Roman" pitchFamily="18" charset="0"/>
              </a:rPr>
              <a:t>Dulled emotional tone associated with detachment or indifference; observed in certain types of </a:t>
            </a:r>
            <a:r>
              <a:rPr lang="en-GB" sz="2400" b="1" smtClean="0">
                <a:solidFill>
                  <a:srgbClr val="000000"/>
                </a:solidFill>
                <a:latin typeface="Times New Roman" pitchFamily="18" charset="0"/>
                <a:cs typeface="Times New Roman" pitchFamily="18" charset="0"/>
              </a:rPr>
              <a:t>schizophrenia</a:t>
            </a:r>
            <a:r>
              <a:rPr lang="en-GB" sz="2400" smtClean="0">
                <a:solidFill>
                  <a:srgbClr val="000000"/>
                </a:solidFill>
                <a:latin typeface="Times New Roman" pitchFamily="18" charset="0"/>
                <a:cs typeface="Times New Roman" pitchFamily="18" charset="0"/>
              </a:rPr>
              <a:t> and </a:t>
            </a:r>
            <a:r>
              <a:rPr lang="en-GB" sz="2400" b="1" smtClean="0">
                <a:solidFill>
                  <a:srgbClr val="000000"/>
                </a:solidFill>
                <a:latin typeface="Times New Roman" pitchFamily="18" charset="0"/>
                <a:cs typeface="Times New Roman" pitchFamily="18" charset="0"/>
              </a:rPr>
              <a:t>depression</a:t>
            </a:r>
            <a:endParaRPr lang="en-US" sz="2400" b="1"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It is inability to feel pleasure associated with detachment or indifference</a:t>
            </a:r>
            <a:endParaRPr lang="en-US" b="1" smtClean="0"/>
          </a:p>
          <a:p>
            <a:endParaRPr lang="en-US" smtClean="0"/>
          </a:p>
          <a:p>
            <a:endParaRPr lang="en-US"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277813"/>
            <a:ext cx="8229600" cy="1350962"/>
          </a:xfrm>
        </p:spPr>
        <p:txBody>
          <a:bodyPr/>
          <a:lstStyle/>
          <a:p>
            <a:r>
              <a:rPr lang="en-US" sz="2400" b="1" smtClean="0">
                <a:solidFill>
                  <a:schemeClr val="tx1"/>
                </a:solidFill>
                <a:latin typeface="Times New Roman" pitchFamily="18" charset="0"/>
                <a:cs typeface="Times New Roman" pitchFamily="18" charset="0"/>
              </a:rPr>
              <a:t>Abnormal expression of emotion</a:t>
            </a:r>
            <a:r>
              <a:rPr lang="en-US" smtClean="0">
                <a:solidFill>
                  <a:srgbClr val="FF0000"/>
                </a:solidFill>
              </a:rPr>
              <a:t/>
            </a:r>
            <a:br>
              <a:rPr lang="en-US" smtClean="0">
                <a:solidFill>
                  <a:srgbClr val="FF0000"/>
                </a:solidFill>
              </a:rPr>
            </a:br>
            <a:endParaRPr lang="en-US" smtClean="0"/>
          </a:p>
        </p:txBody>
      </p:sp>
      <p:sp>
        <p:nvSpPr>
          <p:cNvPr id="111619" name="Content Placeholder 2"/>
          <p:cNvSpPr>
            <a:spLocks noGrp="1"/>
          </p:cNvSpPr>
          <p:nvPr>
            <p:ph idx="1"/>
          </p:nvPr>
        </p:nvSpPr>
        <p:spPr/>
        <p:txBody>
          <a:bodyPr/>
          <a:lstStyle/>
          <a:p>
            <a:pPr algn="l">
              <a:buFont typeface="Wingdings" pitchFamily="2" charset="2"/>
              <a:buNone/>
            </a:pPr>
            <a:r>
              <a:rPr lang="en-US" sz="2400" b="1" smtClean="0">
                <a:latin typeface="Times New Roman" pitchFamily="18" charset="0"/>
                <a:cs typeface="Times New Roman" pitchFamily="18" charset="0"/>
              </a:rPr>
              <a:t>1- Fatuous affect: </a:t>
            </a:r>
            <a:r>
              <a:rPr lang="en-US" sz="2400" smtClean="0">
                <a:latin typeface="Times New Roman" pitchFamily="18" charset="0"/>
                <a:cs typeface="Times New Roman" pitchFamily="18" charset="0"/>
              </a:rPr>
              <a:t>resembles childish moods seen in </a:t>
            </a:r>
            <a:r>
              <a:rPr lang="en-US" sz="2400" b="1" smtClean="0">
                <a:latin typeface="Times New Roman" pitchFamily="18" charset="0"/>
                <a:cs typeface="Times New Roman" pitchFamily="18" charset="0"/>
              </a:rPr>
              <a:t>hebephrenic schizophrenia</a:t>
            </a:r>
          </a:p>
          <a:p>
            <a:pPr algn="l">
              <a:buFont typeface="Wingdings" pitchFamily="2" charset="2"/>
              <a:buNone/>
            </a:pPr>
            <a:r>
              <a:rPr lang="en-US" sz="2400" b="1" smtClean="0">
                <a:latin typeface="Times New Roman" pitchFamily="18" charset="0"/>
                <a:cs typeface="Times New Roman" pitchFamily="18" charset="0"/>
              </a:rPr>
              <a:t>2-</a:t>
            </a: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Denial or dissociation of affect: </a:t>
            </a:r>
            <a:r>
              <a:rPr lang="en-US" sz="2400" smtClean="0">
                <a:latin typeface="Times New Roman" pitchFamily="18" charset="0"/>
                <a:cs typeface="Times New Roman" pitchFamily="18" charset="0"/>
              </a:rPr>
              <a:t>as seen in hysteria </a:t>
            </a:r>
            <a:r>
              <a:rPr lang="en-US" sz="2400" b="1" smtClean="0">
                <a:latin typeface="Times New Roman" pitchFamily="18" charset="0"/>
                <a:cs typeface="Times New Roman" pitchFamily="18" charset="0"/>
              </a:rPr>
              <a:t>(La belle indifference)</a:t>
            </a:r>
            <a:r>
              <a:rPr lang="en-US" sz="2400" smtClean="0">
                <a:latin typeface="Times New Roman" pitchFamily="18" charset="0"/>
                <a:cs typeface="Times New Roman" pitchFamily="18" charset="0"/>
              </a:rPr>
              <a:t> or occasionally in situations of extreme danger</a:t>
            </a:r>
          </a:p>
          <a:p>
            <a:pPr algn="l">
              <a:buFont typeface="Wingdings" pitchFamily="2" charset="2"/>
              <a:buNone/>
            </a:pPr>
            <a:r>
              <a:rPr lang="en-US" sz="2400" b="1" smtClean="0">
                <a:latin typeface="Times New Roman" pitchFamily="18" charset="0"/>
                <a:cs typeface="Times New Roman" pitchFamily="18" charset="0"/>
              </a:rPr>
              <a:t>3- Emotional indifference: </a:t>
            </a:r>
            <a:r>
              <a:rPr lang="en-US" sz="2400" smtClean="0">
                <a:latin typeface="Times New Roman" pitchFamily="18" charset="0"/>
                <a:cs typeface="Times New Roman" pitchFamily="18" charset="0"/>
              </a:rPr>
              <a:t>may be seen in ‘</a:t>
            </a:r>
            <a:r>
              <a:rPr lang="en-US" sz="2400" b="1" smtClean="0">
                <a:latin typeface="Times New Roman" pitchFamily="18" charset="0"/>
                <a:cs typeface="Times New Roman" pitchFamily="18" charset="0"/>
              </a:rPr>
              <a:t>psychopathic’ </a:t>
            </a:r>
            <a:r>
              <a:rPr lang="en-US" sz="2400" smtClean="0">
                <a:latin typeface="Times New Roman" pitchFamily="18" charset="0"/>
                <a:cs typeface="Times New Roman" pitchFamily="18" charset="0"/>
              </a:rPr>
              <a:t>disorder, expected emotional response is not shown to others, nor to their own antisocial behavior</a:t>
            </a:r>
          </a:p>
          <a:p>
            <a:pPr algn="l">
              <a:buFont typeface="Wingdings" pitchFamily="2" charset="2"/>
              <a:buNone/>
            </a:pPr>
            <a:r>
              <a:rPr lang="en-US" sz="2400" b="1" smtClean="0">
                <a:latin typeface="Times New Roman" pitchFamily="18" charset="0"/>
                <a:cs typeface="Times New Roman" pitchFamily="18" charset="0"/>
              </a:rPr>
              <a:t>4-Perplexity:</a:t>
            </a:r>
            <a:r>
              <a:rPr lang="en-US" sz="2400" smtClean="0">
                <a:latin typeface="Times New Roman" pitchFamily="18" charset="0"/>
                <a:cs typeface="Times New Roman" pitchFamily="18" charset="0"/>
              </a:rPr>
              <a:t> anxious and puzzled bewilderment, seen in early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and </a:t>
            </a:r>
            <a:r>
              <a:rPr lang="en-US" sz="2400" b="1" smtClean="0">
                <a:latin typeface="Times New Roman" pitchFamily="18" charset="0"/>
                <a:cs typeface="Times New Roman" pitchFamily="18" charset="0"/>
              </a:rPr>
              <a:t>confusional states</a:t>
            </a:r>
          </a:p>
          <a:p>
            <a:pPr algn="l"/>
            <a:endParaRPr lang="en-US" sz="2400" smtClean="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idx="1"/>
          </p:nvPr>
        </p:nvSpPr>
        <p:spPr/>
        <p:txBody>
          <a:bodyPr/>
          <a:lstStyle/>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r>
              <a:rPr lang="en-US" sz="2400" b="1" smtClean="0">
                <a:latin typeface="Times New Roman" pitchFamily="18" charset="0"/>
                <a:cs typeface="Times New Roman" pitchFamily="18" charset="0"/>
              </a:rPr>
              <a:t>1- Emotional incongruity: </a:t>
            </a:r>
            <a:r>
              <a:rPr lang="en-US" sz="2400" smtClean="0">
                <a:latin typeface="Times New Roman" pitchFamily="18" charset="0"/>
                <a:cs typeface="Times New Roman" pitchFamily="18" charset="0"/>
              </a:rPr>
              <a:t>the abnormal presence or absence of emotion - the mood is not understandable to the ‘normal’ person; the apparent mismatch between the content of speech and the affect characteristic of acute </a:t>
            </a:r>
            <a:r>
              <a:rPr lang="en-US" sz="2400" b="1" smtClean="0">
                <a:latin typeface="Times New Roman" pitchFamily="18" charset="0"/>
                <a:cs typeface="Times New Roman" pitchFamily="18" charset="0"/>
              </a:rPr>
              <a:t>schizophrenic disorder</a:t>
            </a:r>
          </a:p>
          <a:p>
            <a:pPr algn="l">
              <a:buFont typeface="Wingdings" pitchFamily="2" charset="2"/>
              <a:buNone/>
            </a:pPr>
            <a:r>
              <a:rPr lang="en-US" sz="2400" b="1" smtClean="0">
                <a:latin typeface="Times New Roman" pitchFamily="18" charset="0"/>
                <a:cs typeface="Times New Roman" pitchFamily="18" charset="0"/>
              </a:rPr>
              <a:t>2- Emotional blunting: </a:t>
            </a:r>
            <a:r>
              <a:rPr lang="en-US" sz="2400" smtClean="0">
                <a:latin typeface="Times New Roman" pitchFamily="18" charset="0"/>
                <a:cs typeface="Times New Roman" pitchFamily="18" charset="0"/>
              </a:rPr>
              <a:t>insensitivity to the emotions of others and a dulling of the normal emotional responses characteristic of </a:t>
            </a:r>
            <a:r>
              <a:rPr lang="en-US" sz="2400" b="1" smtClean="0">
                <a:latin typeface="Times New Roman" pitchFamily="18" charset="0"/>
                <a:cs typeface="Times New Roman" pitchFamily="18" charset="0"/>
              </a:rPr>
              <a:t>chronic schizophrenia</a:t>
            </a:r>
          </a:p>
          <a:p>
            <a:pPr algn="l"/>
            <a:endParaRPr lang="en-US" sz="2400" smtClean="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idx="1"/>
          </p:nvPr>
        </p:nvSpPr>
        <p:spPr/>
        <p:txBody>
          <a:bodyPr/>
          <a:lstStyle/>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r>
              <a:rPr lang="en-US" sz="2400" b="1" smtClean="0">
                <a:latin typeface="Times New Roman" pitchFamily="18" charset="0"/>
                <a:cs typeface="Times New Roman" pitchFamily="18" charset="0"/>
              </a:rPr>
              <a:t>7- Emotional lability: </a:t>
            </a:r>
            <a:r>
              <a:rPr lang="en-US" sz="2400" smtClean="0">
                <a:latin typeface="Times New Roman" pitchFamily="18" charset="0"/>
                <a:cs typeface="Times New Roman" pitchFamily="18" charset="0"/>
              </a:rPr>
              <a:t>rapid fluctuations of emotion, seen in </a:t>
            </a:r>
            <a:r>
              <a:rPr lang="en-US" sz="2400" b="1" smtClean="0">
                <a:latin typeface="Times New Roman" pitchFamily="18" charset="0"/>
                <a:cs typeface="Times New Roman" pitchFamily="18" charset="0"/>
              </a:rPr>
              <a:t>organic disorders, brain stem lesions, mania, and personality disorders</a:t>
            </a:r>
          </a:p>
          <a:p>
            <a:pPr algn="l">
              <a:buFont typeface="Wingdings" pitchFamily="2" charset="2"/>
              <a:buNone/>
            </a:pPr>
            <a:r>
              <a:rPr lang="en-US" sz="2400" b="1" smtClean="0">
                <a:latin typeface="Times New Roman" pitchFamily="18" charset="0"/>
                <a:cs typeface="Times New Roman" pitchFamily="18" charset="0"/>
              </a:rPr>
              <a:t>8- Emotional incontinence: </a:t>
            </a:r>
            <a:r>
              <a:rPr lang="en-US" sz="2400" smtClean="0">
                <a:latin typeface="Times New Roman" pitchFamily="18" charset="0"/>
                <a:cs typeface="Times New Roman" pitchFamily="18" charset="0"/>
              </a:rPr>
              <a:t>an extreme form of emotional lability, with complete loss of control over the emotions, seen </a:t>
            </a:r>
            <a:r>
              <a:rPr lang="en-US" sz="2400" b="1" smtClean="0">
                <a:latin typeface="Times New Roman" pitchFamily="18" charset="0"/>
                <a:cs typeface="Times New Roman" pitchFamily="18" charset="0"/>
              </a:rPr>
              <a:t>in organic disorders, especially pseudobulbar palsy</a:t>
            </a:r>
          </a:p>
          <a:p>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50825" y="333375"/>
            <a:ext cx="8435975" cy="6191250"/>
          </a:xfrm>
        </p:spPr>
        <p:txBody>
          <a:bodyPr/>
          <a:lstStyle/>
          <a:p>
            <a:pPr algn="l" eaLnBrk="1" hangingPunct="1">
              <a:lnSpc>
                <a:spcPct val="80000"/>
              </a:lnSpc>
              <a:buFont typeface="Wingdings" pitchFamily="2" charset="2"/>
              <a:buNone/>
            </a:pPr>
            <a:endParaRPr lang="en-US" sz="2400" b="1" smtClean="0">
              <a:latin typeface="Times New Roman" pitchFamily="18" charset="0"/>
              <a:cs typeface="Times New Roman" pitchFamily="18" charset="0"/>
            </a:endParaRPr>
          </a:p>
          <a:p>
            <a:pPr algn="l" eaLnBrk="1" hangingPunct="1">
              <a:lnSpc>
                <a:spcPct val="80000"/>
              </a:lnSpc>
              <a:buFont typeface="Wingdings" pitchFamily="2" charset="2"/>
              <a:buNone/>
            </a:pPr>
            <a:r>
              <a:rPr lang="en-US" b="1" smtClean="0">
                <a:latin typeface="Times New Roman" pitchFamily="18" charset="0"/>
                <a:cs typeface="Times New Roman" pitchFamily="18" charset="0"/>
              </a:rPr>
              <a:t>Sensory Distortions</a:t>
            </a:r>
          </a:p>
          <a:p>
            <a:pPr algn="l" eaLnBrk="1" hangingPunct="1">
              <a:lnSpc>
                <a:spcPct val="80000"/>
              </a:lnSpc>
              <a:buFont typeface="Wingdings" pitchFamily="2" charset="2"/>
              <a:buNone/>
            </a:pPr>
            <a:endParaRPr lang="en-US" smtClean="0">
              <a:latin typeface="Times New Roman" pitchFamily="18" charset="0"/>
              <a:cs typeface="Times New Roman" pitchFamily="18" charset="0"/>
            </a:endParaRPr>
          </a:p>
          <a:p>
            <a:pPr algn="l" eaLnBrk="1" hangingPunct="1">
              <a:lnSpc>
                <a:spcPct val="80000"/>
              </a:lnSpc>
              <a:buFont typeface="Wingdings" pitchFamily="2" charset="2"/>
              <a:buNone/>
            </a:pPr>
            <a:endParaRPr lang="en-US" sz="2400" smtClean="0">
              <a:latin typeface="Times New Roman" pitchFamily="18" charset="0"/>
              <a:cs typeface="Times New Roman" pitchFamily="18" charset="0"/>
            </a:endParaRPr>
          </a:p>
          <a:p>
            <a:pPr algn="just" rtl="0" eaLnBrk="1" hangingPunct="1">
              <a:lnSpc>
                <a:spcPct val="80000"/>
              </a:lnSpc>
              <a:buFont typeface="Wingdings" pitchFamily="2" charset="2"/>
              <a:buNone/>
            </a:pPr>
            <a:r>
              <a:rPr lang="en-US" sz="2400" smtClean="0">
                <a:latin typeface="Times New Roman" pitchFamily="18" charset="0"/>
                <a:cs typeface="Times New Roman" pitchFamily="18" charset="0"/>
              </a:rPr>
              <a:t>1- </a:t>
            </a:r>
            <a:r>
              <a:rPr lang="en-US" sz="2400" b="1" smtClean="0">
                <a:latin typeface="Times New Roman" pitchFamily="18" charset="0"/>
                <a:cs typeface="Times New Roman" pitchFamily="18" charset="0"/>
              </a:rPr>
              <a:t>Change in intensity</a:t>
            </a:r>
          </a:p>
          <a:p>
            <a:pPr algn="just" rtl="0" eaLnBrk="1" hangingPunct="1">
              <a:lnSpc>
                <a:spcPct val="80000"/>
              </a:lnSpc>
              <a:buFont typeface="Wingdings" pitchFamily="2" charset="2"/>
              <a:buNone/>
            </a:pPr>
            <a:r>
              <a:rPr lang="en-US" sz="2400" smtClean="0">
                <a:latin typeface="Times New Roman" pitchFamily="18" charset="0"/>
                <a:cs typeface="Times New Roman" pitchFamily="18" charset="0"/>
              </a:rPr>
              <a:t>    Increased intensity of sensations (</a:t>
            </a:r>
            <a:r>
              <a:rPr lang="en-US" sz="2400" u="sng" smtClean="0">
                <a:latin typeface="Times New Roman" pitchFamily="18" charset="0"/>
                <a:cs typeface="Times New Roman" pitchFamily="18" charset="0"/>
              </a:rPr>
              <a:t>hyperesthesia</a:t>
            </a:r>
            <a:r>
              <a:rPr lang="en-US" sz="2400" smtClean="0">
                <a:latin typeface="Times New Roman" pitchFamily="18" charset="0"/>
                <a:cs typeface="Times New Roman" pitchFamily="18" charset="0"/>
              </a:rPr>
              <a:t>) may be the result of intense emotions or a lowering of the physiological threshold.</a:t>
            </a:r>
          </a:p>
          <a:p>
            <a:pPr algn="just" rtl="0" eaLnBrk="1" hangingPunct="1">
              <a:lnSpc>
                <a:spcPct val="80000"/>
              </a:lnSpc>
              <a:buFont typeface="Wingdings" pitchFamily="2" charset="2"/>
              <a:buNone/>
            </a:pPr>
            <a:endParaRPr lang="en-US" sz="2400" smtClean="0">
              <a:latin typeface="Times New Roman" pitchFamily="18" charset="0"/>
              <a:cs typeface="Times New Roman" pitchFamily="18" charset="0"/>
            </a:endParaRPr>
          </a:p>
          <a:p>
            <a:pPr lvl="1" algn="just" rtl="0" eaLnBrk="1" hangingPunct="1">
              <a:lnSpc>
                <a:spcPct val="80000"/>
              </a:lnSpc>
              <a:buFont typeface="Arial" pitchFamily="34" charset="0"/>
              <a:buNone/>
            </a:pPr>
            <a:r>
              <a:rPr lang="en-US" u="sng" smtClean="0">
                <a:latin typeface="Times New Roman" pitchFamily="18" charset="0"/>
                <a:cs typeface="Times New Roman" pitchFamily="18" charset="0"/>
              </a:rPr>
              <a:t>Examples:</a:t>
            </a:r>
          </a:p>
          <a:p>
            <a:pPr lvl="1" algn="just" rtl="0" eaLnBrk="1" hangingPunct="1">
              <a:lnSpc>
                <a:spcPct val="80000"/>
              </a:lnSpc>
              <a:buFont typeface="Wingdings" pitchFamily="2" charset="2"/>
              <a:buNone/>
            </a:pPr>
            <a:r>
              <a:rPr lang="en-US" smtClean="0">
                <a:latin typeface="Times New Roman" pitchFamily="18" charset="0"/>
                <a:cs typeface="Times New Roman" pitchFamily="18" charset="0"/>
              </a:rPr>
              <a:t>Roof tiles as a brilliant flaming</a:t>
            </a:r>
          </a:p>
          <a:p>
            <a:pPr lvl="1" algn="just" rtl="0" eaLnBrk="1" hangingPunct="1">
              <a:lnSpc>
                <a:spcPct val="80000"/>
              </a:lnSpc>
              <a:buFont typeface="Wingdings" pitchFamily="2" charset="2"/>
              <a:buNone/>
            </a:pPr>
            <a:r>
              <a:rPr lang="en-US" smtClean="0">
                <a:latin typeface="Times New Roman" pitchFamily="18" charset="0"/>
                <a:cs typeface="Times New Roman" pitchFamily="18" charset="0"/>
              </a:rPr>
              <a:t>Hear the noise of a door closing like a clap of  thunder.</a:t>
            </a:r>
          </a:p>
          <a:p>
            <a:pPr lvl="1" algn="just" rtl="0" eaLnBrk="1" hangingPunct="1">
              <a:lnSpc>
                <a:spcPct val="80000"/>
              </a:lnSpc>
              <a:buFont typeface="Wingdings" pitchFamily="2" charset="2"/>
              <a:buChar char="ü"/>
            </a:pPr>
            <a:endParaRPr lang="en-US" smtClean="0">
              <a:latin typeface="Times New Roman" pitchFamily="18" charset="0"/>
              <a:cs typeface="Times New Roman" pitchFamily="18" charset="0"/>
            </a:endParaRPr>
          </a:p>
          <a:p>
            <a:pPr algn="just" rtl="0" eaLnBrk="1" hangingPunct="1">
              <a:lnSpc>
                <a:spcPct val="80000"/>
              </a:lnSpc>
              <a:buFont typeface="Wingdings" pitchFamily="2" charset="2"/>
              <a:buNone/>
            </a:pPr>
            <a:r>
              <a:rPr lang="en-US" sz="2400" smtClean="0">
                <a:latin typeface="Times New Roman" pitchFamily="18" charset="0"/>
                <a:cs typeface="Times New Roman" pitchFamily="18" charset="0"/>
              </a:rPr>
              <a:t>    Anxiety and depressive disorders as well as hangover from alcohol and migraine are all associated with increased sensitivity to noise (hyperacusis).</a:t>
            </a:r>
          </a:p>
          <a:p>
            <a:pPr lvl="1" algn="l" eaLnBrk="1" hangingPunct="1">
              <a:lnSpc>
                <a:spcPct val="80000"/>
              </a:lnSpc>
              <a:buFont typeface="Wingdings" pitchFamily="2" charset="2"/>
              <a:buNone/>
            </a:pPr>
            <a:endParaRPr lang="en-US" smtClean="0">
              <a:latin typeface="Times New Roman" pitchFamily="18" charset="0"/>
              <a:cs typeface="Times New Roman" pitchFamily="18" charset="0"/>
            </a:endParaRPr>
          </a:p>
          <a:p>
            <a:pPr lvl="1" algn="l" eaLnBrk="1" hangingPunct="1">
              <a:lnSpc>
                <a:spcPct val="80000"/>
              </a:lnSpc>
              <a:buFont typeface="Wingdings" pitchFamily="2" charset="2"/>
              <a:buChar char="ü"/>
            </a:pPr>
            <a:endParaRPr lang="en-US" sz="2800" smtClean="0">
              <a:latin typeface="Times New Roman" pitchFamily="18" charset="0"/>
              <a:cs typeface="Times New Roman" pitchFamily="18" charset="0"/>
            </a:endParaRPr>
          </a:p>
          <a:p>
            <a:pPr algn="l" eaLnBrk="1" hangingPunct="1">
              <a:lnSpc>
                <a:spcPct val="80000"/>
              </a:lnSpc>
            </a:pPr>
            <a:endParaRPr lang="en-US" smtClean="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2"/>
          <p:cNvSpPr>
            <a:spLocks noGrp="1"/>
          </p:cNvSpPr>
          <p:nvPr>
            <p:ph idx="1"/>
          </p:nvPr>
        </p:nvSpPr>
        <p:spPr/>
        <p:txBody>
          <a:bodyPr/>
          <a:lstStyle/>
          <a:p>
            <a:pPr algn="l">
              <a:lnSpc>
                <a:spcPct val="80000"/>
              </a:lnSpc>
              <a:buFont typeface="Wingdings" pitchFamily="2" charset="2"/>
              <a:buNone/>
            </a:pPr>
            <a:endParaRPr lang="en-US" sz="2400" b="1" smtClean="0">
              <a:latin typeface="Times New Roman" pitchFamily="18" charset="0"/>
              <a:cs typeface="Times New Roman" pitchFamily="18" charset="0"/>
            </a:endParaRPr>
          </a:p>
          <a:p>
            <a:pPr algn="l">
              <a:lnSpc>
                <a:spcPct val="80000"/>
              </a:lnSpc>
              <a:buFont typeface="Wingdings" pitchFamily="2" charset="2"/>
              <a:buNone/>
            </a:pPr>
            <a:endParaRPr lang="en-US" sz="2400" b="1" smtClean="0">
              <a:latin typeface="Times New Roman" pitchFamily="18" charset="0"/>
              <a:cs typeface="Times New Roman" pitchFamily="18" charset="0"/>
            </a:endParaRPr>
          </a:p>
          <a:p>
            <a:pPr algn="l">
              <a:lnSpc>
                <a:spcPct val="80000"/>
              </a:lnSpc>
              <a:buFont typeface="Wingdings" pitchFamily="2" charset="2"/>
              <a:buNone/>
            </a:pPr>
            <a:r>
              <a:rPr lang="en-US" sz="2400" b="1" smtClean="0">
                <a:latin typeface="Times New Roman" pitchFamily="18" charset="0"/>
                <a:cs typeface="Times New Roman" pitchFamily="18" charset="0"/>
              </a:rPr>
              <a:t>Irritable mood </a:t>
            </a:r>
            <a:r>
              <a:rPr lang="en-US" sz="2400" smtClean="0">
                <a:latin typeface="Times New Roman" pitchFamily="18" charset="0"/>
                <a:cs typeface="Times New Roman" pitchFamily="18" charset="0"/>
              </a:rPr>
              <a:t>:a state in which a person is easily annoyed and provoked to anger</a:t>
            </a:r>
          </a:p>
          <a:p>
            <a:pPr algn="l">
              <a:lnSpc>
                <a:spcPct val="80000"/>
              </a:lnSpc>
              <a:buFont typeface="Wingdings" pitchFamily="2" charset="2"/>
              <a:buNone/>
            </a:pPr>
            <a:r>
              <a:rPr lang="en-US" sz="2400" b="1" smtClean="0">
                <a:latin typeface="Times New Roman" pitchFamily="18" charset="0"/>
                <a:cs typeface="Times New Roman" pitchFamily="18" charset="0"/>
              </a:rPr>
              <a:t>Mood swings </a:t>
            </a:r>
            <a:r>
              <a:rPr lang="en-US" sz="2400" smtClean="0">
                <a:latin typeface="Times New Roman" pitchFamily="18" charset="0"/>
                <a:cs typeface="Times New Roman" pitchFamily="18" charset="0"/>
              </a:rPr>
              <a:t>(labile mood) when emotions change in an excessively  rapid and abrupt way </a:t>
            </a:r>
          </a:p>
          <a:p>
            <a:pPr algn="l">
              <a:buFont typeface="Wingdings" pitchFamily="2" charset="2"/>
              <a:buNone/>
            </a:pPr>
            <a:r>
              <a:rPr lang="en-US" sz="2400" b="1" smtClean="0">
                <a:latin typeface="Times New Roman" pitchFamily="18" charset="0"/>
                <a:cs typeface="Times New Roman" pitchFamily="18" charset="0"/>
              </a:rPr>
              <a:t>(Anhedonia) </a:t>
            </a:r>
            <a:r>
              <a:rPr lang="en-US" sz="2400" smtClean="0">
                <a:latin typeface="Times New Roman" pitchFamily="18" charset="0"/>
                <a:cs typeface="Times New Roman" pitchFamily="18" charset="0"/>
              </a:rPr>
              <a:t>: loss of interest and withdrawal  from all regular and pleasurable activities, usually associated with </a:t>
            </a:r>
            <a:r>
              <a:rPr lang="en-US" sz="2400" b="1" smtClean="0">
                <a:latin typeface="Times New Roman" pitchFamily="18" charset="0"/>
                <a:cs typeface="Times New Roman" pitchFamily="18" charset="0"/>
              </a:rPr>
              <a:t>depression</a:t>
            </a:r>
            <a:r>
              <a:rPr lang="en-US" sz="2400" smtClean="0">
                <a:latin typeface="Times New Roman" pitchFamily="18" charset="0"/>
                <a:cs typeface="Times New Roman" pitchFamily="18" charset="0"/>
              </a:rPr>
              <a:t>, it may be the best marker predicting the response to treatment · seen in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when it is especially likely to be social</a:t>
            </a:r>
          </a:p>
          <a:p>
            <a:endParaRPr lang="en-US"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p:txBody>
          <a:bodyPr/>
          <a:lstStyle/>
          <a:p>
            <a:pPr algn="l">
              <a:lnSpc>
                <a:spcPct val="80000"/>
              </a:lnSpc>
              <a:buFont typeface="Wingdings" pitchFamily="2" charset="2"/>
              <a:buNone/>
            </a:pPr>
            <a:endParaRPr lang="en-US" sz="2400" b="1" smtClean="0">
              <a:latin typeface="Times New Roman" pitchFamily="18" charset="0"/>
              <a:cs typeface="Times New Roman" pitchFamily="18" charset="0"/>
            </a:endParaRPr>
          </a:p>
          <a:p>
            <a:pPr algn="l">
              <a:lnSpc>
                <a:spcPct val="80000"/>
              </a:lnSpc>
              <a:buFont typeface="Wingdings" pitchFamily="2" charset="2"/>
              <a:buNone/>
            </a:pPr>
            <a:endParaRPr lang="en-US" sz="2400" b="1" smtClean="0">
              <a:latin typeface="Times New Roman" pitchFamily="18" charset="0"/>
              <a:cs typeface="Times New Roman" pitchFamily="18" charset="0"/>
            </a:endParaRPr>
          </a:p>
          <a:p>
            <a:pPr algn="l">
              <a:lnSpc>
                <a:spcPct val="80000"/>
              </a:lnSpc>
              <a:buFont typeface="Wingdings" pitchFamily="2" charset="2"/>
              <a:buNone/>
            </a:pPr>
            <a:r>
              <a:rPr lang="en-US" sz="2400" b="1" smtClean="0">
                <a:latin typeface="Times New Roman" pitchFamily="18" charset="0"/>
                <a:cs typeface="Times New Roman" pitchFamily="18" charset="0"/>
              </a:rPr>
              <a:t>Grief  or  mourning </a:t>
            </a:r>
            <a:r>
              <a:rPr lang="en-US" sz="2400" smtClean="0">
                <a:latin typeface="Times New Roman" pitchFamily="18" charset="0"/>
                <a:cs typeface="Times New Roman" pitchFamily="18" charset="0"/>
              </a:rPr>
              <a:t>: sadness appropriate to  a real loss, also called bereavement</a:t>
            </a:r>
          </a:p>
          <a:p>
            <a:pPr algn="l">
              <a:lnSpc>
                <a:spcPct val="80000"/>
              </a:lnSpc>
              <a:buFont typeface="Wingdings" pitchFamily="2" charset="2"/>
              <a:buNone/>
            </a:pPr>
            <a:r>
              <a:rPr lang="en-US" sz="2400" smtClean="0">
                <a:latin typeface="Times New Roman" pitchFamily="18" charset="0"/>
                <a:cs typeface="Times New Roman" pitchFamily="18" charset="0"/>
              </a:rPr>
              <a:t> </a:t>
            </a:r>
          </a:p>
          <a:p>
            <a:pPr algn="l">
              <a:buFont typeface="Wingdings" pitchFamily="2" charset="2"/>
              <a:buNone/>
            </a:pPr>
            <a:r>
              <a:rPr lang="en-US" sz="2400" b="1" smtClean="0">
                <a:latin typeface="Times New Roman" pitchFamily="18" charset="0"/>
                <a:cs typeface="Times New Roman" pitchFamily="18" charset="0"/>
              </a:rPr>
              <a:t>Blunting and flattening of affect:</a:t>
            </a:r>
          </a:p>
          <a:p>
            <a:pPr algn="l">
              <a:buFont typeface="Wingdings" pitchFamily="2" charset="2"/>
              <a:buNone/>
            </a:pPr>
            <a:r>
              <a:rPr lang="en-US" sz="2400" smtClean="0">
                <a:latin typeface="Times New Roman" pitchFamily="18" charset="0"/>
                <a:cs typeface="Times New Roman" pitchFamily="18" charset="0"/>
              </a:rPr>
              <a:t>Blunting implies a lack of emotional sensitivity.</a:t>
            </a:r>
          </a:p>
          <a:p>
            <a:pPr algn="l">
              <a:buFont typeface="Wingdings" pitchFamily="2" charset="2"/>
              <a:buNone/>
            </a:pPr>
            <a:r>
              <a:rPr lang="en-US" sz="2400" smtClean="0">
                <a:latin typeface="Times New Roman" pitchFamily="18" charset="0"/>
                <a:cs typeface="Times New Roman" pitchFamily="18" charset="0"/>
              </a:rPr>
              <a:t>Flattening is a limitation of the usual range of emotion .Both are seen in </a:t>
            </a:r>
            <a:r>
              <a:rPr lang="en-US" sz="2400" b="1" smtClean="0">
                <a:latin typeface="Times New Roman" pitchFamily="18" charset="0"/>
                <a:cs typeface="Times New Roman" pitchFamily="18" charset="0"/>
              </a:rPr>
              <a:t>schizophrenia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68313" y="260350"/>
            <a:ext cx="8229600" cy="6335713"/>
          </a:xfrm>
        </p:spPr>
        <p:txBody>
          <a:bodyPr/>
          <a:lstStyle/>
          <a:p>
            <a:pPr algn="just" rtl="0" eaLnBrk="1" hangingPunct="1">
              <a:buFont typeface="Wingdings" pitchFamily="2" charset="2"/>
              <a:buNone/>
            </a:pPr>
            <a:r>
              <a:rPr lang="en-US" sz="2400" smtClean="0">
                <a:latin typeface="Times New Roman" pitchFamily="18" charset="0"/>
                <a:cs typeface="Times New Roman" pitchFamily="18" charset="0"/>
              </a:rPr>
              <a:t>    Those who are hypomanic, suffering an epileptic aura or under the influence of lysergic acid diethylamide (LSD) may see colors as very bright and intense.</a:t>
            </a:r>
          </a:p>
          <a:p>
            <a:pPr algn="just" rtl="0" eaLnBrk="1" hangingPunct="1">
              <a:buFont typeface="Wingdings" pitchFamily="2" charset="2"/>
              <a:buNone/>
            </a:pPr>
            <a:endParaRPr lang="en-US" sz="2400" smtClean="0">
              <a:latin typeface="Times New Roman" pitchFamily="18" charset="0"/>
              <a:cs typeface="Times New Roman" pitchFamily="18" charset="0"/>
            </a:endParaRPr>
          </a:p>
          <a:p>
            <a:pPr algn="just" rtl="0" eaLnBrk="1" hangingPunct="1">
              <a:buFont typeface="Wingdings" pitchFamily="2" charset="2"/>
              <a:buNone/>
            </a:pPr>
            <a:r>
              <a:rPr lang="en-US" sz="2400" smtClean="0">
                <a:latin typeface="Times New Roman" pitchFamily="18" charset="0"/>
                <a:cs typeface="Times New Roman" pitchFamily="18" charset="0"/>
              </a:rPr>
              <a:t>    Hypoacusis occurs in delirium, where the threshold for all sensations is raised.</a:t>
            </a:r>
          </a:p>
          <a:p>
            <a:pPr algn="just" rtl="0" eaLnBrk="1" hangingPunct="1">
              <a:buFont typeface="Wingdings" pitchFamily="2" charset="2"/>
              <a:buNone/>
            </a:pPr>
            <a:endParaRPr lang="en-US" sz="2400" smtClean="0">
              <a:latin typeface="Times New Roman" pitchFamily="18" charset="0"/>
              <a:cs typeface="Times New Roman" pitchFamily="18" charset="0"/>
            </a:endParaRPr>
          </a:p>
          <a:p>
            <a:pPr algn="just" rtl="0" eaLnBrk="1" hangingPunct="1">
              <a:buFont typeface="Wingdings" pitchFamily="2" charset="2"/>
              <a:buNone/>
            </a:pPr>
            <a:r>
              <a:rPr lang="en-US" sz="2400" smtClean="0">
                <a:latin typeface="Times New Roman" pitchFamily="18" charset="0"/>
                <a:cs typeface="Times New Roman" pitchFamily="18" charset="0"/>
              </a:rPr>
              <a:t>    Hypoacusis is also a feature of other  disorders associated with attentional deficits such as depression and attention-deficit disorder.</a:t>
            </a:r>
          </a:p>
          <a:p>
            <a:pPr algn="just" rtl="0" eaLnBrk="1" hangingPunct="1"/>
            <a:endParaRPr lang="en-US" sz="2400" smtClean="0">
              <a:latin typeface="Times New Roman" pitchFamily="18" charset="0"/>
              <a:cs typeface="Times New Roman" pitchFamily="18" charset="0"/>
            </a:endParaRPr>
          </a:p>
          <a:p>
            <a:pPr algn="just" rtl="0" eaLnBrk="1" hangingPunct="1">
              <a:buFont typeface="Wingdings" pitchFamily="2" charset="2"/>
              <a:buNone/>
            </a:pPr>
            <a:r>
              <a:rPr lang="en-US" sz="2400" smtClean="0">
                <a:latin typeface="Times New Roman" pitchFamily="18" charset="0"/>
                <a:cs typeface="Times New Roman" pitchFamily="18" charset="0"/>
              </a:rPr>
              <a:t>    Visual and gustatory sensations may also be lowered in depression, for example, everything is black or all foods taste the same.</a:t>
            </a:r>
          </a:p>
          <a:p>
            <a:pPr algn="l" eaLnBrk="1" hangingPunct="1"/>
            <a:endParaRPr lang="en-US" sz="2400"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260350"/>
            <a:ext cx="8229600" cy="6264275"/>
          </a:xfrm>
        </p:spPr>
        <p:txBody>
          <a:bodyPr/>
          <a:lstStyle/>
          <a:p>
            <a:pPr algn="l" eaLnBrk="1" hangingPunct="1">
              <a:lnSpc>
                <a:spcPct val="80000"/>
              </a:lnSpc>
              <a:buFont typeface="Wingdings" pitchFamily="2" charset="2"/>
              <a:buNone/>
            </a:pPr>
            <a:endParaRPr lang="en-US" sz="2400" b="1" smtClean="0">
              <a:latin typeface="Times New Roman" pitchFamily="18" charset="0"/>
              <a:cs typeface="Times New Roman" pitchFamily="18" charset="0"/>
            </a:endParaRPr>
          </a:p>
          <a:p>
            <a:pPr algn="l" eaLnBrk="1" hangingPunct="1">
              <a:lnSpc>
                <a:spcPct val="80000"/>
              </a:lnSpc>
              <a:buFont typeface="Wingdings" pitchFamily="2" charset="2"/>
              <a:buNone/>
            </a:pPr>
            <a:r>
              <a:rPr lang="en-US" b="1" smtClean="0">
                <a:latin typeface="Times New Roman" pitchFamily="18" charset="0"/>
                <a:cs typeface="Times New Roman" pitchFamily="18" charset="0"/>
              </a:rPr>
              <a:t>2- Changes in Quality</a:t>
            </a:r>
          </a:p>
          <a:p>
            <a:pPr algn="l" eaLnBrk="1" hangingPunct="1">
              <a:lnSpc>
                <a:spcPct val="80000"/>
              </a:lnSpc>
              <a:buFont typeface="Wingdings" pitchFamily="2" charset="2"/>
              <a:buNone/>
            </a:pPr>
            <a:endParaRPr lang="en-US" sz="2400" b="1" smtClean="0">
              <a:latin typeface="Times New Roman" pitchFamily="18" charset="0"/>
              <a:cs typeface="Times New Roman" pitchFamily="18" charset="0"/>
            </a:endParaRPr>
          </a:p>
          <a:p>
            <a:pPr algn="l" eaLnBrk="1" hangingPunct="1">
              <a:lnSpc>
                <a:spcPct val="80000"/>
              </a:lnSpc>
              <a:buFont typeface="Wingdings" pitchFamily="2" charset="2"/>
              <a:buNone/>
            </a:pPr>
            <a:endParaRPr lang="en-US" sz="2400" b="1" smtClean="0">
              <a:latin typeface="Times New Roman" pitchFamily="18" charset="0"/>
              <a:cs typeface="Times New Roman" pitchFamily="18" charset="0"/>
            </a:endParaRP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It is mainly visual perceptions that are affected by this, brought about by toxic substances.</a:t>
            </a:r>
          </a:p>
          <a:p>
            <a:pPr algn="l" eaLnBrk="1" hangingPunct="1">
              <a:lnSpc>
                <a:spcPct val="80000"/>
              </a:lnSpc>
              <a:buFont typeface="Wingdings" pitchFamily="2" charset="2"/>
              <a:buNone/>
            </a:pPr>
            <a:endParaRPr lang="en-US" sz="2400" smtClean="0">
              <a:latin typeface="Times New Roman" pitchFamily="18" charset="0"/>
              <a:cs typeface="Times New Roman" pitchFamily="18" charset="0"/>
            </a:endParaRP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Coloring of yellow, green and red have been named xanthopsia, chloropsia and erythropsia.</a:t>
            </a:r>
          </a:p>
          <a:p>
            <a:pPr algn="l" eaLnBrk="1" hangingPunct="1">
              <a:lnSpc>
                <a:spcPct val="80000"/>
              </a:lnSpc>
            </a:pPr>
            <a:endParaRPr lang="en-US" sz="2400" smtClean="0">
              <a:latin typeface="Times New Roman" pitchFamily="18" charset="0"/>
              <a:cs typeface="Times New Roman" pitchFamily="18" charset="0"/>
            </a:endParaRP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The qualitative change most associated with drugs now is the metallic taste associated with the use of lithium, although it is true change in gustation.</a:t>
            </a:r>
          </a:p>
          <a:p>
            <a:pPr algn="l" eaLnBrk="1" hangingPunct="1">
              <a:lnSpc>
                <a:spcPct val="80000"/>
              </a:lnSpc>
            </a:pPr>
            <a:endParaRPr lang="en-US" sz="2400" smtClean="0">
              <a:latin typeface="Times New Roman" pitchFamily="18" charset="0"/>
              <a:cs typeface="Times New Roman" pitchFamily="18" charset="0"/>
            </a:endParaRP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In derealisation everything appears unreal and strange, while in mania objects look perfect and beautiful.</a:t>
            </a:r>
          </a:p>
          <a:p>
            <a:pPr algn="l" eaLnBrk="1" hangingPunct="1">
              <a:lnSpc>
                <a:spcPct val="80000"/>
              </a:lnSpc>
              <a:buFont typeface="Wingdings" pitchFamily="2" charset="2"/>
              <a:buNone/>
            </a:pPr>
            <a:endParaRPr lang="en-US" sz="2400" smtClean="0">
              <a:latin typeface="Times New Roman" pitchFamily="18" charset="0"/>
              <a:cs typeface="Times New Roman"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sz="half" idx="1"/>
          </p:nvPr>
        </p:nvSpPr>
        <p:spPr/>
        <p:txBody>
          <a:bodyPr/>
          <a:lstStyle/>
          <a:p>
            <a:pPr algn="just" rtl="0" eaLnBrk="1" hangingPunct="1">
              <a:lnSpc>
                <a:spcPct val="90000"/>
              </a:lnSpc>
              <a:buFont typeface="Wingdings" pitchFamily="2" charset="2"/>
              <a:buNone/>
            </a:pPr>
            <a:r>
              <a:rPr lang="en-US" sz="2000" b="1" smtClean="0">
                <a:latin typeface="Times New Roman" pitchFamily="18" charset="0"/>
                <a:cs typeface="Times New Roman" pitchFamily="18" charset="0"/>
              </a:rPr>
              <a:t>    3- Change is spatial form</a:t>
            </a:r>
          </a:p>
          <a:p>
            <a:pPr algn="just" rtl="0" eaLnBrk="1" hangingPunct="1">
              <a:lnSpc>
                <a:spcPct val="90000"/>
              </a:lnSpc>
              <a:buFont typeface="Wingdings" pitchFamily="2" charset="2"/>
              <a:buNone/>
            </a:pPr>
            <a:r>
              <a:rPr lang="en-US" sz="2000" smtClean="0">
                <a:latin typeface="Times New Roman" pitchFamily="18" charset="0"/>
                <a:cs typeface="Times New Roman" pitchFamily="18" charset="0"/>
              </a:rPr>
              <a:t>   This refers to a change in the perceived shape of an object. </a:t>
            </a:r>
          </a:p>
          <a:p>
            <a:pPr algn="just" rtl="0" eaLnBrk="1" hangingPunct="1">
              <a:lnSpc>
                <a:spcPct val="90000"/>
              </a:lnSpc>
              <a:buFont typeface="Wingdings" pitchFamily="2" charset="2"/>
              <a:buNone/>
            </a:pPr>
            <a:endParaRPr lang="en-US" sz="2000" b="1" smtClean="0">
              <a:latin typeface="Times New Roman" pitchFamily="18" charset="0"/>
              <a:cs typeface="Times New Roman" pitchFamily="18" charset="0"/>
            </a:endParaRPr>
          </a:p>
          <a:p>
            <a:pPr algn="just" rtl="0" eaLnBrk="1" hangingPunct="1">
              <a:lnSpc>
                <a:spcPct val="90000"/>
              </a:lnSpc>
              <a:buFont typeface="Wingdings" pitchFamily="2" charset="2"/>
              <a:buNone/>
            </a:pPr>
            <a:r>
              <a:rPr lang="en-US" sz="2000" b="1" smtClean="0">
                <a:latin typeface="Times New Roman" pitchFamily="18" charset="0"/>
                <a:cs typeface="Times New Roman" pitchFamily="18" charset="0"/>
              </a:rPr>
              <a:t>     Micropsia</a:t>
            </a:r>
            <a:r>
              <a:rPr lang="en-US" sz="2000" smtClean="0">
                <a:latin typeface="Times New Roman" pitchFamily="18" charset="0"/>
                <a:cs typeface="Times New Roman" pitchFamily="18" charset="0"/>
              </a:rPr>
              <a:t> is a visual disorder in which the patient sees objects as smaller than they really are.</a:t>
            </a:r>
          </a:p>
          <a:p>
            <a:pPr algn="just" rtl="0" eaLnBrk="1" hangingPunct="1">
              <a:lnSpc>
                <a:spcPct val="90000"/>
              </a:lnSpc>
              <a:buFont typeface="Wingdings" pitchFamily="2" charset="2"/>
              <a:buNone/>
            </a:pPr>
            <a:r>
              <a:rPr lang="en-US" sz="2000" smtClean="0">
                <a:latin typeface="Times New Roman" pitchFamily="18" charset="0"/>
                <a:cs typeface="Times New Roman" pitchFamily="18" charset="0"/>
              </a:rPr>
              <a:t>     The opposite kind of visual experience is known as </a:t>
            </a:r>
            <a:r>
              <a:rPr lang="en-US" sz="2000" b="1" smtClean="0">
                <a:latin typeface="Times New Roman" pitchFamily="18" charset="0"/>
                <a:cs typeface="Times New Roman" pitchFamily="18" charset="0"/>
              </a:rPr>
              <a:t>macropsia</a:t>
            </a:r>
            <a:r>
              <a:rPr lang="en-US" sz="2000" smtClean="0">
                <a:latin typeface="Times New Roman" pitchFamily="18" charset="0"/>
                <a:cs typeface="Times New Roman" pitchFamily="18" charset="0"/>
              </a:rPr>
              <a:t> or </a:t>
            </a:r>
            <a:r>
              <a:rPr lang="en-US" sz="2000" b="1" smtClean="0">
                <a:latin typeface="Times New Roman" pitchFamily="18" charset="0"/>
                <a:cs typeface="Times New Roman" pitchFamily="18" charset="0"/>
              </a:rPr>
              <a:t>megalopsia</a:t>
            </a:r>
            <a:r>
              <a:rPr lang="en-US" sz="2000" smtClean="0">
                <a:latin typeface="Times New Roman" pitchFamily="18" charset="0"/>
                <a:cs typeface="Times New Roman" pitchFamily="18" charset="0"/>
              </a:rPr>
              <a:t>.</a:t>
            </a:r>
          </a:p>
          <a:p>
            <a:pPr algn="just" rtl="0" eaLnBrk="1" hangingPunct="1">
              <a:lnSpc>
                <a:spcPct val="90000"/>
              </a:lnSpc>
              <a:buFont typeface="Wingdings" pitchFamily="2" charset="2"/>
              <a:buNone/>
            </a:pPr>
            <a:endParaRPr lang="en-US" sz="2000" smtClean="0">
              <a:latin typeface="Times New Roman" pitchFamily="18" charset="0"/>
              <a:cs typeface="Times New Roman" pitchFamily="18" charset="0"/>
            </a:endParaRPr>
          </a:p>
          <a:p>
            <a:pPr algn="just" rtl="0" eaLnBrk="1" hangingPunct="1">
              <a:lnSpc>
                <a:spcPct val="90000"/>
              </a:lnSpc>
              <a:buFont typeface="Wingdings" pitchFamily="2" charset="2"/>
              <a:buNone/>
            </a:pPr>
            <a:r>
              <a:rPr lang="en-US" sz="2000" smtClean="0">
                <a:latin typeface="Times New Roman" pitchFamily="18" charset="0"/>
                <a:cs typeface="Times New Roman" pitchFamily="18" charset="0"/>
              </a:rPr>
              <a:t>     Some authors reserve the term </a:t>
            </a:r>
            <a:r>
              <a:rPr lang="en-US" sz="2000" b="1" smtClean="0">
                <a:latin typeface="Times New Roman" pitchFamily="18" charset="0"/>
                <a:cs typeface="Times New Roman" pitchFamily="18" charset="0"/>
              </a:rPr>
              <a:t>Dysmegalopsia </a:t>
            </a:r>
            <a:r>
              <a:rPr lang="en-US" sz="2000" smtClean="0">
                <a:latin typeface="Times New Roman" pitchFamily="18" charset="0"/>
                <a:cs typeface="Times New Roman" pitchFamily="18" charset="0"/>
              </a:rPr>
              <a:t>to describe objects that are perceived to be larger (or smaller) on one side than the other.</a:t>
            </a:r>
          </a:p>
          <a:p>
            <a:pPr algn="just" rtl="0" eaLnBrk="1" hangingPunct="1">
              <a:lnSpc>
                <a:spcPct val="90000"/>
              </a:lnSpc>
              <a:buFont typeface="Wingdings" pitchFamily="2" charset="2"/>
              <a:buNone/>
            </a:pPr>
            <a:endParaRPr lang="en-US" sz="2000" smtClean="0">
              <a:latin typeface="Times New Roman" pitchFamily="18" charset="0"/>
              <a:cs typeface="Times New Roman" pitchFamily="18" charset="0"/>
            </a:endParaRPr>
          </a:p>
          <a:p>
            <a:pPr algn="just" rtl="0" eaLnBrk="1" hangingPunct="1">
              <a:lnSpc>
                <a:spcPct val="90000"/>
              </a:lnSpc>
              <a:buFont typeface="Wingdings" pitchFamily="2" charset="2"/>
              <a:buNone/>
            </a:pPr>
            <a:r>
              <a:rPr lang="en-US" sz="2000" smtClean="0">
                <a:latin typeface="Times New Roman" pitchFamily="18" charset="0"/>
                <a:cs typeface="Times New Roman" pitchFamily="18" charset="0"/>
              </a:rPr>
              <a:t>    Dysmegalopsia can result from retinal disease, disorders of accommodation and convergence but most commonly from temporal and parietal lobe lesions.</a:t>
            </a:r>
          </a:p>
          <a:p>
            <a:pPr algn="just" rtl="0" eaLnBrk="1" hangingPunct="1">
              <a:lnSpc>
                <a:spcPct val="90000"/>
              </a:lnSpc>
              <a:buFont typeface="Wingdings" pitchFamily="2" charset="2"/>
              <a:buNone/>
            </a:pPr>
            <a:r>
              <a:rPr lang="en-US" sz="2000" smtClean="0">
                <a:latin typeface="Times New Roman" pitchFamily="18" charset="0"/>
                <a:cs typeface="Times New Roman" pitchFamily="18" charset="0"/>
              </a:rPr>
              <a:t>     Occasionally dysmegalopsia may occur in poisoning with atropine.</a:t>
            </a:r>
          </a:p>
          <a:p>
            <a:pPr algn="l" eaLnBrk="1" hangingPunct="1">
              <a:lnSpc>
                <a:spcPct val="90000"/>
              </a:lnSpc>
            </a:pPr>
            <a:endParaRPr lang="en-US" sz="2000" smtClean="0">
              <a:latin typeface="Times New Roman" pitchFamily="18" charset="0"/>
              <a:cs typeface="Times New Roman" pitchFamily="18" charset="0"/>
            </a:endParaRPr>
          </a:p>
          <a:p>
            <a:pPr algn="l" eaLnBrk="1" hangingPunct="1">
              <a:lnSpc>
                <a:spcPct val="90000"/>
              </a:lnSpc>
              <a:buFont typeface="Wingdings" pitchFamily="2" charset="2"/>
              <a:buNone/>
            </a:pPr>
            <a:endParaRPr lang="en-US" sz="2000" smtClean="0">
              <a:latin typeface="Times New Roman" pitchFamily="18" charset="0"/>
              <a:cs typeface="Times New Roman" pitchFamily="18" charset="0"/>
            </a:endParaRPr>
          </a:p>
          <a:p>
            <a:pPr algn="l" eaLnBrk="1" hangingPunct="1">
              <a:lnSpc>
                <a:spcPct val="90000"/>
              </a:lnSpc>
            </a:pPr>
            <a:endParaRPr lang="en-US" sz="2000" smtClean="0">
              <a:latin typeface="Times New Roman" pitchFamily="18" charset="0"/>
              <a:cs typeface="Times New Roman" pitchFamily="18" charset="0"/>
            </a:endParaRPr>
          </a:p>
          <a:p>
            <a:pPr algn="l" eaLnBrk="1" hangingPunct="1">
              <a:lnSpc>
                <a:spcPct val="90000"/>
              </a:lnSpc>
              <a:buFont typeface="Wingdings" pitchFamily="2" charset="2"/>
              <a:buNone/>
            </a:pPr>
            <a:endParaRPr lang="en-US" sz="2000" smtClean="0">
              <a:latin typeface="Times New Roman" pitchFamily="18" charset="0"/>
              <a:cs typeface="Times New Roman" pitchFamily="18" charset="0"/>
            </a:endParaRPr>
          </a:p>
        </p:txBody>
      </p:sp>
      <p:pic>
        <p:nvPicPr>
          <p:cNvPr id="16388" name="Picture 4" descr="300px-Alice_par_John_Tenniel_1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87900" y="4221163"/>
            <a:ext cx="4176713" cy="2636837"/>
          </a:xfrm>
          <a:noFill/>
        </p:spPr>
      </p:pic>
      <p:pic>
        <p:nvPicPr>
          <p:cNvPr id="16389" name="Picture 7" descr="amanita-muscaria"/>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59338" y="1628775"/>
            <a:ext cx="4032250" cy="2520950"/>
          </a:xfr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457200" y="277813"/>
            <a:ext cx="8229600" cy="558800"/>
          </a:xfrm>
        </p:spPr>
        <p:txBody>
          <a:bodyPr/>
          <a:lstStyle/>
          <a:p>
            <a:pPr eaLnBrk="1" hangingPunct="1"/>
            <a:r>
              <a:rPr lang="en-US" sz="2800" b="1" smtClean="0">
                <a:solidFill>
                  <a:schemeClr val="tx1"/>
                </a:solidFill>
                <a:latin typeface="Times New Roman" pitchFamily="18" charset="0"/>
                <a:cs typeface="Times New Roman" pitchFamily="18" charset="0"/>
              </a:rPr>
              <a:t/>
            </a:r>
            <a:br>
              <a:rPr lang="en-US" sz="2800" b="1" smtClean="0">
                <a:solidFill>
                  <a:schemeClr val="tx1"/>
                </a:solidFill>
                <a:latin typeface="Times New Roman" pitchFamily="18" charset="0"/>
                <a:cs typeface="Times New Roman" pitchFamily="18" charset="0"/>
              </a:rPr>
            </a:br>
            <a:r>
              <a:rPr lang="en-US" sz="2800" b="1" smtClean="0">
                <a:solidFill>
                  <a:schemeClr val="tx1"/>
                </a:solidFill>
                <a:latin typeface="Times New Roman" pitchFamily="18" charset="0"/>
                <a:cs typeface="Times New Roman" pitchFamily="18" charset="0"/>
              </a:rPr>
              <a:t/>
            </a:r>
            <a:br>
              <a:rPr lang="en-US" sz="2800" b="1" smtClean="0">
                <a:solidFill>
                  <a:schemeClr val="tx1"/>
                </a:solidFill>
                <a:latin typeface="Times New Roman" pitchFamily="18" charset="0"/>
                <a:cs typeface="Times New Roman" pitchFamily="18" charset="0"/>
              </a:rPr>
            </a:br>
            <a:r>
              <a:rPr lang="en-US" sz="2800" b="1" smtClean="0">
                <a:solidFill>
                  <a:schemeClr val="tx1"/>
                </a:solidFill>
                <a:latin typeface="Times New Roman" pitchFamily="18" charset="0"/>
                <a:cs typeface="Times New Roman" pitchFamily="18" charset="0"/>
              </a:rPr>
              <a:t/>
            </a:r>
            <a:br>
              <a:rPr lang="en-US" sz="2800" b="1" smtClean="0">
                <a:solidFill>
                  <a:schemeClr val="tx1"/>
                </a:solidFill>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endParaRPr lang="en-US" b="1" smtClean="0">
              <a:latin typeface="Times New Roman" pitchFamily="18" charset="0"/>
              <a:cs typeface="Times New Roman" pitchFamily="18" charset="0"/>
            </a:endParaRPr>
          </a:p>
        </p:txBody>
      </p:sp>
      <p:sp>
        <p:nvSpPr>
          <p:cNvPr id="17411" name="Rectangle 3"/>
          <p:cNvSpPr>
            <a:spLocks noGrp="1" noChangeArrowheads="1"/>
          </p:cNvSpPr>
          <p:nvPr>
            <p:ph type="body" sz="half" idx="1"/>
          </p:nvPr>
        </p:nvSpPr>
        <p:spPr/>
        <p:txBody>
          <a:bodyPr/>
          <a:lstStyle/>
          <a:p>
            <a:pPr algn="l" eaLnBrk="1" hangingPunct="1">
              <a:buFont typeface="Wingdings" pitchFamily="2" charset="2"/>
              <a:buNone/>
            </a:pPr>
            <a:r>
              <a:rPr lang="en-US" sz="2000" smtClean="0">
                <a:latin typeface="Times New Roman" pitchFamily="18" charset="0"/>
                <a:cs typeface="Times New Roman" pitchFamily="18" charset="0"/>
              </a:rPr>
              <a:t>From the psychopathological   point of view there are two varieties of time: physical and personal, the latter being determined by personal judgments of the passage of time. It is the latter that is affected by psychiatric disorders.</a:t>
            </a:r>
          </a:p>
          <a:p>
            <a:pPr algn="l" rtl="0" eaLnBrk="1" hangingPunct="1">
              <a:buFont typeface="Wingdings" pitchFamily="2" charset="2"/>
              <a:buNone/>
            </a:pPr>
            <a:r>
              <a:rPr lang="en-US" sz="2000" smtClean="0">
                <a:latin typeface="Times New Roman" pitchFamily="18" charset="0"/>
                <a:cs typeface="Times New Roman" pitchFamily="18" charset="0"/>
              </a:rPr>
              <a:t>     </a:t>
            </a:r>
          </a:p>
          <a:p>
            <a:pPr algn="l" rtl="0" eaLnBrk="1" hangingPunct="1">
              <a:buFont typeface="Wingdings" pitchFamily="2" charset="2"/>
              <a:buNone/>
            </a:pPr>
            <a:r>
              <a:rPr lang="en-US" sz="2000" smtClean="0">
                <a:latin typeface="Times New Roman" pitchFamily="18" charset="0"/>
                <a:cs typeface="Times New Roman" pitchFamily="18" charset="0"/>
              </a:rPr>
              <a:t>The influence of mood on the</a:t>
            </a:r>
          </a:p>
          <a:p>
            <a:pPr algn="l" rtl="0" eaLnBrk="1" hangingPunct="1">
              <a:buFont typeface="Wingdings" pitchFamily="2" charset="2"/>
              <a:buNone/>
            </a:pPr>
            <a:r>
              <a:rPr lang="en-US" sz="2000" smtClean="0">
                <a:latin typeface="Times New Roman" pitchFamily="18" charset="0"/>
                <a:cs typeface="Times New Roman" pitchFamily="18" charset="0"/>
              </a:rPr>
              <a:t>passage of time, so that when we are</a:t>
            </a:r>
          </a:p>
          <a:p>
            <a:pPr algn="l" rtl="0" eaLnBrk="1" hangingPunct="1">
              <a:buFont typeface="Wingdings" pitchFamily="2" charset="2"/>
              <a:buNone/>
            </a:pPr>
            <a:r>
              <a:rPr lang="en-US" sz="2000" smtClean="0">
                <a:latin typeface="Times New Roman" pitchFamily="18" charset="0"/>
                <a:cs typeface="Times New Roman" pitchFamily="18" charset="0"/>
              </a:rPr>
              <a:t>happy ‘time flies’, and when we are</a:t>
            </a:r>
          </a:p>
          <a:p>
            <a:pPr algn="l" rtl="0" eaLnBrk="1" hangingPunct="1">
              <a:buFont typeface="Wingdings" pitchFamily="2" charset="2"/>
              <a:buNone/>
            </a:pPr>
            <a:r>
              <a:rPr lang="en-US" sz="2000" smtClean="0">
                <a:latin typeface="Times New Roman" pitchFamily="18" charset="0"/>
                <a:cs typeface="Times New Roman" pitchFamily="18" charset="0"/>
              </a:rPr>
              <a:t>sad it passes more slowly.</a:t>
            </a:r>
          </a:p>
        </p:txBody>
      </p:sp>
      <p:pic>
        <p:nvPicPr>
          <p:cNvPr id="17412" name="Picture 4" descr="dali-persistence-clock"/>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773238"/>
            <a:ext cx="4321175" cy="3816350"/>
          </a:xfrm>
          <a:noFill/>
        </p:spPr>
      </p:pic>
      <p:sp>
        <p:nvSpPr>
          <p:cNvPr id="17413" name="Rectangle 7"/>
          <p:cNvSpPr>
            <a:spLocks noChangeArrowheads="1"/>
          </p:cNvSpPr>
          <p:nvPr/>
        </p:nvSpPr>
        <p:spPr bwMode="auto">
          <a:xfrm>
            <a:off x="539750" y="692150"/>
            <a:ext cx="6049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latin typeface="Times New Roman" pitchFamily="18" charset="0"/>
              </a:rPr>
              <a:t>4- Distortions of the experience of time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23850" y="1484313"/>
            <a:ext cx="8229600" cy="6264275"/>
          </a:xfrm>
        </p:spPr>
        <p:txBody>
          <a:bodyPr/>
          <a:lstStyle/>
          <a:p>
            <a:pPr algn="just" rtl="0" eaLnBrk="1" hangingPunct="1">
              <a:buFont typeface="Wingdings" pitchFamily="2" charset="2"/>
              <a:buNone/>
            </a:pPr>
            <a:r>
              <a:rPr lang="en-US" sz="2400" smtClean="0">
                <a:latin typeface="Times New Roman" pitchFamily="18" charset="0"/>
                <a:cs typeface="Times New Roman" pitchFamily="18" charset="0"/>
              </a:rPr>
              <a:t>    In</a:t>
            </a: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severe depression</a:t>
            </a: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the patient may feel that time passes very slowly and even stands still. By contrast the manic patient feels that time speeds by and that the days are not long enough to do everything.</a:t>
            </a:r>
          </a:p>
          <a:p>
            <a:pPr algn="just" rtl="0" eaLnBrk="1" hangingPunct="1">
              <a:buFont typeface="Wingdings" pitchFamily="2" charset="2"/>
              <a:buNone/>
            </a:pPr>
            <a:endParaRPr lang="en-US" sz="2400" smtClean="0">
              <a:latin typeface="Times New Roman" pitchFamily="18" charset="0"/>
              <a:cs typeface="Times New Roman" pitchFamily="18" charset="0"/>
            </a:endParaRPr>
          </a:p>
          <a:p>
            <a:pPr algn="just" rtl="0" eaLnBrk="1" hangingPunct="1">
              <a:buFont typeface="Wingdings" pitchFamily="2" charset="2"/>
              <a:buNone/>
            </a:pPr>
            <a:r>
              <a:rPr lang="en-US" sz="2400" smtClean="0">
                <a:latin typeface="Times New Roman" pitchFamily="18" charset="0"/>
                <a:cs typeface="Times New Roman" pitchFamily="18" charset="0"/>
              </a:rPr>
              <a:t>    Some patients with schizophrenia believe that time moves in fits and starts, and may have a delusional elaboration that clocks are being interfered with.</a:t>
            </a:r>
          </a:p>
          <a:p>
            <a:pPr algn="just" rtl="0" eaLnBrk="1" hangingPunct="1">
              <a:buFont typeface="Wingdings" pitchFamily="2" charset="2"/>
              <a:buNone/>
            </a:pPr>
            <a:endParaRPr lang="en-US" sz="2400" smtClean="0">
              <a:latin typeface="Times New Roman" pitchFamily="18" charset="0"/>
              <a:cs typeface="Times New Roman" pitchFamily="18" charset="0"/>
            </a:endParaRPr>
          </a:p>
          <a:p>
            <a:pPr algn="just" rtl="0" eaLnBrk="1" hangingPunct="1">
              <a:buFont typeface="Wingdings" pitchFamily="2" charset="2"/>
              <a:buNone/>
            </a:pPr>
            <a:r>
              <a:rPr lang="en-US" sz="2400" smtClean="0">
                <a:latin typeface="Times New Roman" pitchFamily="18" charset="0"/>
                <a:cs typeface="Times New Roman" pitchFamily="18" charset="0"/>
              </a:rPr>
              <a:t>    Some patients with temporal lobe lesions may complain that time either passes slowly or quickly.</a:t>
            </a:r>
          </a:p>
          <a:p>
            <a:pPr lvl="2" algn="l" eaLnBrk="1" hangingPunct="1"/>
            <a:endParaRPr lang="en-US" sz="2400" smtClean="0"/>
          </a:p>
          <a:p>
            <a:pPr algn="l" eaLnBrk="1" hangingPunct="1">
              <a:buFont typeface="Wingdings" pitchFamily="2" charset="2"/>
              <a:buNone/>
            </a:pPr>
            <a:endParaRPr lang="en-US" smtClean="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body" idx="1"/>
          </p:nvPr>
        </p:nvSpPr>
        <p:spPr>
          <a:xfrm>
            <a:off x="395288" y="260350"/>
            <a:ext cx="8748712" cy="6048375"/>
          </a:xfrm>
          <a:noFill/>
        </p:spPr>
        <p:txBody>
          <a:bodyPr/>
          <a:lstStyle/>
          <a:p>
            <a:pPr algn="l" eaLnBrk="1" hangingPunct="1">
              <a:lnSpc>
                <a:spcPct val="80000"/>
              </a:lnSpc>
              <a:buFont typeface="Wingdings" pitchFamily="2" charset="2"/>
              <a:buNone/>
            </a:pPr>
            <a:endParaRPr lang="en-US" sz="2400" b="1" smtClean="0">
              <a:latin typeface="Times New Roman" pitchFamily="18" charset="0"/>
              <a:cs typeface="Times New Roman" pitchFamily="18" charset="0"/>
            </a:endParaRPr>
          </a:p>
          <a:p>
            <a:pPr algn="l" eaLnBrk="1" hangingPunct="1">
              <a:lnSpc>
                <a:spcPct val="80000"/>
              </a:lnSpc>
              <a:buFont typeface="Wingdings" pitchFamily="2" charset="2"/>
              <a:buNone/>
            </a:pPr>
            <a:r>
              <a:rPr lang="en-US" b="1" smtClean="0">
                <a:latin typeface="Times New Roman" pitchFamily="18" charset="0"/>
                <a:cs typeface="Times New Roman" pitchFamily="18" charset="0"/>
              </a:rPr>
              <a:t>Sensory Deception</a:t>
            </a:r>
          </a:p>
          <a:p>
            <a:pPr algn="l" eaLnBrk="1" hangingPunct="1">
              <a:lnSpc>
                <a:spcPct val="80000"/>
              </a:lnSpc>
              <a:buFont typeface="Wingdings" pitchFamily="2" charset="2"/>
              <a:buNone/>
            </a:pPr>
            <a:endParaRPr lang="en-US" smtClean="0">
              <a:latin typeface="Times New Roman" pitchFamily="18" charset="0"/>
              <a:cs typeface="Times New Roman" pitchFamily="18" charset="0"/>
            </a:endParaRPr>
          </a:p>
          <a:p>
            <a:pPr algn="l" eaLnBrk="1" hangingPunct="1">
              <a:lnSpc>
                <a:spcPct val="80000"/>
              </a:lnSpc>
              <a:buFont typeface="Wingdings" pitchFamily="2" charset="2"/>
              <a:buNone/>
            </a:pPr>
            <a:r>
              <a:rPr lang="en-US" sz="2400" b="1" smtClean="0">
                <a:latin typeface="Times New Roman" pitchFamily="18" charset="0"/>
                <a:cs typeface="Times New Roman" pitchFamily="18" charset="0"/>
              </a:rPr>
              <a:t>1- Illusion</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Perceptual misinterpretation of real external stimulus.</a:t>
            </a:r>
          </a:p>
          <a:p>
            <a:pPr algn="l" eaLnBrk="1" hangingPunct="1">
              <a:lnSpc>
                <a:spcPct val="80000"/>
              </a:lnSpc>
              <a:buFont typeface="Wingdings" pitchFamily="2" charset="2"/>
              <a:buNone/>
            </a:pPr>
            <a:endParaRPr lang="en-US" sz="2400" smtClean="0">
              <a:latin typeface="Times New Roman" pitchFamily="18" charset="0"/>
              <a:cs typeface="Times New Roman" pitchFamily="18" charset="0"/>
            </a:endParaRPr>
          </a:p>
          <a:p>
            <a:pPr algn="l" eaLnBrk="1" hangingPunct="1">
              <a:lnSpc>
                <a:spcPct val="80000"/>
              </a:lnSpc>
              <a:buFont typeface="Wingdings" pitchFamily="2" charset="2"/>
              <a:buNone/>
            </a:pPr>
            <a:r>
              <a:rPr lang="en-US" sz="2400" b="1" smtClean="0">
                <a:latin typeface="Times New Roman" pitchFamily="18" charset="0"/>
                <a:cs typeface="Times New Roman" pitchFamily="18" charset="0"/>
              </a:rPr>
              <a:t>2- Misinterpretation of stimuli arising from external object</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(stimulus from perceived object + mental image = false perception)</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May be</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Normal if exhausted with intense emotion</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Delirium (normal gestures + mental image = threats.</a:t>
            </a:r>
          </a:p>
          <a:p>
            <a:pPr algn="l" eaLnBrk="1" hangingPunct="1">
              <a:lnSpc>
                <a:spcPct val="80000"/>
              </a:lnSpc>
              <a:buFont typeface="Wingdings" pitchFamily="2" charset="2"/>
              <a:buNone/>
            </a:pPr>
            <a:endParaRPr lang="en-US" sz="2400" smtClean="0">
              <a:latin typeface="Times New Roman" pitchFamily="18" charset="0"/>
              <a:cs typeface="Times New Roman" pitchFamily="18" charset="0"/>
            </a:endParaRPr>
          </a:p>
          <a:p>
            <a:pPr algn="l" eaLnBrk="1" hangingPunct="1">
              <a:lnSpc>
                <a:spcPct val="80000"/>
              </a:lnSpc>
              <a:buFont typeface="Wingdings" pitchFamily="2" charset="2"/>
              <a:buNone/>
            </a:pPr>
            <a:r>
              <a:rPr lang="en-US" sz="2400" b="1" smtClean="0">
                <a:latin typeface="Times New Roman" pitchFamily="18" charset="0"/>
                <a:cs typeface="Times New Roman" pitchFamily="18" charset="0"/>
              </a:rPr>
              <a:t>3- Sever depression with delusions of guilt</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Patient misinterpret people talking about him as if they want to kill him.</a:t>
            </a:r>
          </a:p>
          <a:p>
            <a:pPr algn="l" eaLnBrk="1" hangingPunct="1">
              <a:lnSpc>
                <a:spcPct val="80000"/>
              </a:lnSpc>
              <a:buFont typeface="Wingdings" pitchFamily="2" charset="2"/>
              <a:buNone/>
            </a:pPr>
            <a:endParaRPr lang="en-US" sz="2400" smtClean="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rt-illusion-17"/>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8313" y="836613"/>
            <a:ext cx="4679950" cy="5040312"/>
          </a:xfrm>
          <a:noFill/>
        </p:spPr>
      </p:pic>
      <p:pic>
        <p:nvPicPr>
          <p:cNvPr id="20483" name="Picture 7" descr="Art-illusion-0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48263" y="765175"/>
            <a:ext cx="3816350" cy="5184775"/>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title"/>
          </p:nvPr>
        </p:nvSpPr>
        <p:spPr/>
        <p:txBody>
          <a:bodyPr/>
          <a:lstStyle/>
          <a:p>
            <a:pPr eaLnBrk="1" hangingPunct="1"/>
            <a:endParaRPr lang="en-US" smtClean="0"/>
          </a:p>
        </p:txBody>
      </p:sp>
      <p:pic>
        <p:nvPicPr>
          <p:cNvPr id="21507" name="Picture 4" descr="Art-illusion-29"/>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549275"/>
            <a:ext cx="4319588" cy="5976938"/>
          </a:xfrm>
          <a:noFill/>
        </p:spPr>
      </p:pic>
      <p:pic>
        <p:nvPicPr>
          <p:cNvPr id="21508" name="Picture 7" descr="Art-illusion-2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476250"/>
            <a:ext cx="4248150" cy="5976938"/>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US" smtClean="0"/>
              <a:t> </a:t>
            </a:r>
          </a:p>
        </p:txBody>
      </p:sp>
      <p:sp>
        <p:nvSpPr>
          <p:cNvPr id="4099" name="Rectangle 3"/>
          <p:cNvSpPr>
            <a:spLocks noGrp="1" noChangeArrowheads="1"/>
          </p:cNvSpPr>
          <p:nvPr>
            <p:ph type="body" sz="half" idx="1"/>
          </p:nvPr>
        </p:nvSpPr>
        <p:spPr/>
        <p:txBody>
          <a:bodyPr/>
          <a:lstStyle/>
          <a:p>
            <a:pPr algn="l" eaLnBrk="1" hangingPunct="1">
              <a:lnSpc>
                <a:spcPct val="90000"/>
              </a:lnSpc>
              <a:buFont typeface="Wingdings" pitchFamily="2" charset="2"/>
              <a:buNone/>
            </a:pPr>
            <a:endParaRPr lang="en-US" sz="2000" b="1" smtClean="0">
              <a:latin typeface="Times New Roman" pitchFamily="18" charset="0"/>
              <a:cs typeface="Times New Roman" pitchFamily="18" charset="0"/>
            </a:endParaRPr>
          </a:p>
          <a:p>
            <a:pPr algn="l" eaLnBrk="1" hangingPunct="1">
              <a:lnSpc>
                <a:spcPct val="90000"/>
              </a:lnSpc>
              <a:buFont typeface="Wingdings" pitchFamily="2" charset="2"/>
              <a:buNone/>
            </a:pPr>
            <a:r>
              <a:rPr lang="en-US" sz="2000" b="1" smtClean="0">
                <a:latin typeface="Times New Roman" pitchFamily="18" charset="0"/>
                <a:cs typeface="Times New Roman" pitchFamily="18" charset="0"/>
              </a:rPr>
              <a:t>Psychology:</a:t>
            </a:r>
          </a:p>
          <a:p>
            <a:pPr algn="l" eaLnBrk="1" hangingPunct="1">
              <a:lnSpc>
                <a:spcPct val="90000"/>
              </a:lnSpc>
              <a:buFont typeface="Wingdings" pitchFamily="2" charset="2"/>
              <a:buNone/>
            </a:pPr>
            <a:r>
              <a:rPr lang="en-US" sz="1800" smtClean="0">
                <a:latin typeface="Times New Roman" pitchFamily="18" charset="0"/>
                <a:cs typeface="Times New Roman" pitchFamily="18" charset="0"/>
              </a:rPr>
              <a:t>Scientific (physiological) study of behavior and mental illness.</a:t>
            </a:r>
          </a:p>
          <a:p>
            <a:pPr algn="l" eaLnBrk="1" hangingPunct="1">
              <a:lnSpc>
                <a:spcPct val="90000"/>
              </a:lnSpc>
              <a:buFont typeface="Wingdings" pitchFamily="2" charset="2"/>
              <a:buNone/>
            </a:pPr>
            <a:endParaRPr lang="en-US" sz="2000" smtClean="0">
              <a:latin typeface="Times New Roman" pitchFamily="18" charset="0"/>
              <a:cs typeface="Times New Roman" pitchFamily="18" charset="0"/>
            </a:endParaRPr>
          </a:p>
          <a:p>
            <a:pPr algn="l" eaLnBrk="1" hangingPunct="1">
              <a:lnSpc>
                <a:spcPct val="90000"/>
              </a:lnSpc>
              <a:buFont typeface="Wingdings" pitchFamily="2" charset="2"/>
              <a:buNone/>
            </a:pPr>
            <a:r>
              <a:rPr lang="en-US" sz="2000" b="1" smtClean="0">
                <a:latin typeface="Times New Roman" pitchFamily="18" charset="0"/>
                <a:cs typeface="Times New Roman" pitchFamily="18" charset="0"/>
              </a:rPr>
              <a:t>Clinical Psychology:</a:t>
            </a:r>
          </a:p>
          <a:p>
            <a:pPr algn="l" eaLnBrk="1" hangingPunct="1">
              <a:lnSpc>
                <a:spcPct val="90000"/>
              </a:lnSpc>
              <a:buFont typeface="Wingdings" pitchFamily="2" charset="2"/>
              <a:buNone/>
            </a:pPr>
            <a:r>
              <a:rPr lang="en-US" sz="1800" smtClean="0">
                <a:latin typeface="Times New Roman" pitchFamily="18" charset="0"/>
                <a:cs typeface="Times New Roman" pitchFamily="18" charset="0"/>
              </a:rPr>
              <a:t>Is an integration of science, theory &amp; clinical knowledge for understanding, preventing &amp; relieving psychologically based distress.</a:t>
            </a:r>
          </a:p>
          <a:p>
            <a:pPr algn="l" eaLnBrk="1" hangingPunct="1">
              <a:lnSpc>
                <a:spcPct val="90000"/>
              </a:lnSpc>
              <a:buFont typeface="Wingdings" pitchFamily="2" charset="2"/>
              <a:buNone/>
            </a:pPr>
            <a:endParaRPr lang="en-US" sz="2000" smtClean="0">
              <a:latin typeface="Times New Roman" pitchFamily="18" charset="0"/>
              <a:cs typeface="Times New Roman" pitchFamily="18" charset="0"/>
            </a:endParaRPr>
          </a:p>
          <a:p>
            <a:pPr algn="l" eaLnBrk="1" hangingPunct="1">
              <a:lnSpc>
                <a:spcPct val="90000"/>
              </a:lnSpc>
              <a:buFont typeface="Wingdings" pitchFamily="2" charset="2"/>
              <a:buNone/>
            </a:pPr>
            <a:r>
              <a:rPr lang="en-US" sz="2000" b="1" smtClean="0">
                <a:latin typeface="Times New Roman" pitchFamily="18" charset="0"/>
                <a:cs typeface="Times New Roman" pitchFamily="18" charset="0"/>
              </a:rPr>
              <a:t>Psychiatry:</a:t>
            </a:r>
          </a:p>
          <a:p>
            <a:pPr algn="l" eaLnBrk="1" hangingPunct="1">
              <a:lnSpc>
                <a:spcPct val="90000"/>
              </a:lnSpc>
              <a:buFont typeface="Wingdings" pitchFamily="2" charset="2"/>
              <a:buNone/>
            </a:pPr>
            <a:r>
              <a:rPr lang="en-US" sz="1800" smtClean="0">
                <a:latin typeface="Times New Roman" pitchFamily="18" charset="0"/>
                <a:cs typeface="Times New Roman" pitchFamily="18" charset="0"/>
              </a:rPr>
              <a:t>The branch of medicine dealing with the study, treatment, &amp; prevention of mental disorders.</a:t>
            </a:r>
          </a:p>
          <a:p>
            <a:pPr algn="l" eaLnBrk="1" hangingPunct="1">
              <a:lnSpc>
                <a:spcPct val="90000"/>
              </a:lnSpc>
              <a:buFont typeface="Wingdings" pitchFamily="2" charset="2"/>
              <a:buNone/>
            </a:pPr>
            <a:endParaRPr lang="en-US" sz="2000" smtClean="0"/>
          </a:p>
        </p:txBody>
      </p:sp>
      <p:pic>
        <p:nvPicPr>
          <p:cNvPr id="4100" name="Picture 4" descr="psychiatry"/>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00563" y="1700213"/>
            <a:ext cx="4319587" cy="4897437"/>
          </a:xfr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Déjà vu :</a:t>
            </a:r>
          </a:p>
        </p:txBody>
      </p:sp>
      <p:sp>
        <p:nvSpPr>
          <p:cNvPr id="22531" name="Rectangle 3"/>
          <p:cNvSpPr>
            <a:spLocks noGrp="1" noChangeArrowheads="1"/>
          </p:cNvSpPr>
          <p:nvPr>
            <p:ph type="body" sz="half" idx="1"/>
          </p:nvPr>
        </p:nvSpPr>
        <p:spPr/>
        <p:txBody>
          <a:bodyPr/>
          <a:lstStyle/>
          <a:p>
            <a:pPr algn="l" eaLnBrk="1" hangingPunct="1">
              <a:buFont typeface="Wingdings" pitchFamily="2" charset="2"/>
              <a:buNone/>
            </a:pPr>
            <a:endParaRPr lang="en-US" sz="2400" b="1" smtClean="0"/>
          </a:p>
          <a:p>
            <a:pPr algn="l" eaLnBrk="1" hangingPunct="1">
              <a:buFont typeface="Wingdings" pitchFamily="2" charset="2"/>
              <a:buNone/>
            </a:pPr>
            <a:r>
              <a:rPr lang="en-US" sz="2400" b="1" smtClean="0">
                <a:latin typeface="Times New Roman" pitchFamily="18" charset="0"/>
                <a:cs typeface="Times New Roman" pitchFamily="18" charset="0"/>
              </a:rPr>
              <a:t>    </a:t>
            </a:r>
          </a:p>
          <a:p>
            <a:pPr algn="l" eaLnBrk="1" hangingPunct="1">
              <a:buFont typeface="Wingdings" pitchFamily="2" charset="2"/>
              <a:buNone/>
            </a:pPr>
            <a:endParaRPr lang="en-US" sz="2400" smtClean="0"/>
          </a:p>
          <a:p>
            <a:pPr algn="just" rtl="0" eaLnBrk="1" hangingPunct="1">
              <a:buFont typeface="Wingdings" pitchFamily="2" charset="2"/>
              <a:buNone/>
            </a:pPr>
            <a:r>
              <a:rPr lang="en-US" sz="2000" smtClean="0">
                <a:latin typeface="Times New Roman" pitchFamily="18" charset="0"/>
                <a:cs typeface="Times New Roman" pitchFamily="18" charset="0"/>
              </a:rPr>
              <a:t>     Illusion of visual recognition in which a new situation is incorrectly  regarded as a repetition of a previous experience.</a:t>
            </a:r>
          </a:p>
        </p:txBody>
      </p:sp>
      <p:pic>
        <p:nvPicPr>
          <p:cNvPr id="22532" name="Picture 4" descr="Deja-Vu"/>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060575"/>
            <a:ext cx="4038600" cy="4038600"/>
          </a:xfr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68313" y="738188"/>
            <a:ext cx="8229600" cy="6119812"/>
          </a:xfrm>
        </p:spPr>
        <p:txBody>
          <a:bodyPr/>
          <a:lstStyle/>
          <a:p>
            <a:pPr algn="l" eaLnBrk="1" hangingPunct="1">
              <a:buFont typeface="Wingdings" pitchFamily="2" charset="2"/>
              <a:buNone/>
            </a:pPr>
            <a:r>
              <a:rPr lang="en-US" b="1" smtClean="0">
                <a:latin typeface="Times New Roman" pitchFamily="18" charset="0"/>
                <a:cs typeface="Times New Roman" pitchFamily="18" charset="0"/>
              </a:rPr>
              <a:t>Types of illusions</a:t>
            </a:r>
          </a:p>
          <a:p>
            <a:pPr algn="l" eaLnBrk="1" hangingPunct="1">
              <a:buFont typeface="Wingdings" pitchFamily="2" charset="2"/>
              <a:buNone/>
            </a:pPr>
            <a:endParaRPr lang="en-US" b="1"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1- Completion Illusion</a:t>
            </a:r>
          </a:p>
          <a:p>
            <a:pPr algn="l" eaLnBrk="1" hangingPunct="1">
              <a:buFont typeface="Wingdings" pitchFamily="2" charset="2"/>
              <a:buNone/>
            </a:pPr>
            <a:r>
              <a:rPr lang="en-US" sz="2400" smtClean="0">
                <a:latin typeface="Times New Roman" pitchFamily="18" charset="0"/>
                <a:cs typeface="Times New Roman" pitchFamily="18" charset="0"/>
              </a:rPr>
              <a:t>These depend on inattention such as misreading words in newspapers or missing misprints because we read word as if it were complete.</a:t>
            </a: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2- Affect illusions</a:t>
            </a:r>
          </a:p>
          <a:p>
            <a:pPr algn="l" eaLnBrk="1" hangingPunct="1">
              <a:buFont typeface="Wingdings" pitchFamily="2" charset="2"/>
              <a:buNone/>
            </a:pPr>
            <a:r>
              <a:rPr lang="en-US" sz="2400" smtClean="0">
                <a:latin typeface="Times New Roman" pitchFamily="18" charset="0"/>
                <a:cs typeface="Times New Roman" pitchFamily="18" charset="0"/>
              </a:rPr>
              <a:t>These arise in the context of a particular mood state.</a:t>
            </a:r>
          </a:p>
          <a:p>
            <a:pPr algn="l" eaLnBrk="1" hangingPunct="1">
              <a:buFont typeface="Wingdings" pitchFamily="2" charset="2"/>
              <a:buNone/>
            </a:pPr>
            <a:r>
              <a:rPr lang="en-US" sz="2400" smtClean="0">
                <a:latin typeface="Times New Roman" pitchFamily="18" charset="0"/>
                <a:cs typeface="Times New Roman" pitchFamily="18" charset="0"/>
              </a:rPr>
              <a:t>Example:</a:t>
            </a:r>
          </a:p>
          <a:p>
            <a:pPr algn="l" eaLnBrk="1" hangingPunct="1">
              <a:buFont typeface="Wingdings" pitchFamily="2" charset="2"/>
              <a:buNone/>
            </a:pPr>
            <a:r>
              <a:rPr lang="en-US" sz="2400" smtClean="0">
                <a:latin typeface="Times New Roman" pitchFamily="18" charset="0"/>
                <a:cs typeface="Times New Roman" pitchFamily="18" charset="0"/>
              </a:rPr>
              <a:t>A bereaved person may momentary believe they see the deceased person.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3- Pareidolia</a:t>
            </a:r>
          </a:p>
        </p:txBody>
      </p:sp>
      <p:sp>
        <p:nvSpPr>
          <p:cNvPr id="24579" name="Rectangle 3"/>
          <p:cNvSpPr>
            <a:spLocks noGrp="1" noChangeArrowheads="1"/>
          </p:cNvSpPr>
          <p:nvPr>
            <p:ph type="body" sz="half" idx="1"/>
          </p:nvPr>
        </p:nvSpPr>
        <p:spPr/>
        <p:txBody>
          <a:bodyPr/>
          <a:lstStyle/>
          <a:p>
            <a:pPr algn="l" eaLnBrk="1" hangingPunct="1">
              <a:buFont typeface="Wingdings" pitchFamily="2" charset="2"/>
              <a:buNone/>
            </a:pPr>
            <a:endParaRPr lang="en-US" sz="2400" b="1" smtClean="0">
              <a:latin typeface="Times New Roman" pitchFamily="18" charset="0"/>
              <a:cs typeface="Times New Roman" pitchFamily="18" charset="0"/>
            </a:endParaRPr>
          </a:p>
          <a:p>
            <a:pPr algn="l" eaLnBrk="1" hangingPunct="1">
              <a:buFont typeface="Wingdings" pitchFamily="2" charset="2"/>
              <a:buNone/>
            </a:pPr>
            <a:endParaRPr lang="en-US" sz="2400" b="1" smtClean="0">
              <a:latin typeface="Times New Roman" pitchFamily="18" charset="0"/>
              <a:cs typeface="Times New Roman" pitchFamily="18" charset="0"/>
            </a:endParaRPr>
          </a:p>
          <a:p>
            <a:pPr algn="l" eaLnBrk="1" hangingPunct="1">
              <a:buFont typeface="Wingdings" pitchFamily="2" charset="2"/>
              <a:buNone/>
            </a:pPr>
            <a:endParaRPr lang="en-US" sz="2400" b="1" smtClean="0">
              <a:latin typeface="Times New Roman" pitchFamily="18" charset="0"/>
              <a:cs typeface="Times New Roman" pitchFamily="18" charset="0"/>
            </a:endParaRPr>
          </a:p>
          <a:p>
            <a:pPr algn="l" eaLnBrk="1" hangingPunct="1">
              <a:buFont typeface="Wingdings" pitchFamily="2" charset="2"/>
              <a:buNone/>
            </a:pPr>
            <a:r>
              <a:rPr lang="en-US" sz="2000" smtClean="0">
                <a:latin typeface="Times New Roman" pitchFamily="18" charset="0"/>
                <a:cs typeface="Times New Roman" pitchFamily="18" charset="0"/>
              </a:rPr>
              <a:t>Type of illusion in which vivid illusions occur without making any effort.</a:t>
            </a:r>
          </a:p>
          <a:p>
            <a:pPr algn="l" eaLnBrk="1" hangingPunct="1">
              <a:buFont typeface="Wingdings" pitchFamily="2" charset="2"/>
              <a:buNone/>
            </a:pPr>
            <a:r>
              <a:rPr lang="en-US" sz="2000" smtClean="0">
                <a:latin typeface="Times New Roman" pitchFamily="18" charset="0"/>
                <a:cs typeface="Times New Roman" pitchFamily="18" charset="0"/>
              </a:rPr>
              <a:t>They are the result of excessive fantasy thinking.</a:t>
            </a:r>
          </a:p>
        </p:txBody>
      </p:sp>
      <p:pic>
        <p:nvPicPr>
          <p:cNvPr id="24580" name="Picture 4" descr="fsm_pareidoli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40200" y="1628775"/>
            <a:ext cx="4824413" cy="4824413"/>
          </a:xfr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2- Hallucinations</a:t>
            </a:r>
          </a:p>
        </p:txBody>
      </p:sp>
      <p:sp>
        <p:nvSpPr>
          <p:cNvPr id="25603" name="Rectangle 3"/>
          <p:cNvSpPr>
            <a:spLocks noGrp="1" noChangeArrowheads="1"/>
          </p:cNvSpPr>
          <p:nvPr>
            <p:ph type="body" sz="half" idx="1"/>
          </p:nvPr>
        </p:nvSpPr>
        <p:spPr/>
        <p:txBody>
          <a:bodyPr/>
          <a:lstStyle/>
          <a:p>
            <a:pPr algn="l" eaLnBrk="1" hangingPunct="1">
              <a:lnSpc>
                <a:spcPct val="80000"/>
              </a:lnSpc>
              <a:buFont typeface="Wingdings" pitchFamily="2" charset="2"/>
              <a:buNone/>
            </a:pPr>
            <a:endParaRPr lang="en-US" sz="2000" b="1" smtClean="0">
              <a:latin typeface="Times New Roman" pitchFamily="18" charset="0"/>
              <a:cs typeface="Times New Roman" pitchFamily="18" charset="0"/>
            </a:endParaRP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Perception without external stimulus.</a:t>
            </a:r>
          </a:p>
          <a:p>
            <a:pPr algn="l" eaLnBrk="1" hangingPunct="1">
              <a:lnSpc>
                <a:spcPct val="80000"/>
              </a:lnSpc>
              <a:buFont typeface="Wingdings" pitchFamily="2" charset="2"/>
              <a:buNone/>
            </a:pPr>
            <a:endParaRPr lang="en-US" sz="1800" smtClean="0">
              <a:latin typeface="Times New Roman" pitchFamily="18" charset="0"/>
              <a:cs typeface="Times New Roman" pitchFamily="18" charset="0"/>
            </a:endParaRP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Is perception experienced in the absence of an external stimulus to the sense organs with a similar quality to a true percept.</a:t>
            </a:r>
          </a:p>
          <a:p>
            <a:pPr algn="l" eaLnBrk="1" hangingPunct="1">
              <a:lnSpc>
                <a:spcPct val="80000"/>
              </a:lnSpc>
              <a:buFont typeface="Wingdings" pitchFamily="2" charset="2"/>
              <a:buNone/>
            </a:pPr>
            <a:endParaRPr lang="en-US" sz="1800" smtClean="0">
              <a:latin typeface="Times New Roman" pitchFamily="18" charset="0"/>
              <a:cs typeface="Times New Roman" pitchFamily="18" charset="0"/>
            </a:endParaRPr>
          </a:p>
          <a:p>
            <a:pPr algn="l" eaLnBrk="1" hangingPunct="1">
              <a:lnSpc>
                <a:spcPct val="80000"/>
              </a:lnSpc>
              <a:buFont typeface="Wingdings" pitchFamily="2" charset="2"/>
              <a:buNone/>
            </a:pPr>
            <a:r>
              <a:rPr lang="en-US" sz="1800" u="sng" smtClean="0">
                <a:latin typeface="Times New Roman" pitchFamily="18" charset="0"/>
                <a:cs typeface="Times New Roman" pitchFamily="18" charset="0"/>
              </a:rPr>
              <a:t>Characteristics</a:t>
            </a: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1- Delineated &amp; clear</a:t>
            </a: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2- In object space</a:t>
            </a: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3- Constant (independent of the will)</a:t>
            </a: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4- Patient reacts to them as if they are true</a:t>
            </a: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5- Perception coming from outside</a:t>
            </a: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6- No stimulus</a:t>
            </a:r>
          </a:p>
        </p:txBody>
      </p:sp>
      <p:pic>
        <p:nvPicPr>
          <p:cNvPr id="25604" name="Picture 4" descr="SchizAudHallucinatio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1844675"/>
            <a:ext cx="4537075" cy="4608513"/>
          </a:xfr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68313" y="476250"/>
            <a:ext cx="8675687" cy="6191250"/>
          </a:xfrm>
        </p:spPr>
        <p:txBody>
          <a:bodyPr/>
          <a:lstStyle/>
          <a:p>
            <a:pPr algn="l" eaLnBrk="1" hangingPunct="1">
              <a:buFont typeface="Wingdings" pitchFamily="2" charset="2"/>
              <a:buNone/>
            </a:pPr>
            <a:endParaRPr lang="en-US" sz="2300" b="1" smtClean="0">
              <a:latin typeface="Times New Roman" pitchFamily="18" charset="0"/>
              <a:cs typeface="Times New Roman" pitchFamily="18" charset="0"/>
            </a:endParaRPr>
          </a:p>
          <a:p>
            <a:pPr algn="l" eaLnBrk="1" hangingPunct="1">
              <a:buFont typeface="Wingdings" pitchFamily="2" charset="2"/>
              <a:buNone/>
            </a:pPr>
            <a:r>
              <a:rPr lang="en-US" b="1" smtClean="0">
                <a:latin typeface="Times New Roman" pitchFamily="18" charset="0"/>
                <a:cs typeface="Times New Roman" pitchFamily="18" charset="0"/>
              </a:rPr>
              <a:t>Causes</a:t>
            </a:r>
          </a:p>
          <a:p>
            <a:pPr algn="l" eaLnBrk="1" hangingPunct="1">
              <a:buFont typeface="Wingdings" pitchFamily="2" charset="2"/>
              <a:buNone/>
            </a:pPr>
            <a:r>
              <a:rPr lang="en-US" sz="2400" b="1" smtClean="0">
                <a:latin typeface="Times New Roman" pitchFamily="18" charset="0"/>
                <a:cs typeface="Times New Roman" pitchFamily="18" charset="0"/>
              </a:rPr>
              <a:t>A- Primary</a:t>
            </a:r>
            <a:r>
              <a:rPr lang="en-US" sz="2400" smtClean="0">
                <a:latin typeface="Times New Roman" pitchFamily="18" charset="0"/>
                <a:cs typeface="Times New Roman" pitchFamily="18" charset="0"/>
              </a:rPr>
              <a:t> in Schizophrenia.</a:t>
            </a:r>
          </a:p>
          <a:p>
            <a:pPr algn="l" eaLnBrk="1" hangingPunct="1">
              <a:buFont typeface="Wingdings" pitchFamily="2" charset="2"/>
              <a:buNone/>
            </a:pPr>
            <a:r>
              <a:rPr lang="en-US" sz="2400" b="1" smtClean="0">
                <a:latin typeface="Times New Roman" pitchFamily="18" charset="0"/>
                <a:cs typeface="Times New Roman" pitchFamily="18" charset="0"/>
              </a:rPr>
              <a:t>B- Secondary</a:t>
            </a:r>
          </a:p>
          <a:p>
            <a:pPr algn="l" eaLnBrk="1" hangingPunct="1">
              <a:buFont typeface="Wingdings" pitchFamily="2" charset="2"/>
              <a:buNone/>
            </a:pPr>
            <a:r>
              <a:rPr lang="en-US" sz="2400" b="1" smtClean="0">
                <a:latin typeface="Times New Roman" pitchFamily="18" charset="0"/>
                <a:cs typeface="Times New Roman" pitchFamily="18" charset="0"/>
              </a:rPr>
              <a:t>1- Emotion</a:t>
            </a:r>
          </a:p>
          <a:p>
            <a:pPr algn="l" eaLnBrk="1" hangingPunct="1">
              <a:buFont typeface="Wingdings" pitchFamily="2" charset="2"/>
              <a:buNone/>
            </a:pPr>
            <a:r>
              <a:rPr lang="en-US" sz="2400" u="sng" smtClean="0">
                <a:latin typeface="Times New Roman" pitchFamily="18" charset="0"/>
                <a:cs typeface="Times New Roman" pitchFamily="18" charset="0"/>
              </a:rPr>
              <a:t>Example</a:t>
            </a:r>
            <a:r>
              <a:rPr lang="en-US" sz="2400" smtClean="0">
                <a:latin typeface="Times New Roman" pitchFamily="18" charset="0"/>
                <a:cs typeface="Times New Roman" pitchFamily="18" charset="0"/>
              </a:rPr>
              <a:t>: Very depressed patient with delusions of guilt may hear voices reproaching them.</a:t>
            </a:r>
          </a:p>
          <a:p>
            <a:pPr algn="l" eaLnBrk="1" hangingPunct="1">
              <a:buFont typeface="Wingdings" pitchFamily="2" charset="2"/>
              <a:buNone/>
            </a:pPr>
            <a:r>
              <a:rPr lang="en-US" sz="2400" smtClean="0">
                <a:latin typeface="Times New Roman" pitchFamily="18" charset="0"/>
                <a:cs typeface="Times New Roman" pitchFamily="18" charset="0"/>
              </a:rPr>
              <a:t>They tend to be disjoined, single words, or small phrases.</a:t>
            </a:r>
          </a:p>
          <a:p>
            <a:pPr algn="l" eaLnBrk="1" hangingPunct="1">
              <a:buFont typeface="Wingdings" pitchFamily="2" charset="2"/>
              <a:buNone/>
            </a:pPr>
            <a:r>
              <a:rPr lang="en-US" sz="2400" b="1" smtClean="0">
                <a:latin typeface="Times New Roman" pitchFamily="18" charset="0"/>
                <a:cs typeface="Times New Roman" pitchFamily="18" charset="0"/>
              </a:rPr>
              <a:t>2- Suggestion</a:t>
            </a:r>
            <a:r>
              <a:rPr lang="en-US" sz="2400" smtClean="0">
                <a:latin typeface="Times New Roman" pitchFamily="18" charset="0"/>
                <a:cs typeface="Times New Roman" pitchFamily="18" charset="0"/>
              </a:rPr>
              <a:t> (Hypnosis, Hysterics)</a:t>
            </a:r>
          </a:p>
          <a:p>
            <a:pPr algn="l" eaLnBrk="1" hangingPunct="1">
              <a:buFont typeface="Wingdings" pitchFamily="2" charset="2"/>
              <a:buNone/>
            </a:pPr>
            <a:r>
              <a:rPr lang="en-GB" sz="2400" b="1" smtClean="0">
                <a:solidFill>
                  <a:srgbClr val="000000"/>
                </a:solidFill>
                <a:latin typeface="Times New Roman" pitchFamily="18" charset="0"/>
                <a:cs typeface="Times New Roman" pitchFamily="18" charset="0"/>
              </a:rPr>
              <a:t>Hypnosis : </a:t>
            </a:r>
            <a:r>
              <a:rPr lang="en-GB" sz="2400" smtClean="0">
                <a:solidFill>
                  <a:srgbClr val="000000"/>
                </a:solidFill>
                <a:latin typeface="Times New Roman" pitchFamily="18" charset="0"/>
                <a:cs typeface="Times New Roman" pitchFamily="18" charset="0"/>
              </a:rPr>
              <a:t>Artificially induced alteration of consciousness characterized by increased suggestibility and receptivity to direction.</a:t>
            </a:r>
          </a:p>
          <a:p>
            <a:pPr algn="l" eaLnBrk="1" hangingPunct="1">
              <a:buFont typeface="Wingdings" pitchFamily="2" charset="2"/>
              <a:buNone/>
            </a:pPr>
            <a:r>
              <a:rPr lang="en-US" sz="2400" b="1" smtClean="0">
                <a:latin typeface="Times New Roman" pitchFamily="18" charset="0"/>
                <a:cs typeface="Times New Roman" pitchFamily="18" charset="0"/>
              </a:rPr>
              <a:t>3- Disorder of peripheral sense organ</a:t>
            </a:r>
            <a:r>
              <a:rPr lang="en-US" sz="2400" smtClean="0">
                <a:latin typeface="Times New Roman" pitchFamily="18" charset="0"/>
                <a:cs typeface="Times New Roman" pitchFamily="18" charset="0"/>
              </a:rPr>
              <a:t> as ear disease, eye disease, but often there is some disorder of CNS as well</a:t>
            </a:r>
          </a:p>
          <a:p>
            <a:pPr algn="l" eaLnBrk="1" hangingPunct="1">
              <a:buFont typeface="Wingdings" pitchFamily="2" charset="2"/>
              <a:buNone/>
            </a:pPr>
            <a:endParaRPr lang="en-US" sz="2300" smtClean="0">
              <a:latin typeface="Times New Roman" pitchFamily="18" charset="0"/>
              <a:cs typeface="Times New Roman"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body" idx="1"/>
          </p:nvPr>
        </p:nvSpPr>
        <p:spPr>
          <a:xfrm>
            <a:off x="468313" y="404813"/>
            <a:ext cx="8229600" cy="6119812"/>
          </a:xfrm>
          <a:noFill/>
        </p:spPr>
        <p:txBody>
          <a:bodyPr/>
          <a:lstStyle/>
          <a:p>
            <a:pPr algn="l" eaLnBrk="1" hangingPunct="1">
              <a:buFont typeface="Wingdings" pitchFamily="2" charset="2"/>
              <a:buNone/>
            </a:pPr>
            <a:endParaRPr lang="en-US" b="1" smtClean="0">
              <a:latin typeface="Times New Roman" pitchFamily="18" charset="0"/>
              <a:cs typeface="Times New Roman" pitchFamily="18" charset="0"/>
            </a:endParaRPr>
          </a:p>
          <a:p>
            <a:pPr algn="l" eaLnBrk="1" hangingPunct="1">
              <a:buFont typeface="Wingdings" pitchFamily="2" charset="2"/>
              <a:buNone/>
            </a:pPr>
            <a:endParaRPr lang="en-US" b="1" smtClean="0">
              <a:latin typeface="Times New Roman" pitchFamily="18" charset="0"/>
              <a:cs typeface="Times New Roman" pitchFamily="18" charset="0"/>
            </a:endParaRPr>
          </a:p>
          <a:p>
            <a:pPr algn="l" eaLnBrk="1" hangingPunct="1">
              <a:buFont typeface="Wingdings" pitchFamily="2" charset="2"/>
              <a:buNone/>
            </a:pPr>
            <a:r>
              <a:rPr lang="en-US" b="1" smtClean="0">
                <a:latin typeface="Times New Roman" pitchFamily="18" charset="0"/>
                <a:cs typeface="Times New Roman" pitchFamily="18" charset="0"/>
              </a:rPr>
              <a:t>4- Sensory deprivation</a:t>
            </a:r>
          </a:p>
          <a:p>
            <a:pPr algn="l" eaLnBrk="1" hangingPunct="1">
              <a:buFont typeface="Wingdings" pitchFamily="2" charset="2"/>
              <a:buNone/>
            </a:pPr>
            <a:r>
              <a:rPr lang="en-US" sz="2400" smtClean="0">
                <a:latin typeface="Times New Roman" pitchFamily="18" charset="0"/>
                <a:cs typeface="Times New Roman" pitchFamily="18" charset="0"/>
              </a:rPr>
              <a:t>Will being to hallucinate after a few hours.</a:t>
            </a:r>
          </a:p>
          <a:p>
            <a:pPr algn="l" eaLnBrk="1" hangingPunct="1">
              <a:buFont typeface="Wingdings" pitchFamily="2" charset="2"/>
              <a:buNone/>
            </a:pPr>
            <a:r>
              <a:rPr lang="en-US" sz="2400" smtClean="0">
                <a:latin typeface="Times New Roman" pitchFamily="18" charset="0"/>
                <a:cs typeface="Times New Roman" pitchFamily="18" charset="0"/>
              </a:rPr>
              <a:t>Usually they are changing visual hallucinations &amp; repetitive words &amp; phrases.</a:t>
            </a:r>
          </a:p>
          <a:p>
            <a:pPr algn="l" eaLnBrk="1" hangingPunct="1">
              <a:buFont typeface="Wingdings" pitchFamily="2" charset="2"/>
              <a:buNone/>
            </a:pPr>
            <a:r>
              <a:rPr lang="en-US" sz="2400" u="sng" smtClean="0">
                <a:latin typeface="Times New Roman" pitchFamily="18" charset="0"/>
                <a:cs typeface="Times New Roman" pitchFamily="18" charset="0"/>
              </a:rPr>
              <a:t>Example:</a:t>
            </a:r>
          </a:p>
          <a:p>
            <a:pPr algn="l" rtl="0" eaLnBrk="1" hangingPunct="1">
              <a:buFont typeface="Wingdings" pitchFamily="2" charset="2"/>
              <a:buNone/>
            </a:pPr>
            <a:r>
              <a:rPr lang="en-US" sz="2400" smtClean="0">
                <a:latin typeface="Times New Roman" pitchFamily="18" charset="0"/>
                <a:cs typeface="Times New Roman" pitchFamily="18" charset="0"/>
              </a:rPr>
              <a:t>- Paranoid disorder in the deaf</a:t>
            </a:r>
          </a:p>
          <a:p>
            <a:pPr algn="l" eaLnBrk="1" hangingPunct="1">
              <a:buFont typeface="Wingdings" pitchFamily="2" charset="2"/>
              <a:buNone/>
            </a:pPr>
            <a:r>
              <a:rPr lang="en-US" sz="2400" smtClean="0">
                <a:latin typeface="Times New Roman" pitchFamily="18" charset="0"/>
                <a:cs typeface="Times New Roman" pitchFamily="18" charset="0"/>
              </a:rPr>
              <a:t>- Use of protective patches may contribute to delirium that follows cataract surgery</a:t>
            </a:r>
          </a:p>
          <a:p>
            <a:pPr algn="l" eaLnBrk="1" hangingPunct="1">
              <a:buFont typeface="Wingdings" pitchFamily="2" charset="2"/>
              <a:buNone/>
            </a:pPr>
            <a:endParaRPr lang="en-US" b="1" smtClean="0">
              <a:latin typeface="Times New Roman" pitchFamily="18" charset="0"/>
              <a:cs typeface="Times New Roman" pitchFamily="18" charset="0"/>
            </a:endParaRPr>
          </a:p>
          <a:p>
            <a:pPr algn="l" eaLnBrk="1" hangingPunct="1">
              <a:buFont typeface="Wingdings" pitchFamily="2" charset="2"/>
              <a:buNone/>
            </a:pPr>
            <a:r>
              <a:rPr lang="en-US" b="1" smtClean="0">
                <a:latin typeface="Times New Roman" pitchFamily="18" charset="0"/>
                <a:cs typeface="Times New Roman" pitchFamily="18" charset="0"/>
              </a:rPr>
              <a:t>5- Disorder in CNS</a:t>
            </a:r>
          </a:p>
          <a:p>
            <a:pPr algn="l" eaLnBrk="1" hangingPunct="1">
              <a:buFont typeface="Wingdings" pitchFamily="2" charset="2"/>
              <a:buNone/>
            </a:pPr>
            <a:r>
              <a:rPr lang="en-US" sz="2400" smtClean="0">
                <a:latin typeface="Times New Roman" pitchFamily="18" charset="0"/>
                <a:cs typeface="Times New Roman" pitchFamily="18" charset="0"/>
              </a:rPr>
              <a:t>As lesions, usually are visual, but can be auditory</a:t>
            </a:r>
          </a:p>
          <a:p>
            <a:pPr algn="l" eaLnBrk="1" hangingPunct="1">
              <a:buFont typeface="Wingdings" pitchFamily="2" charset="2"/>
              <a:buNone/>
            </a:pPr>
            <a:endParaRPr lang="en-US" sz="2400" smtClean="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68313" y="260350"/>
            <a:ext cx="8229600" cy="6119813"/>
          </a:xfrm>
        </p:spPr>
        <p:txBody>
          <a:bodyPr/>
          <a:lstStyle/>
          <a:p>
            <a:pPr algn="l" eaLnBrk="1" hangingPunct="1">
              <a:buFont typeface="Wingdings" pitchFamily="2" charset="2"/>
              <a:buNone/>
            </a:pPr>
            <a:endParaRPr lang="en-US" b="1" smtClean="0">
              <a:latin typeface="Times New Roman" pitchFamily="18" charset="0"/>
              <a:cs typeface="Times New Roman" pitchFamily="18" charset="0"/>
            </a:endParaRPr>
          </a:p>
          <a:p>
            <a:pPr algn="l" eaLnBrk="1" hangingPunct="1">
              <a:buFont typeface="Wingdings" pitchFamily="2" charset="2"/>
              <a:buNone/>
            </a:pPr>
            <a:r>
              <a:rPr lang="en-US" b="1" smtClean="0">
                <a:latin typeface="Times New Roman" pitchFamily="18" charset="0"/>
                <a:cs typeface="Times New Roman" pitchFamily="18" charset="0"/>
              </a:rPr>
              <a:t>Hallucinosis</a:t>
            </a: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State in which a person experiences hallucinations without any impairment of consciousness.</a:t>
            </a: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b="1" smtClean="0">
                <a:latin typeface="Times New Roman" pitchFamily="18" charset="0"/>
                <a:cs typeface="Times New Roman" pitchFamily="18" charset="0"/>
              </a:rPr>
              <a:t>Non pathological Hallucinations</a:t>
            </a:r>
          </a:p>
          <a:p>
            <a:pPr algn="l" eaLnBrk="1" hangingPunct="1">
              <a:buFont typeface="Wingdings" pitchFamily="2" charset="2"/>
              <a:buNone/>
            </a:pPr>
            <a:r>
              <a:rPr lang="en-US" sz="2400" b="1" smtClean="0">
                <a:latin typeface="Times New Roman" pitchFamily="18" charset="0"/>
                <a:cs typeface="Times New Roman" pitchFamily="18" charset="0"/>
              </a:rPr>
              <a:t>1- Hypnagogic</a:t>
            </a:r>
            <a:r>
              <a:rPr lang="en-US" smtClean="0">
                <a:latin typeface="Times New Roman" pitchFamily="18" charset="0"/>
                <a:cs typeface="Times New Roman" pitchFamily="18" charset="0"/>
              </a:rPr>
              <a:t> </a:t>
            </a:r>
          </a:p>
          <a:p>
            <a:pPr algn="l" eaLnBrk="1" hangingPunct="1">
              <a:buFont typeface="Wingdings" pitchFamily="2" charset="2"/>
              <a:buNone/>
            </a:pPr>
            <a:r>
              <a:rPr lang="en-US" sz="2400" smtClean="0">
                <a:latin typeface="Times New Roman" pitchFamily="18" charset="0"/>
                <a:cs typeface="Times New Roman" pitchFamily="18" charset="0"/>
              </a:rPr>
              <a:t>False sensory perception occurring while falling asleep.</a:t>
            </a:r>
          </a:p>
          <a:p>
            <a:pPr algn="l" eaLnBrk="1" hangingPunct="1">
              <a:buFont typeface="Wingdings" pitchFamily="2" charset="2"/>
              <a:buNone/>
            </a:pPr>
            <a:r>
              <a:rPr lang="en-US" sz="2400" b="1" smtClean="0">
                <a:latin typeface="Times New Roman" pitchFamily="18" charset="0"/>
                <a:cs typeface="Times New Roman" pitchFamily="18" charset="0"/>
              </a:rPr>
              <a:t>2- Hypnopompic</a:t>
            </a:r>
          </a:p>
          <a:p>
            <a:pPr algn="l" eaLnBrk="1" hangingPunct="1">
              <a:buFont typeface="Wingdings" pitchFamily="2" charset="2"/>
              <a:buNone/>
            </a:pPr>
            <a:r>
              <a:rPr lang="en-US" sz="2400" smtClean="0">
                <a:latin typeface="Times New Roman" pitchFamily="18" charset="0"/>
                <a:cs typeface="Times New Roman" pitchFamily="18" charset="0"/>
              </a:rPr>
              <a:t>False sensory perception occurring while awaking from sleep.</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pPr eaLnBrk="1" hangingPunct="1"/>
            <a:r>
              <a:rPr lang="en-US" sz="4000" b="1" smtClean="0">
                <a:latin typeface="Times New Roman" pitchFamily="18" charset="0"/>
                <a:cs typeface="Times New Roman" pitchFamily="18" charset="0"/>
              </a:rPr>
              <a:t/>
            </a:r>
            <a:br>
              <a:rPr lang="en-US" sz="4000" b="1" smtClean="0">
                <a:latin typeface="Times New Roman" pitchFamily="18" charset="0"/>
                <a:cs typeface="Times New Roman" pitchFamily="18" charset="0"/>
              </a:rPr>
            </a:br>
            <a:r>
              <a:rPr lang="en-US" sz="2800" b="1" smtClean="0">
                <a:solidFill>
                  <a:schemeClr val="tx1"/>
                </a:solidFill>
                <a:latin typeface="Times New Roman" pitchFamily="18" charset="0"/>
                <a:cs typeface="Times New Roman" pitchFamily="18" charset="0"/>
              </a:rPr>
              <a:t>Types of hallucinations</a:t>
            </a:r>
          </a:p>
        </p:txBody>
      </p:sp>
      <p:sp>
        <p:nvSpPr>
          <p:cNvPr id="29699" name="Rectangle 3"/>
          <p:cNvSpPr>
            <a:spLocks noGrp="1" noChangeArrowheads="1"/>
          </p:cNvSpPr>
          <p:nvPr>
            <p:ph type="body" sz="half" idx="1"/>
          </p:nvPr>
        </p:nvSpPr>
        <p:spPr/>
        <p:txBody>
          <a:bodyPr/>
          <a:lstStyle/>
          <a:p>
            <a:pPr algn="l" eaLnBrk="1" hangingPunct="1">
              <a:lnSpc>
                <a:spcPct val="90000"/>
              </a:lnSpc>
              <a:buFont typeface="Wingdings" pitchFamily="2" charset="2"/>
              <a:buNone/>
            </a:pPr>
            <a:endParaRPr lang="en-US" sz="2000" b="1" smtClean="0">
              <a:latin typeface="Times New Roman" pitchFamily="18" charset="0"/>
              <a:cs typeface="Times New Roman" pitchFamily="18" charset="0"/>
            </a:endParaRPr>
          </a:p>
          <a:p>
            <a:pPr algn="l" eaLnBrk="1" hangingPunct="1">
              <a:lnSpc>
                <a:spcPct val="90000"/>
              </a:lnSpc>
              <a:buFont typeface="Wingdings" pitchFamily="2" charset="2"/>
              <a:buNone/>
            </a:pPr>
            <a:endParaRPr lang="en-US" sz="2400" b="1" smtClean="0">
              <a:latin typeface="Times New Roman" pitchFamily="18" charset="0"/>
              <a:cs typeface="Times New Roman" pitchFamily="18" charset="0"/>
            </a:endParaRPr>
          </a:p>
          <a:p>
            <a:pPr algn="l" eaLnBrk="1" hangingPunct="1">
              <a:lnSpc>
                <a:spcPct val="90000"/>
              </a:lnSpc>
              <a:buFont typeface="Wingdings" pitchFamily="2" charset="2"/>
              <a:buNone/>
            </a:pPr>
            <a:endParaRPr lang="en-US" sz="2000" b="1" smtClean="0">
              <a:latin typeface="Times New Roman" pitchFamily="18" charset="0"/>
              <a:cs typeface="Times New Roman" pitchFamily="18" charset="0"/>
            </a:endParaRPr>
          </a:p>
          <a:p>
            <a:pPr algn="l" eaLnBrk="1" hangingPunct="1">
              <a:lnSpc>
                <a:spcPct val="90000"/>
              </a:lnSpc>
              <a:buFont typeface="Wingdings" pitchFamily="2" charset="2"/>
              <a:buNone/>
            </a:pPr>
            <a:r>
              <a:rPr lang="en-US" sz="2000" b="1" smtClean="0">
                <a:latin typeface="Times New Roman" pitchFamily="18" charset="0"/>
                <a:cs typeface="Times New Roman" pitchFamily="18" charset="0"/>
              </a:rPr>
              <a:t>1- Auditory hallucinations (paracusia)</a:t>
            </a:r>
            <a:r>
              <a:rPr lang="en-US" sz="2000" smtClean="0">
                <a:latin typeface="Times New Roman" pitchFamily="18" charset="0"/>
                <a:cs typeface="Times New Roman" pitchFamily="18" charset="0"/>
              </a:rPr>
              <a:t> </a:t>
            </a:r>
          </a:p>
          <a:p>
            <a:pPr algn="l" eaLnBrk="1" hangingPunct="1">
              <a:lnSpc>
                <a:spcPct val="90000"/>
              </a:lnSpc>
              <a:buFont typeface="Wingdings" pitchFamily="2" charset="2"/>
              <a:buNone/>
            </a:pPr>
            <a:r>
              <a:rPr lang="en-US" sz="2000" smtClean="0">
                <a:latin typeface="Times New Roman" pitchFamily="18" charset="0"/>
                <a:cs typeface="Times New Roman" pitchFamily="18" charset="0"/>
              </a:rPr>
              <a:t>False perception of sound, usually voices, but also other noises, such as music. Most common hallucination in psychiatric disorders</a:t>
            </a:r>
          </a:p>
          <a:p>
            <a:pPr algn="l" eaLnBrk="1" hangingPunct="1">
              <a:lnSpc>
                <a:spcPct val="90000"/>
              </a:lnSpc>
              <a:buFont typeface="Wingdings" pitchFamily="2" charset="2"/>
              <a:buNone/>
            </a:pPr>
            <a:endParaRPr lang="en-US" sz="2000" b="1" smtClean="0">
              <a:latin typeface="Times New Roman" pitchFamily="18" charset="0"/>
              <a:cs typeface="Times New Roman" pitchFamily="18" charset="0"/>
            </a:endParaRPr>
          </a:p>
          <a:p>
            <a:pPr algn="l" eaLnBrk="1" hangingPunct="1">
              <a:lnSpc>
                <a:spcPct val="90000"/>
              </a:lnSpc>
              <a:buFont typeface="Wingdings" pitchFamily="2" charset="2"/>
              <a:buNone/>
            </a:pPr>
            <a:r>
              <a:rPr lang="en-US" sz="2000" b="1" smtClean="0">
                <a:latin typeface="Times New Roman" pitchFamily="18" charset="0"/>
                <a:cs typeface="Times New Roman" pitchFamily="18" charset="0"/>
              </a:rPr>
              <a:t>A-  Elementary :</a:t>
            </a:r>
          </a:p>
          <a:p>
            <a:pPr algn="l" eaLnBrk="1" hangingPunct="1">
              <a:lnSpc>
                <a:spcPct val="90000"/>
              </a:lnSpc>
              <a:buFont typeface="Wingdings" pitchFamily="2" charset="2"/>
              <a:buNone/>
            </a:pPr>
            <a:r>
              <a:rPr lang="en-US" sz="2000" smtClean="0">
                <a:latin typeface="Times New Roman" pitchFamily="18" charset="0"/>
                <a:cs typeface="Times New Roman" pitchFamily="18" charset="0"/>
              </a:rPr>
              <a:t>Are perception of sounds such as hissing, whistling, an extended tone.</a:t>
            </a:r>
          </a:p>
          <a:p>
            <a:pPr algn="l" eaLnBrk="1" hangingPunct="1">
              <a:lnSpc>
                <a:spcPct val="90000"/>
              </a:lnSpc>
              <a:buFont typeface="Wingdings" pitchFamily="2" charset="2"/>
              <a:buNone/>
            </a:pPr>
            <a:endParaRPr lang="en-US" sz="2000" smtClean="0">
              <a:latin typeface="Times New Roman" pitchFamily="18" charset="0"/>
              <a:cs typeface="Times New Roman" pitchFamily="18" charset="0"/>
            </a:endParaRPr>
          </a:p>
        </p:txBody>
      </p:sp>
      <p:pic>
        <p:nvPicPr>
          <p:cNvPr id="29700" name="Picture 4" descr="mind_contro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916113"/>
            <a:ext cx="4249737" cy="4465637"/>
          </a:xfr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 </a:t>
            </a:r>
          </a:p>
        </p:txBody>
      </p:sp>
      <p:sp>
        <p:nvSpPr>
          <p:cNvPr id="30723" name="Rectangle 3"/>
          <p:cNvSpPr>
            <a:spLocks noGrp="1" noChangeArrowheads="1"/>
          </p:cNvSpPr>
          <p:nvPr>
            <p:ph type="body" idx="1"/>
          </p:nvPr>
        </p:nvSpPr>
        <p:spPr>
          <a:xfrm>
            <a:off x="468313" y="549275"/>
            <a:ext cx="8229600" cy="6119813"/>
          </a:xfrm>
        </p:spPr>
        <p:txBody>
          <a:bodyPr/>
          <a:lstStyle/>
          <a:p>
            <a:pPr algn="l" eaLnBrk="1" hangingPunct="1">
              <a:lnSpc>
                <a:spcPct val="80000"/>
              </a:lnSpc>
              <a:buFont typeface="Wingdings" pitchFamily="2" charset="2"/>
              <a:buNone/>
            </a:pPr>
            <a:endParaRPr lang="en-US" sz="2400" b="1" smtClean="0">
              <a:latin typeface="Times New Roman" pitchFamily="18" charset="0"/>
              <a:ea typeface="Batang" pitchFamily="18" charset="-127"/>
              <a:cs typeface="Times New Roman" pitchFamily="18" charset="0"/>
            </a:endParaRPr>
          </a:p>
          <a:p>
            <a:pPr algn="l" eaLnBrk="1" hangingPunct="1">
              <a:lnSpc>
                <a:spcPct val="80000"/>
              </a:lnSpc>
              <a:buFont typeface="Wingdings" pitchFamily="2" charset="2"/>
              <a:buNone/>
            </a:pPr>
            <a:r>
              <a:rPr lang="en-US" sz="2400" b="1" smtClean="0">
                <a:latin typeface="Times New Roman" pitchFamily="18" charset="0"/>
                <a:ea typeface="Batang" pitchFamily="18" charset="-127"/>
                <a:cs typeface="Times New Roman" pitchFamily="18" charset="0"/>
              </a:rPr>
              <a:t>B- Complex:</a:t>
            </a:r>
          </a:p>
          <a:p>
            <a:pPr algn="l" eaLnBrk="1" hangingPunct="1">
              <a:lnSpc>
                <a:spcPct val="80000"/>
              </a:lnSpc>
              <a:buFont typeface="Wingdings" pitchFamily="2" charset="2"/>
              <a:buNone/>
            </a:pPr>
            <a:endParaRPr lang="en-US" sz="2400" b="1" smtClean="0">
              <a:latin typeface="Times New Roman" pitchFamily="18" charset="0"/>
              <a:ea typeface="Batang" pitchFamily="18" charset="-127"/>
              <a:cs typeface="Times New Roman" pitchFamily="18" charset="0"/>
            </a:endParaRPr>
          </a:p>
          <a:p>
            <a:pPr algn="l" eaLnBrk="1" hangingPunct="1">
              <a:lnSpc>
                <a:spcPct val="80000"/>
              </a:lnSpc>
              <a:buFont typeface="Wingdings" pitchFamily="2" charset="2"/>
              <a:buNone/>
            </a:pPr>
            <a:r>
              <a:rPr lang="en-US" sz="2400" b="1" smtClean="0">
                <a:latin typeface="Times New Roman" pitchFamily="18" charset="0"/>
                <a:ea typeface="Batang" pitchFamily="18" charset="-127"/>
                <a:cs typeface="Times New Roman" pitchFamily="18" charset="0"/>
              </a:rPr>
              <a:t>1- Second person hallucination</a:t>
            </a:r>
          </a:p>
          <a:p>
            <a:pPr algn="l" eaLnBrk="1" hangingPunct="1">
              <a:lnSpc>
                <a:spcPct val="80000"/>
              </a:lnSpc>
              <a:buFont typeface="Wingdings" pitchFamily="2" charset="2"/>
              <a:buNone/>
            </a:pPr>
            <a:r>
              <a:rPr lang="en-US" sz="2400" smtClean="0">
                <a:latin typeface="Times New Roman" pitchFamily="18" charset="0"/>
                <a:ea typeface="Batang" pitchFamily="18" charset="-127"/>
                <a:cs typeface="Times New Roman" pitchFamily="18" charset="0"/>
              </a:rPr>
              <a:t>One voice only may seem address the patient directly.</a:t>
            </a:r>
          </a:p>
          <a:p>
            <a:pPr algn="l" eaLnBrk="1" hangingPunct="1">
              <a:lnSpc>
                <a:spcPct val="80000"/>
              </a:lnSpc>
              <a:buFont typeface="Wingdings" pitchFamily="2" charset="2"/>
              <a:buNone/>
            </a:pPr>
            <a:endParaRPr lang="en-US" sz="2400" smtClean="0">
              <a:latin typeface="Times New Roman" pitchFamily="18" charset="0"/>
              <a:ea typeface="Batang" pitchFamily="18" charset="-127"/>
              <a:cs typeface="Times New Roman" pitchFamily="18" charset="0"/>
            </a:endParaRPr>
          </a:p>
          <a:p>
            <a:pPr algn="l" eaLnBrk="1" hangingPunct="1">
              <a:lnSpc>
                <a:spcPct val="80000"/>
              </a:lnSpc>
              <a:buFont typeface="Wingdings" pitchFamily="2" charset="2"/>
              <a:buNone/>
            </a:pPr>
            <a:r>
              <a:rPr lang="en-US" sz="2400" b="1" smtClean="0">
                <a:latin typeface="Times New Roman" pitchFamily="18" charset="0"/>
                <a:ea typeface="Batang" pitchFamily="18" charset="-127"/>
                <a:cs typeface="Times New Roman" pitchFamily="18" charset="0"/>
              </a:rPr>
              <a:t>2- Third person hallucination</a:t>
            </a:r>
            <a:r>
              <a:rPr lang="ar-JO" sz="2400" smtClean="0">
                <a:latin typeface="Times New Roman" pitchFamily="18" charset="0"/>
                <a:ea typeface="Batang" pitchFamily="18" charset="-127"/>
                <a:cs typeface="Times New Roman" pitchFamily="18" charset="0"/>
              </a:rPr>
              <a:t> </a:t>
            </a:r>
            <a:endParaRPr lang="en-US" sz="2400" smtClean="0">
              <a:latin typeface="Times New Roman" pitchFamily="18" charset="0"/>
              <a:ea typeface="Batang" pitchFamily="18" charset="-127"/>
              <a:cs typeface="Times New Roman" pitchFamily="18" charset="0"/>
            </a:endParaRPr>
          </a:p>
          <a:p>
            <a:pPr algn="l" eaLnBrk="1" hangingPunct="1">
              <a:lnSpc>
                <a:spcPct val="80000"/>
              </a:lnSpc>
              <a:buFont typeface="Wingdings" pitchFamily="2" charset="2"/>
              <a:buNone/>
            </a:pPr>
            <a:r>
              <a:rPr lang="en-US" sz="2400" smtClean="0">
                <a:latin typeface="Times New Roman" pitchFamily="18" charset="0"/>
                <a:ea typeface="Batang" pitchFamily="18" charset="-127"/>
                <a:cs typeface="Times New Roman" pitchFamily="18" charset="0"/>
              </a:rPr>
              <a:t>Two voices or more talk to one another referring to the patient as “he” or “she" and may give a running commentary on the  patient s action or intention.</a:t>
            </a:r>
          </a:p>
          <a:p>
            <a:pPr algn="l" eaLnBrk="1" hangingPunct="1">
              <a:lnSpc>
                <a:spcPct val="80000"/>
              </a:lnSpc>
              <a:buFont typeface="Wingdings" pitchFamily="2" charset="2"/>
              <a:buNone/>
            </a:pPr>
            <a:endParaRPr lang="en-US" sz="2400" smtClean="0">
              <a:latin typeface="Times New Roman" pitchFamily="18" charset="0"/>
              <a:ea typeface="Batang" pitchFamily="18" charset="-127"/>
              <a:cs typeface="Times New Roman" pitchFamily="18" charset="0"/>
            </a:endParaRPr>
          </a:p>
          <a:p>
            <a:pPr algn="l" eaLnBrk="1" hangingPunct="1">
              <a:lnSpc>
                <a:spcPct val="80000"/>
              </a:lnSpc>
              <a:buFont typeface="Wingdings" pitchFamily="2" charset="2"/>
              <a:buNone/>
            </a:pPr>
            <a:r>
              <a:rPr lang="en-US" sz="2400" b="1" smtClean="0">
                <a:latin typeface="Times New Roman" pitchFamily="18" charset="0"/>
                <a:ea typeface="Batang" pitchFamily="18" charset="-127"/>
                <a:cs typeface="Times New Roman" pitchFamily="18" charset="0"/>
              </a:rPr>
              <a:t>3- Thoughts are spoken aloud</a:t>
            </a:r>
            <a:endParaRPr lang="ar-JO" sz="2400" b="1" smtClean="0">
              <a:latin typeface="Times New Roman" pitchFamily="18" charset="0"/>
              <a:ea typeface="Batang" pitchFamily="18" charset="-127"/>
              <a:cs typeface="Times New Roman" pitchFamily="18" charset="0"/>
            </a:endParaRPr>
          </a:p>
          <a:p>
            <a:pPr algn="l" eaLnBrk="1" hangingPunct="1">
              <a:lnSpc>
                <a:spcPct val="80000"/>
              </a:lnSpc>
              <a:buFont typeface="Wingdings" pitchFamily="2" charset="2"/>
              <a:buNone/>
            </a:pPr>
            <a:r>
              <a:rPr lang="en-US" sz="2400" smtClean="0">
                <a:latin typeface="Times New Roman" pitchFamily="18" charset="0"/>
                <a:ea typeface="Batang" pitchFamily="18" charset="-127"/>
                <a:cs typeface="Times New Roman" pitchFamily="18" charset="0"/>
              </a:rPr>
              <a:t>Patient hears his own thoughts as he thinks them.</a:t>
            </a:r>
          </a:p>
          <a:p>
            <a:pPr algn="l" eaLnBrk="1" hangingPunct="1">
              <a:lnSpc>
                <a:spcPct val="80000"/>
              </a:lnSpc>
              <a:buFont typeface="Wingdings" pitchFamily="2" charset="2"/>
              <a:buNone/>
            </a:pPr>
            <a:endParaRPr lang="en-US" sz="2400" smtClean="0">
              <a:latin typeface="Times New Roman" pitchFamily="18" charset="0"/>
              <a:ea typeface="Batang" pitchFamily="18" charset="-127"/>
              <a:cs typeface="Times New Roman" pitchFamily="18" charset="0"/>
            </a:endParaRPr>
          </a:p>
          <a:p>
            <a:pPr algn="l" eaLnBrk="1" hangingPunct="1">
              <a:lnSpc>
                <a:spcPct val="80000"/>
              </a:lnSpc>
              <a:buFont typeface="Wingdings" pitchFamily="2" charset="2"/>
              <a:buNone/>
            </a:pPr>
            <a:r>
              <a:rPr lang="en-US" sz="2400" b="1" smtClean="0">
                <a:latin typeface="Times New Roman" pitchFamily="18" charset="0"/>
                <a:ea typeface="Batang" pitchFamily="18" charset="-127"/>
                <a:cs typeface="Times New Roman" pitchFamily="18" charset="0"/>
              </a:rPr>
              <a:t>4- Thought echo</a:t>
            </a:r>
          </a:p>
          <a:p>
            <a:pPr algn="l" eaLnBrk="1" hangingPunct="1">
              <a:lnSpc>
                <a:spcPct val="80000"/>
              </a:lnSpc>
              <a:buFont typeface="Wingdings" pitchFamily="2" charset="2"/>
              <a:buNone/>
            </a:pPr>
            <a:r>
              <a:rPr lang="en-US" sz="2400" smtClean="0">
                <a:latin typeface="Times New Roman" pitchFamily="18" charset="0"/>
                <a:ea typeface="Batang" pitchFamily="18" charset="-127"/>
                <a:cs typeface="Times New Roman" pitchFamily="18" charset="0"/>
              </a:rPr>
              <a:t>Patient hears his own thoughts after he has thought of them.</a:t>
            </a:r>
          </a:p>
          <a:p>
            <a:pPr eaLnBrk="1" hangingPunct="1">
              <a:lnSpc>
                <a:spcPct val="80000"/>
              </a:lnSpc>
            </a:pPr>
            <a:endParaRPr lang="en-US" sz="2000" smtClean="0">
              <a:latin typeface="Times New Roman" pitchFamily="18" charset="0"/>
              <a:ea typeface="Batang" pitchFamily="18" charset="-127"/>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body" sz="half" idx="1"/>
          </p:nvPr>
        </p:nvSpPr>
        <p:spPr>
          <a:noFill/>
        </p:spPr>
        <p:txBody>
          <a:bodyPr/>
          <a:lstStyle/>
          <a:p>
            <a:pPr algn="l" eaLnBrk="1" hangingPunct="1">
              <a:buFont typeface="Wingdings" pitchFamily="2" charset="2"/>
              <a:buNone/>
            </a:pPr>
            <a:r>
              <a:rPr lang="en-US" sz="2000" smtClean="0">
                <a:latin typeface="Times New Roman" pitchFamily="18" charset="0"/>
                <a:cs typeface="Times New Roman" pitchFamily="18" charset="0"/>
              </a:rPr>
              <a:t>Auditory hallucinations may be abusive, neutral or even helpful in tone. At times they may speak incomprehensible nonsense or neologisms.</a:t>
            </a:r>
          </a:p>
          <a:p>
            <a:pPr algn="l" eaLnBrk="1" hangingPunct="1">
              <a:buFont typeface="Wingdings" pitchFamily="2" charset="2"/>
              <a:buNone/>
            </a:pPr>
            <a:r>
              <a:rPr lang="en-US" sz="2000" smtClean="0">
                <a:latin typeface="Times New Roman" pitchFamily="18" charset="0"/>
                <a:cs typeface="Times New Roman" pitchFamily="18" charset="0"/>
              </a:rPr>
              <a:t>The effect of the voices on the patient’s behavior is variable. A number of patients (becoming fewer in number with advances in treatment) have continuous hallucinations that do not trouble them. For others the persistence of the hallucinations cuts across all activities so that the patient is seen to be listening and even replying to them at times.</a:t>
            </a:r>
          </a:p>
        </p:txBody>
      </p:sp>
      <p:pic>
        <p:nvPicPr>
          <p:cNvPr id="31747" name="Picture 7" descr="auditory-hallucination_def_19777_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1989138"/>
            <a:ext cx="4537075" cy="4176712"/>
          </a:xfr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333375"/>
            <a:ext cx="8229600" cy="4679950"/>
          </a:xfrm>
        </p:spPr>
        <p:txBody>
          <a:bodyPr/>
          <a:lstStyle/>
          <a:p>
            <a:pPr algn="l" eaLnBrk="1" hangingPunct="1">
              <a:buFont typeface="Wingdings" pitchFamily="2" charset="2"/>
              <a:buNone/>
            </a:pPr>
            <a:endParaRPr lang="en-US" b="1" smtClean="0">
              <a:latin typeface="Times New Roman" pitchFamily="18" charset="0"/>
              <a:cs typeface="Times New Roman" pitchFamily="18" charset="0"/>
            </a:endParaRPr>
          </a:p>
          <a:p>
            <a:pPr algn="l" eaLnBrk="1" hangingPunct="1">
              <a:buFont typeface="Wingdings" pitchFamily="2" charset="2"/>
              <a:buNone/>
            </a:pPr>
            <a:r>
              <a:rPr lang="en-US" b="1" smtClean="0">
                <a:latin typeface="Times New Roman" pitchFamily="18" charset="0"/>
                <a:cs typeface="Times New Roman" pitchFamily="18" charset="0"/>
              </a:rPr>
              <a:t>Psychopathology</a:t>
            </a: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a:t>
            </a:r>
          </a:p>
          <a:p>
            <a:pPr algn="l" eaLnBrk="1" hangingPunct="1">
              <a:buFont typeface="Wingdings" pitchFamily="2" charset="2"/>
              <a:buNone/>
            </a:pPr>
            <a:endParaRPr lang="en-US" smtClean="0">
              <a:latin typeface="Times New Roman" pitchFamily="18" charset="0"/>
              <a:cs typeface="Times New Roman" pitchFamily="18" charset="0"/>
            </a:endParaRPr>
          </a:p>
          <a:p>
            <a:pPr algn="l" eaLnBrk="1" hangingPunct="1">
              <a:buFont typeface="Wingdings" pitchFamily="2" charset="2"/>
              <a:buNone/>
            </a:pPr>
            <a:r>
              <a:rPr lang="ar-JO" sz="2400" smtClean="0">
                <a:latin typeface="Comic Sans MS" pitchFamily="66" charset="0"/>
                <a:cs typeface="Times New Roman" pitchFamily="18" charset="0"/>
              </a:rPr>
              <a:t>the study of the causes, processes, and manifestations of mental disorders</a:t>
            </a:r>
            <a:endParaRPr lang="ar-JO" sz="2400" b="1" smtClean="0">
              <a:latin typeface="Comic Sans MS" pitchFamily="66" charset="0"/>
              <a:cs typeface="Times New Roman" pitchFamily="18" charset="0"/>
            </a:endParaRPr>
          </a:p>
          <a:p>
            <a:pPr algn="l" eaLnBrk="1" hangingPunct="1">
              <a:buFont typeface="Wingdings" pitchFamily="2" charset="2"/>
              <a:buNone/>
            </a:pPr>
            <a:r>
              <a:rPr lang="ar-JO" sz="2400" smtClean="0">
                <a:latin typeface="Comic Sans MS" pitchFamily="66" charset="0"/>
                <a:cs typeface="Times New Roman" pitchFamily="18" charset="0"/>
              </a:rPr>
              <a:t>the behavioral manifestation of any mental disorder</a:t>
            </a:r>
            <a:endParaRPr lang="en-US" sz="2400" smtClean="0">
              <a:latin typeface="Comic Sans MS" pitchFamily="66" charset="0"/>
            </a:endParaRPr>
          </a:p>
          <a:p>
            <a:pPr algn="l" eaLnBrk="1" hangingPunct="1">
              <a:buFont typeface="Wingdings" pitchFamily="2" charset="2"/>
              <a:buNone/>
            </a:pPr>
            <a:endParaRPr lang="en-US" sz="2400" smtClean="0">
              <a:latin typeface="Times New Roman" pitchFamily="18" charset="0"/>
              <a:cs typeface="Times New Roman"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n-US" sz="2800" smtClean="0">
                <a:solidFill>
                  <a:schemeClr val="tx1"/>
                </a:solidFill>
                <a:latin typeface="Times New Roman" pitchFamily="18" charset="0"/>
                <a:cs typeface="Times New Roman" pitchFamily="18" charset="0"/>
              </a:rPr>
              <a:t>2- VISUAL HALLUCINATIONS</a:t>
            </a:r>
          </a:p>
        </p:txBody>
      </p:sp>
      <p:sp>
        <p:nvSpPr>
          <p:cNvPr id="32771" name="Rectangle 3"/>
          <p:cNvSpPr>
            <a:spLocks noGrp="1" noChangeArrowheads="1"/>
          </p:cNvSpPr>
          <p:nvPr>
            <p:ph type="body" sz="half" idx="1"/>
          </p:nvPr>
        </p:nvSpPr>
        <p:spPr/>
        <p:txBody>
          <a:bodyPr/>
          <a:lstStyle/>
          <a:p>
            <a:pPr algn="l" eaLnBrk="1" hangingPunct="1">
              <a:lnSpc>
                <a:spcPct val="90000"/>
              </a:lnSpc>
              <a:buFont typeface="Wingdings" pitchFamily="2" charset="2"/>
              <a:buNone/>
            </a:pPr>
            <a:r>
              <a:rPr lang="en-US" sz="2000" smtClean="0">
                <a:latin typeface="Times New Roman" pitchFamily="18" charset="0"/>
                <a:cs typeface="Times New Roman" pitchFamily="18" charset="0"/>
              </a:rPr>
              <a:t> Are much less frequent and are false perception involving sight consisting of formed images ( like person, animals ) or unformed images ( like flashes of light ), most common in acute organic states ( ex temporal lobe epilepsy)</a:t>
            </a:r>
          </a:p>
          <a:p>
            <a:pPr algn="just" rtl="0" eaLnBrk="1" hangingPunct="1">
              <a:lnSpc>
                <a:spcPct val="90000"/>
              </a:lnSpc>
              <a:buFont typeface="Wingdings" pitchFamily="2" charset="2"/>
              <a:buNone/>
            </a:pPr>
            <a:r>
              <a:rPr lang="en-US" sz="2000" smtClean="0">
                <a:latin typeface="Times New Roman" pitchFamily="18" charset="0"/>
                <a:cs typeface="Times New Roman" pitchFamily="18" charset="0"/>
              </a:rPr>
              <a:t> It is the most common modality</a:t>
            </a:r>
          </a:p>
          <a:p>
            <a:pPr algn="just" rtl="0" eaLnBrk="1" hangingPunct="1">
              <a:lnSpc>
                <a:spcPct val="90000"/>
              </a:lnSpc>
              <a:buFont typeface="Wingdings" pitchFamily="2" charset="2"/>
              <a:buNone/>
            </a:pPr>
            <a:r>
              <a:rPr lang="en-US" sz="2000" smtClean="0">
                <a:latin typeface="Times New Roman" pitchFamily="18" charset="0"/>
                <a:cs typeface="Times New Roman" pitchFamily="18" charset="0"/>
              </a:rPr>
              <a:t>referred to when people speak of</a:t>
            </a:r>
          </a:p>
          <a:p>
            <a:pPr algn="just" rtl="0" eaLnBrk="1" hangingPunct="1">
              <a:lnSpc>
                <a:spcPct val="90000"/>
              </a:lnSpc>
              <a:buFont typeface="Wingdings" pitchFamily="2" charset="2"/>
              <a:buNone/>
            </a:pPr>
            <a:r>
              <a:rPr lang="en-US" sz="2000" smtClean="0">
                <a:latin typeface="Times New Roman" pitchFamily="18" charset="0"/>
                <a:cs typeface="Times New Roman" pitchFamily="18" charset="0"/>
              </a:rPr>
              <a:t>hallucinations.</a:t>
            </a:r>
          </a:p>
          <a:p>
            <a:pPr algn="l" eaLnBrk="1" hangingPunct="1">
              <a:lnSpc>
                <a:spcPct val="90000"/>
              </a:lnSpc>
              <a:buFont typeface="Wingdings" pitchFamily="2" charset="2"/>
              <a:buNone/>
            </a:pPr>
            <a:r>
              <a:rPr lang="en-US" sz="2000" smtClean="0">
                <a:latin typeface="Times New Roman" pitchFamily="18" charset="0"/>
                <a:cs typeface="Times New Roman" pitchFamily="18" charset="0"/>
              </a:rPr>
              <a:t> </a:t>
            </a:r>
            <a:r>
              <a:rPr lang="en-US" sz="2000" b="1" smtClean="0">
                <a:latin typeface="Times New Roman" pitchFamily="18" charset="0"/>
                <a:cs typeface="Times New Roman" pitchFamily="18" charset="0"/>
              </a:rPr>
              <a:t>Extracampine visual hallucination</a:t>
            </a:r>
          </a:p>
          <a:p>
            <a:pPr algn="l" eaLnBrk="1" hangingPunct="1">
              <a:lnSpc>
                <a:spcPct val="90000"/>
              </a:lnSpc>
              <a:buFont typeface="Wingdings" pitchFamily="2" charset="2"/>
              <a:buNone/>
            </a:pPr>
            <a:r>
              <a:rPr lang="en-US" sz="2000" smtClean="0">
                <a:latin typeface="Times New Roman" pitchFamily="18" charset="0"/>
                <a:cs typeface="Times New Roman" pitchFamily="18" charset="0"/>
              </a:rPr>
              <a:t>Are experienced as located outside the field of vision ,behind the head.</a:t>
            </a:r>
          </a:p>
          <a:p>
            <a:pPr algn="l" eaLnBrk="1" hangingPunct="1">
              <a:lnSpc>
                <a:spcPct val="90000"/>
              </a:lnSpc>
              <a:buFont typeface="Wingdings" pitchFamily="2" charset="2"/>
              <a:buNone/>
            </a:pPr>
            <a:r>
              <a:rPr lang="en-US" sz="2000" b="1" smtClean="0">
                <a:latin typeface="Times New Roman" pitchFamily="18" charset="0"/>
                <a:cs typeface="Times New Roman" pitchFamily="18" charset="0"/>
              </a:rPr>
              <a:t>Lilliputian visual hallucination</a:t>
            </a:r>
          </a:p>
          <a:p>
            <a:pPr algn="l" eaLnBrk="1" hangingPunct="1">
              <a:lnSpc>
                <a:spcPct val="90000"/>
              </a:lnSpc>
              <a:buFont typeface="Wingdings" pitchFamily="2" charset="2"/>
              <a:buNone/>
            </a:pPr>
            <a:r>
              <a:rPr lang="en-US" sz="2000" smtClean="0">
                <a:latin typeface="Times New Roman" pitchFamily="18" charset="0"/>
                <a:cs typeface="Times New Roman" pitchFamily="18" charset="0"/>
              </a:rPr>
              <a:t>False perception in which objects are seen as reduced in size.</a:t>
            </a:r>
          </a:p>
        </p:txBody>
      </p:sp>
      <p:pic>
        <p:nvPicPr>
          <p:cNvPr id="32772" name="Picture 4" descr="THE-CRAZY-WORLD-OF-VISUAL-HALLUCINATIONS-Infographic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628775"/>
            <a:ext cx="4038600" cy="4968875"/>
          </a:xfr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250825" y="1484313"/>
            <a:ext cx="8229600" cy="6264275"/>
          </a:xfrm>
        </p:spPr>
        <p:txBody>
          <a:bodyPr/>
          <a:lstStyle/>
          <a:p>
            <a:pPr algn="just" rtl="0" eaLnBrk="1" hangingPunct="1">
              <a:buFont typeface="Wingdings" pitchFamily="2" charset="2"/>
              <a:buNone/>
            </a:pPr>
            <a:r>
              <a:rPr lang="en-US" sz="2400" smtClean="0">
                <a:latin typeface="Times New Roman" pitchFamily="18" charset="0"/>
                <a:cs typeface="Times New Roman" pitchFamily="18" charset="0"/>
              </a:rPr>
              <a:t>    Often, visual hallucinations are isolated and do not have any accompanying voices. Sometimes, however, visual and auditory hallucinations co-occur to form a coherent whole</a:t>
            </a:r>
          </a:p>
          <a:p>
            <a:pPr algn="just" rtl="0" eaLnBrk="1" hangingPunct="1">
              <a:buFont typeface="Wingdings" pitchFamily="2" charset="2"/>
              <a:buNone/>
            </a:pPr>
            <a:r>
              <a:rPr lang="en-US" sz="2400" smtClean="0">
                <a:latin typeface="Times New Roman" pitchFamily="18" charset="0"/>
                <a:cs typeface="Times New Roman" pitchFamily="18" charset="0"/>
              </a:rPr>
              <a:t>    Patients with temporal-lobe epilepsy may have combined auditory and visual hallucinations and some patients with schizophrenia of late onset (especially when the illness is protracted) may see and hear people being tortured, murdered and mutilated</a:t>
            </a:r>
          </a:p>
          <a:p>
            <a:pPr algn="just" rtl="0" eaLnBrk="1" hangingPunct="1">
              <a:buFont typeface="Wingdings" pitchFamily="2" charset="2"/>
              <a:buNone/>
            </a:pPr>
            <a:r>
              <a:rPr lang="en-US" sz="2400" smtClean="0">
                <a:latin typeface="Times New Roman" pitchFamily="18" charset="0"/>
                <a:cs typeface="Times New Roman" pitchFamily="18" charset="0"/>
              </a:rPr>
              <a:t>    Visual hallucinations are rare in schizophrenia, so much so that they should raise a doubt about the diagnosis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68313" y="765175"/>
            <a:ext cx="8496300" cy="6408738"/>
          </a:xfrm>
        </p:spPr>
        <p:txBody>
          <a:bodyPr/>
          <a:lstStyle/>
          <a:p>
            <a:pPr algn="l" eaLnBrk="1" hangingPunct="1">
              <a:buFont typeface="Wingdings" pitchFamily="2" charset="2"/>
              <a:buNone/>
            </a:pPr>
            <a:r>
              <a:rPr lang="en-US" sz="2400" b="1" smtClean="0">
                <a:latin typeface="Times New Roman" pitchFamily="18" charset="0"/>
                <a:cs typeface="Times New Roman" pitchFamily="18" charset="0"/>
              </a:rPr>
              <a:t>3- OLFACTORY AND GUSTATORY  HALLUCINATIONS</a:t>
            </a:r>
          </a:p>
          <a:p>
            <a:pPr algn="l" eaLnBrk="1" hangingPunct="1">
              <a:buFont typeface="Wingdings" pitchFamily="2" charset="2"/>
              <a:buNone/>
            </a:pPr>
            <a:endParaRPr lang="en-US" sz="2400" b="1"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Are frequently experienced together, often as unpleasant smells (such as burning rubber or paint) or tastes . They are uncommon and may be encountered as part of the aura of temporal lobe</a:t>
            </a:r>
          </a:p>
          <a:p>
            <a:pPr algn="l" eaLnBrk="1" hangingPunct="1">
              <a:buFont typeface="Wingdings" pitchFamily="2" charset="2"/>
              <a:buNone/>
            </a:pPr>
            <a:r>
              <a:rPr lang="en-US" sz="2400" b="1" smtClean="0">
                <a:latin typeface="Times New Roman" pitchFamily="18" charset="0"/>
                <a:cs typeface="Times New Roman" pitchFamily="18" charset="0"/>
              </a:rPr>
              <a:t>Gustatory :</a:t>
            </a:r>
            <a:r>
              <a:rPr lang="en-US" sz="2400" smtClean="0">
                <a:latin typeface="Times New Roman" pitchFamily="18" charset="0"/>
                <a:cs typeface="Times New Roman" pitchFamily="18" charset="0"/>
              </a:rPr>
              <a:t> False perception of taste</a:t>
            </a:r>
          </a:p>
          <a:p>
            <a:pPr algn="l" eaLnBrk="1" hangingPunct="1">
              <a:buFont typeface="Wingdings" pitchFamily="2" charset="2"/>
              <a:buNone/>
            </a:pPr>
            <a:r>
              <a:rPr lang="en-US" sz="2400" smtClean="0">
                <a:latin typeface="Times New Roman" pitchFamily="18" charset="0"/>
                <a:cs typeface="Times New Roman" pitchFamily="18" charset="0"/>
              </a:rPr>
              <a:t>Hallucinations of taste occur in schizophrenia and acute organic states &amp; are typically strange or unpleasant</a:t>
            </a:r>
          </a:p>
          <a:p>
            <a:pPr algn="l" eaLnBrk="1" hangingPunct="1">
              <a:buFont typeface="Wingdings" pitchFamily="2" charset="2"/>
              <a:buNone/>
            </a:pPr>
            <a:r>
              <a:rPr lang="en-US" sz="2400" smtClean="0">
                <a:latin typeface="Times New Roman" pitchFamily="18" charset="0"/>
                <a:cs typeface="Times New Roman" pitchFamily="18" charset="0"/>
              </a:rPr>
              <a:t>They are relatively common among individuals who have certain types of focal epilepsy, especially temporal lobe epilepsy. The regions of the brain responsible for gustatory hallucination in this case are the insula and the superior bank of the sylvian fissure.</a:t>
            </a:r>
          </a:p>
          <a:p>
            <a:pPr algn="l" eaLnBrk="1" hangingPunct="1">
              <a:buFont typeface="Wingdings" pitchFamily="2" charset="2"/>
              <a:buNone/>
            </a:pPr>
            <a:r>
              <a:rPr lang="en-US" sz="2400" smtClean="0">
                <a:latin typeface="Times New Roman" pitchFamily="18" charset="0"/>
                <a:cs typeface="Times New Roman" pitchFamily="18" charset="0"/>
              </a:rPr>
              <a:t>Depressed patients often describe a loss of taste or state that all food tastes the same.</a:t>
            </a: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endParaRPr lang="en-US" sz="2400" smtClean="0">
              <a:latin typeface="Times New Roman" pitchFamily="18" charset="0"/>
              <a:cs typeface="Times New Roman"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Olfactory (Phantosmia)</a:t>
            </a:r>
          </a:p>
        </p:txBody>
      </p:sp>
      <p:sp>
        <p:nvSpPr>
          <p:cNvPr id="35843" name="Rectangle 5"/>
          <p:cNvSpPr>
            <a:spLocks noGrp="1" noChangeArrowheads="1"/>
          </p:cNvSpPr>
          <p:nvPr>
            <p:ph type="body" sz="half" idx="1"/>
          </p:nvPr>
        </p:nvSpPr>
        <p:spPr>
          <a:xfrm>
            <a:off x="457200" y="1600200"/>
            <a:ext cx="4402138" cy="4924425"/>
          </a:xfrm>
          <a:noFill/>
        </p:spPr>
        <p:txBody>
          <a:bodyPr/>
          <a:lstStyle/>
          <a:p>
            <a:pPr algn="l" eaLnBrk="1" hangingPunct="1">
              <a:lnSpc>
                <a:spcPct val="80000"/>
              </a:lnSpc>
              <a:buFont typeface="Wingdings" pitchFamily="2" charset="2"/>
              <a:buNone/>
            </a:pPr>
            <a:r>
              <a:rPr lang="en-US" sz="2000" smtClean="0">
                <a:latin typeface="Times New Roman" pitchFamily="18" charset="0"/>
                <a:cs typeface="Times New Roman" pitchFamily="18" charset="0"/>
              </a:rPr>
              <a:t>Hallucinations of odor can occur in schizophrenia and organic states as viral infection, brain tumor, trauma, surgery, and possibly exposure to toxins or drugs and uncommonly in depressive psychosis</a:t>
            </a:r>
          </a:p>
          <a:p>
            <a:pPr algn="l" eaLnBrk="1" hangingPunct="1">
              <a:lnSpc>
                <a:spcPct val="80000"/>
              </a:lnSpc>
              <a:buFont typeface="Wingdings" pitchFamily="2" charset="2"/>
              <a:buNone/>
            </a:pPr>
            <a:r>
              <a:rPr lang="en-US" sz="2000" b="1" smtClean="0">
                <a:latin typeface="Times New Roman" pitchFamily="18" charset="0"/>
                <a:cs typeface="Times New Roman" pitchFamily="18" charset="0"/>
              </a:rPr>
              <a:t>Padre Pio phenomenon :</a:t>
            </a:r>
            <a:r>
              <a:rPr lang="en-US" sz="2000" smtClean="0">
                <a:latin typeface="Times New Roman" pitchFamily="18" charset="0"/>
                <a:cs typeface="Times New Roman" pitchFamily="18" charset="0"/>
              </a:rPr>
              <a:t> pleasant smell Some religious people can smell roses around certain saints.</a:t>
            </a:r>
          </a:p>
          <a:p>
            <a:pPr algn="l" eaLnBrk="1" hangingPunct="1">
              <a:lnSpc>
                <a:spcPct val="80000"/>
              </a:lnSpc>
              <a:buFont typeface="Wingdings" pitchFamily="2" charset="2"/>
              <a:buNone/>
            </a:pPr>
            <a:r>
              <a:rPr lang="en-US" sz="2000" smtClean="0">
                <a:latin typeface="Times New Roman" pitchFamily="18" charset="0"/>
                <a:cs typeface="Times New Roman" pitchFamily="18" charset="0"/>
              </a:rPr>
              <a:t>Olfactory hallucinations can also appear in some cases of associative imagination, for example, while watching a romance movie, where the man gifts roses to the woman, the viewer senses the roses' odor (which in fact does not exist).</a:t>
            </a:r>
          </a:p>
          <a:p>
            <a:pPr algn="l" eaLnBrk="1" hangingPunct="1">
              <a:lnSpc>
                <a:spcPct val="80000"/>
              </a:lnSpc>
              <a:buFont typeface="Wingdings" pitchFamily="2" charset="2"/>
              <a:buNone/>
            </a:pPr>
            <a:r>
              <a:rPr lang="arn-CL" sz="2000" smtClean="0">
                <a:latin typeface="Times New Roman" pitchFamily="18" charset="0"/>
                <a:cs typeface="Times New Roman" pitchFamily="18" charset="0"/>
              </a:rPr>
              <a:t>Olfactory hallucinations have also been reported in migraine, although the frequency of such hallucinations is unclear </a:t>
            </a:r>
            <a:endParaRPr lang="en-US" sz="2000" smtClean="0">
              <a:latin typeface="Times New Roman" pitchFamily="18" charset="0"/>
              <a:cs typeface="Times New Roman" pitchFamily="18" charset="0"/>
            </a:endParaRPr>
          </a:p>
          <a:p>
            <a:pPr algn="l" eaLnBrk="1" hangingPunct="1">
              <a:lnSpc>
                <a:spcPct val="80000"/>
              </a:lnSpc>
            </a:pPr>
            <a:endParaRPr lang="en-US" sz="2000" smtClean="0">
              <a:latin typeface="Times New Roman" pitchFamily="18" charset="0"/>
              <a:cs typeface="Times New Roman" pitchFamily="18" charset="0"/>
            </a:endParaRPr>
          </a:p>
        </p:txBody>
      </p:sp>
      <p:pic>
        <p:nvPicPr>
          <p:cNvPr id="35844" name="Picture 6" descr="14141444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1916113"/>
            <a:ext cx="2947987" cy="4530725"/>
          </a:xfr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4- Tactile (haptic) hallucination</a:t>
            </a:r>
          </a:p>
        </p:txBody>
      </p:sp>
      <p:sp>
        <p:nvSpPr>
          <p:cNvPr id="36867" name="Rectangle 3"/>
          <p:cNvSpPr>
            <a:spLocks noGrp="1" noChangeArrowheads="1"/>
          </p:cNvSpPr>
          <p:nvPr>
            <p:ph type="body" sz="half" idx="1"/>
          </p:nvPr>
        </p:nvSpPr>
        <p:spPr>
          <a:xfrm>
            <a:off x="457200" y="1600200"/>
            <a:ext cx="4038600" cy="4924425"/>
          </a:xfrm>
        </p:spPr>
        <p:txBody>
          <a:bodyPr/>
          <a:lstStyle/>
          <a:p>
            <a:pPr algn="l" eaLnBrk="1" hangingPunct="1">
              <a:lnSpc>
                <a:spcPct val="80000"/>
              </a:lnSpc>
              <a:buFont typeface="Wingdings" pitchFamily="2" charset="2"/>
              <a:buNone/>
            </a:pPr>
            <a:r>
              <a:rPr lang="en-US" sz="1800" smtClean="0">
                <a:latin typeface="Times New Roman" pitchFamily="18" charset="0"/>
                <a:cs typeface="Times New Roman" pitchFamily="18" charset="0"/>
              </a:rPr>
              <a:t>This may take the form of small animal crawling on or under the skin, so called formication, although it may occur in schizophrenia, but it is more common in acute brain syndrome</a:t>
            </a: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Occur in organic states, </a:t>
            </a:r>
            <a:r>
              <a:rPr lang="en-GB" sz="1800" smtClean="0">
                <a:solidFill>
                  <a:srgbClr val="000000"/>
                </a:solidFill>
                <a:latin typeface="Times New Roman" pitchFamily="18" charset="0"/>
                <a:cs typeface="Times New Roman" pitchFamily="18" charset="0"/>
              </a:rPr>
              <a:t>and delirium tremens, </a:t>
            </a:r>
            <a:r>
              <a:rPr lang="en-US" sz="1800" smtClean="0">
                <a:latin typeface="Times New Roman" pitchFamily="18" charset="0"/>
                <a:cs typeface="Times New Roman" pitchFamily="18" charset="0"/>
              </a:rPr>
              <a:t>in cocaine psychosis and called “cocaine bugs</a:t>
            </a: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Also in withdrawal from alcohol or benzodiazepines</a:t>
            </a:r>
            <a:endParaRPr lang="ar-JO" sz="1800" smtClean="0">
              <a:latin typeface="Times New Roman" pitchFamily="18" charset="0"/>
              <a:cs typeface="Times New Roman" pitchFamily="18" charset="0"/>
            </a:endParaRP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formication may also be the result of normal hormonal changes such as menopause, or disorders such as peripheral neuropathy, high fevers, Lyme disease, skin cancer</a:t>
            </a:r>
            <a:endParaRPr lang="ar-JO" sz="1800" smtClean="0">
              <a:latin typeface="Times New Roman" pitchFamily="18" charset="0"/>
              <a:cs typeface="Times New Roman" pitchFamily="18" charset="0"/>
            </a:endParaRPr>
          </a:p>
          <a:p>
            <a:pPr algn="l" eaLnBrk="1" hangingPunct="1">
              <a:lnSpc>
                <a:spcPct val="80000"/>
              </a:lnSpc>
              <a:buFont typeface="Wingdings" pitchFamily="2" charset="2"/>
              <a:buNone/>
            </a:pPr>
            <a:r>
              <a:rPr lang="en-US" sz="1800" smtClean="0">
                <a:latin typeface="Times New Roman" pitchFamily="18" charset="0"/>
                <a:cs typeface="Times New Roman" pitchFamily="18" charset="0"/>
              </a:rPr>
              <a:t>Some patients experience the feeling of cold winds blowing on them, sensations of heat, electrical shocks and sexual sensations, and the patient is convinced that these are produced by outside agencies</a:t>
            </a:r>
            <a:r>
              <a:rPr lang="en-US" sz="1800" smtClean="0"/>
              <a:t> </a:t>
            </a:r>
          </a:p>
        </p:txBody>
      </p:sp>
      <p:pic>
        <p:nvPicPr>
          <p:cNvPr id="36868" name="Picture 4" descr="alucinacion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773238"/>
            <a:ext cx="4321175" cy="4535487"/>
          </a:xfr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5- Pain and deep sensation</a:t>
            </a:r>
          </a:p>
        </p:txBody>
      </p:sp>
      <p:sp>
        <p:nvSpPr>
          <p:cNvPr id="37891" name="Rectangle 3"/>
          <p:cNvSpPr>
            <a:spLocks noGrp="1" noChangeArrowheads="1"/>
          </p:cNvSpPr>
          <p:nvPr>
            <p:ph type="body" sz="half" idx="1"/>
          </p:nvPr>
        </p:nvSpPr>
        <p:spPr/>
        <p:txBody>
          <a:bodyPr/>
          <a:lstStyle/>
          <a:p>
            <a:pPr algn="l" eaLnBrk="1" hangingPunct="1">
              <a:buFont typeface="Wingdings" pitchFamily="2" charset="2"/>
              <a:buNone/>
            </a:pPr>
            <a:endParaRPr lang="en-US" sz="2400" b="1" smtClean="0">
              <a:latin typeface="Times New Roman" pitchFamily="18" charset="0"/>
              <a:cs typeface="Times New Roman" pitchFamily="18" charset="0"/>
            </a:endParaRPr>
          </a:p>
          <a:p>
            <a:pPr algn="l" eaLnBrk="1" hangingPunct="1">
              <a:buFont typeface="Wingdings" pitchFamily="2" charset="2"/>
              <a:buNone/>
            </a:pPr>
            <a:r>
              <a:rPr lang="en-US" sz="2000" smtClean="0">
                <a:latin typeface="Times New Roman" pitchFamily="18" charset="0"/>
                <a:cs typeface="Times New Roman" pitchFamily="18" charset="0"/>
              </a:rPr>
              <a:t>May occur as feeling of the viscera being distended or of sexual stimulation or electrical shock.</a:t>
            </a:r>
          </a:p>
          <a:p>
            <a:pPr algn="l" eaLnBrk="1" hangingPunct="1">
              <a:buFont typeface="Wingdings" pitchFamily="2" charset="2"/>
              <a:buNone/>
            </a:pPr>
            <a:r>
              <a:rPr lang="en-US" sz="2000" smtClean="0">
                <a:latin typeface="Times New Roman" pitchFamily="18" charset="0"/>
                <a:cs typeface="Times New Roman" pitchFamily="18" charset="0"/>
              </a:rPr>
              <a:t>Some patients with chronic schizophrenia may complain of twisting and tearing pains. These may be very bizarre when the patient complains that his organs are being torn out or the flesh ripped away from his body.</a:t>
            </a:r>
          </a:p>
        </p:txBody>
      </p:sp>
      <p:pic>
        <p:nvPicPr>
          <p:cNvPr id="37892" name="Picture 4" descr="love_pain_by_omeruysa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1844675"/>
            <a:ext cx="3810000" cy="4318000"/>
          </a:xfr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Disorders of thoughts</a:t>
            </a:r>
          </a:p>
        </p:txBody>
      </p:sp>
      <p:sp>
        <p:nvSpPr>
          <p:cNvPr id="38915" name="Rectangle 3"/>
          <p:cNvSpPr>
            <a:spLocks noGrp="1" noChangeArrowheads="1"/>
          </p:cNvSpPr>
          <p:nvPr>
            <p:ph type="body" idx="1"/>
          </p:nvPr>
        </p:nvSpPr>
        <p:spPr/>
        <p:txBody>
          <a:bodyPr/>
          <a:lstStyle/>
          <a:p>
            <a:pPr algn="l" eaLnBrk="1" hangingPunct="1">
              <a:lnSpc>
                <a:spcPct val="90000"/>
              </a:lnSpc>
              <a:buFont typeface="Wingdings" pitchFamily="2" charset="2"/>
              <a:buNone/>
            </a:pPr>
            <a:r>
              <a:rPr lang="en-US" sz="2400" smtClean="0">
                <a:latin typeface="Times New Roman" pitchFamily="18" charset="0"/>
                <a:cs typeface="Times New Roman" pitchFamily="18" charset="0"/>
              </a:rPr>
              <a:t>Thought is the most highly organized of psychobiological integrations. thinking is referred to ideation components of mental activity, process used to imagine, evaluate, forecast plan, create and will.</a:t>
            </a:r>
          </a:p>
          <a:p>
            <a:pPr algn="l" eaLnBrk="1" hangingPunct="1">
              <a:lnSpc>
                <a:spcPct val="90000"/>
              </a:lnSpc>
              <a:buFont typeface="Wingdings" pitchFamily="2" charset="2"/>
              <a:buNone/>
            </a:pPr>
            <a:r>
              <a:rPr lang="en-US" b="1" u="sng" smtClean="0">
                <a:latin typeface="Times New Roman" pitchFamily="18" charset="0"/>
                <a:cs typeface="Times New Roman" pitchFamily="18" charset="0"/>
              </a:rPr>
              <a:t>Normal thinking</a:t>
            </a:r>
          </a:p>
          <a:p>
            <a:pPr algn="l" eaLnBrk="1" hangingPunct="1">
              <a:lnSpc>
                <a:spcPct val="90000"/>
              </a:lnSpc>
              <a:buFont typeface="Wingdings" pitchFamily="2" charset="2"/>
              <a:buNone/>
            </a:pPr>
            <a:r>
              <a:rPr lang="en-US" sz="2400" smtClean="0">
                <a:latin typeface="Times New Roman" pitchFamily="18" charset="0"/>
                <a:cs typeface="Times New Roman" pitchFamily="18" charset="0"/>
              </a:rPr>
              <a:t>Goal directed flow of ideas, symbols, and associations initiated by a problem and leading toward a reality- oriented conclusion, when a logical sequence occurs thinking thus is normal</a:t>
            </a:r>
          </a:p>
          <a:p>
            <a:pPr algn="l" eaLnBrk="1" hangingPunct="1">
              <a:lnSpc>
                <a:spcPct val="90000"/>
              </a:lnSpc>
              <a:buFont typeface="Wingdings" pitchFamily="2" charset="2"/>
              <a:buNone/>
            </a:pPr>
            <a:r>
              <a:rPr lang="en-US" b="1" u="sng" smtClean="0">
                <a:latin typeface="Times New Roman" pitchFamily="18" charset="0"/>
                <a:cs typeface="Times New Roman" pitchFamily="18" charset="0"/>
              </a:rPr>
              <a:t>Abstract thinking</a:t>
            </a:r>
          </a:p>
          <a:p>
            <a:pPr algn="l" eaLnBrk="1" hangingPunct="1">
              <a:lnSpc>
                <a:spcPct val="90000"/>
              </a:lnSpc>
              <a:buFont typeface="Wingdings" pitchFamily="2" charset="2"/>
              <a:buNone/>
            </a:pPr>
            <a:r>
              <a:rPr lang="en-US" sz="2400" smtClean="0">
                <a:latin typeface="Times New Roman" pitchFamily="18" charset="0"/>
                <a:cs typeface="Times New Roman" pitchFamily="18" charset="0"/>
              </a:rPr>
              <a:t>Is the ability to grasp the essentials of a whole to break a whole into its parts and to discern common properties</a:t>
            </a:r>
          </a:p>
          <a:p>
            <a:pPr algn="l" eaLnBrk="1" hangingPunct="1">
              <a:lnSpc>
                <a:spcPct val="90000"/>
              </a:lnSpc>
            </a:pPr>
            <a:endParaRPr lang="en-US" sz="2400" smtClean="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Disorders of thoughts</a:t>
            </a:r>
          </a:p>
        </p:txBody>
      </p:sp>
      <p:sp>
        <p:nvSpPr>
          <p:cNvPr id="39939" name="Rectangle 3"/>
          <p:cNvSpPr>
            <a:spLocks noGrp="1" noChangeArrowheads="1"/>
          </p:cNvSpPr>
          <p:nvPr>
            <p:ph type="body" idx="1"/>
          </p:nvPr>
        </p:nvSpPr>
        <p:spPr>
          <a:xfrm>
            <a:off x="468313" y="1412875"/>
            <a:ext cx="8229600" cy="4530725"/>
          </a:xfrm>
        </p:spPr>
        <p:txBody>
          <a:bodyPr/>
          <a:lstStyle/>
          <a:p>
            <a:pPr algn="l" eaLnBrk="1" hangingPunct="1">
              <a:buFont typeface="Wingdings" pitchFamily="2" charset="2"/>
              <a:buNone/>
            </a:pPr>
            <a:endParaRPr lang="en-US" smtClean="0">
              <a:latin typeface="Times New Roman" pitchFamily="18" charset="0"/>
              <a:cs typeface="Times New Roman" pitchFamily="18" charset="0"/>
            </a:endParaRPr>
          </a:p>
          <a:p>
            <a:pPr algn="l" eaLnBrk="1" hangingPunct="1">
              <a:buFont typeface="Wingdings" pitchFamily="2" charset="2"/>
              <a:buNone/>
            </a:pPr>
            <a:r>
              <a:rPr lang="en-US" smtClean="0">
                <a:latin typeface="Times New Roman" pitchFamily="18" charset="0"/>
                <a:cs typeface="Times New Roman" pitchFamily="18" charset="0"/>
              </a:rPr>
              <a:t>1- Disorders of intelligence</a:t>
            </a:r>
          </a:p>
          <a:p>
            <a:pPr algn="l" eaLnBrk="1" hangingPunct="1">
              <a:buFont typeface="Wingdings" pitchFamily="2" charset="2"/>
              <a:buNone/>
            </a:pPr>
            <a:r>
              <a:rPr lang="en-US" smtClean="0">
                <a:latin typeface="Times New Roman" pitchFamily="18" charset="0"/>
                <a:cs typeface="Times New Roman" pitchFamily="18" charset="0"/>
              </a:rPr>
              <a:t>2- Disorders of the stream of thoughts</a:t>
            </a:r>
          </a:p>
          <a:p>
            <a:pPr algn="l" eaLnBrk="1" hangingPunct="1">
              <a:buFont typeface="Wingdings" pitchFamily="2" charset="2"/>
              <a:buNone/>
            </a:pPr>
            <a:r>
              <a:rPr lang="en-US" smtClean="0">
                <a:latin typeface="Times New Roman" pitchFamily="18" charset="0"/>
                <a:cs typeface="Times New Roman" pitchFamily="18" charset="0"/>
              </a:rPr>
              <a:t>3- Disorders of form of thoughts</a:t>
            </a:r>
          </a:p>
          <a:p>
            <a:pPr algn="l" eaLnBrk="1" hangingPunct="1">
              <a:buFont typeface="Wingdings" pitchFamily="2" charset="2"/>
              <a:buNone/>
            </a:pPr>
            <a:r>
              <a:rPr lang="en-US" smtClean="0">
                <a:latin typeface="Times New Roman" pitchFamily="18" charset="0"/>
                <a:cs typeface="Times New Roman" pitchFamily="18" charset="0"/>
              </a:rPr>
              <a:t>4- Disorder of content of thoughts</a:t>
            </a:r>
          </a:p>
          <a:p>
            <a:pPr algn="l" eaLnBrk="1" hangingPunct="1">
              <a:buFont typeface="Wingdings" pitchFamily="2" charset="2"/>
              <a:buNone/>
            </a:pPr>
            <a:r>
              <a:rPr lang="en-US" smtClean="0">
                <a:latin typeface="Times New Roman" pitchFamily="18" charset="0"/>
                <a:cs typeface="Times New Roman" pitchFamily="18" charset="0"/>
              </a:rPr>
              <a:t>5- Obsession and compulsion</a:t>
            </a:r>
          </a:p>
          <a:p>
            <a:pPr algn="l" eaLnBrk="1" hangingPunct="1">
              <a:buFont typeface="Wingdings" pitchFamily="2" charset="2"/>
              <a:buNone/>
            </a:pPr>
            <a:r>
              <a:rPr lang="en-US" smtClean="0">
                <a:latin typeface="Times New Roman" pitchFamily="18" charset="0"/>
                <a:cs typeface="Times New Roman" pitchFamily="18" charset="0"/>
              </a:rPr>
              <a:t>6- Disorder of possession </a:t>
            </a:r>
          </a:p>
          <a:p>
            <a:pPr algn="l" eaLnBrk="1" hangingPunct="1">
              <a:buFont typeface="Wingdings" pitchFamily="2" charset="2"/>
              <a:buNone/>
            </a:pPr>
            <a:endParaRPr lang="en-US" smtClean="0">
              <a:latin typeface="Times New Roman" pitchFamily="18" charset="0"/>
              <a:cs typeface="Times New Roman" pitchFamily="18" charset="0"/>
            </a:endParaRPr>
          </a:p>
          <a:p>
            <a:pPr algn="l" eaLnBrk="1" hangingPunct="1">
              <a:buFont typeface="Wingdings" pitchFamily="2" charset="2"/>
              <a:buNone/>
            </a:pPr>
            <a:endParaRPr lang="en-US" smtClean="0">
              <a:latin typeface="Times New Roman" pitchFamily="18" charset="0"/>
              <a:cs typeface="Times New Roman" pitchFamily="18" charset="0"/>
            </a:endParaRPr>
          </a:p>
          <a:p>
            <a:pPr algn="l" eaLnBrk="1" hangingPunct="1">
              <a:buFont typeface="Wingdings" pitchFamily="2" charset="2"/>
              <a:buNone/>
            </a:pPr>
            <a:endParaRPr lang="en-US" smtClean="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Intelligence</a:t>
            </a:r>
          </a:p>
        </p:txBody>
      </p:sp>
      <p:sp>
        <p:nvSpPr>
          <p:cNvPr id="40963" name="Rectangle 3"/>
          <p:cNvSpPr>
            <a:spLocks noGrp="1" noChangeArrowheads="1"/>
          </p:cNvSpPr>
          <p:nvPr>
            <p:ph type="body" sz="half" idx="1"/>
          </p:nvPr>
        </p:nvSpPr>
        <p:spPr>
          <a:xfrm>
            <a:off x="468313" y="1628775"/>
            <a:ext cx="3887787" cy="4530725"/>
          </a:xfrm>
        </p:spPr>
        <p:txBody>
          <a:bodyPr/>
          <a:lstStyle/>
          <a:p>
            <a:pPr algn="l" eaLnBrk="1" hangingPunct="1">
              <a:lnSpc>
                <a:spcPct val="90000"/>
              </a:lnSpc>
              <a:buFont typeface="Wingdings" pitchFamily="2" charset="2"/>
              <a:buNone/>
            </a:pPr>
            <a:endParaRPr lang="en-US" sz="2400" smtClean="0">
              <a:latin typeface="Times New Roman" pitchFamily="18" charset="0"/>
              <a:cs typeface="Times New Roman" pitchFamily="18" charset="0"/>
            </a:endParaRPr>
          </a:p>
          <a:p>
            <a:pPr algn="l" eaLnBrk="1" hangingPunct="1">
              <a:lnSpc>
                <a:spcPct val="90000"/>
              </a:lnSpc>
              <a:buFont typeface="Wingdings" pitchFamily="2" charset="2"/>
              <a:buNone/>
            </a:pPr>
            <a:r>
              <a:rPr lang="en-US" sz="2400" smtClean="0">
                <a:latin typeface="Times New Roman" pitchFamily="18" charset="0"/>
                <a:cs typeface="Times New Roman" pitchFamily="18" charset="0"/>
              </a:rPr>
              <a:t>Intelligence has been defined in many different ways, including the abilities, but not limited to, abstract thought, understanding, self-awareness, communication, reasoning, learning, having emotional knowledge, retaining, planning, and problem solving. </a:t>
            </a:r>
          </a:p>
        </p:txBody>
      </p:sp>
      <p:pic>
        <p:nvPicPr>
          <p:cNvPr id="40964" name="Picture 4" descr="what-is-intelligenc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27538" y="2133600"/>
            <a:ext cx="4038600" cy="3446463"/>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Intelligent Quotient</a:t>
            </a:r>
          </a:p>
        </p:txBody>
      </p:sp>
      <p:sp>
        <p:nvSpPr>
          <p:cNvPr id="41987" name="Rectangle 3"/>
          <p:cNvSpPr>
            <a:spLocks noGrp="1" noChangeArrowheads="1"/>
          </p:cNvSpPr>
          <p:nvPr>
            <p:ph type="body" sz="half" idx="1"/>
          </p:nvPr>
        </p:nvSpPr>
        <p:spPr>
          <a:xfrm>
            <a:off x="0" y="1844675"/>
            <a:ext cx="4038600" cy="4530725"/>
          </a:xfrm>
        </p:spPr>
        <p:txBody>
          <a:bodyPr/>
          <a:lstStyle/>
          <a:p>
            <a:pPr algn="just" rtl="0" eaLnBrk="1" hangingPunct="1">
              <a:buFont typeface="Wingdings" pitchFamily="2" charset="2"/>
              <a:buNone/>
            </a:pPr>
            <a:r>
              <a:rPr lang="en-US" sz="2400" smtClean="0">
                <a:latin typeface="Times New Roman" pitchFamily="18" charset="0"/>
                <a:cs typeface="Times New Roman" pitchFamily="18" charset="0"/>
              </a:rPr>
              <a:t>    An attempt to measure the intelligence of someone. Abbreviated IQ. The IQ score is usually based upon the results of a written test. To calculate the IQ, the person's mental age as determined by a test is divided by chronologic age, and the result is multiplied by 100. </a:t>
            </a:r>
          </a:p>
        </p:txBody>
      </p:sp>
      <p:pic>
        <p:nvPicPr>
          <p:cNvPr id="41988" name="Picture 4" descr="iq-test-guid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40200" y="1557338"/>
            <a:ext cx="5003800" cy="467995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260350"/>
            <a:ext cx="8291513" cy="6264275"/>
          </a:xfrm>
        </p:spPr>
        <p:txBody>
          <a:bodyPr/>
          <a:lstStyle/>
          <a:p>
            <a:pPr algn="just" rtl="0" eaLnBrk="1" hangingPunct="1">
              <a:buFont typeface="Wingdings" pitchFamily="2" charset="2"/>
              <a:buNone/>
            </a:pPr>
            <a:endParaRPr lang="en-US" b="1" smtClean="0">
              <a:latin typeface="Times New Roman" pitchFamily="18" charset="0"/>
              <a:cs typeface="Times New Roman" pitchFamily="18" charset="0"/>
            </a:endParaRPr>
          </a:p>
          <a:p>
            <a:pPr algn="just" rtl="0" eaLnBrk="1" hangingPunct="1">
              <a:buFont typeface="Wingdings" pitchFamily="2" charset="2"/>
              <a:buNone/>
            </a:pPr>
            <a:r>
              <a:rPr lang="en-US" b="1" smtClean="0">
                <a:latin typeface="Times New Roman" pitchFamily="18" charset="0"/>
                <a:cs typeface="Times New Roman" pitchFamily="18" charset="0"/>
              </a:rPr>
              <a:t>Facts</a:t>
            </a: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a:t>
            </a:r>
          </a:p>
          <a:p>
            <a:pPr algn="just" rtl="0" eaLnBrk="1" hangingPunct="1">
              <a:buFont typeface="Wingdings" pitchFamily="2" charset="2"/>
              <a:buNone/>
            </a:pPr>
            <a:endParaRPr lang="en-US" smtClean="0">
              <a:latin typeface="Times New Roman" pitchFamily="18" charset="0"/>
              <a:cs typeface="Times New Roman" pitchFamily="18" charset="0"/>
            </a:endParaRPr>
          </a:p>
          <a:p>
            <a:pPr algn="just" rtl="0" eaLnBrk="1" hangingPunct="1">
              <a:buClr>
                <a:schemeClr val="tx1"/>
              </a:buClr>
              <a:buFontTx/>
              <a:buChar char="•"/>
            </a:pPr>
            <a:r>
              <a:rPr lang="en-US" sz="2400" smtClean="0">
                <a:latin typeface="Times New Roman" pitchFamily="18" charset="0"/>
                <a:cs typeface="Times New Roman" pitchFamily="18" charset="0"/>
              </a:rPr>
              <a:t>450 million people suffer from a mental or behavioral disorder.</a:t>
            </a:r>
          </a:p>
          <a:p>
            <a:pPr algn="just" rtl="0" eaLnBrk="1" hangingPunct="1">
              <a:buClr>
                <a:schemeClr val="tx1"/>
              </a:buClr>
              <a:buFontTx/>
              <a:buChar char="•"/>
            </a:pPr>
            <a:endParaRPr lang="en-US" sz="2400" smtClean="0">
              <a:latin typeface="Times New Roman" pitchFamily="18" charset="0"/>
              <a:cs typeface="Times New Roman" pitchFamily="18" charset="0"/>
            </a:endParaRPr>
          </a:p>
          <a:p>
            <a:pPr algn="just" rtl="0" eaLnBrk="1" hangingPunct="1">
              <a:buClr>
                <a:schemeClr val="tx1"/>
              </a:buClr>
              <a:buFontTx/>
              <a:buChar char="•"/>
            </a:pPr>
            <a:r>
              <a:rPr lang="en-US" sz="2400" smtClean="0">
                <a:latin typeface="Times New Roman" pitchFamily="18" charset="0"/>
                <a:cs typeface="Times New Roman" pitchFamily="18" charset="0"/>
              </a:rPr>
              <a:t>Nearly 1 million people commit suicide every year.</a:t>
            </a:r>
          </a:p>
          <a:p>
            <a:pPr algn="just" rtl="0" eaLnBrk="1" hangingPunct="1">
              <a:buClr>
                <a:schemeClr val="tx1"/>
              </a:buClr>
              <a:buFontTx/>
              <a:buChar char="•"/>
            </a:pPr>
            <a:endParaRPr lang="en-US" sz="2400" smtClean="0">
              <a:latin typeface="Times New Roman" pitchFamily="18" charset="0"/>
              <a:cs typeface="Times New Roman" pitchFamily="18" charset="0"/>
            </a:endParaRPr>
          </a:p>
          <a:p>
            <a:pPr algn="just" rtl="0" eaLnBrk="1" hangingPunct="1">
              <a:buClr>
                <a:schemeClr val="tx1"/>
              </a:buClr>
              <a:buFontTx/>
              <a:buChar char="•"/>
            </a:pPr>
            <a:r>
              <a:rPr lang="en-US" sz="2400" smtClean="0">
                <a:latin typeface="Times New Roman" pitchFamily="18" charset="0"/>
                <a:cs typeface="Times New Roman" pitchFamily="18" charset="0"/>
              </a:rPr>
              <a:t>One in four families has at least one member with mental disorder.</a:t>
            </a:r>
          </a:p>
          <a:p>
            <a:pPr algn="just" rtl="0" eaLnBrk="1" hangingPunct="1">
              <a:buClr>
                <a:schemeClr val="tx1"/>
              </a:buClr>
              <a:buFontTx/>
              <a:buChar char="•"/>
            </a:pPr>
            <a:endParaRPr lang="en-US" sz="2400" smtClean="0">
              <a:latin typeface="Times New Roman" pitchFamily="18" charset="0"/>
              <a:cs typeface="Times New Roman" pitchFamily="18" charset="0"/>
            </a:endParaRPr>
          </a:p>
          <a:p>
            <a:pPr algn="just" rtl="0" eaLnBrk="1" hangingPunct="1">
              <a:buClr>
                <a:schemeClr val="tx1"/>
              </a:buClr>
              <a:buFontTx/>
              <a:buChar char="•"/>
            </a:pPr>
            <a:r>
              <a:rPr lang="en-US" sz="2400" smtClean="0">
                <a:latin typeface="Times New Roman" pitchFamily="18" charset="0"/>
                <a:cs typeface="Times New Roman" pitchFamily="18" charset="0"/>
              </a:rPr>
              <a:t>In addition to the health &amp; social costs, those suffering from mental illnesses are victims of human rights, violence, stigma &amp; discrimination.</a:t>
            </a:r>
          </a:p>
          <a:p>
            <a:pPr algn="just" rtl="0" eaLnBrk="1" hangingPunct="1">
              <a:buClr>
                <a:schemeClr val="tx1"/>
              </a:buClr>
              <a:buFontTx/>
              <a:buChar char="•"/>
            </a:pPr>
            <a:endParaRPr lang="en-US" smtClean="0">
              <a:latin typeface="Times New Roman" pitchFamily="18" charset="0"/>
              <a:cs typeface="Times New Roman" pitchFamily="18"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Dementia</a:t>
            </a:r>
            <a:r>
              <a:rPr lang="en-US" smtClean="0"/>
              <a:t> </a:t>
            </a:r>
          </a:p>
        </p:txBody>
      </p:sp>
      <p:sp>
        <p:nvSpPr>
          <p:cNvPr id="43011" name="Rectangle 3"/>
          <p:cNvSpPr>
            <a:spLocks noGrp="1" noChangeArrowheads="1"/>
          </p:cNvSpPr>
          <p:nvPr>
            <p:ph type="body" sz="half" idx="1"/>
          </p:nvPr>
        </p:nvSpPr>
        <p:spPr>
          <a:xfrm>
            <a:off x="468313" y="1628775"/>
            <a:ext cx="4038600" cy="4530725"/>
          </a:xfrm>
        </p:spPr>
        <p:txBody>
          <a:bodyPr/>
          <a:lstStyle/>
          <a:p>
            <a:pPr algn="l" rtl="0" eaLnBrk="1" hangingPunct="1">
              <a:lnSpc>
                <a:spcPct val="98000"/>
              </a:lnSpc>
              <a:spcBef>
                <a:spcPct val="0"/>
              </a:spcBef>
              <a:buClrTx/>
              <a:buSzTx/>
              <a:buFontTx/>
              <a:buNone/>
            </a:pPr>
            <a:endParaRPr lang="en-GB" sz="1800" smtClean="0">
              <a:solidFill>
                <a:srgbClr val="000000"/>
              </a:solidFill>
              <a:latin typeface="Times New Roman" pitchFamily="18" charset="0"/>
              <a:cs typeface="Times New Roman" pitchFamily="18" charset="0"/>
            </a:endParaRPr>
          </a:p>
          <a:p>
            <a:pPr algn="l" rtl="0" eaLnBrk="1" hangingPunct="1">
              <a:lnSpc>
                <a:spcPct val="98000"/>
              </a:lnSpc>
              <a:spcBef>
                <a:spcPct val="0"/>
              </a:spcBef>
              <a:buClrTx/>
              <a:buSzTx/>
              <a:buFontTx/>
              <a:buNone/>
            </a:pPr>
            <a:endParaRPr lang="en-GB" sz="1800" smtClean="0">
              <a:solidFill>
                <a:srgbClr val="000000"/>
              </a:solidFill>
              <a:latin typeface="Times New Roman" pitchFamily="18" charset="0"/>
              <a:cs typeface="Times New Roman" pitchFamily="18" charset="0"/>
            </a:endParaRP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Mental disorder characterized by general</a:t>
            </a: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impairment in intellectual functioning</a:t>
            </a: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without clouding of consciousness;</a:t>
            </a: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characterized by failing memory,</a:t>
            </a: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difficulty with calculations, distractibility,</a:t>
            </a: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alterations in mood and affect, impaired</a:t>
            </a: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judgment and abstraction, reduced facility</a:t>
            </a: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with language, and disturbance of</a:t>
            </a: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orientation. Although irreversible because</a:t>
            </a: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of underlying progressive degenerative</a:t>
            </a:r>
          </a:p>
          <a:p>
            <a:pPr algn="l" rtl="0" eaLnBrk="1" hangingPunct="1">
              <a:lnSpc>
                <a:spcPct val="98000"/>
              </a:lnSpc>
              <a:spcBef>
                <a:spcPct val="0"/>
              </a:spcBef>
              <a:buClrTx/>
              <a:buSzTx/>
              <a:buFontTx/>
              <a:buNone/>
            </a:pPr>
            <a:r>
              <a:rPr lang="en-GB" sz="1800" smtClean="0">
                <a:solidFill>
                  <a:srgbClr val="000000"/>
                </a:solidFill>
                <a:latin typeface="Times New Roman" pitchFamily="18" charset="0"/>
                <a:cs typeface="Times New Roman" pitchFamily="18" charset="0"/>
              </a:rPr>
              <a:t>brain disease.</a:t>
            </a:r>
          </a:p>
          <a:p>
            <a:pPr algn="l" eaLnBrk="1" hangingPunct="1">
              <a:lnSpc>
                <a:spcPct val="90000"/>
              </a:lnSpc>
            </a:pPr>
            <a:endParaRPr lang="en-GB" sz="1800" smtClean="0">
              <a:latin typeface="Times New Roman" pitchFamily="18" charset="0"/>
              <a:cs typeface="Times New Roman" pitchFamily="18" charset="0"/>
            </a:endParaRPr>
          </a:p>
        </p:txBody>
      </p:sp>
      <p:pic>
        <p:nvPicPr>
          <p:cNvPr id="43012" name="Picture 4" descr="image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2060575"/>
            <a:ext cx="4033838" cy="338455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Disorders of the stream of thoughts</a:t>
            </a:r>
          </a:p>
        </p:txBody>
      </p:sp>
      <p:sp>
        <p:nvSpPr>
          <p:cNvPr id="44035" name="Rectangle 3"/>
          <p:cNvSpPr>
            <a:spLocks noGrp="1" noChangeArrowheads="1"/>
          </p:cNvSpPr>
          <p:nvPr>
            <p:ph type="body" idx="1"/>
          </p:nvPr>
        </p:nvSpPr>
        <p:spPr/>
        <p:txBody>
          <a:bodyPr/>
          <a:lstStyle/>
          <a:p>
            <a:pPr algn="l" eaLnBrk="1" hangingPunct="1">
              <a:lnSpc>
                <a:spcPct val="80000"/>
              </a:lnSpc>
              <a:buFont typeface="Wingdings" pitchFamily="2" charset="2"/>
              <a:buNone/>
            </a:pPr>
            <a:r>
              <a:rPr lang="en-US" sz="2400" b="1" u="sng" smtClean="0">
                <a:latin typeface="Times New Roman" pitchFamily="18" charset="0"/>
                <a:cs typeface="Times New Roman" pitchFamily="18" charset="0"/>
              </a:rPr>
              <a:t>1-Preasure of thought </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When patients thoughts are rich in variety and pass quickly through his mind ( increased rate &amp; quantity of thoughts )</a:t>
            </a:r>
          </a:p>
          <a:p>
            <a:pPr algn="l" eaLnBrk="1" hangingPunct="1">
              <a:lnSpc>
                <a:spcPct val="80000"/>
              </a:lnSpc>
              <a:buFont typeface="Wingdings" pitchFamily="2" charset="2"/>
              <a:buNone/>
            </a:pPr>
            <a:r>
              <a:rPr lang="en-US" sz="2400" b="1" u="sng" smtClean="0">
                <a:latin typeface="Times New Roman" pitchFamily="18" charset="0"/>
                <a:cs typeface="Times New Roman" pitchFamily="18" charset="0"/>
              </a:rPr>
              <a:t>2-Poverty of thoughts</a:t>
            </a:r>
          </a:p>
          <a:p>
            <a:pPr algn="l" eaLnBrk="1" hangingPunct="1">
              <a:lnSpc>
                <a:spcPct val="80000"/>
              </a:lnSpc>
              <a:buFont typeface="Wingdings" pitchFamily="2" charset="2"/>
              <a:buNone/>
            </a:pP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When the patient has only few thoughts and pass slowly through his mind</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Seen in Depression, and rarely in manic stupor</a:t>
            </a:r>
          </a:p>
          <a:p>
            <a:pPr algn="l" eaLnBrk="1" hangingPunct="1">
              <a:lnSpc>
                <a:spcPct val="80000"/>
              </a:lnSpc>
              <a:buFont typeface="Wingdings" pitchFamily="2" charset="2"/>
              <a:buNone/>
            </a:pPr>
            <a:r>
              <a:rPr lang="en-US" sz="2400" b="1" u="sng" smtClean="0">
                <a:latin typeface="Times New Roman" pitchFamily="18" charset="0"/>
                <a:cs typeface="Times New Roman" pitchFamily="18" charset="0"/>
              </a:rPr>
              <a:t>3-Thought blocking</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Sudden interruption of the flow of thoughts for seconds or minutes in which the patient experiences as his mind going blank or his mind is empty</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Seen in Schizophrenia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71500" y="1500188"/>
            <a:ext cx="8229600" cy="4651375"/>
          </a:xfrm>
        </p:spPr>
        <p:txBody>
          <a:bodyPr/>
          <a:lstStyle/>
          <a:p>
            <a:pPr eaLnBrk="1" hangingPunct="1"/>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endParaRPr lang="ar-JO" smtClean="0"/>
          </a:p>
        </p:txBody>
      </p:sp>
      <p:pic>
        <p:nvPicPr>
          <p:cNvPr id="45059" name="Picture 4" descr="C:\Users\Najib\Desktop\flight_of_ideas_by_kraftzarco-d34o66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8875" y="2000250"/>
            <a:ext cx="4530725" cy="4530725"/>
          </a:xfrm>
          <a:noFill/>
        </p:spPr>
      </p:pic>
      <p:sp>
        <p:nvSpPr>
          <p:cNvPr id="45060" name="Rectangle 4"/>
          <p:cNvSpPr>
            <a:spLocks noChangeArrowheads="1"/>
          </p:cNvSpPr>
          <p:nvPr/>
        </p:nvSpPr>
        <p:spPr bwMode="auto">
          <a:xfrm>
            <a:off x="1000125" y="1500188"/>
            <a:ext cx="3500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Times New Roman" pitchFamily="18" charset="0"/>
              </a:rPr>
              <a:t>1-Flight of ideas</a:t>
            </a:r>
            <a:endParaRPr lang="ar-JO" sz="2400"/>
          </a:p>
        </p:txBody>
      </p:sp>
      <p:sp>
        <p:nvSpPr>
          <p:cNvPr id="45061" name="Rectangle 5"/>
          <p:cNvSpPr>
            <a:spLocks noChangeArrowheads="1"/>
          </p:cNvSpPr>
          <p:nvPr/>
        </p:nvSpPr>
        <p:spPr bwMode="auto">
          <a:xfrm>
            <a:off x="785813" y="357188"/>
            <a:ext cx="557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400" b="1">
                <a:latin typeface="Times New Roman" pitchFamily="18" charset="0"/>
              </a:rPr>
              <a:t>2- Disorders of the form of thought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214313"/>
            <a:ext cx="8229600" cy="5916612"/>
          </a:xfrm>
        </p:spPr>
        <p:txBody>
          <a:bodyPr/>
          <a:lstStyle/>
          <a:p>
            <a:pPr algn="l" eaLnBrk="1" hangingPunct="1">
              <a:buFont typeface="Wingdings" pitchFamily="2" charset="2"/>
              <a:buNone/>
            </a:pPr>
            <a:endParaRPr lang="ar-JO" sz="2400" smtClean="0">
              <a:latin typeface="Times New Roman" pitchFamily="18" charset="0"/>
              <a:cs typeface="Times New Roman" pitchFamily="18" charset="0"/>
            </a:endParaRPr>
          </a:p>
          <a:p>
            <a:pPr algn="l" eaLnBrk="1" hangingPunct="1">
              <a:buFont typeface="Wingdings" pitchFamily="2" charset="2"/>
              <a:buNone/>
            </a:pPr>
            <a:endParaRPr lang="ar-JO" sz="2400" smtClean="0">
              <a:latin typeface="Times New Roman" pitchFamily="18" charset="0"/>
              <a:cs typeface="Times New Roman" pitchFamily="18" charset="0"/>
            </a:endParaRP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The subjects train of thoughts is changing repeatedly in response to external stimuli. the patients thoughts move rapidly from one idea to another, each idea being more or less meaningfully related to the preceding idea. flight of idea is a characteristic of </a:t>
            </a:r>
            <a:r>
              <a:rPr lang="en-US" sz="2400" b="1" smtClean="0">
                <a:latin typeface="Times New Roman" pitchFamily="18" charset="0"/>
                <a:cs typeface="Times New Roman" pitchFamily="18" charset="0"/>
              </a:rPr>
              <a:t>mania, In</a:t>
            </a: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hypomania</a:t>
            </a:r>
            <a:r>
              <a:rPr lang="en-US" sz="2400" smtClean="0">
                <a:latin typeface="Times New Roman" pitchFamily="18" charset="0"/>
                <a:cs typeface="Times New Roman" pitchFamily="18" charset="0"/>
              </a:rPr>
              <a:t> so-called ‘ordered flight of ideas’ "prolixity “.it occasionally occurs in individuals with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when they are excited and in individuals with organic states, including, for example, </a:t>
            </a:r>
            <a:r>
              <a:rPr lang="en-US" sz="2400" b="1" smtClean="0">
                <a:latin typeface="Times New Roman" pitchFamily="18" charset="0"/>
                <a:cs typeface="Times New Roman" pitchFamily="18" charset="0"/>
              </a:rPr>
              <a:t>lesions of the hypothalamus. </a:t>
            </a:r>
          </a:p>
          <a:p>
            <a:pPr algn="l" eaLnBrk="1" hangingPunct="1">
              <a:buFont typeface="Wingdings" pitchFamily="2" charset="2"/>
              <a:buNone/>
            </a:pPr>
            <a:r>
              <a:rPr lang="en-GB" sz="2400" smtClean="0">
                <a:latin typeface="Times New Roman" pitchFamily="18" charset="0"/>
                <a:cs typeface="Times New Roman" pitchFamily="18" charset="0"/>
              </a:rPr>
              <a:t>Rapid succession of fragmentary thoughts or speech in which content changes abruptly and speech may be incoherent.</a:t>
            </a:r>
            <a:endParaRPr lang="en-US" sz="2400" smtClean="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714500"/>
          </a:xfrm>
        </p:spPr>
        <p:txBody>
          <a:bodyPr/>
          <a:lstStyle/>
          <a:p>
            <a:pPr eaLnBrk="1" hangingPunct="1"/>
            <a:r>
              <a:rPr lang="en-US" sz="2400" b="1" smtClean="0">
                <a:solidFill>
                  <a:schemeClr val="tx1"/>
                </a:solidFill>
              </a:rPr>
              <a:t/>
            </a:r>
            <a:br>
              <a:rPr lang="en-US" sz="2400" b="1" smtClean="0">
                <a:solidFill>
                  <a:schemeClr val="tx1"/>
                </a:solidFill>
              </a:rPr>
            </a:br>
            <a:r>
              <a:rPr lang="en-US" sz="2400" b="1" smtClean="0">
                <a:solidFill>
                  <a:schemeClr val="tx1"/>
                </a:solidFill>
              </a:rPr>
              <a:t/>
            </a:r>
            <a:br>
              <a:rPr lang="en-US" sz="2400" b="1" smtClean="0">
                <a:solidFill>
                  <a:schemeClr val="tx1"/>
                </a:solidFill>
              </a:rPr>
            </a:br>
            <a:r>
              <a:rPr lang="ar-JO" sz="2400" b="1" smtClean="0">
                <a:solidFill>
                  <a:schemeClr val="tx1"/>
                </a:solidFill>
              </a:rPr>
              <a:t/>
            </a:r>
            <a:br>
              <a:rPr lang="ar-JO" sz="2400" b="1" smtClean="0">
                <a:solidFill>
                  <a:schemeClr val="tx1"/>
                </a:solidFill>
              </a:rPr>
            </a:br>
            <a:r>
              <a:rPr lang="ar-JO" sz="2400" b="1" smtClean="0">
                <a:solidFill>
                  <a:schemeClr val="tx1"/>
                </a:solidFill>
              </a:rPr>
              <a:t/>
            </a:r>
            <a:br>
              <a:rPr lang="ar-JO" sz="2400" b="1" smtClean="0">
                <a:solidFill>
                  <a:schemeClr val="tx1"/>
                </a:solidFill>
              </a:rPr>
            </a:br>
            <a:r>
              <a:rPr lang="ar-JO" sz="2400" b="1" smtClean="0">
                <a:solidFill>
                  <a:schemeClr val="tx1"/>
                </a:solidFill>
              </a:rPr>
              <a:t/>
            </a:r>
            <a:br>
              <a:rPr lang="ar-JO" sz="2400" b="1" smtClean="0">
                <a:solidFill>
                  <a:schemeClr val="tx1"/>
                </a:solidFill>
              </a:rPr>
            </a:br>
            <a:r>
              <a:rPr lang="ar-JO" sz="2400" b="1" smtClean="0">
                <a:solidFill>
                  <a:schemeClr val="tx1"/>
                </a:solidFill>
              </a:rPr>
              <a:t/>
            </a:r>
            <a:br>
              <a:rPr lang="ar-JO" sz="2400" b="1" smtClean="0">
                <a:solidFill>
                  <a:schemeClr val="tx1"/>
                </a:solidFill>
              </a:rPr>
            </a:br>
            <a:r>
              <a:rPr lang="en-US" sz="2400" b="1" smtClean="0">
                <a:solidFill>
                  <a:schemeClr val="tx1"/>
                </a:solidFill>
              </a:rPr>
              <a:t/>
            </a:r>
            <a:br>
              <a:rPr lang="en-US" sz="2400" b="1" smtClean="0">
                <a:solidFill>
                  <a:schemeClr val="tx1"/>
                </a:solidFill>
              </a:rPr>
            </a:br>
            <a:r>
              <a:rPr lang="en-US" sz="2400" b="1" smtClean="0">
                <a:solidFill>
                  <a:schemeClr val="tx1"/>
                </a:solidFill>
              </a:rPr>
              <a:t/>
            </a:r>
            <a:br>
              <a:rPr lang="en-US" sz="2400" b="1" smtClean="0">
                <a:solidFill>
                  <a:schemeClr val="tx1"/>
                </a:solidFill>
              </a:rPr>
            </a:br>
            <a:r>
              <a:rPr lang="en-US" sz="2400" b="1" smtClean="0">
                <a:solidFill>
                  <a:schemeClr val="tx1"/>
                </a:solidFill>
              </a:rPr>
              <a:t/>
            </a:r>
            <a:br>
              <a:rPr lang="en-US" sz="2400" b="1" smtClean="0">
                <a:solidFill>
                  <a:schemeClr val="tx1"/>
                </a:solidFill>
              </a:rPr>
            </a:br>
            <a:r>
              <a:rPr lang="en-US" sz="2400" b="1" smtClean="0">
                <a:solidFill>
                  <a:schemeClr val="tx1"/>
                </a:solidFill>
                <a:latin typeface="Times New Roman" pitchFamily="18" charset="0"/>
                <a:cs typeface="Times New Roman" pitchFamily="18" charset="0"/>
              </a:rPr>
              <a:t>2-Perseveration</a:t>
            </a:r>
            <a:r>
              <a:rPr lang="en-US" b="1" u="sng" smtClean="0">
                <a:solidFill>
                  <a:srgbClr val="FF0000"/>
                </a:solidFill>
              </a:rPr>
              <a:t/>
            </a:r>
            <a:br>
              <a:rPr lang="en-US" b="1" u="sng" smtClean="0">
                <a:solidFill>
                  <a:srgbClr val="FF0000"/>
                </a:solidFill>
              </a:rPr>
            </a:br>
            <a:endParaRPr lang="ar-JO" smtClean="0"/>
          </a:p>
        </p:txBody>
      </p:sp>
      <p:sp>
        <p:nvSpPr>
          <p:cNvPr id="47107" name="Content Placeholder 2"/>
          <p:cNvSpPr>
            <a:spLocks noGrp="1"/>
          </p:cNvSpPr>
          <p:nvPr>
            <p:ph idx="1"/>
          </p:nvPr>
        </p:nvSpPr>
        <p:spPr/>
        <p:txBody>
          <a:bodyPr/>
          <a:lstStyle/>
          <a:p>
            <a:pPr algn="l" eaLnBrk="1" hangingPunct="1">
              <a:buFont typeface="Wingdings" pitchFamily="2" charset="2"/>
              <a:buNone/>
            </a:pPr>
            <a:r>
              <a:rPr lang="en-US" sz="2400" smtClean="0">
                <a:latin typeface="Times New Roman" pitchFamily="18" charset="0"/>
                <a:cs typeface="Times New Roman" pitchFamily="18" charset="0"/>
              </a:rPr>
              <a:t>The patient may give the correct answer to the first questions but continue to give the same answer inappropriately to subsequent questions (inability to shift), </a:t>
            </a:r>
            <a:endParaRPr lang="ar-JO"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mainly seen in organic brain disorders( generalized and local )</a:t>
            </a: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We have to differentiate it from </a:t>
            </a:r>
            <a:r>
              <a:rPr lang="en-US" sz="2400" b="1" smtClean="0">
                <a:solidFill>
                  <a:srgbClr val="7030A0"/>
                </a:solidFill>
                <a:latin typeface="Times New Roman" pitchFamily="18" charset="0"/>
                <a:cs typeface="Times New Roman" pitchFamily="18" charset="0"/>
              </a:rPr>
              <a:t>verbal stereotypy</a:t>
            </a:r>
            <a:r>
              <a:rPr lang="en-US" sz="2400" smtClean="0">
                <a:latin typeface="Times New Roman" pitchFamily="18" charset="0"/>
                <a:cs typeface="Times New Roman" pitchFamily="18" charset="0"/>
              </a:rPr>
              <a:t>, which is a frequent spontaneous repetition of a word or phrase that is not in any way related to the current situation. In verbal stereotypy, the same word or phrase is used regardless of the situation, whereas in perseveration a word, phrase or idea persists beyond the point at which it is relevant.</a:t>
            </a:r>
          </a:p>
          <a:p>
            <a:pPr algn="l" eaLnBrk="1" hangingPunct="1">
              <a:buFont typeface="Wingdings" pitchFamily="2" charset="2"/>
              <a:buNone/>
            </a:pPr>
            <a:endParaRPr lang="en-US" sz="2400" smtClean="0">
              <a:latin typeface="Times New Roman" pitchFamily="18" charset="0"/>
              <a:cs typeface="Times New Roman" pitchFamily="18" charset="0"/>
            </a:endParaRPr>
          </a:p>
          <a:p>
            <a:pPr eaLnBrk="1" hangingPunct="1"/>
            <a:endParaRPr lang="ar-JO" smtClean="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7813"/>
            <a:ext cx="8229600" cy="793750"/>
          </a:xfrm>
        </p:spPr>
        <p:txBody>
          <a:bodyPr/>
          <a:lstStyle/>
          <a:p>
            <a:pPr eaLnBrk="1" hangingPunct="1"/>
            <a:r>
              <a:rPr lang="en-US" sz="2400" b="1" smtClean="0">
                <a:solidFill>
                  <a:schemeClr val="tx1"/>
                </a:solidFill>
                <a:latin typeface="Times New Roman" pitchFamily="18" charset="0"/>
                <a:cs typeface="Times New Roman" pitchFamily="18" charset="0"/>
              </a:rPr>
              <a:t>3-Circumstantiality</a:t>
            </a:r>
            <a:endParaRPr lang="ar-JO" sz="2400" smtClean="0">
              <a:latin typeface="Times New Roman" pitchFamily="18" charset="0"/>
              <a:cs typeface="Times New Roman" pitchFamily="18" charset="0"/>
            </a:endParaRPr>
          </a:p>
        </p:txBody>
      </p:sp>
      <p:pic>
        <p:nvPicPr>
          <p:cNvPr id="48131" name="Picture 2" descr="C:\Users\Najib\Desktop\i_love_details_keychain-p146507073538577897xz0g3_15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714500"/>
            <a:ext cx="6786563" cy="4143375"/>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pPr algn="l" eaLnBrk="1" hangingPunct="1">
              <a:buFont typeface="Wingdings" pitchFamily="2" charset="2"/>
              <a:buNone/>
            </a:pPr>
            <a:r>
              <a:rPr lang="en-US" sz="2400" smtClean="0">
                <a:latin typeface="Times New Roman" pitchFamily="18" charset="0"/>
                <a:cs typeface="Times New Roman" pitchFamily="18" charset="0"/>
              </a:rPr>
              <a:t>Indirect  speech that is delayed in reaching the point.</a:t>
            </a:r>
          </a:p>
          <a:p>
            <a:pPr algn="l" eaLnBrk="1" hangingPunct="1">
              <a:buFont typeface="Wingdings" pitchFamily="2" charset="2"/>
              <a:buNone/>
            </a:pPr>
            <a:r>
              <a:rPr lang="en-GB" sz="2400" smtClean="0">
                <a:solidFill>
                  <a:srgbClr val="000000"/>
                </a:solidFill>
                <a:latin typeface="Times New Roman" pitchFamily="18" charset="0"/>
                <a:cs typeface="Times New Roman" pitchFamily="18" charset="0"/>
              </a:rPr>
              <a:t>Disturbance in the associative thought and speech processes in which a patient digresses into unnecessary details and inappropriate thoughts before communicating the central idea. Observed in </a:t>
            </a:r>
            <a:r>
              <a:rPr lang="en-GB" sz="2400" b="1" smtClean="0">
                <a:solidFill>
                  <a:srgbClr val="000000"/>
                </a:solidFill>
                <a:latin typeface="Times New Roman" pitchFamily="18" charset="0"/>
                <a:cs typeface="Times New Roman" pitchFamily="18" charset="0"/>
              </a:rPr>
              <a:t>schizophrenia</a:t>
            </a:r>
            <a:r>
              <a:rPr lang="en-GB" sz="2400" smtClean="0">
                <a:solidFill>
                  <a:srgbClr val="000000"/>
                </a:solidFill>
                <a:latin typeface="Times New Roman" pitchFamily="18" charset="0"/>
                <a:cs typeface="Times New Roman" pitchFamily="18" charset="0"/>
              </a:rPr>
              <a:t>, </a:t>
            </a:r>
            <a:r>
              <a:rPr lang="en-GB" sz="2400" b="1" smtClean="0">
                <a:solidFill>
                  <a:srgbClr val="000000"/>
                </a:solidFill>
                <a:latin typeface="Times New Roman" pitchFamily="18" charset="0"/>
                <a:cs typeface="Times New Roman" pitchFamily="18" charset="0"/>
              </a:rPr>
              <a:t>obsessional disturbances</a:t>
            </a:r>
            <a:r>
              <a:rPr lang="en-GB" sz="2400" smtClean="0">
                <a:solidFill>
                  <a:srgbClr val="000000"/>
                </a:solidFill>
                <a:latin typeface="Times New Roman" pitchFamily="18" charset="0"/>
                <a:cs typeface="Times New Roman" pitchFamily="18" charset="0"/>
              </a:rPr>
              <a:t>, and</a:t>
            </a:r>
            <a:r>
              <a:rPr lang="ar-JO" sz="2400" smtClean="0">
                <a:solidFill>
                  <a:srgbClr val="000000"/>
                </a:solidFill>
                <a:latin typeface="Times New Roman" pitchFamily="18" charset="0"/>
                <a:cs typeface="Times New Roman" pitchFamily="18" charset="0"/>
              </a:rPr>
              <a:t> </a:t>
            </a:r>
            <a:r>
              <a:rPr lang="en-GB" sz="2400" smtClean="0">
                <a:solidFill>
                  <a:srgbClr val="000000"/>
                </a:solidFill>
                <a:latin typeface="Times New Roman" pitchFamily="18" charset="0"/>
                <a:cs typeface="Times New Roman" pitchFamily="18" charset="0"/>
              </a:rPr>
              <a:t>certain cases of </a:t>
            </a:r>
            <a:r>
              <a:rPr lang="en-GB" sz="2400" b="1" smtClean="0">
                <a:solidFill>
                  <a:srgbClr val="000000"/>
                </a:solidFill>
                <a:latin typeface="Times New Roman" pitchFamily="18" charset="0"/>
                <a:cs typeface="Times New Roman" pitchFamily="18" charset="0"/>
              </a:rPr>
              <a:t>dementia</a:t>
            </a:r>
            <a:r>
              <a:rPr lang="en-GB" sz="2400" smtClean="0">
                <a:solidFill>
                  <a:srgbClr val="000000"/>
                </a:solidFill>
                <a:latin typeface="Times New Roman" pitchFamily="18" charset="0"/>
                <a:cs typeface="Times New Roman" pitchFamily="18" charset="0"/>
              </a:rPr>
              <a:t>.</a:t>
            </a:r>
            <a:endParaRPr lang="en-US" sz="2400" smtClean="0">
              <a:solidFill>
                <a:srgbClr val="000000"/>
              </a:solidFill>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characteristic by over inclusion of details, can’t maintain boundaries of the problem.</a:t>
            </a:r>
            <a:endParaRPr lang="en-GB" sz="2400" smtClean="0">
              <a:solidFill>
                <a:srgbClr val="000000"/>
              </a:solidFill>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Circumstantial speech is not necessarily pathological. It tends to be seen more commonly in the </a:t>
            </a:r>
            <a:r>
              <a:rPr lang="en-US" sz="2400" b="1" smtClean="0">
                <a:latin typeface="Times New Roman" pitchFamily="18" charset="0"/>
                <a:cs typeface="Times New Roman" pitchFamily="18" charset="0"/>
              </a:rPr>
              <a:t>elderly</a:t>
            </a:r>
            <a:r>
              <a:rPr lang="en-US" sz="2400" smtClean="0">
                <a:solidFill>
                  <a:srgbClr val="7030A0"/>
                </a:solidFill>
                <a:latin typeface="Times New Roman" pitchFamily="18" charset="0"/>
                <a:cs typeface="Times New Roman" pitchFamily="18" charset="0"/>
              </a:rPr>
              <a:t>.</a:t>
            </a:r>
            <a:endParaRPr lang="ar-JO" sz="2400" smtClean="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z="2400" b="1" smtClean="0">
                <a:solidFill>
                  <a:schemeClr val="tx1"/>
                </a:solidFill>
                <a:latin typeface="Times New Roman" pitchFamily="18" charset="0"/>
                <a:cs typeface="Times New Roman" pitchFamily="18" charset="0"/>
              </a:rPr>
              <a:t>4-Loosening of association (asyndesis)</a:t>
            </a:r>
            <a:r>
              <a:rPr lang="en-US" sz="2400" b="1" smtClean="0">
                <a:solidFill>
                  <a:schemeClr val="tx1"/>
                </a:solidFill>
              </a:rPr>
              <a:t/>
            </a:r>
            <a:br>
              <a:rPr lang="en-US" sz="2400" b="1" smtClean="0">
                <a:solidFill>
                  <a:schemeClr val="tx1"/>
                </a:solidFill>
              </a:rPr>
            </a:br>
            <a:endParaRPr lang="ar-JO" sz="2400" b="1" smtClean="0">
              <a:solidFill>
                <a:schemeClr val="tx1"/>
              </a:solidFill>
            </a:endParaRPr>
          </a:p>
        </p:txBody>
      </p:sp>
      <p:sp>
        <p:nvSpPr>
          <p:cNvPr id="50179" name="Content Placeholder 2"/>
          <p:cNvSpPr>
            <a:spLocks noGrp="1"/>
          </p:cNvSpPr>
          <p:nvPr>
            <p:ph idx="1"/>
          </p:nvPr>
        </p:nvSpPr>
        <p:spPr/>
        <p:txBody>
          <a:bodyPr/>
          <a:lstStyle/>
          <a:p>
            <a:pPr algn="l" eaLnBrk="1" hangingPunct="1">
              <a:buFont typeface="Wingdings" pitchFamily="2" charset="2"/>
              <a:buNone/>
            </a:pPr>
            <a:r>
              <a:rPr lang="en-US" sz="2400" smtClean="0">
                <a:latin typeface="Times New Roman" pitchFamily="18" charset="0"/>
                <a:cs typeface="Times New Roman" pitchFamily="18" charset="0"/>
              </a:rPr>
              <a:t>There is a breakdown in the normal structure of thinking or the flow of thoughts, in which ideas shift from one subject to another in completely unrelated way.</a:t>
            </a:r>
          </a:p>
          <a:p>
            <a:pPr algn="l" eaLnBrk="1" hangingPunct="1">
              <a:buFont typeface="Wingdings" pitchFamily="2" charset="2"/>
              <a:buNone/>
            </a:pPr>
            <a:r>
              <a:rPr lang="en-GB" sz="2400" smtClean="0">
                <a:latin typeface="Times New Roman" pitchFamily="18" charset="0"/>
                <a:cs typeface="Times New Roman" pitchFamily="18" charset="0"/>
              </a:rPr>
              <a:t>a disorder in the logical progression of thoughts, manifested as a failure to communicate verbally adequately; unrelated and unconnected ideas shift from one subject to another.</a:t>
            </a:r>
          </a:p>
          <a:p>
            <a:pPr algn="l" eaLnBrk="1" hangingPunct="1">
              <a:buFont typeface="Wingdings" pitchFamily="2" charset="2"/>
              <a:buNone/>
            </a:pPr>
            <a:r>
              <a:rPr lang="en-GB" sz="2400" smtClean="0">
                <a:latin typeface="Times New Roman" pitchFamily="18" charset="0"/>
                <a:cs typeface="Times New Roman" pitchFamily="18" charset="0"/>
              </a:rPr>
              <a:t>Seen in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a:t>
            </a:r>
            <a:endParaRPr lang="ar-JO" sz="2400" smtClean="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7813"/>
            <a:ext cx="8229600" cy="1365250"/>
          </a:xfrm>
        </p:spPr>
        <p:txBody>
          <a:bodyPr/>
          <a:lstStyle/>
          <a:p>
            <a:pPr eaLnBrk="1" hangingPunct="1"/>
            <a:r>
              <a:rPr lang="en-US" sz="2400" b="1" smtClean="0">
                <a:solidFill>
                  <a:schemeClr val="tx1"/>
                </a:solidFill>
                <a:latin typeface="Times New Roman" pitchFamily="18" charset="0"/>
                <a:cs typeface="Times New Roman" pitchFamily="18" charset="0"/>
              </a:rPr>
              <a:t>5-Tangentiality </a:t>
            </a:r>
            <a:r>
              <a:rPr lang="en-US" smtClean="0">
                <a:solidFill>
                  <a:srgbClr val="FF0000"/>
                </a:solidFill>
              </a:rPr>
              <a:t/>
            </a:r>
            <a:br>
              <a:rPr lang="en-US" smtClean="0">
                <a:solidFill>
                  <a:srgbClr val="FF0000"/>
                </a:solidFill>
              </a:rPr>
            </a:br>
            <a:endParaRPr lang="ar-JO" smtClean="0"/>
          </a:p>
        </p:txBody>
      </p:sp>
      <p:sp>
        <p:nvSpPr>
          <p:cNvPr id="51203" name="Content Placeholder 2"/>
          <p:cNvSpPr>
            <a:spLocks noGrp="1"/>
          </p:cNvSpPr>
          <p:nvPr>
            <p:ph idx="1"/>
          </p:nvPr>
        </p:nvSpPr>
        <p:spPr/>
        <p:txBody>
          <a:bodyPr/>
          <a:lstStyle/>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Inability to have goal directed association of thoughts, he never gets from points to desired goals.</a:t>
            </a:r>
          </a:p>
          <a:p>
            <a:pPr algn="l" eaLnBrk="1" hangingPunct="1">
              <a:buFont typeface="Wingdings" pitchFamily="2" charset="2"/>
              <a:buNone/>
            </a:pPr>
            <a:r>
              <a:rPr lang="en-GB" sz="2400" smtClean="0">
                <a:solidFill>
                  <a:srgbClr val="000000"/>
                </a:solidFill>
                <a:latin typeface="Times New Roman" pitchFamily="18" charset="0"/>
                <a:cs typeface="Times New Roman" pitchFamily="18" charset="0"/>
              </a:rPr>
              <a:t>Oblique, digressive, or even irrelevant manner of speech in which the central idea is not communicated.</a:t>
            </a:r>
            <a:endParaRPr lang="ar-JO" sz="2400" smtClean="0">
              <a:solidFill>
                <a:srgbClr val="000000"/>
              </a:solidFill>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the responses never approach the point of the questions.</a:t>
            </a:r>
          </a:p>
          <a:p>
            <a:pPr algn="l" eaLnBrk="1" hangingPunct="1">
              <a:buFont typeface="Wingdings" pitchFamily="2" charset="2"/>
              <a:buNone/>
            </a:pPr>
            <a:r>
              <a:rPr lang="en-US" sz="2400" smtClean="0">
                <a:latin typeface="Times New Roman" pitchFamily="18" charset="0"/>
                <a:cs typeface="Times New Roman" pitchFamily="18" charset="0"/>
              </a:rPr>
              <a:t>seen in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a:t>
            </a:r>
            <a:endParaRPr lang="ar-JO" sz="2400" smtClean="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7813"/>
            <a:ext cx="8229600" cy="1508125"/>
          </a:xfrm>
        </p:spPr>
        <p:txBody>
          <a:bodyPr/>
          <a:lstStyle/>
          <a:p>
            <a:pPr eaLnBrk="1" hangingPunct="1"/>
            <a:r>
              <a:rPr lang="en-US" sz="2400" b="1" smtClean="0">
                <a:solidFill>
                  <a:schemeClr val="tx1"/>
                </a:solidFill>
                <a:latin typeface="Times New Roman" pitchFamily="18" charset="0"/>
                <a:cs typeface="Times New Roman" pitchFamily="18" charset="0"/>
              </a:rPr>
              <a:t>6-Word salad or Schizophasia</a:t>
            </a:r>
            <a:r>
              <a:rPr lang="en-US" b="1" u="sng" smtClean="0">
                <a:solidFill>
                  <a:srgbClr val="FF0000"/>
                </a:solidFill>
              </a:rPr>
              <a:t/>
            </a:r>
            <a:br>
              <a:rPr lang="en-US" b="1" u="sng" smtClean="0">
                <a:solidFill>
                  <a:srgbClr val="FF0000"/>
                </a:solidFill>
              </a:rPr>
            </a:br>
            <a:endParaRPr lang="ar-JO" smtClean="0"/>
          </a:p>
        </p:txBody>
      </p:sp>
      <p:sp>
        <p:nvSpPr>
          <p:cNvPr id="52227" name="Content Placeholder 2"/>
          <p:cNvSpPr>
            <a:spLocks noGrp="1"/>
          </p:cNvSpPr>
          <p:nvPr>
            <p:ph idx="1"/>
          </p:nvPr>
        </p:nvSpPr>
        <p:spPr/>
        <p:txBody>
          <a:bodyPr/>
          <a:lstStyle/>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Incoherent mixture of words and phrases seen in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a:t>
            </a:r>
          </a:p>
          <a:p>
            <a:pPr algn="l" eaLnBrk="1" hangingPunct="1">
              <a:buFont typeface="Wingdings" pitchFamily="2" charset="2"/>
              <a:buNone/>
            </a:pPr>
            <a:r>
              <a:rPr lang="en-US" sz="2400" smtClean="0">
                <a:latin typeface="Times New Roman" pitchFamily="18" charset="0"/>
                <a:cs typeface="Times New Roman" pitchFamily="18" charset="0"/>
              </a:rPr>
              <a:t>Thoughts are completely not understandable  with no grammatical connections resulting in disorganization.</a:t>
            </a:r>
          </a:p>
          <a:p>
            <a:pPr eaLnBrk="1" hangingPunct="1">
              <a:buFont typeface="Wingdings" pitchFamily="2" charset="2"/>
              <a:buNone/>
            </a:pPr>
            <a:endParaRPr lang="ar-JO"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800" b="1" smtClean="0">
                <a:solidFill>
                  <a:schemeClr val="tx1"/>
                </a:solidFill>
                <a:latin typeface="Times New Roman" pitchFamily="18" charset="0"/>
                <a:cs typeface="Times New Roman" pitchFamily="18" charset="0"/>
              </a:rPr>
              <a:t>Diagnosis</a:t>
            </a:r>
          </a:p>
        </p:txBody>
      </p:sp>
      <p:sp>
        <p:nvSpPr>
          <p:cNvPr id="7171" name="Rectangle 3"/>
          <p:cNvSpPr>
            <a:spLocks noGrp="1" noChangeArrowheads="1"/>
          </p:cNvSpPr>
          <p:nvPr>
            <p:ph type="body" idx="1"/>
          </p:nvPr>
        </p:nvSpPr>
        <p:spPr>
          <a:xfrm>
            <a:off x="457200" y="1600200"/>
            <a:ext cx="8507413" cy="4530725"/>
          </a:xfrm>
        </p:spPr>
        <p:txBody>
          <a:bodyPr/>
          <a:lstStyle/>
          <a:p>
            <a:pPr algn="l" eaLnBrk="1" hangingPunct="1">
              <a:lnSpc>
                <a:spcPct val="80000"/>
              </a:lnSpc>
              <a:buFont typeface="Wingdings" pitchFamily="2" charset="2"/>
              <a:buNone/>
            </a:pPr>
            <a:r>
              <a:rPr lang="en-US" sz="2400" b="1" smtClean="0">
                <a:latin typeface="Times New Roman" pitchFamily="18" charset="0"/>
                <a:cs typeface="Times New Roman" pitchFamily="18" charset="0"/>
              </a:rPr>
              <a:t>DSM (Diagnosis &amp; statistical manual of mental disorder )</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Axis I Current </a:t>
            </a:r>
            <a:r>
              <a:rPr lang="en-US" sz="2400" u="sng" smtClean="0">
                <a:latin typeface="Times New Roman" pitchFamily="18" charset="0"/>
                <a:cs typeface="Times New Roman" pitchFamily="18" charset="0"/>
              </a:rPr>
              <a:t>mental state diagnosis </a:t>
            </a:r>
            <a:r>
              <a:rPr lang="en-US" sz="2400" smtClean="0">
                <a:latin typeface="Times New Roman" pitchFamily="18" charset="0"/>
                <a:cs typeface="Times New Roman" pitchFamily="18" charset="0"/>
              </a:rPr>
              <a:t>(definite or provisional)</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Axis II </a:t>
            </a:r>
            <a:r>
              <a:rPr lang="en-US" sz="2400" u="sng" smtClean="0">
                <a:latin typeface="Times New Roman" pitchFamily="18" charset="0"/>
                <a:cs typeface="Times New Roman" pitchFamily="18" charset="0"/>
              </a:rPr>
              <a:t>Personality disorder </a:t>
            </a:r>
            <a:r>
              <a:rPr lang="en-US" sz="2400" smtClean="0">
                <a:latin typeface="Times New Roman" pitchFamily="18" charset="0"/>
                <a:cs typeface="Times New Roman" pitchFamily="18" charset="0"/>
              </a:rPr>
              <a:t>and mental retardation</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Axis III Any </a:t>
            </a:r>
            <a:r>
              <a:rPr lang="en-US" sz="2400" u="sng" smtClean="0">
                <a:latin typeface="Times New Roman" pitchFamily="18" charset="0"/>
                <a:cs typeface="Times New Roman" pitchFamily="18" charset="0"/>
              </a:rPr>
              <a:t>physical condition </a:t>
            </a:r>
            <a:r>
              <a:rPr lang="en-US" sz="2400" smtClean="0">
                <a:latin typeface="Times New Roman" pitchFamily="18" charset="0"/>
                <a:cs typeface="Times New Roman" pitchFamily="18" charset="0"/>
              </a:rPr>
              <a:t>whether related or not to the psychiatric disorder</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Axis IV </a:t>
            </a:r>
            <a:r>
              <a:rPr lang="en-US" sz="2400" u="sng" smtClean="0">
                <a:latin typeface="Times New Roman" pitchFamily="18" charset="0"/>
                <a:cs typeface="Times New Roman" pitchFamily="18" charset="0"/>
              </a:rPr>
              <a:t>Psychosocial or environmental </a:t>
            </a:r>
            <a:r>
              <a:rPr lang="en-US" sz="2400" smtClean="0">
                <a:latin typeface="Times New Roman" pitchFamily="18" charset="0"/>
                <a:cs typeface="Times New Roman" pitchFamily="18" charset="0"/>
              </a:rPr>
              <a:t>factors contributing to the disorder</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Axis V Global assessment of functioning scale</a:t>
            </a:r>
          </a:p>
          <a:p>
            <a:pPr algn="l" eaLnBrk="1" hangingPunct="1">
              <a:lnSpc>
                <a:spcPct val="80000"/>
              </a:lnSpc>
              <a:buFont typeface="Wingdings" pitchFamily="2" charset="2"/>
              <a:buNone/>
            </a:pPr>
            <a:endParaRPr lang="en-US" sz="2400" smtClean="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7813"/>
            <a:ext cx="8229600" cy="865187"/>
          </a:xfrm>
        </p:spPr>
        <p:txBody>
          <a:bodyPr/>
          <a:lstStyle/>
          <a:p>
            <a:pPr eaLnBrk="1" hangingPunct="1"/>
            <a:r>
              <a:rPr lang="en-US" sz="2400" b="1" smtClean="0">
                <a:solidFill>
                  <a:schemeClr val="tx1"/>
                </a:solidFill>
                <a:latin typeface="Times New Roman" pitchFamily="18" charset="0"/>
                <a:cs typeface="Times New Roman" pitchFamily="18" charset="0"/>
              </a:rPr>
              <a:t>7-Verbigeration</a:t>
            </a:r>
            <a:endParaRPr lang="ar-JO" sz="2400" smtClean="0">
              <a:solidFill>
                <a:schemeClr val="tx1"/>
              </a:solidFill>
              <a:latin typeface="Times New Roman" pitchFamily="18" charset="0"/>
              <a:cs typeface="Times New Roman" pitchFamily="18" charset="0"/>
            </a:endParaRPr>
          </a:p>
        </p:txBody>
      </p:sp>
      <p:sp>
        <p:nvSpPr>
          <p:cNvPr id="53251" name="Content Placeholder 2"/>
          <p:cNvSpPr>
            <a:spLocks noGrp="1"/>
          </p:cNvSpPr>
          <p:nvPr>
            <p:ph idx="1"/>
          </p:nvPr>
        </p:nvSpPr>
        <p:spPr/>
        <p:txBody>
          <a:bodyPr/>
          <a:lstStyle/>
          <a:p>
            <a:pPr algn="l" eaLnBrk="1" hangingPunct="1">
              <a:buFont typeface="Wingdings" pitchFamily="2" charset="2"/>
              <a:buNone/>
            </a:pPr>
            <a:endParaRPr lang="en-US" smtClean="0">
              <a:latin typeface="Times New Roman" pitchFamily="18" charset="0"/>
              <a:cs typeface="Times New Roman" pitchFamily="18" charset="0"/>
            </a:endParaRPr>
          </a:p>
          <a:p>
            <a:pPr algn="l" eaLnBrk="1" hangingPunct="1">
              <a:buFont typeface="Wingdings" pitchFamily="2" charset="2"/>
              <a:buNone/>
            </a:pPr>
            <a:endParaRPr lang="en-US" smtClean="0">
              <a:latin typeface="Times New Roman" pitchFamily="18" charset="0"/>
              <a:cs typeface="Times New Roman" pitchFamily="18" charset="0"/>
            </a:endParaRPr>
          </a:p>
          <a:p>
            <a:pPr algn="l" eaLnBrk="1" hangingPunct="1">
              <a:buFont typeface="Wingdings" pitchFamily="2" charset="2"/>
              <a:buNone/>
            </a:pPr>
            <a:r>
              <a:rPr lang="en-US" smtClean="0">
                <a:latin typeface="Times New Roman" pitchFamily="18" charset="0"/>
                <a:cs typeface="Times New Roman" pitchFamily="18" charset="0"/>
              </a:rPr>
              <a:t>meaningless repetition of specific words or phrases in a stereotypic way.</a:t>
            </a:r>
          </a:p>
          <a:p>
            <a:pPr algn="l" eaLnBrk="1" hangingPunct="1">
              <a:buFont typeface="Wingdings" pitchFamily="2" charset="2"/>
              <a:buNone/>
            </a:pPr>
            <a:r>
              <a:rPr lang="en-US" smtClean="0">
                <a:latin typeface="Times New Roman" pitchFamily="18" charset="0"/>
                <a:cs typeface="Times New Roman" pitchFamily="18" charset="0"/>
              </a:rPr>
              <a:t>Occurs at the end of </a:t>
            </a:r>
            <a:r>
              <a:rPr lang="en-US" b="1" smtClean="0">
                <a:latin typeface="Times New Roman" pitchFamily="18" charset="0"/>
                <a:cs typeface="Times New Roman" pitchFamily="18" charset="0"/>
              </a:rPr>
              <a:t>Bipolar disorder, organic brain disease, schizophrenia</a:t>
            </a:r>
            <a:endParaRPr lang="ar-JO" b="1" smtClean="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7813"/>
            <a:ext cx="8229600" cy="1436687"/>
          </a:xfrm>
        </p:spPr>
        <p:txBody>
          <a:bodyPr/>
          <a:lstStyle/>
          <a:p>
            <a:pPr eaLnBrk="1" hangingPunct="1"/>
            <a:r>
              <a:rPr lang="en-US" sz="2400" b="1" smtClean="0">
                <a:solidFill>
                  <a:schemeClr val="tx1"/>
                </a:solidFill>
                <a:latin typeface="Times New Roman" pitchFamily="18" charset="0"/>
                <a:cs typeface="Times New Roman" pitchFamily="18" charset="0"/>
              </a:rPr>
              <a:t>8-Echolalia</a:t>
            </a:r>
            <a:r>
              <a:rPr lang="en-US" u="sng" smtClean="0">
                <a:solidFill>
                  <a:srgbClr val="FF0000"/>
                </a:solidFill>
              </a:rPr>
              <a:t/>
            </a:r>
            <a:br>
              <a:rPr lang="en-US" u="sng" smtClean="0">
                <a:solidFill>
                  <a:srgbClr val="FF0000"/>
                </a:solidFill>
              </a:rPr>
            </a:br>
            <a:endParaRPr lang="ar-JO" smtClean="0"/>
          </a:p>
        </p:txBody>
      </p:sp>
      <p:sp>
        <p:nvSpPr>
          <p:cNvPr id="54275" name="Content Placeholder 2"/>
          <p:cNvSpPr>
            <a:spLocks noGrp="1"/>
          </p:cNvSpPr>
          <p:nvPr>
            <p:ph idx="1"/>
          </p:nvPr>
        </p:nvSpPr>
        <p:spPr/>
        <p:txBody>
          <a:bodyPr/>
          <a:lstStyle/>
          <a:p>
            <a:pPr algn="l" eaLnBrk="1" hangingPunct="1">
              <a:buFont typeface="Wingdings" pitchFamily="2" charset="2"/>
              <a:buNone/>
            </a:pPr>
            <a:endParaRPr lang="ar-JO" sz="2400" smtClean="0">
              <a:solidFill>
                <a:srgbClr val="000000"/>
              </a:solidFill>
              <a:latin typeface="Times New Roman" pitchFamily="18" charset="0"/>
              <a:cs typeface="Times New Roman" pitchFamily="18" charset="0"/>
            </a:endParaRPr>
          </a:p>
          <a:p>
            <a:pPr algn="l" eaLnBrk="1" hangingPunct="1">
              <a:buFont typeface="Wingdings" pitchFamily="2" charset="2"/>
              <a:buNone/>
            </a:pPr>
            <a:endParaRPr lang="ar-JO" sz="2400" smtClean="0">
              <a:solidFill>
                <a:srgbClr val="000000"/>
              </a:solidFill>
              <a:latin typeface="Times New Roman" pitchFamily="18" charset="0"/>
              <a:cs typeface="Times New Roman" pitchFamily="18" charset="0"/>
            </a:endParaRPr>
          </a:p>
          <a:p>
            <a:pPr algn="l" eaLnBrk="1" hangingPunct="1">
              <a:buFont typeface="Wingdings" pitchFamily="2" charset="2"/>
              <a:buNone/>
            </a:pPr>
            <a:r>
              <a:rPr lang="en-GB" sz="2400" smtClean="0">
                <a:solidFill>
                  <a:srgbClr val="000000"/>
                </a:solidFill>
                <a:latin typeface="Times New Roman" pitchFamily="18" charset="0"/>
                <a:cs typeface="Times New Roman" pitchFamily="18" charset="0"/>
              </a:rPr>
              <a:t>Psychopathological repeating of words or phrases of one person by another; tends to be repetitive and persistent. Seen in certain kinds of </a:t>
            </a:r>
            <a:r>
              <a:rPr lang="en-GB" sz="2400" b="1" smtClean="0">
                <a:solidFill>
                  <a:srgbClr val="000000"/>
                </a:solidFill>
                <a:latin typeface="Times New Roman" pitchFamily="18" charset="0"/>
                <a:cs typeface="Times New Roman" pitchFamily="18" charset="0"/>
              </a:rPr>
              <a:t>schizophrenia</a:t>
            </a:r>
            <a:r>
              <a:rPr lang="en-GB" sz="2400" smtClean="0">
                <a:solidFill>
                  <a:srgbClr val="000000"/>
                </a:solidFill>
                <a:latin typeface="Times New Roman" pitchFamily="18" charset="0"/>
                <a:cs typeface="Times New Roman" pitchFamily="18" charset="0"/>
              </a:rPr>
              <a:t>, particularly the </a:t>
            </a:r>
            <a:r>
              <a:rPr lang="en-GB" sz="2400" b="1" smtClean="0">
                <a:solidFill>
                  <a:srgbClr val="000000"/>
                </a:solidFill>
                <a:latin typeface="Times New Roman" pitchFamily="18" charset="0"/>
                <a:cs typeface="Times New Roman" pitchFamily="18" charset="0"/>
              </a:rPr>
              <a:t>catatonic</a:t>
            </a:r>
            <a:r>
              <a:rPr lang="en-GB" sz="2400" smtClean="0">
                <a:solidFill>
                  <a:srgbClr val="000000"/>
                </a:solidFill>
                <a:latin typeface="Times New Roman" pitchFamily="18" charset="0"/>
                <a:cs typeface="Times New Roman" pitchFamily="18" charset="0"/>
              </a:rPr>
              <a:t> types.</a:t>
            </a:r>
          </a:p>
          <a:p>
            <a:pPr eaLnBrk="1" hangingPunct="1"/>
            <a:endParaRPr lang="ar-JO"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7813"/>
            <a:ext cx="8229600" cy="865187"/>
          </a:xfrm>
        </p:spPr>
        <p:txBody>
          <a:bodyPr/>
          <a:lstStyle/>
          <a:p>
            <a:pPr eaLnBrk="1" hangingPunct="1"/>
            <a:r>
              <a:rPr lang="en-US" sz="2400" b="1" smtClean="0">
                <a:solidFill>
                  <a:schemeClr val="tx1"/>
                </a:solidFill>
                <a:latin typeface="Times New Roman" pitchFamily="18" charset="0"/>
                <a:cs typeface="Times New Roman" pitchFamily="18" charset="0"/>
              </a:rPr>
              <a:t>9-Concrete thinking</a:t>
            </a:r>
            <a:endParaRPr lang="ar-JO" sz="2400" smtClean="0">
              <a:solidFill>
                <a:schemeClr val="tx1"/>
              </a:solidFill>
              <a:latin typeface="Times New Roman" pitchFamily="18" charset="0"/>
              <a:cs typeface="Times New Roman" pitchFamily="18" charset="0"/>
            </a:endParaRPr>
          </a:p>
        </p:txBody>
      </p:sp>
      <p:sp>
        <p:nvSpPr>
          <p:cNvPr id="55299" name="Content Placeholder 2"/>
          <p:cNvSpPr>
            <a:spLocks noGrp="1"/>
          </p:cNvSpPr>
          <p:nvPr>
            <p:ph idx="1"/>
          </p:nvPr>
        </p:nvSpPr>
        <p:spPr/>
        <p:txBody>
          <a:bodyPr/>
          <a:lstStyle/>
          <a:p>
            <a:pPr algn="l" eaLnBrk="1" hangingPunct="1">
              <a:buFont typeface="Wingdings" pitchFamily="2" charset="2"/>
              <a:buNone/>
            </a:pPr>
            <a:endParaRPr lang="en-GB" sz="2400" smtClean="0">
              <a:solidFill>
                <a:srgbClr val="000000"/>
              </a:solidFill>
              <a:latin typeface="Times New Roman" pitchFamily="18" charset="0"/>
              <a:cs typeface="Times New Roman" pitchFamily="18" charset="0"/>
            </a:endParaRPr>
          </a:p>
          <a:p>
            <a:pPr algn="l" eaLnBrk="1" hangingPunct="1">
              <a:buFont typeface="Wingdings" pitchFamily="2" charset="2"/>
              <a:buNone/>
            </a:pPr>
            <a:r>
              <a:rPr lang="en-GB" sz="2400" smtClean="0">
                <a:solidFill>
                  <a:srgbClr val="000000"/>
                </a:solidFill>
                <a:latin typeface="Times New Roman" pitchFamily="18" charset="0"/>
                <a:cs typeface="Times New Roman" pitchFamily="18" charset="0"/>
              </a:rPr>
              <a:t>Thinking characterized by actual things, events, and immediate experience, rather than by abstractions; seen in young children, in those who have lost or never developed the ability to generalize (as in certain </a:t>
            </a:r>
            <a:r>
              <a:rPr lang="en-GB" sz="2400" b="1" smtClean="0">
                <a:solidFill>
                  <a:srgbClr val="000000"/>
                </a:solidFill>
                <a:latin typeface="Times New Roman" pitchFamily="18" charset="0"/>
                <a:cs typeface="Times New Roman" pitchFamily="18" charset="0"/>
              </a:rPr>
              <a:t>cognitive mental disorders</a:t>
            </a:r>
            <a:r>
              <a:rPr lang="en-GB" sz="2400" smtClean="0">
                <a:solidFill>
                  <a:srgbClr val="000000"/>
                </a:solidFill>
                <a:latin typeface="Times New Roman" pitchFamily="18" charset="0"/>
                <a:cs typeface="Times New Roman" pitchFamily="18" charset="0"/>
              </a:rPr>
              <a:t>), and in </a:t>
            </a:r>
            <a:r>
              <a:rPr lang="en-GB" sz="2400" b="1" smtClean="0">
                <a:solidFill>
                  <a:srgbClr val="000000"/>
                </a:solidFill>
                <a:latin typeface="Times New Roman" pitchFamily="18" charset="0"/>
                <a:cs typeface="Times New Roman" pitchFamily="18" charset="0"/>
              </a:rPr>
              <a:t>schizophrenic</a:t>
            </a:r>
            <a:r>
              <a:rPr lang="en-GB" sz="2400" smtClean="0">
                <a:solidFill>
                  <a:srgbClr val="000000"/>
                </a:solidFill>
                <a:latin typeface="Times New Roman" pitchFamily="18" charset="0"/>
                <a:cs typeface="Times New Roman" pitchFamily="18" charset="0"/>
              </a:rPr>
              <a:t> persons.</a:t>
            </a:r>
          </a:p>
          <a:p>
            <a:pPr algn="l" eaLnBrk="1" hangingPunct="1">
              <a:buFont typeface="Wingdings" pitchFamily="2" charset="2"/>
              <a:buNone/>
            </a:pPr>
            <a:r>
              <a:rPr lang="en-US" sz="2400" smtClean="0">
                <a:latin typeface="Times New Roman" pitchFamily="18" charset="0"/>
                <a:cs typeface="Times New Roman" pitchFamily="18" charset="0"/>
              </a:rPr>
              <a:t>Literal understanding, without understanding of meaning ( one dimensional thought.</a:t>
            </a:r>
          </a:p>
          <a:p>
            <a:pPr algn="l" eaLnBrk="1" hangingPunct="1">
              <a:buFont typeface="Wingdings" pitchFamily="2" charset="2"/>
              <a:buNone/>
            </a:pPr>
            <a:r>
              <a:rPr lang="en-US" sz="2400" smtClean="0">
                <a:latin typeface="Times New Roman" pitchFamily="18" charset="0"/>
                <a:cs typeface="Times New Roman" pitchFamily="18" charset="0"/>
              </a:rPr>
              <a:t>it may develop secondary to </a:t>
            </a:r>
            <a:r>
              <a:rPr lang="en-US" sz="2400" b="1" smtClean="0">
                <a:latin typeface="Times New Roman" pitchFamily="18" charset="0"/>
                <a:cs typeface="Times New Roman" pitchFamily="18" charset="0"/>
              </a:rPr>
              <a:t>organic brain disease</a:t>
            </a:r>
            <a:r>
              <a:rPr lang="en-US" sz="2400" smtClean="0">
                <a:latin typeface="Times New Roman" pitchFamily="18" charset="0"/>
                <a:cs typeface="Times New Roman" pitchFamily="18" charset="0"/>
              </a:rPr>
              <a:t>.</a:t>
            </a:r>
            <a:endParaRPr lang="ar-JO" sz="2400" smtClean="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7813"/>
            <a:ext cx="8229600" cy="865187"/>
          </a:xfrm>
        </p:spPr>
        <p:txBody>
          <a:bodyPr/>
          <a:lstStyle/>
          <a:p>
            <a:pPr eaLnBrk="1" hangingPunct="1"/>
            <a:r>
              <a:rPr lang="en-US" sz="2400" b="1" smtClean="0">
                <a:solidFill>
                  <a:schemeClr val="tx1"/>
                </a:solidFill>
                <a:latin typeface="Times New Roman" pitchFamily="18" charset="0"/>
                <a:cs typeface="Times New Roman" pitchFamily="18" charset="0"/>
              </a:rPr>
              <a:t>10-Loss of Goal</a:t>
            </a:r>
            <a:endParaRPr lang="ar-JO" sz="2400" smtClean="0">
              <a:solidFill>
                <a:schemeClr val="tx1"/>
              </a:solidFill>
              <a:latin typeface="Times New Roman" pitchFamily="18" charset="0"/>
              <a:cs typeface="Times New Roman" pitchFamily="18" charset="0"/>
            </a:endParaRPr>
          </a:p>
        </p:txBody>
      </p:sp>
      <p:sp>
        <p:nvSpPr>
          <p:cNvPr id="56323" name="Content Placeholder 2"/>
          <p:cNvSpPr>
            <a:spLocks noGrp="1"/>
          </p:cNvSpPr>
          <p:nvPr>
            <p:ph idx="1"/>
          </p:nvPr>
        </p:nvSpPr>
        <p:spPr/>
        <p:txBody>
          <a:bodyPr/>
          <a:lstStyle/>
          <a:p>
            <a:pPr algn="l" eaLnBrk="1" hangingPunct="1">
              <a:buFont typeface="Wingdings" pitchFamily="2" charset="2"/>
              <a:buNone/>
            </a:pPr>
            <a:endParaRPr lang="en-US" smtClean="0"/>
          </a:p>
          <a:p>
            <a:pPr algn="l" eaLnBrk="1" hangingPunct="1">
              <a:buFont typeface="Wingdings" pitchFamily="2" charset="2"/>
              <a:buNone/>
            </a:pPr>
            <a:endParaRPr lang="en-US" smtClean="0"/>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failure to follow a chain of thought to its natural conclusion</a:t>
            </a:r>
            <a:endParaRPr lang="ar-JO" sz="2400" smtClean="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7813"/>
            <a:ext cx="8229600" cy="793750"/>
          </a:xfrm>
        </p:spPr>
        <p:txBody>
          <a:bodyPr/>
          <a:lstStyle/>
          <a:p>
            <a:pPr eaLnBrk="1" hangingPunct="1"/>
            <a:r>
              <a:rPr lang="en-US" sz="2400" b="1" smtClean="0">
                <a:solidFill>
                  <a:schemeClr val="tx1"/>
                </a:solidFill>
                <a:latin typeface="Times New Roman" pitchFamily="18" charset="0"/>
                <a:cs typeface="Times New Roman" pitchFamily="18" charset="0"/>
              </a:rPr>
              <a:t>3- Disorders of the content of thought </a:t>
            </a:r>
            <a:endParaRPr lang="ar-JO" sz="2400" smtClean="0">
              <a:solidFill>
                <a:schemeClr val="tx1"/>
              </a:solidFill>
              <a:latin typeface="Times New Roman" pitchFamily="18" charset="0"/>
              <a:cs typeface="Times New Roman" pitchFamily="18" charset="0"/>
            </a:endParaRPr>
          </a:p>
        </p:txBody>
      </p:sp>
      <p:sp>
        <p:nvSpPr>
          <p:cNvPr id="57347" name="Content Placeholder 2"/>
          <p:cNvSpPr>
            <a:spLocks noGrp="1"/>
          </p:cNvSpPr>
          <p:nvPr>
            <p:ph idx="1"/>
          </p:nvPr>
        </p:nvSpPr>
        <p:spPr>
          <a:xfrm>
            <a:off x="457200" y="1600200"/>
            <a:ext cx="4114800" cy="4530725"/>
          </a:xfrm>
        </p:spPr>
        <p:txBody>
          <a:bodyPr/>
          <a:lstStyle/>
          <a:p>
            <a:pPr algn="l" eaLnBrk="1" hangingPunct="1">
              <a:buFont typeface="Wingdings" pitchFamily="2" charset="2"/>
              <a:buNone/>
            </a:pPr>
            <a:r>
              <a:rPr lang="en-US" sz="2400" b="1" u="sng" smtClean="0">
                <a:latin typeface="Times New Roman" pitchFamily="18" charset="0"/>
                <a:cs typeface="Times New Roman" pitchFamily="18" charset="0"/>
              </a:rPr>
              <a:t>1-Delusion:</a:t>
            </a:r>
          </a:p>
          <a:p>
            <a:pPr algn="l" eaLnBrk="1" hangingPunct="1">
              <a:buFont typeface="Wingdings" pitchFamily="2" charset="2"/>
              <a:buNone/>
            </a:pPr>
            <a:endParaRPr lang="en-US" sz="2400" smtClean="0">
              <a:latin typeface="Times New Roman" pitchFamily="18" charset="0"/>
              <a:cs typeface="Times New Roman" pitchFamily="18" charset="0"/>
            </a:endParaRPr>
          </a:p>
          <a:p>
            <a:pPr eaLnBrk="1" hangingPunct="1"/>
            <a:endParaRPr lang="ar-JO" smtClean="0"/>
          </a:p>
        </p:txBody>
      </p:sp>
      <p:pic>
        <p:nvPicPr>
          <p:cNvPr id="57348" name="Picture 2" descr="C:\Users\Najib\Desktop\Capragas-dell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28813"/>
            <a:ext cx="484822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p:txBody>
          <a:bodyPr/>
          <a:lstStyle/>
          <a:p>
            <a:pPr algn="l" eaLnBrk="1" hangingPunct="1">
              <a:buFont typeface="Wingdings" pitchFamily="2" charset="2"/>
              <a:buNone/>
            </a:pPr>
            <a:r>
              <a:rPr lang="en-US" sz="2400" smtClean="0">
                <a:latin typeface="Times New Roman" pitchFamily="18" charset="0"/>
                <a:cs typeface="Times New Roman" pitchFamily="18" charset="0"/>
              </a:rPr>
              <a:t>Is a false unshakable belief, held firmly on inadequate grounds , not consistent with patients intelligence ,religious ,and cultural background ,can not be corrected by reasoning to the contrary.</a:t>
            </a:r>
            <a:endParaRPr lang="ar-JO" sz="2400" smtClean="0">
              <a:latin typeface="Times New Roman" pitchFamily="18" charset="0"/>
              <a:cs typeface="Times New Roman" pitchFamily="18" charset="0"/>
            </a:endParaRPr>
          </a:p>
          <a:p>
            <a:pPr algn="l" eaLnBrk="1" hangingPunct="1">
              <a:buFont typeface="Wingdings" pitchFamily="2" charset="2"/>
              <a:buNone/>
            </a:pPr>
            <a:endParaRPr lang="ar-JO" sz="2400" smtClean="0">
              <a:solidFill>
                <a:srgbClr val="000000"/>
              </a:solidFill>
              <a:latin typeface="Times New Roman" pitchFamily="18" charset="0"/>
              <a:cs typeface="Times New Roman" pitchFamily="18" charset="0"/>
            </a:endParaRPr>
          </a:p>
          <a:p>
            <a:pPr algn="l" eaLnBrk="1" hangingPunct="1">
              <a:buFont typeface="Wingdings" pitchFamily="2" charset="2"/>
              <a:buNone/>
            </a:pPr>
            <a:r>
              <a:rPr lang="en-GB" sz="2400" smtClean="0">
                <a:solidFill>
                  <a:srgbClr val="000000"/>
                </a:solidFill>
                <a:latin typeface="Times New Roman" pitchFamily="18" charset="0"/>
                <a:cs typeface="Times New Roman" pitchFamily="18" charset="0"/>
              </a:rPr>
              <a:t>False belief, based on incorrect inference about external reality, that is firmly held despite objective and obvious contradictory proof or evidence and despite the fact that other members of the culture do not share the belief.</a:t>
            </a:r>
            <a:endParaRPr lang="ar-JO" sz="2400" smtClean="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z="2400" b="1" smtClean="0">
                <a:solidFill>
                  <a:schemeClr val="tx1"/>
                </a:solidFill>
                <a:latin typeface="Times New Roman" pitchFamily="18" charset="0"/>
                <a:cs typeface="Times New Roman" pitchFamily="18" charset="0"/>
              </a:rPr>
              <a:t>DESCRIPTION OF DELUSIONS</a:t>
            </a:r>
            <a:r>
              <a:rPr lang="en-US" sz="2400" b="1" smtClean="0">
                <a:solidFill>
                  <a:schemeClr val="tx1"/>
                </a:solidFill>
              </a:rPr>
              <a:t/>
            </a:r>
            <a:br>
              <a:rPr lang="en-US" sz="2400" b="1" smtClean="0">
                <a:solidFill>
                  <a:schemeClr val="tx1"/>
                </a:solidFill>
              </a:rPr>
            </a:br>
            <a:endParaRPr lang="ar-JO" sz="2400" b="1" smtClean="0">
              <a:solidFill>
                <a:schemeClr val="tx1"/>
              </a:solidFill>
            </a:endParaRPr>
          </a:p>
        </p:txBody>
      </p:sp>
      <p:sp>
        <p:nvSpPr>
          <p:cNvPr id="59395" name="Content Placeholder 2"/>
          <p:cNvSpPr>
            <a:spLocks noGrp="1"/>
          </p:cNvSpPr>
          <p:nvPr>
            <p:ph idx="1"/>
          </p:nvPr>
        </p:nvSpPr>
        <p:spPr/>
        <p:txBody>
          <a:bodyPr/>
          <a:lstStyle/>
          <a:p>
            <a:pPr algn="l" eaLnBrk="1" hangingPunct="1">
              <a:lnSpc>
                <a:spcPct val="80000"/>
              </a:lnSpc>
              <a:buFontTx/>
              <a:buNone/>
            </a:pPr>
            <a:r>
              <a:rPr lang="en-US" sz="2400" b="1" smtClean="0">
                <a:latin typeface="Times New Roman" pitchFamily="18" charset="0"/>
                <a:cs typeface="Times New Roman" pitchFamily="18" charset="0"/>
              </a:rPr>
              <a:t>According to fixity: </a:t>
            </a:r>
            <a:r>
              <a:rPr lang="en-US" sz="2400" smtClean="0">
                <a:latin typeface="Times New Roman" pitchFamily="18" charset="0"/>
                <a:cs typeface="Times New Roman" pitchFamily="18" charset="0"/>
              </a:rPr>
              <a:t>Complete and partial</a:t>
            </a:r>
          </a:p>
          <a:p>
            <a:pPr algn="l" eaLnBrk="1" hangingPunct="1">
              <a:lnSpc>
                <a:spcPct val="80000"/>
              </a:lnSpc>
              <a:buFontTx/>
              <a:buNone/>
            </a:pPr>
            <a:r>
              <a:rPr lang="en-US" sz="2400" b="1" smtClean="0">
                <a:latin typeface="Times New Roman" pitchFamily="18" charset="0"/>
                <a:cs typeface="Times New Roman" pitchFamily="18" charset="0"/>
              </a:rPr>
              <a:t>According to onset: </a:t>
            </a:r>
            <a:r>
              <a:rPr lang="en-US" sz="2400" smtClean="0">
                <a:latin typeface="Times New Roman" pitchFamily="18" charset="0"/>
                <a:cs typeface="Times New Roman" pitchFamily="18" charset="0"/>
              </a:rPr>
              <a:t>Primary and secondary</a:t>
            </a:r>
          </a:p>
          <a:p>
            <a:pPr algn="l" eaLnBrk="1" hangingPunct="1">
              <a:lnSpc>
                <a:spcPct val="80000"/>
              </a:lnSpc>
              <a:buFontTx/>
              <a:buNone/>
            </a:pPr>
            <a:r>
              <a:rPr lang="en-US" sz="2400" b="1" smtClean="0">
                <a:latin typeface="Times New Roman" pitchFamily="18" charset="0"/>
                <a:cs typeface="Times New Roman" pitchFamily="18" charset="0"/>
              </a:rPr>
              <a:t>According to delusional experience: </a:t>
            </a:r>
            <a:r>
              <a:rPr lang="en-US" sz="2400" smtClean="0">
                <a:latin typeface="Times New Roman" pitchFamily="18" charset="0"/>
                <a:cs typeface="Times New Roman" pitchFamily="18" charset="0"/>
              </a:rPr>
              <a:t>Delusional mood, Delusional perception, Delusional memory</a:t>
            </a:r>
          </a:p>
          <a:p>
            <a:pPr algn="l" eaLnBrk="1" hangingPunct="1">
              <a:lnSpc>
                <a:spcPct val="80000"/>
              </a:lnSpc>
              <a:buFontTx/>
              <a:buNone/>
            </a:pPr>
            <a:r>
              <a:rPr lang="en-US" sz="2400" b="1" smtClean="0">
                <a:latin typeface="Times New Roman" pitchFamily="18" charset="0"/>
                <a:cs typeface="Times New Roman" pitchFamily="18" charset="0"/>
              </a:rPr>
              <a:t>According to themes</a:t>
            </a:r>
            <a:r>
              <a:rPr lang="en-US" sz="2400" smtClean="0">
                <a:latin typeface="Times New Roman" pitchFamily="18" charset="0"/>
                <a:cs typeface="Times New Roman" pitchFamily="18" charset="0"/>
              </a:rPr>
              <a:t>: Persecutory (paranoid), Delusion of reference, Grandiose, Guilt, Nihilistic, Hypochondriacal, Religious, Jealous, Control</a:t>
            </a:r>
            <a:r>
              <a:rPr lang="en-US" sz="2400" b="1" smtClean="0">
                <a:latin typeface="Times New Roman" pitchFamily="18" charset="0"/>
                <a:cs typeface="Times New Roman" pitchFamily="18" charset="0"/>
              </a:rPr>
              <a:t> 	</a:t>
            </a:r>
          </a:p>
          <a:p>
            <a:pPr algn="l" eaLnBrk="1" hangingPunct="1">
              <a:lnSpc>
                <a:spcPct val="80000"/>
              </a:lnSpc>
              <a:buFontTx/>
              <a:buNone/>
            </a:pPr>
            <a:r>
              <a:rPr lang="en-US" sz="2400" b="1" smtClean="0">
                <a:latin typeface="Times New Roman" pitchFamily="18" charset="0"/>
                <a:cs typeface="Times New Roman" pitchFamily="18" charset="0"/>
              </a:rPr>
              <a:t>Delusion concerning possession of thoughts :</a:t>
            </a:r>
          </a:p>
          <a:p>
            <a:pPr algn="l" eaLnBrk="1" hangingPunct="1">
              <a:lnSpc>
                <a:spcPct val="80000"/>
              </a:lnSpc>
              <a:buFontTx/>
              <a:buNone/>
            </a:pPr>
            <a:r>
              <a:rPr lang="en-US" sz="2400" smtClean="0">
                <a:latin typeface="Times New Roman" pitchFamily="18" charset="0"/>
                <a:cs typeface="Times New Roman" pitchFamily="18" charset="0"/>
              </a:rPr>
              <a:t>Thought insertion , thought withdrawal and thought broad casting</a:t>
            </a:r>
          </a:p>
          <a:p>
            <a:pPr algn="l" eaLnBrk="1" hangingPunct="1">
              <a:lnSpc>
                <a:spcPct val="80000"/>
              </a:lnSpc>
              <a:buFontTx/>
              <a:buNone/>
            </a:pPr>
            <a:r>
              <a:rPr lang="en-US" sz="2400" smtClean="0">
                <a:latin typeface="Times New Roman" pitchFamily="18" charset="0"/>
                <a:cs typeface="Times New Roman" pitchFamily="18" charset="0"/>
              </a:rPr>
              <a:t>Shared delusion</a:t>
            </a:r>
            <a:endParaRPr lang="ar-JO" sz="2400" smtClean="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7813"/>
            <a:ext cx="8229600" cy="1508125"/>
          </a:xfrm>
        </p:spPr>
        <p:txBody>
          <a:bodyPr/>
          <a:lstStyle/>
          <a:p>
            <a:pPr eaLnBrk="1" hangingPunct="1"/>
            <a:r>
              <a:rPr lang="en-US" b="1" smtClean="0">
                <a:solidFill>
                  <a:srgbClr val="7030A0"/>
                </a:solidFill>
              </a:rPr>
              <a:t/>
            </a:r>
            <a:br>
              <a:rPr lang="en-US" b="1" smtClean="0">
                <a:solidFill>
                  <a:srgbClr val="7030A0"/>
                </a:solidFill>
              </a:rPr>
            </a:br>
            <a:endParaRPr lang="ar-JO" smtClean="0"/>
          </a:p>
        </p:txBody>
      </p:sp>
      <p:sp>
        <p:nvSpPr>
          <p:cNvPr id="60419" name="Content Placeholder 2"/>
          <p:cNvSpPr>
            <a:spLocks noGrp="1"/>
          </p:cNvSpPr>
          <p:nvPr>
            <p:ph idx="1"/>
          </p:nvPr>
        </p:nvSpPr>
        <p:spPr/>
        <p:txBody>
          <a:bodyPr/>
          <a:lstStyle/>
          <a:p>
            <a:pPr algn="l" eaLnBrk="1" hangingPunct="1">
              <a:buFont typeface="Wingdings" pitchFamily="2" charset="2"/>
              <a:buNone/>
            </a:pPr>
            <a:r>
              <a:rPr lang="en-US" sz="2400" b="1" smtClean="0">
                <a:latin typeface="Times New Roman" pitchFamily="18" charset="0"/>
                <a:cs typeface="Times New Roman" pitchFamily="18" charset="0"/>
              </a:rPr>
              <a:t>Primary delusions </a:t>
            </a:r>
            <a:r>
              <a:rPr lang="en-US" sz="2400" smtClean="0">
                <a:latin typeface="Times New Roman" pitchFamily="18" charset="0"/>
                <a:cs typeface="Times New Roman" pitchFamily="18" charset="0"/>
              </a:rPr>
              <a:t>are the direct result of psychopathology, like in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 </a:t>
            </a:r>
            <a:r>
              <a:rPr lang="en-US" sz="2400" b="1" smtClean="0">
                <a:latin typeface="Times New Roman" pitchFamily="18" charset="0"/>
                <a:cs typeface="Times New Roman" pitchFamily="18" charset="0"/>
              </a:rPr>
              <a:t>certain organic states</a:t>
            </a: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psychotic illnesses</a:t>
            </a:r>
          </a:p>
          <a:p>
            <a:pPr algn="l" eaLnBrk="1" hangingPunct="1">
              <a:buFont typeface="Wingdings" pitchFamily="2" charset="2"/>
              <a:buNone/>
            </a:pPr>
            <a:r>
              <a:rPr lang="en-US" sz="2400" b="1" smtClean="0">
                <a:latin typeface="Times New Roman" pitchFamily="18" charset="0"/>
                <a:cs typeface="Times New Roman" pitchFamily="18" charset="0"/>
              </a:rPr>
              <a:t>Secondary delusions </a:t>
            </a:r>
            <a:r>
              <a:rPr lang="en-US" sz="2400" smtClean="0">
                <a:latin typeface="Times New Roman" pitchFamily="18" charset="0"/>
                <a:cs typeface="Times New Roman" pitchFamily="18" charset="0"/>
              </a:rPr>
              <a:t>can be understood as having arisen in response to other primary psychiatric conditions (e.g. a patient with severely depressed mood developing delusions of poverty or a patient with progressive memory impairment developing a delusion that people are entering his house and stealing or moving items).</a:t>
            </a:r>
          </a:p>
          <a:p>
            <a:pPr algn="l" eaLnBrk="1" hangingPunct="1">
              <a:buFont typeface="Wingdings" pitchFamily="2" charset="2"/>
              <a:buNone/>
            </a:pPr>
            <a:r>
              <a:rPr lang="en-US" sz="2400" smtClean="0">
                <a:latin typeface="Times New Roman" pitchFamily="18" charset="0"/>
                <a:cs typeface="Times New Roman" pitchFamily="18" charset="0"/>
              </a:rPr>
              <a:t> Primary delusions can be subdivided by the method by which they are perceived as having arisen or into broad classes based on their content.</a:t>
            </a:r>
          </a:p>
          <a:p>
            <a:pPr eaLnBrk="1" hangingPunct="1"/>
            <a:endParaRPr lang="ar-JO"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7813"/>
            <a:ext cx="8229600" cy="865187"/>
          </a:xfrm>
        </p:spPr>
        <p:txBody>
          <a:bodyPr/>
          <a:lstStyle/>
          <a:p>
            <a:pPr eaLnBrk="1" hangingPunct="1"/>
            <a:r>
              <a:rPr lang="en-US" sz="2400" b="1" smtClean="0">
                <a:solidFill>
                  <a:schemeClr val="tx1"/>
                </a:solidFill>
                <a:latin typeface="Times New Roman" pitchFamily="18" charset="0"/>
                <a:cs typeface="Times New Roman" pitchFamily="18" charset="0"/>
              </a:rPr>
              <a:t>According to contents we divide delusions to:</a:t>
            </a:r>
            <a:endParaRPr lang="ar-JO" sz="2400" b="1" smtClean="0">
              <a:solidFill>
                <a:schemeClr val="tx1"/>
              </a:solidFill>
              <a:latin typeface="Times New Roman" pitchFamily="18" charset="0"/>
              <a:cs typeface="Times New Roman" pitchFamily="18" charset="0"/>
            </a:endParaRPr>
          </a:p>
        </p:txBody>
      </p:sp>
      <p:sp>
        <p:nvSpPr>
          <p:cNvPr id="61443" name="Content Placeholder 2"/>
          <p:cNvSpPr>
            <a:spLocks noGrp="1"/>
          </p:cNvSpPr>
          <p:nvPr>
            <p:ph idx="1"/>
          </p:nvPr>
        </p:nvSpPr>
        <p:spPr/>
        <p:txBody>
          <a:bodyPr/>
          <a:lstStyle/>
          <a:p>
            <a:pPr algn="l" eaLnBrk="1" hangingPunct="1">
              <a:buFont typeface="Wingdings" pitchFamily="2" charset="2"/>
              <a:buNone/>
            </a:pPr>
            <a:r>
              <a:rPr lang="en-US" sz="2400" b="1" smtClean="0">
                <a:latin typeface="Times New Roman" pitchFamily="18" charset="0"/>
                <a:cs typeface="Times New Roman" pitchFamily="18" charset="0"/>
              </a:rPr>
              <a:t>1- paranoid (persecutory) </a:t>
            </a:r>
          </a:p>
          <a:p>
            <a:pPr algn="l" eaLnBrk="1" hangingPunct="1">
              <a:buFont typeface="Wingdings" pitchFamily="2" charset="2"/>
              <a:buNone/>
            </a:pPr>
            <a:r>
              <a:rPr lang="en-US" sz="2400" smtClean="0">
                <a:latin typeface="Times New Roman" pitchFamily="18" charset="0"/>
                <a:cs typeface="Times New Roman" pitchFamily="18" charset="0"/>
              </a:rPr>
              <a:t>A persons false belief that he or she is being persecuted or cheated. Seen in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severe affective disorder</a:t>
            </a:r>
            <a:r>
              <a:rPr lang="en-US" sz="2400" smtClean="0">
                <a:latin typeface="Times New Roman" pitchFamily="18" charset="0"/>
                <a:cs typeface="Times New Roman" pitchFamily="18" charset="0"/>
              </a:rPr>
              <a:t>, and </a:t>
            </a:r>
            <a:r>
              <a:rPr lang="en-US" sz="2400" b="1" smtClean="0">
                <a:latin typeface="Times New Roman" pitchFamily="18" charset="0"/>
                <a:cs typeface="Times New Roman" pitchFamily="18" charset="0"/>
              </a:rPr>
              <a:t>organic brain disorders</a:t>
            </a:r>
          </a:p>
          <a:p>
            <a:pPr algn="l" eaLnBrk="1" hangingPunct="1">
              <a:buFont typeface="Wingdings" pitchFamily="2" charset="2"/>
              <a:buNone/>
            </a:pPr>
            <a:r>
              <a:rPr lang="en-GB" sz="2400" smtClean="0">
                <a:latin typeface="Times New Roman" pitchFamily="18" charset="0"/>
                <a:cs typeface="Times New Roman" pitchFamily="18" charset="0"/>
              </a:rPr>
              <a:t>often found in litigious patients who have a pathological tendency to take legal action because of imagined mistreatment. </a:t>
            </a:r>
            <a:endParaRPr lang="ar-JO" sz="2400" smtClean="0">
              <a:latin typeface="Times New Roman" pitchFamily="18" charset="0"/>
              <a:cs typeface="Times New Roman" pitchFamily="18" charset="0"/>
            </a:endParaRPr>
          </a:p>
          <a:p>
            <a:pPr algn="l" eaLnBrk="1" hangingPunct="1">
              <a:buFont typeface="Wingdings" pitchFamily="2" charset="2"/>
              <a:buNone/>
            </a:pPr>
            <a:r>
              <a:rPr lang="en-GB" sz="2400" smtClean="0">
                <a:latin typeface="Times New Roman" pitchFamily="18" charset="0"/>
                <a:cs typeface="Times New Roman" pitchFamily="18" charset="0"/>
              </a:rPr>
              <a:t>Most common delusion.</a:t>
            </a:r>
            <a:endParaRPr lang="ar-JO" sz="2400" smtClean="0">
              <a:latin typeface="Times New Roman" pitchFamily="18" charset="0"/>
              <a:cs typeface="Times New Roman" pitchFamily="18" charset="0"/>
            </a:endParaRPr>
          </a:p>
          <a:p>
            <a:pPr algn="l" eaLnBrk="1" hangingPunct="1">
              <a:buFont typeface="Wingdings" pitchFamily="2" charset="2"/>
              <a:buNone/>
            </a:pPr>
            <a:endParaRPr lang="ar-JO" sz="2400" smtClean="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77813"/>
            <a:ext cx="8229600" cy="865187"/>
          </a:xfrm>
        </p:spPr>
        <p:txBody>
          <a:bodyPr/>
          <a:lstStyle/>
          <a:p>
            <a:pPr eaLnBrk="1" hangingPunct="1"/>
            <a:r>
              <a:rPr lang="en-US" sz="2400" b="1" smtClean="0">
                <a:solidFill>
                  <a:schemeClr val="tx1"/>
                </a:solidFill>
                <a:latin typeface="Times New Roman" pitchFamily="18" charset="0"/>
                <a:cs typeface="Times New Roman" pitchFamily="18" charset="0"/>
              </a:rPr>
              <a:t>Delusion of jealousy</a:t>
            </a:r>
            <a:endParaRPr lang="ar-JO" sz="2400" b="1" smtClean="0">
              <a:solidFill>
                <a:schemeClr val="tx1"/>
              </a:solidFill>
              <a:latin typeface="Times New Roman" pitchFamily="18" charset="0"/>
              <a:cs typeface="Times New Roman" pitchFamily="18" charset="0"/>
            </a:endParaRPr>
          </a:p>
        </p:txBody>
      </p:sp>
      <p:sp>
        <p:nvSpPr>
          <p:cNvPr id="62467" name="Content Placeholder 2"/>
          <p:cNvSpPr>
            <a:spLocks noGrp="1"/>
          </p:cNvSpPr>
          <p:nvPr>
            <p:ph idx="1"/>
          </p:nvPr>
        </p:nvSpPr>
        <p:spPr/>
        <p:txBody>
          <a:bodyPr/>
          <a:lstStyle/>
          <a:p>
            <a:pPr algn="l" eaLnBrk="1" hangingPunct="1">
              <a:buFont typeface="Wingdings" pitchFamily="2" charset="2"/>
              <a:buNone/>
            </a:pPr>
            <a:r>
              <a:rPr lang="en-US" sz="2400" smtClean="0">
                <a:latin typeface="Times New Roman" pitchFamily="18" charset="0"/>
                <a:cs typeface="Times New Roman" pitchFamily="18" charset="0"/>
              </a:rPr>
              <a:t>A delusional belief that one's partner is being unfaithful. This can occur as part of a wider psychotic illness, secondary to organic. </a:t>
            </a:r>
          </a:p>
          <a:p>
            <a:pPr algn="l" eaLnBrk="1" hangingPunct="1">
              <a:buFontTx/>
              <a:buNone/>
            </a:pPr>
            <a:r>
              <a:rPr lang="en-US" sz="2400" smtClean="0">
                <a:latin typeface="Times New Roman" pitchFamily="18" charset="0"/>
                <a:cs typeface="Times New Roman" pitchFamily="18" charset="0"/>
              </a:rPr>
              <a:t>Occur in</a:t>
            </a:r>
          </a:p>
          <a:p>
            <a:pPr algn="l" eaLnBrk="1" hangingPunct="1">
              <a:buFontTx/>
              <a:buNone/>
            </a:pPr>
            <a:r>
              <a:rPr lang="en-US" sz="2400" b="1" smtClean="0">
                <a:latin typeface="Times New Roman" pitchFamily="18" charset="0"/>
                <a:cs typeface="Times New Roman" pitchFamily="18" charset="0"/>
              </a:rPr>
              <a:t>- Schizophrenia</a:t>
            </a:r>
          </a:p>
          <a:p>
            <a:pPr algn="l" eaLnBrk="1" hangingPunct="1">
              <a:buFontTx/>
              <a:buNone/>
            </a:pPr>
            <a:r>
              <a:rPr lang="en-US" sz="2400" b="1" smtClean="0">
                <a:latin typeface="Times New Roman" pitchFamily="18" charset="0"/>
                <a:cs typeface="Times New Roman" pitchFamily="18" charset="0"/>
              </a:rPr>
              <a:t>- Alcoholism</a:t>
            </a:r>
          </a:p>
          <a:p>
            <a:pPr algn="l" eaLnBrk="1" hangingPunct="1">
              <a:buFontTx/>
              <a:buNone/>
            </a:pPr>
            <a:r>
              <a:rPr lang="en-US" sz="2400" b="1" smtClean="0">
                <a:latin typeface="Times New Roman" pitchFamily="18" charset="0"/>
                <a:cs typeface="Times New Roman" pitchFamily="18" charset="0"/>
              </a:rPr>
              <a:t>- Depression</a:t>
            </a:r>
          </a:p>
          <a:p>
            <a:pPr algn="l" eaLnBrk="1" hangingPunct="1">
              <a:buFontTx/>
              <a:buNone/>
            </a:pPr>
            <a:r>
              <a:rPr lang="en-US" sz="2400" b="1" smtClean="0">
                <a:latin typeface="Times New Roman" pitchFamily="18" charset="0"/>
                <a:cs typeface="Times New Roman" pitchFamily="18" charset="0"/>
              </a:rPr>
              <a:t>- Organic brain conditions</a:t>
            </a:r>
          </a:p>
          <a:p>
            <a:pPr algn="l" eaLnBrk="1" hangingPunct="1">
              <a:buFont typeface="Wingdings" pitchFamily="2" charset="2"/>
              <a:buNone/>
            </a:pPr>
            <a:endParaRPr lang="ar-JO" sz="240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2800" b="1" smtClean="0">
                <a:solidFill>
                  <a:schemeClr val="tx1"/>
                </a:solidFill>
              </a:rPr>
              <a:t>Diagnosis</a:t>
            </a:r>
          </a:p>
        </p:txBody>
      </p:sp>
      <p:sp>
        <p:nvSpPr>
          <p:cNvPr id="8195" name="Rectangle 3"/>
          <p:cNvSpPr>
            <a:spLocks noGrp="1" noChangeArrowheads="1"/>
          </p:cNvSpPr>
          <p:nvPr>
            <p:ph type="body" idx="1"/>
          </p:nvPr>
        </p:nvSpPr>
        <p:spPr/>
        <p:txBody>
          <a:bodyPr/>
          <a:lstStyle/>
          <a:p>
            <a:pPr algn="l" eaLnBrk="1" hangingPunct="1">
              <a:buFont typeface="Wingdings" pitchFamily="2" charset="2"/>
              <a:buNone/>
            </a:pPr>
            <a:r>
              <a:rPr lang="en-US" sz="2400" b="1" smtClean="0">
                <a:latin typeface="Times New Roman" pitchFamily="18" charset="0"/>
                <a:cs typeface="Times New Roman" pitchFamily="18" charset="0"/>
              </a:rPr>
              <a:t>ICD – 10 ( International Classification of disease )</a:t>
            </a:r>
          </a:p>
          <a:p>
            <a:pPr algn="l" eaLnBrk="1" hangingPunct="1">
              <a:buFont typeface="Wingdings" pitchFamily="2" charset="2"/>
              <a:buNone/>
            </a:pPr>
            <a:endParaRPr lang="en-US" sz="2400" b="1" smtClean="0">
              <a:latin typeface="Times New Roman" pitchFamily="18" charset="0"/>
              <a:cs typeface="Times New Roman" pitchFamily="18" charset="0"/>
            </a:endParaRPr>
          </a:p>
          <a:p>
            <a:pPr algn="l" eaLnBrk="1" hangingPunct="1">
              <a:buFont typeface="Wingdings" pitchFamily="2" charset="2"/>
              <a:buNone/>
            </a:pPr>
            <a:endParaRPr lang="en-US" sz="2400" b="1"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Axis I Current mental state diagnosis including personality disorder</a:t>
            </a:r>
          </a:p>
          <a:p>
            <a:pPr algn="l" eaLnBrk="1" hangingPunct="1">
              <a:buFont typeface="Wingdings" pitchFamily="2" charset="2"/>
              <a:buNone/>
            </a:pPr>
            <a:r>
              <a:rPr lang="en-US" sz="2400" smtClean="0">
                <a:latin typeface="Times New Roman" pitchFamily="18" charset="0"/>
                <a:cs typeface="Times New Roman" pitchFamily="18" charset="0"/>
              </a:rPr>
              <a:t>Axis II Disabilities</a:t>
            </a:r>
          </a:p>
          <a:p>
            <a:pPr algn="l" eaLnBrk="1" hangingPunct="1">
              <a:buFont typeface="Wingdings" pitchFamily="2" charset="2"/>
              <a:buNone/>
            </a:pPr>
            <a:r>
              <a:rPr lang="en-US" sz="2400" smtClean="0">
                <a:latin typeface="Times New Roman" pitchFamily="18" charset="0"/>
                <a:cs typeface="Times New Roman" pitchFamily="18" charset="0"/>
              </a:rPr>
              <a:t>Axis III Contextual factors</a:t>
            </a:r>
            <a:endParaRPr lang="ar-SA" sz="2400" smtClean="0">
              <a:latin typeface="Times New Roman" pitchFamily="18" charset="0"/>
              <a:cs typeface="Times New Roman" pitchFamily="18" charset="0"/>
            </a:endParaRPr>
          </a:p>
          <a:p>
            <a:pPr algn="l" eaLnBrk="1" hangingPunct="1"/>
            <a:endParaRPr lang="en-US" sz="2400" smtClean="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7813"/>
            <a:ext cx="8229600" cy="793750"/>
          </a:xfrm>
        </p:spPr>
        <p:txBody>
          <a:bodyPr/>
          <a:lstStyle/>
          <a:p>
            <a:pPr eaLnBrk="1" hangingPunct="1"/>
            <a:r>
              <a:rPr lang="en-US" sz="2400" b="1" smtClean="0">
                <a:solidFill>
                  <a:schemeClr val="tx1"/>
                </a:solidFill>
                <a:latin typeface="Times New Roman" pitchFamily="18" charset="0"/>
                <a:cs typeface="Times New Roman" pitchFamily="18" charset="0"/>
              </a:rPr>
              <a:t>Delusion of control</a:t>
            </a:r>
            <a:endParaRPr lang="ar-JO" sz="2400" smtClean="0">
              <a:solidFill>
                <a:schemeClr val="tx1"/>
              </a:solidFill>
              <a:latin typeface="Times New Roman" pitchFamily="18" charset="0"/>
              <a:cs typeface="Times New Roman" pitchFamily="18" charset="0"/>
            </a:endParaRPr>
          </a:p>
        </p:txBody>
      </p:sp>
      <p:sp>
        <p:nvSpPr>
          <p:cNvPr id="63491" name="Content Placeholder 2"/>
          <p:cNvSpPr>
            <a:spLocks noGrp="1"/>
          </p:cNvSpPr>
          <p:nvPr>
            <p:ph idx="1"/>
          </p:nvPr>
        </p:nvSpPr>
        <p:spPr/>
        <p:txBody>
          <a:bodyPr/>
          <a:lstStyle/>
          <a:p>
            <a:pPr algn="l" eaLnBrk="1" hangingPunct="1">
              <a:buFont typeface="Wingdings" pitchFamily="2" charset="2"/>
              <a:buNone/>
            </a:pPr>
            <a:r>
              <a:rPr lang="en-US" sz="2400" smtClean="0">
                <a:latin typeface="Times New Roman" pitchFamily="18" charset="0"/>
                <a:cs typeface="Times New Roman" pitchFamily="18" charset="0"/>
              </a:rPr>
              <a:t>False feeling ,in which the patient believes that his actions ,impulses and thoughts are controlled by others</a:t>
            </a:r>
          </a:p>
          <a:p>
            <a:pPr algn="l" eaLnBrk="1" hangingPunct="1">
              <a:buFont typeface="Wingdings" pitchFamily="2" charset="2"/>
              <a:buNone/>
            </a:pPr>
            <a:r>
              <a:rPr lang="en-US" sz="2400" smtClean="0">
                <a:latin typeface="Times New Roman" pitchFamily="18" charset="0"/>
                <a:cs typeface="Times New Roman" pitchFamily="18" charset="0"/>
              </a:rPr>
              <a:t>A group of delusions which are also known as passivity phenomena or delusions of bodily passivity. They are considered first-rank symptoms of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The core feature is the delusional belief that one is no longer in sole control of one's own body. The individual delusions are that one is being forced by some external agent to feel emotions, to desire to do things, to perform actions, or to experience bodily sensations. Respectively these delusions are called: passivity of affect, passivity of impulse, passivity of volition, and somatic passivity.</a:t>
            </a:r>
          </a:p>
          <a:p>
            <a:pPr eaLnBrk="1" hangingPunct="1"/>
            <a:endParaRPr lang="ar-JO"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77813"/>
            <a:ext cx="8229600" cy="865187"/>
          </a:xfrm>
        </p:spPr>
        <p:txBody>
          <a:bodyPr/>
          <a:lstStyle/>
          <a:p>
            <a:pPr eaLnBrk="1" hangingPunct="1"/>
            <a:r>
              <a:rPr lang="en-US" sz="2400" b="1" smtClean="0">
                <a:solidFill>
                  <a:schemeClr val="tx1"/>
                </a:solidFill>
                <a:latin typeface="Times New Roman" pitchFamily="18" charset="0"/>
                <a:cs typeface="Times New Roman" pitchFamily="18" charset="0"/>
              </a:rPr>
              <a:t>megalomaniac (grandiose, expansive)</a:t>
            </a:r>
            <a:endParaRPr lang="ar-JO" sz="2400" b="1" smtClean="0">
              <a:solidFill>
                <a:schemeClr val="tx1"/>
              </a:solidFill>
              <a:latin typeface="Times New Roman" pitchFamily="18" charset="0"/>
              <a:cs typeface="Times New Roman" pitchFamily="18" charset="0"/>
            </a:endParaRPr>
          </a:p>
        </p:txBody>
      </p:sp>
      <p:sp>
        <p:nvSpPr>
          <p:cNvPr id="64515" name="Content Placeholder 2"/>
          <p:cNvSpPr>
            <a:spLocks noGrp="1"/>
          </p:cNvSpPr>
          <p:nvPr>
            <p:ph idx="1"/>
          </p:nvPr>
        </p:nvSpPr>
        <p:spPr/>
        <p:txBody>
          <a:bodyPr/>
          <a:lstStyle/>
          <a:p>
            <a:pPr algn="l" eaLnBrk="1" hangingPunct="1">
              <a:lnSpc>
                <a:spcPct val="80000"/>
              </a:lnSpc>
              <a:buFont typeface="Wingdings" pitchFamily="2" charset="2"/>
              <a:buNone/>
            </a:pPr>
            <a:endParaRPr lang="en-US" sz="2400" smtClean="0">
              <a:latin typeface="Times New Roman" pitchFamily="18" charset="0"/>
              <a:cs typeface="Times New Roman" pitchFamily="18" charset="0"/>
            </a:endParaRPr>
          </a:p>
          <a:p>
            <a:pPr algn="l" eaLnBrk="1" hangingPunct="1">
              <a:lnSpc>
                <a:spcPct val="80000"/>
              </a:lnSpc>
              <a:buFont typeface="Wingdings" pitchFamily="2" charset="2"/>
              <a:buNone/>
            </a:pPr>
            <a:endParaRPr lang="en-US" sz="2400" smtClean="0">
              <a:latin typeface="Times New Roman" pitchFamily="18" charset="0"/>
              <a:cs typeface="Times New Roman" pitchFamily="18" charset="0"/>
            </a:endParaRP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Exaggerated conception of ones importance, power, or identity.</a:t>
            </a:r>
          </a:p>
          <a:p>
            <a:pPr algn="l" eaLnBrk="1" hangingPunct="1">
              <a:lnSpc>
                <a:spcPct val="80000"/>
              </a:lnSpc>
              <a:buFont typeface="Wingdings" pitchFamily="2" charset="2"/>
              <a:buNone/>
            </a:pPr>
            <a:r>
              <a:rPr lang="en-US" sz="2400" smtClean="0">
                <a:latin typeface="Times New Roman" pitchFamily="18" charset="0"/>
                <a:cs typeface="Times New Roman" pitchFamily="18" charset="0"/>
              </a:rPr>
              <a:t>Delusion of power, worth, supernatural skills and strength most commonly associated with </a:t>
            </a:r>
            <a:r>
              <a:rPr lang="en-US" sz="2400" b="1" smtClean="0">
                <a:latin typeface="Times New Roman" pitchFamily="18" charset="0"/>
                <a:cs typeface="Times New Roman" pitchFamily="18" charset="0"/>
              </a:rPr>
              <a:t>manic psychosis </a:t>
            </a:r>
            <a:r>
              <a:rPr lang="en-US" sz="2400" smtClean="0">
                <a:latin typeface="Times New Roman" pitchFamily="18" charset="0"/>
                <a:cs typeface="Times New Roman" pitchFamily="18" charset="0"/>
              </a:rPr>
              <a:t>in the context of </a:t>
            </a:r>
            <a:r>
              <a:rPr lang="en-US" sz="2400" b="1" smtClean="0">
                <a:latin typeface="Times New Roman" pitchFamily="18" charset="0"/>
                <a:cs typeface="Times New Roman" pitchFamily="18" charset="0"/>
              </a:rPr>
              <a:t>bipolar affective disorder</a:t>
            </a:r>
          </a:p>
          <a:p>
            <a:pPr algn="l" eaLnBrk="1" hangingPunct="1">
              <a:lnSpc>
                <a:spcPct val="80000"/>
              </a:lnSpc>
              <a:buFont typeface="Wingdings" pitchFamily="2" charset="2"/>
              <a:buNone/>
            </a:pPr>
            <a:endParaRPr lang="ar-JO" sz="2400" b="1" smtClean="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77813"/>
            <a:ext cx="8229600" cy="722312"/>
          </a:xfrm>
        </p:spPr>
        <p:txBody>
          <a:bodyPr/>
          <a:lstStyle/>
          <a:p>
            <a:pPr eaLnBrk="1" hangingPunct="1"/>
            <a:r>
              <a:rPr lang="en-US" sz="2400" b="1" smtClean="0">
                <a:solidFill>
                  <a:schemeClr val="tx1"/>
                </a:solidFill>
                <a:latin typeface="Times New Roman" pitchFamily="18" charset="0"/>
                <a:cs typeface="Times New Roman" pitchFamily="18" charset="0"/>
              </a:rPr>
              <a:t>depressive (micromanic, melancholic)</a:t>
            </a:r>
            <a:endParaRPr lang="ar-JO" sz="2400" b="1" smtClean="0">
              <a:solidFill>
                <a:schemeClr val="tx1"/>
              </a:solidFill>
              <a:latin typeface="Times New Roman" pitchFamily="18" charset="0"/>
              <a:cs typeface="Times New Roman" pitchFamily="18" charset="0"/>
            </a:endParaRPr>
          </a:p>
        </p:txBody>
      </p:sp>
      <p:sp>
        <p:nvSpPr>
          <p:cNvPr id="65539" name="Content Placeholder 2"/>
          <p:cNvSpPr>
            <a:spLocks noGrp="1"/>
          </p:cNvSpPr>
          <p:nvPr>
            <p:ph idx="1"/>
          </p:nvPr>
        </p:nvSpPr>
        <p:spPr/>
        <p:txBody>
          <a:bodyPr/>
          <a:lstStyle/>
          <a:p>
            <a:pPr algn="l" eaLnBrk="1" hangingPunct="1">
              <a:buFont typeface="Wingdings" pitchFamily="2" charset="2"/>
              <a:buNone/>
            </a:pPr>
            <a:r>
              <a:rPr lang="en-US" sz="2400" smtClean="0">
                <a:latin typeface="Times New Roman" pitchFamily="18" charset="0"/>
                <a:cs typeface="Times New Roman" pitchFamily="18" charset="0"/>
              </a:rPr>
              <a:t>Delusion of guilt and worthlessness: A delusional belief that one has committed a crime or other reprehensible act. A feature of psychotic depressive illness (e.g. an elderly woman with severe depressive illness who becomes convinced that her child, who died by cot death many years before, was in fact murdered by her).</a:t>
            </a:r>
          </a:p>
          <a:p>
            <a:pPr algn="l" eaLnBrk="1" hangingPunct="1">
              <a:buFont typeface="Wingdings" pitchFamily="2" charset="2"/>
              <a:buNone/>
            </a:pPr>
            <a:r>
              <a:rPr lang="en-US" sz="2400" smtClean="0">
                <a:latin typeface="Times New Roman" pitchFamily="18" charset="0"/>
                <a:cs typeface="Times New Roman" pitchFamily="18" charset="0"/>
              </a:rPr>
              <a:t>The patient believes that he is wicked, sinner and has ruined his family</a:t>
            </a:r>
          </a:p>
          <a:p>
            <a:pPr algn="l" eaLnBrk="1" hangingPunct="1">
              <a:buFont typeface="Wingdings" pitchFamily="2" charset="2"/>
              <a:buNone/>
            </a:pPr>
            <a:r>
              <a:rPr lang="en-US" sz="2400" smtClean="0">
                <a:latin typeface="Times New Roman" pitchFamily="18" charset="0"/>
                <a:cs typeface="Times New Roman" pitchFamily="18" charset="0"/>
              </a:rPr>
              <a:t>Seen in </a:t>
            </a:r>
            <a:r>
              <a:rPr lang="en-US" sz="2400" b="1" smtClean="0">
                <a:latin typeface="Times New Roman" pitchFamily="18" charset="0"/>
                <a:cs typeface="Times New Roman" pitchFamily="18" charset="0"/>
              </a:rPr>
              <a:t>depression</a:t>
            </a:r>
            <a:endParaRPr lang="ar-JO" sz="2400" b="1" smtClean="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77813"/>
            <a:ext cx="8229600" cy="793750"/>
          </a:xfrm>
        </p:spPr>
        <p:txBody>
          <a:bodyPr/>
          <a:lstStyle/>
          <a:p>
            <a:pPr eaLnBrk="1" hangingPunct="1"/>
            <a:r>
              <a:rPr lang="en-US" sz="2400" b="1" smtClean="0">
                <a:solidFill>
                  <a:schemeClr val="tx1"/>
                </a:solidFill>
                <a:latin typeface="Times New Roman" pitchFamily="18" charset="0"/>
                <a:cs typeface="Times New Roman" pitchFamily="18" charset="0"/>
              </a:rPr>
              <a:t>nihilistic delusion</a:t>
            </a:r>
            <a:endParaRPr lang="ar-JO" sz="2400" b="1" smtClean="0">
              <a:solidFill>
                <a:schemeClr val="tx1"/>
              </a:solidFill>
              <a:latin typeface="Times New Roman" pitchFamily="18" charset="0"/>
              <a:cs typeface="Times New Roman" pitchFamily="18" charset="0"/>
            </a:endParaRPr>
          </a:p>
        </p:txBody>
      </p:sp>
      <p:sp>
        <p:nvSpPr>
          <p:cNvPr id="66563" name="Content Placeholder 2"/>
          <p:cNvSpPr>
            <a:spLocks noGrp="1"/>
          </p:cNvSpPr>
          <p:nvPr>
            <p:ph idx="1"/>
          </p:nvPr>
        </p:nvSpPr>
        <p:spPr/>
        <p:txBody>
          <a:bodyPr/>
          <a:lstStyle/>
          <a:p>
            <a:pPr algn="l" eaLnBrk="1" hangingPunct="1">
              <a:buFont typeface="Wingdings" pitchFamily="2" charset="2"/>
              <a:buNone/>
            </a:pPr>
            <a:r>
              <a:rPr lang="en-US" sz="2400" smtClean="0">
                <a:latin typeface="Times New Roman" pitchFamily="18" charset="0"/>
                <a:cs typeface="Times New Roman" pitchFamily="18" charset="0"/>
              </a:rPr>
              <a:t>a persistent denial of the existence of particular things or of everything, including oneself, as seen in various forms of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A person who has such a delusion may believe that he or she lives in a shadow or limbo world or that he or she died several years ago and that only the spirit, in a vaporous form, really exists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7813"/>
            <a:ext cx="8229600" cy="793750"/>
          </a:xfrm>
        </p:spPr>
        <p:txBody>
          <a:bodyPr/>
          <a:lstStyle/>
          <a:p>
            <a:pPr eaLnBrk="1" hangingPunct="1"/>
            <a:r>
              <a:rPr lang="en-US" sz="2400" b="1" smtClean="0">
                <a:solidFill>
                  <a:schemeClr val="tx1"/>
                </a:solidFill>
                <a:latin typeface="Times New Roman" pitchFamily="18" charset="0"/>
                <a:cs typeface="Times New Roman" pitchFamily="18" charset="0"/>
              </a:rPr>
              <a:t>hypochondriacal delusion</a:t>
            </a:r>
            <a:endParaRPr lang="ar-JO" sz="2400" b="1" smtClean="0">
              <a:solidFill>
                <a:schemeClr val="tx1"/>
              </a:solidFill>
              <a:latin typeface="Times New Roman" pitchFamily="18" charset="0"/>
              <a:cs typeface="Times New Roman" pitchFamily="18" charset="0"/>
            </a:endParaRPr>
          </a:p>
        </p:txBody>
      </p:sp>
      <p:sp>
        <p:nvSpPr>
          <p:cNvPr id="67587" name="Content Placeholder 2"/>
          <p:cNvSpPr>
            <a:spLocks noGrp="1"/>
          </p:cNvSpPr>
          <p:nvPr>
            <p:ph idx="1"/>
          </p:nvPr>
        </p:nvSpPr>
        <p:spPr/>
        <p:txBody>
          <a:bodyPr/>
          <a:lstStyle/>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it is  based on altered body perceptions in </a:t>
            </a:r>
            <a:r>
              <a:rPr lang="en-US" sz="2400" b="1" smtClean="0">
                <a:latin typeface="Times New Roman" pitchFamily="18" charset="0"/>
                <a:cs typeface="Times New Roman" pitchFamily="18" charset="0"/>
              </a:rPr>
              <a:t>mental illness</a:t>
            </a:r>
            <a:r>
              <a:rPr lang="en-US" sz="2400" smtClean="0">
                <a:latin typeface="Times New Roman" pitchFamily="18" charset="0"/>
                <a:cs typeface="Times New Roman" pitchFamily="18" charset="0"/>
              </a:rPr>
              <a:t>, characterized by primary local or general dysaesthesias to the point of depersonalization, or caused secondarily by the patient's increased attention to his own body</a:t>
            </a:r>
            <a:endParaRPr lang="ar-JO" sz="2400" smtClean="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7813"/>
            <a:ext cx="8229600" cy="1436687"/>
          </a:xfrm>
        </p:spPr>
        <p:txBody>
          <a:bodyPr/>
          <a:lstStyle/>
          <a:p>
            <a:pPr eaLnBrk="1" hangingPunct="1"/>
            <a:r>
              <a:rPr lang="en-US" sz="2400" b="1" smtClean="0">
                <a:solidFill>
                  <a:schemeClr val="tx1"/>
                </a:solidFill>
                <a:latin typeface="Times New Roman" pitchFamily="18" charset="0"/>
                <a:cs typeface="Times New Roman" pitchFamily="18" charset="0"/>
              </a:rPr>
              <a:t>Delusions of reference</a:t>
            </a:r>
            <a:r>
              <a:rPr lang="en-US" smtClean="0">
                <a:solidFill>
                  <a:srgbClr val="FF0000"/>
                </a:solidFill>
              </a:rPr>
              <a:t/>
            </a:r>
            <a:br>
              <a:rPr lang="en-US" smtClean="0">
                <a:solidFill>
                  <a:srgbClr val="FF0000"/>
                </a:solidFill>
              </a:rPr>
            </a:br>
            <a:endParaRPr lang="ar-JO" smtClean="0"/>
          </a:p>
        </p:txBody>
      </p:sp>
      <p:sp>
        <p:nvSpPr>
          <p:cNvPr id="68611" name="Content Placeholder 2"/>
          <p:cNvSpPr>
            <a:spLocks noGrp="1"/>
          </p:cNvSpPr>
          <p:nvPr>
            <p:ph idx="1"/>
          </p:nvPr>
        </p:nvSpPr>
        <p:spPr/>
        <p:txBody>
          <a:bodyPr/>
          <a:lstStyle/>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A person </a:t>
            </a:r>
            <a:r>
              <a:rPr lang="en-GB" sz="2400" smtClean="0">
                <a:solidFill>
                  <a:srgbClr val="000000"/>
                </a:solidFill>
                <a:latin typeface="Times New Roman" pitchFamily="18" charset="0"/>
                <a:cs typeface="Times New Roman" pitchFamily="18" charset="0"/>
              </a:rPr>
              <a:t>False belief that the behaviour of others refers to oneself or that events, objects, or other people have a particular and unusual significance, usually of a negative nature; derived from idea of reference, in which persons falsely feel that others are talking about them (e.g., belief that people on television or radio are talking to or about the person).</a:t>
            </a:r>
            <a:r>
              <a:rPr lang="en-GB" smtClean="0">
                <a:solidFill>
                  <a:srgbClr val="000000"/>
                </a:solidFill>
                <a:latin typeface="Corbel" pitchFamily="34" charset="0"/>
              </a:rPr>
              <a:t> </a:t>
            </a:r>
          </a:p>
          <a:p>
            <a:pPr eaLnBrk="1" hangingPunct="1"/>
            <a:endParaRPr lang="ar-JO"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77813"/>
            <a:ext cx="8229600" cy="1508125"/>
          </a:xfrm>
        </p:spPr>
        <p:txBody>
          <a:bodyPr/>
          <a:lstStyle/>
          <a:p>
            <a:r>
              <a:rPr lang="en-US" sz="2400" b="1" smtClean="0">
                <a:solidFill>
                  <a:schemeClr val="tx1"/>
                </a:solidFill>
                <a:latin typeface="Times New Roman" pitchFamily="18" charset="0"/>
                <a:cs typeface="Times New Roman" pitchFamily="18" charset="0"/>
              </a:rPr>
              <a:t>Delusions of infestation</a:t>
            </a:r>
            <a:r>
              <a:rPr lang="en-US" smtClean="0">
                <a:solidFill>
                  <a:srgbClr val="FF0000"/>
                </a:solidFill>
              </a:rPr>
              <a:t/>
            </a:r>
            <a:br>
              <a:rPr lang="en-US" smtClean="0">
                <a:solidFill>
                  <a:srgbClr val="FF0000"/>
                </a:solidFill>
              </a:rPr>
            </a:br>
            <a:endParaRPr lang="en-US" smtClean="0"/>
          </a:p>
        </p:txBody>
      </p:sp>
      <p:sp>
        <p:nvSpPr>
          <p:cNvPr id="69635" name="Content Placeholder 2"/>
          <p:cNvSpPr>
            <a:spLocks noGrp="1"/>
          </p:cNvSpPr>
          <p:nvPr>
            <p:ph idx="1"/>
          </p:nvPr>
        </p:nvSpPr>
        <p:spPr/>
        <p:txBody>
          <a:bodyPr/>
          <a:lstStyle/>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A delusional belief that one's skin is infested with multiple, tiny mite-like animals. As a monosymptomatic delusional disorder this is called </a:t>
            </a:r>
            <a:r>
              <a:rPr lang="en-US" sz="2400" b="1" smtClean="0">
                <a:latin typeface="Times New Roman" pitchFamily="18" charset="0"/>
                <a:cs typeface="Times New Roman" pitchFamily="18" charset="0"/>
              </a:rPr>
              <a:t>Ekbom syndrome</a:t>
            </a:r>
            <a:r>
              <a:rPr lang="en-US" sz="2400" smtClean="0">
                <a:latin typeface="Times New Roman" pitchFamily="18" charset="0"/>
                <a:cs typeface="Times New Roman" pitchFamily="18" charset="0"/>
              </a:rPr>
              <a:t>. It is also seen in </a:t>
            </a:r>
            <a:r>
              <a:rPr lang="en-US" sz="2400" b="1" smtClean="0">
                <a:latin typeface="Times New Roman" pitchFamily="18" charset="0"/>
                <a:cs typeface="Times New Roman" pitchFamily="18" charset="0"/>
              </a:rPr>
              <a:t>acute</a:t>
            </a: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confusional states </a:t>
            </a:r>
            <a:r>
              <a:rPr lang="en-US" sz="2400" smtClean="0">
                <a:latin typeface="Times New Roman" pitchFamily="18" charset="0"/>
                <a:cs typeface="Times New Roman" pitchFamily="18" charset="0"/>
              </a:rPr>
              <a:t>(particularly secondary to drug or alcohol withdrawal), in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in </a:t>
            </a:r>
            <a:r>
              <a:rPr lang="en-US" sz="2400" b="1" smtClean="0">
                <a:latin typeface="Times New Roman" pitchFamily="18" charset="0"/>
                <a:cs typeface="Times New Roman" pitchFamily="18" charset="0"/>
              </a:rPr>
              <a:t>dementing illnesses</a:t>
            </a:r>
            <a:r>
              <a:rPr lang="en-US" sz="2400" smtClean="0">
                <a:latin typeface="Times New Roman" pitchFamily="18" charset="0"/>
                <a:cs typeface="Times New Roman" pitchFamily="18" charset="0"/>
              </a:rPr>
              <a:t>, and as delusional elaboration of </a:t>
            </a:r>
            <a:r>
              <a:rPr lang="en-US" sz="2400" b="1" smtClean="0">
                <a:latin typeface="Times New Roman" pitchFamily="18" charset="0"/>
                <a:cs typeface="Times New Roman" pitchFamily="18" charset="0"/>
              </a:rPr>
              <a:t>tactile hallucinatory </a:t>
            </a:r>
            <a:r>
              <a:rPr lang="en-US" sz="2400" smtClean="0">
                <a:latin typeface="Times New Roman" pitchFamily="18" charset="0"/>
                <a:cs typeface="Times New Roman" pitchFamily="18" charset="0"/>
              </a:rPr>
              <a:t>experiences.</a:t>
            </a:r>
          </a:p>
          <a:p>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77813"/>
            <a:ext cx="8229600" cy="1579562"/>
          </a:xfrm>
        </p:spPr>
        <p:txBody>
          <a:bodyPr/>
          <a:lstStyle/>
          <a:p>
            <a:r>
              <a:rPr lang="en-US" sz="2400" b="1" smtClean="0">
                <a:solidFill>
                  <a:schemeClr val="tx1"/>
                </a:solidFill>
                <a:latin typeface="Times New Roman" pitchFamily="18" charset="0"/>
                <a:cs typeface="Times New Roman" pitchFamily="18" charset="0"/>
              </a:rPr>
              <a:t>Delusional misidentification</a:t>
            </a:r>
            <a:r>
              <a:rPr lang="en-US" smtClean="0">
                <a:solidFill>
                  <a:srgbClr val="FF0000"/>
                </a:solidFill>
              </a:rPr>
              <a:t/>
            </a:r>
            <a:br>
              <a:rPr lang="en-US" smtClean="0">
                <a:solidFill>
                  <a:srgbClr val="FF0000"/>
                </a:solidFill>
              </a:rPr>
            </a:br>
            <a:endParaRPr lang="en-US" smtClean="0"/>
          </a:p>
        </p:txBody>
      </p:sp>
      <p:sp>
        <p:nvSpPr>
          <p:cNvPr id="70659" name="Content Placeholder 2"/>
          <p:cNvSpPr>
            <a:spLocks noGrp="1"/>
          </p:cNvSpPr>
          <p:nvPr>
            <p:ph idx="1"/>
          </p:nvPr>
        </p:nvSpPr>
        <p:spPr/>
        <p:txBody>
          <a:bodyPr/>
          <a:lstStyle/>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A delusional belief that certain individuals are not who they externally appear to be. The delusion may be that familiar people have been replaced with outwardly identical strangers (</a:t>
            </a:r>
            <a:r>
              <a:rPr lang="en-US" sz="2400" b="1" smtClean="0">
                <a:latin typeface="Times New Roman" pitchFamily="18" charset="0"/>
                <a:cs typeface="Times New Roman" pitchFamily="18" charset="0"/>
              </a:rPr>
              <a:t>Capgras syndrome</a:t>
            </a:r>
            <a:r>
              <a:rPr lang="en-US" sz="2400" smtClean="0">
                <a:latin typeface="Times New Roman" pitchFamily="18" charset="0"/>
                <a:cs typeface="Times New Roman" pitchFamily="18" charset="0"/>
              </a:rPr>
              <a:t>). A rare symptom of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or of other psychotic illnesses.</a:t>
            </a:r>
          </a:p>
          <a:p>
            <a:endParaRPr 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77813"/>
            <a:ext cx="8229600" cy="1508125"/>
          </a:xfrm>
        </p:spPr>
        <p:txBody>
          <a:bodyPr/>
          <a:lstStyle/>
          <a:p>
            <a:pPr eaLnBrk="1" hangingPunct="1"/>
            <a:r>
              <a:rPr lang="en-US" sz="2400" b="1" smtClean="0">
                <a:solidFill>
                  <a:schemeClr val="tx1"/>
                </a:solidFill>
                <a:latin typeface="Times New Roman" pitchFamily="18" charset="0"/>
                <a:cs typeface="Times New Roman" pitchFamily="18" charset="0"/>
              </a:rPr>
              <a:t>Delusion of love</a:t>
            </a:r>
            <a:br>
              <a:rPr lang="en-US" sz="2400" b="1" smtClean="0">
                <a:solidFill>
                  <a:schemeClr val="tx1"/>
                </a:solidFill>
                <a:latin typeface="Times New Roman" pitchFamily="18" charset="0"/>
                <a:cs typeface="Times New Roman" pitchFamily="18" charset="0"/>
              </a:rPr>
            </a:br>
            <a:r>
              <a:rPr lang="en-US" sz="2400" b="1" smtClean="0">
                <a:solidFill>
                  <a:schemeClr val="tx1"/>
                </a:solidFill>
                <a:latin typeface="Times New Roman" pitchFamily="18" charset="0"/>
                <a:cs typeface="Times New Roman" pitchFamily="18" charset="0"/>
              </a:rPr>
              <a:t/>
            </a:r>
            <a:br>
              <a:rPr lang="en-US" sz="2400" b="1" smtClean="0">
                <a:solidFill>
                  <a:schemeClr val="tx1"/>
                </a:solidFill>
                <a:latin typeface="Times New Roman" pitchFamily="18" charset="0"/>
                <a:cs typeface="Times New Roman" pitchFamily="18" charset="0"/>
              </a:rPr>
            </a:br>
            <a:endParaRPr lang="en-US" sz="2400" b="1" smtClean="0">
              <a:solidFill>
                <a:schemeClr val="tx1"/>
              </a:solidFill>
              <a:latin typeface="Times New Roman" pitchFamily="18" charset="0"/>
              <a:cs typeface="Times New Roman" pitchFamily="18" charset="0"/>
            </a:endParaRPr>
          </a:p>
        </p:txBody>
      </p:sp>
      <p:sp>
        <p:nvSpPr>
          <p:cNvPr id="71683" name="Content Placeholder 2"/>
          <p:cNvSpPr>
            <a:spLocks noGrp="1"/>
          </p:cNvSpPr>
          <p:nvPr>
            <p:ph idx="1"/>
          </p:nvPr>
        </p:nvSpPr>
        <p:spPr/>
        <p:txBody>
          <a:bodyPr/>
          <a:lstStyle/>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The patient is convinced that some person (famous figure)  is in love with them and that they are destined to be together. A rare symptom of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and other psychotic illnesses.)</a:t>
            </a:r>
          </a:p>
          <a:p>
            <a:pPr algn="l">
              <a:buFont typeface="Wingdings" pitchFamily="2" charset="2"/>
              <a:buNone/>
            </a:pPr>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77813"/>
            <a:ext cx="8229600" cy="1365250"/>
          </a:xfrm>
        </p:spPr>
        <p:txBody>
          <a:bodyPr/>
          <a:lstStyle/>
          <a:p>
            <a:r>
              <a:rPr lang="en-US" sz="2400" b="1" smtClean="0">
                <a:solidFill>
                  <a:schemeClr val="tx1"/>
                </a:solidFill>
                <a:latin typeface="Times New Roman" pitchFamily="18" charset="0"/>
                <a:cs typeface="Times New Roman" pitchFamily="18" charset="0"/>
              </a:rPr>
              <a:t>Delusions of poverty</a:t>
            </a:r>
            <a:r>
              <a:rPr lang="en-US" b="1" i="1" smtClean="0">
                <a:solidFill>
                  <a:srgbClr val="FF0000"/>
                </a:solidFill>
              </a:rPr>
              <a:t/>
            </a:r>
            <a:br>
              <a:rPr lang="en-US" b="1" i="1" smtClean="0">
                <a:solidFill>
                  <a:srgbClr val="FF0000"/>
                </a:solidFill>
              </a:rPr>
            </a:br>
            <a:endParaRPr lang="en-US" smtClean="0"/>
          </a:p>
        </p:txBody>
      </p:sp>
      <p:sp>
        <p:nvSpPr>
          <p:cNvPr id="72707" name="Content Placeholder 2"/>
          <p:cNvSpPr>
            <a:spLocks noGrp="1"/>
          </p:cNvSpPr>
          <p:nvPr>
            <p:ph idx="1"/>
          </p:nvPr>
        </p:nvSpPr>
        <p:spPr/>
        <p:txBody>
          <a:bodyPr/>
          <a:lstStyle/>
          <a:p>
            <a:pPr algn="l">
              <a:buFont typeface="Wingdings" pitchFamily="2" charset="2"/>
              <a:buNone/>
            </a:pPr>
            <a:endParaRPr lang="en-GB" sz="2400" smtClean="0">
              <a:solidFill>
                <a:srgbClr val="000000"/>
              </a:solidFill>
              <a:latin typeface="Times New Roman" pitchFamily="18" charset="0"/>
              <a:cs typeface="Times New Roman" pitchFamily="18" charset="0"/>
            </a:endParaRPr>
          </a:p>
          <a:p>
            <a:pPr algn="l">
              <a:buFont typeface="Wingdings" pitchFamily="2" charset="2"/>
              <a:buNone/>
            </a:pPr>
            <a:endParaRPr lang="en-GB" sz="2400" smtClean="0">
              <a:solidFill>
                <a:srgbClr val="000000"/>
              </a:solidFill>
              <a:latin typeface="Times New Roman" pitchFamily="18" charset="0"/>
              <a:cs typeface="Times New Roman" pitchFamily="18" charset="0"/>
            </a:endParaRPr>
          </a:p>
          <a:p>
            <a:pPr algn="l">
              <a:buFont typeface="Wingdings" pitchFamily="2" charset="2"/>
              <a:buNone/>
            </a:pPr>
            <a:r>
              <a:rPr lang="en-GB" sz="2400" smtClean="0">
                <a:solidFill>
                  <a:srgbClr val="000000"/>
                </a:solidFill>
                <a:latin typeface="Times New Roman" pitchFamily="18" charset="0"/>
                <a:cs typeface="Times New Roman" pitchFamily="18" charset="0"/>
              </a:rPr>
              <a:t>False belief that one is bereft or will be deprived of all material possessions.</a:t>
            </a:r>
          </a:p>
          <a:p>
            <a:pPr algn="l">
              <a:buFont typeface="Wingdings" pitchFamily="2" charset="2"/>
              <a:buNone/>
            </a:pPr>
            <a:r>
              <a:rPr lang="en-US" sz="2400" smtClean="0">
                <a:latin typeface="Times New Roman" pitchFamily="18" charset="0"/>
                <a:cs typeface="Times New Roman" pitchFamily="18" charset="0"/>
              </a:rPr>
              <a:t>Patient is convinced that he is impoverished and that destitution </a:t>
            </a:r>
          </a:p>
          <a:p>
            <a:pPr algn="l">
              <a:buFont typeface="Wingdings" pitchFamily="2" charset="2"/>
              <a:buNone/>
            </a:pPr>
            <a:r>
              <a:rPr lang="en-US" sz="2400" smtClean="0">
                <a:latin typeface="Times New Roman" pitchFamily="18" charset="0"/>
                <a:cs typeface="Times New Roman" pitchFamily="18" charset="0"/>
              </a:rPr>
              <a:t>is facing him and his family , Occur in </a:t>
            </a:r>
            <a:r>
              <a:rPr lang="en-US" sz="2400" b="1" smtClean="0">
                <a:latin typeface="Times New Roman" pitchFamily="18" charset="0"/>
                <a:cs typeface="Times New Roman" pitchFamily="18" charset="0"/>
              </a:rPr>
              <a:t>depression</a:t>
            </a:r>
          </a:p>
          <a:p>
            <a:pPr algn="l">
              <a:buFont typeface="Wingdings" pitchFamily="2" charset="2"/>
              <a:buNone/>
            </a:pPr>
            <a:r>
              <a:rPr lang="en-US" sz="2400" smtClean="0">
                <a:latin typeface="Times New Roman" pitchFamily="18" charset="0"/>
                <a:cs typeface="Times New Roman" pitchFamily="18" charset="0"/>
              </a:rPr>
              <a:t>but appear to have become steadily less common over the past decades</a:t>
            </a:r>
            <a:endParaRPr lang="en-US" sz="2400" b="1"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sz="half" idx="1"/>
          </p:nvPr>
        </p:nvSpPr>
        <p:spPr/>
        <p:txBody>
          <a:bodyPr/>
          <a:lstStyle/>
          <a:p>
            <a:pPr algn="l" eaLnBrk="1" hangingPunct="1">
              <a:buFont typeface="Wingdings" pitchFamily="2" charset="2"/>
              <a:buNone/>
            </a:pPr>
            <a:r>
              <a:rPr lang="en-US" sz="2400" b="1" smtClean="0">
                <a:latin typeface="Times New Roman" pitchFamily="18" charset="0"/>
                <a:cs typeface="Times New Roman" pitchFamily="18" charset="0"/>
              </a:rPr>
              <a:t>   Mental Disorder : </a:t>
            </a:r>
          </a:p>
          <a:p>
            <a:pPr algn="just" rtl="0" eaLnBrk="1" hangingPunct="1">
              <a:buFont typeface="Wingdings" pitchFamily="2" charset="2"/>
              <a:buNone/>
            </a:pPr>
            <a:endParaRPr lang="en-US" sz="2400" b="1" smtClean="0">
              <a:latin typeface="Times New Roman" pitchFamily="18" charset="0"/>
              <a:cs typeface="Times New Roman" pitchFamily="18" charset="0"/>
            </a:endParaRPr>
          </a:p>
          <a:p>
            <a:pPr algn="just" rtl="0" eaLnBrk="1" hangingPunct="1">
              <a:buFont typeface="Wingdings" pitchFamily="2" charset="2"/>
              <a:buNone/>
            </a:pPr>
            <a:r>
              <a:rPr lang="en-US" sz="2000" smtClean="0">
                <a:latin typeface="Times New Roman" pitchFamily="18" charset="0"/>
                <a:cs typeface="Times New Roman" pitchFamily="18" charset="0"/>
              </a:rPr>
              <a:t>    Psychiatric illness or disease whose manifestation are primarily characterized by behavioral or psychological impairment of function, measured in terms of deviation from some normative concept, associated with distress or disease, not just an expected response to a particular event or limited to relations between a person &amp; society.</a:t>
            </a:r>
          </a:p>
        </p:txBody>
      </p:sp>
      <p:pic>
        <p:nvPicPr>
          <p:cNvPr id="9220" name="Picture 4" descr="Mental-Disorder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2636838"/>
            <a:ext cx="4038600" cy="3119437"/>
          </a:xfrm>
          <a:noFill/>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277813"/>
            <a:ext cx="8229600" cy="1365250"/>
          </a:xfrm>
        </p:spPr>
        <p:txBody>
          <a:bodyPr/>
          <a:lstStyle/>
          <a:p>
            <a:r>
              <a:rPr lang="en-US" sz="2400" b="1" smtClean="0">
                <a:solidFill>
                  <a:schemeClr val="tx1"/>
                </a:solidFill>
                <a:latin typeface="Times New Roman" pitchFamily="18" charset="0"/>
                <a:cs typeface="Times New Roman" pitchFamily="18" charset="0"/>
              </a:rPr>
              <a:t>Delusion of ill-health</a:t>
            </a:r>
            <a:r>
              <a:rPr lang="en-US" sz="4000" smtClean="0"/>
              <a:t/>
            </a:r>
            <a:br>
              <a:rPr lang="en-US" sz="4000" smtClean="0"/>
            </a:br>
            <a:endParaRPr lang="en-US" smtClean="0"/>
          </a:p>
        </p:txBody>
      </p:sp>
      <p:sp>
        <p:nvSpPr>
          <p:cNvPr id="73731" name="Content Placeholder 2"/>
          <p:cNvSpPr>
            <a:spLocks noGrp="1"/>
          </p:cNvSpPr>
          <p:nvPr>
            <p:ph idx="1"/>
          </p:nvPr>
        </p:nvSpPr>
        <p:spPr/>
        <p:txBody>
          <a:bodyPr/>
          <a:lstStyle/>
          <a:p>
            <a:pPr algn="l">
              <a:buFontTx/>
              <a:buNone/>
            </a:pPr>
            <a:endParaRPr lang="en-US" sz="2400" smtClean="0">
              <a:latin typeface="Times New Roman" pitchFamily="18" charset="0"/>
              <a:cs typeface="Times New Roman" pitchFamily="18" charset="0"/>
            </a:endParaRPr>
          </a:p>
          <a:p>
            <a:pPr algn="l">
              <a:buFontTx/>
              <a:buNone/>
            </a:pPr>
            <a:endParaRPr lang="en-US" sz="2400" smtClean="0">
              <a:latin typeface="Times New Roman" pitchFamily="18" charset="0"/>
              <a:cs typeface="Times New Roman" pitchFamily="18" charset="0"/>
            </a:endParaRPr>
          </a:p>
          <a:p>
            <a:pPr algn="l">
              <a:buFontTx/>
              <a:buNone/>
            </a:pPr>
            <a:r>
              <a:rPr lang="en-US" sz="2400" smtClean="0">
                <a:latin typeface="Times New Roman" pitchFamily="18" charset="0"/>
                <a:cs typeface="Times New Roman" pitchFamily="18" charset="0"/>
              </a:rPr>
              <a:t>Patient believe that they have some incurable disease to them or their children</a:t>
            </a:r>
          </a:p>
          <a:p>
            <a:pPr algn="l">
              <a:buFontTx/>
              <a:buNone/>
            </a:pPr>
            <a:r>
              <a:rPr lang="en-US" sz="2400" smtClean="0">
                <a:latin typeface="Times New Roman" pitchFamily="18" charset="0"/>
                <a:cs typeface="Times New Roman" pitchFamily="18" charset="0"/>
              </a:rPr>
              <a:t>Occur in</a:t>
            </a:r>
          </a:p>
          <a:p>
            <a:pPr algn="l">
              <a:buFontTx/>
              <a:buNone/>
            </a:pP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Depression</a:t>
            </a:r>
          </a:p>
          <a:p>
            <a:pPr algn="l">
              <a:buFontTx/>
              <a:buNone/>
            </a:pP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Schizophrenia </a:t>
            </a:r>
            <a:r>
              <a:rPr lang="en-US" sz="2400" smtClean="0">
                <a:latin typeface="Times New Roman" pitchFamily="18" charset="0"/>
                <a:cs typeface="Times New Roman" pitchFamily="18" charset="0"/>
              </a:rPr>
              <a:t>with </a:t>
            </a:r>
            <a:r>
              <a:rPr lang="en-US" sz="2400" b="1" smtClean="0">
                <a:latin typeface="Times New Roman" pitchFamily="18" charset="0"/>
                <a:cs typeface="Times New Roman" pitchFamily="18" charset="0"/>
              </a:rPr>
              <a:t>depressive</a:t>
            </a:r>
            <a:r>
              <a:rPr lang="en-US" sz="2400" smtClean="0">
                <a:latin typeface="Times New Roman" pitchFamily="18" charset="0"/>
                <a:cs typeface="Times New Roman" pitchFamily="18" charset="0"/>
              </a:rPr>
              <a:t> symptoms        </a:t>
            </a:r>
          </a:p>
          <a:p>
            <a:endParaRPr 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7813"/>
            <a:ext cx="8229600" cy="1365250"/>
          </a:xfrm>
        </p:spPr>
        <p:txBody>
          <a:bodyPr/>
          <a:lstStyle/>
          <a:p>
            <a:r>
              <a:rPr lang="en-US" sz="2400" b="1" smtClean="0">
                <a:solidFill>
                  <a:schemeClr val="tx1"/>
                </a:solidFill>
                <a:latin typeface="Times New Roman" pitchFamily="18" charset="0"/>
                <a:cs typeface="Times New Roman" pitchFamily="18" charset="0"/>
              </a:rPr>
              <a:t>Delusions of thought interference</a:t>
            </a:r>
            <a:r>
              <a:rPr lang="en-US" smtClean="0">
                <a:solidFill>
                  <a:srgbClr val="FF0000"/>
                </a:solidFill>
              </a:rPr>
              <a:t/>
            </a:r>
            <a:br>
              <a:rPr lang="en-US" smtClean="0">
                <a:solidFill>
                  <a:srgbClr val="FF0000"/>
                </a:solidFill>
              </a:rPr>
            </a:br>
            <a:endParaRPr lang="en-US" smtClean="0"/>
          </a:p>
        </p:txBody>
      </p:sp>
      <p:sp>
        <p:nvSpPr>
          <p:cNvPr id="74755" name="Content Placeholder 2"/>
          <p:cNvSpPr>
            <a:spLocks noGrp="1"/>
          </p:cNvSpPr>
          <p:nvPr>
            <p:ph idx="1"/>
          </p:nvPr>
        </p:nvSpPr>
        <p:spPr/>
        <p:txBody>
          <a:bodyPr/>
          <a:lstStyle/>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A group of delusions which are considered first-rank symptoms of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a:t>
            </a:r>
          </a:p>
          <a:p>
            <a:pPr algn="l">
              <a:buFont typeface="Wingdings" pitchFamily="2" charset="2"/>
              <a:buNone/>
            </a:pPr>
            <a:r>
              <a:rPr lang="en-US" sz="2400" smtClean="0">
                <a:latin typeface="Times New Roman" pitchFamily="18" charset="0"/>
                <a:cs typeface="Times New Roman" pitchFamily="18" charset="0"/>
              </a:rPr>
              <a:t> They are</a:t>
            </a:r>
          </a:p>
          <a:p>
            <a:pPr algn="l">
              <a:buFont typeface="Wingdings" pitchFamily="2" charset="2"/>
              <a:buNone/>
            </a:pP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thought insertion: </a:t>
            </a:r>
            <a:r>
              <a:rPr lang="en-US" sz="2400" smtClean="0">
                <a:latin typeface="Times New Roman" pitchFamily="18" charset="0"/>
                <a:cs typeface="Times New Roman" pitchFamily="18" charset="0"/>
              </a:rPr>
              <a:t>Thoughts are being implanted or inserted in a person’s mind</a:t>
            </a:r>
          </a:p>
          <a:p>
            <a:pPr algn="l">
              <a:buFont typeface="Wingdings" pitchFamily="2" charset="2"/>
              <a:buNone/>
            </a:pPr>
            <a:r>
              <a:rPr lang="en-US" sz="2400" b="1" smtClean="0">
                <a:latin typeface="Times New Roman" pitchFamily="18" charset="0"/>
                <a:cs typeface="Times New Roman" pitchFamily="18" charset="0"/>
              </a:rPr>
              <a:t>thought withdrawal: </a:t>
            </a:r>
            <a:r>
              <a:rPr lang="en-US" sz="2400" smtClean="0">
                <a:latin typeface="Times New Roman" pitchFamily="18" charset="0"/>
                <a:cs typeface="Times New Roman" pitchFamily="18" charset="0"/>
              </a:rPr>
              <a:t>Thoughts are being removed from the mind of the patient by other persons or forces</a:t>
            </a:r>
          </a:p>
          <a:p>
            <a:pPr algn="l">
              <a:buFont typeface="Wingdings" pitchFamily="2" charset="2"/>
              <a:buNone/>
            </a:pPr>
            <a:r>
              <a:rPr lang="en-US" sz="2400" b="1" smtClean="0">
                <a:latin typeface="Times New Roman" pitchFamily="18" charset="0"/>
                <a:cs typeface="Times New Roman" pitchFamily="18" charset="0"/>
              </a:rPr>
              <a:t>thought broadcasting: </a:t>
            </a:r>
            <a:r>
              <a:rPr lang="en-US" sz="2400" smtClean="0">
                <a:latin typeface="Times New Roman" pitchFamily="18" charset="0"/>
                <a:cs typeface="Times New Roman" pitchFamily="18" charset="0"/>
              </a:rPr>
              <a:t>Patient’s thought are known by other people through radio, telepathy or in some other way</a:t>
            </a:r>
          </a:p>
          <a:p>
            <a:pPr algn="l"/>
            <a:endParaRPr lang="en-US" sz="24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77813"/>
            <a:ext cx="8229600" cy="1436687"/>
          </a:xfrm>
        </p:spPr>
        <p:txBody>
          <a:bodyPr/>
          <a:lstStyle/>
          <a:p>
            <a:r>
              <a:rPr lang="en-GB" sz="2400" b="1" smtClean="0">
                <a:solidFill>
                  <a:schemeClr val="tx1"/>
                </a:solidFill>
                <a:latin typeface="Times New Roman" pitchFamily="18" charset="0"/>
                <a:cs typeface="Times New Roman" pitchFamily="18" charset="0"/>
              </a:rPr>
              <a:t>2-Suicidal &amp; homicidal thoughts</a:t>
            </a:r>
            <a:r>
              <a:rPr lang="en-GB" b="1" u="sng" smtClean="0">
                <a:solidFill>
                  <a:srgbClr val="7030A0"/>
                </a:solidFill>
                <a:latin typeface="Andalus" pitchFamily="18" charset="-78"/>
                <a:cs typeface="Andalus" pitchFamily="18" charset="-78"/>
              </a:rPr>
              <a:t/>
            </a:r>
            <a:br>
              <a:rPr lang="en-GB" b="1" u="sng" smtClean="0">
                <a:solidFill>
                  <a:srgbClr val="7030A0"/>
                </a:solidFill>
                <a:latin typeface="Andalus" pitchFamily="18" charset="-78"/>
                <a:cs typeface="Andalus" pitchFamily="18" charset="-78"/>
              </a:rPr>
            </a:br>
            <a:endParaRPr lang="en-US" smtClean="0"/>
          </a:p>
        </p:txBody>
      </p:sp>
      <p:sp>
        <p:nvSpPr>
          <p:cNvPr id="75779" name="Content Placeholder 2"/>
          <p:cNvSpPr>
            <a:spLocks noGrp="1"/>
          </p:cNvSpPr>
          <p:nvPr>
            <p:ph idx="1"/>
          </p:nvPr>
        </p:nvSpPr>
        <p:spPr/>
        <p:txBody>
          <a:bodyPr/>
          <a:lstStyle/>
          <a:p>
            <a:pPr lvl="1" algn="l">
              <a:buFont typeface="Wingdings" pitchFamily="2" charset="2"/>
              <a:buNone/>
            </a:pPr>
            <a:r>
              <a:rPr lang="en-GB" smtClean="0">
                <a:latin typeface="Times New Roman" pitchFamily="18" charset="0"/>
                <a:cs typeface="Times New Roman" pitchFamily="18" charset="0"/>
              </a:rPr>
              <a:t>Every patient must be evaluated for presence of such thoughts</a:t>
            </a:r>
          </a:p>
          <a:p>
            <a:pPr lvl="1" algn="l">
              <a:buFont typeface="Wingdings" pitchFamily="2" charset="2"/>
              <a:buNone/>
            </a:pPr>
            <a:r>
              <a:rPr lang="en-GB" smtClean="0">
                <a:latin typeface="Times New Roman" pitchFamily="18" charset="0"/>
                <a:cs typeface="Times New Roman" pitchFamily="18" charset="0"/>
              </a:rPr>
              <a:t>he represent a danger on the society or himself ?</a:t>
            </a:r>
          </a:p>
          <a:p>
            <a:pPr lvl="1" algn="l">
              <a:buFont typeface="Wingdings" pitchFamily="2" charset="2"/>
              <a:buNone/>
            </a:pPr>
            <a:endParaRPr lang="en-US" smtClean="0">
              <a:latin typeface="Times New Roman" pitchFamily="18" charset="0"/>
              <a:cs typeface="Times New Roman" pitchFamily="18" charset="0"/>
            </a:endParaRPr>
          </a:p>
        </p:txBody>
      </p:sp>
      <p:pic>
        <p:nvPicPr>
          <p:cNvPr id="75780" name="Picture 2" descr="C:\Users\Najib\Desktop\ist2_186129-suicidal-tendenc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2714625"/>
            <a:ext cx="48260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77813"/>
            <a:ext cx="8229600" cy="865187"/>
          </a:xfrm>
        </p:spPr>
        <p:txBody>
          <a:bodyPr/>
          <a:lstStyle/>
          <a:p>
            <a:r>
              <a:rPr lang="en-US" sz="2400" b="1" smtClean="0">
                <a:solidFill>
                  <a:schemeClr val="tx1"/>
                </a:solidFill>
                <a:latin typeface="Times New Roman" pitchFamily="18" charset="0"/>
                <a:cs typeface="Times New Roman" pitchFamily="18" charset="0"/>
              </a:rPr>
              <a:t>3- Derealization &amp; Depersonalization </a:t>
            </a:r>
            <a:endParaRPr lang="en-US" sz="2400" smtClean="0">
              <a:solidFill>
                <a:schemeClr val="tx1"/>
              </a:solidFill>
              <a:latin typeface="Times New Roman" pitchFamily="18" charset="0"/>
              <a:cs typeface="Times New Roman" pitchFamily="18" charset="0"/>
            </a:endParaRPr>
          </a:p>
        </p:txBody>
      </p:sp>
      <p:sp>
        <p:nvSpPr>
          <p:cNvPr id="76803" name="Content Placeholder 2"/>
          <p:cNvSpPr>
            <a:spLocks noGrp="1"/>
          </p:cNvSpPr>
          <p:nvPr>
            <p:ph idx="1"/>
          </p:nvPr>
        </p:nvSpPr>
        <p:spPr/>
        <p:txBody>
          <a:bodyPr/>
          <a:lstStyle/>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r>
              <a:rPr lang="en-US" sz="2400" b="1" smtClean="0">
                <a:latin typeface="Times New Roman" pitchFamily="18" charset="0"/>
                <a:cs typeface="Times New Roman" pitchFamily="18" charset="0"/>
              </a:rPr>
              <a:t>1- Derealization: </a:t>
            </a:r>
            <a:r>
              <a:rPr lang="en-US" sz="2400" smtClean="0">
                <a:latin typeface="Times New Roman" pitchFamily="18" charset="0"/>
                <a:cs typeface="Times New Roman" pitchFamily="18" charset="0"/>
              </a:rPr>
              <a:t>Patient describe things in his surrounding that are artificial and lifeless. </a:t>
            </a:r>
          </a:p>
          <a:p>
            <a:pPr algn="l">
              <a:buFontTx/>
              <a:buNone/>
            </a:pPr>
            <a:r>
              <a:rPr lang="en-GB" sz="2400" smtClean="0">
                <a:solidFill>
                  <a:srgbClr val="000000"/>
                </a:solidFill>
                <a:latin typeface="Times New Roman" pitchFamily="18" charset="0"/>
                <a:cs typeface="Times New Roman" pitchFamily="18" charset="0"/>
              </a:rPr>
              <a:t>It is Sensation of changed reality ( usually in alien way)or that one's surroundings have altered. Usually seen in</a:t>
            </a:r>
          </a:p>
          <a:p>
            <a:pPr algn="l">
              <a:buFontTx/>
              <a:buNone/>
            </a:pPr>
            <a:r>
              <a:rPr lang="en-GB" sz="2400" b="1" smtClean="0">
                <a:solidFill>
                  <a:srgbClr val="000000"/>
                </a:solidFill>
                <a:latin typeface="Times New Roman" pitchFamily="18" charset="0"/>
                <a:cs typeface="Times New Roman" pitchFamily="18" charset="0"/>
              </a:rPr>
              <a:t>schizophrenia</a:t>
            </a:r>
            <a:r>
              <a:rPr lang="en-GB" sz="2400" smtClean="0">
                <a:solidFill>
                  <a:srgbClr val="000000"/>
                </a:solidFill>
                <a:latin typeface="Times New Roman" pitchFamily="18" charset="0"/>
                <a:cs typeface="Times New Roman" pitchFamily="18" charset="0"/>
              </a:rPr>
              <a:t>, </a:t>
            </a:r>
            <a:r>
              <a:rPr lang="en-GB" sz="2400" b="1" smtClean="0">
                <a:solidFill>
                  <a:srgbClr val="000000"/>
                </a:solidFill>
                <a:latin typeface="Times New Roman" pitchFamily="18" charset="0"/>
                <a:cs typeface="Times New Roman" pitchFamily="18" charset="0"/>
              </a:rPr>
              <a:t>panic attacks</a:t>
            </a:r>
            <a:r>
              <a:rPr lang="en-GB" sz="2400" smtClean="0">
                <a:solidFill>
                  <a:srgbClr val="000000"/>
                </a:solidFill>
                <a:latin typeface="Times New Roman" pitchFamily="18" charset="0"/>
                <a:cs typeface="Times New Roman" pitchFamily="18" charset="0"/>
              </a:rPr>
              <a:t>, and </a:t>
            </a:r>
            <a:r>
              <a:rPr lang="en-GB" sz="2400" b="1" smtClean="0">
                <a:solidFill>
                  <a:srgbClr val="000000"/>
                </a:solidFill>
                <a:latin typeface="Times New Roman" pitchFamily="18" charset="0"/>
                <a:cs typeface="Times New Roman" pitchFamily="18" charset="0"/>
              </a:rPr>
              <a:t>dissociative</a:t>
            </a:r>
            <a:r>
              <a:rPr lang="en-GB" sz="2400" smtClean="0">
                <a:solidFill>
                  <a:srgbClr val="000000"/>
                </a:solidFill>
                <a:latin typeface="Times New Roman" pitchFamily="18" charset="0"/>
                <a:cs typeface="Times New Roman" pitchFamily="18" charset="0"/>
              </a:rPr>
              <a:t> </a:t>
            </a:r>
            <a:r>
              <a:rPr lang="en-GB" sz="2400" b="1" smtClean="0">
                <a:solidFill>
                  <a:srgbClr val="000000"/>
                </a:solidFill>
                <a:latin typeface="Times New Roman" pitchFamily="18" charset="0"/>
                <a:cs typeface="Times New Roman" pitchFamily="18" charset="0"/>
              </a:rPr>
              <a:t>disorders</a:t>
            </a:r>
            <a:r>
              <a:rPr lang="en-GB" sz="2400" smtClean="0">
                <a:solidFill>
                  <a:srgbClr val="000000"/>
                </a:solidFill>
                <a:latin typeface="Times New Roman" pitchFamily="18" charset="0"/>
                <a:cs typeface="Times New Roman" pitchFamily="18" charset="0"/>
              </a:rPr>
              <a:t>.</a:t>
            </a:r>
          </a:p>
          <a:p>
            <a:pPr algn="l">
              <a:buFontTx/>
              <a:buNone/>
            </a:pPr>
            <a:r>
              <a:rPr lang="en-GB" sz="2400" smtClean="0">
                <a:solidFill>
                  <a:srgbClr val="000000"/>
                </a:solidFill>
                <a:latin typeface="Times New Roman" pitchFamily="18" charset="0"/>
                <a:cs typeface="Times New Roman" pitchFamily="18" charset="0"/>
              </a:rPr>
              <a:t>The patient may or may not know that this feeling is abnormal</a:t>
            </a:r>
          </a:p>
          <a:p>
            <a:pPr algn="l">
              <a:buFontTx/>
              <a:buNone/>
            </a:pPr>
            <a:endParaRPr lang="en-US" smtClean="0"/>
          </a:p>
          <a:p>
            <a:pPr algn="l">
              <a:buFontTx/>
              <a:buNone/>
            </a:pPr>
            <a:r>
              <a:rPr lang="en-US" sz="3200" b="1" smtClean="0"/>
              <a:t> </a:t>
            </a:r>
          </a:p>
          <a:p>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p:txBody>
          <a:bodyPr/>
          <a:lstStyle/>
          <a:p>
            <a:pPr algn="l">
              <a:buFontTx/>
              <a:buNone/>
            </a:pPr>
            <a:endParaRPr lang="en-US" sz="2400" b="1" smtClean="0">
              <a:latin typeface="Times New Roman" pitchFamily="18" charset="0"/>
              <a:cs typeface="Times New Roman" pitchFamily="18" charset="0"/>
            </a:endParaRPr>
          </a:p>
          <a:p>
            <a:pPr algn="l">
              <a:buFontTx/>
              <a:buNone/>
            </a:pPr>
            <a:endParaRPr lang="en-US" sz="2400" b="1" smtClean="0">
              <a:latin typeface="Times New Roman" pitchFamily="18" charset="0"/>
              <a:cs typeface="Times New Roman" pitchFamily="18" charset="0"/>
            </a:endParaRPr>
          </a:p>
          <a:p>
            <a:pPr algn="l">
              <a:buFontTx/>
              <a:buNone/>
            </a:pPr>
            <a:r>
              <a:rPr lang="en-US" sz="2400" b="1" smtClean="0">
                <a:latin typeface="Times New Roman" pitchFamily="18" charset="0"/>
                <a:cs typeface="Times New Roman" pitchFamily="18" charset="0"/>
              </a:rPr>
              <a:t>2- Depersonalization:  </a:t>
            </a:r>
            <a:r>
              <a:rPr lang="en-US" sz="2400" smtClean="0">
                <a:latin typeface="Times New Roman" pitchFamily="18" charset="0"/>
                <a:cs typeface="Times New Roman" pitchFamily="18" charset="0"/>
              </a:rPr>
              <a:t>Patient feels that he is detached from his surrounding and unable to feel emotion or being detached from once own body</a:t>
            </a:r>
          </a:p>
          <a:p>
            <a:pPr algn="l">
              <a:buFont typeface="Wingdings" pitchFamily="2" charset="2"/>
              <a:buNone/>
            </a:pPr>
            <a:r>
              <a:rPr lang="en-GB" sz="2400" smtClean="0">
                <a:solidFill>
                  <a:srgbClr val="000000"/>
                </a:solidFill>
                <a:latin typeface="Times New Roman" pitchFamily="18" charset="0"/>
                <a:cs typeface="Times New Roman" pitchFamily="18" charset="0"/>
              </a:rPr>
              <a:t>It is Sensation of unreality concerning oneself, parts of oneself, or one's environment that occurs under extreme stress or fatigue. Seen in </a:t>
            </a:r>
            <a:r>
              <a:rPr lang="en-GB" sz="2400" b="1" smtClean="0">
                <a:solidFill>
                  <a:srgbClr val="000000"/>
                </a:solidFill>
                <a:latin typeface="Times New Roman" pitchFamily="18" charset="0"/>
                <a:cs typeface="Times New Roman" pitchFamily="18" charset="0"/>
              </a:rPr>
              <a:t>schizophrenia</a:t>
            </a:r>
            <a:r>
              <a:rPr lang="en-GB" sz="2400" smtClean="0">
                <a:solidFill>
                  <a:srgbClr val="000000"/>
                </a:solidFill>
                <a:latin typeface="Times New Roman" pitchFamily="18" charset="0"/>
                <a:cs typeface="Times New Roman" pitchFamily="18" charset="0"/>
              </a:rPr>
              <a:t>, </a:t>
            </a:r>
            <a:r>
              <a:rPr lang="en-GB" sz="2400" b="1" smtClean="0">
                <a:solidFill>
                  <a:srgbClr val="000000"/>
                </a:solidFill>
                <a:latin typeface="Times New Roman" pitchFamily="18" charset="0"/>
                <a:cs typeface="Times New Roman" pitchFamily="18" charset="0"/>
              </a:rPr>
              <a:t>depersonalization disorder</a:t>
            </a:r>
            <a:r>
              <a:rPr lang="en-GB" sz="2400" smtClean="0">
                <a:solidFill>
                  <a:srgbClr val="000000"/>
                </a:solidFill>
                <a:latin typeface="Times New Roman" pitchFamily="18" charset="0"/>
                <a:cs typeface="Times New Roman" pitchFamily="18" charset="0"/>
              </a:rPr>
              <a:t>, and </a:t>
            </a:r>
            <a:r>
              <a:rPr lang="en-GB" sz="2400" b="1" smtClean="0">
                <a:solidFill>
                  <a:srgbClr val="000000"/>
                </a:solidFill>
                <a:latin typeface="Times New Roman" pitchFamily="18" charset="0"/>
                <a:cs typeface="Times New Roman" pitchFamily="18" charset="0"/>
              </a:rPr>
              <a:t>schizotypal personality disorder.</a:t>
            </a:r>
          </a:p>
          <a:p>
            <a:pPr algn="l">
              <a:buFont typeface="Wingdings" pitchFamily="2" charset="2"/>
              <a:buNone/>
            </a:pPr>
            <a:r>
              <a:rPr lang="en-GB" sz="2400" smtClean="0">
                <a:solidFill>
                  <a:srgbClr val="000000"/>
                </a:solidFill>
                <a:latin typeface="Times New Roman" pitchFamily="18" charset="0"/>
                <a:cs typeface="Times New Roman" pitchFamily="18" charset="0"/>
              </a:rPr>
              <a:t>The patient may or may not believe the feeling is abnormal</a:t>
            </a:r>
          </a:p>
          <a:p>
            <a:pPr algn="l">
              <a:buFont typeface="Wingdings" pitchFamily="2" charset="2"/>
              <a:buNone/>
            </a:pPr>
            <a:endParaRPr lang="en-GB" b="1" smtClean="0">
              <a:solidFill>
                <a:srgbClr val="000000"/>
              </a:solidFill>
              <a:latin typeface="Corbel" pitchFamily="34" charset="0"/>
            </a:endParaRPr>
          </a:p>
          <a:p>
            <a:endParaRPr lang="en-US"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77813"/>
            <a:ext cx="8229600" cy="919162"/>
          </a:xfrm>
        </p:spPr>
        <p:txBody>
          <a:bodyPr/>
          <a:lstStyle/>
          <a:p>
            <a:r>
              <a:rPr lang="en-US" sz="2400" b="1" smtClean="0">
                <a:solidFill>
                  <a:schemeClr val="tx1"/>
                </a:solidFill>
                <a:latin typeface="Times New Roman" pitchFamily="18" charset="0"/>
                <a:cs typeface="Times New Roman" pitchFamily="18" charset="0"/>
              </a:rPr>
              <a:t>4- OBSESSION AND COMPULSION</a:t>
            </a:r>
            <a:endParaRPr lang="en-US" sz="2400" smtClean="0">
              <a:solidFill>
                <a:schemeClr val="tx1"/>
              </a:solidFill>
              <a:latin typeface="Times New Roman" pitchFamily="18" charset="0"/>
              <a:cs typeface="Times New Roman" pitchFamily="18" charset="0"/>
            </a:endParaRPr>
          </a:p>
        </p:txBody>
      </p:sp>
      <p:sp>
        <p:nvSpPr>
          <p:cNvPr id="78851" name="Content Placeholder 2"/>
          <p:cNvSpPr>
            <a:spLocks noGrp="1"/>
          </p:cNvSpPr>
          <p:nvPr>
            <p:ph idx="1"/>
          </p:nvPr>
        </p:nvSpPr>
        <p:spPr/>
        <p:txBody>
          <a:bodyPr/>
          <a:lstStyle/>
          <a:p>
            <a:pPr algn="l">
              <a:buFont typeface="Wingdings" pitchFamily="2" charset="2"/>
              <a:buNone/>
            </a:pPr>
            <a:endParaRPr lang="en-GB" sz="2400" b="1" smtClean="0">
              <a:solidFill>
                <a:srgbClr val="000000"/>
              </a:solidFill>
              <a:latin typeface="Times New Roman" pitchFamily="18" charset="0"/>
              <a:cs typeface="Times New Roman" pitchFamily="18" charset="0"/>
            </a:endParaRPr>
          </a:p>
          <a:p>
            <a:pPr algn="l">
              <a:buFont typeface="Wingdings" pitchFamily="2" charset="2"/>
              <a:buNone/>
            </a:pPr>
            <a:r>
              <a:rPr lang="en-GB" sz="2400" b="1" smtClean="0">
                <a:solidFill>
                  <a:srgbClr val="000000"/>
                </a:solidFill>
                <a:latin typeface="Times New Roman" pitchFamily="18" charset="0"/>
                <a:cs typeface="Times New Roman" pitchFamily="18" charset="0"/>
              </a:rPr>
              <a:t>1- Obsession: </a:t>
            </a:r>
            <a:r>
              <a:rPr lang="en-GB" sz="2400" smtClean="0">
                <a:solidFill>
                  <a:srgbClr val="000000"/>
                </a:solidFill>
                <a:latin typeface="Times New Roman" pitchFamily="18" charset="0"/>
                <a:cs typeface="Times New Roman" pitchFamily="18" charset="0"/>
              </a:rPr>
              <a:t>Persistent and recurrent idea, thought, or impulse </a:t>
            </a:r>
            <a:r>
              <a:rPr lang="en-US" sz="2400" smtClean="0">
                <a:latin typeface="Times New Roman" pitchFamily="18" charset="0"/>
                <a:cs typeface="Times New Roman" pitchFamily="18" charset="0"/>
              </a:rPr>
              <a:t>or images</a:t>
            </a:r>
            <a:r>
              <a:rPr lang="en-GB" sz="2400" smtClean="0">
                <a:solidFill>
                  <a:srgbClr val="000000"/>
                </a:solidFill>
                <a:latin typeface="Times New Roman" pitchFamily="18" charset="0"/>
                <a:cs typeface="Times New Roman" pitchFamily="18" charset="0"/>
              </a:rPr>
              <a:t> that cannot be eliminated from consciousness by logic or reasoning </a:t>
            </a:r>
            <a:r>
              <a:rPr lang="en-US" sz="2400" smtClean="0">
                <a:latin typeface="Times New Roman" pitchFamily="18" charset="0"/>
                <a:cs typeface="Times New Roman" pitchFamily="18" charset="0"/>
              </a:rPr>
              <a:t>they keep coming to mind despite the patients effort to exclude them from his mind   </a:t>
            </a:r>
          </a:p>
          <a:p>
            <a:pPr algn="l">
              <a:buFont typeface="Wingdings" pitchFamily="2" charset="2"/>
              <a:buNone/>
            </a:pPr>
            <a:r>
              <a:rPr lang="en-GB" sz="2400" smtClean="0">
                <a:solidFill>
                  <a:srgbClr val="000000"/>
                </a:solidFill>
                <a:latin typeface="Times New Roman" pitchFamily="18" charset="0"/>
                <a:cs typeface="Times New Roman" pitchFamily="18" charset="0"/>
              </a:rPr>
              <a:t>obsessions are involuntary and ego- dystonic</a:t>
            </a:r>
          </a:p>
          <a:p>
            <a:pPr algn="l">
              <a:buFont typeface="Wingdings" pitchFamily="2" charset="2"/>
              <a:buNone/>
            </a:pPr>
            <a:r>
              <a:rPr lang="en-US" sz="2400" smtClean="0">
                <a:latin typeface="Times New Roman" pitchFamily="18" charset="0"/>
                <a:cs typeface="Times New Roman" pitchFamily="18" charset="0"/>
              </a:rPr>
              <a:t>their content is often of a nature as to cause the sufferer great anxiety and even guilt.</a:t>
            </a:r>
          </a:p>
          <a:p>
            <a:pPr algn="l">
              <a:buFont typeface="Wingdings" pitchFamily="2" charset="2"/>
              <a:buNone/>
            </a:pPr>
            <a:r>
              <a:rPr lang="en-US" sz="2400" smtClean="0">
                <a:latin typeface="Times New Roman" pitchFamily="18" charset="0"/>
                <a:cs typeface="Times New Roman" pitchFamily="18" charset="0"/>
              </a:rPr>
              <a:t>Occur in </a:t>
            </a:r>
            <a:r>
              <a:rPr lang="en-US" sz="2400" b="1" smtClean="0">
                <a:latin typeface="Times New Roman" pitchFamily="18" charset="0"/>
                <a:cs typeface="Times New Roman" pitchFamily="18" charset="0"/>
              </a:rPr>
              <a:t>depression</a:t>
            </a: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and occasionally in </a:t>
            </a:r>
            <a:r>
              <a:rPr lang="en-US" sz="2400" b="1" smtClean="0">
                <a:latin typeface="Times New Roman" pitchFamily="18" charset="0"/>
                <a:cs typeface="Times New Roman" pitchFamily="18" charset="0"/>
              </a:rPr>
              <a:t>organic states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277813"/>
            <a:ext cx="8229600" cy="1566862"/>
          </a:xfrm>
        </p:spPr>
        <p:txBody>
          <a:bodyPr/>
          <a:lstStyle/>
          <a:p>
            <a:r>
              <a:rPr lang="en-US" sz="2400" b="1" smtClean="0">
                <a:solidFill>
                  <a:schemeClr val="tx1"/>
                </a:solidFill>
                <a:latin typeface="Times New Roman" pitchFamily="18" charset="0"/>
                <a:cs typeface="Times New Roman" pitchFamily="18" charset="0"/>
              </a:rPr>
              <a:t>The characteristic feature of obsession:</a:t>
            </a:r>
            <a:r>
              <a:rPr lang="en-US" b="1" smtClean="0"/>
              <a:t/>
            </a:r>
            <a:br>
              <a:rPr lang="en-US" b="1" smtClean="0"/>
            </a:br>
            <a:endParaRPr lang="en-US" smtClean="0"/>
          </a:p>
        </p:txBody>
      </p:sp>
      <p:sp>
        <p:nvSpPr>
          <p:cNvPr id="79875" name="Content Placeholder 2"/>
          <p:cNvSpPr>
            <a:spLocks noGrp="1"/>
          </p:cNvSpPr>
          <p:nvPr>
            <p:ph idx="1"/>
          </p:nvPr>
        </p:nvSpPr>
        <p:spPr/>
        <p:txBody>
          <a:bodyPr/>
          <a:lstStyle/>
          <a:p>
            <a:pPr algn="l">
              <a:lnSpc>
                <a:spcPct val="80000"/>
              </a:lnSpc>
              <a:buFontTx/>
              <a:buNone/>
            </a:pPr>
            <a:endParaRPr lang="en-US" b="1" smtClean="0"/>
          </a:p>
          <a:p>
            <a:pPr algn="l">
              <a:lnSpc>
                <a:spcPct val="80000"/>
              </a:lnSpc>
              <a:buFontTx/>
              <a:buNone/>
            </a:pPr>
            <a:r>
              <a:rPr lang="en-US" sz="2400" smtClean="0">
                <a:latin typeface="Times New Roman" pitchFamily="18" charset="0"/>
                <a:cs typeface="Times New Roman" pitchFamily="18" charset="0"/>
              </a:rPr>
              <a:t>1- thoughts are repetitive and stereotype</a:t>
            </a:r>
          </a:p>
          <a:p>
            <a:pPr algn="l">
              <a:lnSpc>
                <a:spcPct val="80000"/>
              </a:lnSpc>
              <a:buFontTx/>
              <a:buNone/>
            </a:pPr>
            <a:r>
              <a:rPr lang="en-US" sz="2400" smtClean="0">
                <a:latin typeface="Times New Roman" pitchFamily="18" charset="0"/>
                <a:cs typeface="Times New Roman" pitchFamily="18" charset="0"/>
              </a:rPr>
              <a:t>2- irresistible </a:t>
            </a:r>
          </a:p>
          <a:p>
            <a:pPr algn="l">
              <a:lnSpc>
                <a:spcPct val="80000"/>
              </a:lnSpc>
              <a:buFontTx/>
              <a:buNone/>
            </a:pPr>
            <a:r>
              <a:rPr lang="en-US" sz="2400" smtClean="0">
                <a:latin typeface="Times New Roman" pitchFamily="18" charset="0"/>
                <a:cs typeface="Times New Roman" pitchFamily="18" charset="0"/>
              </a:rPr>
              <a:t>3- subjective sense of a struggle </a:t>
            </a:r>
          </a:p>
          <a:p>
            <a:pPr algn="l">
              <a:lnSpc>
                <a:spcPct val="80000"/>
              </a:lnSpc>
              <a:buFontTx/>
              <a:buNone/>
            </a:pPr>
            <a:r>
              <a:rPr lang="en-US" sz="2400" smtClean="0">
                <a:latin typeface="Times New Roman" pitchFamily="18" charset="0"/>
                <a:cs typeface="Times New Roman" pitchFamily="18" charset="0"/>
              </a:rPr>
              <a:t>4- thoughts are recognized by the patient as untrue and senseless</a:t>
            </a:r>
          </a:p>
          <a:p>
            <a:pPr algn="l">
              <a:lnSpc>
                <a:spcPct val="80000"/>
              </a:lnSpc>
              <a:buFontTx/>
              <a:buNone/>
            </a:pPr>
            <a:r>
              <a:rPr lang="en-US" sz="2400" smtClean="0">
                <a:latin typeface="Times New Roman" pitchFamily="18" charset="0"/>
                <a:cs typeface="Times New Roman" pitchFamily="18" charset="0"/>
              </a:rPr>
              <a:t>5- thoughts are distressing the patient</a:t>
            </a:r>
          </a:p>
          <a:p>
            <a:pPr algn="l">
              <a:buFont typeface="Wingdings" pitchFamily="2" charset="2"/>
              <a:buNone/>
            </a:pPr>
            <a:r>
              <a:rPr lang="en-US" sz="2400" smtClean="0">
                <a:latin typeface="Times New Roman" pitchFamily="18" charset="0"/>
                <a:cs typeface="Times New Roman" pitchFamily="18" charset="0"/>
              </a:rPr>
              <a:t>6- The thoughts are particularly repugnant to the individual; thus the prudish person is tormented by sexual thoughts, the religious person by blasphemous thoughts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p:txBody>
          <a:bodyPr/>
          <a:lstStyle/>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r>
              <a:rPr lang="en-US" sz="2400" b="1" smtClean="0">
                <a:latin typeface="Times New Roman" pitchFamily="18" charset="0"/>
                <a:cs typeface="Times New Roman" pitchFamily="18" charset="0"/>
              </a:rPr>
              <a:t>2- Compulsion : </a:t>
            </a:r>
            <a:r>
              <a:rPr lang="en-US" sz="2400" smtClean="0">
                <a:latin typeface="Times New Roman" pitchFamily="18" charset="0"/>
                <a:cs typeface="Times New Roman" pitchFamily="18" charset="0"/>
              </a:rPr>
              <a:t>is repetitive stereotype goal directed behavior </a:t>
            </a:r>
          </a:p>
          <a:p>
            <a:pPr algn="l">
              <a:buFont typeface="Wingdings" pitchFamily="2" charset="2"/>
              <a:buNone/>
            </a:pPr>
            <a:r>
              <a:rPr lang="en-US" sz="2400" smtClean="0">
                <a:latin typeface="Times New Roman" pitchFamily="18" charset="0"/>
                <a:cs typeface="Times New Roman" pitchFamily="18" charset="0"/>
              </a:rPr>
              <a:t>Pathological need to act on an impulse that, if resisted, produces anxiety; repetitive behavior in response to an obsession or performed according to certain rules, with no true end in itself other than to prevent something from occurring in the future.</a:t>
            </a:r>
          </a:p>
          <a:p>
            <a:pPr algn="l">
              <a:buFont typeface="Wingdings" pitchFamily="2" charset="2"/>
              <a:buNone/>
            </a:pPr>
            <a:r>
              <a:rPr lang="en-US" sz="2400" smtClean="0">
                <a:latin typeface="Times New Roman" pitchFamily="18" charset="0"/>
                <a:cs typeface="Times New Roman" pitchFamily="18" charset="0"/>
              </a:rPr>
              <a:t>Seen in post-encephalitic parkinsonism</a:t>
            </a:r>
          </a:p>
          <a:p>
            <a:pPr algn="l"/>
            <a:endParaRPr lang="en-US" sz="2400" smtClean="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277813"/>
            <a:ext cx="8229600" cy="1350962"/>
          </a:xfrm>
        </p:spPr>
        <p:txBody>
          <a:bodyPr/>
          <a:lstStyle/>
          <a:p>
            <a:r>
              <a:rPr lang="en-US" sz="2400" b="1" smtClean="0">
                <a:solidFill>
                  <a:schemeClr val="tx1"/>
                </a:solidFill>
                <a:latin typeface="Times New Roman" pitchFamily="18" charset="0"/>
                <a:cs typeface="Times New Roman" pitchFamily="18" charset="0"/>
              </a:rPr>
              <a:t>characteristic of compulsion:</a:t>
            </a:r>
            <a:r>
              <a:rPr lang="en-US" b="1" u="sng" smtClean="0"/>
              <a:t/>
            </a:r>
            <a:br>
              <a:rPr lang="en-US" b="1" u="sng" smtClean="0"/>
            </a:br>
            <a:endParaRPr lang="en-US" smtClean="0"/>
          </a:p>
        </p:txBody>
      </p:sp>
      <p:sp>
        <p:nvSpPr>
          <p:cNvPr id="81923" name="Content Placeholder 2"/>
          <p:cNvSpPr>
            <a:spLocks noGrp="1"/>
          </p:cNvSpPr>
          <p:nvPr>
            <p:ph idx="1"/>
          </p:nvPr>
        </p:nvSpPr>
        <p:spPr/>
        <p:txBody>
          <a:bodyPr/>
          <a:lstStyle/>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1-they must be performed by an urge to resist   </a:t>
            </a:r>
          </a:p>
          <a:p>
            <a:pPr algn="l">
              <a:buFont typeface="Wingdings" pitchFamily="2" charset="2"/>
              <a:buNone/>
            </a:pPr>
            <a:r>
              <a:rPr lang="en-US" sz="2400" smtClean="0">
                <a:latin typeface="Times New Roman" pitchFamily="18" charset="0"/>
                <a:cs typeface="Times New Roman" pitchFamily="18" charset="0"/>
              </a:rPr>
              <a:t>2-they are recognized by the patient as senseless</a:t>
            </a:r>
          </a:p>
          <a:p>
            <a:pPr algn="l">
              <a:buFont typeface="Wingdings" pitchFamily="2" charset="2"/>
              <a:buNone/>
            </a:pPr>
            <a:r>
              <a:rPr lang="en-US" sz="2400" smtClean="0">
                <a:latin typeface="Times New Roman" pitchFamily="18" charset="0"/>
                <a:cs typeface="Times New Roman" pitchFamily="18" charset="0"/>
              </a:rPr>
              <a:t>3-they are usually associated with an obsession in order to reduce the anxiety caused by the obsession</a:t>
            </a:r>
          </a:p>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14% of patients with obsessive−compulsive disorder may report psychotic phenomena such as delusions and hallucinations of thought disorder</a:t>
            </a:r>
          </a:p>
          <a:p>
            <a:pPr algn="l">
              <a:buFont typeface="Wingdings" pitchFamily="2" charset="2"/>
              <a:buNone/>
            </a:pPr>
            <a:endParaRPr lang="en-US" sz="2400" smtClean="0">
              <a:latin typeface="Times New Roman" pitchFamily="18" charset="0"/>
              <a:cs typeface="Times New Roman" pitchFamily="18" charset="0"/>
            </a:endParaRPr>
          </a:p>
          <a:p>
            <a:endParaRPr lang="en-US"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z="2400" b="1" smtClean="0">
                <a:solidFill>
                  <a:schemeClr val="tx1"/>
                </a:solidFill>
                <a:latin typeface="Times New Roman" pitchFamily="18" charset="0"/>
                <a:cs typeface="Times New Roman" pitchFamily="18" charset="0"/>
              </a:rPr>
              <a:t>obsessional and compulsive forms:</a:t>
            </a:r>
            <a:br>
              <a:rPr lang="en-US" sz="2400" b="1" smtClean="0">
                <a:solidFill>
                  <a:schemeClr val="tx1"/>
                </a:solidFill>
                <a:latin typeface="Times New Roman" pitchFamily="18" charset="0"/>
                <a:cs typeface="Times New Roman" pitchFamily="18" charset="0"/>
              </a:rPr>
            </a:br>
            <a:endParaRPr lang="en-US" sz="2400" smtClean="0">
              <a:solidFill>
                <a:schemeClr val="tx1"/>
              </a:solidFill>
              <a:latin typeface="Times New Roman" pitchFamily="18" charset="0"/>
              <a:cs typeface="Times New Roman" pitchFamily="18" charset="0"/>
            </a:endParaRPr>
          </a:p>
        </p:txBody>
      </p:sp>
      <p:sp>
        <p:nvSpPr>
          <p:cNvPr id="82947" name="Content Placeholder 2"/>
          <p:cNvSpPr>
            <a:spLocks noGrp="1"/>
          </p:cNvSpPr>
          <p:nvPr>
            <p:ph idx="1"/>
          </p:nvPr>
        </p:nvSpPr>
        <p:spPr/>
        <p:txBody>
          <a:bodyPr/>
          <a:lstStyle/>
          <a:p>
            <a:pPr algn="l">
              <a:lnSpc>
                <a:spcPct val="90000"/>
              </a:lnSpc>
              <a:buFontTx/>
              <a:buNone/>
            </a:pPr>
            <a:endParaRPr lang="en-US" sz="1800" b="1" u="sng" smtClean="0"/>
          </a:p>
          <a:p>
            <a:pPr algn="l">
              <a:lnSpc>
                <a:spcPct val="90000"/>
              </a:lnSpc>
              <a:buFontTx/>
              <a:buNone/>
            </a:pPr>
            <a:endParaRPr lang="en-US" sz="1800" b="1" u="sng" smtClean="0"/>
          </a:p>
          <a:p>
            <a:pPr algn="l">
              <a:lnSpc>
                <a:spcPct val="90000"/>
              </a:lnSpc>
              <a:buFontTx/>
              <a:buNone/>
            </a:pPr>
            <a:endParaRPr lang="en-US" sz="1800" b="1" u="sng" smtClean="0"/>
          </a:p>
          <a:p>
            <a:pPr algn="l">
              <a:lnSpc>
                <a:spcPct val="90000"/>
              </a:lnSpc>
              <a:buFontTx/>
              <a:buNone/>
            </a:pPr>
            <a:r>
              <a:rPr lang="en-US" sz="1800" b="1" u="sng" smtClean="0"/>
              <a:t>obsession</a:t>
            </a:r>
            <a:r>
              <a:rPr lang="en-US" sz="1800" b="1" smtClean="0"/>
              <a:t>                                                           </a:t>
            </a:r>
            <a:r>
              <a:rPr lang="en-US" sz="1800" b="1" u="sng" smtClean="0"/>
              <a:t>compulsion</a:t>
            </a:r>
          </a:p>
          <a:p>
            <a:pPr algn="l">
              <a:lnSpc>
                <a:spcPct val="90000"/>
              </a:lnSpc>
              <a:buFontTx/>
              <a:buNone/>
            </a:pPr>
            <a:r>
              <a:rPr lang="en-US" sz="1800" b="1" smtClean="0"/>
              <a:t>thoughts                                                             rituals</a:t>
            </a:r>
          </a:p>
          <a:p>
            <a:pPr algn="l">
              <a:lnSpc>
                <a:spcPct val="90000"/>
              </a:lnSpc>
              <a:buFontTx/>
              <a:buNone/>
            </a:pPr>
            <a:r>
              <a:rPr lang="en-US" sz="1800" b="1" smtClean="0"/>
              <a:t>rumination                                                          clean</a:t>
            </a:r>
          </a:p>
          <a:p>
            <a:pPr algn="l">
              <a:lnSpc>
                <a:spcPct val="90000"/>
              </a:lnSpc>
              <a:buFontTx/>
              <a:buNone/>
            </a:pPr>
            <a:r>
              <a:rPr lang="en-US" sz="1800" b="1" smtClean="0"/>
              <a:t>doubts                                                                 counting</a:t>
            </a:r>
          </a:p>
          <a:p>
            <a:pPr algn="l">
              <a:lnSpc>
                <a:spcPct val="90000"/>
              </a:lnSpc>
              <a:buFontTx/>
              <a:buNone/>
            </a:pPr>
            <a:r>
              <a:rPr lang="en-US" sz="1800" b="1" smtClean="0"/>
              <a:t>impulses                                                        dressing/order</a:t>
            </a:r>
          </a:p>
          <a:p>
            <a:pPr algn="l">
              <a:lnSpc>
                <a:spcPct val="90000"/>
              </a:lnSpc>
              <a:buFontTx/>
              <a:buNone/>
            </a:pPr>
            <a:r>
              <a:rPr lang="en-US" sz="1800" b="1" smtClean="0"/>
              <a:t>obsessional phobias                                           checking</a:t>
            </a:r>
          </a:p>
          <a:p>
            <a:pPr algn="l">
              <a:lnSpc>
                <a:spcPct val="90000"/>
              </a:lnSpc>
              <a:buFontTx/>
              <a:buNone/>
            </a:pPr>
            <a:r>
              <a:rPr lang="en-US" sz="1800" b="1" smtClean="0"/>
              <a:t>obsessional slowness</a:t>
            </a:r>
            <a:endParaRPr lang="en-US" sz="1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260350"/>
            <a:ext cx="8867775" cy="6192838"/>
          </a:xfrm>
        </p:spPr>
        <p:txBody>
          <a:bodyPr/>
          <a:lstStyle/>
          <a:p>
            <a:pPr algn="l" eaLnBrk="1" hangingPunct="1">
              <a:buFont typeface="Wingdings" pitchFamily="2" charset="2"/>
              <a:buNone/>
            </a:pPr>
            <a:endParaRPr lang="en-US" b="1" smtClean="0">
              <a:latin typeface="Times New Roman" pitchFamily="18" charset="0"/>
              <a:cs typeface="Times New Roman" pitchFamily="18" charset="0"/>
            </a:endParaRPr>
          </a:p>
          <a:p>
            <a:pPr algn="l" eaLnBrk="1" hangingPunct="1">
              <a:buFont typeface="Wingdings" pitchFamily="2" charset="2"/>
              <a:buNone/>
            </a:pPr>
            <a:r>
              <a:rPr lang="en-US" b="1" smtClean="0">
                <a:latin typeface="Times New Roman" pitchFamily="18" charset="0"/>
                <a:cs typeface="Times New Roman" pitchFamily="18" charset="0"/>
              </a:rPr>
              <a:t>Etiology of psychopathology :</a:t>
            </a: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1- Biological (genetic, brain structures, neurotransmitters).</a:t>
            </a: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2- Behavior &amp; cognition.</a:t>
            </a: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3- Emotion.</a:t>
            </a: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4- Social &amp; cultural factors.</a:t>
            </a:r>
          </a:p>
          <a:p>
            <a:pPr algn="l" eaLnBrk="1" hangingPunct="1">
              <a:buFont typeface="Wingdings" pitchFamily="2" charset="2"/>
              <a:buNone/>
            </a:pPr>
            <a:endParaRPr lang="en-US" sz="2400" smtClean="0">
              <a:latin typeface="Times New Roman" pitchFamily="18" charset="0"/>
              <a:cs typeface="Times New Roman" pitchFamily="18" charset="0"/>
            </a:endParaRPr>
          </a:p>
          <a:p>
            <a:pPr algn="l" eaLnBrk="1" hangingPunct="1">
              <a:buFont typeface="Wingdings" pitchFamily="2" charset="2"/>
              <a:buNone/>
            </a:pPr>
            <a:r>
              <a:rPr lang="en-US" sz="2400" smtClean="0">
                <a:latin typeface="Times New Roman" pitchFamily="18" charset="0"/>
                <a:cs typeface="Times New Roman" pitchFamily="18" charset="0"/>
              </a:rPr>
              <a:t>5- Developmental factors.</a:t>
            </a:r>
            <a:endParaRPr lang="en-US" sz="2400" b="1" smtClean="0">
              <a:latin typeface="Times New Roman" pitchFamily="18" charset="0"/>
              <a:cs typeface="Times New Roman" pitchFamily="18" charset="0"/>
            </a:endParaRPr>
          </a:p>
          <a:p>
            <a:pPr algn="l" eaLnBrk="1" hangingPunct="1">
              <a:buFont typeface="Wingdings" pitchFamily="2" charset="2"/>
              <a:buNone/>
            </a:pPr>
            <a:endParaRPr lang="en-US" b="1" smtClean="0"/>
          </a:p>
          <a:p>
            <a:pPr algn="l" eaLnBrk="1" hangingPunct="1">
              <a:buFont typeface="Wingdings" pitchFamily="2" charset="2"/>
              <a:buNone/>
            </a:pPr>
            <a:endParaRPr lang="en-US" smtClean="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277813"/>
            <a:ext cx="8229600" cy="919162"/>
          </a:xfrm>
        </p:spPr>
        <p:txBody>
          <a:bodyPr/>
          <a:lstStyle/>
          <a:p>
            <a:r>
              <a:rPr lang="en-US" sz="2400" b="1" smtClean="0">
                <a:solidFill>
                  <a:schemeClr val="tx1"/>
                </a:solidFill>
                <a:latin typeface="Times New Roman" pitchFamily="18" charset="0"/>
                <a:cs typeface="Times New Roman" pitchFamily="18" charset="0"/>
              </a:rPr>
              <a:t>Phobias </a:t>
            </a:r>
            <a:endParaRPr lang="en-US" sz="2400" smtClean="0">
              <a:solidFill>
                <a:schemeClr val="tx1"/>
              </a:solidFill>
              <a:latin typeface="Times New Roman" pitchFamily="18" charset="0"/>
              <a:cs typeface="Times New Roman" pitchFamily="18" charset="0"/>
            </a:endParaRPr>
          </a:p>
        </p:txBody>
      </p:sp>
      <p:sp>
        <p:nvSpPr>
          <p:cNvPr id="83971" name="Content Placeholder 2"/>
          <p:cNvSpPr>
            <a:spLocks noGrp="1"/>
          </p:cNvSpPr>
          <p:nvPr>
            <p:ph idx="1"/>
          </p:nvPr>
        </p:nvSpPr>
        <p:spPr/>
        <p:txBody>
          <a:bodyPr/>
          <a:lstStyle/>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Irrational fears out of proportion to the feared object or situation which lead to avoidance </a:t>
            </a:r>
          </a:p>
          <a:p>
            <a:pPr algn="l">
              <a:lnSpc>
                <a:spcPct val="90000"/>
              </a:lnSpc>
              <a:buFontTx/>
              <a:buNone/>
            </a:pPr>
            <a:endParaRPr lang="en-US" sz="2400" smtClean="0">
              <a:latin typeface="Times New Roman" pitchFamily="18" charset="0"/>
              <a:cs typeface="Times New Roman" pitchFamily="18" charset="0"/>
            </a:endParaRPr>
          </a:p>
          <a:p>
            <a:pPr algn="l">
              <a:lnSpc>
                <a:spcPct val="90000"/>
              </a:lnSpc>
              <a:buFontTx/>
              <a:buNone/>
            </a:pPr>
            <a:r>
              <a:rPr lang="en-US" sz="2400" smtClean="0">
                <a:latin typeface="Times New Roman" pitchFamily="18" charset="0"/>
                <a:cs typeface="Times New Roman" pitchFamily="18" charset="0"/>
              </a:rPr>
              <a:t>Some types of phobias;</a:t>
            </a:r>
          </a:p>
          <a:p>
            <a:pPr algn="l">
              <a:lnSpc>
                <a:spcPct val="90000"/>
              </a:lnSpc>
              <a:buFontTx/>
              <a:buNone/>
            </a:pPr>
            <a:r>
              <a:rPr lang="en-US" sz="2400" b="1" smtClean="0">
                <a:latin typeface="Times New Roman" pitchFamily="18" charset="0"/>
                <a:cs typeface="Times New Roman" pitchFamily="18" charset="0"/>
              </a:rPr>
              <a:t>agoraphobia</a:t>
            </a:r>
            <a:r>
              <a:rPr lang="en-US" sz="2400" smtClean="0">
                <a:latin typeface="Times New Roman" pitchFamily="18" charset="0"/>
                <a:cs typeface="Times New Roman" pitchFamily="18" charset="0"/>
              </a:rPr>
              <a:t> : fear from overcrowded and open places </a:t>
            </a:r>
          </a:p>
          <a:p>
            <a:pPr algn="l">
              <a:lnSpc>
                <a:spcPct val="90000"/>
              </a:lnSpc>
              <a:buFontTx/>
              <a:buNone/>
            </a:pPr>
            <a:r>
              <a:rPr lang="en-US" sz="2400" b="1" smtClean="0">
                <a:latin typeface="Times New Roman" pitchFamily="18" charset="0"/>
                <a:cs typeface="Times New Roman" pitchFamily="18" charset="0"/>
              </a:rPr>
              <a:t>claustrophobia</a:t>
            </a:r>
            <a:r>
              <a:rPr lang="en-US" sz="2400" smtClean="0">
                <a:latin typeface="Times New Roman" pitchFamily="18" charset="0"/>
                <a:cs typeface="Times New Roman" pitchFamily="18" charset="0"/>
              </a:rPr>
              <a:t> :fear from closed places </a:t>
            </a:r>
          </a:p>
          <a:p>
            <a:pPr algn="l">
              <a:lnSpc>
                <a:spcPct val="90000"/>
              </a:lnSpc>
              <a:buFontTx/>
              <a:buNone/>
            </a:pPr>
            <a:r>
              <a:rPr lang="en-US" sz="2400" b="1" smtClean="0">
                <a:latin typeface="Times New Roman" pitchFamily="18" charset="0"/>
                <a:cs typeface="Times New Roman" pitchFamily="18" charset="0"/>
              </a:rPr>
              <a:t>heightphobia</a:t>
            </a:r>
          </a:p>
          <a:p>
            <a:pPr algn="l">
              <a:lnSpc>
                <a:spcPct val="90000"/>
              </a:lnSpc>
              <a:buFontTx/>
              <a:buNone/>
            </a:pPr>
            <a:r>
              <a:rPr lang="en-US" sz="2400" b="1" smtClean="0">
                <a:latin typeface="Times New Roman" pitchFamily="18" charset="0"/>
                <a:cs typeface="Times New Roman" pitchFamily="18" charset="0"/>
              </a:rPr>
              <a:t>flightphobia</a:t>
            </a:r>
          </a:p>
          <a:p>
            <a:pPr algn="l">
              <a:lnSpc>
                <a:spcPct val="90000"/>
              </a:lnSpc>
              <a:buFontTx/>
              <a:buNone/>
            </a:pPr>
            <a:r>
              <a:rPr lang="en-US" sz="2400" b="1" smtClean="0">
                <a:latin typeface="Times New Roman" pitchFamily="18" charset="0"/>
                <a:cs typeface="Times New Roman" pitchFamily="18" charset="0"/>
              </a:rPr>
              <a:t>socialphobia</a:t>
            </a:r>
            <a:r>
              <a:rPr lang="en-US" sz="2400" smtClean="0">
                <a:latin typeface="Times New Roman" pitchFamily="18" charset="0"/>
                <a:cs typeface="Times New Roman" pitchFamily="18" charset="0"/>
              </a:rPr>
              <a:t> </a:t>
            </a:r>
          </a:p>
          <a:p>
            <a:pPr algn="l"/>
            <a:endParaRPr lang="en-US" sz="2400" smtClean="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77813"/>
            <a:ext cx="8229600" cy="703262"/>
          </a:xfrm>
        </p:spPr>
        <p:txBody>
          <a:bodyPr/>
          <a:lstStyle/>
          <a:p>
            <a:r>
              <a:rPr lang="en-US" sz="2400" b="1" smtClean="0">
                <a:solidFill>
                  <a:schemeClr val="tx1"/>
                </a:solidFill>
                <a:latin typeface="Times New Roman" pitchFamily="18" charset="0"/>
                <a:cs typeface="Times New Roman" pitchFamily="18" charset="0"/>
              </a:rPr>
              <a:t>Speech disorders</a:t>
            </a:r>
            <a:endParaRPr lang="en-US" sz="2400" smtClean="0">
              <a:solidFill>
                <a:schemeClr val="tx1"/>
              </a:solidFill>
              <a:latin typeface="Times New Roman" pitchFamily="18" charset="0"/>
              <a:cs typeface="Times New Roman" pitchFamily="18" charset="0"/>
            </a:endParaRPr>
          </a:p>
        </p:txBody>
      </p:sp>
      <p:sp>
        <p:nvSpPr>
          <p:cNvPr id="84995" name="Content Placeholder 2"/>
          <p:cNvSpPr>
            <a:spLocks noGrp="1"/>
          </p:cNvSpPr>
          <p:nvPr>
            <p:ph idx="1"/>
          </p:nvPr>
        </p:nvSpPr>
        <p:spPr/>
        <p:txBody>
          <a:bodyPr/>
          <a:lstStyle/>
          <a:p>
            <a:pPr algn="l">
              <a:buFont typeface="Wingdings" pitchFamily="2" charset="2"/>
              <a:buNone/>
            </a:pPr>
            <a:r>
              <a:rPr lang="en-US" sz="2400" smtClean="0">
                <a:latin typeface="Times New Roman" pitchFamily="18" charset="0"/>
                <a:cs typeface="Times New Roman" pitchFamily="18" charset="0"/>
              </a:rPr>
              <a:t>are a type of communication disorders where 'normal' speech is disrupted</a:t>
            </a:r>
          </a:p>
          <a:p>
            <a:pPr algn="l"/>
            <a:endParaRPr lang="en-US" smtClean="0"/>
          </a:p>
        </p:txBody>
      </p:sp>
      <p:pic>
        <p:nvPicPr>
          <p:cNvPr id="84996" name="Picture 3" descr="C:\Users\Najib\Desktop\stutt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708275"/>
            <a:ext cx="525621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77813"/>
            <a:ext cx="8229600" cy="1495425"/>
          </a:xfrm>
        </p:spPr>
        <p:txBody>
          <a:bodyPr/>
          <a:lstStyle/>
          <a:p>
            <a:r>
              <a:rPr lang="en-US" sz="2400" b="1" smtClean="0">
                <a:solidFill>
                  <a:schemeClr val="tx1"/>
                </a:solidFill>
                <a:latin typeface="Times New Roman" pitchFamily="18" charset="0"/>
                <a:cs typeface="Times New Roman" pitchFamily="18" charset="0"/>
              </a:rPr>
              <a:t>1-Stammering:</a:t>
            </a:r>
            <a:r>
              <a:rPr lang="en-US" b="1" u="sng" smtClean="0"/>
              <a:t/>
            </a:r>
            <a:br>
              <a:rPr lang="en-US" b="1" u="sng" smtClean="0"/>
            </a:br>
            <a:endParaRPr lang="en-US" smtClean="0"/>
          </a:p>
        </p:txBody>
      </p:sp>
      <p:sp>
        <p:nvSpPr>
          <p:cNvPr id="86019" name="Content Placeholder 2"/>
          <p:cNvSpPr>
            <a:spLocks noGrp="1"/>
          </p:cNvSpPr>
          <p:nvPr>
            <p:ph idx="1"/>
          </p:nvPr>
        </p:nvSpPr>
        <p:spPr/>
        <p:txBody>
          <a:bodyPr/>
          <a:lstStyle/>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the normal flow of speech is interrupted by pauses by the repetition of fragment of the word</a:t>
            </a:r>
          </a:p>
          <a:p>
            <a:pPr algn="l">
              <a:buFont typeface="Wingdings" pitchFamily="2" charset="2"/>
              <a:buNone/>
            </a:pPr>
            <a:r>
              <a:rPr lang="en-US" sz="2400" smtClean="0">
                <a:latin typeface="Times New Roman" pitchFamily="18" charset="0"/>
                <a:cs typeface="Times New Roman" pitchFamily="18" charset="0"/>
              </a:rPr>
              <a:t>occurs during a </a:t>
            </a:r>
            <a:r>
              <a:rPr lang="en-US" sz="2400" b="1" smtClean="0">
                <a:latin typeface="Times New Roman" pitchFamily="18" charset="0"/>
                <a:cs typeface="Times New Roman" pitchFamily="18" charset="0"/>
              </a:rPr>
              <a:t>severe adolescent crisis </a:t>
            </a:r>
            <a:r>
              <a:rPr lang="en-US" sz="2400" smtClean="0">
                <a:latin typeface="Times New Roman" pitchFamily="18" charset="0"/>
                <a:cs typeface="Times New Roman" pitchFamily="18" charset="0"/>
              </a:rPr>
              <a:t>or at the onset of acute </a:t>
            </a:r>
            <a:r>
              <a:rPr lang="en-US" sz="2400" b="1" smtClean="0">
                <a:latin typeface="Times New Roman" pitchFamily="18" charset="0"/>
                <a:cs typeface="Times New Roman" pitchFamily="18" charset="0"/>
              </a:rPr>
              <a:t>schizophrenia</a:t>
            </a:r>
          </a:p>
          <a:p>
            <a:pPr algn="l">
              <a:buFont typeface="Wingdings" pitchFamily="2" charset="2"/>
              <a:buNone/>
            </a:pPr>
            <a:r>
              <a:rPr lang="en-US" sz="2400" smtClean="0">
                <a:latin typeface="Times New Roman" pitchFamily="18" charset="0"/>
                <a:cs typeface="Times New Roman" pitchFamily="18" charset="0"/>
              </a:rPr>
              <a:t>It is the result of severe </a:t>
            </a:r>
            <a:r>
              <a:rPr lang="en-US" sz="2400" b="1" smtClean="0">
                <a:latin typeface="Times New Roman" pitchFamily="18" charset="0"/>
                <a:cs typeface="Times New Roman" pitchFamily="18" charset="0"/>
              </a:rPr>
              <a:t>anxiety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77813"/>
            <a:ext cx="8229600" cy="1566862"/>
          </a:xfrm>
        </p:spPr>
        <p:txBody>
          <a:bodyPr/>
          <a:lstStyle/>
          <a:p>
            <a:r>
              <a:rPr lang="en-US" sz="2400" b="1" smtClean="0">
                <a:solidFill>
                  <a:schemeClr val="tx1"/>
                </a:solidFill>
                <a:latin typeface="Times New Roman" pitchFamily="18" charset="0"/>
                <a:cs typeface="Times New Roman" pitchFamily="18" charset="0"/>
              </a:rPr>
              <a:t>2-Stuttering: </a:t>
            </a:r>
            <a:r>
              <a:rPr lang="en-US" sz="4000" b="1" smtClean="0"/>
              <a:t/>
            </a:r>
            <a:br>
              <a:rPr lang="en-US" sz="4000" b="1" smtClean="0"/>
            </a:br>
            <a:endParaRPr lang="en-US" smtClean="0"/>
          </a:p>
        </p:txBody>
      </p:sp>
      <p:sp>
        <p:nvSpPr>
          <p:cNvPr id="87043" name="Content Placeholder 2"/>
          <p:cNvSpPr>
            <a:spLocks noGrp="1"/>
          </p:cNvSpPr>
          <p:nvPr>
            <p:ph idx="1"/>
          </p:nvPr>
        </p:nvSpPr>
        <p:spPr/>
        <p:txBody>
          <a:bodyPr/>
          <a:lstStyle/>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frequent repetition or prolongation of a sound or a syllable, leading to markedly impaired speech fluency </a:t>
            </a:r>
          </a:p>
          <a:p>
            <a:pPr algn="l">
              <a:buFont typeface="Wingdings" pitchFamily="2" charset="2"/>
              <a:buNone/>
            </a:pPr>
            <a:r>
              <a:rPr lang="en-US" sz="2400" smtClean="0">
                <a:latin typeface="Times New Roman" pitchFamily="18" charset="0"/>
                <a:cs typeface="Times New Roman" pitchFamily="18" charset="0"/>
              </a:rPr>
              <a:t>usually begins at about the age of 4 years and is more common in boys than girls.</a:t>
            </a:r>
          </a:p>
          <a:p>
            <a:pPr algn="l">
              <a:buFont typeface="Wingdings" pitchFamily="2" charset="2"/>
              <a:buNone/>
            </a:pPr>
            <a:r>
              <a:rPr lang="en-US" sz="2400" smtClean="0">
                <a:latin typeface="Times New Roman" pitchFamily="18" charset="0"/>
                <a:cs typeface="Times New Roman" pitchFamily="18" charset="0"/>
              </a:rPr>
              <a:t>Often it improves with time and may only become noticeable when the person is anxious for any reason. Sometimes it persists into adult life when it may be a significant social disability</a:t>
            </a:r>
            <a:r>
              <a:rPr lang="en-US" smtClean="0"/>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277813"/>
            <a:ext cx="8229600" cy="1495425"/>
          </a:xfrm>
        </p:spPr>
        <p:txBody>
          <a:bodyPr/>
          <a:lstStyle/>
          <a:p>
            <a:r>
              <a:rPr lang="en-US" sz="2400" b="1" smtClean="0">
                <a:solidFill>
                  <a:schemeClr val="tx1"/>
                </a:solidFill>
                <a:latin typeface="Times New Roman" pitchFamily="18" charset="0"/>
                <a:cs typeface="Times New Roman" pitchFamily="18" charset="0"/>
              </a:rPr>
              <a:t>2-Mutism:</a:t>
            </a:r>
            <a:r>
              <a:rPr lang="en-US" b="1" u="sng" smtClean="0">
                <a:solidFill>
                  <a:srgbClr val="FF0000"/>
                </a:solidFill>
              </a:rPr>
              <a:t/>
            </a:r>
            <a:br>
              <a:rPr lang="en-US" b="1" u="sng" smtClean="0">
                <a:solidFill>
                  <a:srgbClr val="FF0000"/>
                </a:solidFill>
              </a:rPr>
            </a:br>
            <a:endParaRPr lang="en-US" smtClean="0"/>
          </a:p>
        </p:txBody>
      </p:sp>
      <p:sp>
        <p:nvSpPr>
          <p:cNvPr id="88067" name="Content Placeholder 2"/>
          <p:cNvSpPr>
            <a:spLocks noGrp="1"/>
          </p:cNvSpPr>
          <p:nvPr>
            <p:ph idx="1"/>
          </p:nvPr>
        </p:nvSpPr>
        <p:spPr/>
        <p:txBody>
          <a:bodyPr/>
          <a:lstStyle/>
          <a:p>
            <a:pPr algn="l">
              <a:buFont typeface="Wingdings" pitchFamily="2" charset="2"/>
              <a:buNone/>
            </a:pPr>
            <a:r>
              <a:rPr lang="en-US" sz="2400" smtClean="0">
                <a:latin typeface="Times New Roman" pitchFamily="18" charset="0"/>
                <a:cs typeface="Times New Roman" pitchFamily="18" charset="0"/>
              </a:rPr>
              <a:t>complete loss of speech or whispered speech and may occur in children with range of emotional or psychiatric disorders and in adult </a:t>
            </a:r>
            <a:r>
              <a:rPr lang="en-US" sz="2400" b="1" smtClean="0">
                <a:latin typeface="Times New Roman" pitchFamily="18" charset="0"/>
                <a:cs typeface="Times New Roman" pitchFamily="18" charset="0"/>
              </a:rPr>
              <a:t>with hysteria, depression, schizophrenia </a:t>
            </a:r>
            <a:r>
              <a:rPr lang="en-US" sz="2400" smtClean="0">
                <a:latin typeface="Times New Roman" pitchFamily="18" charset="0"/>
                <a:cs typeface="Times New Roman" pitchFamily="18" charset="0"/>
              </a:rPr>
              <a:t>or </a:t>
            </a:r>
            <a:r>
              <a:rPr lang="en-US" sz="2400" b="1" smtClean="0">
                <a:latin typeface="Times New Roman" pitchFamily="18" charset="0"/>
                <a:cs typeface="Times New Roman" pitchFamily="18" charset="0"/>
              </a:rPr>
              <a:t>organic brain disorders</a:t>
            </a:r>
          </a:p>
          <a:p>
            <a:pPr algn="l">
              <a:buFont typeface="Wingdings" pitchFamily="2" charset="2"/>
              <a:buNone/>
            </a:pPr>
            <a:r>
              <a:rPr lang="en-US" sz="2400" b="1" smtClean="0">
                <a:latin typeface="Times New Roman" pitchFamily="18" charset="0"/>
                <a:cs typeface="Times New Roman" pitchFamily="18" charset="0"/>
              </a:rPr>
              <a:t>Hysterical mutism : </a:t>
            </a:r>
            <a:r>
              <a:rPr lang="en-US" sz="2400" smtClean="0">
                <a:latin typeface="Times New Roman" pitchFamily="18" charset="0"/>
                <a:cs typeface="Times New Roman" pitchFamily="18" charset="0"/>
              </a:rPr>
              <a:t>is relatively rare and the most common hysterical disorder of speech is </a:t>
            </a:r>
            <a:r>
              <a:rPr lang="en-US" sz="2400" b="1" smtClean="0">
                <a:latin typeface="Times New Roman" pitchFamily="18" charset="0"/>
                <a:cs typeface="Times New Roman" pitchFamily="18" charset="0"/>
              </a:rPr>
              <a:t>aphonia</a:t>
            </a:r>
          </a:p>
          <a:p>
            <a:pPr algn="l">
              <a:buFont typeface="Wingdings" pitchFamily="2" charset="2"/>
              <a:buNone/>
            </a:pPr>
            <a:r>
              <a:rPr lang="en-US" sz="2400" b="1" smtClean="0">
                <a:latin typeface="Times New Roman" pitchFamily="18" charset="0"/>
                <a:cs typeface="Times New Roman" pitchFamily="18" charset="0"/>
              </a:rPr>
              <a:t>Selective mutism: </a:t>
            </a:r>
            <a:r>
              <a:rPr lang="en-US" sz="2400" smtClean="0">
                <a:latin typeface="Times New Roman" pitchFamily="18" charset="0"/>
                <a:cs typeface="Times New Roman" pitchFamily="18" charset="0"/>
              </a:rPr>
              <a:t>may occur in children who refuse to speak to certain people; for example, the child may be mute at school but speak at home. In certain families, refusal to speak may become a recognized technique for dealing with family quarrels.</a:t>
            </a:r>
          </a:p>
          <a:p>
            <a:pPr algn="l"/>
            <a:endParaRPr lang="en-US" sz="2400" smtClean="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77813"/>
            <a:ext cx="8229600" cy="1495425"/>
          </a:xfrm>
        </p:spPr>
        <p:txBody>
          <a:bodyPr/>
          <a:lstStyle/>
          <a:p>
            <a:r>
              <a:rPr lang="en-US" sz="2400" b="1" smtClean="0">
                <a:solidFill>
                  <a:schemeClr val="tx1"/>
                </a:solidFill>
                <a:latin typeface="Times New Roman" pitchFamily="18" charset="0"/>
                <a:cs typeface="Times New Roman" pitchFamily="18" charset="0"/>
              </a:rPr>
              <a:t>4-Talking past the point (Vorbeireden):</a:t>
            </a: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endParaRPr lang="en-US" smtClean="0"/>
          </a:p>
        </p:txBody>
      </p:sp>
      <p:sp>
        <p:nvSpPr>
          <p:cNvPr id="89091" name="Content Placeholder 2"/>
          <p:cNvSpPr>
            <a:spLocks noGrp="1"/>
          </p:cNvSpPr>
          <p:nvPr>
            <p:ph idx="1"/>
          </p:nvPr>
        </p:nvSpPr>
        <p:spPr/>
        <p:txBody>
          <a:bodyPr/>
          <a:lstStyle/>
          <a:p>
            <a:pPr algn="l">
              <a:buFont typeface="Wingdings" pitchFamily="2" charset="2"/>
              <a:buNone/>
            </a:pPr>
            <a:r>
              <a:rPr lang="en-US" sz="2400" smtClean="0">
                <a:latin typeface="Times New Roman" pitchFamily="18" charset="0"/>
                <a:cs typeface="Times New Roman" pitchFamily="18" charset="0"/>
              </a:rPr>
              <a:t>In this disorder the content of the patient’s replies to questions shows that they understand what has been asked but have responded by talking about an associated topic. For example, if asked ‘What is the color of grass?’, the patient may reply ‘White’, and if then asked ‘What is the color of snow?’, they may reply ‘Green’. occurs in </a:t>
            </a:r>
            <a:r>
              <a:rPr lang="en-US" sz="2400" b="1" smtClean="0">
                <a:latin typeface="Times New Roman" pitchFamily="18" charset="0"/>
                <a:cs typeface="Times New Roman" pitchFamily="18" charset="0"/>
              </a:rPr>
              <a:t>hysterical pseudodementia </a:t>
            </a:r>
            <a:r>
              <a:rPr lang="en-US" sz="2400" smtClean="0">
                <a:latin typeface="Times New Roman" pitchFamily="18" charset="0"/>
                <a:cs typeface="Times New Roman" pitchFamily="18" charset="0"/>
              </a:rPr>
              <a:t>also in acute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especially among adolescents.</a:t>
            </a:r>
          </a:p>
          <a:p>
            <a:pPr algn="l">
              <a:buFont typeface="Wingdings" pitchFamily="2" charset="2"/>
              <a:buNone/>
            </a:pPr>
            <a:r>
              <a:rPr lang="en-US" sz="2400" smtClean="0">
                <a:latin typeface="Times New Roman" pitchFamily="18" charset="0"/>
                <a:cs typeface="Times New Roman" pitchFamily="18" charset="0"/>
              </a:rPr>
              <a:t>Individuals in catatonic states may also talk past the point, particularly when asked personal questions that they find painful, such as the length of their stay in hospital.</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277813"/>
            <a:ext cx="8229600" cy="847725"/>
          </a:xfrm>
        </p:spPr>
        <p:txBody>
          <a:bodyPr/>
          <a:lstStyle/>
          <a:p>
            <a:r>
              <a:rPr lang="en-US" sz="2400" b="1" smtClean="0">
                <a:solidFill>
                  <a:schemeClr val="tx1"/>
                </a:solidFill>
                <a:latin typeface="Times New Roman" pitchFamily="18" charset="0"/>
                <a:cs typeface="Times New Roman" pitchFamily="18" charset="0"/>
              </a:rPr>
              <a:t>5-Neologisms:</a:t>
            </a:r>
            <a:endParaRPr lang="en-US" sz="2400" smtClean="0"/>
          </a:p>
        </p:txBody>
      </p:sp>
      <p:sp>
        <p:nvSpPr>
          <p:cNvPr id="90115" name="Content Placeholder 2"/>
          <p:cNvSpPr>
            <a:spLocks noGrp="1"/>
          </p:cNvSpPr>
          <p:nvPr>
            <p:ph idx="1"/>
          </p:nvPr>
        </p:nvSpPr>
        <p:spPr/>
        <p:txBody>
          <a:bodyPr/>
          <a:lstStyle/>
          <a:p>
            <a:pPr algn="l"/>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may be new words that are constructed by the patient or ordinary words that are used in a new way. seen in individuals with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Some patients with aphasia, particularly those with motor aphasia, use the wrong word, invent new words, or distort the phonetic structure of words. This is usually known as </a:t>
            </a:r>
            <a:r>
              <a:rPr lang="en-US" sz="2400" b="1" smtClean="0">
                <a:latin typeface="Times New Roman" pitchFamily="18" charset="0"/>
                <a:cs typeface="Times New Roman" pitchFamily="18" charset="0"/>
              </a:rPr>
              <a:t>paraphasia</a:t>
            </a:r>
            <a:r>
              <a:rPr lang="en-US" sz="2400" smtClean="0">
                <a:latin typeface="Times New Roman" pitchFamily="18" charset="0"/>
                <a:cs typeface="Times New Roman" pitchFamily="18" charset="0"/>
              </a:rPr>
              <a:t>, though superficially the words resemble neologisms</a:t>
            </a:r>
          </a:p>
          <a:p>
            <a:endParaRPr lang="en-US"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277813"/>
            <a:ext cx="8229600" cy="847725"/>
          </a:xfrm>
        </p:spPr>
        <p:txBody>
          <a:bodyPr/>
          <a:lstStyle/>
          <a:p>
            <a:r>
              <a:rPr lang="en-US" sz="2400" smtClean="0">
                <a:solidFill>
                  <a:schemeClr val="tx1"/>
                </a:solidFill>
                <a:latin typeface="Times New Roman" pitchFamily="18" charset="0"/>
                <a:cs typeface="Times New Roman" pitchFamily="18" charset="0"/>
              </a:rPr>
              <a:t>6-</a:t>
            </a:r>
            <a:r>
              <a:rPr lang="en-US" sz="2400" b="1" smtClean="0">
                <a:solidFill>
                  <a:schemeClr val="tx1"/>
                </a:solidFill>
                <a:latin typeface="Times New Roman" pitchFamily="18" charset="0"/>
                <a:cs typeface="Times New Roman" pitchFamily="18" charset="0"/>
              </a:rPr>
              <a:t>Clang association</a:t>
            </a:r>
            <a:endParaRPr lang="en-US" sz="2400" smtClean="0"/>
          </a:p>
        </p:txBody>
      </p:sp>
      <p:sp>
        <p:nvSpPr>
          <p:cNvPr id="91139" name="Content Placeholder 2"/>
          <p:cNvSpPr>
            <a:spLocks noGrp="1"/>
          </p:cNvSpPr>
          <p:nvPr>
            <p:ph idx="1"/>
          </p:nvPr>
        </p:nvSpPr>
        <p:spPr/>
        <p:txBody>
          <a:bodyPr/>
          <a:lstStyle/>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thoughts connected by having a similar sound rather than by meaning. The phenomenon occurs frequently in </a:t>
            </a:r>
            <a:r>
              <a:rPr lang="en-US" sz="2400" b="1" smtClean="0">
                <a:latin typeface="Times New Roman" pitchFamily="18" charset="0"/>
                <a:cs typeface="Times New Roman" pitchFamily="18" charset="0"/>
              </a:rPr>
              <a:t>schizophrenia</a:t>
            </a:r>
          </a:p>
          <a:p>
            <a:pPr algn="l"/>
            <a:endParaRPr lang="en-US" sz="240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z="2400" b="1" smtClean="0">
                <a:solidFill>
                  <a:schemeClr val="tx1"/>
                </a:solidFill>
                <a:latin typeface="Times New Roman" pitchFamily="18" charset="0"/>
                <a:cs typeface="Times New Roman" pitchFamily="18" charset="0"/>
              </a:rPr>
              <a:t>Speech disturbances</a:t>
            </a:r>
            <a:endParaRPr lang="en-US" sz="2400" smtClean="0"/>
          </a:p>
        </p:txBody>
      </p:sp>
      <p:sp>
        <p:nvSpPr>
          <p:cNvPr id="92163" name="Content Placeholder 2"/>
          <p:cNvSpPr>
            <a:spLocks noGrp="1"/>
          </p:cNvSpPr>
          <p:nvPr>
            <p:ph idx="1"/>
          </p:nvPr>
        </p:nvSpPr>
        <p:spPr/>
        <p:txBody>
          <a:bodyPr/>
          <a:lstStyle/>
          <a:p>
            <a:pPr algn="l">
              <a:buFont typeface="Wingdings" pitchFamily="2" charset="2"/>
              <a:buNone/>
            </a:pPr>
            <a:r>
              <a:rPr lang="en-US" sz="2400" smtClean="0">
                <a:latin typeface="Times New Roman" pitchFamily="18" charset="0"/>
                <a:cs typeface="Times New Roman" pitchFamily="18" charset="0"/>
              </a:rPr>
              <a:t>1- </a:t>
            </a:r>
            <a:r>
              <a:rPr lang="en-US" sz="2400" b="1" smtClean="0">
                <a:latin typeface="Times New Roman" pitchFamily="18" charset="0"/>
                <a:cs typeface="Times New Roman" pitchFamily="18" charset="0"/>
              </a:rPr>
              <a:t>Aphonia: </a:t>
            </a:r>
            <a:r>
              <a:rPr lang="en-US" sz="2400" smtClean="0">
                <a:latin typeface="Times New Roman" pitchFamily="18" charset="0"/>
                <a:cs typeface="Times New Roman" pitchFamily="18" charset="0"/>
              </a:rPr>
              <a:t>loss of ability to vocalize</a:t>
            </a:r>
          </a:p>
          <a:p>
            <a:pPr algn="l">
              <a:buFont typeface="Wingdings" pitchFamily="2" charset="2"/>
              <a:buNone/>
            </a:pPr>
            <a:r>
              <a:rPr lang="en-US" sz="2400" b="1" smtClean="0">
                <a:latin typeface="Times New Roman" pitchFamily="18" charset="0"/>
                <a:cs typeface="Times New Roman" pitchFamily="18" charset="0"/>
              </a:rPr>
              <a:t>2- Dysphonia: </a:t>
            </a:r>
            <a:r>
              <a:rPr lang="en-US" sz="2400" smtClean="0">
                <a:latin typeface="Times New Roman" pitchFamily="18" charset="0"/>
                <a:cs typeface="Times New Roman" pitchFamily="18" charset="0"/>
              </a:rPr>
              <a:t>impairment with hoarseness occurs in disease of the </a:t>
            </a:r>
            <a:r>
              <a:rPr lang="en-US" sz="2400" b="1" smtClean="0">
                <a:latin typeface="Times New Roman" pitchFamily="18" charset="0"/>
                <a:cs typeface="Times New Roman" pitchFamily="18" charset="0"/>
              </a:rPr>
              <a:t>vocal cords </a:t>
            </a:r>
            <a:r>
              <a:rPr lang="en-US" sz="2400" smtClean="0">
                <a:latin typeface="Times New Roman" pitchFamily="18" charset="0"/>
                <a:cs typeface="Times New Roman" pitchFamily="18" charset="0"/>
              </a:rPr>
              <a:t>and </a:t>
            </a:r>
            <a:r>
              <a:rPr lang="en-US" sz="2400" b="1" smtClean="0">
                <a:latin typeface="Times New Roman" pitchFamily="18" charset="0"/>
                <a:cs typeface="Times New Roman" pitchFamily="18" charset="0"/>
              </a:rPr>
              <a:t>IXth cranial nerve lesions</a:t>
            </a:r>
          </a:p>
          <a:p>
            <a:pPr algn="l">
              <a:buFont typeface="Wingdings" pitchFamily="2" charset="2"/>
              <a:buNone/>
            </a:pPr>
            <a:r>
              <a:rPr lang="en-US" sz="2400" b="1" smtClean="0">
                <a:latin typeface="Times New Roman" pitchFamily="18" charset="0"/>
                <a:cs typeface="Times New Roman" pitchFamily="18" charset="0"/>
              </a:rPr>
              <a:t>3- Dysarthria: </a:t>
            </a:r>
            <a:r>
              <a:rPr lang="en-US" sz="2400" smtClean="0">
                <a:latin typeface="Times New Roman" pitchFamily="18" charset="0"/>
                <a:cs typeface="Times New Roman" pitchFamily="18" charset="0"/>
              </a:rPr>
              <a:t>imperfect articulation of speech occurs  in lesions of the </a:t>
            </a:r>
            <a:r>
              <a:rPr lang="en-US" sz="2400" b="1" smtClean="0">
                <a:latin typeface="Times New Roman" pitchFamily="18" charset="0"/>
                <a:cs typeface="Times New Roman" pitchFamily="18" charset="0"/>
              </a:rPr>
              <a:t>brain stem </a:t>
            </a:r>
            <a:r>
              <a:rPr lang="en-US" sz="2400" smtClean="0">
                <a:latin typeface="Times New Roman" pitchFamily="18" charset="0"/>
                <a:cs typeface="Times New Roman" pitchFamily="18" charset="0"/>
              </a:rPr>
              <a:t>e.g. </a:t>
            </a:r>
            <a:r>
              <a:rPr lang="en-US" sz="2400" b="1" smtClean="0">
                <a:latin typeface="Times New Roman" pitchFamily="18" charset="0"/>
                <a:cs typeface="Times New Roman" pitchFamily="18" charset="0"/>
              </a:rPr>
              <a:t>bulbar/ pseudobulbar palsy, schizophrenia, personality disorders</a:t>
            </a:r>
            <a:endParaRPr lang="en-US" sz="2400" smtClean="0">
              <a:latin typeface="Times New Roman" pitchFamily="18" charset="0"/>
              <a:cs typeface="Times New Roman" pitchFamily="18" charset="0"/>
            </a:endParaRPr>
          </a:p>
          <a:p>
            <a:pPr algn="l">
              <a:buFont typeface="Wingdings" pitchFamily="2" charset="2"/>
              <a:buNone/>
            </a:pPr>
            <a:r>
              <a:rPr lang="en-US" sz="2400" b="1" smtClean="0">
                <a:latin typeface="Times New Roman" pitchFamily="18" charset="0"/>
                <a:cs typeface="Times New Roman" pitchFamily="18" charset="0"/>
              </a:rPr>
              <a:t>4- Logorrhea: </a:t>
            </a:r>
            <a:r>
              <a:rPr lang="en-US" sz="2400" smtClean="0">
                <a:latin typeface="Times New Roman" pitchFamily="18" charset="0"/>
                <a:cs typeface="Times New Roman" pitchFamily="18" charset="0"/>
              </a:rPr>
              <a:t>excessive production of the volume of speech, without pressure of speech</a:t>
            </a:r>
          </a:p>
          <a:p>
            <a:pPr algn="l">
              <a:buFont typeface="Wingdings" pitchFamily="2" charset="2"/>
              <a:buNone/>
            </a:pPr>
            <a:r>
              <a:rPr lang="en-US" sz="2400" b="1" smtClean="0">
                <a:latin typeface="Times New Roman" pitchFamily="18" charset="0"/>
                <a:cs typeface="Times New Roman" pitchFamily="18" charset="0"/>
              </a:rPr>
              <a:t>5- Logoclonia : </a:t>
            </a:r>
            <a:r>
              <a:rPr lang="en-US" sz="2400" smtClean="0">
                <a:latin typeface="Times New Roman" pitchFamily="18" charset="0"/>
                <a:cs typeface="Times New Roman" pitchFamily="18" charset="0"/>
              </a:rPr>
              <a:t>spastic repetition of syllables, occurs in </a:t>
            </a:r>
            <a:r>
              <a:rPr lang="en-US" sz="2400" b="1" smtClean="0">
                <a:latin typeface="Times New Roman" pitchFamily="18" charset="0"/>
                <a:cs typeface="Times New Roman" pitchFamily="18" charset="0"/>
              </a:rPr>
              <a:t>Parkinsonism</a:t>
            </a:r>
          </a:p>
          <a:p>
            <a:pPr algn="l"/>
            <a:endParaRPr lang="en-US" sz="2400" smtClean="0">
              <a:latin typeface="Times New Roman" pitchFamily="18" charset="0"/>
              <a:cs typeface="Times New Roman" pitchFamily="18" charset="0"/>
            </a:endParaRPr>
          </a:p>
          <a:p>
            <a:endParaRPr lang="en-US" sz="240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endParaRPr lang="en-US" smtClean="0"/>
          </a:p>
        </p:txBody>
      </p:sp>
      <p:sp>
        <p:nvSpPr>
          <p:cNvPr id="93187" name="Content Placeholder 2"/>
          <p:cNvSpPr>
            <a:spLocks noGrp="1"/>
          </p:cNvSpPr>
          <p:nvPr>
            <p:ph idx="1"/>
          </p:nvPr>
        </p:nvSpPr>
        <p:spPr/>
        <p:txBody>
          <a:bodyPr/>
          <a:lstStyle/>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r>
              <a:rPr lang="en-US" sz="2400" b="1" smtClean="0">
                <a:latin typeface="Times New Roman" pitchFamily="18" charset="0"/>
                <a:cs typeface="Times New Roman" pitchFamily="18" charset="0"/>
              </a:rPr>
              <a:t>6- Echolalia : </a:t>
            </a:r>
            <a:r>
              <a:rPr lang="en-US" sz="2400" smtClean="0">
                <a:latin typeface="Times New Roman" pitchFamily="18" charset="0"/>
                <a:cs typeface="Times New Roman" pitchFamily="18" charset="0"/>
              </a:rPr>
              <a:t>repetition of words or phrases that are spoken to him seen in: </a:t>
            </a:r>
            <a:r>
              <a:rPr lang="en-US" sz="2400" b="1" smtClean="0">
                <a:latin typeface="Times New Roman" pitchFamily="18" charset="0"/>
                <a:cs typeface="Times New Roman" pitchFamily="18" charset="0"/>
              </a:rPr>
              <a:t>learning disability, dementia, head injury, </a:t>
            </a:r>
          </a:p>
          <a:p>
            <a:pPr algn="l">
              <a:buFont typeface="Wingdings" pitchFamily="2" charset="2"/>
              <a:buNone/>
            </a:pPr>
            <a:r>
              <a:rPr lang="en-US" sz="2400" b="1" smtClean="0">
                <a:latin typeface="Times New Roman" pitchFamily="18" charset="0"/>
                <a:cs typeface="Times New Roman" pitchFamily="18" charset="0"/>
              </a:rPr>
              <a:t>7- Verbigeration</a:t>
            </a:r>
            <a:r>
              <a:rPr lang="en-US" sz="2400" smtClean="0">
                <a:latin typeface="Times New Roman" pitchFamily="18" charset="0"/>
                <a:cs typeface="Times New Roman" pitchFamily="18" charset="0"/>
              </a:rPr>
              <a:t>: refers to the repetition of words or syllables that expressive aphasic patients may use while searching for the correct word</a:t>
            </a:r>
          </a:p>
          <a:p>
            <a:pPr algn="l">
              <a:buFont typeface="Wingdings" pitchFamily="2" charset="2"/>
              <a:buNone/>
            </a:pPr>
            <a:r>
              <a:rPr lang="en-US" sz="2400" b="1" smtClean="0">
                <a:latin typeface="Times New Roman" pitchFamily="18" charset="0"/>
                <a:cs typeface="Times New Roman" pitchFamily="18" charset="0"/>
              </a:rPr>
              <a:t>8- Paragrammatism: </a:t>
            </a:r>
            <a:r>
              <a:rPr lang="en-US" sz="2400" smtClean="0">
                <a:latin typeface="Times New Roman" pitchFamily="18" charset="0"/>
                <a:cs typeface="Times New Roman" pitchFamily="18" charset="0"/>
              </a:rPr>
              <a:t>any error in grammatical construction</a:t>
            </a:r>
          </a:p>
          <a:p>
            <a:endParaRPr lang="en-US" sz="240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8313" y="188913"/>
            <a:ext cx="8229600" cy="6408737"/>
          </a:xfrm>
        </p:spPr>
        <p:txBody>
          <a:bodyPr/>
          <a:lstStyle/>
          <a:p>
            <a:pPr algn="l" eaLnBrk="1" hangingPunct="1">
              <a:buFont typeface="Wingdings" pitchFamily="2" charset="2"/>
              <a:buNone/>
            </a:pPr>
            <a:endParaRPr lang="en-US" b="1" smtClean="0">
              <a:latin typeface="Times New Roman" pitchFamily="18" charset="0"/>
              <a:cs typeface="Times New Roman" pitchFamily="18" charset="0"/>
            </a:endParaRPr>
          </a:p>
          <a:p>
            <a:pPr algn="l" eaLnBrk="1" hangingPunct="1">
              <a:buFont typeface="Wingdings" pitchFamily="2" charset="2"/>
              <a:buNone/>
            </a:pPr>
            <a:r>
              <a:rPr lang="en-US" b="1" smtClean="0">
                <a:latin typeface="Times New Roman" pitchFamily="18" charset="0"/>
                <a:cs typeface="Times New Roman" pitchFamily="18" charset="0"/>
              </a:rPr>
              <a:t>Psychopathology (Signs &amp; Symptoms)</a:t>
            </a:r>
          </a:p>
          <a:p>
            <a:pPr algn="l" eaLnBrk="1" hangingPunct="1">
              <a:buFont typeface="Wingdings" pitchFamily="2" charset="2"/>
              <a:buNone/>
            </a:pPr>
            <a:endParaRPr lang="en-US" smtClean="0">
              <a:latin typeface="Times New Roman" pitchFamily="18" charset="0"/>
              <a:cs typeface="Times New Roman" pitchFamily="18" charset="0"/>
            </a:endParaRPr>
          </a:p>
          <a:p>
            <a:pPr algn="l" eaLnBrk="1" hangingPunct="1">
              <a:buFont typeface="Wingdings" pitchFamily="2" charset="2"/>
              <a:buNone/>
            </a:pPr>
            <a:r>
              <a:rPr lang="en-US" smtClean="0">
                <a:latin typeface="Times New Roman" pitchFamily="18" charset="0"/>
                <a:cs typeface="Times New Roman" pitchFamily="18" charset="0"/>
              </a:rPr>
              <a:t>1- Disorders of perception.</a:t>
            </a:r>
          </a:p>
          <a:p>
            <a:pPr algn="l" eaLnBrk="1" hangingPunct="1">
              <a:buFont typeface="Wingdings" pitchFamily="2" charset="2"/>
              <a:buNone/>
            </a:pPr>
            <a:r>
              <a:rPr lang="en-US" smtClean="0">
                <a:latin typeface="Times New Roman" pitchFamily="18" charset="0"/>
                <a:cs typeface="Times New Roman" pitchFamily="18" charset="0"/>
              </a:rPr>
              <a:t>2- Disorder of thought &amp; speech.</a:t>
            </a:r>
          </a:p>
          <a:p>
            <a:pPr algn="l" eaLnBrk="1" hangingPunct="1">
              <a:buFont typeface="Wingdings" pitchFamily="2" charset="2"/>
              <a:buNone/>
            </a:pPr>
            <a:r>
              <a:rPr lang="en-US" smtClean="0">
                <a:latin typeface="Times New Roman" pitchFamily="18" charset="0"/>
                <a:cs typeface="Times New Roman" pitchFamily="18" charset="0"/>
              </a:rPr>
              <a:t>3- Disorder of memory.</a:t>
            </a:r>
          </a:p>
          <a:p>
            <a:pPr algn="l" eaLnBrk="1" hangingPunct="1">
              <a:buFont typeface="Wingdings" pitchFamily="2" charset="2"/>
              <a:buNone/>
            </a:pPr>
            <a:r>
              <a:rPr lang="en-US" smtClean="0">
                <a:latin typeface="Times New Roman" pitchFamily="18" charset="0"/>
                <a:cs typeface="Times New Roman" pitchFamily="18" charset="0"/>
              </a:rPr>
              <a:t>4- Disorder of emotion.</a:t>
            </a:r>
          </a:p>
          <a:p>
            <a:pPr algn="l" eaLnBrk="1" hangingPunct="1">
              <a:buFont typeface="Wingdings" pitchFamily="2" charset="2"/>
              <a:buNone/>
            </a:pPr>
            <a:r>
              <a:rPr lang="en-US" smtClean="0">
                <a:latin typeface="Times New Roman" pitchFamily="18" charset="0"/>
                <a:cs typeface="Times New Roman" pitchFamily="18" charset="0"/>
              </a:rPr>
              <a:t>5- Disorder of experience or self.</a:t>
            </a:r>
          </a:p>
          <a:p>
            <a:pPr algn="l" eaLnBrk="1" hangingPunct="1">
              <a:buFont typeface="Wingdings" pitchFamily="2" charset="2"/>
              <a:buNone/>
            </a:pPr>
            <a:r>
              <a:rPr lang="en-US" smtClean="0">
                <a:latin typeface="Times New Roman" pitchFamily="18" charset="0"/>
                <a:cs typeface="Times New Roman" pitchFamily="18" charset="0"/>
              </a:rPr>
              <a:t>6- Disorder of consciousness.</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277813"/>
            <a:ext cx="8229600" cy="847725"/>
          </a:xfrm>
        </p:spPr>
        <p:txBody>
          <a:bodyPr/>
          <a:lstStyle/>
          <a:p>
            <a:r>
              <a:rPr lang="en-US" sz="2400" b="1" smtClean="0">
                <a:solidFill>
                  <a:schemeClr val="tx1"/>
                </a:solidFill>
                <a:latin typeface="Times New Roman" pitchFamily="18" charset="0"/>
                <a:cs typeface="Times New Roman" pitchFamily="18" charset="0"/>
              </a:rPr>
              <a:t>Disorders of memory</a:t>
            </a:r>
          </a:p>
        </p:txBody>
      </p:sp>
      <p:sp>
        <p:nvSpPr>
          <p:cNvPr id="94211" name="Content Placeholder 2"/>
          <p:cNvSpPr>
            <a:spLocks noGrp="1"/>
          </p:cNvSpPr>
          <p:nvPr>
            <p:ph idx="1"/>
          </p:nvPr>
        </p:nvSpPr>
        <p:spPr/>
        <p:txBody>
          <a:bodyPr/>
          <a:lstStyle/>
          <a:p>
            <a:pPr algn="l">
              <a:buFont typeface="Wingdings" pitchFamily="2" charset="2"/>
              <a:buNone/>
            </a:pPr>
            <a:r>
              <a:rPr lang="en-US" sz="2400" b="1" smtClean="0">
                <a:latin typeface="Times New Roman" pitchFamily="18" charset="0"/>
                <a:cs typeface="Times New Roman" pitchFamily="18" charset="0"/>
              </a:rPr>
              <a:t>Memory : </a:t>
            </a:r>
            <a:r>
              <a:rPr lang="en-US" sz="2400" smtClean="0">
                <a:latin typeface="Times New Roman" pitchFamily="18" charset="0"/>
                <a:cs typeface="Times New Roman" pitchFamily="18" charset="0"/>
              </a:rPr>
              <a:t>Function by which information stored in the brain , is latter recalled to consciousness.</a:t>
            </a:r>
          </a:p>
          <a:p>
            <a:pPr algn="l">
              <a:buFont typeface="Wingdings" pitchFamily="2" charset="2"/>
              <a:buNone/>
            </a:pPr>
            <a:r>
              <a:rPr lang="en-US" sz="2400" b="1" smtClean="0">
                <a:latin typeface="Times New Roman" pitchFamily="18" charset="0"/>
                <a:cs typeface="Times New Roman" pitchFamily="18" charset="0"/>
              </a:rPr>
              <a:t>Immediate</a:t>
            </a:r>
            <a:r>
              <a:rPr lang="en-US" sz="2400" smtClean="0">
                <a:latin typeface="Times New Roman" pitchFamily="18" charset="0"/>
                <a:cs typeface="Times New Roman" pitchFamily="18" charset="0"/>
              </a:rPr>
              <a:t>: can repeat several digits or recall three words 5 minutes later</a:t>
            </a:r>
          </a:p>
          <a:p>
            <a:pPr algn="l">
              <a:buFont typeface="Wingdings" pitchFamily="2" charset="2"/>
              <a:buNone/>
            </a:pPr>
            <a:r>
              <a:rPr lang="en-US" sz="2400" b="1" smtClean="0">
                <a:latin typeface="Times New Roman" pitchFamily="18" charset="0"/>
                <a:cs typeface="Times New Roman" pitchFamily="18" charset="0"/>
              </a:rPr>
              <a:t>Recent</a:t>
            </a:r>
            <a:r>
              <a:rPr lang="en-US" sz="2400" smtClean="0">
                <a:latin typeface="Times New Roman" pitchFamily="18" charset="0"/>
                <a:cs typeface="Times New Roman" pitchFamily="18" charset="0"/>
              </a:rPr>
              <a:t>: events within past few days</a:t>
            </a:r>
          </a:p>
          <a:p>
            <a:pPr algn="l">
              <a:buFont typeface="Wingdings" pitchFamily="2" charset="2"/>
              <a:buNone/>
            </a:pPr>
            <a:r>
              <a:rPr lang="en-US" sz="2400" b="1" smtClean="0">
                <a:latin typeface="Times New Roman" pitchFamily="18" charset="0"/>
                <a:cs typeface="Times New Roman" pitchFamily="18" charset="0"/>
              </a:rPr>
              <a:t>Recent past</a:t>
            </a:r>
            <a:r>
              <a:rPr lang="en-US" sz="2400" smtClean="0">
                <a:latin typeface="Times New Roman" pitchFamily="18" charset="0"/>
                <a:cs typeface="Times New Roman" pitchFamily="18" charset="0"/>
              </a:rPr>
              <a:t>: events within past few months</a:t>
            </a:r>
          </a:p>
          <a:p>
            <a:pPr algn="l">
              <a:buFont typeface="Wingdings" pitchFamily="2" charset="2"/>
              <a:buNone/>
            </a:pPr>
            <a:r>
              <a:rPr lang="en-US" sz="2400" b="1" smtClean="0">
                <a:latin typeface="Times New Roman" pitchFamily="18" charset="0"/>
                <a:cs typeface="Times New Roman" pitchFamily="18" charset="0"/>
              </a:rPr>
              <a:t>Remote</a:t>
            </a:r>
            <a:r>
              <a:rPr lang="en-US" sz="2400" smtClean="0">
                <a:latin typeface="Times New Roman" pitchFamily="18" charset="0"/>
                <a:cs typeface="Times New Roman" pitchFamily="18" charset="0"/>
              </a:rPr>
              <a:t>: events from childhood</a:t>
            </a:r>
            <a:endParaRPr lang="en-US" sz="2400" b="1" smtClean="0">
              <a:latin typeface="Times New Roman" pitchFamily="18" charset="0"/>
              <a:cs typeface="Times New Roman" pitchFamily="18" charset="0"/>
            </a:endParaRPr>
          </a:p>
          <a:p>
            <a:pPr algn="l">
              <a:buFont typeface="Wingdings" pitchFamily="2" charset="2"/>
              <a:buNone/>
            </a:pPr>
            <a:r>
              <a:rPr lang="en-US" sz="2400" b="1" smtClean="0">
                <a:latin typeface="Times New Roman" pitchFamily="18" charset="0"/>
                <a:cs typeface="Times New Roman" pitchFamily="18" charset="0"/>
              </a:rPr>
              <a:t>declarative (explicit) memory: </a:t>
            </a:r>
            <a:r>
              <a:rPr lang="en-US" sz="2400" smtClean="0">
                <a:latin typeface="Times New Roman" pitchFamily="18" charset="0"/>
                <a:cs typeface="Times New Roman" pitchFamily="18" charset="0"/>
              </a:rPr>
              <a:t>episodic (for events) or semantic (for language and knowledge)</a:t>
            </a:r>
          </a:p>
          <a:p>
            <a:pPr algn="l">
              <a:buFont typeface="Wingdings" pitchFamily="2" charset="2"/>
              <a:buNone/>
            </a:pPr>
            <a:r>
              <a:rPr lang="en-US" sz="2400" b="1" smtClean="0">
                <a:latin typeface="Times New Roman" pitchFamily="18" charset="0"/>
                <a:cs typeface="Times New Roman" pitchFamily="18" charset="0"/>
              </a:rPr>
              <a:t>procedural memory: </a:t>
            </a:r>
            <a:r>
              <a:rPr lang="en-US" sz="2400" smtClean="0">
                <a:latin typeface="Times New Roman" pitchFamily="18" charset="0"/>
                <a:cs typeface="Times New Roman" pitchFamily="18" charset="0"/>
              </a:rPr>
              <a:t>for motor arts</a:t>
            </a:r>
          </a:p>
          <a:p>
            <a:pPr algn="l">
              <a:buFont typeface="Wingdings" pitchFamily="2" charset="2"/>
              <a:buNone/>
            </a:pPr>
            <a:r>
              <a:rPr lang="en-US" sz="2400" b="1" smtClean="0">
                <a:latin typeface="Times New Roman" pitchFamily="18" charset="0"/>
                <a:cs typeface="Times New Roman" pitchFamily="18" charset="0"/>
              </a:rPr>
              <a:t>Priming: </a:t>
            </a:r>
            <a:r>
              <a:rPr lang="en-US" sz="2400" smtClean="0">
                <a:latin typeface="Times New Roman" pitchFamily="18" charset="0"/>
                <a:cs typeface="Times New Roman" pitchFamily="18" charset="0"/>
              </a:rPr>
              <a:t>unconscious memory</a:t>
            </a:r>
          </a:p>
          <a:p>
            <a:pPr algn="l">
              <a:buFont typeface="Wingdings" pitchFamily="2" charset="2"/>
              <a:buNone/>
            </a:pPr>
            <a:r>
              <a:rPr lang="en-US" sz="2400" b="1" smtClean="0">
                <a:latin typeface="Times New Roman" pitchFamily="18" charset="0"/>
                <a:cs typeface="Times New Roman" pitchFamily="18" charset="0"/>
              </a:rPr>
              <a:t>Conditioning: </a:t>
            </a:r>
            <a:r>
              <a:rPr lang="en-US" sz="2400" smtClean="0">
                <a:latin typeface="Times New Roman" pitchFamily="18" charset="0"/>
                <a:cs typeface="Times New Roman" pitchFamily="18" charset="0"/>
              </a:rPr>
              <a:t>classic or emotional.</a:t>
            </a:r>
            <a:endParaRPr lang="en-US" sz="2400" b="1" smtClean="0">
              <a:latin typeface="Times New Roman" pitchFamily="18" charset="0"/>
              <a:cs typeface="Times New Roman" pitchFamily="18" charset="0"/>
            </a:endParaRPr>
          </a:p>
          <a:p>
            <a:pPr algn="l"/>
            <a:endParaRPr lang="en-US" sz="2400" smtClean="0">
              <a:latin typeface="Times New Roman" pitchFamily="18" charset="0"/>
              <a:cs typeface="Times New Roman" pitchFamily="18" charset="0"/>
            </a:endParaRPr>
          </a:p>
          <a:p>
            <a:pPr algn="l">
              <a:buFont typeface="Wingdings" pitchFamily="2" charset="2"/>
              <a:buNone/>
            </a:pPr>
            <a:endParaRPr lang="en-US" sz="2400" smtClean="0">
              <a:latin typeface="Times New Roman" pitchFamily="18" charset="0"/>
              <a:cs typeface="Times New Roman" pitchFamily="18" charset="0"/>
            </a:endParaRPr>
          </a:p>
          <a:p>
            <a:pPr algn="l"/>
            <a:endParaRPr lang="en-US" sz="2400" smtClean="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68313" y="260350"/>
            <a:ext cx="8229600" cy="847725"/>
          </a:xfrm>
        </p:spPr>
        <p:txBody>
          <a:bodyPr/>
          <a:lstStyle/>
          <a:p>
            <a:r>
              <a:rPr lang="en-US" sz="2400" b="1" smtClean="0">
                <a:solidFill>
                  <a:schemeClr val="tx1"/>
                </a:solidFill>
                <a:latin typeface="Times New Roman" pitchFamily="18" charset="0"/>
                <a:cs typeface="Times New Roman" pitchFamily="18" charset="0"/>
              </a:rPr>
              <a:t>Amnesia</a:t>
            </a:r>
          </a:p>
        </p:txBody>
      </p:sp>
      <p:sp>
        <p:nvSpPr>
          <p:cNvPr id="3" name="Content Placeholder 2"/>
          <p:cNvSpPr>
            <a:spLocks noGrp="1"/>
          </p:cNvSpPr>
          <p:nvPr>
            <p:ph idx="1"/>
          </p:nvPr>
        </p:nvSpPr>
        <p:spPr/>
        <p:txBody>
          <a:bodyPr/>
          <a:lstStyle/>
          <a:p>
            <a:pPr marL="438150" indent="-319088" algn="l" hangingPunct="1">
              <a:lnSpc>
                <a:spcPct val="98000"/>
              </a:lnSpc>
              <a:spcAft>
                <a:spcPts val="1425"/>
              </a:spcAft>
              <a:buClr>
                <a:srgbClr val="F0AD00"/>
              </a:buClr>
              <a:buSzPct val="80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2400" dirty="0" smtClean="0">
              <a:latin typeface="Times New Roman" pitchFamily="18" charset="0"/>
              <a:cs typeface="Times New Roman" pitchFamily="18" charset="0"/>
            </a:endParaRPr>
          </a:p>
          <a:p>
            <a:pPr marL="438150" indent="-319088" algn="l" hangingPunct="1">
              <a:lnSpc>
                <a:spcPct val="98000"/>
              </a:lnSpc>
              <a:spcAft>
                <a:spcPts val="1425"/>
              </a:spcAft>
              <a:buClr>
                <a:srgbClr val="F0AD00"/>
              </a:buClr>
              <a:buSzPct val="80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smtClean="0">
                <a:latin typeface="Times New Roman" pitchFamily="18" charset="0"/>
                <a:cs typeface="Times New Roman" pitchFamily="18" charset="0"/>
              </a:rPr>
              <a:t>Partial or total inability to recall past experiences; may be organic (amnestic disorder) or emotional (dissociative amnesia) in origin.</a:t>
            </a:r>
          </a:p>
          <a:p>
            <a:pPr algn="l">
              <a:buFont typeface="Wingdings" pitchFamily="2" charset="2"/>
              <a:buNone/>
              <a:defRPr/>
            </a:pPr>
            <a:r>
              <a:rPr lang="en-US" sz="2400" b="1" dirty="0" smtClean="0">
                <a:latin typeface="Times New Roman" pitchFamily="18" charset="0"/>
                <a:cs typeface="Times New Roman" pitchFamily="18" charset="0"/>
              </a:rPr>
              <a:t>Psychogenic amnesias: </a:t>
            </a:r>
            <a:r>
              <a:rPr lang="en-US" sz="2400" dirty="0" smtClean="0">
                <a:latin typeface="Times New Roman" pitchFamily="18" charset="0"/>
                <a:cs typeface="Times New Roman" pitchFamily="18" charset="0"/>
              </a:rPr>
              <a:t>Dissociative or hysterical amnesia is the sudden amnesia that occurs  during periods of extreme trauma and can last for hours or even days.</a:t>
            </a:r>
          </a:p>
          <a:p>
            <a:pPr>
              <a:defRPr/>
            </a:pP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p:txBody>
          <a:bodyPr/>
          <a:lstStyle/>
          <a:p>
            <a:pPr algn="l">
              <a:buFont typeface="Wingdings" pitchFamily="2" charset="2"/>
              <a:buNone/>
            </a:pPr>
            <a:endParaRPr lang="en-GB" sz="2400" b="1" smtClean="0">
              <a:latin typeface="Times New Roman" pitchFamily="18" charset="0"/>
              <a:cs typeface="Times New Roman" pitchFamily="18" charset="0"/>
            </a:endParaRPr>
          </a:p>
          <a:p>
            <a:pPr algn="l">
              <a:buFont typeface="Wingdings" pitchFamily="2" charset="2"/>
              <a:buNone/>
            </a:pPr>
            <a:r>
              <a:rPr lang="en-GB" sz="2400" b="1" smtClean="0">
                <a:latin typeface="Times New Roman" pitchFamily="18" charset="0"/>
                <a:cs typeface="Times New Roman" pitchFamily="18" charset="0"/>
              </a:rPr>
              <a:t>Anterograde amnesia: </a:t>
            </a:r>
            <a:r>
              <a:rPr lang="en-GB" sz="2400" smtClean="0">
                <a:latin typeface="Times New Roman" pitchFamily="18" charset="0"/>
                <a:cs typeface="Times New Roman" pitchFamily="18" charset="0"/>
              </a:rPr>
              <a:t>Loss of memory for events subsequent to the onset of the amnesia; common after trauma. </a:t>
            </a:r>
          </a:p>
          <a:p>
            <a:pPr algn="l">
              <a:buFont typeface="Wingdings" pitchFamily="2" charset="2"/>
              <a:buNone/>
            </a:pPr>
            <a:r>
              <a:rPr lang="en-US" sz="2400" smtClean="0">
                <a:latin typeface="Times New Roman" pitchFamily="18" charset="0"/>
                <a:cs typeface="Times New Roman" pitchFamily="18" charset="0"/>
              </a:rPr>
              <a:t>The interval between the ending of complete unconsciousness and the restoration of full consciousness</a:t>
            </a:r>
          </a:p>
          <a:p>
            <a:pPr algn="l">
              <a:lnSpc>
                <a:spcPct val="80000"/>
              </a:lnSpc>
              <a:buFontTx/>
              <a:buNone/>
            </a:pPr>
            <a:r>
              <a:rPr lang="en-US" sz="2400" b="1" smtClean="0">
                <a:latin typeface="Times New Roman" pitchFamily="18" charset="0"/>
                <a:cs typeface="Times New Roman" pitchFamily="18" charset="0"/>
              </a:rPr>
              <a:t>Retrograde amnesia :</a:t>
            </a:r>
          </a:p>
          <a:p>
            <a:pPr algn="l">
              <a:lnSpc>
                <a:spcPct val="80000"/>
              </a:lnSpc>
              <a:buFontTx/>
              <a:buNone/>
            </a:pPr>
            <a:r>
              <a:rPr lang="en-US" sz="2400" smtClean="0">
                <a:latin typeface="Times New Roman" pitchFamily="18" charset="0"/>
                <a:cs typeface="Times New Roman" pitchFamily="18" charset="0"/>
              </a:rPr>
              <a:t>Inability to recall events before the onset of unconsciousness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277813"/>
            <a:ext cx="8229600" cy="919162"/>
          </a:xfrm>
        </p:spPr>
        <p:txBody>
          <a:bodyPr/>
          <a:lstStyle/>
          <a:p>
            <a:r>
              <a:rPr lang="en-US" sz="2400" b="1" smtClean="0">
                <a:solidFill>
                  <a:schemeClr val="tx1"/>
                </a:solidFill>
                <a:latin typeface="Times New Roman" pitchFamily="18" charset="0"/>
                <a:cs typeface="Times New Roman" pitchFamily="18" charset="0"/>
              </a:rPr>
              <a:t>Confabulation</a:t>
            </a:r>
            <a:r>
              <a:rPr lang="en-US" sz="2400" smtClean="0">
                <a:solidFill>
                  <a:schemeClr val="tx1"/>
                </a:solidFill>
                <a:latin typeface="Times New Roman" pitchFamily="18" charset="0"/>
                <a:cs typeface="Times New Roman" pitchFamily="18" charset="0"/>
              </a:rPr>
              <a:t>:</a:t>
            </a:r>
          </a:p>
        </p:txBody>
      </p:sp>
      <p:sp>
        <p:nvSpPr>
          <p:cNvPr id="97283" name="Content Placeholder 2"/>
          <p:cNvSpPr>
            <a:spLocks noGrp="1"/>
          </p:cNvSpPr>
          <p:nvPr>
            <p:ph idx="1"/>
          </p:nvPr>
        </p:nvSpPr>
        <p:spPr/>
        <p:txBody>
          <a:bodyPr/>
          <a:lstStyle/>
          <a:p>
            <a:pPr algn="l"/>
            <a:endParaRPr lang="en-US" sz="2400" smtClean="0">
              <a:latin typeface="Times New Roman" pitchFamily="18" charset="0"/>
              <a:cs typeface="Times New Roman" pitchFamily="18" charset="0"/>
            </a:endParaRPr>
          </a:p>
          <a:p>
            <a:pPr algn="l"/>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falsification of memory occurring in clear consciousness in association with organic pathology. It manifests itself as the filling-in of gaps in memory by imagined or untrue experiences that have no basis in fact. Some </a:t>
            </a:r>
            <a:r>
              <a:rPr lang="en-US" sz="2400" b="1" smtClean="0">
                <a:latin typeface="Times New Roman" pitchFamily="18" charset="0"/>
                <a:cs typeface="Times New Roman" pitchFamily="18" charset="0"/>
              </a:rPr>
              <a:t>schizophrenics</a:t>
            </a:r>
            <a:r>
              <a:rPr lang="en-US" sz="2400" smtClean="0">
                <a:latin typeface="Times New Roman" pitchFamily="18" charset="0"/>
                <a:cs typeface="Times New Roman" pitchFamily="18" charset="0"/>
              </a:rPr>
              <a:t> confabulate and provide detailed descriptions of fantastic events that have never happened</a:t>
            </a:r>
            <a:endParaRPr lang="en-GB" sz="2400" smtClean="0">
              <a:solidFill>
                <a:srgbClr val="000000"/>
              </a:solidFill>
              <a:latin typeface="Times New Roman" pitchFamily="18" charset="0"/>
              <a:cs typeface="Times New Roman" pitchFamily="18" charset="0"/>
            </a:endParaRPr>
          </a:p>
          <a:p>
            <a:endParaRPr lang="en-US"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277813"/>
            <a:ext cx="8229600" cy="847725"/>
          </a:xfrm>
        </p:spPr>
        <p:txBody>
          <a:bodyPr/>
          <a:lstStyle/>
          <a:p>
            <a:r>
              <a:rPr lang="en-US" sz="2400" b="1" smtClean="0">
                <a:solidFill>
                  <a:schemeClr val="tx1"/>
                </a:solidFill>
                <a:latin typeface="Times New Roman" pitchFamily="18" charset="0"/>
                <a:cs typeface="Times New Roman" pitchFamily="18" charset="0"/>
              </a:rPr>
              <a:t>Pseudologia phantastica( pathological lying).</a:t>
            </a:r>
          </a:p>
        </p:txBody>
      </p:sp>
      <p:sp>
        <p:nvSpPr>
          <p:cNvPr id="98307" name="Content Placeholder 2"/>
          <p:cNvSpPr>
            <a:spLocks noGrp="1"/>
          </p:cNvSpPr>
          <p:nvPr>
            <p:ph idx="1"/>
          </p:nvPr>
        </p:nvSpPr>
        <p:spPr>
          <a:xfrm>
            <a:off x="468313" y="1557338"/>
            <a:ext cx="8229600" cy="4530725"/>
          </a:xfrm>
        </p:spPr>
        <p:txBody>
          <a:bodyPr/>
          <a:lstStyle/>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r>
              <a:rPr lang="en-US" sz="2400" smtClean="0">
                <a:latin typeface="Times New Roman" pitchFamily="18" charset="0"/>
                <a:cs typeface="Times New Roman" pitchFamily="18" charset="0"/>
              </a:rPr>
              <a:t>describe the confabulation that occurs in those without organic brain pathology such as </a:t>
            </a:r>
            <a:r>
              <a:rPr lang="en-US" sz="2400" b="1" smtClean="0">
                <a:latin typeface="Times New Roman" pitchFamily="18" charset="0"/>
                <a:cs typeface="Times New Roman" pitchFamily="18" charset="0"/>
              </a:rPr>
              <a:t>personality disorder of antisocial or hysterical type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z="2400" b="1" smtClean="0">
                <a:solidFill>
                  <a:schemeClr val="tx1"/>
                </a:solidFill>
                <a:latin typeface="Times New Roman" pitchFamily="18" charset="0"/>
                <a:cs typeface="Times New Roman" pitchFamily="18" charset="0"/>
              </a:rPr>
              <a:t>Distortions of memory or paramnesia:</a:t>
            </a:r>
            <a:r>
              <a:rPr lang="en-US" sz="2400" smtClean="0">
                <a:solidFill>
                  <a:schemeClr val="tx1"/>
                </a:solidFill>
                <a:latin typeface="Times New Roman" pitchFamily="18" charset="0"/>
                <a:cs typeface="Times New Roman" pitchFamily="18" charset="0"/>
              </a:rPr>
              <a:t> </a:t>
            </a:r>
            <a:r>
              <a:rPr lang="en-US" sz="2400" b="1" u="sng" smtClean="0">
                <a:solidFill>
                  <a:schemeClr val="tx1"/>
                </a:solidFill>
                <a:latin typeface="Times New Roman" pitchFamily="18" charset="0"/>
                <a:cs typeface="Times New Roman" pitchFamily="18" charset="0"/>
              </a:rPr>
              <a:t/>
            </a:r>
            <a:br>
              <a:rPr lang="en-US" sz="2400" b="1" u="sng" smtClean="0">
                <a:solidFill>
                  <a:schemeClr val="tx1"/>
                </a:solidFill>
                <a:latin typeface="Times New Roman" pitchFamily="18" charset="0"/>
                <a:cs typeface="Times New Roman" pitchFamily="18" charset="0"/>
              </a:rPr>
            </a:br>
            <a:endParaRPr lang="en-US" sz="2400" smtClean="0">
              <a:solidFill>
                <a:schemeClr val="tx1"/>
              </a:solidFill>
              <a:latin typeface="Times New Roman" pitchFamily="18" charset="0"/>
              <a:cs typeface="Times New Roman" pitchFamily="18" charset="0"/>
            </a:endParaRPr>
          </a:p>
        </p:txBody>
      </p:sp>
      <p:sp>
        <p:nvSpPr>
          <p:cNvPr id="99331" name="Content Placeholder 2"/>
          <p:cNvSpPr>
            <a:spLocks noGrp="1"/>
          </p:cNvSpPr>
          <p:nvPr>
            <p:ph idx="1"/>
          </p:nvPr>
        </p:nvSpPr>
        <p:spPr/>
        <p:txBody>
          <a:bodyPr/>
          <a:lstStyle/>
          <a:p>
            <a:pPr algn="l">
              <a:buFont typeface="Wingdings" pitchFamily="2" charset="2"/>
              <a:buNone/>
            </a:pPr>
            <a:r>
              <a:rPr lang="en-US" sz="2400" smtClean="0">
                <a:latin typeface="Times New Roman" pitchFamily="18" charset="0"/>
                <a:cs typeface="Times New Roman" pitchFamily="18" charset="0"/>
              </a:rPr>
              <a:t>It can occur in those with emotional problems as well as in organic states.</a:t>
            </a:r>
          </a:p>
          <a:p>
            <a:pPr algn="l">
              <a:lnSpc>
                <a:spcPct val="80000"/>
              </a:lnSpc>
              <a:buFont typeface="Wingdings" pitchFamily="2" charset="2"/>
              <a:buNone/>
            </a:pPr>
            <a:endParaRPr lang="en-US" sz="2400" b="1" smtClean="0">
              <a:latin typeface="Times New Roman" pitchFamily="18" charset="0"/>
              <a:cs typeface="Times New Roman" pitchFamily="18" charset="0"/>
            </a:endParaRPr>
          </a:p>
          <a:p>
            <a:pPr algn="l">
              <a:lnSpc>
                <a:spcPct val="80000"/>
              </a:lnSpc>
              <a:buFont typeface="Wingdings" pitchFamily="2" charset="2"/>
              <a:buNone/>
            </a:pPr>
            <a:r>
              <a:rPr lang="en-US" sz="2400" b="1" smtClean="0">
                <a:latin typeface="Times New Roman" pitchFamily="18" charset="0"/>
                <a:cs typeface="Times New Roman" pitchFamily="18" charset="0"/>
              </a:rPr>
              <a:t>Anxiety amnesia </a:t>
            </a:r>
            <a:r>
              <a:rPr lang="en-US" sz="2400" smtClean="0">
                <a:latin typeface="Times New Roman" pitchFamily="18" charset="0"/>
                <a:cs typeface="Times New Roman" pitchFamily="18" charset="0"/>
              </a:rPr>
              <a:t>occurs when there is anxious preoccupation or poor concentration in disorders such </a:t>
            </a:r>
            <a:r>
              <a:rPr lang="en-US" sz="2400" b="1" smtClean="0">
                <a:latin typeface="Times New Roman" pitchFamily="18" charset="0"/>
                <a:cs typeface="Times New Roman" pitchFamily="18" charset="0"/>
              </a:rPr>
              <a:t>as depressive illness </a:t>
            </a:r>
            <a:r>
              <a:rPr lang="en-US" sz="2400" smtClean="0">
                <a:latin typeface="Times New Roman" pitchFamily="18" charset="0"/>
                <a:cs typeface="Times New Roman" pitchFamily="18" charset="0"/>
              </a:rPr>
              <a:t>or </a:t>
            </a:r>
            <a:r>
              <a:rPr lang="en-US" sz="2400" b="1" smtClean="0">
                <a:latin typeface="Times New Roman" pitchFamily="18" charset="0"/>
                <a:cs typeface="Times New Roman" pitchFamily="18" charset="0"/>
              </a:rPr>
              <a:t>generalised  anxiety</a:t>
            </a:r>
            <a:r>
              <a:rPr lang="en-US" sz="2400" smtClean="0">
                <a:latin typeface="Times New Roman" pitchFamily="18" charset="0"/>
                <a:cs typeface="Times New Roman" pitchFamily="18" charset="0"/>
              </a:rPr>
              <a:t>. Initially it may wrongly suggest </a:t>
            </a:r>
            <a:r>
              <a:rPr lang="en-US" sz="2400" b="1" smtClean="0">
                <a:latin typeface="Times New Roman" pitchFamily="18" charset="0"/>
                <a:cs typeface="Times New Roman" pitchFamily="18" charset="0"/>
              </a:rPr>
              <a:t>dissociative amnesia</a:t>
            </a:r>
            <a:r>
              <a:rPr lang="en-US" sz="2400" smtClean="0">
                <a:latin typeface="Times New Roman" pitchFamily="18" charset="0"/>
                <a:cs typeface="Times New Roman" pitchFamily="18" charset="0"/>
              </a:rPr>
              <a:t>. More severe forms of amnesia in depressive disorders resemble dementia and are known as </a:t>
            </a:r>
            <a:r>
              <a:rPr lang="en-US" sz="2400" b="1" smtClean="0">
                <a:latin typeface="Times New Roman" pitchFamily="18" charset="0"/>
                <a:cs typeface="Times New Roman" pitchFamily="18" charset="0"/>
              </a:rPr>
              <a:t>depressive pseudodementia</a:t>
            </a:r>
            <a:r>
              <a:rPr lang="en-US" sz="2400" smtClean="0">
                <a:latin typeface="Times New Roman" pitchFamily="18" charset="0"/>
                <a:cs typeface="Times New Roman" pitchFamily="18" charset="0"/>
              </a:rPr>
              <a:t>. Amnesias in anxiety and depressive disorders are generally caused by impaired concentration and resolve once the underlying disorder is treated.</a:t>
            </a:r>
          </a:p>
          <a:p>
            <a:pPr>
              <a:lnSpc>
                <a:spcPct val="80000"/>
              </a:lnSpc>
              <a:buFont typeface="Wingdings" pitchFamily="2" charset="2"/>
              <a:buNone/>
            </a:pPr>
            <a:endParaRPr lang="en-US" sz="2400" b="1" smtClean="0"/>
          </a:p>
          <a:p>
            <a:pPr algn="l"/>
            <a:endParaRPr lang="en-US" sz="2400" smtClean="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277813"/>
            <a:ext cx="8229600" cy="774700"/>
          </a:xfrm>
        </p:spPr>
        <p:txBody>
          <a:bodyPr/>
          <a:lstStyle/>
          <a:p>
            <a:r>
              <a:rPr lang="en-US" sz="2400" b="1" smtClean="0">
                <a:solidFill>
                  <a:schemeClr val="tx1"/>
                </a:solidFill>
                <a:latin typeface="Times New Roman" pitchFamily="18" charset="0"/>
                <a:cs typeface="Times New Roman" pitchFamily="18" charset="0"/>
              </a:rPr>
              <a:t>Hyperamnesia:</a:t>
            </a:r>
            <a:endParaRPr lang="en-US" sz="2400" smtClean="0">
              <a:solidFill>
                <a:schemeClr val="tx1"/>
              </a:solidFill>
              <a:latin typeface="Times New Roman" pitchFamily="18" charset="0"/>
              <a:cs typeface="Times New Roman" pitchFamily="18" charset="0"/>
            </a:endParaRPr>
          </a:p>
        </p:txBody>
      </p:sp>
      <p:sp>
        <p:nvSpPr>
          <p:cNvPr id="100355" name="Content Placeholder 2"/>
          <p:cNvSpPr>
            <a:spLocks noGrp="1"/>
          </p:cNvSpPr>
          <p:nvPr>
            <p:ph idx="1"/>
          </p:nvPr>
        </p:nvSpPr>
        <p:spPr/>
        <p:txBody>
          <a:bodyPr/>
          <a:lstStyle/>
          <a:p>
            <a:pPr algn="l">
              <a:buFont typeface="Wingdings" pitchFamily="2" charset="2"/>
              <a:buNone/>
            </a:pPr>
            <a:endParaRPr lang="en-US" sz="2400" smtClean="0"/>
          </a:p>
          <a:p>
            <a:pPr algn="l">
              <a:buFont typeface="Wingdings" pitchFamily="2" charset="2"/>
              <a:buNone/>
            </a:pPr>
            <a:r>
              <a:rPr lang="en-US" sz="2400" smtClean="0">
                <a:latin typeface="Times New Roman" pitchFamily="18" charset="0"/>
                <a:cs typeface="Times New Roman" pitchFamily="18" charset="0"/>
              </a:rPr>
              <a:t>exaggerated registration, retention and recall. Flashbulb memories are those memories that are associated with intense emotion. It is regarded as one of the characteristic symptoms of </a:t>
            </a:r>
            <a:r>
              <a:rPr lang="en-US" sz="2400" b="1" smtClean="0">
                <a:latin typeface="Times New Roman" pitchFamily="18" charset="0"/>
                <a:cs typeface="Times New Roman" pitchFamily="18" charset="0"/>
              </a:rPr>
              <a:t>post-traumatic stress disorder </a:t>
            </a:r>
            <a:r>
              <a:rPr lang="en-US" sz="2400" smtClean="0">
                <a:latin typeface="Times New Roman" pitchFamily="18" charset="0"/>
                <a:cs typeface="Times New Roman" pitchFamily="18" charset="0"/>
              </a:rPr>
              <a:t>but is also associated with</a:t>
            </a:r>
          </a:p>
          <a:p>
            <a:pPr algn="l">
              <a:buFont typeface="Wingdings" pitchFamily="2" charset="2"/>
              <a:buNone/>
            </a:pPr>
            <a:r>
              <a:rPr lang="en-US" sz="2400" smtClean="0">
                <a:latin typeface="Times New Roman" pitchFamily="18" charset="0"/>
                <a:cs typeface="Times New Roman" pitchFamily="18" charset="0"/>
              </a:rPr>
              <a:t>emotional events</a:t>
            </a:r>
            <a:endParaRPr lang="en-US" sz="2400" b="1" smtClean="0">
              <a:solidFill>
                <a:schemeClr val="hlink"/>
              </a:solidFill>
              <a:latin typeface="Times New Roman" pitchFamily="18" charset="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77813"/>
            <a:ext cx="8229600" cy="847725"/>
          </a:xfrm>
        </p:spPr>
        <p:txBody>
          <a:bodyPr/>
          <a:lstStyle/>
          <a:p>
            <a:r>
              <a:rPr lang="en-US" sz="2400" b="1" smtClean="0">
                <a:solidFill>
                  <a:schemeClr val="tx1"/>
                </a:solidFill>
                <a:latin typeface="Times New Roman" pitchFamily="18" charset="0"/>
                <a:cs typeface="Times New Roman" pitchFamily="18" charset="0"/>
              </a:rPr>
              <a:t>Motor disorders </a:t>
            </a:r>
          </a:p>
        </p:txBody>
      </p:sp>
      <p:sp>
        <p:nvSpPr>
          <p:cNvPr id="3" name="Content Placeholder 2"/>
          <p:cNvSpPr>
            <a:spLocks noGrp="1"/>
          </p:cNvSpPr>
          <p:nvPr>
            <p:ph idx="1"/>
          </p:nvPr>
        </p:nvSpPr>
        <p:spPr/>
        <p:txBody>
          <a:bodyPr/>
          <a:lstStyle/>
          <a:p>
            <a:pPr algn="l">
              <a:buFont typeface="Wingdings" pitchFamily="2" charset="2"/>
              <a:buNone/>
              <a:defRPr/>
            </a:pPr>
            <a:r>
              <a:rPr lang="en-US" sz="2400" dirty="0" smtClean="0">
                <a:latin typeface="Times New Roman" pitchFamily="18" charset="0"/>
                <a:cs typeface="Times New Roman" pitchFamily="18" charset="0"/>
              </a:rPr>
              <a:t>Motor disorder  occur frequently in mental disorders of all kinds, especially in catatonic schizophrenia.</a:t>
            </a:r>
          </a:p>
          <a:p>
            <a:pPr algn="l">
              <a:buFont typeface="Wingdings" pitchFamily="2" charset="2"/>
              <a:buNone/>
              <a:defRPr/>
            </a:pPr>
            <a:r>
              <a:rPr lang="en-US" sz="2400" b="1" dirty="0" smtClean="0">
                <a:latin typeface="Times New Roman" pitchFamily="18" charset="0"/>
                <a:cs typeface="Times New Roman" pitchFamily="18" charset="0"/>
              </a:rPr>
              <a:t>Mannerism </a:t>
            </a:r>
            <a:r>
              <a:rPr lang="en-US" sz="2400" dirty="0" smtClean="0">
                <a:latin typeface="Times New Roman" pitchFamily="18" charset="0"/>
                <a:cs typeface="Times New Roman" pitchFamily="18" charset="0"/>
              </a:rPr>
              <a:t>: Stereotyped </a:t>
            </a:r>
            <a:r>
              <a:rPr lang="en-GB" sz="2400" dirty="0" smtClean="0">
                <a:solidFill>
                  <a:srgbClr val="000000"/>
                </a:solidFill>
                <a:latin typeface="Times New Roman" pitchFamily="18" charset="0"/>
                <a:cs typeface="Times New Roman" pitchFamily="18" charset="0"/>
              </a:rPr>
              <a:t>Ingrained, habitual</a:t>
            </a:r>
            <a:r>
              <a:rPr lang="en-US" sz="2400" dirty="0" smtClean="0">
                <a:latin typeface="Times New Roman" pitchFamily="18" charset="0"/>
                <a:cs typeface="Times New Roman" pitchFamily="18" charset="0"/>
              </a:rPr>
              <a:t> involuntary movements</a:t>
            </a:r>
          </a:p>
          <a:p>
            <a:pPr algn="l">
              <a:buFont typeface="Wingdings" pitchFamily="2" charset="2"/>
              <a:buNone/>
              <a:defRPr/>
            </a:pPr>
            <a:r>
              <a:rPr lang="en-US" sz="2400" b="1" dirty="0" smtClean="0">
                <a:latin typeface="Times New Roman" pitchFamily="18" charset="0"/>
                <a:cs typeface="Times New Roman" pitchFamily="18" charset="0"/>
              </a:rPr>
              <a:t>Posturing: </a:t>
            </a:r>
            <a:r>
              <a:rPr lang="en-US" sz="2400" dirty="0" smtClean="0">
                <a:latin typeface="Times New Roman" pitchFamily="18" charset="0"/>
                <a:cs typeface="Times New Roman" pitchFamily="18" charset="0"/>
              </a:rPr>
              <a:t>Is the adoption of unusual bodily postures continuously for a long time.</a:t>
            </a:r>
          </a:p>
          <a:p>
            <a:pPr algn="l">
              <a:buFont typeface="Wingdings" pitchFamily="2" charset="2"/>
              <a:buNone/>
              <a:defRPr/>
            </a:pPr>
            <a:r>
              <a:rPr lang="en-GB" sz="2400" dirty="0" smtClean="0">
                <a:latin typeface="Times New Roman" pitchFamily="18" charset="0"/>
                <a:cs typeface="Times New Roman" pitchFamily="18" charset="0"/>
              </a:rPr>
              <a:t>Strange, fixed, and bizarre bodily positions held by a patient for an extended time.</a:t>
            </a:r>
          </a:p>
          <a:p>
            <a:pPr algn="l">
              <a:buFont typeface="Wingdings" pitchFamily="2" charset="2"/>
              <a:buNone/>
              <a:defRPr/>
            </a:pPr>
            <a:r>
              <a:rPr lang="en-US" sz="2400" b="1" dirty="0" smtClean="0">
                <a:latin typeface="Times New Roman" pitchFamily="18" charset="0"/>
                <a:cs typeface="Times New Roman" pitchFamily="18" charset="0"/>
              </a:rPr>
              <a:t>Negativism: </a:t>
            </a:r>
            <a:r>
              <a:rPr lang="en-US" sz="2400" dirty="0" smtClean="0">
                <a:latin typeface="Times New Roman" pitchFamily="18" charset="0"/>
                <a:cs typeface="Times New Roman" pitchFamily="18" charset="0"/>
              </a:rPr>
              <a:t>Motiveless resistance to all attempts to be moved or to all instructions and they do the opposite of what is asked.</a:t>
            </a:r>
            <a:r>
              <a:rPr lang="en-GB" sz="2400" dirty="0" smtClean="0">
                <a:solidFill>
                  <a:srgbClr val="000000"/>
                </a:solidFill>
                <a:latin typeface="Times New Roman" pitchFamily="18" charset="0"/>
                <a:cs typeface="Times New Roman" pitchFamily="18" charset="0"/>
              </a:rPr>
              <a:t>commonly seen in catatonic schizophrenia in which the patient resists any effort to be moved or does the opposite of what is asked.</a:t>
            </a:r>
          </a:p>
          <a:p>
            <a:pPr marL="438150" indent="-319088" hangingPunct="1">
              <a:lnSpc>
                <a:spcPct val="98000"/>
              </a:lnSpc>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2400" dirty="0" smtClean="0">
              <a:solidFill>
                <a:srgbClr val="000000"/>
              </a:solidFill>
              <a:latin typeface="Corbel" charset="0"/>
            </a:endParaRPr>
          </a:p>
          <a:p>
            <a:pPr algn="l">
              <a:buFont typeface="Wingdings" pitchFamily="2" charset="2"/>
              <a:buNone/>
              <a:defRPr/>
            </a:pPr>
            <a:endParaRPr lang="en-US" sz="2400"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p:txBody>
          <a:bodyPr/>
          <a:lstStyle/>
          <a:p>
            <a:pPr algn="l">
              <a:buFont typeface="Wingdings" pitchFamily="2" charset="2"/>
              <a:buNone/>
            </a:pPr>
            <a:endParaRPr lang="en-US" sz="2400" b="1" smtClean="0">
              <a:latin typeface="Times New Roman" pitchFamily="18" charset="0"/>
              <a:cs typeface="Times New Roman" pitchFamily="18" charset="0"/>
            </a:endParaRPr>
          </a:p>
          <a:p>
            <a:pPr algn="l">
              <a:buFont typeface="Wingdings" pitchFamily="2" charset="2"/>
              <a:buNone/>
            </a:pPr>
            <a:r>
              <a:rPr lang="en-US" sz="2400" b="1" smtClean="0">
                <a:latin typeface="Times New Roman" pitchFamily="18" charset="0"/>
                <a:cs typeface="Times New Roman" pitchFamily="18" charset="0"/>
              </a:rPr>
              <a:t>Echopraxia</a:t>
            </a:r>
            <a:r>
              <a:rPr lang="en-US" sz="2400" smtClean="0">
                <a:latin typeface="Times New Roman" pitchFamily="18" charset="0"/>
                <a:cs typeface="Times New Roman" pitchFamily="18" charset="0"/>
              </a:rPr>
              <a:t>: Pathological imitation of the interviewers movement automatically. characteristic of some people with autism.</a:t>
            </a:r>
          </a:p>
          <a:p>
            <a:pPr algn="l">
              <a:buFont typeface="Wingdings" pitchFamily="2" charset="2"/>
              <a:buNone/>
            </a:pPr>
            <a:r>
              <a:rPr lang="en-US" sz="2400" b="1" smtClean="0">
                <a:latin typeface="Times New Roman" pitchFamily="18" charset="0"/>
                <a:cs typeface="Times New Roman" pitchFamily="18" charset="0"/>
              </a:rPr>
              <a:t>Ambitendency: </a:t>
            </a:r>
            <a:r>
              <a:rPr lang="en-US" sz="2400" smtClean="0">
                <a:latin typeface="Times New Roman" pitchFamily="18" charset="0"/>
                <a:cs typeface="Times New Roman" pitchFamily="18" charset="0"/>
              </a:rPr>
              <a:t>When they alternate between opposite movements</a:t>
            </a:r>
          </a:p>
          <a:p>
            <a:pPr algn="l">
              <a:buFont typeface="Wingdings" pitchFamily="2" charset="2"/>
              <a:buNone/>
            </a:pPr>
            <a:r>
              <a:rPr lang="en-US" sz="2400" b="1" smtClean="0">
                <a:latin typeface="Times New Roman" pitchFamily="18" charset="0"/>
                <a:cs typeface="Times New Roman" pitchFamily="18" charset="0"/>
              </a:rPr>
              <a:t>Waxy flexibility (cerea flexibilitas): </a:t>
            </a:r>
            <a:r>
              <a:rPr lang="en-US" sz="2400" smtClean="0">
                <a:latin typeface="Times New Roman" pitchFamily="18" charset="0"/>
                <a:cs typeface="Times New Roman" pitchFamily="18" charset="0"/>
              </a:rPr>
              <a:t>Condition in which a person can be molded into a position that is then maintained for long periods whilst at same time muscle tone is uniformly  increased </a:t>
            </a:r>
            <a:r>
              <a:rPr lang="en-GB" sz="2400" smtClean="0">
                <a:solidFill>
                  <a:srgbClr val="000000"/>
                </a:solidFill>
                <a:latin typeface="Times New Roman" pitchFamily="18" charset="0"/>
                <a:cs typeface="Times New Roman" pitchFamily="18" charset="0"/>
              </a:rPr>
              <a:t>; observed in severe cases of catatonic schizophrenia</a:t>
            </a:r>
            <a:endParaRPr lang="en-US" sz="2400" b="1" smtClean="0">
              <a:latin typeface="Times New Roman" pitchFamily="18" charset="0"/>
              <a:cs typeface="Times New Roman" pitchFamily="18" charset="0"/>
            </a:endParaRPr>
          </a:p>
          <a:p>
            <a:pPr algn="l">
              <a:buFont typeface="Wingdings" pitchFamily="2" charset="2"/>
              <a:buNone/>
            </a:pPr>
            <a:endParaRPr lang="en-US" sz="2400" smtClean="0">
              <a:latin typeface="Times New Roman" pitchFamily="18" charset="0"/>
              <a:cs typeface="Times New Roman" pitchFamily="18" charset="0"/>
            </a:endParaRPr>
          </a:p>
          <a:p>
            <a:pPr algn="l">
              <a:buFont typeface="Wingdings" pitchFamily="2" charset="2"/>
              <a:buNone/>
            </a:pPr>
            <a:endParaRPr lang="en-US" sz="2400" smtClean="0">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p:txBody>
          <a:bodyPr/>
          <a:lstStyle/>
          <a:p>
            <a:pPr algn="l">
              <a:lnSpc>
                <a:spcPct val="80000"/>
              </a:lnSpc>
              <a:buFont typeface="Wingdings" pitchFamily="2" charset="2"/>
              <a:buNone/>
            </a:pPr>
            <a:endParaRPr lang="en-US" sz="2400" b="1" smtClean="0">
              <a:latin typeface="Times New Roman" pitchFamily="18" charset="0"/>
              <a:cs typeface="Times New Roman" pitchFamily="18" charset="0"/>
            </a:endParaRPr>
          </a:p>
          <a:p>
            <a:pPr algn="l">
              <a:lnSpc>
                <a:spcPct val="80000"/>
              </a:lnSpc>
              <a:buFont typeface="Wingdings" pitchFamily="2" charset="2"/>
              <a:buNone/>
            </a:pPr>
            <a:endParaRPr lang="en-US" sz="2400" b="1" smtClean="0">
              <a:latin typeface="Times New Roman" pitchFamily="18" charset="0"/>
              <a:cs typeface="Times New Roman" pitchFamily="18" charset="0"/>
            </a:endParaRPr>
          </a:p>
          <a:p>
            <a:pPr algn="l">
              <a:lnSpc>
                <a:spcPct val="80000"/>
              </a:lnSpc>
              <a:buFont typeface="Wingdings" pitchFamily="2" charset="2"/>
              <a:buNone/>
            </a:pPr>
            <a:r>
              <a:rPr lang="en-US" sz="2400" b="1" smtClean="0">
                <a:latin typeface="Times New Roman" pitchFamily="18" charset="0"/>
                <a:cs typeface="Times New Roman" pitchFamily="18" charset="0"/>
              </a:rPr>
              <a:t>Catalepsy :</a:t>
            </a:r>
          </a:p>
          <a:p>
            <a:pPr algn="l">
              <a:lnSpc>
                <a:spcPct val="80000"/>
              </a:lnSpc>
              <a:buFont typeface="Wingdings" pitchFamily="2" charset="2"/>
              <a:buNone/>
            </a:pPr>
            <a:r>
              <a:rPr lang="en-US" sz="2400" smtClean="0">
                <a:latin typeface="Times New Roman" pitchFamily="18" charset="0"/>
                <a:cs typeface="Times New Roman" pitchFamily="18" charset="0"/>
              </a:rPr>
              <a:t>Condition in which immobile position of the body constantly maintained</a:t>
            </a:r>
            <a:r>
              <a:rPr lang="en-US" sz="2400" b="1" smtClean="0">
                <a:latin typeface="Times New Roman" pitchFamily="18" charset="0"/>
                <a:cs typeface="Times New Roman" pitchFamily="18" charset="0"/>
              </a:rPr>
              <a:t>.</a:t>
            </a:r>
            <a:r>
              <a:rPr lang="en-US" sz="2400" smtClean="0">
                <a:latin typeface="Times New Roman" pitchFamily="18" charset="0"/>
                <a:cs typeface="Times New Roman" pitchFamily="18" charset="0"/>
              </a:rPr>
              <a:t> seen in severe cases of catatonic schizophrenia</a:t>
            </a:r>
            <a:endParaRPr lang="en-US" sz="2400" b="1" smtClean="0">
              <a:latin typeface="Times New Roman" pitchFamily="18" charset="0"/>
              <a:cs typeface="Times New Roman" pitchFamily="18" charset="0"/>
            </a:endParaRPr>
          </a:p>
          <a:p>
            <a:pPr algn="l">
              <a:lnSpc>
                <a:spcPct val="80000"/>
              </a:lnSpc>
              <a:buFont typeface="Wingdings" pitchFamily="2" charset="2"/>
              <a:buNone/>
            </a:pPr>
            <a:r>
              <a:rPr lang="en-US" sz="2400" b="1" smtClean="0">
                <a:latin typeface="Times New Roman" pitchFamily="18" charset="0"/>
                <a:cs typeface="Times New Roman" pitchFamily="18" charset="0"/>
              </a:rPr>
              <a:t>Automatism : </a:t>
            </a:r>
            <a:r>
              <a:rPr lang="en-US" sz="2400" smtClean="0">
                <a:latin typeface="Times New Roman" pitchFamily="18" charset="0"/>
                <a:cs typeface="Times New Roman" pitchFamily="18" charset="0"/>
              </a:rPr>
              <a:t>Automatic performance of acts,  some forms of </a:t>
            </a:r>
            <a:r>
              <a:rPr lang="en-US" sz="2400" u="sng" smtClean="0">
                <a:latin typeface="Times New Roman" pitchFamily="18" charset="0"/>
                <a:cs typeface="Times New Roman" pitchFamily="18" charset="0"/>
              </a:rPr>
              <a:t> </a:t>
            </a:r>
            <a:r>
              <a:rPr lang="en-US" sz="2400" smtClean="0">
                <a:latin typeface="Times New Roman" pitchFamily="18" charset="0"/>
                <a:cs typeface="Times New Roman" pitchFamily="18" charset="0"/>
              </a:rPr>
              <a:t>epilepsy</a:t>
            </a:r>
            <a:r>
              <a:rPr lang="en-US" sz="2400" u="sng" smtClean="0">
                <a:latin typeface="Times New Roman" pitchFamily="18" charset="0"/>
                <a:cs typeface="Times New Roman" pitchFamily="18" charset="0"/>
              </a:rPr>
              <a:t> </a:t>
            </a:r>
            <a:r>
              <a:rPr lang="en-US" sz="2400" smtClean="0">
                <a:latin typeface="Times New Roman" pitchFamily="18" charset="0"/>
                <a:cs typeface="Times New Roman" pitchFamily="18" charset="0"/>
              </a:rPr>
              <a:t> such as especially psychomotor epilepsy. The psychiatric conditions associated with automatisms include </a:t>
            </a:r>
            <a:r>
              <a:rPr lang="en-US" sz="2400" b="1" smtClean="0">
                <a:latin typeface="Times New Roman" pitchFamily="18" charset="0"/>
                <a:cs typeface="Times New Roman" pitchFamily="18" charset="0"/>
              </a:rPr>
              <a:t>schizophrenia</a:t>
            </a:r>
            <a:r>
              <a:rPr lang="en-US" sz="2400" smtClean="0">
                <a:latin typeface="Times New Roman" pitchFamily="18" charset="0"/>
                <a:cs typeface="Times New Roman" pitchFamily="18" charset="0"/>
              </a:rPr>
              <a:t> (catatonic type) and fugue (flight) states</a:t>
            </a:r>
          </a:p>
          <a:p>
            <a:pPr algn="l">
              <a:lnSpc>
                <a:spcPct val="80000"/>
              </a:lnSpc>
              <a:buFont typeface="Wingdings" pitchFamily="2" charset="2"/>
              <a:buNone/>
            </a:pPr>
            <a:r>
              <a:rPr lang="en-US" sz="2400" b="1" smtClean="0">
                <a:latin typeface="Times New Roman" pitchFamily="18" charset="0"/>
                <a:cs typeface="Times New Roman" pitchFamily="18" charset="0"/>
              </a:rPr>
              <a:t>Tics : </a:t>
            </a:r>
            <a:r>
              <a:rPr lang="en-US" sz="2400" smtClean="0">
                <a:latin typeface="Times New Roman" pitchFamily="18" charset="0"/>
                <a:cs typeface="Times New Roman" pitchFamily="18" charset="0"/>
              </a:rPr>
              <a:t>Spasmodic, repetitive motor movements</a:t>
            </a:r>
          </a:p>
          <a:p>
            <a:pPr algn="l"/>
            <a:endParaRPr lang="en-US" sz="2400"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Level</Template>
  <TotalTime>2027</TotalTime>
  <Words>6659</Words>
  <Application>Microsoft Office PowerPoint</Application>
  <PresentationFormat>On-screen Show (4:3)</PresentationFormat>
  <Paragraphs>665</Paragraphs>
  <Slides>111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111</vt:i4>
      </vt:variant>
    </vt:vector>
  </HeadingPairs>
  <TitlesOfParts>
    <vt:vector size="122" baseType="lpstr">
      <vt:lpstr>Verdana</vt:lpstr>
      <vt:lpstr>Times New Roman</vt:lpstr>
      <vt:lpstr>Arial</vt:lpstr>
      <vt:lpstr>Garamond</vt:lpstr>
      <vt:lpstr>Wingdings</vt:lpstr>
      <vt:lpstr>Calibri</vt:lpstr>
      <vt:lpstr>Comic Sans MS</vt:lpstr>
      <vt:lpstr>Batang</vt:lpstr>
      <vt:lpstr>Corbel</vt:lpstr>
      <vt:lpstr>Andalus</vt:lpstr>
      <vt:lpstr>Level</vt:lpstr>
      <vt:lpstr>Psychopathology</vt:lpstr>
      <vt:lpstr> </vt:lpstr>
      <vt:lpstr>PowerPoint Presentation</vt:lpstr>
      <vt:lpstr>PowerPoint Presentation</vt:lpstr>
      <vt:lpstr>Diagnosis</vt:lpstr>
      <vt:lpstr>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Déjà vu :</vt:lpstr>
      <vt:lpstr>PowerPoint Presentation</vt:lpstr>
      <vt:lpstr>3- Pareidolia</vt:lpstr>
      <vt:lpstr>2- Hallucinations</vt:lpstr>
      <vt:lpstr>PowerPoint Presentation</vt:lpstr>
      <vt:lpstr>PowerPoint Presentation</vt:lpstr>
      <vt:lpstr>PowerPoint Presentation</vt:lpstr>
      <vt:lpstr> Types of hallucinations</vt:lpstr>
      <vt:lpstr> </vt:lpstr>
      <vt:lpstr>PowerPoint Presentation</vt:lpstr>
      <vt:lpstr>2- VISUAL HALLUCINATIONS</vt:lpstr>
      <vt:lpstr>PowerPoint Presentation</vt:lpstr>
      <vt:lpstr>PowerPoint Presentation</vt:lpstr>
      <vt:lpstr>Olfactory (Phantosmia)</vt:lpstr>
      <vt:lpstr>4- Tactile (haptic) hallucination</vt:lpstr>
      <vt:lpstr>5- Pain and deep sensation</vt:lpstr>
      <vt:lpstr>Disorders of thoughts</vt:lpstr>
      <vt:lpstr>Disorders of thoughts</vt:lpstr>
      <vt:lpstr>Intelligence</vt:lpstr>
      <vt:lpstr>Intelligent Quotient</vt:lpstr>
      <vt:lpstr>Dementia </vt:lpstr>
      <vt:lpstr>Disorders of the stream of thoughts</vt:lpstr>
      <vt:lpstr> </vt:lpstr>
      <vt:lpstr>PowerPoint Presentation</vt:lpstr>
      <vt:lpstr>         2-Perseveration </vt:lpstr>
      <vt:lpstr>3-Circumstantiality</vt:lpstr>
      <vt:lpstr>PowerPoint Presentation</vt:lpstr>
      <vt:lpstr>4-Loosening of association (asyndesis) </vt:lpstr>
      <vt:lpstr>5-Tangentiality  </vt:lpstr>
      <vt:lpstr>6-Word salad or Schizophasia </vt:lpstr>
      <vt:lpstr>7-Verbigeration</vt:lpstr>
      <vt:lpstr>8-Echolalia </vt:lpstr>
      <vt:lpstr>9-Concrete thinking</vt:lpstr>
      <vt:lpstr>10-Loss of Goal</vt:lpstr>
      <vt:lpstr>3- Disorders of the content of thought </vt:lpstr>
      <vt:lpstr>PowerPoint Presentation</vt:lpstr>
      <vt:lpstr>DESCRIPTION OF DELUSIONS </vt:lpstr>
      <vt:lpstr> </vt:lpstr>
      <vt:lpstr>According to contents we divide delusions to:</vt:lpstr>
      <vt:lpstr>Delusion of jealousy</vt:lpstr>
      <vt:lpstr>Delusion of control</vt:lpstr>
      <vt:lpstr>megalomaniac (grandiose, expansive)</vt:lpstr>
      <vt:lpstr>depressive (micromanic, melancholic)</vt:lpstr>
      <vt:lpstr>nihilistic delusion</vt:lpstr>
      <vt:lpstr>hypochondriacal delusion</vt:lpstr>
      <vt:lpstr>Delusions of reference </vt:lpstr>
      <vt:lpstr>Delusions of infestation </vt:lpstr>
      <vt:lpstr>Delusional misidentification </vt:lpstr>
      <vt:lpstr>Delusion of love  </vt:lpstr>
      <vt:lpstr>Delusions of poverty </vt:lpstr>
      <vt:lpstr>Delusion of ill-health </vt:lpstr>
      <vt:lpstr>Delusions of thought interference </vt:lpstr>
      <vt:lpstr>2-Suicidal &amp; homicidal thoughts </vt:lpstr>
      <vt:lpstr>3- Derealization &amp; Depersonalization </vt:lpstr>
      <vt:lpstr>PowerPoint Presentation</vt:lpstr>
      <vt:lpstr>4- OBSESSION AND COMPULSION</vt:lpstr>
      <vt:lpstr>The characteristic feature of obsession: </vt:lpstr>
      <vt:lpstr>PowerPoint Presentation</vt:lpstr>
      <vt:lpstr>characteristic of compulsion: </vt:lpstr>
      <vt:lpstr>obsessional and compulsive forms: </vt:lpstr>
      <vt:lpstr>Phobias </vt:lpstr>
      <vt:lpstr>Speech disorders</vt:lpstr>
      <vt:lpstr>1-Stammering: </vt:lpstr>
      <vt:lpstr>2-Stuttering:  </vt:lpstr>
      <vt:lpstr>2-Mutism: </vt:lpstr>
      <vt:lpstr>4-Talking past the point (Vorbeireden): </vt:lpstr>
      <vt:lpstr>5-Neologisms:</vt:lpstr>
      <vt:lpstr>6-Clang association</vt:lpstr>
      <vt:lpstr>Speech disturbances</vt:lpstr>
      <vt:lpstr>PowerPoint Presentation</vt:lpstr>
      <vt:lpstr>Disorders of memory</vt:lpstr>
      <vt:lpstr>Amnesia</vt:lpstr>
      <vt:lpstr>PowerPoint Presentation</vt:lpstr>
      <vt:lpstr>Confabulation:</vt:lpstr>
      <vt:lpstr>Pseudologia phantastica( pathological lying).</vt:lpstr>
      <vt:lpstr>Distortions of memory or paramnesia:  </vt:lpstr>
      <vt:lpstr>Hyperamnesia:</vt:lpstr>
      <vt:lpstr>Motor disorders </vt:lpstr>
      <vt:lpstr>PowerPoint Presentation</vt:lpstr>
      <vt:lpstr>PowerPoint Presentation</vt:lpstr>
      <vt:lpstr>PowerPoint Presentation</vt:lpstr>
      <vt:lpstr>Mood disorders</vt:lpstr>
      <vt:lpstr>PowerPoint Presentation</vt:lpstr>
      <vt:lpstr>Abnormal emotional predisposition </vt:lpstr>
      <vt:lpstr>Abnormal emotional reactions </vt:lpstr>
      <vt:lpstr>PowerPoint Presentation</vt:lpstr>
      <vt:lpstr>PowerPoint Presentation</vt:lpstr>
      <vt:lpstr>Abnormal expression of emotion </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Psychopathology</dc:title>
  <dc:creator>Najib</dc:creator>
  <cp:lastModifiedBy>n0ak95</cp:lastModifiedBy>
  <cp:revision>149</cp:revision>
  <dcterms:created xsi:type="dcterms:W3CDTF">2012-03-26T19:56:37Z</dcterms:created>
  <dcterms:modified xsi:type="dcterms:W3CDTF">2021-02-11T22:14:59Z</dcterms:modified>
</cp:coreProperties>
</file>