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6" r:id="rId3"/>
    <p:sldId id="283" r:id="rId4"/>
    <p:sldId id="284" r:id="rId5"/>
    <p:sldId id="287" r:id="rId6"/>
    <p:sldId id="266" r:id="rId7"/>
    <p:sldId id="269" r:id="rId8"/>
    <p:sldId id="268" r:id="rId9"/>
    <p:sldId id="267" r:id="rId10"/>
    <p:sldId id="288" r:id="rId11"/>
    <p:sldId id="318" r:id="rId12"/>
    <p:sldId id="319" r:id="rId13"/>
    <p:sldId id="321" r:id="rId14"/>
    <p:sldId id="289" r:id="rId15"/>
    <p:sldId id="261" r:id="rId16"/>
    <p:sldId id="290" r:id="rId17"/>
    <p:sldId id="292" r:id="rId18"/>
    <p:sldId id="280" r:id="rId19"/>
    <p:sldId id="293" r:id="rId20"/>
    <p:sldId id="294" r:id="rId21"/>
    <p:sldId id="297" r:id="rId22"/>
    <p:sldId id="263" r:id="rId23"/>
    <p:sldId id="299" r:id="rId24"/>
    <p:sldId id="301" r:id="rId25"/>
    <p:sldId id="303" r:id="rId26"/>
    <p:sldId id="304" r:id="rId27"/>
    <p:sldId id="305" r:id="rId28"/>
    <p:sldId id="306" r:id="rId29"/>
    <p:sldId id="307" r:id="rId30"/>
    <p:sldId id="308" r:id="rId31"/>
    <p:sldId id="273" r:id="rId32"/>
    <p:sldId id="271" r:id="rId33"/>
    <p:sldId id="278" r:id="rId34"/>
    <p:sldId id="322" r:id="rId35"/>
    <p:sldId id="265" r:id="rId36"/>
    <p:sldId id="310" r:id="rId37"/>
    <p:sldId id="311" r:id="rId38"/>
    <p:sldId id="312" r:id="rId39"/>
    <p:sldId id="313" r:id="rId40"/>
    <p:sldId id="323" r:id="rId41"/>
    <p:sldId id="314" r:id="rId42"/>
    <p:sldId id="315" r:id="rId43"/>
    <p:sldId id="316" r:id="rId44"/>
    <p:sldId id="31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3"/>
  </p:normalViewPr>
  <p:slideViewPr>
    <p:cSldViewPr snapToGrid="0" snapToObjects="1">
      <p:cViewPr varScale="1">
        <p:scale>
          <a:sx n="101" d="100"/>
          <a:sy n="101" d="100"/>
        </p:scale>
        <p:origin x="10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B750-A9A3-3A4A-AA3F-647611F52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4A1839-10F6-6849-BCA5-10325B04E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4C243E-AB20-AA40-B2DD-FDDEA751B699}"/>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A9282C1F-DCB4-0147-91DA-9C17F5728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9925B-1B4B-6446-BAA1-AC71F98063D3}"/>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66218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CBDA-01E2-8644-B230-E3CCB7E74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AAF9FC-0371-1444-8D62-435F05AC8E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EDDF8-5338-6149-B904-75F922F6EF10}"/>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56B02D04-AA74-1348-8482-E7252026E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4F6DF-C54E-0B4B-B73F-75CCB3A86AF3}"/>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29465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CC5B4-E734-1D46-9D9D-354FC6B22F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C8EEFA-C7F4-E84A-9463-D7E720A434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F5841-2EC7-954D-83CA-3E78D8BBE069}"/>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ED4BE6A8-DA8F-4441-956B-1C3665B9B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9CF4E-150D-4341-BB8B-C0193CD6F8FF}"/>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31524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524C-9E50-EE4B-A39A-6F0936A2AC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C92BD-B19D-F747-B38E-5419E2CF38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D489B-6085-CB41-8C4E-820EC5629533}"/>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FE0CE9CA-B2B7-D645-A6EF-042FFF667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C53FA-B0D1-5944-BF3C-0EDB86C82E28}"/>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406984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B548-0CA8-F04F-B50E-E43B62A6EC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EE265E-46B6-C140-84EB-A06C41BF6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E3C79A5-181C-EB40-B83B-984FE6B00DF9}"/>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7ED96394-91DD-B048-9344-F388C1A7D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72F70-261C-C447-A8E3-5EB43D4008B0}"/>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229168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61E8-A7B5-934A-A01F-9F057BADB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526E9-2FC2-5F49-BEA6-A96FD9661F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D3030E-CBEA-4649-9FEE-351E6716C9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194ED-4E1C-D04D-9BE0-95DC8787F5FA}"/>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6" name="Footer Placeholder 5">
            <a:extLst>
              <a:ext uri="{FF2B5EF4-FFF2-40B4-BE49-F238E27FC236}">
                <a16:creationId xmlns:a16="http://schemas.microsoft.com/office/drawing/2014/main" id="{9D87E9C0-EEEF-2C41-8A39-96BE6CCE6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424FE-2B57-E54F-8E88-D595C6E02567}"/>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1466216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AB4E-BB19-8948-866F-08325F4DC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0EB0-80A1-6B48-954E-6A9AC81C10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92C8AF-BFFE-6C49-9FAD-AD696482C5E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86CFF-95C6-3945-9531-8030E7025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7565DB-B52B-6E44-86E6-2ACAF16D66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3C543-815F-F141-8085-006523A1FCD5}"/>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8" name="Footer Placeholder 7">
            <a:extLst>
              <a:ext uri="{FF2B5EF4-FFF2-40B4-BE49-F238E27FC236}">
                <a16:creationId xmlns:a16="http://schemas.microsoft.com/office/drawing/2014/main" id="{9CDB3C54-A34F-C84C-94B4-65CA8C3E1D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AD60B9-5E62-3A49-8D46-B1DBA48EBAF8}"/>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87418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6227-6D44-344B-94ED-CC80091DD0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58DAC0-5EC4-434D-ACB8-8722330D4B00}"/>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4" name="Footer Placeholder 3">
            <a:extLst>
              <a:ext uri="{FF2B5EF4-FFF2-40B4-BE49-F238E27FC236}">
                <a16:creationId xmlns:a16="http://schemas.microsoft.com/office/drawing/2014/main" id="{66A54EBB-7335-4241-807A-24E38D6B4D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79B670-295B-A84E-9594-06A17E2039F0}"/>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19669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FDE4A-B8B0-D74A-A473-B4A056FE125B}"/>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3" name="Footer Placeholder 2">
            <a:extLst>
              <a:ext uri="{FF2B5EF4-FFF2-40B4-BE49-F238E27FC236}">
                <a16:creationId xmlns:a16="http://schemas.microsoft.com/office/drawing/2014/main" id="{12089BF6-E84A-5148-BA86-6156F31F00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462F48-3C63-6844-B99A-5AE6C9993BB1}"/>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328834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EB69-E815-454C-B224-1E121ABB7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7A98D-7D1F-C94E-8421-B979AD980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24C4BD-0C2D-5645-AB7F-783E45BBD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EE6762-82C1-D34F-B691-E1D195647789}"/>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6" name="Footer Placeholder 5">
            <a:extLst>
              <a:ext uri="{FF2B5EF4-FFF2-40B4-BE49-F238E27FC236}">
                <a16:creationId xmlns:a16="http://schemas.microsoft.com/office/drawing/2014/main" id="{FCF4A936-701A-4D45-AF86-E10879E7B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6E1F4-5D9B-A946-9B26-8A30BF550762}"/>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1862071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A70C-192A-8F49-A422-F1CE74448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76D9F-20E8-6E4D-ACE4-8124CE6B6C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E5DF19-F1D7-D34F-8369-219CEAAA7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8C5292-7613-A843-9C29-479D47502B3D}"/>
              </a:ext>
            </a:extLst>
          </p:cNvPr>
          <p:cNvSpPr>
            <a:spLocks noGrp="1"/>
          </p:cNvSpPr>
          <p:nvPr>
            <p:ph type="dt" sz="half" idx="10"/>
          </p:nvPr>
        </p:nvSpPr>
        <p:spPr/>
        <p:txBody>
          <a:bodyPr/>
          <a:lstStyle/>
          <a:p>
            <a:fld id="{1133F8CF-CFFC-1D45-9700-864554722AAC}" type="datetimeFigureOut">
              <a:rPr lang="en-US" smtClean="0"/>
              <a:t>9/14/20</a:t>
            </a:fld>
            <a:endParaRPr lang="en-US"/>
          </a:p>
        </p:txBody>
      </p:sp>
      <p:sp>
        <p:nvSpPr>
          <p:cNvPr id="6" name="Footer Placeholder 5">
            <a:extLst>
              <a:ext uri="{FF2B5EF4-FFF2-40B4-BE49-F238E27FC236}">
                <a16:creationId xmlns:a16="http://schemas.microsoft.com/office/drawing/2014/main" id="{012EFBC7-9223-BC44-844B-83276F6D2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17909-352F-5F4C-B7C3-01A64CD41E41}"/>
              </a:ext>
            </a:extLst>
          </p:cNvPr>
          <p:cNvSpPr>
            <a:spLocks noGrp="1"/>
          </p:cNvSpPr>
          <p:nvPr>
            <p:ph type="sldNum" sz="quarter" idx="12"/>
          </p:nvPr>
        </p:nvSpPr>
        <p:spPr/>
        <p:txBody>
          <a:bodyPr/>
          <a:lstStyle/>
          <a:p>
            <a:fld id="{2B4D6172-018B-034C-8DCB-5192E1ADD5BB}" type="slidenum">
              <a:rPr lang="en-US" smtClean="0"/>
              <a:t>‹#›</a:t>
            </a:fld>
            <a:endParaRPr lang="en-US"/>
          </a:p>
        </p:txBody>
      </p:sp>
    </p:spTree>
    <p:extLst>
      <p:ext uri="{BB962C8B-B14F-4D97-AF65-F5344CB8AC3E}">
        <p14:creationId xmlns:p14="http://schemas.microsoft.com/office/powerpoint/2010/main" val="289144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84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2ACD16-F02C-E040-BD46-027A4A6F5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8817A-0409-4644-A5C0-A70F23EA1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7E8C2-93CB-8A46-9C66-1D2C3F9FA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3F8CF-CFFC-1D45-9700-864554722AAC}" type="datetimeFigureOut">
              <a:rPr lang="en-US" smtClean="0"/>
              <a:t>9/14/20</a:t>
            </a:fld>
            <a:endParaRPr lang="en-US"/>
          </a:p>
        </p:txBody>
      </p:sp>
      <p:sp>
        <p:nvSpPr>
          <p:cNvPr id="5" name="Footer Placeholder 4">
            <a:extLst>
              <a:ext uri="{FF2B5EF4-FFF2-40B4-BE49-F238E27FC236}">
                <a16:creationId xmlns:a16="http://schemas.microsoft.com/office/drawing/2014/main" id="{46126E5C-2B26-BC45-B925-9524256D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C9F123-19FF-3441-9133-FC1832DAAE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D6172-018B-034C-8DCB-5192E1ADD5BB}" type="slidenum">
              <a:rPr lang="en-US" smtClean="0"/>
              <a:t>‹#›</a:t>
            </a:fld>
            <a:endParaRPr lang="en-US"/>
          </a:p>
        </p:txBody>
      </p:sp>
    </p:spTree>
    <p:extLst>
      <p:ext uri="{BB962C8B-B14F-4D97-AF65-F5344CB8AC3E}">
        <p14:creationId xmlns:p14="http://schemas.microsoft.com/office/powerpoint/2010/main" val="40921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ermnetnz.org/topics/vitiligo/" TargetMode="External"/><Relationship Id="rId2" Type="http://schemas.openxmlformats.org/officeDocument/2006/relationships/hyperlink" Target="https://dermnetnz.org/topics/mole/" TargetMode="External"/><Relationship Id="rId1" Type="http://schemas.openxmlformats.org/officeDocument/2006/relationships/slideLayout" Target="../slideLayouts/slideLayout4.xml"/><Relationship Id="rId5" Type="http://schemas.openxmlformats.org/officeDocument/2006/relationships/image" Target="../media/image17.tiff"/><Relationship Id="rId4" Type="http://schemas.openxmlformats.org/officeDocument/2006/relationships/hyperlink" Target="https://dermnetnz.org/topics/autoimmune-diseases-in-dermatolog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52A4-0BBB-D446-AC7E-CA99125A92E1}"/>
              </a:ext>
            </a:extLst>
          </p:cNvPr>
          <p:cNvSpPr>
            <a:spLocks noGrp="1"/>
          </p:cNvSpPr>
          <p:nvPr>
            <p:ph type="ctrTitle"/>
          </p:nvPr>
        </p:nvSpPr>
        <p:spPr/>
        <p:txBody>
          <a:bodyPr/>
          <a:lstStyle/>
          <a:p>
            <a:r>
              <a:rPr lang="en-US" dirty="0"/>
              <a:t>Disorders of Pigmentations</a:t>
            </a:r>
          </a:p>
        </p:txBody>
      </p:sp>
      <p:sp>
        <p:nvSpPr>
          <p:cNvPr id="3" name="Subtitle 2">
            <a:extLst>
              <a:ext uri="{FF2B5EF4-FFF2-40B4-BE49-F238E27FC236}">
                <a16:creationId xmlns:a16="http://schemas.microsoft.com/office/drawing/2014/main" id="{743909FC-21DB-9442-9859-ACEBC3744FDC}"/>
              </a:ext>
            </a:extLst>
          </p:cNvPr>
          <p:cNvSpPr>
            <a:spLocks noGrp="1"/>
          </p:cNvSpPr>
          <p:nvPr>
            <p:ph type="subTitle" idx="1"/>
          </p:nvPr>
        </p:nvSpPr>
        <p:spPr/>
        <p:txBody>
          <a:bodyPr>
            <a:normAutofit/>
          </a:bodyPr>
          <a:lstStyle/>
          <a:p>
            <a:r>
              <a:rPr lang="en-US" sz="4400" dirty="0"/>
              <a:t>Prof. Khitam Al-Refu</a:t>
            </a:r>
          </a:p>
          <a:p>
            <a:r>
              <a:rPr lang="en-US" sz="4400" dirty="0" err="1"/>
              <a:t>Muta</a:t>
            </a:r>
            <a:r>
              <a:rPr lang="en-US" sz="4400" dirty="0"/>
              <a:t> university</a:t>
            </a:r>
          </a:p>
        </p:txBody>
      </p:sp>
    </p:spTree>
    <p:extLst>
      <p:ext uri="{BB962C8B-B14F-4D97-AF65-F5344CB8AC3E}">
        <p14:creationId xmlns:p14="http://schemas.microsoft.com/office/powerpoint/2010/main" val="241129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E487-95AE-8F4B-B826-278637F0C0D2}"/>
              </a:ext>
            </a:extLst>
          </p:cNvPr>
          <p:cNvSpPr>
            <a:spLocks noGrp="1"/>
          </p:cNvSpPr>
          <p:nvPr>
            <p:ph type="title"/>
          </p:nvPr>
        </p:nvSpPr>
        <p:spPr/>
        <p:txBody>
          <a:bodyPr/>
          <a:lstStyle/>
          <a:p>
            <a:r>
              <a:rPr lang="en-US" dirty="0"/>
              <a:t>Common Congenital hyperpigmentation</a:t>
            </a:r>
          </a:p>
        </p:txBody>
      </p:sp>
      <p:sp>
        <p:nvSpPr>
          <p:cNvPr id="3" name="Content Placeholder 2">
            <a:extLst>
              <a:ext uri="{FF2B5EF4-FFF2-40B4-BE49-F238E27FC236}">
                <a16:creationId xmlns:a16="http://schemas.microsoft.com/office/drawing/2014/main" id="{7EE87D22-722B-B54C-9151-72688AC99122}"/>
              </a:ext>
            </a:extLst>
          </p:cNvPr>
          <p:cNvSpPr>
            <a:spLocks noGrp="1"/>
          </p:cNvSpPr>
          <p:nvPr>
            <p:ph idx="1"/>
          </p:nvPr>
        </p:nvSpPr>
        <p:spPr/>
        <p:txBody>
          <a:bodyPr>
            <a:normAutofit/>
          </a:bodyPr>
          <a:lstStyle/>
          <a:p>
            <a:r>
              <a:rPr lang="en-US" dirty="0"/>
              <a:t>melanocytic nevi,</a:t>
            </a:r>
          </a:p>
          <a:p>
            <a:r>
              <a:rPr lang="en-US" dirty="0"/>
              <a:t>Freckles. </a:t>
            </a:r>
          </a:p>
          <a:p>
            <a:r>
              <a:rPr lang="en-US" dirty="0"/>
              <a:t>simple lentigines,</a:t>
            </a:r>
          </a:p>
          <a:p>
            <a:r>
              <a:rPr lang="en-US" dirty="0"/>
              <a:t> café-au-</a:t>
            </a:r>
            <a:r>
              <a:rPr lang="en-US" dirty="0" err="1"/>
              <a:t>lait</a:t>
            </a:r>
            <a:r>
              <a:rPr lang="en-US" dirty="0"/>
              <a:t> macules,</a:t>
            </a:r>
          </a:p>
          <a:p>
            <a:r>
              <a:rPr lang="en-US" dirty="0"/>
              <a:t>giant congenital nevi</a:t>
            </a:r>
          </a:p>
          <a:p>
            <a:r>
              <a:rPr lang="en-US" dirty="0"/>
              <a:t>the multiple lentigines syndrome, </a:t>
            </a:r>
          </a:p>
          <a:p>
            <a:r>
              <a:rPr lang="en-US" dirty="0"/>
              <a:t>nevus of Ota, </a:t>
            </a:r>
          </a:p>
        </p:txBody>
      </p:sp>
    </p:spTree>
    <p:extLst>
      <p:ext uri="{BB962C8B-B14F-4D97-AF65-F5344CB8AC3E}">
        <p14:creationId xmlns:p14="http://schemas.microsoft.com/office/powerpoint/2010/main" val="544423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BFF2-5EA1-0349-AA59-0503F24015DA}"/>
              </a:ext>
            </a:extLst>
          </p:cNvPr>
          <p:cNvSpPr>
            <a:spLocks noGrp="1"/>
          </p:cNvSpPr>
          <p:nvPr>
            <p:ph type="title"/>
          </p:nvPr>
        </p:nvSpPr>
        <p:spPr/>
        <p:txBody>
          <a:bodyPr/>
          <a:lstStyle/>
          <a:p>
            <a:r>
              <a:rPr lang="en-US" dirty="0"/>
              <a:t>Freckles</a:t>
            </a:r>
          </a:p>
        </p:txBody>
      </p:sp>
      <p:sp>
        <p:nvSpPr>
          <p:cNvPr id="3" name="Content Placeholder 2">
            <a:extLst>
              <a:ext uri="{FF2B5EF4-FFF2-40B4-BE49-F238E27FC236}">
                <a16:creationId xmlns:a16="http://schemas.microsoft.com/office/drawing/2014/main" id="{1A05D23A-BFB7-F34A-AA55-7888D4E17C8F}"/>
              </a:ext>
            </a:extLst>
          </p:cNvPr>
          <p:cNvSpPr>
            <a:spLocks noGrp="1"/>
          </p:cNvSpPr>
          <p:nvPr>
            <p:ph idx="1"/>
          </p:nvPr>
        </p:nvSpPr>
        <p:spPr/>
        <p:txBody>
          <a:bodyPr/>
          <a:lstStyle/>
          <a:p>
            <a:r>
              <a:rPr lang="en-US" dirty="0"/>
              <a:t>Freckles are small, harmless marks that appear on the skin. Genetics and sun exposure are the primary causes of freckles.</a:t>
            </a:r>
          </a:p>
          <a:p>
            <a:r>
              <a:rPr lang="en-US" dirty="0"/>
              <a:t>Some people are more likely to get freckles than others, depending on their genes and skin type. </a:t>
            </a:r>
          </a:p>
          <a:p>
            <a:r>
              <a:rPr lang="en-US" dirty="0"/>
              <a:t>Freckles are common in children and may disappear or become less noticeable as they grow up.</a:t>
            </a:r>
          </a:p>
          <a:p>
            <a:endParaRPr lang="en-US" dirty="0"/>
          </a:p>
        </p:txBody>
      </p:sp>
    </p:spTree>
    <p:extLst>
      <p:ext uri="{BB962C8B-B14F-4D97-AF65-F5344CB8AC3E}">
        <p14:creationId xmlns:p14="http://schemas.microsoft.com/office/powerpoint/2010/main" val="3675756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BF6C28-82AF-B143-917A-4FBEF8AC2FE0}"/>
              </a:ext>
            </a:extLst>
          </p:cNvPr>
          <p:cNvSpPr/>
          <p:nvPr/>
        </p:nvSpPr>
        <p:spPr>
          <a:xfrm>
            <a:off x="581891" y="1582341"/>
            <a:ext cx="9868395" cy="3139321"/>
          </a:xfrm>
          <a:prstGeom prst="rect">
            <a:avLst/>
          </a:prstGeom>
        </p:spPr>
        <p:txBody>
          <a:bodyPr wrap="square">
            <a:spAutoFit/>
          </a:bodyPr>
          <a:lstStyle/>
          <a:p>
            <a:pPr>
              <a:buFont typeface="Arial" panose="020B0604020202020204" pitchFamily="34" charset="0"/>
              <a:buChar char="•"/>
            </a:pPr>
            <a:r>
              <a:rPr lang="en-US" b="0" i="0" dirty="0">
                <a:solidFill>
                  <a:srgbClr val="231F20"/>
                </a:solidFill>
                <a:effectLst/>
                <a:latin typeface="Proxima Nova"/>
              </a:rPr>
              <a:t>People with dark hair, eyes, and skin usually produce mostly eumelanin and are less likely to develop freckles.</a:t>
            </a:r>
          </a:p>
          <a:p>
            <a:endParaRPr lang="en-US" b="0" i="0" dirty="0">
              <a:solidFill>
                <a:srgbClr val="231F20"/>
              </a:solidFill>
              <a:effectLst/>
              <a:latin typeface="Proxima Nova"/>
            </a:endParaRPr>
          </a:p>
          <a:p>
            <a:pPr>
              <a:buFont typeface="Arial" panose="020B0604020202020204" pitchFamily="34" charset="0"/>
              <a:buChar char="•"/>
            </a:pPr>
            <a:r>
              <a:rPr lang="en-US" b="0" i="0" dirty="0">
                <a:solidFill>
                  <a:srgbClr val="231F20"/>
                </a:solidFill>
                <a:effectLst/>
                <a:latin typeface="Proxima Nova"/>
              </a:rPr>
              <a:t>People with red, blonde, or light brown hair and who have light-colored skin and eyes usually produce mainly pheomelanin and are more likely to develop freckles.</a:t>
            </a:r>
          </a:p>
          <a:p>
            <a:endParaRPr lang="en-US" b="0" i="0" dirty="0">
              <a:solidFill>
                <a:srgbClr val="231F20"/>
              </a:solidFill>
              <a:effectLst/>
              <a:latin typeface="Proxima Nova"/>
            </a:endParaRPr>
          </a:p>
          <a:p>
            <a:r>
              <a:rPr lang="en-US" dirty="0">
                <a:solidFill>
                  <a:srgbClr val="231F20"/>
                </a:solidFill>
                <a:latin typeface="Proxima Nova"/>
              </a:rPr>
              <a:t>People can prevent or reduce the appearance of freckles by protecting their skin from the sun.</a:t>
            </a:r>
          </a:p>
          <a:p>
            <a:r>
              <a:rPr lang="en-US" dirty="0">
                <a:solidFill>
                  <a:srgbClr val="231F20"/>
                </a:solidFill>
                <a:latin typeface="Proxima Nova"/>
              </a:rPr>
              <a:t>Protecting the skin from sunlight will not reduce the appearance of existing freckles, but it can prevent new freckles from forming.</a:t>
            </a:r>
          </a:p>
          <a:p>
            <a:pPr>
              <a:buFont typeface="Arial" panose="020B0604020202020204" pitchFamily="34" charset="0"/>
              <a:buChar char="•"/>
            </a:pPr>
            <a:endParaRPr lang="en-US" b="0" i="0" dirty="0">
              <a:solidFill>
                <a:srgbClr val="231F20"/>
              </a:solidFill>
              <a:effectLst/>
              <a:latin typeface="Proxima Nova"/>
            </a:endParaRPr>
          </a:p>
          <a:p>
            <a:endParaRPr lang="en-US" b="0" i="0" dirty="0">
              <a:solidFill>
                <a:srgbClr val="231F20"/>
              </a:solidFill>
              <a:effectLst/>
              <a:latin typeface="Proxima Nova"/>
            </a:endParaRPr>
          </a:p>
        </p:txBody>
      </p:sp>
    </p:spTree>
    <p:extLst>
      <p:ext uri="{BB962C8B-B14F-4D97-AF65-F5344CB8AC3E}">
        <p14:creationId xmlns:p14="http://schemas.microsoft.com/office/powerpoint/2010/main" val="335015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52E7C6-3A3A-744B-8460-61D1FD0F2B12}"/>
              </a:ext>
            </a:extLst>
          </p:cNvPr>
          <p:cNvPicPr>
            <a:picLocks noChangeAspect="1"/>
          </p:cNvPicPr>
          <p:nvPr/>
        </p:nvPicPr>
        <p:blipFill>
          <a:blip r:embed="rId2"/>
          <a:stretch>
            <a:fillRect/>
          </a:stretch>
        </p:blipFill>
        <p:spPr>
          <a:xfrm>
            <a:off x="2850077" y="1508166"/>
            <a:ext cx="5581403" cy="4215740"/>
          </a:xfrm>
          <a:prstGeom prst="rect">
            <a:avLst/>
          </a:prstGeom>
        </p:spPr>
      </p:pic>
    </p:spTree>
    <p:extLst>
      <p:ext uri="{BB962C8B-B14F-4D97-AF65-F5344CB8AC3E}">
        <p14:creationId xmlns:p14="http://schemas.microsoft.com/office/powerpoint/2010/main" val="3408240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E1E7A-B23F-F745-BE33-4BD9F7DCA530}"/>
              </a:ext>
            </a:extLst>
          </p:cNvPr>
          <p:cNvSpPr>
            <a:spLocks noGrp="1"/>
          </p:cNvSpPr>
          <p:nvPr>
            <p:ph type="title"/>
          </p:nvPr>
        </p:nvSpPr>
        <p:spPr/>
        <p:txBody>
          <a:bodyPr/>
          <a:lstStyle/>
          <a:p>
            <a:r>
              <a:rPr lang="en-US" dirty="0"/>
              <a:t>Melanocytic nevi (moles) </a:t>
            </a:r>
            <a:br>
              <a:rPr lang="en-US" dirty="0"/>
            </a:br>
            <a:endParaRPr lang="en-US" dirty="0"/>
          </a:p>
        </p:txBody>
      </p:sp>
      <p:sp>
        <p:nvSpPr>
          <p:cNvPr id="3" name="Content Placeholder 2">
            <a:extLst>
              <a:ext uri="{FF2B5EF4-FFF2-40B4-BE49-F238E27FC236}">
                <a16:creationId xmlns:a16="http://schemas.microsoft.com/office/drawing/2014/main" id="{DF4B575A-F489-EE42-91D1-E0B8C35A14C0}"/>
              </a:ext>
            </a:extLst>
          </p:cNvPr>
          <p:cNvSpPr>
            <a:spLocks noGrp="1"/>
          </p:cNvSpPr>
          <p:nvPr>
            <p:ph idx="1"/>
          </p:nvPr>
        </p:nvSpPr>
        <p:spPr/>
        <p:txBody>
          <a:bodyPr/>
          <a:lstStyle/>
          <a:p>
            <a:r>
              <a:rPr lang="en-US" dirty="0"/>
              <a:t>These spots may be flesh-colored to light-to-dark brown. </a:t>
            </a:r>
          </a:p>
          <a:p>
            <a:r>
              <a:rPr lang="en-US" dirty="0"/>
              <a:t>They may be flat or raised. </a:t>
            </a:r>
          </a:p>
          <a:p>
            <a:r>
              <a:rPr lang="en-US" dirty="0"/>
              <a:t>Although most moles are benign (non-cancerous) and will not cause any problems, some may change and become a skin cancer called a melanoma. </a:t>
            </a:r>
          </a:p>
          <a:p>
            <a:r>
              <a:rPr lang="en-US" dirty="0"/>
              <a:t>For this reason, moles should be watched for bleeding, pain, itch, color, shape, symmetry, even borders, and size changes.</a:t>
            </a:r>
          </a:p>
          <a:p>
            <a:endParaRPr lang="en-US" dirty="0"/>
          </a:p>
        </p:txBody>
      </p:sp>
    </p:spTree>
    <p:extLst>
      <p:ext uri="{BB962C8B-B14F-4D97-AF65-F5344CB8AC3E}">
        <p14:creationId xmlns:p14="http://schemas.microsoft.com/office/powerpoint/2010/main" val="9226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2047C-1E81-FE42-B62A-54ED9213CD3D}"/>
              </a:ext>
            </a:extLst>
          </p:cNvPr>
          <p:cNvSpPr>
            <a:spLocks noGrp="1"/>
          </p:cNvSpPr>
          <p:nvPr>
            <p:ph type="title"/>
          </p:nvPr>
        </p:nvSpPr>
        <p:spPr/>
        <p:txBody>
          <a:bodyPr/>
          <a:lstStyle/>
          <a:p>
            <a:r>
              <a:rPr lang="en-US" dirty="0"/>
              <a:t>ABCDE</a:t>
            </a:r>
          </a:p>
        </p:txBody>
      </p:sp>
      <p:sp>
        <p:nvSpPr>
          <p:cNvPr id="3" name="Content Placeholder 2">
            <a:extLst>
              <a:ext uri="{FF2B5EF4-FFF2-40B4-BE49-F238E27FC236}">
                <a16:creationId xmlns:a16="http://schemas.microsoft.com/office/drawing/2014/main" id="{D30AAA31-626D-1C4D-8849-3AC03687EF76}"/>
              </a:ext>
            </a:extLst>
          </p:cNvPr>
          <p:cNvSpPr>
            <a:spLocks noGrp="1"/>
          </p:cNvSpPr>
          <p:nvPr>
            <p:ph idx="1"/>
          </p:nvPr>
        </p:nvSpPr>
        <p:spPr/>
        <p:txBody>
          <a:bodyPr>
            <a:normAutofit lnSpcReduction="10000"/>
          </a:bodyPr>
          <a:lstStyle/>
          <a:p>
            <a:r>
              <a:rPr lang="en-US" dirty="0"/>
              <a:t>A way to check these moles is ABCDE:</a:t>
            </a:r>
          </a:p>
          <a:p>
            <a:pPr lvl="1"/>
            <a:r>
              <a:rPr lang="en-US" b="1" dirty="0"/>
              <a:t>A for asymmetry</a:t>
            </a:r>
            <a:r>
              <a:rPr lang="en-US" dirty="0"/>
              <a:t>. If you divide your mole in half, both sides should look the same.</a:t>
            </a:r>
          </a:p>
          <a:p>
            <a:pPr lvl="1"/>
            <a:r>
              <a:rPr lang="en-US" b="1" dirty="0"/>
              <a:t>B for border</a:t>
            </a:r>
            <a:r>
              <a:rPr lang="en-US" dirty="0"/>
              <a:t>. The border of your mole should be even.</a:t>
            </a:r>
          </a:p>
          <a:p>
            <a:pPr lvl="1"/>
            <a:r>
              <a:rPr lang="en-US" b="1" dirty="0"/>
              <a:t>C for color</a:t>
            </a:r>
            <a:r>
              <a:rPr lang="en-US" dirty="0"/>
              <a:t>. Your mole should be one color. Your mole should not have a variety of colors, especially colors like red or blue.</a:t>
            </a:r>
          </a:p>
          <a:p>
            <a:pPr lvl="1"/>
            <a:r>
              <a:rPr lang="en-US" b="1" dirty="0"/>
              <a:t>D for diameter</a:t>
            </a:r>
            <a:r>
              <a:rPr lang="en-US" dirty="0"/>
              <a:t>. Moles less than 0.6 cm in diameter are usually benign. If your mole increases in size, especially if it is greater than 0.6 cm, you should have it checked.</a:t>
            </a:r>
          </a:p>
          <a:p>
            <a:pPr lvl="1"/>
            <a:r>
              <a:rPr lang="en-US" b="1" dirty="0"/>
              <a:t>E for evolving or elevation</a:t>
            </a:r>
            <a:r>
              <a:rPr lang="en-US" dirty="0"/>
              <a:t>. If your mole was flat but is now elevated (raised), or if you notice bleeding, crusting, pain, or itching, this should be checked out.</a:t>
            </a:r>
          </a:p>
          <a:p>
            <a:pPr marL="0" indent="0">
              <a:buNone/>
            </a:pPr>
            <a:endParaRPr lang="en-US" dirty="0"/>
          </a:p>
          <a:p>
            <a:endParaRPr lang="en-US" dirty="0"/>
          </a:p>
        </p:txBody>
      </p:sp>
    </p:spTree>
    <p:extLst>
      <p:ext uri="{BB962C8B-B14F-4D97-AF65-F5344CB8AC3E}">
        <p14:creationId xmlns:p14="http://schemas.microsoft.com/office/powerpoint/2010/main" val="182902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96F5-864B-6348-916C-08B918EF5295}"/>
              </a:ext>
            </a:extLst>
          </p:cNvPr>
          <p:cNvSpPr>
            <a:spLocks noGrp="1"/>
          </p:cNvSpPr>
          <p:nvPr>
            <p:ph type="title"/>
          </p:nvPr>
        </p:nvSpPr>
        <p:spPr/>
        <p:txBody>
          <a:bodyPr/>
          <a:lstStyle/>
          <a:p>
            <a:r>
              <a:rPr lang="en-US" dirty="0"/>
              <a:t>Melanocytic nevi</a:t>
            </a:r>
          </a:p>
        </p:txBody>
      </p:sp>
      <p:pic>
        <p:nvPicPr>
          <p:cNvPr id="4" name="Content Placeholder 3">
            <a:extLst>
              <a:ext uri="{FF2B5EF4-FFF2-40B4-BE49-F238E27FC236}">
                <a16:creationId xmlns:a16="http://schemas.microsoft.com/office/drawing/2014/main" id="{E3E42FDC-8365-D545-A8CC-B8A098E2730C}"/>
              </a:ext>
            </a:extLst>
          </p:cNvPr>
          <p:cNvPicPr>
            <a:picLocks noGrp="1" noChangeAspect="1"/>
          </p:cNvPicPr>
          <p:nvPr>
            <p:ph idx="1"/>
          </p:nvPr>
        </p:nvPicPr>
        <p:blipFill>
          <a:blip r:embed="rId2"/>
          <a:stretch>
            <a:fillRect/>
          </a:stretch>
        </p:blipFill>
        <p:spPr>
          <a:xfrm>
            <a:off x="1045030" y="1825625"/>
            <a:ext cx="9099982" cy="4351338"/>
          </a:xfrm>
          <a:prstGeom prst="rect">
            <a:avLst/>
          </a:prstGeom>
        </p:spPr>
      </p:pic>
    </p:spTree>
    <p:extLst>
      <p:ext uri="{BB962C8B-B14F-4D97-AF65-F5344CB8AC3E}">
        <p14:creationId xmlns:p14="http://schemas.microsoft.com/office/powerpoint/2010/main" val="153552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4254-A603-A54F-911A-0C0BAEA6D8EC}"/>
              </a:ext>
            </a:extLst>
          </p:cNvPr>
          <p:cNvSpPr>
            <a:spLocks noGrp="1"/>
          </p:cNvSpPr>
          <p:nvPr>
            <p:ph type="title"/>
          </p:nvPr>
        </p:nvSpPr>
        <p:spPr/>
        <p:txBody>
          <a:bodyPr/>
          <a:lstStyle/>
          <a:p>
            <a:r>
              <a:rPr lang="en-US" dirty="0"/>
              <a:t>Simple lentigines</a:t>
            </a:r>
          </a:p>
        </p:txBody>
      </p:sp>
      <p:sp>
        <p:nvSpPr>
          <p:cNvPr id="3" name="Content Placeholder 2">
            <a:extLst>
              <a:ext uri="{FF2B5EF4-FFF2-40B4-BE49-F238E27FC236}">
                <a16:creationId xmlns:a16="http://schemas.microsoft.com/office/drawing/2014/main" id="{40C652A7-80FA-B84F-A763-1D7F7CBFD21B}"/>
              </a:ext>
            </a:extLst>
          </p:cNvPr>
          <p:cNvSpPr>
            <a:spLocks noGrp="1"/>
          </p:cNvSpPr>
          <p:nvPr>
            <p:ph sz="half" idx="1"/>
          </p:nvPr>
        </p:nvSpPr>
        <p:spPr/>
        <p:txBody>
          <a:bodyPr/>
          <a:lstStyle/>
          <a:p>
            <a:r>
              <a:rPr lang="en-US" b="1" dirty="0"/>
              <a:t>Simple lentigines</a:t>
            </a:r>
            <a:r>
              <a:rPr lang="en-US" dirty="0"/>
              <a:t> are the result of increased melanocytes in the stratum </a:t>
            </a:r>
            <a:r>
              <a:rPr lang="en-US" dirty="0" err="1"/>
              <a:t>basale</a:t>
            </a:r>
            <a:r>
              <a:rPr lang="en-US" dirty="0"/>
              <a:t> layer of the skin and sometimes increased melanin content in the upper layers of the epidermis and stratum corneum. </a:t>
            </a:r>
          </a:p>
          <a:p>
            <a:r>
              <a:rPr lang="en-US" dirty="0"/>
              <a:t>They can occur anywhere on the skin and also involve the lips, inside the mouth, and genitalia</a:t>
            </a:r>
          </a:p>
        </p:txBody>
      </p:sp>
      <p:pic>
        <p:nvPicPr>
          <p:cNvPr id="5" name="Content Placeholder 4">
            <a:extLst>
              <a:ext uri="{FF2B5EF4-FFF2-40B4-BE49-F238E27FC236}">
                <a16:creationId xmlns:a16="http://schemas.microsoft.com/office/drawing/2014/main" id="{B0592225-7D65-0746-ADBE-82433BFFD570}"/>
              </a:ext>
            </a:extLst>
          </p:cNvPr>
          <p:cNvPicPr>
            <a:picLocks noGrp="1" noChangeAspect="1"/>
          </p:cNvPicPr>
          <p:nvPr>
            <p:ph sz="half" idx="2"/>
          </p:nvPr>
        </p:nvPicPr>
        <p:blipFill>
          <a:blip r:embed="rId2"/>
          <a:stretch>
            <a:fillRect/>
          </a:stretch>
        </p:blipFill>
        <p:spPr>
          <a:xfrm>
            <a:off x="6365173" y="1825625"/>
            <a:ext cx="4441371" cy="4076411"/>
          </a:xfrm>
          <a:prstGeom prst="rect">
            <a:avLst/>
          </a:prstGeom>
        </p:spPr>
      </p:pic>
    </p:spTree>
    <p:extLst>
      <p:ext uri="{BB962C8B-B14F-4D97-AF65-F5344CB8AC3E}">
        <p14:creationId xmlns:p14="http://schemas.microsoft.com/office/powerpoint/2010/main" val="3427147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88A22-553C-F74A-9051-B08C3177A48B}"/>
              </a:ext>
            </a:extLst>
          </p:cNvPr>
          <p:cNvSpPr>
            <a:spLocks noGrp="1"/>
          </p:cNvSpPr>
          <p:nvPr>
            <p:ph type="title"/>
          </p:nvPr>
        </p:nvSpPr>
        <p:spPr/>
        <p:txBody>
          <a:bodyPr/>
          <a:lstStyle/>
          <a:p>
            <a:r>
              <a:rPr lang="en-US" dirty="0"/>
              <a:t>café-au-</a:t>
            </a:r>
            <a:r>
              <a:rPr lang="en-US" dirty="0" err="1"/>
              <a:t>lait</a:t>
            </a:r>
            <a:r>
              <a:rPr lang="en-US" dirty="0"/>
              <a:t> spots</a:t>
            </a:r>
          </a:p>
        </p:txBody>
      </p:sp>
      <p:sp>
        <p:nvSpPr>
          <p:cNvPr id="3" name="Content Placeholder 2">
            <a:extLst>
              <a:ext uri="{FF2B5EF4-FFF2-40B4-BE49-F238E27FC236}">
                <a16:creationId xmlns:a16="http://schemas.microsoft.com/office/drawing/2014/main" id="{A6A0161B-7BBB-F149-8398-5F13697FFE47}"/>
              </a:ext>
            </a:extLst>
          </p:cNvPr>
          <p:cNvSpPr>
            <a:spLocks noGrp="1"/>
          </p:cNvSpPr>
          <p:nvPr>
            <p:ph sz="half" idx="1"/>
          </p:nvPr>
        </p:nvSpPr>
        <p:spPr/>
        <p:txBody>
          <a:bodyPr/>
          <a:lstStyle/>
          <a:p>
            <a:r>
              <a:rPr lang="en-US" dirty="0"/>
              <a:t>Six or more spots of at least 5mm in diameter in pre-pubertal children and at least 15mm in post-pubertal individuals is one of the major diagnostic criteria</a:t>
            </a:r>
          </a:p>
        </p:txBody>
      </p:sp>
      <p:pic>
        <p:nvPicPr>
          <p:cNvPr id="5" name="Content Placeholder 4">
            <a:extLst>
              <a:ext uri="{FF2B5EF4-FFF2-40B4-BE49-F238E27FC236}">
                <a16:creationId xmlns:a16="http://schemas.microsoft.com/office/drawing/2014/main" id="{1069AA1E-031E-2C46-A9F5-557B72B00322}"/>
              </a:ext>
            </a:extLst>
          </p:cNvPr>
          <p:cNvPicPr>
            <a:picLocks noGrp="1" noChangeAspect="1"/>
          </p:cNvPicPr>
          <p:nvPr>
            <p:ph sz="half" idx="2"/>
          </p:nvPr>
        </p:nvPicPr>
        <p:blipFill>
          <a:blip r:embed="rId2"/>
          <a:stretch>
            <a:fillRect/>
          </a:stretch>
        </p:blipFill>
        <p:spPr>
          <a:xfrm>
            <a:off x="6139543" y="1825625"/>
            <a:ext cx="4636407" cy="4351338"/>
          </a:xfrm>
          <a:prstGeom prst="rect">
            <a:avLst/>
          </a:prstGeom>
        </p:spPr>
      </p:pic>
    </p:spTree>
    <p:extLst>
      <p:ext uri="{BB962C8B-B14F-4D97-AF65-F5344CB8AC3E}">
        <p14:creationId xmlns:p14="http://schemas.microsoft.com/office/powerpoint/2010/main" val="1964474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D907-6288-D340-BFD6-A543FB6C776E}"/>
              </a:ext>
            </a:extLst>
          </p:cNvPr>
          <p:cNvSpPr>
            <a:spLocks noGrp="1"/>
          </p:cNvSpPr>
          <p:nvPr>
            <p:ph type="title"/>
          </p:nvPr>
        </p:nvSpPr>
        <p:spPr/>
        <p:txBody>
          <a:bodyPr/>
          <a:lstStyle/>
          <a:p>
            <a:r>
              <a:rPr lang="en-US" dirty="0"/>
              <a:t>Giant congenital nevi</a:t>
            </a:r>
            <a:br>
              <a:rPr lang="en-US" dirty="0"/>
            </a:br>
            <a:endParaRPr lang="en-US" dirty="0"/>
          </a:p>
        </p:txBody>
      </p:sp>
      <p:sp>
        <p:nvSpPr>
          <p:cNvPr id="3" name="Content Placeholder 2">
            <a:extLst>
              <a:ext uri="{FF2B5EF4-FFF2-40B4-BE49-F238E27FC236}">
                <a16:creationId xmlns:a16="http://schemas.microsoft.com/office/drawing/2014/main" id="{6C6D299E-0250-8648-9F1C-22284E962BD0}"/>
              </a:ext>
            </a:extLst>
          </p:cNvPr>
          <p:cNvSpPr>
            <a:spLocks noGrp="1"/>
          </p:cNvSpPr>
          <p:nvPr>
            <p:ph sz="half" idx="1"/>
          </p:nvPr>
        </p:nvSpPr>
        <p:spPr/>
        <p:txBody>
          <a:bodyPr>
            <a:normAutofit fontScale="92500" lnSpcReduction="10000"/>
          </a:bodyPr>
          <a:lstStyle/>
          <a:p>
            <a:pPr marL="0" indent="0" fontAlgn="base">
              <a:buNone/>
            </a:pPr>
            <a:r>
              <a:rPr lang="en-US" dirty="0"/>
              <a:t>Congenital melanocytic </a:t>
            </a:r>
            <a:r>
              <a:rPr lang="en-US" dirty="0" err="1"/>
              <a:t>naevi</a:t>
            </a:r>
            <a:r>
              <a:rPr lang="en-US" dirty="0"/>
              <a:t> are usually classified by their size in an adult. There are several different classifications.</a:t>
            </a:r>
          </a:p>
          <a:p>
            <a:pPr fontAlgn="base"/>
            <a:r>
              <a:rPr lang="en-US" dirty="0"/>
              <a:t>A small congenital melanocytic </a:t>
            </a:r>
            <a:r>
              <a:rPr lang="en-US" dirty="0" err="1"/>
              <a:t>naevus</a:t>
            </a:r>
            <a:r>
              <a:rPr lang="en-US" dirty="0"/>
              <a:t> is  &lt; 1.5 cm in diameter.</a:t>
            </a:r>
          </a:p>
          <a:p>
            <a:pPr fontAlgn="base"/>
            <a:r>
              <a:rPr lang="en-US" dirty="0"/>
              <a:t>A medium congenital melanocytic </a:t>
            </a:r>
            <a:r>
              <a:rPr lang="en-US" dirty="0" err="1"/>
              <a:t>naevi</a:t>
            </a:r>
            <a:r>
              <a:rPr lang="en-US" dirty="0"/>
              <a:t> is 1.5–19.9 cm.</a:t>
            </a:r>
          </a:p>
          <a:p>
            <a:pPr fontAlgn="base"/>
            <a:r>
              <a:rPr lang="en-US" dirty="0"/>
              <a:t>A large or giant congenital melanocytic </a:t>
            </a:r>
            <a:r>
              <a:rPr lang="en-US" dirty="0" err="1"/>
              <a:t>naevus</a:t>
            </a:r>
            <a:r>
              <a:rPr lang="en-US" dirty="0"/>
              <a:t> is ≥ 20 cm in diameter.</a:t>
            </a:r>
          </a:p>
          <a:p>
            <a:endParaRPr lang="en-US" dirty="0"/>
          </a:p>
        </p:txBody>
      </p:sp>
      <p:pic>
        <p:nvPicPr>
          <p:cNvPr id="5" name="Content Placeholder 4">
            <a:extLst>
              <a:ext uri="{FF2B5EF4-FFF2-40B4-BE49-F238E27FC236}">
                <a16:creationId xmlns:a16="http://schemas.microsoft.com/office/drawing/2014/main" id="{4F453F22-4634-294D-A9AD-755D48C1A9A2}"/>
              </a:ext>
            </a:extLst>
          </p:cNvPr>
          <p:cNvPicPr>
            <a:picLocks noGrp="1" noChangeAspect="1"/>
          </p:cNvPicPr>
          <p:nvPr>
            <p:ph sz="half" idx="2"/>
          </p:nvPr>
        </p:nvPicPr>
        <p:blipFill>
          <a:blip r:embed="rId2"/>
          <a:stretch>
            <a:fillRect/>
          </a:stretch>
        </p:blipFill>
        <p:spPr>
          <a:xfrm>
            <a:off x="6641831" y="1690688"/>
            <a:ext cx="4037611" cy="4120737"/>
          </a:xfrm>
          <a:prstGeom prst="rect">
            <a:avLst/>
          </a:prstGeom>
        </p:spPr>
      </p:pic>
    </p:spTree>
    <p:extLst>
      <p:ext uri="{BB962C8B-B14F-4D97-AF65-F5344CB8AC3E}">
        <p14:creationId xmlns:p14="http://schemas.microsoft.com/office/powerpoint/2010/main" val="831400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5A84-CC6F-8645-B7CA-F7F360AA2341}"/>
              </a:ext>
            </a:extLst>
          </p:cNvPr>
          <p:cNvSpPr>
            <a:spLocks noGrp="1"/>
          </p:cNvSpPr>
          <p:nvPr>
            <p:ph type="title"/>
          </p:nvPr>
        </p:nvSpPr>
        <p:spPr/>
        <p:txBody>
          <a:bodyPr/>
          <a:lstStyle/>
          <a:p>
            <a:r>
              <a:rPr lang="en-US" b="1" dirty="0">
                <a:solidFill>
                  <a:srgbClr val="3C64D6"/>
                </a:solidFill>
              </a:rPr>
              <a:t>Skin color factors :</a:t>
            </a:r>
            <a:br>
              <a:rPr lang="en-US" b="1" dirty="0">
                <a:solidFill>
                  <a:srgbClr val="3C64D6"/>
                </a:solidFill>
              </a:rPr>
            </a:br>
            <a:endParaRPr lang="en-US" dirty="0"/>
          </a:p>
        </p:txBody>
      </p:sp>
      <p:sp>
        <p:nvSpPr>
          <p:cNvPr id="4" name="Content Placeholder 2">
            <a:extLst>
              <a:ext uri="{FF2B5EF4-FFF2-40B4-BE49-F238E27FC236}">
                <a16:creationId xmlns:a16="http://schemas.microsoft.com/office/drawing/2014/main" id="{3BA50B8B-E76C-2C4F-A8E4-ED175EC85E28}"/>
              </a:ext>
            </a:extLst>
          </p:cNvPr>
          <p:cNvSpPr>
            <a:spLocks noGrp="1"/>
          </p:cNvSpPr>
          <p:nvPr>
            <p:ph idx="1"/>
          </p:nvPr>
        </p:nvSpPr>
        <p:spPr/>
        <p:txBody>
          <a:bodyPr/>
          <a:lstStyle/>
          <a:p>
            <a:pPr algn="l" rtl="0" eaLnBrk="1" hangingPunct="1"/>
            <a:r>
              <a:rPr lang="en-US" altLang="en-US" sz="3600" dirty="0"/>
              <a:t> </a:t>
            </a:r>
            <a:r>
              <a:rPr lang="en-US" altLang="en-US" sz="3600" dirty="0" err="1"/>
              <a:t>Haemoglobin</a:t>
            </a:r>
            <a:endParaRPr lang="en-US" altLang="en-US" sz="3600" dirty="0"/>
          </a:p>
          <a:p>
            <a:pPr algn="l" rtl="0" eaLnBrk="1" hangingPunct="1"/>
            <a:r>
              <a:rPr lang="en-US" altLang="en-US" sz="3600" dirty="0"/>
              <a:t> Exogenous pigments in or on the skin surface</a:t>
            </a:r>
          </a:p>
          <a:p>
            <a:pPr algn="l" rtl="0" eaLnBrk="1" hangingPunct="1"/>
            <a:r>
              <a:rPr lang="en-US" altLang="en-US" sz="3600" dirty="0"/>
              <a:t> Endogenously produced pigments (e.g.  bilirubin)</a:t>
            </a:r>
          </a:p>
          <a:p>
            <a:pPr algn="l" rtl="0" eaLnBrk="1" hangingPunct="1"/>
            <a:r>
              <a:rPr lang="en-US" altLang="en-US" sz="3600" dirty="0"/>
              <a:t>The pigments produced in the skin itself:</a:t>
            </a:r>
          </a:p>
          <a:p>
            <a:pPr algn="l" rtl="0" eaLnBrk="1" hangingPunct="1">
              <a:buFont typeface="Wingdings 2" pitchFamily="2" charset="2"/>
              <a:buNone/>
            </a:pPr>
            <a:r>
              <a:rPr lang="en-US" altLang="en-US" sz="3600" dirty="0"/>
              <a:t>   </a:t>
            </a:r>
            <a:r>
              <a:rPr lang="en-US" altLang="en-US" sz="3600" b="1" dirty="0">
                <a:solidFill>
                  <a:srgbClr val="FF3300"/>
                </a:solidFill>
              </a:rPr>
              <a:t>melanin and phaeomelanin</a:t>
            </a:r>
            <a:endParaRPr lang="ar-JO" altLang="en-US" sz="3600" b="1" dirty="0">
              <a:solidFill>
                <a:srgbClr val="FF3300"/>
              </a:solidFill>
            </a:endParaRPr>
          </a:p>
        </p:txBody>
      </p:sp>
    </p:spTree>
    <p:extLst>
      <p:ext uri="{BB962C8B-B14F-4D97-AF65-F5344CB8AC3E}">
        <p14:creationId xmlns:p14="http://schemas.microsoft.com/office/powerpoint/2010/main" val="8189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0A8F-4845-154C-A2A3-3E4A781EAF22}"/>
              </a:ext>
            </a:extLst>
          </p:cNvPr>
          <p:cNvSpPr>
            <a:spLocks noGrp="1"/>
          </p:cNvSpPr>
          <p:nvPr>
            <p:ph type="title"/>
          </p:nvPr>
        </p:nvSpPr>
        <p:spPr/>
        <p:txBody>
          <a:bodyPr/>
          <a:lstStyle/>
          <a:p>
            <a:r>
              <a:rPr lang="en-US" altLang="en-US" b="1" dirty="0"/>
              <a:t>Acquired hyperpigmentation</a:t>
            </a:r>
            <a:br>
              <a:rPr lang="en-US" altLang="en-US" b="1" dirty="0"/>
            </a:br>
            <a:endParaRPr lang="en-US" dirty="0"/>
          </a:p>
        </p:txBody>
      </p:sp>
      <p:sp>
        <p:nvSpPr>
          <p:cNvPr id="3" name="Content Placeholder 2">
            <a:extLst>
              <a:ext uri="{FF2B5EF4-FFF2-40B4-BE49-F238E27FC236}">
                <a16:creationId xmlns:a16="http://schemas.microsoft.com/office/drawing/2014/main" id="{93E059DD-916B-E445-8215-352BB7C7DBC5}"/>
              </a:ext>
            </a:extLst>
          </p:cNvPr>
          <p:cNvSpPr>
            <a:spLocks noGrp="1"/>
          </p:cNvSpPr>
          <p:nvPr>
            <p:ph idx="1"/>
          </p:nvPr>
        </p:nvSpPr>
        <p:spPr/>
        <p:txBody>
          <a:bodyPr>
            <a:normAutofit fontScale="77500" lnSpcReduction="20000"/>
          </a:bodyPr>
          <a:lstStyle/>
          <a:p>
            <a:pPr marL="0" indent="0">
              <a:buNone/>
            </a:pPr>
            <a:r>
              <a:rPr lang="en-US" altLang="en-US" dirty="0"/>
              <a:t>• Addison ’ s disease</a:t>
            </a:r>
          </a:p>
          <a:p>
            <a:pPr marL="0" indent="0">
              <a:buNone/>
            </a:pPr>
            <a:r>
              <a:rPr lang="en-US" altLang="en-US" dirty="0"/>
              <a:t>• Renal failure</a:t>
            </a:r>
          </a:p>
          <a:p>
            <a:pPr marL="0" indent="0">
              <a:buNone/>
            </a:pPr>
            <a:r>
              <a:rPr lang="en-US" altLang="en-US" dirty="0"/>
              <a:t>• Haemochromatosis</a:t>
            </a:r>
          </a:p>
          <a:p>
            <a:pPr marL="0" indent="0">
              <a:buNone/>
            </a:pPr>
            <a:r>
              <a:rPr lang="en-US" altLang="en-US" dirty="0"/>
              <a:t>• Liver disease</a:t>
            </a:r>
          </a:p>
          <a:p>
            <a:pPr marL="0" indent="0">
              <a:buNone/>
            </a:pPr>
            <a:r>
              <a:rPr lang="en-US" altLang="en-US" dirty="0"/>
              <a:t>• Carotenaemia:</a:t>
            </a:r>
          </a:p>
          <a:p>
            <a:pPr marL="0" indent="0">
              <a:buNone/>
            </a:pPr>
            <a:r>
              <a:rPr lang="en-US" altLang="en-US" dirty="0"/>
              <a:t>— idiopathic</a:t>
            </a:r>
          </a:p>
          <a:p>
            <a:pPr marL="0" indent="0">
              <a:buNone/>
            </a:pPr>
            <a:r>
              <a:rPr lang="en-US" altLang="en-US" dirty="0"/>
              <a:t>— </a:t>
            </a:r>
            <a:r>
              <a:rPr lang="en-US" altLang="en-US" dirty="0" err="1"/>
              <a:t>myxoedema</a:t>
            </a:r>
            <a:endParaRPr lang="en-US" altLang="en-US" dirty="0"/>
          </a:p>
          <a:p>
            <a:pPr marL="0" indent="0">
              <a:buNone/>
            </a:pPr>
            <a:r>
              <a:rPr lang="en-US" altLang="en-US" dirty="0"/>
              <a:t>— pernicious </a:t>
            </a:r>
            <a:r>
              <a:rPr lang="en-US" altLang="en-US" dirty="0" err="1"/>
              <a:t>anaemia</a:t>
            </a:r>
            <a:endParaRPr lang="en-US" altLang="en-US" dirty="0"/>
          </a:p>
          <a:p>
            <a:pPr marL="0" indent="0">
              <a:buNone/>
            </a:pPr>
            <a:r>
              <a:rPr lang="en-US" altLang="en-US" dirty="0"/>
              <a:t>• Acanthosis nigricans</a:t>
            </a:r>
          </a:p>
          <a:p>
            <a:pPr marL="0" indent="0">
              <a:buNone/>
            </a:pPr>
            <a:r>
              <a:rPr lang="en-US" altLang="en-US" dirty="0"/>
              <a:t>• </a:t>
            </a:r>
            <a:r>
              <a:rPr lang="en-US" altLang="en-US" dirty="0" err="1"/>
              <a:t>Chloasma</a:t>
            </a:r>
            <a:endParaRPr lang="en-US" altLang="en-US" dirty="0"/>
          </a:p>
          <a:p>
            <a:pPr marL="0" indent="0">
              <a:buNone/>
            </a:pPr>
            <a:r>
              <a:rPr lang="en-US" altLang="en-US" dirty="0"/>
              <a:t>• Drugs and chemicals</a:t>
            </a:r>
          </a:p>
          <a:p>
            <a:pPr marL="0" indent="0">
              <a:buNone/>
            </a:pPr>
            <a:r>
              <a:rPr lang="en-US" altLang="en-US"/>
              <a:t>• Post inflammatory </a:t>
            </a:r>
            <a:r>
              <a:rPr lang="en-US" altLang="en-US" dirty="0"/>
              <a:t>hyperpigmentation</a:t>
            </a:r>
            <a:endParaRPr lang="ar-JO" altLang="en-US" dirty="0"/>
          </a:p>
          <a:p>
            <a:endParaRPr lang="en-US" dirty="0"/>
          </a:p>
        </p:txBody>
      </p:sp>
    </p:spTree>
    <p:extLst>
      <p:ext uri="{BB962C8B-B14F-4D97-AF65-F5344CB8AC3E}">
        <p14:creationId xmlns:p14="http://schemas.microsoft.com/office/powerpoint/2010/main" val="105562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A0B2B-9E24-7F4D-87A6-57D08ECA568B}"/>
              </a:ext>
            </a:extLst>
          </p:cNvPr>
          <p:cNvSpPr>
            <a:spLocks noGrp="1"/>
          </p:cNvSpPr>
          <p:nvPr>
            <p:ph type="title"/>
          </p:nvPr>
        </p:nvSpPr>
        <p:spPr/>
        <p:txBody>
          <a:bodyPr/>
          <a:lstStyle/>
          <a:p>
            <a:r>
              <a:rPr lang="en-US" dirty="0"/>
              <a:t>Acanthosis Nigricans</a:t>
            </a:r>
          </a:p>
        </p:txBody>
      </p:sp>
      <p:sp>
        <p:nvSpPr>
          <p:cNvPr id="3" name="Content Placeholder 2">
            <a:extLst>
              <a:ext uri="{FF2B5EF4-FFF2-40B4-BE49-F238E27FC236}">
                <a16:creationId xmlns:a16="http://schemas.microsoft.com/office/drawing/2014/main" id="{8246EE8B-CF42-BF4D-92FA-4C35E93A1091}"/>
              </a:ext>
            </a:extLst>
          </p:cNvPr>
          <p:cNvSpPr>
            <a:spLocks noGrp="1"/>
          </p:cNvSpPr>
          <p:nvPr>
            <p:ph sz="half" idx="1"/>
          </p:nvPr>
        </p:nvSpPr>
        <p:spPr/>
        <p:txBody>
          <a:bodyPr/>
          <a:lstStyle/>
          <a:p>
            <a:r>
              <a:rPr lang="en-US" b="1" dirty="0"/>
              <a:t>Acanthosis nigricans</a:t>
            </a:r>
            <a:r>
              <a:rPr lang="en-US" dirty="0"/>
              <a:t> is a medical sign characterized by brown-to-black, poorly defined, velvety hyperpigmentation of the skin. It is usually found in body folds, such as the posterior and lateral folds of the neck, the armpits, groin, navel, forehead and other areas</a:t>
            </a:r>
          </a:p>
        </p:txBody>
      </p:sp>
      <p:pic>
        <p:nvPicPr>
          <p:cNvPr id="5" name="Content Placeholder 4">
            <a:extLst>
              <a:ext uri="{FF2B5EF4-FFF2-40B4-BE49-F238E27FC236}">
                <a16:creationId xmlns:a16="http://schemas.microsoft.com/office/drawing/2014/main" id="{9384058F-E7FB-A446-B002-A30DA3706392}"/>
              </a:ext>
            </a:extLst>
          </p:cNvPr>
          <p:cNvPicPr>
            <a:picLocks noGrp="1" noChangeAspect="1"/>
          </p:cNvPicPr>
          <p:nvPr>
            <p:ph sz="half" idx="2"/>
          </p:nvPr>
        </p:nvPicPr>
        <p:blipFill>
          <a:blip r:embed="rId2"/>
          <a:stretch>
            <a:fillRect/>
          </a:stretch>
        </p:blipFill>
        <p:spPr>
          <a:xfrm>
            <a:off x="6626431" y="1690688"/>
            <a:ext cx="3764478" cy="3688834"/>
          </a:xfrm>
          <a:prstGeom prst="rect">
            <a:avLst/>
          </a:prstGeom>
        </p:spPr>
      </p:pic>
    </p:spTree>
    <p:extLst>
      <p:ext uri="{BB962C8B-B14F-4D97-AF65-F5344CB8AC3E}">
        <p14:creationId xmlns:p14="http://schemas.microsoft.com/office/powerpoint/2010/main" val="389459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C23FB-9949-194B-B83A-0A5F909A76EE}"/>
              </a:ext>
            </a:extLst>
          </p:cNvPr>
          <p:cNvSpPr>
            <a:spLocks noGrp="1"/>
          </p:cNvSpPr>
          <p:nvPr>
            <p:ph type="title"/>
          </p:nvPr>
        </p:nvSpPr>
        <p:spPr/>
        <p:txBody>
          <a:bodyPr/>
          <a:lstStyle/>
          <a:p>
            <a:r>
              <a:rPr lang="en-US" dirty="0"/>
              <a:t>Melasma (</a:t>
            </a:r>
            <a:r>
              <a:rPr lang="en-US" dirty="0" err="1"/>
              <a:t>chloasma</a:t>
            </a:r>
            <a:r>
              <a:rPr lang="en-US" dirty="0"/>
              <a:t>)</a:t>
            </a:r>
          </a:p>
        </p:txBody>
      </p:sp>
      <p:sp>
        <p:nvSpPr>
          <p:cNvPr id="3" name="Content Placeholder 2">
            <a:extLst>
              <a:ext uri="{FF2B5EF4-FFF2-40B4-BE49-F238E27FC236}">
                <a16:creationId xmlns:a16="http://schemas.microsoft.com/office/drawing/2014/main" id="{839BC0C5-5BE9-1D46-849C-C47388FD5AE2}"/>
              </a:ext>
            </a:extLst>
          </p:cNvPr>
          <p:cNvSpPr>
            <a:spLocks noGrp="1"/>
          </p:cNvSpPr>
          <p:nvPr>
            <p:ph idx="1"/>
          </p:nvPr>
        </p:nvSpPr>
        <p:spPr/>
        <p:txBody>
          <a:bodyPr>
            <a:normAutofit fontScale="92500" lnSpcReduction="10000"/>
          </a:bodyPr>
          <a:lstStyle/>
          <a:p>
            <a:r>
              <a:rPr lang="en-US" dirty="0"/>
              <a:t>Melasma (also known as </a:t>
            </a:r>
            <a:r>
              <a:rPr lang="en-US" dirty="0" err="1"/>
              <a:t>chloasma</a:t>
            </a:r>
            <a:r>
              <a:rPr lang="en-US" dirty="0"/>
              <a:t>) is marked by tan or brown patches that may appear on the forehead, cheeks, upper lip, nose, and chin. </a:t>
            </a:r>
          </a:p>
          <a:p>
            <a:r>
              <a:rPr lang="en-US" dirty="0"/>
              <a:t>Although this condition is often called the "pregnancy mask," men can also develop it. </a:t>
            </a:r>
          </a:p>
          <a:p>
            <a:r>
              <a:rPr lang="en-US" dirty="0"/>
              <a:t>It may also occur in women who are taking birth control pills or postmenopausal estrogen. </a:t>
            </a:r>
          </a:p>
          <a:p>
            <a:r>
              <a:rPr lang="en-US" dirty="0"/>
              <a:t>Melasma may go away after pregnancy, but if it remains, it can be treated with certain prescription creams and some over-the-counter skin care products. </a:t>
            </a:r>
          </a:p>
          <a:p>
            <a:r>
              <a:rPr lang="en-US" dirty="0"/>
              <a:t>In addition, lasers that target pigment can be helpful.</a:t>
            </a:r>
          </a:p>
          <a:p>
            <a:r>
              <a:rPr lang="en-US" dirty="0"/>
              <a:t>sunscreen use at all times because sunlight will make the condition worse.</a:t>
            </a:r>
          </a:p>
          <a:p>
            <a:endParaRPr lang="en-US" dirty="0"/>
          </a:p>
        </p:txBody>
      </p:sp>
    </p:spTree>
    <p:extLst>
      <p:ext uri="{BB962C8B-B14F-4D97-AF65-F5344CB8AC3E}">
        <p14:creationId xmlns:p14="http://schemas.microsoft.com/office/powerpoint/2010/main" val="3274110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C8062D-3667-064D-9E07-BD3CF16B9EAE}"/>
              </a:ext>
            </a:extLst>
          </p:cNvPr>
          <p:cNvPicPr>
            <a:picLocks noGrp="1" noChangeAspect="1"/>
          </p:cNvPicPr>
          <p:nvPr>
            <p:ph idx="1"/>
          </p:nvPr>
        </p:nvPicPr>
        <p:blipFill>
          <a:blip r:embed="rId2"/>
          <a:stretch>
            <a:fillRect/>
          </a:stretch>
        </p:blipFill>
        <p:spPr>
          <a:xfrm>
            <a:off x="1698171" y="1223159"/>
            <a:ext cx="7612084" cy="4940135"/>
          </a:xfrm>
          <a:prstGeom prst="rect">
            <a:avLst/>
          </a:prstGeom>
        </p:spPr>
      </p:pic>
    </p:spTree>
    <p:extLst>
      <p:ext uri="{BB962C8B-B14F-4D97-AF65-F5344CB8AC3E}">
        <p14:creationId xmlns:p14="http://schemas.microsoft.com/office/powerpoint/2010/main" val="122409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BD27-3873-F94D-9B46-D969251AC8CC}"/>
              </a:ext>
            </a:extLst>
          </p:cNvPr>
          <p:cNvSpPr>
            <a:spLocks noGrp="1"/>
          </p:cNvSpPr>
          <p:nvPr>
            <p:ph type="title"/>
          </p:nvPr>
        </p:nvSpPr>
        <p:spPr/>
        <p:txBody>
          <a:bodyPr/>
          <a:lstStyle/>
          <a:p>
            <a:r>
              <a:rPr lang="en-US" dirty="0"/>
              <a:t>Post inflammatory hyperpigmentation</a:t>
            </a:r>
          </a:p>
        </p:txBody>
      </p:sp>
      <p:sp>
        <p:nvSpPr>
          <p:cNvPr id="3" name="Content Placeholder 2">
            <a:extLst>
              <a:ext uri="{FF2B5EF4-FFF2-40B4-BE49-F238E27FC236}">
                <a16:creationId xmlns:a16="http://schemas.microsoft.com/office/drawing/2014/main" id="{B9BC7674-1FAE-F949-BBD6-8BBB37766714}"/>
              </a:ext>
            </a:extLst>
          </p:cNvPr>
          <p:cNvSpPr>
            <a:spLocks noGrp="1"/>
          </p:cNvSpPr>
          <p:nvPr>
            <p:ph idx="1"/>
          </p:nvPr>
        </p:nvSpPr>
        <p:spPr/>
        <p:txBody>
          <a:bodyPr/>
          <a:lstStyle/>
          <a:p>
            <a:r>
              <a:rPr lang="en-US" dirty="0"/>
              <a:t>Lichen planus</a:t>
            </a:r>
          </a:p>
          <a:p>
            <a:r>
              <a:rPr lang="en-US" dirty="0"/>
              <a:t>Fixed drug eruption</a:t>
            </a:r>
          </a:p>
          <a:p>
            <a:r>
              <a:rPr lang="en-US" dirty="0"/>
              <a:t>eczema</a:t>
            </a:r>
          </a:p>
        </p:txBody>
      </p:sp>
    </p:spTree>
    <p:extLst>
      <p:ext uri="{BB962C8B-B14F-4D97-AF65-F5344CB8AC3E}">
        <p14:creationId xmlns:p14="http://schemas.microsoft.com/office/powerpoint/2010/main" val="37855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A037-A816-4D4E-874F-908E58D29CDE}"/>
              </a:ext>
            </a:extLst>
          </p:cNvPr>
          <p:cNvSpPr>
            <a:spLocks noGrp="1"/>
          </p:cNvSpPr>
          <p:nvPr>
            <p:ph type="title"/>
          </p:nvPr>
        </p:nvSpPr>
        <p:spPr/>
        <p:txBody>
          <a:bodyPr/>
          <a:lstStyle/>
          <a:p>
            <a:r>
              <a:rPr lang="en-US" dirty="0"/>
              <a:t>Fixed drug eruption</a:t>
            </a:r>
          </a:p>
        </p:txBody>
      </p:sp>
      <p:pic>
        <p:nvPicPr>
          <p:cNvPr id="4" name="Content Placeholder 3">
            <a:extLst>
              <a:ext uri="{FF2B5EF4-FFF2-40B4-BE49-F238E27FC236}">
                <a16:creationId xmlns:a16="http://schemas.microsoft.com/office/drawing/2014/main" id="{A76640BE-E16F-0948-835D-CEA9935EDF3B}"/>
              </a:ext>
            </a:extLst>
          </p:cNvPr>
          <p:cNvPicPr>
            <a:picLocks noGrp="1" noChangeAspect="1"/>
          </p:cNvPicPr>
          <p:nvPr>
            <p:ph idx="1"/>
          </p:nvPr>
        </p:nvPicPr>
        <p:blipFill>
          <a:blip r:embed="rId2"/>
          <a:stretch>
            <a:fillRect/>
          </a:stretch>
        </p:blipFill>
        <p:spPr>
          <a:xfrm>
            <a:off x="2921330" y="1995055"/>
            <a:ext cx="3904920" cy="2698389"/>
          </a:xfrm>
          <a:prstGeom prst="rect">
            <a:avLst/>
          </a:prstGeom>
        </p:spPr>
      </p:pic>
    </p:spTree>
    <p:extLst>
      <p:ext uri="{BB962C8B-B14F-4D97-AF65-F5344CB8AC3E}">
        <p14:creationId xmlns:p14="http://schemas.microsoft.com/office/powerpoint/2010/main" val="1718439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20D1-79C7-8942-BFE4-D6F8387DA936}"/>
              </a:ext>
            </a:extLst>
          </p:cNvPr>
          <p:cNvSpPr>
            <a:spLocks noGrp="1"/>
          </p:cNvSpPr>
          <p:nvPr>
            <p:ph type="title"/>
          </p:nvPr>
        </p:nvSpPr>
        <p:spPr/>
        <p:txBody>
          <a:bodyPr/>
          <a:lstStyle/>
          <a:p>
            <a:r>
              <a:rPr lang="en-US" altLang="en-US" dirty="0"/>
              <a:t>Hypo pigmentation</a:t>
            </a:r>
            <a:endParaRPr lang="en-US" dirty="0"/>
          </a:p>
        </p:txBody>
      </p:sp>
      <p:sp>
        <p:nvSpPr>
          <p:cNvPr id="3" name="Content Placeholder 2">
            <a:extLst>
              <a:ext uri="{FF2B5EF4-FFF2-40B4-BE49-F238E27FC236}">
                <a16:creationId xmlns:a16="http://schemas.microsoft.com/office/drawing/2014/main" id="{3DD57644-B58D-C245-90D8-9AD4ADEAC1D6}"/>
              </a:ext>
            </a:extLst>
          </p:cNvPr>
          <p:cNvSpPr>
            <a:spLocks noGrp="1"/>
          </p:cNvSpPr>
          <p:nvPr>
            <p:ph idx="1"/>
          </p:nvPr>
        </p:nvSpPr>
        <p:spPr/>
        <p:txBody>
          <a:bodyPr/>
          <a:lstStyle/>
          <a:p>
            <a:pPr marL="0" indent="0">
              <a:buNone/>
            </a:pPr>
            <a:r>
              <a:rPr lang="en-US" altLang="en-US" b="1" dirty="0">
                <a:solidFill>
                  <a:srgbClr val="00B050"/>
                </a:solidFill>
              </a:rPr>
              <a:t>Congenital,,,</a:t>
            </a:r>
          </a:p>
          <a:p>
            <a:pPr>
              <a:buFont typeface="Wingdings 2" pitchFamily="2" charset="2"/>
              <a:buNone/>
            </a:pPr>
            <a:r>
              <a:rPr lang="en-US" altLang="en-US" dirty="0"/>
              <a:t>• Albinism</a:t>
            </a:r>
          </a:p>
          <a:p>
            <a:pPr>
              <a:buFont typeface="Wingdings 2" pitchFamily="2" charset="2"/>
              <a:buNone/>
            </a:pPr>
            <a:r>
              <a:rPr lang="en-US" altLang="en-US" dirty="0"/>
              <a:t>• Phenylketonuria</a:t>
            </a:r>
          </a:p>
          <a:p>
            <a:pPr>
              <a:buFont typeface="Wingdings 2" pitchFamily="2" charset="2"/>
              <a:buNone/>
            </a:pPr>
            <a:r>
              <a:rPr lang="en-US" altLang="en-US" dirty="0"/>
              <a:t>• Tuberous sclerosis complex</a:t>
            </a:r>
          </a:p>
          <a:p>
            <a:pPr>
              <a:buFont typeface="Wingdings 2" pitchFamily="2" charset="2"/>
              <a:buNone/>
            </a:pPr>
            <a:r>
              <a:rPr lang="en-US" altLang="en-US" dirty="0"/>
              <a:t>• Hypochromic </a:t>
            </a:r>
            <a:r>
              <a:rPr lang="en-US" altLang="en-US" dirty="0" err="1"/>
              <a:t>naevi</a:t>
            </a:r>
            <a:endParaRPr lang="en-US" altLang="en-US" dirty="0"/>
          </a:p>
          <a:p>
            <a:endParaRPr lang="en-US" dirty="0"/>
          </a:p>
        </p:txBody>
      </p:sp>
    </p:spTree>
    <p:extLst>
      <p:ext uri="{BB962C8B-B14F-4D97-AF65-F5344CB8AC3E}">
        <p14:creationId xmlns:p14="http://schemas.microsoft.com/office/powerpoint/2010/main" val="308252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BD5C29-8045-6440-A309-BCEA7B64BF88}"/>
              </a:ext>
            </a:extLst>
          </p:cNvPr>
          <p:cNvSpPr>
            <a:spLocks noGrp="1"/>
          </p:cNvSpPr>
          <p:nvPr>
            <p:ph idx="1"/>
          </p:nvPr>
        </p:nvSpPr>
        <p:spPr/>
        <p:txBody>
          <a:bodyPr>
            <a:normAutofit fontScale="92500" lnSpcReduction="10000"/>
          </a:bodyPr>
          <a:lstStyle/>
          <a:p>
            <a:pPr>
              <a:buFont typeface="Wingdings 2" panose="05020102010507070707" pitchFamily="18" charset="2"/>
              <a:buNone/>
              <a:defRPr/>
            </a:pPr>
            <a:r>
              <a:rPr lang="en-US" sz="3600" b="1" dirty="0">
                <a:solidFill>
                  <a:srgbClr val="00B050"/>
                </a:solidFill>
              </a:rPr>
              <a:t>Acquired,,,,,</a:t>
            </a:r>
          </a:p>
          <a:p>
            <a:pPr>
              <a:buFont typeface="Wingdings 2" panose="05020102010507070707" pitchFamily="18" charset="2"/>
              <a:buNone/>
              <a:defRPr/>
            </a:pPr>
            <a:r>
              <a:rPr lang="en-US" dirty="0"/>
              <a:t>• Vitiligo</a:t>
            </a:r>
          </a:p>
          <a:p>
            <a:pPr>
              <a:buFont typeface="Wingdings 2" panose="05020102010507070707" pitchFamily="18" charset="2"/>
              <a:buNone/>
              <a:defRPr/>
            </a:pPr>
            <a:r>
              <a:rPr lang="en-US" dirty="0"/>
              <a:t>• Sutton ’ s halo </a:t>
            </a:r>
            <a:r>
              <a:rPr lang="en-US" dirty="0" err="1"/>
              <a:t>naevi</a:t>
            </a:r>
            <a:endParaRPr lang="en-US" dirty="0"/>
          </a:p>
          <a:p>
            <a:pPr>
              <a:buFont typeface="Wingdings 2" panose="05020102010507070707" pitchFamily="18" charset="2"/>
              <a:buNone/>
              <a:defRPr/>
            </a:pPr>
            <a:r>
              <a:rPr lang="en-US" dirty="0"/>
              <a:t>• Tuberculoid leprosy</a:t>
            </a:r>
          </a:p>
          <a:p>
            <a:pPr>
              <a:buFont typeface="Wingdings 2" panose="05020102010507070707" pitchFamily="18" charset="2"/>
              <a:buNone/>
              <a:defRPr/>
            </a:pPr>
            <a:r>
              <a:rPr lang="en-US" dirty="0"/>
              <a:t>• Pityriasis (tinea) versicolor</a:t>
            </a:r>
          </a:p>
          <a:p>
            <a:pPr>
              <a:buFont typeface="Wingdings 2" panose="05020102010507070707" pitchFamily="18" charset="2"/>
              <a:buNone/>
              <a:defRPr/>
            </a:pPr>
            <a:r>
              <a:rPr lang="en-US" dirty="0"/>
              <a:t>• Pityriasis alba</a:t>
            </a:r>
          </a:p>
          <a:p>
            <a:pPr>
              <a:buFont typeface="Wingdings 2" panose="05020102010507070707" pitchFamily="18" charset="2"/>
              <a:buNone/>
              <a:defRPr/>
            </a:pPr>
            <a:r>
              <a:rPr lang="en-US" dirty="0"/>
              <a:t>• Lichen sclerosus</a:t>
            </a:r>
          </a:p>
          <a:p>
            <a:pPr>
              <a:buFont typeface="Wingdings 2" panose="05020102010507070707" pitchFamily="18" charset="2"/>
              <a:buNone/>
              <a:defRPr/>
            </a:pPr>
            <a:r>
              <a:rPr lang="en-US" dirty="0"/>
              <a:t>• Drugs and chemicals:</a:t>
            </a:r>
          </a:p>
          <a:p>
            <a:pPr>
              <a:buFont typeface="Wingdings 2" panose="05020102010507070707" pitchFamily="18" charset="2"/>
              <a:buNone/>
              <a:defRPr/>
            </a:pPr>
            <a:r>
              <a:rPr lang="en-US" dirty="0"/>
              <a:t>• Post inflammatory hypopigmentation</a:t>
            </a:r>
          </a:p>
          <a:p>
            <a:endParaRPr lang="en-US" dirty="0"/>
          </a:p>
        </p:txBody>
      </p:sp>
    </p:spTree>
    <p:extLst>
      <p:ext uri="{BB962C8B-B14F-4D97-AF65-F5344CB8AC3E}">
        <p14:creationId xmlns:p14="http://schemas.microsoft.com/office/powerpoint/2010/main" val="1097864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29E-3ED4-D840-8DCD-A0705A6FA2B0}"/>
              </a:ext>
            </a:extLst>
          </p:cNvPr>
          <p:cNvSpPr>
            <a:spLocks noGrp="1"/>
          </p:cNvSpPr>
          <p:nvPr>
            <p:ph type="title"/>
          </p:nvPr>
        </p:nvSpPr>
        <p:spPr/>
        <p:txBody>
          <a:bodyPr/>
          <a:lstStyle/>
          <a:p>
            <a:r>
              <a:rPr lang="en-US" dirty="0">
                <a:solidFill>
                  <a:srgbClr val="FF0000"/>
                </a:solidFill>
                <a:latin typeface="Arial" pitchFamily="34" charset="0"/>
                <a:cs typeface="Arial" pitchFamily="34" charset="0"/>
              </a:rPr>
              <a:t>Hypomelanosis (generalized)</a:t>
            </a:r>
            <a:endParaRPr lang="en-US" dirty="0"/>
          </a:p>
        </p:txBody>
      </p:sp>
      <p:sp>
        <p:nvSpPr>
          <p:cNvPr id="3" name="Content Placeholder 2">
            <a:extLst>
              <a:ext uri="{FF2B5EF4-FFF2-40B4-BE49-F238E27FC236}">
                <a16:creationId xmlns:a16="http://schemas.microsoft.com/office/drawing/2014/main" id="{23FD75C4-4B27-E548-90CF-44C088885199}"/>
              </a:ext>
            </a:extLst>
          </p:cNvPr>
          <p:cNvSpPr>
            <a:spLocks noGrp="1"/>
          </p:cNvSpPr>
          <p:nvPr>
            <p:ph idx="1"/>
          </p:nvPr>
        </p:nvSpPr>
        <p:spPr/>
        <p:txBody>
          <a:bodyPr/>
          <a:lstStyle/>
          <a:p>
            <a:pPr>
              <a:buNone/>
            </a:pPr>
            <a:r>
              <a:rPr lang="en-US" altLang="en-US" b="1" dirty="0">
                <a:solidFill>
                  <a:srgbClr val="FF0000"/>
                </a:solidFill>
                <a:latin typeface="Arial" panose="020B0604020202020204" pitchFamily="34" charset="0"/>
                <a:cs typeface="Arial" panose="020B0604020202020204" pitchFamily="34" charset="0"/>
              </a:rPr>
              <a:t>1-Albinism</a:t>
            </a:r>
          </a:p>
          <a:p>
            <a:pPr>
              <a:buNone/>
            </a:pPr>
            <a:r>
              <a:rPr lang="en-US" altLang="en-US" b="1" dirty="0">
                <a:latin typeface="Arial" panose="020B0604020202020204" pitchFamily="34" charset="0"/>
                <a:cs typeface="Arial" panose="020B0604020202020204" pitchFamily="34" charset="0"/>
              </a:rPr>
              <a:t>Defect of melanin production results in little or no color in skin ,hair and eyes</a:t>
            </a:r>
          </a:p>
          <a:p>
            <a:r>
              <a:rPr lang="en-US" altLang="en-US" b="1" dirty="0">
                <a:latin typeface="Arial" panose="020B0604020202020204" pitchFamily="34" charset="0"/>
                <a:cs typeface="Arial" panose="020B0604020202020204" pitchFamily="34" charset="0"/>
              </a:rPr>
              <a:t>Due to congenital inability to form melanin  </a:t>
            </a:r>
            <a:r>
              <a:rPr lang="en-US" altLang="en-US" b="1" dirty="0">
                <a:solidFill>
                  <a:srgbClr val="FF0000"/>
                </a:solidFill>
                <a:latin typeface="Arial" panose="020B0604020202020204" pitchFamily="34" charset="0"/>
                <a:cs typeface="Arial" panose="020B0604020202020204" pitchFamily="34" charset="0"/>
              </a:rPr>
              <a:t>patients have fair skin blonde hair and pink irises</a:t>
            </a:r>
          </a:p>
          <a:p>
            <a:r>
              <a:rPr lang="en-US" altLang="en-US" b="1" dirty="0">
                <a:latin typeface="Arial" panose="020B0604020202020204" pitchFamily="34" charset="0"/>
                <a:cs typeface="Arial" panose="020B0604020202020204" pitchFamily="34" charset="0"/>
              </a:rPr>
              <a:t>Have poor vision photophobia </a:t>
            </a:r>
          </a:p>
          <a:p>
            <a:r>
              <a:rPr lang="en-US" altLang="en-US" b="1" dirty="0">
                <a:latin typeface="Arial" panose="020B0604020202020204" pitchFamily="34" charset="0"/>
                <a:cs typeface="Arial" panose="020B0604020202020204" pitchFamily="34" charset="0"/>
              </a:rPr>
              <a:t>Increase risk of developing skin </a:t>
            </a:r>
          </a:p>
          <a:p>
            <a:pPr>
              <a:buNone/>
            </a:pPr>
            <a:r>
              <a:rPr lang="en-US" altLang="en-US" b="1" dirty="0">
                <a:latin typeface="Arial" panose="020B0604020202020204" pitchFamily="34" charset="0"/>
                <a:cs typeface="Arial" panose="020B0604020202020204" pitchFamily="34" charset="0"/>
              </a:rPr>
              <a:t>cancer</a:t>
            </a:r>
          </a:p>
          <a:p>
            <a:endParaRPr lang="en-US" dirty="0"/>
          </a:p>
        </p:txBody>
      </p:sp>
    </p:spTree>
    <p:extLst>
      <p:ext uri="{BB962C8B-B14F-4D97-AF65-F5344CB8AC3E}">
        <p14:creationId xmlns:p14="http://schemas.microsoft.com/office/powerpoint/2010/main" val="493563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fabulousface_5_060">
            <a:extLst>
              <a:ext uri="{FF2B5EF4-FFF2-40B4-BE49-F238E27FC236}">
                <a16:creationId xmlns:a16="http://schemas.microsoft.com/office/drawing/2014/main" id="{B4AD859D-AAEC-1940-8D44-9F280D9801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8826" y="1508166"/>
            <a:ext cx="4333174" cy="367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93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6412-1F9D-C34A-B364-36650A1BEBCC}"/>
              </a:ext>
            </a:extLst>
          </p:cNvPr>
          <p:cNvSpPr>
            <a:spLocks noGrp="1"/>
          </p:cNvSpPr>
          <p:nvPr>
            <p:ph type="title"/>
          </p:nvPr>
        </p:nvSpPr>
        <p:spPr/>
        <p:txBody>
          <a:bodyPr/>
          <a:lstStyle/>
          <a:p>
            <a:r>
              <a:rPr lang="en-US" altLang="en-US" b="1" dirty="0">
                <a:solidFill>
                  <a:srgbClr val="FF0000"/>
                </a:solidFill>
              </a:rPr>
              <a:t>Definition of Melanin</a:t>
            </a:r>
            <a:endParaRPr lang="en-US" dirty="0"/>
          </a:p>
        </p:txBody>
      </p:sp>
      <p:sp>
        <p:nvSpPr>
          <p:cNvPr id="3" name="Content Placeholder 2">
            <a:extLst>
              <a:ext uri="{FF2B5EF4-FFF2-40B4-BE49-F238E27FC236}">
                <a16:creationId xmlns:a16="http://schemas.microsoft.com/office/drawing/2014/main" id="{27935DEE-3C9A-2C46-87A3-70CB87E5D62C}"/>
              </a:ext>
            </a:extLst>
          </p:cNvPr>
          <p:cNvSpPr>
            <a:spLocks noGrp="1"/>
          </p:cNvSpPr>
          <p:nvPr>
            <p:ph idx="1"/>
          </p:nvPr>
        </p:nvSpPr>
        <p:spPr/>
        <p:txBody>
          <a:bodyPr/>
          <a:lstStyle/>
          <a:p>
            <a:r>
              <a:rPr lang="en-US" altLang="en-US" sz="3200" dirty="0"/>
              <a:t>MELANIN an inert pigment which produce by the </a:t>
            </a:r>
            <a:r>
              <a:rPr lang="en-US" altLang="en-US" sz="3200" b="1" dirty="0">
                <a:solidFill>
                  <a:srgbClr val="3C64D6"/>
                </a:solidFill>
              </a:rPr>
              <a:t>melanocytes</a:t>
            </a:r>
            <a:r>
              <a:rPr lang="en-US" altLang="en-US" sz="3200" dirty="0"/>
              <a:t> in the epidermal basal layer.</a:t>
            </a:r>
          </a:p>
          <a:p>
            <a:endParaRPr lang="en-US" altLang="en-US" sz="3200" dirty="0"/>
          </a:p>
          <a:p>
            <a:r>
              <a:rPr lang="en-US" altLang="en-US" dirty="0"/>
              <a:t>Its function </a:t>
            </a:r>
            <a:r>
              <a:rPr lang="en-US" altLang="en-US" sz="3200" b="1" dirty="0">
                <a:solidFill>
                  <a:srgbClr val="3C64D6"/>
                </a:solidFill>
              </a:rPr>
              <a:t>to protect cell nuclei </a:t>
            </a:r>
            <a:r>
              <a:rPr lang="en-US" altLang="en-US" dirty="0"/>
              <a:t>from damage by UV which  produce free radicals  that damage the DNA and result in mutations that lead to carcinogenesis .</a:t>
            </a:r>
          </a:p>
          <a:p>
            <a:endParaRPr lang="en-US" dirty="0"/>
          </a:p>
        </p:txBody>
      </p:sp>
    </p:spTree>
    <p:extLst>
      <p:ext uri="{BB962C8B-B14F-4D97-AF65-F5344CB8AC3E}">
        <p14:creationId xmlns:p14="http://schemas.microsoft.com/office/powerpoint/2010/main" val="997349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D3C8-A265-504E-8133-BD07B8DBA484}"/>
              </a:ext>
            </a:extLst>
          </p:cNvPr>
          <p:cNvSpPr>
            <a:spLocks noGrp="1"/>
          </p:cNvSpPr>
          <p:nvPr>
            <p:ph type="title"/>
          </p:nvPr>
        </p:nvSpPr>
        <p:spPr/>
        <p:txBody>
          <a:bodyPr/>
          <a:lstStyle/>
          <a:p>
            <a:r>
              <a:rPr lang="en-US" b="1" dirty="0">
                <a:solidFill>
                  <a:srgbClr val="FF0000"/>
                </a:solidFill>
                <a:latin typeface="Arial" pitchFamily="34" charset="0"/>
                <a:cs typeface="Arial" pitchFamily="34" charset="0"/>
              </a:rPr>
              <a:t>2 type:</a:t>
            </a:r>
            <a:endParaRPr lang="en-US" dirty="0"/>
          </a:p>
        </p:txBody>
      </p:sp>
      <p:sp>
        <p:nvSpPr>
          <p:cNvPr id="3" name="Content Placeholder 2">
            <a:extLst>
              <a:ext uri="{FF2B5EF4-FFF2-40B4-BE49-F238E27FC236}">
                <a16:creationId xmlns:a16="http://schemas.microsoft.com/office/drawing/2014/main" id="{DAA7A50A-CB0C-554D-BA90-AD9EF090E4B9}"/>
              </a:ext>
            </a:extLst>
          </p:cNvPr>
          <p:cNvSpPr>
            <a:spLocks noGrp="1"/>
          </p:cNvSpPr>
          <p:nvPr>
            <p:ph idx="1"/>
          </p:nvPr>
        </p:nvSpPr>
        <p:spPr/>
        <p:txBody>
          <a:bodyPr>
            <a:normAutofit lnSpcReduction="10000"/>
          </a:bodyPr>
          <a:lstStyle/>
          <a:p>
            <a:pPr>
              <a:buBlip>
                <a:blip r:embed="rId2"/>
              </a:buBlip>
            </a:pPr>
            <a:r>
              <a:rPr lang="en-US" altLang="en-US" b="1" dirty="0">
                <a:solidFill>
                  <a:srgbClr val="FF0000"/>
                </a:solidFill>
                <a:latin typeface="Arial" panose="020B0604020202020204" pitchFamily="34" charset="0"/>
                <a:cs typeface="Arial" panose="020B0604020202020204" pitchFamily="34" charset="0"/>
              </a:rPr>
              <a:t>Oculocutaneous albinism; </a:t>
            </a:r>
          </a:p>
          <a:p>
            <a:pPr>
              <a:buNone/>
            </a:pPr>
            <a:r>
              <a:rPr lang="en-US" altLang="en-US" dirty="0">
                <a:latin typeface="Arial" panose="020B0604020202020204" pitchFamily="34" charset="0"/>
                <a:cs typeface="Arial" panose="020B0604020202020204" pitchFamily="34" charset="0"/>
              </a:rPr>
              <a:t>sever form,</a:t>
            </a:r>
          </a:p>
          <a:p>
            <a:pPr>
              <a:buNone/>
            </a:pPr>
            <a:r>
              <a:rPr lang="en-US" altLang="en-US" dirty="0">
                <a:latin typeface="Arial" panose="020B0604020202020204" pitchFamily="34" charset="0"/>
                <a:cs typeface="Arial" panose="020B0604020202020204" pitchFamily="34" charset="0"/>
              </a:rPr>
              <a:t>Have white or pink hair, skin and iris color</a:t>
            </a:r>
          </a:p>
          <a:p>
            <a:pPr>
              <a:buNone/>
            </a:pPr>
            <a:r>
              <a:rPr lang="en-US" altLang="en-US" dirty="0">
                <a:latin typeface="Arial" panose="020B0604020202020204" pitchFamily="34" charset="0"/>
                <a:cs typeface="Arial" panose="020B0604020202020204" pitchFamily="34" charset="0"/>
              </a:rPr>
              <a:t>Vision problem</a:t>
            </a:r>
          </a:p>
          <a:p>
            <a:pPr>
              <a:buBlip>
                <a:blip r:embed="rId2"/>
              </a:buBlip>
            </a:pPr>
            <a:r>
              <a:rPr lang="en-US" altLang="en-US" b="1" dirty="0">
                <a:solidFill>
                  <a:srgbClr val="FF0000"/>
                </a:solidFill>
                <a:latin typeface="Arial" panose="020B0604020202020204" pitchFamily="34" charset="0"/>
                <a:cs typeface="Arial" panose="020B0604020202020204" pitchFamily="34" charset="0"/>
              </a:rPr>
              <a:t>Ocular albinism</a:t>
            </a:r>
            <a:r>
              <a:rPr lang="en-US" altLang="en-US" dirty="0">
                <a:solidFill>
                  <a:srgbClr val="FF0000"/>
                </a:solidFill>
                <a:latin typeface="Arial" panose="020B0604020202020204" pitchFamily="34" charset="0"/>
                <a:cs typeface="Arial" panose="020B0604020202020204" pitchFamily="34" charset="0"/>
              </a:rPr>
              <a:t> ;</a:t>
            </a:r>
          </a:p>
          <a:p>
            <a:pPr>
              <a:buNone/>
            </a:pPr>
            <a:r>
              <a:rPr lang="en-US" altLang="en-US" dirty="0">
                <a:latin typeface="Arial" panose="020B0604020202020204" pitchFamily="34" charset="0"/>
                <a:cs typeface="Arial" panose="020B0604020202020204" pitchFamily="34" charset="0"/>
              </a:rPr>
              <a:t>Rare</a:t>
            </a:r>
          </a:p>
          <a:p>
            <a:pPr>
              <a:buNone/>
            </a:pPr>
            <a:r>
              <a:rPr lang="en-US" altLang="en-US" dirty="0">
                <a:latin typeface="Arial" panose="020B0604020202020204" pitchFamily="34" charset="0"/>
                <a:cs typeface="Arial" panose="020B0604020202020204" pitchFamily="34" charset="0"/>
              </a:rPr>
              <a:t>Only the eyes</a:t>
            </a:r>
          </a:p>
          <a:p>
            <a:pPr>
              <a:buNone/>
            </a:pPr>
            <a:r>
              <a:rPr lang="en-US" altLang="en-US" dirty="0">
                <a:latin typeface="Arial" panose="020B0604020202020204" pitchFamily="34" charset="0"/>
                <a:cs typeface="Arial" panose="020B0604020202020204" pitchFamily="34" charset="0"/>
              </a:rPr>
              <a:t>No coloring in retina</a:t>
            </a:r>
          </a:p>
          <a:p>
            <a:pPr>
              <a:buNone/>
            </a:pPr>
            <a:r>
              <a:rPr lang="en-US" altLang="en-US" dirty="0">
                <a:latin typeface="Arial" panose="020B0604020202020204" pitchFamily="34" charset="0"/>
                <a:cs typeface="Arial" panose="020B0604020202020204" pitchFamily="34" charset="0"/>
              </a:rPr>
              <a:t>Skin and eye colors are normal</a:t>
            </a:r>
          </a:p>
          <a:p>
            <a:endParaRPr lang="en-US" dirty="0"/>
          </a:p>
        </p:txBody>
      </p:sp>
    </p:spTree>
    <p:extLst>
      <p:ext uri="{BB962C8B-B14F-4D97-AF65-F5344CB8AC3E}">
        <p14:creationId xmlns:p14="http://schemas.microsoft.com/office/powerpoint/2010/main" val="3273281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48A2-06A4-2145-A330-E1BC19DD8B59}"/>
              </a:ext>
            </a:extLst>
          </p:cNvPr>
          <p:cNvSpPr>
            <a:spLocks noGrp="1"/>
          </p:cNvSpPr>
          <p:nvPr>
            <p:ph type="title"/>
          </p:nvPr>
        </p:nvSpPr>
        <p:spPr/>
        <p:txBody>
          <a:bodyPr/>
          <a:lstStyle/>
          <a:p>
            <a:r>
              <a:rPr lang="en-US" dirty="0"/>
              <a:t>Piebaldism</a:t>
            </a:r>
          </a:p>
        </p:txBody>
      </p:sp>
      <p:pic>
        <p:nvPicPr>
          <p:cNvPr id="4" name="Content Placeholder 3">
            <a:extLst>
              <a:ext uri="{FF2B5EF4-FFF2-40B4-BE49-F238E27FC236}">
                <a16:creationId xmlns:a16="http://schemas.microsoft.com/office/drawing/2014/main" id="{4B0318A4-23F0-B749-A95B-57F4F9C76EB1}"/>
              </a:ext>
            </a:extLst>
          </p:cNvPr>
          <p:cNvPicPr>
            <a:picLocks noGrp="1" noChangeAspect="1"/>
          </p:cNvPicPr>
          <p:nvPr>
            <p:ph idx="1"/>
          </p:nvPr>
        </p:nvPicPr>
        <p:blipFill>
          <a:blip r:embed="rId2"/>
          <a:stretch>
            <a:fillRect/>
          </a:stretch>
        </p:blipFill>
        <p:spPr>
          <a:xfrm>
            <a:off x="6293923" y="1828799"/>
            <a:ext cx="4631376" cy="3705101"/>
          </a:xfrm>
          <a:prstGeom prst="rect">
            <a:avLst/>
          </a:prstGeom>
        </p:spPr>
      </p:pic>
      <p:sp>
        <p:nvSpPr>
          <p:cNvPr id="5" name="Rectangle 4">
            <a:extLst>
              <a:ext uri="{FF2B5EF4-FFF2-40B4-BE49-F238E27FC236}">
                <a16:creationId xmlns:a16="http://schemas.microsoft.com/office/drawing/2014/main" id="{9A00CFFB-1BEE-C34F-9DC4-7CEB5D3B0A00}"/>
              </a:ext>
            </a:extLst>
          </p:cNvPr>
          <p:cNvSpPr/>
          <p:nvPr/>
        </p:nvSpPr>
        <p:spPr>
          <a:xfrm>
            <a:off x="838200" y="2967335"/>
            <a:ext cx="5455723" cy="923330"/>
          </a:xfrm>
          <a:prstGeom prst="rect">
            <a:avLst/>
          </a:prstGeom>
        </p:spPr>
        <p:txBody>
          <a:bodyPr wrap="square">
            <a:spAutoFit/>
          </a:bodyPr>
          <a:lstStyle/>
          <a:p>
            <a:r>
              <a:rPr lang="en-US" b="0" i="0" dirty="0">
                <a:solidFill>
                  <a:srgbClr val="231F20"/>
                </a:solidFill>
                <a:effectLst/>
                <a:latin typeface="Proxima Nova"/>
              </a:rPr>
              <a:t>Piebaldism is a genetic condition, typically present at birth, in which a person develops an unpigmented or white patch of skin or hair.</a:t>
            </a:r>
            <a:endParaRPr lang="en-US" dirty="0"/>
          </a:p>
        </p:txBody>
      </p:sp>
    </p:spTree>
    <p:extLst>
      <p:ext uri="{BB962C8B-B14F-4D97-AF65-F5344CB8AC3E}">
        <p14:creationId xmlns:p14="http://schemas.microsoft.com/office/powerpoint/2010/main" val="378164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A361-275C-534B-86C0-A73558740E7A}"/>
              </a:ext>
            </a:extLst>
          </p:cNvPr>
          <p:cNvSpPr>
            <a:spLocks noGrp="1"/>
          </p:cNvSpPr>
          <p:nvPr>
            <p:ph type="title"/>
          </p:nvPr>
        </p:nvSpPr>
        <p:spPr/>
        <p:txBody>
          <a:bodyPr/>
          <a:lstStyle/>
          <a:p>
            <a:r>
              <a:rPr lang="en-US" dirty="0"/>
              <a:t>Systemic Associations:</a:t>
            </a:r>
          </a:p>
        </p:txBody>
      </p:sp>
      <p:sp>
        <p:nvSpPr>
          <p:cNvPr id="3" name="Content Placeholder 2">
            <a:extLst>
              <a:ext uri="{FF2B5EF4-FFF2-40B4-BE49-F238E27FC236}">
                <a16:creationId xmlns:a16="http://schemas.microsoft.com/office/drawing/2014/main" id="{6A92E184-E096-DF4D-AF73-1C09256DD538}"/>
              </a:ext>
            </a:extLst>
          </p:cNvPr>
          <p:cNvSpPr>
            <a:spLocks noGrp="1"/>
          </p:cNvSpPr>
          <p:nvPr>
            <p:ph idx="1"/>
          </p:nvPr>
        </p:nvSpPr>
        <p:spPr/>
        <p:txBody>
          <a:bodyPr>
            <a:normAutofit/>
          </a:bodyPr>
          <a:lstStyle/>
          <a:p>
            <a:r>
              <a:rPr lang="en-US" dirty="0"/>
              <a:t>Localized hypo- or hyperpigmentation in children may serve as markers for systemic diseases. </a:t>
            </a:r>
          </a:p>
          <a:p>
            <a:r>
              <a:rPr lang="en-US" dirty="0"/>
              <a:t>Ash-leaf hypopigmentation are characteristic for tuberous sclerosis</a:t>
            </a:r>
          </a:p>
          <a:p>
            <a:r>
              <a:rPr lang="en-US" dirty="0"/>
              <a:t>The most common autoimmune-induced depigmentation is vitiligo.</a:t>
            </a:r>
          </a:p>
          <a:p>
            <a:r>
              <a:rPr lang="en-US" dirty="0"/>
              <a:t> </a:t>
            </a:r>
          </a:p>
          <a:p>
            <a:endParaRPr lang="en-US" dirty="0"/>
          </a:p>
        </p:txBody>
      </p:sp>
    </p:spTree>
    <p:extLst>
      <p:ext uri="{BB962C8B-B14F-4D97-AF65-F5344CB8AC3E}">
        <p14:creationId xmlns:p14="http://schemas.microsoft.com/office/powerpoint/2010/main" val="87287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0ECD-5A1C-0648-A213-7E78B97A8144}"/>
              </a:ext>
            </a:extLst>
          </p:cNvPr>
          <p:cNvSpPr>
            <a:spLocks noGrp="1"/>
          </p:cNvSpPr>
          <p:nvPr>
            <p:ph type="title"/>
          </p:nvPr>
        </p:nvSpPr>
        <p:spPr/>
        <p:txBody>
          <a:bodyPr/>
          <a:lstStyle/>
          <a:p>
            <a:r>
              <a:rPr lang="en-US" dirty="0"/>
              <a:t>Ash-leaf hypopigmentation</a:t>
            </a:r>
          </a:p>
        </p:txBody>
      </p:sp>
      <p:pic>
        <p:nvPicPr>
          <p:cNvPr id="5" name="Content Placeholder 4">
            <a:extLst>
              <a:ext uri="{FF2B5EF4-FFF2-40B4-BE49-F238E27FC236}">
                <a16:creationId xmlns:a16="http://schemas.microsoft.com/office/drawing/2014/main" id="{4F05E562-9699-7842-B0C0-685DF79F9AA1}"/>
              </a:ext>
            </a:extLst>
          </p:cNvPr>
          <p:cNvPicPr>
            <a:picLocks noGrp="1" noChangeAspect="1"/>
          </p:cNvPicPr>
          <p:nvPr>
            <p:ph idx="1"/>
          </p:nvPr>
        </p:nvPicPr>
        <p:blipFill>
          <a:blip r:embed="rId2"/>
          <a:stretch>
            <a:fillRect/>
          </a:stretch>
        </p:blipFill>
        <p:spPr>
          <a:xfrm>
            <a:off x="1816924" y="1448791"/>
            <a:ext cx="7552706" cy="4487852"/>
          </a:xfrm>
          <a:prstGeom prst="rect">
            <a:avLst/>
          </a:prstGeom>
        </p:spPr>
      </p:pic>
    </p:spTree>
    <p:extLst>
      <p:ext uri="{BB962C8B-B14F-4D97-AF65-F5344CB8AC3E}">
        <p14:creationId xmlns:p14="http://schemas.microsoft.com/office/powerpoint/2010/main" val="2097306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9083F-676F-4C45-96E6-83846BEEA5EF}"/>
              </a:ext>
            </a:extLst>
          </p:cNvPr>
          <p:cNvSpPr>
            <a:spLocks noGrp="1"/>
          </p:cNvSpPr>
          <p:nvPr>
            <p:ph type="title"/>
          </p:nvPr>
        </p:nvSpPr>
        <p:spPr/>
        <p:txBody>
          <a:bodyPr/>
          <a:lstStyle/>
          <a:p>
            <a:r>
              <a:rPr lang="en-US" dirty="0"/>
              <a:t>Achromic </a:t>
            </a:r>
            <a:r>
              <a:rPr lang="en-US" dirty="0" err="1"/>
              <a:t>naevus</a:t>
            </a:r>
            <a:r>
              <a:rPr lang="en-US" dirty="0"/>
              <a:t> (hypochromic nevus)</a:t>
            </a:r>
          </a:p>
        </p:txBody>
      </p:sp>
      <p:sp>
        <p:nvSpPr>
          <p:cNvPr id="3" name="Content Placeholder 2">
            <a:extLst>
              <a:ext uri="{FF2B5EF4-FFF2-40B4-BE49-F238E27FC236}">
                <a16:creationId xmlns:a16="http://schemas.microsoft.com/office/drawing/2014/main" id="{E863B9C8-46C3-B744-81BA-F3338022A71F}"/>
              </a:ext>
            </a:extLst>
          </p:cNvPr>
          <p:cNvSpPr>
            <a:spLocks noGrp="1"/>
          </p:cNvSpPr>
          <p:nvPr>
            <p:ph sz="half" idx="1"/>
          </p:nvPr>
        </p:nvSpPr>
        <p:spPr/>
        <p:txBody>
          <a:bodyPr>
            <a:normAutofit fontScale="92500"/>
          </a:bodyPr>
          <a:lstStyle/>
          <a:p>
            <a:r>
              <a:rPr lang="en-US" dirty="0"/>
              <a:t>Achromic </a:t>
            </a:r>
            <a:r>
              <a:rPr lang="en-US" dirty="0" err="1"/>
              <a:t>naevus</a:t>
            </a:r>
            <a:r>
              <a:rPr lang="en-US" dirty="0"/>
              <a:t> is an uncommon birthmark </a:t>
            </a:r>
            <a:r>
              <a:rPr lang="en-US" dirty="0" err="1"/>
              <a:t>characterised</a:t>
            </a:r>
            <a:r>
              <a:rPr lang="en-US" dirty="0"/>
              <a:t> by a well-defined pale patch. </a:t>
            </a:r>
          </a:p>
          <a:p>
            <a:r>
              <a:rPr lang="en-US" dirty="0"/>
              <a:t>This is usually several centimeters in diameter, with an irregular but well-defined border. </a:t>
            </a:r>
          </a:p>
          <a:p>
            <a:r>
              <a:rPr lang="en-US" dirty="0"/>
              <a:t>Shape and size varies. Often, smaller hypopigmented macules arise around the edges, resembling a splash of paint.</a:t>
            </a:r>
          </a:p>
        </p:txBody>
      </p:sp>
      <p:pic>
        <p:nvPicPr>
          <p:cNvPr id="5" name="Content Placeholder 4">
            <a:extLst>
              <a:ext uri="{FF2B5EF4-FFF2-40B4-BE49-F238E27FC236}">
                <a16:creationId xmlns:a16="http://schemas.microsoft.com/office/drawing/2014/main" id="{3DDDF4FA-49FC-4D45-8551-A76673D06D95}"/>
              </a:ext>
            </a:extLst>
          </p:cNvPr>
          <p:cNvPicPr>
            <a:picLocks noGrp="1" noChangeAspect="1"/>
          </p:cNvPicPr>
          <p:nvPr>
            <p:ph sz="half" idx="2"/>
          </p:nvPr>
        </p:nvPicPr>
        <p:blipFill>
          <a:blip r:embed="rId2"/>
          <a:stretch>
            <a:fillRect/>
          </a:stretch>
        </p:blipFill>
        <p:spPr>
          <a:xfrm>
            <a:off x="6531429" y="1690687"/>
            <a:ext cx="4049485" cy="4199473"/>
          </a:xfrm>
          <a:prstGeom prst="rect">
            <a:avLst/>
          </a:prstGeom>
        </p:spPr>
      </p:pic>
    </p:spTree>
    <p:extLst>
      <p:ext uri="{BB962C8B-B14F-4D97-AF65-F5344CB8AC3E}">
        <p14:creationId xmlns:p14="http://schemas.microsoft.com/office/powerpoint/2010/main" val="1716438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3F36-646C-174F-AC03-499C83EC709D}"/>
              </a:ext>
            </a:extLst>
          </p:cNvPr>
          <p:cNvSpPr>
            <a:spLocks noGrp="1"/>
          </p:cNvSpPr>
          <p:nvPr>
            <p:ph type="title"/>
          </p:nvPr>
        </p:nvSpPr>
        <p:spPr/>
        <p:txBody>
          <a:bodyPr/>
          <a:lstStyle/>
          <a:p>
            <a:r>
              <a:rPr lang="en-US" b="1" dirty="0"/>
              <a:t>Vitiligo</a:t>
            </a:r>
            <a:br>
              <a:rPr lang="en-US" dirty="0"/>
            </a:br>
            <a:endParaRPr lang="en-US" dirty="0"/>
          </a:p>
        </p:txBody>
      </p:sp>
      <p:sp>
        <p:nvSpPr>
          <p:cNvPr id="3" name="Content Placeholder 2">
            <a:extLst>
              <a:ext uri="{FF2B5EF4-FFF2-40B4-BE49-F238E27FC236}">
                <a16:creationId xmlns:a16="http://schemas.microsoft.com/office/drawing/2014/main" id="{1B09C06A-64FB-264C-B8F8-9FDF4B3F5030}"/>
              </a:ext>
            </a:extLst>
          </p:cNvPr>
          <p:cNvSpPr>
            <a:spLocks noGrp="1"/>
          </p:cNvSpPr>
          <p:nvPr>
            <p:ph idx="1"/>
          </p:nvPr>
        </p:nvSpPr>
        <p:spPr/>
        <p:txBody>
          <a:bodyPr>
            <a:normAutofit fontScale="92500" lnSpcReduction="10000"/>
          </a:bodyPr>
          <a:lstStyle/>
          <a:p>
            <a:pPr>
              <a:lnSpc>
                <a:spcPct val="80000"/>
              </a:lnSpc>
            </a:pPr>
            <a:r>
              <a:rPr lang="en-US" altLang="en-US" dirty="0">
                <a:latin typeface="Arial" panose="020B0604020202020204" pitchFamily="34" charset="0"/>
                <a:cs typeface="Arial" panose="020B0604020202020204" pitchFamily="34" charset="0"/>
              </a:rPr>
              <a:t>Skin condition resulting </a:t>
            </a:r>
            <a:r>
              <a:rPr lang="en-US" altLang="en-US" b="1" dirty="0">
                <a:solidFill>
                  <a:srgbClr val="FF0000"/>
                </a:solidFill>
                <a:latin typeface="Arial" panose="020B0604020202020204" pitchFamily="34" charset="0"/>
                <a:cs typeface="Arial" panose="020B0604020202020204" pitchFamily="34" charset="0"/>
              </a:rPr>
              <a:t>from loss of pigment which produces white patches</a:t>
            </a:r>
          </a:p>
          <a:p>
            <a:pPr>
              <a:lnSpc>
                <a:spcPct val="80000"/>
              </a:lnSpc>
            </a:pPr>
            <a:r>
              <a:rPr lang="en-US" altLang="en-US" dirty="0">
                <a:latin typeface="Arial" panose="020B0604020202020204" pitchFamily="34" charset="0"/>
                <a:cs typeface="Arial" panose="020B0604020202020204" pitchFamily="34" charset="0"/>
              </a:rPr>
              <a:t>It may be an </a:t>
            </a:r>
            <a:r>
              <a:rPr lang="en-US" altLang="en-US" b="1" dirty="0">
                <a:latin typeface="Arial" panose="020B0604020202020204" pitchFamily="34" charset="0"/>
                <a:cs typeface="Arial" panose="020B0604020202020204" pitchFamily="34" charset="0"/>
              </a:rPr>
              <a:t>autoimmune process</a:t>
            </a:r>
          </a:p>
          <a:p>
            <a:pPr>
              <a:lnSpc>
                <a:spcPct val="80000"/>
              </a:lnSpc>
            </a:pPr>
            <a:r>
              <a:rPr lang="en-US" altLang="en-US" dirty="0">
                <a:latin typeface="Arial" panose="020B0604020202020204" pitchFamily="34" charset="0"/>
                <a:cs typeface="Arial" panose="020B0604020202020204" pitchFamily="34" charset="0"/>
              </a:rPr>
              <a:t>The peak age of  </a:t>
            </a:r>
            <a:r>
              <a:rPr lang="en-US" altLang="en-US" dirty="0" err="1">
                <a:latin typeface="Arial" panose="020B0604020202020204" pitchFamily="34" charset="0"/>
                <a:cs typeface="Arial" panose="020B0604020202020204" pitchFamily="34" charset="0"/>
              </a:rPr>
              <a:t>incidenceis</a:t>
            </a:r>
            <a:r>
              <a:rPr lang="en-US" altLang="en-US" dirty="0">
                <a:latin typeface="Arial" panose="020B0604020202020204" pitchFamily="34" charset="0"/>
                <a:cs typeface="Arial" panose="020B0604020202020204" pitchFamily="34" charset="0"/>
              </a:rPr>
              <a:t> the </a:t>
            </a:r>
            <a:r>
              <a:rPr lang="en-US" altLang="en-US" b="1" dirty="0">
                <a:latin typeface="Arial" panose="020B0604020202020204" pitchFamily="34" charset="0"/>
                <a:cs typeface="Arial" panose="020B0604020202020204" pitchFamily="34" charset="0"/>
              </a:rPr>
              <a:t>2</a:t>
            </a:r>
            <a:r>
              <a:rPr lang="en-US" altLang="en-US" b="1" baseline="30000" dirty="0">
                <a:latin typeface="Arial" panose="020B0604020202020204" pitchFamily="34" charset="0"/>
                <a:cs typeface="Arial" panose="020B0604020202020204" pitchFamily="34" charset="0"/>
              </a:rPr>
              <a:t>nd</a:t>
            </a:r>
            <a:r>
              <a:rPr lang="en-US" altLang="en-US" b="1" dirty="0">
                <a:latin typeface="Arial" panose="020B0604020202020204" pitchFamily="34" charset="0"/>
                <a:cs typeface="Arial" panose="020B0604020202020204" pitchFamily="34" charset="0"/>
              </a:rPr>
              <a:t> and 3nd</a:t>
            </a:r>
            <a:r>
              <a:rPr lang="en-US" altLang="en-US" dirty="0">
                <a:latin typeface="Arial" panose="020B0604020202020204" pitchFamily="34" charset="0"/>
                <a:cs typeface="Arial" panose="020B0604020202020204" pitchFamily="34" charset="0"/>
              </a:rPr>
              <a:t> decade.</a:t>
            </a:r>
          </a:p>
          <a:p>
            <a:pPr>
              <a:lnSpc>
                <a:spcPct val="80000"/>
              </a:lnSpc>
            </a:pPr>
            <a:r>
              <a:rPr lang="en-US" altLang="en-US" dirty="0">
                <a:latin typeface="Arial" panose="020B0604020202020204" pitchFamily="34" charset="0"/>
                <a:cs typeface="Arial" panose="020B0604020202020204" pitchFamily="34" charset="0"/>
              </a:rPr>
              <a:t>Any part can affected usually </a:t>
            </a:r>
            <a:r>
              <a:rPr lang="en-US" altLang="en-US" b="1" dirty="0">
                <a:latin typeface="Arial" panose="020B0604020202020204" pitchFamily="34" charset="0"/>
                <a:cs typeface="Arial" panose="020B0604020202020204" pitchFamily="34" charset="0"/>
              </a:rPr>
              <a:t>both sides of body</a:t>
            </a:r>
          </a:p>
          <a:p>
            <a:pPr>
              <a:lnSpc>
                <a:spcPct val="80000"/>
              </a:lnSpc>
            </a:pPr>
            <a:r>
              <a:rPr lang="en-US" altLang="en-US" b="1" dirty="0">
                <a:latin typeface="Arial" panose="020B0604020202020204" pitchFamily="34" charset="0"/>
                <a:cs typeface="Arial" panose="020B0604020202020204" pitchFamily="34" charset="0"/>
              </a:rPr>
              <a:t>Common area :face, lips ,hands, arms ,legs</a:t>
            </a:r>
          </a:p>
          <a:p>
            <a:pPr>
              <a:lnSpc>
                <a:spcPct val="80000"/>
              </a:lnSpc>
            </a:pPr>
            <a:r>
              <a:rPr lang="en-US" altLang="en-US" dirty="0">
                <a:latin typeface="Arial" panose="020B0604020202020204" pitchFamily="34" charset="0"/>
                <a:cs typeface="Arial" panose="020B0604020202020204" pitchFamily="34" charset="0"/>
              </a:rPr>
              <a:t>Typical vitiligo shows area of </a:t>
            </a:r>
            <a:r>
              <a:rPr lang="en-US" altLang="en-US" b="1" dirty="0">
                <a:solidFill>
                  <a:srgbClr val="FF0000"/>
                </a:solidFill>
                <a:latin typeface="Arial" panose="020B0604020202020204" pitchFamily="34" charset="0"/>
                <a:cs typeface="Arial" panose="020B0604020202020204" pitchFamily="34" charset="0"/>
              </a:rPr>
              <a:t>milky-white skin well </a:t>
            </a:r>
            <a:r>
              <a:rPr lang="en-US" altLang="en-US" b="1" dirty="0" err="1">
                <a:solidFill>
                  <a:srgbClr val="FF0000"/>
                </a:solidFill>
                <a:latin typeface="Arial" panose="020B0604020202020204" pitchFamily="34" charset="0"/>
                <a:cs typeface="Arial" panose="020B0604020202020204" pitchFamily="34" charset="0"/>
              </a:rPr>
              <a:t>demarkated</a:t>
            </a:r>
            <a:endParaRPr lang="en-US" altLang="en-US" b="1" dirty="0">
              <a:solidFill>
                <a:srgbClr val="FF0000"/>
              </a:solidFill>
              <a:latin typeface="Arial" panose="020B0604020202020204" pitchFamily="34" charset="0"/>
              <a:cs typeface="Arial" panose="020B0604020202020204" pitchFamily="34" charset="0"/>
            </a:endParaRPr>
          </a:p>
          <a:p>
            <a:pPr>
              <a:lnSpc>
                <a:spcPct val="80000"/>
              </a:lnSpc>
            </a:pPr>
            <a:r>
              <a:rPr lang="en-US" altLang="en-US" dirty="0">
                <a:latin typeface="Arial" panose="020B0604020202020204" pitchFamily="34" charset="0"/>
                <a:cs typeface="Arial" panose="020B0604020202020204" pitchFamily="34" charset="0"/>
              </a:rPr>
              <a:t>Vitiligo often begins with a </a:t>
            </a:r>
            <a:r>
              <a:rPr lang="en-US" altLang="en-US" b="1" dirty="0">
                <a:latin typeface="Arial" panose="020B0604020202020204" pitchFamily="34" charset="0"/>
                <a:cs typeface="Arial" panose="020B0604020202020204" pitchFamily="34" charset="0"/>
              </a:rPr>
              <a:t>rapid loss of pigment </a:t>
            </a:r>
            <a:r>
              <a:rPr lang="en-US" altLang="en-US" dirty="0">
                <a:latin typeface="Arial" panose="020B0604020202020204" pitchFamily="34" charset="0"/>
                <a:cs typeface="Arial" panose="020B0604020202020204" pitchFamily="34" charset="0"/>
              </a:rPr>
              <a:t>,this may continue until for unknown  reasons the process stops</a:t>
            </a:r>
            <a:endParaRPr lang="ar-SA" altLang="en-US" dirty="0">
              <a:latin typeface="Arial" panose="020B0604020202020204" pitchFamily="34" charset="0"/>
            </a:endParaRPr>
          </a:p>
          <a:p>
            <a:pPr>
              <a:lnSpc>
                <a:spcPct val="80000"/>
              </a:lnSpc>
            </a:pPr>
            <a:r>
              <a:rPr lang="en-US" altLang="en-US" dirty="0">
                <a:latin typeface="Arial" panose="020B0604020202020204" pitchFamily="34" charset="0"/>
                <a:cs typeface="Arial" panose="020B0604020202020204" pitchFamily="34" charset="0"/>
              </a:rPr>
              <a:t>Most people are in good health although may occur with other autoimmune </a:t>
            </a:r>
            <a:r>
              <a:rPr lang="en-US" altLang="en-US" b="1" dirty="0">
                <a:latin typeface="Arial" panose="020B0604020202020204" pitchFamily="34" charset="0"/>
                <a:cs typeface="Arial" panose="020B0604020202020204" pitchFamily="34" charset="0"/>
              </a:rPr>
              <a:t>disease  as thyroid</a:t>
            </a:r>
          </a:p>
          <a:p>
            <a:endParaRPr lang="en-US" dirty="0"/>
          </a:p>
        </p:txBody>
      </p:sp>
    </p:spTree>
    <p:extLst>
      <p:ext uri="{BB962C8B-B14F-4D97-AF65-F5344CB8AC3E}">
        <p14:creationId xmlns:p14="http://schemas.microsoft.com/office/powerpoint/2010/main" val="2570462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8F75B-ABEE-454C-9D89-74630E5313A3}"/>
              </a:ext>
            </a:extLst>
          </p:cNvPr>
          <p:cNvSpPr>
            <a:spLocks noGrp="1"/>
          </p:cNvSpPr>
          <p:nvPr>
            <p:ph idx="1"/>
          </p:nvPr>
        </p:nvSpPr>
        <p:spPr/>
        <p:txBody>
          <a:bodyPr>
            <a:normAutofit fontScale="92500" lnSpcReduction="10000"/>
          </a:bodyPr>
          <a:lstStyle/>
          <a:p>
            <a:r>
              <a:rPr lang="en-US" altLang="en-US" dirty="0">
                <a:latin typeface="Arial" panose="020B0604020202020204" pitchFamily="34" charset="0"/>
                <a:cs typeface="Arial" panose="020B0604020202020204" pitchFamily="34" charset="0"/>
              </a:rPr>
              <a:t>Sometime the best treatment for vitiligo </a:t>
            </a:r>
            <a:r>
              <a:rPr lang="en-US" altLang="en-US" b="1" dirty="0">
                <a:latin typeface="Arial" panose="020B0604020202020204" pitchFamily="34" charset="0"/>
                <a:cs typeface="Arial" panose="020B0604020202020204" pitchFamily="34" charset="0"/>
              </a:rPr>
              <a:t>is no treatment </a:t>
            </a:r>
            <a:r>
              <a:rPr lang="en-US" altLang="en-US" dirty="0">
                <a:latin typeface="Arial" panose="020B0604020202020204" pitchFamily="34" charset="0"/>
                <a:cs typeface="Arial" panose="020B0604020202020204" pitchFamily="34" charset="0"/>
              </a:rPr>
              <a:t>at all. Because these area are easily sun burned</a:t>
            </a:r>
          </a:p>
          <a:p>
            <a:r>
              <a:rPr lang="en-US" altLang="en-US" dirty="0">
                <a:latin typeface="Arial" panose="020B0604020202020204" pitchFamily="34" charset="0"/>
                <a:cs typeface="Arial" panose="020B0604020202020204" pitchFamily="34" charset="0"/>
              </a:rPr>
              <a:t>They have a risk to  </a:t>
            </a:r>
            <a:r>
              <a:rPr lang="en-US" altLang="en-US" b="1" dirty="0">
                <a:solidFill>
                  <a:srgbClr val="FF0000"/>
                </a:solidFill>
                <a:latin typeface="Arial" panose="020B0604020202020204" pitchFamily="34" charset="0"/>
                <a:cs typeface="Arial" panose="020B0604020202020204" pitchFamily="34" charset="0"/>
              </a:rPr>
              <a:t>skin cancer </a:t>
            </a:r>
            <a:r>
              <a:rPr lang="en-US" altLang="en-US" dirty="0">
                <a:latin typeface="Arial" panose="020B0604020202020204" pitchFamily="34" charset="0"/>
                <a:cs typeface="Arial" panose="020B0604020202020204" pitchFamily="34" charset="0"/>
              </a:rPr>
              <a:t>they should wear a sunscreen. avoid sun</a:t>
            </a:r>
          </a:p>
          <a:p>
            <a:r>
              <a:rPr lang="en-US" altLang="en-US" dirty="0">
                <a:latin typeface="Arial" panose="020B0604020202020204" pitchFamily="34" charset="0"/>
                <a:cs typeface="Arial" panose="020B0604020202020204" pitchFamily="34" charset="0"/>
              </a:rPr>
              <a:t>Treatment can be aimed at returning  normal </a:t>
            </a:r>
            <a:r>
              <a:rPr lang="en-US" altLang="en-US" b="1" dirty="0">
                <a:latin typeface="Arial" panose="020B0604020202020204" pitchFamily="34" charset="0"/>
                <a:cs typeface="Arial" panose="020B0604020202020204" pitchFamily="34" charset="0"/>
              </a:rPr>
              <a:t>pigment(repigmentation)or destroying remaining (depigmentation)</a:t>
            </a:r>
          </a:p>
          <a:p>
            <a:r>
              <a:rPr lang="en-US" altLang="en-US" b="1" dirty="0">
                <a:solidFill>
                  <a:srgbClr val="FF0000"/>
                </a:solidFill>
                <a:latin typeface="Arial" panose="020B0604020202020204" pitchFamily="34" charset="0"/>
                <a:cs typeface="Arial" panose="020B0604020202020204" pitchFamily="34" charset="0"/>
              </a:rPr>
              <a:t>Repigmentation therapy </a:t>
            </a:r>
            <a:r>
              <a:rPr lang="en-US" altLang="en-US" dirty="0">
                <a:latin typeface="Arial" panose="020B0604020202020204" pitchFamily="34" charset="0"/>
                <a:cs typeface="Arial" panose="020B0604020202020204" pitchFamily="34" charset="0"/>
              </a:rPr>
              <a:t>:topical corticosteroid for small areas of vitiligo these agents can thin the skin or even cause stretch marks in certain areas</a:t>
            </a:r>
          </a:p>
          <a:p>
            <a:r>
              <a:rPr lang="en-US" altLang="en-US" b="1" dirty="0">
                <a:latin typeface="Arial" panose="020B0604020202020204" pitchFamily="34" charset="0"/>
                <a:cs typeface="Arial" panose="020B0604020202020204" pitchFamily="34" charset="0"/>
              </a:rPr>
              <a:t>None of the Repigmentation therapy  are permanent cures</a:t>
            </a:r>
          </a:p>
          <a:p>
            <a:endParaRPr lang="en-US" dirty="0"/>
          </a:p>
        </p:txBody>
      </p:sp>
    </p:spTree>
    <p:extLst>
      <p:ext uri="{BB962C8B-B14F-4D97-AF65-F5344CB8AC3E}">
        <p14:creationId xmlns:p14="http://schemas.microsoft.com/office/powerpoint/2010/main" val="3690426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80A85-C1C4-5340-BE78-9A8E4EBDE975}"/>
              </a:ext>
            </a:extLst>
          </p:cNvPr>
          <p:cNvSpPr>
            <a:spLocks noGrp="1"/>
          </p:cNvSpPr>
          <p:nvPr>
            <p:ph idx="1"/>
          </p:nvPr>
        </p:nvSpPr>
        <p:spPr/>
        <p:txBody>
          <a:bodyPr>
            <a:normAutofit fontScale="85000" lnSpcReduction="20000"/>
          </a:bodyPr>
          <a:lstStyle/>
          <a:p>
            <a:r>
              <a:rPr lang="en-US" altLang="en-US" i="1" u="sng" dirty="0">
                <a:latin typeface="Arial" panose="020B0604020202020204" pitchFamily="34" charset="0"/>
                <a:cs typeface="Arial" panose="020B0604020202020204" pitchFamily="34" charset="0"/>
              </a:rPr>
              <a:t>PUVA  </a:t>
            </a:r>
            <a:r>
              <a:rPr lang="en-US" altLang="en-US" dirty="0">
                <a:latin typeface="Arial" panose="020B0604020202020204" pitchFamily="34" charset="0"/>
                <a:cs typeface="Arial" panose="020B0604020202020204" pitchFamily="34" charset="0"/>
              </a:rPr>
              <a:t>is a form </a:t>
            </a:r>
            <a:r>
              <a:rPr lang="en-US" altLang="en-US" dirty="0">
                <a:solidFill>
                  <a:srgbClr val="FF0000"/>
                </a:solidFill>
                <a:latin typeface="Arial" panose="020B0604020202020204" pitchFamily="34" charset="0"/>
                <a:cs typeface="Arial" panose="020B0604020202020204" pitchFamily="34" charset="0"/>
              </a:rPr>
              <a:t>of repigmentation therapy </a:t>
            </a:r>
            <a:r>
              <a:rPr lang="en-US" altLang="en-US" dirty="0">
                <a:latin typeface="Arial" panose="020B0604020202020204" pitchFamily="34" charset="0"/>
                <a:cs typeface="Arial" panose="020B0604020202020204" pitchFamily="34" charset="0"/>
              </a:rPr>
              <a:t>where the type of medication known as </a:t>
            </a:r>
            <a:r>
              <a:rPr lang="en-US" altLang="en-US" b="1" dirty="0" err="1">
                <a:latin typeface="Arial" panose="020B0604020202020204" pitchFamily="34" charset="0"/>
                <a:cs typeface="Arial" panose="020B0604020202020204" pitchFamily="34" charset="0"/>
              </a:rPr>
              <a:t>psoralin</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which makes the skin very sensitive to light then the skin is treated with special type of ultraviolet light called UVA</a:t>
            </a:r>
          </a:p>
          <a:p>
            <a:r>
              <a:rPr lang="en-US" altLang="en-US" dirty="0">
                <a:latin typeface="Arial" panose="020B0604020202020204" pitchFamily="34" charset="0"/>
                <a:cs typeface="Arial" panose="020B0604020202020204" pitchFamily="34" charset="0"/>
              </a:rPr>
              <a:t>Efficacy between 50-70% on face trunk and upper legs .upper arms but hands and feet response poorly</a:t>
            </a:r>
          </a:p>
          <a:p>
            <a:r>
              <a:rPr lang="en-US" altLang="en-US" dirty="0">
                <a:latin typeface="Arial" panose="020B0604020202020204" pitchFamily="34" charset="0"/>
                <a:cs typeface="Arial" panose="020B0604020202020204" pitchFamily="34" charset="0"/>
              </a:rPr>
              <a:t>Usually at least a year of twice weekly treatment are required </a:t>
            </a:r>
          </a:p>
          <a:p>
            <a:pPr>
              <a:buNone/>
            </a:pPr>
            <a:r>
              <a:rPr lang="en-US" altLang="en-US" dirty="0">
                <a:latin typeface="Arial" panose="020B0604020202020204" pitchFamily="34" charset="0"/>
                <a:cs typeface="Arial" panose="020B0604020202020204" pitchFamily="34" charset="0"/>
              </a:rPr>
              <a:t>Long term used leads to :freckling of skin</a:t>
            </a:r>
          </a:p>
          <a:p>
            <a:pPr>
              <a:buNone/>
            </a:pPr>
            <a:r>
              <a:rPr lang="en-US" altLang="en-US" dirty="0">
                <a:latin typeface="Arial" panose="020B0604020202020204" pitchFamily="34" charset="0"/>
                <a:cs typeface="Arial" panose="020B0604020202020204" pitchFamily="34" charset="0"/>
              </a:rPr>
              <a:t>Increase risk of skin cancer</a:t>
            </a:r>
          </a:p>
          <a:p>
            <a:pPr>
              <a:buNone/>
            </a:pPr>
            <a:r>
              <a:rPr lang="en-US" altLang="en-US" dirty="0">
                <a:latin typeface="Arial" panose="020B0604020202020204" pitchFamily="34" charset="0"/>
                <a:cs typeface="Arial" panose="020B0604020202020204" pitchFamily="34" charset="0"/>
              </a:rPr>
              <a:t>C.I:</a:t>
            </a:r>
          </a:p>
          <a:p>
            <a:pPr>
              <a:buNone/>
            </a:pPr>
            <a:r>
              <a:rPr lang="en-US" altLang="en-US" dirty="0">
                <a:latin typeface="Arial" panose="020B0604020202020204" pitchFamily="34" charset="0"/>
                <a:cs typeface="Arial" panose="020B0604020202020204" pitchFamily="34" charset="0"/>
              </a:rPr>
              <a:t>Children less 12</a:t>
            </a:r>
          </a:p>
          <a:p>
            <a:pPr>
              <a:buNone/>
            </a:pPr>
            <a:r>
              <a:rPr lang="en-US" altLang="en-US" dirty="0">
                <a:latin typeface="Arial" panose="020B0604020202020204" pitchFamily="34" charset="0"/>
                <a:cs typeface="Arial" panose="020B0604020202020204" pitchFamily="34" charset="0"/>
              </a:rPr>
              <a:t>Pregnant</a:t>
            </a:r>
          </a:p>
          <a:p>
            <a:pPr>
              <a:buNone/>
            </a:pPr>
            <a:r>
              <a:rPr lang="en-US" altLang="en-US" dirty="0">
                <a:latin typeface="Arial" panose="020B0604020202020204" pitchFamily="34" charset="0"/>
                <a:cs typeface="Arial" panose="020B0604020202020204" pitchFamily="34" charset="0"/>
              </a:rPr>
              <a:t>Breast feeding</a:t>
            </a:r>
          </a:p>
          <a:p>
            <a:endParaRPr lang="en-US" dirty="0"/>
          </a:p>
        </p:txBody>
      </p:sp>
    </p:spTree>
    <p:extLst>
      <p:ext uri="{BB962C8B-B14F-4D97-AF65-F5344CB8AC3E}">
        <p14:creationId xmlns:p14="http://schemas.microsoft.com/office/powerpoint/2010/main" val="3500234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B4BDA-B7EE-314C-83A1-5DA16C71F86E}"/>
              </a:ext>
            </a:extLst>
          </p:cNvPr>
          <p:cNvSpPr>
            <a:spLocks noGrp="1"/>
          </p:cNvSpPr>
          <p:nvPr>
            <p:ph idx="1"/>
          </p:nvPr>
        </p:nvSpPr>
        <p:spPr/>
        <p:txBody>
          <a:bodyPr/>
          <a:lstStyle/>
          <a:p>
            <a:pPr marL="0" indent="0">
              <a:buNone/>
            </a:pPr>
            <a:r>
              <a:rPr lang="en-US" altLang="en-US" dirty="0">
                <a:latin typeface="Arial" panose="020B0604020202020204" pitchFamily="34" charset="0"/>
                <a:cs typeface="Arial" panose="020B0604020202020204" pitchFamily="34" charset="0"/>
              </a:rPr>
              <a:t>Narrow band UVB, This  is a form of phototherapy that requires the skin to treated 2-3 times a week for a few months. At this time it’s not widely available. Useful in treating children</a:t>
            </a:r>
          </a:p>
        </p:txBody>
      </p:sp>
    </p:spTree>
    <p:extLst>
      <p:ext uri="{BB962C8B-B14F-4D97-AF65-F5344CB8AC3E}">
        <p14:creationId xmlns:p14="http://schemas.microsoft.com/office/powerpoint/2010/main" val="1008312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8BE7-3049-F54E-A66E-E720EF0EFE54}"/>
              </a:ext>
            </a:extLst>
          </p:cNvPr>
          <p:cNvSpPr>
            <a:spLocks noGrp="1"/>
          </p:cNvSpPr>
          <p:nvPr>
            <p:ph type="title"/>
          </p:nvPr>
        </p:nvSpPr>
        <p:spPr/>
        <p:txBody>
          <a:bodyPr/>
          <a:lstStyle/>
          <a:p>
            <a:r>
              <a:rPr lang="en-US" dirty="0" err="1"/>
              <a:t>Depigmenations</a:t>
            </a:r>
            <a:endParaRPr lang="en-US" dirty="0"/>
          </a:p>
        </p:txBody>
      </p:sp>
      <p:sp>
        <p:nvSpPr>
          <p:cNvPr id="3" name="Content Placeholder 2">
            <a:extLst>
              <a:ext uri="{FF2B5EF4-FFF2-40B4-BE49-F238E27FC236}">
                <a16:creationId xmlns:a16="http://schemas.microsoft.com/office/drawing/2014/main" id="{47076151-226F-D84C-A7C0-1FD42DEB39C4}"/>
              </a:ext>
            </a:extLst>
          </p:cNvPr>
          <p:cNvSpPr>
            <a:spLocks noGrp="1"/>
          </p:cNvSpPr>
          <p:nvPr>
            <p:ph idx="1"/>
          </p:nvPr>
        </p:nvSpPr>
        <p:spPr/>
        <p:txBody>
          <a:bodyPr/>
          <a:lstStyle/>
          <a:p>
            <a:r>
              <a:rPr lang="en-US" altLang="en-US" dirty="0">
                <a:latin typeface="Arial" panose="020B0604020202020204" pitchFamily="34" charset="0"/>
                <a:cs typeface="Arial" panose="020B0604020202020204" pitchFamily="34" charset="0"/>
              </a:rPr>
              <a:t>For some patients with extensive involvement</a:t>
            </a:r>
          </a:p>
          <a:p>
            <a:r>
              <a:rPr lang="en-US" altLang="en-US" dirty="0">
                <a:latin typeface="Arial" panose="020B0604020202020204" pitchFamily="34" charset="0"/>
                <a:cs typeface="Arial" panose="020B0604020202020204" pitchFamily="34" charset="0"/>
              </a:rPr>
              <a:t>The most practical treatment  is to  remove remaining pigment from normal skin and make whole body  an even white color</a:t>
            </a:r>
            <a:endParaRPr lang="ar-SA" altLang="en-US" dirty="0">
              <a:latin typeface="Arial" panose="020B0604020202020204" pitchFamily="34" charset="0"/>
            </a:endParaRPr>
          </a:p>
          <a:p>
            <a:r>
              <a:rPr lang="en-US" altLang="en-US" dirty="0">
                <a:latin typeface="Arial" panose="020B0604020202020204" pitchFamily="34" charset="0"/>
                <a:cs typeface="Arial" panose="020B0604020202020204" pitchFamily="34" charset="0"/>
              </a:rPr>
              <a:t>Done with a chemical called; </a:t>
            </a:r>
            <a:r>
              <a:rPr lang="en-US" altLang="en-US" b="1" dirty="0" err="1">
                <a:solidFill>
                  <a:srgbClr val="FF0000"/>
                </a:solidFill>
                <a:latin typeface="Arial" panose="020B0604020202020204" pitchFamily="34" charset="0"/>
                <a:cs typeface="Arial" panose="020B0604020202020204" pitchFamily="34" charset="0"/>
              </a:rPr>
              <a:t>monobenzylether</a:t>
            </a:r>
            <a:r>
              <a:rPr lang="en-US" altLang="en-US" dirty="0">
                <a:latin typeface="Arial" panose="020B0604020202020204" pitchFamily="34" charset="0"/>
                <a:cs typeface="Arial" panose="020B0604020202020204" pitchFamily="34" charset="0"/>
              </a:rPr>
              <a:t> take a one year to complete</a:t>
            </a:r>
            <a:endParaRPr lang="ar-SA" altLang="en-US" dirty="0">
              <a:latin typeface="Arial" panose="020B0604020202020204" pitchFamily="34" charset="0"/>
            </a:endParaRPr>
          </a:p>
          <a:p>
            <a:r>
              <a:rPr lang="en-US" altLang="en-US" dirty="0">
                <a:latin typeface="Arial" panose="020B0604020202020204" pitchFamily="34" charset="0"/>
                <a:cs typeface="Arial" panose="020B0604020202020204" pitchFamily="34" charset="0"/>
              </a:rPr>
              <a:t>The pigment removal is permanent</a:t>
            </a:r>
          </a:p>
          <a:p>
            <a:endParaRPr lang="en-US" dirty="0"/>
          </a:p>
        </p:txBody>
      </p:sp>
    </p:spTree>
    <p:extLst>
      <p:ext uri="{BB962C8B-B14F-4D97-AF65-F5344CB8AC3E}">
        <p14:creationId xmlns:p14="http://schemas.microsoft.com/office/powerpoint/2010/main" val="318084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BE45-3CAB-B04E-AA76-7E3ABB27F4A7}"/>
              </a:ext>
            </a:extLst>
          </p:cNvPr>
          <p:cNvSpPr>
            <a:spLocks noGrp="1"/>
          </p:cNvSpPr>
          <p:nvPr>
            <p:ph type="title"/>
          </p:nvPr>
        </p:nvSpPr>
        <p:spPr>
          <a:xfrm>
            <a:off x="838200" y="365125"/>
            <a:ext cx="10515600" cy="2271197"/>
          </a:xfrm>
        </p:spPr>
        <p:txBody>
          <a:bodyPr>
            <a:normAutofit/>
          </a:bodyPr>
          <a:lstStyle/>
          <a:p>
            <a:r>
              <a:rPr lang="en-US" altLang="en-US" dirty="0">
                <a:latin typeface="Cambria Math" panose="02040503050406030204" pitchFamily="18" charset="0"/>
                <a:ea typeface="Cambria Math" panose="02040503050406030204" pitchFamily="18" charset="0"/>
                <a:cs typeface="Cambria Math" panose="02040503050406030204" pitchFamily="18" charset="0"/>
              </a:rPr>
              <a:t>It is synthesized  from </a:t>
            </a:r>
            <a:r>
              <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tyrosine in melanosomes</a:t>
            </a:r>
            <a:r>
              <a:rPr lang="en-US" altLang="en-US" dirty="0">
                <a:latin typeface="Cambria Math" panose="02040503050406030204" pitchFamily="18" charset="0"/>
                <a:ea typeface="Cambria Math" panose="02040503050406030204" pitchFamily="18" charset="0"/>
                <a:cs typeface="Cambria Math" panose="02040503050406030204" pitchFamily="18" charset="0"/>
              </a:rPr>
              <a:t>  by </a:t>
            </a:r>
            <a:r>
              <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tyrosinase enzyme</a:t>
            </a:r>
            <a:br>
              <a:rPr lang="en-US" altLang="en-US"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br>
            <a:endParaRPr lang="en-US" dirty="0"/>
          </a:p>
        </p:txBody>
      </p:sp>
      <p:pic>
        <p:nvPicPr>
          <p:cNvPr id="4" name="Picture 4" descr="melanocyte2">
            <a:extLst>
              <a:ext uri="{FF2B5EF4-FFF2-40B4-BE49-F238E27FC236}">
                <a16:creationId xmlns:a16="http://schemas.microsoft.com/office/drawing/2014/main" id="{D28A780F-E035-6749-B6C0-014F27F20C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9443" y="2280062"/>
            <a:ext cx="6531429" cy="359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758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FF47-A863-C345-90F7-24BEC15D9B53}"/>
              </a:ext>
            </a:extLst>
          </p:cNvPr>
          <p:cNvSpPr>
            <a:spLocks noGrp="1"/>
          </p:cNvSpPr>
          <p:nvPr>
            <p:ph type="title"/>
          </p:nvPr>
        </p:nvSpPr>
        <p:spPr/>
        <p:txBody>
          <a:bodyPr/>
          <a:lstStyle/>
          <a:p>
            <a:r>
              <a:rPr lang="en-US" dirty="0"/>
              <a:t>Sutton ’ s halo </a:t>
            </a:r>
            <a:r>
              <a:rPr lang="en-US" dirty="0" err="1"/>
              <a:t>naevi</a:t>
            </a:r>
            <a:br>
              <a:rPr lang="en-US" dirty="0"/>
            </a:br>
            <a:endParaRPr lang="en-US" dirty="0"/>
          </a:p>
        </p:txBody>
      </p:sp>
      <p:sp>
        <p:nvSpPr>
          <p:cNvPr id="3" name="Content Placeholder 2">
            <a:extLst>
              <a:ext uri="{FF2B5EF4-FFF2-40B4-BE49-F238E27FC236}">
                <a16:creationId xmlns:a16="http://schemas.microsoft.com/office/drawing/2014/main" id="{00CFA9C1-A0FF-6B44-A45C-9D9303C56D34}"/>
              </a:ext>
            </a:extLst>
          </p:cNvPr>
          <p:cNvSpPr>
            <a:spLocks noGrp="1"/>
          </p:cNvSpPr>
          <p:nvPr>
            <p:ph sz="half" idx="1"/>
          </p:nvPr>
        </p:nvSpPr>
        <p:spPr>
          <a:xfrm>
            <a:off x="838199" y="1825625"/>
            <a:ext cx="5716979" cy="4351338"/>
          </a:xfrm>
        </p:spPr>
        <p:txBody>
          <a:bodyPr>
            <a:normAutofit fontScale="92500"/>
          </a:bodyPr>
          <a:lstStyle/>
          <a:p>
            <a:r>
              <a:rPr lang="en-US" dirty="0"/>
              <a:t>A halo </a:t>
            </a:r>
            <a:r>
              <a:rPr lang="en-US" dirty="0" err="1"/>
              <a:t>naevus</a:t>
            </a:r>
            <a:r>
              <a:rPr lang="en-US" dirty="0"/>
              <a:t> is an otherwise normal </a:t>
            </a:r>
            <a:r>
              <a:rPr lang="en-US" dirty="0">
                <a:hlinkClick r:id="rId2"/>
              </a:rPr>
              <a:t>mole</a:t>
            </a:r>
            <a:r>
              <a:rPr lang="en-US" dirty="0"/>
              <a:t> with a white ring, or halo, around it. </a:t>
            </a:r>
          </a:p>
          <a:p>
            <a:r>
              <a:rPr lang="en-US" dirty="0"/>
              <a:t>The central dark brown </a:t>
            </a:r>
            <a:r>
              <a:rPr lang="en-US" dirty="0" err="1"/>
              <a:t>naevus</a:t>
            </a:r>
            <a:r>
              <a:rPr lang="en-US" dirty="0"/>
              <a:t> fades from dark brown to light brown to pink, eventually disappearing completely. </a:t>
            </a:r>
          </a:p>
          <a:p>
            <a:r>
              <a:rPr lang="en-US" dirty="0"/>
              <a:t>Halos can be seen as part of a more </a:t>
            </a:r>
            <a:r>
              <a:rPr lang="en-US" dirty="0" err="1"/>
              <a:t>generalised</a:t>
            </a:r>
            <a:r>
              <a:rPr lang="en-US" dirty="0"/>
              <a:t> pigment loss, </a:t>
            </a:r>
            <a:r>
              <a:rPr lang="en-US" dirty="0">
                <a:hlinkClick r:id="rId3"/>
              </a:rPr>
              <a:t>vitiligo</a:t>
            </a:r>
            <a:r>
              <a:rPr lang="en-US" dirty="0"/>
              <a:t>, and halo </a:t>
            </a:r>
            <a:r>
              <a:rPr lang="en-US" dirty="0" err="1"/>
              <a:t>naevi</a:t>
            </a:r>
            <a:r>
              <a:rPr lang="en-US" dirty="0"/>
              <a:t> may also be associated with another </a:t>
            </a:r>
            <a:r>
              <a:rPr lang="en-US" dirty="0">
                <a:hlinkClick r:id="rId4"/>
              </a:rPr>
              <a:t>autoimmune disease</a:t>
            </a:r>
            <a:r>
              <a:rPr lang="en-US" dirty="0"/>
              <a:t>.</a:t>
            </a:r>
          </a:p>
        </p:txBody>
      </p:sp>
      <p:pic>
        <p:nvPicPr>
          <p:cNvPr id="5" name="Content Placeholder 4">
            <a:extLst>
              <a:ext uri="{FF2B5EF4-FFF2-40B4-BE49-F238E27FC236}">
                <a16:creationId xmlns:a16="http://schemas.microsoft.com/office/drawing/2014/main" id="{DE9ECADD-C460-6B4C-8B56-F7276A36D5D6}"/>
              </a:ext>
            </a:extLst>
          </p:cNvPr>
          <p:cNvPicPr>
            <a:picLocks noGrp="1" noChangeAspect="1"/>
          </p:cNvPicPr>
          <p:nvPr>
            <p:ph sz="half" idx="2"/>
          </p:nvPr>
        </p:nvPicPr>
        <p:blipFill>
          <a:blip r:embed="rId5"/>
          <a:stretch>
            <a:fillRect/>
          </a:stretch>
        </p:blipFill>
        <p:spPr>
          <a:xfrm>
            <a:off x="7829549" y="1995055"/>
            <a:ext cx="3024497" cy="3574472"/>
          </a:xfrm>
          <a:prstGeom prst="rect">
            <a:avLst/>
          </a:prstGeom>
        </p:spPr>
      </p:pic>
    </p:spTree>
    <p:extLst>
      <p:ext uri="{BB962C8B-B14F-4D97-AF65-F5344CB8AC3E}">
        <p14:creationId xmlns:p14="http://schemas.microsoft.com/office/powerpoint/2010/main" val="890843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7483-6240-914E-8DE1-A2DF89171B0D}"/>
              </a:ext>
            </a:extLst>
          </p:cNvPr>
          <p:cNvSpPr>
            <a:spLocks noGrp="1"/>
          </p:cNvSpPr>
          <p:nvPr>
            <p:ph type="title"/>
          </p:nvPr>
        </p:nvSpPr>
        <p:spPr/>
        <p:txBody>
          <a:bodyPr/>
          <a:lstStyle/>
          <a:p>
            <a:r>
              <a:rPr lang="en-US" dirty="0"/>
              <a:t>Post inflammatory hypopigmentation</a:t>
            </a:r>
          </a:p>
        </p:txBody>
      </p:sp>
      <p:sp>
        <p:nvSpPr>
          <p:cNvPr id="3" name="Content Placeholder 2">
            <a:extLst>
              <a:ext uri="{FF2B5EF4-FFF2-40B4-BE49-F238E27FC236}">
                <a16:creationId xmlns:a16="http://schemas.microsoft.com/office/drawing/2014/main" id="{3BCDB900-0C12-8647-BCCB-08DC7F8C54B8}"/>
              </a:ext>
            </a:extLst>
          </p:cNvPr>
          <p:cNvSpPr>
            <a:spLocks noGrp="1"/>
          </p:cNvSpPr>
          <p:nvPr>
            <p:ph idx="1"/>
          </p:nvPr>
        </p:nvSpPr>
        <p:spPr/>
        <p:txBody>
          <a:bodyPr/>
          <a:lstStyle/>
          <a:p>
            <a:r>
              <a:rPr lang="en-US" dirty="0"/>
              <a:t>Tinea versicolor</a:t>
            </a:r>
          </a:p>
          <a:p>
            <a:r>
              <a:rPr lang="en-US" dirty="0"/>
              <a:t>Pityriasis alba</a:t>
            </a:r>
          </a:p>
          <a:p>
            <a:r>
              <a:rPr lang="en-US" dirty="0"/>
              <a:t>psoriasis</a:t>
            </a:r>
          </a:p>
        </p:txBody>
      </p:sp>
    </p:spTree>
    <p:extLst>
      <p:ext uri="{BB962C8B-B14F-4D97-AF65-F5344CB8AC3E}">
        <p14:creationId xmlns:p14="http://schemas.microsoft.com/office/powerpoint/2010/main" val="4052028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2C3BD-8011-184F-8FB1-00418AC91A0E}"/>
              </a:ext>
            </a:extLst>
          </p:cNvPr>
          <p:cNvPicPr>
            <a:picLocks noChangeAspect="1"/>
          </p:cNvPicPr>
          <p:nvPr/>
        </p:nvPicPr>
        <p:blipFill>
          <a:blip r:embed="rId2"/>
          <a:stretch>
            <a:fillRect/>
          </a:stretch>
        </p:blipFill>
        <p:spPr>
          <a:xfrm>
            <a:off x="2624447" y="1306285"/>
            <a:ext cx="5581402" cy="5118265"/>
          </a:xfrm>
          <a:prstGeom prst="rect">
            <a:avLst/>
          </a:prstGeom>
        </p:spPr>
      </p:pic>
    </p:spTree>
    <p:extLst>
      <p:ext uri="{BB962C8B-B14F-4D97-AF65-F5344CB8AC3E}">
        <p14:creationId xmlns:p14="http://schemas.microsoft.com/office/powerpoint/2010/main" val="577844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78F0-04CA-1643-BA36-DB3666BDBA38}"/>
              </a:ext>
            </a:extLst>
          </p:cNvPr>
          <p:cNvSpPr>
            <a:spLocks noGrp="1"/>
          </p:cNvSpPr>
          <p:nvPr>
            <p:ph type="title"/>
          </p:nvPr>
        </p:nvSpPr>
        <p:spPr/>
        <p:txBody>
          <a:bodyPr/>
          <a:lstStyle/>
          <a:p>
            <a:r>
              <a:rPr lang="en-US" dirty="0" err="1"/>
              <a:t>psoraisis</a:t>
            </a:r>
            <a:endParaRPr lang="en-US" dirty="0"/>
          </a:p>
        </p:txBody>
      </p:sp>
      <p:pic>
        <p:nvPicPr>
          <p:cNvPr id="4" name="Content Placeholder 3">
            <a:extLst>
              <a:ext uri="{FF2B5EF4-FFF2-40B4-BE49-F238E27FC236}">
                <a16:creationId xmlns:a16="http://schemas.microsoft.com/office/drawing/2014/main" id="{EF97AA01-DE43-8442-97B4-CD9CB8B2290E}"/>
              </a:ext>
            </a:extLst>
          </p:cNvPr>
          <p:cNvPicPr>
            <a:picLocks noGrp="1" noChangeAspect="1"/>
          </p:cNvPicPr>
          <p:nvPr>
            <p:ph idx="1"/>
          </p:nvPr>
        </p:nvPicPr>
        <p:blipFill>
          <a:blip r:embed="rId2"/>
          <a:stretch>
            <a:fillRect/>
          </a:stretch>
        </p:blipFill>
        <p:spPr>
          <a:xfrm>
            <a:off x="2933205" y="1690687"/>
            <a:ext cx="5130140" cy="4413229"/>
          </a:xfrm>
          <a:prstGeom prst="rect">
            <a:avLst/>
          </a:prstGeom>
        </p:spPr>
      </p:pic>
    </p:spTree>
    <p:extLst>
      <p:ext uri="{BB962C8B-B14F-4D97-AF65-F5344CB8AC3E}">
        <p14:creationId xmlns:p14="http://schemas.microsoft.com/office/powerpoint/2010/main" val="2332443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0C95-A9BF-B647-A34D-B7E48BBBC9EA}"/>
              </a:ext>
            </a:extLst>
          </p:cNvPr>
          <p:cNvSpPr>
            <a:spLocks noGrp="1"/>
          </p:cNvSpPr>
          <p:nvPr>
            <p:ph type="title"/>
          </p:nvPr>
        </p:nvSpPr>
        <p:spPr/>
        <p:txBody>
          <a:bodyPr/>
          <a:lstStyle/>
          <a:p>
            <a:r>
              <a:rPr lang="en-US" dirty="0"/>
              <a:t>Pityriasis alba</a:t>
            </a:r>
          </a:p>
        </p:txBody>
      </p:sp>
      <p:pic>
        <p:nvPicPr>
          <p:cNvPr id="4" name="Content Placeholder 3">
            <a:extLst>
              <a:ext uri="{FF2B5EF4-FFF2-40B4-BE49-F238E27FC236}">
                <a16:creationId xmlns:a16="http://schemas.microsoft.com/office/drawing/2014/main" id="{3D16D05B-FEE6-6A4A-95F3-D9C12D48C792}"/>
              </a:ext>
            </a:extLst>
          </p:cNvPr>
          <p:cNvPicPr>
            <a:picLocks noGrp="1" noChangeAspect="1"/>
          </p:cNvPicPr>
          <p:nvPr>
            <p:ph idx="1"/>
          </p:nvPr>
        </p:nvPicPr>
        <p:blipFill>
          <a:blip r:embed="rId2"/>
          <a:stretch>
            <a:fillRect/>
          </a:stretch>
        </p:blipFill>
        <p:spPr>
          <a:xfrm>
            <a:off x="2695699" y="2137558"/>
            <a:ext cx="5284519" cy="4013860"/>
          </a:xfrm>
          <a:prstGeom prst="rect">
            <a:avLst/>
          </a:prstGeom>
        </p:spPr>
      </p:pic>
    </p:spTree>
    <p:extLst>
      <p:ext uri="{BB962C8B-B14F-4D97-AF65-F5344CB8AC3E}">
        <p14:creationId xmlns:p14="http://schemas.microsoft.com/office/powerpoint/2010/main" val="204704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22692-6CED-F943-A76C-D96832CD91A8}"/>
              </a:ext>
            </a:extLst>
          </p:cNvPr>
          <p:cNvSpPr>
            <a:spLocks noGrp="1"/>
          </p:cNvSpPr>
          <p:nvPr>
            <p:ph type="title"/>
          </p:nvPr>
        </p:nvSpPr>
        <p:spPr/>
        <p:txBody>
          <a:bodyPr/>
          <a:lstStyle/>
          <a:p>
            <a:r>
              <a:rPr lang="en-US" dirty="0">
                <a:solidFill>
                  <a:srgbClr val="FF0000"/>
                </a:solidFill>
                <a:latin typeface="Cambria Math" pitchFamily="18" charset="0"/>
                <a:ea typeface="Cambria Math" pitchFamily="18" charset="0"/>
              </a:rPr>
              <a:t>Melanin Biosynthesis</a:t>
            </a:r>
            <a:endParaRPr lang="en-US" dirty="0"/>
          </a:p>
        </p:txBody>
      </p:sp>
      <p:sp>
        <p:nvSpPr>
          <p:cNvPr id="3" name="Content Placeholder 2">
            <a:extLst>
              <a:ext uri="{FF2B5EF4-FFF2-40B4-BE49-F238E27FC236}">
                <a16:creationId xmlns:a16="http://schemas.microsoft.com/office/drawing/2014/main" id="{5F8CCCFE-0D87-8F48-8FA1-E437609175E0}"/>
              </a:ext>
            </a:extLst>
          </p:cNvPr>
          <p:cNvSpPr>
            <a:spLocks noGrp="1"/>
          </p:cNvSpPr>
          <p:nvPr>
            <p:ph sz="half" idx="1"/>
          </p:nvPr>
        </p:nvSpPr>
        <p:spPr/>
        <p:txBody>
          <a:bodyPr/>
          <a:lstStyle/>
          <a:p>
            <a:pPr>
              <a:lnSpc>
                <a:spcPct val="80000"/>
              </a:lnSpc>
              <a:buNone/>
            </a:pPr>
            <a:r>
              <a:rPr lang="en-US" altLang="en-US" sz="2400" b="1" dirty="0">
                <a:latin typeface="Cambria Math" panose="02040503050406030204" pitchFamily="18" charset="0"/>
                <a:ea typeface="Cambria Math" panose="02040503050406030204" pitchFamily="18" charset="0"/>
                <a:cs typeface="Cambria Math" panose="02040503050406030204" pitchFamily="18" charset="0"/>
              </a:rPr>
              <a:t>Eumelanin : deep brown –black </a:t>
            </a:r>
          </a:p>
          <a:p>
            <a:pPr>
              <a:lnSpc>
                <a:spcPct val="80000"/>
              </a:lnSpc>
              <a:buNone/>
            </a:pPr>
            <a:r>
              <a:rPr lang="en-US" altLang="en-US" b="1"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Pheomelanin: red mainly in hair</a:t>
            </a:r>
          </a:p>
          <a:p>
            <a:endParaRPr lang="en-US" dirty="0"/>
          </a:p>
        </p:txBody>
      </p:sp>
      <p:pic>
        <p:nvPicPr>
          <p:cNvPr id="5" name="Picture 11" descr="trial1">
            <a:extLst>
              <a:ext uri="{FF2B5EF4-FFF2-40B4-BE49-F238E27FC236}">
                <a16:creationId xmlns:a16="http://schemas.microsoft.com/office/drawing/2014/main" id="{C8D29DA4-DCC9-B640-BDAF-229393B0B2B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5169" y="926275"/>
            <a:ext cx="4821382" cy="479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617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6C8D-03E2-FF45-865A-84CA400FAA5F}"/>
              </a:ext>
            </a:extLst>
          </p:cNvPr>
          <p:cNvSpPr>
            <a:spLocks noGrp="1"/>
          </p:cNvSpPr>
          <p:nvPr>
            <p:ph type="title"/>
          </p:nvPr>
        </p:nvSpPr>
        <p:spPr/>
        <p:txBody>
          <a:bodyPr/>
          <a:lstStyle/>
          <a:p>
            <a:r>
              <a:rPr lang="en-US" dirty="0"/>
              <a:t>Skin color</a:t>
            </a:r>
          </a:p>
        </p:txBody>
      </p:sp>
      <p:sp>
        <p:nvSpPr>
          <p:cNvPr id="3" name="Content Placeholder 2">
            <a:extLst>
              <a:ext uri="{FF2B5EF4-FFF2-40B4-BE49-F238E27FC236}">
                <a16:creationId xmlns:a16="http://schemas.microsoft.com/office/drawing/2014/main" id="{1A0D5462-A987-7B43-A99E-E8F31C1913B0}"/>
              </a:ext>
            </a:extLst>
          </p:cNvPr>
          <p:cNvSpPr>
            <a:spLocks noGrp="1"/>
          </p:cNvSpPr>
          <p:nvPr>
            <p:ph idx="1"/>
          </p:nvPr>
        </p:nvSpPr>
        <p:spPr/>
        <p:txBody>
          <a:bodyPr/>
          <a:lstStyle/>
          <a:p>
            <a:r>
              <a:rPr lang="en-US" dirty="0"/>
              <a:t>The different skin colors result from the size and number of melanosomes. </a:t>
            </a:r>
          </a:p>
          <a:p>
            <a:pPr marL="0" indent="0">
              <a:buNone/>
            </a:pPr>
            <a:endParaRPr lang="en-US" dirty="0"/>
          </a:p>
          <a:p>
            <a:r>
              <a:rPr lang="en-US" altLang="en-US" b="1" dirty="0">
                <a:solidFill>
                  <a:srgbClr val="FF0000"/>
                </a:solidFill>
                <a:latin typeface="Cambria Math" panose="02040503050406030204" pitchFamily="18" charset="0"/>
                <a:ea typeface="Cambria Math" panose="02040503050406030204" pitchFamily="18" charset="0"/>
                <a:cs typeface="Cambria Math" panose="02040503050406030204" pitchFamily="18" charset="0"/>
              </a:rPr>
              <a:t>Negro skin contains no more melanocyte  than fair people</a:t>
            </a:r>
            <a:endParaRPr lang="ar-SA" altLang="en-US" b="1" dirty="0">
              <a:solidFill>
                <a:srgbClr val="FF0000"/>
              </a:solidFill>
              <a:latin typeface="Cambria Math" panose="02040503050406030204" pitchFamily="18" charset="0"/>
              <a:ea typeface="Cambria Math" panose="02040503050406030204" pitchFamily="18" charset="0"/>
            </a:endParaRPr>
          </a:p>
          <a:p>
            <a:endParaRPr lang="en-US" dirty="0"/>
          </a:p>
        </p:txBody>
      </p:sp>
    </p:spTree>
    <p:extLst>
      <p:ext uri="{BB962C8B-B14F-4D97-AF65-F5344CB8AC3E}">
        <p14:creationId xmlns:p14="http://schemas.microsoft.com/office/powerpoint/2010/main" val="209771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CAE51-D924-F742-A0DB-D66B9B351226}"/>
              </a:ext>
            </a:extLst>
          </p:cNvPr>
          <p:cNvSpPr>
            <a:spLocks noGrp="1"/>
          </p:cNvSpPr>
          <p:nvPr>
            <p:ph type="title"/>
          </p:nvPr>
        </p:nvSpPr>
        <p:spPr/>
        <p:txBody>
          <a:bodyPr/>
          <a:lstStyle/>
          <a:p>
            <a:r>
              <a:rPr lang="en-US" dirty="0"/>
              <a:t>Skin types</a:t>
            </a:r>
          </a:p>
        </p:txBody>
      </p:sp>
      <p:pic>
        <p:nvPicPr>
          <p:cNvPr id="4" name="Content Placeholder 3">
            <a:extLst>
              <a:ext uri="{FF2B5EF4-FFF2-40B4-BE49-F238E27FC236}">
                <a16:creationId xmlns:a16="http://schemas.microsoft.com/office/drawing/2014/main" id="{FCCEB234-1F16-164D-AF22-FFD86DE1C65C}"/>
              </a:ext>
            </a:extLst>
          </p:cNvPr>
          <p:cNvPicPr>
            <a:picLocks noGrp="1" noChangeAspect="1"/>
          </p:cNvPicPr>
          <p:nvPr>
            <p:ph idx="1"/>
          </p:nvPr>
        </p:nvPicPr>
        <p:blipFill>
          <a:blip r:embed="rId2"/>
          <a:stretch>
            <a:fillRect/>
          </a:stretch>
        </p:blipFill>
        <p:spPr>
          <a:xfrm>
            <a:off x="1021277" y="1294410"/>
            <a:ext cx="8348353" cy="5035138"/>
          </a:xfrm>
          <a:prstGeom prst="rect">
            <a:avLst/>
          </a:prstGeom>
        </p:spPr>
      </p:pic>
    </p:spTree>
    <p:extLst>
      <p:ext uri="{BB962C8B-B14F-4D97-AF65-F5344CB8AC3E}">
        <p14:creationId xmlns:p14="http://schemas.microsoft.com/office/powerpoint/2010/main" val="3987246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63C7-E498-2C46-A9F4-8DCE55E35EA8}"/>
              </a:ext>
            </a:extLst>
          </p:cNvPr>
          <p:cNvSpPr>
            <a:spLocks noGrp="1"/>
          </p:cNvSpPr>
          <p:nvPr>
            <p:ph type="title"/>
          </p:nvPr>
        </p:nvSpPr>
        <p:spPr/>
        <p:txBody>
          <a:bodyPr/>
          <a:lstStyle/>
          <a:p>
            <a:r>
              <a:rPr lang="en-US" dirty="0"/>
              <a:t>Disorders of pigmentations:</a:t>
            </a:r>
          </a:p>
        </p:txBody>
      </p:sp>
      <p:sp>
        <p:nvSpPr>
          <p:cNvPr id="3" name="Content Placeholder 2">
            <a:extLst>
              <a:ext uri="{FF2B5EF4-FFF2-40B4-BE49-F238E27FC236}">
                <a16:creationId xmlns:a16="http://schemas.microsoft.com/office/drawing/2014/main" id="{DBACD607-0356-7F45-AE73-B9EAE4EFB770}"/>
              </a:ext>
            </a:extLst>
          </p:cNvPr>
          <p:cNvSpPr>
            <a:spLocks noGrp="1"/>
          </p:cNvSpPr>
          <p:nvPr>
            <p:ph idx="1"/>
          </p:nvPr>
        </p:nvSpPr>
        <p:spPr/>
        <p:txBody>
          <a:bodyPr/>
          <a:lstStyle/>
          <a:p>
            <a:r>
              <a:rPr lang="en-US" dirty="0"/>
              <a:t>Disorders of pigmentation can result from migration abnormalities of melanocytes from the neural crest to the skin during embryogenesis.</a:t>
            </a:r>
          </a:p>
          <a:p>
            <a:r>
              <a:rPr lang="en-US" dirty="0"/>
              <a:t> In addition, impairment of melanosome transfer to the surrounding keratinocytes. </a:t>
            </a:r>
          </a:p>
          <a:p>
            <a:r>
              <a:rPr lang="en-US" dirty="0"/>
              <a:t>An alteration in melanin synthesis. </a:t>
            </a:r>
          </a:p>
          <a:p>
            <a:r>
              <a:rPr lang="en-US" dirty="0"/>
              <a:t>A defective degradation or removal of melanin may lead to abnormal skin pigmentation. </a:t>
            </a:r>
          </a:p>
          <a:p>
            <a:r>
              <a:rPr lang="en-US" dirty="0"/>
              <a:t>Immunologic or toxic mediated destructions of melanocytes can end in pigmentation disorders.</a:t>
            </a:r>
          </a:p>
        </p:txBody>
      </p:sp>
    </p:spTree>
    <p:extLst>
      <p:ext uri="{BB962C8B-B14F-4D97-AF65-F5344CB8AC3E}">
        <p14:creationId xmlns:p14="http://schemas.microsoft.com/office/powerpoint/2010/main" val="34147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5F03-AB66-C64F-BDD8-DC556308D252}"/>
              </a:ext>
            </a:extLst>
          </p:cNvPr>
          <p:cNvSpPr>
            <a:spLocks noGrp="1"/>
          </p:cNvSpPr>
          <p:nvPr>
            <p:ph type="title"/>
          </p:nvPr>
        </p:nvSpPr>
        <p:spPr/>
        <p:txBody>
          <a:bodyPr/>
          <a:lstStyle/>
          <a:p>
            <a:r>
              <a:rPr lang="en-US" dirty="0"/>
              <a:t>Disorders of pigmentation are classified in</a:t>
            </a:r>
          </a:p>
        </p:txBody>
      </p:sp>
      <p:sp>
        <p:nvSpPr>
          <p:cNvPr id="3" name="Content Placeholder 2">
            <a:extLst>
              <a:ext uri="{FF2B5EF4-FFF2-40B4-BE49-F238E27FC236}">
                <a16:creationId xmlns:a16="http://schemas.microsoft.com/office/drawing/2014/main" id="{EFD86975-BA87-0243-9F86-EEF70679D6EA}"/>
              </a:ext>
            </a:extLst>
          </p:cNvPr>
          <p:cNvSpPr>
            <a:spLocks noGrp="1"/>
          </p:cNvSpPr>
          <p:nvPr>
            <p:ph idx="1"/>
          </p:nvPr>
        </p:nvSpPr>
        <p:spPr/>
        <p:txBody>
          <a:bodyPr>
            <a:normAutofit/>
          </a:bodyPr>
          <a:lstStyle/>
          <a:p>
            <a:r>
              <a:rPr lang="en-US" dirty="0"/>
              <a:t>Disorders of pigmentation are classified in hypo- or hyperpigmentation which can occur as a genetic or acquired disease.</a:t>
            </a:r>
          </a:p>
          <a:p>
            <a:pPr marL="0" indent="0">
              <a:buNone/>
            </a:pPr>
            <a:r>
              <a:rPr lang="en-US" dirty="0"/>
              <a:t> </a:t>
            </a:r>
          </a:p>
          <a:p>
            <a:r>
              <a:rPr lang="en-US" dirty="0"/>
              <a:t>They can manifest locally or diffuse. </a:t>
            </a:r>
          </a:p>
        </p:txBody>
      </p:sp>
    </p:spTree>
    <p:extLst>
      <p:ext uri="{BB962C8B-B14F-4D97-AF65-F5344CB8AC3E}">
        <p14:creationId xmlns:p14="http://schemas.microsoft.com/office/powerpoint/2010/main" val="2550563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1711</Words>
  <Application>Microsoft Macintosh PowerPoint</Application>
  <PresentationFormat>Widescreen</PresentationFormat>
  <Paragraphs>183</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Cambria Math</vt:lpstr>
      <vt:lpstr>Proxima Nova</vt:lpstr>
      <vt:lpstr>Wingdings 2</vt:lpstr>
      <vt:lpstr>Office Theme</vt:lpstr>
      <vt:lpstr>Disorders of Pigmentations</vt:lpstr>
      <vt:lpstr>Skin color factors : </vt:lpstr>
      <vt:lpstr>Definition of Melanin</vt:lpstr>
      <vt:lpstr>It is synthesized  from tyrosine in melanosomes  by tyrosinase enzyme </vt:lpstr>
      <vt:lpstr>Melanin Biosynthesis</vt:lpstr>
      <vt:lpstr>Skin color</vt:lpstr>
      <vt:lpstr>Skin types</vt:lpstr>
      <vt:lpstr>Disorders of pigmentations:</vt:lpstr>
      <vt:lpstr>Disorders of pigmentation are classified in</vt:lpstr>
      <vt:lpstr>Common Congenital hyperpigmentation</vt:lpstr>
      <vt:lpstr>Freckles</vt:lpstr>
      <vt:lpstr>PowerPoint Presentation</vt:lpstr>
      <vt:lpstr>PowerPoint Presentation</vt:lpstr>
      <vt:lpstr>Melanocytic nevi (moles)  </vt:lpstr>
      <vt:lpstr>ABCDE</vt:lpstr>
      <vt:lpstr>Melanocytic nevi</vt:lpstr>
      <vt:lpstr>Simple lentigines</vt:lpstr>
      <vt:lpstr>café-au-lait spots</vt:lpstr>
      <vt:lpstr>Giant congenital nevi </vt:lpstr>
      <vt:lpstr>Acquired hyperpigmentation </vt:lpstr>
      <vt:lpstr>Acanthosis Nigricans</vt:lpstr>
      <vt:lpstr>Melasma (chloasma)</vt:lpstr>
      <vt:lpstr>PowerPoint Presentation</vt:lpstr>
      <vt:lpstr>Post inflammatory hyperpigmentation</vt:lpstr>
      <vt:lpstr>Fixed drug eruption</vt:lpstr>
      <vt:lpstr>Hypo pigmentation</vt:lpstr>
      <vt:lpstr>PowerPoint Presentation</vt:lpstr>
      <vt:lpstr>Hypomelanosis (generalized)</vt:lpstr>
      <vt:lpstr>PowerPoint Presentation</vt:lpstr>
      <vt:lpstr>2 type:</vt:lpstr>
      <vt:lpstr>Piebaldism</vt:lpstr>
      <vt:lpstr>Systemic Associations:</vt:lpstr>
      <vt:lpstr>Ash-leaf hypopigmentation</vt:lpstr>
      <vt:lpstr>Achromic naevus (hypochromic nevus)</vt:lpstr>
      <vt:lpstr>Vitiligo </vt:lpstr>
      <vt:lpstr>PowerPoint Presentation</vt:lpstr>
      <vt:lpstr>PowerPoint Presentation</vt:lpstr>
      <vt:lpstr>PowerPoint Presentation</vt:lpstr>
      <vt:lpstr>Depigmenations</vt:lpstr>
      <vt:lpstr>Sutton ’ s halo naevi </vt:lpstr>
      <vt:lpstr>Post inflammatory hypopigmentation</vt:lpstr>
      <vt:lpstr>PowerPoint Presentation</vt:lpstr>
      <vt:lpstr>psoraisis</vt:lpstr>
      <vt:lpstr>Pityriasis alba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Disorder of Pigmentations</dc:title>
  <dc:creator>Microsoft Office User</dc:creator>
  <cp:lastModifiedBy>Microsoft Office User</cp:lastModifiedBy>
  <cp:revision>23</cp:revision>
  <dcterms:created xsi:type="dcterms:W3CDTF">2020-03-15T15:03:48Z</dcterms:created>
  <dcterms:modified xsi:type="dcterms:W3CDTF">2020-09-14T08:10:37Z</dcterms:modified>
</cp:coreProperties>
</file>