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4.xml"/>
  <Override ContentType="application/vnd.openxmlformats-officedocument.presentationml.slide+xml" PartName="/ppt/slides/slide43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39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33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presentation.main+xml" PartName="/ppt/presentation.xml"/>
  <Override ContentType="image/jpg" PartName="/ppt/media/image8.jpg"/>
  <Override ContentType="image/jpg" PartName="/ppt/media/image4.jpg"/>
  <Override ContentType="image/jpg" PartName="/ppt/media/image7.jpg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y="5676900" cx="10058400"/>
  <p:notesSz cx="10058400" cy="5676900"/>
  <p:defaultTextStyle>
    <a:defPPr lvl="0">
      <a:defRPr kern="0"/>
    </a:defPPr>
    <a:lvl1pPr lvl="0">
      <a:defRPr/>
    </a:lvl1pPr>
    <a:lvl2pPr lvl="1">
      <a:defRPr/>
    </a:lvl2pPr>
    <a:lvl3pPr lvl="2">
      <a:defRPr/>
    </a:lvl3pPr>
    <a:lvl4pPr lvl="3">
      <a:defRPr/>
    </a:lvl4pPr>
    <a:lvl5pPr lvl="4">
      <a:defRPr/>
    </a:lvl5pPr>
    <a:lvl6pPr lvl="5">
      <a:defRPr/>
    </a:lvl6pPr>
    <a:lvl7pPr lvl="6">
      <a:defRPr/>
    </a:lvl7pPr>
    <a:lvl8pPr lvl="7">
      <a:defRPr/>
    </a:lvl8pPr>
    <a:lvl9pPr lvl="8">
      <a:defRPr/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1759839"/>
            <a:ext cx="8549640" cy="1192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3179064"/>
            <a:ext cx="7040880" cy="141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1037" y="1511522"/>
            <a:ext cx="3643629" cy="3171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77583" y="1582950"/>
            <a:ext cx="4257675" cy="3018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27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945" y="46006"/>
            <a:ext cx="9086509" cy="728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120" y="1498649"/>
            <a:ext cx="7038340" cy="3496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5279517"/>
            <a:ext cx="3218688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5279517"/>
            <a:ext cx="2313432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5279517"/>
            <a:ext cx="2313432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2328-020-01097-5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27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2806" y="4001996"/>
            <a:ext cx="3063875" cy="94256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30"/>
              </a:spcBef>
              <a:buFont typeface="Microsoft Sans Serif"/>
              <a:buChar char="•"/>
              <a:tabLst>
                <a:tab pos="389890" algn="l"/>
              </a:tabLst>
            </a:pPr>
            <a:r>
              <a:rPr lang="en-US" sz="1950" dirty="0" err="1" smtClean="0">
                <a:latin typeface="Trebuchet MS"/>
                <a:cs typeface="Trebuchet MS"/>
              </a:rPr>
              <a:t>Mouniah</a:t>
            </a:r>
            <a:r>
              <a:rPr lang="en-US" sz="1950" dirty="0" smtClean="0">
                <a:latin typeface="Trebuchet MS"/>
                <a:cs typeface="Trebuchet MS"/>
              </a:rPr>
              <a:t> </a:t>
            </a:r>
            <a:r>
              <a:rPr lang="en-US" sz="1950" dirty="0" err="1" smtClean="0">
                <a:latin typeface="Trebuchet MS"/>
                <a:cs typeface="Trebuchet MS"/>
              </a:rPr>
              <a:t>Nawaiseh</a:t>
            </a:r>
            <a:endParaRPr lang="en-US" sz="1950" dirty="0" smtClean="0">
              <a:latin typeface="Trebuchet MS"/>
              <a:cs typeface="Trebuchet MS"/>
            </a:endParaRPr>
          </a:p>
          <a:p>
            <a:pPr marL="389890" indent="-377190">
              <a:lnSpc>
                <a:spcPct val="100000"/>
              </a:lnSpc>
              <a:spcBef>
                <a:spcPts val="130"/>
              </a:spcBef>
              <a:buFont typeface="Microsoft Sans Serif"/>
              <a:buChar char="•"/>
              <a:tabLst>
                <a:tab pos="389890" algn="l"/>
              </a:tabLst>
            </a:pPr>
            <a:r>
              <a:rPr lang="en-US" sz="1950" dirty="0" err="1" smtClean="0">
                <a:latin typeface="Trebuchet MS"/>
                <a:cs typeface="Trebuchet MS"/>
              </a:rPr>
              <a:t>Thekra</a:t>
            </a:r>
            <a:r>
              <a:rPr lang="en-US" sz="1950" dirty="0" smtClean="0">
                <a:latin typeface="Trebuchet MS"/>
                <a:cs typeface="Trebuchet MS"/>
              </a:rPr>
              <a:t> </a:t>
            </a:r>
            <a:r>
              <a:rPr lang="en-US" sz="1950" dirty="0" err="1" smtClean="0">
                <a:latin typeface="Trebuchet MS"/>
                <a:cs typeface="Trebuchet MS"/>
              </a:rPr>
              <a:t>Suleyman</a:t>
            </a:r>
            <a:r>
              <a:rPr lang="en-US" sz="1950" dirty="0" smtClean="0">
                <a:latin typeface="Trebuchet MS"/>
                <a:cs typeface="Trebuchet MS"/>
              </a:rPr>
              <a:t> </a:t>
            </a:r>
          </a:p>
          <a:p>
            <a:pPr marL="389890" indent="-377190">
              <a:lnSpc>
                <a:spcPct val="100000"/>
              </a:lnSpc>
              <a:spcBef>
                <a:spcPts val="130"/>
              </a:spcBef>
              <a:buFont typeface="Microsoft Sans Serif"/>
              <a:buChar char="•"/>
              <a:tabLst>
                <a:tab pos="389890" algn="l"/>
              </a:tabLst>
            </a:pPr>
            <a:r>
              <a:rPr lang="en-US" sz="1950" dirty="0" smtClean="0">
                <a:latin typeface="Trebuchet MS"/>
                <a:cs typeface="Trebuchet MS"/>
              </a:rPr>
              <a:t>Mai Al-</a:t>
            </a:r>
            <a:r>
              <a:rPr lang="en-US" sz="1950" dirty="0" err="1" smtClean="0">
                <a:latin typeface="Trebuchet MS"/>
                <a:cs typeface="Trebuchet MS"/>
              </a:rPr>
              <a:t>blawnah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102954" y="1272826"/>
            <a:ext cx="7852491" cy="20313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surgical jaundice</a:t>
            </a:r>
            <a:br>
              <a:rPr lang="en-US" sz="4400" b="1" dirty="0" smtClean="0"/>
            </a:br>
            <a:endParaRPr lang="en-US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1803" y="486136"/>
            <a:ext cx="86462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Investigations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Labs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• </a:t>
            </a:r>
            <a:r>
              <a:rPr lang="en-US" u="sng" dirty="0" smtClean="0"/>
              <a:t>Total Bilirubin</a:t>
            </a:r>
            <a:r>
              <a:rPr lang="en-US" dirty="0" smtClean="0"/>
              <a:t>: Composed of direct (conjugated) and indirect (unconjugated) bilirubin.</a:t>
            </a:r>
          </a:p>
          <a:p>
            <a:r>
              <a:rPr lang="en-US" dirty="0" smtClean="0"/>
              <a:t> • </a:t>
            </a:r>
            <a:r>
              <a:rPr lang="en-US" u="sng" dirty="0" smtClean="0"/>
              <a:t>Rise in direct bilirubin (conjugated) </a:t>
            </a:r>
            <a:r>
              <a:rPr lang="en-US" dirty="0" smtClean="0"/>
              <a:t>due to the liver's inability to excrete bile to the intestines.</a:t>
            </a:r>
          </a:p>
          <a:p>
            <a:r>
              <a:rPr lang="en-US" dirty="0" smtClean="0"/>
              <a:t> • </a:t>
            </a:r>
            <a:r>
              <a:rPr lang="en-US" u="sng" dirty="0" smtClean="0"/>
              <a:t>ALP </a:t>
            </a:r>
            <a:r>
              <a:rPr lang="en-US" dirty="0" smtClean="0"/>
              <a:t>and </a:t>
            </a:r>
            <a:r>
              <a:rPr lang="en-US" u="sng" dirty="0" smtClean="0"/>
              <a:t>GGT</a:t>
            </a:r>
            <a:r>
              <a:rPr lang="en-US" dirty="0" smtClean="0"/>
              <a:t> are elevated in </a:t>
            </a:r>
            <a:r>
              <a:rPr lang="en-US" b="1" dirty="0" smtClean="0">
                <a:solidFill>
                  <a:schemeClr val="tx1"/>
                </a:solidFill>
              </a:rPr>
              <a:t>obstructive jaundice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(due to bile duct blockages). </a:t>
            </a:r>
          </a:p>
          <a:p>
            <a:r>
              <a:rPr lang="en-US" dirty="0"/>
              <a:t> </a:t>
            </a:r>
            <a:r>
              <a:rPr lang="en-US" dirty="0" smtClean="0"/>
              <a:t>• </a:t>
            </a:r>
            <a:r>
              <a:rPr lang="en-US" u="sng" dirty="0" smtClean="0"/>
              <a:t>Normal ALT/AST</a:t>
            </a:r>
          </a:p>
          <a:p>
            <a:endParaRPr lang="en-US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Imaging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 smtClean="0"/>
              <a:t>• Ultrasound</a:t>
            </a:r>
            <a:r>
              <a:rPr lang="en-US" dirty="0" smtClean="0"/>
              <a:t>: First-line imaging for detecting </a:t>
            </a:r>
            <a:r>
              <a:rPr lang="en-US" u="sng" dirty="0" smtClean="0"/>
              <a:t>gallstones or biliary tract dilation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• </a:t>
            </a:r>
            <a:r>
              <a:rPr lang="en-US" u="sng" dirty="0" smtClean="0"/>
              <a:t>CT or MRI</a:t>
            </a:r>
            <a:r>
              <a:rPr lang="en-US" dirty="0" smtClean="0"/>
              <a:t>: To evaluate for tumors or other masses. </a:t>
            </a:r>
          </a:p>
          <a:p>
            <a:r>
              <a:rPr lang="en-US" u="sng" dirty="0" smtClean="0"/>
              <a:t>• MRCP or ERCP</a:t>
            </a:r>
            <a:r>
              <a:rPr lang="en-US" dirty="0" smtClean="0"/>
              <a:t>: the gold standard to </a:t>
            </a:r>
            <a:r>
              <a:rPr lang="en-US" u="sng" dirty="0" smtClean="0"/>
              <a:t>detect bile ducts strictures or obstructions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851" y="223140"/>
            <a:ext cx="6377305" cy="981075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87020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2260"/>
              </a:spcBef>
            </a:pPr>
            <a:r>
              <a:rPr sz="2300" spc="225" dirty="0">
                <a:solidFill>
                  <a:srgbClr val="262626"/>
                </a:solidFill>
                <a:latin typeface="Trebuchet MS"/>
                <a:cs typeface="Trebuchet MS"/>
              </a:rPr>
              <a:t>ETIOLOGY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320" y="1700822"/>
            <a:ext cx="7492365" cy="2964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9390" indent="-186690">
              <a:lnSpc>
                <a:spcPct val="100000"/>
              </a:lnSpc>
              <a:spcBef>
                <a:spcPts val="130"/>
              </a:spcBef>
              <a:buClr>
                <a:srgbClr val="9BAFB5"/>
              </a:buClr>
              <a:buFont typeface="Microsoft Sans Serif"/>
              <a:buChar char="•"/>
              <a:tabLst>
                <a:tab pos="199390" algn="l"/>
              </a:tabLst>
            </a:pPr>
            <a:r>
              <a:rPr sz="1950" spc="-80" dirty="0">
                <a:solidFill>
                  <a:srgbClr val="262626"/>
                </a:solidFill>
                <a:latin typeface="Trebuchet MS"/>
                <a:cs typeface="Trebuchet MS"/>
              </a:rPr>
              <a:t>pre-</a:t>
            </a:r>
            <a:r>
              <a:rPr sz="1950" spc="-130" dirty="0">
                <a:solidFill>
                  <a:srgbClr val="262626"/>
                </a:solidFill>
                <a:latin typeface="Trebuchet MS"/>
                <a:cs typeface="Trebuchet MS"/>
              </a:rPr>
              <a:t>hepatic</a:t>
            </a:r>
            <a:r>
              <a:rPr sz="19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40" dirty="0">
                <a:solidFill>
                  <a:srgbClr val="262626"/>
                </a:solidFill>
                <a:latin typeface="Trebuchet MS"/>
                <a:cs typeface="Trebuchet MS"/>
              </a:rPr>
              <a:t>jaundice</a:t>
            </a:r>
            <a:r>
              <a:rPr sz="19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285" dirty="0">
                <a:solidFill>
                  <a:srgbClr val="262626"/>
                </a:solidFill>
                <a:latin typeface="Trebuchet MS"/>
                <a:cs typeface="Trebuchet MS"/>
              </a:rPr>
              <a:t>:</a:t>
            </a:r>
            <a:r>
              <a:rPr sz="19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00" dirty="0">
                <a:solidFill>
                  <a:srgbClr val="262626"/>
                </a:solidFill>
                <a:latin typeface="Trebuchet MS"/>
                <a:cs typeface="Trebuchet MS"/>
              </a:rPr>
              <a:t>caused</a:t>
            </a:r>
            <a:r>
              <a:rPr sz="19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10" dirty="0">
                <a:solidFill>
                  <a:srgbClr val="262626"/>
                </a:solidFill>
                <a:latin typeface="Trebuchet MS"/>
                <a:cs typeface="Trebuchet MS"/>
              </a:rPr>
              <a:t>by</a:t>
            </a:r>
            <a:r>
              <a:rPr sz="19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85" dirty="0">
                <a:solidFill>
                  <a:srgbClr val="262626"/>
                </a:solidFill>
                <a:latin typeface="Trebuchet MS"/>
                <a:cs typeface="Trebuchet MS"/>
              </a:rPr>
              <a:t>excessive</a:t>
            </a:r>
            <a:r>
              <a:rPr sz="19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75" dirty="0">
                <a:solidFill>
                  <a:srgbClr val="262626"/>
                </a:solidFill>
                <a:latin typeface="Trebuchet MS"/>
                <a:cs typeface="Trebuchet MS"/>
              </a:rPr>
              <a:t>destruction</a:t>
            </a:r>
            <a:r>
              <a:rPr sz="19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9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9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45" dirty="0">
                <a:solidFill>
                  <a:srgbClr val="262626"/>
                </a:solidFill>
                <a:latin typeface="Trebuchet MS"/>
                <a:cs typeface="Trebuchet MS"/>
              </a:rPr>
              <a:t>red</a:t>
            </a:r>
            <a:r>
              <a:rPr sz="19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14" dirty="0">
                <a:solidFill>
                  <a:srgbClr val="262626"/>
                </a:solidFill>
                <a:latin typeface="Trebuchet MS"/>
                <a:cs typeface="Trebuchet MS"/>
              </a:rPr>
              <a:t>cells</a:t>
            </a:r>
            <a:r>
              <a:rPr sz="19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25" dirty="0">
                <a:solidFill>
                  <a:srgbClr val="262626"/>
                </a:solidFill>
                <a:latin typeface="Trebuchet MS"/>
                <a:cs typeface="Trebuchet MS"/>
              </a:rPr>
              <a:t>eg.</a:t>
            </a:r>
            <a:endParaRPr sz="1950">
              <a:latin typeface="Trebuchet MS"/>
              <a:cs typeface="Trebuchet MS"/>
            </a:endParaRPr>
          </a:p>
          <a:p>
            <a:pPr marL="200660">
              <a:lnSpc>
                <a:spcPct val="100000"/>
              </a:lnSpc>
              <a:spcBef>
                <a:spcPts val="40"/>
              </a:spcBef>
            </a:pPr>
            <a:r>
              <a:rPr sz="1950" spc="-75" dirty="0">
                <a:solidFill>
                  <a:srgbClr val="262626"/>
                </a:solidFill>
                <a:latin typeface="Trebuchet MS"/>
                <a:cs typeface="Trebuchet MS"/>
              </a:rPr>
              <a:t>Spherocytosis,</a:t>
            </a:r>
            <a:r>
              <a:rPr sz="19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00" dirty="0">
                <a:solidFill>
                  <a:srgbClr val="262626"/>
                </a:solidFill>
                <a:latin typeface="Trebuchet MS"/>
                <a:cs typeface="Trebuchet MS"/>
              </a:rPr>
              <a:t>transfusion,</a:t>
            </a:r>
            <a:r>
              <a:rPr sz="19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262626"/>
                </a:solidFill>
                <a:latin typeface="Trebuchet MS"/>
                <a:cs typeface="Trebuchet MS"/>
              </a:rPr>
              <a:t>trauma</a:t>
            </a:r>
            <a:endParaRPr sz="1950">
              <a:latin typeface="Trebuchet MS"/>
              <a:cs typeface="Trebuchet MS"/>
            </a:endParaRPr>
          </a:p>
          <a:p>
            <a:pPr marL="199390" indent="-186690">
              <a:lnSpc>
                <a:spcPct val="100000"/>
              </a:lnSpc>
              <a:spcBef>
                <a:spcPts val="865"/>
              </a:spcBef>
              <a:buClr>
                <a:srgbClr val="9BAFB5"/>
              </a:buClr>
              <a:buFont typeface="Microsoft Sans Serif"/>
              <a:buChar char="•"/>
              <a:tabLst>
                <a:tab pos="199390" algn="l"/>
              </a:tabLst>
            </a:pPr>
            <a:r>
              <a:rPr sz="1950" spc="-105" dirty="0">
                <a:solidFill>
                  <a:srgbClr val="262626"/>
                </a:solidFill>
                <a:latin typeface="Trebuchet MS"/>
                <a:cs typeface="Trebuchet MS"/>
              </a:rPr>
              <a:t>hepatocellular</a:t>
            </a:r>
            <a:r>
              <a:rPr sz="19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45" dirty="0">
                <a:solidFill>
                  <a:srgbClr val="262626"/>
                </a:solidFill>
                <a:latin typeface="Trebuchet MS"/>
                <a:cs typeface="Trebuchet MS"/>
              </a:rPr>
              <a:t>jaundice:</a:t>
            </a:r>
            <a:endParaRPr sz="1950">
              <a:latin typeface="Trebuchet MS"/>
              <a:cs typeface="Trebuchet MS"/>
            </a:endParaRPr>
          </a:p>
          <a:p>
            <a:pPr marL="199390" indent="-186690">
              <a:lnSpc>
                <a:spcPct val="100000"/>
              </a:lnSpc>
              <a:spcBef>
                <a:spcPts val="850"/>
              </a:spcBef>
              <a:buClr>
                <a:srgbClr val="9BAFB5"/>
              </a:buClr>
              <a:buFont typeface="Microsoft Sans Serif"/>
              <a:buChar char="•"/>
              <a:tabLst>
                <a:tab pos="199390" algn="l"/>
              </a:tabLst>
            </a:pPr>
            <a:r>
              <a:rPr sz="1950" spc="-70" dirty="0">
                <a:solidFill>
                  <a:srgbClr val="262626"/>
                </a:solidFill>
                <a:latin typeface="Trebuchet MS"/>
                <a:cs typeface="Trebuchet MS"/>
              </a:rPr>
              <a:t>Post-</a:t>
            </a:r>
            <a:r>
              <a:rPr sz="1950" spc="-125" dirty="0">
                <a:solidFill>
                  <a:srgbClr val="262626"/>
                </a:solidFill>
                <a:latin typeface="Trebuchet MS"/>
                <a:cs typeface="Trebuchet MS"/>
              </a:rPr>
              <a:t>hepatic</a:t>
            </a:r>
            <a:r>
              <a:rPr sz="19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50" dirty="0">
                <a:solidFill>
                  <a:srgbClr val="262626"/>
                </a:solidFill>
                <a:latin typeface="Trebuchet MS"/>
                <a:cs typeface="Trebuchet MS"/>
              </a:rPr>
              <a:t>jaundice:</a:t>
            </a:r>
            <a:r>
              <a:rPr sz="19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00" dirty="0">
                <a:solidFill>
                  <a:srgbClr val="262626"/>
                </a:solidFill>
                <a:latin typeface="Trebuchet MS"/>
                <a:cs typeface="Trebuchet MS"/>
              </a:rPr>
              <a:t>caused</a:t>
            </a:r>
            <a:r>
              <a:rPr sz="19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10" dirty="0">
                <a:solidFill>
                  <a:srgbClr val="262626"/>
                </a:solidFill>
                <a:latin typeface="Trebuchet MS"/>
                <a:cs typeface="Trebuchet MS"/>
              </a:rPr>
              <a:t>by</a:t>
            </a:r>
            <a:r>
              <a:rPr sz="19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60" dirty="0">
                <a:solidFill>
                  <a:srgbClr val="262626"/>
                </a:solidFill>
                <a:latin typeface="Trebuchet MS"/>
                <a:cs typeface="Trebuchet MS"/>
              </a:rPr>
              <a:t>obstruction</a:t>
            </a:r>
            <a:r>
              <a:rPr sz="19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0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9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25" dirty="0">
                <a:solidFill>
                  <a:srgbClr val="262626"/>
                </a:solidFill>
                <a:latin typeface="Trebuchet MS"/>
                <a:cs typeface="Trebuchet MS"/>
              </a:rPr>
              <a:t>bile</a:t>
            </a:r>
            <a:r>
              <a:rPr sz="19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35" dirty="0">
                <a:solidFill>
                  <a:srgbClr val="262626"/>
                </a:solidFill>
                <a:latin typeface="Trebuchet MS"/>
                <a:cs typeface="Trebuchet MS"/>
              </a:rPr>
              <a:t>canaliculi</a:t>
            </a:r>
            <a:r>
              <a:rPr sz="19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85" dirty="0">
                <a:solidFill>
                  <a:srgbClr val="262626"/>
                </a:solidFill>
                <a:latin typeface="Trebuchet MS"/>
                <a:cs typeface="Trebuchet MS"/>
              </a:rPr>
              <a:t>which</a:t>
            </a:r>
            <a:r>
              <a:rPr sz="19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25" dirty="0">
                <a:solidFill>
                  <a:srgbClr val="262626"/>
                </a:solidFill>
                <a:latin typeface="Trebuchet MS"/>
                <a:cs typeface="Trebuchet MS"/>
              </a:rPr>
              <a:t>can</a:t>
            </a:r>
            <a:endParaRPr sz="1950">
              <a:latin typeface="Trebuchet MS"/>
              <a:cs typeface="Trebuchet MS"/>
            </a:endParaRPr>
          </a:p>
          <a:p>
            <a:pPr marL="200660">
              <a:lnSpc>
                <a:spcPct val="100000"/>
              </a:lnSpc>
              <a:spcBef>
                <a:spcPts val="40"/>
              </a:spcBef>
            </a:pPr>
            <a:r>
              <a:rPr sz="1950" spc="-105" dirty="0">
                <a:solidFill>
                  <a:srgbClr val="262626"/>
                </a:solidFill>
                <a:latin typeface="Trebuchet MS"/>
                <a:cs typeface="Trebuchet MS"/>
              </a:rPr>
              <a:t>be</a:t>
            </a:r>
            <a:r>
              <a:rPr sz="19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335" dirty="0">
                <a:solidFill>
                  <a:srgbClr val="262626"/>
                </a:solidFill>
                <a:latin typeface="Trebuchet MS"/>
                <a:cs typeface="Trebuchet MS"/>
              </a:rPr>
              <a:t>:</a:t>
            </a:r>
            <a:endParaRPr sz="1950">
              <a:latin typeface="Trebuchet MS"/>
              <a:cs typeface="Trebuchet MS"/>
            </a:endParaRPr>
          </a:p>
          <a:p>
            <a:pPr marL="626110" lvl="1" indent="-236220">
              <a:lnSpc>
                <a:spcPct val="100000"/>
              </a:lnSpc>
              <a:spcBef>
                <a:spcPts val="865"/>
              </a:spcBef>
              <a:buClr>
                <a:srgbClr val="9BAFB5"/>
              </a:buClr>
              <a:buFont typeface="Microsoft Sans Serif"/>
              <a:buChar char="•"/>
              <a:tabLst>
                <a:tab pos="626110" algn="l"/>
              </a:tabLst>
            </a:pPr>
            <a:r>
              <a:rPr sz="1950" spc="-20" dirty="0">
                <a:solidFill>
                  <a:srgbClr val="262626"/>
                </a:solidFill>
                <a:latin typeface="Trebuchet MS"/>
                <a:cs typeface="Trebuchet MS"/>
              </a:rPr>
              <a:t>A:</a:t>
            </a:r>
            <a:r>
              <a:rPr sz="1950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90" dirty="0">
                <a:solidFill>
                  <a:srgbClr val="262626"/>
                </a:solidFill>
                <a:latin typeface="Trebuchet MS"/>
                <a:cs typeface="Trebuchet MS"/>
              </a:rPr>
              <a:t>Extramural</a:t>
            </a:r>
            <a:r>
              <a:rPr sz="19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335" dirty="0">
                <a:solidFill>
                  <a:srgbClr val="262626"/>
                </a:solidFill>
                <a:latin typeface="Trebuchet MS"/>
                <a:cs typeface="Trebuchet MS"/>
              </a:rPr>
              <a:t>.</a:t>
            </a:r>
            <a:endParaRPr sz="1950">
              <a:latin typeface="Trebuchet MS"/>
              <a:cs typeface="Trebuchet MS"/>
            </a:endParaRPr>
          </a:p>
          <a:p>
            <a:pPr marL="626110" lvl="1" indent="-236220">
              <a:lnSpc>
                <a:spcPct val="100000"/>
              </a:lnSpc>
              <a:spcBef>
                <a:spcPts val="869"/>
              </a:spcBef>
              <a:buClr>
                <a:srgbClr val="9BAFB5"/>
              </a:buClr>
              <a:buFont typeface="Microsoft Sans Serif"/>
              <a:buChar char="•"/>
              <a:tabLst>
                <a:tab pos="626110" algn="l"/>
              </a:tabLst>
            </a:pPr>
            <a:r>
              <a:rPr sz="1950" spc="-150" dirty="0">
                <a:solidFill>
                  <a:srgbClr val="262626"/>
                </a:solidFill>
                <a:latin typeface="Trebuchet MS"/>
                <a:cs typeface="Trebuchet MS"/>
              </a:rPr>
              <a:t>B:</a:t>
            </a:r>
            <a:r>
              <a:rPr sz="19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20" dirty="0">
                <a:solidFill>
                  <a:srgbClr val="262626"/>
                </a:solidFill>
                <a:latin typeface="Trebuchet MS"/>
                <a:cs typeface="Trebuchet MS"/>
              </a:rPr>
              <a:t>Intramural.</a:t>
            </a:r>
            <a:endParaRPr sz="1950">
              <a:latin typeface="Trebuchet MS"/>
              <a:cs typeface="Trebuchet MS"/>
            </a:endParaRPr>
          </a:p>
          <a:p>
            <a:pPr marL="626110" lvl="1" indent="-236220">
              <a:lnSpc>
                <a:spcPct val="100000"/>
              </a:lnSpc>
              <a:spcBef>
                <a:spcPts val="850"/>
              </a:spcBef>
              <a:buClr>
                <a:srgbClr val="9BAFB5"/>
              </a:buClr>
              <a:buFont typeface="Microsoft Sans Serif"/>
              <a:buChar char="•"/>
              <a:tabLst>
                <a:tab pos="626110" algn="l"/>
              </a:tabLst>
            </a:pPr>
            <a:r>
              <a:rPr sz="1950" dirty="0">
                <a:solidFill>
                  <a:srgbClr val="262626"/>
                </a:solidFill>
                <a:latin typeface="Trebuchet MS"/>
                <a:cs typeface="Trebuchet MS"/>
              </a:rPr>
              <a:t>C:</a:t>
            </a:r>
            <a:r>
              <a:rPr sz="1950" spc="-1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105" dirty="0">
                <a:solidFill>
                  <a:srgbClr val="262626"/>
                </a:solidFill>
                <a:latin typeface="Trebuchet MS"/>
                <a:cs typeface="Trebuchet MS"/>
              </a:rPr>
              <a:t>Intraluminal</a:t>
            </a:r>
            <a:r>
              <a:rPr sz="19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950" spc="-335" dirty="0">
                <a:solidFill>
                  <a:srgbClr val="262626"/>
                </a:solidFill>
                <a:latin typeface="Trebuchet MS"/>
                <a:cs typeface="Trebuchet MS"/>
              </a:rPr>
              <a:t>.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27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584" y="265888"/>
            <a:ext cx="7081113" cy="52102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142" y="228169"/>
            <a:ext cx="8944610" cy="1038860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315595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2485"/>
              </a:spcBef>
            </a:pPr>
            <a:r>
              <a:rPr sz="2300" b="1" spc="360" dirty="0">
                <a:solidFill>
                  <a:srgbClr val="262626"/>
                </a:solidFill>
                <a:latin typeface="Trebuchet MS"/>
                <a:cs typeface="Trebuchet MS"/>
              </a:rPr>
              <a:t>PREHEPATIC</a:t>
            </a:r>
            <a:r>
              <a:rPr sz="2300" b="1" spc="330" dirty="0">
                <a:solidFill>
                  <a:srgbClr val="262626"/>
                </a:solidFill>
                <a:latin typeface="Trebuchet MS"/>
                <a:cs typeface="Trebuchet MS"/>
              </a:rPr>
              <a:t> JAUNDICE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806" y="1472663"/>
            <a:ext cx="4975225" cy="371347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50" spc="-90" dirty="0">
                <a:solidFill>
                  <a:srgbClr val="262626"/>
                </a:solidFill>
                <a:latin typeface="Trebuchet MS"/>
                <a:cs typeface="Trebuchet MS"/>
              </a:rPr>
              <a:t>Increased</a:t>
            </a:r>
            <a:r>
              <a:rPr sz="1650" spc="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65" dirty="0">
                <a:solidFill>
                  <a:srgbClr val="262626"/>
                </a:solidFill>
                <a:latin typeface="Trebuchet MS"/>
                <a:cs typeface="Trebuchet MS"/>
              </a:rPr>
              <a:t>production</a:t>
            </a:r>
            <a:r>
              <a:rPr sz="1650" spc="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6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(unconjugated)</a:t>
            </a:r>
            <a:r>
              <a:rPr sz="1650" spc="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bilirubin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by</a:t>
            </a: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95" dirty="0">
                <a:solidFill>
                  <a:srgbClr val="262626"/>
                </a:solidFill>
                <a:latin typeface="Trebuchet MS"/>
                <a:cs typeface="Trebuchet MS"/>
              </a:rPr>
              <a:t>reticuloendothelial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4" dirty="0">
                <a:solidFill>
                  <a:srgbClr val="262626"/>
                </a:solidFill>
                <a:latin typeface="Trebuchet MS"/>
                <a:cs typeface="Trebuchet MS"/>
              </a:rPr>
              <a:t>system,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16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5" dirty="0">
                <a:solidFill>
                  <a:srgbClr val="262626"/>
                </a:solidFill>
                <a:latin typeface="Trebuchet MS"/>
                <a:cs typeface="Trebuchet MS"/>
              </a:rPr>
              <a:t>may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0" dirty="0">
                <a:solidFill>
                  <a:srgbClr val="262626"/>
                </a:solidFill>
                <a:latin typeface="Trebuchet MS"/>
                <a:cs typeface="Trebuchet MS"/>
              </a:rPr>
              <a:t>result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from </a:t>
            </a:r>
            <a:r>
              <a:rPr sz="1650" spc="-80" dirty="0">
                <a:solidFill>
                  <a:srgbClr val="262626"/>
                </a:solidFill>
                <a:latin typeface="Trebuchet MS"/>
                <a:cs typeface="Trebuchet MS"/>
              </a:rPr>
              <a:t>excessive</a:t>
            </a:r>
            <a:r>
              <a:rPr sz="16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262626"/>
                </a:solidFill>
                <a:latin typeface="Trebuchet MS"/>
                <a:cs typeface="Trebuchet MS"/>
              </a:rPr>
              <a:t>destruction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650" spc="-60" dirty="0">
                <a:solidFill>
                  <a:srgbClr val="262626"/>
                </a:solidFill>
                <a:latin typeface="Trebuchet MS"/>
                <a:cs typeface="Trebuchet MS"/>
              </a:rPr>
              <a:t> red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cells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haemolysis,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exceeds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0" dirty="0">
                <a:solidFill>
                  <a:srgbClr val="262626"/>
                </a:solidFill>
                <a:latin typeface="Trebuchet MS"/>
                <a:cs typeface="Trebuchet MS"/>
              </a:rPr>
              <a:t>ability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liver</a:t>
            </a:r>
            <a:r>
              <a:rPr sz="1650" spc="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5" dirty="0">
                <a:solidFill>
                  <a:srgbClr val="262626"/>
                </a:solidFill>
                <a:latin typeface="Trebuchet MS"/>
                <a:cs typeface="Trebuchet MS"/>
              </a:rPr>
              <a:t>conjugate;</a:t>
            </a:r>
            <a:r>
              <a:rPr sz="16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95" dirty="0">
                <a:solidFill>
                  <a:srgbClr val="262626"/>
                </a:solidFill>
                <a:latin typeface="Trebuchet MS"/>
                <a:cs typeface="Trebuchet MS"/>
              </a:rPr>
              <a:t>therefore,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the </a:t>
            </a:r>
            <a:r>
              <a:rPr sz="1650" spc="-114" dirty="0">
                <a:solidFill>
                  <a:srgbClr val="262626"/>
                </a:solidFill>
                <a:latin typeface="Trebuchet MS"/>
                <a:cs typeface="Trebuchet MS"/>
              </a:rPr>
              <a:t>unconjugated</a:t>
            </a:r>
            <a:r>
              <a:rPr sz="16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bilirubin</a:t>
            </a:r>
            <a:r>
              <a:rPr sz="1650" spc="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accumulates</a:t>
            </a:r>
            <a:r>
              <a:rPr sz="1650" spc="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blood.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There</a:t>
            </a:r>
            <a:r>
              <a:rPr sz="1650" spc="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is 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no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increase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conjugated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bilirubin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95" dirty="0">
                <a:solidFill>
                  <a:srgbClr val="262626"/>
                </a:solidFill>
                <a:latin typeface="Trebuchet MS"/>
                <a:cs typeface="Trebuchet MS"/>
              </a:rPr>
              <a:t>blood,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so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65" dirty="0">
                <a:solidFill>
                  <a:srgbClr val="262626"/>
                </a:solidFill>
                <a:latin typeface="Trebuchet MS"/>
                <a:cs typeface="Trebuchet MS"/>
              </a:rPr>
              <a:t>none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is </a:t>
            </a:r>
            <a:r>
              <a:rPr sz="1650" spc="-95" dirty="0">
                <a:solidFill>
                  <a:srgbClr val="262626"/>
                </a:solidFill>
                <a:latin typeface="Trebuchet MS"/>
                <a:cs typeface="Trebuchet MS"/>
              </a:rPr>
              <a:t>found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urine.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65" dirty="0">
                <a:solidFill>
                  <a:srgbClr val="262626"/>
                </a:solidFill>
                <a:latin typeface="Trebuchet MS"/>
                <a:cs typeface="Trebuchet MS"/>
              </a:rPr>
              <a:t>However,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262626"/>
                </a:solidFill>
                <a:latin typeface="Trebuchet MS"/>
                <a:cs typeface="Trebuchet MS"/>
              </a:rPr>
              <a:t>there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65" dirty="0">
                <a:solidFill>
                  <a:srgbClr val="262626"/>
                </a:solidFill>
                <a:latin typeface="Trebuchet MS"/>
                <a:cs typeface="Trebuchet MS"/>
              </a:rPr>
              <a:t>is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0" dirty="0">
                <a:solidFill>
                  <a:srgbClr val="262626"/>
                </a:solidFill>
                <a:latin typeface="Trebuchet MS"/>
                <a:cs typeface="Trebuchet MS"/>
              </a:rPr>
              <a:t>an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increase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the </a:t>
            </a:r>
            <a:r>
              <a:rPr sz="1650" spc="-95" dirty="0">
                <a:solidFill>
                  <a:srgbClr val="262626"/>
                </a:solidFill>
                <a:latin typeface="Trebuchet MS"/>
                <a:cs typeface="Trebuchet MS"/>
              </a:rPr>
              <a:t>amount</a:t>
            </a:r>
            <a:r>
              <a:rPr sz="16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0" dirty="0">
                <a:solidFill>
                  <a:srgbClr val="262626"/>
                </a:solidFill>
                <a:latin typeface="Trebuchet MS"/>
                <a:cs typeface="Trebuchet MS"/>
              </a:rPr>
              <a:t>urobilinogen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262626"/>
                </a:solidFill>
                <a:latin typeface="Trebuchet MS"/>
                <a:cs typeface="Trebuchet MS"/>
              </a:rPr>
              <a:t>produced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45" dirty="0">
                <a:solidFill>
                  <a:srgbClr val="262626"/>
                </a:solidFill>
                <a:latin typeface="Trebuchet MS"/>
                <a:cs typeface="Trebuchet MS"/>
              </a:rPr>
              <a:t>gut,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so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more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is 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resorbed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‘overflows’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262626"/>
                </a:solidFill>
                <a:latin typeface="Trebuchet MS"/>
                <a:cs typeface="Trebuchet MS"/>
              </a:rPr>
              <a:t>into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95" dirty="0">
                <a:solidFill>
                  <a:srgbClr val="262626"/>
                </a:solidFill>
                <a:latin typeface="Trebuchet MS"/>
                <a:cs typeface="Trebuchet MS"/>
              </a:rPr>
              <a:t>systemic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circulation, </a:t>
            </a:r>
            <a:r>
              <a:rPr sz="1650" spc="-70" dirty="0">
                <a:solidFill>
                  <a:srgbClr val="262626"/>
                </a:solidFill>
                <a:latin typeface="Trebuchet MS"/>
                <a:cs typeface="Trebuchet MS"/>
              </a:rPr>
              <a:t>where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it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262626"/>
                </a:solidFill>
                <a:latin typeface="Trebuchet MS"/>
                <a:cs typeface="Trebuchet MS"/>
              </a:rPr>
              <a:t>is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262626"/>
                </a:solidFill>
                <a:latin typeface="Trebuchet MS"/>
                <a:cs typeface="Trebuchet MS"/>
              </a:rPr>
              <a:t>excreted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by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kidney.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50" spc="-55" dirty="0">
                <a:solidFill>
                  <a:srgbClr val="262626"/>
                </a:solidFill>
                <a:latin typeface="Trebuchet MS"/>
                <a:cs typeface="Trebuchet MS"/>
              </a:rPr>
              <a:t>some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types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Prehepatic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5" dirty="0">
                <a:solidFill>
                  <a:srgbClr val="262626"/>
                </a:solidFill>
                <a:latin typeface="Trebuchet MS"/>
                <a:cs typeface="Trebuchet MS"/>
              </a:rPr>
              <a:t>jaundice</a:t>
            </a:r>
            <a:r>
              <a:rPr sz="16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0" dirty="0">
                <a:solidFill>
                  <a:srgbClr val="262626"/>
                </a:solidFill>
                <a:latin typeface="Trebuchet MS"/>
                <a:cs typeface="Trebuchet MS"/>
              </a:rPr>
              <a:t>can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4" dirty="0">
                <a:solidFill>
                  <a:srgbClr val="262626"/>
                </a:solidFill>
                <a:latin typeface="Trebuchet MS"/>
                <a:cs typeface="Trebuchet MS"/>
              </a:rPr>
              <a:t>be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corrected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surgically</a:t>
            </a:r>
            <a:r>
              <a:rPr sz="16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16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262626"/>
                </a:solidFill>
                <a:latin typeface="Trebuchet MS"/>
                <a:cs typeface="Trebuchet MS"/>
              </a:rPr>
              <a:t>Hereditary</a:t>
            </a:r>
            <a:r>
              <a:rPr sz="16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spherocytosis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1529" y="1631316"/>
            <a:ext cx="3311728" cy="38045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996" y="132614"/>
            <a:ext cx="8512175" cy="870585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31140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1820"/>
              </a:spcBef>
            </a:pPr>
            <a:r>
              <a:rPr sz="2300" b="1" spc="375" dirty="0">
                <a:solidFill>
                  <a:srgbClr val="262626"/>
                </a:solidFill>
                <a:latin typeface="Trebuchet MS"/>
                <a:cs typeface="Trebuchet MS"/>
              </a:rPr>
              <a:t>HEPATIC</a:t>
            </a:r>
            <a:r>
              <a:rPr sz="2300" b="1" spc="30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300" b="1" spc="330" dirty="0">
                <a:solidFill>
                  <a:srgbClr val="262626"/>
                </a:solidFill>
                <a:latin typeface="Trebuchet MS"/>
                <a:cs typeface="Trebuchet MS"/>
              </a:rPr>
              <a:t>JAUNDICE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2233" y="1268299"/>
            <a:ext cx="5020945" cy="42748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950" b="1" dirty="0">
                <a:solidFill>
                  <a:srgbClr val="C00000"/>
                </a:solidFill>
                <a:latin typeface="Corbel"/>
                <a:cs typeface="Corbel"/>
              </a:rPr>
              <a:t>Caused</a:t>
            </a:r>
            <a:r>
              <a:rPr sz="1950" b="1" spc="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950" b="1" dirty="0">
                <a:solidFill>
                  <a:srgbClr val="C00000"/>
                </a:solidFill>
                <a:latin typeface="Corbel"/>
                <a:cs typeface="Corbel"/>
              </a:rPr>
              <a:t>by</a:t>
            </a:r>
            <a:r>
              <a:rPr sz="1950" b="1" spc="5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950" b="1" dirty="0">
                <a:solidFill>
                  <a:srgbClr val="C00000"/>
                </a:solidFill>
                <a:latin typeface="Corbel"/>
                <a:cs typeface="Corbel"/>
              </a:rPr>
              <a:t>the</a:t>
            </a:r>
            <a:r>
              <a:rPr sz="1950" b="1" spc="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950" b="1" spc="-10" dirty="0">
                <a:solidFill>
                  <a:srgbClr val="C00000"/>
                </a:solidFill>
                <a:latin typeface="Corbel"/>
                <a:cs typeface="Corbel"/>
              </a:rPr>
              <a:t>following</a:t>
            </a:r>
            <a:r>
              <a:rPr sz="1950" spc="-10" dirty="0">
                <a:latin typeface="Corbel"/>
                <a:cs typeface="Corbel"/>
              </a:rPr>
              <a:t>:</a:t>
            </a:r>
            <a:endParaRPr sz="1950">
              <a:latin typeface="Corbel"/>
              <a:cs typeface="Corbel"/>
            </a:endParaRPr>
          </a:p>
          <a:p>
            <a:pPr marL="12700" marR="428625" indent="-7620">
              <a:lnSpc>
                <a:spcPct val="101600"/>
              </a:lnSpc>
              <a:spcBef>
                <a:spcPts val="815"/>
              </a:spcBef>
              <a:buClr>
                <a:srgbClr val="000000"/>
              </a:buClr>
              <a:buSzPct val="94871"/>
              <a:buFont typeface="Corbel"/>
              <a:buChar char="•"/>
              <a:tabLst>
                <a:tab pos="122555" algn="l"/>
              </a:tabLst>
            </a:pPr>
            <a:r>
              <a:rPr sz="1950" b="1" dirty="0">
                <a:solidFill>
                  <a:srgbClr val="C00000"/>
                </a:solidFill>
                <a:latin typeface="Corbel"/>
                <a:cs typeface="Corbel"/>
              </a:rPr>
              <a:t>	hepatitis</a:t>
            </a:r>
            <a:r>
              <a:rPr sz="1950" dirty="0">
                <a:latin typeface="Corbel"/>
                <a:cs typeface="Corbel"/>
              </a:rPr>
              <a:t>: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viral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(hepatitis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viruses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A,</a:t>
            </a:r>
            <a:r>
              <a:rPr sz="1950" spc="2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B,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C,</a:t>
            </a:r>
            <a:r>
              <a:rPr sz="1950" spc="30" dirty="0">
                <a:latin typeface="Corbel"/>
                <a:cs typeface="Corbel"/>
              </a:rPr>
              <a:t> </a:t>
            </a:r>
            <a:r>
              <a:rPr sz="1950" spc="-25" dirty="0">
                <a:latin typeface="Corbel"/>
                <a:cs typeface="Corbel"/>
              </a:rPr>
              <a:t>E), </a:t>
            </a:r>
            <a:r>
              <a:rPr sz="1950" dirty="0">
                <a:latin typeface="Corbel"/>
                <a:cs typeface="Corbel"/>
              </a:rPr>
              <a:t>leptospirosis,</a:t>
            </a:r>
            <a:r>
              <a:rPr sz="1950" spc="10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glandular</a:t>
            </a:r>
            <a:r>
              <a:rPr sz="1950" spc="3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fever</a:t>
            </a:r>
            <a:r>
              <a:rPr sz="1950" spc="25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(infectious mononucleosis);</a:t>
            </a:r>
            <a:endParaRPr sz="1950">
              <a:latin typeface="Corbel"/>
              <a:cs typeface="Corbel"/>
            </a:endParaRPr>
          </a:p>
          <a:p>
            <a:pPr marL="122555" indent="-117475">
              <a:lnSpc>
                <a:spcPct val="100000"/>
              </a:lnSpc>
              <a:spcBef>
                <a:spcPts val="869"/>
              </a:spcBef>
              <a:buClr>
                <a:srgbClr val="000000"/>
              </a:buClr>
              <a:buSzPct val="94871"/>
              <a:buFont typeface="Corbel"/>
              <a:buChar char="•"/>
              <a:tabLst>
                <a:tab pos="122555" algn="l"/>
              </a:tabLst>
            </a:pPr>
            <a:r>
              <a:rPr sz="1950" b="1" spc="-10" dirty="0">
                <a:solidFill>
                  <a:srgbClr val="C00000"/>
                </a:solidFill>
                <a:latin typeface="Corbel"/>
                <a:cs typeface="Corbel"/>
              </a:rPr>
              <a:t>cirrhosis</a:t>
            </a:r>
            <a:r>
              <a:rPr sz="1950" spc="-10" dirty="0">
                <a:latin typeface="Corbel"/>
                <a:cs typeface="Corbel"/>
              </a:rPr>
              <a:t>;</a:t>
            </a:r>
            <a:endParaRPr sz="1950">
              <a:latin typeface="Corbel"/>
              <a:cs typeface="Corbel"/>
            </a:endParaRPr>
          </a:p>
          <a:p>
            <a:pPr marL="12700" marR="5080" indent="-7620">
              <a:lnSpc>
                <a:spcPct val="101600"/>
              </a:lnSpc>
              <a:spcBef>
                <a:spcPts val="830"/>
              </a:spcBef>
              <a:buClr>
                <a:srgbClr val="000000"/>
              </a:buClr>
              <a:buSzPct val="94871"/>
              <a:buFont typeface="Corbel"/>
              <a:buChar char="•"/>
              <a:tabLst>
                <a:tab pos="122555" algn="l"/>
              </a:tabLst>
            </a:pPr>
            <a:r>
              <a:rPr sz="1950" b="1" dirty="0">
                <a:solidFill>
                  <a:srgbClr val="C00000"/>
                </a:solidFill>
                <a:latin typeface="Corbel"/>
                <a:cs typeface="Corbel"/>
              </a:rPr>
              <a:t>	liver</a:t>
            </a:r>
            <a:r>
              <a:rPr sz="1950" b="1" spc="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950" b="1" dirty="0">
                <a:solidFill>
                  <a:srgbClr val="C00000"/>
                </a:solidFill>
                <a:latin typeface="Corbel"/>
                <a:cs typeface="Corbel"/>
              </a:rPr>
              <a:t>poisons</a:t>
            </a:r>
            <a:r>
              <a:rPr sz="1950" dirty="0">
                <a:latin typeface="Corbel"/>
                <a:cs typeface="Corbel"/>
              </a:rPr>
              <a:t>,</a:t>
            </a:r>
            <a:r>
              <a:rPr sz="1950" spc="6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for</a:t>
            </a:r>
            <a:r>
              <a:rPr sz="1950" spc="2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example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paracetamol </a:t>
            </a:r>
            <a:r>
              <a:rPr sz="1950" dirty="0">
                <a:latin typeface="Corbel"/>
                <a:cs typeface="Corbel"/>
              </a:rPr>
              <a:t>overdose,</a:t>
            </a:r>
            <a:r>
              <a:rPr sz="1950" spc="9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chlorinated</a:t>
            </a:r>
            <a:r>
              <a:rPr sz="1950" spc="6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hydrocarbons</a:t>
            </a:r>
            <a:r>
              <a:rPr sz="1950" spc="2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such</a:t>
            </a:r>
            <a:r>
              <a:rPr sz="1950" spc="80" dirty="0">
                <a:latin typeface="Corbel"/>
                <a:cs typeface="Corbel"/>
              </a:rPr>
              <a:t> </a:t>
            </a:r>
            <a:r>
              <a:rPr sz="1950" spc="-25" dirty="0">
                <a:latin typeface="Corbel"/>
                <a:cs typeface="Corbel"/>
              </a:rPr>
              <a:t>as </a:t>
            </a:r>
            <a:r>
              <a:rPr sz="1950" dirty="0">
                <a:latin typeface="Corbel"/>
                <a:cs typeface="Corbel"/>
              </a:rPr>
              <a:t>carbon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tetrachloride,</a:t>
            </a:r>
            <a:r>
              <a:rPr sz="1950" spc="7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chloroform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and</a:t>
            </a:r>
            <a:r>
              <a:rPr sz="1950" spc="60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halothane; phosphorus;</a:t>
            </a:r>
            <a:endParaRPr sz="1950">
              <a:latin typeface="Corbel"/>
              <a:cs typeface="Corbel"/>
            </a:endParaRPr>
          </a:p>
          <a:p>
            <a:pPr marL="122555" indent="-117475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94871"/>
              <a:buFont typeface="Corbel"/>
              <a:buChar char="•"/>
              <a:tabLst>
                <a:tab pos="122555" algn="l"/>
              </a:tabLst>
            </a:pPr>
            <a:r>
              <a:rPr sz="1950" b="1" dirty="0">
                <a:solidFill>
                  <a:srgbClr val="C00000"/>
                </a:solidFill>
                <a:latin typeface="Corbel"/>
                <a:cs typeface="Corbel"/>
              </a:rPr>
              <a:t>liver</a:t>
            </a:r>
            <a:r>
              <a:rPr sz="1950" b="1" spc="2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950" b="1" dirty="0">
                <a:solidFill>
                  <a:srgbClr val="C00000"/>
                </a:solidFill>
                <a:latin typeface="Corbel"/>
                <a:cs typeface="Corbel"/>
              </a:rPr>
              <a:t>tumours</a:t>
            </a:r>
            <a:r>
              <a:rPr sz="1950" dirty="0">
                <a:latin typeface="Corbel"/>
                <a:cs typeface="Corbel"/>
              </a:rPr>
              <a:t>,</a:t>
            </a:r>
            <a:r>
              <a:rPr sz="1950" spc="2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where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most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of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the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parenchyma</a:t>
            </a:r>
            <a:endParaRPr sz="19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latin typeface="Corbel"/>
                <a:cs typeface="Corbel"/>
              </a:rPr>
              <a:t>is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replaced</a:t>
            </a:r>
            <a:r>
              <a:rPr sz="1950" spc="3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by</a:t>
            </a:r>
            <a:r>
              <a:rPr sz="1950" spc="20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deposits;</a:t>
            </a:r>
            <a:endParaRPr sz="1950">
              <a:latin typeface="Corbel"/>
              <a:cs typeface="Corbel"/>
            </a:endParaRPr>
          </a:p>
          <a:p>
            <a:pPr marL="122555" indent="-117475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SzPct val="94871"/>
              <a:buFont typeface="Corbel"/>
              <a:buChar char="•"/>
              <a:tabLst>
                <a:tab pos="122555" algn="l"/>
              </a:tabLst>
            </a:pPr>
            <a:r>
              <a:rPr sz="1950" b="1" spc="-10" dirty="0">
                <a:solidFill>
                  <a:srgbClr val="C00000"/>
                </a:solidFill>
                <a:latin typeface="Corbel"/>
                <a:cs typeface="Corbel"/>
              </a:rPr>
              <a:t>sepsis</a:t>
            </a:r>
            <a:endParaRPr sz="195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982" y="1371410"/>
            <a:ext cx="3288665" cy="244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1950" b="1" dirty="0">
                <a:latin typeface="Corbel"/>
                <a:cs typeface="Corbel"/>
              </a:rPr>
              <a:t>In</a:t>
            </a:r>
            <a:r>
              <a:rPr sz="1950" b="1" spc="3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the</a:t>
            </a:r>
            <a:r>
              <a:rPr sz="1950" b="1" spc="4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presence</a:t>
            </a:r>
            <a:r>
              <a:rPr sz="1950" b="1" spc="55" dirty="0">
                <a:latin typeface="Corbel"/>
                <a:cs typeface="Corbel"/>
              </a:rPr>
              <a:t> </a:t>
            </a:r>
            <a:r>
              <a:rPr sz="1950" b="1" spc="-25" dirty="0">
                <a:latin typeface="Corbel"/>
                <a:cs typeface="Corbel"/>
              </a:rPr>
              <a:t>of </a:t>
            </a:r>
            <a:r>
              <a:rPr sz="1950" b="1" dirty="0">
                <a:latin typeface="Corbel"/>
                <a:cs typeface="Corbel"/>
              </a:rPr>
              <a:t>hepatocellular</a:t>
            </a:r>
            <a:r>
              <a:rPr sz="1950" b="1" spc="120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damage,</a:t>
            </a:r>
            <a:r>
              <a:rPr sz="1950" b="1" spc="125" dirty="0">
                <a:latin typeface="Corbel"/>
                <a:cs typeface="Corbel"/>
              </a:rPr>
              <a:t> </a:t>
            </a:r>
            <a:r>
              <a:rPr sz="1950" b="1" spc="-25" dirty="0">
                <a:latin typeface="Corbel"/>
                <a:cs typeface="Corbel"/>
              </a:rPr>
              <a:t>the </a:t>
            </a:r>
            <a:r>
              <a:rPr sz="1950" b="1" dirty="0">
                <a:latin typeface="Corbel"/>
                <a:cs typeface="Corbel"/>
              </a:rPr>
              <a:t>liver</a:t>
            </a:r>
            <a:r>
              <a:rPr sz="1950" b="1" spc="3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is</a:t>
            </a:r>
            <a:r>
              <a:rPr sz="1950" b="1" spc="40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unable</a:t>
            </a:r>
            <a:r>
              <a:rPr sz="1950" b="1" spc="3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to</a:t>
            </a:r>
            <a:r>
              <a:rPr sz="1950" b="1" spc="30" dirty="0">
                <a:latin typeface="Corbel"/>
                <a:cs typeface="Corbel"/>
              </a:rPr>
              <a:t> </a:t>
            </a:r>
            <a:r>
              <a:rPr sz="1950" b="1" spc="-10" dirty="0">
                <a:latin typeface="Corbel"/>
                <a:cs typeface="Corbel"/>
              </a:rPr>
              <a:t>conjugate </a:t>
            </a:r>
            <a:r>
              <a:rPr sz="1950" b="1" dirty="0">
                <a:latin typeface="Corbel"/>
                <a:cs typeface="Corbel"/>
              </a:rPr>
              <a:t>bilirubin</a:t>
            </a:r>
            <a:r>
              <a:rPr sz="1950" b="1" spc="50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efficiently,</a:t>
            </a:r>
            <a:r>
              <a:rPr sz="1950" b="1" spc="9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and</a:t>
            </a:r>
            <a:r>
              <a:rPr sz="1950" b="1" spc="6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less</a:t>
            </a:r>
            <a:r>
              <a:rPr sz="1950" b="1" spc="75" dirty="0">
                <a:latin typeface="Corbel"/>
                <a:cs typeface="Corbel"/>
              </a:rPr>
              <a:t> </a:t>
            </a:r>
            <a:r>
              <a:rPr sz="1950" b="1" spc="-25" dirty="0">
                <a:latin typeface="Corbel"/>
                <a:cs typeface="Corbel"/>
              </a:rPr>
              <a:t>is </a:t>
            </a:r>
            <a:r>
              <a:rPr sz="1950" b="1" dirty="0">
                <a:latin typeface="Corbel"/>
                <a:cs typeface="Corbel"/>
              </a:rPr>
              <a:t>excreted</a:t>
            </a:r>
            <a:r>
              <a:rPr sz="1950" b="1" spc="5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into</a:t>
            </a:r>
            <a:r>
              <a:rPr sz="1950" b="1" spc="70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the</a:t>
            </a:r>
            <a:r>
              <a:rPr sz="1950" b="1" spc="30" dirty="0">
                <a:latin typeface="Corbel"/>
                <a:cs typeface="Corbel"/>
              </a:rPr>
              <a:t> </a:t>
            </a:r>
            <a:r>
              <a:rPr sz="1950" b="1" spc="-10" dirty="0">
                <a:latin typeface="Corbel"/>
                <a:cs typeface="Corbel"/>
              </a:rPr>
              <a:t>canaliculi.</a:t>
            </a:r>
            <a:endParaRPr sz="19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b="1" dirty="0">
                <a:latin typeface="Corbel"/>
                <a:cs typeface="Corbel"/>
              </a:rPr>
              <a:t>Thus,</a:t>
            </a:r>
            <a:r>
              <a:rPr sz="1950" b="1" spc="7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both</a:t>
            </a:r>
            <a:r>
              <a:rPr sz="1950" b="1" spc="5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unconjugated</a:t>
            </a:r>
            <a:r>
              <a:rPr sz="1950" b="1" spc="120" dirty="0">
                <a:latin typeface="Corbel"/>
                <a:cs typeface="Corbel"/>
              </a:rPr>
              <a:t> </a:t>
            </a:r>
            <a:r>
              <a:rPr sz="1950" b="1" spc="-25" dirty="0">
                <a:latin typeface="Corbel"/>
                <a:cs typeface="Corbel"/>
              </a:rPr>
              <a:t>and</a:t>
            </a:r>
            <a:endParaRPr sz="1950">
              <a:latin typeface="Corbel"/>
              <a:cs typeface="Corbel"/>
            </a:endParaRPr>
          </a:p>
          <a:p>
            <a:pPr marL="12700" marR="585470">
              <a:lnSpc>
                <a:spcPct val="101499"/>
              </a:lnSpc>
            </a:pPr>
            <a:r>
              <a:rPr sz="1950" b="1" dirty="0">
                <a:latin typeface="Corbel"/>
                <a:cs typeface="Corbel"/>
              </a:rPr>
              <a:t>conjugated</a:t>
            </a:r>
            <a:r>
              <a:rPr sz="1950" b="1" spc="90" dirty="0">
                <a:latin typeface="Corbel"/>
                <a:cs typeface="Corbel"/>
              </a:rPr>
              <a:t> </a:t>
            </a:r>
            <a:r>
              <a:rPr sz="1950" b="1" spc="-10" dirty="0">
                <a:latin typeface="Corbel"/>
                <a:cs typeface="Corbel"/>
              </a:rPr>
              <a:t>bilirubin </a:t>
            </a:r>
            <a:r>
              <a:rPr sz="1950" b="1" dirty="0">
                <a:latin typeface="Corbel"/>
                <a:cs typeface="Corbel"/>
              </a:rPr>
              <a:t>accumulate</a:t>
            </a:r>
            <a:r>
              <a:rPr sz="1950" b="1" spc="80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in</a:t>
            </a:r>
            <a:r>
              <a:rPr sz="1950" b="1" spc="75" dirty="0">
                <a:latin typeface="Corbel"/>
                <a:cs typeface="Corbel"/>
              </a:rPr>
              <a:t> </a:t>
            </a:r>
            <a:r>
              <a:rPr sz="1950" b="1" dirty="0">
                <a:latin typeface="Corbel"/>
                <a:cs typeface="Corbel"/>
              </a:rPr>
              <a:t>the</a:t>
            </a:r>
            <a:r>
              <a:rPr sz="1950" b="1" spc="60" dirty="0">
                <a:latin typeface="Corbel"/>
                <a:cs typeface="Corbel"/>
              </a:rPr>
              <a:t> </a:t>
            </a:r>
            <a:r>
              <a:rPr sz="1950" b="1" spc="-10" dirty="0">
                <a:latin typeface="Corbel"/>
                <a:cs typeface="Corbel"/>
              </a:rPr>
              <a:t>blood.</a:t>
            </a:r>
            <a:endParaRPr sz="19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68" y="401677"/>
            <a:ext cx="8944610" cy="1038860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315595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2485"/>
              </a:spcBef>
            </a:pPr>
            <a:r>
              <a:rPr sz="2300" b="1" spc="340" dirty="0">
                <a:solidFill>
                  <a:srgbClr val="FF4015"/>
                </a:solidFill>
                <a:latin typeface="Trebuchet MS"/>
                <a:cs typeface="Trebuchet MS"/>
              </a:rPr>
              <a:t>POST-</a:t>
            </a:r>
            <a:r>
              <a:rPr sz="2300" b="1" spc="375" dirty="0">
                <a:solidFill>
                  <a:srgbClr val="FF4015"/>
                </a:solidFill>
                <a:latin typeface="Trebuchet MS"/>
                <a:cs typeface="Trebuchet MS"/>
              </a:rPr>
              <a:t>HEPATIC</a:t>
            </a:r>
            <a:r>
              <a:rPr sz="2300" b="1" spc="355" dirty="0">
                <a:solidFill>
                  <a:srgbClr val="FF4015"/>
                </a:solidFill>
                <a:latin typeface="Trebuchet MS"/>
                <a:cs typeface="Trebuchet MS"/>
              </a:rPr>
              <a:t> </a:t>
            </a:r>
            <a:r>
              <a:rPr sz="2300" b="1" spc="330" dirty="0">
                <a:solidFill>
                  <a:srgbClr val="FF4015"/>
                </a:solidFill>
                <a:latin typeface="Trebuchet MS"/>
                <a:cs typeface="Trebuchet MS"/>
              </a:rPr>
              <a:t>JAUNDICE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812" y="1756667"/>
            <a:ext cx="8743950" cy="144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Obstruction</a:t>
            </a:r>
            <a:r>
              <a:rPr sz="1650" b="1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650" b="1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b="1" spc="-7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intrahepatic</a:t>
            </a:r>
            <a:r>
              <a:rPr sz="1650" b="1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or</a:t>
            </a:r>
            <a:r>
              <a:rPr sz="1650" b="1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extrahepatic</a:t>
            </a:r>
            <a:r>
              <a:rPr sz="1650" b="1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262626"/>
                </a:solidFill>
                <a:latin typeface="Trebuchet MS"/>
                <a:cs typeface="Trebuchet MS"/>
              </a:rPr>
              <a:t>bile</a:t>
            </a:r>
            <a:r>
              <a:rPr sz="1650" b="1" spc="-8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ducts</a:t>
            </a:r>
            <a:r>
              <a:rPr sz="1650" b="1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prevents</a:t>
            </a:r>
            <a:r>
              <a:rPr sz="1650" b="1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excretion</a:t>
            </a:r>
            <a:r>
              <a:rPr sz="1650" b="1" spc="-9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conjugated</a:t>
            </a:r>
            <a:r>
              <a:rPr sz="1650" b="1" spc="-10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bilirubin.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650">
              <a:latin typeface="Trebuchet MS"/>
              <a:cs typeface="Trebuchet MS"/>
            </a:endParaRPr>
          </a:p>
          <a:p>
            <a:pPr marL="389890">
              <a:lnSpc>
                <a:spcPct val="100000"/>
              </a:lnSpc>
            </a:pPr>
            <a:r>
              <a:rPr sz="1650" b="1" spc="55" dirty="0">
                <a:solidFill>
                  <a:srgbClr val="262626"/>
                </a:solidFill>
                <a:latin typeface="Trebuchet MS"/>
                <a:cs typeface="Trebuchet MS"/>
              </a:rPr>
              <a:t>Without</a:t>
            </a:r>
            <a:r>
              <a:rPr sz="1650" b="1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pigment,the</a:t>
            </a:r>
            <a:r>
              <a:rPr sz="1650" b="1" spc="-7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stools</a:t>
            </a:r>
            <a:r>
              <a:rPr sz="1650" b="1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become</a:t>
            </a:r>
            <a:r>
              <a:rPr sz="1650" b="1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262626"/>
                </a:solidFill>
                <a:latin typeface="Trebuchet MS"/>
                <a:cs typeface="Trebuchet MS"/>
              </a:rPr>
              <a:t>pale,and</a:t>
            </a:r>
            <a:r>
              <a:rPr sz="1650" b="1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b="1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262626"/>
                </a:solidFill>
                <a:latin typeface="Trebuchet MS"/>
                <a:cs typeface="Trebuchet MS"/>
              </a:rPr>
              <a:t>conjugated</a:t>
            </a:r>
            <a:r>
              <a:rPr sz="1650" b="1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262626"/>
                </a:solidFill>
                <a:latin typeface="Trebuchet MS"/>
                <a:cs typeface="Trebuchet MS"/>
              </a:rPr>
              <a:t>bilirubin</a:t>
            </a:r>
            <a:r>
              <a:rPr sz="1650" b="1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262626"/>
                </a:solidFill>
                <a:latin typeface="Trebuchet MS"/>
                <a:cs typeface="Trebuchet MS"/>
              </a:rPr>
              <a:t>builds</a:t>
            </a:r>
            <a:r>
              <a:rPr sz="1650" b="1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up</a:t>
            </a:r>
            <a:r>
              <a:rPr sz="1650" b="1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b="1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blood</a:t>
            </a:r>
            <a:r>
              <a:rPr sz="1650" b="1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650" b="1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is</a:t>
            </a:r>
            <a:r>
              <a:rPr sz="1650" b="1" spc="-8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excreted</a:t>
            </a:r>
            <a:r>
              <a:rPr sz="1650" b="1" spc="-7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b="1" spc="-10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b="1" spc="-7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262626"/>
                </a:solidFill>
                <a:latin typeface="Trebuchet MS"/>
                <a:cs typeface="Trebuchet MS"/>
              </a:rPr>
              <a:t>urine,</a:t>
            </a:r>
            <a:r>
              <a:rPr sz="1650" b="1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turning</a:t>
            </a:r>
            <a:r>
              <a:rPr sz="1650" b="1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it</a:t>
            </a:r>
            <a:r>
              <a:rPr sz="1650" b="1" spc="-9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62626"/>
                </a:solidFill>
                <a:latin typeface="Trebuchet MS"/>
                <a:cs typeface="Trebuchet MS"/>
              </a:rPr>
              <a:t>dark</a:t>
            </a:r>
            <a:r>
              <a:rPr sz="1650" b="1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62626"/>
                </a:solidFill>
                <a:latin typeface="Trebuchet MS"/>
                <a:cs typeface="Trebuchet MS"/>
              </a:rPr>
              <a:t>urine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68" y="401677"/>
            <a:ext cx="8944610" cy="1038860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315595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2485"/>
              </a:spcBef>
            </a:pPr>
            <a:r>
              <a:rPr sz="2300" spc="185" dirty="0">
                <a:solidFill>
                  <a:srgbClr val="262626"/>
                </a:solidFill>
                <a:latin typeface="Trebuchet MS"/>
                <a:cs typeface="Trebuchet MS"/>
              </a:rPr>
              <a:t>POST-</a:t>
            </a:r>
            <a:r>
              <a:rPr sz="2300" spc="195" dirty="0">
                <a:solidFill>
                  <a:srgbClr val="262626"/>
                </a:solidFill>
                <a:latin typeface="Trebuchet MS"/>
                <a:cs typeface="Trebuchet MS"/>
              </a:rPr>
              <a:t>HEPATIC</a:t>
            </a:r>
            <a:r>
              <a:rPr sz="2300" spc="2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300" spc="195" dirty="0">
                <a:solidFill>
                  <a:srgbClr val="262626"/>
                </a:solidFill>
                <a:latin typeface="Trebuchet MS"/>
                <a:cs typeface="Trebuchet MS"/>
              </a:rPr>
              <a:t>JAUNDICE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055" y="1552503"/>
            <a:ext cx="13169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35"/>
              </a:spcBef>
              <a:buClr>
                <a:srgbClr val="9BAFB5"/>
              </a:buClr>
              <a:buFont typeface="Microsoft Sans Serif"/>
              <a:buChar char="•"/>
              <a:tabLst>
                <a:tab pos="201295" algn="l"/>
              </a:tabLst>
            </a:pPr>
            <a:r>
              <a:rPr sz="1450" b="1" spc="10" dirty="0">
                <a:latin typeface="Trebuchet MS"/>
                <a:cs typeface="Trebuchet MS"/>
              </a:rPr>
              <a:t>Extramural</a:t>
            </a:r>
            <a:r>
              <a:rPr sz="1450" b="1" spc="235" dirty="0">
                <a:latin typeface="Trebuchet MS"/>
                <a:cs typeface="Trebuchet MS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245" y="1782547"/>
            <a:ext cx="2921000" cy="1452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770"/>
              </a:spcBef>
              <a:buClr>
                <a:srgbClr val="9BAFB5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spc="-10" dirty="0">
                <a:solidFill>
                  <a:srgbClr val="262626"/>
                </a:solidFill>
                <a:latin typeface="Trebuchet MS"/>
                <a:cs typeface="Trebuchet MS"/>
              </a:rPr>
              <a:t>pancreatitis</a:t>
            </a:r>
            <a:endParaRPr sz="1300">
              <a:latin typeface="Trebuchet MS"/>
              <a:cs typeface="Trebuchet MS"/>
            </a:endParaRPr>
          </a:p>
          <a:p>
            <a:pPr marL="248920" indent="-236220">
              <a:lnSpc>
                <a:spcPct val="100000"/>
              </a:lnSpc>
              <a:spcBef>
                <a:spcPts val="680"/>
              </a:spcBef>
              <a:buClr>
                <a:srgbClr val="9BAFB5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spc="-35" dirty="0">
                <a:solidFill>
                  <a:srgbClr val="262626"/>
                </a:solidFill>
                <a:latin typeface="Trebuchet MS"/>
                <a:cs typeface="Trebuchet MS"/>
              </a:rPr>
              <a:t>Carcinoma</a:t>
            </a:r>
            <a:r>
              <a:rPr sz="130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30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00" spc="-70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30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00" spc="-85" dirty="0">
                <a:solidFill>
                  <a:srgbClr val="262626"/>
                </a:solidFill>
                <a:latin typeface="Trebuchet MS"/>
                <a:cs typeface="Trebuchet MS"/>
              </a:rPr>
              <a:t>head</a:t>
            </a:r>
            <a:r>
              <a:rPr sz="130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30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00" spc="-70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30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62626"/>
                </a:solidFill>
                <a:latin typeface="Trebuchet MS"/>
                <a:cs typeface="Trebuchet MS"/>
              </a:rPr>
              <a:t>pancreas</a:t>
            </a:r>
            <a:endParaRPr sz="1300">
              <a:latin typeface="Trebuchet MS"/>
              <a:cs typeface="Trebuchet MS"/>
            </a:endParaRPr>
          </a:p>
          <a:p>
            <a:pPr marL="248920" indent="-236220">
              <a:lnSpc>
                <a:spcPct val="100000"/>
              </a:lnSpc>
              <a:spcBef>
                <a:spcPts val="700"/>
              </a:spcBef>
              <a:buClr>
                <a:srgbClr val="9BAFB5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spc="-70" dirty="0">
                <a:solidFill>
                  <a:srgbClr val="262626"/>
                </a:solidFill>
                <a:latin typeface="Trebuchet MS"/>
                <a:cs typeface="Trebuchet MS"/>
              </a:rPr>
              <a:t>Periampullary</a:t>
            </a:r>
            <a:r>
              <a:rPr sz="1300" spc="-10" dirty="0">
                <a:solidFill>
                  <a:srgbClr val="262626"/>
                </a:solidFill>
                <a:latin typeface="Trebuchet MS"/>
                <a:cs typeface="Trebuchet MS"/>
              </a:rPr>
              <a:t> tumors</a:t>
            </a:r>
            <a:endParaRPr sz="1300">
              <a:latin typeface="Trebuchet MS"/>
              <a:cs typeface="Trebuchet MS"/>
            </a:endParaRPr>
          </a:p>
          <a:p>
            <a:pPr marL="248920" indent="-236220">
              <a:lnSpc>
                <a:spcPct val="100000"/>
              </a:lnSpc>
              <a:spcBef>
                <a:spcPts val="695"/>
              </a:spcBef>
              <a:buClr>
                <a:srgbClr val="9BAFB5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spc="-65" dirty="0">
                <a:solidFill>
                  <a:srgbClr val="262626"/>
                </a:solidFill>
                <a:latin typeface="Trebuchet MS"/>
                <a:cs typeface="Trebuchet MS"/>
              </a:rPr>
              <a:t>hilar</a:t>
            </a:r>
            <a:r>
              <a:rPr sz="1300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62626"/>
                </a:solidFill>
                <a:latin typeface="Trebuchet MS"/>
                <a:cs typeface="Trebuchet MS"/>
              </a:rPr>
              <a:t>lymphadenopathy</a:t>
            </a:r>
            <a:endParaRPr sz="1300">
              <a:latin typeface="Trebuchet MS"/>
              <a:cs typeface="Trebuchet MS"/>
            </a:endParaRPr>
          </a:p>
          <a:p>
            <a:pPr marL="248920" indent="-236220">
              <a:lnSpc>
                <a:spcPct val="100000"/>
              </a:lnSpc>
              <a:spcBef>
                <a:spcPts val="680"/>
              </a:spcBef>
              <a:buClr>
                <a:srgbClr val="9BAFB5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spc="-30" dirty="0">
                <a:solidFill>
                  <a:srgbClr val="262626"/>
                </a:solidFill>
                <a:latin typeface="Trebuchet MS"/>
                <a:cs typeface="Trebuchet MS"/>
              </a:rPr>
              <a:t>Merizzi's</a:t>
            </a:r>
            <a:r>
              <a:rPr sz="130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62626"/>
                </a:solidFill>
                <a:latin typeface="Trebuchet MS"/>
                <a:cs typeface="Trebuchet MS"/>
              </a:rPr>
              <a:t>syndrome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774" y="3350966"/>
            <a:ext cx="107378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b="1" spc="-10" dirty="0">
                <a:latin typeface="Corbel"/>
                <a:cs typeface="Corbel"/>
              </a:rPr>
              <a:t>Intramural</a:t>
            </a:r>
            <a:r>
              <a:rPr sz="1300" spc="-10" dirty="0">
                <a:latin typeface="Corbel"/>
                <a:cs typeface="Corbel"/>
              </a:rPr>
              <a:t>: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5964" y="3556527"/>
            <a:ext cx="1681480" cy="174371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63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150" dirty="0">
                <a:latin typeface="Corbel"/>
                <a:cs typeface="Corbel"/>
              </a:rPr>
              <a:t>Choledochal</a:t>
            </a:r>
            <a:r>
              <a:rPr sz="1150" spc="20" dirty="0">
                <a:latin typeface="Corbel"/>
                <a:cs typeface="Corbel"/>
              </a:rPr>
              <a:t> </a:t>
            </a:r>
            <a:r>
              <a:rPr sz="1150" spc="-20" dirty="0">
                <a:latin typeface="Corbel"/>
                <a:cs typeface="Corbel"/>
              </a:rPr>
              <a:t>cyst</a:t>
            </a:r>
            <a:endParaRPr sz="11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540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150" dirty="0">
                <a:latin typeface="Corbel"/>
                <a:cs typeface="Corbel"/>
              </a:rPr>
              <a:t>Biliary </a:t>
            </a:r>
            <a:r>
              <a:rPr sz="1150" spc="-10" dirty="0">
                <a:latin typeface="Corbel"/>
                <a:cs typeface="Corbel"/>
              </a:rPr>
              <a:t>atresia</a:t>
            </a:r>
            <a:endParaRPr sz="11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56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150" dirty="0">
                <a:latin typeface="Corbel"/>
                <a:cs typeface="Corbel"/>
              </a:rPr>
              <a:t>iatrogenic</a:t>
            </a:r>
            <a:r>
              <a:rPr sz="1150" spc="-25" dirty="0">
                <a:latin typeface="Corbel"/>
                <a:cs typeface="Corbel"/>
              </a:rPr>
              <a:t> </a:t>
            </a:r>
            <a:r>
              <a:rPr sz="1150" spc="-10" dirty="0">
                <a:latin typeface="Corbel"/>
                <a:cs typeface="Corbel"/>
              </a:rPr>
              <a:t>strictures</a:t>
            </a:r>
            <a:endParaRPr sz="11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560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150" dirty="0">
                <a:latin typeface="Corbel"/>
                <a:cs typeface="Corbel"/>
              </a:rPr>
              <a:t>Inflammatory</a:t>
            </a:r>
            <a:r>
              <a:rPr sz="1150" spc="10" dirty="0">
                <a:latin typeface="Corbel"/>
                <a:cs typeface="Corbel"/>
              </a:rPr>
              <a:t> </a:t>
            </a:r>
            <a:r>
              <a:rPr sz="1150" spc="-10" dirty="0">
                <a:latin typeface="Corbel"/>
                <a:cs typeface="Corbel"/>
              </a:rPr>
              <a:t>strictures</a:t>
            </a:r>
            <a:endParaRPr sz="11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540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150" spc="-10" dirty="0">
                <a:latin typeface="Corbel"/>
                <a:cs typeface="Corbel"/>
              </a:rPr>
              <a:t>Trauma</a:t>
            </a:r>
            <a:endParaRPr sz="11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56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150" spc="-10" dirty="0">
                <a:latin typeface="Corbel"/>
                <a:cs typeface="Corbel"/>
              </a:rPr>
              <a:t>Idiopathic</a:t>
            </a:r>
            <a:endParaRPr sz="11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560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150" spc="-10" dirty="0">
                <a:latin typeface="Corbel"/>
                <a:cs typeface="Corbel"/>
              </a:rPr>
              <a:t>tumors</a:t>
            </a:r>
            <a:endParaRPr sz="115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7346" y="1570105"/>
            <a:ext cx="13157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3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450" b="1" spc="-10" dirty="0">
                <a:latin typeface="Corbel"/>
                <a:cs typeface="Corbel"/>
              </a:rPr>
              <a:t>Intraluminal</a:t>
            </a:r>
            <a:r>
              <a:rPr sz="1450" spc="-10" dirty="0">
                <a:latin typeface="Corbel"/>
                <a:cs typeface="Corbel"/>
              </a:rPr>
              <a:t>:</a:t>
            </a:r>
            <a:endParaRPr sz="145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4746" y="1798041"/>
            <a:ext cx="2021205" cy="125031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944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dirty="0">
                <a:latin typeface="Corbel"/>
                <a:cs typeface="Corbel"/>
              </a:rPr>
              <a:t>Common</a:t>
            </a:r>
            <a:r>
              <a:rPr sz="1300" spc="-10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bile</a:t>
            </a:r>
            <a:r>
              <a:rPr sz="1300" spc="45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duct</a:t>
            </a:r>
            <a:r>
              <a:rPr sz="1300" spc="40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stones</a:t>
            </a:r>
            <a:endParaRPr sz="130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dirty="0">
                <a:latin typeface="Corbel"/>
                <a:cs typeface="Corbel"/>
              </a:rPr>
              <a:t>Parasitic</a:t>
            </a:r>
            <a:r>
              <a:rPr sz="1300" spc="40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infections</a:t>
            </a:r>
            <a:endParaRPr sz="130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840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dirty="0">
                <a:latin typeface="Corbel"/>
                <a:cs typeface="Corbel"/>
              </a:rPr>
              <a:t>Hydatid</a:t>
            </a:r>
            <a:r>
              <a:rPr sz="1300" spc="30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cysts</a:t>
            </a:r>
            <a:endParaRPr sz="130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300" dirty="0">
                <a:latin typeface="Corbel"/>
                <a:cs typeface="Corbel"/>
              </a:rPr>
              <a:t>Biliary</a:t>
            </a:r>
            <a:r>
              <a:rPr sz="1300" spc="-15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tree</a:t>
            </a:r>
            <a:r>
              <a:rPr sz="1300" spc="50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tumors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4623B-DD63-9148-5736-E18E4823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62" y="281066"/>
            <a:ext cx="7962247" cy="926344"/>
          </a:xfrm>
        </p:spPr>
        <p:txBody>
          <a:bodyPr/>
          <a:lstStyle/>
          <a:p>
            <a:pPr algn="l"/>
            <a:r>
              <a:rPr lang="en-US" sz="2000" b="1" i="0" u="none" strike="noStrike" dirty="0" err="1">
                <a:solidFill>
                  <a:srgbClr val="1A1C1C"/>
                </a:solidFill>
                <a:effectLst/>
                <a:latin typeface="Lato-Bold"/>
              </a:rPr>
              <a:t>Intraluminal</a:t>
            </a:r>
            <a:r>
              <a:rPr lang="en-US" sz="2000" b="1" i="0" u="none" strike="noStrike" dirty="0">
                <a:solidFill>
                  <a:srgbClr val="1A1C1C"/>
                </a:solidFill>
                <a:effectLst/>
                <a:latin typeface="Lato-Bold"/>
              </a:rPr>
              <a:t>:</a:t>
            </a:r>
            <a:r>
              <a:rPr lang="en-US" sz="3600" b="1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Lato-Bold"/>
              </a:rPr>
              <a:t>Choledocholithiasis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/>
            </a:r>
            <a:b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108431-25E4-6011-01B1-4FAA38F84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181" y="1268001"/>
            <a:ext cx="9425273" cy="4447371"/>
          </a:xfrm>
        </p:spPr>
        <p:txBody>
          <a:bodyPr/>
          <a:lstStyle/>
          <a:p>
            <a:r>
              <a:rPr lang="en-US" b="1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Lato-Regular"/>
              </a:rPr>
              <a:t>Choledocholithiasis</a:t>
            </a:r>
            <a:endParaRPr lang="en-US" b="1" i="0" u="none" strike="noStrike" dirty="0">
              <a:solidFill>
                <a:schemeClr val="bg2">
                  <a:lumMod val="50000"/>
                </a:schemeClr>
              </a:solidFill>
              <a:effectLst/>
              <a:latin typeface="Lato-Regular"/>
            </a:endParaRPr>
          </a:p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         refers to the presence of gallstones in the common bile duct(CBD)</a:t>
            </a:r>
          </a:p>
          <a:p>
            <a:endParaRPr lang="en-US" dirty="0">
              <a:solidFill>
                <a:srgbClr val="1A1C1C"/>
              </a:solidFill>
              <a:latin typeface="Lato-Regular"/>
            </a:endParaRPr>
          </a:p>
          <a:p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Lato-Regular"/>
              </a:rPr>
              <a:t>Etiology</a:t>
            </a:r>
          </a:p>
          <a:p>
            <a:r>
              <a:rPr lang="en-US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Lato-Bold"/>
              </a:rPr>
              <a:t>Secondary </a:t>
            </a:r>
            <a:r>
              <a:rPr lang="en-US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Lato-Bold"/>
              </a:rPr>
              <a:t>choledocholithiasis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(most common): cholelithiasis → passage of gallstones into the common bile duct → common bile duct obstruction → spasm     of the biliary tracts</a:t>
            </a: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Risk factor: a history of cholelithiasis 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Primary </a:t>
            </a:r>
            <a:r>
              <a:rPr lang="en-US" b="1" i="0" u="none" strike="noStrike" dirty="0" err="1">
                <a:solidFill>
                  <a:srgbClr val="1A1C1C"/>
                </a:solidFill>
                <a:effectLst/>
                <a:latin typeface="Lato-Bold"/>
              </a:rPr>
              <a:t>choledocholithiasis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(less common): conditions predisposing to bile stasis → </a:t>
            </a:r>
            <a:r>
              <a:rPr lang="en-US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intraductal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stone formation</a:t>
            </a: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Risk factors: </a:t>
            </a:r>
          </a:p>
          <a:p>
            <a:pPr lvl="2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Cystic fibrosis</a:t>
            </a:r>
          </a:p>
          <a:p>
            <a:pPr lvl="2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Prolonged total parenteral nutrition</a:t>
            </a:r>
          </a:p>
          <a:p>
            <a:endParaRPr lang="en-US" dirty="0">
              <a:solidFill>
                <a:srgbClr val="1A1C1C"/>
              </a:solidFill>
              <a:latin typeface="Lato-Regular"/>
            </a:endParaRPr>
          </a:p>
          <a:p>
            <a:r>
              <a:rPr lang="en-US" dirty="0">
                <a:solidFill>
                  <a:srgbClr val="1A1C1C"/>
                </a:solidFill>
                <a:latin typeface="Lato-Regular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895BAE-1BD4-F654-11FD-971604E5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932" y="101285"/>
            <a:ext cx="3268468" cy="4197976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812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207814-9499-FA24-EBC2-5B9C25D11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19" y="333115"/>
            <a:ext cx="9217077" cy="2639184"/>
          </a:xfrm>
        </p:spPr>
        <p:txBody>
          <a:bodyPr/>
          <a:lstStyle/>
          <a:p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effectLst/>
                <a:latin typeface="Lato-Bold"/>
              </a:rPr>
              <a:t>Clinical features</a:t>
            </a:r>
            <a:r>
              <a:rPr lang="en-US" b="1" dirty="0">
                <a:effectLst/>
                <a:latin typeface="Lato-Bold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RUQ pain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More severe and prolonged (may last &gt; 6 hours) than in cholelithiasis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Postprandial</a:t>
            </a:r>
            <a:endParaRPr lang="en-US" b="0" i="0" u="none" strike="noStrike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May radiate to the epigastrium, right shoulder, and back (referred pain)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Nausea, vomiting, anorexia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Signs of </a:t>
            </a:r>
            <a:r>
              <a:rPr lang="en-US" b="1" i="0" u="none" strike="noStrike" dirty="0" err="1">
                <a:solidFill>
                  <a:srgbClr val="1A1C1C"/>
                </a:solidFill>
                <a:effectLst/>
                <a:latin typeface="Lato-Bold"/>
              </a:rPr>
              <a:t>extrahepatic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 </a:t>
            </a:r>
            <a:r>
              <a:rPr lang="en-US" b="1" i="0" u="none" strike="noStrike" dirty="0" err="1">
                <a:solidFill>
                  <a:srgbClr val="1A1C1C"/>
                </a:solidFill>
                <a:effectLst/>
                <a:latin typeface="Lato-Bold"/>
              </a:rPr>
              <a:t>cholestasis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(e.g., jaundice, pale stool, dark urine, pruritus) may be present 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2425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634DBA-4F51-2DA7-D9DA-9637FE785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820" y="88483"/>
            <a:ext cx="9392361" cy="7440498"/>
          </a:xfrm>
        </p:spPr>
        <p:txBody>
          <a:bodyPr/>
          <a:lstStyle/>
          <a:p>
            <a:r>
              <a:rPr lang="en-US" b="1" dirty="0"/>
              <a:t>1.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Diagnostic Approach / Workup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A. Initial evaluation</a:t>
            </a:r>
          </a:p>
          <a:p>
            <a:r>
              <a:rPr lang="en-US" dirty="0"/>
              <a:t>ABCDE survey / stabilization </a:t>
            </a:r>
          </a:p>
          <a:p>
            <a:r>
              <a:rPr lang="en-US" dirty="0"/>
              <a:t>History &amp; Physical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Laboratory studies</a:t>
            </a:r>
          </a:p>
          <a:p>
            <a:r>
              <a:rPr lang="en-US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Lato-Bold"/>
              </a:rPr>
              <a:t>LFTs</a:t>
            </a:r>
            <a:endParaRPr lang="en-US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Lato" panose="020F0502020204030203" pitchFamily="34" charset="0"/>
            </a:endParaRP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Characteristic findings: evidence of </a:t>
            </a:r>
            <a:r>
              <a:rPr lang="en-US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cholestasis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, i.e., 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↑ ALP, ↑ GGT, ↑ total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 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↑ direct bilirubin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 </a:t>
            </a:r>
          </a:p>
          <a:p>
            <a:r>
              <a:rPr lang="en-US" sz="1800" b="1" i="0" u="none" strike="noStrike" dirty="0">
                <a:solidFill>
                  <a:srgbClr val="1A1C1C"/>
                </a:solidFill>
                <a:effectLst/>
                <a:latin typeface="Lato-Bold"/>
              </a:rPr>
              <a:t>Tests to rule out related biliary </a:t>
            </a:r>
            <a:r>
              <a:rPr lang="en-US" sz="1800" b="1" i="0" u="none" strike="noStrike" dirty="0" err="1">
                <a:solidFill>
                  <a:srgbClr val="1A1C1C"/>
                </a:solidFill>
                <a:effectLst/>
                <a:latin typeface="Lato-Bold"/>
              </a:rPr>
              <a:t>comorbidities</a:t>
            </a:r>
            <a:r>
              <a:rPr lang="en-US" sz="18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7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CBC: Leukocytosis is seen in cholecystitis </a:t>
            </a:r>
            <a:r>
              <a:rPr lang="en-US" sz="1700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orcholangitis</a:t>
            </a:r>
            <a:r>
              <a:rPr lang="en-US" sz="17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. </a:t>
            </a: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Amylase, lipase: elevated in biliary pancreatitis </a:t>
            </a:r>
          </a:p>
          <a:p>
            <a:r>
              <a:rPr lang="en-US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Lato-Bold"/>
              </a:rPr>
              <a:t>Transabdominal</a:t>
            </a:r>
            <a:r>
              <a:rPr lang="en-US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Lato-Bold"/>
              </a:rPr>
              <a:t> RUQ ultrasound 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Indications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 </a:t>
            </a:r>
            <a:r>
              <a:rPr lang="en-US" sz="17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preferred first-line imaging modality</a:t>
            </a:r>
          </a:p>
          <a:p>
            <a:r>
              <a:rPr lang="en-US" sz="17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in patients presenting with RUQ pain and/or jaundice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r>
              <a:rPr lang="en-US" sz="1600" b="1" i="0" u="none" strike="noStrike" dirty="0">
                <a:solidFill>
                  <a:srgbClr val="1A1C1C"/>
                </a:solidFill>
                <a:effectLst/>
                <a:latin typeface="Lato-Bold"/>
              </a:rPr>
              <a:t>Supportive findings :</a:t>
            </a:r>
            <a:r>
              <a:rPr lang="en-US" sz="1400" i="0" u="none" strike="noStrike" dirty="0">
                <a:solidFill>
                  <a:srgbClr val="1A1C1C"/>
                </a:solidFill>
                <a:effectLst/>
                <a:latin typeface="Lato-Bold"/>
              </a:rPr>
              <a:t>  </a:t>
            </a:r>
          </a:p>
          <a:p>
            <a:r>
              <a:rPr lang="en-US" sz="1400" i="0" u="none" strike="noStrike" dirty="0">
                <a:solidFill>
                  <a:srgbClr val="1A1C1C"/>
                </a:solidFill>
                <a:effectLst/>
                <a:latin typeface="Lato-Bold"/>
              </a:rPr>
              <a:t>Dilated common bile duct</a:t>
            </a:r>
            <a:r>
              <a:rPr lang="en-US" sz="1600" b="1" i="0" u="none" strike="noStrike" dirty="0">
                <a:solidFill>
                  <a:srgbClr val="1A1C1C"/>
                </a:solidFill>
                <a:effectLst/>
                <a:latin typeface="Lato-Bold"/>
              </a:rPr>
              <a:t> , </a:t>
            </a:r>
            <a:r>
              <a:rPr lang="en-US" sz="1400" dirty="0" err="1"/>
              <a:t>intrahepatic</a:t>
            </a:r>
            <a:r>
              <a:rPr lang="en-US" sz="1400" dirty="0"/>
              <a:t> biliary dilation, and possibly the stone</a:t>
            </a:r>
          </a:p>
          <a:p>
            <a:endParaRPr lang="en-US" sz="1800" b="1" i="0" dirty="0">
              <a:solidFill>
                <a:srgbClr val="000000"/>
              </a:solidFill>
              <a:effectLst/>
              <a:latin typeface="Corbel" panose="020B0503020204020204" pitchFamily="34" charset="0"/>
              <a:ea typeface="+mn-ea"/>
              <a:cs typeface="Corbel" panose="020B0503020204020204" pitchFamily="34" charset="0"/>
            </a:endParaRPr>
          </a:p>
          <a:p>
            <a:r>
              <a:rPr lang="en-US" sz="1800" b="1" i="0" dirty="0">
                <a:solidFill>
                  <a:schemeClr val="bg2">
                    <a:lumMod val="75000"/>
                  </a:schemeClr>
                </a:solidFill>
                <a:effectLst/>
                <a:latin typeface="Corbel" panose="020B0503020204020204" pitchFamily="34" charset="0"/>
                <a:ea typeface="+mn-ea"/>
                <a:cs typeface="Corbel" panose="020B0503020204020204" pitchFamily="34" charset="0"/>
              </a:rPr>
              <a:t>CT Abdomen with IV Contrast</a:t>
            </a:r>
            <a:endParaRPr lang="x-none" sz="1200" dirty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+mn-ea"/>
                <a:cs typeface="Corbel" panose="020B0503020204020204" pitchFamily="34" charset="0"/>
              </a:rPr>
              <a:t>Not routinely used if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+mn-ea"/>
                <a:cs typeface="Corbel" panose="020B0503020204020204" pitchFamily="34" charset="0"/>
              </a:rPr>
              <a:t>choledocholithiasis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+mn-ea"/>
                <a:cs typeface="Corbel" panose="020B0503020204020204" pitchFamily="34" charset="0"/>
              </a:rPr>
              <a:t> is strongly suspected.</a:t>
            </a:r>
            <a:endParaRPr lang="x-none" sz="1200" dirty="0">
              <a:effectLst/>
            </a:endParaRP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 </a:t>
            </a:r>
          </a:p>
          <a:p>
            <a:endParaRPr lang="en-US" sz="1600" b="0" i="0" u="none" strike="noStrike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lvl="1"/>
            <a:endParaRPr lang="en-US" b="0" i="0" u="none" strike="noStrike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8303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701" y="109983"/>
            <a:ext cx="8439150" cy="855344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22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5"/>
              </a:spcBef>
            </a:pPr>
            <a:r>
              <a:rPr sz="2300" spc="320" dirty="0">
                <a:solidFill>
                  <a:srgbClr val="262626"/>
                </a:solidFill>
                <a:latin typeface="Trebuchet MS"/>
                <a:cs typeface="Trebuchet MS"/>
              </a:rPr>
              <a:t>INTRODUCTION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273" y="1133089"/>
            <a:ext cx="9392920" cy="32719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67359">
              <a:lnSpc>
                <a:spcPct val="100200"/>
              </a:lnSpc>
              <a:spcBef>
                <a:spcPts val="105"/>
              </a:spcBef>
            </a:pPr>
            <a:r>
              <a:rPr sz="2400" b="1" spc="-175" dirty="0">
                <a:solidFill>
                  <a:srgbClr val="262626"/>
                </a:solidFill>
                <a:latin typeface="Trebuchet MS"/>
                <a:cs typeface="Trebuchet MS"/>
              </a:rPr>
              <a:t>Jaundice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95" dirty="0">
                <a:solidFill>
                  <a:srgbClr val="262626"/>
                </a:solidFill>
                <a:latin typeface="Trebuchet MS"/>
                <a:cs typeface="Trebuchet MS"/>
              </a:rPr>
              <a:t>also</a:t>
            </a:r>
            <a:r>
              <a:rPr sz="20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262626"/>
                </a:solidFill>
                <a:latin typeface="Trebuchet MS"/>
                <a:cs typeface="Trebuchet MS"/>
              </a:rPr>
              <a:t>known</a:t>
            </a:r>
            <a:r>
              <a:rPr sz="20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30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20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u="sng" spc="-110" dirty="0" smtClean="0">
                <a:solidFill>
                  <a:srgbClr val="262626"/>
                </a:solidFill>
                <a:latin typeface="Trebuchet MS"/>
                <a:cs typeface="Trebuchet MS"/>
              </a:rPr>
              <a:t>icterus</a:t>
            </a:r>
            <a:r>
              <a:rPr lang="en-US" sz="2050" spc="-110" dirty="0" smtClean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10" dirty="0" smtClean="0">
                <a:solidFill>
                  <a:srgbClr val="262626"/>
                </a:solidFill>
                <a:latin typeface="Trebuchet MS"/>
                <a:cs typeface="Trebuchet MS"/>
              </a:rPr>
              <a:t>,is</a:t>
            </a:r>
            <a:r>
              <a:rPr sz="2050" spc="-55" dirty="0" smtClean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u="sng" spc="-105" dirty="0">
                <a:solidFill>
                  <a:schemeClr val="tx1"/>
                </a:solidFill>
                <a:latin typeface="Trebuchet MS"/>
                <a:cs typeface="Trebuchet MS"/>
              </a:rPr>
              <a:t>yellowish</a:t>
            </a:r>
            <a:r>
              <a:rPr sz="2050" u="sng" spc="-5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50" u="sng" spc="-125" dirty="0">
                <a:solidFill>
                  <a:schemeClr val="tx1"/>
                </a:solidFill>
                <a:latin typeface="Trebuchet MS"/>
                <a:cs typeface="Trebuchet MS"/>
              </a:rPr>
              <a:t>Pigmentation</a:t>
            </a:r>
            <a:r>
              <a:rPr sz="2050" u="sng" spc="-4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20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20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262626"/>
                </a:solidFill>
                <a:latin typeface="Trebuchet MS"/>
                <a:cs typeface="Trebuchet MS"/>
              </a:rPr>
              <a:t>skin,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20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262626"/>
                </a:solidFill>
                <a:latin typeface="Trebuchet MS"/>
                <a:cs typeface="Trebuchet MS"/>
              </a:rPr>
              <a:t>conjunctival </a:t>
            </a:r>
            <a:r>
              <a:rPr sz="2050" spc="-110" dirty="0">
                <a:solidFill>
                  <a:srgbClr val="262626"/>
                </a:solidFill>
                <a:latin typeface="Trebuchet MS"/>
                <a:cs typeface="Trebuchet MS"/>
              </a:rPr>
              <a:t>membranes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35" dirty="0">
                <a:solidFill>
                  <a:srgbClr val="262626"/>
                </a:solidFill>
                <a:latin typeface="Trebuchet MS"/>
                <a:cs typeface="Trebuchet MS"/>
              </a:rPr>
              <a:t>over</a:t>
            </a:r>
            <a:r>
              <a:rPr sz="20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2050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40" dirty="0">
                <a:solidFill>
                  <a:srgbClr val="262626"/>
                </a:solidFill>
                <a:latin typeface="Trebuchet MS"/>
                <a:cs typeface="Trebuchet MS"/>
              </a:rPr>
              <a:t>sclera,</a:t>
            </a:r>
            <a:r>
              <a:rPr sz="20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45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65" dirty="0">
                <a:solidFill>
                  <a:srgbClr val="262626"/>
                </a:solidFill>
                <a:latin typeface="Trebuchet MS"/>
                <a:cs typeface="Trebuchet MS"/>
              </a:rPr>
              <a:t>other</a:t>
            </a:r>
            <a:r>
              <a:rPr sz="20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75" dirty="0">
                <a:solidFill>
                  <a:srgbClr val="262626"/>
                </a:solidFill>
                <a:latin typeface="Trebuchet MS"/>
                <a:cs typeface="Trebuchet MS"/>
              </a:rPr>
              <a:t>mucous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10" dirty="0">
                <a:solidFill>
                  <a:srgbClr val="262626"/>
                </a:solidFill>
                <a:latin typeface="Trebuchet MS"/>
                <a:cs typeface="Trebuchet MS"/>
              </a:rPr>
              <a:t>membranes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262626"/>
                </a:solidFill>
                <a:latin typeface="Trebuchet MS"/>
                <a:cs typeface="Trebuchet MS"/>
              </a:rPr>
              <a:t>caused</a:t>
            </a:r>
            <a:r>
              <a:rPr sz="20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by </a:t>
            </a:r>
            <a:r>
              <a:rPr sz="2050" spc="-75" dirty="0">
                <a:solidFill>
                  <a:srgbClr val="262626"/>
                </a:solidFill>
                <a:latin typeface="Trebuchet MS"/>
                <a:cs typeface="Trebuchet MS"/>
              </a:rPr>
              <a:t>hyperbilirubinemia.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 marR="646430">
              <a:lnSpc>
                <a:spcPct val="100000"/>
              </a:lnSpc>
            </a:pPr>
            <a:r>
              <a:rPr sz="2050" spc="-65" dirty="0">
                <a:solidFill>
                  <a:srgbClr val="262626"/>
                </a:solidFill>
                <a:latin typeface="Trebuchet MS"/>
                <a:cs typeface="Trebuchet MS"/>
              </a:rPr>
              <a:t>Obstructive</a:t>
            </a:r>
            <a:r>
              <a:rPr sz="2050" spc="-10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90" dirty="0">
                <a:solidFill>
                  <a:srgbClr val="262626"/>
                </a:solidFill>
                <a:latin typeface="Trebuchet MS"/>
                <a:cs typeface="Trebuchet MS"/>
              </a:rPr>
              <a:t>Jaundice: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262626"/>
                </a:solidFill>
                <a:latin typeface="Trebuchet MS"/>
                <a:cs typeface="Trebuchet MS"/>
              </a:rPr>
              <a:t>Failure</a:t>
            </a:r>
            <a:r>
              <a:rPr sz="20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20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95" dirty="0">
                <a:solidFill>
                  <a:srgbClr val="262626"/>
                </a:solidFill>
                <a:latin typeface="Trebuchet MS"/>
                <a:cs typeface="Trebuchet MS"/>
              </a:rPr>
              <a:t>normal</a:t>
            </a:r>
            <a:r>
              <a:rPr sz="20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262626"/>
                </a:solidFill>
                <a:latin typeface="Trebuchet MS"/>
                <a:cs typeface="Trebuchet MS"/>
              </a:rPr>
              <a:t>amount</a:t>
            </a:r>
            <a:r>
              <a:rPr sz="20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20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45" dirty="0">
                <a:solidFill>
                  <a:srgbClr val="262626"/>
                </a:solidFill>
                <a:latin typeface="Trebuchet MS"/>
                <a:cs typeface="Trebuchet MS"/>
              </a:rPr>
              <a:t>bile</a:t>
            </a:r>
            <a:r>
              <a:rPr sz="20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20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262626"/>
                </a:solidFill>
                <a:latin typeface="Trebuchet MS"/>
                <a:cs typeface="Trebuchet MS"/>
              </a:rPr>
              <a:t>reach</a:t>
            </a:r>
            <a:r>
              <a:rPr sz="20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262626"/>
                </a:solidFill>
                <a:latin typeface="Trebuchet MS"/>
                <a:cs typeface="Trebuchet MS"/>
              </a:rPr>
              <a:t>intestine</a:t>
            </a:r>
            <a:r>
              <a:rPr sz="20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262626"/>
                </a:solidFill>
                <a:latin typeface="Trebuchet MS"/>
                <a:cs typeface="Trebuchet MS"/>
              </a:rPr>
              <a:t>due</a:t>
            </a:r>
            <a:r>
              <a:rPr sz="20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to </a:t>
            </a:r>
            <a:r>
              <a:rPr sz="2050" spc="-150" dirty="0">
                <a:solidFill>
                  <a:srgbClr val="262626"/>
                </a:solidFill>
                <a:latin typeface="Trebuchet MS"/>
                <a:cs typeface="Trebuchet MS"/>
              </a:rPr>
              <a:t>mechanical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75" dirty="0">
                <a:solidFill>
                  <a:srgbClr val="262626"/>
                </a:solidFill>
                <a:latin typeface="Trebuchet MS"/>
                <a:cs typeface="Trebuchet MS"/>
              </a:rPr>
              <a:t>obstruction</a:t>
            </a:r>
            <a:r>
              <a:rPr sz="2050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extrahepatic</a:t>
            </a:r>
            <a:r>
              <a:rPr sz="2050" spc="-7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262626"/>
                </a:solidFill>
                <a:latin typeface="Trebuchet MS"/>
                <a:cs typeface="Trebuchet MS"/>
              </a:rPr>
              <a:t>biliary</a:t>
            </a:r>
            <a:r>
              <a:rPr sz="20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262626"/>
                </a:solidFill>
                <a:latin typeface="Trebuchet MS"/>
                <a:cs typeface="Trebuchet MS"/>
              </a:rPr>
              <a:t>tree</a:t>
            </a:r>
            <a:r>
              <a:rPr sz="2050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262626"/>
                </a:solidFill>
                <a:latin typeface="Trebuchet MS"/>
                <a:cs typeface="Trebuchet MS"/>
              </a:rPr>
              <a:t>or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14" dirty="0">
                <a:solidFill>
                  <a:srgbClr val="262626"/>
                </a:solidFill>
                <a:latin typeface="Trebuchet MS"/>
                <a:cs typeface="Trebuchet MS"/>
              </a:rPr>
              <a:t>within</a:t>
            </a:r>
            <a:r>
              <a:rPr sz="20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80" dirty="0">
                <a:solidFill>
                  <a:srgbClr val="262626"/>
                </a:solidFill>
                <a:latin typeface="Trebuchet MS"/>
                <a:cs typeface="Trebuchet MS"/>
              </a:rPr>
              <a:t>porta</a:t>
            </a:r>
            <a:r>
              <a:rPr sz="20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262626"/>
                </a:solidFill>
                <a:latin typeface="Trebuchet MS"/>
                <a:cs typeface="Trebuchet MS"/>
              </a:rPr>
              <a:t>hepatis.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 marR="5080">
              <a:lnSpc>
                <a:spcPct val="100699"/>
              </a:lnSpc>
              <a:tabLst>
                <a:tab pos="5314315" algn="l"/>
              </a:tabLst>
            </a:pP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Surgical</a:t>
            </a:r>
            <a:r>
              <a:rPr sz="20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55" dirty="0">
                <a:solidFill>
                  <a:srgbClr val="262626"/>
                </a:solidFill>
                <a:latin typeface="Trebuchet MS"/>
                <a:cs typeface="Trebuchet MS"/>
              </a:rPr>
              <a:t>jaundice</a:t>
            </a:r>
            <a:r>
              <a:rPr sz="20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90" dirty="0">
                <a:solidFill>
                  <a:srgbClr val="262626"/>
                </a:solidFill>
                <a:latin typeface="Trebuchet MS"/>
                <a:cs typeface="Trebuchet MS"/>
              </a:rPr>
              <a:t>is</a:t>
            </a:r>
            <a:r>
              <a:rPr sz="20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21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20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262626"/>
                </a:solidFill>
                <a:latin typeface="Trebuchet MS"/>
                <a:cs typeface="Trebuchet MS"/>
              </a:rPr>
              <a:t>term</a:t>
            </a:r>
            <a:r>
              <a:rPr sz="2050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40" dirty="0">
                <a:solidFill>
                  <a:srgbClr val="262626"/>
                </a:solidFill>
                <a:latin typeface="Trebuchet MS"/>
                <a:cs typeface="Trebuchet MS"/>
              </a:rPr>
              <a:t>applied</a:t>
            </a:r>
            <a:r>
              <a:rPr sz="20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20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50" dirty="0">
                <a:solidFill>
                  <a:srgbClr val="262626"/>
                </a:solidFill>
                <a:latin typeface="Trebuchet MS"/>
                <a:cs typeface="Trebuchet MS"/>
              </a:rPr>
              <a:t>any</a:t>
            </a:r>
            <a:r>
              <a:rPr sz="20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75" dirty="0">
                <a:solidFill>
                  <a:srgbClr val="262626"/>
                </a:solidFill>
                <a:latin typeface="Trebuchet MS"/>
                <a:cs typeface="Trebuchet MS"/>
              </a:rPr>
              <a:t>form</a:t>
            </a:r>
            <a:r>
              <a:rPr sz="20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2050" dirty="0">
                <a:solidFill>
                  <a:srgbClr val="262626"/>
                </a:solidFill>
                <a:latin typeface="Trebuchet MS"/>
                <a:cs typeface="Trebuchet MS"/>
              </a:rPr>
              <a:t>	</a:t>
            </a:r>
            <a:r>
              <a:rPr sz="2050" spc="-125" dirty="0">
                <a:solidFill>
                  <a:srgbClr val="262626"/>
                </a:solidFill>
                <a:latin typeface="Trebuchet MS"/>
                <a:cs typeface="Trebuchet MS"/>
              </a:rPr>
              <a:t>surgically</a:t>
            </a:r>
            <a:r>
              <a:rPr sz="20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05" dirty="0">
                <a:solidFill>
                  <a:srgbClr val="262626"/>
                </a:solidFill>
                <a:latin typeface="Trebuchet MS"/>
                <a:cs typeface="Trebuchet MS"/>
              </a:rPr>
              <a:t>correctable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55" dirty="0">
                <a:solidFill>
                  <a:srgbClr val="262626"/>
                </a:solidFill>
                <a:latin typeface="Trebuchet MS"/>
                <a:cs typeface="Trebuchet MS"/>
              </a:rPr>
              <a:t>jaundice</a:t>
            </a:r>
            <a:r>
              <a:rPr sz="20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262626"/>
                </a:solidFill>
                <a:latin typeface="Trebuchet MS"/>
                <a:cs typeface="Trebuchet MS"/>
              </a:rPr>
              <a:t>Most </a:t>
            </a:r>
            <a:r>
              <a:rPr sz="2050" spc="-25" dirty="0">
                <a:solidFill>
                  <a:srgbClr val="262626"/>
                </a:solidFill>
                <a:latin typeface="Trebuchet MS"/>
                <a:cs typeface="Trebuchet MS"/>
              </a:rPr>
              <a:t>of </a:t>
            </a: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20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262626"/>
                </a:solidFill>
                <a:latin typeface="Trebuchet MS"/>
                <a:cs typeface="Trebuchet MS"/>
              </a:rPr>
              <a:t>times</a:t>
            </a:r>
            <a:r>
              <a:rPr sz="2050" spc="-7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05" dirty="0">
                <a:solidFill>
                  <a:srgbClr val="262626"/>
                </a:solidFill>
                <a:latin typeface="Trebuchet MS"/>
                <a:cs typeface="Trebuchet MS"/>
              </a:rPr>
              <a:t>its</a:t>
            </a:r>
            <a:r>
              <a:rPr sz="20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60" dirty="0">
                <a:solidFill>
                  <a:srgbClr val="262626"/>
                </a:solidFill>
                <a:latin typeface="Trebuchet MS"/>
                <a:cs typeface="Trebuchet MS"/>
              </a:rPr>
              <a:t>Obstructive</a:t>
            </a:r>
            <a:r>
              <a:rPr sz="2050" spc="-9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80" dirty="0">
                <a:solidFill>
                  <a:srgbClr val="262626"/>
                </a:solidFill>
                <a:latin typeface="Trebuchet MS"/>
                <a:cs typeface="Trebuchet MS"/>
              </a:rPr>
              <a:t>But</a:t>
            </a:r>
            <a:r>
              <a:rPr sz="2050" spc="-7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65" dirty="0">
                <a:solidFill>
                  <a:srgbClr val="262626"/>
                </a:solidFill>
                <a:latin typeface="Trebuchet MS"/>
                <a:cs typeface="Trebuchet MS"/>
              </a:rPr>
              <a:t>not</a:t>
            </a:r>
            <a:r>
              <a:rPr sz="20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80" dirty="0">
                <a:solidFill>
                  <a:srgbClr val="262626"/>
                </a:solidFill>
                <a:latin typeface="Trebuchet MS"/>
                <a:cs typeface="Trebuchet MS"/>
              </a:rPr>
              <a:t>all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20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50" spc="-30" dirty="0">
                <a:solidFill>
                  <a:srgbClr val="262626"/>
                </a:solidFill>
                <a:latin typeface="Trebuchet MS"/>
                <a:cs typeface="Trebuchet MS"/>
              </a:rPr>
              <a:t>splenectomy.</a:t>
            </a:r>
            <a:endParaRPr sz="2050" dirty="0">
              <a:latin typeface="Trebuchet MS"/>
              <a:cs typeface="Trebuchet M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95" y="4405010"/>
            <a:ext cx="1565485" cy="10426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7AC2CC-F70C-59FF-9894-547A1DC4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590"/>
            <a:ext cx="4590738" cy="44173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8B9ACE-9661-AC59-5E53-95E13C56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77" y="780738"/>
            <a:ext cx="4403361" cy="476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171ACE-011C-05C6-63E7-B4CBBE2C4BFE}"/>
              </a:ext>
            </a:extLst>
          </p:cNvPr>
          <p:cNvSpPr txBox="1"/>
          <p:nvPr/>
        </p:nvSpPr>
        <p:spPr>
          <a:xfrm>
            <a:off x="4108346" y="193269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B062BD-D81B-1179-3A26-F97E8777F0CB}"/>
              </a:ext>
            </a:extLst>
          </p:cNvPr>
          <p:cNvSpPr txBox="1"/>
          <p:nvPr/>
        </p:nvSpPr>
        <p:spPr>
          <a:xfrm>
            <a:off x="124919" y="208198"/>
            <a:ext cx="3685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Lato-Bold"/>
                <a:ea typeface="+mn-ea"/>
                <a:cs typeface="Corbel" panose="020B0503020204020204" pitchFamily="34" charset="0"/>
              </a:rPr>
              <a:t>Transabdominal</a:t>
            </a:r>
            <a:r>
              <a:rPr lang="en-US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Lato-Bold"/>
                <a:ea typeface="+mn-ea"/>
                <a:cs typeface="Corbel" panose="020B0503020204020204" pitchFamily="34" charset="0"/>
              </a:rPr>
              <a:t> RUQ ultrasound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lang="x-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6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AE192-B037-87CF-CED0-B238F181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45" y="46006"/>
            <a:ext cx="9086509" cy="754053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2. Endoscopic Retrograde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Cholangiopancreatography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(ERCP)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endParaRPr lang="x-non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C5089E-A828-92A6-9E52-CB89E8E5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706" y="603770"/>
            <a:ext cx="8742986" cy="5593839"/>
          </a:xfrm>
        </p:spPr>
        <p:txBody>
          <a:bodyPr/>
          <a:lstStyle/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Upper endoscopic camera is placed through the mouth down into stomach reaching the duodenum- Cannula is placed</a:t>
            </a:r>
          </a:p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 through ampulla of </a:t>
            </a:r>
            <a:r>
              <a:rPr lang="en-US" sz="1300" b="1" dirty="0" err="1">
                <a:solidFill>
                  <a:schemeClr val="bg2">
                    <a:lumMod val="75000"/>
                  </a:schemeClr>
                </a:solidFill>
              </a:rPr>
              <a:t>Vater</a:t>
            </a:r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- Contrast is injected and x-rays taken to evaluate </a:t>
            </a:r>
            <a:r>
              <a:rPr lang="en-US" sz="1300" b="1" dirty="0" err="1">
                <a:solidFill>
                  <a:schemeClr val="bg2">
                    <a:lumMod val="75000"/>
                  </a:schemeClr>
                </a:solidFill>
              </a:rPr>
              <a:t>patency</a:t>
            </a:r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 of the ducts</a:t>
            </a:r>
          </a:p>
          <a:p>
            <a:endParaRPr lang="en-US" b="1" i="0" u="none" strike="noStrike" dirty="0">
              <a:solidFill>
                <a:srgbClr val="1A1C1C"/>
              </a:solidFill>
              <a:effectLst/>
              <a:latin typeface="Lato-Bold"/>
            </a:endParaRP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Indication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 preferred confirmatory imaging for patients with a 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high likelihood of </a:t>
            </a:r>
            <a:r>
              <a:rPr lang="en-US" b="1" i="0" u="none" strike="noStrike" dirty="0" err="1">
                <a:solidFill>
                  <a:srgbClr val="1A1C1C"/>
                </a:solidFill>
                <a:effectLst/>
                <a:latin typeface="Lato-Bold"/>
              </a:rPr>
              <a:t>choledocholithiasis</a:t>
            </a:r>
            <a:endParaRPr lang="en-US" b="0" i="0" u="none" strike="noStrike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Diagnostic and therapeutic </a:t>
            </a: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Highly sensitive and specific (∼ 95%) 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Contraindication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(for urgent ERCP): acute biliary pancreatitis without evidence of cholangitis or biliary obstruction  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Characteristic findings</a:t>
            </a:r>
            <a:endParaRPr lang="en-US" b="0" i="0" u="none" strike="noStrike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Smooth-walled, well-defined, </a:t>
            </a:r>
            <a:r>
              <a:rPr lang="en-US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intraluminal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filling defect(s) within the CBD, which may be dilated   </a:t>
            </a: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Dilation of the </a:t>
            </a:r>
            <a:r>
              <a:rPr lang="en-US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intrahepatic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biliary tree</a:t>
            </a: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Cholelithiasis: mobile filling defect(s) within the gallbladder lumen </a:t>
            </a:r>
          </a:p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Complications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r>
              <a:rPr lang="en-US" sz="1200" b="1" i="0" u="none" strike="noStrike" dirty="0">
                <a:solidFill>
                  <a:srgbClr val="1A1C1C"/>
                </a:solidFill>
                <a:effectLst/>
                <a:latin typeface="Lato-Bold"/>
              </a:rPr>
              <a:t>Post-ERCP pancreatitis ,</a:t>
            </a:r>
            <a:r>
              <a:rPr lang="en-US" sz="12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Perforation, hemorrhage (both have an incidence of ∼ 1%) </a:t>
            </a:r>
          </a:p>
          <a:p>
            <a:r>
              <a:rPr lang="en-US" sz="12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Infection: </a:t>
            </a:r>
            <a:r>
              <a:rPr lang="en-US" sz="1200" b="1" i="0" u="none" strike="noStrike" dirty="0">
                <a:solidFill>
                  <a:srgbClr val="1A1C1C"/>
                </a:solidFill>
                <a:effectLst/>
                <a:latin typeface="Lato-Bold"/>
              </a:rPr>
              <a:t>cholangitis</a:t>
            </a:r>
            <a:r>
              <a:rPr lang="en-US" sz="12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, acute cholecystitis</a:t>
            </a:r>
          </a:p>
          <a:p>
            <a:pPr lvl="1"/>
            <a:endParaRPr lang="en-US" b="0" i="0" u="none" strike="noStrike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3391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3A8FD3-AE07-1002-6133-014E4FF7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2"/>
            <a:ext cx="5612344" cy="563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6A9DFD-68D0-2AB3-3767-C0B841A04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344" y="-1632"/>
            <a:ext cx="4476230" cy="567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150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D8066-1F32-6DA0-6C4D-235E336C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45" y="72991"/>
            <a:ext cx="9086509" cy="1000274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3. Magnetic Resonance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Cholangiopancreatography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(MRCP)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600" dirty="0"/>
              <a:t>Indications:Intermediate likelihood of </a:t>
            </a:r>
            <a:r>
              <a:rPr lang="en-US" sz="1600" dirty="0" err="1"/>
              <a:t>choledocholithiasis</a:t>
            </a:r>
            <a:r>
              <a:rPr lang="en-US" sz="16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4A2DEA-346C-FA5C-4A6D-611971C5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30" y="1073265"/>
            <a:ext cx="5433935" cy="417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ED1F30-81A4-7C6E-419C-B83CDF07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4" y="1073265"/>
            <a:ext cx="3705902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60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E8A58-64C8-AEDA-535E-8B2DDC71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45" y="46006"/>
            <a:ext cx="9086509" cy="377026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Management</a:t>
            </a:r>
            <a:r>
              <a:rPr lang="en-US" dirty="0"/>
              <a:t> 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D197C0-A3F5-D3F7-ECB7-7FABDBE77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059" y="551720"/>
            <a:ext cx="9542280" cy="498287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CBD stone removal </a:t>
            </a:r>
          </a:p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CBD stones may be removed endoscopically (ERCP) or surgically (LCBDE). </a:t>
            </a:r>
            <a:endParaRPr lang="en-US" dirty="0"/>
          </a:p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1.   a.ERCP</a:t>
            </a:r>
            <a:r>
              <a:rPr lang="en-US" dirty="0"/>
              <a:t> → diagnostic + therapeutic (first-line)</a:t>
            </a:r>
          </a:p>
          <a:p>
            <a:r>
              <a:rPr lang="en-US" sz="1400" b="1" dirty="0">
                <a:effectLst/>
                <a:latin typeface="Lato-Bold"/>
              </a:rPr>
              <a:t>Procedure</a:t>
            </a:r>
            <a:r>
              <a:rPr lang="en-US" sz="1400" dirty="0"/>
              <a:t> consists of an </a:t>
            </a:r>
            <a:r>
              <a:rPr lang="en-US" sz="1400" dirty="0">
                <a:effectLst/>
              </a:rPr>
              <a:t>ERCP</a:t>
            </a:r>
            <a:r>
              <a:rPr lang="en-US" sz="1400" dirty="0"/>
              <a:t> combined with any of the following: </a:t>
            </a:r>
          </a:p>
          <a:p>
            <a:r>
              <a:rPr lang="en-US" sz="14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CBD </a:t>
            </a:r>
            <a:r>
              <a:rPr lang="en-US" sz="1400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stenting</a:t>
            </a:r>
            <a:endParaRPr lang="en-US" sz="1400" b="0" i="0" u="none" strike="noStrike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r>
              <a:rPr lang="en-US" sz="1400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Sphincterotomy</a:t>
            </a:r>
            <a:r>
              <a:rPr lang="en-US" sz="14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and papillary balloon dilation</a:t>
            </a:r>
          </a:p>
          <a:p>
            <a:r>
              <a:rPr lang="en-US" sz="14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Papillary balloon dilation</a:t>
            </a: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b.Lithotripsy</a:t>
            </a:r>
            <a:r>
              <a:rPr lang="en-US" dirty="0"/>
              <a:t> → for large or difficult stones (mechanical or laser)</a:t>
            </a:r>
          </a:p>
          <a:p>
            <a:endParaRPr lang="en-US" dirty="0"/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2. Cholecystectomy </a:t>
            </a:r>
            <a:r>
              <a:rPr lang="en-US" b="1" dirty="0"/>
              <a:t>(to prevent recurrence)</a:t>
            </a:r>
          </a:p>
          <a:p>
            <a:r>
              <a:rPr lang="en-US" dirty="0"/>
              <a:t>Laparoscopic preferred</a:t>
            </a:r>
          </a:p>
          <a:p>
            <a:r>
              <a:rPr lang="en-US" dirty="0"/>
              <a:t>Timing:</a:t>
            </a:r>
          </a:p>
          <a:p>
            <a:r>
              <a:rPr lang="en-US" dirty="0"/>
              <a:t>Uncomplicated → within 72 hrs post-ERCP</a:t>
            </a:r>
          </a:p>
          <a:p>
            <a:r>
              <a:rPr lang="en-US" dirty="0"/>
              <a:t>Mild biliary pancreatitis → same admission</a:t>
            </a:r>
          </a:p>
          <a:p>
            <a:r>
              <a:rPr lang="en-US" dirty="0"/>
              <a:t>Cholangitis → within 6 weeks post-ERCP</a:t>
            </a:r>
          </a:p>
          <a:p>
            <a:r>
              <a:rPr lang="en-US" dirty="0"/>
              <a:t>Acute cholecystitis → early if low risk, delayed if high risk</a:t>
            </a:r>
          </a:p>
          <a:p>
            <a:endParaRPr lang="en-US" dirty="0"/>
          </a:p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5437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334035-5465-C42B-E5B3-88CE89107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08" y="183110"/>
            <a:ext cx="9196257" cy="4624343"/>
          </a:xfrm>
        </p:spPr>
        <p:txBody>
          <a:bodyPr/>
          <a:lstStyle/>
          <a:p>
            <a:r>
              <a:rPr lang="en-US" sz="2900" b="1" dirty="0">
                <a:solidFill>
                  <a:srgbClr val="C00000"/>
                </a:solidFill>
              </a:rPr>
              <a:t>Cholangitis</a:t>
            </a:r>
            <a:r>
              <a:rPr lang="en-US" b="1" dirty="0"/>
              <a:t> </a:t>
            </a:r>
          </a:p>
          <a:p>
            <a:r>
              <a:rPr lang="en-US" b="1" dirty="0"/>
              <a:t>Definition</a:t>
            </a:r>
            <a:r>
              <a:rPr lang="en-US" dirty="0"/>
              <a:t>: Bacterial infection of the biliary tract secondary to biliary </a:t>
            </a:r>
          </a:p>
          <a:p>
            <a:r>
              <a:rPr lang="en-US" dirty="0"/>
              <a:t>obstruction and stasis </a:t>
            </a:r>
            <a:r>
              <a:rPr lang="en-US" sz="1800" dirty="0"/>
              <a:t>(</a:t>
            </a:r>
            <a:r>
              <a:rPr lang="en-US" sz="1600" dirty="0"/>
              <a:t>commonly from </a:t>
            </a:r>
            <a:r>
              <a:rPr lang="en-US" sz="1600" dirty="0" err="1"/>
              <a:t>choledocholithiasis</a:t>
            </a:r>
            <a:r>
              <a:rPr lang="en-US" sz="1600" dirty="0"/>
              <a:t> or biliary stricture</a:t>
            </a:r>
            <a:r>
              <a:rPr lang="en-US" sz="1800" dirty="0"/>
              <a:t>).</a:t>
            </a:r>
          </a:p>
          <a:p>
            <a:r>
              <a:rPr lang="en-US" b="1" dirty="0"/>
              <a:t>Clinical features </a:t>
            </a:r>
          </a:p>
          <a:p>
            <a:r>
              <a:rPr lang="en-US" dirty="0"/>
              <a:t>Classic Triad (Charcot): RUQ pain + Fever + Jaundice (seen in &lt;50%)</a:t>
            </a:r>
          </a:p>
          <a:p>
            <a:r>
              <a:rPr lang="en-US" sz="1800" i="0" u="none" strike="noStrike" dirty="0">
                <a:solidFill>
                  <a:srgbClr val="1A1C1C"/>
                </a:solidFill>
                <a:effectLst/>
                <a:latin typeface="Lato-Bold"/>
              </a:rPr>
              <a:t>Reynolds pentad</a:t>
            </a:r>
            <a:r>
              <a:rPr lang="en-US" sz="180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: Charcot cholangitis triad PLUS </a:t>
            </a:r>
            <a:r>
              <a:rPr lang="en-US" sz="1800" i="0" u="none" strike="noStrike" dirty="0">
                <a:solidFill>
                  <a:srgbClr val="1A1C1C"/>
                </a:solidFill>
                <a:effectLst/>
                <a:latin typeface="Lato-Bold"/>
              </a:rPr>
              <a:t>hypotension</a:t>
            </a:r>
            <a:r>
              <a:rPr lang="en-US" sz="180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 </a:t>
            </a:r>
            <a:r>
              <a:rPr lang="en-US" sz="1800" i="0" u="none" strike="noStrike" dirty="0">
                <a:solidFill>
                  <a:srgbClr val="1A1C1C"/>
                </a:solidFill>
                <a:effectLst/>
                <a:latin typeface="Lato-Bold"/>
              </a:rPr>
              <a:t>mental status changes</a:t>
            </a:r>
            <a:endParaRPr lang="en-US" sz="1800" dirty="0"/>
          </a:p>
          <a:p>
            <a:r>
              <a:rPr lang="en-US" b="1" dirty="0"/>
              <a:t>Diagnosis</a:t>
            </a:r>
            <a:r>
              <a:rPr lang="en-US" dirty="0"/>
              <a:t>:</a:t>
            </a:r>
          </a:p>
          <a:p>
            <a:r>
              <a:rPr lang="en-US" dirty="0"/>
              <a:t>Clinical features + systemic inflammation (↑WBC, ↑CRP)</a:t>
            </a:r>
          </a:p>
          <a:p>
            <a:r>
              <a:rPr lang="en-US" dirty="0" err="1"/>
              <a:t>Cholestasis</a:t>
            </a:r>
            <a:r>
              <a:rPr lang="en-US" dirty="0"/>
              <a:t>: ↑Direct bilirubin, ↑GGT, ↑ALP</a:t>
            </a:r>
          </a:p>
          <a:p>
            <a:r>
              <a:rPr lang="en-US" dirty="0"/>
              <a:t>Imaging: Identify cause of obstruction (US, MRCP, ERCP)</a:t>
            </a:r>
          </a:p>
          <a:p>
            <a:r>
              <a:rPr lang="en-US" b="1" dirty="0"/>
              <a:t>Treatment</a:t>
            </a:r>
            <a:r>
              <a:rPr lang="en-US" dirty="0"/>
              <a:t>:</a:t>
            </a:r>
          </a:p>
          <a:p>
            <a:r>
              <a:rPr lang="en-US" dirty="0"/>
              <a:t>Empiric IV antibiotics</a:t>
            </a:r>
          </a:p>
          <a:p>
            <a:r>
              <a:rPr lang="en-US" dirty="0"/>
              <a:t>Urgent biliary drainage (ERCP ± </a:t>
            </a:r>
            <a:r>
              <a:rPr lang="en-US" dirty="0" err="1"/>
              <a:t>papillotomy</a:t>
            </a:r>
            <a:r>
              <a:rPr lang="en-US" dirty="0"/>
              <a:t> or EUS-guided) within 48 hrs</a:t>
            </a:r>
          </a:p>
          <a:p>
            <a:r>
              <a:rPr lang="en-US" dirty="0"/>
              <a:t>Definitive management of cause (stone removal or </a:t>
            </a:r>
            <a:r>
              <a:rPr lang="en-US" dirty="0" err="1"/>
              <a:t>stenting</a:t>
            </a:r>
            <a:r>
              <a:rPr lang="en-US" dirty="0"/>
              <a:t>) after stabilization</a:t>
            </a:r>
          </a:p>
          <a:p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918054-197B-F8E7-86CF-DF829B9C9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639" y="183110"/>
            <a:ext cx="2914753" cy="4418038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5484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A5C4F-24F7-E243-5C92-E6F1173C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45" y="46006"/>
            <a:ext cx="9086509" cy="384721"/>
          </a:xfrm>
        </p:spPr>
        <p:txBody>
          <a:bodyPr/>
          <a:lstStyle/>
          <a:p>
            <a:r>
              <a:rPr lang="en-US" sz="2500" b="1" dirty="0" err="1"/>
              <a:t>intraluminal</a:t>
            </a:r>
            <a:r>
              <a:rPr lang="en-US" sz="2500" b="1" dirty="0"/>
              <a:t> :</a:t>
            </a:r>
            <a:r>
              <a:rPr lang="en-US" sz="2500" b="1" dirty="0">
                <a:solidFill>
                  <a:schemeClr val="bg2">
                    <a:lumMod val="50000"/>
                  </a:schemeClr>
                </a:solidFill>
              </a:rPr>
              <a:t> 2.Parasitic infection</a:t>
            </a:r>
            <a:endParaRPr lang="x-none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295C84-3227-5CE7-7EB8-845CFCBA6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44" y="551187"/>
            <a:ext cx="10789597" cy="4632037"/>
          </a:xfrm>
        </p:spPr>
        <p:txBody>
          <a:bodyPr/>
          <a:lstStyle/>
          <a:p>
            <a:r>
              <a:rPr lang="en-US" sz="2000" b="1" dirty="0"/>
              <a:t>1. Biliary Ascariasis</a:t>
            </a:r>
          </a:p>
          <a:p>
            <a:r>
              <a:rPr lang="en-US" sz="2000" dirty="0"/>
              <a:t>Caused by Ascaris </a:t>
            </a:r>
            <a:r>
              <a:rPr lang="en-US" sz="2000" dirty="0" err="1"/>
              <a:t>lumbricoides</a:t>
            </a:r>
            <a:r>
              <a:rPr lang="en-US" sz="2000" dirty="0"/>
              <a:t> (common in Asia, Africa, Central America)</a:t>
            </a:r>
          </a:p>
          <a:p>
            <a:r>
              <a:rPr lang="en-US" sz="2000" dirty="0"/>
              <a:t>Worms enter bile ducts via ampulla of </a:t>
            </a:r>
            <a:r>
              <a:rPr lang="en-US" sz="2000" dirty="0" err="1"/>
              <a:t>Vater</a:t>
            </a:r>
            <a:r>
              <a:rPr lang="en-US" sz="2000" dirty="0"/>
              <a:t> → biliary pain</a:t>
            </a:r>
          </a:p>
          <a:p>
            <a:r>
              <a:rPr lang="en-US" sz="2000" dirty="0"/>
              <a:t>Complications: obstruction, strictures, cholangitis, liver abscess, gallbladder empyema</a:t>
            </a:r>
          </a:p>
          <a:p>
            <a:r>
              <a:rPr lang="en-US" sz="2000" dirty="0"/>
              <a:t>Management:</a:t>
            </a:r>
          </a:p>
          <a:p>
            <a:r>
              <a:rPr lang="en-US" sz="2000" dirty="0"/>
              <a:t>Uncomplicated: antispasmodics + anthelminthics</a:t>
            </a:r>
          </a:p>
          <a:p>
            <a:r>
              <a:rPr lang="en-US" sz="2000" dirty="0"/>
              <a:t>Worm extraction: ERCP</a:t>
            </a:r>
          </a:p>
          <a:p>
            <a:r>
              <a:rPr lang="en-US" sz="2000" dirty="0"/>
              <a:t>Surgery: if complications occur</a:t>
            </a:r>
          </a:p>
          <a:p>
            <a:endParaRPr lang="en-US" sz="2000" dirty="0"/>
          </a:p>
          <a:p>
            <a:r>
              <a:rPr lang="en-US" sz="2000" b="1" dirty="0"/>
              <a:t>2. </a:t>
            </a:r>
            <a:r>
              <a:rPr lang="en-US" sz="2000" b="1" dirty="0" err="1"/>
              <a:t>Clonorchiasis</a:t>
            </a:r>
            <a:r>
              <a:rPr lang="en-US" sz="2000" b="1" dirty="0"/>
              <a:t> (Asiatic </a:t>
            </a:r>
            <a:r>
              <a:rPr lang="en-US" sz="2000" b="1" dirty="0" err="1"/>
              <a:t>Cholangiohepatitis</a:t>
            </a:r>
            <a:r>
              <a:rPr lang="en-US" sz="2000" b="1" dirty="0"/>
              <a:t>)</a:t>
            </a:r>
            <a:endParaRPr lang="en-US" sz="2000" dirty="0"/>
          </a:p>
          <a:p>
            <a:r>
              <a:rPr lang="en-US" sz="2000" b="1" dirty="0"/>
              <a:t>3. Hydatid Disease</a:t>
            </a:r>
          </a:p>
          <a:p>
            <a:r>
              <a:rPr lang="en-US" sz="2000" dirty="0"/>
              <a:t>Large hydatid cysts can obstruct hepatic ducts</a:t>
            </a:r>
          </a:p>
          <a:p>
            <a:r>
              <a:rPr lang="en-US" sz="2000" dirty="0"/>
              <a:t>Cyst rupture → obstructive jaundice or cholangitis</a:t>
            </a:r>
          </a:p>
          <a:p>
            <a:r>
              <a:rPr lang="en-US" sz="2000" dirty="0"/>
              <a:t>Management: surgical removal</a:t>
            </a:r>
          </a:p>
          <a:p>
            <a:endParaRPr lang="x-none" sz="2100" dirty="0"/>
          </a:p>
        </p:txBody>
      </p:sp>
    </p:spTree>
    <p:extLst>
      <p:ext uri="{BB962C8B-B14F-4D97-AF65-F5344CB8AC3E}">
        <p14:creationId xmlns:p14="http://schemas.microsoft.com/office/powerpoint/2010/main" val="3799779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28ACE-C9FD-7EAE-0D48-F7F828B5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45" y="46005"/>
            <a:ext cx="9086509" cy="384721"/>
          </a:xfrm>
        </p:spPr>
        <p:txBody>
          <a:bodyPr/>
          <a:lstStyle/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Intramural causes :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1.biliary atresia</a:t>
            </a:r>
            <a:endParaRPr lang="x-non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7E160A-C32C-7702-85E3-D32465C16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45" y="811967"/>
            <a:ext cx="3788721" cy="403956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Definition</a:t>
            </a:r>
          </a:p>
          <a:p>
            <a:r>
              <a:rPr lang="en-US" dirty="0"/>
              <a:t>Obliteration/discontinuity of </a:t>
            </a:r>
            <a:r>
              <a:rPr lang="en-US" dirty="0" err="1"/>
              <a:t>extrahepatic</a:t>
            </a:r>
            <a:r>
              <a:rPr lang="en-US" dirty="0"/>
              <a:t> bile ducts → bile flow obstruction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Epidemiology</a:t>
            </a:r>
          </a:p>
          <a:p>
            <a:r>
              <a:rPr lang="en-US" dirty="0"/>
              <a:t>1:12,000 live births</a:t>
            </a:r>
          </a:p>
          <a:p>
            <a:r>
              <a:rPr lang="en-US" dirty="0"/>
              <a:t>♀ =♂</a:t>
            </a:r>
          </a:p>
          <a:p>
            <a:r>
              <a:rPr lang="en-US" dirty="0"/>
              <a:t>10–35% with congenital anomalies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Pathophysiology</a:t>
            </a:r>
            <a:r>
              <a:rPr lang="en-US" dirty="0"/>
              <a:t>:</a:t>
            </a:r>
          </a:p>
          <a:p>
            <a:r>
              <a:rPr lang="en-US" dirty="0"/>
              <a:t>Fibrosis → </a:t>
            </a:r>
            <a:r>
              <a:rPr lang="en-US" dirty="0" err="1"/>
              <a:t>cholestasis</a:t>
            </a:r>
            <a:r>
              <a:rPr lang="en-US" dirty="0"/>
              <a:t> → secondary biliary cirrhosis → portal hypertension</a:t>
            </a:r>
          </a:p>
          <a:p>
            <a:endParaRPr lang="en-US" dirty="0"/>
          </a:p>
          <a:p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35E343-7502-7487-CEA1-2B2A21463A1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869386" y="666230"/>
            <a:ext cx="4257675" cy="4662815"/>
          </a:xfrm>
        </p:spPr>
        <p:txBody>
          <a:bodyPr/>
          <a:lstStyle/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Clinical Features</a:t>
            </a:r>
            <a:r>
              <a:rPr lang="en-US" sz="1500" b="0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Prolonged neonatal jaundice (&gt;2 wks)</a:t>
            </a:r>
          </a:p>
          <a:p>
            <a:r>
              <a:rPr lang="en-US" sz="1500" b="0" dirty="0" err="1">
                <a:solidFill>
                  <a:schemeClr val="bg2">
                    <a:lumMod val="10000"/>
                  </a:schemeClr>
                </a:solidFill>
              </a:rPr>
              <a:t>Acholic</a:t>
            </a:r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 stools, dark urine</a:t>
            </a:r>
          </a:p>
          <a:p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Hepatomegaly</a:t>
            </a:r>
          </a:p>
          <a:p>
            <a:endParaRPr lang="en-US" sz="1500" b="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Diagnosis</a:t>
            </a:r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Labs: ↑ conjugated bilirubin, ↑ AST/ALT, ↑ ALP, ↑ GGT</a:t>
            </a:r>
          </a:p>
          <a:p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US: absent gallbladder, no duct dilation</a:t>
            </a:r>
          </a:p>
          <a:p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Liver biopsy: bile duct proliferation + fibrosis</a:t>
            </a:r>
          </a:p>
          <a:p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HBSS: no tracer excretion</a:t>
            </a:r>
          </a:p>
          <a:p>
            <a:r>
              <a:rPr lang="en-US" sz="1500" b="0" dirty="0" err="1">
                <a:solidFill>
                  <a:schemeClr val="bg2">
                    <a:lumMod val="10000"/>
                  </a:schemeClr>
                </a:solidFill>
              </a:rPr>
              <a:t>Intraoperative</a:t>
            </a:r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 cholangiography: confirms</a:t>
            </a:r>
          </a:p>
          <a:p>
            <a:endParaRPr lang="en-US" sz="1500" b="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en-US" sz="1500" b="0" dirty="0" err="1">
                <a:solidFill>
                  <a:schemeClr val="bg2">
                    <a:lumMod val="10000"/>
                  </a:schemeClr>
                </a:solidFill>
              </a:rPr>
              <a:t>Kasai</a:t>
            </a:r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 procedure: </a:t>
            </a:r>
            <a:r>
              <a:rPr lang="en-US" sz="1500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hepatoportoenterostomy</a:t>
            </a:r>
            <a:r>
              <a:rPr lang="en-US" sz="1500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): a connection is created between the liver and the small intestine to allow for bile drainage.</a:t>
            </a:r>
            <a:endParaRPr lang="en-US" sz="1500" b="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500" b="0" dirty="0">
                <a:solidFill>
                  <a:schemeClr val="bg2">
                    <a:lumMod val="10000"/>
                  </a:schemeClr>
                </a:solidFill>
              </a:rPr>
              <a:t>Liver transplant: if cirrhosis develops</a:t>
            </a:r>
          </a:p>
          <a:p>
            <a:endParaRPr lang="en-US" sz="1500" b="0" dirty="0">
              <a:solidFill>
                <a:schemeClr val="bg2">
                  <a:lumMod val="10000"/>
                </a:schemeClr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29184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E11F1A-B097-7FB4-6410-A11C47395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96" y="873696"/>
            <a:ext cx="4925102" cy="2077492"/>
          </a:xfrm>
        </p:spPr>
        <p:txBody>
          <a:bodyPr/>
          <a:lstStyle/>
          <a:p>
            <a:r>
              <a:rPr lang="en-US" sz="1500" dirty="0"/>
              <a:t>The Japanese and Anglo-Saxon </a:t>
            </a:r>
            <a:r>
              <a:rPr lang="en-US" sz="1500" dirty="0" err="1"/>
              <a:t>classifcation</a:t>
            </a:r>
            <a:r>
              <a:rPr lang="en-US" sz="1500" dirty="0"/>
              <a:t> </a:t>
            </a:r>
            <a:r>
              <a:rPr lang="en-US" sz="1500" dirty="0" err="1"/>
              <a:t>describesthree</a:t>
            </a:r>
            <a:r>
              <a:rPr lang="en-US" sz="1500" dirty="0"/>
              <a:t> main types (</a:t>
            </a:r>
            <a:r>
              <a:rPr lang="en-US" sz="1500" dirty="0" err="1"/>
              <a:t>Kasai</a:t>
            </a:r>
            <a:r>
              <a:rPr lang="en-US" sz="1500" dirty="0"/>
              <a:t>) </a:t>
            </a:r>
          </a:p>
          <a:p>
            <a:r>
              <a:rPr lang="en-US" sz="1500" dirty="0"/>
              <a:t>● type I: atresia restricted to the CBD</a:t>
            </a:r>
          </a:p>
          <a:p>
            <a:r>
              <a:rPr lang="en-US" sz="1500" dirty="0"/>
              <a:t>● type II: atresia of the common hepatic duct:</a:t>
            </a:r>
          </a:p>
          <a:p>
            <a:r>
              <a:rPr lang="en-US" sz="1500" dirty="0"/>
              <a:t>● type </a:t>
            </a:r>
            <a:r>
              <a:rPr lang="en-US" sz="1500" dirty="0" err="1"/>
              <a:t>IIa</a:t>
            </a:r>
            <a:r>
              <a:rPr lang="en-US" sz="1500" dirty="0"/>
              <a:t>: a patent gallbladder and a patent CBD </a:t>
            </a:r>
            <a:r>
              <a:rPr lang="en-US" sz="1500" dirty="0" err="1"/>
              <a:t>arepresent</a:t>
            </a:r>
            <a:r>
              <a:rPr lang="en-US" sz="1500" dirty="0"/>
              <a:t>;</a:t>
            </a:r>
          </a:p>
          <a:p>
            <a:r>
              <a:rPr lang="en-US" sz="1500" dirty="0"/>
              <a:t>● type </a:t>
            </a:r>
            <a:r>
              <a:rPr lang="en-US" sz="1500" dirty="0" err="1"/>
              <a:t>IIb</a:t>
            </a:r>
            <a:r>
              <a:rPr lang="en-US" sz="1500" dirty="0"/>
              <a:t>: the gallbladder, cystic duct and CBD are </a:t>
            </a:r>
            <a:r>
              <a:rPr lang="en-US" sz="1500" dirty="0" err="1"/>
              <a:t>alsoobliterated</a:t>
            </a:r>
            <a:endParaRPr lang="en-US" sz="1500" dirty="0"/>
          </a:p>
          <a:p>
            <a:r>
              <a:rPr lang="en-US" sz="1500" dirty="0"/>
              <a:t>;● type III: atresia of the right and left hepatic ducts and </a:t>
            </a:r>
            <a:r>
              <a:rPr lang="en-US" sz="1500" dirty="0" err="1"/>
              <a:t>theentire</a:t>
            </a:r>
            <a:r>
              <a:rPr lang="en-US" sz="1500" dirty="0"/>
              <a:t> </a:t>
            </a:r>
            <a:r>
              <a:rPr lang="en-US" sz="1500" dirty="0" err="1"/>
              <a:t>extrahepatic</a:t>
            </a:r>
            <a:r>
              <a:rPr lang="en-US" sz="1500" dirty="0"/>
              <a:t> biliary tree.</a:t>
            </a:r>
            <a:endParaRPr lang="x-none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0A780C-1443-3533-FDFF-3B9B7E63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5" r="8886"/>
          <a:stretch>
            <a:fillRect/>
          </a:stretch>
        </p:blipFill>
        <p:spPr>
          <a:xfrm>
            <a:off x="182172" y="3335745"/>
            <a:ext cx="4768954" cy="2065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DF2852-88B4-0139-EED2-BCE960B4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298" y="0"/>
            <a:ext cx="4768954" cy="55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1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5FD8B-0EA4-D552-FCF4-F9DA707F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Intramural causes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2.choledochal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cyst </a:t>
            </a:r>
            <a:endParaRPr lang="x-non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839CC4-4B95-7F7A-7E0C-3FDA7438D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447" y="598658"/>
            <a:ext cx="3643629" cy="4431983"/>
          </a:xfrm>
        </p:spPr>
        <p:txBody>
          <a:bodyPr/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•Definition</a:t>
            </a:r>
            <a:r>
              <a:rPr lang="en-US" sz="1600" dirty="0"/>
              <a:t>:</a:t>
            </a:r>
          </a:p>
          <a:p>
            <a:r>
              <a:rPr lang="en-US" sz="1600" dirty="0"/>
              <a:t>Congenital dilatation of intra- and/or </a:t>
            </a:r>
            <a:r>
              <a:rPr lang="en-US" sz="1600" dirty="0" err="1"/>
              <a:t>extrahepatic</a:t>
            </a:r>
            <a:r>
              <a:rPr lang="en-US" sz="1600" dirty="0"/>
              <a:t> bile ducts</a:t>
            </a:r>
          </a:p>
          <a:p>
            <a:r>
              <a:rPr lang="en-US" sz="1600" dirty="0"/>
              <a:t>Pathogenesis unclear; often associated with anomalous </a:t>
            </a:r>
            <a:r>
              <a:rPr lang="en-US" sz="1600" dirty="0" err="1"/>
              <a:t>pancreaticobiliary</a:t>
            </a:r>
            <a:r>
              <a:rPr lang="en-US" sz="1600" dirty="0"/>
              <a:t> junction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Epidemiology:</a:t>
            </a:r>
          </a:p>
          <a:p>
            <a:r>
              <a:rPr lang="en-US" sz="1600" dirty="0"/>
              <a:t>60% diagnosed before age 10</a:t>
            </a:r>
          </a:p>
          <a:p>
            <a:r>
              <a:rPr lang="en-US" sz="1600" dirty="0"/>
              <a:t>Can present at any age; adults may present with pancreatitis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Clinical Features</a:t>
            </a:r>
            <a:r>
              <a:rPr lang="en-US" sz="1600" dirty="0"/>
              <a:t>:</a:t>
            </a:r>
          </a:p>
          <a:p>
            <a:r>
              <a:rPr lang="en-US" sz="1600" dirty="0"/>
              <a:t>Jaundice, fever, RUQ pain, abdominal mass</a:t>
            </a:r>
          </a:p>
          <a:p>
            <a:r>
              <a:rPr lang="en-US" sz="1600" dirty="0"/>
              <a:t>May first present with complications (pancreatitis, cholangitis)</a:t>
            </a:r>
          </a:p>
          <a:p>
            <a:endParaRPr lang="x-none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48D5DD-B017-57CB-7071-CEC9CF4FDCF0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830165" y="634904"/>
            <a:ext cx="4897792" cy="4632473"/>
          </a:xfrm>
        </p:spPr>
        <p:txBody>
          <a:bodyPr/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Diagnosis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USG: confirms cyst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MRI/MRCP: defines biliary and pancreatic anatomy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CT: assesses intra- and </a:t>
            </a:r>
            <a:r>
              <a:rPr lang="en-US" sz="1600" b="0" dirty="0" err="1">
                <a:solidFill>
                  <a:schemeClr val="bg2">
                    <a:lumMod val="10000"/>
                  </a:schemeClr>
                </a:solidFill>
              </a:rPr>
              <a:t>extrahepatic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 dilatation</a:t>
            </a:r>
          </a:p>
          <a:p>
            <a:endParaRPr lang="en-US" sz="1600" b="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Treatment: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Radical cyst excision + Roux-en-Y </a:t>
            </a:r>
            <a:r>
              <a:rPr lang="en-US" sz="1600" b="0" dirty="0" err="1">
                <a:solidFill>
                  <a:schemeClr val="bg2">
                    <a:lumMod val="10000"/>
                  </a:schemeClr>
                </a:solidFill>
              </a:rPr>
              <a:t>hepaticojejunostomy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 (prevents </a:t>
            </a:r>
            <a:r>
              <a:rPr lang="en-US" sz="1600" b="0" dirty="0" err="1">
                <a:solidFill>
                  <a:schemeClr val="bg2">
                    <a:lumMod val="10000"/>
                  </a:schemeClr>
                </a:solidFill>
              </a:rPr>
              <a:t>cholangiocarcinoma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, strictures, recurrent cholangitis)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Type III cysts: managed endoscopically with </a:t>
            </a:r>
            <a:r>
              <a:rPr lang="en-US" sz="1600" b="0" dirty="0" err="1">
                <a:solidFill>
                  <a:schemeClr val="bg2">
                    <a:lumMod val="10000"/>
                  </a:schemeClr>
                </a:solidFill>
              </a:rPr>
              <a:t>sphincterotomy</a:t>
            </a:r>
            <a:endParaRPr lang="en-US" sz="1600" b="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Biopsy of cyst epithelium recommended in symptomatic or young patients</a:t>
            </a:r>
            <a:br>
              <a:rPr lang="en-US" sz="1600" b="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1600" b="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Complications / Risk:</a:t>
            </a:r>
          </a:p>
          <a:p>
            <a:r>
              <a:rPr lang="en-US" sz="1600" b="0" dirty="0" err="1">
                <a:solidFill>
                  <a:schemeClr val="bg2">
                    <a:lumMod val="10000"/>
                  </a:schemeClr>
                </a:solidFill>
              </a:rPr>
              <a:t>Cholangiocarcinoma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 risk increases with age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Recurrent cholangitis and strictures if incomplete resection</a:t>
            </a:r>
          </a:p>
        </p:txBody>
      </p:sp>
    </p:spTree>
    <p:extLst>
      <p:ext uri="{BB962C8B-B14F-4D97-AF65-F5344CB8AC3E}">
        <p14:creationId xmlns:p14="http://schemas.microsoft.com/office/powerpoint/2010/main" val="127044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011" y="109983"/>
            <a:ext cx="7126605" cy="498475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300" spc="235" dirty="0">
                <a:solidFill>
                  <a:srgbClr val="262626"/>
                </a:solidFill>
                <a:latin typeface="Trebuchet MS"/>
                <a:cs typeface="Trebuchet MS"/>
              </a:rPr>
              <a:t>PHYSIOLOGY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992" y="625873"/>
            <a:ext cx="7703820" cy="2308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60" dirty="0">
                <a:solidFill>
                  <a:srgbClr val="262626"/>
                </a:solidFill>
                <a:latin typeface="Trebuchet MS"/>
                <a:cs typeface="Trebuchet MS"/>
              </a:rPr>
              <a:t>Red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262626"/>
                </a:solidFill>
                <a:latin typeface="Trebuchet MS"/>
                <a:cs typeface="Trebuchet MS"/>
              </a:rPr>
              <a:t>blood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cells</a:t>
            </a:r>
            <a:r>
              <a:rPr sz="16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are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0" dirty="0">
                <a:solidFill>
                  <a:srgbClr val="262626"/>
                </a:solidFill>
                <a:latin typeface="Trebuchet MS"/>
                <a:cs typeface="Trebuchet MS"/>
              </a:rPr>
              <a:t>destroyed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0" dirty="0">
                <a:solidFill>
                  <a:srgbClr val="262626"/>
                </a:solidFill>
                <a:latin typeface="Trebuchet MS"/>
                <a:cs typeface="Trebuchet MS"/>
              </a:rPr>
              <a:t>mainly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spleen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due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5" dirty="0">
                <a:solidFill>
                  <a:srgbClr val="262626"/>
                </a:solidFill>
                <a:latin typeface="Trebuchet MS"/>
                <a:cs typeface="Trebuchet MS"/>
              </a:rPr>
              <a:t>aging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or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abnormality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in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shape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by</a:t>
            </a:r>
            <a:endParaRPr sz="16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macrophages,</a:t>
            </a:r>
            <a:r>
              <a:rPr sz="16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0" dirty="0">
                <a:solidFill>
                  <a:srgbClr val="262626"/>
                </a:solidFill>
                <a:latin typeface="Trebuchet MS"/>
                <a:cs typeface="Trebuchet MS"/>
              </a:rPr>
              <a:t>thus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releasing</a:t>
            </a:r>
            <a:r>
              <a:rPr sz="1650" spc="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262626"/>
                </a:solidFill>
                <a:latin typeface="Trebuchet MS"/>
                <a:cs typeface="Trebuchet MS"/>
              </a:rPr>
              <a:t>hemoglobin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6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brown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pigment</a:t>
            </a:r>
            <a:r>
              <a:rPr sz="16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heme</a:t>
            </a:r>
            <a:endParaRPr sz="16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16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spc="-85" dirty="0">
                <a:solidFill>
                  <a:srgbClr val="262626"/>
                </a:solidFill>
                <a:latin typeface="Trebuchet MS"/>
                <a:cs typeface="Trebuchet MS"/>
              </a:rPr>
              <a:t>hemoglobin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262626"/>
                </a:solidFill>
                <a:latin typeface="Trebuchet MS"/>
                <a:cs typeface="Trebuchet MS"/>
              </a:rPr>
              <a:t>is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262626"/>
                </a:solidFill>
                <a:latin typeface="Trebuchet MS"/>
                <a:cs typeface="Trebuchet MS"/>
              </a:rPr>
              <a:t>broken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down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by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30" dirty="0">
                <a:solidFill>
                  <a:srgbClr val="262626"/>
                </a:solidFill>
                <a:latin typeface="Trebuchet MS"/>
                <a:cs typeface="Trebuchet MS"/>
              </a:rPr>
              <a:t>an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0" dirty="0">
                <a:solidFill>
                  <a:srgbClr val="262626"/>
                </a:solidFill>
                <a:latin typeface="Trebuchet MS"/>
                <a:cs typeface="Trebuchet MS"/>
              </a:rPr>
              <a:t>oxidation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90" dirty="0">
                <a:solidFill>
                  <a:srgbClr val="262626"/>
                </a:solidFill>
                <a:latin typeface="Trebuchet MS"/>
                <a:cs typeface="Trebuchet MS"/>
              </a:rPr>
              <a:t>reaction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0" dirty="0">
                <a:solidFill>
                  <a:srgbClr val="262626"/>
                </a:solidFill>
                <a:latin typeface="Trebuchet MS"/>
                <a:cs typeface="Trebuchet MS"/>
              </a:rPr>
              <a:t>into</a:t>
            </a:r>
            <a:r>
              <a:rPr sz="16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globular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262626"/>
                </a:solidFill>
                <a:latin typeface="Trebuchet MS"/>
                <a:cs typeface="Trebuchet MS"/>
              </a:rPr>
              <a:t>proteins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recycled</a:t>
            </a:r>
            <a:r>
              <a:rPr sz="1650" spc="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.</a:t>
            </a:r>
            <a:endParaRPr sz="16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650" spc="-55" dirty="0">
                <a:solidFill>
                  <a:srgbClr val="262626"/>
                </a:solidFill>
                <a:latin typeface="Trebuchet MS"/>
                <a:cs typeface="Trebuchet MS"/>
              </a:rPr>
              <a:t>Heme</a:t>
            </a:r>
            <a:r>
              <a:rPr sz="1650" spc="-7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62626"/>
                </a:solidFill>
                <a:latin typeface="Trebuchet MS"/>
                <a:cs typeface="Trebuchet MS"/>
              </a:rPr>
              <a:t>is</a:t>
            </a:r>
            <a:r>
              <a:rPr sz="1650" spc="40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262626"/>
                </a:solidFill>
                <a:latin typeface="Trebuchet MS"/>
                <a:cs typeface="Trebuchet MS"/>
              </a:rPr>
              <a:t>converted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0" dirty="0">
                <a:solidFill>
                  <a:srgbClr val="262626"/>
                </a:solidFill>
                <a:latin typeface="Trebuchet MS"/>
                <a:cs typeface="Trebuchet MS"/>
              </a:rPr>
              <a:t>biliverdin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40" dirty="0">
                <a:solidFill>
                  <a:srgbClr val="262626"/>
                </a:solidFill>
                <a:latin typeface="Trebuchet MS"/>
                <a:cs typeface="Trebuchet MS"/>
              </a:rPr>
              <a:t>,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then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650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5" dirty="0">
                <a:solidFill>
                  <a:srgbClr val="262626"/>
                </a:solidFill>
                <a:latin typeface="Trebuchet MS"/>
                <a:cs typeface="Trebuchet MS"/>
              </a:rPr>
              <a:t>bilirubin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(unconjugated).</a:t>
            </a:r>
            <a:endParaRPr sz="16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650" spc="-95" dirty="0">
                <a:solidFill>
                  <a:srgbClr val="262626"/>
                </a:solidFill>
                <a:latin typeface="Trebuchet MS"/>
                <a:cs typeface="Trebuchet MS"/>
              </a:rPr>
              <a:t>Bilirubin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262626"/>
                </a:solidFill>
                <a:latin typeface="Trebuchet MS"/>
                <a:cs typeface="Trebuchet MS"/>
              </a:rPr>
              <a:t>is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then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262626"/>
                </a:solidFill>
                <a:latin typeface="Trebuchet MS"/>
                <a:cs typeface="Trebuchet MS"/>
              </a:rPr>
              <a:t>bound</a:t>
            </a:r>
            <a:r>
              <a:rPr sz="16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albumin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20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6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70" dirty="0">
                <a:solidFill>
                  <a:srgbClr val="262626"/>
                </a:solidFill>
                <a:latin typeface="Trebuchet MS"/>
                <a:cs typeface="Trebuchet MS"/>
              </a:rPr>
              <a:t>transported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liver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4" dirty="0">
                <a:solidFill>
                  <a:srgbClr val="262626"/>
                </a:solidFill>
                <a:latin typeface="Trebuchet MS"/>
                <a:cs typeface="Trebuchet MS"/>
              </a:rPr>
              <a:t>be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conjugated.</a:t>
            </a:r>
            <a:endParaRPr sz="16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650" spc="-80" dirty="0">
                <a:solidFill>
                  <a:srgbClr val="262626"/>
                </a:solidFill>
                <a:latin typeface="Trebuchet MS"/>
                <a:cs typeface="Trebuchet MS"/>
              </a:rPr>
              <a:t>It</a:t>
            </a:r>
            <a:r>
              <a:rPr sz="16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262626"/>
                </a:solidFill>
                <a:latin typeface="Trebuchet MS"/>
                <a:cs typeface="Trebuchet MS"/>
              </a:rPr>
              <a:t>is</a:t>
            </a:r>
            <a:r>
              <a:rPr sz="16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then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262626"/>
                </a:solidFill>
                <a:latin typeface="Trebuchet MS"/>
                <a:cs typeface="Trebuchet MS"/>
              </a:rPr>
              <a:t>secreted</a:t>
            </a:r>
            <a:r>
              <a:rPr sz="16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6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0" dirty="0">
                <a:solidFill>
                  <a:srgbClr val="262626"/>
                </a:solidFill>
                <a:latin typeface="Trebuchet MS"/>
                <a:cs typeface="Trebuchet MS"/>
              </a:rPr>
              <a:t>the</a:t>
            </a:r>
            <a:r>
              <a:rPr sz="16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14" dirty="0">
                <a:solidFill>
                  <a:srgbClr val="262626"/>
                </a:solidFill>
                <a:latin typeface="Trebuchet MS"/>
                <a:cs typeface="Trebuchet MS"/>
              </a:rPr>
              <a:t>biliary</a:t>
            </a:r>
            <a:r>
              <a:rPr sz="16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62626"/>
                </a:solidFill>
                <a:latin typeface="Trebuchet MS"/>
                <a:cs typeface="Trebuchet MS"/>
              </a:rPr>
              <a:t>system.</a:t>
            </a:r>
            <a:endParaRPr sz="1650" dirty="0">
              <a:latin typeface="Trebuchet MS"/>
              <a:cs typeface="Trebuchet M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50992" y="3398520"/>
            <a:ext cx="80162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 </a:t>
            </a:r>
            <a:r>
              <a:rPr lang="en-US" sz="2800" b="1" dirty="0" smtClean="0"/>
              <a:t>Pathology 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• Obstruction in the biliary tree (extrahepatic) can block bile flow from the liver to the intestines, causing bile to back up.</a:t>
            </a:r>
          </a:p>
          <a:p>
            <a:endParaRPr lang="en-US" dirty="0" smtClean="0"/>
          </a:p>
          <a:p>
            <a:r>
              <a:rPr lang="en-US" dirty="0" smtClean="0"/>
              <a:t> • Conjugated bilirubin (direct) rises in obstructive jaundice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20182-6351-22CD-4D6D-907A6FE3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3DDB3-B850-AA15-F2DD-F0C79E4CC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45" y="1384141"/>
            <a:ext cx="7038340" cy="3496945"/>
          </a:xfrm>
        </p:spPr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1B9CC4-68B9-6B79-9DDA-3102B7EA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399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0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1F82B-071A-2A5C-6949-722FCA9B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45" y="46006"/>
            <a:ext cx="9086509" cy="377026"/>
          </a:xfrm>
        </p:spPr>
        <p:txBody>
          <a:bodyPr/>
          <a:lstStyle/>
          <a:p>
            <a:r>
              <a:rPr lang="en-US" b="1" dirty="0"/>
              <a:t>intramural causes :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38F63-8057-5FBC-2C07-9E18C9F6E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427" y="423033"/>
            <a:ext cx="9223114" cy="4501232"/>
          </a:xfrm>
        </p:spPr>
        <p:txBody>
          <a:bodyPr/>
          <a:lstStyle/>
          <a:p>
            <a:r>
              <a:rPr lang="en-US" sz="2100" dirty="0"/>
              <a:t>•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Benign bile duct strictures</a:t>
            </a:r>
            <a:r>
              <a:rPr lang="en-US" dirty="0"/>
              <a:t> causes include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Postoperative injury after </a:t>
            </a:r>
            <a:r>
              <a:rPr lang="en-US" b="1">
                <a:solidFill>
                  <a:schemeClr val="bg2">
                    <a:lumMod val="75000"/>
                  </a:schemeClr>
                </a:solidFill>
              </a:rPr>
              <a:t>cholecystectomy</a:t>
            </a:r>
            <a:r>
              <a:rPr lang="en-US"/>
              <a:t>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Pancreatitis</a:t>
            </a:r>
            <a:r>
              <a:rPr lang="en-US" dirty="0"/>
              <a:t>: Jaundice due to an obstruction of the </a:t>
            </a:r>
            <a:r>
              <a:rPr lang="en-US" dirty="0" err="1"/>
              <a:t>intrapancreatic</a:t>
            </a:r>
            <a:r>
              <a:rPr lang="en-US" dirty="0"/>
              <a:t> segment </a:t>
            </a:r>
            <a:r>
              <a:rPr lang="en-US" dirty="0" err="1"/>
              <a:t>ofthe</a:t>
            </a:r>
            <a:r>
              <a:rPr lang="en-US" dirty="0"/>
              <a:t> CBD occurs in patients with chronic pancreatitis and accounts </a:t>
            </a:r>
            <a:r>
              <a:rPr lang="en-US" dirty="0" err="1"/>
              <a:t>forapproximately</a:t>
            </a:r>
            <a:r>
              <a:rPr lang="en-US" dirty="0"/>
              <a:t> 10% of the benign strictures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Primary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sclerosing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cholangitis (PSC):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is a progressive chronic inflammation of both the </a:t>
            </a:r>
            <a:r>
              <a:rPr lang="en-US" b="0" i="0" u="none" strike="noStrike" dirty="0" err="1">
                <a:solidFill>
                  <a:srgbClr val="1A1C1C"/>
                </a:solidFill>
                <a:effectLst/>
                <a:latin typeface="Lato-Regular"/>
              </a:rPr>
              <a:t>intrahepatic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 and </a:t>
            </a:r>
            <a:r>
              <a:rPr lang="en-US" b="0" i="0" u="none" strike="noStrike" dirty="0" err="1">
                <a:solidFill>
                  <a:srgbClr val="1A1C1C"/>
                </a:solidFill>
                <a:effectLst/>
                <a:latin typeface="Lato-Regular"/>
              </a:rPr>
              <a:t>extrahepatic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-Regular"/>
              </a:rPr>
              <a:t> bile ducts. The exact etiology is unknown but there is a strong association with autoimmune diseases, particularly ulcerative colitis (UC)</a:t>
            </a:r>
          </a:p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Often initially asymptomatic</a:t>
            </a:r>
          </a:p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Signs of </a:t>
            </a:r>
            <a:r>
              <a:rPr lang="en-US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cholestasis</a:t>
            </a:r>
            <a:endParaRPr lang="en-US" b="0" i="0" u="none" strike="noStrike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lvl="1"/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Jaundice, </a:t>
            </a:r>
            <a:r>
              <a:rPr lang="en-US" b="0" i="0" u="none" strike="noStrike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Pruritus,Pale</a:t>
            </a:r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stool, dark urine,Fatigue</a:t>
            </a:r>
          </a:p>
          <a:p>
            <a:r>
              <a:rPr lang="en-US" b="0" i="0" u="none" strike="noStrike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Later stages: signs of </a:t>
            </a:r>
            <a:r>
              <a:rPr lang="en-US" b="1" i="0" u="none" strike="noStrike" dirty="0">
                <a:solidFill>
                  <a:srgbClr val="1A1C1C"/>
                </a:solidFill>
                <a:effectLst/>
                <a:latin typeface="Lato-Bold"/>
              </a:rPr>
              <a:t>cirrhosis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Lato-Bold"/>
              </a:rPr>
              <a:t>4.    Stricture due to trauma </a:t>
            </a:r>
            <a:endParaRPr lang="en-US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Lato" panose="020F0502020204030203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52095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651C0-10A4-22D5-86E9-C0E83EE3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354" y="103696"/>
            <a:ext cx="9086509" cy="608003"/>
          </a:xfrm>
        </p:spPr>
        <p:txBody>
          <a:bodyPr/>
          <a:lstStyle/>
          <a:p>
            <a:r>
              <a:rPr lang="en-US" b="1" dirty="0"/>
              <a:t>Extramural causes: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Merrizzi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syndrome</a:t>
            </a:r>
            <a:endParaRPr lang="x-non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048F35-F697-A7D3-E361-321228D58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40" y="2399240"/>
            <a:ext cx="3643629" cy="3231654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Definition:</a:t>
            </a:r>
          </a:p>
          <a:p>
            <a:r>
              <a:rPr lang="en-US" dirty="0"/>
              <a:t>Extrinsic compression of the common bile duct (CBD) by a gallstone impacted in the cystic duct or gallbladder infundibulum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Clinical Features:</a:t>
            </a:r>
          </a:p>
          <a:p>
            <a:r>
              <a:rPr lang="en-US" dirty="0"/>
              <a:t>Similar to </a:t>
            </a:r>
            <a:r>
              <a:rPr lang="en-US" dirty="0" err="1"/>
              <a:t>choledocholithiasis</a:t>
            </a:r>
            <a:r>
              <a:rPr lang="en-US" dirty="0"/>
              <a:t>: jaundice, RUQ pain, sometimes cholangitis</a:t>
            </a:r>
          </a:p>
          <a:p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8C53A4-0599-E7AE-51B9-0D8A94C40580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169688" y="711699"/>
            <a:ext cx="4605148" cy="4431983"/>
          </a:xfrm>
        </p:spPr>
        <p:txBody>
          <a:bodyPr/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Diagnosis: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ERCP / MRCP preferred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Narrowing of common hepatic duct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Stone in cystic duct</a:t>
            </a:r>
          </a:p>
          <a:p>
            <a:r>
              <a:rPr lang="en-US" sz="1600" b="0" dirty="0" err="1">
                <a:solidFill>
                  <a:schemeClr val="bg2">
                    <a:lumMod val="10000"/>
                  </a:schemeClr>
                </a:solidFill>
              </a:rPr>
              <a:t>Intrahepatic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 biliary dilation</a:t>
            </a:r>
            <a:br>
              <a:rPr lang="en-US" sz="1600" b="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1600" b="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Treatment: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Preoperative ERCP stent: biliary drainage if needed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Open cholecystectomy preferred if diagnosed preoperatively</a:t>
            </a:r>
          </a:p>
          <a:p>
            <a:endParaRPr lang="en-US" sz="1600" b="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Complications:</a:t>
            </a:r>
          </a:p>
          <a:p>
            <a:r>
              <a:rPr lang="en-US" sz="1600" b="0" dirty="0" err="1">
                <a:solidFill>
                  <a:schemeClr val="bg2">
                    <a:lumMod val="10000"/>
                  </a:schemeClr>
                </a:solidFill>
              </a:rPr>
              <a:t>Cholecystocholedochal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 fistula (gallbladder → CBD)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Biliary-enteric fistula (gallbladder/CBD → bowel)</a:t>
            </a:r>
          </a:p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Gallstone </a:t>
            </a:r>
            <a:r>
              <a:rPr lang="en-US" sz="1600" b="0" dirty="0" err="1">
                <a:solidFill>
                  <a:schemeClr val="bg2">
                    <a:lumMod val="10000"/>
                  </a:schemeClr>
                </a:solidFill>
              </a:rPr>
              <a:t>ileus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</a:rPr>
              <a:t> due to fistula</a:t>
            </a:r>
          </a:p>
          <a:p>
            <a:endParaRPr lang="x-none" sz="1600" b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10DEDA-08E6-00AA-80AF-CBA20F41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73" y="451920"/>
            <a:ext cx="3643629" cy="1894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2828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16811" b="16811"/>
          <a:stretch>
            <a:fillRect/>
          </a:stretch>
        </p:blipFill>
        <p:spPr>
          <a:xfrm>
            <a:off x="502920" y="1324610"/>
            <a:ext cx="4435475" cy="3746500"/>
          </a:xfrm>
          <a:prstGeom prst="rect">
            <a:avLst/>
          </a:prstGeom>
        </p:spPr>
      </p:pic>
      <p:grpSp>
        <p:nvGrpSpPr>
          <p:cNvPr id="4" name="object 2"/>
          <p:cNvGrpSpPr/>
          <p:nvPr/>
        </p:nvGrpSpPr>
        <p:grpSpPr>
          <a:xfrm>
            <a:off x="-12700" y="0"/>
            <a:ext cx="10071100" cy="5672455"/>
            <a:chOff x="-12700" y="0"/>
            <a:chExt cx="10071100" cy="5672455"/>
          </a:xfrm>
        </p:grpSpPr>
        <p:pic>
          <p:nvPicPr>
            <p:cNvPr id="5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5672278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0" y="14425"/>
              <a:ext cx="5464810" cy="2152650"/>
            </a:xfrm>
            <a:custGeom>
              <a:avLst/>
              <a:gdLst/>
              <a:ahLst/>
              <a:cxnLst/>
              <a:rect l="l" t="t" r="r" b="b"/>
              <a:pathLst>
                <a:path w="5464810" h="2152650">
                  <a:moveTo>
                    <a:pt x="0" y="2152500"/>
                  </a:moveTo>
                  <a:lnTo>
                    <a:pt x="5464225" y="2152500"/>
                  </a:lnTo>
                  <a:lnTo>
                    <a:pt x="5464225" y="0"/>
                  </a:lnTo>
                </a:path>
              </a:pathLst>
            </a:custGeom>
            <a:ln w="2514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 Box 6"/>
          <p:cNvSpPr txBox="1"/>
          <p:nvPr/>
        </p:nvSpPr>
        <p:spPr>
          <a:xfrm>
            <a:off x="0" y="1324610"/>
            <a:ext cx="5464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r>
              <a:rPr sz="3200" b="1" spc="1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BILE</a:t>
            </a:r>
            <a:r>
              <a:rPr sz="3200" b="1" spc="37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3200" b="1" spc="1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DUCT</a:t>
            </a:r>
            <a:r>
              <a:rPr lang="en-US" altLang="en-US" sz="3200" b="1" spc="1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3200" b="1" spc="1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CARCINOMA</a:t>
            </a:r>
            <a:endParaRPr lang="en-US" sz="3200"/>
          </a:p>
        </p:txBody>
      </p:sp>
      <p:sp>
        <p:nvSpPr>
          <p:cNvPr id="8" name="Text Box 7"/>
          <p:cNvSpPr txBox="1"/>
          <p:nvPr/>
        </p:nvSpPr>
        <p:spPr>
          <a:xfrm>
            <a:off x="0" y="2470150"/>
            <a:ext cx="821690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660"/>
              </a:spcBef>
              <a:buFont typeface="Microsoft Sans Serif" panose="020B0604020202020204"/>
              <a:buChar char="•"/>
              <a:tabLst>
                <a:tab pos="177800" algn="l"/>
              </a:tabLst>
            </a:pPr>
            <a:r>
              <a:rPr b="1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Cholangiocarcinoma: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marL="233680" marR="354330" indent="-221615">
              <a:lnSpc>
                <a:spcPct val="90000"/>
              </a:lnSpc>
              <a:spcBef>
                <a:spcPts val="830"/>
              </a:spcBef>
              <a:buFont typeface="Microsoft Sans Serif" panose="020B0604020202020204"/>
              <a:buChar char="•"/>
              <a:tabLst>
                <a:tab pos="233045" algn="l"/>
              </a:tabLst>
            </a:pPr>
            <a:r>
              <a:rPr sz="2000"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This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cancer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arises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9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from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biliary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epithelium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6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9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is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usually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seen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</a:t>
            </a:r>
            <a:r>
              <a:rPr sz="2000" spc="-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association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choledochal</a:t>
            </a:r>
            <a:r>
              <a:rPr sz="2000" spc="-9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cysts,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PSC, 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chronic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ulcerative</a:t>
            </a:r>
            <a:r>
              <a:rPr sz="2000" spc="-9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colitis,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</a:t>
            </a:r>
            <a:r>
              <a:rPr sz="2000" spc="-1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parasitic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infestation</a:t>
            </a:r>
            <a:r>
              <a:rPr sz="2000" spc="-8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3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cholelithiasis,</a:t>
            </a:r>
            <a:r>
              <a:rPr sz="2000" spc="-8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chronic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liver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disease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3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chronic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viral </a:t>
            </a:r>
            <a:r>
              <a:rPr sz="2000" spc="-1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hepatitis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33680" marR="1851660" indent="-221615">
              <a:lnSpc>
                <a:spcPts val="2490"/>
              </a:lnSpc>
              <a:spcBef>
                <a:spcPts val="875"/>
              </a:spcBef>
              <a:buFont typeface="Microsoft Sans Serif" panose="020B0604020202020204"/>
              <a:buChar char="•"/>
              <a:tabLst>
                <a:tab pos="233045" algn="l"/>
              </a:tabLst>
            </a:pPr>
            <a:r>
              <a:rPr sz="2000" spc="-7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Obstructive </a:t>
            </a:r>
            <a:r>
              <a:rPr sz="2000" spc="-16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jaundice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9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is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major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6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clinical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manifestation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</a:t>
            </a:r>
            <a:r>
              <a:rPr sz="2000" spc="-8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cholangiocarcinoma.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1305" indent="-268605">
              <a:lnSpc>
                <a:spcPct val="100000"/>
              </a:lnSpc>
              <a:spcBef>
                <a:spcPts val="515"/>
              </a:spcBef>
              <a:buFont typeface="Microsoft Sans Serif" panose="020B0604020202020204"/>
              <a:buChar char="•"/>
              <a:tabLst>
                <a:tab pos="281305" algn="l"/>
              </a:tabLst>
            </a:pPr>
            <a:r>
              <a:rPr b="1" spc="9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</a:t>
            </a:r>
            <a:r>
              <a:rPr b="1" spc="-1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than</a:t>
            </a:r>
            <a:r>
              <a:rPr b="1" spc="-10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90%</a:t>
            </a:r>
            <a:r>
              <a:rPr b="1" spc="-1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</a:t>
            </a:r>
            <a:r>
              <a:rPr b="1" spc="-1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these</a:t>
            </a:r>
            <a:r>
              <a:rPr b="1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bile</a:t>
            </a:r>
            <a:r>
              <a:rPr b="1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duct</a:t>
            </a:r>
            <a:r>
              <a:rPr b="1" spc="-1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cancers</a:t>
            </a:r>
            <a:r>
              <a:rPr b="1" spc="-1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are</a:t>
            </a:r>
            <a:r>
              <a:rPr b="1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adenocarcinomas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4175" y="0"/>
            <a:ext cx="4594225" cy="2838450"/>
          </a:xfrm>
          <a:prstGeom prst="rect">
            <a:avLst/>
          </a:prstGeom>
        </p:spPr>
      </p:pic>
      <p:sp>
        <p:nvSpPr>
          <p:cNvPr id="17" name="object 2"/>
          <p:cNvSpPr txBox="1"/>
          <p:nvPr/>
        </p:nvSpPr>
        <p:spPr>
          <a:xfrm>
            <a:off x="125730" y="1908175"/>
            <a:ext cx="2034540" cy="114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865"/>
              </a:lnSpc>
            </a:pPr>
            <a:r>
              <a:rPr sz="1950" dirty="0">
                <a:solidFill>
                  <a:schemeClr val="tx1"/>
                </a:solidFill>
                <a:latin typeface="Corbel" panose="020B0503020204020204"/>
                <a:cs typeface="Corbel" panose="020B0503020204020204"/>
              </a:rPr>
              <a:t>i</a:t>
            </a:r>
            <a:r>
              <a:rPr sz="195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ntramural</a:t>
            </a:r>
            <a:r>
              <a:rPr sz="1950" b="1" spc="10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95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causes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0825" y="665361"/>
            <a:ext cx="4424045" cy="44856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35255" indent="-122555">
              <a:lnSpc>
                <a:spcPct val="100000"/>
              </a:lnSpc>
              <a:spcBef>
                <a:spcPts val="590"/>
              </a:spcBef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Extrahepatic</a:t>
            </a:r>
            <a:r>
              <a:rPr sz="1400" b="1" spc="-7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140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CCA:</a:t>
            </a:r>
            <a:r>
              <a:rPr sz="1400" b="1" spc="-3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90%</a:t>
            </a:r>
            <a:r>
              <a:rPr sz="1400" b="1" spc="-4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1400" b="1" spc="-2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229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CCA</a:t>
            </a:r>
            <a:r>
              <a:rPr sz="1400" b="1" spc="-50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0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cases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86055" indent="-173355">
              <a:lnSpc>
                <a:spcPts val="1605"/>
              </a:lnSpc>
              <a:spcBef>
                <a:spcPts val="20"/>
              </a:spcBef>
              <a:buClr>
                <a:srgbClr val="262626"/>
              </a:buClr>
              <a:buFont typeface="Microsoft Sans Serif" panose="020B0604020202020204"/>
              <a:buChar char="•"/>
              <a:tabLst>
                <a:tab pos="186055" algn="l"/>
              </a:tabLst>
            </a:pPr>
            <a:r>
              <a:rPr sz="1400" b="1" dirty="0">
                <a:solidFill>
                  <a:srgbClr val="38571A"/>
                </a:solidFill>
                <a:latin typeface="Times New Roman" panose="02020603050405020304" charset="0"/>
                <a:cs typeface="Times New Roman" panose="02020603050405020304" charset="0"/>
              </a:rPr>
              <a:t>Perihilar</a:t>
            </a:r>
            <a:r>
              <a:rPr sz="1400" b="1" spc="-20" dirty="0">
                <a:solidFill>
                  <a:srgbClr val="38571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229" dirty="0">
                <a:solidFill>
                  <a:srgbClr val="38571A"/>
                </a:solidFill>
                <a:latin typeface="Times New Roman" panose="02020603050405020304" charset="0"/>
                <a:cs typeface="Times New Roman" panose="02020603050405020304" charset="0"/>
              </a:rPr>
              <a:t>CCA</a:t>
            </a:r>
            <a:r>
              <a:rPr sz="1400" b="1" spc="5" dirty="0">
                <a:solidFill>
                  <a:srgbClr val="38571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38571A"/>
                </a:solidFill>
                <a:latin typeface="Times New Roman" panose="02020603050405020304" charset="0"/>
                <a:cs typeface="Times New Roman" panose="02020603050405020304" charset="0"/>
              </a:rPr>
              <a:t>(Klatskin</a:t>
            </a:r>
            <a:r>
              <a:rPr sz="1400" b="1" spc="-15" dirty="0">
                <a:solidFill>
                  <a:srgbClr val="38571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38571A"/>
                </a:solidFill>
                <a:latin typeface="Times New Roman" panose="02020603050405020304" charset="0"/>
                <a:cs typeface="Times New Roman" panose="02020603050405020304" charset="0"/>
              </a:rPr>
              <a:t>tumor)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sz="1400" b="1" spc="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junction</a:t>
            </a:r>
            <a:r>
              <a:rPr sz="1400" b="1" spc="-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1400" b="1" spc="5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the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890">
              <a:lnSpc>
                <a:spcPts val="1605"/>
              </a:lnSpc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right</a:t>
            </a:r>
            <a:r>
              <a:rPr sz="1400" b="1" spc="-3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left</a:t>
            </a:r>
            <a:r>
              <a:rPr sz="1400" b="1" spc="-5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hepatic</a:t>
            </a:r>
            <a:r>
              <a:rPr sz="1400" b="1" spc="-5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ducts</a:t>
            </a:r>
            <a:r>
              <a:rPr sz="1400" b="1" spc="-3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(50%</a:t>
            </a:r>
            <a:r>
              <a:rPr sz="1400" b="1" spc="-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1400" b="1" spc="-3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cases)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255" indent="-122555">
              <a:lnSpc>
                <a:spcPts val="1610"/>
              </a:lnSpc>
              <a:spcBef>
                <a:spcPts val="5"/>
              </a:spcBef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dirty="0">
                <a:solidFill>
                  <a:srgbClr val="263E0F"/>
                </a:solidFill>
                <a:latin typeface="Times New Roman" panose="02020603050405020304" charset="0"/>
                <a:cs typeface="Times New Roman" panose="02020603050405020304" charset="0"/>
              </a:rPr>
              <a:t>Distal</a:t>
            </a:r>
            <a:r>
              <a:rPr sz="1400" b="1" spc="-15" dirty="0">
                <a:solidFill>
                  <a:srgbClr val="263E0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3E0F"/>
                </a:solidFill>
                <a:latin typeface="Times New Roman" panose="02020603050405020304" charset="0"/>
                <a:cs typeface="Times New Roman" panose="02020603050405020304" charset="0"/>
              </a:rPr>
              <a:t>extrahepatic</a:t>
            </a:r>
            <a:r>
              <a:rPr sz="1400" b="1" spc="-45" dirty="0">
                <a:solidFill>
                  <a:srgbClr val="263E0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140" dirty="0">
                <a:solidFill>
                  <a:srgbClr val="263E0F"/>
                </a:solidFill>
                <a:latin typeface="Times New Roman" panose="02020603050405020304" charset="0"/>
                <a:cs typeface="Times New Roman" panose="02020603050405020304" charset="0"/>
              </a:rPr>
              <a:t>CCA</a:t>
            </a:r>
            <a:r>
              <a:rPr sz="1400" b="1" spc="1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common</a:t>
            </a:r>
            <a:r>
              <a:rPr sz="1400" b="1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bile</a:t>
            </a:r>
            <a:r>
              <a:rPr sz="1400" b="1" spc="-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duct</a:t>
            </a:r>
            <a:r>
              <a:rPr sz="1400" b="1" spc="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(40%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890">
              <a:lnSpc>
                <a:spcPts val="1610"/>
              </a:lnSpc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1400" b="1" spc="-7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cases)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255" indent="-122555">
              <a:lnSpc>
                <a:spcPct val="100000"/>
              </a:lnSpc>
              <a:spcBef>
                <a:spcPts val="5"/>
              </a:spcBef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Painless</a:t>
            </a:r>
            <a:r>
              <a:rPr sz="1400" b="1" spc="-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jaundice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255" indent="-122555">
              <a:lnSpc>
                <a:spcPts val="1605"/>
              </a:lnSpc>
              <a:spcBef>
                <a:spcPts val="25"/>
              </a:spcBef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Pruritus</a:t>
            </a:r>
            <a:r>
              <a:rPr sz="1400" b="1" spc="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(itching)</a:t>
            </a:r>
            <a:r>
              <a:rPr sz="1400" b="1" spc="-5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due</a:t>
            </a:r>
            <a:r>
              <a:rPr sz="1400" b="1" spc="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sz="1400" b="1" spc="3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bile</a:t>
            </a:r>
            <a:r>
              <a:rPr sz="1400" b="1" spc="-3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salt deposition</a:t>
            </a:r>
            <a:r>
              <a:rPr sz="1400" b="1" spc="-5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in</a:t>
            </a:r>
            <a:r>
              <a:rPr sz="1400" b="1" spc="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the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890">
              <a:lnSpc>
                <a:spcPts val="1605"/>
              </a:lnSpc>
            </a:pPr>
            <a:r>
              <a:rPr sz="1400" b="1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skin.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255" indent="-122555">
              <a:lnSpc>
                <a:spcPct val="100000"/>
              </a:lnSpc>
              <a:spcBef>
                <a:spcPts val="20"/>
              </a:spcBef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spc="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Dark</a:t>
            </a:r>
            <a:r>
              <a:rPr sz="1400" b="1" spc="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urine</a:t>
            </a:r>
            <a:r>
              <a:rPr sz="1400" b="1" spc="-1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1400" b="1" spc="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pale</a:t>
            </a:r>
            <a:r>
              <a:rPr sz="1400" b="1" spc="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stools</a:t>
            </a:r>
            <a:r>
              <a:rPr sz="1400" b="1" spc="-1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from impaired</a:t>
            </a:r>
            <a:r>
              <a:rPr sz="1400" b="1" spc="-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bile</a:t>
            </a:r>
            <a:r>
              <a:rPr sz="1400" b="1" spc="-1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flow.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255" indent="-122555">
              <a:lnSpc>
                <a:spcPts val="1605"/>
              </a:lnSpc>
              <a:spcBef>
                <a:spcPts val="5"/>
              </a:spcBef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Unexplained</a:t>
            </a:r>
            <a:r>
              <a:rPr sz="1400" b="1" spc="-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weight</a:t>
            </a:r>
            <a:r>
              <a:rPr sz="1400" b="1" spc="-5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loss</a:t>
            </a:r>
            <a:r>
              <a:rPr sz="1400" b="1" spc="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sz="1400" b="1" spc="-3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fatigue,</a:t>
            </a:r>
            <a:r>
              <a:rPr sz="1400" b="1" spc="-5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often</a:t>
            </a:r>
            <a:r>
              <a:rPr sz="1400" b="1" spc="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due</a:t>
            </a:r>
            <a:r>
              <a:rPr sz="1400" b="1" spc="-1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to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890">
              <a:lnSpc>
                <a:spcPts val="1605"/>
              </a:lnSpc>
            </a:pP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malignancy.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4620" marR="108585" indent="-122555">
              <a:lnSpc>
                <a:spcPts val="1530"/>
              </a:lnSpc>
              <a:spcBef>
                <a:spcPts val="195"/>
              </a:spcBef>
              <a:buFont typeface="Microsoft Sans Serif" panose="020B0604020202020204"/>
              <a:buChar char="•"/>
              <a:tabLst>
                <a:tab pos="135890" algn="l"/>
              </a:tabLst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Right</a:t>
            </a:r>
            <a:r>
              <a:rPr sz="1400" b="1" spc="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upper</a:t>
            </a:r>
            <a:r>
              <a:rPr sz="1400" b="1" spc="7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quadrant</a:t>
            </a:r>
            <a:r>
              <a:rPr sz="1400" b="1" spc="7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discomfort</a:t>
            </a:r>
            <a:r>
              <a:rPr sz="1400" b="1" spc="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or</a:t>
            </a:r>
            <a:r>
              <a:rPr sz="1400" b="1" spc="9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vague 	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abdominal</a:t>
            </a:r>
            <a:r>
              <a:rPr sz="1400" b="1" spc="-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pain,</a:t>
            </a:r>
            <a:r>
              <a:rPr sz="1400" b="1" spc="-1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though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severe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pain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is </a:t>
            </a:r>
            <a:r>
              <a:rPr sz="1400" b="1" spc="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uncommon 	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until</a:t>
            </a:r>
            <a:r>
              <a:rPr sz="1400" b="1" spc="-9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late</a:t>
            </a:r>
            <a:r>
              <a:rPr sz="1400" b="1" spc="-7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stages.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4620" marR="172085" indent="-122555">
              <a:lnSpc>
                <a:spcPts val="1530"/>
              </a:lnSpc>
              <a:spcBef>
                <a:spcPts val="165"/>
              </a:spcBef>
              <a:buFont typeface="Microsoft Sans Serif" panose="020B0604020202020204"/>
              <a:buChar char="•"/>
              <a:tabLst>
                <a:tab pos="135890" algn="l"/>
              </a:tabLst>
            </a:pPr>
            <a:r>
              <a:rPr sz="1400" b="1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Intrahepatic</a:t>
            </a:r>
            <a:r>
              <a:rPr sz="1400" b="1" spc="-5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13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CCA:</a:t>
            </a:r>
            <a:r>
              <a:rPr sz="1400" b="1" spc="-60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10%</a:t>
            </a:r>
            <a:r>
              <a:rPr sz="1400" b="1" spc="-2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1400" b="1" spc="-20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229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CCA</a:t>
            </a:r>
            <a:r>
              <a:rPr sz="1400" b="1" spc="-60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cases;</a:t>
            </a:r>
            <a:r>
              <a:rPr sz="1400" b="1" spc="-3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1400" b="1" spc="-25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second 	</a:t>
            </a:r>
            <a:r>
              <a:rPr sz="1400" b="1" spc="60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most</a:t>
            </a:r>
            <a:r>
              <a:rPr sz="1400" b="1" dirty="0">
                <a:solidFill>
                  <a:srgbClr val="E224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common</a:t>
            </a:r>
            <a:r>
              <a:rPr sz="14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intrahepatic</a:t>
            </a:r>
            <a:r>
              <a:rPr sz="1400" b="1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malignancy</a:t>
            </a:r>
            <a:r>
              <a:rPr sz="1400" b="1" spc="-6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after 	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hepatocellular</a:t>
            </a:r>
            <a:r>
              <a:rPr sz="1400" b="1" spc="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carcinoma</a:t>
            </a:r>
            <a:r>
              <a:rPr sz="1400" b="1" spc="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13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(HCC)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255" indent="-122555">
              <a:lnSpc>
                <a:spcPts val="1590"/>
              </a:lnSpc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Nonspecific</a:t>
            </a:r>
            <a:r>
              <a:rPr sz="1400" b="1" spc="-6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5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symptoms</a:t>
            </a:r>
            <a:r>
              <a:rPr sz="1400" b="1" spc="-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5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(e.g.,</a:t>
            </a:r>
            <a:r>
              <a:rPr sz="1400" b="1" spc="-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weight</a:t>
            </a:r>
            <a:r>
              <a:rPr sz="1400" b="1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loss,</a:t>
            </a:r>
            <a:r>
              <a:rPr sz="1400" b="1" spc="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nausea,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890">
              <a:lnSpc>
                <a:spcPts val="1605"/>
              </a:lnSpc>
            </a:pPr>
            <a:r>
              <a:rPr sz="1400" b="1" spc="-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fever,</a:t>
            </a:r>
            <a:r>
              <a:rPr sz="1400" b="1" spc="-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weakness,</a:t>
            </a:r>
            <a:r>
              <a:rPr sz="1400" b="1" spc="-3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fatigue)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255" indent="-122555">
              <a:lnSpc>
                <a:spcPct val="100000"/>
              </a:lnSpc>
              <a:spcBef>
                <a:spcPts val="5"/>
              </a:spcBef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Dull</a:t>
            </a:r>
            <a:r>
              <a:rPr sz="1400" b="1" spc="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abdominal</a:t>
            </a:r>
            <a:r>
              <a:rPr sz="1400" b="1" spc="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pain</a:t>
            </a:r>
            <a:r>
              <a:rPr sz="1400" b="1" spc="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15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(RUQ</a:t>
            </a:r>
            <a:r>
              <a:rPr sz="1400" b="1" spc="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or</a:t>
            </a:r>
            <a:r>
              <a:rPr sz="1400" b="1" spc="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epigastric)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  <a:p>
            <a:pPr marL="135255" indent="-122555">
              <a:lnSpc>
                <a:spcPct val="100000"/>
              </a:lnSpc>
              <a:spcBef>
                <a:spcPts val="20"/>
              </a:spcBef>
              <a:buFont typeface="Microsoft Sans Serif" panose="020B0604020202020204"/>
              <a:buChar char="•"/>
              <a:tabLst>
                <a:tab pos="135255" algn="l"/>
              </a:tabLst>
            </a:pP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Signs</a:t>
            </a:r>
            <a:r>
              <a:rPr sz="1400" b="1" spc="-1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1400" b="1" spc="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cholestasis</a:t>
            </a:r>
            <a:r>
              <a:rPr sz="1400" b="1" spc="-3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sz="1400" b="1" spc="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400" b="1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rare.</a:t>
            </a:r>
            <a:endParaRPr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610" y="271145"/>
            <a:ext cx="5431790" cy="456374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03200" y="271145"/>
            <a:ext cx="3340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7670">
              <a:lnSpc>
                <a:spcPct val="100000"/>
              </a:lnSpc>
              <a:spcBef>
                <a:spcPts val="900"/>
              </a:spcBef>
            </a:pPr>
            <a:r>
              <a:rPr sz="2800" b="1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Classifications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6300" y="263374"/>
            <a:ext cx="6165850" cy="699770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08279" rIns="0" bIns="0" rtlCol="0">
            <a:spAutoFit/>
          </a:bodyPr>
          <a:lstStyle/>
          <a:p>
            <a:pPr marR="14605" algn="ctr">
              <a:lnSpc>
                <a:spcPct val="100000"/>
              </a:lnSpc>
              <a:spcBef>
                <a:spcPts val="1640"/>
              </a:spcBef>
            </a:pP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" y="1224915"/>
            <a:ext cx="5398135" cy="3233420"/>
          </a:xfrm>
          <a:prstGeom prst="rect">
            <a:avLst/>
          </a:prstGeom>
        </p:spPr>
        <p:txBody>
          <a:bodyPr vert="horz" wrap="square" lIns="0" tIns="98425" rIns="0" bIns="0" rtlCol="0">
            <a:noAutofit/>
          </a:bodyPr>
          <a:lstStyle/>
          <a:p>
            <a:pPr marL="200025" indent="-187325">
              <a:lnSpc>
                <a:spcPct val="100000"/>
              </a:lnSpc>
              <a:spcBef>
                <a:spcPts val="775"/>
              </a:spcBef>
              <a:buFont typeface="Microsoft Sans Serif" panose="020B0604020202020204"/>
              <a:buChar char="•"/>
              <a:tabLst>
                <a:tab pos="20002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Routine liver studies: to assess for obstructive jaundice and hepatocellular injury Total bilirubin, ↑ conjugated bilirubin and↑ ALP (↑GGT confirms hepatobiliary cause)</a:t>
            </a:r>
          </a:p>
          <a:p>
            <a:pPr marL="200025" indent="-187325">
              <a:lnSpc>
                <a:spcPct val="100000"/>
              </a:lnSpc>
              <a:spcBef>
                <a:spcPts val="775"/>
              </a:spcBef>
              <a:buFont typeface="Microsoft Sans Serif" panose="020B0604020202020204"/>
              <a:buChar char="•"/>
              <a:tabLst>
                <a:tab pos="200025" algn="l"/>
              </a:tabLst>
            </a:pP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00025" indent="-187325">
              <a:lnSpc>
                <a:spcPct val="100000"/>
              </a:lnSpc>
              <a:spcBef>
                <a:spcPts val="775"/>
              </a:spcBef>
              <a:buFont typeface="Microsoft Sans Serif" panose="020B0604020202020204"/>
              <a:buChar char="•"/>
              <a:tabLst>
                <a:tab pos="20002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AST and ALT may be increased or </a:t>
            </a:r>
            <a:r>
              <a:rPr lang="en-US" altLang="en-US" sz="2000" u="sng">
                <a:latin typeface="Times New Roman" panose="02020603050405020304" charset="0"/>
                <a:cs typeface="Times New Roman" panose="02020603050405020304" charset="0"/>
              </a:rPr>
              <a:t>unchanged.</a:t>
            </a:r>
          </a:p>
          <a:p>
            <a:pPr marL="200025" indent="-187325">
              <a:lnSpc>
                <a:spcPct val="100000"/>
              </a:lnSpc>
              <a:spcBef>
                <a:spcPts val="775"/>
              </a:spcBef>
              <a:buFont typeface="Microsoft Sans Serif" panose="020B0604020202020204"/>
              <a:buChar char="•"/>
              <a:tabLst>
                <a:tab pos="200025" algn="l"/>
              </a:tabLst>
            </a:pP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00025" indent="-187325">
              <a:lnSpc>
                <a:spcPct val="100000"/>
              </a:lnSpc>
              <a:spcBef>
                <a:spcPts val="775"/>
              </a:spcBef>
              <a:buFont typeface="Microsoft Sans Serif" panose="020B0604020202020204"/>
              <a:buChar char="•"/>
              <a:tabLst>
                <a:tab pos="200025" algn="l"/>
              </a:tabLst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Tumor markers CA19-9 and/or↑CEA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614035" y="1224915"/>
            <a:ext cx="425323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 b="1" u="sng">
                <a:latin typeface="Times New Roman" panose="02020603050405020304" charset="0"/>
                <a:cs typeface="Times New Roman" panose="02020603050405020304" charset="0"/>
              </a:rPr>
              <a:t>Transabdominal ultrasound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: first-line in suspected CCA; may show biliary dilatation</a:t>
            </a:r>
          </a:p>
          <a:p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-if ultrasound findings suggest CCA</a:t>
            </a:r>
          </a:p>
          <a:p>
            <a:r>
              <a:rPr lang="en-US" altLang="en-US" sz="2000" b="1" u="sng">
                <a:latin typeface="Times New Roman" panose="02020603050405020304" charset="0"/>
                <a:cs typeface="Times New Roman" panose="02020603050405020304" charset="0"/>
              </a:rPr>
              <a:t>-MRCP</a:t>
            </a:r>
            <a:endParaRPr lang="en-US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-Extrahepatic CCA: Bile duct dilatation</a:t>
            </a: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-Intrahepatic CCA: lobulated irregular mass</a:t>
            </a:r>
          </a:p>
          <a:p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 b="1" u="sng">
                <a:latin typeface="Times New Roman" panose="02020603050405020304" charset="0"/>
                <a:cs typeface="Times New Roman" panose="02020603050405020304" charset="0"/>
              </a:rPr>
              <a:t>-PET-CT for staging</a:t>
            </a:r>
            <a:endParaRPr lang="en-US" sz="2000" b="1" u="sng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6300" y="263374"/>
            <a:ext cx="6165850" cy="561340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08279" rIns="0" bIns="0" rtlCol="0">
            <a:spAutoFit/>
          </a:bodyPr>
          <a:lstStyle/>
          <a:p>
            <a:pPr marR="14605" algn="ctr">
              <a:lnSpc>
                <a:spcPct val="100000"/>
              </a:lnSpc>
              <a:spcBef>
                <a:spcPts val="1640"/>
              </a:spcBef>
            </a:pPr>
            <a:r>
              <a:rPr sz="2300" b="1" spc="37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TREATMENT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" y="1224915"/>
            <a:ext cx="10058400" cy="3233420"/>
          </a:xfrm>
          <a:prstGeom prst="rect">
            <a:avLst/>
          </a:prstGeom>
        </p:spPr>
        <p:txBody>
          <a:bodyPr vert="horz" wrap="square" lIns="0" tIns="98425" rIns="0" bIns="0" rtlCol="0">
            <a:noAutofit/>
          </a:bodyPr>
          <a:lstStyle/>
          <a:p>
            <a:pPr marL="200025" indent="-187325">
              <a:lnSpc>
                <a:spcPct val="100000"/>
              </a:lnSpc>
              <a:spcBef>
                <a:spcPts val="775"/>
              </a:spcBef>
              <a:buFont typeface="Microsoft Sans Serif" panose="020B0604020202020204"/>
              <a:buChar char="•"/>
              <a:tabLst>
                <a:tab pos="200025" algn="l"/>
              </a:tabLst>
            </a:pPr>
            <a:r>
              <a:rPr lang="en-US" altLang="en-US" sz="2600">
                <a:latin typeface="Times New Roman" panose="02020603050405020304" charset="0"/>
                <a:cs typeface="Times New Roman" panose="02020603050405020304" charset="0"/>
              </a:rPr>
              <a:t>Full staging to determine resectability</a:t>
            </a:r>
            <a:endParaRPr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201295" marR="882650" indent="-189230">
              <a:lnSpc>
                <a:spcPts val="2490"/>
              </a:lnSpc>
              <a:spcBef>
                <a:spcPts val="895"/>
              </a:spcBef>
              <a:buChar char="•"/>
              <a:tabLst>
                <a:tab pos="201295" algn="l"/>
                <a:tab pos="281940" algn="l"/>
              </a:tabLst>
            </a:pPr>
            <a:r>
              <a:rPr lang="en-US" altLang="en-US" sz="200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sz="200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xtrahepatic</a:t>
            </a:r>
            <a:r>
              <a:rPr sz="2000" b="1" spc="-8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204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CCA</a:t>
            </a:r>
            <a:r>
              <a:rPr lang="en-US" altLang="en-US" sz="2000" b="1" spc="204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(distal)</a:t>
            </a:r>
            <a:r>
              <a:rPr sz="2000" b="1" spc="204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sz="2000" b="1" spc="-4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2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Pancreaticoduodenectomy</a:t>
            </a:r>
            <a:r>
              <a:rPr sz="2000" spc="-13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(Whipple Procedure)</a:t>
            </a:r>
            <a:endParaRPr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01295" marR="5080" indent="-189230">
              <a:lnSpc>
                <a:spcPts val="2500"/>
              </a:lnSpc>
              <a:spcBef>
                <a:spcPts val="835"/>
              </a:spcBef>
              <a:buChar char="•"/>
              <a:tabLst>
                <a:tab pos="201295" algn="l"/>
                <a:tab pos="364490" algn="l"/>
              </a:tabLst>
            </a:pPr>
            <a:r>
              <a:rPr lang="en-US" altLang="en-US" sz="200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sz="200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xtrahepati</a:t>
            </a:r>
            <a:r>
              <a:rPr lang="en-US" altLang="" sz="200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US" altLang="en-US" sz="200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CCA(perhilar):</a:t>
            </a:r>
            <a:r>
              <a:rPr lang="en-US" altLang="en-US" sz="2000" b="0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biliary duct resection+/-hebatic lobectomy</a:t>
            </a:r>
          </a:p>
          <a:p>
            <a:pPr marL="201295" marR="5080" indent="-189230">
              <a:lnSpc>
                <a:spcPts val="2500"/>
              </a:lnSpc>
              <a:spcBef>
                <a:spcPts val="835"/>
              </a:spcBef>
              <a:buChar char="•"/>
              <a:tabLst>
                <a:tab pos="201295" algn="l"/>
                <a:tab pos="364490" algn="l"/>
              </a:tabLst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ntrahepatic</a:t>
            </a:r>
            <a:r>
              <a:rPr sz="2000" b="1" spc="-5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35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CC</a:t>
            </a:r>
            <a:r>
              <a:rPr lang="en-US" altLang="en-US" sz="2000" b="1" spc="35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en-US" sz="2000" b="1" spc="35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sz="2000" spc="-15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radical</a:t>
            </a:r>
            <a:r>
              <a:rPr sz="2000" spc="-5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6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hepatic</a:t>
            </a:r>
            <a:r>
              <a:rPr sz="2000" spc="-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resection</a:t>
            </a:r>
            <a:r>
              <a:rPr sz="2000" spc="-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14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plus</a:t>
            </a:r>
            <a:r>
              <a:rPr sz="2000" spc="-8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regional </a:t>
            </a:r>
            <a:r>
              <a:rPr sz="2000" spc="-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lymphadenectomy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00025" marR="318770" indent="-187960">
              <a:lnSpc>
                <a:spcPts val="2580"/>
              </a:lnSpc>
              <a:spcBef>
                <a:spcPts val="1015"/>
              </a:spcBef>
              <a:buFont typeface="Microsoft Sans Serif" panose="020B0604020202020204"/>
              <a:buChar char="•"/>
              <a:tabLst>
                <a:tab pos="201295" algn="l"/>
              </a:tabLst>
            </a:pPr>
            <a:r>
              <a:rPr sz="20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Liver</a:t>
            </a:r>
            <a:r>
              <a:rPr sz="2000" b="1" spc="-3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transplant</a:t>
            </a:r>
            <a:r>
              <a:rPr sz="2000" spc="-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sz="2000" spc="-9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for</a:t>
            </a:r>
            <a:r>
              <a:rPr sz="2000" spc="-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select</a:t>
            </a:r>
            <a:r>
              <a:rPr sz="2000" spc="-8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4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patients</a:t>
            </a:r>
            <a:r>
              <a:rPr sz="2000" spc="-9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sz="2000" spc="-5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unresectable</a:t>
            </a:r>
            <a:r>
              <a:rPr sz="2000" b="1" spc="-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perihilar </a:t>
            </a:r>
            <a:r>
              <a:rPr sz="2000" b="1" spc="32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CCA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00025" indent="-187325">
              <a:lnSpc>
                <a:spcPct val="100000"/>
              </a:lnSpc>
              <a:spcBef>
                <a:spcPts val="485"/>
              </a:spcBef>
              <a:buFont typeface="Microsoft Sans Serif" panose="020B0604020202020204"/>
              <a:buChar char="•"/>
              <a:tabLst>
                <a:tab pos="200025" algn="l"/>
              </a:tabLst>
            </a:pPr>
            <a:r>
              <a:rPr lang="en-US" altLang="en-US" sz="20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Un resectable cases treated with </a:t>
            </a:r>
            <a:r>
              <a:rPr sz="20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Biliary</a:t>
            </a:r>
            <a:r>
              <a:rPr sz="2000" b="1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decompression</a:t>
            </a:r>
            <a:r>
              <a:rPr sz="200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sz="2000" spc="-2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5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stenting</a:t>
            </a:r>
            <a:r>
              <a:rPr lang="en-US" altLang="en-US" sz="2000" spc="-15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and palliation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00025" indent="-187325">
              <a:lnSpc>
                <a:spcPct val="100000"/>
              </a:lnSpc>
              <a:spcBef>
                <a:spcPts val="565"/>
              </a:spcBef>
              <a:buFont typeface="Microsoft Sans Serif" panose="020B0604020202020204"/>
              <a:buChar char="•"/>
              <a:tabLst>
                <a:tab pos="200025" algn="l"/>
              </a:tabLst>
            </a:pPr>
            <a:r>
              <a:rPr lang="en-US" altLang="en-US" sz="20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000" b="1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hemotherapy: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00660" indent="-187960">
              <a:lnSpc>
                <a:spcPct val="100000"/>
              </a:lnSpc>
              <a:spcBef>
                <a:spcPts val="570"/>
              </a:spcBef>
              <a:buFont typeface="Microsoft Sans Serif" panose="020B0604020202020204"/>
              <a:buChar char="•"/>
              <a:tabLst>
                <a:tab pos="200660" algn="l"/>
              </a:tabLst>
            </a:pPr>
            <a:r>
              <a:rPr sz="2000" spc="-13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Adjuvant</a:t>
            </a:r>
            <a:r>
              <a:rPr sz="2000" spc="-3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chemotherapy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00660" indent="-187960">
              <a:lnSpc>
                <a:spcPct val="100000"/>
              </a:lnSpc>
              <a:spcBef>
                <a:spcPts val="565"/>
              </a:spcBef>
              <a:buFont typeface="Microsoft Sans Serif" panose="020B0604020202020204"/>
              <a:buChar char="•"/>
              <a:tabLst>
                <a:tab pos="200660" algn="l"/>
              </a:tabLst>
            </a:pPr>
            <a:r>
              <a:rPr sz="2000" spc="-16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Palliative</a:t>
            </a:r>
            <a:r>
              <a:rPr sz="2000" spc="-8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14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chemotherapy</a:t>
            </a:r>
            <a:r>
              <a:rPr sz="2000" spc="-7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3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in</a:t>
            </a:r>
            <a:r>
              <a:rPr sz="2000" spc="-4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3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unresectable</a:t>
            </a:r>
            <a:r>
              <a:rPr sz="2000" spc="-9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disease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6300" y="263374"/>
            <a:ext cx="6165850" cy="561340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08279" rIns="0" bIns="0" rtlCol="0">
            <a:spAutoFit/>
          </a:bodyPr>
          <a:lstStyle/>
          <a:p>
            <a:pPr marR="14605" algn="ctr">
              <a:lnSpc>
                <a:spcPct val="100000"/>
              </a:lnSpc>
              <a:spcBef>
                <a:spcPts val="1640"/>
              </a:spcBef>
            </a:pPr>
            <a:r>
              <a:rPr sz="2300" b="1" spc="37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TREATMENT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90500" y="1416050"/>
            <a:ext cx="74168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</a:rPr>
              <a:t>Contraindications for surgery</a:t>
            </a:r>
          </a:p>
          <a:p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o Involvement of both right and left hepatic ducts into the liver</a:t>
            </a:r>
          </a:p>
          <a:p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o Invasion of portal vein and hepatic artery branches to both lobes of liver</a:t>
            </a:r>
          </a:p>
          <a:p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o Distant metastases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10071100" cy="5672455"/>
            <a:chOff x="-12700" y="0"/>
            <a:chExt cx="10071100" cy="5672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56722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425"/>
              <a:ext cx="5464810" cy="2152650"/>
            </a:xfrm>
            <a:custGeom>
              <a:avLst/>
              <a:gdLst/>
              <a:ahLst/>
              <a:cxnLst/>
              <a:rect l="l" t="t" r="r" b="b"/>
              <a:pathLst>
                <a:path w="5464810" h="2152650">
                  <a:moveTo>
                    <a:pt x="0" y="2152500"/>
                  </a:moveTo>
                  <a:lnTo>
                    <a:pt x="5464225" y="2152500"/>
                  </a:lnTo>
                  <a:lnTo>
                    <a:pt x="5464225" y="0"/>
                  </a:lnTo>
                </a:path>
              </a:pathLst>
            </a:custGeom>
            <a:ln w="2514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405765"/>
            <a:ext cx="4961255" cy="13709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indent="32385">
              <a:lnSpc>
                <a:spcPts val="4990"/>
              </a:lnSpc>
              <a:spcBef>
                <a:spcPts val="720"/>
              </a:spcBef>
            </a:pPr>
            <a:r>
              <a:rPr sz="4600" b="1" spc="135" dirty="0">
                <a:latin typeface="Times New Roman" panose="02020603050405020304" charset="0"/>
                <a:cs typeface="Times New Roman" panose="02020603050405020304" charset="0"/>
              </a:rPr>
              <a:t>Carcinoma</a:t>
            </a:r>
            <a:r>
              <a:rPr sz="4600" b="1" spc="3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600" b="1" spc="8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4600" b="1" spc="3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600" b="1" spc="80" dirty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sz="4600" b="1" spc="120" dirty="0">
                <a:latin typeface="Times New Roman" panose="02020603050405020304" charset="0"/>
                <a:cs typeface="Times New Roman" panose="02020603050405020304" charset="0"/>
              </a:rPr>
              <a:t>head</a:t>
            </a:r>
            <a:r>
              <a:rPr sz="4600" b="1" spc="3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600" b="1" spc="8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4600" b="1" spc="3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600" b="1" spc="150" dirty="0">
                <a:latin typeface="Times New Roman" panose="02020603050405020304" charset="0"/>
                <a:cs typeface="Times New Roman" panose="02020603050405020304" charset="0"/>
              </a:rPr>
              <a:t>pancreas</a:t>
            </a:r>
            <a:endParaRPr sz="4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2581275"/>
            <a:ext cx="5967730" cy="299847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97790" indent="-97155">
              <a:lnSpc>
                <a:spcPts val="2340"/>
              </a:lnSpc>
              <a:spcBef>
                <a:spcPts val="110"/>
              </a:spcBef>
              <a:buSzPct val="93000"/>
              <a:buChar char="•"/>
              <a:tabLst>
                <a:tab pos="97790" algn="l"/>
              </a:tabLst>
            </a:pP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Cancers</a:t>
            </a:r>
            <a:r>
              <a:rPr sz="2100" spc="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start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in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head</a:t>
            </a:r>
            <a:r>
              <a:rPr sz="2100" spc="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pancreas</a:t>
            </a:r>
            <a:r>
              <a:rPr sz="2100" spc="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near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common</a:t>
            </a:r>
            <a:r>
              <a:rPr sz="2100" spc="1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bile</a:t>
            </a:r>
            <a:r>
              <a:rPr sz="21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spc="-10" dirty="0">
                <a:latin typeface="Times New Roman" panose="02020603050405020304" charset="0"/>
                <a:cs typeface="Times New Roman" panose="02020603050405020304" charset="0"/>
              </a:rPr>
              <a:t>duct.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These</a:t>
            </a:r>
            <a:r>
              <a:rPr sz="215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cancers</a:t>
            </a:r>
            <a:r>
              <a:rPr sz="215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can</a:t>
            </a:r>
            <a:r>
              <a:rPr sz="215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press</a:t>
            </a:r>
            <a:r>
              <a:rPr sz="215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on</a:t>
            </a:r>
            <a:r>
              <a:rPr sz="215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15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duct</a:t>
            </a:r>
            <a:r>
              <a:rPr sz="215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215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cause</a:t>
            </a:r>
            <a:r>
              <a:rPr sz="215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jaundice</a:t>
            </a:r>
            <a:r>
              <a:rPr sz="215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while</a:t>
            </a:r>
            <a:r>
              <a:rPr sz="215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they</a:t>
            </a:r>
            <a:r>
              <a:rPr sz="215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sz="215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spc="-10" dirty="0">
                <a:latin typeface="Times New Roman" panose="02020603050405020304" charset="0"/>
                <a:cs typeface="Times New Roman" panose="02020603050405020304" charset="0"/>
              </a:rPr>
              <a:t>still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fairly</a:t>
            </a:r>
            <a:r>
              <a:rPr sz="215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small,</a:t>
            </a:r>
            <a:r>
              <a:rPr sz="215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sz="215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can</a:t>
            </a:r>
            <a:r>
              <a:rPr sz="215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sometimes</a:t>
            </a:r>
            <a:r>
              <a:rPr sz="215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lead</a:t>
            </a:r>
            <a:r>
              <a:rPr sz="215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sz="215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these</a:t>
            </a:r>
            <a:r>
              <a:rPr sz="215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tumors</a:t>
            </a:r>
            <a:r>
              <a:rPr sz="215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being</a:t>
            </a:r>
            <a:r>
              <a:rPr sz="215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found</a:t>
            </a:r>
            <a:r>
              <a:rPr sz="215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at</a:t>
            </a:r>
            <a:r>
              <a:rPr sz="215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spc="-25" dirty="0">
                <a:latin typeface="Times New Roman" panose="02020603050405020304" charset="0"/>
                <a:cs typeface="Times New Roman" panose="02020603050405020304" charset="0"/>
              </a:rPr>
              <a:t>an</a:t>
            </a:r>
            <a:r>
              <a:rPr sz="2150" spc="5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early</a:t>
            </a:r>
            <a:r>
              <a:rPr sz="2100" spc="114" dirty="0">
                <a:latin typeface="Arial MT"/>
                <a:cs typeface="Arial MT"/>
              </a:rPr>
              <a:t> </a:t>
            </a:r>
            <a:r>
              <a:rPr sz="2100" spc="-10" dirty="0">
                <a:latin typeface="Times New Roman" panose="02020603050405020304" charset="0"/>
                <a:cs typeface="Times New Roman" panose="02020603050405020304" charset="0"/>
              </a:rPr>
              <a:t>stage</a:t>
            </a:r>
            <a:r>
              <a:rPr sz="2100" spc="-10" dirty="0">
                <a:latin typeface="Arial MT"/>
                <a:cs typeface="Arial MT"/>
              </a:rPr>
              <a:t>.</a:t>
            </a:r>
          </a:p>
          <a:p>
            <a:pPr marL="97790" indent="-97155">
              <a:lnSpc>
                <a:spcPts val="2340"/>
              </a:lnSpc>
              <a:spcBef>
                <a:spcPts val="110"/>
              </a:spcBef>
              <a:buSzPct val="93000"/>
              <a:buChar char="•"/>
              <a:tabLst>
                <a:tab pos="97790" algn="l"/>
              </a:tabLst>
            </a:pP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1813560"/>
            <a:ext cx="2921000" cy="3162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Extramural</a:t>
            </a:r>
            <a:r>
              <a:rPr sz="1950" b="1" spc="8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95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causes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7730" y="635"/>
            <a:ext cx="4090035" cy="350774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52400" y="4387850"/>
            <a:ext cx="91935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790" indent="-97155">
              <a:lnSpc>
                <a:spcPts val="2340"/>
              </a:lnSpc>
              <a:spcBef>
                <a:spcPts val="110"/>
              </a:spcBef>
              <a:buSzPct val="93000"/>
              <a:buChar char="•"/>
              <a:tabLst>
                <a:tab pos="97790" algn="l"/>
              </a:tabLst>
            </a:pP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Any</a:t>
            </a:r>
            <a:r>
              <a:rPr b="1" spc="2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elderly</a:t>
            </a:r>
            <a:r>
              <a:rPr b="1" spc="2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patient</a:t>
            </a:r>
            <a:r>
              <a:rPr b="1" spc="-1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with</a:t>
            </a:r>
            <a:r>
              <a:rPr b="1" spc="-5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progressive</a:t>
            </a:r>
            <a:r>
              <a:rPr b="1" spc="5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painless</a:t>
            </a:r>
            <a:r>
              <a:rPr b="1" spc="-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jaundice</a:t>
            </a:r>
            <a:r>
              <a:rPr b="1" spc="1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should</a:t>
            </a:r>
            <a:r>
              <a:rPr b="1" spc="-1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be</a:t>
            </a:r>
            <a:r>
              <a:rPr lang="en-US" altLang="en-US" b="1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spc="-10" dirty="0">
                <a:latin typeface="Times New Roman" panose="02020603050405020304"/>
                <a:cs typeface="Times New Roman" panose="02020603050405020304"/>
                <a:sym typeface="+mn-ea"/>
              </a:rPr>
              <a:t>considered</a:t>
            </a:r>
            <a:r>
              <a:rPr lang="en-US" altLang="en-US" b="1" spc="-1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cancer</a:t>
            </a:r>
            <a:r>
              <a:rPr b="1" spc="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of</a:t>
            </a:r>
            <a:r>
              <a:rPr b="1" spc="-1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head</a:t>
            </a:r>
            <a:r>
              <a:rPr b="1" spc="-1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of</a:t>
            </a:r>
            <a:r>
              <a:rPr b="1" spc="2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pancreas until</a:t>
            </a:r>
            <a:r>
              <a:rPr b="1" spc="-1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proven</a:t>
            </a:r>
            <a:r>
              <a:rPr b="1" spc="-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otherwise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447" y="1102640"/>
            <a:ext cx="9072245" cy="2057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indent="0">
              <a:lnSpc>
                <a:spcPts val="2340"/>
              </a:lnSpc>
              <a:spcBef>
                <a:spcPts val="110"/>
              </a:spcBef>
              <a:buSzPct val="93000"/>
              <a:buNone/>
              <a:tabLst>
                <a:tab pos="97790" algn="l"/>
              </a:tabLst>
            </a:pPr>
            <a:r>
              <a:rPr sz="2050" b="1" dirty="0">
                <a:latin typeface="Times New Roman" panose="02020603050405020304"/>
                <a:cs typeface="Times New Roman" panose="02020603050405020304"/>
              </a:rPr>
              <a:t>risk</a:t>
            </a:r>
            <a:r>
              <a:rPr sz="205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factors</a:t>
            </a:r>
            <a:r>
              <a:rPr sz="205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:Smoking</a:t>
            </a:r>
            <a:r>
              <a:rPr sz="2050" b="1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(strongest risk</a:t>
            </a:r>
            <a:r>
              <a:rPr sz="205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factor)</a:t>
            </a:r>
            <a:r>
              <a:rPr sz="205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,Chronic</a:t>
            </a:r>
            <a:r>
              <a:rPr sz="205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pancreatitis</a:t>
            </a:r>
            <a:r>
              <a:rPr sz="205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spc="-10" dirty="0">
                <a:latin typeface="Times New Roman" panose="02020603050405020304"/>
                <a:cs typeface="Times New Roman" panose="02020603050405020304"/>
              </a:rPr>
              <a:t>(especially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when</a:t>
            </a:r>
            <a:r>
              <a:rPr sz="205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present</a:t>
            </a:r>
            <a:r>
              <a:rPr sz="205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050" b="1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more</a:t>
            </a:r>
            <a:r>
              <a:rPr sz="205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than</a:t>
            </a:r>
            <a:r>
              <a:rPr sz="205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205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years),High</a:t>
            </a:r>
            <a:r>
              <a:rPr sz="205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alcohol consumption</a:t>
            </a:r>
            <a:r>
              <a:rPr sz="2050" b="1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Type</a:t>
            </a:r>
            <a:r>
              <a:rPr sz="205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spc="-50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diabetes </a:t>
            </a:r>
            <a:r>
              <a:rPr sz="2050" b="1" spc="-10" dirty="0">
                <a:latin typeface="Times New Roman" panose="02020603050405020304"/>
                <a:cs typeface="Times New Roman" panose="02020603050405020304"/>
              </a:rPr>
              <a:t>mellitus,Obesity</a:t>
            </a: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350"/>
              </a:lnSpc>
              <a:spcBef>
                <a:spcPts val="1995"/>
              </a:spcBef>
            </a:pPr>
            <a:r>
              <a:rPr sz="2050" b="1" dirty="0">
                <a:latin typeface="Times New Roman" panose="02020603050405020304"/>
                <a:cs typeface="Times New Roman" panose="02020603050405020304"/>
              </a:rPr>
              <a:t>Clinical presentation</a:t>
            </a:r>
            <a:r>
              <a:rPr sz="205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spc="-50" dirty="0">
                <a:latin typeface="Times New Roman" panose="02020603050405020304"/>
                <a:cs typeface="Times New Roman" panose="02020603050405020304"/>
              </a:rPr>
              <a:t>:</a:t>
            </a: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230"/>
              </a:lnSpc>
            </a:pPr>
            <a:r>
              <a:rPr sz="2050" b="1" dirty="0">
                <a:latin typeface="Times New Roman" panose="02020603050405020304"/>
                <a:cs typeface="Times New Roman" panose="02020603050405020304"/>
              </a:rPr>
              <a:t>Painless</a:t>
            </a:r>
            <a:r>
              <a:rPr sz="205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obstructive</a:t>
            </a:r>
            <a:r>
              <a:rPr sz="2050" b="1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jaundice,</a:t>
            </a:r>
            <a:r>
              <a:rPr sz="205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weight</a:t>
            </a:r>
            <a:r>
              <a:rPr sz="205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loss,</a:t>
            </a:r>
            <a:r>
              <a:rPr sz="2050" b="1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anorexia,</a:t>
            </a:r>
            <a:r>
              <a:rPr sz="205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weakness,</a:t>
            </a:r>
            <a:r>
              <a:rPr sz="2050" b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pruritus,</a:t>
            </a:r>
            <a:r>
              <a:rPr sz="205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spc="-10" dirty="0">
                <a:latin typeface="Times New Roman" panose="02020603050405020304"/>
                <a:cs typeface="Times New Roman" panose="02020603050405020304"/>
              </a:rPr>
              <a:t>enlarged</a:t>
            </a: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23190">
              <a:lnSpc>
                <a:spcPts val="2340"/>
              </a:lnSpc>
            </a:pPr>
            <a:r>
              <a:rPr sz="2050" b="1" dirty="0">
                <a:latin typeface="Times New Roman" panose="02020603050405020304"/>
                <a:cs typeface="Times New Roman" panose="02020603050405020304"/>
              </a:rPr>
              <a:t>liver</a:t>
            </a:r>
            <a:r>
              <a:rPr sz="205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05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palpable</a:t>
            </a:r>
            <a:r>
              <a:rPr sz="205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non</a:t>
            </a:r>
            <a:r>
              <a:rPr sz="205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tender</a:t>
            </a:r>
            <a:r>
              <a:rPr sz="205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GB</a:t>
            </a:r>
            <a:r>
              <a:rPr sz="205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dirty="0">
                <a:latin typeface="Times New Roman" panose="02020603050405020304"/>
                <a:cs typeface="Times New Roman" panose="02020603050405020304"/>
              </a:rPr>
              <a:t>(courvoisier’s</a:t>
            </a:r>
            <a:r>
              <a:rPr sz="2050" b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b="1" spc="-10" dirty="0">
                <a:latin typeface="Times New Roman" panose="02020603050405020304"/>
                <a:cs typeface="Times New Roman" panose="02020603050405020304"/>
              </a:rPr>
              <a:t>sign).</a:t>
            </a:r>
            <a:endParaRPr sz="205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23" y="173620"/>
            <a:ext cx="6007261" cy="53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2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75" y="263525"/>
            <a:ext cx="4845685" cy="815340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08279" rIns="0" bIns="0" rtlCol="0">
            <a:noAutofit/>
          </a:bodyPr>
          <a:lstStyle/>
          <a:p>
            <a:pPr marR="14605" algn="ctr">
              <a:lnSpc>
                <a:spcPct val="100000"/>
              </a:lnSpc>
              <a:spcBef>
                <a:spcPts val="1640"/>
              </a:spcBef>
            </a:pPr>
            <a:r>
              <a:rPr sz="2300" b="1" spc="37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TREATMENT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635" y="1276350"/>
            <a:ext cx="10059035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indent="0">
              <a:lnSpc>
                <a:spcPct val="100000"/>
              </a:lnSpc>
              <a:spcBef>
                <a:spcPts val="130"/>
              </a:spcBef>
              <a:buSzPct val="95000"/>
              <a:buNone/>
              <a:tabLst>
                <a:tab pos="204470" algn="l"/>
              </a:tabLst>
            </a:pPr>
            <a:r>
              <a:rPr lang="en-US" altLang="en-US" sz="2000" b="1" spc="-10" dirty="0">
                <a:latin typeface="Corbel" panose="020B0503020204020204"/>
                <a:cs typeface="Corbel" panose="020B0503020204020204"/>
                <a:sym typeface="+mn-ea"/>
              </a:rPr>
              <a:t>-</a:t>
            </a:r>
            <a:r>
              <a:rPr sz="2000" b="1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Treatment</a:t>
            </a:r>
            <a:r>
              <a:rPr sz="2000" b="1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is</a:t>
            </a:r>
            <a:r>
              <a:rPr sz="2000" b="1" spc="-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surgical</a:t>
            </a:r>
            <a:r>
              <a:rPr sz="2000" b="1" spc="-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 spc="-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combined</a:t>
            </a:r>
            <a:r>
              <a:rPr sz="2000" b="1" spc="-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</a:t>
            </a:r>
            <a:r>
              <a:rPr sz="2000" b="1" spc="-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chemo</a:t>
            </a:r>
            <a:r>
              <a:rPr sz="2000" b="1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</a:t>
            </a:r>
            <a:r>
              <a:rPr sz="2000" b="1"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radiotherapy</a:t>
            </a:r>
            <a:r>
              <a:rPr sz="2000" b="1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1" spc="-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could</a:t>
            </a:r>
            <a:r>
              <a:rPr sz="2000" b="1" spc="-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</a:t>
            </a:r>
            <a:r>
              <a:rPr sz="2000" b="1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palliative</a:t>
            </a:r>
            <a:r>
              <a:rPr sz="2000" b="1" spc="-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spc="-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or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curable</a:t>
            </a:r>
            <a:r>
              <a:rPr sz="2000" b="1" spc="-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9525" indent="0">
              <a:lnSpc>
                <a:spcPct val="100000"/>
              </a:lnSpc>
              <a:spcBef>
                <a:spcPts val="130"/>
              </a:spcBef>
              <a:buSzPct val="95000"/>
              <a:buNone/>
              <a:tabLst>
                <a:tab pos="204470" algn="l"/>
              </a:tabLst>
            </a:pPr>
            <a:r>
              <a:rPr sz="2000" spc="-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Full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staging</a:t>
            </a:r>
            <a:r>
              <a:rPr sz="2000" spc="-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</a:t>
            </a:r>
            <a:r>
              <a:rPr sz="2000" spc="-1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determine</a:t>
            </a:r>
            <a:r>
              <a:rPr sz="2000" spc="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resectability</a:t>
            </a:r>
          </a:p>
          <a:p>
            <a:pPr marL="9525" indent="0">
              <a:lnSpc>
                <a:spcPct val="100000"/>
              </a:lnSpc>
              <a:spcBef>
                <a:spcPts val="130"/>
              </a:spcBef>
              <a:buSzPct val="95000"/>
              <a:buNone/>
              <a:tabLst>
                <a:tab pos="204470" algn="l"/>
              </a:tabLst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95%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tumors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9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are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unsuitable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surgical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resectio</a:t>
            </a:r>
            <a:r>
              <a:rPr lang="en-US" altLang="en-US"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n-US" altLang="en-US" sz="2000" spc="-8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Pancreatoduodenectomy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(Whipple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procedure)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</a:t>
            </a:r>
            <a:r>
              <a:rPr sz="2000" spc="-10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resectable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cases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00000"/>
              </a:lnSpc>
              <a:spcBef>
                <a:spcPts val="65"/>
              </a:spcBef>
              <a:buClr>
                <a:srgbClr val="FFFFFF"/>
              </a:buClr>
              <a:buFont typeface="Microsoft Sans Serif" panose="020B0604020202020204"/>
              <a:buNone/>
            </a:pPr>
            <a:r>
              <a:rPr lang="en-US" altLang="en-US" sz="2000" spc="-9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2000" spc="-9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Unresectable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cases</a:t>
            </a:r>
            <a:r>
              <a:rPr sz="2000" spc="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9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are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treated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9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palliation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including</a:t>
            </a:r>
            <a:r>
              <a:rPr sz="2000" spc="-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biliary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9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stent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placement,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chemotherapy,</a:t>
            </a:r>
            <a:r>
              <a:rPr sz="2000" spc="-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adequate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analgesia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9525" indent="0">
              <a:lnSpc>
                <a:spcPct val="100000"/>
              </a:lnSpc>
              <a:spcBef>
                <a:spcPts val="130"/>
              </a:spcBef>
              <a:buSzPct val="95000"/>
              <a:buNone/>
              <a:tabLst>
                <a:tab pos="204470" algn="l"/>
              </a:tabLst>
            </a:pPr>
            <a:endParaRPr sz="2000" spc="-7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525" indent="0">
              <a:lnSpc>
                <a:spcPct val="100000"/>
              </a:lnSpc>
              <a:spcBef>
                <a:spcPts val="130"/>
              </a:spcBef>
              <a:buSzPct val="95000"/>
              <a:buNone/>
              <a:tabLst>
                <a:tab pos="204470" algn="l"/>
              </a:tabLst>
            </a:pPr>
            <a:r>
              <a:rPr lang="en-US" altLang="en-US" sz="2000" spc="-7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Contraindications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surgery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include</a:t>
            </a:r>
            <a:r>
              <a:rPr lang="en-US" altLang="en-US" sz="2000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</a:p>
          <a:p>
            <a:pPr marL="9525" indent="0">
              <a:lnSpc>
                <a:spcPct val="100000"/>
              </a:lnSpc>
              <a:spcBef>
                <a:spcPts val="130"/>
              </a:spcBef>
              <a:buSzPct val="95000"/>
              <a:buNone/>
              <a:tabLst>
                <a:tab pos="204470" algn="l"/>
              </a:tabLst>
            </a:pPr>
            <a:r>
              <a:rPr sz="2000" spc="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distant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metastases</a:t>
            </a:r>
          </a:p>
          <a:p>
            <a:pPr marL="9525" indent="0">
              <a:lnSpc>
                <a:spcPct val="100000"/>
              </a:lnSpc>
              <a:spcBef>
                <a:spcPts val="130"/>
              </a:spcBef>
              <a:buSzPct val="95000"/>
              <a:buNone/>
              <a:tabLst>
                <a:tab pos="204470" algn="l"/>
              </a:tabLst>
            </a:pP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encasement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SMA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or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celiac</a:t>
            </a:r>
            <a:r>
              <a:rPr sz="2000" spc="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artery</a:t>
            </a:r>
            <a:r>
              <a:rPr lang="en-US" altLang="en-US"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vessels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00" spc="-85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900" y="878840"/>
            <a:ext cx="5126990" cy="7308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02590" marR="5080" indent="-390525">
              <a:lnSpc>
                <a:spcPts val="4990"/>
              </a:lnSpc>
              <a:spcBef>
                <a:spcPts val="720"/>
              </a:spcBef>
            </a:pPr>
            <a:r>
              <a:rPr sz="4600" b="1" spc="125" dirty="0">
                <a:latin typeface="Times New Roman" panose="02020603050405020304" charset="0"/>
                <a:cs typeface="Times New Roman" panose="02020603050405020304" charset="0"/>
              </a:rPr>
              <a:t>Ampullary</a:t>
            </a:r>
            <a:r>
              <a:rPr sz="4600" b="1" spc="114" dirty="0">
                <a:latin typeface="Times New Roman" panose="02020603050405020304" charset="0"/>
                <a:cs typeface="Times New Roman" panose="02020603050405020304" charset="0"/>
              </a:rPr>
              <a:t>Cancer</a:t>
            </a:r>
            <a:endParaRPr sz="4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2346325"/>
            <a:ext cx="5624830" cy="276796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73025" marR="63500" algn="ctr">
              <a:lnSpc>
                <a:spcPct val="100000"/>
              </a:lnSpc>
              <a:spcBef>
                <a:spcPts val="135"/>
              </a:spcBef>
            </a:pP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Is</a:t>
            </a:r>
            <a:r>
              <a:rPr sz="2100" spc="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sz="2100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rare</a:t>
            </a:r>
            <a:r>
              <a:rPr sz="2100" spc="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type</a:t>
            </a:r>
            <a:r>
              <a:rPr sz="2100" spc="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100" spc="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gastrointestinal</a:t>
            </a:r>
            <a:r>
              <a:rPr sz="2100" spc="1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cancer</a:t>
            </a:r>
            <a:r>
              <a:rPr sz="2100" spc="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&lt;1%</a:t>
            </a:r>
            <a:r>
              <a:rPr sz="2100" spc="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73025" marR="63500" algn="ctr">
              <a:lnSpc>
                <a:spcPct val="100000"/>
              </a:lnSpc>
              <a:spcBef>
                <a:spcPts val="135"/>
              </a:spcBef>
            </a:pP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sz="2100" spc="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forms</a:t>
            </a:r>
            <a:r>
              <a:rPr sz="2100" spc="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in</a:t>
            </a:r>
            <a:r>
              <a:rPr sz="2100" spc="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100" spc="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ampulla</a:t>
            </a:r>
            <a:r>
              <a:rPr sz="2100" spc="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spc="-25" dirty="0"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Vater,</a:t>
            </a:r>
            <a:r>
              <a:rPr sz="215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usually</a:t>
            </a:r>
            <a:r>
              <a:rPr lang="en-US" altLang="en-US" sz="21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causing</a:t>
            </a:r>
            <a:r>
              <a:rPr sz="215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symptoms</a:t>
            </a:r>
            <a:r>
              <a:rPr sz="215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15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spc="-10" dirty="0">
                <a:latin typeface="Times New Roman" panose="02020603050405020304" charset="0"/>
                <a:cs typeface="Times New Roman" panose="02020603050405020304" charset="0"/>
              </a:rPr>
              <a:t>cholestasis</a:t>
            </a:r>
            <a:r>
              <a:rPr lang="en-US" altLang="en-US" sz="2150" spc="-10" dirty="0">
                <a:latin typeface="Times New Roman" panose="02020603050405020304" charset="0"/>
                <a:cs typeface="Times New Roman" panose="02020603050405020304" charset="0"/>
              </a:rPr>
              <a:t> the e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tiology</a:t>
            </a:r>
            <a:r>
              <a:rPr lang="en-US" altLang="en-US" sz="2150" dirty="0">
                <a:latin typeface="Times New Roman" panose="02020603050405020304" charset="0"/>
                <a:cs typeface="Times New Roman" panose="02020603050405020304" charset="0"/>
              </a:rPr>
              <a:t> is </a:t>
            </a:r>
            <a:r>
              <a:rPr sz="215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usually</a:t>
            </a:r>
            <a:r>
              <a:rPr sz="215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spc="-10" dirty="0">
                <a:latin typeface="Times New Roman" panose="02020603050405020304" charset="0"/>
                <a:cs typeface="Times New Roman" panose="02020603050405020304" charset="0"/>
              </a:rPr>
              <a:t>sporadic</a:t>
            </a:r>
            <a:r>
              <a:rPr lang="en-US" altLang="en-US" sz="2150" spc="-10" dirty="0">
                <a:latin typeface="Times New Roman" panose="02020603050405020304" charset="0"/>
                <a:cs typeface="Times New Roman" panose="02020603050405020304" charset="0"/>
              </a:rPr>
              <a:t> and m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ay</a:t>
            </a:r>
            <a:r>
              <a:rPr sz="2100" spc="1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associated</a:t>
            </a:r>
            <a:r>
              <a:rPr sz="2100" spc="1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sz="2100" spc="1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genetic</a:t>
            </a:r>
            <a:r>
              <a:rPr sz="2100" spc="1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cancer</a:t>
            </a:r>
            <a:r>
              <a:rPr sz="2100" spc="1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syndromes</a:t>
            </a:r>
            <a:r>
              <a:rPr sz="2100" spc="1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as</a:t>
            </a:r>
            <a:r>
              <a:rPr sz="2100" spc="1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dirty="0">
                <a:latin typeface="Times New Roman" panose="02020603050405020304" charset="0"/>
                <a:cs typeface="Times New Roman" panose="02020603050405020304" charset="0"/>
              </a:rPr>
              <a:t>Familial</a:t>
            </a:r>
            <a:r>
              <a:rPr sz="2100" spc="1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spc="-10" dirty="0">
                <a:latin typeface="Times New Roman" panose="02020603050405020304" charset="0"/>
                <a:cs typeface="Times New Roman" panose="02020603050405020304" charset="0"/>
              </a:rPr>
              <a:t>adenomatous</a:t>
            </a:r>
            <a:r>
              <a:rPr lang="en-US" altLang="en-US" sz="21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polyposis,</a:t>
            </a:r>
            <a:r>
              <a:rPr sz="215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dirty="0">
                <a:latin typeface="Times New Roman" panose="02020603050405020304" charset="0"/>
                <a:cs typeface="Times New Roman" panose="02020603050405020304" charset="0"/>
              </a:rPr>
              <a:t>Lynch</a:t>
            </a:r>
            <a:r>
              <a:rPr sz="215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50" spc="-10" dirty="0">
                <a:latin typeface="Times New Roman" panose="02020603050405020304" charset="0"/>
                <a:cs typeface="Times New Roman" panose="02020603050405020304" charset="0"/>
              </a:rPr>
              <a:t>syndrome.</a:t>
            </a:r>
            <a:endParaRPr sz="215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900" y="1819910"/>
            <a:ext cx="2082800" cy="3162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Extramural</a:t>
            </a:r>
            <a:r>
              <a:rPr sz="1950" b="1" spc="8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950" b="1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cause</a:t>
            </a:r>
            <a:r>
              <a:rPr sz="1950" spc="-10" dirty="0">
                <a:solidFill>
                  <a:srgbClr val="8EC182"/>
                </a:solidFill>
                <a:latin typeface="Corbel" panose="020B0503020204020204"/>
                <a:cs typeface="Corbel" panose="020B0503020204020204"/>
              </a:rPr>
              <a:t>s</a:t>
            </a:r>
            <a:endParaRPr sz="1950">
              <a:latin typeface="Corbel" panose="020B0503020204020204"/>
              <a:cs typeface="Corbel" panose="020B0503020204020204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7680" y="13970"/>
            <a:ext cx="4490720" cy="3310890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>
            <a:off x="0" y="14425"/>
            <a:ext cx="5464810" cy="2152650"/>
          </a:xfrm>
          <a:custGeom>
            <a:avLst/>
            <a:gdLst/>
            <a:ahLst/>
            <a:cxnLst/>
            <a:rect l="l" t="t" r="r" b="b"/>
            <a:pathLst>
              <a:path w="5464810" h="2152650">
                <a:moveTo>
                  <a:pt x="0" y="2152500"/>
                </a:moveTo>
                <a:lnTo>
                  <a:pt x="5464225" y="2152500"/>
                </a:lnTo>
                <a:lnTo>
                  <a:pt x="5464225" y="0"/>
                </a:lnTo>
              </a:path>
            </a:pathLst>
          </a:custGeom>
          <a:ln w="2514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2920" y="447675"/>
            <a:ext cx="3935730" cy="506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spc="135" dirty="0">
                <a:latin typeface="Times New Roman" panose="02020603050405020304" charset="0"/>
                <a:cs typeface="Times New Roman" panose="02020603050405020304" charset="0"/>
              </a:rPr>
              <a:t>Clinical</a:t>
            </a:r>
            <a:r>
              <a:rPr sz="3200" spc="3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125" dirty="0">
                <a:latin typeface="Times New Roman" panose="02020603050405020304" charset="0"/>
                <a:cs typeface="Times New Roman" panose="02020603050405020304" charset="0"/>
              </a:rPr>
              <a:t>features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30" y="2760345"/>
            <a:ext cx="2602230" cy="847090"/>
          </a:xfrm>
          <a:prstGeom prst="rect">
            <a:avLst/>
          </a:prstGeom>
        </p:spPr>
        <p:txBody>
          <a:bodyPr vert="horz" wrap="square" lIns="0" tIns="14604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Diagnosis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1664335">
              <a:lnSpc>
                <a:spcPct val="100000"/>
              </a:lnSpc>
              <a:spcBef>
                <a:spcPts val="2950"/>
              </a:spcBef>
            </a:pPr>
            <a:endParaRPr sz="2150">
              <a:latin typeface="Arial MT"/>
              <a:cs typeface="Arial MT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02920" y="1195070"/>
            <a:ext cx="6375400" cy="110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80"/>
              </a:lnSpc>
              <a:spcBef>
                <a:spcPts val="90"/>
              </a:spcBef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Symptoms</a:t>
            </a:r>
            <a:r>
              <a:rPr spc="-2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</a:t>
            </a:r>
            <a:r>
              <a:rPr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cholestasis:jaundice,</a:t>
            </a:r>
            <a:r>
              <a:rPr spc="1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pruritus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just">
              <a:lnSpc>
                <a:spcPts val="2580"/>
              </a:lnSpc>
              <a:spcBef>
                <a:spcPts val="85"/>
              </a:spcBef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Non</a:t>
            </a:r>
            <a:r>
              <a:rPr spc="-7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specific</a:t>
            </a:r>
            <a:r>
              <a:rPr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symptoms</a:t>
            </a:r>
            <a:r>
              <a:rPr spc="-3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(weight</a:t>
            </a:r>
            <a:r>
              <a:rPr spc="-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loss,</a:t>
            </a:r>
            <a:r>
              <a:rPr spc="-5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fatigue,night</a:t>
            </a:r>
            <a:r>
              <a:rPr spc="-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sweat)</a:t>
            </a:r>
            <a:endParaRPr spc="-1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just">
              <a:lnSpc>
                <a:spcPts val="2580"/>
              </a:lnSpc>
              <a:spcBef>
                <a:spcPts val="85"/>
              </a:spcBef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Abdominal</a:t>
            </a:r>
            <a:r>
              <a:rPr spc="21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pain</a:t>
            </a:r>
            <a:r>
              <a:rPr lang="en-US" altLang="en-US" spc="-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ausea,</a:t>
            </a:r>
            <a:r>
              <a:rPr spc="-1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vomiting,</a:t>
            </a:r>
            <a:r>
              <a:rPr spc="-8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steatorrhea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2630" y="3333750"/>
            <a:ext cx="1917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Via ERCP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325" y="2432050"/>
            <a:ext cx="5807075" cy="32442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89280" y="4535805"/>
            <a:ext cx="3517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 action="ppaction://hlinkfile"/>
              </a:rPr>
              <a:t>https://link.springer.com/article/10.1007/s12328-020-01097-5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75" y="263525"/>
            <a:ext cx="4845685" cy="815340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08279" rIns="0" bIns="0" rtlCol="0">
            <a:noAutofit/>
          </a:bodyPr>
          <a:lstStyle/>
          <a:p>
            <a:pPr marR="14605" algn="ctr">
              <a:lnSpc>
                <a:spcPct val="100000"/>
              </a:lnSpc>
              <a:spcBef>
                <a:spcPts val="1640"/>
              </a:spcBef>
            </a:pPr>
            <a:r>
              <a:rPr sz="2300" b="1" spc="375" dirty="0">
                <a:solidFill>
                  <a:srgbClr val="262626"/>
                </a:solidFill>
                <a:latin typeface="Times New Roman" panose="02020603050405020304" charset="0"/>
                <a:cs typeface="Times New Roman" panose="02020603050405020304" charset="0"/>
              </a:rPr>
              <a:t>TREATMENT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635" y="1276350"/>
            <a:ext cx="5029835" cy="718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lnSpc>
                <a:spcPct val="102000"/>
              </a:lnSpc>
              <a:spcBef>
                <a:spcPts val="745"/>
              </a:spcBef>
            </a:pPr>
            <a:r>
              <a:rPr lang="en-US" altLang="en-US" sz="2000" dirty="0">
                <a:latin typeface="Arial MT"/>
                <a:cs typeface="Arial MT"/>
                <a:sym typeface="+mn-ea"/>
              </a:rPr>
              <a:t>-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Curative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pancreaticoduodenectomy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Adjuvant</a:t>
            </a:r>
            <a:r>
              <a:rPr sz="2000" spc="25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chemotherapy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and/or</a:t>
            </a:r>
            <a:r>
              <a:rPr sz="2000" spc="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radiation</a:t>
            </a:r>
            <a:r>
              <a:rPr sz="2000" spc="22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therapy.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015" y="2192655"/>
            <a:ext cx="6382385" cy="348361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635" y="1215390"/>
            <a:ext cx="5465445" cy="7308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02590" marR="5080" indent="-390525">
              <a:lnSpc>
                <a:spcPts val="4990"/>
              </a:lnSpc>
              <a:spcBef>
                <a:spcPts val="720"/>
              </a:spcBef>
            </a:pPr>
            <a:r>
              <a:rPr sz="4600" b="1" spc="14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Gallbladder</a:t>
            </a:r>
            <a:r>
              <a:rPr sz="4600" b="1" spc="375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4600" b="1" spc="114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Cancer</a:t>
            </a:r>
            <a:endParaRPr sz="4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2346325"/>
            <a:ext cx="5955030" cy="276796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en-US" sz="2150" spc="-10" dirty="0">
                <a:latin typeface="Times New Roman" panose="02020603050405020304"/>
                <a:cs typeface="Times New Roman" panose="02020603050405020304"/>
                <a:sym typeface="+mn-ea"/>
              </a:rPr>
              <a:t>-</a:t>
            </a:r>
            <a:r>
              <a:rPr sz="2150" spc="-10" dirty="0">
                <a:latin typeface="Times New Roman" panose="02020603050405020304"/>
                <a:cs typeface="Times New Roman" panose="02020603050405020304"/>
                <a:sym typeface="+mn-ea"/>
              </a:rPr>
              <a:t>originate</a:t>
            </a:r>
            <a:r>
              <a:rPr sz="2150" spc="-5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  <a:sym typeface="+mn-ea"/>
              </a:rPr>
              <a:t>within</a:t>
            </a:r>
            <a:r>
              <a:rPr sz="2150" spc="-1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  <a:sym typeface="+mn-ea"/>
              </a:rPr>
              <a:t>the</a:t>
            </a:r>
            <a:r>
              <a:rPr sz="2150" spc="-3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  <a:sym typeface="+mn-ea"/>
              </a:rPr>
              <a:t>mucosal</a:t>
            </a:r>
            <a:r>
              <a:rPr sz="2150" spc="-1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  <a:sym typeface="+mn-ea"/>
              </a:rPr>
              <a:t>lining</a:t>
            </a:r>
            <a:r>
              <a:rPr sz="2150" spc="-4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  <a:sym typeface="+mn-ea"/>
              </a:rPr>
              <a:t>of</a:t>
            </a:r>
            <a:r>
              <a:rPr sz="2150" spc="-6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150" dirty="0">
                <a:latin typeface="Times New Roman" panose="02020603050405020304"/>
                <a:cs typeface="Times New Roman" panose="02020603050405020304"/>
                <a:sym typeface="+mn-ea"/>
              </a:rPr>
              <a:t>the</a:t>
            </a:r>
            <a:r>
              <a:rPr sz="2150" spc="-3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150" spc="-10" dirty="0">
                <a:latin typeface="Times New Roman" panose="02020603050405020304"/>
                <a:cs typeface="Times New Roman" panose="02020603050405020304"/>
                <a:sym typeface="+mn-ea"/>
              </a:rPr>
              <a:t>gallbladder</a:t>
            </a: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82550" indent="-81280">
              <a:lnSpc>
                <a:spcPct val="100000"/>
              </a:lnSpc>
              <a:spcBef>
                <a:spcPts val="5"/>
              </a:spcBef>
              <a:buSzPct val="94000"/>
              <a:buFont typeface="Times New Roman" panose="02020603050405020304"/>
              <a:buChar char="•"/>
              <a:tabLst>
                <a:tab pos="82550" algn="l"/>
              </a:tabLst>
            </a:pPr>
            <a:r>
              <a:rPr sz="2150" b="1" dirty="0">
                <a:latin typeface="Times New Roman" panose="02020603050405020304"/>
                <a:cs typeface="Times New Roman" panose="02020603050405020304"/>
                <a:sym typeface="+mn-ea"/>
              </a:rPr>
              <a:t>Risk</a:t>
            </a:r>
            <a:r>
              <a:rPr sz="2150" b="1" spc="-1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2150" b="1" dirty="0">
                <a:latin typeface="Times New Roman" panose="02020603050405020304"/>
                <a:cs typeface="Times New Roman" panose="02020603050405020304"/>
                <a:sym typeface="+mn-ea"/>
              </a:rPr>
              <a:t>factors:</a:t>
            </a:r>
            <a:r>
              <a:rPr sz="2150" b="1" spc="-6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  <a:sym typeface="+mn-ea"/>
              </a:rPr>
              <a:t>Cholelithiasis </a:t>
            </a: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with</a:t>
            </a:r>
            <a:r>
              <a:rPr sz="1800" spc="-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chronic</a:t>
            </a:r>
            <a:r>
              <a:rPr sz="1800" spc="-4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  <a:sym typeface="+mn-ea"/>
              </a:rPr>
              <a:t>inflammatio</a:t>
            </a:r>
            <a:r>
              <a:rPr lang="en-US" altLang="en-US" sz="1800" spc="-10" dirty="0">
                <a:latin typeface="Times New Roman" panose="02020603050405020304"/>
                <a:cs typeface="Times New Roman" panose="02020603050405020304"/>
                <a:sym typeface="+mn-ea"/>
              </a:rPr>
              <a:t>n</a:t>
            </a:r>
          </a:p>
          <a:p>
            <a:pPr marL="1270" indent="0">
              <a:lnSpc>
                <a:spcPct val="100000"/>
              </a:lnSpc>
              <a:spcBef>
                <a:spcPts val="5"/>
              </a:spcBef>
              <a:buSzPct val="94000"/>
              <a:buFont typeface="Times New Roman" panose="02020603050405020304"/>
              <a:buNone/>
              <a:tabLst>
                <a:tab pos="82550" algn="l"/>
              </a:tabLst>
            </a:pP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(most</a:t>
            </a:r>
            <a:r>
              <a:rPr sz="1800" spc="-2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common</a:t>
            </a:r>
            <a:r>
              <a:rPr sz="1800" spc="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risk</a:t>
            </a:r>
            <a:r>
              <a:rPr sz="1800" spc="-5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  <a:sym typeface="+mn-ea"/>
              </a:rPr>
              <a:t>factor),Porcelain</a:t>
            </a:r>
            <a:r>
              <a:rPr sz="1800" spc="-8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  <a:sym typeface="+mn-ea"/>
              </a:rPr>
              <a:t>gallbladder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07950">
              <a:lnSpc>
                <a:spcPct val="100000"/>
              </a:lnSpc>
            </a:pPr>
            <a:r>
              <a:rPr sz="1800" spc="-10" dirty="0">
                <a:latin typeface="Times New Roman" panose="02020603050405020304"/>
                <a:cs typeface="Times New Roman" panose="02020603050405020304"/>
                <a:sym typeface="+mn-ea"/>
              </a:rPr>
              <a:t>,Choledocholithiasis</a:t>
            </a:r>
            <a:r>
              <a:rPr sz="1800"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,</a:t>
            </a:r>
            <a:r>
              <a:rPr sz="1800"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Chronic</a:t>
            </a:r>
            <a:r>
              <a:rPr sz="1800" spc="-3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  <a:sym typeface="+mn-ea"/>
              </a:rPr>
              <a:t>cholecystitis</a:t>
            </a:r>
            <a:r>
              <a:rPr sz="1800" spc="-2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Chronic</a:t>
            </a:r>
            <a:r>
              <a:rPr sz="1800" spc="-3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  <a:sym typeface="+mn-ea"/>
              </a:rPr>
              <a:t>gallbladder</a:t>
            </a:r>
            <a:r>
              <a:rPr sz="1800" spc="-6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  <a:sym typeface="+mn-ea"/>
              </a:rPr>
              <a:t>inflammation.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150" b="1" dirty="0">
                <a:latin typeface="Times New Roman" panose="02020603050405020304"/>
                <a:cs typeface="Times New Roman" panose="02020603050405020304"/>
                <a:sym typeface="+mn-ea"/>
              </a:rPr>
              <a:t>•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0" y="14425"/>
            <a:ext cx="5464810" cy="2152650"/>
          </a:xfrm>
          <a:custGeom>
            <a:avLst/>
            <a:gdLst/>
            <a:ahLst/>
            <a:cxnLst/>
            <a:rect l="l" t="t" r="r" b="b"/>
            <a:pathLst>
              <a:path w="5464810" h="2152650">
                <a:moveTo>
                  <a:pt x="0" y="2152500"/>
                </a:moveTo>
                <a:lnTo>
                  <a:pt x="5464225" y="2152500"/>
                </a:lnTo>
                <a:lnTo>
                  <a:pt x="5464225" y="0"/>
                </a:lnTo>
              </a:path>
            </a:pathLst>
          </a:custGeom>
          <a:ln w="2514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Box 1"/>
          <p:cNvSpPr txBox="1"/>
          <p:nvPr/>
        </p:nvSpPr>
        <p:spPr>
          <a:xfrm>
            <a:off x="0" y="3803650"/>
            <a:ext cx="9804400" cy="17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Clinical</a:t>
            </a:r>
            <a:r>
              <a:rPr b="1" spc="-8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  <a:sym typeface="+mn-ea"/>
              </a:rPr>
              <a:t>features</a:t>
            </a:r>
            <a:r>
              <a:rPr b="1" spc="-9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b="1" spc="-50" dirty="0">
                <a:latin typeface="Times New Roman" panose="02020603050405020304"/>
                <a:cs typeface="Times New Roman" panose="02020603050405020304"/>
                <a:sym typeface="+mn-ea"/>
              </a:rPr>
              <a:t>: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2550" indent="-81280">
              <a:lnSpc>
                <a:spcPct val="100000"/>
              </a:lnSpc>
              <a:buSzPct val="94000"/>
              <a:buChar char="•"/>
              <a:tabLst>
                <a:tab pos="82550" algn="l"/>
              </a:tabLst>
            </a:pPr>
            <a:r>
              <a:rPr spc="-10" dirty="0">
                <a:latin typeface="Times New Roman" panose="02020603050405020304"/>
                <a:cs typeface="Times New Roman" panose="02020603050405020304"/>
                <a:sym typeface="+mn-ea"/>
              </a:rPr>
              <a:t>Asymptomatic</a:t>
            </a:r>
            <a:r>
              <a:rPr spc="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in</a:t>
            </a:r>
            <a:r>
              <a:rPr spc="-5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early</a:t>
            </a:r>
            <a:r>
              <a:rPr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latin typeface="Times New Roman" panose="02020603050405020304"/>
                <a:cs typeface="Times New Roman" panose="02020603050405020304"/>
                <a:sym typeface="+mn-ea"/>
              </a:rPr>
              <a:t>stages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2550" indent="-81280">
              <a:lnSpc>
                <a:spcPct val="100000"/>
              </a:lnSpc>
              <a:buSzPct val="94000"/>
              <a:buChar char="•"/>
              <a:tabLst>
                <a:tab pos="8255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Symptoms</a:t>
            </a:r>
            <a:r>
              <a:rPr spc="2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of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biliary</a:t>
            </a:r>
            <a:r>
              <a:rPr spc="-8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colic</a:t>
            </a:r>
            <a:r>
              <a:rPr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or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chronic</a:t>
            </a:r>
            <a:r>
              <a:rPr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latin typeface="Times New Roman" panose="02020603050405020304"/>
                <a:cs typeface="Times New Roman" panose="02020603050405020304"/>
                <a:sym typeface="+mn-ea"/>
              </a:rPr>
              <a:t>cholecystitis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2550" indent="-81280">
              <a:lnSpc>
                <a:spcPct val="100000"/>
              </a:lnSpc>
              <a:buSzPct val="94000"/>
              <a:buChar char="•"/>
              <a:tabLst>
                <a:tab pos="8255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Advanced</a:t>
            </a:r>
            <a:r>
              <a:rPr spc="-3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disease</a:t>
            </a:r>
            <a:r>
              <a:rPr spc="-8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latin typeface="Times New Roman" panose="02020603050405020304"/>
                <a:cs typeface="Times New Roman" panose="02020603050405020304"/>
                <a:sym typeface="+mn-ea"/>
              </a:rPr>
              <a:t>:Nonspecific</a:t>
            </a:r>
            <a:r>
              <a:rPr spc="-6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symptoms</a:t>
            </a:r>
            <a:r>
              <a:rPr spc="-2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(e.g.,</a:t>
            </a:r>
            <a:r>
              <a:rPr spc="-8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weight</a:t>
            </a:r>
            <a:r>
              <a:rPr spc="-4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loss,</a:t>
            </a:r>
            <a:r>
              <a:rPr spc="-8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nausea,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weakness,</a:t>
            </a:r>
            <a:r>
              <a:rPr spc="-2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fatigue)Abdominal</a:t>
            </a:r>
            <a:r>
              <a:rPr lang="en-US" altLang="en-US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20" dirty="0">
                <a:latin typeface="Times New Roman" panose="02020603050405020304"/>
                <a:cs typeface="Times New Roman" panose="02020603050405020304"/>
                <a:sym typeface="+mn-ea"/>
              </a:rPr>
              <a:t>mass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2550" indent="-81280">
              <a:lnSpc>
                <a:spcPct val="100000"/>
              </a:lnSpc>
              <a:spcBef>
                <a:spcPts val="5"/>
              </a:spcBef>
              <a:buSzPct val="94000"/>
              <a:buChar char="•"/>
              <a:tabLst>
                <a:tab pos="8255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Abdominal</a:t>
            </a:r>
            <a:r>
              <a:rPr spc="-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pain</a:t>
            </a:r>
            <a:r>
              <a:rPr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(RUQ</a:t>
            </a:r>
            <a:r>
              <a:rPr spc="-4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or</a:t>
            </a:r>
            <a:r>
              <a:rPr spc="-6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latin typeface="Times New Roman" panose="02020603050405020304"/>
                <a:cs typeface="Times New Roman" panose="02020603050405020304"/>
                <a:sym typeface="+mn-ea"/>
              </a:rPr>
              <a:t>epigastric)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2550" indent="-81280">
              <a:lnSpc>
                <a:spcPct val="100000"/>
              </a:lnSpc>
              <a:buSzPct val="94000"/>
              <a:buChar char="•"/>
              <a:tabLst>
                <a:tab pos="8255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Obstructive</a:t>
            </a:r>
            <a:r>
              <a:rPr spc="-2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jaundice</a:t>
            </a:r>
            <a:r>
              <a:rPr spc="-5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(with</a:t>
            </a:r>
            <a:r>
              <a:rPr spc="-4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or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without</a:t>
            </a:r>
            <a:r>
              <a:rPr spc="-1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Courvoisier</a:t>
            </a:r>
            <a:r>
              <a:rPr spc="-3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sign)</a:t>
            </a:r>
            <a:r>
              <a:rPr spc="-4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is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a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rare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feature</a:t>
            </a:r>
            <a:r>
              <a:rPr spc="-45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of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  <a:sym typeface="+mn-ea"/>
              </a:rPr>
              <a:t>gallbladder</a:t>
            </a:r>
            <a:r>
              <a:rPr spc="-70" dirty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latin typeface="Times New Roman" panose="02020603050405020304"/>
                <a:cs typeface="Times New Roman" panose="02020603050405020304"/>
                <a:sym typeface="+mn-ea"/>
              </a:rPr>
              <a:t>cancer.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5665" y="113665"/>
            <a:ext cx="4102100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2442" y="598945"/>
            <a:ext cx="9327515" cy="378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52525">
              <a:lnSpc>
                <a:spcPct val="101000"/>
              </a:lnSpc>
              <a:spcBef>
                <a:spcPts val="95"/>
              </a:spcBef>
            </a:pPr>
            <a:r>
              <a:rPr sz="2450" b="1" dirty="0">
                <a:latin typeface="Times New Roman" panose="02020603050405020304"/>
                <a:cs typeface="Times New Roman" panose="02020603050405020304"/>
              </a:rPr>
              <a:t>Gallbladder</a:t>
            </a:r>
            <a:r>
              <a:rPr sz="2450" b="1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50" b="1" dirty="0">
                <a:latin typeface="Times New Roman" panose="02020603050405020304"/>
                <a:cs typeface="Times New Roman" panose="02020603050405020304"/>
              </a:rPr>
              <a:t>cancer</a:t>
            </a:r>
            <a:r>
              <a:rPr sz="2450" b="1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50" b="1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50" b="1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50" b="1" dirty="0">
                <a:latin typeface="Times New Roman" panose="02020603050405020304"/>
                <a:cs typeface="Times New Roman" panose="02020603050405020304"/>
              </a:rPr>
              <a:t>most</a:t>
            </a:r>
            <a:r>
              <a:rPr sz="2450" b="1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50" b="1" dirty="0">
                <a:latin typeface="Times New Roman" panose="02020603050405020304"/>
                <a:cs typeface="Times New Roman" panose="02020603050405020304"/>
              </a:rPr>
              <a:t>commonly</a:t>
            </a:r>
            <a:r>
              <a:rPr sz="2450" b="1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50" b="1" dirty="0">
                <a:latin typeface="Times New Roman" panose="02020603050405020304"/>
                <a:cs typeface="Times New Roman" panose="02020603050405020304"/>
              </a:rPr>
              <a:t>diagnosed </a:t>
            </a:r>
            <a:r>
              <a:rPr sz="2450" b="1" spc="-10" dirty="0">
                <a:latin typeface="Times New Roman" panose="02020603050405020304"/>
                <a:cs typeface="Times New Roman" panose="02020603050405020304"/>
              </a:rPr>
              <a:t>incidentally </a:t>
            </a:r>
            <a:r>
              <a:rPr sz="2450" b="1" dirty="0">
                <a:latin typeface="Times New Roman" panose="02020603050405020304"/>
                <a:cs typeface="Times New Roman" panose="02020603050405020304"/>
              </a:rPr>
              <a:t>following</a:t>
            </a:r>
            <a:r>
              <a:rPr sz="2450" b="1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50" b="1" spc="-10" dirty="0">
                <a:latin typeface="Times New Roman" panose="02020603050405020304"/>
                <a:cs typeface="Times New Roman" panose="02020603050405020304"/>
              </a:rPr>
              <a:t>cholecystectomy.</a:t>
            </a: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120015" indent="-117475">
              <a:lnSpc>
                <a:spcPct val="100000"/>
              </a:lnSpc>
              <a:buSzPct val="96000"/>
              <a:buChar char="•"/>
              <a:tabLst>
                <a:tab pos="119380" algn="l"/>
              </a:tabLst>
            </a:pPr>
            <a:r>
              <a:rPr sz="245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he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majority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(90</a:t>
            </a:r>
            <a:r>
              <a:rPr sz="20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per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cent)</a:t>
            </a:r>
            <a:r>
              <a:rPr sz="2000" spc="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000" spc="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cases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sz="2000" spc="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spc="-10" dirty="0">
                <a:latin typeface="Times New Roman" panose="02020603050405020304" charset="0"/>
                <a:cs typeface="Times New Roman" panose="02020603050405020304" charset="0"/>
              </a:rPr>
              <a:t>adenocarcinoma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07950" marR="5080" indent="-95885">
              <a:lnSpc>
                <a:spcPct val="101000"/>
              </a:lnSpc>
            </a:pPr>
            <a:r>
              <a:rPr lang="en-US" altLang="en-US" sz="2400" b="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400" b="1" dirty="0">
                <a:latin typeface="Times New Roman" panose="02020603050405020304" charset="0"/>
                <a:cs typeface="Times New Roman" panose="02020603050405020304" charset="0"/>
              </a:rPr>
              <a:t>Squamous</a:t>
            </a:r>
            <a:r>
              <a:rPr sz="2400" b="1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b="1" dirty="0">
                <a:latin typeface="Times New Roman" panose="02020603050405020304" charset="0"/>
                <a:cs typeface="Times New Roman" panose="02020603050405020304" charset="0"/>
              </a:rPr>
              <a:t>carcinomas</a:t>
            </a:r>
            <a:r>
              <a:rPr sz="2400" spc="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also</a:t>
            </a:r>
            <a:r>
              <a:rPr sz="2000" spc="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occur</a:t>
            </a:r>
            <a:r>
              <a:rPr sz="2000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believed</a:t>
            </a:r>
            <a:r>
              <a:rPr sz="2000" spc="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sz="200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arise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from</a:t>
            </a:r>
            <a:r>
              <a:rPr sz="200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areas</a:t>
            </a:r>
            <a:r>
              <a:rPr sz="2000" spc="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mucosal</a:t>
            </a:r>
            <a:r>
              <a:rPr sz="2000" spc="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squamous</a:t>
            </a:r>
            <a:r>
              <a:rPr sz="2000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metaplasia.</a:t>
            </a:r>
            <a:r>
              <a:rPr sz="2000" spc="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At</a:t>
            </a:r>
            <a:r>
              <a:rPr sz="2000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operation,</a:t>
            </a:r>
            <a:r>
              <a:rPr sz="2000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localised</a:t>
            </a:r>
            <a:r>
              <a:rPr sz="2000" spc="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carcinomas</a:t>
            </a:r>
            <a:r>
              <a:rPr sz="2000" spc="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are </a:t>
            </a:r>
            <a:r>
              <a:rPr sz="2000" u="sng" dirty="0">
                <a:latin typeface="Times New Roman" panose="02020603050405020304" charset="0"/>
                <a:cs typeface="Times New Roman" panose="02020603050405020304" charset="0"/>
              </a:rPr>
              <a:t>difficult</a:t>
            </a:r>
            <a:r>
              <a:rPr sz="2000" u="sng" spc="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sng" dirty="0"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sz="2000" u="sng" spc="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sng" dirty="0">
                <a:latin typeface="Times New Roman" panose="02020603050405020304" charset="0"/>
                <a:cs typeface="Times New Roman" panose="02020603050405020304" charset="0"/>
              </a:rPr>
              <a:t>differentiate</a:t>
            </a:r>
            <a:r>
              <a:rPr sz="2000" u="sng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sng" dirty="0">
                <a:latin typeface="Times New Roman" panose="02020603050405020304" charset="0"/>
                <a:cs typeface="Times New Roman" panose="02020603050405020304" charset="0"/>
              </a:rPr>
              <a:t>from</a:t>
            </a:r>
            <a:r>
              <a:rPr sz="2000" u="sng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sng" dirty="0">
                <a:latin typeface="Times New Roman" panose="02020603050405020304" charset="0"/>
                <a:cs typeface="Times New Roman" panose="02020603050405020304" charset="0"/>
              </a:rPr>
              <a:t>chronic</a:t>
            </a:r>
            <a:r>
              <a:rPr sz="2000" u="sng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sng" dirty="0">
                <a:latin typeface="Times New Roman" panose="02020603050405020304" charset="0"/>
                <a:cs typeface="Times New Roman" panose="02020603050405020304" charset="0"/>
              </a:rPr>
              <a:t>cholecystitis</a:t>
            </a:r>
            <a:r>
              <a:rPr lang="en-US" altLang="en-US" sz="2000" u="sng" dirty="0">
                <a:latin typeface="Times New Roman" panose="02020603050405020304" charset="0"/>
                <a:cs typeface="Times New Roman" panose="02020603050405020304" charset="0"/>
              </a:rPr>
              <a:t> ,</a:t>
            </a:r>
            <a:r>
              <a:rPr sz="2000" u="none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none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000" u="none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none" dirty="0">
                <a:latin typeface="Times New Roman" panose="02020603050405020304" charset="0"/>
                <a:cs typeface="Times New Roman" panose="02020603050405020304" charset="0"/>
              </a:rPr>
              <a:t>most</a:t>
            </a:r>
            <a:r>
              <a:rPr sz="2000" u="none" spc="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none" spc="-10" dirty="0">
                <a:latin typeface="Times New Roman" panose="02020603050405020304" charset="0"/>
                <a:cs typeface="Times New Roman" panose="02020603050405020304" charset="0"/>
              </a:rPr>
              <a:t>commonly </a:t>
            </a:r>
            <a:r>
              <a:rPr sz="2000" u="none" dirty="0">
                <a:latin typeface="Times New Roman" panose="02020603050405020304" charset="0"/>
                <a:cs typeface="Times New Roman" panose="02020603050405020304" charset="0"/>
              </a:rPr>
              <a:t>presenting</a:t>
            </a:r>
            <a:r>
              <a:rPr sz="2000" u="none" spc="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none" dirty="0">
                <a:latin typeface="Times New Roman" panose="02020603050405020304" charset="0"/>
                <a:cs typeface="Times New Roman" panose="02020603050405020304" charset="0"/>
              </a:rPr>
              <a:t>tumour</a:t>
            </a:r>
            <a:r>
              <a:rPr sz="2000" u="none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none" dirty="0">
                <a:latin typeface="Times New Roman" panose="02020603050405020304" charset="0"/>
                <a:cs typeface="Times New Roman" panose="02020603050405020304" charset="0"/>
              </a:rPr>
              <a:t>is</a:t>
            </a:r>
            <a:r>
              <a:rPr sz="2000" u="none" spc="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none" dirty="0">
                <a:latin typeface="Times New Roman" panose="02020603050405020304" charset="0"/>
                <a:cs typeface="Times New Roman" panose="02020603050405020304" charset="0"/>
              </a:rPr>
              <a:t>nodular</a:t>
            </a:r>
            <a:r>
              <a:rPr sz="2000" u="none" spc="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u="none" dirty="0"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2000" u="none" spc="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infiltrative,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sz="20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thickening</a:t>
            </a:r>
            <a:r>
              <a:rPr sz="2000" spc="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000" spc="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000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</a:rPr>
              <a:t>gall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bladder</a:t>
            </a:r>
            <a:r>
              <a:rPr sz="2000" spc="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wall,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often</a:t>
            </a:r>
            <a:r>
              <a:rPr sz="2000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extending</a:t>
            </a:r>
            <a:r>
              <a:rPr sz="2000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000" spc="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whole</a:t>
            </a:r>
            <a:r>
              <a:rPr sz="200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gall</a:t>
            </a:r>
            <a:r>
              <a:rPr sz="2000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bladder.</a:t>
            </a:r>
            <a:r>
              <a:rPr sz="2000" spc="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000" spc="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tumour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spreads</a:t>
            </a:r>
            <a:r>
              <a:rPr sz="2000" spc="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by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direct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extension</a:t>
            </a:r>
            <a:r>
              <a:rPr sz="200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into</a:t>
            </a:r>
            <a:r>
              <a:rPr sz="2000" spc="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liver,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seeding</a:t>
            </a:r>
            <a:r>
              <a:rPr sz="200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000" spc="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peritoneal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cavity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involvement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000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perihilar</a:t>
            </a:r>
            <a:r>
              <a:rPr sz="20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lymphatics</a:t>
            </a:r>
            <a:r>
              <a:rPr sz="2000" spc="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2000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neural</a:t>
            </a:r>
            <a:r>
              <a:rPr sz="2000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plexuses.</a:t>
            </a:r>
            <a:r>
              <a:rPr sz="200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At</a:t>
            </a:r>
            <a:r>
              <a:rPr sz="2000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time</a:t>
            </a:r>
            <a:r>
              <a:rPr sz="2000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presentation,</a:t>
            </a:r>
            <a:r>
              <a:rPr sz="20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000" spc="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majority</a:t>
            </a:r>
            <a:r>
              <a:rPr sz="2000" spc="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tumours</a:t>
            </a:r>
            <a:r>
              <a:rPr sz="2000" spc="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sz="200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570" y="536893"/>
            <a:ext cx="4980940" cy="575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Clinical</a:t>
            </a:r>
            <a:r>
              <a:rPr b="1" u="sng" spc="1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manifestations</a:t>
            </a:r>
            <a:r>
              <a:rPr b="1" u="sng" spc="8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sng" spc="-5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783" y="1190400"/>
            <a:ext cx="9053195" cy="3437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dirty="0">
                <a:latin typeface="Times New Roman" panose="02020603050405020304" charset="0"/>
                <a:cs typeface="Times New Roman" panose="02020603050405020304" charset="0"/>
              </a:rPr>
              <a:t>Jaundice,</a:t>
            </a:r>
            <a:r>
              <a:rPr sz="245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50" dirty="0">
                <a:latin typeface="Times New Roman" panose="02020603050405020304" charset="0"/>
                <a:cs typeface="Times New Roman" panose="02020603050405020304" charset="0"/>
              </a:rPr>
              <a:t>pruritus,</a:t>
            </a:r>
            <a:r>
              <a:rPr sz="245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50" dirty="0">
                <a:latin typeface="Times New Roman" panose="02020603050405020304" charset="0"/>
                <a:cs typeface="Times New Roman" panose="02020603050405020304" charset="0"/>
              </a:rPr>
              <a:t>dark</a:t>
            </a:r>
            <a:r>
              <a:rPr sz="2450" spc="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50" dirty="0">
                <a:latin typeface="Times New Roman" panose="02020603050405020304" charset="0"/>
                <a:cs typeface="Times New Roman" panose="02020603050405020304" charset="0"/>
              </a:rPr>
              <a:t>urine,</a:t>
            </a:r>
            <a:r>
              <a:rPr sz="245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50" dirty="0">
                <a:latin typeface="Times New Roman" panose="02020603050405020304" charset="0"/>
                <a:cs typeface="Times New Roman" panose="02020603050405020304" charset="0"/>
              </a:rPr>
              <a:t>clay</a:t>
            </a:r>
            <a:r>
              <a:rPr sz="2450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50" spc="-10" dirty="0">
                <a:latin typeface="Times New Roman" panose="02020603050405020304" charset="0"/>
                <a:cs typeface="Times New Roman" panose="02020603050405020304" charset="0"/>
              </a:rPr>
              <a:t>stool.</a:t>
            </a:r>
            <a:endParaRPr sz="245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450">
              <a:latin typeface="Arial MT"/>
              <a:cs typeface="Arial MT"/>
            </a:endParaRPr>
          </a:p>
          <a:p>
            <a:pPr marL="2759075" marR="154305">
              <a:lnSpc>
                <a:spcPct val="101000"/>
              </a:lnSpc>
            </a:pPr>
            <a:r>
              <a:rPr sz="195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950" b="1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pain</a:t>
            </a:r>
            <a:r>
              <a:rPr sz="19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19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fever</a:t>
            </a:r>
            <a:r>
              <a:rPr sz="195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suggestive</a:t>
            </a:r>
            <a:r>
              <a:rPr sz="195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cholangitis</a:t>
            </a:r>
            <a:r>
              <a:rPr sz="19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195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seen</a:t>
            </a:r>
            <a:r>
              <a:rPr sz="19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9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bile</a:t>
            </a:r>
            <a:r>
              <a:rPr sz="195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spc="-20" dirty="0">
                <a:latin typeface="Times New Roman" panose="02020603050405020304"/>
                <a:cs typeface="Times New Roman" panose="02020603050405020304"/>
              </a:rPr>
              <a:t>duct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stones.</a:t>
            </a:r>
            <a:r>
              <a:rPr sz="19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typically</a:t>
            </a:r>
            <a:r>
              <a:rPr sz="195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shows</a:t>
            </a:r>
            <a:r>
              <a:rPr sz="195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waxing</a:t>
            </a:r>
            <a:r>
              <a:rPr sz="19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195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spc="-10" dirty="0">
                <a:latin typeface="Times New Roman" panose="02020603050405020304"/>
                <a:cs typeface="Times New Roman" panose="02020603050405020304"/>
              </a:rPr>
              <a:t>waning.</a:t>
            </a: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759075" marR="12700">
              <a:lnSpc>
                <a:spcPct val="101000"/>
              </a:lnSpc>
              <a:spcBef>
                <a:spcPts val="5"/>
              </a:spcBef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Intermittent</a:t>
            </a:r>
            <a:r>
              <a:rPr sz="1950" b="1" spc="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attacks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RUQ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abdominal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pain</a:t>
            </a:r>
            <a:r>
              <a:rPr sz="195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accompanied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spc="-2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vomiting</a:t>
            </a:r>
            <a:r>
              <a:rPr sz="195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195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seen</a:t>
            </a:r>
            <a:r>
              <a:rPr sz="195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95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spc="-10" dirty="0">
                <a:latin typeface="Times New Roman" panose="02020603050405020304"/>
                <a:cs typeface="Times New Roman" panose="02020603050405020304"/>
              </a:rPr>
              <a:t>cholecystitis.</a:t>
            </a: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759075" marR="5080">
              <a:lnSpc>
                <a:spcPct val="102000"/>
              </a:lnSpc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Severe</a:t>
            </a:r>
            <a:r>
              <a:rPr sz="2400" b="1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pain</a:t>
            </a:r>
            <a:r>
              <a:rPr sz="1950" b="1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195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associated</a:t>
            </a:r>
            <a:r>
              <a:rPr sz="195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symptoms</a:t>
            </a:r>
            <a:r>
              <a:rPr sz="195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suggestive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spc="-2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pancreatitis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also</a:t>
            </a:r>
            <a:r>
              <a:rPr sz="195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cause</a:t>
            </a:r>
            <a:r>
              <a:rPr sz="195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transient</a:t>
            </a:r>
            <a:r>
              <a:rPr sz="195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obstructive</a:t>
            </a:r>
            <a:r>
              <a:rPr sz="195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spc="-10" dirty="0">
                <a:latin typeface="Times New Roman" panose="02020603050405020304"/>
                <a:cs typeface="Times New Roman" panose="02020603050405020304"/>
              </a:rPr>
              <a:t>jaundice.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Painless</a:t>
            </a:r>
            <a:r>
              <a:rPr sz="2400" b="1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progressive</a:t>
            </a:r>
            <a:r>
              <a:rPr sz="2400" b="1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jaundice</a:t>
            </a:r>
            <a:r>
              <a:rPr sz="1950" b="1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related</a:t>
            </a:r>
            <a:r>
              <a:rPr sz="195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195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weight</a:t>
            </a:r>
            <a:r>
              <a:rPr sz="195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loss</a:t>
            </a:r>
            <a:r>
              <a:rPr sz="195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195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spc="-10" dirty="0">
                <a:latin typeface="Times New Roman" panose="02020603050405020304"/>
                <a:cs typeface="Times New Roman" panose="02020603050405020304"/>
              </a:rPr>
              <a:t>highly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suspicious</a:t>
            </a:r>
            <a:r>
              <a:rPr sz="195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95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dirty="0">
                <a:latin typeface="Times New Roman" panose="02020603050405020304"/>
                <a:cs typeface="Times New Roman" panose="02020603050405020304"/>
              </a:rPr>
              <a:t>malignant</a:t>
            </a:r>
            <a:r>
              <a:rPr sz="195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spc="-10" dirty="0">
                <a:latin typeface="Times New Roman" panose="02020603050405020304"/>
                <a:cs typeface="Times New Roman" panose="02020603050405020304"/>
              </a:rPr>
              <a:t>aetiology.</a:t>
            </a:r>
            <a:endParaRPr sz="19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474" y="1895349"/>
            <a:ext cx="2190750" cy="430530"/>
          </a:xfrm>
          <a:custGeom>
            <a:avLst/>
            <a:gdLst/>
            <a:ahLst/>
            <a:cxnLst/>
            <a:rect l="l" t="t" r="r" b="b"/>
            <a:pathLst>
              <a:path w="2190750" h="430530">
                <a:moveTo>
                  <a:pt x="1685933" y="0"/>
                </a:moveTo>
                <a:lnTo>
                  <a:pt x="1685933" y="146160"/>
                </a:lnTo>
                <a:lnTo>
                  <a:pt x="0" y="146160"/>
                </a:lnTo>
                <a:lnTo>
                  <a:pt x="0" y="283834"/>
                </a:lnTo>
                <a:lnTo>
                  <a:pt x="1685933" y="283834"/>
                </a:lnTo>
                <a:lnTo>
                  <a:pt x="1685933" y="429996"/>
                </a:lnTo>
                <a:lnTo>
                  <a:pt x="2190216" y="214998"/>
                </a:lnTo>
                <a:lnTo>
                  <a:pt x="1685933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58180" y="1620569"/>
            <a:ext cx="7038340" cy="1769715"/>
          </a:xfrm>
        </p:spPr>
        <p:txBody>
          <a:bodyPr/>
          <a:lstStyle/>
          <a:p>
            <a:pPr algn="ctr"/>
            <a:r>
              <a:rPr lang="en-US" sz="11500" b="1" i="1" dirty="0" smtClean="0">
                <a:latin typeface="Centaur" panose="02030504050205020304" pitchFamily="18" charset="0"/>
              </a:rPr>
              <a:t>Thank You</a:t>
            </a:r>
            <a:endParaRPr lang="en-US" sz="11500" b="1" i="1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7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029" y="14427"/>
            <a:ext cx="10063480" cy="5657850"/>
            <a:chOff x="-5029" y="14427"/>
            <a:chExt cx="10063480" cy="5657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427"/>
              <a:ext cx="10058400" cy="56578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8182" y="1490498"/>
              <a:ext cx="8962390" cy="3367404"/>
            </a:xfrm>
            <a:custGeom>
              <a:avLst/>
              <a:gdLst/>
              <a:ahLst/>
              <a:cxnLst/>
              <a:rect l="l" t="t" r="r" b="b"/>
              <a:pathLst>
                <a:path w="8962390" h="3367404">
                  <a:moveTo>
                    <a:pt x="8873394" y="0"/>
                  </a:moveTo>
                  <a:lnTo>
                    <a:pt x="88691" y="0"/>
                  </a:lnTo>
                  <a:lnTo>
                    <a:pt x="54169" y="6969"/>
                  </a:lnTo>
                  <a:lnTo>
                    <a:pt x="25977" y="25970"/>
                  </a:lnTo>
                  <a:lnTo>
                    <a:pt x="6969" y="54147"/>
                  </a:lnTo>
                  <a:lnTo>
                    <a:pt x="0" y="88639"/>
                  </a:lnTo>
                  <a:lnTo>
                    <a:pt x="0" y="3278357"/>
                  </a:lnTo>
                  <a:lnTo>
                    <a:pt x="6969" y="3312879"/>
                  </a:lnTo>
                  <a:lnTo>
                    <a:pt x="25977" y="3341071"/>
                  </a:lnTo>
                  <a:lnTo>
                    <a:pt x="54169" y="3360079"/>
                  </a:lnTo>
                  <a:lnTo>
                    <a:pt x="88691" y="3367049"/>
                  </a:lnTo>
                  <a:lnTo>
                    <a:pt x="8873394" y="3367049"/>
                  </a:lnTo>
                  <a:lnTo>
                    <a:pt x="8907886" y="3360079"/>
                  </a:lnTo>
                  <a:lnTo>
                    <a:pt x="8936063" y="3341071"/>
                  </a:lnTo>
                  <a:lnTo>
                    <a:pt x="8955065" y="3312879"/>
                  </a:lnTo>
                  <a:lnTo>
                    <a:pt x="8962034" y="3278357"/>
                  </a:lnTo>
                  <a:lnTo>
                    <a:pt x="8962034" y="88639"/>
                  </a:lnTo>
                  <a:lnTo>
                    <a:pt x="8955065" y="54147"/>
                  </a:lnTo>
                  <a:lnTo>
                    <a:pt x="8936063" y="25970"/>
                  </a:lnTo>
                  <a:lnTo>
                    <a:pt x="8907886" y="6969"/>
                  </a:lnTo>
                  <a:lnTo>
                    <a:pt x="8873394" y="0"/>
                  </a:lnTo>
                  <a:close/>
                </a:path>
              </a:pathLst>
            </a:custGeom>
            <a:solidFill>
              <a:srgbClr val="C96731">
                <a:alpha val="7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77" y="836702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30">
                  <a:moveTo>
                    <a:pt x="0" y="404850"/>
                  </a:moveTo>
                  <a:lnTo>
                    <a:pt x="2514" y="0"/>
                  </a:lnTo>
                </a:path>
              </a:pathLst>
            </a:custGeom>
            <a:ln w="105613">
              <a:solidFill>
                <a:srgbClr val="C967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0687" y="333782"/>
            <a:ext cx="6377305" cy="981075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87020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2260"/>
              </a:spcBef>
            </a:pPr>
            <a:r>
              <a:rPr sz="2300" spc="220" dirty="0">
                <a:solidFill>
                  <a:srgbClr val="262626"/>
                </a:solidFill>
                <a:latin typeface="Trebuchet MS"/>
                <a:cs typeface="Trebuchet MS"/>
              </a:rPr>
              <a:t>HISTORY</a:t>
            </a:r>
            <a:r>
              <a:rPr sz="2300" spc="2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300" spc="380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2300" spc="28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300" spc="250" dirty="0">
                <a:solidFill>
                  <a:srgbClr val="262626"/>
                </a:solidFill>
                <a:latin typeface="Trebuchet MS"/>
                <a:cs typeface="Trebuchet MS"/>
              </a:rPr>
              <a:t>EXAM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939" y="1562037"/>
            <a:ext cx="8618220" cy="2863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10"/>
              </a:spcBef>
              <a:buClr>
                <a:srgbClr val="9BAFB5"/>
              </a:buClr>
              <a:buFont typeface="Microsoft Sans Serif"/>
              <a:buChar char="•"/>
              <a:tabLst>
                <a:tab pos="187960" algn="l"/>
              </a:tabLst>
            </a:pP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Risk</a:t>
            </a:r>
            <a:r>
              <a:rPr sz="1850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95" dirty="0">
                <a:solidFill>
                  <a:srgbClr val="262626"/>
                </a:solidFill>
                <a:latin typeface="Trebuchet MS"/>
                <a:cs typeface="Trebuchet MS"/>
              </a:rPr>
              <a:t>factors</a:t>
            </a:r>
            <a:r>
              <a:rPr sz="1850" spc="-40" dirty="0">
                <a:solidFill>
                  <a:srgbClr val="262626"/>
                </a:solidFill>
                <a:latin typeface="Trebuchet MS"/>
                <a:cs typeface="Trebuchet MS"/>
              </a:rPr>
              <a:t> for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0" dirty="0">
                <a:solidFill>
                  <a:srgbClr val="262626"/>
                </a:solidFill>
                <a:latin typeface="Trebuchet MS"/>
                <a:cs typeface="Trebuchet MS"/>
              </a:rPr>
              <a:t>gallstones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80" dirty="0">
                <a:solidFill>
                  <a:srgbClr val="262626"/>
                </a:solidFill>
                <a:latin typeface="Trebuchet MS"/>
                <a:cs typeface="Trebuchet MS"/>
              </a:rPr>
              <a:t>possible</a:t>
            </a:r>
            <a:r>
              <a:rPr sz="18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90" dirty="0">
                <a:solidFill>
                  <a:srgbClr val="262626"/>
                </a:solidFill>
                <a:latin typeface="Trebuchet MS"/>
                <a:cs typeface="Trebuchet MS"/>
              </a:rPr>
              <a:t>choledocholithiasis</a:t>
            </a:r>
            <a:r>
              <a:rPr sz="1850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5" dirty="0">
                <a:solidFill>
                  <a:srgbClr val="262626"/>
                </a:solidFill>
                <a:latin typeface="Trebuchet MS"/>
                <a:cs typeface="Trebuchet MS"/>
              </a:rPr>
              <a:t>are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95" dirty="0">
                <a:solidFill>
                  <a:srgbClr val="262626"/>
                </a:solidFill>
                <a:latin typeface="Trebuchet MS"/>
                <a:cs typeface="Trebuchet MS"/>
              </a:rPr>
              <a:t>important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30" dirty="0">
                <a:solidFill>
                  <a:srgbClr val="262626"/>
                </a:solidFill>
                <a:latin typeface="Trebuchet MS"/>
                <a:cs typeface="Trebuchet MS"/>
              </a:rPr>
              <a:t>obtain.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This</a:t>
            </a:r>
            <a:endParaRPr sz="1850" dirty="0">
              <a:latin typeface="Trebuchet MS"/>
              <a:cs typeface="Trebuchet MS"/>
            </a:endParaRPr>
          </a:p>
          <a:p>
            <a:pPr marL="188595">
              <a:lnSpc>
                <a:spcPct val="100000"/>
              </a:lnSpc>
              <a:spcBef>
                <a:spcPts val="15"/>
              </a:spcBef>
            </a:pPr>
            <a:r>
              <a:rPr sz="1850" spc="-110" dirty="0">
                <a:solidFill>
                  <a:srgbClr val="262626"/>
                </a:solidFill>
                <a:latin typeface="Trebuchet MS"/>
                <a:cs typeface="Trebuchet MS"/>
              </a:rPr>
              <a:t>includes</a:t>
            </a:r>
            <a:r>
              <a:rPr sz="18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62626"/>
                </a:solidFill>
                <a:latin typeface="Trebuchet MS"/>
                <a:cs typeface="Trebuchet MS"/>
              </a:rPr>
              <a:t>obesity,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60" dirty="0">
                <a:solidFill>
                  <a:srgbClr val="262626"/>
                </a:solidFill>
                <a:latin typeface="Trebuchet MS"/>
                <a:cs typeface="Trebuchet MS"/>
              </a:rPr>
              <a:t>female</a:t>
            </a:r>
            <a:r>
              <a:rPr sz="18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5" dirty="0">
                <a:solidFill>
                  <a:srgbClr val="262626"/>
                </a:solidFill>
                <a:latin typeface="Trebuchet MS"/>
                <a:cs typeface="Trebuchet MS"/>
              </a:rPr>
              <a:t>gender,</a:t>
            </a:r>
            <a:r>
              <a:rPr sz="18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55" dirty="0">
                <a:solidFill>
                  <a:srgbClr val="262626"/>
                </a:solidFill>
                <a:latin typeface="Trebuchet MS"/>
                <a:cs typeface="Trebuchet MS"/>
              </a:rPr>
              <a:t>age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45" dirty="0">
                <a:solidFill>
                  <a:srgbClr val="262626"/>
                </a:solidFill>
                <a:latin typeface="Trebuchet MS"/>
                <a:cs typeface="Trebuchet MS"/>
              </a:rPr>
              <a:t>more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30" dirty="0">
                <a:solidFill>
                  <a:srgbClr val="262626"/>
                </a:solidFill>
                <a:latin typeface="Trebuchet MS"/>
                <a:cs typeface="Trebuchet MS"/>
              </a:rPr>
              <a:t>than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62626"/>
                </a:solidFill>
                <a:latin typeface="Trebuchet MS"/>
                <a:cs typeface="Trebuchet MS"/>
              </a:rPr>
              <a:t>40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years.</a:t>
            </a:r>
            <a:endParaRPr sz="1850" dirty="0">
              <a:latin typeface="Trebuchet MS"/>
              <a:cs typeface="Trebuchet MS"/>
            </a:endParaRPr>
          </a:p>
          <a:p>
            <a:pPr marL="187325" marR="93345" indent="-175260">
              <a:lnSpc>
                <a:spcPct val="100800"/>
              </a:lnSpc>
              <a:spcBef>
                <a:spcPts val="735"/>
              </a:spcBef>
              <a:buClr>
                <a:srgbClr val="9BAFB5"/>
              </a:buClr>
              <a:buFont typeface="Microsoft Sans Serif"/>
              <a:buChar char="•"/>
              <a:tabLst>
                <a:tab pos="188595" algn="l"/>
              </a:tabLst>
            </a:pP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Prior</a:t>
            </a:r>
            <a:r>
              <a:rPr sz="18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0" dirty="0">
                <a:solidFill>
                  <a:srgbClr val="262626"/>
                </a:solidFill>
                <a:latin typeface="Trebuchet MS"/>
                <a:cs typeface="Trebuchet MS"/>
              </a:rPr>
              <a:t>intraabdominal</a:t>
            </a:r>
            <a:r>
              <a:rPr sz="18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0" dirty="0">
                <a:solidFill>
                  <a:srgbClr val="262626"/>
                </a:solidFill>
                <a:latin typeface="Trebuchet MS"/>
                <a:cs typeface="Trebuchet MS"/>
              </a:rPr>
              <a:t>pathology</a:t>
            </a:r>
            <a:r>
              <a:rPr sz="18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65" dirty="0">
                <a:solidFill>
                  <a:srgbClr val="262626"/>
                </a:solidFill>
                <a:latin typeface="Trebuchet MS"/>
                <a:cs typeface="Trebuchet MS"/>
              </a:rPr>
              <a:t>should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62626"/>
                </a:solidFill>
                <a:latin typeface="Trebuchet MS"/>
                <a:cs typeface="Trebuchet MS"/>
              </a:rPr>
              <a:t>be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40" dirty="0">
                <a:solidFill>
                  <a:srgbClr val="262626"/>
                </a:solidFill>
                <a:latin typeface="Trebuchet MS"/>
                <a:cs typeface="Trebuchet MS"/>
              </a:rPr>
              <a:t>identified,</a:t>
            </a:r>
            <a:r>
              <a:rPr sz="1850" spc="-7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5" dirty="0">
                <a:solidFill>
                  <a:srgbClr val="262626"/>
                </a:solidFill>
                <a:latin typeface="Trebuchet MS"/>
                <a:cs typeface="Trebuchet MS"/>
              </a:rPr>
              <a:t>including</a:t>
            </a:r>
            <a:r>
              <a:rPr sz="1850" spc="-6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95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55" dirty="0">
                <a:solidFill>
                  <a:srgbClr val="262626"/>
                </a:solidFill>
                <a:latin typeface="Trebuchet MS"/>
                <a:cs typeface="Trebuchet MS"/>
              </a:rPr>
              <a:t>history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8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90" dirty="0">
                <a:solidFill>
                  <a:srgbClr val="262626"/>
                </a:solidFill>
                <a:latin typeface="Trebuchet MS"/>
                <a:cs typeface="Trebuchet MS"/>
              </a:rPr>
              <a:t>inflammatory 	</a:t>
            </a:r>
            <a:r>
              <a:rPr sz="1850" spc="-80" dirty="0">
                <a:solidFill>
                  <a:srgbClr val="262626"/>
                </a:solidFill>
                <a:latin typeface="Trebuchet MS"/>
                <a:cs typeface="Trebuchet MS"/>
              </a:rPr>
              <a:t>bowel</a:t>
            </a:r>
            <a:r>
              <a:rPr sz="18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35" dirty="0">
                <a:solidFill>
                  <a:srgbClr val="262626"/>
                </a:solidFill>
                <a:latin typeface="Trebuchet MS"/>
                <a:cs typeface="Trebuchet MS"/>
              </a:rPr>
              <a:t>disease,</a:t>
            </a:r>
            <a:r>
              <a:rPr sz="18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95" dirty="0">
                <a:solidFill>
                  <a:srgbClr val="262626"/>
                </a:solidFill>
                <a:latin typeface="Trebuchet MS"/>
                <a:cs typeface="Trebuchet MS"/>
              </a:rPr>
              <a:t>which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30" dirty="0">
                <a:solidFill>
                  <a:srgbClr val="262626"/>
                </a:solidFill>
                <a:latin typeface="Trebuchet MS"/>
                <a:cs typeface="Trebuchet MS"/>
              </a:rPr>
              <a:t>can</a:t>
            </a:r>
            <a:r>
              <a:rPr sz="1850" spc="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35" dirty="0">
                <a:solidFill>
                  <a:srgbClr val="262626"/>
                </a:solidFill>
                <a:latin typeface="Trebuchet MS"/>
                <a:cs typeface="Trebuchet MS"/>
              </a:rPr>
              <a:t>have</a:t>
            </a:r>
            <a:r>
              <a:rPr sz="1850" spc="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0" dirty="0">
                <a:solidFill>
                  <a:srgbClr val="262626"/>
                </a:solidFill>
                <a:latin typeface="Trebuchet MS"/>
                <a:cs typeface="Trebuchet MS"/>
              </a:rPr>
              <a:t>associated</a:t>
            </a:r>
            <a:r>
              <a:rPr sz="1850" spc="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30" dirty="0">
                <a:solidFill>
                  <a:srgbClr val="262626"/>
                </a:solidFill>
                <a:latin typeface="Trebuchet MS"/>
                <a:cs typeface="Trebuchet MS"/>
              </a:rPr>
              <a:t>hepatic</a:t>
            </a:r>
            <a:r>
              <a:rPr sz="18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62626"/>
                </a:solidFill>
                <a:latin typeface="Trebuchet MS"/>
                <a:cs typeface="Trebuchet MS"/>
              </a:rPr>
              <a:t>steatosis,</a:t>
            </a:r>
            <a:r>
              <a:rPr sz="18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62626"/>
                </a:solidFill>
                <a:latin typeface="Trebuchet MS"/>
                <a:cs typeface="Trebuchet MS"/>
              </a:rPr>
              <a:t>cholelithiasis,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62626"/>
                </a:solidFill>
                <a:latin typeface="Trebuchet MS"/>
                <a:cs typeface="Trebuchet MS"/>
              </a:rPr>
              <a:t>or</a:t>
            </a:r>
            <a:r>
              <a:rPr sz="1850" spc="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primary 	</a:t>
            </a:r>
            <a:r>
              <a:rPr sz="1850" spc="-80" dirty="0">
                <a:solidFill>
                  <a:srgbClr val="262626"/>
                </a:solidFill>
                <a:latin typeface="Trebuchet MS"/>
                <a:cs typeface="Trebuchet MS"/>
              </a:rPr>
              <a:t>sclerosing</a:t>
            </a:r>
            <a:r>
              <a:rPr sz="1850" spc="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40" dirty="0">
                <a:solidFill>
                  <a:srgbClr val="262626"/>
                </a:solidFill>
                <a:latin typeface="Trebuchet MS"/>
                <a:cs typeface="Trebuchet MS"/>
              </a:rPr>
              <a:t>cholangitis.</a:t>
            </a:r>
            <a:endParaRPr sz="1850" dirty="0">
              <a:latin typeface="Trebuchet MS"/>
              <a:cs typeface="Trebuchet MS"/>
            </a:endParaRPr>
          </a:p>
          <a:p>
            <a:pPr marL="254000" indent="-241300">
              <a:lnSpc>
                <a:spcPct val="100000"/>
              </a:lnSpc>
              <a:spcBef>
                <a:spcPts val="755"/>
              </a:spcBef>
              <a:buClr>
                <a:srgbClr val="9BAFB5"/>
              </a:buClr>
              <a:buFont typeface="Microsoft Sans Serif"/>
              <a:buChar char="•"/>
              <a:tabLst>
                <a:tab pos="254000" algn="l"/>
              </a:tabLst>
            </a:pPr>
            <a:r>
              <a:rPr sz="1850" spc="15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65" dirty="0">
                <a:solidFill>
                  <a:srgbClr val="262626"/>
                </a:solidFill>
                <a:latin typeface="Trebuchet MS"/>
                <a:cs typeface="Trebuchet MS"/>
              </a:rPr>
              <a:t>history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8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0" dirty="0">
                <a:solidFill>
                  <a:srgbClr val="262626"/>
                </a:solidFill>
                <a:latin typeface="Trebuchet MS"/>
                <a:cs typeface="Trebuchet MS"/>
              </a:rPr>
              <a:t>pancreatitis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65" dirty="0">
                <a:solidFill>
                  <a:srgbClr val="262626"/>
                </a:solidFill>
                <a:latin typeface="Trebuchet MS"/>
                <a:cs typeface="Trebuchet MS"/>
              </a:rPr>
              <a:t>should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62626"/>
                </a:solidFill>
                <a:latin typeface="Trebuchet MS"/>
                <a:cs typeface="Trebuchet MS"/>
              </a:rPr>
              <a:t>be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75" dirty="0">
                <a:solidFill>
                  <a:srgbClr val="262626"/>
                </a:solidFill>
                <a:latin typeface="Trebuchet MS"/>
                <a:cs typeface="Trebuchet MS"/>
              </a:rPr>
              <a:t>noted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0" dirty="0">
                <a:solidFill>
                  <a:srgbClr val="262626"/>
                </a:solidFill>
                <a:latin typeface="Trebuchet MS"/>
                <a:cs typeface="Trebuchet MS"/>
              </a:rPr>
              <a:t>this</a:t>
            </a:r>
            <a:r>
              <a:rPr sz="18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30" dirty="0">
                <a:solidFill>
                  <a:srgbClr val="262626"/>
                </a:solidFill>
                <a:latin typeface="Trebuchet MS"/>
                <a:cs typeface="Trebuchet MS"/>
              </a:rPr>
              <a:t>can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40" dirty="0">
                <a:solidFill>
                  <a:srgbClr val="262626"/>
                </a:solidFill>
                <a:latin typeface="Trebuchet MS"/>
                <a:cs typeface="Trebuchet MS"/>
              </a:rPr>
              <a:t>lead</a:t>
            </a:r>
            <a:r>
              <a:rPr sz="1850" spc="-5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62626"/>
                </a:solidFill>
                <a:latin typeface="Trebuchet MS"/>
                <a:cs typeface="Trebuchet MS"/>
              </a:rPr>
              <a:t>biliary</a:t>
            </a:r>
            <a:r>
              <a:rPr sz="1850" spc="-6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5" dirty="0">
                <a:solidFill>
                  <a:srgbClr val="262626"/>
                </a:solidFill>
                <a:latin typeface="Trebuchet MS"/>
                <a:cs typeface="Trebuchet MS"/>
              </a:rPr>
              <a:t>strictures.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Any</a:t>
            </a:r>
            <a:endParaRPr sz="1850" dirty="0">
              <a:latin typeface="Trebuchet MS"/>
              <a:cs typeface="Trebuchet MS"/>
            </a:endParaRPr>
          </a:p>
          <a:p>
            <a:pPr marL="188595">
              <a:lnSpc>
                <a:spcPct val="100000"/>
              </a:lnSpc>
              <a:spcBef>
                <a:spcPts val="15"/>
              </a:spcBef>
            </a:pPr>
            <a:r>
              <a:rPr sz="1850" spc="-100" dirty="0">
                <a:solidFill>
                  <a:srgbClr val="262626"/>
                </a:solidFill>
                <a:latin typeface="Trebuchet MS"/>
                <a:cs typeface="Trebuchet MS"/>
              </a:rPr>
              <a:t>iatrogenic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95" dirty="0">
                <a:solidFill>
                  <a:srgbClr val="262626"/>
                </a:solidFill>
                <a:latin typeface="Trebuchet MS"/>
                <a:cs typeface="Trebuchet MS"/>
              </a:rPr>
              <a:t>interventions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80" dirty="0">
                <a:solidFill>
                  <a:srgbClr val="262626"/>
                </a:solidFill>
                <a:latin typeface="Trebuchet MS"/>
                <a:cs typeface="Trebuchet MS"/>
              </a:rPr>
              <a:t>such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18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80" dirty="0">
                <a:solidFill>
                  <a:srgbClr val="262626"/>
                </a:solidFill>
                <a:latin typeface="Trebuchet MS"/>
                <a:cs typeface="Trebuchet MS"/>
              </a:rPr>
              <a:t>surgery</a:t>
            </a:r>
            <a:r>
              <a:rPr sz="18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62626"/>
                </a:solidFill>
                <a:latin typeface="Trebuchet MS"/>
                <a:cs typeface="Trebuchet MS"/>
              </a:rPr>
              <a:t>or </a:t>
            </a:r>
            <a:r>
              <a:rPr sz="1850" spc="-65" dirty="0">
                <a:solidFill>
                  <a:srgbClr val="262626"/>
                </a:solidFill>
                <a:latin typeface="Trebuchet MS"/>
                <a:cs typeface="Trebuchet MS"/>
              </a:rPr>
              <a:t>endoscopy</a:t>
            </a:r>
            <a:r>
              <a:rPr sz="18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5" dirty="0">
                <a:solidFill>
                  <a:srgbClr val="262626"/>
                </a:solidFill>
                <a:latin typeface="Trebuchet MS"/>
                <a:cs typeface="Trebuchet MS"/>
              </a:rPr>
              <a:t>are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critical</a:t>
            </a:r>
            <a:r>
              <a:rPr sz="1850" spc="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62626"/>
                </a:solidFill>
                <a:latin typeface="Trebuchet MS"/>
                <a:cs typeface="Trebuchet MS"/>
              </a:rPr>
              <a:t>to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 obtain.</a:t>
            </a:r>
            <a:endParaRPr sz="1850" dirty="0">
              <a:latin typeface="Trebuchet MS"/>
              <a:cs typeface="Trebuchet MS"/>
            </a:endParaRPr>
          </a:p>
          <a:p>
            <a:pPr marL="187325" marR="308610" indent="-175260">
              <a:lnSpc>
                <a:spcPct val="100899"/>
              </a:lnSpc>
              <a:spcBef>
                <a:spcPts val="735"/>
              </a:spcBef>
              <a:buClr>
                <a:srgbClr val="9BAFB5"/>
              </a:buClr>
              <a:buFont typeface="Microsoft Sans Serif"/>
              <a:buChar char="•"/>
              <a:tabLst>
                <a:tab pos="188595" algn="l"/>
                <a:tab pos="975994" algn="l"/>
              </a:tabLst>
            </a:pPr>
            <a:r>
              <a:rPr sz="1850" spc="150" dirty="0">
                <a:solidFill>
                  <a:srgbClr val="262626"/>
                </a:solidFill>
                <a:latin typeface="Trebuchet MS"/>
                <a:cs typeface="Trebuchet MS"/>
              </a:rPr>
              <a:t>A</a:t>
            </a:r>
            <a:r>
              <a:rPr sz="18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5" dirty="0">
                <a:solidFill>
                  <a:srgbClr val="262626"/>
                </a:solidFill>
                <a:latin typeface="Trebuchet MS"/>
                <a:cs typeface="Trebuchet MS"/>
              </a:rPr>
              <a:t>social</a:t>
            </a:r>
            <a:r>
              <a:rPr sz="1850" spc="-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65" dirty="0">
                <a:solidFill>
                  <a:srgbClr val="262626"/>
                </a:solidFill>
                <a:latin typeface="Trebuchet MS"/>
                <a:cs typeface="Trebuchet MS"/>
              </a:rPr>
              <a:t>history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75" dirty="0">
                <a:solidFill>
                  <a:srgbClr val="262626"/>
                </a:solidFill>
                <a:latin typeface="Trebuchet MS"/>
                <a:cs typeface="Trebuchet MS"/>
              </a:rPr>
              <a:t>should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0" dirty="0">
                <a:solidFill>
                  <a:srgbClr val="262626"/>
                </a:solidFill>
                <a:latin typeface="Trebuchet MS"/>
                <a:cs typeface="Trebuchet MS"/>
              </a:rPr>
              <a:t>include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85" dirty="0">
                <a:solidFill>
                  <a:srgbClr val="262626"/>
                </a:solidFill>
                <a:latin typeface="Trebuchet MS"/>
                <a:cs typeface="Trebuchet MS"/>
              </a:rPr>
              <a:t>current</a:t>
            </a:r>
            <a:r>
              <a:rPr sz="1850" spc="-4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5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62626"/>
                </a:solidFill>
                <a:latin typeface="Trebuchet MS"/>
                <a:cs typeface="Trebuchet MS"/>
              </a:rPr>
              <a:t>past</a:t>
            </a:r>
            <a:r>
              <a:rPr sz="18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85" dirty="0">
                <a:solidFill>
                  <a:srgbClr val="262626"/>
                </a:solidFill>
                <a:latin typeface="Trebuchet MS"/>
                <a:cs typeface="Trebuchet MS"/>
              </a:rPr>
              <a:t>alcohol</a:t>
            </a:r>
            <a:r>
              <a:rPr sz="1850" spc="-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80" dirty="0">
                <a:solidFill>
                  <a:srgbClr val="262626"/>
                </a:solidFill>
                <a:latin typeface="Trebuchet MS"/>
                <a:cs typeface="Trebuchet MS"/>
              </a:rPr>
              <a:t>consumption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well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risk 	</a:t>
            </a:r>
            <a:r>
              <a:rPr sz="1850" spc="-10" dirty="0">
                <a:solidFill>
                  <a:srgbClr val="262626"/>
                </a:solidFill>
                <a:latin typeface="Trebuchet MS"/>
                <a:cs typeface="Trebuchet MS"/>
              </a:rPr>
              <a:t>factors</a:t>
            </a:r>
            <a:r>
              <a:rPr sz="1850" dirty="0">
                <a:solidFill>
                  <a:srgbClr val="262626"/>
                </a:solidFill>
                <a:latin typeface="Trebuchet MS"/>
                <a:cs typeface="Trebuchet MS"/>
              </a:rPr>
              <a:t>	</a:t>
            </a:r>
            <a:r>
              <a:rPr sz="1850" spc="-45" dirty="0">
                <a:solidFill>
                  <a:srgbClr val="262626"/>
                </a:solidFill>
                <a:latin typeface="Trebuchet MS"/>
                <a:cs typeface="Trebuchet MS"/>
              </a:rPr>
              <a:t>for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85" dirty="0">
                <a:solidFill>
                  <a:srgbClr val="262626"/>
                </a:solidFill>
                <a:latin typeface="Trebuchet MS"/>
                <a:cs typeface="Trebuchet MS"/>
              </a:rPr>
              <a:t>transmission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00" dirty="0">
                <a:solidFill>
                  <a:srgbClr val="262626"/>
                </a:solidFill>
                <a:latin typeface="Trebuchet MS"/>
                <a:cs typeface="Trebuchet MS"/>
              </a:rPr>
              <a:t>of</a:t>
            </a:r>
            <a:r>
              <a:rPr sz="1850" spc="-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0" dirty="0">
                <a:solidFill>
                  <a:srgbClr val="262626"/>
                </a:solidFill>
                <a:latin typeface="Trebuchet MS"/>
                <a:cs typeface="Trebuchet MS"/>
              </a:rPr>
              <a:t>viral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hepatitis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75" dirty="0">
                <a:solidFill>
                  <a:srgbClr val="262626"/>
                </a:solidFill>
                <a:latin typeface="Trebuchet MS"/>
                <a:cs typeface="Trebuchet MS"/>
              </a:rPr>
              <a:t>such</a:t>
            </a:r>
            <a:r>
              <a:rPr sz="1850" spc="-2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0" dirty="0">
                <a:solidFill>
                  <a:srgbClr val="262626"/>
                </a:solidFill>
                <a:latin typeface="Trebuchet MS"/>
                <a:cs typeface="Trebuchet MS"/>
              </a:rPr>
              <a:t>as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85" dirty="0">
                <a:solidFill>
                  <a:srgbClr val="262626"/>
                </a:solidFill>
                <a:latin typeface="Trebuchet MS"/>
                <a:cs typeface="Trebuchet MS"/>
              </a:rPr>
              <a:t>intravenous</a:t>
            </a:r>
            <a:r>
              <a:rPr sz="1850" spc="-3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70" dirty="0">
                <a:solidFill>
                  <a:srgbClr val="262626"/>
                </a:solidFill>
                <a:latin typeface="Trebuchet MS"/>
                <a:cs typeface="Trebuchet MS"/>
              </a:rPr>
              <a:t>drug</a:t>
            </a:r>
            <a:r>
              <a:rPr sz="1850" spc="-3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62626"/>
                </a:solidFill>
                <a:latin typeface="Trebuchet MS"/>
                <a:cs typeface="Trebuchet MS"/>
              </a:rPr>
              <a:t>abuse</a:t>
            </a:r>
            <a:r>
              <a:rPr sz="1850" spc="-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125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1850" spc="-2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850" spc="-50" dirty="0">
                <a:solidFill>
                  <a:srgbClr val="262626"/>
                </a:solidFill>
                <a:latin typeface="Trebuchet MS"/>
                <a:cs typeface="Trebuchet MS"/>
              </a:rPr>
              <a:t>tattoos</a:t>
            </a:r>
            <a:endParaRPr sz="18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14427"/>
            <a:ext cx="10058400" cy="5657850"/>
            <a:chOff x="0" y="14427"/>
            <a:chExt cx="10058400" cy="5657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427"/>
              <a:ext cx="10058400" cy="56578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8182" y="1490498"/>
              <a:ext cx="8962390" cy="3857006"/>
            </a:xfrm>
            <a:custGeom>
              <a:avLst/>
              <a:gdLst/>
              <a:ahLst/>
              <a:cxnLst/>
              <a:rect l="l" t="t" r="r" b="b"/>
              <a:pathLst>
                <a:path w="8962390" h="3367404">
                  <a:moveTo>
                    <a:pt x="8873394" y="0"/>
                  </a:moveTo>
                  <a:lnTo>
                    <a:pt x="88691" y="0"/>
                  </a:lnTo>
                  <a:lnTo>
                    <a:pt x="54169" y="6969"/>
                  </a:lnTo>
                  <a:lnTo>
                    <a:pt x="25977" y="25970"/>
                  </a:lnTo>
                  <a:lnTo>
                    <a:pt x="6969" y="54147"/>
                  </a:lnTo>
                  <a:lnTo>
                    <a:pt x="0" y="88639"/>
                  </a:lnTo>
                  <a:lnTo>
                    <a:pt x="0" y="3278357"/>
                  </a:lnTo>
                  <a:lnTo>
                    <a:pt x="6969" y="3312879"/>
                  </a:lnTo>
                  <a:lnTo>
                    <a:pt x="25977" y="3341071"/>
                  </a:lnTo>
                  <a:lnTo>
                    <a:pt x="54169" y="3360079"/>
                  </a:lnTo>
                  <a:lnTo>
                    <a:pt x="88691" y="3367049"/>
                  </a:lnTo>
                  <a:lnTo>
                    <a:pt x="8873394" y="3367049"/>
                  </a:lnTo>
                  <a:lnTo>
                    <a:pt x="8907886" y="3360079"/>
                  </a:lnTo>
                  <a:lnTo>
                    <a:pt x="8936063" y="3341071"/>
                  </a:lnTo>
                  <a:lnTo>
                    <a:pt x="8955065" y="3312879"/>
                  </a:lnTo>
                  <a:lnTo>
                    <a:pt x="8962034" y="3278357"/>
                  </a:lnTo>
                  <a:lnTo>
                    <a:pt x="8962034" y="88639"/>
                  </a:lnTo>
                  <a:lnTo>
                    <a:pt x="8955065" y="54147"/>
                  </a:lnTo>
                  <a:lnTo>
                    <a:pt x="8936063" y="25970"/>
                  </a:lnTo>
                  <a:lnTo>
                    <a:pt x="8907886" y="6969"/>
                  </a:lnTo>
                  <a:lnTo>
                    <a:pt x="8873394" y="0"/>
                  </a:lnTo>
                  <a:close/>
                </a:path>
              </a:pathLst>
            </a:custGeom>
            <a:solidFill>
              <a:srgbClr val="C96731">
                <a:alpha val="7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77" y="836702"/>
              <a:ext cx="2540" cy="405130"/>
            </a:xfrm>
            <a:custGeom>
              <a:avLst/>
              <a:gdLst/>
              <a:ahLst/>
              <a:cxnLst/>
              <a:rect l="l" t="t" r="r" b="b"/>
              <a:pathLst>
                <a:path w="2540" h="405130">
                  <a:moveTo>
                    <a:pt x="0" y="404850"/>
                  </a:moveTo>
                  <a:lnTo>
                    <a:pt x="2514" y="0"/>
                  </a:lnTo>
                </a:path>
              </a:pathLst>
            </a:custGeom>
            <a:ln w="105613">
              <a:solidFill>
                <a:srgbClr val="C967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0395" y="421793"/>
            <a:ext cx="6377305" cy="981075"/>
          </a:xfrm>
          <a:prstGeom prst="rect">
            <a:avLst/>
          </a:prstGeom>
          <a:solidFill>
            <a:srgbClr val="FFFFFF"/>
          </a:solidFill>
          <a:ln w="25145">
            <a:solidFill>
              <a:srgbClr val="404040"/>
            </a:solidFill>
          </a:ln>
        </p:spPr>
        <p:txBody>
          <a:bodyPr vert="horz" wrap="square" lIns="0" tIns="287655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2265"/>
              </a:spcBef>
            </a:pPr>
            <a:r>
              <a:rPr sz="2300" spc="235" dirty="0">
                <a:solidFill>
                  <a:srgbClr val="262626"/>
                </a:solidFill>
                <a:latin typeface="Trebuchet MS"/>
                <a:cs typeface="Trebuchet MS"/>
              </a:rPr>
              <a:t>CLINICAL</a:t>
            </a:r>
            <a:r>
              <a:rPr sz="2300" spc="35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300" spc="135" dirty="0">
                <a:solidFill>
                  <a:srgbClr val="262626"/>
                </a:solidFill>
                <a:latin typeface="Trebuchet MS"/>
                <a:cs typeface="Trebuchet MS"/>
              </a:rPr>
              <a:t>FEATURES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631037" y="1511522"/>
            <a:ext cx="3643629" cy="346761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540"/>
              </a:spcBef>
              <a:buClr>
                <a:srgbClr val="9BAFB5"/>
              </a:buClr>
              <a:buFont typeface="Microsoft Sans Serif"/>
              <a:buChar char="•"/>
              <a:tabLst>
                <a:tab pos="177800" algn="l"/>
              </a:tabLst>
            </a:pPr>
            <a:r>
              <a:rPr spc="-10" dirty="0"/>
              <a:t>Symptoms:</a:t>
            </a:r>
          </a:p>
          <a:p>
            <a:pPr marL="177800" indent="-165100">
              <a:lnSpc>
                <a:spcPts val="1989"/>
              </a:lnSpc>
              <a:spcBef>
                <a:spcPts val="434"/>
              </a:spcBef>
              <a:buClr>
                <a:srgbClr val="9BAFB5"/>
              </a:buClr>
              <a:buFont typeface="Microsoft Sans Serif"/>
              <a:buChar char="•"/>
              <a:tabLst>
                <a:tab pos="177800" algn="l"/>
              </a:tabLst>
            </a:pPr>
            <a:r>
              <a:rPr spc="-85" dirty="0"/>
              <a:t>dark</a:t>
            </a:r>
            <a:r>
              <a:rPr spc="-45" dirty="0"/>
              <a:t> </a:t>
            </a:r>
            <a:r>
              <a:rPr spc="-85" dirty="0"/>
              <a:t>urine</a:t>
            </a:r>
            <a:r>
              <a:rPr spc="-50" dirty="0"/>
              <a:t> </a:t>
            </a:r>
            <a:r>
              <a:rPr spc="-75" dirty="0"/>
              <a:t>(excretion</a:t>
            </a:r>
            <a:r>
              <a:rPr spc="-25" dirty="0"/>
              <a:t> </a:t>
            </a:r>
            <a:r>
              <a:rPr spc="-105" dirty="0"/>
              <a:t>of</a:t>
            </a:r>
            <a:r>
              <a:rPr spc="-65" dirty="0"/>
              <a:t> </a:t>
            </a:r>
            <a:r>
              <a:rPr spc="-10" dirty="0"/>
              <a:t>conjugated</a:t>
            </a:r>
          </a:p>
          <a:p>
            <a:pPr marL="178435">
              <a:lnSpc>
                <a:spcPts val="1989"/>
              </a:lnSpc>
            </a:pPr>
            <a:r>
              <a:rPr spc="-10" dirty="0"/>
              <a:t>bilirubin)</a:t>
            </a:r>
          </a:p>
          <a:p>
            <a:pPr marL="177800" indent="-165100">
              <a:lnSpc>
                <a:spcPct val="100000"/>
              </a:lnSpc>
              <a:spcBef>
                <a:spcPts val="455"/>
              </a:spcBef>
              <a:buClr>
                <a:srgbClr val="9BAFB5"/>
              </a:buClr>
              <a:buFont typeface="Microsoft Sans Serif"/>
              <a:buChar char="•"/>
              <a:tabLst>
                <a:tab pos="177800" algn="l"/>
              </a:tabLst>
            </a:pPr>
            <a:r>
              <a:rPr spc="-150" dirty="0"/>
              <a:t>pale</a:t>
            </a:r>
            <a:r>
              <a:rPr spc="-25" dirty="0"/>
              <a:t> </a:t>
            </a:r>
            <a:r>
              <a:rPr spc="-10" dirty="0" smtClean="0"/>
              <a:t>stools</a:t>
            </a:r>
            <a:r>
              <a:rPr lang="en-US" spc="-10" dirty="0" smtClean="0"/>
              <a:t> (l</a:t>
            </a:r>
            <a:r>
              <a:rPr lang="en-US" dirty="0" smtClean="0"/>
              <a:t>ack </a:t>
            </a:r>
            <a:r>
              <a:rPr lang="en-US" dirty="0"/>
              <a:t>of bile in the </a:t>
            </a:r>
            <a:r>
              <a:rPr lang="en-US" dirty="0" smtClean="0"/>
              <a:t>intestines)</a:t>
            </a:r>
            <a:endParaRPr spc="-10" dirty="0"/>
          </a:p>
          <a:p>
            <a:pPr marL="177800" indent="-165100">
              <a:lnSpc>
                <a:spcPct val="100000"/>
              </a:lnSpc>
              <a:spcBef>
                <a:spcPts val="434"/>
              </a:spcBef>
              <a:buClr>
                <a:srgbClr val="9BAFB5"/>
              </a:buClr>
              <a:buFont typeface="Microsoft Sans Serif"/>
              <a:buChar char="•"/>
              <a:tabLst>
                <a:tab pos="177800" algn="l"/>
              </a:tabLst>
            </a:pPr>
            <a:r>
              <a:rPr spc="-10" dirty="0" smtClean="0"/>
              <a:t>Pruritus</a:t>
            </a:r>
            <a:r>
              <a:rPr lang="en-US" spc="-10" dirty="0" smtClean="0"/>
              <a:t> (</a:t>
            </a:r>
            <a:r>
              <a:rPr lang="en-US" dirty="0"/>
              <a:t>itching due to bile </a:t>
            </a:r>
            <a:r>
              <a:rPr lang="en-US" dirty="0" smtClean="0"/>
              <a:t>salts)</a:t>
            </a:r>
            <a:endParaRPr spc="-10" dirty="0"/>
          </a:p>
          <a:p>
            <a:pPr marL="177800" indent="-165100">
              <a:lnSpc>
                <a:spcPct val="100000"/>
              </a:lnSpc>
              <a:spcBef>
                <a:spcPts val="455"/>
              </a:spcBef>
              <a:buClr>
                <a:srgbClr val="9BAFB5"/>
              </a:buClr>
              <a:buFont typeface="Microsoft Sans Serif"/>
              <a:buChar char="•"/>
              <a:tabLst>
                <a:tab pos="177800" algn="l"/>
              </a:tabLst>
            </a:pPr>
            <a:r>
              <a:rPr spc="-75" dirty="0"/>
              <a:t>Abdominal</a:t>
            </a:r>
            <a:r>
              <a:rPr spc="-80" dirty="0"/>
              <a:t> </a:t>
            </a:r>
            <a:r>
              <a:rPr spc="-20" dirty="0"/>
              <a:t>pain</a:t>
            </a:r>
          </a:p>
          <a:p>
            <a:pPr marL="177800" indent="-165100">
              <a:lnSpc>
                <a:spcPct val="100000"/>
              </a:lnSpc>
              <a:spcBef>
                <a:spcPts val="439"/>
              </a:spcBef>
              <a:buClr>
                <a:srgbClr val="9BAFB5"/>
              </a:buClr>
              <a:buFont typeface="Microsoft Sans Serif"/>
              <a:buChar char="•"/>
              <a:tabLst>
                <a:tab pos="177800" algn="l"/>
              </a:tabLst>
            </a:pPr>
            <a:r>
              <a:rPr spc="-165" dirty="0"/>
              <a:t>fatty</a:t>
            </a:r>
            <a:r>
              <a:rPr dirty="0"/>
              <a:t> </a:t>
            </a:r>
            <a:r>
              <a:rPr spc="-10" dirty="0"/>
              <a:t>dyspepsia</a:t>
            </a:r>
          </a:p>
          <a:p>
            <a:pPr marL="177800" indent="-165100">
              <a:lnSpc>
                <a:spcPct val="100000"/>
              </a:lnSpc>
              <a:spcBef>
                <a:spcPts val="430"/>
              </a:spcBef>
              <a:buClr>
                <a:srgbClr val="9BAFB5"/>
              </a:buClr>
              <a:buFont typeface="Microsoft Sans Serif"/>
              <a:buChar char="•"/>
              <a:tabLst>
                <a:tab pos="177800" algn="l"/>
              </a:tabLst>
            </a:pPr>
            <a:r>
              <a:rPr spc="-114" dirty="0"/>
              <a:t>weight</a:t>
            </a:r>
            <a:r>
              <a:rPr spc="-30" dirty="0"/>
              <a:t> </a:t>
            </a:r>
            <a:r>
              <a:rPr spc="-50" dirty="0"/>
              <a:t>loss</a:t>
            </a:r>
            <a:r>
              <a:rPr spc="-35" dirty="0"/>
              <a:t> </a:t>
            </a:r>
            <a:r>
              <a:rPr spc="-150" dirty="0"/>
              <a:t>&amp;</a:t>
            </a:r>
            <a:r>
              <a:rPr spc="-40" dirty="0"/>
              <a:t> </a:t>
            </a:r>
            <a:r>
              <a:rPr spc="-10" dirty="0"/>
              <a:t>anorexia</a:t>
            </a:r>
          </a:p>
          <a:p>
            <a:pPr>
              <a:lnSpc>
                <a:spcPct val="100000"/>
              </a:lnSpc>
              <a:spcBef>
                <a:spcPts val="960"/>
              </a:spcBef>
              <a:buClr>
                <a:srgbClr val="9BAFB5"/>
              </a:buClr>
              <a:buFont typeface="Microsoft Sans Serif"/>
              <a:buChar char="•"/>
            </a:pPr>
            <a:endParaRPr spc="-10" dirty="0"/>
          </a:p>
          <a:p>
            <a:pPr marL="177800" indent="-165100">
              <a:lnSpc>
                <a:spcPct val="100000"/>
              </a:lnSpc>
              <a:spcBef>
                <a:spcPts val="5"/>
              </a:spcBef>
              <a:buClr>
                <a:srgbClr val="9BAFB5"/>
              </a:buClr>
              <a:buFont typeface="Microsoft Sans Serif"/>
              <a:buChar char="•"/>
              <a:tabLst>
                <a:tab pos="177800" algn="l"/>
              </a:tabLst>
            </a:pPr>
            <a:r>
              <a:rPr spc="-45" dirty="0"/>
              <a:t>(5</a:t>
            </a:r>
            <a:r>
              <a:rPr spc="-20" dirty="0"/>
              <a:t> </a:t>
            </a:r>
            <a:r>
              <a:rPr spc="-80" dirty="0"/>
              <a:t>Fs)</a:t>
            </a:r>
            <a:r>
              <a:rPr spc="-20" dirty="0"/>
              <a:t> </a:t>
            </a:r>
            <a:r>
              <a:rPr spc="-265" dirty="0"/>
              <a:t>:</a:t>
            </a:r>
            <a:r>
              <a:rPr spc="-20" dirty="0"/>
              <a:t> </a:t>
            </a:r>
            <a:r>
              <a:rPr spc="-140" dirty="0"/>
              <a:t>Fair,</a:t>
            </a:r>
            <a:r>
              <a:rPr spc="-40" dirty="0"/>
              <a:t> </a:t>
            </a:r>
            <a:r>
              <a:rPr spc="-180" dirty="0"/>
              <a:t>Fat,</a:t>
            </a:r>
            <a:r>
              <a:rPr spc="-20" dirty="0"/>
              <a:t> </a:t>
            </a:r>
            <a:r>
              <a:rPr spc="-160" dirty="0"/>
              <a:t>Female,</a:t>
            </a:r>
            <a:r>
              <a:rPr spc="-25" dirty="0"/>
              <a:t> </a:t>
            </a:r>
            <a:r>
              <a:rPr spc="-105" dirty="0"/>
              <a:t>Forty,</a:t>
            </a:r>
            <a:r>
              <a:rPr spc="-45" dirty="0"/>
              <a:t> </a:t>
            </a:r>
            <a:r>
              <a:rPr spc="-90" dirty="0"/>
              <a:t>Fertile.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8219" y="1485183"/>
            <a:ext cx="3906520" cy="32035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705"/>
              </a:spcBef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Physical</a:t>
            </a:r>
            <a:r>
              <a:rPr sz="195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rbel"/>
                <a:cs typeface="Corbel"/>
              </a:rPr>
              <a:t>examination:</a:t>
            </a:r>
            <a:endParaRPr sz="19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610"/>
              </a:spcBef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Yellow</a:t>
            </a:r>
            <a:r>
              <a:rPr sz="195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sclera</a:t>
            </a:r>
            <a:r>
              <a:rPr sz="195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rbel"/>
                <a:cs typeface="Corbel"/>
              </a:rPr>
              <a:t>/skin</a:t>
            </a:r>
            <a:endParaRPr sz="19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635"/>
              </a:spcBef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Tenderness</a:t>
            </a:r>
            <a:r>
              <a:rPr sz="195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95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right</a:t>
            </a:r>
            <a:r>
              <a:rPr sz="195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upper</a:t>
            </a:r>
            <a:r>
              <a:rPr sz="195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rbel"/>
                <a:cs typeface="Corbel"/>
              </a:rPr>
              <a:t>quadrant</a:t>
            </a:r>
            <a:endParaRPr sz="19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630"/>
              </a:spcBef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hepatic</a:t>
            </a:r>
            <a:r>
              <a:rPr sz="195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rbel"/>
                <a:cs typeface="Corbel"/>
              </a:rPr>
              <a:t>enlargement</a:t>
            </a:r>
            <a:endParaRPr sz="1950">
              <a:latin typeface="Corbel"/>
              <a:cs typeface="Corbel"/>
            </a:endParaRPr>
          </a:p>
          <a:p>
            <a:pPr marL="248920" indent="-236220">
              <a:lnSpc>
                <a:spcPts val="2240"/>
              </a:lnSpc>
              <a:spcBef>
                <a:spcPts val="610"/>
              </a:spcBef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Palpable</a:t>
            </a:r>
            <a:r>
              <a:rPr sz="1950" spc="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gallbladder</a:t>
            </a:r>
            <a:r>
              <a:rPr sz="195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rbel"/>
                <a:cs typeface="Corbel"/>
              </a:rPr>
              <a:t>(Courvoisier's</a:t>
            </a:r>
            <a:endParaRPr sz="1950">
              <a:latin typeface="Corbel"/>
              <a:cs typeface="Corbel"/>
            </a:endParaRPr>
          </a:p>
          <a:p>
            <a:pPr marL="248920">
              <a:lnSpc>
                <a:spcPts val="2240"/>
              </a:lnSpc>
            </a:pPr>
            <a:r>
              <a:rPr sz="1950" spc="-20" dirty="0">
                <a:solidFill>
                  <a:srgbClr val="FFFFFF"/>
                </a:solidFill>
                <a:latin typeface="Corbel"/>
                <a:cs typeface="Corbel"/>
              </a:rPr>
              <a:t>law)</a:t>
            </a:r>
            <a:endParaRPr sz="19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630"/>
              </a:spcBef>
              <a:buFont typeface="Microsoft Sans Serif"/>
              <a:buChar char="•"/>
              <a:tabLst>
                <a:tab pos="248920" algn="l"/>
              </a:tabLst>
            </a:pPr>
            <a:r>
              <a:rPr sz="1950" spc="-10" dirty="0">
                <a:solidFill>
                  <a:srgbClr val="FFFFFF"/>
                </a:solidFill>
                <a:latin typeface="Corbel"/>
                <a:cs typeface="Corbel"/>
              </a:rPr>
              <a:t>Ascites</a:t>
            </a:r>
            <a:endParaRPr sz="1950">
              <a:latin typeface="Corbel"/>
              <a:cs typeface="Corbel"/>
            </a:endParaRPr>
          </a:p>
          <a:p>
            <a:pPr marL="248920" indent="-236220">
              <a:lnSpc>
                <a:spcPts val="2240"/>
              </a:lnSpc>
              <a:spcBef>
                <a:spcPts val="630"/>
              </a:spcBef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solidFill>
                  <a:srgbClr val="FFFFFF"/>
                </a:solidFill>
                <a:latin typeface="Corbel"/>
                <a:cs typeface="Corbel"/>
              </a:rPr>
              <a:t>Lymphadenopathy</a:t>
            </a:r>
            <a:r>
              <a:rPr sz="195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rbel"/>
                <a:cs typeface="Corbel"/>
              </a:rPr>
              <a:t>(Virchow’s</a:t>
            </a:r>
            <a:endParaRPr sz="1950">
              <a:latin typeface="Corbel"/>
              <a:cs typeface="Corbel"/>
            </a:endParaRPr>
          </a:p>
          <a:p>
            <a:pPr marL="248920">
              <a:lnSpc>
                <a:spcPts val="2240"/>
              </a:lnSpc>
            </a:pPr>
            <a:r>
              <a:rPr sz="1950" spc="-10" dirty="0">
                <a:solidFill>
                  <a:srgbClr val="FFFFFF"/>
                </a:solidFill>
                <a:latin typeface="Corbel"/>
                <a:cs typeface="Corbel"/>
              </a:rPr>
              <a:t>node)</a:t>
            </a:r>
            <a:endParaRPr sz="19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593" y="753551"/>
            <a:ext cx="7793990" cy="1233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 marR="5080" indent="-236854">
              <a:lnSpc>
                <a:spcPct val="101600"/>
              </a:lnSpc>
              <a:spcBef>
                <a:spcPts val="9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latin typeface="Corbel"/>
                <a:cs typeface="Corbel"/>
              </a:rPr>
              <a:t>Murphy's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sign:</a:t>
            </a:r>
            <a:r>
              <a:rPr sz="1950" spc="47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asking</a:t>
            </a:r>
            <a:r>
              <a:rPr sz="1950" spc="2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the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patient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to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take</a:t>
            </a:r>
            <a:r>
              <a:rPr sz="1950" spc="2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in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and</a:t>
            </a:r>
            <a:r>
              <a:rPr sz="1950" spc="2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hold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a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deep</a:t>
            </a:r>
            <a:r>
              <a:rPr sz="1950" spc="1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breath</a:t>
            </a:r>
            <a:r>
              <a:rPr sz="1950" spc="20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while </a:t>
            </a:r>
            <a:r>
              <a:rPr sz="1950" dirty="0">
                <a:latin typeface="Corbel"/>
                <a:cs typeface="Corbel"/>
              </a:rPr>
              <a:t>palpating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the</a:t>
            </a:r>
            <a:r>
              <a:rPr sz="1950" spc="5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right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subcostal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area.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If</a:t>
            </a:r>
            <a:r>
              <a:rPr sz="1950" spc="3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pain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occurs</a:t>
            </a:r>
            <a:r>
              <a:rPr sz="1950" spc="1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on</a:t>
            </a:r>
            <a:r>
              <a:rPr sz="1950" spc="2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inspiration,</a:t>
            </a:r>
            <a:r>
              <a:rPr sz="1950" spc="6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when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spc="-25" dirty="0">
                <a:latin typeface="Corbel"/>
                <a:cs typeface="Corbel"/>
              </a:rPr>
              <a:t>the </a:t>
            </a:r>
            <a:r>
              <a:rPr sz="1950" dirty="0">
                <a:latin typeface="Corbel"/>
                <a:cs typeface="Corbel"/>
              </a:rPr>
              <a:t>inflamed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gallbladder</a:t>
            </a:r>
            <a:r>
              <a:rPr sz="1950" spc="8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comes</a:t>
            </a:r>
            <a:r>
              <a:rPr sz="1950" spc="7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into</a:t>
            </a:r>
            <a:r>
              <a:rPr sz="1950" spc="6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contact</a:t>
            </a:r>
            <a:r>
              <a:rPr sz="1950" spc="5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with</a:t>
            </a:r>
            <a:r>
              <a:rPr sz="1950" spc="6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the</a:t>
            </a:r>
            <a:r>
              <a:rPr sz="1950" spc="7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examiner's</a:t>
            </a:r>
            <a:r>
              <a:rPr sz="1950" spc="30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hand, </a:t>
            </a:r>
            <a:r>
              <a:rPr sz="1950" dirty="0">
                <a:latin typeface="Corbel"/>
                <a:cs typeface="Corbel"/>
              </a:rPr>
              <a:t>Murphy's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sign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is</a:t>
            </a:r>
            <a:r>
              <a:rPr sz="1950" spc="5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positive.</a:t>
            </a:r>
            <a:r>
              <a:rPr sz="1950" spc="8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Indicates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acute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cholecystitis</a:t>
            </a:r>
            <a:endParaRPr sz="195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176" y="2589378"/>
            <a:ext cx="3578275" cy="27434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593" y="556038"/>
            <a:ext cx="8279130" cy="1806392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400" b="1" dirty="0">
                <a:latin typeface="Corbel"/>
                <a:cs typeface="Corbel"/>
              </a:rPr>
              <a:t>Courvoisier's</a:t>
            </a:r>
            <a:r>
              <a:rPr sz="2400" b="1" spc="55" dirty="0">
                <a:latin typeface="Corbel"/>
                <a:cs typeface="Corbel"/>
              </a:rPr>
              <a:t> </a:t>
            </a:r>
            <a:r>
              <a:rPr sz="2400" b="1" spc="-20" dirty="0">
                <a:latin typeface="Corbel"/>
                <a:cs typeface="Corbel"/>
              </a:rPr>
              <a:t>law</a:t>
            </a:r>
            <a:r>
              <a:rPr sz="1950" spc="-20" dirty="0">
                <a:latin typeface="Corbel"/>
                <a:cs typeface="Corbel"/>
              </a:rPr>
              <a:t>:</a:t>
            </a:r>
            <a:endParaRPr sz="1950" dirty="0">
              <a:latin typeface="Corbel"/>
              <a:cs typeface="Corbel"/>
            </a:endParaRPr>
          </a:p>
          <a:p>
            <a:pPr marL="248920" marR="5080" indent="-236854">
              <a:lnSpc>
                <a:spcPct val="101600"/>
              </a:lnSpc>
              <a:spcBef>
                <a:spcPts val="815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latin typeface="Corbel"/>
                <a:cs typeface="Corbel"/>
              </a:rPr>
              <a:t>If</a:t>
            </a:r>
            <a:r>
              <a:rPr sz="1950" spc="1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gallbladder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is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palpable</a:t>
            </a:r>
            <a:r>
              <a:rPr sz="1950" spc="6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in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a</a:t>
            </a:r>
            <a:r>
              <a:rPr sz="1950" spc="2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jaundiced</a:t>
            </a:r>
            <a:r>
              <a:rPr sz="1950" spc="3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patient,</a:t>
            </a:r>
            <a:r>
              <a:rPr sz="1950" spc="2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it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is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unlikely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to</a:t>
            </a:r>
            <a:r>
              <a:rPr sz="1950" spc="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be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due</a:t>
            </a:r>
            <a:r>
              <a:rPr sz="1950" spc="25" dirty="0">
                <a:latin typeface="Corbel"/>
                <a:cs typeface="Corbel"/>
              </a:rPr>
              <a:t> </a:t>
            </a:r>
            <a:r>
              <a:rPr sz="1950" spc="-25" dirty="0">
                <a:latin typeface="Corbel"/>
                <a:cs typeface="Corbel"/>
              </a:rPr>
              <a:t>to </a:t>
            </a:r>
            <a:r>
              <a:rPr sz="1950" dirty="0">
                <a:latin typeface="Corbel"/>
                <a:cs typeface="Corbel"/>
              </a:rPr>
              <a:t>gallstones,</a:t>
            </a:r>
            <a:r>
              <a:rPr sz="1950" spc="8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because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stones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would</a:t>
            </a:r>
            <a:r>
              <a:rPr sz="1950" spc="5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have</a:t>
            </a:r>
            <a:r>
              <a:rPr sz="1950" spc="5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given</a:t>
            </a:r>
            <a:r>
              <a:rPr sz="1950" spc="8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rise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to</a:t>
            </a:r>
            <a:r>
              <a:rPr sz="1950" spc="5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chronic</a:t>
            </a:r>
            <a:r>
              <a:rPr sz="1950" spc="3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inflammation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spc="-25" dirty="0">
                <a:latin typeface="Corbel"/>
                <a:cs typeface="Corbel"/>
              </a:rPr>
              <a:t>and </a:t>
            </a:r>
            <a:r>
              <a:rPr sz="1950" dirty="0">
                <a:latin typeface="Corbel"/>
                <a:cs typeface="Corbel"/>
              </a:rPr>
              <a:t>subsequently</a:t>
            </a:r>
            <a:r>
              <a:rPr sz="1950" spc="7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fibrosis</a:t>
            </a:r>
            <a:r>
              <a:rPr sz="1950" spc="8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of</a:t>
            </a:r>
            <a:r>
              <a:rPr sz="1950" spc="8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gallbladder</a:t>
            </a:r>
            <a:r>
              <a:rPr sz="1950" spc="7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therefore,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rendering</a:t>
            </a:r>
            <a:r>
              <a:rPr sz="1950" spc="3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it</a:t>
            </a:r>
            <a:r>
              <a:rPr sz="1950" spc="8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incapable</a:t>
            </a:r>
            <a:r>
              <a:rPr sz="1950" spc="75" dirty="0">
                <a:latin typeface="Corbel"/>
                <a:cs typeface="Corbel"/>
              </a:rPr>
              <a:t> </a:t>
            </a:r>
            <a:r>
              <a:rPr sz="1950" spc="-25" dirty="0">
                <a:latin typeface="Corbel"/>
                <a:cs typeface="Corbel"/>
              </a:rPr>
              <a:t>of </a:t>
            </a:r>
            <a:r>
              <a:rPr sz="1950" spc="-10" dirty="0">
                <a:latin typeface="Corbel"/>
                <a:cs typeface="Corbel"/>
              </a:rPr>
              <a:t>dilatation.</a:t>
            </a:r>
            <a:endParaRPr sz="195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593" y="2681923"/>
            <a:ext cx="2374900" cy="12433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6545" indent="-283845">
              <a:lnSpc>
                <a:spcPct val="100000"/>
              </a:lnSpc>
              <a:spcBef>
                <a:spcPts val="940"/>
              </a:spcBef>
              <a:buClr>
                <a:srgbClr val="FFFFFF"/>
              </a:buClr>
              <a:buFont typeface="Microsoft Sans Serif"/>
              <a:buChar char="•"/>
              <a:tabLst>
                <a:tab pos="296545" algn="l"/>
              </a:tabLst>
            </a:pPr>
            <a:r>
              <a:rPr sz="1950" spc="-10" dirty="0">
                <a:latin typeface="Corbel"/>
                <a:cs typeface="Corbel"/>
              </a:rPr>
              <a:t>Enlarged</a:t>
            </a:r>
            <a:endParaRPr sz="19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latin typeface="Corbel"/>
                <a:cs typeface="Corbel"/>
              </a:rPr>
              <a:t>non-</a:t>
            </a:r>
            <a:r>
              <a:rPr sz="1950" spc="-10" dirty="0">
                <a:latin typeface="Corbel"/>
                <a:cs typeface="Corbel"/>
              </a:rPr>
              <a:t>tender</a:t>
            </a:r>
            <a:endParaRPr sz="1950">
              <a:latin typeface="Corbel"/>
              <a:cs typeface="Corbel"/>
            </a:endParaRPr>
          </a:p>
          <a:p>
            <a:pPr marL="248920" indent="-236220">
              <a:lnSpc>
                <a:spcPct val="100000"/>
              </a:lnSpc>
              <a:spcBef>
                <a:spcPts val="869"/>
              </a:spcBef>
              <a:buClr>
                <a:srgbClr val="FFFFFF"/>
              </a:buClr>
              <a:buFont typeface="Microsoft Sans Serif"/>
              <a:buChar char="•"/>
              <a:tabLst>
                <a:tab pos="248920" algn="l"/>
              </a:tabLst>
            </a:pPr>
            <a:r>
              <a:rPr sz="1950" dirty="0">
                <a:latin typeface="Corbel"/>
                <a:cs typeface="Corbel"/>
              </a:rPr>
              <a:t>palpable</a:t>
            </a:r>
            <a:r>
              <a:rPr sz="1950" spc="75" dirty="0">
                <a:latin typeface="Corbel"/>
                <a:cs typeface="Corbel"/>
              </a:rPr>
              <a:t> </a:t>
            </a:r>
            <a:r>
              <a:rPr sz="1950" spc="-10" dirty="0">
                <a:latin typeface="Corbel"/>
                <a:cs typeface="Corbel"/>
              </a:rPr>
              <a:t>gallbladder</a:t>
            </a:r>
            <a:endParaRPr sz="195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9505" y="2943937"/>
            <a:ext cx="2178050" cy="671830"/>
          </a:xfrm>
          <a:custGeom>
            <a:avLst/>
            <a:gdLst/>
            <a:ahLst/>
            <a:cxnLst/>
            <a:rect l="l" t="t" r="r" b="b"/>
            <a:pathLst>
              <a:path w="2178050" h="671829">
                <a:moveTo>
                  <a:pt x="1841944" y="0"/>
                </a:moveTo>
                <a:lnTo>
                  <a:pt x="1841944" y="167849"/>
                </a:lnTo>
                <a:lnTo>
                  <a:pt x="0" y="167849"/>
                </a:lnTo>
                <a:lnTo>
                  <a:pt x="0" y="503548"/>
                </a:lnTo>
                <a:lnTo>
                  <a:pt x="1841944" y="503548"/>
                </a:lnTo>
                <a:lnTo>
                  <a:pt x="1841944" y="671398"/>
                </a:lnTo>
                <a:lnTo>
                  <a:pt x="2177643" y="335699"/>
                </a:lnTo>
                <a:lnTo>
                  <a:pt x="1841944" y="0"/>
                </a:lnTo>
                <a:close/>
              </a:path>
            </a:pathLst>
          </a:custGeom>
          <a:solidFill>
            <a:srgbClr val="4EA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30318" y="2854751"/>
            <a:ext cx="2806700" cy="62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165">
              <a:lnSpc>
                <a:spcPct val="101499"/>
              </a:lnSpc>
              <a:spcBef>
                <a:spcPts val="95"/>
              </a:spcBef>
            </a:pPr>
            <a:r>
              <a:rPr sz="1950" dirty="0">
                <a:latin typeface="Corbel"/>
                <a:cs typeface="Corbel"/>
              </a:rPr>
              <a:t>tumor of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the</a:t>
            </a:r>
            <a:r>
              <a:rPr sz="1950" spc="40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biliary</a:t>
            </a:r>
            <a:r>
              <a:rPr sz="1950" spc="45" dirty="0">
                <a:latin typeface="Corbel"/>
                <a:cs typeface="Corbel"/>
              </a:rPr>
              <a:t> </a:t>
            </a:r>
            <a:r>
              <a:rPr sz="1950" dirty="0">
                <a:latin typeface="Corbel"/>
                <a:cs typeface="Corbel"/>
              </a:rPr>
              <a:t>tree</a:t>
            </a:r>
            <a:r>
              <a:rPr sz="1950" spc="20" dirty="0">
                <a:latin typeface="Corbel"/>
                <a:cs typeface="Corbel"/>
              </a:rPr>
              <a:t> </a:t>
            </a:r>
            <a:r>
              <a:rPr sz="1950" spc="-25" dirty="0">
                <a:latin typeface="Corbel"/>
                <a:cs typeface="Corbel"/>
              </a:rPr>
              <a:t>or </a:t>
            </a:r>
            <a:r>
              <a:rPr sz="1950" dirty="0">
                <a:latin typeface="Corbel"/>
                <a:cs typeface="Corbel"/>
              </a:rPr>
              <a:t>pancreatic</a:t>
            </a:r>
            <a:r>
              <a:rPr sz="1950" spc="75" dirty="0">
                <a:latin typeface="Corbel"/>
                <a:cs typeface="Corbel"/>
              </a:rPr>
              <a:t> </a:t>
            </a:r>
            <a:r>
              <a:rPr sz="1950" spc="-20" dirty="0">
                <a:latin typeface="Corbel"/>
                <a:cs typeface="Corbel"/>
              </a:rPr>
              <a:t>head</a:t>
            </a:r>
            <a:endParaRPr sz="19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1" y="544010"/>
            <a:ext cx="5296499" cy="432266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90" y="1492250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1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