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0" r:id="rId6"/>
    <p:sldId id="285" r:id="rId7"/>
    <p:sldId id="286" r:id="rId8"/>
    <p:sldId id="283" r:id="rId9"/>
    <p:sldId id="264" r:id="rId10"/>
    <p:sldId id="284" r:id="rId11"/>
    <p:sldId id="265" r:id="rId12"/>
    <p:sldId id="267" r:id="rId13"/>
    <p:sldId id="268" r:id="rId14"/>
    <p:sldId id="272" r:id="rId15"/>
    <p:sldId id="287" r:id="rId16"/>
    <p:sldId id="288" r:id="rId17"/>
    <p:sldId id="289" r:id="rId18"/>
    <p:sldId id="290" r:id="rId19"/>
    <p:sldId id="292" r:id="rId20"/>
    <p:sldId id="273" r:id="rId21"/>
    <p:sldId id="275" r:id="rId22"/>
    <p:sldId id="276" r:id="rId23"/>
    <p:sldId id="277" r:id="rId24"/>
    <p:sldId id="291" r:id="rId25"/>
    <p:sldId id="281" r:id="rId26"/>
  </p:sldIdLst>
  <p:sldSz cx="15087600" cy="8229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592">
          <p15:clr>
            <a:srgbClr val="A4A3A4"/>
          </p15:clr>
        </p15:guide>
        <p15:guide id="4" pos="47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963488-92E4-4714-9B5F-79EE3D78E67D}" v="1" dt="2021-11-07T16:57:45.815"/>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86308" autoAdjust="0"/>
  </p:normalViewPr>
  <p:slideViewPr>
    <p:cSldViewPr>
      <p:cViewPr varScale="1">
        <p:scale>
          <a:sx n="57" d="100"/>
          <a:sy n="57" d="100"/>
        </p:scale>
        <p:origin x="84" y="330"/>
      </p:cViewPr>
      <p:guideLst>
        <p:guide orient="horz" pos="2160"/>
        <p:guide pos="2880"/>
        <p:guide orient="horz" pos="2592"/>
        <p:guide pos="4752"/>
      </p:guideLst>
    </p:cSldViewPr>
  </p:slideViewPr>
  <p:outlineViewPr>
    <p:cViewPr>
      <p:scale>
        <a:sx n="33" d="100"/>
        <a:sy n="33" d="100"/>
      </p:scale>
      <p:origin x="0" y="284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58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ohammed" userId="818e9af9-07b9-4e66-926f-ccbf6f764297" providerId="ADAL" clId="{5A963488-92E4-4714-9B5F-79EE3D78E67D}"/>
    <pc:docChg chg="custSel modSld">
      <pc:chgData name="NAMohammed" userId="818e9af9-07b9-4e66-926f-ccbf6f764297" providerId="ADAL" clId="{5A963488-92E4-4714-9B5F-79EE3D78E67D}" dt="2021-11-07T17:54:40.281" v="217" actId="14100"/>
      <pc:docMkLst>
        <pc:docMk/>
      </pc:docMkLst>
      <pc:sldChg chg="modSp mod">
        <pc:chgData name="NAMohammed" userId="818e9af9-07b9-4e66-926f-ccbf6f764297" providerId="ADAL" clId="{5A963488-92E4-4714-9B5F-79EE3D78E67D}" dt="2021-11-07T16:58:00.612" v="40" actId="255"/>
        <pc:sldMkLst>
          <pc:docMk/>
          <pc:sldMk cId="3492630362" sldId="256"/>
        </pc:sldMkLst>
        <pc:spChg chg="mod">
          <ac:chgData name="NAMohammed" userId="818e9af9-07b9-4e66-926f-ccbf6f764297" providerId="ADAL" clId="{5A963488-92E4-4714-9B5F-79EE3D78E67D}" dt="2021-11-07T16:58:00.612" v="40" actId="255"/>
          <ac:spMkLst>
            <pc:docMk/>
            <pc:sldMk cId="3492630362" sldId="256"/>
            <ac:spMk id="3" creationId="{00000000-0000-0000-0000-000000000000}"/>
          </ac:spMkLst>
        </pc:spChg>
      </pc:sldChg>
      <pc:sldChg chg="modSp mod">
        <pc:chgData name="NAMohammed" userId="818e9af9-07b9-4e66-926f-ccbf6f764297" providerId="ADAL" clId="{5A963488-92E4-4714-9B5F-79EE3D78E67D}" dt="2021-11-07T17:00:26.284" v="46" actId="33524"/>
        <pc:sldMkLst>
          <pc:docMk/>
          <pc:sldMk cId="671073311" sldId="257"/>
        </pc:sldMkLst>
        <pc:spChg chg="mod">
          <ac:chgData name="NAMohammed" userId="818e9af9-07b9-4e66-926f-ccbf6f764297" providerId="ADAL" clId="{5A963488-92E4-4714-9B5F-79EE3D78E67D}" dt="2021-11-07T17:00:26.284" v="46" actId="33524"/>
          <ac:spMkLst>
            <pc:docMk/>
            <pc:sldMk cId="671073311" sldId="257"/>
            <ac:spMk id="3" creationId="{00000000-0000-0000-0000-000000000000}"/>
          </ac:spMkLst>
        </pc:spChg>
        <pc:spChg chg="mod">
          <ac:chgData name="NAMohammed" userId="818e9af9-07b9-4e66-926f-ccbf6f764297" providerId="ADAL" clId="{5A963488-92E4-4714-9B5F-79EE3D78E67D}" dt="2021-11-07T16:58:53.247" v="43" actId="255"/>
          <ac:spMkLst>
            <pc:docMk/>
            <pc:sldMk cId="671073311" sldId="257"/>
            <ac:spMk id="6" creationId="{00000000-0000-0000-0000-000000000000}"/>
          </ac:spMkLst>
        </pc:spChg>
        <pc:picChg chg="mod">
          <ac:chgData name="NAMohammed" userId="818e9af9-07b9-4e66-926f-ccbf6f764297" providerId="ADAL" clId="{5A963488-92E4-4714-9B5F-79EE3D78E67D}" dt="2021-11-07T16:59:51.089" v="45" actId="14100"/>
          <ac:picMkLst>
            <pc:docMk/>
            <pc:sldMk cId="671073311" sldId="257"/>
            <ac:picMk id="5" creationId="{00000000-0000-0000-0000-000000000000}"/>
          </ac:picMkLst>
        </pc:picChg>
      </pc:sldChg>
      <pc:sldChg chg="modSp mod">
        <pc:chgData name="NAMohammed" userId="818e9af9-07b9-4e66-926f-ccbf6f764297" providerId="ADAL" clId="{5A963488-92E4-4714-9B5F-79EE3D78E67D}" dt="2021-11-07T17:29:13.557" v="47" actId="255"/>
        <pc:sldMkLst>
          <pc:docMk/>
          <pc:sldMk cId="3845820287" sldId="260"/>
        </pc:sldMkLst>
        <pc:spChg chg="mod">
          <ac:chgData name="NAMohammed" userId="818e9af9-07b9-4e66-926f-ccbf6f764297" providerId="ADAL" clId="{5A963488-92E4-4714-9B5F-79EE3D78E67D}" dt="2021-11-07T17:29:13.557" v="47" actId="255"/>
          <ac:spMkLst>
            <pc:docMk/>
            <pc:sldMk cId="3845820287" sldId="260"/>
            <ac:spMk id="5" creationId="{00000000-0000-0000-0000-000000000000}"/>
          </ac:spMkLst>
        </pc:spChg>
      </pc:sldChg>
      <pc:sldChg chg="modSp">
        <pc:chgData name="NAMohammed" userId="818e9af9-07b9-4e66-926f-ccbf6f764297" providerId="ADAL" clId="{5A963488-92E4-4714-9B5F-79EE3D78E67D}" dt="2021-11-07T17:54:40.281" v="217" actId="14100"/>
        <pc:sldMkLst>
          <pc:docMk/>
          <pc:sldMk cId="3125953735" sldId="268"/>
        </pc:sldMkLst>
        <pc:picChg chg="mod">
          <ac:chgData name="NAMohammed" userId="818e9af9-07b9-4e66-926f-ccbf6f764297" providerId="ADAL" clId="{5A963488-92E4-4714-9B5F-79EE3D78E67D}" dt="2021-11-07T17:54:40.281" v="217" actId="14100"/>
          <ac:picMkLst>
            <pc:docMk/>
            <pc:sldMk cId="3125953735" sldId="268"/>
            <ac:picMk id="2050" creationId="{00000000-0000-0000-0000-000000000000}"/>
          </ac:picMkLst>
        </pc:picChg>
      </pc:sldChg>
      <pc:sldChg chg="modSp mod">
        <pc:chgData name="NAMohammed" userId="818e9af9-07b9-4e66-926f-ccbf6f764297" providerId="ADAL" clId="{5A963488-92E4-4714-9B5F-79EE3D78E67D}" dt="2021-11-07T17:38:58.506" v="216" actId="255"/>
        <pc:sldMkLst>
          <pc:docMk/>
          <pc:sldMk cId="543631322" sldId="283"/>
        </pc:sldMkLst>
        <pc:spChg chg="mod">
          <ac:chgData name="NAMohammed" userId="818e9af9-07b9-4e66-926f-ccbf6f764297" providerId="ADAL" clId="{5A963488-92E4-4714-9B5F-79EE3D78E67D}" dt="2021-11-07T17:38:58.506" v="216" actId="255"/>
          <ac:spMkLst>
            <pc:docMk/>
            <pc:sldMk cId="543631322" sldId="283"/>
            <ac:spMk id="3" creationId="{00000000-0000-0000-0000-000000000000}"/>
          </ac:spMkLst>
        </pc:spChg>
      </pc:sldChg>
      <pc:sldChg chg="delSp modSp mod">
        <pc:chgData name="NAMohammed" userId="818e9af9-07b9-4e66-926f-ccbf6f764297" providerId="ADAL" clId="{5A963488-92E4-4714-9B5F-79EE3D78E67D}" dt="2021-11-07T17:37:47.277" v="215" actId="113"/>
        <pc:sldMkLst>
          <pc:docMk/>
          <pc:sldMk cId="4080023606" sldId="285"/>
        </pc:sldMkLst>
        <pc:spChg chg="mod">
          <ac:chgData name="NAMohammed" userId="818e9af9-07b9-4e66-926f-ccbf6f764297" providerId="ADAL" clId="{5A963488-92E4-4714-9B5F-79EE3D78E67D}" dt="2021-11-07T17:37:47.277" v="215" actId="113"/>
          <ac:spMkLst>
            <pc:docMk/>
            <pc:sldMk cId="4080023606" sldId="285"/>
            <ac:spMk id="7" creationId="{00000000-0000-0000-0000-000000000000}"/>
          </ac:spMkLst>
        </pc:spChg>
        <pc:picChg chg="mod">
          <ac:chgData name="NAMohammed" userId="818e9af9-07b9-4e66-926f-ccbf6f764297" providerId="ADAL" clId="{5A963488-92E4-4714-9B5F-79EE3D78E67D}" dt="2021-11-07T17:34:19.036" v="127" actId="14100"/>
          <ac:picMkLst>
            <pc:docMk/>
            <pc:sldMk cId="4080023606" sldId="285"/>
            <ac:picMk id="6" creationId="{00000000-0000-0000-0000-000000000000}"/>
          </ac:picMkLst>
        </pc:picChg>
        <pc:picChg chg="mod">
          <ac:chgData name="NAMohammed" userId="818e9af9-07b9-4e66-926f-ccbf6f764297" providerId="ADAL" clId="{5A963488-92E4-4714-9B5F-79EE3D78E67D}" dt="2021-11-07T17:31:25.878" v="50" actId="14100"/>
          <ac:picMkLst>
            <pc:docMk/>
            <pc:sldMk cId="4080023606" sldId="285"/>
            <ac:picMk id="8" creationId="{00000000-0000-0000-0000-000000000000}"/>
          </ac:picMkLst>
        </pc:picChg>
        <pc:picChg chg="del">
          <ac:chgData name="NAMohammed" userId="818e9af9-07b9-4e66-926f-ccbf6f764297" providerId="ADAL" clId="{5A963488-92E4-4714-9B5F-79EE3D78E67D}" dt="2021-11-07T17:31:12.104" v="48" actId="21"/>
          <ac:picMkLst>
            <pc:docMk/>
            <pc:sldMk cId="4080023606" sldId="285"/>
            <ac:picMk id="9" creationId="{00000000-0000-0000-0000-000000000000}"/>
          </ac:picMkLst>
        </pc:picChg>
        <pc:cxnChg chg="mod">
          <ac:chgData name="NAMohammed" userId="818e9af9-07b9-4e66-926f-ccbf6f764297" providerId="ADAL" clId="{5A963488-92E4-4714-9B5F-79EE3D78E67D}" dt="2021-11-07T17:34:12.594" v="126" actId="1076"/>
          <ac:cxnSpMkLst>
            <pc:docMk/>
            <pc:sldMk cId="4080023606" sldId="285"/>
            <ac:cxnSpMk id="11" creationId="{00000000-0000-0000-0000-000000000000}"/>
          </ac:cxnSpMkLst>
        </pc:cxnChg>
        <pc:cxnChg chg="mod">
          <ac:chgData name="NAMohammed" userId="818e9af9-07b9-4e66-926f-ccbf6f764297" providerId="ADAL" clId="{5A963488-92E4-4714-9B5F-79EE3D78E67D}" dt="2021-11-07T17:34:08.271" v="125" actId="1076"/>
          <ac:cxnSpMkLst>
            <pc:docMk/>
            <pc:sldMk cId="4080023606" sldId="285"/>
            <ac:cxnSpMk id="12" creationId="{00000000-0000-0000-0000-000000000000}"/>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31CF72-41E2-4F1D-B42E-65636D460BC9}"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GB"/>
        </a:p>
      </dgm:t>
    </dgm:pt>
    <dgm:pt modelId="{BA68318F-8D6B-4B5E-B8DC-573691E06818}">
      <dgm:prSet phldrT="[Text]"/>
      <dgm:spPr/>
      <dgm:t>
        <a:bodyPr/>
        <a:lstStyle/>
        <a:p>
          <a:r>
            <a:rPr lang="en-US" b="1" dirty="0">
              <a:solidFill>
                <a:srgbClr val="000000"/>
              </a:solidFill>
              <a:latin typeface="Trebuchet MS" pitchFamily="34" charset="0"/>
              <a:cs typeface="Times New Roman" pitchFamily="18" charset="0"/>
              <a:sym typeface="Symbol" pitchFamily="18" charset="2"/>
            </a:rPr>
            <a:t> Arteriolar diameter (VC)</a:t>
          </a:r>
          <a:endParaRPr lang="en-GB" dirty="0"/>
        </a:p>
      </dgm:t>
    </dgm:pt>
    <dgm:pt modelId="{2A1CF895-E5D6-4C32-95F6-96DD8BC7BF8A}" type="parTrans" cxnId="{79D2FA75-6C2E-48A6-B3CF-DD20F35BDEEB}">
      <dgm:prSet/>
      <dgm:spPr/>
      <dgm:t>
        <a:bodyPr/>
        <a:lstStyle/>
        <a:p>
          <a:endParaRPr lang="en-GB"/>
        </a:p>
      </dgm:t>
    </dgm:pt>
    <dgm:pt modelId="{CC24F504-E473-4013-8A64-52A53E9A6AE5}" type="sibTrans" cxnId="{79D2FA75-6C2E-48A6-B3CF-DD20F35BDEEB}">
      <dgm:prSet/>
      <dgm:spPr/>
      <dgm:t>
        <a:bodyPr/>
        <a:lstStyle/>
        <a:p>
          <a:endParaRPr lang="en-GB"/>
        </a:p>
      </dgm:t>
    </dgm:pt>
    <dgm:pt modelId="{108FC28A-9F32-46D5-99EE-76C13075A760}">
      <dgm:prSet phldrT="[Text]"/>
      <dgm:spPr/>
      <dgm:t>
        <a:bodyPr/>
        <a:lstStyle/>
        <a:p>
          <a:r>
            <a:rPr lang="en-US" b="1" dirty="0">
              <a:solidFill>
                <a:srgbClr val="000000"/>
              </a:solidFill>
              <a:latin typeface="Trebuchet MS" pitchFamily="34" charset="0"/>
              <a:cs typeface="Times New Roman" pitchFamily="18" charset="0"/>
              <a:sym typeface="Symbol" pitchFamily="18" charset="2"/>
            </a:rPr>
            <a:t> Peripheral resistance</a:t>
          </a:r>
          <a:endParaRPr lang="en-GB" dirty="0"/>
        </a:p>
      </dgm:t>
    </dgm:pt>
    <dgm:pt modelId="{6853F129-90C6-4287-9447-64BC405FEDAE}" type="parTrans" cxnId="{71D6038B-2541-462B-BF40-15369CA66035}">
      <dgm:prSet/>
      <dgm:spPr/>
      <dgm:t>
        <a:bodyPr/>
        <a:lstStyle/>
        <a:p>
          <a:endParaRPr lang="en-GB"/>
        </a:p>
      </dgm:t>
    </dgm:pt>
    <dgm:pt modelId="{E075028F-FB87-4F05-954D-A88449698253}" type="sibTrans" cxnId="{71D6038B-2541-462B-BF40-15369CA66035}">
      <dgm:prSet/>
      <dgm:spPr/>
      <dgm:t>
        <a:bodyPr/>
        <a:lstStyle/>
        <a:p>
          <a:endParaRPr lang="en-GB"/>
        </a:p>
      </dgm:t>
    </dgm:pt>
    <dgm:pt modelId="{A1178905-EFF8-485F-8C5C-DD5E92D60D38}">
      <dgm:prSet phldrT="[Text]"/>
      <dgm:spPr/>
      <dgm:t>
        <a:bodyPr/>
        <a:lstStyle/>
        <a:p>
          <a:r>
            <a:rPr lang="en-US" b="1" dirty="0">
              <a:solidFill>
                <a:srgbClr val="000000"/>
              </a:solidFill>
              <a:latin typeface="Trebuchet MS" pitchFamily="34" charset="0"/>
              <a:cs typeface="Times New Roman" pitchFamily="18" charset="0"/>
              <a:sym typeface="Symbol" pitchFamily="18" charset="2"/>
            </a:rPr>
            <a:t> Blood pressure</a:t>
          </a:r>
          <a:endParaRPr lang="en-GB" dirty="0"/>
        </a:p>
      </dgm:t>
    </dgm:pt>
    <dgm:pt modelId="{6F3FB920-CDB0-4EC2-9FC2-AB706C9A6B37}" type="parTrans" cxnId="{BEA71988-6390-459B-BC65-C164275DEDF7}">
      <dgm:prSet/>
      <dgm:spPr/>
      <dgm:t>
        <a:bodyPr/>
        <a:lstStyle/>
        <a:p>
          <a:endParaRPr lang="en-GB"/>
        </a:p>
      </dgm:t>
    </dgm:pt>
    <dgm:pt modelId="{007154AB-FE45-4027-9738-C55DC94B9ACB}" type="sibTrans" cxnId="{BEA71988-6390-459B-BC65-C164275DEDF7}">
      <dgm:prSet/>
      <dgm:spPr/>
      <dgm:t>
        <a:bodyPr/>
        <a:lstStyle/>
        <a:p>
          <a:endParaRPr lang="en-GB"/>
        </a:p>
      </dgm:t>
    </dgm:pt>
    <dgm:pt modelId="{ED579FA7-3912-4507-AC34-35144C19A4FC}">
      <dgm:prSet phldrT="[Text]"/>
      <dgm:spPr/>
      <dgm:t>
        <a:bodyPr/>
        <a:lstStyle/>
        <a:p>
          <a:r>
            <a:rPr lang="en-US" b="1" dirty="0">
              <a:solidFill>
                <a:srgbClr val="000000"/>
              </a:solidFill>
              <a:latin typeface="Trebuchet MS" pitchFamily="34" charset="0"/>
              <a:cs typeface="Times New Roman" pitchFamily="18" charset="0"/>
              <a:sym typeface="Symbol" pitchFamily="18" charset="2"/>
            </a:rPr>
            <a:t>  Arteriolar diameter (VD)</a:t>
          </a:r>
          <a:endParaRPr lang="en-GB" dirty="0"/>
        </a:p>
      </dgm:t>
    </dgm:pt>
    <dgm:pt modelId="{5AF6423E-F26B-428D-8857-3DA77508557C}" type="parTrans" cxnId="{7C604136-FB9B-4C04-ABD1-A289D5256068}">
      <dgm:prSet/>
      <dgm:spPr/>
      <dgm:t>
        <a:bodyPr/>
        <a:lstStyle/>
        <a:p>
          <a:endParaRPr lang="en-GB"/>
        </a:p>
      </dgm:t>
    </dgm:pt>
    <dgm:pt modelId="{877838FF-0B95-4CA5-82A4-6A71326D601D}" type="sibTrans" cxnId="{7C604136-FB9B-4C04-ABD1-A289D5256068}">
      <dgm:prSet/>
      <dgm:spPr/>
      <dgm:t>
        <a:bodyPr/>
        <a:lstStyle/>
        <a:p>
          <a:endParaRPr lang="en-GB"/>
        </a:p>
      </dgm:t>
    </dgm:pt>
    <dgm:pt modelId="{8839DECE-FCD2-4300-BD7C-E972405C107B}">
      <dgm:prSet phldrT="[Text]"/>
      <dgm:spPr/>
      <dgm:t>
        <a:bodyPr/>
        <a:lstStyle/>
        <a:p>
          <a:r>
            <a:rPr lang="en-US" b="1" dirty="0">
              <a:solidFill>
                <a:srgbClr val="000000"/>
              </a:solidFill>
              <a:latin typeface="Trebuchet MS" pitchFamily="34" charset="0"/>
              <a:cs typeface="Times New Roman" pitchFamily="18" charset="0"/>
              <a:sym typeface="Symbol" pitchFamily="18" charset="2"/>
            </a:rPr>
            <a:t> Peripheral resistance</a:t>
          </a:r>
          <a:endParaRPr lang="en-GB" dirty="0"/>
        </a:p>
      </dgm:t>
    </dgm:pt>
    <dgm:pt modelId="{78D0185C-F66C-43CF-A2F7-ABB5839E0AFA}" type="parTrans" cxnId="{3EF80E27-4BC1-4F18-A421-DEC79DF8FF54}">
      <dgm:prSet/>
      <dgm:spPr/>
      <dgm:t>
        <a:bodyPr/>
        <a:lstStyle/>
        <a:p>
          <a:endParaRPr lang="en-GB"/>
        </a:p>
      </dgm:t>
    </dgm:pt>
    <dgm:pt modelId="{6B695B5D-09F4-476F-9DCB-1A878B504390}" type="sibTrans" cxnId="{3EF80E27-4BC1-4F18-A421-DEC79DF8FF54}">
      <dgm:prSet/>
      <dgm:spPr/>
      <dgm:t>
        <a:bodyPr/>
        <a:lstStyle/>
        <a:p>
          <a:endParaRPr lang="en-GB"/>
        </a:p>
      </dgm:t>
    </dgm:pt>
    <dgm:pt modelId="{4B8B39CB-DDA9-484F-A41E-97312FB15C7D}">
      <dgm:prSet phldrT="[Text]"/>
      <dgm:spPr/>
      <dgm:t>
        <a:bodyPr/>
        <a:lstStyle/>
        <a:p>
          <a:r>
            <a:rPr lang="en-US" b="1" dirty="0">
              <a:solidFill>
                <a:srgbClr val="000000"/>
              </a:solidFill>
              <a:latin typeface="Trebuchet MS" pitchFamily="34" charset="0"/>
              <a:cs typeface="Times New Roman" pitchFamily="18" charset="0"/>
              <a:sym typeface="Symbol" pitchFamily="18" charset="2"/>
            </a:rPr>
            <a:t> Blood pressure</a:t>
          </a:r>
          <a:endParaRPr lang="en-GB" dirty="0"/>
        </a:p>
      </dgm:t>
    </dgm:pt>
    <dgm:pt modelId="{DA8E2495-978E-4EB6-A228-F9A0F5908CA3}" type="parTrans" cxnId="{7D20856F-A467-40CB-8CD5-F518D666B3D5}">
      <dgm:prSet/>
      <dgm:spPr/>
      <dgm:t>
        <a:bodyPr/>
        <a:lstStyle/>
        <a:p>
          <a:endParaRPr lang="en-GB"/>
        </a:p>
      </dgm:t>
    </dgm:pt>
    <dgm:pt modelId="{D16645F2-C408-4F59-889F-CE8B3FAF2F40}" type="sibTrans" cxnId="{7D20856F-A467-40CB-8CD5-F518D666B3D5}">
      <dgm:prSet/>
      <dgm:spPr/>
      <dgm:t>
        <a:bodyPr/>
        <a:lstStyle/>
        <a:p>
          <a:endParaRPr lang="en-GB"/>
        </a:p>
      </dgm:t>
    </dgm:pt>
    <dgm:pt modelId="{1F0341FB-9C29-4E10-977E-B2F1A87BC341}" type="pres">
      <dgm:prSet presAssocID="{8931CF72-41E2-4F1D-B42E-65636D460BC9}" presName="list" presStyleCnt="0">
        <dgm:presLayoutVars>
          <dgm:dir/>
          <dgm:animLvl val="lvl"/>
        </dgm:presLayoutVars>
      </dgm:prSet>
      <dgm:spPr/>
      <dgm:t>
        <a:bodyPr/>
        <a:lstStyle/>
        <a:p>
          <a:endParaRPr lang="en-US"/>
        </a:p>
      </dgm:t>
    </dgm:pt>
    <dgm:pt modelId="{5CA25255-FB91-4C57-82D7-7F77F496BEE4}" type="pres">
      <dgm:prSet presAssocID="{BA68318F-8D6B-4B5E-B8DC-573691E06818}" presName="posSpace" presStyleCnt="0"/>
      <dgm:spPr/>
    </dgm:pt>
    <dgm:pt modelId="{2F6EC9BD-1163-40C1-8CDD-42E21EC4694F}" type="pres">
      <dgm:prSet presAssocID="{BA68318F-8D6B-4B5E-B8DC-573691E06818}" presName="vertFlow" presStyleCnt="0"/>
      <dgm:spPr/>
    </dgm:pt>
    <dgm:pt modelId="{411497B1-2BB4-4208-8B6B-9CFAE48CADCC}" type="pres">
      <dgm:prSet presAssocID="{BA68318F-8D6B-4B5E-B8DC-573691E06818}" presName="topSpace" presStyleCnt="0"/>
      <dgm:spPr/>
    </dgm:pt>
    <dgm:pt modelId="{E587D26F-D174-4485-9CFD-42291B5E6A64}" type="pres">
      <dgm:prSet presAssocID="{BA68318F-8D6B-4B5E-B8DC-573691E06818}" presName="firstComp" presStyleCnt="0"/>
      <dgm:spPr/>
    </dgm:pt>
    <dgm:pt modelId="{B836D264-1033-457F-82B3-561FC5776266}" type="pres">
      <dgm:prSet presAssocID="{BA68318F-8D6B-4B5E-B8DC-573691E06818}" presName="firstChild" presStyleLbl="bgAccFollowNode1" presStyleIdx="0" presStyleCnt="4"/>
      <dgm:spPr/>
      <dgm:t>
        <a:bodyPr/>
        <a:lstStyle/>
        <a:p>
          <a:endParaRPr lang="en-US"/>
        </a:p>
      </dgm:t>
    </dgm:pt>
    <dgm:pt modelId="{FF61D690-A941-4BDD-94D1-0F89129B83EC}" type="pres">
      <dgm:prSet presAssocID="{BA68318F-8D6B-4B5E-B8DC-573691E06818}" presName="firstChildTx" presStyleLbl="bgAccFollowNode1" presStyleIdx="0" presStyleCnt="4">
        <dgm:presLayoutVars>
          <dgm:bulletEnabled val="1"/>
        </dgm:presLayoutVars>
      </dgm:prSet>
      <dgm:spPr/>
      <dgm:t>
        <a:bodyPr/>
        <a:lstStyle/>
        <a:p>
          <a:endParaRPr lang="en-US"/>
        </a:p>
      </dgm:t>
    </dgm:pt>
    <dgm:pt modelId="{6627DF4F-0D0A-40B6-96E0-5C93CCBDE72B}" type="pres">
      <dgm:prSet presAssocID="{A1178905-EFF8-485F-8C5C-DD5E92D60D38}" presName="comp" presStyleCnt="0"/>
      <dgm:spPr/>
    </dgm:pt>
    <dgm:pt modelId="{38D3C4B6-91D4-4157-BB25-5C069C661CBF}" type="pres">
      <dgm:prSet presAssocID="{A1178905-EFF8-485F-8C5C-DD5E92D60D38}" presName="child" presStyleLbl="bgAccFollowNode1" presStyleIdx="1" presStyleCnt="4"/>
      <dgm:spPr/>
      <dgm:t>
        <a:bodyPr/>
        <a:lstStyle/>
        <a:p>
          <a:endParaRPr lang="en-US"/>
        </a:p>
      </dgm:t>
    </dgm:pt>
    <dgm:pt modelId="{0B94C545-0909-4A0A-BB3C-BBE51791F31F}" type="pres">
      <dgm:prSet presAssocID="{A1178905-EFF8-485F-8C5C-DD5E92D60D38}" presName="childTx" presStyleLbl="bgAccFollowNode1" presStyleIdx="1" presStyleCnt="4">
        <dgm:presLayoutVars>
          <dgm:bulletEnabled val="1"/>
        </dgm:presLayoutVars>
      </dgm:prSet>
      <dgm:spPr/>
      <dgm:t>
        <a:bodyPr/>
        <a:lstStyle/>
        <a:p>
          <a:endParaRPr lang="en-US"/>
        </a:p>
      </dgm:t>
    </dgm:pt>
    <dgm:pt modelId="{3C37A228-6897-4207-AF6B-1029F38F60A6}" type="pres">
      <dgm:prSet presAssocID="{BA68318F-8D6B-4B5E-B8DC-573691E06818}" presName="negSpace" presStyleCnt="0"/>
      <dgm:spPr/>
    </dgm:pt>
    <dgm:pt modelId="{D9030DD8-4E86-489C-94A1-31A0A342495A}" type="pres">
      <dgm:prSet presAssocID="{BA68318F-8D6B-4B5E-B8DC-573691E06818}" presName="circle" presStyleLbl="node1" presStyleIdx="0" presStyleCnt="2"/>
      <dgm:spPr/>
      <dgm:t>
        <a:bodyPr/>
        <a:lstStyle/>
        <a:p>
          <a:endParaRPr lang="en-US"/>
        </a:p>
      </dgm:t>
    </dgm:pt>
    <dgm:pt modelId="{54547E83-97F8-4A31-929E-C57F663D6C1D}" type="pres">
      <dgm:prSet presAssocID="{CC24F504-E473-4013-8A64-52A53E9A6AE5}" presName="transSpace" presStyleCnt="0"/>
      <dgm:spPr/>
    </dgm:pt>
    <dgm:pt modelId="{3B21EA5B-E69A-4272-8BE1-34A385630F29}" type="pres">
      <dgm:prSet presAssocID="{ED579FA7-3912-4507-AC34-35144C19A4FC}" presName="posSpace" presStyleCnt="0"/>
      <dgm:spPr/>
    </dgm:pt>
    <dgm:pt modelId="{141B2209-FA7C-4C91-A7CE-C011949987B5}" type="pres">
      <dgm:prSet presAssocID="{ED579FA7-3912-4507-AC34-35144C19A4FC}" presName="vertFlow" presStyleCnt="0"/>
      <dgm:spPr/>
    </dgm:pt>
    <dgm:pt modelId="{07384E75-430E-491B-8A54-1FF66CC71025}" type="pres">
      <dgm:prSet presAssocID="{ED579FA7-3912-4507-AC34-35144C19A4FC}" presName="topSpace" presStyleCnt="0"/>
      <dgm:spPr/>
    </dgm:pt>
    <dgm:pt modelId="{5E759D59-1465-47A9-8435-17D0ED2EBB03}" type="pres">
      <dgm:prSet presAssocID="{ED579FA7-3912-4507-AC34-35144C19A4FC}" presName="firstComp" presStyleCnt="0"/>
      <dgm:spPr/>
    </dgm:pt>
    <dgm:pt modelId="{8C4E6F5A-77C6-43AD-BF79-F4B28EC5C341}" type="pres">
      <dgm:prSet presAssocID="{ED579FA7-3912-4507-AC34-35144C19A4FC}" presName="firstChild" presStyleLbl="bgAccFollowNode1" presStyleIdx="2" presStyleCnt="4"/>
      <dgm:spPr/>
      <dgm:t>
        <a:bodyPr/>
        <a:lstStyle/>
        <a:p>
          <a:endParaRPr lang="en-US"/>
        </a:p>
      </dgm:t>
    </dgm:pt>
    <dgm:pt modelId="{080BCF71-8B47-4B8E-ACD8-A5637C5C600B}" type="pres">
      <dgm:prSet presAssocID="{ED579FA7-3912-4507-AC34-35144C19A4FC}" presName="firstChildTx" presStyleLbl="bgAccFollowNode1" presStyleIdx="2" presStyleCnt="4">
        <dgm:presLayoutVars>
          <dgm:bulletEnabled val="1"/>
        </dgm:presLayoutVars>
      </dgm:prSet>
      <dgm:spPr/>
      <dgm:t>
        <a:bodyPr/>
        <a:lstStyle/>
        <a:p>
          <a:endParaRPr lang="en-US"/>
        </a:p>
      </dgm:t>
    </dgm:pt>
    <dgm:pt modelId="{537D8EF1-FE73-457A-B723-12D5ABECF6C7}" type="pres">
      <dgm:prSet presAssocID="{4B8B39CB-DDA9-484F-A41E-97312FB15C7D}" presName="comp" presStyleCnt="0"/>
      <dgm:spPr/>
    </dgm:pt>
    <dgm:pt modelId="{B0608154-AE33-42F9-BB82-3B50F82F06DA}" type="pres">
      <dgm:prSet presAssocID="{4B8B39CB-DDA9-484F-A41E-97312FB15C7D}" presName="child" presStyleLbl="bgAccFollowNode1" presStyleIdx="3" presStyleCnt="4"/>
      <dgm:spPr/>
      <dgm:t>
        <a:bodyPr/>
        <a:lstStyle/>
        <a:p>
          <a:endParaRPr lang="en-US"/>
        </a:p>
      </dgm:t>
    </dgm:pt>
    <dgm:pt modelId="{A9933625-EB0E-49E6-8AA8-866B95CFA816}" type="pres">
      <dgm:prSet presAssocID="{4B8B39CB-DDA9-484F-A41E-97312FB15C7D}" presName="childTx" presStyleLbl="bgAccFollowNode1" presStyleIdx="3" presStyleCnt="4">
        <dgm:presLayoutVars>
          <dgm:bulletEnabled val="1"/>
        </dgm:presLayoutVars>
      </dgm:prSet>
      <dgm:spPr/>
      <dgm:t>
        <a:bodyPr/>
        <a:lstStyle/>
        <a:p>
          <a:endParaRPr lang="en-US"/>
        </a:p>
      </dgm:t>
    </dgm:pt>
    <dgm:pt modelId="{1F9892B1-65D9-4FDF-A01E-09C0C13E4CF3}" type="pres">
      <dgm:prSet presAssocID="{ED579FA7-3912-4507-AC34-35144C19A4FC}" presName="negSpace" presStyleCnt="0"/>
      <dgm:spPr/>
    </dgm:pt>
    <dgm:pt modelId="{CA4DD6FD-C100-4024-901F-60A3EAEAEC58}" type="pres">
      <dgm:prSet presAssocID="{ED579FA7-3912-4507-AC34-35144C19A4FC}" presName="circle" presStyleLbl="node1" presStyleIdx="1" presStyleCnt="2"/>
      <dgm:spPr/>
      <dgm:t>
        <a:bodyPr/>
        <a:lstStyle/>
        <a:p>
          <a:endParaRPr lang="en-US"/>
        </a:p>
      </dgm:t>
    </dgm:pt>
  </dgm:ptLst>
  <dgm:cxnLst>
    <dgm:cxn modelId="{13D9F2CB-88D2-4651-8D95-9F3FACC7D0AC}" type="presOf" srcId="{4B8B39CB-DDA9-484F-A41E-97312FB15C7D}" destId="{B0608154-AE33-42F9-BB82-3B50F82F06DA}" srcOrd="0" destOrd="0" presId="urn:microsoft.com/office/officeart/2005/8/layout/hList9"/>
    <dgm:cxn modelId="{7D20856F-A467-40CB-8CD5-F518D666B3D5}" srcId="{ED579FA7-3912-4507-AC34-35144C19A4FC}" destId="{4B8B39CB-DDA9-484F-A41E-97312FB15C7D}" srcOrd="1" destOrd="0" parTransId="{DA8E2495-978E-4EB6-A228-F9A0F5908CA3}" sibTransId="{D16645F2-C408-4F59-889F-CE8B3FAF2F40}"/>
    <dgm:cxn modelId="{7C604136-FB9B-4C04-ABD1-A289D5256068}" srcId="{8931CF72-41E2-4F1D-B42E-65636D460BC9}" destId="{ED579FA7-3912-4507-AC34-35144C19A4FC}" srcOrd="1" destOrd="0" parTransId="{5AF6423E-F26B-428D-8857-3DA77508557C}" sibTransId="{877838FF-0B95-4CA5-82A4-6A71326D601D}"/>
    <dgm:cxn modelId="{BEA71988-6390-459B-BC65-C164275DEDF7}" srcId="{BA68318F-8D6B-4B5E-B8DC-573691E06818}" destId="{A1178905-EFF8-485F-8C5C-DD5E92D60D38}" srcOrd="1" destOrd="0" parTransId="{6F3FB920-CDB0-4EC2-9FC2-AB706C9A6B37}" sibTransId="{007154AB-FE45-4027-9738-C55DC94B9ACB}"/>
    <dgm:cxn modelId="{4688B175-1BE6-4E9F-99CF-6FFC92AD270B}" type="presOf" srcId="{4B8B39CB-DDA9-484F-A41E-97312FB15C7D}" destId="{A9933625-EB0E-49E6-8AA8-866B95CFA816}" srcOrd="1" destOrd="0" presId="urn:microsoft.com/office/officeart/2005/8/layout/hList9"/>
    <dgm:cxn modelId="{AF0644FA-529E-48B4-B724-649813F1DE6D}" type="presOf" srcId="{8839DECE-FCD2-4300-BD7C-E972405C107B}" destId="{8C4E6F5A-77C6-43AD-BF79-F4B28EC5C341}" srcOrd="0" destOrd="0" presId="urn:microsoft.com/office/officeart/2005/8/layout/hList9"/>
    <dgm:cxn modelId="{9CCEB21B-0781-439B-B9CD-3E1E942A8E58}" type="presOf" srcId="{108FC28A-9F32-46D5-99EE-76C13075A760}" destId="{FF61D690-A941-4BDD-94D1-0F89129B83EC}" srcOrd="1" destOrd="0" presId="urn:microsoft.com/office/officeart/2005/8/layout/hList9"/>
    <dgm:cxn modelId="{79D2FA75-6C2E-48A6-B3CF-DD20F35BDEEB}" srcId="{8931CF72-41E2-4F1D-B42E-65636D460BC9}" destId="{BA68318F-8D6B-4B5E-B8DC-573691E06818}" srcOrd="0" destOrd="0" parTransId="{2A1CF895-E5D6-4C32-95F6-96DD8BC7BF8A}" sibTransId="{CC24F504-E473-4013-8A64-52A53E9A6AE5}"/>
    <dgm:cxn modelId="{96BF48D9-AFA6-4F45-851D-675E773C1424}" type="presOf" srcId="{ED579FA7-3912-4507-AC34-35144C19A4FC}" destId="{CA4DD6FD-C100-4024-901F-60A3EAEAEC58}" srcOrd="0" destOrd="0" presId="urn:microsoft.com/office/officeart/2005/8/layout/hList9"/>
    <dgm:cxn modelId="{3EF80E27-4BC1-4F18-A421-DEC79DF8FF54}" srcId="{ED579FA7-3912-4507-AC34-35144C19A4FC}" destId="{8839DECE-FCD2-4300-BD7C-E972405C107B}" srcOrd="0" destOrd="0" parTransId="{78D0185C-F66C-43CF-A2F7-ABB5839E0AFA}" sibTransId="{6B695B5D-09F4-476F-9DCB-1A878B504390}"/>
    <dgm:cxn modelId="{70AC78FA-BB86-437C-B2A3-E47B3C9E7C37}" type="presOf" srcId="{A1178905-EFF8-485F-8C5C-DD5E92D60D38}" destId="{38D3C4B6-91D4-4157-BB25-5C069C661CBF}" srcOrd="0" destOrd="0" presId="urn:microsoft.com/office/officeart/2005/8/layout/hList9"/>
    <dgm:cxn modelId="{0A98F806-B90D-4853-8F7D-2C1E8BDC7B32}" type="presOf" srcId="{8931CF72-41E2-4F1D-B42E-65636D460BC9}" destId="{1F0341FB-9C29-4E10-977E-B2F1A87BC341}" srcOrd="0" destOrd="0" presId="urn:microsoft.com/office/officeart/2005/8/layout/hList9"/>
    <dgm:cxn modelId="{C35B3AFC-373E-4718-B144-4ABFF907CDB3}" type="presOf" srcId="{BA68318F-8D6B-4B5E-B8DC-573691E06818}" destId="{D9030DD8-4E86-489C-94A1-31A0A342495A}" srcOrd="0" destOrd="0" presId="urn:microsoft.com/office/officeart/2005/8/layout/hList9"/>
    <dgm:cxn modelId="{71D6038B-2541-462B-BF40-15369CA66035}" srcId="{BA68318F-8D6B-4B5E-B8DC-573691E06818}" destId="{108FC28A-9F32-46D5-99EE-76C13075A760}" srcOrd="0" destOrd="0" parTransId="{6853F129-90C6-4287-9447-64BC405FEDAE}" sibTransId="{E075028F-FB87-4F05-954D-A88449698253}"/>
    <dgm:cxn modelId="{BA208C3D-B6B6-43EF-A795-D79EB4FA7530}" type="presOf" srcId="{108FC28A-9F32-46D5-99EE-76C13075A760}" destId="{B836D264-1033-457F-82B3-561FC5776266}" srcOrd="0" destOrd="0" presId="urn:microsoft.com/office/officeart/2005/8/layout/hList9"/>
    <dgm:cxn modelId="{C2C85996-801E-40F9-B67F-A9735D46541A}" type="presOf" srcId="{A1178905-EFF8-485F-8C5C-DD5E92D60D38}" destId="{0B94C545-0909-4A0A-BB3C-BBE51791F31F}" srcOrd="1" destOrd="0" presId="urn:microsoft.com/office/officeart/2005/8/layout/hList9"/>
    <dgm:cxn modelId="{22FACACD-1902-4D8C-B389-49AB72E344B5}" type="presOf" srcId="{8839DECE-FCD2-4300-BD7C-E972405C107B}" destId="{080BCF71-8B47-4B8E-ACD8-A5637C5C600B}" srcOrd="1" destOrd="0" presId="urn:microsoft.com/office/officeart/2005/8/layout/hList9"/>
    <dgm:cxn modelId="{C0F7E478-AE5F-4AF5-B9B8-D80B5E23CD4B}" type="presParOf" srcId="{1F0341FB-9C29-4E10-977E-B2F1A87BC341}" destId="{5CA25255-FB91-4C57-82D7-7F77F496BEE4}" srcOrd="0" destOrd="0" presId="urn:microsoft.com/office/officeart/2005/8/layout/hList9"/>
    <dgm:cxn modelId="{B485C0A2-0537-4DDB-9930-CC834E15242F}" type="presParOf" srcId="{1F0341FB-9C29-4E10-977E-B2F1A87BC341}" destId="{2F6EC9BD-1163-40C1-8CDD-42E21EC4694F}" srcOrd="1" destOrd="0" presId="urn:microsoft.com/office/officeart/2005/8/layout/hList9"/>
    <dgm:cxn modelId="{7BA744D0-AC2F-467F-88B7-D6703DF2BCC4}" type="presParOf" srcId="{2F6EC9BD-1163-40C1-8CDD-42E21EC4694F}" destId="{411497B1-2BB4-4208-8B6B-9CFAE48CADCC}" srcOrd="0" destOrd="0" presId="urn:microsoft.com/office/officeart/2005/8/layout/hList9"/>
    <dgm:cxn modelId="{7554F22B-F332-41E5-AFC8-E04CBAAE558D}" type="presParOf" srcId="{2F6EC9BD-1163-40C1-8CDD-42E21EC4694F}" destId="{E587D26F-D174-4485-9CFD-42291B5E6A64}" srcOrd="1" destOrd="0" presId="urn:microsoft.com/office/officeart/2005/8/layout/hList9"/>
    <dgm:cxn modelId="{51E28C9D-CEF9-45C2-A176-531B94EA2D1F}" type="presParOf" srcId="{E587D26F-D174-4485-9CFD-42291B5E6A64}" destId="{B836D264-1033-457F-82B3-561FC5776266}" srcOrd="0" destOrd="0" presId="urn:microsoft.com/office/officeart/2005/8/layout/hList9"/>
    <dgm:cxn modelId="{A359E40D-6C62-4804-B2A7-ADC20779931A}" type="presParOf" srcId="{E587D26F-D174-4485-9CFD-42291B5E6A64}" destId="{FF61D690-A941-4BDD-94D1-0F89129B83EC}" srcOrd="1" destOrd="0" presId="urn:microsoft.com/office/officeart/2005/8/layout/hList9"/>
    <dgm:cxn modelId="{E4154EBF-FDA0-45D8-AD7B-6762C0B1D530}" type="presParOf" srcId="{2F6EC9BD-1163-40C1-8CDD-42E21EC4694F}" destId="{6627DF4F-0D0A-40B6-96E0-5C93CCBDE72B}" srcOrd="2" destOrd="0" presId="urn:microsoft.com/office/officeart/2005/8/layout/hList9"/>
    <dgm:cxn modelId="{55CE7969-4F8B-4415-80A0-C2B4327CDB88}" type="presParOf" srcId="{6627DF4F-0D0A-40B6-96E0-5C93CCBDE72B}" destId="{38D3C4B6-91D4-4157-BB25-5C069C661CBF}" srcOrd="0" destOrd="0" presId="urn:microsoft.com/office/officeart/2005/8/layout/hList9"/>
    <dgm:cxn modelId="{C9867288-AE7D-47AC-9DFF-5C52B21DCE18}" type="presParOf" srcId="{6627DF4F-0D0A-40B6-96E0-5C93CCBDE72B}" destId="{0B94C545-0909-4A0A-BB3C-BBE51791F31F}" srcOrd="1" destOrd="0" presId="urn:microsoft.com/office/officeart/2005/8/layout/hList9"/>
    <dgm:cxn modelId="{4C1E6B40-C2A0-47C3-A86A-481965306295}" type="presParOf" srcId="{1F0341FB-9C29-4E10-977E-B2F1A87BC341}" destId="{3C37A228-6897-4207-AF6B-1029F38F60A6}" srcOrd="2" destOrd="0" presId="urn:microsoft.com/office/officeart/2005/8/layout/hList9"/>
    <dgm:cxn modelId="{5469940A-713B-467C-AAE9-22FB4CE47B27}" type="presParOf" srcId="{1F0341FB-9C29-4E10-977E-B2F1A87BC341}" destId="{D9030DD8-4E86-489C-94A1-31A0A342495A}" srcOrd="3" destOrd="0" presId="urn:microsoft.com/office/officeart/2005/8/layout/hList9"/>
    <dgm:cxn modelId="{11A64697-6EF4-4735-8128-877CE3A15147}" type="presParOf" srcId="{1F0341FB-9C29-4E10-977E-B2F1A87BC341}" destId="{54547E83-97F8-4A31-929E-C57F663D6C1D}" srcOrd="4" destOrd="0" presId="urn:microsoft.com/office/officeart/2005/8/layout/hList9"/>
    <dgm:cxn modelId="{FEBEAA9F-D144-4C61-A2FE-DF8117822BEE}" type="presParOf" srcId="{1F0341FB-9C29-4E10-977E-B2F1A87BC341}" destId="{3B21EA5B-E69A-4272-8BE1-34A385630F29}" srcOrd="5" destOrd="0" presId="urn:microsoft.com/office/officeart/2005/8/layout/hList9"/>
    <dgm:cxn modelId="{CA55005B-48F8-4B13-B49E-5D0CF95C4635}" type="presParOf" srcId="{1F0341FB-9C29-4E10-977E-B2F1A87BC341}" destId="{141B2209-FA7C-4C91-A7CE-C011949987B5}" srcOrd="6" destOrd="0" presId="urn:microsoft.com/office/officeart/2005/8/layout/hList9"/>
    <dgm:cxn modelId="{8FA693D8-DE52-4D2E-BE91-A993EF9423EA}" type="presParOf" srcId="{141B2209-FA7C-4C91-A7CE-C011949987B5}" destId="{07384E75-430E-491B-8A54-1FF66CC71025}" srcOrd="0" destOrd="0" presId="urn:microsoft.com/office/officeart/2005/8/layout/hList9"/>
    <dgm:cxn modelId="{00A8DE03-90D5-4CD9-AD26-A63D6FFE3D6F}" type="presParOf" srcId="{141B2209-FA7C-4C91-A7CE-C011949987B5}" destId="{5E759D59-1465-47A9-8435-17D0ED2EBB03}" srcOrd="1" destOrd="0" presId="urn:microsoft.com/office/officeart/2005/8/layout/hList9"/>
    <dgm:cxn modelId="{15A0B20D-12F1-460C-B167-AECD774E1F89}" type="presParOf" srcId="{5E759D59-1465-47A9-8435-17D0ED2EBB03}" destId="{8C4E6F5A-77C6-43AD-BF79-F4B28EC5C341}" srcOrd="0" destOrd="0" presId="urn:microsoft.com/office/officeart/2005/8/layout/hList9"/>
    <dgm:cxn modelId="{F9D5DA79-2304-48B4-B305-30073809C454}" type="presParOf" srcId="{5E759D59-1465-47A9-8435-17D0ED2EBB03}" destId="{080BCF71-8B47-4B8E-ACD8-A5637C5C600B}" srcOrd="1" destOrd="0" presId="urn:microsoft.com/office/officeart/2005/8/layout/hList9"/>
    <dgm:cxn modelId="{7B207C5D-879D-4307-A558-110474557008}" type="presParOf" srcId="{141B2209-FA7C-4C91-A7CE-C011949987B5}" destId="{537D8EF1-FE73-457A-B723-12D5ABECF6C7}" srcOrd="2" destOrd="0" presId="urn:microsoft.com/office/officeart/2005/8/layout/hList9"/>
    <dgm:cxn modelId="{5F1C6A30-0FDC-4AB2-A303-8188DB90ACA1}" type="presParOf" srcId="{537D8EF1-FE73-457A-B723-12D5ABECF6C7}" destId="{B0608154-AE33-42F9-BB82-3B50F82F06DA}" srcOrd="0" destOrd="0" presId="urn:microsoft.com/office/officeart/2005/8/layout/hList9"/>
    <dgm:cxn modelId="{93F205EC-780C-4E1E-983E-537B8907B2A9}" type="presParOf" srcId="{537D8EF1-FE73-457A-B723-12D5ABECF6C7}" destId="{A9933625-EB0E-49E6-8AA8-866B95CFA816}" srcOrd="1" destOrd="0" presId="urn:microsoft.com/office/officeart/2005/8/layout/hList9"/>
    <dgm:cxn modelId="{AADCECD9-2C35-4E8E-BD87-6377C2DC277C}" type="presParOf" srcId="{1F0341FB-9C29-4E10-977E-B2F1A87BC341}" destId="{1F9892B1-65D9-4FDF-A01E-09C0C13E4CF3}" srcOrd="7" destOrd="0" presId="urn:microsoft.com/office/officeart/2005/8/layout/hList9"/>
    <dgm:cxn modelId="{8F6E66D7-A648-4676-A960-87B8E78CD953}" type="presParOf" srcId="{1F0341FB-9C29-4E10-977E-B2F1A87BC341}" destId="{CA4DD6FD-C100-4024-901F-60A3EAEAEC58}"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6D264-1033-457F-82B3-561FC5776266}">
      <dsp:nvSpPr>
        <dsp:cNvPr id="0" name=""/>
        <dsp:cNvSpPr/>
      </dsp:nvSpPr>
      <dsp:spPr>
        <a:xfrm>
          <a:off x="1779865" y="812717"/>
          <a:ext cx="3046251" cy="203184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63144" rIns="263144" bIns="263144" numCol="1" spcCol="1270" anchor="ctr" anchorCtr="0">
          <a:noAutofit/>
        </a:bodyPr>
        <a:lstStyle/>
        <a:p>
          <a:pPr lvl="0" algn="l" defTabSz="1644650">
            <a:lnSpc>
              <a:spcPct val="90000"/>
            </a:lnSpc>
            <a:spcBef>
              <a:spcPct val="0"/>
            </a:spcBef>
            <a:spcAft>
              <a:spcPct val="35000"/>
            </a:spcAft>
          </a:pPr>
          <a:r>
            <a:rPr lang="en-US" sz="3700" b="1" kern="1200" dirty="0">
              <a:solidFill>
                <a:srgbClr val="000000"/>
              </a:solidFill>
              <a:latin typeface="Trebuchet MS" pitchFamily="34" charset="0"/>
              <a:cs typeface="Times New Roman" pitchFamily="18" charset="0"/>
              <a:sym typeface="Symbol" pitchFamily="18" charset="2"/>
            </a:rPr>
            <a:t> Peripheral resistance</a:t>
          </a:r>
          <a:endParaRPr lang="en-GB" sz="3700" kern="1200" dirty="0"/>
        </a:p>
      </dsp:txBody>
      <dsp:txXfrm>
        <a:off x="2267265" y="812717"/>
        <a:ext cx="2558851" cy="2031849"/>
      </dsp:txXfrm>
    </dsp:sp>
    <dsp:sp modelId="{38D3C4B6-91D4-4157-BB25-5C069C661CBF}">
      <dsp:nvSpPr>
        <dsp:cNvPr id="0" name=""/>
        <dsp:cNvSpPr/>
      </dsp:nvSpPr>
      <dsp:spPr>
        <a:xfrm>
          <a:off x="1779865" y="2844566"/>
          <a:ext cx="3046251" cy="203184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63144" rIns="263144" bIns="263144" numCol="1" spcCol="1270" anchor="ctr" anchorCtr="0">
          <a:noAutofit/>
        </a:bodyPr>
        <a:lstStyle/>
        <a:p>
          <a:pPr lvl="0" algn="l" defTabSz="1644650">
            <a:lnSpc>
              <a:spcPct val="90000"/>
            </a:lnSpc>
            <a:spcBef>
              <a:spcPct val="0"/>
            </a:spcBef>
            <a:spcAft>
              <a:spcPct val="35000"/>
            </a:spcAft>
          </a:pPr>
          <a:r>
            <a:rPr lang="en-US" sz="3700" b="1" kern="1200" dirty="0">
              <a:solidFill>
                <a:srgbClr val="000000"/>
              </a:solidFill>
              <a:latin typeface="Trebuchet MS" pitchFamily="34" charset="0"/>
              <a:cs typeface="Times New Roman" pitchFamily="18" charset="0"/>
              <a:sym typeface="Symbol" pitchFamily="18" charset="2"/>
            </a:rPr>
            <a:t> Blood pressure</a:t>
          </a:r>
          <a:endParaRPr lang="en-GB" sz="3700" kern="1200" dirty="0"/>
        </a:p>
      </dsp:txBody>
      <dsp:txXfrm>
        <a:off x="2267265" y="2844566"/>
        <a:ext cx="2558851" cy="2031849"/>
      </dsp:txXfrm>
    </dsp:sp>
    <dsp:sp modelId="{D9030DD8-4E86-489C-94A1-31A0A342495A}">
      <dsp:nvSpPr>
        <dsp:cNvPr id="0" name=""/>
        <dsp:cNvSpPr/>
      </dsp:nvSpPr>
      <dsp:spPr>
        <a:xfrm>
          <a:off x="155197" y="383"/>
          <a:ext cx="2030834" cy="20308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dirty="0">
              <a:solidFill>
                <a:srgbClr val="000000"/>
              </a:solidFill>
              <a:latin typeface="Trebuchet MS" pitchFamily="34" charset="0"/>
              <a:cs typeface="Times New Roman" pitchFamily="18" charset="0"/>
              <a:sym typeface="Symbol" pitchFamily="18" charset="2"/>
            </a:rPr>
            <a:t> Arteriolar diameter (VC)</a:t>
          </a:r>
          <a:endParaRPr lang="en-GB" sz="2400" kern="1200" dirty="0"/>
        </a:p>
      </dsp:txBody>
      <dsp:txXfrm>
        <a:off x="452606" y="297792"/>
        <a:ext cx="1436016" cy="1436016"/>
      </dsp:txXfrm>
    </dsp:sp>
    <dsp:sp modelId="{8C4E6F5A-77C6-43AD-BF79-F4B28EC5C341}">
      <dsp:nvSpPr>
        <dsp:cNvPr id="0" name=""/>
        <dsp:cNvSpPr/>
      </dsp:nvSpPr>
      <dsp:spPr>
        <a:xfrm>
          <a:off x="6856950" y="812717"/>
          <a:ext cx="3046251" cy="203184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63144" rIns="263144" bIns="263144" numCol="1" spcCol="1270" anchor="ctr" anchorCtr="0">
          <a:noAutofit/>
        </a:bodyPr>
        <a:lstStyle/>
        <a:p>
          <a:pPr lvl="0" algn="l" defTabSz="1644650">
            <a:lnSpc>
              <a:spcPct val="90000"/>
            </a:lnSpc>
            <a:spcBef>
              <a:spcPct val="0"/>
            </a:spcBef>
            <a:spcAft>
              <a:spcPct val="35000"/>
            </a:spcAft>
          </a:pPr>
          <a:r>
            <a:rPr lang="en-US" sz="3700" b="1" kern="1200" dirty="0">
              <a:solidFill>
                <a:srgbClr val="000000"/>
              </a:solidFill>
              <a:latin typeface="Trebuchet MS" pitchFamily="34" charset="0"/>
              <a:cs typeface="Times New Roman" pitchFamily="18" charset="0"/>
              <a:sym typeface="Symbol" pitchFamily="18" charset="2"/>
            </a:rPr>
            <a:t> Peripheral resistance</a:t>
          </a:r>
          <a:endParaRPr lang="en-GB" sz="3700" kern="1200" dirty="0"/>
        </a:p>
      </dsp:txBody>
      <dsp:txXfrm>
        <a:off x="7344350" y="812717"/>
        <a:ext cx="2558851" cy="2031849"/>
      </dsp:txXfrm>
    </dsp:sp>
    <dsp:sp modelId="{B0608154-AE33-42F9-BB82-3B50F82F06DA}">
      <dsp:nvSpPr>
        <dsp:cNvPr id="0" name=""/>
        <dsp:cNvSpPr/>
      </dsp:nvSpPr>
      <dsp:spPr>
        <a:xfrm>
          <a:off x="6856950" y="2844566"/>
          <a:ext cx="3046251" cy="203184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63144" rIns="263144" bIns="263144" numCol="1" spcCol="1270" anchor="ctr" anchorCtr="0">
          <a:noAutofit/>
        </a:bodyPr>
        <a:lstStyle/>
        <a:p>
          <a:pPr lvl="0" algn="l" defTabSz="1644650">
            <a:lnSpc>
              <a:spcPct val="90000"/>
            </a:lnSpc>
            <a:spcBef>
              <a:spcPct val="0"/>
            </a:spcBef>
            <a:spcAft>
              <a:spcPct val="35000"/>
            </a:spcAft>
          </a:pPr>
          <a:r>
            <a:rPr lang="en-US" sz="3700" b="1" kern="1200" dirty="0">
              <a:solidFill>
                <a:srgbClr val="000000"/>
              </a:solidFill>
              <a:latin typeface="Trebuchet MS" pitchFamily="34" charset="0"/>
              <a:cs typeface="Times New Roman" pitchFamily="18" charset="0"/>
              <a:sym typeface="Symbol" pitchFamily="18" charset="2"/>
            </a:rPr>
            <a:t> Blood pressure</a:t>
          </a:r>
          <a:endParaRPr lang="en-GB" sz="3700" kern="1200" dirty="0"/>
        </a:p>
      </dsp:txBody>
      <dsp:txXfrm>
        <a:off x="7344350" y="2844566"/>
        <a:ext cx="2558851" cy="2031849"/>
      </dsp:txXfrm>
    </dsp:sp>
    <dsp:sp modelId="{CA4DD6FD-C100-4024-901F-60A3EAEAEC58}">
      <dsp:nvSpPr>
        <dsp:cNvPr id="0" name=""/>
        <dsp:cNvSpPr/>
      </dsp:nvSpPr>
      <dsp:spPr>
        <a:xfrm>
          <a:off x="5232283" y="383"/>
          <a:ext cx="2030834" cy="20308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kern="1200" dirty="0">
              <a:solidFill>
                <a:srgbClr val="000000"/>
              </a:solidFill>
              <a:latin typeface="Trebuchet MS" pitchFamily="34" charset="0"/>
              <a:cs typeface="Times New Roman" pitchFamily="18" charset="0"/>
              <a:sym typeface="Symbol" pitchFamily="18" charset="2"/>
            </a:rPr>
            <a:t>  Arteriolar diameter (VD)</a:t>
          </a:r>
          <a:endParaRPr lang="en-GB" sz="2400" kern="1200" dirty="0"/>
        </a:p>
      </dsp:txBody>
      <dsp:txXfrm>
        <a:off x="5529692" y="297792"/>
        <a:ext cx="1436016" cy="1436016"/>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A8495D-3937-49A6-A88B-18B19146B8C4}" type="datetimeFigureOut">
              <a:rPr lang="en-US" smtClean="0"/>
              <a:t>11/1/2022</a:t>
            </a:fld>
            <a:endParaRPr lang="en-US"/>
          </a:p>
        </p:txBody>
      </p:sp>
      <p:sp>
        <p:nvSpPr>
          <p:cNvPr id="4" name="Slide Image Placeholder 3"/>
          <p:cNvSpPr>
            <a:spLocks noGrp="1" noRot="1" noChangeAspect="1"/>
          </p:cNvSpPr>
          <p:nvPr>
            <p:ph type="sldImg" idx="2"/>
          </p:nvPr>
        </p:nvSpPr>
        <p:spPr>
          <a:xfrm>
            <a:off x="285750" y="685800"/>
            <a:ext cx="6286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69366A-DF4B-48A2-AC3B-6E9CAA6E0D29}" type="slidenum">
              <a:rPr lang="en-US" smtClean="0"/>
              <a:t>‹#›</a:t>
            </a:fld>
            <a:endParaRPr lang="en-US"/>
          </a:p>
        </p:txBody>
      </p:sp>
    </p:spTree>
    <p:extLst>
      <p:ext uri="{BB962C8B-B14F-4D97-AF65-F5344CB8AC3E}">
        <p14:creationId xmlns:p14="http://schemas.microsoft.com/office/powerpoint/2010/main" val="4234052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69366A-DF4B-48A2-AC3B-6E9CAA6E0D29}" type="slidenum">
              <a:rPr lang="en-US" smtClean="0"/>
              <a:t>1</a:t>
            </a:fld>
            <a:endParaRPr lang="en-US"/>
          </a:p>
        </p:txBody>
      </p:sp>
    </p:spTree>
    <p:extLst>
      <p:ext uri="{BB962C8B-B14F-4D97-AF65-F5344CB8AC3E}">
        <p14:creationId xmlns:p14="http://schemas.microsoft.com/office/powerpoint/2010/main" val="2254922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011680" y="4663440"/>
            <a:ext cx="11315700" cy="118872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2011680" y="6149340"/>
            <a:ext cx="11315700" cy="64008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561320" y="7626096"/>
            <a:ext cx="3771900" cy="438912"/>
          </a:xfrm>
        </p:spPr>
        <p:txBody>
          <a:bodyPr/>
          <a:lstStyle>
            <a:lvl1pPr>
              <a:defRPr sz="1400"/>
            </a:lvl1pPr>
          </a:lstStyle>
          <a:p>
            <a:fld id="{E2E9AC08-A7DB-40A0-95C9-17C30E40C566}" type="datetimeFigureOut">
              <a:rPr lang="en-GB" smtClean="0"/>
              <a:t>01/11/2022</a:t>
            </a:fld>
            <a:endParaRPr lang="en-GB"/>
          </a:p>
        </p:txBody>
      </p:sp>
      <p:sp>
        <p:nvSpPr>
          <p:cNvPr id="17" name="Footer Placeholder 16"/>
          <p:cNvSpPr>
            <a:spLocks noGrp="1"/>
          </p:cNvSpPr>
          <p:nvPr>
            <p:ph type="ftr" sz="quarter" idx="11"/>
          </p:nvPr>
        </p:nvSpPr>
        <p:spPr>
          <a:xfrm>
            <a:off x="4782769" y="7626096"/>
            <a:ext cx="5733288" cy="438912"/>
          </a:xfrm>
        </p:spPr>
        <p:txBody>
          <a:bodyPr/>
          <a:lstStyle/>
          <a:p>
            <a:endParaRPr lang="en-GB"/>
          </a:p>
        </p:txBody>
      </p:sp>
      <p:sp>
        <p:nvSpPr>
          <p:cNvPr id="29" name="Slide Number Placeholder 28"/>
          <p:cNvSpPr>
            <a:spLocks noGrp="1"/>
          </p:cNvSpPr>
          <p:nvPr>
            <p:ph type="sldNum" sz="quarter" idx="12"/>
          </p:nvPr>
        </p:nvSpPr>
        <p:spPr>
          <a:xfrm>
            <a:off x="2006651" y="7626096"/>
            <a:ext cx="2011680" cy="438912"/>
          </a:xfrm>
        </p:spPr>
        <p:txBody>
          <a:bodyPr/>
          <a:lstStyle/>
          <a:p>
            <a:fld id="{FC7E517A-BB21-4D44-97BF-C8D4AD93D910}" type="slidenum">
              <a:rPr lang="en-GB" smtClean="0"/>
              <a:t>‹#›</a:t>
            </a:fld>
            <a:endParaRPr lang="en-GB"/>
          </a:p>
        </p:txBody>
      </p:sp>
      <p:sp>
        <p:nvSpPr>
          <p:cNvPr id="21" name="Rectangle 20"/>
          <p:cNvSpPr/>
          <p:nvPr/>
        </p:nvSpPr>
        <p:spPr>
          <a:xfrm>
            <a:off x="1493044" y="4377690"/>
            <a:ext cx="12070080" cy="1536192"/>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1508760" y="6057900"/>
            <a:ext cx="12070080" cy="82296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1493044" y="4377690"/>
            <a:ext cx="377190" cy="1536192"/>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1508760" y="6057900"/>
            <a:ext cx="377190" cy="82296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E9AC08-A7DB-40A0-95C9-17C30E40C566}"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7E517A-BB21-4D44-97BF-C8D4AD93D910}"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38510" y="329567"/>
            <a:ext cx="3394710" cy="702183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754380" y="329567"/>
            <a:ext cx="9932670" cy="702183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E9AC08-A7DB-40A0-95C9-17C30E40C566}"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7E517A-BB21-4D44-97BF-C8D4AD93D910}" type="slidenum">
              <a:rPr lang="en-GB" smtClean="0"/>
              <a:t>‹#›</a:t>
            </a:fld>
            <a:endParaRPr lang="en-GB"/>
          </a:p>
        </p:txBody>
      </p:sp>
      <p:sp>
        <p:nvSpPr>
          <p:cNvPr id="7" name="Straight Connector 6"/>
          <p:cNvSpPr>
            <a:spLocks noChangeShapeType="1"/>
          </p:cNvSpPr>
          <p:nvPr/>
        </p:nvSpPr>
        <p:spPr bwMode="auto">
          <a:xfrm>
            <a:off x="754380" y="7623810"/>
            <a:ext cx="135788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734461" y="7733902"/>
            <a:ext cx="229019" cy="19851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7305587" y="3842342"/>
            <a:ext cx="7022592"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E2E9AC08-A7DB-40A0-95C9-17C30E40C566}" type="datetimeFigureOut">
              <a:rPr lang="en-GB" smtClean="0"/>
              <a:t>01/11/2022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7E517A-BB21-4D44-97BF-C8D4AD93D910}" type="slidenum">
              <a:rPr lang="en-GB" smtClean="0"/>
              <a:t>‹#›</a:t>
            </a:fld>
            <a:endParaRPr lang="en-GB"/>
          </a:p>
        </p:txBody>
      </p:sp>
      <p:sp>
        <p:nvSpPr>
          <p:cNvPr id="8" name="Content Placeholder 7"/>
          <p:cNvSpPr>
            <a:spLocks noGrp="1"/>
          </p:cNvSpPr>
          <p:nvPr>
            <p:ph sz="quarter" idx="1"/>
          </p:nvPr>
        </p:nvSpPr>
        <p:spPr>
          <a:xfrm>
            <a:off x="754380" y="1463040"/>
            <a:ext cx="13578840" cy="592531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011680" y="3566160"/>
            <a:ext cx="11315700" cy="128016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2137410" y="5120640"/>
            <a:ext cx="11189970" cy="13716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10561320" y="7626096"/>
            <a:ext cx="3771900" cy="438912"/>
          </a:xfrm>
        </p:spPr>
        <p:txBody>
          <a:bodyPr/>
          <a:lstStyle/>
          <a:p>
            <a:fld id="{E2E9AC08-A7DB-40A0-95C9-17C30E40C566}" type="datetimeFigureOut">
              <a:rPr lang="en-GB" smtClean="0"/>
              <a:t>01/11/2022</a:t>
            </a:fld>
            <a:endParaRPr lang="en-GB"/>
          </a:p>
        </p:txBody>
      </p:sp>
      <p:sp>
        <p:nvSpPr>
          <p:cNvPr id="5" name="Footer Placeholder 4"/>
          <p:cNvSpPr>
            <a:spLocks noGrp="1"/>
          </p:cNvSpPr>
          <p:nvPr>
            <p:ph type="ftr" sz="quarter" idx="11"/>
          </p:nvPr>
        </p:nvSpPr>
        <p:spPr>
          <a:xfrm>
            <a:off x="4782769" y="7626096"/>
            <a:ext cx="5733288" cy="438912"/>
          </a:xfrm>
        </p:spPr>
        <p:txBody>
          <a:bodyPr/>
          <a:lstStyle/>
          <a:p>
            <a:endParaRPr lang="en-GB"/>
          </a:p>
        </p:txBody>
      </p:sp>
      <p:sp>
        <p:nvSpPr>
          <p:cNvPr id="6" name="Slide Number Placeholder 5"/>
          <p:cNvSpPr>
            <a:spLocks noGrp="1"/>
          </p:cNvSpPr>
          <p:nvPr>
            <p:ph type="sldNum" sz="quarter" idx="12"/>
          </p:nvPr>
        </p:nvSpPr>
        <p:spPr>
          <a:xfrm>
            <a:off x="1765249" y="7626096"/>
            <a:ext cx="2509571" cy="438912"/>
          </a:xfrm>
        </p:spPr>
        <p:txBody>
          <a:bodyPr/>
          <a:lstStyle/>
          <a:p>
            <a:fld id="{FC7E517A-BB21-4D44-97BF-C8D4AD93D910}" type="slidenum">
              <a:rPr lang="en-GB" smtClean="0"/>
              <a:t>‹#›</a:t>
            </a:fld>
            <a:endParaRPr lang="en-GB"/>
          </a:p>
        </p:txBody>
      </p:sp>
      <p:sp>
        <p:nvSpPr>
          <p:cNvPr id="7" name="Rectangle 6"/>
          <p:cNvSpPr/>
          <p:nvPr/>
        </p:nvSpPr>
        <p:spPr>
          <a:xfrm>
            <a:off x="1508760" y="3383280"/>
            <a:ext cx="12070080" cy="1536192"/>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1508760" y="3383280"/>
            <a:ext cx="377190" cy="1536192"/>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54380" y="274320"/>
            <a:ext cx="13578840" cy="109728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E2E9AC08-A7DB-40A0-95C9-17C30E40C566}" type="datetimeFigureOut">
              <a:rPr lang="en-GB" smtClean="0"/>
              <a:t>01/11/2022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7E517A-BB21-4D44-97BF-C8D4AD93D910}" type="slidenum">
              <a:rPr lang="en-GB" smtClean="0"/>
              <a:t>‹#›</a:t>
            </a:fld>
            <a:endParaRPr lang="en-GB"/>
          </a:p>
        </p:txBody>
      </p:sp>
      <p:sp>
        <p:nvSpPr>
          <p:cNvPr id="9" name="Content Placeholder 8"/>
          <p:cNvSpPr>
            <a:spLocks noGrp="1"/>
          </p:cNvSpPr>
          <p:nvPr>
            <p:ph sz="quarter" idx="1"/>
          </p:nvPr>
        </p:nvSpPr>
        <p:spPr>
          <a:xfrm>
            <a:off x="754381" y="1463040"/>
            <a:ext cx="6668720" cy="592531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7643126" y="1459382"/>
            <a:ext cx="6668720" cy="592531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4380" y="274320"/>
            <a:ext cx="13578840" cy="109728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754381" y="1543050"/>
            <a:ext cx="6666311" cy="82296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7669532" y="1554480"/>
            <a:ext cx="6668929" cy="82296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E2E9AC08-A7DB-40A0-95C9-17C30E40C566}" type="datetimeFigureOut">
              <a:rPr lang="en-GB" smtClean="0"/>
              <a:t>01/11/2022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7E517A-BB21-4D44-97BF-C8D4AD93D910}" type="slidenum">
              <a:rPr lang="en-GB" smtClean="0"/>
              <a:t>‹#›</a:t>
            </a:fld>
            <a:endParaRPr lang="en-GB"/>
          </a:p>
        </p:txBody>
      </p:sp>
      <p:sp>
        <p:nvSpPr>
          <p:cNvPr id="11" name="Content Placeholder 10"/>
          <p:cNvSpPr>
            <a:spLocks noGrp="1"/>
          </p:cNvSpPr>
          <p:nvPr>
            <p:ph sz="quarter" idx="2"/>
          </p:nvPr>
        </p:nvSpPr>
        <p:spPr>
          <a:xfrm>
            <a:off x="754380" y="2560320"/>
            <a:ext cx="6663690" cy="484632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7669530" y="2560320"/>
            <a:ext cx="6663690" cy="484632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54380" y="274320"/>
            <a:ext cx="13578840" cy="109728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2E9AC08-A7DB-40A0-95C9-17C30E40C566}" type="datetimeFigureOut">
              <a:rPr lang="en-GB" smtClean="0"/>
              <a:t>01/11/2022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7E517A-BB21-4D44-97BF-C8D4AD93D910}" type="slidenum">
              <a:rPr lang="en-GB" smtClean="0"/>
              <a:t>‹#›</a:t>
            </a:fld>
            <a:endParaRPr lang="en-GB"/>
          </a:p>
        </p:txBody>
      </p:sp>
      <p:sp>
        <p:nvSpPr>
          <p:cNvPr id="6" name="Isosceles Triangle 5"/>
          <p:cNvSpPr>
            <a:spLocks noChangeAspect="1"/>
          </p:cNvSpPr>
          <p:nvPr/>
        </p:nvSpPr>
        <p:spPr>
          <a:xfrm rot="5400000">
            <a:off x="734461" y="7733902"/>
            <a:ext cx="229019" cy="19851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9AC08-A7DB-40A0-95C9-17C30E40C566}" type="datetimeFigureOut">
              <a:rPr lang="en-GB" smtClean="0"/>
              <a:t>01/11/2022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7E517A-BB21-4D44-97BF-C8D4AD93D910}" type="slidenum">
              <a:rPr lang="en-GB" smtClean="0"/>
              <a:t>‹#›</a:t>
            </a:fld>
            <a:endParaRPr lang="en-GB"/>
          </a:p>
        </p:txBody>
      </p:sp>
      <p:sp>
        <p:nvSpPr>
          <p:cNvPr id="5" name="Straight Connector 4"/>
          <p:cNvSpPr>
            <a:spLocks noChangeShapeType="1"/>
          </p:cNvSpPr>
          <p:nvPr/>
        </p:nvSpPr>
        <p:spPr bwMode="auto">
          <a:xfrm>
            <a:off x="754380" y="7623810"/>
            <a:ext cx="135788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734461" y="7733902"/>
            <a:ext cx="229019" cy="19851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35590" y="365760"/>
            <a:ext cx="4149090" cy="100584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10435590" y="1463042"/>
            <a:ext cx="4149090" cy="5812156"/>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2E9AC08-A7DB-40A0-95C9-17C30E40C566}" type="datetimeFigureOut">
              <a:rPr lang="en-GB" smtClean="0"/>
              <a:t>01/11/2022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7E517A-BB21-4D44-97BF-C8D4AD93D910}" type="slidenum">
              <a:rPr lang="en-GB" smtClean="0"/>
              <a:t>‹#›</a:t>
            </a:fld>
            <a:endParaRPr lang="en-GB"/>
          </a:p>
        </p:txBody>
      </p:sp>
      <p:sp>
        <p:nvSpPr>
          <p:cNvPr id="8" name="Straight Connector 7"/>
          <p:cNvSpPr>
            <a:spLocks noChangeShapeType="1"/>
          </p:cNvSpPr>
          <p:nvPr/>
        </p:nvSpPr>
        <p:spPr bwMode="auto">
          <a:xfrm>
            <a:off x="754380" y="7623810"/>
            <a:ext cx="135788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6572949" y="3989070"/>
            <a:ext cx="7242048"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734461" y="7733902"/>
            <a:ext cx="229019" cy="19851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502920" y="365760"/>
            <a:ext cx="9429750" cy="6858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54380" y="601027"/>
            <a:ext cx="13578840" cy="809626"/>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754380" y="2286000"/>
            <a:ext cx="13578840" cy="512429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754380" y="1463040"/>
            <a:ext cx="13578840" cy="64008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2E9AC08-A7DB-40A0-95C9-17C30E40C566}" type="datetimeFigureOut">
              <a:rPr lang="en-GB" smtClean="0"/>
              <a:t>01/11/2022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7E517A-BB21-4D44-97BF-C8D4AD93D910}" type="slidenum">
              <a:rPr lang="en-GB" smtClean="0"/>
              <a:t>‹#›</a:t>
            </a:fld>
            <a:endParaRPr lang="en-GB"/>
          </a:p>
        </p:txBody>
      </p:sp>
      <p:sp>
        <p:nvSpPr>
          <p:cNvPr id="8" name="Straight Connector 7"/>
          <p:cNvSpPr>
            <a:spLocks noChangeShapeType="1"/>
          </p:cNvSpPr>
          <p:nvPr/>
        </p:nvSpPr>
        <p:spPr bwMode="auto">
          <a:xfrm>
            <a:off x="754380" y="7623810"/>
            <a:ext cx="135788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734461" y="7733902"/>
            <a:ext cx="229019" cy="19851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754380" y="601027"/>
            <a:ext cx="301752" cy="8229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754380" y="182880"/>
            <a:ext cx="13578840" cy="118872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754380" y="1463040"/>
            <a:ext cx="13578840" cy="5892394"/>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10561321" y="7627620"/>
            <a:ext cx="3776930" cy="438912"/>
          </a:xfrm>
          <a:prstGeom prst="rect">
            <a:avLst/>
          </a:prstGeom>
        </p:spPr>
        <p:txBody>
          <a:bodyPr vert="horz"/>
          <a:lstStyle>
            <a:lvl1pPr algn="l" eaLnBrk="1" latinLnBrk="0" hangingPunct="1">
              <a:defRPr kumimoji="0" sz="1400">
                <a:solidFill>
                  <a:schemeClr val="tx2"/>
                </a:solidFill>
              </a:defRPr>
            </a:lvl1pPr>
          </a:lstStyle>
          <a:p>
            <a:fld id="{E2E9AC08-A7DB-40A0-95C9-17C30E40C566}" type="datetimeFigureOut">
              <a:rPr lang="en-GB" smtClean="0"/>
              <a:t>01/11/2022</a:t>
            </a:fld>
            <a:endParaRPr lang="en-GB"/>
          </a:p>
        </p:txBody>
      </p:sp>
      <p:sp>
        <p:nvSpPr>
          <p:cNvPr id="3" name="Footer Placeholder 2"/>
          <p:cNvSpPr>
            <a:spLocks noGrp="1"/>
          </p:cNvSpPr>
          <p:nvPr>
            <p:ph type="ftr" sz="quarter" idx="3"/>
          </p:nvPr>
        </p:nvSpPr>
        <p:spPr>
          <a:xfrm>
            <a:off x="4782770" y="7627620"/>
            <a:ext cx="5783580" cy="438912"/>
          </a:xfrm>
          <a:prstGeom prst="rect">
            <a:avLst/>
          </a:prstGeom>
        </p:spPr>
        <p:txBody>
          <a:bodyPr vert="horz"/>
          <a:lstStyle>
            <a:lvl1pPr algn="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1010870" y="7627620"/>
            <a:ext cx="3268980" cy="438912"/>
          </a:xfrm>
          <a:prstGeom prst="rect">
            <a:avLst/>
          </a:prstGeom>
        </p:spPr>
        <p:txBody>
          <a:bodyPr vert="horz"/>
          <a:lstStyle>
            <a:lvl1pPr algn="l" eaLnBrk="1" latinLnBrk="0" hangingPunct="1">
              <a:defRPr kumimoji="0" sz="1400">
                <a:solidFill>
                  <a:schemeClr val="tx2"/>
                </a:solidFill>
              </a:defRPr>
            </a:lvl1pPr>
          </a:lstStyle>
          <a:p>
            <a:fld id="{FC7E517A-BB21-4D44-97BF-C8D4AD93D910}" type="slidenum">
              <a:rPr lang="en-GB" smtClean="0"/>
              <a:t>‹#›</a:t>
            </a:fld>
            <a:endParaRPr lang="en-GB"/>
          </a:p>
        </p:txBody>
      </p:sp>
      <p:sp>
        <p:nvSpPr>
          <p:cNvPr id="28" name="Straight Connector 27"/>
          <p:cNvSpPr>
            <a:spLocks noChangeShapeType="1"/>
          </p:cNvSpPr>
          <p:nvPr/>
        </p:nvSpPr>
        <p:spPr bwMode="auto">
          <a:xfrm>
            <a:off x="754380" y="7623810"/>
            <a:ext cx="135788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754380" y="1371600"/>
            <a:ext cx="135788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734461" y="7733902"/>
            <a:ext cx="229019" cy="198518"/>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197" y="1004057"/>
            <a:ext cx="9861493" cy="3197155"/>
          </a:xfrm>
        </p:spPr>
        <p:txBody>
          <a:bodyPr>
            <a:noAutofit/>
          </a:bodyPr>
          <a:lstStyle/>
          <a:p>
            <a:pPr algn="ctr"/>
            <a:r>
              <a:rPr lang="en-US" sz="5400" b="1" dirty="0"/>
              <a:t>Arterial blood pressure measurement</a:t>
            </a:r>
            <a:endParaRPr lang="en-GB" sz="5400" b="1" dirty="0"/>
          </a:p>
        </p:txBody>
      </p:sp>
      <p:sp>
        <p:nvSpPr>
          <p:cNvPr id="3" name="Subtitle 2"/>
          <p:cNvSpPr>
            <a:spLocks noGrp="1"/>
          </p:cNvSpPr>
          <p:nvPr>
            <p:ph type="subTitle" idx="1"/>
          </p:nvPr>
        </p:nvSpPr>
        <p:spPr>
          <a:xfrm>
            <a:off x="1783160" y="4690864"/>
            <a:ext cx="12475386" cy="2089129"/>
          </a:xfrm>
        </p:spPr>
        <p:txBody>
          <a:bodyPr>
            <a:noAutofit/>
          </a:bodyPr>
          <a:lstStyle/>
          <a:p>
            <a:pPr algn="l">
              <a:lnSpc>
                <a:spcPct val="160000"/>
              </a:lnSpc>
            </a:pPr>
            <a:r>
              <a:rPr lang="en-US" sz="3600" b="1" dirty="0">
                <a:solidFill>
                  <a:schemeClr val="tx1"/>
                </a:solidFill>
              </a:rPr>
              <a:t>  Prepared by</a:t>
            </a:r>
            <a:r>
              <a:rPr lang="en-US" sz="3600" b="1" dirty="0">
                <a:solidFill>
                  <a:schemeClr val="accent1">
                    <a:lumMod val="50000"/>
                  </a:schemeClr>
                </a:solidFill>
              </a:rPr>
              <a:t>: </a:t>
            </a:r>
          </a:p>
          <a:p>
            <a:pPr algn="l"/>
            <a:endParaRPr lang="en-US" sz="2800" b="1" dirty="0">
              <a:solidFill>
                <a:schemeClr val="accent1">
                  <a:lumMod val="50000"/>
                </a:schemeClr>
              </a:solidFill>
            </a:endParaRPr>
          </a:p>
          <a:p>
            <a:pPr algn="l"/>
            <a:r>
              <a:rPr lang="en-US" sz="3600" b="1" dirty="0">
                <a:solidFill>
                  <a:schemeClr val="accent2">
                    <a:lumMod val="75000"/>
                  </a:schemeClr>
                </a:solidFill>
              </a:rPr>
              <a:t> Assist. Prof. Nourelhuda A. Mohammed</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53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236899" y="627956"/>
            <a:ext cx="4386525" cy="3312368"/>
          </a:xfrm>
          <a:prstGeom prst="rect">
            <a:avLst/>
          </a:prstGeom>
        </p:spPr>
      </p:pic>
    </p:spTree>
    <p:extLst>
      <p:ext uri="{BB962C8B-B14F-4D97-AF65-F5344CB8AC3E}">
        <p14:creationId xmlns:p14="http://schemas.microsoft.com/office/powerpoint/2010/main" val="3492630362"/>
      </p:ext>
    </p:extLst>
  </p:cSld>
  <p:clrMapOvr>
    <a:masterClrMapping/>
  </p:clrMapOvr>
  <mc:AlternateContent xmlns:mc="http://schemas.openxmlformats.org/markup-compatibility/2006" xmlns:p14="http://schemas.microsoft.com/office/powerpoint/2010/main">
    <mc:Choice Requires="p14">
      <p:transition spd="slow" p14:dur="2000" advTm="9528"/>
    </mc:Choice>
    <mc:Fallback xmlns="">
      <p:transition spd="slow" advTm="952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15008" y="226369"/>
            <a:ext cx="13781346" cy="828573"/>
          </a:xfrm>
        </p:spPr>
        <p:txBody>
          <a:bodyPr>
            <a:noAutofit/>
          </a:bodyPr>
          <a:lstStyle/>
          <a:p>
            <a:r>
              <a:rPr lang="en-US" sz="5400" dirty="0"/>
              <a:t>How to measure?</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1703161851"/>
              </p:ext>
            </p:extLst>
          </p:nvPr>
        </p:nvGraphicFramePr>
        <p:xfrm>
          <a:off x="559023" y="1234480"/>
          <a:ext cx="13875944" cy="6480719"/>
        </p:xfrm>
        <a:graphic>
          <a:graphicData uri="http://schemas.openxmlformats.org/drawingml/2006/table">
            <a:tbl>
              <a:tblPr firstRow="1" bandRow="1">
                <a:tableStyleId>{69CF1AB2-1976-4502-BF36-3FF5EA218861}</a:tableStyleId>
              </a:tblPr>
              <a:tblGrid>
                <a:gridCol w="6937972">
                  <a:extLst>
                    <a:ext uri="{9D8B030D-6E8A-4147-A177-3AD203B41FA5}">
                      <a16:colId xmlns="" xmlns:a16="http://schemas.microsoft.com/office/drawing/2014/main" val="20000"/>
                    </a:ext>
                  </a:extLst>
                </a:gridCol>
                <a:gridCol w="6937972">
                  <a:extLst>
                    <a:ext uri="{9D8B030D-6E8A-4147-A177-3AD203B41FA5}">
                      <a16:colId xmlns="" xmlns:a16="http://schemas.microsoft.com/office/drawing/2014/main" val="20001"/>
                    </a:ext>
                  </a:extLst>
                </a:gridCol>
              </a:tblGrid>
              <a:tr h="4692991">
                <a:tc>
                  <a:txBody>
                    <a:bodyPr/>
                    <a:lstStyle/>
                    <a:p>
                      <a:pPr algn="ctr"/>
                      <a:r>
                        <a:rPr lang="en-US" sz="3600" dirty="0"/>
                        <a:t>1. Palpatory method</a:t>
                      </a:r>
                    </a:p>
                    <a:p>
                      <a:endParaRPr lang="en-US" sz="2800" dirty="0"/>
                    </a:p>
                    <a:p>
                      <a:endParaRPr lang="en-US" sz="2800" dirty="0"/>
                    </a:p>
                    <a:p>
                      <a:endParaRPr lang="en-US" sz="2800" dirty="0"/>
                    </a:p>
                    <a:p>
                      <a:endParaRPr lang="en-US" sz="2800" dirty="0"/>
                    </a:p>
                    <a:p>
                      <a:endParaRPr lang="en-US" sz="2800" dirty="0"/>
                    </a:p>
                    <a:p>
                      <a:endParaRPr lang="en-US" sz="2800" dirty="0"/>
                    </a:p>
                  </a:txBody>
                  <a:tcPr marL="100584" marR="100584"/>
                </a:tc>
                <a:tc>
                  <a:txBody>
                    <a:bodyPr/>
                    <a:lstStyle/>
                    <a:p>
                      <a:pPr algn="ctr"/>
                      <a:r>
                        <a:rPr lang="en-US" sz="3600" dirty="0"/>
                        <a:t>2. Auscultatory method</a:t>
                      </a:r>
                    </a:p>
                  </a:txBody>
                  <a:tcPr marL="100584" marR="100584"/>
                </a:tc>
                <a:extLst>
                  <a:ext uri="{0D108BD9-81ED-4DB2-BD59-A6C34878D82A}">
                    <a16:rowId xmlns="" xmlns:a16="http://schemas.microsoft.com/office/drawing/2014/main" val="10000"/>
                  </a:ext>
                </a:extLst>
              </a:tr>
              <a:tr h="893864">
                <a:tc>
                  <a:txBody>
                    <a:bodyPr/>
                    <a:lstStyle/>
                    <a:p>
                      <a:pPr algn="ctr"/>
                      <a:r>
                        <a:rPr lang="en-US" sz="2800" dirty="0"/>
                        <a:t>Less accurate</a:t>
                      </a:r>
                    </a:p>
                  </a:txBody>
                  <a:tcPr marL="100584" marR="100584"/>
                </a:tc>
                <a:tc>
                  <a:txBody>
                    <a:bodyPr/>
                    <a:lstStyle/>
                    <a:p>
                      <a:pPr algn="ctr"/>
                      <a:r>
                        <a:rPr lang="en-US" sz="2800" dirty="0"/>
                        <a:t>More accurate</a:t>
                      </a:r>
                    </a:p>
                  </a:txBody>
                  <a:tcPr marL="100584" marR="100584"/>
                </a:tc>
                <a:extLst>
                  <a:ext uri="{0D108BD9-81ED-4DB2-BD59-A6C34878D82A}">
                    <a16:rowId xmlns="" xmlns:a16="http://schemas.microsoft.com/office/drawing/2014/main" val="10001"/>
                  </a:ext>
                </a:extLst>
              </a:tr>
              <a:tr h="893864">
                <a:tc>
                  <a:txBody>
                    <a:bodyPr/>
                    <a:lstStyle/>
                    <a:p>
                      <a:pPr algn="ctr"/>
                      <a:r>
                        <a:rPr lang="en-US" sz="2800" dirty="0"/>
                        <a:t>Only Systolic pressure</a:t>
                      </a:r>
                    </a:p>
                  </a:txBody>
                  <a:tcPr marL="100584" marR="100584"/>
                </a:tc>
                <a:tc>
                  <a:txBody>
                    <a:bodyPr/>
                    <a:lstStyle/>
                    <a:p>
                      <a:pPr algn="ctr"/>
                      <a:r>
                        <a:rPr lang="en-US" sz="2800" dirty="0"/>
                        <a:t>Systolic and Diastolic pressure</a:t>
                      </a:r>
                    </a:p>
                  </a:txBody>
                  <a:tcPr marL="100584" marR="100584"/>
                </a:tc>
                <a:extLst>
                  <a:ext uri="{0D108BD9-81ED-4DB2-BD59-A6C34878D82A}">
                    <a16:rowId xmlns="" xmlns:a16="http://schemas.microsoft.com/office/drawing/2014/main" val="10002"/>
                  </a:ext>
                </a:extLst>
              </a:tr>
            </a:tbl>
          </a:graphicData>
        </a:graphic>
      </p:graphicFrame>
      <p:pic>
        <p:nvPicPr>
          <p:cNvPr id="7"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69469" y="2098576"/>
            <a:ext cx="6099078" cy="2907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srcRect t="5839"/>
          <a:stretch>
            <a:fillRect/>
          </a:stretch>
        </p:blipFill>
        <p:spPr bwMode="auto">
          <a:xfrm>
            <a:off x="8098262" y="2098576"/>
            <a:ext cx="5835487" cy="2893402"/>
          </a:xfrm>
          <a:prstGeom prst="rect">
            <a:avLst/>
          </a:prstGeom>
          <a:noFill/>
          <a:ln w="9525">
            <a:noFill/>
            <a:miter lim="800000"/>
            <a:headEnd/>
            <a:tailEnd/>
          </a:ln>
          <a:effectLst/>
        </p:spPr>
      </p:pic>
    </p:spTree>
    <p:extLst>
      <p:ext uri="{BB962C8B-B14F-4D97-AF65-F5344CB8AC3E}">
        <p14:creationId xmlns:p14="http://schemas.microsoft.com/office/powerpoint/2010/main" val="1386131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22446" y="327289"/>
            <a:ext cx="11913373" cy="738791"/>
          </a:xfrm>
          <a:prstGeom prst="rect">
            <a:avLst/>
          </a:prstGeom>
        </p:spPr>
        <p:txBody>
          <a:bodyPr>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4000" dirty="0">
                <a:latin typeface="Aharoni" panose="02010803020104030203" pitchFamily="2" charset="-79"/>
                <a:cs typeface="Aharoni" panose="02010803020104030203" pitchFamily="2" charset="-79"/>
              </a:rPr>
              <a:t>1. palpatory method</a:t>
            </a:r>
            <a:endParaRPr lang="en-US" sz="1200" dirty="0">
              <a:latin typeface="Aharoni" panose="02010803020104030203" pitchFamily="2" charset="-79"/>
              <a:cs typeface="Aharoni" panose="02010803020104030203" pitchFamily="2" charset="-79"/>
            </a:endParaRPr>
          </a:p>
        </p:txBody>
      </p:sp>
      <p:sp>
        <p:nvSpPr>
          <p:cNvPr id="8" name="Rectangle 7"/>
          <p:cNvSpPr/>
          <p:nvPr/>
        </p:nvSpPr>
        <p:spPr>
          <a:xfrm>
            <a:off x="335799" y="1167791"/>
            <a:ext cx="9728281" cy="6555641"/>
          </a:xfrm>
          <a:prstGeom prst="rect">
            <a:avLst/>
          </a:prstGeom>
        </p:spPr>
        <p:txBody>
          <a:bodyPr wrap="square">
            <a:spAutoFit/>
          </a:bodyPr>
          <a:lstStyle/>
          <a:p>
            <a:pPr algn="just">
              <a:lnSpc>
                <a:spcPct val="150000"/>
              </a:lnSpc>
            </a:pPr>
            <a:r>
              <a:rPr lang="en-US" sz="2800" dirty="0"/>
              <a:t> A rubber inflatable cuff is placed over the </a:t>
            </a:r>
            <a:r>
              <a:rPr lang="en-US" sz="2800" b="1" dirty="0"/>
              <a:t>brachial artery.</a:t>
            </a:r>
          </a:p>
          <a:p>
            <a:pPr algn="just">
              <a:lnSpc>
                <a:spcPct val="150000"/>
              </a:lnSpc>
            </a:pPr>
            <a:r>
              <a:rPr lang="en-US" sz="2800" dirty="0"/>
              <a:t> Feel the subject’s </a:t>
            </a:r>
            <a:r>
              <a:rPr lang="en-US" sz="2800" b="1" dirty="0"/>
              <a:t>radial artery</a:t>
            </a:r>
            <a:r>
              <a:rPr lang="en-US" sz="2800" dirty="0"/>
              <a:t> with the tip of 3 middle fingers, the pressure in the cuff is raised until the cuff pressure exceeds that of the pressure in the artery and at this point, the artery collapses and the radial pulse can no longer be felt .</a:t>
            </a:r>
          </a:p>
          <a:p>
            <a:pPr algn="just">
              <a:lnSpc>
                <a:spcPct val="150000"/>
              </a:lnSpc>
            </a:pPr>
            <a:r>
              <a:rPr lang="en-US" sz="2800" dirty="0"/>
              <a:t> Then the pressure in the cuff is slowly released and the radial pulse reappears. The pressure at which the pulse reappears corresponds to the systolic pressure as it is the point at which the systolic pressure peaks in the brachial artery exceeding the occluding pressure in the cuff.</a:t>
            </a:r>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563245" y="1378496"/>
            <a:ext cx="4434774" cy="420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1306059"/>
      </p:ext>
    </p:extLst>
  </p:cSld>
  <p:clrMapOvr>
    <a:masterClrMapping/>
  </p:clrMapOvr>
  <mc:AlternateContent xmlns:mc="http://schemas.openxmlformats.org/markup-compatibility/2006" xmlns:p14="http://schemas.microsoft.com/office/powerpoint/2010/main">
    <mc:Choice Requires="p14">
      <p:transition p14:dur="0" advTm="17575"/>
    </mc:Choice>
    <mc:Fallback xmlns="">
      <p:transition advTm="1757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20045" y="150374"/>
            <a:ext cx="12861762" cy="947748"/>
          </a:xfrm>
          <a:prstGeom prst="rect">
            <a:avLst/>
          </a:prstGeom>
        </p:spPr>
        <p:txBody>
          <a:bodyPr>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US" sz="3600" dirty="0">
                <a:latin typeface="Aharoni" panose="02010803020104030203" pitchFamily="2" charset="-79"/>
                <a:cs typeface="Aharoni" panose="02010803020104030203" pitchFamily="2" charset="-79"/>
              </a:rPr>
              <a:t>2. Auscultatory method</a:t>
            </a:r>
            <a:r>
              <a:rPr lang="en-US" sz="1400" dirty="0">
                <a:latin typeface="Aharoni" panose="02010803020104030203" pitchFamily="2" charset="-79"/>
                <a:cs typeface="Aharoni" panose="02010803020104030203" pitchFamily="2" charset="-79"/>
              </a:rPr>
              <a:t>.</a:t>
            </a:r>
          </a:p>
        </p:txBody>
      </p:sp>
      <p:pic>
        <p:nvPicPr>
          <p:cNvPr id="5" name="Picture 3"/>
          <p:cNvPicPr>
            <a:picLocks noChangeAspect="1" noChangeArrowheads="1"/>
          </p:cNvPicPr>
          <p:nvPr/>
        </p:nvPicPr>
        <p:blipFill>
          <a:blip r:embed="rId2"/>
          <a:srcRect t="5839"/>
          <a:stretch>
            <a:fillRect/>
          </a:stretch>
        </p:blipFill>
        <p:spPr bwMode="auto">
          <a:xfrm>
            <a:off x="10225074" y="2170584"/>
            <a:ext cx="4879244" cy="4679869"/>
          </a:xfrm>
          <a:prstGeom prst="rect">
            <a:avLst/>
          </a:prstGeom>
          <a:noFill/>
          <a:ln w="9525">
            <a:noFill/>
            <a:miter lim="800000"/>
            <a:headEnd/>
            <a:tailEnd/>
          </a:ln>
          <a:effectLst/>
        </p:spPr>
      </p:pic>
      <p:sp>
        <p:nvSpPr>
          <p:cNvPr id="6" name="Rectangle 5"/>
          <p:cNvSpPr/>
          <p:nvPr/>
        </p:nvSpPr>
        <p:spPr>
          <a:xfrm>
            <a:off x="198984" y="730424"/>
            <a:ext cx="9793088" cy="6463308"/>
          </a:xfrm>
          <a:prstGeom prst="rect">
            <a:avLst/>
          </a:prstGeom>
        </p:spPr>
        <p:txBody>
          <a:bodyPr wrap="square">
            <a:spAutoFit/>
          </a:bodyPr>
          <a:lstStyle/>
          <a:p>
            <a:pPr marL="285750" indent="-285750" algn="just">
              <a:lnSpc>
                <a:spcPct val="150000"/>
              </a:lnSpc>
              <a:buFont typeface="Wingdings" panose="05000000000000000000" pitchFamily="2" charset="2"/>
              <a:buChar char="q"/>
            </a:pPr>
            <a:r>
              <a:rPr lang="en-US" sz="2400" dirty="0"/>
              <a:t> The cuff is inflated manually until the artery is completely occluded.</a:t>
            </a:r>
          </a:p>
          <a:p>
            <a:pPr marL="285750" indent="-285750" algn="just">
              <a:lnSpc>
                <a:spcPct val="150000"/>
              </a:lnSpc>
              <a:buFont typeface="Wingdings" panose="05000000000000000000" pitchFamily="2" charset="2"/>
              <a:buChar char="q"/>
            </a:pPr>
            <a:r>
              <a:rPr lang="en-US" sz="2400" dirty="0"/>
              <a:t> Listening with the stethoscope over the brachial artery at the elbow, the examiner should then slowly release the pressure in the cuff.</a:t>
            </a:r>
          </a:p>
          <a:p>
            <a:pPr marL="285750" indent="-285750" algn="just">
              <a:lnSpc>
                <a:spcPct val="150000"/>
              </a:lnSpc>
              <a:buFont typeface="Wingdings" panose="05000000000000000000" pitchFamily="2" charset="2"/>
              <a:buChar char="q"/>
            </a:pPr>
            <a:r>
              <a:rPr lang="en-US" sz="2400" dirty="0"/>
              <a:t>When blood just starts to flow in the artery,</a:t>
            </a:r>
          </a:p>
          <a:p>
            <a:pPr algn="just">
              <a:lnSpc>
                <a:spcPct val="150000"/>
              </a:lnSpc>
            </a:pPr>
            <a:r>
              <a:rPr lang="en-US" sz="2400" dirty="0"/>
              <a:t>     Korotkoff sound  are heard which are:</a:t>
            </a:r>
          </a:p>
          <a:p>
            <a:pPr marL="736600" indent="-217488" algn="just">
              <a:lnSpc>
                <a:spcPct val="150000"/>
              </a:lnSpc>
              <a:buFont typeface="+mj-lt"/>
              <a:buAutoNum type="romanUcPeriod"/>
            </a:pPr>
            <a:r>
              <a:rPr lang="en-US" sz="2200" b="1" dirty="0"/>
              <a:t>Sudden</a:t>
            </a:r>
            <a:r>
              <a:rPr lang="en-US" sz="2200" dirty="0"/>
              <a:t> appearance of faint clear sounds corresponds to SBP., heard as </a:t>
            </a:r>
            <a:r>
              <a:rPr lang="en-US" sz="2200" b="1" dirty="0"/>
              <a:t>tapping</a:t>
            </a:r>
            <a:r>
              <a:rPr lang="en-US" sz="2200" dirty="0"/>
              <a:t> sounds.</a:t>
            </a:r>
          </a:p>
          <a:p>
            <a:pPr marL="736600" indent="-217488" algn="just">
              <a:lnSpc>
                <a:spcPct val="150000"/>
              </a:lnSpc>
              <a:buFont typeface="+mj-lt"/>
              <a:buAutoNum type="romanUcPeriod"/>
            </a:pPr>
            <a:r>
              <a:rPr lang="en-US" sz="2200" dirty="0"/>
              <a:t>As the cuff pressure is lowered, the sounds become </a:t>
            </a:r>
            <a:r>
              <a:rPr lang="en-US" sz="2200" b="1" dirty="0"/>
              <a:t>murmur-like.</a:t>
            </a:r>
          </a:p>
          <a:p>
            <a:pPr marL="736600" indent="-217488" algn="just">
              <a:lnSpc>
                <a:spcPct val="150000"/>
              </a:lnSpc>
              <a:buFont typeface="+mj-lt"/>
              <a:buAutoNum type="romanUcPeriod"/>
            </a:pPr>
            <a:r>
              <a:rPr lang="en-US" sz="2200" dirty="0"/>
              <a:t> With further lowering of the cuff pressure, the sounds become </a:t>
            </a:r>
            <a:r>
              <a:rPr lang="en-US" sz="2200" b="1" dirty="0"/>
              <a:t>louder.</a:t>
            </a:r>
          </a:p>
          <a:p>
            <a:pPr marL="736600" indent="-217488" algn="just">
              <a:lnSpc>
                <a:spcPct val="150000"/>
              </a:lnSpc>
              <a:buFont typeface="+mj-lt"/>
              <a:buAutoNum type="romanUcPeriod"/>
            </a:pPr>
            <a:r>
              <a:rPr lang="en-US" sz="2200" dirty="0"/>
              <a:t> When the cuff pressure approaches the diastolic pressure, turbulent flow becomes continuous and sounds become </a:t>
            </a:r>
            <a:r>
              <a:rPr lang="en-US" sz="2200" b="1" dirty="0"/>
              <a:t>dull</a:t>
            </a:r>
            <a:r>
              <a:rPr lang="en-US" sz="2200" dirty="0"/>
              <a:t> and </a:t>
            </a:r>
            <a:r>
              <a:rPr lang="en-US" sz="2200" b="1" dirty="0"/>
              <a:t>muffled</a:t>
            </a:r>
            <a:r>
              <a:rPr lang="en-US" sz="2200" dirty="0"/>
              <a:t> </a:t>
            </a:r>
            <a:endParaRPr lang="en-US" sz="2200" dirty="0" smtClean="0"/>
          </a:p>
          <a:p>
            <a:pPr marL="736600" indent="-217488" algn="just">
              <a:lnSpc>
                <a:spcPct val="150000"/>
              </a:lnSpc>
              <a:buFont typeface="+mj-lt"/>
              <a:buAutoNum type="romanUcPeriod"/>
            </a:pPr>
            <a:r>
              <a:rPr lang="en-US" sz="2200" dirty="0" smtClean="0"/>
              <a:t> At the </a:t>
            </a:r>
            <a:r>
              <a:rPr lang="en-US" sz="2200" dirty="0"/>
              <a:t>diastolic pressure, the sounds </a:t>
            </a:r>
            <a:r>
              <a:rPr lang="en-US" sz="2200" b="1" dirty="0"/>
              <a:t>disappear</a:t>
            </a:r>
            <a:r>
              <a:rPr lang="en-US" sz="2400" dirty="0"/>
              <a:t>.</a:t>
            </a:r>
          </a:p>
        </p:txBody>
      </p:sp>
    </p:spTree>
    <p:extLst>
      <p:ext uri="{BB962C8B-B14F-4D97-AF65-F5344CB8AC3E}">
        <p14:creationId xmlns:p14="http://schemas.microsoft.com/office/powerpoint/2010/main" val="835831282"/>
      </p:ext>
    </p:extLst>
  </p:cSld>
  <p:clrMapOvr>
    <a:masterClrMapping/>
  </p:clrMapOvr>
  <mc:AlternateContent xmlns:mc="http://schemas.openxmlformats.org/markup-compatibility/2006" xmlns:p14="http://schemas.microsoft.com/office/powerpoint/2010/main">
    <mc:Choice Requires="p14">
      <p:transition p14:dur="0" advTm="130693"/>
    </mc:Choice>
    <mc:Fallback xmlns="">
      <p:transition advTm="13069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3080" y="3209216"/>
            <a:ext cx="6967736" cy="923330"/>
          </a:xfrm>
          <a:prstGeom prst="rect">
            <a:avLst/>
          </a:prstGeom>
          <a:noFill/>
        </p:spPr>
        <p:txBody>
          <a:bodyPr wrap="square" rtlCol="0">
            <a:spAutoFit/>
          </a:bodyPr>
          <a:lstStyle/>
          <a:p>
            <a:r>
              <a:rPr lang="en-US" sz="5400" b="1" dirty="0">
                <a:solidFill>
                  <a:schemeClr val="accent1">
                    <a:lumMod val="75000"/>
                  </a:schemeClr>
                </a:solidFill>
                <a:latin typeface="+mj-lt"/>
                <a:cs typeface="Andalus" panose="02020603050405020304" pitchFamily="18" charset="-78"/>
              </a:rPr>
              <a:t>Korotkoff sounds</a:t>
            </a: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543800" y="0"/>
            <a:ext cx="7543801" cy="822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5953735"/>
      </p:ext>
    </p:extLst>
  </p:cSld>
  <p:clrMapOvr>
    <a:masterClrMapping/>
  </p:clrMapOvr>
  <mc:AlternateContent xmlns:mc="http://schemas.openxmlformats.org/markup-compatibility/2006" xmlns:p14="http://schemas.microsoft.com/office/powerpoint/2010/main">
    <mc:Choice Requires="p14">
      <p:transition p14:dur="0" advTm="64172"/>
    </mc:Choice>
    <mc:Fallback xmlns="">
      <p:transition advTm="6417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5012" y="1196266"/>
            <a:ext cx="8506046" cy="3872663"/>
          </a:xfrm>
          <a:prstGeom prst="rect">
            <a:avLst/>
          </a:prstGeom>
          <a:noFill/>
        </p:spPr>
        <p:txBody>
          <a:bodyPr wrap="square" rtlCol="0">
            <a:spAutoFit/>
          </a:bodyPr>
          <a:lstStyle/>
          <a:p>
            <a:r>
              <a:rPr lang="en-US" sz="3600" b="1" dirty="0">
                <a:solidFill>
                  <a:schemeClr val="accent4">
                    <a:lumMod val="50000"/>
                  </a:schemeClr>
                </a:solidFill>
                <a:latin typeface="+mj-lt"/>
                <a:cs typeface="Andalus" panose="02020603050405020304" pitchFamily="18" charset="-78"/>
              </a:rPr>
              <a:t>Auscultatory gap:</a:t>
            </a:r>
          </a:p>
          <a:p>
            <a:pPr marL="457200" indent="-457200" algn="just">
              <a:lnSpc>
                <a:spcPct val="150000"/>
              </a:lnSpc>
              <a:buFont typeface="Wingdings" panose="05000000000000000000" pitchFamily="2" charset="2"/>
              <a:buChar char="ü"/>
            </a:pPr>
            <a:r>
              <a:rPr lang="en-US" sz="3600" dirty="0">
                <a:solidFill>
                  <a:schemeClr val="tx2">
                    <a:lumMod val="95000"/>
                    <a:lumOff val="5000"/>
                  </a:schemeClr>
                </a:solidFill>
                <a:cs typeface="Andalus" panose="02020603050405020304" pitchFamily="18" charset="-78"/>
              </a:rPr>
              <a:t>During auscultation, sound </a:t>
            </a:r>
            <a:r>
              <a:rPr lang="en-US" sz="3600" b="1" dirty="0">
                <a:solidFill>
                  <a:schemeClr val="tx2">
                    <a:lumMod val="95000"/>
                    <a:lumOff val="5000"/>
                  </a:schemeClr>
                </a:solidFill>
                <a:cs typeface="Andalus" panose="02020603050405020304" pitchFamily="18" charset="-78"/>
              </a:rPr>
              <a:t>disappears</a:t>
            </a:r>
            <a:r>
              <a:rPr lang="en-US" sz="3600" dirty="0">
                <a:solidFill>
                  <a:schemeClr val="tx2">
                    <a:lumMod val="95000"/>
                    <a:lumOff val="5000"/>
                  </a:schemeClr>
                </a:solidFill>
                <a:cs typeface="Andalus" panose="02020603050405020304" pitchFamily="18" charset="-78"/>
              </a:rPr>
              <a:t> for short time (gap) between systolic and diastolic BP.</a:t>
            </a:r>
          </a:p>
          <a:p>
            <a:pPr marL="457200" indent="-457200" algn="just">
              <a:lnSpc>
                <a:spcPct val="150000"/>
              </a:lnSpc>
              <a:buFont typeface="Wingdings" panose="05000000000000000000" pitchFamily="2" charset="2"/>
              <a:buChar char="ü"/>
            </a:pPr>
            <a:r>
              <a:rPr lang="en-US" sz="3600" dirty="0">
                <a:solidFill>
                  <a:schemeClr val="tx2">
                    <a:lumMod val="95000"/>
                    <a:lumOff val="5000"/>
                  </a:schemeClr>
                </a:solidFill>
                <a:cs typeface="Andalus" panose="02020603050405020304" pitchFamily="18" charset="-78"/>
              </a:rPr>
              <a:t>in hypertensive atherosclerotic patients.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906" y="399188"/>
            <a:ext cx="5945234" cy="7239836"/>
          </a:xfrm>
          <a:prstGeom prst="rect">
            <a:avLst/>
          </a:prstGeom>
        </p:spPr>
      </p:pic>
    </p:spTree>
    <p:extLst>
      <p:ext uri="{BB962C8B-B14F-4D97-AF65-F5344CB8AC3E}">
        <p14:creationId xmlns:p14="http://schemas.microsoft.com/office/powerpoint/2010/main" val="3864524485"/>
      </p:ext>
    </p:extLst>
  </p:cSld>
  <p:clrMapOvr>
    <a:masterClrMapping/>
  </p:clrMapOvr>
  <mc:AlternateContent xmlns:mc="http://schemas.openxmlformats.org/markup-compatibility/2006" xmlns:p14="http://schemas.microsoft.com/office/powerpoint/2010/main">
    <mc:Choice Requires="p14">
      <p:transition p14:dur="0" advTm="127071"/>
    </mc:Choice>
    <mc:Fallback xmlns="">
      <p:transition advTm="12707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1072" y="196420"/>
            <a:ext cx="12313368" cy="8125301"/>
          </a:xfrm>
          <a:prstGeom prst="rect">
            <a:avLst/>
          </a:prstGeom>
        </p:spPr>
        <p:txBody>
          <a:bodyPr wrap="square">
            <a:spAutoFit/>
          </a:bodyPr>
          <a:lstStyle/>
          <a:p>
            <a:pPr>
              <a:lnSpc>
                <a:spcPct val="150000"/>
              </a:lnSpc>
            </a:pPr>
            <a:r>
              <a:rPr lang="en-US" sz="3600" b="1" dirty="0">
                <a:solidFill>
                  <a:srgbClr val="C00000"/>
                </a:solidFill>
              </a:rPr>
              <a:t>Physiological variations:</a:t>
            </a:r>
          </a:p>
          <a:p>
            <a:pPr>
              <a:lnSpc>
                <a:spcPct val="150000"/>
              </a:lnSpc>
            </a:pPr>
            <a:r>
              <a:rPr lang="en-US" sz="2400" b="1" dirty="0">
                <a:solidFill>
                  <a:schemeClr val="accent1"/>
                </a:solidFill>
              </a:rPr>
              <a:t>A. Age:</a:t>
            </a:r>
          </a:p>
          <a:p>
            <a:pPr>
              <a:lnSpc>
                <a:spcPct val="150000"/>
              </a:lnSpc>
            </a:pPr>
            <a:r>
              <a:rPr lang="en-US" sz="2400" dirty="0"/>
              <a:t>- In newly born infants the ABP = 80/40 mmHg.</a:t>
            </a:r>
          </a:p>
          <a:p>
            <a:pPr>
              <a:lnSpc>
                <a:spcPct val="150000"/>
              </a:lnSpc>
            </a:pPr>
            <a:r>
              <a:rPr lang="en-US" sz="2400" dirty="0"/>
              <a:t>- At 4 years old ABP = 100/60 mmHg.</a:t>
            </a:r>
          </a:p>
          <a:p>
            <a:pPr>
              <a:lnSpc>
                <a:spcPct val="150000"/>
              </a:lnSpc>
            </a:pPr>
            <a:r>
              <a:rPr lang="en-US" sz="2400" dirty="0"/>
              <a:t>- At 20 years old ABP = 120/80 mmHg.</a:t>
            </a:r>
          </a:p>
          <a:p>
            <a:pPr>
              <a:lnSpc>
                <a:spcPct val="150000"/>
              </a:lnSpc>
            </a:pPr>
            <a:r>
              <a:rPr lang="en-US" sz="2400" dirty="0"/>
              <a:t>- It increases gradually a </a:t>
            </a:r>
            <a:r>
              <a:rPr lang="en-US" sz="2400" dirty="0" err="1"/>
              <a:t>er</a:t>
            </a:r>
            <a:r>
              <a:rPr lang="en-US" sz="2400" dirty="0"/>
              <a:t> the age of 20 years to reach 150/90 mmHg at the age of 60 years due to decrease the elasticity of arteries.</a:t>
            </a:r>
          </a:p>
          <a:p>
            <a:pPr>
              <a:lnSpc>
                <a:spcPct val="150000"/>
              </a:lnSpc>
            </a:pPr>
            <a:r>
              <a:rPr lang="en-US" sz="2400" b="1" dirty="0">
                <a:solidFill>
                  <a:schemeClr val="accent1"/>
                </a:solidFill>
              </a:rPr>
              <a:t>B. Body weight:</a:t>
            </a:r>
          </a:p>
          <a:p>
            <a:pPr>
              <a:lnSpc>
                <a:spcPct val="150000"/>
              </a:lnSpc>
            </a:pPr>
            <a:r>
              <a:rPr lang="en-US" sz="2400" dirty="0"/>
              <a:t>- ABP is usually higher in obese persons.</a:t>
            </a:r>
          </a:p>
          <a:p>
            <a:pPr>
              <a:lnSpc>
                <a:spcPct val="150000"/>
              </a:lnSpc>
            </a:pPr>
            <a:r>
              <a:rPr lang="en-US" sz="2400" b="1" dirty="0">
                <a:solidFill>
                  <a:schemeClr val="accent1"/>
                </a:solidFill>
              </a:rPr>
              <a:t>C. Sex:</a:t>
            </a:r>
          </a:p>
          <a:p>
            <a:pPr>
              <a:lnSpc>
                <a:spcPct val="150000"/>
              </a:lnSpc>
            </a:pPr>
            <a:r>
              <a:rPr lang="en-US" sz="2400" dirty="0"/>
              <a:t>- The ABP in adult male is higher than in adult female.</a:t>
            </a:r>
          </a:p>
          <a:p>
            <a:pPr>
              <a:lnSpc>
                <a:spcPct val="150000"/>
              </a:lnSpc>
            </a:pPr>
            <a:r>
              <a:rPr lang="en-US" sz="2400" dirty="0"/>
              <a:t>- After menopause, it is higher in female due to hormonal changes.</a:t>
            </a:r>
          </a:p>
          <a:p>
            <a:pPr>
              <a:lnSpc>
                <a:spcPct val="150000"/>
              </a:lnSpc>
            </a:pPr>
            <a:r>
              <a:rPr lang="en-US" sz="2400" b="1" dirty="0">
                <a:solidFill>
                  <a:schemeClr val="bg2">
                    <a:lumMod val="50000"/>
                  </a:schemeClr>
                </a:solidFill>
              </a:rPr>
              <a:t>D. Diurnal </a:t>
            </a:r>
            <a:r>
              <a:rPr lang="en-US" sz="2400" b="1" dirty="0" smtClean="0">
                <a:solidFill>
                  <a:schemeClr val="bg2">
                    <a:lumMod val="50000"/>
                  </a:schemeClr>
                </a:solidFill>
              </a:rPr>
              <a:t>variation: </a:t>
            </a:r>
            <a:r>
              <a:rPr lang="en-US" sz="2400" dirty="0" smtClean="0"/>
              <a:t>During </a:t>
            </a:r>
            <a:r>
              <a:rPr lang="en-US" sz="2400" dirty="0"/>
              <a:t>sleep ABP is decreased due to decreased sympathetic activity</a:t>
            </a:r>
            <a:r>
              <a:rPr lang="en-US" sz="2400" dirty="0" smtClean="0"/>
              <a:t>.</a:t>
            </a:r>
          </a:p>
          <a:p>
            <a:pPr>
              <a:lnSpc>
                <a:spcPct val="150000"/>
              </a:lnSpc>
            </a:pPr>
            <a:r>
              <a:rPr lang="en-US" sz="2400" dirty="0" smtClean="0"/>
              <a:t>(highest value in afternoon &amp; lowest value in early morning )</a:t>
            </a:r>
            <a:endParaRPr lang="en-US" sz="2400" dirty="0"/>
          </a:p>
        </p:txBody>
      </p:sp>
    </p:spTree>
    <p:extLst>
      <p:ext uri="{BB962C8B-B14F-4D97-AF65-F5344CB8AC3E}">
        <p14:creationId xmlns:p14="http://schemas.microsoft.com/office/powerpoint/2010/main" val="3436162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9064" y="298376"/>
            <a:ext cx="11737304" cy="7294305"/>
          </a:xfrm>
          <a:prstGeom prst="rect">
            <a:avLst/>
          </a:prstGeom>
        </p:spPr>
        <p:txBody>
          <a:bodyPr wrap="square">
            <a:spAutoFit/>
          </a:bodyPr>
          <a:lstStyle/>
          <a:p>
            <a:pPr lvl="0">
              <a:lnSpc>
                <a:spcPct val="150000"/>
              </a:lnSpc>
            </a:pPr>
            <a:r>
              <a:rPr lang="en-US" sz="2400" dirty="0">
                <a:solidFill>
                  <a:schemeClr val="bg2">
                    <a:lumMod val="50000"/>
                  </a:schemeClr>
                </a:solidFill>
              </a:rPr>
              <a:t>E. </a:t>
            </a:r>
          </a:p>
          <a:p>
            <a:pPr lvl="0">
              <a:lnSpc>
                <a:spcPct val="150000"/>
              </a:lnSpc>
            </a:pPr>
            <a:r>
              <a:rPr lang="en-US" sz="2400" b="1" dirty="0">
                <a:solidFill>
                  <a:schemeClr val="bg2">
                    <a:lumMod val="50000"/>
                  </a:schemeClr>
                </a:solidFill>
              </a:rPr>
              <a:t>Exercise</a:t>
            </a:r>
            <a:r>
              <a:rPr lang="en-US" sz="2400" b="1" u="sng" dirty="0">
                <a:solidFill>
                  <a:schemeClr val="bg2">
                    <a:lumMod val="50000"/>
                  </a:schemeClr>
                </a:solidFill>
              </a:rPr>
              <a:t>:</a:t>
            </a:r>
            <a:endParaRPr lang="en-US" sz="2400" b="1" dirty="0">
              <a:solidFill>
                <a:schemeClr val="bg2">
                  <a:lumMod val="50000"/>
                </a:schemeClr>
              </a:solidFill>
            </a:endParaRPr>
          </a:p>
          <a:p>
            <a:pPr lvl="0">
              <a:lnSpc>
                <a:spcPct val="150000"/>
              </a:lnSpc>
            </a:pPr>
            <a:r>
              <a:rPr lang="en-US" sz="2400" b="1" dirty="0"/>
              <a:t>-In the isometric (static) exercise:</a:t>
            </a:r>
            <a:endParaRPr lang="en-US" sz="2400" dirty="0"/>
          </a:p>
          <a:p>
            <a:pPr lvl="1">
              <a:lnSpc>
                <a:spcPct val="150000"/>
              </a:lnSpc>
            </a:pPr>
            <a:r>
              <a:rPr lang="en-US" sz="2400" dirty="0"/>
              <a:t>B</a:t>
            </a:r>
            <a:r>
              <a:rPr lang="en-US" sz="2400" u="sng" dirty="0"/>
              <a:t>oth</a:t>
            </a:r>
            <a:r>
              <a:rPr lang="en-US" sz="2400" dirty="0"/>
              <a:t> the DBP &amp; SBP rise sharply.</a:t>
            </a:r>
          </a:p>
          <a:p>
            <a:pPr lvl="1">
              <a:lnSpc>
                <a:spcPct val="150000"/>
              </a:lnSpc>
            </a:pPr>
            <a:r>
              <a:rPr lang="en-US" sz="2400" dirty="0"/>
              <a:t>Then, return im</a:t>
            </a:r>
            <a:r>
              <a:rPr lang="en-US" sz="2400" u="sng" dirty="0"/>
              <a:t>mediately	</a:t>
            </a:r>
            <a:r>
              <a:rPr lang="en-US" sz="2400" dirty="0"/>
              <a:t>to normal after stoppage of exercise.</a:t>
            </a:r>
          </a:p>
          <a:p>
            <a:pPr>
              <a:lnSpc>
                <a:spcPct val="150000"/>
              </a:lnSpc>
            </a:pPr>
            <a:r>
              <a:rPr lang="en-US" sz="2400" dirty="0"/>
              <a:t>-Due to reflex action by impulses originate in the contracting muscles proprioceptors to stimulate vasomotor center (VMC).</a:t>
            </a:r>
          </a:p>
          <a:p>
            <a:pPr lvl="0">
              <a:lnSpc>
                <a:spcPct val="150000"/>
              </a:lnSpc>
            </a:pPr>
            <a:r>
              <a:rPr lang="en-US" sz="2400" b="1" i="1" dirty="0"/>
              <a:t> -</a:t>
            </a:r>
            <a:r>
              <a:rPr lang="en-US" sz="2400" b="1" dirty="0"/>
              <a:t>In the isotonic (dynamic) exercise:</a:t>
            </a:r>
            <a:endParaRPr lang="en-US" sz="2400" b="1" i="1" dirty="0"/>
          </a:p>
          <a:p>
            <a:pPr lvl="1">
              <a:lnSpc>
                <a:spcPct val="150000"/>
              </a:lnSpc>
            </a:pPr>
            <a:r>
              <a:rPr lang="en-US" sz="2400" dirty="0"/>
              <a:t>The S</a:t>
            </a:r>
            <a:r>
              <a:rPr lang="en-US" sz="2400" u="sng" dirty="0"/>
              <a:t>BP</a:t>
            </a:r>
            <a:r>
              <a:rPr lang="en-US" sz="2400" dirty="0"/>
              <a:t> increases, while the </a:t>
            </a:r>
            <a:r>
              <a:rPr lang="en-US" sz="2400" u="sng" dirty="0"/>
              <a:t>DBP</a:t>
            </a:r>
            <a:r>
              <a:rPr lang="en-US" sz="2400" dirty="0"/>
              <a:t> decreases. </a:t>
            </a:r>
          </a:p>
          <a:p>
            <a:pPr lvl="1">
              <a:lnSpc>
                <a:spcPct val="150000"/>
              </a:lnSpc>
            </a:pPr>
            <a:r>
              <a:rPr lang="en-US" sz="2400" dirty="0"/>
              <a:t>Then, this effect re</a:t>
            </a:r>
            <a:r>
              <a:rPr lang="en-US" sz="2400" u="sng" dirty="0"/>
              <a:t>mains	</a:t>
            </a:r>
            <a:r>
              <a:rPr lang="en-US" sz="2400" dirty="0"/>
              <a:t>for a time after stoppage of exercise.</a:t>
            </a:r>
          </a:p>
          <a:p>
            <a:pPr lvl="1">
              <a:lnSpc>
                <a:spcPct val="150000"/>
              </a:lnSpc>
            </a:pPr>
            <a:r>
              <a:rPr lang="en-US" sz="2400" dirty="0"/>
              <a:t>Due to vasodilator effect of accumulated metabolites in the skeletal muscle.</a:t>
            </a:r>
          </a:p>
          <a:p>
            <a:pPr>
              <a:lnSpc>
                <a:spcPct val="150000"/>
              </a:lnSpc>
            </a:pPr>
            <a:r>
              <a:rPr lang="en-US" sz="2400" b="1" dirty="0">
                <a:solidFill>
                  <a:schemeClr val="bg2">
                    <a:lumMod val="50000"/>
                  </a:schemeClr>
                </a:solidFill>
              </a:rPr>
              <a:t>Emotions</a:t>
            </a:r>
            <a:r>
              <a:rPr lang="en-US" sz="2400" b="1" u="sng" dirty="0">
                <a:solidFill>
                  <a:schemeClr val="bg2">
                    <a:lumMod val="50000"/>
                  </a:schemeClr>
                </a:solidFill>
              </a:rPr>
              <a:t>:</a:t>
            </a:r>
            <a:endParaRPr lang="en-US" sz="2400" b="1" dirty="0">
              <a:solidFill>
                <a:schemeClr val="bg2">
                  <a:lumMod val="50000"/>
                </a:schemeClr>
              </a:solidFill>
            </a:endParaRPr>
          </a:p>
          <a:p>
            <a:pPr lvl="1">
              <a:lnSpc>
                <a:spcPct val="150000"/>
              </a:lnSpc>
            </a:pPr>
            <a:r>
              <a:rPr lang="en-US" sz="2400" dirty="0"/>
              <a:t>e.g. anger, ABP </a:t>
            </a:r>
            <a:r>
              <a:rPr lang="en-US" sz="2400" dirty="0" smtClean="0"/>
              <a:t>increases(especially systolic ) </a:t>
            </a:r>
            <a:r>
              <a:rPr lang="en-US" sz="2400" dirty="0"/>
              <a:t>due </a:t>
            </a:r>
            <a:r>
              <a:rPr lang="en-US" sz="2400" dirty="0" smtClean="0"/>
              <a:t>to increased </a:t>
            </a:r>
            <a:r>
              <a:rPr lang="en-US" sz="2400" dirty="0"/>
              <a:t>sympathetic activity.</a:t>
            </a:r>
          </a:p>
        </p:txBody>
      </p:sp>
    </p:spTree>
    <p:extLst>
      <p:ext uri="{BB962C8B-B14F-4D97-AF65-F5344CB8AC3E}">
        <p14:creationId xmlns:p14="http://schemas.microsoft.com/office/powerpoint/2010/main" val="903661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7056" y="1234479"/>
            <a:ext cx="12025336" cy="4524315"/>
          </a:xfrm>
          <a:prstGeom prst="rect">
            <a:avLst/>
          </a:prstGeom>
        </p:spPr>
        <p:txBody>
          <a:bodyPr wrap="square">
            <a:spAutoFit/>
          </a:bodyPr>
          <a:lstStyle/>
          <a:p>
            <a:pPr>
              <a:lnSpc>
                <a:spcPct val="150000"/>
              </a:lnSpc>
            </a:pPr>
            <a:r>
              <a:rPr lang="en-US" sz="2400" b="1" dirty="0">
                <a:solidFill>
                  <a:schemeClr val="bg2">
                    <a:lumMod val="50000"/>
                  </a:schemeClr>
                </a:solidFill>
              </a:rPr>
              <a:t>Eating (meals):</a:t>
            </a:r>
          </a:p>
          <a:p>
            <a:pPr lvl="1">
              <a:lnSpc>
                <a:spcPct val="150000"/>
              </a:lnSpc>
            </a:pPr>
            <a:r>
              <a:rPr lang="en-US" sz="2400" dirty="0"/>
              <a:t>After meals the ABP </a:t>
            </a:r>
            <a:r>
              <a:rPr lang="en-US" sz="2400" dirty="0" smtClean="0"/>
              <a:t>increases(especially systolic ) </a:t>
            </a:r>
            <a:r>
              <a:rPr lang="en-US" sz="2400" dirty="0"/>
              <a:t>due to:</a:t>
            </a:r>
          </a:p>
          <a:p>
            <a:pPr lvl="0">
              <a:lnSpc>
                <a:spcPct val="150000"/>
              </a:lnSpc>
            </a:pPr>
            <a:r>
              <a:rPr lang="en-US" sz="2400" dirty="0"/>
              <a:t>Vasodilatation (VD) in the splanchnic area due to increased venous return (VR) &amp; cardiac output (COP).</a:t>
            </a:r>
          </a:p>
          <a:p>
            <a:pPr lvl="0">
              <a:lnSpc>
                <a:spcPct val="150000"/>
              </a:lnSpc>
            </a:pPr>
            <a:r>
              <a:rPr lang="en-US" sz="2400" dirty="0"/>
              <a:t>GIT wall contraction with blood vessels compression that leads to increased VR &amp; COP.</a:t>
            </a:r>
          </a:p>
          <a:p>
            <a:pPr lvl="0">
              <a:lnSpc>
                <a:spcPct val="150000"/>
              </a:lnSpc>
            </a:pPr>
            <a:r>
              <a:rPr lang="en-US" sz="2400" b="1" dirty="0">
                <a:solidFill>
                  <a:schemeClr val="bg2">
                    <a:lumMod val="50000"/>
                  </a:schemeClr>
                </a:solidFill>
              </a:rPr>
              <a:t>F. Familial &amp; Race:</a:t>
            </a:r>
            <a:endParaRPr lang="en-US" sz="2400" dirty="0">
              <a:solidFill>
                <a:schemeClr val="bg2">
                  <a:lumMod val="50000"/>
                </a:schemeClr>
              </a:solidFill>
            </a:endParaRPr>
          </a:p>
          <a:p>
            <a:pPr lvl="1">
              <a:lnSpc>
                <a:spcPct val="150000"/>
              </a:lnSpc>
            </a:pPr>
            <a:r>
              <a:rPr lang="en-US" sz="2400" dirty="0"/>
              <a:t>ABP in </a:t>
            </a:r>
            <a:r>
              <a:rPr lang="en-US" sz="2400" dirty="0" err="1"/>
              <a:t>orientals</a:t>
            </a:r>
            <a:r>
              <a:rPr lang="en-US" sz="2400" dirty="0"/>
              <a:t> is less than in </a:t>
            </a:r>
            <a:r>
              <a:rPr lang="en-US" sz="2400" dirty="0" err="1"/>
              <a:t>europeans</a:t>
            </a:r>
            <a:r>
              <a:rPr lang="en-US" sz="2400" dirty="0"/>
              <a:t> &amp; </a:t>
            </a:r>
            <a:r>
              <a:rPr lang="en-US" sz="2400" dirty="0" err="1"/>
              <a:t>americans</a:t>
            </a:r>
            <a:r>
              <a:rPr lang="en-US" sz="2400" dirty="0"/>
              <a:t> due to:</a:t>
            </a:r>
          </a:p>
          <a:p>
            <a:pPr>
              <a:lnSpc>
                <a:spcPct val="150000"/>
              </a:lnSpc>
            </a:pPr>
            <a:r>
              <a:rPr lang="en-US" sz="2400" dirty="0"/>
              <a:t>Genetic &amp; Environment &amp; Less cholesterol in diet &amp; Less stressful life.</a:t>
            </a:r>
          </a:p>
        </p:txBody>
      </p:sp>
    </p:spTree>
    <p:extLst>
      <p:ext uri="{BB962C8B-B14F-4D97-AF65-F5344CB8AC3E}">
        <p14:creationId xmlns:p14="http://schemas.microsoft.com/office/powerpoint/2010/main" val="2030373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1032" y="658416"/>
            <a:ext cx="11737304" cy="4524315"/>
          </a:xfrm>
          <a:prstGeom prst="rect">
            <a:avLst/>
          </a:prstGeom>
        </p:spPr>
        <p:txBody>
          <a:bodyPr wrap="square">
            <a:spAutoFit/>
          </a:bodyPr>
          <a:lstStyle/>
          <a:p>
            <a:pPr lvl="0">
              <a:lnSpc>
                <a:spcPct val="150000"/>
              </a:lnSpc>
            </a:pPr>
            <a:r>
              <a:rPr lang="en-US" sz="2400" b="1" dirty="0">
                <a:solidFill>
                  <a:schemeClr val="bg2">
                    <a:lumMod val="50000"/>
                  </a:schemeClr>
                </a:solidFill>
              </a:rPr>
              <a:t>G. Gravity:</a:t>
            </a:r>
            <a:endParaRPr lang="en-US" sz="2400" dirty="0">
              <a:solidFill>
                <a:schemeClr val="bg2">
                  <a:lumMod val="50000"/>
                </a:schemeClr>
              </a:solidFill>
            </a:endParaRPr>
          </a:p>
          <a:p>
            <a:pPr lvl="1">
              <a:lnSpc>
                <a:spcPct val="150000"/>
              </a:lnSpc>
            </a:pPr>
            <a:r>
              <a:rPr lang="en-US" sz="2400" dirty="0"/>
              <a:t>During standing, the blood pressure increases in all vessels below the heart and decreases in vessels above the heart level. The rise or decrease in ABP is equal to 0.77 mmHg per 1 cm.</a:t>
            </a:r>
          </a:p>
          <a:p>
            <a:pPr>
              <a:lnSpc>
                <a:spcPct val="150000"/>
              </a:lnSpc>
            </a:pPr>
            <a:endParaRPr lang="en-US" sz="2400" dirty="0"/>
          </a:p>
          <a:p>
            <a:pPr lvl="0">
              <a:lnSpc>
                <a:spcPct val="150000"/>
              </a:lnSpc>
            </a:pPr>
            <a:r>
              <a:rPr lang="en-US" sz="2400" b="1" dirty="0">
                <a:solidFill>
                  <a:schemeClr val="bg2">
                    <a:lumMod val="50000"/>
                  </a:schemeClr>
                </a:solidFill>
              </a:rPr>
              <a:t>R. Respiration: </a:t>
            </a:r>
            <a:endParaRPr lang="en-US" sz="2400" dirty="0">
              <a:solidFill>
                <a:schemeClr val="bg2">
                  <a:lumMod val="50000"/>
                </a:schemeClr>
              </a:solidFill>
            </a:endParaRPr>
          </a:p>
          <a:p>
            <a:pPr>
              <a:lnSpc>
                <a:spcPct val="150000"/>
              </a:lnSpc>
            </a:pPr>
            <a:r>
              <a:rPr lang="en-US" sz="2400" dirty="0"/>
              <a:t>The ABP shows rhythmic fluctuations during the respiratory cycle called </a:t>
            </a:r>
            <a:r>
              <a:rPr lang="en-US" sz="2400" b="1" dirty="0" err="1"/>
              <a:t>Traube</a:t>
            </a:r>
            <a:r>
              <a:rPr lang="en-US" sz="2400" b="1" dirty="0"/>
              <a:t>-Herring waves</a:t>
            </a:r>
            <a:r>
              <a:rPr lang="en-US" sz="2400" dirty="0"/>
              <a:t>. </a:t>
            </a:r>
          </a:p>
        </p:txBody>
      </p:sp>
    </p:spTree>
    <p:extLst>
      <p:ext uri="{BB962C8B-B14F-4D97-AF65-F5344CB8AC3E}">
        <p14:creationId xmlns:p14="http://schemas.microsoft.com/office/powerpoint/2010/main" val="3510776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984" y="514400"/>
            <a:ext cx="12817423" cy="7200800"/>
          </a:xfrm>
          <a:prstGeom prst="rect">
            <a:avLst/>
          </a:prstGeom>
        </p:spPr>
      </p:pic>
    </p:spTree>
    <p:extLst>
      <p:ext uri="{BB962C8B-B14F-4D97-AF65-F5344CB8AC3E}">
        <p14:creationId xmlns:p14="http://schemas.microsoft.com/office/powerpoint/2010/main" val="384140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53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047855" y="1450504"/>
            <a:ext cx="7019497" cy="670597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754375" y="1287904"/>
            <a:ext cx="7898348" cy="662746"/>
          </a:xfrm>
          <a:prstGeom prst="rect">
            <a:avLst/>
          </a:prstGeom>
        </p:spPr>
        <p:txBody>
          <a:bodyPr wrap="square">
            <a:spAutoFit/>
          </a:bodyPr>
          <a:lstStyle/>
          <a:p>
            <a:pPr algn="just">
              <a:lnSpc>
                <a:spcPct val="150000"/>
              </a:lnSpc>
            </a:pPr>
            <a:r>
              <a:rPr lang="en-US" sz="2800" dirty="0">
                <a:cs typeface="Andalus" panose="02020603050405020304" pitchFamily="18" charset="-78"/>
              </a:rPr>
              <a:t>- It is the </a:t>
            </a:r>
            <a:r>
              <a:rPr lang="en-US" sz="2800" b="1" dirty="0">
                <a:cs typeface="Andalus" panose="02020603050405020304" pitchFamily="18" charset="-78"/>
              </a:rPr>
              <a:t>P</a:t>
            </a:r>
            <a:r>
              <a:rPr lang="en-US" sz="2800" dirty="0">
                <a:cs typeface="Andalus" panose="02020603050405020304" pitchFamily="18" charset="-78"/>
              </a:rPr>
              <a:t>ressure of </a:t>
            </a:r>
            <a:r>
              <a:rPr lang="en-US" sz="2800" b="1" dirty="0">
                <a:cs typeface="Andalus" panose="02020603050405020304" pitchFamily="18" charset="-78"/>
              </a:rPr>
              <a:t>B</a:t>
            </a:r>
            <a:r>
              <a:rPr lang="en-US" sz="2800" dirty="0">
                <a:cs typeface="Andalus" panose="02020603050405020304" pitchFamily="18" charset="-78"/>
              </a:rPr>
              <a:t>lood on </a:t>
            </a:r>
            <a:r>
              <a:rPr lang="en-US" sz="2800" b="1" dirty="0">
                <a:cs typeface="Andalus" panose="02020603050405020304" pitchFamily="18" charset="-78"/>
              </a:rPr>
              <a:t>A</a:t>
            </a:r>
            <a:r>
              <a:rPr lang="en-US" sz="2800" dirty="0">
                <a:cs typeface="Andalus" panose="02020603050405020304" pitchFamily="18" charset="-78"/>
              </a:rPr>
              <a:t>rterial wall. </a:t>
            </a:r>
          </a:p>
        </p:txBody>
      </p:sp>
      <p:sp>
        <p:nvSpPr>
          <p:cNvPr id="2" name="Title 1"/>
          <p:cNvSpPr>
            <a:spLocks noGrp="1"/>
          </p:cNvSpPr>
          <p:nvPr>
            <p:ph type="title"/>
          </p:nvPr>
        </p:nvSpPr>
        <p:spPr>
          <a:xfrm>
            <a:off x="754380" y="53549"/>
            <a:ext cx="13578840" cy="1188720"/>
          </a:xfrm>
        </p:spPr>
        <p:txBody>
          <a:bodyPr>
            <a:normAutofit/>
          </a:bodyPr>
          <a:lstStyle/>
          <a:p>
            <a:r>
              <a:rPr lang="en-US" sz="4400" b="1" dirty="0">
                <a:solidFill>
                  <a:schemeClr val="accent2">
                    <a:lumMod val="75000"/>
                  </a:schemeClr>
                </a:solidFill>
              </a:rPr>
              <a:t>Arterial Blood Pressure (ABP)</a:t>
            </a:r>
            <a:endParaRPr lang="en-GB" sz="4400" b="1" dirty="0">
              <a:solidFill>
                <a:schemeClr val="accent2">
                  <a:lumMod val="75000"/>
                </a:schemeClr>
              </a:solidFill>
            </a:endParaRPr>
          </a:p>
        </p:txBody>
      </p:sp>
      <p:sp>
        <p:nvSpPr>
          <p:cNvPr id="3" name="Rectangle 2"/>
          <p:cNvSpPr/>
          <p:nvPr/>
        </p:nvSpPr>
        <p:spPr>
          <a:xfrm>
            <a:off x="754376" y="2026568"/>
            <a:ext cx="5601292" cy="2960169"/>
          </a:xfrm>
          <a:prstGeom prst="rect">
            <a:avLst/>
          </a:prstGeom>
        </p:spPr>
        <p:txBody>
          <a:bodyPr wrap="square">
            <a:spAutoFit/>
          </a:bodyPr>
          <a:lstStyle/>
          <a:p>
            <a:pPr algn="just">
              <a:lnSpc>
                <a:spcPct val="150000"/>
              </a:lnSpc>
            </a:pPr>
            <a:r>
              <a:rPr lang="en-US" sz="3200" dirty="0"/>
              <a:t>- BP value is expressed as a fraction: The upper value is the </a:t>
            </a:r>
            <a:r>
              <a:rPr lang="en-US" sz="3200" b="1" dirty="0"/>
              <a:t>systolic</a:t>
            </a:r>
            <a:r>
              <a:rPr lang="en-US" sz="3200" dirty="0"/>
              <a:t> pressure, and the lower value is the </a:t>
            </a:r>
            <a:r>
              <a:rPr lang="en-US" sz="3200" b="1" dirty="0"/>
              <a:t>diastolic</a:t>
            </a:r>
            <a:r>
              <a:rPr lang="en-US" sz="3200" dirty="0"/>
              <a:t> pressure. </a:t>
            </a:r>
          </a:p>
        </p:txBody>
      </p:sp>
    </p:spTree>
    <p:extLst>
      <p:ext uri="{BB962C8B-B14F-4D97-AF65-F5344CB8AC3E}">
        <p14:creationId xmlns:p14="http://schemas.microsoft.com/office/powerpoint/2010/main" val="671073311"/>
      </p:ext>
    </p:extLst>
  </p:cSld>
  <p:clrMapOvr>
    <a:masterClrMapping/>
  </p:clrMapOvr>
  <mc:AlternateContent xmlns:mc="http://schemas.openxmlformats.org/markup-compatibility/2006" xmlns:p14="http://schemas.microsoft.com/office/powerpoint/2010/main">
    <mc:Choice Requires="p14">
      <p:transition p14:dur="0" advTm="22104"/>
    </mc:Choice>
    <mc:Fallback xmlns="">
      <p:transition advTm="2210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3" name="Rectangle 5"/>
          <p:cNvSpPr>
            <a:spLocks noChangeArrowheads="1"/>
          </p:cNvSpPr>
          <p:nvPr/>
        </p:nvSpPr>
        <p:spPr bwMode="auto">
          <a:xfrm>
            <a:off x="377190" y="2080386"/>
            <a:ext cx="1433322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just">
              <a:lnSpc>
                <a:spcPct val="200000"/>
              </a:lnSpc>
              <a:buFont typeface="Courier New" pitchFamily="49" charset="0"/>
              <a:buChar char="o"/>
            </a:pPr>
            <a:r>
              <a:rPr lang="en-US" sz="2400" dirty="0">
                <a:solidFill>
                  <a:srgbClr val="000000"/>
                </a:solidFill>
                <a:cs typeface="Times New Roman" pitchFamily="18" charset="0"/>
                <a:sym typeface="Symbol" pitchFamily="18" charset="2"/>
              </a:rPr>
              <a:t> Blood volume   </a:t>
            </a:r>
            <a:r>
              <a:rPr lang="en-US" sz="2400" dirty="0">
                <a:solidFill>
                  <a:srgbClr val="000000"/>
                </a:solidFill>
                <a:cs typeface="Simplified Arabic" pitchFamily="18" charset="-78"/>
              </a:rPr>
              <a:t>blood pressure. </a:t>
            </a:r>
          </a:p>
          <a:p>
            <a:pPr marL="342900" indent="-342900" algn="just" eaLnBrk="1" hangingPunct="1">
              <a:lnSpc>
                <a:spcPct val="200000"/>
              </a:lnSpc>
              <a:buFont typeface="Courier New" pitchFamily="49" charset="0"/>
              <a:buChar char="o"/>
            </a:pPr>
            <a:r>
              <a:rPr lang="en-US" sz="2400" dirty="0">
                <a:solidFill>
                  <a:srgbClr val="000000"/>
                </a:solidFill>
                <a:cs typeface="Simplified Arabic" pitchFamily="18" charset="-78"/>
              </a:rPr>
              <a:t>Blood is incompressible—the molecules cannot be forced to come closer together by external force. However, the impact of changes in blood volume are partially damped out by the fact that </a:t>
            </a:r>
            <a:r>
              <a:rPr lang="en-US" sz="2400" dirty="0">
                <a:solidFill>
                  <a:srgbClr val="C00000"/>
                </a:solidFill>
                <a:cs typeface="Simplified Arabic" pitchFamily="18" charset="-78"/>
              </a:rPr>
              <a:t>arteries are compliant</a:t>
            </a:r>
            <a:r>
              <a:rPr lang="en-US" sz="2400" dirty="0">
                <a:solidFill>
                  <a:srgbClr val="000000"/>
                </a:solidFill>
                <a:cs typeface="Simplified Arabic" pitchFamily="18" charset="-78"/>
              </a:rPr>
              <a:t>—the walls are able to stretch to accommodate more fluid without a proportional increase in pressure.</a:t>
            </a:r>
          </a:p>
        </p:txBody>
      </p:sp>
      <p:sp>
        <p:nvSpPr>
          <p:cNvPr id="2" name="Title 1"/>
          <p:cNvSpPr>
            <a:spLocks noGrp="1"/>
          </p:cNvSpPr>
          <p:nvPr>
            <p:ph type="title"/>
          </p:nvPr>
        </p:nvSpPr>
        <p:spPr>
          <a:xfrm>
            <a:off x="754380" y="424277"/>
            <a:ext cx="13578840" cy="1616694"/>
          </a:xfrm>
        </p:spPr>
        <p:txBody>
          <a:bodyPr>
            <a:normAutofit fontScale="90000"/>
          </a:bodyPr>
          <a:lstStyle/>
          <a:p>
            <a:pPr>
              <a:lnSpc>
                <a:spcPct val="150000"/>
              </a:lnSpc>
            </a:pPr>
            <a:r>
              <a:rPr lang="en-US" sz="4000" b="1" dirty="0">
                <a:solidFill>
                  <a:srgbClr val="C00000"/>
                </a:solidFill>
              </a:rPr>
              <a:t>Factors affecting ABP:</a:t>
            </a:r>
            <a:r>
              <a:rPr lang="en-US" b="1" dirty="0"/>
              <a:t/>
            </a:r>
            <a:br>
              <a:rPr lang="en-US" b="1" dirty="0"/>
            </a:br>
            <a:r>
              <a:rPr lang="en-US" b="1" dirty="0"/>
              <a:t>1) Blood volume</a:t>
            </a:r>
            <a:endParaRPr lang="en-GB" b="1" dirty="0"/>
          </a:p>
        </p:txBody>
      </p:sp>
    </p:spTree>
    <p:extLst>
      <p:ext uri="{BB962C8B-B14F-4D97-AF65-F5344CB8AC3E}">
        <p14:creationId xmlns:p14="http://schemas.microsoft.com/office/powerpoint/2010/main" val="3203144267"/>
      </p:ext>
    </p:extLst>
  </p:cSld>
  <p:clrMapOvr>
    <a:masterClrMapping/>
  </p:clrMapOvr>
  <mc:AlternateContent xmlns:mc="http://schemas.openxmlformats.org/markup-compatibility/2006" xmlns:p14="http://schemas.microsoft.com/office/powerpoint/2010/main">
    <mc:Choice Requires="p14">
      <p:transition spd="slow" p14:dur="2000" advTm="45433"/>
    </mc:Choice>
    <mc:Fallback xmlns="">
      <p:transition spd="slow" advTm="4543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342900" indent="-342900" algn="just">
              <a:lnSpc>
                <a:spcPct val="150000"/>
              </a:lnSpc>
              <a:buFont typeface="Courier New" pitchFamily="49" charset="0"/>
              <a:buChar char="o"/>
            </a:pPr>
            <a:r>
              <a:rPr lang="en-US" sz="2800" dirty="0">
                <a:solidFill>
                  <a:srgbClr val="000000"/>
                </a:solidFill>
                <a:cs typeface="Simplified Arabic" pitchFamily="18" charset="-78"/>
              </a:rPr>
              <a:t>With age, our arteries stiffen (become less compliant) </a:t>
            </a:r>
          </a:p>
          <a:p>
            <a:pPr marL="342900" indent="-342900" algn="just">
              <a:lnSpc>
                <a:spcPct val="150000"/>
              </a:lnSpc>
              <a:buFont typeface="Courier New" pitchFamily="49" charset="0"/>
              <a:buChar char="o"/>
            </a:pPr>
            <a:r>
              <a:rPr lang="en-US" sz="2800" dirty="0">
                <a:solidFill>
                  <a:srgbClr val="C00000"/>
                </a:solidFill>
                <a:cs typeface="Simplified Arabic" pitchFamily="18" charset="-78"/>
              </a:rPr>
              <a:t>Arteriosclerosis</a:t>
            </a:r>
            <a:r>
              <a:rPr lang="en-US" sz="2800" dirty="0">
                <a:solidFill>
                  <a:srgbClr val="000000"/>
                </a:solidFill>
                <a:cs typeface="Simplified Arabic" pitchFamily="18" charset="-78"/>
              </a:rPr>
              <a:t> is a factor that contributes to the gradual increase in blood pressure that we experience with age</a:t>
            </a:r>
            <a:r>
              <a:rPr lang="en-US" dirty="0">
                <a:solidFill>
                  <a:srgbClr val="000000"/>
                </a:solidFill>
                <a:cs typeface="Simplified Arabic" pitchFamily="18" charset="-78"/>
              </a:rPr>
              <a:t>. </a:t>
            </a:r>
            <a:endParaRPr lang="en-US" dirty="0">
              <a:solidFill>
                <a:srgbClr val="C00000"/>
              </a:solidFill>
            </a:endParaRPr>
          </a:p>
          <a:p>
            <a:pPr marL="342900" indent="-342900" algn="just">
              <a:lnSpc>
                <a:spcPct val="150000"/>
              </a:lnSpc>
              <a:buFont typeface="Courier New" pitchFamily="49" charset="0"/>
              <a:buChar char="o"/>
            </a:pPr>
            <a:r>
              <a:rPr lang="en-US" kern="1200" dirty="0">
                <a:solidFill>
                  <a:srgbClr val="C00000"/>
                </a:solidFill>
              </a:rPr>
              <a:t>The kidney </a:t>
            </a:r>
            <a:r>
              <a:rPr lang="en-US" sz="2800" kern="1200" dirty="0">
                <a:solidFill>
                  <a:srgbClr val="000000"/>
                </a:solidFill>
              </a:rPr>
              <a:t>controls the blood volume by modulating the amount of salt and, consequently, water that is reabsorbed in the distal tubule. </a:t>
            </a:r>
            <a:endParaRPr lang="ar-EG" sz="2800" dirty="0"/>
          </a:p>
        </p:txBody>
      </p:sp>
    </p:spTree>
    <p:extLst>
      <p:ext uri="{BB962C8B-B14F-4D97-AF65-F5344CB8AC3E}">
        <p14:creationId xmlns:p14="http://schemas.microsoft.com/office/powerpoint/2010/main" val="1770497080"/>
      </p:ext>
    </p:extLst>
  </p:cSld>
  <p:clrMapOvr>
    <a:masterClrMapping/>
  </p:clrMapOvr>
  <mc:AlternateContent xmlns:mc="http://schemas.openxmlformats.org/markup-compatibility/2006" xmlns:p14="http://schemas.microsoft.com/office/powerpoint/2010/main">
    <mc:Choice Requires="p14">
      <p:transition spd="slow" p14:dur="2000" advTm="29121"/>
    </mc:Choice>
    <mc:Fallback xmlns="">
      <p:transition spd="slow" advTm="2912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 COP</a:t>
            </a:r>
            <a:endParaRPr lang="en-GB" b="1" dirty="0"/>
          </a:p>
        </p:txBody>
      </p:sp>
      <p:sp>
        <p:nvSpPr>
          <p:cNvPr id="433154" name="Content Placeholder 2"/>
          <p:cNvSpPr>
            <a:spLocks noGrp="1"/>
          </p:cNvSpPr>
          <p:nvPr>
            <p:ph sz="quarter" idx="1"/>
          </p:nvPr>
        </p:nvSpPr>
        <p:spPr>
          <a:xfrm>
            <a:off x="754380" y="2040970"/>
            <a:ext cx="13578840" cy="5347382"/>
          </a:xfrm>
        </p:spPr>
        <p:txBody>
          <a:bodyPr/>
          <a:lstStyle/>
          <a:p>
            <a:pPr algn="just">
              <a:lnSpc>
                <a:spcPct val="150000"/>
              </a:lnSpc>
            </a:pPr>
            <a:r>
              <a:rPr lang="en-US" b="1" spc="300" dirty="0">
                <a:solidFill>
                  <a:srgbClr val="C00000"/>
                </a:solidFill>
              </a:rPr>
              <a:t>COP= SV x HR</a:t>
            </a:r>
            <a:endParaRPr lang="en-US" sz="2800" b="1" spc="300" dirty="0"/>
          </a:p>
          <a:p>
            <a:pPr algn="just">
              <a:lnSpc>
                <a:spcPct val="150000"/>
              </a:lnSpc>
            </a:pPr>
            <a:r>
              <a:rPr lang="en-US" sz="2800" dirty="0"/>
              <a:t>The relationship between </a:t>
            </a:r>
            <a:r>
              <a:rPr lang="en-US" sz="2800" b="1" dirty="0">
                <a:solidFill>
                  <a:srgbClr val="C00000"/>
                </a:solidFill>
              </a:rPr>
              <a:t>cardiac output </a:t>
            </a:r>
            <a:r>
              <a:rPr lang="en-US" sz="2800" dirty="0"/>
              <a:t>and </a:t>
            </a:r>
            <a:r>
              <a:rPr lang="en-US" sz="2800" b="1" dirty="0">
                <a:solidFill>
                  <a:srgbClr val="C00000"/>
                </a:solidFill>
              </a:rPr>
              <a:t>blood pressure </a:t>
            </a:r>
            <a:r>
              <a:rPr lang="en-US" sz="2800" dirty="0"/>
              <a:t>is a proportional: if all other parameters remain unchanged, doubling cardiac output would double blood pressure.</a:t>
            </a:r>
            <a:endParaRPr lang="ar-EG" sz="2800" dirty="0"/>
          </a:p>
        </p:txBody>
      </p:sp>
    </p:spTree>
    <p:extLst>
      <p:ext uri="{BB962C8B-B14F-4D97-AF65-F5344CB8AC3E}">
        <p14:creationId xmlns:p14="http://schemas.microsoft.com/office/powerpoint/2010/main" val="3212173614"/>
      </p:ext>
    </p:extLst>
  </p:cSld>
  <p:clrMapOvr>
    <a:masterClrMapping/>
  </p:clrMapOvr>
  <mc:AlternateContent xmlns:mc="http://schemas.openxmlformats.org/markup-compatibility/2006" xmlns:p14="http://schemas.microsoft.com/office/powerpoint/2010/main">
    <mc:Choice Requires="p14">
      <p:transition spd="slow" p14:dur="2000" advTm="23731"/>
    </mc:Choice>
    <mc:Fallback xmlns="">
      <p:transition spd="slow" advTm="23731"/>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3) Total peripheral resistance (TPR)</a:t>
            </a:r>
            <a:endParaRPr lang="en-GB" b="1" dirty="0"/>
          </a:p>
        </p:txBody>
      </p:sp>
      <p:sp>
        <p:nvSpPr>
          <p:cNvPr id="5" name="Content Placeholder 4"/>
          <p:cNvSpPr>
            <a:spLocks noGrp="1"/>
          </p:cNvSpPr>
          <p:nvPr>
            <p:ph sz="quarter" idx="1"/>
          </p:nvPr>
        </p:nvSpPr>
        <p:spPr>
          <a:xfrm>
            <a:off x="754380" y="1781741"/>
            <a:ext cx="13578840" cy="1814602"/>
          </a:xfrm>
        </p:spPr>
        <p:txBody>
          <a:bodyPr/>
          <a:lstStyle/>
          <a:p>
            <a:r>
              <a:rPr lang="en-US" sz="2400" dirty="0">
                <a:solidFill>
                  <a:srgbClr val="000000"/>
                </a:solidFill>
                <a:cs typeface="Times New Roman" pitchFamily="18" charset="0"/>
                <a:sym typeface="Symbol" pitchFamily="18" charset="2"/>
              </a:rPr>
              <a:t>It is the resistance that opposes the blood flow, it is present mainly in the </a:t>
            </a:r>
            <a:r>
              <a:rPr lang="en-US" sz="2400" dirty="0" smtClean="0">
                <a:solidFill>
                  <a:srgbClr val="000000"/>
                </a:solidFill>
                <a:cs typeface="Times New Roman" pitchFamily="18" charset="0"/>
                <a:sym typeface="Symbol" pitchFamily="18" charset="2"/>
              </a:rPr>
              <a:t>arterioles(contain more smooth muscles ).</a:t>
            </a:r>
            <a:endParaRPr lang="en-US" sz="2400" dirty="0">
              <a:solidFill>
                <a:srgbClr val="000000"/>
              </a:solidFill>
              <a:cs typeface="Times New Roman" pitchFamily="18" charset="0"/>
              <a:sym typeface="Symbol" pitchFamily="18" charset="2"/>
            </a:endParaRPr>
          </a:p>
          <a:p>
            <a:r>
              <a:rPr lang="en-US" sz="2400" dirty="0">
                <a:solidFill>
                  <a:srgbClr val="000000"/>
                </a:solidFill>
                <a:cs typeface="Times New Roman" pitchFamily="18" charset="0"/>
                <a:sym typeface="Symbol" pitchFamily="18" charset="2"/>
              </a:rPr>
              <a:t>It is mainly controlled by the </a:t>
            </a:r>
            <a:r>
              <a:rPr lang="en-US" sz="2400" b="1" i="1" dirty="0">
                <a:solidFill>
                  <a:srgbClr val="000000"/>
                </a:solidFill>
                <a:cs typeface="Times New Roman" pitchFamily="18" charset="0"/>
                <a:sym typeface="Symbol" pitchFamily="18" charset="2"/>
              </a:rPr>
              <a:t>diameter of </a:t>
            </a:r>
            <a:r>
              <a:rPr lang="en-US" sz="2400" b="1" i="1" dirty="0" smtClean="0">
                <a:solidFill>
                  <a:srgbClr val="000000"/>
                </a:solidFill>
                <a:cs typeface="Times New Roman" pitchFamily="18" charset="0"/>
                <a:sym typeface="Symbol" pitchFamily="18" charset="2"/>
              </a:rPr>
              <a:t>arterioles</a:t>
            </a:r>
            <a:r>
              <a:rPr lang="en-US" sz="2400" dirty="0" smtClean="0">
                <a:solidFill>
                  <a:srgbClr val="000000"/>
                </a:solidFill>
                <a:cs typeface="Times New Roman" pitchFamily="18" charset="0"/>
                <a:sym typeface="Symbol" pitchFamily="18" charset="2"/>
              </a:rPr>
              <a:t>(As blood vessel length &amp; blood viscosity kept constant ).</a:t>
            </a:r>
            <a:endParaRPr lang="en-US" sz="2400" dirty="0">
              <a:solidFill>
                <a:srgbClr val="000000"/>
              </a:solidFill>
              <a:cs typeface="Times New Roman" pitchFamily="18" charset="0"/>
              <a:sym typeface="Symbol" pitchFamily="18" charset="2"/>
            </a:endParaRPr>
          </a:p>
          <a:p>
            <a:pPr marL="0" indent="0">
              <a:buNone/>
            </a:pPr>
            <a:endParaRPr lang="en-US" sz="2400" b="1" dirty="0">
              <a:solidFill>
                <a:srgbClr val="000000"/>
              </a:solidFill>
              <a:latin typeface="Trebuchet MS" pitchFamily="34" charset="0"/>
              <a:cs typeface="Times New Roman" pitchFamily="18" charset="0"/>
              <a:sym typeface="Symbol" pitchFamily="18" charset="2"/>
            </a:endParaRPr>
          </a:p>
          <a:p>
            <a:endParaRPr lang="en-US" sz="2400" b="1" dirty="0">
              <a:solidFill>
                <a:srgbClr val="000000"/>
              </a:solidFill>
              <a:latin typeface="Trebuchet MS" pitchFamily="34" charset="0"/>
              <a:cs typeface="Times New Roman" pitchFamily="18" charset="0"/>
              <a:sym typeface="Symbol" pitchFamily="18" charset="2"/>
            </a:endParaRPr>
          </a:p>
        </p:txBody>
      </p:sp>
      <p:graphicFrame>
        <p:nvGraphicFramePr>
          <p:cNvPr id="6" name="Diagram 5"/>
          <p:cNvGraphicFramePr/>
          <p:nvPr>
            <p:extLst>
              <p:ext uri="{D42A27DB-BD31-4B8C-83A1-F6EECF244321}">
                <p14:modId xmlns:p14="http://schemas.microsoft.com/office/powerpoint/2010/main" val="814089246"/>
              </p:ext>
            </p:extLst>
          </p:nvPr>
        </p:nvGraphicFramePr>
        <p:xfrm>
          <a:off x="2672459" y="3164294"/>
          <a:ext cx="10058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9565974"/>
      </p:ext>
    </p:extLst>
  </p:cSld>
  <p:clrMapOvr>
    <a:masterClrMapping/>
  </p:clrMapOvr>
  <p:transition spd="slow" advTm="11549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u="sng" dirty="0">
                <a:solidFill>
                  <a:srgbClr val="C00000"/>
                </a:solidFill>
              </a:rPr>
              <a:t>Comment on pulse</a:t>
            </a:r>
          </a:p>
        </p:txBody>
      </p:sp>
      <p:sp>
        <p:nvSpPr>
          <p:cNvPr id="3" name="Content Placeholder 2"/>
          <p:cNvSpPr>
            <a:spLocks noGrp="1"/>
          </p:cNvSpPr>
          <p:nvPr>
            <p:ph sz="quarter" idx="1"/>
          </p:nvPr>
        </p:nvSpPr>
        <p:spPr/>
        <p:txBody>
          <a:bodyPr/>
          <a:lstStyle/>
          <a:p>
            <a:r>
              <a:rPr lang="en-US" b="1" dirty="0"/>
              <a:t>Pulse:</a:t>
            </a:r>
          </a:p>
          <a:p>
            <a:pPr marL="0" indent="0">
              <a:buNone/>
            </a:pPr>
            <a:r>
              <a:rPr lang="en-US" dirty="0"/>
              <a:t>The impulse transmitted to the arteries by contraction of the left ventricle of the heart. </a:t>
            </a:r>
          </a:p>
          <a:p>
            <a:pPr marL="0" indent="0">
              <a:buNone/>
            </a:pPr>
            <a:endParaRPr lang="en-US" sz="1200" dirty="0"/>
          </a:p>
          <a:p>
            <a:pPr marL="0" indent="0">
              <a:buNone/>
            </a:pPr>
            <a:r>
              <a:rPr lang="en-US" dirty="0"/>
              <a:t>Provides information concerning the number of cardiac contractions per minute (rate) and the overall regularity of the contractions (rhythm). </a:t>
            </a:r>
          </a:p>
          <a:p>
            <a:endParaRPr lang="en-US" sz="1400" dirty="0"/>
          </a:p>
          <a:p>
            <a:r>
              <a:rPr lang="en-US" dirty="0"/>
              <a:t> </a:t>
            </a:r>
            <a:r>
              <a:rPr lang="en-US" b="1" dirty="0"/>
              <a:t>A full comment on (Patient’s pulse) should include a comment on: </a:t>
            </a:r>
          </a:p>
          <a:p>
            <a:pPr marL="539750" indent="-96838">
              <a:buNone/>
            </a:pPr>
            <a:r>
              <a:rPr lang="en-US" dirty="0"/>
              <a:t> Rate </a:t>
            </a:r>
          </a:p>
          <a:p>
            <a:pPr marL="539750" indent="-96838">
              <a:buNone/>
            </a:pPr>
            <a:r>
              <a:rPr lang="en-US" dirty="0"/>
              <a:t> Rhythm </a:t>
            </a:r>
          </a:p>
          <a:p>
            <a:pPr marL="539750" indent="-96838">
              <a:buNone/>
            </a:pPr>
            <a:r>
              <a:rPr lang="en-US" dirty="0"/>
              <a:t> Volume </a:t>
            </a:r>
          </a:p>
          <a:p>
            <a:pPr marL="539750" indent="-96838">
              <a:buNone/>
            </a:pPr>
            <a:r>
              <a:rPr lang="en-US" dirty="0"/>
              <a:t> Equality on both sides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885" y="4762872"/>
            <a:ext cx="3200400" cy="2371725"/>
          </a:xfrm>
          <a:prstGeom prst="rect">
            <a:avLst/>
          </a:prstGeom>
        </p:spPr>
      </p:pic>
    </p:spTree>
    <p:extLst>
      <p:ext uri="{BB962C8B-B14F-4D97-AF65-F5344CB8AC3E}">
        <p14:creationId xmlns:p14="http://schemas.microsoft.com/office/powerpoint/2010/main" val="2569242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spc="300" dirty="0"/>
              <a:t>Thank you!</a:t>
            </a:r>
            <a:endParaRPr lang="en-GB" sz="4000" b="1" spc="300" dirty="0"/>
          </a:p>
        </p:txBody>
      </p:sp>
    </p:spTree>
    <p:extLst>
      <p:ext uri="{BB962C8B-B14F-4D97-AF65-F5344CB8AC3E}">
        <p14:creationId xmlns:p14="http://schemas.microsoft.com/office/powerpoint/2010/main" val="1776005240"/>
      </p:ext>
    </p:extLst>
  </p:cSld>
  <p:clrMapOvr>
    <a:masterClrMapping/>
  </p:clrMapOvr>
  <mc:AlternateContent xmlns:mc="http://schemas.openxmlformats.org/markup-compatibility/2006" xmlns:p14="http://schemas.microsoft.com/office/powerpoint/2010/main">
    <mc:Choice Requires="p14">
      <p:transition spd="slow" p14:dur="2000" advTm="3752"/>
    </mc:Choice>
    <mc:Fallback xmlns="">
      <p:transition spd="slow" advTm="37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1409785278"/>
              </p:ext>
            </p:extLst>
          </p:nvPr>
        </p:nvGraphicFramePr>
        <p:xfrm>
          <a:off x="79209" y="1810100"/>
          <a:ext cx="14831010" cy="5401044"/>
        </p:xfrm>
        <a:graphic>
          <a:graphicData uri="http://schemas.openxmlformats.org/drawingml/2006/table">
            <a:tbl>
              <a:tblPr firstRow="1" bandRow="1">
                <a:tableStyleId>{5940675A-B579-460E-94D1-54222C63F5DA}</a:tableStyleId>
              </a:tblPr>
              <a:tblGrid>
                <a:gridCol w="7212896">
                  <a:extLst>
                    <a:ext uri="{9D8B030D-6E8A-4147-A177-3AD203B41FA5}">
                      <a16:colId xmlns="" xmlns:a16="http://schemas.microsoft.com/office/drawing/2014/main" val="20000"/>
                    </a:ext>
                  </a:extLst>
                </a:gridCol>
                <a:gridCol w="7618114">
                  <a:extLst>
                    <a:ext uri="{9D8B030D-6E8A-4147-A177-3AD203B41FA5}">
                      <a16:colId xmlns="" xmlns:a16="http://schemas.microsoft.com/office/drawing/2014/main" val="20001"/>
                    </a:ext>
                  </a:extLst>
                </a:gridCol>
              </a:tblGrid>
              <a:tr h="864096">
                <a:tc>
                  <a:txBody>
                    <a:bodyPr/>
                    <a:lstStyle/>
                    <a:p>
                      <a:pPr marL="0" marR="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sz="3200" b="1" kern="1200" dirty="0">
                          <a:solidFill>
                            <a:schemeClr val="tx1">
                              <a:lumMod val="85000"/>
                              <a:lumOff val="15000"/>
                            </a:schemeClr>
                          </a:solidFill>
                          <a:latin typeface="+mj-lt"/>
                        </a:rPr>
                        <a:t>Systolic blood pressure </a:t>
                      </a:r>
                      <a:endParaRPr lang="en-US" sz="3200" b="1" kern="1200" dirty="0">
                        <a:solidFill>
                          <a:schemeClr val="tx1">
                            <a:lumMod val="85000"/>
                            <a:lumOff val="15000"/>
                          </a:schemeClr>
                        </a:solidFill>
                        <a:latin typeface="+mj-lt"/>
                        <a:ea typeface="+mn-ea"/>
                        <a:cs typeface="Andalus" panose="02020603050405020304" pitchFamily="18" charset="-78"/>
                      </a:endParaRPr>
                    </a:p>
                  </a:txBody>
                  <a:tcPr marL="113157" marR="113157" marT="54864" marB="54864">
                    <a:solidFill>
                      <a:schemeClr val="accent2">
                        <a:lumMod val="20000"/>
                        <a:lumOff val="80000"/>
                      </a:schemeClr>
                    </a:solidFill>
                  </a:tcPr>
                </a:tc>
                <a:tc>
                  <a:txBody>
                    <a:bodyPr/>
                    <a:lstStyle/>
                    <a:p>
                      <a:pPr marL="0" marR="0" indent="0" algn="ctr"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en-US" sz="3200" b="1" kern="1200" dirty="0">
                          <a:solidFill>
                            <a:schemeClr val="tx1">
                              <a:lumMod val="85000"/>
                              <a:lumOff val="15000"/>
                            </a:schemeClr>
                          </a:solidFill>
                          <a:latin typeface="+mj-lt"/>
                        </a:rPr>
                        <a:t>Diastolic blood pressure</a:t>
                      </a:r>
                      <a:endParaRPr lang="en-US" sz="3200" b="1" kern="1200" dirty="0">
                        <a:solidFill>
                          <a:schemeClr val="tx1">
                            <a:lumMod val="85000"/>
                            <a:lumOff val="15000"/>
                          </a:schemeClr>
                        </a:solidFill>
                        <a:latin typeface="+mj-lt"/>
                        <a:ea typeface="+mn-ea"/>
                        <a:cs typeface="Andalus" panose="02020603050405020304" pitchFamily="18" charset="-78"/>
                      </a:endParaRPr>
                    </a:p>
                  </a:txBody>
                  <a:tcPr marL="113157" marR="113157" marT="54864" marB="54864">
                    <a:solidFill>
                      <a:schemeClr val="accent2">
                        <a:lumMod val="20000"/>
                        <a:lumOff val="80000"/>
                      </a:schemeClr>
                    </a:solidFill>
                  </a:tcPr>
                </a:tc>
                <a:extLst>
                  <a:ext uri="{0D108BD9-81ED-4DB2-BD59-A6C34878D82A}">
                    <a16:rowId xmlns="" xmlns:a16="http://schemas.microsoft.com/office/drawing/2014/main" val="10000"/>
                  </a:ext>
                </a:extLst>
              </a:tr>
              <a:tr h="4078240">
                <a:tc>
                  <a:txBody>
                    <a:bodyPr/>
                    <a:lstStyle/>
                    <a:p>
                      <a:pPr lvl="0" algn="just">
                        <a:lnSpc>
                          <a:spcPct val="150000"/>
                        </a:lnSpc>
                        <a:buFont typeface="Courier New" panose="02070309020205020404" pitchFamily="49" charset="0"/>
                        <a:buChar char="o"/>
                      </a:pPr>
                      <a:r>
                        <a:rPr lang="en-US" sz="2800" dirty="0"/>
                        <a:t> Maximum pressure.</a:t>
                      </a:r>
                    </a:p>
                    <a:p>
                      <a:pPr lvl="0" algn="l">
                        <a:lnSpc>
                          <a:spcPct val="150000"/>
                        </a:lnSpc>
                        <a:buFont typeface="Courier New" panose="02070309020205020404" pitchFamily="49" charset="0"/>
                        <a:buChar char="o"/>
                      </a:pPr>
                      <a:r>
                        <a:rPr lang="en-US" sz="2800" dirty="0"/>
                        <a:t> </a:t>
                      </a:r>
                      <a:r>
                        <a:rPr lang="en-US" sz="2800" kern="1200" dirty="0"/>
                        <a:t>During ventricular systole. </a:t>
                      </a:r>
                    </a:p>
                    <a:p>
                      <a:pPr lvl="0" algn="l">
                        <a:lnSpc>
                          <a:spcPct val="150000"/>
                        </a:lnSpc>
                        <a:buFont typeface="Courier New" panose="02070309020205020404" pitchFamily="49" charset="0"/>
                        <a:buChar char="o"/>
                      </a:pPr>
                      <a:r>
                        <a:rPr lang="en-US" sz="2800" kern="1200" dirty="0"/>
                        <a:t> 90 - 140 mmHg (average 120 mmHg). </a:t>
                      </a:r>
                    </a:p>
                    <a:p>
                      <a:pPr marL="342900" lvl="0" indent="-342900" algn="l">
                        <a:lnSpc>
                          <a:spcPct val="150000"/>
                        </a:lnSpc>
                        <a:buFont typeface="Courier New" panose="02070309020205020404" pitchFamily="49" charset="0"/>
                        <a:buChar char="o"/>
                        <a:tabLst>
                          <a:tab pos="114300" algn="l"/>
                        </a:tabLst>
                      </a:pPr>
                      <a:r>
                        <a:rPr lang="en-US" sz="2800" kern="1200" dirty="0"/>
                        <a:t> Due to Ejection of blood into aorta during systole</a:t>
                      </a:r>
                    </a:p>
                    <a:p>
                      <a:pPr lvl="0" algn="l">
                        <a:lnSpc>
                          <a:spcPct val="150000"/>
                        </a:lnSpc>
                        <a:buFont typeface="Courier New" panose="02070309020205020404" pitchFamily="49" charset="0"/>
                        <a:buChar char="o"/>
                      </a:pPr>
                      <a:r>
                        <a:rPr lang="en-US" sz="2800" kern="1200" dirty="0"/>
                        <a:t> Expansion of aorta prevents excessive</a:t>
                      </a:r>
                      <a:r>
                        <a:rPr lang="en-US" sz="2800" kern="1200" baseline="0" dirty="0"/>
                        <a:t> </a:t>
                      </a:r>
                      <a:r>
                        <a:rPr lang="en-US" sz="2800" b="1" dirty="0"/>
                        <a:t>↑↑</a:t>
                      </a:r>
                      <a:r>
                        <a:rPr lang="en-US" sz="2800" dirty="0"/>
                        <a:t>.</a:t>
                      </a:r>
                    </a:p>
                  </a:txBody>
                  <a:tcPr marL="113157" marR="113157" marT="54864" marB="54864"/>
                </a:tc>
                <a:tc>
                  <a:txBody>
                    <a:bodyPr/>
                    <a:lstStyle/>
                    <a:p>
                      <a:pPr marL="342900" lvl="0" indent="-342900" algn="l" defTabSz="914400" rtl="0" eaLnBrk="1" latinLnBrk="0" hangingPunct="1">
                        <a:lnSpc>
                          <a:spcPct val="150000"/>
                        </a:lnSpc>
                        <a:buFont typeface="Courier New" pitchFamily="49" charset="0"/>
                        <a:buChar char="o"/>
                      </a:pPr>
                      <a:r>
                        <a:rPr lang="en-US" sz="2800" kern="1200" dirty="0"/>
                        <a:t>Minimal pressure. </a:t>
                      </a:r>
                    </a:p>
                    <a:p>
                      <a:pPr marL="0" lvl="0" indent="-342900" algn="l" defTabSz="914400" rtl="0" eaLnBrk="1" latinLnBrk="0" hangingPunct="1">
                        <a:lnSpc>
                          <a:spcPct val="150000"/>
                        </a:lnSpc>
                        <a:buFont typeface="Courier New" panose="02070309020205020404" pitchFamily="49" charset="0"/>
                        <a:buChar char="o"/>
                      </a:pPr>
                      <a:r>
                        <a:rPr lang="en-US" sz="2800" kern="1200" dirty="0"/>
                        <a:t>During diastole.</a:t>
                      </a:r>
                    </a:p>
                    <a:p>
                      <a:pPr marL="0" lvl="0" indent="-342900" algn="l" defTabSz="914400" rtl="0" eaLnBrk="1" latinLnBrk="0" hangingPunct="1">
                        <a:lnSpc>
                          <a:spcPct val="150000"/>
                        </a:lnSpc>
                        <a:buFont typeface="Courier New" panose="02070309020205020404" pitchFamily="49" charset="0"/>
                        <a:buChar char="o"/>
                      </a:pPr>
                      <a:r>
                        <a:rPr lang="en-US" sz="2800" kern="1200" dirty="0"/>
                        <a:t>60 - 90 mmHg (average 80 mmHg).</a:t>
                      </a:r>
                    </a:p>
                    <a:p>
                      <a:pPr marL="342900" lvl="0" indent="-342900" algn="l" defTabSz="914400" rtl="0" eaLnBrk="1" latinLnBrk="0" hangingPunct="1">
                        <a:lnSpc>
                          <a:spcPct val="150000"/>
                        </a:lnSpc>
                        <a:buFont typeface="Courier New" panose="02070309020205020404" pitchFamily="49" charset="0"/>
                        <a:buChar char="o"/>
                      </a:pPr>
                      <a:r>
                        <a:rPr lang="en-US" sz="2800" kern="1200" dirty="0"/>
                        <a:t>Due to Escape of blood to peripheral circulation during diastole. </a:t>
                      </a:r>
                    </a:p>
                    <a:p>
                      <a:pPr marL="0" lvl="0" indent="-342900" algn="l" defTabSz="914400" rtl="0" eaLnBrk="1" latinLnBrk="0" hangingPunct="1">
                        <a:lnSpc>
                          <a:spcPct val="150000"/>
                        </a:lnSpc>
                        <a:buFont typeface="Courier New" panose="02070309020205020404" pitchFamily="49" charset="0"/>
                        <a:buChar char="o"/>
                      </a:pPr>
                      <a:r>
                        <a:rPr lang="en-US" sz="2800" kern="1200" dirty="0"/>
                        <a:t>Elastic recoil of aorta prevents excessive ↓↓.</a:t>
                      </a:r>
                    </a:p>
                    <a:p>
                      <a:pPr algn="l" defTabSz="914400" rtl="0" eaLnBrk="1" latinLnBrk="0" hangingPunct="1">
                        <a:lnSpc>
                          <a:spcPct val="150000"/>
                        </a:lnSpc>
                      </a:pPr>
                      <a:endParaRPr lang="en-US" sz="2800" kern="1200" dirty="0">
                        <a:solidFill>
                          <a:schemeClr val="tx2"/>
                        </a:solidFill>
                        <a:latin typeface="Andalus" panose="02020603050405020304" pitchFamily="18" charset="-78"/>
                        <a:ea typeface="+mn-ea"/>
                        <a:cs typeface="Andalus" panose="02020603050405020304" pitchFamily="18" charset="-78"/>
                      </a:endParaRPr>
                    </a:p>
                  </a:txBody>
                  <a:tcPr marL="113157" marR="113157" marT="54864" marB="54864"/>
                </a:tc>
                <a:extLst>
                  <a:ext uri="{0D108BD9-81ED-4DB2-BD59-A6C34878D82A}">
                    <a16:rowId xmlns="" xmlns:a16="http://schemas.microsoft.com/office/drawing/2014/main" val="10001"/>
                  </a:ext>
                </a:extLst>
              </a:tr>
            </a:tbl>
          </a:graphicData>
        </a:graphic>
      </p:graphicFrame>
      <p:sp>
        <p:nvSpPr>
          <p:cNvPr id="3" name="Rectangle 2"/>
          <p:cNvSpPr/>
          <p:nvPr/>
        </p:nvSpPr>
        <p:spPr>
          <a:xfrm>
            <a:off x="652634" y="442392"/>
            <a:ext cx="3017108" cy="707886"/>
          </a:xfrm>
          <a:prstGeom prst="rect">
            <a:avLst/>
          </a:prstGeom>
        </p:spPr>
        <p:txBody>
          <a:bodyPr wrap="none">
            <a:spAutoFit/>
          </a:bodyPr>
          <a:lstStyle/>
          <a:p>
            <a:r>
              <a:rPr lang="en-US" sz="4000" b="1" dirty="0"/>
              <a:t>Definitions: </a:t>
            </a:r>
            <a:endParaRPr lang="en-US" sz="4000" dirty="0"/>
          </a:p>
        </p:txBody>
      </p:sp>
    </p:spTree>
    <p:extLst>
      <p:ext uri="{BB962C8B-B14F-4D97-AF65-F5344CB8AC3E}">
        <p14:creationId xmlns:p14="http://schemas.microsoft.com/office/powerpoint/2010/main" val="3564087610"/>
      </p:ext>
    </p:extLst>
  </p:cSld>
  <p:clrMapOvr>
    <a:masterClrMapping/>
  </p:clrMapOvr>
  <mc:AlternateContent xmlns:mc="http://schemas.openxmlformats.org/markup-compatibility/2006" xmlns:p14="http://schemas.microsoft.com/office/powerpoint/2010/main">
    <mc:Choice Requires="p14">
      <p:transition p14:dur="0" advTm="195015"/>
    </mc:Choice>
    <mc:Fallback xmlns="">
      <p:transition advTm="19501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sz="half" idx="1"/>
          </p:nvPr>
        </p:nvSpPr>
        <p:spPr>
          <a:xfrm>
            <a:off x="573426" y="514400"/>
            <a:ext cx="13573163" cy="7643192"/>
          </a:xfrm>
        </p:spPr>
        <p:txBody>
          <a:bodyPr>
            <a:normAutofit/>
          </a:bodyPr>
          <a:lstStyle/>
          <a:p>
            <a:pPr>
              <a:lnSpc>
                <a:spcPct val="150000"/>
              </a:lnSpc>
              <a:buFont typeface="Wingdings" panose="05000000000000000000" pitchFamily="2" charset="2"/>
              <a:buChar char="q"/>
            </a:pPr>
            <a:r>
              <a:rPr lang="en-US" sz="3200" b="1" dirty="0">
                <a:solidFill>
                  <a:schemeClr val="accent2">
                    <a:lumMod val="75000"/>
                  </a:schemeClr>
                </a:solidFill>
                <a:latin typeface="+mj-lt"/>
                <a:cs typeface="Andalus" panose="02020603050405020304" pitchFamily="18" charset="-78"/>
              </a:rPr>
              <a:t> Pulse pressure</a:t>
            </a:r>
            <a:r>
              <a:rPr lang="en-US" sz="2800" b="1" dirty="0">
                <a:solidFill>
                  <a:schemeClr val="accent2">
                    <a:lumMod val="75000"/>
                  </a:schemeClr>
                </a:solidFill>
                <a:latin typeface="+mj-lt"/>
                <a:cs typeface="Andalus" panose="02020603050405020304" pitchFamily="18" charset="-78"/>
              </a:rPr>
              <a:t>: </a:t>
            </a:r>
            <a:r>
              <a:rPr lang="en-US" sz="2800" dirty="0"/>
              <a:t>It is the e difference between the SBP and the DBP. </a:t>
            </a:r>
            <a:endParaRPr lang="en-US" sz="2800" b="1" dirty="0">
              <a:solidFill>
                <a:schemeClr val="accent2">
                  <a:lumMod val="75000"/>
                </a:schemeClr>
              </a:solidFill>
              <a:latin typeface="+mj-lt"/>
              <a:cs typeface="Andalus" panose="02020603050405020304" pitchFamily="18" charset="-78"/>
            </a:endParaRPr>
          </a:p>
          <a:p>
            <a:pPr lvl="1">
              <a:lnSpc>
                <a:spcPct val="150000"/>
              </a:lnSpc>
              <a:buFont typeface="Courier New" panose="02070309020205020404" pitchFamily="49" charset="0"/>
              <a:buChar char="o"/>
            </a:pPr>
            <a:r>
              <a:rPr lang="en-US" sz="2800" b="1" dirty="0">
                <a:solidFill>
                  <a:schemeClr val="tx2"/>
                </a:solidFill>
                <a:cs typeface="Andalus" panose="02020603050405020304" pitchFamily="18" charset="-78"/>
              </a:rPr>
              <a:t>= systolic BP - diastolic BP </a:t>
            </a:r>
          </a:p>
          <a:p>
            <a:pPr lvl="1" algn="just">
              <a:lnSpc>
                <a:spcPct val="150000"/>
              </a:lnSpc>
              <a:buFont typeface="Courier New" panose="02070309020205020404" pitchFamily="49" charset="0"/>
              <a:buChar char="o"/>
            </a:pPr>
            <a:r>
              <a:rPr lang="en-US" sz="2800" b="1" dirty="0">
                <a:cs typeface="Andalus" panose="02020603050405020304" pitchFamily="18" charset="-78"/>
              </a:rPr>
              <a:t>↑ In hyperdynamic circulation as thyrotoxicosis, atherosclerosis, anemia &amp; pregnancy. </a:t>
            </a:r>
          </a:p>
          <a:p>
            <a:pPr lvl="1">
              <a:lnSpc>
                <a:spcPct val="150000"/>
              </a:lnSpc>
              <a:buFont typeface="Courier New" panose="02070309020205020404" pitchFamily="49" charset="0"/>
              <a:buChar char="o"/>
            </a:pPr>
            <a:r>
              <a:rPr lang="en-US" sz="2800" b="1" dirty="0">
                <a:cs typeface="Andalus" panose="02020603050405020304" pitchFamily="18" charset="-78"/>
              </a:rPr>
              <a:t>↓ in aortic stenosis, cardiogenic shock, advanced HF.</a:t>
            </a:r>
          </a:p>
          <a:p>
            <a:pPr>
              <a:lnSpc>
                <a:spcPct val="150000"/>
              </a:lnSpc>
              <a:buFont typeface="Wingdings" panose="05000000000000000000" pitchFamily="2" charset="2"/>
              <a:buChar char="q"/>
            </a:pPr>
            <a:r>
              <a:rPr lang="en-US" sz="3200" b="1" dirty="0">
                <a:solidFill>
                  <a:schemeClr val="accent2">
                    <a:lumMod val="75000"/>
                  </a:schemeClr>
                </a:solidFill>
                <a:latin typeface="+mj-lt"/>
                <a:cs typeface="Andalus" panose="02020603050405020304" pitchFamily="18" charset="-78"/>
              </a:rPr>
              <a:t> Mean systemic blood pressure (Mean arterial pressure): </a:t>
            </a:r>
          </a:p>
          <a:p>
            <a:pPr lvl="1">
              <a:lnSpc>
                <a:spcPct val="150000"/>
              </a:lnSpc>
              <a:buFont typeface="Courier New" panose="02070309020205020404" pitchFamily="49" charset="0"/>
              <a:buChar char="o"/>
            </a:pPr>
            <a:r>
              <a:rPr lang="en-US" sz="2800" dirty="0">
                <a:solidFill>
                  <a:schemeClr val="tx2"/>
                </a:solidFill>
                <a:cs typeface="Andalus" panose="02020603050405020304" pitchFamily="18" charset="-78"/>
              </a:rPr>
              <a:t>It is the average pressure in systemic arteries throughout cardiac cycle.</a:t>
            </a:r>
          </a:p>
          <a:p>
            <a:pPr lvl="1">
              <a:lnSpc>
                <a:spcPct val="150000"/>
              </a:lnSpc>
              <a:buFont typeface="Courier New" panose="02070309020205020404" pitchFamily="49" charset="0"/>
              <a:buChar char="o"/>
            </a:pPr>
            <a:r>
              <a:rPr lang="en-US" sz="2800" b="1" dirty="0">
                <a:solidFill>
                  <a:schemeClr val="tx2"/>
                </a:solidFill>
                <a:cs typeface="Andalus" panose="02020603050405020304" pitchFamily="18" charset="-78"/>
              </a:rPr>
              <a:t>MAP (at resting HR)= 2/3 DBP+1/3 SBP</a:t>
            </a:r>
          </a:p>
          <a:p>
            <a:pPr lvl="1">
              <a:lnSpc>
                <a:spcPct val="150000"/>
              </a:lnSpc>
              <a:buFont typeface="Courier New" panose="02070309020205020404" pitchFamily="49" charset="0"/>
              <a:buChar char="o"/>
            </a:pPr>
            <a:r>
              <a:rPr lang="en-US" sz="2800" b="1" dirty="0">
                <a:solidFill>
                  <a:schemeClr val="tx2"/>
                </a:solidFill>
                <a:cs typeface="Andalus" panose="02020603050405020304" pitchFamily="18" charset="-78"/>
              </a:rPr>
              <a:t>= diastolic blood pressure +1/3  Pulse pressure</a:t>
            </a:r>
          </a:p>
          <a:p>
            <a:pPr lvl="1">
              <a:lnSpc>
                <a:spcPct val="150000"/>
              </a:lnSpc>
              <a:buFont typeface="Courier New" panose="02070309020205020404" pitchFamily="49" charset="0"/>
              <a:buChar char="o"/>
            </a:pPr>
            <a:r>
              <a:rPr lang="en-US" sz="2800" b="1" dirty="0">
                <a:cs typeface="Andalus" panose="02020603050405020304" pitchFamily="18" charset="-78"/>
              </a:rPr>
              <a:t>= 93 mmHg</a:t>
            </a:r>
            <a:endParaRPr lang="en-US" sz="2800" b="1" dirty="0">
              <a:solidFill>
                <a:schemeClr val="tx2"/>
              </a:solidFill>
              <a:cs typeface="Andalus" panose="02020603050405020304" pitchFamily="18" charset="-78"/>
            </a:endParaRPr>
          </a:p>
        </p:txBody>
      </p:sp>
    </p:spTree>
    <p:extLst>
      <p:ext uri="{BB962C8B-B14F-4D97-AF65-F5344CB8AC3E}">
        <p14:creationId xmlns:p14="http://schemas.microsoft.com/office/powerpoint/2010/main" val="2412101951"/>
      </p:ext>
    </p:extLst>
  </p:cSld>
  <p:clrMapOvr>
    <a:masterClrMapping/>
  </p:clrMapOvr>
  <mc:AlternateContent xmlns:mc="http://schemas.openxmlformats.org/markup-compatibility/2006" xmlns:p14="http://schemas.microsoft.com/office/powerpoint/2010/main">
    <mc:Choice Requires="p14">
      <p:transition p14:dur="0" advTm="146523"/>
    </mc:Choice>
    <mc:Fallback xmlns="">
      <p:transition advTm="14652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0263" y="82353"/>
            <a:ext cx="12447273" cy="1062445"/>
          </a:xfrm>
        </p:spPr>
        <p:txBody>
          <a:bodyPr>
            <a:normAutofit/>
          </a:bodyPr>
          <a:lstStyle/>
          <a:p>
            <a:r>
              <a:rPr lang="en-US" sz="4400" b="1" dirty="0">
                <a:solidFill>
                  <a:schemeClr val="tx2">
                    <a:lumMod val="95000"/>
                    <a:lumOff val="5000"/>
                  </a:schemeClr>
                </a:solidFill>
                <a:cs typeface="Andalus" panose="02020603050405020304" pitchFamily="18" charset="-78"/>
              </a:rPr>
              <a:t>Measurement of ABP</a:t>
            </a:r>
          </a:p>
        </p:txBody>
      </p:sp>
      <p:sp>
        <p:nvSpPr>
          <p:cNvPr id="5" name="Rectangle 4"/>
          <p:cNvSpPr/>
          <p:nvPr/>
        </p:nvSpPr>
        <p:spPr>
          <a:xfrm>
            <a:off x="177382" y="1306489"/>
            <a:ext cx="14732837" cy="6664389"/>
          </a:xfrm>
          <a:prstGeom prst="rect">
            <a:avLst/>
          </a:prstGeom>
        </p:spPr>
        <p:txBody>
          <a:bodyPr wrap="square">
            <a:spAutoFit/>
          </a:bodyPr>
          <a:lstStyle/>
          <a:p>
            <a:pPr>
              <a:lnSpc>
                <a:spcPct val="150000"/>
              </a:lnSpc>
            </a:pPr>
            <a:r>
              <a:rPr lang="en-US" sz="2800" b="1" dirty="0">
                <a:solidFill>
                  <a:schemeClr val="accent2">
                    <a:lumMod val="75000"/>
                  </a:schemeClr>
                </a:solidFill>
                <a:cs typeface="Andalus" panose="02020603050405020304" pitchFamily="18" charset="-78"/>
              </a:rPr>
              <a:t>1. Direct Method</a:t>
            </a:r>
          </a:p>
          <a:p>
            <a:pPr>
              <a:lnSpc>
                <a:spcPct val="150000"/>
              </a:lnSpc>
            </a:pPr>
            <a:r>
              <a:rPr lang="en-US" sz="3200" dirty="0">
                <a:cs typeface="Andalus" panose="02020603050405020304" pitchFamily="18" charset="-78"/>
              </a:rPr>
              <a:t>By cardiac catheter cannulated through a large artery, transmits the blood pressure to manometer.</a:t>
            </a:r>
            <a:endParaRPr lang="en-US" sz="3200" dirty="0">
              <a:solidFill>
                <a:schemeClr val="tx2">
                  <a:lumMod val="95000"/>
                  <a:lumOff val="5000"/>
                </a:schemeClr>
              </a:solidFill>
              <a:cs typeface="Andalus" panose="02020603050405020304" pitchFamily="18" charset="-78"/>
            </a:endParaRPr>
          </a:p>
          <a:p>
            <a:pPr>
              <a:lnSpc>
                <a:spcPct val="150000"/>
              </a:lnSpc>
            </a:pPr>
            <a:r>
              <a:rPr lang="en-US" sz="2800" b="1" dirty="0">
                <a:solidFill>
                  <a:schemeClr val="accent2">
                    <a:lumMod val="75000"/>
                  </a:schemeClr>
                </a:solidFill>
                <a:cs typeface="Andalus" panose="02020603050405020304" pitchFamily="18" charset="-78"/>
              </a:rPr>
              <a:t>2. Indirect Method: </a:t>
            </a:r>
            <a:r>
              <a:rPr lang="en-US" sz="2800" b="1" dirty="0">
                <a:cs typeface="Andalus" panose="02020603050405020304" pitchFamily="18" charset="-78"/>
              </a:rPr>
              <a:t>By sphygmomanometer + stethoscope.</a:t>
            </a:r>
          </a:p>
          <a:p>
            <a:pPr marL="342900">
              <a:lnSpc>
                <a:spcPct val="150000"/>
              </a:lnSpc>
            </a:pPr>
            <a:r>
              <a:rPr lang="en-US" sz="2800" b="1" dirty="0">
                <a:cs typeface="Andalus" panose="02020603050405020304" pitchFamily="18" charset="-78"/>
              </a:rPr>
              <a:t>-Principle:  </a:t>
            </a:r>
            <a:r>
              <a:rPr lang="en-US" sz="2800" dirty="0">
                <a:cs typeface="Andalus" panose="02020603050405020304" pitchFamily="18" charset="-78"/>
              </a:rPr>
              <a:t>The pressure of blood in the artery (brachial artery) is balanced against the pressure of air in a rubber cuff surrounding the artery. The pressure of air in the cuff is then measured by means of a mercury manometer.</a:t>
            </a:r>
          </a:p>
          <a:p>
            <a:pPr marL="342900">
              <a:lnSpc>
                <a:spcPct val="150000"/>
              </a:lnSpc>
            </a:pPr>
            <a:r>
              <a:rPr lang="en-US" sz="2800" b="1" dirty="0">
                <a:cs typeface="Andalus" panose="02020603050405020304" pitchFamily="18" charset="-78"/>
              </a:rPr>
              <a:t>- Methods:</a:t>
            </a:r>
          </a:p>
          <a:p>
            <a:pPr marL="1428750" lvl="2" indent="-514350">
              <a:lnSpc>
                <a:spcPct val="150000"/>
              </a:lnSpc>
              <a:buFont typeface="+mj-lt"/>
              <a:buAutoNum type="alphaLcParenR"/>
            </a:pPr>
            <a:r>
              <a:rPr lang="en-US" sz="2800" dirty="0">
                <a:cs typeface="Andalus" panose="02020603050405020304" pitchFamily="18" charset="-78"/>
              </a:rPr>
              <a:t>Palpatory step.</a:t>
            </a:r>
          </a:p>
          <a:p>
            <a:pPr marL="1428750" lvl="2" indent="-514350">
              <a:lnSpc>
                <a:spcPct val="150000"/>
              </a:lnSpc>
              <a:buFont typeface="+mj-lt"/>
              <a:buAutoNum type="alphaLcParenR"/>
            </a:pPr>
            <a:r>
              <a:rPr lang="en-US" sz="2800" dirty="0">
                <a:cs typeface="Andalus" panose="02020603050405020304" pitchFamily="18" charset="-78"/>
              </a:rPr>
              <a:t>Auscultatory step.</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1646" y="5281766"/>
            <a:ext cx="3168352" cy="2923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820287"/>
      </p:ext>
    </p:extLst>
  </p:cSld>
  <p:clrMapOvr>
    <a:masterClrMapping/>
  </p:clrMapOvr>
  <mc:AlternateContent xmlns:mc="http://schemas.openxmlformats.org/markup-compatibility/2006" xmlns:p14="http://schemas.microsoft.com/office/powerpoint/2010/main">
    <mc:Choice Requires="p14">
      <p:transition p14:dur="0" advTm="83884"/>
    </mc:Choice>
    <mc:Fallback xmlns="">
      <p:transition advTm="8388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4002" y="1513756"/>
            <a:ext cx="6096217" cy="4531634"/>
          </a:xfrm>
          <a:prstGeom prst="rect">
            <a:avLst/>
          </a:prstGeom>
        </p:spPr>
      </p:pic>
      <p:sp>
        <p:nvSpPr>
          <p:cNvPr id="7" name="Rectangle 6"/>
          <p:cNvSpPr/>
          <p:nvPr/>
        </p:nvSpPr>
        <p:spPr>
          <a:xfrm>
            <a:off x="811052" y="6054146"/>
            <a:ext cx="14276548" cy="2232406"/>
          </a:xfrm>
          <a:prstGeom prst="rect">
            <a:avLst/>
          </a:prstGeom>
        </p:spPr>
        <p:txBody>
          <a:bodyPr wrap="square">
            <a:spAutoFit/>
          </a:bodyPr>
          <a:lstStyle/>
          <a:p>
            <a:pPr>
              <a:lnSpc>
                <a:spcPct val="150000"/>
              </a:lnSpc>
            </a:pPr>
            <a:r>
              <a:rPr lang="en-US" sz="3200" b="1" dirty="0"/>
              <a:t>    Mercurial</a:t>
            </a:r>
          </a:p>
          <a:p>
            <a:pPr>
              <a:lnSpc>
                <a:spcPct val="150000"/>
              </a:lnSpc>
            </a:pPr>
            <a:r>
              <a:rPr lang="en-US" sz="2800" b="1" dirty="0"/>
              <a:t>   (the most accurate</a:t>
            </a:r>
            <a:r>
              <a:rPr lang="en-US" sz="3600" b="1" dirty="0"/>
              <a:t>)                                                                     Digital        </a:t>
            </a:r>
          </a:p>
          <a:p>
            <a:pPr algn="r">
              <a:lnSpc>
                <a:spcPct val="150000"/>
              </a:lnSpc>
            </a:pPr>
            <a:r>
              <a:rPr lang="en-US" sz="2800" b="1" dirty="0"/>
              <a:t>(the least accurate) </a:t>
            </a: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256591" y="1643393"/>
            <a:ext cx="6919968" cy="4544594"/>
          </a:xfrm>
          <a:prstGeom prst="rect">
            <a:avLst/>
          </a:prstGeom>
        </p:spPr>
      </p:pic>
      <p:cxnSp>
        <p:nvCxnSpPr>
          <p:cNvPr id="11" name="Straight Connector 10"/>
          <p:cNvCxnSpPr/>
          <p:nvPr/>
        </p:nvCxnSpPr>
        <p:spPr>
          <a:xfrm>
            <a:off x="7389720" y="1503452"/>
            <a:ext cx="79209" cy="58414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101861" y="1583279"/>
            <a:ext cx="79209" cy="584140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02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26926" y="7226324"/>
            <a:ext cx="13578840" cy="594076"/>
          </a:xfrm>
        </p:spPr>
        <p:txBody>
          <a:bodyPr>
            <a:noAutofit/>
          </a:bodyPr>
          <a:lstStyle/>
          <a:p>
            <a:pPr marL="0" indent="0" algn="ctr">
              <a:buNone/>
            </a:pPr>
            <a:r>
              <a:rPr lang="en-US" sz="4000" b="1" dirty="0">
                <a:solidFill>
                  <a:srgbClr val="C00000"/>
                </a:solidFill>
              </a:rPr>
              <a:t>Cuffs of different sizes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5228" y="25524"/>
            <a:ext cx="10242236" cy="7200800"/>
          </a:xfrm>
          <a:prstGeom prst="rect">
            <a:avLst/>
          </a:prstGeom>
        </p:spPr>
      </p:pic>
    </p:spTree>
    <p:extLst>
      <p:ext uri="{BB962C8B-B14F-4D97-AF65-F5344CB8AC3E}">
        <p14:creationId xmlns:p14="http://schemas.microsoft.com/office/powerpoint/2010/main" val="138094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207" y="418556"/>
            <a:ext cx="12595674" cy="753133"/>
          </a:xfrm>
        </p:spPr>
        <p:txBody>
          <a:bodyPr>
            <a:noAutofit/>
          </a:bodyPr>
          <a:lstStyle/>
          <a:p>
            <a:r>
              <a:rPr lang="en-US" sz="5400" b="1" dirty="0">
                <a:solidFill>
                  <a:schemeClr val="accent2">
                    <a:lumMod val="50000"/>
                  </a:schemeClr>
                </a:solidFill>
              </a:rPr>
              <a:t>Apparatus</a:t>
            </a:r>
            <a:endParaRPr lang="en-US" sz="3600" b="1" dirty="0">
              <a:solidFill>
                <a:schemeClr val="accent2">
                  <a:lumMod val="50000"/>
                </a:schemeClr>
              </a:solidFill>
            </a:endParaRPr>
          </a:p>
        </p:txBody>
      </p:sp>
      <p:sp>
        <p:nvSpPr>
          <p:cNvPr id="3" name="Content Placeholder 2"/>
          <p:cNvSpPr>
            <a:spLocks noGrp="1"/>
          </p:cNvSpPr>
          <p:nvPr>
            <p:ph idx="1"/>
          </p:nvPr>
        </p:nvSpPr>
        <p:spPr>
          <a:xfrm>
            <a:off x="811052" y="1391975"/>
            <a:ext cx="12589573" cy="5885785"/>
          </a:xfrm>
        </p:spPr>
        <p:txBody>
          <a:bodyPr>
            <a:noAutofit/>
          </a:bodyPr>
          <a:lstStyle/>
          <a:p>
            <a:pPr marL="0" indent="0" algn="just">
              <a:lnSpc>
                <a:spcPct val="150000"/>
              </a:lnSpc>
              <a:buNone/>
            </a:pPr>
            <a:r>
              <a:rPr lang="en-US" sz="3200" b="1" dirty="0">
                <a:solidFill>
                  <a:schemeClr val="tx1"/>
                </a:solidFill>
              </a:rPr>
              <a:t>Sphygmomanometer </a:t>
            </a:r>
            <a:r>
              <a:rPr lang="en-US" sz="3200" dirty="0">
                <a:solidFill>
                  <a:schemeClr val="tx1"/>
                </a:solidFill>
              </a:rPr>
              <a:t>. Which is composed of</a:t>
            </a:r>
          </a:p>
          <a:p>
            <a:pPr marL="800100" indent="-228600" algn="just">
              <a:lnSpc>
                <a:spcPct val="150000"/>
              </a:lnSpc>
            </a:pPr>
            <a:r>
              <a:rPr lang="en-US" sz="3600" dirty="0">
                <a:solidFill>
                  <a:schemeClr val="tx1"/>
                </a:solidFill>
              </a:rPr>
              <a:t> </a:t>
            </a:r>
            <a:r>
              <a:rPr lang="en-US" sz="3600" dirty="0">
                <a:solidFill>
                  <a:schemeClr val="accent1">
                    <a:lumMod val="75000"/>
                  </a:schemeClr>
                </a:solidFill>
              </a:rPr>
              <a:t>Mercury Manometer,</a:t>
            </a:r>
          </a:p>
          <a:p>
            <a:pPr marL="800100" indent="-228600" algn="just">
              <a:lnSpc>
                <a:spcPct val="150000"/>
              </a:lnSpc>
            </a:pPr>
            <a:r>
              <a:rPr lang="en-US" sz="3600" dirty="0">
                <a:solidFill>
                  <a:schemeClr val="accent1">
                    <a:lumMod val="50000"/>
                  </a:schemeClr>
                </a:solidFill>
              </a:rPr>
              <a:t> </a:t>
            </a:r>
            <a:r>
              <a:rPr lang="en-US" sz="3600" dirty="0">
                <a:solidFill>
                  <a:srgbClr val="FF0000"/>
                </a:solidFill>
              </a:rPr>
              <a:t>Mercury Reservoir, </a:t>
            </a:r>
          </a:p>
          <a:p>
            <a:pPr marL="800100" indent="-228600" algn="just">
              <a:lnSpc>
                <a:spcPct val="150000"/>
              </a:lnSpc>
            </a:pPr>
            <a:r>
              <a:rPr lang="en-US" sz="3600" dirty="0">
                <a:solidFill>
                  <a:srgbClr val="FF0000"/>
                </a:solidFill>
              </a:rPr>
              <a:t> </a:t>
            </a:r>
            <a:r>
              <a:rPr lang="en-US" sz="3600" dirty="0">
                <a:solidFill>
                  <a:srgbClr val="002060"/>
                </a:solidFill>
              </a:rPr>
              <a:t>Rubber Tubes, </a:t>
            </a:r>
          </a:p>
          <a:p>
            <a:pPr marL="800100" indent="-228600" algn="just">
              <a:lnSpc>
                <a:spcPct val="150000"/>
              </a:lnSpc>
            </a:pPr>
            <a:r>
              <a:rPr lang="en-US" sz="3600" dirty="0">
                <a:solidFill>
                  <a:srgbClr val="002060"/>
                </a:solidFill>
              </a:rPr>
              <a:t> </a:t>
            </a:r>
            <a:r>
              <a:rPr lang="en-US" sz="3600" dirty="0">
                <a:solidFill>
                  <a:srgbClr val="7030A0"/>
                </a:solidFill>
              </a:rPr>
              <a:t>Rubber Cuff</a:t>
            </a:r>
            <a:r>
              <a:rPr lang="en-US" sz="3600" dirty="0">
                <a:solidFill>
                  <a:schemeClr val="accent1">
                    <a:lumMod val="50000"/>
                  </a:schemeClr>
                </a:solidFill>
              </a:rPr>
              <a:t> </a:t>
            </a:r>
          </a:p>
          <a:p>
            <a:pPr marL="800100" indent="-228600" algn="just">
              <a:lnSpc>
                <a:spcPct val="150000"/>
              </a:lnSpc>
            </a:pPr>
            <a:r>
              <a:rPr lang="en-US" sz="3600" dirty="0">
                <a:solidFill>
                  <a:srgbClr val="00B050"/>
                </a:solidFill>
              </a:rPr>
              <a:t> Air Pump. </a:t>
            </a:r>
          </a:p>
        </p:txBody>
      </p:sp>
      <p:pic>
        <p:nvPicPr>
          <p:cNvPr id="21506" name="Picture 2"/>
          <p:cNvPicPr>
            <a:picLocks noChangeAspect="1" noChangeArrowheads="1"/>
          </p:cNvPicPr>
          <p:nvPr/>
        </p:nvPicPr>
        <p:blipFill>
          <a:blip r:embed="rId2"/>
          <a:srcRect/>
          <a:stretch>
            <a:fillRect/>
          </a:stretch>
        </p:blipFill>
        <p:spPr bwMode="auto">
          <a:xfrm>
            <a:off x="6948042" y="2458617"/>
            <a:ext cx="7249297" cy="4637723"/>
          </a:xfrm>
          <a:prstGeom prst="rect">
            <a:avLst/>
          </a:prstGeom>
          <a:noFill/>
          <a:ln w="9525">
            <a:noFill/>
            <a:miter lim="800000"/>
            <a:headEnd/>
            <a:tailEnd/>
          </a:ln>
          <a:effectLst/>
        </p:spPr>
      </p:pic>
      <p:cxnSp>
        <p:nvCxnSpPr>
          <p:cNvPr id="5" name="Straight Arrow Connector 4"/>
          <p:cNvCxnSpPr/>
          <p:nvPr/>
        </p:nvCxnSpPr>
        <p:spPr>
          <a:xfrm>
            <a:off x="10015349" y="3431090"/>
            <a:ext cx="557340" cy="0"/>
          </a:xfrm>
          <a:prstGeom prst="straightConnector1">
            <a:avLst/>
          </a:prstGeom>
          <a:ln w="38100">
            <a:solidFill>
              <a:schemeClr val="tx2">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Left Bracket 5"/>
          <p:cNvSpPr/>
          <p:nvPr/>
        </p:nvSpPr>
        <p:spPr>
          <a:xfrm>
            <a:off x="10674035" y="2792378"/>
            <a:ext cx="222372" cy="2100390"/>
          </a:xfrm>
          <a:prstGeom prst="leftBracket">
            <a:avLst/>
          </a:prstGeom>
          <a:ln w="381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9" name="Straight Arrow Connector 8"/>
          <p:cNvCxnSpPr/>
          <p:nvPr/>
        </p:nvCxnSpPr>
        <p:spPr>
          <a:xfrm flipH="1">
            <a:off x="12027969" y="4833395"/>
            <a:ext cx="64178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1774634" y="5682969"/>
            <a:ext cx="1286390" cy="11873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190600" y="5682971"/>
            <a:ext cx="3831017" cy="86799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788805" y="4777475"/>
            <a:ext cx="700898" cy="905496"/>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1774636" y="6550969"/>
            <a:ext cx="895124"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11875971" y="4943945"/>
            <a:ext cx="253336" cy="18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4363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532699" y="1376238"/>
            <a:ext cx="14276375" cy="6843018"/>
          </a:xfrm>
          <a:prstGeom prst="rect">
            <a:avLst/>
          </a:prstGeom>
        </p:spPr>
      </p:pic>
      <p:sp>
        <p:nvSpPr>
          <p:cNvPr id="2" name="TextBox 1"/>
          <p:cNvSpPr txBox="1"/>
          <p:nvPr/>
        </p:nvSpPr>
        <p:spPr>
          <a:xfrm>
            <a:off x="910569" y="321024"/>
            <a:ext cx="4761240" cy="769441"/>
          </a:xfrm>
          <a:prstGeom prst="rect">
            <a:avLst/>
          </a:prstGeom>
          <a:noFill/>
        </p:spPr>
        <p:txBody>
          <a:bodyPr wrap="none" rtlCol="0">
            <a:spAutoFit/>
          </a:bodyPr>
          <a:lstStyle/>
          <a:p>
            <a:pPr marL="571500" indent="-571500">
              <a:buFont typeface="Wingdings" panose="05000000000000000000" pitchFamily="2" charset="2"/>
              <a:buChar char="q"/>
            </a:pPr>
            <a:r>
              <a:rPr lang="en-US" sz="4400" b="1" dirty="0">
                <a:solidFill>
                  <a:schemeClr val="accent2">
                    <a:lumMod val="50000"/>
                  </a:schemeClr>
                </a:solidFill>
              </a:rPr>
              <a:t>  General Rules</a:t>
            </a:r>
          </a:p>
        </p:txBody>
      </p:sp>
    </p:spTree>
    <p:extLst>
      <p:ext uri="{BB962C8B-B14F-4D97-AF65-F5344CB8AC3E}">
        <p14:creationId xmlns:p14="http://schemas.microsoft.com/office/powerpoint/2010/main" val="3092306981"/>
      </p:ext>
    </p:extLst>
  </p:cSld>
  <p:clrMapOvr>
    <a:masterClrMapping/>
  </p:clrMapOvr>
  <mc:AlternateContent xmlns:mc="http://schemas.openxmlformats.org/markup-compatibility/2006" xmlns:p14="http://schemas.microsoft.com/office/powerpoint/2010/main">
    <mc:Choice Requires="p14">
      <p:transition p14:dur="0" advTm="26160"/>
    </mc:Choice>
    <mc:Fallback xmlns="">
      <p:transition advTm="2616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323</TotalTime>
  <Words>1266</Words>
  <Application>Microsoft Office PowerPoint</Application>
  <PresentationFormat>Custom</PresentationFormat>
  <Paragraphs>146</Paragraphs>
  <Slides>25</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Aharoni</vt:lpstr>
      <vt:lpstr>Andalus</vt:lpstr>
      <vt:lpstr>Arial</vt:lpstr>
      <vt:lpstr>Bookman Old Style</vt:lpstr>
      <vt:lpstr>Calibri</vt:lpstr>
      <vt:lpstr>Courier New</vt:lpstr>
      <vt:lpstr>Gill Sans MT</vt:lpstr>
      <vt:lpstr>Simplified Arabic</vt:lpstr>
      <vt:lpstr>Symbol</vt:lpstr>
      <vt:lpstr>Times New Roman</vt:lpstr>
      <vt:lpstr>Trebuchet MS</vt:lpstr>
      <vt:lpstr>Wingdings</vt:lpstr>
      <vt:lpstr>Wingdings 3</vt:lpstr>
      <vt:lpstr>Origin</vt:lpstr>
      <vt:lpstr>Arterial blood pressure measurement</vt:lpstr>
      <vt:lpstr>Arterial Blood Pressure (ABP)</vt:lpstr>
      <vt:lpstr>PowerPoint Presentation</vt:lpstr>
      <vt:lpstr>PowerPoint Presentation</vt:lpstr>
      <vt:lpstr>Measurement of ABP</vt:lpstr>
      <vt:lpstr>PowerPoint Presentation</vt:lpstr>
      <vt:lpstr>PowerPoint Presentation</vt:lpstr>
      <vt:lpstr>Apparatus</vt:lpstr>
      <vt:lpstr>PowerPoint Presentation</vt:lpstr>
      <vt:lpstr>How to measure?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Factors affecting ABP: 1) Blood volume</vt:lpstr>
      <vt:lpstr>PowerPoint Presentation</vt:lpstr>
      <vt:lpstr>2) COP</vt:lpstr>
      <vt:lpstr>3) Total peripheral resistance (TPR)</vt:lpstr>
      <vt:lpstr>Comment on pulse</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Arterial blood pressure measurement</dc:title>
  <dc:creator>forsan</dc:creator>
  <cp:lastModifiedBy>Windows User</cp:lastModifiedBy>
  <cp:revision>70</cp:revision>
  <dcterms:created xsi:type="dcterms:W3CDTF">2019-10-04T09:03:38Z</dcterms:created>
  <dcterms:modified xsi:type="dcterms:W3CDTF">2022-11-01T11:40:45Z</dcterms:modified>
</cp:coreProperties>
</file>