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1"/>
  </p:notesMasterIdLst>
  <p:sldIdLst>
    <p:sldId id="947" r:id="rId3"/>
    <p:sldId id="948" r:id="rId4"/>
    <p:sldId id="956" r:id="rId5"/>
    <p:sldId id="949" r:id="rId6"/>
    <p:sldId id="951" r:id="rId7"/>
    <p:sldId id="950" r:id="rId8"/>
    <p:sldId id="957" r:id="rId9"/>
    <p:sldId id="995" r:id="rId10"/>
    <p:sldId id="952" r:id="rId11"/>
    <p:sldId id="996" r:id="rId12"/>
    <p:sldId id="997" r:id="rId13"/>
    <p:sldId id="998" r:id="rId14"/>
    <p:sldId id="999" r:id="rId15"/>
    <p:sldId id="1000" r:id="rId16"/>
    <p:sldId id="1001" r:id="rId17"/>
    <p:sldId id="988" r:id="rId18"/>
    <p:sldId id="989" r:id="rId19"/>
    <p:sldId id="990" r:id="rId20"/>
    <p:sldId id="991" r:id="rId21"/>
    <p:sldId id="992" r:id="rId22"/>
    <p:sldId id="993" r:id="rId23"/>
    <p:sldId id="994" r:id="rId24"/>
    <p:sldId id="1003" r:id="rId25"/>
    <p:sldId id="1004" r:id="rId26"/>
    <p:sldId id="1005" r:id="rId27"/>
    <p:sldId id="1006" r:id="rId28"/>
    <p:sldId id="1007" r:id="rId29"/>
    <p:sldId id="1008" r:id="rId30"/>
    <p:sldId id="1009" r:id="rId31"/>
    <p:sldId id="1010" r:id="rId32"/>
    <p:sldId id="1011" r:id="rId33"/>
    <p:sldId id="1012" r:id="rId34"/>
    <p:sldId id="1013" r:id="rId35"/>
    <p:sldId id="1014" r:id="rId36"/>
    <p:sldId id="1015" r:id="rId37"/>
    <p:sldId id="1016" r:id="rId38"/>
    <p:sldId id="1002" r:id="rId39"/>
    <p:sldId id="955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slide" Target="slides/slide16.xml" /><Relationship Id="rId26" Type="http://schemas.openxmlformats.org/officeDocument/2006/relationships/slide" Target="slides/slide24.xml" /><Relationship Id="rId39" Type="http://schemas.openxmlformats.org/officeDocument/2006/relationships/slide" Target="slides/slide37.xml" /><Relationship Id="rId3" Type="http://schemas.openxmlformats.org/officeDocument/2006/relationships/slide" Target="slides/slide1.xml" /><Relationship Id="rId21" Type="http://schemas.openxmlformats.org/officeDocument/2006/relationships/slide" Target="slides/slide19.xml" /><Relationship Id="rId34" Type="http://schemas.openxmlformats.org/officeDocument/2006/relationships/slide" Target="slides/slide32.xml" /><Relationship Id="rId42" Type="http://schemas.openxmlformats.org/officeDocument/2006/relationships/presProps" Target="presProps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slide" Target="slides/slide15.xml" /><Relationship Id="rId25" Type="http://schemas.openxmlformats.org/officeDocument/2006/relationships/slide" Target="slides/slide23.xml" /><Relationship Id="rId33" Type="http://schemas.openxmlformats.org/officeDocument/2006/relationships/slide" Target="slides/slide31.xml" /><Relationship Id="rId38" Type="http://schemas.openxmlformats.org/officeDocument/2006/relationships/slide" Target="slides/slide36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slide" Target="slides/slide18.xml" /><Relationship Id="rId29" Type="http://schemas.openxmlformats.org/officeDocument/2006/relationships/slide" Target="slides/slide27.xml" /><Relationship Id="rId41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24" Type="http://schemas.openxmlformats.org/officeDocument/2006/relationships/slide" Target="slides/slide22.xml" /><Relationship Id="rId32" Type="http://schemas.openxmlformats.org/officeDocument/2006/relationships/slide" Target="slides/slide30.xml" /><Relationship Id="rId37" Type="http://schemas.openxmlformats.org/officeDocument/2006/relationships/slide" Target="slides/slide35.xml" /><Relationship Id="rId40" Type="http://schemas.openxmlformats.org/officeDocument/2006/relationships/slide" Target="slides/slide38.xml" /><Relationship Id="rId45" Type="http://schemas.openxmlformats.org/officeDocument/2006/relationships/tableStyles" Target="tableStyles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23" Type="http://schemas.openxmlformats.org/officeDocument/2006/relationships/slide" Target="slides/slide21.xml" /><Relationship Id="rId28" Type="http://schemas.openxmlformats.org/officeDocument/2006/relationships/slide" Target="slides/slide26.xml" /><Relationship Id="rId36" Type="http://schemas.openxmlformats.org/officeDocument/2006/relationships/slide" Target="slides/slide34.xml" /><Relationship Id="rId10" Type="http://schemas.openxmlformats.org/officeDocument/2006/relationships/slide" Target="slides/slide8.xml" /><Relationship Id="rId19" Type="http://schemas.openxmlformats.org/officeDocument/2006/relationships/slide" Target="slides/slide17.xml" /><Relationship Id="rId31" Type="http://schemas.openxmlformats.org/officeDocument/2006/relationships/slide" Target="slides/slide29.xml" /><Relationship Id="rId44" Type="http://schemas.openxmlformats.org/officeDocument/2006/relationships/theme" Target="theme/theme1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2" Type="http://schemas.openxmlformats.org/officeDocument/2006/relationships/slide" Target="slides/slide20.xml" /><Relationship Id="rId27" Type="http://schemas.openxmlformats.org/officeDocument/2006/relationships/slide" Target="slides/slide25.xml" /><Relationship Id="rId30" Type="http://schemas.openxmlformats.org/officeDocument/2006/relationships/slide" Target="slides/slide28.xml" /><Relationship Id="rId35" Type="http://schemas.openxmlformats.org/officeDocument/2006/relationships/slide" Target="slides/slide33.xml" /><Relationship Id="rId43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45048-16F7-4091-84FE-7F14DFD3F39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2DDEE-CA89-419B-A2D7-E66B6B01C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94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1F78-CB1E-441F-8D4D-BDF8673FC695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007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5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03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91692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873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8299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1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9786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0391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491520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841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16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65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0459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1507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533400"/>
            <a:ext cx="21717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533400"/>
            <a:ext cx="6362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97140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981200"/>
            <a:ext cx="8534400" cy="4267200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07095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6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0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9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6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5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97F27-D5A2-4C24-943A-3078B269D38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0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13" Type="http://schemas.openxmlformats.org/officeDocument/2006/relationships/theme" Target="../theme/theme2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slideLayout" Target="../slideLayouts/slideLayout23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97F27-D5A2-4C24-943A-3078B269D380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ACA5D-C3A7-4914-B4A9-6FFDFA85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7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"/>
            <a:ext cx="8686800" cy="80010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81200"/>
            <a:ext cx="8534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458717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3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–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–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»"/>
        <a:defRPr sz="24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»"/>
        <a:defRPr sz="24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»"/>
        <a:defRPr sz="24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»"/>
        <a:defRPr sz="24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»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3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3C98F-5E93-4B62-97C5-773E02BC4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371" y="2090490"/>
            <a:ext cx="6266302" cy="1446550"/>
          </a:xfrm>
        </p:spPr>
        <p:txBody>
          <a:bodyPr/>
          <a:lstStyle/>
          <a:p>
            <a:r>
              <a:rPr lang="en-US" dirty="0"/>
              <a:t>Anemia in Pregnancy </a:t>
            </a:r>
          </a:p>
        </p:txBody>
      </p:sp>
      <p:sp>
        <p:nvSpPr>
          <p:cNvPr id="3" name="Rectangle 2"/>
          <p:cNvSpPr/>
          <p:nvPr/>
        </p:nvSpPr>
        <p:spPr>
          <a:xfrm>
            <a:off x="4101921" y="574917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Malek Al Qasem , MD</a:t>
            </a:r>
          </a:p>
          <a:p>
            <a:pPr algn="ctr"/>
            <a:r>
              <a:rPr lang="en-US" sz="2000" b="1" dirty="0"/>
              <a:t>MFM, Mutah university 2023</a:t>
            </a:r>
          </a:p>
        </p:txBody>
      </p:sp>
    </p:spTree>
    <p:extLst>
      <p:ext uri="{BB962C8B-B14F-4D97-AF65-F5344CB8AC3E}">
        <p14:creationId xmlns:p14="http://schemas.microsoft.com/office/powerpoint/2010/main" val="2010768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380" y="2067571"/>
            <a:ext cx="8686800" cy="1569660"/>
          </a:xfrm>
        </p:spPr>
        <p:txBody>
          <a:bodyPr/>
          <a:lstStyle/>
          <a:p>
            <a:r>
              <a:rPr lang="en-US" sz="3200" dirty="0"/>
              <a:t>The laboratory parameters suggestive of thalassemia consist of a microcytic, hypochromic anemia</a:t>
            </a:r>
          </a:p>
        </p:txBody>
      </p:sp>
    </p:spTree>
    <p:extLst>
      <p:ext uri="{BB962C8B-B14F-4D97-AF65-F5344CB8AC3E}">
        <p14:creationId xmlns:p14="http://schemas.microsoft.com/office/powerpoint/2010/main" val="3544172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220" y="533400"/>
            <a:ext cx="7769180" cy="800100"/>
          </a:xfrm>
        </p:spPr>
        <p:txBody>
          <a:bodyPr/>
          <a:lstStyle/>
          <a:p>
            <a:r>
              <a:rPr lang="en-US" dirty="0"/>
              <a:t>Thalassemia 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Microcytic hypochromic anemia </a:t>
            </a:r>
          </a:p>
          <a:p>
            <a:r>
              <a:rPr lang="en-US" dirty="0"/>
              <a:t>Worldwide commonest inherited single gene disorders </a:t>
            </a:r>
          </a:p>
          <a:p>
            <a:r>
              <a:rPr lang="en-US" dirty="0"/>
              <a:t>Absent or decreased normal @ and B globulin chains </a:t>
            </a:r>
          </a:p>
          <a:p>
            <a:r>
              <a:rPr lang="en-US" dirty="0"/>
              <a:t>Autosomal recessive  condition </a:t>
            </a:r>
          </a:p>
          <a:p>
            <a:r>
              <a:rPr lang="en-US" dirty="0"/>
              <a:t>Heterozygous called trait </a:t>
            </a:r>
          </a:p>
          <a:p>
            <a:r>
              <a:rPr lang="en-US" dirty="0"/>
              <a:t>Homozygous called disease.</a:t>
            </a:r>
          </a:p>
          <a:p>
            <a:r>
              <a:rPr lang="en-US" dirty="0"/>
              <a:t>Women with trait status no special care </a:t>
            </a:r>
          </a:p>
          <a:p>
            <a:r>
              <a:rPr lang="en-US" dirty="0"/>
              <a:t>Women with HbH may have successful pregnancy </a:t>
            </a:r>
          </a:p>
          <a:p>
            <a:r>
              <a:rPr lang="en-US" dirty="0"/>
              <a:t>Close medical evaluation and follow up</a:t>
            </a:r>
          </a:p>
          <a:p>
            <a:r>
              <a:rPr lang="en-US" dirty="0"/>
              <a:t>Increase risk of neural tube defect due to folic acid deficiency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03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and counseling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rgbClr val="A50021"/>
            </a:solidFill>
          </a:ln>
        </p:spPr>
        <p:txBody>
          <a:bodyPr/>
          <a:lstStyle/>
          <a:p>
            <a:r>
              <a:rPr lang="en-US" sz="2000" dirty="0"/>
              <a:t>All women should be offered heamoglobinopathy screening</a:t>
            </a:r>
          </a:p>
          <a:p>
            <a:pPr marL="0" indent="0">
              <a:buNone/>
            </a:pPr>
            <a:r>
              <a:rPr lang="en-US" sz="2000" dirty="0"/>
              <a:t>To:</a:t>
            </a:r>
          </a:p>
          <a:p>
            <a:r>
              <a:rPr lang="en-US" sz="2000" dirty="0"/>
              <a:t>Identify early those at risk of affected baby</a:t>
            </a:r>
          </a:p>
          <a:p>
            <a:r>
              <a:rPr lang="en-US" sz="2000" dirty="0"/>
              <a:t>Offer prenatal diagnosis</a:t>
            </a:r>
          </a:p>
          <a:p>
            <a:r>
              <a:rPr lang="en-US" sz="2000" dirty="0"/>
              <a:t>To prevent infant morbidity and mortality </a:t>
            </a:r>
          </a:p>
          <a:p>
            <a:r>
              <a:rPr lang="en-US" sz="2000" dirty="0"/>
              <a:t>Counsel: </a:t>
            </a:r>
          </a:p>
          <a:p>
            <a:r>
              <a:rPr lang="en-US" sz="2000" dirty="0"/>
              <a:t>Maternal and fetal risk </a:t>
            </a:r>
          </a:p>
          <a:p>
            <a:r>
              <a:rPr lang="en-US" sz="2000" dirty="0"/>
              <a:t>If fetus affected involve pediatricians</a:t>
            </a:r>
          </a:p>
          <a:p>
            <a:r>
              <a:rPr lang="en-US" sz="2000" dirty="0"/>
              <a:t>Folic acid  5 mg  before and during pregnancy</a:t>
            </a:r>
          </a:p>
          <a:p>
            <a:r>
              <a:rPr lang="en-US" sz="2000" b="1" i="1" dirty="0"/>
              <a:t>No specific intrapartum or postpartum care </a:t>
            </a:r>
          </a:p>
        </p:txBody>
      </p:sp>
    </p:spTree>
    <p:extLst>
      <p:ext uri="{BB962C8B-B14F-4D97-AF65-F5344CB8AC3E}">
        <p14:creationId xmlns:p14="http://schemas.microsoft.com/office/powerpoint/2010/main" val="1287645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 thalassemia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19707"/>
            <a:ext cx="8534400" cy="4728693"/>
          </a:xfrm>
          <a:ln w="38100">
            <a:solidFill>
              <a:srgbClr val="A50021"/>
            </a:solidFill>
          </a:ln>
        </p:spPr>
        <p:txBody>
          <a:bodyPr>
            <a:noAutofit/>
          </a:bodyPr>
          <a:lstStyle/>
          <a:p>
            <a:r>
              <a:rPr lang="en-US" sz="2000" dirty="0"/>
              <a:t>Alpha major incompatible with life </a:t>
            </a:r>
          </a:p>
          <a:p>
            <a:r>
              <a:rPr lang="en-US" sz="2000" b="1" u="sng" dirty="0"/>
              <a:t>HbH disease:</a:t>
            </a:r>
          </a:p>
          <a:p>
            <a:r>
              <a:rPr lang="en-US" sz="2000" dirty="0"/>
              <a:t>Mild to moderate hemolytic anemia</a:t>
            </a:r>
          </a:p>
          <a:p>
            <a:r>
              <a:rPr lang="en-US" sz="2000" dirty="0"/>
              <a:t>Adult: worsened in pregnancy </a:t>
            </a:r>
          </a:p>
          <a:p>
            <a:r>
              <a:rPr lang="en-US" sz="2000" dirty="0"/>
              <a:t>Hepatosplenomegaly </a:t>
            </a:r>
          </a:p>
          <a:p>
            <a:r>
              <a:rPr lang="en-US" sz="2000" b="1" u="sng" dirty="0"/>
              <a:t> effect of pregnancy on alpha thalassemia:</a:t>
            </a:r>
          </a:p>
          <a:p>
            <a:r>
              <a:rPr lang="en-US" sz="2000" dirty="0"/>
              <a:t>Normal outcome alpha trait </a:t>
            </a:r>
          </a:p>
          <a:p>
            <a:r>
              <a:rPr lang="en-US" sz="2000" b="1" u="sng" dirty="0"/>
              <a:t>Maternal risk </a:t>
            </a:r>
          </a:p>
          <a:p>
            <a:r>
              <a:rPr lang="en-US" sz="2000" dirty="0"/>
              <a:t> 1. gestational hypertension 50%</a:t>
            </a:r>
          </a:p>
          <a:p>
            <a:r>
              <a:rPr lang="en-US" sz="2000" dirty="0"/>
              <a:t>2.pre eclampsia 30%</a:t>
            </a:r>
          </a:p>
          <a:p>
            <a:r>
              <a:rPr lang="en-US" sz="2000" dirty="0"/>
              <a:t>3.placenta abruption</a:t>
            </a:r>
          </a:p>
          <a:p>
            <a:r>
              <a:rPr lang="en-US" sz="2000" dirty="0"/>
              <a:t>4.obstracted labor-- large baby—</a:t>
            </a:r>
          </a:p>
          <a:p>
            <a:r>
              <a:rPr lang="en-US" sz="2000" dirty="0"/>
              <a:t>5.APH , PPH and DIC </a:t>
            </a:r>
          </a:p>
        </p:txBody>
      </p:sp>
    </p:spTree>
    <p:extLst>
      <p:ext uri="{BB962C8B-B14F-4D97-AF65-F5344CB8AC3E}">
        <p14:creationId xmlns:p14="http://schemas.microsoft.com/office/powerpoint/2010/main" val="2530921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5822"/>
            <a:ext cx="8686800" cy="800100"/>
          </a:xfrm>
        </p:spPr>
        <p:txBody>
          <a:bodyPr/>
          <a:lstStyle/>
          <a:p>
            <a:r>
              <a:rPr lang="en-US" dirty="0"/>
              <a:t>Alpha thalassemia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679" y="1504682"/>
            <a:ext cx="8534400" cy="4267200"/>
          </a:xfrm>
          <a:ln w="38100">
            <a:solidFill>
              <a:srgbClr val="A50021"/>
            </a:solidFill>
          </a:ln>
        </p:spPr>
        <p:txBody>
          <a:bodyPr/>
          <a:lstStyle/>
          <a:p>
            <a:r>
              <a:rPr lang="en-US" sz="2800" b="1" i="1" u="sng" dirty="0"/>
              <a:t>Effect of alpha thalassemia on pregnancy:</a:t>
            </a:r>
          </a:p>
          <a:p>
            <a:r>
              <a:rPr lang="en-US" sz="2800" dirty="0"/>
              <a:t>Alpha trait normal outcome</a:t>
            </a:r>
          </a:p>
          <a:p>
            <a:r>
              <a:rPr lang="en-US" sz="2800" dirty="0"/>
              <a:t>Alpha major:</a:t>
            </a:r>
          </a:p>
          <a:p>
            <a:r>
              <a:rPr lang="en-US" sz="2800" dirty="0"/>
              <a:t>Incompatible with life baby.. Severe anemia…hydrops fetalis…</a:t>
            </a:r>
          </a:p>
          <a:p>
            <a:r>
              <a:rPr lang="en-US" sz="2800" dirty="0"/>
              <a:t>Abnormal organogenesis .. Polyhydroaminosis .. placentomegaly </a:t>
            </a:r>
          </a:p>
          <a:p>
            <a:r>
              <a:rPr lang="en-US" sz="2800" dirty="0"/>
              <a:t>Stillbirth</a:t>
            </a:r>
          </a:p>
        </p:txBody>
      </p:sp>
    </p:spTree>
    <p:extLst>
      <p:ext uri="{BB962C8B-B14F-4D97-AF65-F5344CB8AC3E}">
        <p14:creationId xmlns:p14="http://schemas.microsoft.com/office/powerpoint/2010/main" val="2392068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Beta thalassemia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679" y="1762259"/>
            <a:ext cx="8534400" cy="4267200"/>
          </a:xfrm>
          <a:ln w="38100">
            <a:solidFill>
              <a:srgbClr val="A50021"/>
            </a:solidFill>
          </a:ln>
        </p:spPr>
        <p:txBody>
          <a:bodyPr/>
          <a:lstStyle/>
          <a:p>
            <a:r>
              <a:rPr lang="en-US" sz="2000" b="1" u="sng" dirty="0"/>
              <a:t>Effect of pregnancy on B thalassemia:</a:t>
            </a:r>
          </a:p>
          <a:p>
            <a:r>
              <a:rPr lang="en-US" sz="2000" dirty="0"/>
              <a:t>Trait ---mild anemia </a:t>
            </a:r>
          </a:p>
          <a:p>
            <a:r>
              <a:rPr lang="en-US" sz="2000" dirty="0"/>
              <a:t>Major—risk of blood transfusion increasing</a:t>
            </a:r>
          </a:p>
          <a:p>
            <a:r>
              <a:rPr lang="en-US" sz="2000" b="1" u="sng" dirty="0"/>
              <a:t>Effect of B thalassemia on pregnancy:</a:t>
            </a:r>
          </a:p>
          <a:p>
            <a:r>
              <a:rPr lang="en-US" sz="2000" dirty="0"/>
              <a:t>Trait--- normal outcome  </a:t>
            </a:r>
          </a:p>
          <a:p>
            <a:r>
              <a:rPr lang="en-US" sz="2000" dirty="0"/>
              <a:t>Major— a. fetal hypoxia  due to maternal anemia</a:t>
            </a:r>
          </a:p>
          <a:p>
            <a:r>
              <a:rPr lang="en-US" sz="2000" dirty="0"/>
              <a:t>                b. IUGR</a:t>
            </a:r>
          </a:p>
          <a:p>
            <a:r>
              <a:rPr lang="en-US" sz="2000" dirty="0"/>
              <a:t>                 c. preterm birth </a:t>
            </a:r>
          </a:p>
          <a:p>
            <a:r>
              <a:rPr lang="en-US" sz="2000" dirty="0"/>
              <a:t>Maternal complications of iron overload</a:t>
            </a:r>
          </a:p>
          <a:p>
            <a:r>
              <a:rPr lang="en-US" sz="2000" dirty="0"/>
              <a:t>If short stature with pelvic bone deformity ---  CPD --  risk of CS increasing  </a:t>
            </a:r>
          </a:p>
        </p:txBody>
      </p:sp>
    </p:spTree>
    <p:extLst>
      <p:ext uri="{BB962C8B-B14F-4D97-AF65-F5344CB8AC3E}">
        <p14:creationId xmlns:p14="http://schemas.microsoft.com/office/powerpoint/2010/main" val="3978581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610" y="494763"/>
            <a:ext cx="7331299" cy="800100"/>
          </a:xfrm>
        </p:spPr>
        <p:txBody>
          <a:bodyPr/>
          <a:lstStyle/>
          <a:p>
            <a:r>
              <a:rPr lang="en-US" dirty="0"/>
              <a:t>Iron deficiency anemia </a:t>
            </a:r>
          </a:p>
        </p:txBody>
      </p:sp>
      <p:sp>
        <p:nvSpPr>
          <p:cNvPr id="3" name="Rectangle 2"/>
          <p:cNvSpPr/>
          <p:nvPr/>
        </p:nvSpPr>
        <p:spPr>
          <a:xfrm>
            <a:off x="515155" y="2136339"/>
            <a:ext cx="8087931" cy="2677656"/>
          </a:xfrm>
          <a:prstGeom prst="rect">
            <a:avLst/>
          </a:prstGeom>
          <a:ln w="38100">
            <a:solidFill>
              <a:srgbClr val="A5002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/>
              <a:t>The most common type of anemia during pregnancy  75% of cases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/>
              <a:t> Is caused by blood loss, insufficient dietary intake, or poor absorption of iron from food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/>
              <a:t>Diagnosis :if microcytic do iron study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/>
              <a:t>Ferritin level has the greatest sensitivity and specificity </a:t>
            </a:r>
          </a:p>
        </p:txBody>
      </p:sp>
    </p:spTree>
    <p:extLst>
      <p:ext uri="{BB962C8B-B14F-4D97-AF65-F5344CB8AC3E}">
        <p14:creationId xmlns:p14="http://schemas.microsoft.com/office/powerpoint/2010/main" val="2352828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and symptoms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7577" y="2097289"/>
            <a:ext cx="8667481" cy="3785652"/>
          </a:xfrm>
          <a:prstGeom prst="rect">
            <a:avLst/>
          </a:prstGeom>
          <a:ln w="38100">
            <a:solidFill>
              <a:srgbClr val="A5002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/>
              <a:t>Irritability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/>
              <a:t>Angina (chest pain)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/>
              <a:t>Palpitations (feeling that the heart is skipping beats or fluttering)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/>
              <a:t>Breathlessness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/>
              <a:t>Tingling, numbness, or burning sensations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/>
              <a:t>Glossitis (inflammation or infection of the tongue)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/>
              <a:t>Angular cheilitis (inflammatory lesions at the mouth's corners)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/>
              <a:t>Koilonychias (spoon-shaped nails) or nails that are brittle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/>
              <a:t>Poor appetite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/>
              <a:t>Dysphagia (difficulty swallowing) due to formation of esophageal webs (Plummer-Vinson syndrome)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/>
              <a:t>Restless legs syndrome</a:t>
            </a:r>
          </a:p>
        </p:txBody>
      </p:sp>
    </p:spTree>
    <p:extLst>
      <p:ext uri="{BB962C8B-B14F-4D97-AF65-F5344CB8AC3E}">
        <p14:creationId xmlns:p14="http://schemas.microsoft.com/office/powerpoint/2010/main" val="1465427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5245" y="572036"/>
            <a:ext cx="4172755" cy="800100"/>
          </a:xfrm>
        </p:spPr>
        <p:txBody>
          <a:bodyPr/>
          <a:lstStyle/>
          <a:p>
            <a:r>
              <a:rPr lang="en-US" dirty="0"/>
              <a:t>Lab test </a:t>
            </a:r>
          </a:p>
        </p:txBody>
      </p:sp>
      <p:sp>
        <p:nvSpPr>
          <p:cNvPr id="3" name="Rectangle 2"/>
          <p:cNvSpPr/>
          <p:nvPr/>
        </p:nvSpPr>
        <p:spPr>
          <a:xfrm>
            <a:off x="502276" y="2274838"/>
            <a:ext cx="8165206" cy="2246769"/>
          </a:xfrm>
          <a:prstGeom prst="rect">
            <a:avLst/>
          </a:prstGeom>
          <a:ln w="38100">
            <a:solidFill>
              <a:srgbClr val="A5002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/>
              <a:t> Parameters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/>
              <a:t>↓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/>
              <a:t>ferritin, hemoglobin, mean corpuscular volume, mean corpuscular hemoglobin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/>
              <a:t>↑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/>
              <a:t>total iron-binding capacity, transferrin, red blood cell distribution width </a:t>
            </a:r>
          </a:p>
        </p:txBody>
      </p:sp>
    </p:spTree>
    <p:extLst>
      <p:ext uri="{BB962C8B-B14F-4D97-AF65-F5344CB8AC3E}">
        <p14:creationId xmlns:p14="http://schemas.microsoft.com/office/powerpoint/2010/main" val="774174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141" y="533400"/>
            <a:ext cx="4649274" cy="800100"/>
          </a:xfrm>
        </p:spPr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489397" y="2274838"/>
            <a:ext cx="7959143" cy="3046988"/>
          </a:xfrm>
          <a:prstGeom prst="rect">
            <a:avLst/>
          </a:prstGeom>
          <a:ln w="38100">
            <a:solidFill>
              <a:srgbClr val="A5002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RCOG guidelines recommendations:</a:t>
            </a:r>
          </a:p>
          <a:p>
            <a:endParaRPr lang="en-US" sz="2400" b="1" dirty="0"/>
          </a:p>
          <a:p>
            <a:r>
              <a:rPr lang="en-US" sz="2400" b="1" dirty="0"/>
              <a:t>Iron supplement for all women after 12 weeks if there is no contraindications</a:t>
            </a:r>
          </a:p>
          <a:p>
            <a:endParaRPr lang="en-US" sz="2400" b="1" dirty="0"/>
          </a:p>
          <a:p>
            <a:r>
              <a:rPr lang="en-US" sz="2400" b="1" dirty="0"/>
              <a:t>Daily elemental iron 30 mg prophylaxis</a:t>
            </a:r>
          </a:p>
          <a:p>
            <a:r>
              <a:rPr lang="en-US" sz="2400" b="1" dirty="0"/>
              <a:t>60-120 mg treatment  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30600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377" y="430368"/>
            <a:ext cx="4890752" cy="800100"/>
          </a:xfrm>
        </p:spPr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7577" y="2104245"/>
            <a:ext cx="8203843" cy="1938992"/>
          </a:xfrm>
          <a:prstGeom prst="rect">
            <a:avLst/>
          </a:prstGeom>
          <a:ln w="38100">
            <a:solidFill>
              <a:srgbClr val="A5002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400" b="1" dirty="0"/>
              <a:t>Anemia is common in pregnancy</a:t>
            </a:r>
          </a:p>
          <a:p>
            <a:pPr>
              <a:buClr>
                <a:srgbClr val="A50021"/>
              </a:buClr>
            </a:pPr>
            <a:r>
              <a:rPr lang="en-US" sz="2400" b="1" dirty="0"/>
              <a:t>( from 5.4% in developed countries to more than 80% in developing countries)</a:t>
            </a:r>
          </a:p>
          <a:p>
            <a:pPr marL="342900" indent="-3429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400" b="1" dirty="0"/>
              <a:t> Anemia in pregnancy has been associated with maternal and fetal adverse outcomes </a:t>
            </a:r>
          </a:p>
        </p:txBody>
      </p:sp>
    </p:spTree>
    <p:extLst>
      <p:ext uri="{BB962C8B-B14F-4D97-AF65-F5344CB8AC3E}">
        <p14:creationId xmlns:p14="http://schemas.microsoft.com/office/powerpoint/2010/main" val="3137063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886" y="417490"/>
            <a:ext cx="5837349" cy="800100"/>
          </a:xfrm>
        </p:spPr>
        <p:txBody>
          <a:bodyPr/>
          <a:lstStyle/>
          <a:p>
            <a:r>
              <a:rPr lang="en-US" dirty="0"/>
              <a:t>Iron dosage </a:t>
            </a:r>
          </a:p>
        </p:txBody>
      </p:sp>
      <p:sp>
        <p:nvSpPr>
          <p:cNvPr id="3" name="Rectangle 2"/>
          <p:cNvSpPr/>
          <p:nvPr/>
        </p:nvSpPr>
        <p:spPr>
          <a:xfrm>
            <a:off x="412125" y="2136339"/>
            <a:ext cx="8306872" cy="3970318"/>
          </a:xfrm>
          <a:prstGeom prst="rect">
            <a:avLst/>
          </a:prstGeom>
          <a:ln w="38100">
            <a:solidFill>
              <a:srgbClr val="A5002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b="1" dirty="0"/>
              <a:t>Ferrous sulfate 325 mg ----65 mg elemental iron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/>
              <a:t>Ferrous gluconate  300 mg – 34 mg elemental iron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/>
              <a:t>Ferrous fumarate is a large compound compared to ferrous sulfate.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/>
              <a:t>300 mg ------ 98.6 mg iron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/>
              <a:t>Foods rich in ascorbic acid (vitamin C) enhances iron absorption</a:t>
            </a:r>
          </a:p>
        </p:txBody>
      </p:sp>
    </p:spTree>
    <p:extLst>
      <p:ext uri="{BB962C8B-B14F-4D97-AF65-F5344CB8AC3E}">
        <p14:creationId xmlns:p14="http://schemas.microsoft.com/office/powerpoint/2010/main" val="187704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48729"/>
            <a:ext cx="8686800" cy="769441"/>
          </a:xfrm>
        </p:spPr>
        <p:txBody>
          <a:bodyPr/>
          <a:lstStyle/>
          <a:p>
            <a:r>
              <a:rPr lang="en-US" dirty="0"/>
              <a:t>Indications for IV iron therapy</a:t>
            </a:r>
          </a:p>
        </p:txBody>
      </p:sp>
      <p:sp>
        <p:nvSpPr>
          <p:cNvPr id="3" name="Rectangle 2"/>
          <p:cNvSpPr/>
          <p:nvPr/>
        </p:nvSpPr>
        <p:spPr>
          <a:xfrm>
            <a:off x="257578" y="1691500"/>
            <a:ext cx="8731876" cy="3785652"/>
          </a:xfrm>
          <a:prstGeom prst="rect">
            <a:avLst/>
          </a:prstGeom>
          <a:ln w="38100">
            <a:solidFill>
              <a:srgbClr val="A5002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/>
              <a:t>1. can’t take iron by mouth</a:t>
            </a:r>
          </a:p>
          <a:p>
            <a:endParaRPr lang="en-US" sz="2000" b="1" dirty="0"/>
          </a:p>
          <a:p>
            <a:r>
              <a:rPr lang="en-US" sz="2000" b="1" dirty="0"/>
              <a:t>2.can’t absorb iron adequately through the gut have inflammatory bowel disease or other intestinal illnesses that are aggravated by oral iron supplements</a:t>
            </a:r>
          </a:p>
          <a:p>
            <a:endParaRPr lang="en-US" sz="2000" b="1" dirty="0"/>
          </a:p>
          <a:p>
            <a:r>
              <a:rPr lang="en-US" sz="2000" b="1" dirty="0"/>
              <a:t>3.can’t absorb enough iron due to blood loss</a:t>
            </a:r>
          </a:p>
          <a:p>
            <a:endParaRPr lang="en-US" sz="2000" b="1" dirty="0"/>
          </a:p>
          <a:p>
            <a:r>
              <a:rPr lang="en-US" sz="2000" b="1" dirty="0"/>
              <a:t>4.need to increase iron levels fast to avoid medical complications or a blood transfusion</a:t>
            </a:r>
          </a:p>
          <a:p>
            <a:endParaRPr lang="en-US" sz="2000" b="1" dirty="0"/>
          </a:p>
          <a:p>
            <a:r>
              <a:rPr lang="en-US" sz="2000" b="1" dirty="0"/>
              <a:t>     All types of treatment can increase Hb by 0.8g/dl/week</a:t>
            </a:r>
          </a:p>
        </p:txBody>
      </p:sp>
    </p:spTree>
    <p:extLst>
      <p:ext uri="{BB962C8B-B14F-4D97-AF65-F5344CB8AC3E}">
        <p14:creationId xmlns:p14="http://schemas.microsoft.com/office/powerpoint/2010/main" val="751567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012" y="533400"/>
            <a:ext cx="4919731" cy="800100"/>
          </a:xfrm>
        </p:spPr>
        <p:txBody>
          <a:bodyPr/>
          <a:lstStyle/>
          <a:p>
            <a:r>
              <a:rPr lang="en-US" dirty="0"/>
              <a:t>Side effects </a:t>
            </a:r>
          </a:p>
        </p:txBody>
      </p:sp>
      <p:sp>
        <p:nvSpPr>
          <p:cNvPr id="3" name="Rectangle 2"/>
          <p:cNvSpPr/>
          <p:nvPr/>
        </p:nvSpPr>
        <p:spPr>
          <a:xfrm>
            <a:off x="334851" y="1859340"/>
            <a:ext cx="8500055" cy="4401205"/>
          </a:xfrm>
          <a:prstGeom prst="rect">
            <a:avLst/>
          </a:prstGeom>
          <a:ln w="38100">
            <a:solidFill>
              <a:srgbClr val="A5002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/>
              <a:t>IV iron has minimal side effects, but should be monitored for: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/>
              <a:t>Gastrointestinal pain such as nausea and cramping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/>
              <a:t>Difficulty breathing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/>
              <a:t>Skin irritations/rash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/>
              <a:t>Chest pain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/>
              <a:t>Low blood pressure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/>
              <a:t>Anaphylaxis which can include difficulty breathing, itching, and rash</a:t>
            </a:r>
          </a:p>
        </p:txBody>
      </p:sp>
    </p:spTree>
    <p:extLst>
      <p:ext uri="{BB962C8B-B14F-4D97-AF65-F5344CB8AC3E}">
        <p14:creationId xmlns:p14="http://schemas.microsoft.com/office/powerpoint/2010/main" val="3196556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00" y="481885"/>
            <a:ext cx="7344177" cy="800100"/>
          </a:xfrm>
        </p:spPr>
        <p:txBody>
          <a:bodyPr/>
          <a:lstStyle/>
          <a:p>
            <a:r>
              <a:rPr lang="en-US" dirty="0"/>
              <a:t>Megaloblastic anemia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rgbClr val="A50021"/>
            </a:solidFill>
          </a:ln>
        </p:spPr>
        <p:txBody>
          <a:bodyPr>
            <a:noAutofit/>
          </a:bodyPr>
          <a:lstStyle/>
          <a:p>
            <a:r>
              <a:rPr lang="en-US" sz="2400" dirty="0"/>
              <a:t>Impaired DNA synthesis ---ineffective erythropoiesis</a:t>
            </a:r>
          </a:p>
          <a:p>
            <a:r>
              <a:rPr lang="en-US" sz="2400" dirty="0"/>
              <a:t>Folic acid deficiency 2</a:t>
            </a:r>
            <a:r>
              <a:rPr lang="en-US" sz="2400" baseline="30000" dirty="0"/>
              <a:t>nd</a:t>
            </a:r>
            <a:r>
              <a:rPr lang="en-US" sz="2400" dirty="0"/>
              <a:t> most common during pregnancy  </a:t>
            </a:r>
          </a:p>
          <a:p>
            <a:r>
              <a:rPr lang="en-US" sz="2400" dirty="0"/>
              <a:t>Less common B12 deficiency ?difficult  to detect (folic acid supplements masking B12 deficiency)</a:t>
            </a:r>
          </a:p>
          <a:p>
            <a:r>
              <a:rPr lang="en-US" sz="2400" dirty="0"/>
              <a:t>Slowly progressive</a:t>
            </a:r>
          </a:p>
          <a:p>
            <a:r>
              <a:rPr lang="en-US" sz="2400" dirty="0"/>
              <a:t>Tend to occur mostly in 3</a:t>
            </a:r>
            <a:r>
              <a:rPr lang="en-US" sz="2400" baseline="30000" dirty="0"/>
              <a:t>rd</a:t>
            </a:r>
            <a:r>
              <a:rPr lang="en-US" sz="2400" dirty="0"/>
              <a:t> trimester </a:t>
            </a:r>
          </a:p>
          <a:p>
            <a:r>
              <a:rPr lang="en-US" sz="2400" dirty="0"/>
              <a:t>Usually symptoms: weight loss , anorexia ,Glossitis , may bleeding due to thrombocytopenia </a:t>
            </a:r>
          </a:p>
        </p:txBody>
      </p:sp>
    </p:spTree>
    <p:extLst>
      <p:ext uri="{BB962C8B-B14F-4D97-AF65-F5344CB8AC3E}">
        <p14:creationId xmlns:p14="http://schemas.microsoft.com/office/powerpoint/2010/main" val="1307964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Megaloblastic anemia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58" y="1813775"/>
            <a:ext cx="8534400" cy="4267200"/>
          </a:xfrm>
          <a:ln w="38100">
            <a:solidFill>
              <a:srgbClr val="A5002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Lead to poor outcomes :</a:t>
            </a:r>
          </a:p>
          <a:p>
            <a:r>
              <a:rPr lang="en-US" sz="3200" dirty="0"/>
              <a:t>1.placenta abruption </a:t>
            </a:r>
          </a:p>
          <a:p>
            <a:r>
              <a:rPr lang="en-US" sz="3200" dirty="0"/>
              <a:t>2.preeclampsia</a:t>
            </a:r>
          </a:p>
          <a:p>
            <a:r>
              <a:rPr lang="en-US" sz="3200" dirty="0"/>
              <a:t>3.IUGR</a:t>
            </a:r>
          </a:p>
          <a:p>
            <a:r>
              <a:rPr lang="en-US" sz="3200" dirty="0"/>
              <a:t>4.PTL</a:t>
            </a:r>
          </a:p>
          <a:p>
            <a:r>
              <a:rPr lang="en-US" sz="3200" dirty="0"/>
              <a:t>5. folic acid deficiency may lead to open neural tube defects</a:t>
            </a:r>
          </a:p>
        </p:txBody>
      </p:sp>
    </p:spTree>
    <p:extLst>
      <p:ext uri="{BB962C8B-B14F-4D97-AF65-F5344CB8AC3E}">
        <p14:creationId xmlns:p14="http://schemas.microsoft.com/office/powerpoint/2010/main" val="4128158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Megaloblastic anemia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rgbClr val="A50021"/>
            </a:solidFill>
          </a:ln>
        </p:spPr>
        <p:txBody>
          <a:bodyPr/>
          <a:lstStyle/>
          <a:p>
            <a:r>
              <a:rPr lang="en-US" sz="3200" dirty="0"/>
              <a:t>Laboratory: </a:t>
            </a:r>
          </a:p>
          <a:p>
            <a:r>
              <a:rPr lang="en-US" sz="3200" dirty="0"/>
              <a:t>Macrocytic normochromic anemia </a:t>
            </a:r>
          </a:p>
          <a:p>
            <a:r>
              <a:rPr lang="en-US" sz="3200" dirty="0"/>
              <a:t>Peripheral blood smear hypersegmented neutrophils---oval macrocytes ---</a:t>
            </a:r>
          </a:p>
          <a:p>
            <a:r>
              <a:rPr lang="en-US" sz="3200" dirty="0"/>
              <a:t>And Howell-Jolly bodies </a:t>
            </a:r>
          </a:p>
          <a:p>
            <a:r>
              <a:rPr lang="en-US" sz="3200" dirty="0"/>
              <a:t>Erythrocyte folate level the best indicator than the serum level  </a:t>
            </a:r>
          </a:p>
        </p:txBody>
      </p:sp>
    </p:spTree>
    <p:extLst>
      <p:ext uri="{BB962C8B-B14F-4D97-AF65-F5344CB8AC3E}">
        <p14:creationId xmlns:p14="http://schemas.microsoft.com/office/powerpoint/2010/main" val="29939948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3498" y="597794"/>
            <a:ext cx="5370491" cy="800100"/>
          </a:xfrm>
        </p:spPr>
        <p:txBody>
          <a:bodyPr/>
          <a:lstStyle/>
          <a:p>
            <a:r>
              <a:rPr lang="en-US" dirty="0"/>
              <a:t>Treatment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Folate deficiency:</a:t>
            </a:r>
            <a:r>
              <a:rPr lang="en-US" dirty="0"/>
              <a:t> treated with folic acid 1mg/day with in 10 days WBC and Platelet normalize </a:t>
            </a:r>
          </a:p>
          <a:p>
            <a:r>
              <a:rPr lang="en-US" dirty="0"/>
              <a:t>Hb increases after several weeks </a:t>
            </a:r>
          </a:p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B12 deficiency:  </a:t>
            </a:r>
            <a:r>
              <a:rPr lang="en-US" dirty="0"/>
              <a:t>IM cobalamin 1mg monthly or sublingual </a:t>
            </a:r>
          </a:p>
        </p:txBody>
      </p:sp>
    </p:spTree>
    <p:extLst>
      <p:ext uri="{BB962C8B-B14F-4D97-AF65-F5344CB8AC3E}">
        <p14:creationId xmlns:p14="http://schemas.microsoft.com/office/powerpoint/2010/main" val="41779432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Hemoglobinopathies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Genetic abnormalities </a:t>
            </a:r>
          </a:p>
          <a:p>
            <a:r>
              <a:rPr lang="en-US" dirty="0"/>
              <a:t>Hb A -qualitative  (structural abnormalities)</a:t>
            </a:r>
          </a:p>
          <a:p>
            <a:r>
              <a:rPr lang="en-US" dirty="0"/>
              <a:t>sickle cell disease quantitative(decreased number of normal globin)</a:t>
            </a:r>
          </a:p>
          <a:p>
            <a:r>
              <a:rPr lang="en-US" dirty="0"/>
              <a:t>(thalassemias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6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Sickle cell anemia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Autosomal recessive </a:t>
            </a:r>
          </a:p>
          <a:p>
            <a:r>
              <a:rPr lang="en-US" dirty="0"/>
              <a:t>Sickle shaped RBCs</a:t>
            </a:r>
          </a:p>
          <a:p>
            <a:r>
              <a:rPr lang="en-US" dirty="0"/>
              <a:t>Common in--- African Americans 8%</a:t>
            </a:r>
          </a:p>
          <a:p>
            <a:r>
              <a:rPr lang="en-US" dirty="0"/>
              <a:t>                   ---- Middle East ,Indian </a:t>
            </a:r>
          </a:p>
          <a:p>
            <a:r>
              <a:rPr lang="en-US" dirty="0"/>
              <a:t>Risk of sickling increased during pregnancy (metabolic requirements) </a:t>
            </a:r>
          </a:p>
          <a:p>
            <a:r>
              <a:rPr lang="en-US" dirty="0"/>
              <a:t>Risk of vascular stasis +hypercoagulable status </a:t>
            </a:r>
          </a:p>
        </p:txBody>
      </p:sp>
    </p:spTree>
    <p:extLst>
      <p:ext uri="{BB962C8B-B14F-4D97-AF65-F5344CB8AC3E}">
        <p14:creationId xmlns:p14="http://schemas.microsoft.com/office/powerpoint/2010/main" val="41135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Sickle cell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Hb S     sickle cell anemia</a:t>
            </a:r>
          </a:p>
          <a:p>
            <a:r>
              <a:rPr lang="en-US" sz="2400" dirty="0"/>
              <a:t>Hb S C   sickle cell hemoglobin C </a:t>
            </a:r>
          </a:p>
          <a:p>
            <a:r>
              <a:rPr lang="en-US" sz="2400" dirty="0"/>
              <a:t>Hb S – Thal  sickle cell – thalassemia </a:t>
            </a:r>
          </a:p>
          <a:p>
            <a:r>
              <a:rPr lang="en-US" sz="2400" dirty="0"/>
              <a:t>Hb SS  Homozygosis  most common phenotype   ( Sudi Arabia)</a:t>
            </a:r>
          </a:p>
          <a:p>
            <a:r>
              <a:rPr lang="en-US" sz="2400" dirty="0"/>
              <a:t>Less soluble and tends to polymerize and distort RBCs </a:t>
            </a:r>
          </a:p>
          <a:p>
            <a:r>
              <a:rPr lang="en-US" sz="2400" dirty="0"/>
              <a:t>---- hemolytic anemia ---extravascular hemolysis--- chronic anemia ---microvascular obstruction ---ischemia –infraction( vaso-occlusive crisis)</a:t>
            </a:r>
          </a:p>
        </p:txBody>
      </p:sp>
    </p:spTree>
    <p:extLst>
      <p:ext uri="{BB962C8B-B14F-4D97-AF65-F5344CB8AC3E}">
        <p14:creationId xmlns:p14="http://schemas.microsoft.com/office/powerpoint/2010/main" val="387722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557" y="381303"/>
            <a:ext cx="5203065" cy="769441"/>
          </a:xfrm>
        </p:spPr>
        <p:txBody>
          <a:bodyPr/>
          <a:lstStyle/>
          <a:p>
            <a:r>
              <a:rPr lang="en-US" dirty="0"/>
              <a:t>Introductions </a:t>
            </a:r>
          </a:p>
        </p:txBody>
      </p:sp>
      <p:sp>
        <p:nvSpPr>
          <p:cNvPr id="4" name="Rectangle 3"/>
          <p:cNvSpPr/>
          <p:nvPr/>
        </p:nvSpPr>
        <p:spPr>
          <a:xfrm>
            <a:off x="231819" y="1864910"/>
            <a:ext cx="8680360" cy="3785652"/>
          </a:xfrm>
          <a:prstGeom prst="rect">
            <a:avLst/>
          </a:prstGeom>
          <a:ln w="38100">
            <a:solidFill>
              <a:srgbClr val="A5002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400" b="1" dirty="0"/>
              <a:t>Hb used to define anemia in pregnancy is lower than in non-pregnant patient </a:t>
            </a:r>
          </a:p>
          <a:p>
            <a:pPr marL="342900" indent="-3429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400" b="1" dirty="0"/>
              <a:t>an increased requirement of iron in pregnancy so the iron deficiency remains </a:t>
            </a:r>
            <a:r>
              <a:rPr lang="en-US" sz="2400" b="1" u="sng" dirty="0"/>
              <a:t>the most common </a:t>
            </a:r>
            <a:r>
              <a:rPr lang="en-US" sz="2400" b="1" dirty="0"/>
              <a:t>cause of anemia in pregnancy and warrants a preemptive approach to prevent a further reduction in Hb</a:t>
            </a:r>
          </a:p>
          <a:p>
            <a:pPr marL="342900" indent="-3429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400" b="1" dirty="0"/>
              <a:t>Anemia secondary to sickle cell disease and autoimmune hemolytic anemia merit special attention because there are risks secondary to red blood cell transfusion and risks to withholding transfusion</a:t>
            </a:r>
          </a:p>
        </p:txBody>
      </p:sp>
    </p:spTree>
    <p:extLst>
      <p:ext uri="{BB962C8B-B14F-4D97-AF65-F5344CB8AC3E}">
        <p14:creationId xmlns:p14="http://schemas.microsoft.com/office/powerpoint/2010/main" val="27263807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Sickle cell anemia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Points:</a:t>
            </a:r>
          </a:p>
          <a:p>
            <a:r>
              <a:rPr lang="en-US" sz="2800" dirty="0"/>
              <a:t>1.Pregnant with sickle cell trait have twice the frequency UTIs</a:t>
            </a:r>
          </a:p>
          <a:p>
            <a:r>
              <a:rPr lang="en-US" sz="2800" dirty="0"/>
              <a:t>SCA patients  should be screened UTIs each trimester </a:t>
            </a:r>
          </a:p>
          <a:p>
            <a:r>
              <a:rPr lang="en-US" sz="2800" dirty="0"/>
              <a:t>Blood pressure checked every visit </a:t>
            </a:r>
          </a:p>
          <a:p>
            <a:r>
              <a:rPr lang="en-US" sz="2800" dirty="0"/>
              <a:t>One in four child will be effected if parents have SC trait  </a:t>
            </a:r>
          </a:p>
          <a:p>
            <a:r>
              <a:rPr lang="en-US" sz="2800" dirty="0"/>
              <a:t>Clear care for those women </a:t>
            </a:r>
          </a:p>
        </p:txBody>
      </p:sp>
    </p:spTree>
    <p:extLst>
      <p:ext uri="{BB962C8B-B14F-4D97-AF65-F5344CB8AC3E}">
        <p14:creationId xmlns:p14="http://schemas.microsoft.com/office/powerpoint/2010/main" val="40691974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Pregnancy and Sickle cell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spontaneous miscarriage  </a:t>
            </a:r>
          </a:p>
          <a:p>
            <a:r>
              <a:rPr lang="en-US" dirty="0"/>
              <a:t>2.IUGR</a:t>
            </a:r>
          </a:p>
          <a:p>
            <a:r>
              <a:rPr lang="en-US" dirty="0"/>
              <a:t>3.IUFD</a:t>
            </a:r>
          </a:p>
          <a:p>
            <a:r>
              <a:rPr lang="en-US" dirty="0"/>
              <a:t>4.SGA</a:t>
            </a:r>
          </a:p>
          <a:p>
            <a:r>
              <a:rPr lang="en-US" dirty="0"/>
              <a:t>5.preeclampsia </a:t>
            </a:r>
          </a:p>
          <a:p>
            <a:r>
              <a:rPr lang="en-US" dirty="0"/>
              <a:t>6.preterm labor </a:t>
            </a:r>
          </a:p>
          <a:p>
            <a:r>
              <a:rPr lang="en-US" dirty="0"/>
              <a:t>7.UTI more 2 time </a:t>
            </a:r>
          </a:p>
        </p:txBody>
      </p:sp>
    </p:spTree>
    <p:extLst>
      <p:ext uri="{BB962C8B-B14F-4D97-AF65-F5344CB8AC3E}">
        <p14:creationId xmlns:p14="http://schemas.microsoft.com/office/powerpoint/2010/main" val="14304286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Normocytic normochromic anemia</a:t>
            </a:r>
          </a:p>
          <a:p>
            <a:r>
              <a:rPr lang="en-US" sz="2800" dirty="0"/>
              <a:t>The reticulocyte count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 3-15 %</a:t>
            </a:r>
          </a:p>
          <a:p>
            <a:r>
              <a:rPr lang="en-US" sz="2800" dirty="0"/>
              <a:t>Lactate dehydrogenase 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elevated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Hepatoglobin is </a:t>
            </a:r>
            <a:r>
              <a:rPr lang="en-US" sz="2800" b="1" u="sng" dirty="0"/>
              <a:t>decreased</a:t>
            </a:r>
          </a:p>
          <a:p>
            <a:r>
              <a:rPr lang="en-US" sz="2800" b="1" u="sng" dirty="0"/>
              <a:t>Peripheral blood :</a:t>
            </a:r>
            <a:r>
              <a:rPr lang="en-US" sz="2800" dirty="0"/>
              <a:t> sickle cell, target cell ,Howell-Jolly bodies</a:t>
            </a:r>
            <a:r>
              <a:rPr lang="en-US" sz="2800" b="1" u="sng" dirty="0"/>
              <a:t> </a:t>
            </a:r>
          </a:p>
          <a:p>
            <a:pPr marL="137160" indent="0">
              <a:buNone/>
            </a:pP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***Screening and diagnosis by </a:t>
            </a:r>
            <a:r>
              <a:rPr lang="en-US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hb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electrophoresis (</a:t>
            </a:r>
            <a:r>
              <a:rPr lang="en-US" sz="1600" dirty="0"/>
              <a:t> Hb S 85-100%, absent Hb A , normal Hb A2 ,</a:t>
            </a:r>
          </a:p>
          <a:p>
            <a:pPr marL="137160" indent="0">
              <a:buNone/>
            </a:pPr>
            <a:r>
              <a:rPr lang="en-US" sz="1600" dirty="0"/>
              <a:t>Hb F elevated more than 15 %)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74234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Hydroxyurea not recommended in pregnancy(</a:t>
            </a:r>
            <a:r>
              <a:rPr lang="en-US" sz="1200" dirty="0" err="1"/>
              <a:t>sould</a:t>
            </a:r>
            <a:r>
              <a:rPr lang="en-US" sz="1200" dirty="0"/>
              <a:t> stopped 3 month before pregnancy)</a:t>
            </a:r>
            <a:endParaRPr lang="en-US" sz="2400" dirty="0"/>
          </a:p>
          <a:p>
            <a:r>
              <a:rPr lang="en-US" sz="2400" dirty="0"/>
              <a:t> Infections  treated with antibiotics.</a:t>
            </a:r>
          </a:p>
          <a:p>
            <a:r>
              <a:rPr lang="en-US" sz="2400" dirty="0"/>
              <a:t>Severe anemia needs blood transfusion in more severe plasma exchange.</a:t>
            </a:r>
          </a:p>
          <a:p>
            <a:r>
              <a:rPr lang="en-US" sz="2400" dirty="0"/>
              <a:t>Pain crises managed with O2 , hydration ( </a:t>
            </a:r>
            <a:r>
              <a:rPr lang="en-US" sz="1200" dirty="0"/>
              <a:t>vomiting and nausea common)</a:t>
            </a:r>
            <a:r>
              <a:rPr lang="en-US" sz="2400" dirty="0"/>
              <a:t>,analgesia </a:t>
            </a:r>
          </a:p>
          <a:p>
            <a:r>
              <a:rPr lang="en-US" sz="2400" dirty="0"/>
              <a:t>Before pregnancy should receive pneumococcal vaccine </a:t>
            </a:r>
          </a:p>
          <a:p>
            <a:r>
              <a:rPr lang="en-US" sz="2400" dirty="0"/>
              <a:t>Folate supplements 4 mg/day </a:t>
            </a:r>
          </a:p>
          <a:p>
            <a:r>
              <a:rPr lang="en-US" sz="2400" dirty="0"/>
              <a:t>Low dose Aspirin prophylactic PET  </a:t>
            </a:r>
          </a:p>
          <a:p>
            <a:r>
              <a:rPr lang="en-US" sz="2400" dirty="0"/>
              <a:t>Iron supplements 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/>
              <a:t>by indication </a:t>
            </a:r>
          </a:p>
        </p:txBody>
      </p:sp>
    </p:spTree>
    <p:extLst>
      <p:ext uri="{BB962C8B-B14F-4D97-AF65-F5344CB8AC3E}">
        <p14:creationId xmlns:p14="http://schemas.microsoft.com/office/powerpoint/2010/main" val="204380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682" y="288702"/>
            <a:ext cx="5151550" cy="800100"/>
          </a:xfrm>
        </p:spPr>
        <p:txBody>
          <a:bodyPr/>
          <a:lstStyle/>
          <a:p>
            <a:r>
              <a:rPr lang="en-US" dirty="0"/>
              <a:t>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2434"/>
            <a:ext cx="8534400" cy="4805966"/>
          </a:xfrm>
        </p:spPr>
        <p:txBody>
          <a:bodyPr>
            <a:noAutofit/>
          </a:bodyPr>
          <a:lstStyle/>
          <a:p>
            <a:r>
              <a:rPr lang="en-US" sz="2800" dirty="0"/>
              <a:t>Fetal well being twice weekly since 32 weeks</a:t>
            </a:r>
          </a:p>
          <a:p>
            <a:r>
              <a:rPr lang="en-US" sz="2800" dirty="0"/>
              <a:t>Low-molecular weight heparin any antenatal hospital period if no contraindications  </a:t>
            </a:r>
          </a:p>
          <a:p>
            <a:r>
              <a:rPr lang="en-US" sz="2800" dirty="0"/>
              <a:t>Fetal growth weekly in 3</a:t>
            </a:r>
            <a:r>
              <a:rPr lang="en-US" sz="2800" baseline="30000" dirty="0"/>
              <a:t>rd</a:t>
            </a:r>
            <a:r>
              <a:rPr lang="en-US" sz="2800" dirty="0"/>
              <a:t> trimester</a:t>
            </a:r>
          </a:p>
          <a:p>
            <a:r>
              <a:rPr lang="en-US" sz="2800" dirty="0"/>
              <a:t>Avoid dehydration , stress intrapartum </a:t>
            </a:r>
          </a:p>
          <a:p>
            <a:r>
              <a:rPr lang="en-US" sz="2800" dirty="0"/>
              <a:t>Avoid pethidine ---increased risk of seizures  </a:t>
            </a:r>
          </a:p>
          <a:p>
            <a:r>
              <a:rPr lang="en-US" sz="2800" dirty="0"/>
              <a:t>After delivery  early ambulation and wear stocking to prevent thromboembolism </a:t>
            </a:r>
          </a:p>
          <a:p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Contraception : </a:t>
            </a:r>
            <a:r>
              <a:rPr lang="en-US" sz="2000" dirty="0"/>
              <a:t>excellent options Mirena and POP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COC– avoid 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Medroxyprogesterone acetate </a:t>
            </a:r>
            <a:r>
              <a:rPr lang="en-US" sz="2000" b="1" u="sng" dirty="0"/>
              <a:t>decrease</a:t>
            </a:r>
            <a:r>
              <a:rPr lang="en-US" sz="2000" dirty="0"/>
              <a:t>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 crises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05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10285"/>
            <a:ext cx="8686800" cy="646331"/>
          </a:xfrm>
        </p:spPr>
        <p:txBody>
          <a:bodyPr/>
          <a:lstStyle/>
          <a:p>
            <a:r>
              <a:rPr lang="en-US" sz="3600" dirty="0"/>
              <a:t>Blood transfusion in sickling patients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4254"/>
            <a:ext cx="8534400" cy="4574146"/>
          </a:xfrm>
        </p:spPr>
        <p:txBody>
          <a:bodyPr/>
          <a:lstStyle/>
          <a:p>
            <a:r>
              <a:rPr lang="en-US" sz="2400" dirty="0"/>
              <a:t>May precipitate a crisis if sudden increases Hct</a:t>
            </a:r>
          </a:p>
          <a:p>
            <a:r>
              <a:rPr lang="en-US" sz="2400" dirty="0"/>
              <a:t>Hb 6-8 </a:t>
            </a:r>
            <a:r>
              <a:rPr lang="en-US" sz="2400" dirty="0" err="1"/>
              <a:t>glDL</a:t>
            </a:r>
            <a:r>
              <a:rPr lang="en-US" sz="2400" dirty="0"/>
              <a:t> is typical for </a:t>
            </a:r>
            <a:r>
              <a:rPr lang="en-US" sz="2400" dirty="0" err="1"/>
              <a:t>HbSS</a:t>
            </a:r>
            <a:endParaRPr lang="en-US" sz="2400" dirty="0"/>
          </a:p>
          <a:p>
            <a:r>
              <a:rPr lang="en-US" sz="2400" dirty="0"/>
              <a:t>Consider transfusion :</a:t>
            </a:r>
          </a:p>
          <a:p>
            <a:r>
              <a:rPr lang="en-US" sz="2400" dirty="0"/>
              <a:t>Severe anemia</a:t>
            </a:r>
          </a:p>
          <a:p>
            <a:r>
              <a:rPr lang="en-US" sz="2400" dirty="0"/>
              <a:t>Multiple pregnancy</a:t>
            </a:r>
          </a:p>
          <a:p>
            <a:r>
              <a:rPr lang="en-US" sz="2400" dirty="0"/>
              <a:t>Per eclampsia</a:t>
            </a:r>
          </a:p>
          <a:p>
            <a:r>
              <a:rPr lang="en-US" sz="2400" dirty="0"/>
              <a:t>Acute chest syndrome</a:t>
            </a:r>
          </a:p>
          <a:p>
            <a:r>
              <a:rPr lang="en-US" sz="2400" dirty="0"/>
              <a:t>Acute renal failure</a:t>
            </a:r>
          </a:p>
          <a:p>
            <a:r>
              <a:rPr lang="en-US" sz="2400" dirty="0"/>
              <a:t>** target level &lt;30 % of sickle cells in circulation</a:t>
            </a:r>
          </a:p>
          <a:p>
            <a:r>
              <a:rPr lang="en-US" sz="2400" dirty="0"/>
              <a:t>Partial exchange transfusion </a:t>
            </a:r>
          </a:p>
        </p:txBody>
      </p:sp>
    </p:spTree>
    <p:extLst>
      <p:ext uri="{BB962C8B-B14F-4D97-AF65-F5344CB8AC3E}">
        <p14:creationId xmlns:p14="http://schemas.microsoft.com/office/powerpoint/2010/main" val="42121848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and mode of delivery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SCD normal growing fetus Induction of labor or CS( by  indication) at 38 weeks </a:t>
            </a:r>
          </a:p>
          <a:p>
            <a:r>
              <a:rPr lang="en-US" sz="3200" dirty="0"/>
              <a:t>SCD not an indication for CS</a:t>
            </a:r>
          </a:p>
          <a:p>
            <a:r>
              <a:rPr lang="en-US" sz="3200" dirty="0"/>
              <a:t>Prepare cross matched blood before delivery </a:t>
            </a:r>
          </a:p>
          <a:p>
            <a:r>
              <a:rPr lang="en-US" sz="3200" dirty="0"/>
              <a:t>Hematologist should be consulted</a:t>
            </a:r>
          </a:p>
          <a:p>
            <a:r>
              <a:rPr lang="en-US" sz="3200" b="1" u="sng" dirty="0"/>
              <a:t>Continuous</a:t>
            </a:r>
            <a:r>
              <a:rPr lang="en-US" sz="3200" dirty="0"/>
              <a:t> intrapartum fetal monitoring  </a:t>
            </a:r>
          </a:p>
        </p:txBody>
      </p:sp>
    </p:spTree>
    <p:extLst>
      <p:ext uri="{BB962C8B-B14F-4D97-AF65-F5344CB8AC3E}">
        <p14:creationId xmlns:p14="http://schemas.microsoft.com/office/powerpoint/2010/main" val="22557221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5318" y="546279"/>
            <a:ext cx="4829578" cy="800100"/>
          </a:xfrm>
        </p:spPr>
        <p:txBody>
          <a:bodyPr/>
          <a:lstStyle/>
          <a:p>
            <a:r>
              <a:rPr lang="en-US" dirty="0"/>
              <a:t>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679" y="1749380"/>
            <a:ext cx="8534400" cy="4267200"/>
          </a:xfrm>
          <a:ln w="38100">
            <a:solidFill>
              <a:srgbClr val="A50021"/>
            </a:solidFill>
          </a:ln>
        </p:spPr>
        <p:txBody>
          <a:bodyPr/>
          <a:lstStyle/>
          <a:p>
            <a:r>
              <a:rPr lang="en-US" sz="2800" dirty="0"/>
              <a:t>Offer screening for anemia at booking and 28 weeks this allows time for treatment </a:t>
            </a:r>
          </a:p>
          <a:p>
            <a:r>
              <a:rPr lang="en-US" sz="2800" dirty="0"/>
              <a:t>Hb &lt; 11 or 10.5 in 2</a:t>
            </a:r>
            <a:r>
              <a:rPr lang="en-US" sz="2800" baseline="30000" dirty="0"/>
              <a:t>nd</a:t>
            </a:r>
            <a:r>
              <a:rPr lang="en-US" sz="2800" dirty="0"/>
              <a:t> trimester need investigation</a:t>
            </a:r>
          </a:p>
          <a:p>
            <a:r>
              <a:rPr lang="en-US" sz="2800" dirty="0"/>
              <a:t>Anemia risk for Preterm labor</a:t>
            </a:r>
          </a:p>
          <a:p>
            <a:r>
              <a:rPr lang="en-US" sz="2800" dirty="0"/>
              <a:t>The parenteral iron should only be considered for intolerant women </a:t>
            </a:r>
          </a:p>
          <a:p>
            <a:r>
              <a:rPr lang="en-US" sz="2800" dirty="0"/>
              <a:t>At term iron deficiency anemia treated with blood transfusion   </a:t>
            </a:r>
          </a:p>
        </p:txBody>
      </p:sp>
    </p:spTree>
    <p:extLst>
      <p:ext uri="{BB962C8B-B14F-4D97-AF65-F5344CB8AC3E}">
        <p14:creationId xmlns:p14="http://schemas.microsoft.com/office/powerpoint/2010/main" val="26025796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645535"/>
            <a:ext cx="5734318" cy="800100"/>
          </a:xfrm>
        </p:spPr>
        <p:txBody>
          <a:bodyPr/>
          <a:lstStyle/>
          <a:p>
            <a:r>
              <a:rPr lang="en-US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181938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0175"/>
            <a:ext cx="8686800" cy="1446550"/>
          </a:xfrm>
        </p:spPr>
        <p:txBody>
          <a:bodyPr/>
          <a:lstStyle/>
          <a:p>
            <a:r>
              <a:rPr lang="en-US" dirty="0"/>
              <a:t>Normal physiological changes in pregnancy</a:t>
            </a:r>
          </a:p>
        </p:txBody>
      </p:sp>
      <p:sp>
        <p:nvSpPr>
          <p:cNvPr id="3" name="Rectangle 2"/>
          <p:cNvSpPr/>
          <p:nvPr/>
        </p:nvSpPr>
        <p:spPr>
          <a:xfrm>
            <a:off x="231820" y="2016229"/>
            <a:ext cx="8680360" cy="3970318"/>
          </a:xfrm>
          <a:prstGeom prst="rect">
            <a:avLst/>
          </a:prstGeom>
          <a:ln w="38100">
            <a:solidFill>
              <a:srgbClr val="A5002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Alterations of hematological parameters particularly in a reduction of hemoglobin (Hb) concentration :</a:t>
            </a:r>
          </a:p>
          <a:p>
            <a:pPr marL="342900" indent="-3429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800" b="1" dirty="0"/>
              <a:t>Total blood volume increases by 50 %</a:t>
            </a:r>
          </a:p>
          <a:p>
            <a:pPr marL="342900" indent="-3429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800" b="1" dirty="0"/>
              <a:t>Plasma volume rises from 6 weeks gestation progressively increasing to a peak at 32 weeks' gestation (due to hormone-mediated vasodilation subsequent activation of the renin-angiotensin aldosterone system)</a:t>
            </a:r>
          </a:p>
        </p:txBody>
      </p:sp>
    </p:spTree>
    <p:extLst>
      <p:ext uri="{BB962C8B-B14F-4D97-AF65-F5344CB8AC3E}">
        <p14:creationId xmlns:p14="http://schemas.microsoft.com/office/powerpoint/2010/main" val="3719463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368" y="273253"/>
            <a:ext cx="7447209" cy="830997"/>
          </a:xfrm>
        </p:spPr>
        <p:txBody>
          <a:bodyPr/>
          <a:lstStyle/>
          <a:p>
            <a:r>
              <a:rPr lang="en-US" sz="4800" dirty="0"/>
              <a:t>Physiological anemia </a:t>
            </a:r>
          </a:p>
        </p:txBody>
      </p:sp>
      <p:sp>
        <p:nvSpPr>
          <p:cNvPr id="4" name="Rectangle 3"/>
          <p:cNvSpPr/>
          <p:nvPr/>
        </p:nvSpPr>
        <p:spPr>
          <a:xfrm>
            <a:off x="90154" y="1509025"/>
            <a:ext cx="8899300" cy="4154984"/>
          </a:xfrm>
          <a:prstGeom prst="rect">
            <a:avLst/>
          </a:prstGeom>
          <a:ln w="38100">
            <a:solidFill>
              <a:srgbClr val="A50021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A50021"/>
              </a:buClr>
            </a:pPr>
            <a:r>
              <a:rPr lang="en-US" sz="2400" b="1" dirty="0"/>
              <a:t>During pregnancy :</a:t>
            </a:r>
          </a:p>
          <a:p>
            <a:pPr marL="342900" indent="-3429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400" b="1" dirty="0"/>
              <a:t>angiotensinogen rises with estrogen production</a:t>
            </a:r>
          </a:p>
          <a:p>
            <a:pPr marL="342900" indent="-3429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400" b="1" dirty="0"/>
              <a:t>Increased vasopressin  leading to salt and water retention</a:t>
            </a:r>
          </a:p>
          <a:p>
            <a:pPr marL="342900" indent="-3429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400" b="1" dirty="0"/>
              <a:t> RBC mass increases from early 2nd trimester around 30-35% a lesser degree compared with plasma volume </a:t>
            </a:r>
          </a:p>
          <a:p>
            <a:pPr marL="342900" indent="-3429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400" b="1" dirty="0"/>
              <a:t>The increase in RBC mass results from an increased</a:t>
            </a:r>
          </a:p>
          <a:p>
            <a:pPr marL="342900" indent="-3429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400" b="1" dirty="0"/>
              <a:t>erythropoietin level in response to circulating progesterone and placental lactogen</a:t>
            </a:r>
          </a:p>
          <a:p>
            <a:pPr marL="342900" indent="-3429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400" b="1" dirty="0"/>
              <a:t> The disproportionate increase in plasma volume to RBC mass leads to a decreased Hb and hematocrit levels</a:t>
            </a:r>
          </a:p>
        </p:txBody>
      </p:sp>
    </p:spTree>
    <p:extLst>
      <p:ext uri="{BB962C8B-B14F-4D97-AF65-F5344CB8AC3E}">
        <p14:creationId xmlns:p14="http://schemas.microsoft.com/office/powerpoint/2010/main" val="1928679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6976" y="2809207"/>
            <a:ext cx="8010658" cy="1815882"/>
          </a:xfrm>
          <a:prstGeom prst="rect">
            <a:avLst/>
          </a:prstGeom>
          <a:ln w="38100">
            <a:solidFill>
              <a:srgbClr val="A50021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A50021"/>
              </a:buClr>
            </a:pPr>
            <a:r>
              <a:rPr lang="en-US" sz="2800" b="1" dirty="0"/>
              <a:t>Anemia in pregnancy defined as :</a:t>
            </a:r>
          </a:p>
          <a:p>
            <a:pPr marL="457200" indent="-4572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800" b="1" dirty="0"/>
              <a:t> By Hb &lt;110 g/l in the first trimester</a:t>
            </a:r>
          </a:p>
          <a:p>
            <a:pPr marL="457200" indent="-4572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800" b="1" dirty="0"/>
              <a:t> &lt;105 g/l in the second and third trimesters</a:t>
            </a:r>
          </a:p>
          <a:p>
            <a:pPr marL="457200" indent="-457200">
              <a:buClr>
                <a:srgbClr val="A50021"/>
              </a:buClr>
              <a:buFont typeface="Arial" pitchFamily="34" charset="0"/>
              <a:buChar char="•"/>
            </a:pPr>
            <a:r>
              <a:rPr lang="en-US" sz="2800" b="1" dirty="0"/>
              <a:t> &lt;100 g/l in the postpartum period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741" y="215005"/>
            <a:ext cx="5863107" cy="193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9301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479" y="108008"/>
            <a:ext cx="8686800" cy="646331"/>
          </a:xfrm>
        </p:spPr>
        <p:txBody>
          <a:bodyPr/>
          <a:lstStyle/>
          <a:p>
            <a:r>
              <a:rPr lang="en-US" sz="3600" dirty="0"/>
              <a:t>Complications of anemia in pregnancy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74" y="891861"/>
            <a:ext cx="7753082" cy="5814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270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794" y="533400"/>
            <a:ext cx="7936606" cy="800100"/>
          </a:xfrm>
        </p:spPr>
        <p:txBody>
          <a:bodyPr/>
          <a:lstStyle/>
          <a:p>
            <a:r>
              <a:rPr lang="en-US" dirty="0"/>
              <a:t>Anemia in pregnancy </a:t>
            </a:r>
          </a:p>
        </p:txBody>
      </p:sp>
      <p:sp>
        <p:nvSpPr>
          <p:cNvPr id="3" name="Rectangle 2"/>
          <p:cNvSpPr/>
          <p:nvPr/>
        </p:nvSpPr>
        <p:spPr>
          <a:xfrm>
            <a:off x="1030310" y="1859340"/>
            <a:ext cx="7701565" cy="2554545"/>
          </a:xfrm>
          <a:prstGeom prst="rect">
            <a:avLst/>
          </a:prstGeom>
          <a:ln w="38100">
            <a:solidFill>
              <a:srgbClr val="A5002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b="1" dirty="0"/>
              <a:t>Microcytic anemia – iron or thalassemia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b="1" dirty="0"/>
              <a:t>Megaloblastic anemia – b12 or folate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b="1" dirty="0"/>
              <a:t>Heamoglobinopathy –sickle cell anemia</a:t>
            </a:r>
          </a:p>
        </p:txBody>
      </p:sp>
    </p:spTree>
    <p:extLst>
      <p:ext uri="{BB962C8B-B14F-4D97-AF65-F5344CB8AC3E}">
        <p14:creationId xmlns:p14="http://schemas.microsoft.com/office/powerpoint/2010/main" val="2287987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7430" y="391732"/>
            <a:ext cx="7266904" cy="800100"/>
          </a:xfrm>
        </p:spPr>
        <p:txBody>
          <a:bodyPr/>
          <a:lstStyle/>
          <a:p>
            <a:r>
              <a:rPr lang="en-US" dirty="0"/>
              <a:t>Microcytic Anemia</a:t>
            </a:r>
          </a:p>
        </p:txBody>
      </p:sp>
      <p:sp>
        <p:nvSpPr>
          <p:cNvPr id="3" name="Rectangle 2"/>
          <p:cNvSpPr/>
          <p:nvPr/>
        </p:nvSpPr>
        <p:spPr>
          <a:xfrm>
            <a:off x="231820" y="2941748"/>
            <a:ext cx="8731876" cy="2677656"/>
          </a:xfrm>
          <a:prstGeom prst="rect">
            <a:avLst/>
          </a:prstGeom>
          <a:ln w="38100">
            <a:solidFill>
              <a:srgbClr val="A5002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/>
              <a:t>Adult Hb consists predominantly of </a:t>
            </a:r>
            <a:r>
              <a:rPr lang="en-US" sz="2400" b="1" dirty="0" err="1"/>
              <a:t>HbA</a:t>
            </a:r>
            <a:r>
              <a:rPr lang="en-US" sz="2400" b="1" dirty="0"/>
              <a:t> composed of α and β globin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/>
              <a:t>Adult Hb also consists of a small proportion of HbA2 (α2δ2) and </a:t>
            </a:r>
            <a:r>
              <a:rPr lang="en-US" sz="2400" b="1" dirty="0" err="1"/>
              <a:t>HbF</a:t>
            </a:r>
            <a:r>
              <a:rPr lang="en-US" sz="2400" b="1" dirty="0"/>
              <a:t> (α2γ2)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/>
              <a:t>Thalassemia refers to the reduced production</a:t>
            </a:r>
          </a:p>
          <a:p>
            <a:r>
              <a:rPr lang="en-US" sz="2400" b="1" dirty="0"/>
              <a:t>of α and/or β globin chains due to mutations in the α</a:t>
            </a:r>
          </a:p>
          <a:p>
            <a:r>
              <a:rPr lang="en-US" sz="2400" b="1" dirty="0"/>
              <a:t>and/or β globin genes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833969" y="1698869"/>
            <a:ext cx="3264035" cy="707886"/>
          </a:xfrm>
          <a:prstGeom prst="rect">
            <a:avLst/>
          </a:prstGeom>
          <a:ln w="38100">
            <a:solidFill>
              <a:srgbClr val="A50021"/>
            </a:solidFill>
          </a:ln>
        </p:spPr>
        <p:txBody>
          <a:bodyPr wrap="none">
            <a:spAutoFit/>
          </a:bodyPr>
          <a:lstStyle/>
          <a:p>
            <a:r>
              <a:rPr lang="en-US" sz="4000" b="1" dirty="0"/>
              <a:t>Thalassemia</a:t>
            </a:r>
          </a:p>
        </p:txBody>
      </p:sp>
    </p:spTree>
    <p:extLst>
      <p:ext uri="{BB962C8B-B14F-4D97-AF65-F5344CB8AC3E}">
        <p14:creationId xmlns:p14="http://schemas.microsoft.com/office/powerpoint/2010/main" val="1869970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2_RR Template 2004">
  <a:themeElements>
    <a:clrScheme name="Slide template for ISUOG 2003 9">
      <a:dk1>
        <a:srgbClr val="969696"/>
      </a:dk1>
      <a:lt1>
        <a:srgbClr val="FFFFFF"/>
      </a:lt1>
      <a:dk2>
        <a:srgbClr val="000000"/>
      </a:dk2>
      <a:lt2>
        <a:srgbClr val="FFFFFF"/>
      </a:lt2>
      <a:accent1>
        <a:srgbClr val="333399"/>
      </a:accent1>
      <a:accent2>
        <a:srgbClr val="FFFF99"/>
      </a:accent2>
      <a:accent3>
        <a:srgbClr val="AAAAAA"/>
      </a:accent3>
      <a:accent4>
        <a:srgbClr val="DADADA"/>
      </a:accent4>
      <a:accent5>
        <a:srgbClr val="ADADCA"/>
      </a:accent5>
      <a:accent6>
        <a:srgbClr val="E7E78A"/>
      </a:accent6>
      <a:hlink>
        <a:srgbClr val="CC0000"/>
      </a:hlink>
      <a:folHlink>
        <a:srgbClr val="009900"/>
      </a:folHlink>
    </a:clrScheme>
    <a:fontScheme name="Slide template for ISUOG 2003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lide template for ISUOG 200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template for ISUOG 200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emplate for ISUOG 200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emplate for ISUOG 200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emplate for ISUOG 20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emplate for ISUOG 20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emplate for ISUOG 20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template for ISUOG 2003 8">
        <a:dk1>
          <a:srgbClr val="969696"/>
        </a:dk1>
        <a:lt1>
          <a:srgbClr val="FFFFFF"/>
        </a:lt1>
        <a:dk2>
          <a:srgbClr val="000000"/>
        </a:dk2>
        <a:lt2>
          <a:srgbClr val="FFFFFF"/>
        </a:lt2>
        <a:accent1>
          <a:srgbClr val="333399"/>
        </a:accent1>
        <a:accent2>
          <a:srgbClr val="FFFF99"/>
        </a:accent2>
        <a:accent3>
          <a:srgbClr val="AAAAAA"/>
        </a:accent3>
        <a:accent4>
          <a:srgbClr val="DADADA"/>
        </a:accent4>
        <a:accent5>
          <a:srgbClr val="ADADCA"/>
        </a:accent5>
        <a:accent6>
          <a:srgbClr val="E7E78A"/>
        </a:accent6>
        <a:hlink>
          <a:srgbClr val="FF00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template for ISUOG 2003 9">
        <a:dk1>
          <a:srgbClr val="969696"/>
        </a:dk1>
        <a:lt1>
          <a:srgbClr val="FFFFFF"/>
        </a:lt1>
        <a:dk2>
          <a:srgbClr val="000000"/>
        </a:dk2>
        <a:lt2>
          <a:srgbClr val="FFFFFF"/>
        </a:lt2>
        <a:accent1>
          <a:srgbClr val="333399"/>
        </a:accent1>
        <a:accent2>
          <a:srgbClr val="FFFF99"/>
        </a:accent2>
        <a:accent3>
          <a:srgbClr val="AAAAAA"/>
        </a:accent3>
        <a:accent4>
          <a:srgbClr val="DADADA"/>
        </a:accent4>
        <a:accent5>
          <a:srgbClr val="ADADCA"/>
        </a:accent5>
        <a:accent6>
          <a:srgbClr val="E7E78A"/>
        </a:accent6>
        <a:hlink>
          <a:srgbClr val="CC00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3123</TotalTime>
  <Words>1639</Words>
  <Application>Microsoft Office PowerPoint</Application>
  <PresentationFormat>عرض على الشاشة (4:3)</PresentationFormat>
  <Paragraphs>258</Paragraphs>
  <Slides>38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38</vt:i4>
      </vt:variant>
    </vt:vector>
  </HeadingPairs>
  <TitlesOfParts>
    <vt:vector size="40" baseType="lpstr">
      <vt:lpstr>Office Theme</vt:lpstr>
      <vt:lpstr>12_RR Template 2004</vt:lpstr>
      <vt:lpstr>Anemia in Pregnancy </vt:lpstr>
      <vt:lpstr>Introduction </vt:lpstr>
      <vt:lpstr>Introductions </vt:lpstr>
      <vt:lpstr>Normal physiological changes in pregnancy</vt:lpstr>
      <vt:lpstr>Physiological anemia </vt:lpstr>
      <vt:lpstr>عرض تقديمي في PowerPoint</vt:lpstr>
      <vt:lpstr>Complications of anemia in pregnancy </vt:lpstr>
      <vt:lpstr>Anemia in pregnancy </vt:lpstr>
      <vt:lpstr>Microcytic Anemia</vt:lpstr>
      <vt:lpstr>The laboratory parameters suggestive of thalassemia consist of a microcytic, hypochromic anemia</vt:lpstr>
      <vt:lpstr>Thalassemia  overview</vt:lpstr>
      <vt:lpstr>Management and counseling </vt:lpstr>
      <vt:lpstr>Alpha thalassemia </vt:lpstr>
      <vt:lpstr>Alpha thalassemia </vt:lpstr>
      <vt:lpstr>Beta thalassemia</vt:lpstr>
      <vt:lpstr>Iron deficiency anemia </vt:lpstr>
      <vt:lpstr>Signs and symptoms </vt:lpstr>
      <vt:lpstr>Lab test </vt:lpstr>
      <vt:lpstr>Treatment</vt:lpstr>
      <vt:lpstr>Iron dosage </vt:lpstr>
      <vt:lpstr>Indications for IV iron therapy</vt:lpstr>
      <vt:lpstr>Side effects </vt:lpstr>
      <vt:lpstr>Megaloblastic anemia </vt:lpstr>
      <vt:lpstr>Megaloblastic anemia </vt:lpstr>
      <vt:lpstr>Megaloblastic anemia </vt:lpstr>
      <vt:lpstr>Treatment </vt:lpstr>
      <vt:lpstr>Hemoglobinopathies </vt:lpstr>
      <vt:lpstr>Sickle cell anemia </vt:lpstr>
      <vt:lpstr>Sickle cell disease</vt:lpstr>
      <vt:lpstr>Sickle cell anemia</vt:lpstr>
      <vt:lpstr>Pregnancy and Sickle cell disease</vt:lpstr>
      <vt:lpstr>Diagnosis </vt:lpstr>
      <vt:lpstr>Management </vt:lpstr>
      <vt:lpstr>Management </vt:lpstr>
      <vt:lpstr>Blood transfusion in sickling patients </vt:lpstr>
      <vt:lpstr>Time and mode of delivery </vt:lpstr>
      <vt:lpstr>Key points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Helvetica Bold</dc:title>
  <dc:creator>Pat Schoff</dc:creator>
  <cp:lastModifiedBy>اسلام وصفي حسين الطراونة</cp:lastModifiedBy>
  <cp:revision>41</cp:revision>
  <dcterms:created xsi:type="dcterms:W3CDTF">2022-04-13T16:12:06Z</dcterms:created>
  <dcterms:modified xsi:type="dcterms:W3CDTF">2023-02-23T09:48:37Z</dcterms:modified>
</cp:coreProperties>
</file>