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1"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0" r:id="rId27"/>
    <p:sldId id="291" r:id="rId28"/>
    <p:sldId id="281" r:id="rId29"/>
    <p:sldId id="282" r:id="rId30"/>
    <p:sldId id="283" r:id="rId31"/>
    <p:sldId id="284" r:id="rId32"/>
    <p:sldId id="285" r:id="rId33"/>
    <p:sldId id="286" r:id="rId34"/>
    <p:sldId id="288" r:id="rId35"/>
    <p:sldId id="287"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0159-C641-4585-A8E5-903C0EC8A6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4E4E3F-98B3-48B8-88EA-B5D37F359B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33F72C-B8E3-42B1-88C8-BBB3DC4A8A70}"/>
              </a:ext>
            </a:extLst>
          </p:cNvPr>
          <p:cNvSpPr>
            <a:spLocks noGrp="1"/>
          </p:cNvSpPr>
          <p:nvPr>
            <p:ph type="dt" sz="half" idx="10"/>
          </p:nvPr>
        </p:nvSpPr>
        <p:spPr/>
        <p:txBody>
          <a:bodyPr/>
          <a:lstStyle/>
          <a:p>
            <a:fld id="{B27B1D7C-D728-4B23-8066-09C644487466}" type="datetimeFigureOut">
              <a:rPr lang="en-US" smtClean="0"/>
              <a:t>11/10/2021</a:t>
            </a:fld>
            <a:endParaRPr lang="en-US"/>
          </a:p>
        </p:txBody>
      </p:sp>
      <p:sp>
        <p:nvSpPr>
          <p:cNvPr id="5" name="Footer Placeholder 4">
            <a:extLst>
              <a:ext uri="{FF2B5EF4-FFF2-40B4-BE49-F238E27FC236}">
                <a16:creationId xmlns:a16="http://schemas.microsoft.com/office/drawing/2014/main" id="{719905B7-C8ED-4430-960D-E5CCE0F54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A9921-D8C5-4A57-AD0B-58C96D339894}"/>
              </a:ext>
            </a:extLst>
          </p:cNvPr>
          <p:cNvSpPr>
            <a:spLocks noGrp="1"/>
          </p:cNvSpPr>
          <p:nvPr>
            <p:ph type="sldNum" sz="quarter" idx="12"/>
          </p:nvPr>
        </p:nvSpPr>
        <p:spPr/>
        <p:txBody>
          <a:bodyPr/>
          <a:lstStyle/>
          <a:p>
            <a:fld id="{2DCF2902-5192-4C6D-85E2-5131546F944F}" type="slidenum">
              <a:rPr lang="en-US" smtClean="0"/>
              <a:t>‹#›</a:t>
            </a:fld>
            <a:endParaRPr lang="en-US"/>
          </a:p>
        </p:txBody>
      </p:sp>
    </p:spTree>
    <p:extLst>
      <p:ext uri="{BB962C8B-B14F-4D97-AF65-F5344CB8AC3E}">
        <p14:creationId xmlns:p14="http://schemas.microsoft.com/office/powerpoint/2010/main" val="254389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F697-EBFF-4371-8D88-507B14D31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D663B7-DD4B-4DC3-95E3-BBF66DCB2D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C0FE2-DA87-4EE3-B4F5-CB3B4F02890D}"/>
              </a:ext>
            </a:extLst>
          </p:cNvPr>
          <p:cNvSpPr>
            <a:spLocks noGrp="1"/>
          </p:cNvSpPr>
          <p:nvPr>
            <p:ph type="dt" sz="half" idx="10"/>
          </p:nvPr>
        </p:nvSpPr>
        <p:spPr/>
        <p:txBody>
          <a:bodyPr/>
          <a:lstStyle/>
          <a:p>
            <a:fld id="{B27B1D7C-D728-4B23-8066-09C644487466}" type="datetimeFigureOut">
              <a:rPr lang="en-US" smtClean="0"/>
              <a:t>11/10/2021</a:t>
            </a:fld>
            <a:endParaRPr lang="en-US"/>
          </a:p>
        </p:txBody>
      </p:sp>
      <p:sp>
        <p:nvSpPr>
          <p:cNvPr id="5" name="Footer Placeholder 4">
            <a:extLst>
              <a:ext uri="{FF2B5EF4-FFF2-40B4-BE49-F238E27FC236}">
                <a16:creationId xmlns:a16="http://schemas.microsoft.com/office/drawing/2014/main" id="{30034D09-C800-40A2-A227-0183E21AC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3BB70-3129-4876-A709-EB383239C507}"/>
              </a:ext>
            </a:extLst>
          </p:cNvPr>
          <p:cNvSpPr>
            <a:spLocks noGrp="1"/>
          </p:cNvSpPr>
          <p:nvPr>
            <p:ph type="sldNum" sz="quarter" idx="12"/>
          </p:nvPr>
        </p:nvSpPr>
        <p:spPr/>
        <p:txBody>
          <a:bodyPr/>
          <a:lstStyle/>
          <a:p>
            <a:fld id="{2DCF2902-5192-4C6D-85E2-5131546F944F}" type="slidenum">
              <a:rPr lang="en-US" smtClean="0"/>
              <a:t>‹#›</a:t>
            </a:fld>
            <a:endParaRPr lang="en-US"/>
          </a:p>
        </p:txBody>
      </p:sp>
    </p:spTree>
    <p:extLst>
      <p:ext uri="{BB962C8B-B14F-4D97-AF65-F5344CB8AC3E}">
        <p14:creationId xmlns:p14="http://schemas.microsoft.com/office/powerpoint/2010/main" val="128542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9CCA3-DE7F-448C-B283-8AA170F2A4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EE8C1-4B37-489E-B14E-9B2B852C31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24595-557B-415D-87E7-9B5ED6AAD04E}"/>
              </a:ext>
            </a:extLst>
          </p:cNvPr>
          <p:cNvSpPr>
            <a:spLocks noGrp="1"/>
          </p:cNvSpPr>
          <p:nvPr>
            <p:ph type="dt" sz="half" idx="10"/>
          </p:nvPr>
        </p:nvSpPr>
        <p:spPr/>
        <p:txBody>
          <a:bodyPr/>
          <a:lstStyle/>
          <a:p>
            <a:fld id="{B27B1D7C-D728-4B23-8066-09C644487466}" type="datetimeFigureOut">
              <a:rPr lang="en-US" smtClean="0"/>
              <a:t>11/10/2021</a:t>
            </a:fld>
            <a:endParaRPr lang="en-US"/>
          </a:p>
        </p:txBody>
      </p:sp>
      <p:sp>
        <p:nvSpPr>
          <p:cNvPr id="5" name="Footer Placeholder 4">
            <a:extLst>
              <a:ext uri="{FF2B5EF4-FFF2-40B4-BE49-F238E27FC236}">
                <a16:creationId xmlns:a16="http://schemas.microsoft.com/office/drawing/2014/main" id="{0540C9AA-473A-49BA-90E5-5C4964FB7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7E857-7BC2-4BB8-9D2C-A252BB0052E5}"/>
              </a:ext>
            </a:extLst>
          </p:cNvPr>
          <p:cNvSpPr>
            <a:spLocks noGrp="1"/>
          </p:cNvSpPr>
          <p:nvPr>
            <p:ph type="sldNum" sz="quarter" idx="12"/>
          </p:nvPr>
        </p:nvSpPr>
        <p:spPr/>
        <p:txBody>
          <a:bodyPr/>
          <a:lstStyle/>
          <a:p>
            <a:fld id="{2DCF2902-5192-4C6D-85E2-5131546F944F}" type="slidenum">
              <a:rPr lang="en-US" smtClean="0"/>
              <a:t>‹#›</a:t>
            </a:fld>
            <a:endParaRPr lang="en-US"/>
          </a:p>
        </p:txBody>
      </p:sp>
    </p:spTree>
    <p:extLst>
      <p:ext uri="{BB962C8B-B14F-4D97-AF65-F5344CB8AC3E}">
        <p14:creationId xmlns:p14="http://schemas.microsoft.com/office/powerpoint/2010/main" val="320196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98F8-A157-4939-9474-1F5E4C62B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41813-C804-4153-99B9-F7BC89B19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04FE2-E0AA-4607-A378-46185A993C7E}"/>
              </a:ext>
            </a:extLst>
          </p:cNvPr>
          <p:cNvSpPr>
            <a:spLocks noGrp="1"/>
          </p:cNvSpPr>
          <p:nvPr>
            <p:ph type="dt" sz="half" idx="10"/>
          </p:nvPr>
        </p:nvSpPr>
        <p:spPr/>
        <p:txBody>
          <a:bodyPr/>
          <a:lstStyle/>
          <a:p>
            <a:fld id="{B27B1D7C-D728-4B23-8066-09C644487466}" type="datetimeFigureOut">
              <a:rPr lang="en-US" smtClean="0"/>
              <a:t>11/10/2021</a:t>
            </a:fld>
            <a:endParaRPr lang="en-US"/>
          </a:p>
        </p:txBody>
      </p:sp>
      <p:sp>
        <p:nvSpPr>
          <p:cNvPr id="5" name="Footer Placeholder 4">
            <a:extLst>
              <a:ext uri="{FF2B5EF4-FFF2-40B4-BE49-F238E27FC236}">
                <a16:creationId xmlns:a16="http://schemas.microsoft.com/office/drawing/2014/main" id="{D031564D-4AED-47E6-BC08-9687CE2D1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73DA7-B7EC-48F1-84E5-A3B8E12DFA52}"/>
              </a:ext>
            </a:extLst>
          </p:cNvPr>
          <p:cNvSpPr>
            <a:spLocks noGrp="1"/>
          </p:cNvSpPr>
          <p:nvPr>
            <p:ph type="sldNum" sz="quarter" idx="12"/>
          </p:nvPr>
        </p:nvSpPr>
        <p:spPr/>
        <p:txBody>
          <a:bodyPr/>
          <a:lstStyle/>
          <a:p>
            <a:fld id="{2DCF2902-5192-4C6D-85E2-5131546F944F}" type="slidenum">
              <a:rPr lang="en-US" smtClean="0"/>
              <a:t>‹#›</a:t>
            </a:fld>
            <a:endParaRPr lang="en-US"/>
          </a:p>
        </p:txBody>
      </p:sp>
    </p:spTree>
    <p:extLst>
      <p:ext uri="{BB962C8B-B14F-4D97-AF65-F5344CB8AC3E}">
        <p14:creationId xmlns:p14="http://schemas.microsoft.com/office/powerpoint/2010/main" val="317216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9E0E-E5D5-4753-B769-97E1011BB8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F9461E-FB8B-4FF6-BE74-DE90E921B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FB0326-A683-4AC2-AB9A-35D25FD38857}"/>
              </a:ext>
            </a:extLst>
          </p:cNvPr>
          <p:cNvSpPr>
            <a:spLocks noGrp="1"/>
          </p:cNvSpPr>
          <p:nvPr>
            <p:ph type="dt" sz="half" idx="10"/>
          </p:nvPr>
        </p:nvSpPr>
        <p:spPr/>
        <p:txBody>
          <a:bodyPr/>
          <a:lstStyle/>
          <a:p>
            <a:fld id="{B27B1D7C-D728-4B23-8066-09C644487466}" type="datetimeFigureOut">
              <a:rPr lang="en-US" smtClean="0"/>
              <a:t>11/10/2021</a:t>
            </a:fld>
            <a:endParaRPr lang="en-US"/>
          </a:p>
        </p:txBody>
      </p:sp>
      <p:sp>
        <p:nvSpPr>
          <p:cNvPr id="5" name="Footer Placeholder 4">
            <a:extLst>
              <a:ext uri="{FF2B5EF4-FFF2-40B4-BE49-F238E27FC236}">
                <a16:creationId xmlns:a16="http://schemas.microsoft.com/office/drawing/2014/main" id="{87286B1C-818E-4547-B619-5AFDE4676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71D6A-D2A9-4A7B-9600-CC7F71A89FDF}"/>
              </a:ext>
            </a:extLst>
          </p:cNvPr>
          <p:cNvSpPr>
            <a:spLocks noGrp="1"/>
          </p:cNvSpPr>
          <p:nvPr>
            <p:ph type="sldNum" sz="quarter" idx="12"/>
          </p:nvPr>
        </p:nvSpPr>
        <p:spPr/>
        <p:txBody>
          <a:bodyPr/>
          <a:lstStyle/>
          <a:p>
            <a:fld id="{2DCF2902-5192-4C6D-85E2-5131546F944F}" type="slidenum">
              <a:rPr lang="en-US" smtClean="0"/>
              <a:t>‹#›</a:t>
            </a:fld>
            <a:endParaRPr lang="en-US"/>
          </a:p>
        </p:txBody>
      </p:sp>
    </p:spTree>
    <p:extLst>
      <p:ext uri="{BB962C8B-B14F-4D97-AF65-F5344CB8AC3E}">
        <p14:creationId xmlns:p14="http://schemas.microsoft.com/office/powerpoint/2010/main" val="7911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8B79-F707-4725-8FE6-414B1FAA8B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BABF4-4581-4DD1-80DB-7D542B2F94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A5820E-13F8-457A-AE35-08A130FFA0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61B39A-E237-47B4-8848-12343429B41B}"/>
              </a:ext>
            </a:extLst>
          </p:cNvPr>
          <p:cNvSpPr>
            <a:spLocks noGrp="1"/>
          </p:cNvSpPr>
          <p:nvPr>
            <p:ph type="dt" sz="half" idx="10"/>
          </p:nvPr>
        </p:nvSpPr>
        <p:spPr/>
        <p:txBody>
          <a:bodyPr/>
          <a:lstStyle/>
          <a:p>
            <a:fld id="{B27B1D7C-D728-4B23-8066-09C644487466}" type="datetimeFigureOut">
              <a:rPr lang="en-US" smtClean="0"/>
              <a:t>11/10/2021</a:t>
            </a:fld>
            <a:endParaRPr lang="en-US"/>
          </a:p>
        </p:txBody>
      </p:sp>
      <p:sp>
        <p:nvSpPr>
          <p:cNvPr id="6" name="Footer Placeholder 5">
            <a:extLst>
              <a:ext uri="{FF2B5EF4-FFF2-40B4-BE49-F238E27FC236}">
                <a16:creationId xmlns:a16="http://schemas.microsoft.com/office/drawing/2014/main" id="{8E285AAC-AA8C-4BCA-8A07-9BE81D3AB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31F3A-F25F-4E4F-9321-F7D62BF6B78C}"/>
              </a:ext>
            </a:extLst>
          </p:cNvPr>
          <p:cNvSpPr>
            <a:spLocks noGrp="1"/>
          </p:cNvSpPr>
          <p:nvPr>
            <p:ph type="sldNum" sz="quarter" idx="12"/>
          </p:nvPr>
        </p:nvSpPr>
        <p:spPr/>
        <p:txBody>
          <a:bodyPr/>
          <a:lstStyle/>
          <a:p>
            <a:fld id="{2DCF2902-5192-4C6D-85E2-5131546F944F}" type="slidenum">
              <a:rPr lang="en-US" smtClean="0"/>
              <a:t>‹#›</a:t>
            </a:fld>
            <a:endParaRPr lang="en-US"/>
          </a:p>
        </p:txBody>
      </p:sp>
    </p:spTree>
    <p:extLst>
      <p:ext uri="{BB962C8B-B14F-4D97-AF65-F5344CB8AC3E}">
        <p14:creationId xmlns:p14="http://schemas.microsoft.com/office/powerpoint/2010/main" val="320644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561D7-6125-4E24-A54C-6A2FE316F0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FB088-9B28-4791-B42E-B021C980B6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A761EF-776E-49EB-821B-18B91F85F6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95C272-172C-4D10-BF32-E891F77E1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6A4FA5-444D-4F20-B60B-AB6C52DE3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24EAB8-3DDB-46F8-98CC-A29572D2F44B}"/>
              </a:ext>
            </a:extLst>
          </p:cNvPr>
          <p:cNvSpPr>
            <a:spLocks noGrp="1"/>
          </p:cNvSpPr>
          <p:nvPr>
            <p:ph type="dt" sz="half" idx="10"/>
          </p:nvPr>
        </p:nvSpPr>
        <p:spPr/>
        <p:txBody>
          <a:bodyPr/>
          <a:lstStyle/>
          <a:p>
            <a:fld id="{B27B1D7C-D728-4B23-8066-09C644487466}" type="datetimeFigureOut">
              <a:rPr lang="en-US" smtClean="0"/>
              <a:t>11/10/2021</a:t>
            </a:fld>
            <a:endParaRPr lang="en-US"/>
          </a:p>
        </p:txBody>
      </p:sp>
      <p:sp>
        <p:nvSpPr>
          <p:cNvPr id="8" name="Footer Placeholder 7">
            <a:extLst>
              <a:ext uri="{FF2B5EF4-FFF2-40B4-BE49-F238E27FC236}">
                <a16:creationId xmlns:a16="http://schemas.microsoft.com/office/drawing/2014/main" id="{3840D6B1-6C8B-4B6C-AC02-B369671541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F3F3FB-BCB4-4260-8B35-9141AAE88FBF}"/>
              </a:ext>
            </a:extLst>
          </p:cNvPr>
          <p:cNvSpPr>
            <a:spLocks noGrp="1"/>
          </p:cNvSpPr>
          <p:nvPr>
            <p:ph type="sldNum" sz="quarter" idx="12"/>
          </p:nvPr>
        </p:nvSpPr>
        <p:spPr/>
        <p:txBody>
          <a:bodyPr/>
          <a:lstStyle/>
          <a:p>
            <a:fld id="{2DCF2902-5192-4C6D-85E2-5131546F944F}" type="slidenum">
              <a:rPr lang="en-US" smtClean="0"/>
              <a:t>‹#›</a:t>
            </a:fld>
            <a:endParaRPr lang="en-US"/>
          </a:p>
        </p:txBody>
      </p:sp>
    </p:spTree>
    <p:extLst>
      <p:ext uri="{BB962C8B-B14F-4D97-AF65-F5344CB8AC3E}">
        <p14:creationId xmlns:p14="http://schemas.microsoft.com/office/powerpoint/2010/main" val="291165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B31C-FFF8-46D4-8DF9-61AAC7DCA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E63B30-3FE3-4C56-8268-B31B2792E270}"/>
              </a:ext>
            </a:extLst>
          </p:cNvPr>
          <p:cNvSpPr>
            <a:spLocks noGrp="1"/>
          </p:cNvSpPr>
          <p:nvPr>
            <p:ph type="dt" sz="half" idx="10"/>
          </p:nvPr>
        </p:nvSpPr>
        <p:spPr/>
        <p:txBody>
          <a:bodyPr/>
          <a:lstStyle/>
          <a:p>
            <a:fld id="{B27B1D7C-D728-4B23-8066-09C644487466}" type="datetimeFigureOut">
              <a:rPr lang="en-US" smtClean="0"/>
              <a:t>11/10/2021</a:t>
            </a:fld>
            <a:endParaRPr lang="en-US"/>
          </a:p>
        </p:txBody>
      </p:sp>
      <p:sp>
        <p:nvSpPr>
          <p:cNvPr id="4" name="Footer Placeholder 3">
            <a:extLst>
              <a:ext uri="{FF2B5EF4-FFF2-40B4-BE49-F238E27FC236}">
                <a16:creationId xmlns:a16="http://schemas.microsoft.com/office/drawing/2014/main" id="{389AF7E4-E0A2-4EC2-AEBB-3DDCEE0E2D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F7EAE5-5BE3-4886-A2C9-01A08E0C0621}"/>
              </a:ext>
            </a:extLst>
          </p:cNvPr>
          <p:cNvSpPr>
            <a:spLocks noGrp="1"/>
          </p:cNvSpPr>
          <p:nvPr>
            <p:ph type="sldNum" sz="quarter" idx="12"/>
          </p:nvPr>
        </p:nvSpPr>
        <p:spPr/>
        <p:txBody>
          <a:bodyPr/>
          <a:lstStyle/>
          <a:p>
            <a:fld id="{2DCF2902-5192-4C6D-85E2-5131546F944F}" type="slidenum">
              <a:rPr lang="en-US" smtClean="0"/>
              <a:t>‹#›</a:t>
            </a:fld>
            <a:endParaRPr lang="en-US"/>
          </a:p>
        </p:txBody>
      </p:sp>
    </p:spTree>
    <p:extLst>
      <p:ext uri="{BB962C8B-B14F-4D97-AF65-F5344CB8AC3E}">
        <p14:creationId xmlns:p14="http://schemas.microsoft.com/office/powerpoint/2010/main" val="3339501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9206FC-C86A-46CF-86B3-BA2F6F292721}"/>
              </a:ext>
            </a:extLst>
          </p:cNvPr>
          <p:cNvSpPr>
            <a:spLocks noGrp="1"/>
          </p:cNvSpPr>
          <p:nvPr>
            <p:ph type="dt" sz="half" idx="10"/>
          </p:nvPr>
        </p:nvSpPr>
        <p:spPr/>
        <p:txBody>
          <a:bodyPr/>
          <a:lstStyle/>
          <a:p>
            <a:fld id="{B27B1D7C-D728-4B23-8066-09C644487466}" type="datetimeFigureOut">
              <a:rPr lang="en-US" smtClean="0"/>
              <a:t>11/10/2021</a:t>
            </a:fld>
            <a:endParaRPr lang="en-US"/>
          </a:p>
        </p:txBody>
      </p:sp>
      <p:sp>
        <p:nvSpPr>
          <p:cNvPr id="3" name="Footer Placeholder 2">
            <a:extLst>
              <a:ext uri="{FF2B5EF4-FFF2-40B4-BE49-F238E27FC236}">
                <a16:creationId xmlns:a16="http://schemas.microsoft.com/office/drawing/2014/main" id="{15CC8452-E8D5-4DDC-BCD6-0736050866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4586C3-E778-464E-8ACC-1FD1F4924C60}"/>
              </a:ext>
            </a:extLst>
          </p:cNvPr>
          <p:cNvSpPr>
            <a:spLocks noGrp="1"/>
          </p:cNvSpPr>
          <p:nvPr>
            <p:ph type="sldNum" sz="quarter" idx="12"/>
          </p:nvPr>
        </p:nvSpPr>
        <p:spPr/>
        <p:txBody>
          <a:bodyPr/>
          <a:lstStyle/>
          <a:p>
            <a:fld id="{2DCF2902-5192-4C6D-85E2-5131546F944F}" type="slidenum">
              <a:rPr lang="en-US" smtClean="0"/>
              <a:t>‹#›</a:t>
            </a:fld>
            <a:endParaRPr lang="en-US"/>
          </a:p>
        </p:txBody>
      </p:sp>
    </p:spTree>
    <p:extLst>
      <p:ext uri="{BB962C8B-B14F-4D97-AF65-F5344CB8AC3E}">
        <p14:creationId xmlns:p14="http://schemas.microsoft.com/office/powerpoint/2010/main" val="343185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D36E-E656-45C3-9E7E-702F0A328D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2B5765-24D9-423E-9FF9-C2288B47C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B0C671-923D-4591-8D5E-5FB792D85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143C1-BFB8-4285-A08D-1AC771A37B62}"/>
              </a:ext>
            </a:extLst>
          </p:cNvPr>
          <p:cNvSpPr>
            <a:spLocks noGrp="1"/>
          </p:cNvSpPr>
          <p:nvPr>
            <p:ph type="dt" sz="half" idx="10"/>
          </p:nvPr>
        </p:nvSpPr>
        <p:spPr/>
        <p:txBody>
          <a:bodyPr/>
          <a:lstStyle/>
          <a:p>
            <a:fld id="{B27B1D7C-D728-4B23-8066-09C644487466}" type="datetimeFigureOut">
              <a:rPr lang="en-US" smtClean="0"/>
              <a:t>11/10/2021</a:t>
            </a:fld>
            <a:endParaRPr lang="en-US"/>
          </a:p>
        </p:txBody>
      </p:sp>
      <p:sp>
        <p:nvSpPr>
          <p:cNvPr id="6" name="Footer Placeholder 5">
            <a:extLst>
              <a:ext uri="{FF2B5EF4-FFF2-40B4-BE49-F238E27FC236}">
                <a16:creationId xmlns:a16="http://schemas.microsoft.com/office/drawing/2014/main" id="{70E0E3B1-FB6B-4377-A7D4-2824A9F62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C012D-2912-4E8A-92E5-2DB9D3F6A117}"/>
              </a:ext>
            </a:extLst>
          </p:cNvPr>
          <p:cNvSpPr>
            <a:spLocks noGrp="1"/>
          </p:cNvSpPr>
          <p:nvPr>
            <p:ph type="sldNum" sz="quarter" idx="12"/>
          </p:nvPr>
        </p:nvSpPr>
        <p:spPr/>
        <p:txBody>
          <a:bodyPr/>
          <a:lstStyle/>
          <a:p>
            <a:fld id="{2DCF2902-5192-4C6D-85E2-5131546F944F}" type="slidenum">
              <a:rPr lang="en-US" smtClean="0"/>
              <a:t>‹#›</a:t>
            </a:fld>
            <a:endParaRPr lang="en-US"/>
          </a:p>
        </p:txBody>
      </p:sp>
    </p:spTree>
    <p:extLst>
      <p:ext uri="{BB962C8B-B14F-4D97-AF65-F5344CB8AC3E}">
        <p14:creationId xmlns:p14="http://schemas.microsoft.com/office/powerpoint/2010/main" val="422234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4C1E-7FB0-4CE6-9E0F-9C714172E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3F8D0A-A6C9-43DC-B44E-117A346C2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7B1316-2E7D-4E39-B1AE-687DFF847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4032A-7B71-476B-B9E9-EC729BACFDED}"/>
              </a:ext>
            </a:extLst>
          </p:cNvPr>
          <p:cNvSpPr>
            <a:spLocks noGrp="1"/>
          </p:cNvSpPr>
          <p:nvPr>
            <p:ph type="dt" sz="half" idx="10"/>
          </p:nvPr>
        </p:nvSpPr>
        <p:spPr/>
        <p:txBody>
          <a:bodyPr/>
          <a:lstStyle/>
          <a:p>
            <a:fld id="{B27B1D7C-D728-4B23-8066-09C644487466}" type="datetimeFigureOut">
              <a:rPr lang="en-US" smtClean="0"/>
              <a:t>11/10/2021</a:t>
            </a:fld>
            <a:endParaRPr lang="en-US"/>
          </a:p>
        </p:txBody>
      </p:sp>
      <p:sp>
        <p:nvSpPr>
          <p:cNvPr id="6" name="Footer Placeholder 5">
            <a:extLst>
              <a:ext uri="{FF2B5EF4-FFF2-40B4-BE49-F238E27FC236}">
                <a16:creationId xmlns:a16="http://schemas.microsoft.com/office/drawing/2014/main" id="{8374353D-AB99-41DD-9F27-0B57247BC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85CD9-5ACC-4BAC-ADD1-5C896DF9D53F}"/>
              </a:ext>
            </a:extLst>
          </p:cNvPr>
          <p:cNvSpPr>
            <a:spLocks noGrp="1"/>
          </p:cNvSpPr>
          <p:nvPr>
            <p:ph type="sldNum" sz="quarter" idx="12"/>
          </p:nvPr>
        </p:nvSpPr>
        <p:spPr/>
        <p:txBody>
          <a:bodyPr/>
          <a:lstStyle/>
          <a:p>
            <a:fld id="{2DCF2902-5192-4C6D-85E2-5131546F944F}" type="slidenum">
              <a:rPr lang="en-US" smtClean="0"/>
              <a:t>‹#›</a:t>
            </a:fld>
            <a:endParaRPr lang="en-US"/>
          </a:p>
        </p:txBody>
      </p:sp>
    </p:spTree>
    <p:extLst>
      <p:ext uri="{BB962C8B-B14F-4D97-AF65-F5344CB8AC3E}">
        <p14:creationId xmlns:p14="http://schemas.microsoft.com/office/powerpoint/2010/main" val="399527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6B19B-15F0-40ED-A9D1-989D63638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3FAB33-F348-413C-824D-B12948911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554E-67BE-46CB-A879-34A90A01AF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B1D7C-D728-4B23-8066-09C644487466}" type="datetimeFigureOut">
              <a:rPr lang="en-US" smtClean="0"/>
              <a:t>11/10/2021</a:t>
            </a:fld>
            <a:endParaRPr lang="en-US"/>
          </a:p>
        </p:txBody>
      </p:sp>
      <p:sp>
        <p:nvSpPr>
          <p:cNvPr id="5" name="Footer Placeholder 4">
            <a:extLst>
              <a:ext uri="{FF2B5EF4-FFF2-40B4-BE49-F238E27FC236}">
                <a16:creationId xmlns:a16="http://schemas.microsoft.com/office/drawing/2014/main" id="{5A5FC097-76C5-4BD0-BAD0-2B01C9F441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659A49-5A8C-4BB2-B116-6DD212F03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F2902-5192-4C6D-85E2-5131546F944F}" type="slidenum">
              <a:rPr lang="en-US" smtClean="0"/>
              <a:t>‹#›</a:t>
            </a:fld>
            <a:endParaRPr lang="en-US"/>
          </a:p>
        </p:txBody>
      </p:sp>
    </p:spTree>
    <p:extLst>
      <p:ext uri="{BB962C8B-B14F-4D97-AF65-F5344CB8AC3E}">
        <p14:creationId xmlns:p14="http://schemas.microsoft.com/office/powerpoint/2010/main" val="1663072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144C4-CC10-4809-9E29-F2FEC909144C}"/>
              </a:ext>
            </a:extLst>
          </p:cNvPr>
          <p:cNvSpPr>
            <a:spLocks noGrp="1"/>
          </p:cNvSpPr>
          <p:nvPr>
            <p:ph type="ctrTitle"/>
          </p:nvPr>
        </p:nvSpPr>
        <p:spPr/>
        <p:txBody>
          <a:bodyPr>
            <a:normAutofit fontScale="90000"/>
          </a:bodyPr>
          <a:lstStyle/>
          <a:p>
            <a:r>
              <a:rPr lang="en-US" dirty="0"/>
              <a:t>Arteriosclerosis and Atherosclerosis</a:t>
            </a:r>
            <a:br>
              <a:rPr lang="en-US" dirty="0"/>
            </a:br>
            <a:r>
              <a:rPr lang="en-US" dirty="0"/>
              <a:t>Dr. </a:t>
            </a:r>
            <a:r>
              <a:rPr lang="en-US" dirty="0" err="1"/>
              <a:t>Wiam</a:t>
            </a:r>
            <a:r>
              <a:rPr lang="en-US" dirty="0"/>
              <a:t> </a:t>
            </a:r>
            <a:r>
              <a:rPr lang="en-US" dirty="0" err="1"/>
              <a:t>Khraisat</a:t>
            </a:r>
            <a:endParaRPr lang="en-US" dirty="0"/>
          </a:p>
        </p:txBody>
      </p:sp>
      <p:sp>
        <p:nvSpPr>
          <p:cNvPr id="3" name="Subtitle 2">
            <a:extLst>
              <a:ext uri="{FF2B5EF4-FFF2-40B4-BE49-F238E27FC236}">
                <a16:creationId xmlns:a16="http://schemas.microsoft.com/office/drawing/2014/main" id="{C458C4C0-4DD0-4E7D-BC69-C99C2165B254}"/>
              </a:ext>
            </a:extLst>
          </p:cNvPr>
          <p:cNvSpPr>
            <a:spLocks noGrp="1"/>
          </p:cNvSpPr>
          <p:nvPr>
            <p:ph type="subTitle" idx="1"/>
          </p:nvPr>
        </p:nvSpPr>
        <p:spPr/>
        <p:txBody>
          <a:bodyPr/>
          <a:lstStyle/>
          <a:p>
            <a:r>
              <a:rPr lang="en-US" dirty="0"/>
              <a:t>Consultant histopathologist</a:t>
            </a:r>
          </a:p>
        </p:txBody>
      </p:sp>
    </p:spTree>
    <p:extLst>
      <p:ext uri="{BB962C8B-B14F-4D97-AF65-F5344CB8AC3E}">
        <p14:creationId xmlns:p14="http://schemas.microsoft.com/office/powerpoint/2010/main" val="31998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09B9-8E33-4659-8CF5-D83AAAAD8997}"/>
              </a:ext>
            </a:extLst>
          </p:cNvPr>
          <p:cNvSpPr>
            <a:spLocks noGrp="1"/>
          </p:cNvSpPr>
          <p:nvPr>
            <p:ph type="title"/>
          </p:nvPr>
        </p:nvSpPr>
        <p:spPr/>
        <p:txBody>
          <a:bodyPr/>
          <a:lstStyle/>
          <a:p>
            <a:r>
              <a:rPr lang="en-US" dirty="0"/>
              <a:t>Modifiable Major Risk Factors </a:t>
            </a:r>
          </a:p>
        </p:txBody>
      </p:sp>
      <p:sp>
        <p:nvSpPr>
          <p:cNvPr id="3" name="Content Placeholder 2">
            <a:extLst>
              <a:ext uri="{FF2B5EF4-FFF2-40B4-BE49-F238E27FC236}">
                <a16:creationId xmlns:a16="http://schemas.microsoft.com/office/drawing/2014/main" id="{352B8ACA-B73A-4958-8716-80876D3B9398}"/>
              </a:ext>
            </a:extLst>
          </p:cNvPr>
          <p:cNvSpPr>
            <a:spLocks noGrp="1"/>
          </p:cNvSpPr>
          <p:nvPr>
            <p:ph idx="1"/>
          </p:nvPr>
        </p:nvSpPr>
        <p:spPr/>
        <p:txBody>
          <a:bodyPr/>
          <a:lstStyle/>
          <a:p>
            <a:pPr marL="0" indent="0">
              <a:buNone/>
            </a:pPr>
            <a:r>
              <a:rPr lang="en-US" dirty="0">
                <a:highlight>
                  <a:srgbClr val="FFFF00"/>
                </a:highlight>
              </a:rPr>
              <a:t>• Hyperlipidemia</a:t>
            </a:r>
            <a:r>
              <a:rPr lang="en-US" dirty="0"/>
              <a:t>—and, more specifically, hypercholesterolemia—is a major risk factor for development of atherosclerosis and is sufficient to induce lesions in the absence of other risk factors. </a:t>
            </a:r>
          </a:p>
          <a:p>
            <a:r>
              <a:rPr lang="en-US" dirty="0"/>
              <a:t>The main cholesterol component associated with increased risk is low-density lipoprotein (LDL) cholesterol (“bad cholesterol”); LDL distributes cholesterol to peripheral tissues. </a:t>
            </a:r>
          </a:p>
          <a:p>
            <a:r>
              <a:rPr lang="en-US" dirty="0"/>
              <a:t>By contrast, high-density lipoprotein (HDL) cholesterol (“good cholesterol”) mobilizes cholesterol from developing and existing vascular plaques and transports it to the liver for biliary excretion.</a:t>
            </a:r>
          </a:p>
        </p:txBody>
      </p:sp>
    </p:spTree>
    <p:extLst>
      <p:ext uri="{BB962C8B-B14F-4D97-AF65-F5344CB8AC3E}">
        <p14:creationId xmlns:p14="http://schemas.microsoft.com/office/powerpoint/2010/main" val="263956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A3491-630E-4336-BB3F-EB36EE7E4F0E}"/>
              </a:ext>
            </a:extLst>
          </p:cNvPr>
          <p:cNvSpPr>
            <a:spLocks noGrp="1"/>
          </p:cNvSpPr>
          <p:nvPr>
            <p:ph idx="1"/>
          </p:nvPr>
        </p:nvSpPr>
        <p:spPr>
          <a:xfrm>
            <a:off x="838200" y="648070"/>
            <a:ext cx="10515600" cy="5528893"/>
          </a:xfrm>
        </p:spPr>
        <p:txBody>
          <a:bodyPr>
            <a:normAutofit fontScale="70000" lnSpcReduction="20000"/>
          </a:bodyPr>
          <a:lstStyle/>
          <a:p>
            <a:pPr marL="0" indent="0">
              <a:buNone/>
            </a:pPr>
            <a:r>
              <a:rPr lang="en-US" dirty="0">
                <a:highlight>
                  <a:srgbClr val="FFFF00"/>
                </a:highlight>
              </a:rPr>
              <a:t>• High dietary intake of cholesterol </a:t>
            </a:r>
          </a:p>
          <a:p>
            <a:pPr marL="0" indent="0">
              <a:buNone/>
            </a:pPr>
            <a:r>
              <a:rPr lang="en-US" dirty="0"/>
              <a:t>• </a:t>
            </a:r>
            <a:r>
              <a:rPr lang="en-US" dirty="0">
                <a:highlight>
                  <a:srgbClr val="FFFF00"/>
                </a:highlight>
              </a:rPr>
              <a:t>Omega-3</a:t>
            </a:r>
            <a:r>
              <a:rPr lang="en-US" dirty="0"/>
              <a:t> fatty acids </a:t>
            </a:r>
          </a:p>
          <a:p>
            <a:r>
              <a:rPr lang="en-US" dirty="0"/>
              <a:t>(abundant in fish oils) are beneficial, whereas (trans)-unsaturated fats produced by artificial hydrogenation of polyunsaturated oils (used in baked goods and margarine) adversely affect cholesterol profiles. </a:t>
            </a:r>
          </a:p>
          <a:p>
            <a:pPr marL="0" indent="0">
              <a:buNone/>
            </a:pPr>
            <a:r>
              <a:rPr lang="en-US" dirty="0"/>
              <a:t>• </a:t>
            </a:r>
            <a:r>
              <a:rPr lang="en-US" dirty="0">
                <a:highlight>
                  <a:srgbClr val="FFFF00"/>
                </a:highlight>
              </a:rPr>
              <a:t>Exercise</a:t>
            </a:r>
            <a:r>
              <a:rPr lang="en-US" dirty="0"/>
              <a:t> and moderate consumption of ethanol raise HDL levels, whereas obesity and smoking lower them. </a:t>
            </a:r>
          </a:p>
          <a:p>
            <a:pPr marL="0" indent="0">
              <a:buNone/>
            </a:pPr>
            <a:r>
              <a:rPr lang="en-US" dirty="0"/>
              <a:t>• </a:t>
            </a:r>
            <a:r>
              <a:rPr lang="en-US" dirty="0">
                <a:highlight>
                  <a:srgbClr val="FFFF00"/>
                </a:highlight>
              </a:rPr>
              <a:t>Statins</a:t>
            </a:r>
            <a:r>
              <a:rPr lang="en-US" dirty="0"/>
              <a:t> are a widely used class of drugs that lower circulating cholesterol levels by inhibiting </a:t>
            </a:r>
            <a:r>
              <a:rPr lang="en-US" dirty="0" err="1"/>
              <a:t>hydroxymethylglutaryl</a:t>
            </a:r>
            <a:r>
              <a:rPr lang="en-US" dirty="0"/>
              <a:t> coenzyme A (HMG-CoA) reductase, the rate-limiting enzyme in hepatic cholesterol biosynthesis. </a:t>
            </a:r>
          </a:p>
          <a:p>
            <a:pPr marL="0" indent="0">
              <a:buNone/>
            </a:pPr>
            <a:r>
              <a:rPr lang="en-US" dirty="0"/>
              <a:t>• </a:t>
            </a:r>
            <a:r>
              <a:rPr lang="en-US" dirty="0">
                <a:highlight>
                  <a:srgbClr val="FFFF00"/>
                </a:highlight>
              </a:rPr>
              <a:t>Hypertension</a:t>
            </a:r>
            <a:r>
              <a:rPr lang="en-US" dirty="0"/>
              <a:t> </a:t>
            </a:r>
            <a:r>
              <a:rPr lang="en-US" dirty="0" err="1"/>
              <a:t>hypertension</a:t>
            </a:r>
            <a:r>
              <a:rPr lang="en-US" dirty="0"/>
              <a:t> can increase the risk for IHD by approximately 60%. </a:t>
            </a:r>
          </a:p>
          <a:p>
            <a:r>
              <a:rPr lang="en-US" dirty="0"/>
              <a:t>Hypertension also is the major cause of left ventricular hypertrophy (LVH), which also can contribute to myocardial ischemia.</a:t>
            </a:r>
          </a:p>
          <a:p>
            <a:pPr marL="0" indent="0">
              <a:buNone/>
            </a:pPr>
            <a:r>
              <a:rPr lang="en-US" dirty="0"/>
              <a:t> • </a:t>
            </a:r>
            <a:r>
              <a:rPr lang="en-US" dirty="0">
                <a:highlight>
                  <a:srgbClr val="FFFF00"/>
                </a:highlight>
              </a:rPr>
              <a:t>Cigarette smoking </a:t>
            </a:r>
            <a:r>
              <a:rPr lang="en-US" dirty="0"/>
              <a:t>Prolonged (years) smoking of one or more packs of cigarettes per day doubles the rate of IHD-related mortality, while smoking cessation reduces the risk. </a:t>
            </a:r>
          </a:p>
          <a:p>
            <a:pPr marL="0" indent="0">
              <a:buNone/>
            </a:pPr>
            <a:r>
              <a:rPr lang="en-US" dirty="0"/>
              <a:t>• </a:t>
            </a:r>
            <a:r>
              <a:rPr lang="en-US" dirty="0">
                <a:highlight>
                  <a:srgbClr val="FFFF00"/>
                </a:highlight>
              </a:rPr>
              <a:t>Diabetes mellitus </a:t>
            </a:r>
            <a:r>
              <a:rPr lang="en-US" dirty="0"/>
              <a:t>is associated with raised circulating cholesterol levels and markedly increases the risk for atherosclerosis. </a:t>
            </a:r>
          </a:p>
          <a:p>
            <a:r>
              <a:rPr lang="en-US" dirty="0"/>
              <a:t>This disorder is associated with an increased risk for stroke and a 100-fold increase in atherosclerosis-induced gangrene of the lower extremities.</a:t>
            </a:r>
            <a:endParaRPr lang="en-US" dirty="0">
              <a:highlight>
                <a:srgbClr val="FFFF00"/>
              </a:highlight>
            </a:endParaRPr>
          </a:p>
        </p:txBody>
      </p:sp>
    </p:spTree>
    <p:extLst>
      <p:ext uri="{BB962C8B-B14F-4D97-AF65-F5344CB8AC3E}">
        <p14:creationId xmlns:p14="http://schemas.microsoft.com/office/powerpoint/2010/main" val="313034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F5EE8-B3FD-45AB-8C54-C50E2E23C12E}"/>
              </a:ext>
            </a:extLst>
          </p:cNvPr>
          <p:cNvSpPr>
            <a:spLocks noGrp="1"/>
          </p:cNvSpPr>
          <p:nvPr>
            <p:ph type="title"/>
          </p:nvPr>
        </p:nvSpPr>
        <p:spPr/>
        <p:txBody>
          <a:bodyPr/>
          <a:lstStyle/>
          <a:p>
            <a:r>
              <a:rPr lang="en-US" dirty="0"/>
              <a:t>Additional Risk Factors</a:t>
            </a:r>
          </a:p>
        </p:txBody>
      </p:sp>
      <p:sp>
        <p:nvSpPr>
          <p:cNvPr id="3" name="Content Placeholder 2">
            <a:extLst>
              <a:ext uri="{FF2B5EF4-FFF2-40B4-BE49-F238E27FC236}">
                <a16:creationId xmlns:a16="http://schemas.microsoft.com/office/drawing/2014/main" id="{F51AD86B-63E1-4F6D-92B4-257FA645B8ED}"/>
              </a:ext>
            </a:extLst>
          </p:cNvPr>
          <p:cNvSpPr>
            <a:spLocks noGrp="1"/>
          </p:cNvSpPr>
          <p:nvPr>
            <p:ph idx="1"/>
          </p:nvPr>
        </p:nvSpPr>
        <p:spPr/>
        <p:txBody>
          <a:bodyPr/>
          <a:lstStyle/>
          <a:p>
            <a:r>
              <a:rPr lang="en-US" dirty="0"/>
              <a:t>Roughly 20% of cardiovascular events occur in the absence of identifiable risk factors. </a:t>
            </a:r>
          </a:p>
          <a:p>
            <a:pPr marL="0" indent="0">
              <a:buNone/>
            </a:pPr>
            <a:r>
              <a:rPr lang="en-US" dirty="0">
                <a:highlight>
                  <a:srgbClr val="FFFF00"/>
                </a:highlight>
              </a:rPr>
              <a:t>• Inflammation. </a:t>
            </a:r>
            <a:r>
              <a:rPr lang="en-US" dirty="0"/>
              <a:t>Inflammatory cells are present during all stages of atheromatous plaque formation and are intimately linked with plaque progression and rupture.</a:t>
            </a:r>
          </a:p>
          <a:p>
            <a:r>
              <a:rPr lang="en-US" dirty="0"/>
              <a:t>Of various systemic markers of inflammation, determination of C-reactive protein (CRP) has emerged as one of the simplest and most sensitive. </a:t>
            </a:r>
          </a:p>
          <a:p>
            <a:r>
              <a:rPr lang="en-US" dirty="0"/>
              <a:t>CRP is an acute-phase reactant synthesized primarily by the liver in response to a variety of inflammatory cytokines.</a:t>
            </a:r>
          </a:p>
        </p:txBody>
      </p:sp>
    </p:spTree>
    <p:extLst>
      <p:ext uri="{BB962C8B-B14F-4D97-AF65-F5344CB8AC3E}">
        <p14:creationId xmlns:p14="http://schemas.microsoft.com/office/powerpoint/2010/main" val="338564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03197-B74A-4212-957C-3E77F9151E57}"/>
              </a:ext>
            </a:extLst>
          </p:cNvPr>
          <p:cNvSpPr>
            <a:spLocks noGrp="1"/>
          </p:cNvSpPr>
          <p:nvPr>
            <p:ph idx="1"/>
          </p:nvPr>
        </p:nvSpPr>
        <p:spPr/>
        <p:txBody>
          <a:bodyPr/>
          <a:lstStyle/>
          <a:p>
            <a:r>
              <a:rPr lang="en-US" dirty="0"/>
              <a:t>Significant atherosclerotic lesions with associated inflammation. Thus elevated CRP levels may be a marker of underlying asymptomatic atherosclerosis. </a:t>
            </a:r>
          </a:p>
          <a:p>
            <a:r>
              <a:rPr lang="en-US" dirty="0"/>
              <a:t>Furthermore, there is no direct evidence that lowering CRP diminishes cardiovascular risk or that CRP is involved in the formation of </a:t>
            </a:r>
            <a:r>
              <a:rPr lang="en-US" dirty="0" err="1"/>
              <a:t>atheromas</a:t>
            </a:r>
            <a:r>
              <a:rPr lang="en-US" dirty="0"/>
              <a:t>. </a:t>
            </a:r>
          </a:p>
          <a:p>
            <a:r>
              <a:rPr lang="en-US" dirty="0"/>
              <a:t>It is of interest that CRP is reduced by smoking cessation, weight loss, and exercise, all of which could reduce the risk of atherosclerosis.</a:t>
            </a:r>
          </a:p>
        </p:txBody>
      </p:sp>
    </p:spTree>
    <p:extLst>
      <p:ext uri="{BB962C8B-B14F-4D97-AF65-F5344CB8AC3E}">
        <p14:creationId xmlns:p14="http://schemas.microsoft.com/office/powerpoint/2010/main" val="384330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Chart, bar chart&#10;&#10;Description automatically generated">
            <a:extLst>
              <a:ext uri="{FF2B5EF4-FFF2-40B4-BE49-F238E27FC236}">
                <a16:creationId xmlns:a16="http://schemas.microsoft.com/office/drawing/2014/main" id="{F57B03FB-6C68-4EB9-8056-9AA73FB8E4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3141" y="643466"/>
            <a:ext cx="5445717" cy="5571067"/>
          </a:xfrm>
          <a:prstGeom prst="rect">
            <a:avLst/>
          </a:prstGeom>
        </p:spPr>
      </p:pic>
    </p:spTree>
    <p:extLst>
      <p:ext uri="{BB962C8B-B14F-4D97-AF65-F5344CB8AC3E}">
        <p14:creationId xmlns:p14="http://schemas.microsoft.com/office/powerpoint/2010/main" val="297122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B190CC-C59D-4205-ADEE-6DDB23104217}"/>
              </a:ext>
            </a:extLst>
          </p:cNvPr>
          <p:cNvSpPr>
            <a:spLocks noGrp="1"/>
          </p:cNvSpPr>
          <p:nvPr>
            <p:ph idx="1"/>
          </p:nvPr>
        </p:nvSpPr>
        <p:spPr>
          <a:xfrm>
            <a:off x="838200" y="752475"/>
            <a:ext cx="10515600" cy="5424488"/>
          </a:xfrm>
        </p:spPr>
        <p:txBody>
          <a:bodyPr>
            <a:normAutofit fontScale="92500" lnSpcReduction="20000"/>
          </a:bodyPr>
          <a:lstStyle/>
          <a:p>
            <a:pPr marL="0" indent="0">
              <a:buNone/>
            </a:pPr>
            <a:r>
              <a:rPr lang="en-US" dirty="0">
                <a:highlight>
                  <a:srgbClr val="FFFF00"/>
                </a:highlight>
              </a:rPr>
              <a:t>• </a:t>
            </a:r>
            <a:r>
              <a:rPr lang="en-US" dirty="0" err="1">
                <a:highlight>
                  <a:srgbClr val="FFFF00"/>
                </a:highlight>
              </a:rPr>
              <a:t>Hyperhomocysteinemia</a:t>
            </a:r>
            <a:r>
              <a:rPr lang="en-US" dirty="0">
                <a:highlight>
                  <a:srgbClr val="FFFF00"/>
                </a:highlight>
              </a:rPr>
              <a:t>. </a:t>
            </a:r>
          </a:p>
          <a:p>
            <a:r>
              <a:rPr lang="en-US" dirty="0"/>
              <a:t>Serum homocysteine levels correlate with coronary atherosclerosis, peripheral vascular disease, stroke, and venous thrombosis.</a:t>
            </a:r>
          </a:p>
          <a:p>
            <a:r>
              <a:rPr lang="en-US" dirty="0"/>
              <a:t>Homocystinuria, due to rare inborn errors of metabolism, causes elevated circulating homocysteine (greater than 100 µmol/L) and is associated with early-onset vascular disease. </a:t>
            </a:r>
          </a:p>
          <a:p>
            <a:r>
              <a:rPr lang="en-US" dirty="0"/>
              <a:t>Although low folate and vitamin B12 levels can increase homocysteine levels, supplemental vitamin ingestion does not affect the incidence of cardiovascular disease. </a:t>
            </a:r>
          </a:p>
          <a:p>
            <a:pPr marL="0" indent="0">
              <a:buNone/>
            </a:pPr>
            <a:r>
              <a:rPr lang="en-US" dirty="0">
                <a:highlight>
                  <a:srgbClr val="FFFF00"/>
                </a:highlight>
              </a:rPr>
              <a:t>• Metabolic syndrome. </a:t>
            </a:r>
          </a:p>
          <a:p>
            <a:r>
              <a:rPr lang="en-US" dirty="0"/>
              <a:t>Associated with central obesity (Chapter 8), this clinical entity is characterized by insulin resistance, hypertension, dyslipidemia (elevated triglycerides and depressed HDL), hypercoagulability, and a pro-inflammatory state, which may be triggered by cytokines released from adipocytes.</a:t>
            </a:r>
          </a:p>
        </p:txBody>
      </p:sp>
    </p:spTree>
    <p:extLst>
      <p:ext uri="{BB962C8B-B14F-4D97-AF65-F5344CB8AC3E}">
        <p14:creationId xmlns:p14="http://schemas.microsoft.com/office/powerpoint/2010/main" val="216126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27EBD-DEF1-4928-86D9-3E0166229030}"/>
              </a:ext>
            </a:extLst>
          </p:cNvPr>
          <p:cNvSpPr>
            <a:spLocks noGrp="1"/>
          </p:cNvSpPr>
          <p:nvPr>
            <p:ph idx="1"/>
          </p:nvPr>
        </p:nvSpPr>
        <p:spPr>
          <a:xfrm>
            <a:off x="838200" y="559293"/>
            <a:ext cx="10515600" cy="5617670"/>
          </a:xfrm>
        </p:spPr>
        <p:txBody>
          <a:bodyPr>
            <a:normAutofit fontScale="77500" lnSpcReduction="20000"/>
          </a:bodyPr>
          <a:lstStyle/>
          <a:p>
            <a:pPr marL="0" indent="0">
              <a:buNone/>
            </a:pPr>
            <a:r>
              <a:rPr lang="en-US" dirty="0">
                <a:highlight>
                  <a:srgbClr val="FFFF00"/>
                </a:highlight>
              </a:rPr>
              <a:t>• Lipoprotein(a) levels. </a:t>
            </a:r>
          </a:p>
          <a:p>
            <a:r>
              <a:rPr lang="en-US" dirty="0"/>
              <a:t>Lipoprotein(a) is an LDL-like particle that contains apolipoprotein B-100 linked to apolipoprotein(a). </a:t>
            </a:r>
          </a:p>
          <a:p>
            <a:r>
              <a:rPr lang="en-US" dirty="0"/>
              <a:t>Lipoprotein(a) levels are correlated with risk of coronary and cerebrovascular disease, independent of total cholesterol or LDL levels.</a:t>
            </a:r>
          </a:p>
          <a:p>
            <a:pPr marL="0" indent="0">
              <a:buNone/>
            </a:pPr>
            <a:r>
              <a:rPr lang="en-US" dirty="0">
                <a:highlight>
                  <a:srgbClr val="FFFF00"/>
                </a:highlight>
              </a:rPr>
              <a:t>• Elevated levels of procoagulants </a:t>
            </a:r>
            <a:r>
              <a:rPr lang="en-US" dirty="0"/>
              <a:t>are potent predictors of risk for major cardiovascular events including myocardial infarction and stroke.</a:t>
            </a:r>
          </a:p>
          <a:p>
            <a:pPr marL="0" indent="0">
              <a:buNone/>
            </a:pPr>
            <a:r>
              <a:rPr lang="en-US" dirty="0">
                <a:highlight>
                  <a:srgbClr val="FFFF00"/>
                </a:highlight>
              </a:rPr>
              <a:t>• Clonal hematopoiesis. </a:t>
            </a:r>
          </a:p>
          <a:p>
            <a:r>
              <a:rPr lang="en-US" dirty="0"/>
              <a:t>High fraction of older individuals have clonal hematopoiesis (Chapter 12), defined by the presence of a major clone of cells in the bone marrow that have acquired somatic driver mutations in one or more </a:t>
            </a:r>
            <a:r>
              <a:rPr lang="en-US" dirty="0" err="1"/>
              <a:t>wellcharacterized</a:t>
            </a:r>
            <a:r>
              <a:rPr lang="en-US" dirty="0"/>
              <a:t> oncogenes or tumor suppressor genes. </a:t>
            </a:r>
          </a:p>
          <a:p>
            <a:r>
              <a:rPr lang="en-US" dirty="0"/>
              <a:t>Despite the presence of these mutations, such patients typically have normal blood counts. </a:t>
            </a:r>
          </a:p>
          <a:p>
            <a:r>
              <a:rPr lang="en-US" dirty="0"/>
              <a:t>Clonal hematopoiesis is strongly associated with an increased risk of death from cardiovascular disease, possibly because of alterations in the function of innate immune cells derived from mutated hematopoietic stem cells. </a:t>
            </a:r>
          </a:p>
          <a:p>
            <a:pPr marL="0" indent="0">
              <a:buNone/>
            </a:pPr>
            <a:r>
              <a:rPr lang="en-US" dirty="0">
                <a:highlight>
                  <a:srgbClr val="FFFF00"/>
                </a:highlight>
              </a:rPr>
              <a:t>• Other factors </a:t>
            </a:r>
          </a:p>
          <a:p>
            <a:r>
              <a:rPr lang="en-US" dirty="0"/>
              <a:t>lack of exercise and living a competitive, stressful lifestyle (“type A personality”).</a:t>
            </a:r>
          </a:p>
        </p:txBody>
      </p:sp>
    </p:spTree>
    <p:extLst>
      <p:ext uri="{BB962C8B-B14F-4D97-AF65-F5344CB8AC3E}">
        <p14:creationId xmlns:p14="http://schemas.microsoft.com/office/powerpoint/2010/main" val="2099448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D280-C049-4A5F-9D18-150F5B3C60B2}"/>
              </a:ext>
            </a:extLst>
          </p:cNvPr>
          <p:cNvSpPr>
            <a:spLocks noGrp="1"/>
          </p:cNvSpPr>
          <p:nvPr>
            <p:ph type="title"/>
          </p:nvPr>
        </p:nvSpPr>
        <p:spPr/>
        <p:txBody>
          <a:bodyPr/>
          <a:lstStyle/>
          <a:p>
            <a:r>
              <a:rPr lang="en-US" dirty="0"/>
              <a:t>Pathogenesis</a:t>
            </a:r>
          </a:p>
        </p:txBody>
      </p:sp>
      <p:sp>
        <p:nvSpPr>
          <p:cNvPr id="3" name="Content Placeholder 2">
            <a:extLst>
              <a:ext uri="{FF2B5EF4-FFF2-40B4-BE49-F238E27FC236}">
                <a16:creationId xmlns:a16="http://schemas.microsoft.com/office/drawing/2014/main" id="{0922FF32-0985-492A-99FD-33C079328062}"/>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EC injury—and resultant endothelial dysfunction— leading to increased permeability, leukocyte adhesion, and thrombosis </a:t>
            </a:r>
          </a:p>
          <a:p>
            <a:pPr marL="514350" indent="-514350">
              <a:buFont typeface="+mj-lt"/>
              <a:buAutoNum type="arabicPeriod"/>
            </a:pPr>
            <a:r>
              <a:rPr lang="en-US" dirty="0"/>
              <a:t>Accumulation of lipoproteins (mainly oxidized LDL and cholesterol crystals) in the vessel wall </a:t>
            </a:r>
          </a:p>
          <a:p>
            <a:pPr marL="514350" indent="-514350">
              <a:buFont typeface="+mj-lt"/>
              <a:buAutoNum type="arabicPeriod"/>
            </a:pPr>
            <a:r>
              <a:rPr lang="en-US" dirty="0"/>
              <a:t>Platelet adhesion </a:t>
            </a:r>
          </a:p>
          <a:p>
            <a:pPr marL="514350" indent="-514350">
              <a:buFont typeface="+mj-lt"/>
              <a:buAutoNum type="arabicPeriod"/>
            </a:pPr>
            <a:r>
              <a:rPr lang="en-US" dirty="0"/>
              <a:t>Monocyte adhesion to the endothelium, migration into the intima, and differentiation into macrophages and foam cells </a:t>
            </a:r>
          </a:p>
          <a:p>
            <a:pPr marL="514350" indent="-514350">
              <a:buFont typeface="+mj-lt"/>
              <a:buAutoNum type="arabicPeriod"/>
            </a:pPr>
            <a:r>
              <a:rPr lang="en-US" dirty="0"/>
              <a:t>Lipid accumulation within macrophages, which respond by releasing inflammatory cytokines </a:t>
            </a:r>
          </a:p>
          <a:p>
            <a:pPr marL="514350" indent="-514350">
              <a:buFont typeface="+mj-lt"/>
              <a:buAutoNum type="arabicPeriod"/>
            </a:pPr>
            <a:r>
              <a:rPr lang="en-US" dirty="0"/>
              <a:t>SMC recruitment due to factors released from activated platelets, macrophages, and vascular wall cells </a:t>
            </a:r>
          </a:p>
          <a:p>
            <a:pPr marL="514350" indent="-514350">
              <a:buFont typeface="+mj-lt"/>
              <a:buAutoNum type="arabicPeriod"/>
            </a:pPr>
            <a:r>
              <a:rPr lang="en-US" dirty="0"/>
              <a:t>SMC proliferation and ECM production</a:t>
            </a:r>
          </a:p>
        </p:txBody>
      </p:sp>
    </p:spTree>
    <p:extLst>
      <p:ext uri="{BB962C8B-B14F-4D97-AF65-F5344CB8AC3E}">
        <p14:creationId xmlns:p14="http://schemas.microsoft.com/office/powerpoint/2010/main" val="114994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9D4EA-5527-412E-B3C6-F8C7447AD904}"/>
              </a:ext>
            </a:extLst>
          </p:cNvPr>
          <p:cNvSpPr>
            <a:spLocks noGrp="1"/>
          </p:cNvSpPr>
          <p:nvPr>
            <p:ph idx="1"/>
          </p:nvPr>
        </p:nvSpPr>
        <p:spPr>
          <a:xfrm>
            <a:off x="838200" y="887767"/>
            <a:ext cx="10515600" cy="5289196"/>
          </a:xfrm>
        </p:spPr>
        <p:txBody>
          <a:bodyPr>
            <a:normAutofit lnSpcReduction="10000"/>
          </a:bodyPr>
          <a:lstStyle/>
          <a:p>
            <a:r>
              <a:rPr lang="en-US" dirty="0"/>
              <a:t>Suspected triggers of early atheromatous lesions include hypertension, hyperlipidemia, toxins from cigarette smoke, and </a:t>
            </a:r>
            <a:r>
              <a:rPr lang="en-US" dirty="0" err="1"/>
              <a:t>homocysteinemia</a:t>
            </a:r>
            <a:r>
              <a:rPr lang="en-US" dirty="0"/>
              <a:t>. </a:t>
            </a:r>
          </a:p>
          <a:p>
            <a:r>
              <a:rPr lang="en-US" dirty="0"/>
              <a:t>Inflammatory cytokines (e.g., tumor necrosis factor [TNF]).</a:t>
            </a:r>
          </a:p>
          <a:p>
            <a:r>
              <a:rPr lang="en-US" dirty="0"/>
              <a:t>Hemodynamic </a:t>
            </a:r>
            <a:r>
              <a:rPr lang="en-US" dirty="0" err="1"/>
              <a:t>Disturbancees</a:t>
            </a:r>
            <a:r>
              <a:rPr lang="en-US" dirty="0"/>
              <a:t>, plaques tend to occur at ostia of exiting vessels, at branch points, and along the posterior wall of the abdominal aorta, where there is turbulent blood flow.</a:t>
            </a:r>
          </a:p>
          <a:p>
            <a:r>
              <a:rPr lang="en-US" dirty="0"/>
              <a:t>Lipids typically are transported in the bloodstream bound to specific apoproteins (forming lipoprotein complexes). </a:t>
            </a:r>
          </a:p>
          <a:p>
            <a:r>
              <a:rPr lang="en-US" dirty="0" err="1"/>
              <a:t>Dyslipoproteinemias</a:t>
            </a:r>
            <a:r>
              <a:rPr lang="en-US" dirty="0"/>
              <a:t> can result from mutations in genes that encode apoproteins or lipoprotein receptors, or from disorders that derange lipid metabolism, e.g., nephrotic syndrome, alcoholism, hypothyroidism, or diabetes mellitus.</a:t>
            </a:r>
          </a:p>
          <a:p>
            <a:endParaRPr lang="en-US" dirty="0"/>
          </a:p>
        </p:txBody>
      </p:sp>
    </p:spTree>
    <p:extLst>
      <p:ext uri="{BB962C8B-B14F-4D97-AF65-F5344CB8AC3E}">
        <p14:creationId xmlns:p14="http://schemas.microsoft.com/office/powerpoint/2010/main" val="345463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00783B4C-98F9-4107-BFD8-A0BDB2948B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5707" y="643468"/>
            <a:ext cx="2395559" cy="5571066"/>
          </a:xfrm>
          <a:prstGeom prst="rect">
            <a:avLst/>
          </a:prstGeom>
        </p:spPr>
      </p:pic>
      <p:sp>
        <p:nvSpPr>
          <p:cNvPr id="4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107262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B29F-2FB1-40FA-9215-B0F529ED4F82}"/>
              </a:ext>
            </a:extLst>
          </p:cNvPr>
          <p:cNvSpPr>
            <a:spLocks noGrp="1"/>
          </p:cNvSpPr>
          <p:nvPr>
            <p:ph type="title"/>
          </p:nvPr>
        </p:nvSpPr>
        <p:spPr>
          <a:xfrm>
            <a:off x="838200" y="365126"/>
            <a:ext cx="10515600" cy="416110"/>
          </a:xfrm>
        </p:spPr>
        <p:txBody>
          <a:bodyPr>
            <a:normAutofit fontScale="90000"/>
          </a:bodyPr>
          <a:lstStyle/>
          <a:p>
            <a:r>
              <a:rPr lang="en-US" dirty="0"/>
              <a:t>ARTERIOSCLEROSIS </a:t>
            </a:r>
          </a:p>
        </p:txBody>
      </p:sp>
      <p:sp>
        <p:nvSpPr>
          <p:cNvPr id="3" name="Content Placeholder 2">
            <a:extLst>
              <a:ext uri="{FF2B5EF4-FFF2-40B4-BE49-F238E27FC236}">
                <a16:creationId xmlns:a16="http://schemas.microsoft.com/office/drawing/2014/main" id="{6218C829-7C30-48EE-A292-9E5FA7A33C8C}"/>
              </a:ext>
            </a:extLst>
          </p:cNvPr>
          <p:cNvSpPr>
            <a:spLocks noGrp="1"/>
          </p:cNvSpPr>
          <p:nvPr>
            <p:ph idx="1"/>
          </p:nvPr>
        </p:nvSpPr>
        <p:spPr>
          <a:xfrm>
            <a:off x="838200" y="1038687"/>
            <a:ext cx="10515600" cy="5138276"/>
          </a:xfrm>
        </p:spPr>
        <p:txBody>
          <a:bodyPr>
            <a:normAutofit fontScale="92500" lnSpcReduction="20000"/>
          </a:bodyPr>
          <a:lstStyle/>
          <a:p>
            <a:r>
              <a:rPr lang="en-US" sz="2000" dirty="0"/>
              <a:t>Arteriosclerosis literally means “hardening of the arteries”; it is a generic term reflecting arterial wall thickening and loss of elasticity. </a:t>
            </a:r>
          </a:p>
          <a:p>
            <a:r>
              <a:rPr lang="en-US" sz="2000" dirty="0"/>
              <a:t>Four distinct types are recognized, each with different clinical and pathologic causes and consequences: </a:t>
            </a:r>
          </a:p>
          <a:p>
            <a:pPr marL="514350" indent="-514350">
              <a:buAutoNum type="arabicPeriod"/>
            </a:pPr>
            <a:r>
              <a:rPr lang="en-US" sz="2000" dirty="0"/>
              <a:t>Arteriolosclerosis affects small arteries and arterioles and may cause downstream ischemic injury. </a:t>
            </a:r>
          </a:p>
          <a:p>
            <a:r>
              <a:rPr lang="en-US" sz="2000" dirty="0"/>
              <a:t>The two variants, hyaline and hyperplastic arteriolosclerosis, were discussed earlier in relation to hypertension. </a:t>
            </a:r>
          </a:p>
          <a:p>
            <a:pPr marL="514350" indent="-514350">
              <a:buAutoNum type="arabicPeriod" startAt="2"/>
            </a:pPr>
            <a:r>
              <a:rPr lang="en-US" sz="2000" dirty="0" err="1"/>
              <a:t>Mönckeberg</a:t>
            </a:r>
            <a:r>
              <a:rPr lang="en-US" sz="2000" dirty="0"/>
              <a:t> medial sclerosis is characterized by the presence of calcific deposits in muscular arteries, usually centered on the internal elastic lamina, and typically in individuals older than 50 years of age. </a:t>
            </a:r>
          </a:p>
          <a:p>
            <a:r>
              <a:rPr lang="en-US" sz="2000" dirty="0"/>
              <a:t>The lesions do not encroach on the vessel lumen and usually are not clinically significant. </a:t>
            </a:r>
          </a:p>
          <a:p>
            <a:pPr marL="514350" indent="-514350">
              <a:buAutoNum type="arabicPeriod" startAt="3"/>
            </a:pPr>
            <a:r>
              <a:rPr lang="en-US" sz="2000" dirty="0"/>
              <a:t>Fibromuscular intimal hyperplasia is a non-atherosclerotic process that occurs in muscular arteries larger than arterioles. </a:t>
            </a:r>
          </a:p>
          <a:p>
            <a:r>
              <a:rPr lang="en-US" sz="2000" dirty="0"/>
              <a:t>This is predominantly an SMC- and ECM-rich lesion driven by inflammation (as in a healed arteritis or transplant-associated arteriopathy, or by mechanical injury (e.g., associated with stents or balloon angioplasty. </a:t>
            </a:r>
          </a:p>
          <a:p>
            <a:r>
              <a:rPr lang="en-US" sz="2000" dirty="0"/>
              <a:t>Such a healing response can cause substantial stenosis of the vessel; indeed such intimal hyperplasia underlies in-stent restenosis and is the major long-term limitation of solid organ transplants. </a:t>
            </a:r>
          </a:p>
          <a:p>
            <a:pPr marL="0" indent="0">
              <a:buNone/>
            </a:pPr>
            <a:r>
              <a:rPr lang="en-US" sz="2000" dirty="0"/>
              <a:t>4.      Atherosclerosis, from Greek root words for “gruel” and “hardening”.</a:t>
            </a:r>
          </a:p>
        </p:txBody>
      </p:sp>
    </p:spTree>
    <p:extLst>
      <p:ext uri="{BB962C8B-B14F-4D97-AF65-F5344CB8AC3E}">
        <p14:creationId xmlns:p14="http://schemas.microsoft.com/office/powerpoint/2010/main" val="1878772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482ED1-9B54-4247-AF9D-43D3BEB54DFF}"/>
              </a:ext>
            </a:extLst>
          </p:cNvPr>
          <p:cNvSpPr>
            <a:spLocks noGrp="1"/>
          </p:cNvSpPr>
          <p:nvPr>
            <p:ph idx="1"/>
          </p:nvPr>
        </p:nvSpPr>
        <p:spPr>
          <a:xfrm>
            <a:off x="838200" y="621437"/>
            <a:ext cx="10515600" cy="5555526"/>
          </a:xfrm>
        </p:spPr>
        <p:txBody>
          <a:bodyPr/>
          <a:lstStyle/>
          <a:p>
            <a:r>
              <a:rPr lang="en-US" dirty="0"/>
              <a:t>Inflammation contributes to the initiation, progression, and complications of atherosclerotic lesions. </a:t>
            </a:r>
          </a:p>
          <a:p>
            <a:r>
              <a:rPr lang="en-US" dirty="0"/>
              <a:t>Normal vessels do not bind inflammatory cells. </a:t>
            </a:r>
          </a:p>
          <a:p>
            <a:r>
              <a:rPr lang="en-US" dirty="0"/>
              <a:t>Early in atherogenesis, however, dysfunctional ECs express adhesion molecules that promote leukocyte adhesion, in particular, monocytes and T cells which migrate into the intima under the influence of locally produced chemokines. </a:t>
            </a:r>
          </a:p>
          <a:p>
            <a:pPr marL="0" indent="0">
              <a:buNone/>
            </a:pPr>
            <a:r>
              <a:rPr lang="en-US" dirty="0"/>
              <a:t>• </a:t>
            </a:r>
            <a:r>
              <a:rPr lang="en-US" dirty="0">
                <a:highlight>
                  <a:srgbClr val="FFFF00"/>
                </a:highlight>
              </a:rPr>
              <a:t>Monocytes differentiate into macrophages </a:t>
            </a:r>
            <a:r>
              <a:rPr lang="en-US" dirty="0"/>
              <a:t>and avidly engulf lipoproteins, including oxidized LDL and small cholesterol crystals.</a:t>
            </a:r>
          </a:p>
          <a:p>
            <a:pPr marL="0" indent="0">
              <a:buNone/>
            </a:pPr>
            <a:r>
              <a:rPr lang="en-US" dirty="0"/>
              <a:t>•</a:t>
            </a:r>
            <a:r>
              <a:rPr lang="en-US" dirty="0">
                <a:highlight>
                  <a:srgbClr val="FFFF00"/>
                </a:highlight>
              </a:rPr>
              <a:t> T lymphocytes </a:t>
            </a:r>
            <a:r>
              <a:rPr lang="en-US" dirty="0"/>
              <a:t>recruited to the intima interact with the macrophages and also contribute to chronic inflammation.</a:t>
            </a:r>
          </a:p>
        </p:txBody>
      </p:sp>
    </p:spTree>
    <p:extLst>
      <p:ext uri="{BB962C8B-B14F-4D97-AF65-F5344CB8AC3E}">
        <p14:creationId xmlns:p14="http://schemas.microsoft.com/office/powerpoint/2010/main" val="133709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9BAAF4-597F-4126-93F6-FBC2D7F59BCF}"/>
              </a:ext>
            </a:extLst>
          </p:cNvPr>
          <p:cNvSpPr>
            <a:spLocks noGrp="1"/>
          </p:cNvSpPr>
          <p:nvPr>
            <p:ph idx="1"/>
          </p:nvPr>
        </p:nvSpPr>
        <p:spPr/>
        <p:txBody>
          <a:bodyPr/>
          <a:lstStyle/>
          <a:p>
            <a:r>
              <a:rPr lang="en-US" dirty="0"/>
              <a:t>As a consequence of the chronic inflammatory state, activated leukocytes and vascular wall cells release growth factors that promote SMC proliferation and matrix synthesis.</a:t>
            </a:r>
          </a:p>
          <a:p>
            <a:r>
              <a:rPr lang="en-US" dirty="0"/>
              <a:t>intimal SMC proliferation and ECM deposition lead to conversion of the earliest lesion, a fatty streak, into a mature atheroma, thus contributing to the progressive growth of atherosclerotic lesions.</a:t>
            </a:r>
          </a:p>
        </p:txBody>
      </p:sp>
    </p:spTree>
    <p:extLst>
      <p:ext uri="{BB962C8B-B14F-4D97-AF65-F5344CB8AC3E}">
        <p14:creationId xmlns:p14="http://schemas.microsoft.com/office/powerpoint/2010/main" val="807768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65B29E-9543-49F3-A241-4CB8EF44A6EE}"/>
              </a:ext>
            </a:extLst>
          </p:cNvPr>
          <p:cNvSpPr>
            <a:spLocks noGrp="1"/>
          </p:cNvSpPr>
          <p:nvPr>
            <p:ph idx="1"/>
          </p:nvPr>
        </p:nvSpPr>
        <p:spPr>
          <a:xfrm>
            <a:off x="838200" y="1253331"/>
            <a:ext cx="10515600" cy="4351338"/>
          </a:xfrm>
        </p:spPr>
        <p:txBody>
          <a:bodyPr>
            <a:normAutofit fontScale="92500" lnSpcReduction="20000"/>
          </a:bodyPr>
          <a:lstStyle/>
          <a:p>
            <a:r>
              <a:rPr lang="en-US" dirty="0"/>
              <a:t>MORPHOLOGY</a:t>
            </a:r>
          </a:p>
          <a:p>
            <a:r>
              <a:rPr lang="en-US" dirty="0"/>
              <a:t>The development of atherosclerosis tends to follow a series of morphologic changes described below. </a:t>
            </a:r>
          </a:p>
          <a:p>
            <a:r>
              <a:rPr lang="en-US" dirty="0">
                <a:highlight>
                  <a:srgbClr val="FFFF00"/>
                </a:highlight>
              </a:rPr>
              <a:t>Fatty Streaks. </a:t>
            </a:r>
          </a:p>
          <a:p>
            <a:r>
              <a:rPr lang="en-US" dirty="0"/>
              <a:t>Fatty streaks begin as minute yellow, flat macules that coalesce into elongated lesions, 1 cm or more in length.</a:t>
            </a:r>
          </a:p>
          <a:p>
            <a:r>
              <a:rPr lang="en-US" dirty="0"/>
              <a:t>They are composed of lipid-filled foamy macrophages but are only minimally raised and do not cause any significant flow disturbance.</a:t>
            </a:r>
          </a:p>
          <a:p>
            <a:r>
              <a:rPr lang="en-US" dirty="0"/>
              <a:t> Fatty streaks can appear in the aortas of infants younger than 1 year of age and are present in virtually all children older than 10 years of age, regardless of genetic, clinical, or dietary risk factors. </a:t>
            </a:r>
          </a:p>
          <a:p>
            <a:r>
              <a:rPr lang="en-US" dirty="0"/>
              <a:t>Not all fatty streaks are destined to progress to atherosclerotic plaques.</a:t>
            </a:r>
          </a:p>
        </p:txBody>
      </p:sp>
    </p:spTree>
    <p:extLst>
      <p:ext uri="{BB962C8B-B14F-4D97-AF65-F5344CB8AC3E}">
        <p14:creationId xmlns:p14="http://schemas.microsoft.com/office/powerpoint/2010/main" val="2431652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98670-3A2F-42AE-9E82-BF78909BCD78}"/>
              </a:ext>
            </a:extLst>
          </p:cNvPr>
          <p:cNvSpPr>
            <a:spLocks noGrp="1"/>
          </p:cNvSpPr>
          <p:nvPr>
            <p:ph idx="1"/>
          </p:nvPr>
        </p:nvSpPr>
        <p:spPr>
          <a:xfrm>
            <a:off x="838200" y="807868"/>
            <a:ext cx="10515600" cy="5369095"/>
          </a:xfrm>
        </p:spPr>
        <p:txBody>
          <a:bodyPr>
            <a:normAutofit fontScale="62500" lnSpcReduction="20000"/>
          </a:bodyPr>
          <a:lstStyle/>
          <a:p>
            <a:r>
              <a:rPr lang="en-US" dirty="0">
                <a:highlight>
                  <a:srgbClr val="FFFF00"/>
                </a:highlight>
              </a:rPr>
              <a:t>Atherosclerotic Plaque. </a:t>
            </a:r>
          </a:p>
          <a:p>
            <a:r>
              <a:rPr lang="en-US" dirty="0"/>
              <a:t>The key features of these lesions are intimal thickening and lipid accumulation.</a:t>
            </a:r>
          </a:p>
          <a:p>
            <a:r>
              <a:rPr lang="en-US" dirty="0"/>
              <a:t>Atheromatous plaques are white to yellow raised </a:t>
            </a:r>
            <a:r>
              <a:rPr lang="en-US" dirty="0" err="1"/>
              <a:t>lesions;they</a:t>
            </a:r>
            <a:r>
              <a:rPr lang="en-US" dirty="0"/>
              <a:t> range from 0.3 to 1.5 cm in diameter but can coalesce to form larger masses.</a:t>
            </a:r>
          </a:p>
          <a:p>
            <a:r>
              <a:rPr lang="en-US" dirty="0"/>
              <a:t>Thrombus superimposed on ulcerated plaques imparts a red-brown color.</a:t>
            </a:r>
          </a:p>
          <a:p>
            <a:r>
              <a:rPr lang="en-US" dirty="0"/>
              <a:t>Atherosclerotic plaques are patchy, usually involving only a portion of any given arterial wall; on cross-</a:t>
            </a:r>
            <a:r>
              <a:rPr lang="en-US" dirty="0" err="1"/>
              <a:t>section,therefore,the</a:t>
            </a:r>
            <a:r>
              <a:rPr lang="en-US" dirty="0"/>
              <a:t> lesions appear “eccentric”.</a:t>
            </a:r>
          </a:p>
          <a:p>
            <a:r>
              <a:rPr lang="en-US" dirty="0"/>
              <a:t>The focal nature of atherosclerotic lesions may be related to the vagaries of vascular hemodynamics. </a:t>
            </a:r>
          </a:p>
          <a:p>
            <a:r>
              <a:rPr lang="en-US" dirty="0"/>
              <a:t>Local flow disturbances, such as turbulence at branch points, make certain parts of a vessel wall especially susceptible to plaque formation. </a:t>
            </a:r>
          </a:p>
          <a:p>
            <a:r>
              <a:rPr lang="en-US" dirty="0"/>
              <a:t>In descending order of severity, atherosclerosis involves the infrarenal abdominal aorta, the coronary arteries, the popliteal </a:t>
            </a:r>
            <a:r>
              <a:rPr lang="en-US" dirty="0" err="1"/>
              <a:t>arteries,the</a:t>
            </a:r>
            <a:r>
              <a:rPr lang="en-US" dirty="0"/>
              <a:t> internal carotid arteries, and the vessels of the circle of Willis. </a:t>
            </a:r>
          </a:p>
          <a:p>
            <a:r>
              <a:rPr lang="en-US" dirty="0"/>
              <a:t>Even in the same patient, atherosclerosis typically is more severe in the abdominal aorta than in the thoracic aorta. </a:t>
            </a:r>
          </a:p>
          <a:p>
            <a:r>
              <a:rPr lang="en-US" dirty="0"/>
              <a:t>Vessels of the upper extremities usually are spared, as are the mesenteric and renal arteries, except at their ostia. </a:t>
            </a:r>
          </a:p>
          <a:p>
            <a:r>
              <a:rPr lang="en-US" dirty="0"/>
              <a:t>It is important to note that the severity of atherosclerosis in one vascular location does not necessarily predict its severity in another</a:t>
            </a:r>
          </a:p>
        </p:txBody>
      </p:sp>
    </p:spTree>
    <p:extLst>
      <p:ext uri="{BB962C8B-B14F-4D97-AF65-F5344CB8AC3E}">
        <p14:creationId xmlns:p14="http://schemas.microsoft.com/office/powerpoint/2010/main" val="1347429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1ABB9-2365-4216-A4EB-14EB6D3E134D}"/>
              </a:ext>
            </a:extLst>
          </p:cNvPr>
          <p:cNvSpPr>
            <a:spLocks noGrp="1"/>
          </p:cNvSpPr>
          <p:nvPr>
            <p:ph idx="1"/>
          </p:nvPr>
        </p:nvSpPr>
        <p:spPr>
          <a:xfrm>
            <a:off x="838200" y="816746"/>
            <a:ext cx="10515600" cy="5360217"/>
          </a:xfrm>
        </p:spPr>
        <p:txBody>
          <a:bodyPr>
            <a:normAutofit fontScale="92500" lnSpcReduction="20000"/>
          </a:bodyPr>
          <a:lstStyle/>
          <a:p>
            <a:r>
              <a:rPr lang="en-US" sz="1800" dirty="0"/>
              <a:t>Atherosclerotic plaques have three principal components: </a:t>
            </a:r>
          </a:p>
          <a:p>
            <a:pPr marL="514350" indent="-514350">
              <a:buAutoNum type="arabicParenBoth"/>
            </a:pPr>
            <a:r>
              <a:rPr lang="en-US" sz="1800" dirty="0">
                <a:solidFill>
                  <a:srgbClr val="FF0000"/>
                </a:solidFill>
              </a:rPr>
              <a:t>cells, including SMCs, macrophages, and T cells.</a:t>
            </a:r>
          </a:p>
          <a:p>
            <a:pPr marL="514350" indent="-514350">
              <a:buAutoNum type="arabicParenBoth"/>
            </a:pPr>
            <a:r>
              <a:rPr lang="en-US" sz="1800" dirty="0">
                <a:solidFill>
                  <a:srgbClr val="FF0000"/>
                </a:solidFill>
              </a:rPr>
              <a:t>ECM, including collagen, elastic fibers, and proteoglycans.</a:t>
            </a:r>
          </a:p>
          <a:p>
            <a:pPr marL="514350" indent="-514350">
              <a:buAutoNum type="arabicParenBoth"/>
            </a:pPr>
            <a:r>
              <a:rPr lang="en-US" sz="1800" dirty="0">
                <a:solidFill>
                  <a:srgbClr val="FF0000"/>
                </a:solidFill>
              </a:rPr>
              <a:t>intracellular and extracellular lipid.</a:t>
            </a:r>
          </a:p>
          <a:p>
            <a:r>
              <a:rPr lang="en-US" sz="1800" dirty="0"/>
              <a:t>The proportion and configuration of each component varies from lesion to </a:t>
            </a:r>
            <a:r>
              <a:rPr lang="en-US" sz="1800" dirty="0" err="1"/>
              <a:t>lesion.Most</a:t>
            </a:r>
            <a:r>
              <a:rPr lang="en-US" sz="1800" dirty="0"/>
              <a:t> </a:t>
            </a:r>
            <a:r>
              <a:rPr lang="en-US" sz="1800" dirty="0" err="1"/>
              <a:t>commonly,plaques</a:t>
            </a:r>
            <a:r>
              <a:rPr lang="en-US" sz="1800" dirty="0"/>
              <a:t> have a superficial fibrous cap composed of SMCs and relatively dense collagen.</a:t>
            </a:r>
          </a:p>
          <a:p>
            <a:r>
              <a:rPr lang="en-US" sz="1800" dirty="0"/>
              <a:t>Where the cap meets the vessel wall (the “shoulder”) is a more cellular area containing </a:t>
            </a:r>
            <a:r>
              <a:rPr lang="en-US" sz="1800" dirty="0" err="1"/>
              <a:t>macrophages,T</a:t>
            </a:r>
            <a:r>
              <a:rPr lang="en-US" sz="1800" dirty="0"/>
              <a:t> cells, and SMCs. </a:t>
            </a:r>
          </a:p>
          <a:p>
            <a:r>
              <a:rPr lang="en-US" sz="1800" dirty="0"/>
              <a:t>Deep to the fibrous cap is a necrotic core, containing lipid (primarily cholesterol and cholesterol esters), necrotic debris, </a:t>
            </a:r>
            <a:r>
              <a:rPr lang="en-US" sz="1800" dirty="0" err="1"/>
              <a:t>lipidladen</a:t>
            </a:r>
            <a:r>
              <a:rPr lang="en-US" sz="1800" dirty="0"/>
              <a:t> macrophages and SMCs (foam cells), fibrin, variably organized thrombus, and other plasma proteins.</a:t>
            </a:r>
          </a:p>
          <a:p>
            <a:r>
              <a:rPr lang="en-US" sz="1800" dirty="0"/>
              <a:t>The extracellular cholesterol frequently takes the forms of crystalline aggregates that are washed out during routine tissue processing, leaving behind empty “cholesterol clefts.” The periphery of the lesions shows neovascularization (proliferating small blood vessels).</a:t>
            </a:r>
          </a:p>
          <a:p>
            <a:r>
              <a:rPr lang="en-US" sz="1800" dirty="0"/>
              <a:t>The media deep to the plaque may be attenuated and exhibit fibrosis secondary to smooth muscle atrophy and </a:t>
            </a:r>
            <a:r>
              <a:rPr lang="en-US" sz="1800" dirty="0" err="1"/>
              <a:t>loss.Typical</a:t>
            </a:r>
            <a:r>
              <a:rPr lang="en-US" sz="1800" dirty="0"/>
              <a:t> </a:t>
            </a:r>
            <a:r>
              <a:rPr lang="en-US" sz="1800" dirty="0" err="1"/>
              <a:t>atheromas</a:t>
            </a:r>
            <a:r>
              <a:rPr lang="en-US" sz="1800" dirty="0"/>
              <a:t> contain relatively abundant lipid, but some so-called fibrous plaques are composed almost exclusively of SMCs and fibrous tissue. </a:t>
            </a:r>
          </a:p>
          <a:p>
            <a:r>
              <a:rPr lang="en-US" sz="1800" dirty="0"/>
              <a:t>Plaques generally progressively enlarge over time through cell death and degeneration, synthesis and degradation of ECM (remodeling), and thrombus organization.</a:t>
            </a:r>
          </a:p>
          <a:p>
            <a:r>
              <a:rPr lang="en-US" sz="1800" dirty="0" err="1"/>
              <a:t>Atheromas</a:t>
            </a:r>
            <a:r>
              <a:rPr lang="en-US" sz="1800" dirty="0"/>
              <a:t> also often undergo calcification.</a:t>
            </a:r>
          </a:p>
        </p:txBody>
      </p:sp>
    </p:spTree>
    <p:extLst>
      <p:ext uri="{BB962C8B-B14F-4D97-AF65-F5344CB8AC3E}">
        <p14:creationId xmlns:p14="http://schemas.microsoft.com/office/powerpoint/2010/main" val="390741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picture containing text, food, cheese&#10;&#10;Description automatically generated">
            <a:extLst>
              <a:ext uri="{FF2B5EF4-FFF2-40B4-BE49-F238E27FC236}">
                <a16:creationId xmlns:a16="http://schemas.microsoft.com/office/drawing/2014/main" id="{9B440578-8B4C-4CCE-A955-A7D55A1F95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357038"/>
            <a:ext cx="10905066" cy="4143923"/>
          </a:xfrm>
          <a:prstGeom prst="rect">
            <a:avLst/>
          </a:prstGeom>
        </p:spPr>
      </p:pic>
    </p:spTree>
    <p:extLst>
      <p:ext uri="{BB962C8B-B14F-4D97-AF65-F5344CB8AC3E}">
        <p14:creationId xmlns:p14="http://schemas.microsoft.com/office/powerpoint/2010/main" val="117685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mammal&#10;&#10;Description automatically generated">
            <a:extLst>
              <a:ext uri="{FF2B5EF4-FFF2-40B4-BE49-F238E27FC236}">
                <a16:creationId xmlns:a16="http://schemas.microsoft.com/office/drawing/2014/main" id="{6946774B-9C53-4D71-8271-70687A4C97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988991"/>
            <a:ext cx="10905066" cy="4880016"/>
          </a:xfrm>
          <a:prstGeom prst="rect">
            <a:avLst/>
          </a:prstGeom>
        </p:spPr>
      </p:pic>
    </p:spTree>
    <p:extLst>
      <p:ext uri="{BB962C8B-B14F-4D97-AF65-F5344CB8AC3E}">
        <p14:creationId xmlns:p14="http://schemas.microsoft.com/office/powerpoint/2010/main" val="156507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ext&#10;&#10;Description automatically generated with medium confidence">
            <a:extLst>
              <a:ext uri="{FF2B5EF4-FFF2-40B4-BE49-F238E27FC236}">
                <a16:creationId xmlns:a16="http://schemas.microsoft.com/office/drawing/2014/main" id="{1B6FA454-3B4F-42E2-8464-ED21D01A84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770889"/>
            <a:ext cx="10905066" cy="5316220"/>
          </a:xfrm>
          <a:prstGeom prst="rect">
            <a:avLst/>
          </a:prstGeom>
        </p:spPr>
      </p:pic>
    </p:spTree>
    <p:extLst>
      <p:ext uri="{BB962C8B-B14F-4D97-AF65-F5344CB8AC3E}">
        <p14:creationId xmlns:p14="http://schemas.microsoft.com/office/powerpoint/2010/main" val="180457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62B1-BB2C-4152-9159-FA1B302F9C26}"/>
              </a:ext>
            </a:extLst>
          </p:cNvPr>
          <p:cNvSpPr>
            <a:spLocks noGrp="1"/>
          </p:cNvSpPr>
          <p:nvPr>
            <p:ph type="title"/>
          </p:nvPr>
        </p:nvSpPr>
        <p:spPr/>
        <p:txBody>
          <a:bodyPr/>
          <a:lstStyle/>
          <a:p>
            <a:r>
              <a:rPr lang="en-US" dirty="0"/>
              <a:t>Atherosclerotic plaques are susceptible to several clinically important changes: </a:t>
            </a:r>
          </a:p>
        </p:txBody>
      </p:sp>
      <p:sp>
        <p:nvSpPr>
          <p:cNvPr id="3" name="Content Placeholder 2">
            <a:extLst>
              <a:ext uri="{FF2B5EF4-FFF2-40B4-BE49-F238E27FC236}">
                <a16:creationId xmlns:a16="http://schemas.microsoft.com/office/drawing/2014/main" id="{1FB90B0A-F8E6-45C1-97D4-53303E936DB0}"/>
              </a:ext>
            </a:extLst>
          </p:cNvPr>
          <p:cNvSpPr>
            <a:spLocks noGrp="1"/>
          </p:cNvSpPr>
          <p:nvPr>
            <p:ph idx="1"/>
          </p:nvPr>
        </p:nvSpPr>
        <p:spPr/>
        <p:txBody>
          <a:bodyPr/>
          <a:lstStyle/>
          <a:p>
            <a:pPr marL="514350" indent="-514350">
              <a:buFont typeface="+mj-lt"/>
              <a:buAutoNum type="arabicPeriod"/>
            </a:pPr>
            <a:r>
              <a:rPr lang="en-US" dirty="0"/>
              <a:t> Rupture, ulceration, or erosion of the luminal surface of atheromatous plaques exposes highly thrombogenic substances and induces thrombus formation.</a:t>
            </a:r>
          </a:p>
          <a:p>
            <a:pPr marL="514350" indent="-514350">
              <a:buFont typeface="+mj-lt"/>
              <a:buAutoNum type="arabicPeriod"/>
            </a:pPr>
            <a:r>
              <a:rPr lang="en-US" dirty="0"/>
              <a:t>Hemorrhage into a plaque.</a:t>
            </a:r>
          </a:p>
          <a:p>
            <a:pPr marL="514350" indent="-514350">
              <a:buFont typeface="+mj-lt"/>
              <a:buAutoNum type="arabicPeriod"/>
            </a:pPr>
            <a:r>
              <a:rPr lang="en-US" dirty="0" err="1"/>
              <a:t>Atheroembolism</a:t>
            </a:r>
            <a:r>
              <a:rPr lang="en-US" dirty="0"/>
              <a:t>.</a:t>
            </a:r>
          </a:p>
          <a:p>
            <a:pPr marL="514350" indent="-514350">
              <a:buFont typeface="+mj-lt"/>
              <a:buAutoNum type="arabicPeriod"/>
            </a:pPr>
            <a:r>
              <a:rPr lang="en-US" dirty="0"/>
              <a:t>Aneurysm formation: Atherosclerosis-induced pressure or ischemic atrophy of the underlying media, with loss of elastic tissue, causes structural weakening that can lead to aneurysmal dilation and rupture.</a:t>
            </a:r>
          </a:p>
          <a:p>
            <a:endParaRPr lang="en-US" dirty="0"/>
          </a:p>
        </p:txBody>
      </p:sp>
    </p:spTree>
    <p:extLst>
      <p:ext uri="{BB962C8B-B14F-4D97-AF65-F5344CB8AC3E}">
        <p14:creationId xmlns:p14="http://schemas.microsoft.com/office/powerpoint/2010/main" val="691248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9140-0153-4C76-9E63-176A5C7AF5F3}"/>
              </a:ext>
            </a:extLst>
          </p:cNvPr>
          <p:cNvSpPr>
            <a:spLocks noGrp="1"/>
          </p:cNvSpPr>
          <p:nvPr>
            <p:ph type="title"/>
          </p:nvPr>
        </p:nvSpPr>
        <p:spPr/>
        <p:txBody>
          <a:bodyPr/>
          <a:lstStyle/>
          <a:p>
            <a:r>
              <a:rPr lang="en-US" dirty="0"/>
              <a:t>Clinicopathologic Consequences of</a:t>
            </a:r>
            <a:br>
              <a:rPr lang="en-US" dirty="0"/>
            </a:br>
            <a:r>
              <a:rPr lang="en-US" dirty="0"/>
              <a:t>Atherosclerosis</a:t>
            </a:r>
          </a:p>
        </p:txBody>
      </p:sp>
      <p:sp>
        <p:nvSpPr>
          <p:cNvPr id="3" name="Content Placeholder 2">
            <a:extLst>
              <a:ext uri="{FF2B5EF4-FFF2-40B4-BE49-F238E27FC236}">
                <a16:creationId xmlns:a16="http://schemas.microsoft.com/office/drawing/2014/main" id="{6414EF8C-1D2D-49D6-9BB6-B89A737A270E}"/>
              </a:ext>
            </a:extLst>
          </p:cNvPr>
          <p:cNvSpPr>
            <a:spLocks noGrp="1"/>
          </p:cNvSpPr>
          <p:nvPr>
            <p:ph idx="1"/>
          </p:nvPr>
        </p:nvSpPr>
        <p:spPr/>
        <p:txBody>
          <a:bodyPr/>
          <a:lstStyle/>
          <a:p>
            <a:r>
              <a:rPr lang="en-US" dirty="0"/>
              <a:t>Myocardial infarction (heart attack), cerebral infarction (stroke), aortic aneurysm, and peripheral vascular disease (gangrene of extremities) are the major clinical consequences of atherosclerosis. </a:t>
            </a:r>
          </a:p>
          <a:p>
            <a:r>
              <a:rPr lang="en-US" dirty="0"/>
              <a:t>The principal pathophysiologic outcome stemming from atherosclerotic lesions vary depending on the size of the affected vessel, the size and stability of the plaques, and the degree to which plaques disrupt the vessel wall.</a:t>
            </a:r>
          </a:p>
        </p:txBody>
      </p:sp>
    </p:spTree>
    <p:extLst>
      <p:ext uri="{BB962C8B-B14F-4D97-AF65-F5344CB8AC3E}">
        <p14:creationId xmlns:p14="http://schemas.microsoft.com/office/powerpoint/2010/main" val="3746759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479C-CB97-4DB1-A834-F740376885EA}"/>
              </a:ext>
            </a:extLst>
          </p:cNvPr>
          <p:cNvSpPr>
            <a:spLocks noGrp="1"/>
          </p:cNvSpPr>
          <p:nvPr>
            <p:ph type="title"/>
          </p:nvPr>
        </p:nvSpPr>
        <p:spPr/>
        <p:txBody>
          <a:bodyPr/>
          <a:lstStyle/>
          <a:p>
            <a:r>
              <a:rPr lang="en-US" dirty="0"/>
              <a:t>Atherosclerosis</a:t>
            </a:r>
          </a:p>
        </p:txBody>
      </p:sp>
      <p:sp>
        <p:nvSpPr>
          <p:cNvPr id="3" name="Content Placeholder 2">
            <a:extLst>
              <a:ext uri="{FF2B5EF4-FFF2-40B4-BE49-F238E27FC236}">
                <a16:creationId xmlns:a16="http://schemas.microsoft.com/office/drawing/2014/main" id="{84D01658-B68A-431B-A038-164B422FE22C}"/>
              </a:ext>
            </a:extLst>
          </p:cNvPr>
          <p:cNvSpPr>
            <a:spLocks noGrp="1"/>
          </p:cNvSpPr>
          <p:nvPr>
            <p:ph idx="1"/>
          </p:nvPr>
        </p:nvSpPr>
        <p:spPr/>
        <p:txBody>
          <a:bodyPr>
            <a:normAutofit fontScale="77500" lnSpcReduction="20000"/>
          </a:bodyPr>
          <a:lstStyle/>
          <a:p>
            <a:r>
              <a:rPr lang="en-US" dirty="0"/>
              <a:t>Atherosclerosis is characterized by intimal lesions called </a:t>
            </a:r>
            <a:r>
              <a:rPr lang="en-US" dirty="0" err="1"/>
              <a:t>atheromas</a:t>
            </a:r>
            <a:r>
              <a:rPr lang="en-US" dirty="0"/>
              <a:t> (or atheromatous or atherosclerotic plaques) that impinge on the vascular lumen and can rupture to cause sudden occlusion.</a:t>
            </a:r>
          </a:p>
          <a:p>
            <a:r>
              <a:rPr lang="en-US" dirty="0"/>
              <a:t>Atheromatous plaques are raised lesions composed of soft friable (grumous) lipid cores (mainly cholesterol and cholesterol esters, with necrotic debris) covered by fibrous caps. </a:t>
            </a:r>
          </a:p>
          <a:p>
            <a:r>
              <a:rPr lang="en-US" dirty="0"/>
              <a:t>As they enlarged, atherosclerotic plaques may mechanically obstruct vascular lumina, leading to stenosis. </a:t>
            </a:r>
          </a:p>
          <a:p>
            <a:r>
              <a:rPr lang="en-US" dirty="0"/>
              <a:t>Of greater concern, however, atherosclerotic plaques also are prone to rupture, an event that may result in thrombosis and sudden occlusion of the vessel. The thickness of the intimal lesions also may be sufficient to impede the perfusion of the underlying media, which may be weakened by ischemia and by changes in the ECM caused by subsequent inflammation. </a:t>
            </a:r>
          </a:p>
          <a:p>
            <a:r>
              <a:rPr lang="en-US" dirty="0"/>
              <a:t>Together, these two factors weaken the media, setting the stage for the formation of aneurysms.</a:t>
            </a:r>
          </a:p>
        </p:txBody>
      </p:sp>
    </p:spTree>
    <p:extLst>
      <p:ext uri="{BB962C8B-B14F-4D97-AF65-F5344CB8AC3E}">
        <p14:creationId xmlns:p14="http://schemas.microsoft.com/office/powerpoint/2010/main" val="944641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90D84FB-D96A-4639-8589-48A4D7193A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907203"/>
            <a:ext cx="10905066" cy="5043592"/>
          </a:xfrm>
          <a:prstGeom prst="rect">
            <a:avLst/>
          </a:prstGeom>
        </p:spPr>
      </p:pic>
    </p:spTree>
    <p:extLst>
      <p:ext uri="{BB962C8B-B14F-4D97-AF65-F5344CB8AC3E}">
        <p14:creationId xmlns:p14="http://schemas.microsoft.com/office/powerpoint/2010/main" val="1000674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 timeline&#10;&#10;Description automatically generated">
            <a:extLst>
              <a:ext uri="{FF2B5EF4-FFF2-40B4-BE49-F238E27FC236}">
                <a16:creationId xmlns:a16="http://schemas.microsoft.com/office/drawing/2014/main" id="{7A5AA90C-881E-483E-824A-956CE4FED8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0223" y="643466"/>
            <a:ext cx="10611553" cy="5571067"/>
          </a:xfrm>
          <a:prstGeom prst="rect">
            <a:avLst/>
          </a:prstGeom>
        </p:spPr>
      </p:pic>
    </p:spTree>
    <p:extLst>
      <p:ext uri="{BB962C8B-B14F-4D97-AF65-F5344CB8AC3E}">
        <p14:creationId xmlns:p14="http://schemas.microsoft.com/office/powerpoint/2010/main" val="814376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9D66-2095-4FD0-BAE1-06BDB44A6A4B}"/>
              </a:ext>
            </a:extLst>
          </p:cNvPr>
          <p:cNvSpPr>
            <a:spLocks noGrp="1"/>
          </p:cNvSpPr>
          <p:nvPr>
            <p:ph type="title"/>
          </p:nvPr>
        </p:nvSpPr>
        <p:spPr/>
        <p:txBody>
          <a:bodyPr/>
          <a:lstStyle/>
          <a:p>
            <a:r>
              <a:rPr lang="en-US" dirty="0"/>
              <a:t>Acute Plaque Change </a:t>
            </a:r>
          </a:p>
        </p:txBody>
      </p:sp>
      <p:sp>
        <p:nvSpPr>
          <p:cNvPr id="3" name="Content Placeholder 2">
            <a:extLst>
              <a:ext uri="{FF2B5EF4-FFF2-40B4-BE49-F238E27FC236}">
                <a16:creationId xmlns:a16="http://schemas.microsoft.com/office/drawing/2014/main" id="{A09EC877-7613-4354-88B0-D682009F4C75}"/>
              </a:ext>
            </a:extLst>
          </p:cNvPr>
          <p:cNvSpPr>
            <a:spLocks noGrp="1"/>
          </p:cNvSpPr>
          <p:nvPr>
            <p:ph idx="1"/>
          </p:nvPr>
        </p:nvSpPr>
        <p:spPr/>
        <p:txBody>
          <a:bodyPr/>
          <a:lstStyle/>
          <a:p>
            <a:r>
              <a:rPr lang="en-US" dirty="0"/>
              <a:t>Plaque erosion or rupture typically triggers thrombosis, leading to partial or complete vascular obstruction and often tissue infarction.</a:t>
            </a:r>
          </a:p>
          <a:p>
            <a:r>
              <a:rPr lang="en-US" dirty="0"/>
              <a:t>Plaque changes fall into three general categories: </a:t>
            </a:r>
          </a:p>
          <a:p>
            <a:pPr marL="514350" indent="-514350">
              <a:buFont typeface="+mj-lt"/>
              <a:buAutoNum type="arabicPeriod"/>
            </a:pPr>
            <a:r>
              <a:rPr lang="en-US" dirty="0"/>
              <a:t> </a:t>
            </a:r>
            <a:r>
              <a:rPr lang="en-US" dirty="0">
                <a:solidFill>
                  <a:srgbClr val="FF0000"/>
                </a:solidFill>
              </a:rPr>
              <a:t>Rupture/fissuring, exposing highly thrombogenic plaque constituents </a:t>
            </a:r>
          </a:p>
          <a:p>
            <a:pPr marL="514350" indent="-514350">
              <a:buFont typeface="+mj-lt"/>
              <a:buAutoNum type="arabicPeriod"/>
            </a:pPr>
            <a:r>
              <a:rPr lang="en-US" dirty="0">
                <a:solidFill>
                  <a:srgbClr val="FF0000"/>
                </a:solidFill>
              </a:rPr>
              <a:t> Erosion/ulceration, exposing the thrombogenic subendothelial basement membrane to blood </a:t>
            </a:r>
          </a:p>
          <a:p>
            <a:pPr marL="514350" indent="-514350">
              <a:buFont typeface="+mj-lt"/>
              <a:buAutoNum type="arabicPeriod"/>
            </a:pPr>
            <a:r>
              <a:rPr lang="en-US" dirty="0">
                <a:solidFill>
                  <a:srgbClr val="FF0000"/>
                </a:solidFill>
              </a:rPr>
              <a:t> Hemorrhage into the atheroma, expanding its volume</a:t>
            </a:r>
          </a:p>
        </p:txBody>
      </p:sp>
    </p:spTree>
    <p:extLst>
      <p:ext uri="{BB962C8B-B14F-4D97-AF65-F5344CB8AC3E}">
        <p14:creationId xmlns:p14="http://schemas.microsoft.com/office/powerpoint/2010/main" val="3936968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3EEB6-343F-42D6-95E1-390B5E26A967}"/>
              </a:ext>
            </a:extLst>
          </p:cNvPr>
          <p:cNvSpPr>
            <a:spLocks noGrp="1"/>
          </p:cNvSpPr>
          <p:nvPr>
            <p:ph idx="1"/>
          </p:nvPr>
        </p:nvSpPr>
        <p:spPr>
          <a:xfrm>
            <a:off x="838200" y="1340528"/>
            <a:ext cx="10515600" cy="4836435"/>
          </a:xfrm>
        </p:spPr>
        <p:txBody>
          <a:bodyPr/>
          <a:lstStyle/>
          <a:p>
            <a:r>
              <a:rPr lang="en-US" dirty="0"/>
              <a:t>Certain types of plaques are believed to be at particularly high risk of rupturing. </a:t>
            </a:r>
          </a:p>
          <a:p>
            <a:r>
              <a:rPr lang="en-US" dirty="0"/>
              <a:t>These include plaques that contain large numbers of foam cells and abundant extracellular lipid, plaques that have thin fibrous caps containing few SMCs, and plaques that contain clusters of inflammatory cells. </a:t>
            </a:r>
          </a:p>
          <a:p>
            <a:r>
              <a:rPr lang="en-US" dirty="0"/>
              <a:t>Plaques at high risk for rupture are referred to as vulnerable plaques.</a:t>
            </a:r>
          </a:p>
          <a:p>
            <a:r>
              <a:rPr lang="en-US" dirty="0"/>
              <a:t>Plaque inflammation increases collagen degradation and reduces collagen synthesis, thereby destabilizing the mechanical integrity of the cap.</a:t>
            </a:r>
          </a:p>
          <a:p>
            <a:endParaRPr lang="en-US" dirty="0"/>
          </a:p>
        </p:txBody>
      </p:sp>
    </p:spTree>
    <p:extLst>
      <p:ext uri="{BB962C8B-B14F-4D97-AF65-F5344CB8AC3E}">
        <p14:creationId xmlns:p14="http://schemas.microsoft.com/office/powerpoint/2010/main" val="762923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DC7E94E1-E2A1-47BD-B272-1B78DC912C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511" y="643466"/>
            <a:ext cx="6592978" cy="5571067"/>
          </a:xfrm>
          <a:prstGeom prst="rect">
            <a:avLst/>
          </a:prstGeom>
        </p:spPr>
      </p:pic>
    </p:spTree>
    <p:extLst>
      <p:ext uri="{BB962C8B-B14F-4D97-AF65-F5344CB8AC3E}">
        <p14:creationId xmlns:p14="http://schemas.microsoft.com/office/powerpoint/2010/main" val="3478516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8BAF77-71DB-43FA-825B-6CB7239698C6}"/>
              </a:ext>
            </a:extLst>
          </p:cNvPr>
          <p:cNvSpPr>
            <a:spLocks noGrp="1"/>
          </p:cNvSpPr>
          <p:nvPr>
            <p:ph idx="1"/>
          </p:nvPr>
        </p:nvSpPr>
        <p:spPr/>
        <p:txBody>
          <a:bodyPr/>
          <a:lstStyle/>
          <a:p>
            <a:r>
              <a:rPr lang="en-US" dirty="0"/>
              <a:t>Factors extrinsic to plaques also are important. </a:t>
            </a:r>
          </a:p>
          <a:p>
            <a:r>
              <a:rPr lang="en-US" dirty="0"/>
              <a:t>Thus, adrenergic stimulation (as with intense emotions) can increase systemic blood pressure or induce local vasoconstriction, thereby increasing the mechanical stress on a given plaque. </a:t>
            </a:r>
          </a:p>
          <a:p>
            <a:r>
              <a:rPr lang="en-US" dirty="0"/>
              <a:t>Indeed, one explanation for the pronounced circadian periodicity in the onset of heart attacks (peak incidence between 6 AM and 12 noon) is the adrenergic surge associated with waking and rising—sufficient to cause blood pressure spikes and heightened platelet reactivity.</a:t>
            </a:r>
          </a:p>
        </p:txBody>
      </p:sp>
    </p:spTree>
    <p:extLst>
      <p:ext uri="{BB962C8B-B14F-4D97-AF65-F5344CB8AC3E}">
        <p14:creationId xmlns:p14="http://schemas.microsoft.com/office/powerpoint/2010/main" val="4259152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0421-5C58-4B7B-BC42-D62BE46701F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834E362-01E8-4F4F-AB92-C10AF10007F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0445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vegetable&#10;&#10;Description automatically generated">
            <a:extLst>
              <a:ext uri="{FF2B5EF4-FFF2-40B4-BE49-F238E27FC236}">
                <a16:creationId xmlns:a16="http://schemas.microsoft.com/office/drawing/2014/main" id="{17BEEAFD-843B-42FD-A047-199E1F8D28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629664"/>
            <a:ext cx="10905066" cy="3598671"/>
          </a:xfrm>
          <a:prstGeom prst="rect">
            <a:avLst/>
          </a:prstGeom>
        </p:spPr>
      </p:pic>
    </p:spTree>
    <p:extLst>
      <p:ext uri="{BB962C8B-B14F-4D97-AF65-F5344CB8AC3E}">
        <p14:creationId xmlns:p14="http://schemas.microsoft.com/office/powerpoint/2010/main" val="57115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4E66-C471-4ECA-A472-AD935AF2E905}"/>
              </a:ext>
            </a:extLst>
          </p:cNvPr>
          <p:cNvSpPr>
            <a:spLocks noGrp="1"/>
          </p:cNvSpPr>
          <p:nvPr>
            <p:ph type="title"/>
          </p:nvPr>
        </p:nvSpPr>
        <p:spPr/>
        <p:txBody>
          <a:bodyPr/>
          <a:lstStyle/>
          <a:p>
            <a:r>
              <a:rPr lang="en-US" dirty="0"/>
              <a:t>Epidemiology of Atherosclerosis</a:t>
            </a:r>
          </a:p>
        </p:txBody>
      </p:sp>
      <p:sp>
        <p:nvSpPr>
          <p:cNvPr id="3" name="Content Placeholder 2">
            <a:extLst>
              <a:ext uri="{FF2B5EF4-FFF2-40B4-BE49-F238E27FC236}">
                <a16:creationId xmlns:a16="http://schemas.microsoft.com/office/drawing/2014/main" id="{BBC5F167-96C9-4D1A-AB8D-D3A2C36AF7EC}"/>
              </a:ext>
            </a:extLst>
          </p:cNvPr>
          <p:cNvSpPr>
            <a:spLocks noGrp="1"/>
          </p:cNvSpPr>
          <p:nvPr>
            <p:ph idx="1"/>
          </p:nvPr>
        </p:nvSpPr>
        <p:spPr/>
        <p:txBody>
          <a:bodyPr/>
          <a:lstStyle/>
          <a:p>
            <a:r>
              <a:rPr lang="en-US" dirty="0"/>
              <a:t>The prevalence and severity of atherosclerosis and IHD have been correlated with a number of risk factors in several prospective analyses including the landmark Framingham Heart Study; some of these risk factors are constitutional (and therefore less controllable), but others are acquired or related to modifiable behaviors.</a:t>
            </a:r>
          </a:p>
          <a:p>
            <a:r>
              <a:rPr lang="en-US" dirty="0"/>
              <a:t>These risk factors have roughly multiplicative effects.</a:t>
            </a:r>
          </a:p>
        </p:txBody>
      </p:sp>
    </p:spTree>
    <p:extLst>
      <p:ext uri="{BB962C8B-B14F-4D97-AF65-F5344CB8AC3E}">
        <p14:creationId xmlns:p14="http://schemas.microsoft.com/office/powerpoint/2010/main" val="24176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F29F83-93AF-4C6B-AC4D-FCDBC44A67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1240" y="798990"/>
            <a:ext cx="8589520" cy="5377973"/>
          </a:xfrm>
        </p:spPr>
      </p:pic>
    </p:spTree>
    <p:extLst>
      <p:ext uri="{BB962C8B-B14F-4D97-AF65-F5344CB8AC3E}">
        <p14:creationId xmlns:p14="http://schemas.microsoft.com/office/powerpoint/2010/main" val="50354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ADDB18-B03C-4DDE-93AC-223865CD48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241" y="526002"/>
            <a:ext cx="6416596" cy="5805996"/>
          </a:xfrm>
        </p:spPr>
      </p:pic>
    </p:spTree>
    <p:extLst>
      <p:ext uri="{BB962C8B-B14F-4D97-AF65-F5344CB8AC3E}">
        <p14:creationId xmlns:p14="http://schemas.microsoft.com/office/powerpoint/2010/main" val="118497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777D-8E90-4393-8C30-5C02C43E4DF5}"/>
              </a:ext>
            </a:extLst>
          </p:cNvPr>
          <p:cNvSpPr>
            <a:spLocks noGrp="1"/>
          </p:cNvSpPr>
          <p:nvPr>
            <p:ph type="title"/>
          </p:nvPr>
        </p:nvSpPr>
        <p:spPr/>
        <p:txBody>
          <a:bodyPr/>
          <a:lstStyle/>
          <a:p>
            <a:r>
              <a:rPr lang="en-US" dirty="0"/>
              <a:t>Constitutional Risk Factors </a:t>
            </a:r>
          </a:p>
        </p:txBody>
      </p:sp>
      <p:sp>
        <p:nvSpPr>
          <p:cNvPr id="3" name="Content Placeholder 2">
            <a:extLst>
              <a:ext uri="{FF2B5EF4-FFF2-40B4-BE49-F238E27FC236}">
                <a16:creationId xmlns:a16="http://schemas.microsoft.com/office/drawing/2014/main" id="{826C184D-6520-4BB8-A4E4-F488F42BA69B}"/>
              </a:ext>
            </a:extLst>
          </p:cNvPr>
          <p:cNvSpPr>
            <a:spLocks noGrp="1"/>
          </p:cNvSpPr>
          <p:nvPr>
            <p:ph idx="1"/>
          </p:nvPr>
        </p:nvSpPr>
        <p:spPr/>
        <p:txBody>
          <a:bodyPr>
            <a:normAutofit fontScale="92500" lnSpcReduction="20000"/>
          </a:bodyPr>
          <a:lstStyle/>
          <a:p>
            <a:pPr marL="0" indent="0">
              <a:buNone/>
            </a:pPr>
            <a:r>
              <a:rPr lang="en-US" dirty="0">
                <a:highlight>
                  <a:srgbClr val="FFFF00"/>
                </a:highlight>
              </a:rPr>
              <a:t>• Genetics. </a:t>
            </a:r>
          </a:p>
          <a:p>
            <a:r>
              <a:rPr lang="en-US" dirty="0"/>
              <a:t>Family history is the most important independent risk factor for atherosclerosis. </a:t>
            </a:r>
          </a:p>
          <a:p>
            <a:r>
              <a:rPr lang="en-US" dirty="0"/>
              <a:t>Certain mendelian disorders are strongly associated with atherosclerosis (e.g., familial hypercholesterolemia) most familial risk is related to multifactorial traits that go hand-in-hand with atherosclerosis, including hypertension, and, diabetes. </a:t>
            </a:r>
          </a:p>
          <a:p>
            <a:r>
              <a:rPr lang="en-US" dirty="0">
                <a:highlight>
                  <a:srgbClr val="FFFF00"/>
                </a:highlight>
              </a:rPr>
              <a:t> Age.</a:t>
            </a:r>
          </a:p>
          <a:p>
            <a:r>
              <a:rPr lang="en-US" dirty="0"/>
              <a:t>Atherosclerosis usually remains clinically silent until lesions reach a critical threshold in middle age or later. </a:t>
            </a:r>
          </a:p>
          <a:p>
            <a:r>
              <a:rPr lang="en-US" dirty="0"/>
              <a:t>Thus, the incidence of myocardial infarction increases 5-fold between 40 and 60 years of age. Death rates from IHD continue to rise with each successive decade.</a:t>
            </a:r>
          </a:p>
        </p:txBody>
      </p:sp>
    </p:spTree>
    <p:extLst>
      <p:ext uri="{BB962C8B-B14F-4D97-AF65-F5344CB8AC3E}">
        <p14:creationId xmlns:p14="http://schemas.microsoft.com/office/powerpoint/2010/main" val="263696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A8C0E1-D5EE-4906-8413-80D7358F1303}"/>
              </a:ext>
            </a:extLst>
          </p:cNvPr>
          <p:cNvSpPr>
            <a:spLocks noGrp="1"/>
          </p:cNvSpPr>
          <p:nvPr>
            <p:ph idx="1"/>
          </p:nvPr>
        </p:nvSpPr>
        <p:spPr>
          <a:xfrm>
            <a:off x="838200" y="426128"/>
            <a:ext cx="10515600" cy="5750835"/>
          </a:xfrm>
        </p:spPr>
        <p:txBody>
          <a:bodyPr>
            <a:normAutofit fontScale="92500"/>
          </a:bodyPr>
          <a:lstStyle/>
          <a:p>
            <a:r>
              <a:rPr lang="en-US" dirty="0">
                <a:highlight>
                  <a:srgbClr val="FFFF00"/>
                </a:highlight>
              </a:rPr>
              <a:t>Gender. </a:t>
            </a:r>
          </a:p>
          <a:p>
            <a:r>
              <a:rPr lang="en-US" dirty="0"/>
              <a:t>All other factors being equal, premenopausal women are relatively protected against atherosclerosis (and its consequences) compared with age-matched men. </a:t>
            </a:r>
          </a:p>
          <a:p>
            <a:r>
              <a:rPr lang="en-US" dirty="0"/>
              <a:t>Thus, myocardial infarction and other complications of atherosclerosis are uncommon in premenopausal women in the absence of other predisposing factors such as diabetes, hyperlipidemia, or severe hypertension. </a:t>
            </a:r>
          </a:p>
          <a:p>
            <a:r>
              <a:rPr lang="en-US" dirty="0"/>
              <a:t>After menopause, however, the incidence of atherosclerosis-related disease increases and can even exceed that in men. </a:t>
            </a:r>
          </a:p>
          <a:p>
            <a:r>
              <a:rPr lang="en-US" dirty="0"/>
              <a:t>Although a salutary effect of estrogen has long been proposed to explain this gender difference, clinical trials have shown no benefit of hormonal therapy for prevention of vascular disease. </a:t>
            </a:r>
          </a:p>
          <a:p>
            <a:r>
              <a:rPr lang="en-US" dirty="0"/>
              <a:t>Indeed, estrogen replacement after 65 years of age appears to actually increase cardiovascular risk.</a:t>
            </a:r>
          </a:p>
        </p:txBody>
      </p:sp>
    </p:spTree>
    <p:extLst>
      <p:ext uri="{BB962C8B-B14F-4D97-AF65-F5344CB8AC3E}">
        <p14:creationId xmlns:p14="http://schemas.microsoft.com/office/powerpoint/2010/main" val="279464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2741</Words>
  <Application>Microsoft Office PowerPoint</Application>
  <PresentationFormat>Widescreen</PresentationFormat>
  <Paragraphs>144</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Arteriosclerosis and Atherosclerosis Dr. Wiam Khraisat</vt:lpstr>
      <vt:lpstr>ARTERIOSCLEROSIS </vt:lpstr>
      <vt:lpstr>Atherosclerosis</vt:lpstr>
      <vt:lpstr>PowerPoint Presentation</vt:lpstr>
      <vt:lpstr>Epidemiology of Atherosclerosis</vt:lpstr>
      <vt:lpstr>PowerPoint Presentation</vt:lpstr>
      <vt:lpstr>PowerPoint Presentation</vt:lpstr>
      <vt:lpstr>Constitutional Risk Factors </vt:lpstr>
      <vt:lpstr>PowerPoint Presentation</vt:lpstr>
      <vt:lpstr>Modifiable Major Risk Factors </vt:lpstr>
      <vt:lpstr>PowerPoint Presentation</vt:lpstr>
      <vt:lpstr>Additional Risk Factors</vt:lpstr>
      <vt:lpstr>PowerPoint Presentation</vt:lpstr>
      <vt:lpstr>PowerPoint Presentation</vt:lpstr>
      <vt:lpstr>PowerPoint Presentation</vt:lpstr>
      <vt:lpstr>PowerPoint Presentation</vt:lpstr>
      <vt:lpstr>Pathogenesis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Atherosclerotic plaques are susceptible to several clinically important changes: </vt:lpstr>
      <vt:lpstr>Clinicopathologic Consequences of Atherosclerosis</vt:lpstr>
      <vt:lpstr>PowerPoint Presentation</vt:lpstr>
      <vt:lpstr>PowerPoint Presentation</vt:lpstr>
      <vt:lpstr>Acute Plaque Change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wiam Khreisat</dc:title>
  <dc:creator>Leen Aldabbas</dc:creator>
  <cp:lastModifiedBy>Leen Aldabbas</cp:lastModifiedBy>
  <cp:revision>5</cp:revision>
  <dcterms:created xsi:type="dcterms:W3CDTF">2021-11-09T23:29:07Z</dcterms:created>
  <dcterms:modified xsi:type="dcterms:W3CDTF">2021-11-10T04:37:22Z</dcterms:modified>
</cp:coreProperties>
</file>