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50.xml" ContentType="application/vnd.openxmlformats-officedocument.presentationml.slide+xml"/>
  <Override PartName="/ppt/slides/slide49.xml" ContentType="application/vnd.openxmlformats-officedocument.presentationml.slide+xml"/>
  <Override PartName="/ppt/slides/slide48.xml" ContentType="application/vnd.openxmlformats-officedocument.presentationml.slide+xml"/>
  <Override PartName="/ppt/slides/slide47.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12.xml" ContentType="application/vnd.openxmlformats-officedocument.presentationml.slide+xml"/>
  <Override PartName="/ppt/slides/slide51.xml" ContentType="application/vnd.openxmlformats-officedocument.presentationml.slide+xml"/>
  <Override PartName="/ppt/slides/slide53.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52.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62.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11.xml" ContentType="application/vnd.openxmlformats-officedocument.presentationml.slide+xml"/>
  <Override PartName="/ppt/slides/slide59.xml" ContentType="application/vnd.openxmlformats-officedocument.presentationml.slide+xml"/>
  <Override PartName="/ppt/slides/slide61.xml" ContentType="application/vnd.openxmlformats-officedocument.presentationml.slide+xml"/>
  <Override PartName="/ppt/slides/slide58.xml" ContentType="application/vnd.openxmlformats-officedocument.presentationml.slide+xml"/>
  <Override PartName="/ppt/slides/slide60.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4"/>
  </p:notesMasterIdLst>
  <p:sldIdLst>
    <p:sldId id="256" r:id="rId2"/>
    <p:sldId id="310" r:id="rId3"/>
    <p:sldId id="288" r:id="rId4"/>
    <p:sldId id="257" r:id="rId5"/>
    <p:sldId id="258" r:id="rId6"/>
    <p:sldId id="272" r:id="rId7"/>
    <p:sldId id="264" r:id="rId8"/>
    <p:sldId id="273" r:id="rId9"/>
    <p:sldId id="274" r:id="rId10"/>
    <p:sldId id="303" r:id="rId11"/>
    <p:sldId id="305" r:id="rId12"/>
    <p:sldId id="312" r:id="rId13"/>
    <p:sldId id="304" r:id="rId14"/>
    <p:sldId id="276" r:id="rId15"/>
    <p:sldId id="317" r:id="rId16"/>
    <p:sldId id="318" r:id="rId17"/>
    <p:sldId id="319" r:id="rId18"/>
    <p:sldId id="320" r:id="rId19"/>
    <p:sldId id="321" r:id="rId20"/>
    <p:sldId id="259" r:id="rId21"/>
    <p:sldId id="261" r:id="rId22"/>
    <p:sldId id="266" r:id="rId23"/>
    <p:sldId id="306" r:id="rId24"/>
    <p:sldId id="262" r:id="rId25"/>
    <p:sldId id="307" r:id="rId26"/>
    <p:sldId id="269" r:id="rId27"/>
    <p:sldId id="267" r:id="rId28"/>
    <p:sldId id="308" r:id="rId29"/>
    <p:sldId id="313" r:id="rId30"/>
    <p:sldId id="322" r:id="rId31"/>
    <p:sldId id="277" r:id="rId32"/>
    <p:sldId id="270" r:id="rId33"/>
    <p:sldId id="286" r:id="rId34"/>
    <p:sldId id="289" r:id="rId35"/>
    <p:sldId id="287" r:id="rId36"/>
    <p:sldId id="315" r:id="rId37"/>
    <p:sldId id="278" r:id="rId38"/>
    <p:sldId id="265" r:id="rId39"/>
    <p:sldId id="292" r:id="rId40"/>
    <p:sldId id="293" r:id="rId41"/>
    <p:sldId id="295" r:id="rId42"/>
    <p:sldId id="309" r:id="rId43"/>
    <p:sldId id="316" r:id="rId44"/>
    <p:sldId id="311" r:id="rId45"/>
    <p:sldId id="297" r:id="rId46"/>
    <p:sldId id="300" r:id="rId47"/>
    <p:sldId id="298" r:id="rId48"/>
    <p:sldId id="301" r:id="rId49"/>
    <p:sldId id="314" r:id="rId50"/>
    <p:sldId id="299" r:id="rId51"/>
    <p:sldId id="302" r:id="rId52"/>
    <p:sldId id="260" r:id="rId53"/>
    <p:sldId id="271" r:id="rId54"/>
    <p:sldId id="283" r:id="rId55"/>
    <p:sldId id="290" r:id="rId56"/>
    <p:sldId id="284" r:id="rId57"/>
    <p:sldId id="285" r:id="rId58"/>
    <p:sldId id="291" r:id="rId59"/>
    <p:sldId id="279" r:id="rId60"/>
    <p:sldId id="280" r:id="rId61"/>
    <p:sldId id="282" r:id="rId62"/>
    <p:sldId id="281"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customXml" Target="../customXml/item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B086E2-0F4F-4712-AF0C-5F3B5768525E}" type="datetimeFigureOut">
              <a:rPr lang="en-US" smtClean="0"/>
              <a:pPr/>
              <a:t>10/15/2020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321C45-95C6-43C5-AA5E-3049CAE02BBA}" type="slidenum">
              <a:rPr lang="en-US" smtClean="0"/>
              <a:pPr/>
              <a:t>‹#›</a:t>
            </a:fld>
            <a:endParaRPr lang="en-US"/>
          </a:p>
        </p:txBody>
      </p:sp>
    </p:spTree>
    <p:extLst>
      <p:ext uri="{BB962C8B-B14F-4D97-AF65-F5344CB8AC3E}">
        <p14:creationId xmlns:p14="http://schemas.microsoft.com/office/powerpoint/2010/main" val="2249680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321C45-95C6-43C5-AA5E-3049CAE02BBA}" type="slidenum">
              <a:rPr lang="en-US" smtClean="0"/>
              <a:pPr/>
              <a:t>9</a:t>
            </a:fld>
            <a:endParaRPr lang="en-US"/>
          </a:p>
        </p:txBody>
      </p:sp>
    </p:spTree>
    <p:extLst>
      <p:ext uri="{BB962C8B-B14F-4D97-AF65-F5344CB8AC3E}">
        <p14:creationId xmlns:p14="http://schemas.microsoft.com/office/powerpoint/2010/main" val="2369106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321C45-95C6-43C5-AA5E-3049CAE02BBA}" type="slidenum">
              <a:rPr lang="en-US" smtClean="0"/>
              <a:pPr/>
              <a:t>10</a:t>
            </a:fld>
            <a:endParaRPr lang="en-US"/>
          </a:p>
        </p:txBody>
      </p:sp>
    </p:spTree>
    <p:extLst>
      <p:ext uri="{BB962C8B-B14F-4D97-AF65-F5344CB8AC3E}">
        <p14:creationId xmlns:p14="http://schemas.microsoft.com/office/powerpoint/2010/main" val="2437145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321C45-95C6-43C5-AA5E-3049CAE02BBA}" type="slidenum">
              <a:rPr lang="en-US" smtClean="0"/>
              <a:pPr/>
              <a:t>11</a:t>
            </a:fld>
            <a:endParaRPr lang="en-US"/>
          </a:p>
        </p:txBody>
      </p:sp>
    </p:spTree>
    <p:extLst>
      <p:ext uri="{BB962C8B-B14F-4D97-AF65-F5344CB8AC3E}">
        <p14:creationId xmlns:p14="http://schemas.microsoft.com/office/powerpoint/2010/main" val="2892608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321C45-95C6-43C5-AA5E-3049CAE02BBA}" type="slidenum">
              <a:rPr lang="en-US" smtClean="0"/>
              <a:pPr/>
              <a:t>12</a:t>
            </a:fld>
            <a:endParaRPr lang="en-US"/>
          </a:p>
        </p:txBody>
      </p:sp>
    </p:spTree>
    <p:extLst>
      <p:ext uri="{BB962C8B-B14F-4D97-AF65-F5344CB8AC3E}">
        <p14:creationId xmlns:p14="http://schemas.microsoft.com/office/powerpoint/2010/main" val="28440739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321C45-95C6-43C5-AA5E-3049CAE02BBA}" type="slidenum">
              <a:rPr lang="en-US" smtClean="0"/>
              <a:pPr/>
              <a:t>13</a:t>
            </a:fld>
            <a:endParaRPr lang="en-US"/>
          </a:p>
        </p:txBody>
      </p:sp>
    </p:spTree>
    <p:extLst>
      <p:ext uri="{BB962C8B-B14F-4D97-AF65-F5344CB8AC3E}">
        <p14:creationId xmlns:p14="http://schemas.microsoft.com/office/powerpoint/2010/main" val="5978879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1031"/>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D109461-19B1-4CB6-8F7E-BAF7D5341032}" type="slidenum">
              <a:rPr lang="ar-SA" smtClean="0">
                <a:solidFill>
                  <a:srgbClr val="000000"/>
                </a:solidFill>
              </a:rPr>
              <a:pPr fontAlgn="base">
                <a:spcBef>
                  <a:spcPct val="0"/>
                </a:spcBef>
                <a:spcAft>
                  <a:spcPct val="0"/>
                </a:spcAft>
                <a:defRPr/>
              </a:pPr>
              <a:t>26</a:t>
            </a:fld>
            <a:endParaRPr lang="en-US" smtClean="0">
              <a:solidFill>
                <a:srgbClr val="000000"/>
              </a:solidFill>
              <a:cs typeface="Arial" charset="0"/>
            </a:endParaRPr>
          </a:p>
        </p:txBody>
      </p:sp>
      <p:sp>
        <p:nvSpPr>
          <p:cNvPr id="1556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5652" name="Rectangle 3"/>
          <p:cNvSpPr>
            <a:spLocks noGrp="1" noChangeArrowheads="1"/>
          </p:cNvSpPr>
          <p:nvPr>
            <p:ph type="body" idx="1"/>
          </p:nvPr>
        </p:nvSpPr>
        <p:spPr bwMode="auto">
          <a:noFill/>
        </p:spPr>
        <p:txBody>
          <a:bodyPr/>
          <a:lstStyle/>
          <a:p>
            <a:pPr eaLnBrk="1" hangingPunct="1">
              <a:spcBef>
                <a:spcPct val="0"/>
              </a:spcBef>
            </a:pPr>
            <a:endParaRPr lang="ar-SA" smtClean="0"/>
          </a:p>
        </p:txBody>
      </p:sp>
    </p:spTree>
    <p:extLst>
      <p:ext uri="{BB962C8B-B14F-4D97-AF65-F5344CB8AC3E}">
        <p14:creationId xmlns:p14="http://schemas.microsoft.com/office/powerpoint/2010/main" val="2170865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1D8BD707-D9CF-40AE-B4C6-C98DA3205C09}" type="datetimeFigureOut">
              <a:rPr lang="en-US" smtClean="0"/>
              <a:pPr/>
              <a:t>10/15/2020</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1D8BD707-D9CF-40AE-B4C6-C98DA3205C09}" type="datetimeFigureOut">
              <a:rPr lang="en-US" smtClean="0"/>
              <a:pPr/>
              <a:t>10/15/2020</a:t>
            </a:fld>
            <a:endParaRPr lang="en-US"/>
          </a:p>
        </p:txBody>
      </p:sp>
      <p:sp>
        <p:nvSpPr>
          <p:cNvPr id="27" name="Slide Number Placeholder 26"/>
          <p:cNvSpPr>
            <a:spLocks noGrp="1"/>
          </p:cNvSpPr>
          <p:nvPr>
            <p:ph type="sldNum" sz="quarter" idx="11"/>
          </p:nvPr>
        </p:nvSpPr>
        <p:spPr/>
        <p:txBody>
          <a:bodyPr rtlCol="0"/>
          <a:lstStyle/>
          <a:p>
            <a:fld id="{B6F15528-21DE-4FAA-801E-634DDDAF4B2B}"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D8BD707-D9CF-40AE-B4C6-C98DA3205C09}" type="datetimeFigureOut">
              <a:rPr lang="en-US" smtClean="0"/>
              <a:pPr/>
              <a:t>10/15/2020</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D8BD707-D9CF-40AE-B4C6-C98DA3205C09}" type="datetimeFigureOut">
              <a:rPr lang="en-US" smtClean="0"/>
              <a:pPr/>
              <a:t>10/15/2020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wipe dir="d"/>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www.who.int/emergencies/crises/mli/en/" TargetMode="External"/><Relationship Id="rId13" Type="http://schemas.openxmlformats.org/officeDocument/2006/relationships/hyperlink" Target="http://www.wpro.who.int/outbreaks_emergencies/cyclone_gita/en/" TargetMode="External"/><Relationship Id="rId18" Type="http://schemas.openxmlformats.org/officeDocument/2006/relationships/hyperlink" Target="https://www.who.int/emergencies/crises/mli/en/" TargetMode="External"/><Relationship Id="rId3" Type="http://schemas.openxmlformats.org/officeDocument/2006/relationships/hyperlink" Target="http://afro.who.int/pt/countries/angola" TargetMode="External"/><Relationship Id="rId7" Type="http://schemas.openxmlformats.org/officeDocument/2006/relationships/hyperlink" Target="http://www.who.int/emergencies/crises/lao/en/" TargetMode="External"/><Relationship Id="rId12" Type="http://schemas.openxmlformats.org/officeDocument/2006/relationships/hyperlink" Target="http://www.who.int/emergencies/crises/tza/en/" TargetMode="External"/><Relationship Id="rId17" Type="http://schemas.openxmlformats.org/officeDocument/2006/relationships/hyperlink" Target="https://www.who.int/emergencies/crises/ken/en" TargetMode="External"/><Relationship Id="rId2" Type="http://schemas.openxmlformats.org/officeDocument/2006/relationships/hyperlink" Target="http://www.who.int/emergencies/crises/afg/en/" TargetMode="External"/><Relationship Id="rId16" Type="http://schemas.openxmlformats.org/officeDocument/2006/relationships/hyperlink" Target="http://www.emro.who.int/fr/countries/dji/" TargetMode="External"/><Relationship Id="rId20" Type="http://schemas.openxmlformats.org/officeDocument/2006/relationships/hyperlink" Target="https://www.who.int/emergencies/crises/tza/en/" TargetMode="External"/><Relationship Id="rId1" Type="http://schemas.openxmlformats.org/officeDocument/2006/relationships/slideLayout" Target="../slideLayouts/slideLayout2.xml"/><Relationship Id="rId6" Type="http://schemas.openxmlformats.org/officeDocument/2006/relationships/hyperlink" Target="http://www.afro.who.int/countries/kenya" TargetMode="External"/><Relationship Id="rId11" Type="http://schemas.openxmlformats.org/officeDocument/2006/relationships/hyperlink" Target="http://www.paho.org/per/" TargetMode="External"/><Relationship Id="rId5" Type="http://schemas.openxmlformats.org/officeDocument/2006/relationships/hyperlink" Target="http://www.who.int/emergencies/crises/eth/en/" TargetMode="External"/><Relationship Id="rId15" Type="http://schemas.openxmlformats.org/officeDocument/2006/relationships/hyperlink" Target="https://www.who.int/emergencies/crises/tcd/en/" TargetMode="External"/><Relationship Id="rId10" Type="http://schemas.openxmlformats.org/officeDocument/2006/relationships/hyperlink" Target="http://www.who.int/hac/crises/phl/en/" TargetMode="External"/><Relationship Id="rId19" Type="http://schemas.openxmlformats.org/officeDocument/2006/relationships/hyperlink" Target="https://afro.who.int/news/new-minister-health-recommits-government-end-hepatitis-e-outbreak?country=45&amp;name=Namibia" TargetMode="External"/><Relationship Id="rId4" Type="http://schemas.openxmlformats.org/officeDocument/2006/relationships/hyperlink" Target="http://www.who.int/emergencies/crises/tcd/en/" TargetMode="External"/><Relationship Id="rId9" Type="http://schemas.openxmlformats.org/officeDocument/2006/relationships/hyperlink" Target="http://www.wpro.who.int/papuanewguinea/en/" TargetMode="External"/><Relationship Id="rId14" Type="http://schemas.openxmlformats.org/officeDocument/2006/relationships/hyperlink" Target="http://www.afro.who.int/countries/zambia"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hyperlink" Target="http://www.who.int/emergencies/crises/lby/en/" TargetMode="External"/><Relationship Id="rId13" Type="http://schemas.openxmlformats.org/officeDocument/2006/relationships/hyperlink" Target="http://www.who.int/emergencies/crises/sdn/en/" TargetMode="External"/><Relationship Id="rId3" Type="http://schemas.openxmlformats.org/officeDocument/2006/relationships/hyperlink" Target="http://www.who.int/emergencies/crises/caf/en/" TargetMode="External"/><Relationship Id="rId7" Type="http://schemas.openxmlformats.org/officeDocument/2006/relationships/hyperlink" Target="http://www.who.int/emergencies/crises/opt/en/" TargetMode="External"/><Relationship Id="rId12" Type="http://schemas.openxmlformats.org/officeDocument/2006/relationships/hyperlink" Target="http://afro.who.int/" TargetMode="External"/><Relationship Id="rId2" Type="http://schemas.openxmlformats.org/officeDocument/2006/relationships/hyperlink" Target="http://www.who.int/emergencies/crises/cmr/en/" TargetMode="External"/><Relationship Id="rId1" Type="http://schemas.openxmlformats.org/officeDocument/2006/relationships/slideLayout" Target="../slideLayouts/slideLayout2.xml"/><Relationship Id="rId6" Type="http://schemas.openxmlformats.org/officeDocument/2006/relationships/hyperlink" Target="http://www.who.int/emergencies/crises/irq/en/" TargetMode="External"/><Relationship Id="rId11" Type="http://schemas.openxmlformats.org/officeDocument/2006/relationships/hyperlink" Target="http://afro.who.int/fr/countries/niger" TargetMode="External"/><Relationship Id="rId5" Type="http://schemas.openxmlformats.org/officeDocument/2006/relationships/hyperlink" Target="http://www.paho.org/disasters/index.php?option=com_content&amp;view=article&amp;id=3613:hurricane-irma-and-maria-in-the-caribbean-2&amp;Itemid=904&amp;lang=en" TargetMode="External"/><Relationship Id="rId15" Type="http://schemas.openxmlformats.org/officeDocument/2006/relationships/hyperlink" Target="http://www.who.int/emergencies/crises/zwe/en/" TargetMode="External"/><Relationship Id="rId10" Type="http://schemas.openxmlformats.org/officeDocument/2006/relationships/hyperlink" Target="http://www.who.int/emergencies/crises/mmr/en/" TargetMode="External"/><Relationship Id="rId4" Type="http://schemas.openxmlformats.org/officeDocument/2006/relationships/hyperlink" Target="http://www.who.int/emergencies/crises/eth/en/" TargetMode="External"/><Relationship Id="rId9" Type="http://schemas.openxmlformats.org/officeDocument/2006/relationships/hyperlink" Target="http://www.who.int/emergencies/mers-cov/en/" TargetMode="External"/><Relationship Id="rId14" Type="http://schemas.openxmlformats.org/officeDocument/2006/relationships/hyperlink" Target="http://www.who.int/emergencies/crises/ukr/en/"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www.who.int/emergencies/crises/irn/en/" TargetMode="External"/><Relationship Id="rId13" Type="http://schemas.openxmlformats.org/officeDocument/2006/relationships/hyperlink" Target="https://www.who.int/emergencies/mers-cov/en/" TargetMode="External"/><Relationship Id="rId18" Type="http://schemas.openxmlformats.org/officeDocument/2006/relationships/hyperlink" Target="http://www.emro.who.int/pandemic-epidemic-diseases/news/who-and-partners-mobilize-hiv-drugs-for-infected-children-in-pakistan.html" TargetMode="External"/><Relationship Id="rId3" Type="http://schemas.openxmlformats.org/officeDocument/2006/relationships/hyperlink" Target="https://afro.who.int/countries/angola" TargetMode="External"/><Relationship Id="rId21" Type="http://schemas.openxmlformats.org/officeDocument/2006/relationships/hyperlink" Target="https://www.who.int/emergencies/crises/ukr/en/" TargetMode="External"/><Relationship Id="rId7" Type="http://schemas.openxmlformats.org/officeDocument/2006/relationships/hyperlink" Target="https://www.who.int/emergencies/crises/eth/en/" TargetMode="External"/><Relationship Id="rId12" Type="http://schemas.openxmlformats.org/officeDocument/2006/relationships/hyperlink" Target="http://www.euro.who.int/en/health-topics/communicable-diseases/measles-and-rubella" TargetMode="External"/><Relationship Id="rId17" Type="http://schemas.openxmlformats.org/officeDocument/2006/relationships/hyperlink" Target="https://www.who.int/emergencies/crises/opt/en/" TargetMode="External"/><Relationship Id="rId2" Type="http://schemas.openxmlformats.org/officeDocument/2006/relationships/hyperlink" Target="https://www.who.int/emergencies/crises/afg/en/" TargetMode="External"/><Relationship Id="rId16" Type="http://schemas.openxmlformats.org/officeDocument/2006/relationships/hyperlink" Target="https://www.who.int/emergencies/crises/ner/en/" TargetMode="External"/><Relationship Id="rId20" Type="http://schemas.openxmlformats.org/officeDocument/2006/relationships/hyperlink" Target="https://www.who.int/emergencies/crises/sdn/en/" TargetMode="External"/><Relationship Id="rId1" Type="http://schemas.openxmlformats.org/officeDocument/2006/relationships/slideLayout" Target="../slideLayouts/slideLayout2.xml"/><Relationship Id="rId6" Type="http://schemas.openxmlformats.org/officeDocument/2006/relationships/hyperlink" Target="https://www.who.int/emergencies/crises/caf/en/" TargetMode="External"/><Relationship Id="rId11" Type="http://schemas.openxmlformats.org/officeDocument/2006/relationships/hyperlink" Target="https://afro.who.int/countries/malawi" TargetMode="External"/><Relationship Id="rId5" Type="http://schemas.openxmlformats.org/officeDocument/2006/relationships/hyperlink" Target="https://www.who.int/emergencies/crises/cmr/en/" TargetMode="External"/><Relationship Id="rId15" Type="http://schemas.openxmlformats.org/officeDocument/2006/relationships/hyperlink" Target="https://www.who.int/emergencies/crises/mmr/en/" TargetMode="External"/><Relationship Id="rId10" Type="http://schemas.openxmlformats.org/officeDocument/2006/relationships/hyperlink" Target="https://www.who.int/emergencies/crises/lby/en/" TargetMode="External"/><Relationship Id="rId19" Type="http://schemas.openxmlformats.org/officeDocument/2006/relationships/hyperlink" Target="http://afro.who.int/" TargetMode="External"/><Relationship Id="rId4" Type="http://schemas.openxmlformats.org/officeDocument/2006/relationships/hyperlink" Target="https://www.afro.who.int/countries/burundi" TargetMode="External"/><Relationship Id="rId9" Type="http://schemas.openxmlformats.org/officeDocument/2006/relationships/hyperlink" Target="https://www.who.int/emergencies/crises/irq/en/" TargetMode="External"/><Relationship Id="rId14" Type="http://schemas.openxmlformats.org/officeDocument/2006/relationships/hyperlink" Target="https://afro.who.int/countries/mozambique" TargetMode="External"/><Relationship Id="rId22" Type="http://schemas.openxmlformats.org/officeDocument/2006/relationships/hyperlink" Target="https://www.who.int/emergencies/crises/zwe/en/"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hyperlink" Target="http://www.who.int/emergencies/crises/yem/en/" TargetMode="External"/><Relationship Id="rId13" Type="http://schemas.openxmlformats.org/officeDocument/2006/relationships/hyperlink" Target="https://www.who.int/emergencies/south-sudan/en/" TargetMode="External"/><Relationship Id="rId3" Type="http://schemas.openxmlformats.org/officeDocument/2006/relationships/hyperlink" Target="http://www.who.int/emergencies/crises/cod/en/" TargetMode="External"/><Relationship Id="rId7" Type="http://schemas.openxmlformats.org/officeDocument/2006/relationships/hyperlink" Target="http://www.who.int/emergencies/crises/syr/en/" TargetMode="External"/><Relationship Id="rId12" Type="http://schemas.openxmlformats.org/officeDocument/2006/relationships/hyperlink" Target="https://www.who.int/emergencies/somalia/en/" TargetMode="External"/><Relationship Id="rId2" Type="http://schemas.openxmlformats.org/officeDocument/2006/relationships/hyperlink" Target="http://www.who.int/emergencies/crises/bgd/en/" TargetMode="External"/><Relationship Id="rId1" Type="http://schemas.openxmlformats.org/officeDocument/2006/relationships/slideLayout" Target="../slideLayouts/slideLayout2.xml"/><Relationship Id="rId6" Type="http://schemas.openxmlformats.org/officeDocument/2006/relationships/hyperlink" Target="http://www.who.int/emergencies/south-sudan/en/" TargetMode="External"/><Relationship Id="rId11" Type="http://schemas.openxmlformats.org/officeDocument/2006/relationships/hyperlink" Target="https://www.who.int/emergencies/nigeria/en/" TargetMode="External"/><Relationship Id="rId5" Type="http://schemas.openxmlformats.org/officeDocument/2006/relationships/hyperlink" Target="http://www.who.int/emergencies/somalia/en/" TargetMode="External"/><Relationship Id="rId15" Type="http://schemas.openxmlformats.org/officeDocument/2006/relationships/hyperlink" Target="https://www.who.int/emergencies/crises/yem/en/" TargetMode="External"/><Relationship Id="rId10" Type="http://schemas.openxmlformats.org/officeDocument/2006/relationships/hyperlink" Target="https://afro.who.int/countries/mozambique" TargetMode="External"/><Relationship Id="rId4" Type="http://schemas.openxmlformats.org/officeDocument/2006/relationships/hyperlink" Target="http://www.who.int/emergencies/nigeria/en/" TargetMode="External"/><Relationship Id="rId9" Type="http://schemas.openxmlformats.org/officeDocument/2006/relationships/hyperlink" Target="https://www.who.int/emergencies/crises/cod/en/" TargetMode="External"/><Relationship Id="rId14" Type="http://schemas.openxmlformats.org/officeDocument/2006/relationships/hyperlink" Target="https://www.who.int/emergencies/crises/syr/en/"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Epidemiologic triad</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fontScale="92500" lnSpcReduction="20000"/>
          </a:bodyPr>
          <a:lstStyle/>
          <a:p>
            <a:r>
              <a:rPr lang="en-US" sz="3200" i="1" dirty="0" smtClean="0"/>
              <a:t>“</a:t>
            </a:r>
            <a:r>
              <a:rPr lang="en-US" sz="3200" b="1" dirty="0" smtClean="0"/>
              <a:t>Vector-borne diseases</a:t>
            </a:r>
          </a:p>
          <a:p>
            <a:r>
              <a:rPr lang="en-US" sz="3200" dirty="0" smtClean="0"/>
              <a:t>The burden of these diseases is highest in </a:t>
            </a:r>
            <a:r>
              <a:rPr lang="en-US" sz="3200" b="1" dirty="0" smtClean="0">
                <a:solidFill>
                  <a:srgbClr val="FF0000"/>
                </a:solidFill>
              </a:rPr>
              <a:t>tropical and subtropical </a:t>
            </a:r>
            <a:r>
              <a:rPr lang="en-US" sz="3200" dirty="0" smtClean="0"/>
              <a:t>areas and </a:t>
            </a:r>
          </a:p>
          <a:p>
            <a:r>
              <a:rPr lang="en-US" sz="3200" dirty="0" smtClean="0"/>
              <a:t>they disproportionately affect the </a:t>
            </a:r>
            <a:r>
              <a:rPr lang="en-US" sz="3200" b="1" dirty="0" smtClean="0">
                <a:solidFill>
                  <a:srgbClr val="FF0000"/>
                </a:solidFill>
              </a:rPr>
              <a:t>poorest</a:t>
            </a:r>
            <a:r>
              <a:rPr lang="en-US" sz="3200" dirty="0" smtClean="0"/>
              <a:t> populations. </a:t>
            </a:r>
          </a:p>
          <a:p>
            <a:r>
              <a:rPr lang="en-US" sz="3200" dirty="0" smtClean="0"/>
              <a:t>Since 2014, major outbreaks of dengue, malaria, </a:t>
            </a:r>
            <a:r>
              <a:rPr lang="en-US" sz="3200" dirty="0" err="1" smtClean="0"/>
              <a:t>chikungunya</a:t>
            </a:r>
            <a:r>
              <a:rPr lang="en-US" sz="3200" dirty="0" smtClean="0"/>
              <a:t> yellow fever and </a:t>
            </a:r>
            <a:r>
              <a:rPr lang="en-US" sz="3200" dirty="0" err="1" smtClean="0"/>
              <a:t>Zika</a:t>
            </a:r>
            <a:r>
              <a:rPr lang="en-US" sz="3200" dirty="0" smtClean="0"/>
              <a:t> have afflicted populations, claimed lives and overwhelmed health systems in many countries.</a:t>
            </a:r>
          </a:p>
          <a:p>
            <a:r>
              <a:rPr lang="en-US" sz="1800" dirty="0" smtClean="0"/>
              <a:t>http://www.who.int/mediacentre/factsheets/fs387/en</a:t>
            </a:r>
            <a:r>
              <a:rPr lang="en-US" dirty="0" smtClean="0"/>
              <a:t>/</a:t>
            </a:r>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fontScale="85000" lnSpcReduction="10000"/>
          </a:bodyPr>
          <a:lstStyle/>
          <a:p>
            <a:r>
              <a:rPr lang="en-US" sz="3200" i="1" dirty="0" smtClean="0"/>
              <a:t>“</a:t>
            </a:r>
            <a:r>
              <a:rPr lang="en-US" sz="3200" b="1" dirty="0" smtClean="0"/>
              <a:t>Vector-borne diseases</a:t>
            </a:r>
          </a:p>
          <a:p>
            <a:r>
              <a:rPr lang="en-US" sz="3200" dirty="0" smtClean="0"/>
              <a:t>Distribution of vector-borne diseases is determined by complex demographic, environmental and social factors.</a:t>
            </a:r>
          </a:p>
          <a:p>
            <a:r>
              <a:rPr lang="en-US" sz="3200" dirty="0" smtClean="0"/>
              <a:t> </a:t>
            </a:r>
            <a:r>
              <a:rPr lang="en-US" sz="3200" dirty="0" smtClean="0">
                <a:solidFill>
                  <a:srgbClr val="0070C0"/>
                </a:solidFill>
              </a:rPr>
              <a:t>Global travel </a:t>
            </a:r>
            <a:r>
              <a:rPr lang="en-US" sz="3200" dirty="0" smtClean="0"/>
              <a:t>and trade, </a:t>
            </a:r>
            <a:r>
              <a:rPr lang="en-US" sz="3200" dirty="0" smtClean="0">
                <a:solidFill>
                  <a:srgbClr val="0070C0"/>
                </a:solidFill>
              </a:rPr>
              <a:t>unplanned urbanization </a:t>
            </a:r>
            <a:r>
              <a:rPr lang="en-US" sz="3200" dirty="0" smtClean="0"/>
              <a:t>and </a:t>
            </a:r>
            <a:r>
              <a:rPr lang="en-US" sz="3200" dirty="0" smtClean="0">
                <a:solidFill>
                  <a:srgbClr val="0070C0"/>
                </a:solidFill>
              </a:rPr>
              <a:t>environmental challenges </a:t>
            </a:r>
            <a:r>
              <a:rPr lang="en-US" sz="3200" dirty="0" smtClean="0"/>
              <a:t>such as climate change can impact on pathogen transmission, making transmission season longer or more intense or causing diseases to emerge in countries where they were </a:t>
            </a:r>
            <a:r>
              <a:rPr lang="en-US" sz="3200" b="1" dirty="0" smtClean="0">
                <a:solidFill>
                  <a:srgbClr val="FF0000"/>
                </a:solidFill>
              </a:rPr>
              <a:t>previously unknown</a:t>
            </a:r>
            <a:r>
              <a:rPr lang="en-US" sz="3200" dirty="0" smtClean="0"/>
              <a:t>.</a:t>
            </a:r>
          </a:p>
          <a:p>
            <a:r>
              <a:rPr lang="en-US" sz="1800" dirty="0" smtClean="0"/>
              <a:t>http://www.who.int/mediacentre/factsheets/fs387/en</a:t>
            </a:r>
            <a:r>
              <a:rPr lang="en-US" dirty="0" smtClean="0"/>
              <a:t>/</a:t>
            </a:r>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fontScale="92500" lnSpcReduction="10000"/>
          </a:bodyPr>
          <a:lstStyle/>
          <a:p>
            <a:r>
              <a:rPr lang="en-US" sz="3200" i="1" dirty="0" smtClean="0"/>
              <a:t>“</a:t>
            </a:r>
            <a:r>
              <a:rPr lang="en-US" sz="3200" b="1" dirty="0" smtClean="0"/>
              <a:t>Vector-borne diseases</a:t>
            </a:r>
          </a:p>
          <a:p>
            <a:r>
              <a:rPr lang="en-US" b="1" dirty="0" smtClean="0"/>
              <a:t>Epidemic</a:t>
            </a:r>
          </a:p>
          <a:p>
            <a:r>
              <a:rPr lang="en-US" b="1" dirty="0" smtClean="0">
                <a:solidFill>
                  <a:srgbClr val="0070C0"/>
                </a:solidFill>
              </a:rPr>
              <a:t>Outbreak:</a:t>
            </a:r>
            <a:r>
              <a:rPr lang="en-US" dirty="0" smtClean="0"/>
              <a:t> a more or less localized epidemic affecting certain large number of a group, in the community</a:t>
            </a:r>
          </a:p>
          <a:p>
            <a:r>
              <a:rPr lang="en-US" b="1" dirty="0" smtClean="0">
                <a:solidFill>
                  <a:srgbClr val="0070C0"/>
                </a:solidFill>
              </a:rPr>
              <a:t>Pandemic</a:t>
            </a:r>
            <a:r>
              <a:rPr lang="en-US" dirty="0" smtClean="0"/>
              <a:t>: the appearance of a disease affecting countries, it is an epidemic of disease that has spread across a large region</a:t>
            </a:r>
          </a:p>
          <a:p>
            <a:r>
              <a:rPr lang="en-US" b="1" dirty="0" smtClean="0">
                <a:solidFill>
                  <a:srgbClr val="FF0000"/>
                </a:solidFill>
              </a:rPr>
              <a:t>Endemic</a:t>
            </a:r>
            <a:r>
              <a:rPr lang="en-US" dirty="0" smtClean="0"/>
              <a:t>: a disease that established itself permanently in a certain locality or community all the time</a:t>
            </a:r>
          </a:p>
          <a:p>
            <a:endParaRPr lang="en-US" dirty="0" smtClean="0"/>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fontScale="77500" lnSpcReduction="20000"/>
          </a:bodyPr>
          <a:lstStyle/>
          <a:p>
            <a:r>
              <a:rPr lang="en-US" sz="3200" i="1" dirty="0" smtClean="0"/>
              <a:t>“</a:t>
            </a:r>
            <a:r>
              <a:rPr lang="en-US" sz="3200" b="1" dirty="0" smtClean="0"/>
              <a:t>Vector-borne diseases</a:t>
            </a:r>
          </a:p>
          <a:p>
            <a:r>
              <a:rPr lang="en-US" sz="3200" dirty="0" smtClean="0"/>
              <a:t>Changes in </a:t>
            </a:r>
            <a:r>
              <a:rPr lang="en-US" sz="3200" b="1" dirty="0" smtClean="0">
                <a:solidFill>
                  <a:srgbClr val="FF0000"/>
                </a:solidFill>
              </a:rPr>
              <a:t>agricultural practices </a:t>
            </a:r>
            <a:r>
              <a:rPr lang="en-US" sz="3200" dirty="0" smtClean="0"/>
              <a:t>due to variation in temperature and rainfall can affect the transmission of vector-borne diseases. </a:t>
            </a:r>
          </a:p>
          <a:p>
            <a:r>
              <a:rPr lang="en-US" sz="3200" dirty="0" smtClean="0"/>
              <a:t>The growth of </a:t>
            </a:r>
            <a:r>
              <a:rPr lang="en-US" sz="3200" b="1" dirty="0" smtClean="0">
                <a:solidFill>
                  <a:srgbClr val="FF0000"/>
                </a:solidFill>
              </a:rPr>
              <a:t>urban slums</a:t>
            </a:r>
            <a:r>
              <a:rPr lang="en-US" sz="3200" dirty="0" smtClean="0"/>
              <a:t>, lacking reliable piped water or adequate solid waste management, can render large populations in towns and cities at risk of viral diseases spread by </a:t>
            </a:r>
            <a:r>
              <a:rPr lang="en-US" sz="3200" dirty="0" smtClean="0">
                <a:solidFill>
                  <a:srgbClr val="0070C0"/>
                </a:solidFill>
              </a:rPr>
              <a:t>mosquitoes</a:t>
            </a:r>
            <a:r>
              <a:rPr lang="en-US" sz="3200" dirty="0" smtClean="0"/>
              <a:t>.</a:t>
            </a:r>
          </a:p>
          <a:p>
            <a:r>
              <a:rPr lang="en-US" sz="3200" dirty="0" smtClean="0"/>
              <a:t> Together, such factors influence the reach of vector populations and the transmission patterns of disease-causing pathogens.</a:t>
            </a:r>
          </a:p>
          <a:p>
            <a:endParaRPr lang="en-US" sz="3200" dirty="0" smtClean="0"/>
          </a:p>
          <a:p>
            <a:r>
              <a:rPr lang="en-US" sz="1800" dirty="0" smtClean="0"/>
              <a:t>http://www.who.int/mediacentre/factsheets/fs387/en</a:t>
            </a:r>
            <a:r>
              <a:rPr lang="en-US" dirty="0" smtClean="0"/>
              <a:t>/</a:t>
            </a: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Epidemiologic triad</a:t>
            </a:r>
            <a:br>
              <a:rPr lang="en-US" dirty="0" smtClean="0"/>
            </a:br>
            <a:r>
              <a:rPr lang="en-US" b="1" dirty="0" smtClean="0"/>
              <a:t> Vector-borne diseases (examples)</a:t>
            </a:r>
            <a:endParaRPr lang="en-US" dirty="0"/>
          </a:p>
        </p:txBody>
      </p:sp>
      <p:sp>
        <p:nvSpPr>
          <p:cNvPr id="3" name="Content Placeholder 2"/>
          <p:cNvSpPr>
            <a:spLocks noGrp="1"/>
          </p:cNvSpPr>
          <p:nvPr>
            <p:ph idx="1"/>
          </p:nvPr>
        </p:nvSpPr>
        <p:spPr/>
        <p:txBody>
          <a:bodyPr>
            <a:normAutofit fontScale="40000" lnSpcReduction="20000"/>
          </a:bodyPr>
          <a:lstStyle/>
          <a:p>
            <a:r>
              <a:rPr lang="en-US" sz="6000" b="1" dirty="0" smtClean="0"/>
              <a:t>“Mosquitoes</a:t>
            </a:r>
          </a:p>
          <a:p>
            <a:r>
              <a:rPr lang="en-US" sz="4800" i="1" dirty="0" err="1" smtClean="0"/>
              <a:t>Aedes</a:t>
            </a:r>
            <a:endParaRPr lang="en-US" sz="4800" dirty="0" smtClean="0"/>
          </a:p>
          <a:p>
            <a:pPr lvl="1"/>
            <a:r>
              <a:rPr lang="en-US" sz="4800" dirty="0" smtClean="0"/>
              <a:t>Dengue fever , Yellow fever , </a:t>
            </a:r>
            <a:r>
              <a:rPr lang="en-US" sz="4800" b="1" dirty="0" err="1" smtClean="0"/>
              <a:t>Zika</a:t>
            </a:r>
            <a:endParaRPr lang="en-US" sz="4800" b="1" dirty="0" smtClean="0"/>
          </a:p>
          <a:p>
            <a:r>
              <a:rPr lang="en-US" sz="4800" i="1" dirty="0" smtClean="0"/>
              <a:t>Anopheles</a:t>
            </a:r>
            <a:endParaRPr lang="en-US" sz="4800" dirty="0" smtClean="0"/>
          </a:p>
          <a:p>
            <a:pPr lvl="1"/>
            <a:r>
              <a:rPr lang="en-US" sz="4800" dirty="0" smtClean="0"/>
              <a:t>Malaria , Lymphatic </a:t>
            </a:r>
            <a:r>
              <a:rPr lang="en-US" sz="4800" dirty="0" err="1" smtClean="0"/>
              <a:t>filariasis</a:t>
            </a:r>
            <a:endParaRPr lang="en-US" sz="4800" dirty="0" smtClean="0"/>
          </a:p>
          <a:p>
            <a:r>
              <a:rPr lang="en-US" sz="6000" b="1" dirty="0" err="1" smtClean="0"/>
              <a:t>Sandflies</a:t>
            </a:r>
            <a:endParaRPr lang="en-US" sz="6000" b="1" dirty="0" smtClean="0"/>
          </a:p>
          <a:p>
            <a:pPr lvl="1"/>
            <a:r>
              <a:rPr lang="en-US" sz="6000" b="1" dirty="0" err="1" smtClean="0"/>
              <a:t>Leishmaniasis</a:t>
            </a:r>
            <a:endParaRPr lang="en-US" sz="6000" b="1" dirty="0" smtClean="0"/>
          </a:p>
          <a:p>
            <a:r>
              <a:rPr lang="en-US" sz="6000" b="1" dirty="0" smtClean="0"/>
              <a:t>Fleas</a:t>
            </a:r>
          </a:p>
          <a:p>
            <a:pPr lvl="1"/>
            <a:r>
              <a:rPr lang="en-US" sz="4600" b="1" dirty="0" smtClean="0"/>
              <a:t>Plague </a:t>
            </a:r>
            <a:r>
              <a:rPr lang="en-US" sz="4600" dirty="0" smtClean="0"/>
              <a:t>(transmitted by fleas from rats to humans)</a:t>
            </a:r>
          </a:p>
          <a:p>
            <a:pPr lvl="1"/>
            <a:r>
              <a:rPr lang="en-US" sz="4600" dirty="0" err="1" smtClean="0"/>
              <a:t>Rickettsiosis</a:t>
            </a:r>
            <a:endParaRPr lang="en-US" sz="4600" dirty="0" smtClean="0"/>
          </a:p>
          <a:p>
            <a:r>
              <a:rPr lang="en-US" sz="4800" b="1" dirty="0" smtClean="0"/>
              <a:t>Aquatic snails</a:t>
            </a:r>
          </a:p>
          <a:p>
            <a:pPr lvl="1"/>
            <a:r>
              <a:rPr lang="en-US" sz="4600" dirty="0" err="1" smtClean="0"/>
              <a:t>Schistosomiasis</a:t>
            </a:r>
            <a:r>
              <a:rPr lang="en-US" sz="4600" dirty="0" smtClean="0"/>
              <a:t> (</a:t>
            </a:r>
            <a:r>
              <a:rPr lang="en-US" sz="4600" dirty="0" err="1" smtClean="0"/>
              <a:t>bilharziasis</a:t>
            </a:r>
            <a:r>
              <a:rPr lang="en-US" sz="4600" dirty="0" smtClean="0"/>
              <a:t>)</a:t>
            </a:r>
          </a:p>
          <a:p>
            <a:r>
              <a:rPr lang="en-US" sz="6000" b="1" dirty="0" smtClean="0"/>
              <a:t>Lice</a:t>
            </a:r>
          </a:p>
          <a:p>
            <a:pPr lvl="1"/>
            <a:r>
              <a:rPr lang="en-US" sz="4600" b="1" dirty="0" smtClean="0"/>
              <a:t>Typhus </a:t>
            </a:r>
            <a:r>
              <a:rPr lang="en-US" sz="4600" dirty="0" smtClean="0"/>
              <a:t>and louse-borne relapsing fever</a:t>
            </a:r>
            <a:endParaRPr lang="en-US" sz="4600" dirty="0"/>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381000"/>
          </a:xfrm>
        </p:spPr>
        <p:txBody>
          <a:bodyPr>
            <a:normAutofit fontScale="90000"/>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19949041"/>
              </p:ext>
            </p:extLst>
          </p:nvPr>
        </p:nvGraphicFramePr>
        <p:xfrm>
          <a:off x="457199" y="1143000"/>
          <a:ext cx="8229601" cy="5469793"/>
        </p:xfrm>
        <a:graphic>
          <a:graphicData uri="http://schemas.openxmlformats.org/drawingml/2006/table">
            <a:tbl>
              <a:tblPr/>
              <a:tblGrid>
                <a:gridCol w="931347"/>
                <a:gridCol w="3037424"/>
                <a:gridCol w="3037424"/>
                <a:gridCol w="1223406"/>
              </a:tblGrid>
              <a:tr h="152226">
                <a:tc gridSpan="2">
                  <a:txBody>
                    <a:bodyPr/>
                    <a:lstStyle/>
                    <a:p>
                      <a:pPr marL="0" marR="0">
                        <a:spcBef>
                          <a:spcPts val="240"/>
                        </a:spcBef>
                        <a:spcAft>
                          <a:spcPts val="240"/>
                        </a:spcAft>
                      </a:pPr>
                      <a:r>
                        <a:rPr lang="en-US" sz="800" b="1" i="0" u="sng" dirty="0" err="1">
                          <a:solidFill>
                            <a:srgbClr val="3C4245"/>
                          </a:solidFill>
                          <a:effectLst/>
                          <a:latin typeface="Arial" panose="020B0604020202020204" pitchFamily="34" charset="0"/>
                        </a:rPr>
                        <a:t>ector</a:t>
                      </a:r>
                      <a:endParaRPr lang="en-US" sz="1600" i="0" dirty="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240"/>
                        </a:spcBef>
                        <a:spcAft>
                          <a:spcPts val="240"/>
                        </a:spcAft>
                      </a:pPr>
                      <a:r>
                        <a:rPr lang="en-US" sz="800" b="1" i="0" u="sng">
                          <a:solidFill>
                            <a:srgbClr val="3C4245"/>
                          </a:solidFill>
                          <a:effectLst/>
                          <a:latin typeface="Arial" panose="020B0604020202020204" pitchFamily="34" charset="0"/>
                        </a:rPr>
                        <a:t>Disease caused</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40"/>
                        </a:spcBef>
                        <a:spcAft>
                          <a:spcPts val="240"/>
                        </a:spcAft>
                      </a:pPr>
                      <a:r>
                        <a:rPr lang="en-US" sz="800" b="1" i="0" u="sng">
                          <a:solidFill>
                            <a:srgbClr val="3C4245"/>
                          </a:solidFill>
                          <a:effectLst/>
                          <a:latin typeface="Arial" panose="020B0604020202020204" pitchFamily="34" charset="0"/>
                        </a:rPr>
                        <a:t>Type of pathogen</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4505">
                <a:tc rowSpan="3">
                  <a:txBody>
                    <a:bodyPr/>
                    <a:lstStyle/>
                    <a:p>
                      <a:pPr marL="0" marR="0">
                        <a:spcBef>
                          <a:spcPts val="240"/>
                        </a:spcBef>
                        <a:spcAft>
                          <a:spcPts val="240"/>
                        </a:spcAft>
                      </a:pPr>
                      <a:r>
                        <a:rPr lang="en-US" sz="800" i="0" dirty="0">
                          <a:solidFill>
                            <a:srgbClr val="3C4245"/>
                          </a:solidFill>
                          <a:effectLst/>
                          <a:latin typeface="Arial" panose="020B0604020202020204" pitchFamily="34" charset="0"/>
                        </a:rPr>
                        <a:t>Mosquito</a:t>
                      </a:r>
                      <a:endParaRPr lang="en-US" sz="1600" i="0" dirty="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40"/>
                        </a:spcBef>
                        <a:spcAft>
                          <a:spcPts val="240"/>
                        </a:spcAft>
                      </a:pPr>
                      <a:r>
                        <a:rPr lang="en-US" sz="800" i="1" dirty="0" err="1">
                          <a:solidFill>
                            <a:srgbClr val="3C4245"/>
                          </a:solidFill>
                          <a:effectLst/>
                          <a:latin typeface="Arial" panose="020B0604020202020204" pitchFamily="34" charset="0"/>
                        </a:rPr>
                        <a:t>Aedes</a:t>
                      </a:r>
                      <a:endParaRPr lang="en-US" sz="1600" i="0" dirty="0">
                        <a:effectLst/>
                        <a:latin typeface="Arial" panose="020B0604020202020204" pitchFamily="34" charset="0"/>
                      </a:endParaRPr>
                    </a:p>
                  </a:txBody>
                  <a:tcPr marL="61258" marR="6125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40"/>
                        </a:spcBef>
                        <a:spcAft>
                          <a:spcPts val="240"/>
                        </a:spcAft>
                      </a:pPr>
                      <a:r>
                        <a:rPr lang="en-US" sz="800" i="0">
                          <a:solidFill>
                            <a:srgbClr val="3C4245"/>
                          </a:solidFill>
                          <a:effectLst/>
                          <a:latin typeface="Arial" panose="020B0604020202020204" pitchFamily="34" charset="0"/>
                        </a:rPr>
                        <a:t>Chikungunya</a:t>
                      </a:r>
                      <a:endParaRPr lang="en-US" sz="1600" i="0">
                        <a:effectLst/>
                        <a:latin typeface="Arial" panose="020B0604020202020204" pitchFamily="34" charset="0"/>
                      </a:endParaRPr>
                    </a:p>
                    <a:p>
                      <a:pPr marL="0" marR="0">
                        <a:spcBef>
                          <a:spcPts val="240"/>
                        </a:spcBef>
                        <a:spcAft>
                          <a:spcPts val="240"/>
                        </a:spcAft>
                      </a:pPr>
                      <a:r>
                        <a:rPr lang="en-US" sz="800" i="0">
                          <a:solidFill>
                            <a:srgbClr val="3C4245"/>
                          </a:solidFill>
                          <a:effectLst/>
                          <a:latin typeface="Arial" panose="020B0604020202020204" pitchFamily="34" charset="0"/>
                        </a:rPr>
                        <a:t>Dengue</a:t>
                      </a:r>
                      <a:endParaRPr lang="en-US" sz="1600" i="0">
                        <a:effectLst/>
                        <a:latin typeface="Arial" panose="020B0604020202020204" pitchFamily="34" charset="0"/>
                      </a:endParaRPr>
                    </a:p>
                    <a:p>
                      <a:pPr marL="0" marR="0">
                        <a:spcBef>
                          <a:spcPts val="240"/>
                        </a:spcBef>
                        <a:spcAft>
                          <a:spcPts val="240"/>
                        </a:spcAft>
                      </a:pPr>
                      <a:r>
                        <a:rPr lang="en-US" sz="800" i="0">
                          <a:solidFill>
                            <a:srgbClr val="3C4245"/>
                          </a:solidFill>
                          <a:effectLst/>
                          <a:latin typeface="Arial" panose="020B0604020202020204" pitchFamily="34" charset="0"/>
                        </a:rPr>
                        <a:t>Lymphatic filariasis</a:t>
                      </a:r>
                      <a:endParaRPr lang="en-US" sz="1600" i="0">
                        <a:effectLst/>
                        <a:latin typeface="Arial" panose="020B0604020202020204" pitchFamily="34" charset="0"/>
                      </a:endParaRPr>
                    </a:p>
                    <a:p>
                      <a:pPr marL="0" marR="0">
                        <a:spcBef>
                          <a:spcPts val="240"/>
                        </a:spcBef>
                        <a:spcAft>
                          <a:spcPts val="240"/>
                        </a:spcAft>
                      </a:pPr>
                      <a:r>
                        <a:rPr lang="en-US" sz="800" i="0">
                          <a:solidFill>
                            <a:srgbClr val="3C4245"/>
                          </a:solidFill>
                          <a:effectLst/>
                          <a:latin typeface="Arial" panose="020B0604020202020204" pitchFamily="34" charset="0"/>
                        </a:rPr>
                        <a:t>Rift Valley fever</a:t>
                      </a:r>
                      <a:endParaRPr lang="en-US" sz="1600" i="0">
                        <a:effectLst/>
                        <a:latin typeface="Arial" panose="020B0604020202020204" pitchFamily="34" charset="0"/>
                      </a:endParaRPr>
                    </a:p>
                    <a:p>
                      <a:pPr marL="0" marR="0">
                        <a:spcBef>
                          <a:spcPts val="240"/>
                        </a:spcBef>
                        <a:spcAft>
                          <a:spcPts val="240"/>
                        </a:spcAft>
                      </a:pPr>
                      <a:r>
                        <a:rPr lang="en-US" sz="800" i="0">
                          <a:solidFill>
                            <a:srgbClr val="3C4245"/>
                          </a:solidFill>
                          <a:effectLst/>
                          <a:latin typeface="Arial" panose="020B0604020202020204" pitchFamily="34" charset="0"/>
                        </a:rPr>
                        <a:t>Yellow Fever</a:t>
                      </a:r>
                      <a:endParaRPr lang="en-US" sz="1600" i="0">
                        <a:effectLst/>
                        <a:latin typeface="Arial" panose="020B0604020202020204" pitchFamily="34" charset="0"/>
                      </a:endParaRPr>
                    </a:p>
                    <a:p>
                      <a:pPr marL="0" marR="0">
                        <a:spcBef>
                          <a:spcPts val="240"/>
                        </a:spcBef>
                        <a:spcAft>
                          <a:spcPts val="240"/>
                        </a:spcAft>
                      </a:pPr>
                      <a:r>
                        <a:rPr lang="en-US" sz="800" i="0">
                          <a:solidFill>
                            <a:srgbClr val="3C4245"/>
                          </a:solidFill>
                          <a:effectLst/>
                          <a:latin typeface="Arial" panose="020B0604020202020204" pitchFamily="34" charset="0"/>
                        </a:rPr>
                        <a:t>Zika</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40"/>
                        </a:spcBef>
                        <a:spcAft>
                          <a:spcPts val="240"/>
                        </a:spcAft>
                      </a:pPr>
                      <a:r>
                        <a:rPr lang="fi-FI" sz="800" i="0">
                          <a:solidFill>
                            <a:srgbClr val="3C4245"/>
                          </a:solidFill>
                          <a:effectLst/>
                          <a:latin typeface="Arial" panose="020B0604020202020204" pitchFamily="34" charset="0"/>
                        </a:rPr>
                        <a:t>Virus</a:t>
                      </a:r>
                      <a:endParaRPr lang="fi-FI" sz="1600" i="0">
                        <a:effectLst/>
                        <a:latin typeface="Arial" panose="020B0604020202020204" pitchFamily="34" charset="0"/>
                      </a:endParaRPr>
                    </a:p>
                    <a:p>
                      <a:pPr marL="0" marR="0">
                        <a:spcBef>
                          <a:spcPts val="240"/>
                        </a:spcBef>
                        <a:spcAft>
                          <a:spcPts val="240"/>
                        </a:spcAft>
                      </a:pPr>
                      <a:r>
                        <a:rPr lang="fi-FI" sz="800" i="0">
                          <a:solidFill>
                            <a:srgbClr val="3C4245"/>
                          </a:solidFill>
                          <a:effectLst/>
                          <a:latin typeface="Arial" panose="020B0604020202020204" pitchFamily="34" charset="0"/>
                        </a:rPr>
                        <a:t>Virus</a:t>
                      </a:r>
                      <a:endParaRPr lang="fi-FI" sz="1600" i="0">
                        <a:effectLst/>
                        <a:latin typeface="Arial" panose="020B0604020202020204" pitchFamily="34" charset="0"/>
                      </a:endParaRPr>
                    </a:p>
                    <a:p>
                      <a:pPr marL="0" marR="0">
                        <a:spcBef>
                          <a:spcPts val="240"/>
                        </a:spcBef>
                        <a:spcAft>
                          <a:spcPts val="240"/>
                        </a:spcAft>
                      </a:pPr>
                      <a:r>
                        <a:rPr lang="fi-FI" sz="800" i="0">
                          <a:solidFill>
                            <a:srgbClr val="3C4245"/>
                          </a:solidFill>
                          <a:effectLst/>
                          <a:latin typeface="Arial" panose="020B0604020202020204" pitchFamily="34" charset="0"/>
                        </a:rPr>
                        <a:t>Parasite</a:t>
                      </a:r>
                      <a:endParaRPr lang="fi-FI" sz="1600" i="0">
                        <a:effectLst/>
                        <a:latin typeface="Arial" panose="020B0604020202020204" pitchFamily="34" charset="0"/>
                      </a:endParaRPr>
                    </a:p>
                    <a:p>
                      <a:pPr marL="0" marR="0">
                        <a:spcBef>
                          <a:spcPts val="240"/>
                        </a:spcBef>
                        <a:spcAft>
                          <a:spcPts val="240"/>
                        </a:spcAft>
                      </a:pPr>
                      <a:r>
                        <a:rPr lang="fi-FI" sz="800" i="0">
                          <a:solidFill>
                            <a:srgbClr val="3C4245"/>
                          </a:solidFill>
                          <a:effectLst/>
                          <a:latin typeface="Arial" panose="020B0604020202020204" pitchFamily="34" charset="0"/>
                        </a:rPr>
                        <a:t>Virus</a:t>
                      </a:r>
                      <a:endParaRPr lang="fi-FI" sz="1600" i="0">
                        <a:effectLst/>
                        <a:latin typeface="Arial" panose="020B0604020202020204" pitchFamily="34" charset="0"/>
                      </a:endParaRPr>
                    </a:p>
                    <a:p>
                      <a:pPr marL="0" marR="0">
                        <a:spcBef>
                          <a:spcPts val="240"/>
                        </a:spcBef>
                        <a:spcAft>
                          <a:spcPts val="240"/>
                        </a:spcAft>
                      </a:pPr>
                      <a:r>
                        <a:rPr lang="fi-FI" sz="800" i="0">
                          <a:solidFill>
                            <a:srgbClr val="3C4245"/>
                          </a:solidFill>
                          <a:effectLst/>
                          <a:latin typeface="Arial" panose="020B0604020202020204" pitchFamily="34" charset="0"/>
                        </a:rPr>
                        <a:t>Virus</a:t>
                      </a:r>
                      <a:endParaRPr lang="fi-FI" sz="1600" i="0">
                        <a:effectLst/>
                        <a:latin typeface="Arial" panose="020B0604020202020204" pitchFamily="34" charset="0"/>
                      </a:endParaRPr>
                    </a:p>
                    <a:p>
                      <a:pPr marL="0" marR="0">
                        <a:spcBef>
                          <a:spcPts val="240"/>
                        </a:spcBef>
                        <a:spcAft>
                          <a:spcPts val="240"/>
                        </a:spcAft>
                      </a:pPr>
                      <a:r>
                        <a:rPr lang="fi-FI" sz="800" i="0">
                          <a:solidFill>
                            <a:srgbClr val="3C4245"/>
                          </a:solidFill>
                          <a:effectLst/>
                          <a:latin typeface="Arial" panose="020B0604020202020204" pitchFamily="34" charset="0"/>
                        </a:rPr>
                        <a:t>Virus</a:t>
                      </a:r>
                      <a:endParaRPr lang="fi-FI"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6089">
                <a:tc vMerge="1">
                  <a:txBody>
                    <a:bodyPr/>
                    <a:lstStyle/>
                    <a:p>
                      <a:endParaRPr lang="en-US"/>
                    </a:p>
                  </a:txBody>
                  <a:tcPr/>
                </a:tc>
                <a:tc>
                  <a:txBody>
                    <a:bodyPr/>
                    <a:lstStyle/>
                    <a:p>
                      <a:pPr marL="0" marR="0">
                        <a:spcBef>
                          <a:spcPts val="240"/>
                        </a:spcBef>
                        <a:spcAft>
                          <a:spcPts val="240"/>
                        </a:spcAft>
                      </a:pPr>
                      <a:r>
                        <a:rPr lang="en-US" sz="800" i="1">
                          <a:solidFill>
                            <a:srgbClr val="3C4245"/>
                          </a:solidFill>
                          <a:effectLst/>
                          <a:latin typeface="Arial" panose="020B0604020202020204" pitchFamily="34" charset="0"/>
                        </a:rPr>
                        <a:t>Anopheles</a:t>
                      </a:r>
                      <a:endParaRPr lang="en-US" sz="1600" i="0">
                        <a:effectLst/>
                        <a:latin typeface="Arial" panose="020B0604020202020204" pitchFamily="34" charset="0"/>
                      </a:endParaRPr>
                    </a:p>
                  </a:txBody>
                  <a:tcPr marL="61258" marR="6125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40"/>
                        </a:spcBef>
                        <a:spcAft>
                          <a:spcPts val="240"/>
                        </a:spcAft>
                      </a:pPr>
                      <a:r>
                        <a:rPr lang="en-US" sz="800" i="0">
                          <a:solidFill>
                            <a:srgbClr val="3C4245"/>
                          </a:solidFill>
                          <a:effectLst/>
                          <a:latin typeface="Arial" panose="020B0604020202020204" pitchFamily="34" charset="0"/>
                        </a:rPr>
                        <a:t>Lymphatic filariasis</a:t>
                      </a:r>
                      <a:endParaRPr lang="en-US" sz="1600" i="0">
                        <a:effectLst/>
                        <a:latin typeface="Arial" panose="020B0604020202020204" pitchFamily="34" charset="0"/>
                      </a:endParaRPr>
                    </a:p>
                    <a:p>
                      <a:pPr marL="0" marR="0">
                        <a:spcBef>
                          <a:spcPts val="240"/>
                        </a:spcBef>
                        <a:spcAft>
                          <a:spcPts val="240"/>
                        </a:spcAft>
                      </a:pPr>
                      <a:r>
                        <a:rPr lang="en-US" sz="800" i="0">
                          <a:solidFill>
                            <a:srgbClr val="3C4245"/>
                          </a:solidFill>
                          <a:effectLst/>
                          <a:latin typeface="Arial" panose="020B0604020202020204" pitchFamily="34" charset="0"/>
                        </a:rPr>
                        <a:t>Malaria</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40"/>
                        </a:spcBef>
                        <a:spcAft>
                          <a:spcPts val="240"/>
                        </a:spcAft>
                      </a:pPr>
                      <a:r>
                        <a:rPr lang="en-US" sz="800" i="0">
                          <a:solidFill>
                            <a:srgbClr val="3C4245"/>
                          </a:solidFill>
                          <a:effectLst/>
                          <a:latin typeface="Arial" panose="020B0604020202020204" pitchFamily="34" charset="0"/>
                        </a:rPr>
                        <a:t>Parasite</a:t>
                      </a:r>
                      <a:endParaRPr lang="en-US" sz="1600" i="0">
                        <a:effectLst/>
                        <a:latin typeface="Arial" panose="020B0604020202020204" pitchFamily="34" charset="0"/>
                      </a:endParaRPr>
                    </a:p>
                    <a:p>
                      <a:pPr marL="0" marR="0">
                        <a:spcBef>
                          <a:spcPts val="240"/>
                        </a:spcBef>
                        <a:spcAft>
                          <a:spcPts val="240"/>
                        </a:spcAft>
                      </a:pPr>
                      <a:r>
                        <a:rPr lang="en-US" sz="800" i="0">
                          <a:solidFill>
                            <a:srgbClr val="3C4245"/>
                          </a:solidFill>
                          <a:effectLst/>
                          <a:latin typeface="Arial" panose="020B0604020202020204" pitchFamily="34" charset="0"/>
                        </a:rPr>
                        <a:t>Parasite</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0693">
                <a:tc vMerge="1">
                  <a:txBody>
                    <a:bodyPr/>
                    <a:lstStyle/>
                    <a:p>
                      <a:endParaRPr lang="en-US"/>
                    </a:p>
                  </a:txBody>
                  <a:tcPr/>
                </a:tc>
                <a:tc>
                  <a:txBody>
                    <a:bodyPr/>
                    <a:lstStyle/>
                    <a:p>
                      <a:pPr marL="0" marR="0">
                        <a:spcBef>
                          <a:spcPts val="240"/>
                        </a:spcBef>
                        <a:spcAft>
                          <a:spcPts val="240"/>
                        </a:spcAft>
                      </a:pPr>
                      <a:r>
                        <a:rPr lang="en-US" sz="800" i="1" dirty="0" err="1">
                          <a:solidFill>
                            <a:srgbClr val="3C4245"/>
                          </a:solidFill>
                          <a:effectLst/>
                          <a:latin typeface="Arial" panose="020B0604020202020204" pitchFamily="34" charset="0"/>
                        </a:rPr>
                        <a:t>Culex</a:t>
                      </a:r>
                      <a:endParaRPr lang="en-US" sz="1600" i="0" dirty="0">
                        <a:effectLst/>
                        <a:latin typeface="Arial" panose="020B0604020202020204" pitchFamily="34" charset="0"/>
                      </a:endParaRPr>
                    </a:p>
                  </a:txBody>
                  <a:tcPr marL="61258" marR="6125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40"/>
                        </a:spcBef>
                        <a:spcAft>
                          <a:spcPts val="240"/>
                        </a:spcAft>
                      </a:pPr>
                      <a:r>
                        <a:rPr lang="en-US" sz="800" i="0">
                          <a:solidFill>
                            <a:srgbClr val="3C4245"/>
                          </a:solidFill>
                          <a:effectLst/>
                          <a:latin typeface="Arial" panose="020B0604020202020204" pitchFamily="34" charset="0"/>
                        </a:rPr>
                        <a:t>Japanese encephalitis</a:t>
                      </a:r>
                      <a:endParaRPr lang="en-US" sz="1600" i="0">
                        <a:effectLst/>
                        <a:latin typeface="Arial" panose="020B0604020202020204" pitchFamily="34" charset="0"/>
                      </a:endParaRPr>
                    </a:p>
                    <a:p>
                      <a:pPr marL="0" marR="0">
                        <a:spcBef>
                          <a:spcPts val="240"/>
                        </a:spcBef>
                        <a:spcAft>
                          <a:spcPts val="240"/>
                        </a:spcAft>
                      </a:pPr>
                      <a:r>
                        <a:rPr lang="en-US" sz="800" i="0">
                          <a:solidFill>
                            <a:srgbClr val="3C4245"/>
                          </a:solidFill>
                          <a:effectLst/>
                          <a:latin typeface="Arial" panose="020B0604020202020204" pitchFamily="34" charset="0"/>
                        </a:rPr>
                        <a:t>Lymphatic filariasis</a:t>
                      </a:r>
                      <a:endParaRPr lang="en-US" sz="1600" i="0">
                        <a:effectLst/>
                        <a:latin typeface="Arial" panose="020B0604020202020204" pitchFamily="34" charset="0"/>
                      </a:endParaRPr>
                    </a:p>
                    <a:p>
                      <a:pPr marL="0" marR="0">
                        <a:spcBef>
                          <a:spcPts val="240"/>
                        </a:spcBef>
                        <a:spcAft>
                          <a:spcPts val="240"/>
                        </a:spcAft>
                      </a:pPr>
                      <a:r>
                        <a:rPr lang="en-US" sz="800" i="0">
                          <a:solidFill>
                            <a:srgbClr val="3C4245"/>
                          </a:solidFill>
                          <a:effectLst/>
                          <a:latin typeface="Arial" panose="020B0604020202020204" pitchFamily="34" charset="0"/>
                        </a:rPr>
                        <a:t>West Nile fever</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40"/>
                        </a:spcBef>
                        <a:spcAft>
                          <a:spcPts val="240"/>
                        </a:spcAft>
                      </a:pPr>
                      <a:r>
                        <a:rPr lang="en-US" sz="800" i="0">
                          <a:solidFill>
                            <a:srgbClr val="3C4245"/>
                          </a:solidFill>
                          <a:effectLst/>
                          <a:latin typeface="Arial" panose="020B0604020202020204" pitchFamily="34" charset="0"/>
                        </a:rPr>
                        <a:t>Virus</a:t>
                      </a:r>
                      <a:endParaRPr lang="en-US" sz="1600" i="0">
                        <a:effectLst/>
                        <a:latin typeface="Arial" panose="020B0604020202020204" pitchFamily="34" charset="0"/>
                      </a:endParaRPr>
                    </a:p>
                    <a:p>
                      <a:pPr marL="0" marR="0">
                        <a:spcBef>
                          <a:spcPts val="240"/>
                        </a:spcBef>
                        <a:spcAft>
                          <a:spcPts val="240"/>
                        </a:spcAft>
                      </a:pPr>
                      <a:r>
                        <a:rPr lang="en-US" sz="800" i="0">
                          <a:solidFill>
                            <a:srgbClr val="3C4245"/>
                          </a:solidFill>
                          <a:effectLst/>
                          <a:latin typeface="Arial" panose="020B0604020202020204" pitchFamily="34" charset="0"/>
                        </a:rPr>
                        <a:t>Parasite</a:t>
                      </a:r>
                      <a:endParaRPr lang="en-US" sz="1600" i="0">
                        <a:effectLst/>
                        <a:latin typeface="Arial" panose="020B0604020202020204" pitchFamily="34" charset="0"/>
                      </a:endParaRPr>
                    </a:p>
                    <a:p>
                      <a:pPr marL="0" marR="0">
                        <a:spcBef>
                          <a:spcPts val="240"/>
                        </a:spcBef>
                        <a:spcAft>
                          <a:spcPts val="240"/>
                        </a:spcAft>
                      </a:pPr>
                      <a:r>
                        <a:rPr lang="en-US" sz="800" i="0">
                          <a:solidFill>
                            <a:srgbClr val="3C4245"/>
                          </a:solidFill>
                          <a:effectLst/>
                          <a:latin typeface="Arial" panose="020B0604020202020204" pitchFamily="34" charset="0"/>
                        </a:rPr>
                        <a:t>Virus</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226">
                <a:tc gridSpan="2">
                  <a:txBody>
                    <a:bodyPr/>
                    <a:lstStyle/>
                    <a:p>
                      <a:pPr marL="0" marR="0">
                        <a:spcBef>
                          <a:spcPts val="240"/>
                        </a:spcBef>
                        <a:spcAft>
                          <a:spcPts val="240"/>
                        </a:spcAft>
                      </a:pPr>
                      <a:r>
                        <a:rPr lang="en-US" sz="800" i="0">
                          <a:solidFill>
                            <a:srgbClr val="3C4245"/>
                          </a:solidFill>
                          <a:effectLst/>
                          <a:latin typeface="Arial" panose="020B0604020202020204" pitchFamily="34" charset="0"/>
                        </a:rPr>
                        <a:t>Aquatic snails</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240"/>
                        </a:spcBef>
                        <a:spcAft>
                          <a:spcPts val="240"/>
                        </a:spcAft>
                      </a:pPr>
                      <a:r>
                        <a:rPr lang="en-US" sz="800" i="0">
                          <a:solidFill>
                            <a:srgbClr val="3C4245"/>
                          </a:solidFill>
                          <a:effectLst/>
                          <a:latin typeface="Arial" panose="020B0604020202020204" pitchFamily="34" charset="0"/>
                        </a:rPr>
                        <a:t>Schistosomiasis (bilharziasis)</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40"/>
                        </a:spcBef>
                        <a:spcAft>
                          <a:spcPts val="240"/>
                        </a:spcAft>
                      </a:pPr>
                      <a:r>
                        <a:rPr lang="en-US" sz="800" i="0">
                          <a:solidFill>
                            <a:srgbClr val="3C4245"/>
                          </a:solidFill>
                          <a:effectLst/>
                          <a:latin typeface="Arial" panose="020B0604020202020204" pitchFamily="34" charset="0"/>
                        </a:rPr>
                        <a:t>Parasite</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226">
                <a:tc gridSpan="2">
                  <a:txBody>
                    <a:bodyPr/>
                    <a:lstStyle/>
                    <a:p>
                      <a:pPr marL="0" marR="0">
                        <a:spcBef>
                          <a:spcPts val="240"/>
                        </a:spcBef>
                        <a:spcAft>
                          <a:spcPts val="240"/>
                        </a:spcAft>
                      </a:pPr>
                      <a:r>
                        <a:rPr lang="en-US" sz="800" i="0">
                          <a:solidFill>
                            <a:srgbClr val="3C4245"/>
                          </a:solidFill>
                          <a:effectLst/>
                          <a:latin typeface="Arial" panose="020B0604020202020204" pitchFamily="34" charset="0"/>
                        </a:rPr>
                        <a:t>Blackflies</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240"/>
                        </a:spcBef>
                        <a:spcAft>
                          <a:spcPts val="240"/>
                        </a:spcAft>
                      </a:pPr>
                      <a:r>
                        <a:rPr lang="en-US" sz="800" i="0">
                          <a:solidFill>
                            <a:srgbClr val="3C4245"/>
                          </a:solidFill>
                          <a:effectLst/>
                          <a:latin typeface="Arial" panose="020B0604020202020204" pitchFamily="34" charset="0"/>
                        </a:rPr>
                        <a:t>Onchocerciasis (river blindness)</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40"/>
                        </a:spcBef>
                        <a:spcAft>
                          <a:spcPts val="240"/>
                        </a:spcAft>
                      </a:pPr>
                      <a:r>
                        <a:rPr lang="en-US" sz="800" i="0">
                          <a:solidFill>
                            <a:srgbClr val="3C4245"/>
                          </a:solidFill>
                          <a:effectLst/>
                          <a:latin typeface="Arial" panose="020B0604020202020204" pitchFamily="34" charset="0"/>
                        </a:rPr>
                        <a:t>Parasite</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6089">
                <a:tc gridSpan="2">
                  <a:txBody>
                    <a:bodyPr/>
                    <a:lstStyle/>
                    <a:p>
                      <a:pPr marL="0" marR="0">
                        <a:spcBef>
                          <a:spcPts val="240"/>
                        </a:spcBef>
                        <a:spcAft>
                          <a:spcPts val="240"/>
                        </a:spcAft>
                      </a:pPr>
                      <a:r>
                        <a:rPr lang="en-US" sz="800" i="0">
                          <a:solidFill>
                            <a:srgbClr val="3C4245"/>
                          </a:solidFill>
                          <a:effectLst/>
                          <a:latin typeface="Arial" panose="020B0604020202020204" pitchFamily="34" charset="0"/>
                        </a:rPr>
                        <a:t>Fleas</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240"/>
                        </a:spcBef>
                        <a:spcAft>
                          <a:spcPts val="240"/>
                        </a:spcAft>
                      </a:pPr>
                      <a:r>
                        <a:rPr lang="en-US" sz="800" i="0">
                          <a:solidFill>
                            <a:srgbClr val="3C4245"/>
                          </a:solidFill>
                          <a:effectLst/>
                          <a:latin typeface="Arial" panose="020B0604020202020204" pitchFamily="34" charset="0"/>
                        </a:rPr>
                        <a:t>Plague (transmitted from rats to humans)</a:t>
                      </a:r>
                      <a:endParaRPr lang="en-US" sz="1600" i="0">
                        <a:effectLst/>
                        <a:latin typeface="Arial" panose="020B0604020202020204" pitchFamily="34" charset="0"/>
                      </a:endParaRPr>
                    </a:p>
                    <a:p>
                      <a:pPr marL="0" marR="0">
                        <a:spcBef>
                          <a:spcPts val="240"/>
                        </a:spcBef>
                        <a:spcAft>
                          <a:spcPts val="240"/>
                        </a:spcAft>
                      </a:pPr>
                      <a:r>
                        <a:rPr lang="en-US" sz="800" i="0">
                          <a:solidFill>
                            <a:srgbClr val="3C4245"/>
                          </a:solidFill>
                          <a:effectLst/>
                          <a:latin typeface="Arial" panose="020B0604020202020204" pitchFamily="34" charset="0"/>
                        </a:rPr>
                        <a:t>Tungiasis</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40"/>
                        </a:spcBef>
                        <a:spcAft>
                          <a:spcPts val="240"/>
                        </a:spcAft>
                      </a:pPr>
                      <a:r>
                        <a:rPr lang="en-US" sz="800" i="0">
                          <a:solidFill>
                            <a:srgbClr val="3C4245"/>
                          </a:solidFill>
                          <a:effectLst/>
                          <a:latin typeface="Arial" panose="020B0604020202020204" pitchFamily="34" charset="0"/>
                        </a:rPr>
                        <a:t>Bacteria</a:t>
                      </a:r>
                      <a:endParaRPr lang="en-US" sz="1600" i="0">
                        <a:effectLst/>
                        <a:latin typeface="Arial" panose="020B0604020202020204" pitchFamily="34" charset="0"/>
                      </a:endParaRPr>
                    </a:p>
                    <a:p>
                      <a:pPr marL="0" marR="0">
                        <a:spcBef>
                          <a:spcPts val="240"/>
                        </a:spcBef>
                        <a:spcAft>
                          <a:spcPts val="240"/>
                        </a:spcAft>
                      </a:pPr>
                      <a:r>
                        <a:rPr lang="en-US" sz="800" i="0">
                          <a:solidFill>
                            <a:srgbClr val="3C4245"/>
                          </a:solidFill>
                          <a:effectLst/>
                          <a:latin typeface="Arial" panose="020B0604020202020204" pitchFamily="34" charset="0"/>
                        </a:rPr>
                        <a:t>Ecto parasite</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6089">
                <a:tc gridSpan="2">
                  <a:txBody>
                    <a:bodyPr/>
                    <a:lstStyle/>
                    <a:p>
                      <a:pPr marL="0" marR="0">
                        <a:spcBef>
                          <a:spcPts val="240"/>
                        </a:spcBef>
                        <a:spcAft>
                          <a:spcPts val="240"/>
                        </a:spcAft>
                      </a:pPr>
                      <a:r>
                        <a:rPr lang="en-US" sz="800" i="0">
                          <a:solidFill>
                            <a:srgbClr val="3C4245"/>
                          </a:solidFill>
                          <a:effectLst/>
                          <a:latin typeface="Arial" panose="020B0604020202020204" pitchFamily="34" charset="0"/>
                        </a:rPr>
                        <a:t>Lice</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240"/>
                        </a:spcBef>
                        <a:spcAft>
                          <a:spcPts val="240"/>
                        </a:spcAft>
                      </a:pPr>
                      <a:r>
                        <a:rPr lang="en-US" sz="800" i="0">
                          <a:solidFill>
                            <a:srgbClr val="3C4245"/>
                          </a:solidFill>
                          <a:effectLst/>
                          <a:latin typeface="Arial" panose="020B0604020202020204" pitchFamily="34" charset="0"/>
                        </a:rPr>
                        <a:t>Typhus</a:t>
                      </a:r>
                      <a:endParaRPr lang="en-US" sz="1600" i="0">
                        <a:effectLst/>
                        <a:latin typeface="Arial" panose="020B0604020202020204" pitchFamily="34" charset="0"/>
                      </a:endParaRPr>
                    </a:p>
                    <a:p>
                      <a:pPr marL="0" marR="0">
                        <a:spcBef>
                          <a:spcPts val="240"/>
                        </a:spcBef>
                        <a:spcAft>
                          <a:spcPts val="240"/>
                        </a:spcAft>
                      </a:pPr>
                      <a:r>
                        <a:rPr lang="en-US" sz="800" i="0">
                          <a:solidFill>
                            <a:srgbClr val="3C4245"/>
                          </a:solidFill>
                          <a:effectLst/>
                          <a:latin typeface="Arial" panose="020B0604020202020204" pitchFamily="34" charset="0"/>
                        </a:rPr>
                        <a:t>Louse-borne relapsing fever</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40"/>
                        </a:spcBef>
                        <a:spcAft>
                          <a:spcPts val="240"/>
                        </a:spcAft>
                      </a:pPr>
                      <a:r>
                        <a:rPr lang="en-US" sz="800" i="0">
                          <a:solidFill>
                            <a:srgbClr val="3C4245"/>
                          </a:solidFill>
                          <a:effectLst/>
                          <a:latin typeface="Arial" panose="020B0604020202020204" pitchFamily="34" charset="0"/>
                        </a:rPr>
                        <a:t>Bacteria</a:t>
                      </a:r>
                      <a:endParaRPr lang="en-US" sz="1600" i="0">
                        <a:effectLst/>
                        <a:latin typeface="Arial" panose="020B0604020202020204" pitchFamily="34" charset="0"/>
                      </a:endParaRPr>
                    </a:p>
                    <a:p>
                      <a:pPr marL="0" marR="0">
                        <a:spcBef>
                          <a:spcPts val="240"/>
                        </a:spcBef>
                        <a:spcAft>
                          <a:spcPts val="240"/>
                        </a:spcAft>
                      </a:pPr>
                      <a:r>
                        <a:rPr lang="en-US" sz="800" i="0">
                          <a:solidFill>
                            <a:srgbClr val="3C4245"/>
                          </a:solidFill>
                          <a:effectLst/>
                          <a:latin typeface="Arial" panose="020B0604020202020204" pitchFamily="34" charset="0"/>
                        </a:rPr>
                        <a:t>Bacteria</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0693">
                <a:tc gridSpan="2">
                  <a:txBody>
                    <a:bodyPr/>
                    <a:lstStyle/>
                    <a:p>
                      <a:pPr marL="0" marR="0">
                        <a:spcBef>
                          <a:spcPts val="240"/>
                        </a:spcBef>
                        <a:spcAft>
                          <a:spcPts val="240"/>
                        </a:spcAft>
                      </a:pPr>
                      <a:r>
                        <a:rPr lang="en-US" sz="800" i="0">
                          <a:solidFill>
                            <a:srgbClr val="3C4245"/>
                          </a:solidFill>
                          <a:effectLst/>
                          <a:latin typeface="Arial" panose="020B0604020202020204" pitchFamily="34" charset="0"/>
                        </a:rPr>
                        <a:t>Sandflies</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240"/>
                        </a:spcBef>
                        <a:spcAft>
                          <a:spcPts val="240"/>
                        </a:spcAft>
                      </a:pPr>
                      <a:r>
                        <a:rPr lang="en-US" sz="800" i="0">
                          <a:solidFill>
                            <a:srgbClr val="3C4245"/>
                          </a:solidFill>
                          <a:effectLst/>
                          <a:latin typeface="Arial" panose="020B0604020202020204" pitchFamily="34" charset="0"/>
                        </a:rPr>
                        <a:t>Leishmaniasis</a:t>
                      </a:r>
                      <a:endParaRPr lang="en-US" sz="1600" i="0">
                        <a:effectLst/>
                        <a:latin typeface="Arial" panose="020B0604020202020204" pitchFamily="34" charset="0"/>
                      </a:endParaRPr>
                    </a:p>
                    <a:p>
                      <a:pPr marL="0" marR="0">
                        <a:spcBef>
                          <a:spcPts val="240"/>
                        </a:spcBef>
                        <a:spcAft>
                          <a:spcPts val="240"/>
                        </a:spcAft>
                      </a:pPr>
                      <a:r>
                        <a:rPr lang="en-US" sz="800" i="0">
                          <a:solidFill>
                            <a:srgbClr val="3C4245"/>
                          </a:solidFill>
                          <a:effectLst/>
                          <a:latin typeface="Arial" panose="020B0604020202020204" pitchFamily="34" charset="0"/>
                        </a:rPr>
                        <a:t>Sandfly fever (phlebotomus fever)</a:t>
                      </a:r>
                      <a:endParaRPr lang="en-US" sz="1600" i="0">
                        <a:effectLst/>
                        <a:latin typeface="Arial" panose="020B0604020202020204" pitchFamily="34" charset="0"/>
                      </a:endParaRPr>
                    </a:p>
                    <a:p>
                      <a:pPr marL="0" marR="0">
                        <a:spcBef>
                          <a:spcPts val="240"/>
                        </a:spcBef>
                        <a:spcAft>
                          <a:spcPts val="240"/>
                        </a:spcAft>
                      </a:pPr>
                      <a:r>
                        <a:rPr lang="en-US" sz="800" i="0">
                          <a:solidFill>
                            <a:srgbClr val="3C4245"/>
                          </a:solidFill>
                          <a:effectLst/>
                          <a:latin typeface="Arial" panose="020B0604020202020204" pitchFamily="34" charset="0"/>
                        </a:rPr>
                        <a:t> </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40"/>
                        </a:spcBef>
                        <a:spcAft>
                          <a:spcPts val="240"/>
                        </a:spcAft>
                      </a:pPr>
                      <a:r>
                        <a:rPr lang="en-US" sz="800" i="0">
                          <a:solidFill>
                            <a:srgbClr val="3C4245"/>
                          </a:solidFill>
                          <a:effectLst/>
                          <a:latin typeface="Arial" panose="020B0604020202020204" pitchFamily="34" charset="0"/>
                        </a:rPr>
                        <a:t>Bacteria</a:t>
                      </a:r>
                      <a:endParaRPr lang="en-US" sz="1600" i="0">
                        <a:effectLst/>
                        <a:latin typeface="Arial" panose="020B0604020202020204" pitchFamily="34" charset="0"/>
                      </a:endParaRPr>
                    </a:p>
                    <a:p>
                      <a:pPr marL="0" marR="0">
                        <a:spcBef>
                          <a:spcPts val="240"/>
                        </a:spcBef>
                        <a:spcAft>
                          <a:spcPts val="240"/>
                        </a:spcAft>
                      </a:pPr>
                      <a:r>
                        <a:rPr lang="en-US" sz="800" i="0">
                          <a:solidFill>
                            <a:srgbClr val="3C4245"/>
                          </a:solidFill>
                          <a:effectLst/>
                          <a:latin typeface="Arial" panose="020B0604020202020204" pitchFamily="34" charset="0"/>
                        </a:rPr>
                        <a:t>Virus</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4505">
                <a:tc gridSpan="2">
                  <a:txBody>
                    <a:bodyPr/>
                    <a:lstStyle/>
                    <a:p>
                      <a:pPr marL="0" marR="0">
                        <a:spcBef>
                          <a:spcPts val="240"/>
                        </a:spcBef>
                        <a:spcAft>
                          <a:spcPts val="240"/>
                        </a:spcAft>
                      </a:pPr>
                      <a:r>
                        <a:rPr lang="en-US" sz="800" i="0">
                          <a:solidFill>
                            <a:srgbClr val="3C4245"/>
                          </a:solidFill>
                          <a:effectLst/>
                          <a:latin typeface="Arial" panose="020B0604020202020204" pitchFamily="34" charset="0"/>
                        </a:rPr>
                        <a:t>Ticks</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240"/>
                        </a:spcBef>
                        <a:spcAft>
                          <a:spcPts val="240"/>
                        </a:spcAft>
                      </a:pPr>
                      <a:r>
                        <a:rPr lang="en-US" sz="800" i="0">
                          <a:solidFill>
                            <a:srgbClr val="3C4245"/>
                          </a:solidFill>
                          <a:effectLst/>
                          <a:latin typeface="Arial" panose="020B0604020202020204" pitchFamily="34" charset="0"/>
                        </a:rPr>
                        <a:t>Crimean-Congo haemorrhagic fever</a:t>
                      </a:r>
                      <a:endParaRPr lang="en-US" sz="1600" i="0">
                        <a:effectLst/>
                        <a:latin typeface="Arial" panose="020B0604020202020204" pitchFamily="34" charset="0"/>
                      </a:endParaRPr>
                    </a:p>
                    <a:p>
                      <a:pPr marL="0" marR="0">
                        <a:spcBef>
                          <a:spcPts val="240"/>
                        </a:spcBef>
                        <a:spcAft>
                          <a:spcPts val="240"/>
                        </a:spcAft>
                      </a:pPr>
                      <a:r>
                        <a:rPr lang="en-US" sz="800" i="0">
                          <a:solidFill>
                            <a:srgbClr val="3C4245"/>
                          </a:solidFill>
                          <a:effectLst/>
                          <a:latin typeface="Arial" panose="020B0604020202020204" pitchFamily="34" charset="0"/>
                        </a:rPr>
                        <a:t>Lyme disease</a:t>
                      </a:r>
                      <a:endParaRPr lang="en-US" sz="1600" i="0">
                        <a:effectLst/>
                        <a:latin typeface="Arial" panose="020B0604020202020204" pitchFamily="34" charset="0"/>
                      </a:endParaRPr>
                    </a:p>
                    <a:p>
                      <a:pPr marL="0" marR="0">
                        <a:spcBef>
                          <a:spcPts val="240"/>
                        </a:spcBef>
                        <a:spcAft>
                          <a:spcPts val="240"/>
                        </a:spcAft>
                      </a:pPr>
                      <a:r>
                        <a:rPr lang="en-US" sz="800" i="0">
                          <a:solidFill>
                            <a:srgbClr val="3C4245"/>
                          </a:solidFill>
                          <a:effectLst/>
                          <a:latin typeface="Arial" panose="020B0604020202020204" pitchFamily="34" charset="0"/>
                        </a:rPr>
                        <a:t>Relapsing fever (borreliosis)</a:t>
                      </a:r>
                      <a:endParaRPr lang="en-US" sz="1600" i="0">
                        <a:effectLst/>
                        <a:latin typeface="Arial" panose="020B0604020202020204" pitchFamily="34" charset="0"/>
                      </a:endParaRPr>
                    </a:p>
                    <a:p>
                      <a:pPr marL="0" marR="0">
                        <a:spcBef>
                          <a:spcPts val="240"/>
                        </a:spcBef>
                        <a:spcAft>
                          <a:spcPts val="240"/>
                        </a:spcAft>
                      </a:pPr>
                      <a:r>
                        <a:rPr lang="en-US" sz="800" i="0">
                          <a:solidFill>
                            <a:srgbClr val="3C4245"/>
                          </a:solidFill>
                          <a:effectLst/>
                          <a:latin typeface="Arial" panose="020B0604020202020204" pitchFamily="34" charset="0"/>
                        </a:rPr>
                        <a:t>Rickettsial diseases (eg: spotted fever and Q fever)</a:t>
                      </a:r>
                      <a:endParaRPr lang="en-US" sz="1600" i="0">
                        <a:effectLst/>
                        <a:latin typeface="Arial" panose="020B0604020202020204" pitchFamily="34" charset="0"/>
                      </a:endParaRPr>
                    </a:p>
                    <a:p>
                      <a:pPr marL="0" marR="0">
                        <a:spcBef>
                          <a:spcPts val="240"/>
                        </a:spcBef>
                        <a:spcAft>
                          <a:spcPts val="240"/>
                        </a:spcAft>
                      </a:pPr>
                      <a:r>
                        <a:rPr lang="en-US" sz="800" i="0">
                          <a:solidFill>
                            <a:srgbClr val="3C4245"/>
                          </a:solidFill>
                          <a:effectLst/>
                          <a:latin typeface="Arial" panose="020B0604020202020204" pitchFamily="34" charset="0"/>
                        </a:rPr>
                        <a:t>Tick-borne encephalitis</a:t>
                      </a:r>
                      <a:endParaRPr lang="en-US" sz="1600" i="0">
                        <a:effectLst/>
                        <a:latin typeface="Arial" panose="020B0604020202020204" pitchFamily="34" charset="0"/>
                      </a:endParaRPr>
                    </a:p>
                    <a:p>
                      <a:pPr marL="0" marR="0">
                        <a:spcBef>
                          <a:spcPts val="240"/>
                        </a:spcBef>
                        <a:spcAft>
                          <a:spcPts val="240"/>
                        </a:spcAft>
                      </a:pPr>
                      <a:r>
                        <a:rPr lang="en-US" sz="800" i="0">
                          <a:solidFill>
                            <a:srgbClr val="3C4245"/>
                          </a:solidFill>
                          <a:effectLst/>
                          <a:latin typeface="Arial" panose="020B0604020202020204" pitchFamily="34" charset="0"/>
                        </a:rPr>
                        <a:t>Tularaemia</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40"/>
                        </a:spcBef>
                        <a:spcAft>
                          <a:spcPts val="240"/>
                        </a:spcAft>
                      </a:pPr>
                      <a:r>
                        <a:rPr lang="pt-BR" sz="800" i="0">
                          <a:solidFill>
                            <a:srgbClr val="3C4245"/>
                          </a:solidFill>
                          <a:effectLst/>
                          <a:latin typeface="Arial" panose="020B0604020202020204" pitchFamily="34" charset="0"/>
                        </a:rPr>
                        <a:t>Virus</a:t>
                      </a:r>
                      <a:endParaRPr lang="pt-BR" sz="1600" i="0">
                        <a:effectLst/>
                        <a:latin typeface="Arial" panose="020B0604020202020204" pitchFamily="34" charset="0"/>
                      </a:endParaRPr>
                    </a:p>
                    <a:p>
                      <a:pPr marL="0" marR="0">
                        <a:spcBef>
                          <a:spcPts val="240"/>
                        </a:spcBef>
                        <a:spcAft>
                          <a:spcPts val="240"/>
                        </a:spcAft>
                      </a:pPr>
                      <a:r>
                        <a:rPr lang="pt-BR" sz="800" i="0">
                          <a:solidFill>
                            <a:srgbClr val="3C4245"/>
                          </a:solidFill>
                          <a:effectLst/>
                          <a:latin typeface="Arial" panose="020B0604020202020204" pitchFamily="34" charset="0"/>
                        </a:rPr>
                        <a:t>Bacteria</a:t>
                      </a:r>
                      <a:endParaRPr lang="pt-BR" sz="1600" i="0">
                        <a:effectLst/>
                        <a:latin typeface="Arial" panose="020B0604020202020204" pitchFamily="34" charset="0"/>
                      </a:endParaRPr>
                    </a:p>
                    <a:p>
                      <a:pPr marL="0" marR="0">
                        <a:spcBef>
                          <a:spcPts val="240"/>
                        </a:spcBef>
                        <a:spcAft>
                          <a:spcPts val="240"/>
                        </a:spcAft>
                      </a:pPr>
                      <a:r>
                        <a:rPr lang="pt-BR" sz="800" i="0">
                          <a:solidFill>
                            <a:srgbClr val="3C4245"/>
                          </a:solidFill>
                          <a:effectLst/>
                          <a:latin typeface="Arial" panose="020B0604020202020204" pitchFamily="34" charset="0"/>
                        </a:rPr>
                        <a:t>Bacteria</a:t>
                      </a:r>
                      <a:endParaRPr lang="pt-BR" sz="1600" i="0">
                        <a:effectLst/>
                        <a:latin typeface="Arial" panose="020B0604020202020204" pitchFamily="34" charset="0"/>
                      </a:endParaRPr>
                    </a:p>
                    <a:p>
                      <a:pPr marL="0" marR="0">
                        <a:spcBef>
                          <a:spcPts val="240"/>
                        </a:spcBef>
                        <a:spcAft>
                          <a:spcPts val="240"/>
                        </a:spcAft>
                      </a:pPr>
                      <a:r>
                        <a:rPr lang="pt-BR" sz="800" i="0">
                          <a:solidFill>
                            <a:srgbClr val="3C4245"/>
                          </a:solidFill>
                          <a:effectLst/>
                          <a:latin typeface="Arial" panose="020B0604020202020204" pitchFamily="34" charset="0"/>
                        </a:rPr>
                        <a:t>Bacteria</a:t>
                      </a:r>
                      <a:endParaRPr lang="pt-BR" sz="1600" i="0">
                        <a:effectLst/>
                        <a:latin typeface="Arial" panose="020B0604020202020204" pitchFamily="34" charset="0"/>
                      </a:endParaRPr>
                    </a:p>
                    <a:p>
                      <a:pPr marL="0" marR="0">
                        <a:spcBef>
                          <a:spcPts val="240"/>
                        </a:spcBef>
                        <a:spcAft>
                          <a:spcPts val="240"/>
                        </a:spcAft>
                      </a:pPr>
                      <a:r>
                        <a:rPr lang="pt-BR" sz="800" i="0">
                          <a:solidFill>
                            <a:srgbClr val="3C4245"/>
                          </a:solidFill>
                          <a:effectLst/>
                          <a:latin typeface="Arial" panose="020B0604020202020204" pitchFamily="34" charset="0"/>
                        </a:rPr>
                        <a:t>Virus</a:t>
                      </a:r>
                      <a:endParaRPr lang="pt-BR" sz="1600" i="0">
                        <a:effectLst/>
                        <a:latin typeface="Arial" panose="020B0604020202020204" pitchFamily="34" charset="0"/>
                      </a:endParaRPr>
                    </a:p>
                    <a:p>
                      <a:pPr marL="0" marR="0">
                        <a:spcBef>
                          <a:spcPts val="240"/>
                        </a:spcBef>
                        <a:spcAft>
                          <a:spcPts val="240"/>
                        </a:spcAft>
                      </a:pPr>
                      <a:r>
                        <a:rPr lang="pt-BR" sz="800" i="0">
                          <a:solidFill>
                            <a:srgbClr val="3C4245"/>
                          </a:solidFill>
                          <a:effectLst/>
                          <a:latin typeface="Arial" panose="020B0604020202020204" pitchFamily="34" charset="0"/>
                        </a:rPr>
                        <a:t>Bacteria</a:t>
                      </a:r>
                      <a:endParaRPr lang="pt-BR"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226">
                <a:tc gridSpan="2">
                  <a:txBody>
                    <a:bodyPr/>
                    <a:lstStyle/>
                    <a:p>
                      <a:pPr marL="0" marR="0">
                        <a:spcBef>
                          <a:spcPts val="240"/>
                        </a:spcBef>
                        <a:spcAft>
                          <a:spcPts val="240"/>
                        </a:spcAft>
                      </a:pPr>
                      <a:r>
                        <a:rPr lang="en-US" sz="800" i="0">
                          <a:solidFill>
                            <a:srgbClr val="3C4245"/>
                          </a:solidFill>
                          <a:effectLst/>
                          <a:latin typeface="Arial" panose="020B0604020202020204" pitchFamily="34" charset="0"/>
                        </a:rPr>
                        <a:t>Triatome bugs</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240"/>
                        </a:spcBef>
                        <a:spcAft>
                          <a:spcPts val="240"/>
                        </a:spcAft>
                      </a:pPr>
                      <a:r>
                        <a:rPr lang="en-US" sz="800" i="0">
                          <a:solidFill>
                            <a:srgbClr val="3C4245"/>
                          </a:solidFill>
                          <a:effectLst/>
                          <a:latin typeface="Arial" panose="020B0604020202020204" pitchFamily="34" charset="0"/>
                        </a:rPr>
                        <a:t>Chagas disease (American trypanosomiasis)</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40"/>
                        </a:spcBef>
                        <a:spcAft>
                          <a:spcPts val="240"/>
                        </a:spcAft>
                      </a:pPr>
                      <a:r>
                        <a:rPr lang="en-US" sz="800" i="0">
                          <a:solidFill>
                            <a:srgbClr val="3C4245"/>
                          </a:solidFill>
                          <a:effectLst/>
                          <a:latin typeface="Arial" panose="020B0604020202020204" pitchFamily="34" charset="0"/>
                        </a:rPr>
                        <a:t>Parasite</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226">
                <a:tc gridSpan="2">
                  <a:txBody>
                    <a:bodyPr/>
                    <a:lstStyle/>
                    <a:p>
                      <a:pPr marL="0" marR="0">
                        <a:spcBef>
                          <a:spcPts val="240"/>
                        </a:spcBef>
                        <a:spcAft>
                          <a:spcPts val="240"/>
                        </a:spcAft>
                      </a:pPr>
                      <a:r>
                        <a:rPr lang="en-US" sz="800" i="0">
                          <a:solidFill>
                            <a:srgbClr val="3C4245"/>
                          </a:solidFill>
                          <a:effectLst/>
                          <a:latin typeface="Arial" panose="020B0604020202020204" pitchFamily="34" charset="0"/>
                        </a:rPr>
                        <a:t>Tsetse flies</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240"/>
                        </a:spcBef>
                        <a:spcAft>
                          <a:spcPts val="240"/>
                        </a:spcAft>
                      </a:pPr>
                      <a:r>
                        <a:rPr lang="en-US" sz="800" i="0">
                          <a:solidFill>
                            <a:srgbClr val="3C4245"/>
                          </a:solidFill>
                          <a:effectLst/>
                          <a:latin typeface="Arial" panose="020B0604020202020204" pitchFamily="34" charset="0"/>
                        </a:rPr>
                        <a:t>Sleeping sickness (African trypanosomiasis)</a:t>
                      </a:r>
                      <a:endParaRPr lang="en-US" sz="1600" i="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40"/>
                        </a:spcBef>
                        <a:spcAft>
                          <a:spcPts val="240"/>
                        </a:spcAft>
                      </a:pPr>
                      <a:r>
                        <a:rPr lang="en-US" sz="800" i="0" dirty="0">
                          <a:solidFill>
                            <a:srgbClr val="3C4245"/>
                          </a:solidFill>
                          <a:effectLst/>
                          <a:latin typeface="Arial" panose="020B0604020202020204" pitchFamily="34" charset="0"/>
                        </a:rPr>
                        <a:t>Parasite</a:t>
                      </a:r>
                      <a:endParaRPr lang="en-US" sz="1600" i="0" dirty="0">
                        <a:effectLst/>
                        <a:latin typeface="Arial" panose="020B0604020202020204" pitchFamily="34" charset="0"/>
                      </a:endParaRPr>
                    </a:p>
                  </a:txBody>
                  <a:tcPr marL="61258" marR="612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04431394"/>
      </p:ext>
    </p:extLst>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Epidemiologic triad</a:t>
            </a:r>
            <a:br>
              <a:rPr lang="en-US" dirty="0" smtClean="0"/>
            </a:br>
            <a:r>
              <a:rPr lang="en-US" b="1" dirty="0" smtClean="0"/>
              <a:t> </a:t>
            </a:r>
            <a:r>
              <a:rPr lang="en-US" sz="3600" b="1" dirty="0" smtClean="0"/>
              <a:t>Vector-borne diseases</a:t>
            </a:r>
            <a:r>
              <a:rPr lang="ar-JO" sz="3600" b="1" dirty="0" smtClean="0"/>
              <a:t> </a:t>
            </a:r>
            <a:r>
              <a:rPr lang="en-US" sz="3600" b="1" dirty="0" smtClean="0"/>
              <a:t>WHO </a:t>
            </a:r>
            <a:r>
              <a:rPr lang="en-US" sz="3600" b="1" dirty="0"/>
              <a:t>response</a:t>
            </a:r>
            <a:endParaRPr lang="en-US" sz="3600" dirty="0"/>
          </a:p>
        </p:txBody>
      </p:sp>
      <p:sp>
        <p:nvSpPr>
          <p:cNvPr id="3" name="Content Placeholder 2"/>
          <p:cNvSpPr>
            <a:spLocks noGrp="1"/>
          </p:cNvSpPr>
          <p:nvPr>
            <p:ph idx="1"/>
          </p:nvPr>
        </p:nvSpPr>
        <p:spPr/>
        <p:txBody>
          <a:bodyPr>
            <a:normAutofit fontScale="70000" lnSpcReduction="20000"/>
          </a:bodyPr>
          <a:lstStyle/>
          <a:p>
            <a:r>
              <a:rPr lang="en-US" dirty="0"/>
              <a:t>The "</a:t>
            </a:r>
            <a:r>
              <a:rPr lang="en-US" i="1" dirty="0"/>
              <a:t>Global Vector Control Response (GVCR) 2017–2030"</a:t>
            </a:r>
            <a:r>
              <a:rPr lang="en-US" dirty="0"/>
              <a:t> was approved by the World Health Assembly in 2017. </a:t>
            </a:r>
            <a:endParaRPr lang="en-US" dirty="0" smtClean="0"/>
          </a:p>
          <a:p>
            <a:r>
              <a:rPr lang="en-US" dirty="0" smtClean="0"/>
              <a:t>It </a:t>
            </a:r>
            <a:r>
              <a:rPr lang="en-US" dirty="0"/>
              <a:t>provides strategic guidance to countries and development partners for urgent strengthening of vector control as a fundamental approach to preventing disease and responding to outbreaks. </a:t>
            </a:r>
            <a:endParaRPr lang="en-US" dirty="0" smtClean="0"/>
          </a:p>
          <a:p>
            <a:r>
              <a:rPr lang="en-US" dirty="0" smtClean="0"/>
              <a:t>To </a:t>
            </a:r>
            <a:r>
              <a:rPr lang="en-US" dirty="0"/>
              <a:t>achieve </a:t>
            </a:r>
            <a:r>
              <a:rPr lang="en-US" dirty="0" smtClean="0"/>
              <a:t>this</a:t>
            </a:r>
          </a:p>
          <a:p>
            <a:pPr lvl="1"/>
            <a:r>
              <a:rPr lang="en-US" dirty="0" smtClean="0"/>
              <a:t> </a:t>
            </a:r>
            <a:r>
              <a:rPr lang="en-US" dirty="0"/>
              <a:t>a re-alignment of vector control </a:t>
            </a:r>
            <a:r>
              <a:rPr lang="en-US" dirty="0" err="1"/>
              <a:t>programmes</a:t>
            </a:r>
            <a:r>
              <a:rPr lang="en-US" dirty="0"/>
              <a:t> is required, </a:t>
            </a:r>
            <a:endParaRPr lang="en-US" dirty="0" smtClean="0"/>
          </a:p>
          <a:p>
            <a:pPr lvl="1"/>
            <a:r>
              <a:rPr lang="en-US" dirty="0" smtClean="0"/>
              <a:t>supported </a:t>
            </a:r>
            <a:r>
              <a:rPr lang="en-US" dirty="0"/>
              <a:t>by increased technical capacity</a:t>
            </a:r>
            <a:r>
              <a:rPr lang="en-US" dirty="0" smtClean="0"/>
              <a:t>,</a:t>
            </a:r>
          </a:p>
          <a:p>
            <a:pPr lvl="1"/>
            <a:r>
              <a:rPr lang="en-US" dirty="0" smtClean="0"/>
              <a:t> </a:t>
            </a:r>
            <a:r>
              <a:rPr lang="en-US" dirty="0"/>
              <a:t>improved infrastructure, </a:t>
            </a:r>
            <a:endParaRPr lang="en-US" dirty="0" smtClean="0"/>
          </a:p>
          <a:p>
            <a:pPr lvl="1"/>
            <a:r>
              <a:rPr lang="en-US" dirty="0" smtClean="0"/>
              <a:t>strengthened </a:t>
            </a:r>
            <a:r>
              <a:rPr lang="en-US" dirty="0"/>
              <a:t>monitoring and surveillance systems, </a:t>
            </a:r>
            <a:endParaRPr lang="en-US" dirty="0" smtClean="0"/>
          </a:p>
          <a:p>
            <a:pPr lvl="1"/>
            <a:r>
              <a:rPr lang="en-US" dirty="0" smtClean="0"/>
              <a:t>and </a:t>
            </a:r>
            <a:r>
              <a:rPr lang="en-US" dirty="0"/>
              <a:t>greater community mobilization. </a:t>
            </a:r>
            <a:endParaRPr lang="en-US" dirty="0" smtClean="0"/>
          </a:p>
          <a:p>
            <a:r>
              <a:rPr lang="en-US" dirty="0" smtClean="0"/>
              <a:t>Ultimately</a:t>
            </a:r>
            <a:r>
              <a:rPr lang="en-US" dirty="0"/>
              <a:t>, this will support implementation of a comprehensive approach to vector control that will enable the achievement of disease-specific national and global goals and contribute to achievement of the Sustainable Development Goals and Universal Health Coverage.</a:t>
            </a:r>
            <a:endParaRPr lang="en-US" sz="4600" dirty="0"/>
          </a:p>
        </p:txBody>
      </p:sp>
    </p:spTree>
    <p:extLst>
      <p:ext uri="{BB962C8B-B14F-4D97-AF65-F5344CB8AC3E}">
        <p14:creationId xmlns:p14="http://schemas.microsoft.com/office/powerpoint/2010/main" val="3738278706"/>
      </p:ext>
    </p:extLst>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Epidemiologic triad</a:t>
            </a:r>
            <a:br>
              <a:rPr lang="en-US" dirty="0" smtClean="0"/>
            </a:br>
            <a:r>
              <a:rPr lang="en-US" b="1" dirty="0" smtClean="0"/>
              <a:t> </a:t>
            </a:r>
            <a:r>
              <a:rPr lang="en-US" sz="3600" b="1" dirty="0" smtClean="0"/>
              <a:t>Vector-borne diseases</a:t>
            </a:r>
            <a:r>
              <a:rPr lang="ar-JO" sz="3600" b="1" dirty="0" smtClean="0"/>
              <a:t> </a:t>
            </a:r>
            <a:r>
              <a:rPr lang="en-US" sz="3600" b="1" dirty="0" smtClean="0"/>
              <a:t>WHO </a:t>
            </a:r>
            <a:r>
              <a:rPr lang="en-US" sz="3600" b="1" dirty="0"/>
              <a:t>response</a:t>
            </a:r>
            <a:endParaRPr lang="en-US" sz="3600" dirty="0"/>
          </a:p>
        </p:txBody>
      </p:sp>
      <p:sp>
        <p:nvSpPr>
          <p:cNvPr id="3" name="Content Placeholder 2"/>
          <p:cNvSpPr>
            <a:spLocks noGrp="1"/>
          </p:cNvSpPr>
          <p:nvPr>
            <p:ph idx="1"/>
          </p:nvPr>
        </p:nvSpPr>
        <p:spPr/>
        <p:txBody>
          <a:bodyPr>
            <a:normAutofit/>
          </a:bodyPr>
          <a:lstStyle/>
          <a:p>
            <a:pPr marL="109728" indent="0">
              <a:buNone/>
            </a:pPr>
            <a:r>
              <a:rPr lang="en-US" sz="1800" dirty="0" smtClean="0"/>
              <a:t>Specifically </a:t>
            </a:r>
            <a:r>
              <a:rPr lang="en-US" sz="1800" dirty="0"/>
              <a:t>WHO responds to vector-borne diseases by:</a:t>
            </a:r>
          </a:p>
          <a:p>
            <a:endParaRPr lang="en-US" sz="1800" dirty="0"/>
          </a:p>
          <a:p>
            <a:r>
              <a:rPr lang="en-US" sz="1800" dirty="0"/>
              <a:t>providing evidence-based guidance for controlling vectors and protecting people against infection;</a:t>
            </a:r>
          </a:p>
          <a:p>
            <a:r>
              <a:rPr lang="en-US" sz="1800" dirty="0"/>
              <a:t>providing technical support to countries so that they can effectively manage cases and outbreaks;</a:t>
            </a:r>
          </a:p>
          <a:p>
            <a:r>
              <a:rPr lang="en-US" sz="1800" dirty="0"/>
              <a:t>supporting countries to improve their reporting systems and capture the true burden of the disease;</a:t>
            </a:r>
          </a:p>
          <a:p>
            <a:r>
              <a:rPr lang="en-US" sz="1800" dirty="0"/>
              <a:t>providing training (capacity building) on clinical management, diagnosis and vector control with support from some of its collaborating </a:t>
            </a:r>
            <a:r>
              <a:rPr lang="en-US" sz="1800" dirty="0" err="1"/>
              <a:t>centres</a:t>
            </a:r>
            <a:r>
              <a:rPr lang="en-US" sz="1800" dirty="0"/>
              <a:t>; and</a:t>
            </a:r>
          </a:p>
          <a:p>
            <a:r>
              <a:rPr lang="en-US" sz="1800" dirty="0"/>
              <a:t>supporting the development and evaluation of new tools, technologies and approaches for vector-borne diseases, including vector control and disease </a:t>
            </a:r>
            <a:r>
              <a:rPr lang="en-US" sz="1800" dirty="0" smtClean="0"/>
              <a:t>management </a:t>
            </a:r>
            <a:r>
              <a:rPr lang="en-US" sz="1800" dirty="0"/>
              <a:t>technologies</a:t>
            </a:r>
            <a:r>
              <a:rPr lang="en-US" sz="1800" dirty="0" smtClean="0"/>
              <a:t>.</a:t>
            </a:r>
          </a:p>
          <a:p>
            <a:pPr marL="109728" indent="0">
              <a:buNone/>
            </a:pPr>
            <a:r>
              <a:rPr lang="en-US" sz="1600" dirty="0"/>
              <a:t>https://www.who.int/en/news-room/fact-sheets/detail/vector-borne-diseases</a:t>
            </a:r>
          </a:p>
        </p:txBody>
      </p:sp>
    </p:spTree>
    <p:extLst>
      <p:ext uri="{BB962C8B-B14F-4D97-AF65-F5344CB8AC3E}">
        <p14:creationId xmlns:p14="http://schemas.microsoft.com/office/powerpoint/2010/main" val="4076334244"/>
      </p:ext>
    </p:extLst>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Epidemiologic triad</a:t>
            </a:r>
            <a:br>
              <a:rPr lang="en-US" dirty="0" smtClean="0"/>
            </a:br>
            <a:r>
              <a:rPr lang="en-US" b="1" dirty="0" smtClean="0"/>
              <a:t> </a:t>
            </a:r>
            <a:r>
              <a:rPr lang="en-US" sz="3600" b="1" dirty="0" smtClean="0"/>
              <a:t>Vector-borne diseases</a:t>
            </a:r>
            <a:r>
              <a:rPr lang="ar-JO" sz="3600" b="1" dirty="0" smtClean="0"/>
              <a:t> </a:t>
            </a:r>
            <a:r>
              <a:rPr lang="en-US" sz="3600" b="1" dirty="0" smtClean="0"/>
              <a:t>WHO </a:t>
            </a:r>
            <a:r>
              <a:rPr lang="en-US" sz="3600" b="1" dirty="0"/>
              <a:t>response</a:t>
            </a:r>
            <a:endParaRPr lang="en-US" sz="3600" dirty="0"/>
          </a:p>
        </p:txBody>
      </p:sp>
      <p:sp>
        <p:nvSpPr>
          <p:cNvPr id="3" name="Content Placeholder 2"/>
          <p:cNvSpPr>
            <a:spLocks noGrp="1"/>
          </p:cNvSpPr>
          <p:nvPr>
            <p:ph idx="1"/>
          </p:nvPr>
        </p:nvSpPr>
        <p:spPr/>
        <p:txBody>
          <a:bodyPr>
            <a:normAutofit lnSpcReduction="10000"/>
          </a:bodyPr>
          <a:lstStyle/>
          <a:p>
            <a:r>
              <a:rPr lang="en-US" sz="2400" dirty="0"/>
              <a:t>A crucial element in reducing the burden of vector-borne diseases is </a:t>
            </a:r>
            <a:r>
              <a:rPr lang="en-US" sz="2400" b="1" dirty="0" err="1"/>
              <a:t>behavioural</a:t>
            </a:r>
            <a:r>
              <a:rPr lang="en-US" sz="2400" b="1" dirty="0"/>
              <a:t> change</a:t>
            </a:r>
            <a:r>
              <a:rPr lang="en-US" sz="2400" dirty="0"/>
              <a:t>. </a:t>
            </a:r>
            <a:endParaRPr lang="en-US" sz="2400" dirty="0" smtClean="0"/>
          </a:p>
          <a:p>
            <a:pPr lvl="1"/>
            <a:r>
              <a:rPr lang="en-US" sz="2000" dirty="0" smtClean="0"/>
              <a:t>WHO </a:t>
            </a:r>
            <a:r>
              <a:rPr lang="en-US" sz="2000" dirty="0"/>
              <a:t>works with partners to provide education and improve public awareness, so that people know how to protect themselves and their communities from mosquitoes, ticks, bugs, flies and other vectors.</a:t>
            </a:r>
          </a:p>
          <a:p>
            <a:r>
              <a:rPr lang="en-US" sz="2400" b="1" dirty="0"/>
              <a:t>Access to water and sanitation </a:t>
            </a:r>
            <a:r>
              <a:rPr lang="en-US" sz="2400" dirty="0"/>
              <a:t>is a very important factor in disease control and elimination. </a:t>
            </a:r>
            <a:endParaRPr lang="en-US" sz="2400" dirty="0" smtClean="0"/>
          </a:p>
          <a:p>
            <a:pPr lvl="1"/>
            <a:r>
              <a:rPr lang="en-US" sz="2400" dirty="0" smtClean="0"/>
              <a:t>WHO </a:t>
            </a:r>
            <a:r>
              <a:rPr lang="en-US" sz="2400" dirty="0"/>
              <a:t>works together with many different government sectors to improve water storage, sanitation, thereby helping to control these diseases at the community level.</a:t>
            </a:r>
          </a:p>
          <a:p>
            <a:endParaRPr lang="en-US" sz="1800" dirty="0"/>
          </a:p>
        </p:txBody>
      </p:sp>
    </p:spTree>
    <p:extLst>
      <p:ext uri="{BB962C8B-B14F-4D97-AF65-F5344CB8AC3E}">
        <p14:creationId xmlns:p14="http://schemas.microsoft.com/office/powerpoint/2010/main" val="263694725"/>
      </p:ext>
    </p:extLst>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lstStyle/>
          <a:p>
            <a:endParaRPr lang="en-US" dirty="0"/>
          </a:p>
        </p:txBody>
      </p:sp>
      <p:sp>
        <p:nvSpPr>
          <p:cNvPr id="5" name="Isosceles Triangle 4"/>
          <p:cNvSpPr/>
          <p:nvPr/>
        </p:nvSpPr>
        <p:spPr>
          <a:xfrm>
            <a:off x="2209800" y="3276600"/>
            <a:ext cx="4876800" cy="2895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038600" y="2514600"/>
            <a:ext cx="10668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host</a:t>
            </a:r>
            <a:endParaRPr lang="en-US" sz="2800" b="1" dirty="0"/>
          </a:p>
        </p:txBody>
      </p:sp>
      <p:sp>
        <p:nvSpPr>
          <p:cNvPr id="7" name="Rectangle 6"/>
          <p:cNvSpPr/>
          <p:nvPr/>
        </p:nvSpPr>
        <p:spPr>
          <a:xfrm>
            <a:off x="914400" y="5791200"/>
            <a:ext cx="1295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agent</a:t>
            </a:r>
            <a:endParaRPr lang="en-US" sz="2800" b="1" dirty="0"/>
          </a:p>
        </p:txBody>
      </p:sp>
      <p:sp>
        <p:nvSpPr>
          <p:cNvPr id="8" name="Rectangle 7"/>
          <p:cNvSpPr/>
          <p:nvPr/>
        </p:nvSpPr>
        <p:spPr>
          <a:xfrm>
            <a:off x="7086600" y="5486400"/>
            <a:ext cx="16002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t>environment</a:t>
            </a:r>
            <a:endParaRPr lang="en-US" sz="1600" b="1" dirty="0"/>
          </a:p>
        </p:txBody>
      </p:sp>
      <p:sp>
        <p:nvSpPr>
          <p:cNvPr id="9" name="Rectangle 8"/>
          <p:cNvSpPr/>
          <p:nvPr/>
        </p:nvSpPr>
        <p:spPr>
          <a:xfrm>
            <a:off x="4038600" y="4724400"/>
            <a:ext cx="1143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vector</a:t>
            </a:r>
            <a:endParaRPr lang="en-US" sz="2000" b="1" dirty="0"/>
          </a:p>
        </p:txBody>
      </p:sp>
    </p:spTree>
    <p:extLst>
      <p:ext uri="{BB962C8B-B14F-4D97-AF65-F5344CB8AC3E}">
        <p14:creationId xmlns:p14="http://schemas.microsoft.com/office/powerpoint/2010/main" val="3087893236"/>
      </p:ext>
    </p:extLst>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4" name="Content Placeholder 3"/>
          <p:cNvSpPr>
            <a:spLocks noGrp="1"/>
          </p:cNvSpPr>
          <p:nvPr>
            <p:ph idx="1"/>
          </p:nvPr>
        </p:nvSpPr>
        <p:spPr/>
        <p:txBody>
          <a:bodyPr>
            <a:normAutofit fontScale="92500" lnSpcReduction="20000"/>
          </a:bodyPr>
          <a:lstStyle/>
          <a:p>
            <a:r>
              <a:rPr lang="en-US" dirty="0" smtClean="0"/>
              <a:t>Content:</a:t>
            </a:r>
          </a:p>
          <a:p>
            <a:pPr lvl="1"/>
            <a:r>
              <a:rPr lang="en-US" dirty="0" smtClean="0"/>
              <a:t> </a:t>
            </a:r>
            <a:r>
              <a:rPr lang="en-US" sz="3200" dirty="0" smtClean="0"/>
              <a:t>triad</a:t>
            </a:r>
          </a:p>
          <a:p>
            <a:pPr lvl="1"/>
            <a:r>
              <a:rPr lang="en-US" sz="3200" dirty="0" smtClean="0"/>
              <a:t>Vector and vector born diseases</a:t>
            </a:r>
          </a:p>
          <a:p>
            <a:pPr lvl="1"/>
            <a:r>
              <a:rPr lang="en-US" sz="3200" dirty="0" smtClean="0"/>
              <a:t>Agent </a:t>
            </a:r>
          </a:p>
          <a:p>
            <a:pPr lvl="1"/>
            <a:r>
              <a:rPr lang="en-US" sz="3200" dirty="0" smtClean="0"/>
              <a:t>host </a:t>
            </a:r>
          </a:p>
          <a:p>
            <a:pPr lvl="1"/>
            <a:r>
              <a:rPr lang="en-US" sz="3200" dirty="0" smtClean="0"/>
              <a:t>environment</a:t>
            </a:r>
          </a:p>
          <a:p>
            <a:pPr lvl="2"/>
            <a:r>
              <a:rPr lang="en-US" sz="3000" dirty="0" smtClean="0"/>
              <a:t>Disaster</a:t>
            </a:r>
          </a:p>
          <a:p>
            <a:pPr lvl="2"/>
            <a:r>
              <a:rPr lang="en-US" sz="3000" dirty="0" smtClean="0"/>
              <a:t>Technology</a:t>
            </a:r>
          </a:p>
          <a:p>
            <a:pPr lvl="1"/>
            <a:r>
              <a:rPr lang="en-US" sz="3200" dirty="0" smtClean="0"/>
              <a:t>Health determinant, social determinants of health, Risk factors</a:t>
            </a:r>
          </a:p>
          <a:p>
            <a:endParaRPr lang="ar-SA"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lnSpcReduction="10000"/>
          </a:bodyPr>
          <a:lstStyle/>
          <a:p>
            <a:r>
              <a:rPr lang="en-US" dirty="0" smtClean="0"/>
              <a:t>the Triangle has three corners (called vertices): </a:t>
            </a:r>
          </a:p>
          <a:p>
            <a:pPr lvl="1"/>
            <a:r>
              <a:rPr lang="en-US" dirty="0" smtClean="0"/>
              <a:t>Agent, </a:t>
            </a:r>
          </a:p>
          <a:p>
            <a:pPr lvl="1">
              <a:buNone/>
            </a:pPr>
            <a:r>
              <a:rPr lang="en-US" b="1" i="1" dirty="0" smtClean="0">
                <a:solidFill>
                  <a:srgbClr val="FF0000"/>
                </a:solidFill>
              </a:rPr>
              <a:t>or microbe </a:t>
            </a:r>
            <a:r>
              <a:rPr lang="en-US" dirty="0" smtClean="0"/>
              <a:t>that causes the disease (the “what” of the Triangle) </a:t>
            </a:r>
          </a:p>
          <a:p>
            <a:pPr lvl="1"/>
            <a:r>
              <a:rPr lang="en-US" dirty="0" smtClean="0"/>
              <a:t>Host</a:t>
            </a:r>
          </a:p>
          <a:p>
            <a:pPr lvl="1">
              <a:buNone/>
            </a:pPr>
            <a:r>
              <a:rPr lang="en-US" dirty="0" smtClean="0"/>
              <a:t> or organism harboring the disease (the “who” of the Triangle) </a:t>
            </a:r>
          </a:p>
          <a:p>
            <a:pPr lvl="1"/>
            <a:r>
              <a:rPr lang="en-US" dirty="0" smtClean="0"/>
              <a:t>Environment</a:t>
            </a:r>
          </a:p>
          <a:p>
            <a:pPr lvl="1">
              <a:buNone/>
            </a:pPr>
            <a:r>
              <a:rPr lang="en-US" dirty="0" smtClean="0"/>
              <a:t> or those external factors that cause or allow disease transmission (the “where” of the Triangle) </a:t>
            </a:r>
          </a:p>
          <a:p>
            <a:r>
              <a:rPr lang="en-US" sz="1900" dirty="0" smtClean="0"/>
              <a:t>https://www.cdc.gov/bam/teachers/documents/epi_1_triangle.pdf</a:t>
            </a:r>
            <a:endParaRPr lang="en-US" sz="1900" dirty="0"/>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lnSpcReduction="10000"/>
          </a:bodyPr>
          <a:lstStyle/>
          <a:p>
            <a:r>
              <a:rPr lang="en-US" dirty="0" smtClean="0"/>
              <a:t>The Agent “What” </a:t>
            </a:r>
          </a:p>
          <a:p>
            <a:pPr lvl="1"/>
            <a:r>
              <a:rPr lang="en-US" sz="3200" dirty="0" smtClean="0"/>
              <a:t>The agent is the cause of the disease. </a:t>
            </a:r>
          </a:p>
          <a:p>
            <a:pPr lvl="1"/>
            <a:r>
              <a:rPr lang="en-US" sz="3200" dirty="0" smtClean="0"/>
              <a:t>When studying the epidemiology of most infectious diseases, the agent is a microbe. (</a:t>
            </a:r>
            <a:r>
              <a:rPr lang="en-US" sz="3200" dirty="0" smtClean="0">
                <a:solidFill>
                  <a:srgbClr val="FF0000"/>
                </a:solidFill>
              </a:rPr>
              <a:t>microorganism</a:t>
            </a:r>
            <a:r>
              <a:rPr lang="en-US" sz="3200" dirty="0" smtClean="0"/>
              <a:t>)</a:t>
            </a:r>
          </a:p>
          <a:p>
            <a:pPr lvl="1"/>
            <a:r>
              <a:rPr lang="en-US" sz="3200" dirty="0" smtClean="0"/>
              <a:t>Disease causing microbes are bacteria, virus, fungi, and protozoa</a:t>
            </a:r>
          </a:p>
          <a:p>
            <a:pPr lvl="1"/>
            <a:r>
              <a:rPr lang="en-US" sz="3200" dirty="0" smtClean="0"/>
              <a:t>Presence of an agent is not always sufficient to cause the disease</a:t>
            </a:r>
            <a:endParaRPr lang="en-US" sz="3200" dirty="0"/>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a:bodyPr>
          <a:lstStyle/>
          <a:p>
            <a:r>
              <a:rPr lang="en-US" dirty="0" smtClean="0"/>
              <a:t>The Agent “What” :</a:t>
            </a:r>
          </a:p>
          <a:p>
            <a:pPr lvl="1"/>
            <a:r>
              <a:rPr lang="en-US" dirty="0" smtClean="0"/>
              <a:t>Analyzing the agent address factors that enable the agent to affect health (cause disease) or help to prevent this effect:</a:t>
            </a:r>
          </a:p>
          <a:p>
            <a:pPr lvl="1"/>
            <a:r>
              <a:rPr lang="en-US" dirty="0" smtClean="0"/>
              <a:t>Polio virus:</a:t>
            </a:r>
          </a:p>
          <a:p>
            <a:pPr lvl="2"/>
            <a:r>
              <a:rPr lang="en-US" dirty="0" smtClean="0"/>
              <a:t>Subtypes</a:t>
            </a:r>
          </a:p>
          <a:p>
            <a:pPr lvl="2"/>
            <a:r>
              <a:rPr lang="en-US" dirty="0" smtClean="0"/>
              <a:t>Virulence</a:t>
            </a:r>
          </a:p>
          <a:p>
            <a:pPr lvl="2"/>
            <a:r>
              <a:rPr lang="en-US" dirty="0" smtClean="0"/>
              <a:t>Immunization</a:t>
            </a:r>
          </a:p>
          <a:p>
            <a:pPr lvl="1">
              <a:buFont typeface="Wingdings" panose="05000000000000000000" pitchFamily="2" charset="2"/>
              <a:buChar char="q"/>
            </a:pPr>
            <a:r>
              <a:rPr lang="en-US" dirty="0" smtClean="0"/>
              <a:t> Corona virus: C0vid-19</a:t>
            </a:r>
            <a:endParaRPr lang="en-US" dirty="0" smtClean="0"/>
          </a:p>
          <a:p>
            <a:pPr lvl="2"/>
            <a:endParaRPr lang="en-US" dirty="0" smtClean="0"/>
          </a:p>
          <a:p>
            <a:pPr lvl="1"/>
            <a:endParaRPr lang="en-US" dirty="0" smtClean="0"/>
          </a:p>
        </p:txBody>
      </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Agent “What” :</a:t>
            </a:r>
          </a:p>
          <a:p>
            <a:pPr lvl="1"/>
            <a:r>
              <a:rPr lang="en-US" dirty="0" smtClean="0"/>
              <a:t>Biological:  </a:t>
            </a:r>
          </a:p>
          <a:p>
            <a:pPr lvl="2"/>
            <a:r>
              <a:rPr lang="en-US" dirty="0" smtClean="0"/>
              <a:t>is not limited to infectious diseases,  microorganisms contribute to cancer and other NCD (rheumatic heart, type 1 DM )</a:t>
            </a:r>
          </a:p>
          <a:p>
            <a:pPr lvl="2"/>
            <a:r>
              <a:rPr lang="en-US" dirty="0" smtClean="0"/>
              <a:t>Snakes and scorpion </a:t>
            </a:r>
            <a:r>
              <a:rPr lang="en-US" dirty="0" smtClean="0"/>
              <a:t>poisons</a:t>
            </a:r>
          </a:p>
          <a:p>
            <a:pPr lvl="2"/>
            <a:r>
              <a:rPr lang="en-US" b="1" dirty="0">
                <a:solidFill>
                  <a:srgbClr val="FF0000"/>
                </a:solidFill>
              </a:rPr>
              <a:t>Prion </a:t>
            </a:r>
            <a:r>
              <a:rPr lang="en-US" b="1" dirty="0" smtClean="0">
                <a:solidFill>
                  <a:srgbClr val="FF0000"/>
                </a:solidFill>
              </a:rPr>
              <a:t>diseases  </a:t>
            </a:r>
            <a:r>
              <a:rPr lang="en-US" dirty="0" smtClean="0"/>
              <a:t>(https</a:t>
            </a:r>
            <a:r>
              <a:rPr lang="en-US" dirty="0"/>
              <a:t>://</a:t>
            </a:r>
            <a:r>
              <a:rPr lang="en-US" dirty="0" smtClean="0"/>
              <a:t>www.cdc.gov/prions/index.html)?</a:t>
            </a:r>
            <a:endParaRPr lang="en-US" dirty="0" smtClean="0"/>
          </a:p>
          <a:p>
            <a:pPr lvl="1"/>
            <a:r>
              <a:rPr lang="en-US" dirty="0" smtClean="0"/>
              <a:t>Chemical: </a:t>
            </a:r>
          </a:p>
          <a:p>
            <a:pPr lvl="2"/>
            <a:r>
              <a:rPr lang="en-US" dirty="0" smtClean="0"/>
              <a:t>poisons</a:t>
            </a:r>
          </a:p>
          <a:p>
            <a:pPr lvl="2"/>
            <a:r>
              <a:rPr lang="en-US" dirty="0" smtClean="0"/>
              <a:t>chronic exposures: </a:t>
            </a:r>
          </a:p>
          <a:p>
            <a:pPr lvl="3"/>
            <a:r>
              <a:rPr lang="en-US" dirty="0" smtClean="0"/>
              <a:t> heavy metals e.g. lead and </a:t>
            </a:r>
          </a:p>
          <a:p>
            <a:pPr lvl="3"/>
            <a:r>
              <a:rPr lang="en-US" dirty="0" smtClean="0"/>
              <a:t>toxic materials e.g. asbestos </a:t>
            </a:r>
          </a:p>
          <a:p>
            <a:pPr lvl="3">
              <a:buNone/>
            </a:pPr>
            <a:r>
              <a:rPr lang="en-US" dirty="0" smtClean="0"/>
              <a:t>(could be occupational)</a:t>
            </a:r>
          </a:p>
          <a:p>
            <a:pPr lvl="1"/>
            <a:r>
              <a:rPr lang="en-US" dirty="0" smtClean="0"/>
              <a:t>Physical</a:t>
            </a:r>
          </a:p>
          <a:p>
            <a:pPr lvl="2"/>
            <a:r>
              <a:rPr lang="en-US" dirty="0" smtClean="0"/>
              <a:t>Radiation:  accidents, occupations </a:t>
            </a:r>
          </a:p>
          <a:p>
            <a:pPr lvl="2"/>
            <a:r>
              <a:rPr lang="en-US" dirty="0" smtClean="0"/>
              <a:t>Injuries</a:t>
            </a:r>
          </a:p>
          <a:p>
            <a:pPr lvl="2"/>
            <a:r>
              <a:rPr lang="en-US" dirty="0" smtClean="0"/>
              <a:t>Temperature high/low</a:t>
            </a:r>
          </a:p>
          <a:p>
            <a:pPr lvl="2"/>
            <a:r>
              <a:rPr lang="en-US" dirty="0" smtClean="0"/>
              <a:t>Sun</a:t>
            </a:r>
          </a:p>
          <a:p>
            <a:pPr lvl="3"/>
            <a:r>
              <a:rPr lang="en-US" dirty="0" smtClean="0"/>
              <a:t>Sunburn</a:t>
            </a:r>
          </a:p>
          <a:p>
            <a:pPr lvl="3"/>
            <a:r>
              <a:rPr lang="en-US" dirty="0" smtClean="0"/>
              <a:t> dermatological cancer</a:t>
            </a:r>
          </a:p>
          <a:p>
            <a:pPr lvl="2"/>
            <a:endParaRPr lang="en-US" dirty="0" smtClean="0"/>
          </a:p>
          <a:p>
            <a:pPr lvl="1"/>
            <a:endParaRPr lang="en-US" dirty="0" smtClean="0"/>
          </a:p>
        </p:txBody>
      </p:sp>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a:bodyPr>
          <a:lstStyle/>
          <a:p>
            <a:r>
              <a:rPr lang="en-US" dirty="0" smtClean="0"/>
              <a:t>The Host “Who” </a:t>
            </a:r>
          </a:p>
          <a:p>
            <a:pPr lvl="1"/>
            <a:r>
              <a:rPr lang="en-US" sz="3100" b="1" dirty="0" smtClean="0">
                <a:solidFill>
                  <a:srgbClr val="0070C0"/>
                </a:solidFill>
              </a:rPr>
              <a:t>Hosts are organisms, usually humans or animals, which are exposed to and harbor a disease. </a:t>
            </a:r>
          </a:p>
          <a:p>
            <a:pPr lvl="1"/>
            <a:r>
              <a:rPr lang="en-US" sz="3100" dirty="0" smtClean="0"/>
              <a:t>The host can be the organism that gets sick, as well as any  animal </a:t>
            </a:r>
            <a:r>
              <a:rPr lang="en-US" sz="3100" b="1" dirty="0" smtClean="0"/>
              <a:t>carrier</a:t>
            </a:r>
            <a:r>
              <a:rPr lang="en-US" sz="3100" dirty="0" smtClean="0"/>
              <a:t> (including insects and worms) that may or may not get sick. </a:t>
            </a:r>
          </a:p>
        </p:txBody>
      </p:sp>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Host “Who” </a:t>
            </a:r>
          </a:p>
          <a:p>
            <a:pPr lvl="1"/>
            <a:r>
              <a:rPr lang="en-US" sz="3100" dirty="0" smtClean="0"/>
              <a:t>Although the host may or may not know it has the disease or have any outward  signs of illness, the disease does take lodging from the host. </a:t>
            </a:r>
          </a:p>
          <a:p>
            <a:pPr lvl="1"/>
            <a:r>
              <a:rPr lang="en-US" sz="3100" dirty="0" smtClean="0"/>
              <a:t>The “host” heading  also includes </a:t>
            </a:r>
            <a:r>
              <a:rPr lang="en-US" sz="3100" b="1" dirty="0" smtClean="0"/>
              <a:t>symptoms of the disease</a:t>
            </a:r>
            <a:r>
              <a:rPr lang="en-US" sz="3100" dirty="0" smtClean="0"/>
              <a:t>. </a:t>
            </a:r>
          </a:p>
          <a:p>
            <a:pPr lvl="2"/>
            <a:r>
              <a:rPr lang="en-US" sz="2900" dirty="0" smtClean="0"/>
              <a:t>Different people may have different  reactions to the same agent. </a:t>
            </a:r>
          </a:p>
          <a:p>
            <a:pPr lvl="2"/>
            <a:r>
              <a:rPr lang="en-US" sz="2900" dirty="0" smtClean="0"/>
              <a:t>For example, adults infected with the virus </a:t>
            </a:r>
            <a:r>
              <a:rPr lang="en-US" sz="2900" dirty="0" err="1" smtClean="0"/>
              <a:t>varicella</a:t>
            </a:r>
            <a:r>
              <a:rPr lang="en-US" sz="2900" dirty="0" smtClean="0"/>
              <a:t> (chickenpox) are more likely than children to develop serious complications. </a:t>
            </a:r>
          </a:p>
        </p:txBody>
      </p:sp>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33400" y="579438"/>
            <a:ext cx="8610600" cy="677862"/>
          </a:xfrm>
        </p:spPr>
        <p:txBody>
          <a:bodyPr>
            <a:spAutoFit/>
          </a:bodyPr>
          <a:lstStyle/>
          <a:p>
            <a:pPr eaLnBrk="1" hangingPunct="1">
              <a:defRPr/>
            </a:pPr>
            <a:r>
              <a:rPr lang="en-US" b="1" dirty="0" smtClean="0">
                <a:effectLst>
                  <a:outerShdw blurRad="38100" dist="38100" dir="2700000" algn="tl">
                    <a:srgbClr val="000000">
                      <a:alpha val="43137"/>
                    </a:srgbClr>
                  </a:outerShdw>
                </a:effectLst>
              </a:rPr>
              <a:t>Characteristics of Person</a:t>
            </a:r>
          </a:p>
        </p:txBody>
      </p:sp>
      <p:sp>
        <p:nvSpPr>
          <p:cNvPr id="7171" name="Rectangle 3"/>
          <p:cNvSpPr>
            <a:spLocks noGrp="1" noChangeArrowheads="1"/>
          </p:cNvSpPr>
          <p:nvPr>
            <p:ph type="body" idx="1"/>
          </p:nvPr>
        </p:nvSpPr>
        <p:spPr>
          <a:xfrm>
            <a:off x="685800" y="1752600"/>
            <a:ext cx="7772400" cy="3878263"/>
          </a:xfrm>
        </p:spPr>
        <p:txBody>
          <a:bodyPr>
            <a:spAutoFit/>
          </a:bodyPr>
          <a:lstStyle/>
          <a:p>
            <a:pPr eaLnBrk="1" hangingPunct="1">
              <a:defRPr/>
            </a:pPr>
            <a:r>
              <a:rPr lang="en-US" b="1" dirty="0" smtClean="0">
                <a:effectLst>
                  <a:outerShdw blurRad="38100" dist="38100" dir="2700000" algn="tl">
                    <a:srgbClr val="000000">
                      <a:alpha val="43137"/>
                    </a:srgbClr>
                  </a:outerShdw>
                </a:effectLst>
              </a:rPr>
              <a:t>Age</a:t>
            </a:r>
          </a:p>
          <a:p>
            <a:pPr eaLnBrk="1" hangingPunct="1">
              <a:defRPr/>
            </a:pPr>
            <a:r>
              <a:rPr lang="en-US" b="1" dirty="0" smtClean="0">
                <a:effectLst>
                  <a:outerShdw blurRad="38100" dist="38100" dir="2700000" algn="tl">
                    <a:srgbClr val="000000">
                      <a:alpha val="43137"/>
                    </a:srgbClr>
                  </a:outerShdw>
                </a:effectLst>
              </a:rPr>
              <a:t>Sex</a:t>
            </a:r>
          </a:p>
          <a:p>
            <a:pPr eaLnBrk="1" hangingPunct="1">
              <a:defRPr/>
            </a:pPr>
            <a:r>
              <a:rPr lang="en-US" b="1" dirty="0" smtClean="0">
                <a:effectLst>
                  <a:outerShdw blurRad="38100" dist="38100" dir="2700000" algn="tl">
                    <a:srgbClr val="000000">
                      <a:alpha val="43137"/>
                    </a:srgbClr>
                  </a:outerShdw>
                </a:effectLst>
              </a:rPr>
              <a:t>Marital status</a:t>
            </a:r>
          </a:p>
          <a:p>
            <a:pPr eaLnBrk="1" hangingPunct="1">
              <a:defRPr/>
            </a:pPr>
            <a:r>
              <a:rPr lang="en-US" b="1" dirty="0" smtClean="0">
                <a:effectLst>
                  <a:outerShdw blurRad="38100" dist="38100" dir="2700000" algn="tl">
                    <a:srgbClr val="000000">
                      <a:alpha val="43137"/>
                    </a:srgbClr>
                  </a:outerShdw>
                </a:effectLst>
              </a:rPr>
              <a:t>Socioeconomic status</a:t>
            </a:r>
          </a:p>
          <a:p>
            <a:pPr eaLnBrk="1" hangingPunct="1">
              <a:defRPr/>
            </a:pPr>
            <a:r>
              <a:rPr lang="en-US" b="1" dirty="0" smtClean="0">
                <a:effectLst>
                  <a:outerShdw blurRad="38100" dist="38100" dir="2700000" algn="tl">
                    <a:srgbClr val="000000">
                      <a:alpha val="43137"/>
                    </a:srgbClr>
                  </a:outerShdw>
                </a:effectLst>
              </a:rPr>
              <a:t>Religion</a:t>
            </a:r>
          </a:p>
          <a:p>
            <a:pPr eaLnBrk="1" hangingPunct="1">
              <a:defRPr/>
            </a:pPr>
            <a:r>
              <a:rPr lang="en-US" b="1" dirty="0" smtClean="0">
                <a:effectLst>
                  <a:outerShdw blurRad="38100" dist="38100" dir="2700000" algn="tl">
                    <a:srgbClr val="000000">
                      <a:alpha val="43137"/>
                    </a:srgbClr>
                  </a:outerShdw>
                </a:effectLst>
              </a:rPr>
              <a:t>Occupation</a:t>
            </a:r>
          </a:p>
          <a:p>
            <a:pPr eaLnBrk="1" hangingPunct="1">
              <a:defRPr/>
            </a:pPr>
            <a:r>
              <a:rPr lang="en-US" b="1" dirty="0" smtClean="0">
                <a:effectLst>
                  <a:outerShdw blurRad="38100" dist="38100" dir="2700000" algn="tl">
                    <a:srgbClr val="000000">
                      <a:alpha val="43137"/>
                    </a:srgbClr>
                  </a:outerShdw>
                </a:effectLst>
              </a:rPr>
              <a:t>Ethnic group</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171">
                                            <p:txEl>
                                              <p:pRg st="2" end="2"/>
                                            </p:txEl>
                                          </p:spTgt>
                                        </p:tgtEl>
                                        <p:attrNameLst>
                                          <p:attrName>style.visibility</p:attrName>
                                        </p:attrNameLst>
                                      </p:cBhvr>
                                      <p:to>
                                        <p:strVal val="visible"/>
                                      </p:to>
                                    </p:set>
                                    <p:anim calcmode="lin" valueType="num">
                                      <p:cBhvr additive="base">
                                        <p:cTn id="19"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1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171">
                                            <p:txEl>
                                              <p:pRg st="3" end="3"/>
                                            </p:txEl>
                                          </p:spTgt>
                                        </p:tgtEl>
                                        <p:attrNameLst>
                                          <p:attrName>style.visibility</p:attrName>
                                        </p:attrNameLst>
                                      </p:cBhvr>
                                      <p:to>
                                        <p:strVal val="visible"/>
                                      </p:to>
                                    </p:set>
                                    <p:anim calcmode="lin" valueType="num">
                                      <p:cBhvr additive="base">
                                        <p:cTn id="25" dur="500" fill="hold"/>
                                        <p:tgtEl>
                                          <p:spTgt spid="717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1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171">
                                            <p:txEl>
                                              <p:pRg st="4" end="4"/>
                                            </p:txEl>
                                          </p:spTgt>
                                        </p:tgtEl>
                                        <p:attrNameLst>
                                          <p:attrName>style.visibility</p:attrName>
                                        </p:attrNameLst>
                                      </p:cBhvr>
                                      <p:to>
                                        <p:strVal val="visible"/>
                                      </p:to>
                                    </p:set>
                                    <p:anim calcmode="lin" valueType="num">
                                      <p:cBhvr additive="base">
                                        <p:cTn id="31" dur="500" fill="hold"/>
                                        <p:tgtEl>
                                          <p:spTgt spid="717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17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171">
                                            <p:txEl>
                                              <p:pRg st="5" end="5"/>
                                            </p:txEl>
                                          </p:spTgt>
                                        </p:tgtEl>
                                        <p:attrNameLst>
                                          <p:attrName>style.visibility</p:attrName>
                                        </p:attrNameLst>
                                      </p:cBhvr>
                                      <p:to>
                                        <p:strVal val="visible"/>
                                      </p:to>
                                    </p:set>
                                    <p:anim calcmode="lin" valueType="num">
                                      <p:cBhvr additive="base">
                                        <p:cTn id="37" dur="500" fill="hold"/>
                                        <p:tgtEl>
                                          <p:spTgt spid="717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17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7171">
                                            <p:txEl>
                                              <p:pRg st="6" end="6"/>
                                            </p:txEl>
                                          </p:spTgt>
                                        </p:tgtEl>
                                        <p:attrNameLst>
                                          <p:attrName>style.visibility</p:attrName>
                                        </p:attrNameLst>
                                      </p:cBhvr>
                                      <p:to>
                                        <p:strVal val="visible"/>
                                      </p:to>
                                    </p:set>
                                    <p:anim calcmode="lin" valueType="num">
                                      <p:cBhvr additive="base">
                                        <p:cTn id="43" dur="500" fill="hold"/>
                                        <p:tgtEl>
                                          <p:spTgt spid="7171">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17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Host “Who” :</a:t>
            </a:r>
          </a:p>
          <a:p>
            <a:pPr lvl="1">
              <a:buNone/>
            </a:pPr>
            <a:r>
              <a:rPr lang="en-US" sz="4400" dirty="0" smtClean="0"/>
              <a:t>Sex versus </a:t>
            </a:r>
            <a:r>
              <a:rPr lang="en-US" sz="4400" dirty="0" smtClean="0"/>
              <a:t>gender</a:t>
            </a:r>
          </a:p>
          <a:p>
            <a:pPr lvl="1">
              <a:buNone/>
            </a:pPr>
            <a:r>
              <a:rPr lang="en-US" sz="3400" b="1" dirty="0"/>
              <a:t>Sex</a:t>
            </a:r>
            <a:r>
              <a:rPr lang="en-US" sz="3400" dirty="0"/>
              <a:t> refers to a set of biological attributes in humans and animals. It is primarily associated with physical and physiological features including chromosomes, gene expression, hormone levels and function, and reproductive/sexual anatomy</a:t>
            </a:r>
            <a:r>
              <a:rPr lang="en-US" sz="3400" dirty="0" smtClean="0"/>
              <a:t>.</a:t>
            </a:r>
          </a:p>
          <a:p>
            <a:pPr lvl="1">
              <a:buNone/>
            </a:pPr>
            <a:r>
              <a:rPr lang="en-US" sz="3400" b="1" dirty="0"/>
              <a:t>Gender</a:t>
            </a:r>
            <a:r>
              <a:rPr lang="en-US" sz="3400" dirty="0"/>
              <a:t> refers to the socially constructed roles, </a:t>
            </a:r>
            <a:r>
              <a:rPr lang="en-US" sz="3400" dirty="0" err="1"/>
              <a:t>behaviours</a:t>
            </a:r>
            <a:r>
              <a:rPr lang="en-US" sz="3400" dirty="0"/>
              <a:t>, expressions and identities of girls, women, boys, men, and gender diverse people. It influences how people perceive themselves and each other, how they act and interact, and the distribution of power and resources in society</a:t>
            </a:r>
            <a:r>
              <a:rPr lang="en-US" sz="3400" dirty="0" smtClean="0"/>
              <a:t>. It is not static.</a:t>
            </a:r>
          </a:p>
          <a:p>
            <a:pPr lvl="1">
              <a:buNone/>
            </a:pPr>
            <a:r>
              <a:rPr lang="en-US" sz="4400" dirty="0" smtClean="0"/>
              <a:t>- </a:t>
            </a:r>
            <a:r>
              <a:rPr lang="en-US" sz="2900" dirty="0" smtClean="0"/>
              <a:t>https</a:t>
            </a:r>
            <a:r>
              <a:rPr lang="en-US" sz="2900" dirty="0"/>
              <a:t>://cihr-irsc.gc.ca/e/48642.html</a:t>
            </a:r>
            <a:endParaRPr lang="en-US" sz="2900" dirty="0" smtClean="0"/>
          </a:p>
        </p:txBody>
      </p:sp>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Host “Who” :</a:t>
            </a:r>
          </a:p>
          <a:p>
            <a:pPr lvl="1">
              <a:buNone/>
            </a:pPr>
            <a:r>
              <a:rPr lang="en-US" dirty="0" smtClean="0"/>
              <a:t>(in addition to the previous factors)</a:t>
            </a:r>
          </a:p>
          <a:p>
            <a:pPr lvl="1"/>
            <a:r>
              <a:rPr lang="en-US" b="1" dirty="0" smtClean="0"/>
              <a:t>Genetics</a:t>
            </a:r>
            <a:r>
              <a:rPr lang="en-US" dirty="0" smtClean="0"/>
              <a:t> (</a:t>
            </a:r>
            <a:r>
              <a:rPr lang="en-US" b="1" i="1" dirty="0" smtClean="0"/>
              <a:t>host or agent</a:t>
            </a:r>
            <a:r>
              <a:rPr lang="en-US" dirty="0" smtClean="0"/>
              <a:t>)</a:t>
            </a:r>
          </a:p>
          <a:p>
            <a:pPr lvl="2"/>
            <a:r>
              <a:rPr lang="en-US" dirty="0" smtClean="0"/>
              <a:t> genetic diseases </a:t>
            </a:r>
          </a:p>
          <a:p>
            <a:pPr lvl="3"/>
            <a:r>
              <a:rPr lang="en-US" dirty="0" smtClean="0"/>
              <a:t>simple </a:t>
            </a:r>
            <a:r>
              <a:rPr lang="en-US" dirty="0" err="1" smtClean="0"/>
              <a:t>mendelian</a:t>
            </a:r>
            <a:r>
              <a:rPr lang="en-US" dirty="0" smtClean="0"/>
              <a:t> inheritance</a:t>
            </a:r>
          </a:p>
          <a:p>
            <a:pPr lvl="4"/>
            <a:r>
              <a:rPr lang="en-US" dirty="0" smtClean="0"/>
              <a:t>Sickle cell, Duchene muscle dystrophy, </a:t>
            </a:r>
            <a:r>
              <a:rPr lang="en-US" dirty="0" err="1" smtClean="0"/>
              <a:t>achondroplasia</a:t>
            </a:r>
            <a:endParaRPr lang="en-US" dirty="0" smtClean="0"/>
          </a:p>
          <a:p>
            <a:pPr lvl="4"/>
            <a:r>
              <a:rPr lang="en-US" dirty="0" err="1" smtClean="0"/>
              <a:t>alkaptonuria</a:t>
            </a:r>
            <a:r>
              <a:rPr lang="en-US" dirty="0" smtClean="0"/>
              <a:t> </a:t>
            </a:r>
          </a:p>
          <a:p>
            <a:pPr lvl="4">
              <a:buNone/>
            </a:pPr>
            <a:r>
              <a:rPr lang="en-US" sz="2200" dirty="0" err="1" smtClean="0">
                <a:solidFill>
                  <a:schemeClr val="accent1"/>
                </a:solidFill>
              </a:rPr>
              <a:t>Multifactorial</a:t>
            </a:r>
            <a:r>
              <a:rPr lang="en-US" sz="2200" dirty="0" smtClean="0">
                <a:solidFill>
                  <a:schemeClr val="accent1"/>
                </a:solidFill>
              </a:rPr>
              <a:t>: genetic </a:t>
            </a:r>
            <a:r>
              <a:rPr lang="en-US" dirty="0" smtClean="0"/>
              <a:t>predisposition</a:t>
            </a:r>
          </a:p>
          <a:p>
            <a:pPr lvl="4"/>
            <a:r>
              <a:rPr lang="en-US" dirty="0" smtClean="0"/>
              <a:t>Cancer</a:t>
            </a:r>
          </a:p>
          <a:p>
            <a:pPr lvl="4"/>
            <a:r>
              <a:rPr lang="en-US" dirty="0" smtClean="0"/>
              <a:t>Heart disease and NCDs</a:t>
            </a:r>
          </a:p>
          <a:p>
            <a:pPr lvl="4">
              <a:buNone/>
            </a:pPr>
            <a:r>
              <a:rPr lang="en-US" b="1" dirty="0" smtClean="0">
                <a:solidFill>
                  <a:srgbClr val="FF0000"/>
                </a:solidFill>
              </a:rPr>
              <a:t>The genes are partially responsible for the racial differences</a:t>
            </a:r>
          </a:p>
          <a:p>
            <a:pPr lvl="2"/>
            <a:r>
              <a:rPr lang="en-US" dirty="0" smtClean="0"/>
              <a:t>Personalized medicine:</a:t>
            </a:r>
          </a:p>
          <a:p>
            <a:pPr lvl="3">
              <a:buNone/>
            </a:pPr>
            <a:r>
              <a:rPr lang="en-US" dirty="0" smtClean="0"/>
              <a:t>The treatment is tailored according to individual needs (genetic constitution)</a:t>
            </a:r>
          </a:p>
        </p:txBody>
      </p:sp>
    </p:spTree>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lnSpcReduction="10000"/>
          </a:bodyPr>
          <a:lstStyle/>
          <a:p>
            <a:r>
              <a:rPr lang="en-US" dirty="0" smtClean="0"/>
              <a:t>The Host “Who” :</a:t>
            </a:r>
          </a:p>
          <a:p>
            <a:pPr lvl="2"/>
            <a:r>
              <a:rPr lang="en-US" sz="3200" dirty="0" smtClean="0"/>
              <a:t>Personalized medicine:</a:t>
            </a:r>
          </a:p>
          <a:p>
            <a:pPr lvl="3">
              <a:buNone/>
            </a:pPr>
            <a:r>
              <a:rPr lang="en-US" sz="3200" dirty="0" smtClean="0"/>
              <a:t>The treatment is tailored according to individual needs (genetic constitution) </a:t>
            </a:r>
          </a:p>
          <a:p>
            <a:pPr lvl="3">
              <a:buNone/>
            </a:pPr>
            <a:r>
              <a:rPr lang="en-US" sz="3200" dirty="0" smtClean="0"/>
              <a:t>It uses information about a person's genes, proteins, and environment to prevent, diagnose, and treat disease.</a:t>
            </a:r>
          </a:p>
          <a:p>
            <a:pPr lvl="3">
              <a:buNone/>
            </a:pPr>
            <a:r>
              <a:rPr lang="en-US" sz="3200" dirty="0" smtClean="0"/>
              <a:t>= Precision Medicine</a:t>
            </a: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lstStyle/>
          <a:p>
            <a:endParaRPr lang="en-US" dirty="0"/>
          </a:p>
        </p:txBody>
      </p:sp>
      <p:sp>
        <p:nvSpPr>
          <p:cNvPr id="5" name="Isosceles Triangle 4"/>
          <p:cNvSpPr/>
          <p:nvPr/>
        </p:nvSpPr>
        <p:spPr>
          <a:xfrm>
            <a:off x="2209800" y="3276600"/>
            <a:ext cx="4876800" cy="2895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038600" y="2514600"/>
            <a:ext cx="10668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host</a:t>
            </a:r>
            <a:endParaRPr lang="en-US" sz="2800" b="1" dirty="0"/>
          </a:p>
        </p:txBody>
      </p:sp>
      <p:sp>
        <p:nvSpPr>
          <p:cNvPr id="7" name="Rectangle 6"/>
          <p:cNvSpPr/>
          <p:nvPr/>
        </p:nvSpPr>
        <p:spPr>
          <a:xfrm>
            <a:off x="914400" y="5791200"/>
            <a:ext cx="1295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agent</a:t>
            </a:r>
            <a:endParaRPr lang="en-US" sz="2800" b="1" dirty="0"/>
          </a:p>
        </p:txBody>
      </p:sp>
      <p:sp>
        <p:nvSpPr>
          <p:cNvPr id="8" name="Rectangle 7"/>
          <p:cNvSpPr/>
          <p:nvPr/>
        </p:nvSpPr>
        <p:spPr>
          <a:xfrm>
            <a:off x="7086600" y="5486400"/>
            <a:ext cx="16002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t>environment</a:t>
            </a:r>
            <a:endParaRPr lang="en-US" sz="1600" b="1" dirty="0"/>
          </a:p>
        </p:txBody>
      </p:sp>
      <p:sp>
        <p:nvSpPr>
          <p:cNvPr id="9" name="Rectangle 8"/>
          <p:cNvSpPr/>
          <p:nvPr/>
        </p:nvSpPr>
        <p:spPr>
          <a:xfrm>
            <a:off x="4038600" y="4724400"/>
            <a:ext cx="1143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vector</a:t>
            </a:r>
            <a:endParaRPr lang="en-US" sz="2000" b="1" dirty="0"/>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a:bodyPr>
          <a:lstStyle/>
          <a:p>
            <a:r>
              <a:rPr lang="en-US" dirty="0" smtClean="0"/>
              <a:t>The Host “Who” </a:t>
            </a:r>
            <a:r>
              <a:rPr lang="en-US" dirty="0" smtClean="0"/>
              <a:t>:</a:t>
            </a:r>
          </a:p>
          <a:p>
            <a:pPr lvl="1"/>
            <a:r>
              <a:rPr lang="en-US" sz="3200" dirty="0" smtClean="0"/>
              <a:t>Genetic constitution may be responsible for infection susceptibility/resistance e.g. Ebola</a:t>
            </a:r>
          </a:p>
          <a:p>
            <a:pPr lvl="1"/>
            <a:r>
              <a:rPr lang="en-US" dirty="0" smtClean="0"/>
              <a:t>Covid-19?????</a:t>
            </a:r>
            <a:endParaRPr lang="en-US" dirty="0" smtClean="0"/>
          </a:p>
        </p:txBody>
      </p:sp>
    </p:spTree>
    <p:extLst>
      <p:ext uri="{BB962C8B-B14F-4D97-AF65-F5344CB8AC3E}">
        <p14:creationId xmlns:p14="http://schemas.microsoft.com/office/powerpoint/2010/main" val="3545499809"/>
      </p:ext>
    </p:extLst>
  </p:cSld>
  <p:clrMapOvr>
    <a:masterClrMapping/>
  </p:clrMapOvr>
  <p:transition>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Host “Who” :</a:t>
            </a:r>
          </a:p>
          <a:p>
            <a:pPr lvl="1"/>
            <a:r>
              <a:rPr lang="en-US" b="1" dirty="0" smtClean="0"/>
              <a:t>Immunity</a:t>
            </a:r>
          </a:p>
          <a:p>
            <a:pPr lvl="2"/>
            <a:r>
              <a:rPr lang="en-US" dirty="0" smtClean="0"/>
              <a:t>Natural</a:t>
            </a:r>
          </a:p>
          <a:p>
            <a:pPr lvl="2"/>
            <a:r>
              <a:rPr lang="en-US" dirty="0" smtClean="0"/>
              <a:t>Artificial</a:t>
            </a:r>
          </a:p>
          <a:p>
            <a:pPr lvl="3"/>
            <a:r>
              <a:rPr lang="en-US" dirty="0" smtClean="0"/>
              <a:t>Passive</a:t>
            </a:r>
          </a:p>
          <a:p>
            <a:pPr lvl="3"/>
            <a:r>
              <a:rPr lang="en-US" dirty="0" smtClean="0"/>
              <a:t>Active: immunization </a:t>
            </a:r>
          </a:p>
          <a:p>
            <a:pPr lvl="3">
              <a:buNone/>
            </a:pPr>
            <a:r>
              <a:rPr lang="en-US" dirty="0"/>
              <a:t>immunized children are </a:t>
            </a:r>
            <a:r>
              <a:rPr lang="en-US" dirty="0" smtClean="0"/>
              <a:t>protected</a:t>
            </a:r>
          </a:p>
          <a:p>
            <a:pPr lvl="3">
              <a:buNone/>
            </a:pPr>
            <a:r>
              <a:rPr lang="en-US" dirty="0" smtClean="0"/>
              <a:t>EPI  (expanded </a:t>
            </a:r>
            <a:r>
              <a:rPr lang="en-US" dirty="0" err="1" smtClean="0"/>
              <a:t>programme</a:t>
            </a:r>
            <a:r>
              <a:rPr lang="en-US" dirty="0" smtClean="0"/>
              <a:t> of immunization)</a:t>
            </a:r>
            <a:r>
              <a:rPr lang="en-US" dirty="0" err="1" smtClean="0"/>
              <a:t>programme</a:t>
            </a:r>
            <a:r>
              <a:rPr lang="en-US" dirty="0" smtClean="0"/>
              <a:t> improved mortality and morbidity rates of under five children</a:t>
            </a:r>
          </a:p>
          <a:p>
            <a:pPr lvl="1"/>
            <a:r>
              <a:rPr lang="en-US" dirty="0" smtClean="0"/>
              <a:t>autoimmunity: auto-immune diseases</a:t>
            </a:r>
          </a:p>
          <a:p>
            <a:pPr lvl="2"/>
            <a:r>
              <a:rPr lang="en-US" dirty="0" smtClean="0"/>
              <a:t>Rheumatoid arthritis</a:t>
            </a:r>
          </a:p>
          <a:p>
            <a:pPr lvl="2"/>
            <a:r>
              <a:rPr lang="en-US" dirty="0" smtClean="0"/>
              <a:t>Systemic lupus</a:t>
            </a:r>
          </a:p>
          <a:p>
            <a:pPr lvl="2"/>
            <a:r>
              <a:rPr lang="en-US" dirty="0" smtClean="0"/>
              <a:t>Multiple sclerosis</a:t>
            </a:r>
          </a:p>
        </p:txBody>
      </p:sp>
    </p:spTree>
  </p:cSld>
  <p:clrMapOvr>
    <a:masterClrMapping/>
  </p:clrMapOvr>
  <p:transition>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Host “Who” :</a:t>
            </a:r>
          </a:p>
          <a:p>
            <a:pPr lvl="1"/>
            <a:r>
              <a:rPr lang="en-US" b="1" dirty="0" smtClean="0"/>
              <a:t>Nutrition:</a:t>
            </a:r>
          </a:p>
          <a:p>
            <a:pPr lvl="1"/>
            <a:r>
              <a:rPr lang="en-US" dirty="0" smtClean="0"/>
              <a:t>Breast feeding</a:t>
            </a:r>
          </a:p>
          <a:p>
            <a:pPr lvl="2"/>
            <a:r>
              <a:rPr lang="en-US" dirty="0" smtClean="0"/>
              <a:t>Breast fed infants specially </a:t>
            </a:r>
            <a:r>
              <a:rPr lang="en-US" b="1" dirty="0" smtClean="0"/>
              <a:t>exclusive</a:t>
            </a:r>
            <a:r>
              <a:rPr lang="en-US" dirty="0" smtClean="0"/>
              <a:t> breast fed are protected against diarrhea</a:t>
            </a:r>
          </a:p>
          <a:p>
            <a:pPr lvl="2"/>
            <a:r>
              <a:rPr lang="en-US" dirty="0" smtClean="0"/>
              <a:t>And other  infections (ear, ARI)</a:t>
            </a:r>
          </a:p>
          <a:p>
            <a:pPr lvl="2"/>
            <a:r>
              <a:rPr lang="en-US" dirty="0" smtClean="0"/>
              <a:t>Better Growth and development</a:t>
            </a:r>
          </a:p>
          <a:p>
            <a:pPr lvl="2"/>
            <a:r>
              <a:rPr lang="en-US" dirty="0" smtClean="0">
                <a:solidFill>
                  <a:srgbClr val="FF0000"/>
                </a:solidFill>
              </a:rPr>
              <a:t>Long acting effect</a:t>
            </a:r>
            <a:r>
              <a:rPr lang="en-US" dirty="0" smtClean="0"/>
              <a:t>: protection against DM and other chronic disease</a:t>
            </a:r>
          </a:p>
          <a:p>
            <a:pPr lvl="2"/>
            <a:r>
              <a:rPr lang="en-US" dirty="0" smtClean="0"/>
              <a:t>Breast feeding benefits to mother e.g. protect mothers against cancer breast</a:t>
            </a:r>
          </a:p>
          <a:p>
            <a:pPr lvl="1"/>
            <a:r>
              <a:rPr lang="en-US" dirty="0" smtClean="0"/>
              <a:t>Nutritional deficiencies</a:t>
            </a:r>
          </a:p>
          <a:p>
            <a:pPr lvl="1"/>
            <a:r>
              <a:rPr lang="en-US" dirty="0" smtClean="0"/>
              <a:t>Nutrition  pattern</a:t>
            </a:r>
          </a:p>
        </p:txBody>
      </p:sp>
    </p:spTree>
  </p:cSld>
  <p:clrMapOvr>
    <a:masterClrMapping/>
  </p:clrMapOvr>
  <p:transition>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lnSpcReduction="10000"/>
          </a:bodyPr>
          <a:lstStyle/>
          <a:p>
            <a:r>
              <a:rPr lang="en-US" dirty="0" smtClean="0"/>
              <a:t>The Host “Who” :</a:t>
            </a:r>
          </a:p>
          <a:p>
            <a:pPr lvl="1"/>
            <a:r>
              <a:rPr lang="en-US" dirty="0" smtClean="0"/>
              <a:t>Nutrition  pattern</a:t>
            </a:r>
          </a:p>
          <a:p>
            <a:pPr lvl="2"/>
            <a:r>
              <a:rPr lang="en-US" dirty="0" smtClean="0"/>
              <a:t>Feeding pattern weaning</a:t>
            </a:r>
          </a:p>
          <a:p>
            <a:pPr lvl="2"/>
            <a:r>
              <a:rPr lang="en-US" dirty="0" smtClean="0"/>
              <a:t>Eating pattern: diet </a:t>
            </a:r>
          </a:p>
          <a:p>
            <a:pPr lvl="2">
              <a:buNone/>
            </a:pPr>
            <a:r>
              <a:rPr lang="en-US" dirty="0" smtClean="0"/>
              <a:t>Both are affected by other host and environment factors</a:t>
            </a:r>
          </a:p>
          <a:p>
            <a:pPr lvl="2">
              <a:buNone/>
            </a:pPr>
            <a:r>
              <a:rPr lang="en-US" dirty="0" smtClean="0"/>
              <a:t>And may result in illness</a:t>
            </a:r>
          </a:p>
          <a:p>
            <a:pPr lvl="2">
              <a:buNone/>
            </a:pPr>
            <a:r>
              <a:rPr lang="en-US" dirty="0" smtClean="0"/>
              <a:t>This pattern includes</a:t>
            </a:r>
          </a:p>
          <a:p>
            <a:pPr lvl="2">
              <a:buNone/>
            </a:pPr>
            <a:r>
              <a:rPr lang="en-US" dirty="0" smtClean="0"/>
              <a:t>Who will eat what and when</a:t>
            </a:r>
          </a:p>
          <a:p>
            <a:pPr lvl="2">
              <a:buNone/>
            </a:pPr>
            <a:r>
              <a:rPr lang="en-US" dirty="0" smtClean="0"/>
              <a:t>And </a:t>
            </a:r>
            <a:r>
              <a:rPr lang="en-US" dirty="0" smtClean="0">
                <a:solidFill>
                  <a:srgbClr val="FF0000"/>
                </a:solidFill>
              </a:rPr>
              <a:t>nutrition during sickness</a:t>
            </a:r>
          </a:p>
          <a:p>
            <a:pPr lvl="2">
              <a:buNone/>
            </a:pPr>
            <a:r>
              <a:rPr lang="en-US" b="1" dirty="0" smtClean="0"/>
              <a:t>Good nutrition means good health</a:t>
            </a:r>
          </a:p>
          <a:p>
            <a:pPr lvl="2">
              <a:buNone/>
            </a:pPr>
            <a:endParaRPr lang="en-US" dirty="0" smtClean="0"/>
          </a:p>
          <a:p>
            <a:pPr lvl="1"/>
            <a:endParaRPr lang="en-US" dirty="0" smtClean="0"/>
          </a:p>
        </p:txBody>
      </p:sp>
    </p:spTree>
  </p:cSld>
  <p:clrMapOvr>
    <a:masterClrMapping/>
  </p:clrMapOvr>
  <p:transition>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lnSpcReduction="10000"/>
          </a:bodyPr>
          <a:lstStyle/>
          <a:p>
            <a:r>
              <a:rPr lang="en-US" dirty="0" smtClean="0"/>
              <a:t>The Host “Who” :</a:t>
            </a:r>
          </a:p>
          <a:p>
            <a:pPr lvl="1"/>
            <a:r>
              <a:rPr lang="en-US" dirty="0" smtClean="0"/>
              <a:t>Nutritional deficiencies</a:t>
            </a:r>
          </a:p>
          <a:p>
            <a:pPr lvl="2"/>
            <a:r>
              <a:rPr lang="en-US" dirty="0" smtClean="0"/>
              <a:t>They are diseases</a:t>
            </a:r>
          </a:p>
          <a:p>
            <a:pPr lvl="2"/>
            <a:r>
              <a:rPr lang="en-US" dirty="0" smtClean="0"/>
              <a:t>And predispose to other diseases and mortality</a:t>
            </a:r>
          </a:p>
          <a:p>
            <a:pPr lvl="2">
              <a:buNone/>
            </a:pPr>
            <a:r>
              <a:rPr lang="en-US" dirty="0" smtClean="0"/>
              <a:t>“</a:t>
            </a:r>
            <a:r>
              <a:rPr lang="en-US" b="1" dirty="0" smtClean="0">
                <a:solidFill>
                  <a:srgbClr val="FF0000"/>
                </a:solidFill>
              </a:rPr>
              <a:t>Nutrition-related factors contribute to about 45% of deaths in children under 5 years of age.”</a:t>
            </a:r>
          </a:p>
          <a:p>
            <a:pPr lvl="2"/>
            <a:r>
              <a:rPr lang="en-US" dirty="0" smtClean="0"/>
              <a:t>Protein energy malnutrition </a:t>
            </a:r>
          </a:p>
          <a:p>
            <a:pPr lvl="2"/>
            <a:r>
              <a:rPr lang="en-US" dirty="0" smtClean="0"/>
              <a:t>Trace elements</a:t>
            </a:r>
          </a:p>
          <a:p>
            <a:pPr lvl="3"/>
            <a:r>
              <a:rPr lang="en-US" dirty="0" smtClean="0"/>
              <a:t>Iron anemia</a:t>
            </a:r>
          </a:p>
          <a:p>
            <a:pPr lvl="3"/>
            <a:r>
              <a:rPr lang="en-US" dirty="0" smtClean="0"/>
              <a:t>Iodine deficiency</a:t>
            </a:r>
          </a:p>
          <a:p>
            <a:pPr lvl="2">
              <a:buNone/>
            </a:pPr>
            <a:endParaRPr lang="en-US" dirty="0" smtClean="0"/>
          </a:p>
          <a:p>
            <a:pPr lvl="2">
              <a:buNone/>
            </a:pPr>
            <a:endParaRPr lang="en-US" dirty="0" smtClean="0"/>
          </a:p>
          <a:p>
            <a:pPr lvl="1"/>
            <a:endParaRPr lang="en-US" dirty="0" smtClean="0"/>
          </a:p>
        </p:txBody>
      </p:sp>
    </p:spTree>
  </p:cSld>
  <p:clrMapOvr>
    <a:masterClrMapping/>
  </p:clrMapOvr>
  <p:transition>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a:bodyPr>
          <a:lstStyle/>
          <a:p>
            <a:r>
              <a:rPr lang="en-US" dirty="0" smtClean="0"/>
              <a:t>Anemia: </a:t>
            </a:r>
          </a:p>
          <a:p>
            <a:pPr lvl="1"/>
            <a:r>
              <a:rPr lang="en-US" dirty="0" smtClean="0"/>
              <a:t>32% among under 5 children</a:t>
            </a:r>
          </a:p>
          <a:p>
            <a:pPr lvl="1"/>
            <a:r>
              <a:rPr lang="en-US" dirty="0" smtClean="0"/>
              <a:t>34% among pregnant females</a:t>
            </a:r>
          </a:p>
          <a:p>
            <a:r>
              <a:rPr lang="en-US" dirty="0" smtClean="0"/>
              <a:t>Stunting </a:t>
            </a:r>
          </a:p>
          <a:p>
            <a:pPr lvl="1">
              <a:buNone/>
            </a:pPr>
            <a:r>
              <a:rPr lang="en-US" dirty="0" smtClean="0"/>
              <a:t>(chronic protein energy malnutrition)</a:t>
            </a:r>
          </a:p>
          <a:p>
            <a:pPr lvl="1"/>
            <a:r>
              <a:rPr lang="en-US" dirty="0" smtClean="0"/>
              <a:t>8% among under 5 children</a:t>
            </a:r>
          </a:p>
          <a:p>
            <a:r>
              <a:rPr lang="en-US" dirty="0" smtClean="0"/>
              <a:t>Obesity</a:t>
            </a:r>
          </a:p>
          <a:p>
            <a:pPr lvl="1"/>
            <a:r>
              <a:rPr lang="en-US" dirty="0" smtClean="0"/>
              <a:t>55% females in the reproductive age</a:t>
            </a:r>
          </a:p>
          <a:p>
            <a:pPr lvl="1">
              <a:buNone/>
            </a:pPr>
            <a:r>
              <a:rPr lang="en-US" dirty="0" smtClean="0"/>
              <a:t>(</a:t>
            </a:r>
            <a:r>
              <a:rPr lang="en-US" dirty="0" smtClean="0">
                <a:solidFill>
                  <a:srgbClr val="FF0000"/>
                </a:solidFill>
              </a:rPr>
              <a:t>Jordan Population and Family Health Survey 2012</a:t>
            </a:r>
            <a:r>
              <a:rPr lang="en-US" dirty="0" smtClean="0"/>
              <a:t>)</a:t>
            </a:r>
          </a:p>
          <a:p>
            <a:endParaRPr lang="en-US" dirty="0" smtClean="0"/>
          </a:p>
          <a:p>
            <a:pPr lvl="2">
              <a:buNone/>
            </a:pPr>
            <a:endParaRPr lang="en-US" dirty="0" smtClean="0"/>
          </a:p>
          <a:p>
            <a:pPr lvl="2">
              <a:buNone/>
            </a:pPr>
            <a:endParaRPr lang="en-US" dirty="0" smtClean="0"/>
          </a:p>
          <a:p>
            <a:pPr lvl="1"/>
            <a:endParaRPr lang="en-US" dirty="0" smtClean="0"/>
          </a:p>
        </p:txBody>
      </p:sp>
    </p:spTree>
  </p:cSld>
  <p:clrMapOvr>
    <a:masterClrMapping/>
  </p:clrMapOvr>
  <p:transition>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a:bodyPr>
          <a:lstStyle/>
          <a:p>
            <a:r>
              <a:rPr lang="en-US" dirty="0" smtClean="0"/>
              <a:t>Anemia: </a:t>
            </a:r>
          </a:p>
          <a:p>
            <a:pPr lvl="1"/>
            <a:r>
              <a:rPr lang="en-US" dirty="0" smtClean="0"/>
              <a:t>32% among under 5 children</a:t>
            </a:r>
          </a:p>
          <a:p>
            <a:pPr lvl="1"/>
            <a:r>
              <a:rPr lang="en-US" dirty="0" smtClean="0"/>
              <a:t>43% of women age 15-49 </a:t>
            </a:r>
          </a:p>
          <a:p>
            <a:r>
              <a:rPr lang="en-US" dirty="0" smtClean="0"/>
              <a:t>Obesity</a:t>
            </a:r>
          </a:p>
          <a:p>
            <a:pPr lvl="1"/>
            <a:r>
              <a:rPr lang="en-US" dirty="0" smtClean="0"/>
              <a:t>More than half (54%) of women are overweight or obese (with a BMI above 24.9 kg/m</a:t>
            </a:r>
            <a:r>
              <a:rPr lang="en-US" sz="600" dirty="0" smtClean="0"/>
              <a:t>2</a:t>
            </a:r>
            <a:r>
              <a:rPr lang="en-US" dirty="0" smtClean="0"/>
              <a:t>).</a:t>
            </a:r>
          </a:p>
          <a:p>
            <a:pPr lvl="1">
              <a:buNone/>
            </a:pPr>
            <a:r>
              <a:rPr lang="en-US" dirty="0" smtClean="0"/>
              <a:t>(</a:t>
            </a:r>
            <a:r>
              <a:rPr lang="en-US" dirty="0" smtClean="0">
                <a:solidFill>
                  <a:srgbClr val="FF0000"/>
                </a:solidFill>
              </a:rPr>
              <a:t>Jordan Population and Family Health Survey 2017-8</a:t>
            </a:r>
            <a:r>
              <a:rPr lang="en-US" dirty="0" smtClean="0"/>
              <a:t>)</a:t>
            </a:r>
          </a:p>
          <a:p>
            <a:endParaRPr lang="en-US" dirty="0" smtClean="0"/>
          </a:p>
          <a:p>
            <a:pPr lvl="2">
              <a:buNone/>
            </a:pPr>
            <a:endParaRPr lang="en-US" dirty="0" smtClean="0"/>
          </a:p>
          <a:p>
            <a:pPr lvl="2">
              <a:buNone/>
            </a:pPr>
            <a:endParaRPr lang="en-US" dirty="0" smtClean="0"/>
          </a:p>
          <a:p>
            <a:pPr lvl="1"/>
            <a:endParaRPr lang="en-US" dirty="0" smtClean="0"/>
          </a:p>
        </p:txBody>
      </p:sp>
    </p:spTree>
  </p:cSld>
  <p:clrMapOvr>
    <a:masterClrMapping/>
  </p:clrMapOvr>
  <p:transition>
    <p:wipe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lnSpcReduction="10000"/>
          </a:bodyPr>
          <a:lstStyle/>
          <a:p>
            <a:r>
              <a:rPr lang="en-US" dirty="0" smtClean="0"/>
              <a:t>The Host “Who” :</a:t>
            </a:r>
          </a:p>
          <a:p>
            <a:pPr lvl="1"/>
            <a:r>
              <a:rPr lang="en-US" b="1" dirty="0" err="1" smtClean="0"/>
              <a:t>Behaviour</a:t>
            </a:r>
            <a:endParaRPr lang="en-US" b="1" dirty="0" smtClean="0"/>
          </a:p>
          <a:p>
            <a:pPr lvl="1"/>
            <a:r>
              <a:rPr lang="en-US" dirty="0" smtClean="0"/>
              <a:t>Personal hygiene</a:t>
            </a:r>
          </a:p>
          <a:p>
            <a:pPr lvl="2"/>
            <a:r>
              <a:rPr lang="en-US" dirty="0" smtClean="0"/>
              <a:t>Simple measures of personal hygiene as hand washing and tooth brushing can prevent many health problems</a:t>
            </a:r>
          </a:p>
          <a:p>
            <a:pPr lvl="1"/>
            <a:r>
              <a:rPr lang="en-US" dirty="0" smtClean="0"/>
              <a:t>Smoking: COPD, cardiovascular, cancer </a:t>
            </a:r>
          </a:p>
          <a:p>
            <a:pPr lvl="1"/>
            <a:r>
              <a:rPr lang="en-US" dirty="0" smtClean="0"/>
              <a:t>Addiction and drug abuse (dependence)</a:t>
            </a:r>
          </a:p>
          <a:p>
            <a:pPr lvl="1"/>
            <a:r>
              <a:rPr lang="en-US" dirty="0" smtClean="0"/>
              <a:t>Risk </a:t>
            </a:r>
            <a:r>
              <a:rPr lang="en-US" dirty="0" err="1" smtClean="0"/>
              <a:t>behaviour</a:t>
            </a:r>
            <a:r>
              <a:rPr lang="en-US" dirty="0" smtClean="0"/>
              <a:t>: accidents, HIV</a:t>
            </a:r>
          </a:p>
          <a:p>
            <a:pPr lvl="1"/>
            <a:r>
              <a:rPr lang="en-US" dirty="0" smtClean="0"/>
              <a:t>Healthy life style: diet, exercise </a:t>
            </a:r>
          </a:p>
          <a:p>
            <a:pPr lvl="1"/>
            <a:r>
              <a:rPr lang="en-US" b="1" dirty="0" smtClean="0">
                <a:solidFill>
                  <a:srgbClr val="FF0000"/>
                </a:solidFill>
              </a:rPr>
              <a:t>Compliance to treatment</a:t>
            </a:r>
          </a:p>
        </p:txBody>
      </p:sp>
    </p:spTree>
  </p:cSld>
  <p:clrMapOvr>
    <a:masterClrMapping/>
  </p:clrMapOvr>
  <p:transition>
    <p:wipe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lnSpcReduction="10000"/>
          </a:bodyPr>
          <a:lstStyle/>
          <a:p>
            <a:r>
              <a:rPr lang="en-US" dirty="0" smtClean="0"/>
              <a:t>The Environment “Where” </a:t>
            </a:r>
          </a:p>
          <a:p>
            <a:pPr lvl="1"/>
            <a:r>
              <a:rPr lang="en-US" dirty="0" smtClean="0"/>
              <a:t>The environment is the favorable surroundings and conditions </a:t>
            </a:r>
            <a:r>
              <a:rPr lang="en-US" b="1" dirty="0" smtClean="0">
                <a:solidFill>
                  <a:srgbClr val="FF0000"/>
                </a:solidFill>
              </a:rPr>
              <a:t>external</a:t>
            </a:r>
            <a:r>
              <a:rPr lang="en-US" dirty="0" smtClean="0"/>
              <a:t> to the host that cause or allow the disease to be transmitted. </a:t>
            </a:r>
          </a:p>
          <a:p>
            <a:pPr lvl="1"/>
            <a:r>
              <a:rPr lang="en-US" dirty="0" smtClean="0"/>
              <a:t>Some diseases live best in </a:t>
            </a:r>
            <a:r>
              <a:rPr lang="en-US" b="1" dirty="0" smtClean="0">
                <a:solidFill>
                  <a:srgbClr val="0070C0"/>
                </a:solidFill>
              </a:rPr>
              <a:t>dirty water</a:t>
            </a:r>
            <a:r>
              <a:rPr lang="en-US" dirty="0" smtClean="0"/>
              <a:t>. Others survive in human blood. Still others, like E. coli, thrive in </a:t>
            </a:r>
            <a:r>
              <a:rPr lang="en-US" b="1" dirty="0" smtClean="0">
                <a:solidFill>
                  <a:srgbClr val="0070C0"/>
                </a:solidFill>
              </a:rPr>
              <a:t>warm temperatures</a:t>
            </a:r>
            <a:r>
              <a:rPr lang="en-US" dirty="0" smtClean="0"/>
              <a:t> but are killed by high heat. </a:t>
            </a:r>
          </a:p>
          <a:p>
            <a:pPr lvl="1"/>
            <a:r>
              <a:rPr lang="en-US" dirty="0" smtClean="0"/>
              <a:t>Other environment factors include the </a:t>
            </a:r>
            <a:r>
              <a:rPr lang="en-US" b="1" dirty="0" smtClean="0">
                <a:solidFill>
                  <a:srgbClr val="0070C0"/>
                </a:solidFill>
              </a:rPr>
              <a:t>season</a:t>
            </a:r>
            <a:r>
              <a:rPr lang="en-US" dirty="0" smtClean="0"/>
              <a:t> of the year (in the U.S., the peak of the flu season is between November and March, for example). </a:t>
            </a:r>
            <a:endParaRPr lang="en-US" dirty="0"/>
          </a:p>
        </p:txBody>
      </p:sp>
    </p:spTree>
  </p:cSld>
  <p:clrMapOvr>
    <a:masterClrMapping/>
  </p:clrMapOvr>
  <p:transition>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Environment “Where” :</a:t>
            </a:r>
          </a:p>
          <a:p>
            <a:pPr lvl="1"/>
            <a:r>
              <a:rPr lang="en-US" b="1" dirty="0" smtClean="0"/>
              <a:t>Biological environment:</a:t>
            </a:r>
          </a:p>
          <a:p>
            <a:pPr lvl="2"/>
            <a:r>
              <a:rPr lang="en-US" sz="2800" dirty="0" smtClean="0"/>
              <a:t>Includes all the living organisms in the environment that may be agent, vector, environment for their breeding and transmission, food resources, as well as for production of medicines </a:t>
            </a:r>
          </a:p>
          <a:p>
            <a:pPr lvl="1"/>
            <a:r>
              <a:rPr lang="en-US" dirty="0" smtClean="0"/>
              <a:t>Microorganisms and vectors </a:t>
            </a:r>
          </a:p>
          <a:p>
            <a:pPr lvl="1"/>
            <a:r>
              <a:rPr lang="en-US" dirty="0" smtClean="0"/>
              <a:t>Agricultural and poultry and livestock (source of food, and disease transmission)</a:t>
            </a:r>
          </a:p>
          <a:p>
            <a:pPr lvl="1"/>
            <a:r>
              <a:rPr lang="en-US" dirty="0" smtClean="0"/>
              <a:t>fishery</a:t>
            </a:r>
          </a:p>
          <a:p>
            <a:pPr lvl="1"/>
            <a:r>
              <a:rPr lang="en-US" dirty="0" smtClean="0"/>
              <a:t>Forests</a:t>
            </a:r>
          </a:p>
          <a:p>
            <a:pPr lvl="1"/>
            <a:r>
              <a:rPr lang="en-US" dirty="0" smtClean="0"/>
              <a:t>Medicinal plants and herbs</a:t>
            </a:r>
          </a:p>
          <a:p>
            <a:pPr lvl="1">
              <a:buNone/>
            </a:pPr>
            <a:endParaRPr lang="en-US" dirty="0" smtClean="0"/>
          </a:p>
          <a:p>
            <a:pPr lvl="1">
              <a:buNone/>
            </a:pPr>
            <a:r>
              <a:rPr lang="en-US" dirty="0" smtClean="0"/>
              <a:t> </a:t>
            </a: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a:bodyPr>
          <a:lstStyle/>
          <a:p>
            <a:r>
              <a:rPr lang="en-US" dirty="0" smtClean="0"/>
              <a:t>It could be considered as a model or approach to analyze health and disease</a:t>
            </a:r>
          </a:p>
          <a:p>
            <a:r>
              <a:rPr lang="en-US" b="1" dirty="0" smtClean="0">
                <a:solidFill>
                  <a:srgbClr val="FF0000"/>
                </a:solidFill>
              </a:rPr>
              <a:t>Health is a balance between agent, host and environment</a:t>
            </a:r>
          </a:p>
          <a:p>
            <a:r>
              <a:rPr lang="en-US" dirty="0" smtClean="0"/>
              <a:t>Changes in any one of these three factors may result in loss of health.</a:t>
            </a:r>
          </a:p>
          <a:p>
            <a:r>
              <a:rPr lang="en-US" dirty="0" smtClean="0"/>
              <a:t>Epidemiologist try to characterize  the relationship among agent, host and environment</a:t>
            </a:r>
            <a:endParaRPr lang="en-US" dirty="0"/>
          </a:p>
        </p:txBody>
      </p:sp>
    </p:spTree>
  </p:cSld>
  <p:clrMapOvr>
    <a:masterClrMapping/>
  </p:clrMapOvr>
  <p:transition>
    <p:wipe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Environment “Where” :</a:t>
            </a:r>
          </a:p>
          <a:p>
            <a:pPr lvl="1"/>
            <a:r>
              <a:rPr lang="en-US" dirty="0" smtClean="0"/>
              <a:t>Physical environment</a:t>
            </a:r>
          </a:p>
          <a:p>
            <a:pPr lvl="2"/>
            <a:r>
              <a:rPr lang="en-US" b="1" i="1" dirty="0" smtClean="0"/>
              <a:t>Season and temperature (weather)</a:t>
            </a:r>
          </a:p>
          <a:p>
            <a:pPr lvl="2"/>
            <a:r>
              <a:rPr lang="en-US" dirty="0" smtClean="0"/>
              <a:t>Rural versus urban</a:t>
            </a:r>
          </a:p>
          <a:p>
            <a:pPr lvl="2"/>
            <a:r>
              <a:rPr lang="en-US" dirty="0" smtClean="0"/>
              <a:t>Urbanization: slums and squatters</a:t>
            </a:r>
          </a:p>
          <a:p>
            <a:pPr lvl="2"/>
            <a:r>
              <a:rPr lang="en-US" dirty="0" smtClean="0"/>
              <a:t>City planning: factories and sources of pollution</a:t>
            </a:r>
          </a:p>
          <a:p>
            <a:pPr lvl="3"/>
            <a:r>
              <a:rPr lang="en-US" dirty="0" smtClean="0"/>
              <a:t>Traffic and transportation</a:t>
            </a:r>
          </a:p>
          <a:p>
            <a:pPr lvl="2"/>
            <a:r>
              <a:rPr lang="en-US" dirty="0" smtClean="0"/>
              <a:t>Housing conditions</a:t>
            </a:r>
          </a:p>
          <a:p>
            <a:pPr lvl="3"/>
            <a:r>
              <a:rPr lang="en-US" dirty="0" smtClean="0"/>
              <a:t>overcrowding</a:t>
            </a:r>
          </a:p>
          <a:p>
            <a:pPr lvl="3"/>
            <a:r>
              <a:rPr lang="en-US" dirty="0" smtClean="0"/>
              <a:t>Water </a:t>
            </a:r>
          </a:p>
          <a:p>
            <a:pPr lvl="3"/>
            <a:r>
              <a:rPr lang="en-US" dirty="0" smtClean="0"/>
              <a:t>Sewage and waste disposal </a:t>
            </a:r>
          </a:p>
          <a:p>
            <a:pPr lvl="2"/>
            <a:r>
              <a:rPr lang="en-US" dirty="0" smtClean="0"/>
              <a:t>Recreational areas</a:t>
            </a:r>
          </a:p>
          <a:p>
            <a:pPr lvl="1">
              <a:buNone/>
            </a:pPr>
            <a:endParaRPr lang="en-US" dirty="0" smtClean="0"/>
          </a:p>
          <a:p>
            <a:pPr lvl="1">
              <a:buNone/>
            </a:pPr>
            <a:endParaRPr lang="en-US" dirty="0" smtClean="0"/>
          </a:p>
        </p:txBody>
      </p:sp>
    </p:spTree>
  </p:cSld>
  <p:clrMapOvr>
    <a:masterClrMapping/>
  </p:clrMapOvr>
  <p:transition>
    <p:wipe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Environment “Where” :</a:t>
            </a:r>
          </a:p>
          <a:p>
            <a:pPr lvl="1"/>
            <a:r>
              <a:rPr lang="en-US" dirty="0" smtClean="0"/>
              <a:t>Social environment and Culture: </a:t>
            </a:r>
          </a:p>
          <a:p>
            <a:pPr lvl="1">
              <a:buNone/>
            </a:pPr>
            <a:r>
              <a:rPr lang="en-US" dirty="0" smtClean="0"/>
              <a:t>Cultural values and beliefs affect or control many health related </a:t>
            </a:r>
            <a:r>
              <a:rPr lang="en-US" dirty="0" err="1" smtClean="0"/>
              <a:t>behaviours</a:t>
            </a:r>
            <a:endParaRPr lang="en-US" dirty="0" smtClean="0"/>
          </a:p>
          <a:p>
            <a:pPr lvl="2"/>
            <a:r>
              <a:rPr lang="en-US" dirty="0" smtClean="0"/>
              <a:t>family formation pattern (age at marriage, spacing, and family size)</a:t>
            </a:r>
          </a:p>
          <a:p>
            <a:pPr lvl="2"/>
            <a:r>
              <a:rPr lang="en-US" dirty="0" smtClean="0"/>
              <a:t>Consanguinity:  </a:t>
            </a:r>
          </a:p>
          <a:p>
            <a:pPr lvl="3"/>
            <a:r>
              <a:rPr lang="en-US" dirty="0" smtClean="0"/>
              <a:t>35% (population and family health survey 2012)</a:t>
            </a:r>
          </a:p>
          <a:p>
            <a:pPr lvl="3"/>
            <a:r>
              <a:rPr lang="en-US" dirty="0" smtClean="0"/>
              <a:t>28% (population and family health survey 2017)</a:t>
            </a:r>
          </a:p>
          <a:p>
            <a:pPr lvl="3"/>
            <a:r>
              <a:rPr lang="en-US" dirty="0" smtClean="0"/>
              <a:t> genetic diseases</a:t>
            </a:r>
          </a:p>
          <a:p>
            <a:pPr lvl="2"/>
            <a:r>
              <a:rPr lang="en-US" dirty="0" smtClean="0"/>
              <a:t>Health seeking </a:t>
            </a:r>
            <a:r>
              <a:rPr lang="en-US" dirty="0" err="1" smtClean="0"/>
              <a:t>behaviour</a:t>
            </a:r>
            <a:endParaRPr lang="en-US" dirty="0" smtClean="0"/>
          </a:p>
          <a:p>
            <a:pPr lvl="2"/>
            <a:r>
              <a:rPr lang="en-US" dirty="0" smtClean="0"/>
              <a:t>Nutritional pattern</a:t>
            </a:r>
          </a:p>
          <a:p>
            <a:pPr lvl="1">
              <a:buNone/>
            </a:pPr>
            <a:endParaRPr lang="en-US" dirty="0" smtClean="0"/>
          </a:p>
        </p:txBody>
      </p:sp>
    </p:spTree>
  </p:cSld>
  <p:clrMapOvr>
    <a:masterClrMapping/>
  </p:clrMapOvr>
  <p:transition>
    <p:wipe di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Environment “Where” :</a:t>
            </a:r>
          </a:p>
          <a:p>
            <a:pPr lvl="1"/>
            <a:r>
              <a:rPr lang="en-US" b="1" dirty="0" smtClean="0"/>
              <a:t>technology</a:t>
            </a:r>
          </a:p>
          <a:p>
            <a:pPr lvl="1"/>
            <a:r>
              <a:rPr lang="en-US" dirty="0" err="1" smtClean="0"/>
              <a:t>eHealth</a:t>
            </a:r>
            <a:r>
              <a:rPr lang="en-US" dirty="0" smtClean="0"/>
              <a:t> is a broad term, and refers to the use of information and communications technologies in healthcare.</a:t>
            </a:r>
          </a:p>
          <a:p>
            <a:pPr lvl="1"/>
            <a:r>
              <a:rPr lang="en-US" dirty="0" err="1" smtClean="0"/>
              <a:t>mHealth</a:t>
            </a:r>
            <a:r>
              <a:rPr lang="en-US" dirty="0" smtClean="0"/>
              <a:t> (short for </a:t>
            </a:r>
            <a:r>
              <a:rPr lang="en-US" b="1" dirty="0" smtClean="0"/>
              <a:t>mobile</a:t>
            </a:r>
            <a:r>
              <a:rPr lang="en-US" dirty="0" smtClean="0"/>
              <a:t> health) is used to describe </a:t>
            </a:r>
            <a:r>
              <a:rPr lang="en-US" b="1" dirty="0" smtClean="0"/>
              <a:t>medical</a:t>
            </a:r>
            <a:r>
              <a:rPr lang="en-US" dirty="0" smtClean="0"/>
              <a:t> and public health support provided via the use of </a:t>
            </a:r>
            <a:r>
              <a:rPr lang="en-US" b="1" dirty="0" smtClean="0"/>
              <a:t>mobile</a:t>
            </a:r>
            <a:r>
              <a:rPr lang="en-US" dirty="0" smtClean="0"/>
              <a:t> devices, particularly communication devices, such as tablets, personal digital assistants (PDAs) and, most notably, </a:t>
            </a:r>
            <a:r>
              <a:rPr lang="en-US" b="1" dirty="0" smtClean="0"/>
              <a:t>mobile phones</a:t>
            </a:r>
            <a:r>
              <a:rPr lang="en-US" dirty="0" smtClean="0"/>
              <a:t>.</a:t>
            </a:r>
          </a:p>
          <a:p>
            <a:pPr lvl="1"/>
            <a:r>
              <a:rPr lang="en-US" dirty="0" smtClean="0"/>
              <a:t> mobile phone, gaming dependence</a:t>
            </a:r>
          </a:p>
          <a:p>
            <a:pPr lvl="1"/>
            <a:r>
              <a:rPr lang="en-US" dirty="0" smtClean="0"/>
              <a:t>Electromagnetic fields effects</a:t>
            </a:r>
          </a:p>
        </p:txBody>
      </p:sp>
    </p:spTree>
  </p:cSld>
  <p:clrMapOvr>
    <a:masterClrMapping/>
  </p:clrMapOvr>
  <p:transition>
    <p:wipe di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Environment “Where” :</a:t>
            </a:r>
          </a:p>
          <a:p>
            <a:pPr lvl="1"/>
            <a:r>
              <a:rPr lang="en-US" b="1" dirty="0" smtClean="0"/>
              <a:t>technology</a:t>
            </a:r>
          </a:p>
          <a:p>
            <a:pPr lvl="1"/>
            <a:r>
              <a:rPr lang="en-US" dirty="0" smtClean="0"/>
              <a:t>Gaming disorder is defined in the 11th Revision of the International Classification of Diseases (ICD-11) as a pattern of gaming behavior (“digital-gaming” or “video-gaming”) characterized </a:t>
            </a:r>
            <a:r>
              <a:rPr lang="en-US" b="1" dirty="0" smtClean="0">
                <a:solidFill>
                  <a:srgbClr val="FF0000"/>
                </a:solidFill>
              </a:rPr>
              <a:t>by impaired control over gaming, increasing priority given to gaming over other activities to the extent that gaming takes precedence over other interests and daily activities, and continuation or escalation of gaming despite the occurrence of negative consequences</a:t>
            </a:r>
            <a:r>
              <a:rPr lang="en-US" dirty="0" smtClean="0"/>
              <a:t>.</a:t>
            </a:r>
          </a:p>
          <a:p>
            <a:pPr lvl="1"/>
            <a:r>
              <a:rPr lang="en-US" sz="1700" dirty="0" smtClean="0"/>
              <a:t>https://www.who.int/features/qa/gaming-disorder/en/</a:t>
            </a:r>
          </a:p>
        </p:txBody>
      </p:sp>
    </p:spTree>
  </p:cSld>
  <p:clrMapOvr>
    <a:masterClrMapping/>
  </p:clrMapOvr>
  <p:transition>
    <p:wipe dir="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Environment “Where” :</a:t>
            </a:r>
          </a:p>
          <a:p>
            <a:pPr lvl="1"/>
            <a:r>
              <a:rPr lang="en-US" dirty="0" smtClean="0"/>
              <a:t>Disaster and crisis:</a:t>
            </a:r>
          </a:p>
          <a:p>
            <a:pPr lvl="2"/>
            <a:r>
              <a:rPr lang="en-US" b="1" dirty="0" smtClean="0">
                <a:solidFill>
                  <a:srgbClr val="FF0000"/>
                </a:solidFill>
              </a:rPr>
              <a:t>Natural:</a:t>
            </a:r>
            <a:r>
              <a:rPr lang="en-US" dirty="0" smtClean="0"/>
              <a:t> earthquakes, storms</a:t>
            </a:r>
          </a:p>
          <a:p>
            <a:pPr lvl="2"/>
            <a:r>
              <a:rPr lang="en-US" b="1" dirty="0" smtClean="0">
                <a:solidFill>
                  <a:srgbClr val="FF0000"/>
                </a:solidFill>
              </a:rPr>
              <a:t>Man made</a:t>
            </a:r>
            <a:r>
              <a:rPr lang="en-US" dirty="0" smtClean="0"/>
              <a:t>: armed conflicts</a:t>
            </a:r>
          </a:p>
          <a:p>
            <a:pPr lvl="2"/>
            <a:r>
              <a:rPr lang="en-US" dirty="0" smtClean="0"/>
              <a:t>Destroys the resources</a:t>
            </a:r>
          </a:p>
          <a:p>
            <a:pPr lvl="2"/>
            <a:r>
              <a:rPr lang="en-US" dirty="0" smtClean="0"/>
              <a:t>Affects the infrastructure</a:t>
            </a:r>
          </a:p>
          <a:p>
            <a:pPr lvl="3"/>
            <a:r>
              <a:rPr lang="en-US" dirty="0" smtClean="0"/>
              <a:t>Housing</a:t>
            </a:r>
          </a:p>
          <a:p>
            <a:pPr lvl="3"/>
            <a:r>
              <a:rPr lang="en-US" dirty="0" smtClean="0"/>
              <a:t>Health, transportation</a:t>
            </a:r>
          </a:p>
          <a:p>
            <a:pPr lvl="3"/>
            <a:r>
              <a:rPr lang="en-US" dirty="0" smtClean="0"/>
              <a:t>High mortality and morbidity</a:t>
            </a:r>
          </a:p>
          <a:p>
            <a:pPr lvl="1"/>
            <a:endParaRPr lang="en-US" dirty="0" smtClean="0"/>
          </a:p>
          <a:p>
            <a:pPr lvl="1"/>
            <a:r>
              <a:rPr lang="en-US" b="1" dirty="0" smtClean="0"/>
              <a:t>Emergencies</a:t>
            </a:r>
          </a:p>
          <a:p>
            <a:r>
              <a:rPr lang="en-US" dirty="0" smtClean="0"/>
              <a:t>WHO classified emergencies into 3 grades</a:t>
            </a:r>
          </a:p>
          <a:p>
            <a:endParaRPr lang="en-US" dirty="0" smtClean="0"/>
          </a:p>
          <a:p>
            <a:r>
              <a:rPr lang="en-US" dirty="0" smtClean="0"/>
              <a:t>http://www.who.int/emergencies/crises/en/</a:t>
            </a:r>
            <a:endParaRPr lang="ar-SA" dirty="0"/>
          </a:p>
        </p:txBody>
      </p:sp>
    </p:spTree>
  </p:cSld>
  <p:clrMapOvr>
    <a:masterClrMapping/>
  </p:clrMapOvr>
  <p:transition>
    <p:wipe dir="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emergencies</a:t>
            </a:r>
            <a:endParaRPr lang="ar-SA" dirty="0"/>
          </a:p>
        </p:txBody>
      </p:sp>
      <p:sp>
        <p:nvSpPr>
          <p:cNvPr id="3" name="Content Placeholder 2"/>
          <p:cNvSpPr>
            <a:spLocks noGrp="1"/>
          </p:cNvSpPr>
          <p:nvPr>
            <p:ph idx="1"/>
          </p:nvPr>
        </p:nvSpPr>
        <p:spPr/>
        <p:txBody>
          <a:bodyPr>
            <a:normAutofit lnSpcReduction="10000"/>
          </a:bodyPr>
          <a:lstStyle/>
          <a:p>
            <a:r>
              <a:rPr lang="en-US" dirty="0" smtClean="0"/>
              <a:t>WHO classified emergencies into 3 grades</a:t>
            </a:r>
          </a:p>
          <a:p>
            <a:r>
              <a:rPr lang="en-US" b="1" dirty="0" smtClean="0"/>
              <a:t>Grade 1:</a:t>
            </a:r>
            <a:r>
              <a:rPr lang="en-US" dirty="0" smtClean="0"/>
              <a:t> a single or multiple country event with minimal public health consequences that requires a </a:t>
            </a:r>
            <a:r>
              <a:rPr lang="en-US" dirty="0" smtClean="0">
                <a:solidFill>
                  <a:srgbClr val="FF0000"/>
                </a:solidFill>
              </a:rPr>
              <a:t>minimal</a:t>
            </a:r>
            <a:r>
              <a:rPr lang="en-US" dirty="0" smtClean="0"/>
              <a:t> WCO response or a minimal international WHO response. Organizational and/or external support required by the WCO is minimal. The provision of support to the WCO is coordinated by a focal point in the regional office.</a:t>
            </a:r>
          </a:p>
          <a:p>
            <a:r>
              <a:rPr lang="en-US" dirty="0" smtClean="0"/>
              <a:t>http://www.who.int/emergencies/crises/en/</a:t>
            </a:r>
            <a:endParaRPr lang="ar-SA" dirty="0"/>
          </a:p>
        </p:txBody>
      </p:sp>
    </p:spTree>
  </p:cSld>
  <p:clrMapOvr>
    <a:masterClrMapping/>
  </p:clrMapOvr>
  <p:transition>
    <p:wipe dir="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emergencies</a:t>
            </a:r>
            <a:endParaRPr lang="ar-SA" dirty="0"/>
          </a:p>
        </p:txBody>
      </p:sp>
      <p:sp>
        <p:nvSpPr>
          <p:cNvPr id="3" name="Content Placeholder 2"/>
          <p:cNvSpPr>
            <a:spLocks noGrp="1"/>
          </p:cNvSpPr>
          <p:nvPr>
            <p:ph idx="1"/>
          </p:nvPr>
        </p:nvSpPr>
        <p:spPr/>
        <p:txBody>
          <a:bodyPr numCol="2">
            <a:normAutofit lnSpcReduction="10000"/>
          </a:bodyPr>
          <a:lstStyle/>
          <a:p>
            <a:pPr fontAlgn="base"/>
            <a:r>
              <a:rPr lang="en-US" b="1" dirty="0" smtClean="0"/>
              <a:t>Grade 1:</a:t>
            </a:r>
            <a:r>
              <a:rPr lang="en-US" dirty="0" smtClean="0"/>
              <a:t> </a:t>
            </a:r>
            <a:r>
              <a:rPr lang="en-US" b="1" dirty="0" smtClean="0"/>
              <a:t>Grade 1 emergencies</a:t>
            </a:r>
          </a:p>
          <a:p>
            <a:pPr fontAlgn="base"/>
            <a:r>
              <a:rPr lang="en-US" sz="1600" b="1" dirty="0" smtClean="0">
                <a:solidFill>
                  <a:srgbClr val="FF0000"/>
                </a:solidFill>
                <a:hlinkClick r:id="rId2"/>
              </a:rPr>
              <a:t>Afghanistan</a:t>
            </a:r>
            <a:endParaRPr lang="en-US" sz="1600" b="1" dirty="0" smtClean="0">
              <a:solidFill>
                <a:srgbClr val="FF0000"/>
              </a:solidFill>
            </a:endParaRPr>
          </a:p>
          <a:p>
            <a:pPr fontAlgn="base"/>
            <a:r>
              <a:rPr lang="en-US" sz="1600" dirty="0" smtClean="0">
                <a:hlinkClick r:id="rId3"/>
              </a:rPr>
              <a:t>Angola (in Portuguese)</a:t>
            </a:r>
            <a:endParaRPr lang="en-US" sz="1600" dirty="0" smtClean="0"/>
          </a:p>
          <a:p>
            <a:pPr fontAlgn="base"/>
            <a:r>
              <a:rPr lang="en-US" sz="1600" dirty="0" smtClean="0">
                <a:solidFill>
                  <a:srgbClr val="FF0000"/>
                </a:solidFill>
                <a:hlinkClick r:id="rId4"/>
              </a:rPr>
              <a:t>Chad</a:t>
            </a:r>
            <a:r>
              <a:rPr lang="en-US" sz="1600" dirty="0" smtClean="0">
                <a:solidFill>
                  <a:srgbClr val="FF0000"/>
                </a:solidFill>
              </a:rPr>
              <a:t>    </a:t>
            </a:r>
          </a:p>
          <a:p>
            <a:pPr fontAlgn="base"/>
            <a:r>
              <a:rPr lang="en-US" sz="1600" dirty="0" smtClean="0">
                <a:hlinkClick r:id="rId5"/>
              </a:rPr>
              <a:t>Ethiopia</a:t>
            </a:r>
            <a:endParaRPr lang="en-US" sz="1600" dirty="0" smtClean="0"/>
          </a:p>
          <a:p>
            <a:pPr fontAlgn="base"/>
            <a:r>
              <a:rPr lang="en-US" sz="1600" dirty="0" smtClean="0">
                <a:hlinkClick r:id="rId6"/>
              </a:rPr>
              <a:t>Kenya</a:t>
            </a:r>
            <a:endParaRPr lang="en-US" sz="1600" dirty="0" smtClean="0"/>
          </a:p>
          <a:p>
            <a:pPr fontAlgn="base"/>
            <a:r>
              <a:rPr lang="en-US" sz="1600" dirty="0" smtClean="0">
                <a:hlinkClick r:id="rId7"/>
              </a:rPr>
              <a:t>Lao People's Democratic Republic</a:t>
            </a:r>
            <a:endParaRPr lang="en-US" sz="1600" dirty="0" smtClean="0"/>
          </a:p>
          <a:p>
            <a:pPr fontAlgn="base"/>
            <a:r>
              <a:rPr lang="en-US" sz="1600" dirty="0" smtClean="0">
                <a:hlinkClick r:id="rId8"/>
              </a:rPr>
              <a:t>Mali</a:t>
            </a:r>
            <a:endParaRPr lang="en-US" sz="1600" dirty="0" smtClean="0"/>
          </a:p>
          <a:p>
            <a:pPr fontAlgn="base"/>
            <a:r>
              <a:rPr lang="en-US" sz="1600" dirty="0" smtClean="0">
                <a:hlinkClick r:id="rId9"/>
              </a:rPr>
              <a:t>Papua New Guinea</a:t>
            </a:r>
            <a:endParaRPr lang="en-US" sz="1600" dirty="0" smtClean="0"/>
          </a:p>
          <a:p>
            <a:pPr fontAlgn="base"/>
            <a:r>
              <a:rPr lang="en-US" sz="1600" dirty="0" smtClean="0">
                <a:hlinkClick r:id="rId10"/>
              </a:rPr>
              <a:t>Philippines </a:t>
            </a:r>
            <a:r>
              <a:rPr lang="en-US" sz="1600" dirty="0" err="1" smtClean="0">
                <a:hlinkClick r:id="rId10"/>
              </a:rPr>
              <a:t>Tyhpoon</a:t>
            </a:r>
            <a:r>
              <a:rPr lang="en-US" sz="1600" dirty="0" smtClean="0">
                <a:hlinkClick r:id="rId10"/>
              </a:rPr>
              <a:t> </a:t>
            </a:r>
            <a:r>
              <a:rPr lang="en-US" sz="1600" dirty="0" err="1" smtClean="0">
                <a:hlinkClick r:id="rId10"/>
              </a:rPr>
              <a:t>Mangkhut</a:t>
            </a:r>
            <a:endParaRPr lang="en-US" sz="1600" dirty="0" smtClean="0"/>
          </a:p>
          <a:p>
            <a:pPr fontAlgn="base"/>
            <a:r>
              <a:rPr lang="en-US" sz="1600" dirty="0" smtClean="0">
                <a:hlinkClick r:id="rId11"/>
              </a:rPr>
              <a:t>Peru</a:t>
            </a:r>
            <a:endParaRPr lang="en-US" sz="1600" dirty="0" smtClean="0"/>
          </a:p>
          <a:p>
            <a:pPr fontAlgn="base"/>
            <a:r>
              <a:rPr lang="en-US" sz="1600" dirty="0" smtClean="0">
                <a:hlinkClick r:id="rId12"/>
              </a:rPr>
              <a:t>Tanzania</a:t>
            </a:r>
            <a:endParaRPr lang="en-US" sz="1600" dirty="0" smtClean="0"/>
          </a:p>
          <a:p>
            <a:pPr fontAlgn="base"/>
            <a:r>
              <a:rPr lang="en-US" sz="1600" dirty="0" smtClean="0">
                <a:hlinkClick r:id="rId13"/>
              </a:rPr>
              <a:t>Tropical Cyclone </a:t>
            </a:r>
            <a:r>
              <a:rPr lang="en-US" sz="1600" dirty="0" err="1" smtClean="0">
                <a:hlinkClick r:id="rId13"/>
              </a:rPr>
              <a:t>Gira</a:t>
            </a:r>
            <a:endParaRPr lang="en-US" sz="1600" dirty="0" smtClean="0"/>
          </a:p>
          <a:p>
            <a:pPr fontAlgn="base"/>
            <a:r>
              <a:rPr lang="en-US" sz="1600" dirty="0" smtClean="0">
                <a:hlinkClick r:id="rId14"/>
              </a:rPr>
              <a:t>Zambia</a:t>
            </a:r>
            <a:endParaRPr lang="en-US" sz="1600" dirty="0" smtClean="0"/>
          </a:p>
          <a:p>
            <a:pPr fontAlgn="base"/>
            <a:r>
              <a:rPr lang="en-US" sz="3600" b="1" dirty="0" smtClean="0">
                <a:solidFill>
                  <a:srgbClr val="FF0000"/>
                </a:solidFill>
                <a:hlinkClick r:id="rId15"/>
              </a:rPr>
              <a:t>2019</a:t>
            </a:r>
          </a:p>
          <a:p>
            <a:pPr fontAlgn="base"/>
            <a:r>
              <a:rPr lang="en-US" dirty="0" smtClean="0">
                <a:solidFill>
                  <a:srgbClr val="FF0000"/>
                </a:solidFill>
                <a:hlinkClick r:id="rId15"/>
              </a:rPr>
              <a:t>Chad</a:t>
            </a:r>
            <a:endParaRPr lang="en-US" dirty="0" smtClean="0">
              <a:solidFill>
                <a:srgbClr val="FF0000"/>
              </a:solidFill>
            </a:endParaRPr>
          </a:p>
          <a:p>
            <a:pPr fontAlgn="base"/>
            <a:r>
              <a:rPr lang="en-US" dirty="0" smtClean="0">
                <a:solidFill>
                  <a:srgbClr val="FF0000"/>
                </a:solidFill>
                <a:hlinkClick r:id="rId16"/>
              </a:rPr>
              <a:t>Djibouti</a:t>
            </a:r>
            <a:endParaRPr lang="en-US" dirty="0" smtClean="0">
              <a:solidFill>
                <a:srgbClr val="FF0000"/>
              </a:solidFill>
            </a:endParaRPr>
          </a:p>
          <a:p>
            <a:pPr fontAlgn="base"/>
            <a:r>
              <a:rPr lang="en-US" dirty="0" smtClean="0">
                <a:solidFill>
                  <a:srgbClr val="FF0000"/>
                </a:solidFill>
                <a:hlinkClick r:id="rId17"/>
              </a:rPr>
              <a:t>Kenya</a:t>
            </a:r>
            <a:endParaRPr lang="en-US" dirty="0" smtClean="0">
              <a:solidFill>
                <a:srgbClr val="FF0000"/>
              </a:solidFill>
            </a:endParaRPr>
          </a:p>
          <a:p>
            <a:pPr fontAlgn="base"/>
            <a:r>
              <a:rPr lang="en-US" dirty="0" smtClean="0">
                <a:solidFill>
                  <a:srgbClr val="FF0000"/>
                </a:solidFill>
                <a:hlinkClick r:id="rId18"/>
              </a:rPr>
              <a:t>Mali</a:t>
            </a:r>
            <a:endParaRPr lang="en-US" dirty="0" smtClean="0">
              <a:solidFill>
                <a:srgbClr val="FF0000"/>
              </a:solidFill>
            </a:endParaRPr>
          </a:p>
          <a:p>
            <a:pPr fontAlgn="base"/>
            <a:r>
              <a:rPr lang="en-US" dirty="0" smtClean="0">
                <a:solidFill>
                  <a:srgbClr val="FF0000"/>
                </a:solidFill>
                <a:hlinkClick r:id="rId19"/>
              </a:rPr>
              <a:t>Namibia - viral hepatitis</a:t>
            </a:r>
            <a:endParaRPr lang="en-US" dirty="0" smtClean="0">
              <a:solidFill>
                <a:srgbClr val="FF0000"/>
              </a:solidFill>
            </a:endParaRPr>
          </a:p>
          <a:p>
            <a:pPr fontAlgn="base"/>
            <a:r>
              <a:rPr lang="en-US" dirty="0" smtClean="0">
                <a:solidFill>
                  <a:srgbClr val="FF0000"/>
                </a:solidFill>
                <a:hlinkClick r:id="rId20"/>
              </a:rPr>
              <a:t>Tanzania</a:t>
            </a:r>
            <a:endParaRPr lang="en-US" dirty="0" smtClean="0">
              <a:solidFill>
                <a:srgbClr val="FF0000"/>
              </a:solidFill>
            </a:endParaRPr>
          </a:p>
          <a:p>
            <a:r>
              <a:rPr lang="en-US" dirty="0" smtClean="0"/>
              <a:t>http://www.who.int/emergencies/crises/en/</a:t>
            </a:r>
            <a:endParaRPr lang="ar-SA" dirty="0"/>
          </a:p>
        </p:txBody>
      </p:sp>
    </p:spTree>
  </p:cSld>
  <p:clrMapOvr>
    <a:masterClrMapping/>
  </p:clrMapOvr>
  <p:transition>
    <p:wipe dir="d"/>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emergencies</a:t>
            </a:r>
            <a:endParaRPr lang="ar-SA" dirty="0"/>
          </a:p>
        </p:txBody>
      </p:sp>
      <p:sp>
        <p:nvSpPr>
          <p:cNvPr id="3" name="Content Placeholder 2"/>
          <p:cNvSpPr>
            <a:spLocks noGrp="1"/>
          </p:cNvSpPr>
          <p:nvPr>
            <p:ph idx="1"/>
          </p:nvPr>
        </p:nvSpPr>
        <p:spPr/>
        <p:txBody>
          <a:bodyPr>
            <a:normAutofit fontScale="92500"/>
          </a:bodyPr>
          <a:lstStyle/>
          <a:p>
            <a:r>
              <a:rPr lang="en-US" b="1" dirty="0" smtClean="0"/>
              <a:t>Grade 2:</a:t>
            </a:r>
            <a:r>
              <a:rPr lang="en-US" dirty="0" smtClean="0"/>
              <a:t> a single or multiple country event with moderate public health consequences that requires a </a:t>
            </a:r>
            <a:r>
              <a:rPr lang="en-US" dirty="0" smtClean="0">
                <a:solidFill>
                  <a:srgbClr val="FF0000"/>
                </a:solidFill>
              </a:rPr>
              <a:t>moderate</a:t>
            </a:r>
            <a:r>
              <a:rPr lang="en-US" dirty="0" smtClean="0"/>
              <a:t> WCO response and/or moderate international WHO response. Organizational and/or external support required by the WCO is moderate. An Emergency Support Team, run out of the regional office (the Emergency Support Team is only run out of HQ if multiple regions are affected), coordinates the provision of support to the WCO.</a:t>
            </a:r>
          </a:p>
          <a:p>
            <a:r>
              <a:rPr lang="en-US" dirty="0" smtClean="0"/>
              <a:t>http://www.who.int/emergencies/crises/en/</a:t>
            </a:r>
            <a:endParaRPr lang="ar-SA" dirty="0"/>
          </a:p>
        </p:txBody>
      </p:sp>
    </p:spTree>
  </p:cSld>
  <p:clrMapOvr>
    <a:masterClrMapping/>
  </p:clrMapOvr>
  <p:transition>
    <p:wipe dir="d"/>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emergencies</a:t>
            </a:r>
            <a:endParaRPr lang="ar-SA" dirty="0"/>
          </a:p>
        </p:txBody>
      </p:sp>
      <p:sp>
        <p:nvSpPr>
          <p:cNvPr id="3" name="Content Placeholder 2"/>
          <p:cNvSpPr>
            <a:spLocks noGrp="1"/>
          </p:cNvSpPr>
          <p:nvPr>
            <p:ph idx="1"/>
          </p:nvPr>
        </p:nvSpPr>
        <p:spPr/>
        <p:txBody>
          <a:bodyPr>
            <a:normAutofit fontScale="55000" lnSpcReduction="20000"/>
          </a:bodyPr>
          <a:lstStyle/>
          <a:p>
            <a:pPr fontAlgn="base"/>
            <a:r>
              <a:rPr lang="en-US" b="1" dirty="0" smtClean="0"/>
              <a:t>Grade 2:</a:t>
            </a:r>
            <a:r>
              <a:rPr lang="en-US" dirty="0" smtClean="0"/>
              <a:t> </a:t>
            </a:r>
            <a:r>
              <a:rPr lang="en-US" b="1" dirty="0" smtClean="0"/>
              <a:t>Grade 2 emergencies</a:t>
            </a:r>
          </a:p>
          <a:p>
            <a:pPr fontAlgn="base"/>
            <a:r>
              <a:rPr lang="en-US" dirty="0" smtClean="0"/>
              <a:t>Brazil </a:t>
            </a:r>
          </a:p>
          <a:p>
            <a:pPr fontAlgn="base"/>
            <a:r>
              <a:rPr lang="en-US" dirty="0" smtClean="0">
                <a:hlinkClick r:id="rId2"/>
              </a:rPr>
              <a:t>Cameroon</a:t>
            </a:r>
            <a:endParaRPr lang="en-US" dirty="0" smtClean="0"/>
          </a:p>
          <a:p>
            <a:pPr fontAlgn="base"/>
            <a:r>
              <a:rPr lang="en-US" dirty="0" smtClean="0">
                <a:hlinkClick r:id="rId3"/>
              </a:rPr>
              <a:t>Central African Republic</a:t>
            </a:r>
            <a:endParaRPr lang="en-US" dirty="0" smtClean="0"/>
          </a:p>
          <a:p>
            <a:pPr fontAlgn="base"/>
            <a:r>
              <a:rPr lang="en-US" dirty="0" smtClean="0">
                <a:hlinkClick r:id="rId4"/>
              </a:rPr>
              <a:t>Ethiopia</a:t>
            </a:r>
            <a:endParaRPr lang="en-US" dirty="0" smtClean="0"/>
          </a:p>
          <a:p>
            <a:pPr fontAlgn="base"/>
            <a:r>
              <a:rPr lang="en-US" dirty="0" smtClean="0">
                <a:hlinkClick r:id="rId5"/>
              </a:rPr>
              <a:t>Hurricane Irma and Maria in the Caribbean</a:t>
            </a:r>
            <a:endParaRPr lang="en-US" dirty="0" smtClean="0"/>
          </a:p>
          <a:p>
            <a:pPr fontAlgn="base"/>
            <a:r>
              <a:rPr lang="en-US" b="1" dirty="0" smtClean="0">
                <a:solidFill>
                  <a:srgbClr val="FF0000"/>
                </a:solidFill>
                <a:hlinkClick r:id="rId6"/>
              </a:rPr>
              <a:t>Iraq</a:t>
            </a:r>
            <a:endParaRPr lang="en-US" b="1" dirty="0" smtClean="0">
              <a:solidFill>
                <a:srgbClr val="FF0000"/>
              </a:solidFill>
            </a:endParaRPr>
          </a:p>
          <a:p>
            <a:pPr fontAlgn="base"/>
            <a:r>
              <a:rPr lang="en-US" b="1" dirty="0" smtClean="0">
                <a:solidFill>
                  <a:srgbClr val="FF0000"/>
                </a:solidFill>
                <a:hlinkClick r:id="rId7"/>
              </a:rPr>
              <a:t>occupied Palestinian territory</a:t>
            </a:r>
            <a:endParaRPr lang="en-US" b="1" dirty="0" smtClean="0">
              <a:solidFill>
                <a:srgbClr val="FF0000"/>
              </a:solidFill>
            </a:endParaRPr>
          </a:p>
          <a:p>
            <a:pPr fontAlgn="base"/>
            <a:r>
              <a:rPr lang="en-US" b="1" dirty="0" smtClean="0">
                <a:solidFill>
                  <a:srgbClr val="FF0000"/>
                </a:solidFill>
                <a:hlinkClick r:id="rId8"/>
              </a:rPr>
              <a:t>Libya</a:t>
            </a:r>
            <a:endParaRPr lang="en-US" b="1" dirty="0" smtClean="0">
              <a:solidFill>
                <a:srgbClr val="FF0000"/>
              </a:solidFill>
            </a:endParaRPr>
          </a:p>
          <a:p>
            <a:pPr fontAlgn="base"/>
            <a:r>
              <a:rPr lang="en-US" b="1" dirty="0" smtClean="0">
                <a:solidFill>
                  <a:srgbClr val="FF0000"/>
                </a:solidFill>
                <a:hlinkClick r:id="rId9"/>
              </a:rPr>
              <a:t>MERS-</a:t>
            </a:r>
            <a:r>
              <a:rPr lang="en-US" b="1" dirty="0" err="1" smtClean="0">
                <a:solidFill>
                  <a:srgbClr val="FF0000"/>
                </a:solidFill>
                <a:hlinkClick r:id="rId9"/>
              </a:rPr>
              <a:t>CoV</a:t>
            </a:r>
            <a:endParaRPr lang="en-US" b="1" dirty="0" smtClean="0">
              <a:solidFill>
                <a:srgbClr val="FF0000"/>
              </a:solidFill>
            </a:endParaRPr>
          </a:p>
          <a:p>
            <a:pPr fontAlgn="base"/>
            <a:r>
              <a:rPr lang="en-US" dirty="0" smtClean="0">
                <a:hlinkClick r:id="rId10"/>
              </a:rPr>
              <a:t>Myanmar</a:t>
            </a:r>
            <a:endParaRPr lang="en-US" dirty="0" smtClean="0"/>
          </a:p>
          <a:p>
            <a:pPr fontAlgn="base"/>
            <a:r>
              <a:rPr lang="en-US" dirty="0" smtClean="0">
                <a:hlinkClick r:id="rId11"/>
              </a:rPr>
              <a:t>Niger</a:t>
            </a:r>
            <a:endParaRPr lang="en-US" dirty="0" smtClean="0"/>
          </a:p>
          <a:p>
            <a:pPr fontAlgn="base"/>
            <a:r>
              <a:rPr lang="en-US" dirty="0" smtClean="0">
                <a:hlinkClick r:id="rId12"/>
              </a:rPr>
              <a:t>Sao Tome and Principe Necrotizing </a:t>
            </a:r>
            <a:r>
              <a:rPr lang="en-US" dirty="0" err="1" smtClean="0">
                <a:hlinkClick r:id="rId12"/>
              </a:rPr>
              <a:t>Cellulitis</a:t>
            </a:r>
            <a:r>
              <a:rPr lang="en-US" dirty="0" smtClean="0">
                <a:hlinkClick r:id="rId12"/>
              </a:rPr>
              <a:t> (2017)</a:t>
            </a:r>
            <a:endParaRPr lang="en-US" dirty="0" smtClean="0"/>
          </a:p>
          <a:p>
            <a:pPr fontAlgn="base"/>
            <a:r>
              <a:rPr lang="en-US" b="1" dirty="0" smtClean="0">
                <a:solidFill>
                  <a:srgbClr val="FF0000"/>
                </a:solidFill>
                <a:hlinkClick r:id="rId13"/>
              </a:rPr>
              <a:t>Sudan</a:t>
            </a:r>
            <a:endParaRPr lang="en-US" b="1" dirty="0" smtClean="0">
              <a:solidFill>
                <a:srgbClr val="FF0000"/>
              </a:solidFill>
            </a:endParaRPr>
          </a:p>
          <a:p>
            <a:pPr fontAlgn="base"/>
            <a:r>
              <a:rPr lang="en-US" dirty="0" smtClean="0">
                <a:hlinkClick r:id="rId14"/>
              </a:rPr>
              <a:t>Ukraine</a:t>
            </a:r>
            <a:endParaRPr lang="en-US" dirty="0" smtClean="0"/>
          </a:p>
          <a:p>
            <a:pPr fontAlgn="base"/>
            <a:r>
              <a:rPr lang="en-US" dirty="0" err="1" smtClean="0">
                <a:hlinkClick r:id="rId15"/>
              </a:rPr>
              <a:t>Zimbabw</a:t>
            </a:r>
            <a:endParaRPr lang="en-US" dirty="0" smtClean="0"/>
          </a:p>
          <a:p>
            <a:r>
              <a:rPr lang="en-US" dirty="0" smtClean="0"/>
              <a:t>http://www.who.int/emergencies/crises/en/</a:t>
            </a:r>
            <a:endParaRPr lang="ar-SA" dirty="0"/>
          </a:p>
        </p:txBody>
      </p:sp>
    </p:spTree>
  </p:cSld>
  <p:clrMapOvr>
    <a:masterClrMapping/>
  </p:clrMapOvr>
  <p:transition>
    <p:wipe dir="d"/>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emergencies</a:t>
            </a:r>
            <a:endParaRPr lang="ar-SA" dirty="0"/>
          </a:p>
        </p:txBody>
      </p:sp>
      <p:sp>
        <p:nvSpPr>
          <p:cNvPr id="3" name="Content Placeholder 2"/>
          <p:cNvSpPr>
            <a:spLocks noGrp="1"/>
          </p:cNvSpPr>
          <p:nvPr>
            <p:ph idx="1"/>
          </p:nvPr>
        </p:nvSpPr>
        <p:spPr/>
        <p:txBody>
          <a:bodyPr numCol="2">
            <a:normAutofit fontScale="77500" lnSpcReduction="20000"/>
          </a:bodyPr>
          <a:lstStyle/>
          <a:p>
            <a:pPr fontAlgn="base"/>
            <a:r>
              <a:rPr lang="en-US" b="1" dirty="0" smtClean="0"/>
              <a:t>Grade 2:</a:t>
            </a:r>
            <a:r>
              <a:rPr lang="en-US" dirty="0" smtClean="0"/>
              <a:t> </a:t>
            </a:r>
            <a:r>
              <a:rPr lang="en-US" b="1" dirty="0" smtClean="0"/>
              <a:t>Grade 2 emergencies </a:t>
            </a:r>
            <a:r>
              <a:rPr lang="en-US" dirty="0" smtClean="0">
                <a:solidFill>
                  <a:srgbClr val="FF0000"/>
                </a:solidFill>
              </a:rPr>
              <a:t>2019</a:t>
            </a:r>
          </a:p>
          <a:p>
            <a:pPr fontAlgn="base"/>
            <a:r>
              <a:rPr lang="en-US" dirty="0" smtClean="0">
                <a:hlinkClick r:id="rId2"/>
              </a:rPr>
              <a:t>Afghanistan</a:t>
            </a:r>
            <a:endParaRPr lang="en-US" dirty="0" smtClean="0"/>
          </a:p>
          <a:p>
            <a:pPr fontAlgn="base"/>
            <a:r>
              <a:rPr lang="en-US" dirty="0" smtClean="0">
                <a:hlinkClick r:id="rId3"/>
              </a:rPr>
              <a:t>Angola</a:t>
            </a:r>
            <a:endParaRPr lang="en-US" dirty="0" smtClean="0"/>
          </a:p>
          <a:p>
            <a:pPr fontAlgn="base"/>
            <a:r>
              <a:rPr lang="en-US" dirty="0" smtClean="0"/>
              <a:t>Burkina Faso</a:t>
            </a:r>
          </a:p>
          <a:p>
            <a:pPr fontAlgn="base"/>
            <a:r>
              <a:rPr lang="en-US" dirty="0" smtClean="0">
                <a:hlinkClick r:id="rId4"/>
              </a:rPr>
              <a:t>Burundi</a:t>
            </a:r>
            <a:endParaRPr lang="en-US" dirty="0" smtClean="0"/>
          </a:p>
          <a:p>
            <a:pPr fontAlgn="base"/>
            <a:r>
              <a:rPr lang="en-US" dirty="0" smtClean="0">
                <a:hlinkClick r:id="rId5"/>
              </a:rPr>
              <a:t>Cameroon</a:t>
            </a:r>
            <a:endParaRPr lang="en-US" dirty="0" smtClean="0"/>
          </a:p>
          <a:p>
            <a:pPr fontAlgn="base"/>
            <a:r>
              <a:rPr lang="en-US" dirty="0" smtClean="0">
                <a:hlinkClick r:id="rId6"/>
              </a:rPr>
              <a:t>Central African Republic</a:t>
            </a:r>
            <a:endParaRPr lang="en-US" dirty="0" smtClean="0"/>
          </a:p>
          <a:p>
            <a:pPr fontAlgn="base"/>
            <a:r>
              <a:rPr lang="en-US" dirty="0" smtClean="0">
                <a:hlinkClick r:id="rId7"/>
              </a:rPr>
              <a:t>Ethiopia</a:t>
            </a:r>
            <a:endParaRPr lang="en-US" dirty="0" smtClean="0"/>
          </a:p>
          <a:p>
            <a:pPr fontAlgn="base"/>
            <a:r>
              <a:rPr lang="en-US" dirty="0" smtClean="0">
                <a:hlinkClick r:id="rId8"/>
              </a:rPr>
              <a:t>Iran floods 2019</a:t>
            </a:r>
            <a:endParaRPr lang="en-US" dirty="0" smtClean="0"/>
          </a:p>
          <a:p>
            <a:pPr fontAlgn="base"/>
            <a:r>
              <a:rPr lang="en-US" dirty="0" smtClean="0">
                <a:hlinkClick r:id="rId9"/>
              </a:rPr>
              <a:t>Iraq</a:t>
            </a:r>
            <a:endParaRPr lang="en-US" dirty="0" smtClean="0"/>
          </a:p>
          <a:p>
            <a:pPr fontAlgn="base"/>
            <a:r>
              <a:rPr lang="en-US" dirty="0" smtClean="0">
                <a:hlinkClick r:id="rId10"/>
              </a:rPr>
              <a:t>Libya</a:t>
            </a:r>
            <a:endParaRPr lang="en-US" dirty="0" smtClean="0"/>
          </a:p>
          <a:p>
            <a:pPr fontAlgn="base"/>
            <a:r>
              <a:rPr lang="en-US" dirty="0" smtClean="0">
                <a:hlinkClick r:id="rId11"/>
              </a:rPr>
              <a:t>Malawi floods</a:t>
            </a:r>
            <a:endParaRPr lang="en-US" dirty="0" smtClean="0"/>
          </a:p>
          <a:p>
            <a:pPr fontAlgn="base"/>
            <a:r>
              <a:rPr lang="en-US" dirty="0" smtClean="0">
                <a:hlinkClick r:id="rId12"/>
              </a:rPr>
              <a:t>Measles in Europe</a:t>
            </a:r>
            <a:endParaRPr lang="en-US" dirty="0" smtClean="0"/>
          </a:p>
          <a:p>
            <a:pPr fontAlgn="base"/>
            <a:r>
              <a:rPr lang="en-US" dirty="0" smtClean="0">
                <a:hlinkClick r:id="rId13"/>
              </a:rPr>
              <a:t>MERS-</a:t>
            </a:r>
            <a:r>
              <a:rPr lang="en-US" dirty="0" err="1" smtClean="0">
                <a:hlinkClick r:id="rId13"/>
              </a:rPr>
              <a:t>CoV</a:t>
            </a:r>
            <a:endParaRPr lang="en-US" dirty="0" smtClean="0"/>
          </a:p>
          <a:p>
            <a:pPr fontAlgn="base"/>
            <a:r>
              <a:rPr lang="en-US" dirty="0" smtClean="0">
                <a:hlinkClick r:id="rId14"/>
              </a:rPr>
              <a:t>Mozambique</a:t>
            </a:r>
            <a:endParaRPr lang="en-US" dirty="0" smtClean="0"/>
          </a:p>
          <a:p>
            <a:pPr fontAlgn="base"/>
            <a:r>
              <a:rPr lang="en-US" dirty="0" smtClean="0">
                <a:hlinkClick r:id="rId15"/>
              </a:rPr>
              <a:t>Myanmar</a:t>
            </a:r>
            <a:endParaRPr lang="en-US" dirty="0" smtClean="0"/>
          </a:p>
          <a:p>
            <a:pPr fontAlgn="base"/>
            <a:r>
              <a:rPr lang="en-US" dirty="0" smtClean="0">
                <a:hlinkClick r:id="rId16"/>
              </a:rPr>
              <a:t>Niger</a:t>
            </a:r>
            <a:endParaRPr lang="en-US" dirty="0" smtClean="0"/>
          </a:p>
          <a:p>
            <a:pPr fontAlgn="base"/>
            <a:r>
              <a:rPr lang="en-US" dirty="0" smtClean="0">
                <a:hlinkClick r:id="rId17"/>
              </a:rPr>
              <a:t>occupied Palestinian territory</a:t>
            </a:r>
            <a:endParaRPr lang="en-US" dirty="0" smtClean="0"/>
          </a:p>
          <a:p>
            <a:pPr fontAlgn="base"/>
            <a:r>
              <a:rPr lang="en-US" dirty="0" smtClean="0">
                <a:hlinkClick r:id="rId18"/>
              </a:rPr>
              <a:t>HIV in Pakistan</a:t>
            </a:r>
            <a:endParaRPr lang="en-US" dirty="0" smtClean="0"/>
          </a:p>
          <a:p>
            <a:pPr fontAlgn="base"/>
            <a:r>
              <a:rPr lang="en-US" dirty="0" smtClean="0">
                <a:hlinkClick r:id="rId19"/>
              </a:rPr>
              <a:t>Sao Tome and Principe Necrotizing </a:t>
            </a:r>
            <a:r>
              <a:rPr lang="en-US" dirty="0" err="1" smtClean="0">
                <a:hlinkClick r:id="rId19"/>
              </a:rPr>
              <a:t>Cellulitis</a:t>
            </a:r>
            <a:r>
              <a:rPr lang="en-US" dirty="0" smtClean="0">
                <a:hlinkClick r:id="rId19"/>
              </a:rPr>
              <a:t> (2017)</a:t>
            </a:r>
            <a:endParaRPr lang="en-US" dirty="0" smtClean="0"/>
          </a:p>
          <a:p>
            <a:pPr fontAlgn="base"/>
            <a:r>
              <a:rPr lang="en-US" dirty="0" smtClean="0">
                <a:hlinkClick r:id="rId20"/>
              </a:rPr>
              <a:t>Sudan</a:t>
            </a:r>
            <a:endParaRPr lang="en-US" dirty="0" smtClean="0"/>
          </a:p>
          <a:p>
            <a:pPr fontAlgn="base"/>
            <a:r>
              <a:rPr lang="en-US" dirty="0" smtClean="0">
                <a:hlinkClick r:id="rId21"/>
              </a:rPr>
              <a:t>Ukraine</a:t>
            </a:r>
            <a:endParaRPr lang="en-US" dirty="0" smtClean="0"/>
          </a:p>
          <a:p>
            <a:pPr fontAlgn="base"/>
            <a:r>
              <a:rPr lang="en-US" dirty="0" smtClean="0">
                <a:hlinkClick r:id="rId22"/>
              </a:rPr>
              <a:t>Zimbabwe</a:t>
            </a:r>
            <a:endParaRPr lang="en-US" dirty="0" smtClean="0"/>
          </a:p>
          <a:p>
            <a:r>
              <a:rPr lang="en-US" dirty="0" smtClean="0"/>
              <a:t>http://www.who.int/emergencies/crises/en/</a:t>
            </a:r>
            <a:endParaRPr lang="ar-SA" dirty="0"/>
          </a:p>
        </p:txBody>
      </p:sp>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lstStyle/>
          <a:p>
            <a:r>
              <a:rPr lang="en-US" dirty="0" smtClean="0"/>
              <a:t>As epidemiology developed by study of infectious disease, the triad can help to understand them</a:t>
            </a:r>
          </a:p>
          <a:p>
            <a:r>
              <a:rPr lang="en-US" dirty="0" smtClean="0"/>
              <a:t>However, it could be applied to </a:t>
            </a:r>
            <a:r>
              <a:rPr lang="en-US" b="1" dirty="0" smtClean="0">
                <a:solidFill>
                  <a:srgbClr val="FF0000"/>
                </a:solidFill>
              </a:rPr>
              <a:t>all health problems e.g. NCDs</a:t>
            </a:r>
          </a:p>
          <a:p>
            <a:r>
              <a:rPr lang="en-US" dirty="0" smtClean="0"/>
              <a:t>It should be noted also that there is sometimes overlap between these factors</a:t>
            </a:r>
          </a:p>
        </p:txBody>
      </p:sp>
    </p:spTree>
  </p:cSld>
  <p:clrMapOvr>
    <a:masterClrMapping/>
  </p:clrMapOvr>
  <p:transition>
    <p:wipe di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emergencies</a:t>
            </a:r>
            <a:endParaRPr lang="ar-SA" dirty="0"/>
          </a:p>
        </p:txBody>
      </p:sp>
      <p:sp>
        <p:nvSpPr>
          <p:cNvPr id="3" name="Content Placeholder 2"/>
          <p:cNvSpPr>
            <a:spLocks noGrp="1"/>
          </p:cNvSpPr>
          <p:nvPr>
            <p:ph idx="1"/>
          </p:nvPr>
        </p:nvSpPr>
        <p:spPr/>
        <p:txBody>
          <a:bodyPr>
            <a:normAutofit lnSpcReduction="10000"/>
          </a:bodyPr>
          <a:lstStyle/>
          <a:p>
            <a:r>
              <a:rPr lang="en-US" dirty="0" smtClean="0"/>
              <a:t>WHO classified emergencies into 3 grades</a:t>
            </a:r>
          </a:p>
          <a:p>
            <a:r>
              <a:rPr lang="en-US" b="1" dirty="0" smtClean="0"/>
              <a:t>Grade 3:</a:t>
            </a:r>
            <a:r>
              <a:rPr lang="en-US" dirty="0" smtClean="0"/>
              <a:t> a single or multiple country event with substantial public health consequences that requires a </a:t>
            </a:r>
            <a:r>
              <a:rPr lang="en-US" dirty="0" smtClean="0">
                <a:solidFill>
                  <a:srgbClr val="FF0000"/>
                </a:solidFill>
              </a:rPr>
              <a:t>substantial</a:t>
            </a:r>
            <a:r>
              <a:rPr lang="en-US" dirty="0" smtClean="0"/>
              <a:t> WCO response and/or substantial international WHO response. Organizational and/or external support required by the WCO is substantial. An Emergency Support Team, run out of the regional office, coordinates the provision of support to the WCO</a:t>
            </a:r>
          </a:p>
          <a:p>
            <a:r>
              <a:rPr lang="en-US" dirty="0" smtClean="0"/>
              <a:t>http://www.who.int/emergencies/crises/en/</a:t>
            </a:r>
            <a:endParaRPr lang="ar-SA" dirty="0"/>
          </a:p>
        </p:txBody>
      </p:sp>
    </p:spTree>
  </p:cSld>
  <p:clrMapOvr>
    <a:masterClrMapping/>
  </p:clrMapOvr>
  <p:transition>
    <p:wipe dir="d"/>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emergencies</a:t>
            </a:r>
            <a:endParaRPr lang="ar-SA" dirty="0"/>
          </a:p>
        </p:txBody>
      </p:sp>
      <p:sp>
        <p:nvSpPr>
          <p:cNvPr id="3" name="Content Placeholder 2"/>
          <p:cNvSpPr>
            <a:spLocks noGrp="1"/>
          </p:cNvSpPr>
          <p:nvPr>
            <p:ph idx="1"/>
          </p:nvPr>
        </p:nvSpPr>
        <p:spPr/>
        <p:txBody>
          <a:bodyPr numCol="2">
            <a:normAutofit fontScale="92500" lnSpcReduction="10000"/>
          </a:bodyPr>
          <a:lstStyle/>
          <a:p>
            <a:pPr fontAlgn="base"/>
            <a:r>
              <a:rPr lang="en-US" b="1" dirty="0" smtClean="0"/>
              <a:t>Grade 3:Grade 3 emergencies</a:t>
            </a:r>
          </a:p>
          <a:p>
            <a:pPr fontAlgn="base"/>
            <a:r>
              <a:rPr lang="en-US" dirty="0" smtClean="0">
                <a:hlinkClick r:id="rId2"/>
              </a:rPr>
              <a:t>Bangladesh - </a:t>
            </a:r>
            <a:r>
              <a:rPr lang="en-US" dirty="0" err="1" smtClean="0">
                <a:hlinkClick r:id="rId2"/>
              </a:rPr>
              <a:t>Rohingya</a:t>
            </a:r>
            <a:r>
              <a:rPr lang="en-US" dirty="0" smtClean="0">
                <a:hlinkClick r:id="rId2"/>
              </a:rPr>
              <a:t> crisis</a:t>
            </a:r>
            <a:endParaRPr lang="en-US" dirty="0" smtClean="0"/>
          </a:p>
          <a:p>
            <a:pPr fontAlgn="base"/>
            <a:r>
              <a:rPr lang="en-US" dirty="0" smtClean="0">
                <a:hlinkClick r:id="rId3"/>
              </a:rPr>
              <a:t>Democratic Republic of the Congo</a:t>
            </a:r>
            <a:endParaRPr lang="en-US" dirty="0" smtClean="0"/>
          </a:p>
          <a:p>
            <a:pPr fontAlgn="base"/>
            <a:r>
              <a:rPr lang="en-US" dirty="0" smtClean="0">
                <a:hlinkClick r:id="rId4"/>
              </a:rPr>
              <a:t>Nigeria</a:t>
            </a:r>
            <a:endParaRPr lang="en-US" dirty="0" smtClean="0"/>
          </a:p>
          <a:p>
            <a:pPr fontAlgn="base"/>
            <a:r>
              <a:rPr lang="en-US" dirty="0" smtClean="0">
                <a:hlinkClick r:id="rId5"/>
              </a:rPr>
              <a:t>Somalia</a:t>
            </a:r>
            <a:endParaRPr lang="en-US" dirty="0" smtClean="0"/>
          </a:p>
          <a:p>
            <a:pPr fontAlgn="base"/>
            <a:r>
              <a:rPr lang="en-US" dirty="0" smtClean="0">
                <a:hlinkClick r:id="rId6"/>
              </a:rPr>
              <a:t>South Sudan</a:t>
            </a:r>
            <a:endParaRPr lang="en-US" dirty="0" smtClean="0"/>
          </a:p>
          <a:p>
            <a:pPr fontAlgn="base"/>
            <a:r>
              <a:rPr lang="en-US" b="1" dirty="0" smtClean="0">
                <a:solidFill>
                  <a:srgbClr val="FF0000"/>
                </a:solidFill>
                <a:hlinkClick r:id="rId7"/>
              </a:rPr>
              <a:t>Syrian Arab Republic</a:t>
            </a:r>
            <a:endParaRPr lang="en-US" b="1" dirty="0" smtClean="0">
              <a:solidFill>
                <a:srgbClr val="FF0000"/>
              </a:solidFill>
            </a:endParaRPr>
          </a:p>
          <a:p>
            <a:pPr fontAlgn="base"/>
            <a:r>
              <a:rPr lang="en-US" b="1" dirty="0" smtClean="0">
                <a:solidFill>
                  <a:srgbClr val="FF0000"/>
                </a:solidFill>
                <a:hlinkClick r:id="rId8"/>
              </a:rPr>
              <a:t>Yeme</a:t>
            </a:r>
            <a:r>
              <a:rPr lang="en-US" b="1" dirty="0" smtClean="0">
                <a:solidFill>
                  <a:srgbClr val="FF0000"/>
                </a:solidFill>
              </a:rPr>
              <a:t>n</a:t>
            </a:r>
          </a:p>
          <a:p>
            <a:pPr fontAlgn="base"/>
            <a:r>
              <a:rPr lang="en-US" b="1" dirty="0" smtClean="0">
                <a:solidFill>
                  <a:srgbClr val="FF0000"/>
                </a:solidFill>
              </a:rPr>
              <a:t>2019</a:t>
            </a:r>
          </a:p>
          <a:p>
            <a:pPr fontAlgn="base"/>
            <a:r>
              <a:rPr lang="en-US" dirty="0" smtClean="0">
                <a:hlinkClick r:id="rId9"/>
              </a:rPr>
              <a:t>Democratic Republic of the Congo</a:t>
            </a:r>
            <a:endParaRPr lang="en-US" dirty="0" smtClean="0"/>
          </a:p>
          <a:p>
            <a:pPr fontAlgn="base"/>
            <a:r>
              <a:rPr lang="en-US" dirty="0" smtClean="0">
                <a:hlinkClick r:id="rId10"/>
              </a:rPr>
              <a:t>Mozambique floods</a:t>
            </a:r>
            <a:endParaRPr lang="en-US" dirty="0" smtClean="0"/>
          </a:p>
          <a:p>
            <a:pPr fontAlgn="base"/>
            <a:r>
              <a:rPr lang="en-US" dirty="0" smtClean="0">
                <a:hlinkClick r:id="rId11"/>
              </a:rPr>
              <a:t>Nigeria</a:t>
            </a:r>
            <a:endParaRPr lang="en-US" dirty="0" smtClean="0"/>
          </a:p>
          <a:p>
            <a:pPr fontAlgn="base"/>
            <a:r>
              <a:rPr lang="en-US" dirty="0" smtClean="0">
                <a:hlinkClick r:id="rId12"/>
              </a:rPr>
              <a:t>Somalia</a:t>
            </a:r>
            <a:endParaRPr lang="en-US" dirty="0" smtClean="0"/>
          </a:p>
          <a:p>
            <a:pPr fontAlgn="base"/>
            <a:r>
              <a:rPr lang="en-US" dirty="0" smtClean="0">
                <a:hlinkClick r:id="rId13"/>
              </a:rPr>
              <a:t>South Sudan</a:t>
            </a:r>
            <a:endParaRPr lang="en-US" dirty="0" smtClean="0"/>
          </a:p>
          <a:p>
            <a:pPr fontAlgn="base"/>
            <a:r>
              <a:rPr lang="en-US" dirty="0" smtClean="0">
                <a:hlinkClick r:id="rId14"/>
              </a:rPr>
              <a:t>Syrian Arab Republic</a:t>
            </a:r>
            <a:endParaRPr lang="en-US" dirty="0" smtClean="0"/>
          </a:p>
          <a:p>
            <a:pPr fontAlgn="base"/>
            <a:r>
              <a:rPr lang="en-US" dirty="0" smtClean="0">
                <a:hlinkClick r:id="rId15"/>
              </a:rPr>
              <a:t>Yemen</a:t>
            </a:r>
            <a:endParaRPr lang="en-US" dirty="0" smtClean="0"/>
          </a:p>
          <a:p>
            <a:r>
              <a:rPr lang="en-US" dirty="0" smtClean="0"/>
              <a:t>http://www.who.int/emergencies/crises/en/</a:t>
            </a:r>
            <a:endParaRPr lang="ar-SA" dirty="0"/>
          </a:p>
        </p:txBody>
      </p:sp>
    </p:spTree>
  </p:cSld>
  <p:clrMapOvr>
    <a:masterClrMapping/>
  </p:clrMapOvr>
  <p:transition>
    <p:wipe dir="d"/>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Autofit/>
          </a:bodyPr>
          <a:lstStyle/>
          <a:p>
            <a:r>
              <a:rPr lang="en-US" sz="4000" dirty="0" smtClean="0"/>
              <a:t>The mission of an epidemiologist is to break at least one of the sides of the Triangle, disrupting the connection between the environment, the host, and the agent, and stopping the continuation of disease. </a:t>
            </a:r>
            <a:endParaRPr lang="en-US" sz="4000" dirty="0"/>
          </a:p>
        </p:txBody>
      </p:sp>
    </p:spTree>
  </p:cSld>
  <p:clrMapOvr>
    <a:masterClrMapping/>
  </p:clrMapOvr>
  <p:transition>
    <p:wipe dir="d"/>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Health determinants</a:t>
            </a:r>
          </a:p>
        </p:txBody>
      </p:sp>
      <p:sp>
        <p:nvSpPr>
          <p:cNvPr id="3" name="Content Placeholder 2"/>
          <p:cNvSpPr>
            <a:spLocks noGrp="1"/>
          </p:cNvSpPr>
          <p:nvPr>
            <p:ph idx="1"/>
          </p:nvPr>
        </p:nvSpPr>
        <p:spPr/>
        <p:txBody>
          <a:bodyPr>
            <a:normAutofit/>
          </a:bodyPr>
          <a:lstStyle/>
          <a:p>
            <a:r>
              <a:rPr lang="en-US" sz="3600" dirty="0" smtClean="0"/>
              <a:t>Health determinants are generally defined as the underlying social, economic, cultural and environmental factors that are responsible for health and disease, most of which are </a:t>
            </a:r>
            <a:r>
              <a:rPr lang="en-US" sz="3600" b="1" dirty="0" smtClean="0">
                <a:solidFill>
                  <a:srgbClr val="FF0000"/>
                </a:solidFill>
              </a:rPr>
              <a:t>outside</a:t>
            </a:r>
            <a:r>
              <a:rPr lang="en-US" sz="3600" dirty="0" smtClean="0"/>
              <a:t> the health sector.</a:t>
            </a:r>
          </a:p>
        </p:txBody>
      </p:sp>
    </p:spTree>
  </p:cSld>
  <p:clrMapOvr>
    <a:masterClrMapping/>
  </p:clrMapOvr>
  <p:transition>
    <p:wipe dir="d"/>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social determinants of health</a:t>
            </a:r>
            <a:endParaRPr lang="en-US" dirty="0"/>
          </a:p>
        </p:txBody>
      </p:sp>
      <p:sp>
        <p:nvSpPr>
          <p:cNvPr id="3" name="Content Placeholder 2"/>
          <p:cNvSpPr>
            <a:spLocks noGrp="1"/>
          </p:cNvSpPr>
          <p:nvPr>
            <p:ph idx="1"/>
          </p:nvPr>
        </p:nvSpPr>
        <p:spPr/>
        <p:txBody>
          <a:bodyPr>
            <a:normAutofit/>
          </a:bodyPr>
          <a:lstStyle/>
          <a:p>
            <a:r>
              <a:rPr lang="en-US" sz="3200" dirty="0" smtClean="0"/>
              <a:t>The social determinants of health are the conditions in which people are </a:t>
            </a:r>
            <a:r>
              <a:rPr lang="en-US" sz="3200" b="1" dirty="0" smtClean="0">
                <a:solidFill>
                  <a:srgbClr val="FF0000"/>
                </a:solidFill>
              </a:rPr>
              <a:t>born, grow, live, work and age. </a:t>
            </a:r>
          </a:p>
          <a:p>
            <a:r>
              <a:rPr lang="en-US" sz="3200" dirty="0" smtClean="0"/>
              <a:t>These circumstances are shaped by the distribution of money, power and resources at </a:t>
            </a:r>
            <a:r>
              <a:rPr lang="en-US" sz="3200" b="1" dirty="0" smtClean="0">
                <a:solidFill>
                  <a:srgbClr val="FF0000"/>
                </a:solidFill>
              </a:rPr>
              <a:t>global, national and local </a:t>
            </a:r>
            <a:r>
              <a:rPr lang="en-US" sz="3200" dirty="0" smtClean="0"/>
              <a:t>levels. </a:t>
            </a:r>
          </a:p>
        </p:txBody>
      </p:sp>
    </p:spTree>
  </p:cSld>
  <p:clrMapOvr>
    <a:masterClrMapping/>
  </p:clrMapOvr>
  <p:transition>
    <p:wipe dir="d"/>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social determinants of health</a:t>
            </a:r>
            <a:endParaRPr lang="en-US" dirty="0"/>
          </a:p>
        </p:txBody>
      </p:sp>
      <p:sp>
        <p:nvSpPr>
          <p:cNvPr id="3" name="Content Placeholder 2"/>
          <p:cNvSpPr>
            <a:spLocks noGrp="1"/>
          </p:cNvSpPr>
          <p:nvPr>
            <p:ph idx="1"/>
          </p:nvPr>
        </p:nvSpPr>
        <p:spPr/>
        <p:txBody>
          <a:bodyPr>
            <a:normAutofit/>
          </a:bodyPr>
          <a:lstStyle/>
          <a:p>
            <a:r>
              <a:rPr lang="en-US" dirty="0" smtClean="0"/>
              <a:t>The social determinants of health are mostly responsible for </a:t>
            </a:r>
            <a:r>
              <a:rPr lang="en-US" b="1" dirty="0" smtClean="0">
                <a:solidFill>
                  <a:srgbClr val="FF0000"/>
                </a:solidFill>
              </a:rPr>
              <a:t>health inequities </a:t>
            </a:r>
            <a:r>
              <a:rPr lang="en-US" dirty="0" smtClean="0"/>
              <a:t>- the unfair and avoidable differences in health status seen within and between countries.</a:t>
            </a:r>
          </a:p>
          <a:p>
            <a:r>
              <a:rPr lang="en-US" dirty="0" smtClean="0"/>
              <a:t>Different determinants are included under this title</a:t>
            </a:r>
          </a:p>
          <a:p>
            <a:r>
              <a:rPr lang="en-US" dirty="0" smtClean="0"/>
              <a:t>And they differ from country to country and their priorities differ.</a:t>
            </a:r>
            <a:endParaRPr lang="en-US" dirty="0"/>
          </a:p>
        </p:txBody>
      </p:sp>
    </p:spTree>
  </p:cSld>
  <p:clrMapOvr>
    <a:masterClrMapping/>
  </p:clrMapOvr>
  <p:transition>
    <p:wipe dir="d"/>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social determinants of health</a:t>
            </a:r>
            <a:endParaRPr lang="en-US" dirty="0"/>
          </a:p>
        </p:txBody>
      </p:sp>
      <p:sp>
        <p:nvSpPr>
          <p:cNvPr id="3" name="Content Placeholder 2"/>
          <p:cNvSpPr>
            <a:spLocks noGrp="1"/>
          </p:cNvSpPr>
          <p:nvPr>
            <p:ph idx="1"/>
          </p:nvPr>
        </p:nvSpPr>
        <p:spPr/>
        <p:txBody>
          <a:bodyPr numCol="2">
            <a:normAutofit fontScale="92500" lnSpcReduction="20000"/>
          </a:bodyPr>
          <a:lstStyle/>
          <a:p>
            <a:r>
              <a:rPr lang="en-US" dirty="0" smtClean="0"/>
              <a:t>poverty</a:t>
            </a:r>
          </a:p>
          <a:p>
            <a:r>
              <a:rPr lang="en-US" dirty="0" smtClean="0"/>
              <a:t>The social gradient</a:t>
            </a:r>
          </a:p>
          <a:p>
            <a:pPr>
              <a:buNone/>
            </a:pPr>
            <a:r>
              <a:rPr lang="en-US" dirty="0" smtClean="0"/>
              <a:t>   (inequity) </a:t>
            </a:r>
          </a:p>
          <a:p>
            <a:r>
              <a:rPr lang="en-US" dirty="0" smtClean="0"/>
              <a:t> Stress </a:t>
            </a:r>
          </a:p>
          <a:p>
            <a:r>
              <a:rPr lang="en-US" dirty="0" smtClean="0"/>
              <a:t> Early life</a:t>
            </a:r>
          </a:p>
          <a:p>
            <a:pPr lvl="1">
              <a:buNone/>
            </a:pPr>
            <a:r>
              <a:rPr lang="en-US" dirty="0" smtClean="0"/>
              <a:t>(early child development) </a:t>
            </a:r>
          </a:p>
          <a:p>
            <a:r>
              <a:rPr lang="en-US" dirty="0" smtClean="0"/>
              <a:t> Social exclusion </a:t>
            </a:r>
          </a:p>
          <a:p>
            <a:pPr>
              <a:buNone/>
            </a:pPr>
            <a:r>
              <a:rPr lang="en-US" dirty="0" smtClean="0"/>
              <a:t> minorities/ Aborigines</a:t>
            </a:r>
          </a:p>
          <a:p>
            <a:r>
              <a:rPr lang="en-US" dirty="0" smtClean="0"/>
              <a:t>Women and gender equity</a:t>
            </a:r>
          </a:p>
          <a:p>
            <a:r>
              <a:rPr lang="en-US" dirty="0" smtClean="0"/>
              <a:t> Work </a:t>
            </a:r>
          </a:p>
          <a:p>
            <a:r>
              <a:rPr lang="en-US" dirty="0" smtClean="0"/>
              <a:t> Unemployment </a:t>
            </a:r>
          </a:p>
          <a:p>
            <a:r>
              <a:rPr lang="en-US" dirty="0" smtClean="0"/>
              <a:t> Social support </a:t>
            </a:r>
          </a:p>
          <a:p>
            <a:r>
              <a:rPr lang="en-US" dirty="0" smtClean="0"/>
              <a:t> Addiction </a:t>
            </a:r>
          </a:p>
          <a:p>
            <a:r>
              <a:rPr lang="en-US" dirty="0" smtClean="0"/>
              <a:t> Food </a:t>
            </a:r>
          </a:p>
          <a:p>
            <a:r>
              <a:rPr lang="en-US" dirty="0" smtClean="0"/>
              <a:t> Transport </a:t>
            </a:r>
          </a:p>
          <a:p>
            <a:r>
              <a:rPr lang="en-US" dirty="0" smtClean="0"/>
              <a:t>Housing</a:t>
            </a:r>
          </a:p>
          <a:p>
            <a:r>
              <a:rPr lang="en-US" dirty="0" smtClean="0"/>
              <a:t>Urbanization</a:t>
            </a:r>
          </a:p>
          <a:p>
            <a:r>
              <a:rPr lang="en-US" dirty="0" smtClean="0"/>
              <a:t>Health system</a:t>
            </a:r>
          </a:p>
          <a:p>
            <a:r>
              <a:rPr lang="en-US" dirty="0" smtClean="0"/>
              <a:t>Public health programs</a:t>
            </a:r>
          </a:p>
          <a:p>
            <a:r>
              <a:rPr lang="en-US" dirty="0" smtClean="0"/>
              <a:t>globalization</a:t>
            </a:r>
            <a:endParaRPr lang="en-US" dirty="0"/>
          </a:p>
        </p:txBody>
      </p:sp>
    </p:spTree>
  </p:cSld>
  <p:clrMapOvr>
    <a:masterClrMapping/>
  </p:clrMapOvr>
  <p:transition>
    <p:wipe dir="d"/>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Health in All Policies</a:t>
            </a:r>
            <a:endParaRPr lang="en-US" dirty="0"/>
          </a:p>
        </p:txBody>
      </p:sp>
      <p:sp>
        <p:nvSpPr>
          <p:cNvPr id="3" name="Content Placeholder 2"/>
          <p:cNvSpPr>
            <a:spLocks noGrp="1"/>
          </p:cNvSpPr>
          <p:nvPr>
            <p:ph idx="1"/>
          </p:nvPr>
        </p:nvSpPr>
        <p:spPr/>
        <p:txBody>
          <a:bodyPr>
            <a:normAutofit/>
          </a:bodyPr>
          <a:lstStyle/>
          <a:p>
            <a:r>
              <a:rPr lang="en-US" sz="3200" i="1" dirty="0" smtClean="0"/>
              <a:t>Health in All Policies</a:t>
            </a:r>
            <a:r>
              <a:rPr lang="en-US" sz="3200" dirty="0" smtClean="0"/>
              <a:t> is an approach to public policies </a:t>
            </a:r>
            <a:r>
              <a:rPr lang="en-US" sz="3200" b="1" dirty="0" smtClean="0">
                <a:solidFill>
                  <a:srgbClr val="FF0000"/>
                </a:solidFill>
              </a:rPr>
              <a:t>across sectors </a:t>
            </a:r>
            <a:r>
              <a:rPr lang="en-US" sz="3200" dirty="0" smtClean="0"/>
              <a:t>that systematically takes into account the health implications of decisions, seeks synergies, and avoids harmful health impacts in order to improve population health and health equity. </a:t>
            </a:r>
          </a:p>
          <a:p>
            <a:r>
              <a:rPr lang="en-US" sz="1600" dirty="0" smtClean="0"/>
              <a:t>http://www.who.int/healthpromotion/conferences/8gchp/statement_2013/en/</a:t>
            </a:r>
            <a:endParaRPr lang="en-US" sz="1600" dirty="0"/>
          </a:p>
        </p:txBody>
      </p:sp>
    </p:spTree>
  </p:cSld>
  <p:clrMapOvr>
    <a:masterClrMapping/>
  </p:clrMapOvr>
  <p:transition>
    <p:wipe dir="d"/>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Health in All Policies</a:t>
            </a:r>
            <a:endParaRPr lang="en-US" dirty="0"/>
          </a:p>
        </p:txBody>
      </p:sp>
      <p:sp>
        <p:nvSpPr>
          <p:cNvPr id="3" name="Content Placeholder 2"/>
          <p:cNvSpPr>
            <a:spLocks noGrp="1"/>
          </p:cNvSpPr>
          <p:nvPr>
            <p:ph idx="1"/>
          </p:nvPr>
        </p:nvSpPr>
        <p:spPr/>
        <p:txBody>
          <a:bodyPr>
            <a:normAutofit/>
          </a:bodyPr>
          <a:lstStyle/>
          <a:p>
            <a:r>
              <a:rPr lang="en-US" sz="3200" dirty="0" smtClean="0"/>
              <a:t>It improves </a:t>
            </a:r>
            <a:r>
              <a:rPr lang="en-US" sz="3200" b="1" dirty="0" smtClean="0">
                <a:solidFill>
                  <a:srgbClr val="FF0000"/>
                </a:solidFill>
              </a:rPr>
              <a:t>accountability</a:t>
            </a:r>
            <a:r>
              <a:rPr lang="en-US" sz="3200" dirty="0" smtClean="0"/>
              <a:t> of policymakers for health impacts at all levels of policy-making. </a:t>
            </a:r>
          </a:p>
          <a:p>
            <a:r>
              <a:rPr lang="en-US" sz="3200" dirty="0" smtClean="0"/>
              <a:t>It includes an emphasis on the consequences of </a:t>
            </a:r>
            <a:r>
              <a:rPr lang="en-US" sz="3200" b="1" dirty="0" smtClean="0">
                <a:solidFill>
                  <a:srgbClr val="0070C0"/>
                </a:solidFill>
              </a:rPr>
              <a:t>public policies </a:t>
            </a:r>
            <a:r>
              <a:rPr lang="en-US" sz="3200" dirty="0" smtClean="0"/>
              <a:t>on health systems, </a:t>
            </a:r>
            <a:r>
              <a:rPr lang="en-US" sz="3200" b="1" dirty="0" smtClean="0">
                <a:solidFill>
                  <a:srgbClr val="FF0000"/>
                </a:solidFill>
              </a:rPr>
              <a:t>determinants</a:t>
            </a:r>
            <a:r>
              <a:rPr lang="en-US" sz="3200" dirty="0" smtClean="0"/>
              <a:t> of health and well-being.</a:t>
            </a:r>
          </a:p>
          <a:p>
            <a:r>
              <a:rPr lang="en-US" sz="1600" dirty="0" smtClean="0"/>
              <a:t>http://www.who.int/healthpromotion/conferences/8gchp/statement_2013/en/</a:t>
            </a:r>
            <a:endParaRPr lang="en-US" sz="1600" dirty="0"/>
          </a:p>
        </p:txBody>
      </p:sp>
    </p:spTree>
  </p:cSld>
  <p:clrMapOvr>
    <a:masterClrMapping/>
  </p:clrMapOvr>
  <p:transition>
    <p:wipe dir="d"/>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 risk factor refers to an aspect of personal habits or an environmental exposure, that is associated with an </a:t>
            </a:r>
            <a:r>
              <a:rPr lang="en-US" b="1" dirty="0" smtClean="0"/>
              <a:t>increased probability </a:t>
            </a:r>
            <a:r>
              <a:rPr lang="en-US" dirty="0" smtClean="0"/>
              <a:t>of occurrence of a disease. </a:t>
            </a:r>
          </a:p>
          <a:p>
            <a:r>
              <a:rPr lang="en-US" dirty="0" smtClean="0"/>
              <a:t>Since risk factors can usually be </a:t>
            </a:r>
            <a:r>
              <a:rPr lang="en-US" b="1" dirty="0" smtClean="0">
                <a:solidFill>
                  <a:srgbClr val="FF0000"/>
                </a:solidFill>
              </a:rPr>
              <a:t>modified*</a:t>
            </a:r>
            <a:r>
              <a:rPr lang="en-US" dirty="0" smtClean="0"/>
              <a:t>, intervening to alter them in a </a:t>
            </a:r>
            <a:r>
              <a:rPr lang="en-US" dirty="0" err="1" smtClean="0"/>
              <a:t>favourable</a:t>
            </a:r>
            <a:r>
              <a:rPr lang="en-US" dirty="0" smtClean="0"/>
              <a:t> direction can reduce the probability of occurrence of disease. </a:t>
            </a:r>
          </a:p>
          <a:p>
            <a:r>
              <a:rPr lang="en-US" dirty="0" smtClean="0"/>
              <a:t>The impact of these interventions can be determined by repeated measures using the same </a:t>
            </a:r>
            <a:r>
              <a:rPr lang="en-US" dirty="0" smtClean="0">
                <a:solidFill>
                  <a:srgbClr val="FF0000"/>
                </a:solidFill>
              </a:rPr>
              <a:t>methods</a:t>
            </a:r>
            <a:r>
              <a:rPr lang="en-US" dirty="0" smtClean="0"/>
              <a:t> and </a:t>
            </a:r>
            <a:r>
              <a:rPr lang="en-US" dirty="0" smtClean="0">
                <a:solidFill>
                  <a:srgbClr val="FF0000"/>
                </a:solidFill>
              </a:rPr>
              <a:t>definitions</a:t>
            </a:r>
            <a:r>
              <a:rPr lang="en-US" dirty="0" smtClean="0"/>
              <a:t> </a:t>
            </a:r>
          </a:p>
          <a:p>
            <a:r>
              <a:rPr lang="en-US" dirty="0" smtClean="0"/>
              <a:t>*</a:t>
            </a:r>
            <a:r>
              <a:rPr lang="en-US" i="1" dirty="0" smtClean="0">
                <a:solidFill>
                  <a:srgbClr val="002060"/>
                </a:solidFill>
              </a:rPr>
              <a:t>Not all risk factors are modifiable, therefore it is important to distinguish between modifiable and </a:t>
            </a:r>
            <a:r>
              <a:rPr lang="en-US" i="1" dirty="0" err="1" smtClean="0">
                <a:solidFill>
                  <a:srgbClr val="002060"/>
                </a:solidFill>
              </a:rPr>
              <a:t>unmodifiable</a:t>
            </a:r>
            <a:r>
              <a:rPr lang="en-US" i="1" dirty="0" smtClean="0">
                <a:solidFill>
                  <a:srgbClr val="002060"/>
                </a:solidFill>
              </a:rPr>
              <a:t> or less liable to modification</a:t>
            </a: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Autofit/>
          </a:bodyPr>
          <a:lstStyle/>
          <a:p>
            <a:r>
              <a:rPr lang="en-US" sz="3200" dirty="0" smtClean="0"/>
              <a:t>The triad is not applied only to the causation</a:t>
            </a:r>
          </a:p>
          <a:p>
            <a:r>
              <a:rPr lang="en-US" sz="3200" dirty="0" smtClean="0"/>
              <a:t>But to all the disease process including</a:t>
            </a:r>
          </a:p>
          <a:p>
            <a:pPr lvl="1"/>
            <a:r>
              <a:rPr lang="en-US" sz="3200" dirty="0" smtClean="0"/>
              <a:t>Management (diagnosis, treatment, availability utilization of health services):</a:t>
            </a:r>
          </a:p>
          <a:p>
            <a:pPr lvl="2"/>
            <a:r>
              <a:rPr lang="en-US" sz="2800" dirty="0" smtClean="0"/>
              <a:t>Accessibility </a:t>
            </a:r>
          </a:p>
          <a:p>
            <a:pPr lvl="2"/>
            <a:r>
              <a:rPr lang="en-US" sz="2800" dirty="0" smtClean="0"/>
              <a:t>affordability</a:t>
            </a:r>
          </a:p>
          <a:p>
            <a:pPr lvl="1"/>
            <a:r>
              <a:rPr lang="en-US" sz="3200" dirty="0" smtClean="0"/>
              <a:t>Prognosis </a:t>
            </a:r>
            <a:endParaRPr lang="en-US" sz="3200" dirty="0"/>
          </a:p>
        </p:txBody>
      </p:sp>
    </p:spTree>
  </p:cSld>
  <p:clrMapOvr>
    <a:masterClrMapping/>
  </p:clrMapOvr>
  <p:transition>
    <p:wipe dir="d"/>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Measuring risk factors</a:t>
            </a:r>
          </a:p>
        </p:txBody>
      </p:sp>
      <p:sp>
        <p:nvSpPr>
          <p:cNvPr id="3" name="Content Placeholder 2"/>
          <p:cNvSpPr>
            <a:spLocks noGrp="1"/>
          </p:cNvSpPr>
          <p:nvPr>
            <p:ph idx="1"/>
          </p:nvPr>
        </p:nvSpPr>
        <p:spPr/>
        <p:txBody>
          <a:bodyPr>
            <a:normAutofit lnSpcReduction="10000"/>
          </a:bodyPr>
          <a:lstStyle/>
          <a:p>
            <a:r>
              <a:rPr lang="en-US" dirty="0" smtClean="0"/>
              <a:t>Risk factors can include tobacco and alcohol use, diet, physical activity, blood pressure and obesity</a:t>
            </a:r>
          </a:p>
          <a:p>
            <a:r>
              <a:rPr lang="en-US" dirty="0" smtClean="0"/>
              <a:t>Since risk factors can be used to predict future disease, their measurement at a population level is important, but also challenging.</a:t>
            </a:r>
          </a:p>
          <a:p>
            <a:r>
              <a:rPr lang="en-US" dirty="0" smtClean="0"/>
              <a:t>Tobacco use can be measured</a:t>
            </a:r>
          </a:p>
          <a:p>
            <a:pPr lvl="1"/>
            <a:r>
              <a:rPr lang="en-US" dirty="0" smtClean="0"/>
              <a:t> by self-reported exposure (yes/no), quantity of cigarettes smoked, or </a:t>
            </a:r>
          </a:p>
          <a:p>
            <a:pPr lvl="1"/>
            <a:r>
              <a:rPr lang="en-US" dirty="0" smtClean="0"/>
              <a:t>by biological markers (serum </a:t>
            </a:r>
            <a:r>
              <a:rPr lang="en-US" dirty="0" err="1" smtClean="0"/>
              <a:t>cotinine</a:t>
            </a:r>
            <a:r>
              <a:rPr lang="en-US" dirty="0" smtClean="0"/>
              <a:t>). </a:t>
            </a:r>
          </a:p>
        </p:txBody>
      </p:sp>
    </p:spTree>
  </p:cSld>
  <p:clrMapOvr>
    <a:masterClrMapping/>
  </p:clrMapOvr>
  <p:transition>
    <p:wipe dir="d"/>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Measuring risk factors</a:t>
            </a:r>
          </a:p>
        </p:txBody>
      </p:sp>
      <p:sp>
        <p:nvSpPr>
          <p:cNvPr id="3" name="Content Placeholder 2"/>
          <p:cNvSpPr>
            <a:spLocks noGrp="1"/>
          </p:cNvSpPr>
          <p:nvPr>
            <p:ph idx="1"/>
          </p:nvPr>
        </p:nvSpPr>
        <p:spPr/>
        <p:txBody>
          <a:bodyPr>
            <a:normAutofit fontScale="92500" lnSpcReduction="20000"/>
          </a:bodyPr>
          <a:lstStyle/>
          <a:p>
            <a:r>
              <a:rPr lang="en-US" dirty="0" smtClean="0"/>
              <a:t>However, different surveys use </a:t>
            </a:r>
            <a:r>
              <a:rPr lang="en-US" dirty="0" smtClean="0">
                <a:solidFill>
                  <a:srgbClr val="FF0000"/>
                </a:solidFill>
              </a:rPr>
              <a:t>different methods</a:t>
            </a:r>
            <a:r>
              <a:rPr lang="en-US" dirty="0" smtClean="0"/>
              <a:t>, </a:t>
            </a:r>
          </a:p>
          <a:p>
            <a:r>
              <a:rPr lang="en-US" dirty="0" smtClean="0"/>
              <a:t>often with different measurement </a:t>
            </a:r>
            <a:r>
              <a:rPr lang="en-US" dirty="0" smtClean="0">
                <a:solidFill>
                  <a:srgbClr val="FF0000"/>
                </a:solidFill>
              </a:rPr>
              <a:t>techniques</a:t>
            </a:r>
            <a:r>
              <a:rPr lang="en-US" dirty="0" smtClean="0"/>
              <a:t> and </a:t>
            </a:r>
            <a:r>
              <a:rPr lang="en-US" dirty="0" smtClean="0">
                <a:solidFill>
                  <a:srgbClr val="FF0000"/>
                </a:solidFill>
              </a:rPr>
              <a:t>criteria </a:t>
            </a:r>
          </a:p>
          <a:p>
            <a:pPr lvl="1"/>
            <a:r>
              <a:rPr lang="en-US" dirty="0" smtClean="0"/>
              <a:t>for detecting a risk factor or </a:t>
            </a:r>
          </a:p>
          <a:p>
            <a:pPr lvl="1"/>
            <a:r>
              <a:rPr lang="en-US" dirty="0" smtClean="0"/>
              <a:t>clinical outcome (for example, diabetes or hypertension). </a:t>
            </a:r>
          </a:p>
          <a:p>
            <a:r>
              <a:rPr lang="en-US" dirty="0" smtClean="0"/>
              <a:t>Additionally, surveys may only be representative of </a:t>
            </a:r>
            <a:r>
              <a:rPr lang="en-US" dirty="0" smtClean="0">
                <a:solidFill>
                  <a:srgbClr val="FF0000"/>
                </a:solidFill>
              </a:rPr>
              <a:t>small population groups </a:t>
            </a:r>
            <a:r>
              <a:rPr lang="en-US" dirty="0" smtClean="0"/>
              <a:t>within a country, district or city. </a:t>
            </a:r>
          </a:p>
          <a:p>
            <a:r>
              <a:rPr lang="en-US" dirty="0" smtClean="0"/>
              <a:t>Methodological differences mean that it </a:t>
            </a:r>
            <a:r>
              <a:rPr lang="en-US" dirty="0" smtClean="0"/>
              <a:t>is </a:t>
            </a:r>
            <a:r>
              <a:rPr lang="en-US" dirty="0" smtClean="0"/>
              <a:t>difficult to compare results from different surveys and countries.</a:t>
            </a:r>
          </a:p>
          <a:p>
            <a:endParaRPr lang="en-US" dirty="0"/>
          </a:p>
        </p:txBody>
      </p:sp>
    </p:spTree>
  </p:cSld>
  <p:clrMapOvr>
    <a:masterClrMapping/>
  </p:clrMapOvr>
  <p:transition>
    <p:wipe dir="d"/>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Measuring risk factors</a:t>
            </a:r>
          </a:p>
        </p:txBody>
      </p:sp>
      <p:sp>
        <p:nvSpPr>
          <p:cNvPr id="3" name="Content Placeholder 2"/>
          <p:cNvSpPr>
            <a:spLocks noGrp="1"/>
          </p:cNvSpPr>
          <p:nvPr>
            <p:ph idx="1"/>
          </p:nvPr>
        </p:nvSpPr>
        <p:spPr/>
        <p:txBody>
          <a:bodyPr>
            <a:normAutofit fontScale="70000" lnSpcReduction="20000"/>
          </a:bodyPr>
          <a:lstStyle/>
          <a:p>
            <a:r>
              <a:rPr lang="en-US" sz="3100" dirty="0" smtClean="0"/>
              <a:t>Efforts have been made to standardize methods of measurement of risk factors at the global level.</a:t>
            </a:r>
          </a:p>
          <a:p>
            <a:r>
              <a:rPr lang="en-US" dirty="0" smtClean="0"/>
              <a:t> </a:t>
            </a:r>
            <a:r>
              <a:rPr lang="en-US" sz="3100" b="1" dirty="0" smtClean="0">
                <a:solidFill>
                  <a:srgbClr val="FF0000"/>
                </a:solidFill>
              </a:rPr>
              <a:t>WHO STEPS </a:t>
            </a:r>
            <a:r>
              <a:rPr lang="en-US" sz="3100" dirty="0" smtClean="0"/>
              <a:t>approach to the measurement of population levels of risk factors provides methods and materials to encourage countries to collect data in a standardized manner</a:t>
            </a:r>
            <a:r>
              <a:rPr lang="en-US" dirty="0" smtClean="0"/>
              <a:t>. (</a:t>
            </a:r>
            <a:r>
              <a:rPr lang="en-US" b="1" dirty="0" smtClean="0">
                <a:solidFill>
                  <a:srgbClr val="7030A0"/>
                </a:solidFill>
              </a:rPr>
              <a:t>NCD</a:t>
            </a:r>
            <a:r>
              <a:rPr lang="en-US" dirty="0" smtClean="0"/>
              <a:t>)</a:t>
            </a:r>
          </a:p>
          <a:p>
            <a:r>
              <a:rPr lang="en-US" sz="3400" dirty="0" smtClean="0"/>
              <a:t>Data from individual countries can be adjusted to account for known biases to make them internationally comparable.</a:t>
            </a:r>
          </a:p>
          <a:p>
            <a:r>
              <a:rPr lang="en-US" sz="3100" dirty="0" smtClean="0"/>
              <a:t>This step is also necessary because countries conduct standard surveys at different times. </a:t>
            </a:r>
          </a:p>
          <a:p>
            <a:r>
              <a:rPr lang="en-US" sz="3100" dirty="0" smtClean="0"/>
              <a:t>If risk factor rates are changing over time, information on trends will be needed to adjust data to a standard reporting year.</a:t>
            </a:r>
            <a:endParaRPr lang="en-US" sz="3100" dirty="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lstStyle/>
          <a:p>
            <a:endParaRPr lang="en-US" dirty="0"/>
          </a:p>
        </p:txBody>
      </p:sp>
      <p:sp>
        <p:nvSpPr>
          <p:cNvPr id="5" name="Isosceles Triangle 4"/>
          <p:cNvSpPr/>
          <p:nvPr/>
        </p:nvSpPr>
        <p:spPr>
          <a:xfrm>
            <a:off x="2209800" y="3276600"/>
            <a:ext cx="4876800" cy="2895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038600" y="2514600"/>
            <a:ext cx="10668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host</a:t>
            </a:r>
            <a:endParaRPr lang="en-US" sz="2800" b="1" dirty="0"/>
          </a:p>
        </p:txBody>
      </p:sp>
      <p:sp>
        <p:nvSpPr>
          <p:cNvPr id="7" name="Rectangle 6"/>
          <p:cNvSpPr/>
          <p:nvPr/>
        </p:nvSpPr>
        <p:spPr>
          <a:xfrm>
            <a:off x="914400" y="5791200"/>
            <a:ext cx="1295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agent</a:t>
            </a:r>
            <a:endParaRPr lang="en-US" sz="2800" b="1" dirty="0"/>
          </a:p>
        </p:txBody>
      </p:sp>
      <p:sp>
        <p:nvSpPr>
          <p:cNvPr id="8" name="Rectangle 7"/>
          <p:cNvSpPr/>
          <p:nvPr/>
        </p:nvSpPr>
        <p:spPr>
          <a:xfrm>
            <a:off x="7086600" y="5486400"/>
            <a:ext cx="16002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t>environment</a:t>
            </a:r>
            <a:endParaRPr lang="en-US" sz="1600" b="1" dirty="0"/>
          </a:p>
        </p:txBody>
      </p:sp>
      <p:sp>
        <p:nvSpPr>
          <p:cNvPr id="9" name="Rectangle 8"/>
          <p:cNvSpPr/>
          <p:nvPr/>
        </p:nvSpPr>
        <p:spPr>
          <a:xfrm>
            <a:off x="4038600" y="4724400"/>
            <a:ext cx="1143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vector</a:t>
            </a:r>
            <a:endParaRPr lang="en-US" sz="2000" b="1" dirty="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lstStyle/>
          <a:p>
            <a:r>
              <a:rPr lang="en-US" i="1" dirty="0" smtClean="0"/>
              <a:t>“A </a:t>
            </a:r>
            <a:r>
              <a:rPr lang="en-US" b="1" i="1" dirty="0" smtClean="0"/>
              <a:t>vecto</a:t>
            </a:r>
            <a:r>
              <a:rPr lang="en-US" i="1" dirty="0" smtClean="0"/>
              <a:t>r, an organism which transmits infection by conveying the pathogen from one host to another without causing disease itself, may be part of the infectious process.”</a:t>
            </a:r>
          </a:p>
          <a:p>
            <a:endParaRPr lang="en-US" i="1" dirty="0" smtClean="0"/>
          </a:p>
          <a:p>
            <a:r>
              <a:rPr lang="en-US" dirty="0" smtClean="0"/>
              <a:t>Vector-borne diseases account for more than </a:t>
            </a:r>
            <a:r>
              <a:rPr lang="en-US" b="1" dirty="0" smtClean="0">
                <a:solidFill>
                  <a:srgbClr val="FF0000"/>
                </a:solidFill>
              </a:rPr>
              <a:t>17%</a:t>
            </a:r>
            <a:r>
              <a:rPr lang="en-US" dirty="0" smtClean="0"/>
              <a:t> of all infectious diseases, causing more than </a:t>
            </a:r>
            <a:r>
              <a:rPr lang="en-US" b="1" dirty="0" smtClean="0">
                <a:solidFill>
                  <a:srgbClr val="FF0000"/>
                </a:solidFill>
              </a:rPr>
              <a:t>700 000 </a:t>
            </a:r>
            <a:r>
              <a:rPr lang="en-US" dirty="0" smtClean="0"/>
              <a:t>deaths annually.</a:t>
            </a:r>
            <a:endParaRPr lang="en-US" i="1"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 triad</a:t>
            </a:r>
            <a:endParaRPr lang="en-US" dirty="0"/>
          </a:p>
        </p:txBody>
      </p:sp>
      <p:sp>
        <p:nvSpPr>
          <p:cNvPr id="3" name="Content Placeholder 2"/>
          <p:cNvSpPr>
            <a:spLocks noGrp="1"/>
          </p:cNvSpPr>
          <p:nvPr>
            <p:ph idx="1"/>
          </p:nvPr>
        </p:nvSpPr>
        <p:spPr/>
        <p:txBody>
          <a:bodyPr>
            <a:normAutofit/>
          </a:bodyPr>
          <a:lstStyle/>
          <a:p>
            <a:r>
              <a:rPr lang="en-US" sz="3200" i="1" dirty="0" smtClean="0"/>
              <a:t>“</a:t>
            </a:r>
            <a:r>
              <a:rPr lang="en-US" sz="3200" b="1" dirty="0" smtClean="0"/>
              <a:t>Vector-borne diseases</a:t>
            </a:r>
          </a:p>
          <a:p>
            <a:r>
              <a:rPr lang="en-US" sz="3200" dirty="0" smtClean="0"/>
              <a:t>Vector-borne diseases are human illnesses caused by parasites, viruses and bacteria that are transmitted by mosquitoes, </a:t>
            </a:r>
            <a:r>
              <a:rPr lang="en-US" sz="3200" dirty="0" err="1" smtClean="0"/>
              <a:t>sandflies</a:t>
            </a:r>
            <a:r>
              <a:rPr lang="en-US" sz="3200" dirty="0" smtClean="0"/>
              <a:t>, </a:t>
            </a:r>
            <a:r>
              <a:rPr lang="en-US" sz="3200" dirty="0" err="1" smtClean="0"/>
              <a:t>triatomine</a:t>
            </a:r>
            <a:r>
              <a:rPr lang="en-US" sz="3200" dirty="0" smtClean="0"/>
              <a:t> bugs, </a:t>
            </a:r>
            <a:r>
              <a:rPr lang="en-US" sz="3200" dirty="0" err="1" smtClean="0"/>
              <a:t>blackflies</a:t>
            </a:r>
            <a:r>
              <a:rPr lang="en-US" sz="3200" dirty="0" smtClean="0"/>
              <a:t>, ticks, tsetse flies, mites, snails and lice. </a:t>
            </a:r>
          </a:p>
          <a:p>
            <a:r>
              <a:rPr lang="en-US" sz="1800" dirty="0" smtClean="0"/>
              <a:t>http://www.who.int/mediacentre/factsheets/fs387/en</a:t>
            </a:r>
            <a:r>
              <a:rPr lang="en-US" dirty="0" smtClean="0"/>
              <a:t>/</a:t>
            </a:r>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4E32ACC886DB2468481C09BE227C1CB" ma:contentTypeVersion="3" ma:contentTypeDescription="Create a new document." ma:contentTypeScope="" ma:versionID="4cdfdff6030a6fae65470cf250f1618e">
  <xsd:schema xmlns:xsd="http://www.w3.org/2001/XMLSchema" xmlns:xs="http://www.w3.org/2001/XMLSchema" xmlns:p="http://schemas.microsoft.com/office/2006/metadata/properties" xmlns:ns2="015a186d-d9bb-4c7d-ae2d-91123e3458e9" targetNamespace="http://schemas.microsoft.com/office/2006/metadata/properties" ma:root="true" ma:fieldsID="b80b48d0a992fe10cfd3e8bb2b5faf0f" ns2:_="">
    <xsd:import namespace="015a186d-d9bb-4c7d-ae2d-91123e3458e9"/>
    <xsd:element name="properties">
      <xsd:complexType>
        <xsd:sequence>
          <xsd:element name="documentManagement">
            <xsd:complexType>
              <xsd:all>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5a186d-d9bb-4c7d-ae2d-91123e3458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3C463B4-D9B6-4086-8A1F-DAF35F75F46A}"/>
</file>

<file path=customXml/itemProps2.xml><?xml version="1.0" encoding="utf-8"?>
<ds:datastoreItem xmlns:ds="http://schemas.openxmlformats.org/officeDocument/2006/customXml" ds:itemID="{92786769-F387-4C64-B90F-8DE8B5C668DF}"/>
</file>

<file path=customXml/itemProps3.xml><?xml version="1.0" encoding="utf-8"?>
<ds:datastoreItem xmlns:ds="http://schemas.openxmlformats.org/officeDocument/2006/customXml" ds:itemID="{0898B8DA-351F-4294-A492-64484111A3D4}"/>
</file>

<file path=docProps/app.xml><?xml version="1.0" encoding="utf-8"?>
<Properties xmlns="http://schemas.openxmlformats.org/officeDocument/2006/extended-properties" xmlns:vt="http://schemas.openxmlformats.org/officeDocument/2006/docPropsVTypes">
  <Template>Urban</Template>
  <TotalTime>6022</TotalTime>
  <Words>2945</Words>
  <Application>Microsoft Office PowerPoint</Application>
  <PresentationFormat>On-screen Show (4:3)</PresentationFormat>
  <Paragraphs>581</Paragraphs>
  <Slides>62</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62</vt:i4>
      </vt:variant>
    </vt:vector>
  </HeadingPairs>
  <TitlesOfParts>
    <vt:vector size="70" baseType="lpstr">
      <vt:lpstr>Arial</vt:lpstr>
      <vt:lpstr>Calibri</vt:lpstr>
      <vt:lpstr>Georgia</vt:lpstr>
      <vt:lpstr>Tahoma</vt:lpstr>
      <vt:lpstr>Trebuchet MS</vt:lpstr>
      <vt:lpstr>Wingdings</vt:lpstr>
      <vt:lpstr>Wingdings 2</vt:lpstr>
      <vt:lpstr>Urban</vt:lpstr>
      <vt:lpstr>Epidemiologic triad</vt:lpstr>
      <vt:lpstr>Epidemiologic triad</vt:lpstr>
      <vt:lpstr>Epidemiologic triad</vt:lpstr>
      <vt:lpstr>Epidemiologic triad</vt:lpstr>
      <vt:lpstr>Epidemiologic triad</vt:lpstr>
      <vt:lpstr>Epidemiologic triad</vt:lpstr>
      <vt:lpstr>Epidemiologic triad</vt:lpstr>
      <vt:lpstr>Epidemiologic triad</vt:lpstr>
      <vt:lpstr>Epidemiologic triad</vt:lpstr>
      <vt:lpstr>Epidemiologic triad</vt:lpstr>
      <vt:lpstr>Epidemiologic triad</vt:lpstr>
      <vt:lpstr>Epidemiologic triad</vt:lpstr>
      <vt:lpstr>Epidemiologic triad</vt:lpstr>
      <vt:lpstr>Epidemiologic triad  Vector-borne diseases (examples)</vt:lpstr>
      <vt:lpstr>PowerPoint Presentation</vt:lpstr>
      <vt:lpstr>Epidemiologic triad  Vector-borne diseases WHO response</vt:lpstr>
      <vt:lpstr>Epidemiologic triad  Vector-borne diseases WHO response</vt:lpstr>
      <vt:lpstr>Epidemiologic triad  Vector-borne diseases WHO response</vt:lpstr>
      <vt:lpstr>Epidemiologic triad</vt:lpstr>
      <vt:lpstr>Epidemiologic triad</vt:lpstr>
      <vt:lpstr>Epidemiologic triad</vt:lpstr>
      <vt:lpstr>Epidemiologic triad</vt:lpstr>
      <vt:lpstr>Epidemiologic triad</vt:lpstr>
      <vt:lpstr>Epidemiologic triad</vt:lpstr>
      <vt:lpstr>Epidemiologic triad</vt:lpstr>
      <vt:lpstr>Characteristics of Person</vt:lpstr>
      <vt:lpstr>Epidemiologic triad</vt:lpstr>
      <vt:lpstr>Epidemiologic triad</vt:lpstr>
      <vt:lpstr>Epidemiologic triad</vt:lpstr>
      <vt:lpstr>Epidemiologic triad</vt:lpstr>
      <vt:lpstr>Epidemiologic triad</vt:lpstr>
      <vt:lpstr>Epidemiologic triad</vt:lpstr>
      <vt:lpstr>Epidemiologic triad</vt:lpstr>
      <vt:lpstr>Epidemiologic triad</vt:lpstr>
      <vt:lpstr>Epidemiologic triad</vt:lpstr>
      <vt:lpstr>Epidemiologic triad</vt:lpstr>
      <vt:lpstr>Epidemiologic triad</vt:lpstr>
      <vt:lpstr>Epidemiologic triad</vt:lpstr>
      <vt:lpstr>Epidemiologic triad</vt:lpstr>
      <vt:lpstr>Epidemiologic triad</vt:lpstr>
      <vt:lpstr>Epidemiologic triad</vt:lpstr>
      <vt:lpstr>Epidemiologic triad</vt:lpstr>
      <vt:lpstr>Epidemiologic triad</vt:lpstr>
      <vt:lpstr>Epidemiologic triad</vt:lpstr>
      <vt:lpstr>emergencies</vt:lpstr>
      <vt:lpstr>emergencies</vt:lpstr>
      <vt:lpstr>emergencies</vt:lpstr>
      <vt:lpstr>emergencies</vt:lpstr>
      <vt:lpstr>emergencies</vt:lpstr>
      <vt:lpstr>emergencies</vt:lpstr>
      <vt:lpstr>emergencies</vt:lpstr>
      <vt:lpstr>Epidemiologic triad</vt:lpstr>
      <vt:lpstr>Health determinants</vt:lpstr>
      <vt:lpstr>The social determinants of health</vt:lpstr>
      <vt:lpstr>The social determinants of health</vt:lpstr>
      <vt:lpstr>The social determinants of health</vt:lpstr>
      <vt:lpstr>Health in All Policies</vt:lpstr>
      <vt:lpstr>Health in All Policies</vt:lpstr>
      <vt:lpstr>Risk factors</vt:lpstr>
      <vt:lpstr>Measuring risk factors</vt:lpstr>
      <vt:lpstr>Measuring risk factors</vt:lpstr>
      <vt:lpstr>Measuring risk factors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Epidemiologic triad</dc:title>
  <dc:creator>Mutah</dc:creator>
  <cp:lastModifiedBy>Windows User</cp:lastModifiedBy>
  <cp:revision>170</cp:revision>
  <dcterms:created xsi:type="dcterms:W3CDTF">2006-08-16T00:00:00Z</dcterms:created>
  <dcterms:modified xsi:type="dcterms:W3CDTF">2020-10-15T10:52:27Z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0x01010074E32ACC886DB2468481C09BE227C1CB</vt:lpwstr>
  </property>
</Properties>
</file>