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sldIdLst>
    <p:sldId id="256" r:id="rId3"/>
    <p:sldId id="323" r:id="rId4"/>
    <p:sldId id="257" r:id="rId5"/>
    <p:sldId id="258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93" r:id="rId15"/>
    <p:sldId id="302" r:id="rId16"/>
    <p:sldId id="295" r:id="rId17"/>
    <p:sldId id="304" r:id="rId18"/>
    <p:sldId id="305" r:id="rId19"/>
    <p:sldId id="297" r:id="rId20"/>
    <p:sldId id="298" r:id="rId21"/>
    <p:sldId id="299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274" r:id="rId30"/>
    <p:sldId id="313" r:id="rId31"/>
    <p:sldId id="291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285" r:id="rId41"/>
    <p:sldId id="286" r:id="rId42"/>
    <p:sldId id="275" r:id="rId43"/>
    <p:sldId id="277" r:id="rId44"/>
    <p:sldId id="278" r:id="rId45"/>
    <p:sldId id="279" r:id="rId46"/>
    <p:sldId id="280" r:id="rId47"/>
    <p:sldId id="289" r:id="rId48"/>
    <p:sldId id="29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57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61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6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833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57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28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9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0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5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HEMOLYTIC ANEMIA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113" t="18554" r="1855" b="14062"/>
          <a:stretch>
            <a:fillRect/>
          </a:stretch>
        </p:blipFill>
        <p:spPr bwMode="auto">
          <a:xfrm>
            <a:off x="457200" y="1736705"/>
            <a:ext cx="7467600" cy="46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Management:</a:t>
            </a:r>
          </a:p>
          <a:p>
            <a:pPr lvl="1">
              <a:defRPr/>
            </a:pPr>
            <a:r>
              <a:rPr lang="en-US" sz="3200" dirty="0"/>
              <a:t>Folic Acid 5mg weekly, prophylaxis life long</a:t>
            </a:r>
          </a:p>
          <a:p>
            <a:pPr lvl="1">
              <a:defRPr/>
            </a:pPr>
            <a:endParaRPr lang="en-US" sz="3200" dirty="0"/>
          </a:p>
          <a:p>
            <a:pPr lvl="1">
              <a:buNone/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Blood transfusion in Acute, severe hemolytic crisis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/>
              <a:t>Spleenectomy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dirty="0"/>
              <a:t>moderate to severe </a:t>
            </a:r>
            <a:r>
              <a:rPr lang="en-US" dirty="0" err="1"/>
              <a:t>haemolysis</a:t>
            </a:r>
            <a:r>
              <a:rPr lang="en-US" dirty="0"/>
              <a:t> with complications (</a:t>
            </a:r>
            <a:r>
              <a:rPr lang="en-US" dirty="0" err="1"/>
              <a:t>anaemia</a:t>
            </a:r>
            <a:r>
              <a:rPr lang="en-US" dirty="0"/>
              <a:t> and gallstones),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splenectomy</a:t>
            </a:r>
            <a:r>
              <a:rPr lang="en-US" dirty="0"/>
              <a:t> should be delayed where possible until </a:t>
            </a:r>
            <a:r>
              <a:rPr lang="en-US" dirty="0">
                <a:solidFill>
                  <a:srgbClr val="FF0000"/>
                </a:solidFill>
              </a:rPr>
              <a:t>after 6 years of age </a:t>
            </a:r>
            <a:r>
              <a:rPr lang="en-US" dirty="0"/>
              <a:t>in view of the risk of sepsis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9"/>
            <a:ext cx="87868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Sickle-cell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anaemia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Sickle-cell disease results from a single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glutamic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acid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valine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substitution at position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of the beta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globin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polypeptide 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It is inherited 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autosomal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recessive trait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Homozygotes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only produce abnormal beta chains that make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haemoglobin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Heterozygotes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produce a mixture of normal and abnormal beta chains that make normal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and this results in the cl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inically asymptomatic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sickle-cell trait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dirty="0" err="1"/>
              <a:t>haemoglobin</a:t>
            </a:r>
            <a:r>
              <a:rPr lang="en-US" dirty="0"/>
              <a:t> S is deoxygenated, the molecules of </a:t>
            </a:r>
            <a:r>
              <a:rPr lang="en-US" dirty="0" err="1"/>
              <a:t>haemoglobin</a:t>
            </a:r>
            <a:r>
              <a:rPr lang="en-US" dirty="0"/>
              <a:t> </a:t>
            </a:r>
            <a:r>
              <a:rPr lang="en-US" dirty="0" err="1"/>
              <a:t>polymerise</a:t>
            </a:r>
            <a:r>
              <a:rPr lang="en-US" dirty="0"/>
              <a:t> to form </a:t>
            </a:r>
            <a:r>
              <a:rPr lang="en-US" dirty="0" err="1"/>
              <a:t>pseudocrystalline</a:t>
            </a:r>
            <a:r>
              <a:rPr lang="en-US" dirty="0"/>
              <a:t> structures</a:t>
            </a:r>
          </a:p>
          <a:p>
            <a:endParaRPr lang="en-US" dirty="0"/>
          </a:p>
          <a:p>
            <a:r>
              <a:rPr lang="en-US" dirty="0"/>
              <a:t>. These distort the red cell membrane and produce characteristic sickle-shaped cell</a:t>
            </a:r>
          </a:p>
          <a:p>
            <a:endParaRPr lang="en-US" dirty="0"/>
          </a:p>
          <a:p>
            <a:r>
              <a:rPr lang="en-US" dirty="0" err="1"/>
              <a:t>haemoglobin</a:t>
            </a:r>
            <a:r>
              <a:rPr lang="en-US" dirty="0"/>
              <a:t> F strongly inhibits </a:t>
            </a:r>
            <a:r>
              <a:rPr lang="en-US" dirty="0" err="1"/>
              <a:t>polymerisation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rary.med.utah.edu/WebPath/jpeg5/HEME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Sickling</a:t>
            </a:r>
            <a:r>
              <a:rPr lang="en-US" dirty="0"/>
              <a:t> is precipitated by hypoxia, acidosis, dehydration and infection</a:t>
            </a:r>
          </a:p>
          <a:p>
            <a:endParaRPr lang="en-US" dirty="0"/>
          </a:p>
          <a:p>
            <a:r>
              <a:rPr lang="en-US" dirty="0"/>
              <a:t>Extra and intra vascular </a:t>
            </a:r>
            <a:r>
              <a:rPr lang="en-US" dirty="0" err="1"/>
              <a:t>hemolysis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plug vessels in the microcirculation.</a:t>
            </a:r>
          </a:p>
          <a:p>
            <a:endParaRPr lang="en-US" dirty="0"/>
          </a:p>
          <a:p>
            <a:r>
              <a:rPr lang="en-US" dirty="0"/>
              <a:t> This results in a number of acute syndromes, termed ‘crises’, and chronic organ damage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Painful </a:t>
            </a:r>
            <a:r>
              <a:rPr lang="en-US" i="1" dirty="0" err="1"/>
              <a:t>vaso</a:t>
            </a:r>
            <a:r>
              <a:rPr lang="en-US" i="1" dirty="0"/>
              <a:t>-occlusive crisis. Most common form of crisis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Stroke.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Sickle chest syndrome. </a:t>
            </a:r>
            <a:r>
              <a:rPr lang="en-US" dirty="0"/>
              <a:t>is the most common cause of death in adult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Sequestration crisis, most common in spleen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err="1"/>
              <a:t>Aplastic</a:t>
            </a:r>
            <a:r>
              <a:rPr lang="en-US" i="1" dirty="0"/>
              <a:t> crisis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Investigations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Patients with sickle-cell disease have a compensated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anaemia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 usually around 60–80 g/L.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The blood film shows sickle cells, target cells and features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hyposplenism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reticulocytosis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is present.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The presence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can be demonstrated by exposing red cells to a reducing agent such as sodium dithionite;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gives a clear solution, whereas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polymerises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to produce a turbid 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The definitive diagnosis requires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haemoglobin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electrophoresis to demonstrate the absence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 2–20%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and the predominance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 Both parents of the affected individual will have sickle-cell trait.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All patients with sickle-cell disease should receive prophylaxis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daily folic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acid,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penicillin 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to protect against pneumococcal infection, which may be lethal in the presence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hyposplenism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 These patients should be vaccinated against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pneumococcus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meningococcus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Haemophilus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influenzae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B, hepatitis B and seasonal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influenza.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Vaso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-occlusive crises are managed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by aggressive rehydration, oxygen therapy, adequate analgesia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(which often requires opiates) and antibiotics.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HEMOLYTIC ANEMIA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14289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Exchange transfusion, in which a patient is simultaneously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venesected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and transfused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to replace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 may be used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 life-threatening crises or to prepare patients for surgery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8846"/>
            <a:ext cx="8858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Beta-</a:t>
            </a:r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</a:rPr>
              <a:t>thalassaemia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Failure to </a:t>
            </a:r>
            <a:r>
              <a:rPr lang="en-US" sz="2400" dirty="0" err="1">
                <a:solidFill>
                  <a:srgbClr val="FF0000"/>
                </a:solidFill>
              </a:rPr>
              <a:t>synthesise</a:t>
            </a:r>
            <a:r>
              <a:rPr lang="en-US" sz="2400" dirty="0">
                <a:solidFill>
                  <a:srgbClr val="FF0000"/>
                </a:solidFill>
              </a:rPr>
              <a:t> beta chains </a:t>
            </a:r>
            <a:r>
              <a:rPr lang="en-US" sz="2400" dirty="0"/>
              <a:t>(beta-</a:t>
            </a:r>
            <a:r>
              <a:rPr lang="en-US" sz="2400" dirty="0" err="1"/>
              <a:t>thalassaemia</a:t>
            </a:r>
            <a:r>
              <a:rPr lang="en-US" sz="2400" dirty="0"/>
              <a:t>) is the </a:t>
            </a:r>
            <a:r>
              <a:rPr lang="en-US" sz="2400" dirty="0">
                <a:solidFill>
                  <a:srgbClr val="FF0000"/>
                </a:solidFill>
              </a:rPr>
              <a:t>most common type of </a:t>
            </a:r>
            <a:r>
              <a:rPr lang="en-US" sz="2400" dirty="0" err="1">
                <a:solidFill>
                  <a:srgbClr val="FF0000"/>
                </a:solidFill>
              </a:rPr>
              <a:t>thalassaemia</a:t>
            </a:r>
            <a:r>
              <a:rPr lang="en-US" sz="2400" dirty="0"/>
              <a:t>, most prevalent in the Mediterranean area.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Heterozygotes</a:t>
            </a:r>
            <a:r>
              <a:rPr lang="en-US" sz="2400" dirty="0"/>
              <a:t> have </a:t>
            </a:r>
            <a:r>
              <a:rPr lang="en-US" sz="2400" dirty="0" err="1"/>
              <a:t>thalassaemia</a:t>
            </a:r>
            <a:r>
              <a:rPr lang="en-US" sz="2400" dirty="0"/>
              <a:t> minor, a condition in which there is usually mild </a:t>
            </a:r>
            <a:r>
              <a:rPr lang="en-US" sz="2400" dirty="0" err="1"/>
              <a:t>anaemia</a:t>
            </a:r>
            <a:r>
              <a:rPr lang="en-US" sz="2400" dirty="0"/>
              <a:t> and little or no clinical disability, which may be detected only when iron therapy for a mild </a:t>
            </a:r>
            <a:r>
              <a:rPr lang="en-US" sz="2400" dirty="0" err="1"/>
              <a:t>microcytic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 fails.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Homozygotes</a:t>
            </a:r>
            <a:r>
              <a:rPr lang="en-US" sz="2400" dirty="0"/>
              <a:t> (</a:t>
            </a:r>
            <a:r>
              <a:rPr lang="en-US" sz="2400" dirty="0" err="1"/>
              <a:t>thalassaemia</a:t>
            </a:r>
            <a:r>
              <a:rPr lang="en-US" sz="2400" dirty="0"/>
              <a:t> major) either are unable to </a:t>
            </a:r>
            <a:r>
              <a:rPr lang="en-US" sz="2400" dirty="0" err="1"/>
              <a:t>synthesise</a:t>
            </a:r>
            <a:r>
              <a:rPr lang="en-US" sz="2400" dirty="0"/>
              <a:t> </a:t>
            </a:r>
            <a:r>
              <a:rPr lang="en-US" sz="2400" dirty="0" err="1"/>
              <a:t>haemoglobin</a:t>
            </a:r>
            <a:r>
              <a:rPr lang="en-US" sz="2400" dirty="0"/>
              <a:t> A or, at best, produce very little; after the first 4–6 months of life, they develop profound </a:t>
            </a:r>
            <a:r>
              <a:rPr lang="en-US" sz="2400" dirty="0" err="1"/>
              <a:t>hypochromic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Intermediate grades of severity occur.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Beta-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thalassaemia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major (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homozygotes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/>
              <a:t>• Profound </a:t>
            </a:r>
            <a:r>
              <a:rPr lang="en-US" sz="2400" dirty="0" err="1"/>
              <a:t>hypochromic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Evidence of severe red cell dysplasia</a:t>
            </a:r>
          </a:p>
          <a:p>
            <a:r>
              <a:rPr lang="en-US" sz="2400" dirty="0"/>
              <a:t>• massive </a:t>
            </a:r>
            <a:r>
              <a:rPr lang="en-US" sz="2400" dirty="0" err="1"/>
              <a:t>erthyroid</a:t>
            </a:r>
            <a:r>
              <a:rPr lang="en-US" sz="2400" dirty="0"/>
              <a:t> hyperplasia.</a:t>
            </a:r>
          </a:p>
          <a:p>
            <a:endParaRPr lang="en-US" sz="2400" dirty="0"/>
          </a:p>
          <a:p>
            <a:r>
              <a:rPr lang="en-US" sz="2400" dirty="0"/>
              <a:t>• Absence or gross reduction of the amount of </a:t>
            </a:r>
            <a:r>
              <a:rPr lang="en-US" sz="2400" dirty="0" err="1"/>
              <a:t>haemoglobin</a:t>
            </a:r>
            <a:r>
              <a:rPr lang="en-US" sz="2400" dirty="0"/>
              <a:t> A</a:t>
            </a:r>
          </a:p>
          <a:p>
            <a:r>
              <a:rPr lang="en-US" sz="2400" dirty="0"/>
              <a:t>• Raised levels of </a:t>
            </a:r>
            <a:r>
              <a:rPr lang="en-US" sz="2400" dirty="0" err="1"/>
              <a:t>haemoglobin</a:t>
            </a:r>
            <a:r>
              <a:rPr lang="en-US" sz="2400" dirty="0"/>
              <a:t> F</a:t>
            </a:r>
          </a:p>
          <a:p>
            <a:endParaRPr lang="en-US" sz="2400" dirty="0"/>
          </a:p>
          <a:p>
            <a:r>
              <a:rPr lang="en-US" sz="2400" dirty="0"/>
              <a:t>• Evidence that both parents have </a:t>
            </a:r>
            <a:r>
              <a:rPr lang="en-US" sz="2400" dirty="0" err="1"/>
              <a:t>thalassaemia</a:t>
            </a:r>
            <a:r>
              <a:rPr lang="en-US" sz="2400" dirty="0"/>
              <a:t> minor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2.bp.blogspot.com/_vT13IccOEqM/TQigWGP-QNI/AAAAAAAAApA/xRWXh2G-r-I/s1600/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35246"/>
            <a:ext cx="4286280" cy="67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72393" y="2576416"/>
            <a:ext cx="250033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2500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87" y="1814657"/>
            <a:ext cx="2652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732" name="AutoShape 4" descr="نتيجة بحث الصور عن ‪thalassemia major face photo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" y="1785926"/>
            <a:ext cx="3972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Frontal bossing</a:t>
            </a:r>
          </a:p>
          <a:p>
            <a:endParaRPr lang="en-US" sz="2400" dirty="0"/>
          </a:p>
          <a:p>
            <a:r>
              <a:rPr lang="en-US" sz="2400" dirty="0"/>
              <a:t>Maxillary Hypertrophy</a:t>
            </a:r>
          </a:p>
          <a:p>
            <a:endParaRPr lang="en-US" sz="2400" dirty="0"/>
          </a:p>
          <a:p>
            <a:r>
              <a:rPr lang="en-US" sz="2400" dirty="0"/>
              <a:t>Depression of the nasal bridge</a:t>
            </a:r>
          </a:p>
          <a:p>
            <a:endParaRPr lang="en-US" sz="2400" dirty="0"/>
          </a:p>
          <a:p>
            <a:r>
              <a:rPr lang="en-US" sz="2400" dirty="0"/>
              <a:t>Malocclusion of the teeth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g.medscapestatic.com/pi/meds/ckb/64/44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4092"/>
            <a:ext cx="5572164" cy="6738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.medscapestatic.com/pi/meds/ckb/60/44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Management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Transfusion to maintain Hb &gt; 100 g/L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Folic acid 5 mg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Iron overload --&gt; Iron therapy contraindicated, treated by Iron chelation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Splenomegaly causing mechanical problems, excessive transfusion needs Splenectomy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Allogenic</a:t>
            </a:r>
            <a:r>
              <a:rPr lang="en-US" sz="2400" dirty="0"/>
              <a:t> </a:t>
            </a:r>
            <a:r>
              <a:rPr lang="en-US" sz="2400" dirty="0" err="1"/>
              <a:t>Haematopoietic</a:t>
            </a:r>
            <a:r>
              <a:rPr lang="en-US" sz="2400" dirty="0"/>
              <a:t> Stem Cell Transplantation. </a:t>
            </a:r>
          </a:p>
          <a:p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Beta-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thalassaemia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minor (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heterozygotes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Mild </a:t>
            </a:r>
            <a:r>
              <a:rPr lang="en-US" sz="2400" dirty="0" err="1"/>
              <a:t>anaemia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Microcytic</a:t>
            </a:r>
            <a:r>
              <a:rPr lang="en-US" sz="2400" dirty="0"/>
              <a:t> </a:t>
            </a:r>
            <a:r>
              <a:rPr lang="en-US" sz="2400" dirty="0" err="1"/>
              <a:t>hypochromic</a:t>
            </a:r>
            <a:r>
              <a:rPr lang="en-US" sz="2400" dirty="0"/>
              <a:t> erythrocytes (not iron-deficient)</a:t>
            </a:r>
          </a:p>
          <a:p>
            <a:endParaRPr lang="en-US" sz="2400" dirty="0"/>
          </a:p>
          <a:p>
            <a:r>
              <a:rPr lang="en-US" sz="2400" dirty="0"/>
              <a:t>• Some target cells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Punctate</a:t>
            </a:r>
            <a:r>
              <a:rPr lang="en-US" sz="2400" dirty="0"/>
              <a:t> </a:t>
            </a:r>
            <a:r>
              <a:rPr lang="en-US" sz="2400" dirty="0" err="1"/>
              <a:t>basophilia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Raised </a:t>
            </a:r>
            <a:r>
              <a:rPr lang="en-US" sz="2400" dirty="0" err="1"/>
              <a:t>haemoglobin</a:t>
            </a:r>
            <a:r>
              <a:rPr lang="en-US" sz="2400" dirty="0"/>
              <a:t> A2 fraction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thalassaemia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88613"/>
            <a:ext cx="8534401" cy="388077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Reduced or absent alpha-chain synthesis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 There are two alpha gene loci on chromosome 16</a:t>
            </a:r>
          </a:p>
          <a:p>
            <a:r>
              <a:rPr lang="en-US" sz="2400" dirty="0">
                <a:solidFill>
                  <a:schemeClr val="tx1"/>
                </a:solidFill>
              </a:rPr>
              <a:t>and therefore each individual carries four alpha gene alleles.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• If one is deleted, there is no clinical effect.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• If two are deleted, there may be a mild </a:t>
            </a:r>
            <a:r>
              <a:rPr lang="en-US" sz="2400" dirty="0" err="1">
                <a:solidFill>
                  <a:schemeClr val="tx1"/>
                </a:solidFill>
              </a:rPr>
              <a:t>hypochromic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anaemia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• If three are deleted, the patient has </a:t>
            </a:r>
            <a:r>
              <a:rPr lang="en-US" sz="2400" dirty="0" err="1">
                <a:solidFill>
                  <a:schemeClr val="tx1"/>
                </a:solidFill>
              </a:rPr>
              <a:t>haemoglobin</a:t>
            </a:r>
            <a:r>
              <a:rPr lang="en-US" sz="2400" dirty="0">
                <a:solidFill>
                  <a:schemeClr val="tx1"/>
                </a:solidFill>
              </a:rPr>
              <a:t> H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disease.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• If all four are deleted, the baby is stillborn (</a:t>
            </a:r>
            <a:r>
              <a:rPr lang="en-US" sz="2400" dirty="0" err="1">
                <a:solidFill>
                  <a:schemeClr val="tx1"/>
                </a:solidFill>
              </a:rPr>
              <a:t>hydrops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fetalis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8613"/>
            <a:ext cx="8229601" cy="388077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Haemoglobin</a:t>
            </a:r>
            <a:r>
              <a:rPr lang="en-US" sz="2400" dirty="0">
                <a:solidFill>
                  <a:schemeClr val="tx1"/>
                </a:solidFill>
              </a:rPr>
              <a:t> H is a beta-chain tetramer, formed from the excess of beta chains, which is functionally useless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patients rely on their low levels of </a:t>
            </a:r>
            <a:r>
              <a:rPr lang="en-US" sz="2400" dirty="0" err="1">
                <a:solidFill>
                  <a:schemeClr val="tx1"/>
                </a:solidFill>
              </a:rPr>
              <a:t>HbA</a:t>
            </a:r>
            <a:r>
              <a:rPr lang="en-US" sz="2400" dirty="0">
                <a:solidFill>
                  <a:schemeClr val="tx1"/>
                </a:solidFill>
              </a:rPr>
              <a:t> for oxygen transport.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Treatment of </a:t>
            </a:r>
            <a:r>
              <a:rPr lang="en-US" sz="2400" dirty="0" err="1">
                <a:solidFill>
                  <a:schemeClr val="tx1"/>
                </a:solidFill>
              </a:rPr>
              <a:t>haemoglobin</a:t>
            </a:r>
            <a:r>
              <a:rPr lang="en-US" sz="2400" dirty="0">
                <a:solidFill>
                  <a:schemeClr val="tx1"/>
                </a:solidFill>
              </a:rPr>
              <a:t> H disease is similar to that of beta-</a:t>
            </a:r>
            <a:r>
              <a:rPr lang="en-US" sz="2400" dirty="0" err="1">
                <a:solidFill>
                  <a:schemeClr val="tx1"/>
                </a:solidFill>
              </a:rPr>
              <a:t>thalassaemia</a:t>
            </a:r>
            <a:r>
              <a:rPr lang="en-US" sz="2400" dirty="0">
                <a:solidFill>
                  <a:schemeClr val="tx1"/>
                </a:solidFill>
              </a:rPr>
              <a:t> of intermediate severity, involving: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folic acid supplementation,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transfusion if required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avoidance of iron therapy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/>
              <a:t>Haemolysis</a:t>
            </a:r>
            <a:r>
              <a:rPr lang="en-US" sz="3200" dirty="0"/>
              <a:t> indicates that there is shortening of the normal red cell lifespan of 120 days.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5150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enzyme glucose-6-phosphate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dehydrogenase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(G6PD) is pivotal in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hexose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monophosphate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shunt pathway. Deficiencies result in the most common human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enzymopathy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enzyme is  encoded by a gene on the X chromosome.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05177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G6PD Deficiency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166843"/>
            <a:ext cx="8929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drug-induced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(e.g.):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Analgesics: aspirin,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phenacetin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Antimalarials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primaquine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quinine,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chloroquine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pyrimethamine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Antibiotics: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sulphonamides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nitrofurantoin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ciprofloxacin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Miscellaneous: quinidine, probenecid, vitamin K, dapsone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 compensated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 or acute illness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Neonatal jaundice: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be a feature of the B− enzyme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i.e. acute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after ingestion of broad beans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Feature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85794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deficiency therefore affects males and rare homozygous females , but it is carried by females. Carrier heterozygous females are usually only affected in the neonatal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 or in the presence of extreme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lyonisation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producing selective inactivation of the non-affected X chromosome.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9297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Laboratory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Non-spherocytic intravascular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during an attack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blood film will show: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Bite cells (red cells with a ‘bite’ of membrane missing)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Blister cells (red cells with surface blistering of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Irregularly shaped small 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Polychromasia reflecting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reticulocytosis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Denatured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haemoglobin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visible as Heinz bodies within the red cell cytoplasm with a supravital stain such as methyl violet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1270" t="39062" r="9179" b="20898"/>
          <a:stretch>
            <a:fillRect/>
          </a:stretch>
        </p:blipFill>
        <p:spPr bwMode="auto">
          <a:xfrm>
            <a:off x="285720" y="138883"/>
            <a:ext cx="8572560" cy="650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09600"/>
            <a:ext cx="87154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2.G6PD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Can be indirectly assessed by screening methods which usually depend upon the decreased ability to reduce dyes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Direct assessment of G6PD is made in those with low screening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Care must be taken close to an acute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episode because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reticulocytes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 have higher enzyme levels and give rise to a false normal result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842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aims to stop any precipitant drugs and treat any underlying infection.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transfusion support may be life-saving.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80728"/>
            <a:ext cx="6030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Avoid precipitating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Blood transfusion in severe hemolysis.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Maintenance of good urine output during hemolytic episodes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Folic acid.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Exchange transfusion in newborn</a:t>
            </a:r>
            <a:endParaRPr kumimoji="0" lang="ar-J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0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effectLst/>
              </a:rPr>
              <a:t>Autoimmune Hemolytic Anemia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714488"/>
            <a:ext cx="83582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 from RBC destruction due to RBC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autoantibodies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G, M, E,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commonly-idiopathic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AI hemolysis: Ab binds at 37degree Celsius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binds at 4 degree Celsius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85487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results from increased red cell destruction due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 cell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autoantibodies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antibodies may be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M, or more rarely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antibody avidly fixes complement, it will cause intravascular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complement activation is weak, the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be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extravascular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Antibody-coated red cells lose membrane to macrophages in the spleen and hence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spherocytes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present in the blood.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98" y="318565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Autoimmune hemolytic anemia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280" y="0"/>
            <a:ext cx="8831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7842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optimum temperature at which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antibody is active (thermal specificity) is used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classify immune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antibodies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bind best at 37°C and account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 of cases. The majority are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antibodies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bind best at 4°C but can bind up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37°C in some cases. They are usually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bind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account for the other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cases.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643998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1.Warm 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occurs at all age groups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&gt; M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Causes: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Idiopathic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 - secondary causes: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1.Lymphoid neoplasm: CLL, Lymphoma, Myeloma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2.Solid Tumors: Lung, Colon, Kidney, Ovary,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Thymoma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3.CTD: SLE,RA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4.Drugs: Alpha methyl DOPA, Penicillin , Quinine,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Chloroquine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5.Misc: UC, HIV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Investigation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hemolysis,low hemoglobin, increase LDH,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unconjucated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bilirubin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 Smear: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Microspherocytosis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Confirmation: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Coomb’s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Test /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Antiglobulin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the underlying cause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Prednisolone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1mg/kg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until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reaches 10mg/dl then taper slowly and stop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Transfusion: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life threatening problems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no response to steroids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Spleenectomy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or,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Immunosuppressive: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Azathioprine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Cyclophosphamide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Cold AI Hemolysis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Usually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or Chronic form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C/F: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Elderly patients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, painful &amp; often blue fingers, toes, ears, or nose (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Acrocyanosis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hemolysis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Perpheral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Smear: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Microspherocytosis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causes of Cold Agglutination: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Mycoplasma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pneumonia,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Infectious Mononucleosis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of the underlying cause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extremities warm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Steroids treatment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transfusion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98" y="274290"/>
            <a:ext cx="87154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Non-immune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anaemia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trauma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disruption of red cells may occur in a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conditions and 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the presence of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fragments on the blood film and markers of intravascular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Mechanical heart valves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High flow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incompetent valves 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periprosthetic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leaks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suture ring holding a valve in place result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shear stress damage.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haemoglobinuria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Vigorous exercise, such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prolonged marching or marathon running, 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cause red cell damage in the capillaries in the feet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Thermal injury.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burns cause thermal damage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red cells,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characterised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fragmentation and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presence of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microspherocytes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blood.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Microangiopathic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anaemia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deposition in capillaries can cause severe red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disruption. It may occur in a wide variety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conditions: disseminated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carcinomatosis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malignant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pregnancy-induced hypertension,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haemolytic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uraemic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syndrome , thrombotic thrombocytopenic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purpura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and disseminated intravascular coagulation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Appearance of RBC may indicate the cause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Spherocytes</a:t>
            </a:r>
            <a:r>
              <a:rPr lang="en-US" dirty="0"/>
              <a:t> suggest autoimmune </a:t>
            </a:r>
            <a:r>
              <a:rPr lang="en-US" dirty="0" err="1"/>
              <a:t>haemolysis</a:t>
            </a:r>
            <a:r>
              <a:rPr lang="en-US" dirty="0"/>
              <a:t> or hereditary </a:t>
            </a:r>
            <a:r>
              <a:rPr lang="en-US" dirty="0" err="1"/>
              <a:t>spherocytosis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Sickle cells suggest sickle-cell disease.</a:t>
            </a:r>
          </a:p>
          <a:p>
            <a:endParaRPr lang="en-US" dirty="0"/>
          </a:p>
          <a:p>
            <a:r>
              <a:rPr lang="en-US" dirty="0"/>
              <a:t> Red cell fragments indicate </a:t>
            </a:r>
            <a:r>
              <a:rPr lang="en-US" dirty="0" err="1"/>
              <a:t>microangiopathic</a:t>
            </a:r>
            <a:r>
              <a:rPr lang="en-US" dirty="0"/>
              <a:t> </a:t>
            </a:r>
            <a:r>
              <a:rPr lang="en-US" dirty="0" err="1"/>
              <a:t>haemolysis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Bite cells  suggest oxidative </a:t>
            </a:r>
            <a:r>
              <a:rPr lang="en-US" dirty="0" err="1"/>
              <a:t>haemolysis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Extravascular</a:t>
            </a:r>
            <a:r>
              <a:rPr lang="en-US" dirty="0"/>
              <a:t> </a:t>
            </a:r>
            <a:r>
              <a:rPr lang="en-US" dirty="0" err="1"/>
              <a:t>hemolysis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85000"/>
              <a:buFont typeface="+mj-lt"/>
              <a:buAutoNum type="arabicParenR"/>
            </a:pPr>
            <a:r>
              <a:rPr lang="en-US" b="1" dirty="0">
                <a:solidFill>
                  <a:schemeClr val="folHlink"/>
                </a:solidFill>
              </a:rPr>
              <a:t>Hereditary </a:t>
            </a:r>
            <a:r>
              <a:rPr lang="en-US" b="1" dirty="0" err="1">
                <a:solidFill>
                  <a:schemeClr val="folHlink"/>
                </a:solidFill>
              </a:rPr>
              <a:t>Spherocytosis</a:t>
            </a:r>
            <a:r>
              <a:rPr lang="en-US" b="1" dirty="0">
                <a:solidFill>
                  <a:schemeClr val="folHlink"/>
                </a:solidFill>
              </a:rPr>
              <a:t>:</a:t>
            </a:r>
          </a:p>
          <a:p>
            <a:pPr marL="457200" indent="-457200">
              <a:buSzPct val="85000"/>
              <a:buFont typeface="+mj-lt"/>
              <a:buAutoNum type="arabicParenR"/>
            </a:pPr>
            <a:endParaRPr lang="en-US" b="1" dirty="0">
              <a:solidFill>
                <a:schemeClr val="folHlink"/>
              </a:solidFill>
            </a:endParaRPr>
          </a:p>
          <a:p>
            <a:pPr marL="457200" indent="-457200">
              <a:buSzPct val="85000"/>
            </a:pPr>
            <a:r>
              <a:rPr lang="en-US" dirty="0"/>
              <a:t>inherited as an </a:t>
            </a:r>
            <a:r>
              <a:rPr lang="en-US" dirty="0" err="1"/>
              <a:t>autosomal</a:t>
            </a:r>
            <a:r>
              <a:rPr lang="en-US" dirty="0"/>
              <a:t> dominant condition</a:t>
            </a:r>
          </a:p>
          <a:p>
            <a:pPr marL="457200" indent="-457200">
              <a:buSzPct val="85000"/>
            </a:pPr>
            <a:endParaRPr lang="en-US" dirty="0"/>
          </a:p>
          <a:p>
            <a:pPr marL="457200" indent="-457200">
              <a:buSzPct val="85000"/>
            </a:pPr>
            <a:endParaRPr lang="en-US" dirty="0"/>
          </a:p>
          <a:p>
            <a:r>
              <a:rPr lang="en-US" dirty="0"/>
              <a:t>The most common abnormalities are deficiencies </a:t>
            </a:r>
            <a:r>
              <a:rPr lang="en-US" dirty="0">
                <a:solidFill>
                  <a:srgbClr val="FF0000"/>
                </a:solidFill>
              </a:rPr>
              <a:t>of beta </a:t>
            </a:r>
            <a:r>
              <a:rPr lang="en-US" dirty="0" err="1">
                <a:solidFill>
                  <a:srgbClr val="FF0000"/>
                </a:solidFill>
              </a:rPr>
              <a:t>spectrin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ankyrin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Clinical presentation :</a:t>
            </a:r>
          </a:p>
          <a:p>
            <a:endParaRPr lang="en-US" dirty="0"/>
          </a:p>
          <a:p>
            <a:r>
              <a:rPr lang="en-US" dirty="0"/>
              <a:t>Most cases are associated with an asymptomatic</a:t>
            </a:r>
          </a:p>
          <a:p>
            <a:r>
              <a:rPr lang="en-US" dirty="0" err="1"/>
              <a:t>spherocytes</a:t>
            </a:r>
            <a:r>
              <a:rPr lang="en-US" dirty="0"/>
              <a:t> present on the blood film </a:t>
            </a:r>
          </a:p>
          <a:p>
            <a:r>
              <a:rPr lang="en-US" dirty="0" err="1">
                <a:sym typeface="Wingdings" pitchFamily="2" charset="2"/>
              </a:rPr>
              <a:t>Splenomegaly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reticulocytosis</a:t>
            </a:r>
            <a:r>
              <a:rPr lang="en-US" dirty="0"/>
              <a:t> and mild </a:t>
            </a:r>
            <a:r>
              <a:rPr lang="en-US" dirty="0" err="1"/>
              <a:t>hyperbilirubinaemia</a:t>
            </a:r>
            <a:endParaRPr lang="en-US" dirty="0"/>
          </a:p>
          <a:p>
            <a:r>
              <a:rPr lang="en-US" dirty="0"/>
              <a:t>Pigment gallstones are present in up to 50%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 </a:t>
            </a:r>
            <a:r>
              <a:rPr lang="en-US" i="1" dirty="0" err="1">
                <a:solidFill>
                  <a:srgbClr val="FF0000"/>
                </a:solidFill>
              </a:rPr>
              <a:t>haemolytic</a:t>
            </a:r>
            <a:r>
              <a:rPr lang="en-US" i="1" dirty="0">
                <a:solidFill>
                  <a:srgbClr val="FF0000"/>
                </a:solidFill>
              </a:rPr>
              <a:t> crisis </a:t>
            </a:r>
            <a:r>
              <a:rPr lang="en-US" i="1" dirty="0"/>
              <a:t>occurs when the severity of </a:t>
            </a:r>
            <a:r>
              <a:rPr lang="en-US" i="1" dirty="0" err="1"/>
              <a:t>haemolysis</a:t>
            </a:r>
            <a:r>
              <a:rPr lang="en-US" i="1" dirty="0"/>
              <a:t> </a:t>
            </a:r>
            <a:r>
              <a:rPr lang="en-US" dirty="0" err="1"/>
              <a:t>increasesusually</a:t>
            </a:r>
            <a:r>
              <a:rPr lang="en-US" dirty="0"/>
              <a:t> associated with infection.</a:t>
            </a:r>
          </a:p>
          <a:p>
            <a:r>
              <a:rPr lang="en-US" dirty="0"/>
              <a:t>• </a:t>
            </a:r>
            <a:r>
              <a:rPr lang="en-US" i="1" dirty="0"/>
              <a:t>A </a:t>
            </a:r>
            <a:r>
              <a:rPr lang="en-US" i="1" dirty="0" err="1">
                <a:solidFill>
                  <a:srgbClr val="FF0000"/>
                </a:solidFill>
              </a:rPr>
              <a:t>megaloblastic</a:t>
            </a:r>
            <a:r>
              <a:rPr lang="en-US" i="1" dirty="0">
                <a:solidFill>
                  <a:srgbClr val="FF0000"/>
                </a:solidFill>
              </a:rPr>
              <a:t> crisis </a:t>
            </a:r>
            <a:r>
              <a:rPr lang="en-US" i="1" dirty="0"/>
              <a:t>follows the development of </a:t>
            </a:r>
            <a:r>
              <a:rPr lang="en-US" i="1" dirty="0" err="1"/>
              <a:t>folate</a:t>
            </a:r>
            <a:r>
              <a:rPr lang="en-US" i="1" dirty="0"/>
              <a:t> </a:t>
            </a:r>
            <a:r>
              <a:rPr lang="en-US" dirty="0"/>
              <a:t>deficiency; this may occur as a first presentation </a:t>
            </a:r>
          </a:p>
          <a:p>
            <a:r>
              <a:rPr lang="en-US" dirty="0"/>
              <a:t>• </a:t>
            </a:r>
            <a:r>
              <a:rPr lang="en-US" i="1" dirty="0"/>
              <a:t>An </a:t>
            </a:r>
            <a:r>
              <a:rPr lang="en-US" i="1" dirty="0" err="1">
                <a:solidFill>
                  <a:srgbClr val="FF0000"/>
                </a:solidFill>
              </a:rPr>
              <a:t>aplastic</a:t>
            </a:r>
            <a:r>
              <a:rPr lang="en-US" i="1" dirty="0">
                <a:solidFill>
                  <a:srgbClr val="FF0000"/>
                </a:solidFill>
              </a:rPr>
              <a:t> crisis </a:t>
            </a:r>
            <a:r>
              <a:rPr lang="en-US" i="1" dirty="0"/>
              <a:t>occurs in association with parvovirus </a:t>
            </a:r>
            <a:r>
              <a:rPr lang="en-US" dirty="0"/>
              <a:t>(</a:t>
            </a:r>
            <a:r>
              <a:rPr lang="en-US" dirty="0" err="1"/>
              <a:t>erythrovirus</a:t>
            </a:r>
            <a:r>
              <a:rPr lang="en-US" dirty="0"/>
              <a:t>) infection , the virus directly invades </a:t>
            </a:r>
            <a:r>
              <a:rPr lang="en-US" dirty="0">
                <a:solidFill>
                  <a:srgbClr val="FF0000"/>
                </a:solidFill>
              </a:rPr>
              <a:t>red cell precursors </a:t>
            </a:r>
            <a:r>
              <a:rPr lang="en-US" dirty="0"/>
              <a:t>and temporarily </a:t>
            </a:r>
            <a:r>
              <a:rPr lang="en-US" dirty="0">
                <a:solidFill>
                  <a:srgbClr val="FF0000"/>
                </a:solidFill>
              </a:rPr>
              <a:t>switches off red cell production</a:t>
            </a:r>
            <a:r>
              <a:rPr lang="en-US" dirty="0"/>
              <a:t>. Patients present with severe </a:t>
            </a:r>
            <a:r>
              <a:rPr lang="en-US" dirty="0" err="1"/>
              <a:t>anaemia</a:t>
            </a:r>
            <a:r>
              <a:rPr lang="en-US" dirty="0"/>
              <a:t> and a low </a:t>
            </a:r>
            <a:r>
              <a:rPr lang="en-US" dirty="0" err="1"/>
              <a:t>reticulocyte</a:t>
            </a:r>
            <a:r>
              <a:rPr lang="en-US" dirty="0"/>
              <a:t> count.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patient and other family members should be screened for features of compensated </a:t>
            </a:r>
            <a:r>
              <a:rPr lang="en-US" dirty="0" err="1"/>
              <a:t>haemolysi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 levels </a:t>
            </a:r>
          </a:p>
          <a:p>
            <a:r>
              <a:rPr lang="en-US" dirty="0"/>
              <a:t>The blood film will show </a:t>
            </a:r>
            <a:r>
              <a:rPr lang="en-US" dirty="0" err="1"/>
              <a:t>spherocytes</a:t>
            </a:r>
            <a:r>
              <a:rPr lang="en-US" dirty="0"/>
              <a:t> </a:t>
            </a:r>
          </a:p>
          <a:p>
            <a:r>
              <a:rPr lang="en-US" dirty="0"/>
              <a:t>The direct combs test is negative, excluding immune </a:t>
            </a:r>
            <a:r>
              <a:rPr lang="en-US" dirty="0" err="1"/>
              <a:t>haemolysis</a:t>
            </a:r>
            <a:r>
              <a:rPr lang="en-US" dirty="0"/>
              <a:t>. </a:t>
            </a:r>
          </a:p>
          <a:p>
            <a:r>
              <a:rPr lang="en-US" dirty="0"/>
              <a:t>osmotic fragility test may show increased sensitivity to </a:t>
            </a:r>
            <a:r>
              <a:rPr lang="en-US" dirty="0" err="1"/>
              <a:t>lysis</a:t>
            </a:r>
            <a:r>
              <a:rPr lang="en-US" dirty="0"/>
              <a:t> in hypotonic </a:t>
            </a:r>
            <a:r>
              <a:rPr lang="en-US"/>
              <a:t>saline solutions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1978</Words>
  <Application>Microsoft Office PowerPoint</Application>
  <PresentationFormat>On-screen Show (4:3)</PresentationFormat>
  <Paragraphs>329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Century Schoolbook</vt:lpstr>
      <vt:lpstr>Trebuchet MS</vt:lpstr>
      <vt:lpstr>Wingdings</vt:lpstr>
      <vt:lpstr>Wingdings 2</vt:lpstr>
      <vt:lpstr>Wingdings 3</vt:lpstr>
      <vt:lpstr>Facet</vt:lpstr>
      <vt:lpstr>Oriel</vt:lpstr>
      <vt:lpstr>HEMOLYTIC ANEMIA</vt:lpstr>
      <vt:lpstr>HEMOLYTIC ANEMIA</vt:lpstr>
      <vt:lpstr>Definition </vt:lpstr>
      <vt:lpstr>PowerPoint Presentation</vt:lpstr>
      <vt:lpstr>        The Appearance of RBC may indicate the cause  </vt:lpstr>
      <vt:lpstr>Extravascular hemolysis</vt:lpstr>
      <vt:lpstr>PowerPoint Presentation</vt:lpstr>
      <vt:lpstr>Complications</vt:lpstr>
      <vt:lpstr>investigation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 thalassaemia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Autoimmune Hemolytic Anemia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HEMOLYTIC ANEMIA</dc:title>
  <dc:creator>Saad</dc:creator>
  <cp:lastModifiedBy>user user</cp:lastModifiedBy>
  <cp:revision>9</cp:revision>
  <dcterms:created xsi:type="dcterms:W3CDTF">2006-08-16T00:00:00Z</dcterms:created>
  <dcterms:modified xsi:type="dcterms:W3CDTF">2022-01-26T21:02:34Z</dcterms:modified>
</cp:coreProperties>
</file>