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6"/>
  </p:notesMasterIdLst>
  <p:handoutMasterIdLst>
    <p:handoutMasterId r:id="rId37"/>
  </p:handoutMasterIdLst>
  <p:sldIdLst>
    <p:sldId id="256" r:id="rId5"/>
    <p:sldId id="321" r:id="rId6"/>
    <p:sldId id="304" r:id="rId7"/>
    <p:sldId id="322" r:id="rId8"/>
    <p:sldId id="323" r:id="rId9"/>
    <p:sldId id="348" r:id="rId10"/>
    <p:sldId id="325" r:id="rId11"/>
    <p:sldId id="324"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20" r:id="rId26"/>
    <p:sldId id="340" r:id="rId27"/>
    <p:sldId id="341" r:id="rId28"/>
    <p:sldId id="339" r:id="rId29"/>
    <p:sldId id="343" r:id="rId30"/>
    <p:sldId id="344" r:id="rId31"/>
    <p:sldId id="345" r:id="rId32"/>
    <p:sldId id="346" r:id="rId33"/>
    <p:sldId id="347"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0F69F-7215-4912-8F19-B128F266868F}" v="2" dt="2020-12-30T05:59:14.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7" autoAdjust="0"/>
    <p:restoredTop sz="94660"/>
  </p:normalViewPr>
  <p:slideViewPr>
    <p:cSldViewPr snapToGrid="0">
      <p:cViewPr varScale="1">
        <p:scale>
          <a:sx n="92" d="100"/>
          <a:sy n="92" d="100"/>
        </p:scale>
        <p:origin x="780" y="90"/>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12/29/2020</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GB" smtClean="0"/>
              <a:t>29/12/2020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Click to 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endParaRPr lang="en-US" dirty="0"/>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GB"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4901450"/>
            <a:ext cx="10607040" cy="701731"/>
          </a:xfrm>
        </p:spPr>
        <p:txBody>
          <a:bodyPr/>
          <a:lstStyle/>
          <a:p>
            <a:r>
              <a:rPr lang="en-US" dirty="0"/>
              <a:t>Hemodynamic Disorders </a:t>
            </a:r>
            <a:r>
              <a:rPr lang="en-GB"/>
              <a:t>V</a:t>
            </a:r>
            <a:endParaRPr lang="en-GB" dirty="0"/>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603181"/>
            <a:ext cx="9144000" cy="424732"/>
          </a:xfrm>
        </p:spPr>
        <p:txBody>
          <a:bodyPr/>
          <a:lstStyle/>
          <a:p>
            <a:r>
              <a:rPr lang="en-GB"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Embolism and Infarction</a:t>
            </a:r>
            <a:endParaRPr lang="en-GB" sz="2400" b="1" dirty="0">
              <a:effectLst>
                <a:outerShdw blurRad="38100" dist="38100" dir="2700000" algn="tl">
                  <a:srgbClr val="000000">
                    <a:alpha val="43137"/>
                  </a:srgbClr>
                </a:outerShdw>
              </a:effectLst>
            </a:endParaRPr>
          </a:p>
        </p:txBody>
      </p:sp>
      <p:sp>
        <p:nvSpPr>
          <p:cNvPr id="2" name="TextBox 1"/>
          <p:cNvSpPr txBox="1"/>
          <p:nvPr/>
        </p:nvSpPr>
        <p:spPr>
          <a:xfrm>
            <a:off x="8750105" y="5802923"/>
            <a:ext cx="2855741" cy="646331"/>
          </a:xfrm>
          <a:prstGeom prst="rect">
            <a:avLst/>
          </a:prstGeom>
          <a:noFill/>
        </p:spPr>
        <p:txBody>
          <a:bodyPr wrap="square" rtlCol="0">
            <a:spAutoFit/>
          </a:bodyPr>
          <a:lstStyle/>
          <a:p>
            <a:r>
              <a:rPr lang="en-US" b="1" dirty="0" err="1">
                <a:solidFill>
                  <a:schemeClr val="accent3">
                    <a:lumMod val="90000"/>
                    <a:lumOff val="10000"/>
                  </a:schemeClr>
                </a:solidFill>
              </a:rPr>
              <a:t>Ghadeer</a:t>
            </a:r>
            <a:r>
              <a:rPr lang="en-US" b="1" dirty="0">
                <a:solidFill>
                  <a:schemeClr val="accent3">
                    <a:lumMod val="90000"/>
                    <a:lumOff val="10000"/>
                  </a:schemeClr>
                </a:solidFill>
              </a:rPr>
              <a:t> </a:t>
            </a:r>
            <a:r>
              <a:rPr lang="en-US" b="1" dirty="0" err="1">
                <a:solidFill>
                  <a:schemeClr val="accent3">
                    <a:lumMod val="90000"/>
                    <a:lumOff val="10000"/>
                  </a:schemeClr>
                </a:solidFill>
              </a:rPr>
              <a:t>Hayel</a:t>
            </a:r>
            <a:r>
              <a:rPr lang="en-US" b="1" dirty="0">
                <a:solidFill>
                  <a:schemeClr val="accent3">
                    <a:lumMod val="90000"/>
                    <a:lumOff val="10000"/>
                  </a:schemeClr>
                </a:solidFill>
              </a:rPr>
              <a:t>, M.D.</a:t>
            </a:r>
          </a:p>
          <a:p>
            <a:r>
              <a:rPr lang="en-US" b="1" dirty="0" err="1">
                <a:solidFill>
                  <a:schemeClr val="accent3">
                    <a:lumMod val="90000"/>
                    <a:lumOff val="10000"/>
                  </a:schemeClr>
                </a:solidFill>
              </a:rPr>
              <a:t>Histopathologist</a:t>
            </a:r>
            <a:endParaRPr lang="en-US" b="1" dirty="0">
              <a:solidFill>
                <a:schemeClr val="accent3">
                  <a:lumMod val="90000"/>
                  <a:lumOff val="10000"/>
                </a:schemeClr>
              </a:solidFill>
            </a:endParaRP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96" b="1196"/>
          <a:stretch>
            <a:fillRect/>
          </a:stretch>
        </p:blipFill>
        <p:spPr/>
      </p:pic>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725" y="1281330"/>
            <a:ext cx="9871363" cy="4770098"/>
          </a:xfrm>
        </p:spPr>
        <p:txBody>
          <a:bodyPr/>
          <a:lstStyle/>
          <a:p>
            <a:r>
              <a:rPr lang="en-US" sz="2000" dirty="0"/>
              <a:t>Arterial emboli can travel virtually anywhere; final resting place depends on their </a:t>
            </a:r>
            <a:r>
              <a:rPr lang="en-US" sz="2000" b="1" dirty="0"/>
              <a:t>the source and the relative amount of blood flow that downstream tissues receive.</a:t>
            </a:r>
          </a:p>
          <a:p>
            <a:r>
              <a:rPr lang="en-US" sz="2000" dirty="0"/>
              <a:t>Common arteriolar embolization sites:</a:t>
            </a:r>
          </a:p>
          <a:p>
            <a:pPr marL="457200" indent="-457200">
              <a:buAutoNum type="arabicParenBoth"/>
            </a:pPr>
            <a:r>
              <a:rPr lang="en-US" sz="2000" dirty="0"/>
              <a:t>the lower extremities (75%).</a:t>
            </a:r>
          </a:p>
          <a:p>
            <a:pPr marL="457200" indent="-457200">
              <a:buAutoNum type="arabicParenBoth"/>
            </a:pPr>
            <a:r>
              <a:rPr lang="en-US" sz="2000" dirty="0"/>
              <a:t>central nervous system (10%)</a:t>
            </a:r>
          </a:p>
          <a:p>
            <a:pPr marL="457200" indent="-457200">
              <a:buAutoNum type="arabicParenBoth"/>
            </a:pPr>
            <a:r>
              <a:rPr lang="en-US" sz="2000" dirty="0"/>
              <a:t>intestines, kidneys, &amp; spleen are less common targets. </a:t>
            </a:r>
          </a:p>
          <a:p>
            <a:r>
              <a:rPr lang="en-US" sz="2000" dirty="0"/>
              <a:t>The consequences of embolization depend on the </a:t>
            </a:r>
            <a:r>
              <a:rPr lang="en-US" sz="2000" b="1" dirty="0"/>
              <a:t>caliber of the occluded vessel, the collateral supply, &amp; the affected tissue’s vulnerability to anoxia.</a:t>
            </a:r>
          </a:p>
          <a:p>
            <a:r>
              <a:rPr lang="en-US" sz="2000" dirty="0"/>
              <a:t>Arterial emboli often lodge in end arteries and cause infarction.</a:t>
            </a:r>
            <a:endParaRPr lang="en-US" sz="2000" b="1" u="sng" dirty="0">
              <a:solidFill>
                <a:schemeClr val="accent2">
                  <a:lumMod val="75000"/>
                </a:schemeClr>
              </a:solidFill>
            </a:endParaRPr>
          </a:p>
        </p:txBody>
      </p:sp>
      <p:sp>
        <p:nvSpPr>
          <p:cNvPr id="4" name="Title 3"/>
          <p:cNvSpPr>
            <a:spLocks noGrp="1"/>
          </p:cNvSpPr>
          <p:nvPr>
            <p:ph type="title"/>
          </p:nvPr>
        </p:nvSpPr>
        <p:spPr>
          <a:xfrm>
            <a:off x="446314" y="500215"/>
            <a:ext cx="11174186" cy="590931"/>
          </a:xfrm>
        </p:spPr>
        <p:txBody>
          <a:bodyPr/>
          <a:lstStyle/>
          <a:p>
            <a:pPr algn="ctr"/>
            <a:r>
              <a:rPr lang="en-US" dirty="0">
                <a:solidFill>
                  <a:schemeClr val="accent2"/>
                </a:solidFill>
              </a:rPr>
              <a:t>..Systemic Thromboembolism</a:t>
            </a:r>
          </a:p>
        </p:txBody>
      </p:sp>
    </p:spTree>
    <p:extLst>
      <p:ext uri="{BB962C8B-B14F-4D97-AF65-F5344CB8AC3E}">
        <p14:creationId xmlns:p14="http://schemas.microsoft.com/office/powerpoint/2010/main" val="143680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720132" y="1412091"/>
            <a:ext cx="9666514" cy="746846"/>
          </a:xfrm>
        </p:spPr>
        <p:txBody>
          <a:bodyPr/>
          <a:lstStyle/>
          <a:p>
            <a:r>
              <a:rPr lang="en-US" dirty="0">
                <a:solidFill>
                  <a:schemeClr val="accent2"/>
                </a:solidFill>
              </a:rPr>
              <a:t>Fat and Marrow Embolism</a:t>
            </a:r>
            <a:endParaRPr lang="en-GB" dirty="0">
              <a:solidFill>
                <a:schemeClr val="accent2"/>
              </a:solidFill>
            </a:endParaRP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720132" y="2336900"/>
            <a:ext cx="9753600" cy="1918474"/>
          </a:xfrm>
        </p:spPr>
        <p:txBody>
          <a:bodyPr/>
          <a:lstStyle/>
          <a:p>
            <a:pPr marL="342900" indent="-342900">
              <a:buFont typeface="Arial" panose="020B0604020202020204" pitchFamily="34" charset="0"/>
              <a:buChar char="•"/>
            </a:pPr>
            <a:r>
              <a:rPr lang="en-US" sz="2000" b="1" dirty="0"/>
              <a:t>Occurs in 90% of individuals with severe skeletal injuries, but less than 10% show any clinical findings.</a:t>
            </a:r>
          </a:p>
          <a:p>
            <a:pPr marL="342900" indent="-342900">
              <a:buFont typeface="Arial" panose="020B0604020202020204" pitchFamily="34" charset="0"/>
              <a:buChar char="•"/>
            </a:pPr>
            <a:r>
              <a:rPr lang="en-GB" sz="2000" b="1" dirty="0"/>
              <a:t>How: </a:t>
            </a:r>
            <a:r>
              <a:rPr lang="en-US" sz="2000" dirty="0"/>
              <a:t>Soft tissue crush injury or rupture of marrow vascular sinusoids (e.g., long bone fracture)</a:t>
            </a:r>
            <a:r>
              <a:rPr lang="en-US" sz="2000" dirty="0">
                <a:sym typeface="Wingdings" panose="05000000000000000000" pitchFamily="2" charset="2"/>
              </a:rPr>
              <a:t> </a:t>
            </a:r>
            <a:r>
              <a:rPr lang="en-US" sz="2000" dirty="0"/>
              <a:t>release microscopic fat globules into the circulation.</a:t>
            </a:r>
          </a:p>
          <a:p>
            <a:r>
              <a:rPr lang="en-US" sz="2000" b="1" dirty="0"/>
              <a:t>+</a:t>
            </a:r>
            <a:r>
              <a:rPr lang="en-US" sz="2000" dirty="0"/>
              <a:t> Common </a:t>
            </a:r>
            <a:r>
              <a:rPr lang="en-US" sz="2000" b="1" dirty="0"/>
              <a:t>incidental</a:t>
            </a:r>
            <a:r>
              <a:rPr lang="en-US" sz="2000" dirty="0"/>
              <a:t> findings after vigorous cardiopulmonary resuscitation (CPR) (probably of little clinical significance). </a:t>
            </a:r>
            <a:endParaRPr lang="en-GB" sz="2000" b="1" dirty="0"/>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16" name="Rectangle 15" descr="Slide number background block">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11</a:t>
            </a:fld>
            <a:endParaRPr lang="en-GB" b="1" dirty="0">
              <a:solidFill>
                <a:schemeClr val="bg1"/>
              </a:solidFill>
            </a:endParaRPr>
          </a:p>
        </p:txBody>
      </p:sp>
    </p:spTree>
    <p:extLst>
      <p:ext uri="{BB962C8B-B14F-4D97-AF65-F5344CB8AC3E}">
        <p14:creationId xmlns:p14="http://schemas.microsoft.com/office/powerpoint/2010/main" val="398738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493776"/>
            <a:ext cx="5344886" cy="1089529"/>
          </a:xfrm>
        </p:spPr>
        <p:txBody>
          <a:bodyPr/>
          <a:lstStyle/>
          <a:p>
            <a:r>
              <a:rPr lang="en-US" dirty="0"/>
              <a:t>Fat Embolism syndrome</a:t>
            </a:r>
            <a:endParaRPr lang="en-GB"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706582" y="1806043"/>
            <a:ext cx="10653434" cy="4023189"/>
          </a:xfrm>
        </p:spPr>
        <p:txBody>
          <a:bodyPr/>
          <a:lstStyle/>
          <a:p>
            <a:pPr marL="342900" indent="-342900">
              <a:buFont typeface="Wingdings" pitchFamily="2" charset="2"/>
              <a:buChar char="ü"/>
            </a:pPr>
            <a:r>
              <a:rPr lang="en-US" sz="2200" dirty="0"/>
              <a:t>Presents in a Minority of fat embolism cases, but fatal in 10%</a:t>
            </a:r>
          </a:p>
          <a:p>
            <a:pPr marL="342900" indent="-342900">
              <a:buFont typeface="Wingdings" pitchFamily="2" charset="2"/>
              <a:buChar char="ü"/>
            </a:pPr>
            <a:r>
              <a:rPr lang="en-US" sz="2200" b="1" dirty="0"/>
              <a:t>Manifestations: </a:t>
            </a:r>
            <a:r>
              <a:rPr lang="en-US" sz="2200" dirty="0"/>
              <a:t>Pulmonary insufficiency, neurologic symptoms, anemia, thrombocytopenia, and a diffuse petechial rash.</a:t>
            </a:r>
          </a:p>
          <a:p>
            <a:pPr marL="342900" indent="-342900">
              <a:buFont typeface="Wingdings" pitchFamily="2" charset="2"/>
              <a:buChar char="ü"/>
            </a:pPr>
            <a:r>
              <a:rPr lang="en-US" sz="2200" b="1" dirty="0"/>
              <a:t>Presentation</a:t>
            </a:r>
            <a:r>
              <a:rPr lang="en-US" sz="2200" dirty="0"/>
              <a:t>: Sudden onset tachypnea, dyspnea, tachycardia, irritability, &amp; restlessness. In </a:t>
            </a:r>
            <a:r>
              <a:rPr lang="en-US" sz="2200" b="1" dirty="0"/>
              <a:t>1 to 3 days after injury.</a:t>
            </a:r>
          </a:p>
          <a:p>
            <a:pPr marL="342900" indent="-342900">
              <a:buFont typeface="Wingdings" pitchFamily="2" charset="2"/>
              <a:buChar char="ü"/>
            </a:pPr>
            <a:r>
              <a:rPr lang="en-US" sz="2200" dirty="0"/>
              <a:t>Can progress rapidly to delirium or coma. </a:t>
            </a:r>
          </a:p>
          <a:p>
            <a:pPr marL="342900" indent="-342900">
              <a:buFont typeface="Wingdings" pitchFamily="2" charset="2"/>
              <a:buChar char="ü"/>
            </a:pPr>
            <a:r>
              <a:rPr lang="en-US" sz="2200" dirty="0"/>
              <a:t>Thrombocytopenia is attributed to platelet adhesion to fat globules &amp; aggregation  &amp; splenic sequestration; anemia result from RBCs  aggregation and/or hemolysis.</a:t>
            </a:r>
          </a:p>
          <a:p>
            <a:pPr marL="342900" indent="-342900">
              <a:buFont typeface="Wingdings" pitchFamily="2" charset="2"/>
              <a:buChar char="ü"/>
            </a:pPr>
            <a:r>
              <a:rPr lang="en-US" sz="2200" dirty="0"/>
              <a:t>A diffuse petechial rash (20%–50% of cases) due to rapid onset of thrombocytopenia </a:t>
            </a:r>
            <a:r>
              <a:rPr lang="en-US" sz="2200" dirty="0">
                <a:sym typeface="Wingdings" panose="05000000000000000000" pitchFamily="2" charset="2"/>
              </a:rPr>
              <a:t> A </a:t>
            </a:r>
            <a:r>
              <a:rPr lang="en-US" sz="2200" dirty="0"/>
              <a:t>useful diagnostic feature.</a:t>
            </a:r>
            <a:endParaRPr lang="en-GB" sz="2200" dirty="0">
              <a:solidFill>
                <a:schemeClr val="accent3"/>
              </a:solidFill>
            </a:endParaRPr>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12</a:t>
            </a:fld>
            <a:endParaRPr lang="en-GB" b="1" dirty="0">
              <a:solidFill>
                <a:schemeClr val="bg1"/>
              </a:solidFill>
            </a:endParaRPr>
          </a:p>
        </p:txBody>
      </p:sp>
    </p:spTree>
    <p:extLst>
      <p:ext uri="{BB962C8B-B14F-4D97-AF65-F5344CB8AC3E}">
        <p14:creationId xmlns:p14="http://schemas.microsoft.com/office/powerpoint/2010/main" val="372607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69760" y="950976"/>
            <a:ext cx="6974394" cy="1089529"/>
          </a:xfrm>
        </p:spPr>
        <p:txBody>
          <a:bodyPr/>
          <a:lstStyle/>
          <a:p>
            <a:r>
              <a:rPr lang="en-US" dirty="0"/>
              <a:t>Pathogenesis of fat embolism syndrome:</a:t>
            </a:r>
            <a:endParaRPr lang="en-GB"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364251" y="2225211"/>
            <a:ext cx="6048272" cy="4023189"/>
          </a:xfrm>
        </p:spPr>
        <p:txBody>
          <a:bodyPr/>
          <a:lstStyle/>
          <a:p>
            <a:pPr marL="457200" indent="-457200">
              <a:buFont typeface="Arial" panose="020B0604020202020204" pitchFamily="34" charset="0"/>
              <a:buAutoNum type="arabicParenBoth"/>
            </a:pPr>
            <a:r>
              <a:rPr lang="en-US" sz="2000" b="1" dirty="0"/>
              <a:t>Mechanical obstruction</a:t>
            </a:r>
            <a:r>
              <a:rPr lang="en-US" sz="2000" dirty="0"/>
              <a:t>: </a:t>
            </a:r>
          </a:p>
          <a:p>
            <a:r>
              <a:rPr lang="en-US" sz="2000" dirty="0"/>
              <a:t>  Fat </a:t>
            </a:r>
            <a:r>
              <a:rPr lang="en-US" sz="2000" dirty="0" err="1"/>
              <a:t>microemboli</a:t>
            </a:r>
            <a:r>
              <a:rPr lang="en-US" sz="2000" dirty="0"/>
              <a:t> occlude pulmonary and cerebral microvasculature, both directly and by triggering platelet aggregation. </a:t>
            </a:r>
          </a:p>
          <a:p>
            <a:r>
              <a:rPr lang="en-US" sz="2000" dirty="0"/>
              <a:t>(2)  </a:t>
            </a:r>
            <a:r>
              <a:rPr lang="en-US" sz="2000" b="1" dirty="0"/>
              <a:t>Biochemical injury: </a:t>
            </a:r>
          </a:p>
          <a:p>
            <a:r>
              <a:rPr lang="en-US" sz="2000" dirty="0"/>
              <a:t>    </a:t>
            </a:r>
            <a:r>
              <a:rPr lang="en-US" sz="2000" b="1" dirty="0"/>
              <a:t>+</a:t>
            </a:r>
            <a:r>
              <a:rPr lang="en-US" sz="2000" dirty="0"/>
              <a:t> fatty acid released from lipid globules </a:t>
            </a:r>
            <a:r>
              <a:rPr lang="en-US" sz="2000" dirty="0">
                <a:sym typeface="Wingdings" panose="05000000000000000000" pitchFamily="2" charset="2"/>
              </a:rPr>
              <a:t> </a:t>
            </a:r>
            <a:r>
              <a:rPr lang="en-US" sz="2000" dirty="0"/>
              <a:t>causes local toxic endothelial injury.</a:t>
            </a:r>
          </a:p>
          <a:p>
            <a:r>
              <a:rPr lang="en-US" sz="2000" dirty="0"/>
              <a:t>    </a:t>
            </a:r>
            <a:r>
              <a:rPr lang="en-US" sz="2000" b="1" dirty="0"/>
              <a:t>+</a:t>
            </a:r>
            <a:r>
              <a:rPr lang="en-US" sz="2000" dirty="0"/>
              <a:t> free radical and protease release (from platelet activation &amp; granulocyte recruitment) cause vascular assault too. </a:t>
            </a:r>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13</a:t>
            </a:fld>
            <a:endParaRPr lang="en-GB" b="1"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213"/>
          <a:stretch/>
        </p:blipFill>
        <p:spPr bwMode="auto">
          <a:xfrm>
            <a:off x="6255327" y="1839191"/>
            <a:ext cx="5022627" cy="462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81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044" y="708043"/>
            <a:ext cx="6711156" cy="4770098"/>
          </a:xfrm>
        </p:spPr>
        <p:txBody>
          <a:bodyPr/>
          <a:lstStyle/>
          <a:p>
            <a:pPr marL="0" indent="0">
              <a:buNone/>
            </a:pPr>
            <a:r>
              <a:rPr lang="en-US" sz="2000" dirty="0"/>
              <a:t>Lipids are dissolved by the solvents during tissue processing </a:t>
            </a:r>
            <a:r>
              <a:rPr lang="en-US" sz="2000" dirty="0">
                <a:sym typeface="Wingdings" panose="05000000000000000000" pitchFamily="2" charset="2"/>
              </a:rPr>
              <a:t></a:t>
            </a:r>
            <a:r>
              <a:rPr lang="en-US" sz="2000" dirty="0"/>
              <a:t> so microscopic demonstration of fat </a:t>
            </a:r>
            <a:r>
              <a:rPr lang="en-US" sz="2000" dirty="0" err="1"/>
              <a:t>microglobules</a:t>
            </a:r>
            <a:r>
              <a:rPr lang="en-US" sz="2000" dirty="0"/>
              <a:t> (especially in the absence of accompanying marrow elements) requires specialized techniques (frozen sections &amp; fat stains).</a:t>
            </a:r>
            <a:endParaRPr lang="en-GB" sz="2000" dirty="0">
              <a:solidFill>
                <a:schemeClr val="accent3"/>
              </a:solidFill>
            </a:endParaRPr>
          </a:p>
          <a:p>
            <a:endParaRPr lang="en-US" sz="2000" dirty="0"/>
          </a:p>
          <a:p>
            <a:endParaRPr lang="en-US" sz="2000" dirty="0"/>
          </a:p>
        </p:txBody>
      </p:sp>
      <p:pic>
        <p:nvPicPr>
          <p:cNvPr id="2050" name="Picture 2" descr="Image result for fat embo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51" y="2379518"/>
            <a:ext cx="6531342" cy="37282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80" r="5642" b="2445"/>
          <a:stretch/>
        </p:blipFill>
        <p:spPr>
          <a:xfrm>
            <a:off x="7237107" y="1070797"/>
            <a:ext cx="4243754" cy="4677508"/>
          </a:xfrm>
          <a:prstGeom prst="rect">
            <a:avLst/>
          </a:prstGeom>
        </p:spPr>
      </p:pic>
    </p:spTree>
    <p:extLst>
      <p:ext uri="{BB962C8B-B14F-4D97-AF65-F5344CB8AC3E}">
        <p14:creationId xmlns:p14="http://schemas.microsoft.com/office/powerpoint/2010/main" val="70846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720132" y="1412091"/>
            <a:ext cx="9666514" cy="746846"/>
          </a:xfrm>
        </p:spPr>
        <p:txBody>
          <a:bodyPr/>
          <a:lstStyle/>
          <a:p>
            <a:r>
              <a:rPr lang="en-US" dirty="0">
                <a:solidFill>
                  <a:schemeClr val="accent2"/>
                </a:solidFill>
              </a:rPr>
              <a:t>Amniotic Fluid Embolism</a:t>
            </a:r>
            <a:endParaRPr lang="en-GB" dirty="0">
              <a:solidFill>
                <a:schemeClr val="accent2"/>
              </a:solidFill>
            </a:endParaRP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832337" y="2511316"/>
            <a:ext cx="9753600" cy="1641475"/>
          </a:xfrm>
        </p:spPr>
        <p:txBody>
          <a:bodyPr/>
          <a:lstStyle/>
          <a:p>
            <a:pPr marL="342900" indent="-342900">
              <a:buFont typeface="Wingdings" pitchFamily="2" charset="2"/>
              <a:buChar char="ü"/>
            </a:pPr>
            <a:r>
              <a:rPr lang="en-US" sz="2000" b="1" dirty="0"/>
              <a:t>Amniotic fluid embolism is an uncommon, grave complication of labor &amp; the immediate postpartum period  occurring in 1 in 40,000 deliveries.</a:t>
            </a:r>
          </a:p>
          <a:p>
            <a:pPr marL="342900" indent="-342900">
              <a:buFont typeface="Wingdings" pitchFamily="2" charset="2"/>
              <a:buChar char="ü"/>
            </a:pPr>
            <a:r>
              <a:rPr lang="en-US" sz="2000" dirty="0"/>
              <a:t>The mortality rate approaches 80%, making it the fifth most common cause of maternal mortality worldwide.</a:t>
            </a:r>
          </a:p>
          <a:p>
            <a:pPr marL="342900" indent="-342900">
              <a:buFont typeface="Wingdings" pitchFamily="2" charset="2"/>
              <a:buChar char="ü"/>
            </a:pPr>
            <a:r>
              <a:rPr lang="en-US" sz="2000" dirty="0"/>
              <a:t> 85% of survivors suffer some form of permanent neurologic deficit.</a:t>
            </a:r>
            <a:endParaRPr lang="en-US" sz="2000" b="1" dirty="0"/>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16" name="Rectangle 15" descr="Slide number background block">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15</a:t>
            </a:fld>
            <a:endParaRPr lang="en-GB" b="1" dirty="0">
              <a:solidFill>
                <a:schemeClr val="bg1"/>
              </a:solidFill>
            </a:endParaRPr>
          </a:p>
        </p:txBody>
      </p:sp>
    </p:spTree>
    <p:extLst>
      <p:ext uri="{BB962C8B-B14F-4D97-AF65-F5344CB8AC3E}">
        <p14:creationId xmlns:p14="http://schemas.microsoft.com/office/powerpoint/2010/main" val="12949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739" y="640892"/>
            <a:ext cx="11174186" cy="590931"/>
          </a:xfrm>
        </p:spPr>
        <p:txBody>
          <a:bodyPr/>
          <a:lstStyle/>
          <a:p>
            <a:pPr algn="ctr"/>
            <a:r>
              <a:rPr lang="en-US" dirty="0">
                <a:solidFill>
                  <a:schemeClr val="accent2"/>
                </a:solidFill>
              </a:rPr>
              <a:t>Amniotic Fluid Embolism</a:t>
            </a:r>
            <a:endParaRPr lang="en-US"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4294967295"/>
          </p:nvPr>
        </p:nvSpPr>
        <p:spPr>
          <a:xfrm>
            <a:off x="937978" y="1573213"/>
            <a:ext cx="10341707" cy="4795837"/>
          </a:xfrm>
        </p:spPr>
        <p:txBody>
          <a:bodyPr>
            <a:normAutofit/>
          </a:bodyPr>
          <a:lstStyle/>
          <a:p>
            <a:pPr marL="342900" indent="-342900">
              <a:buFont typeface="Wingdings" pitchFamily="2" charset="2"/>
              <a:buChar char="ü"/>
            </a:pPr>
            <a:r>
              <a:rPr lang="en-US" sz="2200" b="1" dirty="0"/>
              <a:t>Presentation: </a:t>
            </a:r>
            <a:r>
              <a:rPr lang="en-US" sz="2200" dirty="0"/>
              <a:t>sudden severe dyspnea, cyanosis, &amp; hypotensive shock, followed by headache to seizures &amp; coma. </a:t>
            </a:r>
          </a:p>
          <a:p>
            <a:pPr marL="342900" indent="-342900">
              <a:buFont typeface="Wingdings" pitchFamily="2" charset="2"/>
              <a:buChar char="ü"/>
            </a:pPr>
            <a:r>
              <a:rPr lang="en-US" sz="2200" dirty="0"/>
              <a:t>If the patient survives the initial crisis, pulmonary edema typically develops, along with (half the patients) disseminated intravascular coagulation (DIC) secondary to release of </a:t>
            </a:r>
            <a:r>
              <a:rPr lang="en-US" sz="2200" dirty="0" err="1"/>
              <a:t>thrombogenic</a:t>
            </a:r>
            <a:r>
              <a:rPr lang="en-US" sz="2200" dirty="0"/>
              <a:t> substances from amniotic fluid. </a:t>
            </a:r>
          </a:p>
          <a:p>
            <a:pPr marL="342900" indent="-342900">
              <a:buFont typeface="Wingdings" pitchFamily="2" charset="2"/>
              <a:buChar char="ü"/>
            </a:pPr>
            <a:r>
              <a:rPr lang="en-US" sz="2200" b="1" dirty="0"/>
              <a:t>Morbidity and Mortality:  stems f</a:t>
            </a:r>
            <a:r>
              <a:rPr lang="en-US" sz="2200" dirty="0"/>
              <a:t>rom biochemical activation of the coagulation system &amp; the innate immune system by substances in the amniotic fluid, not from mechanical obstruction of pulmonary vessels.</a:t>
            </a:r>
          </a:p>
          <a:p>
            <a:pPr marL="342900" indent="-342900">
              <a:buFont typeface="Wingdings" pitchFamily="2" charset="2"/>
              <a:buChar char="ü"/>
            </a:pPr>
            <a:r>
              <a:rPr lang="en-US" sz="2200" b="1" u="sng" dirty="0"/>
              <a:t>SOURCE: </a:t>
            </a:r>
            <a:r>
              <a:rPr lang="en-US" sz="2200" dirty="0"/>
              <a:t>entry of amniotic fluid (and its contents) into the maternal circulation via tears in the placental membranes and/or uterine vein rupture. </a:t>
            </a:r>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16</a:t>
            </a:fld>
            <a:endParaRPr lang="en-GB" b="1" dirty="0">
              <a:solidFill>
                <a:schemeClr val="bg1"/>
              </a:solidFill>
            </a:endParaRPr>
          </a:p>
        </p:txBody>
      </p:sp>
    </p:spTree>
    <p:extLst>
      <p:ext uri="{BB962C8B-B14F-4D97-AF65-F5344CB8AC3E}">
        <p14:creationId xmlns:p14="http://schemas.microsoft.com/office/powerpoint/2010/main" val="248805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977" y="1570891"/>
            <a:ext cx="5795423" cy="3050345"/>
          </a:xfrm>
        </p:spPr>
        <p:txBody>
          <a:bodyPr/>
          <a:lstStyle/>
          <a:p>
            <a:pPr marL="0" indent="0">
              <a:buNone/>
            </a:pPr>
            <a:r>
              <a:rPr lang="en-US" sz="2200" b="1" dirty="0"/>
              <a:t>Histologically:</a:t>
            </a:r>
          </a:p>
          <a:p>
            <a:pPr marL="0" indent="0">
              <a:buNone/>
            </a:pPr>
            <a:r>
              <a:rPr lang="en-US" sz="2200" dirty="0">
                <a:effectLst>
                  <a:outerShdw blurRad="38100" dist="38100" dir="2700000" algn="tl">
                    <a:srgbClr val="000000">
                      <a:alpha val="43137"/>
                    </a:srgbClr>
                  </a:outerShdw>
                </a:effectLst>
              </a:rPr>
              <a:t>Squamous cells </a:t>
            </a:r>
            <a:r>
              <a:rPr lang="en-US" sz="2200" dirty="0"/>
              <a:t>shed from fetal skin, lanugo hair, fat from vernix </a:t>
            </a:r>
            <a:r>
              <a:rPr lang="en-US" sz="2200" dirty="0" err="1"/>
              <a:t>caseosa</a:t>
            </a:r>
            <a:r>
              <a:rPr lang="en-US" sz="2200" dirty="0"/>
              <a:t>, &amp; mucin derived from the fetal respiratory or gastrointestinal tracts in the maternal pulmonary microcirculation. </a:t>
            </a:r>
          </a:p>
          <a:p>
            <a:pPr marL="0" indent="0">
              <a:buNone/>
            </a:pPr>
            <a:r>
              <a:rPr lang="en-US" sz="2200" dirty="0"/>
              <a:t>Other findings include marked pulmonary edema, diffuse alveolar damage, &amp; systemic fibrin thrombi generated by disseminated intravascular coagulation.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216"/>
          <a:stretch/>
        </p:blipFill>
        <p:spPr bwMode="auto">
          <a:xfrm>
            <a:off x="6729046" y="1570891"/>
            <a:ext cx="4825145" cy="445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65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720132" y="1412091"/>
            <a:ext cx="9666514" cy="746846"/>
          </a:xfrm>
        </p:spPr>
        <p:txBody>
          <a:bodyPr/>
          <a:lstStyle/>
          <a:p>
            <a:r>
              <a:rPr lang="en-US" dirty="0">
                <a:solidFill>
                  <a:schemeClr val="accent2"/>
                </a:solidFill>
              </a:rPr>
              <a:t>Air Embolism</a:t>
            </a:r>
            <a:endParaRPr lang="en-GB" dirty="0">
              <a:solidFill>
                <a:schemeClr val="accent2"/>
              </a:solidFill>
            </a:endParaRP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750273" y="2205284"/>
            <a:ext cx="10731681" cy="2472472"/>
          </a:xfrm>
        </p:spPr>
        <p:txBody>
          <a:bodyPr/>
          <a:lstStyle/>
          <a:p>
            <a:pPr marL="342900" indent="-342900">
              <a:buFont typeface="Wingdings" pitchFamily="2" charset="2"/>
              <a:buChar char="ü"/>
            </a:pPr>
            <a:r>
              <a:rPr lang="en-US" sz="2000" b="1" dirty="0"/>
              <a:t>Gas bubbles within the circulation can coalesce </a:t>
            </a:r>
            <a:r>
              <a:rPr lang="en-US" sz="2000" b="1" dirty="0">
                <a:sym typeface="Wingdings" panose="05000000000000000000" pitchFamily="2" charset="2"/>
              </a:rPr>
              <a:t></a:t>
            </a:r>
            <a:r>
              <a:rPr lang="en-US" sz="2000" b="1" dirty="0"/>
              <a:t> obstruct vascular flow </a:t>
            </a:r>
            <a:r>
              <a:rPr lang="en-US" sz="2000" b="1" dirty="0">
                <a:sym typeface="Wingdings" panose="05000000000000000000" pitchFamily="2" charset="2"/>
              </a:rPr>
              <a:t> </a:t>
            </a:r>
            <a:r>
              <a:rPr lang="en-US" sz="2000" b="1" dirty="0"/>
              <a:t>cause distal ischemic injury.</a:t>
            </a:r>
          </a:p>
          <a:p>
            <a:pPr marL="342900" indent="-342900">
              <a:buFont typeface="Wingdings" pitchFamily="2" charset="2"/>
              <a:buChar char="ü"/>
            </a:pPr>
            <a:r>
              <a:rPr lang="en-US" sz="2000" dirty="0"/>
              <a:t>E.g., A small volume of air trapped in </a:t>
            </a:r>
            <a:r>
              <a:rPr lang="en-US" sz="2000" b="1" dirty="0"/>
              <a:t>a coronary </a:t>
            </a:r>
            <a:r>
              <a:rPr lang="en-US" sz="2000" b="1" u="sng" dirty="0"/>
              <a:t>artery</a:t>
            </a:r>
            <a:r>
              <a:rPr lang="en-US" sz="2000" b="1" dirty="0"/>
              <a:t> </a:t>
            </a:r>
            <a:r>
              <a:rPr lang="en-US" sz="2000" dirty="0"/>
              <a:t>during bypass surgery or introduced into the </a:t>
            </a:r>
            <a:r>
              <a:rPr lang="en-US" sz="2000" b="1" dirty="0"/>
              <a:t>cerebral </a:t>
            </a:r>
            <a:r>
              <a:rPr lang="en-US" sz="2000" b="1" u="sng" dirty="0"/>
              <a:t>arterial</a:t>
            </a:r>
            <a:r>
              <a:rPr lang="en-US" sz="2000" b="1" dirty="0"/>
              <a:t> circulation </a:t>
            </a:r>
            <a:r>
              <a:rPr lang="en-US" sz="2000" dirty="0"/>
              <a:t>by neurosurgery performed in an upright “sitting position” can occlude flow + serious consequences.</a:t>
            </a:r>
          </a:p>
          <a:p>
            <a:pPr marL="342900" indent="-342900">
              <a:buFont typeface="Wingdings" pitchFamily="2" charset="2"/>
              <a:buChar char="ü"/>
            </a:pPr>
            <a:r>
              <a:rPr lang="en-US" sz="2000" dirty="0"/>
              <a:t>Small </a:t>
            </a:r>
            <a:r>
              <a:rPr lang="en-US" sz="2000" b="1" dirty="0"/>
              <a:t>venous</a:t>
            </a:r>
            <a:r>
              <a:rPr lang="en-US" sz="2000" dirty="0"/>
              <a:t> gas emboli generally have no deleterious effects, but sufficient air (&gt;100 cc) enter as a consequence of a chest wall injury or surgery can cause very large venous emboli  that may arrest in the heart &amp; cause death. </a:t>
            </a:r>
          </a:p>
        </p:txBody>
      </p:sp>
      <p:sp>
        <p:nvSpPr>
          <p:cNvPr id="16" name="Rectangle 15" descr="Slide number background block">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18</a:t>
            </a:fld>
            <a:endParaRPr lang="en-GB" b="1" dirty="0">
              <a:solidFill>
                <a:schemeClr val="bg1"/>
              </a:solidFill>
            </a:endParaRP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4411" b="34411"/>
          <a:stretch>
            <a:fillRect/>
          </a:stretch>
        </p:blipFill>
        <p:spPr/>
      </p:pic>
    </p:spTree>
    <p:extLst>
      <p:ext uri="{BB962C8B-B14F-4D97-AF65-F5344CB8AC3E}">
        <p14:creationId xmlns:p14="http://schemas.microsoft.com/office/powerpoint/2010/main" val="244100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60" y="640891"/>
            <a:ext cx="11174186" cy="590931"/>
          </a:xfrm>
        </p:spPr>
        <p:txBody>
          <a:bodyPr/>
          <a:lstStyle/>
          <a:p>
            <a:r>
              <a:rPr lang="en-US" dirty="0">
                <a:solidFill>
                  <a:schemeClr val="accent2"/>
                </a:solidFill>
              </a:rPr>
              <a:t>Decompression sickness</a:t>
            </a:r>
          </a:p>
        </p:txBody>
      </p:sp>
      <p:sp>
        <p:nvSpPr>
          <p:cNvPr id="3" name="Content Placeholder 2"/>
          <p:cNvSpPr>
            <a:spLocks noGrp="1"/>
          </p:cNvSpPr>
          <p:nvPr>
            <p:ph idx="1"/>
          </p:nvPr>
        </p:nvSpPr>
        <p:spPr>
          <a:xfrm>
            <a:off x="434593" y="1463040"/>
            <a:ext cx="9014208" cy="4770098"/>
          </a:xfrm>
        </p:spPr>
        <p:txBody>
          <a:bodyPr/>
          <a:lstStyle/>
          <a:p>
            <a:r>
              <a:rPr lang="en-US" sz="2000" b="1" dirty="0"/>
              <a:t>Cause: </a:t>
            </a:r>
            <a:r>
              <a:rPr lang="en-US" sz="2000" dirty="0"/>
              <a:t>Sudden changes in atmospheric pressure. </a:t>
            </a:r>
          </a:p>
          <a:p>
            <a:r>
              <a:rPr lang="en-US" sz="2000" b="1" dirty="0"/>
              <a:t>Who is at risk</a:t>
            </a:r>
            <a:r>
              <a:rPr lang="en-US" sz="2000" dirty="0"/>
              <a:t>? Scuba divers, underwater construction workers, &amp; individuals in unpressurized aircraft in rapid ascent.</a:t>
            </a:r>
          </a:p>
          <a:p>
            <a:r>
              <a:rPr lang="en-US" sz="2000" b="1" dirty="0"/>
              <a:t>How?</a:t>
            </a:r>
            <a:r>
              <a:rPr lang="en-US" sz="2000" dirty="0"/>
              <a:t>     + When air is breathed at high pressure (e.g., during a deep sea dive), increased amounts of gas (particularly nitrogen) become dissolved in the blood &amp; tissues. </a:t>
            </a:r>
          </a:p>
          <a:p>
            <a:pPr marL="0" indent="0">
              <a:buNone/>
            </a:pPr>
            <a:r>
              <a:rPr lang="en-US" sz="2000" dirty="0"/>
              <a:t>                  + If the diver then ascends (depressurizes) too rapidly, the nitrogen expands in the tissues &amp; bubbles out of solution in the blood to form gas emboli, which cause tissue ischemia.</a:t>
            </a:r>
          </a:p>
          <a:p>
            <a:pPr marL="0" indent="0">
              <a:buNone/>
            </a:pPr>
            <a:r>
              <a:rPr lang="en-US" sz="2000" dirty="0"/>
              <a:t>                  +  Rapid formation of gas bubbles within skeletal muscles  &amp; supporting tissues and about joints is responsible for the painful condition called </a:t>
            </a:r>
            <a:r>
              <a:rPr lang="en-US" sz="2000" b="1" dirty="0"/>
              <a:t>the bends.</a:t>
            </a:r>
          </a:p>
        </p:txBody>
      </p:sp>
      <p:pic>
        <p:nvPicPr>
          <p:cNvPr id="4098" name="Picture 2" descr="The Grecian B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569" y="3317631"/>
            <a:ext cx="2425456" cy="303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99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24532" y="4670204"/>
            <a:ext cx="10607040" cy="757130"/>
          </a:xfrm>
        </p:spPr>
        <p:txBody>
          <a:bodyPr/>
          <a:lstStyle/>
          <a:p>
            <a:r>
              <a:rPr lang="en-US" sz="4800" dirty="0">
                <a:solidFill>
                  <a:schemeClr val="accent2"/>
                </a:solidFill>
                <a:effectLst>
                  <a:outerShdw blurRad="38100" dist="38100" dir="2700000" algn="tl">
                    <a:srgbClr val="000000">
                      <a:alpha val="43137"/>
                    </a:srgbClr>
                  </a:outerShdw>
                </a:effectLst>
              </a:rPr>
              <a:t>Embolism</a:t>
            </a:r>
            <a:endParaRPr lang="en-GB" sz="4800" dirty="0">
              <a:solidFill>
                <a:schemeClr val="accent2"/>
              </a:solidFill>
              <a:effectLst>
                <a:outerShdw blurRad="38100" dist="38100" dir="2700000" algn="tl">
                  <a:srgbClr val="000000">
                    <a:alpha val="43137"/>
                  </a:srgbClr>
                </a:outerShdw>
              </a:effectLst>
            </a:endParaRP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36256" y="5450781"/>
            <a:ext cx="10641344" cy="590931"/>
          </a:xfrm>
        </p:spPr>
        <p:txBody>
          <a:bodyPr/>
          <a:lstStyle/>
          <a:p>
            <a:r>
              <a:rPr lang="en-US" b="1" dirty="0"/>
              <a:t>A </a:t>
            </a:r>
            <a:r>
              <a:rPr lang="en-US" b="1" u="sng" dirty="0"/>
              <a:t>detached</a:t>
            </a:r>
            <a:r>
              <a:rPr lang="en-US" b="1" dirty="0"/>
              <a:t> intravascular solid, liquid, or gaseous mass that is carried by the blood from its point of origin to a distant site, where it often causes tissue dysfunction or infarction.</a:t>
            </a:r>
            <a:endParaRPr lang="en-GB"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6" y="128955"/>
            <a:ext cx="11898922" cy="444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58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500215"/>
            <a:ext cx="11174186" cy="590931"/>
          </a:xfrm>
        </p:spPr>
        <p:txBody>
          <a:bodyPr/>
          <a:lstStyle/>
          <a:p>
            <a:r>
              <a:rPr lang="en-US" dirty="0">
                <a:solidFill>
                  <a:schemeClr val="accent2"/>
                </a:solidFill>
              </a:rPr>
              <a:t>.. Decompression sickness</a:t>
            </a:r>
          </a:p>
        </p:txBody>
      </p:sp>
      <p:sp>
        <p:nvSpPr>
          <p:cNvPr id="3" name="Content Placeholder 2"/>
          <p:cNvSpPr>
            <a:spLocks noGrp="1"/>
          </p:cNvSpPr>
          <p:nvPr>
            <p:ph idx="1"/>
          </p:nvPr>
        </p:nvSpPr>
        <p:spPr>
          <a:xfrm>
            <a:off x="446316" y="1357532"/>
            <a:ext cx="6857161" cy="4770098"/>
          </a:xfrm>
        </p:spPr>
        <p:txBody>
          <a:bodyPr/>
          <a:lstStyle/>
          <a:p>
            <a:r>
              <a:rPr lang="en-US" sz="2000" dirty="0"/>
              <a:t> </a:t>
            </a:r>
            <a:r>
              <a:rPr lang="en-US" sz="2000" b="1" dirty="0"/>
              <a:t>Clinical Outcomes</a:t>
            </a:r>
            <a:r>
              <a:rPr lang="en-US" sz="2000" dirty="0"/>
              <a:t>: + Gas bubbles in the pulmonary vasculature cause edema, hemorrhages, &amp; focal atelectasis or emphysema, leading to respiratory distress, the so-called “chokes”. </a:t>
            </a:r>
          </a:p>
          <a:p>
            <a:pPr marL="0" indent="0">
              <a:buNone/>
            </a:pPr>
            <a:r>
              <a:rPr lang="en-US" sz="2000" dirty="0"/>
              <a:t>                                       + Bubbles in the central nervous system can cause mental impairment &amp; even sudden onset of coma. </a:t>
            </a:r>
          </a:p>
          <a:p>
            <a:r>
              <a:rPr lang="en-US" sz="2000" b="1" dirty="0"/>
              <a:t>Chronic decompression sickness  (</a:t>
            </a:r>
            <a:r>
              <a:rPr lang="en-US" sz="2000" u="sng" dirty="0">
                <a:effectLst>
                  <a:outerShdw blurRad="38100" dist="38100" dir="2700000" algn="tl">
                    <a:srgbClr val="000000">
                      <a:alpha val="43137"/>
                    </a:srgbClr>
                  </a:outerShdw>
                </a:effectLst>
              </a:rPr>
              <a:t>caisson</a:t>
            </a:r>
            <a:r>
              <a:rPr lang="en-US" sz="2000" dirty="0"/>
              <a:t> disease; named for pressurized underwater vessels used during bridge construction</a:t>
            </a:r>
            <a:r>
              <a:rPr lang="en-US" sz="2000" b="1" dirty="0"/>
              <a:t>)</a:t>
            </a:r>
            <a:r>
              <a:rPr lang="en-US" sz="2000" dirty="0"/>
              <a:t>:  recurrent or persistent gas emboli in the bones lead to multifocal ischemic necrosis; the heads of the femurs, tibiae, and </a:t>
            </a:r>
            <a:r>
              <a:rPr lang="en-US" sz="2000" dirty="0" err="1"/>
              <a:t>humeri</a:t>
            </a:r>
            <a:r>
              <a:rPr lang="en-US" sz="2000" dirty="0"/>
              <a:t> are most commonly affected.</a:t>
            </a:r>
          </a:p>
        </p:txBody>
      </p:sp>
      <p:pic>
        <p:nvPicPr>
          <p:cNvPr id="6146" name="Picture 2" descr="Cai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39262"/>
            <a:ext cx="3864464"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78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Placing affected persons in a high-pressure chamber, to force the gas back into solution, treats acute decompression sickness. </a:t>
            </a:r>
          </a:p>
          <a:p>
            <a:endParaRPr lang="en-US" dirty="0"/>
          </a:p>
          <a:p>
            <a:r>
              <a:rPr lang="en-US" dirty="0"/>
              <a:t>Subsequent slow decompression permits gradual gas resorption &amp; exhalation so that obstructive bubbles do not re-form.</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9786" y="3387969"/>
            <a:ext cx="5064002" cy="2696308"/>
          </a:xfrm>
        </p:spPr>
      </p:pic>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954" y="1278670"/>
            <a:ext cx="5017476" cy="20002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22868" y="594000"/>
            <a:ext cx="11174186" cy="590931"/>
          </a:xfrm>
        </p:spPr>
        <p:txBody>
          <a:bodyPr/>
          <a:lstStyle/>
          <a:p>
            <a:r>
              <a:rPr lang="en-US" dirty="0">
                <a:solidFill>
                  <a:schemeClr val="accent2"/>
                </a:solidFill>
              </a:rPr>
              <a:t>.. Decompression sickness</a:t>
            </a:r>
          </a:p>
        </p:txBody>
      </p:sp>
    </p:spTree>
    <p:extLst>
      <p:ext uri="{BB962C8B-B14F-4D97-AF65-F5344CB8AC3E}">
        <p14:creationId xmlns:p14="http://schemas.microsoft.com/office/powerpoint/2010/main" val="290773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Title accent block">
            <a:extLst>
              <a:ext uri="{FF2B5EF4-FFF2-40B4-BE49-F238E27FC236}">
                <a16:creationId xmlns:a16="http://schemas.microsoft.com/office/drawing/2014/main" id="{DF754616-DC65-1841-9419-6C0DCBEB6DFB}"/>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r>
              <a:rPr lang="en-US" dirty="0"/>
              <a:t>Morphology</a:t>
            </a:r>
            <a:endParaRPr lang="en-GB" dirty="0"/>
          </a:p>
        </p:txBody>
      </p:sp>
      <p:sp>
        <p:nvSpPr>
          <p:cNvPr id="9" name="Rectangle 8" descr="Slide number background block">
            <a:extLst>
              <a:ext uri="{FF2B5EF4-FFF2-40B4-BE49-F238E27FC236}">
                <a16:creationId xmlns:a16="http://schemas.microsoft.com/office/drawing/2014/main" id="{AC2B5667-FA20-49C2-A3CD-B275BB41F618}"/>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black"/>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prstClr val="white"/>
                </a:solidFill>
              </a:rPr>
              <a:pPr/>
              <a:t>22</a:t>
            </a:fld>
            <a:endParaRPr lang="en-GB" b="1" dirty="0">
              <a:solidFill>
                <a:prstClr val="white"/>
              </a:solidFill>
            </a:endParaRPr>
          </a:p>
        </p:txBody>
      </p:sp>
      <p:pic>
        <p:nvPicPr>
          <p:cNvPr id="4"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045" b="7045"/>
          <a:stretch>
            <a:fillRect/>
          </a:stretch>
        </p:blipFill>
        <p:spPr/>
      </p:pic>
      <p:sp>
        <p:nvSpPr>
          <p:cNvPr id="5" name="Rectangle 4"/>
          <p:cNvSpPr/>
          <p:nvPr/>
        </p:nvSpPr>
        <p:spPr>
          <a:xfrm>
            <a:off x="508000" y="5445720"/>
            <a:ext cx="3344185"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Infarction</a:t>
            </a:r>
          </a:p>
        </p:txBody>
      </p:sp>
    </p:spTree>
    <p:extLst>
      <p:ext uri="{BB962C8B-B14F-4D97-AF65-F5344CB8AC3E}">
        <p14:creationId xmlns:p14="http://schemas.microsoft.com/office/powerpoint/2010/main" val="288320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680776" y="778244"/>
            <a:ext cx="5170715" cy="590931"/>
          </a:xfrm>
        </p:spPr>
        <p:txBody>
          <a:bodyPr/>
          <a:lstStyle/>
          <a:p>
            <a:r>
              <a:rPr lang="en-US" dirty="0">
                <a:solidFill>
                  <a:schemeClr val="accent2"/>
                </a:solidFill>
              </a:rPr>
              <a:t>Infarction</a:t>
            </a:r>
            <a:endParaRPr lang="en-GB"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926122" y="1548136"/>
            <a:ext cx="9911596" cy="4254787"/>
          </a:xfrm>
        </p:spPr>
        <p:txBody>
          <a:bodyPr/>
          <a:lstStyle/>
          <a:p>
            <a:pPr marL="342900" indent="-342900">
              <a:buFont typeface="Wingdings" pitchFamily="2" charset="2"/>
              <a:buChar char="ü"/>
            </a:pPr>
            <a:r>
              <a:rPr lang="en-US" sz="2400" b="1" dirty="0">
                <a:solidFill>
                  <a:schemeClr val="accent2"/>
                </a:solidFill>
              </a:rPr>
              <a:t>An infarct is an area of ischemic necrosis caused by occlusion of the vascular supply to the affected tissue. </a:t>
            </a:r>
          </a:p>
          <a:p>
            <a:pPr marL="342900" indent="-342900">
              <a:buFont typeface="Wingdings" pitchFamily="2" charset="2"/>
              <a:buChar char="ü"/>
            </a:pPr>
            <a:r>
              <a:rPr lang="en-US" sz="2400" dirty="0">
                <a:solidFill>
                  <a:schemeClr val="accent2"/>
                </a:solidFill>
              </a:rPr>
              <a:t>Infarction primarily affecting the </a:t>
            </a:r>
            <a:r>
              <a:rPr lang="en-US" sz="2400" b="1" dirty="0">
                <a:solidFill>
                  <a:schemeClr val="accent2"/>
                </a:solidFill>
              </a:rPr>
              <a:t>heart &amp; the brain </a:t>
            </a:r>
            <a:r>
              <a:rPr lang="en-US" sz="2400" dirty="0">
                <a:solidFill>
                  <a:schemeClr val="accent2"/>
                </a:solidFill>
              </a:rPr>
              <a:t>is common &amp; extremely important cause of clinical illness. </a:t>
            </a:r>
          </a:p>
          <a:p>
            <a:pPr marL="342900" indent="-342900">
              <a:buFont typeface="Wingdings" pitchFamily="2" charset="2"/>
              <a:buChar char="ü"/>
            </a:pPr>
            <a:r>
              <a:rPr lang="ar-SA" sz="2400" dirty="0">
                <a:solidFill>
                  <a:schemeClr val="accent2"/>
                </a:solidFill>
              </a:rPr>
              <a:t>~ </a:t>
            </a:r>
            <a:r>
              <a:rPr lang="en-US" sz="2400" dirty="0">
                <a:solidFill>
                  <a:schemeClr val="accent2"/>
                </a:solidFill>
              </a:rPr>
              <a:t>40% of all deaths in the United States are a consequence of cardiovascular disease. (mostly myocardial or cerebral infarction). </a:t>
            </a:r>
          </a:p>
          <a:p>
            <a:pPr marL="342900" indent="-342900">
              <a:buFont typeface="Wingdings" panose="05000000000000000000" pitchFamily="2" charset="2"/>
              <a:buChar char="Ø"/>
            </a:pPr>
            <a:r>
              <a:rPr lang="en-US" sz="2400" dirty="0">
                <a:solidFill>
                  <a:schemeClr val="accent2"/>
                </a:solidFill>
              </a:rPr>
              <a:t>Pulmonary infarction is a common clinical complication.</a:t>
            </a:r>
          </a:p>
          <a:p>
            <a:pPr marL="342900" indent="-342900">
              <a:buFont typeface="Wingdings" panose="05000000000000000000" pitchFamily="2" charset="2"/>
              <a:buChar char="Ø"/>
            </a:pPr>
            <a:r>
              <a:rPr lang="en-US" sz="2400" dirty="0">
                <a:solidFill>
                  <a:schemeClr val="accent2"/>
                </a:solidFill>
              </a:rPr>
              <a:t>Bowel infarction often is fatal.</a:t>
            </a:r>
          </a:p>
          <a:p>
            <a:pPr marL="342900" indent="-342900">
              <a:buFont typeface="Wingdings" panose="05000000000000000000" pitchFamily="2" charset="2"/>
              <a:buChar char="Ø"/>
            </a:pPr>
            <a:r>
              <a:rPr lang="en-US" sz="2400" dirty="0">
                <a:solidFill>
                  <a:schemeClr val="accent2"/>
                </a:solidFill>
              </a:rPr>
              <a:t>Ischemic necrosis of distal extremities </a:t>
            </a:r>
            <a:r>
              <a:rPr lang="en-US" sz="2400" i="1" dirty="0">
                <a:solidFill>
                  <a:schemeClr val="accent2"/>
                </a:solidFill>
              </a:rPr>
              <a:t>(</a:t>
            </a:r>
            <a:r>
              <a:rPr lang="en-US" sz="2400" dirty="0">
                <a:solidFill>
                  <a:schemeClr val="accent2"/>
                </a:solidFill>
              </a:rPr>
              <a:t>gangrene</a:t>
            </a:r>
            <a:r>
              <a:rPr lang="en-US" sz="2400" i="1" dirty="0">
                <a:solidFill>
                  <a:schemeClr val="accent2"/>
                </a:solidFill>
              </a:rPr>
              <a:t>) </a:t>
            </a:r>
            <a:r>
              <a:rPr lang="en-US" sz="2400" dirty="0">
                <a:solidFill>
                  <a:schemeClr val="accent2"/>
                </a:solidFill>
              </a:rPr>
              <a:t>causes substantial morbidity in the diabetic population.</a:t>
            </a:r>
            <a:endParaRPr lang="en-GB" sz="2400" dirty="0">
              <a:solidFill>
                <a:schemeClr val="accent2"/>
              </a:solidFill>
            </a:endParaRPr>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23</a:t>
            </a:fld>
            <a:endParaRPr lang="en-GB" b="1" dirty="0">
              <a:solidFill>
                <a:schemeClr val="bg1"/>
              </a:solidFill>
            </a:endParaRPr>
          </a:p>
        </p:txBody>
      </p:sp>
    </p:spTree>
    <p:extLst>
      <p:ext uri="{BB962C8B-B14F-4D97-AF65-F5344CB8AC3E}">
        <p14:creationId xmlns:p14="http://schemas.microsoft.com/office/powerpoint/2010/main" val="3779634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314" y="715375"/>
            <a:ext cx="9072824" cy="646331"/>
          </a:xfrm>
        </p:spPr>
        <p:txBody>
          <a:bodyPr/>
          <a:lstStyle/>
          <a:p>
            <a:pPr algn="ctr"/>
            <a:r>
              <a:rPr lang="en-US" sz="4000" dirty="0"/>
              <a:t>Causes of Infarction </a:t>
            </a:r>
          </a:p>
        </p:txBody>
      </p:sp>
      <p:sp>
        <p:nvSpPr>
          <p:cNvPr id="5" name="Text Placeholder 4"/>
          <p:cNvSpPr>
            <a:spLocks noGrp="1"/>
          </p:cNvSpPr>
          <p:nvPr>
            <p:ph type="body" sz="quarter" idx="17"/>
          </p:nvPr>
        </p:nvSpPr>
        <p:spPr>
          <a:xfrm>
            <a:off x="571499" y="1676134"/>
            <a:ext cx="10983192" cy="4687555"/>
          </a:xfrm>
        </p:spPr>
        <p:txBody>
          <a:bodyPr/>
          <a:lstStyle/>
          <a:p>
            <a:r>
              <a:rPr lang="en-US" sz="2400" b="1" dirty="0">
                <a:solidFill>
                  <a:schemeClr val="accent2">
                    <a:lumMod val="75000"/>
                  </a:schemeClr>
                </a:solidFill>
                <a:effectLst>
                  <a:outerShdw blurRad="38100" dist="38100" dir="2700000" algn="tl">
                    <a:srgbClr val="000000">
                      <a:alpha val="43137"/>
                    </a:srgbClr>
                  </a:outerShdw>
                </a:effectLst>
              </a:rPr>
              <a:t>Arterial occlusion: </a:t>
            </a:r>
          </a:p>
          <a:p>
            <a:r>
              <a:rPr lang="en-US" sz="2400" b="1" dirty="0">
                <a:effectLst>
                  <a:outerShdw blurRad="38100" dist="38100" dir="2700000" algn="tl">
                    <a:srgbClr val="000000">
                      <a:alpha val="43137"/>
                    </a:srgbClr>
                  </a:outerShdw>
                </a:effectLst>
              </a:rPr>
              <a:t>+ </a:t>
            </a:r>
            <a:r>
              <a:rPr lang="en-US" sz="2400" dirty="0"/>
              <a:t>underlies </a:t>
            </a:r>
            <a:r>
              <a:rPr lang="en-US" sz="2400" b="1" dirty="0"/>
              <a:t>the vast majority </a:t>
            </a:r>
            <a:r>
              <a:rPr lang="en-US" sz="2400" dirty="0"/>
              <a:t>of infarctions (thrombosis &amp; embolism).</a:t>
            </a:r>
          </a:p>
          <a:p>
            <a:r>
              <a:rPr lang="en-US" sz="2400" b="1" dirty="0">
                <a:effectLst>
                  <a:outerShdw blurRad="38100" dist="38100" dir="2700000" algn="tl">
                    <a:srgbClr val="000000">
                      <a:alpha val="43137"/>
                    </a:srgbClr>
                  </a:outerShdw>
                </a:effectLst>
              </a:rPr>
              <a:t>+</a:t>
            </a:r>
            <a:r>
              <a:rPr lang="en-US" sz="2400" dirty="0"/>
              <a:t> Less common causes of arterial obstruction:</a:t>
            </a:r>
          </a:p>
          <a:p>
            <a:r>
              <a:rPr lang="en-US" sz="2400" dirty="0"/>
              <a:t>(1)vasospasm, (2)expansion of an atheroma due to intra-plaque hemorrhage, &amp; (3) extrinsic compression of a vessel (like tumor, or </a:t>
            </a:r>
            <a:r>
              <a:rPr lang="en-US" sz="2400" dirty="0" err="1"/>
              <a:t>hernial</a:t>
            </a:r>
            <a:r>
              <a:rPr lang="en-US" sz="2400" dirty="0"/>
              <a:t> sac) (4) vessel twisting (e.g., in testicular torsion or bowel volvulus), (5) traumatic vascular rupture.</a:t>
            </a:r>
          </a:p>
          <a:p>
            <a:r>
              <a:rPr lang="en-US" sz="2400" b="1" dirty="0">
                <a:solidFill>
                  <a:schemeClr val="accent2">
                    <a:lumMod val="75000"/>
                  </a:schemeClr>
                </a:solidFill>
                <a:effectLst>
                  <a:outerShdw blurRad="38100" dist="38100" dir="2700000" algn="tl">
                    <a:srgbClr val="000000">
                      <a:alpha val="43137"/>
                    </a:srgbClr>
                  </a:outerShdw>
                </a:effectLst>
              </a:rPr>
              <a:t>Venous thrombosis:  </a:t>
            </a:r>
          </a:p>
          <a:p>
            <a:r>
              <a:rPr lang="en-US" sz="2400" b="1" dirty="0">
                <a:effectLst>
                  <a:outerShdw blurRad="38100" dist="38100" dir="2700000" algn="tl">
                    <a:srgbClr val="000000">
                      <a:alpha val="43137"/>
                    </a:srgbClr>
                  </a:outerShdw>
                </a:effectLst>
              </a:rPr>
              <a:t>+ </a:t>
            </a:r>
            <a:r>
              <a:rPr lang="en-US" sz="2400" dirty="0"/>
              <a:t>the more common outcome is simply </a:t>
            </a:r>
            <a:r>
              <a:rPr lang="en-US" sz="2400" b="1" dirty="0"/>
              <a:t>congestion</a:t>
            </a:r>
            <a:r>
              <a:rPr lang="en-US" sz="2400" dirty="0"/>
              <a:t>. </a:t>
            </a:r>
          </a:p>
          <a:p>
            <a:r>
              <a:rPr lang="en-US" sz="2400" b="1" dirty="0">
                <a:effectLst>
                  <a:outerShdw blurRad="38100" dist="38100" dir="2700000" algn="tl">
                    <a:srgbClr val="000000">
                      <a:alpha val="43137"/>
                    </a:srgbClr>
                  </a:outerShdw>
                </a:effectLst>
              </a:rPr>
              <a:t>+ </a:t>
            </a:r>
            <a:r>
              <a:rPr lang="en-US" sz="2400" dirty="0"/>
              <a:t>Infarcts caused by venous thrombosis usually occur only in organs with </a:t>
            </a:r>
            <a:r>
              <a:rPr lang="en-US" sz="2400" u="sng" dirty="0"/>
              <a:t>a single efferent vein</a:t>
            </a:r>
            <a:r>
              <a:rPr lang="en-US" sz="2400" dirty="0"/>
              <a:t> (testis or ovary).</a:t>
            </a:r>
          </a:p>
        </p:txBody>
      </p:sp>
    </p:spTree>
    <p:extLst>
      <p:ext uri="{BB962C8B-B14F-4D97-AF65-F5344CB8AC3E}">
        <p14:creationId xmlns:p14="http://schemas.microsoft.com/office/powerpoint/2010/main" val="327830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1" y="223795"/>
            <a:ext cx="12191999" cy="6858000"/>
          </a:xfrm>
        </p:spPr>
      </p:pic>
      <p:sp>
        <p:nvSpPr>
          <p:cNvPr id="11" name="Rectangle 10" descr="Title accent block">
            <a:extLst>
              <a:ext uri="{FF2B5EF4-FFF2-40B4-BE49-F238E27FC236}">
                <a16:creationId xmlns:a16="http://schemas.microsoft.com/office/drawing/2014/main" id="{DF754616-DC65-1841-9419-6C0DCBEB6DFB}"/>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697168" y="3652795"/>
            <a:ext cx="9666514" cy="1686720"/>
          </a:xfrm>
        </p:spPr>
        <p:txBody>
          <a:bodyPr/>
          <a:lstStyle/>
          <a:p>
            <a:r>
              <a:rPr lang="en-US" dirty="0"/>
              <a:t>Morphology</a:t>
            </a:r>
            <a:endParaRPr lang="en-GB" dirty="0"/>
          </a:p>
        </p:txBody>
      </p:sp>
      <p:sp>
        <p:nvSpPr>
          <p:cNvPr id="9" name="Rectangle 8" descr="Slide number background block">
            <a:extLst>
              <a:ext uri="{FF2B5EF4-FFF2-40B4-BE49-F238E27FC236}">
                <a16:creationId xmlns:a16="http://schemas.microsoft.com/office/drawing/2014/main" id="{AC2B5667-FA20-49C2-A3CD-B275BB41F618}"/>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black"/>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prstClr val="white"/>
                </a:solidFill>
              </a:rPr>
              <a:pPr/>
              <a:t>25</a:t>
            </a:fld>
            <a:endParaRPr lang="en-GB" b="1" dirty="0">
              <a:solidFill>
                <a:prstClr val="white"/>
              </a:solidFill>
            </a:endParaRPr>
          </a:p>
        </p:txBody>
      </p:sp>
      <p:sp>
        <p:nvSpPr>
          <p:cNvPr id="2" name="TextBox 1"/>
          <p:cNvSpPr txBox="1"/>
          <p:nvPr/>
        </p:nvSpPr>
        <p:spPr>
          <a:xfrm>
            <a:off x="697168" y="5327712"/>
            <a:ext cx="9965681" cy="1015663"/>
          </a:xfrm>
          <a:prstGeom prst="rect">
            <a:avLst/>
          </a:prstGeom>
          <a:solidFill>
            <a:schemeClr val="accent2">
              <a:lumMod val="75000"/>
            </a:schemeClr>
          </a:solidFill>
        </p:spPr>
        <p:txBody>
          <a:bodyPr wrap="square" rtlCol="0">
            <a:spAutoFit/>
          </a:bodyPr>
          <a:lstStyle/>
          <a:p>
            <a:r>
              <a:rPr lang="en-US" sz="2000" dirty="0">
                <a:solidFill>
                  <a:schemeClr val="bg2"/>
                </a:solidFill>
              </a:rPr>
              <a:t>Infarcts are classified based on their </a:t>
            </a:r>
            <a:r>
              <a:rPr lang="en-US" sz="2000" b="1" dirty="0">
                <a:solidFill>
                  <a:schemeClr val="bg2"/>
                </a:solidFill>
              </a:rPr>
              <a:t>color</a:t>
            </a:r>
            <a:r>
              <a:rPr lang="en-US" sz="2000" dirty="0">
                <a:solidFill>
                  <a:schemeClr val="bg2"/>
                </a:solidFill>
              </a:rPr>
              <a:t> (reflecting the amount of </a:t>
            </a:r>
            <a:r>
              <a:rPr lang="en-US" sz="2000" b="1" dirty="0">
                <a:solidFill>
                  <a:schemeClr val="bg2"/>
                </a:solidFill>
              </a:rPr>
              <a:t>hemorrhage</a:t>
            </a:r>
            <a:r>
              <a:rPr lang="en-US" sz="2000" dirty="0">
                <a:solidFill>
                  <a:schemeClr val="bg2"/>
                </a:solidFill>
              </a:rPr>
              <a:t>):</a:t>
            </a:r>
            <a:r>
              <a:rPr lang="en-US" sz="2000" b="1" dirty="0">
                <a:solidFill>
                  <a:schemeClr val="bg2"/>
                </a:solidFill>
              </a:rPr>
              <a:t> </a:t>
            </a:r>
            <a:r>
              <a:rPr lang="en-US" sz="2000" b="1" dirty="0">
                <a:solidFill>
                  <a:srgbClr val="C00000"/>
                </a:solidFill>
              </a:rPr>
              <a:t>red (hemorrhagic) </a:t>
            </a:r>
            <a:r>
              <a:rPr lang="en-US" sz="2000" dirty="0">
                <a:solidFill>
                  <a:schemeClr val="bg2"/>
                </a:solidFill>
              </a:rPr>
              <a:t>or </a:t>
            </a:r>
            <a:r>
              <a:rPr lang="en-US" sz="2000" b="1" dirty="0">
                <a:solidFill>
                  <a:schemeClr val="accent4">
                    <a:lumMod val="20000"/>
                    <a:lumOff val="80000"/>
                  </a:schemeClr>
                </a:solidFill>
              </a:rPr>
              <a:t>white (anemic</a:t>
            </a:r>
            <a:r>
              <a:rPr lang="en-US" sz="2000" dirty="0">
                <a:solidFill>
                  <a:schemeClr val="accent4">
                    <a:lumMod val="20000"/>
                    <a:lumOff val="80000"/>
                  </a:schemeClr>
                </a:solidFill>
              </a:rPr>
              <a:t>) </a:t>
            </a:r>
          </a:p>
          <a:p>
            <a:r>
              <a:rPr lang="en-US" sz="2000" dirty="0">
                <a:solidFill>
                  <a:schemeClr val="bg2"/>
                </a:solidFill>
              </a:rPr>
              <a:t>Or on the presence or absence of microbial </a:t>
            </a:r>
            <a:r>
              <a:rPr lang="en-US" sz="2000" b="1" dirty="0">
                <a:solidFill>
                  <a:schemeClr val="bg2"/>
                </a:solidFill>
              </a:rPr>
              <a:t>infection;</a:t>
            </a:r>
            <a:r>
              <a:rPr lang="en-US" sz="2000" dirty="0">
                <a:solidFill>
                  <a:schemeClr val="bg2"/>
                </a:solidFill>
              </a:rPr>
              <a:t> either </a:t>
            </a:r>
            <a:r>
              <a:rPr lang="en-US" sz="2000" b="1" dirty="0">
                <a:solidFill>
                  <a:schemeClr val="bg2"/>
                </a:solidFill>
              </a:rPr>
              <a:t>septic </a:t>
            </a:r>
            <a:r>
              <a:rPr lang="en-US" sz="2000" dirty="0">
                <a:solidFill>
                  <a:schemeClr val="bg2"/>
                </a:solidFill>
              </a:rPr>
              <a:t>or </a:t>
            </a:r>
            <a:r>
              <a:rPr lang="en-US" sz="2000" b="1" dirty="0">
                <a:solidFill>
                  <a:schemeClr val="bg2"/>
                </a:solidFill>
              </a:rPr>
              <a:t>bland.</a:t>
            </a:r>
            <a:endParaRPr lang="en-US" sz="2000" dirty="0">
              <a:solidFill>
                <a:schemeClr val="bg2"/>
              </a:solidFill>
            </a:endParaRPr>
          </a:p>
        </p:txBody>
      </p:sp>
    </p:spTree>
    <p:extLst>
      <p:ext uri="{BB962C8B-B14F-4D97-AF65-F5344CB8AC3E}">
        <p14:creationId xmlns:p14="http://schemas.microsoft.com/office/powerpoint/2010/main" val="135340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81484" y="692724"/>
            <a:ext cx="5170715" cy="1089529"/>
          </a:xfrm>
        </p:spPr>
        <p:txBody>
          <a:bodyPr/>
          <a:lstStyle/>
          <a:p>
            <a:r>
              <a:rPr lang="en-US" dirty="0">
                <a:solidFill>
                  <a:srgbClr val="FF0000"/>
                </a:solidFill>
              </a:rPr>
              <a:t>Red infarcts</a:t>
            </a:r>
            <a:br>
              <a:rPr lang="en-US" dirty="0">
                <a:solidFill>
                  <a:srgbClr val="FF0000"/>
                </a:solidFill>
              </a:rPr>
            </a:br>
            <a:r>
              <a:rPr lang="en-US" dirty="0">
                <a:solidFill>
                  <a:srgbClr val="FF0000"/>
                </a:solidFill>
              </a:rPr>
              <a:t> </a:t>
            </a:r>
            <a:endParaRPr lang="en-GB" dirty="0">
              <a:solidFill>
                <a:srgbClr val="FF0000"/>
              </a:solidFill>
            </a:endParaRP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593069" y="1597946"/>
            <a:ext cx="5642758" cy="4629926"/>
          </a:xfrm>
        </p:spPr>
        <p:txBody>
          <a:bodyPr/>
          <a:lstStyle/>
          <a:p>
            <a:pPr marL="457200" indent="-457200">
              <a:spcAft>
                <a:spcPts val="1200"/>
              </a:spcAft>
              <a:buClr>
                <a:schemeClr val="tx1"/>
              </a:buClr>
              <a:buAutoNum type="arabicParenBoth"/>
            </a:pPr>
            <a:r>
              <a:rPr lang="en-US" sz="2000" b="1" dirty="0">
                <a:solidFill>
                  <a:srgbClr val="FF0000"/>
                </a:solidFill>
              </a:rPr>
              <a:t>Venous</a:t>
            </a:r>
            <a:r>
              <a:rPr lang="en-US" sz="2000" dirty="0">
                <a:solidFill>
                  <a:srgbClr val="FF0000"/>
                </a:solidFill>
              </a:rPr>
              <a:t> </a:t>
            </a:r>
            <a:r>
              <a:rPr lang="en-US" sz="2000" dirty="0"/>
              <a:t>occlusions (ovarian torsion).</a:t>
            </a:r>
          </a:p>
          <a:p>
            <a:pPr>
              <a:spcAft>
                <a:spcPts val="1200"/>
              </a:spcAft>
            </a:pPr>
            <a:r>
              <a:rPr lang="en-US" sz="2000" b="1" dirty="0"/>
              <a:t>(2) </a:t>
            </a:r>
            <a:r>
              <a:rPr lang="en-US" sz="2000" b="1" dirty="0">
                <a:solidFill>
                  <a:srgbClr val="FF0000"/>
                </a:solidFill>
              </a:rPr>
              <a:t>In loose tissues </a:t>
            </a:r>
            <a:r>
              <a:rPr lang="en-US" sz="2000" dirty="0"/>
              <a:t>(e.g., lung) where blood can collect in infarcted zones.</a:t>
            </a:r>
          </a:p>
          <a:p>
            <a:pPr>
              <a:spcAft>
                <a:spcPts val="1200"/>
              </a:spcAft>
            </a:pPr>
            <a:r>
              <a:rPr lang="en-US" sz="2000" b="1" dirty="0"/>
              <a:t>(3) </a:t>
            </a:r>
            <a:r>
              <a:rPr lang="en-US" sz="2000" dirty="0"/>
              <a:t>Tissue with </a:t>
            </a:r>
            <a:r>
              <a:rPr lang="en-US" sz="2000" b="1" dirty="0">
                <a:solidFill>
                  <a:srgbClr val="FF0000"/>
                </a:solidFill>
              </a:rPr>
              <a:t>dual circulations</a:t>
            </a:r>
            <a:r>
              <a:rPr lang="en-US" sz="2000" dirty="0">
                <a:solidFill>
                  <a:srgbClr val="FF0000"/>
                </a:solidFill>
              </a:rPr>
              <a:t> </a:t>
            </a:r>
            <a:r>
              <a:rPr lang="en-US" sz="2000" dirty="0"/>
              <a:t>(lung &amp; small intestine); it allow blood to flow from an unobstructed (collateral )into a necrotic zone.</a:t>
            </a:r>
          </a:p>
          <a:p>
            <a:pPr>
              <a:spcAft>
                <a:spcPts val="1200"/>
              </a:spcAft>
            </a:pPr>
            <a:r>
              <a:rPr lang="en-US" sz="2000" b="1" dirty="0"/>
              <a:t>(4) </a:t>
            </a:r>
            <a:r>
              <a:rPr lang="en-US" sz="2000" dirty="0"/>
              <a:t>previously </a:t>
            </a:r>
            <a:r>
              <a:rPr lang="en-US" sz="2000" b="1" dirty="0">
                <a:solidFill>
                  <a:srgbClr val="FF0000"/>
                </a:solidFill>
              </a:rPr>
              <a:t>congested tissues </a:t>
            </a:r>
            <a:r>
              <a:rPr lang="en-US" sz="2000" dirty="0"/>
              <a:t>(as a consequence of sluggish venous outflow).</a:t>
            </a:r>
          </a:p>
          <a:p>
            <a:pPr>
              <a:spcAft>
                <a:spcPts val="1200"/>
              </a:spcAft>
            </a:pPr>
            <a:r>
              <a:rPr lang="en-US" sz="2000" b="1" dirty="0"/>
              <a:t>(5) </a:t>
            </a:r>
            <a:r>
              <a:rPr lang="en-US" sz="2000" dirty="0"/>
              <a:t>when </a:t>
            </a:r>
            <a:r>
              <a:rPr lang="en-US" sz="2000" b="1" dirty="0">
                <a:solidFill>
                  <a:srgbClr val="FF0000"/>
                </a:solidFill>
              </a:rPr>
              <a:t>flow is reestablished </a:t>
            </a:r>
            <a:r>
              <a:rPr lang="en-US" sz="2000" dirty="0"/>
              <a:t>after infarction has occurred (e.g., after angioplasty of an arterial obstruction).</a:t>
            </a:r>
            <a:endParaRPr lang="en-GB" sz="2000" dirty="0">
              <a:solidFill>
                <a:schemeClr val="accent3"/>
              </a:solidFill>
            </a:endParaRPr>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26</a:t>
            </a:fld>
            <a:endParaRPr lang="en-GB" b="1" dirty="0">
              <a:solidFill>
                <a:schemeClr val="bg1"/>
              </a:solidFill>
            </a:endParaRPr>
          </a:p>
        </p:txBody>
      </p:sp>
      <p:pic>
        <p:nvPicPr>
          <p:cNvPr id="8194" name="Picture 2" descr="https://library.med.utah.edu/WebPath/jpeg4/GI4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314" y="597877"/>
            <a:ext cx="48006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634" y="3826852"/>
            <a:ext cx="3771900" cy="290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08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370" y="586154"/>
            <a:ext cx="9296400" cy="5645414"/>
          </a:xfrm>
          <a:prstGeom prst="rect">
            <a:avLst/>
          </a:prstGeom>
        </p:spPr>
      </p:pic>
    </p:spTree>
    <p:extLst>
      <p:ext uri="{BB962C8B-B14F-4D97-AF65-F5344CB8AC3E}">
        <p14:creationId xmlns:p14="http://schemas.microsoft.com/office/powerpoint/2010/main" val="352550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Rectangle 10" descr="Title accent block">
            <a:extLst>
              <a:ext uri="{FF2B5EF4-FFF2-40B4-BE49-F238E27FC236}">
                <a16:creationId xmlns:a16="http://schemas.microsoft.com/office/drawing/2014/main" id="{DF754616-DC65-1841-9419-6C0DCBEB6DFB}"/>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668216" y="3995162"/>
            <a:ext cx="9666514" cy="1686720"/>
          </a:xfrm>
        </p:spPr>
        <p:txBody>
          <a:bodyPr/>
          <a:lstStyle/>
          <a:p>
            <a:r>
              <a:rPr lang="en-US" dirty="0">
                <a:solidFill>
                  <a:schemeClr val="accent4">
                    <a:lumMod val="20000"/>
                    <a:lumOff val="80000"/>
                  </a:schemeClr>
                </a:solidFill>
              </a:rPr>
              <a:t>White Infarction</a:t>
            </a:r>
            <a:endParaRPr lang="en-GB" dirty="0">
              <a:solidFill>
                <a:schemeClr val="accent4">
                  <a:lumMod val="20000"/>
                  <a:lumOff val="80000"/>
                </a:schemeClr>
              </a:solidFill>
            </a:endParaRPr>
          </a:p>
        </p:txBody>
      </p:sp>
      <p:sp>
        <p:nvSpPr>
          <p:cNvPr id="9" name="Rectangle 8" descr="Slide number background block">
            <a:extLst>
              <a:ext uri="{FF2B5EF4-FFF2-40B4-BE49-F238E27FC236}">
                <a16:creationId xmlns:a16="http://schemas.microsoft.com/office/drawing/2014/main" id="{AC2B5667-FA20-49C2-A3CD-B275BB41F618}"/>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black"/>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prstClr val="white"/>
                </a:solidFill>
              </a:rPr>
              <a:pPr/>
              <a:t>28</a:t>
            </a:fld>
            <a:endParaRPr lang="en-GB" b="1" dirty="0">
              <a:solidFill>
                <a:prstClr val="white"/>
              </a:solidFill>
            </a:endParaRPr>
          </a:p>
        </p:txBody>
      </p:sp>
      <p:sp>
        <p:nvSpPr>
          <p:cNvPr id="2" name="TextBox 1"/>
          <p:cNvSpPr txBox="1"/>
          <p:nvPr/>
        </p:nvSpPr>
        <p:spPr>
          <a:xfrm>
            <a:off x="5288974" y="157964"/>
            <a:ext cx="6504708" cy="5940088"/>
          </a:xfrm>
          <a:prstGeom prst="rect">
            <a:avLst/>
          </a:prstGeom>
          <a:solidFill>
            <a:schemeClr val="accent2">
              <a:lumMod val="75000"/>
            </a:schemeClr>
          </a:solidFill>
        </p:spPr>
        <p:txBody>
          <a:bodyPr wrap="square" rtlCol="0">
            <a:spAutoFit/>
          </a:bodyPr>
          <a:lstStyle/>
          <a:p>
            <a:pPr marL="342900" indent="-342900">
              <a:buFont typeface="Arial" panose="020B0604020202020204" pitchFamily="34" charset="0"/>
              <a:buChar char="•"/>
            </a:pPr>
            <a:r>
              <a:rPr lang="en-US" sz="2000" dirty="0">
                <a:solidFill>
                  <a:schemeClr val="bg2"/>
                </a:solidFill>
              </a:rPr>
              <a:t>In arterial occlusions in </a:t>
            </a:r>
            <a:r>
              <a:rPr lang="en-US" sz="2000" b="1" dirty="0">
                <a:solidFill>
                  <a:schemeClr val="bg2"/>
                </a:solidFill>
              </a:rPr>
              <a:t>solid</a:t>
            </a:r>
            <a:r>
              <a:rPr lang="en-US" sz="2000" dirty="0">
                <a:solidFill>
                  <a:schemeClr val="bg2"/>
                </a:solidFill>
              </a:rPr>
              <a:t> organs </a:t>
            </a:r>
            <a:r>
              <a:rPr lang="en-US" sz="2000" b="1" dirty="0">
                <a:solidFill>
                  <a:schemeClr val="bg2"/>
                </a:solidFill>
              </a:rPr>
              <a:t>with end-arterial circulations </a:t>
            </a:r>
            <a:r>
              <a:rPr lang="en-US" sz="2000" dirty="0">
                <a:solidFill>
                  <a:schemeClr val="bg2"/>
                </a:solidFill>
              </a:rPr>
              <a:t>(heart, spleen, &amp; kidney), </a:t>
            </a:r>
            <a:r>
              <a:rPr lang="en-US" sz="2000" b="1" dirty="0">
                <a:solidFill>
                  <a:schemeClr val="bg2"/>
                </a:solidFill>
              </a:rPr>
              <a:t>tissue density limits the seepage </a:t>
            </a:r>
            <a:r>
              <a:rPr lang="en-US" sz="2000" dirty="0">
                <a:solidFill>
                  <a:schemeClr val="bg2"/>
                </a:solidFill>
              </a:rPr>
              <a:t>of blood from adjoining patent capillary beds.</a:t>
            </a:r>
          </a:p>
          <a:p>
            <a:pPr marL="342900" indent="-342900">
              <a:buFont typeface="Arial" panose="020B0604020202020204" pitchFamily="34" charset="0"/>
              <a:buChar char="•"/>
            </a:pPr>
            <a:endParaRPr lang="en-US" sz="2000" b="1" dirty="0">
              <a:solidFill>
                <a:schemeClr val="bg2"/>
              </a:solidFill>
            </a:endParaRPr>
          </a:p>
          <a:p>
            <a:pPr marL="342900" indent="-342900">
              <a:buFont typeface="Arial" panose="020B0604020202020204" pitchFamily="34" charset="0"/>
              <a:buChar char="•"/>
            </a:pPr>
            <a:r>
              <a:rPr lang="en-US" sz="2000" b="1" dirty="0">
                <a:solidFill>
                  <a:schemeClr val="bg2"/>
                </a:solidFill>
              </a:rPr>
              <a:t>wedge-shaped</a:t>
            </a:r>
            <a:r>
              <a:rPr lang="en-US" sz="2000" dirty="0">
                <a:solidFill>
                  <a:schemeClr val="bg2"/>
                </a:solidFill>
              </a:rPr>
              <a:t>, with the occluded vessel at the apex &amp; the organ periphery forming the base.</a:t>
            </a:r>
          </a:p>
          <a:p>
            <a:pPr marL="342900" indent="-342900">
              <a:buFont typeface="Arial" panose="020B0604020202020204" pitchFamily="34" charset="0"/>
              <a:buChar char="•"/>
            </a:pPr>
            <a:endParaRPr lang="en-US" sz="2000" dirty="0">
              <a:solidFill>
                <a:schemeClr val="bg2"/>
              </a:solidFill>
            </a:endParaRPr>
          </a:p>
          <a:p>
            <a:pPr marL="342900" indent="-342900">
              <a:buFont typeface="Arial" panose="020B0604020202020204" pitchFamily="34" charset="0"/>
              <a:buChar char="•"/>
            </a:pPr>
            <a:r>
              <a:rPr lang="en-US" sz="2000" dirty="0">
                <a:solidFill>
                  <a:schemeClr val="bg2"/>
                </a:solidFill>
              </a:rPr>
              <a:t>If the base is a </a:t>
            </a:r>
            <a:r>
              <a:rPr lang="en-US" sz="2000" dirty="0" err="1">
                <a:solidFill>
                  <a:schemeClr val="bg2"/>
                </a:solidFill>
              </a:rPr>
              <a:t>serosal</a:t>
            </a:r>
            <a:r>
              <a:rPr lang="en-US" sz="2000" dirty="0">
                <a:solidFill>
                  <a:schemeClr val="bg2"/>
                </a:solidFill>
              </a:rPr>
              <a:t> surface, there is an overlying </a:t>
            </a:r>
            <a:r>
              <a:rPr lang="en-US" sz="2000" dirty="0" err="1">
                <a:solidFill>
                  <a:schemeClr val="bg2"/>
                </a:solidFill>
              </a:rPr>
              <a:t>fibrinous</a:t>
            </a:r>
            <a:r>
              <a:rPr lang="en-US" sz="2000" dirty="0">
                <a:solidFill>
                  <a:schemeClr val="bg2"/>
                </a:solidFill>
              </a:rPr>
              <a:t> exudate. </a:t>
            </a:r>
          </a:p>
          <a:p>
            <a:pPr marL="342900" indent="-342900">
              <a:buFont typeface="Arial" panose="020B0604020202020204" pitchFamily="34" charset="0"/>
              <a:buChar char="•"/>
            </a:pPr>
            <a:endParaRPr lang="en-US" sz="2000" dirty="0">
              <a:solidFill>
                <a:schemeClr val="bg2"/>
              </a:solidFill>
            </a:endParaRPr>
          </a:p>
          <a:p>
            <a:pPr marL="342900" indent="-342900">
              <a:buFont typeface="Arial" panose="020B0604020202020204" pitchFamily="34" charset="0"/>
              <a:buChar char="•"/>
            </a:pPr>
            <a:r>
              <a:rPr lang="en-US" sz="2000" dirty="0">
                <a:solidFill>
                  <a:schemeClr val="bg2"/>
                </a:solidFill>
              </a:rPr>
              <a:t>Lateral margins may be irregular, reflecting flow from adjacent vessels.</a:t>
            </a:r>
          </a:p>
          <a:p>
            <a:pPr marL="342900" indent="-342900">
              <a:buFont typeface="Arial" panose="020B0604020202020204" pitchFamily="34" charset="0"/>
              <a:buChar char="•"/>
            </a:pPr>
            <a:endParaRPr lang="en-US" sz="2000" dirty="0">
              <a:solidFill>
                <a:schemeClr val="bg2"/>
              </a:solidFill>
            </a:endParaRPr>
          </a:p>
          <a:p>
            <a:pPr marL="342900" indent="-342900">
              <a:buFont typeface="Arial" panose="020B0604020202020204" pitchFamily="34" charset="0"/>
              <a:buChar char="•"/>
            </a:pPr>
            <a:r>
              <a:rPr lang="en-US" sz="2000" dirty="0">
                <a:solidFill>
                  <a:schemeClr val="bg2"/>
                </a:solidFill>
              </a:rPr>
              <a:t>Fresh infarcts are poorly defined &amp; slightly hemorrhagic.</a:t>
            </a:r>
          </a:p>
          <a:p>
            <a:pPr marL="342900" indent="-342900">
              <a:buFont typeface="Arial" panose="020B0604020202020204" pitchFamily="34" charset="0"/>
              <a:buChar char="•"/>
            </a:pPr>
            <a:r>
              <a:rPr lang="en-US" sz="2000" dirty="0">
                <a:solidFill>
                  <a:schemeClr val="bg2"/>
                </a:solidFill>
              </a:rPr>
              <a:t>over a few days the margins tend to become better defined by  a narrow rim of congestion (inflammation).</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36" y="157965"/>
            <a:ext cx="3707955" cy="459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36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619190" y="1095239"/>
            <a:ext cx="5045529" cy="1219004"/>
          </a:xfrm>
        </p:spPr>
        <p:txBody>
          <a:bodyPr/>
          <a:lstStyle/>
          <a:p>
            <a:r>
              <a:rPr lang="en-US" sz="2000" dirty="0">
                <a:solidFill>
                  <a:schemeClr val="accent2"/>
                </a:solidFill>
              </a:rPr>
              <a:t>In some tissues, parenchymal regeneration can occur at the periphery of the infarct</a:t>
            </a:r>
            <a:r>
              <a:rPr lang="en-US" sz="2000" u="sng" dirty="0">
                <a:solidFill>
                  <a:schemeClr val="accent2"/>
                </a:solidFill>
              </a:rPr>
              <a:t>, where the underlying stromal architecture has been spared.</a:t>
            </a:r>
            <a:r>
              <a:rPr lang="en-US" sz="2000" dirty="0">
                <a:solidFill>
                  <a:schemeClr val="accent2"/>
                </a:solidFill>
              </a:rPr>
              <a:t> Most infarcts, however, are ultimately replaced by scar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554" y="911470"/>
            <a:ext cx="5427784" cy="392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5" y="3167184"/>
            <a:ext cx="5287107" cy="3337169"/>
          </a:xfrm>
          <a:prstGeom prst="rect">
            <a:avLst/>
          </a:prstGeom>
        </p:spPr>
      </p:pic>
    </p:spTree>
    <p:extLst>
      <p:ext uri="{BB962C8B-B14F-4D97-AF65-F5344CB8AC3E}">
        <p14:creationId xmlns:p14="http://schemas.microsoft.com/office/powerpoint/2010/main" val="1639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618" y="1291721"/>
            <a:ext cx="10183091" cy="4770098"/>
          </a:xfrm>
        </p:spPr>
        <p:txBody>
          <a:bodyPr/>
          <a:lstStyle/>
          <a:p>
            <a:r>
              <a:rPr lang="en-US" sz="2000" dirty="0"/>
              <a:t>The vast majority of emboli derive from a dislodged thrombus (</a:t>
            </a:r>
            <a:r>
              <a:rPr lang="en-US" sz="2000" dirty="0">
                <a:sym typeface="Wingdings" panose="05000000000000000000" pitchFamily="2" charset="2"/>
              </a:rPr>
              <a:t></a:t>
            </a:r>
            <a:r>
              <a:rPr lang="en-US" sz="2000" b="1" dirty="0"/>
              <a:t>thromboembolism</a:t>
            </a:r>
            <a:r>
              <a:rPr lang="en-US" sz="2000" dirty="0"/>
              <a:t>)</a:t>
            </a:r>
          </a:p>
          <a:p>
            <a:r>
              <a:rPr lang="en-US" sz="2000" dirty="0"/>
              <a:t>Less commonly, emboli are composed of fat droplets, bubbles of air or nitrogen, atherosclerotic debris </a:t>
            </a:r>
            <a:r>
              <a:rPr lang="en-US" sz="2000" i="1" dirty="0"/>
              <a:t>(</a:t>
            </a:r>
            <a:r>
              <a:rPr lang="en-US" sz="2000" dirty="0"/>
              <a:t>cholesterol emboli), tumor fragments, bits of bone marrow, or amniotic fluid. </a:t>
            </a:r>
          </a:p>
          <a:p>
            <a:r>
              <a:rPr lang="en-US" sz="2000" dirty="0"/>
              <a:t>Emboli travel through the blood until they encounter vessels too small to permit further passage </a:t>
            </a:r>
            <a:r>
              <a:rPr lang="en-US" sz="2000" dirty="0">
                <a:sym typeface="Wingdings" panose="05000000000000000000" pitchFamily="2" charset="2"/>
              </a:rPr>
              <a:t> </a:t>
            </a:r>
            <a:r>
              <a:rPr lang="en-US" sz="2000" dirty="0"/>
              <a:t>partial or complete vascular occlusion, Can arrest anywhere in the vascular tree. </a:t>
            </a:r>
          </a:p>
          <a:p>
            <a:r>
              <a:rPr lang="en-US" sz="2000" dirty="0"/>
              <a:t>Clinical consequences depends on: size position embolus, vascular bed that is impacted.</a:t>
            </a:r>
          </a:p>
          <a:p>
            <a:r>
              <a:rPr lang="en-US" sz="2000" dirty="0"/>
              <a:t>The primary consequence of </a:t>
            </a:r>
            <a:r>
              <a:rPr lang="en-US" sz="2000" b="1" dirty="0"/>
              <a:t>systemic embolization is ischemic necrosis </a:t>
            </a:r>
            <a:r>
              <a:rPr lang="en-US" sz="2000" b="1" i="1" dirty="0"/>
              <a:t>(</a:t>
            </a:r>
            <a:r>
              <a:rPr lang="en-US" sz="2000" b="1" dirty="0"/>
              <a:t>infarction</a:t>
            </a:r>
            <a:r>
              <a:rPr lang="en-US" sz="2000" b="1" i="1" dirty="0"/>
              <a:t>)</a:t>
            </a:r>
            <a:r>
              <a:rPr lang="en-US" sz="2000" i="1" dirty="0"/>
              <a:t> </a:t>
            </a:r>
            <a:r>
              <a:rPr lang="en-US" sz="2000" dirty="0"/>
              <a:t>of downstream tissues, whereas </a:t>
            </a:r>
            <a:r>
              <a:rPr lang="en-US" sz="2000" b="1" dirty="0"/>
              <a:t>embolization in the pulmonary circulation leads to hypoxia, hypotension, and right-sided heart failure.</a:t>
            </a:r>
            <a:endParaRPr lang="en-US" sz="2000" b="1" u="sng" dirty="0">
              <a:solidFill>
                <a:schemeClr val="accent2">
                  <a:lumMod val="75000"/>
                </a:schemeClr>
              </a:solidFill>
            </a:endParaRPr>
          </a:p>
        </p:txBody>
      </p:sp>
      <p:sp>
        <p:nvSpPr>
          <p:cNvPr id="4" name="Title 3"/>
          <p:cNvSpPr>
            <a:spLocks noGrp="1"/>
          </p:cNvSpPr>
          <p:nvPr>
            <p:ph type="title"/>
          </p:nvPr>
        </p:nvSpPr>
        <p:spPr>
          <a:xfrm>
            <a:off x="446314" y="500215"/>
            <a:ext cx="11174186" cy="590931"/>
          </a:xfrm>
        </p:spPr>
        <p:txBody>
          <a:bodyPr/>
          <a:lstStyle/>
          <a:p>
            <a:pPr algn="ctr"/>
            <a:r>
              <a:rPr lang="en-US" dirty="0">
                <a:solidFill>
                  <a:schemeClr val="accent2"/>
                </a:solidFill>
                <a:effectLst>
                  <a:outerShdw blurRad="38100" dist="38100" dir="2700000" algn="tl">
                    <a:srgbClr val="000000">
                      <a:alpha val="43137"/>
                    </a:srgbClr>
                  </a:outerShdw>
                </a:effectLst>
              </a:rPr>
              <a:t>Embolism</a:t>
            </a:r>
            <a:endParaRPr lang="en-US" dirty="0"/>
          </a:p>
        </p:txBody>
      </p:sp>
    </p:spTree>
    <p:extLst>
      <p:ext uri="{BB962C8B-B14F-4D97-AF65-F5344CB8AC3E}">
        <p14:creationId xmlns:p14="http://schemas.microsoft.com/office/powerpoint/2010/main" val="1233699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83" y="640892"/>
            <a:ext cx="11174186" cy="590931"/>
          </a:xfrm>
        </p:spPr>
        <p:txBody>
          <a:bodyPr/>
          <a:lstStyle/>
          <a:p>
            <a:r>
              <a:rPr lang="en-US" dirty="0">
                <a:solidFill>
                  <a:schemeClr val="accent2"/>
                </a:solidFill>
              </a:rPr>
              <a:t>Factors That Influence Infarct Development</a:t>
            </a:r>
          </a:p>
        </p:txBody>
      </p:sp>
      <p:sp>
        <p:nvSpPr>
          <p:cNvPr id="3" name="Content Placeholder 2"/>
          <p:cNvSpPr>
            <a:spLocks noGrp="1"/>
          </p:cNvSpPr>
          <p:nvPr>
            <p:ph idx="1"/>
          </p:nvPr>
        </p:nvSpPr>
        <p:spPr>
          <a:xfrm>
            <a:off x="446315" y="1463040"/>
            <a:ext cx="8853549" cy="4770098"/>
          </a:xfrm>
        </p:spPr>
        <p:txBody>
          <a:bodyPr/>
          <a:lstStyle/>
          <a:p>
            <a:r>
              <a:rPr lang="en-US" sz="2000" b="1" i="1" dirty="0">
                <a:effectLst>
                  <a:outerShdw blurRad="38100" dist="38100" dir="2700000" algn="tl">
                    <a:srgbClr val="000000">
                      <a:alpha val="43137"/>
                    </a:srgbClr>
                  </a:outerShdw>
                </a:effectLst>
              </a:rPr>
              <a:t>Anatomy of the vascular supply.</a:t>
            </a:r>
            <a:r>
              <a:rPr lang="en-US" sz="2000" i="1" dirty="0"/>
              <a:t> </a:t>
            </a:r>
            <a:r>
              <a:rPr lang="en-US" sz="2000" dirty="0"/>
              <a:t>The presence (lung, liver, the hand and forearm) or absence  (kidney and spleen) of an alternative blood supply is the most important factor in determining whether occlusion of an individual vessel causes damage. </a:t>
            </a:r>
          </a:p>
          <a:p>
            <a:r>
              <a:rPr lang="en-US" sz="2000" b="1" i="1" dirty="0">
                <a:effectLst>
                  <a:outerShdw blurRad="38100" dist="38100" dir="2700000" algn="tl">
                    <a:srgbClr val="000000">
                      <a:alpha val="43137"/>
                    </a:srgbClr>
                  </a:outerShdw>
                </a:effectLst>
              </a:rPr>
              <a:t>Rate of occlusion. </a:t>
            </a:r>
            <a:r>
              <a:rPr lang="en-US" sz="2000" dirty="0"/>
              <a:t>Slowly developing occlusions are less likely to cause infarction because they allow time for the development of collateral blood supplies. </a:t>
            </a:r>
          </a:p>
          <a:p>
            <a:r>
              <a:rPr lang="en-US" sz="2000" b="1" i="1" dirty="0">
                <a:effectLst>
                  <a:outerShdw blurRad="38100" dist="38100" dir="2700000" algn="tl">
                    <a:srgbClr val="000000">
                      <a:alpha val="43137"/>
                    </a:srgbClr>
                  </a:outerShdw>
                </a:effectLst>
              </a:rPr>
              <a:t>Tissue vulnerability to hypoxia</a:t>
            </a:r>
            <a:r>
              <a:rPr lang="en-US" sz="2000" i="1" dirty="0"/>
              <a:t>. </a:t>
            </a:r>
            <a:r>
              <a:rPr lang="en-US" sz="2000" dirty="0"/>
              <a:t>Neurons undergo irreversible damage when deprived of their blood supply for only 3 to 4 minutes. Myocardial cells, although hardier than neurons, still die after only 20 to 30 minutes of ischemia. By contrast, fibroblasts within myocardium remain viable after many hours of ischemia.</a:t>
            </a:r>
          </a:p>
        </p:txBody>
      </p:sp>
    </p:spTree>
    <p:extLst>
      <p:ext uri="{BB962C8B-B14F-4D97-AF65-F5344CB8AC3E}">
        <p14:creationId xmlns:p14="http://schemas.microsoft.com/office/powerpoint/2010/main" val="1441979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urtle in ocean">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rotWithShape="1">
          <a:blip r:embed="rId2"/>
          <a:srcRect t="20921" b="4079"/>
          <a:stretch/>
        </p:blipFill>
        <p:spPr>
          <a:xfrm>
            <a:off x="0" y="0"/>
            <a:ext cx="12192000" cy="6858000"/>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descr="Lower accent block for slide image">
            <a:extLst>
              <a:ext uri="{FF2B5EF4-FFF2-40B4-BE49-F238E27FC236}">
                <a16:creationId xmlns:a16="http://schemas.microsoft.com/office/drawing/2014/main" id="{D7F67FDF-D697-3249-AD21-75F6353FFBA5}"/>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30821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720132" y="1412091"/>
            <a:ext cx="9666514" cy="746846"/>
          </a:xfrm>
        </p:spPr>
        <p:txBody>
          <a:bodyPr/>
          <a:lstStyle/>
          <a:p>
            <a:r>
              <a:rPr lang="en-US" sz="5400" dirty="0">
                <a:solidFill>
                  <a:schemeClr val="accent2"/>
                </a:solidFill>
              </a:rPr>
              <a:t>Pulmonary Thromboembolism</a:t>
            </a:r>
            <a:endParaRPr lang="en-GB" sz="5400" dirty="0">
              <a:solidFill>
                <a:schemeClr val="accent2"/>
              </a:solidFill>
            </a:endParaRP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852055" y="2358917"/>
            <a:ext cx="10744200" cy="3005951"/>
          </a:xfrm>
        </p:spPr>
        <p:txBody>
          <a:bodyPr/>
          <a:lstStyle/>
          <a:p>
            <a:pPr marL="285750" indent="-285750">
              <a:buFont typeface="Wingdings" pitchFamily="2" charset="2"/>
              <a:buChar char="ü"/>
            </a:pPr>
            <a:r>
              <a:rPr lang="en-US" sz="2000" dirty="0">
                <a:solidFill>
                  <a:schemeClr val="accent2"/>
                </a:solidFill>
              </a:rPr>
              <a:t>Pulmonary emboli</a:t>
            </a:r>
            <a:r>
              <a:rPr lang="en-US" sz="2000" b="1" dirty="0">
                <a:solidFill>
                  <a:schemeClr val="accent2"/>
                </a:solidFill>
              </a:rPr>
              <a:t> (PE) originate from deep venous thrombosis </a:t>
            </a:r>
            <a:r>
              <a:rPr lang="en-US" sz="2000" dirty="0">
                <a:solidFill>
                  <a:schemeClr val="accent2"/>
                </a:solidFill>
              </a:rPr>
              <a:t>and the </a:t>
            </a:r>
            <a:r>
              <a:rPr lang="en-US" sz="2000" b="1" dirty="0">
                <a:solidFill>
                  <a:schemeClr val="accent2"/>
                </a:solidFill>
              </a:rPr>
              <a:t>most common </a:t>
            </a:r>
            <a:r>
              <a:rPr lang="en-US" sz="2000" dirty="0">
                <a:solidFill>
                  <a:schemeClr val="accent2"/>
                </a:solidFill>
              </a:rPr>
              <a:t>form of thromboembolic disease.</a:t>
            </a:r>
            <a:r>
              <a:rPr lang="en-US" sz="2000" b="1" dirty="0">
                <a:solidFill>
                  <a:schemeClr val="accent2"/>
                </a:solidFill>
              </a:rPr>
              <a:t>. </a:t>
            </a:r>
          </a:p>
          <a:p>
            <a:pPr marL="285750" indent="-285750">
              <a:buFont typeface="Wingdings" pitchFamily="2" charset="2"/>
              <a:buChar char="ü"/>
            </a:pPr>
            <a:r>
              <a:rPr lang="en-US" sz="2000" dirty="0">
                <a:solidFill>
                  <a:schemeClr val="accent2"/>
                </a:solidFill>
              </a:rPr>
              <a:t>The incidence of (PE) is 2 to 4 per 1000 hospitalized patients. (surgery, pregnancy, and malignancy all increase the risk). </a:t>
            </a:r>
          </a:p>
          <a:p>
            <a:pPr marL="285750" indent="-285750">
              <a:buFont typeface="Wingdings" pitchFamily="2" charset="2"/>
              <a:buChar char="ü"/>
            </a:pPr>
            <a:r>
              <a:rPr lang="en-US" sz="2000" dirty="0">
                <a:solidFill>
                  <a:schemeClr val="accent2"/>
                </a:solidFill>
              </a:rPr>
              <a:t>&gt; 95% of cases, venous emboli originate from thrombi within </a:t>
            </a:r>
            <a:r>
              <a:rPr lang="en-US" sz="2000" b="1" dirty="0">
                <a:solidFill>
                  <a:schemeClr val="accent2"/>
                </a:solidFill>
              </a:rPr>
              <a:t>deep leg veins proximal to the popliteal fossa </a:t>
            </a:r>
            <a:r>
              <a:rPr lang="en-US" sz="2000" b="1" dirty="0">
                <a:solidFill>
                  <a:schemeClr val="accent2"/>
                </a:solidFill>
                <a:sym typeface="Wingdings" panose="05000000000000000000" pitchFamily="2" charset="2"/>
              </a:rPr>
              <a:t> </a:t>
            </a:r>
            <a:r>
              <a:rPr lang="en-US" sz="2000" dirty="0">
                <a:solidFill>
                  <a:schemeClr val="accent2"/>
                </a:solidFill>
                <a:sym typeface="Wingdings" panose="05000000000000000000" pitchFamily="2" charset="2"/>
              </a:rPr>
              <a:t>carried through </a:t>
            </a:r>
            <a:r>
              <a:rPr lang="en-US" sz="2000" dirty="0">
                <a:solidFill>
                  <a:schemeClr val="accent2"/>
                </a:solidFill>
              </a:rPr>
              <a:t>progressively larger veins </a:t>
            </a:r>
            <a:r>
              <a:rPr lang="en-US" sz="2000" dirty="0">
                <a:solidFill>
                  <a:schemeClr val="accent2"/>
                </a:solidFill>
                <a:sym typeface="Wingdings" pitchFamily="2" charset="2"/>
              </a:rPr>
              <a:t> </a:t>
            </a:r>
            <a:r>
              <a:rPr lang="en-US" sz="2000" dirty="0">
                <a:solidFill>
                  <a:schemeClr val="accent2"/>
                </a:solidFill>
              </a:rPr>
              <a:t>pass through the right side of the heart </a:t>
            </a:r>
            <a:r>
              <a:rPr lang="en-US" sz="2000" dirty="0">
                <a:solidFill>
                  <a:schemeClr val="accent2"/>
                </a:solidFill>
                <a:sym typeface="Wingdings" pitchFamily="2" charset="2"/>
              </a:rPr>
              <a:t> </a:t>
            </a:r>
            <a:r>
              <a:rPr lang="en-US" sz="2000" dirty="0">
                <a:solidFill>
                  <a:schemeClr val="accent2"/>
                </a:solidFill>
              </a:rPr>
              <a:t>arresting in the pulmonary vasculature. </a:t>
            </a:r>
          </a:p>
          <a:p>
            <a:pPr marL="285750" indent="-285750">
              <a:buFont typeface="Wingdings" pitchFamily="2" charset="2"/>
              <a:buChar char="ü"/>
            </a:pPr>
            <a:endParaRPr lang="en-US" sz="2000" b="1" dirty="0">
              <a:solidFill>
                <a:schemeClr val="accent2"/>
              </a:solidFill>
            </a:endParaRPr>
          </a:p>
          <a:p>
            <a:pPr marL="285750" indent="-285750">
              <a:buFont typeface="Wingdings" pitchFamily="2" charset="2"/>
              <a:buChar char="ü"/>
            </a:pPr>
            <a:endParaRPr lang="en-GB" sz="2000" b="1" dirty="0">
              <a:solidFill>
                <a:schemeClr val="accent2"/>
              </a:solidFill>
            </a:endParaRP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16" name="Rectangle 15" descr="Slide number background block">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4</a:t>
            </a:fld>
            <a:endParaRPr lang="en-GB" b="1" dirty="0">
              <a:solidFill>
                <a:schemeClr val="bg1"/>
              </a:solidFill>
            </a:endParaRPr>
          </a:p>
        </p:txBody>
      </p:sp>
    </p:spTree>
    <p:extLst>
      <p:ext uri="{BB962C8B-B14F-4D97-AF65-F5344CB8AC3E}">
        <p14:creationId xmlns:p14="http://schemas.microsoft.com/office/powerpoint/2010/main" val="57276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57200" y="703385"/>
            <a:ext cx="6049107" cy="5404338"/>
          </a:xfrm>
        </p:spPr>
        <p:txBody>
          <a:bodyPr>
            <a:noAutofit/>
          </a:bodyPr>
          <a:lstStyle/>
          <a:p>
            <a:pPr marL="285750" indent="-285750">
              <a:buFont typeface="Arial" pitchFamily="34" charset="0"/>
              <a:buChar char="•"/>
            </a:pPr>
            <a:endParaRPr lang="en-US" sz="2000" dirty="0"/>
          </a:p>
          <a:p>
            <a:pPr marL="285750" indent="-285750">
              <a:buFont typeface="Arial" pitchFamily="34" charset="0"/>
              <a:buChar char="•"/>
            </a:pPr>
            <a:r>
              <a:rPr lang="en-US" sz="2000" dirty="0"/>
              <a:t>Depending on size:</a:t>
            </a:r>
          </a:p>
          <a:p>
            <a:r>
              <a:rPr lang="en-US" sz="2000" dirty="0"/>
              <a:t>(1) can occlude the main pulmonary artery.</a:t>
            </a:r>
          </a:p>
          <a:p>
            <a:r>
              <a:rPr lang="en-US" sz="2000" dirty="0"/>
              <a:t>(2) lodge at the bifurcation of the right and</a:t>
            </a:r>
          </a:p>
          <a:p>
            <a:r>
              <a:rPr lang="en-US" sz="2000" dirty="0"/>
              <a:t>left pulmonary arteries </a:t>
            </a:r>
            <a:r>
              <a:rPr lang="en-US" sz="2000" b="1" i="1" dirty="0"/>
              <a:t>(</a:t>
            </a:r>
            <a:r>
              <a:rPr lang="en-US" sz="2000" b="1" dirty="0"/>
              <a:t>saddle embolus</a:t>
            </a:r>
            <a:r>
              <a:rPr lang="en-US" sz="2000" b="1" i="1" dirty="0"/>
              <a:t>)</a:t>
            </a:r>
            <a:endParaRPr lang="en-US" sz="2000" b="1" dirty="0"/>
          </a:p>
          <a:p>
            <a:r>
              <a:rPr lang="en-US" sz="2000" dirty="0"/>
              <a:t>(3) pass into the smaller, branching arterioles.</a:t>
            </a:r>
          </a:p>
          <a:p>
            <a:pPr marL="285750" indent="-285750">
              <a:buFont typeface="Arial" pitchFamily="34" charset="0"/>
              <a:buChar char="•"/>
            </a:pPr>
            <a:endParaRPr lang="en-US" sz="2000" dirty="0"/>
          </a:p>
          <a:p>
            <a:pPr marL="285750" indent="-285750">
              <a:buFont typeface="Arial" pitchFamily="34" charset="0"/>
              <a:buChar char="•"/>
            </a:pPr>
            <a:r>
              <a:rPr lang="en-US" sz="2000" dirty="0"/>
              <a:t>Commonly multiple, (sequentially or a shower of  smaller emboli from a single large thrombus) </a:t>
            </a:r>
          </a:p>
          <a:p>
            <a:pPr marL="285750" indent="-285750">
              <a:buFont typeface="Arial" pitchFamily="34" charset="0"/>
              <a:buChar char="•"/>
            </a:pPr>
            <a:r>
              <a:rPr lang="en-US" sz="2000" b="1" dirty="0"/>
              <a:t>Patients who had one PE is at  high risk for more. </a:t>
            </a:r>
          </a:p>
          <a:p>
            <a:pPr marL="285750" indent="-285750">
              <a:buFont typeface="Arial" pitchFamily="34" charset="0"/>
              <a:buChar char="•"/>
            </a:pPr>
            <a:r>
              <a:rPr lang="en-US" sz="2000" dirty="0"/>
              <a:t>Embolus  can pass through an atrial or ventricular defect &amp; enters the systemic circulation </a:t>
            </a:r>
            <a:r>
              <a:rPr lang="en-US" sz="2000" i="1" dirty="0"/>
              <a:t>(</a:t>
            </a:r>
            <a:r>
              <a:rPr lang="en-US" sz="2000" b="1" dirty="0"/>
              <a:t>paradoxical embolism</a:t>
            </a:r>
            <a:r>
              <a:rPr lang="en-US" sz="2000" dirty="0"/>
              <a:t>, rare</a:t>
            </a:r>
            <a:r>
              <a:rPr lang="en-US" sz="2000" i="1" dirty="0"/>
              <a:t>)</a:t>
            </a:r>
            <a:r>
              <a:rPr lang="en-US" sz="2000" dirty="0"/>
              <a:t>.</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8369" y="718282"/>
            <a:ext cx="4876800" cy="5354271"/>
          </a:xfrm>
        </p:spPr>
      </p:pic>
    </p:spTree>
    <p:extLst>
      <p:ext uri="{BB962C8B-B14F-4D97-AF65-F5344CB8AC3E}">
        <p14:creationId xmlns:p14="http://schemas.microsoft.com/office/powerpoint/2010/main" val="405308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45" y="617446"/>
            <a:ext cx="11174186" cy="590931"/>
          </a:xfrm>
        </p:spPr>
        <p:txBody>
          <a:bodyPr/>
          <a:lstStyle/>
          <a:p>
            <a:r>
              <a:rPr lang="en-US" dirty="0">
                <a:solidFill>
                  <a:schemeClr val="accent2"/>
                </a:solidFill>
              </a:rPr>
              <a:t>Saddle embolus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831" y="1333610"/>
            <a:ext cx="9272954" cy="520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73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609" y="1444121"/>
            <a:ext cx="9570027" cy="4770098"/>
          </a:xfrm>
        </p:spPr>
        <p:txBody>
          <a:bodyPr/>
          <a:lstStyle/>
          <a:p>
            <a:pPr marL="0" indent="0">
              <a:buNone/>
            </a:pPr>
            <a:r>
              <a:rPr lang="en-US" sz="2000" dirty="0"/>
              <a:t>(1) Most PEs (60%–80%) are </a:t>
            </a:r>
            <a:r>
              <a:rPr lang="en-US" sz="2000" b="1" dirty="0"/>
              <a:t>small &amp; clinically silent</a:t>
            </a:r>
            <a:r>
              <a:rPr lang="en-US" sz="2000" dirty="0"/>
              <a:t>. (later undergo organization &amp; become incorporated into the vascular wall, some  cases, leaves behind bridging fibrous webs</a:t>
            </a:r>
            <a:r>
              <a:rPr lang="en-US" sz="2000" i="1" dirty="0"/>
              <a:t>) </a:t>
            </a:r>
          </a:p>
          <a:p>
            <a:pPr marL="0" indent="0">
              <a:buNone/>
            </a:pPr>
            <a:r>
              <a:rPr lang="en-US" sz="2000" dirty="0"/>
              <a:t>(2) A large embolus that blocks a </a:t>
            </a:r>
            <a:r>
              <a:rPr lang="en-US" sz="2000" b="1" dirty="0"/>
              <a:t>major pulmonary artery</a:t>
            </a:r>
            <a:r>
              <a:rPr lang="en-US" sz="2000" dirty="0"/>
              <a:t> can cause </a:t>
            </a:r>
            <a:r>
              <a:rPr lang="en-US" sz="2000" b="1" dirty="0"/>
              <a:t>sudden death</a:t>
            </a:r>
            <a:r>
              <a:rPr lang="en-US" sz="2000" dirty="0"/>
              <a:t>.</a:t>
            </a:r>
          </a:p>
          <a:p>
            <a:pPr marL="0" indent="0">
              <a:buNone/>
            </a:pPr>
            <a:r>
              <a:rPr lang="en-US" sz="2000" dirty="0"/>
              <a:t>(3) Embolic obstruction of </a:t>
            </a:r>
            <a:r>
              <a:rPr lang="en-US" sz="2000" b="1" dirty="0"/>
              <a:t>medium-sized arteries </a:t>
            </a:r>
            <a:r>
              <a:rPr lang="en-US" sz="2000" dirty="0">
                <a:sym typeface="Wingdings" panose="05000000000000000000" pitchFamily="2" charset="2"/>
              </a:rPr>
              <a:t> </a:t>
            </a:r>
            <a:r>
              <a:rPr lang="en-US" sz="2000" dirty="0"/>
              <a:t>rupture of downstream capillaries rendered anoxic </a:t>
            </a:r>
            <a:r>
              <a:rPr lang="en-US" sz="2000" dirty="0">
                <a:sym typeface="Wingdings" panose="05000000000000000000" pitchFamily="2" charset="2"/>
              </a:rPr>
              <a:t> </a:t>
            </a:r>
            <a:r>
              <a:rPr lang="en-US" sz="2000" dirty="0"/>
              <a:t>can cause </a:t>
            </a:r>
            <a:r>
              <a:rPr lang="en-US" sz="2000" b="1" dirty="0"/>
              <a:t>pulmonary hemorrhage</a:t>
            </a:r>
            <a:r>
              <a:rPr lang="en-US" sz="2000" dirty="0"/>
              <a:t>. </a:t>
            </a:r>
          </a:p>
          <a:p>
            <a:pPr marL="0" indent="0">
              <a:buNone/>
            </a:pPr>
            <a:r>
              <a:rPr lang="en-US" sz="2000" dirty="0"/>
              <a:t>    *  usually does not cause pulmonary infarction </a:t>
            </a:r>
            <a:r>
              <a:rPr lang="en-US" sz="2000" dirty="0">
                <a:sym typeface="Wingdings" panose="05000000000000000000" pitchFamily="2" charset="2"/>
              </a:rPr>
              <a:t> </a:t>
            </a:r>
            <a:r>
              <a:rPr lang="en-US" sz="2000" dirty="0"/>
              <a:t>dual circulation; bronchial circulation &amp; pulmonary arteries). </a:t>
            </a:r>
          </a:p>
          <a:p>
            <a:pPr marL="0" indent="0">
              <a:buNone/>
            </a:pPr>
            <a:r>
              <a:rPr lang="en-US" sz="2000" dirty="0"/>
              <a:t>    *  but in the setting of left-sided cardiac failure (diminished bronchial artery perfusion)</a:t>
            </a:r>
            <a:r>
              <a:rPr lang="en-US" sz="2000" dirty="0">
                <a:sym typeface="Wingdings" panose="05000000000000000000" pitchFamily="2" charset="2"/>
              </a:rPr>
              <a:t> it</a:t>
            </a:r>
            <a:r>
              <a:rPr lang="en-US" sz="2000" dirty="0"/>
              <a:t> can lead to a pulmonary infarct.</a:t>
            </a:r>
            <a:endParaRPr lang="en-US" sz="2000" b="1" u="sng" dirty="0">
              <a:solidFill>
                <a:schemeClr val="accent2">
                  <a:lumMod val="75000"/>
                </a:schemeClr>
              </a:solidFill>
            </a:endParaRPr>
          </a:p>
        </p:txBody>
      </p:sp>
      <p:sp>
        <p:nvSpPr>
          <p:cNvPr id="4" name="Title 3"/>
          <p:cNvSpPr>
            <a:spLocks noGrp="1"/>
          </p:cNvSpPr>
          <p:nvPr>
            <p:ph type="title"/>
          </p:nvPr>
        </p:nvSpPr>
        <p:spPr>
          <a:xfrm>
            <a:off x="458037" y="605723"/>
            <a:ext cx="11174186" cy="590931"/>
          </a:xfrm>
        </p:spPr>
        <p:txBody>
          <a:bodyPr/>
          <a:lstStyle/>
          <a:p>
            <a:pPr algn="ctr"/>
            <a:r>
              <a:rPr lang="en-US" dirty="0">
                <a:solidFill>
                  <a:schemeClr val="accent2"/>
                </a:solidFill>
              </a:rPr>
              <a:t>Major clinical and pathologic features of PE</a:t>
            </a:r>
          </a:p>
        </p:txBody>
      </p:sp>
    </p:spTree>
    <p:extLst>
      <p:ext uri="{BB962C8B-B14F-4D97-AF65-F5344CB8AC3E}">
        <p14:creationId xmlns:p14="http://schemas.microsoft.com/office/powerpoint/2010/main" val="3135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073" y="1884655"/>
            <a:ext cx="5093144" cy="4100509"/>
          </a:xfrm>
        </p:spPr>
        <p:txBody>
          <a:bodyPr/>
          <a:lstStyle/>
          <a:p>
            <a:pPr marL="0" indent="0">
              <a:buNone/>
            </a:pPr>
            <a:r>
              <a:rPr lang="en-US" sz="2000" dirty="0"/>
              <a:t>(4) Embolism to </a:t>
            </a:r>
            <a:r>
              <a:rPr lang="en-US" sz="2000" b="1" dirty="0"/>
              <a:t>small end-arteriolar </a:t>
            </a:r>
            <a:r>
              <a:rPr lang="en-US" sz="2000" dirty="0"/>
              <a:t>pulmonary branches usually causes infarction.</a:t>
            </a:r>
          </a:p>
          <a:p>
            <a:pPr marL="0" indent="0">
              <a:buNone/>
            </a:pPr>
            <a:r>
              <a:rPr lang="en-US" sz="2000" dirty="0"/>
              <a:t>(5) Multiple emboli occurring through time can cause pulmonary hypertension and right ventricular failure (</a:t>
            </a:r>
            <a:r>
              <a:rPr lang="en-US" sz="2000" dirty="0" err="1"/>
              <a:t>cor</a:t>
            </a:r>
            <a:r>
              <a:rPr lang="en-US" sz="2000" dirty="0"/>
              <a:t> </a:t>
            </a:r>
            <a:r>
              <a:rPr lang="en-US" sz="2000" dirty="0" err="1"/>
              <a:t>pulmonale</a:t>
            </a:r>
            <a:r>
              <a:rPr lang="en-US" sz="2000" dirty="0"/>
              <a:t>).</a:t>
            </a:r>
            <a:endParaRPr lang="en-US" sz="2000" b="1" u="sng" dirty="0">
              <a:solidFill>
                <a:schemeClr val="accent2">
                  <a:lumMod val="75000"/>
                </a:schemeClr>
              </a:solidFill>
            </a:endParaRPr>
          </a:p>
        </p:txBody>
      </p:sp>
      <p:sp>
        <p:nvSpPr>
          <p:cNvPr id="4" name="Title 3"/>
          <p:cNvSpPr>
            <a:spLocks noGrp="1"/>
          </p:cNvSpPr>
          <p:nvPr>
            <p:ph type="title"/>
          </p:nvPr>
        </p:nvSpPr>
        <p:spPr>
          <a:xfrm>
            <a:off x="446314" y="500215"/>
            <a:ext cx="11174186" cy="590931"/>
          </a:xfrm>
        </p:spPr>
        <p:txBody>
          <a:bodyPr/>
          <a:lstStyle/>
          <a:p>
            <a:pPr algn="ctr"/>
            <a:r>
              <a:rPr lang="en-US" dirty="0">
                <a:solidFill>
                  <a:schemeClr val="accent2"/>
                </a:solidFill>
              </a:rPr>
              <a:t>.. Major clinical and pathologic features of PE</a:t>
            </a:r>
            <a:endParaRPr lang="en-US" dirty="0"/>
          </a:p>
        </p:txBody>
      </p:sp>
      <p:pic>
        <p:nvPicPr>
          <p:cNvPr id="1026" name="Picture 2" descr="Pulmonary embolism - Servier Medical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302" y="1305018"/>
            <a:ext cx="5123007" cy="48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720132" y="1412091"/>
            <a:ext cx="9666514" cy="746846"/>
          </a:xfrm>
        </p:spPr>
        <p:txBody>
          <a:bodyPr/>
          <a:lstStyle/>
          <a:p>
            <a:r>
              <a:rPr lang="en-US" dirty="0">
                <a:solidFill>
                  <a:schemeClr val="accent2"/>
                </a:solidFill>
              </a:rPr>
              <a:t>Systemic Thromboembolism</a:t>
            </a:r>
            <a:endParaRPr lang="en-GB" dirty="0">
              <a:solidFill>
                <a:schemeClr val="accent2"/>
              </a:solidFill>
            </a:endParaRP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832337" y="2511316"/>
            <a:ext cx="9753600" cy="2224807"/>
          </a:xfrm>
        </p:spPr>
        <p:txBody>
          <a:bodyPr/>
          <a:lstStyle/>
          <a:p>
            <a:pPr marL="285750" indent="-285750">
              <a:buFont typeface="Wingdings" pitchFamily="2" charset="2"/>
              <a:buChar char="ü"/>
            </a:pPr>
            <a:r>
              <a:rPr lang="en-US" sz="2000" dirty="0"/>
              <a:t>Most (80%) systemic emboli arise from </a:t>
            </a:r>
            <a:r>
              <a:rPr lang="en-US" sz="2000" b="1" dirty="0" err="1"/>
              <a:t>intracardiac</a:t>
            </a:r>
            <a:r>
              <a:rPr lang="en-US" sz="2000" b="1" dirty="0"/>
              <a:t> mural thrombi.</a:t>
            </a:r>
          </a:p>
          <a:p>
            <a:pPr marL="285750" indent="-285750">
              <a:buFont typeface="Wingdings" pitchFamily="2" charset="2"/>
              <a:buChar char="ü"/>
            </a:pPr>
            <a:r>
              <a:rPr lang="en-US" sz="2000" dirty="0"/>
              <a:t>2/3 of these are associated with left ventricular infarcts &amp; 25% with dilated left atria (e.g., secondary to mitral valve disease). </a:t>
            </a:r>
          </a:p>
          <a:p>
            <a:pPr marL="285750" indent="-285750">
              <a:buFont typeface="Wingdings" pitchFamily="2" charset="2"/>
              <a:buChar char="ü"/>
            </a:pPr>
            <a:r>
              <a:rPr lang="en-US" sz="2000" dirty="0"/>
              <a:t>The remainder originate from aortic aneurysms, overlying ulcerated atherosclerotic plaques, fragmented </a:t>
            </a:r>
            <a:r>
              <a:rPr lang="en-US" sz="2000" dirty="0" err="1"/>
              <a:t>valvular</a:t>
            </a:r>
            <a:r>
              <a:rPr lang="en-US" sz="2000" dirty="0"/>
              <a:t> </a:t>
            </a:r>
            <a:r>
              <a:rPr lang="en-US" sz="2000" dirty="0" err="1"/>
              <a:t>vegetations</a:t>
            </a:r>
            <a:r>
              <a:rPr lang="en-US" sz="2000" dirty="0"/>
              <a:t>, or the venous system </a:t>
            </a:r>
            <a:r>
              <a:rPr lang="en-US" sz="2000" i="1" dirty="0"/>
              <a:t>(</a:t>
            </a:r>
            <a:r>
              <a:rPr lang="en-US" sz="2000" dirty="0"/>
              <a:t>paradoxical emboli</a:t>
            </a:r>
            <a:r>
              <a:rPr lang="en-US" sz="2000" i="1" dirty="0"/>
              <a:t>)</a:t>
            </a:r>
            <a:r>
              <a:rPr lang="en-US" sz="2000" dirty="0"/>
              <a:t>; 10% to 15% of systemic emboli are of unknown origin.</a:t>
            </a:r>
            <a:endParaRPr lang="en-GB" sz="2000" b="1" dirty="0"/>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16" name="Rectangle 15" descr="Slide number background block">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9</a:t>
            </a:fld>
            <a:endParaRPr lang="en-GB" b="1" dirty="0">
              <a:solidFill>
                <a:schemeClr val="bg1"/>
              </a:solidFill>
            </a:endParaRPr>
          </a:p>
        </p:txBody>
      </p:sp>
    </p:spTree>
    <p:extLst>
      <p:ext uri="{BB962C8B-B14F-4D97-AF65-F5344CB8AC3E}">
        <p14:creationId xmlns:p14="http://schemas.microsoft.com/office/powerpoint/2010/main" val="1899650001"/>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A4CE2C4C7B96C94992FCDCD516328081" ma:contentTypeVersion="2" ma:contentTypeDescription="إنشاء مستند جديد." ma:contentTypeScope="" ma:versionID="e39eb1915eaa0ac6968aed246ff79898">
  <xsd:schema xmlns:xsd="http://www.w3.org/2001/XMLSchema" xmlns:xs="http://www.w3.org/2001/XMLSchema" xmlns:p="http://schemas.microsoft.com/office/2006/metadata/properties" xmlns:ns2="e0585ad6-e60d-4dbf-9f0f-7ca5398387e1" targetNamespace="http://schemas.microsoft.com/office/2006/metadata/properties" ma:root="true" ma:fieldsID="b9628f85f8168a3a4216218f69afe6c1"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0EF430-6B75-418A-B9BA-01D215B7C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85ad6-e60d-4dbf-9f0f-7ca539838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3.xml><?xml version="1.0" encoding="utf-8"?>
<ds:datastoreItem xmlns:ds="http://schemas.openxmlformats.org/officeDocument/2006/customXml" ds:itemID="{450439D9-8631-4FC1-BCE0-1BDB23425EE1}">
  <ds:schemaRefs>
    <ds:schemaRef ds:uri="http://www.w3.org/XML/1998/namespace"/>
    <ds:schemaRef ds:uri="6dc4bcd6-49db-4c07-9060-8acfc67cef9f"/>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sharepoint/v3"/>
    <ds:schemaRef ds:uri="http://schemas.microsoft.com/office/infopath/2007/PartnerControls"/>
    <ds:schemaRef ds:uri="fb0879af-3eba-417a-a55a-ffe6dcd6ca7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2033</Words>
  <Application>Microsoft Office PowerPoint</Application>
  <PresentationFormat>Widescreen</PresentationFormat>
  <Paragraphs>153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Hemodynamic Disorders V</vt:lpstr>
      <vt:lpstr>Embolism</vt:lpstr>
      <vt:lpstr>Embolism</vt:lpstr>
      <vt:lpstr>Pulmonary Thromboembolism</vt:lpstr>
      <vt:lpstr>PowerPoint Presentation</vt:lpstr>
      <vt:lpstr>Saddle embolus</vt:lpstr>
      <vt:lpstr>Major clinical and pathologic features of PE</vt:lpstr>
      <vt:lpstr>.. Major clinical and pathologic features of PE</vt:lpstr>
      <vt:lpstr>Systemic Thromboembolism</vt:lpstr>
      <vt:lpstr>..Systemic Thromboembolism</vt:lpstr>
      <vt:lpstr>Fat and Marrow Embolism</vt:lpstr>
      <vt:lpstr>Fat Embolism syndrome</vt:lpstr>
      <vt:lpstr>Pathogenesis of fat embolism syndrome:</vt:lpstr>
      <vt:lpstr>PowerPoint Presentation</vt:lpstr>
      <vt:lpstr>Amniotic Fluid Embolism</vt:lpstr>
      <vt:lpstr>Amniotic Fluid Embolism</vt:lpstr>
      <vt:lpstr>PowerPoint Presentation</vt:lpstr>
      <vt:lpstr>Air Embolism</vt:lpstr>
      <vt:lpstr>Decompression sickness</vt:lpstr>
      <vt:lpstr>.. Decompression sickness</vt:lpstr>
      <vt:lpstr>.. Decompression sickness</vt:lpstr>
      <vt:lpstr>Morphology</vt:lpstr>
      <vt:lpstr>Infarction</vt:lpstr>
      <vt:lpstr>Causes of Infarction </vt:lpstr>
      <vt:lpstr>Morphology</vt:lpstr>
      <vt:lpstr>Red infarcts  </vt:lpstr>
      <vt:lpstr>PowerPoint Presentation</vt:lpstr>
      <vt:lpstr>White Infarction</vt:lpstr>
      <vt:lpstr>PowerPoint Presentation</vt:lpstr>
      <vt:lpstr>Factors That Influence Infarct Development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Hemodynamic Disorders V</dc:title>
  <dc:creator/>
  <cp:lastModifiedBy/>
  <cp:revision>2</cp:revision>
  <dcterms:created xsi:type="dcterms:W3CDTF">2018-10-22T06:51:35Z</dcterms:created>
  <dcterms:modified xsi:type="dcterms:W3CDTF">2020-12-30T05:59:15Z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