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62" r:id="rId3"/>
  </p:sldMasterIdLst>
  <p:notesMasterIdLst>
    <p:notesMasterId r:id="rId59"/>
  </p:notesMasterIdLst>
  <p:handoutMasterIdLst>
    <p:handoutMasterId r:id="rId60"/>
  </p:handoutMasterIdLst>
  <p:sldIdLst>
    <p:sldId id="257" r:id="rId4"/>
    <p:sldId id="295" r:id="rId5"/>
    <p:sldId id="296" r:id="rId6"/>
    <p:sldId id="297" r:id="rId7"/>
    <p:sldId id="349"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5" r:id="rId34"/>
    <p:sldId id="326" r:id="rId35"/>
    <p:sldId id="329" r:id="rId36"/>
    <p:sldId id="328" r:id="rId37"/>
    <p:sldId id="330" r:id="rId38"/>
    <p:sldId id="331" r:id="rId39"/>
    <p:sldId id="332" r:id="rId40"/>
    <p:sldId id="333" r:id="rId41"/>
    <p:sldId id="334" r:id="rId42"/>
    <p:sldId id="335" r:id="rId43"/>
    <p:sldId id="336" r:id="rId44"/>
    <p:sldId id="337" r:id="rId45"/>
    <p:sldId id="338" r:id="rId46"/>
    <p:sldId id="339" r:id="rId47"/>
    <p:sldId id="350" r:id="rId48"/>
    <p:sldId id="340" r:id="rId49"/>
    <p:sldId id="341" r:id="rId50"/>
    <p:sldId id="342" r:id="rId51"/>
    <p:sldId id="343" r:id="rId52"/>
    <p:sldId id="344" r:id="rId53"/>
    <p:sldId id="345" r:id="rId54"/>
    <p:sldId id="346" r:id="rId55"/>
    <p:sldId id="347" r:id="rId56"/>
    <p:sldId id="351" r:id="rId57"/>
    <p:sldId id="34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3634" autoAdjust="0"/>
  </p:normalViewPr>
  <p:slideViewPr>
    <p:cSldViewPr showGuides="1">
      <p:cViewPr varScale="1">
        <p:scale>
          <a:sx n="57" d="100"/>
          <a:sy n="57" d="100"/>
        </p:scale>
        <p:origin x="1098" y="78"/>
      </p:cViewPr>
      <p:guideLst>
        <p:guide orient="horz" pos="2160"/>
        <p:guide pos="3840"/>
      </p:guideLst>
    </p:cSldViewPr>
  </p:slideViewPr>
  <p:notesTextViewPr>
    <p:cViewPr>
      <p:scale>
        <a:sx n="1" d="1"/>
        <a:sy n="1" d="1"/>
      </p:scale>
      <p:origin x="0" y="0"/>
    </p:cViewPr>
  </p:notesTextViewPr>
  <p:notesViewPr>
    <p:cSldViewPr>
      <p:cViewPr varScale="1">
        <p:scale>
          <a:sx n="76" d="100"/>
          <a:sy n="76" d="100"/>
        </p:scale>
        <p:origin x="24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132EAF-C064-4DBD-893A-E9C483F7B72B}" type="datetimeFigureOut">
              <a:rPr lang="en-US" smtClean="0"/>
              <a:pPr/>
              <a:t>9/14/2023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72E445-32C1-478D-BA37-0AEE81A2366D}" type="slidenum">
              <a:rPr lang="en-US" smtClean="0"/>
              <a:pPr/>
              <a:t>‹#›</a:t>
            </a:fld>
            <a:endParaRPr lang="en-US"/>
          </a:p>
        </p:txBody>
      </p:sp>
    </p:spTree>
    <p:extLst>
      <p:ext uri="{BB962C8B-B14F-4D97-AF65-F5344CB8AC3E}">
        <p14:creationId xmlns:p14="http://schemas.microsoft.com/office/powerpoint/2010/main" val="3699431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68482-7B14-4CB2-8D4B-1D596CC92045}" type="datetimeFigureOut">
              <a:rPr lang="en-US" smtClean="0"/>
              <a:pPr/>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B14A3-4BF5-4460-A475-6ABA76B862A2}" type="slidenum">
              <a:rPr lang="en-US" smtClean="0"/>
              <a:pPr/>
              <a:t>‹#›</a:t>
            </a:fld>
            <a:endParaRPr lang="en-US"/>
          </a:p>
        </p:txBody>
      </p:sp>
    </p:spTree>
    <p:extLst>
      <p:ext uri="{BB962C8B-B14F-4D97-AF65-F5344CB8AC3E}">
        <p14:creationId xmlns:p14="http://schemas.microsoft.com/office/powerpoint/2010/main" val="2215671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AB14A3-4BF5-4460-A475-6ABA76B862A2}" type="slidenum">
              <a:rPr lang="en-US" smtClean="0"/>
              <a:pPr/>
              <a:t>1</a:t>
            </a:fld>
            <a:endParaRPr lang="en-US"/>
          </a:p>
        </p:txBody>
      </p:sp>
    </p:spTree>
    <p:extLst>
      <p:ext uri="{BB962C8B-B14F-4D97-AF65-F5344CB8AC3E}">
        <p14:creationId xmlns:p14="http://schemas.microsoft.com/office/powerpoint/2010/main" val="3218779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Clr>
                <a:schemeClr val="accent1"/>
              </a:buClr>
            </a:pPr>
            <a:r>
              <a:rPr lang="en-US" altLang="zh-TW" sz="1200" dirty="0">
                <a:latin typeface="Calibri" panose="020F0502020204030204" pitchFamily="34" charset="0"/>
                <a:cs typeface="Arial" pitchFamily="34" charset="0"/>
              </a:rPr>
              <a:t>In  non-operative management, serial physical and laboratory examinations (</a:t>
            </a:r>
            <a:r>
              <a:rPr lang="en-US" altLang="zh-TW" sz="1200" dirty="0" err="1">
                <a:latin typeface="Calibri" panose="020F0502020204030204" pitchFamily="34" charset="0"/>
                <a:cs typeface="Arial" pitchFamily="34" charset="0"/>
              </a:rPr>
              <a:t>ie</a:t>
            </a:r>
            <a:r>
              <a:rPr lang="en-US" altLang="zh-TW" sz="1200" dirty="0">
                <a:latin typeface="Calibri" panose="020F0502020204030204" pitchFamily="34" charset="0"/>
                <a:cs typeface="Arial" pitchFamily="34" charset="0"/>
              </a:rPr>
              <a:t>, hemoglobin, amylase, lipase) are required.</a:t>
            </a:r>
          </a:p>
          <a:p>
            <a:pPr eaLnBrk="1" hangingPunct="1">
              <a:buClr>
                <a:schemeClr val="accent1"/>
              </a:buClr>
            </a:pPr>
            <a:r>
              <a:rPr lang="en-US" altLang="zh-TW" sz="1200" dirty="0">
                <a:latin typeface="Calibri" panose="020F0502020204030204" pitchFamily="34" charset="0"/>
                <a:cs typeface="Arial" pitchFamily="34" charset="0"/>
              </a:rPr>
              <a:t>A continued increase in serum amylase levels or change on physical examination mandates an abdominal operation or repeat imaging with CT or ERCP.</a:t>
            </a:r>
            <a:endParaRPr lang="zh-TW" altLang="en-US" sz="1200" dirty="0">
              <a:latin typeface="Calibri" panose="020F0502020204030204" pitchFamily="34" charset="0"/>
              <a:cs typeface="Arial" pitchFamily="34" charset="0"/>
            </a:endParaRPr>
          </a:p>
          <a:p>
            <a:pPr>
              <a:buClr>
                <a:schemeClr val="accent1"/>
              </a:buClr>
            </a:pPr>
            <a:endParaRPr lang="en-US" sz="1200" dirty="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8657B82-3729-46BD-B3EC-F05F67112584}"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424884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657B82-3729-46BD-B3EC-F05F67112584}" type="slidenum">
              <a:rPr lang="en-US" smtClean="0">
                <a:solidFill>
                  <a:prstClr val="black"/>
                </a:solidFill>
                <a:latin typeface="Calibri"/>
              </a:rPr>
              <a:pPr>
                <a:defRPr/>
              </a:pPr>
              <a:t>35</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65AB14A3-4BF5-4460-A475-6ABA76B862A2}"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696752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657B82-3729-46BD-B3EC-F05F67112584}" type="slidenum">
              <a:rPr lang="en-US" smtClean="0">
                <a:solidFill>
                  <a:prstClr val="black"/>
                </a:solidFill>
                <a:latin typeface="Calibri"/>
              </a:rPr>
              <a:pPr>
                <a:defRPr/>
              </a:pPr>
              <a:t>38</a:t>
            </a:fld>
            <a:endParaRPr lang="en-US">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75C325-390A-40B8-A819-E0F8CEA4AD23}" type="slidenum">
              <a:rPr lang="en-US">
                <a:solidFill>
                  <a:prstClr val="black"/>
                </a:solidFill>
                <a:latin typeface="Calibri"/>
              </a:rPr>
              <a:pPr/>
              <a:t>44</a:t>
            </a:fld>
            <a:endParaRPr lang="en-US">
              <a:solidFill>
                <a:prstClr val="black"/>
              </a:solidFill>
              <a:latin typeface="Calibri"/>
            </a:endParaRPr>
          </a:p>
        </p:txBody>
      </p:sp>
      <p:sp>
        <p:nvSpPr>
          <p:cNvPr id="34304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430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08F3C9F3-BC04-43DF-BECF-ED071B5901FA}" type="datetime1">
              <a:rPr lang="en-US" smtClean="0"/>
              <a:pPr/>
              <a:t>9/14/2023</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7622294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6A5426-CDE5-4A9A-A2DE-4762493B25D5}" type="datetime1">
              <a:rPr lang="en-US" smtClean="0"/>
              <a:pPr/>
              <a:t>9/14/2023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1154319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6A5426-CDE5-4A9A-A2DE-4762493B25D5}" type="datetime1">
              <a:rPr lang="en-US" smtClean="0"/>
              <a:pPr/>
              <a:t>9/14/2023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75594671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6A5426-CDE5-4A9A-A2DE-4762493B25D5}" type="datetime1">
              <a:rPr lang="en-US" smtClean="0"/>
              <a:pPr/>
              <a:t>9/14/2023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379112062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6A5426-CDE5-4A9A-A2DE-4762493B25D5}" type="datetime1">
              <a:rPr lang="en-US" smtClean="0"/>
              <a:pPr/>
              <a:t>9/14/2023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421241441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6A5426-CDE5-4A9A-A2DE-4762493B25D5}" type="datetime1">
              <a:rPr lang="en-US" smtClean="0"/>
              <a:pPr/>
              <a:t>9/14/2023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81400365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6A5426-CDE5-4A9A-A2DE-4762493B25D5}" type="datetime1">
              <a:rPr lang="en-US" smtClean="0"/>
              <a:pPr/>
              <a:t>9/14/2023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21371548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3CCF0E-557A-4B3F-988B-63466321D5C5}" type="datetime1">
              <a:rPr lang="en-US" smtClean="0"/>
              <a:pPr/>
              <a:t>9/14/2023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73C52-BC4E-4C96-AFCF-B2E7CF5882D3}" type="slidenum">
              <a:rPr lang="en-US" smtClean="0"/>
              <a:pPr/>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840549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9C38-52EB-418D-9CD5-626E99F74889}" type="datetime1">
              <a:rPr lang="en-US" smtClean="0"/>
              <a:pPr/>
              <a:t>9/14/2023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3780389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C763299-5F88-4022-98C3-594379DFE942}" type="datetimeFigureOut">
              <a:rPr lang="en-US" smtClean="0">
                <a:solidFill>
                  <a:prstClr val="black">
                    <a:tint val="75000"/>
                  </a:prstClr>
                </a:solidFill>
              </a:rPr>
              <a:pPr>
                <a:def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18B4726-2E31-4FB3-9A6D-C44911DB2FB4}" type="slidenum">
              <a:rPr lang="ar-SA" smtClean="0"/>
              <a:pPr fontAlgn="base">
                <a:spcBef>
                  <a:spcPct val="0"/>
                </a:spcBef>
                <a:spcAft>
                  <a:spcPct val="0"/>
                </a:spcAft>
              </a:pPr>
              <a:t>‹#›</a:t>
            </a:fld>
            <a:endParaRPr lang="en-US">
              <a:cs typeface="Arial" charset="0"/>
            </a:endParaRPr>
          </a:p>
        </p:txBody>
      </p:sp>
    </p:spTree>
    <p:extLst>
      <p:ext uri="{BB962C8B-B14F-4D97-AF65-F5344CB8AC3E}">
        <p14:creationId xmlns:p14="http://schemas.microsoft.com/office/powerpoint/2010/main" val="1155944788"/>
      </p:ext>
    </p:extLst>
  </p:cSld>
  <p:clrMapOvr>
    <a:masterClrMapping/>
  </p:clrMapOvr>
  <p:transition spd="slow">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48FB393-E39A-445B-8F6C-93CFA8874DF6}" type="datetimeFigureOut">
              <a:rPr lang="en-US" smtClean="0">
                <a:solidFill>
                  <a:prstClr val="black">
                    <a:tint val="75000"/>
                  </a:prstClr>
                </a:solidFill>
              </a:rPr>
              <a:pPr>
                <a:def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6BC3DA4-3EB5-42DB-B16D-6AADEF541391}" type="slidenum">
              <a:rPr lang="ar-SA" smtClean="0"/>
              <a:pPr fontAlgn="base">
                <a:spcBef>
                  <a:spcPct val="0"/>
                </a:spcBef>
                <a:spcAft>
                  <a:spcPct val="0"/>
                </a:spcAft>
              </a:pPr>
              <a:t>‹#›</a:t>
            </a:fld>
            <a:endParaRPr lang="en-US">
              <a:cs typeface="Arial" charset="0"/>
            </a:endParaRPr>
          </a:p>
        </p:txBody>
      </p:sp>
    </p:spTree>
    <p:extLst>
      <p:ext uri="{BB962C8B-B14F-4D97-AF65-F5344CB8AC3E}">
        <p14:creationId xmlns:p14="http://schemas.microsoft.com/office/powerpoint/2010/main" val="425647912"/>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6A5426-CDE5-4A9A-A2DE-4762493B25D5}" type="datetime1">
              <a:rPr lang="en-US" smtClean="0"/>
              <a:pPr/>
              <a:t>9/14/2023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3338824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CB998F5-C7F1-46A3-B360-806801DF8CBB}" type="datetimeFigureOut">
              <a:rPr lang="en-US" smtClean="0">
                <a:solidFill>
                  <a:prstClr val="black">
                    <a:tint val="75000"/>
                  </a:prstClr>
                </a:solidFill>
              </a:rPr>
              <a:pPr>
                <a:def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FB9CD3E-4A65-4F2B-88A1-6E90D689A277}" type="slidenum">
              <a:rPr lang="ar-SA" smtClean="0"/>
              <a:pPr fontAlgn="base">
                <a:spcBef>
                  <a:spcPct val="0"/>
                </a:spcBef>
                <a:spcAft>
                  <a:spcPct val="0"/>
                </a:spcAft>
              </a:pPr>
              <a:t>‹#›</a:t>
            </a:fld>
            <a:endParaRPr lang="en-US">
              <a:cs typeface="Arial" charset="0"/>
            </a:endParaRPr>
          </a:p>
        </p:txBody>
      </p:sp>
    </p:spTree>
    <p:extLst>
      <p:ext uri="{BB962C8B-B14F-4D97-AF65-F5344CB8AC3E}">
        <p14:creationId xmlns:p14="http://schemas.microsoft.com/office/powerpoint/2010/main" val="1621176569"/>
      </p:ext>
    </p:extLst>
  </p:cSld>
  <p:clrMapOvr>
    <a:masterClrMapping/>
  </p:clrMapOvr>
  <p:transition spd="slow">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8873F19-D1DA-4645-B186-93AFFD880E8B}" type="datetimeFigureOut">
              <a:rPr lang="en-US" smtClean="0">
                <a:solidFill>
                  <a:prstClr val="black">
                    <a:tint val="75000"/>
                  </a:prstClr>
                </a:solidFill>
              </a:rPr>
              <a:pPr>
                <a:defRPr/>
              </a:pPr>
              <a:t>9/14/2023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A2F8920F-4250-4B01-B501-89818BA338F0}" type="slidenum">
              <a:rPr lang="ar-SA" smtClean="0"/>
              <a:pPr fontAlgn="base">
                <a:spcBef>
                  <a:spcPct val="0"/>
                </a:spcBef>
                <a:spcAft>
                  <a:spcPct val="0"/>
                </a:spcAft>
              </a:pPr>
              <a:t>‹#›</a:t>
            </a:fld>
            <a:endParaRPr lang="en-US">
              <a:cs typeface="Arial" charset="0"/>
            </a:endParaRPr>
          </a:p>
        </p:txBody>
      </p:sp>
    </p:spTree>
    <p:extLst>
      <p:ext uri="{BB962C8B-B14F-4D97-AF65-F5344CB8AC3E}">
        <p14:creationId xmlns:p14="http://schemas.microsoft.com/office/powerpoint/2010/main" val="1825014016"/>
      </p:ext>
    </p:extLst>
  </p:cSld>
  <p:clrMapOvr>
    <a:masterClrMapping/>
  </p:clrMapOvr>
  <p:transition spd="slow">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EBB2994-97DD-446E-B71C-9E437B19E40F}" type="datetimeFigureOut">
              <a:rPr lang="en-US" smtClean="0">
                <a:solidFill>
                  <a:prstClr val="black">
                    <a:tint val="75000"/>
                  </a:prstClr>
                </a:solidFill>
              </a:rPr>
              <a:pPr>
                <a:defRPr/>
              </a:pPr>
              <a:t>9/14/2023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7F8F6093-5E43-4FB3-AD63-61017FCABC1A}" type="slidenum">
              <a:rPr lang="ar-SA" smtClean="0"/>
              <a:pPr fontAlgn="base">
                <a:spcBef>
                  <a:spcPct val="0"/>
                </a:spcBef>
                <a:spcAft>
                  <a:spcPct val="0"/>
                </a:spcAft>
              </a:pPr>
              <a:t>‹#›</a:t>
            </a:fld>
            <a:endParaRPr lang="en-US">
              <a:cs typeface="Arial" charset="0"/>
            </a:endParaRPr>
          </a:p>
        </p:txBody>
      </p:sp>
    </p:spTree>
    <p:extLst>
      <p:ext uri="{BB962C8B-B14F-4D97-AF65-F5344CB8AC3E}">
        <p14:creationId xmlns:p14="http://schemas.microsoft.com/office/powerpoint/2010/main" val="1066420916"/>
      </p:ext>
    </p:extLst>
  </p:cSld>
  <p:clrMapOvr>
    <a:masterClrMapping/>
  </p:clrMapOvr>
  <p:transition spd="slow">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08D1DB1-70CE-475F-84AD-D3E510DEF707}" type="datetimeFigureOut">
              <a:rPr lang="en-US" smtClean="0">
                <a:solidFill>
                  <a:prstClr val="black">
                    <a:tint val="75000"/>
                  </a:prstClr>
                </a:solidFill>
              </a:rPr>
              <a:pPr>
                <a:defRPr/>
              </a:pPr>
              <a:t>9/14/2023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8F2772CB-F925-4DC8-B518-9C08D2C1EF8B}" type="slidenum">
              <a:rPr lang="ar-SA" smtClean="0"/>
              <a:pPr fontAlgn="base">
                <a:spcBef>
                  <a:spcPct val="0"/>
                </a:spcBef>
                <a:spcAft>
                  <a:spcPct val="0"/>
                </a:spcAft>
              </a:pPr>
              <a:t>‹#›</a:t>
            </a:fld>
            <a:endParaRPr lang="en-US">
              <a:cs typeface="Arial" charset="0"/>
            </a:endParaRPr>
          </a:p>
        </p:txBody>
      </p:sp>
    </p:spTree>
    <p:extLst>
      <p:ext uri="{BB962C8B-B14F-4D97-AF65-F5344CB8AC3E}">
        <p14:creationId xmlns:p14="http://schemas.microsoft.com/office/powerpoint/2010/main" val="2874500262"/>
      </p:ext>
    </p:extLst>
  </p:cSld>
  <p:clrMapOvr>
    <a:masterClrMapping/>
  </p:clrMapOvr>
  <p:transition spd="slow">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BDE2F1-3150-480E-88A4-6F6250C34559}" type="datetimeFigureOut">
              <a:rPr lang="en-US" smtClean="0">
                <a:solidFill>
                  <a:prstClr val="black">
                    <a:tint val="75000"/>
                  </a:prstClr>
                </a:solidFill>
              </a:rPr>
              <a:pPr>
                <a:defRPr/>
              </a:pPr>
              <a:t>9/14/2023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FAAE6847-D6EE-418F-B8F5-903713977590}" type="slidenum">
              <a:rPr lang="ar-SA" smtClean="0"/>
              <a:pPr fontAlgn="base">
                <a:spcBef>
                  <a:spcPct val="0"/>
                </a:spcBef>
                <a:spcAft>
                  <a:spcPct val="0"/>
                </a:spcAft>
              </a:pPr>
              <a:t>‹#›</a:t>
            </a:fld>
            <a:endParaRPr lang="en-US">
              <a:cs typeface="Arial" charset="0"/>
            </a:endParaRPr>
          </a:p>
        </p:txBody>
      </p:sp>
    </p:spTree>
    <p:extLst>
      <p:ext uri="{BB962C8B-B14F-4D97-AF65-F5344CB8AC3E}">
        <p14:creationId xmlns:p14="http://schemas.microsoft.com/office/powerpoint/2010/main" val="3201400028"/>
      </p:ext>
    </p:extLst>
  </p:cSld>
  <p:clrMapOvr>
    <a:masterClrMapping/>
  </p:clrMapOvr>
  <p:transition spd="slow">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68B784E-58EB-44B2-8A73-0B86F6CC5A27}" type="datetimeFigureOut">
              <a:rPr lang="en-US" smtClean="0">
                <a:solidFill>
                  <a:prstClr val="black">
                    <a:tint val="75000"/>
                  </a:prstClr>
                </a:solidFill>
              </a:rPr>
              <a:pPr>
                <a:defRPr/>
              </a:pPr>
              <a:t>9/14/2023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A7B9270F-65B6-479C-905E-0435D193DE7C}" type="slidenum">
              <a:rPr lang="ar-SA" smtClean="0"/>
              <a:pPr fontAlgn="base">
                <a:spcBef>
                  <a:spcPct val="0"/>
                </a:spcBef>
                <a:spcAft>
                  <a:spcPct val="0"/>
                </a:spcAft>
              </a:pPr>
              <a:t>‹#›</a:t>
            </a:fld>
            <a:endParaRPr lang="en-US">
              <a:cs typeface="Arial" charset="0"/>
            </a:endParaRPr>
          </a:p>
        </p:txBody>
      </p:sp>
    </p:spTree>
    <p:extLst>
      <p:ext uri="{BB962C8B-B14F-4D97-AF65-F5344CB8AC3E}">
        <p14:creationId xmlns:p14="http://schemas.microsoft.com/office/powerpoint/2010/main" val="2936540213"/>
      </p:ext>
    </p:extLst>
  </p:cSld>
  <p:clrMapOvr>
    <a:masterClrMapping/>
  </p:clrMapOvr>
  <p:transition spd="slow">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0662C8F-C695-4B13-BF2E-840E469FDF16}" type="datetimeFigureOut">
              <a:rPr lang="en-US" smtClean="0">
                <a:solidFill>
                  <a:prstClr val="black">
                    <a:tint val="75000"/>
                  </a:prstClr>
                </a:solidFill>
              </a:rPr>
              <a:pPr>
                <a:defRPr/>
              </a:pPr>
              <a:t>9/14/2023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9D5F419A-FF14-4712-B363-FD1E088EA994}" type="slidenum">
              <a:rPr lang="ar-SA" smtClean="0"/>
              <a:pPr fontAlgn="base">
                <a:spcBef>
                  <a:spcPct val="0"/>
                </a:spcBef>
                <a:spcAft>
                  <a:spcPct val="0"/>
                </a:spcAft>
              </a:pPr>
              <a:t>‹#›</a:t>
            </a:fld>
            <a:endParaRPr lang="en-US">
              <a:cs typeface="Arial" charset="0"/>
            </a:endParaRPr>
          </a:p>
        </p:txBody>
      </p:sp>
    </p:spTree>
    <p:extLst>
      <p:ext uri="{BB962C8B-B14F-4D97-AF65-F5344CB8AC3E}">
        <p14:creationId xmlns:p14="http://schemas.microsoft.com/office/powerpoint/2010/main" val="674922280"/>
      </p:ext>
    </p:extLst>
  </p:cSld>
  <p:clrMapOvr>
    <a:masterClrMapping/>
  </p:clrMapOvr>
  <p:transition spd="slow">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1DC372B-290B-4A00-A197-7CD8408C28F2}" type="datetimeFigureOut">
              <a:rPr lang="en-US" smtClean="0">
                <a:solidFill>
                  <a:prstClr val="black">
                    <a:tint val="75000"/>
                  </a:prstClr>
                </a:solidFill>
              </a:rPr>
              <a:pPr>
                <a:def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BFF3E524-FE1C-4249-9804-D71F273FA176}" type="slidenum">
              <a:rPr lang="ar-SA" smtClean="0"/>
              <a:pPr fontAlgn="base">
                <a:spcBef>
                  <a:spcPct val="0"/>
                </a:spcBef>
                <a:spcAft>
                  <a:spcPct val="0"/>
                </a:spcAft>
              </a:pPr>
              <a:t>‹#›</a:t>
            </a:fld>
            <a:endParaRPr lang="en-US">
              <a:cs typeface="Arial" charset="0"/>
            </a:endParaRPr>
          </a:p>
        </p:txBody>
      </p:sp>
    </p:spTree>
    <p:extLst>
      <p:ext uri="{BB962C8B-B14F-4D97-AF65-F5344CB8AC3E}">
        <p14:creationId xmlns:p14="http://schemas.microsoft.com/office/powerpoint/2010/main" val="3704946274"/>
      </p:ext>
    </p:extLst>
  </p:cSld>
  <p:clrMapOvr>
    <a:masterClrMapping/>
  </p:clrMapOvr>
  <p:transition spd="slow">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DA5811-092D-49C5-9D79-9A362D5F971D}" type="datetimeFigureOut">
              <a:rPr lang="en-US" smtClean="0">
                <a:solidFill>
                  <a:prstClr val="black">
                    <a:tint val="75000"/>
                  </a:prstClr>
                </a:solidFill>
              </a:rPr>
              <a:pPr>
                <a:def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A9F0C326-1A15-47B0-A26D-9B4B9AC41BE7}" type="slidenum">
              <a:rPr lang="ar-SA" smtClean="0"/>
              <a:pPr fontAlgn="base">
                <a:spcBef>
                  <a:spcPct val="0"/>
                </a:spcBef>
                <a:spcAft>
                  <a:spcPct val="0"/>
                </a:spcAft>
              </a:pPr>
              <a:t>‹#›</a:t>
            </a:fld>
            <a:endParaRPr lang="en-US">
              <a:cs typeface="Arial" charset="0"/>
            </a:endParaRPr>
          </a:p>
        </p:txBody>
      </p:sp>
    </p:spTree>
    <p:extLst>
      <p:ext uri="{BB962C8B-B14F-4D97-AF65-F5344CB8AC3E}">
        <p14:creationId xmlns:p14="http://schemas.microsoft.com/office/powerpoint/2010/main" val="1258378645"/>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0AFDBF-5861-4B02-A573-D8EB564FDE45}" type="datetime1">
              <a:rPr lang="en-US" smtClean="0"/>
              <a:pPr/>
              <a:t>9/14/2023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922558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0F8966-9D82-4D4A-91E2-46BF4F13F77B}" type="datetime1">
              <a:rPr lang="en-US" smtClean="0"/>
              <a:pPr/>
              <a:t>9/14/2023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329758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0B44C1-C2AE-4920-A290-315656E06A1C}" type="datetime1">
              <a:rPr lang="en-US" smtClean="0"/>
              <a:pPr/>
              <a:t>9/14/2023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41814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02AB20-3B43-43F6-A965-F9F947908B14}" type="datetime1">
              <a:rPr lang="en-US" smtClean="0"/>
              <a:pPr/>
              <a:t>9/14/2023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253287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4A10EB7-16D0-402A-88DC-9B449126610D}" type="datetime1">
              <a:rPr lang="en-US" smtClean="0"/>
              <a:pPr/>
              <a:t>9/14/2023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428199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6A5426-CDE5-4A9A-A2DE-4762493B25D5}" type="datetime1">
              <a:rPr lang="en-US" smtClean="0"/>
              <a:pPr/>
              <a:t>9/14/2023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820226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449F67-1E3F-4893-9247-D97D6D0599EE}" type="datetime1">
              <a:rPr lang="en-US" smtClean="0"/>
              <a:pPr/>
              <a:t>9/14/2023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13953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6A5426-CDE5-4A9A-A2DE-4762493B25D5}" type="datetime1">
              <a:rPr lang="en-US" smtClean="0"/>
              <a:pPr/>
              <a:t>9/14/2023</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673C52-BC4E-4C96-AFCF-B2E7CF5882D3}" type="slidenum">
              <a:rPr lang="en-US" smtClean="0"/>
              <a:pPr/>
              <a:t>‹#›</a:t>
            </a:fld>
            <a:endParaRPr lang="en-US"/>
          </a:p>
        </p:txBody>
      </p:sp>
    </p:spTree>
    <p:extLst>
      <p:ext uri="{BB962C8B-B14F-4D97-AF65-F5344CB8AC3E}">
        <p14:creationId xmlns:p14="http://schemas.microsoft.com/office/powerpoint/2010/main" val="3461550697"/>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152" userDrawn="1">
          <p15:clr>
            <a:srgbClr val="F26B43"/>
          </p15:clr>
        </p15:guide>
        <p15:guide id="4" pos="528" userDrawn="1">
          <p15:clr>
            <a:srgbClr val="F26B43"/>
          </p15:clr>
        </p15:guide>
        <p15:guide id="5" orient="horz" pos="3888" userDrawn="1">
          <p15:clr>
            <a:srgbClr val="F26B43"/>
          </p15:clr>
        </p15:guide>
        <p15:guide id="6" orient="horz" pos="101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2482696-526B-497F-9827-F95A960BD01F}" type="datetimeFigureOut">
              <a:rPr lang="en-US" smtClean="0">
                <a:solidFill>
                  <a:prstClr val="black">
                    <a:tint val="75000"/>
                  </a:prstClr>
                </a:solidFill>
              </a:rPr>
              <a:pPr>
                <a:def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FA7CE8C8-8FB1-4B4A-A589-04ACB56E0877}" type="slidenum">
              <a:rPr lang="ar-SA" smtClean="0"/>
              <a:pPr fontAlgn="base">
                <a:spcBef>
                  <a:spcPct val="0"/>
                </a:spcBef>
                <a:spcAft>
                  <a:spcPct val="0"/>
                </a:spcAft>
              </a:pPr>
              <a:t>‹#›</a:t>
            </a:fld>
            <a:endParaRPr lang="en-US">
              <a:cs typeface="Arial" charset="0"/>
            </a:endParaRPr>
          </a:p>
        </p:txBody>
      </p:sp>
    </p:spTree>
    <p:extLst>
      <p:ext uri="{BB962C8B-B14F-4D97-AF65-F5344CB8AC3E}">
        <p14:creationId xmlns:p14="http://schemas.microsoft.com/office/powerpoint/2010/main" val="202832641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spd="slow">
    <p:zoom/>
  </p:transition>
  <p:txStyles>
    <p:titleStyle>
      <a:lvl1pPr algn="ctr" rtl="1" eaLnBrk="1" fontAlgn="base" hangingPunct="1">
        <a:spcBef>
          <a:spcPct val="0"/>
        </a:spcBef>
        <a:spcAft>
          <a:spcPct val="0"/>
        </a:spcAft>
        <a:defRPr sz="4400" kern="12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Calibri" pitchFamily="34" charset="0"/>
        </a:defRPr>
      </a:lvl2pPr>
      <a:lvl3pPr algn="ctr" rtl="1" eaLnBrk="1" fontAlgn="base" hangingPunct="1">
        <a:spcBef>
          <a:spcPct val="0"/>
        </a:spcBef>
        <a:spcAft>
          <a:spcPct val="0"/>
        </a:spcAft>
        <a:defRPr sz="4400">
          <a:solidFill>
            <a:schemeClr val="tx1"/>
          </a:solidFill>
          <a:latin typeface="Calibri" pitchFamily="34" charset="0"/>
        </a:defRPr>
      </a:lvl3pPr>
      <a:lvl4pPr algn="ctr" rtl="1" eaLnBrk="1" fontAlgn="base" hangingPunct="1">
        <a:spcBef>
          <a:spcPct val="0"/>
        </a:spcBef>
        <a:spcAft>
          <a:spcPct val="0"/>
        </a:spcAft>
        <a:defRPr sz="4400">
          <a:solidFill>
            <a:schemeClr val="tx1"/>
          </a:solidFill>
          <a:latin typeface="Calibri" pitchFamily="34" charset="0"/>
        </a:defRPr>
      </a:lvl4pPr>
      <a:lvl5pPr algn="ctr" rtl="1" eaLnBrk="1" fontAlgn="base" hangingPunct="1">
        <a:spcBef>
          <a:spcPct val="0"/>
        </a:spcBef>
        <a:spcAft>
          <a:spcPct val="0"/>
        </a:spcAft>
        <a:defRPr sz="4400">
          <a:solidFill>
            <a:schemeClr val="tx1"/>
          </a:solidFill>
          <a:latin typeface="Calibri" pitchFamily="34" charset="0"/>
        </a:defRPr>
      </a:lvl5pPr>
      <a:lvl6pPr marL="457200" algn="ctr" rtl="1" eaLnBrk="1" fontAlgn="base" hangingPunct="1">
        <a:spcBef>
          <a:spcPct val="0"/>
        </a:spcBef>
        <a:spcAft>
          <a:spcPct val="0"/>
        </a:spcAft>
        <a:defRPr sz="4400">
          <a:solidFill>
            <a:schemeClr val="tx1"/>
          </a:solidFill>
          <a:latin typeface="Calibri" pitchFamily="34" charset="0"/>
        </a:defRPr>
      </a:lvl6pPr>
      <a:lvl7pPr marL="914400" algn="ctr" rtl="1" eaLnBrk="1" fontAlgn="base" hangingPunct="1">
        <a:spcBef>
          <a:spcPct val="0"/>
        </a:spcBef>
        <a:spcAft>
          <a:spcPct val="0"/>
        </a:spcAft>
        <a:defRPr sz="4400">
          <a:solidFill>
            <a:schemeClr val="tx1"/>
          </a:solidFill>
          <a:latin typeface="Calibri" pitchFamily="34" charset="0"/>
        </a:defRPr>
      </a:lvl7pPr>
      <a:lvl8pPr marL="1371600" algn="ctr" rtl="1" eaLnBrk="1" fontAlgn="base" hangingPunct="1">
        <a:spcBef>
          <a:spcPct val="0"/>
        </a:spcBef>
        <a:spcAft>
          <a:spcPct val="0"/>
        </a:spcAft>
        <a:defRPr sz="4400">
          <a:solidFill>
            <a:schemeClr val="tx1"/>
          </a:solidFill>
          <a:latin typeface="Calibri" pitchFamily="34" charset="0"/>
        </a:defRPr>
      </a:lvl8pPr>
      <a:lvl9pPr marL="1828800" algn="ctr" rtl="1" eaLnBrk="1" fontAlgn="base" hangingPunct="1">
        <a:spcBef>
          <a:spcPct val="0"/>
        </a:spcBef>
        <a:spcAft>
          <a:spcPct val="0"/>
        </a:spcAft>
        <a:defRPr sz="4400">
          <a:solidFill>
            <a:schemeClr val="tx1"/>
          </a:solidFill>
          <a:latin typeface="Calibri" pitchFamily="34" charset="0"/>
        </a:defRPr>
      </a:lvl9pPr>
    </p:titleStyle>
    <p:bodyStyle>
      <a:lvl1pPr marL="342900" indent="-342900" algn="r" rtl="1"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068960"/>
          </a:xfrm>
        </p:spPr>
        <p:txBody>
          <a:bodyPr>
            <a:normAutofit/>
          </a:bodyPr>
          <a:lstStyle/>
          <a:p>
            <a:pPr algn="ctr"/>
            <a:r>
              <a:rPr lang="en-US" sz="9600" dirty="0">
                <a:solidFill>
                  <a:schemeClr val="bg1"/>
                </a:solidFill>
              </a:rPr>
              <a:t>Liver &amp; pancreatic </a:t>
            </a:r>
            <a:br>
              <a:rPr lang="en-US" sz="9600" dirty="0">
                <a:solidFill>
                  <a:schemeClr val="bg1"/>
                </a:solidFill>
              </a:rPr>
            </a:br>
            <a:r>
              <a:rPr lang="en-US" sz="9600" dirty="0">
                <a:solidFill>
                  <a:schemeClr val="bg1"/>
                </a:solidFill>
              </a:rPr>
              <a:t>injury</a:t>
            </a:r>
          </a:p>
        </p:txBody>
      </p:sp>
      <p:sp>
        <p:nvSpPr>
          <p:cNvPr id="3" name="Subtitle 2"/>
          <p:cNvSpPr>
            <a:spLocks noGrp="1"/>
          </p:cNvSpPr>
          <p:nvPr>
            <p:ph type="subTitle" idx="1"/>
          </p:nvPr>
        </p:nvSpPr>
        <p:spPr>
          <a:xfrm>
            <a:off x="3962399" y="3789040"/>
            <a:ext cx="7197726" cy="2376264"/>
          </a:xfrm>
        </p:spPr>
        <p:txBody>
          <a:bodyPr>
            <a:normAutofit/>
          </a:bodyPr>
          <a:lstStyle/>
          <a:p>
            <a:pPr algn="l"/>
            <a:r>
              <a:rPr lang="en-US" dirty="0">
                <a:solidFill>
                  <a:schemeClr val="bg1"/>
                </a:solidFill>
              </a:rPr>
              <a:t>Done by:                                                supervised by: dr. </a:t>
            </a:r>
            <a:r>
              <a:rPr lang="en-US" dirty="0" err="1">
                <a:solidFill>
                  <a:schemeClr val="bg1"/>
                </a:solidFill>
              </a:rPr>
              <a:t>saad</a:t>
            </a:r>
            <a:r>
              <a:rPr lang="en-US" dirty="0">
                <a:solidFill>
                  <a:schemeClr val="bg1"/>
                </a:solidFill>
              </a:rPr>
              <a:t>  al- </a:t>
            </a:r>
            <a:r>
              <a:rPr lang="en-US" dirty="0" err="1">
                <a:solidFill>
                  <a:schemeClr val="bg1"/>
                </a:solidFill>
              </a:rPr>
              <a:t>azzawi</a:t>
            </a:r>
            <a:endParaRPr lang="en-US" dirty="0">
              <a:solidFill>
                <a:schemeClr val="bg1"/>
              </a:solidFill>
            </a:endParaRPr>
          </a:p>
          <a:p>
            <a:pPr algn="l"/>
            <a:r>
              <a:rPr lang="en-US" dirty="0">
                <a:solidFill>
                  <a:schemeClr val="bg1"/>
                </a:solidFill>
              </a:rPr>
              <a:t>OTHMAN ALI</a:t>
            </a:r>
          </a:p>
          <a:p>
            <a:pPr algn="l"/>
            <a:r>
              <a:rPr lang="en-US" dirty="0">
                <a:solidFill>
                  <a:schemeClr val="bg1"/>
                </a:solidFill>
              </a:rPr>
              <a:t>ANAS SHAWAREH </a:t>
            </a:r>
          </a:p>
          <a:p>
            <a:pPr algn="l"/>
            <a:r>
              <a:rPr lang="en-US" dirty="0">
                <a:solidFill>
                  <a:schemeClr val="bg1"/>
                </a:solidFill>
              </a:rPr>
              <a:t>MAHDI ALOUSH </a:t>
            </a:r>
          </a:p>
        </p:txBody>
      </p:sp>
    </p:spTree>
    <p:extLst>
      <p:ext uri="{BB962C8B-B14F-4D97-AF65-F5344CB8AC3E}">
        <p14:creationId xmlns:p14="http://schemas.microsoft.com/office/powerpoint/2010/main" val="1871870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l">
              <a:buClr>
                <a:schemeClr val="accent1"/>
              </a:buClr>
              <a:buNone/>
            </a:pPr>
            <a:r>
              <a:rPr lang="en-US" sz="2400" b="1" dirty="0">
                <a:latin typeface="Calibri" panose="020F0502020204030204" pitchFamily="34" charset="0"/>
              </a:rPr>
              <a:t> </a:t>
            </a:r>
            <a:r>
              <a:rPr lang="en-US" sz="2400" dirty="0">
                <a:latin typeface="Calibri" panose="020F0502020204030204" pitchFamily="34" charset="0"/>
              </a:rPr>
              <a:t>The pancreas, sitting in a </a:t>
            </a:r>
            <a:r>
              <a:rPr lang="en-US" sz="2400" b="1" dirty="0">
                <a:latin typeface="Calibri" panose="020F0502020204030204" pitchFamily="34" charset="0"/>
              </a:rPr>
              <a:t>relatively protected position high in the </a:t>
            </a:r>
            <a:r>
              <a:rPr lang="en-US" sz="2400" b="1" dirty="0" err="1">
                <a:latin typeface="Calibri" panose="020F0502020204030204" pitchFamily="34" charset="0"/>
              </a:rPr>
              <a:t>retroperitoneum</a:t>
            </a:r>
            <a:r>
              <a:rPr lang="en-US" sz="2400" dirty="0">
                <a:latin typeface="Calibri" panose="020F0502020204030204" pitchFamily="34" charset="0"/>
              </a:rPr>
              <a:t>, </a:t>
            </a:r>
            <a:r>
              <a:rPr lang="en-US" sz="2400" dirty="0">
                <a:solidFill>
                  <a:srgbClr val="FF0000"/>
                </a:solidFill>
                <a:latin typeface="Calibri" panose="020F0502020204030204" pitchFamily="34" charset="0"/>
              </a:rPr>
              <a:t>is infrequently injured in typical blunt injuries.</a:t>
            </a:r>
          </a:p>
          <a:p>
            <a:pPr>
              <a:buClr>
                <a:schemeClr val="accent1"/>
              </a:buClr>
            </a:pPr>
            <a:endParaRPr lang="en-US" sz="2400" b="1" dirty="0">
              <a:latin typeface="Calibri" panose="020F0502020204030204" pitchFamily="34" charset="0"/>
            </a:endParaRPr>
          </a:p>
          <a:p>
            <a:pPr algn="l">
              <a:buClr>
                <a:schemeClr val="accent1"/>
              </a:buClr>
              <a:buNone/>
            </a:pPr>
            <a:r>
              <a:rPr lang="en-US" sz="2400" b="1" dirty="0">
                <a:latin typeface="Calibri" panose="020F0502020204030204" pitchFamily="34" charset="0"/>
              </a:rPr>
              <a:t>  Penetrating trauma  </a:t>
            </a:r>
          </a:p>
          <a:p>
            <a:pPr marL="109537" indent="0" algn="l">
              <a:buClr>
                <a:schemeClr val="accent1"/>
              </a:buClr>
              <a:buNone/>
            </a:pPr>
            <a:r>
              <a:rPr lang="en-US" sz="2400" dirty="0">
                <a:latin typeface="Calibri" panose="020F0502020204030204" pitchFamily="34" charset="0"/>
              </a:rPr>
              <a:t>         - </a:t>
            </a:r>
            <a:r>
              <a:rPr lang="en-US" sz="2400" dirty="0">
                <a:solidFill>
                  <a:srgbClr val="FF0000"/>
                </a:solidFill>
                <a:latin typeface="Calibri" panose="020F0502020204030204" pitchFamily="34" charset="0"/>
              </a:rPr>
              <a:t>70%  of all pancreatic injuries</a:t>
            </a:r>
          </a:p>
          <a:p>
            <a:pPr marL="109537" indent="0" algn="l">
              <a:buClr>
                <a:schemeClr val="accent1"/>
              </a:buClr>
              <a:buNone/>
            </a:pPr>
            <a:r>
              <a:rPr lang="en-US" sz="2400" dirty="0">
                <a:solidFill>
                  <a:srgbClr val="FF0000"/>
                </a:solidFill>
                <a:latin typeface="Calibri" panose="020F0502020204030204" pitchFamily="34" charset="0"/>
              </a:rPr>
              <a:t>        </a:t>
            </a:r>
            <a:r>
              <a:rPr lang="en-IN" sz="2400" dirty="0">
                <a:solidFill>
                  <a:srgbClr val="FF0000"/>
                </a:solidFill>
                <a:latin typeface="Calibri" panose="020F0502020204030204" pitchFamily="34" charset="0"/>
              </a:rPr>
              <a:t> - Stab / firearm wounds</a:t>
            </a:r>
          </a:p>
          <a:p>
            <a:pPr marL="109537" indent="0">
              <a:buClr>
                <a:schemeClr val="accent1"/>
              </a:buClr>
              <a:buNone/>
            </a:pPr>
            <a:endParaRPr lang="en-IN" sz="2400" dirty="0">
              <a:latin typeface="Calibri" panose="020F0502020204030204" pitchFamily="34" charset="0"/>
            </a:endParaRPr>
          </a:p>
          <a:p>
            <a:pPr algn="l">
              <a:buClr>
                <a:schemeClr val="accent1"/>
              </a:buClr>
              <a:buNone/>
            </a:pPr>
            <a:r>
              <a:rPr lang="en-IN" sz="2400" b="1" dirty="0">
                <a:latin typeface="Calibri" panose="020F0502020204030204" pitchFamily="34" charset="0"/>
              </a:rPr>
              <a:t>   Blunt  abdominal trauma </a:t>
            </a:r>
          </a:p>
          <a:p>
            <a:pPr marL="109537" indent="0" algn="l">
              <a:buClr>
                <a:schemeClr val="accent1"/>
              </a:buClr>
              <a:buNone/>
            </a:pPr>
            <a:r>
              <a:rPr lang="en-IN" sz="2400" dirty="0">
                <a:solidFill>
                  <a:srgbClr val="FFFF00"/>
                </a:solidFill>
                <a:latin typeface="Calibri" panose="020F0502020204030204" pitchFamily="34" charset="0"/>
              </a:rPr>
              <a:t>         </a:t>
            </a:r>
            <a:r>
              <a:rPr lang="en-IN" sz="2400" dirty="0">
                <a:latin typeface="Calibri" panose="020F0502020204030204" pitchFamily="34" charset="0"/>
              </a:rPr>
              <a:t>- 30% cases                                    </a:t>
            </a:r>
          </a:p>
          <a:p>
            <a:pPr>
              <a:buClr>
                <a:schemeClr val="accent1"/>
              </a:buClr>
            </a:pPr>
            <a:endParaRPr lang="en-US" sz="2400" dirty="0">
              <a:latin typeface="Calibri" panose="020F0502020204030204" pitchFamily="34" charset="0"/>
            </a:endParaRPr>
          </a:p>
          <a:p>
            <a:pPr>
              <a:buClr>
                <a:schemeClr val="accent1"/>
              </a:buClr>
            </a:pPr>
            <a:endParaRPr lang="en-IN" sz="2400" dirty="0">
              <a:latin typeface="Calibri" panose="020F0502020204030204" pitchFamily="34" charset="0"/>
            </a:endParaRPr>
          </a:p>
          <a:p>
            <a:pPr marL="109537" indent="0">
              <a:buClr>
                <a:schemeClr val="accent1"/>
              </a:buClr>
              <a:buNone/>
            </a:pPr>
            <a:endParaRPr lang="en-US" sz="2400" dirty="0">
              <a:latin typeface="Calibri" panose="020F0502020204030204" pitchFamily="34" charset="0"/>
            </a:endParaRPr>
          </a:p>
        </p:txBody>
      </p:sp>
      <p:sp>
        <p:nvSpPr>
          <p:cNvPr id="4" name="Rectangle 3"/>
          <p:cNvSpPr/>
          <p:nvPr/>
        </p:nvSpPr>
        <p:spPr>
          <a:xfrm>
            <a:off x="1524000" y="304801"/>
            <a:ext cx="9144000" cy="769441"/>
          </a:xfrm>
          <a:prstGeom prst="rect">
            <a:avLst/>
          </a:prstGeom>
          <a:noFill/>
        </p:spPr>
        <p:txBody>
          <a:bodyPr wrap="square">
            <a:spAutoFit/>
          </a:bodyPr>
          <a:lstStyle/>
          <a:p>
            <a:pPr algn="ctr">
              <a:defRPr/>
            </a:pPr>
            <a:r>
              <a:rPr lang="en-US" sz="4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cs typeface="Arial" charset="0"/>
              </a:rPr>
              <a:t>Etiology</a:t>
            </a:r>
          </a:p>
        </p:txBody>
      </p:sp>
    </p:spTree>
    <p:extLst>
      <p:ext uri="{BB962C8B-B14F-4D97-AF65-F5344CB8AC3E}">
        <p14:creationId xmlns:p14="http://schemas.microsoft.com/office/powerpoint/2010/main" val="685893222"/>
      </p:ext>
    </p:extLst>
  </p:cSld>
  <p:clrMapOvr>
    <a:masterClrMapping/>
  </p:clrMapOvr>
  <p:transition spd="slow">
    <p:zoom/>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981200" y="2420888"/>
            <a:ext cx="8229600" cy="4152950"/>
          </a:xfrm>
        </p:spPr>
        <p:txBody>
          <a:bodyPr>
            <a:normAutofit/>
          </a:bodyPr>
          <a:lstStyle/>
          <a:p>
            <a:pPr algn="l">
              <a:buClr>
                <a:schemeClr val="accent1"/>
              </a:buClr>
              <a:buNone/>
            </a:pPr>
            <a:r>
              <a:rPr lang="en-US" dirty="0">
                <a:latin typeface="Calibri" panose="020F0502020204030204" pitchFamily="34" charset="0"/>
              </a:rPr>
              <a:t>Pancreatic injury can be symptom free early in the post injury time frame and even silent in many cases. </a:t>
            </a:r>
          </a:p>
          <a:p>
            <a:pPr>
              <a:buClr>
                <a:schemeClr val="accent1"/>
              </a:buClr>
            </a:pPr>
            <a:endParaRPr lang="en-US" dirty="0">
              <a:latin typeface="Calibri" panose="020F0502020204030204" pitchFamily="34" charset="0"/>
            </a:endParaRPr>
          </a:p>
        </p:txBody>
      </p:sp>
      <p:sp>
        <p:nvSpPr>
          <p:cNvPr id="4" name="Rectangle 3"/>
          <p:cNvSpPr/>
          <p:nvPr/>
        </p:nvSpPr>
        <p:spPr>
          <a:xfrm>
            <a:off x="1524000" y="381001"/>
            <a:ext cx="9144000" cy="830997"/>
          </a:xfrm>
          <a:prstGeom prst="rect">
            <a:avLst/>
          </a:prstGeom>
          <a:noFill/>
        </p:spPr>
        <p:txBody>
          <a:bodyPr wrap="square">
            <a:spAutoFit/>
          </a:bodyPr>
          <a:lstStyle/>
          <a:p>
            <a:pPr algn="ctr">
              <a:defRPr/>
            </a:pPr>
            <a:r>
              <a:rPr lang="en-US" sz="4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cs typeface="Arial" charset="0"/>
              </a:rPr>
              <a:t>Clinical Presentation</a:t>
            </a:r>
          </a:p>
        </p:txBody>
      </p:sp>
    </p:spTree>
    <p:extLst>
      <p:ext uri="{BB962C8B-B14F-4D97-AF65-F5344CB8AC3E}">
        <p14:creationId xmlns:p14="http://schemas.microsoft.com/office/powerpoint/2010/main" val="2505921138"/>
      </p:ext>
    </p:extLst>
  </p:cSld>
  <p:clrMapOvr>
    <a:masterClrMapping/>
  </p:clrMapOvr>
  <p:transition spd="slow">
    <p:zoom/>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內容版面配置區 3"/>
          <p:cNvGraphicFramePr>
            <a:graphicFrameLocks/>
          </p:cNvGraphicFramePr>
          <p:nvPr>
            <p:extLst>
              <p:ext uri="{D42A27DB-BD31-4B8C-83A1-F6EECF244321}">
                <p14:modId xmlns:p14="http://schemas.microsoft.com/office/powerpoint/2010/main" val="2635100252"/>
              </p:ext>
            </p:extLst>
          </p:nvPr>
        </p:nvGraphicFramePr>
        <p:xfrm>
          <a:off x="1739515" y="1295398"/>
          <a:ext cx="8712969" cy="5257802"/>
        </p:xfrm>
        <a:graphic>
          <a:graphicData uri="http://schemas.openxmlformats.org/drawingml/2006/table">
            <a:tbl>
              <a:tblPr firstRow="1" bandRow="1">
                <a:tableStyleId>{93296810-A885-4BE3-A3E7-6D5BEEA58F35}</a:tableStyleId>
              </a:tblPr>
              <a:tblGrid>
                <a:gridCol w="826509">
                  <a:extLst>
                    <a:ext uri="{9D8B030D-6E8A-4147-A177-3AD203B41FA5}">
                      <a16:colId xmlns:a16="http://schemas.microsoft.com/office/drawing/2014/main" val="20000"/>
                    </a:ext>
                  </a:extLst>
                </a:gridCol>
                <a:gridCol w="1348193">
                  <a:extLst>
                    <a:ext uri="{9D8B030D-6E8A-4147-A177-3AD203B41FA5}">
                      <a16:colId xmlns:a16="http://schemas.microsoft.com/office/drawing/2014/main" val="20001"/>
                    </a:ext>
                  </a:extLst>
                </a:gridCol>
                <a:gridCol w="6538267">
                  <a:extLst>
                    <a:ext uri="{9D8B030D-6E8A-4147-A177-3AD203B41FA5}">
                      <a16:colId xmlns:a16="http://schemas.microsoft.com/office/drawing/2014/main" val="20002"/>
                    </a:ext>
                  </a:extLst>
                </a:gridCol>
              </a:tblGrid>
              <a:tr h="612641">
                <a:tc>
                  <a:txBody>
                    <a:bodyPr/>
                    <a:lstStyle/>
                    <a:p>
                      <a:pPr algn="l"/>
                      <a:r>
                        <a:rPr lang="en-US" sz="2000" dirty="0">
                          <a:latin typeface="Calibri" panose="020F0502020204030204" pitchFamily="34" charset="0"/>
                        </a:rPr>
                        <a:t>Grade</a:t>
                      </a:r>
                      <a:endParaRPr lang="en-US" sz="2000" dirty="0">
                        <a:latin typeface="Calibri" panose="020F0502020204030204" pitchFamily="34" charset="0"/>
                        <a:cs typeface="Arial" pitchFamily="34" charset="0"/>
                      </a:endParaRPr>
                    </a:p>
                  </a:txBody>
                  <a:tcPr marL="19050" marR="19050" marT="19050" marB="19050"/>
                </a:tc>
                <a:tc>
                  <a:txBody>
                    <a:bodyPr/>
                    <a:lstStyle/>
                    <a:p>
                      <a:pPr algn="l"/>
                      <a:r>
                        <a:rPr lang="en-US" sz="2000" dirty="0">
                          <a:latin typeface="Calibri" panose="020F0502020204030204" pitchFamily="34" charset="0"/>
                        </a:rPr>
                        <a:t>Injury</a:t>
                      </a:r>
                      <a:endParaRPr lang="en-US" sz="2000" dirty="0">
                        <a:latin typeface="Calibri" panose="020F0502020204030204" pitchFamily="34" charset="0"/>
                        <a:cs typeface="Arial" pitchFamily="34" charset="0"/>
                      </a:endParaRPr>
                    </a:p>
                  </a:txBody>
                  <a:tcPr marL="19050" marR="19050" marT="19050" marB="19050"/>
                </a:tc>
                <a:tc>
                  <a:txBody>
                    <a:bodyPr/>
                    <a:lstStyle/>
                    <a:p>
                      <a:pPr algn="l"/>
                      <a:r>
                        <a:rPr lang="en-US" sz="2000" dirty="0">
                          <a:latin typeface="Calibri" panose="020F0502020204030204" pitchFamily="34" charset="0"/>
                        </a:rPr>
                        <a:t>Description</a:t>
                      </a:r>
                      <a:endParaRPr lang="en-US" sz="2000" dirty="0">
                        <a:latin typeface="Calibri" panose="020F0502020204030204" pitchFamily="34" charset="0"/>
                        <a:cs typeface="Arial" pitchFamily="34" charset="0"/>
                      </a:endParaRPr>
                    </a:p>
                  </a:txBody>
                  <a:tcPr marL="19050" marR="19050" marT="19050" marB="19050"/>
                </a:tc>
                <a:extLst>
                  <a:ext uri="{0D108BD9-81ED-4DB2-BD59-A6C34878D82A}">
                    <a16:rowId xmlns:a16="http://schemas.microsoft.com/office/drawing/2014/main" val="10000"/>
                  </a:ext>
                </a:extLst>
              </a:tr>
              <a:tr h="612641">
                <a:tc>
                  <a:txBody>
                    <a:bodyPr/>
                    <a:lstStyle/>
                    <a:p>
                      <a:pPr algn="l"/>
                      <a:r>
                        <a:rPr lang="en-US" sz="2000" dirty="0">
                          <a:latin typeface="Calibri" panose="020F0502020204030204" pitchFamily="34" charset="0"/>
                        </a:rPr>
                        <a:t> I</a:t>
                      </a:r>
                      <a:endParaRPr lang="en-US" sz="2000" dirty="0">
                        <a:latin typeface="Calibri" panose="020F0502020204030204" pitchFamily="34" charset="0"/>
                        <a:cs typeface="Arial" pitchFamily="34" charset="0"/>
                      </a:endParaRPr>
                    </a:p>
                  </a:txBody>
                  <a:tcPr marL="19050" marR="19050" marT="19050" marB="19050"/>
                </a:tc>
                <a:tc>
                  <a:txBody>
                    <a:bodyPr/>
                    <a:lstStyle/>
                    <a:p>
                      <a:pPr algn="l" rtl="0"/>
                      <a:r>
                        <a:rPr lang="en-US" sz="2000" dirty="0">
                          <a:latin typeface="Calibri" panose="020F0502020204030204" pitchFamily="34" charset="0"/>
                        </a:rPr>
                        <a:t>Hematoma</a:t>
                      </a:r>
                      <a:endParaRPr lang="en-US" sz="2000" dirty="0">
                        <a:latin typeface="Calibri" panose="020F0502020204030204" pitchFamily="34" charset="0"/>
                        <a:cs typeface="Arial" pitchFamily="34" charset="0"/>
                      </a:endParaRPr>
                    </a:p>
                  </a:txBody>
                  <a:tcPr marL="19050" marR="19050" marT="19050" marB="19050"/>
                </a:tc>
                <a:tc>
                  <a:txBody>
                    <a:bodyPr/>
                    <a:lstStyle/>
                    <a:p>
                      <a:pPr algn="l"/>
                      <a:r>
                        <a:rPr lang="en-US" sz="2000" dirty="0">
                          <a:latin typeface="Calibri" panose="020F0502020204030204" pitchFamily="34" charset="0"/>
                        </a:rPr>
                        <a:t>Minor contusion without duct injury</a:t>
                      </a:r>
                      <a:endParaRPr lang="en-US" sz="2000" dirty="0">
                        <a:latin typeface="Calibri" panose="020F0502020204030204" pitchFamily="34" charset="0"/>
                        <a:cs typeface="Arial" pitchFamily="34" charset="0"/>
                      </a:endParaRPr>
                    </a:p>
                  </a:txBody>
                  <a:tcPr marL="19050" marR="19050" marT="19050" marB="19050"/>
                </a:tc>
                <a:extLst>
                  <a:ext uri="{0D108BD9-81ED-4DB2-BD59-A6C34878D82A}">
                    <a16:rowId xmlns:a16="http://schemas.microsoft.com/office/drawing/2014/main" val="10001"/>
                  </a:ext>
                </a:extLst>
              </a:tr>
              <a:tr h="612641">
                <a:tc>
                  <a:txBody>
                    <a:bodyPr/>
                    <a:lstStyle/>
                    <a:p>
                      <a:pPr algn="l"/>
                      <a:r>
                        <a:rPr lang="zh-TW" altLang="en-US" sz="2000" dirty="0">
                          <a:latin typeface="Calibri" panose="020F0502020204030204" pitchFamily="34" charset="0"/>
                        </a:rPr>
                        <a:t> </a:t>
                      </a:r>
                      <a:endParaRPr lang="zh-TW" altLang="en-US" sz="2000" dirty="0">
                        <a:latin typeface="Calibri" panose="020F0502020204030204" pitchFamily="34" charset="0"/>
                        <a:cs typeface="Arial" pitchFamily="34" charset="0"/>
                      </a:endParaRPr>
                    </a:p>
                  </a:txBody>
                  <a:tcPr marL="19050" marR="19050" marT="19050" marB="19050"/>
                </a:tc>
                <a:tc>
                  <a:txBody>
                    <a:bodyPr/>
                    <a:lstStyle/>
                    <a:p>
                      <a:pPr algn="l"/>
                      <a:r>
                        <a:rPr lang="en-US" sz="2000" dirty="0">
                          <a:latin typeface="Calibri" panose="020F0502020204030204" pitchFamily="34" charset="0"/>
                        </a:rPr>
                        <a:t>Laceration</a:t>
                      </a:r>
                      <a:endParaRPr lang="en-US" sz="2000" dirty="0">
                        <a:latin typeface="Calibri" panose="020F0502020204030204" pitchFamily="34" charset="0"/>
                        <a:cs typeface="Arial" pitchFamily="34" charset="0"/>
                      </a:endParaRPr>
                    </a:p>
                  </a:txBody>
                  <a:tcPr marL="19050" marR="19050" marT="19050" marB="19050"/>
                </a:tc>
                <a:tc>
                  <a:txBody>
                    <a:bodyPr/>
                    <a:lstStyle/>
                    <a:p>
                      <a:pPr algn="l"/>
                      <a:r>
                        <a:rPr lang="en-US" sz="2000" dirty="0">
                          <a:latin typeface="Calibri" panose="020F0502020204030204" pitchFamily="34" charset="0"/>
                        </a:rPr>
                        <a:t>Superficial laceration without duct injury</a:t>
                      </a:r>
                      <a:endParaRPr lang="en-US" sz="2000" dirty="0">
                        <a:latin typeface="Calibri" panose="020F0502020204030204" pitchFamily="34" charset="0"/>
                        <a:cs typeface="Arial" pitchFamily="34" charset="0"/>
                      </a:endParaRPr>
                    </a:p>
                  </a:txBody>
                  <a:tcPr marL="19050" marR="19050" marT="19050" marB="19050"/>
                </a:tc>
                <a:extLst>
                  <a:ext uri="{0D108BD9-81ED-4DB2-BD59-A6C34878D82A}">
                    <a16:rowId xmlns:a16="http://schemas.microsoft.com/office/drawing/2014/main" val="10002"/>
                  </a:ext>
                </a:extLst>
              </a:tr>
              <a:tr h="612641">
                <a:tc>
                  <a:txBody>
                    <a:bodyPr/>
                    <a:lstStyle/>
                    <a:p>
                      <a:pPr marL="0" algn="l" defTabSz="914400" rtl="0" eaLnBrk="1" latinLnBrk="0" hangingPunct="1"/>
                      <a:r>
                        <a:rPr lang="en-US" sz="2000" kern="1200" dirty="0">
                          <a:latin typeface="Calibri" panose="020F0502020204030204" pitchFamily="34" charset="0"/>
                        </a:rPr>
                        <a:t> II</a:t>
                      </a:r>
                      <a:endParaRPr lang="en-US" sz="2000" kern="1200" dirty="0">
                        <a:solidFill>
                          <a:schemeClr val="dk1"/>
                        </a:solidFill>
                        <a:latin typeface="Calibri" panose="020F0502020204030204" pitchFamily="34" charset="0"/>
                        <a:ea typeface="+mn-ea"/>
                        <a:cs typeface="Arial" pitchFamily="34" charset="0"/>
                      </a:endParaRPr>
                    </a:p>
                  </a:txBody>
                  <a:tcPr marL="19050" marR="19050" marT="19050" marB="19050"/>
                </a:tc>
                <a:tc>
                  <a:txBody>
                    <a:bodyPr/>
                    <a:lstStyle/>
                    <a:p>
                      <a:pPr marL="0" algn="l" defTabSz="914400" rtl="0" eaLnBrk="1" latinLnBrk="0" hangingPunct="1"/>
                      <a:r>
                        <a:rPr lang="en-US" sz="2000" kern="1200" dirty="0">
                          <a:latin typeface="Calibri" panose="020F0502020204030204" pitchFamily="34" charset="0"/>
                        </a:rPr>
                        <a:t>Hematoma</a:t>
                      </a:r>
                      <a:endParaRPr lang="en-US" sz="2000" kern="1200" dirty="0">
                        <a:solidFill>
                          <a:schemeClr val="dk1"/>
                        </a:solidFill>
                        <a:latin typeface="Calibri" panose="020F0502020204030204" pitchFamily="34" charset="0"/>
                        <a:ea typeface="+mn-ea"/>
                        <a:cs typeface="Arial" pitchFamily="34" charset="0"/>
                      </a:endParaRPr>
                    </a:p>
                  </a:txBody>
                  <a:tcPr marL="19050" marR="19050" marT="19050" marB="19050"/>
                </a:tc>
                <a:tc>
                  <a:txBody>
                    <a:bodyPr/>
                    <a:lstStyle/>
                    <a:p>
                      <a:pPr marL="0" algn="l" defTabSz="914400" rtl="0" eaLnBrk="1" latinLnBrk="0" hangingPunct="1"/>
                      <a:r>
                        <a:rPr lang="en-US" sz="2000" kern="1200" dirty="0">
                          <a:latin typeface="Calibri" panose="020F0502020204030204" pitchFamily="34" charset="0"/>
                        </a:rPr>
                        <a:t>Major contusion without duct injury or tissue loss</a:t>
                      </a:r>
                      <a:endParaRPr lang="en-US" sz="2000" kern="1200" dirty="0">
                        <a:solidFill>
                          <a:schemeClr val="dk1"/>
                        </a:solidFill>
                        <a:latin typeface="Calibri" panose="020F0502020204030204" pitchFamily="34" charset="0"/>
                        <a:ea typeface="+mn-ea"/>
                        <a:cs typeface="Arial" pitchFamily="34" charset="0"/>
                      </a:endParaRPr>
                    </a:p>
                  </a:txBody>
                  <a:tcPr marL="19050" marR="19050" marT="19050" marB="19050"/>
                </a:tc>
                <a:extLst>
                  <a:ext uri="{0D108BD9-81ED-4DB2-BD59-A6C34878D82A}">
                    <a16:rowId xmlns:a16="http://schemas.microsoft.com/office/drawing/2014/main" val="10003"/>
                  </a:ext>
                </a:extLst>
              </a:tr>
              <a:tr h="612641">
                <a:tc>
                  <a:txBody>
                    <a:bodyPr/>
                    <a:lstStyle/>
                    <a:p>
                      <a:pPr algn="l"/>
                      <a:r>
                        <a:rPr lang="zh-TW" altLang="en-US" sz="2000" dirty="0">
                          <a:latin typeface="Calibri" panose="020F0502020204030204" pitchFamily="34" charset="0"/>
                        </a:rPr>
                        <a:t> </a:t>
                      </a:r>
                      <a:endParaRPr lang="zh-TW" altLang="en-US" sz="2000" dirty="0">
                        <a:latin typeface="Calibri" panose="020F0502020204030204" pitchFamily="34" charset="0"/>
                        <a:cs typeface="Arial" pitchFamily="34" charset="0"/>
                      </a:endParaRPr>
                    </a:p>
                  </a:txBody>
                  <a:tcPr marL="19050" marR="19050" marT="19050" marB="19050"/>
                </a:tc>
                <a:tc>
                  <a:txBody>
                    <a:bodyPr/>
                    <a:lstStyle/>
                    <a:p>
                      <a:pPr algn="l"/>
                      <a:r>
                        <a:rPr lang="en-US" sz="2000" dirty="0">
                          <a:latin typeface="Calibri" panose="020F0502020204030204" pitchFamily="34" charset="0"/>
                        </a:rPr>
                        <a:t>Laceration</a:t>
                      </a:r>
                      <a:endParaRPr lang="en-US" sz="2000" dirty="0">
                        <a:latin typeface="Calibri" panose="020F0502020204030204" pitchFamily="34" charset="0"/>
                        <a:cs typeface="Arial" pitchFamily="34" charset="0"/>
                      </a:endParaRPr>
                    </a:p>
                  </a:txBody>
                  <a:tcPr marL="19050" marR="19050" marT="19050" marB="19050"/>
                </a:tc>
                <a:tc>
                  <a:txBody>
                    <a:bodyPr/>
                    <a:lstStyle/>
                    <a:p>
                      <a:pPr algn="l"/>
                      <a:r>
                        <a:rPr lang="en-US" sz="2000" dirty="0">
                          <a:latin typeface="Calibri" panose="020F0502020204030204" pitchFamily="34" charset="0"/>
                        </a:rPr>
                        <a:t>Major laceration without duct injury or tissue loss</a:t>
                      </a:r>
                      <a:endParaRPr lang="en-US" sz="2000" dirty="0">
                        <a:latin typeface="Calibri" panose="020F0502020204030204" pitchFamily="34" charset="0"/>
                        <a:cs typeface="Arial" pitchFamily="34" charset="0"/>
                      </a:endParaRPr>
                    </a:p>
                  </a:txBody>
                  <a:tcPr marL="19050" marR="19050" marT="19050" marB="19050"/>
                </a:tc>
                <a:extLst>
                  <a:ext uri="{0D108BD9-81ED-4DB2-BD59-A6C34878D82A}">
                    <a16:rowId xmlns:a16="http://schemas.microsoft.com/office/drawing/2014/main" val="10004"/>
                  </a:ext>
                </a:extLst>
              </a:tr>
              <a:tr h="612641">
                <a:tc>
                  <a:txBody>
                    <a:bodyPr/>
                    <a:lstStyle/>
                    <a:p>
                      <a:pPr algn="l"/>
                      <a:r>
                        <a:rPr lang="en-US" sz="2000" dirty="0">
                          <a:latin typeface="Calibri" panose="020F0502020204030204" pitchFamily="34" charset="0"/>
                        </a:rPr>
                        <a:t> III</a:t>
                      </a:r>
                      <a:endParaRPr lang="en-US" sz="2000" dirty="0">
                        <a:latin typeface="Calibri" panose="020F0502020204030204" pitchFamily="34" charset="0"/>
                        <a:cs typeface="Arial" pitchFamily="34" charset="0"/>
                      </a:endParaRPr>
                    </a:p>
                  </a:txBody>
                  <a:tcPr marL="19050" marR="19050" marT="19050" marB="19050"/>
                </a:tc>
                <a:tc>
                  <a:txBody>
                    <a:bodyPr/>
                    <a:lstStyle/>
                    <a:p>
                      <a:pPr algn="l"/>
                      <a:r>
                        <a:rPr lang="en-US" sz="2000" dirty="0">
                          <a:latin typeface="Calibri" panose="020F0502020204030204" pitchFamily="34" charset="0"/>
                        </a:rPr>
                        <a:t>Laceration</a:t>
                      </a:r>
                      <a:endParaRPr lang="en-US" sz="2000" dirty="0">
                        <a:latin typeface="Calibri" panose="020F0502020204030204" pitchFamily="34" charset="0"/>
                        <a:cs typeface="Arial" pitchFamily="34" charset="0"/>
                      </a:endParaRPr>
                    </a:p>
                  </a:txBody>
                  <a:tcPr marL="19050" marR="19050" marT="19050" marB="19050"/>
                </a:tc>
                <a:tc>
                  <a:txBody>
                    <a:bodyPr/>
                    <a:lstStyle/>
                    <a:p>
                      <a:pPr algn="l"/>
                      <a:r>
                        <a:rPr lang="en-US" sz="2000" dirty="0">
                          <a:latin typeface="Calibri" panose="020F0502020204030204" pitchFamily="34" charset="0"/>
                        </a:rPr>
                        <a:t>Distal </a:t>
                      </a:r>
                      <a:r>
                        <a:rPr lang="en-US" sz="2000" dirty="0" err="1">
                          <a:latin typeface="Calibri" panose="020F0502020204030204" pitchFamily="34" charset="0"/>
                        </a:rPr>
                        <a:t>transection</a:t>
                      </a:r>
                      <a:r>
                        <a:rPr lang="en-US" sz="2000" dirty="0">
                          <a:latin typeface="Calibri" panose="020F0502020204030204" pitchFamily="34" charset="0"/>
                        </a:rPr>
                        <a:t> or </a:t>
                      </a:r>
                      <a:r>
                        <a:rPr lang="en-US" sz="2000" dirty="0" err="1">
                          <a:latin typeface="Calibri" panose="020F0502020204030204" pitchFamily="34" charset="0"/>
                        </a:rPr>
                        <a:t>parenchymal</a:t>
                      </a:r>
                      <a:r>
                        <a:rPr lang="en-US" sz="2000" dirty="0">
                          <a:latin typeface="Calibri" panose="020F0502020204030204" pitchFamily="34" charset="0"/>
                        </a:rPr>
                        <a:t> injury with duct injury</a:t>
                      </a:r>
                      <a:endParaRPr lang="en-US" sz="2000" dirty="0">
                        <a:solidFill>
                          <a:srgbClr val="FF0000"/>
                        </a:solidFill>
                        <a:latin typeface="Calibri" panose="020F0502020204030204" pitchFamily="34" charset="0"/>
                        <a:cs typeface="Arial" pitchFamily="34" charset="0"/>
                      </a:endParaRPr>
                    </a:p>
                  </a:txBody>
                  <a:tcPr marL="19050" marR="19050" marT="19050" marB="19050"/>
                </a:tc>
                <a:extLst>
                  <a:ext uri="{0D108BD9-81ED-4DB2-BD59-A6C34878D82A}">
                    <a16:rowId xmlns:a16="http://schemas.microsoft.com/office/drawing/2014/main" val="10005"/>
                  </a:ext>
                </a:extLst>
              </a:tr>
              <a:tr h="969315">
                <a:tc>
                  <a:txBody>
                    <a:bodyPr/>
                    <a:lstStyle/>
                    <a:p>
                      <a:pPr algn="l"/>
                      <a:r>
                        <a:rPr lang="en-US" sz="2000" dirty="0">
                          <a:latin typeface="Calibri" panose="020F0502020204030204" pitchFamily="34" charset="0"/>
                        </a:rPr>
                        <a:t> IV</a:t>
                      </a:r>
                      <a:endParaRPr lang="en-US" sz="2000" dirty="0">
                        <a:latin typeface="Calibri" panose="020F0502020204030204" pitchFamily="34" charset="0"/>
                        <a:cs typeface="Arial" pitchFamily="34" charset="0"/>
                      </a:endParaRPr>
                    </a:p>
                  </a:txBody>
                  <a:tcPr marL="19050" marR="19050" marT="19050" marB="19050"/>
                </a:tc>
                <a:tc>
                  <a:txBody>
                    <a:bodyPr/>
                    <a:lstStyle/>
                    <a:p>
                      <a:pPr algn="l"/>
                      <a:r>
                        <a:rPr lang="en-US" sz="2000" dirty="0">
                          <a:latin typeface="Calibri" panose="020F0502020204030204" pitchFamily="34" charset="0"/>
                        </a:rPr>
                        <a:t>Laceration</a:t>
                      </a:r>
                      <a:endParaRPr lang="en-US" sz="2000" dirty="0">
                        <a:latin typeface="Calibri" panose="020F0502020204030204" pitchFamily="34" charset="0"/>
                        <a:cs typeface="Arial" pitchFamily="34" charset="0"/>
                      </a:endParaRPr>
                    </a:p>
                  </a:txBody>
                  <a:tcPr marL="19050" marR="19050" marT="19050" marB="19050"/>
                </a:tc>
                <a:tc>
                  <a:txBody>
                    <a:bodyPr/>
                    <a:lstStyle/>
                    <a:p>
                      <a:pPr algn="l"/>
                      <a:r>
                        <a:rPr lang="en-US" sz="2000" dirty="0">
                          <a:latin typeface="Calibri" panose="020F0502020204030204" pitchFamily="34" charset="0"/>
                        </a:rPr>
                        <a:t>Proximal </a:t>
                      </a:r>
                      <a:r>
                        <a:rPr lang="en-US" sz="2000" dirty="0" err="1">
                          <a:latin typeface="Calibri" panose="020F0502020204030204" pitchFamily="34" charset="0"/>
                        </a:rPr>
                        <a:t>transection</a:t>
                      </a:r>
                      <a:r>
                        <a:rPr lang="en-US" sz="2000" dirty="0">
                          <a:latin typeface="Calibri" panose="020F0502020204030204" pitchFamily="34" charset="0"/>
                        </a:rPr>
                        <a:t> or </a:t>
                      </a:r>
                      <a:r>
                        <a:rPr lang="en-US" sz="2000" dirty="0" err="1">
                          <a:latin typeface="Calibri" panose="020F0502020204030204" pitchFamily="34" charset="0"/>
                        </a:rPr>
                        <a:t>parenchymal</a:t>
                      </a:r>
                      <a:r>
                        <a:rPr lang="en-US" sz="2000" dirty="0">
                          <a:latin typeface="Calibri" panose="020F0502020204030204" pitchFamily="34" charset="0"/>
                        </a:rPr>
                        <a:t> injury involving </a:t>
                      </a:r>
                      <a:r>
                        <a:rPr lang="en-US" sz="2000" dirty="0" err="1">
                          <a:latin typeface="Calibri" panose="020F0502020204030204" pitchFamily="34" charset="0"/>
                        </a:rPr>
                        <a:t>ampulla</a:t>
                      </a:r>
                      <a:endParaRPr lang="en-US" sz="2000" dirty="0">
                        <a:latin typeface="Calibri" panose="020F0502020204030204" pitchFamily="34" charset="0"/>
                        <a:cs typeface="Arial" pitchFamily="34" charset="0"/>
                      </a:endParaRPr>
                    </a:p>
                  </a:txBody>
                  <a:tcPr marL="19050" marR="19050" marT="19050" marB="19050"/>
                </a:tc>
                <a:extLst>
                  <a:ext uri="{0D108BD9-81ED-4DB2-BD59-A6C34878D82A}">
                    <a16:rowId xmlns:a16="http://schemas.microsoft.com/office/drawing/2014/main" val="10006"/>
                  </a:ext>
                </a:extLst>
              </a:tr>
              <a:tr h="612641">
                <a:tc>
                  <a:txBody>
                    <a:bodyPr/>
                    <a:lstStyle/>
                    <a:p>
                      <a:pPr algn="l"/>
                      <a:r>
                        <a:rPr lang="en-US" sz="2000" dirty="0">
                          <a:latin typeface="Calibri" panose="020F0502020204030204" pitchFamily="34" charset="0"/>
                        </a:rPr>
                        <a:t> V</a:t>
                      </a:r>
                      <a:endParaRPr lang="en-US" sz="2000" dirty="0">
                        <a:latin typeface="Calibri" panose="020F0502020204030204" pitchFamily="34" charset="0"/>
                        <a:cs typeface="Arial" pitchFamily="34" charset="0"/>
                      </a:endParaRPr>
                    </a:p>
                  </a:txBody>
                  <a:tcPr marL="19050" marR="19050" marT="19050" marB="19050"/>
                </a:tc>
                <a:tc>
                  <a:txBody>
                    <a:bodyPr/>
                    <a:lstStyle/>
                    <a:p>
                      <a:pPr algn="l"/>
                      <a:r>
                        <a:rPr lang="en-US" sz="2000" dirty="0">
                          <a:latin typeface="Calibri" panose="020F0502020204030204" pitchFamily="34" charset="0"/>
                        </a:rPr>
                        <a:t>Laceration</a:t>
                      </a:r>
                      <a:endParaRPr lang="en-US" sz="2000" dirty="0">
                        <a:latin typeface="Calibri" panose="020F0502020204030204" pitchFamily="34" charset="0"/>
                        <a:cs typeface="Arial" pitchFamily="34" charset="0"/>
                      </a:endParaRPr>
                    </a:p>
                  </a:txBody>
                  <a:tcPr marL="19050" marR="19050" marT="19050" marB="19050"/>
                </a:tc>
                <a:tc>
                  <a:txBody>
                    <a:bodyPr/>
                    <a:lstStyle/>
                    <a:p>
                      <a:pPr algn="l"/>
                      <a:r>
                        <a:rPr lang="en-US" sz="2000" dirty="0">
                          <a:latin typeface="Calibri" panose="020F0502020204030204" pitchFamily="34" charset="0"/>
                        </a:rPr>
                        <a:t>Massive disruption of pancreatic head</a:t>
                      </a:r>
                      <a:endParaRPr lang="en-US" sz="2000" dirty="0">
                        <a:latin typeface="Calibri" panose="020F0502020204030204" pitchFamily="34" charset="0"/>
                        <a:cs typeface="Arial" pitchFamily="34" charset="0"/>
                      </a:endParaRPr>
                    </a:p>
                  </a:txBody>
                  <a:tcPr marL="19050" marR="19050" marT="19050" marB="19050"/>
                </a:tc>
                <a:extLst>
                  <a:ext uri="{0D108BD9-81ED-4DB2-BD59-A6C34878D82A}">
                    <a16:rowId xmlns:a16="http://schemas.microsoft.com/office/drawing/2014/main" val="10007"/>
                  </a:ext>
                </a:extLst>
              </a:tr>
            </a:tbl>
          </a:graphicData>
        </a:graphic>
      </p:graphicFrame>
      <p:sp>
        <p:nvSpPr>
          <p:cNvPr id="5" name="Rectangle 2"/>
          <p:cNvSpPr txBox="1">
            <a:spLocks noChangeArrowheads="1"/>
          </p:cNvSpPr>
          <p:nvPr/>
        </p:nvSpPr>
        <p:spPr bwMode="auto">
          <a:xfrm>
            <a:off x="1524000" y="304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a:lstStyle>
          <a:p>
            <a:pPr algn="ctr" eaLnBrk="1" hangingPunct="1"/>
            <a:r>
              <a:rPr lang="en-US" sz="4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rPr>
              <a:t>Pancreatic Injury Grading</a:t>
            </a:r>
            <a:endParaRPr lang="en-US" sz="4800" dirty="0">
              <a:solidFill>
                <a:srgbClr val="1F497D"/>
              </a:solidFill>
              <a:latin typeface="Calibri"/>
            </a:endParaRPr>
          </a:p>
        </p:txBody>
      </p:sp>
    </p:spTree>
    <p:extLst>
      <p:ext uri="{BB962C8B-B14F-4D97-AF65-F5344CB8AC3E}">
        <p14:creationId xmlns:p14="http://schemas.microsoft.com/office/powerpoint/2010/main" val="4101634567"/>
      </p:ext>
    </p:extLst>
  </p:cSld>
  <p:clrMapOvr>
    <a:masterClrMapping/>
  </p:clrMapOvr>
  <p:transition spd="slow">
    <p:zoom/>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khalid\Desktop\Figure-1-American-Association-for-the-Surgery-of-Trauma-classification-of-pancreatic.png"/>
          <p:cNvPicPr>
            <a:picLocks noGrp="1" noChangeAspect="1" noChangeArrowheads="1"/>
          </p:cNvPicPr>
          <p:nvPr>
            <p:ph sz="quarter" idx="1"/>
          </p:nvPr>
        </p:nvPicPr>
        <p:blipFill>
          <a:blip r:embed="rId2"/>
          <a:srcRect/>
          <a:stretch>
            <a:fillRect/>
          </a:stretch>
        </p:blipFill>
        <p:spPr bwMode="auto">
          <a:xfrm>
            <a:off x="2133600" y="609600"/>
            <a:ext cx="7924800" cy="5486400"/>
          </a:xfrm>
          <a:prstGeom prst="rect">
            <a:avLst/>
          </a:prstGeom>
          <a:noFill/>
        </p:spPr>
      </p:pic>
    </p:spTree>
    <p:extLst>
      <p:ext uri="{BB962C8B-B14F-4D97-AF65-F5344CB8AC3E}">
        <p14:creationId xmlns:p14="http://schemas.microsoft.com/office/powerpoint/2010/main" val="532211025"/>
      </p:ext>
    </p:extLst>
  </p:cSld>
  <p:clrMapOvr>
    <a:masterClrMapping/>
  </p:clrMapOvr>
  <p:transition spd="slow">
    <p:zoom/>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981200" y="2660104"/>
            <a:ext cx="8229600" cy="3913734"/>
          </a:xfrm>
        </p:spPr>
        <p:txBody>
          <a:bodyPr/>
          <a:lstStyle/>
          <a:p>
            <a:pPr algn="l">
              <a:buClr>
                <a:schemeClr val="accent1"/>
              </a:buClr>
              <a:buNone/>
            </a:pPr>
            <a:r>
              <a:rPr lang="en-US" dirty="0">
                <a:latin typeface="Calibri" panose="020F0502020204030204" pitchFamily="34" charset="0"/>
              </a:rPr>
              <a:t>Serum amylase</a:t>
            </a:r>
          </a:p>
          <a:p>
            <a:pPr algn="l">
              <a:buClr>
                <a:schemeClr val="accent1"/>
              </a:buClr>
              <a:buNone/>
            </a:pPr>
            <a:r>
              <a:rPr lang="en-US" dirty="0">
                <a:latin typeface="Calibri" panose="020F0502020204030204" pitchFamily="34" charset="0"/>
              </a:rPr>
              <a:t>Plain abdominal x-ray</a:t>
            </a:r>
          </a:p>
          <a:p>
            <a:pPr algn="l">
              <a:buClr>
                <a:schemeClr val="accent1"/>
              </a:buClr>
              <a:buNone/>
            </a:pPr>
            <a:r>
              <a:rPr lang="en-US" dirty="0">
                <a:latin typeface="Calibri" panose="020F0502020204030204" pitchFamily="34" charset="0"/>
              </a:rPr>
              <a:t>CT Abdomen: mainstay of accurate diagnosis</a:t>
            </a:r>
          </a:p>
          <a:p>
            <a:pPr algn="l">
              <a:buClr>
                <a:schemeClr val="accent1"/>
              </a:buClr>
              <a:buNone/>
            </a:pPr>
            <a:r>
              <a:rPr lang="en-US" dirty="0">
                <a:latin typeface="Calibri" panose="020F0502020204030204" pitchFamily="34" charset="0"/>
              </a:rPr>
              <a:t>ERCP </a:t>
            </a:r>
          </a:p>
          <a:p>
            <a:pPr algn="l">
              <a:buClr>
                <a:schemeClr val="accent1"/>
              </a:buClr>
              <a:buNone/>
            </a:pPr>
            <a:r>
              <a:rPr lang="en-US" dirty="0">
                <a:latin typeface="Calibri" panose="020F0502020204030204" pitchFamily="34" charset="0"/>
              </a:rPr>
              <a:t>Exploratory </a:t>
            </a:r>
            <a:r>
              <a:rPr lang="en-US" dirty="0" err="1">
                <a:latin typeface="Calibri" panose="020F0502020204030204" pitchFamily="34" charset="0"/>
              </a:rPr>
              <a:t>laparotomy</a:t>
            </a:r>
            <a:endParaRPr lang="en-US" dirty="0">
              <a:latin typeface="Calibri" panose="020F0502020204030204" pitchFamily="34" charset="0"/>
            </a:endParaRPr>
          </a:p>
          <a:p>
            <a:pPr>
              <a:buClr>
                <a:schemeClr val="accent1"/>
              </a:buClr>
            </a:pPr>
            <a:endParaRPr lang="en-US" dirty="0">
              <a:latin typeface="Calibri" panose="020F0502020204030204" pitchFamily="34" charset="0"/>
            </a:endParaRPr>
          </a:p>
          <a:p>
            <a:pPr>
              <a:buClr>
                <a:schemeClr val="accent1"/>
              </a:buClr>
            </a:pPr>
            <a:endParaRPr lang="en-US" dirty="0">
              <a:latin typeface="Calibri" panose="020F0502020204030204" pitchFamily="34" charset="0"/>
            </a:endParaRPr>
          </a:p>
          <a:p>
            <a:pPr>
              <a:buClr>
                <a:schemeClr val="accent1"/>
              </a:buClr>
            </a:pPr>
            <a:endParaRPr lang="en-US" dirty="0">
              <a:latin typeface="Calibri" panose="020F0502020204030204" pitchFamily="34" charset="0"/>
            </a:endParaRPr>
          </a:p>
          <a:p>
            <a:pPr>
              <a:buClr>
                <a:schemeClr val="accent1"/>
              </a:buClr>
            </a:pPr>
            <a:endParaRPr lang="en-US" dirty="0">
              <a:latin typeface="Calibri" panose="020F0502020204030204" pitchFamily="34" charset="0"/>
            </a:endParaRPr>
          </a:p>
        </p:txBody>
      </p:sp>
      <p:sp>
        <p:nvSpPr>
          <p:cNvPr id="4" name="Rectangle 2"/>
          <p:cNvSpPr txBox="1">
            <a:spLocks noChangeArrowheads="1"/>
          </p:cNvSpPr>
          <p:nvPr/>
        </p:nvSpPr>
        <p:spPr bwMode="auto">
          <a:xfrm>
            <a:off x="152400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a:lstStyle>
          <a:p>
            <a:pPr algn="ctr" eaLnBrk="1" hangingPunct="1"/>
            <a:r>
              <a:rPr lang="en-US" sz="4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rPr>
              <a:t>Investigations</a:t>
            </a:r>
            <a:endParaRPr lang="en-US" sz="4800" dirty="0">
              <a:solidFill>
                <a:srgbClr val="1F497D"/>
              </a:solidFill>
              <a:latin typeface="Calibri"/>
            </a:endParaRPr>
          </a:p>
        </p:txBody>
      </p:sp>
    </p:spTree>
    <p:extLst>
      <p:ext uri="{BB962C8B-B14F-4D97-AF65-F5344CB8AC3E}">
        <p14:creationId xmlns:p14="http://schemas.microsoft.com/office/powerpoint/2010/main" val="1540249658"/>
      </p:ext>
    </p:extLst>
  </p:cSld>
  <p:clrMapOvr>
    <a:masterClrMapping/>
  </p:clrMapOvr>
  <p:transition spd="slow">
    <p:zoom/>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33600" y="1676400"/>
            <a:ext cx="6059016" cy="4324350"/>
          </a:xfrm>
        </p:spPr>
        <p:txBody>
          <a:bodyPr>
            <a:normAutofit fontScale="85000" lnSpcReduction="20000"/>
          </a:bodyPr>
          <a:lstStyle/>
          <a:p>
            <a:pPr algn="l">
              <a:buClr>
                <a:schemeClr val="accent1"/>
              </a:buClr>
              <a:buNone/>
            </a:pPr>
            <a:r>
              <a:rPr lang="en-US" sz="2600" dirty="0">
                <a:latin typeface="Calibri" panose="020F0502020204030204" pitchFamily="34" charset="0"/>
              </a:rPr>
              <a:t>In patients experiencing blunt trauma</a:t>
            </a:r>
            <a:r>
              <a:rPr lang="en-US" sz="2600" b="1" dirty="0">
                <a:latin typeface="Calibri" panose="020F0502020204030204" pitchFamily="34" charset="0"/>
              </a:rPr>
              <a:t>, </a:t>
            </a:r>
            <a:r>
              <a:rPr lang="en-US" sz="2600" b="1" dirty="0">
                <a:solidFill>
                  <a:srgbClr val="FF0000"/>
                </a:solidFill>
                <a:latin typeface="Calibri" panose="020F0502020204030204" pitchFamily="34" charset="0"/>
              </a:rPr>
              <a:t>CT scans provide the best overall method for diagnosis </a:t>
            </a:r>
            <a:r>
              <a:rPr lang="en-US" sz="2600" dirty="0">
                <a:latin typeface="Calibri" panose="020F0502020204030204" pitchFamily="34" charset="0"/>
              </a:rPr>
              <a:t>and recognition of a pancreatic injury. </a:t>
            </a:r>
          </a:p>
          <a:p>
            <a:pPr lvl="1" algn="l">
              <a:buClr>
                <a:schemeClr val="accent1"/>
              </a:buClr>
              <a:buNone/>
            </a:pPr>
            <a:endParaRPr lang="en-US" dirty="0">
              <a:latin typeface="Calibri" panose="020F0502020204030204" pitchFamily="34" charset="0"/>
            </a:endParaRPr>
          </a:p>
          <a:p>
            <a:pPr algn="l">
              <a:buClr>
                <a:schemeClr val="accent1"/>
              </a:buClr>
              <a:buNone/>
            </a:pPr>
            <a:r>
              <a:rPr lang="en-US" sz="2600" dirty="0">
                <a:latin typeface="Calibri" panose="020F0502020204030204" pitchFamily="34" charset="0"/>
              </a:rPr>
              <a:t>Findings:</a:t>
            </a:r>
          </a:p>
          <a:p>
            <a:pPr lvl="1" algn="l">
              <a:buClr>
                <a:schemeClr val="accent1"/>
              </a:buClr>
              <a:buNone/>
            </a:pPr>
            <a:r>
              <a:rPr lang="en-US" dirty="0">
                <a:solidFill>
                  <a:schemeClr val="tx1"/>
                </a:solidFill>
                <a:latin typeface="Calibri" panose="020F0502020204030204" pitchFamily="34" charset="0"/>
              </a:rPr>
              <a:t>A hematoma surrounding the pancreas</a:t>
            </a:r>
          </a:p>
          <a:p>
            <a:pPr lvl="1" algn="l">
              <a:buClr>
                <a:schemeClr val="accent1"/>
              </a:buClr>
              <a:buNone/>
            </a:pPr>
            <a:r>
              <a:rPr lang="en-US" dirty="0">
                <a:solidFill>
                  <a:schemeClr val="tx1"/>
                </a:solidFill>
                <a:latin typeface="Calibri" panose="020F0502020204030204" pitchFamily="34" charset="0"/>
              </a:rPr>
              <a:t>Fluid in the lesser sac</a:t>
            </a:r>
          </a:p>
          <a:p>
            <a:pPr lvl="1" algn="l">
              <a:buClr>
                <a:schemeClr val="accent1"/>
              </a:buClr>
              <a:buNone/>
            </a:pPr>
            <a:r>
              <a:rPr lang="en-US" dirty="0">
                <a:solidFill>
                  <a:schemeClr val="tx1"/>
                </a:solidFill>
                <a:latin typeface="Calibri" panose="020F0502020204030204" pitchFamily="34" charset="0"/>
              </a:rPr>
              <a:t>Parenchymal lacerations </a:t>
            </a:r>
          </a:p>
          <a:p>
            <a:pPr lvl="1" algn="l">
              <a:buClr>
                <a:schemeClr val="accent1"/>
              </a:buClr>
              <a:buNone/>
            </a:pPr>
            <a:r>
              <a:rPr lang="en-US" dirty="0">
                <a:solidFill>
                  <a:schemeClr val="tx1"/>
                </a:solidFill>
                <a:latin typeface="Calibri" panose="020F0502020204030204" pitchFamily="34" charset="0"/>
              </a:rPr>
              <a:t>Transections</a:t>
            </a:r>
            <a:endParaRPr lang="en-US" b="1" dirty="0">
              <a:solidFill>
                <a:schemeClr val="tx1"/>
              </a:solidFill>
              <a:latin typeface="Calibri" panose="020F0502020204030204" pitchFamily="34" charset="0"/>
            </a:endParaRPr>
          </a:p>
          <a:p>
            <a:pPr algn="l">
              <a:buClr>
                <a:schemeClr val="accent1"/>
              </a:buClr>
            </a:pPr>
            <a:endParaRPr lang="en-US" sz="2600" dirty="0">
              <a:latin typeface="Calibri" panose="020F0502020204030204" pitchFamily="34" charset="0"/>
            </a:endParaRPr>
          </a:p>
          <a:p>
            <a:pPr algn="l">
              <a:buClr>
                <a:schemeClr val="accent1"/>
              </a:buClr>
            </a:pPr>
            <a:r>
              <a:rPr lang="en-US" sz="2600" b="1" dirty="0">
                <a:latin typeface="Calibri" panose="020F0502020204030204" pitchFamily="34" charset="0"/>
              </a:rPr>
              <a:t>Contraindicated if the patient is hemodynamically unstable </a:t>
            </a:r>
          </a:p>
        </p:txBody>
      </p:sp>
      <p:sp>
        <p:nvSpPr>
          <p:cNvPr id="4" name="Rectangle 2"/>
          <p:cNvSpPr txBox="1">
            <a:spLocks noChangeArrowheads="1"/>
          </p:cNvSpPr>
          <p:nvPr/>
        </p:nvSpPr>
        <p:spPr bwMode="auto">
          <a:xfrm>
            <a:off x="152400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a:lstStyle>
          <a:p>
            <a:pPr algn="ctr" eaLnBrk="1" hangingPunct="1"/>
            <a:r>
              <a:rPr lang="en-US" sz="4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rPr>
              <a:t>CT scan</a:t>
            </a:r>
            <a:endParaRPr lang="en-US" sz="4800" dirty="0">
              <a:solidFill>
                <a:srgbClr val="1F497D"/>
              </a:solidFill>
              <a:latin typeface="Calibri"/>
            </a:endParaRPr>
          </a:p>
        </p:txBody>
      </p:sp>
    </p:spTree>
    <p:extLst>
      <p:ext uri="{BB962C8B-B14F-4D97-AF65-F5344CB8AC3E}">
        <p14:creationId xmlns:p14="http://schemas.microsoft.com/office/powerpoint/2010/main" val="48636852"/>
      </p:ext>
    </p:extLst>
  </p:cSld>
  <p:clrMapOvr>
    <a:masterClrMapping/>
  </p:clrMapOvr>
  <p:transition spd="slow">
    <p:zoom/>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khalid\Desktop\pancreas0001.jpg"/>
          <p:cNvPicPr>
            <a:picLocks noGrp="1" noChangeAspect="1" noChangeArrowheads="1"/>
          </p:cNvPicPr>
          <p:nvPr>
            <p:ph sz="quarter" idx="1"/>
          </p:nvPr>
        </p:nvPicPr>
        <p:blipFill>
          <a:blip r:embed="rId2"/>
          <a:srcRect/>
          <a:stretch>
            <a:fillRect/>
          </a:stretch>
        </p:blipFill>
        <p:spPr bwMode="auto">
          <a:xfrm>
            <a:off x="2133601" y="838200"/>
            <a:ext cx="8534399" cy="5715000"/>
          </a:xfrm>
          <a:prstGeom prst="rect">
            <a:avLst/>
          </a:prstGeom>
          <a:noFill/>
        </p:spPr>
      </p:pic>
    </p:spTree>
    <p:extLst>
      <p:ext uri="{BB962C8B-B14F-4D97-AF65-F5344CB8AC3E}">
        <p14:creationId xmlns:p14="http://schemas.microsoft.com/office/powerpoint/2010/main" val="1200533341"/>
      </p:ext>
    </p:extLst>
  </p:cSld>
  <p:clrMapOvr>
    <a:masterClrMapping/>
  </p:clrMapOvr>
  <p:transition spd="slow">
    <p:zoom/>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016904" y="1695976"/>
            <a:ext cx="5266928" cy="4324350"/>
          </a:xfrm>
        </p:spPr>
        <p:txBody>
          <a:bodyPr>
            <a:normAutofit/>
          </a:bodyPr>
          <a:lstStyle/>
          <a:p>
            <a:pPr>
              <a:buClr>
                <a:schemeClr val="accent1"/>
              </a:buClr>
            </a:pPr>
            <a:endParaRPr lang="en-US" sz="2600" dirty="0">
              <a:latin typeface="Calibri" panose="020F0502020204030204" pitchFamily="34" charset="0"/>
            </a:endParaRPr>
          </a:p>
          <a:p>
            <a:pPr algn="l">
              <a:buClr>
                <a:schemeClr val="accent1"/>
              </a:buClr>
              <a:buNone/>
            </a:pPr>
            <a:r>
              <a:rPr lang="en-US" sz="2600" dirty="0">
                <a:latin typeface="Calibri" panose="020F0502020204030204" pitchFamily="34" charset="0"/>
              </a:rPr>
              <a:t> (ERCP)  can be used in cases where clinically there is high suspicion of pancreatic ductal injury .</a:t>
            </a:r>
          </a:p>
          <a:p>
            <a:pPr algn="l">
              <a:buClr>
                <a:schemeClr val="accent1"/>
              </a:buClr>
              <a:buNone/>
            </a:pPr>
            <a:endParaRPr lang="en-US" sz="2600" dirty="0">
              <a:latin typeface="Calibri" panose="020F0502020204030204" pitchFamily="34" charset="0"/>
            </a:endParaRPr>
          </a:p>
          <a:p>
            <a:pPr algn="l">
              <a:buClr>
                <a:schemeClr val="accent1"/>
              </a:buClr>
              <a:buNone/>
            </a:pPr>
            <a:r>
              <a:rPr lang="en-US" sz="2600" dirty="0">
                <a:latin typeface="Calibri" panose="020F0502020204030204" pitchFamily="34" charset="0"/>
              </a:rPr>
              <a:t>Preoperative ERCP may be done in a </a:t>
            </a:r>
            <a:r>
              <a:rPr lang="en-US" sz="2600" dirty="0">
                <a:solidFill>
                  <a:srgbClr val="FF0000"/>
                </a:solidFill>
                <a:latin typeface="Calibri" panose="020F0502020204030204" pitchFamily="34" charset="0"/>
              </a:rPr>
              <a:t>stable patient </a:t>
            </a:r>
            <a:r>
              <a:rPr lang="en-US" sz="2600" dirty="0">
                <a:latin typeface="Calibri" panose="020F0502020204030204" pitchFamily="34" charset="0"/>
              </a:rPr>
              <a:t>to know any pancreatic </a:t>
            </a:r>
            <a:r>
              <a:rPr lang="en-US" sz="2600" dirty="0">
                <a:solidFill>
                  <a:srgbClr val="FF0000"/>
                </a:solidFill>
                <a:latin typeface="Calibri" panose="020F0502020204030204" pitchFamily="34" charset="0"/>
              </a:rPr>
              <a:t>ductal disruption which helps to plan a definitive procedure and reduces morbidity .</a:t>
            </a:r>
          </a:p>
          <a:p>
            <a:pPr>
              <a:buClr>
                <a:schemeClr val="accent1"/>
              </a:buClr>
            </a:pPr>
            <a:endParaRPr lang="en-IN" sz="2600" dirty="0">
              <a:latin typeface="Calibri" panose="020F0502020204030204" pitchFamily="34" charset="0"/>
            </a:endParaRPr>
          </a:p>
          <a:p>
            <a:pPr>
              <a:buClr>
                <a:schemeClr val="accent1"/>
              </a:buClr>
            </a:pPr>
            <a:endParaRPr lang="en-US" sz="2600" dirty="0">
              <a:latin typeface="Calibri" panose="020F0502020204030204" pitchFamily="34" charset="0"/>
            </a:endParaRPr>
          </a:p>
        </p:txBody>
      </p:sp>
      <p:sp>
        <p:nvSpPr>
          <p:cNvPr id="4" name="Rectangle 2"/>
          <p:cNvSpPr txBox="1">
            <a:spLocks noChangeArrowheads="1"/>
          </p:cNvSpPr>
          <p:nvPr/>
        </p:nvSpPr>
        <p:spPr bwMode="auto">
          <a:xfrm>
            <a:off x="1524000" y="381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a:lstStyle>
          <a:p>
            <a:pPr algn="ctr" eaLnBrk="1" hangingPunct="1"/>
            <a:r>
              <a:rPr lang="en-US" sz="4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rPr>
              <a:t>ERCP</a:t>
            </a:r>
            <a:endParaRPr lang="en-US" sz="4800" dirty="0">
              <a:solidFill>
                <a:srgbClr val="1F497D"/>
              </a:solidFill>
              <a:latin typeface="Calibri"/>
            </a:endParaRPr>
          </a:p>
        </p:txBody>
      </p:sp>
      <p:pic>
        <p:nvPicPr>
          <p:cNvPr id="5" name="Picture Placeholder 4" descr="New Pict_0.tmp"/>
          <p:cNvPicPr>
            <a:picLocks noChangeAspect="1"/>
          </p:cNvPicPr>
          <p:nvPr/>
        </p:nvPicPr>
        <p:blipFill>
          <a:blip r:embed="rId2" cstate="print"/>
          <a:srcRect l="2593" r="2593"/>
          <a:stretch>
            <a:fillRect/>
          </a:stretch>
        </p:blipFill>
        <p:spPr bwMode="auto">
          <a:xfrm>
            <a:off x="7353922" y="2132856"/>
            <a:ext cx="3278974" cy="4608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921269"/>
      </p:ext>
    </p:extLst>
  </p:cSld>
  <p:clrMapOvr>
    <a:masterClrMapping/>
  </p:clrMapOvr>
  <p:transition spd="slow">
    <p:zoom/>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1981200" y="2420888"/>
            <a:ext cx="8229600" cy="4152950"/>
          </a:xfrm>
        </p:spPr>
        <p:txBody>
          <a:bodyPr/>
          <a:lstStyle/>
          <a:p>
            <a:pPr algn="l" eaLnBrk="1" hangingPunct="1">
              <a:buClr>
                <a:schemeClr val="accent1"/>
              </a:buClr>
              <a:buNone/>
            </a:pPr>
            <a:r>
              <a:rPr lang="en-US" altLang="zh-TW" sz="2400" dirty="0">
                <a:latin typeface="Calibri" panose="020F0502020204030204" pitchFamily="34" charset="0"/>
                <a:cs typeface="Arial" pitchFamily="34" charset="0"/>
              </a:rPr>
              <a:t>If there is </a:t>
            </a:r>
            <a:r>
              <a:rPr lang="en-US" altLang="zh-TW" sz="2400" b="1" dirty="0">
                <a:latin typeface="Calibri" panose="020F0502020204030204" pitchFamily="34" charset="0"/>
                <a:cs typeface="Arial" pitchFamily="34" charset="0"/>
              </a:rPr>
              <a:t>no evidence of a ductal injury </a:t>
            </a:r>
            <a:r>
              <a:rPr lang="en-US" altLang="zh-TW" sz="2400" dirty="0">
                <a:latin typeface="Calibri" panose="020F0502020204030204" pitchFamily="34" charset="0"/>
                <a:cs typeface="Arial" pitchFamily="34" charset="0"/>
              </a:rPr>
              <a:t>on CT, non-operative management is acceptable, although it may be wise to perform ERCP to establish normal ductal anatomy definitively.</a:t>
            </a:r>
          </a:p>
        </p:txBody>
      </p:sp>
      <p:sp>
        <p:nvSpPr>
          <p:cNvPr id="4" name="Rectangle 2"/>
          <p:cNvSpPr txBox="1">
            <a:spLocks noChangeArrowheads="1"/>
          </p:cNvSpPr>
          <p:nvPr/>
        </p:nvSpPr>
        <p:spPr bwMode="auto">
          <a:xfrm>
            <a:off x="1524000" y="69269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a:lstStyle>
          <a:p>
            <a:pPr algn="ctr" eaLnBrk="1" hangingPunct="1"/>
            <a:r>
              <a:rPr lang="en-US" sz="4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rPr>
              <a:t>Non-operative management</a:t>
            </a:r>
            <a:endParaRPr lang="en-US" sz="4800" dirty="0">
              <a:solidFill>
                <a:srgbClr val="1F497D"/>
              </a:solidFill>
              <a:latin typeface="Calibri"/>
            </a:endParaRPr>
          </a:p>
        </p:txBody>
      </p:sp>
    </p:spTree>
    <p:extLst>
      <p:ext uri="{BB962C8B-B14F-4D97-AF65-F5344CB8AC3E}">
        <p14:creationId xmlns:p14="http://schemas.microsoft.com/office/powerpoint/2010/main" val="3707758536"/>
      </p:ext>
    </p:extLst>
  </p:cSld>
  <p:clrMapOvr>
    <a:masterClrMapping/>
  </p:clrMapOvr>
  <p:transition spd="slow">
    <p:zoom/>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rPr>
              <a:t>Operative Management</a:t>
            </a:r>
            <a:br>
              <a:rPr lang="en-US" dirty="0"/>
            </a:br>
            <a:endParaRPr lang="en-US" dirty="0"/>
          </a:p>
        </p:txBody>
      </p:sp>
      <p:sp>
        <p:nvSpPr>
          <p:cNvPr id="3" name="Content Placeholder 2"/>
          <p:cNvSpPr>
            <a:spLocks noGrp="1"/>
          </p:cNvSpPr>
          <p:nvPr>
            <p:ph sz="quarter" idx="1"/>
          </p:nvPr>
        </p:nvSpPr>
        <p:spPr/>
        <p:txBody>
          <a:bodyPr/>
          <a:lstStyle/>
          <a:p>
            <a:pPr algn="l" eaLnBrk="1" hangingPunct="1">
              <a:buClr>
                <a:schemeClr val="accent1"/>
              </a:buClr>
              <a:buNone/>
              <a:defRPr/>
            </a:pPr>
            <a:r>
              <a:rPr lang="en-US" dirty="0">
                <a:latin typeface="Calibri" panose="020F0502020204030204" pitchFamily="34" charset="0"/>
                <a:cs typeface="Arial" pitchFamily="34" charset="0"/>
              </a:rPr>
              <a:t>Indications:</a:t>
            </a:r>
          </a:p>
          <a:p>
            <a:pPr algn="l" eaLnBrk="1" hangingPunct="1">
              <a:buClr>
                <a:schemeClr val="accent1"/>
              </a:buClr>
              <a:buNone/>
              <a:defRPr/>
            </a:pPr>
            <a:r>
              <a:rPr lang="en-US" dirty="0">
                <a:latin typeface="Calibri" panose="020F0502020204030204" pitchFamily="34" charset="0"/>
                <a:cs typeface="Arial" pitchFamily="34" charset="0"/>
              </a:rPr>
              <a:t>Peritonitis  on physical examination</a:t>
            </a:r>
          </a:p>
          <a:p>
            <a:pPr algn="l" eaLnBrk="1" hangingPunct="1">
              <a:buClr>
                <a:schemeClr val="accent1"/>
              </a:buClr>
              <a:buNone/>
              <a:defRPr/>
            </a:pPr>
            <a:r>
              <a:rPr lang="en-US" dirty="0">
                <a:latin typeface="Calibri" panose="020F0502020204030204" pitchFamily="34" charset="0"/>
                <a:cs typeface="Arial" pitchFamily="34" charset="0"/>
              </a:rPr>
              <a:t>Hypotension</a:t>
            </a:r>
          </a:p>
          <a:p>
            <a:pPr algn="l" eaLnBrk="1" hangingPunct="1">
              <a:buClr>
                <a:schemeClr val="accent1"/>
              </a:buClr>
              <a:buNone/>
              <a:defRPr/>
            </a:pPr>
            <a:r>
              <a:rPr lang="en-US" dirty="0">
                <a:latin typeface="Calibri" panose="020F0502020204030204" pitchFamily="34" charset="0"/>
                <a:cs typeface="Arial" pitchFamily="34" charset="0"/>
              </a:rPr>
              <a:t>Evidence of disruption of the pancreatic duct</a:t>
            </a:r>
            <a:endParaRPr lang="zh-TW" altLang="en-US" dirty="0">
              <a:latin typeface="Calibri" panose="020F0502020204030204" pitchFamily="34" charset="0"/>
              <a:cs typeface="Arial" pitchFamily="34" charset="0"/>
            </a:endParaRPr>
          </a:p>
        </p:txBody>
      </p:sp>
    </p:spTree>
    <p:extLst>
      <p:ext uri="{BB962C8B-B14F-4D97-AF65-F5344CB8AC3E}">
        <p14:creationId xmlns:p14="http://schemas.microsoft.com/office/powerpoint/2010/main" val="1374334583"/>
      </p:ext>
    </p:extLst>
  </p:cSld>
  <p:clrMapOvr>
    <a:masterClrMapping/>
  </p:clrMapOvr>
  <p:transition spd="slow">
    <p:zoom/>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en-US" dirty="0"/>
              <a:t>Liver injury</a:t>
            </a:r>
          </a:p>
        </p:txBody>
      </p:sp>
      <p:pic>
        <p:nvPicPr>
          <p:cNvPr id="51204" name="Picture 3" descr="liver0001a_thumb[1]grade Iv inj..jpg"/>
          <p:cNvPicPr>
            <a:picLocks noGrp="1" noChangeAspect="1"/>
          </p:cNvPicPr>
          <p:nvPr>
            <p:ph type="body" idx="1"/>
          </p:nvPr>
        </p:nvPicPr>
        <p:blipFill>
          <a:blip r:embed="rId2"/>
          <a:srcRect/>
          <a:stretch>
            <a:fillRect/>
          </a:stretch>
        </p:blipFill>
        <p:spPr>
          <a:xfrm>
            <a:off x="8112224" y="691196"/>
            <a:ext cx="4050250" cy="2922103"/>
          </a:xfrm>
          <a:noFill/>
          <a:ln/>
        </p:spPr>
      </p:pic>
      <p:sp>
        <p:nvSpPr>
          <p:cNvPr id="2" name="TextBox 1">
            <a:extLst>
              <a:ext uri="{FF2B5EF4-FFF2-40B4-BE49-F238E27FC236}">
                <a16:creationId xmlns:a16="http://schemas.microsoft.com/office/drawing/2014/main" id="{1F02D3D8-8BE5-99BA-974F-908EA12085A7}"/>
              </a:ext>
            </a:extLst>
          </p:cNvPr>
          <p:cNvSpPr txBox="1"/>
          <p:nvPr/>
        </p:nvSpPr>
        <p:spPr>
          <a:xfrm>
            <a:off x="2855640" y="0"/>
            <a:ext cx="5544616" cy="1200329"/>
          </a:xfrm>
          <a:prstGeom prst="rect">
            <a:avLst/>
          </a:prstGeom>
          <a:noFill/>
        </p:spPr>
        <p:txBody>
          <a:bodyPr wrap="square" rtlCol="0">
            <a:spAutoFit/>
          </a:bodyPr>
          <a:lstStyle/>
          <a:p>
            <a:pPr algn="ctr"/>
            <a:r>
              <a:rPr lang="en-US" sz="7200" dirty="0">
                <a:solidFill>
                  <a:schemeClr val="bg1"/>
                </a:solidFill>
                <a:latin typeface="Imprint MT Shadow" panose="04020605060303030202" pitchFamily="82" charset="0"/>
              </a:rPr>
              <a:t>Liver injury </a:t>
            </a:r>
          </a:p>
        </p:txBody>
      </p:sp>
      <p:sp>
        <p:nvSpPr>
          <p:cNvPr id="3" name="Title 1">
            <a:extLst>
              <a:ext uri="{FF2B5EF4-FFF2-40B4-BE49-F238E27FC236}">
                <a16:creationId xmlns:a16="http://schemas.microsoft.com/office/drawing/2014/main" id="{D2D5CEAA-5CC5-4D36-F09E-56B55596A182}"/>
              </a:ext>
            </a:extLst>
          </p:cNvPr>
          <p:cNvSpPr txBox="1">
            <a:spLocks/>
          </p:cNvSpPr>
          <p:nvPr/>
        </p:nvSpPr>
        <p:spPr>
          <a:xfrm>
            <a:off x="89810" y="1096501"/>
            <a:ext cx="6765709"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a:solidFill>
                  <a:schemeClr val="bg1"/>
                </a:solidFill>
              </a:rPr>
              <a:t>Introduction : </a:t>
            </a:r>
            <a:endParaRPr lang="en-US" sz="4400" dirty="0">
              <a:solidFill>
                <a:schemeClr val="bg1"/>
              </a:solidFill>
            </a:endParaRPr>
          </a:p>
        </p:txBody>
      </p:sp>
      <p:sp>
        <p:nvSpPr>
          <p:cNvPr id="4" name="TextBox 3">
            <a:extLst>
              <a:ext uri="{FF2B5EF4-FFF2-40B4-BE49-F238E27FC236}">
                <a16:creationId xmlns:a16="http://schemas.microsoft.com/office/drawing/2014/main" id="{1245EAFF-0B13-5A3E-3205-CB74BD270DEF}"/>
              </a:ext>
            </a:extLst>
          </p:cNvPr>
          <p:cNvSpPr txBox="1"/>
          <p:nvPr/>
        </p:nvSpPr>
        <p:spPr>
          <a:xfrm>
            <a:off x="-29526" y="2320637"/>
            <a:ext cx="814175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Liver is the second most common organ injured in abdominal trauma</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Liver trauma can be divided into : Blunt  (more common  , higher mortality )&amp; Penetrating  injury  .</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a:p>
            <a:endParaRPr lang="en-US" sz="2400" dirty="0">
              <a:solidFill>
                <a:schemeClr val="bg1"/>
              </a:solidFill>
            </a:endParaRPr>
          </a:p>
          <a:p>
            <a:endParaRPr lang="en-US" sz="2400" dirty="0"/>
          </a:p>
        </p:txBody>
      </p:sp>
    </p:spTree>
    <p:extLst>
      <p:ext uri="{BB962C8B-B14F-4D97-AF65-F5344CB8AC3E}">
        <p14:creationId xmlns:p14="http://schemas.microsoft.com/office/powerpoint/2010/main" val="3286472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Content Placeholder 3"/>
          <p:cNvPicPr>
            <a:picLocks/>
          </p:cNvPicPr>
          <p:nvPr/>
        </p:nvPicPr>
        <p:blipFill>
          <a:blip r:embed="rId2" cstate="print"/>
          <a:srcRect l="15504" t="18773" r="17131" b="9612"/>
          <a:stretch>
            <a:fillRect/>
          </a:stretch>
        </p:blipFill>
        <p:spPr bwMode="auto">
          <a:xfrm>
            <a:off x="1524000" y="0"/>
            <a:ext cx="9144000"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863949"/>
      </p:ext>
    </p:extLst>
  </p:cSld>
  <p:clrMapOvr>
    <a:masterClrMapping/>
  </p:clrMapOvr>
  <p:transition spd="slow">
    <p:zoom/>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rPr>
              <a:t>Complications of Pancreatic injury</a:t>
            </a:r>
            <a:br>
              <a:rPr lang="en-US" dirty="0"/>
            </a:br>
            <a:endParaRPr lang="en-US" dirty="0"/>
          </a:p>
        </p:txBody>
      </p:sp>
      <p:sp>
        <p:nvSpPr>
          <p:cNvPr id="3" name="Content Placeholder 2"/>
          <p:cNvSpPr>
            <a:spLocks noGrp="1"/>
          </p:cNvSpPr>
          <p:nvPr>
            <p:ph sz="quarter" idx="1"/>
          </p:nvPr>
        </p:nvSpPr>
        <p:spPr/>
        <p:txBody>
          <a:bodyPr/>
          <a:lstStyle/>
          <a:p>
            <a:pPr algn="l">
              <a:buClr>
                <a:schemeClr val="accent1"/>
              </a:buClr>
              <a:buNone/>
            </a:pPr>
            <a:r>
              <a:rPr lang="en-US" i="1" u="sng" dirty="0">
                <a:solidFill>
                  <a:schemeClr val="accent6">
                    <a:lumMod val="50000"/>
                  </a:schemeClr>
                </a:solidFill>
                <a:latin typeface="Calibri" panose="020F0502020204030204" pitchFamily="34" charset="0"/>
              </a:rPr>
              <a:t>Fistula</a:t>
            </a:r>
            <a:r>
              <a:rPr lang="en-US" dirty="0">
                <a:latin typeface="Calibri" panose="020F0502020204030204" pitchFamily="34" charset="0"/>
              </a:rPr>
              <a:t> formation is the most frequently reported complication,</a:t>
            </a:r>
          </a:p>
          <a:p>
            <a:pPr algn="l">
              <a:buClr>
                <a:schemeClr val="accent1"/>
              </a:buClr>
              <a:buNone/>
            </a:pPr>
            <a:r>
              <a:rPr lang="en-US" dirty="0">
                <a:latin typeface="Calibri" panose="020F0502020204030204" pitchFamily="34" charset="0"/>
              </a:rPr>
              <a:t>Treatment : wide local drainage and good nutrition and supportive care, usually resolve spontaneously within 2 weeks of injury</a:t>
            </a:r>
          </a:p>
          <a:p>
            <a:pPr algn="l">
              <a:buClr>
                <a:schemeClr val="accent1"/>
              </a:buClr>
              <a:buNone/>
            </a:pPr>
            <a:r>
              <a:rPr lang="en-US" i="1" u="sng" dirty="0">
                <a:solidFill>
                  <a:schemeClr val="accent6">
                    <a:lumMod val="50000"/>
                  </a:schemeClr>
                </a:solidFill>
                <a:latin typeface="Calibri" panose="020F0502020204030204" pitchFamily="34" charset="0"/>
              </a:rPr>
              <a:t>Chronic pancreatitis</a:t>
            </a:r>
            <a:r>
              <a:rPr lang="en-US" i="1" dirty="0">
                <a:latin typeface="Calibri" panose="020F0502020204030204" pitchFamily="34" charset="0"/>
              </a:rPr>
              <a:t>,</a:t>
            </a:r>
            <a:r>
              <a:rPr lang="en-US" i="1" u="sng" dirty="0">
                <a:solidFill>
                  <a:schemeClr val="accent6">
                    <a:lumMod val="50000"/>
                  </a:schemeClr>
                </a:solidFill>
                <a:latin typeface="Calibri" panose="020F0502020204030204" pitchFamily="34" charset="0"/>
              </a:rPr>
              <a:t> traumatic </a:t>
            </a:r>
            <a:r>
              <a:rPr lang="en-US" i="1" u="sng" dirty="0" err="1">
                <a:solidFill>
                  <a:schemeClr val="accent6">
                    <a:lumMod val="50000"/>
                  </a:schemeClr>
                </a:solidFill>
                <a:latin typeface="Calibri" panose="020F0502020204030204" pitchFamily="34" charset="0"/>
              </a:rPr>
              <a:t>pseudocysts</a:t>
            </a:r>
            <a:r>
              <a:rPr lang="en-US" i="1" u="sng" dirty="0">
                <a:solidFill>
                  <a:schemeClr val="accent6">
                    <a:lumMod val="50000"/>
                  </a:schemeClr>
                </a:solidFill>
                <a:latin typeface="Calibri" panose="020F0502020204030204" pitchFamily="34" charset="0"/>
              </a:rPr>
              <a:t>.</a:t>
            </a:r>
            <a:endParaRPr lang="ar-JO" i="1" u="sng" dirty="0">
              <a:solidFill>
                <a:schemeClr val="accent6">
                  <a:lumMod val="50000"/>
                </a:schemeClr>
              </a:solidFill>
              <a:latin typeface="Calibri" panose="020F0502020204030204" pitchFamily="34" charset="0"/>
            </a:endParaRPr>
          </a:p>
          <a:p>
            <a:pPr algn="l">
              <a:buClr>
                <a:schemeClr val="accent1"/>
              </a:buClr>
              <a:buNone/>
            </a:pPr>
            <a:endParaRPr lang="en-US" dirty="0">
              <a:latin typeface="Calibri" panose="020F0502020204030204" pitchFamily="34" charset="0"/>
            </a:endParaRPr>
          </a:p>
        </p:txBody>
      </p:sp>
    </p:spTree>
    <p:extLst>
      <p:ext uri="{BB962C8B-B14F-4D97-AF65-F5344CB8AC3E}">
        <p14:creationId xmlns:p14="http://schemas.microsoft.com/office/powerpoint/2010/main" val="2284617440"/>
      </p:ext>
    </p:extLst>
  </p:cSld>
  <p:clrMapOvr>
    <a:masterClrMapping/>
  </p:clrMapOvr>
  <p:transition spd="slow">
    <p:zoom/>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flipH="1">
            <a:off x="1905000" y="5181600"/>
            <a:ext cx="8229600" cy="2057400"/>
          </a:xfrm>
        </p:spPr>
        <p:txBody>
          <a:bodyPr/>
          <a:lstStyle/>
          <a:p>
            <a:pPr algn="l">
              <a:buClr>
                <a:schemeClr val="accent1"/>
              </a:buClr>
              <a:buNone/>
            </a:pPr>
            <a:r>
              <a:rPr lang="en-US" dirty="0">
                <a:latin typeface="Calibri" panose="020F0502020204030204" pitchFamily="34" charset="0"/>
              </a:rPr>
              <a:t>The duodenum lies </a:t>
            </a:r>
            <a:r>
              <a:rPr lang="en-US" dirty="0" err="1">
                <a:latin typeface="Calibri" panose="020F0502020204030204" pitchFamily="34" charset="0"/>
              </a:rPr>
              <a:t>retroperitoneally</a:t>
            </a:r>
            <a:r>
              <a:rPr lang="en-US" dirty="0">
                <a:latin typeface="Calibri" panose="020F0502020204030204" pitchFamily="34" charset="0"/>
              </a:rPr>
              <a:t> and so injuries are hidden and only discovered </a:t>
            </a:r>
            <a:r>
              <a:rPr lang="en-US" dirty="0">
                <a:solidFill>
                  <a:srgbClr val="FF0000"/>
                </a:solidFill>
                <a:latin typeface="Calibri" panose="020F0502020204030204" pitchFamily="34" charset="0"/>
              </a:rPr>
              <a:t>late or at laparotomy performed for other reasons.</a:t>
            </a:r>
          </a:p>
        </p:txBody>
      </p:sp>
      <p:sp>
        <p:nvSpPr>
          <p:cNvPr id="4" name="Rectangle 3"/>
          <p:cNvSpPr/>
          <p:nvPr/>
        </p:nvSpPr>
        <p:spPr>
          <a:xfrm>
            <a:off x="1524000" y="304801"/>
            <a:ext cx="9144000" cy="769441"/>
          </a:xfrm>
          <a:prstGeom prst="rect">
            <a:avLst/>
          </a:prstGeom>
          <a:noFill/>
        </p:spPr>
        <p:txBody>
          <a:bodyPr wrap="square">
            <a:spAutoFit/>
          </a:bodyPr>
          <a:lstStyle/>
          <a:p>
            <a:pPr algn="ctr">
              <a:defRPr/>
            </a:pPr>
            <a:r>
              <a:rPr lang="en-US" sz="4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cs typeface="Arial" charset="0"/>
              </a:rPr>
              <a:t>Duodenal injury</a:t>
            </a:r>
          </a:p>
        </p:txBody>
      </p:sp>
      <p:pic>
        <p:nvPicPr>
          <p:cNvPr id="5" name="Picture 4">
            <a:extLst>
              <a:ext uri="{FF2B5EF4-FFF2-40B4-BE49-F238E27FC236}">
                <a16:creationId xmlns:a16="http://schemas.microsoft.com/office/drawing/2014/main" id="{CAAD81E0-757C-483B-9E36-85095BF40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411381"/>
            <a:ext cx="8229600" cy="3617819"/>
          </a:xfrm>
          <a:prstGeom prst="rect">
            <a:avLst/>
          </a:prstGeom>
        </p:spPr>
      </p:pic>
    </p:spTree>
    <p:extLst>
      <p:ext uri="{BB962C8B-B14F-4D97-AF65-F5344CB8AC3E}">
        <p14:creationId xmlns:p14="http://schemas.microsoft.com/office/powerpoint/2010/main" val="2486883769"/>
      </p:ext>
    </p:extLst>
  </p:cSld>
  <p:clrMapOvr>
    <a:masterClrMapping/>
  </p:clrMapOvr>
  <p:transition spd="slow">
    <p:zoom/>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961664" y="1981200"/>
            <a:ext cx="8229600" cy="4403998"/>
          </a:xfrm>
        </p:spPr>
        <p:txBody>
          <a:bodyPr>
            <a:normAutofit fontScale="92500"/>
          </a:bodyPr>
          <a:lstStyle/>
          <a:p>
            <a:pPr algn="l">
              <a:buClr>
                <a:schemeClr val="accent1"/>
              </a:buClr>
              <a:buNone/>
            </a:pPr>
            <a:endParaRPr lang="en-US" sz="2400" dirty="0">
              <a:latin typeface="Calibri" panose="020F0502020204030204" pitchFamily="34" charset="0"/>
            </a:endParaRPr>
          </a:p>
          <a:p>
            <a:pPr algn="l">
              <a:buClr>
                <a:schemeClr val="accent1"/>
              </a:buClr>
              <a:buNone/>
            </a:pPr>
            <a:r>
              <a:rPr lang="en-US" sz="2400" dirty="0">
                <a:latin typeface="Calibri" panose="020F0502020204030204" pitchFamily="34" charset="0"/>
              </a:rPr>
              <a:t>The diagnostic  accuracy of duodenum injury is low because it </a:t>
            </a:r>
            <a:r>
              <a:rPr lang="en-US" sz="2400" b="1" dirty="0">
                <a:solidFill>
                  <a:srgbClr val="FF0000"/>
                </a:solidFill>
                <a:latin typeface="Calibri" panose="020F0502020204030204" pitchFamily="34" charset="0"/>
              </a:rPr>
              <a:t>has no specifical clinical symptoms</a:t>
            </a:r>
            <a:r>
              <a:rPr lang="en-US" sz="2400" dirty="0">
                <a:latin typeface="Calibri" panose="020F0502020204030204" pitchFamily="34" charset="0"/>
              </a:rPr>
              <a:t> </a:t>
            </a:r>
            <a:r>
              <a:rPr lang="en-US" sz="2400" b="1" dirty="0">
                <a:solidFill>
                  <a:srgbClr val="FF0000"/>
                </a:solidFill>
                <a:latin typeface="Calibri" panose="020F0502020204030204" pitchFamily="34" charset="0"/>
              </a:rPr>
              <a:t>and signs. </a:t>
            </a:r>
            <a:r>
              <a:rPr lang="en-US" sz="2400" dirty="0">
                <a:latin typeface="Calibri" panose="020F0502020204030204" pitchFamily="34" charset="0"/>
              </a:rPr>
              <a:t>the injury may not present with any peritoneal irritation sign, especially when the second and third parts of duodenum are injured.</a:t>
            </a:r>
          </a:p>
          <a:p>
            <a:pPr algn="l">
              <a:buClr>
                <a:schemeClr val="accent1"/>
              </a:buClr>
              <a:buNone/>
            </a:pPr>
            <a:endParaRPr lang="en-US" sz="2400" dirty="0">
              <a:latin typeface="Calibri" panose="020F0502020204030204" pitchFamily="34" charset="0"/>
            </a:endParaRPr>
          </a:p>
          <a:p>
            <a:pPr marL="566737" indent="-457200" algn="l">
              <a:buClr>
                <a:schemeClr val="accent1"/>
              </a:buClr>
              <a:buNone/>
            </a:pPr>
            <a:r>
              <a:rPr lang="en-US" sz="2400" dirty="0">
                <a:latin typeface="Calibri" panose="020F0502020204030204" pitchFamily="34" charset="0"/>
              </a:rPr>
              <a:t>Abdominal pain especially when the right upper quadrant is injured.</a:t>
            </a:r>
          </a:p>
          <a:p>
            <a:pPr marL="566737" indent="-457200" algn="l">
              <a:buClr>
                <a:schemeClr val="accent1"/>
              </a:buClr>
              <a:buNone/>
            </a:pPr>
            <a:r>
              <a:rPr lang="en-US" sz="2400" dirty="0">
                <a:latin typeface="Calibri" panose="020F0502020204030204" pitchFamily="34" charset="0"/>
              </a:rPr>
              <a:t>Retching or vomiting with blood in the vomitus. </a:t>
            </a:r>
          </a:p>
          <a:p>
            <a:pPr marL="566737" indent="-457200" algn="l">
              <a:buClr>
                <a:schemeClr val="accent1"/>
              </a:buClr>
              <a:buNone/>
            </a:pPr>
            <a:r>
              <a:rPr lang="en-US" sz="2400" dirty="0">
                <a:latin typeface="Calibri" panose="020F0502020204030204" pitchFamily="34" charset="0"/>
              </a:rPr>
              <a:t>Abdominal distension especially in the upper quadrant</a:t>
            </a:r>
          </a:p>
          <a:p>
            <a:pPr marL="566737" indent="-457200" algn="l">
              <a:buClr>
                <a:schemeClr val="accent1"/>
              </a:buClr>
              <a:buNone/>
            </a:pPr>
            <a:r>
              <a:rPr lang="en-US" sz="2400" dirty="0">
                <a:solidFill>
                  <a:srgbClr val="FF0000"/>
                </a:solidFill>
                <a:latin typeface="Calibri" panose="020F0502020204030204" pitchFamily="34" charset="0"/>
              </a:rPr>
              <a:t>Detection of  fluid  like  bile or intestinal juice by diagnostic </a:t>
            </a:r>
            <a:r>
              <a:rPr lang="en-US" sz="2400" dirty="0" err="1">
                <a:solidFill>
                  <a:srgbClr val="FF0000"/>
                </a:solidFill>
                <a:latin typeface="Calibri" panose="020F0502020204030204" pitchFamily="34" charset="0"/>
              </a:rPr>
              <a:t>abdominocentesis</a:t>
            </a:r>
            <a:r>
              <a:rPr lang="en-US" sz="2400" dirty="0">
                <a:solidFill>
                  <a:srgbClr val="FF0000"/>
                </a:solidFill>
                <a:latin typeface="Calibri" panose="020F0502020204030204" pitchFamily="34" charset="0"/>
              </a:rPr>
              <a:t>.</a:t>
            </a:r>
            <a:endParaRPr lang="ar-JO" sz="2400" dirty="0">
              <a:solidFill>
                <a:srgbClr val="FF0000"/>
              </a:solidFill>
              <a:latin typeface="Calibri" panose="020F0502020204030204" pitchFamily="34" charset="0"/>
            </a:endParaRPr>
          </a:p>
          <a:p>
            <a:pPr>
              <a:buClr>
                <a:schemeClr val="accent1"/>
              </a:buClr>
            </a:pPr>
            <a:endParaRPr lang="en-US" sz="2400" dirty="0">
              <a:latin typeface="Calibri" panose="020F0502020204030204" pitchFamily="34" charset="0"/>
            </a:endParaRPr>
          </a:p>
        </p:txBody>
      </p:sp>
      <p:sp>
        <p:nvSpPr>
          <p:cNvPr id="4" name="Rectangle 3"/>
          <p:cNvSpPr/>
          <p:nvPr/>
        </p:nvSpPr>
        <p:spPr>
          <a:xfrm>
            <a:off x="1524000" y="228601"/>
            <a:ext cx="9144000" cy="769441"/>
          </a:xfrm>
          <a:prstGeom prst="rect">
            <a:avLst/>
          </a:prstGeom>
          <a:noFill/>
        </p:spPr>
        <p:txBody>
          <a:bodyPr wrap="square">
            <a:spAutoFit/>
          </a:bodyPr>
          <a:lstStyle/>
          <a:p>
            <a:pPr algn="ctr">
              <a:defRPr/>
            </a:pPr>
            <a:r>
              <a:rPr lang="en-US" sz="4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cs typeface="Arial" charset="0"/>
              </a:rPr>
              <a:t>Clinical presentation</a:t>
            </a:r>
          </a:p>
        </p:txBody>
      </p:sp>
    </p:spTree>
    <p:extLst>
      <p:ext uri="{BB962C8B-B14F-4D97-AF65-F5344CB8AC3E}">
        <p14:creationId xmlns:p14="http://schemas.microsoft.com/office/powerpoint/2010/main" val="2689346030"/>
      </p:ext>
    </p:extLst>
  </p:cSld>
  <p:clrMapOvr>
    <a:masterClrMapping/>
  </p:clrMapOvr>
  <p:transition spd="slow">
    <p:zoom/>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981200" y="2636912"/>
            <a:ext cx="8229600" cy="3936926"/>
          </a:xfrm>
        </p:spPr>
        <p:txBody>
          <a:bodyPr/>
          <a:lstStyle/>
          <a:p>
            <a:pPr algn="l">
              <a:buClr>
                <a:schemeClr val="accent1"/>
              </a:buClr>
              <a:buNone/>
            </a:pPr>
            <a:r>
              <a:rPr lang="en-US" dirty="0">
                <a:latin typeface="Calibri" panose="020F0502020204030204" pitchFamily="34" charset="0"/>
              </a:rPr>
              <a:t>Water-soluble radiopaque contrast medium can be injected through a nasogastric tube just before the abdominal film is taken. If leakage happens, rupture of duodenum can be confirmed. </a:t>
            </a:r>
            <a:endParaRPr lang="ar-JO" dirty="0">
              <a:latin typeface="Calibri" panose="020F0502020204030204" pitchFamily="34" charset="0"/>
            </a:endParaRPr>
          </a:p>
          <a:p>
            <a:pPr algn="l">
              <a:buClr>
                <a:schemeClr val="accent1"/>
              </a:buClr>
              <a:buNone/>
            </a:pPr>
            <a:r>
              <a:rPr lang="en-US" dirty="0">
                <a:solidFill>
                  <a:srgbClr val="FF0000"/>
                </a:solidFill>
                <a:latin typeface="Calibri" panose="020F0502020204030204" pitchFamily="34" charset="0"/>
              </a:rPr>
              <a:t>The only sign may be gas in the </a:t>
            </a:r>
            <a:r>
              <a:rPr lang="en-US" dirty="0" err="1">
                <a:solidFill>
                  <a:srgbClr val="FF0000"/>
                </a:solidFill>
                <a:latin typeface="Calibri" panose="020F0502020204030204" pitchFamily="34" charset="0"/>
              </a:rPr>
              <a:t>periduodenal</a:t>
            </a:r>
            <a:r>
              <a:rPr lang="en-US" dirty="0">
                <a:solidFill>
                  <a:srgbClr val="FF0000"/>
                </a:solidFill>
                <a:latin typeface="Calibri" panose="020F0502020204030204" pitchFamily="34" charset="0"/>
              </a:rPr>
              <a:t> tissue seen at CT.</a:t>
            </a:r>
          </a:p>
        </p:txBody>
      </p:sp>
      <p:sp>
        <p:nvSpPr>
          <p:cNvPr id="4" name="Rectangle 3"/>
          <p:cNvSpPr/>
          <p:nvPr/>
        </p:nvSpPr>
        <p:spPr>
          <a:xfrm>
            <a:off x="1524000" y="832484"/>
            <a:ext cx="9144000" cy="769441"/>
          </a:xfrm>
          <a:prstGeom prst="rect">
            <a:avLst/>
          </a:prstGeom>
          <a:noFill/>
        </p:spPr>
        <p:txBody>
          <a:bodyPr wrap="square">
            <a:spAutoFit/>
          </a:bodyPr>
          <a:lstStyle/>
          <a:p>
            <a:pPr algn="ctr">
              <a:defRPr/>
            </a:pPr>
            <a:r>
              <a:rPr lang="en-US" sz="4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cs typeface="Arial" charset="0"/>
              </a:rPr>
              <a:t>Diagnosis</a:t>
            </a:r>
          </a:p>
        </p:txBody>
      </p:sp>
    </p:spTree>
    <p:extLst>
      <p:ext uri="{BB962C8B-B14F-4D97-AF65-F5344CB8AC3E}">
        <p14:creationId xmlns:p14="http://schemas.microsoft.com/office/powerpoint/2010/main" val="2591031167"/>
      </p:ext>
    </p:extLst>
  </p:cSld>
  <p:clrMapOvr>
    <a:masterClrMapping/>
  </p:clrMapOvr>
  <p:transition spd="slow">
    <p:zoom/>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631504" y="2209800"/>
            <a:ext cx="8856984" cy="438755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5" name="Rectangle 2"/>
          <p:cNvSpPr txBox="1">
            <a:spLocks noChangeArrowheads="1"/>
          </p:cNvSpPr>
          <p:nvPr/>
        </p:nvSpPr>
        <p:spPr bwMode="auto">
          <a:xfrm>
            <a:off x="152400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a:lstStyle>
          <a:p>
            <a:pPr algn="ctr" eaLnBrk="1" hangingPunct="1"/>
            <a:r>
              <a:rPr lang="en-US" sz="48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rPr>
              <a:t>Duodenal Injury Grading</a:t>
            </a:r>
            <a:endParaRPr lang="en-US" sz="4800" dirty="0">
              <a:solidFill>
                <a:srgbClr val="1F497D"/>
              </a:solidFill>
              <a:latin typeface="Calibri"/>
            </a:endParaRPr>
          </a:p>
        </p:txBody>
      </p:sp>
    </p:spTree>
    <p:extLst>
      <p:ext uri="{BB962C8B-B14F-4D97-AF65-F5344CB8AC3E}">
        <p14:creationId xmlns:p14="http://schemas.microsoft.com/office/powerpoint/2010/main" val="978296606"/>
      </p:ext>
    </p:extLst>
  </p:cSld>
  <p:clrMapOvr>
    <a:masterClrMapping/>
  </p:clrMapOvr>
  <p:transition spd="slow">
    <p:zoom/>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owner\Desktop\group pic\images.jpg"/>
          <p:cNvPicPr>
            <a:picLocks noGrp="1" noChangeAspect="1" noChangeArrowheads="1"/>
          </p:cNvPicPr>
          <p:nvPr>
            <p:ph sz="quarter" idx="1"/>
          </p:nvPr>
        </p:nvPicPr>
        <p:blipFill>
          <a:blip r:embed="rId2" cstate="print"/>
          <a:srcRect/>
          <a:stretch>
            <a:fillRect/>
          </a:stretch>
        </p:blipFill>
        <p:spPr bwMode="auto">
          <a:xfrm>
            <a:off x="2015613" y="457200"/>
            <a:ext cx="7772400" cy="6019800"/>
          </a:xfrm>
          <a:prstGeom prst="rect">
            <a:avLst/>
          </a:prstGeom>
          <a:noFill/>
        </p:spPr>
      </p:pic>
    </p:spTree>
    <p:extLst>
      <p:ext uri="{BB962C8B-B14F-4D97-AF65-F5344CB8AC3E}">
        <p14:creationId xmlns:p14="http://schemas.microsoft.com/office/powerpoint/2010/main" val="4165177591"/>
      </p:ext>
    </p:extLst>
  </p:cSld>
  <p:clrMapOvr>
    <a:masterClrMapping/>
  </p:clrMapOvr>
  <p:transition spd="slow">
    <p:zoom/>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l" eaLnBrk="1" hangingPunct="1">
              <a:buClr>
                <a:schemeClr val="accent1"/>
              </a:buClr>
              <a:buNone/>
            </a:pPr>
            <a:r>
              <a:rPr lang="en-US" dirty="0">
                <a:latin typeface="Calibri" panose="020F0502020204030204" pitchFamily="34" charset="0"/>
              </a:rPr>
              <a:t>Duodenal Hematoma Management:</a:t>
            </a:r>
          </a:p>
          <a:p>
            <a:pPr lvl="1" algn="l" eaLnBrk="1" hangingPunct="1">
              <a:buClr>
                <a:schemeClr val="accent1"/>
              </a:buClr>
              <a:buNone/>
            </a:pPr>
            <a:r>
              <a:rPr lang="en-US" dirty="0">
                <a:solidFill>
                  <a:schemeClr val="tx1"/>
                </a:solidFill>
                <a:latin typeface="Calibri" panose="020F0502020204030204" pitchFamily="34" charset="0"/>
              </a:rPr>
              <a:t>Non operative: NGT , TPN</a:t>
            </a:r>
          </a:p>
          <a:p>
            <a:pPr lvl="1" algn="l" eaLnBrk="1" hangingPunct="1">
              <a:buClr>
                <a:schemeClr val="accent1"/>
              </a:buClr>
              <a:buNone/>
            </a:pPr>
            <a:r>
              <a:rPr lang="en-US" dirty="0">
                <a:solidFill>
                  <a:schemeClr val="tx1"/>
                </a:solidFill>
                <a:latin typeface="Calibri" panose="020F0502020204030204" pitchFamily="34" charset="0"/>
              </a:rPr>
              <a:t>Surgical: Evacuation after 2 weeks</a:t>
            </a:r>
          </a:p>
          <a:p>
            <a:pPr marL="411162" lvl="1" indent="0" algn="l">
              <a:buClr>
                <a:schemeClr val="accent1"/>
              </a:buClr>
              <a:buNone/>
            </a:pPr>
            <a:endParaRPr lang="fr-FR" dirty="0">
              <a:solidFill>
                <a:schemeClr val="tx1"/>
              </a:solidFill>
              <a:latin typeface="Calibri" panose="020F0502020204030204" pitchFamily="34" charset="0"/>
            </a:endParaRPr>
          </a:p>
          <a:p>
            <a:pPr algn="l">
              <a:buClr>
                <a:schemeClr val="accent1"/>
              </a:buClr>
              <a:buNone/>
            </a:pPr>
            <a:r>
              <a:rPr lang="en-US" dirty="0">
                <a:latin typeface="Calibri" panose="020F0502020204030204" pitchFamily="34" charset="0"/>
              </a:rPr>
              <a:t>Duodenal perforation management: </a:t>
            </a:r>
          </a:p>
          <a:p>
            <a:pPr lvl="1" algn="l" eaLnBrk="1" hangingPunct="1">
              <a:buClr>
                <a:schemeClr val="accent1"/>
              </a:buClr>
              <a:buNone/>
            </a:pPr>
            <a:r>
              <a:rPr lang="en-US" dirty="0">
                <a:solidFill>
                  <a:schemeClr val="tx1"/>
                </a:solidFill>
                <a:latin typeface="Calibri" panose="020F0502020204030204" pitchFamily="34" charset="0"/>
              </a:rPr>
              <a:t>Primary repair ( most perforations of the duodenum can be treated by primary repair)</a:t>
            </a:r>
            <a:endParaRPr lang="fr-FR" dirty="0">
              <a:solidFill>
                <a:schemeClr val="tx1"/>
              </a:solidFill>
              <a:latin typeface="Calibri" panose="020F0502020204030204" pitchFamily="34" charset="0"/>
            </a:endParaRPr>
          </a:p>
          <a:p>
            <a:pPr>
              <a:buClr>
                <a:schemeClr val="accent1"/>
              </a:buClr>
            </a:pPr>
            <a:endParaRPr lang="en-US" dirty="0">
              <a:latin typeface="Calibri" panose="020F0502020204030204" pitchFamily="34" charset="0"/>
            </a:endParaRPr>
          </a:p>
          <a:p>
            <a:pPr lvl="1">
              <a:buClr>
                <a:schemeClr val="accent1"/>
              </a:buClr>
            </a:pPr>
            <a:endParaRPr lang="en-US" dirty="0">
              <a:latin typeface="Calibri" panose="020F0502020204030204" pitchFamily="34" charset="0"/>
            </a:endParaRPr>
          </a:p>
        </p:txBody>
      </p:sp>
      <p:sp>
        <p:nvSpPr>
          <p:cNvPr id="4" name="Rectangle 3"/>
          <p:cNvSpPr/>
          <p:nvPr/>
        </p:nvSpPr>
        <p:spPr>
          <a:xfrm>
            <a:off x="1524000" y="304801"/>
            <a:ext cx="9144000" cy="769441"/>
          </a:xfrm>
          <a:prstGeom prst="rect">
            <a:avLst/>
          </a:prstGeom>
          <a:noFill/>
        </p:spPr>
        <p:txBody>
          <a:bodyPr wrap="square">
            <a:spAutoFit/>
          </a:bodyPr>
          <a:lstStyle/>
          <a:p>
            <a:pPr algn="ctr">
              <a:defRPr/>
            </a:pPr>
            <a:r>
              <a:rPr lang="en-US" sz="4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cs typeface="Arial" charset="0"/>
              </a:rPr>
              <a:t>Management</a:t>
            </a:r>
          </a:p>
        </p:txBody>
      </p:sp>
    </p:spTree>
    <p:extLst>
      <p:ext uri="{BB962C8B-B14F-4D97-AF65-F5344CB8AC3E}">
        <p14:creationId xmlns:p14="http://schemas.microsoft.com/office/powerpoint/2010/main" val="1322451278"/>
      </p:ext>
    </p:extLst>
  </p:cSld>
  <p:clrMapOvr>
    <a:masterClrMapping/>
  </p:clrMapOvr>
  <p:transition spd="slow">
    <p:zoom/>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l">
              <a:buClr>
                <a:schemeClr val="accent1"/>
              </a:buClr>
              <a:buNone/>
            </a:pPr>
            <a:r>
              <a:rPr lang="en-US" dirty="0">
                <a:latin typeface="Calibri" panose="020F0502020204030204" pitchFamily="34" charset="0"/>
              </a:rPr>
              <a:t>Management of Duodenal injury depends on which portion is affected: </a:t>
            </a:r>
          </a:p>
          <a:p>
            <a:pPr lvl="1" algn="l" eaLnBrk="1" hangingPunct="1">
              <a:buClr>
                <a:schemeClr val="accent1"/>
              </a:buClr>
              <a:buNone/>
            </a:pPr>
            <a:r>
              <a:rPr lang="en-US" dirty="0">
                <a:solidFill>
                  <a:schemeClr val="tx1"/>
                </a:solidFill>
                <a:latin typeface="Calibri" panose="020F0502020204030204" pitchFamily="34" charset="0"/>
              </a:rPr>
              <a:t>1</a:t>
            </a:r>
            <a:r>
              <a:rPr lang="en-US" baseline="30000" dirty="0">
                <a:solidFill>
                  <a:schemeClr val="tx1"/>
                </a:solidFill>
                <a:latin typeface="Calibri" panose="020F0502020204030204" pitchFamily="34" charset="0"/>
              </a:rPr>
              <a:t>st</a:t>
            </a:r>
            <a:r>
              <a:rPr lang="en-US" dirty="0">
                <a:solidFill>
                  <a:schemeClr val="tx1"/>
                </a:solidFill>
                <a:latin typeface="Calibri" panose="020F0502020204030204" pitchFamily="34" charset="0"/>
              </a:rPr>
              <a:t> portion </a:t>
            </a:r>
            <a:r>
              <a:rPr lang="en-US" dirty="0">
                <a:solidFill>
                  <a:schemeClr val="tx1"/>
                </a:solidFill>
                <a:latin typeface="Calibri" panose="020F0502020204030204" pitchFamily="34" charset="0"/>
                <a:sym typeface="Wingdings" panose="05000000000000000000" pitchFamily="2" charset="2"/>
              </a:rPr>
              <a:t> debridement &amp; end-to-end anastomosis (because of the mobility and rich blood supply of the  gastric pylorus ) </a:t>
            </a:r>
          </a:p>
          <a:p>
            <a:pPr lvl="1" algn="l" eaLnBrk="1" hangingPunct="1">
              <a:buClr>
                <a:schemeClr val="accent1"/>
              </a:buClr>
              <a:buNone/>
            </a:pPr>
            <a:endParaRPr lang="en-US" dirty="0">
              <a:solidFill>
                <a:schemeClr val="tx1"/>
              </a:solidFill>
              <a:latin typeface="Calibri" panose="020F0502020204030204" pitchFamily="34" charset="0"/>
              <a:sym typeface="Wingdings" panose="05000000000000000000" pitchFamily="2" charset="2"/>
            </a:endParaRPr>
          </a:p>
          <a:p>
            <a:pPr lvl="1" algn="l" eaLnBrk="1" hangingPunct="1">
              <a:buClr>
                <a:schemeClr val="accent1"/>
              </a:buClr>
              <a:buNone/>
            </a:pPr>
            <a:r>
              <a:rPr lang="en-US" dirty="0">
                <a:solidFill>
                  <a:schemeClr val="tx1"/>
                </a:solidFill>
                <a:latin typeface="Calibri" panose="020F0502020204030204" pitchFamily="34" charset="0"/>
                <a:sym typeface="Wingdings" panose="05000000000000000000" pitchFamily="2" charset="2"/>
              </a:rPr>
              <a:t>2</a:t>
            </a:r>
            <a:r>
              <a:rPr lang="en-US" baseline="30000" dirty="0">
                <a:solidFill>
                  <a:schemeClr val="tx1"/>
                </a:solidFill>
                <a:latin typeface="Calibri" panose="020F0502020204030204" pitchFamily="34" charset="0"/>
                <a:sym typeface="Wingdings" panose="05000000000000000000" pitchFamily="2" charset="2"/>
              </a:rPr>
              <a:t>nd</a:t>
            </a:r>
            <a:r>
              <a:rPr lang="en-US" dirty="0">
                <a:solidFill>
                  <a:schemeClr val="tx1"/>
                </a:solidFill>
                <a:latin typeface="Calibri" panose="020F0502020204030204" pitchFamily="34" charset="0"/>
                <a:sym typeface="Wingdings" panose="05000000000000000000" pitchFamily="2" charset="2"/>
              </a:rPr>
              <a:t> portion  </a:t>
            </a:r>
            <a:r>
              <a:rPr lang="en-US" dirty="0">
                <a:solidFill>
                  <a:schemeClr val="tx1"/>
                </a:solidFill>
                <a:latin typeface="Calibri" panose="020F0502020204030204" pitchFamily="34" charset="0"/>
              </a:rPr>
              <a:t>For lesions between the accessory papilla and the papilla of </a:t>
            </a:r>
            <a:r>
              <a:rPr lang="en-US" dirty="0" err="1">
                <a:solidFill>
                  <a:schemeClr val="tx1"/>
                </a:solidFill>
                <a:latin typeface="Calibri" panose="020F0502020204030204" pitchFamily="34" charset="0"/>
              </a:rPr>
              <a:t>Vater</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avascularized</a:t>
            </a:r>
            <a:r>
              <a:rPr lang="en-US" dirty="0">
                <a:solidFill>
                  <a:schemeClr val="tx1"/>
                </a:solidFill>
                <a:latin typeface="Calibri" panose="020F0502020204030204" pitchFamily="34" charset="0"/>
              </a:rPr>
              <a:t> </a:t>
            </a:r>
            <a:r>
              <a:rPr lang="en-US" dirty="0" err="1">
                <a:solidFill>
                  <a:schemeClr val="tx1"/>
                </a:solidFill>
                <a:latin typeface="Calibri" panose="020F0502020204030204" pitchFamily="34" charset="0"/>
              </a:rPr>
              <a:t>jejunal</a:t>
            </a:r>
            <a:r>
              <a:rPr lang="en-US" dirty="0">
                <a:solidFill>
                  <a:schemeClr val="tx1"/>
                </a:solidFill>
                <a:latin typeface="Calibri" panose="020F0502020204030204" pitchFamily="34" charset="0"/>
              </a:rPr>
              <a:t> graft, either a patch or tubular interposition graft, may be required.</a:t>
            </a:r>
            <a:endParaRPr lang="en-US" dirty="0">
              <a:solidFill>
                <a:schemeClr val="tx1"/>
              </a:solidFill>
              <a:latin typeface="Calibri" panose="020F0502020204030204" pitchFamily="34" charset="0"/>
              <a:sym typeface="Wingdings" panose="05000000000000000000" pitchFamily="2" charset="2"/>
            </a:endParaRPr>
          </a:p>
          <a:p>
            <a:pPr eaLnBrk="1" hangingPunct="1">
              <a:buClr>
                <a:schemeClr val="accent1"/>
              </a:buClr>
            </a:pPr>
            <a:endParaRPr lang="en-US" dirty="0">
              <a:latin typeface="Calibri" panose="020F0502020204030204" pitchFamily="34" charset="0"/>
              <a:sym typeface="Wingdings" panose="05000000000000000000" pitchFamily="2" charset="2"/>
            </a:endParaRPr>
          </a:p>
          <a:p>
            <a:pPr eaLnBrk="1" hangingPunct="1">
              <a:buClr>
                <a:schemeClr val="accent1"/>
              </a:buClr>
              <a:buNone/>
            </a:pPr>
            <a:endParaRPr lang="en-US" dirty="0">
              <a:latin typeface="Calibri" panose="020F0502020204030204" pitchFamily="34" charset="0"/>
              <a:sym typeface="Wingdings" panose="05000000000000000000" pitchFamily="2" charset="2"/>
            </a:endParaRPr>
          </a:p>
          <a:p>
            <a:pPr>
              <a:buClr>
                <a:schemeClr val="accent1"/>
              </a:buClr>
            </a:pPr>
            <a:endParaRPr lang="en-US" dirty="0">
              <a:latin typeface="Calibri" panose="020F0502020204030204" pitchFamily="34" charset="0"/>
            </a:endParaRPr>
          </a:p>
        </p:txBody>
      </p:sp>
      <p:sp>
        <p:nvSpPr>
          <p:cNvPr id="4" name="Rectangle 3"/>
          <p:cNvSpPr/>
          <p:nvPr/>
        </p:nvSpPr>
        <p:spPr>
          <a:xfrm>
            <a:off x="1524000" y="832484"/>
            <a:ext cx="9144000" cy="769441"/>
          </a:xfrm>
          <a:prstGeom prst="rect">
            <a:avLst/>
          </a:prstGeom>
          <a:noFill/>
        </p:spPr>
        <p:txBody>
          <a:bodyPr wrap="square">
            <a:spAutoFit/>
          </a:bodyPr>
          <a:lstStyle/>
          <a:p>
            <a:pPr algn="ctr">
              <a:defRPr/>
            </a:pPr>
            <a:r>
              <a:rPr lang="en-US" sz="4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cs typeface="Arial" charset="0"/>
              </a:rPr>
              <a:t>Management</a:t>
            </a:r>
          </a:p>
        </p:txBody>
      </p:sp>
    </p:spTree>
    <p:extLst>
      <p:ext uri="{BB962C8B-B14F-4D97-AF65-F5344CB8AC3E}">
        <p14:creationId xmlns:p14="http://schemas.microsoft.com/office/powerpoint/2010/main" val="501115782"/>
      </p:ext>
    </p:extLst>
  </p:cSld>
  <p:clrMapOvr>
    <a:masterClrMapping/>
  </p:clrMapOvr>
  <p:transition spd="slow">
    <p:zoom/>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601925"/>
            <a:ext cx="12192000" cy="4971913"/>
          </a:xfrm>
        </p:spPr>
        <p:txBody>
          <a:bodyPr/>
          <a:lstStyle/>
          <a:p>
            <a:pPr algn="l" eaLnBrk="1" hangingPunct="1">
              <a:buClr>
                <a:schemeClr val="accent1"/>
              </a:buClr>
              <a:buNone/>
            </a:pPr>
            <a:r>
              <a:rPr lang="en-US" dirty="0">
                <a:latin typeface="Calibri" panose="020F0502020204030204" pitchFamily="34" charset="0"/>
              </a:rPr>
              <a:t>3</a:t>
            </a:r>
            <a:r>
              <a:rPr lang="en-US" baseline="30000" dirty="0">
                <a:latin typeface="Calibri" panose="020F0502020204030204" pitchFamily="34" charset="0"/>
              </a:rPr>
              <a:t>rd</a:t>
            </a:r>
            <a:r>
              <a:rPr lang="en-US" dirty="0">
                <a:latin typeface="Calibri" panose="020F0502020204030204" pitchFamily="34" charset="0"/>
              </a:rPr>
              <a:t> &amp; 4</a:t>
            </a:r>
            <a:r>
              <a:rPr lang="en-US" baseline="30000" dirty="0">
                <a:latin typeface="Calibri" panose="020F0502020204030204" pitchFamily="34" charset="0"/>
              </a:rPr>
              <a:t>th</a:t>
            </a:r>
            <a:r>
              <a:rPr lang="en-US" dirty="0">
                <a:latin typeface="Calibri" panose="020F0502020204030204" pitchFamily="34" charset="0"/>
              </a:rPr>
              <a:t> portion </a:t>
            </a:r>
            <a:r>
              <a:rPr lang="en-US" dirty="0">
                <a:latin typeface="Calibri" panose="020F0502020204030204" pitchFamily="34" charset="0"/>
                <a:sym typeface="Wingdings" panose="05000000000000000000" pitchFamily="2" charset="2"/>
              </a:rPr>
              <a:t> </a:t>
            </a:r>
            <a:r>
              <a:rPr lang="en-US" dirty="0">
                <a:latin typeface="Calibri" panose="020F0502020204030204" pitchFamily="34" charset="0"/>
              </a:rPr>
              <a:t>resect the third and fourth portions and perform a </a:t>
            </a:r>
            <a:r>
              <a:rPr lang="en-US" dirty="0" err="1">
                <a:latin typeface="Calibri" panose="020F0502020204030204" pitchFamily="34" charset="0"/>
              </a:rPr>
              <a:t>duodenojejunostomy</a:t>
            </a:r>
            <a:r>
              <a:rPr lang="en-US" dirty="0">
                <a:latin typeface="Calibri" panose="020F0502020204030204" pitchFamily="34" charset="0"/>
              </a:rPr>
              <a:t> on the left side of the superior mesenteric vessels</a:t>
            </a:r>
          </a:p>
          <a:p>
            <a:pPr algn="l" eaLnBrk="1" hangingPunct="1">
              <a:buClr>
                <a:schemeClr val="accent1"/>
              </a:buClr>
              <a:buNone/>
            </a:pPr>
            <a:endParaRPr lang="en-US" dirty="0">
              <a:latin typeface="Calibri" panose="020F0502020204030204" pitchFamily="34" charset="0"/>
            </a:endParaRPr>
          </a:p>
          <a:p>
            <a:pPr algn="l" eaLnBrk="1" hangingPunct="1">
              <a:buClr>
                <a:schemeClr val="accent1"/>
              </a:buClr>
              <a:buNone/>
            </a:pPr>
            <a:r>
              <a:rPr lang="en-US" dirty="0">
                <a:latin typeface="Calibri" panose="020F0502020204030204" pitchFamily="34" charset="0"/>
              </a:rPr>
              <a:t>High-risk or complex duodenal repairs </a:t>
            </a:r>
            <a:r>
              <a:rPr lang="en-US" dirty="0">
                <a:latin typeface="Calibri" panose="020F0502020204030204" pitchFamily="34" charset="0"/>
                <a:sym typeface="Wingdings" panose="05000000000000000000" pitchFamily="2" charset="2"/>
              </a:rPr>
              <a:t> W</a:t>
            </a:r>
            <a:r>
              <a:rPr lang="en-US" dirty="0">
                <a:latin typeface="Calibri" panose="020F0502020204030204" pitchFamily="34" charset="0"/>
              </a:rPr>
              <a:t>hipple procedure (</a:t>
            </a:r>
            <a:r>
              <a:rPr lang="en-US" dirty="0" err="1">
                <a:latin typeface="Calibri" panose="020F0502020204030204" pitchFamily="34" charset="0"/>
              </a:rPr>
              <a:t>Pancreaticoduodenectomy</a:t>
            </a:r>
            <a:r>
              <a:rPr lang="en-US" dirty="0">
                <a:latin typeface="Calibri" panose="020F0502020204030204" pitchFamily="34" charset="0"/>
              </a:rPr>
              <a:t>)</a:t>
            </a:r>
            <a:endParaRPr lang="fr-FR" dirty="0">
              <a:latin typeface="Calibri" panose="020F0502020204030204" pitchFamily="34" charset="0"/>
            </a:endParaRPr>
          </a:p>
          <a:p>
            <a:pPr>
              <a:buClr>
                <a:schemeClr val="accent1"/>
              </a:buClr>
              <a:buFont typeface="Wingdings" panose="05000000000000000000" pitchFamily="2" charset="2"/>
              <a:buChar char="Ø"/>
            </a:pPr>
            <a:endParaRPr lang="en-US" dirty="0">
              <a:latin typeface="Calibri" panose="020F0502020204030204" pitchFamily="34" charset="0"/>
            </a:endParaRPr>
          </a:p>
        </p:txBody>
      </p:sp>
      <p:sp>
        <p:nvSpPr>
          <p:cNvPr id="4" name="Rectangle 3"/>
          <p:cNvSpPr/>
          <p:nvPr/>
        </p:nvSpPr>
        <p:spPr>
          <a:xfrm>
            <a:off x="1524000" y="832484"/>
            <a:ext cx="9144000" cy="769441"/>
          </a:xfrm>
          <a:prstGeom prst="rect">
            <a:avLst/>
          </a:prstGeom>
          <a:noFill/>
        </p:spPr>
        <p:txBody>
          <a:bodyPr wrap="square">
            <a:spAutoFit/>
          </a:bodyPr>
          <a:lstStyle/>
          <a:p>
            <a:pPr algn="ctr">
              <a:defRPr/>
            </a:pPr>
            <a:r>
              <a:rPr lang="en-US" sz="4400" b="1" dirty="0">
                <a:ln w="31550" cmpd="sng">
                  <a:gradFill>
                    <a:gsLst>
                      <a:gs pos="70000">
                        <a:srgbClr val="F79646">
                          <a:shade val="50000"/>
                          <a:satMod val="190000"/>
                        </a:srgbClr>
                      </a:gs>
                      <a:gs pos="0">
                        <a:srgbClr val="F79646">
                          <a:tint val="77000"/>
                          <a:satMod val="180000"/>
                        </a:srgbClr>
                      </a:gs>
                    </a:gsLst>
                    <a:lin ang="5400000"/>
                  </a:gradFill>
                  <a:prstDash val="solid"/>
                </a:ln>
                <a:effectLst>
                  <a:outerShdw blurRad="50800" dist="40000" dir="5400000" algn="tl" rotWithShape="0">
                    <a:srgbClr val="000000">
                      <a:shade val="5000"/>
                      <a:satMod val="120000"/>
                      <a:alpha val="33000"/>
                    </a:srgbClr>
                  </a:outerShdw>
                </a:effectLst>
                <a:latin typeface="Calibri" pitchFamily="34" charset="0"/>
                <a:cs typeface="Arial" charset="0"/>
              </a:rPr>
              <a:t>Management</a:t>
            </a:r>
          </a:p>
        </p:txBody>
      </p:sp>
    </p:spTree>
    <p:extLst>
      <p:ext uri="{BB962C8B-B14F-4D97-AF65-F5344CB8AC3E}">
        <p14:creationId xmlns:p14="http://schemas.microsoft.com/office/powerpoint/2010/main" val="1039511369"/>
      </p:ext>
    </p:extLst>
  </p:cSld>
  <p:clrMapOvr>
    <a:masterClrMapping/>
  </p:clrMapOvr>
  <p:transition spd="slow">
    <p:zoom/>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2226" name="Rectangle 2"/>
          <p:cNvSpPr>
            <a:spLocks noGrp="1"/>
          </p:cNvSpPr>
          <p:nvPr>
            <p:ph type="title"/>
          </p:nvPr>
        </p:nvSpPr>
        <p:spPr>
          <a:xfrm>
            <a:off x="695400" y="188640"/>
            <a:ext cx="10131425" cy="1456267"/>
          </a:xfrm>
        </p:spPr>
        <p:txBody>
          <a:bodyPr/>
          <a:lstStyle/>
          <a:p>
            <a:pPr algn="l"/>
            <a:r>
              <a:rPr lang="en-US" sz="2800" u="sng" dirty="0">
                <a:solidFill>
                  <a:schemeClr val="bg1"/>
                </a:solidFill>
              </a:rPr>
              <a:t>Symptoms of a liver injury</a:t>
            </a:r>
          </a:p>
        </p:txBody>
      </p:sp>
      <p:sp>
        <p:nvSpPr>
          <p:cNvPr id="52227" name="Rectangle 3"/>
          <p:cNvSpPr>
            <a:spLocks noGrp="1"/>
          </p:cNvSpPr>
          <p:nvPr>
            <p:ph type="body" idx="1"/>
          </p:nvPr>
        </p:nvSpPr>
        <p:spPr>
          <a:xfrm>
            <a:off x="911424" y="1125538"/>
            <a:ext cx="10945215" cy="4525962"/>
          </a:xfrm>
        </p:spPr>
        <p:txBody>
          <a:bodyPr/>
          <a:lstStyle/>
          <a:p>
            <a:pPr algn="l">
              <a:buFont typeface="Arial" charset="0"/>
              <a:buNone/>
            </a:pPr>
            <a:r>
              <a:rPr lang="en-US" sz="2800" dirty="0">
                <a:solidFill>
                  <a:schemeClr val="bg1"/>
                </a:solidFill>
              </a:rPr>
              <a:t>right upper quadrant pain, increase with deep breathing. </a:t>
            </a:r>
          </a:p>
          <a:p>
            <a:pPr algn="l">
              <a:buFont typeface="Arial" charset="0"/>
              <a:buNone/>
            </a:pPr>
            <a:r>
              <a:rPr lang="en-US" sz="2800" dirty="0">
                <a:solidFill>
                  <a:schemeClr val="bg1"/>
                </a:solidFill>
              </a:rPr>
              <a:t>nausea or vomiting, tachycardia and fainting, </a:t>
            </a:r>
          </a:p>
          <a:p>
            <a:pPr algn="l">
              <a:buFont typeface="Arial" charset="0"/>
              <a:buNone/>
            </a:pPr>
            <a:endParaRPr lang="en-US" sz="2800" u="sng" dirty="0">
              <a:solidFill>
                <a:schemeClr val="bg1"/>
              </a:solidFill>
            </a:endParaRPr>
          </a:p>
          <a:p>
            <a:pPr algn="l">
              <a:buFont typeface="Arial" charset="0"/>
              <a:buNone/>
            </a:pPr>
            <a:r>
              <a:rPr lang="en-US" sz="2800" u="sng" dirty="0">
                <a:solidFill>
                  <a:schemeClr val="bg1"/>
                </a:solidFill>
              </a:rPr>
              <a:t>Physical examination</a:t>
            </a:r>
            <a:r>
              <a:rPr lang="en-US" sz="2800" dirty="0">
                <a:solidFill>
                  <a:schemeClr val="bg1"/>
                </a:solidFill>
              </a:rPr>
              <a:t> :</a:t>
            </a:r>
          </a:p>
          <a:p>
            <a:pPr algn="l">
              <a:buFont typeface="Arial" charset="0"/>
              <a:buNone/>
            </a:pPr>
            <a:r>
              <a:rPr lang="en-US" sz="2800" dirty="0">
                <a:solidFill>
                  <a:schemeClr val="bg1"/>
                </a:solidFill>
              </a:rPr>
              <a:t>tenderness to palpation in the right upper quadrant of the abdomen. Abnormalities of blood pressure and pulse will be noted (low blood pressure and pulse over 100). </a:t>
            </a:r>
          </a:p>
        </p:txBody>
      </p:sp>
    </p:spTree>
    <p:extLst>
      <p:ext uri="{BB962C8B-B14F-4D97-AF65-F5344CB8AC3E}">
        <p14:creationId xmlns:p14="http://schemas.microsoft.com/office/powerpoint/2010/main" val="922567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khalid\Desktop\604-1875-1-PB.jpg"/>
          <p:cNvPicPr>
            <a:picLocks noGrp="1" noChangeAspect="1" noChangeArrowheads="1"/>
          </p:cNvPicPr>
          <p:nvPr>
            <p:ph sz="quarter" idx="1"/>
          </p:nvPr>
        </p:nvPicPr>
        <p:blipFill>
          <a:blip r:embed="rId2"/>
          <a:srcRect/>
          <a:stretch>
            <a:fillRect/>
          </a:stretch>
        </p:blipFill>
        <p:spPr bwMode="auto">
          <a:xfrm>
            <a:off x="2209800" y="609600"/>
            <a:ext cx="7696200" cy="5638800"/>
          </a:xfrm>
          <a:prstGeom prst="rect">
            <a:avLst/>
          </a:prstGeom>
          <a:noFill/>
        </p:spPr>
      </p:pic>
    </p:spTree>
    <p:extLst>
      <p:ext uri="{BB962C8B-B14F-4D97-AF65-F5344CB8AC3E}">
        <p14:creationId xmlns:p14="http://schemas.microsoft.com/office/powerpoint/2010/main" val="2254706160"/>
      </p:ext>
    </p:extLst>
  </p:cSld>
  <p:clrMapOvr>
    <a:masterClrMapping/>
  </p:clrMapOvr>
  <p:transition spd="slow">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87076"/>
            <a:ext cx="12192000" cy="4293096"/>
          </a:xfrm>
        </p:spPr>
      </p:pic>
      <p:sp>
        <p:nvSpPr>
          <p:cNvPr id="3" name="Title 2"/>
          <p:cNvSpPr>
            <a:spLocks noGrp="1"/>
          </p:cNvSpPr>
          <p:nvPr>
            <p:ph type="title"/>
          </p:nvPr>
        </p:nvSpPr>
        <p:spPr/>
        <p:txBody>
          <a:bodyPr/>
          <a:lstStyle/>
          <a:p>
            <a:pPr algn="ctr"/>
            <a:r>
              <a:rPr lang="en-US" sz="8000" dirty="0">
                <a:solidFill>
                  <a:srgbClr val="C00000"/>
                </a:solidFill>
              </a:rPr>
              <a:t>Damage control surgery </a:t>
            </a:r>
            <a:endParaRPr lang="ar-JO" sz="8000" dirty="0">
              <a:solidFill>
                <a:srgbClr val="C00000"/>
              </a:solidFill>
            </a:endParaRPr>
          </a:p>
        </p:txBody>
      </p:sp>
    </p:spTree>
    <p:extLst>
      <p:ext uri="{BB962C8B-B14F-4D97-AF65-F5344CB8AC3E}">
        <p14:creationId xmlns:p14="http://schemas.microsoft.com/office/powerpoint/2010/main" val="1122481667"/>
      </p:ext>
    </p:extLst>
  </p:cSld>
  <p:clrMapOvr>
    <a:masterClrMapping/>
  </p:clrMapOvr>
  <p:transition spd="slow">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06400" y="1600200"/>
            <a:ext cx="11379200" cy="4324350"/>
          </a:xfrm>
        </p:spPr>
        <p:txBody>
          <a:bodyPr>
            <a:noAutofit/>
          </a:bodyPr>
          <a:lstStyle/>
          <a:p>
            <a:pPr marL="273844" indent="-191691" algn="l">
              <a:spcBef>
                <a:spcPts val="225"/>
              </a:spcBef>
              <a:buClr>
                <a:srgbClr val="53548A"/>
              </a:buClr>
              <a:buNone/>
            </a:pPr>
            <a:r>
              <a:rPr lang="en-US" altLang="en-US" sz="2400" dirty="0">
                <a:solidFill>
                  <a:prstClr val="black"/>
                </a:solidFill>
                <a:latin typeface="Calibri" panose="020F0502020204030204" pitchFamily="34" charset="0"/>
              </a:rPr>
              <a:t>Multiple trauma patients are more likely to die from their intra-operative metabolic failure than from a failure to complete operative repairs.</a:t>
            </a:r>
          </a:p>
          <a:p>
            <a:pPr marL="273844" indent="-191691">
              <a:spcBef>
                <a:spcPts val="225"/>
              </a:spcBef>
              <a:buClr>
                <a:srgbClr val="53548A"/>
              </a:buClr>
            </a:pPr>
            <a:endParaRPr lang="en-US" altLang="en-US" sz="2400" dirty="0">
              <a:solidFill>
                <a:prstClr val="black"/>
              </a:solidFill>
              <a:latin typeface="Calibri" panose="020F0502020204030204" pitchFamily="34" charset="0"/>
            </a:endParaRPr>
          </a:p>
          <a:p>
            <a:pPr marL="273844" indent="-191691" algn="l">
              <a:spcBef>
                <a:spcPts val="225"/>
              </a:spcBef>
              <a:buClr>
                <a:srgbClr val="53548A"/>
              </a:buClr>
              <a:buNone/>
            </a:pPr>
            <a:r>
              <a:rPr lang="en-US" altLang="en-US" sz="2400" dirty="0">
                <a:solidFill>
                  <a:prstClr val="black"/>
                </a:solidFill>
                <a:latin typeface="Calibri" panose="020F0502020204030204" pitchFamily="34" charset="0"/>
              </a:rPr>
              <a:t>Those at high risk of death has the </a:t>
            </a:r>
            <a:r>
              <a:rPr lang="en-US" altLang="en-US" sz="2400" dirty="0">
                <a:solidFill>
                  <a:srgbClr val="FF0000"/>
                </a:solidFill>
                <a:latin typeface="Calibri" panose="020F0502020204030204" pitchFamily="34" charset="0"/>
              </a:rPr>
              <a:t>death triad </a:t>
            </a:r>
            <a:r>
              <a:rPr lang="en-US" altLang="en-US" sz="2400" dirty="0">
                <a:solidFill>
                  <a:prstClr val="black"/>
                </a:solidFill>
                <a:latin typeface="Calibri" panose="020F0502020204030204" pitchFamily="34" charset="0"/>
              </a:rPr>
              <a:t>of: </a:t>
            </a:r>
          </a:p>
          <a:p>
            <a:pPr marL="651272" lvl="1" indent="-342900" algn="l">
              <a:spcBef>
                <a:spcPts val="225"/>
              </a:spcBef>
              <a:buClr>
                <a:srgbClr val="53548A"/>
              </a:buClr>
              <a:buNone/>
            </a:pPr>
            <a:r>
              <a:rPr lang="en-US" altLang="en-US" sz="2800" dirty="0">
                <a:solidFill>
                  <a:prstClr val="black"/>
                </a:solidFill>
                <a:latin typeface="Calibri" panose="020F0502020204030204" pitchFamily="34" charset="0"/>
              </a:rPr>
              <a:t>Coagulopathy,</a:t>
            </a:r>
          </a:p>
          <a:p>
            <a:pPr marL="651272" lvl="1" indent="-342900" algn="l">
              <a:spcBef>
                <a:spcPts val="225"/>
              </a:spcBef>
              <a:buClr>
                <a:srgbClr val="53548A"/>
              </a:buClr>
              <a:buNone/>
            </a:pPr>
            <a:r>
              <a:rPr lang="en-US" altLang="en-US" sz="2800" dirty="0">
                <a:solidFill>
                  <a:prstClr val="black"/>
                </a:solidFill>
                <a:latin typeface="Calibri" panose="020F0502020204030204" pitchFamily="34" charset="0"/>
              </a:rPr>
              <a:t>Hypothermia and</a:t>
            </a:r>
          </a:p>
          <a:p>
            <a:pPr marL="651272" lvl="1" indent="-342900" algn="l">
              <a:spcBef>
                <a:spcPts val="225"/>
              </a:spcBef>
              <a:buClr>
                <a:srgbClr val="53548A"/>
              </a:buClr>
              <a:buNone/>
            </a:pPr>
            <a:r>
              <a:rPr lang="en-US" altLang="en-US" sz="2800" dirty="0">
                <a:solidFill>
                  <a:prstClr val="black"/>
                </a:solidFill>
                <a:latin typeface="Calibri" panose="020F0502020204030204" pitchFamily="34" charset="0"/>
              </a:rPr>
              <a:t>Metabolic acidosis </a:t>
            </a:r>
          </a:p>
          <a:p>
            <a:pPr marL="651272" lvl="1" indent="-342900">
              <a:spcBef>
                <a:spcPts val="225"/>
              </a:spcBef>
              <a:buClr>
                <a:srgbClr val="53548A"/>
              </a:buClr>
              <a:buFont typeface="+mj-lt"/>
              <a:buAutoNum type="arabicPeriod"/>
            </a:pPr>
            <a:endParaRPr lang="en-US" altLang="en-US" sz="2400" dirty="0">
              <a:solidFill>
                <a:prstClr val="black"/>
              </a:solidFill>
              <a:latin typeface="Calibri" panose="020F0502020204030204" pitchFamily="34" charset="0"/>
            </a:endParaRPr>
          </a:p>
        </p:txBody>
      </p:sp>
      <p:sp>
        <p:nvSpPr>
          <p:cNvPr id="4" name="Title 1"/>
          <p:cNvSpPr txBox="1">
            <a:spLocks/>
          </p:cNvSpPr>
          <p:nvPr/>
        </p:nvSpPr>
        <p:spPr bwMode="auto">
          <a:xfrm>
            <a:off x="0" y="609600"/>
            <a:ext cx="1219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a:lstStyle>
          <a:p>
            <a:pPr algn="ctr">
              <a:spcBef>
                <a:spcPts val="0"/>
              </a:spcBef>
              <a:defRPr/>
            </a:pPr>
            <a:br>
              <a:rPr lang="en-US" sz="4400" b="1" dirty="0">
                <a:ln w="31550" cmpd="sng">
                  <a:gradFill>
                    <a:gsLst>
                      <a:gs pos="70000">
                        <a:srgbClr val="5C92B5">
                          <a:shade val="50000"/>
                          <a:satMod val="190000"/>
                        </a:srgbClr>
                      </a:gs>
                      <a:gs pos="0">
                        <a:srgbClr val="5C92B5">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rPr>
            </a:br>
            <a:r>
              <a:rPr lang="en-US" sz="4400" b="1" dirty="0">
                <a:ln w="31550" cmpd="sng">
                  <a:gradFill>
                    <a:gsLst>
                      <a:gs pos="70000">
                        <a:srgbClr val="5C92B5">
                          <a:shade val="50000"/>
                          <a:satMod val="190000"/>
                        </a:srgbClr>
                      </a:gs>
                      <a:gs pos="0">
                        <a:srgbClr val="5C92B5">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rPr>
              <a:t>Damage Control Surgery</a:t>
            </a:r>
            <a:br>
              <a:rPr lang="en-US" sz="4400" b="1" dirty="0">
                <a:ln w="31550" cmpd="sng">
                  <a:gradFill>
                    <a:gsLst>
                      <a:gs pos="70000">
                        <a:srgbClr val="5C92B5">
                          <a:shade val="50000"/>
                          <a:satMod val="190000"/>
                        </a:srgbClr>
                      </a:gs>
                      <a:gs pos="0">
                        <a:srgbClr val="5C92B5">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rPr>
            </a:br>
            <a:endParaRPr lang="ar-JO" sz="4400" dirty="0">
              <a:solidFill>
                <a:srgbClr val="632E62"/>
              </a:solidFill>
            </a:endParaRPr>
          </a:p>
        </p:txBody>
      </p:sp>
    </p:spTree>
    <p:extLst>
      <p:ext uri="{BB962C8B-B14F-4D97-AF65-F5344CB8AC3E}">
        <p14:creationId xmlns:p14="http://schemas.microsoft.com/office/powerpoint/2010/main" val="144604584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a:t>The term damage control describe a systematic Five-stages approach designed to  disrupt the lethal cascade of event leading to death </a:t>
            </a:r>
            <a:endParaRPr lang="ar-JO" dirty="0"/>
          </a:p>
        </p:txBody>
      </p:sp>
      <p:sp>
        <p:nvSpPr>
          <p:cNvPr id="3" name="Title 2"/>
          <p:cNvSpPr>
            <a:spLocks noGrp="1"/>
          </p:cNvSpPr>
          <p:nvPr>
            <p:ph type="title"/>
          </p:nvPr>
        </p:nvSpPr>
        <p:spPr/>
        <p:txBody>
          <a:bodyPr/>
          <a:lstStyle/>
          <a:p>
            <a:r>
              <a:rPr lang="en-US" dirty="0"/>
              <a:t>THE DAMGE CONTROL APPROCH </a:t>
            </a:r>
            <a:endParaRPr lang="ar-JO" dirty="0"/>
          </a:p>
        </p:txBody>
      </p:sp>
    </p:spTree>
    <p:extLst>
      <p:ext uri="{BB962C8B-B14F-4D97-AF65-F5344CB8AC3E}">
        <p14:creationId xmlns:p14="http://schemas.microsoft.com/office/powerpoint/2010/main" val="1047439544"/>
      </p:ext>
    </p:extLst>
  </p:cSld>
  <p:clrMapOvr>
    <a:masterClrMapping/>
  </p:clrMapOvr>
  <p:transition spd="slow">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halid\Desktop\damage-control-surgery-5-638.jpg"/>
          <p:cNvPicPr>
            <a:picLocks noGrp="1" noChangeAspect="1" noChangeArrowheads="1"/>
          </p:cNvPicPr>
          <p:nvPr>
            <p:ph sz="quarter" idx="1"/>
          </p:nvPr>
        </p:nvPicPr>
        <p:blipFill>
          <a:blip r:embed="rId2"/>
          <a:srcRect/>
          <a:stretch>
            <a:fillRect/>
          </a:stretch>
        </p:blipFill>
        <p:spPr bwMode="auto">
          <a:xfrm>
            <a:off x="711200" y="228600"/>
            <a:ext cx="10668000" cy="6248400"/>
          </a:xfrm>
          <a:prstGeom prst="rect">
            <a:avLst/>
          </a:prstGeom>
          <a:noFill/>
        </p:spPr>
      </p:pic>
    </p:spTree>
    <p:extLst>
      <p:ext uri="{BB962C8B-B14F-4D97-AF65-F5344CB8AC3E}">
        <p14:creationId xmlns:p14="http://schemas.microsoft.com/office/powerpoint/2010/main" val="390800397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12192000" cy="1066800"/>
          </a:xfrm>
        </p:spPr>
        <p:txBody>
          <a:bodyPr/>
          <a:lstStyle/>
          <a:p>
            <a:pPr algn="ctr" rtl="0"/>
            <a:r>
              <a:rPr lang="en-US" sz="4400" b="1" dirty="0">
                <a:ln w="31550" cmpd="sng">
                  <a:gradFill>
                    <a:gsLst>
                      <a:gs pos="70000">
                        <a:srgbClr val="5C92B5">
                          <a:shade val="50000"/>
                          <a:satMod val="190000"/>
                        </a:srgbClr>
                      </a:gs>
                      <a:gs pos="0">
                        <a:srgbClr val="5C92B5">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rPr>
              <a:t>Stages of Damage Control Surgery</a:t>
            </a:r>
            <a:endParaRPr lang="ar-JO" sz="4400" dirty="0"/>
          </a:p>
        </p:txBody>
      </p:sp>
      <p:sp>
        <p:nvSpPr>
          <p:cNvPr id="3" name="Content Placeholder 2"/>
          <p:cNvSpPr>
            <a:spLocks noGrp="1"/>
          </p:cNvSpPr>
          <p:nvPr>
            <p:ph sz="quarter" idx="1"/>
          </p:nvPr>
        </p:nvSpPr>
        <p:spPr/>
        <p:txBody>
          <a:bodyPr>
            <a:normAutofit/>
          </a:bodyPr>
          <a:lstStyle/>
          <a:p>
            <a:pPr lvl="0" algn="l" rtl="0"/>
            <a:r>
              <a:rPr lang="en-US" b="1" dirty="0">
                <a:solidFill>
                  <a:srgbClr val="FF0000"/>
                </a:solidFill>
                <a:latin typeface="Calibri" panose="020F0502020204030204" pitchFamily="34" charset="0"/>
              </a:rPr>
              <a:t>Stage I:  </a:t>
            </a:r>
            <a:r>
              <a:rPr lang="en-US" dirty="0">
                <a:latin typeface="Calibri" panose="020F0502020204030204" pitchFamily="34" charset="0"/>
              </a:rPr>
              <a:t>initial resuscitation and Patient selection based on indications.</a:t>
            </a:r>
          </a:p>
          <a:p>
            <a:pPr lvl="0" algn="l" rtl="0"/>
            <a:r>
              <a:rPr lang="en-US" dirty="0">
                <a:solidFill>
                  <a:prstClr val="black"/>
                </a:solidFill>
                <a:latin typeface="Calibri" panose="020F0502020204030204" pitchFamily="34" charset="0"/>
              </a:rPr>
              <a:t>Most of the resuscitation is carried out in the operating room or before hospital arrival.</a:t>
            </a:r>
            <a:endParaRPr lang="en-US" dirty="0">
              <a:latin typeface="Calibri" panose="020F0502020204030204" pitchFamily="34" charset="0"/>
            </a:endParaRPr>
          </a:p>
          <a:p>
            <a:pPr algn="l" rtl="0"/>
            <a:r>
              <a:rPr lang="en-US" dirty="0">
                <a:latin typeface="Calibri" panose="020F0502020204030204" pitchFamily="34" charset="0"/>
              </a:rPr>
              <a:t>Commonly, the initial resuscitation is </a:t>
            </a:r>
            <a:r>
              <a:rPr lang="en-US" b="1" dirty="0">
                <a:latin typeface="Calibri" panose="020F0502020204030204" pitchFamily="34" charset="0"/>
              </a:rPr>
              <a:t>provided by large bore intravenous catheters using crystalloids</a:t>
            </a:r>
            <a:r>
              <a:rPr lang="en-US" dirty="0">
                <a:latin typeface="Calibri" panose="020F0502020204030204" pitchFamily="34" charset="0"/>
              </a:rPr>
              <a:t>. </a:t>
            </a:r>
          </a:p>
          <a:p>
            <a:pPr algn="l" rtl="0"/>
            <a:r>
              <a:rPr lang="en-US" dirty="0">
                <a:latin typeface="Calibri" panose="020F0502020204030204" pitchFamily="34" charset="0"/>
              </a:rPr>
              <a:t>fluids have been given to restore normal vital parameters, </a:t>
            </a:r>
            <a:r>
              <a:rPr lang="en-US" dirty="0">
                <a:solidFill>
                  <a:srgbClr val="FF0000"/>
                </a:solidFill>
                <a:latin typeface="Calibri" panose="020F0502020204030204" pitchFamily="34" charset="0"/>
              </a:rPr>
              <a:t>goal systolic pressure of approximately 90 mm Hg </a:t>
            </a:r>
            <a:r>
              <a:rPr lang="en-US" dirty="0">
                <a:latin typeface="Calibri" panose="020F0502020204030204" pitchFamily="34" charset="0"/>
              </a:rPr>
              <a:t>.</a:t>
            </a:r>
          </a:p>
          <a:p>
            <a:pPr lvl="0" algn="l" rtl="0">
              <a:buNone/>
            </a:pPr>
            <a:endParaRPr lang="en-US" dirty="0">
              <a:solidFill>
                <a:prstClr val="black"/>
              </a:solidFill>
              <a:latin typeface="Calibri" panose="020F0502020204030204" pitchFamily="34" charset="0"/>
            </a:endParaRPr>
          </a:p>
          <a:p>
            <a:pPr lvl="0" algn="l" rtl="0"/>
            <a:endParaRPr 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113489344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l" rtl="0"/>
            <a:endParaRPr lang="en-US" dirty="0"/>
          </a:p>
          <a:p>
            <a:pPr marL="273844" indent="-191691" algn="l" rtl="0">
              <a:spcBef>
                <a:spcPts val="225"/>
              </a:spcBef>
              <a:buClr>
                <a:srgbClr val="53548A"/>
              </a:buClr>
              <a:buNone/>
            </a:pPr>
            <a:r>
              <a:rPr lang="en-US" sz="2800" b="1" dirty="0">
                <a:solidFill>
                  <a:srgbClr val="FF0000"/>
                </a:solidFill>
                <a:latin typeface="Calibri" panose="020F0502020204030204" pitchFamily="34" charset="0"/>
              </a:rPr>
              <a:t>Stage II: abbreviated laparotomy</a:t>
            </a:r>
          </a:p>
          <a:p>
            <a:pPr marL="660003" lvl="1" indent="-285750" algn="l" rtl="0">
              <a:spcBef>
                <a:spcPts val="225"/>
              </a:spcBef>
              <a:buClr>
                <a:srgbClr val="53548A"/>
              </a:buClr>
              <a:buNone/>
            </a:pPr>
            <a:r>
              <a:rPr lang="en-US" sz="2800" b="1" dirty="0">
                <a:solidFill>
                  <a:schemeClr val="accent1"/>
                </a:solidFill>
                <a:latin typeface="Calibri" panose="020F0502020204030204" pitchFamily="34" charset="0"/>
              </a:rPr>
              <a:t>Control of </a:t>
            </a:r>
            <a:r>
              <a:rPr lang="en-US" sz="2800" b="1" dirty="0" err="1">
                <a:solidFill>
                  <a:schemeClr val="accent1"/>
                </a:solidFill>
                <a:latin typeface="Calibri" panose="020F0502020204030204" pitchFamily="34" charset="0"/>
              </a:rPr>
              <a:t>haemorrhage</a:t>
            </a:r>
            <a:r>
              <a:rPr lang="en-US" sz="2800" b="1" dirty="0">
                <a:solidFill>
                  <a:schemeClr val="accent1"/>
                </a:solidFill>
                <a:latin typeface="Calibri" panose="020F0502020204030204" pitchFamily="34" charset="0"/>
              </a:rPr>
              <a:t> and control of contamination </a:t>
            </a:r>
            <a:r>
              <a:rPr lang="en-US" sz="2800" dirty="0">
                <a:solidFill>
                  <a:prstClr val="black"/>
                </a:solidFill>
                <a:latin typeface="Calibri" panose="020F0502020204030204" pitchFamily="34" charset="0"/>
              </a:rPr>
              <a:t>through various techniques: </a:t>
            </a:r>
          </a:p>
          <a:p>
            <a:pPr marL="758032" lvl="2" indent="-184547" algn="l" rtl="0">
              <a:spcBef>
                <a:spcPts val="225"/>
              </a:spcBef>
              <a:buClr>
                <a:srgbClr val="53548A"/>
              </a:buClr>
              <a:buNone/>
            </a:pPr>
            <a:r>
              <a:rPr lang="en-US" sz="2800" dirty="0">
                <a:solidFill>
                  <a:prstClr val="black"/>
                </a:solidFill>
                <a:latin typeface="Calibri" panose="020F0502020204030204" pitchFamily="34" charset="0"/>
              </a:rPr>
              <a:t>Simple ligation of bleeding vessels, </a:t>
            </a:r>
          </a:p>
          <a:p>
            <a:pPr marL="758032" lvl="2" indent="-184547" algn="l" rtl="0">
              <a:spcBef>
                <a:spcPts val="225"/>
              </a:spcBef>
              <a:buClr>
                <a:srgbClr val="53548A"/>
              </a:buClr>
              <a:buNone/>
            </a:pPr>
            <a:r>
              <a:rPr lang="en-US" sz="2800" dirty="0">
                <a:solidFill>
                  <a:prstClr val="black"/>
                </a:solidFill>
                <a:latin typeface="Calibri" panose="020F0502020204030204" pitchFamily="34" charset="0"/>
              </a:rPr>
              <a:t>multiple holes in bowel closed by stapling or ligation to prevent further spillage of content </a:t>
            </a:r>
          </a:p>
          <a:p>
            <a:pPr marL="758032" lvl="2" indent="-184547" algn="l" rtl="0">
              <a:spcBef>
                <a:spcPts val="225"/>
              </a:spcBef>
              <a:buClr>
                <a:srgbClr val="53548A"/>
              </a:buClr>
              <a:buNone/>
            </a:pPr>
            <a:r>
              <a:rPr lang="en-US" sz="2800" dirty="0">
                <a:solidFill>
                  <a:prstClr val="black"/>
                </a:solidFill>
                <a:latin typeface="Calibri" panose="020F0502020204030204" pitchFamily="34" charset="0"/>
              </a:rPr>
              <a:t>Therapeutic packing</a:t>
            </a:r>
          </a:p>
          <a:p>
            <a:pPr marL="758032" lvl="2" indent="-184547" algn="l" rtl="0">
              <a:spcBef>
                <a:spcPts val="225"/>
              </a:spcBef>
              <a:buClr>
                <a:srgbClr val="53548A"/>
              </a:buClr>
              <a:buNone/>
            </a:pPr>
            <a:r>
              <a:rPr lang="en-US" sz="2800" dirty="0">
                <a:solidFill>
                  <a:prstClr val="black"/>
                </a:solidFill>
                <a:latin typeface="Calibri" panose="020F0502020204030204" pitchFamily="34" charset="0"/>
              </a:rPr>
              <a:t> Manual occlusion of the Aorta .</a:t>
            </a:r>
          </a:p>
          <a:p>
            <a:pPr marL="758032" lvl="2" indent="-184547" algn="l" rtl="0">
              <a:spcBef>
                <a:spcPts val="225"/>
              </a:spcBef>
              <a:buClr>
                <a:srgbClr val="53548A"/>
              </a:buClr>
              <a:buNone/>
            </a:pPr>
            <a:r>
              <a:rPr lang="en-US" sz="2800" dirty="0">
                <a:solidFill>
                  <a:prstClr val="black"/>
                </a:solidFill>
                <a:latin typeface="Calibri" panose="020F0502020204030204" pitchFamily="34" charset="0"/>
              </a:rPr>
              <a:t>Splenic , Renal , and Pancreatic tail injuries make them candidates for total or partial resection.</a:t>
            </a:r>
          </a:p>
          <a:p>
            <a:pPr marL="758032" lvl="2" indent="-184547" algn="l" rtl="0">
              <a:spcBef>
                <a:spcPts val="225"/>
              </a:spcBef>
              <a:buClr>
                <a:srgbClr val="53548A"/>
              </a:buClr>
              <a:buNone/>
            </a:pPr>
            <a:r>
              <a:rPr lang="en-US" sz="2800" dirty="0">
                <a:solidFill>
                  <a:prstClr val="black"/>
                </a:solidFill>
                <a:latin typeface="Calibri" panose="020F0502020204030204" pitchFamily="34" charset="0"/>
              </a:rPr>
              <a:t> Liver : Packing or Pringle </a:t>
            </a:r>
            <a:r>
              <a:rPr lang="en-US" sz="2800" dirty="0" err="1">
                <a:solidFill>
                  <a:prstClr val="black"/>
                </a:solidFill>
                <a:latin typeface="Calibri" panose="020F0502020204030204" pitchFamily="34" charset="0"/>
              </a:rPr>
              <a:t>manouver</a:t>
            </a:r>
            <a:r>
              <a:rPr lang="en-US" sz="2800" dirty="0">
                <a:solidFill>
                  <a:prstClr val="black"/>
                </a:solidFill>
                <a:latin typeface="Calibri" panose="020F0502020204030204" pitchFamily="34" charset="0"/>
              </a:rPr>
              <a:t> if the bleeding is not controlled</a:t>
            </a:r>
          </a:p>
          <a:p>
            <a:pPr marL="308372" lvl="1" indent="0" algn="l" rtl="0">
              <a:spcBef>
                <a:spcPts val="225"/>
              </a:spcBef>
              <a:buClr>
                <a:srgbClr val="53548A"/>
              </a:buClr>
              <a:buNone/>
            </a:pPr>
            <a:endParaRPr lang="en-US" sz="2800" dirty="0">
              <a:solidFill>
                <a:prstClr val="black"/>
              </a:solidFill>
              <a:latin typeface="Calibri" panose="020F0502020204030204" pitchFamily="34" charset="0"/>
            </a:endParaRPr>
          </a:p>
          <a:p>
            <a:pPr marL="0" indent="0" algn="ctr" rtl="0">
              <a:buNone/>
            </a:pPr>
            <a:endParaRPr lang="en-US" dirty="0"/>
          </a:p>
        </p:txBody>
      </p:sp>
    </p:spTree>
    <p:extLst>
      <p:ext uri="{BB962C8B-B14F-4D97-AF65-F5344CB8AC3E}">
        <p14:creationId xmlns:p14="http://schemas.microsoft.com/office/powerpoint/2010/main" val="3184324030"/>
      </p:ext>
    </p:extLst>
  </p:cSld>
  <p:clrMapOvr>
    <a:masterClrMapping/>
  </p:clrMapOvr>
  <p:transition spd="slow">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368" y="1052736"/>
            <a:ext cx="5176435" cy="5112568"/>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1984" y="1052736"/>
            <a:ext cx="5616624" cy="4320480"/>
          </a:xfrm>
          <a:prstGeom prst="rect">
            <a:avLst/>
          </a:prstGeom>
        </p:spPr>
      </p:pic>
    </p:spTree>
    <p:extLst>
      <p:ext uri="{BB962C8B-B14F-4D97-AF65-F5344CB8AC3E}">
        <p14:creationId xmlns:p14="http://schemas.microsoft.com/office/powerpoint/2010/main" val="373318626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228600"/>
            <a:ext cx="1219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a:lstStyle>
          <a:p>
            <a:pPr algn="ctr">
              <a:spcBef>
                <a:spcPts val="0"/>
              </a:spcBef>
              <a:defRPr/>
            </a:pPr>
            <a:r>
              <a:rPr lang="en-US" sz="4400" b="1" dirty="0">
                <a:ln w="31550" cmpd="sng">
                  <a:gradFill>
                    <a:gsLst>
                      <a:gs pos="70000">
                        <a:srgbClr val="5C92B5">
                          <a:shade val="50000"/>
                          <a:satMod val="190000"/>
                        </a:srgbClr>
                      </a:gs>
                      <a:gs pos="0">
                        <a:srgbClr val="5C92B5">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rPr>
              <a:t>Stage 2 (Cont.)</a:t>
            </a:r>
            <a:endParaRPr lang="ar-JO" sz="4800" dirty="0">
              <a:solidFill>
                <a:srgbClr val="632E62"/>
              </a:solidFill>
            </a:endParaRPr>
          </a:p>
        </p:txBody>
      </p:sp>
      <p:sp>
        <p:nvSpPr>
          <p:cNvPr id="5" name="Content Placeholder 4"/>
          <p:cNvSpPr>
            <a:spLocks noGrp="1"/>
          </p:cNvSpPr>
          <p:nvPr>
            <p:ph sz="quarter" idx="1"/>
          </p:nvPr>
        </p:nvSpPr>
        <p:spPr/>
        <p:txBody>
          <a:bodyPr>
            <a:normAutofit/>
          </a:bodyPr>
          <a:lstStyle/>
          <a:p>
            <a:pPr marL="594122" lvl="1" indent="-285750" algn="l" rtl="0">
              <a:spcBef>
                <a:spcPts val="225"/>
              </a:spcBef>
              <a:buClr>
                <a:srgbClr val="53548A"/>
              </a:buClr>
              <a:buNone/>
            </a:pPr>
            <a:r>
              <a:rPr lang="en-US" sz="3600" b="1" dirty="0">
                <a:solidFill>
                  <a:prstClr val="black"/>
                </a:solidFill>
                <a:latin typeface="Calibri" panose="020F0502020204030204" pitchFamily="34" charset="0"/>
              </a:rPr>
              <a:t>Temporary closure using</a:t>
            </a:r>
            <a:r>
              <a:rPr lang="en-US" sz="3600" dirty="0">
                <a:solidFill>
                  <a:prstClr val="black"/>
                </a:solidFill>
                <a:latin typeface="Calibri" panose="020F0502020204030204" pitchFamily="34" charset="0"/>
              </a:rPr>
              <a:t>: </a:t>
            </a:r>
          </a:p>
          <a:p>
            <a:pPr marL="594122" lvl="1" indent="-285750" algn="l" rtl="0">
              <a:spcBef>
                <a:spcPts val="225"/>
              </a:spcBef>
              <a:buClr>
                <a:srgbClr val="53548A"/>
              </a:buClr>
              <a:buNone/>
            </a:pPr>
            <a:r>
              <a:rPr lang="en-US" sz="3200" b="1" dirty="0">
                <a:solidFill>
                  <a:prstClr val="black"/>
                </a:solidFill>
                <a:latin typeface="Calibri" panose="020F0502020204030204" pitchFamily="34" charset="0"/>
              </a:rPr>
              <a:t>Numerous methods of temporary closure exist  Regardless of which method one decides to use it is important that the abdominal fascia is not </a:t>
            </a:r>
            <a:r>
              <a:rPr lang="en-US" sz="3200" b="1" dirty="0" err="1">
                <a:solidFill>
                  <a:prstClr val="black"/>
                </a:solidFill>
                <a:latin typeface="Calibri" panose="020F0502020204030204" pitchFamily="34" charset="0"/>
              </a:rPr>
              <a:t>reapproximated</a:t>
            </a:r>
            <a:endParaRPr lang="en-US" sz="3200" b="1" dirty="0">
              <a:solidFill>
                <a:prstClr val="black"/>
              </a:solidFill>
              <a:latin typeface="Calibri" panose="020F0502020204030204" pitchFamily="34" charset="0"/>
            </a:endParaRPr>
          </a:p>
          <a:p>
            <a:pPr marL="594122" lvl="1" indent="-285750" algn="l" rtl="0">
              <a:spcBef>
                <a:spcPts val="225"/>
              </a:spcBef>
              <a:buClr>
                <a:srgbClr val="53548A"/>
              </a:buClr>
              <a:buNone/>
            </a:pPr>
            <a:r>
              <a:rPr lang="en-US" sz="3200" b="1" dirty="0">
                <a:solidFill>
                  <a:prstClr val="black"/>
                </a:solidFill>
                <a:latin typeface="Calibri" panose="020F0502020204030204" pitchFamily="34" charset="0"/>
              </a:rPr>
              <a:t>-Towel-clipping of skin edges</a:t>
            </a:r>
          </a:p>
          <a:p>
            <a:pPr marL="594122" lvl="1" indent="-285750" algn="l" rtl="0">
              <a:spcBef>
                <a:spcPts val="225"/>
              </a:spcBef>
              <a:buClr>
                <a:srgbClr val="53548A"/>
              </a:buClr>
              <a:buNone/>
            </a:pPr>
            <a:r>
              <a:rPr lang="en-US" sz="3200" b="1" dirty="0">
                <a:solidFill>
                  <a:prstClr val="black"/>
                </a:solidFill>
                <a:latin typeface="Calibri" panose="020F0502020204030204" pitchFamily="34" charset="0"/>
              </a:rPr>
              <a:t>-Bogota Bag </a:t>
            </a:r>
          </a:p>
          <a:p>
            <a:pPr marL="594122" lvl="1" indent="-285750" algn="l" rtl="0">
              <a:spcBef>
                <a:spcPts val="225"/>
              </a:spcBef>
              <a:buClr>
                <a:srgbClr val="53548A"/>
              </a:buClr>
              <a:buNone/>
            </a:pPr>
            <a:r>
              <a:rPr lang="en-US" sz="3200" b="1" dirty="0">
                <a:solidFill>
                  <a:prstClr val="black"/>
                </a:solidFill>
                <a:latin typeface="Calibri" panose="020F0502020204030204" pitchFamily="34" charset="0"/>
              </a:rPr>
              <a:t>Bogota Bag is transparent allow inspection of intestine , hemorrhage , leak and gangrene </a:t>
            </a:r>
          </a:p>
        </p:txBody>
      </p:sp>
      <p:sp>
        <p:nvSpPr>
          <p:cNvPr id="6" name="Content Placeholder 2"/>
          <p:cNvSpPr txBox="1">
            <a:spLocks/>
          </p:cNvSpPr>
          <p:nvPr/>
        </p:nvSpPr>
        <p:spPr>
          <a:xfrm>
            <a:off x="609600" y="3124200"/>
            <a:ext cx="10972800" cy="3449638"/>
          </a:xfrm>
          <a:prstGeom prst="rect">
            <a:avLst/>
          </a:prstGeom>
        </p:spPr>
        <p:txBody>
          <a:bodyPr vert="horz">
            <a:normAutofit/>
          </a:bodyPr>
          <a:lstStyle/>
          <a:p>
            <a:pPr>
              <a:spcBef>
                <a:spcPts val="700"/>
              </a:spcBef>
              <a:buClr>
                <a:srgbClr val="92278F"/>
              </a:buClr>
              <a:buSzPct val="60000"/>
              <a:buFont typeface="Wingdings"/>
              <a:buNone/>
              <a:defRPr/>
            </a:pPr>
            <a:endParaRPr lang="ar-JO" sz="29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405462887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943872"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872" y="-99392"/>
            <a:ext cx="7248128" cy="6957392"/>
          </a:xfrm>
          <a:prstGeom prst="rect">
            <a:avLst/>
          </a:prstGeom>
        </p:spPr>
      </p:pic>
    </p:spTree>
    <p:extLst>
      <p:ext uri="{BB962C8B-B14F-4D97-AF65-F5344CB8AC3E}">
        <p14:creationId xmlns:p14="http://schemas.microsoft.com/office/powerpoint/2010/main" val="3908930432"/>
      </p:ext>
    </p:extLst>
  </p:cSld>
  <p:clrMapOvr>
    <a:masterClrMapping/>
  </p:clrMapOvr>
  <p:transition spd="slow">
    <p:zoom/>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6626" name="Title 1"/>
          <p:cNvSpPr>
            <a:spLocks noGrp="1"/>
          </p:cNvSpPr>
          <p:nvPr>
            <p:ph type="ctrTitle"/>
          </p:nvPr>
        </p:nvSpPr>
        <p:spPr>
          <a:xfrm>
            <a:off x="2135560" y="-684212"/>
            <a:ext cx="7772400" cy="1470026"/>
          </a:xfrm>
        </p:spPr>
        <p:txBody>
          <a:bodyPr/>
          <a:lstStyle/>
          <a:p>
            <a:pPr algn="ctr" eaLnBrk="1" hangingPunct="1"/>
            <a:r>
              <a:rPr lang="en-US" sz="3600" b="1" u="sng" dirty="0">
                <a:solidFill>
                  <a:schemeClr val="bg1"/>
                </a:solidFill>
              </a:rPr>
              <a:t>Liver injury scale</a:t>
            </a:r>
          </a:p>
        </p:txBody>
      </p:sp>
      <p:sp>
        <p:nvSpPr>
          <p:cNvPr id="3" name="Subtitle 2"/>
          <p:cNvSpPr>
            <a:spLocks noGrp="1"/>
          </p:cNvSpPr>
          <p:nvPr>
            <p:ph type="subTitle" idx="1"/>
          </p:nvPr>
        </p:nvSpPr>
        <p:spPr>
          <a:xfrm>
            <a:off x="1524000" y="785814"/>
            <a:ext cx="9144000" cy="6072187"/>
          </a:xfrm>
        </p:spPr>
        <p:txBody>
          <a:bodyPr>
            <a:normAutofit/>
          </a:bodyPr>
          <a:lstStyle/>
          <a:p>
            <a:pPr algn="l" eaLnBrk="1" hangingPunct="1">
              <a:lnSpc>
                <a:spcPct val="90000"/>
              </a:lnSpc>
            </a:pPr>
            <a:r>
              <a:rPr lang="en-US" sz="2400" b="1" u="sng" dirty="0">
                <a:solidFill>
                  <a:schemeClr val="bg1"/>
                </a:solidFill>
              </a:rPr>
              <a:t>Grade I :</a:t>
            </a:r>
            <a:r>
              <a:rPr lang="en-US" sz="2400" b="1" dirty="0">
                <a:solidFill>
                  <a:schemeClr val="bg1"/>
                </a:solidFill>
              </a:rPr>
              <a:t>Sub capsular hematoma &lt; 10%of surface </a:t>
            </a:r>
            <a:r>
              <a:rPr lang="en-US" sz="2400" b="1" dirty="0" err="1">
                <a:solidFill>
                  <a:schemeClr val="bg1"/>
                </a:solidFill>
              </a:rPr>
              <a:t>area,non</a:t>
            </a:r>
            <a:r>
              <a:rPr lang="en-US" sz="2400" b="1" dirty="0">
                <a:solidFill>
                  <a:schemeClr val="bg1"/>
                </a:solidFill>
              </a:rPr>
              <a:t> expanding.</a:t>
            </a:r>
          </a:p>
          <a:p>
            <a:pPr algn="l" eaLnBrk="1" hangingPunct="1">
              <a:lnSpc>
                <a:spcPct val="90000"/>
              </a:lnSpc>
            </a:pPr>
            <a:r>
              <a:rPr lang="en-US" sz="2400" b="1" dirty="0">
                <a:solidFill>
                  <a:schemeClr val="bg1"/>
                </a:solidFill>
              </a:rPr>
              <a:t>     Laceration  &lt; 1cm parenchymal  </a:t>
            </a:r>
            <a:r>
              <a:rPr lang="en-US" sz="2400" b="1" dirty="0" err="1">
                <a:solidFill>
                  <a:schemeClr val="bg1"/>
                </a:solidFill>
              </a:rPr>
              <a:t>depth,non</a:t>
            </a:r>
            <a:r>
              <a:rPr lang="en-US" sz="2400" b="1" dirty="0">
                <a:solidFill>
                  <a:schemeClr val="bg1"/>
                </a:solidFill>
              </a:rPr>
              <a:t> bleeding.</a:t>
            </a:r>
          </a:p>
          <a:p>
            <a:pPr algn="l" eaLnBrk="1" hangingPunct="1">
              <a:lnSpc>
                <a:spcPct val="90000"/>
              </a:lnSpc>
            </a:pPr>
            <a:r>
              <a:rPr lang="en-US" sz="2400" b="1" u="sng" dirty="0">
                <a:solidFill>
                  <a:schemeClr val="bg1"/>
                </a:solidFill>
              </a:rPr>
              <a:t>Grade II :</a:t>
            </a:r>
            <a:r>
              <a:rPr lang="en-US" sz="2400" b="1" dirty="0">
                <a:solidFill>
                  <a:schemeClr val="bg1"/>
                </a:solidFill>
              </a:rPr>
              <a:t>Sub capsular hematoma 10-50%</a:t>
            </a:r>
          </a:p>
          <a:p>
            <a:pPr algn="l" eaLnBrk="1" hangingPunct="1">
              <a:lnSpc>
                <a:spcPct val="90000"/>
              </a:lnSpc>
            </a:pPr>
            <a:r>
              <a:rPr lang="en-US" sz="2400" b="1" dirty="0">
                <a:solidFill>
                  <a:schemeClr val="bg1"/>
                </a:solidFill>
              </a:rPr>
              <a:t>     parenchymal Laceration 1-3 in depth ,&lt;10 cm in length.</a:t>
            </a:r>
          </a:p>
          <a:p>
            <a:pPr algn="l" eaLnBrk="1" hangingPunct="1">
              <a:lnSpc>
                <a:spcPct val="90000"/>
              </a:lnSpc>
            </a:pPr>
            <a:r>
              <a:rPr lang="en-US" sz="2400" b="1" u="sng" dirty="0">
                <a:solidFill>
                  <a:schemeClr val="bg1"/>
                </a:solidFill>
              </a:rPr>
              <a:t>Grade III :</a:t>
            </a:r>
            <a:r>
              <a:rPr lang="en-US" sz="2400" b="1" dirty="0">
                <a:solidFill>
                  <a:schemeClr val="bg1"/>
                </a:solidFill>
              </a:rPr>
              <a:t>Sub capsular hematoma  &gt;50 %</a:t>
            </a:r>
          </a:p>
          <a:p>
            <a:pPr algn="l" eaLnBrk="1" hangingPunct="1">
              <a:lnSpc>
                <a:spcPct val="90000"/>
              </a:lnSpc>
            </a:pPr>
            <a:r>
              <a:rPr lang="en-US" sz="2400" dirty="0">
                <a:solidFill>
                  <a:schemeClr val="bg1"/>
                </a:solidFill>
              </a:rPr>
              <a:t>                 </a:t>
            </a:r>
            <a:r>
              <a:rPr lang="en-US" sz="2400" b="1" dirty="0">
                <a:solidFill>
                  <a:schemeClr val="bg1"/>
                </a:solidFill>
              </a:rPr>
              <a:t>3 cm parenchymal depth.</a:t>
            </a:r>
          </a:p>
          <a:p>
            <a:pPr algn="l" eaLnBrk="1" hangingPunct="1">
              <a:lnSpc>
                <a:spcPct val="90000"/>
              </a:lnSpc>
            </a:pPr>
            <a:r>
              <a:rPr lang="en-US" sz="2400" b="1" u="sng" dirty="0">
                <a:solidFill>
                  <a:schemeClr val="bg1"/>
                </a:solidFill>
              </a:rPr>
              <a:t>Grade IV :</a:t>
            </a:r>
            <a:r>
              <a:rPr lang="en-US" sz="2400" b="1" dirty="0">
                <a:solidFill>
                  <a:schemeClr val="bg1"/>
                </a:solidFill>
              </a:rPr>
              <a:t> Ruptured intra </a:t>
            </a:r>
            <a:r>
              <a:rPr lang="en-US" sz="2400" b="1" dirty="0" err="1">
                <a:solidFill>
                  <a:schemeClr val="bg1"/>
                </a:solidFill>
              </a:rPr>
              <a:t>parechymal</a:t>
            </a:r>
            <a:r>
              <a:rPr lang="en-US" sz="2400" b="1" dirty="0">
                <a:solidFill>
                  <a:schemeClr val="bg1"/>
                </a:solidFill>
              </a:rPr>
              <a:t> hematoma with active bleeding.</a:t>
            </a:r>
          </a:p>
          <a:p>
            <a:pPr algn="l" eaLnBrk="1" hangingPunct="1">
              <a:lnSpc>
                <a:spcPct val="90000"/>
              </a:lnSpc>
            </a:pPr>
            <a:r>
              <a:rPr lang="en-US" sz="2400" b="1" dirty="0">
                <a:solidFill>
                  <a:schemeClr val="bg1"/>
                </a:solidFill>
              </a:rPr>
              <a:t>      </a:t>
            </a:r>
            <a:r>
              <a:rPr lang="en-US" sz="2400" b="1" dirty="0" err="1">
                <a:solidFill>
                  <a:schemeClr val="bg1"/>
                </a:solidFill>
              </a:rPr>
              <a:t>Parechymal</a:t>
            </a:r>
            <a:r>
              <a:rPr lang="en-US" sz="2400" b="1" dirty="0">
                <a:solidFill>
                  <a:schemeClr val="bg1"/>
                </a:solidFill>
              </a:rPr>
              <a:t> </a:t>
            </a:r>
            <a:r>
              <a:rPr lang="en-US" sz="2400" b="1" dirty="0" err="1">
                <a:solidFill>
                  <a:schemeClr val="bg1"/>
                </a:solidFill>
              </a:rPr>
              <a:t>distruption</a:t>
            </a:r>
            <a:r>
              <a:rPr lang="en-US" sz="2400" b="1" dirty="0">
                <a:solidFill>
                  <a:schemeClr val="bg1"/>
                </a:solidFill>
              </a:rPr>
              <a:t> involving 25-50%of hepatic lobe.</a:t>
            </a:r>
          </a:p>
          <a:p>
            <a:pPr algn="l" eaLnBrk="1" hangingPunct="1">
              <a:lnSpc>
                <a:spcPct val="90000"/>
              </a:lnSpc>
            </a:pPr>
            <a:r>
              <a:rPr lang="en-US" sz="2400" b="1" u="sng" dirty="0">
                <a:solidFill>
                  <a:schemeClr val="bg1"/>
                </a:solidFill>
              </a:rPr>
              <a:t>Grade V :</a:t>
            </a:r>
            <a:r>
              <a:rPr lang="en-US" sz="2400" b="1" dirty="0">
                <a:solidFill>
                  <a:schemeClr val="bg1"/>
                </a:solidFill>
              </a:rPr>
              <a:t> Parenchymal </a:t>
            </a:r>
            <a:r>
              <a:rPr lang="en-US" sz="2400" b="1" dirty="0" err="1">
                <a:solidFill>
                  <a:schemeClr val="bg1"/>
                </a:solidFill>
              </a:rPr>
              <a:t>distruption</a:t>
            </a:r>
            <a:r>
              <a:rPr lang="en-US" sz="2400" b="1" dirty="0">
                <a:solidFill>
                  <a:schemeClr val="bg1"/>
                </a:solidFill>
              </a:rPr>
              <a:t> &gt;50%of hepatic lobe</a:t>
            </a:r>
          </a:p>
          <a:p>
            <a:pPr algn="l" eaLnBrk="1" hangingPunct="1">
              <a:lnSpc>
                <a:spcPct val="90000"/>
              </a:lnSpc>
            </a:pPr>
            <a:r>
              <a:rPr lang="en-US" sz="2400" b="1" dirty="0">
                <a:solidFill>
                  <a:schemeClr val="bg1"/>
                </a:solidFill>
              </a:rPr>
              <a:t>    Vascular injuries :hepatic </a:t>
            </a:r>
            <a:r>
              <a:rPr lang="en-US" sz="2400" b="1" dirty="0" err="1">
                <a:solidFill>
                  <a:schemeClr val="bg1"/>
                </a:solidFill>
              </a:rPr>
              <a:t>veins,inf</a:t>
            </a:r>
            <a:r>
              <a:rPr lang="en-US" sz="2400" b="1" dirty="0">
                <a:solidFill>
                  <a:schemeClr val="bg1"/>
                </a:solidFill>
              </a:rPr>
              <a:t>. Vena cava.</a:t>
            </a:r>
          </a:p>
          <a:p>
            <a:pPr algn="l" eaLnBrk="1" hangingPunct="1">
              <a:lnSpc>
                <a:spcPct val="90000"/>
              </a:lnSpc>
            </a:pPr>
            <a:endParaRPr lang="en-US" sz="2400" b="1" dirty="0">
              <a:solidFill>
                <a:schemeClr val="bg1"/>
              </a:solidFill>
            </a:endParaRPr>
          </a:p>
          <a:p>
            <a:pPr algn="l" eaLnBrk="1" hangingPunct="1">
              <a:lnSpc>
                <a:spcPct val="90000"/>
              </a:lnSpc>
            </a:pPr>
            <a:endParaRPr lang="en-US" sz="2400" dirty="0">
              <a:solidFill>
                <a:schemeClr val="bg1"/>
              </a:solidFill>
            </a:endParaRPr>
          </a:p>
          <a:p>
            <a:pPr algn="l" eaLnBrk="1" hangingPunct="1">
              <a:lnSpc>
                <a:spcPct val="90000"/>
              </a:lnSpc>
              <a:buFont typeface="Wingdings" pitchFamily="2" charset="2"/>
              <a:buChar char="Ø"/>
            </a:pPr>
            <a:endParaRPr lang="en-US" sz="3400" dirty="0">
              <a:solidFill>
                <a:schemeClr val="bg1"/>
              </a:solidFill>
            </a:endParaRPr>
          </a:p>
          <a:p>
            <a:pPr algn="l" eaLnBrk="1" hangingPunct="1">
              <a:lnSpc>
                <a:spcPct val="90000"/>
              </a:lnSpc>
            </a:pPr>
            <a:endParaRPr lang="en-US" sz="2600" dirty="0">
              <a:solidFill>
                <a:schemeClr val="bg1"/>
              </a:solidFill>
            </a:endParaRPr>
          </a:p>
        </p:txBody>
      </p:sp>
    </p:spTree>
    <p:extLst>
      <p:ext uri="{BB962C8B-B14F-4D97-AF65-F5344CB8AC3E}">
        <p14:creationId xmlns:p14="http://schemas.microsoft.com/office/powerpoint/2010/main" val="2288191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187454903"/>
      </p:ext>
    </p:extLst>
  </p:cSld>
  <p:clrMapOvr>
    <a:masterClrMapping/>
  </p:clrMapOvr>
  <p:transition spd="slow">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66018"/>
            <a:ext cx="10972800" cy="4525963"/>
          </a:xfrm>
        </p:spPr>
        <p:txBody>
          <a:bodyPr/>
          <a:lstStyle/>
          <a:p>
            <a:pPr marL="273844" indent="-191691" algn="l" rtl="0">
              <a:spcBef>
                <a:spcPts val="225"/>
              </a:spcBef>
              <a:buClr>
                <a:srgbClr val="53548A"/>
              </a:buClr>
              <a:buNone/>
            </a:pPr>
            <a:r>
              <a:rPr lang="en-US" b="1" dirty="0">
                <a:solidFill>
                  <a:srgbClr val="FF0000"/>
                </a:solidFill>
                <a:latin typeface="Calibri" panose="020F0502020204030204" pitchFamily="34" charset="0"/>
              </a:rPr>
              <a:t>Stage III: ICU Resuscitation</a:t>
            </a:r>
          </a:p>
          <a:p>
            <a:pPr marL="717153" lvl="1" indent="-342900" algn="l" rtl="0">
              <a:spcBef>
                <a:spcPts val="225"/>
              </a:spcBef>
              <a:buClr>
                <a:srgbClr val="53548A"/>
              </a:buClr>
              <a:buNone/>
            </a:pPr>
            <a:r>
              <a:rPr lang="en-US" sz="2400" dirty="0">
                <a:solidFill>
                  <a:schemeClr val="tx1"/>
                </a:solidFill>
                <a:latin typeface="Calibri" panose="020F0502020204030204" pitchFamily="34" charset="0"/>
              </a:rPr>
              <a:t>Resuscitation continued in the intensive care unit the aim of this is the correction of hypothermia, acidosis and coagulopathy. Following this, further physiological investigation or radiological intervention can be carried out.</a:t>
            </a:r>
          </a:p>
          <a:p>
            <a:pPr marL="717153" lvl="1" indent="-342900" algn="l" rtl="0">
              <a:spcBef>
                <a:spcPts val="225"/>
              </a:spcBef>
              <a:buClr>
                <a:srgbClr val="53548A"/>
              </a:buClr>
              <a:buNone/>
            </a:pPr>
            <a:endParaRPr lang="en-US" sz="2400" dirty="0">
              <a:solidFill>
                <a:schemeClr val="tx1"/>
              </a:solidFill>
              <a:latin typeface="Calibri" panose="020F0502020204030204" pitchFamily="34" charset="0"/>
            </a:endParaRPr>
          </a:p>
          <a:p>
            <a:pPr marL="717153" lvl="1" indent="-342900" algn="l" rtl="0">
              <a:spcBef>
                <a:spcPts val="225"/>
              </a:spcBef>
              <a:buClr>
                <a:srgbClr val="53548A"/>
              </a:buClr>
              <a:buNone/>
            </a:pPr>
            <a:r>
              <a:rPr lang="en-US" sz="2400" dirty="0">
                <a:solidFill>
                  <a:schemeClr val="tx1"/>
                </a:solidFill>
                <a:latin typeface="Calibri" panose="020F0502020204030204" pitchFamily="34" charset="0"/>
              </a:rPr>
              <a:t>Monitoring for abdominal compartment syndrome development needs to be performed. Failure to recognize this clinical entity is often lethal.</a:t>
            </a:r>
          </a:p>
          <a:p>
            <a:pPr marL="0" indent="0" algn="l" rtl="0">
              <a:buNone/>
            </a:pPr>
            <a:r>
              <a:rPr lang="en-US" dirty="0">
                <a:latin typeface="Calibri" panose="020F0502020204030204" pitchFamily="34" charset="0"/>
              </a:rPr>
              <a:t> </a:t>
            </a:r>
            <a:endParaRPr lang="ar-JO" dirty="0">
              <a:latin typeface="Calibri" panose="020F0502020204030204" pitchFamily="34" charset="0"/>
            </a:endParaRPr>
          </a:p>
          <a:p>
            <a:pPr marL="0" indent="0" algn="l" rtl="0">
              <a:buNone/>
            </a:pPr>
            <a:endParaRPr lang="en-US" dirty="0">
              <a:solidFill>
                <a:srgbClr val="C00000"/>
              </a:solidFill>
            </a:endParaRPr>
          </a:p>
          <a:p>
            <a:pPr marL="0" indent="0" algn="l" rtl="0">
              <a:buNone/>
            </a:pPr>
            <a:endParaRPr lang="ar-JO" dirty="0">
              <a:solidFill>
                <a:srgbClr val="C00000"/>
              </a:solidFill>
            </a:endParaRPr>
          </a:p>
        </p:txBody>
      </p:sp>
    </p:spTree>
    <p:extLst>
      <p:ext uri="{BB962C8B-B14F-4D97-AF65-F5344CB8AC3E}">
        <p14:creationId xmlns:p14="http://schemas.microsoft.com/office/powerpoint/2010/main" val="1577848075"/>
      </p:ext>
    </p:extLst>
  </p:cSld>
  <p:clrMapOvr>
    <a:masterClrMapping/>
  </p:clrMapOvr>
  <p:transition spd="slow">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7368" y="692696"/>
            <a:ext cx="10972800" cy="4525963"/>
          </a:xfrm>
        </p:spPr>
        <p:txBody>
          <a:bodyPr/>
          <a:lstStyle/>
          <a:p>
            <a:pPr marL="273844" indent="-191691" algn="l">
              <a:spcBef>
                <a:spcPts val="225"/>
              </a:spcBef>
              <a:buClr>
                <a:schemeClr val="accent1"/>
              </a:buClr>
              <a:buNone/>
            </a:pPr>
            <a:r>
              <a:rPr lang="en-US" b="1" dirty="0">
                <a:solidFill>
                  <a:srgbClr val="FF0000"/>
                </a:solidFill>
                <a:latin typeface="Calibri" panose="020F0502020204030204" pitchFamily="34" charset="0"/>
              </a:rPr>
              <a:t>Stage IV: Subsequent Laparotomy and Definitive surgery </a:t>
            </a:r>
          </a:p>
          <a:p>
            <a:pPr marL="749300" lvl="1" indent="-457200" algn="l">
              <a:buClr>
                <a:schemeClr val="accent1"/>
              </a:buClr>
              <a:buNone/>
            </a:pPr>
            <a:r>
              <a:rPr lang="en-US" dirty="0">
                <a:solidFill>
                  <a:schemeClr val="tx1"/>
                </a:solidFill>
                <a:latin typeface="Calibri" panose="020F0502020204030204" pitchFamily="34" charset="0"/>
              </a:rPr>
              <a:t>After resuscitation in the ICU has allowed the patient to regain physiologic reserve, generally in 24 to 48 hours, definitive repair can be undertaken. </a:t>
            </a:r>
          </a:p>
          <a:p>
            <a:pPr marL="749300" lvl="1" indent="-457200" algn="l">
              <a:buClr>
                <a:schemeClr val="accent1"/>
              </a:buClr>
              <a:buNone/>
            </a:pPr>
            <a:r>
              <a:rPr lang="en-US" b="1" dirty="0">
                <a:solidFill>
                  <a:schemeClr val="tx1"/>
                </a:solidFill>
                <a:latin typeface="Calibri" panose="020F0502020204030204" pitchFamily="34" charset="0"/>
              </a:rPr>
              <a:t>Premature</a:t>
            </a:r>
            <a:r>
              <a:rPr lang="en-US" dirty="0">
                <a:solidFill>
                  <a:schemeClr val="tx1"/>
                </a:solidFill>
                <a:latin typeface="Calibri" panose="020F0502020204030204" pitchFamily="34" charset="0"/>
              </a:rPr>
              <a:t> return to theatre will convert a definitive second operation into a </a:t>
            </a:r>
            <a:r>
              <a:rPr lang="en-US" b="1" dirty="0">
                <a:solidFill>
                  <a:schemeClr val="tx1"/>
                </a:solidFill>
                <a:latin typeface="Calibri" panose="020F0502020204030204" pitchFamily="34" charset="0"/>
              </a:rPr>
              <a:t>second damage control procedure </a:t>
            </a:r>
            <a:r>
              <a:rPr lang="en-US" dirty="0">
                <a:solidFill>
                  <a:schemeClr val="tx1"/>
                </a:solidFill>
                <a:latin typeface="Calibri" panose="020F0502020204030204" pitchFamily="34" charset="0"/>
              </a:rPr>
              <a:t>and result in further physiological insult for the patient; however, undue </a:t>
            </a:r>
            <a:r>
              <a:rPr lang="en-US" b="1" dirty="0">
                <a:solidFill>
                  <a:schemeClr val="tx1"/>
                </a:solidFill>
                <a:latin typeface="Calibri" panose="020F0502020204030204" pitchFamily="34" charset="0"/>
              </a:rPr>
              <a:t>delay</a:t>
            </a:r>
            <a:r>
              <a:rPr lang="en-US" dirty="0">
                <a:solidFill>
                  <a:schemeClr val="tx1"/>
                </a:solidFill>
                <a:latin typeface="Calibri" panose="020F0502020204030204" pitchFamily="34" charset="0"/>
              </a:rPr>
              <a:t> may </a:t>
            </a:r>
            <a:r>
              <a:rPr lang="en-US" b="1" dirty="0">
                <a:solidFill>
                  <a:schemeClr val="tx1"/>
                </a:solidFill>
                <a:latin typeface="Calibri" panose="020F0502020204030204" pitchFamily="34" charset="0"/>
              </a:rPr>
              <a:t>increase the risk of intra-abdominal sepsis </a:t>
            </a:r>
            <a:r>
              <a:rPr lang="en-US" dirty="0">
                <a:solidFill>
                  <a:schemeClr val="tx1"/>
                </a:solidFill>
                <a:latin typeface="Calibri" panose="020F0502020204030204" pitchFamily="34" charset="0"/>
              </a:rPr>
              <a:t>and the progression of previously unrecognized injuries.</a:t>
            </a:r>
          </a:p>
          <a:p>
            <a:pPr marL="749300" lvl="1" indent="-457200" algn="l">
              <a:buClr>
                <a:schemeClr val="accent1"/>
              </a:buClr>
              <a:buNone/>
            </a:pPr>
            <a:r>
              <a:rPr lang="en-US" b="1" dirty="0">
                <a:solidFill>
                  <a:srgbClr val="FF0000"/>
                </a:solidFill>
                <a:latin typeface="Calibri" panose="020F0502020204030204" pitchFamily="34" charset="0"/>
              </a:rPr>
              <a:t>Stage V: Include RCU again with abdominal closure if it is need</a:t>
            </a:r>
          </a:p>
          <a:p>
            <a:pPr algn="l"/>
            <a:endParaRPr lang="ar-JO" dirty="0"/>
          </a:p>
        </p:txBody>
      </p:sp>
    </p:spTree>
    <p:extLst>
      <p:ext uri="{BB962C8B-B14F-4D97-AF65-F5344CB8AC3E}">
        <p14:creationId xmlns:p14="http://schemas.microsoft.com/office/powerpoint/2010/main" val="3193414710"/>
      </p:ext>
    </p:extLst>
  </p:cSld>
  <p:clrMapOvr>
    <a:masterClrMapping/>
  </p:clrMapOvr>
  <p:transition spd="slow">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intra abdominal hypertension and Abdominal compartment syndrome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688" y="1512169"/>
            <a:ext cx="12288688" cy="5445223"/>
          </a:xfrm>
        </p:spPr>
      </p:pic>
    </p:spTree>
    <p:extLst>
      <p:ext uri="{BB962C8B-B14F-4D97-AF65-F5344CB8AC3E}">
        <p14:creationId xmlns:p14="http://schemas.microsoft.com/office/powerpoint/2010/main" val="4135844706"/>
      </p:ext>
    </p:extLst>
  </p:cSld>
  <p:clrMapOvr>
    <a:masterClrMapping/>
  </p:clrMapOvr>
  <p:transition spd="slow">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iagram&#10;&#10;Description automatically generated">
            <a:extLst>
              <a:ext uri="{FF2B5EF4-FFF2-40B4-BE49-F238E27FC236}">
                <a16:creationId xmlns:a16="http://schemas.microsoft.com/office/drawing/2014/main" id="{ECE54805-2916-42D7-6EB6-8BCABD221AB1}"/>
              </a:ext>
            </a:extLst>
          </p:cNvPr>
          <p:cNvPicPr>
            <a:picLocks noChangeAspect="1"/>
          </p:cNvPicPr>
          <p:nvPr/>
        </p:nvPicPr>
        <p:blipFill>
          <a:blip r:embed="rId3"/>
          <a:stretch>
            <a:fillRect/>
          </a:stretch>
        </p:blipFill>
        <p:spPr>
          <a:xfrm>
            <a:off x="9840416" y="0"/>
            <a:ext cx="2336425" cy="2946710"/>
          </a:xfrm>
          <a:prstGeom prst="rect">
            <a:avLst/>
          </a:prstGeom>
        </p:spPr>
      </p:pic>
      <p:sp>
        <p:nvSpPr>
          <p:cNvPr id="3" name="Content Placeholder 2">
            <a:extLst>
              <a:ext uri="{FF2B5EF4-FFF2-40B4-BE49-F238E27FC236}">
                <a16:creationId xmlns:a16="http://schemas.microsoft.com/office/drawing/2014/main" id="{6D24503B-7033-9C46-479A-90F5871BD1FF}"/>
              </a:ext>
            </a:extLst>
          </p:cNvPr>
          <p:cNvSpPr txBox="1">
            <a:spLocks/>
          </p:cNvSpPr>
          <p:nvPr/>
        </p:nvSpPr>
        <p:spPr bwMode="auto">
          <a:xfrm>
            <a:off x="47884" y="697260"/>
            <a:ext cx="9792532" cy="73871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r" rtl="1"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4170" indent="-344170" algn="l" rtl="0"/>
            <a:r>
              <a:rPr lang="en-GB" sz="1800" b="1" dirty="0">
                <a:ea typeface="+mn-lt"/>
                <a:cs typeface="+mn-lt"/>
              </a:rPr>
              <a:t>Intra-abdominal pressure;</a:t>
            </a:r>
            <a:endParaRPr lang="en-GB" sz="1800" b="1" dirty="0">
              <a:cs typeface="Arial" panose="020B0604020202020204"/>
            </a:endParaRPr>
          </a:p>
          <a:p>
            <a:pPr marL="344170" indent="-344170" algn="l" rtl="0"/>
            <a:r>
              <a:rPr lang="en-GB" sz="2400" dirty="0">
                <a:ea typeface="+mn-lt"/>
                <a:cs typeface="+mn-lt"/>
              </a:rPr>
              <a:t>The abdomen can be considered a closed box with walls both rigid (costal arch, spine, and pelvis) and flexible (abdominal wall and diaphragm). </a:t>
            </a:r>
            <a:endParaRPr lang="en-GB" sz="2400" dirty="0"/>
          </a:p>
          <a:p>
            <a:pPr marL="344170" indent="-344170" algn="l" rtl="0"/>
            <a:r>
              <a:rPr lang="en-GB" sz="2400" dirty="0">
                <a:ea typeface="+mn-lt"/>
                <a:cs typeface="+mn-lt"/>
              </a:rPr>
              <a:t> Since the abdomen and its contents can be considered as relatively non-compressive and primarily fluid in character. Therefore, the IAP measured at one point may be assumed to represent the IAP throughout the abdomen (with the rare exception of upper ACS).</a:t>
            </a:r>
          </a:p>
          <a:p>
            <a:pPr marL="344170" indent="-344170" algn="l" rtl="0"/>
            <a:r>
              <a:rPr lang="en-GB" sz="2400" dirty="0">
                <a:ea typeface="+mn-lt"/>
                <a:cs typeface="+mn-lt"/>
              </a:rPr>
              <a:t> </a:t>
            </a:r>
            <a:r>
              <a:rPr lang="en-GB" sz="2400" b="1" dirty="0">
                <a:ea typeface="+mn-lt"/>
                <a:cs typeface="+mn-lt"/>
              </a:rPr>
              <a:t>IAP increases with inspiration</a:t>
            </a:r>
            <a:r>
              <a:rPr lang="en-GB" sz="2400" dirty="0">
                <a:ea typeface="+mn-lt"/>
                <a:cs typeface="+mn-lt"/>
              </a:rPr>
              <a:t> (diaphragmatic contraction) and </a:t>
            </a:r>
            <a:r>
              <a:rPr lang="en-GB" sz="2400" b="1" dirty="0">
                <a:ea typeface="+mn-lt"/>
                <a:cs typeface="+mn-lt"/>
              </a:rPr>
              <a:t>decreases with expiration </a:t>
            </a:r>
            <a:r>
              <a:rPr lang="en-GB" sz="2400" dirty="0">
                <a:ea typeface="+mn-lt"/>
                <a:cs typeface="+mn-lt"/>
              </a:rPr>
              <a:t>(diaphragmatic relaxation).</a:t>
            </a:r>
            <a:endParaRPr lang="en-GB" sz="2400" dirty="0">
              <a:cs typeface="Arial"/>
            </a:endParaRPr>
          </a:p>
          <a:p>
            <a:pPr marL="344170" indent="-344170" algn="l" rtl="0"/>
            <a:r>
              <a:rPr lang="en-GB" sz="2400" dirty="0">
                <a:ea typeface="+mn-lt"/>
                <a:cs typeface="+mn-lt"/>
              </a:rPr>
              <a:t>It is also directly affected by the </a:t>
            </a:r>
            <a:r>
              <a:rPr lang="en-GB" sz="2400" b="1" dirty="0">
                <a:ea typeface="+mn-lt"/>
                <a:cs typeface="+mn-lt"/>
              </a:rPr>
              <a:t>volume of the solid organs or hollow viscera</a:t>
            </a:r>
            <a:r>
              <a:rPr lang="en-GB" sz="2400" dirty="0">
                <a:ea typeface="+mn-lt"/>
                <a:cs typeface="+mn-lt"/>
              </a:rPr>
              <a:t> (which may be either empty or filled with air, liquid or </a:t>
            </a:r>
            <a:r>
              <a:rPr lang="en-GB" sz="2400" dirty="0" err="1">
                <a:ea typeface="+mn-lt"/>
                <a:cs typeface="+mn-lt"/>
              </a:rPr>
              <a:t>fecal</a:t>
            </a:r>
            <a:r>
              <a:rPr lang="en-GB" sz="2400" dirty="0">
                <a:ea typeface="+mn-lt"/>
                <a:cs typeface="+mn-lt"/>
              </a:rPr>
              <a:t> matter), the presence of </a:t>
            </a:r>
            <a:r>
              <a:rPr lang="en-GB" sz="2400" b="1" dirty="0">
                <a:ea typeface="+mn-lt"/>
                <a:cs typeface="+mn-lt"/>
              </a:rPr>
              <a:t>ascites</a:t>
            </a:r>
            <a:r>
              <a:rPr lang="en-GB" sz="2400" dirty="0">
                <a:ea typeface="+mn-lt"/>
                <a:cs typeface="+mn-lt"/>
              </a:rPr>
              <a:t>, </a:t>
            </a:r>
            <a:r>
              <a:rPr lang="en-GB" sz="2400" b="1" dirty="0">
                <a:ea typeface="+mn-lt"/>
                <a:cs typeface="+mn-lt"/>
              </a:rPr>
              <a:t>blood</a:t>
            </a:r>
            <a:r>
              <a:rPr lang="en-GB" sz="2400" dirty="0">
                <a:ea typeface="+mn-lt"/>
                <a:cs typeface="+mn-lt"/>
              </a:rPr>
              <a:t> or other </a:t>
            </a:r>
            <a:r>
              <a:rPr lang="en-GB" sz="2400" b="1" dirty="0">
                <a:ea typeface="+mn-lt"/>
                <a:cs typeface="+mn-lt"/>
              </a:rPr>
              <a:t>space-occupying lesions</a:t>
            </a:r>
            <a:r>
              <a:rPr lang="en-GB" sz="2400" dirty="0">
                <a:ea typeface="+mn-lt"/>
                <a:cs typeface="+mn-lt"/>
              </a:rPr>
              <a:t> (such as </a:t>
            </a:r>
            <a:r>
              <a:rPr lang="en-GB" sz="2400" dirty="0" err="1">
                <a:ea typeface="+mn-lt"/>
                <a:cs typeface="+mn-lt"/>
              </a:rPr>
              <a:t>tumors</a:t>
            </a:r>
            <a:r>
              <a:rPr lang="en-GB" sz="2400" dirty="0">
                <a:ea typeface="+mn-lt"/>
                <a:cs typeface="+mn-lt"/>
              </a:rPr>
              <a:t> or gravid uterus), and the presence of </a:t>
            </a:r>
            <a:r>
              <a:rPr lang="en-GB" sz="2400" b="1" dirty="0">
                <a:ea typeface="+mn-lt"/>
                <a:cs typeface="+mn-lt"/>
              </a:rPr>
              <a:t>conditions that limit expansion of the abdominal wall</a:t>
            </a:r>
            <a:r>
              <a:rPr lang="en-GB" sz="2400" dirty="0">
                <a:ea typeface="+mn-lt"/>
                <a:cs typeface="+mn-lt"/>
              </a:rPr>
              <a:t> (such as burn or third-space </a:t>
            </a:r>
            <a:r>
              <a:rPr lang="en-GB" sz="2400" dirty="0" err="1">
                <a:ea typeface="+mn-lt"/>
                <a:cs typeface="+mn-lt"/>
              </a:rPr>
              <a:t>edema</a:t>
            </a:r>
            <a:r>
              <a:rPr lang="en-GB" sz="2400" dirty="0">
                <a:ea typeface="+mn-lt"/>
                <a:cs typeface="+mn-lt"/>
              </a:rPr>
              <a:t>)</a:t>
            </a:r>
            <a:endParaRPr lang="en-GB" sz="2400" dirty="0"/>
          </a:p>
          <a:p>
            <a:pPr marL="344170" indent="-344170" algn="l" rtl="0"/>
            <a:endParaRPr lang="en-GB" sz="2400" dirty="0">
              <a:cs typeface="Arial"/>
            </a:endParaRPr>
          </a:p>
        </p:txBody>
      </p:sp>
    </p:spTree>
    <p:extLst>
      <p:ext uri="{BB962C8B-B14F-4D97-AF65-F5344CB8AC3E}">
        <p14:creationId xmlns:p14="http://schemas.microsoft.com/office/powerpoint/2010/main" val="191588389"/>
      </p:ext>
    </p:extLst>
  </p:cSld>
  <p:clrMapOvr>
    <a:masterClrMapping/>
  </p:clrMapOvr>
  <p:transition spd="slow">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2C8772-107A-74B1-3535-4427A9852471}"/>
              </a:ext>
            </a:extLst>
          </p:cNvPr>
          <p:cNvSpPr txBox="1">
            <a:spLocks noChangeArrowheads="1"/>
          </p:cNvSpPr>
          <p:nvPr/>
        </p:nvSpPr>
        <p:spPr bwMode="auto">
          <a:xfrm>
            <a:off x="0" y="1417638"/>
            <a:ext cx="1219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r" rtl="1"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lnSpc>
                <a:spcPct val="90000"/>
              </a:lnSpc>
            </a:pPr>
            <a:endParaRPr lang="en-US" sz="1200"/>
          </a:p>
          <a:p>
            <a:pPr algn="l" rtl="0">
              <a:lnSpc>
                <a:spcPct val="90000"/>
              </a:lnSpc>
            </a:pPr>
            <a:r>
              <a:rPr lang="en-US" u="sng"/>
              <a:t>Intra-abdominal Hypertension (IAH): </a:t>
            </a:r>
            <a:r>
              <a:rPr lang="en-US"/>
              <a:t>An IAP &gt; 12 mm Hg (often causing occult ischemia) without obvious organ failure</a:t>
            </a:r>
          </a:p>
          <a:p>
            <a:pPr algn="l" rtl="0">
              <a:lnSpc>
                <a:spcPct val="90000"/>
              </a:lnSpc>
              <a:buFontTx/>
              <a:buNone/>
            </a:pPr>
            <a:endParaRPr lang="en-US" sz="1200"/>
          </a:p>
          <a:p>
            <a:pPr algn="l" rtl="0">
              <a:lnSpc>
                <a:spcPct val="90000"/>
              </a:lnSpc>
            </a:pPr>
            <a:r>
              <a:rPr lang="en-US" u="sng"/>
              <a:t>Abdominal Compartment Syndrome (ACS):</a:t>
            </a:r>
            <a:r>
              <a:rPr lang="en-US"/>
              <a:t> IAH &gt;20mmHG </a:t>
            </a:r>
            <a:br>
              <a:rPr lang="en-US"/>
            </a:br>
            <a:r>
              <a:rPr lang="en-US"/>
              <a:t>+ with at least one overt organ failure </a:t>
            </a:r>
            <a:endParaRPr lang="en-US" dirty="0"/>
          </a:p>
        </p:txBody>
      </p:sp>
      <p:sp>
        <p:nvSpPr>
          <p:cNvPr id="5" name="Rectangle 2">
            <a:extLst>
              <a:ext uri="{FF2B5EF4-FFF2-40B4-BE49-F238E27FC236}">
                <a16:creationId xmlns:a16="http://schemas.microsoft.com/office/drawing/2014/main" id="{CBED26C3-7AF3-DE0F-5B42-DA42D4A2B26F}"/>
              </a:ext>
            </a:extLst>
          </p:cNvPr>
          <p:cNvSpPr txBox="1">
            <a:spLocks noChangeArrowheads="1"/>
          </p:cNvSpPr>
          <p:nvPr/>
        </p:nvSpPr>
        <p:spPr bwMode="auto">
          <a:xfrm>
            <a:off x="-3193032" y="476672"/>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1" eaLnBrk="1" fontAlgn="base" hangingPunct="1">
              <a:spcBef>
                <a:spcPct val="0"/>
              </a:spcBef>
              <a:spcAft>
                <a:spcPct val="0"/>
              </a:spcAft>
              <a:defRPr sz="4400" kern="12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Calibri" pitchFamily="34" charset="0"/>
              </a:defRPr>
            </a:lvl2pPr>
            <a:lvl3pPr algn="ctr" rtl="1" eaLnBrk="1" fontAlgn="base" hangingPunct="1">
              <a:spcBef>
                <a:spcPct val="0"/>
              </a:spcBef>
              <a:spcAft>
                <a:spcPct val="0"/>
              </a:spcAft>
              <a:defRPr sz="4400">
                <a:solidFill>
                  <a:schemeClr val="tx1"/>
                </a:solidFill>
                <a:latin typeface="Calibri" pitchFamily="34" charset="0"/>
              </a:defRPr>
            </a:lvl3pPr>
            <a:lvl4pPr algn="ctr" rtl="1" eaLnBrk="1" fontAlgn="base" hangingPunct="1">
              <a:spcBef>
                <a:spcPct val="0"/>
              </a:spcBef>
              <a:spcAft>
                <a:spcPct val="0"/>
              </a:spcAft>
              <a:defRPr sz="4400">
                <a:solidFill>
                  <a:schemeClr val="tx1"/>
                </a:solidFill>
                <a:latin typeface="Calibri" pitchFamily="34" charset="0"/>
              </a:defRPr>
            </a:lvl4pPr>
            <a:lvl5pPr algn="ctr" rtl="1" eaLnBrk="1" fontAlgn="base" hangingPunct="1">
              <a:spcBef>
                <a:spcPct val="0"/>
              </a:spcBef>
              <a:spcAft>
                <a:spcPct val="0"/>
              </a:spcAft>
              <a:defRPr sz="4400">
                <a:solidFill>
                  <a:schemeClr val="tx1"/>
                </a:solidFill>
                <a:latin typeface="Calibri" pitchFamily="34" charset="0"/>
              </a:defRPr>
            </a:lvl5pPr>
            <a:lvl6pPr marL="457200" algn="ctr" rtl="1" eaLnBrk="1" fontAlgn="base" hangingPunct="1">
              <a:spcBef>
                <a:spcPct val="0"/>
              </a:spcBef>
              <a:spcAft>
                <a:spcPct val="0"/>
              </a:spcAft>
              <a:defRPr sz="4400">
                <a:solidFill>
                  <a:schemeClr val="tx1"/>
                </a:solidFill>
                <a:latin typeface="Calibri" pitchFamily="34" charset="0"/>
              </a:defRPr>
            </a:lvl6pPr>
            <a:lvl7pPr marL="914400" algn="ctr" rtl="1" eaLnBrk="1" fontAlgn="base" hangingPunct="1">
              <a:spcBef>
                <a:spcPct val="0"/>
              </a:spcBef>
              <a:spcAft>
                <a:spcPct val="0"/>
              </a:spcAft>
              <a:defRPr sz="4400">
                <a:solidFill>
                  <a:schemeClr val="tx1"/>
                </a:solidFill>
                <a:latin typeface="Calibri" pitchFamily="34" charset="0"/>
              </a:defRPr>
            </a:lvl7pPr>
            <a:lvl8pPr marL="1371600" algn="ctr" rtl="1" eaLnBrk="1" fontAlgn="base" hangingPunct="1">
              <a:spcBef>
                <a:spcPct val="0"/>
              </a:spcBef>
              <a:spcAft>
                <a:spcPct val="0"/>
              </a:spcAft>
              <a:defRPr sz="4400">
                <a:solidFill>
                  <a:schemeClr val="tx1"/>
                </a:solidFill>
                <a:latin typeface="Calibri" pitchFamily="34" charset="0"/>
              </a:defRPr>
            </a:lvl8pPr>
            <a:lvl9pPr marL="1828800" algn="ctr" rtl="1" eaLnBrk="1" fontAlgn="base" hangingPunct="1">
              <a:spcBef>
                <a:spcPct val="0"/>
              </a:spcBef>
              <a:spcAft>
                <a:spcPct val="0"/>
              </a:spcAft>
              <a:defRPr sz="4400">
                <a:solidFill>
                  <a:schemeClr val="tx1"/>
                </a:solidFill>
                <a:latin typeface="Calibri" pitchFamily="34" charset="0"/>
              </a:defRPr>
            </a:lvl9pPr>
          </a:lstStyle>
          <a:p>
            <a:r>
              <a:rPr lang="en-US" sz="6000" dirty="0"/>
              <a:t>D</a:t>
            </a:r>
            <a:r>
              <a:rPr lang="en-US" sz="5400" dirty="0"/>
              <a:t>efinitions</a:t>
            </a:r>
            <a:br>
              <a:rPr lang="en-US" sz="6000" dirty="0"/>
            </a:br>
            <a:endParaRPr lang="en-US" sz="6000" dirty="0"/>
          </a:p>
        </p:txBody>
      </p:sp>
    </p:spTree>
    <p:extLst>
      <p:ext uri="{BB962C8B-B14F-4D97-AF65-F5344CB8AC3E}">
        <p14:creationId xmlns:p14="http://schemas.microsoft.com/office/powerpoint/2010/main" val="632969284"/>
      </p:ext>
    </p:extLst>
  </p:cSld>
  <p:clrMapOvr>
    <a:masterClrMapping/>
  </p:clrMapOvr>
  <p:transition spd="slow">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509191"/>
            <a:ext cx="12192000" cy="5160169"/>
          </a:xfrm>
        </p:spPr>
      </p:pic>
      <p:sp>
        <p:nvSpPr>
          <p:cNvPr id="3" name="Title 2"/>
          <p:cNvSpPr>
            <a:spLocks noGrp="1"/>
          </p:cNvSpPr>
          <p:nvPr>
            <p:ph type="title"/>
          </p:nvPr>
        </p:nvSpPr>
        <p:spPr/>
        <p:txBody>
          <a:bodyPr/>
          <a:lstStyle/>
          <a:p>
            <a:pPr algn="ctr"/>
            <a:r>
              <a:rPr lang="en-US" b="1" dirty="0">
                <a:solidFill>
                  <a:srgbClr val="C00000"/>
                </a:solidFill>
              </a:rPr>
              <a:t>Grading of IAH:</a:t>
            </a:r>
            <a:endParaRPr lang="ar-JO" b="1" dirty="0">
              <a:solidFill>
                <a:srgbClr val="C00000"/>
              </a:solidFill>
            </a:endParaRPr>
          </a:p>
        </p:txBody>
      </p:sp>
    </p:spTree>
    <p:extLst>
      <p:ext uri="{BB962C8B-B14F-4D97-AF65-F5344CB8AC3E}">
        <p14:creationId xmlns:p14="http://schemas.microsoft.com/office/powerpoint/2010/main" val="2981043186"/>
      </p:ext>
    </p:extLst>
  </p:cSld>
  <p:clrMapOvr>
    <a:masterClrMapping/>
  </p:clrMapOvr>
  <p:transition spd="slow">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a:solidFill>
                  <a:schemeClr val="tx1"/>
                </a:solidFill>
              </a:rPr>
              <a:t>ACS can be classified primary or secondary.</a:t>
            </a:r>
          </a:p>
          <a:p>
            <a:pPr algn="l" rtl="0"/>
            <a:endParaRPr lang="en-US" dirty="0">
              <a:solidFill>
                <a:schemeClr val="tx1"/>
              </a:solidFill>
            </a:endParaRPr>
          </a:p>
          <a:p>
            <a:pPr algn="l" rtl="0"/>
            <a:r>
              <a:rPr lang="en-US" dirty="0">
                <a:solidFill>
                  <a:srgbClr val="C00000"/>
                </a:solidFill>
              </a:rPr>
              <a:t>Primary  </a:t>
            </a:r>
            <a:r>
              <a:rPr lang="en-US" dirty="0">
                <a:solidFill>
                  <a:schemeClr val="tx1"/>
                </a:solidFill>
              </a:rPr>
              <a:t>ACS is due to injury or disease in the </a:t>
            </a:r>
            <a:r>
              <a:rPr lang="en-US" dirty="0" err="1">
                <a:solidFill>
                  <a:schemeClr val="tx1"/>
                </a:solidFill>
              </a:rPr>
              <a:t>abdominopelvic</a:t>
            </a:r>
            <a:r>
              <a:rPr lang="en-US" dirty="0">
                <a:solidFill>
                  <a:schemeClr val="tx1"/>
                </a:solidFill>
              </a:rPr>
              <a:t> region (</a:t>
            </a:r>
            <a:r>
              <a:rPr lang="en-US" dirty="0" err="1">
                <a:solidFill>
                  <a:schemeClr val="tx1"/>
                </a:solidFill>
              </a:rPr>
              <a:t>eg</a:t>
            </a:r>
            <a:r>
              <a:rPr lang="en-US" dirty="0">
                <a:solidFill>
                  <a:schemeClr val="tx1"/>
                </a:solidFill>
              </a:rPr>
              <a:t> , abdominal trauma , </a:t>
            </a:r>
            <a:r>
              <a:rPr lang="en-US" dirty="0" err="1">
                <a:solidFill>
                  <a:schemeClr val="tx1"/>
                </a:solidFill>
              </a:rPr>
              <a:t>hemopertinum</a:t>
            </a:r>
            <a:r>
              <a:rPr lang="en-US" dirty="0">
                <a:solidFill>
                  <a:schemeClr val="tx1"/>
                </a:solidFill>
              </a:rPr>
              <a:t> ,pancreatitis ) intervention ( surgical, radiologic)  .</a:t>
            </a:r>
          </a:p>
          <a:p>
            <a:pPr algn="l" rtl="0"/>
            <a:endParaRPr lang="en-US" dirty="0">
              <a:solidFill>
                <a:schemeClr val="tx1"/>
              </a:solidFill>
            </a:endParaRPr>
          </a:p>
          <a:p>
            <a:pPr algn="l" rtl="0"/>
            <a:r>
              <a:rPr lang="en-US" dirty="0">
                <a:solidFill>
                  <a:srgbClr val="C00000"/>
                </a:solidFill>
              </a:rPr>
              <a:t>Secondary </a:t>
            </a:r>
            <a:r>
              <a:rPr lang="en-US" dirty="0">
                <a:solidFill>
                  <a:schemeClr val="tx1"/>
                </a:solidFill>
              </a:rPr>
              <a:t>ACS refers to condition that do not originate in the abdomen or pelvis (</a:t>
            </a:r>
            <a:r>
              <a:rPr lang="en-US" dirty="0" err="1">
                <a:solidFill>
                  <a:schemeClr val="tx1"/>
                </a:solidFill>
              </a:rPr>
              <a:t>eg</a:t>
            </a:r>
            <a:r>
              <a:rPr lang="en-US" dirty="0">
                <a:solidFill>
                  <a:schemeClr val="tx1"/>
                </a:solidFill>
              </a:rPr>
              <a:t> , fluid resuscitation , sepsis, burn) </a:t>
            </a:r>
            <a:endParaRPr lang="ar-JO" dirty="0">
              <a:solidFill>
                <a:srgbClr val="C00000"/>
              </a:solidFill>
            </a:endParaRPr>
          </a:p>
        </p:txBody>
      </p:sp>
      <p:sp>
        <p:nvSpPr>
          <p:cNvPr id="3" name="Title 2"/>
          <p:cNvSpPr>
            <a:spLocks noGrp="1"/>
          </p:cNvSpPr>
          <p:nvPr>
            <p:ph type="title"/>
          </p:nvPr>
        </p:nvSpPr>
        <p:spPr/>
        <p:txBody>
          <a:bodyPr/>
          <a:lstStyle/>
          <a:p>
            <a:pPr algn="ctr"/>
            <a:r>
              <a:rPr lang="en-US" dirty="0">
                <a:solidFill>
                  <a:srgbClr val="C00000"/>
                </a:solidFill>
              </a:rPr>
              <a:t>ETIOLIGY </a:t>
            </a:r>
            <a:endParaRPr lang="ar-JO" dirty="0">
              <a:solidFill>
                <a:srgbClr val="C00000"/>
              </a:solidFill>
            </a:endParaRPr>
          </a:p>
        </p:txBody>
      </p:sp>
    </p:spTree>
    <p:extLst>
      <p:ext uri="{BB962C8B-B14F-4D97-AF65-F5344CB8AC3E}">
        <p14:creationId xmlns:p14="http://schemas.microsoft.com/office/powerpoint/2010/main" val="3077374364"/>
      </p:ext>
    </p:extLst>
  </p:cSld>
  <p:clrMapOvr>
    <a:masterClrMapping/>
  </p:clrMapOvr>
  <p:transition spd="slow">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halid\Desktop\IAP.jpg"/>
          <p:cNvPicPr>
            <a:picLocks noChangeAspect="1" noChangeArrowheads="1"/>
          </p:cNvPicPr>
          <p:nvPr/>
        </p:nvPicPr>
        <p:blipFill>
          <a:blip r:embed="rId2"/>
          <a:srcRect/>
          <a:stretch>
            <a:fillRect/>
          </a:stretch>
        </p:blipFill>
        <p:spPr bwMode="auto">
          <a:xfrm>
            <a:off x="539751" y="1047750"/>
            <a:ext cx="11112500" cy="4762500"/>
          </a:xfrm>
          <a:prstGeom prst="rect">
            <a:avLst/>
          </a:prstGeom>
          <a:noFill/>
        </p:spPr>
      </p:pic>
    </p:spTree>
    <p:extLst>
      <p:ext uri="{BB962C8B-B14F-4D97-AF65-F5344CB8AC3E}">
        <p14:creationId xmlns:p14="http://schemas.microsoft.com/office/powerpoint/2010/main" val="684401686"/>
      </p:ext>
    </p:extLst>
  </p:cSld>
  <p:clrMapOvr>
    <a:masterClrMapping/>
  </p:clrMapOvr>
  <p:transition spd="slow">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halid\Desktop\occult-organ-ischemia.png"/>
          <p:cNvPicPr>
            <a:picLocks noChangeAspect="1" noChangeArrowheads="1"/>
          </p:cNvPicPr>
          <p:nvPr/>
        </p:nvPicPr>
        <p:blipFill>
          <a:blip r:embed="rId2"/>
          <a:srcRect/>
          <a:stretch>
            <a:fillRect/>
          </a:stretch>
        </p:blipFill>
        <p:spPr bwMode="auto">
          <a:xfrm>
            <a:off x="304801" y="609600"/>
            <a:ext cx="11544300" cy="5638800"/>
          </a:xfrm>
          <a:prstGeom prst="rect">
            <a:avLst/>
          </a:prstGeom>
          <a:noFill/>
        </p:spPr>
      </p:pic>
    </p:spTree>
    <p:extLst>
      <p:ext uri="{BB962C8B-B14F-4D97-AF65-F5344CB8AC3E}">
        <p14:creationId xmlns:p14="http://schemas.microsoft.com/office/powerpoint/2010/main" val="295268916"/>
      </p:ext>
    </p:extLst>
  </p:cSld>
  <p:clrMapOvr>
    <a:masterClrMapping/>
  </p:clrMapOvr>
  <p:transition spd="slow">
    <p:zoom/>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FB8F6-6981-5A71-7D53-6D1271E28A0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7547858-2CD6-7597-AF0D-B81C4C0A32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4774" y="13457"/>
            <a:ext cx="8825682" cy="6809458"/>
          </a:xfrm>
        </p:spPr>
      </p:pic>
    </p:spTree>
    <p:extLst>
      <p:ext uri="{BB962C8B-B14F-4D97-AF65-F5344CB8AC3E}">
        <p14:creationId xmlns:p14="http://schemas.microsoft.com/office/powerpoint/2010/main" val="1224532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17638"/>
            <a:ext cx="10972800" cy="4525963"/>
          </a:xfrm>
        </p:spPr>
        <p:txBody>
          <a:bodyPr>
            <a:normAutofit fontScale="77500" lnSpcReduction="20000"/>
          </a:bodyPr>
          <a:lstStyle/>
          <a:p>
            <a:pPr algn="l" rtl="0"/>
            <a:r>
              <a:rPr lang="en-US" dirty="0">
                <a:solidFill>
                  <a:schemeClr val="tx1"/>
                </a:solidFill>
              </a:rPr>
              <a:t> The history varies depending on the cause of abdominal compartment syndrome, but abdominal pain is commonly present. Abdominal pain may precede the development of abdominal compartment syndrome and may be directly related to a precipitating event, such as blunt abdominal trauma or pancreatitis.</a:t>
            </a:r>
          </a:p>
          <a:p>
            <a:pPr algn="l" rtl="0"/>
            <a:r>
              <a:rPr lang="en-US" dirty="0">
                <a:solidFill>
                  <a:schemeClr val="tx1"/>
                </a:solidFill>
              </a:rPr>
              <a:t>patients who develop abdominal compartment syndrome may be unable to communicate, because they are often intubated and critically ill.</a:t>
            </a:r>
          </a:p>
          <a:p>
            <a:pPr algn="l" rtl="0"/>
            <a:r>
              <a:rPr lang="en-US" dirty="0">
                <a:solidFill>
                  <a:schemeClr val="tx1"/>
                </a:solidFill>
              </a:rPr>
              <a:t>Signs and symptoms can include the following:</a:t>
            </a:r>
          </a:p>
          <a:p>
            <a:pPr algn="l" rtl="0"/>
            <a:r>
              <a:rPr lang="en-US" dirty="0">
                <a:solidFill>
                  <a:schemeClr val="tx1"/>
                </a:solidFill>
              </a:rPr>
              <a:t>-Tense distended abdomen </a:t>
            </a:r>
          </a:p>
          <a:p>
            <a:pPr algn="l" rtl="0"/>
            <a:r>
              <a:rPr lang="en-US" dirty="0">
                <a:solidFill>
                  <a:schemeClr val="tx1"/>
                </a:solidFill>
              </a:rPr>
              <a:t>-Difficulty breathing</a:t>
            </a:r>
          </a:p>
          <a:p>
            <a:pPr algn="l" rtl="0"/>
            <a:r>
              <a:rPr lang="en-US" dirty="0">
                <a:solidFill>
                  <a:schemeClr val="tx1"/>
                </a:solidFill>
              </a:rPr>
              <a:t>-oliguria </a:t>
            </a:r>
          </a:p>
          <a:p>
            <a:pPr marL="0" indent="0" algn="l" rtl="0">
              <a:buNone/>
            </a:pPr>
            <a:r>
              <a:rPr lang="en-US" dirty="0">
                <a:solidFill>
                  <a:schemeClr val="tx1"/>
                </a:solidFill>
              </a:rPr>
              <a:t> </a:t>
            </a:r>
            <a:endParaRPr lang="ar-JO" dirty="0">
              <a:solidFill>
                <a:schemeClr val="tx1"/>
              </a:solidFill>
            </a:endParaRPr>
          </a:p>
        </p:txBody>
      </p:sp>
      <p:sp>
        <p:nvSpPr>
          <p:cNvPr id="3" name="Title 2"/>
          <p:cNvSpPr>
            <a:spLocks noGrp="1"/>
          </p:cNvSpPr>
          <p:nvPr>
            <p:ph type="title"/>
          </p:nvPr>
        </p:nvSpPr>
        <p:spPr/>
        <p:txBody>
          <a:bodyPr/>
          <a:lstStyle/>
          <a:p>
            <a:pPr algn="ctr"/>
            <a:r>
              <a:rPr lang="en-US" dirty="0">
                <a:solidFill>
                  <a:srgbClr val="C00000"/>
                </a:solidFill>
              </a:rPr>
              <a:t>Clinical presentation </a:t>
            </a:r>
            <a:endParaRPr lang="ar-JO" dirty="0">
              <a:solidFill>
                <a:srgbClr val="C00000"/>
              </a:solidFill>
            </a:endParaRPr>
          </a:p>
        </p:txBody>
      </p:sp>
    </p:spTree>
    <p:extLst>
      <p:ext uri="{BB962C8B-B14F-4D97-AF65-F5344CB8AC3E}">
        <p14:creationId xmlns:p14="http://schemas.microsoft.com/office/powerpoint/2010/main" val="1649885721"/>
      </p:ext>
    </p:extLst>
  </p:cSld>
  <p:clrMapOvr>
    <a:masterClrMapping/>
  </p:clrMapOvr>
  <p:transition spd="slow">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a:t> </a:t>
            </a:r>
            <a:r>
              <a:rPr lang="en-US" sz="2800" b="1" i="1" dirty="0"/>
              <a:t>Definitive diagnosis of ACS requires measurement of IAP.</a:t>
            </a:r>
          </a:p>
          <a:p>
            <a:pPr marL="0" indent="0" algn="l" rtl="0">
              <a:buNone/>
            </a:pPr>
            <a:endParaRPr lang="en-US" sz="2800" b="1" i="1" dirty="0"/>
          </a:p>
          <a:p>
            <a:pPr algn="l" rtl="0"/>
            <a:r>
              <a:rPr lang="en-US" sz="2800" b="1" i="1" dirty="0"/>
              <a:t>Can be done indirectly using </a:t>
            </a:r>
            <a:r>
              <a:rPr lang="en-US" sz="2800" b="1" i="1" dirty="0" err="1"/>
              <a:t>intragastric</a:t>
            </a:r>
            <a:r>
              <a:rPr lang="en-US" sz="2800" b="1" i="1" dirty="0"/>
              <a:t> , </a:t>
            </a:r>
            <a:r>
              <a:rPr lang="en-US" sz="2800" b="1" i="1" dirty="0" err="1"/>
              <a:t>intracolonic</a:t>
            </a:r>
            <a:r>
              <a:rPr lang="en-US" sz="2800" b="1" i="1" dirty="0"/>
              <a:t> ,</a:t>
            </a:r>
            <a:r>
              <a:rPr lang="en-US" sz="2800" b="1" i="1" dirty="0" err="1"/>
              <a:t>intravesical</a:t>
            </a:r>
            <a:r>
              <a:rPr lang="en-US" sz="2800" b="1" i="1" dirty="0"/>
              <a:t> (bladder), IVC Catheter. </a:t>
            </a:r>
          </a:p>
          <a:p>
            <a:pPr algn="l" rtl="0"/>
            <a:r>
              <a:rPr lang="en-US" sz="2800" b="1" i="1" dirty="0"/>
              <a:t> </a:t>
            </a:r>
            <a:r>
              <a:rPr lang="en-US" sz="2800" b="1" i="1" dirty="0" err="1"/>
              <a:t>Intravesical</a:t>
            </a:r>
            <a:r>
              <a:rPr lang="en-US" sz="2800" b="1" i="1" dirty="0"/>
              <a:t>  It is simple ,minimally invasive ,accurate and material available in all ICU.</a:t>
            </a:r>
          </a:p>
          <a:p>
            <a:pPr algn="l" rtl="0"/>
            <a:endParaRPr lang="en-US" sz="2800" b="1" i="1" dirty="0"/>
          </a:p>
          <a:p>
            <a:pPr marL="0" indent="0" algn="l" rtl="0">
              <a:buNone/>
            </a:pPr>
            <a:endParaRPr lang="ar-JO" dirty="0"/>
          </a:p>
        </p:txBody>
      </p:sp>
      <p:sp>
        <p:nvSpPr>
          <p:cNvPr id="3" name="Title 2"/>
          <p:cNvSpPr>
            <a:spLocks noGrp="1"/>
          </p:cNvSpPr>
          <p:nvPr>
            <p:ph type="title"/>
          </p:nvPr>
        </p:nvSpPr>
        <p:spPr/>
        <p:txBody>
          <a:bodyPr/>
          <a:lstStyle/>
          <a:p>
            <a:pPr algn="ctr"/>
            <a:r>
              <a:rPr lang="en-US" dirty="0">
                <a:solidFill>
                  <a:srgbClr val="C00000"/>
                </a:solidFill>
              </a:rPr>
              <a:t>Diagnostic evaluation </a:t>
            </a:r>
            <a:endParaRPr lang="ar-JO" dirty="0">
              <a:solidFill>
                <a:srgbClr val="C00000"/>
              </a:solidFill>
            </a:endParaRPr>
          </a:p>
        </p:txBody>
      </p:sp>
    </p:spTree>
    <p:extLst>
      <p:ext uri="{BB962C8B-B14F-4D97-AF65-F5344CB8AC3E}">
        <p14:creationId xmlns:p14="http://schemas.microsoft.com/office/powerpoint/2010/main" val="799809159"/>
      </p:ext>
    </p:extLst>
  </p:cSld>
  <p:clrMapOvr>
    <a:masterClrMapping/>
  </p:clrMapOvr>
  <p:transition spd="slow">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484784"/>
            <a:ext cx="12192000" cy="5373216"/>
          </a:xfrm>
        </p:spPr>
      </p:pic>
      <p:sp>
        <p:nvSpPr>
          <p:cNvPr id="3" name="Title 2"/>
          <p:cNvSpPr>
            <a:spLocks noGrp="1"/>
          </p:cNvSpPr>
          <p:nvPr>
            <p:ph type="title"/>
          </p:nvPr>
        </p:nvSpPr>
        <p:spPr/>
        <p:txBody>
          <a:bodyPr/>
          <a:lstStyle/>
          <a:p>
            <a:pPr algn="ctr"/>
            <a:r>
              <a:rPr lang="en-US" dirty="0" err="1">
                <a:solidFill>
                  <a:srgbClr val="C00000"/>
                </a:solidFill>
              </a:rPr>
              <a:t>Iap</a:t>
            </a:r>
            <a:r>
              <a:rPr lang="en-US" dirty="0">
                <a:solidFill>
                  <a:srgbClr val="C00000"/>
                </a:solidFill>
              </a:rPr>
              <a:t> measurement  </a:t>
            </a:r>
            <a:endParaRPr lang="ar-JO" dirty="0">
              <a:solidFill>
                <a:srgbClr val="C00000"/>
              </a:solidFill>
            </a:endParaRPr>
          </a:p>
        </p:txBody>
      </p:sp>
    </p:spTree>
    <p:extLst>
      <p:ext uri="{BB962C8B-B14F-4D97-AF65-F5344CB8AC3E}">
        <p14:creationId xmlns:p14="http://schemas.microsoft.com/office/powerpoint/2010/main" val="726622154"/>
      </p:ext>
    </p:extLst>
  </p:cSld>
  <p:clrMapOvr>
    <a:masterClrMapping/>
  </p:clrMapOvr>
  <p:transition spd="slow">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rgbClr val="C00000"/>
                </a:solidFill>
              </a:rPr>
              <a:t>mangment</a:t>
            </a:r>
            <a:endParaRPr lang="en-US" dirty="0">
              <a:solidFill>
                <a:srgbClr val="C00000"/>
              </a:solidFill>
            </a:endParaRPr>
          </a:p>
        </p:txBody>
      </p:sp>
      <p:sp>
        <p:nvSpPr>
          <p:cNvPr id="3" name="Content Placeholder 2"/>
          <p:cNvSpPr>
            <a:spLocks noGrp="1"/>
          </p:cNvSpPr>
          <p:nvPr>
            <p:ph sz="quarter" idx="1"/>
          </p:nvPr>
        </p:nvSpPr>
        <p:spPr/>
        <p:txBody>
          <a:bodyPr>
            <a:normAutofit fontScale="92500" lnSpcReduction="20000"/>
          </a:bodyPr>
          <a:lstStyle/>
          <a:p>
            <a:pPr algn="l" rtl="0"/>
            <a:r>
              <a:rPr lang="en-US" dirty="0" err="1"/>
              <a:t>Icu</a:t>
            </a:r>
            <a:r>
              <a:rPr lang="en-US" dirty="0"/>
              <a:t> admission with close </a:t>
            </a:r>
            <a:r>
              <a:rPr lang="en-US" dirty="0" err="1"/>
              <a:t>monitring</a:t>
            </a:r>
            <a:r>
              <a:rPr lang="en-US" dirty="0"/>
              <a:t>.</a:t>
            </a:r>
          </a:p>
          <a:p>
            <a:pPr algn="l" rtl="0"/>
            <a:r>
              <a:rPr lang="en-US" dirty="0"/>
              <a:t>IAP  </a:t>
            </a:r>
            <a:r>
              <a:rPr lang="en-US" dirty="0" err="1"/>
              <a:t>monitring</a:t>
            </a:r>
            <a:r>
              <a:rPr lang="en-US" dirty="0"/>
              <a:t>.</a:t>
            </a:r>
          </a:p>
          <a:p>
            <a:pPr algn="l" rtl="0"/>
            <a:r>
              <a:rPr lang="en-US" dirty="0"/>
              <a:t>Oxygen mask.</a:t>
            </a:r>
          </a:p>
          <a:p>
            <a:pPr algn="l" rtl="0"/>
            <a:r>
              <a:rPr lang="en-US" dirty="0"/>
              <a:t>Iv fluid with restriction.</a:t>
            </a:r>
          </a:p>
          <a:p>
            <a:pPr algn="l" rtl="0"/>
            <a:r>
              <a:rPr lang="en-US" dirty="0"/>
              <a:t>NG tube</a:t>
            </a:r>
          </a:p>
          <a:p>
            <a:pPr algn="l" rtl="0"/>
            <a:r>
              <a:rPr lang="en-US" dirty="0"/>
              <a:t>Antibiotic .</a:t>
            </a:r>
          </a:p>
          <a:p>
            <a:pPr algn="l" rtl="0"/>
            <a:r>
              <a:rPr lang="en-US" dirty="0"/>
              <a:t>Correct  </a:t>
            </a:r>
            <a:r>
              <a:rPr lang="en-US" dirty="0" err="1"/>
              <a:t>hypovolemia</a:t>
            </a:r>
            <a:r>
              <a:rPr lang="en-US" dirty="0"/>
              <a:t> , hypothermia, coagulation state</a:t>
            </a:r>
          </a:p>
          <a:p>
            <a:pPr algn="l" rtl="0"/>
            <a:r>
              <a:rPr lang="en-US" dirty="0"/>
              <a:t>Blood transfusion</a:t>
            </a:r>
          </a:p>
          <a:p>
            <a:pPr algn="l" rtl="0"/>
            <a:r>
              <a:rPr lang="en-US" dirty="0"/>
              <a:t> </a:t>
            </a:r>
            <a:r>
              <a:rPr lang="en-US" dirty="0" err="1"/>
              <a:t>Decompressive</a:t>
            </a:r>
            <a:r>
              <a:rPr lang="en-US" dirty="0"/>
              <a:t> laparotomy </a:t>
            </a:r>
          </a:p>
        </p:txBody>
      </p:sp>
    </p:spTree>
    <p:extLst>
      <p:ext uri="{BB962C8B-B14F-4D97-AF65-F5344CB8AC3E}">
        <p14:creationId xmlns:p14="http://schemas.microsoft.com/office/powerpoint/2010/main" val="3501447896"/>
      </p:ext>
    </p:extLst>
  </p:cSld>
  <p:clrMapOvr>
    <a:masterClrMapping/>
  </p:clrMapOvr>
  <p:transition spd="slow">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1961-CCA3-3E81-4DBD-F7AF5BF319E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BCE240E-2B2D-6655-EB6F-E11794D02A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4444"/>
            <a:ext cx="12000656" cy="6881989"/>
          </a:xfrm>
        </p:spPr>
      </p:pic>
    </p:spTree>
    <p:extLst>
      <p:ext uri="{BB962C8B-B14F-4D97-AF65-F5344CB8AC3E}">
        <p14:creationId xmlns:p14="http://schemas.microsoft.com/office/powerpoint/2010/main" val="3438945354"/>
      </p:ext>
    </p:extLst>
  </p:cSld>
  <p:clrMapOvr>
    <a:masterClrMapping/>
  </p:clrMapOvr>
  <p:transition spd="slow">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2118838"/>
      </p:ext>
    </p:extLst>
  </p:cSld>
  <p:clrMapOvr>
    <a:masterClrMapping/>
  </p:clrMapOvr>
  <p:transition spd="slow">
    <p:zoom/>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b="1" dirty="0">
                <a:solidFill>
                  <a:schemeClr val="bg1"/>
                </a:solidFill>
              </a:rPr>
              <a:t>Liver injury</a:t>
            </a:r>
          </a:p>
        </p:txBody>
      </p:sp>
      <p:pic>
        <p:nvPicPr>
          <p:cNvPr id="27651" name="Picture 2" descr="liver0002b_thumb[1]grade11 injury.jpg"/>
          <p:cNvPicPr>
            <a:picLocks noChangeAspect="1"/>
          </p:cNvPicPr>
          <p:nvPr/>
        </p:nvPicPr>
        <p:blipFill>
          <a:blip r:embed="rId2"/>
          <a:srcRect/>
          <a:stretch>
            <a:fillRect/>
          </a:stretch>
        </p:blipFill>
        <p:spPr bwMode="auto">
          <a:xfrm>
            <a:off x="1881188" y="2071688"/>
            <a:ext cx="3452812" cy="3714750"/>
          </a:xfrm>
          <a:prstGeom prst="rect">
            <a:avLst/>
          </a:prstGeom>
          <a:noFill/>
          <a:ln w="9525">
            <a:noFill/>
            <a:miter lim="800000"/>
            <a:headEnd/>
            <a:tailEnd/>
          </a:ln>
        </p:spPr>
      </p:pic>
      <p:pic>
        <p:nvPicPr>
          <p:cNvPr id="27652" name="Picture 3" descr="liver0001a_thumb[1]grade Iv inj..jpg"/>
          <p:cNvPicPr>
            <a:picLocks noChangeAspect="1"/>
          </p:cNvPicPr>
          <p:nvPr/>
        </p:nvPicPr>
        <p:blipFill>
          <a:blip r:embed="rId3"/>
          <a:srcRect/>
          <a:stretch>
            <a:fillRect/>
          </a:stretch>
        </p:blipFill>
        <p:spPr bwMode="auto">
          <a:xfrm>
            <a:off x="6381751" y="2143126"/>
            <a:ext cx="3857625" cy="3643313"/>
          </a:xfrm>
          <a:prstGeom prst="rect">
            <a:avLst/>
          </a:prstGeom>
          <a:noFill/>
          <a:ln w="9525">
            <a:noFill/>
            <a:miter lim="800000"/>
            <a:headEnd/>
            <a:tailEnd/>
          </a:ln>
        </p:spPr>
      </p:pic>
      <p:sp>
        <p:nvSpPr>
          <p:cNvPr id="27653" name="TextBox 4"/>
          <p:cNvSpPr txBox="1">
            <a:spLocks noChangeArrowheads="1"/>
          </p:cNvSpPr>
          <p:nvPr/>
        </p:nvSpPr>
        <p:spPr bwMode="auto">
          <a:xfrm>
            <a:off x="2809876" y="6143626"/>
            <a:ext cx="2714625" cy="461963"/>
          </a:xfrm>
          <a:prstGeom prst="rect">
            <a:avLst/>
          </a:prstGeom>
          <a:noFill/>
          <a:ln w="9525">
            <a:noFill/>
            <a:miter lim="800000"/>
            <a:headEnd/>
            <a:tailEnd/>
          </a:ln>
        </p:spPr>
        <p:txBody>
          <a:bodyPr>
            <a:spAutoFit/>
          </a:bodyPr>
          <a:lstStyle/>
          <a:p>
            <a:r>
              <a:rPr lang="en-US" sz="2400" b="1">
                <a:solidFill>
                  <a:schemeClr val="bg1"/>
                </a:solidFill>
                <a:latin typeface="Calibri" pitchFamily="34" charset="0"/>
              </a:rPr>
              <a:t>Grade II</a:t>
            </a:r>
          </a:p>
        </p:txBody>
      </p:sp>
      <p:sp>
        <p:nvSpPr>
          <p:cNvPr id="27654" name="TextBox 5"/>
          <p:cNvSpPr txBox="1">
            <a:spLocks noChangeArrowheads="1"/>
          </p:cNvSpPr>
          <p:nvPr/>
        </p:nvSpPr>
        <p:spPr bwMode="auto">
          <a:xfrm>
            <a:off x="7453314" y="6286501"/>
            <a:ext cx="2428875" cy="461963"/>
          </a:xfrm>
          <a:prstGeom prst="rect">
            <a:avLst/>
          </a:prstGeom>
          <a:noFill/>
          <a:ln w="9525">
            <a:noFill/>
            <a:miter lim="800000"/>
            <a:headEnd/>
            <a:tailEnd/>
          </a:ln>
        </p:spPr>
        <p:txBody>
          <a:bodyPr>
            <a:spAutoFit/>
          </a:bodyPr>
          <a:lstStyle/>
          <a:p>
            <a:r>
              <a:rPr lang="en-US" sz="2400" b="1" dirty="0">
                <a:solidFill>
                  <a:schemeClr val="bg1"/>
                </a:solidFill>
                <a:latin typeface="Calibri" pitchFamily="34" charset="0"/>
              </a:rPr>
              <a:t>Grade IV</a:t>
            </a:r>
          </a:p>
        </p:txBody>
      </p:sp>
    </p:spTree>
    <p:extLst>
      <p:ext uri="{BB962C8B-B14F-4D97-AF65-F5344CB8AC3E}">
        <p14:creationId xmlns:p14="http://schemas.microsoft.com/office/powerpoint/2010/main" val="2105421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صورة 4" descr="images (1).jpg"/>
          <p:cNvPicPr>
            <a:picLocks noChangeAspect="1"/>
          </p:cNvPicPr>
          <p:nvPr/>
        </p:nvPicPr>
        <p:blipFill>
          <a:blip r:embed="rId2"/>
          <a:stretch>
            <a:fillRect/>
          </a:stretch>
        </p:blipFill>
        <p:spPr>
          <a:xfrm>
            <a:off x="551384" y="353099"/>
            <a:ext cx="4464496" cy="6302818"/>
          </a:xfrm>
          <a:prstGeom prst="rect">
            <a:avLst/>
          </a:prstGeom>
        </p:spPr>
      </p:pic>
      <p:pic>
        <p:nvPicPr>
          <p:cNvPr id="6" name="صورة 5" descr="liver-injury-27-638.jpg"/>
          <p:cNvPicPr>
            <a:picLocks noChangeAspect="1"/>
          </p:cNvPicPr>
          <p:nvPr/>
        </p:nvPicPr>
        <p:blipFill>
          <a:blip r:embed="rId3"/>
          <a:stretch>
            <a:fillRect/>
          </a:stretch>
        </p:blipFill>
        <p:spPr>
          <a:xfrm>
            <a:off x="6240016" y="262215"/>
            <a:ext cx="4816152" cy="6333570"/>
          </a:xfrm>
          <a:prstGeom prst="rect">
            <a:avLst/>
          </a:prstGeom>
        </p:spPr>
      </p:pic>
    </p:spTree>
    <p:extLst>
      <p:ext uri="{BB962C8B-B14F-4D97-AF65-F5344CB8AC3E}">
        <p14:creationId xmlns:p14="http://schemas.microsoft.com/office/powerpoint/2010/main" val="195862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3250" name="Rectangle 2"/>
          <p:cNvSpPr>
            <a:spLocks noGrp="1"/>
          </p:cNvSpPr>
          <p:nvPr>
            <p:ph type="title"/>
          </p:nvPr>
        </p:nvSpPr>
        <p:spPr>
          <a:xfrm>
            <a:off x="1919288" y="0"/>
            <a:ext cx="8229600" cy="922338"/>
          </a:xfrm>
        </p:spPr>
        <p:txBody>
          <a:bodyPr/>
          <a:lstStyle/>
          <a:p>
            <a:pPr algn="l"/>
            <a:r>
              <a:rPr lang="en-US" dirty="0">
                <a:solidFill>
                  <a:schemeClr val="bg1"/>
                </a:solidFill>
              </a:rPr>
              <a:t>Management  of liver injury :</a:t>
            </a:r>
          </a:p>
        </p:txBody>
      </p:sp>
      <p:sp>
        <p:nvSpPr>
          <p:cNvPr id="53251" name="Rectangle 3"/>
          <p:cNvSpPr>
            <a:spLocks noGrp="1"/>
          </p:cNvSpPr>
          <p:nvPr>
            <p:ph type="body" idx="1"/>
          </p:nvPr>
        </p:nvSpPr>
        <p:spPr>
          <a:xfrm>
            <a:off x="983432" y="1124744"/>
            <a:ext cx="9684568" cy="5733257"/>
          </a:xfrm>
        </p:spPr>
        <p:txBody>
          <a:bodyPr/>
          <a:lstStyle/>
          <a:p>
            <a:pPr algn="l">
              <a:buFont typeface="Arial" charset="0"/>
              <a:buNone/>
            </a:pPr>
            <a:r>
              <a:rPr lang="en-US" sz="2400" b="1" u="sng" dirty="0" err="1">
                <a:solidFill>
                  <a:schemeClr val="bg1"/>
                </a:solidFill>
              </a:rPr>
              <a:t>Nonoperative</a:t>
            </a:r>
            <a:r>
              <a:rPr lang="en-US" sz="2400" b="1" u="sng" dirty="0">
                <a:solidFill>
                  <a:schemeClr val="bg1"/>
                </a:solidFill>
              </a:rPr>
              <a:t> management:</a:t>
            </a:r>
            <a:r>
              <a:rPr lang="en-US" sz="2400" dirty="0">
                <a:solidFill>
                  <a:schemeClr val="bg1"/>
                </a:solidFill>
              </a:rPr>
              <a:t> is safe, effective, and clearly</a:t>
            </a:r>
          </a:p>
          <a:p>
            <a:pPr algn="l">
              <a:buFont typeface="Arial" charset="0"/>
              <a:buNone/>
            </a:pPr>
            <a:r>
              <a:rPr lang="en-US" sz="2400" dirty="0">
                <a:solidFill>
                  <a:schemeClr val="bg1"/>
                </a:solidFill>
              </a:rPr>
              <a:t>the treatment modality of choice in </a:t>
            </a:r>
            <a:r>
              <a:rPr lang="en-US" sz="2400" u="sng" dirty="0">
                <a:solidFill>
                  <a:schemeClr val="bg1"/>
                </a:solidFill>
              </a:rPr>
              <a:t>hemodynamically stable patients</a:t>
            </a:r>
            <a:r>
              <a:rPr lang="en-US" dirty="0">
                <a:solidFill>
                  <a:schemeClr val="bg1"/>
                </a:solidFill>
              </a:rPr>
              <a:t>. </a:t>
            </a:r>
          </a:p>
          <a:p>
            <a:pPr algn="l">
              <a:buFont typeface="Arial" charset="0"/>
              <a:buNone/>
            </a:pPr>
            <a:r>
              <a:rPr lang="en-US" sz="2400" dirty="0">
                <a:solidFill>
                  <a:schemeClr val="bg1"/>
                </a:solidFill>
              </a:rPr>
              <a:t>The weakness  in this treatment is the possibility of missing  an associated intra abdominal injury</a:t>
            </a:r>
          </a:p>
          <a:p>
            <a:pPr algn="l">
              <a:buFont typeface="Arial" charset="0"/>
              <a:buNone/>
            </a:pPr>
            <a:r>
              <a:rPr lang="en-US" sz="2400" b="1" u="sng" dirty="0">
                <a:solidFill>
                  <a:schemeClr val="bg1"/>
                </a:solidFill>
              </a:rPr>
              <a:t>Operative management</a:t>
            </a:r>
            <a:r>
              <a:rPr lang="en-US" sz="2400" dirty="0">
                <a:solidFill>
                  <a:schemeClr val="bg1"/>
                </a:solidFill>
              </a:rPr>
              <a:t> :</a:t>
            </a:r>
          </a:p>
          <a:p>
            <a:pPr algn="l">
              <a:buFont typeface="Arial" charset="0"/>
              <a:buNone/>
            </a:pPr>
            <a:r>
              <a:rPr lang="en-US" sz="2400" dirty="0">
                <a:solidFill>
                  <a:schemeClr val="bg1"/>
                </a:solidFill>
              </a:rPr>
              <a:t>    - simple suture techniques </a:t>
            </a:r>
          </a:p>
          <a:p>
            <a:pPr algn="l">
              <a:buFont typeface="Arial" charset="0"/>
              <a:buNone/>
            </a:pPr>
            <a:r>
              <a:rPr lang="en-US" sz="2400" dirty="0">
                <a:solidFill>
                  <a:schemeClr val="bg1"/>
                </a:solidFill>
              </a:rPr>
              <a:t>   - </a:t>
            </a:r>
            <a:r>
              <a:rPr lang="en-US" sz="2400" dirty="0" err="1">
                <a:solidFill>
                  <a:schemeClr val="bg1"/>
                </a:solidFill>
              </a:rPr>
              <a:t>resectional</a:t>
            </a:r>
            <a:r>
              <a:rPr lang="en-US" sz="2400" dirty="0">
                <a:solidFill>
                  <a:schemeClr val="bg1"/>
                </a:solidFill>
              </a:rPr>
              <a:t> debridement to control hemorrhage.</a:t>
            </a:r>
            <a:endParaRPr lang="ar-JO" sz="2400" dirty="0">
              <a:solidFill>
                <a:schemeClr val="bg1"/>
              </a:solidFill>
            </a:endParaRPr>
          </a:p>
          <a:p>
            <a:pPr algn="l">
              <a:buFont typeface="Arial" charset="0"/>
              <a:buNone/>
            </a:pPr>
            <a:r>
              <a:rPr lang="en-US" sz="2400" dirty="0">
                <a:solidFill>
                  <a:schemeClr val="bg1"/>
                </a:solidFill>
              </a:rPr>
              <a:t>   - Anatomic resection, </a:t>
            </a:r>
          </a:p>
          <a:p>
            <a:pPr algn="l">
              <a:buFont typeface="Arial" charset="0"/>
              <a:buNone/>
            </a:pPr>
            <a:r>
              <a:rPr lang="en-US" sz="2400" dirty="0">
                <a:solidFill>
                  <a:schemeClr val="bg1"/>
                </a:solidFill>
              </a:rPr>
              <a:t>   -hepatic artery ligation</a:t>
            </a:r>
          </a:p>
          <a:p>
            <a:pPr algn="l">
              <a:buFont typeface="Arial" charset="0"/>
              <a:buNone/>
            </a:pPr>
            <a:r>
              <a:rPr lang="en-US" sz="2400" dirty="0">
                <a:solidFill>
                  <a:schemeClr val="bg1"/>
                </a:solidFill>
              </a:rPr>
              <a:t>   - Mesh wrapping or </a:t>
            </a:r>
            <a:r>
              <a:rPr lang="en-US" sz="2400" dirty="0" err="1">
                <a:solidFill>
                  <a:schemeClr val="bg1"/>
                </a:solidFill>
              </a:rPr>
              <a:t>perihepatic</a:t>
            </a:r>
            <a:r>
              <a:rPr lang="en-US" sz="2400" dirty="0">
                <a:solidFill>
                  <a:schemeClr val="bg1"/>
                </a:solidFill>
              </a:rPr>
              <a:t> packing,</a:t>
            </a:r>
            <a:endParaRPr lang="ar-JO" sz="2400" dirty="0">
              <a:solidFill>
                <a:schemeClr val="bg1"/>
              </a:solidFill>
            </a:endParaRPr>
          </a:p>
          <a:p>
            <a:pPr algn="l">
              <a:buFont typeface="Arial" charset="0"/>
              <a:buNone/>
            </a:pPr>
            <a:r>
              <a:rPr lang="ar-JO" sz="2400" dirty="0">
                <a:solidFill>
                  <a:schemeClr val="bg1"/>
                </a:solidFill>
              </a:rPr>
              <a:t>-   </a:t>
            </a:r>
            <a:r>
              <a:rPr lang="en-US" sz="2400" dirty="0">
                <a:solidFill>
                  <a:schemeClr val="bg1"/>
                </a:solidFill>
                <a:cs typeface="Arial" charset="0"/>
              </a:rPr>
              <a:t>fibrin glue application</a:t>
            </a:r>
          </a:p>
        </p:txBody>
      </p:sp>
      <p:pic>
        <p:nvPicPr>
          <p:cNvPr id="4" name="صورة 3" descr="ahbps-20-197-g001-l.jpg"/>
          <p:cNvPicPr>
            <a:picLocks noChangeAspect="1"/>
          </p:cNvPicPr>
          <p:nvPr/>
        </p:nvPicPr>
        <p:blipFill>
          <a:blip r:embed="rId2"/>
          <a:stretch>
            <a:fillRect/>
          </a:stretch>
        </p:blipFill>
        <p:spPr>
          <a:xfrm>
            <a:off x="7924801" y="3505201"/>
            <a:ext cx="2743201" cy="2902957"/>
          </a:xfrm>
          <a:prstGeom prst="rect">
            <a:avLst/>
          </a:prstGeom>
        </p:spPr>
      </p:pic>
      <p:sp>
        <p:nvSpPr>
          <p:cNvPr id="5" name="سهم إلى اليمين 4"/>
          <p:cNvSpPr/>
          <p:nvPr/>
        </p:nvSpPr>
        <p:spPr>
          <a:xfrm>
            <a:off x="4800600" y="6172200"/>
            <a:ext cx="2971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solidFill>
                <a:schemeClr val="bg1"/>
              </a:solidFill>
            </a:endParaRPr>
          </a:p>
        </p:txBody>
      </p:sp>
    </p:spTree>
    <p:extLst>
      <p:ext uri="{BB962C8B-B14F-4D97-AF65-F5344CB8AC3E}">
        <p14:creationId xmlns:p14="http://schemas.microsoft.com/office/powerpoint/2010/main" val="93443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l">
              <a:buClr>
                <a:schemeClr val="accent1"/>
              </a:buClr>
              <a:buNone/>
            </a:pPr>
            <a:endParaRPr lang="en-US" sz="2400" dirty="0">
              <a:latin typeface="Calibri" panose="020F0502020204030204" pitchFamily="34" charset="0"/>
            </a:endParaRPr>
          </a:p>
          <a:p>
            <a:pPr>
              <a:buClr>
                <a:schemeClr val="accent1"/>
              </a:buClr>
            </a:pPr>
            <a:endParaRPr lang="en-US" dirty="0">
              <a:latin typeface="Calibri" panose="020F0502020204030204" pitchFamily="34" charset="0"/>
            </a:endParaRPr>
          </a:p>
        </p:txBody>
      </p:sp>
      <p:sp>
        <p:nvSpPr>
          <p:cNvPr id="4" name="Rectangle 3"/>
          <p:cNvSpPr/>
          <p:nvPr/>
        </p:nvSpPr>
        <p:spPr>
          <a:xfrm>
            <a:off x="1524000" y="304801"/>
            <a:ext cx="9144000" cy="1015663"/>
          </a:xfrm>
          <a:prstGeom prst="rect">
            <a:avLst/>
          </a:prstGeom>
          <a:noFill/>
        </p:spPr>
        <p:txBody>
          <a:bodyPr wrap="square">
            <a:spAutoFit/>
          </a:bodyPr>
          <a:lstStyle/>
          <a:p>
            <a:pPr algn="ctr">
              <a:defRPr/>
            </a:pPr>
            <a:r>
              <a:rPr lang="en-US" sz="6000" b="1" i="1" dirty="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Calibri" pitchFamily="34" charset="0"/>
                <a:cs typeface="Arial" charset="0"/>
              </a:rPr>
              <a:t>Pancreatic Injury</a:t>
            </a:r>
          </a:p>
        </p:txBody>
      </p:sp>
      <p:pic>
        <p:nvPicPr>
          <p:cNvPr id="5" name="Picture 4">
            <a:extLst>
              <a:ext uri="{FF2B5EF4-FFF2-40B4-BE49-F238E27FC236}">
                <a16:creationId xmlns:a16="http://schemas.microsoft.com/office/drawing/2014/main" id="{FF3120AC-0CE1-402D-8045-0AA7283F1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00200"/>
            <a:ext cx="9144000" cy="5257800"/>
          </a:xfrm>
          <a:prstGeom prst="rect">
            <a:avLst/>
          </a:prstGeom>
        </p:spPr>
      </p:pic>
    </p:spTree>
    <p:extLst>
      <p:ext uri="{BB962C8B-B14F-4D97-AF65-F5344CB8AC3E}">
        <p14:creationId xmlns:p14="http://schemas.microsoft.com/office/powerpoint/2010/main" val="1360841384"/>
      </p:ext>
    </p:extLst>
  </p:cSld>
  <p:clrMapOvr>
    <a:masterClrMapping/>
  </p:clrMapOvr>
  <p:transition spd="slow">
    <p:zo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Abdominal trauma,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9AE6F49-95DA-42EB-A0AF-1B0AAB7EB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0</TotalTime>
  <Words>1864</Words>
  <Application>Microsoft Office PowerPoint</Application>
  <PresentationFormat>Widescreen</PresentationFormat>
  <Paragraphs>240</Paragraphs>
  <Slides>55</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Arial</vt:lpstr>
      <vt:lpstr>Calibri</vt:lpstr>
      <vt:lpstr>Calibri Light</vt:lpstr>
      <vt:lpstr>Century Gothic</vt:lpstr>
      <vt:lpstr>Imprint MT Shadow</vt:lpstr>
      <vt:lpstr>Wingdings</vt:lpstr>
      <vt:lpstr>Celestial</vt:lpstr>
      <vt:lpstr>Abdominal trauma,2015</vt:lpstr>
      <vt:lpstr>Liver &amp; pancreatic  injury</vt:lpstr>
      <vt:lpstr>Liver injury</vt:lpstr>
      <vt:lpstr>Symptoms of a liver injury</vt:lpstr>
      <vt:lpstr>Liver injury scale</vt:lpstr>
      <vt:lpstr>PowerPoint Presentation</vt:lpstr>
      <vt:lpstr>Liver injury</vt:lpstr>
      <vt:lpstr>PowerPoint Presentation</vt:lpstr>
      <vt:lpstr>Management  of liver injury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Operative Management </vt:lpstr>
      <vt:lpstr>PowerPoint Presentation</vt:lpstr>
      <vt:lpstr>Complications of Pancreatic injury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Damage control surgery </vt:lpstr>
      <vt:lpstr>PowerPoint Presentation</vt:lpstr>
      <vt:lpstr>THE DAMGE CONTROL APPROCH </vt:lpstr>
      <vt:lpstr>PowerPoint Presentation</vt:lpstr>
      <vt:lpstr>Stages of Damage Control Surgery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intra abdominal hypertension and Abdominal compartment syndrome </vt:lpstr>
      <vt:lpstr>PowerPoint Presentation</vt:lpstr>
      <vt:lpstr>PowerPoint Presentation</vt:lpstr>
      <vt:lpstr>Grading of IAH:</vt:lpstr>
      <vt:lpstr>ETIOLIGY </vt:lpstr>
      <vt:lpstr>PowerPoint Presentation</vt:lpstr>
      <vt:lpstr>PowerPoint Presentation</vt:lpstr>
      <vt:lpstr>Clinical presentation </vt:lpstr>
      <vt:lpstr>Diagnostic evaluation </vt:lpstr>
      <vt:lpstr>Iap measurement  </vt:lpstr>
      <vt:lpstr>mangment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2017-09-03T08:39:09Z</dcterms:created>
  <dcterms:modified xsi:type="dcterms:W3CDTF">2023-09-14T17:58:12Z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TC034605059991</vt:lpwstr>
  </property>
</Properties>
</file>