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86" r:id="rId2"/>
    <p:sldId id="287" r:id="rId3"/>
    <p:sldId id="288" r:id="rId4"/>
    <p:sldId id="289" r:id="rId5"/>
    <p:sldId id="291" r:id="rId6"/>
    <p:sldId id="292" r:id="rId7"/>
    <p:sldId id="293" r:id="rId8"/>
    <p:sldId id="294" r:id="rId9"/>
    <p:sldId id="296" r:id="rId10"/>
    <p:sldId id="297" r:id="rId11"/>
    <p:sldId id="299" r:id="rId12"/>
    <p:sldId id="300" r:id="rId13"/>
    <p:sldId id="301" r:id="rId14"/>
    <p:sldId id="357" r:id="rId15"/>
    <p:sldId id="378" r:id="rId16"/>
    <p:sldId id="379" r:id="rId17"/>
    <p:sldId id="380" r:id="rId18"/>
    <p:sldId id="334" r:id="rId19"/>
    <p:sldId id="381" r:id="rId20"/>
    <p:sldId id="386" r:id="rId21"/>
    <p:sldId id="309" r:id="rId22"/>
    <p:sldId id="360" r:id="rId23"/>
    <p:sldId id="361" r:id="rId24"/>
    <p:sldId id="362" r:id="rId25"/>
    <p:sldId id="363" r:id="rId26"/>
    <p:sldId id="393" r:id="rId27"/>
    <p:sldId id="364" r:id="rId28"/>
    <p:sldId id="343" r:id="rId29"/>
    <p:sldId id="365" r:id="rId30"/>
    <p:sldId id="347" r:id="rId31"/>
    <p:sldId id="388" r:id="rId32"/>
    <p:sldId id="265" r:id="rId33"/>
    <p:sldId id="390" r:id="rId34"/>
    <p:sldId id="392" r:id="rId35"/>
    <p:sldId id="366" r:id="rId36"/>
    <p:sldId id="367" r:id="rId37"/>
    <p:sldId id="368" r:id="rId38"/>
    <p:sldId id="369" r:id="rId39"/>
    <p:sldId id="370" r:id="rId40"/>
    <p:sldId id="371" r:id="rId41"/>
    <p:sldId id="373" r:id="rId42"/>
    <p:sldId id="372" r:id="rId43"/>
    <p:sldId id="374" r:id="rId44"/>
    <p:sldId id="375" r:id="rId45"/>
    <p:sldId id="280" r:id="rId46"/>
    <p:sldId id="376" r:id="rId47"/>
    <p:sldId id="377" r:id="rId48"/>
    <p:sldId id="272" r:id="rId49"/>
    <p:sldId id="274" r:id="rId50"/>
    <p:sldId id="398" r:id="rId51"/>
    <p:sldId id="396" r:id="rId52"/>
    <p:sldId id="397" r:id="rId53"/>
    <p:sldId id="278" r:id="rId54"/>
    <p:sldId id="28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2D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53C63-F938-4A00-89A8-026000DE8192}" type="datetimeFigureOut">
              <a:rPr lang="en-US" smtClean="0"/>
              <a:t>10/4/23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CDB51-2128-40F9-A82B-DC7E2035E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96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eritoneum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Colon_(anatomy)" TargetMode="External"/><Relationship Id="rId4" Type="http://schemas.openxmlformats.org/officeDocument/2006/relationships/hyperlink" Target="https://en.wikipedia.org/wiki/Fat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bdominal_aorta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bdominal_aorta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erydayhealth.com/breast-cancer/guide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verydayhealth.com/prostate-cancer/guide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small pouches of the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Peritoneum"/>
              </a:rPr>
              <a:t>peritoneum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filled with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Fat"/>
              </a:rPr>
              <a:t>fat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situated along the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olon (anatomy)"/>
              </a:rPr>
              <a:t>colon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are absent in the rectum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4FCC1-D05A-456D-B9C3-A594508C693A}" type="slidenum">
              <a:rPr lang="ar-JO" smtClean="0"/>
              <a:pPr/>
              <a:t>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588382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the rationale for </a:t>
            </a:r>
            <a:r>
              <a:rPr lang="en-US" dirty="0">
                <a:solidFill>
                  <a:srgbClr val="FF0000"/>
                </a:solidFill>
              </a:rPr>
              <a:t>initiating screening </a:t>
            </a:r>
            <a:r>
              <a:rPr lang="en-US" dirty="0"/>
              <a:t>tests of asymptomatic patients at average risk of developing colorectal cancer at age 50 years</a:t>
            </a:r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4FCC1-D05A-456D-B9C3-A594508C693A}" type="slidenum">
              <a:rPr lang="ar-JO" smtClean="0"/>
              <a:pPr/>
              <a:t>13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47476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ar-JO">
              <a:latin typeface="Arial" pitchFamily="34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FE171D-6A6C-4857-B337-29FBCC0EE391}" type="slidenum">
              <a:rPr lang="en-US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26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Anterior </a:t>
            </a:r>
            <a:r>
              <a:rPr lang="en-US" dirty="0" err="1"/>
              <a:t>esection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Low anterior resection </a:t>
            </a:r>
          </a:p>
          <a:p>
            <a:endParaRPr lang="en-US" dirty="0"/>
          </a:p>
          <a:p>
            <a:r>
              <a:rPr lang="en-US" dirty="0"/>
              <a:t>Once</a:t>
            </a:r>
            <a:r>
              <a:rPr lang="en-US" baseline="0" dirty="0"/>
              <a:t> you can preserve the sphincter &gt;&gt;&gt; </a:t>
            </a:r>
            <a:r>
              <a:rPr lang="en-US" baseline="0" dirty="0" err="1"/>
              <a:t>abdominopeineL</a:t>
            </a:r>
            <a:r>
              <a:rPr lang="en-US" baseline="0" dirty="0"/>
              <a:t> RWSECTION </a:t>
            </a:r>
          </a:p>
          <a:p>
            <a:endParaRPr lang="en-US" baseline="0" dirty="0"/>
          </a:p>
          <a:p>
            <a:r>
              <a:rPr lang="en-US" baseline="0" dirty="0"/>
              <a:t>2 CM SAFTEY MARGIN IN THE RECTUM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9C6BD-81E0-4510-9BDE-62F6D8BECE4F}" type="slidenum">
              <a:rPr lang="ar-JO" smtClean="0"/>
              <a:pPr/>
              <a:t>45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99536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The </a:t>
            </a:r>
            <a:r>
              <a:rPr lang="en-US" b="1" dirty="0"/>
              <a:t>ascending colon</a:t>
            </a:r>
            <a:r>
              <a:rPr lang="en-US" dirty="0"/>
              <a:t> is the start of the colon. It is on the right side of the abdomen. It continues upward to a bend in the colon called the hepatic flexure.</a:t>
            </a:r>
          </a:p>
          <a:p>
            <a:pPr algn="l" rtl="0"/>
            <a:r>
              <a:rPr lang="en-US" dirty="0"/>
              <a:t>The </a:t>
            </a:r>
            <a:r>
              <a:rPr lang="en-US" b="1" dirty="0"/>
              <a:t>transverse colon</a:t>
            </a:r>
            <a:r>
              <a:rPr lang="en-US" dirty="0"/>
              <a:t> follows the ascending colon and hepatic flexure. It lies across the upper part of the abdomen. It ends with a bend in the colon called the </a:t>
            </a:r>
            <a:r>
              <a:rPr lang="en-US" dirty="0" err="1"/>
              <a:t>splenic</a:t>
            </a:r>
            <a:r>
              <a:rPr lang="en-US" dirty="0"/>
              <a:t> flexure.</a:t>
            </a:r>
          </a:p>
          <a:p>
            <a:pPr algn="l" rtl="0"/>
            <a:r>
              <a:rPr lang="en-US" dirty="0"/>
              <a:t>The </a:t>
            </a:r>
            <a:r>
              <a:rPr lang="en-US" b="1" dirty="0"/>
              <a:t>descending colon</a:t>
            </a:r>
            <a:r>
              <a:rPr lang="en-US" dirty="0"/>
              <a:t> follows the transverse colon and </a:t>
            </a:r>
            <a:r>
              <a:rPr lang="en-US" dirty="0" err="1"/>
              <a:t>splenic</a:t>
            </a:r>
            <a:r>
              <a:rPr lang="en-US" dirty="0"/>
              <a:t> flexure. It is on the left side of the abdomen.</a:t>
            </a:r>
          </a:p>
          <a:p>
            <a:pPr algn="l" rtl="0"/>
            <a:r>
              <a:rPr lang="en-US" dirty="0"/>
              <a:t>The </a:t>
            </a:r>
            <a:r>
              <a:rPr lang="en-US" b="1" dirty="0"/>
              <a:t>sigmoid colon</a:t>
            </a:r>
            <a:r>
              <a:rPr lang="en-US" dirty="0"/>
              <a:t> is the last part of the colon that connects to the rectum.</a:t>
            </a:r>
          </a:p>
          <a:p>
            <a:pPr algn="l" rtl="0"/>
            <a:r>
              <a:rPr lang="en-US" dirty="0"/>
              <a:t>The rectum is </a:t>
            </a:r>
            <a:r>
              <a:rPr lang="en-US" dirty="0">
                <a:solidFill>
                  <a:srgbClr val="FF0000"/>
                </a:solidFill>
              </a:rPr>
              <a:t>the lower part of </a:t>
            </a:r>
            <a:r>
              <a:rPr lang="en-US" dirty="0"/>
              <a:t>the large intestine that connects to the sigmoid colon. </a:t>
            </a:r>
          </a:p>
          <a:p>
            <a:pPr algn="l" rtl="0"/>
            <a:r>
              <a:rPr lang="en-US" dirty="0"/>
              <a:t>It is about </a:t>
            </a:r>
            <a:r>
              <a:rPr lang="en-US" dirty="0">
                <a:solidFill>
                  <a:srgbClr val="FF0000"/>
                </a:solidFill>
              </a:rPr>
              <a:t>15 cm </a:t>
            </a:r>
            <a:r>
              <a:rPr lang="en-US" dirty="0"/>
              <a:t>(6 in) long. </a:t>
            </a:r>
          </a:p>
          <a:p>
            <a:pPr algn="l" rtl="0"/>
            <a:r>
              <a:rPr lang="en-US" dirty="0"/>
              <a:t>It receives waste (stool or feces) from the colon and stores it until it passes out of the body through the anus.</a:t>
            </a:r>
          </a:p>
          <a:p>
            <a:pPr algn="l" rtl="0"/>
            <a:endParaRPr lang="en-US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4FCC1-D05A-456D-B9C3-A594508C693A}" type="slidenum">
              <a:rPr lang="ar-JO" smtClean="0"/>
              <a:pPr/>
              <a:t>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128542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1200" dirty="0"/>
              <a:t>The blood supply of the colon is derived from </a:t>
            </a:r>
            <a:r>
              <a:rPr lang="en-US" sz="1200" dirty="0" err="1"/>
              <a:t>ileocolic</a:t>
            </a:r>
            <a:r>
              <a:rPr lang="en-US" sz="1200" dirty="0"/>
              <a:t>, right colic and middle colic branches of the </a:t>
            </a:r>
            <a:r>
              <a:rPr lang="en-US" sz="1200" dirty="0">
                <a:solidFill>
                  <a:srgbClr val="FF0000"/>
                </a:solidFill>
              </a:rPr>
              <a:t>superior mesenteric vessels</a:t>
            </a:r>
            <a:r>
              <a:rPr lang="en-US" sz="1200" dirty="0"/>
              <a:t>. 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1200" dirty="0"/>
              <a:t>The descending colon receives its blood supply from the left colic branch from the </a:t>
            </a:r>
            <a:r>
              <a:rPr lang="en-US" sz="1200" dirty="0">
                <a:solidFill>
                  <a:srgbClr val="FF0000"/>
                </a:solidFill>
              </a:rPr>
              <a:t>inferior mesenteric </a:t>
            </a:r>
            <a:r>
              <a:rPr lang="en-US" sz="1200" dirty="0"/>
              <a:t>but also communicates with the superior mesenteric system via the marginal artery of Drummond.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1200" dirty="0"/>
              <a:t>The terminal branches of these arteries entering the colonic wall are called </a:t>
            </a:r>
            <a:r>
              <a:rPr lang="en-US" sz="1200" dirty="0" err="1"/>
              <a:t>vasa</a:t>
            </a:r>
            <a:r>
              <a:rPr lang="en-US" sz="1200" dirty="0"/>
              <a:t> recta.</a:t>
            </a:r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4FCC1-D05A-456D-B9C3-A594508C693A}" type="slidenum">
              <a:rPr lang="ar-JO" smtClean="0"/>
              <a:pPr/>
              <a:t>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49546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superior mesenteric artery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(SMA) arises from the anterior surface of the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Abdominal aorta"/>
              </a:rPr>
              <a:t>abdominal aorta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4FCC1-D05A-456D-B9C3-A594508C693A}" type="slidenum">
              <a:rPr lang="ar-JO" smtClean="0"/>
              <a:pPr/>
              <a:t>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960011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inferior mesenteric artery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often abbreviated as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 the third main branch of the 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Abdominal aorta"/>
              </a:rPr>
              <a:t>abdominal aorta</a:t>
            </a:r>
            <a:endParaRPr 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4FCC1-D05A-456D-B9C3-A594508C693A}" type="slidenum">
              <a:rPr lang="ar-JO" smtClean="0"/>
              <a:pPr/>
              <a:t>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317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1200" b="1" dirty="0"/>
              <a:t>Ascending colon</a:t>
            </a:r>
            <a:r>
              <a:rPr lang="en-US" sz="1200" dirty="0"/>
              <a:t> – </a:t>
            </a:r>
            <a:r>
              <a:rPr lang="en-US" sz="1200" dirty="0" err="1"/>
              <a:t>ileocolic</a:t>
            </a:r>
            <a:r>
              <a:rPr lang="en-US" sz="1200" dirty="0"/>
              <a:t> and </a:t>
            </a:r>
            <a:r>
              <a:rPr lang="en-US" sz="1200" dirty="0">
                <a:solidFill>
                  <a:srgbClr val="FF0000"/>
                </a:solidFill>
              </a:rPr>
              <a:t>right colic veins, which empty into the superior mesenteric vein.</a:t>
            </a:r>
          </a:p>
          <a:p>
            <a:pPr algn="l" rtl="0"/>
            <a:r>
              <a:rPr lang="en-US" sz="1200" b="1" dirty="0">
                <a:solidFill>
                  <a:srgbClr val="FF0000"/>
                </a:solidFill>
              </a:rPr>
              <a:t>Transverse colon </a:t>
            </a:r>
            <a:r>
              <a:rPr lang="en-US" sz="1200" dirty="0">
                <a:solidFill>
                  <a:srgbClr val="FF0000"/>
                </a:solidFill>
              </a:rPr>
              <a:t>– superior mesenteric </a:t>
            </a:r>
            <a:r>
              <a:rPr lang="en-US" sz="1200" dirty="0"/>
              <a:t>vein.</a:t>
            </a:r>
          </a:p>
          <a:p>
            <a:pPr algn="l" rtl="0"/>
            <a:r>
              <a:rPr lang="en-US" sz="1200" b="1" dirty="0"/>
              <a:t>Descending colon</a:t>
            </a:r>
            <a:r>
              <a:rPr lang="en-US" sz="1200" dirty="0"/>
              <a:t> – left colic vein, which drains into the</a:t>
            </a:r>
            <a:r>
              <a:rPr lang="en-US" sz="1200" dirty="0">
                <a:solidFill>
                  <a:srgbClr val="FF0000"/>
                </a:solidFill>
              </a:rPr>
              <a:t> inferior mesenteric vein.</a:t>
            </a:r>
          </a:p>
          <a:p>
            <a:pPr algn="l" rtl="0"/>
            <a:r>
              <a:rPr lang="en-US" sz="1200" b="1" dirty="0"/>
              <a:t>Sigmoid colon </a:t>
            </a:r>
            <a:r>
              <a:rPr lang="en-US" sz="1200" dirty="0"/>
              <a:t>– drained by the sigmoid veins into the</a:t>
            </a:r>
            <a:r>
              <a:rPr lang="en-US" sz="1200" dirty="0">
                <a:solidFill>
                  <a:srgbClr val="FF0000"/>
                </a:solidFill>
              </a:rPr>
              <a:t> inferior mesenteric vein</a:t>
            </a:r>
            <a:endParaRPr lang="en-US" sz="1200" dirty="0"/>
          </a:p>
          <a:p>
            <a:pPr algn="l" rtl="0"/>
            <a:r>
              <a:rPr lang="en-US" sz="1800" b="1" dirty="0"/>
              <a:t>This allows toxins absorbed from the colon to be processed by the liver for detoxification.</a:t>
            </a:r>
          </a:p>
          <a:p>
            <a:pPr algn="l" rtl="0"/>
            <a:endParaRPr lang="en-US" sz="1200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4FCC1-D05A-456D-B9C3-A594508C693A}" type="slidenum">
              <a:rPr lang="ar-JO" smtClean="0"/>
              <a:pPr/>
              <a:t>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755800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Ts.</a:t>
            </a:r>
          </a:p>
          <a:p>
            <a:pPr algn="l" rtl="0"/>
            <a:r>
              <a:rPr lang="en-US" dirty="0"/>
              <a:t>The </a:t>
            </a:r>
            <a:r>
              <a:rPr lang="en-US" dirty="0" err="1"/>
              <a:t>innervation</a:t>
            </a:r>
            <a:r>
              <a:rPr lang="en-US" dirty="0"/>
              <a:t> to the colon is dependent on embryological origin:</a:t>
            </a:r>
          </a:p>
          <a:p>
            <a:pPr algn="l" rtl="0"/>
            <a:r>
              <a:rPr lang="en-US" b="1" dirty="0" err="1"/>
              <a:t>Midgut</a:t>
            </a:r>
            <a:r>
              <a:rPr lang="en-US" b="1" dirty="0"/>
              <a:t>-derived</a:t>
            </a:r>
            <a:r>
              <a:rPr lang="en-US" dirty="0"/>
              <a:t> structures receive their sympathetic, parasympathetic and sensory supply via nerves from the </a:t>
            </a:r>
            <a:r>
              <a:rPr lang="en-US" dirty="0">
                <a:solidFill>
                  <a:srgbClr val="FF0000"/>
                </a:solidFill>
              </a:rPr>
              <a:t>superior mesenteric plexus</a:t>
            </a:r>
            <a:r>
              <a:rPr lang="en-US" dirty="0"/>
              <a:t>.</a:t>
            </a:r>
          </a:p>
          <a:p>
            <a:pPr algn="l" rtl="0"/>
            <a:r>
              <a:rPr lang="en-US" b="1" dirty="0"/>
              <a:t>Hindgut-derived </a:t>
            </a:r>
            <a:r>
              <a:rPr lang="en-US" dirty="0"/>
              <a:t>structures  receive their sympathetic, parasympathetic and sensory supply via nerves from </a:t>
            </a:r>
            <a:r>
              <a:rPr lang="en-US" dirty="0">
                <a:solidFill>
                  <a:srgbClr val="FF0000"/>
                </a:solidFill>
              </a:rPr>
              <a:t>the inferior mesenteric plexus</a:t>
            </a:r>
            <a:r>
              <a:rPr lang="en-US" dirty="0"/>
              <a:t>:</a:t>
            </a:r>
          </a:p>
          <a:p>
            <a:pPr lvl="1" algn="l" rtl="0"/>
            <a:r>
              <a:rPr lang="en-US" dirty="0"/>
              <a:t>Parasympathetic </a:t>
            </a:r>
            <a:r>
              <a:rPr lang="en-US" dirty="0" err="1"/>
              <a:t>innervation</a:t>
            </a:r>
            <a:r>
              <a:rPr lang="en-US" dirty="0"/>
              <a:t> via the pelvic </a:t>
            </a:r>
            <a:r>
              <a:rPr lang="en-US" dirty="0" err="1"/>
              <a:t>splanchnic</a:t>
            </a:r>
            <a:r>
              <a:rPr lang="en-US" dirty="0"/>
              <a:t> nerves</a:t>
            </a:r>
          </a:p>
          <a:p>
            <a:pPr lvl="1" algn="l" rtl="0"/>
            <a:r>
              <a:rPr lang="en-US" dirty="0"/>
              <a:t>Sympathetic </a:t>
            </a:r>
            <a:r>
              <a:rPr lang="en-US" dirty="0" err="1"/>
              <a:t>innervation</a:t>
            </a:r>
            <a:r>
              <a:rPr lang="en-US" dirty="0"/>
              <a:t> via the lumbar </a:t>
            </a:r>
            <a:r>
              <a:rPr lang="en-US" dirty="0" err="1"/>
              <a:t>splanchnic</a:t>
            </a:r>
            <a:r>
              <a:rPr lang="en-US" dirty="0"/>
              <a:t> nerves.</a:t>
            </a:r>
          </a:p>
          <a:p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4FCC1-D05A-456D-B9C3-A594508C693A}" type="slidenum">
              <a:rPr lang="ar-JO" smtClean="0"/>
              <a:pPr/>
              <a:t>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96381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4FCC1-D05A-456D-B9C3-A594508C693A}" type="slidenum">
              <a:rPr lang="ar-JO" smtClean="0"/>
              <a:pPr/>
              <a:t>10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304251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Breast cancer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common cancer in women</a:t>
            </a:r>
          </a:p>
          <a:p>
            <a:r>
              <a:rPr lang="en-US" sz="1200" b="1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Prostate cancer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common cancer to affect men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4FCC1-D05A-456D-B9C3-A594508C693A}" type="slidenum">
              <a:rPr lang="ar-JO" smtClean="0"/>
              <a:pPr/>
              <a:t>12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7806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4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436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0497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43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687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36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077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81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C02D-658A-4586-80AA-7064936D2874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2991-F5EA-471E-BAD3-5B166F931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26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8C02D-658A-4586-80AA-7064936D2874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2991-F5EA-471E-BAD3-5B166F931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2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88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3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216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626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61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81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681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60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ext.amboss.com/us/article/Um0bUg#Zf271c7760e7edb715098b1d6cd5c0289" TargetMode="External"/><Relationship Id="rId2" Type="http://schemas.openxmlformats.org/officeDocument/2006/relationships/hyperlink" Target="https://next.amboss.com/us/article/4p03pS#Z8f86e240344b553b3768c5d311f3e21b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next.amboss.com/us/article/BN0zWg#Z6d53b6cfe3376a70645a5c797293e56a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ext.amboss.com/us/article/TS06_2#Z5b98265cee8d7f3716740f11e89c2195" TargetMode="External"/><Relationship Id="rId2" Type="http://schemas.openxmlformats.org/officeDocument/2006/relationships/hyperlink" Target="https://next.amboss.com/us/article/TS06_2#Z12059c268a74f3db7ed26b87efe23461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next.amboss.com/us/article/3o0SbS#Z34be7644c39530ef9ff7cfb54e86eb4d" TargetMode="External"/><Relationship Id="rId2" Type="http://schemas.openxmlformats.org/officeDocument/2006/relationships/hyperlink" Target="https://next.amboss.com/us/article/WM0Png#Z22674f156f136302ff6142f806db0d5a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next.amboss.com/us/article/TS06_2#Z24f19e4cfd2826fe2f4df3e70c80fd38" TargetMode="External"/><Relationship Id="rId4" Type="http://schemas.openxmlformats.org/officeDocument/2006/relationships/hyperlink" Target="https://next.amboss.com/us/article/ps0LDh#Z252fcd07b99eb21a8bff067bee67fd9d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hyperlink" Target="javascript:dynPopWindow('/Common/PopUps/popImage.aspx?imageName=/images/cdr/live/CDR415504-750.jpg&amp;caption=Colonoscopy.%20%20A%20thin,%20lighted%20tube%20is%20inserted%20through%20the%20anus%20and%20rectum%20and%20into%20the%20colon%20to%20look%20for%20abnormal%20areas.','popup','width=780,height=630,scrollbars=1,resizable=1,menubar=0,location=0,status=0,toolbar=0')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next.amboss.com/us/article/WM0Png#Z56ce78424b29da57669d773285a33fa6" TargetMode="External"/><Relationship Id="rId2" Type="http://schemas.openxmlformats.org/officeDocument/2006/relationships/hyperlink" Target="https://next.amboss.com/us/article/A60RnS#Z302395fa53b6096eda0d6a50e247fdd4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next.amboss.com/us/article/nh07ef#Z10e1e58497265a96d804a98d36fd497b" TargetMode="External"/><Relationship Id="rId4" Type="http://schemas.openxmlformats.org/officeDocument/2006/relationships/hyperlink" Target="https://next.amboss.com/us/article/KN0UXg#Z195704d42ca54b9b5438856244f7ad95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next.amboss.com/us/article/WM0Png#Z56ce78424b29da57669d773285a33fa6" TargetMode="External"/><Relationship Id="rId2" Type="http://schemas.openxmlformats.org/officeDocument/2006/relationships/hyperlink" Target="https://next.amboss.com/us/article/1j02zf#Z16fb50d54a3d007bf315f284d548954e" TargetMode="Externa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next.amboss.com/us/article/HJ0KvS#Z5208bc2efbfd3c982ffbeacf78ebfcb3" TargetMode="External"/><Relationship Id="rId7" Type="http://schemas.openxmlformats.org/officeDocument/2006/relationships/hyperlink" Target="https://next.amboss.com/us/article/4n03tg#Z4254d71ea91bb85a18eeeaaf5e7adbef" TargetMode="External"/><Relationship Id="rId2" Type="http://schemas.openxmlformats.org/officeDocument/2006/relationships/hyperlink" Target="https://next.amboss.com/us/article/En08Eg#Z5dd54504d2e1b8cd1eff9e2b9ff445f0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next.amboss.com/us/article/TS06_2#Z05123ebdafd694e00b0074d20d8a9889" TargetMode="External"/><Relationship Id="rId5" Type="http://schemas.openxmlformats.org/officeDocument/2006/relationships/hyperlink" Target="https://next.amboss.com/us/article/W30Phf#Zd3805d129804217aa751c074f7981658" TargetMode="External"/><Relationship Id="rId4" Type="http://schemas.openxmlformats.org/officeDocument/2006/relationships/hyperlink" Target="https://next.amboss.com/us/article/A60RnS#Z302395fa53b6096eda0d6a50e247fdd4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1290" y="1357298"/>
            <a:ext cx="6477000" cy="1828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Colorectal tumors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9302" y="3671903"/>
            <a:ext cx="6260976" cy="2012234"/>
          </a:xfrm>
        </p:spPr>
        <p:txBody>
          <a:bodyPr>
            <a:normAutofit fontScale="25000" lnSpcReduction="20000"/>
          </a:bodyPr>
          <a:lstStyle/>
          <a:p>
            <a:r>
              <a:rPr lang="en-US" sz="8600" b="1" i="1" dirty="0"/>
              <a:t>Presented by: Sultan al daboubi , </a:t>
            </a:r>
            <a:r>
              <a:rPr lang="en-US" sz="8600" b="1" i="1" dirty="0" err="1"/>
              <a:t>orwa</a:t>
            </a:r>
            <a:r>
              <a:rPr lang="en-US" sz="8600" b="1" i="1" dirty="0"/>
              <a:t> al </a:t>
            </a:r>
            <a:r>
              <a:rPr lang="en-US" sz="8600" b="1" i="1" dirty="0" err="1"/>
              <a:t>masrwah</a:t>
            </a:r>
            <a:endParaRPr lang="en-US" sz="9000" b="1" i="1" dirty="0">
              <a:latin typeface="Aparajita" pitchFamily="34" charset="0"/>
              <a:ea typeface="Batang" pitchFamily="18" charset="-127"/>
              <a:cs typeface="Aparajita" pitchFamily="34" charset="0"/>
            </a:endParaRPr>
          </a:p>
          <a:p>
            <a:r>
              <a:rPr lang="en-US" sz="9000" b="1" i="1" dirty="0"/>
              <a:t>Supervised by: </a:t>
            </a:r>
            <a:r>
              <a:rPr lang="en-US" sz="9000" b="1" i="1" dirty="0" err="1"/>
              <a:t>Dr.Emad</a:t>
            </a:r>
            <a:r>
              <a:rPr lang="en-US" sz="9000" b="1" i="1" dirty="0"/>
              <a:t> </a:t>
            </a:r>
            <a:r>
              <a:rPr lang="en-US" sz="9000" b="1" i="1" dirty="0" err="1"/>
              <a:t>Aborajoh</a:t>
            </a:r>
            <a:endParaRPr lang="en-US" sz="9000" b="1" i="1" dirty="0"/>
          </a:p>
          <a:p>
            <a:r>
              <a:rPr lang="en-US" sz="9000" b="1" i="1" dirty="0"/>
              <a:t>Ahmad al</a:t>
            </a:r>
            <a:r>
              <a:rPr lang="en-GB" sz="9000" b="1" i="1" dirty="0"/>
              <a:t>-</a:t>
            </a:r>
            <a:r>
              <a:rPr lang="en-GB" sz="9000" b="1" i="1" dirty="0" err="1"/>
              <a:t>slehaat</a:t>
            </a:r>
            <a:endParaRPr lang="en-US" sz="9000" b="1" i="1" dirty="0"/>
          </a:p>
          <a:p>
            <a:endParaRPr lang="en-US" sz="9000" b="1" dirty="0">
              <a:latin typeface="Aparajita" pitchFamily="34" charset="0"/>
              <a:ea typeface="Batang" pitchFamily="18" charset="-127"/>
              <a:cs typeface="Aparajita" pitchFamily="34" charset="0"/>
            </a:endParaRPr>
          </a:p>
          <a:p>
            <a:endParaRPr lang="en-US" sz="9000" b="1" dirty="0">
              <a:latin typeface="Aparajita" pitchFamily="34" charset="0"/>
              <a:ea typeface="Batang" pitchFamily="18" charset="-127"/>
              <a:cs typeface="Aparajita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85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99756" y="0"/>
            <a:ext cx="10364451" cy="1596177"/>
          </a:xfrm>
        </p:spPr>
        <p:txBody>
          <a:bodyPr>
            <a:normAutofit/>
          </a:bodyPr>
          <a:lstStyle/>
          <a:p>
            <a:r>
              <a:rPr lang="en-US" b="1" dirty="0"/>
              <a:t>Lymphatic Drainage</a:t>
            </a:r>
            <a:br>
              <a:rPr lang="en-US" b="1" dirty="0"/>
            </a:b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840421"/>
            <a:ext cx="10364452" cy="3424107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The lymphatic drainage of the ascending and transverse colon is into the </a:t>
            </a:r>
            <a:r>
              <a:rPr lang="en-US" b="1" dirty="0">
                <a:solidFill>
                  <a:srgbClr val="FF0000"/>
                </a:solidFill>
              </a:rPr>
              <a:t>superior mesenteric nodes</a:t>
            </a:r>
            <a:r>
              <a:rPr lang="en-US" dirty="0"/>
              <a:t>. </a:t>
            </a:r>
          </a:p>
          <a:p>
            <a:pPr algn="l" rtl="0"/>
            <a:r>
              <a:rPr lang="en-US" sz="3200" dirty="0"/>
              <a:t>The descending colon and sigmoid drain into the </a:t>
            </a:r>
            <a:r>
              <a:rPr lang="en-US" sz="3200" dirty="0">
                <a:solidFill>
                  <a:srgbClr val="FF0000"/>
                </a:solidFill>
              </a:rPr>
              <a:t>inferior mesenteric nodes</a:t>
            </a:r>
            <a:r>
              <a:rPr lang="en-US" dirty="0"/>
              <a:t>.</a:t>
            </a:r>
          </a:p>
          <a:p>
            <a:pPr algn="l" rtl="0"/>
            <a:r>
              <a:rPr lang="en-US" dirty="0"/>
              <a:t>Most of the lymph nodes passes into the intestinal lymph trunks, and on to the </a:t>
            </a:r>
            <a:r>
              <a:rPr lang="en-US" b="1" dirty="0" err="1"/>
              <a:t>cisterna</a:t>
            </a:r>
            <a:r>
              <a:rPr lang="en-US" b="1" dirty="0"/>
              <a:t> </a:t>
            </a:r>
            <a:r>
              <a:rPr lang="en-US" b="1" dirty="0" err="1"/>
              <a:t>chyli</a:t>
            </a:r>
            <a:r>
              <a:rPr lang="en-US" b="1" dirty="0"/>
              <a:t> </a:t>
            </a:r>
            <a:r>
              <a:rPr lang="en-US" dirty="0"/>
              <a:t>– where it ultimately </a:t>
            </a:r>
            <a:r>
              <a:rPr lang="en-US" dirty="0">
                <a:solidFill>
                  <a:srgbClr val="FF0000"/>
                </a:solidFill>
              </a:rPr>
              <a:t>empties into the </a:t>
            </a:r>
            <a:r>
              <a:rPr lang="en-US" b="1" dirty="0">
                <a:solidFill>
                  <a:srgbClr val="FF0000"/>
                </a:solidFill>
              </a:rPr>
              <a:t>thoracic duct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pPr algn="l" rtl="0"/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918B1EA-E4CC-4056-8F56-B296B6D8DA7D}" type="slidenum">
              <a:rPr lang="ar-JO" smtClean="0"/>
              <a:pPr/>
              <a:t>10</a:t>
            </a:fld>
            <a:endParaRPr lang="ar-JO"/>
          </a:p>
        </p:txBody>
      </p:sp>
      <p:pic>
        <p:nvPicPr>
          <p:cNvPr id="6" name="Picture 2" descr="C:\Users\mmc\Desktop\B9781437715606000524_f052-012-9781437715606.jpg">
            <a:extLst>
              <a:ext uri="{FF2B5EF4-FFF2-40B4-BE49-F238E27FC236}">
                <a16:creationId xmlns:a16="http://schemas.microsoft.com/office/drawing/2014/main" id="{32304CF6-87D6-F03E-CDF6-EE8BA02D1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5197" y="3797549"/>
            <a:ext cx="7146886" cy="3022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652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095472" y="500042"/>
            <a:ext cx="8229600" cy="990600"/>
          </a:xfrm>
        </p:spPr>
        <p:txBody>
          <a:bodyPr>
            <a:noAutofit/>
          </a:bodyPr>
          <a:lstStyle/>
          <a:p>
            <a:r>
              <a:rPr lang="en-US" sz="3600" dirty="0"/>
              <a:t>Function</a:t>
            </a:r>
            <a:br>
              <a:rPr lang="en-US" sz="3600" dirty="0"/>
            </a:br>
            <a:endParaRPr lang="ar-JO" sz="36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38282" y="1142984"/>
            <a:ext cx="8929718" cy="4852990"/>
          </a:xfrm>
        </p:spPr>
        <p:txBody>
          <a:bodyPr>
            <a:noAutofit/>
          </a:bodyPr>
          <a:lstStyle/>
          <a:p>
            <a:pPr algn="l" rtl="0"/>
            <a:r>
              <a:rPr lang="en-US" dirty="0"/>
              <a:t>It receives almost completely digested food from the </a:t>
            </a:r>
            <a:r>
              <a:rPr lang="en-US" dirty="0" err="1"/>
              <a:t>cecum</a:t>
            </a:r>
            <a:r>
              <a:rPr lang="en-US" dirty="0"/>
              <a:t>, </a:t>
            </a:r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absorbs water and nutrients.</a:t>
            </a:r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passes waste (stool or feces) to the rectum.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The mucosa also makes mucus that helps stool move easily through the colon and rectum. 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918B1EA-E4CC-4056-8F56-B296B6D8DA7D}" type="slidenum">
              <a:rPr lang="ar-JO" smtClean="0"/>
              <a:pPr/>
              <a:t>11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3766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B1EA-E4CC-4056-8F56-B296B6D8DA7D}" type="slidenum">
              <a:rPr lang="ar-JO" smtClean="0"/>
              <a:pPr/>
              <a:t>12</a:t>
            </a:fld>
            <a:endParaRPr lang="ar-JO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7239000" cy="1143000"/>
          </a:xfrm>
          <a:noFill/>
          <a:ln/>
        </p:spPr>
        <p:txBody>
          <a:bodyPr vert="horz" lIns="45720" tIns="0" rIns="45720" bIns="0" rtlCol="0" anchor="ctr">
            <a:noAutofit/>
          </a:bodyPr>
          <a:lstStyle/>
          <a:p>
            <a:pPr algn="ctr">
              <a:defRPr/>
            </a:pPr>
            <a:r>
              <a:rPr lang="en-US" sz="60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0000"/>
                </a:solidFill>
              </a:rPr>
              <a:t>EPIDEMIOLOGY</a:t>
            </a:r>
            <a:endParaRPr lang="en-US" b="1" kern="1200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59901" y="1357313"/>
            <a:ext cx="11367745" cy="5143500"/>
          </a:xfrm>
        </p:spPr>
        <p:txBody>
          <a:bodyPr>
            <a:normAutofit/>
          </a:bodyPr>
          <a:lstStyle/>
          <a:p>
            <a:pPr algn="l" rtl="0">
              <a:lnSpc>
                <a:spcPct val="90000"/>
              </a:lnSpc>
            </a:pPr>
            <a:r>
              <a:rPr lang="en-US" sz="2800" b="0" i="0" u="none" strike="noStrike" dirty="0">
                <a:effectLst/>
                <a:latin typeface="Noto Sans" panose="020B0502040504020204" pitchFamily="34" charset="0"/>
              </a:rPr>
              <a:t>CRC is the third most commonly diagnosed cancer in males and the second in females</a:t>
            </a:r>
            <a:endParaRPr lang="en-US" sz="3000" dirty="0">
              <a:latin typeface="Century" pitchFamily="18" charset="0"/>
            </a:endParaRPr>
          </a:p>
          <a:p>
            <a:pPr algn="l" rtl="0">
              <a:lnSpc>
                <a:spcPct val="90000"/>
              </a:lnSpc>
              <a:buNone/>
            </a:pPr>
            <a:endParaRPr lang="en-US" sz="3000" dirty="0">
              <a:solidFill>
                <a:srgbClr val="000000"/>
              </a:solidFill>
              <a:latin typeface="Century" pitchFamily="18" charset="0"/>
            </a:endParaRP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sz="2800" b="0" i="0" u="none" strike="noStrike" dirty="0">
                <a:effectLst/>
                <a:latin typeface="Noto Sans" panose="020B0502040504020204" pitchFamily="34" charset="0"/>
              </a:rPr>
              <a:t>Rates of both incidence and mortality are substantially higher in males than in females.</a:t>
            </a:r>
            <a:endParaRPr lang="en-US" sz="3000" dirty="0">
              <a:latin typeface="Century" pitchFamily="18" charset="0"/>
            </a:endParaRPr>
          </a:p>
          <a:p>
            <a:pPr algn="l" rtl="0">
              <a:lnSpc>
                <a:spcPct val="90000"/>
              </a:lnSpc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0588703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560" y="-188489"/>
            <a:ext cx="10364451" cy="1596177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922" y="1181758"/>
            <a:ext cx="12042440" cy="6139417"/>
          </a:xfrm>
        </p:spPr>
        <p:txBody>
          <a:bodyPr>
            <a:normAutofit fontScale="32500" lnSpcReduction="20000"/>
          </a:bodyPr>
          <a:lstStyle/>
          <a:p>
            <a:pPr algn="l" rtl="0"/>
            <a:r>
              <a:rPr lang="en-GB" sz="6200" b="1" dirty="0"/>
              <a:t>Age : </a:t>
            </a:r>
            <a:r>
              <a:rPr lang="en-US" sz="6200" b="0" i="0" u="none" strike="noStrike" dirty="0">
                <a:effectLst/>
                <a:latin typeface="Noto Sans" panose="020B0502040504020204" pitchFamily="34" charset="0"/>
              </a:rPr>
              <a:t>the incidence begins to increase significantly between the ages of 40 and 50</a:t>
            </a:r>
            <a:endParaRPr lang="en-GB" sz="6200" b="0" i="0" u="none" strike="noStrike" dirty="0">
              <a:effectLst/>
              <a:latin typeface="Noto Sans" panose="020B0502040504020204" pitchFamily="34" charset="0"/>
            </a:endParaRPr>
          </a:p>
          <a:p>
            <a:pPr algn="l" rtl="0"/>
            <a:r>
              <a:rPr lang="en-GB" sz="6200" b="1" i="0" u="none" strike="noStrike" dirty="0">
                <a:effectLst/>
                <a:latin typeface="Noto Sans" panose="020B0502040504020204" pitchFamily="34" charset="0"/>
              </a:rPr>
              <a:t>FAMILY HISTORY </a:t>
            </a:r>
          </a:p>
          <a:p>
            <a:pPr algn="l" rtl="0"/>
            <a:r>
              <a:rPr lang="en-GB" sz="6200" b="1" dirty="0">
                <a:latin typeface="Noto Sans" panose="020B0502040504020204" pitchFamily="34" charset="0"/>
              </a:rPr>
              <a:t>Tobacco (</a:t>
            </a:r>
            <a:r>
              <a:rPr lang="en-GB" sz="6200" dirty="0">
                <a:latin typeface="Noto Sans" panose="020B0502040504020204" pitchFamily="34" charset="0"/>
              </a:rPr>
              <a:t>the association is more with rectum cancer than colon ca) </a:t>
            </a:r>
            <a:endParaRPr lang="en-GB" sz="6200" b="1" dirty="0">
              <a:latin typeface="Noto Sans" panose="020B0502040504020204" pitchFamily="34" charset="0"/>
            </a:endParaRPr>
          </a:p>
          <a:p>
            <a:pPr algn="l" rtl="0"/>
            <a:r>
              <a:rPr lang="en-GB" sz="6200" b="1" dirty="0">
                <a:latin typeface="Noto Sans" panose="020B0502040504020204" pitchFamily="34" charset="0"/>
              </a:rPr>
              <a:t> Alcohol ( </a:t>
            </a:r>
            <a:r>
              <a:rPr lang="en-GB" sz="6200" dirty="0">
                <a:latin typeface="Noto Sans" panose="020B0502040504020204" pitchFamily="34" charset="0"/>
              </a:rPr>
              <a:t>decrease folic acid absorption)</a:t>
            </a:r>
            <a:endParaRPr lang="en-GB" sz="6200" b="1" dirty="0">
              <a:latin typeface="Noto Sans" panose="020B0502040504020204" pitchFamily="34" charset="0"/>
            </a:endParaRPr>
          </a:p>
          <a:p>
            <a:pPr algn="l" rtl="0"/>
            <a:r>
              <a:rPr lang="en-GB" sz="6200" b="1" dirty="0">
                <a:latin typeface="Noto Sans" panose="020B0502040504020204" pitchFamily="34" charset="0"/>
              </a:rPr>
              <a:t>Diabetes </a:t>
            </a:r>
          </a:p>
          <a:p>
            <a:pPr algn="l" rtl="0"/>
            <a:r>
              <a:rPr lang="en-GB" sz="6200" b="1" dirty="0">
                <a:latin typeface="Noto Sans" panose="020B0502040504020204" pitchFamily="34" charset="0"/>
              </a:rPr>
              <a:t>Red and processed meat (</a:t>
            </a:r>
            <a:r>
              <a:rPr lang="en-US" sz="6200" b="0" i="0" u="none" strike="noStrike" dirty="0">
                <a:effectLst/>
                <a:latin typeface="Noto Sans" panose="020B0502040504020204" pitchFamily="34" charset="0"/>
              </a:rPr>
              <a:t>carcinogens produced from proteins in the charring process</a:t>
            </a:r>
            <a:r>
              <a:rPr lang="en-GB" sz="6200" b="0" i="0" u="none" strike="noStrike" dirty="0">
                <a:effectLst/>
                <a:latin typeface="Noto Sans" panose="020B0502040504020204" pitchFamily="34" charset="0"/>
              </a:rPr>
              <a:t> )</a:t>
            </a:r>
            <a:endParaRPr lang="en-GB" sz="6200" b="1" dirty="0">
              <a:latin typeface="Noto Sans" panose="020B0502040504020204" pitchFamily="34" charset="0"/>
            </a:endParaRPr>
          </a:p>
          <a:p>
            <a:pPr algn="l" rtl="0"/>
            <a:r>
              <a:rPr lang="en-GB" sz="6200" b="1" dirty="0">
                <a:latin typeface="Noto Sans" panose="020B0502040504020204" pitchFamily="34" charset="0"/>
              </a:rPr>
              <a:t>Use of androgen deprivation therapy </a:t>
            </a:r>
          </a:p>
          <a:p>
            <a:pPr algn="l" rtl="0"/>
            <a:r>
              <a:rPr lang="en-GB" sz="6200" b="1" dirty="0">
                <a:latin typeface="Noto Sans" panose="020B0502040504020204" pitchFamily="34" charset="0"/>
              </a:rPr>
              <a:t>IBD (</a:t>
            </a:r>
            <a:r>
              <a:rPr lang="en-US" sz="6200" dirty="0"/>
              <a:t>At ten years from diagnosis, it is around 1 %. This increases to 10–15 % at 20 years and may be as high as 20 % at 30 years.</a:t>
            </a:r>
            <a:r>
              <a:rPr lang="en-GB" sz="6200" dirty="0">
                <a:latin typeface="Noto Sans" panose="020B0502040504020204" pitchFamily="34" charset="0"/>
              </a:rPr>
              <a:t>) </a:t>
            </a:r>
            <a:endParaRPr lang="en-GB" sz="6200" b="1" dirty="0">
              <a:latin typeface="Noto Sans" panose="020B0502040504020204" pitchFamily="34" charset="0"/>
            </a:endParaRPr>
          </a:p>
          <a:p>
            <a:pPr algn="l" rtl="0"/>
            <a:r>
              <a:rPr lang="en-GB" sz="6200" b="1" dirty="0">
                <a:latin typeface="Noto Sans" panose="020B0502040504020204" pitchFamily="34" charset="0"/>
              </a:rPr>
              <a:t>Cholecystectomy</a:t>
            </a:r>
          </a:p>
          <a:p>
            <a:pPr algn="l" rtl="0"/>
            <a:r>
              <a:rPr lang="en-GB" sz="6200" b="1" dirty="0">
                <a:latin typeface="Noto Sans" panose="020B0502040504020204" pitchFamily="34" charset="0"/>
              </a:rPr>
              <a:t>Several bacterial and viral agent ( streptococcus </a:t>
            </a:r>
            <a:r>
              <a:rPr lang="en-GB" sz="6200" b="1" dirty="0" err="1">
                <a:latin typeface="Noto Sans" panose="020B0502040504020204" pitchFamily="34" charset="0"/>
              </a:rPr>
              <a:t>bovis</a:t>
            </a:r>
            <a:r>
              <a:rPr lang="en-GB" sz="6200" b="1" dirty="0">
                <a:latin typeface="Noto Sans" panose="020B0502040504020204" pitchFamily="34" charset="0"/>
              </a:rPr>
              <a:t> , </a:t>
            </a:r>
            <a:r>
              <a:rPr lang="en-GB" sz="6200" b="1" dirty="0" err="1">
                <a:latin typeface="Noto Sans" panose="020B0502040504020204" pitchFamily="34" charset="0"/>
              </a:rPr>
              <a:t>H.paylori</a:t>
            </a:r>
            <a:r>
              <a:rPr lang="en-GB" sz="6200" b="1" dirty="0">
                <a:latin typeface="Noto Sans" panose="020B0502040504020204" pitchFamily="34" charset="0"/>
              </a:rPr>
              <a:t> )</a:t>
            </a:r>
          </a:p>
          <a:p>
            <a:pPr algn="l" rtl="0"/>
            <a:endParaRPr lang="en-US" sz="6200" b="1" dirty="0"/>
          </a:p>
          <a:p>
            <a:pPr algn="l" rtl="0">
              <a:buNone/>
            </a:pPr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95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9789F-B232-E795-DC77-047135CF4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Protective </a:t>
            </a:r>
            <a:r>
              <a:rPr lang="en-US" b="1" dirty="0">
                <a:solidFill>
                  <a:srgbClr val="FF0000"/>
                </a:solidFill>
              </a:rPr>
              <a:t>Factors</a:t>
            </a:r>
            <a:br>
              <a:rPr lang="en-US" b="1" dirty="0">
                <a:solidFill>
                  <a:srgbClr val="FF0000"/>
                </a:solidFill>
              </a:rPr>
            </a:br>
            <a:endParaRPr lang="en-J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15691-5D08-A14E-DD9A-FC059E6BF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High fibre diet </a:t>
            </a:r>
          </a:p>
          <a:p>
            <a:r>
              <a:rPr lang="en-GB" dirty="0"/>
              <a:t>Folic acid and folate (</a:t>
            </a:r>
            <a:r>
              <a:rPr lang="en-US" sz="1500" b="0" i="0" u="none" strike="noStrike" dirty="0">
                <a:effectLst/>
                <a:latin typeface="Noto Sans" panose="020B0502040504020204" pitchFamily="34" charset="0"/>
              </a:rPr>
              <a:t>folate inhibits pathogenesis of cancer</a:t>
            </a:r>
            <a:r>
              <a:rPr lang="en-GB" sz="1500" b="0" i="0" u="none" strike="noStrike" dirty="0">
                <a:effectLst/>
                <a:latin typeface="Noto Sans" panose="020B0502040504020204" pitchFamily="34" charset="0"/>
              </a:rPr>
              <a:t> )</a:t>
            </a:r>
          </a:p>
          <a:p>
            <a:r>
              <a:rPr lang="en-GB" i="0" u="none" strike="noStrike" dirty="0">
                <a:effectLst/>
                <a:latin typeface="Noto Sans" panose="020B0502040504020204" pitchFamily="34" charset="0"/>
              </a:rPr>
              <a:t>Coffee intake</a:t>
            </a:r>
          </a:p>
          <a:p>
            <a:r>
              <a:rPr lang="en-GB" b="1" dirty="0">
                <a:solidFill>
                  <a:srgbClr val="C00000"/>
                </a:solidFill>
                <a:latin typeface="Noto Sans" panose="020B0502040504020204" pitchFamily="34" charset="0"/>
              </a:rPr>
              <a:t>Aspirin</a:t>
            </a:r>
            <a:r>
              <a:rPr lang="en-GB" dirty="0">
                <a:latin typeface="Noto Sans" panose="020B0502040504020204" pitchFamily="34" charset="0"/>
              </a:rPr>
              <a:t> (</a:t>
            </a:r>
            <a:r>
              <a:rPr lang="en-US" sz="1500" b="0" i="0" u="none" strike="noStrike" dirty="0">
                <a:effectLst/>
                <a:latin typeface="Noto Sans" panose="020B0502040504020204" pitchFamily="34" charset="0"/>
              </a:rPr>
              <a:t>associated with a 20 to 40 percent reduction in the risk of colonic adenomas and colorectal cancer in individuals at average risk</a:t>
            </a:r>
            <a:r>
              <a:rPr lang="en-GB" sz="1500" b="0" i="0" u="none" strike="noStrike" dirty="0">
                <a:effectLst/>
                <a:latin typeface="Noto Sans" panose="020B0502040504020204" pitchFamily="34" charset="0"/>
              </a:rPr>
              <a:t>)</a:t>
            </a:r>
            <a:endParaRPr lang="en-US" sz="1500" b="0" i="0" u="none" strike="noStrike" dirty="0">
              <a:effectLst/>
              <a:latin typeface="Noto Sans" panose="020B0502040504020204" pitchFamily="34" charset="0"/>
            </a:endParaRPr>
          </a:p>
          <a:p>
            <a:r>
              <a:rPr lang="en-US" sz="900" b="1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2"/>
              </a:rPr>
              <a:t>COX-2</a:t>
            </a:r>
            <a:r>
              <a:rPr lang="en-US" sz="900" b="1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US" sz="900" b="1" i="0" u="none" strike="noStrike" dirty="0" err="1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overexpression</a:t>
            </a:r>
            <a:endParaRPr lang="en-US" sz="900" b="0" i="0" u="none" strike="noStrike" dirty="0">
              <a:solidFill>
                <a:srgbClr val="1A1C1C"/>
              </a:solidFill>
              <a:effectLst/>
              <a:latin typeface="Lato" panose="020F0502020204030203" pitchFamily="34" charset="0"/>
            </a:endParaRPr>
          </a:p>
          <a:p>
            <a:pPr lvl="1"/>
            <a:r>
              <a:rPr lang="en-US" sz="9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Associated with colorectal cancer</a:t>
            </a:r>
          </a:p>
          <a:p>
            <a:pPr lvl="1"/>
            <a:r>
              <a:rPr lang="en-US" sz="9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Possible protective effect of long-term use of </a:t>
            </a:r>
            <a:r>
              <a:rPr lang="en-US" sz="900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3"/>
              </a:rPr>
              <a:t>aspirin</a:t>
            </a:r>
            <a:r>
              <a:rPr lang="en-US" sz="9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and other </a:t>
            </a:r>
            <a:r>
              <a:rPr lang="en-US" sz="900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4"/>
              </a:rPr>
              <a:t>NSAIDs</a:t>
            </a:r>
            <a:endParaRPr lang="en-US" sz="900" b="0" i="0" u="none" strike="noStrike" dirty="0">
              <a:solidFill>
                <a:srgbClr val="1A1C1C"/>
              </a:solidFill>
              <a:effectLst/>
              <a:latin typeface="Lato" panose="020F0502020204030203" pitchFamily="34" charset="0"/>
            </a:endParaRPr>
          </a:p>
          <a:p>
            <a:endParaRPr lang="en-GB" sz="1500" i="0" u="none" strike="noStrike" dirty="0">
              <a:effectLst/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246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38FB3-F852-3631-DE86-56C6AE20F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42" y="392740"/>
            <a:ext cx="10364451" cy="114537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Pathology</a:t>
            </a:r>
            <a:r>
              <a:rPr lang="en-US" dirty="0"/>
              <a:t> </a:t>
            </a:r>
            <a:endParaRPr lang="en-J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CDDEC-B3A4-0B93-2692-15E24D63B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1426"/>
            <a:ext cx="12064999" cy="484368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A1C1C"/>
                </a:solidFill>
                <a:latin typeface="Lato" panose="020F0502020204030204" pitchFamily="34" charset="0"/>
              </a:rPr>
              <a:t>Gross pathology </a:t>
            </a:r>
          </a:p>
          <a:p>
            <a:r>
              <a:rPr lang="en-US" sz="1800" b="1" i="0" u="none" strike="noStrike" dirty="0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Types of colorectal cancers</a:t>
            </a:r>
            <a:r>
              <a:rPr lang="en-US" sz="1800" b="1" dirty="0">
                <a:solidFill>
                  <a:srgbClr val="1A1C1C"/>
                </a:solidFill>
                <a:latin typeface="Lato" panose="020F0502020204030204" pitchFamily="34" charset="0"/>
              </a:rPr>
              <a:t>: </a:t>
            </a:r>
          </a:p>
          <a:p>
            <a:r>
              <a:rPr lang="en-US" sz="1600" b="1" u="sng" dirty="0">
                <a:solidFill>
                  <a:schemeClr val="accent1"/>
                </a:solidFill>
                <a:latin typeface="Lato" panose="020F0502020204030204" pitchFamily="34" charset="0"/>
              </a:rPr>
              <a:t>Synchronous</a:t>
            </a:r>
            <a:r>
              <a:rPr lang="en-US" sz="1600" b="1" dirty="0">
                <a:solidFill>
                  <a:srgbClr val="1A1C1C"/>
                </a:solidFill>
                <a:latin typeface="Lato" panose="020F0502020204030204" pitchFamily="34" charset="0"/>
              </a:rPr>
              <a:t> : </a:t>
            </a:r>
            <a:r>
              <a:rPr lang="en-US" sz="1600" dirty="0">
                <a:solidFill>
                  <a:srgbClr val="1A1C1C"/>
                </a:solidFill>
                <a:latin typeface="Lato" panose="020F0502020204030204" pitchFamily="34" charset="0"/>
              </a:rPr>
              <a:t>multiple primary tumors in different parts of colon separated by normal bowel, </a:t>
            </a:r>
            <a:r>
              <a:rPr lang="en-US" sz="1600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not due to direct extension or metastasis, that arises in same time.</a:t>
            </a:r>
          </a:p>
          <a:p>
            <a:r>
              <a:rPr lang="en-US" sz="1600" b="1" i="0" u="sng" strike="noStrike" dirty="0" err="1">
                <a:solidFill>
                  <a:schemeClr val="accent1"/>
                </a:solidFill>
                <a:effectLst/>
                <a:latin typeface="Noto Sans" panose="020B0502040504020204" pitchFamily="34" charset="0"/>
              </a:rPr>
              <a:t>Metachronous</a:t>
            </a:r>
            <a:r>
              <a:rPr lang="en-US" sz="1600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: </a:t>
            </a:r>
            <a:r>
              <a:rPr lang="en-US" sz="1600" dirty="0">
                <a:solidFill>
                  <a:srgbClr val="1A1C1C"/>
                </a:solidFill>
                <a:latin typeface="Lato" panose="020F0502020204030204" pitchFamily="34" charset="0"/>
              </a:rPr>
              <a:t>multiple primary tumors in different parts of colon , that arises in different time.</a:t>
            </a:r>
          </a:p>
          <a:p>
            <a:r>
              <a:rPr lang="en-US" sz="1800" b="1" dirty="0">
                <a:solidFill>
                  <a:srgbClr val="1A1C1C"/>
                </a:solidFill>
                <a:latin typeface="Lato" panose="020F0502020204030204" pitchFamily="34" charset="0"/>
              </a:rPr>
              <a:t>Gross appearance: </a:t>
            </a:r>
            <a:r>
              <a:rPr lang="en-US" sz="1600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Although all colorectal cancers originate from adenomas or flat dysplasia, they evolve into different morphologic patterns with invasion and expansion.</a:t>
            </a:r>
          </a:p>
          <a:p>
            <a:r>
              <a:rPr lang="en-US" sz="1800" dirty="0">
                <a:solidFill>
                  <a:srgbClr val="232323"/>
                </a:solidFill>
                <a:latin typeface="Noto Sans" panose="020B0502040504020204" pitchFamily="34" charset="0"/>
              </a:rPr>
              <a:t>annular (</a:t>
            </a:r>
            <a:r>
              <a:rPr lang="en-US" sz="1800" dirty="0" err="1">
                <a:solidFill>
                  <a:srgbClr val="232323"/>
                </a:solidFill>
                <a:latin typeface="Noto Sans" panose="020B0502040504020204" pitchFamily="34" charset="0"/>
              </a:rPr>
              <a:t>lt</a:t>
            </a:r>
            <a:r>
              <a:rPr lang="en-US" sz="1800" dirty="0">
                <a:solidFill>
                  <a:srgbClr val="232323"/>
                </a:solidFill>
                <a:latin typeface="Noto Sans" panose="020B0502040504020204" pitchFamily="34" charset="0"/>
              </a:rPr>
              <a:t> side). </a:t>
            </a:r>
            <a:r>
              <a:rPr lang="en-US" sz="1600" dirty="0">
                <a:solidFill>
                  <a:srgbClr val="232323"/>
                </a:solidFill>
                <a:latin typeface="Noto Sans" panose="020B0502040504020204" pitchFamily="34" charset="0"/>
              </a:rPr>
              <a:t>        </a:t>
            </a:r>
          </a:p>
          <a:p>
            <a:r>
              <a:rPr lang="en-US" sz="1800" dirty="0">
                <a:solidFill>
                  <a:srgbClr val="232323"/>
                </a:solidFill>
                <a:latin typeface="Noto Sans" panose="020B0502040504020204" pitchFamily="34" charset="0"/>
              </a:rPr>
              <a:t>tubular (</a:t>
            </a:r>
            <a:r>
              <a:rPr lang="en-US" sz="1800" dirty="0" err="1">
                <a:solidFill>
                  <a:srgbClr val="232323"/>
                </a:solidFill>
                <a:latin typeface="Noto Sans" panose="020B0502040504020204" pitchFamily="34" charset="0"/>
              </a:rPr>
              <a:t>lt</a:t>
            </a:r>
            <a:r>
              <a:rPr lang="en-US" sz="1800" dirty="0">
                <a:solidFill>
                  <a:srgbClr val="232323"/>
                </a:solidFill>
                <a:latin typeface="Noto Sans" panose="020B0502040504020204" pitchFamily="34" charset="0"/>
              </a:rPr>
              <a:t> side) </a:t>
            </a:r>
            <a:endParaRPr lang="en-US" sz="1800" b="1" dirty="0">
              <a:solidFill>
                <a:srgbClr val="1A1C1C"/>
              </a:solidFill>
              <a:latin typeface="Lato" panose="020F0502020204030204" pitchFamily="34" charset="0"/>
            </a:endParaRPr>
          </a:p>
          <a:p>
            <a:r>
              <a:rPr lang="en-US" sz="1800" dirty="0">
                <a:solidFill>
                  <a:srgbClr val="232323"/>
                </a:solidFill>
                <a:latin typeface="Noto Sans" panose="020B0502040504020204" pitchFamily="34" charset="0"/>
              </a:rPr>
              <a:t>ulcerative (</a:t>
            </a:r>
            <a:r>
              <a:rPr lang="en-US" sz="1800" dirty="0" err="1">
                <a:solidFill>
                  <a:srgbClr val="232323"/>
                </a:solidFill>
                <a:latin typeface="Noto Sans" panose="020B0502040504020204" pitchFamily="34" charset="0"/>
              </a:rPr>
              <a:t>rt</a:t>
            </a:r>
            <a:r>
              <a:rPr lang="en-US" sz="1800" dirty="0">
                <a:solidFill>
                  <a:srgbClr val="232323"/>
                </a:solidFill>
                <a:latin typeface="Noto Sans" panose="020B0502040504020204" pitchFamily="34" charset="0"/>
              </a:rPr>
              <a:t> side).</a:t>
            </a:r>
          </a:p>
          <a:p>
            <a:r>
              <a:rPr lang="en-US" sz="1800" dirty="0">
                <a:solidFill>
                  <a:srgbClr val="232323"/>
                </a:solidFill>
                <a:latin typeface="Noto Sans" panose="020B0502040504020204" pitchFamily="34" charset="0"/>
              </a:rPr>
              <a:t>cauliflower  (</a:t>
            </a:r>
            <a:r>
              <a:rPr lang="en-US" sz="1800" dirty="0" err="1">
                <a:solidFill>
                  <a:srgbClr val="232323"/>
                </a:solidFill>
                <a:latin typeface="Noto Sans" panose="020B0502040504020204" pitchFamily="34" charset="0"/>
              </a:rPr>
              <a:t>rt</a:t>
            </a:r>
            <a:r>
              <a:rPr lang="en-US" sz="1800" dirty="0">
                <a:solidFill>
                  <a:srgbClr val="232323"/>
                </a:solidFill>
                <a:latin typeface="Noto Sans" panose="020B0502040504020204" pitchFamily="34" charset="0"/>
              </a:rPr>
              <a:t> side) </a:t>
            </a:r>
            <a:endParaRPr lang="en-US" sz="1800" b="1" i="0" u="none" strike="noStrike" dirty="0">
              <a:solidFill>
                <a:srgbClr val="1A1C1C"/>
              </a:solidFill>
              <a:effectLst/>
              <a:latin typeface="La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430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037BA-8A4E-D573-B3C0-0B4E9032E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O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B07DFF-D111-9936-C334-DA3D4B279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97" y="435071"/>
            <a:ext cx="9828228" cy="5620967"/>
          </a:xfrm>
        </p:spPr>
      </p:pic>
    </p:spTree>
    <p:extLst>
      <p:ext uri="{BB962C8B-B14F-4D97-AF65-F5344CB8AC3E}">
        <p14:creationId xmlns:p14="http://schemas.microsoft.com/office/powerpoint/2010/main" val="471558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38FB3-F852-3631-DE86-56C6AE20F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42" y="392740"/>
            <a:ext cx="10364451" cy="114537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Pathology</a:t>
            </a:r>
            <a:r>
              <a:rPr lang="en-US" dirty="0"/>
              <a:t> </a:t>
            </a:r>
            <a:endParaRPr lang="en-J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CDDEC-B3A4-0B93-2692-15E24D63B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1426"/>
            <a:ext cx="12064999" cy="4843685"/>
          </a:xfrm>
        </p:spPr>
        <p:txBody>
          <a:bodyPr>
            <a:normAutofit/>
          </a:bodyPr>
          <a:lstStyle/>
          <a:p>
            <a:r>
              <a:rPr lang="en-US" b="1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2"/>
              </a:rPr>
              <a:t>Right-sided colon carcinomas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: mostly </a:t>
            </a:r>
            <a:r>
              <a:rPr lang="en-US" b="0" i="0" u="sng" strike="noStrike" dirty="0" err="1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exophytic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mass , tends to bleed.</a:t>
            </a:r>
          </a:p>
          <a:p>
            <a:r>
              <a:rPr lang="en-US" b="1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3"/>
              </a:rPr>
              <a:t>Left-sided colon carcinomas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: mostly infiltrating mass, tends to obstructive symptoms.</a:t>
            </a:r>
          </a:p>
          <a:p>
            <a:endParaRPr lang="en-US" sz="1800" b="1" i="0" u="none" strike="noStrike" dirty="0">
              <a:solidFill>
                <a:srgbClr val="1A1C1C"/>
              </a:solidFill>
              <a:effectLst/>
              <a:latin typeface="Lato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92ACC-36AA-8207-B366-93DA6C686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3398662"/>
            <a:ext cx="5486400" cy="3346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B0018A-4947-3737-EEB4-156C38E0A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98662"/>
            <a:ext cx="5483544" cy="334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30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B1EA-E4CC-4056-8F56-B296B6D8DA7D}" type="slidenum">
              <a:rPr lang="ar-JO" smtClean="0"/>
              <a:pPr/>
              <a:t>18</a:t>
            </a:fld>
            <a:endParaRPr lang="ar-JO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0" y="285750"/>
            <a:ext cx="8001000" cy="103346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Distribution of colorectal cancer by site</a:t>
            </a:r>
            <a:endParaRPr lang="en-US" sz="33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23495" t="11784" r="42427" b="36021"/>
          <a:stretch>
            <a:fillRect/>
          </a:stretch>
        </p:blipFill>
        <p:spPr>
          <a:xfrm>
            <a:off x="2595538" y="1000108"/>
            <a:ext cx="6858048" cy="5380038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7596198" y="4500570"/>
            <a:ext cx="928694" cy="64294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05903232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38FB3-F852-3631-DE86-56C6AE20F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42" y="392740"/>
            <a:ext cx="10364451" cy="114537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Pathology</a:t>
            </a:r>
            <a:r>
              <a:rPr lang="en-US" dirty="0"/>
              <a:t> </a:t>
            </a:r>
            <a:endParaRPr lang="en-J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CDDEC-B3A4-0B93-2692-15E24D63B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1426"/>
            <a:ext cx="12064999" cy="4843685"/>
          </a:xfrm>
        </p:spPr>
        <p:txBody>
          <a:bodyPr>
            <a:normAutofit/>
          </a:bodyPr>
          <a:lstStyle/>
          <a:p>
            <a:r>
              <a:rPr lang="en-US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Microscopic pathology </a:t>
            </a:r>
          </a:p>
          <a:p>
            <a:r>
              <a:rPr lang="en-US" sz="1800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The vast majority of malignant tumors of the colon and rectum are carcinomas. Other histologic types of tumors (neuroendocrine neoplasms, </a:t>
            </a:r>
            <a:r>
              <a:rPr lang="en-US" sz="1800" b="0" i="0" u="none" strike="noStrike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hamartomas</a:t>
            </a:r>
            <a:r>
              <a:rPr lang="en-US" sz="1800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, mesenchymal tumors, lymphomas) are relatively unusual. Of the carcinomas, more than 90 percent are adenocarcinomas.</a:t>
            </a:r>
          </a:p>
          <a:p>
            <a:r>
              <a:rPr lang="en-US" b="1" i="0" u="none" strike="noStrike" dirty="0">
                <a:solidFill>
                  <a:srgbClr val="1A1C1C"/>
                </a:solidFill>
                <a:effectLst/>
                <a:latin typeface="Lato" panose="020F0502020204030204" pitchFamily="34" charset="0"/>
              </a:rPr>
              <a:t>Colorectal carcinogenesis pathway :</a:t>
            </a:r>
          </a:p>
          <a:p>
            <a:endParaRPr lang="en-US" sz="1800" b="1" i="0" u="none" strike="noStrike" dirty="0">
              <a:solidFill>
                <a:srgbClr val="1A1C1C"/>
              </a:solidFill>
              <a:effectLst/>
              <a:latin typeface="Lato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0A715-2D66-00CA-17F8-57B6C1091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4245783"/>
            <a:ext cx="9422901" cy="23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32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46"/>
          </a:xfrm>
        </p:spPr>
        <p:txBody>
          <a:bodyPr/>
          <a:lstStyle/>
          <a:p>
            <a:r>
              <a:rPr lang="en-US" dirty="0"/>
              <a:t>ANATOMY 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l" rtl="0"/>
            <a:r>
              <a:rPr lang="en-US" dirty="0"/>
              <a:t>The large intestine extends </a:t>
            </a:r>
            <a:r>
              <a:rPr lang="en-US" dirty="0">
                <a:solidFill>
                  <a:srgbClr val="FF0000"/>
                </a:solidFill>
              </a:rPr>
              <a:t>from the ileum to the anus</a:t>
            </a:r>
          </a:p>
          <a:p>
            <a:pPr algn="l" rtl="0"/>
            <a:r>
              <a:rPr lang="en-US" dirty="0"/>
              <a:t>The large intestine is approximately </a:t>
            </a:r>
            <a:r>
              <a:rPr lang="en-US" dirty="0">
                <a:solidFill>
                  <a:srgbClr val="FF0000"/>
                </a:solidFill>
              </a:rPr>
              <a:t>1.5 m</a:t>
            </a:r>
            <a:r>
              <a:rPr lang="en-US" dirty="0"/>
              <a:t> long</a:t>
            </a:r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less mobile </a:t>
            </a:r>
            <a:r>
              <a:rPr lang="en-US" dirty="0"/>
              <a:t>than the small bowel as the ascending and descending colon are fixed to the </a:t>
            </a:r>
            <a:r>
              <a:rPr lang="en-US" dirty="0" err="1"/>
              <a:t>retroperitoneum</a:t>
            </a:r>
            <a:endParaRPr lang="en-US" dirty="0"/>
          </a:p>
          <a:p>
            <a:pPr algn="l" rtl="0"/>
            <a:r>
              <a:rPr lang="en-US" dirty="0"/>
              <a:t>Distinguished by having fat-filled peritoneal tags known as </a:t>
            </a:r>
            <a:r>
              <a:rPr lang="en-US" b="1" dirty="0"/>
              <a:t>appendices </a:t>
            </a:r>
            <a:r>
              <a:rPr lang="en-US" b="1" dirty="0" err="1"/>
              <a:t>epiploicae</a:t>
            </a:r>
            <a:r>
              <a:rPr lang="en-US" b="1" dirty="0"/>
              <a:t> </a:t>
            </a:r>
            <a:r>
              <a:rPr lang="en-US" dirty="0"/>
              <a:t>and the presence of </a:t>
            </a:r>
            <a:r>
              <a:rPr lang="en-US" b="1" dirty="0" err="1"/>
              <a:t>taeniae</a:t>
            </a:r>
            <a:r>
              <a:rPr lang="en-US" b="1" dirty="0"/>
              <a:t>. </a:t>
            </a:r>
          </a:p>
          <a:p>
            <a:pPr algn="l" rtl="0"/>
            <a:r>
              <a:rPr lang="en-US" b="1" dirty="0"/>
              <a:t>The </a:t>
            </a:r>
            <a:r>
              <a:rPr lang="en-US" b="1" dirty="0" err="1"/>
              <a:t>taenia</a:t>
            </a:r>
            <a:r>
              <a:rPr lang="en-US" b="1" dirty="0"/>
              <a:t> coli are three flat </a:t>
            </a:r>
            <a:r>
              <a:rPr lang="en-US" dirty="0"/>
              <a:t>bands of longitudinal muscle that run the length of the large intestine from the appendix base to the </a:t>
            </a:r>
            <a:r>
              <a:rPr lang="en-US" dirty="0" err="1"/>
              <a:t>rectosigmoid</a:t>
            </a:r>
            <a:r>
              <a:rPr lang="en-US" dirty="0"/>
              <a:t> junction and they act to pull the colon into its typical </a:t>
            </a:r>
            <a:r>
              <a:rPr lang="en-US" dirty="0" err="1"/>
              <a:t>sacculated</a:t>
            </a:r>
            <a:r>
              <a:rPr lang="en-US" dirty="0"/>
              <a:t> state, producing a series of </a:t>
            </a:r>
            <a:r>
              <a:rPr lang="en-US" b="1" dirty="0" err="1"/>
              <a:t>haustrations</a:t>
            </a:r>
            <a:r>
              <a:rPr lang="en-US" b="1" dirty="0"/>
              <a:t>.</a:t>
            </a:r>
            <a:endParaRPr lang="ar-JO" dirty="0"/>
          </a:p>
          <a:p>
            <a:pPr algn="l" rtl="0"/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918B1EA-E4CC-4056-8F56-B296B6D8DA7D}" type="slidenum">
              <a:rPr lang="ar-JO" smtClean="0"/>
              <a:pPr/>
              <a:t>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80236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A3DF-1762-751C-DAE2-A0BBC8129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Grading</a:t>
            </a:r>
            <a:r>
              <a:rPr lang="en-US" dirty="0"/>
              <a:t> </a:t>
            </a:r>
            <a:endParaRPr lang="en-J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795A3-4827-F2B5-956B-70BE2441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20288"/>
            <a:ext cx="12191999" cy="493888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1800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four-tiered systems:</a:t>
            </a:r>
          </a:p>
          <a:p>
            <a:r>
              <a:rPr lang="en-US" sz="1600" b="0" i="0" u="none" strike="noStrike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  <a:t>●</a:t>
            </a:r>
            <a:r>
              <a:rPr lang="en-US" sz="1800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Grade 1</a:t>
            </a:r>
            <a:r>
              <a:rPr lang="en-US" sz="1800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– Well differentiated (&gt;95 percent gland formation)</a:t>
            </a:r>
          </a:p>
          <a:p>
            <a:r>
              <a:rPr lang="en-US" sz="1800" b="0" i="0" u="none" strike="noStrike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  <a:t>●</a:t>
            </a:r>
            <a:r>
              <a:rPr lang="en-US" sz="1800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Grade 2</a:t>
            </a:r>
            <a:r>
              <a:rPr lang="en-US" sz="1800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– Moderately differentiated (50 to 95 percent gland formation)</a:t>
            </a:r>
          </a:p>
          <a:p>
            <a:r>
              <a:rPr lang="en-US" sz="1800" b="0" i="0" u="none" strike="noStrike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  <a:t>●</a:t>
            </a:r>
            <a:r>
              <a:rPr lang="en-US" sz="1800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Grade 3</a:t>
            </a:r>
            <a:r>
              <a:rPr lang="en-US" sz="1800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– Poorly differentiated (&lt;50 percent gland formation)</a:t>
            </a:r>
          </a:p>
          <a:p>
            <a:r>
              <a:rPr lang="en-US" sz="1800" b="0" i="0" u="none" strike="noStrike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  <a:t>●</a:t>
            </a:r>
            <a:r>
              <a:rPr lang="en-US" sz="1800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Grade 4</a:t>
            </a:r>
            <a:r>
              <a:rPr lang="en-US" sz="1800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– Undifferentiated (no gland or mucin formation; no squamous or neuroendocrine differentiation)</a:t>
            </a:r>
          </a:p>
          <a:p>
            <a:endParaRPr lang="en-US" sz="1800" b="0" i="0" u="none" strike="noStrike" dirty="0">
              <a:solidFill>
                <a:srgbClr val="232323"/>
              </a:solidFill>
              <a:effectLst/>
              <a:latin typeface="Noto Sans" panose="020B0502040504020204" pitchFamily="34" charset="0"/>
            </a:endParaRPr>
          </a:p>
          <a:p>
            <a:r>
              <a:rPr lang="en-US" sz="1800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en-US" sz="1800" b="1" dirty="0">
                <a:solidFill>
                  <a:srgbClr val="232323"/>
                </a:solidFill>
                <a:latin typeface="Noto Sans" panose="020B0502040504020204" pitchFamily="34" charset="0"/>
              </a:rPr>
              <a:t>B.  </a:t>
            </a:r>
            <a:r>
              <a:rPr lang="en-US" sz="1800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two-tiered system: </a:t>
            </a:r>
            <a:r>
              <a:rPr lang="en-US" sz="1800" b="1" dirty="0">
                <a:solidFill>
                  <a:srgbClr val="232323"/>
                </a:solidFill>
                <a:latin typeface="Noto Sans" panose="020B0502040504020204" pitchFamily="34" charset="0"/>
              </a:rPr>
              <a:t>(</a:t>
            </a:r>
            <a:r>
              <a:rPr lang="en-US" sz="1800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in the most recent (fifth) edition of the( WHO) Classification of Digestive System </a:t>
            </a:r>
            <a:r>
              <a:rPr lang="en-US" sz="1800" b="0" i="0" u="none" strike="noStrike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Tumours</a:t>
            </a:r>
            <a:r>
              <a:rPr lang="en-US" sz="1800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, the (WHO) recommends use of it) </a:t>
            </a:r>
          </a:p>
          <a:p>
            <a:r>
              <a:rPr lang="en-US" sz="1800" dirty="0">
                <a:solidFill>
                  <a:srgbClr val="232323"/>
                </a:solidFill>
                <a:latin typeface="Noto Sans" panose="020B0502040504020204" pitchFamily="34" charset="0"/>
              </a:rPr>
              <a:t> </a:t>
            </a:r>
            <a:r>
              <a:rPr lang="en-US" sz="1800" b="1" dirty="0">
                <a:solidFill>
                  <a:srgbClr val="232323"/>
                </a:solidFill>
                <a:latin typeface="Noto Sans" panose="020B0502040504020204" pitchFamily="34" charset="0"/>
              </a:rPr>
              <a:t>-</a:t>
            </a:r>
            <a:r>
              <a:rPr lang="en-US" sz="1800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low grade </a:t>
            </a:r>
            <a:r>
              <a:rPr lang="en-US" sz="180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~    </a:t>
            </a:r>
            <a:r>
              <a:rPr lang="en-US" sz="1800" b="1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en-US" sz="1800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well and moderately differentiated</a:t>
            </a:r>
            <a:endParaRPr lang="en-US" sz="1800" b="1" i="0" u="none" strike="noStrike" dirty="0">
              <a:solidFill>
                <a:srgbClr val="232323"/>
              </a:solidFill>
              <a:effectLst/>
              <a:latin typeface="Noto Sans" panose="020B0502040504020204" pitchFamily="34" charset="0"/>
            </a:endParaRPr>
          </a:p>
          <a:p>
            <a:r>
              <a:rPr lang="en-US" sz="1800" b="1" dirty="0">
                <a:solidFill>
                  <a:srgbClr val="232323"/>
                </a:solidFill>
                <a:latin typeface="Noto Sans" panose="020B0502040504020204" pitchFamily="34" charset="0"/>
              </a:rPr>
              <a:t> - high grade </a:t>
            </a:r>
            <a:r>
              <a:rPr lang="en-US" sz="1800" dirty="0">
                <a:solidFill>
                  <a:srgbClr val="232323"/>
                </a:solidFill>
                <a:latin typeface="Noto Sans" panose="020B0502040504020204" pitchFamily="34" charset="0"/>
              </a:rPr>
              <a:t>~</a:t>
            </a:r>
            <a:r>
              <a:rPr lang="en-US" sz="1800" b="1" dirty="0">
                <a:solidFill>
                  <a:srgbClr val="232323"/>
                </a:solidFill>
                <a:latin typeface="Noto Sans" panose="020B0502040504020204" pitchFamily="34" charset="0"/>
              </a:rPr>
              <a:t>    </a:t>
            </a:r>
            <a:r>
              <a:rPr lang="en-US" sz="1800" b="0" i="0" u="none" strike="noStrike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poorly differentiated</a:t>
            </a:r>
          </a:p>
          <a:p>
            <a:endParaRPr lang="en-US" sz="1800" b="0" i="0" u="none" strike="noStrike" dirty="0">
              <a:solidFill>
                <a:srgbClr val="232323"/>
              </a:solidFill>
              <a:effectLst/>
              <a:latin typeface="Noto Sans" panose="020B0502040504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en-US" sz="1800" b="0" i="0" u="none" strike="noStrike" dirty="0">
              <a:solidFill>
                <a:srgbClr val="232323"/>
              </a:solidFill>
              <a:effectLst/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54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754" y="1066752"/>
            <a:ext cx="10364451" cy="1596177"/>
          </a:xfrm>
        </p:spPr>
        <p:txBody>
          <a:bodyPr/>
          <a:lstStyle/>
          <a:p>
            <a:r>
              <a:rPr lang="en-US" dirty="0"/>
              <a:t>Classification of intestinal polyps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496" t="48954" r="42427" b="14783"/>
          <a:stretch>
            <a:fillRect/>
          </a:stretch>
        </p:blipFill>
        <p:spPr bwMode="auto">
          <a:xfrm>
            <a:off x="1596419" y="2214694"/>
            <a:ext cx="8501122" cy="440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A78BA5-2524-66CA-391A-CED59FE41A84}"/>
              </a:ext>
            </a:extLst>
          </p:cNvPr>
          <p:cNvSpPr txBox="1"/>
          <p:nvPr/>
        </p:nvSpPr>
        <p:spPr>
          <a:xfrm>
            <a:off x="4305129" y="-256687"/>
            <a:ext cx="4373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8000" b="1" dirty="0"/>
              <a:t>Polyp</a:t>
            </a:r>
            <a:r>
              <a:rPr lang="en-GB" dirty="0"/>
              <a:t> </a:t>
            </a:r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1927902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20CD-5099-6C92-DF23-854738AB2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US" dirty="0"/>
              <a:t>Hereditary</a:t>
            </a:r>
            <a:r>
              <a:rPr lang="en-GB" dirty="0"/>
              <a:t> </a:t>
            </a:r>
            <a:r>
              <a:rPr lang="en-US" dirty="0"/>
              <a:t>non-polyposis colorectal	cancer	 (Lynch</a:t>
            </a:r>
            <a:r>
              <a:rPr lang="en-GB" dirty="0"/>
              <a:t> </a:t>
            </a:r>
            <a:r>
              <a:rPr lang="en-US" dirty="0"/>
              <a:t>syndrome)</a:t>
            </a:r>
            <a:endParaRPr lang="en-J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CB544-BF81-4234-9C35-6687B962E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683" y="1693334"/>
            <a:ext cx="11802634" cy="4830979"/>
          </a:xfrm>
        </p:spPr>
        <p:txBody>
          <a:bodyPr>
            <a:normAutofit fontScale="47500" lnSpcReduction="20000"/>
          </a:bodyPr>
          <a:lstStyle/>
          <a:p>
            <a:r>
              <a:rPr lang="en-US" sz="4000" b="0" i="0" u="none" strike="noStrike" dirty="0">
                <a:effectLst/>
                <a:latin typeface="Noto Sans" panose="020B0502040504020204" pitchFamily="34" charset="0"/>
              </a:rPr>
              <a:t>Lynch syndrome is an autosomal dominant disorder</a:t>
            </a:r>
            <a:r>
              <a:rPr lang="en-GB" sz="4000" b="0" i="0" u="none" strike="noStrike" dirty="0">
                <a:effectLst/>
                <a:latin typeface="Noto Sans" panose="020B0502040504020204" pitchFamily="34" charset="0"/>
              </a:rPr>
              <a:t> due to DNA </a:t>
            </a:r>
            <a:r>
              <a:rPr lang="en-GB" sz="4000" b="0" i="0" u="none" strike="noStrike" dirty="0" err="1">
                <a:effectLst/>
                <a:latin typeface="Noto Sans" panose="020B0502040504020204" pitchFamily="34" charset="0"/>
              </a:rPr>
              <a:t>mismatc</a:t>
            </a:r>
            <a:r>
              <a:rPr lang="en-GB" sz="4000" b="0" i="0" u="none" strike="noStrike" dirty="0">
                <a:effectLst/>
                <a:latin typeface="Noto Sans" panose="020B0502040504020204" pitchFamily="34" charset="0"/>
              </a:rPr>
              <a:t> repair</a:t>
            </a:r>
            <a:r>
              <a:rPr lang="en-GB" sz="4000" dirty="0">
                <a:latin typeface="Noto Sans" panose="020B0502040504020204" pitchFamily="34" charset="0"/>
              </a:rPr>
              <a:t> </a:t>
            </a:r>
            <a:r>
              <a:rPr lang="en-GB" sz="4000" b="0" i="0" u="none" strike="noStrike" dirty="0">
                <a:effectLst/>
                <a:latin typeface="Noto Sans" panose="020B0502040504020204" pitchFamily="34" charset="0"/>
              </a:rPr>
              <a:t>genes(MLH1, MSH2)</a:t>
            </a:r>
          </a:p>
          <a:p>
            <a:r>
              <a:rPr lang="en-US" sz="4000" b="0" i="0" u="none" strike="noStrike" dirty="0">
                <a:effectLst/>
                <a:latin typeface="Noto Sans" panose="020B0502040504020204" pitchFamily="34" charset="0"/>
              </a:rPr>
              <a:t>developing	colorectal</a:t>
            </a:r>
            <a:r>
              <a:rPr lang="en-GB" sz="4000" b="0" i="0" u="none" strike="noStrike" dirty="0">
                <a:effectLst/>
                <a:latin typeface="Noto Sans" panose="020B0502040504020204" pitchFamily="34" charset="0"/>
              </a:rPr>
              <a:t> </a:t>
            </a:r>
            <a:r>
              <a:rPr lang="en-US" sz="4000" b="0" i="0" u="none" strike="noStrike" dirty="0">
                <a:effectLst/>
                <a:latin typeface="Noto Sans" panose="020B0502040504020204" pitchFamily="34" charset="0"/>
              </a:rPr>
              <a:t>cancer</a:t>
            </a:r>
            <a:r>
              <a:rPr lang="en-GB" sz="4000" dirty="0">
                <a:latin typeface="Noto Sans" panose="020B0502040504020204" pitchFamily="34" charset="0"/>
              </a:rPr>
              <a:t> </a:t>
            </a:r>
            <a:r>
              <a:rPr lang="en-US" sz="4000" b="0" i="0" u="none" strike="noStrike" dirty="0">
                <a:effectLst/>
                <a:latin typeface="Noto Sans" panose="020B0502040504020204" pitchFamily="34" charset="0"/>
              </a:rPr>
              <a:t>80%,</a:t>
            </a:r>
            <a:r>
              <a:rPr lang="en-GB" sz="4000" dirty="0">
                <a:latin typeface="Noto Sans" panose="020B0502040504020204" pitchFamily="34" charset="0"/>
              </a:rPr>
              <a:t> </a:t>
            </a:r>
            <a:r>
              <a:rPr lang="en-US" sz="4000" b="0" i="0" u="none" strike="noStrike" dirty="0">
                <a:effectLst/>
                <a:latin typeface="Noto Sans" panose="020B0502040504020204" pitchFamily="34" charset="0"/>
              </a:rPr>
              <a:t>and</a:t>
            </a:r>
            <a:r>
              <a:rPr lang="en-GB" sz="4000" dirty="0">
                <a:latin typeface="Noto Sans" panose="020B0502040504020204" pitchFamily="34" charset="0"/>
              </a:rPr>
              <a:t> </a:t>
            </a:r>
            <a:r>
              <a:rPr lang="en-US" sz="4000" b="0" i="0" u="none" strike="noStrike" dirty="0">
                <a:effectLst/>
                <a:latin typeface="Noto Sans" panose="020B0502040504020204" pitchFamily="34" charset="0"/>
              </a:rPr>
              <a:t>the</a:t>
            </a:r>
            <a:r>
              <a:rPr lang="en-GB" sz="4000" dirty="0">
                <a:latin typeface="Noto Sans" panose="020B0502040504020204" pitchFamily="34" charset="0"/>
              </a:rPr>
              <a:t> </a:t>
            </a:r>
            <a:r>
              <a:rPr lang="en-US" sz="4000" b="0" i="0" u="none" strike="noStrike" dirty="0">
                <a:effectLst/>
                <a:latin typeface="Noto Sans" panose="020B0502040504020204" pitchFamily="34" charset="0"/>
              </a:rPr>
              <a:t>mean</a:t>
            </a:r>
            <a:r>
              <a:rPr lang="en-GB" sz="4000" dirty="0">
                <a:latin typeface="Noto Sans" panose="020B0502040504020204" pitchFamily="34" charset="0"/>
              </a:rPr>
              <a:t> </a:t>
            </a:r>
            <a:r>
              <a:rPr lang="en-US" sz="4000" b="0" i="0" u="none" strike="noStrike" dirty="0">
                <a:effectLst/>
                <a:latin typeface="Noto Sans" panose="020B0502040504020204" pitchFamily="34" charset="0"/>
              </a:rPr>
              <a:t>age	of</a:t>
            </a:r>
            <a:r>
              <a:rPr lang="en-GB" sz="4000" b="0" i="0" u="none" strike="noStrike" dirty="0">
                <a:effectLst/>
                <a:latin typeface="Noto Sans" panose="020B0502040504020204" pitchFamily="34" charset="0"/>
              </a:rPr>
              <a:t> </a:t>
            </a:r>
            <a:r>
              <a:rPr lang="en-US" sz="4000" b="0" i="0" u="none" strike="noStrike" dirty="0">
                <a:effectLst/>
                <a:latin typeface="Noto Sans" panose="020B0502040504020204" pitchFamily="34" charset="0"/>
              </a:rPr>
              <a:t>diagnosis	is</a:t>
            </a:r>
            <a:r>
              <a:rPr lang="en-GB" sz="4000" b="0" i="0" u="none" strike="noStrike" dirty="0">
                <a:effectLst/>
                <a:latin typeface="Noto Sans" panose="020B0502040504020204" pitchFamily="34" charset="0"/>
              </a:rPr>
              <a:t> </a:t>
            </a:r>
            <a:r>
              <a:rPr lang="en-US" sz="4000" b="0" i="0" u="none" strike="noStrike" dirty="0">
                <a:effectLst/>
                <a:latin typeface="Noto Sans" panose="020B0502040504020204" pitchFamily="34" charset="0"/>
              </a:rPr>
              <a:t>45</a:t>
            </a:r>
            <a:r>
              <a:rPr lang="en-GB" sz="4000" dirty="0">
                <a:latin typeface="Noto Sans" panose="020B0502040504020204" pitchFamily="34" charset="0"/>
              </a:rPr>
              <a:t> </a:t>
            </a:r>
            <a:r>
              <a:rPr lang="en-US" sz="4000" b="0" i="0" u="none" strike="noStrike" dirty="0">
                <a:effectLst/>
                <a:latin typeface="Noto Sans" panose="020B0502040504020204" pitchFamily="34" charset="0"/>
              </a:rPr>
              <a:t>years. </a:t>
            </a:r>
            <a:endParaRPr lang="en-GB" sz="4000" b="0" i="0" u="none" strike="noStrike" dirty="0">
              <a:effectLst/>
              <a:latin typeface="Noto Sans" panose="020B0502040504020204" pitchFamily="34" charset="0"/>
            </a:endParaRPr>
          </a:p>
          <a:p>
            <a:r>
              <a:rPr lang="en-US" sz="4000" b="0" i="0" u="none" strike="noStrike" dirty="0">
                <a:effectLst/>
                <a:latin typeface="Noto Sans" panose="020B0502040504020204" pitchFamily="34" charset="0"/>
              </a:rPr>
              <a:t>are predominantly right-sided in location</a:t>
            </a:r>
            <a:r>
              <a:rPr lang="en-GB" sz="4000" b="0" i="0" u="none" strike="noStrike" dirty="0">
                <a:effectLst/>
                <a:latin typeface="Noto Sans" panose="020B0502040504020204" pitchFamily="34" charset="0"/>
              </a:rPr>
              <a:t>.</a:t>
            </a:r>
          </a:p>
          <a:p>
            <a:r>
              <a:rPr lang="en-US" sz="4000" b="0" i="0" u="none" strike="noStrike" dirty="0">
                <a:effectLst/>
                <a:latin typeface="Noto Sans" panose="020B0502040504020204" pitchFamily="34" charset="0"/>
              </a:rPr>
              <a:t>increase risk for endometrial cancer</a:t>
            </a:r>
            <a:r>
              <a:rPr lang="en-GB" sz="4000" b="0" i="0" u="none" strike="noStrike" dirty="0">
                <a:effectLst/>
                <a:latin typeface="Noto Sans" panose="020B0502040504020204" pitchFamily="34" charset="0"/>
              </a:rPr>
              <a:t>(</a:t>
            </a:r>
            <a:r>
              <a:rPr lang="en-GB" sz="4000" dirty="0">
                <a:latin typeface="Noto Sans" panose="020B0502040504020204" pitchFamily="34" charset="0"/>
              </a:rPr>
              <a:t>3</a:t>
            </a:r>
            <a:r>
              <a:rPr lang="en-GB" sz="4000" b="0" i="0" u="none" strike="noStrike" dirty="0">
                <a:effectLst/>
                <a:latin typeface="Noto Sans" panose="020B0502040504020204" pitchFamily="34" charset="0"/>
              </a:rPr>
              <a:t>0-50%)</a:t>
            </a:r>
            <a:r>
              <a:rPr lang="en-US" sz="4000" b="0" i="0" u="none" strike="noStrike" dirty="0">
                <a:effectLst/>
                <a:latin typeface="Noto Sans" panose="020B0502040504020204" pitchFamily="34" charset="0"/>
              </a:rPr>
              <a:t> and several other malignancies, including cancers of the ovary, stomach, and genitourinary system</a:t>
            </a:r>
            <a:endParaRPr lang="en-GB" sz="4000" b="0" i="0" u="none" strike="noStrike" dirty="0">
              <a:effectLst/>
              <a:latin typeface="Noto Sans" panose="020B0502040504020204" pitchFamily="34" charset="0"/>
            </a:endParaRPr>
          </a:p>
          <a:p>
            <a:r>
              <a:rPr lang="en-US" sz="4000" b="0" i="0" u="none" strike="noStrike" dirty="0">
                <a:effectLst/>
                <a:latin typeface="Noto Sans" panose="020B0502040504020204" pitchFamily="34" charset="0"/>
              </a:rPr>
              <a:t>Lynch syndrome should be suspected in patients with synchronous or </a:t>
            </a:r>
            <a:r>
              <a:rPr lang="en-US" sz="4000" b="0" i="0" u="none" strike="noStrike" dirty="0" err="1">
                <a:effectLst/>
                <a:latin typeface="Noto Sans" panose="020B0502040504020204" pitchFamily="34" charset="0"/>
              </a:rPr>
              <a:t>metachronous</a:t>
            </a:r>
            <a:r>
              <a:rPr lang="en-US" sz="4000" b="0" i="0" u="none" strike="noStrike" dirty="0">
                <a:effectLst/>
                <a:latin typeface="Noto Sans" panose="020B0502040504020204" pitchFamily="34" charset="0"/>
              </a:rPr>
              <a:t> colorectal cancer (CRC), or endometrial cancer prior to 50 years of age</a:t>
            </a:r>
            <a:endParaRPr lang="en-GB" sz="4000" b="0" i="0" u="none" strike="noStrike" dirty="0">
              <a:effectLst/>
              <a:latin typeface="Noto Sans" panose="020B0502040504020204" pitchFamily="34" charset="0"/>
            </a:endParaRPr>
          </a:p>
          <a:p>
            <a:r>
              <a:rPr lang="en-US" sz="4000" dirty="0"/>
              <a:t>Diagnose</a:t>
            </a:r>
            <a:r>
              <a:rPr lang="en-GB" sz="4000" dirty="0"/>
              <a:t>d </a:t>
            </a:r>
            <a:r>
              <a:rPr lang="en-US" sz="4000" dirty="0"/>
              <a:t>by</a:t>
            </a:r>
            <a:r>
              <a:rPr lang="en-GB" sz="4000" dirty="0"/>
              <a:t> </a:t>
            </a:r>
            <a:r>
              <a:rPr lang="en-US" sz="4000" dirty="0"/>
              <a:t>genetic</a:t>
            </a:r>
            <a:r>
              <a:rPr lang="en-GB" sz="4000" dirty="0"/>
              <a:t> </a:t>
            </a:r>
            <a:r>
              <a:rPr lang="en-US" sz="4000" dirty="0"/>
              <a:t>testing</a:t>
            </a:r>
            <a:r>
              <a:rPr lang="en-GB" sz="4000" dirty="0"/>
              <a:t> </a:t>
            </a:r>
            <a:r>
              <a:rPr lang="en-US" sz="4000" dirty="0"/>
              <a:t>or</a:t>
            </a:r>
            <a:r>
              <a:rPr lang="en-GB" sz="4000" dirty="0"/>
              <a:t> </a:t>
            </a:r>
            <a:r>
              <a:rPr lang="en-US" sz="4000" dirty="0"/>
              <a:t>the</a:t>
            </a:r>
            <a:r>
              <a:rPr lang="en-GB" sz="4000" dirty="0"/>
              <a:t> </a:t>
            </a:r>
            <a:r>
              <a:rPr lang="en-US" sz="4000" dirty="0"/>
              <a:t>Amsterdam</a:t>
            </a:r>
            <a:r>
              <a:rPr lang="en-GB" sz="4000" dirty="0"/>
              <a:t> </a:t>
            </a:r>
            <a:r>
              <a:rPr lang="en-US" sz="4000" dirty="0"/>
              <a:t>II</a:t>
            </a:r>
            <a:r>
              <a:rPr lang="en-GB" sz="4000" dirty="0"/>
              <a:t> </a:t>
            </a:r>
            <a:r>
              <a:rPr lang="en-US" sz="4000" dirty="0"/>
              <a:t>criteria. </a:t>
            </a:r>
            <a:endParaRPr lang="en-GB" sz="4000" dirty="0"/>
          </a:p>
          <a:p>
            <a:r>
              <a:rPr lang="en-GB" sz="4000" dirty="0"/>
              <a:t>Patients with HNPCC are subjected to regular (every one to two years) </a:t>
            </a:r>
            <a:r>
              <a:rPr lang="en-GB" sz="4000" dirty="0" err="1"/>
              <a:t>colonoscopic</a:t>
            </a:r>
            <a:r>
              <a:rPr lang="en-GB" sz="4000" dirty="0"/>
              <a:t> surveillance.</a:t>
            </a:r>
          </a:p>
          <a:p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4007542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11DB5-8F1A-FDD4-AAF5-AB85C0FA1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Amsterdam</a:t>
            </a:r>
            <a:r>
              <a:rPr lang="en-GB" dirty="0"/>
              <a:t> </a:t>
            </a:r>
            <a:r>
              <a:rPr lang="en-US" dirty="0"/>
              <a:t>II	</a:t>
            </a:r>
            <a:r>
              <a:rPr lang="en-GB" dirty="0"/>
              <a:t> </a:t>
            </a:r>
            <a:r>
              <a:rPr lang="en-US" dirty="0"/>
              <a:t>criteria</a:t>
            </a:r>
            <a:endParaRPr lang="en-J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BA6C4-262A-7746-B80B-B2CDD3801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2068270"/>
            <a:ext cx="10364452" cy="3424107"/>
          </a:xfrm>
        </p:spPr>
        <p:txBody>
          <a:bodyPr>
            <a:normAutofit fontScale="92500"/>
          </a:bodyPr>
          <a:lstStyle/>
          <a:p>
            <a:r>
              <a:rPr lang="en-US" dirty="0"/>
              <a:t> </a:t>
            </a:r>
            <a:r>
              <a:rPr lang="en-US" sz="2400" dirty="0"/>
              <a:t>Three</a:t>
            </a:r>
            <a:r>
              <a:rPr lang="en-GB" sz="2400" dirty="0"/>
              <a:t> </a:t>
            </a:r>
            <a:r>
              <a:rPr lang="en-US" sz="2400" dirty="0"/>
              <a:t>or</a:t>
            </a:r>
            <a:r>
              <a:rPr lang="en-GB" sz="2400" dirty="0"/>
              <a:t> </a:t>
            </a:r>
            <a:r>
              <a:rPr lang="en-US" sz="2400" dirty="0"/>
              <a:t>more</a:t>
            </a:r>
            <a:r>
              <a:rPr lang="en-GB" sz="2400" dirty="0"/>
              <a:t> </a:t>
            </a:r>
            <a:r>
              <a:rPr lang="en-US" sz="2400" dirty="0"/>
              <a:t>family</a:t>
            </a:r>
            <a:r>
              <a:rPr lang="en-GB" sz="2400" dirty="0"/>
              <a:t> </a:t>
            </a:r>
            <a:r>
              <a:rPr lang="en-US" sz="2400" dirty="0"/>
              <a:t>members</a:t>
            </a:r>
            <a:r>
              <a:rPr lang="en-GB" sz="2400" dirty="0"/>
              <a:t> </a:t>
            </a:r>
            <a:r>
              <a:rPr lang="en-US" sz="2400" dirty="0"/>
              <a:t>with</a:t>
            </a:r>
            <a:r>
              <a:rPr lang="en-GB" sz="2400" dirty="0"/>
              <a:t> </a:t>
            </a:r>
            <a:r>
              <a:rPr lang="en-US" sz="2400" dirty="0"/>
              <a:t>an</a:t>
            </a:r>
            <a:r>
              <a:rPr lang="en-GB" sz="2400" dirty="0"/>
              <a:t> </a:t>
            </a:r>
            <a:r>
              <a:rPr lang="en-US" sz="2400" dirty="0"/>
              <a:t>HNPCC-related</a:t>
            </a:r>
            <a:r>
              <a:rPr lang="en-GB" sz="2400" dirty="0"/>
              <a:t> </a:t>
            </a:r>
            <a:r>
              <a:rPr lang="en-US" sz="2400" dirty="0"/>
              <a:t>cancer</a:t>
            </a:r>
            <a:r>
              <a:rPr lang="en-GB" sz="2400" dirty="0"/>
              <a:t> </a:t>
            </a:r>
            <a:r>
              <a:rPr lang="en-US" sz="2400" dirty="0"/>
              <a:t>(colorectal,	endometrial,	small	bowel,</a:t>
            </a:r>
            <a:r>
              <a:rPr lang="en-GB" sz="2400" dirty="0"/>
              <a:t> </a:t>
            </a:r>
            <a:r>
              <a:rPr lang="en-US" sz="2400" dirty="0"/>
              <a:t>ureter,</a:t>
            </a:r>
            <a:r>
              <a:rPr lang="en-GB" sz="2400" dirty="0"/>
              <a:t> </a:t>
            </a:r>
            <a:r>
              <a:rPr lang="en-US" sz="2400" dirty="0"/>
              <a:t>renal	pelvis),	one</a:t>
            </a:r>
            <a:r>
              <a:rPr lang="en-GB" sz="2400" dirty="0"/>
              <a:t> </a:t>
            </a:r>
            <a:r>
              <a:rPr lang="en-US" sz="2400" dirty="0"/>
              <a:t>of</a:t>
            </a:r>
            <a:r>
              <a:rPr lang="en-GB" sz="2400" dirty="0"/>
              <a:t> </a:t>
            </a:r>
            <a:r>
              <a:rPr lang="en-US" sz="2400" dirty="0"/>
              <a:t>whom	is</a:t>
            </a:r>
            <a:r>
              <a:rPr lang="en-GB" sz="2400" dirty="0"/>
              <a:t> </a:t>
            </a:r>
            <a:r>
              <a:rPr lang="en-US" sz="2400" dirty="0"/>
              <a:t>a</a:t>
            </a:r>
            <a:r>
              <a:rPr lang="en-GB" sz="2400" dirty="0"/>
              <a:t> </a:t>
            </a:r>
            <a:r>
              <a:rPr lang="en-US" sz="2400" dirty="0"/>
              <a:t>first-degree</a:t>
            </a:r>
            <a:r>
              <a:rPr lang="en-GB" sz="2400" dirty="0"/>
              <a:t> </a:t>
            </a:r>
            <a:r>
              <a:rPr lang="en-US" sz="2400" dirty="0"/>
              <a:t>relative</a:t>
            </a:r>
            <a:r>
              <a:rPr lang="en-GB" sz="2400" dirty="0"/>
              <a:t> </a:t>
            </a:r>
            <a:r>
              <a:rPr lang="en-US" sz="2400" dirty="0"/>
              <a:t>of</a:t>
            </a:r>
            <a:r>
              <a:rPr lang="en-GB" sz="2400" dirty="0"/>
              <a:t> </a:t>
            </a:r>
            <a:r>
              <a:rPr lang="en-US" sz="2400" dirty="0"/>
              <a:t>the</a:t>
            </a:r>
            <a:r>
              <a:rPr lang="en-GB" sz="2400" dirty="0"/>
              <a:t> </a:t>
            </a:r>
            <a:r>
              <a:rPr lang="en-US" sz="2400" dirty="0"/>
              <a:t>other</a:t>
            </a:r>
            <a:r>
              <a:rPr lang="en-GB" sz="2400" dirty="0"/>
              <a:t> </a:t>
            </a:r>
            <a:r>
              <a:rPr lang="en-US" sz="2400" dirty="0" err="1"/>
              <a:t>tw</a:t>
            </a:r>
            <a:r>
              <a:rPr lang="en-GB" sz="2400" dirty="0"/>
              <a:t>o</a:t>
            </a:r>
          </a:p>
          <a:p>
            <a:r>
              <a:rPr lang="en-US" sz="2400" dirty="0"/>
              <a:t>• Two</a:t>
            </a:r>
            <a:r>
              <a:rPr lang="en-GB" sz="2400" dirty="0"/>
              <a:t> </a:t>
            </a:r>
            <a:r>
              <a:rPr lang="en-US" sz="2400" dirty="0"/>
              <a:t>successive</a:t>
            </a:r>
            <a:r>
              <a:rPr lang="en-GB" sz="2400" dirty="0"/>
              <a:t> </a:t>
            </a:r>
            <a:r>
              <a:rPr lang="en-US" sz="2400" dirty="0"/>
              <a:t>affected</a:t>
            </a:r>
            <a:r>
              <a:rPr lang="en-GB" sz="2400" dirty="0"/>
              <a:t> </a:t>
            </a:r>
            <a:r>
              <a:rPr lang="en-US" sz="2400" dirty="0"/>
              <a:t>generations</a:t>
            </a:r>
            <a:endParaRPr lang="en-GB" sz="2400" dirty="0"/>
          </a:p>
          <a:p>
            <a:r>
              <a:rPr lang="en-US" sz="2400" dirty="0"/>
              <a:t>• At</a:t>
            </a:r>
            <a:r>
              <a:rPr lang="en-GB" sz="2400" dirty="0"/>
              <a:t> </a:t>
            </a:r>
            <a:r>
              <a:rPr lang="en-US" sz="2400" dirty="0"/>
              <a:t>least</a:t>
            </a:r>
            <a:r>
              <a:rPr lang="en-GB" sz="2400" dirty="0"/>
              <a:t> </a:t>
            </a:r>
            <a:r>
              <a:rPr lang="en-US" sz="2400" dirty="0"/>
              <a:t>one</a:t>
            </a:r>
            <a:r>
              <a:rPr lang="en-GB" sz="2400" dirty="0"/>
              <a:t> </a:t>
            </a:r>
            <a:r>
              <a:rPr lang="en-US" sz="2400" dirty="0"/>
              <a:t>colorectal</a:t>
            </a:r>
            <a:r>
              <a:rPr lang="en-GB" sz="2400" dirty="0"/>
              <a:t> </a:t>
            </a:r>
            <a:r>
              <a:rPr lang="en-US" sz="2400" dirty="0"/>
              <a:t>cancer</a:t>
            </a:r>
            <a:r>
              <a:rPr lang="en-GB" sz="2400" dirty="0"/>
              <a:t> </a:t>
            </a:r>
            <a:r>
              <a:rPr lang="en-US" sz="2400" dirty="0"/>
              <a:t>diagnosed</a:t>
            </a:r>
            <a:r>
              <a:rPr lang="en-GB" sz="2400" dirty="0"/>
              <a:t> </a:t>
            </a:r>
            <a:r>
              <a:rPr lang="en-US" sz="2400" dirty="0"/>
              <a:t>before</a:t>
            </a:r>
            <a:r>
              <a:rPr lang="en-GB" sz="2400" dirty="0"/>
              <a:t> </a:t>
            </a:r>
            <a:r>
              <a:rPr lang="en-US" sz="2400" dirty="0"/>
              <a:t>the</a:t>
            </a:r>
            <a:r>
              <a:rPr lang="en-GB" sz="2400" dirty="0"/>
              <a:t> </a:t>
            </a:r>
            <a:r>
              <a:rPr lang="en-US" sz="2400" dirty="0"/>
              <a:t>age</a:t>
            </a:r>
            <a:r>
              <a:rPr lang="en-GB" sz="2400" dirty="0"/>
              <a:t> </a:t>
            </a:r>
            <a:r>
              <a:rPr lang="en-US" sz="2400" dirty="0"/>
              <a:t>of</a:t>
            </a:r>
            <a:r>
              <a:rPr lang="en-GB" sz="2400" dirty="0"/>
              <a:t> </a:t>
            </a:r>
            <a:r>
              <a:rPr lang="en-US" sz="2400" dirty="0"/>
              <a:t>50	years</a:t>
            </a:r>
            <a:endParaRPr lang="en-GB" sz="2400" dirty="0"/>
          </a:p>
          <a:p>
            <a:r>
              <a:rPr lang="en-US" sz="2400" dirty="0"/>
              <a:t>• FAP</a:t>
            </a:r>
            <a:r>
              <a:rPr lang="en-GB" sz="2400" dirty="0"/>
              <a:t> </a:t>
            </a:r>
            <a:r>
              <a:rPr lang="en-US" sz="2400" dirty="0"/>
              <a:t>excluded</a:t>
            </a:r>
            <a:endParaRPr lang="en-GB" sz="2400" dirty="0"/>
          </a:p>
          <a:p>
            <a:r>
              <a:rPr lang="en-US" sz="2400" dirty="0"/>
              <a:t>• </a:t>
            </a:r>
            <a:r>
              <a:rPr lang="en-US" sz="2400" dirty="0" err="1"/>
              <a:t>Tumours</a:t>
            </a:r>
            <a:r>
              <a:rPr lang="en-US" sz="2400" dirty="0"/>
              <a:t> verified</a:t>
            </a:r>
            <a:r>
              <a:rPr lang="en-GB" sz="2400" dirty="0"/>
              <a:t> </a:t>
            </a:r>
            <a:r>
              <a:rPr lang="en-US" sz="2400" dirty="0"/>
              <a:t>by</a:t>
            </a:r>
            <a:r>
              <a:rPr lang="en-GB" sz="2400" dirty="0"/>
              <a:t> </a:t>
            </a:r>
            <a:r>
              <a:rPr lang="en-US" sz="2400" dirty="0"/>
              <a:t>pathological</a:t>
            </a:r>
            <a:r>
              <a:rPr lang="en-GB" sz="2400" dirty="0"/>
              <a:t> </a:t>
            </a:r>
            <a:r>
              <a:rPr lang="en-US" sz="2400" dirty="0"/>
              <a:t>examination.</a:t>
            </a:r>
            <a:endParaRPr lang="en-JO" sz="2400" dirty="0"/>
          </a:p>
        </p:txBody>
      </p:sp>
    </p:spTree>
    <p:extLst>
      <p:ext uri="{BB962C8B-B14F-4D97-AF65-F5344CB8AC3E}">
        <p14:creationId xmlns:p14="http://schemas.microsoft.com/office/powerpoint/2010/main" val="1787856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8004F-9C23-676A-4DD2-C9D05F486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195183"/>
            <a:ext cx="10364451" cy="1596177"/>
          </a:xfrm>
        </p:spPr>
        <p:txBody>
          <a:bodyPr/>
          <a:lstStyle/>
          <a:p>
            <a:r>
              <a:rPr lang="en-GB" dirty="0"/>
              <a:t>Clinical pictures</a:t>
            </a:r>
            <a:endParaRPr lang="en-J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38023-D291-5C1D-02D7-B673E24C4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19" y="1579693"/>
            <a:ext cx="11517157" cy="4658248"/>
          </a:xfrm>
        </p:spPr>
        <p:txBody>
          <a:bodyPr>
            <a:noAutofit/>
          </a:bodyPr>
          <a:lstStyle/>
          <a:p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There are no symptoms in the majority of patients with early stage colon cancer and these patients are diagnosed as a result of screening.</a:t>
            </a:r>
            <a:endParaRPr lang="en-GB" b="0" i="0" u="none" strike="noStrike" dirty="0">
              <a:effectLst/>
              <a:latin typeface="Noto Sans" panose="020B0502040504020204" pitchFamily="34" charset="0"/>
            </a:endParaRPr>
          </a:p>
          <a:p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Typical symptoms/signs associated with CRC include</a:t>
            </a:r>
            <a:r>
              <a:rPr lang="en-GB" b="0" i="0" u="none" strike="noStrike" dirty="0">
                <a:effectLst/>
                <a:latin typeface="Noto Sans" panose="020B0502040504020204" pitchFamily="34" charset="0"/>
              </a:rPr>
              <a:t>: </a:t>
            </a:r>
          </a:p>
          <a:p>
            <a:r>
              <a:rPr lang="en-GB" b="0" i="0" u="none" strike="noStrike" dirty="0">
                <a:effectLst/>
                <a:latin typeface="Noto Sans" panose="020B0502040504020204" pitchFamily="34" charset="0"/>
              </a:rPr>
              <a:t>1.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  a change in bowel habits </a:t>
            </a:r>
            <a:r>
              <a:rPr lang="en-GB" dirty="0">
                <a:latin typeface="Noto Sans" panose="020B0502040504020204" pitchFamily="34" charset="0"/>
              </a:rPr>
              <a:t>the </a:t>
            </a:r>
            <a:r>
              <a:rPr lang="en-GB" dirty="0" err="1">
                <a:latin typeface="Noto Sans" panose="020B0502040504020204" pitchFamily="34" charset="0"/>
              </a:rPr>
              <a:t>commenst</a:t>
            </a:r>
            <a:r>
              <a:rPr lang="en-GB" dirty="0">
                <a:latin typeface="Noto Sans" panose="020B0502040504020204" pitchFamily="34" charset="0"/>
              </a:rPr>
              <a:t> ( more in LT) </a:t>
            </a:r>
            <a:endParaRPr lang="en-GB" b="0" i="0" u="none" strike="noStrike" dirty="0">
              <a:effectLst/>
              <a:latin typeface="Noto Sans" panose="020B0502040504020204" pitchFamily="34" charset="0"/>
            </a:endParaRPr>
          </a:p>
          <a:p>
            <a:r>
              <a:rPr lang="en-GB" dirty="0">
                <a:latin typeface="Noto Sans" panose="020B0502040504020204" pitchFamily="34" charset="0"/>
              </a:rPr>
              <a:t>2. </a:t>
            </a:r>
            <a:r>
              <a:rPr lang="en-GB" b="0" i="0" u="none" strike="noStrike" dirty="0">
                <a:effectLst/>
                <a:latin typeface="Noto Sans" panose="020B0502040504020204" pitchFamily="34" charset="0"/>
              </a:rPr>
              <a:t> </a:t>
            </a:r>
            <a:r>
              <a:rPr lang="en-US" b="0" i="0" u="none" strike="noStrike" dirty="0" err="1">
                <a:effectLst/>
                <a:latin typeface="Noto Sans" panose="020B0502040504020204" pitchFamily="34" charset="0"/>
              </a:rPr>
              <a:t>hematochezia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 or </a:t>
            </a:r>
            <a:r>
              <a:rPr lang="en-US" b="0" i="0" u="none" strike="noStrike" dirty="0" err="1">
                <a:effectLst/>
                <a:latin typeface="Noto Sans" panose="020B0502040504020204" pitchFamily="34" charset="0"/>
              </a:rPr>
              <a:t>melena</a:t>
            </a:r>
            <a:r>
              <a:rPr lang="en-GB" dirty="0">
                <a:latin typeface="Noto Sans" panose="020B0502040504020204" pitchFamily="34" charset="0"/>
              </a:rPr>
              <a:t> ( more i</a:t>
            </a:r>
            <a:r>
              <a:rPr lang="en-US" dirty="0">
                <a:latin typeface="Noto Sans" panose="020B0502040504020204" pitchFamily="34" charset="0"/>
              </a:rPr>
              <a:t>n</a:t>
            </a:r>
            <a:r>
              <a:rPr lang="en-GB" dirty="0">
                <a:latin typeface="Noto Sans" panose="020B0502040504020204" pitchFamily="34" charset="0"/>
              </a:rPr>
              <a:t> </a:t>
            </a:r>
            <a:r>
              <a:rPr lang="en-GB" dirty="0" err="1">
                <a:latin typeface="Noto Sans" panose="020B0502040504020204" pitchFamily="34" charset="0"/>
              </a:rPr>
              <a:t>lt</a:t>
            </a:r>
            <a:r>
              <a:rPr lang="en-GB" dirty="0">
                <a:latin typeface="Noto Sans" panose="020B0502040504020204" pitchFamily="34" charset="0"/>
              </a:rPr>
              <a:t> ) —</a:t>
            </a:r>
            <a:r>
              <a:rPr lang="en-US" dirty="0">
                <a:latin typeface="Noto Sans" panose="020B0502040504020204" pitchFamily="34" charset="0"/>
              </a:rPr>
              <a:t>&gt; specially </a:t>
            </a:r>
            <a:r>
              <a:rPr lang="en-US" dirty="0" err="1">
                <a:latin typeface="Noto Sans" panose="020B0502040504020204" pitchFamily="34" charset="0"/>
              </a:rPr>
              <a:t>rectosegmoid</a:t>
            </a:r>
            <a:endParaRPr lang="en-GB" b="0" i="0" u="none" strike="noStrike" dirty="0">
              <a:effectLst/>
              <a:latin typeface="Noto Sans" panose="020B0502040504020204" pitchFamily="34" charset="0"/>
            </a:endParaRPr>
          </a:p>
          <a:p>
            <a:r>
              <a:rPr lang="en-GB" b="0" i="0" u="none" strike="noStrike" dirty="0">
                <a:effectLst/>
                <a:latin typeface="Noto Sans" panose="020B0502040504020204" pitchFamily="34" charset="0"/>
              </a:rPr>
              <a:t>3. 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otherwise unexplained iron deficiency anemia</a:t>
            </a:r>
            <a:r>
              <a:rPr lang="en-GB" dirty="0">
                <a:latin typeface="Noto Sans" panose="020B0502040504020204" pitchFamily="34" charset="0"/>
              </a:rPr>
              <a:t> ( more in </a:t>
            </a:r>
            <a:r>
              <a:rPr lang="en-GB" dirty="0" err="1">
                <a:latin typeface="Noto Sans" panose="020B0502040504020204" pitchFamily="34" charset="0"/>
              </a:rPr>
              <a:t>rt</a:t>
            </a:r>
            <a:r>
              <a:rPr lang="en-GB" dirty="0">
                <a:latin typeface="Noto Sans" panose="020B0502040504020204" pitchFamily="34" charset="0"/>
              </a:rPr>
              <a:t>) </a:t>
            </a:r>
            <a:endParaRPr lang="en-GB" b="0" i="0" u="none" strike="noStrike" dirty="0">
              <a:effectLst/>
              <a:latin typeface="Noto Sans" panose="020B0502040504020204" pitchFamily="34" charset="0"/>
            </a:endParaRPr>
          </a:p>
          <a:p>
            <a:r>
              <a:rPr lang="en-GB" b="0" i="0" u="none" strike="noStrike" dirty="0">
                <a:effectLst/>
                <a:latin typeface="Noto Sans" panose="020B0502040504020204" pitchFamily="34" charset="0"/>
              </a:rPr>
              <a:t>4. 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abdominal pain</a:t>
            </a:r>
            <a:r>
              <a:rPr lang="en-GB" b="0" i="0" u="none" strike="noStrike" dirty="0">
                <a:effectLst/>
                <a:latin typeface="Noto Sans" panose="020B0502040504020204" pitchFamily="34" charset="0"/>
              </a:rPr>
              <a:t> ( all sites)</a:t>
            </a:r>
          </a:p>
          <a:p>
            <a:r>
              <a:rPr lang="en-GB" b="0" i="0" u="none" strike="noStrike" dirty="0">
                <a:effectLst/>
                <a:latin typeface="Noto Sans" panose="020B0502040504020204" pitchFamily="34" charset="0"/>
              </a:rPr>
              <a:t>5. 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 Less common presenting symptoms include abdominal distention, and/or nausea and vomiting, which may be indicators of obstruction.</a:t>
            </a:r>
            <a:endParaRPr lang="en-GB" b="0" i="0" u="none" strike="noStrike" dirty="0">
              <a:effectLst/>
              <a:latin typeface="Noto Sans" panose="020B0502040504020204" pitchFamily="34" charset="0"/>
            </a:endParaRPr>
          </a:p>
          <a:p>
            <a:r>
              <a:rPr lang="en-US" b="0" i="0" u="none" strike="noStrike" dirty="0">
                <a:solidFill>
                  <a:srgbClr val="EDEDED"/>
                </a:solidFill>
                <a:effectLst/>
                <a:latin typeface="Times New Roman" panose="02020603050405020304" pitchFamily="18" charset="0"/>
              </a:rPr>
              <a:t>●</a:t>
            </a:r>
            <a:r>
              <a:rPr lang="en-US" b="1" i="0" u="none" strike="noStrike" dirty="0">
                <a:effectLst/>
                <a:latin typeface="Noto Sans" panose="020B0502040504020204" pitchFamily="34" charset="0"/>
              </a:rPr>
              <a:t>Rectal cancer 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can cause </a:t>
            </a:r>
            <a:r>
              <a:rPr lang="en-US" b="0" i="0" u="none" strike="noStrike" dirty="0" err="1">
                <a:effectLst/>
                <a:latin typeface="Noto Sans" panose="020B0502040504020204" pitchFamily="34" charset="0"/>
              </a:rPr>
              <a:t>tenesmus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, rectal pain, and diminished caliber of stools.</a:t>
            </a:r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594497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5A671-DAF2-0DB8-145A-3E20E6F23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8C707-0D74-C3A5-F6F2-1CA90434C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45" y="2367093"/>
            <a:ext cx="11054109" cy="3424107"/>
          </a:xfrm>
        </p:spPr>
        <p:txBody>
          <a:bodyPr/>
          <a:lstStyle/>
          <a:p>
            <a:r>
              <a:rPr lang="en-US" b="1" i="0" u="none" strike="noStrike" dirty="0">
                <a:effectLst/>
                <a:latin typeface="Noto Sans" panose="020B0502040504020204" pitchFamily="34" charset="0"/>
              </a:rPr>
              <a:t>Unusual presentations:</a:t>
            </a:r>
          </a:p>
          <a:p>
            <a:r>
              <a:rPr lang="en-US" b="0" i="0" u="none" strike="noStrike" dirty="0">
                <a:solidFill>
                  <a:srgbClr val="EDEDED"/>
                </a:solidFill>
                <a:effectLst/>
                <a:latin typeface="Times New Roman" panose="02020603050405020304" pitchFamily="18" charset="0"/>
              </a:rPr>
              <a:t>●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 </a:t>
            </a:r>
            <a:r>
              <a:rPr lang="en-US" b="0" i="0" u="none" strike="noStrike" dirty="0">
                <a:solidFill>
                  <a:srgbClr val="C00000"/>
                </a:solidFill>
                <a:effectLst/>
                <a:latin typeface="Noto Sans" panose="020B0502040504020204" pitchFamily="34" charset="0"/>
              </a:rPr>
              <a:t>malignant fistula 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formation into adjacent organs, such as bladder (resulting in </a:t>
            </a:r>
            <a:r>
              <a:rPr lang="en-US" b="0" i="0" u="none" strike="noStrike" dirty="0" err="1">
                <a:effectLst/>
                <a:latin typeface="Noto Sans" panose="020B0502040504020204" pitchFamily="34" charset="0"/>
              </a:rPr>
              <a:t>pneumaturia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) or small bowel , From local invasion .</a:t>
            </a:r>
          </a:p>
          <a:p>
            <a:r>
              <a:rPr lang="en-US" dirty="0">
                <a:solidFill>
                  <a:srgbClr val="C00000"/>
                </a:solidFill>
                <a:latin typeface="Noto Sans" panose="020B0502040504020204" pitchFamily="34" charset="0"/>
              </a:rPr>
              <a:t> </a:t>
            </a:r>
            <a:r>
              <a:rPr lang="en-US" b="0" i="0" u="none" strike="noStrike" dirty="0">
                <a:solidFill>
                  <a:srgbClr val="C00000"/>
                </a:solidFill>
                <a:effectLst/>
                <a:latin typeface="Noto Sans" panose="020B0502040504020204" pitchFamily="34" charset="0"/>
              </a:rPr>
              <a:t>abscesses 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(intra-abdominal, retroperitoneal, abdominal wall or </a:t>
            </a:r>
            <a:r>
              <a:rPr lang="en-US" b="0" i="0" u="none" strike="noStrike" dirty="0" err="1">
                <a:effectLst/>
                <a:latin typeface="Noto Sans" panose="020B0502040504020204" pitchFamily="34" charset="0"/>
              </a:rPr>
              <a:t>intrahepatic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 ) due to a localized perforated colon cancer.</a:t>
            </a:r>
          </a:p>
          <a:p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 </a:t>
            </a:r>
            <a:r>
              <a:rPr lang="en-US" b="0" i="0" u="none" strike="noStrike" dirty="0">
                <a:solidFill>
                  <a:srgbClr val="C00000"/>
                </a:solidFill>
                <a:effectLst/>
                <a:latin typeface="Noto Sans" panose="020B0502040504020204" pitchFamily="34" charset="0"/>
              </a:rPr>
              <a:t>Sepsis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 </a:t>
            </a:r>
            <a:r>
              <a:rPr lang="en-US" dirty="0">
                <a:latin typeface="Noto Sans" panose="020B0502040504020204" pitchFamily="34" charset="0"/>
              </a:rPr>
              <a:t>From streptococcus </a:t>
            </a:r>
            <a:r>
              <a:rPr lang="en-US" dirty="0" err="1">
                <a:latin typeface="Noto Sans" panose="020B0502040504020204" pitchFamily="34" charset="0"/>
              </a:rPr>
              <a:t>bovis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 .</a:t>
            </a:r>
            <a:endParaRPr lang="en-US" b="1" i="0" u="none" strike="noStrike" dirty="0">
              <a:effectLst/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882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7C57-5021-E688-8351-D2942BF2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FF0000"/>
                </a:solidFill>
                <a:effectLst/>
                <a:latin typeface="Lato" panose="020F0502020204030203" pitchFamily="34" charset="0"/>
              </a:rPr>
              <a:t>Screening</a:t>
            </a:r>
            <a:endParaRPr lang="en-JO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C81AD-4445-C4FF-E7D0-6AD376CDA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6484"/>
            <a:ext cx="12192000" cy="5735869"/>
          </a:xfrm>
        </p:spPr>
        <p:txBody>
          <a:bodyPr>
            <a:normAutofit fontScale="85000" lnSpcReduction="20000"/>
          </a:bodyPr>
          <a:lstStyle/>
          <a:p>
            <a:endParaRPr lang="en-US" sz="2200" b="1" i="0" u="none" strike="noStrike" dirty="0">
              <a:solidFill>
                <a:srgbClr val="1A1C1C"/>
              </a:solidFill>
              <a:effectLst/>
              <a:latin typeface="Lato" panose="020F050202020403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Without risk factors :</a:t>
            </a:r>
          </a:p>
          <a:p>
            <a:r>
              <a:rPr lang="en-US" b="1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Recommended screening age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All individuals aged &gt; 50 years; recent guidelines suggest starting screening at 45 years of age.</a:t>
            </a:r>
          </a:p>
          <a:p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2.With risk factors (family </a:t>
            </a:r>
            <a:r>
              <a:rPr lang="en-US" b="0" i="0" u="none" strike="noStrike" dirty="0" err="1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hx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 ): at age 40 or 10 years earlier than the index patients age of diagnosis </a:t>
            </a:r>
          </a:p>
          <a:p>
            <a:r>
              <a:rPr lang="en-US" b="1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Direct visualization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:</a:t>
            </a:r>
          </a:p>
          <a:p>
            <a:pPr lvl="1"/>
            <a:r>
              <a:rPr lang="en-US" b="0" i="0" u="none" strike="noStrike" dirty="0">
                <a:solidFill>
                  <a:srgbClr val="C00000"/>
                </a:solidFill>
                <a:effectLst/>
                <a:latin typeface="Lato" panose="020F0502020204030203" pitchFamily="34" charset="0"/>
              </a:rPr>
              <a:t>Gold standard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: Complete </a:t>
            </a:r>
            <a:r>
              <a:rPr lang="en-US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colonoscopy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every 10 years if no polyps or </a:t>
            </a:r>
            <a:r>
              <a:rPr lang="en-US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2"/>
              </a:rPr>
              <a:t>carcinomas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are detected</a:t>
            </a:r>
          </a:p>
          <a:p>
            <a:pPr lvl="1"/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Alternatives :</a:t>
            </a:r>
          </a:p>
          <a:p>
            <a:pPr lvl="2"/>
            <a:r>
              <a:rPr lang="en-US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CT </a:t>
            </a:r>
            <a:r>
              <a:rPr lang="en-US" b="0" i="0" u="sng" strike="noStrike" dirty="0" err="1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colonography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or </a:t>
            </a:r>
            <a:r>
              <a:rPr lang="en-US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3"/>
              </a:rPr>
              <a:t>capsule endoscopy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every 5 years </a:t>
            </a:r>
          </a:p>
          <a:p>
            <a:pPr lvl="2"/>
            <a:r>
              <a:rPr lang="en-US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Flexible sigmoidoscopy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every 5–10 years </a:t>
            </a:r>
          </a:p>
          <a:p>
            <a:r>
              <a:rPr lang="en-US" b="1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Stool-based testing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US" dirty="0">
                <a:solidFill>
                  <a:srgbClr val="1A1C1C"/>
                </a:solidFill>
                <a:latin typeface="Lato" panose="020F0502020204030203" pitchFamily="34" charset="0"/>
                <a:sym typeface="Wingdings" pitchFamily="2" charset="2"/>
              </a:rPr>
              <a:t>(</a:t>
            </a:r>
            <a:r>
              <a:rPr lang="en-US" sz="17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All positive stool-based test results need to be confirmed using </a:t>
            </a:r>
            <a:r>
              <a:rPr lang="en-US" sz="1700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colonoscopy)</a:t>
            </a:r>
            <a:endParaRPr lang="en-US" sz="1700" b="0" i="0" u="none" strike="noStrike" dirty="0">
              <a:solidFill>
                <a:srgbClr val="1A1C1C"/>
              </a:solidFill>
              <a:effectLst/>
              <a:latin typeface="Lato" panose="020F0502020204030203" pitchFamily="34" charset="0"/>
            </a:endParaRPr>
          </a:p>
          <a:p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Annual fecal </a:t>
            </a:r>
            <a:r>
              <a:rPr lang="en-US" b="0" i="0" u="none" strike="noStrike" dirty="0" err="1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immunochemical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 testing (</a:t>
            </a:r>
            <a:r>
              <a:rPr lang="en-US" b="0" i="0" u="sng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0"/>
              </a:rPr>
              <a:t>FIT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)</a:t>
            </a:r>
          </a:p>
          <a:p>
            <a:pPr lvl="1"/>
            <a:r>
              <a:rPr lang="en-US" sz="16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Has a higher </a:t>
            </a:r>
            <a:r>
              <a:rPr lang="en-US" sz="1600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4"/>
              </a:rPr>
              <a:t>sensitivity</a:t>
            </a:r>
            <a:r>
              <a:rPr lang="en-US" sz="16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for </a:t>
            </a:r>
            <a:r>
              <a:rPr lang="en-US" sz="1600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CRC</a:t>
            </a:r>
            <a:r>
              <a:rPr lang="en-US" sz="16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than </a:t>
            </a:r>
            <a:r>
              <a:rPr lang="en-US" sz="1600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5"/>
              </a:rPr>
              <a:t>FOBT</a:t>
            </a:r>
            <a:endParaRPr lang="en-US" sz="1600" b="0" i="0" u="none" strike="noStrike" dirty="0">
              <a:solidFill>
                <a:srgbClr val="1A1C1C"/>
              </a:solidFill>
              <a:effectLst/>
              <a:latin typeface="Lato" panose="020F0502020204030203" pitchFamily="34" charset="0"/>
            </a:endParaRPr>
          </a:p>
          <a:p>
            <a:r>
              <a:rPr lang="en-US" sz="21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Annual</a:t>
            </a:r>
            <a:r>
              <a:rPr lang="en-US" sz="18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US" sz="21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fecal occult blood test (</a:t>
            </a:r>
            <a:r>
              <a:rPr lang="en-US" sz="2100" b="0" i="0" u="sng" dirty="0">
                <a:effectLst/>
                <a:latin typeface="Lato" panose="020F0502020204030203" pitchFamily="34" charset="0"/>
                <a:hlinkClick r:id="rId5"/>
              </a:rPr>
              <a:t>FOBT</a:t>
            </a:r>
            <a:r>
              <a:rPr lang="en-US" sz="21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)</a:t>
            </a:r>
          </a:p>
          <a:p>
            <a:r>
              <a:rPr lang="en-US" sz="2100" b="0" i="0" u="none" strike="noStrike" dirty="0" err="1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Multitargeted</a:t>
            </a:r>
            <a:r>
              <a:rPr lang="en-US" sz="21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 stool DNA test every 3 years</a:t>
            </a:r>
            <a:endParaRPr lang="en-US" sz="2100" b="0" i="0" u="sng" strike="noStrike" dirty="0">
              <a:solidFill>
                <a:srgbClr val="1A1C1C"/>
              </a:solidFill>
              <a:effectLst/>
              <a:latin typeface="Lato" panose="020F0502020204030203" pitchFamily="34" charset="0"/>
            </a:endParaRPr>
          </a:p>
          <a:p>
            <a:endParaRPr lang="en-US" b="0" i="0" u="none" strike="noStrike" dirty="0">
              <a:solidFill>
                <a:srgbClr val="1A1C1C"/>
              </a:solidFill>
              <a:effectLst/>
              <a:latin typeface="Lato" panose="020F0502020204030203" pitchFamily="34" charset="0"/>
            </a:endParaRPr>
          </a:p>
          <a:p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3964059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D7C4C-41FD-5229-BA03-D9621FAA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</a:t>
            </a:r>
            <a:endParaRPr lang="en-J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629BD-FBEA-F856-C965-7063FE72A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The diagnosis of a CRC is made by histologic examination of a biopsy that is usually obtained during lower gastrointestinal tract endoscopy </a:t>
            </a:r>
          </a:p>
          <a:p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Once CRC is suspected from sign and symptoms above or screening , the </a:t>
            </a:r>
            <a:r>
              <a:rPr lang="en-US" b="0" i="0" u="sng" strike="noStrike" dirty="0">
                <a:effectLst/>
                <a:latin typeface="Noto Sans" panose="020B0502040504020204" pitchFamily="34" charset="0"/>
              </a:rPr>
              <a:t>next test should be colonoscopy or CT </a:t>
            </a:r>
            <a:r>
              <a:rPr lang="en-US" b="0" i="0" u="sng" strike="noStrike" dirty="0" err="1">
                <a:effectLst/>
                <a:latin typeface="Noto Sans" panose="020B0502040504020204" pitchFamily="34" charset="0"/>
              </a:rPr>
              <a:t>colonography</a:t>
            </a:r>
            <a:r>
              <a:rPr lang="en-US" b="0" i="0" u="sng" strike="noStrike" dirty="0">
                <a:effectLst/>
                <a:latin typeface="Noto Sans" panose="020B0502040504020204" pitchFamily="34" charset="0"/>
              </a:rPr>
              <a:t>.</a:t>
            </a:r>
          </a:p>
          <a:p>
            <a:r>
              <a:rPr lang="en-US" b="1" i="0" u="none" strike="noStrike" dirty="0">
                <a:solidFill>
                  <a:srgbClr val="C00000"/>
                </a:solidFill>
                <a:effectLst/>
                <a:latin typeface="Noto Sans" panose="020B0502040504020204" pitchFamily="34" charset="0"/>
              </a:rPr>
              <a:t>Colonoscopy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 —  is the most accurate diagnostic test for CRC, it can </a:t>
            </a:r>
            <a:r>
              <a:rPr lang="en-US" b="0" i="0" u="sng" strike="noStrike" dirty="0">
                <a:effectLst/>
                <a:latin typeface="Noto Sans" panose="020B0502040504020204" pitchFamily="34" charset="0"/>
              </a:rPr>
              <a:t>localize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 and </a:t>
            </a:r>
            <a:r>
              <a:rPr lang="en-US" b="0" i="0" u="sng" strike="noStrike" dirty="0">
                <a:effectLst/>
                <a:latin typeface="Noto Sans" panose="020B0502040504020204" pitchFamily="34" charset="0"/>
              </a:rPr>
              <a:t>biopsy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 lesions throughout the large bowel, </a:t>
            </a:r>
            <a:r>
              <a:rPr lang="en-US" b="0" i="0" u="sng" strike="noStrike" dirty="0">
                <a:effectLst/>
                <a:latin typeface="Noto Sans" panose="020B0502040504020204" pitchFamily="34" charset="0"/>
              </a:rPr>
              <a:t>detect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 synchronous neoplasms, and </a:t>
            </a:r>
            <a:r>
              <a:rPr lang="en-US" b="0" i="0" u="sng" strike="noStrike" dirty="0">
                <a:effectLst/>
                <a:latin typeface="Noto Sans" panose="020B0502040504020204" pitchFamily="34" charset="0"/>
              </a:rPr>
              <a:t>remove</a:t>
            </a:r>
            <a:r>
              <a:rPr lang="en-US" b="0" i="0" u="none" strike="noStrike" dirty="0">
                <a:effectLst/>
                <a:latin typeface="Noto Sans" panose="020B0502040504020204" pitchFamily="34" charset="0"/>
              </a:rPr>
              <a:t> polyps</a:t>
            </a:r>
            <a:endParaRPr lang="en-JO" u="sng" dirty="0"/>
          </a:p>
        </p:txBody>
      </p:sp>
    </p:spTree>
    <p:extLst>
      <p:ext uri="{BB962C8B-B14F-4D97-AF65-F5344CB8AC3E}">
        <p14:creationId xmlns:p14="http://schemas.microsoft.com/office/powerpoint/2010/main" val="66752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Peter\Desktop\CRC pics\Polyp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42900"/>
            <a:ext cx="2438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C:\Documents and Settings\Peter\Desktop\CRC pics\POLYP1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1" y="3429000"/>
            <a:ext cx="2644775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C:\Documents and Settings\Peter\Desktop\CRC pics\SNARV1C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1" y="304800"/>
            <a:ext cx="30321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C:\Documents and Settings\Peter\Desktop\CRC pics\SNARV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6200" y="3352800"/>
            <a:ext cx="3022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 descr="Colonoscopy; shows colonoscope inserted through the anus and rectum and into the colon.  Inset shows patient on table having a colonoscopy.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 l="10001"/>
          <a:stretch>
            <a:fillRect/>
          </a:stretch>
        </p:blipFill>
        <p:spPr bwMode="auto">
          <a:xfrm>
            <a:off x="1524000" y="304800"/>
            <a:ext cx="3657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0227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9BD62-48DF-1228-08F9-0310B6DC2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95" y="0"/>
            <a:ext cx="11897009" cy="5229412"/>
          </a:xfrm>
        </p:spPr>
        <p:txBody>
          <a:bodyPr>
            <a:noAutofit/>
          </a:bodyPr>
          <a:lstStyle/>
          <a:p>
            <a:r>
              <a:rPr lang="en-US" sz="2200" b="0" i="0" u="none" strike="noStrike" dirty="0">
                <a:effectLst/>
                <a:latin typeface="Noto Sans" panose="020B0502040504020204" pitchFamily="34" charset="0"/>
              </a:rPr>
              <a:t>the tumor cannot be reached by colonoscopy (eg, partially obstructing cancer, tortuous colon, poor preparation) or because of patient intolerance, </a:t>
            </a:r>
            <a:r>
              <a:rPr lang="en-US" sz="2200" b="1" i="0" u="none" strike="noStrike" dirty="0">
                <a:solidFill>
                  <a:srgbClr val="C00000"/>
                </a:solidFill>
                <a:effectLst/>
                <a:latin typeface="Noto Sans" panose="020B0502040504020204" pitchFamily="34" charset="0"/>
              </a:rPr>
              <a:t>CT </a:t>
            </a:r>
            <a:r>
              <a:rPr lang="en-US" sz="2200" b="1" i="0" u="none" strike="noStrike" dirty="0" err="1">
                <a:solidFill>
                  <a:srgbClr val="C00000"/>
                </a:solidFill>
                <a:effectLst/>
                <a:latin typeface="Noto Sans" panose="020B0502040504020204" pitchFamily="34" charset="0"/>
              </a:rPr>
              <a:t>colonography</a:t>
            </a:r>
            <a:r>
              <a:rPr lang="en-US" sz="2200" b="0" i="0" u="none" strike="noStrike" dirty="0">
                <a:effectLst/>
                <a:latin typeface="Noto Sans" panose="020B0502040504020204" pitchFamily="34" charset="0"/>
              </a:rPr>
              <a:t> can provide a radiographic diagnosis, but without the capability for biopsy or removal of polyps</a:t>
            </a:r>
          </a:p>
          <a:p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Lato-Bold"/>
              </a:rPr>
              <a:t>Double-contrast barium enema</a:t>
            </a:r>
            <a:r>
              <a:rPr lang="en-US" sz="2000" b="1" i="0" u="none" strike="noStrike" dirty="0">
                <a:solidFill>
                  <a:srgbClr val="1A1C1C"/>
                </a:solidFill>
                <a:effectLst/>
                <a:latin typeface="Lato-Bold"/>
              </a:rPr>
              <a:t> (</a:t>
            </a:r>
            <a:r>
              <a:rPr lang="en-US" sz="2000" b="1" i="0" u="sng" strike="noStrike" dirty="0">
                <a:effectLst/>
                <a:latin typeface="Lato-Bold"/>
              </a:rPr>
              <a:t>alternative to CT</a:t>
            </a:r>
            <a:r>
              <a:rPr lang="en-US" sz="2000" b="1" i="0" u="none" strike="noStrike" dirty="0">
                <a:solidFill>
                  <a:srgbClr val="1A1C1C"/>
                </a:solidFill>
                <a:effectLst/>
                <a:latin typeface="Lato-Bold"/>
              </a:rPr>
              <a:t>)</a:t>
            </a:r>
            <a:endParaRPr lang="en-US" sz="2200" b="0" i="0" u="none" strike="noStrike" dirty="0">
              <a:effectLst/>
              <a:latin typeface="Noto Sans" panose="020B0502040504020204" pitchFamily="34" charset="0"/>
            </a:endParaRPr>
          </a:p>
          <a:p>
            <a:r>
              <a:rPr lang="en-US" sz="2200" b="0" i="0" u="none" strike="noStrike" dirty="0">
                <a:effectLst/>
                <a:latin typeface="Noto Sans" panose="020B0502040504020204" pitchFamily="34" charset="0"/>
              </a:rPr>
              <a:t>CT </a:t>
            </a:r>
            <a:r>
              <a:rPr lang="en-US" sz="2200" b="0" i="0" u="none" strike="noStrike" dirty="0" err="1">
                <a:effectLst/>
                <a:latin typeface="Noto Sans" panose="020B0502040504020204" pitchFamily="34" charset="0"/>
              </a:rPr>
              <a:t>colonography</a:t>
            </a:r>
            <a:r>
              <a:rPr lang="en-US" sz="2200" b="0" i="0" u="none" strike="noStrike" dirty="0">
                <a:effectLst/>
                <a:latin typeface="Noto Sans" panose="020B0502040504020204" pitchFamily="34" charset="0"/>
              </a:rPr>
              <a:t> is preferred over barium enema in</a:t>
            </a:r>
            <a:r>
              <a:rPr lang="en-US" sz="2200" dirty="0">
                <a:latin typeface="Noto Sans" panose="020B0502040504020204" pitchFamily="34" charset="0"/>
              </a:rPr>
              <a:t> </a:t>
            </a:r>
            <a:r>
              <a:rPr lang="en-US" sz="2000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patients who decline/cannot undergo a complete colonoscopy at presentation</a:t>
            </a:r>
            <a:endParaRPr lang="en-US" sz="2200" b="0" i="0" u="none" strike="noStrike" dirty="0">
              <a:effectLst/>
              <a:latin typeface="Noto Sans" panose="020B0502040504020204" pitchFamily="34" charset="0"/>
            </a:endParaRPr>
          </a:p>
          <a:p>
            <a:r>
              <a:rPr lang="en-US" sz="2200" b="1" i="0" u="none" strike="noStrike" dirty="0" err="1">
                <a:effectLst/>
                <a:latin typeface="Noto Sans" panose="020B0502040504020204" pitchFamily="34" charset="0"/>
              </a:rPr>
              <a:t>CEa</a:t>
            </a:r>
            <a:r>
              <a:rPr lang="en-US" sz="2200" b="1" i="0" u="none" strike="noStrike" dirty="0">
                <a:effectLst/>
                <a:latin typeface="Noto Sans" panose="020B0502040504020204" pitchFamily="34" charset="0"/>
              </a:rPr>
              <a:t> levels</a:t>
            </a:r>
            <a:r>
              <a:rPr lang="en-US" sz="2200" b="0" i="0" u="none" strike="noStrike" dirty="0">
                <a:effectLst/>
                <a:latin typeface="Noto Sans" panose="020B0502040504020204" pitchFamily="34" charset="0"/>
              </a:rPr>
              <a:t> should be obtained preoperatively and postoperatively in patients with demonstrated CRC to aid surgical treatment planning and assessment of prognosis</a:t>
            </a:r>
          </a:p>
          <a:p>
            <a:r>
              <a:rPr lang="en-US" sz="2200" b="1" i="0" u="none" strike="noStrike" dirty="0">
                <a:effectLst/>
                <a:latin typeface="Noto Sans" panose="020B0502040504020204" pitchFamily="34" charset="0"/>
              </a:rPr>
              <a:t>A positive fecal occult blood test</a:t>
            </a:r>
            <a:r>
              <a:rPr lang="en-US" sz="2200" b="0" i="0" u="none" strike="noStrike" dirty="0">
                <a:effectLst/>
                <a:latin typeface="Noto Sans" panose="020B0502040504020204" pitchFamily="34" charset="0"/>
              </a:rPr>
              <a:t> has a much higher predictive value that any single or combination of symptoms, warranting a high priority for </a:t>
            </a:r>
            <a:r>
              <a:rPr lang="en-US" sz="2200" b="0" i="0" u="none" strike="noStrike" dirty="0" err="1">
                <a:effectLst/>
                <a:latin typeface="Noto Sans" panose="020B0502040504020204" pitchFamily="34" charset="0"/>
              </a:rPr>
              <a:t>colonoscopic</a:t>
            </a:r>
            <a:r>
              <a:rPr lang="en-US" sz="2200" b="0" i="0" u="none" strike="noStrike" dirty="0">
                <a:effectLst/>
                <a:latin typeface="Noto Sans" panose="020B0502040504020204" pitchFamily="34" charset="0"/>
              </a:rPr>
              <a:t> follow-up</a:t>
            </a:r>
          </a:p>
          <a:p>
            <a:r>
              <a:rPr lang="en-US" sz="2200" dirty="0"/>
              <a:t>Staging workup —&gt; CXR ,  Barium enema , Colonoscopy , CT abdomen- pelvis , Virtual colonoscopy , MRI , PET , ultrasound </a:t>
            </a:r>
            <a:endParaRPr lang="en-JO" sz="2200" dirty="0"/>
          </a:p>
        </p:txBody>
      </p:sp>
    </p:spTree>
    <p:extLst>
      <p:ext uri="{BB962C8B-B14F-4D97-AF65-F5344CB8AC3E}">
        <p14:creationId xmlns:p14="http://schemas.microsoft.com/office/powerpoint/2010/main" val="1003846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074" name="Picture 2" descr="C:\Users\mmc\Desktop\large_intestine-620x26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24000" y="214290"/>
            <a:ext cx="9144000" cy="6429420"/>
          </a:xfrm>
          <a:prstGeom prst="rect">
            <a:avLst/>
          </a:prstGeom>
          <a:noFill/>
        </p:spPr>
      </p:pic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918B1EA-E4CC-4056-8F56-B296B6D8DA7D}" type="slidenum">
              <a:rPr lang="ar-JO" smtClean="0"/>
              <a:pPr/>
              <a:t>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133101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Image result for barium enema colon canc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6910" y="214290"/>
            <a:ext cx="7653366" cy="5746024"/>
          </a:xfrm>
          <a:prstGeom prst="rect">
            <a:avLst/>
          </a:prstGeom>
          <a:noFill/>
        </p:spPr>
      </p:pic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84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64FBA-B8AD-3057-6248-4DB16BDEF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Staging</a:t>
            </a:r>
            <a:endParaRPr lang="en-JO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0E086-DA4A-A278-E12A-BF43CDA6A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19112"/>
            <a:ext cx="12192000" cy="493888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1A1C1C"/>
                </a:solidFill>
                <a:latin typeface="Lato" panose="020F0502020204030203" pitchFamily="34" charset="0"/>
              </a:rPr>
              <a:t>The Spread of colon cancer is by </a:t>
            </a:r>
            <a:r>
              <a:rPr lang="en-US" b="1" dirty="0">
                <a:solidFill>
                  <a:srgbClr val="1A1C1C"/>
                </a:solidFill>
                <a:latin typeface="Lato" panose="020F0502020204030203" pitchFamily="34" charset="0"/>
                <a:sym typeface="Wingdings" pitchFamily="2" charset="2"/>
              </a:rPr>
              <a:t> </a:t>
            </a:r>
          </a:p>
          <a:p>
            <a:r>
              <a:rPr lang="en-US" sz="1800" dirty="0">
                <a:solidFill>
                  <a:srgbClr val="1A1C1C"/>
                </a:solidFill>
                <a:latin typeface="Lato" panose="020F0502020204030203" pitchFamily="34" charset="0"/>
                <a:sym typeface="Wingdings" pitchFamily="2" charset="2"/>
              </a:rPr>
              <a:t>1- direct spread </a:t>
            </a:r>
          </a:p>
          <a:p>
            <a:r>
              <a:rPr lang="en-US" sz="1800" dirty="0">
                <a:solidFill>
                  <a:srgbClr val="1A1C1C"/>
                </a:solidFill>
                <a:latin typeface="Lato" panose="020F0502020204030203" pitchFamily="34" charset="0"/>
                <a:sym typeface="Wingdings" pitchFamily="2" charset="2"/>
              </a:rPr>
              <a:t>2- lymphatic spread </a:t>
            </a:r>
          </a:p>
          <a:p>
            <a:r>
              <a:rPr lang="en-US" sz="1800" dirty="0">
                <a:solidFill>
                  <a:srgbClr val="1A1C1C"/>
                </a:solidFill>
                <a:latin typeface="Lato" panose="020F0502020204030203" pitchFamily="34" charset="0"/>
                <a:sym typeface="Wingdings" pitchFamily="2" charset="2"/>
              </a:rPr>
              <a:t>3- hematogenous spread</a:t>
            </a:r>
          </a:p>
          <a:p>
            <a:r>
              <a:rPr lang="en-US" sz="1800" dirty="0">
                <a:solidFill>
                  <a:srgbClr val="1A1C1C"/>
                </a:solidFill>
                <a:latin typeface="Lato" panose="020F0502020204030203" pitchFamily="34" charset="0"/>
                <a:sym typeface="Wingdings" pitchFamily="2" charset="2"/>
              </a:rPr>
              <a:t>4-  </a:t>
            </a:r>
            <a:r>
              <a:rPr lang="en-US" sz="1800" dirty="0" err="1">
                <a:solidFill>
                  <a:srgbClr val="1A1C1C"/>
                </a:solidFill>
                <a:latin typeface="Lato" panose="020F0502020204030203" pitchFamily="34" charset="0"/>
                <a:sym typeface="Wingdings" pitchFamily="2" charset="2"/>
              </a:rPr>
              <a:t>transcoelomic</a:t>
            </a:r>
            <a:r>
              <a:rPr lang="en-US" sz="1800" dirty="0">
                <a:solidFill>
                  <a:srgbClr val="1A1C1C"/>
                </a:solidFill>
                <a:latin typeface="Lato" panose="020F0502020204030203" pitchFamily="34" charset="0"/>
                <a:sym typeface="Wingdings" pitchFamily="2" charset="2"/>
              </a:rPr>
              <a:t> </a:t>
            </a:r>
            <a:endParaRPr lang="en-US" i="0" u="none" strike="noStrike" dirty="0">
              <a:solidFill>
                <a:srgbClr val="1A1C1C"/>
              </a:solidFill>
              <a:effectLst/>
              <a:latin typeface="Lato" panose="020F0502020204030203" pitchFamily="34" charset="0"/>
            </a:endParaRPr>
          </a:p>
          <a:p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Assess for local and distant spread (</a:t>
            </a:r>
            <a:r>
              <a:rPr lang="en-US" u="sng" dirty="0">
                <a:solidFill>
                  <a:srgbClr val="1A1C1C"/>
                </a:solidFill>
                <a:latin typeface="Lato" panose="020F0502020204030203" pitchFamily="34" charset="0"/>
              </a:rPr>
              <a:t>TNM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).</a:t>
            </a:r>
          </a:p>
          <a:p>
            <a:r>
              <a:rPr lang="en-US" sz="2600" b="1" baseline="30000" dirty="0">
                <a:solidFill>
                  <a:srgbClr val="1A1C1C"/>
                </a:solidFill>
                <a:latin typeface="Lato" panose="020F0502020204030203" pitchFamily="34" charset="0"/>
              </a:rPr>
              <a:t>Staging modalities </a:t>
            </a:r>
          </a:p>
          <a:p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1- CT </a:t>
            </a:r>
            <a:r>
              <a:rPr lang="en-US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abdomen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, </a:t>
            </a:r>
            <a:r>
              <a:rPr lang="en-US" b="0" i="0" strike="noStrike" dirty="0">
                <a:effectLst/>
                <a:latin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pelvis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, and </a:t>
            </a:r>
            <a:r>
              <a:rPr lang="en-US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chest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(with IV and oral contrast) </a:t>
            </a:r>
          </a:p>
          <a:p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Typical findings of distant </a:t>
            </a:r>
            <a:r>
              <a:rPr lang="en-US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3"/>
              </a:rPr>
              <a:t>metastasis</a:t>
            </a:r>
            <a:endParaRPr lang="en-US" b="0" i="0" u="none" strike="noStrike" dirty="0">
              <a:solidFill>
                <a:srgbClr val="1A1C1C"/>
              </a:solidFill>
              <a:effectLst/>
              <a:latin typeface="Lato" panose="020F0502020204030203" pitchFamily="34" charset="0"/>
            </a:endParaRPr>
          </a:p>
          <a:p>
            <a:pPr lvl="1"/>
            <a:r>
              <a:rPr lang="en-US" b="1" i="0" u="sng" strike="noStrike" dirty="0">
                <a:solidFill>
                  <a:schemeClr val="accent1"/>
                </a:solidFill>
                <a:effectLst/>
                <a:latin typeface="Lato" panose="020F0502020204030203" pitchFamily="34" charset="0"/>
              </a:rPr>
              <a:t>Hepatic </a:t>
            </a:r>
            <a:r>
              <a:rPr lang="en-US" b="1" i="0" u="sng" strike="noStrike" dirty="0">
                <a:solidFill>
                  <a:schemeClr val="accent1"/>
                </a:solidFill>
                <a:effectLst/>
                <a:latin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metastases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: multiple </a:t>
            </a:r>
            <a:r>
              <a:rPr lang="en-US" b="0" i="0" u="sng" strike="noStrike" dirty="0" err="1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4"/>
              </a:rPr>
              <a:t>hypodense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lesions; may show peripheral washout </a:t>
            </a:r>
          </a:p>
          <a:p>
            <a:pPr lvl="1"/>
            <a:r>
              <a:rPr lang="en-US" b="1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5"/>
              </a:rPr>
              <a:t>Pulmonary metastases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: multiple, peripheral nodules of varying sizes</a:t>
            </a:r>
          </a:p>
          <a:p>
            <a:r>
              <a:rPr lang="en-US" dirty="0">
                <a:solidFill>
                  <a:srgbClr val="1A1C1C"/>
                </a:solidFill>
                <a:latin typeface="Lato" panose="020F0502020204030203" pitchFamily="34" charset="0"/>
              </a:rPr>
              <a:t>2- </a:t>
            </a:r>
            <a:r>
              <a:rPr lang="en-US" dirty="0" err="1">
                <a:solidFill>
                  <a:srgbClr val="1A1C1C"/>
                </a:solidFill>
                <a:latin typeface="Lato" panose="020F0502020204030203" pitchFamily="34" charset="0"/>
              </a:rPr>
              <a:t>mri</a:t>
            </a:r>
            <a:endParaRPr lang="en-US" b="0" i="0" u="none" strike="noStrike" dirty="0">
              <a:solidFill>
                <a:srgbClr val="1A1C1C"/>
              </a:solidFill>
              <a:effectLst/>
              <a:latin typeface="Lato" panose="020F0502020204030203" pitchFamily="34" charset="0"/>
            </a:endParaRPr>
          </a:p>
          <a:p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3428715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US" dirty="0"/>
              <a:t> 3- </a:t>
            </a:r>
            <a:r>
              <a:rPr lang="en-US" dirty="0" err="1"/>
              <a:t>Transrectal</a:t>
            </a:r>
            <a:r>
              <a:rPr lang="en-US" dirty="0"/>
              <a:t> ultrasound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6" y="1581275"/>
            <a:ext cx="5174045" cy="35753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12" y="1581274"/>
            <a:ext cx="5576013" cy="35753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7882" y="5409127"/>
            <a:ext cx="5692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80-95% accurate in tumor staging</a:t>
            </a:r>
          </a:p>
          <a:p>
            <a:pPr algn="just"/>
            <a:r>
              <a:rPr lang="en-US" dirty="0"/>
              <a:t>70-75% accurate in </a:t>
            </a:r>
            <a:r>
              <a:rPr lang="en-US" dirty="0" err="1"/>
              <a:t>mesorectal</a:t>
            </a:r>
            <a:r>
              <a:rPr lang="en-US" dirty="0"/>
              <a:t> lymph node staging</a:t>
            </a:r>
          </a:p>
          <a:p>
            <a:r>
              <a:rPr lang="en-US" dirty="0"/>
              <a:t>Use is limited to lesion &lt; 14 cm from anus</a:t>
            </a:r>
          </a:p>
        </p:txBody>
      </p:sp>
    </p:spTree>
    <p:extLst>
      <p:ext uri="{BB962C8B-B14F-4D97-AF65-F5344CB8AC3E}">
        <p14:creationId xmlns:p14="http://schemas.microsoft.com/office/powerpoint/2010/main" val="2699000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19D5-AE7B-E0FD-2C78-363B9F11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O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1189B7-5667-5FC6-06AF-FF95A3396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073"/>
            <a:ext cx="11655779" cy="342423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0272F0-5DFD-8F8A-A4A4-AA85C03E8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3310"/>
            <a:ext cx="11655780" cy="273992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0BD0A1-FCCE-A53C-C9A2-0D1DB85BF060}"/>
              </a:ext>
            </a:extLst>
          </p:cNvPr>
          <p:cNvCxnSpPr>
            <a:cxnSpLocks/>
          </p:cNvCxnSpPr>
          <p:nvPr/>
        </p:nvCxnSpPr>
        <p:spPr>
          <a:xfrm>
            <a:off x="112889" y="3431822"/>
            <a:ext cx="11571111" cy="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6B3FB85-149D-541A-289D-925A051A630E}"/>
              </a:ext>
            </a:extLst>
          </p:cNvPr>
          <p:cNvSpPr txBox="1"/>
          <p:nvPr/>
        </p:nvSpPr>
        <p:spPr>
          <a:xfrm>
            <a:off x="4321115" y="812478"/>
            <a:ext cx="22299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not used to guide management.</a:t>
            </a:r>
            <a:endParaRPr lang="en-JO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344F6-24D0-6DCA-1F32-FA9A665F6BF1}"/>
              </a:ext>
            </a:extLst>
          </p:cNvPr>
          <p:cNvSpPr txBox="1"/>
          <p:nvPr/>
        </p:nvSpPr>
        <p:spPr>
          <a:xfrm>
            <a:off x="5254315" y="42742"/>
            <a:ext cx="364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olidFill>
                  <a:srgbClr val="C00000"/>
                </a:solidFill>
              </a:rPr>
              <a:t>Staging</a:t>
            </a:r>
            <a:r>
              <a:rPr lang="en-US" dirty="0"/>
              <a:t> </a:t>
            </a:r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645796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D9A2B-31F2-947C-F0F9-99DE11DA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Prognosis </a:t>
            </a:r>
            <a:endParaRPr lang="en-JO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2FAC7-9F9B-EAE6-9273-92672CA7C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33222"/>
            <a:ext cx="12191999" cy="4924777"/>
          </a:xfrm>
        </p:spPr>
        <p:txBody>
          <a:bodyPr/>
          <a:lstStyle/>
          <a:p>
            <a:r>
              <a:rPr lang="en-US" sz="2400" b="1" i="0" u="sng" strike="noStrike" dirty="0">
                <a:effectLst/>
                <a:latin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Five-year survival rate</a:t>
            </a:r>
            <a:r>
              <a:rPr lang="en-US" sz="2400" b="0" i="0" u="none" strike="noStrike" dirty="0">
                <a:effectLst/>
                <a:latin typeface="Lato" panose="020F0502020204030203" pitchFamily="34" charset="0"/>
              </a:rPr>
              <a:t> </a:t>
            </a:r>
          </a:p>
          <a:p>
            <a:pPr lvl="1"/>
            <a:r>
              <a:rPr lang="en-US" sz="20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Localized disease: 90%</a:t>
            </a:r>
          </a:p>
          <a:p>
            <a:pPr lvl="1"/>
            <a:r>
              <a:rPr lang="en-US" sz="20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Regional spread: 72%</a:t>
            </a:r>
          </a:p>
          <a:p>
            <a:pPr lvl="1"/>
            <a:r>
              <a:rPr lang="en-US" sz="20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Distant </a:t>
            </a:r>
            <a:r>
              <a:rPr lang="en-US" sz="2000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3"/>
              </a:rPr>
              <a:t>metastases</a:t>
            </a:r>
            <a:r>
              <a:rPr lang="en-US" sz="20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: 14%</a:t>
            </a:r>
          </a:p>
          <a:p>
            <a:pPr lvl="1"/>
            <a:r>
              <a:rPr lang="en-US" sz="2000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All stages combined: 65%</a:t>
            </a:r>
          </a:p>
          <a:p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3385823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433B-ECBB-1956-DBB7-41924FB3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68711"/>
            <a:ext cx="10364451" cy="1596177"/>
          </a:xfrm>
        </p:spPr>
        <p:txBody>
          <a:bodyPr/>
          <a:lstStyle/>
          <a:p>
            <a:r>
              <a:rPr lang="en-US" b="1" dirty="0"/>
              <a:t> Management </a:t>
            </a:r>
            <a:endParaRPr lang="en-J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AB6CE-40E3-087D-0212-C79B40675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SURGRY</a:t>
            </a:r>
            <a:r>
              <a:rPr lang="en-US" dirty="0"/>
              <a:t> is the GOLD STANDARD and principle therapy of primary and non metastatic ca colon</a:t>
            </a:r>
          </a:p>
          <a:p>
            <a:r>
              <a:rPr lang="en-US" dirty="0"/>
              <a:t>Remove  the primary </a:t>
            </a:r>
            <a:r>
              <a:rPr lang="en-US" dirty="0" err="1"/>
              <a:t>tumour</a:t>
            </a:r>
            <a:r>
              <a:rPr lang="en-US" dirty="0"/>
              <a:t> and its draining </a:t>
            </a:r>
            <a:r>
              <a:rPr lang="en-US" dirty="0" err="1"/>
              <a:t>locoregional</a:t>
            </a:r>
            <a:r>
              <a:rPr lang="en-US" dirty="0"/>
              <a:t> lymph nodes with safety margin ~5 cm of normal bowel proximal and distal to the tumor </a:t>
            </a:r>
          </a:p>
        </p:txBody>
      </p:sp>
    </p:spTree>
    <p:extLst>
      <p:ext uri="{BB962C8B-B14F-4D97-AF65-F5344CB8AC3E}">
        <p14:creationId xmlns:p14="http://schemas.microsoft.com/office/powerpoint/2010/main" val="1886174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13FC3-61FD-61EB-DC97-689BC25A0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Surgery for colon ca</a:t>
            </a:r>
            <a:endParaRPr lang="en-J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C5085-5043-93BF-D32F-CEFBC07B4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Right </a:t>
            </a:r>
            <a:r>
              <a:rPr lang="en-US" dirty="0" err="1"/>
              <a:t>hemicolectomy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indicated for tumor our in cecum and ascending colon </a:t>
            </a:r>
            <a:endParaRPr lang="en-J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6A97E-CB60-8B6C-A10A-532BD252D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3225798"/>
            <a:ext cx="10604501" cy="363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41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42028-4AB8-D8A8-B707-104949B9E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00" y="272929"/>
            <a:ext cx="10364452" cy="6315196"/>
          </a:xfrm>
        </p:spPr>
        <p:txBody>
          <a:bodyPr/>
          <a:lstStyle/>
          <a:p>
            <a:r>
              <a:rPr lang="en-US" dirty="0"/>
              <a:t>2. Extended right </a:t>
            </a:r>
            <a:r>
              <a:rPr lang="en-US" dirty="0" err="1"/>
              <a:t>hemicolectomy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indicated in tumor near hepatic flexure or in the proximal or middle transverse colon 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D9300-12F0-F689-EC25-E4A458D2B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77" y="1192991"/>
            <a:ext cx="10239375" cy="539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59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A1986-6210-FBCD-B6F8-5D90695F1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1000"/>
            <a:ext cx="14502136" cy="3988191"/>
          </a:xfrm>
        </p:spPr>
        <p:txBody>
          <a:bodyPr/>
          <a:lstStyle/>
          <a:p>
            <a:r>
              <a:rPr lang="en-US" dirty="0">
                <a:sym typeface="Wingdings" pitchFamily="2" charset="2"/>
              </a:rPr>
              <a:t>Left </a:t>
            </a:r>
            <a:r>
              <a:rPr lang="en-US" dirty="0" err="1">
                <a:sym typeface="Wingdings" pitchFamily="2" charset="2"/>
              </a:rPr>
              <a:t>hemicolectomy</a:t>
            </a:r>
            <a:r>
              <a:rPr lang="en-US" dirty="0">
                <a:sym typeface="Wingdings" pitchFamily="2" charset="2"/>
              </a:rPr>
              <a:t>  indicated in tumor in the descending colon </a:t>
            </a:r>
            <a:endParaRPr lang="en-J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12E9C-496F-1A28-DC69-89A12D0BF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1366063"/>
            <a:ext cx="8970010" cy="511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32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231DF-6F2F-75D1-520E-2B13D14CD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860" y="173379"/>
            <a:ext cx="10541367" cy="8668942"/>
          </a:xfrm>
        </p:spPr>
        <p:txBody>
          <a:bodyPr/>
          <a:lstStyle/>
          <a:p>
            <a:r>
              <a:rPr lang="en-US" dirty="0"/>
              <a:t>Sigmoid colectomy </a:t>
            </a:r>
            <a:r>
              <a:rPr lang="en-US" dirty="0">
                <a:sym typeface="Wingdings" pitchFamily="2" charset="2"/>
              </a:rPr>
              <a:t> tumor in the sigmoid colon </a:t>
            </a:r>
            <a:endParaRPr lang="en-J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CF96E-707C-F2C6-57C8-A223C6E44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7" y="804332"/>
            <a:ext cx="10812560" cy="605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167042" y="928670"/>
            <a:ext cx="6980130" cy="990600"/>
          </a:xfrm>
        </p:spPr>
        <p:txBody>
          <a:bodyPr>
            <a:noAutofit/>
          </a:bodyPr>
          <a:lstStyle/>
          <a:p>
            <a:r>
              <a:rPr lang="en-US" sz="5400" dirty="0"/>
              <a:t>Colon</a:t>
            </a:r>
            <a:br>
              <a:rPr lang="en-US" sz="5400" dirty="0"/>
            </a:br>
            <a:endParaRPr lang="ar-JO" sz="54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Is </a:t>
            </a:r>
            <a:r>
              <a:rPr lang="en-US" dirty="0">
                <a:solidFill>
                  <a:srgbClr val="FF0000"/>
                </a:solidFill>
              </a:rPr>
              <a:t>the longest part </a:t>
            </a:r>
            <a:r>
              <a:rPr lang="en-US" dirty="0"/>
              <a:t>of the large intestine. </a:t>
            </a:r>
          </a:p>
          <a:p>
            <a:pPr algn="l" rtl="0"/>
            <a:endParaRPr lang="en-US" dirty="0"/>
          </a:p>
          <a:p>
            <a:pPr algn="l" rtl="0"/>
            <a:r>
              <a:rPr lang="en-US" b="1" dirty="0"/>
              <a:t>The colon is divided into 4 parts.</a:t>
            </a:r>
          </a:p>
          <a:p>
            <a:pPr algn="l" rtl="0"/>
            <a:r>
              <a:rPr lang="en-US" dirty="0"/>
              <a:t>The </a:t>
            </a:r>
            <a:r>
              <a:rPr lang="en-US" b="1" dirty="0"/>
              <a:t>ascending colon</a:t>
            </a:r>
            <a:endParaRPr lang="en-US" dirty="0"/>
          </a:p>
          <a:p>
            <a:pPr algn="l" rtl="0"/>
            <a:r>
              <a:rPr lang="en-US" dirty="0"/>
              <a:t>The </a:t>
            </a:r>
            <a:r>
              <a:rPr lang="en-US" b="1" dirty="0"/>
              <a:t>transverse colon</a:t>
            </a:r>
            <a:r>
              <a:rPr lang="en-US" dirty="0"/>
              <a:t> .</a:t>
            </a:r>
          </a:p>
          <a:p>
            <a:pPr algn="l" rtl="0"/>
            <a:r>
              <a:rPr lang="en-US" dirty="0"/>
              <a:t>The </a:t>
            </a:r>
            <a:r>
              <a:rPr lang="en-US" b="1" dirty="0"/>
              <a:t>descending colon</a:t>
            </a:r>
            <a:endParaRPr lang="en-US" dirty="0"/>
          </a:p>
          <a:p>
            <a:pPr algn="l" rtl="0"/>
            <a:r>
              <a:rPr lang="en-US" dirty="0"/>
              <a:t>The </a:t>
            </a:r>
            <a:r>
              <a:rPr lang="en-US" b="1" dirty="0"/>
              <a:t>sigmoid colon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918B1EA-E4CC-4056-8F56-B296B6D8DA7D}" type="slidenum">
              <a:rPr lang="ar-JO" smtClean="0"/>
              <a:pPr/>
              <a:t>4</a:t>
            </a:fld>
            <a:endParaRPr lang="ar-J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2E39E-91D5-AE1F-3525-EE30F2A5F51D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8844" y="2593851"/>
            <a:ext cx="4620514" cy="34719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1902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FBF82-7B9B-FF93-CA8D-76F9FC125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0" y="381000"/>
            <a:ext cx="10833726" cy="4251325"/>
          </a:xfrm>
        </p:spPr>
        <p:txBody>
          <a:bodyPr/>
          <a:lstStyle/>
          <a:p>
            <a:r>
              <a:rPr lang="en-US" dirty="0"/>
              <a:t>Total abdominal colectomy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Multifocal carcinomasUnderlying </a:t>
            </a:r>
            <a:r>
              <a:rPr lang="en-US" b="0" i="0" u="none" strike="noStrike" dirty="0" err="1">
                <a:solidFill>
                  <a:srgbClr val="1A1C1C"/>
                </a:solidFill>
                <a:effectLst/>
                <a:latin typeface="Lato-Regular"/>
              </a:rPr>
              <a:t>colonicdisease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 ( fap specially if </a:t>
            </a:r>
            <a:r>
              <a:rPr lang="en-US" dirty="0">
                <a:solidFill>
                  <a:srgbClr val="1A1C1C"/>
                </a:solidFill>
                <a:latin typeface="Lato-Regular"/>
              </a:rPr>
              <a:t>rectal preserved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 ) </a:t>
            </a:r>
          </a:p>
          <a:p>
            <a:endParaRPr lang="en-J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47D864-BF1F-9FA6-78DE-4152028A1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96" y="1667186"/>
            <a:ext cx="8211608" cy="505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882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For Fap specially if rectal involved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en-US" sz="2800" b="0" i="0" u="none" strike="noStrike" dirty="0">
                <a:solidFill>
                  <a:schemeClr val="bg1">
                    <a:lumMod val="10000"/>
                  </a:schemeClr>
                </a:solidFill>
                <a:effectLst/>
                <a:latin typeface="Noto Sans" panose="020B0502040504020204" pitchFamily="34" charset="0"/>
              </a:rPr>
              <a:t>total </a:t>
            </a:r>
            <a:r>
              <a:rPr lang="en-US" sz="2800" b="0" i="0" u="none" strike="noStrike" dirty="0" err="1">
                <a:solidFill>
                  <a:schemeClr val="bg1">
                    <a:lumMod val="10000"/>
                  </a:schemeClr>
                </a:solidFill>
                <a:effectLst/>
                <a:latin typeface="Noto Sans" panose="020B0502040504020204" pitchFamily="34" charset="0"/>
              </a:rPr>
              <a:t>proctocolectomy</a:t>
            </a:r>
            <a:r>
              <a:rPr lang="en-US" sz="2800" b="0" i="0" u="none" strike="noStrike" dirty="0">
                <a:solidFill>
                  <a:schemeClr val="bg1">
                    <a:lumMod val="10000"/>
                  </a:schemeClr>
                </a:solidFill>
                <a:effectLst/>
                <a:latin typeface="Noto Sans" panose="020B0502040504020204" pitchFamily="34" charset="0"/>
              </a:rPr>
              <a:t> with </a:t>
            </a:r>
            <a:r>
              <a:rPr lang="en-US" sz="2800" b="0" i="0" u="none" strike="noStrike" dirty="0" err="1">
                <a:solidFill>
                  <a:schemeClr val="bg1">
                    <a:lumMod val="10000"/>
                  </a:schemeClr>
                </a:solidFill>
                <a:effectLst/>
                <a:latin typeface="Noto Sans" panose="020B0502040504020204" pitchFamily="34" charset="0"/>
              </a:rPr>
              <a:t>ileal</a:t>
            </a:r>
            <a:r>
              <a:rPr lang="en-US" sz="2800" b="0" i="0" u="none" strike="noStrike" dirty="0">
                <a:solidFill>
                  <a:schemeClr val="bg1">
                    <a:lumMod val="10000"/>
                  </a:schemeClr>
                </a:solidFill>
                <a:effectLst/>
                <a:latin typeface="Noto Sans" panose="020B0502040504020204" pitchFamily="34" charset="0"/>
              </a:rPr>
              <a:t> pouch anal anastomosis (IPAA)</a:t>
            </a:r>
            <a:endParaRPr lang="ar-JO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7170" name="Picture 2" descr="C:\Users\C P U\Desktop\Restorative-proctocolectomy-and-ileoanal-pouch-anastomosis-A-A-D-Two-stage-procedur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68500" y="2114044"/>
            <a:ext cx="8212046" cy="4386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0666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D84BF-A688-549F-90A5-0B1A2CD84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9779000" cy="6858000"/>
          </a:xfrm>
        </p:spPr>
        <p:txBody>
          <a:bodyPr/>
          <a:lstStyle/>
          <a:p>
            <a:r>
              <a:rPr lang="en-US" b="1" dirty="0"/>
              <a:t>Less commonly used techniques </a:t>
            </a:r>
          </a:p>
          <a:p>
            <a:endParaRPr lang="en-US" b="1" dirty="0"/>
          </a:p>
          <a:p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Extended left </a:t>
            </a:r>
            <a:r>
              <a:rPr lang="en-US" b="0" i="0" u="none" strike="noStrike" dirty="0" err="1">
                <a:solidFill>
                  <a:srgbClr val="1A1C1C"/>
                </a:solidFill>
                <a:effectLst/>
                <a:latin typeface="Lato-Regular"/>
              </a:rPr>
              <a:t>hemicolectomy</a:t>
            </a:r>
            <a:endParaRPr lang="en-US" b="0" i="0" u="none" strike="noStrike" dirty="0">
              <a:solidFill>
                <a:srgbClr val="1A1C1C"/>
              </a:solidFill>
              <a:effectLst/>
              <a:latin typeface="Lato-Regular"/>
            </a:endParaRPr>
          </a:p>
          <a:p>
            <a:endParaRPr lang="en-US" dirty="0">
              <a:solidFill>
                <a:srgbClr val="1A1C1C"/>
              </a:solidFill>
              <a:latin typeface="Lato-Regular"/>
            </a:endParaRPr>
          </a:p>
          <a:p>
            <a:endParaRPr lang="en-US" b="1" dirty="0">
              <a:solidFill>
                <a:srgbClr val="1A1C1C"/>
              </a:solidFill>
              <a:latin typeface="Lato-Regular"/>
            </a:endParaRPr>
          </a:p>
          <a:p>
            <a:endParaRPr lang="en-US" b="1" dirty="0">
              <a:solidFill>
                <a:srgbClr val="1A1C1C"/>
              </a:solidFill>
              <a:latin typeface="Lato-Regular"/>
            </a:endParaRPr>
          </a:p>
          <a:p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Transverse colectomy</a:t>
            </a:r>
          </a:p>
          <a:p>
            <a:endParaRPr lang="en-US" dirty="0">
              <a:solidFill>
                <a:srgbClr val="1A1C1C"/>
              </a:solidFill>
              <a:latin typeface="Lato-Regular"/>
            </a:endParaRPr>
          </a:p>
          <a:p>
            <a:endParaRPr lang="en-US" b="1" dirty="0">
              <a:solidFill>
                <a:srgbClr val="1A1C1C"/>
              </a:solidFill>
              <a:latin typeface="Lato-Regular"/>
            </a:endParaRPr>
          </a:p>
          <a:p>
            <a:endParaRPr lang="en-US" b="1" dirty="0">
              <a:solidFill>
                <a:srgbClr val="1A1C1C"/>
              </a:solidFill>
              <a:latin typeface="Lato-Regular"/>
            </a:endParaRPr>
          </a:p>
          <a:p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Anterior resection</a:t>
            </a:r>
            <a:endParaRPr lang="en-JO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F014FE-7FFD-5E4D-A010-05CA4ED2E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2928535"/>
            <a:ext cx="3025775" cy="2936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17B950-FD4B-9522-D211-15CC2A6D4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25" y="0"/>
            <a:ext cx="4714875" cy="2706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B886E5-4530-6329-5A7A-0B4D374D4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5" y="4872820"/>
            <a:ext cx="4175760" cy="19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37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02228-E162-6D35-6F99-F7ABB8BC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Surgery for Rectum ca</a:t>
            </a:r>
            <a:endParaRPr lang="en-J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B34AF-F374-0866-9993-ADC299F0D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Transanal</a:t>
            </a:r>
            <a:r>
              <a:rPr lang="en-US" b="1" dirty="0"/>
              <a:t> excision</a:t>
            </a:r>
            <a:r>
              <a:rPr lang="en-US" dirty="0">
                <a:sym typeface="Wingdings" pitchFamily="2" charset="2"/>
              </a:rPr>
              <a:t> indicated in small &lt;3 cm t1 tumors with no risk factors</a:t>
            </a:r>
          </a:p>
          <a:p>
            <a:r>
              <a:rPr lang="en-US" dirty="0">
                <a:sym typeface="Wingdings" pitchFamily="2" charset="2"/>
              </a:rPr>
              <a:t>Minimally invasive excision of small superficial tumors </a:t>
            </a:r>
            <a:endParaRPr lang="en-J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F3A24-A783-D878-39E0-200BC9ECA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509" y="3429000"/>
            <a:ext cx="4356972" cy="329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37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944EA-A90D-1C43-23B3-963B98265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338667"/>
            <a:ext cx="10364452" cy="5452533"/>
          </a:xfrm>
        </p:spPr>
        <p:txBody>
          <a:bodyPr/>
          <a:lstStyle/>
          <a:p>
            <a:r>
              <a:rPr lang="en-US" b="1" dirty="0"/>
              <a:t>Low anterior resection with total </a:t>
            </a:r>
            <a:r>
              <a:rPr lang="en-US" b="1" dirty="0" err="1"/>
              <a:t>mesorectal</a:t>
            </a:r>
            <a:r>
              <a:rPr lang="en-US" b="1" dirty="0"/>
              <a:t> excision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Sphincter-preserving resection of the rectum and sigmoid</a:t>
            </a:r>
          </a:p>
          <a:p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 Appropriate distal resection margins depend on the location of the tumor. </a:t>
            </a:r>
          </a:p>
          <a:p>
            <a:pPr lvl="1"/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5 cm for tumors of the upper third of the rectum (high anterior resection) or ( low anterior resection if in the middle of rectum)</a:t>
            </a:r>
          </a:p>
          <a:p>
            <a:pPr lvl="1"/>
            <a:r>
              <a:rPr lang="en-US" b="0" i="0" u="none" strike="noStrike" dirty="0">
                <a:solidFill>
                  <a:srgbClr val="1A1C1C"/>
                </a:solidFill>
                <a:effectLst/>
                <a:latin typeface="Lato-Regular"/>
              </a:rPr>
              <a:t>For tumors closer to the anal sphincter, smaller resection margins may be tolerated. ( ultra low anterior resection ) </a:t>
            </a:r>
          </a:p>
          <a:p>
            <a:endParaRPr lang="en-US" b="0" i="0" u="none" strike="noStrike" dirty="0">
              <a:solidFill>
                <a:srgbClr val="1A1C1C"/>
              </a:solidFill>
              <a:effectLst/>
              <a:latin typeface="Lato-Regular"/>
            </a:endParaRPr>
          </a:p>
          <a:p>
            <a:endParaRPr lang="en-J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0580D-25F1-5547-6C3C-A713C7E60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3" y="3429001"/>
            <a:ext cx="10364452" cy="330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0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2" y="257175"/>
            <a:ext cx="5236369" cy="869950"/>
          </a:xfrm>
        </p:spPr>
        <p:txBody>
          <a:bodyPr/>
          <a:lstStyle/>
          <a:p>
            <a:endParaRPr lang="en-US" dirty="0">
              <a:solidFill>
                <a:srgbClr val="990000"/>
              </a:solidFill>
            </a:endParaRPr>
          </a:p>
        </p:txBody>
      </p:sp>
      <p:pic>
        <p:nvPicPr>
          <p:cNvPr id="107524" name="Picture 4" descr="CAAZ4DIV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1602" y="2057400"/>
            <a:ext cx="2000249" cy="3733800"/>
          </a:xfrm>
          <a:noFill/>
          <a:ln/>
        </p:spPr>
      </p:pic>
      <p:sp>
        <p:nvSpPr>
          <p:cNvPr id="107526" name="Line 6"/>
          <p:cNvSpPr>
            <a:spLocks noChangeShapeType="1"/>
          </p:cNvSpPr>
          <p:nvPr/>
        </p:nvSpPr>
        <p:spPr bwMode="auto">
          <a:xfrm>
            <a:off x="3557587" y="1628778"/>
            <a:ext cx="0" cy="4752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ar-JO"/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 rot="16200000">
            <a:off x="2837735" y="4058594"/>
            <a:ext cx="10182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AU" sz="2400" dirty="0">
                <a:latin typeface="Tahoma" pitchFamily="34" charset="0"/>
              </a:rPr>
              <a:t>15</a:t>
            </a:r>
            <a:r>
              <a:rPr lang="en-AU" sz="2400" dirty="0">
                <a:solidFill>
                  <a:srgbClr val="FFCC00"/>
                </a:solidFill>
                <a:latin typeface="Tahoma" pitchFamily="34" charset="0"/>
              </a:rPr>
              <a:t> </a:t>
            </a:r>
            <a:r>
              <a:rPr lang="en-AU" sz="2400" dirty="0">
                <a:latin typeface="Tahoma" pitchFamily="34" charset="0"/>
              </a:rPr>
              <a:t>cm</a:t>
            </a:r>
            <a:endParaRPr lang="en-US" sz="2400" dirty="0">
              <a:latin typeface="Tahoma" pitchFamily="34" charset="0"/>
            </a:endParaRPr>
          </a:p>
        </p:txBody>
      </p:sp>
      <p:sp>
        <p:nvSpPr>
          <p:cNvPr id="107528" name="Line 8"/>
          <p:cNvSpPr>
            <a:spLocks noChangeShapeType="1"/>
          </p:cNvSpPr>
          <p:nvPr/>
        </p:nvSpPr>
        <p:spPr bwMode="auto">
          <a:xfrm>
            <a:off x="4799411" y="4365625"/>
            <a:ext cx="2538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JO"/>
          </a:p>
        </p:txBody>
      </p:sp>
      <p:sp>
        <p:nvSpPr>
          <p:cNvPr id="107529" name="Line 9"/>
          <p:cNvSpPr>
            <a:spLocks noChangeShapeType="1"/>
          </p:cNvSpPr>
          <p:nvPr/>
        </p:nvSpPr>
        <p:spPr bwMode="auto">
          <a:xfrm>
            <a:off x="4745832" y="1844675"/>
            <a:ext cx="2538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JO"/>
          </a:p>
        </p:txBody>
      </p:sp>
      <p:sp>
        <p:nvSpPr>
          <p:cNvPr id="107530" name="Line 10"/>
          <p:cNvSpPr>
            <a:spLocks noChangeShapeType="1"/>
          </p:cNvSpPr>
          <p:nvPr/>
        </p:nvSpPr>
        <p:spPr bwMode="auto">
          <a:xfrm>
            <a:off x="4799411" y="3213100"/>
            <a:ext cx="2538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JO"/>
          </a:p>
        </p:txBody>
      </p:sp>
      <p:sp>
        <p:nvSpPr>
          <p:cNvPr id="107531" name="AutoShape 11"/>
          <p:cNvSpPr>
            <a:spLocks noChangeArrowheads="1"/>
          </p:cNvSpPr>
          <p:nvPr/>
        </p:nvSpPr>
        <p:spPr bwMode="auto">
          <a:xfrm>
            <a:off x="6798470" y="2205038"/>
            <a:ext cx="270272" cy="266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07532" name="AutoShape 12"/>
          <p:cNvSpPr>
            <a:spLocks noChangeArrowheads="1"/>
          </p:cNvSpPr>
          <p:nvPr/>
        </p:nvSpPr>
        <p:spPr bwMode="auto">
          <a:xfrm>
            <a:off x="5717383" y="3716338"/>
            <a:ext cx="270272" cy="266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07533" name="AutoShape 13"/>
          <p:cNvSpPr>
            <a:spLocks noChangeArrowheads="1"/>
          </p:cNvSpPr>
          <p:nvPr/>
        </p:nvSpPr>
        <p:spPr bwMode="auto">
          <a:xfrm>
            <a:off x="5717383" y="2565400"/>
            <a:ext cx="270272" cy="266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07534" name="AutoShape 14"/>
          <p:cNvSpPr>
            <a:spLocks noChangeArrowheads="1"/>
          </p:cNvSpPr>
          <p:nvPr/>
        </p:nvSpPr>
        <p:spPr bwMode="auto">
          <a:xfrm>
            <a:off x="5772151" y="4868863"/>
            <a:ext cx="270272" cy="266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07535" name="AutoShape 15"/>
          <p:cNvSpPr>
            <a:spLocks noChangeArrowheads="1"/>
          </p:cNvSpPr>
          <p:nvPr/>
        </p:nvSpPr>
        <p:spPr bwMode="auto">
          <a:xfrm>
            <a:off x="7122320" y="2276478"/>
            <a:ext cx="161925" cy="936625"/>
          </a:xfrm>
          <a:prstGeom prst="curvedLeft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07536" name="AutoShape 16"/>
          <p:cNvSpPr>
            <a:spLocks noChangeArrowheads="1"/>
          </p:cNvSpPr>
          <p:nvPr/>
        </p:nvSpPr>
        <p:spPr bwMode="auto">
          <a:xfrm>
            <a:off x="6042423" y="5013328"/>
            <a:ext cx="161925" cy="936625"/>
          </a:xfrm>
          <a:prstGeom prst="curvedLeft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JO"/>
          </a:p>
        </p:txBody>
      </p:sp>
      <p:sp>
        <p:nvSpPr>
          <p:cNvPr id="107537" name="AutoShape 17"/>
          <p:cNvSpPr>
            <a:spLocks noChangeArrowheads="1"/>
          </p:cNvSpPr>
          <p:nvPr/>
        </p:nvSpPr>
        <p:spPr bwMode="auto">
          <a:xfrm>
            <a:off x="6042423" y="3789366"/>
            <a:ext cx="161925" cy="936625"/>
          </a:xfrm>
          <a:prstGeom prst="curvedLeft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JO"/>
          </a:p>
        </p:txBody>
      </p:sp>
      <p:sp>
        <p:nvSpPr>
          <p:cNvPr id="107538" name="AutoShape 18"/>
          <p:cNvSpPr>
            <a:spLocks noChangeArrowheads="1"/>
          </p:cNvSpPr>
          <p:nvPr/>
        </p:nvSpPr>
        <p:spPr bwMode="auto">
          <a:xfrm>
            <a:off x="6042423" y="2636841"/>
            <a:ext cx="161925" cy="936625"/>
          </a:xfrm>
          <a:prstGeom prst="curvedLeft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JO"/>
          </a:p>
        </p:txBody>
      </p:sp>
      <p:sp>
        <p:nvSpPr>
          <p:cNvPr id="107539" name="Text Box 19"/>
          <p:cNvSpPr txBox="1">
            <a:spLocks noChangeArrowheads="1"/>
          </p:cNvSpPr>
          <p:nvPr/>
        </p:nvSpPr>
        <p:spPr bwMode="auto">
          <a:xfrm>
            <a:off x="6394186" y="1916115"/>
            <a:ext cx="28474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AU" sz="2000">
                <a:latin typeface="Tahoma" pitchFamily="34" charset="0"/>
              </a:rPr>
              <a:t>High Anterior Resection</a:t>
            </a:r>
            <a:endParaRPr lang="en-US" sz="2000">
              <a:latin typeface="Tahoma" pitchFamily="34" charset="0"/>
            </a:endParaRPr>
          </a:p>
        </p:txBody>
      </p:sp>
      <p:sp>
        <p:nvSpPr>
          <p:cNvPr id="107540" name="Text Box 20"/>
          <p:cNvSpPr txBox="1">
            <a:spLocks noChangeArrowheads="1"/>
          </p:cNvSpPr>
          <p:nvPr/>
        </p:nvSpPr>
        <p:spPr bwMode="auto">
          <a:xfrm>
            <a:off x="2952647" y="2751140"/>
            <a:ext cx="27897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AU" sz="2000" dirty="0">
                <a:latin typeface="Tahoma" pitchFamily="34" charset="0"/>
              </a:rPr>
              <a:t>Low Anterior Resection</a:t>
            </a:r>
            <a:endParaRPr lang="en-US" sz="20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07541" name="Text Box 21"/>
          <p:cNvSpPr txBox="1">
            <a:spLocks noChangeArrowheads="1"/>
          </p:cNvSpPr>
          <p:nvPr/>
        </p:nvSpPr>
        <p:spPr bwMode="auto">
          <a:xfrm>
            <a:off x="5619610" y="3860801"/>
            <a:ext cx="33517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AU" sz="2000" dirty="0">
                <a:latin typeface="Tahoma" pitchFamily="34" charset="0"/>
              </a:rPr>
              <a:t>Ultra-low Anterior Resection</a:t>
            </a:r>
            <a:endParaRPr lang="en-US" sz="20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07542" name="Text Box 22"/>
          <p:cNvSpPr txBox="1">
            <a:spLocks noChangeArrowheads="1"/>
          </p:cNvSpPr>
          <p:nvPr/>
        </p:nvSpPr>
        <p:spPr bwMode="auto">
          <a:xfrm>
            <a:off x="5421945" y="5157790"/>
            <a:ext cx="41090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AU" sz="2000">
                <a:latin typeface="Tahoma" pitchFamily="34" charset="0"/>
              </a:rPr>
              <a:t>Abdominoperineal Resection (APR)</a:t>
            </a:r>
            <a:endParaRPr lang="en-US" sz="20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31782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70108-0D03-0B27-6466-B8AE9A386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50818"/>
            <a:ext cx="10364452" cy="3424107"/>
          </a:xfrm>
        </p:spPr>
        <p:txBody>
          <a:bodyPr/>
          <a:lstStyle/>
          <a:p>
            <a:r>
              <a:rPr lang="en-US" b="1" i="0" u="none" strike="noStrike" dirty="0" err="1">
                <a:solidFill>
                  <a:srgbClr val="1A1C1C"/>
                </a:solidFill>
                <a:effectLst/>
                <a:latin typeface="Lato-Bold"/>
              </a:rPr>
              <a:t>Abdominoperineal</a:t>
            </a:r>
            <a:r>
              <a:rPr lang="en-US" b="1" i="0" u="none" strike="noStrike" dirty="0">
                <a:solidFill>
                  <a:srgbClr val="1A1C1C"/>
                </a:solidFill>
                <a:effectLst/>
                <a:latin typeface="Lato-Bold"/>
              </a:rPr>
              <a:t> resection (APR) </a:t>
            </a:r>
            <a:r>
              <a:rPr lang="en-US" b="1" i="0" u="none" strike="noStrike" dirty="0">
                <a:solidFill>
                  <a:srgbClr val="1A1C1C"/>
                </a:solidFill>
                <a:effectLst/>
                <a:latin typeface="Lato-Bold"/>
                <a:sym typeface="Wingdings" pitchFamily="2" charset="2"/>
              </a:rPr>
              <a:t> </a:t>
            </a:r>
            <a:r>
              <a:rPr lang="en-US" dirty="0">
                <a:effectLst/>
              </a:rPr>
              <a:t>Tumor too close (&lt;2cm) to the sphincter to achieve an adequate distal margin without compromising the sphincter or cancer that has infiltrated the sphincter </a:t>
            </a:r>
          </a:p>
          <a:p>
            <a:endParaRPr lang="en-J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A0F5C-A3E7-B5AA-CFAC-08CDE97EA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0" y="1398928"/>
            <a:ext cx="9756716" cy="475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305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3988E-CA49-EA2C-82F8-665548961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O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AC1C90-2964-B99A-566E-9F4825304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17"/>
            <a:ext cx="12192000" cy="4897267"/>
          </a:xfrm>
        </p:spPr>
      </p:pic>
    </p:spTree>
    <p:extLst>
      <p:ext uri="{BB962C8B-B14F-4D97-AF65-F5344CB8AC3E}">
        <p14:creationId xmlns:p14="http://schemas.microsoft.com/office/powerpoint/2010/main" val="1236194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Colonic stenting , palliative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93" y="1720526"/>
            <a:ext cx="4021428" cy="39433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96" y="1738647"/>
            <a:ext cx="4218904" cy="3966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3332"/>
            <a:ext cx="3967767" cy="396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33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274" y="832168"/>
            <a:ext cx="5870084" cy="5434947"/>
          </a:xfrm>
        </p:spPr>
      </p:pic>
      <p:sp>
        <p:nvSpPr>
          <p:cNvPr id="5" name="TextBox 4"/>
          <p:cNvSpPr txBox="1"/>
          <p:nvPr/>
        </p:nvSpPr>
        <p:spPr>
          <a:xfrm>
            <a:off x="566670" y="2537138"/>
            <a:ext cx="41235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angiographic embolization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dirty="0"/>
              <a:t>For anemia 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0440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/>
              <a:t>The neurovascular supply to the colon is closely </a:t>
            </a:r>
            <a:r>
              <a:rPr lang="en-US" dirty="0">
                <a:solidFill>
                  <a:srgbClr val="FF0000"/>
                </a:solidFill>
              </a:rPr>
              <a:t>linked to its embryological origin</a:t>
            </a:r>
            <a:r>
              <a:rPr lang="en-US" dirty="0"/>
              <a:t>: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Ascending colon and proximal 2/3 of the transverse colon – derived from the </a:t>
            </a:r>
            <a:r>
              <a:rPr lang="en-US" b="1" dirty="0" err="1"/>
              <a:t>midgut</a:t>
            </a:r>
            <a:r>
              <a:rPr lang="en-US" dirty="0"/>
              <a:t>., are supplied by the </a:t>
            </a:r>
            <a:r>
              <a:rPr lang="en-US" dirty="0">
                <a:solidFill>
                  <a:srgbClr val="FF0000"/>
                </a:solidFill>
              </a:rPr>
              <a:t>superior mesenteric artery,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Distal 1/3 of the transverse colon, descending colon and sigmoid colon – derived from the </a:t>
            </a:r>
            <a:r>
              <a:rPr lang="en-US" b="1" dirty="0"/>
              <a:t>hindgut,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-derived structures by the </a:t>
            </a:r>
            <a:r>
              <a:rPr lang="en-US" dirty="0">
                <a:solidFill>
                  <a:srgbClr val="FF0000"/>
                </a:solidFill>
              </a:rPr>
              <a:t>inferior mesenteric artery</a:t>
            </a:r>
            <a:r>
              <a:rPr lang="en-US" dirty="0"/>
              <a:t>.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918B1EA-E4CC-4056-8F56-B296B6D8DA7D}" type="slidenum">
              <a:rPr lang="ar-JO" smtClean="0"/>
              <a:pPr/>
              <a:t>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18080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1FC41-1357-BDFD-80B2-77A0245ED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Follow up</a:t>
            </a:r>
            <a:endParaRPr lang="en-JO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2E8C7-8051-1FE4-A2D8-EB5ADABD3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33222"/>
            <a:ext cx="12192000" cy="4924777"/>
          </a:xfrm>
        </p:spPr>
        <p:txBody>
          <a:bodyPr>
            <a:normAutofit fontScale="85000" lnSpcReduction="20000"/>
          </a:bodyPr>
          <a:lstStyle/>
          <a:p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All patients with </a:t>
            </a:r>
            <a:r>
              <a:rPr lang="en-US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CRC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should be followed up closely after curative treatment to ensure early identification and management of recurrence. </a:t>
            </a:r>
          </a:p>
          <a:p>
            <a:r>
              <a:rPr lang="en-US" b="1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2"/>
              </a:rPr>
              <a:t>Patient history</a:t>
            </a:r>
            <a:r>
              <a:rPr lang="en-US" b="1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, </a:t>
            </a:r>
            <a:r>
              <a:rPr lang="en-US" b="1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3"/>
              </a:rPr>
              <a:t>physical examination</a:t>
            </a:r>
            <a:r>
              <a:rPr lang="en-US" b="1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, </a:t>
            </a:r>
            <a:r>
              <a:rPr lang="en-US" b="1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CEA</a:t>
            </a:r>
            <a:r>
              <a:rPr lang="en-US" b="1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level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</a:t>
            </a:r>
          </a:p>
          <a:p>
            <a:pPr lvl="1"/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Every 3–6 months for 2 years</a:t>
            </a:r>
          </a:p>
          <a:p>
            <a:pPr lvl="1"/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Every 6 months for an additional 3 years</a:t>
            </a:r>
          </a:p>
          <a:p>
            <a:r>
              <a:rPr lang="en-US" b="1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CT chest/abdomen/</a:t>
            </a:r>
            <a:r>
              <a:rPr lang="en-US" b="1" i="0" u="sng" strike="noStrike" dirty="0">
                <a:effectLst/>
                <a:latin typeface="Lato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pelvis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: annually for 5 years </a:t>
            </a:r>
          </a:p>
          <a:p>
            <a:r>
              <a:rPr lang="en-US" b="1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Colonoscopy</a:t>
            </a:r>
            <a:endParaRPr lang="en-US" b="0" i="0" u="none" strike="noStrike" dirty="0">
              <a:solidFill>
                <a:srgbClr val="1A1C1C"/>
              </a:solidFill>
              <a:effectLst/>
              <a:latin typeface="Lato" panose="020F0502020204030203" pitchFamily="34" charset="0"/>
            </a:endParaRPr>
          </a:p>
          <a:p>
            <a:pPr lvl="1"/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1 year after preoperative </a:t>
            </a:r>
            <a:r>
              <a:rPr lang="en-US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colonoscopy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</a:t>
            </a:r>
          </a:p>
          <a:p>
            <a:pPr lvl="1"/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Every 3–5 years in the further follow-up, depending on findings</a:t>
            </a:r>
          </a:p>
          <a:p>
            <a:r>
              <a:rPr lang="en-US" b="1" i="0" u="sng" strike="noStrike" dirty="0">
                <a:effectLst/>
                <a:latin typeface="Lato" panose="020F050202020403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Proctoscopy</a:t>
            </a:r>
            <a:r>
              <a:rPr lang="en-US" b="1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/</a:t>
            </a:r>
            <a:r>
              <a:rPr lang="en-US" b="1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sigmoidoscopy</a:t>
            </a:r>
            <a:endParaRPr lang="en-US" b="0" i="0" u="none" strike="noStrike" dirty="0">
              <a:solidFill>
                <a:srgbClr val="1A1C1C"/>
              </a:solidFill>
              <a:effectLst/>
              <a:latin typeface="Lato" panose="020F0502020204030203" pitchFamily="34" charset="0"/>
            </a:endParaRPr>
          </a:p>
          <a:p>
            <a:pPr lvl="1"/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Recommended additional follow-up modality after the </a:t>
            </a:r>
            <a:r>
              <a:rPr lang="en-US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6"/>
              </a:rPr>
              <a:t>treatment of rectal cancer</a:t>
            </a:r>
            <a:endParaRPr lang="en-US" b="0" i="0" u="none" strike="noStrike" dirty="0">
              <a:solidFill>
                <a:srgbClr val="1A1C1C"/>
              </a:solidFill>
              <a:effectLst/>
              <a:latin typeface="Lato" panose="020F0502020204030203" pitchFamily="34" charset="0"/>
            </a:endParaRPr>
          </a:p>
          <a:p>
            <a:pPr lvl="1"/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Every 6–12 months for 3–5 years </a:t>
            </a:r>
          </a:p>
          <a:p>
            <a:pPr lvl="1"/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May be supplemented with </a:t>
            </a:r>
            <a:r>
              <a:rPr lang="en-US" b="0" i="0" u="none" strike="noStrike" dirty="0" err="1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endorectal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US" b="0" i="0" u="sng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  <a:hlinkClick r:id="rId7"/>
              </a:rPr>
              <a:t>ultrasound</a:t>
            </a:r>
            <a:endParaRPr lang="en-US" b="0" i="0" u="none" strike="noStrike" dirty="0">
              <a:solidFill>
                <a:srgbClr val="1A1C1C"/>
              </a:solidFill>
              <a:effectLst/>
              <a:latin typeface="Lato" panose="020F0502020204030203" pitchFamily="34" charset="0"/>
            </a:endParaRPr>
          </a:p>
          <a:p>
            <a:r>
              <a:rPr lang="en-US" b="1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Recommended duration of close follow-up</a:t>
            </a:r>
            <a:r>
              <a:rPr lang="en-US" b="0" i="0" u="none" strike="noStrike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: 5 years following the completion of curative treatment</a:t>
            </a:r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12785430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A6E6-EC8F-3DC4-296D-458D189F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61" y="-116090"/>
            <a:ext cx="10364451" cy="1596177"/>
          </a:xfrm>
        </p:spPr>
        <p:txBody>
          <a:bodyPr/>
          <a:lstStyle/>
          <a:p>
            <a:r>
              <a:rPr lang="en-US" dirty="0"/>
              <a:t>Emergency surgery </a:t>
            </a:r>
            <a:endParaRPr lang="en-J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6F38F-6662-D575-3F81-4D91059E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7958"/>
            <a:ext cx="12077515" cy="661445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sz="2200" dirty="0"/>
              <a:t>20 % of patients with colonic cancer will present as an emergence , the majority with </a:t>
            </a:r>
            <a:r>
              <a:rPr lang="en-US" sz="2200" b="1" dirty="0">
                <a:solidFill>
                  <a:srgbClr val="C00000"/>
                </a:solidFill>
              </a:rPr>
              <a:t>obstruction</a:t>
            </a:r>
            <a:r>
              <a:rPr lang="en-US" sz="2200" dirty="0"/>
              <a:t>, but occasionally with </a:t>
            </a:r>
            <a:r>
              <a:rPr lang="en-US" sz="2200" u="sng" dirty="0">
                <a:solidFill>
                  <a:srgbClr val="C00000"/>
                </a:solidFill>
              </a:rPr>
              <a:t>hemorrhage</a:t>
            </a:r>
            <a:r>
              <a:rPr lang="en-US" sz="2200" dirty="0"/>
              <a:t> or </a:t>
            </a:r>
            <a:r>
              <a:rPr lang="en-US" sz="2200" u="sng" dirty="0">
                <a:solidFill>
                  <a:srgbClr val="C00000"/>
                </a:solidFill>
              </a:rPr>
              <a:t>perforation</a:t>
            </a:r>
            <a:r>
              <a:rPr lang="en-US" sz="2200" dirty="0"/>
              <a:t>.</a:t>
            </a:r>
          </a:p>
          <a:p>
            <a:r>
              <a:rPr lang="en-US" sz="2200" dirty="0"/>
              <a:t> If the lesion is right sided, it is usually possible to perform a right </a:t>
            </a:r>
            <a:r>
              <a:rPr lang="en-US" sz="2200" dirty="0" err="1"/>
              <a:t>hemicolectomy</a:t>
            </a:r>
            <a:r>
              <a:rPr lang="en-US" sz="2200" dirty="0"/>
              <a:t> and anastomosis in the usual manner.</a:t>
            </a:r>
          </a:p>
          <a:p>
            <a:r>
              <a:rPr lang="en-US" sz="2200" dirty="0"/>
              <a:t> this can be facilitated by decompressing the bowel at the start of the operation .</a:t>
            </a:r>
          </a:p>
          <a:p>
            <a:r>
              <a:rPr lang="en-US" sz="2200" dirty="0"/>
              <a:t> Perforation with substantial contamination or if the patient is unstable, it may be advisable to bring out an </a:t>
            </a:r>
            <a:r>
              <a:rPr lang="en-US" sz="2200" dirty="0" err="1"/>
              <a:t>ileo</a:t>
            </a:r>
            <a:r>
              <a:rPr lang="en-US" sz="2200" dirty="0"/>
              <a:t>/colostomy rather than anastomosing bowel in these circumstances.</a:t>
            </a:r>
          </a:p>
          <a:p>
            <a:r>
              <a:rPr lang="en-US" sz="2200" dirty="0"/>
              <a:t> For a left-sided lesion, the decision-making process is similar to that in diverticular disease between a Hartmann’s procedure and resection and anastomosis</a:t>
            </a:r>
            <a:endParaRPr lang="en-JO" sz="2200" dirty="0"/>
          </a:p>
        </p:txBody>
      </p:sp>
    </p:spTree>
    <p:extLst>
      <p:ext uri="{BB962C8B-B14F-4D97-AF65-F5344CB8AC3E}">
        <p14:creationId xmlns:p14="http://schemas.microsoft.com/office/powerpoint/2010/main" val="5387666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8C272-22A3-2590-9AC4-B694AD3F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Hartman procedure </a:t>
            </a:r>
            <a:endParaRPr lang="en-JO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8CD90A-38CF-C116-1F3A-71B28DA1F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484"/>
            <a:ext cx="5129803" cy="433828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8161B-A7AA-05A0-2178-ABA6D89A2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13" y="2214694"/>
            <a:ext cx="5322111" cy="433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681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073" y="1204592"/>
            <a:ext cx="6787166" cy="5037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93239" y="3953815"/>
            <a:ext cx="3013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Llyod</a:t>
            </a:r>
            <a:r>
              <a:rPr lang="en-US" sz="2400" b="1" dirty="0"/>
              <a:t> </a:t>
            </a:r>
            <a:r>
              <a:rPr lang="en-US" sz="2400" b="1" dirty="0" err="1"/>
              <a:t>davis</a:t>
            </a:r>
            <a:r>
              <a:rPr lang="en-US" sz="2400" b="1" dirty="0"/>
              <a:t> position 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741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8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01155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Supply</a:t>
            </a:r>
            <a:endParaRPr lang="ar-JO" dirty="0"/>
          </a:p>
        </p:txBody>
      </p:sp>
      <p:pic>
        <p:nvPicPr>
          <p:cNvPr id="4" name="Picture 1" descr="combined-02-clinical-traininganatomy-40-72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918B1EA-E4CC-4056-8F56-B296B6D8DA7D}" type="slidenum">
              <a:rPr lang="ar-JO" smtClean="0"/>
              <a:pPr/>
              <a:t>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54280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Supply</a:t>
            </a:r>
            <a:endParaRPr lang="ar-JO" dirty="0"/>
          </a:p>
        </p:txBody>
      </p:sp>
      <p:pic>
        <p:nvPicPr>
          <p:cNvPr id="4" name="Picture 1" descr="combined-02-clinical-traininganatomy-41-72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918B1EA-E4CC-4056-8F56-B296B6D8DA7D}" type="slidenum">
              <a:rPr lang="ar-JO" smtClean="0"/>
              <a:pPr/>
              <a:t>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95141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952596" y="50004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Venous Drainage</a:t>
            </a:r>
            <a:br>
              <a:rPr lang="en-US" b="1" dirty="0"/>
            </a:b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570037"/>
            <a:ext cx="8643998" cy="4495800"/>
          </a:xfrm>
        </p:spPr>
        <p:txBody>
          <a:bodyPr>
            <a:no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</a:rPr>
              <a:t>The venous drainage of the colon is similar to the arterial supply.</a:t>
            </a:r>
          </a:p>
          <a:p>
            <a:pPr algn="l" rtl="0">
              <a:buNone/>
            </a:pPr>
            <a:endParaRPr lang="en-US" sz="3200" dirty="0">
              <a:solidFill>
                <a:srgbClr val="FF0000"/>
              </a:solidFill>
            </a:endParaRPr>
          </a:p>
          <a:p>
            <a:pPr algn="l" rtl="0"/>
            <a:r>
              <a:rPr lang="en-US" sz="3200" dirty="0"/>
              <a:t>The superior mesenteric and inferior mesenteric veins </a:t>
            </a:r>
            <a:r>
              <a:rPr lang="en-US" sz="3200" dirty="0">
                <a:solidFill>
                  <a:srgbClr val="FF0000"/>
                </a:solidFill>
              </a:rPr>
              <a:t>ultimately empty into the </a:t>
            </a:r>
            <a:r>
              <a:rPr lang="en-US" sz="3200" b="1" dirty="0">
                <a:solidFill>
                  <a:srgbClr val="FF0000"/>
                </a:solidFill>
              </a:rPr>
              <a:t> portal vein</a:t>
            </a:r>
            <a:r>
              <a:rPr lang="en-US" sz="3200" dirty="0">
                <a:solidFill>
                  <a:srgbClr val="FF0000"/>
                </a:solidFill>
              </a:rPr>
              <a:t> .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918B1EA-E4CC-4056-8F56-B296B6D8DA7D}" type="slidenum">
              <a:rPr lang="ar-JO" smtClean="0"/>
              <a:pPr/>
              <a:t>8</a:t>
            </a:fld>
            <a:endParaRPr lang="ar-JO"/>
          </a:p>
        </p:txBody>
      </p:sp>
      <p:pic>
        <p:nvPicPr>
          <p:cNvPr id="6" name="Picture 3" descr="C:\Users\mmc\Desktop\Abdomen-Portal-Venous-System-1024x694.jpg">
            <a:extLst>
              <a:ext uri="{FF2B5EF4-FFF2-40B4-BE49-F238E27FC236}">
                <a16:creationId xmlns:a16="http://schemas.microsoft.com/office/drawing/2014/main" id="{039D7FAC-5CC7-E39B-FF49-A602A37AC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664440" y="1490642"/>
            <a:ext cx="4527560" cy="3068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069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095472" y="500042"/>
            <a:ext cx="8229600" cy="990600"/>
          </a:xfrm>
        </p:spPr>
        <p:txBody>
          <a:bodyPr>
            <a:noAutofit/>
          </a:bodyPr>
          <a:lstStyle/>
          <a:p>
            <a:r>
              <a:rPr lang="en-US" sz="3600" b="1" dirty="0"/>
              <a:t>Innervations</a:t>
            </a:r>
            <a:br>
              <a:rPr lang="en-US" sz="3600" b="1" dirty="0"/>
            </a:br>
            <a:endParaRPr lang="ar-JO" sz="36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952596" y="1571612"/>
            <a:ext cx="8229600" cy="4937760"/>
          </a:xfrm>
        </p:spPr>
        <p:txBody>
          <a:bodyPr>
            <a:noAutofit/>
          </a:bodyPr>
          <a:lstStyle/>
          <a:p>
            <a:pPr algn="l" rtl="0"/>
            <a:r>
              <a:rPr lang="en-US" dirty="0">
                <a:solidFill>
                  <a:srgbClr val="FF0000"/>
                </a:solidFill>
              </a:rPr>
              <a:t> The parasympathetic nerve </a:t>
            </a:r>
            <a:r>
              <a:rPr lang="en-US" dirty="0"/>
              <a:t>supply to the right and transverse colon  is through the </a:t>
            </a:r>
            <a:r>
              <a:rPr lang="en-US" b="1" dirty="0" err="1"/>
              <a:t>vagus</a:t>
            </a:r>
            <a:r>
              <a:rPr lang="en-US" b="1" dirty="0"/>
              <a:t> nerve.</a:t>
            </a:r>
          </a:p>
          <a:p>
            <a:pPr algn="l" rtl="0"/>
            <a:r>
              <a:rPr lang="en-US" dirty="0"/>
              <a:t>While the distal colon and the rectum are supplied by (</a:t>
            </a:r>
            <a:r>
              <a:rPr lang="en-US" b="1" dirty="0"/>
              <a:t>the pelvic </a:t>
            </a:r>
            <a:r>
              <a:rPr lang="en-US" b="1" dirty="0" err="1"/>
              <a:t>splanchnic</a:t>
            </a:r>
            <a:r>
              <a:rPr lang="en-US" b="1" dirty="0"/>
              <a:t> nerves)  </a:t>
            </a:r>
            <a:r>
              <a:rPr lang="en-US" dirty="0"/>
              <a:t>from S2,3,4.</a:t>
            </a:r>
          </a:p>
          <a:p>
            <a:pPr algn="l" rtl="0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sympathetic system </a:t>
            </a:r>
            <a:r>
              <a:rPr lang="en-US" dirty="0"/>
              <a:t>supplies the blood vessels through the </a:t>
            </a:r>
            <a:r>
              <a:rPr lang="en-US" b="1" dirty="0"/>
              <a:t>greater and lesser splanchnic nerve</a:t>
            </a:r>
            <a:endParaRPr lang="ar-JO" b="1" dirty="0"/>
          </a:p>
          <a:p>
            <a:pPr algn="l" rtl="0"/>
            <a:endParaRPr lang="ar-JO" b="1" dirty="0"/>
          </a:p>
          <a:p>
            <a:pPr algn="l" rtl="0">
              <a:buNone/>
            </a:pPr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918B1EA-E4CC-4056-8F56-B296B6D8DA7D}" type="slidenum">
              <a:rPr lang="ar-JO" smtClean="0"/>
              <a:pPr/>
              <a:t>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60603730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3482</Words>
  <Application>Microsoft Office PowerPoint</Application>
  <PresentationFormat>Widescreen</PresentationFormat>
  <Paragraphs>567</Paragraphs>
  <Slides>54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Droplet</vt:lpstr>
      <vt:lpstr>Colorectal tumors </vt:lpstr>
      <vt:lpstr>ANATOMY </vt:lpstr>
      <vt:lpstr>PowerPoint Presentation</vt:lpstr>
      <vt:lpstr>Colon </vt:lpstr>
      <vt:lpstr>PowerPoint Presentation</vt:lpstr>
      <vt:lpstr>Blood Supply</vt:lpstr>
      <vt:lpstr>Blood Supply</vt:lpstr>
      <vt:lpstr>Venous Drainage </vt:lpstr>
      <vt:lpstr>Innervations </vt:lpstr>
      <vt:lpstr>Lymphatic Drainage </vt:lpstr>
      <vt:lpstr>Function </vt:lpstr>
      <vt:lpstr>EPIDEMIOLOGY</vt:lpstr>
      <vt:lpstr>Risk Factors</vt:lpstr>
      <vt:lpstr>Protective Factors </vt:lpstr>
      <vt:lpstr>Pathology </vt:lpstr>
      <vt:lpstr>PowerPoint Presentation</vt:lpstr>
      <vt:lpstr>Pathology </vt:lpstr>
      <vt:lpstr>PowerPoint Presentation</vt:lpstr>
      <vt:lpstr>Pathology </vt:lpstr>
      <vt:lpstr>Grading </vt:lpstr>
      <vt:lpstr>Classification of intestinal polyps</vt:lpstr>
      <vt:lpstr>Hereditary non-polyposis colorectal cancer  (Lynch syndrome)</vt:lpstr>
      <vt:lpstr>Amsterdam II  criteria</vt:lpstr>
      <vt:lpstr>Clinical pictures</vt:lpstr>
      <vt:lpstr>PowerPoint Presentation</vt:lpstr>
      <vt:lpstr>Screening</vt:lpstr>
      <vt:lpstr>Diagnosis </vt:lpstr>
      <vt:lpstr>PowerPoint Presentation</vt:lpstr>
      <vt:lpstr>PowerPoint Presentation</vt:lpstr>
      <vt:lpstr>PowerPoint Presentation</vt:lpstr>
      <vt:lpstr>Staging</vt:lpstr>
      <vt:lpstr> 3- Transrectal ultrasound </vt:lpstr>
      <vt:lpstr>PowerPoint Presentation</vt:lpstr>
      <vt:lpstr>Prognosis </vt:lpstr>
      <vt:lpstr> Management </vt:lpstr>
      <vt:lpstr>Surgery for colon ca</vt:lpstr>
      <vt:lpstr>PowerPoint Presentation</vt:lpstr>
      <vt:lpstr>PowerPoint Presentation</vt:lpstr>
      <vt:lpstr>PowerPoint Presentation</vt:lpstr>
      <vt:lpstr>PowerPoint Presentation</vt:lpstr>
      <vt:lpstr>For Fap specially if rectal involved total proctocolectomy with ileal pouch anal anastomosis (IPAA)</vt:lpstr>
      <vt:lpstr>PowerPoint Presentation</vt:lpstr>
      <vt:lpstr>Surgery for Rectum ca</vt:lpstr>
      <vt:lpstr>PowerPoint Presentation</vt:lpstr>
      <vt:lpstr>PowerPoint Presentation</vt:lpstr>
      <vt:lpstr>PowerPoint Presentation</vt:lpstr>
      <vt:lpstr>PowerPoint Presentation</vt:lpstr>
      <vt:lpstr>Colonic stenting , palliative </vt:lpstr>
      <vt:lpstr>PowerPoint Presentation</vt:lpstr>
      <vt:lpstr>Follow up</vt:lpstr>
      <vt:lpstr>Emergency surgery </vt:lpstr>
      <vt:lpstr>Hartman procedure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abdullah bsiso</dc:creator>
  <cp:lastModifiedBy>سلطان شاكر عبدالله الدبوبي</cp:lastModifiedBy>
  <cp:revision>32</cp:revision>
  <dcterms:created xsi:type="dcterms:W3CDTF">2019-11-07T02:54:20Z</dcterms:created>
  <dcterms:modified xsi:type="dcterms:W3CDTF">2023-10-04T19:18:31Z</dcterms:modified>
</cp:coreProperties>
</file>