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7"/>
  </p:notesMasterIdLst>
  <p:handoutMasterIdLst>
    <p:handoutMasterId r:id="rId28"/>
  </p:handoutMasterIdLst>
  <p:sldIdLst>
    <p:sldId id="265" r:id="rId2"/>
    <p:sldId id="266"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showGuides="1">
      <p:cViewPr>
        <p:scale>
          <a:sx n="81" d="100"/>
          <a:sy n="81" d="100"/>
        </p:scale>
        <p:origin x="-84" y="21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11/30/2020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11/30/2020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11/30/2020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t>11/30/2020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t>11/30/2020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11/30/2020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11/30/2020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11/30/2020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t>11/30/2020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EAB7D7-3608-4730-B2E2-670834DF882C}" type="datetimeFigureOut">
              <a:rPr lang="en-US" smtClean="0"/>
              <a:t>11/30/2020</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AB7D7-3608-4730-B2E2-670834DF882C}" type="datetimeFigureOut">
              <a:rPr lang="en-US" smtClean="0"/>
              <a:t>11/30/2020</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11/30/2020</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11/30/2020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11/30/2020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11/30/2020</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Optics and Refraction </a:t>
            </a:r>
            <a:endParaRPr lang="en-US" dirty="0"/>
          </a:p>
        </p:txBody>
      </p:sp>
      <p:sp>
        <p:nvSpPr>
          <p:cNvPr id="3" name="Subtitle 2"/>
          <p:cNvSpPr>
            <a:spLocks noGrp="1"/>
          </p:cNvSpPr>
          <p:nvPr>
            <p:ph type="subTitle" idx="1"/>
          </p:nvPr>
        </p:nvSpPr>
        <p:spPr/>
        <p:txBody>
          <a:bodyPr/>
          <a:lstStyle/>
          <a:p>
            <a:r>
              <a:rPr lang="en-US" dirty="0" smtClean="0"/>
              <a:t>Presented by </a:t>
            </a:r>
          </a:p>
          <a:p>
            <a:r>
              <a:rPr lang="en-US" dirty="0" smtClean="0"/>
              <a:t/>
            </a:r>
            <a:br>
              <a:rPr lang="en-US" dirty="0" smtClean="0"/>
            </a:br>
            <a:r>
              <a:rPr lang="en-US" dirty="0" smtClean="0"/>
              <a:t>Nadine Othman</a:t>
            </a:r>
            <a:br>
              <a:rPr lang="en-US" dirty="0" smtClean="0"/>
            </a:br>
            <a:r>
              <a:rPr lang="en-US" dirty="0" smtClean="0"/>
              <a:t>Mohannad Alzaben</a:t>
            </a:r>
            <a:endParaRPr lang="en-US" dirty="0"/>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2675" y="326571"/>
            <a:ext cx="9470518" cy="6257109"/>
          </a:xfrm>
        </p:spPr>
      </p:pic>
    </p:spTree>
    <p:extLst>
      <p:ext uri="{BB962C8B-B14F-4D97-AF65-F5344CB8AC3E}">
        <p14:creationId xmlns:p14="http://schemas.microsoft.com/office/powerpoint/2010/main" val="297323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9532" y="566850"/>
            <a:ext cx="6801667" cy="302296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9532" y="3892187"/>
            <a:ext cx="6801667" cy="2639241"/>
          </a:xfrm>
          <a:prstGeom prst="rect">
            <a:avLst/>
          </a:prstGeom>
        </p:spPr>
      </p:pic>
    </p:spTree>
    <p:extLst>
      <p:ext uri="{BB962C8B-B14F-4D97-AF65-F5344CB8AC3E}">
        <p14:creationId xmlns:p14="http://schemas.microsoft.com/office/powerpoint/2010/main" val="3532568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Accommodation &amp;Presbyopia </a:t>
            </a:r>
            <a:endParaRPr lang="en-US" dirty="0"/>
          </a:p>
        </p:txBody>
      </p:sp>
      <p:sp>
        <p:nvSpPr>
          <p:cNvPr id="3" name="Content Placeholder 2"/>
          <p:cNvSpPr>
            <a:spLocks noGrp="1"/>
          </p:cNvSpPr>
          <p:nvPr>
            <p:ph sz="half" idx="1"/>
          </p:nvPr>
        </p:nvSpPr>
        <p:spPr>
          <a:xfrm>
            <a:off x="609600" y="1828801"/>
            <a:ext cx="9855200" cy="4525963"/>
          </a:xfrm>
        </p:spPr>
        <p:txBody>
          <a:bodyPr/>
          <a:lstStyle/>
          <a:p>
            <a:pPr>
              <a:lnSpc>
                <a:spcPct val="90000"/>
              </a:lnSpc>
            </a:pPr>
            <a:r>
              <a:rPr lang="en-US" altLang="zh-CN" dirty="0">
                <a:ea typeface="宋体" charset="-122"/>
              </a:rPr>
              <a:t>Accommodation : increase in the power of the eye as an object is brought nearer to the eye .</a:t>
            </a:r>
          </a:p>
          <a:p>
            <a:pPr marL="0" indent="0">
              <a:lnSpc>
                <a:spcPct val="90000"/>
              </a:lnSpc>
              <a:buNone/>
            </a:pPr>
            <a:endParaRPr lang="en-US" altLang="zh-CN" dirty="0">
              <a:ea typeface="宋体" charset="-122"/>
            </a:endParaRPr>
          </a:p>
          <a:p>
            <a:pPr>
              <a:lnSpc>
                <a:spcPct val="90000"/>
              </a:lnSpc>
            </a:pPr>
            <a:endParaRPr lang="en-US" altLang="zh-CN" dirty="0">
              <a:ea typeface="宋体" charset="-122"/>
            </a:endParaRPr>
          </a:p>
        </p:txBody>
      </p:sp>
      <p:pic>
        <p:nvPicPr>
          <p:cNvPr id="5" name="عنصر نائب للمحتوى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14400" y="3200400"/>
            <a:ext cx="9144000" cy="2445870"/>
          </a:xfrm>
        </p:spPr>
      </p:pic>
    </p:spTree>
    <p:extLst>
      <p:ext uri="{BB962C8B-B14F-4D97-AF65-F5344CB8AC3E}">
        <p14:creationId xmlns:p14="http://schemas.microsoft.com/office/powerpoint/2010/main" val="893994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presbyopia</a:t>
            </a:r>
            <a:endParaRPr lang="en-US" dirty="0"/>
          </a:p>
        </p:txBody>
      </p:sp>
      <p:sp>
        <p:nvSpPr>
          <p:cNvPr id="3" name="عنصر نائب للمحتوى 2"/>
          <p:cNvSpPr>
            <a:spLocks noGrp="1"/>
          </p:cNvSpPr>
          <p:nvPr>
            <p:ph idx="1"/>
          </p:nvPr>
        </p:nvSpPr>
        <p:spPr/>
        <p:txBody>
          <a:bodyPr>
            <a:normAutofit/>
          </a:bodyPr>
          <a:lstStyle/>
          <a:p>
            <a:r>
              <a:rPr lang="en-US" b="1" dirty="0"/>
              <a:t>Presbyopia</a:t>
            </a:r>
            <a:r>
              <a:rPr lang="en-US" dirty="0"/>
              <a:t> is loss of the lens’ ability to change shape to focus on near objects due to aging.</a:t>
            </a:r>
          </a:p>
          <a:p>
            <a:r>
              <a:rPr lang="en-US" dirty="0"/>
              <a:t>Typically, presbyopia becomes noticeable by the time a person reaches the early or mid 40s. A convex (plus) lens is used for correction when viewing near objects.</a:t>
            </a:r>
          </a:p>
          <a:p>
            <a:r>
              <a:rPr lang="en-US" dirty="0"/>
              <a:t>These lenses may be supplied as separate glasses or built into a lens as bifocals or variable focus lenses</a:t>
            </a:r>
          </a:p>
          <a:p>
            <a:r>
              <a:rPr lang="en-US" altLang="zh-CN" dirty="0">
                <a:ea typeface="宋体" charset="-122"/>
              </a:rPr>
              <a:t>Occurs earlier in </a:t>
            </a:r>
            <a:r>
              <a:rPr lang="en-US" altLang="zh-CN" dirty="0" err="1">
                <a:ea typeface="宋体" charset="-122"/>
              </a:rPr>
              <a:t>hypermetropes</a:t>
            </a:r>
            <a:r>
              <a:rPr lang="en-US" altLang="zh-CN" dirty="0">
                <a:ea typeface="宋体" charset="-122"/>
              </a:rPr>
              <a:t> </a:t>
            </a:r>
          </a:p>
          <a:p>
            <a:endParaRPr lang="en-US" dirty="0"/>
          </a:p>
        </p:txBody>
      </p:sp>
    </p:spTree>
    <p:extLst>
      <p:ext uri="{BB962C8B-B14F-4D97-AF65-F5344CB8AC3E}">
        <p14:creationId xmlns:p14="http://schemas.microsoft.com/office/powerpoint/2010/main" val="97556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Presbyopia</a:t>
            </a:r>
            <a:endParaRPr lang="en-US" dirty="0"/>
          </a:p>
        </p:txBody>
      </p:sp>
      <p:sp>
        <p:nvSpPr>
          <p:cNvPr id="3" name="Content Placeholder 2"/>
          <p:cNvSpPr>
            <a:spLocks noGrp="1"/>
          </p:cNvSpPr>
          <p:nvPr>
            <p:ph idx="1"/>
          </p:nvPr>
        </p:nvSpPr>
        <p:spPr/>
        <p:txBody>
          <a:bodyPr/>
          <a:lstStyle/>
          <a:p>
            <a:r>
              <a:rPr lang="en-US" altLang="zh-CN" dirty="0">
                <a:ea typeface="宋体" charset="-122"/>
              </a:rPr>
              <a:t>Treatment with adding convex lenses </a:t>
            </a:r>
          </a:p>
          <a:p>
            <a:r>
              <a:rPr lang="en-US" altLang="zh-CN" dirty="0">
                <a:ea typeface="宋体" charset="-122"/>
              </a:rPr>
              <a:t>Forms of correction:</a:t>
            </a:r>
          </a:p>
          <a:p>
            <a:pPr>
              <a:buNone/>
            </a:pPr>
            <a:r>
              <a:rPr lang="en-US" altLang="zh-CN" dirty="0">
                <a:ea typeface="宋体" charset="-122"/>
              </a:rPr>
              <a:t>              1-Separate pairs </a:t>
            </a:r>
          </a:p>
          <a:p>
            <a:pPr>
              <a:buNone/>
            </a:pPr>
            <a:r>
              <a:rPr lang="en-US" altLang="zh-CN" dirty="0">
                <a:ea typeface="宋体" charset="-122"/>
              </a:rPr>
              <a:t>              2-Bifocals </a:t>
            </a:r>
          </a:p>
          <a:p>
            <a:pPr>
              <a:buNone/>
            </a:pPr>
            <a:r>
              <a:rPr lang="en-US" altLang="zh-CN" dirty="0">
                <a:ea typeface="宋体" charset="-122"/>
              </a:rPr>
              <a:t>              3-Multyfocals </a:t>
            </a:r>
          </a:p>
          <a:p>
            <a:endParaRPr lang="en-US" dirty="0"/>
          </a:p>
        </p:txBody>
      </p:sp>
    </p:spTree>
    <p:extLst>
      <p:ext uri="{BB962C8B-B14F-4D97-AF65-F5344CB8AC3E}">
        <p14:creationId xmlns:p14="http://schemas.microsoft.com/office/powerpoint/2010/main" val="2237786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Presbyopia</a:t>
            </a:r>
            <a:endParaRPr lang="en-US" dirty="0"/>
          </a:p>
        </p:txBody>
      </p:sp>
      <p:sp>
        <p:nvSpPr>
          <p:cNvPr id="3" name="Content Placeholder 2"/>
          <p:cNvSpPr>
            <a:spLocks noGrp="1"/>
          </p:cNvSpPr>
          <p:nvPr>
            <p:ph idx="1"/>
          </p:nvPr>
        </p:nvSpPr>
        <p:spPr/>
        <p:txBody>
          <a:bodyPr>
            <a:normAutofit fontScale="92500" lnSpcReduction="10000"/>
          </a:bodyPr>
          <a:lstStyle/>
          <a:p>
            <a:r>
              <a:rPr lang="en-US" sz="5100" b="1" dirty="0"/>
              <a:t>Risk factors</a:t>
            </a:r>
          </a:p>
          <a:p>
            <a:r>
              <a:rPr lang="en-US" dirty="0"/>
              <a:t>Certain factors can make you more likely to develop presbyopia, including:</a:t>
            </a:r>
          </a:p>
          <a:p>
            <a:r>
              <a:rPr lang="en-US" b="1" dirty="0">
                <a:solidFill>
                  <a:srgbClr val="FF0000"/>
                </a:solidFill>
              </a:rPr>
              <a:t>Age</a:t>
            </a:r>
            <a:r>
              <a:rPr lang="en-US" b="1" dirty="0"/>
              <a:t>.</a:t>
            </a:r>
            <a:r>
              <a:rPr lang="en-US" dirty="0"/>
              <a:t> Age is the greatest risk factor for presbyopia. Almost everyone experiences some degree of presbyopia after age 40.</a:t>
            </a:r>
          </a:p>
          <a:p>
            <a:r>
              <a:rPr lang="en-US" b="1" dirty="0"/>
              <a:t>Other </a:t>
            </a:r>
            <a:r>
              <a:rPr lang="en-US" b="1" dirty="0">
                <a:solidFill>
                  <a:srgbClr val="FF0000"/>
                </a:solidFill>
              </a:rPr>
              <a:t>medical conditions</a:t>
            </a:r>
            <a:r>
              <a:rPr lang="en-US" b="1" dirty="0"/>
              <a:t>.</a:t>
            </a:r>
            <a:r>
              <a:rPr lang="en-US" dirty="0"/>
              <a:t> Being farsighted or having certain diseases — such </a:t>
            </a:r>
            <a:r>
              <a:rPr lang="en-US" dirty="0">
                <a:solidFill>
                  <a:srgbClr val="FF0000"/>
                </a:solidFill>
              </a:rPr>
              <a:t>as diabetes</a:t>
            </a:r>
            <a:r>
              <a:rPr lang="en-US" dirty="0"/>
              <a:t>, multiple sclerosis or cardiovascular diseases — can increase your risk of premature presbyopia, which is presbyopia in people younger than 40.</a:t>
            </a:r>
          </a:p>
          <a:p>
            <a:r>
              <a:rPr lang="en-US" b="1" dirty="0">
                <a:solidFill>
                  <a:srgbClr val="FF0000"/>
                </a:solidFill>
              </a:rPr>
              <a:t>Drugs.</a:t>
            </a:r>
            <a:r>
              <a:rPr lang="en-US" dirty="0"/>
              <a:t> Certain drugs are associated with premature </a:t>
            </a:r>
            <a:r>
              <a:rPr lang="en-US" dirty="0" err="1"/>
              <a:t>presbyopic</a:t>
            </a:r>
            <a:r>
              <a:rPr lang="en-US" dirty="0"/>
              <a:t> symptoms, including antidepressants, antihistamines and diuretics</a:t>
            </a:r>
          </a:p>
          <a:p>
            <a:endParaRPr lang="en-US" dirty="0"/>
          </a:p>
        </p:txBody>
      </p:sp>
    </p:spTree>
    <p:extLst>
      <p:ext uri="{BB962C8B-B14F-4D97-AF65-F5344CB8AC3E}">
        <p14:creationId xmlns:p14="http://schemas.microsoft.com/office/powerpoint/2010/main" val="203526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a:ea typeface="宋体" charset="-122"/>
              </a:rPr>
              <a:t>Optical correction after cataract extraction </a:t>
            </a:r>
            <a:endParaRPr lang="en-US" dirty="0"/>
          </a:p>
        </p:txBody>
      </p:sp>
      <p:sp>
        <p:nvSpPr>
          <p:cNvPr id="3" name="Content Placeholder 2"/>
          <p:cNvSpPr>
            <a:spLocks noGrp="1"/>
          </p:cNvSpPr>
          <p:nvPr>
            <p:ph idx="1"/>
          </p:nvPr>
        </p:nvSpPr>
        <p:spPr/>
        <p:txBody>
          <a:bodyPr/>
          <a:lstStyle/>
          <a:p>
            <a:r>
              <a:rPr lang="en-US" altLang="zh-CN" dirty="0" err="1">
                <a:ea typeface="宋体" charset="-122"/>
              </a:rPr>
              <a:t>Aphakia</a:t>
            </a:r>
            <a:r>
              <a:rPr lang="en-US" altLang="zh-CN" dirty="0">
                <a:ea typeface="宋体" charset="-122"/>
              </a:rPr>
              <a:t> is an extreme case of </a:t>
            </a:r>
            <a:r>
              <a:rPr lang="en-US" altLang="zh-CN" dirty="0" err="1">
                <a:ea typeface="宋体" charset="-122"/>
              </a:rPr>
              <a:t>hypermetropia</a:t>
            </a:r>
            <a:r>
              <a:rPr lang="en-US" altLang="zh-CN" dirty="0">
                <a:ea typeface="宋体" charset="-122"/>
              </a:rPr>
              <a:t> </a:t>
            </a:r>
          </a:p>
          <a:p>
            <a:r>
              <a:rPr lang="en-US" altLang="zh-CN" dirty="0" err="1">
                <a:ea typeface="宋体" charset="-122"/>
              </a:rPr>
              <a:t>Aphakic</a:t>
            </a:r>
            <a:r>
              <a:rPr lang="en-US" altLang="zh-CN" dirty="0">
                <a:ea typeface="宋体" charset="-122"/>
              </a:rPr>
              <a:t> spectacles ( 133% magnification )</a:t>
            </a:r>
          </a:p>
          <a:p>
            <a:r>
              <a:rPr lang="en-US" altLang="zh-CN" dirty="0">
                <a:ea typeface="宋体" charset="-122"/>
              </a:rPr>
              <a:t>Contact lenses        (110%   magnification ) </a:t>
            </a:r>
          </a:p>
          <a:p>
            <a:r>
              <a:rPr lang="en-US" altLang="zh-CN" dirty="0">
                <a:ea typeface="宋体" charset="-122"/>
              </a:rPr>
              <a:t>IOL                         ( 103%   magnification )</a:t>
            </a:r>
          </a:p>
          <a:p>
            <a:r>
              <a:rPr lang="en-US" altLang="zh-CN" dirty="0">
                <a:ea typeface="宋体" charset="-122"/>
              </a:rPr>
              <a:t>When the eye has  an inserted IOL it is said to be PSEUDOPHAKIC </a:t>
            </a:r>
          </a:p>
          <a:p>
            <a:endParaRPr lang="en-US" dirty="0"/>
          </a:p>
        </p:txBody>
      </p:sp>
    </p:spTree>
    <p:extLst>
      <p:ext uri="{BB962C8B-B14F-4D97-AF65-F5344CB8AC3E}">
        <p14:creationId xmlns:p14="http://schemas.microsoft.com/office/powerpoint/2010/main" val="350497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ea typeface="宋体" charset="-122"/>
              </a:rPr>
              <a:t>Aphakic</a:t>
            </a:r>
            <a:r>
              <a:rPr lang="en-US" altLang="zh-CN" dirty="0">
                <a:ea typeface="宋体" charset="-122"/>
              </a:rPr>
              <a:t> spectacle disadvantages </a:t>
            </a:r>
            <a:endParaRPr lang="en-US" dirty="0"/>
          </a:p>
        </p:txBody>
      </p:sp>
      <p:sp>
        <p:nvSpPr>
          <p:cNvPr id="3" name="Content Placeholder 2"/>
          <p:cNvSpPr>
            <a:spLocks noGrp="1"/>
          </p:cNvSpPr>
          <p:nvPr>
            <p:ph idx="1"/>
          </p:nvPr>
        </p:nvSpPr>
        <p:spPr/>
        <p:txBody>
          <a:bodyPr/>
          <a:lstStyle/>
          <a:p>
            <a:r>
              <a:rPr lang="en-US" altLang="zh-CN" dirty="0">
                <a:ea typeface="宋体" charset="-122"/>
              </a:rPr>
              <a:t>Image magnification 133% misjudge distances </a:t>
            </a:r>
          </a:p>
          <a:p>
            <a:r>
              <a:rPr lang="en-US" altLang="zh-CN" dirty="0" err="1">
                <a:ea typeface="宋体" charset="-122"/>
              </a:rPr>
              <a:t>Aniseikonia</a:t>
            </a:r>
            <a:r>
              <a:rPr lang="en-US" altLang="zh-CN" dirty="0">
                <a:ea typeface="宋体" charset="-122"/>
              </a:rPr>
              <a:t> </a:t>
            </a:r>
          </a:p>
          <a:p>
            <a:r>
              <a:rPr lang="en-US" altLang="zh-CN" dirty="0">
                <a:ea typeface="宋体" charset="-122"/>
              </a:rPr>
              <a:t>Double vision </a:t>
            </a:r>
          </a:p>
          <a:p>
            <a:r>
              <a:rPr lang="en-US" altLang="zh-CN" dirty="0">
                <a:ea typeface="宋体" charset="-122"/>
              </a:rPr>
              <a:t>Image distortion </a:t>
            </a:r>
          </a:p>
          <a:p>
            <a:endParaRPr lang="en-US" dirty="0"/>
          </a:p>
        </p:txBody>
      </p:sp>
    </p:spTree>
    <p:extLst>
      <p:ext uri="{BB962C8B-B14F-4D97-AF65-F5344CB8AC3E}">
        <p14:creationId xmlns:p14="http://schemas.microsoft.com/office/powerpoint/2010/main" val="3006130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1600200"/>
            <a:ext cx="8737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536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Contact lenses </a:t>
            </a:r>
            <a:endParaRPr lang="en-US" dirty="0"/>
          </a:p>
        </p:txBody>
      </p:sp>
      <p:sp>
        <p:nvSpPr>
          <p:cNvPr id="3" name="Content Placeholder 2"/>
          <p:cNvSpPr>
            <a:spLocks noGrp="1"/>
          </p:cNvSpPr>
          <p:nvPr>
            <p:ph idx="1"/>
          </p:nvPr>
        </p:nvSpPr>
        <p:spPr/>
        <p:txBody>
          <a:bodyPr/>
          <a:lstStyle/>
          <a:p>
            <a:r>
              <a:rPr lang="en-US" altLang="zh-CN" dirty="0">
                <a:ea typeface="宋体" charset="-122"/>
              </a:rPr>
              <a:t>Classification:</a:t>
            </a:r>
          </a:p>
          <a:p>
            <a:pPr>
              <a:buNone/>
            </a:pPr>
            <a:r>
              <a:rPr lang="en-US" altLang="zh-CN" dirty="0">
                <a:ea typeface="宋体" charset="-122"/>
              </a:rPr>
              <a:t>               rigid  (gas permeable )</a:t>
            </a:r>
          </a:p>
          <a:p>
            <a:pPr>
              <a:buNone/>
            </a:pPr>
            <a:r>
              <a:rPr lang="en-US" altLang="zh-CN" dirty="0">
                <a:ea typeface="宋体" charset="-122"/>
              </a:rPr>
              <a:t>               soft   ( hydrophilic ) </a:t>
            </a:r>
          </a:p>
          <a:p>
            <a:pPr>
              <a:buNone/>
            </a:pPr>
            <a:r>
              <a:rPr lang="en-US" altLang="zh-CN" dirty="0">
                <a:ea typeface="宋体" charset="-122"/>
              </a:rPr>
              <a:t>               soft-perm </a:t>
            </a:r>
          </a:p>
          <a:p>
            <a:r>
              <a:rPr lang="en-US" dirty="0"/>
              <a:t>Neither rigid nor soft contact lenses offer the eyes the protection against blunt or sharp injury that eyeglasses do.</a:t>
            </a:r>
          </a:p>
        </p:txBody>
      </p:sp>
    </p:spTree>
    <p:extLst>
      <p:ext uri="{BB962C8B-B14F-4D97-AF65-F5344CB8AC3E}">
        <p14:creationId xmlns:p14="http://schemas.microsoft.com/office/powerpoint/2010/main" val="1911923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0"/>
            <a:ext cx="9029700" cy="1325563"/>
          </a:xfrm>
        </p:spPr>
        <p:txBody>
          <a:bodyPr/>
          <a:lstStyle/>
          <a:p>
            <a:r>
              <a:rPr lang="en-US" dirty="0" smtClean="0"/>
              <a:t>Light </a:t>
            </a:r>
            <a:endParaRPr lang="en-US" dirty="0"/>
          </a:p>
        </p:txBody>
      </p:sp>
      <p:sp>
        <p:nvSpPr>
          <p:cNvPr id="14" name="Content Placeholder 13"/>
          <p:cNvSpPr>
            <a:spLocks noGrp="1"/>
          </p:cNvSpPr>
          <p:nvPr>
            <p:ph idx="1"/>
          </p:nvPr>
        </p:nvSpPr>
        <p:spPr>
          <a:xfrm>
            <a:off x="1562100" y="1564368"/>
            <a:ext cx="9791700" cy="4351338"/>
          </a:xfrm>
        </p:spPr>
        <p:txBody>
          <a:bodyPr/>
          <a:lstStyle/>
          <a:p>
            <a:pPr>
              <a:buFont typeface="Wingdings" panose="05000000000000000000" pitchFamily="2" charset="2"/>
              <a:buChar char="Ø"/>
            </a:pPr>
            <a:r>
              <a:rPr lang="en-US" dirty="0" smtClean="0"/>
              <a:t> Light </a:t>
            </a:r>
            <a:r>
              <a:rPr lang="en-US" dirty="0"/>
              <a:t>can be </a:t>
            </a:r>
            <a:r>
              <a:rPr lang="en-US" dirty="0" smtClean="0"/>
              <a:t>defined </a:t>
            </a:r>
            <a:r>
              <a:rPr lang="en-US" dirty="0"/>
              <a:t>as that part of the electromagnetic </a:t>
            </a:r>
            <a:r>
              <a:rPr lang="en-US" dirty="0" smtClean="0"/>
              <a:t>   spectrum </a:t>
            </a:r>
            <a:r>
              <a:rPr lang="en-US" dirty="0"/>
              <a:t>to which the retina is sensitive. </a:t>
            </a:r>
            <a:endParaRPr lang="en-US" dirty="0" smtClean="0"/>
          </a:p>
          <a:p>
            <a:pPr>
              <a:buFont typeface="Wingdings" panose="05000000000000000000" pitchFamily="2" charset="2"/>
              <a:buChar char="Ø"/>
            </a:pPr>
            <a:r>
              <a:rPr lang="en-US" dirty="0"/>
              <a:t> </a:t>
            </a:r>
            <a:r>
              <a:rPr lang="en-US" dirty="0" smtClean="0"/>
              <a:t>The </a:t>
            </a:r>
            <a:r>
              <a:rPr lang="en-US" dirty="0"/>
              <a:t>visible part of the spectrum lies between the wavebands 390 nm and 760 nm.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2526" y="3017519"/>
            <a:ext cx="5368834" cy="3732711"/>
          </a:xfrm>
          <a:prstGeom prst="rect">
            <a:avLst/>
          </a:prstGeom>
        </p:spPr>
      </p:pic>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descr="aaa.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34636"/>
            <a:ext cx="12090400" cy="4232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Content Placeholder 4" descr="aa.jpe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914400" y="4495801"/>
            <a:ext cx="10160000" cy="2238375"/>
          </a:xfrm>
          <a:prstGeom prst="rect">
            <a:avLst/>
          </a:prstGeom>
        </p:spPr>
      </p:pic>
    </p:spTree>
    <p:extLst>
      <p:ext uri="{BB962C8B-B14F-4D97-AF65-F5344CB8AC3E}">
        <p14:creationId xmlns:p14="http://schemas.microsoft.com/office/powerpoint/2010/main" val="197522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charset="-122"/>
              </a:rPr>
              <a:t>Contact lenses</a:t>
            </a:r>
            <a:endParaRPr lang="en-US" dirty="0"/>
          </a:p>
        </p:txBody>
      </p:sp>
      <p:sp>
        <p:nvSpPr>
          <p:cNvPr id="3" name="Content Placeholder 2"/>
          <p:cNvSpPr>
            <a:spLocks noGrp="1"/>
          </p:cNvSpPr>
          <p:nvPr>
            <p:ph idx="1"/>
          </p:nvPr>
        </p:nvSpPr>
        <p:spPr/>
        <p:txBody>
          <a:bodyPr/>
          <a:lstStyle/>
          <a:p>
            <a:r>
              <a:rPr lang="en-US" altLang="zh-CN" dirty="0">
                <a:ea typeface="宋体" charset="-122"/>
              </a:rPr>
              <a:t>Advantages of gas-perm over soft CL:</a:t>
            </a:r>
          </a:p>
          <a:p>
            <a:pPr>
              <a:buNone/>
            </a:pPr>
            <a:r>
              <a:rPr lang="en-US" altLang="zh-CN" dirty="0">
                <a:ea typeface="宋体" charset="-122"/>
              </a:rPr>
              <a:t>         Greater oxygen permeability </a:t>
            </a:r>
          </a:p>
          <a:p>
            <a:pPr>
              <a:buNone/>
            </a:pPr>
            <a:r>
              <a:rPr lang="en-US" altLang="zh-CN" dirty="0">
                <a:ea typeface="宋体" charset="-122"/>
              </a:rPr>
              <a:t>         Easier cleaning </a:t>
            </a:r>
          </a:p>
          <a:p>
            <a:pPr>
              <a:buNone/>
            </a:pPr>
            <a:r>
              <a:rPr lang="en-US" altLang="zh-CN" dirty="0">
                <a:ea typeface="宋体" charset="-122"/>
              </a:rPr>
              <a:t>         Less infection </a:t>
            </a:r>
          </a:p>
          <a:p>
            <a:pPr>
              <a:buNone/>
            </a:pPr>
            <a:r>
              <a:rPr lang="en-US" altLang="zh-CN" dirty="0">
                <a:ea typeface="宋体" charset="-122"/>
              </a:rPr>
              <a:t>         Less proteinaceous debris </a:t>
            </a:r>
          </a:p>
          <a:p>
            <a:pPr>
              <a:buNone/>
            </a:pPr>
            <a:r>
              <a:rPr lang="en-US" altLang="zh-CN" dirty="0">
                <a:ea typeface="宋体" charset="-122"/>
              </a:rPr>
              <a:t>         Correction of high astigmatism </a:t>
            </a:r>
          </a:p>
          <a:p>
            <a:endParaRPr lang="en-US" dirty="0"/>
          </a:p>
        </p:txBody>
      </p:sp>
    </p:spTree>
    <p:extLst>
      <p:ext uri="{BB962C8B-B14F-4D97-AF65-F5344CB8AC3E}">
        <p14:creationId xmlns:p14="http://schemas.microsoft.com/office/powerpoint/2010/main" val="254297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Contact lens</a:t>
            </a:r>
            <a:endParaRPr lang="en-US" dirty="0"/>
          </a:p>
        </p:txBody>
      </p:sp>
      <p:sp>
        <p:nvSpPr>
          <p:cNvPr id="3" name="عنصر نائب للمحتوى 2"/>
          <p:cNvSpPr>
            <a:spLocks noGrp="1"/>
          </p:cNvSpPr>
          <p:nvPr>
            <p:ph idx="1"/>
          </p:nvPr>
        </p:nvSpPr>
        <p:spPr/>
        <p:txBody>
          <a:bodyPr/>
          <a:lstStyle/>
          <a:p>
            <a:r>
              <a:rPr lang="en-US" dirty="0"/>
              <a:t>Care and </a:t>
            </a:r>
            <a:r>
              <a:rPr lang="en-US" dirty="0" smtClean="0"/>
              <a:t>Complications :</a:t>
            </a:r>
            <a:endParaRPr lang="en-US" dirty="0"/>
          </a:p>
          <a:p>
            <a:r>
              <a:rPr lang="en-US" dirty="0"/>
              <a:t>Instructions for hygiene and handling lenses must be strictly observed. Poor contact lens hygiene may lead to infection of the cornea or persistent inflammation. Contact lenses occasionally cause painless superficial corneal </a:t>
            </a:r>
            <a:r>
              <a:rPr lang="en-US" dirty="0" smtClean="0"/>
              <a:t>changes .</a:t>
            </a:r>
            <a:endParaRPr lang="en-US" dirty="0"/>
          </a:p>
        </p:txBody>
      </p:sp>
    </p:spTree>
    <p:extLst>
      <p:ext uri="{BB962C8B-B14F-4D97-AF65-F5344CB8AC3E}">
        <p14:creationId xmlns:p14="http://schemas.microsoft.com/office/powerpoint/2010/main" val="57868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Contact lenses</a:t>
            </a:r>
            <a:endParaRPr lang="en-US" dirty="0"/>
          </a:p>
        </p:txBody>
      </p:sp>
      <p:sp>
        <p:nvSpPr>
          <p:cNvPr id="3" name="Content Placeholder 2"/>
          <p:cNvSpPr>
            <a:spLocks noGrp="1"/>
          </p:cNvSpPr>
          <p:nvPr>
            <p:ph idx="1"/>
          </p:nvPr>
        </p:nvSpPr>
        <p:spPr/>
        <p:txBody>
          <a:bodyPr/>
          <a:lstStyle/>
          <a:p>
            <a:r>
              <a:rPr lang="en-US" altLang="zh-CN" dirty="0">
                <a:ea typeface="宋体" charset="-122"/>
              </a:rPr>
              <a:t>Uses: </a:t>
            </a:r>
          </a:p>
          <a:p>
            <a:pPr>
              <a:buNone/>
            </a:pPr>
            <a:r>
              <a:rPr lang="en-US" altLang="zh-CN" dirty="0">
                <a:ea typeface="宋体" charset="-122"/>
              </a:rPr>
              <a:t>             Optical correction </a:t>
            </a:r>
          </a:p>
          <a:p>
            <a:pPr>
              <a:buNone/>
            </a:pPr>
            <a:r>
              <a:rPr lang="en-US" altLang="zh-CN" dirty="0">
                <a:ea typeface="宋体" charset="-122"/>
              </a:rPr>
              <a:t>             Bandage </a:t>
            </a:r>
          </a:p>
          <a:p>
            <a:pPr>
              <a:buNone/>
            </a:pPr>
            <a:r>
              <a:rPr lang="en-US" altLang="zh-CN" dirty="0">
                <a:ea typeface="宋体" charset="-122"/>
              </a:rPr>
              <a:t>             Cosmoses </a:t>
            </a:r>
          </a:p>
          <a:p>
            <a:endParaRPr lang="en-US" dirty="0"/>
          </a:p>
        </p:txBody>
      </p:sp>
    </p:spTree>
    <p:extLst>
      <p:ext uri="{BB962C8B-B14F-4D97-AF65-F5344CB8AC3E}">
        <p14:creationId xmlns:p14="http://schemas.microsoft.com/office/powerpoint/2010/main" val="372358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宋体" charset="-122"/>
              </a:rPr>
              <a:t>Keratoconus</a:t>
            </a:r>
            <a:endParaRPr lang="en-US" dirty="0"/>
          </a:p>
        </p:txBody>
      </p:sp>
      <p:sp>
        <p:nvSpPr>
          <p:cNvPr id="3" name="Content Placeholder 2"/>
          <p:cNvSpPr>
            <a:spLocks noGrp="1"/>
          </p:cNvSpPr>
          <p:nvPr>
            <p:ph idx="1"/>
          </p:nvPr>
        </p:nvSpPr>
        <p:spPr/>
        <p:txBody>
          <a:bodyPr>
            <a:normAutofit/>
          </a:bodyPr>
          <a:lstStyle/>
          <a:p>
            <a:r>
              <a:rPr lang="en-US" b="1" dirty="0"/>
              <a:t>Keratoconus</a:t>
            </a:r>
            <a:r>
              <a:rPr lang="en-US" dirty="0"/>
              <a:t> is an uncommon </a:t>
            </a:r>
            <a:r>
              <a:rPr lang="en-US" b="1" dirty="0"/>
              <a:t>corneal</a:t>
            </a:r>
            <a:r>
              <a:rPr lang="en-US" dirty="0"/>
              <a:t> disorder where the central or paracentral </a:t>
            </a:r>
            <a:r>
              <a:rPr lang="en-US" b="1" dirty="0"/>
              <a:t>cornea</a:t>
            </a:r>
            <a:r>
              <a:rPr lang="en-US" dirty="0"/>
              <a:t> undergoes progressive thinning and steepening causing irregular </a:t>
            </a:r>
            <a:r>
              <a:rPr lang="en-US" b="1" dirty="0"/>
              <a:t>astigmatism </a:t>
            </a:r>
            <a:endParaRPr lang="en-US" b="1" dirty="0" smtClean="0"/>
          </a:p>
          <a:p>
            <a:endParaRPr lang="en-US" altLang="zh-CN" dirty="0">
              <a:ea typeface="宋体" charset="-122"/>
            </a:endParaRPr>
          </a:p>
          <a:p>
            <a:r>
              <a:rPr lang="en-US" altLang="zh-CN" dirty="0" smtClean="0">
                <a:ea typeface="宋体" charset="-122"/>
              </a:rPr>
              <a:t>Treatment </a:t>
            </a:r>
            <a:r>
              <a:rPr lang="en-US" altLang="zh-CN" dirty="0">
                <a:ea typeface="宋体" charset="-122"/>
              </a:rPr>
              <a:t>options include: </a:t>
            </a:r>
          </a:p>
          <a:p>
            <a:pPr>
              <a:buNone/>
            </a:pPr>
            <a:r>
              <a:rPr lang="en-US" altLang="zh-CN" dirty="0">
                <a:ea typeface="宋体" charset="-122"/>
              </a:rPr>
              <a:t>            Spectacles </a:t>
            </a:r>
          </a:p>
          <a:p>
            <a:pPr>
              <a:buNone/>
            </a:pPr>
            <a:r>
              <a:rPr lang="en-US" altLang="zh-CN" dirty="0">
                <a:ea typeface="宋体" charset="-122"/>
              </a:rPr>
              <a:t>            CL </a:t>
            </a:r>
          </a:p>
          <a:p>
            <a:pPr>
              <a:buNone/>
            </a:pPr>
            <a:r>
              <a:rPr lang="en-US" altLang="zh-CN" dirty="0">
                <a:ea typeface="宋体" charset="-122"/>
              </a:rPr>
              <a:t>            PKP  (Penetrating </a:t>
            </a:r>
            <a:r>
              <a:rPr lang="en-US" altLang="zh-CN" dirty="0" err="1">
                <a:ea typeface="宋体" charset="-122"/>
              </a:rPr>
              <a:t>KeratoPlasty</a:t>
            </a:r>
            <a:r>
              <a:rPr lang="en-US" altLang="zh-CN" dirty="0">
                <a:ea typeface="宋体" charset="-122"/>
              </a:rPr>
              <a:t> )</a:t>
            </a:r>
          </a:p>
          <a:p>
            <a:pPr>
              <a:buNone/>
            </a:pPr>
            <a:r>
              <a:rPr lang="en-US" altLang="zh-CN" dirty="0">
                <a:ea typeface="宋体" charset="-122"/>
              </a:rPr>
              <a:t>            INTACS ( intrastromal corneal ring segment)</a:t>
            </a:r>
          </a:p>
          <a:p>
            <a:endParaRPr lang="en-US" dirty="0"/>
          </a:p>
        </p:txBody>
      </p:sp>
    </p:spTree>
    <p:extLst>
      <p:ext uri="{BB962C8B-B14F-4D97-AF65-F5344CB8AC3E}">
        <p14:creationId xmlns:p14="http://schemas.microsoft.com/office/powerpoint/2010/main" val="2732183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4" descr="ش.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1" y="1447800"/>
            <a:ext cx="11683999" cy="5300214"/>
          </a:xfrm>
        </p:spPr>
      </p:pic>
    </p:spTree>
    <p:extLst>
      <p:ext uri="{BB962C8B-B14F-4D97-AF65-F5344CB8AC3E}">
        <p14:creationId xmlns:p14="http://schemas.microsoft.com/office/powerpoint/2010/main" val="205120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402477" y="0"/>
            <a:ext cx="9029700" cy="1325563"/>
          </a:xfrm>
        </p:spPr>
        <p:txBody>
          <a:bodyPr/>
          <a:lstStyle/>
          <a:p>
            <a:r>
              <a:rPr lang="en-US" dirty="0" smtClean="0"/>
              <a:t>Light </a:t>
            </a:r>
            <a:endParaRPr lang="en-US" dirty="0"/>
          </a:p>
        </p:txBody>
      </p:sp>
      <p:sp>
        <p:nvSpPr>
          <p:cNvPr id="14" name="Content Placeholder 13"/>
          <p:cNvSpPr>
            <a:spLocks noGrp="1"/>
          </p:cNvSpPr>
          <p:nvPr>
            <p:ph idx="1"/>
          </p:nvPr>
        </p:nvSpPr>
        <p:spPr>
          <a:xfrm>
            <a:off x="1562099" y="1564368"/>
            <a:ext cx="10181409" cy="4351338"/>
          </a:xfrm>
        </p:spPr>
        <p:txBody>
          <a:bodyPr/>
          <a:lstStyle/>
          <a:p>
            <a:pPr>
              <a:buFont typeface="Wingdings" panose="05000000000000000000" pitchFamily="2" charset="2"/>
              <a:buChar char="Ø"/>
            </a:pPr>
            <a:r>
              <a:rPr lang="en-US" dirty="0" smtClean="0"/>
              <a:t> For </a:t>
            </a:r>
            <a:r>
              <a:rPr lang="en-US" dirty="0"/>
              <a:t>the eye to generate accurate visual </a:t>
            </a:r>
            <a:r>
              <a:rPr lang="en-US" dirty="0" smtClean="0"/>
              <a:t>information, </a:t>
            </a:r>
            <a:r>
              <a:rPr lang="en-US" dirty="0"/>
              <a:t>light must be correctly focused on the retina. </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a:t> </a:t>
            </a:r>
            <a:r>
              <a:rPr lang="en-US" dirty="0" smtClean="0"/>
              <a:t>The </a:t>
            </a:r>
            <a:r>
              <a:rPr lang="en-US" dirty="0"/>
              <a:t>focus must be adjustable to allow equally clear vision of near and distant objects. </a:t>
            </a: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r>
              <a:rPr lang="en-US" dirty="0"/>
              <a:t>The cornea, or actually the </a:t>
            </a:r>
            <a:r>
              <a:rPr lang="en-US" dirty="0" smtClean="0">
                <a:solidFill>
                  <a:srgbClr val="FF0000"/>
                </a:solidFill>
              </a:rPr>
              <a:t>air/tear interface</a:t>
            </a:r>
            <a:r>
              <a:rPr lang="en-US" dirty="0" smtClean="0"/>
              <a:t> </a:t>
            </a:r>
            <a:r>
              <a:rPr lang="en-US" dirty="0"/>
              <a:t>is responsible for </a:t>
            </a:r>
            <a:r>
              <a:rPr lang="en-US" dirty="0" smtClean="0"/>
              <a:t>two-thirds </a:t>
            </a:r>
            <a:r>
              <a:rPr lang="en-US" dirty="0"/>
              <a:t>of the focusing power of the eye, and </a:t>
            </a:r>
            <a:r>
              <a:rPr lang="en-US" dirty="0">
                <a:solidFill>
                  <a:srgbClr val="FF0000"/>
                </a:solidFill>
              </a:rPr>
              <a:t>the crystalline lens </a:t>
            </a:r>
            <a:r>
              <a:rPr lang="en-US" dirty="0"/>
              <a:t>for </a:t>
            </a:r>
            <a:r>
              <a:rPr lang="en-US" dirty="0" smtClean="0"/>
              <a:t>one-third</a:t>
            </a:r>
            <a:r>
              <a:rPr lang="en-US" dirty="0"/>
              <a:t>. </a:t>
            </a:r>
          </a:p>
        </p:txBody>
      </p:sp>
    </p:spTree>
    <p:extLst>
      <p:ext uri="{BB962C8B-B14F-4D97-AF65-F5344CB8AC3E}">
        <p14:creationId xmlns:p14="http://schemas.microsoft.com/office/powerpoint/2010/main" val="964067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50226" y="0"/>
            <a:ext cx="9029700" cy="1325563"/>
          </a:xfrm>
        </p:spPr>
        <p:txBody>
          <a:bodyPr/>
          <a:lstStyle/>
          <a:p>
            <a:r>
              <a:rPr lang="en-US" dirty="0" smtClean="0"/>
              <a:t>Light </a:t>
            </a:r>
            <a:endParaRPr lang="en-US" dirty="0"/>
          </a:p>
        </p:txBody>
      </p:sp>
      <p:sp>
        <p:nvSpPr>
          <p:cNvPr id="14" name="Content Placeholder 13"/>
          <p:cNvSpPr>
            <a:spLocks noGrp="1"/>
          </p:cNvSpPr>
          <p:nvPr>
            <p:ph idx="1"/>
          </p:nvPr>
        </p:nvSpPr>
        <p:spPr>
          <a:xfrm>
            <a:off x="686887" y="1551305"/>
            <a:ext cx="11814267" cy="4351338"/>
          </a:xfrm>
        </p:spPr>
        <p:txBody>
          <a:bodyPr/>
          <a:lstStyle/>
          <a:p>
            <a:pPr>
              <a:buFont typeface="Wingdings" panose="05000000000000000000" pitchFamily="2" charset="2"/>
              <a:buChar char="Ø"/>
            </a:pPr>
            <a:r>
              <a:rPr lang="en-US" dirty="0" smtClean="0"/>
              <a:t> </a:t>
            </a:r>
            <a:r>
              <a:rPr lang="en-US" dirty="0"/>
              <a:t>These two refracting elements in the eye converge the rays of light because</a:t>
            </a:r>
            <a:r>
              <a:rPr lang="en-US" dirty="0" smtClean="0"/>
              <a:t>:</a:t>
            </a:r>
          </a:p>
          <a:p>
            <a:pPr marL="0" indent="0">
              <a:buNone/>
            </a:pPr>
            <a:r>
              <a:rPr lang="en-US" dirty="0" smtClean="0"/>
              <a:t> </a:t>
            </a:r>
          </a:p>
          <a:p>
            <a:pPr marL="0" indent="0">
              <a:buNone/>
            </a:pPr>
            <a:r>
              <a:rPr lang="en-US" dirty="0" smtClean="0"/>
              <a:t>• </a:t>
            </a:r>
            <a:r>
              <a:rPr lang="en-US" dirty="0"/>
              <a:t>The refracting surfaces of the cornea and lens are spherically convex. </a:t>
            </a:r>
            <a:endParaRPr lang="en-US" dirty="0" smtClean="0"/>
          </a:p>
          <a:p>
            <a:pPr marL="0" indent="0">
              <a:buNone/>
            </a:pPr>
            <a:r>
              <a:rPr lang="en-US" dirty="0" smtClean="0"/>
              <a:t>• The </a:t>
            </a:r>
            <a:r>
              <a:rPr lang="en-US" dirty="0"/>
              <a:t>cornea has a higher refractive index than </a:t>
            </a:r>
            <a:r>
              <a:rPr lang="en-US" dirty="0" smtClean="0"/>
              <a:t>air. The </a:t>
            </a:r>
            <a:r>
              <a:rPr lang="en-US" dirty="0"/>
              <a:t>lens has a higher refractive index than the aqueous and vitreous </a:t>
            </a:r>
            <a:r>
              <a:rPr lang="en-US" dirty="0" smtClean="0"/>
              <a:t>humor </a:t>
            </a:r>
            <a:r>
              <a:rPr lang="en-US" dirty="0"/>
              <a:t>that surround it. The velocity of light is reduced in a dense medium so that light is refracted towards the normal. </a:t>
            </a:r>
            <a:r>
              <a:rPr lang="en-US" dirty="0" smtClean="0"/>
              <a:t>So when </a:t>
            </a:r>
            <a:r>
              <a:rPr lang="en-US" dirty="0"/>
              <a:t>passing from the air to the cornea, or from the aqueous to the lens, the rays therefore converge.</a:t>
            </a:r>
          </a:p>
        </p:txBody>
      </p:sp>
    </p:spTree>
    <p:extLst>
      <p:ext uri="{BB962C8B-B14F-4D97-AF65-F5344CB8AC3E}">
        <p14:creationId xmlns:p14="http://schemas.microsoft.com/office/powerpoint/2010/main" val="85745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0"/>
            <a:ext cx="9029700" cy="1325563"/>
          </a:xfrm>
        </p:spPr>
        <p:txBody>
          <a:bodyPr/>
          <a:lstStyle/>
          <a:p>
            <a:r>
              <a:rPr lang="en-US" dirty="0" smtClean="0"/>
              <a:t>Emmetropia  </a:t>
            </a:r>
            <a:endParaRPr lang="en-US" dirty="0"/>
          </a:p>
        </p:txBody>
      </p:sp>
      <p:sp>
        <p:nvSpPr>
          <p:cNvPr id="14" name="Content Placeholder 13"/>
          <p:cNvSpPr>
            <a:spLocks noGrp="1"/>
          </p:cNvSpPr>
          <p:nvPr>
            <p:ph idx="1"/>
          </p:nvPr>
        </p:nvSpPr>
        <p:spPr>
          <a:xfrm>
            <a:off x="1353093" y="1446803"/>
            <a:ext cx="10142221" cy="4351338"/>
          </a:xfrm>
        </p:spPr>
        <p:txBody>
          <a:bodyPr/>
          <a:lstStyle/>
          <a:p>
            <a:pPr>
              <a:buFont typeface="Wingdings" panose="05000000000000000000" pitchFamily="2" charset="2"/>
              <a:buChar char="Ø"/>
            </a:pPr>
            <a:r>
              <a:rPr lang="en-US" dirty="0" smtClean="0"/>
              <a:t> </a:t>
            </a:r>
            <a:r>
              <a:rPr lang="en-US" dirty="0"/>
              <a:t>In the</a:t>
            </a:r>
            <a:r>
              <a:rPr lang="en-US" b="1" dirty="0"/>
              <a:t> Emmetropic</a:t>
            </a:r>
            <a:r>
              <a:rPr lang="en-US" dirty="0"/>
              <a:t> (normally refracted) eye, entering light rays are focused </a:t>
            </a:r>
            <a:r>
              <a:rPr lang="en-US" dirty="0">
                <a:solidFill>
                  <a:srgbClr val="FF0000"/>
                </a:solidFill>
              </a:rPr>
              <a:t>on the retina</a:t>
            </a:r>
            <a:r>
              <a:rPr lang="en-US" dirty="0"/>
              <a:t> by the cornea and the lens, creating a sharp image that is transmitted to the brain.</a:t>
            </a:r>
            <a:r>
              <a:rPr lang="en-US" dirty="0" smtClean="0"/>
              <a:t> </a:t>
            </a:r>
          </a:p>
          <a:p>
            <a:pPr>
              <a:buFont typeface="Wingdings" panose="05000000000000000000" pitchFamily="2" charset="2"/>
              <a:buChar char="Ø"/>
            </a:pPr>
            <a:r>
              <a:rPr lang="en-US" dirty="0"/>
              <a:t>Such an individual can see sharply in the distance without accommodation. </a:t>
            </a:r>
            <a:r>
              <a:rPr lang="en-US" dirty="0" smtClean="0"/>
              <a:t>So it’s the</a:t>
            </a:r>
            <a:r>
              <a:rPr lang="en-US" altLang="en-US" dirty="0" smtClean="0"/>
              <a:t> </a:t>
            </a:r>
            <a:r>
              <a:rPr lang="en-US" altLang="en-US" dirty="0"/>
              <a:t>optically perfect </a:t>
            </a:r>
            <a:r>
              <a:rPr lang="en-US" altLang="en-US" dirty="0" smtClean="0"/>
              <a:t>eye, </a:t>
            </a:r>
            <a:r>
              <a:rPr lang="en-US" altLang="en-US" dirty="0"/>
              <a:t>that requires no correction for a </a:t>
            </a:r>
            <a:r>
              <a:rPr lang="en-US" altLang="en-US" dirty="0" smtClean="0"/>
              <a:t>distance. </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9337" y="3603450"/>
            <a:ext cx="4866080" cy="3136634"/>
          </a:xfrm>
          <a:prstGeom prst="rect">
            <a:avLst/>
          </a:prstGeom>
        </p:spPr>
      </p:pic>
    </p:spTree>
    <p:extLst>
      <p:ext uri="{BB962C8B-B14F-4D97-AF65-F5344CB8AC3E}">
        <p14:creationId xmlns:p14="http://schemas.microsoft.com/office/powerpoint/2010/main" val="3551239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11037" y="-92075"/>
            <a:ext cx="9029700" cy="1325563"/>
          </a:xfrm>
        </p:spPr>
        <p:txBody>
          <a:bodyPr/>
          <a:lstStyle/>
          <a:p>
            <a:r>
              <a:rPr lang="en-US" dirty="0" smtClean="0"/>
              <a:t>Ametropia</a:t>
            </a:r>
            <a:r>
              <a:rPr lang="ar-JO" dirty="0" smtClean="0"/>
              <a:t>/</a:t>
            </a:r>
            <a:r>
              <a:rPr lang="en-US" dirty="0" smtClean="0"/>
              <a:t>Refractive error </a:t>
            </a:r>
            <a:endParaRPr lang="en-US" dirty="0"/>
          </a:p>
        </p:txBody>
      </p:sp>
      <p:sp>
        <p:nvSpPr>
          <p:cNvPr id="14" name="Content Placeholder 13"/>
          <p:cNvSpPr>
            <a:spLocks noGrp="1"/>
          </p:cNvSpPr>
          <p:nvPr>
            <p:ph idx="1"/>
          </p:nvPr>
        </p:nvSpPr>
        <p:spPr>
          <a:xfrm>
            <a:off x="1353093" y="1446803"/>
            <a:ext cx="10142221" cy="4351338"/>
          </a:xfrm>
        </p:spPr>
        <p:txBody>
          <a:bodyPr>
            <a:normAutofit fontScale="92500" lnSpcReduction="10000"/>
          </a:bodyPr>
          <a:lstStyle/>
          <a:p>
            <a:pPr>
              <a:buFont typeface="Wingdings" panose="05000000000000000000" pitchFamily="2" charset="2"/>
              <a:buChar char="Ø"/>
            </a:pPr>
            <a:r>
              <a:rPr lang="en-US" dirty="0" smtClean="0"/>
              <a:t> In </a:t>
            </a:r>
            <a:r>
              <a:rPr lang="en-US" b="1" dirty="0" smtClean="0"/>
              <a:t>Ammetropia</a:t>
            </a:r>
            <a:r>
              <a:rPr lang="en-US" dirty="0"/>
              <a:t> </a:t>
            </a:r>
            <a:r>
              <a:rPr lang="en-US" dirty="0" smtClean="0"/>
              <a:t>(the </a:t>
            </a:r>
            <a:r>
              <a:rPr lang="en-US" dirty="0"/>
              <a:t>presence of refractive error), the eye is unable to converge parallel rays from infinity directly to the retina without the aid of the elastic </a:t>
            </a:r>
            <a:r>
              <a:rPr lang="en-US" dirty="0" smtClean="0"/>
              <a:t>lens so a change </a:t>
            </a:r>
            <a:r>
              <a:rPr lang="en-US" dirty="0"/>
              <a:t>in refraction is required to achieve sharp vision. </a:t>
            </a:r>
          </a:p>
          <a:p>
            <a:pPr>
              <a:buFont typeface="Wingdings" panose="05000000000000000000" pitchFamily="2" charset="2"/>
              <a:buChar char="Ø"/>
            </a:pPr>
            <a:r>
              <a:rPr lang="en-US" dirty="0" smtClean="0"/>
              <a:t> Refractive </a:t>
            </a:r>
            <a:r>
              <a:rPr lang="en-US" dirty="0"/>
              <a:t>errors are failure of the eye to focus images sharply on the retina, causing blurred vision</a:t>
            </a:r>
          </a:p>
          <a:p>
            <a:pPr marL="0" indent="0">
              <a:buNone/>
            </a:pPr>
            <a:endParaRPr lang="en-US" dirty="0" smtClean="0"/>
          </a:p>
          <a:p>
            <a:pPr>
              <a:buFont typeface="Wingdings" panose="05000000000000000000" pitchFamily="2" charset="2"/>
              <a:buChar char="Ø"/>
            </a:pPr>
            <a:r>
              <a:rPr lang="en-US" dirty="0" smtClean="0"/>
              <a:t>Ametropia </a:t>
            </a:r>
            <a:r>
              <a:rPr lang="en-US" dirty="0"/>
              <a:t>may be divided into:</a:t>
            </a:r>
            <a:br>
              <a:rPr lang="en-US" dirty="0"/>
            </a:br>
            <a:r>
              <a:rPr lang="en-US" dirty="0"/>
              <a:t/>
            </a:r>
            <a:br>
              <a:rPr lang="en-US" dirty="0"/>
            </a:br>
            <a:r>
              <a:rPr lang="en-US" dirty="0"/>
              <a:t>1-Myopia </a:t>
            </a:r>
            <a:r>
              <a:rPr lang="en-US" dirty="0" smtClean="0"/>
              <a:t>(near-sightedness</a:t>
            </a:r>
            <a:r>
              <a:rPr lang="en-US" dirty="0"/>
              <a:t>)</a:t>
            </a:r>
            <a:br>
              <a:rPr lang="en-US" dirty="0"/>
            </a:br>
            <a:r>
              <a:rPr lang="en-US" dirty="0" smtClean="0"/>
              <a:t>2-Hyperopia (far-sightedness</a:t>
            </a:r>
            <a:r>
              <a:rPr lang="en-US" dirty="0"/>
              <a:t>)</a:t>
            </a:r>
            <a:br>
              <a:rPr lang="en-US" dirty="0"/>
            </a:br>
            <a:r>
              <a:rPr lang="en-US" dirty="0"/>
              <a:t>3-Astigmatism</a:t>
            </a:r>
          </a:p>
        </p:txBody>
      </p:sp>
    </p:spTree>
    <p:extLst>
      <p:ext uri="{BB962C8B-B14F-4D97-AF65-F5344CB8AC3E}">
        <p14:creationId xmlns:p14="http://schemas.microsoft.com/office/powerpoint/2010/main" val="1967641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50226" y="0"/>
            <a:ext cx="9029700" cy="1325563"/>
          </a:xfrm>
        </p:spPr>
        <p:txBody>
          <a:bodyPr/>
          <a:lstStyle/>
          <a:p>
            <a:r>
              <a:rPr lang="en-US" dirty="0" smtClean="0"/>
              <a:t>1- Myopia </a:t>
            </a:r>
            <a:endParaRPr lang="en-US" dirty="0"/>
          </a:p>
        </p:txBody>
      </p:sp>
      <p:sp>
        <p:nvSpPr>
          <p:cNvPr id="14" name="Content Placeholder 13"/>
          <p:cNvSpPr>
            <a:spLocks noGrp="1"/>
          </p:cNvSpPr>
          <p:nvPr>
            <p:ph idx="1"/>
          </p:nvPr>
        </p:nvSpPr>
        <p:spPr>
          <a:xfrm>
            <a:off x="1353093" y="1054917"/>
            <a:ext cx="10142221" cy="4351338"/>
          </a:xfrm>
        </p:spPr>
        <p:txBody>
          <a:bodyPr/>
          <a:lstStyle/>
          <a:p>
            <a:pPr>
              <a:buFont typeface="Wingdings" panose="05000000000000000000" pitchFamily="2" charset="2"/>
              <a:buChar char="Ø"/>
            </a:pPr>
            <a:r>
              <a:rPr lang="en-US" dirty="0" smtClean="0"/>
              <a:t> In</a:t>
            </a:r>
            <a:r>
              <a:rPr lang="en-US" dirty="0"/>
              <a:t> </a:t>
            </a:r>
            <a:r>
              <a:rPr lang="en-US" b="1" dirty="0"/>
              <a:t>myopia</a:t>
            </a:r>
            <a:r>
              <a:rPr lang="en-US" dirty="0"/>
              <a:t> (nearsightedness</a:t>
            </a:r>
            <a:r>
              <a:rPr lang="en-US" dirty="0" smtClean="0"/>
              <a:t>), the </a:t>
            </a:r>
            <a:r>
              <a:rPr lang="en-US" dirty="0"/>
              <a:t>point of focus is </a:t>
            </a:r>
            <a:r>
              <a:rPr lang="en-US" dirty="0">
                <a:solidFill>
                  <a:srgbClr val="FF0000"/>
                </a:solidFill>
              </a:rPr>
              <a:t>in front </a:t>
            </a:r>
            <a:r>
              <a:rPr lang="en-US" dirty="0"/>
              <a:t>of the retina because the cornea is too steeply curved, the axial length of the eye is too long, or both</a:t>
            </a:r>
            <a:r>
              <a:rPr lang="en-US" dirty="0" smtClean="0"/>
              <a:t>.</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 Distant </a:t>
            </a:r>
            <a:r>
              <a:rPr lang="en-US" dirty="0"/>
              <a:t>objects are blurred, but near objects can be seen clearly</a:t>
            </a:r>
            <a:r>
              <a:rPr lang="en-US" dirty="0" smtClean="0"/>
              <a:t>.</a:t>
            </a:r>
          </a:p>
          <a:p>
            <a:pPr marL="0" indent="0">
              <a:buNone/>
            </a:pPr>
            <a:r>
              <a:rPr lang="en-US" dirty="0" smtClean="0"/>
              <a:t> </a:t>
            </a:r>
          </a:p>
          <a:p>
            <a:pPr>
              <a:buFont typeface="Wingdings" panose="05000000000000000000" pitchFamily="2" charset="2"/>
              <a:buChar char="Ø"/>
            </a:pPr>
            <a:r>
              <a:rPr lang="en-US" dirty="0" smtClean="0"/>
              <a:t> To </a:t>
            </a:r>
            <a:r>
              <a:rPr lang="en-US" dirty="0"/>
              <a:t>correct myopia, a </a:t>
            </a:r>
            <a:r>
              <a:rPr lang="en-US" dirty="0" smtClean="0">
                <a:solidFill>
                  <a:schemeClr val="accent6">
                    <a:lumMod val="75000"/>
                  </a:schemeClr>
                </a:solidFill>
              </a:rPr>
              <a:t>concave</a:t>
            </a:r>
            <a:r>
              <a:rPr lang="en-US" dirty="0"/>
              <a:t> </a:t>
            </a:r>
            <a:r>
              <a:rPr lang="en-US" dirty="0" smtClean="0"/>
              <a:t>lens </a:t>
            </a:r>
            <a:r>
              <a:rPr lang="en-US" dirty="0"/>
              <a:t>is used</a:t>
            </a:r>
            <a:r>
              <a:rPr lang="en-US" dirty="0" smtClean="0"/>
              <a:t>. (</a:t>
            </a:r>
            <a:r>
              <a:rPr lang="en-US" dirty="0"/>
              <a:t>they are minus or divergent</a:t>
            </a:r>
            <a:r>
              <a:rPr lang="en-US" dirty="0" smtClean="0"/>
              <a:t>.)</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777" y="4851083"/>
            <a:ext cx="4781006" cy="1894114"/>
          </a:xfrm>
          <a:prstGeom prst="rect">
            <a:avLst/>
          </a:prstGeom>
        </p:spPr>
      </p:pic>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31660" b="31886"/>
          <a:stretch/>
        </p:blipFill>
        <p:spPr bwMode="auto">
          <a:xfrm>
            <a:off x="6263638" y="4851083"/>
            <a:ext cx="4878979" cy="1894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56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0"/>
            <a:ext cx="9029700" cy="1325563"/>
          </a:xfrm>
        </p:spPr>
        <p:txBody>
          <a:bodyPr/>
          <a:lstStyle/>
          <a:p>
            <a:r>
              <a:rPr lang="en-US" dirty="0" smtClean="0"/>
              <a:t>2- Hyperopia </a:t>
            </a:r>
            <a:endParaRPr lang="en-US" dirty="0"/>
          </a:p>
        </p:txBody>
      </p:sp>
      <p:sp>
        <p:nvSpPr>
          <p:cNvPr id="14" name="Content Placeholder 13"/>
          <p:cNvSpPr>
            <a:spLocks noGrp="1"/>
          </p:cNvSpPr>
          <p:nvPr>
            <p:ph idx="1"/>
          </p:nvPr>
        </p:nvSpPr>
        <p:spPr>
          <a:xfrm>
            <a:off x="1353092" y="1094106"/>
            <a:ext cx="10142221" cy="4351338"/>
          </a:xfrm>
        </p:spPr>
        <p:txBody>
          <a:bodyPr/>
          <a:lstStyle/>
          <a:p>
            <a:pPr>
              <a:buFont typeface="Wingdings" panose="05000000000000000000" pitchFamily="2" charset="2"/>
              <a:buChar char="Ø"/>
            </a:pPr>
            <a:r>
              <a:rPr lang="en-US" dirty="0" smtClean="0"/>
              <a:t> In</a:t>
            </a:r>
            <a:r>
              <a:rPr lang="en-US" dirty="0"/>
              <a:t> </a:t>
            </a:r>
            <a:r>
              <a:rPr lang="en-US" b="1" dirty="0"/>
              <a:t>hyperopia</a:t>
            </a:r>
            <a:r>
              <a:rPr lang="en-US" dirty="0"/>
              <a:t> (farsightedness), the point of focus is </a:t>
            </a:r>
            <a:r>
              <a:rPr lang="en-US" dirty="0">
                <a:solidFill>
                  <a:srgbClr val="FF0000"/>
                </a:solidFill>
              </a:rPr>
              <a:t>behind</a:t>
            </a:r>
            <a:r>
              <a:rPr lang="en-US" dirty="0"/>
              <a:t> the retina because the cornea is too flatly curved, the axial length is too short, or both</a:t>
            </a:r>
            <a:r>
              <a:rPr lang="en-US" dirty="0" smtClean="0"/>
              <a:t>.</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 In </a:t>
            </a:r>
            <a:r>
              <a:rPr lang="en-US" dirty="0"/>
              <a:t>adults, both near and distant objects are blurred</a:t>
            </a:r>
            <a:r>
              <a:rPr lang="en-US" dirty="0" smtClean="0"/>
              <a:t>.</a:t>
            </a:r>
          </a:p>
          <a:p>
            <a:pPr>
              <a:buFont typeface="Wingdings" panose="05000000000000000000" pitchFamily="2" charset="2"/>
              <a:buChar char="Ø"/>
            </a:pPr>
            <a:endParaRPr lang="en-US" dirty="0"/>
          </a:p>
          <a:p>
            <a:pPr>
              <a:buFont typeface="Wingdings" panose="05000000000000000000" pitchFamily="2" charset="2"/>
              <a:buChar char="Ø"/>
            </a:pPr>
            <a:r>
              <a:rPr lang="en-US" dirty="0"/>
              <a:t>To correct hyperopia, a </a:t>
            </a:r>
            <a:r>
              <a:rPr lang="en-US" dirty="0" smtClean="0">
                <a:solidFill>
                  <a:schemeClr val="accent6">
                    <a:lumMod val="75000"/>
                  </a:schemeClr>
                </a:solidFill>
              </a:rPr>
              <a:t>convex </a:t>
            </a:r>
            <a:r>
              <a:rPr lang="en-US" dirty="0"/>
              <a:t>lens is used.</a:t>
            </a:r>
            <a:r>
              <a:rPr lang="en-US" dirty="0" smtClean="0"/>
              <a:t> (</a:t>
            </a:r>
            <a:r>
              <a:rPr lang="en-US" dirty="0"/>
              <a:t>they are plus or convergent.</a:t>
            </a:r>
            <a:r>
              <a:rPr lang="en-US" dirty="0" smtClean="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092" y="4904793"/>
            <a:ext cx="4603571" cy="184908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1163" y="4904793"/>
            <a:ext cx="4946767" cy="1849087"/>
          </a:xfrm>
          <a:prstGeom prst="rect">
            <a:avLst/>
          </a:prstGeom>
        </p:spPr>
      </p:pic>
    </p:spTree>
    <p:extLst>
      <p:ext uri="{BB962C8B-B14F-4D97-AF65-F5344CB8AC3E}">
        <p14:creationId xmlns:p14="http://schemas.microsoft.com/office/powerpoint/2010/main" val="1143316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3- Astigmatism </a:t>
            </a:r>
            <a:endParaRPr lang="en-US" dirty="0"/>
          </a:p>
        </p:txBody>
      </p:sp>
      <p:sp>
        <p:nvSpPr>
          <p:cNvPr id="14" name="Content Placeholder 13"/>
          <p:cNvSpPr>
            <a:spLocks noGrp="1"/>
          </p:cNvSpPr>
          <p:nvPr>
            <p:ph idx="1"/>
          </p:nvPr>
        </p:nvSpPr>
        <p:spPr>
          <a:xfrm>
            <a:off x="1353093" y="1446803"/>
            <a:ext cx="10142221" cy="4351338"/>
          </a:xfrm>
        </p:spPr>
        <p:txBody>
          <a:bodyPr/>
          <a:lstStyle/>
          <a:p>
            <a:pPr>
              <a:buFont typeface="Wingdings" panose="05000000000000000000" pitchFamily="2" charset="2"/>
              <a:buChar char="Ø"/>
            </a:pPr>
            <a:r>
              <a:rPr lang="en-US" dirty="0" smtClean="0"/>
              <a:t> In</a:t>
            </a:r>
            <a:r>
              <a:rPr lang="en-US" dirty="0"/>
              <a:t> </a:t>
            </a:r>
            <a:r>
              <a:rPr lang="en-US" b="1" dirty="0"/>
              <a:t>astigmatism,</a:t>
            </a:r>
            <a:r>
              <a:rPr lang="en-US" dirty="0"/>
              <a:t> nonspherical (variable) curvature of the cornea or lens causes light rays of different orientations (</a:t>
            </a:r>
            <a:r>
              <a:rPr lang="en-US" dirty="0" smtClean="0"/>
              <a:t>eg. </a:t>
            </a:r>
            <a:r>
              <a:rPr lang="en-US" dirty="0"/>
              <a:t>vertical, oblique, horizontal) to focus </a:t>
            </a:r>
            <a:r>
              <a:rPr lang="en-US" dirty="0">
                <a:solidFill>
                  <a:srgbClr val="FF0000"/>
                </a:solidFill>
              </a:rPr>
              <a:t>at different points</a:t>
            </a:r>
            <a:r>
              <a:rPr lang="en-US" dirty="0" smtClean="0"/>
              <a:t>. </a:t>
            </a:r>
            <a:r>
              <a:rPr lang="en-US" dirty="0"/>
              <a:t>So, </a:t>
            </a:r>
            <a:r>
              <a:rPr lang="en-US" dirty="0" smtClean="0"/>
              <a:t>parallel </a:t>
            </a:r>
            <a:r>
              <a:rPr lang="en-US" dirty="0"/>
              <a:t>rays of light passing through these different planes are brought to different points of focus</a:t>
            </a:r>
            <a:r>
              <a:rPr lang="en-US" dirty="0" smtClean="0"/>
              <a:t>.</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 To </a:t>
            </a:r>
            <a:r>
              <a:rPr lang="en-US" dirty="0"/>
              <a:t>correct astigmatism, a </a:t>
            </a:r>
            <a:r>
              <a:rPr lang="en-US" dirty="0">
                <a:solidFill>
                  <a:schemeClr val="accent6">
                    <a:lumMod val="75000"/>
                  </a:schemeClr>
                </a:solidFill>
              </a:rPr>
              <a:t>cylindrical</a:t>
            </a:r>
            <a:r>
              <a:rPr lang="en-US" dirty="0"/>
              <a:t> lens (a segment cut from a cylinder) is used. Cylindric lenses have no refractive power along one axis and are concave or convex along the other axis.</a:t>
            </a:r>
          </a:p>
        </p:txBody>
      </p:sp>
    </p:spTree>
    <p:extLst>
      <p:ext uri="{BB962C8B-B14F-4D97-AF65-F5344CB8AC3E}">
        <p14:creationId xmlns:p14="http://schemas.microsoft.com/office/powerpoint/2010/main" val="222437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xmlns=""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130</TotalTime>
  <Words>466</Words>
  <Application>Microsoft Office PowerPoint</Application>
  <PresentationFormat>مخصص</PresentationFormat>
  <Paragraphs>100</Paragraphs>
  <Slides>25</Slides>
  <Notes>0</Notes>
  <HiddenSlides>0</HiddenSlides>
  <MMClips>0</MMClips>
  <ScaleCrop>false</ScaleCrop>
  <HeadingPairs>
    <vt:vector size="4" baseType="variant">
      <vt:variant>
        <vt:lpstr>نسق</vt:lpstr>
      </vt:variant>
      <vt:variant>
        <vt:i4>1</vt:i4>
      </vt:variant>
      <vt:variant>
        <vt:lpstr>عناوين الشرائح</vt:lpstr>
      </vt:variant>
      <vt:variant>
        <vt:i4>25</vt:i4>
      </vt:variant>
    </vt:vector>
  </HeadingPairs>
  <TitlesOfParts>
    <vt:vector size="26" baseType="lpstr">
      <vt:lpstr>Cloud skipper design template</vt:lpstr>
      <vt:lpstr>Optics and Refraction </vt:lpstr>
      <vt:lpstr>Light </vt:lpstr>
      <vt:lpstr>Light </vt:lpstr>
      <vt:lpstr>Light </vt:lpstr>
      <vt:lpstr>Emmetropia  </vt:lpstr>
      <vt:lpstr>Ametropia/Refractive error </vt:lpstr>
      <vt:lpstr>1- Myopia </vt:lpstr>
      <vt:lpstr>2- Hyperopia </vt:lpstr>
      <vt:lpstr>3- Astigmatism </vt:lpstr>
      <vt:lpstr>عرض تقديمي في PowerPoint</vt:lpstr>
      <vt:lpstr>عرض تقديمي في PowerPoint</vt:lpstr>
      <vt:lpstr>Accommodation &amp;Presbyopia </vt:lpstr>
      <vt:lpstr>presbyopia</vt:lpstr>
      <vt:lpstr>Presbyopia</vt:lpstr>
      <vt:lpstr>Presbyopia</vt:lpstr>
      <vt:lpstr>Optical correction after cataract extraction </vt:lpstr>
      <vt:lpstr>Aphakic spectacle disadvantages </vt:lpstr>
      <vt:lpstr>عرض تقديمي في PowerPoint</vt:lpstr>
      <vt:lpstr>Contact lenses </vt:lpstr>
      <vt:lpstr>عرض تقديمي في PowerPoint</vt:lpstr>
      <vt:lpstr>Contact lenses</vt:lpstr>
      <vt:lpstr>Contact lens</vt:lpstr>
      <vt:lpstr>Contact lenses</vt:lpstr>
      <vt:lpstr>Keratoconus</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Optics and Refraction</dc:title>
  <dc:creator>نادين عثمان</dc:creator>
  <cp:lastModifiedBy>pc1</cp:lastModifiedBy>
  <cp:revision>14</cp:revision>
  <dcterms:created xsi:type="dcterms:W3CDTF">2020-11-29T17:16:57Z</dcterms:created>
  <dcterms:modified xsi:type="dcterms:W3CDTF">2020-11-30T11:52:15Z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