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78" r:id="rId3"/>
    <p:sldId id="279" r:id="rId4"/>
    <p:sldId id="283" r:id="rId5"/>
    <p:sldId id="282" r:id="rId6"/>
    <p:sldId id="307" r:id="rId7"/>
    <p:sldId id="284" r:id="rId8"/>
    <p:sldId id="305" r:id="rId9"/>
    <p:sldId id="285" r:id="rId10"/>
    <p:sldId id="286" r:id="rId11"/>
    <p:sldId id="287" r:id="rId12"/>
    <p:sldId id="288" r:id="rId13"/>
    <p:sldId id="289" r:id="rId14"/>
    <p:sldId id="291" r:id="rId15"/>
    <p:sldId id="292" r:id="rId16"/>
    <p:sldId id="293" r:id="rId17"/>
    <p:sldId id="294" r:id="rId18"/>
    <p:sldId id="295" r:id="rId19"/>
    <p:sldId id="297" r:id="rId20"/>
    <p:sldId id="298" r:id="rId21"/>
    <p:sldId id="299" r:id="rId22"/>
    <p:sldId id="301" r:id="rId23"/>
    <p:sldId id="300" r:id="rId24"/>
    <p:sldId id="302" r:id="rId25"/>
    <p:sldId id="309" r:id="rId26"/>
    <p:sldId id="308" r:id="rId27"/>
    <p:sldId id="304" r:id="rId2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C327EA"/>
    <a:srgbClr val="F32BF4"/>
    <a:srgbClr val="F58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673" autoAdjust="0"/>
    <p:restoredTop sz="86388" autoAdjust="0"/>
  </p:normalViewPr>
  <p:slideViewPr>
    <p:cSldViewPr>
      <p:cViewPr varScale="1">
        <p:scale>
          <a:sx n="82" d="100"/>
          <a:sy n="82" d="100"/>
        </p:scale>
        <p:origin x="15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5‏/8‏/1441</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6281750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656478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10</a:t>
            </a:fld>
            <a:endParaRPr lang="ar-JO"/>
          </a:p>
        </p:txBody>
      </p:sp>
    </p:spTree>
    <p:extLst>
      <p:ext uri="{BB962C8B-B14F-4D97-AF65-F5344CB8AC3E}">
        <p14:creationId xmlns:p14="http://schemas.microsoft.com/office/powerpoint/2010/main" val="56967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11</a:t>
            </a:fld>
            <a:endParaRPr lang="ar-JO"/>
          </a:p>
        </p:txBody>
      </p:sp>
    </p:spTree>
    <p:extLst>
      <p:ext uri="{BB962C8B-B14F-4D97-AF65-F5344CB8AC3E}">
        <p14:creationId xmlns:p14="http://schemas.microsoft.com/office/powerpoint/2010/main" val="48415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12</a:t>
            </a:fld>
            <a:endParaRPr lang="ar-JO"/>
          </a:p>
        </p:txBody>
      </p:sp>
    </p:spTree>
    <p:extLst>
      <p:ext uri="{BB962C8B-B14F-4D97-AF65-F5344CB8AC3E}">
        <p14:creationId xmlns:p14="http://schemas.microsoft.com/office/powerpoint/2010/main" val="6139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13</a:t>
            </a:fld>
            <a:endParaRPr lang="ar-JO"/>
          </a:p>
        </p:txBody>
      </p:sp>
    </p:spTree>
    <p:extLst>
      <p:ext uri="{BB962C8B-B14F-4D97-AF65-F5344CB8AC3E}">
        <p14:creationId xmlns:p14="http://schemas.microsoft.com/office/powerpoint/2010/main" val="79128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14</a:t>
            </a:fld>
            <a:endParaRPr lang="ar-JO"/>
          </a:p>
        </p:txBody>
      </p:sp>
    </p:spTree>
    <p:extLst>
      <p:ext uri="{BB962C8B-B14F-4D97-AF65-F5344CB8AC3E}">
        <p14:creationId xmlns:p14="http://schemas.microsoft.com/office/powerpoint/2010/main" val="945636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15</a:t>
            </a:fld>
            <a:endParaRPr lang="ar-JO"/>
          </a:p>
        </p:txBody>
      </p:sp>
    </p:spTree>
    <p:extLst>
      <p:ext uri="{BB962C8B-B14F-4D97-AF65-F5344CB8AC3E}">
        <p14:creationId xmlns:p14="http://schemas.microsoft.com/office/powerpoint/2010/main" val="1505193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16</a:t>
            </a:fld>
            <a:endParaRPr lang="ar-JO"/>
          </a:p>
        </p:txBody>
      </p:sp>
    </p:spTree>
    <p:extLst>
      <p:ext uri="{BB962C8B-B14F-4D97-AF65-F5344CB8AC3E}">
        <p14:creationId xmlns:p14="http://schemas.microsoft.com/office/powerpoint/2010/main" val="59531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17</a:t>
            </a:fld>
            <a:endParaRPr lang="ar-JO"/>
          </a:p>
        </p:txBody>
      </p:sp>
    </p:spTree>
    <p:extLst>
      <p:ext uri="{BB962C8B-B14F-4D97-AF65-F5344CB8AC3E}">
        <p14:creationId xmlns:p14="http://schemas.microsoft.com/office/powerpoint/2010/main" val="67874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val="214585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19</a:t>
            </a:fld>
            <a:endParaRPr lang="ar-JO"/>
          </a:p>
        </p:txBody>
      </p:sp>
    </p:spTree>
    <p:extLst>
      <p:ext uri="{BB962C8B-B14F-4D97-AF65-F5344CB8AC3E}">
        <p14:creationId xmlns:p14="http://schemas.microsoft.com/office/powerpoint/2010/main" val="48600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a:t>
            </a:fld>
            <a:endParaRPr lang="ar-JO"/>
          </a:p>
        </p:txBody>
      </p:sp>
    </p:spTree>
    <p:extLst>
      <p:ext uri="{BB962C8B-B14F-4D97-AF65-F5344CB8AC3E}">
        <p14:creationId xmlns:p14="http://schemas.microsoft.com/office/powerpoint/2010/main" val="106785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20</a:t>
            </a:fld>
            <a:endParaRPr lang="ar-JO"/>
          </a:p>
        </p:txBody>
      </p:sp>
    </p:spTree>
    <p:extLst>
      <p:ext uri="{BB962C8B-B14F-4D97-AF65-F5344CB8AC3E}">
        <p14:creationId xmlns:p14="http://schemas.microsoft.com/office/powerpoint/2010/main" val="1940599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21</a:t>
            </a:fld>
            <a:endParaRPr lang="ar-JO"/>
          </a:p>
        </p:txBody>
      </p:sp>
    </p:spTree>
    <p:extLst>
      <p:ext uri="{BB962C8B-B14F-4D97-AF65-F5344CB8AC3E}">
        <p14:creationId xmlns:p14="http://schemas.microsoft.com/office/powerpoint/2010/main" val="92166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22</a:t>
            </a:fld>
            <a:endParaRPr lang="ar-JO"/>
          </a:p>
        </p:txBody>
      </p:sp>
    </p:spTree>
    <p:extLst>
      <p:ext uri="{BB962C8B-B14F-4D97-AF65-F5344CB8AC3E}">
        <p14:creationId xmlns:p14="http://schemas.microsoft.com/office/powerpoint/2010/main" val="1922932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23</a:t>
            </a:fld>
            <a:endParaRPr lang="ar-JO"/>
          </a:p>
        </p:txBody>
      </p:sp>
    </p:spTree>
    <p:extLst>
      <p:ext uri="{BB962C8B-B14F-4D97-AF65-F5344CB8AC3E}">
        <p14:creationId xmlns:p14="http://schemas.microsoft.com/office/powerpoint/2010/main" val="833195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24</a:t>
            </a:fld>
            <a:endParaRPr lang="ar-JO"/>
          </a:p>
        </p:txBody>
      </p:sp>
    </p:spTree>
    <p:extLst>
      <p:ext uri="{BB962C8B-B14F-4D97-AF65-F5344CB8AC3E}">
        <p14:creationId xmlns:p14="http://schemas.microsoft.com/office/powerpoint/2010/main" val="1375869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25</a:t>
            </a:fld>
            <a:endParaRPr lang="ar-JO"/>
          </a:p>
        </p:txBody>
      </p:sp>
    </p:spTree>
    <p:extLst>
      <p:ext uri="{BB962C8B-B14F-4D97-AF65-F5344CB8AC3E}">
        <p14:creationId xmlns:p14="http://schemas.microsoft.com/office/powerpoint/2010/main" val="3628867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26</a:t>
            </a:fld>
            <a:endParaRPr lang="ar-JO"/>
          </a:p>
        </p:txBody>
      </p:sp>
    </p:spTree>
    <p:extLst>
      <p:ext uri="{BB962C8B-B14F-4D97-AF65-F5344CB8AC3E}">
        <p14:creationId xmlns:p14="http://schemas.microsoft.com/office/powerpoint/2010/main" val="1047372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27</a:t>
            </a:fld>
            <a:endParaRPr lang="ar-JO"/>
          </a:p>
        </p:txBody>
      </p:sp>
    </p:spTree>
    <p:extLst>
      <p:ext uri="{BB962C8B-B14F-4D97-AF65-F5344CB8AC3E}">
        <p14:creationId xmlns:p14="http://schemas.microsoft.com/office/powerpoint/2010/main" val="189391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a:t>
            </a:fld>
            <a:endParaRPr lang="ar-JO"/>
          </a:p>
        </p:txBody>
      </p:sp>
    </p:spTree>
    <p:extLst>
      <p:ext uri="{BB962C8B-B14F-4D97-AF65-F5344CB8AC3E}">
        <p14:creationId xmlns:p14="http://schemas.microsoft.com/office/powerpoint/2010/main" val="62158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4</a:t>
            </a:fld>
            <a:endParaRPr lang="ar-JO"/>
          </a:p>
        </p:txBody>
      </p:sp>
    </p:spTree>
    <p:extLst>
      <p:ext uri="{BB962C8B-B14F-4D97-AF65-F5344CB8AC3E}">
        <p14:creationId xmlns:p14="http://schemas.microsoft.com/office/powerpoint/2010/main" val="114156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5</a:t>
            </a:fld>
            <a:endParaRPr lang="ar-JO"/>
          </a:p>
        </p:txBody>
      </p:sp>
    </p:spTree>
    <p:extLst>
      <p:ext uri="{BB962C8B-B14F-4D97-AF65-F5344CB8AC3E}">
        <p14:creationId xmlns:p14="http://schemas.microsoft.com/office/powerpoint/2010/main" val="189950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6</a:t>
            </a:fld>
            <a:endParaRPr lang="ar-JO"/>
          </a:p>
        </p:txBody>
      </p:sp>
    </p:spTree>
    <p:extLst>
      <p:ext uri="{BB962C8B-B14F-4D97-AF65-F5344CB8AC3E}">
        <p14:creationId xmlns:p14="http://schemas.microsoft.com/office/powerpoint/2010/main" val="45282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7</a:t>
            </a:fld>
            <a:endParaRPr lang="ar-JO"/>
          </a:p>
        </p:txBody>
      </p:sp>
    </p:spTree>
    <p:extLst>
      <p:ext uri="{BB962C8B-B14F-4D97-AF65-F5344CB8AC3E}">
        <p14:creationId xmlns:p14="http://schemas.microsoft.com/office/powerpoint/2010/main" val="133561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8</a:t>
            </a:fld>
            <a:endParaRPr lang="ar-JO"/>
          </a:p>
        </p:txBody>
      </p:sp>
    </p:spTree>
    <p:extLst>
      <p:ext uri="{BB962C8B-B14F-4D97-AF65-F5344CB8AC3E}">
        <p14:creationId xmlns:p14="http://schemas.microsoft.com/office/powerpoint/2010/main" val="158432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9</a:t>
            </a:fld>
            <a:endParaRPr lang="ar-JO"/>
          </a:p>
        </p:txBody>
      </p:sp>
    </p:spTree>
    <p:extLst>
      <p:ext uri="{BB962C8B-B14F-4D97-AF65-F5344CB8AC3E}">
        <p14:creationId xmlns:p14="http://schemas.microsoft.com/office/powerpoint/2010/main" val="162167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5‏/8‏/1441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5‏/8‏/1441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5‏/8‏/1441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5‏/8‏/1441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5‏/8‏/1441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5‏/8‏/1441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5‏/8‏/1441</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5‏/8‏/1441</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5‏/8‏/1441</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5‏/8‏/1441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5‏/8‏/1441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5‏/8‏/1441</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2.jp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gi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7.pn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9.png"/><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1.png"/><Relationship Id="rId4"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1.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4.jpg"/><Relationship Id="rId4" Type="http://schemas.openxmlformats.org/officeDocument/2006/relationships/image" Target="../media/image1.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en.wikipedia.org/wiki/File:Jaundice.jpg" TargetMode="External"/><Relationship Id="rId5" Type="http://schemas.openxmlformats.org/officeDocument/2006/relationships/image" Target="../media/image25.pn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jpeg"/><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310903"/>
            <a:ext cx="7772400" cy="1470025"/>
          </a:xfrm>
        </p:spPr>
        <p:txBody>
          <a:bodyPr>
            <a:normAutofit fontScale="90000"/>
          </a:bodyPr>
          <a:lstStyle/>
          <a:p>
            <a:pPr rtl="0"/>
            <a:r>
              <a:rPr lang="en-GB" sz="6000" dirty="0">
                <a:solidFill>
                  <a:srgbClr val="C00000"/>
                </a:solidFill>
              </a:rPr>
              <a:t>Pentose </a:t>
            </a:r>
            <a:r>
              <a:rPr lang="en-GB" sz="6000">
                <a:solidFill>
                  <a:srgbClr val="C00000"/>
                </a:solidFill>
              </a:rPr>
              <a:t>Phosphate Pathway</a:t>
            </a:r>
            <a:endParaRPr lang="ar-JO" sz="6000" dirty="0">
              <a:solidFill>
                <a:srgbClr val="C00000"/>
              </a:solidFill>
            </a:endParaRPr>
          </a:p>
        </p:txBody>
      </p:sp>
      <p:sp>
        <p:nvSpPr>
          <p:cNvPr id="3" name="عنوان فرعي 2"/>
          <p:cNvSpPr>
            <a:spLocks noGrp="1"/>
          </p:cNvSpPr>
          <p:nvPr>
            <p:ph type="subTitle" idx="1"/>
          </p:nvPr>
        </p:nvSpPr>
        <p:spPr>
          <a:xfrm>
            <a:off x="467544" y="5203652"/>
            <a:ext cx="8643966" cy="1609724"/>
          </a:xfrm>
        </p:spPr>
        <p:txBody>
          <a:bodyPr>
            <a:normAutofit/>
          </a:bodyPr>
          <a:lstStyle/>
          <a:p>
            <a:pPr rtl="0"/>
            <a:r>
              <a:rPr lang="en-US" sz="2800" dirty="0">
                <a:solidFill>
                  <a:schemeClr val="tx1"/>
                </a:solidFill>
                <a:latin typeface="Arial" pitchFamily="34" charset="0"/>
                <a:cs typeface="Arial" pitchFamily="34" charset="0"/>
              </a:rPr>
              <a:t>Dr. Nesrin Mwafi</a:t>
            </a: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Mutah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88"/>
            <a:ext cx="1143008" cy="1295410"/>
          </a:xfrm>
          <a:prstGeom prst="rect">
            <a:avLst/>
          </a:prstGeom>
          <a:noFill/>
        </p:spPr>
      </p:pic>
      <p:sp>
        <p:nvSpPr>
          <p:cNvPr id="10" name="مستطيل 9"/>
          <p:cNvSpPr/>
          <p:nvPr/>
        </p:nvSpPr>
        <p:spPr>
          <a:xfrm>
            <a:off x="0" y="0"/>
            <a:ext cx="428596" cy="685802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5194" b="7475"/>
          <a:stretch/>
        </p:blipFill>
        <p:spPr>
          <a:xfrm>
            <a:off x="2886578" y="3143607"/>
            <a:ext cx="3510396" cy="17726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727"/>
    </mc:Choice>
    <mc:Fallback xmlns="">
      <p:transition spd="slow" advTm="137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430118" y="1143024"/>
            <a:ext cx="8678386" cy="559834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endParaRPr lang="en-US" sz="300" dirty="0">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1:</a:t>
            </a:r>
            <a:r>
              <a:rPr lang="en-US" sz="2400" dirty="0">
                <a:latin typeface="Arial" charset="0"/>
                <a:ea typeface="Arial" charset="0"/>
                <a:cs typeface="Arial" charset="0"/>
              </a:rPr>
              <a:t> Glucose-6-phosphate (G6P) is oxidized by         G6P dehydrogenase generating 6-phosphogluconolactone. One NADP</a:t>
            </a:r>
            <a:r>
              <a:rPr lang="en-US" sz="2400" baseline="30000" dirty="0">
                <a:latin typeface="Arial" charset="0"/>
                <a:ea typeface="Arial" charset="0"/>
                <a:cs typeface="Arial" charset="0"/>
              </a:rPr>
              <a:t>+</a:t>
            </a:r>
            <a:r>
              <a:rPr lang="en-US" sz="2400" dirty="0">
                <a:latin typeface="Arial" charset="0"/>
                <a:ea typeface="Arial" charset="0"/>
                <a:cs typeface="Arial" charset="0"/>
              </a:rPr>
              <a:t> is reduced to NADPH </a:t>
            </a: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1600" dirty="0">
              <a:latin typeface="Arial" charset="0"/>
              <a:ea typeface="Arial" charset="0"/>
              <a:cs typeface="Arial" charset="0"/>
            </a:endParaRPr>
          </a:p>
          <a:p>
            <a:pPr marL="0" indent="0" algn="l" rtl="0">
              <a:buNone/>
            </a:pPr>
            <a:endParaRPr lang="en-US" sz="1600" dirty="0">
              <a:latin typeface="Arial" charset="0"/>
              <a:ea typeface="Arial" charset="0"/>
              <a:cs typeface="Arial" charset="0"/>
            </a:endParaRPr>
          </a:p>
          <a:p>
            <a:pPr marL="0" indent="0" algn="l" rtl="0">
              <a:buNone/>
            </a:pPr>
            <a:endParaRPr lang="en-US" sz="1600" dirty="0">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2: </a:t>
            </a:r>
            <a:r>
              <a:rPr lang="en-US" sz="2400" dirty="0">
                <a:latin typeface="Arial" charset="0"/>
                <a:ea typeface="Arial" charset="0"/>
                <a:cs typeface="Arial" charset="0"/>
              </a:rPr>
              <a:t>6-phosphogluconolactone is hydrolyzed in presence of H</a:t>
            </a:r>
            <a:r>
              <a:rPr lang="en-US" sz="2400" baseline="-25000" dirty="0">
                <a:latin typeface="Arial" charset="0"/>
                <a:ea typeface="Arial" charset="0"/>
                <a:cs typeface="Arial" charset="0"/>
              </a:rPr>
              <a:t>2</a:t>
            </a:r>
            <a:r>
              <a:rPr lang="en-US" sz="2400" dirty="0">
                <a:latin typeface="Arial" charset="0"/>
                <a:ea typeface="Arial" charset="0"/>
                <a:cs typeface="Arial" charset="0"/>
              </a:rPr>
              <a:t>O by glucolactonase to 6-phosphogluconate    </a:t>
            </a:r>
          </a:p>
          <a:p>
            <a:pPr marL="457200" indent="-457200" algn="l" rtl="0">
              <a:buFont typeface="+mj-lt"/>
              <a:buAutoNum type="arabicPeriod"/>
            </a:pPr>
            <a:endParaRPr lang="en-US" sz="600" dirty="0">
              <a:latin typeface="Arial" charset="0"/>
              <a:ea typeface="Arial" charset="0"/>
              <a:cs typeface="Arial" charset="0"/>
            </a:endParaRPr>
          </a:p>
        </p:txBody>
      </p:sp>
      <p:grpSp>
        <p:nvGrpSpPr>
          <p:cNvPr id="16" name="Group 15"/>
          <p:cNvGrpSpPr/>
          <p:nvPr/>
        </p:nvGrpSpPr>
        <p:grpSpPr>
          <a:xfrm>
            <a:off x="1835696" y="2564904"/>
            <a:ext cx="5904656" cy="2241540"/>
            <a:chOff x="1835696" y="2348880"/>
            <a:chExt cx="5904656" cy="2241540"/>
          </a:xfrm>
        </p:grpSpPr>
        <p:grpSp>
          <p:nvGrpSpPr>
            <p:cNvPr id="13" name="Group 12"/>
            <p:cNvGrpSpPr/>
            <p:nvPr/>
          </p:nvGrpSpPr>
          <p:grpSpPr>
            <a:xfrm>
              <a:off x="2802859" y="2348880"/>
              <a:ext cx="4217413" cy="2002656"/>
              <a:chOff x="2202908" y="3555577"/>
              <a:chExt cx="4217413" cy="2002656"/>
            </a:xfrm>
          </p:grpSpPr>
          <p:grpSp>
            <p:nvGrpSpPr>
              <p:cNvPr id="10" name="Group 9"/>
              <p:cNvGrpSpPr/>
              <p:nvPr/>
            </p:nvGrpSpPr>
            <p:grpSpPr>
              <a:xfrm>
                <a:off x="2202908" y="3555577"/>
                <a:ext cx="4217413" cy="2002656"/>
                <a:chOff x="2202908" y="3555577"/>
                <a:chExt cx="4217413" cy="2002656"/>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53878" b="33053"/>
                <a:stretch/>
              </p:blipFill>
              <p:spPr>
                <a:xfrm>
                  <a:off x="2202908" y="3555577"/>
                  <a:ext cx="4217413" cy="2002656"/>
                </a:xfrm>
                <a:prstGeom prst="rect">
                  <a:avLst/>
                </a:prstGeom>
              </p:spPr>
            </p:pic>
            <p:sp>
              <p:nvSpPr>
                <p:cNvPr id="8" name="Rectangle 7"/>
                <p:cNvSpPr/>
                <p:nvPr/>
              </p:nvSpPr>
              <p:spPr>
                <a:xfrm>
                  <a:off x="3491880" y="3789040"/>
                  <a:ext cx="1440160" cy="933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3851" t="9629" r="70399" b="63472"/>
              <a:stretch/>
            </p:blipFill>
            <p:spPr>
              <a:xfrm>
                <a:off x="3491880" y="3888948"/>
                <a:ext cx="1440160" cy="804664"/>
              </a:xfrm>
              <a:prstGeom prst="rect">
                <a:avLst/>
              </a:prstGeom>
            </p:spPr>
          </p:pic>
        </p:grpSp>
        <p:sp>
          <p:nvSpPr>
            <p:cNvPr id="14" name="TextBox 13"/>
            <p:cNvSpPr txBox="1"/>
            <p:nvPr/>
          </p:nvSpPr>
          <p:spPr>
            <a:xfrm>
              <a:off x="1835696" y="4221088"/>
              <a:ext cx="2012754" cy="369332"/>
            </a:xfrm>
            <a:prstGeom prst="rect">
              <a:avLst/>
            </a:prstGeom>
            <a:noFill/>
          </p:spPr>
          <p:txBody>
            <a:bodyPr wrap="square" rtlCol="0">
              <a:spAutoFit/>
            </a:bodyPr>
            <a:lstStyle/>
            <a:p>
              <a:r>
                <a:rPr lang="en-US" b="1" dirty="0"/>
                <a:t>Glucose-6-P</a:t>
              </a:r>
            </a:p>
          </p:txBody>
        </p:sp>
        <p:sp>
          <p:nvSpPr>
            <p:cNvPr id="15" name="TextBox 14"/>
            <p:cNvSpPr txBox="1"/>
            <p:nvPr/>
          </p:nvSpPr>
          <p:spPr>
            <a:xfrm>
              <a:off x="5007518" y="4211796"/>
              <a:ext cx="2732834" cy="369332"/>
            </a:xfrm>
            <a:prstGeom prst="rect">
              <a:avLst/>
            </a:prstGeom>
            <a:noFill/>
          </p:spPr>
          <p:txBody>
            <a:bodyPr wrap="square" rtlCol="0">
              <a:spAutoFit/>
            </a:bodyPr>
            <a:lstStyle/>
            <a:p>
              <a:r>
                <a:rPr lang="en-US" b="1" dirty="0"/>
                <a:t>6-Phosphogluconolactone</a:t>
              </a:r>
            </a:p>
          </p:txBody>
        </p:sp>
      </p:grpSp>
    </p:spTree>
    <p:custDataLst>
      <p:tags r:id="rId1"/>
    </p:custDataLst>
    <p:extLst>
      <p:ext uri="{BB962C8B-B14F-4D97-AF65-F5344CB8AC3E}">
        <p14:creationId xmlns:p14="http://schemas.microsoft.com/office/powerpoint/2010/main" val="1844282958"/>
      </p:ext>
    </p:extLst>
  </p:cSld>
  <p:clrMapOvr>
    <a:masterClrMapping/>
  </p:clrMapOvr>
  <mc:AlternateContent xmlns:mc="http://schemas.openxmlformats.org/markup-compatibility/2006" xmlns:p14="http://schemas.microsoft.com/office/powerpoint/2010/main">
    <mc:Choice Requires="p14">
      <p:transition spd="slow" p14:dur="2000" advTm="136971"/>
    </mc:Choice>
    <mc:Fallback xmlns="">
      <p:transition spd="slow" advTm="1369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1">
                                            <p:txEl>
                                              <p:pRg st="9" end="9"/>
                                            </p:txEl>
                                          </p:spTgt>
                                        </p:tgtEl>
                                        <p:attrNameLst>
                                          <p:attrName>style.visibility</p:attrName>
                                        </p:attrNameLst>
                                      </p:cBhvr>
                                      <p:to>
                                        <p:strVal val="visible"/>
                                      </p:to>
                                    </p:set>
                                    <p:animEffect transition="in" filter="blinds(vertical)">
                                      <p:cBhvr>
                                        <p:cTn id="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908720"/>
            <a:ext cx="8678386" cy="576064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3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1600" dirty="0">
              <a:latin typeface="Arial" charset="0"/>
              <a:ea typeface="Arial" charset="0"/>
              <a:cs typeface="Arial" charset="0"/>
            </a:endParaRPr>
          </a:p>
          <a:p>
            <a:pPr marL="0" indent="0" algn="l" rtl="0">
              <a:buNone/>
            </a:pPr>
            <a:endParaRPr lang="en-US" sz="1600" dirty="0">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3: </a:t>
            </a:r>
            <a:r>
              <a:rPr lang="en-US" sz="2400" dirty="0">
                <a:latin typeface="Arial" charset="0"/>
                <a:ea typeface="Arial" charset="0"/>
                <a:cs typeface="Arial" charset="0"/>
              </a:rPr>
              <a:t>6-phosphogluconate undergoes oxidative decarboxylation to yield ribulose-5-phosphate, CO</a:t>
            </a:r>
            <a:r>
              <a:rPr lang="en-US" sz="2400" baseline="-25000" dirty="0">
                <a:latin typeface="Arial" charset="0"/>
                <a:ea typeface="Arial" charset="0"/>
                <a:cs typeface="Arial" charset="0"/>
              </a:rPr>
              <a:t>2</a:t>
            </a:r>
            <a:r>
              <a:rPr lang="en-US" sz="2400" dirty="0">
                <a:latin typeface="Arial" charset="0"/>
                <a:ea typeface="Arial" charset="0"/>
                <a:cs typeface="Arial" charset="0"/>
              </a:rPr>
              <a:t> and another NADPH. Initially, OH at C3 is                                     oxidized to carbonyl group                                                 and subsequently carboxyl                                             group at C1 is eliminated                                                     as CO</a:t>
            </a:r>
            <a:r>
              <a:rPr lang="en-US" sz="2400" baseline="-25000" dirty="0">
                <a:latin typeface="Arial" charset="0"/>
                <a:ea typeface="Arial" charset="0"/>
                <a:cs typeface="Arial" charset="0"/>
              </a:rPr>
              <a:t>2</a:t>
            </a:r>
            <a:r>
              <a:rPr lang="en-US" sz="2400" dirty="0">
                <a:latin typeface="Arial" charset="0"/>
                <a:ea typeface="Arial" charset="0"/>
                <a:cs typeface="Arial" charset="0"/>
              </a:rPr>
              <a:t>    </a:t>
            </a:r>
          </a:p>
          <a:p>
            <a:pPr marL="457200" indent="-457200" algn="l" rtl="0">
              <a:buFont typeface="+mj-lt"/>
              <a:buAutoNum type="arabicPeriod"/>
            </a:pPr>
            <a:endParaRPr lang="en-US" sz="600" dirty="0">
              <a:latin typeface="Arial" charset="0"/>
              <a:ea typeface="Arial" charset="0"/>
              <a:cs typeface="Arial" charset="0"/>
            </a:endParaRPr>
          </a:p>
        </p:txBody>
      </p:sp>
      <p:grpSp>
        <p:nvGrpSpPr>
          <p:cNvPr id="44" name="Group 43"/>
          <p:cNvGrpSpPr/>
          <p:nvPr/>
        </p:nvGrpSpPr>
        <p:grpSpPr>
          <a:xfrm>
            <a:off x="3495350" y="4581128"/>
            <a:ext cx="5469138" cy="2245325"/>
            <a:chOff x="2843808" y="4361319"/>
            <a:chExt cx="5469138" cy="2245325"/>
          </a:xfrm>
        </p:grpSpPr>
        <p:sp>
          <p:nvSpPr>
            <p:cNvPr id="29" name="TextBox 28"/>
            <p:cNvSpPr txBox="1"/>
            <p:nvPr/>
          </p:nvSpPr>
          <p:spPr>
            <a:xfrm>
              <a:off x="5580112" y="6237312"/>
              <a:ext cx="2732834" cy="369332"/>
            </a:xfrm>
            <a:prstGeom prst="rect">
              <a:avLst/>
            </a:prstGeom>
            <a:noFill/>
          </p:spPr>
          <p:txBody>
            <a:bodyPr wrap="square" rtlCol="0">
              <a:spAutoFit/>
            </a:bodyPr>
            <a:lstStyle/>
            <a:p>
              <a:r>
                <a:rPr lang="en-US" b="1"/>
                <a:t>Ribulose-5-phosphate  </a:t>
              </a:r>
              <a:endParaRPr lang="en-US" b="1" dirty="0"/>
            </a:p>
          </p:txBody>
        </p:sp>
        <p:grpSp>
          <p:nvGrpSpPr>
            <p:cNvPr id="42" name="Group 41"/>
            <p:cNvGrpSpPr/>
            <p:nvPr/>
          </p:nvGrpSpPr>
          <p:grpSpPr>
            <a:xfrm>
              <a:off x="3523412" y="4361319"/>
              <a:ext cx="4442084" cy="1841247"/>
              <a:chOff x="3523412" y="4361319"/>
              <a:chExt cx="4442084" cy="1841247"/>
            </a:xfrm>
          </p:grpSpPr>
          <p:grpSp>
            <p:nvGrpSpPr>
              <p:cNvPr id="40" name="Group 39"/>
              <p:cNvGrpSpPr/>
              <p:nvPr/>
            </p:nvGrpSpPr>
            <p:grpSpPr>
              <a:xfrm>
                <a:off x="3888906" y="4361319"/>
                <a:ext cx="4076590" cy="1841247"/>
                <a:chOff x="3888906" y="4361319"/>
                <a:chExt cx="4076590" cy="1841247"/>
              </a:xfrm>
            </p:grpSpPr>
            <p:grpSp>
              <p:nvGrpSpPr>
                <p:cNvPr id="38" name="Group 37"/>
                <p:cNvGrpSpPr/>
                <p:nvPr/>
              </p:nvGrpSpPr>
              <p:grpSpPr>
                <a:xfrm>
                  <a:off x="3888906" y="4470766"/>
                  <a:ext cx="4076590" cy="1731800"/>
                  <a:chOff x="3888906" y="4470766"/>
                  <a:chExt cx="4076590" cy="1731800"/>
                </a:xfrm>
              </p:grpSpPr>
              <p:grpSp>
                <p:nvGrpSpPr>
                  <p:cNvPr id="37" name="Group 36"/>
                  <p:cNvGrpSpPr/>
                  <p:nvPr/>
                </p:nvGrpSpPr>
                <p:grpSpPr>
                  <a:xfrm>
                    <a:off x="3888906" y="4470766"/>
                    <a:ext cx="4076590" cy="1731800"/>
                    <a:chOff x="3888906" y="4470766"/>
                    <a:chExt cx="4076590" cy="1731800"/>
                  </a:xfrm>
                </p:grpSpPr>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l="55195" t="9629" r="-1299" b="32598"/>
                    <a:stretch/>
                  </p:blipFill>
                  <p:spPr>
                    <a:xfrm>
                      <a:off x="3888906" y="4604458"/>
                      <a:ext cx="4076590" cy="1598108"/>
                    </a:xfrm>
                    <a:prstGeom prst="rect">
                      <a:avLst/>
                    </a:prstGeom>
                  </p:spPr>
                </p:pic>
                <p:sp>
                  <p:nvSpPr>
                    <p:cNvPr id="33" name="Rectangle 32"/>
                    <p:cNvSpPr/>
                    <p:nvPr/>
                  </p:nvSpPr>
                  <p:spPr>
                    <a:xfrm>
                      <a:off x="5012169" y="4470766"/>
                      <a:ext cx="1356501" cy="933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13851" t="9629" r="70399" b="63472"/>
                  <a:stretch/>
                </p:blipFill>
                <p:spPr>
                  <a:xfrm>
                    <a:off x="4963572" y="4624794"/>
                    <a:ext cx="1440160" cy="804664"/>
                  </a:xfrm>
                  <a:prstGeom prst="rect">
                    <a:avLst/>
                  </a:prstGeom>
                </p:spPr>
              </p:pic>
            </p:grpSp>
            <p:sp>
              <p:nvSpPr>
                <p:cNvPr id="39" name="TextBox 38"/>
                <p:cNvSpPr txBox="1"/>
                <p:nvPr/>
              </p:nvSpPr>
              <p:spPr>
                <a:xfrm>
                  <a:off x="4268202" y="4361319"/>
                  <a:ext cx="644920" cy="379591"/>
                </a:xfrm>
                <a:prstGeom prst="rect">
                  <a:avLst/>
                </a:prstGeom>
                <a:noFill/>
              </p:spPr>
              <p:txBody>
                <a:bodyPr wrap="none" rtlCol="0">
                  <a:spAutoFit/>
                </a:bodyPr>
                <a:lstStyle/>
                <a:p>
                  <a:r>
                    <a:rPr lang="en-US" sz="1600" b="1" dirty="0">
                      <a:solidFill>
                        <a:srgbClr val="C327EA"/>
                      </a:solidFill>
                    </a:rPr>
                    <a:t>COO</a:t>
                  </a:r>
                  <a:r>
                    <a:rPr lang="en-US" sz="2800" b="1" baseline="30000" dirty="0">
                      <a:solidFill>
                        <a:srgbClr val="C327EA"/>
                      </a:solidFill>
                    </a:rPr>
                    <a:t>-</a:t>
                  </a:r>
                </a:p>
              </p:txBody>
            </p:sp>
          </p:grpSp>
          <p:sp>
            <p:nvSpPr>
              <p:cNvPr id="41" name="Rectangle 40"/>
              <p:cNvSpPr/>
              <p:nvPr/>
            </p:nvSpPr>
            <p:spPr>
              <a:xfrm>
                <a:off x="3523412" y="5244966"/>
                <a:ext cx="432048" cy="18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2843808" y="6237312"/>
              <a:ext cx="2732834" cy="369332"/>
            </a:xfrm>
            <a:prstGeom prst="rect">
              <a:avLst/>
            </a:prstGeom>
            <a:noFill/>
          </p:spPr>
          <p:txBody>
            <a:bodyPr wrap="square" rtlCol="0">
              <a:spAutoFit/>
            </a:bodyPr>
            <a:lstStyle/>
            <a:p>
              <a:r>
                <a:rPr lang="en-US" b="1"/>
                <a:t>6-Phosphogluconate</a:t>
              </a:r>
              <a:endParaRPr lang="en-US" b="1" dirty="0"/>
            </a:p>
          </p:txBody>
        </p:sp>
      </p:grpSp>
      <p:grpSp>
        <p:nvGrpSpPr>
          <p:cNvPr id="46" name="Group 45"/>
          <p:cNvGrpSpPr/>
          <p:nvPr/>
        </p:nvGrpSpPr>
        <p:grpSpPr>
          <a:xfrm>
            <a:off x="1691680" y="1064930"/>
            <a:ext cx="5109098" cy="2292062"/>
            <a:chOff x="1691680" y="1002214"/>
            <a:chExt cx="5109098" cy="2292062"/>
          </a:xfrm>
        </p:grpSpPr>
        <p:grpSp>
          <p:nvGrpSpPr>
            <p:cNvPr id="36" name="Group 35"/>
            <p:cNvGrpSpPr/>
            <p:nvPr/>
          </p:nvGrpSpPr>
          <p:grpSpPr>
            <a:xfrm>
              <a:off x="1691680" y="1002214"/>
              <a:ext cx="5109098" cy="2292062"/>
              <a:chOff x="1691680" y="1002214"/>
              <a:chExt cx="5109098" cy="2292062"/>
            </a:xfrm>
          </p:grpSpPr>
          <p:grpSp>
            <p:nvGrpSpPr>
              <p:cNvPr id="24" name="Group 23"/>
              <p:cNvGrpSpPr/>
              <p:nvPr/>
            </p:nvGrpSpPr>
            <p:grpSpPr>
              <a:xfrm>
                <a:off x="2655650" y="1002214"/>
                <a:ext cx="3716550" cy="1922730"/>
                <a:chOff x="2655650" y="1002214"/>
                <a:chExt cx="3716550" cy="1922730"/>
              </a:xfrm>
            </p:grpSpPr>
            <p:grpSp>
              <p:nvGrpSpPr>
                <p:cNvPr id="20" name="Group 19"/>
                <p:cNvGrpSpPr/>
                <p:nvPr/>
              </p:nvGrpSpPr>
              <p:grpSpPr>
                <a:xfrm>
                  <a:off x="2655650" y="1093392"/>
                  <a:ext cx="3716550" cy="1831552"/>
                  <a:chOff x="2496894" y="1295736"/>
                  <a:chExt cx="3716550" cy="1831552"/>
                </a:xfrm>
              </p:grpSpPr>
              <p:grpSp>
                <p:nvGrpSpPr>
                  <p:cNvPr id="7" name="Group 6"/>
                  <p:cNvGrpSpPr/>
                  <p:nvPr/>
                </p:nvGrpSpPr>
                <p:grpSpPr>
                  <a:xfrm>
                    <a:off x="2496894" y="1295736"/>
                    <a:ext cx="3716550" cy="1831552"/>
                    <a:chOff x="2496894" y="1295736"/>
                    <a:chExt cx="3716550" cy="1831552"/>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9525" t="9175" r="31100" b="33053"/>
                    <a:stretch/>
                  </p:blipFill>
                  <p:spPr>
                    <a:xfrm>
                      <a:off x="2496894" y="1399096"/>
                      <a:ext cx="3600400" cy="1728192"/>
                    </a:xfrm>
                    <a:prstGeom prst="rect">
                      <a:avLst/>
                    </a:prstGeom>
                  </p:spPr>
                </p:pic>
                <p:sp>
                  <p:nvSpPr>
                    <p:cNvPr id="4" name="Rectangle 3"/>
                    <p:cNvSpPr/>
                    <p:nvPr/>
                  </p:nvSpPr>
                  <p:spPr>
                    <a:xfrm>
                      <a:off x="5148064" y="1295736"/>
                      <a:ext cx="432048" cy="18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6002700">
                      <a:off x="5902896" y="2259423"/>
                      <a:ext cx="432048" cy="18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4020646" y="2227452"/>
                    <a:ext cx="864096" cy="44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5404564" y="1002214"/>
                  <a:ext cx="644920" cy="379591"/>
                </a:xfrm>
                <a:prstGeom prst="rect">
                  <a:avLst/>
                </a:prstGeom>
                <a:noFill/>
              </p:spPr>
              <p:txBody>
                <a:bodyPr wrap="none" rtlCol="0">
                  <a:spAutoFit/>
                </a:bodyPr>
                <a:lstStyle/>
                <a:p>
                  <a:r>
                    <a:rPr lang="en-US" sz="1600" b="1" dirty="0">
                      <a:solidFill>
                        <a:srgbClr val="C327EA"/>
                      </a:solidFill>
                    </a:rPr>
                    <a:t>COO</a:t>
                  </a:r>
                  <a:r>
                    <a:rPr lang="en-US" sz="2800" b="1" baseline="30000" dirty="0">
                      <a:solidFill>
                        <a:srgbClr val="C327EA"/>
                      </a:solidFill>
                    </a:rPr>
                    <a:t>-</a:t>
                  </a:r>
                </a:p>
              </p:txBody>
            </p:sp>
          </p:grpSp>
          <p:sp>
            <p:nvSpPr>
              <p:cNvPr id="34" name="TextBox 33"/>
              <p:cNvSpPr txBox="1"/>
              <p:nvPr/>
            </p:nvSpPr>
            <p:spPr>
              <a:xfrm>
                <a:off x="1691680" y="2924944"/>
                <a:ext cx="2732834" cy="369332"/>
              </a:xfrm>
              <a:prstGeom prst="rect">
                <a:avLst/>
              </a:prstGeom>
              <a:noFill/>
            </p:spPr>
            <p:txBody>
              <a:bodyPr wrap="square" rtlCol="0">
                <a:spAutoFit/>
              </a:bodyPr>
              <a:lstStyle/>
              <a:p>
                <a:r>
                  <a:rPr lang="en-US" b="1" dirty="0"/>
                  <a:t>6-Phosphogluconolactone</a:t>
                </a:r>
              </a:p>
            </p:txBody>
          </p:sp>
          <p:sp>
            <p:nvSpPr>
              <p:cNvPr id="35" name="TextBox 34"/>
              <p:cNvSpPr txBox="1"/>
              <p:nvPr/>
            </p:nvSpPr>
            <p:spPr>
              <a:xfrm>
                <a:off x="4067944" y="2924944"/>
                <a:ext cx="2732834" cy="369332"/>
              </a:xfrm>
              <a:prstGeom prst="rect">
                <a:avLst/>
              </a:prstGeom>
              <a:noFill/>
            </p:spPr>
            <p:txBody>
              <a:bodyPr wrap="square" rtlCol="0">
                <a:spAutoFit/>
              </a:bodyPr>
              <a:lstStyle/>
              <a:p>
                <a:r>
                  <a:rPr lang="en-US" b="1" dirty="0"/>
                  <a:t>6-Phosphogluconate</a:t>
                </a:r>
              </a:p>
            </p:txBody>
          </p:sp>
        </p:grpSp>
        <p:sp>
          <p:nvSpPr>
            <p:cNvPr id="45" name="TextBox 44"/>
            <p:cNvSpPr txBox="1"/>
            <p:nvPr/>
          </p:nvSpPr>
          <p:spPr>
            <a:xfrm>
              <a:off x="4035286" y="1994368"/>
              <a:ext cx="1200520" cy="307777"/>
            </a:xfrm>
            <a:prstGeom prst="rect">
              <a:avLst/>
            </a:prstGeom>
            <a:noFill/>
          </p:spPr>
          <p:txBody>
            <a:bodyPr wrap="none" rtlCol="0">
              <a:spAutoFit/>
            </a:bodyPr>
            <a:lstStyle/>
            <a:p>
              <a:r>
                <a:rPr lang="en-US" sz="1200" b="1" dirty="0">
                  <a:solidFill>
                    <a:schemeClr val="accent1">
                      <a:lumMod val="75000"/>
                    </a:schemeClr>
                  </a:solidFill>
                </a:rPr>
                <a:t>Glucolactonase</a:t>
              </a:r>
              <a:r>
                <a:rPr lang="en-US" sz="1400" b="1" dirty="0">
                  <a:solidFill>
                    <a:schemeClr val="accent1">
                      <a:lumMod val="75000"/>
                    </a:schemeClr>
                  </a:solidFill>
                </a:rPr>
                <a:t> </a:t>
              </a:r>
            </a:p>
          </p:txBody>
        </p:sp>
      </p:grpSp>
      <p:cxnSp>
        <p:nvCxnSpPr>
          <p:cNvPr id="9" name="Straight Connector 8">
            <a:extLst>
              <a:ext uri="{FF2B5EF4-FFF2-40B4-BE49-F238E27FC236}">
                <a16:creationId xmlns:a16="http://schemas.microsoft.com/office/drawing/2014/main" id="{4A5B3E2D-BCED-854D-9B01-453C90018FAB}"/>
              </a:ext>
            </a:extLst>
          </p:cNvPr>
          <p:cNvCxnSpPr/>
          <p:nvPr/>
        </p:nvCxnSpPr>
        <p:spPr>
          <a:xfrm>
            <a:off x="3275856" y="1556792"/>
            <a:ext cx="0" cy="3644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82351021"/>
      </p:ext>
    </p:extLst>
  </p:cSld>
  <p:clrMapOvr>
    <a:masterClrMapping/>
  </p:clrMapOvr>
  <mc:AlternateContent xmlns:mc="http://schemas.openxmlformats.org/markup-compatibility/2006" xmlns:p14="http://schemas.microsoft.com/office/powerpoint/2010/main">
    <mc:Choice Requires="p14">
      <p:transition spd="slow" p14:dur="2000" advTm="100281"/>
    </mc:Choice>
    <mc:Fallback xmlns="">
      <p:transition spd="slow" advTm="1002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1">
                                            <p:txEl>
                                              <p:pRg st="24" end="24"/>
                                            </p:txEl>
                                          </p:spTgt>
                                        </p:tgtEl>
                                        <p:attrNameLst>
                                          <p:attrName>style.visibility</p:attrName>
                                        </p:attrNameLst>
                                      </p:cBhvr>
                                      <p:to>
                                        <p:strVal val="visible"/>
                                      </p:to>
                                    </p:set>
                                    <p:animEffect transition="in" filter="blinds(vertical)">
                                      <p:cBhvr>
                                        <p:cTn id="12" dur="500"/>
                                        <p:tgtEl>
                                          <p:spTgt spid="11">
                                            <p:txEl>
                                              <p:pRg st="24" end="24"/>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ircle(in)">
                                      <p:cBhvr>
                                        <p:cTn id="15"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908720"/>
            <a:ext cx="8678386" cy="6408712"/>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1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marL="0" indent="0" algn="l">
              <a:buNone/>
            </a:pPr>
            <a:endParaRPr lang="en-US" sz="2400" dirty="0"/>
          </a:p>
          <a:p>
            <a:pPr algn="l" rtl="0"/>
            <a:r>
              <a:rPr lang="en-US" sz="2400" b="1" dirty="0"/>
              <a:t> The net result of this process is: </a:t>
            </a:r>
            <a:r>
              <a:rPr lang="en-US" sz="2400" dirty="0"/>
              <a:t> </a:t>
            </a:r>
          </a:p>
          <a:p>
            <a:pPr marL="0" indent="0" algn="l">
              <a:buNone/>
            </a:pPr>
            <a:r>
              <a:rPr lang="en-US" sz="1050" dirty="0"/>
              <a:t>   </a:t>
            </a:r>
          </a:p>
          <a:p>
            <a:pPr marL="0" indent="0" algn="ctr">
              <a:buNone/>
            </a:pPr>
            <a:r>
              <a:rPr lang="en-US" sz="2400" dirty="0"/>
              <a:t>G6P + </a:t>
            </a:r>
            <a:r>
              <a:rPr lang="en-US" sz="2400" dirty="0">
                <a:solidFill>
                  <a:srgbClr val="0000FF"/>
                </a:solidFill>
              </a:rPr>
              <a:t>2NADP</a:t>
            </a:r>
            <a:r>
              <a:rPr lang="en-US" sz="2400" baseline="30000" dirty="0">
                <a:solidFill>
                  <a:srgbClr val="0000FF"/>
                </a:solidFill>
              </a:rPr>
              <a:t>+</a:t>
            </a:r>
            <a:r>
              <a:rPr lang="en-US" sz="2400" dirty="0"/>
              <a:t> + H</a:t>
            </a:r>
            <a:r>
              <a:rPr lang="en-US" sz="2400" baseline="-25000" dirty="0"/>
              <a:t>2</a:t>
            </a:r>
            <a:r>
              <a:rPr lang="en-US" sz="2400" dirty="0"/>
              <a:t>O → ribulose-5-phosphate + </a:t>
            </a:r>
            <a:r>
              <a:rPr lang="en-US" sz="2400" dirty="0">
                <a:solidFill>
                  <a:srgbClr val="C00000"/>
                </a:solidFill>
              </a:rPr>
              <a:t>2NADPH </a:t>
            </a:r>
            <a:r>
              <a:rPr lang="en-US" sz="2400" dirty="0"/>
              <a:t>+ </a:t>
            </a:r>
            <a:r>
              <a:rPr lang="en-US" sz="2400" dirty="0">
                <a:solidFill>
                  <a:srgbClr val="C00000"/>
                </a:solidFill>
              </a:rPr>
              <a:t>2H</a:t>
            </a:r>
            <a:r>
              <a:rPr lang="en-US" sz="2400" baseline="30000" dirty="0">
                <a:solidFill>
                  <a:srgbClr val="C00000"/>
                </a:solidFill>
              </a:rPr>
              <a:t>+</a:t>
            </a:r>
            <a:r>
              <a:rPr lang="en-US" sz="2400" dirty="0"/>
              <a:t> + CO</a:t>
            </a:r>
            <a:r>
              <a:rPr lang="en-US" sz="2400" baseline="-25000" dirty="0"/>
              <a:t>2</a:t>
            </a:r>
            <a:endParaRPr lang="en-US" sz="1200" dirty="0">
              <a:latin typeface="Arial" charset="0"/>
              <a:ea typeface="Arial" charset="0"/>
              <a:cs typeface="Arial" charset="0"/>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899" t="8676" r="2899" b="10833"/>
          <a:stretch/>
        </p:blipFill>
        <p:spPr>
          <a:xfrm>
            <a:off x="2016038" y="1520080"/>
            <a:ext cx="5437381" cy="3488131"/>
          </a:xfrm>
          <a:prstGeom prst="rect">
            <a:avLst/>
          </a:prstGeom>
        </p:spPr>
      </p:pic>
    </p:spTree>
    <p:custDataLst>
      <p:tags r:id="rId1"/>
    </p:custDataLst>
    <p:extLst>
      <p:ext uri="{BB962C8B-B14F-4D97-AF65-F5344CB8AC3E}">
        <p14:creationId xmlns:p14="http://schemas.microsoft.com/office/powerpoint/2010/main" val="1045164646"/>
      </p:ext>
    </p:extLst>
  </p:cSld>
  <p:clrMapOvr>
    <a:masterClrMapping/>
  </p:clrMapOvr>
  <mc:AlternateContent xmlns:mc="http://schemas.openxmlformats.org/markup-compatibility/2006" xmlns:p14="http://schemas.microsoft.com/office/powerpoint/2010/main">
    <mc:Choice Requires="p14">
      <p:transition spd="slow" p14:dur="2000" advTm="86657"/>
    </mc:Choice>
    <mc:Fallback xmlns="">
      <p:transition spd="slow" advTm="866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11" end="11"/>
                                            </p:txEl>
                                          </p:spTgt>
                                        </p:tgtEl>
                                        <p:attrNameLst>
                                          <p:attrName>style.visibility</p:attrName>
                                        </p:attrNameLst>
                                      </p:cBhvr>
                                      <p:to>
                                        <p:strVal val="visible"/>
                                      </p:to>
                                    </p:set>
                                    <p:animEffect transition="in" filter="checkerboard(across)">
                                      <p:cBhvr>
                                        <p:cTn id="7" dur="500"/>
                                        <p:tgtEl>
                                          <p:spTgt spid="11">
                                            <p:txEl>
                                              <p:pRg st="11" end="1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
                                            <p:txEl>
                                              <p:pRg st="13" end="13"/>
                                            </p:txEl>
                                          </p:spTgt>
                                        </p:tgtEl>
                                        <p:attrNameLst>
                                          <p:attrName>style.visibility</p:attrName>
                                        </p:attrNameLst>
                                      </p:cBhvr>
                                      <p:to>
                                        <p:strVal val="visible"/>
                                      </p:to>
                                    </p:set>
                                    <p:animEffect transition="in" filter="checkerboard(across)">
                                      <p:cBhvr>
                                        <p:cTn id="10"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a:t>
            </a:r>
            <a:r>
              <a:rPr lang="en-GB" sz="4000">
                <a:solidFill>
                  <a:srgbClr val="C00000"/>
                </a:solidFill>
              </a:rPr>
              <a:t>Non-oxidative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00" t="1431" r="1679" b="5473"/>
          <a:stretch/>
        </p:blipFill>
        <p:spPr>
          <a:xfrm>
            <a:off x="539552" y="1268760"/>
            <a:ext cx="8424936" cy="4248472"/>
          </a:xfrm>
          <a:prstGeom prst="rect">
            <a:avLst/>
          </a:prstGeom>
        </p:spPr>
      </p:pic>
      <p:sp>
        <p:nvSpPr>
          <p:cNvPr id="3" name="TextBox 2"/>
          <p:cNvSpPr txBox="1"/>
          <p:nvPr/>
        </p:nvSpPr>
        <p:spPr>
          <a:xfrm>
            <a:off x="539552" y="5900499"/>
            <a:ext cx="8640079" cy="430887"/>
          </a:xfrm>
          <a:prstGeom prst="rect">
            <a:avLst/>
          </a:prstGeom>
          <a:noFill/>
        </p:spPr>
        <p:txBody>
          <a:bodyPr wrap="square" rtlCol="0">
            <a:spAutoFit/>
          </a:bodyPr>
          <a:lstStyle/>
          <a:p>
            <a:pPr algn="l"/>
            <a:r>
              <a:rPr lang="en-US" sz="2200" dirty="0">
                <a:solidFill>
                  <a:srgbClr val="0000FF"/>
                </a:solidFill>
              </a:rPr>
              <a:t>The non-oxidative pathway is the alternative fates of pentose phosphates</a:t>
            </a:r>
            <a:endParaRPr lang="en-US" dirty="0">
              <a:solidFill>
                <a:srgbClr val="0000FF"/>
              </a:solidFill>
            </a:endParaRPr>
          </a:p>
        </p:txBody>
      </p:sp>
    </p:spTree>
    <p:custDataLst>
      <p:tags r:id="rId1"/>
    </p:custDataLst>
    <p:extLst>
      <p:ext uri="{BB962C8B-B14F-4D97-AF65-F5344CB8AC3E}">
        <p14:creationId xmlns:p14="http://schemas.microsoft.com/office/powerpoint/2010/main" val="1483460493"/>
      </p:ext>
    </p:extLst>
  </p:cSld>
  <p:clrMapOvr>
    <a:masterClrMapping/>
  </p:clrMapOvr>
  <mc:AlternateContent xmlns:mc="http://schemas.openxmlformats.org/markup-compatibility/2006" xmlns:p14="http://schemas.microsoft.com/office/powerpoint/2010/main">
    <mc:Choice Requires="p14">
      <p:transition spd="slow" p14:dur="2000" advTm="65554"/>
    </mc:Choice>
    <mc:Fallback xmlns="">
      <p:transition spd="slow" advTm="655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Non-oxidative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1124744"/>
            <a:ext cx="8678386" cy="576064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a:solidFill>
                  <a:srgbClr val="C00000"/>
                </a:solidFill>
                <a:latin typeface="Arial" charset="0"/>
                <a:ea typeface="Arial" charset="0"/>
                <a:cs typeface="Arial" charset="0"/>
              </a:rPr>
              <a:t>Step 1</a:t>
            </a:r>
            <a:r>
              <a:rPr lang="en-US" sz="2400" dirty="0">
                <a:solidFill>
                  <a:srgbClr val="C00000"/>
                </a:solidFill>
                <a:latin typeface="Arial" charset="0"/>
                <a:ea typeface="Arial" charset="0"/>
                <a:cs typeface="Arial" charset="0"/>
              </a:rPr>
              <a:t>: </a:t>
            </a:r>
            <a:r>
              <a:rPr lang="en-US" sz="2400" dirty="0">
                <a:latin typeface="Arial" charset="0"/>
                <a:ea typeface="Arial" charset="0"/>
                <a:cs typeface="Arial" charset="0"/>
              </a:rPr>
              <a:t>is the beginning of the non-oxidative phase. Some of the ribulose molecules are converted to ribose-5-phosphate by phosphopentose </a:t>
            </a:r>
            <a:r>
              <a:rPr lang="en-US" sz="2400" dirty="0">
                <a:solidFill>
                  <a:srgbClr val="0000FF"/>
                </a:solidFill>
                <a:latin typeface="Arial" charset="0"/>
                <a:ea typeface="Arial" charset="0"/>
                <a:cs typeface="Arial" charset="0"/>
              </a:rPr>
              <a:t>isomerase </a:t>
            </a:r>
            <a:r>
              <a:rPr lang="en-US" sz="2400" dirty="0">
                <a:latin typeface="Arial" charset="0"/>
                <a:ea typeface="Arial" charset="0"/>
                <a:cs typeface="Arial" charset="0"/>
              </a:rPr>
              <a:t>and</a:t>
            </a:r>
            <a:r>
              <a:rPr lang="en-US" sz="2400" dirty="0">
                <a:solidFill>
                  <a:srgbClr val="0000FF"/>
                </a:solidFill>
                <a:latin typeface="Arial" charset="0"/>
                <a:ea typeface="Arial" charset="0"/>
                <a:cs typeface="Arial" charset="0"/>
              </a:rPr>
              <a:t> </a:t>
            </a:r>
            <a:r>
              <a:rPr lang="en-US" sz="2400" dirty="0">
                <a:latin typeface="Arial" charset="0"/>
                <a:ea typeface="Arial" charset="0"/>
                <a:cs typeface="Arial" charset="0"/>
              </a:rPr>
              <a:t>some are converted to xylulose-5-phosphate by phosphopentose      </a:t>
            </a:r>
            <a:r>
              <a:rPr lang="en-US" sz="2400" dirty="0">
                <a:solidFill>
                  <a:srgbClr val="0000FF"/>
                </a:solidFill>
                <a:latin typeface="Arial" charset="0"/>
                <a:ea typeface="Arial" charset="0"/>
                <a:cs typeface="Arial" charset="0"/>
              </a:rPr>
              <a:t>3-epimerase</a:t>
            </a:r>
          </a:p>
        </p:txBody>
      </p:sp>
      <p:grpSp>
        <p:nvGrpSpPr>
          <p:cNvPr id="15" name="Group 14"/>
          <p:cNvGrpSpPr/>
          <p:nvPr/>
        </p:nvGrpSpPr>
        <p:grpSpPr>
          <a:xfrm>
            <a:off x="5647560" y="2783460"/>
            <a:ext cx="3244920" cy="4029916"/>
            <a:chOff x="5647560" y="2783460"/>
            <a:chExt cx="3244920" cy="4029916"/>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51"/>
            <a:stretch/>
          </p:blipFill>
          <p:spPr>
            <a:xfrm>
              <a:off x="5647560" y="2783460"/>
              <a:ext cx="3244920" cy="4029916"/>
            </a:xfrm>
            <a:prstGeom prst="rect">
              <a:avLst/>
            </a:prstGeom>
          </p:spPr>
        </p:pic>
        <p:cxnSp>
          <p:nvCxnSpPr>
            <p:cNvPr id="8" name="Straight Arrow Connector 7"/>
            <p:cNvCxnSpPr/>
            <p:nvPr/>
          </p:nvCxnSpPr>
          <p:spPr>
            <a:xfrm flipH="1">
              <a:off x="6876256" y="3768520"/>
              <a:ext cx="495672" cy="521843"/>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flipV="1">
              <a:off x="6876256" y="4971611"/>
              <a:ext cx="495672" cy="520443"/>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04815105"/>
      </p:ext>
    </p:extLst>
  </p:cSld>
  <p:clrMapOvr>
    <a:masterClrMapping/>
  </p:clrMapOvr>
  <mc:AlternateContent xmlns:mc="http://schemas.openxmlformats.org/markup-compatibility/2006" xmlns:p14="http://schemas.microsoft.com/office/powerpoint/2010/main">
    <mc:Choice Requires="p14">
      <p:transition spd="slow" p14:dur="2000" advTm="338832"/>
    </mc:Choice>
    <mc:Fallback xmlns="">
      <p:transition spd="slow" advTm="33883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1905"/>
          <a:stretch/>
        </p:blipFill>
        <p:spPr>
          <a:xfrm>
            <a:off x="1403648" y="4149080"/>
            <a:ext cx="6372200" cy="2664296"/>
          </a:xfrm>
          <a:prstGeom prst="rect">
            <a:avLst/>
          </a:prstGeom>
        </p:spPr>
      </p:pic>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Non-oxidative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1124744"/>
            <a:ext cx="8678386" cy="576064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a:solidFill>
                  <a:srgbClr val="C00000"/>
                </a:solidFill>
                <a:latin typeface="Arial" charset="0"/>
                <a:ea typeface="Arial" charset="0"/>
                <a:cs typeface="Arial" charset="0"/>
              </a:rPr>
              <a:t>Step 2: </a:t>
            </a:r>
            <a:r>
              <a:rPr lang="en-US" sz="2400" dirty="0">
                <a:latin typeface="Arial" charset="0"/>
                <a:ea typeface="Arial" charset="0"/>
                <a:cs typeface="Arial" charset="0"/>
              </a:rPr>
              <a:t>the produced two pentoses: ribose-5-phosphate and xylulose-5-phosphate can react together in a reaction catalyzed by transketolase which transfers a two carbon fragment from xylulose-5-phosphate to ribose-5-phosphate to generate sedoheptulose-7-phosphate (7C) and glyceraldehyde-3-phosphate (3C)</a:t>
            </a:r>
          </a:p>
          <a:p>
            <a:pPr algn="l" rtl="0"/>
            <a:r>
              <a:rPr lang="en-US" sz="2400" dirty="0">
                <a:latin typeface="Arial" charset="0"/>
                <a:ea typeface="Arial" charset="0"/>
                <a:cs typeface="Arial" charset="0"/>
              </a:rPr>
              <a:t>An activated glycolaldehyde fragment is transferred using thiamine pyrophosphate (TPP) as coenzyme    </a:t>
            </a:r>
          </a:p>
          <a:p>
            <a:pPr marL="457200" indent="-457200" algn="l" rtl="0">
              <a:buFont typeface="+mj-lt"/>
              <a:buAutoNum type="arabicPeriod"/>
            </a:pPr>
            <a:endParaRPr lang="en-US" sz="600" dirty="0">
              <a:latin typeface="Arial" charset="0"/>
              <a:ea typeface="Arial" charset="0"/>
              <a:cs typeface="Arial" charset="0"/>
            </a:endParaRPr>
          </a:p>
        </p:txBody>
      </p:sp>
      <p:sp>
        <p:nvSpPr>
          <p:cNvPr id="4" name="Rounded Rectangle 3"/>
          <p:cNvSpPr/>
          <p:nvPr/>
        </p:nvSpPr>
        <p:spPr>
          <a:xfrm>
            <a:off x="1370990" y="4293096"/>
            <a:ext cx="1440160" cy="6480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7" name="TextBox 6"/>
          <p:cNvSpPr txBox="1"/>
          <p:nvPr/>
        </p:nvSpPr>
        <p:spPr>
          <a:xfrm>
            <a:off x="4367776" y="5252221"/>
            <a:ext cx="545342" cy="369332"/>
          </a:xfrm>
          <a:prstGeom prst="rect">
            <a:avLst/>
          </a:prstGeom>
          <a:noFill/>
        </p:spPr>
        <p:txBody>
          <a:bodyPr wrap="none" rtlCol="0">
            <a:spAutoFit/>
          </a:bodyPr>
          <a:lstStyle/>
          <a:p>
            <a:r>
              <a:rPr lang="en-US" b="1" dirty="0">
                <a:solidFill>
                  <a:srgbClr val="C00000"/>
                </a:solidFill>
              </a:rPr>
              <a:t>TPP</a:t>
            </a:r>
          </a:p>
        </p:txBody>
      </p:sp>
    </p:spTree>
    <p:custDataLst>
      <p:tags r:id="rId1"/>
    </p:custDataLst>
    <p:extLst>
      <p:ext uri="{BB962C8B-B14F-4D97-AF65-F5344CB8AC3E}">
        <p14:creationId xmlns:p14="http://schemas.microsoft.com/office/powerpoint/2010/main" val="70788355"/>
      </p:ext>
    </p:extLst>
  </p:cSld>
  <p:clrMapOvr>
    <a:masterClrMapping/>
  </p:clrMapOvr>
  <mc:AlternateContent xmlns:mc="http://schemas.openxmlformats.org/markup-compatibility/2006" xmlns:p14="http://schemas.microsoft.com/office/powerpoint/2010/main">
    <mc:Choice Requires="p14">
      <p:transition spd="slow" p14:dur="2000" advTm="221779"/>
    </mc:Choice>
    <mc:Fallback xmlns="">
      <p:transition spd="slow" advTm="221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Non-oxidative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1124744"/>
            <a:ext cx="8678386" cy="194421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a:solidFill>
                  <a:srgbClr val="C00000"/>
                </a:solidFill>
                <a:latin typeface="Arial" charset="0"/>
                <a:ea typeface="Arial" charset="0"/>
                <a:cs typeface="Arial" charset="0"/>
              </a:rPr>
              <a:t>Step 3: </a:t>
            </a:r>
            <a:r>
              <a:rPr lang="en-US" sz="2400" dirty="0">
                <a:latin typeface="Arial" charset="0"/>
                <a:ea typeface="Arial" charset="0"/>
                <a:cs typeface="Arial" charset="0"/>
              </a:rPr>
              <a:t>transaldolase acts on the transketolase two products with the transfer of dihydroxyacetone fragment (3C) from 7C substrate to 3C substrate. This reaction generates erythrose-4-phospahte and fructose-6-phoshate </a:t>
            </a:r>
          </a:p>
          <a:p>
            <a:pPr marL="0" indent="0" algn="l" rtl="0">
              <a:buNone/>
            </a:pPr>
            <a:endParaRPr lang="en-US" sz="600" dirty="0">
              <a:latin typeface="Arial" charset="0"/>
              <a:ea typeface="Arial" charset="0"/>
              <a:cs typeface="Arial"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12077"/>
          <a:stretch/>
        </p:blipFill>
        <p:spPr>
          <a:xfrm>
            <a:off x="1115616" y="3068960"/>
            <a:ext cx="7236296" cy="3049377"/>
          </a:xfrm>
          <a:prstGeom prst="rect">
            <a:avLst/>
          </a:prstGeom>
        </p:spPr>
      </p:pic>
      <p:sp>
        <p:nvSpPr>
          <p:cNvPr id="8" name="Rounded Rectangle 7"/>
          <p:cNvSpPr/>
          <p:nvPr/>
        </p:nvSpPr>
        <p:spPr>
          <a:xfrm>
            <a:off x="2627784" y="2897968"/>
            <a:ext cx="1584176" cy="1179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custDataLst>
      <p:tags r:id="rId1"/>
    </p:custDataLst>
    <p:extLst>
      <p:ext uri="{BB962C8B-B14F-4D97-AF65-F5344CB8AC3E}">
        <p14:creationId xmlns:p14="http://schemas.microsoft.com/office/powerpoint/2010/main" val="1603591171"/>
      </p:ext>
    </p:extLst>
  </p:cSld>
  <p:clrMapOvr>
    <a:masterClrMapping/>
  </p:clrMapOvr>
  <mc:AlternateContent xmlns:mc="http://schemas.openxmlformats.org/markup-compatibility/2006" xmlns:p14="http://schemas.microsoft.com/office/powerpoint/2010/main">
    <mc:Choice Requires="p14">
      <p:transition spd="slow" p14:dur="2000" advTm="164918"/>
    </mc:Choice>
    <mc:Fallback xmlns="">
      <p:transition spd="slow" advTm="164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The Non-oxidative Pathway</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عنصر نائب للمحتوى 2"/>
          <p:cNvSpPr txBox="1">
            <a:spLocks/>
          </p:cNvSpPr>
          <p:nvPr/>
        </p:nvSpPr>
        <p:spPr>
          <a:xfrm>
            <a:off x="395536" y="1268760"/>
            <a:ext cx="8678386" cy="158417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a:solidFill>
                  <a:srgbClr val="C00000"/>
                </a:solidFill>
                <a:latin typeface="Arial" charset="0"/>
                <a:ea typeface="Arial" charset="0"/>
                <a:cs typeface="Arial" charset="0"/>
              </a:rPr>
              <a:t>Step 4: </a:t>
            </a:r>
            <a:r>
              <a:rPr lang="en-US" sz="2400" dirty="0">
                <a:latin typeface="Arial" charset="0"/>
                <a:ea typeface="Arial" charset="0"/>
                <a:cs typeface="Arial" charset="0"/>
              </a:rPr>
              <a:t>transketolase acts on another molecule of xylulose-5-phosphate by transferring glycolaldehyde fragment (2C) to  erythrose-4-phospahte (4C). This produces glyceraldehyde-3-phosphate and fructose-6-phosphate </a:t>
            </a:r>
          </a:p>
          <a:p>
            <a:pPr marL="0" indent="0" algn="l" rtl="0">
              <a:buNone/>
            </a:pPr>
            <a:endParaRPr lang="en-US" sz="600" dirty="0">
              <a:latin typeface="Arial" charset="0"/>
              <a:ea typeface="Arial" charset="0"/>
              <a:cs typeface="Arial" charset="0"/>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13068"/>
          <a:stretch/>
        </p:blipFill>
        <p:spPr>
          <a:xfrm>
            <a:off x="1152128" y="3140968"/>
            <a:ext cx="7668344" cy="2723631"/>
          </a:xfrm>
          <a:prstGeom prst="rect">
            <a:avLst/>
          </a:prstGeom>
        </p:spPr>
      </p:pic>
      <p:sp>
        <p:nvSpPr>
          <p:cNvPr id="7" name="Rounded Rectangle 6"/>
          <p:cNvSpPr/>
          <p:nvPr/>
        </p:nvSpPr>
        <p:spPr>
          <a:xfrm>
            <a:off x="2843808" y="3173626"/>
            <a:ext cx="1440160" cy="6874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custDataLst>
      <p:tags r:id="rId1"/>
    </p:custDataLst>
    <p:extLst>
      <p:ext uri="{BB962C8B-B14F-4D97-AF65-F5344CB8AC3E}">
        <p14:creationId xmlns:p14="http://schemas.microsoft.com/office/powerpoint/2010/main" val="415675634"/>
      </p:ext>
    </p:extLst>
  </p:cSld>
  <p:clrMapOvr>
    <a:masterClrMapping/>
  </p:clrMapOvr>
  <mc:AlternateContent xmlns:mc="http://schemas.openxmlformats.org/markup-compatibility/2006" xmlns:p14="http://schemas.microsoft.com/office/powerpoint/2010/main">
    <mc:Choice Requires="p14">
      <p:transition spd="slow" p14:dur="2000" advTm="171345"/>
    </mc:Choice>
    <mc:Fallback xmlns="">
      <p:transition spd="slow" advTm="1713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Pentose Phosphate Pathway</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268760"/>
            <a:ext cx="9145016" cy="54006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b="1" dirty="0">
                <a:solidFill>
                  <a:srgbClr val="C00000"/>
                </a:solidFill>
                <a:latin typeface="Arial" charset="0"/>
                <a:ea typeface="Arial" charset="0"/>
                <a:cs typeface="Arial" charset="0"/>
              </a:rPr>
              <a:t>Oxidative phase:</a:t>
            </a:r>
          </a:p>
          <a:p>
            <a:pPr marL="0" indent="0" algn="l" rtl="0">
              <a:buNone/>
            </a:pPr>
            <a:r>
              <a:rPr lang="en-US" sz="2400" b="1" dirty="0">
                <a:solidFill>
                  <a:srgbClr val="C00000"/>
                </a:solidFill>
                <a:latin typeface="Arial" charset="0"/>
                <a:ea typeface="Arial" charset="0"/>
                <a:cs typeface="Arial" charset="0"/>
              </a:rPr>
              <a:t>3 </a:t>
            </a:r>
            <a:r>
              <a:rPr lang="en-US" sz="2400" b="1" dirty="0">
                <a:latin typeface="Arial" charset="0"/>
                <a:ea typeface="Arial" charset="0"/>
                <a:cs typeface="Arial" charset="0"/>
              </a:rPr>
              <a:t>G6P +  </a:t>
            </a:r>
            <a:r>
              <a:rPr lang="en-US" sz="2400" b="1" dirty="0">
                <a:solidFill>
                  <a:srgbClr val="C00000"/>
                </a:solidFill>
                <a:latin typeface="Arial" charset="0"/>
                <a:ea typeface="Arial" charset="0"/>
                <a:cs typeface="Arial" charset="0"/>
              </a:rPr>
              <a:t>6</a:t>
            </a:r>
            <a:r>
              <a:rPr lang="en-US" sz="2400" b="1" dirty="0">
                <a:latin typeface="Arial" charset="0"/>
                <a:ea typeface="Arial" charset="0"/>
                <a:cs typeface="Arial" charset="0"/>
              </a:rPr>
              <a:t> NADP</a:t>
            </a:r>
            <a:r>
              <a:rPr lang="en-US" sz="2400" b="1" baseline="30000" dirty="0">
                <a:latin typeface="Arial" charset="0"/>
                <a:ea typeface="Arial" charset="0"/>
                <a:cs typeface="Arial" charset="0"/>
              </a:rPr>
              <a:t>+</a:t>
            </a:r>
            <a:r>
              <a:rPr lang="en-US" sz="2400" b="1" dirty="0">
                <a:latin typeface="Arial" charset="0"/>
                <a:ea typeface="Arial" charset="0"/>
                <a:cs typeface="Arial" charset="0"/>
              </a:rPr>
              <a:t> + </a:t>
            </a:r>
            <a:r>
              <a:rPr lang="en-US" sz="2400" b="1" dirty="0">
                <a:solidFill>
                  <a:srgbClr val="C00000"/>
                </a:solidFill>
                <a:latin typeface="Arial" charset="0"/>
                <a:ea typeface="Arial" charset="0"/>
                <a:cs typeface="Arial" charset="0"/>
              </a:rPr>
              <a:t>3</a:t>
            </a:r>
            <a:r>
              <a:rPr lang="en-US" sz="2400" b="1" dirty="0">
                <a:latin typeface="Arial" charset="0"/>
                <a:ea typeface="Arial" charset="0"/>
                <a:cs typeface="Arial" charset="0"/>
              </a:rPr>
              <a:t> H</a:t>
            </a:r>
            <a:r>
              <a:rPr lang="en-US" sz="2400" b="1" baseline="-25000" dirty="0">
                <a:latin typeface="Arial" charset="0"/>
                <a:ea typeface="Arial" charset="0"/>
                <a:cs typeface="Arial" charset="0"/>
              </a:rPr>
              <a:t>2</a:t>
            </a:r>
            <a:r>
              <a:rPr lang="en-US" sz="2400" b="1" dirty="0">
                <a:latin typeface="Arial" charset="0"/>
                <a:ea typeface="Arial" charset="0"/>
                <a:cs typeface="Arial" charset="0"/>
              </a:rPr>
              <a:t>O            </a:t>
            </a:r>
            <a:r>
              <a:rPr lang="en-US" sz="2400" b="1" dirty="0">
                <a:solidFill>
                  <a:srgbClr val="C00000"/>
                </a:solidFill>
                <a:latin typeface="Arial" charset="0"/>
                <a:ea typeface="Arial" charset="0"/>
                <a:cs typeface="Arial" charset="0"/>
              </a:rPr>
              <a:t>3</a:t>
            </a:r>
            <a:r>
              <a:rPr lang="en-US" sz="2400" b="1" dirty="0">
                <a:latin typeface="Arial" charset="0"/>
                <a:ea typeface="Arial" charset="0"/>
                <a:cs typeface="Arial" charset="0"/>
              </a:rPr>
              <a:t> pentose-5-phosphate +</a:t>
            </a:r>
          </a:p>
          <a:p>
            <a:pPr marL="0" indent="0" algn="l" rtl="0">
              <a:buNone/>
            </a:pPr>
            <a:r>
              <a:rPr lang="en-US" sz="1100" b="1" dirty="0">
                <a:latin typeface="Arial" charset="0"/>
                <a:ea typeface="Arial" charset="0"/>
                <a:cs typeface="Arial" charset="0"/>
              </a:rPr>
              <a:t>              </a:t>
            </a:r>
            <a:endParaRPr lang="en-US" sz="2400" b="1" dirty="0">
              <a:latin typeface="Arial" charset="0"/>
              <a:ea typeface="Arial" charset="0"/>
              <a:cs typeface="Arial" charset="0"/>
            </a:endParaRPr>
          </a:p>
          <a:p>
            <a:pPr marL="0" indent="0" algn="l" rtl="0">
              <a:buNone/>
            </a:pPr>
            <a:r>
              <a:rPr lang="en-US" sz="2400" b="1" dirty="0">
                <a:latin typeface="Arial" charset="0"/>
                <a:ea typeface="Arial" charset="0"/>
                <a:cs typeface="Arial" charset="0"/>
              </a:rPr>
              <a:t>                                                  </a:t>
            </a:r>
            <a:r>
              <a:rPr lang="en-US" sz="2400" b="1" dirty="0">
                <a:solidFill>
                  <a:srgbClr val="C00000"/>
                </a:solidFill>
                <a:latin typeface="Arial" charset="0"/>
                <a:ea typeface="Arial" charset="0"/>
                <a:cs typeface="Arial" charset="0"/>
              </a:rPr>
              <a:t>6</a:t>
            </a:r>
            <a:r>
              <a:rPr lang="en-US" sz="2400" b="1" dirty="0">
                <a:latin typeface="Arial" charset="0"/>
                <a:ea typeface="Arial" charset="0"/>
                <a:cs typeface="Arial" charset="0"/>
              </a:rPr>
              <a:t> H</a:t>
            </a:r>
            <a:r>
              <a:rPr lang="en-US" sz="2400" b="1" baseline="30000" dirty="0">
                <a:latin typeface="Arial" charset="0"/>
                <a:ea typeface="Arial" charset="0"/>
                <a:cs typeface="Arial" charset="0"/>
              </a:rPr>
              <a:t>+</a:t>
            </a:r>
            <a:r>
              <a:rPr lang="en-US" sz="2400" b="1" dirty="0">
                <a:latin typeface="Arial" charset="0"/>
                <a:ea typeface="Arial" charset="0"/>
                <a:cs typeface="Arial" charset="0"/>
              </a:rPr>
              <a:t> + </a:t>
            </a:r>
            <a:r>
              <a:rPr lang="en-US" sz="2400" b="1" dirty="0">
                <a:solidFill>
                  <a:srgbClr val="C00000"/>
                </a:solidFill>
                <a:latin typeface="Arial" charset="0"/>
                <a:ea typeface="Arial" charset="0"/>
                <a:cs typeface="Arial" charset="0"/>
              </a:rPr>
              <a:t>6</a:t>
            </a:r>
            <a:r>
              <a:rPr lang="en-US" sz="2400" b="1" dirty="0">
                <a:latin typeface="Arial" charset="0"/>
                <a:ea typeface="Arial" charset="0"/>
                <a:cs typeface="Arial" charset="0"/>
              </a:rPr>
              <a:t> NADPH + </a:t>
            </a:r>
            <a:r>
              <a:rPr lang="en-US" sz="2400" b="1" dirty="0">
                <a:solidFill>
                  <a:srgbClr val="C00000"/>
                </a:solidFill>
                <a:latin typeface="Arial" charset="0"/>
                <a:ea typeface="Arial" charset="0"/>
                <a:cs typeface="Arial" charset="0"/>
              </a:rPr>
              <a:t>3</a:t>
            </a:r>
            <a:r>
              <a:rPr lang="en-US" sz="2400" b="1" dirty="0">
                <a:latin typeface="Arial" charset="0"/>
                <a:ea typeface="Arial" charset="0"/>
                <a:cs typeface="Arial" charset="0"/>
              </a:rPr>
              <a:t> CO</a:t>
            </a:r>
            <a:r>
              <a:rPr lang="en-US" sz="2400" b="1" baseline="-25000" dirty="0">
                <a:latin typeface="Arial" charset="0"/>
                <a:ea typeface="Arial" charset="0"/>
                <a:cs typeface="Arial" charset="0"/>
              </a:rPr>
              <a:t>2</a:t>
            </a:r>
          </a:p>
          <a:p>
            <a:pPr algn="l" rtl="0"/>
            <a:r>
              <a:rPr lang="en-US" sz="2400" b="1" dirty="0">
                <a:solidFill>
                  <a:srgbClr val="C00000"/>
                </a:solidFill>
                <a:latin typeface="Arial" charset="0"/>
                <a:ea typeface="Arial" charset="0"/>
                <a:cs typeface="Arial" charset="0"/>
              </a:rPr>
              <a:t>Non-oxidative phase:</a:t>
            </a:r>
          </a:p>
          <a:p>
            <a:pPr marL="0" indent="0" algn="l" rtl="0">
              <a:buNone/>
            </a:pPr>
            <a:r>
              <a:rPr lang="en-US" sz="2400" b="1" dirty="0">
                <a:solidFill>
                  <a:srgbClr val="C00000"/>
                </a:solidFill>
                <a:latin typeface="Arial" charset="0"/>
                <a:ea typeface="Arial" charset="0"/>
                <a:cs typeface="Arial" charset="0"/>
              </a:rPr>
              <a:t>2</a:t>
            </a:r>
            <a:r>
              <a:rPr lang="en-US" sz="2400" b="1" dirty="0">
                <a:latin typeface="Arial" charset="0"/>
                <a:ea typeface="Arial" charset="0"/>
                <a:cs typeface="Arial" charset="0"/>
              </a:rPr>
              <a:t> xylulose-5-phosphate + </a:t>
            </a:r>
            <a:r>
              <a:rPr lang="en-US" sz="2400" b="1" dirty="0">
                <a:solidFill>
                  <a:srgbClr val="C00000"/>
                </a:solidFill>
                <a:latin typeface="Arial" charset="0"/>
                <a:ea typeface="Arial" charset="0"/>
                <a:cs typeface="Arial" charset="0"/>
              </a:rPr>
              <a:t>1</a:t>
            </a:r>
            <a:r>
              <a:rPr lang="en-US" sz="2400" b="1" dirty="0">
                <a:latin typeface="Arial" charset="0"/>
                <a:ea typeface="Arial" charset="0"/>
                <a:cs typeface="Arial" charset="0"/>
              </a:rPr>
              <a:t> ribose-5-phosphate                         </a:t>
            </a:r>
          </a:p>
          <a:p>
            <a:pPr marL="0" indent="0" algn="l" rtl="0">
              <a:buNone/>
            </a:pPr>
            <a:r>
              <a:rPr lang="en-US" sz="2400" b="1" dirty="0">
                <a:latin typeface="Arial" charset="0"/>
                <a:ea typeface="Arial" charset="0"/>
                <a:cs typeface="Arial" charset="0"/>
              </a:rPr>
              <a:t>      </a:t>
            </a:r>
            <a:r>
              <a:rPr lang="en-US" sz="2400" b="1" dirty="0">
                <a:solidFill>
                  <a:srgbClr val="C00000"/>
                </a:solidFill>
                <a:latin typeface="Arial" charset="0"/>
                <a:ea typeface="Arial" charset="0"/>
                <a:cs typeface="Arial" charset="0"/>
              </a:rPr>
              <a:t>2</a:t>
            </a:r>
            <a:r>
              <a:rPr lang="en-US" sz="2400" b="1" dirty="0">
                <a:latin typeface="Arial" charset="0"/>
                <a:ea typeface="Arial" charset="0"/>
                <a:cs typeface="Arial" charset="0"/>
              </a:rPr>
              <a:t> fructose-6-phosphate + </a:t>
            </a:r>
            <a:r>
              <a:rPr lang="en-US" sz="2400" b="1" dirty="0">
                <a:solidFill>
                  <a:srgbClr val="C00000"/>
                </a:solidFill>
                <a:latin typeface="Arial" charset="0"/>
                <a:ea typeface="Arial" charset="0"/>
                <a:cs typeface="Arial" charset="0"/>
              </a:rPr>
              <a:t>1 </a:t>
            </a:r>
            <a:r>
              <a:rPr lang="en-US" sz="2400" b="1" dirty="0">
                <a:latin typeface="Arial" charset="0"/>
                <a:ea typeface="Arial" charset="0"/>
                <a:cs typeface="Arial" charset="0"/>
              </a:rPr>
              <a:t>glyceraldehyde-3-phosphate                    </a:t>
            </a:r>
          </a:p>
          <a:p>
            <a:pPr marL="0" indent="0" algn="l" rtl="0">
              <a:buNone/>
            </a:pPr>
            <a:r>
              <a:rPr lang="en-US" sz="2400" b="1" dirty="0">
                <a:solidFill>
                  <a:srgbClr val="C00000"/>
                </a:solidFill>
                <a:latin typeface="Arial" charset="0"/>
                <a:ea typeface="Arial" charset="0"/>
                <a:cs typeface="Arial" charset="0"/>
              </a:rPr>
              <a:t>  </a:t>
            </a:r>
            <a:endParaRPr lang="en-US" sz="2400" dirty="0">
              <a:solidFill>
                <a:srgbClr val="C00000"/>
              </a:solidFill>
              <a:latin typeface="Arial" charset="0"/>
              <a:ea typeface="Arial" charset="0"/>
              <a:cs typeface="Arial" charset="0"/>
            </a:endParaRPr>
          </a:p>
          <a:p>
            <a:pPr marL="0" indent="0" algn="l" rtl="0">
              <a:buNone/>
            </a:pPr>
            <a:endParaRPr lang="en-US" sz="600" dirty="0">
              <a:latin typeface="Arial" charset="0"/>
              <a:ea typeface="Arial" charset="0"/>
              <a:cs typeface="Arial" charset="0"/>
            </a:endParaRPr>
          </a:p>
        </p:txBody>
      </p:sp>
      <p:cxnSp>
        <p:nvCxnSpPr>
          <p:cNvPr id="4" name="Straight Arrow Connector 3"/>
          <p:cNvCxnSpPr/>
          <p:nvPr/>
        </p:nvCxnSpPr>
        <p:spPr>
          <a:xfrm>
            <a:off x="4211960" y="1988840"/>
            <a:ext cx="864096"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076056" y="1772816"/>
            <a:ext cx="3528392" cy="43204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7524328" y="3501008"/>
            <a:ext cx="864096"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07184680"/>
      </p:ext>
    </p:extLst>
  </p:cSld>
  <p:clrMapOvr>
    <a:masterClrMapping/>
  </p:clrMapOvr>
  <mc:AlternateContent xmlns:mc="http://schemas.openxmlformats.org/markup-compatibility/2006" xmlns:p14="http://schemas.microsoft.com/office/powerpoint/2010/main">
    <mc:Choice Requires="p14">
      <p:transition spd="slow" p14:dur="2000" advTm="112262"/>
    </mc:Choice>
    <mc:Fallback xmlns="">
      <p:transition spd="slow" advTm="112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blinds(horizontal)">
                                      <p:cBhvr>
                                        <p:cTn id="17" dur="500"/>
                                        <p:tgtEl>
                                          <p:spTgt spid="7">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blinds(horizontal)">
                                      <p:cBhvr>
                                        <p:cTn id="2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fontScale="90000"/>
          </a:bodyPr>
          <a:lstStyle/>
          <a:p>
            <a:r>
              <a:rPr lang="en-GB" sz="4000" dirty="0">
                <a:solidFill>
                  <a:srgbClr val="C00000"/>
                </a:solidFill>
              </a:rPr>
              <a:t>Pentose Phosphate Pathway </a:t>
            </a:r>
            <a:br>
              <a:rPr lang="en-GB" sz="4000" dirty="0">
                <a:solidFill>
                  <a:srgbClr val="C00000"/>
                </a:solidFill>
              </a:rPr>
            </a:br>
            <a:r>
              <a:rPr lang="en-GB" sz="4000" dirty="0">
                <a:solidFill>
                  <a:srgbClr val="C00000"/>
                </a:solidFill>
              </a:rPr>
              <a:t>Regulation</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268760"/>
            <a:ext cx="8568952" cy="216024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dirty="0">
                <a:latin typeface="Arial" charset="0"/>
                <a:ea typeface="Arial" charset="0"/>
                <a:cs typeface="Arial" charset="0"/>
              </a:rPr>
              <a:t>The activity of glucose-6-phosphate dehydrogenase (catalyzing the rate limiting reaction) is controlled by the ratio of NADPH/NADP</a:t>
            </a:r>
            <a:r>
              <a:rPr lang="en-US" sz="2400" baseline="30000" dirty="0">
                <a:latin typeface="Arial" charset="0"/>
                <a:ea typeface="Arial" charset="0"/>
                <a:cs typeface="Arial" charset="0"/>
              </a:rPr>
              <a:t>+</a:t>
            </a:r>
            <a:r>
              <a:rPr lang="en-US" sz="2400" dirty="0">
                <a:latin typeface="Arial" charset="0"/>
                <a:ea typeface="Arial" charset="0"/>
                <a:cs typeface="Arial" charset="0"/>
              </a:rPr>
              <a:t> </a:t>
            </a:r>
          </a:p>
          <a:p>
            <a:pPr algn="l" rtl="0"/>
            <a:r>
              <a:rPr lang="en-US" sz="2400" dirty="0">
                <a:latin typeface="Arial" charset="0"/>
                <a:ea typeface="Arial" charset="0"/>
                <a:cs typeface="Arial" charset="0"/>
              </a:rPr>
              <a:t>It is allosterically stimulated by NADP</a:t>
            </a:r>
            <a:r>
              <a:rPr lang="en-US" sz="2400" baseline="30000" dirty="0">
                <a:latin typeface="Arial" charset="0"/>
                <a:ea typeface="Arial" charset="0"/>
                <a:cs typeface="Arial" charset="0"/>
              </a:rPr>
              <a:t>+ </a:t>
            </a:r>
            <a:r>
              <a:rPr lang="en-US" sz="2400" dirty="0">
                <a:latin typeface="Arial" charset="0"/>
                <a:ea typeface="Arial" charset="0"/>
                <a:cs typeface="Arial" charset="0"/>
              </a:rPr>
              <a:t>and strongly inhibited by NADPH  </a:t>
            </a:r>
          </a:p>
          <a:p>
            <a:pPr marL="0" indent="0" algn="l" rtl="0">
              <a:buNone/>
            </a:pPr>
            <a:endParaRPr lang="en-US" sz="600" dirty="0">
              <a:latin typeface="Arial" charset="0"/>
              <a:ea typeface="Arial" charset="0"/>
              <a:cs typeface="Arial" charset="0"/>
            </a:endParaRPr>
          </a:p>
        </p:txBody>
      </p:sp>
      <p:grpSp>
        <p:nvGrpSpPr>
          <p:cNvPr id="8" name="Group 7"/>
          <p:cNvGrpSpPr/>
          <p:nvPr/>
        </p:nvGrpSpPr>
        <p:grpSpPr>
          <a:xfrm>
            <a:off x="1817948" y="3284984"/>
            <a:ext cx="5724128" cy="3573016"/>
            <a:chOff x="1817948" y="3284984"/>
            <a:chExt cx="5724128" cy="3573016"/>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2943" t="25358" r="12837"/>
            <a:stretch/>
          </p:blipFill>
          <p:spPr>
            <a:xfrm>
              <a:off x="2195736" y="3284984"/>
              <a:ext cx="4968552" cy="297443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81082"/>
            <a:stretch/>
          </p:blipFill>
          <p:spPr>
            <a:xfrm>
              <a:off x="1817948" y="6217465"/>
              <a:ext cx="5724128" cy="640535"/>
            </a:xfrm>
            <a:prstGeom prst="rect">
              <a:avLst/>
            </a:prstGeom>
          </p:spPr>
        </p:pic>
      </p:grpSp>
    </p:spTree>
    <p:extLst>
      <p:ext uri="{BB962C8B-B14F-4D97-AF65-F5344CB8AC3E}">
        <p14:creationId xmlns:p14="http://schemas.microsoft.com/office/powerpoint/2010/main" val="707134463"/>
      </p:ext>
    </p:extLst>
  </p:cSld>
  <p:clrMapOvr>
    <a:masterClrMapping/>
  </p:clrMapOvr>
  <mc:AlternateContent xmlns:mc="http://schemas.openxmlformats.org/markup-compatibility/2006" xmlns:p14="http://schemas.microsoft.com/office/powerpoint/2010/main">
    <mc:Choice Requires="p14">
      <p:transition spd="slow" p14:dur="2000" advTm="253845"/>
    </mc:Choice>
    <mc:Fallback xmlns="">
      <p:transition spd="slow" advTm="2538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Pentose Phosphate Pathway</a:t>
            </a:r>
            <a:endParaRPr lang="ar-JO" sz="4000" b="1"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charset="0"/>
                <a:ea typeface="Arial" charset="0"/>
                <a:cs typeface="Arial" charset="0"/>
              </a:rPr>
              <a:t>The predominant pathway for glucose catabolism is glycolysis which yield pyruvate followed by oxidation to CO</a:t>
            </a:r>
            <a:r>
              <a:rPr lang="en-US" sz="2400" baseline="-25000" dirty="0">
                <a:latin typeface="Arial" charset="0"/>
                <a:ea typeface="Arial" charset="0"/>
                <a:cs typeface="Arial" charset="0"/>
              </a:rPr>
              <a:t>2</a:t>
            </a:r>
            <a:r>
              <a:rPr lang="en-US" sz="2400" dirty="0">
                <a:latin typeface="Arial" charset="0"/>
                <a:ea typeface="Arial" charset="0"/>
                <a:cs typeface="Arial" charset="0"/>
              </a:rPr>
              <a:t> in the Krebs cycle</a:t>
            </a:r>
          </a:p>
          <a:p>
            <a:pPr algn="l" rtl="0"/>
            <a:r>
              <a:rPr lang="en-US" sz="2400" dirty="0">
                <a:latin typeface="Arial" charset="0"/>
                <a:ea typeface="Arial" charset="0"/>
                <a:cs typeface="Arial" charset="0"/>
              </a:rPr>
              <a:t>Pentose phosphate pathway (PPP) is an anabolic rather than catabolic pathway. PPP is an alternative pathway for  glucose metabolism which draws G6P from the glycolysis cycle</a:t>
            </a:r>
          </a:p>
          <a:p>
            <a:pPr algn="l" rtl="0"/>
            <a:r>
              <a:rPr lang="en-US" sz="2400" dirty="0">
                <a:latin typeface="Arial" charset="0"/>
                <a:ea typeface="Arial" charset="0"/>
                <a:cs typeface="Arial" charset="0"/>
              </a:rPr>
              <a:t>PPP occurs in the cytosol of the cell. It has two main purposes: </a:t>
            </a:r>
          </a:p>
          <a:p>
            <a:pPr marL="457200" indent="-457200" algn="l" rtl="0">
              <a:buFont typeface="+mj-lt"/>
              <a:buAutoNum type="arabicPeriod"/>
            </a:pPr>
            <a:r>
              <a:rPr lang="en-US" sz="2400" dirty="0">
                <a:latin typeface="Arial" charset="0"/>
                <a:ea typeface="Arial" charset="0"/>
                <a:cs typeface="Arial" charset="0"/>
              </a:rPr>
              <a:t>To generate </a:t>
            </a:r>
            <a:r>
              <a:rPr lang="en-US" sz="2400" dirty="0">
                <a:solidFill>
                  <a:srgbClr val="C00000"/>
                </a:solidFill>
                <a:latin typeface="Arial" charset="0"/>
                <a:ea typeface="Arial" charset="0"/>
                <a:cs typeface="Arial" charset="0"/>
              </a:rPr>
              <a:t>NADPH </a:t>
            </a:r>
            <a:r>
              <a:rPr lang="en-US" sz="2400" dirty="0">
                <a:latin typeface="Arial" charset="0"/>
                <a:ea typeface="Arial" charset="0"/>
                <a:cs typeface="Arial" charset="0"/>
              </a:rPr>
              <a:t>molecules (universal </a:t>
            </a:r>
            <a:r>
              <a:rPr lang="en-US" sz="2400" dirty="0" err="1">
                <a:latin typeface="Arial" charset="0"/>
                <a:ea typeface="Arial" charset="0"/>
                <a:cs typeface="Arial" charset="0"/>
              </a:rPr>
              <a:t>reductant</a:t>
            </a:r>
            <a:r>
              <a:rPr lang="en-US" sz="2400" dirty="0">
                <a:latin typeface="Arial" charset="0"/>
                <a:ea typeface="Arial" charset="0"/>
                <a:cs typeface="Arial" charset="0"/>
              </a:rPr>
              <a:t>) required for biosynthetic pathways and detoxification reactions</a:t>
            </a:r>
          </a:p>
          <a:p>
            <a:pPr marL="457200" indent="-457200" algn="l" rtl="0">
              <a:buFont typeface="+mj-lt"/>
              <a:buAutoNum type="arabicPeriod"/>
            </a:pPr>
            <a:r>
              <a:rPr lang="en-US" sz="2400" dirty="0">
                <a:latin typeface="Arial" charset="0"/>
                <a:ea typeface="Arial" charset="0"/>
                <a:cs typeface="Arial" charset="0"/>
              </a:rPr>
              <a:t>To generate the pentose sugar </a:t>
            </a:r>
            <a:r>
              <a:rPr lang="en-US" sz="2400" dirty="0">
                <a:solidFill>
                  <a:srgbClr val="C00000"/>
                </a:solidFill>
                <a:latin typeface="Arial" charset="0"/>
                <a:ea typeface="Arial" charset="0"/>
                <a:cs typeface="Arial" charset="0"/>
              </a:rPr>
              <a:t>“ribose-5-phosphate”</a:t>
            </a:r>
            <a:r>
              <a:rPr lang="en-US" sz="2400" dirty="0">
                <a:latin typeface="Arial" charset="0"/>
                <a:ea typeface="Arial" charset="0"/>
                <a:cs typeface="Arial" charset="0"/>
              </a:rPr>
              <a:t> required for nucleotides and nucleic acids biosynthesis </a:t>
            </a:r>
          </a:p>
          <a:p>
            <a:pPr algn="l" rtl="0"/>
            <a:endParaRPr lang="en-US" sz="6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432114613"/>
      </p:ext>
    </p:extLst>
  </p:cSld>
  <p:clrMapOvr>
    <a:masterClrMapping/>
  </p:clrMapOvr>
  <mc:AlternateContent xmlns:mc="http://schemas.openxmlformats.org/markup-compatibility/2006" xmlns:p14="http://schemas.microsoft.com/office/powerpoint/2010/main">
    <mc:Choice Requires="p14">
      <p:transition spd="slow" p14:dur="2000" advTm="182381"/>
    </mc:Choice>
    <mc:Fallback xmlns="">
      <p:transition spd="slow" advTm="1823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fontScale="90000"/>
          </a:bodyPr>
          <a:lstStyle/>
          <a:p>
            <a:r>
              <a:rPr lang="en-GB" sz="4000" dirty="0">
                <a:solidFill>
                  <a:srgbClr val="C00000"/>
                </a:solidFill>
              </a:rPr>
              <a:t>Metabolic Needs of the Cell Direct the Fates of PPP </a:t>
            </a:r>
            <a:r>
              <a:rPr lang="en-GB" sz="4000">
                <a:solidFill>
                  <a:srgbClr val="C00000"/>
                </a:solidFill>
              </a:rPr>
              <a:t>products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512168"/>
            <a:ext cx="8568952" cy="52292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dirty="0">
                <a:latin typeface="Arial" charset="0"/>
                <a:ea typeface="Arial" charset="0"/>
                <a:cs typeface="Arial" charset="0"/>
              </a:rPr>
              <a:t>Although PPP is not primarily an energy-generating pathway but in certain modes it can operate to oxidize glucose completely to </a:t>
            </a:r>
            <a:r>
              <a:rPr lang="en-US" sz="2400" dirty="0">
                <a:solidFill>
                  <a:srgbClr val="C00000"/>
                </a:solidFill>
                <a:latin typeface="Arial" charset="0"/>
                <a:ea typeface="Arial" charset="0"/>
                <a:cs typeface="Arial" charset="0"/>
              </a:rPr>
              <a:t>CO</a:t>
            </a:r>
            <a:r>
              <a:rPr lang="en-US" sz="2400" baseline="-25000" dirty="0">
                <a:solidFill>
                  <a:srgbClr val="C00000"/>
                </a:solidFill>
                <a:latin typeface="Arial" charset="0"/>
                <a:ea typeface="Arial" charset="0"/>
                <a:cs typeface="Arial" charset="0"/>
              </a:rPr>
              <a:t>2</a:t>
            </a:r>
            <a:r>
              <a:rPr lang="en-US" sz="2400" dirty="0">
                <a:latin typeface="Arial" charset="0"/>
                <a:ea typeface="Arial" charset="0"/>
                <a:cs typeface="Arial" charset="0"/>
              </a:rPr>
              <a:t> and </a:t>
            </a:r>
            <a:r>
              <a:rPr lang="en-US" sz="2400" dirty="0">
                <a:solidFill>
                  <a:srgbClr val="0000FF"/>
                </a:solidFill>
                <a:latin typeface="Arial" charset="0"/>
                <a:ea typeface="Arial" charset="0"/>
                <a:cs typeface="Arial" charset="0"/>
              </a:rPr>
              <a:t>H</a:t>
            </a:r>
            <a:r>
              <a:rPr lang="en-US" sz="2400" baseline="-25000" dirty="0">
                <a:solidFill>
                  <a:srgbClr val="0000FF"/>
                </a:solidFill>
                <a:latin typeface="Arial" charset="0"/>
                <a:ea typeface="Arial" charset="0"/>
                <a:cs typeface="Arial" charset="0"/>
              </a:rPr>
              <a:t>2</a:t>
            </a:r>
            <a:r>
              <a:rPr lang="en-US" sz="2400" dirty="0">
                <a:solidFill>
                  <a:srgbClr val="0000FF"/>
                </a:solidFill>
                <a:latin typeface="Arial" charset="0"/>
                <a:ea typeface="Arial" charset="0"/>
                <a:cs typeface="Arial" charset="0"/>
              </a:rPr>
              <a:t>O</a:t>
            </a:r>
          </a:p>
          <a:p>
            <a:pPr algn="l" rtl="0"/>
            <a:r>
              <a:rPr lang="en-US" sz="2400" dirty="0">
                <a:latin typeface="Arial" charset="0"/>
                <a:ea typeface="Arial" charset="0"/>
                <a:cs typeface="Arial" charset="0"/>
              </a:rPr>
              <a:t>The actual fates of PPP sugar phosphates depend on the metabolic needs of the cell in which the pathway is functioning</a:t>
            </a:r>
          </a:p>
          <a:p>
            <a:pPr algn="l" rtl="0"/>
            <a:r>
              <a:rPr lang="en-US" sz="2400" dirty="0">
                <a:latin typeface="Arial" charset="0"/>
                <a:ea typeface="Arial" charset="0"/>
                <a:cs typeface="Arial" charset="0"/>
              </a:rPr>
              <a:t>Therefore, PPP can operate in various modes/scenarios to maximize the level of its different products (i.e. NADPH, ribose-5-phosphate and ATP)</a:t>
            </a:r>
          </a:p>
          <a:p>
            <a:pPr algn="l" rtl="0"/>
            <a:r>
              <a:rPr lang="en-US" sz="2400" dirty="0">
                <a:latin typeface="Arial" charset="0"/>
                <a:ea typeface="Arial" charset="0"/>
                <a:cs typeface="Arial" charset="0"/>
              </a:rPr>
              <a:t>Because of the multiple metabolic needs of a particular cell, more than one model operates in that cell in temporal fashion (time based)      </a:t>
            </a:r>
          </a:p>
        </p:txBody>
      </p:sp>
    </p:spTree>
    <p:custDataLst>
      <p:tags r:id="rId1"/>
    </p:custDataLst>
    <p:extLst>
      <p:ext uri="{BB962C8B-B14F-4D97-AF65-F5344CB8AC3E}">
        <p14:creationId xmlns:p14="http://schemas.microsoft.com/office/powerpoint/2010/main" val="2137386989"/>
      </p:ext>
    </p:extLst>
  </p:cSld>
  <p:clrMapOvr>
    <a:masterClrMapping/>
  </p:clrMapOvr>
  <mc:AlternateContent xmlns:mc="http://schemas.openxmlformats.org/markup-compatibility/2006" xmlns:p14="http://schemas.microsoft.com/office/powerpoint/2010/main">
    <mc:Choice Requires="p14">
      <p:transition spd="slow" p14:dur="2000" advTm="242322"/>
    </mc:Choice>
    <mc:Fallback xmlns="">
      <p:transition spd="slow" advTm="2423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vertical)">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fontScale="90000"/>
          </a:bodyPr>
          <a:lstStyle/>
          <a:p>
            <a:r>
              <a:rPr lang="en-GB" sz="4000" dirty="0">
                <a:solidFill>
                  <a:srgbClr val="C00000"/>
                </a:solidFill>
              </a:rPr>
              <a:t>Metabolic Needs of the Cell Direct the Fates of PPP products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512168"/>
            <a:ext cx="8568952" cy="52292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l" rtl="0">
              <a:buFont typeface="+mj-lt"/>
              <a:buAutoNum type="arabicPeriod"/>
            </a:pPr>
            <a:r>
              <a:rPr lang="en-US" sz="2400" dirty="0">
                <a:latin typeface="Arial" charset="0"/>
                <a:ea typeface="Arial" charset="0"/>
                <a:cs typeface="Arial" charset="0"/>
              </a:rPr>
              <a:t>First Metabolic Mode </a:t>
            </a:r>
            <a:r>
              <a:rPr lang="en-US" sz="2400" b="1" dirty="0">
                <a:solidFill>
                  <a:srgbClr val="0000FF"/>
                </a:solidFill>
                <a:latin typeface="Arial" charset="0"/>
                <a:ea typeface="Arial" charset="0"/>
                <a:cs typeface="Arial" charset="0"/>
              </a:rPr>
              <a:t>“nucleic acids biosynthesis”</a:t>
            </a:r>
          </a:p>
          <a:p>
            <a:pPr marL="457200" indent="-457200" algn="l" rtl="0">
              <a:buFont typeface="+mj-lt"/>
              <a:buAutoNum type="arabicPeriod"/>
            </a:pPr>
            <a:endParaRPr lang="en-US" sz="700" b="1" dirty="0">
              <a:solidFill>
                <a:srgbClr val="0000FF"/>
              </a:solidFill>
              <a:latin typeface="Arial" charset="0"/>
              <a:ea typeface="Arial" charset="0"/>
              <a:cs typeface="Arial" charset="0"/>
            </a:endParaRPr>
          </a:p>
          <a:p>
            <a:pPr algn="l" rtl="0"/>
            <a:r>
              <a:rPr lang="en-US" sz="2400" dirty="0">
                <a:latin typeface="Arial" charset="0"/>
                <a:ea typeface="Arial" charset="0"/>
                <a:cs typeface="Arial" charset="0"/>
              </a:rPr>
              <a:t>If the primary need is for nucleotide and nucleic acid synthesis (as in rapidly proliferating cells), the major product is  ribose-5-phosphate and most of the non-oxidative phase does not take place. Some NADPH are also produced</a:t>
            </a:r>
          </a:p>
        </p:txBody>
      </p:sp>
      <p:pic>
        <p:nvPicPr>
          <p:cNvPr id="8" name="Picture 3" descr="http://www.rpi.edu/dept/bcbp/molbiochem/MBWeb/mb2/part1/images/ribo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018744"/>
            <a:ext cx="5872792" cy="2722624"/>
          </a:xfrm>
          <a:prstGeom prst="rect">
            <a:avLst/>
          </a:prstGeom>
          <a:solidFill>
            <a:schemeClr val="accent4">
              <a:lumMod val="20000"/>
              <a:lumOff val="80000"/>
            </a:schemeClr>
          </a:solidFill>
          <a:ln>
            <a:noFill/>
          </a:ln>
        </p:spPr>
      </p:pic>
    </p:spTree>
    <p:custDataLst>
      <p:tags r:id="rId1"/>
    </p:custDataLst>
    <p:extLst>
      <p:ext uri="{BB962C8B-B14F-4D97-AF65-F5344CB8AC3E}">
        <p14:creationId xmlns:p14="http://schemas.microsoft.com/office/powerpoint/2010/main" val="857746939"/>
      </p:ext>
    </p:extLst>
  </p:cSld>
  <p:clrMapOvr>
    <a:masterClrMapping/>
  </p:clrMapOvr>
  <mc:AlternateContent xmlns:mc="http://schemas.openxmlformats.org/markup-compatibility/2006" xmlns:p14="http://schemas.microsoft.com/office/powerpoint/2010/main">
    <mc:Choice Requires="p14">
      <p:transition spd="slow" p14:dur="2000" advTm="179107"/>
    </mc:Choice>
    <mc:Fallback xmlns="">
      <p:transition spd="slow" advTm="179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vertical)">
                                      <p:cBhvr>
                                        <p:cTn id="7" dur="500"/>
                                        <p:tgtEl>
                                          <p:spTgt spid="7">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fontScale="90000"/>
          </a:bodyPr>
          <a:lstStyle/>
          <a:p>
            <a:r>
              <a:rPr lang="en-GB" sz="4000" dirty="0">
                <a:solidFill>
                  <a:srgbClr val="C00000"/>
                </a:solidFill>
              </a:rPr>
              <a:t>Metabolic Needs of the Cell Direct the Fates of PPP products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512168"/>
            <a:ext cx="8568952" cy="2636912"/>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l" rtl="0">
              <a:buFont typeface="+mj-lt"/>
              <a:buAutoNum type="arabicPeriod" startAt="2"/>
            </a:pPr>
            <a:r>
              <a:rPr lang="en-US" sz="2400" dirty="0">
                <a:latin typeface="Arial" charset="0"/>
                <a:ea typeface="Arial" charset="0"/>
                <a:cs typeface="Arial" charset="0"/>
              </a:rPr>
              <a:t>Second Metabolic Mode </a:t>
            </a:r>
            <a:r>
              <a:rPr lang="en-US" sz="2400" b="1" dirty="0">
                <a:solidFill>
                  <a:srgbClr val="0000FF"/>
                </a:solidFill>
                <a:latin typeface="Arial" charset="0"/>
                <a:ea typeface="Arial" charset="0"/>
                <a:cs typeface="Arial" charset="0"/>
              </a:rPr>
              <a:t>“NADPH Synthesis”</a:t>
            </a:r>
          </a:p>
          <a:p>
            <a:pPr algn="l" rtl="0"/>
            <a:r>
              <a:rPr lang="en-US" sz="2400" dirty="0">
                <a:latin typeface="Arial" charset="0"/>
                <a:ea typeface="Arial" charset="0"/>
                <a:cs typeface="Arial" charset="0"/>
              </a:rPr>
              <a:t>If the primary need is for NADPH (i.e. for fatty acids or steroids synthesis), the non-oxidative phase generates compounds that can be easily reconverted to G6P for subsequent passage through the oxidative phase maximizing the NADPH production   </a:t>
            </a:r>
          </a:p>
        </p:txBody>
      </p:sp>
      <p:pic>
        <p:nvPicPr>
          <p:cNvPr id="8" name="Picture 2" descr="http://www.rpi.edu/dept/bcbp/molbiochem/MBWeb/mb2/part1/images/nadph.gif"/>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707904" y="3930170"/>
            <a:ext cx="4652243" cy="2811198"/>
          </a:xfrm>
          <a:prstGeom prst="rect">
            <a:avLst/>
          </a:prstGeom>
          <a:solidFill>
            <a:schemeClr val="accent4">
              <a:lumMod val="20000"/>
              <a:lumOff val="80000"/>
            </a:schemeClr>
          </a:solidFill>
          <a:ln>
            <a:noFill/>
          </a:ln>
          <a:effectLst>
            <a:outerShdw blurRad="50800" dist="50800" dir="5400000" algn="ctr" rotWithShape="0">
              <a:schemeClr val="accent4">
                <a:lumMod val="20000"/>
                <a:lumOff val="80000"/>
              </a:schemeClr>
            </a:outerShdw>
          </a:effectLst>
        </p:spPr>
      </p:pic>
    </p:spTree>
    <p:custDataLst>
      <p:tags r:id="rId1"/>
    </p:custDataLst>
    <p:extLst>
      <p:ext uri="{BB962C8B-B14F-4D97-AF65-F5344CB8AC3E}">
        <p14:creationId xmlns:p14="http://schemas.microsoft.com/office/powerpoint/2010/main" val="844320799"/>
      </p:ext>
    </p:extLst>
  </p:cSld>
  <p:clrMapOvr>
    <a:masterClrMapping/>
  </p:clrMapOvr>
  <mc:AlternateContent xmlns:mc="http://schemas.openxmlformats.org/markup-compatibility/2006" xmlns:p14="http://schemas.microsoft.com/office/powerpoint/2010/main">
    <mc:Choice Requires="p14">
      <p:transition spd="slow" p14:dur="2000" advTm="132575"/>
    </mc:Choice>
    <mc:Fallback xmlns="">
      <p:transition spd="slow" advTm="132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fontScale="90000"/>
          </a:bodyPr>
          <a:lstStyle/>
          <a:p>
            <a:r>
              <a:rPr lang="en-GB" sz="4000" dirty="0">
                <a:solidFill>
                  <a:srgbClr val="C00000"/>
                </a:solidFill>
              </a:rPr>
              <a:t>Metabolic Needs of the Cell Direct the Fates of PPP products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512168"/>
            <a:ext cx="8568952" cy="52292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l" rtl="0">
              <a:buFont typeface="+mj-lt"/>
              <a:buAutoNum type="arabicPeriod" startAt="3"/>
            </a:pPr>
            <a:r>
              <a:rPr lang="en-US" sz="2400" dirty="0">
                <a:latin typeface="Arial" charset="0"/>
                <a:ea typeface="Arial" charset="0"/>
                <a:cs typeface="Arial" charset="0"/>
              </a:rPr>
              <a:t>Third Metabolic Mode </a:t>
            </a:r>
            <a:r>
              <a:rPr lang="en-US" sz="2400" b="1" dirty="0">
                <a:solidFill>
                  <a:srgbClr val="0000FF"/>
                </a:solidFill>
                <a:latin typeface="Arial" charset="0"/>
                <a:ea typeface="Arial" charset="0"/>
                <a:cs typeface="Arial" charset="0"/>
              </a:rPr>
              <a:t>“Energy Generation”</a:t>
            </a:r>
          </a:p>
          <a:p>
            <a:pPr algn="l" rtl="0"/>
            <a:r>
              <a:rPr lang="en-US" sz="2400" dirty="0">
                <a:latin typeface="Arial" charset="0"/>
                <a:ea typeface="Arial" charset="0"/>
                <a:cs typeface="Arial" charset="0"/>
              </a:rPr>
              <a:t>If the cell in moderate need for both NADPH and ribose-5-phosphate, the end products of non-oxidative phase F6P and G3P can be further catabolized by glycolysis and TCA cycle to produce ATP.                                                        This pathway also                                                      produce some NADPH</a:t>
            </a:r>
          </a:p>
        </p:txBody>
      </p:sp>
      <p:pic>
        <p:nvPicPr>
          <p:cNvPr id="9" name="Picture 2" descr="http://www.rpi.edu/dept/bcbp/molbiochem/MBWeb/mb2/part1/images/ppat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104" y="3343026"/>
            <a:ext cx="4408352" cy="3398342"/>
          </a:xfrm>
          <a:prstGeom prst="rect">
            <a:avLst/>
          </a:prstGeom>
          <a:solidFill>
            <a:schemeClr val="accent4">
              <a:lumMod val="20000"/>
              <a:lumOff val="80000"/>
            </a:schemeClr>
          </a:solidFill>
          <a:ln>
            <a:noFill/>
          </a:ln>
        </p:spPr>
      </p:pic>
    </p:spTree>
    <p:custDataLst>
      <p:tags r:id="rId1"/>
    </p:custDataLst>
    <p:extLst>
      <p:ext uri="{BB962C8B-B14F-4D97-AF65-F5344CB8AC3E}">
        <p14:creationId xmlns:p14="http://schemas.microsoft.com/office/powerpoint/2010/main" val="604832038"/>
      </p:ext>
    </p:extLst>
  </p:cSld>
  <p:clrMapOvr>
    <a:masterClrMapping/>
  </p:clrMapOvr>
  <mc:AlternateContent xmlns:mc="http://schemas.openxmlformats.org/markup-compatibility/2006" xmlns:p14="http://schemas.microsoft.com/office/powerpoint/2010/main">
    <mc:Choice Requires="p14">
      <p:transition spd="slow" p14:dur="2000" advTm="79482"/>
    </mc:Choice>
    <mc:Fallback xmlns="">
      <p:transition spd="slow" advTm="79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a:bodyPr>
          <a:lstStyle/>
          <a:p>
            <a:r>
              <a:rPr lang="en-GB" sz="4000" dirty="0">
                <a:solidFill>
                  <a:srgbClr val="C00000"/>
                </a:solidFill>
              </a:rPr>
              <a:t>G6P Dehydrogenase Deficiency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539552" y="1196752"/>
            <a:ext cx="8568952" cy="5562264"/>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500" dirty="0">
                <a:latin typeface="Arial" charset="0"/>
                <a:ea typeface="Arial" charset="0"/>
                <a:cs typeface="Arial" charset="0"/>
              </a:rPr>
              <a:t>One of well known disorder is the deficiency in G6P dehydrogenase also known as </a:t>
            </a:r>
            <a:r>
              <a:rPr lang="en-US" sz="2500" dirty="0">
                <a:solidFill>
                  <a:srgbClr val="C00000"/>
                </a:solidFill>
                <a:latin typeface="Arial" charset="0"/>
                <a:ea typeface="Arial" charset="0"/>
                <a:cs typeface="Arial" charset="0"/>
              </a:rPr>
              <a:t>“favism” </a:t>
            </a:r>
            <a:r>
              <a:rPr lang="en-US" sz="2500" dirty="0">
                <a:latin typeface="Arial" charset="0"/>
                <a:ea typeface="Arial" charset="0"/>
                <a:cs typeface="Arial" charset="0"/>
              </a:rPr>
              <a:t>consequently, reduced intracellular NADPH level. It is an X-linked recessive genetic condition</a:t>
            </a:r>
          </a:p>
          <a:p>
            <a:pPr marL="0" indent="0" algn="l" rtl="0">
              <a:buNone/>
            </a:pPr>
            <a:r>
              <a:rPr lang="en-US" sz="2500" dirty="0">
                <a:latin typeface="Arial" charset="0"/>
                <a:ea typeface="Arial" charset="0"/>
                <a:cs typeface="Arial" charset="0"/>
              </a:rPr>
              <a:t>        </a:t>
            </a:r>
          </a:p>
        </p:txBody>
      </p:sp>
      <p:grpSp>
        <p:nvGrpSpPr>
          <p:cNvPr id="16" name="Group 15"/>
          <p:cNvGrpSpPr/>
          <p:nvPr/>
        </p:nvGrpSpPr>
        <p:grpSpPr>
          <a:xfrm>
            <a:off x="7320250" y="4102616"/>
            <a:ext cx="1688604" cy="2656400"/>
            <a:chOff x="7138110" y="3364888"/>
            <a:chExt cx="1688604" cy="2656400"/>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8110" y="3364888"/>
              <a:ext cx="1688604" cy="2272368"/>
            </a:xfrm>
            <a:prstGeom prst="rect">
              <a:avLst/>
            </a:prstGeom>
          </p:spPr>
        </p:pic>
        <p:sp>
          <p:nvSpPr>
            <p:cNvPr id="18" name="Round Diagonal Corner Rectangle 17"/>
            <p:cNvSpPr/>
            <p:nvPr/>
          </p:nvSpPr>
          <p:spPr>
            <a:xfrm>
              <a:off x="7380312" y="5733256"/>
              <a:ext cx="1440160" cy="288032"/>
            </a:xfrm>
            <a:prstGeom prst="round2Diag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Favism</a:t>
              </a:r>
            </a:p>
          </p:txBody>
        </p:sp>
      </p:grpSp>
      <p:grpSp>
        <p:nvGrpSpPr>
          <p:cNvPr id="20" name="Group 19">
            <a:extLst>
              <a:ext uri="{FF2B5EF4-FFF2-40B4-BE49-F238E27FC236}">
                <a16:creationId xmlns:a16="http://schemas.microsoft.com/office/drawing/2014/main" id="{F14E6837-61D3-964B-9602-A87497A59B80}"/>
              </a:ext>
            </a:extLst>
          </p:cNvPr>
          <p:cNvGrpSpPr/>
          <p:nvPr/>
        </p:nvGrpSpPr>
        <p:grpSpPr>
          <a:xfrm>
            <a:off x="1218706" y="3284984"/>
            <a:ext cx="5607496" cy="2585944"/>
            <a:chOff x="1218706" y="3284984"/>
            <a:chExt cx="5607496" cy="2585944"/>
          </a:xfrm>
        </p:grpSpPr>
        <p:pic>
          <p:nvPicPr>
            <p:cNvPr id="4" name="Picture 3">
              <a:extLst>
                <a:ext uri="{FF2B5EF4-FFF2-40B4-BE49-F238E27FC236}">
                  <a16:creationId xmlns:a16="http://schemas.microsoft.com/office/drawing/2014/main" id="{F9FBF106-A4F1-A448-993E-3A13B6D10DC9}"/>
                </a:ext>
              </a:extLst>
            </p:cNvPr>
            <p:cNvPicPr>
              <a:picLocks noChangeAspect="1"/>
            </p:cNvPicPr>
            <p:nvPr/>
          </p:nvPicPr>
          <p:blipFill rotWithShape="1">
            <a:blip r:embed="rId6">
              <a:extLst>
                <a:ext uri="{28A0092B-C50C-407E-A947-70E740481C1C}">
                  <a14:useLocalDpi xmlns:a14="http://schemas.microsoft.com/office/drawing/2010/main" val="0"/>
                </a:ext>
              </a:extLst>
            </a:blip>
            <a:srcRect l="28704" t="29450" r="14742" b="22867"/>
            <a:stretch/>
          </p:blipFill>
          <p:spPr>
            <a:xfrm>
              <a:off x="1259632" y="3356992"/>
              <a:ext cx="5566570" cy="2513936"/>
            </a:xfrm>
            <a:prstGeom prst="rect">
              <a:avLst/>
            </a:prstGeom>
          </p:spPr>
        </p:pic>
        <p:pic>
          <p:nvPicPr>
            <p:cNvPr id="19" name="Picture 18">
              <a:extLst>
                <a:ext uri="{FF2B5EF4-FFF2-40B4-BE49-F238E27FC236}">
                  <a16:creationId xmlns:a16="http://schemas.microsoft.com/office/drawing/2014/main" id="{9C2AF711-4A9B-C046-9337-49C1B73DFD71}"/>
                </a:ext>
              </a:extLst>
            </p:cNvPr>
            <p:cNvPicPr>
              <a:picLocks noChangeAspect="1"/>
            </p:cNvPicPr>
            <p:nvPr/>
          </p:nvPicPr>
          <p:blipFill rotWithShape="1">
            <a:blip r:embed="rId6">
              <a:extLst>
                <a:ext uri="{28A0092B-C50C-407E-A947-70E740481C1C}">
                  <a14:useLocalDpi xmlns:a14="http://schemas.microsoft.com/office/drawing/2010/main" val="0"/>
                </a:ext>
              </a:extLst>
            </a:blip>
            <a:srcRect l="31001" t="29450" r="64610" b="35301"/>
            <a:stretch/>
          </p:blipFill>
          <p:spPr>
            <a:xfrm>
              <a:off x="1218706" y="3284984"/>
              <a:ext cx="432048" cy="1858383"/>
            </a:xfrm>
            <a:prstGeom prst="rect">
              <a:avLst/>
            </a:prstGeom>
          </p:spPr>
        </p:pic>
      </p:grpSp>
    </p:spTree>
    <p:custDataLst>
      <p:tags r:id="rId1"/>
    </p:custDataLst>
    <p:extLst>
      <p:ext uri="{BB962C8B-B14F-4D97-AF65-F5344CB8AC3E}">
        <p14:creationId xmlns:p14="http://schemas.microsoft.com/office/powerpoint/2010/main" val="982302073"/>
      </p:ext>
    </p:extLst>
  </p:cSld>
  <p:clrMapOvr>
    <a:masterClrMapping/>
  </p:clrMapOvr>
  <mc:AlternateContent xmlns:mc="http://schemas.openxmlformats.org/markup-compatibility/2006" xmlns:p14="http://schemas.microsoft.com/office/powerpoint/2010/main">
    <mc:Choice Requires="p14">
      <p:transition spd="slow" p14:dur="2000" advTm="141421"/>
    </mc:Choice>
    <mc:Fallback xmlns="">
      <p:transition spd="slow" advTm="1414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97768"/>
            <a:ext cx="8229600" cy="1143000"/>
          </a:xfrm>
        </p:spPr>
        <p:txBody>
          <a:bodyPr>
            <a:normAutofit/>
          </a:bodyPr>
          <a:lstStyle/>
          <a:p>
            <a:r>
              <a:rPr lang="en-GB" sz="4000" dirty="0">
                <a:solidFill>
                  <a:srgbClr val="C00000"/>
                </a:solidFill>
              </a:rPr>
              <a:t>G6P Dehydrogenase Deficiency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539552" y="1196752"/>
            <a:ext cx="8568952" cy="5562264"/>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500" dirty="0">
                <a:latin typeface="Arial" charset="0"/>
                <a:ea typeface="Arial" charset="0"/>
                <a:cs typeface="Arial" charset="0"/>
              </a:rPr>
              <a:t>Defects in PPP results in reduced intracellular NADPH level which participates in the glutathione cycle to protect cells against hydrogen peroxide</a:t>
            </a:r>
          </a:p>
          <a:p>
            <a:pPr algn="l" rtl="0"/>
            <a:r>
              <a:rPr lang="en-US" sz="2500" dirty="0">
                <a:latin typeface="Arial" charset="0"/>
                <a:ea typeface="Arial" charset="0"/>
                <a:cs typeface="Arial" charset="0"/>
              </a:rPr>
              <a:t>G6PD enzyme prevents oxidative damage</a:t>
            </a:r>
          </a:p>
          <a:p>
            <a:pPr algn="l" rtl="0"/>
            <a:r>
              <a:rPr lang="en-US" sz="2500" dirty="0">
                <a:latin typeface="Arial" charset="0"/>
                <a:ea typeface="Arial" charset="0"/>
                <a:cs typeface="Arial" charset="0"/>
              </a:rPr>
              <a:t>G6PD deficiency is characterized by hemolytic anemia </a:t>
            </a:r>
          </a:p>
          <a:p>
            <a:pPr marL="0" indent="0" algn="l" rtl="0">
              <a:buNone/>
            </a:pPr>
            <a:r>
              <a:rPr lang="en-US" sz="2500" dirty="0">
                <a:latin typeface="Arial" charset="0"/>
                <a:ea typeface="Arial" charset="0"/>
                <a:cs typeface="Arial" charset="0"/>
              </a:rPr>
              <a:t>        </a:t>
            </a:r>
          </a:p>
        </p:txBody>
      </p:sp>
      <p:grpSp>
        <p:nvGrpSpPr>
          <p:cNvPr id="8" name="Group 7"/>
          <p:cNvGrpSpPr/>
          <p:nvPr/>
        </p:nvGrpSpPr>
        <p:grpSpPr>
          <a:xfrm>
            <a:off x="1259632" y="3429000"/>
            <a:ext cx="6552728" cy="3456384"/>
            <a:chOff x="584447" y="3356992"/>
            <a:chExt cx="6867873" cy="3240360"/>
          </a:xfrm>
        </p:grpSpPr>
        <p:grpSp>
          <p:nvGrpSpPr>
            <p:cNvPr id="9" name="Group 8"/>
            <p:cNvGrpSpPr/>
            <p:nvPr/>
          </p:nvGrpSpPr>
          <p:grpSpPr>
            <a:xfrm>
              <a:off x="1619672" y="3356992"/>
              <a:ext cx="5832648" cy="3240360"/>
              <a:chOff x="2915816" y="4697495"/>
              <a:chExt cx="3897552" cy="2135534"/>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816" y="4697495"/>
                <a:ext cx="3897552" cy="2135534"/>
              </a:xfrm>
              <a:prstGeom prst="rect">
                <a:avLst/>
              </a:prstGeom>
            </p:spPr>
          </p:pic>
          <p:sp>
            <p:nvSpPr>
              <p:cNvPr id="14" name="Rectangle 13"/>
              <p:cNvSpPr/>
              <p:nvPr/>
            </p:nvSpPr>
            <p:spPr>
              <a:xfrm>
                <a:off x="3563888" y="5562795"/>
                <a:ext cx="936104" cy="42705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a:solidFill>
                      <a:schemeClr val="bg1"/>
                    </a:solidFill>
                  </a:rPr>
                  <a:t>Glutathione</a:t>
                </a:r>
              </a:p>
              <a:p>
                <a:pPr algn="ctr"/>
                <a:r>
                  <a:rPr lang="en-US" sz="1000" b="1" dirty="0">
                    <a:solidFill>
                      <a:schemeClr val="bg1"/>
                    </a:solidFill>
                  </a:rPr>
                  <a:t>reductase  </a:t>
                </a:r>
              </a:p>
            </p:txBody>
          </p:sp>
          <p:sp>
            <p:nvSpPr>
              <p:cNvPr id="15" name="Rectangle 14"/>
              <p:cNvSpPr/>
              <p:nvPr/>
            </p:nvSpPr>
            <p:spPr>
              <a:xfrm>
                <a:off x="4961630" y="5574726"/>
                <a:ext cx="936104" cy="360040"/>
              </a:xfrm>
              <a:prstGeom prst="rect">
                <a:avLst/>
              </a:prstGeom>
              <a:solidFill>
                <a:schemeClr val="tx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a:solidFill>
                      <a:schemeClr val="bg1"/>
                    </a:solidFill>
                  </a:rPr>
                  <a:t>Glutathione</a:t>
                </a:r>
              </a:p>
              <a:p>
                <a:pPr algn="ctr"/>
                <a:r>
                  <a:rPr lang="en-US" sz="1000" b="1" dirty="0">
                    <a:solidFill>
                      <a:schemeClr val="bg1"/>
                    </a:solidFill>
                  </a:rPr>
                  <a:t>peroxidase</a:t>
                </a:r>
              </a:p>
            </p:txBody>
          </p:sp>
        </p:grpSp>
        <p:grpSp>
          <p:nvGrpSpPr>
            <p:cNvPr id="10" name="Group 9"/>
            <p:cNvGrpSpPr/>
            <p:nvPr/>
          </p:nvGrpSpPr>
          <p:grpSpPr>
            <a:xfrm>
              <a:off x="584447" y="5373216"/>
              <a:ext cx="1179241" cy="461665"/>
              <a:chOff x="584447" y="5373216"/>
              <a:chExt cx="1179241" cy="461665"/>
            </a:xfrm>
          </p:grpSpPr>
          <p:cxnSp>
            <p:nvCxnSpPr>
              <p:cNvPr id="11" name="Straight Arrow Connector 10"/>
              <p:cNvCxnSpPr/>
              <p:nvPr/>
            </p:nvCxnSpPr>
            <p:spPr>
              <a:xfrm>
                <a:off x="1259632" y="5589240"/>
                <a:ext cx="504056"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4447" y="5373216"/>
                <a:ext cx="675185" cy="461665"/>
              </a:xfrm>
              <a:prstGeom prst="rect">
                <a:avLst/>
              </a:prstGeom>
              <a:noFill/>
            </p:spPr>
            <p:txBody>
              <a:bodyPr wrap="none" rtlCol="0">
                <a:spAutoFit/>
              </a:bodyPr>
              <a:lstStyle/>
              <a:p>
                <a:r>
                  <a:rPr lang="en-US" sz="2400" b="1" dirty="0"/>
                  <a:t>PPP</a:t>
                </a:r>
              </a:p>
            </p:txBody>
          </p:sp>
        </p:grpSp>
      </p:grpSp>
    </p:spTree>
    <p:custDataLst>
      <p:tags r:id="rId1"/>
    </p:custDataLst>
    <p:extLst>
      <p:ext uri="{BB962C8B-B14F-4D97-AF65-F5344CB8AC3E}">
        <p14:creationId xmlns:p14="http://schemas.microsoft.com/office/powerpoint/2010/main" val="4052785594"/>
      </p:ext>
    </p:extLst>
  </p:cSld>
  <p:clrMapOvr>
    <a:masterClrMapping/>
  </p:clrMapOvr>
  <mc:AlternateContent xmlns:mc="http://schemas.openxmlformats.org/markup-compatibility/2006" xmlns:p14="http://schemas.microsoft.com/office/powerpoint/2010/main">
    <mc:Choice Requires="p14">
      <p:transition spd="slow" p14:dur="2000" advTm="349120"/>
    </mc:Choice>
    <mc:Fallback xmlns="">
      <p:transition spd="slow" advTm="349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heckerboard(across)">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44624"/>
            <a:ext cx="8229600" cy="1143000"/>
          </a:xfrm>
        </p:spPr>
        <p:txBody>
          <a:bodyPr>
            <a:normAutofit/>
          </a:bodyPr>
          <a:lstStyle/>
          <a:p>
            <a:r>
              <a:rPr lang="en-GB" sz="4000" dirty="0">
                <a:solidFill>
                  <a:srgbClr val="C00000"/>
                </a:solidFill>
              </a:rPr>
              <a:t>G6P Dehydrogenase Deficiency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539552" y="1251112"/>
            <a:ext cx="8568952" cy="5562264"/>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dirty="0">
                <a:latin typeface="Arial" charset="0"/>
                <a:ea typeface="Arial" charset="0"/>
                <a:cs typeface="Arial" charset="0"/>
              </a:rPr>
              <a:t>PPP is  active pathway in RBCs for generation of reducing power. Actually, </a:t>
            </a:r>
            <a:r>
              <a:rPr lang="en-US" sz="2400" dirty="0">
                <a:solidFill>
                  <a:srgbClr val="C00000"/>
                </a:solidFill>
                <a:latin typeface="Arial" charset="0"/>
                <a:ea typeface="Arial" charset="0"/>
                <a:cs typeface="Arial" charset="0"/>
              </a:rPr>
              <a:t>NADPH</a:t>
            </a:r>
            <a:r>
              <a:rPr lang="en-US" sz="2400" dirty="0">
                <a:latin typeface="Arial" charset="0"/>
                <a:ea typeface="Arial" charset="0"/>
                <a:cs typeface="Arial" charset="0"/>
              </a:rPr>
              <a:t> in RBCs is important to keep a high ratio of the reduced glutathione which is vital to protect cells from damaging effect of ROS </a:t>
            </a:r>
            <a:r>
              <a:rPr lang="en-US" sz="2400" dirty="0">
                <a:solidFill>
                  <a:srgbClr val="C00000"/>
                </a:solidFill>
                <a:latin typeface="Arial" charset="0"/>
                <a:ea typeface="Arial" charset="0"/>
                <a:cs typeface="Arial" charset="0"/>
              </a:rPr>
              <a:t>(detoxification process)</a:t>
            </a:r>
          </a:p>
          <a:p>
            <a:pPr algn="l" rtl="0"/>
            <a:r>
              <a:rPr lang="en-US" sz="2400" dirty="0">
                <a:latin typeface="Arial" charset="0"/>
                <a:ea typeface="Arial" charset="0"/>
                <a:cs typeface="Arial" charset="0"/>
              </a:rPr>
              <a:t>People with this deficiency are asymptomatic until stressed </a:t>
            </a:r>
          </a:p>
          <a:p>
            <a:pPr algn="l" rtl="0"/>
            <a:r>
              <a:rPr lang="en-US" sz="2400" dirty="0">
                <a:latin typeface="Arial" charset="0"/>
                <a:ea typeface="Arial" charset="0"/>
                <a:cs typeface="Arial" charset="0"/>
              </a:rPr>
              <a:t>People with G6PD deficiency are at risk of hemolytic anemia (destruction of RBCs) in state of oxidative stress such as exposure to infection, some medications and certain foods (e.g. broad or fava beans)</a:t>
            </a:r>
          </a:p>
          <a:p>
            <a:pPr algn="l" rtl="0"/>
            <a:r>
              <a:rPr lang="en-US" sz="2400" dirty="0">
                <a:latin typeface="Arial" charset="0"/>
                <a:ea typeface="Arial" charset="0"/>
                <a:cs typeface="Arial" charset="0"/>
              </a:rPr>
              <a:t>Oxidative stress is due to imbalance between the generation of ROS or free radicals (e.g. H</a:t>
            </a:r>
            <a:r>
              <a:rPr lang="en-US" sz="2400" baseline="-25000" dirty="0">
                <a:latin typeface="Arial" charset="0"/>
                <a:ea typeface="Arial" charset="0"/>
                <a:cs typeface="Arial" charset="0"/>
              </a:rPr>
              <a:t>2</a:t>
            </a:r>
            <a:r>
              <a:rPr lang="en-US" sz="2400" dirty="0">
                <a:latin typeface="Arial" charset="0"/>
                <a:ea typeface="Arial" charset="0"/>
                <a:cs typeface="Arial" charset="0"/>
              </a:rPr>
              <a:t>O</a:t>
            </a:r>
            <a:r>
              <a:rPr lang="en-US" sz="2400" baseline="-25000" dirty="0">
                <a:latin typeface="Arial" charset="0"/>
                <a:ea typeface="Arial" charset="0"/>
                <a:cs typeface="Arial" charset="0"/>
              </a:rPr>
              <a:t>2</a:t>
            </a:r>
            <a:r>
              <a:rPr lang="en-US" sz="2400" dirty="0">
                <a:latin typeface="Arial" charset="0"/>
                <a:ea typeface="Arial" charset="0"/>
                <a:cs typeface="Arial" charset="0"/>
              </a:rPr>
              <a:t>, </a:t>
            </a:r>
            <a:r>
              <a:rPr lang="en-US" sz="2400" b="1" baseline="30000" dirty="0">
                <a:latin typeface="Arial" charset="0"/>
                <a:ea typeface="Arial" charset="0"/>
                <a:cs typeface="Arial" charset="0"/>
              </a:rPr>
              <a:t>.</a:t>
            </a:r>
            <a:r>
              <a:rPr lang="en-US" sz="2400" dirty="0">
                <a:latin typeface="Arial" charset="0"/>
                <a:ea typeface="Arial" charset="0"/>
                <a:cs typeface="Arial" charset="0"/>
              </a:rPr>
              <a:t>OH,…) and the removal by specific cellular enzymes (antioxidants) like glutathione peroxidase (enzyme abundant in cells)</a:t>
            </a:r>
          </a:p>
          <a:p>
            <a:pPr algn="l" rtl="0"/>
            <a:endParaRPr lang="en-US" sz="2400" dirty="0">
              <a:latin typeface="Arial" charset="0"/>
              <a:ea typeface="Arial" charset="0"/>
              <a:cs typeface="Arial" charset="0"/>
            </a:endParaRPr>
          </a:p>
          <a:p>
            <a:pPr marL="0" indent="0" algn="l" rtl="0">
              <a:buNone/>
            </a:pPr>
            <a:r>
              <a:rPr lang="en-US" sz="2400" dirty="0">
                <a:latin typeface="Arial" charset="0"/>
                <a:ea typeface="Arial" charset="0"/>
                <a:cs typeface="Arial" charset="0"/>
              </a:rPr>
              <a:t>        </a:t>
            </a:r>
          </a:p>
        </p:txBody>
      </p:sp>
    </p:spTree>
    <p:custDataLst>
      <p:tags r:id="rId1"/>
    </p:custDataLst>
    <p:extLst>
      <p:ext uri="{BB962C8B-B14F-4D97-AF65-F5344CB8AC3E}">
        <p14:creationId xmlns:p14="http://schemas.microsoft.com/office/powerpoint/2010/main" val="962033002"/>
      </p:ext>
    </p:extLst>
  </p:cSld>
  <p:clrMapOvr>
    <a:masterClrMapping/>
  </p:clrMapOvr>
  <mc:AlternateContent xmlns:mc="http://schemas.openxmlformats.org/markup-compatibility/2006" xmlns:p14="http://schemas.microsoft.com/office/powerpoint/2010/main">
    <mc:Choice Requires="p14">
      <p:transition spd="slow" p14:dur="2000" advTm="253388"/>
    </mc:Choice>
    <mc:Fallback xmlns="">
      <p:transition spd="slow" advTm="2533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vertical)">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44624"/>
            <a:ext cx="8229600" cy="1143000"/>
          </a:xfrm>
        </p:spPr>
        <p:txBody>
          <a:bodyPr>
            <a:normAutofit/>
          </a:bodyPr>
          <a:lstStyle/>
          <a:p>
            <a:r>
              <a:rPr lang="en-GB" sz="4000" dirty="0">
                <a:solidFill>
                  <a:srgbClr val="C00000"/>
                </a:solidFill>
              </a:rPr>
              <a:t>G6P Dehydrogenase Deficiency </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395536" y="1196752"/>
            <a:ext cx="8568952" cy="6192688"/>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200" dirty="0">
                <a:latin typeface="Arial" charset="0"/>
                <a:ea typeface="Arial" charset="0"/>
                <a:cs typeface="Arial" charset="0"/>
              </a:rPr>
              <a:t>Oxidative stress depletes the reduced form of glutathione (GSH) and G6P dehydrogenase deficiency disorder  can not supply enough NADPH  to regenerate GSH from the oxidized one (GSSG) </a:t>
            </a: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a:p>
            <a:pPr algn="l" rtl="0"/>
            <a:r>
              <a:rPr lang="en-US" sz="2400" dirty="0">
                <a:latin typeface="Arial" charset="0"/>
                <a:ea typeface="Arial" charset="0"/>
                <a:cs typeface="Arial" charset="0"/>
              </a:rPr>
              <a:t>Damaged RBCs are recycled to the spleen.                    The hemoglobin is metabolized to bilirubin                   causing jaundice in high concentration </a:t>
            </a: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grpSp>
        <p:nvGrpSpPr>
          <p:cNvPr id="16" name="Group 15"/>
          <p:cNvGrpSpPr/>
          <p:nvPr/>
        </p:nvGrpSpPr>
        <p:grpSpPr>
          <a:xfrm>
            <a:off x="2193528" y="2348880"/>
            <a:ext cx="5186784" cy="2770638"/>
            <a:chOff x="1041400" y="3322658"/>
            <a:chExt cx="5186784" cy="2770638"/>
          </a:xfrm>
        </p:grpSpPr>
        <p:grpSp>
          <p:nvGrpSpPr>
            <p:cNvPr id="8" name="Group 7"/>
            <p:cNvGrpSpPr/>
            <p:nvPr/>
          </p:nvGrpSpPr>
          <p:grpSpPr>
            <a:xfrm>
              <a:off x="1041400" y="3322658"/>
              <a:ext cx="5186784" cy="2770638"/>
              <a:chOff x="1041400" y="3322658"/>
              <a:chExt cx="5186784" cy="2770638"/>
            </a:xfrm>
          </p:grpSpPr>
          <p:grpSp>
            <p:nvGrpSpPr>
              <p:cNvPr id="4" name="Group 3"/>
              <p:cNvGrpSpPr/>
              <p:nvPr/>
            </p:nvGrpSpPr>
            <p:grpSpPr>
              <a:xfrm>
                <a:off x="1041400" y="3322658"/>
                <a:ext cx="5186784" cy="2770638"/>
                <a:chOff x="1041400" y="3322658"/>
                <a:chExt cx="5186784" cy="2770638"/>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400" y="3322658"/>
                  <a:ext cx="5186784" cy="2770638"/>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83167" r="36257" b="1239"/>
                <a:stretch/>
              </p:blipFill>
              <p:spPr>
                <a:xfrm>
                  <a:off x="2915816" y="3364888"/>
                  <a:ext cx="936104" cy="418283"/>
                </a:xfrm>
                <a:prstGeom prst="rect">
                  <a:avLst/>
                </a:prstGeom>
              </p:spPr>
            </p:pic>
          </p:gr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83167" r="36257" b="1239"/>
              <a:stretch/>
            </p:blipFill>
            <p:spPr>
              <a:xfrm>
                <a:off x="1953532" y="4081845"/>
                <a:ext cx="2693574" cy="351992"/>
              </a:xfrm>
              <a:prstGeom prst="rect">
                <a:avLst/>
              </a:prstGeom>
            </p:spPr>
          </p:pic>
        </p:grpSp>
        <p:sp>
          <p:nvSpPr>
            <p:cNvPr id="9" name="TextBox 8"/>
            <p:cNvSpPr txBox="1"/>
            <p:nvPr/>
          </p:nvSpPr>
          <p:spPr>
            <a:xfrm>
              <a:off x="2771800" y="3717032"/>
              <a:ext cx="1000337" cy="307777"/>
            </a:xfrm>
            <a:prstGeom prst="rect">
              <a:avLst/>
            </a:prstGeom>
            <a:noFill/>
          </p:spPr>
          <p:txBody>
            <a:bodyPr wrap="none" rtlCol="0">
              <a:spAutoFit/>
            </a:bodyPr>
            <a:lstStyle/>
            <a:p>
              <a:r>
                <a:rPr lang="en-US" sz="1400" b="1" dirty="0"/>
                <a:t>Fava beans</a:t>
              </a:r>
            </a:p>
          </p:txBody>
        </p:sp>
      </p:grpSp>
      <p:pic>
        <p:nvPicPr>
          <p:cNvPr id="18" name="Picture 4" descr="220px-Jaundic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336" y="5119518"/>
            <a:ext cx="1512168" cy="166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61213948"/>
      </p:ext>
    </p:extLst>
  </p:cSld>
  <p:clrMapOvr>
    <a:masterClrMapping/>
  </p:clrMapOvr>
  <mc:AlternateContent xmlns:mc="http://schemas.openxmlformats.org/markup-compatibility/2006" xmlns:p14="http://schemas.microsoft.com/office/powerpoint/2010/main">
    <mc:Choice Requires="p14">
      <p:transition spd="slow" p14:dur="2000" advTm="56478"/>
    </mc:Choice>
    <mc:Fallback xmlns="">
      <p:transition spd="slow" advTm="564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checkerboard(across)">
                                      <p:cBhvr>
                                        <p:cTn id="7" dur="500"/>
                                        <p:tgtEl>
                                          <p:spTgt spid="7">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0"/>
            <a:ext cx="8229600" cy="1052736"/>
          </a:xfrm>
        </p:spPr>
        <p:txBody>
          <a:bodyPr>
            <a:normAutofit fontScale="90000"/>
          </a:bodyPr>
          <a:lstStyle/>
          <a:p>
            <a:br>
              <a:rPr lang="en-US" altLang="en-US" sz="4000" dirty="0">
                <a:solidFill>
                  <a:srgbClr val="C00000"/>
                </a:solidFill>
              </a:rPr>
            </a:br>
            <a:r>
              <a:rPr lang="en-US" altLang="en-US" sz="4000" dirty="0">
                <a:solidFill>
                  <a:srgbClr val="C00000"/>
                </a:solidFill>
              </a:rPr>
              <a:t>Nicotinamide Adenine Dinucleotide</a:t>
            </a:r>
            <a:br>
              <a:rPr lang="en-US" altLang="en-US" sz="4000" baseline="30000" dirty="0">
                <a:solidFill>
                  <a:srgbClr val="C00000"/>
                </a:solidFill>
              </a:rPr>
            </a:br>
            <a:endParaRPr lang="ar-JO" sz="4000"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Autofit/>
          </a:bodyPr>
          <a:lstStyle/>
          <a:p>
            <a:pPr algn="l" rtl="0"/>
            <a:r>
              <a:rPr lang="en-US" altLang="en-US" sz="2400" dirty="0">
                <a:latin typeface="Arial" charset="0"/>
                <a:ea typeface="Arial" charset="0"/>
                <a:cs typeface="Arial" charset="0"/>
              </a:rPr>
              <a:t>Nicotinamide adenine dinucleotide, abbreviated as NAD</a:t>
            </a:r>
            <a:r>
              <a:rPr lang="en-US" altLang="en-US" sz="2400" baseline="30000" dirty="0">
                <a:latin typeface="Arial" charset="0"/>
                <a:ea typeface="Arial" charset="0"/>
                <a:cs typeface="Arial" charset="0"/>
              </a:rPr>
              <a:t>+</a:t>
            </a:r>
            <a:r>
              <a:rPr lang="en-US" altLang="en-US" sz="2400" dirty="0">
                <a:latin typeface="Arial" charset="0"/>
                <a:ea typeface="Arial" charset="0"/>
                <a:cs typeface="Arial" charset="0"/>
              </a:rPr>
              <a:t>, is a coenzyme found in all living cells</a:t>
            </a:r>
          </a:p>
          <a:p>
            <a:pPr algn="l" rtl="0"/>
            <a:r>
              <a:rPr lang="en-US" altLang="en-US" sz="2400" dirty="0">
                <a:latin typeface="Arial" charset="0"/>
                <a:ea typeface="Arial" charset="0"/>
                <a:cs typeface="Arial" charset="0"/>
              </a:rPr>
              <a:t>It is composed of two nucleotides linked through their phosphate groups</a:t>
            </a:r>
          </a:p>
          <a:p>
            <a:pPr marL="0" indent="0" algn="l" rtl="0">
              <a:buNone/>
            </a:pPr>
            <a:endParaRPr lang="en-US" altLang="en-US" sz="1100" dirty="0">
              <a:latin typeface="Arial" charset="0"/>
              <a:ea typeface="Arial" charset="0"/>
              <a:cs typeface="Arial" charset="0"/>
            </a:endParaRPr>
          </a:p>
          <a:p>
            <a:pPr algn="l" rtl="0"/>
            <a:r>
              <a:rPr lang="en-US" altLang="en-US" sz="2400" dirty="0">
                <a:latin typeface="Arial" charset="0"/>
                <a:ea typeface="Arial" charset="0"/>
                <a:cs typeface="Arial" charset="0"/>
              </a:rPr>
              <a:t>The coenzyme is found in two forms in cells: </a:t>
            </a:r>
          </a:p>
          <a:p>
            <a:pPr marL="457200" indent="-457200" algn="l" rtl="0">
              <a:buFont typeface="+mj-lt"/>
              <a:buAutoNum type="arabicPeriod"/>
            </a:pPr>
            <a:r>
              <a:rPr lang="en-US" altLang="en-US" sz="2400" dirty="0">
                <a:latin typeface="Arial" charset="0"/>
                <a:ea typeface="Arial" charset="0"/>
                <a:cs typeface="Arial" charset="0"/>
              </a:rPr>
              <a:t>The oxidized form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a:t>
            </a:r>
            <a:r>
              <a:rPr lang="en-US" altLang="en-US" sz="2400" baseline="30000" dirty="0">
                <a:latin typeface="Arial" charset="0"/>
                <a:ea typeface="Arial" charset="0"/>
                <a:cs typeface="Arial" charset="0"/>
              </a:rPr>
              <a:t>”</a:t>
            </a:r>
            <a:r>
              <a:rPr lang="en-US" altLang="en-US" sz="2400" dirty="0">
                <a:latin typeface="Arial" charset="0"/>
                <a:ea typeface="Arial" charset="0"/>
                <a:cs typeface="Arial" charset="0"/>
              </a:rPr>
              <a:t> is an oxidizing                             agent which can </a:t>
            </a:r>
            <a:r>
              <a:rPr lang="en-US" altLang="en-US" sz="2400" dirty="0">
                <a:solidFill>
                  <a:srgbClr val="C00000"/>
                </a:solidFill>
                <a:latin typeface="Arial" charset="0"/>
                <a:ea typeface="Arial" charset="0"/>
                <a:cs typeface="Arial" charset="0"/>
              </a:rPr>
              <a:t>accept electrons</a:t>
            </a:r>
            <a:r>
              <a:rPr lang="en-US" altLang="en-US" sz="2400" dirty="0">
                <a:latin typeface="Arial" charset="0"/>
                <a:ea typeface="Arial" charset="0"/>
                <a:cs typeface="Arial" charset="0"/>
              </a:rPr>
              <a:t> from                          other molecules and becomes reduced</a:t>
            </a:r>
          </a:p>
          <a:p>
            <a:pPr marL="457200" indent="-457200" algn="l" rtl="0">
              <a:buFont typeface="+mj-lt"/>
              <a:buAutoNum type="arabicPeriod"/>
            </a:pPr>
            <a:endParaRPr lang="en-US" altLang="en-US" sz="1600" dirty="0">
              <a:latin typeface="Arial" charset="0"/>
              <a:ea typeface="Arial" charset="0"/>
              <a:cs typeface="Arial" charset="0"/>
            </a:endParaRPr>
          </a:p>
          <a:p>
            <a:pPr marL="457200" indent="-457200" algn="l" rtl="0">
              <a:buFont typeface="+mj-lt"/>
              <a:buAutoNum type="arabicPeriod"/>
            </a:pPr>
            <a:r>
              <a:rPr lang="en-US" altLang="en-US" sz="2400" dirty="0">
                <a:latin typeface="Arial" charset="0"/>
                <a:ea typeface="Arial" charset="0"/>
                <a:cs typeface="Arial" charset="0"/>
              </a:rPr>
              <a:t>The reduced form “</a:t>
            </a:r>
            <a:r>
              <a:rPr lang="en-US" altLang="en-US" sz="2400" dirty="0">
                <a:solidFill>
                  <a:srgbClr val="0000FF"/>
                </a:solidFill>
                <a:latin typeface="Arial" charset="0"/>
                <a:ea typeface="Arial" charset="0"/>
                <a:cs typeface="Arial" charset="0"/>
              </a:rPr>
              <a:t>NADH</a:t>
            </a:r>
            <a:r>
              <a:rPr lang="en-US" altLang="en-US" sz="2400" dirty="0">
                <a:latin typeface="Arial" charset="0"/>
                <a:ea typeface="Arial" charset="0"/>
                <a:cs typeface="Arial" charset="0"/>
              </a:rPr>
              <a:t>” which can                                 be used as a reducing agent                                    </a:t>
            </a:r>
            <a:r>
              <a:rPr lang="en-US" altLang="en-US" sz="2400" dirty="0">
                <a:solidFill>
                  <a:srgbClr val="0000FF"/>
                </a:solidFill>
                <a:latin typeface="Arial" charset="0"/>
                <a:ea typeface="Arial" charset="0"/>
                <a:cs typeface="Arial" charset="0"/>
              </a:rPr>
              <a:t>(electrons donor)</a:t>
            </a:r>
          </a:p>
          <a:p>
            <a:pPr marL="0" indent="0" algn="l" rtl="0">
              <a:buNone/>
            </a:pPr>
            <a:endParaRPr lang="en-US" sz="12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6792289" y="3107334"/>
            <a:ext cx="2374776" cy="3758839"/>
            <a:chOff x="6733728" y="3165895"/>
            <a:chExt cx="2374776" cy="3758839"/>
          </a:xfrm>
        </p:grpSpPr>
        <p:pic>
          <p:nvPicPr>
            <p:cNvPr id="7" name="Picture 2" descr="File:NAD+ phy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3728" y="3165895"/>
              <a:ext cx="2374776" cy="3359449"/>
            </a:xfrm>
            <a:prstGeom prst="rect">
              <a:avLst/>
            </a:prstGeom>
            <a:solidFill>
              <a:schemeClr val="accent3">
                <a:lumMod val="40000"/>
                <a:lumOff val="60000"/>
                <a:alpha val="47000"/>
              </a:schemeClr>
            </a:solidFill>
            <a:ln>
              <a:noFill/>
            </a:ln>
          </p:spPr>
        </p:pic>
        <p:sp>
          <p:nvSpPr>
            <p:cNvPr id="8" name="TextBox 5"/>
            <p:cNvSpPr txBox="1">
              <a:spLocks noChangeArrowheads="1"/>
            </p:cNvSpPr>
            <p:nvPr/>
          </p:nvSpPr>
          <p:spPr bwMode="auto">
            <a:xfrm>
              <a:off x="7524411" y="6514528"/>
              <a:ext cx="891996" cy="41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altLang="en-US" b="1" dirty="0">
                  <a:solidFill>
                    <a:srgbClr val="C00000"/>
                  </a:solidFill>
                </a:rPr>
                <a:t>NAD</a:t>
              </a:r>
              <a:r>
                <a:rPr lang="en-US" altLang="en-US" b="1" baseline="30000" dirty="0">
                  <a:solidFill>
                    <a:srgbClr val="C00000"/>
                  </a:solidFill>
                </a:rPr>
                <a:t>+</a:t>
              </a:r>
              <a:endParaRPr lang="en-GB" altLang="en-US" dirty="0">
                <a:solidFill>
                  <a:srgbClr val="C00000"/>
                </a:solidFill>
              </a:endParaRPr>
            </a:p>
          </p:txBody>
        </p:sp>
      </p:grpSp>
    </p:spTree>
    <p:custDataLst>
      <p:tags r:id="rId1"/>
    </p:custDataLst>
    <p:extLst>
      <p:ext uri="{BB962C8B-B14F-4D97-AF65-F5344CB8AC3E}">
        <p14:creationId xmlns:p14="http://schemas.microsoft.com/office/powerpoint/2010/main" val="1143767338"/>
      </p:ext>
    </p:extLst>
  </p:cSld>
  <p:clrMapOvr>
    <a:masterClrMapping/>
  </p:clrMapOvr>
  <mc:AlternateContent xmlns:mc="http://schemas.openxmlformats.org/markup-compatibility/2006" xmlns:p14="http://schemas.microsoft.com/office/powerpoint/2010/main">
    <mc:Choice Requires="p14">
      <p:transition spd="slow" p14:dur="2000" advTm="118691"/>
    </mc:Choice>
    <mc:Fallback xmlns="">
      <p:transition spd="slow" advTm="118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0"/>
            <a:ext cx="8229600" cy="1052736"/>
          </a:xfrm>
        </p:spPr>
        <p:txBody>
          <a:bodyPr>
            <a:normAutofit fontScale="90000"/>
          </a:bodyPr>
          <a:lstStyle/>
          <a:p>
            <a:br>
              <a:rPr lang="en-US" altLang="en-US" sz="4000" dirty="0">
                <a:solidFill>
                  <a:srgbClr val="C00000"/>
                </a:solidFill>
              </a:rPr>
            </a:br>
            <a:r>
              <a:rPr lang="en-US" altLang="en-US" sz="4000" dirty="0">
                <a:solidFill>
                  <a:srgbClr val="C00000"/>
                </a:solidFill>
              </a:rPr>
              <a:t>Nicotinamide Adenine Dinucleotide</a:t>
            </a:r>
            <a:br>
              <a:rPr lang="en-US" altLang="en-US" sz="4000" baseline="30000" dirty="0">
                <a:solidFill>
                  <a:srgbClr val="C00000"/>
                </a:solidFill>
              </a:rPr>
            </a:br>
            <a:endParaRPr lang="ar-JO" sz="4000" dirty="0">
              <a:solidFill>
                <a:srgbClr val="C00000"/>
              </a:solidFill>
            </a:endParaRPr>
          </a:p>
        </p:txBody>
      </p:sp>
      <p:sp>
        <p:nvSpPr>
          <p:cNvPr id="3" name="عنصر نائب للمحتوى 2"/>
          <p:cNvSpPr>
            <a:spLocks noGrp="1"/>
          </p:cNvSpPr>
          <p:nvPr>
            <p:ph idx="1"/>
          </p:nvPr>
        </p:nvSpPr>
        <p:spPr>
          <a:xfrm>
            <a:off x="394208" y="1152128"/>
            <a:ext cx="8678386" cy="5733256"/>
          </a:xfrm>
        </p:spPr>
        <p:txBody>
          <a:bodyPr>
            <a:noAutofit/>
          </a:bodyPr>
          <a:lstStyle/>
          <a:p>
            <a:pPr algn="l" rtl="0"/>
            <a:r>
              <a:rPr lang="en-US" altLang="en-US" sz="2400" dirty="0">
                <a:latin typeface="Arial" charset="0"/>
                <a:ea typeface="Arial" charset="0"/>
                <a:cs typeface="Arial" charset="0"/>
              </a:rPr>
              <a:t>Therefore, Nicotinamide adenine dinucleotide is used in redox reactions during metabolism carrying electrons from one reaction to another </a:t>
            </a:r>
            <a:r>
              <a:rPr lang="en-US" altLang="en-US" sz="2400" b="1" dirty="0">
                <a:solidFill>
                  <a:srgbClr val="C00000"/>
                </a:solidFill>
                <a:latin typeface="Arial" charset="0"/>
                <a:ea typeface="Arial" charset="0"/>
                <a:cs typeface="Arial" charset="0"/>
              </a:rPr>
              <a:t>(</a:t>
            </a:r>
            <a:r>
              <a:rPr lang="en-US" sz="2400" b="1" dirty="0">
                <a:solidFill>
                  <a:srgbClr val="C00000"/>
                </a:solidFill>
              </a:rPr>
              <a:t>RH</a:t>
            </a:r>
            <a:r>
              <a:rPr lang="en-US" sz="2400" b="1" baseline="-25000" dirty="0">
                <a:solidFill>
                  <a:srgbClr val="C00000"/>
                </a:solidFill>
              </a:rPr>
              <a:t>2</a:t>
            </a:r>
            <a:r>
              <a:rPr lang="en-US" sz="2400" b="1" dirty="0">
                <a:solidFill>
                  <a:srgbClr val="C00000"/>
                </a:solidFill>
              </a:rPr>
              <a:t> + NAD</a:t>
            </a:r>
            <a:r>
              <a:rPr lang="en-US" sz="2400" b="1" baseline="30000" dirty="0">
                <a:solidFill>
                  <a:srgbClr val="C00000"/>
                </a:solidFill>
              </a:rPr>
              <a:t>+</a:t>
            </a:r>
            <a:r>
              <a:rPr lang="en-US" sz="2400" b="1" dirty="0">
                <a:solidFill>
                  <a:srgbClr val="C00000"/>
                </a:solidFill>
              </a:rPr>
              <a:t> → NADH + H</a:t>
            </a:r>
            <a:r>
              <a:rPr lang="en-US" sz="2400" b="1" baseline="30000" dirty="0">
                <a:solidFill>
                  <a:srgbClr val="C00000"/>
                </a:solidFill>
              </a:rPr>
              <a:t>+</a:t>
            </a:r>
            <a:r>
              <a:rPr lang="en-US" sz="2400" b="1" dirty="0">
                <a:solidFill>
                  <a:srgbClr val="C00000"/>
                </a:solidFill>
              </a:rPr>
              <a:t> + R</a:t>
            </a:r>
            <a:r>
              <a:rPr lang="en-US" altLang="en-US" sz="2400" b="1" dirty="0">
                <a:solidFill>
                  <a:srgbClr val="C00000"/>
                </a:solidFill>
                <a:latin typeface="Arial" charset="0"/>
                <a:ea typeface="Arial" charset="0"/>
                <a:cs typeface="Arial" charset="0"/>
              </a:rPr>
              <a:t>)</a:t>
            </a:r>
          </a:p>
          <a:p>
            <a:pPr marL="0" indent="0" algn="l" rtl="0">
              <a:buNone/>
            </a:pPr>
            <a:r>
              <a:rPr lang="en-US" altLang="en-US" sz="2400" dirty="0">
                <a:latin typeface="Arial" charset="0"/>
                <a:ea typeface="Arial" charset="0"/>
                <a:cs typeface="Arial" charset="0"/>
              </a:rPr>
              <a:t> </a:t>
            </a:r>
            <a:endParaRPr lang="en-US" sz="12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804" y="2780928"/>
            <a:ext cx="5315499" cy="3177744"/>
          </a:xfrm>
          <a:prstGeom prst="rect">
            <a:avLst/>
          </a:prstGeom>
          <a:solidFill>
            <a:schemeClr val="accent5">
              <a:lumMod val="20000"/>
              <a:lumOff val="80000"/>
            </a:schemeClr>
          </a:solidFill>
        </p:spPr>
      </p:pic>
      <p:grpSp>
        <p:nvGrpSpPr>
          <p:cNvPr id="14" name="Group 13"/>
          <p:cNvGrpSpPr/>
          <p:nvPr/>
        </p:nvGrpSpPr>
        <p:grpSpPr>
          <a:xfrm>
            <a:off x="7158036" y="2483505"/>
            <a:ext cx="1665260" cy="4291754"/>
            <a:chOff x="7158036" y="2483505"/>
            <a:chExt cx="1665260" cy="4291754"/>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7888" b="44791"/>
            <a:stretch/>
          </p:blipFill>
          <p:spPr>
            <a:xfrm rot="5400000">
              <a:off x="5819618" y="3821923"/>
              <a:ext cx="4291754" cy="1614917"/>
            </a:xfrm>
            <a:prstGeom prst="rect">
              <a:avLst/>
            </a:prstGeom>
            <a:solidFill>
              <a:schemeClr val="accent3">
                <a:lumMod val="20000"/>
                <a:lumOff val="80000"/>
              </a:schemeClr>
            </a:solidFill>
          </p:spPr>
        </p:pic>
        <p:sp>
          <p:nvSpPr>
            <p:cNvPr id="11" name="TextBox 10"/>
            <p:cNvSpPr txBox="1"/>
            <p:nvPr/>
          </p:nvSpPr>
          <p:spPr>
            <a:xfrm>
              <a:off x="8410310" y="3933056"/>
              <a:ext cx="378630" cy="461665"/>
            </a:xfrm>
            <a:prstGeom prst="rect">
              <a:avLst/>
            </a:prstGeom>
            <a:noFill/>
          </p:spPr>
          <p:txBody>
            <a:bodyPr wrap="none" rtlCol="0">
              <a:spAutoFit/>
            </a:bodyPr>
            <a:lstStyle/>
            <a:p>
              <a:r>
                <a:rPr lang="en-US" sz="2400" b="1" dirty="0">
                  <a:solidFill>
                    <a:srgbClr val="C00000"/>
                  </a:solidFill>
                </a:rPr>
                <a:t>H</a:t>
              </a:r>
              <a:endParaRPr lang="en-US" b="1" dirty="0">
                <a:solidFill>
                  <a:srgbClr val="C00000"/>
                </a:solidFill>
              </a:endParaRPr>
            </a:p>
          </p:txBody>
        </p:sp>
        <p:sp>
          <p:nvSpPr>
            <p:cNvPr id="12" name="TextBox 11"/>
            <p:cNvSpPr txBox="1"/>
            <p:nvPr/>
          </p:nvSpPr>
          <p:spPr>
            <a:xfrm>
              <a:off x="8342075" y="2636912"/>
              <a:ext cx="481221" cy="461665"/>
            </a:xfrm>
            <a:prstGeom prst="rect">
              <a:avLst/>
            </a:prstGeom>
            <a:noFill/>
          </p:spPr>
          <p:txBody>
            <a:bodyPr wrap="none" rtlCol="0">
              <a:spAutoFit/>
            </a:bodyPr>
            <a:lstStyle/>
            <a:p>
              <a:r>
                <a:rPr lang="en-US" sz="2400" b="1" dirty="0">
                  <a:solidFill>
                    <a:srgbClr val="C00000"/>
                  </a:solidFill>
                </a:rPr>
                <a:t>H</a:t>
              </a:r>
              <a:r>
                <a:rPr lang="en-US" sz="2400" b="1" baseline="30000" dirty="0">
                  <a:solidFill>
                    <a:srgbClr val="C00000"/>
                  </a:solidFill>
                </a:rPr>
                <a:t>+</a:t>
              </a:r>
              <a:endParaRPr lang="en-US" b="1" baseline="30000" dirty="0">
                <a:solidFill>
                  <a:srgbClr val="C00000"/>
                </a:solidFill>
              </a:endParaRPr>
            </a:p>
          </p:txBody>
        </p:sp>
        <p:sp>
          <p:nvSpPr>
            <p:cNvPr id="13" name="TextBox 12"/>
            <p:cNvSpPr txBox="1"/>
            <p:nvPr/>
          </p:nvSpPr>
          <p:spPr>
            <a:xfrm>
              <a:off x="8419956" y="5661248"/>
              <a:ext cx="401042" cy="461665"/>
            </a:xfrm>
            <a:prstGeom prst="rect">
              <a:avLst/>
            </a:prstGeom>
            <a:noFill/>
          </p:spPr>
          <p:txBody>
            <a:bodyPr wrap="none" rtlCol="0">
              <a:spAutoFit/>
            </a:bodyPr>
            <a:lstStyle/>
            <a:p>
              <a:r>
                <a:rPr lang="en-US" sz="2400" b="1" dirty="0">
                  <a:solidFill>
                    <a:srgbClr val="C00000"/>
                  </a:solidFill>
                </a:rPr>
                <a:t>H</a:t>
              </a:r>
              <a:r>
                <a:rPr lang="en-US" sz="2400" b="1" baseline="30000" dirty="0">
                  <a:solidFill>
                    <a:srgbClr val="C00000"/>
                  </a:solidFill>
                </a:rPr>
                <a:t>-</a:t>
              </a:r>
              <a:endParaRPr lang="en-US" b="1" baseline="30000" dirty="0">
                <a:solidFill>
                  <a:srgbClr val="C00000"/>
                </a:solidFill>
              </a:endParaRPr>
            </a:p>
          </p:txBody>
        </p:sp>
      </p:grpSp>
      <p:sp>
        <p:nvSpPr>
          <p:cNvPr id="15" name="Rounded Rectangle 14"/>
          <p:cNvSpPr/>
          <p:nvPr/>
        </p:nvSpPr>
        <p:spPr>
          <a:xfrm>
            <a:off x="1876172" y="5429458"/>
            <a:ext cx="1152128" cy="4468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3817574"/>
      </p:ext>
    </p:extLst>
  </p:cSld>
  <p:clrMapOvr>
    <a:masterClrMapping/>
  </p:clrMapOvr>
  <mc:AlternateContent xmlns:mc="http://schemas.openxmlformats.org/markup-compatibility/2006" xmlns:p14="http://schemas.microsoft.com/office/powerpoint/2010/main">
    <mc:Choice Requires="p14">
      <p:transition spd="slow" p14:dur="2000" advTm="178876"/>
    </mc:Choice>
    <mc:Fallback xmlns="">
      <p:transition spd="slow" advTm="1788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0"/>
            <a:ext cx="8229600" cy="1052736"/>
          </a:xfrm>
        </p:spPr>
        <p:txBody>
          <a:bodyPr>
            <a:noAutofit/>
          </a:bodyPr>
          <a:lstStyle/>
          <a:p>
            <a:br>
              <a:rPr lang="en-US" altLang="en-US" sz="3000" dirty="0">
                <a:solidFill>
                  <a:srgbClr val="C00000"/>
                </a:solidFill>
              </a:rPr>
            </a:br>
            <a:r>
              <a:rPr lang="en-US" altLang="en-US" sz="3000" dirty="0">
                <a:solidFill>
                  <a:srgbClr val="C00000"/>
                </a:solidFill>
              </a:rPr>
              <a:t>Nicotinamide Adenine Dinucleotide Phosphate </a:t>
            </a:r>
            <a:br>
              <a:rPr lang="en-US" altLang="en-US" sz="3000" baseline="30000" dirty="0">
                <a:solidFill>
                  <a:srgbClr val="C00000"/>
                </a:solidFill>
              </a:rPr>
            </a:br>
            <a:endParaRPr lang="ar-JO" sz="3000" dirty="0">
              <a:solidFill>
                <a:srgbClr val="C00000"/>
              </a:solidFill>
            </a:endParaRPr>
          </a:p>
        </p:txBody>
      </p:sp>
      <p:sp>
        <p:nvSpPr>
          <p:cNvPr id="3" name="عنصر نائب للمحتوى 2"/>
          <p:cNvSpPr>
            <a:spLocks noGrp="1"/>
          </p:cNvSpPr>
          <p:nvPr>
            <p:ph idx="1"/>
          </p:nvPr>
        </p:nvSpPr>
        <p:spPr>
          <a:xfrm>
            <a:off x="394208" y="1124744"/>
            <a:ext cx="8678386" cy="1512168"/>
          </a:xfrm>
        </p:spPr>
        <p:txBody>
          <a:bodyPr>
            <a:noAutofit/>
          </a:bodyPr>
          <a:lstStyle/>
          <a:p>
            <a:pPr algn="l" rtl="0"/>
            <a:r>
              <a:rPr lang="en-US" altLang="en-US" sz="2300" dirty="0">
                <a:latin typeface="Arial" charset="0"/>
                <a:ea typeface="Arial" charset="0"/>
                <a:cs typeface="Arial" charset="0"/>
              </a:rPr>
              <a:t>Nicotinamide adenine dinucleotide phosphate (abbreviated as NADP</a:t>
            </a:r>
            <a:r>
              <a:rPr lang="en-US" altLang="en-US" sz="2300" baseline="30000" dirty="0">
                <a:latin typeface="Arial" charset="0"/>
                <a:ea typeface="Arial" charset="0"/>
                <a:cs typeface="Arial" charset="0"/>
              </a:rPr>
              <a:t>+</a:t>
            </a:r>
            <a:r>
              <a:rPr lang="en-US" altLang="en-US" sz="2300" dirty="0">
                <a:latin typeface="Arial" charset="0"/>
                <a:ea typeface="Arial" charset="0"/>
                <a:cs typeface="Arial" charset="0"/>
              </a:rPr>
              <a:t>) differs from NAD</a:t>
            </a:r>
            <a:r>
              <a:rPr lang="en-US" altLang="en-US" sz="2300" baseline="30000" dirty="0">
                <a:latin typeface="Arial" charset="0"/>
                <a:ea typeface="Arial" charset="0"/>
                <a:cs typeface="Arial" charset="0"/>
              </a:rPr>
              <a:t>+</a:t>
            </a:r>
            <a:r>
              <a:rPr lang="en-US" altLang="en-US" sz="2300" dirty="0">
                <a:latin typeface="Arial" charset="0"/>
                <a:ea typeface="Arial" charset="0"/>
                <a:cs typeface="Arial" charset="0"/>
              </a:rPr>
              <a:t> in the presence of additional phosphate group on the C2’  of the adenosine ribose ring</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2330351" y="2524719"/>
            <a:ext cx="5049961" cy="4390282"/>
            <a:chOff x="1777306" y="1978372"/>
            <a:chExt cx="5049961" cy="4390282"/>
          </a:xfrm>
        </p:grpSpPr>
        <p:pic>
          <p:nvPicPr>
            <p:cNvPr id="8" name="Picture 7" descr="File:NAD+ phy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306" y="2234581"/>
              <a:ext cx="2434654" cy="3543079"/>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8" descr="File:NADP+ phys.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1978372"/>
              <a:ext cx="2327275" cy="38989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2757580" y="5906989"/>
              <a:ext cx="97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altLang="en-US" b="1" dirty="0">
                  <a:solidFill>
                    <a:srgbClr val="C00000"/>
                  </a:solidFill>
                </a:rPr>
                <a:t>NAD</a:t>
              </a:r>
              <a:r>
                <a:rPr lang="en-US" altLang="en-US" b="1" baseline="30000" dirty="0">
                  <a:solidFill>
                    <a:srgbClr val="C00000"/>
                  </a:solidFill>
                </a:rPr>
                <a:t>+</a:t>
              </a:r>
              <a:endParaRPr lang="en-GB" altLang="en-US" dirty="0">
                <a:solidFill>
                  <a:srgbClr val="C00000"/>
                </a:solidFill>
              </a:endParaRPr>
            </a:p>
          </p:txBody>
        </p:sp>
        <p:sp>
          <p:nvSpPr>
            <p:cNvPr id="11" name="TextBox 10"/>
            <p:cNvSpPr txBox="1">
              <a:spLocks noChangeArrowheads="1"/>
            </p:cNvSpPr>
            <p:nvPr/>
          </p:nvSpPr>
          <p:spPr bwMode="auto">
            <a:xfrm>
              <a:off x="5076056" y="5877372"/>
              <a:ext cx="1178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Arial"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altLang="en-US" b="1" dirty="0">
                  <a:solidFill>
                    <a:srgbClr val="C00000"/>
                  </a:solidFill>
                </a:rPr>
                <a:t>NADP</a:t>
              </a:r>
              <a:r>
                <a:rPr lang="en-US" altLang="en-US" b="1" baseline="30000" dirty="0">
                  <a:solidFill>
                    <a:srgbClr val="C00000"/>
                  </a:solidFill>
                </a:rPr>
                <a:t>+</a:t>
              </a:r>
              <a:endParaRPr lang="en-GB" altLang="en-US" dirty="0">
                <a:solidFill>
                  <a:srgbClr val="C00000"/>
                </a:solidFill>
              </a:endParaRPr>
            </a:p>
          </p:txBody>
        </p:sp>
      </p:grpSp>
      <p:cxnSp>
        <p:nvCxnSpPr>
          <p:cNvPr id="12" name="Straight Arrow Connector 11">
            <a:extLst>
              <a:ext uri="{FF2B5EF4-FFF2-40B4-BE49-F238E27FC236}">
                <a16:creationId xmlns:a16="http://schemas.microsoft.com/office/drawing/2014/main" id="{4CC97B78-54E0-DE4A-B624-AEB21F92C4E6}"/>
              </a:ext>
            </a:extLst>
          </p:cNvPr>
          <p:cNvCxnSpPr>
            <a:cxnSpLocks/>
          </p:cNvCxnSpPr>
          <p:nvPr/>
        </p:nvCxnSpPr>
        <p:spPr>
          <a:xfrm flipH="1">
            <a:off x="6422504" y="5394920"/>
            <a:ext cx="309736" cy="19432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113450-22A5-1C48-BC51-7BD331D7ABB0}"/>
              </a:ext>
            </a:extLst>
          </p:cNvPr>
          <p:cNvCxnSpPr>
            <a:cxnSpLocks/>
          </p:cNvCxnSpPr>
          <p:nvPr/>
        </p:nvCxnSpPr>
        <p:spPr>
          <a:xfrm flipH="1">
            <a:off x="3778256" y="5805264"/>
            <a:ext cx="309736" cy="194320"/>
          </a:xfrm>
          <a:prstGeom prst="straightConnector1">
            <a:avLst/>
          </a:prstGeom>
          <a:ln w="539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4969796"/>
      </p:ext>
    </p:extLst>
  </p:cSld>
  <p:clrMapOvr>
    <a:masterClrMapping/>
  </p:clrMapOvr>
  <mc:AlternateContent xmlns:mc="http://schemas.openxmlformats.org/markup-compatibility/2006" xmlns:p14="http://schemas.microsoft.com/office/powerpoint/2010/main">
    <mc:Choice Requires="p14">
      <p:transition spd="slow" p14:dur="2000" advTm="173558"/>
    </mc:Choice>
    <mc:Fallback xmlns="">
      <p:transition spd="slow" advTm="1735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0"/>
            <a:ext cx="8229600" cy="1052736"/>
          </a:xfrm>
        </p:spPr>
        <p:txBody>
          <a:bodyPr>
            <a:noAutofit/>
          </a:bodyPr>
          <a:lstStyle/>
          <a:p>
            <a:br>
              <a:rPr lang="en-US" altLang="en-US" sz="3000" dirty="0">
                <a:solidFill>
                  <a:srgbClr val="C00000"/>
                </a:solidFill>
              </a:rPr>
            </a:br>
            <a:r>
              <a:rPr lang="en-US" altLang="en-US" sz="3000" dirty="0">
                <a:solidFill>
                  <a:srgbClr val="C00000"/>
                </a:solidFill>
              </a:rPr>
              <a:t>Nicotinamide Adenine Dinucleotide Phosphate </a:t>
            </a:r>
            <a:br>
              <a:rPr lang="en-US" altLang="en-US" sz="3000" baseline="30000" dirty="0">
                <a:solidFill>
                  <a:srgbClr val="C00000"/>
                </a:solidFill>
              </a:rPr>
            </a:br>
            <a:endParaRPr lang="ar-JO" sz="3000"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Autofit/>
          </a:bodyPr>
          <a:lstStyle/>
          <a:p>
            <a:pPr algn="l" rtl="0"/>
            <a:r>
              <a:rPr lang="en-US" altLang="en-US" sz="2300" dirty="0">
                <a:latin typeface="Arial" charset="0"/>
                <a:ea typeface="Arial" charset="0"/>
                <a:cs typeface="Arial" charset="0"/>
              </a:rPr>
              <a:t>Nicotinamide adenine dinucleotide phosphate exists in two forms: NADP</a:t>
            </a:r>
            <a:r>
              <a:rPr lang="en-US" altLang="en-US" sz="2300" baseline="30000" dirty="0">
                <a:latin typeface="Arial" charset="0"/>
                <a:ea typeface="Arial" charset="0"/>
                <a:cs typeface="Arial" charset="0"/>
              </a:rPr>
              <a:t>+</a:t>
            </a:r>
            <a:r>
              <a:rPr lang="en-US" altLang="en-US" sz="2300" dirty="0">
                <a:latin typeface="Arial" charset="0"/>
                <a:ea typeface="Arial" charset="0"/>
                <a:cs typeface="Arial" charset="0"/>
              </a:rPr>
              <a:t> the oxidized form and NADPH the reduced form</a:t>
            </a:r>
          </a:p>
          <a:p>
            <a:pPr algn="l" rtl="0"/>
            <a:r>
              <a:rPr lang="en-US" altLang="en-US" sz="2300" dirty="0">
                <a:latin typeface="Arial" charset="0"/>
                <a:ea typeface="Arial" charset="0"/>
                <a:cs typeface="Arial" charset="0"/>
              </a:rPr>
              <a:t>This coenzyme is used in </a:t>
            </a:r>
            <a:r>
              <a:rPr lang="en-US" altLang="en-US" sz="2300" b="1" dirty="0">
                <a:solidFill>
                  <a:srgbClr val="C00000"/>
                </a:solidFill>
                <a:latin typeface="Arial" charset="0"/>
                <a:ea typeface="Arial" charset="0"/>
                <a:cs typeface="Arial" charset="0"/>
              </a:rPr>
              <a:t>anabolic</a:t>
            </a:r>
            <a:r>
              <a:rPr lang="en-US" altLang="en-US" sz="2300" dirty="0">
                <a:solidFill>
                  <a:srgbClr val="C00000"/>
                </a:solidFill>
                <a:latin typeface="Arial" charset="0"/>
                <a:ea typeface="Arial" charset="0"/>
                <a:cs typeface="Arial" charset="0"/>
              </a:rPr>
              <a:t> </a:t>
            </a:r>
            <a:r>
              <a:rPr lang="en-US" altLang="en-US" sz="2300" dirty="0">
                <a:latin typeface="Arial" charset="0"/>
                <a:ea typeface="Arial" charset="0"/>
                <a:cs typeface="Arial" charset="0"/>
              </a:rPr>
              <a:t>rather than catabolic reactions such as lipid and nucleic acid synthesis which require NADPH as </a:t>
            </a:r>
            <a:r>
              <a:rPr lang="en-US" altLang="en-US" sz="2300" b="1" dirty="0">
                <a:solidFill>
                  <a:srgbClr val="0000FF"/>
                </a:solidFill>
                <a:latin typeface="Arial" charset="0"/>
                <a:ea typeface="Arial" charset="0"/>
                <a:cs typeface="Arial" charset="0"/>
              </a:rPr>
              <a:t>reducing</a:t>
            </a:r>
            <a:r>
              <a:rPr lang="en-US" altLang="en-US" sz="2300" dirty="0">
                <a:solidFill>
                  <a:srgbClr val="0000FF"/>
                </a:solidFill>
                <a:latin typeface="Arial" charset="0"/>
                <a:ea typeface="Arial" charset="0"/>
                <a:cs typeface="Arial" charset="0"/>
              </a:rPr>
              <a:t> </a:t>
            </a:r>
            <a:r>
              <a:rPr lang="en-US" altLang="en-US" sz="2300" b="1" dirty="0">
                <a:solidFill>
                  <a:srgbClr val="0000FF"/>
                </a:solidFill>
                <a:latin typeface="Arial" charset="0"/>
                <a:ea typeface="Arial" charset="0"/>
                <a:cs typeface="Arial" charset="0"/>
              </a:rPr>
              <a:t>agent</a:t>
            </a:r>
            <a:r>
              <a:rPr lang="en-US" altLang="en-US" sz="2300" dirty="0">
                <a:solidFill>
                  <a:srgbClr val="0000FF"/>
                </a:solidFill>
                <a:latin typeface="Arial" charset="0"/>
                <a:ea typeface="Arial" charset="0"/>
                <a:cs typeface="Arial" charset="0"/>
              </a:rPr>
              <a:t>. </a:t>
            </a:r>
            <a:r>
              <a:rPr lang="en-US" altLang="en-US" sz="2300" dirty="0">
                <a:latin typeface="Arial" charset="0"/>
                <a:ea typeface="Arial" charset="0"/>
                <a:cs typeface="Arial" charset="0"/>
              </a:rPr>
              <a:t>Additionally, it has a role in </a:t>
            </a:r>
            <a:r>
              <a:rPr lang="en-US" altLang="en-US" sz="2300" b="1" dirty="0">
                <a:solidFill>
                  <a:schemeClr val="accent6"/>
                </a:solidFill>
                <a:latin typeface="Arial" charset="0"/>
                <a:ea typeface="Arial" charset="0"/>
                <a:cs typeface="Arial" charset="0"/>
              </a:rPr>
              <a:t>detoxification</a:t>
            </a:r>
            <a:r>
              <a:rPr lang="en-US" altLang="en-US" sz="2300" dirty="0">
                <a:latin typeface="Arial" charset="0"/>
                <a:ea typeface="Arial" charset="0"/>
                <a:cs typeface="Arial" charset="0"/>
              </a:rPr>
              <a:t> reactions  </a:t>
            </a:r>
            <a:endParaRPr lang="en-US" altLang="en-US" sz="2300" dirty="0">
              <a:solidFill>
                <a:srgbClr val="0000FF"/>
              </a:solidFill>
              <a:latin typeface="Arial" charset="0"/>
              <a:ea typeface="Arial" charset="0"/>
              <a:cs typeface="Arial" charset="0"/>
            </a:endParaRPr>
          </a:p>
          <a:p>
            <a:pPr algn="l" rtl="0"/>
            <a:r>
              <a:rPr lang="en-US" altLang="en-US" sz="2300" dirty="0">
                <a:latin typeface="Arial" charset="0"/>
                <a:ea typeface="Arial" charset="0"/>
                <a:cs typeface="Arial" charset="0"/>
              </a:rPr>
              <a:t>Pentose phosphate pathway is the major source of NADPH in animals (continuously regenerated from NADP</a:t>
            </a:r>
            <a:r>
              <a:rPr lang="en-US" altLang="en-US" sz="2300" baseline="30000" dirty="0">
                <a:latin typeface="Arial" charset="0"/>
                <a:ea typeface="Arial" charset="0"/>
                <a:cs typeface="Arial" charset="0"/>
              </a:rPr>
              <a:t>+</a:t>
            </a:r>
            <a:r>
              <a:rPr lang="en-US" altLang="en-US" sz="2300" dirty="0">
                <a:latin typeface="Arial" charset="0"/>
                <a:ea typeface="Arial" charset="0"/>
                <a:cs typeface="Arial" charset="0"/>
              </a:rPr>
              <a:t>) </a:t>
            </a:r>
          </a:p>
          <a:p>
            <a:pPr algn="l" rtl="0"/>
            <a:endParaRPr lang="en-US" altLang="en-US" sz="1050" dirty="0">
              <a:latin typeface="Arial" charset="0"/>
              <a:ea typeface="Arial" charset="0"/>
              <a:cs typeface="Arial" charset="0"/>
            </a:endParaRPr>
          </a:p>
          <a:p>
            <a:pPr algn="l" rtl="0"/>
            <a:r>
              <a:rPr lang="en-US" altLang="en-US" sz="2300" dirty="0">
                <a:latin typeface="Arial" charset="0"/>
                <a:ea typeface="Arial" charset="0"/>
                <a:cs typeface="Arial" charset="0"/>
              </a:rPr>
              <a:t>Tissues such as liver, adipose tissue, mammary gland and adrenal gland are rich in PPP enzymes because NADPH is used for fatty acids and steroids biosynthesis</a:t>
            </a:r>
          </a:p>
          <a:p>
            <a:pPr algn="l" rtl="0"/>
            <a:endParaRPr lang="en-US" altLang="en-US" sz="1200" dirty="0">
              <a:latin typeface="Arial" charset="0"/>
              <a:ea typeface="Arial" charset="0"/>
              <a:cs typeface="Arial" charset="0"/>
            </a:endParaRPr>
          </a:p>
          <a:p>
            <a:pPr algn="l" rtl="0"/>
            <a:r>
              <a:rPr lang="en-US" altLang="en-US" sz="2300" dirty="0">
                <a:latin typeface="Arial" charset="0"/>
                <a:ea typeface="Arial" charset="0"/>
                <a:cs typeface="Arial" charset="0"/>
              </a:rPr>
              <a:t>High level of PPP enzymes also seen in rapidly proliferating cells  but PPP is nearly absent in other tissues like skeletal muscles</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50801052"/>
      </p:ext>
    </p:extLst>
  </p:cSld>
  <p:clrMapOvr>
    <a:masterClrMapping/>
  </p:clrMapOvr>
  <mc:AlternateContent xmlns:mc="http://schemas.openxmlformats.org/markup-compatibility/2006" xmlns:p14="http://schemas.microsoft.com/office/powerpoint/2010/main">
    <mc:Choice Requires="p14">
      <p:transition spd="slow" p14:dur="2000" advTm="369146"/>
    </mc:Choice>
    <mc:Fallback xmlns="">
      <p:transition spd="slow" advTm="3691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0"/>
            <a:ext cx="8229600" cy="1052736"/>
          </a:xfrm>
        </p:spPr>
        <p:txBody>
          <a:bodyPr>
            <a:noAutofit/>
          </a:bodyPr>
          <a:lstStyle/>
          <a:p>
            <a:br>
              <a:rPr lang="en-US" altLang="en-US" sz="3200" dirty="0">
                <a:solidFill>
                  <a:srgbClr val="C00000"/>
                </a:solidFill>
              </a:rPr>
            </a:br>
            <a:r>
              <a:rPr lang="en-US" altLang="en-US" sz="3200" dirty="0">
                <a:solidFill>
                  <a:srgbClr val="C00000"/>
                </a:solidFill>
              </a:rPr>
              <a:t>Nicotinamide Adenine Dinucleotide </a:t>
            </a:r>
            <a:br>
              <a:rPr lang="en-US" altLang="en-US" sz="3200" baseline="30000" dirty="0">
                <a:solidFill>
                  <a:srgbClr val="C00000"/>
                </a:solidFill>
              </a:rPr>
            </a:br>
            <a:endParaRPr lang="ar-JO" sz="3200"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Autofit/>
          </a:bodyPr>
          <a:lstStyle/>
          <a:p>
            <a:pPr algn="l" rtl="0"/>
            <a:r>
              <a:rPr lang="en-US" altLang="en-US" sz="2400" dirty="0">
                <a:latin typeface="Arial" charset="0"/>
                <a:ea typeface="Arial" charset="0"/>
                <a:cs typeface="Arial" charset="0"/>
              </a:rPr>
              <a:t>Nicotinamide adenine dinucleotide is synthesized by two different metabolic pathways:</a:t>
            </a:r>
          </a:p>
          <a:p>
            <a:pPr marL="457200" indent="-457200" algn="l" rtl="0">
              <a:buFont typeface="+mj-lt"/>
              <a:buAutoNum type="arabicPeriod"/>
            </a:pPr>
            <a:r>
              <a:rPr lang="en-US" altLang="en-US" sz="2400" dirty="0">
                <a:latin typeface="Arial" charset="0"/>
                <a:ea typeface="Arial" charset="0"/>
                <a:cs typeface="Arial" charset="0"/>
              </a:rPr>
              <a:t> A </a:t>
            </a:r>
            <a:r>
              <a:rPr lang="en-US" altLang="en-US" sz="2400" i="1" dirty="0">
                <a:solidFill>
                  <a:srgbClr val="C00000"/>
                </a:solidFill>
                <a:latin typeface="Arial" charset="0"/>
                <a:ea typeface="Arial" charset="0"/>
                <a:cs typeface="Arial" charset="0"/>
              </a:rPr>
              <a:t>de</a:t>
            </a:r>
            <a:r>
              <a:rPr lang="en-US" altLang="en-US" sz="2400" dirty="0">
                <a:solidFill>
                  <a:srgbClr val="C00000"/>
                </a:solidFill>
                <a:latin typeface="Arial" charset="0"/>
                <a:ea typeface="Arial" charset="0"/>
                <a:cs typeface="Arial" charset="0"/>
              </a:rPr>
              <a:t> </a:t>
            </a:r>
            <a:r>
              <a:rPr lang="en-US" altLang="en-US" sz="2400" i="1" dirty="0">
                <a:solidFill>
                  <a:srgbClr val="C00000"/>
                </a:solidFill>
                <a:latin typeface="Arial" charset="0"/>
                <a:ea typeface="Arial" charset="0"/>
                <a:cs typeface="Arial" charset="0"/>
              </a:rPr>
              <a:t>novo</a:t>
            </a:r>
            <a:r>
              <a:rPr lang="en-US" altLang="en-US" sz="2400" dirty="0">
                <a:solidFill>
                  <a:srgbClr val="C00000"/>
                </a:solidFill>
                <a:latin typeface="Arial" charset="0"/>
                <a:ea typeface="Arial" charset="0"/>
                <a:cs typeface="Arial" charset="0"/>
              </a:rPr>
              <a:t> pathway</a:t>
            </a:r>
            <a:r>
              <a:rPr lang="en-US" altLang="en-US" sz="2400" dirty="0">
                <a:latin typeface="Arial" charset="0"/>
                <a:ea typeface="Arial" charset="0"/>
                <a:cs typeface="Arial" charset="0"/>
              </a:rPr>
              <a:t>: most organisms synthesize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a:t>
            </a:r>
            <a:r>
              <a:rPr lang="en-US" altLang="en-US" sz="2400" dirty="0">
                <a:solidFill>
                  <a:srgbClr val="C00000"/>
                </a:solidFill>
                <a:latin typeface="Arial" charset="0"/>
                <a:ea typeface="Arial" charset="0"/>
                <a:cs typeface="Arial" charset="0"/>
              </a:rPr>
              <a:t> </a:t>
            </a:r>
            <a:r>
              <a:rPr lang="en-US" altLang="en-US" sz="2400" dirty="0">
                <a:latin typeface="Arial" charset="0"/>
                <a:ea typeface="Arial" charset="0"/>
                <a:cs typeface="Arial" charset="0"/>
              </a:rPr>
              <a:t>from simple components like tryptophan in animals and aspartic acid in plants. </a:t>
            </a:r>
          </a:p>
          <a:p>
            <a:pPr algn="l" rtl="0">
              <a:buFont typeface="Arial" charset="0"/>
              <a:buChar char="•"/>
            </a:pPr>
            <a:r>
              <a:rPr lang="en-US" altLang="en-US" sz="2400" dirty="0">
                <a:latin typeface="Arial" charset="0"/>
                <a:ea typeface="Arial" charset="0"/>
                <a:cs typeface="Arial" charset="0"/>
              </a:rPr>
              <a:t> Some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a:t>
            </a:r>
            <a:r>
              <a:rPr lang="en-US" altLang="en-US" sz="2400" dirty="0">
                <a:latin typeface="Arial" charset="0"/>
                <a:ea typeface="Arial" charset="0"/>
                <a:cs typeface="Arial" charset="0"/>
              </a:rPr>
              <a:t> is converted to </a:t>
            </a:r>
            <a:r>
              <a:rPr lang="en-US" altLang="en-US" sz="2400" dirty="0">
                <a:solidFill>
                  <a:srgbClr val="C00000"/>
                </a:solidFill>
                <a:latin typeface="Arial" charset="0"/>
                <a:ea typeface="Arial" charset="0"/>
                <a:cs typeface="Arial" charset="0"/>
              </a:rPr>
              <a:t>NADP</a:t>
            </a:r>
            <a:r>
              <a:rPr lang="en-US" altLang="en-US" sz="2400" baseline="30000" dirty="0">
                <a:solidFill>
                  <a:srgbClr val="C00000"/>
                </a:solidFill>
                <a:latin typeface="Arial" charset="0"/>
                <a:ea typeface="Arial" charset="0"/>
                <a:cs typeface="Arial" charset="0"/>
              </a:rPr>
              <a:t>+</a:t>
            </a:r>
            <a:r>
              <a:rPr lang="en-US" altLang="en-US" sz="2400" dirty="0">
                <a:solidFill>
                  <a:srgbClr val="C00000"/>
                </a:solidFill>
                <a:latin typeface="Arial" charset="0"/>
                <a:ea typeface="Arial" charset="0"/>
                <a:cs typeface="Arial" charset="0"/>
              </a:rPr>
              <a:t> </a:t>
            </a:r>
            <a:r>
              <a:rPr lang="en-US" altLang="en-US" sz="2400" dirty="0">
                <a:latin typeface="Arial" charset="0"/>
                <a:ea typeface="Arial" charset="0"/>
                <a:cs typeface="Arial" charset="0"/>
              </a:rPr>
              <a:t>via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 </a:t>
            </a:r>
            <a:r>
              <a:rPr lang="en-US" altLang="en-US" sz="2400" dirty="0">
                <a:solidFill>
                  <a:srgbClr val="C00000"/>
                </a:solidFill>
                <a:latin typeface="Arial" charset="0"/>
                <a:ea typeface="Arial" charset="0"/>
                <a:cs typeface="Arial" charset="0"/>
              </a:rPr>
              <a:t>kinase </a:t>
            </a:r>
            <a:r>
              <a:rPr lang="en-US" altLang="en-US" sz="2400" dirty="0">
                <a:latin typeface="Arial" charset="0"/>
                <a:ea typeface="Arial" charset="0"/>
                <a:cs typeface="Arial" charset="0"/>
              </a:rPr>
              <a:t>which phosphorylate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a:t>
            </a:r>
            <a:r>
              <a:rPr lang="en-US" altLang="en-US" sz="2400" dirty="0">
                <a:solidFill>
                  <a:srgbClr val="C00000"/>
                </a:solidFill>
                <a:latin typeface="Arial" charset="0"/>
                <a:ea typeface="Arial" charset="0"/>
                <a:cs typeface="Arial" charset="0"/>
              </a:rPr>
              <a:t> </a:t>
            </a:r>
            <a:r>
              <a:rPr lang="en-US" altLang="en-US" sz="2400" dirty="0">
                <a:latin typeface="Arial" charset="0"/>
                <a:ea typeface="Arial" charset="0"/>
                <a:cs typeface="Arial" charset="0"/>
              </a:rPr>
              <a:t>in an ATP-dependent step</a:t>
            </a:r>
          </a:p>
          <a:p>
            <a:pPr marL="0" indent="0" algn="l" rtl="0">
              <a:buNone/>
            </a:pPr>
            <a:endParaRPr lang="en-US" altLang="en-US" sz="2400" dirty="0">
              <a:latin typeface="Arial" charset="0"/>
              <a:ea typeface="Arial" charset="0"/>
              <a:cs typeface="Arial" charset="0"/>
            </a:endParaRPr>
          </a:p>
          <a:p>
            <a:pPr marL="0" indent="0" algn="l" rtl="0">
              <a:buNone/>
            </a:pPr>
            <a:endParaRPr lang="en-US" altLang="en-US" sz="2400" dirty="0">
              <a:latin typeface="Arial" charset="0"/>
              <a:ea typeface="Arial" charset="0"/>
              <a:cs typeface="Arial" charset="0"/>
            </a:endParaRPr>
          </a:p>
          <a:p>
            <a:pPr marL="0" indent="0" algn="l" rtl="0">
              <a:buNone/>
            </a:pPr>
            <a:endParaRPr lang="en-US" altLang="en-US" sz="2400" dirty="0">
              <a:latin typeface="Arial" charset="0"/>
              <a:ea typeface="Arial" charset="0"/>
              <a:cs typeface="Arial" charset="0"/>
            </a:endParaRPr>
          </a:p>
          <a:p>
            <a:pPr marL="0" indent="0" algn="l" rtl="0">
              <a:buNone/>
            </a:pPr>
            <a:endParaRPr lang="en-US" altLang="en-US" sz="1800" dirty="0">
              <a:latin typeface="Arial" charset="0"/>
              <a:ea typeface="Arial" charset="0"/>
              <a:cs typeface="Arial" charset="0"/>
            </a:endParaRPr>
          </a:p>
          <a:p>
            <a:pPr marL="457200" indent="-457200" algn="l" rtl="0">
              <a:buFont typeface="+mj-lt"/>
              <a:buAutoNum type="arabicPeriod" startAt="2"/>
            </a:pPr>
            <a:r>
              <a:rPr lang="en-US" altLang="en-US" sz="2400" dirty="0">
                <a:latin typeface="Arial" charset="0"/>
                <a:ea typeface="Arial" charset="0"/>
                <a:cs typeface="Arial" charset="0"/>
              </a:rPr>
              <a:t>A </a:t>
            </a:r>
            <a:r>
              <a:rPr lang="en-US" altLang="en-US" sz="2400" dirty="0">
                <a:solidFill>
                  <a:srgbClr val="C00000"/>
                </a:solidFill>
                <a:latin typeface="Arial" charset="0"/>
                <a:ea typeface="Arial" charset="0"/>
                <a:cs typeface="Arial" charset="0"/>
              </a:rPr>
              <a:t>salvage pathways: </a:t>
            </a:r>
            <a:r>
              <a:rPr lang="en-US" altLang="en-US" sz="2400" dirty="0">
                <a:latin typeface="Arial" charset="0"/>
                <a:ea typeface="Arial" charset="0"/>
                <a:cs typeface="Arial" charset="0"/>
              </a:rPr>
              <a:t>by recycling preformed components back to </a:t>
            </a:r>
            <a:r>
              <a:rPr lang="en-US" altLang="en-US" sz="2400" dirty="0">
                <a:solidFill>
                  <a:srgbClr val="C00000"/>
                </a:solidFill>
                <a:latin typeface="Arial" charset="0"/>
                <a:ea typeface="Arial" charset="0"/>
                <a:cs typeface="Arial" charset="0"/>
              </a:rPr>
              <a:t>NAD</a:t>
            </a:r>
            <a:r>
              <a:rPr lang="en-US" altLang="en-US" sz="2400" baseline="30000" dirty="0">
                <a:solidFill>
                  <a:srgbClr val="C00000"/>
                </a:solidFill>
                <a:latin typeface="Arial" charset="0"/>
                <a:ea typeface="Arial" charset="0"/>
                <a:cs typeface="Arial" charset="0"/>
              </a:rPr>
              <a:t>+</a:t>
            </a:r>
            <a:r>
              <a:rPr lang="en-US" altLang="en-US" sz="2400" dirty="0">
                <a:latin typeface="Arial" charset="0"/>
                <a:ea typeface="Arial" charset="0"/>
                <a:cs typeface="Arial" charset="0"/>
              </a:rPr>
              <a:t> such as nicotinic acid and nicotinamide obtained from food (i.e. niacin or vitamin B3)</a:t>
            </a:r>
          </a:p>
          <a:p>
            <a:pPr marL="0" indent="0" algn="l" rtl="0">
              <a:buNone/>
            </a:pPr>
            <a:endParaRPr lang="en-US" alt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2033100" y="4149080"/>
            <a:ext cx="5400601" cy="1188567"/>
            <a:chOff x="1645331" y="3083925"/>
            <a:chExt cx="5400601" cy="1188567"/>
          </a:xfrm>
        </p:grpSpPr>
        <p:grpSp>
          <p:nvGrpSpPr>
            <p:cNvPr id="4" name="Group 3"/>
            <p:cNvGrpSpPr/>
            <p:nvPr/>
          </p:nvGrpSpPr>
          <p:grpSpPr>
            <a:xfrm>
              <a:off x="1645331" y="3083925"/>
              <a:ext cx="5400601" cy="1082791"/>
              <a:chOff x="2185500" y="4143772"/>
              <a:chExt cx="5400601" cy="1082791"/>
            </a:xfrm>
          </p:grpSpPr>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1094" t="72061" r="39658" b="12965"/>
              <a:stretch/>
            </p:blipFill>
            <p:spPr bwMode="auto">
              <a:xfrm>
                <a:off x="3533522" y="4636807"/>
                <a:ext cx="2717683" cy="5897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1106" t="57648" r="16127" b="27726"/>
              <a:stretch/>
            </p:blipFill>
            <p:spPr bwMode="auto">
              <a:xfrm>
                <a:off x="2185500" y="4143772"/>
                <a:ext cx="5400601" cy="5760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871" t="89827" r="39658"/>
            <a:stretch/>
          </p:blipFill>
          <p:spPr bwMode="auto">
            <a:xfrm>
              <a:off x="5169856" y="3871838"/>
              <a:ext cx="863824" cy="4006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1094" t="87999" r="51036" b="1244"/>
            <a:stretch/>
          </p:blipFill>
          <p:spPr bwMode="auto">
            <a:xfrm>
              <a:off x="2644901" y="3779540"/>
              <a:ext cx="802597" cy="4236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custDataLst>
      <p:tags r:id="rId1"/>
    </p:custDataLst>
    <p:extLst>
      <p:ext uri="{BB962C8B-B14F-4D97-AF65-F5344CB8AC3E}">
        <p14:creationId xmlns:p14="http://schemas.microsoft.com/office/powerpoint/2010/main" val="893444036"/>
      </p:ext>
    </p:extLst>
  </p:cSld>
  <p:clrMapOvr>
    <a:masterClrMapping/>
  </p:clrMapOvr>
  <mc:AlternateContent xmlns:mc="http://schemas.openxmlformats.org/markup-compatibility/2006" xmlns:p14="http://schemas.microsoft.com/office/powerpoint/2010/main">
    <mc:Choice Requires="p14">
      <p:transition spd="slow" p14:dur="2000" advTm="201837"/>
    </mc:Choice>
    <mc:Fallback xmlns="">
      <p:transition spd="slow" advTm="201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linds(vertical)">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8824" y="-18256"/>
            <a:ext cx="8229600" cy="1143000"/>
          </a:xfrm>
        </p:spPr>
        <p:txBody>
          <a:bodyPr>
            <a:normAutofit/>
          </a:bodyPr>
          <a:lstStyle/>
          <a:p>
            <a:r>
              <a:rPr lang="en-US" sz="4000" dirty="0">
                <a:solidFill>
                  <a:srgbClr val="C00000"/>
                </a:solidFill>
              </a:rPr>
              <a:t> </a:t>
            </a:r>
            <a:r>
              <a:rPr lang="en-US" sz="4800" dirty="0">
                <a:solidFill>
                  <a:srgbClr val="C00000"/>
                </a:solidFill>
              </a:rPr>
              <a:t>From Glycolysis to PPP</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1258416" y="1224113"/>
            <a:ext cx="7289180" cy="5373239"/>
            <a:chOff x="1258416" y="1484785"/>
            <a:chExt cx="7289180" cy="5373239"/>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2150106"/>
              <a:ext cx="4263628" cy="4707918"/>
            </a:xfrm>
            <a:prstGeom prst="rect">
              <a:avLst/>
            </a:prstGeom>
          </p:spPr>
        </p:pic>
        <p:grpSp>
          <p:nvGrpSpPr>
            <p:cNvPr id="8" name="Group 7"/>
            <p:cNvGrpSpPr/>
            <p:nvPr/>
          </p:nvGrpSpPr>
          <p:grpSpPr>
            <a:xfrm>
              <a:off x="1258416" y="1484785"/>
              <a:ext cx="2195700" cy="3456384"/>
              <a:chOff x="1043608" y="1285728"/>
              <a:chExt cx="2195700" cy="3456384"/>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446" t="2069" r="76886" b="23575"/>
              <a:stretch/>
            </p:blipFill>
            <p:spPr>
              <a:xfrm>
                <a:off x="1043608" y="1285728"/>
                <a:ext cx="1798458" cy="3456384"/>
              </a:xfrm>
              <a:prstGeom prst="rect">
                <a:avLst/>
              </a:prstGeom>
              <a:solidFill>
                <a:srgbClr val="FFFF00"/>
              </a:solidFill>
            </p:spPr>
          </p:pic>
          <p:sp>
            <p:nvSpPr>
              <p:cNvPr id="7" name="TextBox 6"/>
              <p:cNvSpPr txBox="1"/>
              <p:nvPr/>
            </p:nvSpPr>
            <p:spPr>
              <a:xfrm>
                <a:off x="2756034" y="2186976"/>
                <a:ext cx="483274" cy="369332"/>
              </a:xfrm>
              <a:prstGeom prst="rect">
                <a:avLst/>
              </a:prstGeom>
              <a:noFill/>
            </p:spPr>
            <p:txBody>
              <a:bodyPr wrap="none" rtlCol="0">
                <a:spAutoFit/>
              </a:bodyPr>
              <a:lstStyle/>
              <a:p>
                <a:r>
                  <a:rPr lang="en-US" dirty="0"/>
                  <a:t>ate</a:t>
                </a:r>
              </a:p>
            </p:txBody>
          </p:sp>
        </p:grpSp>
        <p:sp>
          <p:nvSpPr>
            <p:cNvPr id="9" name="Right Arrow 8"/>
            <p:cNvSpPr/>
            <p:nvPr/>
          </p:nvSpPr>
          <p:spPr>
            <a:xfrm>
              <a:off x="3635896" y="2508663"/>
              <a:ext cx="1728192" cy="21602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ight Brace 10">
            <a:extLst>
              <a:ext uri="{FF2B5EF4-FFF2-40B4-BE49-F238E27FC236}">
                <a16:creationId xmlns:a16="http://schemas.microsoft.com/office/drawing/2014/main" id="{70526A2B-3199-664D-826F-DE1ABE6AA6C6}"/>
              </a:ext>
            </a:extLst>
          </p:cNvPr>
          <p:cNvSpPr/>
          <p:nvPr/>
        </p:nvSpPr>
        <p:spPr>
          <a:xfrm>
            <a:off x="8676456" y="1772816"/>
            <a:ext cx="216024" cy="1467558"/>
          </a:xfrm>
          <a:prstGeom prst="righ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0" eaLnBrk="1" latinLnBrk="0" hangingPunct="1"/>
            <a:endParaRPr lang="en-GB" dirty="0"/>
          </a:p>
        </p:txBody>
      </p:sp>
      <p:sp>
        <p:nvSpPr>
          <p:cNvPr id="14" name="Right Brace 13">
            <a:extLst>
              <a:ext uri="{FF2B5EF4-FFF2-40B4-BE49-F238E27FC236}">
                <a16:creationId xmlns:a16="http://schemas.microsoft.com/office/drawing/2014/main" id="{EF14D9E3-22DB-2345-8E7A-C008A2207E7F}"/>
              </a:ext>
            </a:extLst>
          </p:cNvPr>
          <p:cNvSpPr/>
          <p:nvPr/>
        </p:nvSpPr>
        <p:spPr>
          <a:xfrm>
            <a:off x="8676456" y="3329594"/>
            <a:ext cx="216024" cy="3411774"/>
          </a:xfrm>
          <a:prstGeom prst="righ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algn="ctr" defTabSz="914400" rtl="0" eaLnBrk="1" latinLnBrk="0" hangingPunct="1"/>
            <a:endParaRPr lang="en-GB" dirty="0"/>
          </a:p>
        </p:txBody>
      </p:sp>
    </p:spTree>
    <p:custDataLst>
      <p:tags r:id="rId1"/>
    </p:custDataLst>
    <p:extLst>
      <p:ext uri="{BB962C8B-B14F-4D97-AF65-F5344CB8AC3E}">
        <p14:creationId xmlns:p14="http://schemas.microsoft.com/office/powerpoint/2010/main" val="1204463495"/>
      </p:ext>
    </p:extLst>
  </p:cSld>
  <p:clrMapOvr>
    <a:masterClrMapping/>
  </p:clrMapOvr>
  <mc:AlternateContent xmlns:mc="http://schemas.openxmlformats.org/markup-compatibility/2006" xmlns:p14="http://schemas.microsoft.com/office/powerpoint/2010/main">
    <mc:Choice Requires="p14">
      <p:transition spd="slow" p14:dur="2000" advTm="29538"/>
    </mc:Choice>
    <mc:Fallback xmlns="">
      <p:transition spd="slow" advTm="295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Pentose Phosphate Pathway</a:t>
            </a:r>
            <a:endParaRPr lang="ar-JO" sz="4000" b="1" dirty="0">
              <a:solidFill>
                <a:srgbClr val="C00000"/>
              </a:solidFill>
            </a:endParaRPr>
          </a:p>
        </p:txBody>
      </p:sp>
      <p:sp>
        <p:nvSpPr>
          <p:cNvPr id="3" name="عنصر نائب للمحتوى 2"/>
          <p:cNvSpPr>
            <a:spLocks noGrp="1"/>
          </p:cNvSpPr>
          <p:nvPr>
            <p:ph idx="1"/>
          </p:nvPr>
        </p:nvSpPr>
        <p:spPr>
          <a:xfrm>
            <a:off x="394208" y="908720"/>
            <a:ext cx="4465824" cy="6408712"/>
          </a:xfrm>
        </p:spPr>
        <p:txBody>
          <a:bodyPr>
            <a:normAutofit/>
          </a:bodyPr>
          <a:lstStyle/>
          <a:p>
            <a:pPr algn="l" rtl="0"/>
            <a:endParaRPr lang="en-US" sz="300" dirty="0">
              <a:latin typeface="Arial" charset="0"/>
              <a:ea typeface="Arial" charset="0"/>
              <a:cs typeface="Arial" charset="0"/>
            </a:endParaRPr>
          </a:p>
          <a:p>
            <a:pPr algn="l" rtl="0"/>
            <a:r>
              <a:rPr lang="en-US" sz="2800" dirty="0">
                <a:latin typeface="Arial" charset="0"/>
                <a:ea typeface="Arial" charset="0"/>
                <a:cs typeface="Arial" charset="0"/>
              </a:rPr>
              <a:t>The PPP pathway consists of two phases: the </a:t>
            </a:r>
            <a:r>
              <a:rPr lang="en-US" sz="2800" dirty="0">
                <a:solidFill>
                  <a:srgbClr val="0000FF"/>
                </a:solidFill>
                <a:latin typeface="Arial" charset="0"/>
                <a:ea typeface="Arial" charset="0"/>
                <a:cs typeface="Arial" charset="0"/>
              </a:rPr>
              <a:t>oxidative phase (irreversible reactions) </a:t>
            </a:r>
            <a:r>
              <a:rPr lang="en-US" sz="2800" dirty="0">
                <a:latin typeface="Arial" charset="0"/>
                <a:ea typeface="Arial" charset="0"/>
                <a:cs typeface="Arial" charset="0"/>
              </a:rPr>
              <a:t>during which NADPH molecules are generated</a:t>
            </a:r>
            <a:r>
              <a:rPr lang="en-US" sz="2800" dirty="0">
                <a:solidFill>
                  <a:srgbClr val="0000FF"/>
                </a:solidFill>
                <a:latin typeface="Arial" charset="0"/>
                <a:ea typeface="Arial" charset="0"/>
                <a:cs typeface="Arial" charset="0"/>
              </a:rPr>
              <a:t> </a:t>
            </a:r>
            <a:r>
              <a:rPr lang="en-US" sz="2800" dirty="0">
                <a:latin typeface="Arial" charset="0"/>
                <a:ea typeface="Arial" charset="0"/>
                <a:cs typeface="Arial" charset="0"/>
              </a:rPr>
              <a:t>and</a:t>
            </a:r>
            <a:r>
              <a:rPr lang="en-US" sz="2800" dirty="0">
                <a:solidFill>
                  <a:srgbClr val="0000FF"/>
                </a:solidFill>
                <a:latin typeface="Arial" charset="0"/>
                <a:ea typeface="Arial" charset="0"/>
                <a:cs typeface="Arial" charset="0"/>
              </a:rPr>
              <a:t> </a:t>
            </a:r>
            <a:r>
              <a:rPr lang="en-US" sz="2800" dirty="0">
                <a:latin typeface="Arial" charset="0"/>
                <a:ea typeface="Arial" charset="0"/>
                <a:cs typeface="Arial" charset="0"/>
              </a:rPr>
              <a:t>the</a:t>
            </a:r>
            <a:r>
              <a:rPr lang="en-US" sz="2800" dirty="0">
                <a:solidFill>
                  <a:srgbClr val="0000FF"/>
                </a:solidFill>
                <a:latin typeface="Arial" charset="0"/>
                <a:ea typeface="Arial" charset="0"/>
                <a:cs typeface="Arial" charset="0"/>
              </a:rPr>
              <a:t> </a:t>
            </a:r>
            <a:r>
              <a:rPr lang="en-US" sz="2800" dirty="0">
                <a:solidFill>
                  <a:srgbClr val="C00000"/>
                </a:solidFill>
                <a:latin typeface="Arial" charset="0"/>
                <a:ea typeface="Arial" charset="0"/>
                <a:cs typeface="Arial" charset="0"/>
              </a:rPr>
              <a:t>non-oxidative phase (reversible reactions)  </a:t>
            </a:r>
            <a:r>
              <a:rPr lang="en-US" sz="2800" dirty="0">
                <a:latin typeface="Arial" charset="0"/>
                <a:ea typeface="Arial" charset="0"/>
                <a:cs typeface="Arial" charset="0"/>
              </a:rPr>
              <a:t>during which different sugars phosphates  are synthesized according to cellular need </a:t>
            </a:r>
          </a:p>
          <a:p>
            <a:pPr marL="0" indent="0" algn="l" rtl="0">
              <a:buNone/>
            </a:pPr>
            <a:endParaRPr lang="en-US" sz="2400" dirty="0">
              <a:latin typeface="Arial" charset="0"/>
              <a:ea typeface="Arial" charset="0"/>
              <a:cs typeface="Arial" charset="0"/>
            </a:endParaRPr>
          </a:p>
          <a:p>
            <a:pPr marL="457200" indent="-457200" algn="l" rtl="0">
              <a:buFont typeface="+mj-lt"/>
              <a:buAutoNum type="arabicPeriod"/>
            </a:pPr>
            <a:endParaRPr lang="en-US" sz="600" dirty="0">
              <a:latin typeface="Arial" charset="0"/>
              <a:ea typeface="Arial" charset="0"/>
              <a:cs typeface="Arial" charset="0"/>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106" r="2456" b="1903"/>
          <a:stretch/>
        </p:blipFill>
        <p:spPr>
          <a:xfrm>
            <a:off x="4932040" y="1412776"/>
            <a:ext cx="4176464" cy="4954863"/>
          </a:xfrm>
          <a:prstGeom prst="rect">
            <a:avLst/>
          </a:prstGeom>
        </p:spPr>
      </p:pic>
    </p:spTree>
    <p:extLst>
      <p:ext uri="{BB962C8B-B14F-4D97-AF65-F5344CB8AC3E}">
        <p14:creationId xmlns:p14="http://schemas.microsoft.com/office/powerpoint/2010/main" val="2106803207"/>
      </p:ext>
    </p:extLst>
  </p:cSld>
  <p:clrMapOvr>
    <a:masterClrMapping/>
  </p:clrMapOvr>
  <mc:AlternateContent xmlns:mc="http://schemas.openxmlformats.org/markup-compatibility/2006" xmlns:p14="http://schemas.microsoft.com/office/powerpoint/2010/main">
    <mc:Choice Requires="p14">
      <p:transition spd="slow" p14:dur="2000" advTm="71762"/>
    </mc:Choice>
    <mc:Fallback xmlns="">
      <p:transition spd="slow" advTm="7176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3|39.4|28.9|61.3"/>
</p:tagLst>
</file>

<file path=ppt/tags/tag10.xml><?xml version="1.0" encoding="utf-8"?>
<p:tagLst xmlns:a="http://schemas.openxmlformats.org/drawingml/2006/main" xmlns:r="http://schemas.openxmlformats.org/officeDocument/2006/relationships" xmlns:p="http://schemas.openxmlformats.org/presentationml/2006/main">
  <p:tag name="TIMING" val="|37.7"/>
</p:tagLst>
</file>

<file path=ppt/tags/tag11.xml><?xml version="1.0" encoding="utf-8"?>
<p:tagLst xmlns:a="http://schemas.openxmlformats.org/drawingml/2006/main" xmlns:r="http://schemas.openxmlformats.org/officeDocument/2006/relationships" xmlns:p="http://schemas.openxmlformats.org/presentationml/2006/main">
  <p:tag name="TIMING" val="|43.5"/>
</p:tagLst>
</file>

<file path=ppt/tags/tag12.xml><?xml version="1.0" encoding="utf-8"?>
<p:tagLst xmlns:a="http://schemas.openxmlformats.org/drawingml/2006/main" xmlns:r="http://schemas.openxmlformats.org/officeDocument/2006/relationships" xmlns:p="http://schemas.openxmlformats.org/presentationml/2006/main">
  <p:tag name="TIMING" val="|33.7|3.9"/>
</p:tagLst>
</file>

<file path=ppt/tags/tag13.xml><?xml version="1.0" encoding="utf-8"?>
<p:tagLst xmlns:a="http://schemas.openxmlformats.org/drawingml/2006/main" xmlns:r="http://schemas.openxmlformats.org/officeDocument/2006/relationships" xmlns:p="http://schemas.openxmlformats.org/presentationml/2006/main">
  <p:tag name="TIMING" val="|39.9"/>
</p:tagLst>
</file>

<file path=ppt/tags/tag14.xml><?xml version="1.0" encoding="utf-8"?>
<p:tagLst xmlns:a="http://schemas.openxmlformats.org/drawingml/2006/main" xmlns:r="http://schemas.openxmlformats.org/officeDocument/2006/relationships" xmlns:p="http://schemas.openxmlformats.org/presentationml/2006/main">
  <p:tag name="TIMING" val="|59.6"/>
</p:tagLst>
</file>

<file path=ppt/tags/tag15.xml><?xml version="1.0" encoding="utf-8"?>
<p:tagLst xmlns:a="http://schemas.openxmlformats.org/drawingml/2006/main" xmlns:r="http://schemas.openxmlformats.org/officeDocument/2006/relationships" xmlns:p="http://schemas.openxmlformats.org/presentationml/2006/main">
  <p:tag name="TIMING" val="|10|0.8|0.8|8.3"/>
</p:tagLst>
</file>

<file path=ppt/tags/tag16.xml><?xml version="1.0" encoding="utf-8"?>
<p:tagLst xmlns:a="http://schemas.openxmlformats.org/drawingml/2006/main" xmlns:r="http://schemas.openxmlformats.org/officeDocument/2006/relationships" xmlns:p="http://schemas.openxmlformats.org/presentationml/2006/main">
  <p:tag name="TIMING" val="|115.3|0.6|19.7"/>
</p:tagLst>
</file>

<file path=ppt/tags/tag17.xml><?xml version="1.0" encoding="utf-8"?>
<p:tagLst xmlns:a="http://schemas.openxmlformats.org/drawingml/2006/main" xmlns:r="http://schemas.openxmlformats.org/officeDocument/2006/relationships" xmlns:p="http://schemas.openxmlformats.org/presentationml/2006/main">
  <p:tag name="TIMING" val="|148.8"/>
</p:tagLst>
</file>

<file path=ppt/tags/tag18.xml><?xml version="1.0" encoding="utf-8"?>
<p:tagLst xmlns:a="http://schemas.openxmlformats.org/drawingml/2006/main" xmlns:r="http://schemas.openxmlformats.org/officeDocument/2006/relationships" xmlns:p="http://schemas.openxmlformats.org/presentationml/2006/main">
  <p:tag name="TIMING" val="|10.7"/>
</p:tagLst>
</file>

<file path=ppt/tags/tag19.xml><?xml version="1.0" encoding="utf-8"?>
<p:tagLst xmlns:a="http://schemas.openxmlformats.org/drawingml/2006/main" xmlns:r="http://schemas.openxmlformats.org/officeDocument/2006/relationships" xmlns:p="http://schemas.openxmlformats.org/presentationml/2006/main">
  <p:tag name="TIMING" val="|6.8"/>
</p:tagLst>
</file>

<file path=ppt/tags/tag2.xml><?xml version="1.0" encoding="utf-8"?>
<p:tagLst xmlns:a="http://schemas.openxmlformats.org/drawingml/2006/main" xmlns:r="http://schemas.openxmlformats.org/officeDocument/2006/relationships" xmlns:p="http://schemas.openxmlformats.org/presentationml/2006/main">
  <p:tag name="TIMING" val="|49.5|29.7|24.4"/>
</p:tagLst>
</file>

<file path=ppt/tags/tag20.xml><?xml version="1.0" encoding="utf-8"?>
<p:tagLst xmlns:a="http://schemas.openxmlformats.org/drawingml/2006/main" xmlns:r="http://schemas.openxmlformats.org/officeDocument/2006/relationships" xmlns:p="http://schemas.openxmlformats.org/presentationml/2006/main">
  <p:tag name="TIMING" val="|41|18.2"/>
</p:tagLst>
</file>

<file path=ppt/tags/tag21.xml><?xml version="1.0" encoding="utf-8"?>
<p:tagLst xmlns:a="http://schemas.openxmlformats.org/drawingml/2006/main" xmlns:r="http://schemas.openxmlformats.org/officeDocument/2006/relationships" xmlns:p="http://schemas.openxmlformats.org/presentationml/2006/main">
  <p:tag name="TIMING" val="|59.6|202.5|36"/>
</p:tagLst>
</file>

<file path=ppt/tags/tag22.xml><?xml version="1.0" encoding="utf-8"?>
<p:tagLst xmlns:a="http://schemas.openxmlformats.org/drawingml/2006/main" xmlns:r="http://schemas.openxmlformats.org/officeDocument/2006/relationships" xmlns:p="http://schemas.openxmlformats.org/presentationml/2006/main">
  <p:tag name="TIMING" val="|29.9|31.1|0.9"/>
</p:tagLst>
</file>

<file path=ppt/tags/tag23.xml><?xml version="1.0" encoding="utf-8"?>
<p:tagLst xmlns:a="http://schemas.openxmlformats.org/drawingml/2006/main" xmlns:r="http://schemas.openxmlformats.org/officeDocument/2006/relationships" xmlns:p="http://schemas.openxmlformats.org/presentationml/2006/main">
  <p:tag name="TIMING" val="|22.9|13.6"/>
</p:tagLst>
</file>

<file path=ppt/tags/tag3.xml><?xml version="1.0" encoding="utf-8"?>
<p:tagLst xmlns:a="http://schemas.openxmlformats.org/drawingml/2006/main" xmlns:r="http://schemas.openxmlformats.org/officeDocument/2006/relationships" xmlns:p="http://schemas.openxmlformats.org/presentationml/2006/main">
  <p:tag name="TIMING" val="|32.6|2"/>
</p:tagLst>
</file>

<file path=ppt/tags/tag4.xml><?xml version="1.0" encoding="utf-8"?>
<p:tagLst xmlns:a="http://schemas.openxmlformats.org/drawingml/2006/main" xmlns:r="http://schemas.openxmlformats.org/officeDocument/2006/relationships" xmlns:p="http://schemas.openxmlformats.org/presentationml/2006/main">
  <p:tag name="TIMING" val="|23.1|1.1|1.4"/>
</p:tagLst>
</file>

<file path=ppt/tags/tag5.xml><?xml version="1.0" encoding="utf-8"?>
<p:tagLst xmlns:a="http://schemas.openxmlformats.org/drawingml/2006/main" xmlns:r="http://schemas.openxmlformats.org/officeDocument/2006/relationships" xmlns:p="http://schemas.openxmlformats.org/presentationml/2006/main">
  <p:tag name="TIMING" val="|11.3|135.5|108.9|45.2"/>
</p:tagLst>
</file>

<file path=ppt/tags/tag6.xml><?xml version="1.0" encoding="utf-8"?>
<p:tagLst xmlns:a="http://schemas.openxmlformats.org/drawingml/2006/main" xmlns:r="http://schemas.openxmlformats.org/officeDocument/2006/relationships" xmlns:p="http://schemas.openxmlformats.org/presentationml/2006/main">
  <p:tag name="TIMING" val="|48|32.1|42.6"/>
</p:tagLst>
</file>

<file path=ppt/tags/tag7.xml><?xml version="1.0" encoding="utf-8"?>
<p:tagLst xmlns:a="http://schemas.openxmlformats.org/drawingml/2006/main" xmlns:r="http://schemas.openxmlformats.org/officeDocument/2006/relationships" xmlns:p="http://schemas.openxmlformats.org/presentationml/2006/main">
  <p:tag name="TIMING" val="|24.2|1"/>
</p:tagLst>
</file>

<file path=ppt/tags/tag8.xml><?xml version="1.0" encoding="utf-8"?>
<p:tagLst xmlns:a="http://schemas.openxmlformats.org/drawingml/2006/main" xmlns:r="http://schemas.openxmlformats.org/officeDocument/2006/relationships" xmlns:p="http://schemas.openxmlformats.org/presentationml/2006/main">
  <p:tag name="TIMING" val="|108.8"/>
</p:tagLst>
</file>

<file path=ppt/tags/tag9.xml><?xml version="1.0" encoding="utf-8"?>
<p:tagLst xmlns:a="http://schemas.openxmlformats.org/drawingml/2006/main" xmlns:r="http://schemas.openxmlformats.org/officeDocument/2006/relationships" xmlns:p="http://schemas.openxmlformats.org/presentationml/2006/main">
  <p:tag name="TIMING" val="|11.7|11.2"/>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24916</TotalTime>
  <Words>1513</Words>
  <Application>Microsoft Macintosh PowerPoint</Application>
  <PresentationFormat>On-screen Show (4:3)</PresentationFormat>
  <Paragraphs>212</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سمة Office</vt:lpstr>
      <vt:lpstr>Pentose Phosphate Pathway</vt:lpstr>
      <vt:lpstr>Pentose Phosphate Pathway</vt:lpstr>
      <vt:lpstr> Nicotinamide Adenine Dinucleotide </vt:lpstr>
      <vt:lpstr> Nicotinamide Adenine Dinucleotide </vt:lpstr>
      <vt:lpstr> Nicotinamide Adenine Dinucleotide Phosphate  </vt:lpstr>
      <vt:lpstr> Nicotinamide Adenine Dinucleotide Phosphate  </vt:lpstr>
      <vt:lpstr> Nicotinamide Adenine Dinucleotide  </vt:lpstr>
      <vt:lpstr> From Glycolysis to PPP</vt:lpstr>
      <vt:lpstr>Pentose Phosphate Pathway</vt:lpstr>
      <vt:lpstr>The Oxidative Pathway</vt:lpstr>
      <vt:lpstr>The Oxidative Pathway</vt:lpstr>
      <vt:lpstr>The Oxidative Pathway</vt:lpstr>
      <vt:lpstr>The Non-oxidative Pathway</vt:lpstr>
      <vt:lpstr>The Non-oxidative Pathway</vt:lpstr>
      <vt:lpstr>The Non-oxidative Pathway</vt:lpstr>
      <vt:lpstr>The Non-oxidative Pathway</vt:lpstr>
      <vt:lpstr>The Non-oxidative Pathway</vt:lpstr>
      <vt:lpstr>Pentose Phosphate Pathway</vt:lpstr>
      <vt:lpstr>Pentose Phosphate Pathway  Regulation</vt:lpstr>
      <vt:lpstr>Metabolic Needs of the Cell Direct the Fates of PPP products    </vt:lpstr>
      <vt:lpstr>Metabolic Needs of the Cell Direct the Fates of PPP products    </vt:lpstr>
      <vt:lpstr>Metabolic Needs of the Cell Direct the Fates of PPP products    </vt:lpstr>
      <vt:lpstr>Metabolic Needs of the Cell Direct the Fates of PPP products    </vt:lpstr>
      <vt:lpstr>G6P Dehydrogenase Deficiency  </vt:lpstr>
      <vt:lpstr>G6P Dehydrogenase Deficiency  </vt:lpstr>
      <vt:lpstr>G6P Dehydrogenase Deficiency  </vt:lpstr>
      <vt:lpstr>G6P Dehydrogenase Deficiency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695</cp:revision>
  <dcterms:created xsi:type="dcterms:W3CDTF">2014-10-12T07:45:16Z</dcterms:created>
  <dcterms:modified xsi:type="dcterms:W3CDTF">2020-03-29T15:06:52Z</dcterms:modified>
</cp:coreProperties>
</file>