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382" r:id="rId2"/>
    <p:sldId id="316" r:id="rId3"/>
    <p:sldId id="380" r:id="rId4"/>
    <p:sldId id="317" r:id="rId5"/>
    <p:sldId id="318" r:id="rId6"/>
    <p:sldId id="267" r:id="rId7"/>
    <p:sldId id="260" r:id="rId8"/>
    <p:sldId id="268" r:id="rId9"/>
    <p:sldId id="319" r:id="rId10"/>
    <p:sldId id="399" r:id="rId11"/>
    <p:sldId id="321" r:id="rId12"/>
    <p:sldId id="381" r:id="rId13"/>
    <p:sldId id="322" r:id="rId14"/>
    <p:sldId id="323" r:id="rId15"/>
    <p:sldId id="324" r:id="rId16"/>
    <p:sldId id="383" r:id="rId17"/>
    <p:sldId id="329" r:id="rId18"/>
    <p:sldId id="384" r:id="rId19"/>
    <p:sldId id="385" r:id="rId20"/>
    <p:sldId id="330" r:id="rId21"/>
    <p:sldId id="331" r:id="rId22"/>
    <p:sldId id="332" r:id="rId23"/>
    <p:sldId id="333" r:id="rId24"/>
    <p:sldId id="386" r:id="rId25"/>
    <p:sldId id="387" r:id="rId26"/>
    <p:sldId id="389" r:id="rId27"/>
    <p:sldId id="390" r:id="rId28"/>
    <p:sldId id="388" r:id="rId29"/>
    <p:sldId id="398" r:id="rId30"/>
    <p:sldId id="395" r:id="rId31"/>
    <p:sldId id="396" r:id="rId32"/>
    <p:sldId id="397" r:id="rId33"/>
    <p:sldId id="391" r:id="rId34"/>
    <p:sldId id="392" r:id="rId35"/>
    <p:sldId id="393" r:id="rId36"/>
    <p:sldId id="394" r:id="rId37"/>
  </p:sldIdLst>
  <p:sldSz cx="12192000" cy="6858000"/>
  <p:notesSz cx="6858000" cy="9144000"/>
  <p:embeddedFontLst>
    <p:embeddedFont>
      <p:font typeface="Palatino Linotype" pitchFamily="18" charset="0"/>
      <p:regular r:id="rId40"/>
      <p:bold r:id="rId41"/>
      <p:italic r:id="rId42"/>
      <p:boldItalic r:id="rId43"/>
    </p:embeddedFont>
    <p:embeddedFont>
      <p:font typeface="Wingdings 2" pitchFamily="18" charset="2"/>
      <p:regular r:id="rId44"/>
    </p:embeddedFont>
    <p:embeddedFont>
      <p:font typeface="Aldhabi" pitchFamily="2" charset="-78"/>
      <p:regular r:id="rId45"/>
    </p:embeddedFont>
    <p:embeddedFont>
      <p:font typeface="맑은 고딕" pitchFamily="34" charset="-127"/>
      <p:regular r:id="rId46"/>
      <p:bold r:id="rId47"/>
    </p:embeddedFont>
    <p:embeddedFont>
      <p:font typeface="Perpetua" pitchFamily="18" charset="0"/>
      <p:regular r:id="rId48"/>
      <p:bold r:id="rId49"/>
      <p:italic r:id="rId50"/>
      <p:bold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Brush Script MT" pitchFamily="66" charset="0"/>
      <p:italic r:id="rId56"/>
    </p:embeddedFont>
    <p:embeddedFont>
      <p:font typeface="宋体" pitchFamily="2" charset="-122"/>
      <p:regular r:id="rId57"/>
    </p:embeddedFont>
    <p:embeddedFont>
      <p:font typeface="Tahoma" pitchFamily="34" charset="0"/>
      <p:regular r:id="rId58"/>
      <p:bold r:id="rId59"/>
    </p:embeddedFont>
    <p:embeddedFont>
      <p:font typeface="Franklin Gothic Book" pitchFamily="34" charset="0"/>
      <p:regular r:id="rId60"/>
      <p:italic r:id="rId6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D8A"/>
    <a:srgbClr val="E68599"/>
    <a:srgbClr val="527874"/>
    <a:srgbClr val="61B499"/>
    <a:srgbClr val="B5DBBD"/>
    <a:srgbClr val="65B985"/>
    <a:srgbClr val="58AC64"/>
    <a:srgbClr val="7DCAB5"/>
    <a:srgbClr val="F6D1D6"/>
    <a:srgbClr val="5EA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94660"/>
  </p:normalViewPr>
  <p:slideViewPr>
    <p:cSldViewPr snapToGrid="0">
      <p:cViewPr>
        <p:scale>
          <a:sx n="87" d="100"/>
          <a:sy n="87" d="100"/>
        </p:scale>
        <p:origin x="-115" y="-370"/>
      </p:cViewPr>
      <p:guideLst>
        <p:guide orient="horz" pos="22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703065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86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409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" y="0"/>
            <a:ext cx="1217485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908" y="316523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7030A0"/>
                </a:solidFill>
              </a:rPr>
              <a:t>How to approach breast mass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7831" y="1784838"/>
            <a:ext cx="5495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Done by :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Hamzeh</a:t>
            </a:r>
            <a:r>
              <a:rPr lang="en-US" sz="2800" b="1" dirty="0" smtClean="0">
                <a:solidFill>
                  <a:srgbClr val="FF0000"/>
                </a:solidFill>
              </a:rPr>
              <a:t> Abu-</a:t>
            </a:r>
            <a:r>
              <a:rPr lang="en-US" sz="2800" b="1" dirty="0" err="1" smtClean="0">
                <a:solidFill>
                  <a:srgbClr val="FF0000"/>
                </a:solidFill>
              </a:rPr>
              <a:t>Tabanjeh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 err="1" smtClean="0">
                <a:solidFill>
                  <a:srgbClr val="FF0000"/>
                </a:solidFill>
              </a:rPr>
              <a:t>brahem</a:t>
            </a:r>
            <a:r>
              <a:rPr lang="en-US" sz="2800" b="1" dirty="0" smtClean="0">
                <a:solidFill>
                  <a:srgbClr val="FF0000"/>
                </a:solidFill>
              </a:rPr>
              <a:t> Al-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urk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mar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afi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Moutasem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</a:rPr>
              <a:t>sallam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862" y="4106008"/>
            <a:ext cx="633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Supervised by :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                     Dr. Tariq </a:t>
            </a:r>
            <a:r>
              <a:rPr lang="en-US" sz="3600" b="1" dirty="0" err="1" smtClean="0">
                <a:solidFill>
                  <a:srgbClr val="C00000"/>
                </a:solidFill>
              </a:rPr>
              <a:t>Aladwan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05202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290146"/>
            <a:ext cx="103632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Skin changes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7" y="1556240"/>
            <a:ext cx="3197834" cy="22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008"/>
            <a:ext cx="5719179" cy="27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30" y="861646"/>
            <a:ext cx="3200070" cy="238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930" y="2963008"/>
            <a:ext cx="3121376" cy="389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34" y="1644163"/>
            <a:ext cx="3633789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4470637"/>
            <a:ext cx="2121267" cy="202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45062" y="105508"/>
            <a:ext cx="326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Nipple discharge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0105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445" y="147320"/>
            <a:ext cx="5384800" cy="4953000"/>
          </a:xfrm>
        </p:spPr>
        <p:txBody>
          <a:bodyPr>
            <a:normAutofit lnSpcReduction="10000"/>
          </a:bodyPr>
          <a:lstStyle/>
          <a:p>
            <a:pPr marL="82550" indent="0" algn="l">
              <a:buClr>
                <a:srgbClr val="0070C0"/>
              </a:buClr>
              <a:buFont typeface="Wingdings" panose="05000000000000000000" charset="0"/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Palpation:</a:t>
            </a:r>
          </a:p>
          <a:p>
            <a:pPr marL="82550" indent="0" algn="l">
              <a:buClr>
                <a:srgbClr val="0070C0"/>
              </a:buClr>
              <a:buFont typeface="Wingdings" panose="05000000000000000000" charset="0"/>
              <a:buNone/>
            </a:pPr>
            <a:endParaRPr lang="en-US" sz="3200" b="1" dirty="0">
              <a:solidFill>
                <a:srgbClr val="DE6C36"/>
              </a:solidFill>
            </a:endParaRP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sz="2800" dirty="0">
                <a:solidFill>
                  <a:srgbClr val="0070C0"/>
                </a:solidFill>
                <a:sym typeface="+mn-ea"/>
              </a:rPr>
              <a:t>Lie the patient flat</a:t>
            </a:r>
            <a:endParaRPr lang="en-US" sz="2800" dirty="0">
              <a:solidFill>
                <a:srgbClr val="0070C0"/>
              </a:solidFill>
            </a:endParaRP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Get the level with the </a:t>
            </a:r>
            <a:r>
              <a:rPr lang="en-US" sz="2800" dirty="0" smtClean="0">
                <a:solidFill>
                  <a:srgbClr val="0070C0"/>
                </a:solidFill>
              </a:rPr>
              <a:t>patient</a:t>
            </a: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Palpate with the palmer </a:t>
            </a:r>
            <a:r>
              <a:rPr lang="en-US" sz="2800" dirty="0" err="1">
                <a:solidFill>
                  <a:srgbClr val="0070C0"/>
                </a:solidFill>
              </a:rPr>
              <a:t>sarface</a:t>
            </a:r>
            <a:r>
              <a:rPr lang="en-US" sz="2800" dirty="0">
                <a:solidFill>
                  <a:srgbClr val="0070C0"/>
                </a:solidFill>
              </a:rPr>
              <a:t> of the </a:t>
            </a:r>
            <a:r>
              <a:rPr lang="en-US" sz="2800" dirty="0" err="1">
                <a:solidFill>
                  <a:srgbClr val="0070C0"/>
                </a:solidFill>
              </a:rPr>
              <a:t>fingers,then</a:t>
            </a:r>
            <a:r>
              <a:rPr lang="en-US" sz="2800" dirty="0">
                <a:solidFill>
                  <a:srgbClr val="0070C0"/>
                </a:solidFill>
              </a:rPr>
              <a:t> palpate with the finger </a:t>
            </a:r>
            <a:r>
              <a:rPr lang="en-US" sz="2800" dirty="0" smtClean="0">
                <a:solidFill>
                  <a:srgbClr val="0070C0"/>
                </a:solidFill>
              </a:rPr>
              <a:t>tips</a:t>
            </a: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One hand palpates the breast for any abnormalities while the other one sustains and stabilizes the breast</a:t>
            </a: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, the most effective strategy based on available evidence is the “lawnmower</a:t>
            </a:r>
            <a:r>
              <a:rPr lang="en-US" sz="2800" dirty="0"/>
              <a:t>”</a:t>
            </a:r>
            <a:endParaRPr lang="en-US" sz="28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 algn="l" defTabSz="914400" fontAlgn="auto">
              <a:lnSpc>
                <a:spcPct val="100000"/>
              </a:lnSpc>
              <a:buClr>
                <a:srgbClr val="0070C0"/>
              </a:buClr>
              <a:buSzTx/>
              <a:buFont typeface="Wingdings" panose="05000000000000000000" charset="0"/>
              <a:buChar char="§"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87" y="0"/>
            <a:ext cx="4773930" cy="466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61" y="4674857"/>
            <a:ext cx="6000140" cy="21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1677" y="277935"/>
            <a:ext cx="10319238" cy="4953000"/>
          </a:xfrm>
        </p:spPr>
        <p:txBody>
          <a:bodyPr/>
          <a:lstStyle/>
          <a:p>
            <a:pPr marL="0" indent="0" fontAlgn="auto">
              <a:buClr>
                <a:srgbClr val="0070C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sym typeface="+mn-ea"/>
              </a:rPr>
              <a:t>    </a:t>
            </a:r>
            <a:r>
              <a:rPr lang="en-US" sz="3600" b="1" dirty="0" err="1" smtClean="0">
                <a:solidFill>
                  <a:srgbClr val="C00000"/>
                </a:solidFill>
                <a:sym typeface="+mn-ea"/>
              </a:rPr>
              <a:t>Cont</a:t>
            </a:r>
            <a:r>
              <a:rPr lang="en-US" sz="3600" b="1" dirty="0" smtClean="0">
                <a:solidFill>
                  <a:srgbClr val="C00000"/>
                </a:solidFill>
                <a:sym typeface="+mn-ea"/>
              </a:rPr>
              <a:t>…..</a:t>
            </a: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Start </a:t>
            </a:r>
            <a:r>
              <a:rPr 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with normal breast</a:t>
            </a:r>
            <a:endParaRPr 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Palpate in turn each quadrant of the breast by palm of the finger to find any lump</a:t>
            </a: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Then palpate between the fingers and the thumb to note the consistency of breast </a:t>
            </a:r>
            <a:r>
              <a:rPr lang="en-US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tissue</a:t>
            </a:r>
            <a:endParaRPr 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Palpate axillary tail</a:t>
            </a:r>
            <a:endParaRPr 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fontAlgn="auto">
              <a:buClr>
                <a:srgbClr val="0070C0"/>
              </a:buClr>
              <a:buFont typeface="Wingdings" panose="05000000000000000000" charset="0"/>
              <a:buChar char="§"/>
            </a:pPr>
            <a:r>
              <a:rPr 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Palpate the tissue beneath the areola</a:t>
            </a:r>
            <a:endParaRPr lang="en-US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Remember to press the nipple against the chest wall to elicit any discharges if not spontaneously present</a:t>
            </a:r>
          </a:p>
        </p:txBody>
      </p:sp>
    </p:spTree>
    <p:extLst>
      <p:ext uri="{BB962C8B-B14F-4D97-AF65-F5344CB8AC3E}">
        <p14:creationId xmlns:p14="http://schemas.microsoft.com/office/powerpoint/2010/main" val="127301602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955" y="404495"/>
            <a:ext cx="12152630" cy="5723255"/>
          </a:xfrm>
        </p:spPr>
        <p:txBody>
          <a:bodyPr/>
          <a:lstStyle/>
          <a:p>
            <a:pPr marL="82550" algn="l">
              <a:buClr>
                <a:srgbClr val="0070C0"/>
              </a:buClr>
              <a:buSzTx/>
              <a:buFont typeface="Wingdings" panose="05000000000000000000" charset="0"/>
              <a:buNone/>
            </a:pPr>
            <a:r>
              <a:rPr lang="en-US" sz="3200" b="1" dirty="0" smtClean="0">
                <a:solidFill>
                  <a:srgbClr val="E68599"/>
                </a:solidFill>
                <a:sym typeface="+mn-ea"/>
              </a:rPr>
              <a:t>CONT….</a:t>
            </a:r>
            <a:endParaRPr lang="en-US" sz="3200" b="1" dirty="0">
              <a:solidFill>
                <a:srgbClr val="E68599"/>
              </a:solidFill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Note the temperature and tenderness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Once the lump is identified with flat hands 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, 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palpate 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it between fingers and the thumb to identify :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Size </a:t>
            </a:r>
            <a:r>
              <a:rPr lang="en-US" sz="21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and shape </a:t>
            </a: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of the lump</a:t>
            </a:r>
            <a:endParaRPr lang="en-US" sz="2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Surface – smooth/irregular</a:t>
            </a:r>
            <a:endParaRPr lang="en-US" sz="2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Edge – well/ill-defined</a:t>
            </a:r>
            <a:endParaRPr lang="en-US" sz="2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Consistency –  soft, firm, hard or cystic (fluctuation and </a:t>
            </a:r>
            <a:r>
              <a:rPr lang="en-US" sz="21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transillumunation</a:t>
            </a: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)</a:t>
            </a:r>
            <a:endParaRPr lang="en-US" sz="2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82650" lvl="1" algn="l">
              <a:buClr>
                <a:srgbClr val="B83D68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 Fixed to surrounding structures (skin, breast tissue, pectoral muscle, chest wall)</a:t>
            </a:r>
          </a:p>
          <a:p>
            <a:pPr marL="596900" lvl="1" indent="0" algn="l">
              <a:buClr>
                <a:srgbClr val="B83D68"/>
              </a:buClr>
              <a:buFont typeface="Arial" panose="020B0604020202020204" pitchFamily="34" charset="0"/>
              <a:buNone/>
            </a:pPr>
            <a:endParaRPr lang="en-US" sz="21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-Lymph nodes palpation (central , apical, pectoral, subscapular, brachial, </a:t>
            </a:r>
            <a:r>
              <a:rPr lang="en-US" sz="240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infraclavicular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, supraclavicular)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576678"/>
            <a:ext cx="10972800" cy="582613"/>
          </a:xfrm>
        </p:spPr>
        <p:txBody>
          <a:bodyPr>
            <a:normAutofit fontScale="90000"/>
          </a:bodyPr>
          <a:lstStyle/>
          <a:p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Initial Evaluation:  Interpretation of findings</a:t>
            </a: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74750"/>
            <a:ext cx="13437870" cy="4953000"/>
          </a:xfrm>
        </p:spPr>
        <p:txBody>
          <a:bodyPr>
            <a:normAutofit fontScale="40000" lnSpcReduction="20000"/>
          </a:bodyPr>
          <a:lstStyle/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o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Certain findings are of particular concern: </a:t>
            </a:r>
            <a:r>
              <a:rPr lang="en-US" sz="7000" b="1" i="1" u="sng" dirty="0">
                <a:solidFill>
                  <a:srgbClr val="FF0000"/>
                </a:solidFill>
                <a:sym typeface="+mn-ea"/>
              </a:rPr>
              <a:t>(red flags)</a:t>
            </a:r>
            <a:endParaRPr lang="en-US" sz="7000" b="1" i="1" u="sng" dirty="0">
              <a:solidFill>
                <a:srgbClr val="FF0000"/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-Mass fixed to the skin or chest wall </a:t>
            </a: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-Stony hard, irregular and/or painless mass</a:t>
            </a: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-Bloody or spontaneous nipple discharge</a:t>
            </a: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Ø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-Thickened, erythematous skin and skin dimpling</a:t>
            </a: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o"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Location of the mass is also an indicator:</a:t>
            </a:r>
            <a:endParaRPr lang="en-US" sz="7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7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    Breast cancer is most likely to  develop in the outer upper quadrant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.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3200" b="1" dirty="0">
              <a:solidFill>
                <a:srgbClr val="DE6C36"/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3200" dirty="0">
                <a:sym typeface="+mn-ea"/>
              </a:rPr>
              <a:t> </a:t>
            </a:r>
            <a:endParaRPr lang="en-US" sz="32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3200" dirty="0">
                <a:sym typeface="+mn-ea"/>
              </a:rPr>
              <a:t> </a:t>
            </a:r>
            <a:endParaRPr lang="en-US" sz="32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93" y="63623"/>
            <a:ext cx="10363200" cy="1143000"/>
          </a:xfrm>
        </p:spPr>
        <p:txBody>
          <a:bodyPr/>
          <a:lstStyle/>
          <a:p>
            <a:pPr algn="l"/>
            <a:r>
              <a:rPr lang="en-US" dirty="0" smtClean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CONT….</a:t>
            </a:r>
            <a:endParaRPr lang="en-US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74750"/>
            <a:ext cx="10972800" cy="4953000"/>
          </a:xfrm>
        </p:spPr>
        <p:txBody>
          <a:bodyPr/>
          <a:lstStyle/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Painful, tender, rubbery masses in women who have a history of similar findings and who are of reproductive age suggests </a:t>
            </a:r>
            <a:r>
              <a:rPr lang="en-US" sz="2400" b="1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fibrocystic changes.</a:t>
            </a:r>
            <a:endParaRPr lang="en-US" sz="2400" b="1" i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b="1" i="1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Red flag findings suggest </a:t>
            </a:r>
            <a:r>
              <a:rPr lang="en-US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cancer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. However, the characteristics of benign and malignant lesions, including: presence or absence of risk factors, overlap considerably. </a:t>
            </a: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For this reason and because failure to recognize cancer has serious consequences, most patients require testing to more conclusively exclude breast cancer.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484" y="2497015"/>
            <a:ext cx="6579577" cy="1523146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Invistegation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94228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13662" y="-177982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Radiological Assessment</a:t>
            </a:r>
            <a:endParaRPr lang="ar-JO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04080" y="80793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F0D61"/>
                </a:solidFill>
              </a:rPr>
              <a:t>Mammography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</a:t>
            </a:r>
            <a:endParaRPr lang="ar-JO" dirty="0"/>
          </a:p>
        </p:txBody>
      </p:sp>
      <p:sp>
        <p:nvSpPr>
          <p:cNvPr id="17" name="Rectangle 16"/>
          <p:cNvSpPr/>
          <p:nvPr/>
        </p:nvSpPr>
        <p:spPr>
          <a:xfrm>
            <a:off x="688771" y="17620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In women </a:t>
            </a:r>
            <a:r>
              <a:rPr lang="en-US" sz="2400" b="1" dirty="0">
                <a:solidFill>
                  <a:srgbClr val="CF0D61"/>
                </a:solidFill>
              </a:rPr>
              <a:t>over </a:t>
            </a:r>
            <a:r>
              <a:rPr lang="en-US" sz="2400" b="1" dirty="0" smtClean="0">
                <a:solidFill>
                  <a:srgbClr val="CF0D61"/>
                </a:solidFill>
              </a:rPr>
              <a:t>40 </a:t>
            </a:r>
            <a:r>
              <a:rPr lang="en-US" sz="2000" dirty="0"/>
              <a:t>mammography is </a:t>
            </a:r>
            <a:endParaRPr lang="en-US" sz="2000" dirty="0" smtClean="0"/>
          </a:p>
          <a:p>
            <a:r>
              <a:rPr lang="en-US" sz="2000" dirty="0" smtClean="0"/>
              <a:t>usually </a:t>
            </a:r>
            <a:r>
              <a:rPr lang="en-US" sz="2000" dirty="0"/>
              <a:t>performed (because women </a:t>
            </a:r>
            <a:endParaRPr lang="en-US" sz="2000" dirty="0" smtClean="0"/>
          </a:p>
          <a:p>
            <a:r>
              <a:rPr lang="en-US" sz="2000" dirty="0" smtClean="0"/>
              <a:t>under </a:t>
            </a:r>
            <a:r>
              <a:rPr lang="en-US" sz="2000" dirty="0" smtClean="0"/>
              <a:t>40; </a:t>
            </a:r>
            <a:r>
              <a:rPr lang="en-US" sz="2000" dirty="0"/>
              <a:t>their dense breast </a:t>
            </a:r>
            <a:r>
              <a:rPr lang="en-US" sz="2000" dirty="0" smtClean="0"/>
              <a:t>tissue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gives false positive results).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690" y="3371492"/>
            <a:ext cx="5399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mammography, benign lumps </a:t>
            </a:r>
            <a:endParaRPr lang="en-US" sz="2000" dirty="0" smtClean="0"/>
          </a:p>
          <a:p>
            <a:r>
              <a:rPr lang="en-US" sz="2000" dirty="0" smtClean="0"/>
              <a:t>are </a:t>
            </a:r>
            <a:r>
              <a:rPr lang="en-US" sz="2000" dirty="0"/>
              <a:t>usually very well defined and may </a:t>
            </a:r>
            <a:endParaRPr lang="en-US" sz="2000" dirty="0" smtClean="0"/>
          </a:p>
          <a:p>
            <a:r>
              <a:rPr lang="en-US" sz="2000" dirty="0" smtClean="0"/>
              <a:t>have a </a:t>
            </a:r>
            <a:r>
              <a:rPr lang="en-US" sz="2000" dirty="0"/>
              <a:t>surrounding </a:t>
            </a:r>
            <a:r>
              <a:rPr lang="en-US" sz="2000" dirty="0" smtClean="0"/>
              <a:t>halo</a:t>
            </a:r>
          </a:p>
          <a:p>
            <a:endParaRPr lang="en-US" sz="2000" dirty="0" smtClean="0"/>
          </a:p>
          <a:p>
            <a:r>
              <a:rPr lang="en-US" sz="2000" dirty="0" smtClean="0"/>
              <a:t>whereas </a:t>
            </a:r>
            <a:r>
              <a:rPr lang="en-US" sz="2000" dirty="0"/>
              <a:t>breast cancers </a:t>
            </a:r>
            <a:r>
              <a:rPr lang="en-US" sz="2000" dirty="0" smtClean="0"/>
              <a:t>are</a:t>
            </a:r>
          </a:p>
          <a:p>
            <a:r>
              <a:rPr lang="en-US" sz="2000" dirty="0" smtClean="0"/>
              <a:t>commonly associated </a:t>
            </a:r>
            <a:r>
              <a:rPr lang="en-US" sz="2000" dirty="0"/>
              <a:t>with </a:t>
            </a:r>
            <a:endParaRPr lang="en-US" sz="2000" dirty="0" smtClean="0"/>
          </a:p>
          <a:p>
            <a:r>
              <a:rPr lang="en-US" sz="2000" dirty="0" smtClean="0"/>
              <a:t>speculation</a:t>
            </a:r>
            <a:r>
              <a:rPr lang="en-US" sz="2000" dirty="0"/>
              <a:t>, </a:t>
            </a:r>
            <a:r>
              <a:rPr lang="en-US" sz="2000" dirty="0" smtClean="0"/>
              <a:t>architectural</a:t>
            </a:r>
          </a:p>
          <a:p>
            <a:r>
              <a:rPr lang="en-US" sz="2000" dirty="0" smtClean="0"/>
              <a:t>distortion </a:t>
            </a:r>
            <a:r>
              <a:rPr lang="en-US" sz="2000" dirty="0"/>
              <a:t>(spiky dense irregular mass) </a:t>
            </a:r>
            <a:endParaRPr lang="en-US" sz="2000" dirty="0" smtClean="0"/>
          </a:p>
          <a:p>
            <a:r>
              <a:rPr lang="en-US" sz="2000" dirty="0" smtClean="0"/>
              <a:t>or malignant </a:t>
            </a:r>
            <a:r>
              <a:rPr lang="en-US" sz="2000" dirty="0" err="1" smtClean="0"/>
              <a:t>microcalcification</a:t>
            </a:r>
            <a:r>
              <a:rPr lang="en-US" sz="2000" dirty="0" smtClean="0"/>
              <a:t> </a:t>
            </a:r>
            <a:endParaRPr lang="ar-JO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31" y="2396195"/>
            <a:ext cx="3909060" cy="4461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31" y="807932"/>
            <a:ext cx="207264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F0D61"/>
                </a:solidFill>
              </a:rPr>
              <a:t>Ultrasound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446" y="1336431"/>
            <a:ext cx="464233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In women </a:t>
            </a:r>
            <a:r>
              <a:rPr lang="en-US" sz="2000" b="1" dirty="0">
                <a:solidFill>
                  <a:srgbClr val="CF0D61"/>
                </a:solidFill>
              </a:rPr>
              <a:t>under 40 </a:t>
            </a:r>
            <a:r>
              <a:rPr lang="en-US" dirty="0"/>
              <a:t>years of age </a:t>
            </a:r>
          </a:p>
          <a:p>
            <a:r>
              <a:rPr lang="en-US" dirty="0"/>
              <a:t>ultrasound is the preferred </a:t>
            </a:r>
            <a:endParaRPr lang="en-US" dirty="0" smtClean="0"/>
          </a:p>
          <a:p>
            <a:endParaRPr lang="ar-JO" dirty="0"/>
          </a:p>
          <a:p>
            <a:r>
              <a:rPr lang="en-US" dirty="0"/>
              <a:t>Ultrasound is particularly useful in </a:t>
            </a:r>
          </a:p>
          <a:p>
            <a:r>
              <a:rPr lang="en-US" dirty="0"/>
              <a:t>assessing whether a lump is solid or </a:t>
            </a:r>
          </a:p>
          <a:p>
            <a:r>
              <a:rPr lang="en-US" dirty="0"/>
              <a:t>Cystic</a:t>
            </a:r>
          </a:p>
          <a:p>
            <a:endParaRPr lang="en-US" dirty="0"/>
          </a:p>
          <a:p>
            <a:r>
              <a:rPr lang="en-US" dirty="0"/>
              <a:t>With ultrasound , benign lumps are usually</a:t>
            </a:r>
          </a:p>
          <a:p>
            <a:r>
              <a:rPr lang="en-US" dirty="0"/>
              <a:t>Oval or round in shape with circumscribed </a:t>
            </a:r>
            <a:r>
              <a:rPr lang="en-US" dirty="0" smtClean="0"/>
              <a:t>margin and </a:t>
            </a:r>
            <a:r>
              <a:rPr lang="en-US" dirty="0" err="1" smtClean="0"/>
              <a:t>horizantal</a:t>
            </a:r>
            <a:r>
              <a:rPr lang="en-US" dirty="0" smtClean="0"/>
              <a:t> orientation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ar-JO" dirty="0"/>
          </a:p>
          <a:p>
            <a:r>
              <a:rPr lang="en-US" dirty="0" smtClean="0"/>
              <a:t>Where as malignant </a:t>
            </a:r>
            <a:r>
              <a:rPr lang="en-US" dirty="0" err="1" smtClean="0"/>
              <a:t>leasion</a:t>
            </a:r>
            <a:r>
              <a:rPr lang="en-US" dirty="0" smtClean="0"/>
              <a:t> appear </a:t>
            </a:r>
            <a:r>
              <a:rPr lang="en-US" dirty="0" err="1" smtClean="0"/>
              <a:t>hypoechoic</a:t>
            </a:r>
            <a:r>
              <a:rPr lang="en-US" dirty="0" smtClean="0"/>
              <a:t> with ill defined border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45" y="922314"/>
            <a:ext cx="3234783" cy="283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45" y="3938193"/>
            <a:ext cx="3334445" cy="28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MRI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916" y="1521069"/>
            <a:ext cx="6392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resonance imaging of the breast is useful in number of sitting :</a:t>
            </a:r>
          </a:p>
          <a:p>
            <a:endParaRPr lang="en-US" sz="2400" dirty="0"/>
          </a:p>
          <a:p>
            <a:r>
              <a:rPr lang="en-US" sz="2400" dirty="0" smtClean="0"/>
              <a:t> 1- As screening tool in high risk women (because of family history)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2- To distinguish scar from recurrence in women who have had breast conservation therapy for cancer 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3- To assess </a:t>
            </a:r>
            <a:r>
              <a:rPr lang="en-US" sz="2400" dirty="0" err="1" smtClean="0"/>
              <a:t>multifocality</a:t>
            </a:r>
            <a:r>
              <a:rPr lang="en-US" sz="2400" dirty="0" smtClean="0"/>
              <a:t> and </a:t>
            </a:r>
            <a:r>
              <a:rPr lang="en-US" sz="2400" dirty="0" err="1" smtClean="0"/>
              <a:t>multicentricity</a:t>
            </a:r>
            <a:r>
              <a:rPr lang="en-US" sz="2400" dirty="0" smtClean="0"/>
              <a:t> in lobular cancer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08" y="1259807"/>
            <a:ext cx="2253456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1300" y="578192"/>
            <a:ext cx="11950700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None/>
            </a:pPr>
            <a:endParaRPr 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None/>
            </a:pPr>
            <a:endParaRPr 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 indent="0" algn="l">
              <a:buNone/>
            </a:pPr>
            <a:endParaRPr 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/>
            <a:r>
              <a:rPr lang="en-US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 breast mass is a lump or area of abnormal tissue in the breast that can be felt or detected on imaging. Breast masses vary in size, shape, and texture and can be caused by a range of conditions, from benign (non-cancerous) to malignant (cancerous) </a:t>
            </a:r>
            <a:endParaRPr lang="en-US" sz="32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58110" y="467360"/>
            <a:ext cx="6149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68599"/>
                </a:solidFill>
                <a:effectLst/>
              </a:rPr>
              <a:t>What is breast mass?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xmlns="" id="{242D44D8-D53D-4A85-B211-5BA48D93F57B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1073222" y="1768035"/>
            <a:ext cx="98581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F0D61"/>
                </a:solidFill>
              </a:rPr>
              <a:t>The Breast Imaging Reporting and Data System (BI-RADS</a:t>
            </a:r>
            <a:r>
              <a:rPr lang="en-US" sz="2800" dirty="0" smtClean="0">
                <a:solidFill>
                  <a:srgbClr val="CF0D61"/>
                </a:solidFill>
              </a:rPr>
              <a:t>)</a:t>
            </a:r>
          </a:p>
          <a:p>
            <a:endParaRPr lang="en-US" sz="2800" dirty="0">
              <a:solidFill>
                <a:srgbClr val="CF0D61"/>
              </a:solidFill>
            </a:endParaRPr>
          </a:p>
          <a:p>
            <a:r>
              <a:rPr lang="en-US" sz="2800" dirty="0" smtClean="0"/>
              <a:t>I</a:t>
            </a:r>
            <a:r>
              <a:rPr lang="en-US" sz="2400" b="1" dirty="0" smtClean="0"/>
              <a:t>s </a:t>
            </a:r>
            <a:r>
              <a:rPr lang="en-US" sz="2400" b="1" dirty="0"/>
              <a:t>a numerical scale ranging between 0 and 6 that is used in mammogram, breast ultrasound, and breast magnetic resonance imaging (MRI) reports. It is a standardized way to report your risk of breast cancer based on your diagnostic </a:t>
            </a:r>
            <a:r>
              <a:rPr lang="en-US" sz="2400" b="1" dirty="0" smtClean="0"/>
              <a:t>tests…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39298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4" y="426566"/>
            <a:ext cx="11485331" cy="61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9782" y="0"/>
            <a:ext cx="10898656" cy="683035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CF0D61"/>
                </a:solidFill>
              </a:rPr>
              <a:t>Pathological A</a:t>
            </a:r>
            <a:r>
              <a:rPr lang="en-US" sz="4000" b="1" dirty="0" smtClean="0">
                <a:solidFill>
                  <a:srgbClr val="CF0D61"/>
                </a:solidFill>
              </a:rPr>
              <a:t>ssessment</a:t>
            </a:r>
            <a:endParaRPr lang="en-US" sz="4000" b="1" dirty="0">
              <a:solidFill>
                <a:srgbClr val="CF0D6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49378"/>
            <a:ext cx="4974767" cy="6078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47504" y="591104"/>
            <a:ext cx="4837618" cy="6193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127" y="1026416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F0D61"/>
                </a:solidFill>
              </a:rPr>
              <a:t>Fine-needle aspiration (FNA) </a:t>
            </a:r>
            <a:endParaRPr lang="en-US" sz="2400" b="1" dirty="0" smtClean="0">
              <a:solidFill>
                <a:srgbClr val="CF0D61"/>
              </a:solidFill>
            </a:endParaRPr>
          </a:p>
          <a:p>
            <a:endParaRPr lang="en-US" sz="2000" b="1" dirty="0">
              <a:solidFill>
                <a:srgbClr val="FF4CA0"/>
              </a:solidFill>
            </a:endParaRPr>
          </a:p>
          <a:p>
            <a:r>
              <a:rPr lang="en-US" dirty="0" smtClean="0"/>
              <a:t>allows </a:t>
            </a:r>
            <a:r>
              <a:rPr lang="en-US" dirty="0"/>
              <a:t>cells to be taken from the lump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fine needle attached to a syringe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</a:t>
            </a:r>
            <a:r>
              <a:rPr lang="en-US" dirty="0"/>
              <a:t>inserted into the lump and cells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 </a:t>
            </a:r>
            <a:r>
              <a:rPr lang="en-US" dirty="0"/>
              <a:t>withdrawn by making several passes </a:t>
            </a:r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the lump with negative pressure 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major advantage of this technique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</a:t>
            </a:r>
            <a:r>
              <a:rPr lang="en-US" dirty="0"/>
              <a:t>that it allows drainage of a cyst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if fluid is present, then the diagnosis is </a:t>
            </a:r>
            <a:endParaRPr lang="en-US" dirty="0" smtClean="0"/>
          </a:p>
          <a:p>
            <a:r>
              <a:rPr lang="en-US" dirty="0" smtClean="0"/>
              <a:t>invariably </a:t>
            </a:r>
            <a:r>
              <a:rPr lang="en-US" dirty="0"/>
              <a:t>benign).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</a:t>
            </a:r>
            <a:r>
              <a:rPr lang="en-US" dirty="0"/>
              <a:t>cells are withdrawn from a </a:t>
            </a:r>
            <a:r>
              <a:rPr lang="en-US" dirty="0" smtClean="0"/>
              <a:t>breast</a:t>
            </a:r>
          </a:p>
          <a:p>
            <a:r>
              <a:rPr lang="en-US" dirty="0" smtClean="0"/>
              <a:t> </a:t>
            </a:r>
            <a:r>
              <a:rPr lang="en-US" dirty="0"/>
              <a:t>lump they can be sent for cytology </a:t>
            </a:r>
            <a:endParaRPr lang="en-US" dirty="0" smtClean="0"/>
          </a:p>
          <a:p>
            <a:r>
              <a:rPr lang="en-US" dirty="0" smtClean="0"/>
              <a:t>assessment.</a:t>
            </a:r>
          </a:p>
          <a:p>
            <a:r>
              <a:rPr lang="en-US" dirty="0" smtClean="0"/>
              <a:t> </a:t>
            </a:r>
            <a:r>
              <a:rPr lang="en-US" dirty="0"/>
              <a:t>FNA has a 5% false negative mostly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sampling </a:t>
            </a:r>
            <a:r>
              <a:rPr lang="en-US" dirty="0" smtClean="0"/>
              <a:t>error</a:t>
            </a:r>
            <a:endParaRPr lang="ar-JO" dirty="0"/>
          </a:p>
        </p:txBody>
      </p:sp>
      <p:sp>
        <p:nvSpPr>
          <p:cNvPr id="6" name="Rectangle 5"/>
          <p:cNvSpPr/>
          <p:nvPr/>
        </p:nvSpPr>
        <p:spPr>
          <a:xfrm>
            <a:off x="7594487" y="928938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2400" b="1" dirty="0" smtClean="0">
                <a:solidFill>
                  <a:srgbClr val="CF0D61"/>
                </a:solidFill>
              </a:rPr>
              <a:t>Biopsy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cytology is inadequate </a:t>
            </a:r>
            <a:r>
              <a:rPr lang="en-US" dirty="0" smtClean="0"/>
              <a:t>the </a:t>
            </a:r>
            <a:r>
              <a:rPr lang="en-US" dirty="0"/>
              <a:t>next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in diagnosis is </a:t>
            </a:r>
            <a:r>
              <a:rPr lang="en-US" dirty="0" smtClean="0"/>
              <a:t>core cut </a:t>
            </a:r>
            <a:r>
              <a:rPr lang="en-US" dirty="0"/>
              <a:t>(</a:t>
            </a:r>
            <a:r>
              <a:rPr lang="en-US" dirty="0" smtClean="0"/>
              <a:t>true cut)</a:t>
            </a:r>
          </a:p>
          <a:p>
            <a:r>
              <a:rPr lang="en-US" dirty="0" smtClean="0"/>
              <a:t> </a:t>
            </a:r>
            <a:r>
              <a:rPr lang="en-US" dirty="0"/>
              <a:t>biopsy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This is a minimally invasive procedure </a:t>
            </a:r>
            <a:endParaRPr lang="en-US" dirty="0" smtClean="0"/>
          </a:p>
          <a:p>
            <a:r>
              <a:rPr lang="en-US" dirty="0" smtClean="0"/>
              <a:t>where</a:t>
            </a:r>
            <a:r>
              <a:rPr lang="en-US" dirty="0"/>
              <a:t>, under local </a:t>
            </a:r>
            <a:r>
              <a:rPr lang="en-US" dirty="0" err="1"/>
              <a:t>anaesthesia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sliver of breast tissue is obtained from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breast lump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/>
              <a:t>carries some </a:t>
            </a:r>
            <a:r>
              <a:rPr lang="en-US" dirty="0" smtClean="0"/>
              <a:t>advantages</a:t>
            </a:r>
          </a:p>
          <a:p>
            <a:r>
              <a:rPr lang="en-US" dirty="0" smtClean="0"/>
              <a:t>over FNA cytology </a:t>
            </a:r>
            <a:r>
              <a:rPr lang="en-US" dirty="0"/>
              <a:t>in that a </a:t>
            </a:r>
            <a:r>
              <a:rPr lang="en-US" dirty="0" smtClean="0"/>
              <a:t>histological</a:t>
            </a:r>
          </a:p>
          <a:p>
            <a:r>
              <a:rPr lang="en-US" dirty="0" smtClean="0"/>
              <a:t> </a:t>
            </a:r>
            <a:r>
              <a:rPr lang="en-US" dirty="0"/>
              <a:t>assessment of tumor grade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when a lump is malignant) and </a:t>
            </a:r>
            <a:endParaRPr lang="en-US" dirty="0" smtClean="0"/>
          </a:p>
          <a:p>
            <a:r>
              <a:rPr lang="en-US" dirty="0" smtClean="0"/>
              <a:t>invasiveness </a:t>
            </a:r>
            <a:r>
              <a:rPr lang="en-US" dirty="0"/>
              <a:t>can be made and </a:t>
            </a:r>
            <a:endParaRPr lang="en-US" dirty="0" smtClean="0"/>
          </a:p>
          <a:p>
            <a:r>
              <a:rPr lang="en-US" dirty="0" smtClean="0"/>
              <a:t>estrogen </a:t>
            </a:r>
            <a:r>
              <a:rPr lang="en-US" dirty="0"/>
              <a:t>receptor status can also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assessed. </a:t>
            </a:r>
            <a:endParaRPr lang="ar-J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27" y="1276386"/>
            <a:ext cx="2707340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C7E7B7-9715-42A5-BEB5-0661EBF77816}"/>
              </a:ext>
            </a:extLst>
          </p:cNvPr>
          <p:cNvGrpSpPr/>
          <p:nvPr/>
        </p:nvGrpSpPr>
        <p:grpSpPr>
          <a:xfrm>
            <a:off x="1104669" y="1239053"/>
            <a:ext cx="6709850" cy="1107996"/>
            <a:chOff x="1363835" y="1282661"/>
            <a:chExt cx="6713849" cy="11072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8A5B40A-96BB-4DE9-A306-DD9CFE077DDB}"/>
                </a:ext>
              </a:extLst>
            </p:cNvPr>
            <p:cNvSpPr txBox="1"/>
            <p:nvPr/>
          </p:nvSpPr>
          <p:spPr>
            <a:xfrm>
              <a:off x="1363835" y="1282661"/>
              <a:ext cx="6595479" cy="1107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6600" b="1" dirty="0" smtClean="0">
                  <a:solidFill>
                    <a:srgbClr val="CF0D61"/>
                  </a:solidFill>
                  <a:latin typeface="Brush Script MT" panose="03060802040406070304" pitchFamily="66" charset="0"/>
                </a:rPr>
                <a:t>Other investigations</a:t>
              </a:r>
              <a:endParaRPr lang="ko-KR" altLang="en-US" sz="6400" b="1" dirty="0">
                <a:solidFill>
                  <a:srgbClr val="CF0D61"/>
                </a:solidFill>
                <a:latin typeface="Brush Script MT" pitchFamily="66" charset="0"/>
                <a:cs typeface="Arial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1EF02E4B-BB54-4FC2-8767-A7EAE405C481}"/>
                </a:ext>
              </a:extLst>
            </p:cNvPr>
            <p:cNvSpPr/>
            <p:nvPr/>
          </p:nvSpPr>
          <p:spPr>
            <a:xfrm rot="20639292">
              <a:off x="6719643" y="1624388"/>
              <a:ext cx="1358041" cy="326009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  <a:gd name="connsiteX0" fmla="*/ 0 w 785736"/>
                <a:gd name="connsiteY0" fmla="*/ 175798 h 325533"/>
                <a:gd name="connsiteX1" fmla="*/ 414351 w 785736"/>
                <a:gd name="connsiteY1" fmla="*/ 11342 h 325533"/>
                <a:gd name="connsiteX2" fmla="*/ 477722 w 785736"/>
                <a:gd name="connsiteY2" fmla="*/ 320667 h 325533"/>
                <a:gd name="connsiteX3" fmla="*/ 785736 w 785736"/>
                <a:gd name="connsiteY3" fmla="*/ 108127 h 325533"/>
                <a:gd name="connsiteX0" fmla="*/ 0 w 850737"/>
                <a:gd name="connsiteY0" fmla="*/ 175798 h 353276"/>
                <a:gd name="connsiteX1" fmla="*/ 414351 w 850737"/>
                <a:gd name="connsiteY1" fmla="*/ 11342 h 353276"/>
                <a:gd name="connsiteX2" fmla="*/ 477722 w 850737"/>
                <a:gd name="connsiteY2" fmla="*/ 320667 h 353276"/>
                <a:gd name="connsiteX3" fmla="*/ 850737 w 850737"/>
                <a:gd name="connsiteY3" fmla="*/ 342871 h 353276"/>
                <a:gd name="connsiteX0" fmla="*/ 0 w 850737"/>
                <a:gd name="connsiteY0" fmla="*/ 215082 h 392560"/>
                <a:gd name="connsiteX1" fmla="*/ 426289 w 850737"/>
                <a:gd name="connsiteY1" fmla="*/ 6135 h 392560"/>
                <a:gd name="connsiteX2" fmla="*/ 477722 w 850737"/>
                <a:gd name="connsiteY2" fmla="*/ 359951 h 392560"/>
                <a:gd name="connsiteX3" fmla="*/ 850737 w 850737"/>
                <a:gd name="connsiteY3" fmla="*/ 382155 h 392560"/>
                <a:gd name="connsiteX0" fmla="*/ 0 w 850737"/>
                <a:gd name="connsiteY0" fmla="*/ 222660 h 498987"/>
                <a:gd name="connsiteX1" fmla="*/ 426289 w 850737"/>
                <a:gd name="connsiteY1" fmla="*/ 13713 h 498987"/>
                <a:gd name="connsiteX2" fmla="*/ 425236 w 850737"/>
                <a:gd name="connsiteY2" fmla="*/ 490682 h 498987"/>
                <a:gd name="connsiteX3" fmla="*/ 850737 w 850737"/>
                <a:gd name="connsiteY3" fmla="*/ 389733 h 498987"/>
                <a:gd name="connsiteX0" fmla="*/ 0 w 850737"/>
                <a:gd name="connsiteY0" fmla="*/ 235781 h 512108"/>
                <a:gd name="connsiteX1" fmla="*/ 426289 w 850737"/>
                <a:gd name="connsiteY1" fmla="*/ 26834 h 512108"/>
                <a:gd name="connsiteX2" fmla="*/ 425236 w 850737"/>
                <a:gd name="connsiteY2" fmla="*/ 503803 h 512108"/>
                <a:gd name="connsiteX3" fmla="*/ 850737 w 850737"/>
                <a:gd name="connsiteY3" fmla="*/ 402854 h 512108"/>
                <a:gd name="connsiteX0" fmla="*/ 0 w 850737"/>
                <a:gd name="connsiteY0" fmla="*/ 218868 h 440284"/>
                <a:gd name="connsiteX1" fmla="*/ 426289 w 850737"/>
                <a:gd name="connsiteY1" fmla="*/ 9921 h 440284"/>
                <a:gd name="connsiteX2" fmla="*/ 433211 w 850737"/>
                <a:gd name="connsiteY2" fmla="*/ 426980 h 440284"/>
                <a:gd name="connsiteX3" fmla="*/ 850737 w 850737"/>
                <a:gd name="connsiteY3" fmla="*/ 385941 h 4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37" h="440284">
                  <a:moveTo>
                    <a:pt x="0" y="218868"/>
                  </a:moveTo>
                  <a:cubicBezTo>
                    <a:pt x="227342" y="28381"/>
                    <a:pt x="354087" y="-24764"/>
                    <a:pt x="426289" y="9921"/>
                  </a:cubicBezTo>
                  <a:cubicBezTo>
                    <a:pt x="498491" y="44606"/>
                    <a:pt x="360341" y="385246"/>
                    <a:pt x="433211" y="426980"/>
                  </a:cubicBezTo>
                  <a:cubicBezTo>
                    <a:pt x="506081" y="468714"/>
                    <a:pt x="814225" y="400228"/>
                    <a:pt x="850737" y="385941"/>
                  </a:cubicBezTo>
                </a:path>
              </a:pathLst>
            </a:custGeom>
            <a:ln w="38100">
              <a:solidFill>
                <a:srgbClr val="CF0D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" name="Rounded Rectangle 4">
            <a:extLst>
              <a:ext uri="{FF2B5EF4-FFF2-40B4-BE49-F238E27FC236}">
                <a16:creationId xmlns:a16="http://schemas.microsoft.com/office/drawing/2014/main" xmlns="" id="{F4546E8D-8522-4D7D-A5A2-0415A60C5765}"/>
              </a:ext>
            </a:extLst>
          </p:cNvPr>
          <p:cNvSpPr/>
          <p:nvPr/>
        </p:nvSpPr>
        <p:spPr>
          <a:xfrm>
            <a:off x="5902037" y="2592749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ED111BD3-45A4-4E60-8C23-F88AA10E6332}"/>
              </a:ext>
            </a:extLst>
          </p:cNvPr>
          <p:cNvSpPr/>
          <p:nvPr/>
        </p:nvSpPr>
        <p:spPr>
          <a:xfrm>
            <a:off x="5891357" y="4248792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0CC326DC-BC60-4F43-BED5-ECB7851FDA8E}"/>
              </a:ext>
            </a:extLst>
          </p:cNvPr>
          <p:cNvSpPr/>
          <p:nvPr/>
        </p:nvSpPr>
        <p:spPr>
          <a:xfrm>
            <a:off x="1163190" y="2592749"/>
            <a:ext cx="1631946" cy="1334202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81E73B7D-A0C3-435C-9F1E-4ABBFCE7759A}"/>
              </a:ext>
            </a:extLst>
          </p:cNvPr>
          <p:cNvSpPr/>
          <p:nvPr/>
        </p:nvSpPr>
        <p:spPr>
          <a:xfrm>
            <a:off x="1163190" y="4211975"/>
            <a:ext cx="1631946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823E1D-C746-4D42-BFD8-BF93534AE9E9}"/>
              </a:ext>
            </a:extLst>
          </p:cNvPr>
          <p:cNvSpPr txBox="1"/>
          <p:nvPr/>
        </p:nvSpPr>
        <p:spPr>
          <a:xfrm>
            <a:off x="1262387" y="2923269"/>
            <a:ext cx="116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F0D61"/>
                </a:solidFill>
              </a:rPr>
              <a:t>Chest x-ray</a:t>
            </a:r>
            <a:endParaRPr lang="ko-KR" altLang="en-US" sz="20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034D83-F682-455A-8CE9-E18F6EBF19F6}"/>
              </a:ext>
            </a:extLst>
          </p:cNvPr>
          <p:cNvSpPr txBox="1"/>
          <p:nvPr/>
        </p:nvSpPr>
        <p:spPr>
          <a:xfrm>
            <a:off x="1104669" y="4382615"/>
            <a:ext cx="1748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F0D61"/>
                </a:solidFill>
              </a:rPr>
              <a:t>carcinoembryonic antigen (CEA), cancer antigen (CA) 15-3, </a:t>
            </a:r>
            <a:endParaRPr lang="en-US" sz="1400" b="1" dirty="0" smtClean="0">
              <a:solidFill>
                <a:srgbClr val="CF0D61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F0D61"/>
                </a:solidFill>
              </a:rPr>
              <a:t>or </a:t>
            </a:r>
            <a:r>
              <a:rPr lang="en-US" sz="1400" b="1" dirty="0">
                <a:solidFill>
                  <a:srgbClr val="CF0D61"/>
                </a:solidFill>
              </a:rPr>
              <a:t>CA 27-29</a:t>
            </a:r>
            <a:endParaRPr lang="ko-KR" altLang="en-US" sz="14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53A7B-F894-485F-9FC5-59E005220703}"/>
              </a:ext>
            </a:extLst>
          </p:cNvPr>
          <p:cNvSpPr txBox="1"/>
          <p:nvPr/>
        </p:nvSpPr>
        <p:spPr>
          <a:xfrm>
            <a:off x="5855204" y="4598058"/>
            <a:ext cx="1546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>
              <a:buClr>
                <a:srgbClr val="B83D68"/>
              </a:buClr>
            </a:pPr>
            <a:r>
              <a:rPr lang="en-US" sz="1400" b="1" dirty="0">
                <a:solidFill>
                  <a:srgbClr val="CF0D61"/>
                </a:solidFill>
              </a:rPr>
              <a:t>Abdominal CT</a:t>
            </a:r>
          </a:p>
          <a:p>
            <a:pPr marL="82296">
              <a:buClr>
                <a:srgbClr val="B83D68"/>
              </a:buClr>
            </a:pPr>
            <a:r>
              <a:rPr lang="en-US" sz="1400" b="1" dirty="0" smtClean="0">
                <a:solidFill>
                  <a:srgbClr val="CF0D61"/>
                </a:solidFill>
              </a:rPr>
              <a:t>Chest CT</a:t>
            </a:r>
          </a:p>
          <a:p>
            <a:pPr marL="82296">
              <a:buClr>
                <a:srgbClr val="B83D68"/>
              </a:buClr>
            </a:pPr>
            <a:endParaRPr lang="en-US" sz="1400" b="1" dirty="0">
              <a:solidFill>
                <a:srgbClr val="CF0D61"/>
              </a:solidFill>
            </a:endParaRPr>
          </a:p>
          <a:p>
            <a:pPr marL="82296">
              <a:buClr>
                <a:srgbClr val="B83D68"/>
              </a:buClr>
            </a:pPr>
            <a:r>
              <a:rPr lang="en-US" sz="1400" b="1" dirty="0" smtClean="0">
                <a:solidFill>
                  <a:srgbClr val="CF0D61"/>
                </a:solidFill>
              </a:rPr>
              <a:t> MRI</a:t>
            </a:r>
            <a:endParaRPr lang="en-US" sz="1400" b="1" dirty="0">
              <a:solidFill>
                <a:srgbClr val="CF0D61"/>
              </a:solidFill>
            </a:endParaRPr>
          </a:p>
          <a:p>
            <a:pPr algn="ctr"/>
            <a:endParaRPr lang="ko-KR" altLang="en-US" sz="14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D98865-BA7F-48A4-8983-2883EC461AE6}"/>
              </a:ext>
            </a:extLst>
          </p:cNvPr>
          <p:cNvSpPr txBox="1"/>
          <p:nvPr/>
        </p:nvSpPr>
        <p:spPr>
          <a:xfrm>
            <a:off x="5843328" y="2805147"/>
            <a:ext cx="155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0D61"/>
                </a:solidFill>
              </a:rPr>
              <a:t>measurement of serum calcium levels</a:t>
            </a:r>
            <a:endParaRPr lang="ko-KR" altLang="en-US" sz="16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1728296C-59BF-4C95-8453-A1762A208281}"/>
              </a:ext>
            </a:extLst>
          </p:cNvPr>
          <p:cNvSpPr/>
          <p:nvPr/>
        </p:nvSpPr>
        <p:spPr>
          <a:xfrm>
            <a:off x="3482681" y="2592749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xmlns="" id="{41D9B74C-2A44-44A9-9BBB-51582F73C6D3}"/>
              </a:ext>
            </a:extLst>
          </p:cNvPr>
          <p:cNvSpPr/>
          <p:nvPr/>
        </p:nvSpPr>
        <p:spPr>
          <a:xfrm>
            <a:off x="3532613" y="4211975"/>
            <a:ext cx="1440975" cy="1368926"/>
          </a:xfrm>
          <a:prstGeom prst="roundRect">
            <a:avLst>
              <a:gd name="adj" fmla="val 884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52C90D-1236-4E04-83D3-5D4B9835D531}"/>
              </a:ext>
            </a:extLst>
          </p:cNvPr>
          <p:cNvSpPr txBox="1"/>
          <p:nvPr/>
        </p:nvSpPr>
        <p:spPr>
          <a:xfrm>
            <a:off x="3482681" y="2901241"/>
            <a:ext cx="1440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F0D61"/>
                </a:solidFill>
              </a:rPr>
              <a:t>(CBC), liver function tests</a:t>
            </a:r>
            <a:endParaRPr lang="ko-KR" altLang="en-US" sz="1600" b="1" dirty="0">
              <a:solidFill>
                <a:srgbClr val="CF0D6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05F7FA-0AA8-4653-9CB1-21587296DF8F}"/>
              </a:ext>
            </a:extLst>
          </p:cNvPr>
          <p:cNvSpPr txBox="1"/>
          <p:nvPr/>
        </p:nvSpPr>
        <p:spPr>
          <a:xfrm>
            <a:off x="3591134" y="4526686"/>
            <a:ext cx="130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0D61"/>
                </a:solidFill>
              </a:rPr>
              <a:t>Bone scanning</a:t>
            </a:r>
            <a:endParaRPr lang="ko-KR" altLang="en-US" b="1" dirty="0">
              <a:solidFill>
                <a:srgbClr val="CF0D6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Treatment of benign disease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8" y="1811215"/>
            <a:ext cx="110343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</a:t>
            </a:r>
            <a:r>
              <a:rPr lang="en-US" sz="3200" b="1" dirty="0" smtClean="0">
                <a:solidFill>
                  <a:srgbClr val="002060"/>
                </a:solidFill>
              </a:rPr>
              <a:t>fibroadenoma</a:t>
            </a:r>
            <a:r>
              <a:rPr lang="en-US" sz="2800" dirty="0" smtClean="0"/>
              <a:t> : follow up and surgery after 35 year old also surgery before 35 if more than 3 cm </a:t>
            </a:r>
          </a:p>
          <a:p>
            <a:r>
              <a:rPr lang="en-US" sz="2800" dirty="0" smtClean="0"/>
              <a:t>2- </a:t>
            </a:r>
            <a:r>
              <a:rPr lang="en-US" sz="2800" b="1" dirty="0" smtClean="0">
                <a:solidFill>
                  <a:srgbClr val="002060"/>
                </a:solidFill>
              </a:rPr>
              <a:t>fibrocystic change </a:t>
            </a:r>
            <a:r>
              <a:rPr lang="en-US" sz="2800" dirty="0" smtClean="0"/>
              <a:t>:FNA or surgery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3- breast cyst</a:t>
            </a:r>
            <a:r>
              <a:rPr lang="en-US" sz="2800" dirty="0" smtClean="0"/>
              <a:t> : FNA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4-breast abscess </a:t>
            </a:r>
            <a:r>
              <a:rPr lang="en-US" sz="2800" dirty="0" smtClean="0"/>
              <a:t>: antibiotic if failed incision and drainage by specialist</a:t>
            </a:r>
          </a:p>
          <a:p>
            <a:r>
              <a:rPr lang="en-US" sz="2800" dirty="0" smtClean="0"/>
              <a:t>5-</a:t>
            </a:r>
            <a:r>
              <a:rPr lang="en-US" sz="3200" b="1" dirty="0" smtClean="0">
                <a:solidFill>
                  <a:srgbClr val="002060"/>
                </a:solidFill>
              </a:rPr>
              <a:t>galactocele</a:t>
            </a:r>
            <a:r>
              <a:rPr lang="en-US" sz="2800" dirty="0" smtClean="0"/>
              <a:t>: aspiration or excision and antibiotic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6-duct </a:t>
            </a:r>
            <a:r>
              <a:rPr lang="en-US" sz="2800" b="1" dirty="0" err="1" smtClean="0">
                <a:solidFill>
                  <a:srgbClr val="002060"/>
                </a:solidFill>
              </a:rPr>
              <a:t>ectasia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: resolve spontaneously </a:t>
            </a:r>
          </a:p>
          <a:p>
            <a:r>
              <a:rPr lang="en-US" sz="2800" dirty="0" smtClean="0"/>
              <a:t>7- </a:t>
            </a:r>
            <a:r>
              <a:rPr lang="en-US" sz="2800" b="1" dirty="0" err="1" smtClean="0">
                <a:solidFill>
                  <a:srgbClr val="002060"/>
                </a:solidFill>
              </a:rPr>
              <a:t>intraductal</a:t>
            </a:r>
            <a:r>
              <a:rPr lang="en-US" sz="2800" b="1" dirty="0" smtClean="0">
                <a:solidFill>
                  <a:srgbClr val="002060"/>
                </a:solidFill>
              </a:rPr>
              <a:t> papilloma</a:t>
            </a:r>
            <a:r>
              <a:rPr lang="en-US" sz="2800" dirty="0" smtClean="0"/>
              <a:t>: surgical excision of affected duct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8-phyllodes tumor</a:t>
            </a:r>
            <a:r>
              <a:rPr lang="en-US" sz="2800" dirty="0" smtClean="0"/>
              <a:t> :tumor excision and mastectomy with biopsy </a:t>
            </a:r>
          </a:p>
        </p:txBody>
      </p:sp>
    </p:spTree>
    <p:extLst>
      <p:ext uri="{BB962C8B-B14F-4D97-AF65-F5344CB8AC3E}">
        <p14:creationId xmlns:p14="http://schemas.microsoft.com/office/powerpoint/2010/main" val="1701803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Treatment of malignant disease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92" y="1477108"/>
            <a:ext cx="107178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Treatment option and recommendation are very  personalized and depend on several factors , including : </a:t>
            </a:r>
          </a:p>
          <a:p>
            <a:r>
              <a:rPr lang="en-US" sz="2800" dirty="0" smtClean="0"/>
              <a:t>A- The stage of tumor </a:t>
            </a:r>
          </a:p>
          <a:p>
            <a:r>
              <a:rPr lang="en-US" sz="2800" dirty="0" smtClean="0"/>
              <a:t>B- The tumor subtype including hormone receptor status (ER,PR) and HER2 status </a:t>
            </a:r>
          </a:p>
          <a:p>
            <a:r>
              <a:rPr lang="en-US" sz="2800" dirty="0" smtClean="0"/>
              <a:t>C-The patients age , general health </a:t>
            </a:r>
          </a:p>
          <a:p>
            <a:r>
              <a:rPr lang="en-US" sz="2800" dirty="0" smtClean="0"/>
              <a:t>D- The patients menopausal status </a:t>
            </a:r>
          </a:p>
          <a:p>
            <a:r>
              <a:rPr lang="en-US" sz="2800" dirty="0" smtClean="0"/>
              <a:t>E- The presence of known mutation in inherited breast cancer genes , such as BRCA1 or BRCA2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16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9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TREATMENT METHODS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77" y="1019908"/>
            <a:ext cx="8757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1- SURGERY </a:t>
            </a:r>
          </a:p>
          <a:p>
            <a:r>
              <a:rPr lang="en-US" sz="3600" dirty="0" smtClean="0"/>
              <a:t>2- RADIATION </a:t>
            </a:r>
          </a:p>
          <a:p>
            <a:r>
              <a:rPr lang="en-US" sz="3600" dirty="0" smtClean="0"/>
              <a:t>3- CHEMOTHERAPY </a:t>
            </a:r>
          </a:p>
          <a:p>
            <a:r>
              <a:rPr lang="en-US" sz="3600" dirty="0" smtClean="0"/>
              <a:t>4- HORMONAL THERAPY </a:t>
            </a:r>
          </a:p>
          <a:p>
            <a:r>
              <a:rPr lang="en-US" sz="3600" dirty="0" smtClean="0"/>
              <a:t>5- TARGET (BIOLOGICAL) THERAPY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70539" y="4299439"/>
            <a:ext cx="8695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The two basic principles of treatment are to reduce the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chance of local recurrence and the risk of metastatic spread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Types:</a:t>
            </a:r>
          </a:p>
          <a:p>
            <a:pPr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1.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Local : surgery and radiotherapy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2. Systemic :  adjuvant, and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neoadjuvant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67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38" y="1371600"/>
            <a:ext cx="101902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Lumpectomy</a:t>
            </a:r>
            <a:r>
              <a:rPr lang="en-US" sz="2400" b="1" dirty="0" smtClean="0"/>
              <a:t> </a:t>
            </a:r>
            <a:r>
              <a:rPr lang="en-US" sz="2400" dirty="0" smtClean="0"/>
              <a:t>: is the removal of </a:t>
            </a:r>
            <a:r>
              <a:rPr lang="en-US" sz="2400" dirty="0" err="1" smtClean="0"/>
              <a:t>tumer</a:t>
            </a:r>
            <a:r>
              <a:rPr lang="en-US" sz="2400" dirty="0" smtClean="0"/>
              <a:t> at small cancer –free margin of healthy tissue around the </a:t>
            </a:r>
            <a:r>
              <a:rPr lang="en-US" sz="2400" dirty="0" err="1" smtClean="0"/>
              <a:t>tumer</a:t>
            </a:r>
            <a:r>
              <a:rPr lang="en-US" sz="2400" dirty="0" smtClean="0"/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Mastectomy</a:t>
            </a:r>
            <a:r>
              <a:rPr lang="en-US" sz="2400" dirty="0" smtClean="0"/>
              <a:t> : is the surgical of entire breast. There are several types of </a:t>
            </a:r>
            <a:r>
              <a:rPr lang="en-US" sz="2400" dirty="0" err="1" smtClean="0"/>
              <a:t>mastectomies.they</a:t>
            </a:r>
            <a:r>
              <a:rPr lang="en-US" sz="2400" dirty="0" smtClean="0"/>
              <a:t> could be :</a:t>
            </a:r>
          </a:p>
          <a:p>
            <a:r>
              <a:rPr lang="en-US" sz="2400" dirty="0" smtClean="0"/>
              <a:t>1- </a:t>
            </a:r>
            <a:r>
              <a:rPr lang="en-US" sz="2800" dirty="0" smtClean="0">
                <a:solidFill>
                  <a:srgbClr val="002060"/>
                </a:solidFill>
              </a:rPr>
              <a:t>simple mastectomy </a:t>
            </a:r>
            <a:r>
              <a:rPr lang="en-US" sz="2400" dirty="0" smtClean="0"/>
              <a:t>: is the removal of entire breast but no other structure</a:t>
            </a:r>
          </a:p>
          <a:p>
            <a:r>
              <a:rPr lang="en-US" sz="2800" dirty="0" smtClean="0"/>
              <a:t>2- </a:t>
            </a:r>
            <a:r>
              <a:rPr lang="en-US" sz="2800" dirty="0" smtClean="0">
                <a:solidFill>
                  <a:srgbClr val="002060"/>
                </a:solidFill>
              </a:rPr>
              <a:t>radical mastectomy </a:t>
            </a:r>
            <a:r>
              <a:rPr lang="en-US" sz="2400" dirty="0" smtClean="0"/>
              <a:t>: is the removal of the breast and the underlying chest wall muscles, as well as under arm content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3-modified radical mastectomy </a:t>
            </a:r>
            <a:r>
              <a:rPr lang="en-US" sz="2400" dirty="0" smtClean="0"/>
              <a:t>: is the removal of the </a:t>
            </a:r>
            <a:r>
              <a:rPr lang="en-US" sz="2400" dirty="0" err="1" smtClean="0"/>
              <a:t>braest</a:t>
            </a:r>
            <a:r>
              <a:rPr lang="en-US" sz="2400" dirty="0" smtClean="0"/>
              <a:t> and the under arm lymph 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8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5" y="386862"/>
            <a:ext cx="1164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Approach to breast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87" y="1370248"/>
            <a:ext cx="746824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78007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"/>
            <a:ext cx="12192000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1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1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6680" cy="69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5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Hormonal therapy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915" y="1855177"/>
            <a:ext cx="7640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Palatino Linotype" panose="02040502050505030304" pitchFamily="18" charset="0"/>
              </a:rPr>
              <a:t>Tamoxifen</a:t>
            </a:r>
            <a:r>
              <a:rPr lang="en-US" sz="3200" dirty="0">
                <a:latin typeface="Palatino Linotype" panose="02040502050505030304" pitchFamily="18" charset="0"/>
              </a:rPr>
              <a:t> has been the most widely used ‘hormonal’ treatment in breast cancer. act as estrogen receptor antagonists, decreasing </a:t>
            </a:r>
            <a:r>
              <a:rPr lang="en-US" sz="3200" b="1" dirty="0">
                <a:latin typeface="Palatino Linotype" panose="02040502050505030304" pitchFamily="18" charset="0"/>
              </a:rPr>
              <a:t>recurrence</a:t>
            </a:r>
            <a:r>
              <a:rPr lang="en-US" sz="3200" dirty="0">
                <a:latin typeface="Palatino Linotype" panose="02040502050505030304" pitchFamily="18" charset="0"/>
              </a:rPr>
              <a:t> rates In ER+ can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854" y="4070838"/>
            <a:ext cx="3978268" cy="2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chemotherapy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92" y="1494692"/>
            <a:ext cx="666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Chemotherapy using a first-generation regime such as a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6-monthly cycle of cyclophosphamide, methotrexate and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5-fluorouracil (CMF) will achieve a 25% reduction in the risk of relapse over a 10–15-year period.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47" y="1555425"/>
            <a:ext cx="4358054" cy="53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5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Biological 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92" y="1485900"/>
            <a:ext cx="62513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Palatino Linotype" panose="02040502050505030304" pitchFamily="18" charset="0"/>
              </a:rPr>
              <a:t>taxane</a:t>
            </a:r>
            <a:r>
              <a:rPr lang="en-US" sz="2800" dirty="0">
                <a:latin typeface="Palatino Linotype" panose="02040502050505030304" pitchFamily="18" charset="0"/>
              </a:rPr>
              <a:t> and </a:t>
            </a:r>
            <a:r>
              <a:rPr lang="en-US" sz="2800" dirty="0" err="1">
                <a:latin typeface="Palatino Linotype" panose="02040502050505030304" pitchFamily="18" charset="0"/>
              </a:rPr>
              <a:t>Trastuzumab</a:t>
            </a:r>
            <a:r>
              <a:rPr lang="en-US" sz="2800" dirty="0">
                <a:latin typeface="Palatino Linotype" panose="02040502050505030304" pitchFamily="18" charset="0"/>
              </a:rPr>
              <a:t> was initially approved for the treatment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of HER2/</a:t>
            </a:r>
            <a:r>
              <a:rPr lang="en-US" sz="2800" dirty="0" err="1">
                <a:latin typeface="Palatino Linotype" panose="02040502050505030304" pitchFamily="18" charset="0"/>
              </a:rPr>
              <a:t>neu</a:t>
            </a:r>
            <a:r>
              <a:rPr lang="en-US" sz="2800" dirty="0">
                <a:latin typeface="Palatino Linotype" panose="02040502050505030304" pitchFamily="18" charset="0"/>
              </a:rPr>
              <a:t>-positive breast cancer in patients with metastatic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disease </a:t>
            </a:r>
            <a:br>
              <a:rPr lang="en-US" sz="2800" dirty="0">
                <a:latin typeface="Palatino Linotype" panose="02040502050505030304" pitchFamily="18" charset="0"/>
              </a:rPr>
            </a:br>
            <a:endParaRPr lang="en-US" sz="2800" dirty="0">
              <a:latin typeface="Palatino Linotype" panose="0204050205050503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44" y="3490546"/>
            <a:ext cx="5680472" cy="31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44134" y="17682"/>
            <a:ext cx="11254740" cy="70634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None/>
            </a:pPr>
            <a:endParaRPr lang="en-US" sz="2000" b="1" dirty="0">
              <a:solidFill>
                <a:srgbClr val="E68599"/>
              </a:solidFill>
              <a:sym typeface="+mn-ea"/>
            </a:endParaRPr>
          </a:p>
          <a:p>
            <a:pPr marL="82550" indent="0" algn="l">
              <a:buNone/>
            </a:pPr>
            <a:endParaRPr lang="en-US" sz="2000" b="1" dirty="0" smtClean="0">
              <a:solidFill>
                <a:srgbClr val="E68599"/>
              </a:solidFill>
              <a:sym typeface="+mn-ea"/>
            </a:endParaRPr>
          </a:p>
          <a:p>
            <a:pPr marL="82550" indent="0" algn="l">
              <a:buNone/>
            </a:pPr>
            <a:r>
              <a:rPr lang="en-US" sz="2400" b="1" dirty="0" smtClean="0">
                <a:solidFill>
                  <a:srgbClr val="C00000"/>
                </a:solidFill>
                <a:sym typeface="+mn-ea"/>
              </a:rPr>
              <a:t>Patient profile :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age </a:t>
            </a:r>
          </a:p>
          <a:p>
            <a:pPr marL="82550" indent="0" algn="l">
              <a:buNone/>
            </a:pPr>
            <a:endParaRPr lang="en-US" sz="2400" b="1" dirty="0">
              <a:solidFill>
                <a:srgbClr val="C00000"/>
              </a:solidFill>
              <a:sym typeface="+mn-ea"/>
            </a:endParaRPr>
          </a:p>
          <a:p>
            <a:pPr marL="82550" indent="0" algn="l">
              <a:buNone/>
            </a:pPr>
            <a:r>
              <a:rPr lang="en-US" sz="2400" b="1" dirty="0" smtClean="0">
                <a:solidFill>
                  <a:srgbClr val="C00000"/>
                </a:solidFill>
                <a:sym typeface="+mn-ea"/>
              </a:rPr>
              <a:t>Chief complaint : </a:t>
            </a:r>
            <a:r>
              <a:rPr lang="en-US" sz="2400" b="1" dirty="0" smtClean="0">
                <a:solidFill>
                  <a:srgbClr val="0070C0"/>
                </a:solidFill>
                <a:sym typeface="+mn-ea"/>
              </a:rPr>
              <a:t>breast lump</a:t>
            </a:r>
            <a:endParaRPr lang="en-US" sz="2400" b="1" dirty="0">
              <a:solidFill>
                <a:srgbClr val="0070C0"/>
              </a:solidFill>
              <a:sym typeface="+mn-ea"/>
            </a:endParaRPr>
          </a:p>
          <a:p>
            <a:pPr marL="82550" indent="0" algn="l">
              <a:buNone/>
            </a:pPr>
            <a:endParaRPr lang="en-US" sz="2000" b="1" dirty="0">
              <a:solidFill>
                <a:srgbClr val="C00000"/>
              </a:solidFill>
              <a:sym typeface="+mn-ea"/>
            </a:endParaRPr>
          </a:p>
          <a:p>
            <a:pPr marL="82550" indent="0" algn="l">
              <a:buNone/>
            </a:pPr>
            <a:r>
              <a:rPr lang="en-US" sz="2800" b="1" i="1" dirty="0">
                <a:solidFill>
                  <a:srgbClr val="C00000"/>
                </a:solidFill>
                <a:sym typeface="+mn-ea"/>
              </a:rPr>
              <a:t> History of present illness:</a:t>
            </a:r>
          </a:p>
          <a:p>
            <a:pPr marL="82550" indent="0" algn="l">
              <a:buNone/>
            </a:pPr>
            <a:endParaRPr lang="en-US" sz="2000" b="1" dirty="0">
              <a:solidFill>
                <a:srgbClr val="E68599"/>
              </a:solidFill>
            </a:endParaRP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Onset</a:t>
            </a: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Duration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and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progression :   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How long the mass has been present and whether it comes and goes, whether it’s changed in size and if such changes are related to menstrual cycle.    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Location and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Site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:    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which side and Which 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quadrant of the breast is affected.</a:t>
            </a: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Unilateral or bilateral , single or </a:t>
            </a:r>
            <a:r>
              <a:rPr lang="en-US" sz="24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maltiple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Skin changes:  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Such as retraction, ulceration or erythema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.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539750" lvl="4" indent="-4572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Pain: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Site, severity, relation to menstrual cycle, any relieving or aggravating factors.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endParaRPr lang="en-US" sz="2000" dirty="0">
              <a:solidFill>
                <a:srgbClr val="E68599"/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000" dirty="0">
                <a:solidFill>
                  <a:srgbClr val="E68599"/>
                </a:solidFill>
                <a:sym typeface="+mn-ea"/>
              </a:rPr>
              <a:t> </a:t>
            </a:r>
            <a:endParaRPr lang="en-US" sz="2000" dirty="0">
              <a:solidFill>
                <a:srgbClr val="E68599"/>
              </a:solidFill>
            </a:endParaRPr>
          </a:p>
          <a:p>
            <a:pPr marL="425450" lvl="4" indent="-342900" algn="l">
              <a:spcBef>
                <a:spcPts val="600"/>
              </a:spcBef>
              <a:buClr>
                <a:schemeClr val="accent1"/>
              </a:buClr>
              <a:buSzPct val="80000"/>
              <a:buAutoNum type="arabicPeriod"/>
            </a:pPr>
            <a:endParaRPr lang="en-US" sz="2000" dirty="0">
              <a:solidFill>
                <a:srgbClr val="E6859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7226" y="0"/>
            <a:ext cx="6232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Clinical assessment:  </a:t>
            </a:r>
            <a:r>
              <a:rPr lang="en-US" sz="3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History 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7805" y="140335"/>
            <a:ext cx="11830685" cy="89870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History of present illness: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Associated symptoms: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nipple ulceration, retraction or discharge (if present, whether it is spontaneous or only in response to breast manipulation and whether it is clear, milky, or bloody), other swellings.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Lactation</a:t>
            </a: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pregnancy</a:t>
            </a: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trauma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Past medical and surgical history: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3200" b="1" dirty="0">
              <a:solidFill>
                <a:srgbClr val="E68599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Previous diagnosis of breast cancer</a:t>
            </a: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previous breast surgery or biopsy.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History of radiation therapy to the chest area before age 30.   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Previous gynecological surgeries or diseases.</a:t>
            </a:r>
            <a:endParaRPr lang="en-US" sz="2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915" y="338455"/>
            <a:ext cx="11922760" cy="10109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Clr>
                <a:srgbClr val="B83D68"/>
              </a:buClr>
              <a:buNone/>
            </a:pP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Family history: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Breast cancer in a 1st-degree 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relative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 whether the relative carried one of the 2 known breast cancer genes, BRCA1 or BRCA2. 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</a:t>
            </a:r>
            <a:r>
              <a:rPr lang="en-US" sz="24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Extra mammary 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cancer.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Social history: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occupation, smoking, alcohol.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b="1" dirty="0">
                <a:solidFill>
                  <a:srgbClr val="DE6C36"/>
                </a:solidFill>
                <a:sym typeface="+mn-ea"/>
              </a:rPr>
              <a:t> </a:t>
            </a: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b="1" dirty="0"/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1760" y="344170"/>
            <a:ext cx="11906250" cy="98642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Drug history: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3200" b="1" dirty="0">
              <a:solidFill>
                <a:srgbClr val="E68599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Oral contraceptive, hormonal replacement therapy</a:t>
            </a:r>
            <a:r>
              <a:rPr lang="en-US" sz="2400" dirty="0">
                <a:sym typeface="+mn-ea"/>
              </a:rPr>
              <a:t>.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Systemic review: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Menstrual and reproductive history:</a:t>
            </a:r>
            <a:endParaRPr lang="en-US" sz="2400" u="sng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Menarche, menopause, Last menustreal period, menstrual pattern, breast feeding duration.</a:t>
            </a: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Number of children , age at childbirth.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- </a:t>
            </a:r>
            <a:r>
              <a:rPr lang="en-US" sz="240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Symptoms of advanced cancer</a:t>
            </a: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(eg, weight loss, malaise, bone pain) should be sought.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b="1" dirty="0">
                <a:solidFill>
                  <a:srgbClr val="DE6C36"/>
                </a:solidFill>
                <a:sym typeface="+mn-ea"/>
              </a:rPr>
              <a:t>  </a:t>
            </a: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endParaRPr lang="en-US" sz="2400" dirty="0"/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b="1" dirty="0">
                <a:solidFill>
                  <a:srgbClr val="DE6C36"/>
                </a:solidFill>
                <a:sym typeface="+mn-ea"/>
              </a:rPr>
              <a:t> </a:t>
            </a: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b="1" dirty="0"/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400" dirty="0">
                <a:sym typeface="+mn-ea"/>
              </a:rPr>
              <a:t> </a:t>
            </a:r>
            <a:endParaRPr lang="en-US" sz="2400" dirty="0"/>
          </a:p>
          <a:p>
            <a:pPr marL="82550" lvl="4" indent="0" algn="l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279400" y="102235"/>
            <a:ext cx="807329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Clinical assessment :  </a:t>
            </a:r>
            <a:r>
              <a:rPr lang="en-US" sz="3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Examination</a:t>
            </a:r>
            <a:endParaRPr lang="en-US" sz="36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7177" y="748566"/>
            <a:ext cx="10592435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  <a:sym typeface="+mn-ea"/>
              </a:rPr>
              <a:t>Exposure :</a:t>
            </a:r>
            <a:r>
              <a:rPr lang="en-US" sz="3200" b="1" dirty="0" smtClean="0">
                <a:solidFill>
                  <a:srgbClr val="E68599"/>
                </a:solidFill>
                <a:sym typeface="+mn-ea"/>
              </a:rPr>
              <a:t> </a:t>
            </a:r>
            <a:r>
              <a:rPr lang="en-US" sz="2400" b="1" dirty="0" smtClean="0">
                <a:sym typeface="+mn-ea"/>
              </a:rPr>
              <a:t>the patient should be exposed above the waist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 smtClean="0">
              <a:sym typeface="+mn-ea"/>
            </a:endParaRPr>
          </a:p>
          <a:p>
            <a:pPr marL="82550" indent="0" algn="l">
              <a:buClr>
                <a:srgbClr val="B83D68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  <a:sym typeface="+mn-ea"/>
              </a:rPr>
              <a:t>Inspection</a:t>
            </a:r>
            <a:r>
              <a:rPr lang="en-US" sz="3200" b="1" dirty="0">
                <a:solidFill>
                  <a:srgbClr val="C00000"/>
                </a:solidFill>
                <a:sym typeface="+mn-ea"/>
              </a:rPr>
              <a:t>:</a:t>
            </a:r>
          </a:p>
          <a:p>
            <a:pPr marL="82550" indent="0" algn="l">
              <a:buClr>
                <a:srgbClr val="B83D68"/>
              </a:buClr>
              <a:buNone/>
            </a:pPr>
            <a:endParaRPr lang="en-US" sz="2400" b="1" dirty="0">
              <a:solidFill>
                <a:srgbClr val="DE6C36"/>
              </a:soli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Inspection positions :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1- setting erect with both arms by the side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2- setting erect with both arms raised above the head</a:t>
            </a:r>
            <a:endParaRPr lang="en-US" sz="2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82550" algn="l">
              <a:buClr>
                <a:srgbClr val="B83D68"/>
              </a:buClr>
              <a:buSzTx/>
              <a:buNone/>
            </a:pPr>
            <a:r>
              <a:rPr lang="en-US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3- bending forward with arms on 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7" y="4019042"/>
            <a:ext cx="7690339" cy="2838957"/>
          </a:xfr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962" y="137746"/>
            <a:ext cx="11501755" cy="6024880"/>
          </a:xfrm>
        </p:spPr>
        <p:txBody>
          <a:bodyPr/>
          <a:lstStyle/>
          <a:p>
            <a:pPr marL="82550" indent="0" algn="l">
              <a:buClr>
                <a:srgbClr val="B83D68"/>
              </a:buClr>
              <a:buNone/>
            </a:pPr>
            <a:r>
              <a:rPr lang="en-US" sz="28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The breast is inspected for</a:t>
            </a:r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:</a:t>
            </a:r>
          </a:p>
          <a:p>
            <a:pPr marL="425450">
              <a:lnSpc>
                <a:spcPct val="110000"/>
              </a:lnSpc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Shape and symmetry</a:t>
            </a:r>
          </a:p>
          <a:p>
            <a:pPr marL="425450">
              <a:lnSpc>
                <a:spcPct val="110000"/>
              </a:lnSpc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Lumps</a:t>
            </a:r>
          </a:p>
          <a:p>
            <a:pPr marL="425450">
              <a:lnSpc>
                <a:spcPct val="110000"/>
              </a:lnSpc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Skin tethering</a:t>
            </a:r>
          </a:p>
          <a:p>
            <a:pPr marL="425450">
              <a:lnSpc>
                <a:spcPct val="110000"/>
              </a:lnSpc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skin </a:t>
            </a:r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changes over the area of the mass and the areola</a:t>
            </a:r>
            <a:r>
              <a:rPr lang="en-US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.</a:t>
            </a:r>
            <a:endParaRPr lang="en-US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Nipple inversion (retraction), and nipple discharge (</a:t>
            </a:r>
            <a:r>
              <a:rPr lang="en-US" sz="2800" dirty="0">
                <a:solidFill>
                  <a:srgbClr val="FF0000"/>
                </a:solidFill>
                <a:sym typeface="+mn-ea"/>
              </a:rPr>
              <a:t>red flags</a:t>
            </a:r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include bloody discharge and spontaneous unilateral discharge).  </a:t>
            </a:r>
            <a:endParaRPr lang="en-US" sz="2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425450">
              <a:buClr>
                <a:srgbClr val="0070C0"/>
              </a:buClr>
              <a:buFont typeface="Wingdings" panose="05000000000000000000" charset="0"/>
              <a:buChar char="v"/>
            </a:pPr>
            <a:r>
              <a:rPr lang="en-US" sz="2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Inspect the arm for lymphedema.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34" y="509953"/>
            <a:ext cx="3412690" cy="229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09" y="4202358"/>
            <a:ext cx="2018735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1509" y="3701562"/>
            <a:ext cx="224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Skin tethering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3417" y="26377"/>
            <a:ext cx="347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Shape and symmetry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</TotalTime>
  <Words>1654</Words>
  <Application>Microsoft Office PowerPoint</Application>
  <PresentationFormat>Custom</PresentationFormat>
  <Paragraphs>298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Palatino Linotype</vt:lpstr>
      <vt:lpstr>Wingdings 2</vt:lpstr>
      <vt:lpstr>Wingdings</vt:lpstr>
      <vt:lpstr>Aldhabi</vt:lpstr>
      <vt:lpstr>맑은 고딕</vt:lpstr>
      <vt:lpstr>Perpetua</vt:lpstr>
      <vt:lpstr>Calibri</vt:lpstr>
      <vt:lpstr>幼圆</vt:lpstr>
      <vt:lpstr>Brush Script MT</vt:lpstr>
      <vt:lpstr>宋体</vt:lpstr>
      <vt:lpstr>Tahoma</vt:lpstr>
      <vt:lpstr>Franklin Gothic Book</vt:lpstr>
      <vt:lpstr>Times New Roman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Skin changes</vt:lpstr>
      <vt:lpstr>PowerPoint Presentation</vt:lpstr>
      <vt:lpstr> </vt:lpstr>
      <vt:lpstr>PowerPoint Presentation</vt:lpstr>
      <vt:lpstr>Initial Evaluation:  Interpretation of findings </vt:lpstr>
      <vt:lpstr>CONT….</vt:lpstr>
      <vt:lpstr>Invistegation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刘影</dc:creator>
  <cp:lastModifiedBy>user</cp:lastModifiedBy>
  <cp:revision>90</cp:revision>
  <dcterms:created xsi:type="dcterms:W3CDTF">2015-05-05T08:02:00Z</dcterms:created>
  <dcterms:modified xsi:type="dcterms:W3CDTF">2024-10-30T05:17:40Z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