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0" r:id="rId3"/>
    <p:sldId id="258" r:id="rId4"/>
    <p:sldId id="269" r:id="rId5"/>
    <p:sldId id="272" r:id="rId6"/>
    <p:sldId id="295" r:id="rId7"/>
    <p:sldId id="270" r:id="rId8"/>
    <p:sldId id="262" r:id="rId9"/>
    <p:sldId id="274" r:id="rId10"/>
    <p:sldId id="271" r:id="rId11"/>
    <p:sldId id="285" r:id="rId12"/>
    <p:sldId id="267" r:id="rId13"/>
    <p:sldId id="268" r:id="rId1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444" autoAdjust="0"/>
  </p:normalViewPr>
  <p:slideViewPr>
    <p:cSldViewPr>
      <p:cViewPr>
        <p:scale>
          <a:sx n="40" d="100"/>
          <a:sy n="40" d="100"/>
        </p:scale>
        <p:origin x="-2256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539B-59F3-4217-ADEC-0F1CA2FC9C74}" type="datetimeFigureOut">
              <a:rPr lang="ar-JO" smtClean="0"/>
              <a:pPr/>
              <a:t>21/12/1443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FFEB-23FA-434B-AFB0-5A27B30A962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5.jpeg" /><Relationship Id="rId4" Type="http://schemas.openxmlformats.org/officeDocument/2006/relationships/image" Target="../media/image4.png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General physical examination</a:t>
            </a:r>
            <a:endParaRPr lang="ar-JO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Upload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14422"/>
            <a:ext cx="5786478" cy="4214842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1857356" y="5572140"/>
            <a:ext cx="464347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cs typeface="+mj-cs"/>
              </a:rPr>
              <a:t>Dr </a:t>
            </a:r>
            <a:r>
              <a:rPr lang="en-US" sz="2400" b="1" dirty="0" err="1">
                <a:solidFill>
                  <a:srgbClr val="FF0000"/>
                </a:solidFill>
                <a:cs typeface="+mj-cs"/>
              </a:rPr>
              <a:t>saad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 Al </a:t>
            </a:r>
            <a:r>
              <a:rPr lang="en-US" sz="2400" b="1" dirty="0" err="1">
                <a:solidFill>
                  <a:srgbClr val="FF0000"/>
                </a:solidFill>
                <a:cs typeface="+mj-cs"/>
              </a:rPr>
              <a:t>azawi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  <a:p>
            <a:pPr algn="l"/>
            <a:r>
              <a:rPr lang="en-US" sz="2400" b="1" dirty="0">
                <a:solidFill>
                  <a:srgbClr val="FF0000"/>
                </a:solidFill>
                <a:cs typeface="+mj-cs"/>
              </a:rPr>
              <a:t>Introductory course</a:t>
            </a:r>
          </a:p>
          <a:p>
            <a:pPr algn="l"/>
            <a:r>
              <a:rPr lang="en-US" sz="2400" b="1" dirty="0" err="1">
                <a:solidFill>
                  <a:srgbClr val="FF0000"/>
                </a:solidFill>
                <a:cs typeface="+mj-cs"/>
              </a:rPr>
              <a:t>Mutah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 medical </a:t>
            </a:r>
            <a:r>
              <a:rPr lang="en-US" sz="2400" b="1" dirty="0" err="1">
                <a:solidFill>
                  <a:srgbClr val="FF0000"/>
                </a:solidFill>
                <a:cs typeface="+mj-cs"/>
              </a:rPr>
              <a:t>colledge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General features</a:t>
            </a:r>
            <a:br>
              <a:rPr lang="en-US" dirty="0"/>
            </a:br>
            <a:r>
              <a:rPr lang="en-US" dirty="0"/>
              <a:t>  </a:t>
            </a:r>
            <a:r>
              <a:rPr lang="en-US" u="sng" dirty="0">
                <a:solidFill>
                  <a:srgbClr val="FF0000"/>
                </a:solidFill>
              </a:rPr>
              <a:t>The</a:t>
            </a:r>
            <a:r>
              <a:rPr lang="en-US" u="sng" dirty="0"/>
              <a:t> </a:t>
            </a:r>
            <a:r>
              <a:rPr lang="en-US" u="sng" dirty="0">
                <a:solidFill>
                  <a:srgbClr val="FF0000"/>
                </a:solidFill>
              </a:rPr>
              <a:t>neck</a:t>
            </a:r>
            <a:endParaRPr lang="ar-JO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Neck swelling or masses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2.</a:t>
            </a:r>
            <a:r>
              <a:rPr lang="en-US" dirty="0">
                <a:solidFill>
                  <a:srgbClr val="002060"/>
                </a:solidFill>
              </a:rPr>
              <a:t>Thyroid enlargement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3.</a:t>
            </a:r>
            <a:r>
              <a:rPr lang="en-US" dirty="0">
                <a:solidFill>
                  <a:srgbClr val="002060"/>
                </a:solidFill>
              </a:rPr>
              <a:t>Trachea is midline or shifted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4.</a:t>
            </a:r>
            <a:r>
              <a:rPr lang="en-US" dirty="0">
                <a:solidFill>
                  <a:srgbClr val="002060"/>
                </a:solidFill>
              </a:rPr>
              <a:t>Carotid </a:t>
            </a:r>
            <a:r>
              <a:rPr lang="en-US" dirty="0" err="1">
                <a:solidFill>
                  <a:srgbClr val="002060"/>
                </a:solidFill>
              </a:rPr>
              <a:t>pulsarion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FF0000"/>
                </a:solidFill>
              </a:rPr>
              <a:t>5.</a:t>
            </a:r>
            <a:r>
              <a:rPr lang="en-US" dirty="0">
                <a:solidFill>
                  <a:srgbClr val="002060"/>
                </a:solidFill>
              </a:rPr>
              <a:t>jugular venous pulsation and pressure </a:t>
            </a:r>
            <a:r>
              <a:rPr lang="en-US" dirty="0" err="1">
                <a:solidFill>
                  <a:srgbClr val="002060"/>
                </a:solidFill>
              </a:rPr>
              <a:t>measurment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ar-JO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000107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Neck Lymph node examination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8929718" cy="535785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2060"/>
                </a:solidFill>
              </a:rPr>
              <a:t> - Pre auricular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- Post auricular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- occipital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- Sub mental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- </a:t>
            </a:r>
            <a:r>
              <a:rPr lang="en-US" dirty="0" err="1">
                <a:solidFill>
                  <a:srgbClr val="002060"/>
                </a:solidFill>
              </a:rPr>
              <a:t>Submandibular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- Cervical: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             superficial &amp; deep,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             upper &amp;lower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- </a:t>
            </a:r>
            <a:r>
              <a:rPr lang="en-US" dirty="0" err="1">
                <a:solidFill>
                  <a:srgbClr val="002060"/>
                </a:solidFill>
              </a:rPr>
              <a:t>supraclavicular</a:t>
            </a:r>
            <a:endParaRPr lang="ar-JO" dirty="0">
              <a:solidFill>
                <a:srgbClr val="002060"/>
              </a:solidFill>
            </a:endParaRPr>
          </a:p>
        </p:txBody>
      </p:sp>
      <p:pic>
        <p:nvPicPr>
          <p:cNvPr id="4" name="صورة 3" descr="٢٠٢٢٠٦٣٠_١١٣٤٤٦.jpg"/>
          <p:cNvPicPr>
            <a:picLocks noChangeAspect="1"/>
          </p:cNvPicPr>
          <p:nvPr/>
        </p:nvPicPr>
        <p:blipFill>
          <a:blip r:embed="rId2" cstate="print"/>
          <a:srcRect r="8333"/>
          <a:stretch>
            <a:fillRect/>
          </a:stretch>
        </p:blipFill>
        <p:spPr>
          <a:xfrm rot="5400000">
            <a:off x="5036347" y="2393149"/>
            <a:ext cx="4143404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3008"/>
          </a:xfrm>
        </p:spPr>
        <p:txBody>
          <a:bodyPr>
            <a:normAutofit fontScale="90000"/>
          </a:bodyPr>
          <a:lstStyle/>
          <a:p>
            <a:pPr algn="l"/>
            <a:r>
              <a:rPr lang="ar-JO" dirty="0">
                <a:solidFill>
                  <a:srgbClr val="FF0000"/>
                </a:solidFill>
              </a:rPr>
              <a:t> :</a:t>
            </a:r>
            <a:r>
              <a:rPr lang="en-US" dirty="0">
                <a:solidFill>
                  <a:srgbClr val="FF0000"/>
                </a:solidFill>
              </a:rPr>
              <a:t>                          </a:t>
            </a:r>
            <a:r>
              <a:rPr lang="en-US" sz="3600" dirty="0">
                <a:solidFill>
                  <a:srgbClr val="FF0000"/>
                </a:solidFill>
              </a:rPr>
              <a:t>General features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                               </a:t>
            </a:r>
            <a:r>
              <a:rPr lang="en-US" sz="4000" u="sng" dirty="0">
                <a:solidFill>
                  <a:srgbClr val="FF0000"/>
                </a:solidFill>
              </a:rPr>
              <a:t>the hands</a:t>
            </a:r>
            <a:endParaRPr lang="ar-JO" sz="4000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32500" lnSpcReduction="20000"/>
          </a:bodyPr>
          <a:lstStyle/>
          <a:p>
            <a:pPr algn="l"/>
            <a:endParaRPr lang="en-US" sz="8600" dirty="0">
              <a:solidFill>
                <a:srgbClr val="002060"/>
              </a:solidFill>
            </a:endParaRPr>
          </a:p>
          <a:p>
            <a:pPr algn="l"/>
            <a:r>
              <a:rPr lang="en-US" sz="8600" dirty="0">
                <a:solidFill>
                  <a:srgbClr val="002060"/>
                </a:solidFill>
              </a:rPr>
              <a:t>   </a:t>
            </a:r>
            <a:r>
              <a:rPr lang="en-US" sz="8600" dirty="0">
                <a:solidFill>
                  <a:srgbClr val="FF0000"/>
                </a:solidFill>
              </a:rPr>
              <a:t>*</a:t>
            </a:r>
            <a:r>
              <a:rPr lang="en-US" sz="8600" dirty="0">
                <a:solidFill>
                  <a:srgbClr val="002060"/>
                </a:solidFill>
              </a:rPr>
              <a:t> Deformity ,wasting</a:t>
            </a:r>
            <a:r>
              <a:rPr lang="ar-JO" sz="8600" dirty="0">
                <a:solidFill>
                  <a:srgbClr val="002060"/>
                </a:solidFill>
              </a:rPr>
              <a:t> </a:t>
            </a:r>
            <a:endParaRPr lang="en-US" sz="8600" dirty="0">
              <a:solidFill>
                <a:srgbClr val="002060"/>
              </a:solidFill>
            </a:endParaRPr>
          </a:p>
          <a:p>
            <a:pPr algn="l"/>
            <a:r>
              <a:rPr lang="ar-JO" sz="8600" dirty="0">
                <a:solidFill>
                  <a:srgbClr val="002060"/>
                </a:solidFill>
              </a:rPr>
              <a:t> </a:t>
            </a:r>
            <a:r>
              <a:rPr lang="en-US" sz="8600" dirty="0">
                <a:solidFill>
                  <a:srgbClr val="002060"/>
                </a:solidFill>
              </a:rPr>
              <a:t>   </a:t>
            </a:r>
            <a:r>
              <a:rPr lang="en-US" sz="8600" dirty="0">
                <a:solidFill>
                  <a:srgbClr val="FF0000"/>
                </a:solidFill>
              </a:rPr>
              <a:t>*</a:t>
            </a:r>
            <a:r>
              <a:rPr lang="en-US" sz="8600" dirty="0">
                <a:solidFill>
                  <a:srgbClr val="002060"/>
                </a:solidFill>
              </a:rPr>
              <a:t> </a:t>
            </a:r>
            <a:r>
              <a:rPr lang="en-US" sz="8600" dirty="0" err="1">
                <a:solidFill>
                  <a:srgbClr val="002060"/>
                </a:solidFill>
              </a:rPr>
              <a:t>colour</a:t>
            </a:r>
            <a:r>
              <a:rPr lang="en-US" sz="8600" dirty="0">
                <a:solidFill>
                  <a:srgbClr val="002060"/>
                </a:solidFill>
              </a:rPr>
              <a:t> changes</a:t>
            </a:r>
          </a:p>
          <a:p>
            <a:pPr algn="l"/>
            <a:r>
              <a:rPr lang="ar-JO" sz="8600" dirty="0">
                <a:solidFill>
                  <a:srgbClr val="002060"/>
                </a:solidFill>
              </a:rPr>
              <a:t> </a:t>
            </a:r>
            <a:r>
              <a:rPr lang="en-US" sz="8600" dirty="0">
                <a:solidFill>
                  <a:srgbClr val="002060"/>
                </a:solidFill>
              </a:rPr>
              <a:t>   </a:t>
            </a:r>
            <a:r>
              <a:rPr lang="en-US" sz="8600" dirty="0">
                <a:solidFill>
                  <a:srgbClr val="FF0000"/>
                </a:solidFill>
              </a:rPr>
              <a:t>*</a:t>
            </a:r>
            <a:r>
              <a:rPr lang="en-US" sz="8600" dirty="0">
                <a:solidFill>
                  <a:srgbClr val="002060"/>
                </a:solidFill>
              </a:rPr>
              <a:t>Temperature, and moisture </a:t>
            </a:r>
          </a:p>
          <a:p>
            <a:pPr algn="l"/>
            <a:r>
              <a:rPr lang="en-US" sz="8600" dirty="0">
                <a:solidFill>
                  <a:srgbClr val="002060"/>
                </a:solidFill>
              </a:rPr>
              <a:t>Changes </a:t>
            </a:r>
            <a:r>
              <a:rPr lang="en-US" sz="8600" dirty="0" err="1">
                <a:solidFill>
                  <a:srgbClr val="002060"/>
                </a:solidFill>
              </a:rPr>
              <a:t>occure</a:t>
            </a:r>
            <a:r>
              <a:rPr lang="en-US" sz="8600" dirty="0">
                <a:solidFill>
                  <a:srgbClr val="002060"/>
                </a:solidFill>
              </a:rPr>
              <a:t> in variety of systemic diseases</a:t>
            </a:r>
            <a:r>
              <a:rPr lang="ar-JO" sz="8600" dirty="0">
                <a:solidFill>
                  <a:srgbClr val="002060"/>
                </a:solidFill>
              </a:rPr>
              <a:t>:</a:t>
            </a:r>
            <a:r>
              <a:rPr lang="en-US" sz="8600" dirty="0">
                <a:solidFill>
                  <a:srgbClr val="002060"/>
                </a:solidFill>
              </a:rPr>
              <a:t>   </a:t>
            </a:r>
            <a:r>
              <a:rPr lang="en-US" sz="8600" dirty="0">
                <a:solidFill>
                  <a:srgbClr val="FF0000"/>
                </a:solidFill>
              </a:rPr>
              <a:t>*</a:t>
            </a:r>
            <a:r>
              <a:rPr lang="en-US" sz="8600" dirty="0">
                <a:solidFill>
                  <a:srgbClr val="002060"/>
                </a:solidFill>
              </a:rPr>
              <a:t> nails</a:t>
            </a:r>
          </a:p>
          <a:p>
            <a:pPr algn="l"/>
            <a:endParaRPr lang="en-US" sz="8600" dirty="0">
              <a:solidFill>
                <a:srgbClr val="002060"/>
              </a:solidFill>
            </a:endParaRPr>
          </a:p>
          <a:p>
            <a:pPr algn="l"/>
            <a:r>
              <a:rPr lang="en-US" sz="8600" b="1" dirty="0">
                <a:solidFill>
                  <a:srgbClr val="FF0000"/>
                </a:solidFill>
              </a:rPr>
              <a:t>      -</a:t>
            </a:r>
            <a:r>
              <a:rPr lang="en-US" sz="8600" dirty="0">
                <a:solidFill>
                  <a:srgbClr val="002060"/>
                </a:solidFill>
              </a:rPr>
              <a:t> clubbing : increase convexity of the nail with soft tissue                                </a:t>
            </a:r>
            <a:r>
              <a:rPr lang="en-US" sz="8600">
                <a:solidFill>
                  <a:srgbClr val="002060"/>
                </a:solidFill>
              </a:rPr>
              <a:t>sweling        </a:t>
            </a:r>
            <a:endParaRPr lang="ar-JO" sz="8600" dirty="0">
              <a:solidFill>
                <a:srgbClr val="002060"/>
              </a:solidFill>
            </a:endParaRPr>
          </a:p>
          <a:p>
            <a:pPr algn="l"/>
            <a:r>
              <a:rPr lang="en-US" sz="8600" dirty="0">
                <a:solidFill>
                  <a:srgbClr val="002060"/>
                </a:solidFill>
              </a:rPr>
              <a:t>                        of terminal phalanx</a:t>
            </a:r>
            <a:endParaRPr lang="ar-JO" sz="8600" dirty="0">
              <a:solidFill>
                <a:srgbClr val="002060"/>
              </a:solidFill>
            </a:endParaRPr>
          </a:p>
          <a:p>
            <a:pPr algn="l"/>
            <a:r>
              <a:rPr lang="en-US" sz="8600" dirty="0">
                <a:solidFill>
                  <a:srgbClr val="002060"/>
                </a:solidFill>
              </a:rPr>
              <a:t>Spoon shaped nails</a:t>
            </a:r>
            <a:r>
              <a:rPr lang="ar-JO" sz="8600" dirty="0">
                <a:solidFill>
                  <a:srgbClr val="002060"/>
                </a:solidFill>
              </a:rPr>
              <a:t>:</a:t>
            </a:r>
            <a:r>
              <a:rPr lang="en-US" sz="8600" dirty="0">
                <a:solidFill>
                  <a:srgbClr val="002060"/>
                </a:solidFill>
              </a:rPr>
              <a:t>         </a:t>
            </a:r>
            <a:r>
              <a:rPr lang="en-US" sz="8600" b="1" dirty="0">
                <a:solidFill>
                  <a:srgbClr val="FF0000"/>
                </a:solidFill>
              </a:rPr>
              <a:t>-  </a:t>
            </a:r>
            <a:r>
              <a:rPr lang="en-US" sz="8600" dirty="0">
                <a:solidFill>
                  <a:srgbClr val="002060"/>
                </a:solidFill>
              </a:rPr>
              <a:t> </a:t>
            </a:r>
            <a:r>
              <a:rPr lang="en-US" sz="8600" dirty="0" err="1">
                <a:solidFill>
                  <a:srgbClr val="002060"/>
                </a:solidFill>
              </a:rPr>
              <a:t>koilonychia</a:t>
            </a:r>
            <a:endParaRPr lang="en-US" sz="8600" dirty="0">
              <a:solidFill>
                <a:srgbClr val="002060"/>
              </a:solidFill>
            </a:endParaRPr>
          </a:p>
          <a:p>
            <a:pPr algn="l"/>
            <a:r>
              <a:rPr lang="en-US" sz="8600" dirty="0">
                <a:solidFill>
                  <a:srgbClr val="002060"/>
                </a:solidFill>
              </a:rPr>
              <a:t>         </a:t>
            </a:r>
            <a:r>
              <a:rPr lang="en-US" sz="8600" b="1" dirty="0">
                <a:solidFill>
                  <a:srgbClr val="FF0000"/>
                </a:solidFill>
              </a:rPr>
              <a:t>-</a:t>
            </a:r>
            <a:r>
              <a:rPr lang="en-US" sz="8600" dirty="0">
                <a:solidFill>
                  <a:srgbClr val="002060"/>
                </a:solidFill>
              </a:rPr>
              <a:t> Splinter </a:t>
            </a:r>
            <a:r>
              <a:rPr lang="en-US" sz="8600" dirty="0" err="1">
                <a:solidFill>
                  <a:srgbClr val="002060"/>
                </a:solidFill>
              </a:rPr>
              <a:t>haemorrhages</a:t>
            </a:r>
            <a:endParaRPr lang="en-US" sz="8600" dirty="0">
              <a:solidFill>
                <a:srgbClr val="002060"/>
              </a:solidFill>
            </a:endParaRPr>
          </a:p>
          <a:p>
            <a:pPr algn="l"/>
            <a:r>
              <a:rPr lang="en-US" sz="8600" b="1" dirty="0">
                <a:solidFill>
                  <a:srgbClr val="FF0000"/>
                </a:solidFill>
              </a:rPr>
              <a:t>         -</a:t>
            </a:r>
            <a:r>
              <a:rPr lang="en-US" sz="8600" dirty="0">
                <a:solidFill>
                  <a:srgbClr val="002060"/>
                </a:solidFill>
              </a:rPr>
              <a:t> Pits and furrows</a:t>
            </a:r>
          </a:p>
          <a:p>
            <a:pPr algn="l"/>
            <a:r>
              <a:rPr lang="en-US" sz="8600" dirty="0">
                <a:solidFill>
                  <a:srgbClr val="002060"/>
                </a:solidFill>
              </a:rPr>
              <a:t>         </a:t>
            </a:r>
            <a:r>
              <a:rPr lang="en-US" sz="8600" b="1" dirty="0">
                <a:solidFill>
                  <a:srgbClr val="FF0000"/>
                </a:solidFill>
              </a:rPr>
              <a:t>-</a:t>
            </a:r>
            <a:r>
              <a:rPr lang="en-US" sz="8600" dirty="0">
                <a:solidFill>
                  <a:srgbClr val="002060"/>
                </a:solidFill>
              </a:rPr>
              <a:t> callosities</a:t>
            </a:r>
            <a:endParaRPr lang="ar-JO" sz="8600" dirty="0">
              <a:solidFill>
                <a:srgbClr val="002060"/>
              </a:solidFill>
            </a:endParaRPr>
          </a:p>
          <a:p>
            <a:pPr algn="l"/>
            <a:r>
              <a:rPr lang="en-US" dirty="0"/>
              <a:t>;</a:t>
            </a:r>
            <a:endParaRPr 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General features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u="sng" dirty="0">
                <a:solidFill>
                  <a:srgbClr val="FF0000"/>
                </a:solidFill>
              </a:rPr>
              <a:t>the legs</a:t>
            </a:r>
            <a:endParaRPr lang="ar-JO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8929718" cy="521495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2060"/>
                </a:solidFill>
              </a:rPr>
              <a:t>.   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Colour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Temperature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Oedema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    -</a:t>
            </a:r>
            <a:r>
              <a:rPr lang="en-US" dirty="0">
                <a:solidFill>
                  <a:srgbClr val="002060"/>
                </a:solidFill>
              </a:rPr>
              <a:t> Dilated </a:t>
            </a:r>
            <a:r>
              <a:rPr lang="en-US" dirty="0" err="1">
                <a:solidFill>
                  <a:srgbClr val="002060"/>
                </a:solidFill>
              </a:rPr>
              <a:t>vien</a:t>
            </a:r>
            <a:r>
              <a:rPr lang="en-US" dirty="0" err="1"/>
              <a:t>s</a:t>
            </a:r>
            <a:r>
              <a:rPr lang="en-US" dirty="0"/>
              <a:t>...</a:t>
            </a:r>
            <a:endParaRPr lang="ar-JO" dirty="0"/>
          </a:p>
        </p:txBody>
      </p:sp>
      <p:pic>
        <p:nvPicPr>
          <p:cNvPr id="4" name="صورة 3" descr="٢٠٢٢٠٦٣٠_١٠٢٦٠٣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3214686"/>
            <a:ext cx="3714776" cy="30718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The general scheme in managing patient</a:t>
            </a:r>
            <a:endParaRPr lang="ar-JO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History taking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2.</a:t>
            </a:r>
            <a:r>
              <a:rPr lang="en-US" dirty="0">
                <a:solidFill>
                  <a:srgbClr val="002060"/>
                </a:solidFill>
              </a:rPr>
              <a:t>Physical examination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FF0000"/>
                </a:solidFill>
              </a:rPr>
              <a:t>  3.</a:t>
            </a:r>
            <a:r>
              <a:rPr lang="en-US" dirty="0">
                <a:solidFill>
                  <a:srgbClr val="002060"/>
                </a:solidFill>
              </a:rPr>
              <a:t>investigation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4.</a:t>
            </a:r>
            <a:r>
              <a:rPr lang="en-US" dirty="0">
                <a:solidFill>
                  <a:srgbClr val="002060"/>
                </a:solidFill>
              </a:rPr>
              <a:t> diagnosis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5.</a:t>
            </a:r>
            <a:r>
              <a:rPr lang="en-US" dirty="0">
                <a:solidFill>
                  <a:srgbClr val="002060"/>
                </a:solidFill>
              </a:rPr>
              <a:t>treatment plan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6.</a:t>
            </a:r>
            <a:r>
              <a:rPr lang="en-US" dirty="0">
                <a:solidFill>
                  <a:srgbClr val="002060"/>
                </a:solidFill>
              </a:rPr>
              <a:t>Follow up  </a:t>
            </a:r>
            <a:endParaRPr lang="ar-JO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Preparation for physical examination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dirty="0">
                <a:solidFill>
                  <a:srgbClr val="FF000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Introduce your self</a:t>
            </a:r>
          </a:p>
          <a:p>
            <a:pPr marL="514350" indent="-514350" algn="l"/>
            <a:r>
              <a:rPr lang="en-US" dirty="0">
                <a:solidFill>
                  <a:srgbClr val="FF0000"/>
                </a:solidFill>
              </a:rPr>
              <a:t>2.</a:t>
            </a:r>
            <a:r>
              <a:rPr lang="en-US" dirty="0">
                <a:solidFill>
                  <a:srgbClr val="002060"/>
                </a:solidFill>
              </a:rPr>
              <a:t>Take permission</a:t>
            </a:r>
          </a:p>
          <a:p>
            <a:pPr marL="514350" indent="-514350" algn="l"/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3.</a:t>
            </a:r>
            <a:r>
              <a:rPr lang="en-US" dirty="0">
                <a:solidFill>
                  <a:srgbClr val="002060"/>
                </a:solidFill>
              </a:rPr>
              <a:t>Privacy:screen or curtains</a:t>
            </a:r>
          </a:p>
          <a:p>
            <a:pPr marL="514350" indent="-514350" algn="l"/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4.</a:t>
            </a:r>
            <a:r>
              <a:rPr lang="en-US" dirty="0">
                <a:solidFill>
                  <a:srgbClr val="002060"/>
                </a:solidFill>
              </a:rPr>
              <a:t>Expose the area to be examined and avoid                           unnecessary exposure</a:t>
            </a:r>
            <a:endParaRPr lang="ar-JO" dirty="0">
              <a:solidFill>
                <a:srgbClr val="002060"/>
              </a:solidFill>
            </a:endParaRPr>
          </a:p>
          <a:p>
            <a:pPr marL="514350" indent="-514350" algn="l"/>
            <a:r>
              <a:rPr lang="en-US" dirty="0">
                <a:solidFill>
                  <a:srgbClr val="FF0000"/>
                </a:solidFill>
              </a:rPr>
              <a:t>5.</a:t>
            </a:r>
            <a:r>
              <a:rPr lang="en-US" dirty="0">
                <a:solidFill>
                  <a:srgbClr val="002060"/>
                </a:solidFill>
              </a:rPr>
              <a:t>Relevant equipments i.e. hand </a:t>
            </a:r>
            <a:r>
              <a:rPr lang="en-US" dirty="0" err="1">
                <a:solidFill>
                  <a:srgbClr val="002060"/>
                </a:solidFill>
              </a:rPr>
              <a:t>hygene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sequence in performing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General examination </a:t>
            </a:r>
            <a:endParaRPr lang="ar-JO" sz="32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Patient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general look “patient’s </a:t>
            </a:r>
            <a:r>
              <a:rPr lang="en-US" dirty="0" err="1">
                <a:solidFill>
                  <a:srgbClr val="002060"/>
                </a:solidFill>
              </a:rPr>
              <a:t>attitute</a:t>
            </a:r>
            <a:r>
              <a:rPr lang="en-US" dirty="0">
                <a:solidFill>
                  <a:srgbClr val="002060"/>
                </a:solidFill>
              </a:rPr>
              <a:t>”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2.</a:t>
            </a:r>
            <a:r>
              <a:rPr lang="en-US" dirty="0">
                <a:solidFill>
                  <a:srgbClr val="002060"/>
                </a:solidFill>
              </a:rPr>
              <a:t>vital signs </a:t>
            </a:r>
          </a:p>
          <a:p>
            <a:pPr algn="l"/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3.</a:t>
            </a:r>
            <a:r>
              <a:rPr lang="en-US" dirty="0">
                <a:solidFill>
                  <a:srgbClr val="002060"/>
                </a:solidFill>
              </a:rPr>
              <a:t> General features in: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  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Head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  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neck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      - </a:t>
            </a:r>
            <a:r>
              <a:rPr lang="en-US" dirty="0">
                <a:solidFill>
                  <a:srgbClr val="002060"/>
                </a:solidFill>
              </a:rPr>
              <a:t>hands </a:t>
            </a:r>
            <a:r>
              <a:rPr lang="en-US" dirty="0">
                <a:solidFill>
                  <a:srgbClr val="FF0000"/>
                </a:solidFill>
              </a:rPr>
              <a:t> 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      -</a:t>
            </a:r>
            <a:r>
              <a:rPr lang="en-US" dirty="0">
                <a:solidFill>
                  <a:srgbClr val="002060"/>
                </a:solidFill>
              </a:rPr>
              <a:t> legs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4.</a:t>
            </a:r>
            <a:r>
              <a:rPr lang="en-US" dirty="0">
                <a:solidFill>
                  <a:srgbClr val="002060"/>
                </a:solidFill>
              </a:rPr>
              <a:t>Chest examination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5.</a:t>
            </a:r>
            <a:r>
              <a:rPr lang="en-US" dirty="0">
                <a:solidFill>
                  <a:srgbClr val="002060"/>
                </a:solidFill>
              </a:rPr>
              <a:t>Abdominal examination</a:t>
            </a:r>
            <a:endParaRPr lang="ar-JO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8558186" cy="1470025"/>
          </a:xfrm>
        </p:spPr>
        <p:txBody>
          <a:bodyPr>
            <a:normAutofit/>
          </a:bodyPr>
          <a:lstStyle/>
          <a:p>
            <a:r>
              <a:rPr lang="ar-JO" sz="3200" dirty="0">
                <a:solidFill>
                  <a:srgbClr val="FF0000"/>
                </a:solidFill>
              </a:rPr>
              <a:t>”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1.</a:t>
            </a:r>
            <a:r>
              <a:rPr lang="en-US" sz="3200" b="1" u="sng" dirty="0">
                <a:solidFill>
                  <a:srgbClr val="FF0000"/>
                </a:solidFill>
              </a:rPr>
              <a:t>General look “patient </a:t>
            </a:r>
            <a:r>
              <a:rPr lang="en-US" sz="3200" b="1" dirty="0" err="1">
                <a:solidFill>
                  <a:srgbClr val="FF0000"/>
                </a:solidFill>
              </a:rPr>
              <a:t>attitute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br>
              <a:rPr lang="ar-JO" sz="3200" b="1" dirty="0">
                <a:solidFill>
                  <a:srgbClr val="FF0000"/>
                </a:solidFill>
              </a:rPr>
            </a:br>
            <a:endParaRPr lang="ar-JO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286412"/>
          </a:xfrm>
        </p:spPr>
        <p:txBody>
          <a:bodyPr/>
          <a:lstStyle/>
          <a:p>
            <a:pPr algn="l"/>
            <a:endParaRPr lang="en-US" b="1" dirty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He looks generally well ,fully conscious ,</a:t>
            </a:r>
            <a:r>
              <a:rPr lang="en-US" dirty="0" err="1">
                <a:solidFill>
                  <a:srgbClr val="002060"/>
                </a:solidFill>
              </a:rPr>
              <a:t>allert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        </a:t>
            </a:r>
            <a:r>
              <a:rPr lang="en-US" dirty="0" err="1">
                <a:solidFill>
                  <a:srgbClr val="002060"/>
                </a:solidFill>
              </a:rPr>
              <a:t>comfortable,coperative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 he looks in pain ,uncomfortably lie in bed  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    *</a:t>
            </a:r>
            <a:r>
              <a:rPr lang="en-US" dirty="0">
                <a:solidFill>
                  <a:srgbClr val="002060"/>
                </a:solidFill>
              </a:rPr>
              <a:t> he looks unwell, </a:t>
            </a:r>
            <a:r>
              <a:rPr lang="en-US" dirty="0" err="1">
                <a:solidFill>
                  <a:srgbClr val="002060"/>
                </a:solidFill>
              </a:rPr>
              <a:t>depressed,irritable,looks</a:t>
            </a:r>
            <a:r>
              <a:rPr lang="en-US" dirty="0">
                <a:solidFill>
                  <a:srgbClr val="002060"/>
                </a:solidFill>
              </a:rPr>
              <a:t> ill, 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non </a:t>
            </a:r>
            <a:r>
              <a:rPr lang="en-US" dirty="0" err="1">
                <a:solidFill>
                  <a:srgbClr val="002060"/>
                </a:solidFill>
              </a:rPr>
              <a:t>Coperative,confused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obese,emaciated</a:t>
            </a:r>
            <a:endParaRPr lang="ar-JO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500306"/>
            <a:ext cx="1981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صورة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214554"/>
            <a:ext cx="1843087" cy="24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صورة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2"/>
            <a:ext cx="1905000" cy="256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man wearing Nike camouflage t-shi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2571744"/>
            <a:ext cx="185738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algn="l"/>
            <a:br>
              <a:rPr lang="en-US" dirty="0"/>
            </a:br>
            <a:r>
              <a:rPr lang="en-US" dirty="0"/>
              <a:t>                       </a:t>
            </a:r>
            <a:r>
              <a:rPr lang="en-US" u="sng" dirty="0">
                <a:solidFill>
                  <a:srgbClr val="FF0000"/>
                </a:solidFill>
              </a:rPr>
              <a:t>2.vital signs </a:t>
            </a:r>
            <a:endParaRPr lang="ar-JO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algn="l"/>
            <a:r>
              <a:rPr lang="en-US" dirty="0" err="1">
                <a:solidFill>
                  <a:srgbClr val="002060"/>
                </a:solidFill>
              </a:rPr>
              <a:t>Volume,character</a:t>
            </a:r>
            <a:r>
              <a:rPr lang="ar-JO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Pulse : rate, </a:t>
            </a:r>
            <a:r>
              <a:rPr lang="en-US" dirty="0" err="1">
                <a:solidFill>
                  <a:srgbClr val="002060"/>
                </a:solidFill>
              </a:rPr>
              <a:t>rythm</a:t>
            </a:r>
            <a:r>
              <a:rPr lang="en-US" dirty="0">
                <a:solidFill>
                  <a:srgbClr val="002060"/>
                </a:solidFill>
              </a:rPr>
              <a:t>,</a:t>
            </a:r>
          </a:p>
          <a:p>
            <a:pPr algn="l"/>
            <a:r>
              <a:rPr lang="ar-JO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002060"/>
                </a:solidFill>
              </a:rPr>
              <a:t> 120/80</a:t>
            </a:r>
            <a:r>
              <a:rPr lang="ar-JO" b="1" dirty="0">
                <a:solidFill>
                  <a:srgbClr val="002060"/>
                </a:solidFill>
              </a:rPr>
              <a:t>:</a:t>
            </a:r>
            <a:r>
              <a:rPr lang="en-US" b="1" dirty="0">
                <a:solidFill>
                  <a:srgbClr val="FF0000"/>
                </a:solidFill>
              </a:rPr>
              <a:t>     -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B.p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12- 20/min</a:t>
            </a:r>
            <a:r>
              <a:rPr lang="ar-JO" dirty="0">
                <a:solidFill>
                  <a:srgbClr val="002060"/>
                </a:solidFill>
              </a:rPr>
              <a:t> : </a:t>
            </a:r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resp.rate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Range 36.5- 37.2)</a:t>
            </a:r>
            <a:r>
              <a:rPr lang="ar-JO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Normally </a:t>
            </a:r>
            <a:r>
              <a:rPr lang="en-US" dirty="0" err="1">
                <a:solidFill>
                  <a:srgbClr val="002060"/>
                </a:solidFill>
              </a:rPr>
              <a:t>arround</a:t>
            </a:r>
            <a:r>
              <a:rPr lang="en-US" dirty="0">
                <a:solidFill>
                  <a:srgbClr val="002060"/>
                </a:solidFill>
              </a:rPr>
              <a:t> 37(</a:t>
            </a:r>
            <a:r>
              <a:rPr lang="ar-JO" b="1" dirty="0">
                <a:solidFill>
                  <a:srgbClr val="FF0000"/>
                </a:solidFill>
              </a:rPr>
              <a:t>:</a:t>
            </a:r>
            <a:r>
              <a:rPr lang="en-US" b="1" dirty="0">
                <a:solidFill>
                  <a:srgbClr val="FF0000"/>
                </a:solidFill>
              </a:rPr>
              <a:t>    -</a:t>
            </a:r>
            <a:r>
              <a:rPr lang="en-US" dirty="0">
                <a:solidFill>
                  <a:srgbClr val="002060"/>
                </a:solidFill>
              </a:rPr>
              <a:t> temp.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oxygen saturation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            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3.General  examination</a:t>
            </a:r>
            <a:br>
              <a:rPr lang="en-US" dirty="0"/>
            </a:br>
            <a:r>
              <a:rPr lang="en-US" sz="3600" u="sng" dirty="0">
                <a:solidFill>
                  <a:srgbClr val="FF0000"/>
                </a:solidFill>
              </a:rPr>
              <a:t>The general features  in the head</a:t>
            </a:r>
            <a:br>
              <a:rPr lang="en-US" dirty="0"/>
            </a:br>
            <a:endParaRPr lang="ar-JO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Eye Conjunctivae and lids normal, pupils equal, reactive to light,</a:t>
            </a:r>
          </a:p>
          <a:p>
            <a:r>
              <a:rPr lang="en-US" dirty="0">
                <a:solidFill>
                  <a:srgbClr val="002060"/>
                </a:solidFill>
              </a:rPr>
              <a:t>External ears normal, no lesions or deformities; external nose normal, no lesions or deformities</a:t>
            </a:r>
          </a:p>
          <a:p>
            <a:r>
              <a:rPr lang="en-US" dirty="0">
                <a:solidFill>
                  <a:srgbClr val="002060"/>
                </a:solidFill>
              </a:rPr>
              <a:t>poor dentition , missing a few teeth, </a:t>
            </a:r>
          </a:p>
          <a:p>
            <a:r>
              <a:rPr lang="en-US" dirty="0">
                <a:solidFill>
                  <a:srgbClr val="002060"/>
                </a:solidFill>
              </a:rPr>
              <a:t>mouth : normal gum no loss teeth , tongue normal, tongue wet, coated ,smooth surface,</a:t>
            </a:r>
          </a:p>
          <a:p>
            <a:r>
              <a:rPr lang="en-US" dirty="0">
                <a:solidFill>
                  <a:srgbClr val="002060"/>
                </a:solidFill>
              </a:rPr>
              <a:t>no angular </a:t>
            </a:r>
            <a:r>
              <a:rPr lang="en-US" dirty="0" err="1">
                <a:solidFill>
                  <a:srgbClr val="002060"/>
                </a:solidFill>
              </a:rPr>
              <a:t>stomatitis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algn="l"/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pPr algn="l"/>
            <a:endParaRPr lang="en-US" b="1" dirty="0">
              <a:solidFill>
                <a:srgbClr val="002060"/>
              </a:solidFill>
            </a:endParaRPr>
          </a:p>
          <a:p>
            <a:pPr algn="l"/>
            <a:r>
              <a:rPr lang="en-US" dirty="0"/>
              <a:t>.</a:t>
            </a:r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ar-JO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common  general  feature   in the head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ar-JO" sz="32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rmAutofit lnSpcReduction="10000"/>
          </a:bodyPr>
          <a:lstStyle/>
          <a:p>
            <a:pPr algn="l"/>
            <a:r>
              <a:rPr lang="ar-JO" b="1" dirty="0">
                <a:solidFill>
                  <a:srgbClr val="002060"/>
                </a:solidFill>
              </a:rPr>
              <a:t> 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Yellowish discoloration of skin and sclera</a:t>
            </a:r>
            <a:r>
              <a:rPr lang="ar-JO" b="1" dirty="0">
                <a:solidFill>
                  <a:srgbClr val="002060"/>
                </a:solidFill>
              </a:rPr>
              <a:t> : 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002060"/>
                </a:solidFill>
              </a:rPr>
              <a:t>j</a:t>
            </a:r>
            <a:r>
              <a:rPr lang="en-US" dirty="0" err="1">
                <a:solidFill>
                  <a:srgbClr val="002060"/>
                </a:solidFill>
              </a:rPr>
              <a:t>aundic</a:t>
            </a:r>
            <a:endParaRPr lang="en-US" dirty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Pallor  : Reduction in circulating </a:t>
            </a:r>
            <a:r>
              <a:rPr lang="en-US" dirty="0" err="1">
                <a:solidFill>
                  <a:srgbClr val="002060"/>
                </a:solidFill>
              </a:rPr>
              <a:t>haemoglobin</a:t>
            </a:r>
            <a:r>
              <a:rPr lang="en-US" dirty="0">
                <a:solidFill>
                  <a:srgbClr val="002060"/>
                </a:solidFill>
              </a:rPr>
              <a:t> in                  dermal or </a:t>
            </a:r>
            <a:r>
              <a:rPr lang="en-US" dirty="0" err="1">
                <a:solidFill>
                  <a:srgbClr val="002060"/>
                </a:solidFill>
              </a:rPr>
              <a:t>conjunctival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capilaries</a:t>
            </a:r>
            <a:r>
              <a:rPr lang="en-US" dirty="0">
                <a:solidFill>
                  <a:srgbClr val="002060"/>
                </a:solidFill>
              </a:rPr>
              <a:t>          </a:t>
            </a:r>
          </a:p>
          <a:p>
            <a:pPr algn="l"/>
            <a:r>
              <a:rPr lang="ar-JO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   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cyanosis :blue </a:t>
            </a:r>
            <a:r>
              <a:rPr lang="en-US" dirty="0" err="1">
                <a:solidFill>
                  <a:srgbClr val="002060"/>
                </a:solidFill>
              </a:rPr>
              <a:t>discolouration</a:t>
            </a:r>
            <a:r>
              <a:rPr lang="en-US" dirty="0">
                <a:solidFill>
                  <a:srgbClr val="002060"/>
                </a:solidFill>
              </a:rPr>
              <a:t> of skin and mucus                    membrane when deoxygenated </a:t>
            </a:r>
            <a:r>
              <a:rPr lang="en-US" dirty="0" err="1">
                <a:solidFill>
                  <a:srgbClr val="002060"/>
                </a:solidFill>
              </a:rPr>
              <a:t>Hb</a:t>
            </a:r>
            <a:r>
              <a:rPr lang="en-US" dirty="0">
                <a:solidFill>
                  <a:srgbClr val="002060"/>
                </a:solidFill>
              </a:rPr>
              <a:t> increased </a:t>
            </a:r>
          </a:p>
          <a:p>
            <a:pPr algn="l"/>
            <a:r>
              <a:rPr lang="en-US" b="1" dirty="0">
                <a:solidFill>
                  <a:srgbClr val="002060"/>
                </a:solidFill>
              </a:rPr>
              <a:t>   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hydration: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437</Words>
  <Application>Microsoft Office PowerPoint</Application>
  <PresentationFormat>عرض على الشاشة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General physical examination</vt:lpstr>
      <vt:lpstr>The general scheme in managing patient</vt:lpstr>
      <vt:lpstr>Preparation for physical examination</vt:lpstr>
      <vt:lpstr>the sequence in performing  General examination </vt:lpstr>
      <vt:lpstr>” 1.General look “patient attitute  </vt:lpstr>
      <vt:lpstr>عرض تقديمي في PowerPoint</vt:lpstr>
      <vt:lpstr>                        2.vital signs </vt:lpstr>
      <vt:lpstr>              3.General  examination The general features  in the head </vt:lpstr>
      <vt:lpstr> common  general  feature   in the head </vt:lpstr>
      <vt:lpstr>General features   The neck</vt:lpstr>
      <vt:lpstr>Neck Lymph node examination</vt:lpstr>
      <vt:lpstr> :                          General features                                the hands</vt:lpstr>
      <vt:lpstr>General features the legs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physical examination</dc:title>
  <dc:creator>mcc</dc:creator>
  <cp:lastModifiedBy>مستخدم غير معروف</cp:lastModifiedBy>
  <cp:revision>108</cp:revision>
  <dcterms:created xsi:type="dcterms:W3CDTF">2020-06-27T16:05:33Z</dcterms:created>
  <dcterms:modified xsi:type="dcterms:W3CDTF">2022-07-20T15:10:44Z</dcterms:modified>
</cp:coreProperties>
</file>